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7315200" cx="9753600"/>
  <p:notesSz cx="6858000" cy="9144000"/>
  <p:embeddedFontLst>
    <p:embeddedFont>
      <p:font typeface="Geo"/>
      <p:regular r:id="rId21"/>
      <p: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3" roundtripDataSignature="AMtx7mh3o6ud+RqVQ5XZl2du94H9xhrU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Geo-italic.fntdata"/><Relationship Id="rId10" Type="http://schemas.openxmlformats.org/officeDocument/2006/relationships/slide" Target="slides/slide5.xml"/><Relationship Id="rId21" Type="http://schemas.openxmlformats.org/officeDocument/2006/relationships/font" Target="fonts/Geo-regular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7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8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8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9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9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2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3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23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3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5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5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9753600" cy="7315200"/>
          </a:xfrm>
          <a:custGeom>
            <a:rect b="b" l="l" r="r" t="t"/>
            <a:pathLst>
              <a:path extrusionOk="0"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-14035" r="-14033" t="0"/>
            </a:stretch>
          </a:blipFill>
          <a:ln>
            <a:noFill/>
          </a:ln>
        </p:spPr>
      </p:sp>
      <p:sp>
        <p:nvSpPr>
          <p:cNvPr id="85" name="Google Shape;85;p1"/>
          <p:cNvSpPr/>
          <p:nvPr/>
        </p:nvSpPr>
        <p:spPr>
          <a:xfrm>
            <a:off x="2460361" y="218056"/>
            <a:ext cx="4832879" cy="1371374"/>
          </a:xfrm>
          <a:custGeom>
            <a:rect b="b" l="l" r="r" t="t"/>
            <a:pathLst>
              <a:path extrusionOk="0" h="1371374" w="4832879">
                <a:moveTo>
                  <a:pt x="0" y="0"/>
                </a:moveTo>
                <a:lnTo>
                  <a:pt x="4832878" y="0"/>
                </a:lnTo>
                <a:lnTo>
                  <a:pt x="4832878" y="1371374"/>
                </a:lnTo>
                <a:lnTo>
                  <a:pt x="0" y="137137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124325" l="0" r="0" t="-128060"/>
            </a:stretch>
          </a:blipFill>
          <a:ln>
            <a:noFill/>
          </a:ln>
        </p:spPr>
      </p:sp>
      <p:sp>
        <p:nvSpPr>
          <p:cNvPr id="86" name="Google Shape;86;p1"/>
          <p:cNvSpPr txBox="1"/>
          <p:nvPr/>
        </p:nvSpPr>
        <p:spPr>
          <a:xfrm>
            <a:off x="333684" y="1879346"/>
            <a:ext cx="9086100" cy="3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59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61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HOW RECRUITMENT TEAMS CAN BETTER </a:t>
            </a:r>
            <a:r>
              <a:rPr i="0" lang="en-US" sz="6100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MAP</a:t>
            </a:r>
            <a:r>
              <a:rPr i="0" lang="en-US" sz="61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THEIR </a:t>
            </a:r>
            <a:endParaRPr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59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6100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MARKET SHARE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1"/>
          <p:cNvSpPr/>
          <p:nvPr/>
        </p:nvSpPr>
        <p:spPr>
          <a:xfrm>
            <a:off x="0" y="0"/>
            <a:ext cx="9753600" cy="7315200"/>
          </a:xfrm>
          <a:custGeom>
            <a:rect b="b" l="l" r="r" t="t"/>
            <a:pathLst>
              <a:path extrusionOk="0"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4903" l="-20317" r="-14032" t="0"/>
            </a:stretch>
          </a:blipFill>
          <a:ln>
            <a:noFill/>
          </a:ln>
        </p:spPr>
      </p:sp>
      <p:sp>
        <p:nvSpPr>
          <p:cNvPr id="179" name="Google Shape;179;p11"/>
          <p:cNvSpPr txBox="1"/>
          <p:nvPr/>
        </p:nvSpPr>
        <p:spPr>
          <a:xfrm>
            <a:off x="1441936" y="366464"/>
            <a:ext cx="68697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6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099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HOW TO GATHER DATA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80" name="Google Shape;180;p11"/>
          <p:cNvSpPr txBox="1"/>
          <p:nvPr/>
        </p:nvSpPr>
        <p:spPr>
          <a:xfrm>
            <a:off x="1413163" y="1716638"/>
            <a:ext cx="7826700" cy="3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Estimates and Projections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81" name="Google Shape;181;p11"/>
          <p:cNvSpPr/>
          <p:nvPr/>
        </p:nvSpPr>
        <p:spPr>
          <a:xfrm>
            <a:off x="817088" y="1782573"/>
            <a:ext cx="471180" cy="490813"/>
          </a:xfrm>
          <a:custGeom>
            <a:rect b="b" l="l" r="r" t="t"/>
            <a:pathLst>
              <a:path extrusionOk="0" h="490813" w="471180">
                <a:moveTo>
                  <a:pt x="0" y="0"/>
                </a:moveTo>
                <a:lnTo>
                  <a:pt x="471181" y="0"/>
                </a:lnTo>
                <a:lnTo>
                  <a:pt x="471181" y="490813"/>
                </a:lnTo>
                <a:lnTo>
                  <a:pt x="0" y="49081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2" name="Google Shape;182;p11"/>
          <p:cNvSpPr txBox="1"/>
          <p:nvPr/>
        </p:nvSpPr>
        <p:spPr>
          <a:xfrm>
            <a:off x="1288269" y="2223896"/>
            <a:ext cx="8076600" cy="40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68030" lvl="1" marL="561334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Clr>
                <a:srgbClr val="FBDE3F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Market Trends</a:t>
            </a:r>
            <a:r>
              <a:rPr i="0" lang="en-US" sz="2400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i="0" lang="en-US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If you have historical data on your industry or company, you can utilise growth rates to project the current market size.</a:t>
            </a:r>
            <a:endParaRPr sz="2400">
              <a:latin typeface="Verdana"/>
              <a:ea typeface="Verdana"/>
              <a:cs typeface="Verdana"/>
              <a:sym typeface="Verdana"/>
            </a:endParaRPr>
          </a:p>
          <a:p>
            <a:pPr indent="-268030" lvl="1" marL="561334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Clr>
                <a:srgbClr val="FBDE3F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Competitor Analysis</a:t>
            </a:r>
            <a:r>
              <a:rPr i="0" lang="en-US" sz="2400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i="0" lang="en-US" sz="24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Public information on competitors can be used to make educated guesses on their client numbers and placements, which can then be extrapolated to estimate industry totals.</a:t>
            </a:r>
            <a:endParaRPr sz="2400"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"/>
          <p:cNvSpPr/>
          <p:nvPr/>
        </p:nvSpPr>
        <p:spPr>
          <a:xfrm>
            <a:off x="0" y="0"/>
            <a:ext cx="9753600" cy="7315200"/>
          </a:xfrm>
          <a:custGeom>
            <a:rect b="b" l="l" r="r" t="t"/>
            <a:pathLst>
              <a:path extrusionOk="0"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4903" l="-20317" r="-14032" t="0"/>
            </a:stretch>
          </a:blipFill>
          <a:ln>
            <a:noFill/>
          </a:ln>
        </p:spPr>
      </p:sp>
      <p:sp>
        <p:nvSpPr>
          <p:cNvPr id="188" name="Google Shape;188;p12"/>
          <p:cNvSpPr txBox="1"/>
          <p:nvPr/>
        </p:nvSpPr>
        <p:spPr>
          <a:xfrm>
            <a:off x="1441936" y="366464"/>
            <a:ext cx="6869728" cy="6729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6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99" u="none" cap="none" strike="noStrike">
                <a:solidFill>
                  <a:srgbClr val="FBDE3F"/>
                </a:solidFill>
                <a:latin typeface="Geo"/>
                <a:ea typeface="Geo"/>
                <a:cs typeface="Geo"/>
                <a:sym typeface="Geo"/>
              </a:rPr>
              <a:t>HOW TO GATHER DATA</a:t>
            </a:r>
            <a:endParaRPr/>
          </a:p>
        </p:txBody>
      </p:sp>
      <p:sp>
        <p:nvSpPr>
          <p:cNvPr id="189" name="Google Shape;189;p12"/>
          <p:cNvSpPr txBox="1"/>
          <p:nvPr/>
        </p:nvSpPr>
        <p:spPr>
          <a:xfrm>
            <a:off x="1413163" y="1716638"/>
            <a:ext cx="7826700" cy="3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Direct Data Purchase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90" name="Google Shape;190;p12"/>
          <p:cNvSpPr/>
          <p:nvPr/>
        </p:nvSpPr>
        <p:spPr>
          <a:xfrm>
            <a:off x="817088" y="1782573"/>
            <a:ext cx="471180" cy="490813"/>
          </a:xfrm>
          <a:custGeom>
            <a:rect b="b" l="l" r="r" t="t"/>
            <a:pathLst>
              <a:path extrusionOk="0" h="490813" w="471180">
                <a:moveTo>
                  <a:pt x="0" y="0"/>
                </a:moveTo>
                <a:lnTo>
                  <a:pt x="471181" y="0"/>
                </a:lnTo>
                <a:lnTo>
                  <a:pt x="471181" y="490813"/>
                </a:lnTo>
                <a:lnTo>
                  <a:pt x="0" y="49081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1" name="Google Shape;191;p12"/>
          <p:cNvSpPr txBox="1"/>
          <p:nvPr/>
        </p:nvSpPr>
        <p:spPr>
          <a:xfrm>
            <a:off x="1413163" y="2215768"/>
            <a:ext cx="8076600" cy="153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Some companies specialise in selling market data, including data on specific sectors like recruitment.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3"/>
          <p:cNvSpPr/>
          <p:nvPr/>
        </p:nvSpPr>
        <p:spPr>
          <a:xfrm>
            <a:off x="0" y="0"/>
            <a:ext cx="9753600" cy="7315200"/>
          </a:xfrm>
          <a:custGeom>
            <a:rect b="b" l="l" r="r" t="t"/>
            <a:pathLst>
              <a:path extrusionOk="0"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4903" l="-20317" r="-14032" t="0"/>
            </a:stretch>
          </a:blipFill>
          <a:ln>
            <a:noFill/>
          </a:ln>
        </p:spPr>
      </p:sp>
      <p:sp>
        <p:nvSpPr>
          <p:cNvPr id="197" name="Google Shape;197;p13"/>
          <p:cNvSpPr txBox="1"/>
          <p:nvPr/>
        </p:nvSpPr>
        <p:spPr>
          <a:xfrm>
            <a:off x="1441936" y="366464"/>
            <a:ext cx="6869728" cy="6729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6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99" u="none" cap="none" strike="noStrike">
                <a:solidFill>
                  <a:srgbClr val="FBDE3F"/>
                </a:solidFill>
                <a:latin typeface="Geo"/>
                <a:ea typeface="Geo"/>
                <a:cs typeface="Geo"/>
                <a:sym typeface="Geo"/>
              </a:rPr>
              <a:t>HOW TO GATHER DATA</a:t>
            </a:r>
            <a:endParaRPr/>
          </a:p>
        </p:txBody>
      </p:sp>
      <p:sp>
        <p:nvSpPr>
          <p:cNvPr id="198" name="Google Shape;198;p13"/>
          <p:cNvSpPr txBox="1"/>
          <p:nvPr/>
        </p:nvSpPr>
        <p:spPr>
          <a:xfrm>
            <a:off x="1413163" y="1716638"/>
            <a:ext cx="7826700" cy="3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Consult Expert Help</a:t>
            </a:r>
            <a:endParaRPr b="1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99" name="Google Shape;199;p13"/>
          <p:cNvSpPr/>
          <p:nvPr/>
        </p:nvSpPr>
        <p:spPr>
          <a:xfrm>
            <a:off x="817088" y="1782573"/>
            <a:ext cx="471180" cy="490813"/>
          </a:xfrm>
          <a:custGeom>
            <a:rect b="b" l="l" r="r" t="t"/>
            <a:pathLst>
              <a:path extrusionOk="0" h="490813" w="471180">
                <a:moveTo>
                  <a:pt x="0" y="0"/>
                </a:moveTo>
                <a:lnTo>
                  <a:pt x="471181" y="0"/>
                </a:lnTo>
                <a:lnTo>
                  <a:pt x="471181" y="490813"/>
                </a:lnTo>
                <a:lnTo>
                  <a:pt x="0" y="49081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0" name="Google Shape;200;p13"/>
          <p:cNvSpPr txBox="1"/>
          <p:nvPr/>
        </p:nvSpPr>
        <p:spPr>
          <a:xfrm>
            <a:off x="1413163" y="2215768"/>
            <a:ext cx="8076600" cy="153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Specialised firms can be commissioned to conduct market research to gather the required data.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4"/>
          <p:cNvSpPr/>
          <p:nvPr/>
        </p:nvSpPr>
        <p:spPr>
          <a:xfrm>
            <a:off x="0" y="0"/>
            <a:ext cx="9753600" cy="7315200"/>
          </a:xfrm>
          <a:custGeom>
            <a:rect b="b" l="l" r="r" t="t"/>
            <a:pathLst>
              <a:path extrusionOk="0"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4903" l="-20317" r="-14032" t="0"/>
            </a:stretch>
          </a:blipFill>
          <a:ln>
            <a:noFill/>
          </a:ln>
        </p:spPr>
      </p:sp>
      <p:sp>
        <p:nvSpPr>
          <p:cNvPr id="206" name="Google Shape;206;p14"/>
          <p:cNvSpPr txBox="1"/>
          <p:nvPr/>
        </p:nvSpPr>
        <p:spPr>
          <a:xfrm>
            <a:off x="1441936" y="366464"/>
            <a:ext cx="68697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6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099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HOW TO GATHER DATA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07" name="Google Shape;207;p14"/>
          <p:cNvSpPr txBox="1"/>
          <p:nvPr/>
        </p:nvSpPr>
        <p:spPr>
          <a:xfrm>
            <a:off x="365760" y="2879534"/>
            <a:ext cx="9022200" cy="210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It's crucial to verify the reliability and accuracy of any data collected. It's often beneficial to use multiple methodologies to arrive at the most accurate possible estimate.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5"/>
          <p:cNvSpPr/>
          <p:nvPr/>
        </p:nvSpPr>
        <p:spPr>
          <a:xfrm>
            <a:off x="0" y="0"/>
            <a:ext cx="9753600" cy="7315200"/>
          </a:xfrm>
          <a:custGeom>
            <a:rect b="b" l="l" r="r" t="t"/>
            <a:pathLst>
              <a:path extrusionOk="0"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4903" l="-20317" r="-14032" t="0"/>
            </a:stretch>
          </a:blipFill>
          <a:ln>
            <a:noFill/>
          </a:ln>
        </p:spPr>
      </p:sp>
      <p:sp>
        <p:nvSpPr>
          <p:cNvPr id="213" name="Google Shape;213;p15"/>
          <p:cNvSpPr txBox="1"/>
          <p:nvPr/>
        </p:nvSpPr>
        <p:spPr>
          <a:xfrm>
            <a:off x="1441936" y="366464"/>
            <a:ext cx="68697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6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099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FORMULAS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14" name="Google Shape;214;p15"/>
          <p:cNvSpPr txBox="1"/>
          <p:nvPr/>
        </p:nvSpPr>
        <p:spPr>
          <a:xfrm>
            <a:off x="1441936" y="2408447"/>
            <a:ext cx="7920600" cy="96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Your Market Share = </a:t>
            </a:r>
            <a:endParaRPr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1DAAF9"/>
                </a:solidFill>
                <a:latin typeface="Verdana"/>
                <a:ea typeface="Verdana"/>
                <a:cs typeface="Verdana"/>
                <a:sym typeface="Verdana"/>
              </a:rPr>
              <a:t>(Company's Sales / Total Market Sales) * 100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15" name="Google Shape;215;p15"/>
          <p:cNvSpPr/>
          <p:nvPr/>
        </p:nvSpPr>
        <p:spPr>
          <a:xfrm>
            <a:off x="156701" y="2648497"/>
            <a:ext cx="1149637" cy="609308"/>
          </a:xfrm>
          <a:custGeom>
            <a:rect b="b" l="l" r="r" t="t"/>
            <a:pathLst>
              <a:path extrusionOk="0" h="609308" w="1149637">
                <a:moveTo>
                  <a:pt x="0" y="0"/>
                </a:moveTo>
                <a:lnTo>
                  <a:pt x="1149638" y="0"/>
                </a:lnTo>
                <a:lnTo>
                  <a:pt x="1149638" y="609307"/>
                </a:lnTo>
                <a:lnTo>
                  <a:pt x="0" y="6093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6" name="Google Shape;216;p15"/>
          <p:cNvSpPr txBox="1"/>
          <p:nvPr/>
        </p:nvSpPr>
        <p:spPr>
          <a:xfrm>
            <a:off x="1441936" y="3817346"/>
            <a:ext cx="8144400" cy="96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Your Competitor Market Share = </a:t>
            </a:r>
            <a:endParaRPr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1DAAF9"/>
                </a:solidFill>
                <a:latin typeface="Verdana"/>
                <a:ea typeface="Verdana"/>
                <a:cs typeface="Verdana"/>
                <a:sym typeface="Verdana"/>
              </a:rPr>
              <a:t>(Competitor's Sales / Total Market Sales) * 100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17" name="Google Shape;217;p15"/>
          <p:cNvSpPr/>
          <p:nvPr/>
        </p:nvSpPr>
        <p:spPr>
          <a:xfrm>
            <a:off x="156701" y="4057396"/>
            <a:ext cx="1149637" cy="609308"/>
          </a:xfrm>
          <a:custGeom>
            <a:rect b="b" l="l" r="r" t="t"/>
            <a:pathLst>
              <a:path extrusionOk="0" h="609308" w="1149637">
                <a:moveTo>
                  <a:pt x="0" y="0"/>
                </a:moveTo>
                <a:lnTo>
                  <a:pt x="1149638" y="0"/>
                </a:lnTo>
                <a:lnTo>
                  <a:pt x="1149638" y="609307"/>
                </a:lnTo>
                <a:lnTo>
                  <a:pt x="0" y="6093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6"/>
          <p:cNvSpPr/>
          <p:nvPr/>
        </p:nvSpPr>
        <p:spPr>
          <a:xfrm>
            <a:off x="0" y="0"/>
            <a:ext cx="9753600" cy="7315200"/>
          </a:xfrm>
          <a:custGeom>
            <a:rect b="b" l="l" r="r" t="t"/>
            <a:pathLst>
              <a:path extrusionOk="0"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4903" l="-20317" r="-14032" t="0"/>
            </a:stretch>
          </a:blipFill>
          <a:ln>
            <a:noFill/>
          </a:ln>
        </p:spPr>
      </p:sp>
      <p:sp>
        <p:nvSpPr>
          <p:cNvPr id="223" name="Google Shape;223;p16"/>
          <p:cNvSpPr txBox="1"/>
          <p:nvPr/>
        </p:nvSpPr>
        <p:spPr>
          <a:xfrm>
            <a:off x="1441936" y="366464"/>
            <a:ext cx="6869700" cy="12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6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099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IDENTIFYING </a:t>
            </a:r>
            <a:endParaRPr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ctr">
              <a:lnSpc>
                <a:spcPct val="106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099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LOW-HANGING FRUIT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24" name="Google Shape;224;p16"/>
          <p:cNvSpPr txBox="1"/>
          <p:nvPr/>
        </p:nvSpPr>
        <p:spPr>
          <a:xfrm>
            <a:off x="365760" y="2053343"/>
            <a:ext cx="9022200" cy="96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Where are the areas of low-hanging fruit for your business?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25" name="Google Shape;225;p16"/>
          <p:cNvSpPr/>
          <p:nvPr/>
        </p:nvSpPr>
        <p:spPr>
          <a:xfrm>
            <a:off x="365760" y="3352946"/>
            <a:ext cx="1149637" cy="609308"/>
          </a:xfrm>
          <a:custGeom>
            <a:rect b="b" l="l" r="r" t="t"/>
            <a:pathLst>
              <a:path extrusionOk="0" h="609308" w="1149637">
                <a:moveTo>
                  <a:pt x="0" y="0"/>
                </a:moveTo>
                <a:lnTo>
                  <a:pt x="1149637" y="0"/>
                </a:lnTo>
                <a:lnTo>
                  <a:pt x="1149637" y="609308"/>
                </a:lnTo>
                <a:lnTo>
                  <a:pt x="0" y="60930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26" name="Google Shape;226;p16"/>
          <p:cNvSpPr txBox="1"/>
          <p:nvPr/>
        </p:nvSpPr>
        <p:spPr>
          <a:xfrm>
            <a:off x="1734189" y="3457659"/>
            <a:ext cx="6285300" cy="3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Niche sectors with low competition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27" name="Google Shape;227;p16"/>
          <p:cNvSpPr/>
          <p:nvPr/>
        </p:nvSpPr>
        <p:spPr>
          <a:xfrm>
            <a:off x="365760" y="4286104"/>
            <a:ext cx="1149637" cy="609308"/>
          </a:xfrm>
          <a:custGeom>
            <a:rect b="b" l="l" r="r" t="t"/>
            <a:pathLst>
              <a:path extrusionOk="0" h="609308" w="1149637">
                <a:moveTo>
                  <a:pt x="0" y="0"/>
                </a:moveTo>
                <a:lnTo>
                  <a:pt x="1149637" y="0"/>
                </a:lnTo>
                <a:lnTo>
                  <a:pt x="1149637" y="609308"/>
                </a:lnTo>
                <a:lnTo>
                  <a:pt x="0" y="60930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28" name="Google Shape;228;p16"/>
          <p:cNvSpPr txBox="1"/>
          <p:nvPr/>
        </p:nvSpPr>
        <p:spPr>
          <a:xfrm>
            <a:off x="1734189" y="4390792"/>
            <a:ext cx="6285300" cy="3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Clients with immediate hiring needs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/>
          <p:nvPr/>
        </p:nvSpPr>
        <p:spPr>
          <a:xfrm>
            <a:off x="0" y="0"/>
            <a:ext cx="9753600" cy="7315200"/>
          </a:xfrm>
          <a:custGeom>
            <a:rect b="b" l="l" r="r" t="t"/>
            <a:pathLst>
              <a:path extrusionOk="0"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-14035" r="-14033" t="0"/>
            </a:stretch>
          </a:blipFill>
          <a:ln>
            <a:noFill/>
          </a:ln>
        </p:spPr>
      </p:sp>
      <p:sp>
        <p:nvSpPr>
          <p:cNvPr id="92" name="Google Shape;92;p2"/>
          <p:cNvSpPr/>
          <p:nvPr/>
        </p:nvSpPr>
        <p:spPr>
          <a:xfrm>
            <a:off x="121017" y="2785725"/>
            <a:ext cx="1149637" cy="609308"/>
          </a:xfrm>
          <a:custGeom>
            <a:rect b="b" l="l" r="r" t="t"/>
            <a:pathLst>
              <a:path extrusionOk="0" h="609308" w="1149637">
                <a:moveTo>
                  <a:pt x="0" y="0"/>
                </a:moveTo>
                <a:lnTo>
                  <a:pt x="1149638" y="0"/>
                </a:lnTo>
                <a:lnTo>
                  <a:pt x="1149638" y="609308"/>
                </a:lnTo>
                <a:lnTo>
                  <a:pt x="0" y="60930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3" name="Google Shape;93;p2"/>
          <p:cNvSpPr txBox="1"/>
          <p:nvPr/>
        </p:nvSpPr>
        <p:spPr>
          <a:xfrm>
            <a:off x="1137663" y="317533"/>
            <a:ext cx="7478400" cy="12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6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099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UNDERSTANDING MARKET SEGMENTATION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4" name="Google Shape;94;p2"/>
          <p:cNvSpPr txBox="1"/>
          <p:nvPr/>
        </p:nvSpPr>
        <p:spPr>
          <a:xfrm>
            <a:off x="1445201" y="2857717"/>
            <a:ext cx="5100900" cy="3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6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1DAAF9"/>
                </a:solidFill>
                <a:latin typeface="Verdana"/>
                <a:ea typeface="Verdana"/>
                <a:cs typeface="Verdana"/>
                <a:sym typeface="Verdana"/>
              </a:rPr>
              <a:t>WHAT DRIVES THE MARKET?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5" name="Google Shape;95;p2"/>
          <p:cNvSpPr txBox="1"/>
          <p:nvPr/>
        </p:nvSpPr>
        <p:spPr>
          <a:xfrm>
            <a:off x="1445201" y="3425976"/>
            <a:ext cx="4739100" cy="1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80643" lvl="1" marL="561285" marR="0" rtl="0" algn="l">
              <a:lnSpc>
                <a:spcPct val="106002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99"/>
              <a:buFont typeface="Verdana"/>
              <a:buChar char="•"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INDUSTRY DEMAND</a:t>
            </a:r>
            <a:endParaRPr>
              <a:latin typeface="Verdana"/>
              <a:ea typeface="Verdana"/>
              <a:cs typeface="Verdana"/>
              <a:sym typeface="Verdana"/>
            </a:endParaRPr>
          </a:p>
          <a:p>
            <a:pPr indent="-280643" lvl="1" marL="561285" marR="0" rtl="0" algn="l">
              <a:lnSpc>
                <a:spcPct val="106002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99"/>
              <a:buFont typeface="Verdana"/>
              <a:buChar char="•"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SKILL SET AVAILABILITY</a:t>
            </a:r>
            <a:endParaRPr>
              <a:latin typeface="Verdana"/>
              <a:ea typeface="Verdana"/>
              <a:cs typeface="Verdana"/>
              <a:sym typeface="Verdana"/>
            </a:endParaRPr>
          </a:p>
          <a:p>
            <a:pPr indent="-280643" lvl="1" marL="561285" marR="0" rtl="0" algn="l">
              <a:lnSpc>
                <a:spcPct val="106002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99"/>
              <a:buFont typeface="Verdana"/>
              <a:buChar char="•"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ECONOMIC FACTORS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/>
          <p:nvPr/>
        </p:nvSpPr>
        <p:spPr>
          <a:xfrm>
            <a:off x="0" y="0"/>
            <a:ext cx="9753600" cy="7315200"/>
          </a:xfrm>
          <a:custGeom>
            <a:rect b="b" l="l" r="r" t="t"/>
            <a:pathLst>
              <a:path extrusionOk="0"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4903" l="-20317" r="-14032" t="0"/>
            </a:stretch>
          </a:blipFill>
          <a:ln>
            <a:noFill/>
          </a:ln>
        </p:spPr>
      </p:sp>
      <p:sp>
        <p:nvSpPr>
          <p:cNvPr id="101" name="Google Shape;101;p3"/>
          <p:cNvSpPr/>
          <p:nvPr/>
        </p:nvSpPr>
        <p:spPr>
          <a:xfrm>
            <a:off x="121017" y="2785725"/>
            <a:ext cx="1149637" cy="609308"/>
          </a:xfrm>
          <a:custGeom>
            <a:rect b="b" l="l" r="r" t="t"/>
            <a:pathLst>
              <a:path extrusionOk="0" h="609308" w="1149637">
                <a:moveTo>
                  <a:pt x="0" y="0"/>
                </a:moveTo>
                <a:lnTo>
                  <a:pt x="1149638" y="0"/>
                </a:lnTo>
                <a:lnTo>
                  <a:pt x="1149638" y="609308"/>
                </a:lnTo>
                <a:lnTo>
                  <a:pt x="0" y="60930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2" name="Google Shape;102;p3"/>
          <p:cNvSpPr txBox="1"/>
          <p:nvPr/>
        </p:nvSpPr>
        <p:spPr>
          <a:xfrm>
            <a:off x="1445201" y="2857717"/>
            <a:ext cx="7303800" cy="3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6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1DAAF9"/>
                </a:solidFill>
                <a:latin typeface="Verdana"/>
                <a:ea typeface="Verdana"/>
                <a:cs typeface="Verdana"/>
                <a:sym typeface="Verdana"/>
              </a:rPr>
              <a:t>WHO ARE YOUR MAIN COMPETITORS?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3" name="Google Shape;103;p3"/>
          <p:cNvSpPr/>
          <p:nvPr/>
        </p:nvSpPr>
        <p:spPr>
          <a:xfrm>
            <a:off x="6083639" y="3861401"/>
            <a:ext cx="2290297" cy="458600"/>
          </a:xfrm>
          <a:custGeom>
            <a:rect b="b" l="l" r="r" t="t"/>
            <a:pathLst>
              <a:path extrusionOk="0" h="169852" w="848258">
                <a:moveTo>
                  <a:pt x="27043" y="0"/>
                </a:moveTo>
                <a:lnTo>
                  <a:pt x="821216" y="0"/>
                </a:lnTo>
                <a:cubicBezTo>
                  <a:pt x="828388" y="0"/>
                  <a:pt x="835266" y="2849"/>
                  <a:pt x="840338" y="7921"/>
                </a:cubicBezTo>
                <a:cubicBezTo>
                  <a:pt x="845409" y="12992"/>
                  <a:pt x="848258" y="19870"/>
                  <a:pt x="848258" y="27043"/>
                </a:cubicBezTo>
                <a:lnTo>
                  <a:pt x="848258" y="142809"/>
                </a:lnTo>
                <a:cubicBezTo>
                  <a:pt x="848258" y="157744"/>
                  <a:pt x="836151" y="169852"/>
                  <a:pt x="821216" y="169852"/>
                </a:cubicBezTo>
                <a:lnTo>
                  <a:pt x="27043" y="169852"/>
                </a:lnTo>
                <a:cubicBezTo>
                  <a:pt x="19870" y="169852"/>
                  <a:pt x="12992" y="167002"/>
                  <a:pt x="7921" y="161931"/>
                </a:cubicBezTo>
                <a:cubicBezTo>
                  <a:pt x="2849" y="156860"/>
                  <a:pt x="0" y="149981"/>
                  <a:pt x="0" y="142809"/>
                </a:cubicBezTo>
                <a:lnTo>
                  <a:pt x="0" y="27043"/>
                </a:lnTo>
                <a:cubicBezTo>
                  <a:pt x="0" y="19870"/>
                  <a:pt x="2849" y="12992"/>
                  <a:pt x="7921" y="7921"/>
                </a:cubicBezTo>
                <a:cubicBezTo>
                  <a:pt x="12992" y="2849"/>
                  <a:pt x="19870" y="0"/>
                  <a:pt x="27043" y="0"/>
                </a:cubicBezTo>
                <a:close/>
              </a:path>
            </a:pathLst>
          </a:custGeom>
          <a:solidFill>
            <a:srgbClr val="5CE1E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600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Competitor#3</a:t>
            </a:r>
            <a:endParaRPr/>
          </a:p>
        </p:txBody>
      </p:sp>
      <p:sp>
        <p:nvSpPr>
          <p:cNvPr id="104" name="Google Shape;104;p3"/>
          <p:cNvSpPr/>
          <p:nvPr/>
        </p:nvSpPr>
        <p:spPr>
          <a:xfrm>
            <a:off x="731520" y="3861401"/>
            <a:ext cx="2290297" cy="458600"/>
          </a:xfrm>
          <a:custGeom>
            <a:rect b="b" l="l" r="r" t="t"/>
            <a:pathLst>
              <a:path extrusionOk="0" h="169852" w="848258">
                <a:moveTo>
                  <a:pt x="27043" y="0"/>
                </a:moveTo>
                <a:lnTo>
                  <a:pt x="821216" y="0"/>
                </a:lnTo>
                <a:cubicBezTo>
                  <a:pt x="828388" y="0"/>
                  <a:pt x="835266" y="2849"/>
                  <a:pt x="840338" y="7921"/>
                </a:cubicBezTo>
                <a:cubicBezTo>
                  <a:pt x="845409" y="12992"/>
                  <a:pt x="848258" y="19870"/>
                  <a:pt x="848258" y="27043"/>
                </a:cubicBezTo>
                <a:lnTo>
                  <a:pt x="848258" y="142809"/>
                </a:lnTo>
                <a:cubicBezTo>
                  <a:pt x="848258" y="157744"/>
                  <a:pt x="836151" y="169852"/>
                  <a:pt x="821216" y="169852"/>
                </a:cubicBezTo>
                <a:lnTo>
                  <a:pt x="27043" y="169852"/>
                </a:lnTo>
                <a:cubicBezTo>
                  <a:pt x="19870" y="169852"/>
                  <a:pt x="12992" y="167002"/>
                  <a:pt x="7921" y="161931"/>
                </a:cubicBezTo>
                <a:cubicBezTo>
                  <a:pt x="2849" y="156860"/>
                  <a:pt x="0" y="149981"/>
                  <a:pt x="0" y="142809"/>
                </a:cubicBezTo>
                <a:lnTo>
                  <a:pt x="0" y="27043"/>
                </a:lnTo>
                <a:cubicBezTo>
                  <a:pt x="0" y="19870"/>
                  <a:pt x="2849" y="12992"/>
                  <a:pt x="7921" y="7921"/>
                </a:cubicBezTo>
                <a:cubicBezTo>
                  <a:pt x="12992" y="2849"/>
                  <a:pt x="19870" y="0"/>
                  <a:pt x="27043" y="0"/>
                </a:cubicBezTo>
                <a:close/>
              </a:path>
            </a:pathLst>
          </a:custGeom>
          <a:solidFill>
            <a:srgbClr val="FFDE5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6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Competitor#1</a:t>
            </a:r>
            <a:endParaRPr sz="2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105" name="Google Shape;105;p3"/>
          <p:cNvGrpSpPr/>
          <p:nvPr/>
        </p:nvGrpSpPr>
        <p:grpSpPr>
          <a:xfrm>
            <a:off x="3402817" y="3681379"/>
            <a:ext cx="2290297" cy="2374920"/>
            <a:chOff x="0" y="-66675"/>
            <a:chExt cx="848258" cy="879600"/>
          </a:xfrm>
        </p:grpSpPr>
        <p:sp>
          <p:nvSpPr>
            <p:cNvPr id="106" name="Google Shape;106;p3"/>
            <p:cNvSpPr/>
            <p:nvPr/>
          </p:nvSpPr>
          <p:spPr>
            <a:xfrm>
              <a:off x="0" y="0"/>
              <a:ext cx="848258" cy="169852"/>
            </a:xfrm>
            <a:custGeom>
              <a:rect b="b" l="l" r="r" t="t"/>
              <a:pathLst>
                <a:path extrusionOk="0" h="169852" w="848258">
                  <a:moveTo>
                    <a:pt x="27043" y="0"/>
                  </a:moveTo>
                  <a:lnTo>
                    <a:pt x="821216" y="0"/>
                  </a:lnTo>
                  <a:cubicBezTo>
                    <a:pt x="828388" y="0"/>
                    <a:pt x="835266" y="2849"/>
                    <a:pt x="840338" y="7921"/>
                  </a:cubicBezTo>
                  <a:cubicBezTo>
                    <a:pt x="845409" y="12992"/>
                    <a:pt x="848258" y="19870"/>
                    <a:pt x="848258" y="27043"/>
                  </a:cubicBezTo>
                  <a:lnTo>
                    <a:pt x="848258" y="142809"/>
                  </a:lnTo>
                  <a:cubicBezTo>
                    <a:pt x="848258" y="157744"/>
                    <a:pt x="836151" y="169852"/>
                    <a:pt x="821216" y="169852"/>
                  </a:cubicBezTo>
                  <a:lnTo>
                    <a:pt x="27043" y="169852"/>
                  </a:lnTo>
                  <a:cubicBezTo>
                    <a:pt x="19870" y="169852"/>
                    <a:pt x="12992" y="167002"/>
                    <a:pt x="7921" y="161931"/>
                  </a:cubicBezTo>
                  <a:cubicBezTo>
                    <a:pt x="2849" y="156860"/>
                    <a:pt x="0" y="149981"/>
                    <a:pt x="0" y="142809"/>
                  </a:cubicBezTo>
                  <a:lnTo>
                    <a:pt x="0" y="27043"/>
                  </a:lnTo>
                  <a:cubicBezTo>
                    <a:pt x="0" y="19870"/>
                    <a:pt x="2849" y="12992"/>
                    <a:pt x="7921" y="7921"/>
                  </a:cubicBezTo>
                  <a:cubicBezTo>
                    <a:pt x="12992" y="2849"/>
                    <a:pt x="19870" y="0"/>
                    <a:pt x="27043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lt1"/>
                </a:solidFill>
              </a:endParaRPr>
            </a:p>
          </p:txBody>
        </p:sp>
        <p:sp>
          <p:nvSpPr>
            <p:cNvPr id="107" name="Google Shape;107;p3"/>
            <p:cNvSpPr txBox="1"/>
            <p:nvPr/>
          </p:nvSpPr>
          <p:spPr>
            <a:xfrm>
              <a:off x="0" y="-66675"/>
              <a:ext cx="812700" cy="879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42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lt1"/>
                </a:solidFill>
              </a:endParaRPr>
            </a:p>
          </p:txBody>
        </p:sp>
      </p:grpSp>
      <p:sp>
        <p:nvSpPr>
          <p:cNvPr id="108" name="Google Shape;108;p3"/>
          <p:cNvSpPr txBox="1"/>
          <p:nvPr/>
        </p:nvSpPr>
        <p:spPr>
          <a:xfrm>
            <a:off x="1798777" y="353217"/>
            <a:ext cx="6156000" cy="12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6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099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ANALYSING MARKET COMPETITION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9" name="Google Shape;109;p3"/>
          <p:cNvSpPr txBox="1"/>
          <p:nvPr/>
        </p:nvSpPr>
        <p:spPr>
          <a:xfrm>
            <a:off x="3376800" y="3829100"/>
            <a:ext cx="3000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6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Competitor#2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"/>
          <p:cNvSpPr/>
          <p:nvPr/>
        </p:nvSpPr>
        <p:spPr>
          <a:xfrm>
            <a:off x="0" y="0"/>
            <a:ext cx="9753600" cy="7315200"/>
          </a:xfrm>
          <a:custGeom>
            <a:rect b="b" l="l" r="r" t="t"/>
            <a:pathLst>
              <a:path extrusionOk="0"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4903" l="-20317" r="-14032" t="0"/>
            </a:stretch>
          </a:blipFill>
          <a:ln>
            <a:noFill/>
          </a:ln>
        </p:spPr>
      </p:sp>
      <p:sp>
        <p:nvSpPr>
          <p:cNvPr id="115" name="Google Shape;115;p5"/>
          <p:cNvSpPr txBox="1"/>
          <p:nvPr/>
        </p:nvSpPr>
        <p:spPr>
          <a:xfrm>
            <a:off x="1201068" y="366464"/>
            <a:ext cx="73515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6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099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ASSESSING MARKET SIZE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6" name="Google Shape;116;p5"/>
          <p:cNvSpPr txBox="1"/>
          <p:nvPr/>
        </p:nvSpPr>
        <p:spPr>
          <a:xfrm>
            <a:off x="365760" y="2879534"/>
            <a:ext cx="9022200" cy="153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Determining the total number of industry placements and clients is a challenging yet vital task for assessing market share. 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"/>
          <p:cNvSpPr/>
          <p:nvPr/>
        </p:nvSpPr>
        <p:spPr>
          <a:xfrm>
            <a:off x="0" y="0"/>
            <a:ext cx="9753600" cy="7315200"/>
          </a:xfrm>
          <a:custGeom>
            <a:rect b="b" l="l" r="r" t="t"/>
            <a:pathLst>
              <a:path extrusionOk="0"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4903" l="-20317" r="-14032" t="0"/>
            </a:stretch>
          </a:blipFill>
          <a:ln>
            <a:noFill/>
          </a:ln>
        </p:spPr>
      </p:sp>
      <p:sp>
        <p:nvSpPr>
          <p:cNvPr id="122" name="Google Shape;122;p6"/>
          <p:cNvSpPr txBox="1"/>
          <p:nvPr/>
        </p:nvSpPr>
        <p:spPr>
          <a:xfrm>
            <a:off x="1013539" y="366464"/>
            <a:ext cx="77265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6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099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2 QUESTIONS TO CONSIDER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3" name="Google Shape;123;p6"/>
          <p:cNvSpPr txBox="1"/>
          <p:nvPr/>
        </p:nvSpPr>
        <p:spPr>
          <a:xfrm>
            <a:off x="1545153" y="2837775"/>
            <a:ext cx="7314600" cy="153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93636" lvl="0" marL="457200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99"/>
              <a:buFont typeface="Verdana"/>
              <a:buAutoNum type="arabicPeriod"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How large is the actual market?</a:t>
            </a:r>
            <a:endParaRPr i="0" sz="2599" u="none" cap="none" strike="noStrike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393636" lvl="0" marL="45720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99"/>
              <a:buFont typeface="Verdana"/>
              <a:buAutoNum type="arabicPeriod"/>
            </a:pPr>
            <a:r>
              <a:rPr lang="en-US" sz="2599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Is this area of the market growing, stable, or in decline?</a:t>
            </a:r>
            <a:endParaRPr sz="2599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4" name="Google Shape;124;p6"/>
          <p:cNvSpPr txBox="1"/>
          <p:nvPr/>
        </p:nvSpPr>
        <p:spPr>
          <a:xfrm>
            <a:off x="1545140" y="3543339"/>
            <a:ext cx="76305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"/>
          <p:cNvSpPr/>
          <p:nvPr/>
        </p:nvSpPr>
        <p:spPr>
          <a:xfrm>
            <a:off x="0" y="0"/>
            <a:ext cx="9753600" cy="7315200"/>
          </a:xfrm>
          <a:custGeom>
            <a:rect b="b" l="l" r="r" t="t"/>
            <a:pathLst>
              <a:path extrusionOk="0"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4903" l="-20317" r="-14032" t="0"/>
            </a:stretch>
          </a:blipFill>
          <a:ln>
            <a:noFill/>
          </a:ln>
        </p:spPr>
      </p:sp>
      <p:sp>
        <p:nvSpPr>
          <p:cNvPr id="130" name="Google Shape;130;p7"/>
          <p:cNvSpPr txBox="1"/>
          <p:nvPr/>
        </p:nvSpPr>
        <p:spPr>
          <a:xfrm>
            <a:off x="1181216" y="1619613"/>
            <a:ext cx="5917500" cy="3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Industry Reports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1" name="Google Shape;131;p7"/>
          <p:cNvSpPr/>
          <p:nvPr/>
        </p:nvSpPr>
        <p:spPr>
          <a:xfrm>
            <a:off x="585142" y="1685548"/>
            <a:ext cx="471180" cy="490813"/>
          </a:xfrm>
          <a:custGeom>
            <a:rect b="b" l="l" r="r" t="t"/>
            <a:pathLst>
              <a:path extrusionOk="0" h="490813" w="471180">
                <a:moveTo>
                  <a:pt x="0" y="0"/>
                </a:moveTo>
                <a:lnTo>
                  <a:pt x="471180" y="0"/>
                </a:lnTo>
                <a:lnTo>
                  <a:pt x="471180" y="490812"/>
                </a:lnTo>
                <a:lnTo>
                  <a:pt x="0" y="4908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2" name="Google Shape;132;p7"/>
          <p:cNvSpPr txBox="1"/>
          <p:nvPr/>
        </p:nvSpPr>
        <p:spPr>
          <a:xfrm>
            <a:off x="1441936" y="366464"/>
            <a:ext cx="68697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6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099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HOW TO GATHER DATA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3" name="Google Shape;133;p7"/>
          <p:cNvSpPr txBox="1"/>
          <p:nvPr/>
        </p:nvSpPr>
        <p:spPr>
          <a:xfrm>
            <a:off x="1181191" y="2354166"/>
            <a:ext cx="5917500" cy="3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Surveys and Market Research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4" name="Google Shape;134;p7"/>
          <p:cNvSpPr/>
          <p:nvPr/>
        </p:nvSpPr>
        <p:spPr>
          <a:xfrm>
            <a:off x="585142" y="2420101"/>
            <a:ext cx="471180" cy="490813"/>
          </a:xfrm>
          <a:custGeom>
            <a:rect b="b" l="l" r="r" t="t"/>
            <a:pathLst>
              <a:path extrusionOk="0" h="490813" w="471180">
                <a:moveTo>
                  <a:pt x="0" y="0"/>
                </a:moveTo>
                <a:lnTo>
                  <a:pt x="471180" y="0"/>
                </a:lnTo>
                <a:lnTo>
                  <a:pt x="471180" y="490813"/>
                </a:lnTo>
                <a:lnTo>
                  <a:pt x="0" y="49081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5" name="Google Shape;135;p7"/>
          <p:cNvSpPr txBox="1"/>
          <p:nvPr/>
        </p:nvSpPr>
        <p:spPr>
          <a:xfrm>
            <a:off x="1181216" y="3088720"/>
            <a:ext cx="7987200" cy="3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Networking and Professional Organisations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6" name="Google Shape;136;p7"/>
          <p:cNvSpPr/>
          <p:nvPr/>
        </p:nvSpPr>
        <p:spPr>
          <a:xfrm>
            <a:off x="585142" y="3154654"/>
            <a:ext cx="471180" cy="490813"/>
          </a:xfrm>
          <a:custGeom>
            <a:rect b="b" l="l" r="r" t="t"/>
            <a:pathLst>
              <a:path extrusionOk="0" h="490813" w="471180">
                <a:moveTo>
                  <a:pt x="0" y="0"/>
                </a:moveTo>
                <a:lnTo>
                  <a:pt x="471180" y="0"/>
                </a:lnTo>
                <a:lnTo>
                  <a:pt x="471180" y="490813"/>
                </a:lnTo>
                <a:lnTo>
                  <a:pt x="0" y="49081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7" name="Google Shape;137;p7"/>
          <p:cNvSpPr txBox="1"/>
          <p:nvPr/>
        </p:nvSpPr>
        <p:spPr>
          <a:xfrm>
            <a:off x="1181216" y="3823273"/>
            <a:ext cx="5917500" cy="3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Digital Tools and Platforms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8" name="Google Shape;138;p7"/>
          <p:cNvSpPr/>
          <p:nvPr/>
        </p:nvSpPr>
        <p:spPr>
          <a:xfrm>
            <a:off x="585142" y="3889207"/>
            <a:ext cx="471180" cy="490813"/>
          </a:xfrm>
          <a:custGeom>
            <a:rect b="b" l="l" r="r" t="t"/>
            <a:pathLst>
              <a:path extrusionOk="0" h="490813" w="471180">
                <a:moveTo>
                  <a:pt x="0" y="0"/>
                </a:moveTo>
                <a:lnTo>
                  <a:pt x="471180" y="0"/>
                </a:lnTo>
                <a:lnTo>
                  <a:pt x="471180" y="490813"/>
                </a:lnTo>
                <a:lnTo>
                  <a:pt x="0" y="49081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9" name="Google Shape;139;p7"/>
          <p:cNvSpPr txBox="1"/>
          <p:nvPr/>
        </p:nvSpPr>
        <p:spPr>
          <a:xfrm>
            <a:off x="1181216" y="4557826"/>
            <a:ext cx="7987200" cy="3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Estimates and Projections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40" name="Google Shape;140;p7"/>
          <p:cNvSpPr/>
          <p:nvPr/>
        </p:nvSpPr>
        <p:spPr>
          <a:xfrm>
            <a:off x="585142" y="4623761"/>
            <a:ext cx="471180" cy="490813"/>
          </a:xfrm>
          <a:custGeom>
            <a:rect b="b" l="l" r="r" t="t"/>
            <a:pathLst>
              <a:path extrusionOk="0" h="490813" w="471180">
                <a:moveTo>
                  <a:pt x="0" y="0"/>
                </a:moveTo>
                <a:lnTo>
                  <a:pt x="471180" y="0"/>
                </a:lnTo>
                <a:lnTo>
                  <a:pt x="471180" y="490812"/>
                </a:lnTo>
                <a:lnTo>
                  <a:pt x="0" y="4908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1" name="Google Shape;141;p7"/>
          <p:cNvSpPr txBox="1"/>
          <p:nvPr/>
        </p:nvSpPr>
        <p:spPr>
          <a:xfrm>
            <a:off x="1181216" y="5292379"/>
            <a:ext cx="5917500" cy="3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Direct Data Purchase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42" name="Google Shape;142;p7"/>
          <p:cNvSpPr/>
          <p:nvPr/>
        </p:nvSpPr>
        <p:spPr>
          <a:xfrm>
            <a:off x="585142" y="5358314"/>
            <a:ext cx="471180" cy="490813"/>
          </a:xfrm>
          <a:custGeom>
            <a:rect b="b" l="l" r="r" t="t"/>
            <a:pathLst>
              <a:path extrusionOk="0" h="490813" w="471180">
                <a:moveTo>
                  <a:pt x="0" y="0"/>
                </a:moveTo>
                <a:lnTo>
                  <a:pt x="471180" y="0"/>
                </a:lnTo>
                <a:lnTo>
                  <a:pt x="471180" y="490813"/>
                </a:lnTo>
                <a:lnTo>
                  <a:pt x="0" y="49081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3" name="Google Shape;143;p7"/>
          <p:cNvSpPr txBox="1"/>
          <p:nvPr/>
        </p:nvSpPr>
        <p:spPr>
          <a:xfrm>
            <a:off x="1181216" y="6026933"/>
            <a:ext cx="5917500" cy="3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Consult Expert Help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44" name="Google Shape;144;p7"/>
          <p:cNvSpPr/>
          <p:nvPr/>
        </p:nvSpPr>
        <p:spPr>
          <a:xfrm>
            <a:off x="585142" y="6092867"/>
            <a:ext cx="471180" cy="490813"/>
          </a:xfrm>
          <a:custGeom>
            <a:rect b="b" l="l" r="r" t="t"/>
            <a:pathLst>
              <a:path extrusionOk="0" h="490813" w="471180">
                <a:moveTo>
                  <a:pt x="0" y="0"/>
                </a:moveTo>
                <a:lnTo>
                  <a:pt x="471180" y="0"/>
                </a:lnTo>
                <a:lnTo>
                  <a:pt x="471180" y="490813"/>
                </a:lnTo>
                <a:lnTo>
                  <a:pt x="0" y="49081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"/>
          <p:cNvSpPr/>
          <p:nvPr/>
        </p:nvSpPr>
        <p:spPr>
          <a:xfrm>
            <a:off x="0" y="0"/>
            <a:ext cx="9753600" cy="7315200"/>
          </a:xfrm>
          <a:custGeom>
            <a:rect b="b" l="l" r="r" t="t"/>
            <a:pathLst>
              <a:path extrusionOk="0"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4903" l="-20317" r="-14032" t="0"/>
            </a:stretch>
          </a:blipFill>
          <a:ln>
            <a:noFill/>
          </a:ln>
        </p:spPr>
      </p:sp>
      <p:sp>
        <p:nvSpPr>
          <p:cNvPr id="150" name="Google Shape;150;p8"/>
          <p:cNvSpPr txBox="1"/>
          <p:nvPr/>
        </p:nvSpPr>
        <p:spPr>
          <a:xfrm>
            <a:off x="1441936" y="366464"/>
            <a:ext cx="68697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6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099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HOW TO GATHER DATA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151" name="Google Shape;151;p8"/>
          <p:cNvGrpSpPr/>
          <p:nvPr/>
        </p:nvGrpSpPr>
        <p:grpSpPr>
          <a:xfrm>
            <a:off x="817088" y="2634214"/>
            <a:ext cx="8119400" cy="2132455"/>
            <a:chOff x="0" y="-49813"/>
            <a:chExt cx="10825866" cy="2843274"/>
          </a:xfrm>
        </p:grpSpPr>
        <p:sp>
          <p:nvSpPr>
            <p:cNvPr id="152" name="Google Shape;152;p8"/>
            <p:cNvSpPr txBox="1"/>
            <p:nvPr/>
          </p:nvSpPr>
          <p:spPr>
            <a:xfrm>
              <a:off x="794766" y="-49813"/>
              <a:ext cx="7890000" cy="533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201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n-US" sz="2599" u="none" cap="none" strike="noStrike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Industry Reports</a:t>
              </a:r>
              <a:endParaRPr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3" name="Google Shape;153;p8"/>
            <p:cNvSpPr/>
            <p:nvPr/>
          </p:nvSpPr>
          <p:spPr>
            <a:xfrm>
              <a:off x="0" y="0"/>
              <a:ext cx="628241" cy="654417"/>
            </a:xfrm>
            <a:custGeom>
              <a:rect b="b" l="l" r="r" t="t"/>
              <a:pathLst>
                <a:path extrusionOk="0" h="654417" w="628241">
                  <a:moveTo>
                    <a:pt x="0" y="0"/>
                  </a:moveTo>
                  <a:lnTo>
                    <a:pt x="628241" y="0"/>
                  </a:lnTo>
                  <a:lnTo>
                    <a:pt x="628241" y="654417"/>
                  </a:lnTo>
                  <a:lnTo>
                    <a:pt x="0" y="65441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154" name="Google Shape;154;p8"/>
            <p:cNvSpPr txBox="1"/>
            <p:nvPr/>
          </p:nvSpPr>
          <p:spPr>
            <a:xfrm>
              <a:off x="794766" y="745061"/>
              <a:ext cx="10031100" cy="2048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201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n-US" sz="2599" u="none" cap="none" strike="noStrike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Industry-specific reports frequently contain valuable data, including the total number of placements and clients. </a:t>
              </a:r>
              <a:endParaRPr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9"/>
          <p:cNvSpPr/>
          <p:nvPr/>
        </p:nvSpPr>
        <p:spPr>
          <a:xfrm>
            <a:off x="0" y="0"/>
            <a:ext cx="9753600" cy="7315200"/>
          </a:xfrm>
          <a:custGeom>
            <a:rect b="b" l="l" r="r" t="t"/>
            <a:pathLst>
              <a:path extrusionOk="0"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4903" l="-20317" r="-14032" t="0"/>
            </a:stretch>
          </a:blipFill>
          <a:ln>
            <a:noFill/>
          </a:ln>
        </p:spPr>
      </p:sp>
      <p:sp>
        <p:nvSpPr>
          <p:cNvPr id="160" name="Google Shape;160;p9"/>
          <p:cNvSpPr txBox="1"/>
          <p:nvPr/>
        </p:nvSpPr>
        <p:spPr>
          <a:xfrm>
            <a:off x="1441936" y="366464"/>
            <a:ext cx="68697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6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099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HOW TO GATHER DATA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161" name="Google Shape;161;p9"/>
          <p:cNvGrpSpPr/>
          <p:nvPr/>
        </p:nvGrpSpPr>
        <p:grpSpPr>
          <a:xfrm>
            <a:off x="817088" y="1745213"/>
            <a:ext cx="8547556" cy="4884183"/>
            <a:chOff x="0" y="-49813"/>
            <a:chExt cx="11396741" cy="6512243"/>
          </a:xfrm>
        </p:grpSpPr>
        <p:sp>
          <p:nvSpPr>
            <p:cNvPr id="162" name="Google Shape;162;p9"/>
            <p:cNvSpPr txBox="1"/>
            <p:nvPr/>
          </p:nvSpPr>
          <p:spPr>
            <a:xfrm>
              <a:off x="794766" y="-49813"/>
              <a:ext cx="7890000" cy="533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201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n-US" sz="2599" u="none" cap="none" strike="noStrike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Surveys and Market Research</a:t>
              </a:r>
              <a:endParaRPr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0" y="0"/>
              <a:ext cx="628241" cy="654417"/>
            </a:xfrm>
            <a:custGeom>
              <a:rect b="b" l="l" r="r" t="t"/>
              <a:pathLst>
                <a:path extrusionOk="0" h="654417" w="628241">
                  <a:moveTo>
                    <a:pt x="0" y="0"/>
                  </a:moveTo>
                  <a:lnTo>
                    <a:pt x="628241" y="0"/>
                  </a:lnTo>
                  <a:lnTo>
                    <a:pt x="628241" y="654417"/>
                  </a:lnTo>
                  <a:lnTo>
                    <a:pt x="0" y="65441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164" name="Google Shape;164;p9"/>
            <p:cNvSpPr txBox="1"/>
            <p:nvPr/>
          </p:nvSpPr>
          <p:spPr>
            <a:xfrm>
              <a:off x="628241" y="626530"/>
              <a:ext cx="10768500" cy="5835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-280666" lvl="1" marL="561334" marR="0" rtl="0" algn="l">
                <a:lnSpc>
                  <a:spcPct val="142016"/>
                </a:lnSpc>
                <a:spcBef>
                  <a:spcPts val="0"/>
                </a:spcBef>
                <a:spcAft>
                  <a:spcPts val="0"/>
                </a:spcAft>
                <a:buClr>
                  <a:srgbClr val="FBDE3F"/>
                </a:buClr>
                <a:buSzPts val="2599"/>
                <a:buFont typeface="Arial"/>
                <a:buChar char="•"/>
              </a:pPr>
              <a:r>
                <a:rPr b="1" i="0" lang="en-US" sz="2599" u="none" cap="none" strike="noStrike">
                  <a:solidFill>
                    <a:srgbClr val="FBDE3F"/>
                  </a:solidFill>
                  <a:latin typeface="Verdana"/>
                  <a:ea typeface="Verdana"/>
                  <a:cs typeface="Verdana"/>
                  <a:sym typeface="Verdana"/>
                </a:rPr>
                <a:t>Customer Surveys:</a:t>
              </a:r>
              <a:r>
                <a:rPr i="0" lang="en-US" sz="2599" u="none" cap="none" strike="noStrike">
                  <a:solidFill>
                    <a:srgbClr val="FBDE3F"/>
                  </a:solidFill>
                  <a:latin typeface="Verdana"/>
                  <a:ea typeface="Verdana"/>
                  <a:cs typeface="Verdana"/>
                  <a:sym typeface="Verdana"/>
                </a:rPr>
                <a:t> </a:t>
              </a:r>
              <a:r>
                <a:rPr i="0" lang="en-US" sz="2599" u="none" cap="none" strike="noStrike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Although these provide more indirect means, conducting surveys of existing clients can help estimate the overall market size.</a:t>
              </a:r>
              <a:endParaRPr>
                <a:latin typeface="Verdana"/>
                <a:ea typeface="Verdana"/>
                <a:cs typeface="Verdana"/>
                <a:sym typeface="Verdana"/>
              </a:endParaRPr>
            </a:p>
            <a:p>
              <a:pPr indent="-280666" lvl="1" marL="561334" marR="0" rtl="0" algn="l">
                <a:lnSpc>
                  <a:spcPct val="142016"/>
                </a:lnSpc>
                <a:spcBef>
                  <a:spcPts val="0"/>
                </a:spcBef>
                <a:spcAft>
                  <a:spcPts val="0"/>
                </a:spcAft>
                <a:buClr>
                  <a:srgbClr val="FBDE3F"/>
                </a:buClr>
                <a:buSzPts val="2599"/>
                <a:buFont typeface="Arial"/>
                <a:buChar char="•"/>
              </a:pPr>
              <a:r>
                <a:rPr b="1" i="0" lang="en-US" sz="2599" u="none" cap="none" strike="noStrike">
                  <a:solidFill>
                    <a:srgbClr val="FBDE3F"/>
                  </a:solidFill>
                  <a:latin typeface="Verdana"/>
                  <a:ea typeface="Verdana"/>
                  <a:cs typeface="Verdana"/>
                  <a:sym typeface="Verdana"/>
                </a:rPr>
                <a:t>Competitor Surveys:</a:t>
              </a:r>
              <a:r>
                <a:rPr i="0" lang="en-US" sz="2599" u="none" cap="none" strike="noStrike">
                  <a:solidFill>
                    <a:srgbClr val="FFFFFF"/>
                  </a:solidFill>
                  <a:latin typeface="Verdana"/>
                  <a:ea typeface="Verdana"/>
                  <a:cs typeface="Verdana"/>
                  <a:sym typeface="Verdana"/>
                </a:rPr>
                <a:t> Engaging anonymously with competitors about market conditions can also yield insightful information.</a:t>
              </a:r>
              <a:endParaRPr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0"/>
          <p:cNvSpPr/>
          <p:nvPr/>
        </p:nvSpPr>
        <p:spPr>
          <a:xfrm>
            <a:off x="0" y="0"/>
            <a:ext cx="9753600" cy="7315200"/>
          </a:xfrm>
          <a:custGeom>
            <a:rect b="b" l="l" r="r" t="t"/>
            <a:pathLst>
              <a:path extrusionOk="0" h="7315200" w="97536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4903" l="-20317" r="-14032" t="0"/>
            </a:stretch>
          </a:blipFill>
          <a:ln>
            <a:noFill/>
          </a:ln>
        </p:spPr>
      </p:sp>
      <p:sp>
        <p:nvSpPr>
          <p:cNvPr id="170" name="Google Shape;170;p10"/>
          <p:cNvSpPr txBox="1"/>
          <p:nvPr/>
        </p:nvSpPr>
        <p:spPr>
          <a:xfrm>
            <a:off x="1441936" y="366464"/>
            <a:ext cx="68697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6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099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HOW TO GATHER DATA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71" name="Google Shape;171;p10"/>
          <p:cNvSpPr txBox="1"/>
          <p:nvPr/>
        </p:nvSpPr>
        <p:spPr>
          <a:xfrm>
            <a:off x="1377963" y="1493088"/>
            <a:ext cx="7826700" cy="3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Networking and Professional Organisations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72" name="Google Shape;172;p10"/>
          <p:cNvSpPr/>
          <p:nvPr/>
        </p:nvSpPr>
        <p:spPr>
          <a:xfrm>
            <a:off x="773038" y="1447648"/>
            <a:ext cx="471180" cy="490813"/>
          </a:xfrm>
          <a:custGeom>
            <a:rect b="b" l="l" r="r" t="t"/>
            <a:pathLst>
              <a:path extrusionOk="0" h="490813" w="471180">
                <a:moveTo>
                  <a:pt x="0" y="0"/>
                </a:moveTo>
                <a:lnTo>
                  <a:pt x="471181" y="0"/>
                </a:lnTo>
                <a:lnTo>
                  <a:pt x="471181" y="490813"/>
                </a:lnTo>
                <a:lnTo>
                  <a:pt x="0" y="49081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3" name="Google Shape;173;p10"/>
          <p:cNvSpPr txBox="1"/>
          <p:nvPr/>
        </p:nvSpPr>
        <p:spPr>
          <a:xfrm>
            <a:off x="1244225" y="2109350"/>
            <a:ext cx="8338200" cy="43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80666" lvl="1" marL="561334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Clr>
                <a:srgbClr val="FBDE3F"/>
              </a:buClr>
              <a:buSzPts val="2599"/>
              <a:buFont typeface="Verdana"/>
              <a:buChar char="•"/>
            </a:pPr>
            <a:r>
              <a:rPr b="1" i="0" lang="en-US" sz="2599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Industry Events and Conferences: </a:t>
            </a: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Attending industry-related events offers invaluable opportunities for informal data gathering from both competitors and partners.</a:t>
            </a:r>
            <a:endParaRPr>
              <a:latin typeface="Verdana"/>
              <a:ea typeface="Verdana"/>
              <a:cs typeface="Verdana"/>
              <a:sym typeface="Verdana"/>
            </a:endParaRPr>
          </a:p>
          <a:p>
            <a:pPr indent="-280666" lvl="1" marL="561334" marR="0" rtl="0" algn="l">
              <a:lnSpc>
                <a:spcPct val="142016"/>
              </a:lnSpc>
              <a:spcBef>
                <a:spcPts val="0"/>
              </a:spcBef>
              <a:spcAft>
                <a:spcPts val="0"/>
              </a:spcAft>
              <a:buClr>
                <a:srgbClr val="FBDE3F"/>
              </a:buClr>
              <a:buSzPts val="2599"/>
              <a:buFont typeface="Verdana"/>
              <a:buChar char="•"/>
            </a:pPr>
            <a:r>
              <a:rPr b="1" i="0" lang="en-US" sz="2599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Membership Organisations:</a:t>
            </a:r>
            <a:r>
              <a:rPr i="0" lang="en-US" sz="2599" u="none" cap="none" strike="noStrike">
                <a:solidFill>
                  <a:srgbClr val="FBDE3F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i="0" lang="en-US" sz="2599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Industry associations often possess market statistics not readily available to the public, and membership can provide access to this data.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