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sldIdLst>
    <p:sldId id="256" r:id="rId5"/>
    <p:sldId id="257" r:id="rId6"/>
    <p:sldId id="258" r:id="rId7"/>
    <p:sldId id="259" r:id="rId8"/>
    <p:sldId id="2078560321" r:id="rId9"/>
    <p:sldId id="260" r:id="rId10"/>
    <p:sldId id="261" r:id="rId11"/>
    <p:sldId id="263" r:id="rId12"/>
    <p:sldId id="2078560311" r:id="rId13"/>
    <p:sldId id="2078560312" r:id="rId14"/>
    <p:sldId id="264" r:id="rId15"/>
    <p:sldId id="2078560291" r:id="rId16"/>
    <p:sldId id="2078560292" r:id="rId17"/>
    <p:sldId id="2078560293" r:id="rId18"/>
    <p:sldId id="2078560294" r:id="rId19"/>
    <p:sldId id="2078560295" r:id="rId20"/>
    <p:sldId id="2078560296" r:id="rId21"/>
    <p:sldId id="2078560313" r:id="rId22"/>
    <p:sldId id="2078560298" r:id="rId23"/>
    <p:sldId id="2078560299" r:id="rId24"/>
    <p:sldId id="2078560322" r:id="rId25"/>
    <p:sldId id="2078560323" r:id="rId26"/>
    <p:sldId id="2078560300" r:id="rId27"/>
    <p:sldId id="2078560301" r:id="rId28"/>
    <p:sldId id="2078560302" r:id="rId29"/>
    <p:sldId id="2078560303" r:id="rId30"/>
    <p:sldId id="2078560304" r:id="rId31"/>
    <p:sldId id="2078560305" r:id="rId32"/>
    <p:sldId id="2078560306" r:id="rId33"/>
    <p:sldId id="2078560307" r:id="rId34"/>
    <p:sldId id="2078560318" r:id="rId35"/>
    <p:sldId id="2078560308" r:id="rId36"/>
    <p:sldId id="2078560314" r:id="rId37"/>
    <p:sldId id="2078560316" r:id="rId38"/>
    <p:sldId id="2078560317" r:id="rId39"/>
    <p:sldId id="207856031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 id="{8A402570-2E65-4D1A-8541-B1916AFC576E}">
          <p14:sldIdLst>
            <p14:sldId id="256"/>
            <p14:sldId id="257"/>
            <p14:sldId id="258"/>
          </p14:sldIdLst>
        </p14:section>
        <p14:section name="Active Travel and Travel Hubs - Context " id="{7C7FEF34-0542-467A-970E-F080CB1270FC}">
          <p14:sldIdLst>
            <p14:sldId id="259"/>
          </p14:sldIdLst>
        </p14:section>
        <p14:section name="Methodology " id="{66B5A712-D5B4-48E5-B60F-5713B3853D15}">
          <p14:sldIdLst>
            <p14:sldId id="2078560321"/>
            <p14:sldId id="260"/>
            <p14:sldId id="261"/>
            <p14:sldId id="263"/>
          </p14:sldIdLst>
        </p14:section>
        <p14:section name="Focus Groups " id="{F36E15D0-A1D5-418C-98C0-B06376DE6E07}">
          <p14:sldIdLst>
            <p14:sldId id="2078560311"/>
            <p14:sldId id="2078560312"/>
          </p14:sldIdLst>
        </p14:section>
        <p14:section name="Issues and Recommendations " id="{97B10B34-DFC9-45B8-BB98-5FDEEA7E6B52}">
          <p14:sldIdLst>
            <p14:sldId id="264"/>
            <p14:sldId id="2078560291"/>
            <p14:sldId id="2078560292"/>
            <p14:sldId id="2078560293"/>
            <p14:sldId id="2078560294"/>
            <p14:sldId id="2078560295"/>
            <p14:sldId id="2078560296"/>
            <p14:sldId id="2078560313"/>
            <p14:sldId id="2078560298"/>
            <p14:sldId id="2078560299"/>
            <p14:sldId id="2078560322"/>
            <p14:sldId id="2078560323"/>
            <p14:sldId id="2078560300"/>
          </p14:sldIdLst>
        </p14:section>
        <p14:section name="Bus Travel - Context " id="{9D5F4A9A-B081-48A7-9ABF-8637737F5FBE}">
          <p14:sldIdLst>
            <p14:sldId id="2078560301"/>
          </p14:sldIdLst>
        </p14:section>
        <p14:section name="Methodology" id="{C68AA728-BB3C-4E4E-BF22-B253964D1F2E}">
          <p14:sldIdLst>
            <p14:sldId id="2078560302"/>
            <p14:sldId id="2078560303"/>
          </p14:sldIdLst>
        </p14:section>
        <p14:section name="Focus Groups " id="{F13B0A7A-A0E6-47D6-8B84-F9E97C70A8DC}">
          <p14:sldIdLst>
            <p14:sldId id="2078560304"/>
            <p14:sldId id="2078560305"/>
          </p14:sldIdLst>
        </p14:section>
        <p14:section name="Issues and Recommendations " id="{241FDF1A-B502-422C-BE88-ECAE41D91F98}">
          <p14:sldIdLst>
            <p14:sldId id="2078560306"/>
            <p14:sldId id="2078560307"/>
            <p14:sldId id="2078560318"/>
            <p14:sldId id="2078560308"/>
            <p14:sldId id="2078560314"/>
            <p14:sldId id="2078560316"/>
            <p14:sldId id="2078560317"/>
          </p14:sldIdLst>
        </p14:section>
        <p14:section name="Bus Travel - Next Steps " id="{5579EC38-77E0-47A4-BDA9-CB8EE04D7C24}">
          <p14:sldIdLst>
            <p14:sldId id="207856031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782216-2C96-39EB-DDB6-9D82372A4128}" name="Isobel Wade" initials="IW" userId="S::isobel.wade@cambridgeshire.gov.uk::4d82d677-b6b8-4150-b16f-b9210ba4f227" providerId="AD"/>
  <p188:author id="{EA4FD6B4-7911-D14A-8552-9915233B3CFD}" name="Charlotte Lewis" initials="CL" userId="S::charlotte.lewis@cambridgeshire.gov.uk::b40b1425-a720-4279-88dc-2108569cc35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37DCD7-5346-41B9-86D3-DB712B462F18}" v="7" dt="2026-09-09T14:26:07.5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ata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5" Type="http://schemas.openxmlformats.org/officeDocument/2006/relationships/image" Target="../media/image15.svg"/><Relationship Id="rId4"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5" Type="http://schemas.openxmlformats.org/officeDocument/2006/relationships/image" Target="../media/image15.sv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CE31EB-A8B1-45A6-9B55-B3C6EAEAC9B1}" type="doc">
      <dgm:prSet loTypeId="urn:microsoft.com/office/officeart/2018/2/layout/IconVerticalSolidList" loCatId="icon" qsTypeId="urn:microsoft.com/office/officeart/2005/8/quickstyle/simple1#5" qsCatId="simple" csTypeId="urn:microsoft.com/office/officeart/2018/5/colors/Iconchunking_neutralicontext_colorful1" csCatId="colorful" phldr="1"/>
      <dgm:spPr/>
      <dgm:t>
        <a:bodyPr/>
        <a:lstStyle/>
        <a:p>
          <a:endParaRPr lang="en-US"/>
        </a:p>
      </dgm:t>
    </dgm:pt>
    <dgm:pt modelId="{28B77111-8AC6-4C85-83EB-8642FAE4AA6C}">
      <dgm:prSet custT="0"/>
      <dgm:spPr/>
      <dgm:t>
        <a:bodyPr/>
        <a:lstStyle/>
        <a:p>
          <a:pPr>
            <a:lnSpc>
              <a:spcPct val="100000"/>
            </a:lnSpc>
          </a:pPr>
          <a:r>
            <a:rPr lang="en-GB" dirty="0"/>
            <a:t>Throughout 2024 and 2025, the Greater Cambridge Partnership (GCP), England’s Economic Heartlands, and the Cambridgeshire and Peterborough Combined Authority (CPCA) commissioned two studies investigating women and girls’ transport safety</a:t>
          </a:r>
          <a:r>
            <a:rPr lang="en-GB" dirty="0">
              <a:latin typeface="Aptos Display" panose="020F0302020204030204"/>
            </a:rPr>
            <a:t> in the Greater Cambridge area, and how it can be improved.</a:t>
          </a:r>
          <a:r>
            <a:rPr lang="en-GB" dirty="0"/>
            <a:t> </a:t>
          </a:r>
          <a:endParaRPr lang="en-US" dirty="0"/>
        </a:p>
      </dgm:t>
    </dgm:pt>
    <dgm:pt modelId="{418E96EA-BA37-41DA-8EE5-A9CE1CB580B3}" type="parTrans" cxnId="{CF625960-33C8-4141-A9E6-B7DCDCAFF659}">
      <dgm:prSet/>
      <dgm:spPr/>
      <dgm:t>
        <a:bodyPr/>
        <a:lstStyle/>
        <a:p>
          <a:endParaRPr lang="en-US"/>
        </a:p>
      </dgm:t>
    </dgm:pt>
    <dgm:pt modelId="{569A5843-E17B-4604-845B-5EF85A728C7E}" type="sibTrans" cxnId="{CF625960-33C8-4141-A9E6-B7DCDCAFF659}">
      <dgm:prSet/>
      <dgm:spPr/>
      <dgm:t>
        <a:bodyPr/>
        <a:lstStyle/>
        <a:p>
          <a:endParaRPr lang="en-US"/>
        </a:p>
      </dgm:t>
    </dgm:pt>
    <dgm:pt modelId="{532BE89B-7641-4585-84CE-17C7D849979A}">
      <dgm:prSet/>
      <dgm:spPr/>
      <dgm:t>
        <a:bodyPr/>
        <a:lstStyle/>
        <a:p>
          <a:pPr>
            <a:lnSpc>
              <a:spcPct val="100000"/>
            </a:lnSpc>
          </a:pPr>
          <a:r>
            <a:rPr lang="en-GB" dirty="0"/>
            <a:t>Phase 1 investigated perceptions of safety for women and girls in the context of two </a:t>
          </a:r>
          <a:r>
            <a:rPr lang="en-GB" dirty="0">
              <a:latin typeface="Aptos Display" panose="020F0302020204030204"/>
            </a:rPr>
            <a:t>of GCP's </a:t>
          </a:r>
          <a:r>
            <a:rPr lang="en-GB" dirty="0"/>
            <a:t>transport schemes: Cambridge South West Travel Hub and Cambridge Eastern Access. The aim of this phase was to develop practical design solutions to improve perceptions of safety for women and girls travelling in </a:t>
          </a:r>
          <a:r>
            <a:rPr lang="en-GB" dirty="0">
              <a:latin typeface="Aptos Display" panose="020F0302020204030204"/>
            </a:rPr>
            <a:t>and around Greater</a:t>
          </a:r>
          <a:r>
            <a:rPr lang="en-GB" dirty="0"/>
            <a:t> Cambridge. </a:t>
          </a:r>
          <a:endParaRPr lang="en-US" dirty="0"/>
        </a:p>
      </dgm:t>
    </dgm:pt>
    <dgm:pt modelId="{4A5FFED8-FA75-48C0-BAD2-5F8823048F98}" type="parTrans" cxnId="{8684AB85-9927-481C-8A28-20FD5868BD57}">
      <dgm:prSet/>
      <dgm:spPr/>
      <dgm:t>
        <a:bodyPr/>
        <a:lstStyle/>
        <a:p>
          <a:endParaRPr lang="en-US"/>
        </a:p>
      </dgm:t>
    </dgm:pt>
    <dgm:pt modelId="{06041150-9FAE-4AE0-AD05-22B6387BD26F}" type="sibTrans" cxnId="{8684AB85-9927-481C-8A28-20FD5868BD57}">
      <dgm:prSet/>
      <dgm:spPr/>
      <dgm:t>
        <a:bodyPr/>
        <a:lstStyle/>
        <a:p>
          <a:endParaRPr lang="en-US"/>
        </a:p>
      </dgm:t>
    </dgm:pt>
    <dgm:pt modelId="{2730C4A2-7A10-49ED-AB9D-FA6BBD0D59A6}">
      <dgm:prSet/>
      <dgm:spPr/>
      <dgm:t>
        <a:bodyPr/>
        <a:lstStyle/>
        <a:p>
          <a:pPr>
            <a:lnSpc>
              <a:spcPct val="100000"/>
            </a:lnSpc>
          </a:pPr>
          <a:r>
            <a:rPr lang="en-GB" dirty="0"/>
            <a:t>Phase 2 was commissioned by </a:t>
          </a:r>
          <a:r>
            <a:rPr lang="en-GB" dirty="0">
              <a:latin typeface="Aptos Display" panose="020F0302020204030204"/>
            </a:rPr>
            <a:t>the </a:t>
          </a:r>
          <a:r>
            <a:rPr lang="en-GB" dirty="0"/>
            <a:t>CPCA and grant funded by the Rees Jeffreys Road Fund. This phase built on findings from phase 1 to investigate perceptions of safety for women and girls travelling on buses in Cambridgeshire and Peterborough and examined both urban and rural routes. The aim of this phase was to improve the sense of security for women and girls travelling on buses in Cambridgeshire and Peterborough, to support greater confidence in using public transport, and </a:t>
          </a:r>
          <a:r>
            <a:rPr lang="en-GB" dirty="0">
              <a:latin typeface="Aptos Display" panose="020F0302020204030204"/>
            </a:rPr>
            <a:t>to encourage</a:t>
          </a:r>
          <a:r>
            <a:rPr lang="en-GB" dirty="0"/>
            <a:t> mode shift. </a:t>
          </a:r>
          <a:endParaRPr lang="en-US" dirty="0"/>
        </a:p>
      </dgm:t>
    </dgm:pt>
    <dgm:pt modelId="{306EE647-F1E0-4A21-88A5-158A94CCC014}" type="parTrans" cxnId="{685407DA-C2D0-4DC8-B5F4-DEB5D642A6E6}">
      <dgm:prSet/>
      <dgm:spPr/>
      <dgm:t>
        <a:bodyPr/>
        <a:lstStyle/>
        <a:p>
          <a:endParaRPr lang="en-US"/>
        </a:p>
      </dgm:t>
    </dgm:pt>
    <dgm:pt modelId="{454FF91D-5F9E-4724-A196-BE7CFC134666}" type="sibTrans" cxnId="{685407DA-C2D0-4DC8-B5F4-DEB5D642A6E6}">
      <dgm:prSet/>
      <dgm:spPr/>
      <dgm:t>
        <a:bodyPr/>
        <a:lstStyle/>
        <a:p>
          <a:endParaRPr lang="en-US"/>
        </a:p>
      </dgm:t>
    </dgm:pt>
    <dgm:pt modelId="{E2415A3B-7690-412A-AE61-137453055A76}" type="pres">
      <dgm:prSet presAssocID="{81CE31EB-A8B1-45A6-9B55-B3C6EAEAC9B1}" presName="root" presStyleCnt="0">
        <dgm:presLayoutVars>
          <dgm:dir/>
          <dgm:resizeHandles val="exact"/>
        </dgm:presLayoutVars>
      </dgm:prSet>
      <dgm:spPr/>
    </dgm:pt>
    <dgm:pt modelId="{2B534C38-4BD5-42B2-9031-2514843B6207}" type="pres">
      <dgm:prSet presAssocID="{28B77111-8AC6-4C85-83EB-8642FAE4AA6C}" presName="compNode" presStyleCnt="0"/>
      <dgm:spPr/>
    </dgm:pt>
    <dgm:pt modelId="{AD64E41B-3F0B-4C35-9BBD-9DC1EF7EA3DC}" type="pres">
      <dgm:prSet presAssocID="{28B77111-8AC6-4C85-83EB-8642FAE4AA6C}" presName="bgRect" presStyleLbl="bgShp" presStyleIdx="0" presStyleCnt="3"/>
      <dgm:spPr/>
    </dgm:pt>
    <dgm:pt modelId="{86D939DB-1A35-461D-9736-4E2864D141BA}" type="pres">
      <dgm:prSet presAssocID="{28B77111-8AC6-4C85-83EB-8642FAE4AA6C}"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ircle with left arrow outline"/>
        </a:ext>
      </dgm:extLst>
    </dgm:pt>
    <dgm:pt modelId="{5B3F4F3C-5EB8-46D5-B339-298FE9F3BC8E}" type="pres">
      <dgm:prSet presAssocID="{28B77111-8AC6-4C85-83EB-8642FAE4AA6C}" presName="spaceRect" presStyleCnt="0"/>
      <dgm:spPr/>
    </dgm:pt>
    <dgm:pt modelId="{A9766D3D-1504-44BC-8608-FEEDB7ACEC59}" type="pres">
      <dgm:prSet presAssocID="{28B77111-8AC6-4C85-83EB-8642FAE4AA6C}" presName="parTx" presStyleLbl="revTx" presStyleIdx="0" presStyleCnt="3">
        <dgm:presLayoutVars>
          <dgm:chMax val="0"/>
          <dgm:chPref val="0"/>
        </dgm:presLayoutVars>
      </dgm:prSet>
      <dgm:spPr/>
    </dgm:pt>
    <dgm:pt modelId="{6CE48192-ECC0-41DC-A679-CF27FCF7604B}" type="pres">
      <dgm:prSet presAssocID="{569A5843-E17B-4604-845B-5EF85A728C7E}" presName="sibTrans" presStyleCnt="0"/>
      <dgm:spPr/>
    </dgm:pt>
    <dgm:pt modelId="{F331E8D6-E535-4844-9B2B-C937E85C6DEC}" type="pres">
      <dgm:prSet presAssocID="{532BE89B-7641-4585-84CE-17C7D849979A}" presName="compNode" presStyleCnt="0"/>
      <dgm:spPr/>
    </dgm:pt>
    <dgm:pt modelId="{8C09AD32-DA81-4A78-9A9B-9599CBCCC23C}" type="pres">
      <dgm:prSet presAssocID="{532BE89B-7641-4585-84CE-17C7D849979A}" presName="bgRect" presStyleLbl="bgShp" presStyleIdx="1" presStyleCnt="3"/>
      <dgm:spPr/>
    </dgm:pt>
    <dgm:pt modelId="{9F41E474-30BE-4821-A302-439D936F00D9}" type="pres">
      <dgm:prSet presAssocID="{532BE89B-7641-4585-84CE-17C7D849979A}"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dge 1 with solid fill"/>
        </a:ext>
      </dgm:extLst>
    </dgm:pt>
    <dgm:pt modelId="{D27084DC-EA65-43B7-9022-38C94CD0A6DB}" type="pres">
      <dgm:prSet presAssocID="{532BE89B-7641-4585-84CE-17C7D849979A}" presName="spaceRect" presStyleCnt="0"/>
      <dgm:spPr/>
    </dgm:pt>
    <dgm:pt modelId="{759E8967-0578-4C3C-98DE-91A670F12DA4}" type="pres">
      <dgm:prSet presAssocID="{532BE89B-7641-4585-84CE-17C7D849979A}" presName="parTx" presStyleLbl="revTx" presStyleIdx="1" presStyleCnt="3">
        <dgm:presLayoutVars>
          <dgm:chMax val="0"/>
          <dgm:chPref val="0"/>
        </dgm:presLayoutVars>
      </dgm:prSet>
      <dgm:spPr/>
    </dgm:pt>
    <dgm:pt modelId="{776702EC-9D67-4294-A15F-E366B9C19A29}" type="pres">
      <dgm:prSet presAssocID="{06041150-9FAE-4AE0-AD05-22B6387BD26F}" presName="sibTrans" presStyleCnt="0"/>
      <dgm:spPr/>
    </dgm:pt>
    <dgm:pt modelId="{A7DF9147-EC0D-4918-999A-22B3EF929CA1}" type="pres">
      <dgm:prSet presAssocID="{2730C4A2-7A10-49ED-AB9D-FA6BBD0D59A6}" presName="compNode" presStyleCnt="0"/>
      <dgm:spPr/>
    </dgm:pt>
    <dgm:pt modelId="{62DDF941-D9EC-47BB-8D5E-C0372E15CD87}" type="pres">
      <dgm:prSet presAssocID="{2730C4A2-7A10-49ED-AB9D-FA6BBD0D59A6}" presName="bgRect" presStyleLbl="bgShp" presStyleIdx="2" presStyleCnt="3"/>
      <dgm:spPr/>
    </dgm:pt>
    <dgm:pt modelId="{51B5619E-1C78-4B08-B2E2-7E143B20D399}" type="pres">
      <dgm:prSet presAssocID="{2730C4A2-7A10-49ED-AB9D-FA6BBD0D59A6}"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adge with solid fill"/>
        </a:ext>
      </dgm:extLst>
    </dgm:pt>
    <dgm:pt modelId="{2C09425E-5166-4500-B67B-3446E608EF6C}" type="pres">
      <dgm:prSet presAssocID="{2730C4A2-7A10-49ED-AB9D-FA6BBD0D59A6}" presName="spaceRect" presStyleCnt="0"/>
      <dgm:spPr/>
    </dgm:pt>
    <dgm:pt modelId="{8F542AD4-0202-4F7F-9568-ED5070B0E016}" type="pres">
      <dgm:prSet presAssocID="{2730C4A2-7A10-49ED-AB9D-FA6BBD0D59A6}" presName="parTx" presStyleLbl="revTx" presStyleIdx="2" presStyleCnt="3">
        <dgm:presLayoutVars>
          <dgm:chMax val="0"/>
          <dgm:chPref val="0"/>
        </dgm:presLayoutVars>
      </dgm:prSet>
      <dgm:spPr/>
    </dgm:pt>
  </dgm:ptLst>
  <dgm:cxnLst>
    <dgm:cxn modelId="{A2837834-CFE4-4379-A5A3-926F8B5DC68A}" type="presOf" srcId="{2730C4A2-7A10-49ED-AB9D-FA6BBD0D59A6}" destId="{8F542AD4-0202-4F7F-9568-ED5070B0E016}" srcOrd="0" destOrd="0" presId="urn:microsoft.com/office/officeart/2018/2/layout/IconVerticalSolidList"/>
    <dgm:cxn modelId="{CF625960-33C8-4141-A9E6-B7DCDCAFF659}" srcId="{81CE31EB-A8B1-45A6-9B55-B3C6EAEAC9B1}" destId="{28B77111-8AC6-4C85-83EB-8642FAE4AA6C}" srcOrd="0" destOrd="0" parTransId="{418E96EA-BA37-41DA-8EE5-A9CE1CB580B3}" sibTransId="{569A5843-E17B-4604-845B-5EF85A728C7E}"/>
    <dgm:cxn modelId="{BA39EF82-ABB2-4437-8316-525231304656}" type="presOf" srcId="{81CE31EB-A8B1-45A6-9B55-B3C6EAEAC9B1}" destId="{E2415A3B-7690-412A-AE61-137453055A76}" srcOrd="0" destOrd="0" presId="urn:microsoft.com/office/officeart/2018/2/layout/IconVerticalSolidList"/>
    <dgm:cxn modelId="{8684AB85-9927-481C-8A28-20FD5868BD57}" srcId="{81CE31EB-A8B1-45A6-9B55-B3C6EAEAC9B1}" destId="{532BE89B-7641-4585-84CE-17C7D849979A}" srcOrd="1" destOrd="0" parTransId="{4A5FFED8-FA75-48C0-BAD2-5F8823048F98}" sibTransId="{06041150-9FAE-4AE0-AD05-22B6387BD26F}"/>
    <dgm:cxn modelId="{0EB4AEA0-DB9A-4B5D-AE3E-C7F6513F84B4}" type="presOf" srcId="{28B77111-8AC6-4C85-83EB-8642FAE4AA6C}" destId="{A9766D3D-1504-44BC-8608-FEEDB7ACEC59}" srcOrd="0" destOrd="0" presId="urn:microsoft.com/office/officeart/2018/2/layout/IconVerticalSolidList"/>
    <dgm:cxn modelId="{B5ECDDB2-53D1-4607-8F58-9FA3C6AD0FE4}" type="presOf" srcId="{532BE89B-7641-4585-84CE-17C7D849979A}" destId="{759E8967-0578-4C3C-98DE-91A670F12DA4}" srcOrd="0" destOrd="0" presId="urn:microsoft.com/office/officeart/2018/2/layout/IconVerticalSolidList"/>
    <dgm:cxn modelId="{685407DA-C2D0-4DC8-B5F4-DEB5D642A6E6}" srcId="{81CE31EB-A8B1-45A6-9B55-B3C6EAEAC9B1}" destId="{2730C4A2-7A10-49ED-AB9D-FA6BBD0D59A6}" srcOrd="2" destOrd="0" parTransId="{306EE647-F1E0-4A21-88A5-158A94CCC014}" sibTransId="{454FF91D-5F9E-4724-A196-BE7CFC134666}"/>
    <dgm:cxn modelId="{3A108DE2-3C09-4893-9221-DFE94C4630B6}" type="presParOf" srcId="{E2415A3B-7690-412A-AE61-137453055A76}" destId="{2B534C38-4BD5-42B2-9031-2514843B6207}" srcOrd="0" destOrd="0" presId="urn:microsoft.com/office/officeart/2018/2/layout/IconVerticalSolidList"/>
    <dgm:cxn modelId="{D4F53D12-CC0E-483D-AAAE-F0FD4313126C}" type="presParOf" srcId="{2B534C38-4BD5-42B2-9031-2514843B6207}" destId="{AD64E41B-3F0B-4C35-9BBD-9DC1EF7EA3DC}" srcOrd="0" destOrd="0" presId="urn:microsoft.com/office/officeart/2018/2/layout/IconVerticalSolidList"/>
    <dgm:cxn modelId="{76F78513-ABD6-4036-8600-532242E61A37}" type="presParOf" srcId="{2B534C38-4BD5-42B2-9031-2514843B6207}" destId="{86D939DB-1A35-461D-9736-4E2864D141BA}" srcOrd="1" destOrd="0" presId="urn:microsoft.com/office/officeart/2018/2/layout/IconVerticalSolidList"/>
    <dgm:cxn modelId="{5ACBCC97-673C-4344-B46A-FD93A90429AE}" type="presParOf" srcId="{2B534C38-4BD5-42B2-9031-2514843B6207}" destId="{5B3F4F3C-5EB8-46D5-B339-298FE9F3BC8E}" srcOrd="2" destOrd="0" presId="urn:microsoft.com/office/officeart/2018/2/layout/IconVerticalSolidList"/>
    <dgm:cxn modelId="{BCB21029-7CE7-4C5D-A580-BBA472C39AD1}" type="presParOf" srcId="{2B534C38-4BD5-42B2-9031-2514843B6207}" destId="{A9766D3D-1504-44BC-8608-FEEDB7ACEC59}" srcOrd="3" destOrd="0" presId="urn:microsoft.com/office/officeart/2018/2/layout/IconVerticalSolidList"/>
    <dgm:cxn modelId="{0AF04BA6-9BA5-41D7-AEB7-147EE826A5A3}" type="presParOf" srcId="{E2415A3B-7690-412A-AE61-137453055A76}" destId="{6CE48192-ECC0-41DC-A679-CF27FCF7604B}" srcOrd="1" destOrd="0" presId="urn:microsoft.com/office/officeart/2018/2/layout/IconVerticalSolidList"/>
    <dgm:cxn modelId="{952EC12D-4AA6-4F60-90DF-92160C0C9978}" type="presParOf" srcId="{E2415A3B-7690-412A-AE61-137453055A76}" destId="{F331E8D6-E535-4844-9B2B-C937E85C6DEC}" srcOrd="2" destOrd="0" presId="urn:microsoft.com/office/officeart/2018/2/layout/IconVerticalSolidList"/>
    <dgm:cxn modelId="{C617B717-53D3-4A96-AEEE-FC7928816919}" type="presParOf" srcId="{F331E8D6-E535-4844-9B2B-C937E85C6DEC}" destId="{8C09AD32-DA81-4A78-9A9B-9599CBCCC23C}" srcOrd="0" destOrd="0" presId="urn:microsoft.com/office/officeart/2018/2/layout/IconVerticalSolidList"/>
    <dgm:cxn modelId="{ACA53B54-4FF1-434E-AC6D-B71F52AA2750}" type="presParOf" srcId="{F331E8D6-E535-4844-9B2B-C937E85C6DEC}" destId="{9F41E474-30BE-4821-A302-439D936F00D9}" srcOrd="1" destOrd="0" presId="urn:microsoft.com/office/officeart/2018/2/layout/IconVerticalSolidList"/>
    <dgm:cxn modelId="{F898ACC0-F809-47F0-AAF5-5ADF13436986}" type="presParOf" srcId="{F331E8D6-E535-4844-9B2B-C937E85C6DEC}" destId="{D27084DC-EA65-43B7-9022-38C94CD0A6DB}" srcOrd="2" destOrd="0" presId="urn:microsoft.com/office/officeart/2018/2/layout/IconVerticalSolidList"/>
    <dgm:cxn modelId="{C6B45E7B-0EDD-485B-B36A-A68060079AD1}" type="presParOf" srcId="{F331E8D6-E535-4844-9B2B-C937E85C6DEC}" destId="{759E8967-0578-4C3C-98DE-91A670F12DA4}" srcOrd="3" destOrd="0" presId="urn:microsoft.com/office/officeart/2018/2/layout/IconVerticalSolidList"/>
    <dgm:cxn modelId="{2B6EBDFB-960B-46B4-A0E4-FC4B83CAAB93}" type="presParOf" srcId="{E2415A3B-7690-412A-AE61-137453055A76}" destId="{776702EC-9D67-4294-A15F-E366B9C19A29}" srcOrd="3" destOrd="0" presId="urn:microsoft.com/office/officeart/2018/2/layout/IconVerticalSolidList"/>
    <dgm:cxn modelId="{4C1C50B1-39A1-4FBF-91B4-3BFD2458B1AE}" type="presParOf" srcId="{E2415A3B-7690-412A-AE61-137453055A76}" destId="{A7DF9147-EC0D-4918-999A-22B3EF929CA1}" srcOrd="4" destOrd="0" presId="urn:microsoft.com/office/officeart/2018/2/layout/IconVerticalSolidList"/>
    <dgm:cxn modelId="{EAD497AC-520C-4690-A643-1169141DC1D2}" type="presParOf" srcId="{A7DF9147-EC0D-4918-999A-22B3EF929CA1}" destId="{62DDF941-D9EC-47BB-8D5E-C0372E15CD87}" srcOrd="0" destOrd="0" presId="urn:microsoft.com/office/officeart/2018/2/layout/IconVerticalSolidList"/>
    <dgm:cxn modelId="{973050B7-C21A-4C9F-AA47-84E8665582E0}" type="presParOf" srcId="{A7DF9147-EC0D-4918-999A-22B3EF929CA1}" destId="{51B5619E-1C78-4B08-B2E2-7E143B20D399}" srcOrd="1" destOrd="0" presId="urn:microsoft.com/office/officeart/2018/2/layout/IconVerticalSolidList"/>
    <dgm:cxn modelId="{946FD558-CA08-4E92-ACB7-EF11E75544B8}" type="presParOf" srcId="{A7DF9147-EC0D-4918-999A-22B3EF929CA1}" destId="{2C09425E-5166-4500-B67B-3446E608EF6C}" srcOrd="2" destOrd="0" presId="urn:microsoft.com/office/officeart/2018/2/layout/IconVerticalSolidList"/>
    <dgm:cxn modelId="{E32668D5-2DC5-40B4-A06F-8B64D211297C}" type="presParOf" srcId="{A7DF9147-EC0D-4918-999A-22B3EF929CA1}" destId="{8F542AD4-0202-4F7F-9568-ED5070B0E01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08384A-A536-4951-892A-48C980BA2BD6}" type="doc">
      <dgm:prSet loTypeId="urn:microsoft.com/office/officeart/2005/8/layout/list1" loCatId="list" qsTypeId="urn:microsoft.com/office/officeart/2005/8/quickstyle/simple1#6" qsCatId="simple" csTypeId="urn:microsoft.com/office/officeart/2005/8/colors/accent1_2#3" csCatId="accent1" phldr="1"/>
      <dgm:spPr/>
      <dgm:t>
        <a:bodyPr/>
        <a:lstStyle/>
        <a:p>
          <a:endParaRPr lang="en-US"/>
        </a:p>
      </dgm:t>
    </dgm:pt>
    <dgm:pt modelId="{2BC07C05-2B7B-4F0E-890A-3D8C27E135B5}">
      <dgm:prSet phldrT="[Text]" phldr="0"/>
      <dgm:spPr/>
      <dgm:t>
        <a:bodyPr/>
        <a:lstStyle/>
        <a:p>
          <a:pPr algn="l" rtl="0">
            <a:lnSpc>
              <a:spcPct val="90000"/>
            </a:lnSpc>
          </a:pPr>
          <a:r>
            <a:rPr lang="en-US" sz="1800">
              <a:solidFill>
                <a:srgbClr val="FFFFFF"/>
              </a:solidFill>
              <a:latin typeface="Aptos" panose="020B0004020202020204"/>
              <a:ea typeface="+mn-ea"/>
              <a:cs typeface="+mn-cs"/>
            </a:rPr>
            <a:t>Active Travel and Travel Hubs </a:t>
          </a:r>
        </a:p>
      </dgm:t>
    </dgm:pt>
    <dgm:pt modelId="{DA7348C4-E117-4133-93C5-6BECC191DF2E}" type="parTrans" cxnId="{61DBA6B6-5126-4FAE-B065-FB6E257F7D6D}">
      <dgm:prSet/>
      <dgm:spPr/>
      <dgm:t>
        <a:bodyPr/>
        <a:lstStyle/>
        <a:p>
          <a:endParaRPr lang="en-US"/>
        </a:p>
      </dgm:t>
    </dgm:pt>
    <dgm:pt modelId="{44FE9551-D265-4B5A-9C8A-ED1FC337BD54}" type="sibTrans" cxnId="{61DBA6B6-5126-4FAE-B065-FB6E257F7D6D}">
      <dgm:prSet/>
      <dgm:spPr/>
      <dgm:t>
        <a:bodyPr/>
        <a:lstStyle/>
        <a:p>
          <a:endParaRPr lang="en-US"/>
        </a:p>
      </dgm:t>
    </dgm:pt>
    <dgm:pt modelId="{45C012FB-C907-4751-9AEC-6327881F1419}">
      <dgm:prSet phldrT="[Text]" phldr="0"/>
      <dgm:spPr/>
      <dgm:t>
        <a:bodyPr/>
        <a:lstStyle/>
        <a:p>
          <a:pPr algn="l" rtl="0">
            <a:lnSpc>
              <a:spcPct val="90000"/>
            </a:lnSpc>
          </a:pPr>
          <a:r>
            <a:rPr lang="en-US" sz="1400">
              <a:latin typeface="Aptos" panose="020B0004020202020204"/>
              <a:ea typeface="+mn-ea"/>
              <a:cs typeface="+mn-cs"/>
            </a:rPr>
            <a:t>Focus Groups </a:t>
          </a:r>
        </a:p>
      </dgm:t>
    </dgm:pt>
    <dgm:pt modelId="{EAACA41D-FDDA-4A78-871F-05B7EF95A04B}" type="parTrans" cxnId="{5259ABDB-73AE-438B-B390-C2F2CD2791AF}">
      <dgm:prSet/>
      <dgm:spPr/>
      <dgm:t>
        <a:bodyPr/>
        <a:lstStyle/>
        <a:p>
          <a:endParaRPr lang="en-US"/>
        </a:p>
      </dgm:t>
    </dgm:pt>
    <dgm:pt modelId="{0E8E394A-6BEE-4349-BF1A-8BF91FA489A6}" type="sibTrans" cxnId="{5259ABDB-73AE-438B-B390-C2F2CD2791AF}">
      <dgm:prSet/>
      <dgm:spPr/>
      <dgm:t>
        <a:bodyPr/>
        <a:lstStyle/>
        <a:p>
          <a:endParaRPr lang="en-US"/>
        </a:p>
      </dgm:t>
    </dgm:pt>
    <dgm:pt modelId="{941285E6-CA40-4947-B13F-1CE0D517B7FF}">
      <dgm:prSet phldr="0"/>
      <dgm:spPr/>
      <dgm:t>
        <a:bodyPr/>
        <a:lstStyle/>
        <a:p>
          <a:pPr algn="l" rtl="0">
            <a:lnSpc>
              <a:spcPct val="90000"/>
            </a:lnSpc>
          </a:pPr>
          <a:r>
            <a:rPr lang="en-US" sz="1400">
              <a:latin typeface="Aptos" panose="020B0004020202020204"/>
              <a:ea typeface="+mn-ea"/>
              <a:cs typeface="+mn-cs"/>
            </a:rPr>
            <a:t>Context </a:t>
          </a:r>
        </a:p>
      </dgm:t>
    </dgm:pt>
    <dgm:pt modelId="{48E7FAC8-0341-4397-BE1B-BD5C69915F85}" type="parTrans" cxnId="{65C16691-398E-48A2-AF4C-DAE7286F02CD}">
      <dgm:prSet/>
      <dgm:spPr/>
    </dgm:pt>
    <dgm:pt modelId="{2479E370-F45C-491F-8FA3-6C039253AA63}" type="sibTrans" cxnId="{65C16691-398E-48A2-AF4C-DAE7286F02CD}">
      <dgm:prSet/>
      <dgm:spPr/>
    </dgm:pt>
    <dgm:pt modelId="{71B65689-F52C-477D-B95A-9F21BD383A4A}">
      <dgm:prSet phldr="0"/>
      <dgm:spPr/>
      <dgm:t>
        <a:bodyPr/>
        <a:lstStyle/>
        <a:p>
          <a:pPr algn="l" rtl="0">
            <a:lnSpc>
              <a:spcPct val="90000"/>
            </a:lnSpc>
          </a:pPr>
          <a:r>
            <a:rPr lang="en-US" sz="1400">
              <a:latin typeface="Aptos" panose="020B0004020202020204"/>
              <a:ea typeface="+mn-ea"/>
              <a:cs typeface="+mn-cs"/>
            </a:rPr>
            <a:t>Methodology </a:t>
          </a:r>
        </a:p>
      </dgm:t>
    </dgm:pt>
    <dgm:pt modelId="{D763DE70-DB52-4EC4-ABF5-1FB141C22B3B}" type="parTrans" cxnId="{DCA16267-C8DA-438C-ACAE-7097144E9B13}">
      <dgm:prSet/>
      <dgm:spPr/>
    </dgm:pt>
    <dgm:pt modelId="{C600E704-4E95-48F3-A48C-4C5BF170BE61}" type="sibTrans" cxnId="{DCA16267-C8DA-438C-ACAE-7097144E9B13}">
      <dgm:prSet/>
      <dgm:spPr/>
    </dgm:pt>
    <dgm:pt modelId="{47E7245E-2750-4AB9-8009-E263416EFD53}">
      <dgm:prSet phldr="0"/>
      <dgm:spPr/>
      <dgm:t>
        <a:bodyPr/>
        <a:lstStyle/>
        <a:p>
          <a:pPr algn="l" rtl="0">
            <a:lnSpc>
              <a:spcPct val="90000"/>
            </a:lnSpc>
          </a:pPr>
          <a:r>
            <a:rPr lang="en-US" sz="1400">
              <a:latin typeface="Aptos" panose="020B0004020202020204"/>
              <a:ea typeface="+mn-ea"/>
              <a:cs typeface="+mn-cs"/>
            </a:rPr>
            <a:t>Issues and Recommendations </a:t>
          </a:r>
        </a:p>
      </dgm:t>
    </dgm:pt>
    <dgm:pt modelId="{66A6FAAB-8EA7-49BE-997B-2A355BB44777}" type="parTrans" cxnId="{5F7FDE31-10E6-4DE1-8402-76EE5B22E353}">
      <dgm:prSet/>
      <dgm:spPr/>
    </dgm:pt>
    <dgm:pt modelId="{1385BFCB-7B69-41C0-89B5-1C62C5BD885F}" type="sibTrans" cxnId="{5F7FDE31-10E6-4DE1-8402-76EE5B22E353}">
      <dgm:prSet/>
      <dgm:spPr/>
    </dgm:pt>
    <dgm:pt modelId="{4189C157-2F52-4395-90D3-27EFDFDEC616}">
      <dgm:prSet phldr="0"/>
      <dgm:spPr/>
      <dgm:t>
        <a:bodyPr/>
        <a:lstStyle/>
        <a:p>
          <a:pPr algn="l" rtl="0">
            <a:lnSpc>
              <a:spcPct val="90000"/>
            </a:lnSpc>
          </a:pPr>
          <a:r>
            <a:rPr lang="en-US" sz="1400">
              <a:latin typeface="Aptos" panose="020B0004020202020204"/>
              <a:ea typeface="+mn-ea"/>
              <a:cs typeface="+mn-cs"/>
            </a:rPr>
            <a:t>Next Steps </a:t>
          </a:r>
        </a:p>
      </dgm:t>
    </dgm:pt>
    <dgm:pt modelId="{B21564D4-4F1B-4FCE-A0AB-425F983FA950}" type="parTrans" cxnId="{3FAC750E-3FFC-4CBD-984F-004A2F8103BB}">
      <dgm:prSet/>
      <dgm:spPr/>
    </dgm:pt>
    <dgm:pt modelId="{1FB1FC40-B7F3-47B3-8F19-044578A8881C}" type="sibTrans" cxnId="{3FAC750E-3FFC-4CBD-984F-004A2F8103BB}">
      <dgm:prSet/>
      <dgm:spPr/>
    </dgm:pt>
    <dgm:pt modelId="{814ACC81-D1F6-47CE-8FF0-676D6014DF12}">
      <dgm:prSet phldr="0"/>
      <dgm:spPr/>
      <dgm:t>
        <a:bodyPr/>
        <a:lstStyle/>
        <a:p>
          <a:pPr algn="l" rtl="0">
            <a:lnSpc>
              <a:spcPct val="90000"/>
            </a:lnSpc>
          </a:pPr>
          <a:r>
            <a:rPr lang="en-US" sz="1800">
              <a:latin typeface="Aptos"/>
              <a:ea typeface="+mn-ea"/>
              <a:cs typeface="+mn-cs"/>
            </a:rPr>
            <a:t>Bus Travel </a:t>
          </a:r>
        </a:p>
      </dgm:t>
    </dgm:pt>
    <dgm:pt modelId="{9635BFE4-DC3E-4E3B-AA20-9A81DEA6AE31}" type="parTrans" cxnId="{FB99F839-FF15-445F-B763-2BE6697E797B}">
      <dgm:prSet/>
      <dgm:spPr/>
    </dgm:pt>
    <dgm:pt modelId="{C66C91DB-8D67-4408-AF01-84C3F8F10FCD}" type="sibTrans" cxnId="{FB99F839-FF15-445F-B763-2BE6697E797B}">
      <dgm:prSet/>
      <dgm:spPr/>
    </dgm:pt>
    <dgm:pt modelId="{64465567-1FF7-4507-B688-9DE08288B00E}">
      <dgm:prSet phldr="0"/>
      <dgm:spPr/>
      <dgm:t>
        <a:bodyPr/>
        <a:lstStyle/>
        <a:p>
          <a:pPr algn="l" rtl="0">
            <a:lnSpc>
              <a:spcPct val="90000"/>
            </a:lnSpc>
          </a:pPr>
          <a:r>
            <a:rPr lang="en-US" sz="1400">
              <a:latin typeface="Aptos"/>
              <a:ea typeface="+mn-ea"/>
              <a:cs typeface="+mn-cs"/>
            </a:rPr>
            <a:t>Context </a:t>
          </a:r>
        </a:p>
      </dgm:t>
    </dgm:pt>
    <dgm:pt modelId="{F2C62A10-B736-4A33-9DEA-0F3CFF53247B}" type="parTrans" cxnId="{B6D9C896-F9BD-4E5F-AC29-9720BB6AD969}">
      <dgm:prSet/>
      <dgm:spPr/>
    </dgm:pt>
    <dgm:pt modelId="{339E5BF3-4A05-4C9D-A199-60AD1B45153D}" type="sibTrans" cxnId="{B6D9C896-F9BD-4E5F-AC29-9720BB6AD969}">
      <dgm:prSet/>
      <dgm:spPr/>
    </dgm:pt>
    <dgm:pt modelId="{33A7B620-7CAF-4403-AFDC-E613722482FF}">
      <dgm:prSet phldr="0"/>
      <dgm:spPr/>
      <dgm:t>
        <a:bodyPr/>
        <a:lstStyle/>
        <a:p>
          <a:pPr algn="l" rtl="0">
            <a:lnSpc>
              <a:spcPct val="90000"/>
            </a:lnSpc>
          </a:pPr>
          <a:r>
            <a:rPr lang="en-US" sz="1400">
              <a:latin typeface="Aptos"/>
              <a:ea typeface="+mn-ea"/>
              <a:cs typeface="+mn-cs"/>
            </a:rPr>
            <a:t>Focus Groups </a:t>
          </a:r>
        </a:p>
      </dgm:t>
    </dgm:pt>
    <dgm:pt modelId="{0BB303EF-C084-43BC-BC4C-DD7406752414}" type="parTrans" cxnId="{58BFF004-FEEA-4D5E-93D5-D5C3826AADBA}">
      <dgm:prSet/>
      <dgm:spPr/>
    </dgm:pt>
    <dgm:pt modelId="{1EC3E14C-F38F-4794-9A2F-952B3F1C4A53}" type="sibTrans" cxnId="{58BFF004-FEEA-4D5E-93D5-D5C3826AADBA}">
      <dgm:prSet/>
      <dgm:spPr/>
    </dgm:pt>
    <dgm:pt modelId="{9E346293-515C-4FE2-B4CA-E36ACE99333A}">
      <dgm:prSet phldr="0"/>
      <dgm:spPr/>
      <dgm:t>
        <a:bodyPr/>
        <a:lstStyle/>
        <a:p>
          <a:pPr algn="l" rtl="0">
            <a:lnSpc>
              <a:spcPct val="90000"/>
            </a:lnSpc>
          </a:pPr>
          <a:r>
            <a:rPr lang="en-US" sz="1400">
              <a:latin typeface="Aptos"/>
              <a:ea typeface="+mn-ea"/>
              <a:cs typeface="+mn-cs"/>
            </a:rPr>
            <a:t>Methodology </a:t>
          </a:r>
        </a:p>
      </dgm:t>
    </dgm:pt>
    <dgm:pt modelId="{18BEE45C-5960-487F-9B7A-65E3089943EB}" type="parTrans" cxnId="{E4021A58-2ACC-4962-B50D-C77E3FFE9AA4}">
      <dgm:prSet/>
      <dgm:spPr/>
    </dgm:pt>
    <dgm:pt modelId="{DEB41298-C31D-41F3-A203-E57E5F3BB703}" type="sibTrans" cxnId="{E4021A58-2ACC-4962-B50D-C77E3FFE9AA4}">
      <dgm:prSet/>
      <dgm:spPr/>
    </dgm:pt>
    <dgm:pt modelId="{A5E49CD4-EC8E-460E-8D81-E3132F888F6B}">
      <dgm:prSet phldr="0"/>
      <dgm:spPr/>
      <dgm:t>
        <a:bodyPr/>
        <a:lstStyle/>
        <a:p>
          <a:pPr algn="l" rtl="0">
            <a:lnSpc>
              <a:spcPct val="90000"/>
            </a:lnSpc>
          </a:pPr>
          <a:r>
            <a:rPr lang="en-US" sz="1400">
              <a:latin typeface="Aptos"/>
              <a:ea typeface="+mn-ea"/>
              <a:cs typeface="+mn-cs"/>
            </a:rPr>
            <a:t>Issues and Recommendations </a:t>
          </a:r>
        </a:p>
      </dgm:t>
    </dgm:pt>
    <dgm:pt modelId="{24E53445-2619-40E7-B47A-31A103836059}" type="parTrans" cxnId="{281E5FEC-5A02-4F45-8BA7-5FFFA4EC82B0}">
      <dgm:prSet/>
      <dgm:spPr/>
    </dgm:pt>
    <dgm:pt modelId="{72DFF41B-D489-4EAC-97C7-723E1797AE6E}" type="sibTrans" cxnId="{281E5FEC-5A02-4F45-8BA7-5FFFA4EC82B0}">
      <dgm:prSet/>
      <dgm:spPr/>
    </dgm:pt>
    <dgm:pt modelId="{622D0C82-948D-4E29-8799-BB3D239F8F21}">
      <dgm:prSet phldr="0"/>
      <dgm:spPr/>
      <dgm:t>
        <a:bodyPr/>
        <a:lstStyle/>
        <a:p>
          <a:pPr algn="l" rtl="0">
            <a:lnSpc>
              <a:spcPct val="90000"/>
            </a:lnSpc>
          </a:pPr>
          <a:r>
            <a:rPr lang="en-US" sz="1400">
              <a:latin typeface="Aptos"/>
              <a:ea typeface="+mn-ea"/>
              <a:cs typeface="+mn-cs"/>
            </a:rPr>
            <a:t>Next Steps </a:t>
          </a:r>
        </a:p>
      </dgm:t>
    </dgm:pt>
    <dgm:pt modelId="{CC9D6843-EBB6-4881-B933-88E79518D2FC}" type="parTrans" cxnId="{09A3E982-CDF9-42D1-AE18-773C253FF83B}">
      <dgm:prSet/>
      <dgm:spPr/>
    </dgm:pt>
    <dgm:pt modelId="{799276D5-2F4E-43C0-A152-6CBF9167A57B}" type="sibTrans" cxnId="{09A3E982-CDF9-42D1-AE18-773C253FF83B}">
      <dgm:prSet/>
      <dgm:spPr/>
    </dgm:pt>
    <dgm:pt modelId="{F0FB0A81-CE08-4DDD-8281-436B4891B919}" type="pres">
      <dgm:prSet presAssocID="{5208384A-A536-4951-892A-48C980BA2BD6}" presName="linear" presStyleCnt="0">
        <dgm:presLayoutVars>
          <dgm:dir/>
          <dgm:animLvl val="lvl"/>
          <dgm:resizeHandles val="exact"/>
        </dgm:presLayoutVars>
      </dgm:prSet>
      <dgm:spPr/>
    </dgm:pt>
    <dgm:pt modelId="{890EA0AB-C11D-4C52-8412-DD0E03B1420B}" type="pres">
      <dgm:prSet presAssocID="{2BC07C05-2B7B-4F0E-890A-3D8C27E135B5}" presName="parentLin" presStyleCnt="0"/>
      <dgm:spPr/>
    </dgm:pt>
    <dgm:pt modelId="{9FD9696F-CAD2-4BFD-A0CA-ECE450A8FDA6}" type="pres">
      <dgm:prSet presAssocID="{2BC07C05-2B7B-4F0E-890A-3D8C27E135B5}" presName="parentLeftMargin" presStyleLbl="node1" presStyleIdx="0" presStyleCnt="2"/>
      <dgm:spPr/>
    </dgm:pt>
    <dgm:pt modelId="{30CF0815-41ED-4F9E-A41E-2123733AC2BF}" type="pres">
      <dgm:prSet presAssocID="{2BC07C05-2B7B-4F0E-890A-3D8C27E135B5}" presName="parentText" presStyleLbl="node1" presStyleIdx="0" presStyleCnt="2">
        <dgm:presLayoutVars>
          <dgm:chMax val="0"/>
          <dgm:bulletEnabled val="1"/>
        </dgm:presLayoutVars>
      </dgm:prSet>
      <dgm:spPr/>
    </dgm:pt>
    <dgm:pt modelId="{744F866E-1AB4-4FB3-91F6-472B3B5DE1BC}" type="pres">
      <dgm:prSet presAssocID="{2BC07C05-2B7B-4F0E-890A-3D8C27E135B5}" presName="negativeSpace" presStyleCnt="0"/>
      <dgm:spPr/>
    </dgm:pt>
    <dgm:pt modelId="{618BDF28-10C7-4387-AAB7-0B8DD7688303}" type="pres">
      <dgm:prSet presAssocID="{2BC07C05-2B7B-4F0E-890A-3D8C27E135B5}" presName="childText" presStyleLbl="conFgAcc1" presStyleIdx="0" presStyleCnt="2">
        <dgm:presLayoutVars>
          <dgm:bulletEnabled val="1"/>
        </dgm:presLayoutVars>
      </dgm:prSet>
      <dgm:spPr/>
    </dgm:pt>
    <dgm:pt modelId="{551C7173-00FE-48DD-AE4F-AD3D287B9582}" type="pres">
      <dgm:prSet presAssocID="{44FE9551-D265-4B5A-9C8A-ED1FC337BD54}" presName="spaceBetweenRectangles" presStyleCnt="0"/>
      <dgm:spPr/>
    </dgm:pt>
    <dgm:pt modelId="{5622042A-C868-41E5-A80A-32D7692DEC42}" type="pres">
      <dgm:prSet presAssocID="{814ACC81-D1F6-47CE-8FF0-676D6014DF12}" presName="parentLin" presStyleCnt="0"/>
      <dgm:spPr/>
    </dgm:pt>
    <dgm:pt modelId="{B72A2A18-5EB6-4F7A-8450-ADC2034B6462}" type="pres">
      <dgm:prSet presAssocID="{814ACC81-D1F6-47CE-8FF0-676D6014DF12}" presName="parentLeftMargin" presStyleLbl="node1" presStyleIdx="0" presStyleCnt="2"/>
      <dgm:spPr/>
    </dgm:pt>
    <dgm:pt modelId="{BA8345D0-D6C4-4112-B5A0-0CA025F4A025}" type="pres">
      <dgm:prSet presAssocID="{814ACC81-D1F6-47CE-8FF0-676D6014DF12}" presName="parentText" presStyleLbl="node1" presStyleIdx="1" presStyleCnt="2">
        <dgm:presLayoutVars>
          <dgm:chMax val="0"/>
          <dgm:bulletEnabled val="1"/>
        </dgm:presLayoutVars>
      </dgm:prSet>
      <dgm:spPr/>
    </dgm:pt>
    <dgm:pt modelId="{C5839273-2916-4096-95C5-E59541CB953D}" type="pres">
      <dgm:prSet presAssocID="{814ACC81-D1F6-47CE-8FF0-676D6014DF12}" presName="negativeSpace" presStyleCnt="0"/>
      <dgm:spPr/>
    </dgm:pt>
    <dgm:pt modelId="{6DAB2D48-14E2-4592-AB7C-64A84FE2FB43}" type="pres">
      <dgm:prSet presAssocID="{814ACC81-D1F6-47CE-8FF0-676D6014DF12}" presName="childText" presStyleLbl="conFgAcc1" presStyleIdx="1" presStyleCnt="2">
        <dgm:presLayoutVars>
          <dgm:bulletEnabled val="1"/>
        </dgm:presLayoutVars>
      </dgm:prSet>
      <dgm:spPr/>
    </dgm:pt>
  </dgm:ptLst>
  <dgm:cxnLst>
    <dgm:cxn modelId="{58BFF004-FEEA-4D5E-93D5-D5C3826AADBA}" srcId="{814ACC81-D1F6-47CE-8FF0-676D6014DF12}" destId="{33A7B620-7CAF-4403-AFDC-E613722482FF}" srcOrd="2" destOrd="0" parTransId="{0BB303EF-C084-43BC-BC4C-DD7406752414}" sibTransId="{1EC3E14C-F38F-4794-9A2F-952B3F1C4A53}"/>
    <dgm:cxn modelId="{3FAC750E-3FFC-4CBD-984F-004A2F8103BB}" srcId="{2BC07C05-2B7B-4F0E-890A-3D8C27E135B5}" destId="{4189C157-2F52-4395-90D3-27EFDFDEC616}" srcOrd="4" destOrd="0" parTransId="{B21564D4-4F1B-4FCE-A0AB-425F983FA950}" sibTransId="{1FB1FC40-B7F3-47B3-8F19-044578A8881C}"/>
    <dgm:cxn modelId="{C8539E26-44AB-4031-9163-348A19774B14}" type="presOf" srcId="{2BC07C05-2B7B-4F0E-890A-3D8C27E135B5}" destId="{9FD9696F-CAD2-4BFD-A0CA-ECE450A8FDA6}" srcOrd="0" destOrd="0" presId="urn:microsoft.com/office/officeart/2005/8/layout/list1"/>
    <dgm:cxn modelId="{3CA18E2C-D3CA-4DA5-9CF3-6C569C76C175}" type="presOf" srcId="{2BC07C05-2B7B-4F0E-890A-3D8C27E135B5}" destId="{30CF0815-41ED-4F9E-A41E-2123733AC2BF}" srcOrd="1" destOrd="0" presId="urn:microsoft.com/office/officeart/2005/8/layout/list1"/>
    <dgm:cxn modelId="{5F7FDE31-10E6-4DE1-8402-76EE5B22E353}" srcId="{2BC07C05-2B7B-4F0E-890A-3D8C27E135B5}" destId="{47E7245E-2750-4AB9-8009-E263416EFD53}" srcOrd="3" destOrd="0" parTransId="{66A6FAAB-8EA7-49BE-997B-2A355BB44777}" sibTransId="{1385BFCB-7B69-41C0-89B5-1C62C5BD885F}"/>
    <dgm:cxn modelId="{A8ADAD34-54E1-4CE6-BE5B-61021ACFA0AA}" type="presOf" srcId="{33A7B620-7CAF-4403-AFDC-E613722482FF}" destId="{6DAB2D48-14E2-4592-AB7C-64A84FE2FB43}" srcOrd="0" destOrd="2" presId="urn:microsoft.com/office/officeart/2005/8/layout/list1"/>
    <dgm:cxn modelId="{61A98B39-64C2-45C0-97D0-8ED381B5FF56}" type="presOf" srcId="{45C012FB-C907-4751-9AEC-6327881F1419}" destId="{618BDF28-10C7-4387-AAB7-0B8DD7688303}" srcOrd="0" destOrd="2" presId="urn:microsoft.com/office/officeart/2005/8/layout/list1"/>
    <dgm:cxn modelId="{FB99F839-FF15-445F-B763-2BE6697E797B}" srcId="{5208384A-A536-4951-892A-48C980BA2BD6}" destId="{814ACC81-D1F6-47CE-8FF0-676D6014DF12}" srcOrd="1" destOrd="0" parTransId="{9635BFE4-DC3E-4E3B-AA20-9A81DEA6AE31}" sibTransId="{C66C91DB-8D67-4408-AF01-84C3F8F10FCD}"/>
    <dgm:cxn modelId="{9FB12C5E-C3EE-488B-B631-381AE814610E}" type="presOf" srcId="{64465567-1FF7-4507-B688-9DE08288B00E}" destId="{6DAB2D48-14E2-4592-AB7C-64A84FE2FB43}" srcOrd="0" destOrd="0" presId="urn:microsoft.com/office/officeart/2005/8/layout/list1"/>
    <dgm:cxn modelId="{B6176061-5EA8-45F1-918E-38DD51A09E39}" type="presOf" srcId="{814ACC81-D1F6-47CE-8FF0-676D6014DF12}" destId="{BA8345D0-D6C4-4112-B5A0-0CA025F4A025}" srcOrd="1" destOrd="0" presId="urn:microsoft.com/office/officeart/2005/8/layout/list1"/>
    <dgm:cxn modelId="{DCA16267-C8DA-438C-ACAE-7097144E9B13}" srcId="{2BC07C05-2B7B-4F0E-890A-3D8C27E135B5}" destId="{71B65689-F52C-477D-B95A-9F21BD383A4A}" srcOrd="1" destOrd="0" parTransId="{D763DE70-DB52-4EC4-ABF5-1FB141C22B3B}" sibTransId="{C600E704-4E95-48F3-A48C-4C5BF170BE61}"/>
    <dgm:cxn modelId="{9E35AB6E-962B-4BD5-84B3-8AA9FE437CE1}" type="presOf" srcId="{47E7245E-2750-4AB9-8009-E263416EFD53}" destId="{618BDF28-10C7-4387-AAB7-0B8DD7688303}" srcOrd="0" destOrd="3" presId="urn:microsoft.com/office/officeart/2005/8/layout/list1"/>
    <dgm:cxn modelId="{9995A471-6986-45DD-B2D1-B14AA8E7910F}" type="presOf" srcId="{A5E49CD4-EC8E-460E-8D81-E3132F888F6B}" destId="{6DAB2D48-14E2-4592-AB7C-64A84FE2FB43}" srcOrd="0" destOrd="3" presId="urn:microsoft.com/office/officeart/2005/8/layout/list1"/>
    <dgm:cxn modelId="{62483456-587E-4158-9490-67F00EBB6216}" type="presOf" srcId="{71B65689-F52C-477D-B95A-9F21BD383A4A}" destId="{618BDF28-10C7-4387-AAB7-0B8DD7688303}" srcOrd="0" destOrd="1" presId="urn:microsoft.com/office/officeart/2005/8/layout/list1"/>
    <dgm:cxn modelId="{E4021A58-2ACC-4962-B50D-C77E3FFE9AA4}" srcId="{814ACC81-D1F6-47CE-8FF0-676D6014DF12}" destId="{9E346293-515C-4FE2-B4CA-E36ACE99333A}" srcOrd="1" destOrd="0" parTransId="{18BEE45C-5960-487F-9B7A-65E3089943EB}" sibTransId="{DEB41298-C31D-41F3-A203-E57E5F3BB703}"/>
    <dgm:cxn modelId="{09A3E982-CDF9-42D1-AE18-773C253FF83B}" srcId="{814ACC81-D1F6-47CE-8FF0-676D6014DF12}" destId="{622D0C82-948D-4E29-8799-BB3D239F8F21}" srcOrd="4" destOrd="0" parTransId="{CC9D6843-EBB6-4881-B933-88E79518D2FC}" sibTransId="{799276D5-2F4E-43C0-A152-6CBF9167A57B}"/>
    <dgm:cxn modelId="{65C16691-398E-48A2-AF4C-DAE7286F02CD}" srcId="{2BC07C05-2B7B-4F0E-890A-3D8C27E135B5}" destId="{941285E6-CA40-4947-B13F-1CE0D517B7FF}" srcOrd="0" destOrd="0" parTransId="{48E7FAC8-0341-4397-BE1B-BD5C69915F85}" sibTransId="{2479E370-F45C-491F-8FA3-6C039253AA63}"/>
    <dgm:cxn modelId="{B6D9C896-F9BD-4E5F-AC29-9720BB6AD969}" srcId="{814ACC81-D1F6-47CE-8FF0-676D6014DF12}" destId="{64465567-1FF7-4507-B688-9DE08288B00E}" srcOrd="0" destOrd="0" parTransId="{F2C62A10-B736-4A33-9DEA-0F3CFF53247B}" sibTransId="{339E5BF3-4A05-4C9D-A199-60AD1B45153D}"/>
    <dgm:cxn modelId="{348E1099-A255-4973-BFC1-E42E986E3E11}" type="presOf" srcId="{5208384A-A536-4951-892A-48C980BA2BD6}" destId="{F0FB0A81-CE08-4DDD-8281-436B4891B919}" srcOrd="0" destOrd="0" presId="urn:microsoft.com/office/officeart/2005/8/layout/list1"/>
    <dgm:cxn modelId="{61DBA6B6-5126-4FAE-B065-FB6E257F7D6D}" srcId="{5208384A-A536-4951-892A-48C980BA2BD6}" destId="{2BC07C05-2B7B-4F0E-890A-3D8C27E135B5}" srcOrd="0" destOrd="0" parTransId="{DA7348C4-E117-4133-93C5-6BECC191DF2E}" sibTransId="{44FE9551-D265-4B5A-9C8A-ED1FC337BD54}"/>
    <dgm:cxn modelId="{D781BDB6-A2CE-4C2A-A95C-8B4080672CEC}" type="presOf" srcId="{622D0C82-948D-4E29-8799-BB3D239F8F21}" destId="{6DAB2D48-14E2-4592-AB7C-64A84FE2FB43}" srcOrd="0" destOrd="4" presId="urn:microsoft.com/office/officeart/2005/8/layout/list1"/>
    <dgm:cxn modelId="{49F193C4-F716-4F8B-BB4C-4F75E24608DB}" type="presOf" srcId="{814ACC81-D1F6-47CE-8FF0-676D6014DF12}" destId="{B72A2A18-5EB6-4F7A-8450-ADC2034B6462}" srcOrd="0" destOrd="0" presId="urn:microsoft.com/office/officeart/2005/8/layout/list1"/>
    <dgm:cxn modelId="{82F18CC9-3E41-4901-8FFB-18FB009F1CB4}" type="presOf" srcId="{4189C157-2F52-4395-90D3-27EFDFDEC616}" destId="{618BDF28-10C7-4387-AAB7-0B8DD7688303}" srcOrd="0" destOrd="4" presId="urn:microsoft.com/office/officeart/2005/8/layout/list1"/>
    <dgm:cxn modelId="{341528CA-83A3-4269-990A-67A1E2ABF09A}" type="presOf" srcId="{9E346293-515C-4FE2-B4CA-E36ACE99333A}" destId="{6DAB2D48-14E2-4592-AB7C-64A84FE2FB43}" srcOrd="0" destOrd="1" presId="urn:microsoft.com/office/officeart/2005/8/layout/list1"/>
    <dgm:cxn modelId="{5259ABDB-73AE-438B-B390-C2F2CD2791AF}" srcId="{2BC07C05-2B7B-4F0E-890A-3D8C27E135B5}" destId="{45C012FB-C907-4751-9AEC-6327881F1419}" srcOrd="2" destOrd="0" parTransId="{EAACA41D-FDDA-4A78-871F-05B7EF95A04B}" sibTransId="{0E8E394A-6BEE-4349-BF1A-8BF91FA489A6}"/>
    <dgm:cxn modelId="{281E5FEC-5A02-4F45-8BA7-5FFFA4EC82B0}" srcId="{814ACC81-D1F6-47CE-8FF0-676D6014DF12}" destId="{A5E49CD4-EC8E-460E-8D81-E3132F888F6B}" srcOrd="3" destOrd="0" parTransId="{24E53445-2619-40E7-B47A-31A103836059}" sibTransId="{72DFF41B-D489-4EAC-97C7-723E1797AE6E}"/>
    <dgm:cxn modelId="{924838F4-A805-4BBC-8010-7CDD60458E4C}" type="presOf" srcId="{941285E6-CA40-4947-B13F-1CE0D517B7FF}" destId="{618BDF28-10C7-4387-AAB7-0B8DD7688303}" srcOrd="0" destOrd="0" presId="urn:microsoft.com/office/officeart/2005/8/layout/list1"/>
    <dgm:cxn modelId="{68C6C69D-5DAD-4C94-8A42-94BB1D301041}" type="presParOf" srcId="{F0FB0A81-CE08-4DDD-8281-436B4891B919}" destId="{890EA0AB-C11D-4C52-8412-DD0E03B1420B}" srcOrd="0" destOrd="0" presId="urn:microsoft.com/office/officeart/2005/8/layout/list1"/>
    <dgm:cxn modelId="{9896DE31-1269-410C-B624-C93FDD15A596}" type="presParOf" srcId="{890EA0AB-C11D-4C52-8412-DD0E03B1420B}" destId="{9FD9696F-CAD2-4BFD-A0CA-ECE450A8FDA6}" srcOrd="0" destOrd="0" presId="urn:microsoft.com/office/officeart/2005/8/layout/list1"/>
    <dgm:cxn modelId="{DB9CF363-FBE0-4622-BE54-817AC0330EDC}" type="presParOf" srcId="{890EA0AB-C11D-4C52-8412-DD0E03B1420B}" destId="{30CF0815-41ED-4F9E-A41E-2123733AC2BF}" srcOrd="1" destOrd="0" presId="urn:microsoft.com/office/officeart/2005/8/layout/list1"/>
    <dgm:cxn modelId="{4D8D33E7-E536-4DEC-8EEA-FE7B81139A38}" type="presParOf" srcId="{F0FB0A81-CE08-4DDD-8281-436B4891B919}" destId="{744F866E-1AB4-4FB3-91F6-472B3B5DE1BC}" srcOrd="1" destOrd="0" presId="urn:microsoft.com/office/officeart/2005/8/layout/list1"/>
    <dgm:cxn modelId="{D40B7EF6-7590-4383-A139-8AA6A2203267}" type="presParOf" srcId="{F0FB0A81-CE08-4DDD-8281-436B4891B919}" destId="{618BDF28-10C7-4387-AAB7-0B8DD7688303}" srcOrd="2" destOrd="0" presId="urn:microsoft.com/office/officeart/2005/8/layout/list1"/>
    <dgm:cxn modelId="{B3F39578-1F38-42B0-9ECA-4530311DF971}" type="presParOf" srcId="{F0FB0A81-CE08-4DDD-8281-436B4891B919}" destId="{551C7173-00FE-48DD-AE4F-AD3D287B9582}" srcOrd="3" destOrd="0" presId="urn:microsoft.com/office/officeart/2005/8/layout/list1"/>
    <dgm:cxn modelId="{E6A656A4-171F-4F4D-8BCC-CDF1DD89E37A}" type="presParOf" srcId="{F0FB0A81-CE08-4DDD-8281-436B4891B919}" destId="{5622042A-C868-41E5-A80A-32D7692DEC42}" srcOrd="4" destOrd="0" presId="urn:microsoft.com/office/officeart/2005/8/layout/list1"/>
    <dgm:cxn modelId="{83BC6F5B-4CAE-48A6-AA2D-2240CD8A8452}" type="presParOf" srcId="{5622042A-C868-41E5-A80A-32D7692DEC42}" destId="{B72A2A18-5EB6-4F7A-8450-ADC2034B6462}" srcOrd="0" destOrd="0" presId="urn:microsoft.com/office/officeart/2005/8/layout/list1"/>
    <dgm:cxn modelId="{21A0DAA8-9374-4DD2-A6CB-8CF8BC848943}" type="presParOf" srcId="{5622042A-C868-41E5-A80A-32D7692DEC42}" destId="{BA8345D0-D6C4-4112-B5A0-0CA025F4A025}" srcOrd="1" destOrd="0" presId="urn:microsoft.com/office/officeart/2005/8/layout/list1"/>
    <dgm:cxn modelId="{4719694E-DF2A-4060-B58C-CB5CBCB2CED9}" type="presParOf" srcId="{F0FB0A81-CE08-4DDD-8281-436B4891B919}" destId="{C5839273-2916-4096-95C5-E59541CB953D}" srcOrd="5" destOrd="0" presId="urn:microsoft.com/office/officeart/2005/8/layout/list1"/>
    <dgm:cxn modelId="{2475BF9F-3DC9-4739-B2DC-29C269D29BF7}" type="presParOf" srcId="{F0FB0A81-CE08-4DDD-8281-436B4891B919}" destId="{6DAB2D48-14E2-4592-AB7C-64A84FE2FB4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1F4309-2D36-4F6A-930D-E95769677D6B}" type="doc">
      <dgm:prSet loTypeId="urn:microsoft.com/office/officeart/2005/8/layout/hChevron3" loCatId="process" qsTypeId="urn:microsoft.com/office/officeart/2005/8/quickstyle/simple1#7" qsCatId="simple" csTypeId="urn:microsoft.com/office/officeart/2005/8/colors/accent1_2#4" csCatId="accent1" phldr="1"/>
      <dgm:spPr/>
      <dgm:t>
        <a:bodyPr/>
        <a:lstStyle/>
        <a:p>
          <a:endParaRPr lang="en-US"/>
        </a:p>
      </dgm:t>
    </dgm:pt>
    <dgm:pt modelId="{F74CB31C-1B4A-4C12-8611-7E85078ADCF5}">
      <dgm:prSet phldrT="[Text]" phldr="0"/>
      <dgm:spPr/>
      <dgm:t>
        <a:bodyPr/>
        <a:lstStyle/>
        <a:p>
          <a:pPr rtl="0"/>
          <a:r>
            <a:rPr lang="en-US">
              <a:latin typeface="Aptos Display" panose="020F0302020204030204"/>
            </a:rPr>
            <a:t>Safety Inclusion Assessments (SIAs)</a:t>
          </a:r>
          <a:endParaRPr lang="en-US"/>
        </a:p>
      </dgm:t>
    </dgm:pt>
    <dgm:pt modelId="{5EB7672F-84B0-4FAD-B01A-B5B790D22EBD}" type="parTrans" cxnId="{A2718426-7A17-4E64-9816-6FD91A05990B}">
      <dgm:prSet/>
      <dgm:spPr/>
      <dgm:t>
        <a:bodyPr/>
        <a:lstStyle/>
        <a:p>
          <a:endParaRPr lang="en-US"/>
        </a:p>
      </dgm:t>
    </dgm:pt>
    <dgm:pt modelId="{D5B1F782-E6EF-4B79-9542-6CAA6B2D3479}" type="sibTrans" cxnId="{A2718426-7A17-4E64-9816-6FD91A05990B}">
      <dgm:prSet/>
      <dgm:spPr/>
      <dgm:t>
        <a:bodyPr/>
        <a:lstStyle/>
        <a:p>
          <a:endParaRPr lang="en-US"/>
        </a:p>
      </dgm:t>
    </dgm:pt>
    <dgm:pt modelId="{D5F2DAE2-6BBB-4707-B7EB-49BE2B39A2BA}">
      <dgm:prSet phldrT="[Text]" phldr="0"/>
      <dgm:spPr/>
      <dgm:t>
        <a:bodyPr/>
        <a:lstStyle/>
        <a:p>
          <a:pPr rtl="0"/>
          <a:r>
            <a:rPr lang="en-US">
              <a:latin typeface="Aptos Display" panose="020F0302020204030204"/>
            </a:rPr>
            <a:t>Focus groups </a:t>
          </a:r>
          <a:endParaRPr lang="en-US"/>
        </a:p>
      </dgm:t>
    </dgm:pt>
    <dgm:pt modelId="{88D8AF11-E3DA-45CF-9000-3AF9A449716D}" type="parTrans" cxnId="{A30CF468-9379-4D1B-B14E-CA5E257A76C7}">
      <dgm:prSet/>
      <dgm:spPr/>
      <dgm:t>
        <a:bodyPr/>
        <a:lstStyle/>
        <a:p>
          <a:endParaRPr lang="en-US"/>
        </a:p>
      </dgm:t>
    </dgm:pt>
    <dgm:pt modelId="{B3B7B6C3-A631-4E57-9B60-2D6A1CC7149A}" type="sibTrans" cxnId="{A30CF468-9379-4D1B-B14E-CA5E257A76C7}">
      <dgm:prSet/>
      <dgm:spPr/>
      <dgm:t>
        <a:bodyPr/>
        <a:lstStyle/>
        <a:p>
          <a:endParaRPr lang="en-US"/>
        </a:p>
      </dgm:t>
    </dgm:pt>
    <dgm:pt modelId="{AA8917B6-60C5-4D1A-859A-A2DD67950AFF}">
      <dgm:prSet phldrT="[Text]" phldr="0"/>
      <dgm:spPr/>
      <dgm:t>
        <a:bodyPr/>
        <a:lstStyle/>
        <a:p>
          <a:pPr rtl="0"/>
          <a:r>
            <a:rPr lang="en-US">
              <a:latin typeface="Aptos Display" panose="020F0302020204030204"/>
            </a:rPr>
            <a:t>Literature review </a:t>
          </a:r>
          <a:endParaRPr lang="en-US"/>
        </a:p>
      </dgm:t>
    </dgm:pt>
    <dgm:pt modelId="{36933E7D-FE48-4355-960C-D90579FDB69A}" type="parTrans" cxnId="{840B9831-DEA4-43BE-8A2A-620532D7D2BD}">
      <dgm:prSet/>
      <dgm:spPr/>
      <dgm:t>
        <a:bodyPr/>
        <a:lstStyle/>
        <a:p>
          <a:endParaRPr lang="en-US"/>
        </a:p>
      </dgm:t>
    </dgm:pt>
    <dgm:pt modelId="{AAAFAC7E-EE5C-44D8-A21C-0C983020A090}" type="sibTrans" cxnId="{840B9831-DEA4-43BE-8A2A-620532D7D2BD}">
      <dgm:prSet/>
      <dgm:spPr/>
      <dgm:t>
        <a:bodyPr/>
        <a:lstStyle/>
        <a:p>
          <a:endParaRPr lang="en-US"/>
        </a:p>
      </dgm:t>
    </dgm:pt>
    <dgm:pt modelId="{E0B77668-DB80-40F5-AB82-09DA0424B8A0}" type="pres">
      <dgm:prSet presAssocID="{191F4309-2D36-4F6A-930D-E95769677D6B}" presName="Name0" presStyleCnt="0">
        <dgm:presLayoutVars>
          <dgm:dir/>
          <dgm:resizeHandles val="exact"/>
        </dgm:presLayoutVars>
      </dgm:prSet>
      <dgm:spPr/>
    </dgm:pt>
    <dgm:pt modelId="{A381D903-B3D4-4BE3-A62B-559B854C5DDC}" type="pres">
      <dgm:prSet presAssocID="{F74CB31C-1B4A-4C12-8611-7E85078ADCF5}" presName="parTxOnly" presStyleLbl="node1" presStyleIdx="0" presStyleCnt="3">
        <dgm:presLayoutVars>
          <dgm:bulletEnabled val="1"/>
        </dgm:presLayoutVars>
      </dgm:prSet>
      <dgm:spPr/>
    </dgm:pt>
    <dgm:pt modelId="{7E3F22A7-FF30-44A2-AB7D-6A2570D3AF07}" type="pres">
      <dgm:prSet presAssocID="{D5B1F782-E6EF-4B79-9542-6CAA6B2D3479}" presName="parSpace" presStyleCnt="0"/>
      <dgm:spPr/>
    </dgm:pt>
    <dgm:pt modelId="{3BC85124-C44C-476A-8D16-10A511386792}" type="pres">
      <dgm:prSet presAssocID="{D5F2DAE2-6BBB-4707-B7EB-49BE2B39A2BA}" presName="parTxOnly" presStyleLbl="node1" presStyleIdx="1" presStyleCnt="3">
        <dgm:presLayoutVars>
          <dgm:bulletEnabled val="1"/>
        </dgm:presLayoutVars>
      </dgm:prSet>
      <dgm:spPr/>
    </dgm:pt>
    <dgm:pt modelId="{68AE1823-D7C7-453B-889E-149220DC5E17}" type="pres">
      <dgm:prSet presAssocID="{B3B7B6C3-A631-4E57-9B60-2D6A1CC7149A}" presName="parSpace" presStyleCnt="0"/>
      <dgm:spPr/>
    </dgm:pt>
    <dgm:pt modelId="{AF707492-5873-4671-8ADA-EEC51DB70FCE}" type="pres">
      <dgm:prSet presAssocID="{AA8917B6-60C5-4D1A-859A-A2DD67950AFF}" presName="parTxOnly" presStyleLbl="node1" presStyleIdx="2" presStyleCnt="3">
        <dgm:presLayoutVars>
          <dgm:bulletEnabled val="1"/>
        </dgm:presLayoutVars>
      </dgm:prSet>
      <dgm:spPr/>
    </dgm:pt>
  </dgm:ptLst>
  <dgm:cxnLst>
    <dgm:cxn modelId="{0B99B916-B8D4-4A6E-80DA-03776EB2BDFF}" type="presOf" srcId="{F74CB31C-1B4A-4C12-8611-7E85078ADCF5}" destId="{A381D903-B3D4-4BE3-A62B-559B854C5DDC}" srcOrd="0" destOrd="0" presId="urn:microsoft.com/office/officeart/2005/8/layout/hChevron3"/>
    <dgm:cxn modelId="{A2718426-7A17-4E64-9816-6FD91A05990B}" srcId="{191F4309-2D36-4F6A-930D-E95769677D6B}" destId="{F74CB31C-1B4A-4C12-8611-7E85078ADCF5}" srcOrd="0" destOrd="0" parTransId="{5EB7672F-84B0-4FAD-B01A-B5B790D22EBD}" sibTransId="{D5B1F782-E6EF-4B79-9542-6CAA6B2D3479}"/>
    <dgm:cxn modelId="{840B9831-DEA4-43BE-8A2A-620532D7D2BD}" srcId="{191F4309-2D36-4F6A-930D-E95769677D6B}" destId="{AA8917B6-60C5-4D1A-859A-A2DD67950AFF}" srcOrd="2" destOrd="0" parTransId="{36933E7D-FE48-4355-960C-D90579FDB69A}" sibTransId="{AAAFAC7E-EE5C-44D8-A21C-0C983020A090}"/>
    <dgm:cxn modelId="{9F325140-13E3-4104-BE42-E2143C57544C}" type="presOf" srcId="{D5F2DAE2-6BBB-4707-B7EB-49BE2B39A2BA}" destId="{3BC85124-C44C-476A-8D16-10A511386792}" srcOrd="0" destOrd="0" presId="urn:microsoft.com/office/officeart/2005/8/layout/hChevron3"/>
    <dgm:cxn modelId="{A30CF468-9379-4D1B-B14E-CA5E257A76C7}" srcId="{191F4309-2D36-4F6A-930D-E95769677D6B}" destId="{D5F2DAE2-6BBB-4707-B7EB-49BE2B39A2BA}" srcOrd="1" destOrd="0" parTransId="{88D8AF11-E3DA-45CF-9000-3AF9A449716D}" sibTransId="{B3B7B6C3-A631-4E57-9B60-2D6A1CC7149A}"/>
    <dgm:cxn modelId="{946D3758-2AF1-46FD-9B0B-01389FDD524D}" type="presOf" srcId="{191F4309-2D36-4F6A-930D-E95769677D6B}" destId="{E0B77668-DB80-40F5-AB82-09DA0424B8A0}" srcOrd="0" destOrd="0" presId="urn:microsoft.com/office/officeart/2005/8/layout/hChevron3"/>
    <dgm:cxn modelId="{93DF66A8-2FD0-44F3-B066-56F5706FA588}" type="presOf" srcId="{AA8917B6-60C5-4D1A-859A-A2DD67950AFF}" destId="{AF707492-5873-4671-8ADA-EEC51DB70FCE}" srcOrd="0" destOrd="0" presId="urn:microsoft.com/office/officeart/2005/8/layout/hChevron3"/>
    <dgm:cxn modelId="{2C3BD0D3-828C-411C-BFE1-0D42AF7FAD69}" type="presParOf" srcId="{E0B77668-DB80-40F5-AB82-09DA0424B8A0}" destId="{A381D903-B3D4-4BE3-A62B-559B854C5DDC}" srcOrd="0" destOrd="0" presId="urn:microsoft.com/office/officeart/2005/8/layout/hChevron3"/>
    <dgm:cxn modelId="{DBCC0D51-C230-4934-97E4-ADEAF4BAF477}" type="presParOf" srcId="{E0B77668-DB80-40F5-AB82-09DA0424B8A0}" destId="{7E3F22A7-FF30-44A2-AB7D-6A2570D3AF07}" srcOrd="1" destOrd="0" presId="urn:microsoft.com/office/officeart/2005/8/layout/hChevron3"/>
    <dgm:cxn modelId="{C8A6C586-35DE-4DAA-99E2-FE0362205F19}" type="presParOf" srcId="{E0B77668-DB80-40F5-AB82-09DA0424B8A0}" destId="{3BC85124-C44C-476A-8D16-10A511386792}" srcOrd="2" destOrd="0" presId="urn:microsoft.com/office/officeart/2005/8/layout/hChevron3"/>
    <dgm:cxn modelId="{431415DE-B057-4A18-A26E-F6574200D019}" type="presParOf" srcId="{E0B77668-DB80-40F5-AB82-09DA0424B8A0}" destId="{68AE1823-D7C7-453B-889E-149220DC5E17}" srcOrd="3" destOrd="0" presId="urn:microsoft.com/office/officeart/2005/8/layout/hChevron3"/>
    <dgm:cxn modelId="{97D21F6E-A2FA-4011-A113-DB66FF0FFF53}" type="presParOf" srcId="{E0B77668-DB80-40F5-AB82-09DA0424B8A0}" destId="{AF707492-5873-4671-8ADA-EEC51DB70FCE}"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5DB8CB-E520-4CA5-B271-E5BADA19B45A}" type="doc">
      <dgm:prSet loTypeId="urn:microsoft.com/office/officeart/2005/8/layout/default" loCatId="list" qsTypeId="urn:microsoft.com/office/officeart/2005/8/quickstyle/simple5#3" qsCatId="simple" csTypeId="urn:microsoft.com/office/officeart/2005/8/colors/colorful2#3" csCatId="colorful"/>
      <dgm:spPr/>
      <dgm:t>
        <a:bodyPr/>
        <a:lstStyle/>
        <a:p>
          <a:endParaRPr lang="en-US"/>
        </a:p>
      </dgm:t>
    </dgm:pt>
    <dgm:pt modelId="{0C5CEEAA-C675-4EC0-A4C3-4622886920C3}">
      <dgm:prSet/>
      <dgm:spPr/>
      <dgm:t>
        <a:bodyPr/>
        <a:lstStyle/>
        <a:p>
          <a:r>
            <a:rPr lang="en-GB"/>
            <a:t>A lack of active frontage on the approach to the underpass, creating a feeling of isolation. </a:t>
          </a:r>
          <a:endParaRPr lang="en-US"/>
        </a:p>
      </dgm:t>
    </dgm:pt>
    <dgm:pt modelId="{08A3FA00-4C35-486A-AFE9-45C65980C0ED}" type="parTrans" cxnId="{DB46906C-918B-45F8-9275-E40EFAB78C56}">
      <dgm:prSet/>
      <dgm:spPr/>
      <dgm:t>
        <a:bodyPr/>
        <a:lstStyle/>
        <a:p>
          <a:endParaRPr lang="en-US"/>
        </a:p>
      </dgm:t>
    </dgm:pt>
    <dgm:pt modelId="{11F69E4E-889E-416A-83C2-700C43456E64}" type="sibTrans" cxnId="{DB46906C-918B-45F8-9275-E40EFAB78C56}">
      <dgm:prSet/>
      <dgm:spPr/>
      <dgm:t>
        <a:bodyPr/>
        <a:lstStyle/>
        <a:p>
          <a:endParaRPr lang="en-US"/>
        </a:p>
      </dgm:t>
    </dgm:pt>
    <dgm:pt modelId="{E3B72030-6B92-4DDA-8061-1866B6E895CE}">
      <dgm:prSet/>
      <dgm:spPr/>
      <dgm:t>
        <a:bodyPr/>
        <a:lstStyle/>
        <a:p>
          <a:r>
            <a:rPr lang="en-GB"/>
            <a:t>Overgrown vegetation in the middle section of the underpass creating entrapment points. </a:t>
          </a:r>
          <a:endParaRPr lang="en-US"/>
        </a:p>
      </dgm:t>
    </dgm:pt>
    <dgm:pt modelId="{EA499384-D1BF-4938-9296-708C8EBD12EF}" type="parTrans" cxnId="{FD3ADE43-0107-4D88-B915-5F6A98E3089F}">
      <dgm:prSet/>
      <dgm:spPr/>
      <dgm:t>
        <a:bodyPr/>
        <a:lstStyle/>
        <a:p>
          <a:endParaRPr lang="en-US"/>
        </a:p>
      </dgm:t>
    </dgm:pt>
    <dgm:pt modelId="{46C3421E-E899-4FA1-88D5-8BEDA740243C}" type="sibTrans" cxnId="{FD3ADE43-0107-4D88-B915-5F6A98E3089F}">
      <dgm:prSet/>
      <dgm:spPr/>
      <dgm:t>
        <a:bodyPr/>
        <a:lstStyle/>
        <a:p>
          <a:endParaRPr lang="en-US"/>
        </a:p>
      </dgm:t>
    </dgm:pt>
    <dgm:pt modelId="{971C77B3-8465-4F26-91E2-D8BEB917BAAF}">
      <dgm:prSet/>
      <dgm:spPr/>
      <dgm:t>
        <a:bodyPr/>
        <a:lstStyle/>
        <a:p>
          <a:r>
            <a:rPr lang="en-GB"/>
            <a:t>Bright lights from tunnels create dark spots immediately outside the tunnels. </a:t>
          </a:r>
          <a:endParaRPr lang="en-US"/>
        </a:p>
      </dgm:t>
    </dgm:pt>
    <dgm:pt modelId="{4CCC8E9E-09C2-4CE7-ADB7-394DB13B5A7A}" type="parTrans" cxnId="{0742C643-4433-456D-BC84-EEF90C38EFCD}">
      <dgm:prSet/>
      <dgm:spPr/>
      <dgm:t>
        <a:bodyPr/>
        <a:lstStyle/>
        <a:p>
          <a:endParaRPr lang="en-US"/>
        </a:p>
      </dgm:t>
    </dgm:pt>
    <dgm:pt modelId="{BD98C123-85E8-4F31-85EE-3F8ED702546C}" type="sibTrans" cxnId="{0742C643-4433-456D-BC84-EEF90C38EFCD}">
      <dgm:prSet/>
      <dgm:spPr/>
      <dgm:t>
        <a:bodyPr/>
        <a:lstStyle/>
        <a:p>
          <a:endParaRPr lang="en-US"/>
        </a:p>
      </dgm:t>
    </dgm:pt>
    <dgm:pt modelId="{0BBDA2D1-630A-4981-95C6-DAA3179CBBD9}">
      <dgm:prSet/>
      <dgm:spPr/>
      <dgm:t>
        <a:bodyPr/>
        <a:lstStyle/>
        <a:p>
          <a:r>
            <a:rPr lang="en-GB"/>
            <a:t>Limited infrastructure in the underpass to facilitate passive surveillance (e.g., convex mirrors). </a:t>
          </a:r>
          <a:endParaRPr lang="en-US"/>
        </a:p>
      </dgm:t>
    </dgm:pt>
    <dgm:pt modelId="{05194DAA-FCF0-43C8-8C19-3199155D3BB5}" type="parTrans" cxnId="{CF775C16-5852-4AE6-B1AD-1B1E86CA703A}">
      <dgm:prSet/>
      <dgm:spPr/>
      <dgm:t>
        <a:bodyPr/>
        <a:lstStyle/>
        <a:p>
          <a:endParaRPr lang="en-US"/>
        </a:p>
      </dgm:t>
    </dgm:pt>
    <dgm:pt modelId="{74BDB2DB-D11E-4A0F-8BF5-0012814BFFAB}" type="sibTrans" cxnId="{CF775C16-5852-4AE6-B1AD-1B1E86CA703A}">
      <dgm:prSet/>
      <dgm:spPr/>
      <dgm:t>
        <a:bodyPr/>
        <a:lstStyle/>
        <a:p>
          <a:endParaRPr lang="en-US"/>
        </a:p>
      </dgm:t>
    </dgm:pt>
    <dgm:pt modelId="{10758C27-7813-4883-886C-9002AC883C32}">
      <dgm:prSet/>
      <dgm:spPr/>
      <dgm:t>
        <a:bodyPr/>
        <a:lstStyle/>
        <a:p>
          <a:r>
            <a:rPr lang="en-GB"/>
            <a:t>No mobile phone signal in the middle section of the underpass. </a:t>
          </a:r>
          <a:endParaRPr lang="en-US"/>
        </a:p>
      </dgm:t>
    </dgm:pt>
    <dgm:pt modelId="{610693C4-24F0-4823-B7BB-4555415D4545}" type="parTrans" cxnId="{9445DBF4-1C27-470D-AF0F-2981C53CBC1B}">
      <dgm:prSet/>
      <dgm:spPr/>
      <dgm:t>
        <a:bodyPr/>
        <a:lstStyle/>
        <a:p>
          <a:endParaRPr lang="en-US"/>
        </a:p>
      </dgm:t>
    </dgm:pt>
    <dgm:pt modelId="{9A9ADD88-421D-4EB1-98C8-A0054FFFD8C9}" type="sibTrans" cxnId="{9445DBF4-1C27-470D-AF0F-2981C53CBC1B}">
      <dgm:prSet/>
      <dgm:spPr/>
      <dgm:t>
        <a:bodyPr/>
        <a:lstStyle/>
        <a:p>
          <a:endParaRPr lang="en-US"/>
        </a:p>
      </dgm:t>
    </dgm:pt>
    <dgm:pt modelId="{8BAC9006-57A6-4B88-8246-991112850FEC}">
      <dgm:prSet/>
      <dgm:spPr/>
      <dgm:t>
        <a:bodyPr/>
        <a:lstStyle/>
        <a:p>
          <a:r>
            <a:rPr lang="en-GB"/>
            <a:t>Steep ramps providing access to the underpass which were not well-maintained. </a:t>
          </a:r>
          <a:endParaRPr lang="en-US"/>
        </a:p>
      </dgm:t>
    </dgm:pt>
    <dgm:pt modelId="{97EFA1CD-64E0-4F14-A89D-1769D18E58B5}" type="parTrans" cxnId="{36ECD1B1-73BC-4A55-ADB5-FC8B5F1A77A3}">
      <dgm:prSet/>
      <dgm:spPr/>
      <dgm:t>
        <a:bodyPr/>
        <a:lstStyle/>
        <a:p>
          <a:endParaRPr lang="en-US"/>
        </a:p>
      </dgm:t>
    </dgm:pt>
    <dgm:pt modelId="{A7A08D62-D560-4C72-84C7-008703450E0F}" type="sibTrans" cxnId="{36ECD1B1-73BC-4A55-ADB5-FC8B5F1A77A3}">
      <dgm:prSet/>
      <dgm:spPr/>
      <dgm:t>
        <a:bodyPr/>
        <a:lstStyle/>
        <a:p>
          <a:endParaRPr lang="en-US"/>
        </a:p>
      </dgm:t>
    </dgm:pt>
    <dgm:pt modelId="{DC2C7BA9-916C-4C8A-A423-9A3E8B40D0D7}">
      <dgm:prSet/>
      <dgm:spPr/>
      <dgm:t>
        <a:bodyPr/>
        <a:lstStyle/>
        <a:p>
          <a:r>
            <a:rPr lang="en-GB"/>
            <a:t>Existing artwork defaced with graffiti, creating an uneasy atmosphere. </a:t>
          </a:r>
          <a:endParaRPr lang="en-US"/>
        </a:p>
      </dgm:t>
    </dgm:pt>
    <dgm:pt modelId="{F6EB289F-0B30-4DEF-A391-A99E31E2806B}" type="parTrans" cxnId="{7DA35D8A-9176-46BD-97C0-FB1CC26A4629}">
      <dgm:prSet/>
      <dgm:spPr/>
      <dgm:t>
        <a:bodyPr/>
        <a:lstStyle/>
        <a:p>
          <a:endParaRPr lang="en-US"/>
        </a:p>
      </dgm:t>
    </dgm:pt>
    <dgm:pt modelId="{DAFE5373-838D-4FE7-A9B1-2E9DBEE566A2}" type="sibTrans" cxnId="{7DA35D8A-9176-46BD-97C0-FB1CC26A4629}">
      <dgm:prSet/>
      <dgm:spPr/>
      <dgm:t>
        <a:bodyPr/>
        <a:lstStyle/>
        <a:p>
          <a:endParaRPr lang="en-US"/>
        </a:p>
      </dgm:t>
    </dgm:pt>
    <dgm:pt modelId="{1E1C78EC-D86F-4570-AB29-4905E7936A2A}">
      <dgm:prSet/>
      <dgm:spPr/>
      <dgm:t>
        <a:bodyPr/>
        <a:lstStyle/>
        <a:p>
          <a:r>
            <a:rPr lang="en-GB"/>
            <a:t>Insufficient waiting space on the Northern side of the toucan crossing on Newmarket Road. </a:t>
          </a:r>
          <a:endParaRPr lang="en-US"/>
        </a:p>
      </dgm:t>
    </dgm:pt>
    <dgm:pt modelId="{EA8350CC-204B-443D-B5B6-9FA4622F9176}" type="parTrans" cxnId="{9D918C6B-71E1-42D7-A490-55130F71AB27}">
      <dgm:prSet/>
      <dgm:spPr/>
      <dgm:t>
        <a:bodyPr/>
        <a:lstStyle/>
        <a:p>
          <a:endParaRPr lang="en-US"/>
        </a:p>
      </dgm:t>
    </dgm:pt>
    <dgm:pt modelId="{7E2E5394-5BB6-4CBE-833F-E537D2340D0F}" type="sibTrans" cxnId="{9D918C6B-71E1-42D7-A490-55130F71AB27}">
      <dgm:prSet/>
      <dgm:spPr/>
      <dgm:t>
        <a:bodyPr/>
        <a:lstStyle/>
        <a:p>
          <a:endParaRPr lang="en-US"/>
        </a:p>
      </dgm:t>
    </dgm:pt>
    <dgm:pt modelId="{1F6715C9-D89C-4D99-9D4A-079D5D4C5D92}">
      <dgm:prSet/>
      <dgm:spPr/>
      <dgm:t>
        <a:bodyPr/>
        <a:lstStyle/>
        <a:p>
          <a:r>
            <a:rPr lang="en-GB"/>
            <a:t>Abandoned buildings along the route contribute to low levels of perceived safety. </a:t>
          </a:r>
          <a:endParaRPr lang="en-US"/>
        </a:p>
      </dgm:t>
    </dgm:pt>
    <dgm:pt modelId="{7BCD8D94-8D0F-43AD-908A-41DDB704B737}" type="parTrans" cxnId="{9DBDED40-FA1B-438D-8EAB-90937B9B9655}">
      <dgm:prSet/>
      <dgm:spPr/>
      <dgm:t>
        <a:bodyPr/>
        <a:lstStyle/>
        <a:p>
          <a:endParaRPr lang="en-US"/>
        </a:p>
      </dgm:t>
    </dgm:pt>
    <dgm:pt modelId="{4EC9B965-0819-42E2-BE04-FC4289EC532A}" type="sibTrans" cxnId="{9DBDED40-FA1B-438D-8EAB-90937B9B9655}">
      <dgm:prSet/>
      <dgm:spPr/>
      <dgm:t>
        <a:bodyPr/>
        <a:lstStyle/>
        <a:p>
          <a:endParaRPr lang="en-US"/>
        </a:p>
      </dgm:t>
    </dgm:pt>
    <dgm:pt modelId="{178DD7F7-791B-41CE-9C93-2A8D3DFF63F2}">
      <dgm:prSet/>
      <dgm:spPr/>
      <dgm:t>
        <a:bodyPr/>
        <a:lstStyle/>
        <a:p>
          <a:r>
            <a:rPr lang="en-GB"/>
            <a:t>Land use which consists of largely retail and hotels limits activity outside of daytime hours. </a:t>
          </a:r>
          <a:endParaRPr lang="en-US"/>
        </a:p>
      </dgm:t>
    </dgm:pt>
    <dgm:pt modelId="{F9BC9A4A-6179-4A46-8BD7-A70701AEC122}" type="parTrans" cxnId="{44262E7F-CE46-43B8-B487-DD957B9D935E}">
      <dgm:prSet/>
      <dgm:spPr/>
      <dgm:t>
        <a:bodyPr/>
        <a:lstStyle/>
        <a:p>
          <a:endParaRPr lang="en-US"/>
        </a:p>
      </dgm:t>
    </dgm:pt>
    <dgm:pt modelId="{C58BCD37-DA63-4709-AD09-D5540EEA4A8B}" type="sibTrans" cxnId="{44262E7F-CE46-43B8-B487-DD957B9D935E}">
      <dgm:prSet/>
      <dgm:spPr/>
      <dgm:t>
        <a:bodyPr/>
        <a:lstStyle/>
        <a:p>
          <a:endParaRPr lang="en-US"/>
        </a:p>
      </dgm:t>
    </dgm:pt>
    <dgm:pt modelId="{7DAD337E-DC2F-4BC2-B6A7-BCAFC6FF8B8F}">
      <dgm:prSet/>
      <dgm:spPr/>
      <dgm:t>
        <a:bodyPr/>
        <a:lstStyle/>
        <a:p>
          <a:r>
            <a:rPr lang="en-GB"/>
            <a:t>A lack of pedestrian crossing points over Newmarket Road from the Travelodge to Cambridge retail park. </a:t>
          </a:r>
          <a:endParaRPr lang="en-US"/>
        </a:p>
      </dgm:t>
    </dgm:pt>
    <dgm:pt modelId="{6DF6F242-B293-44E9-A92A-84015C94D0ED}" type="parTrans" cxnId="{86E5866A-A6C7-485D-A953-2925025BB9DD}">
      <dgm:prSet/>
      <dgm:spPr/>
      <dgm:t>
        <a:bodyPr/>
        <a:lstStyle/>
        <a:p>
          <a:endParaRPr lang="en-US"/>
        </a:p>
      </dgm:t>
    </dgm:pt>
    <dgm:pt modelId="{30176AF3-5654-46A0-B64A-1A27A1A86088}" type="sibTrans" cxnId="{86E5866A-A6C7-485D-A953-2925025BB9DD}">
      <dgm:prSet/>
      <dgm:spPr/>
      <dgm:t>
        <a:bodyPr/>
        <a:lstStyle/>
        <a:p>
          <a:endParaRPr lang="en-US"/>
        </a:p>
      </dgm:t>
    </dgm:pt>
    <dgm:pt modelId="{88FD4D50-3684-4B8A-AE17-282CB2018E69}">
      <dgm:prSet/>
      <dgm:spPr/>
      <dgm:t>
        <a:bodyPr/>
        <a:lstStyle/>
        <a:p>
          <a:r>
            <a:rPr lang="en-GB"/>
            <a:t>The section of Newmarket Road along the perimeter of Cambridge Retail Park is dominated by motor vehicles. </a:t>
          </a:r>
          <a:endParaRPr lang="en-US"/>
        </a:p>
      </dgm:t>
    </dgm:pt>
    <dgm:pt modelId="{98DCEB59-061F-4CFA-A54B-7118C297485C}" type="parTrans" cxnId="{4A171267-2747-4616-9496-6BBA78E7E893}">
      <dgm:prSet/>
      <dgm:spPr/>
      <dgm:t>
        <a:bodyPr/>
        <a:lstStyle/>
        <a:p>
          <a:endParaRPr lang="en-US"/>
        </a:p>
      </dgm:t>
    </dgm:pt>
    <dgm:pt modelId="{9739D694-1C82-427B-B8E8-12FBB20F61A8}" type="sibTrans" cxnId="{4A171267-2747-4616-9496-6BBA78E7E893}">
      <dgm:prSet/>
      <dgm:spPr/>
      <dgm:t>
        <a:bodyPr/>
        <a:lstStyle/>
        <a:p>
          <a:endParaRPr lang="en-US"/>
        </a:p>
      </dgm:t>
    </dgm:pt>
    <dgm:pt modelId="{5A7F85D9-2A02-472F-8346-0AC98455E7AA}">
      <dgm:prSet/>
      <dgm:spPr/>
      <dgm:t>
        <a:bodyPr/>
        <a:lstStyle/>
        <a:p>
          <a:r>
            <a:rPr lang="en-GB"/>
            <a:t>Entrapment points along Newmarket Road. </a:t>
          </a:r>
          <a:endParaRPr lang="en-US"/>
        </a:p>
      </dgm:t>
    </dgm:pt>
    <dgm:pt modelId="{9CCFEB96-6E55-4C93-84A8-F816EB79F5BC}" type="parTrans" cxnId="{28A30180-60E7-41FC-A446-15B6F071F595}">
      <dgm:prSet/>
      <dgm:spPr/>
      <dgm:t>
        <a:bodyPr/>
        <a:lstStyle/>
        <a:p>
          <a:endParaRPr lang="en-US"/>
        </a:p>
      </dgm:t>
    </dgm:pt>
    <dgm:pt modelId="{9E7187C8-7406-4B63-A99D-742044A6F2EA}" type="sibTrans" cxnId="{28A30180-60E7-41FC-A446-15B6F071F595}">
      <dgm:prSet/>
      <dgm:spPr/>
      <dgm:t>
        <a:bodyPr/>
        <a:lstStyle/>
        <a:p>
          <a:endParaRPr lang="en-US"/>
        </a:p>
      </dgm:t>
    </dgm:pt>
    <dgm:pt modelId="{35B010A3-7ECA-416F-9987-8A2B59167EDC}">
      <dgm:prSet/>
      <dgm:spPr/>
      <dgm:t>
        <a:bodyPr/>
        <a:lstStyle/>
        <a:p>
          <a:r>
            <a:rPr lang="en-GB"/>
            <a:t>Street-lighting blocked by overgrowing vegetation. </a:t>
          </a:r>
          <a:endParaRPr lang="en-US"/>
        </a:p>
      </dgm:t>
    </dgm:pt>
    <dgm:pt modelId="{9829E638-B27F-4B61-B68A-6D71828690C2}" type="parTrans" cxnId="{E4582F9E-6180-412B-802B-A32B58D517C7}">
      <dgm:prSet/>
      <dgm:spPr/>
      <dgm:t>
        <a:bodyPr/>
        <a:lstStyle/>
        <a:p>
          <a:endParaRPr lang="en-US"/>
        </a:p>
      </dgm:t>
    </dgm:pt>
    <dgm:pt modelId="{9015DE0A-6D82-49E5-A96E-C486B9197D78}" type="sibTrans" cxnId="{E4582F9E-6180-412B-802B-A32B58D517C7}">
      <dgm:prSet/>
      <dgm:spPr/>
      <dgm:t>
        <a:bodyPr/>
        <a:lstStyle/>
        <a:p>
          <a:endParaRPr lang="en-US"/>
        </a:p>
      </dgm:t>
    </dgm:pt>
    <dgm:pt modelId="{7CB49245-E526-4573-AAE1-8AE531AD32EA}">
      <dgm:prSet/>
      <dgm:spPr/>
      <dgm:t>
        <a:bodyPr/>
        <a:lstStyle/>
        <a:p>
          <a:r>
            <a:rPr lang="en-GB"/>
            <a:t>Bus stops lack electronic live information about arrival times. </a:t>
          </a:r>
          <a:endParaRPr lang="en-US"/>
        </a:p>
      </dgm:t>
    </dgm:pt>
    <dgm:pt modelId="{FB55FB42-A4D7-4C74-B426-18E4C09C59FF}" type="parTrans" cxnId="{5304BBBC-29B7-475D-8413-B6A9F22F5EEF}">
      <dgm:prSet/>
      <dgm:spPr/>
      <dgm:t>
        <a:bodyPr/>
        <a:lstStyle/>
        <a:p>
          <a:endParaRPr lang="en-US"/>
        </a:p>
      </dgm:t>
    </dgm:pt>
    <dgm:pt modelId="{5972FFE6-9797-4DBA-A7E7-508237019A4C}" type="sibTrans" cxnId="{5304BBBC-29B7-475D-8413-B6A9F22F5EEF}">
      <dgm:prSet/>
      <dgm:spPr/>
      <dgm:t>
        <a:bodyPr/>
        <a:lstStyle/>
        <a:p>
          <a:endParaRPr lang="en-US"/>
        </a:p>
      </dgm:t>
    </dgm:pt>
    <dgm:pt modelId="{6D6DAB65-1139-4582-A333-58DBED769F42}">
      <dgm:prSet/>
      <dgm:spPr/>
      <dgm:t>
        <a:bodyPr/>
        <a:lstStyle/>
        <a:p>
          <a:r>
            <a:rPr lang="en-GB"/>
            <a:t>Lack of space for people waiting at Malden Close bus stop. </a:t>
          </a:r>
          <a:endParaRPr lang="en-US"/>
        </a:p>
      </dgm:t>
    </dgm:pt>
    <dgm:pt modelId="{2FD2B7E6-1D1B-43F1-BA71-A98F0273AF28}" type="parTrans" cxnId="{9FEC4EF5-9932-4C0D-AC58-903E985912FF}">
      <dgm:prSet/>
      <dgm:spPr/>
      <dgm:t>
        <a:bodyPr/>
        <a:lstStyle/>
        <a:p>
          <a:endParaRPr lang="en-US"/>
        </a:p>
      </dgm:t>
    </dgm:pt>
    <dgm:pt modelId="{E036F633-1FB7-4745-959D-070D783B717B}" type="sibTrans" cxnId="{9FEC4EF5-9932-4C0D-AC58-903E985912FF}">
      <dgm:prSet/>
      <dgm:spPr/>
      <dgm:t>
        <a:bodyPr/>
        <a:lstStyle/>
        <a:p>
          <a:endParaRPr lang="en-US"/>
        </a:p>
      </dgm:t>
    </dgm:pt>
    <dgm:pt modelId="{0E25D22E-7702-4830-9756-971CDBB86FBF}">
      <dgm:prSet/>
      <dgm:spPr/>
      <dgm:t>
        <a:bodyPr/>
        <a:lstStyle/>
        <a:p>
          <a:r>
            <a:rPr lang="en-GB"/>
            <a:t>Movement paths blocked by footway parking. </a:t>
          </a:r>
          <a:endParaRPr lang="en-US"/>
        </a:p>
      </dgm:t>
    </dgm:pt>
    <dgm:pt modelId="{58C02858-B7C0-417B-900D-F54D33B190F2}" type="parTrans" cxnId="{85F5A9AA-4068-4581-BB8C-FB7AFA9B29C0}">
      <dgm:prSet/>
      <dgm:spPr/>
      <dgm:t>
        <a:bodyPr/>
        <a:lstStyle/>
        <a:p>
          <a:endParaRPr lang="en-US"/>
        </a:p>
      </dgm:t>
    </dgm:pt>
    <dgm:pt modelId="{79F4A9B2-7D31-4100-A3DF-8A63A790D514}" type="sibTrans" cxnId="{85F5A9AA-4068-4581-BB8C-FB7AFA9B29C0}">
      <dgm:prSet/>
      <dgm:spPr/>
      <dgm:t>
        <a:bodyPr/>
        <a:lstStyle/>
        <a:p>
          <a:endParaRPr lang="en-US"/>
        </a:p>
      </dgm:t>
    </dgm:pt>
    <dgm:pt modelId="{3C8F781A-4E8B-4053-ACBF-263B0AF285EB}" type="pres">
      <dgm:prSet presAssocID="{645DB8CB-E520-4CA5-B271-E5BADA19B45A}" presName="diagram" presStyleCnt="0">
        <dgm:presLayoutVars>
          <dgm:dir/>
          <dgm:resizeHandles val="exact"/>
        </dgm:presLayoutVars>
      </dgm:prSet>
      <dgm:spPr/>
    </dgm:pt>
    <dgm:pt modelId="{17757DB7-4249-478A-9011-ABC83B63F2C1}" type="pres">
      <dgm:prSet presAssocID="{0C5CEEAA-C675-4EC0-A4C3-4622886920C3}" presName="node" presStyleLbl="node1" presStyleIdx="0" presStyleCnt="17">
        <dgm:presLayoutVars>
          <dgm:bulletEnabled val="1"/>
        </dgm:presLayoutVars>
      </dgm:prSet>
      <dgm:spPr/>
    </dgm:pt>
    <dgm:pt modelId="{7CDB0B3B-4D2A-4150-B9D4-F131452319BA}" type="pres">
      <dgm:prSet presAssocID="{11F69E4E-889E-416A-83C2-700C43456E64}" presName="sibTrans" presStyleCnt="0"/>
      <dgm:spPr/>
    </dgm:pt>
    <dgm:pt modelId="{E6657AE1-8F65-4962-88CD-66B3D0B81C24}" type="pres">
      <dgm:prSet presAssocID="{E3B72030-6B92-4DDA-8061-1866B6E895CE}" presName="node" presStyleLbl="node1" presStyleIdx="1" presStyleCnt="17">
        <dgm:presLayoutVars>
          <dgm:bulletEnabled val="1"/>
        </dgm:presLayoutVars>
      </dgm:prSet>
      <dgm:spPr/>
    </dgm:pt>
    <dgm:pt modelId="{20AEBBF0-D5CB-4DB7-8652-4DB8A1CC88F5}" type="pres">
      <dgm:prSet presAssocID="{46C3421E-E899-4FA1-88D5-8BEDA740243C}" presName="sibTrans" presStyleCnt="0"/>
      <dgm:spPr/>
    </dgm:pt>
    <dgm:pt modelId="{3A1A19A8-52F9-4507-89F3-CABDC52EB084}" type="pres">
      <dgm:prSet presAssocID="{971C77B3-8465-4F26-91E2-D8BEB917BAAF}" presName="node" presStyleLbl="node1" presStyleIdx="2" presStyleCnt="17">
        <dgm:presLayoutVars>
          <dgm:bulletEnabled val="1"/>
        </dgm:presLayoutVars>
      </dgm:prSet>
      <dgm:spPr/>
    </dgm:pt>
    <dgm:pt modelId="{6CB100ED-4408-4885-822E-8C7EC4903380}" type="pres">
      <dgm:prSet presAssocID="{BD98C123-85E8-4F31-85EE-3F8ED702546C}" presName="sibTrans" presStyleCnt="0"/>
      <dgm:spPr/>
    </dgm:pt>
    <dgm:pt modelId="{1ED78C19-AF56-4231-BF59-67EB3F0F0C95}" type="pres">
      <dgm:prSet presAssocID="{0BBDA2D1-630A-4981-95C6-DAA3179CBBD9}" presName="node" presStyleLbl="node1" presStyleIdx="3" presStyleCnt="17">
        <dgm:presLayoutVars>
          <dgm:bulletEnabled val="1"/>
        </dgm:presLayoutVars>
      </dgm:prSet>
      <dgm:spPr/>
    </dgm:pt>
    <dgm:pt modelId="{01F0E162-417C-4C9B-96D9-B673634A93F1}" type="pres">
      <dgm:prSet presAssocID="{74BDB2DB-D11E-4A0F-8BF5-0012814BFFAB}" presName="sibTrans" presStyleCnt="0"/>
      <dgm:spPr/>
    </dgm:pt>
    <dgm:pt modelId="{25F38A24-ACD6-4FC8-B54C-F2C2DF2E32DA}" type="pres">
      <dgm:prSet presAssocID="{10758C27-7813-4883-886C-9002AC883C32}" presName="node" presStyleLbl="node1" presStyleIdx="4" presStyleCnt="17">
        <dgm:presLayoutVars>
          <dgm:bulletEnabled val="1"/>
        </dgm:presLayoutVars>
      </dgm:prSet>
      <dgm:spPr/>
    </dgm:pt>
    <dgm:pt modelId="{85DAC68E-A556-438A-86C3-FF518159AEBB}" type="pres">
      <dgm:prSet presAssocID="{9A9ADD88-421D-4EB1-98C8-A0054FFFD8C9}" presName="sibTrans" presStyleCnt="0"/>
      <dgm:spPr/>
    </dgm:pt>
    <dgm:pt modelId="{D73CFB20-4984-4DF8-B6E6-06E60F1E609F}" type="pres">
      <dgm:prSet presAssocID="{8BAC9006-57A6-4B88-8246-991112850FEC}" presName="node" presStyleLbl="node1" presStyleIdx="5" presStyleCnt="17">
        <dgm:presLayoutVars>
          <dgm:bulletEnabled val="1"/>
        </dgm:presLayoutVars>
      </dgm:prSet>
      <dgm:spPr/>
    </dgm:pt>
    <dgm:pt modelId="{572F7029-6AF0-434C-9EA8-D8FBA4FDA1C6}" type="pres">
      <dgm:prSet presAssocID="{A7A08D62-D560-4C72-84C7-008703450E0F}" presName="sibTrans" presStyleCnt="0"/>
      <dgm:spPr/>
    </dgm:pt>
    <dgm:pt modelId="{9F162C09-19EC-4E50-A974-D3111C3D3942}" type="pres">
      <dgm:prSet presAssocID="{DC2C7BA9-916C-4C8A-A423-9A3E8B40D0D7}" presName="node" presStyleLbl="node1" presStyleIdx="6" presStyleCnt="17">
        <dgm:presLayoutVars>
          <dgm:bulletEnabled val="1"/>
        </dgm:presLayoutVars>
      </dgm:prSet>
      <dgm:spPr/>
    </dgm:pt>
    <dgm:pt modelId="{14146387-C1BA-49BE-B282-FA10830E047F}" type="pres">
      <dgm:prSet presAssocID="{DAFE5373-838D-4FE7-A9B1-2E9DBEE566A2}" presName="sibTrans" presStyleCnt="0"/>
      <dgm:spPr/>
    </dgm:pt>
    <dgm:pt modelId="{6FAFAB2B-1FEB-4067-886B-0ECE2ACCDDA4}" type="pres">
      <dgm:prSet presAssocID="{1E1C78EC-D86F-4570-AB29-4905E7936A2A}" presName="node" presStyleLbl="node1" presStyleIdx="7" presStyleCnt="17">
        <dgm:presLayoutVars>
          <dgm:bulletEnabled val="1"/>
        </dgm:presLayoutVars>
      </dgm:prSet>
      <dgm:spPr/>
    </dgm:pt>
    <dgm:pt modelId="{47C16F81-B0D5-46CD-9732-445760898F95}" type="pres">
      <dgm:prSet presAssocID="{7E2E5394-5BB6-4CBE-833F-E537D2340D0F}" presName="sibTrans" presStyleCnt="0"/>
      <dgm:spPr/>
    </dgm:pt>
    <dgm:pt modelId="{496D0FD7-22DE-409B-9196-2CB31F7FB3F4}" type="pres">
      <dgm:prSet presAssocID="{1F6715C9-D89C-4D99-9D4A-079D5D4C5D92}" presName="node" presStyleLbl="node1" presStyleIdx="8" presStyleCnt="17">
        <dgm:presLayoutVars>
          <dgm:bulletEnabled val="1"/>
        </dgm:presLayoutVars>
      </dgm:prSet>
      <dgm:spPr/>
    </dgm:pt>
    <dgm:pt modelId="{AEF704D6-6CBD-4019-9646-B6057AD53F49}" type="pres">
      <dgm:prSet presAssocID="{4EC9B965-0819-42E2-BE04-FC4289EC532A}" presName="sibTrans" presStyleCnt="0"/>
      <dgm:spPr/>
    </dgm:pt>
    <dgm:pt modelId="{D99DDB66-C52A-4765-9D56-326729B4FEAD}" type="pres">
      <dgm:prSet presAssocID="{178DD7F7-791B-41CE-9C93-2A8D3DFF63F2}" presName="node" presStyleLbl="node1" presStyleIdx="9" presStyleCnt="17">
        <dgm:presLayoutVars>
          <dgm:bulletEnabled val="1"/>
        </dgm:presLayoutVars>
      </dgm:prSet>
      <dgm:spPr/>
    </dgm:pt>
    <dgm:pt modelId="{866CC837-D7FE-42FA-84F6-921F644A2D77}" type="pres">
      <dgm:prSet presAssocID="{C58BCD37-DA63-4709-AD09-D5540EEA4A8B}" presName="sibTrans" presStyleCnt="0"/>
      <dgm:spPr/>
    </dgm:pt>
    <dgm:pt modelId="{C2BE9C66-5DF9-413C-90A5-D05C8E7B3823}" type="pres">
      <dgm:prSet presAssocID="{7DAD337E-DC2F-4BC2-B6A7-BCAFC6FF8B8F}" presName="node" presStyleLbl="node1" presStyleIdx="10" presStyleCnt="17">
        <dgm:presLayoutVars>
          <dgm:bulletEnabled val="1"/>
        </dgm:presLayoutVars>
      </dgm:prSet>
      <dgm:spPr/>
    </dgm:pt>
    <dgm:pt modelId="{C1EFD3CE-B75B-43AD-822F-89CA3500599C}" type="pres">
      <dgm:prSet presAssocID="{30176AF3-5654-46A0-B64A-1A27A1A86088}" presName="sibTrans" presStyleCnt="0"/>
      <dgm:spPr/>
    </dgm:pt>
    <dgm:pt modelId="{53660F8A-4370-4EB5-A1BD-032C3D397B6F}" type="pres">
      <dgm:prSet presAssocID="{88FD4D50-3684-4B8A-AE17-282CB2018E69}" presName="node" presStyleLbl="node1" presStyleIdx="11" presStyleCnt="17">
        <dgm:presLayoutVars>
          <dgm:bulletEnabled val="1"/>
        </dgm:presLayoutVars>
      </dgm:prSet>
      <dgm:spPr/>
    </dgm:pt>
    <dgm:pt modelId="{EDB3EE40-56A3-4C28-95DE-4F72B1F31DCE}" type="pres">
      <dgm:prSet presAssocID="{9739D694-1C82-427B-B8E8-12FBB20F61A8}" presName="sibTrans" presStyleCnt="0"/>
      <dgm:spPr/>
    </dgm:pt>
    <dgm:pt modelId="{69B56D7D-AA8A-48F1-B973-E61C6613CB88}" type="pres">
      <dgm:prSet presAssocID="{5A7F85D9-2A02-472F-8346-0AC98455E7AA}" presName="node" presStyleLbl="node1" presStyleIdx="12" presStyleCnt="17">
        <dgm:presLayoutVars>
          <dgm:bulletEnabled val="1"/>
        </dgm:presLayoutVars>
      </dgm:prSet>
      <dgm:spPr/>
    </dgm:pt>
    <dgm:pt modelId="{2EFC020D-E8E8-4813-957D-41EDAFF441ED}" type="pres">
      <dgm:prSet presAssocID="{9E7187C8-7406-4B63-A99D-742044A6F2EA}" presName="sibTrans" presStyleCnt="0"/>
      <dgm:spPr/>
    </dgm:pt>
    <dgm:pt modelId="{2D07D36F-D07D-40EE-8A63-5857C330F045}" type="pres">
      <dgm:prSet presAssocID="{35B010A3-7ECA-416F-9987-8A2B59167EDC}" presName="node" presStyleLbl="node1" presStyleIdx="13" presStyleCnt="17">
        <dgm:presLayoutVars>
          <dgm:bulletEnabled val="1"/>
        </dgm:presLayoutVars>
      </dgm:prSet>
      <dgm:spPr/>
    </dgm:pt>
    <dgm:pt modelId="{1C553C22-8AC5-4B1D-A06A-C3E5F00E2CA8}" type="pres">
      <dgm:prSet presAssocID="{9015DE0A-6D82-49E5-A96E-C486B9197D78}" presName="sibTrans" presStyleCnt="0"/>
      <dgm:spPr/>
    </dgm:pt>
    <dgm:pt modelId="{5CC8F58B-986D-4964-A73E-6031E14A6A89}" type="pres">
      <dgm:prSet presAssocID="{7CB49245-E526-4573-AAE1-8AE531AD32EA}" presName="node" presStyleLbl="node1" presStyleIdx="14" presStyleCnt="17">
        <dgm:presLayoutVars>
          <dgm:bulletEnabled val="1"/>
        </dgm:presLayoutVars>
      </dgm:prSet>
      <dgm:spPr/>
    </dgm:pt>
    <dgm:pt modelId="{1286B3E0-76B6-4E34-8BCD-145EC6BDB88D}" type="pres">
      <dgm:prSet presAssocID="{5972FFE6-9797-4DBA-A7E7-508237019A4C}" presName="sibTrans" presStyleCnt="0"/>
      <dgm:spPr/>
    </dgm:pt>
    <dgm:pt modelId="{CAE469F5-0AC4-49DB-A8A9-D81269146C8F}" type="pres">
      <dgm:prSet presAssocID="{6D6DAB65-1139-4582-A333-58DBED769F42}" presName="node" presStyleLbl="node1" presStyleIdx="15" presStyleCnt="17">
        <dgm:presLayoutVars>
          <dgm:bulletEnabled val="1"/>
        </dgm:presLayoutVars>
      </dgm:prSet>
      <dgm:spPr/>
    </dgm:pt>
    <dgm:pt modelId="{BCA4294F-B211-47A7-A77C-B17ABDE6153E}" type="pres">
      <dgm:prSet presAssocID="{E036F633-1FB7-4745-959D-070D783B717B}" presName="sibTrans" presStyleCnt="0"/>
      <dgm:spPr/>
    </dgm:pt>
    <dgm:pt modelId="{D648F159-FA22-4A31-BC21-7C2D76679AD1}" type="pres">
      <dgm:prSet presAssocID="{0E25D22E-7702-4830-9756-971CDBB86FBF}" presName="node" presStyleLbl="node1" presStyleIdx="16" presStyleCnt="17">
        <dgm:presLayoutVars>
          <dgm:bulletEnabled val="1"/>
        </dgm:presLayoutVars>
      </dgm:prSet>
      <dgm:spPr/>
    </dgm:pt>
  </dgm:ptLst>
  <dgm:cxnLst>
    <dgm:cxn modelId="{CF775C16-5852-4AE6-B1AD-1B1E86CA703A}" srcId="{645DB8CB-E520-4CA5-B271-E5BADA19B45A}" destId="{0BBDA2D1-630A-4981-95C6-DAA3179CBBD9}" srcOrd="3" destOrd="0" parTransId="{05194DAA-FCF0-43C8-8C19-3199155D3BB5}" sibTransId="{74BDB2DB-D11E-4A0F-8BF5-0012814BFFAB}"/>
    <dgm:cxn modelId="{75997E16-0653-4D31-9676-6C4C88A4548E}" type="presOf" srcId="{0BBDA2D1-630A-4981-95C6-DAA3179CBBD9}" destId="{1ED78C19-AF56-4231-BF59-67EB3F0F0C95}" srcOrd="0" destOrd="0" presId="urn:microsoft.com/office/officeart/2005/8/layout/default"/>
    <dgm:cxn modelId="{290DAC20-1CF2-407F-A14A-921FD94A5464}" type="presOf" srcId="{7CB49245-E526-4573-AAE1-8AE531AD32EA}" destId="{5CC8F58B-986D-4964-A73E-6031E14A6A89}" srcOrd="0" destOrd="0" presId="urn:microsoft.com/office/officeart/2005/8/layout/default"/>
    <dgm:cxn modelId="{89149122-B994-4918-A018-1C870F1BC4F7}" type="presOf" srcId="{1E1C78EC-D86F-4570-AB29-4905E7936A2A}" destId="{6FAFAB2B-1FEB-4067-886B-0ECE2ACCDDA4}" srcOrd="0" destOrd="0" presId="urn:microsoft.com/office/officeart/2005/8/layout/default"/>
    <dgm:cxn modelId="{75F1D337-BC68-434C-870B-8DB85DCCD2C9}" type="presOf" srcId="{178DD7F7-791B-41CE-9C93-2A8D3DFF63F2}" destId="{D99DDB66-C52A-4765-9D56-326729B4FEAD}" srcOrd="0" destOrd="0" presId="urn:microsoft.com/office/officeart/2005/8/layout/default"/>
    <dgm:cxn modelId="{9DBDED40-FA1B-438D-8EAB-90937B9B9655}" srcId="{645DB8CB-E520-4CA5-B271-E5BADA19B45A}" destId="{1F6715C9-D89C-4D99-9D4A-079D5D4C5D92}" srcOrd="8" destOrd="0" parTransId="{7BCD8D94-8D0F-43AD-908A-41DDB704B737}" sibTransId="{4EC9B965-0819-42E2-BE04-FC4289EC532A}"/>
    <dgm:cxn modelId="{0742C643-4433-456D-BC84-EEF90C38EFCD}" srcId="{645DB8CB-E520-4CA5-B271-E5BADA19B45A}" destId="{971C77B3-8465-4F26-91E2-D8BEB917BAAF}" srcOrd="2" destOrd="0" parTransId="{4CCC8E9E-09C2-4CE7-ADB7-394DB13B5A7A}" sibTransId="{BD98C123-85E8-4F31-85EE-3F8ED702546C}"/>
    <dgm:cxn modelId="{FD3ADE43-0107-4D88-B915-5F6A98E3089F}" srcId="{645DB8CB-E520-4CA5-B271-E5BADA19B45A}" destId="{E3B72030-6B92-4DDA-8061-1866B6E895CE}" srcOrd="1" destOrd="0" parTransId="{EA499384-D1BF-4938-9296-708C8EBD12EF}" sibTransId="{46C3421E-E899-4FA1-88D5-8BEDA740243C}"/>
    <dgm:cxn modelId="{4A171267-2747-4616-9496-6BBA78E7E893}" srcId="{645DB8CB-E520-4CA5-B271-E5BADA19B45A}" destId="{88FD4D50-3684-4B8A-AE17-282CB2018E69}" srcOrd="11" destOrd="0" parTransId="{98DCEB59-061F-4CFA-A54B-7118C297485C}" sibTransId="{9739D694-1C82-427B-B8E8-12FBB20F61A8}"/>
    <dgm:cxn modelId="{86E5866A-A6C7-485D-A953-2925025BB9DD}" srcId="{645DB8CB-E520-4CA5-B271-E5BADA19B45A}" destId="{7DAD337E-DC2F-4BC2-B6A7-BCAFC6FF8B8F}" srcOrd="10" destOrd="0" parTransId="{6DF6F242-B293-44E9-A92A-84015C94D0ED}" sibTransId="{30176AF3-5654-46A0-B64A-1A27A1A86088}"/>
    <dgm:cxn modelId="{9D918C6B-71E1-42D7-A490-55130F71AB27}" srcId="{645DB8CB-E520-4CA5-B271-E5BADA19B45A}" destId="{1E1C78EC-D86F-4570-AB29-4905E7936A2A}" srcOrd="7" destOrd="0" parTransId="{EA8350CC-204B-443D-B5B6-9FA4622F9176}" sibTransId="{7E2E5394-5BB6-4CBE-833F-E537D2340D0F}"/>
    <dgm:cxn modelId="{DB46906C-918B-45F8-9275-E40EFAB78C56}" srcId="{645DB8CB-E520-4CA5-B271-E5BADA19B45A}" destId="{0C5CEEAA-C675-4EC0-A4C3-4622886920C3}" srcOrd="0" destOrd="0" parTransId="{08A3FA00-4C35-486A-AFE9-45C65980C0ED}" sibTransId="{11F69E4E-889E-416A-83C2-700C43456E64}"/>
    <dgm:cxn modelId="{F2343370-D3B8-42FB-82F6-7D5C7016A4AD}" type="presOf" srcId="{7DAD337E-DC2F-4BC2-B6A7-BCAFC6FF8B8F}" destId="{C2BE9C66-5DF9-413C-90A5-D05C8E7B3823}" srcOrd="0" destOrd="0" presId="urn:microsoft.com/office/officeart/2005/8/layout/default"/>
    <dgm:cxn modelId="{A1C7D671-F096-4147-9F25-D39702BD11D2}" type="presOf" srcId="{35B010A3-7ECA-416F-9987-8A2B59167EDC}" destId="{2D07D36F-D07D-40EE-8A63-5857C330F045}" srcOrd="0" destOrd="0" presId="urn:microsoft.com/office/officeart/2005/8/layout/default"/>
    <dgm:cxn modelId="{0257005A-D561-4D80-A4F5-F3626335B5C2}" type="presOf" srcId="{10758C27-7813-4883-886C-9002AC883C32}" destId="{25F38A24-ACD6-4FC8-B54C-F2C2DF2E32DA}" srcOrd="0" destOrd="0" presId="urn:microsoft.com/office/officeart/2005/8/layout/default"/>
    <dgm:cxn modelId="{47D12E5A-2E81-4817-9957-81FCECCE59F8}" type="presOf" srcId="{971C77B3-8465-4F26-91E2-D8BEB917BAAF}" destId="{3A1A19A8-52F9-4507-89F3-CABDC52EB084}" srcOrd="0" destOrd="0" presId="urn:microsoft.com/office/officeart/2005/8/layout/default"/>
    <dgm:cxn modelId="{44262E7F-CE46-43B8-B487-DD957B9D935E}" srcId="{645DB8CB-E520-4CA5-B271-E5BADA19B45A}" destId="{178DD7F7-791B-41CE-9C93-2A8D3DFF63F2}" srcOrd="9" destOrd="0" parTransId="{F9BC9A4A-6179-4A46-8BD7-A70701AEC122}" sibTransId="{C58BCD37-DA63-4709-AD09-D5540EEA4A8B}"/>
    <dgm:cxn modelId="{28A30180-60E7-41FC-A446-15B6F071F595}" srcId="{645DB8CB-E520-4CA5-B271-E5BADA19B45A}" destId="{5A7F85D9-2A02-472F-8346-0AC98455E7AA}" srcOrd="12" destOrd="0" parTransId="{9CCFEB96-6E55-4C93-84A8-F816EB79F5BC}" sibTransId="{9E7187C8-7406-4B63-A99D-742044A6F2EA}"/>
    <dgm:cxn modelId="{B6FF3484-862D-4931-AFAE-C312545BFEE0}" type="presOf" srcId="{6D6DAB65-1139-4582-A333-58DBED769F42}" destId="{CAE469F5-0AC4-49DB-A8A9-D81269146C8F}" srcOrd="0" destOrd="0" presId="urn:microsoft.com/office/officeart/2005/8/layout/default"/>
    <dgm:cxn modelId="{7DA35D8A-9176-46BD-97C0-FB1CC26A4629}" srcId="{645DB8CB-E520-4CA5-B271-E5BADA19B45A}" destId="{DC2C7BA9-916C-4C8A-A423-9A3E8B40D0D7}" srcOrd="6" destOrd="0" parTransId="{F6EB289F-0B30-4DEF-A391-A99E31E2806B}" sibTransId="{DAFE5373-838D-4FE7-A9B1-2E9DBEE566A2}"/>
    <dgm:cxn modelId="{D2E8EE92-1171-4200-8810-9BEC8AE70B80}" type="presOf" srcId="{88FD4D50-3684-4B8A-AE17-282CB2018E69}" destId="{53660F8A-4370-4EB5-A1BD-032C3D397B6F}" srcOrd="0" destOrd="0" presId="urn:microsoft.com/office/officeart/2005/8/layout/default"/>
    <dgm:cxn modelId="{06484C98-6CF2-49E8-A25D-A97895D5035D}" type="presOf" srcId="{DC2C7BA9-916C-4C8A-A423-9A3E8B40D0D7}" destId="{9F162C09-19EC-4E50-A974-D3111C3D3942}" srcOrd="0" destOrd="0" presId="urn:microsoft.com/office/officeart/2005/8/layout/default"/>
    <dgm:cxn modelId="{E4582F9E-6180-412B-802B-A32B58D517C7}" srcId="{645DB8CB-E520-4CA5-B271-E5BADA19B45A}" destId="{35B010A3-7ECA-416F-9987-8A2B59167EDC}" srcOrd="13" destOrd="0" parTransId="{9829E638-B27F-4B61-B68A-6D71828690C2}" sibTransId="{9015DE0A-6D82-49E5-A96E-C486B9197D78}"/>
    <dgm:cxn modelId="{C7180BA7-2610-4939-87E7-A9E9A25F6C98}" type="presOf" srcId="{645DB8CB-E520-4CA5-B271-E5BADA19B45A}" destId="{3C8F781A-4E8B-4053-ACBF-263B0AF285EB}" srcOrd="0" destOrd="0" presId="urn:microsoft.com/office/officeart/2005/8/layout/default"/>
    <dgm:cxn modelId="{B3A99DA9-A0A5-4EEB-90BE-1AB2AD57558F}" type="presOf" srcId="{8BAC9006-57A6-4B88-8246-991112850FEC}" destId="{D73CFB20-4984-4DF8-B6E6-06E60F1E609F}" srcOrd="0" destOrd="0" presId="urn:microsoft.com/office/officeart/2005/8/layout/default"/>
    <dgm:cxn modelId="{85F5A9AA-4068-4581-BB8C-FB7AFA9B29C0}" srcId="{645DB8CB-E520-4CA5-B271-E5BADA19B45A}" destId="{0E25D22E-7702-4830-9756-971CDBB86FBF}" srcOrd="16" destOrd="0" parTransId="{58C02858-B7C0-417B-900D-F54D33B190F2}" sibTransId="{79F4A9B2-7D31-4100-A3DF-8A63A790D514}"/>
    <dgm:cxn modelId="{36ECD1B1-73BC-4A55-ADB5-FC8B5F1A77A3}" srcId="{645DB8CB-E520-4CA5-B271-E5BADA19B45A}" destId="{8BAC9006-57A6-4B88-8246-991112850FEC}" srcOrd="5" destOrd="0" parTransId="{97EFA1CD-64E0-4F14-A89D-1769D18E58B5}" sibTransId="{A7A08D62-D560-4C72-84C7-008703450E0F}"/>
    <dgm:cxn modelId="{301427B5-31BD-4ADA-A0B0-3D6F31FDE013}" type="presOf" srcId="{5A7F85D9-2A02-472F-8346-0AC98455E7AA}" destId="{69B56D7D-AA8A-48F1-B973-E61C6613CB88}" srcOrd="0" destOrd="0" presId="urn:microsoft.com/office/officeart/2005/8/layout/default"/>
    <dgm:cxn modelId="{70CEA2BC-2409-4D12-B444-271233E5C46B}" type="presOf" srcId="{E3B72030-6B92-4DDA-8061-1866B6E895CE}" destId="{E6657AE1-8F65-4962-88CD-66B3D0B81C24}" srcOrd="0" destOrd="0" presId="urn:microsoft.com/office/officeart/2005/8/layout/default"/>
    <dgm:cxn modelId="{5304BBBC-29B7-475D-8413-B6A9F22F5EEF}" srcId="{645DB8CB-E520-4CA5-B271-E5BADA19B45A}" destId="{7CB49245-E526-4573-AAE1-8AE531AD32EA}" srcOrd="14" destOrd="0" parTransId="{FB55FB42-A4D7-4C74-B426-18E4C09C59FF}" sibTransId="{5972FFE6-9797-4DBA-A7E7-508237019A4C}"/>
    <dgm:cxn modelId="{350EC7CC-A8B5-4817-8A36-751386F2A4B5}" type="presOf" srcId="{0C5CEEAA-C675-4EC0-A4C3-4622886920C3}" destId="{17757DB7-4249-478A-9011-ABC83B63F2C1}" srcOrd="0" destOrd="0" presId="urn:microsoft.com/office/officeart/2005/8/layout/default"/>
    <dgm:cxn modelId="{8C69A4D4-2037-4A8C-9CCF-E67867970A3D}" type="presOf" srcId="{1F6715C9-D89C-4D99-9D4A-079D5D4C5D92}" destId="{496D0FD7-22DE-409B-9196-2CB31F7FB3F4}" srcOrd="0" destOrd="0" presId="urn:microsoft.com/office/officeart/2005/8/layout/default"/>
    <dgm:cxn modelId="{B953B8D4-51C0-4804-9F5D-872229ACA0E7}" type="presOf" srcId="{0E25D22E-7702-4830-9756-971CDBB86FBF}" destId="{D648F159-FA22-4A31-BC21-7C2D76679AD1}" srcOrd="0" destOrd="0" presId="urn:microsoft.com/office/officeart/2005/8/layout/default"/>
    <dgm:cxn modelId="{9445DBF4-1C27-470D-AF0F-2981C53CBC1B}" srcId="{645DB8CB-E520-4CA5-B271-E5BADA19B45A}" destId="{10758C27-7813-4883-886C-9002AC883C32}" srcOrd="4" destOrd="0" parTransId="{610693C4-24F0-4823-B7BB-4555415D4545}" sibTransId="{9A9ADD88-421D-4EB1-98C8-A0054FFFD8C9}"/>
    <dgm:cxn modelId="{9FEC4EF5-9932-4C0D-AC58-903E985912FF}" srcId="{645DB8CB-E520-4CA5-B271-E5BADA19B45A}" destId="{6D6DAB65-1139-4582-A333-58DBED769F42}" srcOrd="15" destOrd="0" parTransId="{2FD2B7E6-1D1B-43F1-BA71-A98F0273AF28}" sibTransId="{E036F633-1FB7-4745-959D-070D783B717B}"/>
    <dgm:cxn modelId="{E5F61067-E7DA-42D4-B29D-88C35FAC0A32}" type="presParOf" srcId="{3C8F781A-4E8B-4053-ACBF-263B0AF285EB}" destId="{17757DB7-4249-478A-9011-ABC83B63F2C1}" srcOrd="0" destOrd="0" presId="urn:microsoft.com/office/officeart/2005/8/layout/default"/>
    <dgm:cxn modelId="{E7831AE6-02FC-45EA-BFE1-6E0E1AD85992}" type="presParOf" srcId="{3C8F781A-4E8B-4053-ACBF-263B0AF285EB}" destId="{7CDB0B3B-4D2A-4150-B9D4-F131452319BA}" srcOrd="1" destOrd="0" presId="urn:microsoft.com/office/officeart/2005/8/layout/default"/>
    <dgm:cxn modelId="{D6F6ACE9-8CB7-41A5-8E64-232446D2FD6E}" type="presParOf" srcId="{3C8F781A-4E8B-4053-ACBF-263B0AF285EB}" destId="{E6657AE1-8F65-4962-88CD-66B3D0B81C24}" srcOrd="2" destOrd="0" presId="urn:microsoft.com/office/officeart/2005/8/layout/default"/>
    <dgm:cxn modelId="{A180BA6A-A36F-45B1-8144-BFAEEAA71B69}" type="presParOf" srcId="{3C8F781A-4E8B-4053-ACBF-263B0AF285EB}" destId="{20AEBBF0-D5CB-4DB7-8652-4DB8A1CC88F5}" srcOrd="3" destOrd="0" presId="urn:microsoft.com/office/officeart/2005/8/layout/default"/>
    <dgm:cxn modelId="{7ACCE9BD-75A3-4798-A035-B76FD9902091}" type="presParOf" srcId="{3C8F781A-4E8B-4053-ACBF-263B0AF285EB}" destId="{3A1A19A8-52F9-4507-89F3-CABDC52EB084}" srcOrd="4" destOrd="0" presId="urn:microsoft.com/office/officeart/2005/8/layout/default"/>
    <dgm:cxn modelId="{C83F739E-8D63-4CBD-A18B-7A80593E3587}" type="presParOf" srcId="{3C8F781A-4E8B-4053-ACBF-263B0AF285EB}" destId="{6CB100ED-4408-4885-822E-8C7EC4903380}" srcOrd="5" destOrd="0" presId="urn:microsoft.com/office/officeart/2005/8/layout/default"/>
    <dgm:cxn modelId="{915816E6-E24D-4927-9CD3-AA6A53F3F278}" type="presParOf" srcId="{3C8F781A-4E8B-4053-ACBF-263B0AF285EB}" destId="{1ED78C19-AF56-4231-BF59-67EB3F0F0C95}" srcOrd="6" destOrd="0" presId="urn:microsoft.com/office/officeart/2005/8/layout/default"/>
    <dgm:cxn modelId="{6AB26622-35F1-4EBE-86A8-3E21EE1A6A5E}" type="presParOf" srcId="{3C8F781A-4E8B-4053-ACBF-263B0AF285EB}" destId="{01F0E162-417C-4C9B-96D9-B673634A93F1}" srcOrd="7" destOrd="0" presId="urn:microsoft.com/office/officeart/2005/8/layout/default"/>
    <dgm:cxn modelId="{28C2395A-F550-48B0-B216-BEA11E67B21C}" type="presParOf" srcId="{3C8F781A-4E8B-4053-ACBF-263B0AF285EB}" destId="{25F38A24-ACD6-4FC8-B54C-F2C2DF2E32DA}" srcOrd="8" destOrd="0" presId="urn:microsoft.com/office/officeart/2005/8/layout/default"/>
    <dgm:cxn modelId="{0A868C4F-9999-4F13-A1F1-DE55F61D8429}" type="presParOf" srcId="{3C8F781A-4E8B-4053-ACBF-263B0AF285EB}" destId="{85DAC68E-A556-438A-86C3-FF518159AEBB}" srcOrd="9" destOrd="0" presId="urn:microsoft.com/office/officeart/2005/8/layout/default"/>
    <dgm:cxn modelId="{34FAA37F-E439-45B2-A07D-3BAB1A7BB8D8}" type="presParOf" srcId="{3C8F781A-4E8B-4053-ACBF-263B0AF285EB}" destId="{D73CFB20-4984-4DF8-B6E6-06E60F1E609F}" srcOrd="10" destOrd="0" presId="urn:microsoft.com/office/officeart/2005/8/layout/default"/>
    <dgm:cxn modelId="{63A9C9A4-41EB-4A09-9B95-C3CFD0A192A5}" type="presParOf" srcId="{3C8F781A-4E8B-4053-ACBF-263B0AF285EB}" destId="{572F7029-6AF0-434C-9EA8-D8FBA4FDA1C6}" srcOrd="11" destOrd="0" presId="urn:microsoft.com/office/officeart/2005/8/layout/default"/>
    <dgm:cxn modelId="{7F898634-BA17-4057-A79A-628A8FFB26D4}" type="presParOf" srcId="{3C8F781A-4E8B-4053-ACBF-263B0AF285EB}" destId="{9F162C09-19EC-4E50-A974-D3111C3D3942}" srcOrd="12" destOrd="0" presId="urn:microsoft.com/office/officeart/2005/8/layout/default"/>
    <dgm:cxn modelId="{14C8C0E2-FA8A-4C4F-9BE1-8CB95A1E5EE3}" type="presParOf" srcId="{3C8F781A-4E8B-4053-ACBF-263B0AF285EB}" destId="{14146387-C1BA-49BE-B282-FA10830E047F}" srcOrd="13" destOrd="0" presId="urn:microsoft.com/office/officeart/2005/8/layout/default"/>
    <dgm:cxn modelId="{0FA21BE1-02CE-4C76-8812-5576D8EC9296}" type="presParOf" srcId="{3C8F781A-4E8B-4053-ACBF-263B0AF285EB}" destId="{6FAFAB2B-1FEB-4067-886B-0ECE2ACCDDA4}" srcOrd="14" destOrd="0" presId="urn:microsoft.com/office/officeart/2005/8/layout/default"/>
    <dgm:cxn modelId="{9CB2781E-A8A5-461C-90C9-ED0BF4988D3A}" type="presParOf" srcId="{3C8F781A-4E8B-4053-ACBF-263B0AF285EB}" destId="{47C16F81-B0D5-46CD-9732-445760898F95}" srcOrd="15" destOrd="0" presId="urn:microsoft.com/office/officeart/2005/8/layout/default"/>
    <dgm:cxn modelId="{0656FA1C-023C-4AE1-83C0-569C389828F1}" type="presParOf" srcId="{3C8F781A-4E8B-4053-ACBF-263B0AF285EB}" destId="{496D0FD7-22DE-409B-9196-2CB31F7FB3F4}" srcOrd="16" destOrd="0" presId="urn:microsoft.com/office/officeart/2005/8/layout/default"/>
    <dgm:cxn modelId="{7A5F93AE-2264-4EA4-B7B4-6A90C04AAE2B}" type="presParOf" srcId="{3C8F781A-4E8B-4053-ACBF-263B0AF285EB}" destId="{AEF704D6-6CBD-4019-9646-B6057AD53F49}" srcOrd="17" destOrd="0" presId="urn:microsoft.com/office/officeart/2005/8/layout/default"/>
    <dgm:cxn modelId="{3807A7D2-7F1C-4A4D-8DCE-0F9538E318AE}" type="presParOf" srcId="{3C8F781A-4E8B-4053-ACBF-263B0AF285EB}" destId="{D99DDB66-C52A-4765-9D56-326729B4FEAD}" srcOrd="18" destOrd="0" presId="urn:microsoft.com/office/officeart/2005/8/layout/default"/>
    <dgm:cxn modelId="{09866373-C861-4939-8A81-BC9BD6549E8B}" type="presParOf" srcId="{3C8F781A-4E8B-4053-ACBF-263B0AF285EB}" destId="{866CC837-D7FE-42FA-84F6-921F644A2D77}" srcOrd="19" destOrd="0" presId="urn:microsoft.com/office/officeart/2005/8/layout/default"/>
    <dgm:cxn modelId="{A51BE90E-89BA-40BF-A225-81B0226881A4}" type="presParOf" srcId="{3C8F781A-4E8B-4053-ACBF-263B0AF285EB}" destId="{C2BE9C66-5DF9-413C-90A5-D05C8E7B3823}" srcOrd="20" destOrd="0" presId="urn:microsoft.com/office/officeart/2005/8/layout/default"/>
    <dgm:cxn modelId="{C74F7B0F-20E5-4E59-91CD-2EA37D6B93D6}" type="presParOf" srcId="{3C8F781A-4E8B-4053-ACBF-263B0AF285EB}" destId="{C1EFD3CE-B75B-43AD-822F-89CA3500599C}" srcOrd="21" destOrd="0" presId="urn:microsoft.com/office/officeart/2005/8/layout/default"/>
    <dgm:cxn modelId="{E0F24E38-140A-4981-809E-1C7283510EF3}" type="presParOf" srcId="{3C8F781A-4E8B-4053-ACBF-263B0AF285EB}" destId="{53660F8A-4370-4EB5-A1BD-032C3D397B6F}" srcOrd="22" destOrd="0" presId="urn:microsoft.com/office/officeart/2005/8/layout/default"/>
    <dgm:cxn modelId="{DEBCCD39-416B-40CC-828E-AEEEDAA27F38}" type="presParOf" srcId="{3C8F781A-4E8B-4053-ACBF-263B0AF285EB}" destId="{EDB3EE40-56A3-4C28-95DE-4F72B1F31DCE}" srcOrd="23" destOrd="0" presId="urn:microsoft.com/office/officeart/2005/8/layout/default"/>
    <dgm:cxn modelId="{5396D7A8-52AC-4942-86FE-70515B6DF43F}" type="presParOf" srcId="{3C8F781A-4E8B-4053-ACBF-263B0AF285EB}" destId="{69B56D7D-AA8A-48F1-B973-E61C6613CB88}" srcOrd="24" destOrd="0" presId="urn:microsoft.com/office/officeart/2005/8/layout/default"/>
    <dgm:cxn modelId="{E43DAEE2-27A4-4991-B71F-C6F76AC125F6}" type="presParOf" srcId="{3C8F781A-4E8B-4053-ACBF-263B0AF285EB}" destId="{2EFC020D-E8E8-4813-957D-41EDAFF441ED}" srcOrd="25" destOrd="0" presId="urn:microsoft.com/office/officeart/2005/8/layout/default"/>
    <dgm:cxn modelId="{578CB536-0535-4118-ADD4-DB8EC53384FB}" type="presParOf" srcId="{3C8F781A-4E8B-4053-ACBF-263B0AF285EB}" destId="{2D07D36F-D07D-40EE-8A63-5857C330F045}" srcOrd="26" destOrd="0" presId="urn:microsoft.com/office/officeart/2005/8/layout/default"/>
    <dgm:cxn modelId="{87B5FD79-9A35-4BF0-9AFE-06235CEA7F9A}" type="presParOf" srcId="{3C8F781A-4E8B-4053-ACBF-263B0AF285EB}" destId="{1C553C22-8AC5-4B1D-A06A-C3E5F00E2CA8}" srcOrd="27" destOrd="0" presId="urn:microsoft.com/office/officeart/2005/8/layout/default"/>
    <dgm:cxn modelId="{FA65DD28-68FE-4CB6-8C31-32F0C99F5913}" type="presParOf" srcId="{3C8F781A-4E8B-4053-ACBF-263B0AF285EB}" destId="{5CC8F58B-986D-4964-A73E-6031E14A6A89}" srcOrd="28" destOrd="0" presId="urn:microsoft.com/office/officeart/2005/8/layout/default"/>
    <dgm:cxn modelId="{3C3B1F5A-12D3-41EC-8FE6-EEA5F6E7C5FE}" type="presParOf" srcId="{3C8F781A-4E8B-4053-ACBF-263B0AF285EB}" destId="{1286B3E0-76B6-4E34-8BCD-145EC6BDB88D}" srcOrd="29" destOrd="0" presId="urn:microsoft.com/office/officeart/2005/8/layout/default"/>
    <dgm:cxn modelId="{0AA279E3-1031-4207-822B-3BA724C656C4}" type="presParOf" srcId="{3C8F781A-4E8B-4053-ACBF-263B0AF285EB}" destId="{CAE469F5-0AC4-49DB-A8A9-D81269146C8F}" srcOrd="30" destOrd="0" presId="urn:microsoft.com/office/officeart/2005/8/layout/default"/>
    <dgm:cxn modelId="{DE67E9C6-E8C8-400D-8344-40C0AD4137DF}" type="presParOf" srcId="{3C8F781A-4E8B-4053-ACBF-263B0AF285EB}" destId="{BCA4294F-B211-47A7-A77C-B17ABDE6153E}" srcOrd="31" destOrd="0" presId="urn:microsoft.com/office/officeart/2005/8/layout/default"/>
    <dgm:cxn modelId="{73FFD9B7-B923-43B3-906E-F7F038E483A2}" type="presParOf" srcId="{3C8F781A-4E8B-4053-ACBF-263B0AF285EB}" destId="{D648F159-FA22-4A31-BC21-7C2D76679AD1}" srcOrd="3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BEA2E4-8BD0-4940-A5F9-5C7A30216A5A}" type="doc">
      <dgm:prSet loTypeId="urn:microsoft.com/office/officeart/2018/2/layout/IconCircleList" loCatId="icon" qsTypeId="urn:microsoft.com/office/officeart/2005/8/quickstyle/simple1#8" qsCatId="simple" csTypeId="urn:microsoft.com/office/officeart/2018/5/colors/Iconchunking_coloredtext_colorful1" csCatId="colorful" phldr="1"/>
      <dgm:spPr/>
      <dgm:t>
        <a:bodyPr/>
        <a:lstStyle/>
        <a:p>
          <a:endParaRPr lang="en-US"/>
        </a:p>
      </dgm:t>
    </dgm:pt>
    <dgm:pt modelId="{E2DAF0EA-DF64-4466-B25E-4DDBBFF44D13}">
      <dgm:prSet/>
      <dgm:spPr/>
      <dgm:t>
        <a:bodyPr/>
        <a:lstStyle/>
        <a:p>
          <a:pPr>
            <a:lnSpc>
              <a:spcPct val="100000"/>
            </a:lnSpc>
          </a:pPr>
          <a:r>
            <a:rPr lang="en-GB"/>
            <a:t>Maintenance constraints, particularly concerning vegetation clearance around lighting and signage pose challenges. </a:t>
          </a:r>
          <a:endParaRPr lang="en-US"/>
        </a:p>
      </dgm:t>
    </dgm:pt>
    <dgm:pt modelId="{85ECC2CE-AFA3-4A29-BEC0-46D16653D5C3}" type="parTrans" cxnId="{78BDA6C4-4FFE-4691-9679-1382B9473AC8}">
      <dgm:prSet/>
      <dgm:spPr/>
      <dgm:t>
        <a:bodyPr/>
        <a:lstStyle/>
        <a:p>
          <a:endParaRPr lang="en-US"/>
        </a:p>
      </dgm:t>
    </dgm:pt>
    <dgm:pt modelId="{078E140C-2886-4C9C-BA0B-A65A8225F512}" type="sibTrans" cxnId="{78BDA6C4-4FFE-4691-9679-1382B9473AC8}">
      <dgm:prSet/>
      <dgm:spPr/>
      <dgm:t>
        <a:bodyPr/>
        <a:lstStyle/>
        <a:p>
          <a:pPr>
            <a:lnSpc>
              <a:spcPct val="100000"/>
            </a:lnSpc>
          </a:pPr>
          <a:endParaRPr lang="en-US"/>
        </a:p>
      </dgm:t>
    </dgm:pt>
    <dgm:pt modelId="{65A3DAC3-DEC5-4F34-BB18-4A01833D7849}">
      <dgm:prSet/>
      <dgm:spPr/>
      <dgm:t>
        <a:bodyPr/>
        <a:lstStyle/>
        <a:p>
          <a:pPr>
            <a:lnSpc>
              <a:spcPct val="100000"/>
            </a:lnSpc>
          </a:pPr>
          <a:r>
            <a:rPr lang="en-GB"/>
            <a:t>Removal of the toucan crossing at Abbey Street – a crossing which is currently very well used – may displace people from their desire line. </a:t>
          </a:r>
          <a:endParaRPr lang="en-US"/>
        </a:p>
      </dgm:t>
    </dgm:pt>
    <dgm:pt modelId="{F2F5F00A-2B16-4B67-A9CE-B540E118054F}" type="parTrans" cxnId="{977D3685-127A-4E1C-9EA3-EEDE6286AD13}">
      <dgm:prSet/>
      <dgm:spPr/>
      <dgm:t>
        <a:bodyPr/>
        <a:lstStyle/>
        <a:p>
          <a:endParaRPr lang="en-US"/>
        </a:p>
      </dgm:t>
    </dgm:pt>
    <dgm:pt modelId="{12EE4E52-F65A-40EC-98C4-70D969E632A9}" type="sibTrans" cxnId="{977D3685-127A-4E1C-9EA3-EEDE6286AD13}">
      <dgm:prSet/>
      <dgm:spPr/>
      <dgm:t>
        <a:bodyPr/>
        <a:lstStyle/>
        <a:p>
          <a:pPr>
            <a:lnSpc>
              <a:spcPct val="100000"/>
            </a:lnSpc>
          </a:pPr>
          <a:endParaRPr lang="en-US"/>
        </a:p>
      </dgm:t>
    </dgm:pt>
    <dgm:pt modelId="{DDB4E69E-09E9-4006-8B74-7D4A31EB063B}">
      <dgm:prSet/>
      <dgm:spPr/>
      <dgm:t>
        <a:bodyPr/>
        <a:lstStyle/>
        <a:p>
          <a:pPr>
            <a:lnSpc>
              <a:spcPct val="100000"/>
            </a:lnSpc>
          </a:pPr>
          <a:r>
            <a:rPr lang="en-GB"/>
            <a:t>At entrapment points, multi-layered lighting should be installed to illuminate the path ahead. </a:t>
          </a:r>
          <a:endParaRPr lang="en-US"/>
        </a:p>
      </dgm:t>
    </dgm:pt>
    <dgm:pt modelId="{308DFCE4-5EC2-48D8-9A87-BDEDBCFC8A76}" type="parTrans" cxnId="{AB769475-FA6B-434B-BD49-63BD0653C899}">
      <dgm:prSet/>
      <dgm:spPr/>
      <dgm:t>
        <a:bodyPr/>
        <a:lstStyle/>
        <a:p>
          <a:endParaRPr lang="en-US"/>
        </a:p>
      </dgm:t>
    </dgm:pt>
    <dgm:pt modelId="{635A42F9-4A5C-4FAF-8766-A762892F9489}" type="sibTrans" cxnId="{AB769475-FA6B-434B-BD49-63BD0653C899}">
      <dgm:prSet/>
      <dgm:spPr/>
      <dgm:t>
        <a:bodyPr/>
        <a:lstStyle/>
        <a:p>
          <a:pPr>
            <a:lnSpc>
              <a:spcPct val="100000"/>
            </a:lnSpc>
          </a:pPr>
          <a:endParaRPr lang="en-US"/>
        </a:p>
      </dgm:t>
    </dgm:pt>
    <dgm:pt modelId="{C37E6ED8-C317-4998-BBD2-02E984F84D47}">
      <dgm:prSet/>
      <dgm:spPr/>
      <dgm:t>
        <a:bodyPr/>
        <a:lstStyle/>
        <a:p>
          <a:pPr>
            <a:lnSpc>
              <a:spcPct val="100000"/>
            </a:lnSpc>
          </a:pPr>
          <a:r>
            <a:rPr lang="en-GB"/>
            <a:t>New lighting poles proposed for the extent of the City Cemetery along Newmarket Road will not be effective if the vegetation is not regularly maintained.  </a:t>
          </a:r>
          <a:endParaRPr lang="en-US"/>
        </a:p>
      </dgm:t>
    </dgm:pt>
    <dgm:pt modelId="{F17D6455-0B50-4212-8140-C30F4841F845}" type="parTrans" cxnId="{F3AE627E-F6EB-4894-9E63-7AFC74F0F851}">
      <dgm:prSet/>
      <dgm:spPr/>
      <dgm:t>
        <a:bodyPr/>
        <a:lstStyle/>
        <a:p>
          <a:endParaRPr lang="en-US"/>
        </a:p>
      </dgm:t>
    </dgm:pt>
    <dgm:pt modelId="{461518F2-677B-4A1E-A781-6E8BE3F922D9}" type="sibTrans" cxnId="{F3AE627E-F6EB-4894-9E63-7AFC74F0F851}">
      <dgm:prSet/>
      <dgm:spPr/>
      <dgm:t>
        <a:bodyPr/>
        <a:lstStyle/>
        <a:p>
          <a:pPr>
            <a:lnSpc>
              <a:spcPct val="100000"/>
            </a:lnSpc>
          </a:pPr>
          <a:endParaRPr lang="en-US"/>
        </a:p>
      </dgm:t>
    </dgm:pt>
    <dgm:pt modelId="{BBB71955-FC48-4E3D-9219-EB8234EC17EF}">
      <dgm:prSet/>
      <dgm:spPr/>
      <dgm:t>
        <a:bodyPr/>
        <a:lstStyle/>
        <a:p>
          <a:pPr>
            <a:lnSpc>
              <a:spcPct val="100000"/>
            </a:lnSpc>
          </a:pPr>
          <a:r>
            <a:rPr lang="en-GB"/>
            <a:t>Providing CCTV on movement paths between the City Cemetery and the Park and Ride would improve perceptions of safety. </a:t>
          </a:r>
          <a:endParaRPr lang="en-US"/>
        </a:p>
      </dgm:t>
    </dgm:pt>
    <dgm:pt modelId="{0771D1E4-4B63-4209-82DC-1DA4A6F330D4}" type="parTrans" cxnId="{F67BCBF4-20AD-410C-B44D-2AE5CD352F9A}">
      <dgm:prSet/>
      <dgm:spPr/>
      <dgm:t>
        <a:bodyPr/>
        <a:lstStyle/>
        <a:p>
          <a:endParaRPr lang="en-US"/>
        </a:p>
      </dgm:t>
    </dgm:pt>
    <dgm:pt modelId="{141E52D9-F929-479D-91B7-C88AF37C340C}" type="sibTrans" cxnId="{F67BCBF4-20AD-410C-B44D-2AE5CD352F9A}">
      <dgm:prSet/>
      <dgm:spPr/>
      <dgm:t>
        <a:bodyPr/>
        <a:lstStyle/>
        <a:p>
          <a:endParaRPr lang="en-US"/>
        </a:p>
      </dgm:t>
    </dgm:pt>
    <dgm:pt modelId="{A52FB3C1-9B67-4E63-9976-CAEE40423A51}" type="pres">
      <dgm:prSet presAssocID="{7BBEA2E4-8BD0-4940-A5F9-5C7A30216A5A}" presName="root" presStyleCnt="0">
        <dgm:presLayoutVars>
          <dgm:dir/>
          <dgm:resizeHandles val="exact"/>
        </dgm:presLayoutVars>
      </dgm:prSet>
      <dgm:spPr/>
    </dgm:pt>
    <dgm:pt modelId="{D6576FFE-3067-4C1D-87B6-F7C3445FB4B9}" type="pres">
      <dgm:prSet presAssocID="{7BBEA2E4-8BD0-4940-A5F9-5C7A30216A5A}" presName="container" presStyleCnt="0">
        <dgm:presLayoutVars>
          <dgm:dir/>
          <dgm:resizeHandles val="exact"/>
        </dgm:presLayoutVars>
      </dgm:prSet>
      <dgm:spPr/>
    </dgm:pt>
    <dgm:pt modelId="{9D9BFA41-A4C2-4E29-9E35-62754DDA149B}" type="pres">
      <dgm:prSet presAssocID="{E2DAF0EA-DF64-4466-B25E-4DDBBFF44D13}" presName="compNode" presStyleCnt="0"/>
      <dgm:spPr/>
    </dgm:pt>
    <dgm:pt modelId="{281FDC76-1EE1-4944-AF48-61B3A1C5F461}" type="pres">
      <dgm:prSet presAssocID="{E2DAF0EA-DF64-4466-B25E-4DDBBFF44D13}" presName="iconBgRect" presStyleLbl="bgShp" presStyleIdx="0" presStyleCnt="5"/>
      <dgm:spPr/>
    </dgm:pt>
    <dgm:pt modelId="{664F2FC4-B05F-46E4-94CB-49A2C53F50CA}" type="pres">
      <dgm:prSet presAssocID="{E2DAF0EA-DF64-4466-B25E-4DDBBFF44D13}"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reetlight"/>
        </a:ext>
      </dgm:extLst>
    </dgm:pt>
    <dgm:pt modelId="{5AA735D9-2B90-4C65-B70B-AAFF15320C92}" type="pres">
      <dgm:prSet presAssocID="{E2DAF0EA-DF64-4466-B25E-4DDBBFF44D13}" presName="spaceRect" presStyleCnt="0"/>
      <dgm:spPr/>
    </dgm:pt>
    <dgm:pt modelId="{1E5F020F-1256-48A7-AFE9-053CF142D273}" type="pres">
      <dgm:prSet presAssocID="{E2DAF0EA-DF64-4466-B25E-4DDBBFF44D13}" presName="textRect" presStyleLbl="revTx" presStyleIdx="0" presStyleCnt="5">
        <dgm:presLayoutVars>
          <dgm:chMax val="1"/>
          <dgm:chPref val="1"/>
        </dgm:presLayoutVars>
      </dgm:prSet>
      <dgm:spPr/>
    </dgm:pt>
    <dgm:pt modelId="{0971D910-E987-4F99-BD6C-6332CBA8E669}" type="pres">
      <dgm:prSet presAssocID="{078E140C-2886-4C9C-BA0B-A65A8225F512}" presName="sibTrans" presStyleLbl="sibTrans2D1" presStyleIdx="0" presStyleCnt="0"/>
      <dgm:spPr/>
    </dgm:pt>
    <dgm:pt modelId="{614AD85B-88B0-4E5F-9246-D24978D87E51}" type="pres">
      <dgm:prSet presAssocID="{65A3DAC3-DEC5-4F34-BB18-4A01833D7849}" presName="compNode" presStyleCnt="0"/>
      <dgm:spPr/>
    </dgm:pt>
    <dgm:pt modelId="{3CAF94F2-BDF3-4191-9A92-E16EDBEA2A32}" type="pres">
      <dgm:prSet presAssocID="{65A3DAC3-DEC5-4F34-BB18-4A01833D7849}" presName="iconBgRect" presStyleLbl="bgShp" presStyleIdx="1" presStyleCnt="5"/>
      <dgm:spPr/>
    </dgm:pt>
    <dgm:pt modelId="{E780DB8A-339E-4D78-B584-B586DE64308C}" type="pres">
      <dgm:prSet presAssocID="{65A3DAC3-DEC5-4F34-BB18-4A01833D7849}"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lk with solid fill"/>
        </a:ext>
      </dgm:extLst>
    </dgm:pt>
    <dgm:pt modelId="{47F08E27-0167-4F3F-B610-538D13BF94CE}" type="pres">
      <dgm:prSet presAssocID="{65A3DAC3-DEC5-4F34-BB18-4A01833D7849}" presName="spaceRect" presStyleCnt="0"/>
      <dgm:spPr/>
    </dgm:pt>
    <dgm:pt modelId="{9FE60A5B-6E45-4F1E-9504-4307E92E84B6}" type="pres">
      <dgm:prSet presAssocID="{65A3DAC3-DEC5-4F34-BB18-4A01833D7849}" presName="textRect" presStyleLbl="revTx" presStyleIdx="1" presStyleCnt="5">
        <dgm:presLayoutVars>
          <dgm:chMax val="1"/>
          <dgm:chPref val="1"/>
        </dgm:presLayoutVars>
      </dgm:prSet>
      <dgm:spPr/>
    </dgm:pt>
    <dgm:pt modelId="{5FA7D3B4-301A-4DE5-BB2F-A708983C5E2F}" type="pres">
      <dgm:prSet presAssocID="{12EE4E52-F65A-40EC-98C4-70D969E632A9}" presName="sibTrans" presStyleLbl="sibTrans2D1" presStyleIdx="0" presStyleCnt="0"/>
      <dgm:spPr/>
    </dgm:pt>
    <dgm:pt modelId="{EECB45D5-DE29-4CDD-A528-13166A321084}" type="pres">
      <dgm:prSet presAssocID="{DDB4E69E-09E9-4006-8B74-7D4A31EB063B}" presName="compNode" presStyleCnt="0"/>
      <dgm:spPr/>
    </dgm:pt>
    <dgm:pt modelId="{74BC0FF8-4D89-4DFA-9B9A-6B917244C34D}" type="pres">
      <dgm:prSet presAssocID="{DDB4E69E-09E9-4006-8B74-7D4A31EB063B}" presName="iconBgRect" presStyleLbl="bgShp" presStyleIdx="2" presStyleCnt="5"/>
      <dgm:spPr/>
    </dgm:pt>
    <dgm:pt modelId="{0FFC3AE1-F4C8-45AC-9084-643FD2F54E7D}" type="pres">
      <dgm:prSet presAssocID="{DDB4E69E-09E9-4006-8B74-7D4A31EB063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lashlight"/>
        </a:ext>
      </dgm:extLst>
    </dgm:pt>
    <dgm:pt modelId="{506E43E8-DC94-43B8-AE84-E0ABA592BC3A}" type="pres">
      <dgm:prSet presAssocID="{DDB4E69E-09E9-4006-8B74-7D4A31EB063B}" presName="spaceRect" presStyleCnt="0"/>
      <dgm:spPr/>
    </dgm:pt>
    <dgm:pt modelId="{CD260C0A-5B22-4959-B2EE-58E7EC6CECF9}" type="pres">
      <dgm:prSet presAssocID="{DDB4E69E-09E9-4006-8B74-7D4A31EB063B}" presName="textRect" presStyleLbl="revTx" presStyleIdx="2" presStyleCnt="5">
        <dgm:presLayoutVars>
          <dgm:chMax val="1"/>
          <dgm:chPref val="1"/>
        </dgm:presLayoutVars>
      </dgm:prSet>
      <dgm:spPr/>
    </dgm:pt>
    <dgm:pt modelId="{0F0F004A-47A8-479B-A2E8-B88DBED04563}" type="pres">
      <dgm:prSet presAssocID="{635A42F9-4A5C-4FAF-8766-A762892F9489}" presName="sibTrans" presStyleLbl="sibTrans2D1" presStyleIdx="0" presStyleCnt="0"/>
      <dgm:spPr/>
    </dgm:pt>
    <dgm:pt modelId="{61D9EC9D-27C2-4014-865F-446A07FC5BC3}" type="pres">
      <dgm:prSet presAssocID="{C37E6ED8-C317-4998-BBD2-02E984F84D47}" presName="compNode" presStyleCnt="0"/>
      <dgm:spPr/>
    </dgm:pt>
    <dgm:pt modelId="{A753A209-5312-46B0-ADB7-D4AF41138055}" type="pres">
      <dgm:prSet presAssocID="{C37E6ED8-C317-4998-BBD2-02E984F84D47}" presName="iconBgRect" presStyleLbl="bgShp" presStyleIdx="3" presStyleCnt="5"/>
      <dgm:spPr/>
    </dgm:pt>
    <dgm:pt modelId="{892BED6E-4071-4FBA-B430-F906699F2BFC}" type="pres">
      <dgm:prSet presAssocID="{C37E6ED8-C317-4998-BBD2-02E984F84D47}"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ark scene"/>
        </a:ext>
      </dgm:extLst>
    </dgm:pt>
    <dgm:pt modelId="{580A61C8-345C-4F65-92AD-C2EBBC0298AF}" type="pres">
      <dgm:prSet presAssocID="{C37E6ED8-C317-4998-BBD2-02E984F84D47}" presName="spaceRect" presStyleCnt="0"/>
      <dgm:spPr/>
    </dgm:pt>
    <dgm:pt modelId="{5DE57A99-FB7D-4A4A-ACE9-DAC656F02AA5}" type="pres">
      <dgm:prSet presAssocID="{C37E6ED8-C317-4998-BBD2-02E984F84D47}" presName="textRect" presStyleLbl="revTx" presStyleIdx="3" presStyleCnt="5">
        <dgm:presLayoutVars>
          <dgm:chMax val="1"/>
          <dgm:chPref val="1"/>
        </dgm:presLayoutVars>
      </dgm:prSet>
      <dgm:spPr/>
    </dgm:pt>
    <dgm:pt modelId="{DF5795D5-325B-4934-B9CC-36A53E26A4FB}" type="pres">
      <dgm:prSet presAssocID="{461518F2-677B-4A1E-A781-6E8BE3F922D9}" presName="sibTrans" presStyleLbl="sibTrans2D1" presStyleIdx="0" presStyleCnt="0"/>
      <dgm:spPr/>
    </dgm:pt>
    <dgm:pt modelId="{90EB3DF7-15C4-4FBF-98AC-881CAEC19C7B}" type="pres">
      <dgm:prSet presAssocID="{BBB71955-FC48-4E3D-9219-EB8234EC17EF}" presName="compNode" presStyleCnt="0"/>
      <dgm:spPr/>
    </dgm:pt>
    <dgm:pt modelId="{7CF2875C-E4D2-4061-8C7C-397ED321AE2C}" type="pres">
      <dgm:prSet presAssocID="{BBB71955-FC48-4E3D-9219-EB8234EC17EF}" presName="iconBgRect" presStyleLbl="bgShp" presStyleIdx="4" presStyleCnt="5"/>
      <dgm:spPr/>
    </dgm:pt>
    <dgm:pt modelId="{CAC2FFA9-0FD9-46B7-AE08-C42DDC9CA10F}" type="pres">
      <dgm:prSet presAssocID="{BBB71955-FC48-4E3D-9219-EB8234EC17EF}"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ecurity Camera"/>
        </a:ext>
      </dgm:extLst>
    </dgm:pt>
    <dgm:pt modelId="{C2838BBE-C184-40F1-9F9F-13F75D21E61B}" type="pres">
      <dgm:prSet presAssocID="{BBB71955-FC48-4E3D-9219-EB8234EC17EF}" presName="spaceRect" presStyleCnt="0"/>
      <dgm:spPr/>
    </dgm:pt>
    <dgm:pt modelId="{28468834-BB32-49DB-9412-F206721ED29C}" type="pres">
      <dgm:prSet presAssocID="{BBB71955-FC48-4E3D-9219-EB8234EC17EF}" presName="textRect" presStyleLbl="revTx" presStyleIdx="4" presStyleCnt="5">
        <dgm:presLayoutVars>
          <dgm:chMax val="1"/>
          <dgm:chPref val="1"/>
        </dgm:presLayoutVars>
      </dgm:prSet>
      <dgm:spPr/>
    </dgm:pt>
  </dgm:ptLst>
  <dgm:cxnLst>
    <dgm:cxn modelId="{F922C718-EF1B-48D1-B847-21B9A5A97BD8}" type="presOf" srcId="{12EE4E52-F65A-40EC-98C4-70D969E632A9}" destId="{5FA7D3B4-301A-4DE5-BB2F-A708983C5E2F}" srcOrd="0" destOrd="0" presId="urn:microsoft.com/office/officeart/2018/2/layout/IconCircleList"/>
    <dgm:cxn modelId="{9CAAE41A-1C94-4DB3-B06B-B534EA2C929C}" type="presOf" srcId="{65A3DAC3-DEC5-4F34-BB18-4A01833D7849}" destId="{9FE60A5B-6E45-4F1E-9504-4307E92E84B6}" srcOrd="0" destOrd="0" presId="urn:microsoft.com/office/officeart/2018/2/layout/IconCircleList"/>
    <dgm:cxn modelId="{F9D88A3D-A200-4A01-B383-457E1DE7F47F}" type="presOf" srcId="{078E140C-2886-4C9C-BA0B-A65A8225F512}" destId="{0971D910-E987-4F99-BD6C-6332CBA8E669}" srcOrd="0" destOrd="0" presId="urn:microsoft.com/office/officeart/2018/2/layout/IconCircleList"/>
    <dgm:cxn modelId="{F2E9ED3D-877A-47F1-AAC2-9CBF4B03CE89}" type="presOf" srcId="{BBB71955-FC48-4E3D-9219-EB8234EC17EF}" destId="{28468834-BB32-49DB-9412-F206721ED29C}" srcOrd="0" destOrd="0" presId="urn:microsoft.com/office/officeart/2018/2/layout/IconCircleList"/>
    <dgm:cxn modelId="{8390095E-DB7E-423A-AB06-59741B59570F}" type="presOf" srcId="{E2DAF0EA-DF64-4466-B25E-4DDBBFF44D13}" destId="{1E5F020F-1256-48A7-AFE9-053CF142D273}" srcOrd="0" destOrd="0" presId="urn:microsoft.com/office/officeart/2018/2/layout/IconCircleList"/>
    <dgm:cxn modelId="{E6364665-A87F-4984-B97C-B9C5D4B619B6}" type="presOf" srcId="{7BBEA2E4-8BD0-4940-A5F9-5C7A30216A5A}" destId="{A52FB3C1-9B67-4E63-9976-CAEE40423A51}" srcOrd="0" destOrd="0" presId="urn:microsoft.com/office/officeart/2018/2/layout/IconCircleList"/>
    <dgm:cxn modelId="{738AA54B-E945-47C7-868C-2BA27699906D}" type="presOf" srcId="{DDB4E69E-09E9-4006-8B74-7D4A31EB063B}" destId="{CD260C0A-5B22-4959-B2EE-58E7EC6CECF9}" srcOrd="0" destOrd="0" presId="urn:microsoft.com/office/officeart/2018/2/layout/IconCircleList"/>
    <dgm:cxn modelId="{AB769475-FA6B-434B-BD49-63BD0653C899}" srcId="{7BBEA2E4-8BD0-4940-A5F9-5C7A30216A5A}" destId="{DDB4E69E-09E9-4006-8B74-7D4A31EB063B}" srcOrd="2" destOrd="0" parTransId="{308DFCE4-5EC2-48D8-9A87-BDEDBCFC8A76}" sibTransId="{635A42F9-4A5C-4FAF-8766-A762892F9489}"/>
    <dgm:cxn modelId="{F3AE627E-F6EB-4894-9E63-7AFC74F0F851}" srcId="{7BBEA2E4-8BD0-4940-A5F9-5C7A30216A5A}" destId="{C37E6ED8-C317-4998-BBD2-02E984F84D47}" srcOrd="3" destOrd="0" parTransId="{F17D6455-0B50-4212-8140-C30F4841F845}" sibTransId="{461518F2-677B-4A1E-A781-6E8BE3F922D9}"/>
    <dgm:cxn modelId="{977D3685-127A-4E1C-9EA3-EEDE6286AD13}" srcId="{7BBEA2E4-8BD0-4940-A5F9-5C7A30216A5A}" destId="{65A3DAC3-DEC5-4F34-BB18-4A01833D7849}" srcOrd="1" destOrd="0" parTransId="{F2F5F00A-2B16-4B67-A9CE-B540E118054F}" sibTransId="{12EE4E52-F65A-40EC-98C4-70D969E632A9}"/>
    <dgm:cxn modelId="{81E819B5-ED5A-4EAA-A3B5-7B5CDCBEEB69}" type="presOf" srcId="{C37E6ED8-C317-4998-BBD2-02E984F84D47}" destId="{5DE57A99-FB7D-4A4A-ACE9-DAC656F02AA5}" srcOrd="0" destOrd="0" presId="urn:microsoft.com/office/officeart/2018/2/layout/IconCircleList"/>
    <dgm:cxn modelId="{929549C1-9239-4EE6-BF3B-2637E45E62D2}" type="presOf" srcId="{635A42F9-4A5C-4FAF-8766-A762892F9489}" destId="{0F0F004A-47A8-479B-A2E8-B88DBED04563}" srcOrd="0" destOrd="0" presId="urn:microsoft.com/office/officeart/2018/2/layout/IconCircleList"/>
    <dgm:cxn modelId="{78BDA6C4-4FFE-4691-9679-1382B9473AC8}" srcId="{7BBEA2E4-8BD0-4940-A5F9-5C7A30216A5A}" destId="{E2DAF0EA-DF64-4466-B25E-4DDBBFF44D13}" srcOrd="0" destOrd="0" parTransId="{85ECC2CE-AFA3-4A29-BEC0-46D16653D5C3}" sibTransId="{078E140C-2886-4C9C-BA0B-A65A8225F512}"/>
    <dgm:cxn modelId="{864C5ECB-7C95-4823-AF60-F4F320C88269}" type="presOf" srcId="{461518F2-677B-4A1E-A781-6E8BE3F922D9}" destId="{DF5795D5-325B-4934-B9CC-36A53E26A4FB}" srcOrd="0" destOrd="0" presId="urn:microsoft.com/office/officeart/2018/2/layout/IconCircleList"/>
    <dgm:cxn modelId="{F67BCBF4-20AD-410C-B44D-2AE5CD352F9A}" srcId="{7BBEA2E4-8BD0-4940-A5F9-5C7A30216A5A}" destId="{BBB71955-FC48-4E3D-9219-EB8234EC17EF}" srcOrd="4" destOrd="0" parTransId="{0771D1E4-4B63-4209-82DC-1DA4A6F330D4}" sibTransId="{141E52D9-F929-479D-91B7-C88AF37C340C}"/>
    <dgm:cxn modelId="{D36803EC-FEFA-4CBB-B983-2C4E6EC81DA2}" type="presParOf" srcId="{A52FB3C1-9B67-4E63-9976-CAEE40423A51}" destId="{D6576FFE-3067-4C1D-87B6-F7C3445FB4B9}" srcOrd="0" destOrd="0" presId="urn:microsoft.com/office/officeart/2018/2/layout/IconCircleList"/>
    <dgm:cxn modelId="{455666A6-8AA5-48EA-8B90-74231361585E}" type="presParOf" srcId="{D6576FFE-3067-4C1D-87B6-F7C3445FB4B9}" destId="{9D9BFA41-A4C2-4E29-9E35-62754DDA149B}" srcOrd="0" destOrd="0" presId="urn:microsoft.com/office/officeart/2018/2/layout/IconCircleList"/>
    <dgm:cxn modelId="{44860AD7-40F0-499E-8617-3687FC2709B2}" type="presParOf" srcId="{9D9BFA41-A4C2-4E29-9E35-62754DDA149B}" destId="{281FDC76-1EE1-4944-AF48-61B3A1C5F461}" srcOrd="0" destOrd="0" presId="urn:microsoft.com/office/officeart/2018/2/layout/IconCircleList"/>
    <dgm:cxn modelId="{0E1E08A7-CBAD-41B0-9AB3-E737D67564AF}" type="presParOf" srcId="{9D9BFA41-A4C2-4E29-9E35-62754DDA149B}" destId="{664F2FC4-B05F-46E4-94CB-49A2C53F50CA}" srcOrd="1" destOrd="0" presId="urn:microsoft.com/office/officeart/2018/2/layout/IconCircleList"/>
    <dgm:cxn modelId="{13D115DB-2461-4198-9FD1-4C9344F4B6C4}" type="presParOf" srcId="{9D9BFA41-A4C2-4E29-9E35-62754DDA149B}" destId="{5AA735D9-2B90-4C65-B70B-AAFF15320C92}" srcOrd="2" destOrd="0" presId="urn:microsoft.com/office/officeart/2018/2/layout/IconCircleList"/>
    <dgm:cxn modelId="{CC8C7474-BD4F-4FCD-AD6C-AF87A1DDD28D}" type="presParOf" srcId="{9D9BFA41-A4C2-4E29-9E35-62754DDA149B}" destId="{1E5F020F-1256-48A7-AFE9-053CF142D273}" srcOrd="3" destOrd="0" presId="urn:microsoft.com/office/officeart/2018/2/layout/IconCircleList"/>
    <dgm:cxn modelId="{948A9479-999A-4536-B4DB-EE9E7C4C5B7F}" type="presParOf" srcId="{D6576FFE-3067-4C1D-87B6-F7C3445FB4B9}" destId="{0971D910-E987-4F99-BD6C-6332CBA8E669}" srcOrd="1" destOrd="0" presId="urn:microsoft.com/office/officeart/2018/2/layout/IconCircleList"/>
    <dgm:cxn modelId="{C3549154-C18A-45E5-BA8F-89DFBB0A751E}" type="presParOf" srcId="{D6576FFE-3067-4C1D-87B6-F7C3445FB4B9}" destId="{614AD85B-88B0-4E5F-9246-D24978D87E51}" srcOrd="2" destOrd="0" presId="urn:microsoft.com/office/officeart/2018/2/layout/IconCircleList"/>
    <dgm:cxn modelId="{CE4B9C1F-F718-4763-A73A-A997DB7C11C7}" type="presParOf" srcId="{614AD85B-88B0-4E5F-9246-D24978D87E51}" destId="{3CAF94F2-BDF3-4191-9A92-E16EDBEA2A32}" srcOrd="0" destOrd="0" presId="urn:microsoft.com/office/officeart/2018/2/layout/IconCircleList"/>
    <dgm:cxn modelId="{A0757BFB-440E-4C68-8192-1F67DDC4CEFC}" type="presParOf" srcId="{614AD85B-88B0-4E5F-9246-D24978D87E51}" destId="{E780DB8A-339E-4D78-B584-B586DE64308C}" srcOrd="1" destOrd="0" presId="urn:microsoft.com/office/officeart/2018/2/layout/IconCircleList"/>
    <dgm:cxn modelId="{3653DB59-55C2-4779-91AD-00AFFCECD139}" type="presParOf" srcId="{614AD85B-88B0-4E5F-9246-D24978D87E51}" destId="{47F08E27-0167-4F3F-B610-538D13BF94CE}" srcOrd="2" destOrd="0" presId="urn:microsoft.com/office/officeart/2018/2/layout/IconCircleList"/>
    <dgm:cxn modelId="{03D7890D-8C23-4368-AF6B-38ACCD4C7FA4}" type="presParOf" srcId="{614AD85B-88B0-4E5F-9246-D24978D87E51}" destId="{9FE60A5B-6E45-4F1E-9504-4307E92E84B6}" srcOrd="3" destOrd="0" presId="urn:microsoft.com/office/officeart/2018/2/layout/IconCircleList"/>
    <dgm:cxn modelId="{7E1A74D0-075A-466B-AC03-7F1A4F7EE6CC}" type="presParOf" srcId="{D6576FFE-3067-4C1D-87B6-F7C3445FB4B9}" destId="{5FA7D3B4-301A-4DE5-BB2F-A708983C5E2F}" srcOrd="3" destOrd="0" presId="urn:microsoft.com/office/officeart/2018/2/layout/IconCircleList"/>
    <dgm:cxn modelId="{33BBEFB3-82D9-4E24-B06A-D54FB00F771B}" type="presParOf" srcId="{D6576FFE-3067-4C1D-87B6-F7C3445FB4B9}" destId="{EECB45D5-DE29-4CDD-A528-13166A321084}" srcOrd="4" destOrd="0" presId="urn:microsoft.com/office/officeart/2018/2/layout/IconCircleList"/>
    <dgm:cxn modelId="{42C65496-7D7E-4691-A0E7-86D1E1AB28CA}" type="presParOf" srcId="{EECB45D5-DE29-4CDD-A528-13166A321084}" destId="{74BC0FF8-4D89-4DFA-9B9A-6B917244C34D}" srcOrd="0" destOrd="0" presId="urn:microsoft.com/office/officeart/2018/2/layout/IconCircleList"/>
    <dgm:cxn modelId="{5527EE24-D33F-449B-97C2-A5A1069CBFAD}" type="presParOf" srcId="{EECB45D5-DE29-4CDD-A528-13166A321084}" destId="{0FFC3AE1-F4C8-45AC-9084-643FD2F54E7D}" srcOrd="1" destOrd="0" presId="urn:microsoft.com/office/officeart/2018/2/layout/IconCircleList"/>
    <dgm:cxn modelId="{A5698B0A-C7AD-419D-ABF0-42CEC66A9738}" type="presParOf" srcId="{EECB45D5-DE29-4CDD-A528-13166A321084}" destId="{506E43E8-DC94-43B8-AE84-E0ABA592BC3A}" srcOrd="2" destOrd="0" presId="urn:microsoft.com/office/officeart/2018/2/layout/IconCircleList"/>
    <dgm:cxn modelId="{CC6F71DC-1C37-48DE-9A12-20E470C0B0D1}" type="presParOf" srcId="{EECB45D5-DE29-4CDD-A528-13166A321084}" destId="{CD260C0A-5B22-4959-B2EE-58E7EC6CECF9}" srcOrd="3" destOrd="0" presId="urn:microsoft.com/office/officeart/2018/2/layout/IconCircleList"/>
    <dgm:cxn modelId="{043AB19A-65A3-4A18-BE3F-1685355EBEF7}" type="presParOf" srcId="{D6576FFE-3067-4C1D-87B6-F7C3445FB4B9}" destId="{0F0F004A-47A8-479B-A2E8-B88DBED04563}" srcOrd="5" destOrd="0" presId="urn:microsoft.com/office/officeart/2018/2/layout/IconCircleList"/>
    <dgm:cxn modelId="{49710462-311C-442A-B9AE-7FD4D9B5BA81}" type="presParOf" srcId="{D6576FFE-3067-4C1D-87B6-F7C3445FB4B9}" destId="{61D9EC9D-27C2-4014-865F-446A07FC5BC3}" srcOrd="6" destOrd="0" presId="urn:microsoft.com/office/officeart/2018/2/layout/IconCircleList"/>
    <dgm:cxn modelId="{0818A28E-C9A0-403A-A62D-F6ACEAF1BA9C}" type="presParOf" srcId="{61D9EC9D-27C2-4014-865F-446A07FC5BC3}" destId="{A753A209-5312-46B0-ADB7-D4AF41138055}" srcOrd="0" destOrd="0" presId="urn:microsoft.com/office/officeart/2018/2/layout/IconCircleList"/>
    <dgm:cxn modelId="{1CA09164-4F60-41BA-8AEB-A106D5476DE6}" type="presParOf" srcId="{61D9EC9D-27C2-4014-865F-446A07FC5BC3}" destId="{892BED6E-4071-4FBA-B430-F906699F2BFC}" srcOrd="1" destOrd="0" presId="urn:microsoft.com/office/officeart/2018/2/layout/IconCircleList"/>
    <dgm:cxn modelId="{70FE8C42-CC11-4017-A0AB-83B833F23F3F}" type="presParOf" srcId="{61D9EC9D-27C2-4014-865F-446A07FC5BC3}" destId="{580A61C8-345C-4F65-92AD-C2EBBC0298AF}" srcOrd="2" destOrd="0" presId="urn:microsoft.com/office/officeart/2018/2/layout/IconCircleList"/>
    <dgm:cxn modelId="{62BF6566-7E6E-4930-9703-80C1E9C1E50B}" type="presParOf" srcId="{61D9EC9D-27C2-4014-865F-446A07FC5BC3}" destId="{5DE57A99-FB7D-4A4A-ACE9-DAC656F02AA5}" srcOrd="3" destOrd="0" presId="urn:microsoft.com/office/officeart/2018/2/layout/IconCircleList"/>
    <dgm:cxn modelId="{C77746BD-224F-4DB8-92B9-E5BD3DBA7E4A}" type="presParOf" srcId="{D6576FFE-3067-4C1D-87B6-F7C3445FB4B9}" destId="{DF5795D5-325B-4934-B9CC-36A53E26A4FB}" srcOrd="7" destOrd="0" presId="urn:microsoft.com/office/officeart/2018/2/layout/IconCircleList"/>
    <dgm:cxn modelId="{C00A5E2C-9A1F-448B-ADBE-172F7A5CFBCB}" type="presParOf" srcId="{D6576FFE-3067-4C1D-87B6-F7C3445FB4B9}" destId="{90EB3DF7-15C4-4FBF-98AC-881CAEC19C7B}" srcOrd="8" destOrd="0" presId="urn:microsoft.com/office/officeart/2018/2/layout/IconCircleList"/>
    <dgm:cxn modelId="{AC8D38FB-FACD-4592-8BE5-D067EE33F313}" type="presParOf" srcId="{90EB3DF7-15C4-4FBF-98AC-881CAEC19C7B}" destId="{7CF2875C-E4D2-4061-8C7C-397ED321AE2C}" srcOrd="0" destOrd="0" presId="urn:microsoft.com/office/officeart/2018/2/layout/IconCircleList"/>
    <dgm:cxn modelId="{6D25A110-B12A-4F03-ABD9-2A7DBC68F167}" type="presParOf" srcId="{90EB3DF7-15C4-4FBF-98AC-881CAEC19C7B}" destId="{CAC2FFA9-0FD9-46B7-AE08-C42DDC9CA10F}" srcOrd="1" destOrd="0" presId="urn:microsoft.com/office/officeart/2018/2/layout/IconCircleList"/>
    <dgm:cxn modelId="{A0FD2017-7C28-4931-BCE1-BF37E2BDA657}" type="presParOf" srcId="{90EB3DF7-15C4-4FBF-98AC-881CAEC19C7B}" destId="{C2838BBE-C184-40F1-9F9F-13F75D21E61B}" srcOrd="2" destOrd="0" presId="urn:microsoft.com/office/officeart/2018/2/layout/IconCircleList"/>
    <dgm:cxn modelId="{F2747FDC-2236-4E3E-A0B1-310F7D1048FB}" type="presParOf" srcId="{90EB3DF7-15C4-4FBF-98AC-881CAEC19C7B}" destId="{28468834-BB32-49DB-9412-F206721ED29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5DB8CB-E520-4CA5-B271-E5BADA19B45A}" type="doc">
      <dgm:prSet loTypeId="urn:microsoft.com/office/officeart/2005/8/layout/default" loCatId="list" qsTypeId="urn:microsoft.com/office/officeart/2005/8/quickstyle/simple5#4" qsCatId="simple" csTypeId="urn:microsoft.com/office/officeart/2005/8/colors/colorful2#4" csCatId="colorful" phldr="1"/>
      <dgm:spPr/>
      <dgm:t>
        <a:bodyPr/>
        <a:lstStyle/>
        <a:p>
          <a:endParaRPr lang="en-US"/>
        </a:p>
      </dgm:t>
    </dgm:pt>
    <dgm:pt modelId="{0E25D22E-7702-4830-9756-971CDBB86FBF}">
      <dgm:prSet phldr="0"/>
      <dgm:spPr/>
      <dgm:t>
        <a:bodyPr/>
        <a:lstStyle/>
        <a:p>
          <a:pPr algn="l">
            <a:lnSpc>
              <a:spcPct val="90000"/>
            </a:lnSpc>
          </a:pPr>
          <a:r>
            <a:rPr lang="en-GB" sz="2200">
              <a:latin typeface="Aptos"/>
            </a:rPr>
            <a:t>A lack of rest areas or signage.</a:t>
          </a:r>
          <a:endParaRPr lang="en-GB"/>
        </a:p>
      </dgm:t>
    </dgm:pt>
    <dgm:pt modelId="{58C02858-B7C0-417B-900D-F54D33B190F2}" type="parTrans" cxnId="{85F5A9AA-4068-4581-BB8C-FB7AFA9B29C0}">
      <dgm:prSet/>
      <dgm:spPr/>
      <dgm:t>
        <a:bodyPr/>
        <a:lstStyle/>
        <a:p>
          <a:endParaRPr lang="en-US"/>
        </a:p>
      </dgm:t>
    </dgm:pt>
    <dgm:pt modelId="{79F4A9B2-7D31-4100-A3DF-8A63A790D514}" type="sibTrans" cxnId="{85F5A9AA-4068-4581-BB8C-FB7AFA9B29C0}">
      <dgm:prSet/>
      <dgm:spPr/>
      <dgm:t>
        <a:bodyPr/>
        <a:lstStyle/>
        <a:p>
          <a:endParaRPr lang="en-US"/>
        </a:p>
      </dgm:t>
    </dgm:pt>
    <dgm:pt modelId="{1AD57470-AE2B-4F13-8E9F-7D25CF55E96B}">
      <dgm:prSet phldr="0"/>
      <dgm:spPr/>
      <dgm:t>
        <a:bodyPr/>
        <a:lstStyle/>
        <a:p>
          <a:pPr algn="l" rtl="0">
            <a:lnSpc>
              <a:spcPct val="90000"/>
            </a:lnSpc>
          </a:pPr>
          <a:r>
            <a:rPr lang="en-GB" sz="2200">
              <a:latin typeface="Aptos"/>
            </a:rPr>
            <a:t>Vegetation overgrowth outside of Trumpington Road Park &amp; Ride. </a:t>
          </a:r>
          <a:endParaRPr lang="en-US" sz="2200">
            <a:latin typeface="Aptos"/>
          </a:endParaRPr>
        </a:p>
      </dgm:t>
    </dgm:pt>
    <dgm:pt modelId="{BCDB214F-C5BB-4D93-9FFA-A33607C641E7}" type="parTrans" cxnId="{51092256-4B41-49DE-8E8C-BB1981FC791B}">
      <dgm:prSet/>
      <dgm:spPr/>
    </dgm:pt>
    <dgm:pt modelId="{F7ED0F6A-E9BA-48DB-8F9D-2B095F127526}" type="sibTrans" cxnId="{51092256-4B41-49DE-8E8C-BB1981FC791B}">
      <dgm:prSet/>
      <dgm:spPr/>
    </dgm:pt>
    <dgm:pt modelId="{EC66A011-778B-4946-A2E5-BFFBE300B73F}">
      <dgm:prSet phldr="0"/>
      <dgm:spPr/>
      <dgm:t>
        <a:bodyPr/>
        <a:lstStyle/>
        <a:p>
          <a:pPr algn="l" rtl="0">
            <a:lnSpc>
              <a:spcPct val="90000"/>
            </a:lnSpc>
          </a:pPr>
          <a:r>
            <a:rPr lang="en-GB" sz="2200">
              <a:latin typeface="Aptos"/>
            </a:rPr>
            <a:t>Narrow shared use path of the northbound side of the carriageway outside of Trumpington Park &amp; Ride creates pinch points for pedestrians and cyclists. </a:t>
          </a:r>
          <a:endParaRPr lang="en-US" sz="2200">
            <a:latin typeface="Aptos"/>
          </a:endParaRPr>
        </a:p>
      </dgm:t>
    </dgm:pt>
    <dgm:pt modelId="{EE287332-943F-4EA4-AD32-D0C6A75AF604}" type="parTrans" cxnId="{9249B566-6604-4944-BC9A-5596416180EC}">
      <dgm:prSet/>
      <dgm:spPr/>
    </dgm:pt>
    <dgm:pt modelId="{5BA286BA-EA51-4AC3-A68C-E7FBD5FACC34}" type="sibTrans" cxnId="{9249B566-6604-4944-BC9A-5596416180EC}">
      <dgm:prSet/>
      <dgm:spPr/>
    </dgm:pt>
    <dgm:pt modelId="{59714027-3268-4C36-87DB-5A75C7BBCEC7}">
      <dgm:prSet phldr="0"/>
      <dgm:spPr/>
      <dgm:t>
        <a:bodyPr/>
        <a:lstStyle/>
        <a:p>
          <a:pPr algn="l">
            <a:lnSpc>
              <a:spcPct val="90000"/>
            </a:lnSpc>
          </a:pPr>
          <a:r>
            <a:rPr lang="en-GB" sz="2200">
              <a:latin typeface="Aptos"/>
            </a:rPr>
            <a:t>Lack of CCTV, passive surveillance and wayfinding for pedestrians and cyclists. </a:t>
          </a:r>
          <a:endParaRPr lang="en-US" sz="2200">
            <a:latin typeface="Aptos"/>
          </a:endParaRPr>
        </a:p>
      </dgm:t>
    </dgm:pt>
    <dgm:pt modelId="{C8B8943B-13E2-4615-93AC-1ED3604172A0}" type="parTrans" cxnId="{ED221F52-0D8B-460C-8A24-A5AF0D3D0D7E}">
      <dgm:prSet/>
      <dgm:spPr/>
    </dgm:pt>
    <dgm:pt modelId="{B90DD7D8-074B-4FCB-A8F0-7A02F0E5E346}" type="sibTrans" cxnId="{ED221F52-0D8B-460C-8A24-A5AF0D3D0D7E}">
      <dgm:prSet/>
      <dgm:spPr/>
    </dgm:pt>
    <dgm:pt modelId="{7B8A7503-FA9E-4C46-A288-F30644EF3FAE}">
      <dgm:prSet phldr="0"/>
      <dgm:spPr/>
      <dgm:t>
        <a:bodyPr/>
        <a:lstStyle/>
        <a:p>
          <a:pPr algn="l" rtl="0">
            <a:lnSpc>
              <a:spcPct val="90000"/>
            </a:lnSpc>
          </a:pPr>
          <a:r>
            <a:rPr lang="en-GB" sz="2200">
              <a:latin typeface="Aptos"/>
            </a:rPr>
            <a:t>Sections of route are largely inaccessible for wheelchair and pushchair users. Widths are restrained by overgrown vegetation. </a:t>
          </a:r>
          <a:endParaRPr lang="en-US" sz="2200">
            <a:latin typeface="Aptos"/>
          </a:endParaRPr>
        </a:p>
      </dgm:t>
    </dgm:pt>
    <dgm:pt modelId="{3CB5D3BB-467D-49B4-9DC7-3FF182BF62B3}" type="parTrans" cxnId="{D6470F5D-987F-47C2-826D-519FD9D10DDA}">
      <dgm:prSet/>
      <dgm:spPr/>
    </dgm:pt>
    <dgm:pt modelId="{7CE8E2A2-6629-4E46-A50B-F8AD21369054}" type="sibTrans" cxnId="{D6470F5D-987F-47C2-826D-519FD9D10DDA}">
      <dgm:prSet/>
      <dgm:spPr/>
    </dgm:pt>
    <dgm:pt modelId="{189BE9A8-ECC3-4738-8792-319B1589C258}">
      <dgm:prSet phldr="0"/>
      <dgm:spPr/>
      <dgm:t>
        <a:bodyPr/>
        <a:lstStyle/>
        <a:p>
          <a:pPr algn="l">
            <a:lnSpc>
              <a:spcPct val="90000"/>
            </a:lnSpc>
          </a:pPr>
          <a:r>
            <a:rPr lang="en-GB" sz="2200">
              <a:latin typeface="Aptos"/>
            </a:rPr>
            <a:t>Yellow-coloured lighting on the shared-use path along the A10 could create </a:t>
          </a:r>
          <a:r>
            <a:rPr lang="en-GB" sz="2200" err="1">
              <a:latin typeface="Aptos"/>
            </a:rPr>
            <a:t>darkspots</a:t>
          </a:r>
          <a:r>
            <a:rPr lang="en-GB" sz="2200">
              <a:latin typeface="Aptos"/>
            </a:rPr>
            <a:t> and shadows, which may impact perceptions of safety. </a:t>
          </a:r>
          <a:endParaRPr lang="en-US" sz="2200">
            <a:latin typeface="Aptos"/>
          </a:endParaRPr>
        </a:p>
      </dgm:t>
    </dgm:pt>
    <dgm:pt modelId="{4CF50395-28D2-4045-A1B2-67B23050798E}" type="parTrans" cxnId="{8E3FCC25-F427-4AD0-A316-F63A4C8B688A}">
      <dgm:prSet/>
      <dgm:spPr/>
    </dgm:pt>
    <dgm:pt modelId="{E9885B6E-03C2-4633-B4F7-9A429D026B86}" type="sibTrans" cxnId="{8E3FCC25-F427-4AD0-A316-F63A4C8B688A}">
      <dgm:prSet/>
      <dgm:spPr/>
    </dgm:pt>
    <dgm:pt modelId="{32E565EC-7031-4852-9A46-485E430A3E1F}">
      <dgm:prSet phldr="0"/>
      <dgm:spPr/>
      <dgm:t>
        <a:bodyPr/>
        <a:lstStyle/>
        <a:p>
          <a:pPr algn="l">
            <a:lnSpc>
              <a:spcPct val="90000"/>
            </a:lnSpc>
          </a:pPr>
          <a:r>
            <a:rPr lang="en-GB" sz="2200">
              <a:latin typeface="Aptos"/>
            </a:rPr>
            <a:t>Limited mobile service at points creates a significant personal safety concern.</a:t>
          </a:r>
          <a:endParaRPr lang="en-US" sz="2200">
            <a:latin typeface="Aptos"/>
          </a:endParaRPr>
        </a:p>
      </dgm:t>
    </dgm:pt>
    <dgm:pt modelId="{B205ED2B-F18A-4BAD-A23A-7056617ADCDE}" type="parTrans" cxnId="{42612C23-1755-487B-8102-078E140AD233}">
      <dgm:prSet/>
      <dgm:spPr/>
    </dgm:pt>
    <dgm:pt modelId="{AEBD5B44-DB27-4EBA-A3BF-306A725B0F03}" type="sibTrans" cxnId="{42612C23-1755-487B-8102-078E140AD233}">
      <dgm:prSet/>
      <dgm:spPr/>
    </dgm:pt>
    <dgm:pt modelId="{3C8F781A-4E8B-4053-ACBF-263B0AF285EB}" type="pres">
      <dgm:prSet presAssocID="{645DB8CB-E520-4CA5-B271-E5BADA19B45A}" presName="diagram" presStyleCnt="0">
        <dgm:presLayoutVars>
          <dgm:dir/>
          <dgm:resizeHandles val="exact"/>
        </dgm:presLayoutVars>
      </dgm:prSet>
      <dgm:spPr/>
    </dgm:pt>
    <dgm:pt modelId="{47B6A6B9-BD92-453D-BFBD-20E93E78A678}" type="pres">
      <dgm:prSet presAssocID="{1AD57470-AE2B-4F13-8E9F-7D25CF55E96B}" presName="node" presStyleLbl="node1" presStyleIdx="0" presStyleCnt="7">
        <dgm:presLayoutVars>
          <dgm:bulletEnabled val="1"/>
        </dgm:presLayoutVars>
      </dgm:prSet>
      <dgm:spPr/>
    </dgm:pt>
    <dgm:pt modelId="{E98075ED-93A2-4B55-A9E2-E71DD500C164}" type="pres">
      <dgm:prSet presAssocID="{F7ED0F6A-E9BA-48DB-8F9D-2B095F127526}" presName="sibTrans" presStyleCnt="0"/>
      <dgm:spPr/>
    </dgm:pt>
    <dgm:pt modelId="{D1635FB6-E971-4BE0-93AF-D314AD604A32}" type="pres">
      <dgm:prSet presAssocID="{EC66A011-778B-4946-A2E5-BFFBE300B73F}" presName="node" presStyleLbl="node1" presStyleIdx="1" presStyleCnt="7">
        <dgm:presLayoutVars>
          <dgm:bulletEnabled val="1"/>
        </dgm:presLayoutVars>
      </dgm:prSet>
      <dgm:spPr/>
    </dgm:pt>
    <dgm:pt modelId="{7DA147EE-EEFA-4341-8C5C-4CD238E107DA}" type="pres">
      <dgm:prSet presAssocID="{5BA286BA-EA51-4AC3-A68C-E7FBD5FACC34}" presName="sibTrans" presStyleCnt="0"/>
      <dgm:spPr/>
    </dgm:pt>
    <dgm:pt modelId="{C9C8A2C2-8DFA-4A3E-9AFE-30FE06285DBB}" type="pres">
      <dgm:prSet presAssocID="{59714027-3268-4C36-87DB-5A75C7BBCEC7}" presName="node" presStyleLbl="node1" presStyleIdx="2" presStyleCnt="7">
        <dgm:presLayoutVars>
          <dgm:bulletEnabled val="1"/>
        </dgm:presLayoutVars>
      </dgm:prSet>
      <dgm:spPr/>
    </dgm:pt>
    <dgm:pt modelId="{4CA8F19C-C390-4E04-B490-9BF330302601}" type="pres">
      <dgm:prSet presAssocID="{B90DD7D8-074B-4FCB-A8F0-7A02F0E5E346}" presName="sibTrans" presStyleCnt="0"/>
      <dgm:spPr/>
    </dgm:pt>
    <dgm:pt modelId="{EA9EADA5-2E06-44FE-BBD1-4083511A8844}" type="pres">
      <dgm:prSet presAssocID="{7B8A7503-FA9E-4C46-A288-F30644EF3FAE}" presName="node" presStyleLbl="node1" presStyleIdx="3" presStyleCnt="7">
        <dgm:presLayoutVars>
          <dgm:bulletEnabled val="1"/>
        </dgm:presLayoutVars>
      </dgm:prSet>
      <dgm:spPr/>
    </dgm:pt>
    <dgm:pt modelId="{C73118A5-5779-4D06-B08E-86B9AD287636}" type="pres">
      <dgm:prSet presAssocID="{7CE8E2A2-6629-4E46-A50B-F8AD21369054}" presName="sibTrans" presStyleCnt="0"/>
      <dgm:spPr/>
    </dgm:pt>
    <dgm:pt modelId="{3C78F2FF-9546-4DED-8D51-BD220BB069D6}" type="pres">
      <dgm:prSet presAssocID="{189BE9A8-ECC3-4738-8792-319B1589C258}" presName="node" presStyleLbl="node1" presStyleIdx="4" presStyleCnt="7">
        <dgm:presLayoutVars>
          <dgm:bulletEnabled val="1"/>
        </dgm:presLayoutVars>
      </dgm:prSet>
      <dgm:spPr/>
    </dgm:pt>
    <dgm:pt modelId="{95942B82-4156-47E1-B1DE-9D9D0D228614}" type="pres">
      <dgm:prSet presAssocID="{E9885B6E-03C2-4633-B4F7-9A429D026B86}" presName="sibTrans" presStyleCnt="0"/>
      <dgm:spPr/>
    </dgm:pt>
    <dgm:pt modelId="{71EF5809-E3EB-4BB7-BC97-D5D026BD3206}" type="pres">
      <dgm:prSet presAssocID="{32E565EC-7031-4852-9A46-485E430A3E1F}" presName="node" presStyleLbl="node1" presStyleIdx="5" presStyleCnt="7">
        <dgm:presLayoutVars>
          <dgm:bulletEnabled val="1"/>
        </dgm:presLayoutVars>
      </dgm:prSet>
      <dgm:spPr/>
    </dgm:pt>
    <dgm:pt modelId="{1E77C91F-3553-4D67-B208-AEC4A5EF409C}" type="pres">
      <dgm:prSet presAssocID="{AEBD5B44-DB27-4EBA-A3BF-306A725B0F03}" presName="sibTrans" presStyleCnt="0"/>
      <dgm:spPr/>
    </dgm:pt>
    <dgm:pt modelId="{D648F159-FA22-4A31-BC21-7C2D76679AD1}" type="pres">
      <dgm:prSet presAssocID="{0E25D22E-7702-4830-9756-971CDBB86FBF}" presName="node" presStyleLbl="node1" presStyleIdx="6" presStyleCnt="7">
        <dgm:presLayoutVars>
          <dgm:bulletEnabled val="1"/>
        </dgm:presLayoutVars>
      </dgm:prSet>
      <dgm:spPr/>
    </dgm:pt>
  </dgm:ptLst>
  <dgm:cxnLst>
    <dgm:cxn modelId="{37825F05-B0D4-4515-B257-9A41170AA163}" type="presOf" srcId="{32E565EC-7031-4852-9A46-485E430A3E1F}" destId="{71EF5809-E3EB-4BB7-BC97-D5D026BD3206}" srcOrd="0" destOrd="0" presId="urn:microsoft.com/office/officeart/2005/8/layout/default"/>
    <dgm:cxn modelId="{42612C23-1755-487B-8102-078E140AD233}" srcId="{645DB8CB-E520-4CA5-B271-E5BADA19B45A}" destId="{32E565EC-7031-4852-9A46-485E430A3E1F}" srcOrd="5" destOrd="0" parTransId="{B205ED2B-F18A-4BAD-A23A-7056617ADCDE}" sibTransId="{AEBD5B44-DB27-4EBA-A3BF-306A725B0F03}"/>
    <dgm:cxn modelId="{8E3FCC25-F427-4AD0-A316-F63A4C8B688A}" srcId="{645DB8CB-E520-4CA5-B271-E5BADA19B45A}" destId="{189BE9A8-ECC3-4738-8792-319B1589C258}" srcOrd="4" destOrd="0" parTransId="{4CF50395-28D2-4045-A1B2-67B23050798E}" sibTransId="{E9885B6E-03C2-4633-B4F7-9A429D026B86}"/>
    <dgm:cxn modelId="{D6470F5D-987F-47C2-826D-519FD9D10DDA}" srcId="{645DB8CB-E520-4CA5-B271-E5BADA19B45A}" destId="{7B8A7503-FA9E-4C46-A288-F30644EF3FAE}" srcOrd="3" destOrd="0" parTransId="{3CB5D3BB-467D-49B4-9DC7-3FF182BF62B3}" sibTransId="{7CE8E2A2-6629-4E46-A50B-F8AD21369054}"/>
    <dgm:cxn modelId="{9249B566-6604-4944-BC9A-5596416180EC}" srcId="{645DB8CB-E520-4CA5-B271-E5BADA19B45A}" destId="{EC66A011-778B-4946-A2E5-BFFBE300B73F}" srcOrd="1" destOrd="0" parTransId="{EE287332-943F-4EA4-AD32-D0C6A75AF604}" sibTransId="{5BA286BA-EA51-4AC3-A68C-E7FBD5FACC34}"/>
    <dgm:cxn modelId="{69F1734C-ECDB-4B6B-A25A-5BF5727D0DC6}" type="presOf" srcId="{7B8A7503-FA9E-4C46-A288-F30644EF3FAE}" destId="{EA9EADA5-2E06-44FE-BBD1-4083511A8844}" srcOrd="0" destOrd="0" presId="urn:microsoft.com/office/officeart/2005/8/layout/default"/>
    <dgm:cxn modelId="{ED221F52-0D8B-460C-8A24-A5AF0D3D0D7E}" srcId="{645DB8CB-E520-4CA5-B271-E5BADA19B45A}" destId="{59714027-3268-4C36-87DB-5A75C7BBCEC7}" srcOrd="2" destOrd="0" parTransId="{C8B8943B-13E2-4615-93AC-1ED3604172A0}" sibTransId="{B90DD7D8-074B-4FCB-A8F0-7A02F0E5E346}"/>
    <dgm:cxn modelId="{51092256-4B41-49DE-8E8C-BB1981FC791B}" srcId="{645DB8CB-E520-4CA5-B271-E5BADA19B45A}" destId="{1AD57470-AE2B-4F13-8E9F-7D25CF55E96B}" srcOrd="0" destOrd="0" parTransId="{BCDB214F-C5BB-4D93-9FFA-A33607C641E7}" sibTransId="{F7ED0F6A-E9BA-48DB-8F9D-2B095F127526}"/>
    <dgm:cxn modelId="{5AA7EC80-7360-4893-BAF3-BF65577DD58F}" type="presOf" srcId="{1AD57470-AE2B-4F13-8E9F-7D25CF55E96B}" destId="{47B6A6B9-BD92-453D-BFBD-20E93E78A678}" srcOrd="0" destOrd="0" presId="urn:microsoft.com/office/officeart/2005/8/layout/default"/>
    <dgm:cxn modelId="{C7180BA7-2610-4939-87E7-A9E9A25F6C98}" type="presOf" srcId="{645DB8CB-E520-4CA5-B271-E5BADA19B45A}" destId="{3C8F781A-4E8B-4053-ACBF-263B0AF285EB}" srcOrd="0" destOrd="0" presId="urn:microsoft.com/office/officeart/2005/8/layout/default"/>
    <dgm:cxn modelId="{85F5A9AA-4068-4581-BB8C-FB7AFA9B29C0}" srcId="{645DB8CB-E520-4CA5-B271-E5BADA19B45A}" destId="{0E25D22E-7702-4830-9756-971CDBB86FBF}" srcOrd="6" destOrd="0" parTransId="{58C02858-B7C0-417B-900D-F54D33B190F2}" sibTransId="{79F4A9B2-7D31-4100-A3DF-8A63A790D514}"/>
    <dgm:cxn modelId="{39D04CAD-91FC-483A-8169-3F4124155DDA}" type="presOf" srcId="{0E25D22E-7702-4830-9756-971CDBB86FBF}" destId="{D648F159-FA22-4A31-BC21-7C2D76679AD1}" srcOrd="0" destOrd="0" presId="urn:microsoft.com/office/officeart/2005/8/layout/default"/>
    <dgm:cxn modelId="{32714EBE-B831-4162-B829-172837450526}" type="presOf" srcId="{EC66A011-778B-4946-A2E5-BFFBE300B73F}" destId="{D1635FB6-E971-4BE0-93AF-D314AD604A32}" srcOrd="0" destOrd="0" presId="urn:microsoft.com/office/officeart/2005/8/layout/default"/>
    <dgm:cxn modelId="{C47CE6DD-DEEE-49CF-A0DC-8D0303B45824}" type="presOf" srcId="{189BE9A8-ECC3-4738-8792-319B1589C258}" destId="{3C78F2FF-9546-4DED-8D51-BD220BB069D6}" srcOrd="0" destOrd="0" presId="urn:microsoft.com/office/officeart/2005/8/layout/default"/>
    <dgm:cxn modelId="{A9EACFF7-89B6-46C2-8BF0-A7B7C849E1FF}" type="presOf" srcId="{59714027-3268-4C36-87DB-5A75C7BBCEC7}" destId="{C9C8A2C2-8DFA-4A3E-9AFE-30FE06285DBB}" srcOrd="0" destOrd="0" presId="urn:microsoft.com/office/officeart/2005/8/layout/default"/>
    <dgm:cxn modelId="{C0933361-9AB1-4EAD-BA70-5066BB4CA59F}" type="presParOf" srcId="{3C8F781A-4E8B-4053-ACBF-263B0AF285EB}" destId="{47B6A6B9-BD92-453D-BFBD-20E93E78A678}" srcOrd="0" destOrd="0" presId="urn:microsoft.com/office/officeart/2005/8/layout/default"/>
    <dgm:cxn modelId="{C4AFB091-AA5D-40D9-ABE6-53E7F985FDB8}" type="presParOf" srcId="{3C8F781A-4E8B-4053-ACBF-263B0AF285EB}" destId="{E98075ED-93A2-4B55-A9E2-E71DD500C164}" srcOrd="1" destOrd="0" presId="urn:microsoft.com/office/officeart/2005/8/layout/default"/>
    <dgm:cxn modelId="{88319115-41AD-4DEE-B5A6-B821E01E6145}" type="presParOf" srcId="{3C8F781A-4E8B-4053-ACBF-263B0AF285EB}" destId="{D1635FB6-E971-4BE0-93AF-D314AD604A32}" srcOrd="2" destOrd="0" presId="urn:microsoft.com/office/officeart/2005/8/layout/default"/>
    <dgm:cxn modelId="{009C8697-E673-45E8-8781-ED7728F1B1EE}" type="presParOf" srcId="{3C8F781A-4E8B-4053-ACBF-263B0AF285EB}" destId="{7DA147EE-EEFA-4341-8C5C-4CD238E107DA}" srcOrd="3" destOrd="0" presId="urn:microsoft.com/office/officeart/2005/8/layout/default"/>
    <dgm:cxn modelId="{1C211314-E678-4093-B618-B3DFB27EE767}" type="presParOf" srcId="{3C8F781A-4E8B-4053-ACBF-263B0AF285EB}" destId="{C9C8A2C2-8DFA-4A3E-9AFE-30FE06285DBB}" srcOrd="4" destOrd="0" presId="urn:microsoft.com/office/officeart/2005/8/layout/default"/>
    <dgm:cxn modelId="{6FC9DA64-2C0D-48D6-AACE-7D78F3B7C36E}" type="presParOf" srcId="{3C8F781A-4E8B-4053-ACBF-263B0AF285EB}" destId="{4CA8F19C-C390-4E04-B490-9BF330302601}" srcOrd="5" destOrd="0" presId="urn:microsoft.com/office/officeart/2005/8/layout/default"/>
    <dgm:cxn modelId="{FBABDD89-C680-4992-A2F5-54D8E49AA71E}" type="presParOf" srcId="{3C8F781A-4E8B-4053-ACBF-263B0AF285EB}" destId="{EA9EADA5-2E06-44FE-BBD1-4083511A8844}" srcOrd="6" destOrd="0" presId="urn:microsoft.com/office/officeart/2005/8/layout/default"/>
    <dgm:cxn modelId="{F548A0A5-19F0-4BE3-918D-C490F979A438}" type="presParOf" srcId="{3C8F781A-4E8B-4053-ACBF-263B0AF285EB}" destId="{C73118A5-5779-4D06-B08E-86B9AD287636}" srcOrd="7" destOrd="0" presId="urn:microsoft.com/office/officeart/2005/8/layout/default"/>
    <dgm:cxn modelId="{071BAB69-91BD-4AE5-ACD9-E6A43F0A5974}" type="presParOf" srcId="{3C8F781A-4E8B-4053-ACBF-263B0AF285EB}" destId="{3C78F2FF-9546-4DED-8D51-BD220BB069D6}" srcOrd="8" destOrd="0" presId="urn:microsoft.com/office/officeart/2005/8/layout/default"/>
    <dgm:cxn modelId="{D06A876E-9576-44EF-997D-BEA43C64F57D}" type="presParOf" srcId="{3C8F781A-4E8B-4053-ACBF-263B0AF285EB}" destId="{95942B82-4156-47E1-B1DE-9D9D0D228614}" srcOrd="9" destOrd="0" presId="urn:microsoft.com/office/officeart/2005/8/layout/default"/>
    <dgm:cxn modelId="{0745F7A0-EE6F-49D9-A3DA-F3B2C632FFD9}" type="presParOf" srcId="{3C8F781A-4E8B-4053-ACBF-263B0AF285EB}" destId="{71EF5809-E3EB-4BB7-BC97-D5D026BD3206}" srcOrd="10" destOrd="0" presId="urn:microsoft.com/office/officeart/2005/8/layout/default"/>
    <dgm:cxn modelId="{44DFB2D4-DBC3-4406-BA20-646CECFD2F51}" type="presParOf" srcId="{3C8F781A-4E8B-4053-ACBF-263B0AF285EB}" destId="{1E77C91F-3553-4D67-B208-AEC4A5EF409C}" srcOrd="11" destOrd="0" presId="urn:microsoft.com/office/officeart/2005/8/layout/default"/>
    <dgm:cxn modelId="{ED823050-FAE0-4997-B5B1-A424B0BD0C93}" type="presParOf" srcId="{3C8F781A-4E8B-4053-ACBF-263B0AF285EB}" destId="{D648F159-FA22-4A31-BC21-7C2D76679AD1}"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4E41B-3F0B-4C35-9BBD-9DC1EF7EA3DC}">
      <dsp:nvSpPr>
        <dsp:cNvPr id="0" name=""/>
        <dsp:cNvSpPr/>
      </dsp:nvSpPr>
      <dsp:spPr>
        <a:xfrm>
          <a:off x="0" y="621"/>
          <a:ext cx="11406995" cy="145415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D939DB-1A35-461D-9736-4E2864D141BA}">
      <dsp:nvSpPr>
        <dsp:cNvPr id="0" name=""/>
        <dsp:cNvSpPr/>
      </dsp:nvSpPr>
      <dsp:spPr>
        <a:xfrm>
          <a:off x="439880" y="327805"/>
          <a:ext cx="799782" cy="799782"/>
        </a:xfrm>
        <a:prstGeom prst="rect">
          <a:avLst/>
        </a:prstGeom>
        <a:blipFill>
          <a:blip xmlns:r="http://schemas.openxmlformats.org/officeDocument/2006/relationships">
            <a:extLs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766D3D-1504-44BC-8608-FEEDB7ACEC59}">
      <dsp:nvSpPr>
        <dsp:cNvPr id="0" name=""/>
        <dsp:cNvSpPr/>
      </dsp:nvSpPr>
      <dsp:spPr>
        <a:xfrm>
          <a:off x="1679543" y="621"/>
          <a:ext cx="9727451" cy="1454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898" tIns="153898" rIns="153898" bIns="153898" numCol="1" spcCol="1270" anchor="ctr" anchorCtr="0">
          <a:noAutofit/>
        </a:bodyPr>
        <a:lstStyle/>
        <a:p>
          <a:pPr marL="0" lvl="0" indent="0" algn="l" defTabSz="622300">
            <a:lnSpc>
              <a:spcPct val="100000"/>
            </a:lnSpc>
            <a:spcBef>
              <a:spcPct val="0"/>
            </a:spcBef>
            <a:spcAft>
              <a:spcPct val="35000"/>
            </a:spcAft>
            <a:buNone/>
          </a:pPr>
          <a:r>
            <a:rPr lang="en-GB" sz="1400" kern="1200" dirty="0"/>
            <a:t>Throughout 2024 and 2025, the Greater Cambridge Partnership (GCP), England’s Economic Heartlands, and the Cambridgeshire and Peterborough Combined Authority (CPCA) commissioned two studies investigating women and girls’ transport safety</a:t>
          </a:r>
          <a:r>
            <a:rPr lang="en-GB" sz="1400" kern="1200" dirty="0">
              <a:latin typeface="Aptos Display" panose="020F0302020204030204"/>
            </a:rPr>
            <a:t> in the Greater Cambridge area, and how it can be improved.</a:t>
          </a:r>
          <a:r>
            <a:rPr lang="en-GB" sz="1400" kern="1200" dirty="0"/>
            <a:t> </a:t>
          </a:r>
          <a:endParaRPr lang="en-US" sz="1400" kern="1200" dirty="0"/>
        </a:p>
      </dsp:txBody>
      <dsp:txXfrm>
        <a:off x="1679543" y="621"/>
        <a:ext cx="9727451" cy="1454150"/>
      </dsp:txXfrm>
    </dsp:sp>
    <dsp:sp modelId="{8C09AD32-DA81-4A78-9A9B-9599CBCCC23C}">
      <dsp:nvSpPr>
        <dsp:cNvPr id="0" name=""/>
        <dsp:cNvSpPr/>
      </dsp:nvSpPr>
      <dsp:spPr>
        <a:xfrm>
          <a:off x="0" y="1818308"/>
          <a:ext cx="11406995" cy="145415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41E474-30BE-4821-A302-439D936F00D9}">
      <dsp:nvSpPr>
        <dsp:cNvPr id="0" name=""/>
        <dsp:cNvSpPr/>
      </dsp:nvSpPr>
      <dsp:spPr>
        <a:xfrm>
          <a:off x="439880" y="2145492"/>
          <a:ext cx="799782" cy="799782"/>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59E8967-0578-4C3C-98DE-91A670F12DA4}">
      <dsp:nvSpPr>
        <dsp:cNvPr id="0" name=""/>
        <dsp:cNvSpPr/>
      </dsp:nvSpPr>
      <dsp:spPr>
        <a:xfrm>
          <a:off x="1679543" y="1818308"/>
          <a:ext cx="9727451" cy="1454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898" tIns="153898" rIns="153898" bIns="153898" numCol="1" spcCol="1270" anchor="ctr" anchorCtr="0">
          <a:noAutofit/>
        </a:bodyPr>
        <a:lstStyle/>
        <a:p>
          <a:pPr marL="0" lvl="0" indent="0" algn="l" defTabSz="622300">
            <a:lnSpc>
              <a:spcPct val="100000"/>
            </a:lnSpc>
            <a:spcBef>
              <a:spcPct val="0"/>
            </a:spcBef>
            <a:spcAft>
              <a:spcPct val="35000"/>
            </a:spcAft>
            <a:buNone/>
          </a:pPr>
          <a:r>
            <a:rPr lang="en-GB" sz="1400" kern="1200" dirty="0"/>
            <a:t>Phase 1 investigated perceptions of safety for women and girls in the context of two </a:t>
          </a:r>
          <a:r>
            <a:rPr lang="en-GB" sz="1400" kern="1200" dirty="0">
              <a:latin typeface="Aptos Display" panose="020F0302020204030204"/>
            </a:rPr>
            <a:t>of GCP's </a:t>
          </a:r>
          <a:r>
            <a:rPr lang="en-GB" sz="1400" kern="1200" dirty="0"/>
            <a:t>transport schemes: Cambridge South West Travel Hub and Cambridge Eastern Access. The aim of this phase was to develop practical design solutions to improve perceptions of safety for women and girls travelling in </a:t>
          </a:r>
          <a:r>
            <a:rPr lang="en-GB" sz="1400" kern="1200" dirty="0">
              <a:latin typeface="Aptos Display" panose="020F0302020204030204"/>
            </a:rPr>
            <a:t>and around Greater</a:t>
          </a:r>
          <a:r>
            <a:rPr lang="en-GB" sz="1400" kern="1200" dirty="0"/>
            <a:t> Cambridge. </a:t>
          </a:r>
          <a:endParaRPr lang="en-US" sz="1400" kern="1200" dirty="0"/>
        </a:p>
      </dsp:txBody>
      <dsp:txXfrm>
        <a:off x="1679543" y="1818308"/>
        <a:ext cx="9727451" cy="1454150"/>
      </dsp:txXfrm>
    </dsp:sp>
    <dsp:sp modelId="{62DDF941-D9EC-47BB-8D5E-C0372E15CD87}">
      <dsp:nvSpPr>
        <dsp:cNvPr id="0" name=""/>
        <dsp:cNvSpPr/>
      </dsp:nvSpPr>
      <dsp:spPr>
        <a:xfrm>
          <a:off x="0" y="3635996"/>
          <a:ext cx="11406995" cy="145415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B5619E-1C78-4B08-B2E2-7E143B20D399}">
      <dsp:nvSpPr>
        <dsp:cNvPr id="0" name=""/>
        <dsp:cNvSpPr/>
      </dsp:nvSpPr>
      <dsp:spPr>
        <a:xfrm>
          <a:off x="439880" y="3963180"/>
          <a:ext cx="799782" cy="799782"/>
        </a:xfrm>
        <a:prstGeom prst="rect">
          <a:avLst/>
        </a:prstGeom>
        <a:blipFill>
          <a:blip xmlns:r="http://schemas.openxmlformats.org/officeDocument/2006/relationships">
            <a:extLs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542AD4-0202-4F7F-9568-ED5070B0E016}">
      <dsp:nvSpPr>
        <dsp:cNvPr id="0" name=""/>
        <dsp:cNvSpPr/>
      </dsp:nvSpPr>
      <dsp:spPr>
        <a:xfrm>
          <a:off x="1679543" y="3635996"/>
          <a:ext cx="9727451" cy="1454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3898" tIns="153898" rIns="153898" bIns="153898" numCol="1" spcCol="1270" anchor="ctr" anchorCtr="0">
          <a:noAutofit/>
        </a:bodyPr>
        <a:lstStyle/>
        <a:p>
          <a:pPr marL="0" lvl="0" indent="0" algn="l" defTabSz="622300">
            <a:lnSpc>
              <a:spcPct val="100000"/>
            </a:lnSpc>
            <a:spcBef>
              <a:spcPct val="0"/>
            </a:spcBef>
            <a:spcAft>
              <a:spcPct val="35000"/>
            </a:spcAft>
            <a:buNone/>
          </a:pPr>
          <a:r>
            <a:rPr lang="en-GB" sz="1400" kern="1200" dirty="0"/>
            <a:t>Phase 2 was commissioned by </a:t>
          </a:r>
          <a:r>
            <a:rPr lang="en-GB" sz="1400" kern="1200" dirty="0">
              <a:latin typeface="Aptos Display" panose="020F0302020204030204"/>
            </a:rPr>
            <a:t>the </a:t>
          </a:r>
          <a:r>
            <a:rPr lang="en-GB" sz="1400" kern="1200" dirty="0"/>
            <a:t>CPCA and grant funded by the Rees Jeffreys Road Fund. This phase built on findings from phase 1 to investigate perceptions of safety for women and girls travelling on buses in Cambridgeshire and Peterborough and examined both urban and rural routes. The aim of this phase was to improve the sense of security for women and girls travelling on buses in Cambridgeshire and Peterborough, to support greater confidence in using public transport, and </a:t>
          </a:r>
          <a:r>
            <a:rPr lang="en-GB" sz="1400" kern="1200" dirty="0">
              <a:latin typeface="Aptos Display" panose="020F0302020204030204"/>
            </a:rPr>
            <a:t>to encourage</a:t>
          </a:r>
          <a:r>
            <a:rPr lang="en-GB" sz="1400" kern="1200" dirty="0"/>
            <a:t> mode shift. </a:t>
          </a:r>
          <a:endParaRPr lang="en-US" sz="1400" kern="1200" dirty="0"/>
        </a:p>
      </dsp:txBody>
      <dsp:txXfrm>
        <a:off x="1679543" y="3635996"/>
        <a:ext cx="9727451" cy="14541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BDF28-10C7-4387-AAB7-0B8DD7688303}">
      <dsp:nvSpPr>
        <dsp:cNvPr id="0" name=""/>
        <dsp:cNvSpPr/>
      </dsp:nvSpPr>
      <dsp:spPr>
        <a:xfrm>
          <a:off x="0" y="347139"/>
          <a:ext cx="10035395" cy="16065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858" tIns="312420" rIns="778858"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panose="020B0004020202020204"/>
              <a:ea typeface="+mn-ea"/>
              <a:cs typeface="+mn-cs"/>
            </a:rPr>
            <a:t>Context </a:t>
          </a:r>
        </a:p>
        <a:p>
          <a:pPr marL="114300" lvl="1" indent="-114300" algn="l" defTabSz="666750" rtl="0">
            <a:lnSpc>
              <a:spcPct val="90000"/>
            </a:lnSpc>
            <a:spcBef>
              <a:spcPct val="0"/>
            </a:spcBef>
            <a:spcAft>
              <a:spcPct val="15000"/>
            </a:spcAft>
            <a:buChar char="•"/>
          </a:pPr>
          <a:r>
            <a:rPr lang="en-US" sz="1500" kern="1200">
              <a:latin typeface="Aptos" panose="020B0004020202020204"/>
              <a:ea typeface="+mn-ea"/>
              <a:cs typeface="+mn-cs"/>
            </a:rPr>
            <a:t>Methodology </a:t>
          </a:r>
        </a:p>
        <a:p>
          <a:pPr marL="114300" lvl="1" indent="-114300" algn="l" defTabSz="666750" rtl="0">
            <a:lnSpc>
              <a:spcPct val="90000"/>
            </a:lnSpc>
            <a:spcBef>
              <a:spcPct val="0"/>
            </a:spcBef>
            <a:spcAft>
              <a:spcPct val="15000"/>
            </a:spcAft>
            <a:buChar char="•"/>
          </a:pPr>
          <a:r>
            <a:rPr lang="en-US" sz="1500" kern="1200">
              <a:latin typeface="Aptos" panose="020B0004020202020204"/>
              <a:ea typeface="+mn-ea"/>
              <a:cs typeface="+mn-cs"/>
            </a:rPr>
            <a:t>Focus Groups </a:t>
          </a:r>
        </a:p>
        <a:p>
          <a:pPr marL="114300" lvl="1" indent="-114300" algn="l" defTabSz="666750" rtl="0">
            <a:lnSpc>
              <a:spcPct val="90000"/>
            </a:lnSpc>
            <a:spcBef>
              <a:spcPct val="0"/>
            </a:spcBef>
            <a:spcAft>
              <a:spcPct val="15000"/>
            </a:spcAft>
            <a:buChar char="•"/>
          </a:pPr>
          <a:r>
            <a:rPr lang="en-US" sz="1500" kern="1200">
              <a:latin typeface="Aptos" panose="020B0004020202020204"/>
              <a:ea typeface="+mn-ea"/>
              <a:cs typeface="+mn-cs"/>
            </a:rPr>
            <a:t>Issues and Recommendations </a:t>
          </a:r>
        </a:p>
        <a:p>
          <a:pPr marL="114300" lvl="1" indent="-114300" algn="l" defTabSz="666750" rtl="0">
            <a:lnSpc>
              <a:spcPct val="90000"/>
            </a:lnSpc>
            <a:spcBef>
              <a:spcPct val="0"/>
            </a:spcBef>
            <a:spcAft>
              <a:spcPct val="15000"/>
            </a:spcAft>
            <a:buChar char="•"/>
          </a:pPr>
          <a:r>
            <a:rPr lang="en-US" sz="1500" kern="1200">
              <a:latin typeface="Aptos" panose="020B0004020202020204"/>
              <a:ea typeface="+mn-ea"/>
              <a:cs typeface="+mn-cs"/>
            </a:rPr>
            <a:t>Next Steps </a:t>
          </a:r>
        </a:p>
      </dsp:txBody>
      <dsp:txXfrm>
        <a:off x="0" y="347139"/>
        <a:ext cx="10035395" cy="1606500"/>
      </dsp:txXfrm>
    </dsp:sp>
    <dsp:sp modelId="{30CF0815-41ED-4F9E-A41E-2123733AC2BF}">
      <dsp:nvSpPr>
        <dsp:cNvPr id="0" name=""/>
        <dsp:cNvSpPr/>
      </dsp:nvSpPr>
      <dsp:spPr>
        <a:xfrm>
          <a:off x="501769" y="125739"/>
          <a:ext cx="7024776" cy="44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520" tIns="0" rIns="265520" bIns="0" numCol="1" spcCol="1270" anchor="ctr" anchorCtr="0">
          <a:noAutofit/>
        </a:bodyPr>
        <a:lstStyle/>
        <a:p>
          <a:pPr marL="0" lvl="0" indent="0" algn="l" defTabSz="666750" rtl="0">
            <a:lnSpc>
              <a:spcPct val="90000"/>
            </a:lnSpc>
            <a:spcBef>
              <a:spcPct val="0"/>
            </a:spcBef>
            <a:spcAft>
              <a:spcPct val="35000"/>
            </a:spcAft>
            <a:buNone/>
          </a:pPr>
          <a:r>
            <a:rPr lang="en-US" sz="1500" kern="1200">
              <a:solidFill>
                <a:srgbClr val="FFFFFF"/>
              </a:solidFill>
              <a:latin typeface="Aptos" panose="020B0004020202020204"/>
              <a:ea typeface="+mn-ea"/>
              <a:cs typeface="+mn-cs"/>
            </a:rPr>
            <a:t>Active Travel and Travel Hubs </a:t>
          </a:r>
        </a:p>
      </dsp:txBody>
      <dsp:txXfrm>
        <a:off x="523385" y="147355"/>
        <a:ext cx="6981544" cy="399568"/>
      </dsp:txXfrm>
    </dsp:sp>
    <dsp:sp modelId="{6DAB2D48-14E2-4592-AB7C-64A84FE2FB43}">
      <dsp:nvSpPr>
        <dsp:cNvPr id="0" name=""/>
        <dsp:cNvSpPr/>
      </dsp:nvSpPr>
      <dsp:spPr>
        <a:xfrm>
          <a:off x="0" y="2256039"/>
          <a:ext cx="10035395" cy="16065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8858" tIns="312420" rIns="778858" bIns="10668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a:ea typeface="+mn-ea"/>
              <a:cs typeface="+mn-cs"/>
            </a:rPr>
            <a:t>Context </a:t>
          </a:r>
        </a:p>
        <a:p>
          <a:pPr marL="114300" lvl="1" indent="-114300" algn="l" defTabSz="666750" rtl="0">
            <a:lnSpc>
              <a:spcPct val="90000"/>
            </a:lnSpc>
            <a:spcBef>
              <a:spcPct val="0"/>
            </a:spcBef>
            <a:spcAft>
              <a:spcPct val="15000"/>
            </a:spcAft>
            <a:buChar char="•"/>
          </a:pPr>
          <a:r>
            <a:rPr lang="en-US" sz="1500" kern="1200">
              <a:latin typeface="Aptos"/>
              <a:ea typeface="+mn-ea"/>
              <a:cs typeface="+mn-cs"/>
            </a:rPr>
            <a:t>Methodology </a:t>
          </a:r>
        </a:p>
        <a:p>
          <a:pPr marL="114300" lvl="1" indent="-114300" algn="l" defTabSz="666750" rtl="0">
            <a:lnSpc>
              <a:spcPct val="90000"/>
            </a:lnSpc>
            <a:spcBef>
              <a:spcPct val="0"/>
            </a:spcBef>
            <a:spcAft>
              <a:spcPct val="15000"/>
            </a:spcAft>
            <a:buChar char="•"/>
          </a:pPr>
          <a:r>
            <a:rPr lang="en-US" sz="1500" kern="1200">
              <a:latin typeface="Aptos"/>
              <a:ea typeface="+mn-ea"/>
              <a:cs typeface="+mn-cs"/>
            </a:rPr>
            <a:t>Focus Groups </a:t>
          </a:r>
        </a:p>
        <a:p>
          <a:pPr marL="114300" lvl="1" indent="-114300" algn="l" defTabSz="666750" rtl="0">
            <a:lnSpc>
              <a:spcPct val="90000"/>
            </a:lnSpc>
            <a:spcBef>
              <a:spcPct val="0"/>
            </a:spcBef>
            <a:spcAft>
              <a:spcPct val="15000"/>
            </a:spcAft>
            <a:buChar char="•"/>
          </a:pPr>
          <a:r>
            <a:rPr lang="en-US" sz="1500" kern="1200">
              <a:latin typeface="Aptos"/>
              <a:ea typeface="+mn-ea"/>
              <a:cs typeface="+mn-cs"/>
            </a:rPr>
            <a:t>Issues and Recommendations </a:t>
          </a:r>
        </a:p>
        <a:p>
          <a:pPr marL="114300" lvl="1" indent="-114300" algn="l" defTabSz="666750" rtl="0">
            <a:lnSpc>
              <a:spcPct val="90000"/>
            </a:lnSpc>
            <a:spcBef>
              <a:spcPct val="0"/>
            </a:spcBef>
            <a:spcAft>
              <a:spcPct val="15000"/>
            </a:spcAft>
            <a:buChar char="•"/>
          </a:pPr>
          <a:r>
            <a:rPr lang="en-US" sz="1500" kern="1200">
              <a:latin typeface="Aptos"/>
              <a:ea typeface="+mn-ea"/>
              <a:cs typeface="+mn-cs"/>
            </a:rPr>
            <a:t>Next Steps </a:t>
          </a:r>
        </a:p>
      </dsp:txBody>
      <dsp:txXfrm>
        <a:off x="0" y="2256039"/>
        <a:ext cx="10035395" cy="1606500"/>
      </dsp:txXfrm>
    </dsp:sp>
    <dsp:sp modelId="{BA8345D0-D6C4-4112-B5A0-0CA025F4A025}">
      <dsp:nvSpPr>
        <dsp:cNvPr id="0" name=""/>
        <dsp:cNvSpPr/>
      </dsp:nvSpPr>
      <dsp:spPr>
        <a:xfrm>
          <a:off x="501769" y="2034639"/>
          <a:ext cx="7024776" cy="4428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5520" tIns="0" rIns="265520" bIns="0" numCol="1" spcCol="1270" anchor="ctr" anchorCtr="0">
          <a:noAutofit/>
        </a:bodyPr>
        <a:lstStyle/>
        <a:p>
          <a:pPr marL="0" lvl="0" indent="0" algn="l" defTabSz="666750" rtl="0">
            <a:lnSpc>
              <a:spcPct val="90000"/>
            </a:lnSpc>
            <a:spcBef>
              <a:spcPct val="0"/>
            </a:spcBef>
            <a:spcAft>
              <a:spcPct val="35000"/>
            </a:spcAft>
            <a:buNone/>
          </a:pPr>
          <a:r>
            <a:rPr lang="en-US" sz="1500" kern="1200">
              <a:latin typeface="Aptos"/>
              <a:ea typeface="+mn-ea"/>
              <a:cs typeface="+mn-cs"/>
            </a:rPr>
            <a:t>Bus Travel </a:t>
          </a:r>
        </a:p>
      </dsp:txBody>
      <dsp:txXfrm>
        <a:off x="523385" y="2056255"/>
        <a:ext cx="6981544"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1D903-B3D4-4BE3-A62B-559B854C5DDC}">
      <dsp:nvSpPr>
        <dsp:cNvPr id="0" name=""/>
        <dsp:cNvSpPr/>
      </dsp:nvSpPr>
      <dsp:spPr>
        <a:xfrm>
          <a:off x="3980" y="71369"/>
          <a:ext cx="3480366" cy="1392146"/>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4686" tIns="77343" rIns="38672" bIns="77343"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Aptos Display" panose="020F0302020204030204"/>
            </a:rPr>
            <a:t>Safety Inclusion Assessments (SIAs)</a:t>
          </a:r>
          <a:endParaRPr lang="en-US" sz="2900" kern="1200"/>
        </a:p>
      </dsp:txBody>
      <dsp:txXfrm>
        <a:off x="3980" y="71369"/>
        <a:ext cx="3132330" cy="1392146"/>
      </dsp:txXfrm>
    </dsp:sp>
    <dsp:sp modelId="{3BC85124-C44C-476A-8D16-10A511386792}">
      <dsp:nvSpPr>
        <dsp:cNvPr id="0" name=""/>
        <dsp:cNvSpPr/>
      </dsp:nvSpPr>
      <dsp:spPr>
        <a:xfrm>
          <a:off x="2788273" y="71369"/>
          <a:ext cx="3480366" cy="1392146"/>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77343" rIns="38672" bIns="77343"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Aptos Display" panose="020F0302020204030204"/>
            </a:rPr>
            <a:t>Focus groups </a:t>
          </a:r>
          <a:endParaRPr lang="en-US" sz="2900" kern="1200"/>
        </a:p>
      </dsp:txBody>
      <dsp:txXfrm>
        <a:off x="3484346" y="71369"/>
        <a:ext cx="2088220" cy="1392146"/>
      </dsp:txXfrm>
    </dsp:sp>
    <dsp:sp modelId="{AF707492-5873-4671-8ADA-EEC51DB70FCE}">
      <dsp:nvSpPr>
        <dsp:cNvPr id="0" name=""/>
        <dsp:cNvSpPr/>
      </dsp:nvSpPr>
      <dsp:spPr>
        <a:xfrm>
          <a:off x="5572567" y="71369"/>
          <a:ext cx="3480366" cy="1392146"/>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6015" tIns="77343" rIns="38672" bIns="77343"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Aptos Display" panose="020F0302020204030204"/>
            </a:rPr>
            <a:t>Literature review </a:t>
          </a:r>
          <a:endParaRPr lang="en-US" sz="2900" kern="1200"/>
        </a:p>
      </dsp:txBody>
      <dsp:txXfrm>
        <a:off x="6268640" y="71369"/>
        <a:ext cx="2088220" cy="13921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57DB7-4249-478A-9011-ABC83B63F2C1}">
      <dsp:nvSpPr>
        <dsp:cNvPr id="0" name=""/>
        <dsp:cNvSpPr/>
      </dsp:nvSpPr>
      <dsp:spPr>
        <a:xfrm>
          <a:off x="848195" y="3216"/>
          <a:ext cx="1784947" cy="107096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A lack of active frontage on the approach to the underpass, creating a feeling of isolation. </a:t>
          </a:r>
          <a:endParaRPr lang="en-US" sz="1100" kern="1200"/>
        </a:p>
      </dsp:txBody>
      <dsp:txXfrm>
        <a:off x="848195" y="3216"/>
        <a:ext cx="1784947" cy="1070968"/>
      </dsp:txXfrm>
    </dsp:sp>
    <dsp:sp modelId="{E6657AE1-8F65-4962-88CD-66B3D0B81C24}">
      <dsp:nvSpPr>
        <dsp:cNvPr id="0" name=""/>
        <dsp:cNvSpPr/>
      </dsp:nvSpPr>
      <dsp:spPr>
        <a:xfrm>
          <a:off x="2811638" y="3216"/>
          <a:ext cx="1784947" cy="1070968"/>
        </a:xfrm>
        <a:prstGeom prst="rect">
          <a:avLst/>
        </a:prstGeom>
        <a:gradFill rotWithShape="0">
          <a:gsLst>
            <a:gs pos="0">
              <a:schemeClr val="accent2">
                <a:hueOff val="402726"/>
                <a:satOff val="-1156"/>
                <a:lumOff val="-1851"/>
                <a:alphaOff val="0"/>
                <a:satMod val="103000"/>
                <a:lumMod val="102000"/>
                <a:tint val="94000"/>
              </a:schemeClr>
            </a:gs>
            <a:gs pos="50000">
              <a:schemeClr val="accent2">
                <a:hueOff val="402726"/>
                <a:satOff val="-1156"/>
                <a:lumOff val="-1851"/>
                <a:alphaOff val="0"/>
                <a:satMod val="110000"/>
                <a:lumMod val="100000"/>
                <a:shade val="100000"/>
              </a:schemeClr>
            </a:gs>
            <a:gs pos="100000">
              <a:schemeClr val="accent2">
                <a:hueOff val="402726"/>
                <a:satOff val="-1156"/>
                <a:lumOff val="-185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Overgrown vegetation in the middle section of the underpass creating entrapment points. </a:t>
          </a:r>
          <a:endParaRPr lang="en-US" sz="1100" kern="1200"/>
        </a:p>
      </dsp:txBody>
      <dsp:txXfrm>
        <a:off x="2811638" y="3216"/>
        <a:ext cx="1784947" cy="1070968"/>
      </dsp:txXfrm>
    </dsp:sp>
    <dsp:sp modelId="{3A1A19A8-52F9-4507-89F3-CABDC52EB084}">
      <dsp:nvSpPr>
        <dsp:cNvPr id="0" name=""/>
        <dsp:cNvSpPr/>
      </dsp:nvSpPr>
      <dsp:spPr>
        <a:xfrm>
          <a:off x="4775080" y="3216"/>
          <a:ext cx="1784947" cy="1070968"/>
        </a:xfrm>
        <a:prstGeom prst="rect">
          <a:avLst/>
        </a:prstGeom>
        <a:gradFill rotWithShape="0">
          <a:gsLst>
            <a:gs pos="0">
              <a:schemeClr val="accent2">
                <a:hueOff val="805452"/>
                <a:satOff val="-2312"/>
                <a:lumOff val="-3701"/>
                <a:alphaOff val="0"/>
                <a:satMod val="103000"/>
                <a:lumMod val="102000"/>
                <a:tint val="94000"/>
              </a:schemeClr>
            </a:gs>
            <a:gs pos="50000">
              <a:schemeClr val="accent2">
                <a:hueOff val="805452"/>
                <a:satOff val="-2312"/>
                <a:lumOff val="-3701"/>
                <a:alphaOff val="0"/>
                <a:satMod val="110000"/>
                <a:lumMod val="100000"/>
                <a:shade val="100000"/>
              </a:schemeClr>
            </a:gs>
            <a:gs pos="100000">
              <a:schemeClr val="accent2">
                <a:hueOff val="805452"/>
                <a:satOff val="-2312"/>
                <a:lumOff val="-370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Bright lights from tunnels create dark spots immediately outside the tunnels. </a:t>
          </a:r>
          <a:endParaRPr lang="en-US" sz="1100" kern="1200"/>
        </a:p>
      </dsp:txBody>
      <dsp:txXfrm>
        <a:off x="4775080" y="3216"/>
        <a:ext cx="1784947" cy="1070968"/>
      </dsp:txXfrm>
    </dsp:sp>
    <dsp:sp modelId="{1ED78C19-AF56-4231-BF59-67EB3F0F0C95}">
      <dsp:nvSpPr>
        <dsp:cNvPr id="0" name=""/>
        <dsp:cNvSpPr/>
      </dsp:nvSpPr>
      <dsp:spPr>
        <a:xfrm>
          <a:off x="6738522" y="3216"/>
          <a:ext cx="1784947" cy="1070968"/>
        </a:xfrm>
        <a:prstGeom prst="rect">
          <a:avLst/>
        </a:prstGeom>
        <a:gradFill rotWithShape="0">
          <a:gsLst>
            <a:gs pos="0">
              <a:schemeClr val="accent2">
                <a:hueOff val="1208178"/>
                <a:satOff val="-3467"/>
                <a:lumOff val="-5552"/>
                <a:alphaOff val="0"/>
                <a:satMod val="103000"/>
                <a:lumMod val="102000"/>
                <a:tint val="94000"/>
              </a:schemeClr>
            </a:gs>
            <a:gs pos="50000">
              <a:schemeClr val="accent2">
                <a:hueOff val="1208178"/>
                <a:satOff val="-3467"/>
                <a:lumOff val="-5552"/>
                <a:alphaOff val="0"/>
                <a:satMod val="110000"/>
                <a:lumMod val="100000"/>
                <a:shade val="100000"/>
              </a:schemeClr>
            </a:gs>
            <a:gs pos="100000">
              <a:schemeClr val="accent2">
                <a:hueOff val="1208178"/>
                <a:satOff val="-3467"/>
                <a:lumOff val="-55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Limited infrastructure in the underpass to facilitate passive surveillance (e.g., convex mirrors). </a:t>
          </a:r>
          <a:endParaRPr lang="en-US" sz="1100" kern="1200"/>
        </a:p>
      </dsp:txBody>
      <dsp:txXfrm>
        <a:off x="6738522" y="3216"/>
        <a:ext cx="1784947" cy="1070968"/>
      </dsp:txXfrm>
    </dsp:sp>
    <dsp:sp modelId="{25F38A24-ACD6-4FC8-B54C-F2C2DF2E32DA}">
      <dsp:nvSpPr>
        <dsp:cNvPr id="0" name=""/>
        <dsp:cNvSpPr/>
      </dsp:nvSpPr>
      <dsp:spPr>
        <a:xfrm>
          <a:off x="8701964" y="3216"/>
          <a:ext cx="1784947" cy="1070968"/>
        </a:xfrm>
        <a:prstGeom prst="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No mobile phone signal in the middle section of the underpass. </a:t>
          </a:r>
          <a:endParaRPr lang="en-US" sz="1100" kern="1200"/>
        </a:p>
      </dsp:txBody>
      <dsp:txXfrm>
        <a:off x="8701964" y="3216"/>
        <a:ext cx="1784947" cy="1070968"/>
      </dsp:txXfrm>
    </dsp:sp>
    <dsp:sp modelId="{D73CFB20-4984-4DF8-B6E6-06E60F1E609F}">
      <dsp:nvSpPr>
        <dsp:cNvPr id="0" name=""/>
        <dsp:cNvSpPr/>
      </dsp:nvSpPr>
      <dsp:spPr>
        <a:xfrm>
          <a:off x="848195" y="1252679"/>
          <a:ext cx="1784947" cy="1070968"/>
        </a:xfrm>
        <a:prstGeom prst="rect">
          <a:avLst/>
        </a:prstGeom>
        <a:gradFill rotWithShape="0">
          <a:gsLst>
            <a:gs pos="0">
              <a:schemeClr val="accent2">
                <a:hueOff val="2013629"/>
                <a:satOff val="-5779"/>
                <a:lumOff val="-9253"/>
                <a:alphaOff val="0"/>
                <a:satMod val="103000"/>
                <a:lumMod val="102000"/>
                <a:tint val="94000"/>
              </a:schemeClr>
            </a:gs>
            <a:gs pos="50000">
              <a:schemeClr val="accent2">
                <a:hueOff val="2013629"/>
                <a:satOff val="-5779"/>
                <a:lumOff val="-9253"/>
                <a:alphaOff val="0"/>
                <a:satMod val="110000"/>
                <a:lumMod val="100000"/>
                <a:shade val="100000"/>
              </a:schemeClr>
            </a:gs>
            <a:gs pos="100000">
              <a:schemeClr val="accent2">
                <a:hueOff val="2013629"/>
                <a:satOff val="-5779"/>
                <a:lumOff val="-925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Steep ramps providing access to the underpass which were not well-maintained. </a:t>
          </a:r>
          <a:endParaRPr lang="en-US" sz="1100" kern="1200"/>
        </a:p>
      </dsp:txBody>
      <dsp:txXfrm>
        <a:off x="848195" y="1252679"/>
        <a:ext cx="1784947" cy="1070968"/>
      </dsp:txXfrm>
    </dsp:sp>
    <dsp:sp modelId="{9F162C09-19EC-4E50-A974-D3111C3D3942}">
      <dsp:nvSpPr>
        <dsp:cNvPr id="0" name=""/>
        <dsp:cNvSpPr/>
      </dsp:nvSpPr>
      <dsp:spPr>
        <a:xfrm>
          <a:off x="2811638" y="1252679"/>
          <a:ext cx="1784947" cy="1070968"/>
        </a:xfrm>
        <a:prstGeom prst="rect">
          <a:avLst/>
        </a:prstGeom>
        <a:gradFill rotWithShape="0">
          <a:gsLst>
            <a:gs pos="0">
              <a:schemeClr val="accent2">
                <a:hueOff val="2416355"/>
                <a:satOff val="-6935"/>
                <a:lumOff val="-11103"/>
                <a:alphaOff val="0"/>
                <a:satMod val="103000"/>
                <a:lumMod val="102000"/>
                <a:tint val="94000"/>
              </a:schemeClr>
            </a:gs>
            <a:gs pos="50000">
              <a:schemeClr val="accent2">
                <a:hueOff val="2416355"/>
                <a:satOff val="-6935"/>
                <a:lumOff val="-11103"/>
                <a:alphaOff val="0"/>
                <a:satMod val="110000"/>
                <a:lumMod val="100000"/>
                <a:shade val="100000"/>
              </a:schemeClr>
            </a:gs>
            <a:gs pos="100000">
              <a:schemeClr val="accent2">
                <a:hueOff val="2416355"/>
                <a:satOff val="-6935"/>
                <a:lumOff val="-1110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Existing artwork defaced with graffiti, creating an uneasy atmosphere. </a:t>
          </a:r>
          <a:endParaRPr lang="en-US" sz="1100" kern="1200"/>
        </a:p>
      </dsp:txBody>
      <dsp:txXfrm>
        <a:off x="2811638" y="1252679"/>
        <a:ext cx="1784947" cy="1070968"/>
      </dsp:txXfrm>
    </dsp:sp>
    <dsp:sp modelId="{6FAFAB2B-1FEB-4067-886B-0ECE2ACCDDA4}">
      <dsp:nvSpPr>
        <dsp:cNvPr id="0" name=""/>
        <dsp:cNvSpPr/>
      </dsp:nvSpPr>
      <dsp:spPr>
        <a:xfrm>
          <a:off x="4775080" y="1252679"/>
          <a:ext cx="1784947" cy="1070968"/>
        </a:xfrm>
        <a:prstGeom prst="rect">
          <a:avLst/>
        </a:prstGeom>
        <a:gradFill rotWithShape="0">
          <a:gsLst>
            <a:gs pos="0">
              <a:schemeClr val="accent2">
                <a:hueOff val="2819081"/>
                <a:satOff val="-8091"/>
                <a:lumOff val="-12954"/>
                <a:alphaOff val="0"/>
                <a:satMod val="103000"/>
                <a:lumMod val="102000"/>
                <a:tint val="94000"/>
              </a:schemeClr>
            </a:gs>
            <a:gs pos="50000">
              <a:schemeClr val="accent2">
                <a:hueOff val="2819081"/>
                <a:satOff val="-8091"/>
                <a:lumOff val="-12954"/>
                <a:alphaOff val="0"/>
                <a:satMod val="110000"/>
                <a:lumMod val="100000"/>
                <a:shade val="100000"/>
              </a:schemeClr>
            </a:gs>
            <a:gs pos="100000">
              <a:schemeClr val="accent2">
                <a:hueOff val="2819081"/>
                <a:satOff val="-8091"/>
                <a:lumOff val="-129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Insufficient waiting space on the Northern side of the toucan crossing on Newmarket Road. </a:t>
          </a:r>
          <a:endParaRPr lang="en-US" sz="1100" kern="1200"/>
        </a:p>
      </dsp:txBody>
      <dsp:txXfrm>
        <a:off x="4775080" y="1252679"/>
        <a:ext cx="1784947" cy="1070968"/>
      </dsp:txXfrm>
    </dsp:sp>
    <dsp:sp modelId="{496D0FD7-22DE-409B-9196-2CB31F7FB3F4}">
      <dsp:nvSpPr>
        <dsp:cNvPr id="0" name=""/>
        <dsp:cNvSpPr/>
      </dsp:nvSpPr>
      <dsp:spPr>
        <a:xfrm>
          <a:off x="6738522" y="1252679"/>
          <a:ext cx="1784947" cy="1070968"/>
        </a:xfrm>
        <a:prstGeom prst="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Abandoned buildings along the route contribute to low levels of perceived safety. </a:t>
          </a:r>
          <a:endParaRPr lang="en-US" sz="1100" kern="1200"/>
        </a:p>
      </dsp:txBody>
      <dsp:txXfrm>
        <a:off x="6738522" y="1252679"/>
        <a:ext cx="1784947" cy="1070968"/>
      </dsp:txXfrm>
    </dsp:sp>
    <dsp:sp modelId="{D99DDB66-C52A-4765-9D56-326729B4FEAD}">
      <dsp:nvSpPr>
        <dsp:cNvPr id="0" name=""/>
        <dsp:cNvSpPr/>
      </dsp:nvSpPr>
      <dsp:spPr>
        <a:xfrm>
          <a:off x="8701964" y="1252679"/>
          <a:ext cx="1784947" cy="1070968"/>
        </a:xfrm>
        <a:prstGeom prst="rect">
          <a:avLst/>
        </a:prstGeom>
        <a:gradFill rotWithShape="0">
          <a:gsLst>
            <a:gs pos="0">
              <a:schemeClr val="accent2">
                <a:hueOff val="3624533"/>
                <a:satOff val="-10402"/>
                <a:lumOff val="-16655"/>
                <a:alphaOff val="0"/>
                <a:satMod val="103000"/>
                <a:lumMod val="102000"/>
                <a:tint val="94000"/>
              </a:schemeClr>
            </a:gs>
            <a:gs pos="50000">
              <a:schemeClr val="accent2">
                <a:hueOff val="3624533"/>
                <a:satOff val="-10402"/>
                <a:lumOff val="-16655"/>
                <a:alphaOff val="0"/>
                <a:satMod val="110000"/>
                <a:lumMod val="100000"/>
                <a:shade val="100000"/>
              </a:schemeClr>
            </a:gs>
            <a:gs pos="100000">
              <a:schemeClr val="accent2">
                <a:hueOff val="3624533"/>
                <a:satOff val="-10402"/>
                <a:lumOff val="-1665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Land use which consists of largely retail and hotels limits activity outside of daytime hours. </a:t>
          </a:r>
          <a:endParaRPr lang="en-US" sz="1100" kern="1200"/>
        </a:p>
      </dsp:txBody>
      <dsp:txXfrm>
        <a:off x="8701964" y="1252679"/>
        <a:ext cx="1784947" cy="1070968"/>
      </dsp:txXfrm>
    </dsp:sp>
    <dsp:sp modelId="{C2BE9C66-5DF9-413C-90A5-D05C8E7B3823}">
      <dsp:nvSpPr>
        <dsp:cNvPr id="0" name=""/>
        <dsp:cNvSpPr/>
      </dsp:nvSpPr>
      <dsp:spPr>
        <a:xfrm>
          <a:off x="848195" y="2502142"/>
          <a:ext cx="1784947" cy="1070968"/>
        </a:xfrm>
        <a:prstGeom prst="rect">
          <a:avLst/>
        </a:prstGeom>
        <a:gradFill rotWithShape="0">
          <a:gsLst>
            <a:gs pos="0">
              <a:schemeClr val="accent2">
                <a:hueOff val="4027259"/>
                <a:satOff val="-11558"/>
                <a:lumOff val="-18506"/>
                <a:alphaOff val="0"/>
                <a:satMod val="103000"/>
                <a:lumMod val="102000"/>
                <a:tint val="94000"/>
              </a:schemeClr>
            </a:gs>
            <a:gs pos="50000">
              <a:schemeClr val="accent2">
                <a:hueOff val="4027259"/>
                <a:satOff val="-11558"/>
                <a:lumOff val="-18506"/>
                <a:alphaOff val="0"/>
                <a:satMod val="110000"/>
                <a:lumMod val="100000"/>
                <a:shade val="100000"/>
              </a:schemeClr>
            </a:gs>
            <a:gs pos="100000">
              <a:schemeClr val="accent2">
                <a:hueOff val="4027259"/>
                <a:satOff val="-11558"/>
                <a:lumOff val="-185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A lack of pedestrian crossing points over Newmarket Road from the Travelodge to Cambridge retail park. </a:t>
          </a:r>
          <a:endParaRPr lang="en-US" sz="1100" kern="1200"/>
        </a:p>
      </dsp:txBody>
      <dsp:txXfrm>
        <a:off x="848195" y="2502142"/>
        <a:ext cx="1784947" cy="1070968"/>
      </dsp:txXfrm>
    </dsp:sp>
    <dsp:sp modelId="{53660F8A-4370-4EB5-A1BD-032C3D397B6F}">
      <dsp:nvSpPr>
        <dsp:cNvPr id="0" name=""/>
        <dsp:cNvSpPr/>
      </dsp:nvSpPr>
      <dsp:spPr>
        <a:xfrm>
          <a:off x="2811638" y="2502142"/>
          <a:ext cx="1784947" cy="1070968"/>
        </a:xfrm>
        <a:prstGeom prst="rect">
          <a:avLst/>
        </a:prstGeom>
        <a:gradFill rotWithShape="0">
          <a:gsLst>
            <a:gs pos="0">
              <a:schemeClr val="accent2">
                <a:hueOff val="4429985"/>
                <a:satOff val="-12714"/>
                <a:lumOff val="-20356"/>
                <a:alphaOff val="0"/>
                <a:satMod val="103000"/>
                <a:lumMod val="102000"/>
                <a:tint val="94000"/>
              </a:schemeClr>
            </a:gs>
            <a:gs pos="50000">
              <a:schemeClr val="accent2">
                <a:hueOff val="4429985"/>
                <a:satOff val="-12714"/>
                <a:lumOff val="-20356"/>
                <a:alphaOff val="0"/>
                <a:satMod val="110000"/>
                <a:lumMod val="100000"/>
                <a:shade val="100000"/>
              </a:schemeClr>
            </a:gs>
            <a:gs pos="100000">
              <a:schemeClr val="accent2">
                <a:hueOff val="4429985"/>
                <a:satOff val="-12714"/>
                <a:lumOff val="-2035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The section of Newmarket Road along the perimeter of Cambridge Retail Park is dominated by motor vehicles. </a:t>
          </a:r>
          <a:endParaRPr lang="en-US" sz="1100" kern="1200"/>
        </a:p>
      </dsp:txBody>
      <dsp:txXfrm>
        <a:off x="2811638" y="2502142"/>
        <a:ext cx="1784947" cy="1070968"/>
      </dsp:txXfrm>
    </dsp:sp>
    <dsp:sp modelId="{69B56D7D-AA8A-48F1-B973-E61C6613CB88}">
      <dsp:nvSpPr>
        <dsp:cNvPr id="0" name=""/>
        <dsp:cNvSpPr/>
      </dsp:nvSpPr>
      <dsp:spPr>
        <a:xfrm>
          <a:off x="4775080" y="2502142"/>
          <a:ext cx="1784947" cy="1070968"/>
        </a:xfrm>
        <a:prstGeom prst="rect">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Entrapment points along Newmarket Road. </a:t>
          </a:r>
          <a:endParaRPr lang="en-US" sz="1100" kern="1200"/>
        </a:p>
      </dsp:txBody>
      <dsp:txXfrm>
        <a:off x="4775080" y="2502142"/>
        <a:ext cx="1784947" cy="1070968"/>
      </dsp:txXfrm>
    </dsp:sp>
    <dsp:sp modelId="{2D07D36F-D07D-40EE-8A63-5857C330F045}">
      <dsp:nvSpPr>
        <dsp:cNvPr id="0" name=""/>
        <dsp:cNvSpPr/>
      </dsp:nvSpPr>
      <dsp:spPr>
        <a:xfrm>
          <a:off x="6738522" y="2502142"/>
          <a:ext cx="1784947" cy="1070968"/>
        </a:xfrm>
        <a:prstGeom prst="rect">
          <a:avLst/>
        </a:prstGeom>
        <a:gradFill rotWithShape="0">
          <a:gsLst>
            <a:gs pos="0">
              <a:schemeClr val="accent2">
                <a:hueOff val="5235436"/>
                <a:satOff val="-15026"/>
                <a:lumOff val="-24057"/>
                <a:alphaOff val="0"/>
                <a:satMod val="103000"/>
                <a:lumMod val="102000"/>
                <a:tint val="94000"/>
              </a:schemeClr>
            </a:gs>
            <a:gs pos="50000">
              <a:schemeClr val="accent2">
                <a:hueOff val="5235436"/>
                <a:satOff val="-15026"/>
                <a:lumOff val="-24057"/>
                <a:alphaOff val="0"/>
                <a:satMod val="110000"/>
                <a:lumMod val="100000"/>
                <a:shade val="100000"/>
              </a:schemeClr>
            </a:gs>
            <a:gs pos="100000">
              <a:schemeClr val="accent2">
                <a:hueOff val="5235436"/>
                <a:satOff val="-15026"/>
                <a:lumOff val="-240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Street-lighting blocked by overgrowing vegetation. </a:t>
          </a:r>
          <a:endParaRPr lang="en-US" sz="1100" kern="1200"/>
        </a:p>
      </dsp:txBody>
      <dsp:txXfrm>
        <a:off x="6738522" y="2502142"/>
        <a:ext cx="1784947" cy="1070968"/>
      </dsp:txXfrm>
    </dsp:sp>
    <dsp:sp modelId="{5CC8F58B-986D-4964-A73E-6031E14A6A89}">
      <dsp:nvSpPr>
        <dsp:cNvPr id="0" name=""/>
        <dsp:cNvSpPr/>
      </dsp:nvSpPr>
      <dsp:spPr>
        <a:xfrm>
          <a:off x="8701964" y="2502142"/>
          <a:ext cx="1784947" cy="1070968"/>
        </a:xfrm>
        <a:prstGeom prst="rect">
          <a:avLst/>
        </a:prstGeom>
        <a:gradFill rotWithShape="0">
          <a:gsLst>
            <a:gs pos="0">
              <a:schemeClr val="accent2">
                <a:hueOff val="5638162"/>
                <a:satOff val="-16181"/>
                <a:lumOff val="-25908"/>
                <a:alphaOff val="0"/>
                <a:satMod val="103000"/>
                <a:lumMod val="102000"/>
                <a:tint val="94000"/>
              </a:schemeClr>
            </a:gs>
            <a:gs pos="50000">
              <a:schemeClr val="accent2">
                <a:hueOff val="5638162"/>
                <a:satOff val="-16181"/>
                <a:lumOff val="-25908"/>
                <a:alphaOff val="0"/>
                <a:satMod val="110000"/>
                <a:lumMod val="100000"/>
                <a:shade val="100000"/>
              </a:schemeClr>
            </a:gs>
            <a:gs pos="100000">
              <a:schemeClr val="accent2">
                <a:hueOff val="5638162"/>
                <a:satOff val="-16181"/>
                <a:lumOff val="-2590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Bus stops lack electronic live information about arrival times. </a:t>
          </a:r>
          <a:endParaRPr lang="en-US" sz="1100" kern="1200"/>
        </a:p>
      </dsp:txBody>
      <dsp:txXfrm>
        <a:off x="8701964" y="2502142"/>
        <a:ext cx="1784947" cy="1070968"/>
      </dsp:txXfrm>
    </dsp:sp>
    <dsp:sp modelId="{CAE469F5-0AC4-49DB-A8A9-D81269146C8F}">
      <dsp:nvSpPr>
        <dsp:cNvPr id="0" name=""/>
        <dsp:cNvSpPr/>
      </dsp:nvSpPr>
      <dsp:spPr>
        <a:xfrm>
          <a:off x="3793359" y="3751606"/>
          <a:ext cx="1784947" cy="1070968"/>
        </a:xfrm>
        <a:prstGeom prst="rect">
          <a:avLst/>
        </a:prstGeom>
        <a:gradFill rotWithShape="0">
          <a:gsLst>
            <a:gs pos="0">
              <a:schemeClr val="accent2">
                <a:hueOff val="6040888"/>
                <a:satOff val="-17337"/>
                <a:lumOff val="-27758"/>
                <a:alphaOff val="0"/>
                <a:satMod val="103000"/>
                <a:lumMod val="102000"/>
                <a:tint val="94000"/>
              </a:schemeClr>
            </a:gs>
            <a:gs pos="50000">
              <a:schemeClr val="accent2">
                <a:hueOff val="6040888"/>
                <a:satOff val="-17337"/>
                <a:lumOff val="-27758"/>
                <a:alphaOff val="0"/>
                <a:satMod val="110000"/>
                <a:lumMod val="100000"/>
                <a:shade val="100000"/>
              </a:schemeClr>
            </a:gs>
            <a:gs pos="100000">
              <a:schemeClr val="accent2">
                <a:hueOff val="6040888"/>
                <a:satOff val="-17337"/>
                <a:lumOff val="-2775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Lack of space for people waiting at Malden Close bus stop. </a:t>
          </a:r>
          <a:endParaRPr lang="en-US" sz="1100" kern="1200"/>
        </a:p>
      </dsp:txBody>
      <dsp:txXfrm>
        <a:off x="3793359" y="3751606"/>
        <a:ext cx="1784947" cy="1070968"/>
      </dsp:txXfrm>
    </dsp:sp>
    <dsp:sp modelId="{D648F159-FA22-4A31-BC21-7C2D76679AD1}">
      <dsp:nvSpPr>
        <dsp:cNvPr id="0" name=""/>
        <dsp:cNvSpPr/>
      </dsp:nvSpPr>
      <dsp:spPr>
        <a:xfrm>
          <a:off x="5756801" y="3751606"/>
          <a:ext cx="1784947" cy="1070968"/>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t>Movement paths blocked by footway parking. </a:t>
          </a:r>
          <a:endParaRPr lang="en-US" sz="1100" kern="1200"/>
        </a:p>
      </dsp:txBody>
      <dsp:txXfrm>
        <a:off x="5756801" y="3751606"/>
        <a:ext cx="1784947" cy="107096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1FDC76-1EE1-4944-AF48-61B3A1C5F461}">
      <dsp:nvSpPr>
        <dsp:cNvPr id="0" name=""/>
        <dsp:cNvSpPr/>
      </dsp:nvSpPr>
      <dsp:spPr>
        <a:xfrm>
          <a:off x="488401" y="992026"/>
          <a:ext cx="944885" cy="9448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4F2FC4-B05F-46E4-94CB-49A2C53F50CA}">
      <dsp:nvSpPr>
        <dsp:cNvPr id="0" name=""/>
        <dsp:cNvSpPr/>
      </dsp:nvSpPr>
      <dsp:spPr>
        <a:xfrm>
          <a:off x="686827" y="1190452"/>
          <a:ext cx="548033" cy="548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5F020F-1256-48A7-AFE9-053CF142D273}">
      <dsp:nvSpPr>
        <dsp:cNvPr id="0" name=""/>
        <dsp:cNvSpPr/>
      </dsp:nvSpPr>
      <dsp:spPr>
        <a:xfrm>
          <a:off x="1635762" y="992026"/>
          <a:ext cx="2227230" cy="944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a:t>Maintenance constraints, particularly concerning vegetation clearance around lighting and signage pose challenges. </a:t>
          </a:r>
          <a:endParaRPr lang="en-US" sz="1100" kern="1200"/>
        </a:p>
      </dsp:txBody>
      <dsp:txXfrm>
        <a:off x="1635762" y="992026"/>
        <a:ext cx="2227230" cy="944885"/>
      </dsp:txXfrm>
    </dsp:sp>
    <dsp:sp modelId="{3CAF94F2-BDF3-4191-9A92-E16EDBEA2A32}">
      <dsp:nvSpPr>
        <dsp:cNvPr id="0" name=""/>
        <dsp:cNvSpPr/>
      </dsp:nvSpPr>
      <dsp:spPr>
        <a:xfrm>
          <a:off x="4251071" y="992026"/>
          <a:ext cx="944885" cy="9448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80DB8A-339E-4D78-B584-B586DE64308C}">
      <dsp:nvSpPr>
        <dsp:cNvPr id="0" name=""/>
        <dsp:cNvSpPr/>
      </dsp:nvSpPr>
      <dsp:spPr>
        <a:xfrm>
          <a:off x="4449497" y="1190452"/>
          <a:ext cx="548033" cy="548033"/>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E60A5B-6E45-4F1E-9504-4307E92E84B6}">
      <dsp:nvSpPr>
        <dsp:cNvPr id="0" name=""/>
        <dsp:cNvSpPr/>
      </dsp:nvSpPr>
      <dsp:spPr>
        <a:xfrm>
          <a:off x="5398432" y="992026"/>
          <a:ext cx="2227230" cy="944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a:t>Removal of the toucan crossing at Abbey Street – a crossing which is currently very well used – may displace people from their desire line. </a:t>
          </a:r>
          <a:endParaRPr lang="en-US" sz="1100" kern="1200"/>
        </a:p>
      </dsp:txBody>
      <dsp:txXfrm>
        <a:off x="5398432" y="992026"/>
        <a:ext cx="2227230" cy="944885"/>
      </dsp:txXfrm>
    </dsp:sp>
    <dsp:sp modelId="{74BC0FF8-4D89-4DFA-9B9A-6B917244C34D}">
      <dsp:nvSpPr>
        <dsp:cNvPr id="0" name=""/>
        <dsp:cNvSpPr/>
      </dsp:nvSpPr>
      <dsp:spPr>
        <a:xfrm>
          <a:off x="8013740" y="992026"/>
          <a:ext cx="944885" cy="9448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FC3AE1-F4C8-45AC-9084-643FD2F54E7D}">
      <dsp:nvSpPr>
        <dsp:cNvPr id="0" name=""/>
        <dsp:cNvSpPr/>
      </dsp:nvSpPr>
      <dsp:spPr>
        <a:xfrm>
          <a:off x="8212166" y="1190452"/>
          <a:ext cx="548033" cy="548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260C0A-5B22-4959-B2EE-58E7EC6CECF9}">
      <dsp:nvSpPr>
        <dsp:cNvPr id="0" name=""/>
        <dsp:cNvSpPr/>
      </dsp:nvSpPr>
      <dsp:spPr>
        <a:xfrm>
          <a:off x="9161102" y="992026"/>
          <a:ext cx="2227230" cy="944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a:t>At entrapment points, multi-layered lighting should be installed to illuminate the path ahead. </a:t>
          </a:r>
          <a:endParaRPr lang="en-US" sz="1100" kern="1200"/>
        </a:p>
      </dsp:txBody>
      <dsp:txXfrm>
        <a:off x="9161102" y="992026"/>
        <a:ext cx="2227230" cy="944885"/>
      </dsp:txXfrm>
    </dsp:sp>
    <dsp:sp modelId="{A753A209-5312-46B0-ADB7-D4AF41138055}">
      <dsp:nvSpPr>
        <dsp:cNvPr id="0" name=""/>
        <dsp:cNvSpPr/>
      </dsp:nvSpPr>
      <dsp:spPr>
        <a:xfrm>
          <a:off x="488401" y="2730345"/>
          <a:ext cx="944885" cy="9448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2BED6E-4071-4FBA-B430-F906699F2BFC}">
      <dsp:nvSpPr>
        <dsp:cNvPr id="0" name=""/>
        <dsp:cNvSpPr/>
      </dsp:nvSpPr>
      <dsp:spPr>
        <a:xfrm>
          <a:off x="686827" y="2928771"/>
          <a:ext cx="548033" cy="548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E57A99-FB7D-4A4A-ACE9-DAC656F02AA5}">
      <dsp:nvSpPr>
        <dsp:cNvPr id="0" name=""/>
        <dsp:cNvSpPr/>
      </dsp:nvSpPr>
      <dsp:spPr>
        <a:xfrm>
          <a:off x="1635762" y="2730345"/>
          <a:ext cx="2227230" cy="944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a:t>New lighting poles proposed for the extent of the City Cemetery along Newmarket Road will not be effective if the vegetation is not regularly maintained.  </a:t>
          </a:r>
          <a:endParaRPr lang="en-US" sz="1100" kern="1200"/>
        </a:p>
      </dsp:txBody>
      <dsp:txXfrm>
        <a:off x="1635762" y="2730345"/>
        <a:ext cx="2227230" cy="944885"/>
      </dsp:txXfrm>
    </dsp:sp>
    <dsp:sp modelId="{7CF2875C-E4D2-4061-8C7C-397ED321AE2C}">
      <dsp:nvSpPr>
        <dsp:cNvPr id="0" name=""/>
        <dsp:cNvSpPr/>
      </dsp:nvSpPr>
      <dsp:spPr>
        <a:xfrm>
          <a:off x="4251071" y="2730345"/>
          <a:ext cx="944885" cy="94488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2FFA9-0FD9-46B7-AE08-C42DDC9CA10F}">
      <dsp:nvSpPr>
        <dsp:cNvPr id="0" name=""/>
        <dsp:cNvSpPr/>
      </dsp:nvSpPr>
      <dsp:spPr>
        <a:xfrm>
          <a:off x="4449497" y="2928771"/>
          <a:ext cx="548033" cy="548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468834-BB32-49DB-9412-F206721ED29C}">
      <dsp:nvSpPr>
        <dsp:cNvPr id="0" name=""/>
        <dsp:cNvSpPr/>
      </dsp:nvSpPr>
      <dsp:spPr>
        <a:xfrm>
          <a:off x="5398432" y="2730345"/>
          <a:ext cx="2227230" cy="9448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GB" sz="1100" kern="1200"/>
            <a:t>Providing CCTV on movement paths between the City Cemetery and the Park and Ride would improve perceptions of safety. </a:t>
          </a:r>
          <a:endParaRPr lang="en-US" sz="1100" kern="1200"/>
        </a:p>
      </dsp:txBody>
      <dsp:txXfrm>
        <a:off x="5398432" y="2730345"/>
        <a:ext cx="2227230" cy="9448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B6A6B9-BD92-453D-BFBD-20E93E78A678}">
      <dsp:nvSpPr>
        <dsp:cNvPr id="0" name=""/>
        <dsp:cNvSpPr/>
      </dsp:nvSpPr>
      <dsp:spPr>
        <a:xfrm>
          <a:off x="3320" y="700452"/>
          <a:ext cx="2634527" cy="1580716"/>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a:latin typeface="Aptos"/>
            </a:rPr>
            <a:t>Vegetation overgrowth outside of Trumpington Road Park &amp; Ride. </a:t>
          </a:r>
          <a:endParaRPr lang="en-US" sz="1500" kern="1200">
            <a:latin typeface="Aptos"/>
          </a:endParaRPr>
        </a:p>
      </dsp:txBody>
      <dsp:txXfrm>
        <a:off x="3320" y="700452"/>
        <a:ext cx="2634527" cy="1580716"/>
      </dsp:txXfrm>
    </dsp:sp>
    <dsp:sp modelId="{D1635FB6-E971-4BE0-93AF-D314AD604A32}">
      <dsp:nvSpPr>
        <dsp:cNvPr id="0" name=""/>
        <dsp:cNvSpPr/>
      </dsp:nvSpPr>
      <dsp:spPr>
        <a:xfrm>
          <a:off x="2901300" y="700452"/>
          <a:ext cx="2634527" cy="1580716"/>
        </a:xfrm>
        <a:prstGeom prst="rect">
          <a:avLst/>
        </a:prstGeom>
        <a:gradFill rotWithShape="0">
          <a:gsLst>
            <a:gs pos="0">
              <a:schemeClr val="accent2">
                <a:hueOff val="1073936"/>
                <a:satOff val="-3082"/>
                <a:lumOff val="-4935"/>
                <a:alphaOff val="0"/>
                <a:satMod val="103000"/>
                <a:lumMod val="102000"/>
                <a:tint val="94000"/>
              </a:schemeClr>
            </a:gs>
            <a:gs pos="50000">
              <a:schemeClr val="accent2">
                <a:hueOff val="1073936"/>
                <a:satOff val="-3082"/>
                <a:lumOff val="-4935"/>
                <a:alphaOff val="0"/>
                <a:satMod val="110000"/>
                <a:lumMod val="100000"/>
                <a:shade val="100000"/>
              </a:schemeClr>
            </a:gs>
            <a:gs pos="100000">
              <a:schemeClr val="accent2">
                <a:hueOff val="1073936"/>
                <a:satOff val="-3082"/>
                <a:lumOff val="-493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a:latin typeface="Aptos"/>
            </a:rPr>
            <a:t>Narrow shared use path of the northbound side of the carriageway outside of Trumpington Park &amp; Ride creates pinch points for pedestrians and cyclists. </a:t>
          </a:r>
          <a:endParaRPr lang="en-US" sz="1500" kern="1200">
            <a:latin typeface="Aptos"/>
          </a:endParaRPr>
        </a:p>
      </dsp:txBody>
      <dsp:txXfrm>
        <a:off x="2901300" y="700452"/>
        <a:ext cx="2634527" cy="1580716"/>
      </dsp:txXfrm>
    </dsp:sp>
    <dsp:sp modelId="{C9C8A2C2-8DFA-4A3E-9AFE-30FE06285DBB}">
      <dsp:nvSpPr>
        <dsp:cNvPr id="0" name=""/>
        <dsp:cNvSpPr/>
      </dsp:nvSpPr>
      <dsp:spPr>
        <a:xfrm>
          <a:off x="5799280" y="700452"/>
          <a:ext cx="2634527" cy="1580716"/>
        </a:xfrm>
        <a:prstGeom prst="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latin typeface="Aptos"/>
            </a:rPr>
            <a:t>Lack of CCTV, passive surveillance and wayfinding for pedestrians and cyclists. </a:t>
          </a:r>
          <a:endParaRPr lang="en-US" sz="1500" kern="1200">
            <a:latin typeface="Aptos"/>
          </a:endParaRPr>
        </a:p>
      </dsp:txBody>
      <dsp:txXfrm>
        <a:off x="5799280" y="700452"/>
        <a:ext cx="2634527" cy="1580716"/>
      </dsp:txXfrm>
    </dsp:sp>
    <dsp:sp modelId="{EA9EADA5-2E06-44FE-BBD1-4083511A8844}">
      <dsp:nvSpPr>
        <dsp:cNvPr id="0" name=""/>
        <dsp:cNvSpPr/>
      </dsp:nvSpPr>
      <dsp:spPr>
        <a:xfrm>
          <a:off x="8697260" y="700452"/>
          <a:ext cx="2634527" cy="1580716"/>
        </a:xfrm>
        <a:prstGeom prst="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GB" sz="1500" kern="1200">
              <a:latin typeface="Aptos"/>
            </a:rPr>
            <a:t>Sections of route are largely inaccessible for wheelchair and pushchair users. Widths are restrained by overgrown vegetation. </a:t>
          </a:r>
          <a:endParaRPr lang="en-US" sz="1500" kern="1200">
            <a:latin typeface="Aptos"/>
          </a:endParaRPr>
        </a:p>
      </dsp:txBody>
      <dsp:txXfrm>
        <a:off x="8697260" y="700452"/>
        <a:ext cx="2634527" cy="1580716"/>
      </dsp:txXfrm>
    </dsp:sp>
    <dsp:sp modelId="{3C78F2FF-9546-4DED-8D51-BD220BB069D6}">
      <dsp:nvSpPr>
        <dsp:cNvPr id="0" name=""/>
        <dsp:cNvSpPr/>
      </dsp:nvSpPr>
      <dsp:spPr>
        <a:xfrm>
          <a:off x="1452310" y="2544621"/>
          <a:ext cx="2634527" cy="1580716"/>
        </a:xfrm>
        <a:prstGeom prst="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latin typeface="Aptos"/>
            </a:rPr>
            <a:t>Yellow-coloured lighting on the shared-use path along the A10 could create </a:t>
          </a:r>
          <a:r>
            <a:rPr lang="en-GB" sz="1500" kern="1200" err="1">
              <a:latin typeface="Aptos"/>
            </a:rPr>
            <a:t>darkspots</a:t>
          </a:r>
          <a:r>
            <a:rPr lang="en-GB" sz="1500" kern="1200">
              <a:latin typeface="Aptos"/>
            </a:rPr>
            <a:t> and shadows, which may impact perceptions of safety. </a:t>
          </a:r>
          <a:endParaRPr lang="en-US" sz="1500" kern="1200">
            <a:latin typeface="Aptos"/>
          </a:endParaRPr>
        </a:p>
      </dsp:txBody>
      <dsp:txXfrm>
        <a:off x="1452310" y="2544621"/>
        <a:ext cx="2634527" cy="1580716"/>
      </dsp:txXfrm>
    </dsp:sp>
    <dsp:sp modelId="{71EF5809-E3EB-4BB7-BC97-D5D026BD3206}">
      <dsp:nvSpPr>
        <dsp:cNvPr id="0" name=""/>
        <dsp:cNvSpPr/>
      </dsp:nvSpPr>
      <dsp:spPr>
        <a:xfrm>
          <a:off x="4350290" y="2544621"/>
          <a:ext cx="2634527" cy="1580716"/>
        </a:xfrm>
        <a:prstGeom prst="rect">
          <a:avLst/>
        </a:prstGeom>
        <a:gradFill rotWithShape="0">
          <a:gsLst>
            <a:gs pos="0">
              <a:schemeClr val="accent2">
                <a:hueOff val="5369678"/>
                <a:satOff val="-15411"/>
                <a:lumOff val="-24674"/>
                <a:alphaOff val="0"/>
                <a:satMod val="103000"/>
                <a:lumMod val="102000"/>
                <a:tint val="94000"/>
              </a:schemeClr>
            </a:gs>
            <a:gs pos="50000">
              <a:schemeClr val="accent2">
                <a:hueOff val="5369678"/>
                <a:satOff val="-15411"/>
                <a:lumOff val="-24674"/>
                <a:alphaOff val="0"/>
                <a:satMod val="110000"/>
                <a:lumMod val="100000"/>
                <a:shade val="100000"/>
              </a:schemeClr>
            </a:gs>
            <a:gs pos="100000">
              <a:schemeClr val="accent2">
                <a:hueOff val="5369678"/>
                <a:satOff val="-15411"/>
                <a:lumOff val="-2467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latin typeface="Aptos"/>
            </a:rPr>
            <a:t>Limited mobile service at points creates a significant personal safety concern.</a:t>
          </a:r>
          <a:endParaRPr lang="en-US" sz="1500" kern="1200">
            <a:latin typeface="Aptos"/>
          </a:endParaRPr>
        </a:p>
      </dsp:txBody>
      <dsp:txXfrm>
        <a:off x="4350290" y="2544621"/>
        <a:ext cx="2634527" cy="1580716"/>
      </dsp:txXfrm>
    </dsp:sp>
    <dsp:sp modelId="{D648F159-FA22-4A31-BC21-7C2D76679AD1}">
      <dsp:nvSpPr>
        <dsp:cNvPr id="0" name=""/>
        <dsp:cNvSpPr/>
      </dsp:nvSpPr>
      <dsp:spPr>
        <a:xfrm>
          <a:off x="7248270" y="2544621"/>
          <a:ext cx="2634527" cy="1580716"/>
        </a:xfrm>
        <a:prstGeom prst="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GB" sz="1500" kern="1200">
              <a:latin typeface="Aptos"/>
            </a:rPr>
            <a:t>A lack of rest areas or signage.</a:t>
          </a:r>
          <a:endParaRPr lang="en-GB" sz="1500" kern="1200"/>
        </a:p>
      </dsp:txBody>
      <dsp:txXfrm>
        <a:off x="7248270" y="2544621"/>
        <a:ext cx="2634527" cy="15807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E69711-7917-46A4-843B-A878AC66DBF8}" type="datetimeFigureOut">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24D2B1-99AC-45BA-A663-5C871F0D1EA0}" type="slidenum">
              <a:t>‹#›</a:t>
            </a:fld>
            <a:endParaRPr lang="en-US"/>
          </a:p>
        </p:txBody>
      </p:sp>
    </p:spTree>
    <p:extLst>
      <p:ext uri="{BB962C8B-B14F-4D97-AF65-F5344CB8AC3E}">
        <p14:creationId xmlns:p14="http://schemas.microsoft.com/office/powerpoint/2010/main" val="1522035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E24D2B1-99AC-45BA-A663-5C871F0D1EA0}" type="slidenum">
              <a:rPr lang="en-GB" smtClean="0"/>
              <a:t>20</a:t>
            </a:fld>
            <a:endParaRPr lang="en-GB"/>
          </a:p>
        </p:txBody>
      </p:sp>
    </p:spTree>
    <p:extLst>
      <p:ext uri="{BB962C8B-B14F-4D97-AF65-F5344CB8AC3E}">
        <p14:creationId xmlns:p14="http://schemas.microsoft.com/office/powerpoint/2010/main" val="1803046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a:highlight>
                  <a:srgbClr val="FFFFFF"/>
                </a:highlight>
              </a:rPr>
              <a:t>Women and Girls’ Transport Safety </a:t>
            </a:r>
            <a:endParaRPr lang="en-US">
              <a:highlight>
                <a:srgbClr val="C6C6C6"/>
              </a:highlight>
            </a:endParaRPr>
          </a:p>
        </p:txBody>
      </p:sp>
      <p:sp>
        <p:nvSpPr>
          <p:cNvPr id="3" name="Subtitle 2"/>
          <p:cNvSpPr>
            <a:spLocks noGrp="1"/>
          </p:cNvSpPr>
          <p:nvPr>
            <p:ph type="subTitle" idx="1"/>
          </p:nvPr>
        </p:nvSpPr>
        <p:spPr/>
        <p:txBody>
          <a:bodyPr vert="horz" lIns="91440" tIns="45720" rIns="91440" bIns="45720" rtlCol="0" anchor="t">
            <a:normAutofit/>
          </a:bodyPr>
          <a:lstStyle/>
          <a:p>
            <a:r>
              <a:rPr lang="en-GB" sz="3600">
                <a:ea typeface="+mn-lt"/>
                <a:cs typeface="+mn-lt"/>
              </a:rPr>
              <a:t>Active Travel, Travel Hubs and Bus Travel </a:t>
            </a:r>
            <a:endParaRPr lang="en-US">
              <a:ea typeface="+mn-lt"/>
              <a:cs typeface="+mn-lt"/>
            </a:endParaRPr>
          </a:p>
        </p:txBody>
      </p:sp>
      <p:sp>
        <p:nvSpPr>
          <p:cNvPr id="4" name="AutoShape 2" descr="Image preview">
            <a:extLst>
              <a:ext uri="{FF2B5EF4-FFF2-40B4-BE49-F238E27FC236}">
                <a16:creationId xmlns:a16="http://schemas.microsoft.com/office/drawing/2014/main" id="{90E4EBF2-C51C-9612-E2F7-E40FD96DE484}"/>
              </a:ext>
            </a:extLst>
          </p:cNvPr>
          <p:cNvSpPr>
            <a:spLocks noChangeAspect="1" noChangeArrowheads="1"/>
          </p:cNvSpPr>
          <p:nvPr/>
        </p:nvSpPr>
        <p:spPr bwMode="auto">
          <a:xfrm>
            <a:off x="3643223" y="3535392"/>
            <a:ext cx="4608576" cy="4608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pic>
        <p:nvPicPr>
          <p:cNvPr id="5" name="Picture 4">
            <a:extLst>
              <a:ext uri="{FF2B5EF4-FFF2-40B4-BE49-F238E27FC236}">
                <a16:creationId xmlns:a16="http://schemas.microsoft.com/office/drawing/2014/main" id="{D9729637-8DA9-9155-E290-D17B954F60CB}"/>
              </a:ext>
            </a:extLst>
          </p:cNvPr>
          <p:cNvPicPr>
            <a:picLocks noChangeAspect="1"/>
          </p:cNvPicPr>
          <p:nvPr/>
        </p:nvPicPr>
        <p:blipFill>
          <a:blip r:embed="rId2"/>
          <a:stretch>
            <a:fillRect/>
          </a:stretch>
        </p:blipFill>
        <p:spPr>
          <a:xfrm>
            <a:off x="1106300" y="5839112"/>
            <a:ext cx="2952750" cy="602691"/>
          </a:xfrm>
          <a:prstGeom prst="rect">
            <a:avLst/>
          </a:prstGeom>
        </p:spPr>
      </p:pic>
      <p:pic>
        <p:nvPicPr>
          <p:cNvPr id="6" name="Picture 5">
            <a:extLst>
              <a:ext uri="{FF2B5EF4-FFF2-40B4-BE49-F238E27FC236}">
                <a16:creationId xmlns:a16="http://schemas.microsoft.com/office/drawing/2014/main" id="{4466CBA9-27EA-F79A-490A-D6FF9DBF65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9035" y="5936654"/>
            <a:ext cx="1909763" cy="5411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SP Brand Identity - resources and guidelines | WSP">
            <a:extLst>
              <a:ext uri="{FF2B5EF4-FFF2-40B4-BE49-F238E27FC236}">
                <a16:creationId xmlns:a16="http://schemas.microsoft.com/office/drawing/2014/main" id="{BAAB0883-EA7D-DC68-EA7D-7B9CFDC9437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7823" y="5936654"/>
            <a:ext cx="1414660" cy="6736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99FB70A-D931-6AD9-FD0B-4380DE8DBD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12615" y="5491136"/>
            <a:ext cx="3003704" cy="1298642"/>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Content Placeholder 2">
            <a:extLst>
              <a:ext uri="{FF2B5EF4-FFF2-40B4-BE49-F238E27FC236}">
                <a16:creationId xmlns:a16="http://schemas.microsoft.com/office/drawing/2014/main" id="{E020DB48-D72E-9269-4C6B-FA0C17687142}"/>
              </a:ext>
            </a:extLst>
          </p:cNvPr>
          <p:cNvGraphicFramePr>
            <a:graphicFrameLocks noGrp="1"/>
          </p:cNvGraphicFramePr>
          <p:nvPr>
            <p:ph idx="1"/>
            <p:extLst>
              <p:ext uri="{D42A27DB-BD31-4B8C-83A1-F6EECF244321}">
                <p14:modId xmlns:p14="http://schemas.microsoft.com/office/powerpoint/2010/main" val="2809846807"/>
              </p:ext>
            </p:extLst>
          </p:nvPr>
        </p:nvGraphicFramePr>
        <p:xfrm>
          <a:off x="392502" y="776489"/>
          <a:ext cx="11406995" cy="5090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8618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91E7C-3245-49CD-F0D1-7D3793F1F49B}"/>
              </a:ext>
            </a:extLst>
          </p:cNvPr>
          <p:cNvSpPr>
            <a:spLocks noGrp="1"/>
          </p:cNvSpPr>
          <p:nvPr>
            <p:ph idx="1"/>
          </p:nvPr>
        </p:nvSpPr>
        <p:spPr>
          <a:xfrm>
            <a:off x="838200" y="446426"/>
            <a:ext cx="10515600" cy="1159565"/>
          </a:xfrm>
        </p:spPr>
        <p:txBody>
          <a:bodyPr vert="horz" lIns="91440" tIns="45720" rIns="91440" bIns="45720" rtlCol="0" anchor="t">
            <a:noAutofit/>
          </a:bodyPr>
          <a:lstStyle/>
          <a:p>
            <a:pPr marL="0" indent="0">
              <a:buNone/>
            </a:pPr>
            <a:r>
              <a:rPr lang="en-GB" sz="2400" b="1">
                <a:ea typeface="+mn-lt"/>
                <a:cs typeface="+mn-lt"/>
              </a:rPr>
              <a:t>This presentation summarises the key findings and recommendations from both studies and is laid out as follows.  </a:t>
            </a:r>
            <a:endParaRPr lang="en-US" sz="2400" b="1">
              <a:ea typeface="+mn-lt"/>
              <a:cs typeface="+mn-lt"/>
            </a:endParaRPr>
          </a:p>
          <a:p>
            <a:pPr marL="0" indent="0">
              <a:buNone/>
            </a:pPr>
            <a:endParaRPr lang="en-GB">
              <a:ea typeface="+mn-lt"/>
              <a:cs typeface="+mn-lt"/>
            </a:endParaRPr>
          </a:p>
          <a:p>
            <a:endParaRPr lang="en-US"/>
          </a:p>
        </p:txBody>
      </p:sp>
      <p:graphicFrame>
        <p:nvGraphicFramePr>
          <p:cNvPr id="4" name="Diagram 3">
            <a:extLst>
              <a:ext uri="{FF2B5EF4-FFF2-40B4-BE49-F238E27FC236}">
                <a16:creationId xmlns:a16="http://schemas.microsoft.com/office/drawing/2014/main" id="{3D2D6F8E-D93E-E4C1-3202-E248E84306D8}"/>
              </a:ext>
            </a:extLst>
          </p:cNvPr>
          <p:cNvGraphicFramePr/>
          <p:nvPr>
            <p:extLst>
              <p:ext uri="{D42A27DB-BD31-4B8C-83A1-F6EECF244321}">
                <p14:modId xmlns:p14="http://schemas.microsoft.com/office/powerpoint/2010/main" val="3600622977"/>
              </p:ext>
            </p:extLst>
          </p:nvPr>
        </p:nvGraphicFramePr>
        <p:xfrm>
          <a:off x="833889" y="1609854"/>
          <a:ext cx="10035395" cy="39882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8009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98C6D6-A014-3715-AFCE-2CCC4DC39A5A}"/>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ea typeface="+mj-lt"/>
                <a:cs typeface="+mj-lt"/>
              </a:rPr>
              <a:t>Phase 1: Active Travel and Travel Hubs – Context </a:t>
            </a:r>
            <a:endParaRPr lang="en-US" sz="4000">
              <a:solidFill>
                <a:srgbClr val="FFFFFF"/>
              </a:solidFill>
              <a:ea typeface="+mj-lt"/>
              <a:cs typeface="+mj-lt"/>
            </a:endParaRPr>
          </a:p>
        </p:txBody>
      </p:sp>
      <p:sp>
        <p:nvSpPr>
          <p:cNvPr id="3" name="Content Placeholder 2">
            <a:extLst>
              <a:ext uri="{FF2B5EF4-FFF2-40B4-BE49-F238E27FC236}">
                <a16:creationId xmlns:a16="http://schemas.microsoft.com/office/drawing/2014/main" id="{6A3F4EC6-1BCE-C8BD-B4F5-E28A876EBE19}"/>
              </a:ext>
            </a:extLst>
          </p:cNvPr>
          <p:cNvSpPr>
            <a:spLocks noGrp="1"/>
          </p:cNvSpPr>
          <p:nvPr>
            <p:ph idx="1"/>
          </p:nvPr>
        </p:nvSpPr>
        <p:spPr>
          <a:xfrm>
            <a:off x="4594599" y="433820"/>
            <a:ext cx="7101686" cy="5977367"/>
          </a:xfrm>
        </p:spPr>
        <p:txBody>
          <a:bodyPr vert="horz" lIns="91440" tIns="45720" rIns="91440" bIns="45720" rtlCol="0" anchor="ctr">
            <a:normAutofit/>
          </a:bodyPr>
          <a:lstStyle/>
          <a:p>
            <a:pPr marL="0" indent="0">
              <a:buNone/>
            </a:pPr>
            <a:r>
              <a:rPr lang="en-GB" sz="1700" dirty="0">
                <a:ea typeface="+mn-lt"/>
                <a:cs typeface="+mn-lt"/>
              </a:rPr>
              <a:t>The scope of this phase of work considered two key project sites of different typologies, so that any design findings, principles and solutions could be applied to other projects in the GCP programme. </a:t>
            </a:r>
            <a:endParaRPr lang="en-US" sz="1700" dirty="0">
              <a:ea typeface="+mn-lt"/>
              <a:cs typeface="+mn-lt"/>
            </a:endParaRPr>
          </a:p>
          <a:p>
            <a:r>
              <a:rPr lang="en-GB" sz="1700" dirty="0">
                <a:ea typeface="+mn-lt"/>
                <a:cs typeface="+mn-lt"/>
              </a:rPr>
              <a:t>Newmarket Road, part of the Cambridge Eastern Access (CEA) programme </a:t>
            </a:r>
            <a:endParaRPr lang="en-US" sz="1700" dirty="0">
              <a:ea typeface="+mn-lt"/>
              <a:cs typeface="+mn-lt"/>
            </a:endParaRPr>
          </a:p>
          <a:p>
            <a:r>
              <a:rPr lang="en-GB" sz="1700" dirty="0">
                <a:ea typeface="+mn-lt"/>
                <a:cs typeface="+mn-lt"/>
              </a:rPr>
              <a:t>Cambridge South West Travel Hub</a:t>
            </a:r>
            <a:endParaRPr lang="en-US" sz="1700" dirty="0">
              <a:ea typeface="+mn-lt"/>
              <a:cs typeface="+mn-lt"/>
            </a:endParaRPr>
          </a:p>
          <a:p>
            <a:pPr marL="0" indent="0">
              <a:buNone/>
            </a:pPr>
            <a:endParaRPr lang="en-GB" sz="1700" dirty="0">
              <a:ea typeface="+mn-lt"/>
              <a:cs typeface="+mn-lt"/>
            </a:endParaRPr>
          </a:p>
          <a:p>
            <a:pPr marL="0" indent="0">
              <a:buNone/>
            </a:pPr>
            <a:r>
              <a:rPr lang="en-GB" sz="1700" dirty="0">
                <a:ea typeface="+mn-lt"/>
                <a:cs typeface="+mn-lt"/>
              </a:rPr>
              <a:t>During the ‘Making Connections’ public consultation, many participants raised concerns about safety and security on public transport, affecting women, minority groups and younger or older people travelling alone. Similar concerns have emerged in other consultations, underscoring that women and girls often lack representation in the design and planning processes. </a:t>
            </a:r>
            <a:endParaRPr lang="en-US" sz="1700" dirty="0">
              <a:ea typeface="+mn-lt"/>
              <a:cs typeface="+mn-lt"/>
            </a:endParaRPr>
          </a:p>
          <a:p>
            <a:pPr marL="0" indent="0">
              <a:buNone/>
            </a:pPr>
            <a:r>
              <a:rPr lang="en-GB" sz="1700" dirty="0">
                <a:ea typeface="+mn-lt"/>
                <a:cs typeface="+mn-lt"/>
              </a:rPr>
              <a:t>By focusing transport design on the needs of the most vulnerable groups, a more inclusive transport system can be developed which benefits everyone. </a:t>
            </a:r>
            <a:endParaRPr lang="en-US" sz="1700" dirty="0">
              <a:ea typeface="+mn-lt"/>
              <a:cs typeface="+mn-lt"/>
            </a:endParaRPr>
          </a:p>
          <a:p>
            <a:pPr marL="0" indent="0">
              <a:buNone/>
            </a:pPr>
            <a:r>
              <a:rPr lang="en-GB" sz="1700" dirty="0">
                <a:ea typeface="+mn-lt"/>
                <a:cs typeface="+mn-lt"/>
              </a:rPr>
              <a:t>The study focused on the safety of women and girls and aimed to address the issue of Violence Against Women and Girls (VAWG). </a:t>
            </a:r>
            <a:endParaRPr lang="en-US" sz="1700" dirty="0">
              <a:ea typeface="+mn-lt"/>
              <a:cs typeface="+mn-lt"/>
            </a:endParaRPr>
          </a:p>
          <a:p>
            <a:pPr marL="0" indent="0">
              <a:buNone/>
            </a:pPr>
            <a:endParaRPr lang="en-US" sz="1700" dirty="0"/>
          </a:p>
        </p:txBody>
      </p:sp>
    </p:spTree>
    <p:extLst>
      <p:ext uri="{BB962C8B-B14F-4D97-AF65-F5344CB8AC3E}">
        <p14:creationId xmlns:p14="http://schemas.microsoft.com/office/powerpoint/2010/main" val="35518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82F6-C98D-A777-9247-1E0255782D73}"/>
              </a:ext>
            </a:extLst>
          </p:cNvPr>
          <p:cNvSpPr>
            <a:spLocks noGrp="1"/>
          </p:cNvSpPr>
          <p:nvPr>
            <p:ph type="title"/>
          </p:nvPr>
        </p:nvSpPr>
        <p:spPr/>
        <p:txBody>
          <a:bodyPr/>
          <a:lstStyle/>
          <a:p>
            <a:r>
              <a:rPr lang="en-US"/>
              <a:t>Methodology</a:t>
            </a:r>
          </a:p>
        </p:txBody>
      </p:sp>
      <p:sp>
        <p:nvSpPr>
          <p:cNvPr id="3" name="Content Placeholder 2">
            <a:extLst>
              <a:ext uri="{FF2B5EF4-FFF2-40B4-BE49-F238E27FC236}">
                <a16:creationId xmlns:a16="http://schemas.microsoft.com/office/drawing/2014/main" id="{B4EF773C-F1A2-5F94-5784-23036D9141E9}"/>
              </a:ext>
            </a:extLst>
          </p:cNvPr>
          <p:cNvSpPr>
            <a:spLocks noGrp="1"/>
          </p:cNvSpPr>
          <p:nvPr>
            <p:ph idx="1"/>
          </p:nvPr>
        </p:nvSpPr>
        <p:spPr>
          <a:xfrm>
            <a:off x="838200" y="1607911"/>
            <a:ext cx="10515600" cy="933224"/>
          </a:xfrm>
        </p:spPr>
        <p:txBody>
          <a:bodyPr vert="horz" lIns="91440" tIns="45720" rIns="91440" bIns="45720" rtlCol="0" anchor="t">
            <a:normAutofit fontScale="92500" lnSpcReduction="20000"/>
          </a:bodyPr>
          <a:lstStyle/>
          <a:p>
            <a:pPr marL="0" indent="0">
              <a:buNone/>
            </a:pPr>
            <a:r>
              <a:rPr lang="en-US"/>
              <a:t>The study on active travel and travel hubs looked at two transport scheme typologies. The methodology for each scheme had three elements. </a:t>
            </a:r>
          </a:p>
          <a:p>
            <a:pPr marL="0" indent="0">
              <a:buNone/>
            </a:pPr>
            <a:endParaRPr lang="en-US"/>
          </a:p>
          <a:p>
            <a:pPr marL="0" indent="0">
              <a:buNone/>
            </a:pPr>
            <a:endParaRPr lang="en-US"/>
          </a:p>
        </p:txBody>
      </p:sp>
      <p:graphicFrame>
        <p:nvGraphicFramePr>
          <p:cNvPr id="4" name="Diagram 3">
            <a:extLst>
              <a:ext uri="{FF2B5EF4-FFF2-40B4-BE49-F238E27FC236}">
                <a16:creationId xmlns:a16="http://schemas.microsoft.com/office/drawing/2014/main" id="{05EA57DB-DDBE-3984-AE1D-10A8F8D2FCB0}"/>
              </a:ext>
            </a:extLst>
          </p:cNvPr>
          <p:cNvGraphicFramePr/>
          <p:nvPr>
            <p:extLst>
              <p:ext uri="{D42A27DB-BD31-4B8C-83A1-F6EECF244321}">
                <p14:modId xmlns:p14="http://schemas.microsoft.com/office/powerpoint/2010/main" val="492843214"/>
              </p:ext>
            </p:extLst>
          </p:nvPr>
        </p:nvGraphicFramePr>
        <p:xfrm>
          <a:off x="1567543" y="2993571"/>
          <a:ext cx="9056914" cy="1534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6424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1F02C-1E3C-9A42-91AB-58EEDC6E953D}"/>
              </a:ext>
            </a:extLst>
          </p:cNvPr>
          <p:cNvSpPr>
            <a:spLocks noGrp="1"/>
          </p:cNvSpPr>
          <p:nvPr>
            <p:ph type="title"/>
          </p:nvPr>
        </p:nvSpPr>
        <p:spPr/>
        <p:txBody>
          <a:bodyPr>
            <a:normAutofit/>
          </a:bodyPr>
          <a:lstStyle/>
          <a:p>
            <a:r>
              <a:rPr lang="en-US">
                <a:ea typeface="+mj-lt"/>
                <a:cs typeface="+mj-lt"/>
              </a:rPr>
              <a:t>Focus Groups</a:t>
            </a:r>
          </a:p>
        </p:txBody>
      </p:sp>
      <p:sp>
        <p:nvSpPr>
          <p:cNvPr id="3" name="Content Placeholder 2">
            <a:extLst>
              <a:ext uri="{FF2B5EF4-FFF2-40B4-BE49-F238E27FC236}">
                <a16:creationId xmlns:a16="http://schemas.microsoft.com/office/drawing/2014/main" id="{1DDB8051-D587-026D-4313-AE065A205FFA}"/>
              </a:ext>
            </a:extLst>
          </p:cNvPr>
          <p:cNvSpPr>
            <a:spLocks noGrp="1"/>
          </p:cNvSpPr>
          <p:nvPr>
            <p:ph idx="1"/>
          </p:nvPr>
        </p:nvSpPr>
        <p:spPr>
          <a:xfrm>
            <a:off x="838200" y="1408682"/>
            <a:ext cx="10515600" cy="613225"/>
          </a:xfrm>
        </p:spPr>
        <p:txBody>
          <a:bodyPr vert="horz" lIns="91440" tIns="45720" rIns="91440" bIns="45720" rtlCol="0" anchor="t">
            <a:normAutofit fontScale="77500" lnSpcReduction="20000"/>
          </a:bodyPr>
          <a:lstStyle/>
          <a:p>
            <a:pPr marL="0" indent="0">
              <a:buNone/>
            </a:pPr>
            <a:r>
              <a:rPr lang="en-GB">
                <a:ea typeface="+mn-lt"/>
                <a:cs typeface="+mn-lt"/>
              </a:rPr>
              <a:t>Two focus groups were undertaken as part of this study and followed the process below. </a:t>
            </a:r>
            <a:endParaRPr lang="en-US">
              <a:ea typeface="+mn-lt"/>
              <a:cs typeface="+mn-lt"/>
            </a:endParaRPr>
          </a:p>
        </p:txBody>
      </p:sp>
      <p:graphicFrame>
        <p:nvGraphicFramePr>
          <p:cNvPr id="5" name="Table 4">
            <a:extLst>
              <a:ext uri="{FF2B5EF4-FFF2-40B4-BE49-F238E27FC236}">
                <a16:creationId xmlns:a16="http://schemas.microsoft.com/office/drawing/2014/main" id="{49523DD0-FFB3-F27A-14B8-9A00AEB3B89A}"/>
              </a:ext>
            </a:extLst>
          </p:cNvPr>
          <p:cNvGraphicFramePr>
            <a:graphicFrameLocks noGrp="1"/>
          </p:cNvGraphicFramePr>
          <p:nvPr>
            <p:extLst>
              <p:ext uri="{D42A27DB-BD31-4B8C-83A1-F6EECF244321}">
                <p14:modId xmlns:p14="http://schemas.microsoft.com/office/powerpoint/2010/main" val="2300238770"/>
              </p:ext>
            </p:extLst>
          </p:nvPr>
        </p:nvGraphicFramePr>
        <p:xfrm>
          <a:off x="420538" y="2181765"/>
          <a:ext cx="11406601" cy="4272969"/>
        </p:xfrm>
        <a:graphic>
          <a:graphicData uri="http://schemas.openxmlformats.org/drawingml/2006/table">
            <a:tbl>
              <a:tblPr bandRow="1">
                <a:tableStyleId>{D113A9D2-9D6B-4929-AA2D-F23B5EE8CBE7}</a:tableStyleId>
              </a:tblPr>
              <a:tblGrid>
                <a:gridCol w="836482">
                  <a:extLst>
                    <a:ext uri="{9D8B030D-6E8A-4147-A177-3AD203B41FA5}">
                      <a16:colId xmlns:a16="http://schemas.microsoft.com/office/drawing/2014/main" val="1618714470"/>
                    </a:ext>
                  </a:extLst>
                </a:gridCol>
                <a:gridCol w="10570119">
                  <a:extLst>
                    <a:ext uri="{9D8B030D-6E8A-4147-A177-3AD203B41FA5}">
                      <a16:colId xmlns:a16="http://schemas.microsoft.com/office/drawing/2014/main" val="4223818018"/>
                    </a:ext>
                  </a:extLst>
                </a:gridCol>
              </a:tblGrid>
              <a:tr h="1016681">
                <a:tc>
                  <a:txBody>
                    <a:bodyPr/>
                    <a:lstStyle/>
                    <a:p>
                      <a:pPr rtl="0" fontAlgn="base">
                        <a:lnSpc>
                          <a:spcPts val="1425"/>
                        </a:lnSpc>
                        <a:buNone/>
                      </a:pPr>
                      <a:r>
                        <a:rPr lang="en-GB" sz="1800">
                          <a:effectLst/>
                        </a:rPr>
                        <a:t>1 </a:t>
                      </a:r>
                    </a:p>
                  </a:txBody>
                  <a:tcPr marL="66675" marR="66675"/>
                </a:tc>
                <a:tc>
                  <a:txBody>
                    <a:bodyPr/>
                    <a:lstStyle/>
                    <a:p>
                      <a:pPr rtl="0" fontAlgn="base">
                        <a:lnSpc>
                          <a:spcPts val="1425"/>
                        </a:lnSpc>
                        <a:buNone/>
                      </a:pPr>
                      <a:r>
                        <a:rPr lang="en-GB" sz="1800" b="1">
                          <a:effectLst/>
                        </a:rPr>
                        <a:t>Stakeholder research </a:t>
                      </a:r>
                    </a:p>
                    <a:p>
                      <a:pPr rtl="0" fontAlgn="base">
                        <a:lnSpc>
                          <a:spcPts val="1425"/>
                        </a:lnSpc>
                        <a:buNone/>
                      </a:pPr>
                      <a:endParaRPr lang="en-GB" sz="1800">
                        <a:effectLst/>
                      </a:endParaRPr>
                    </a:p>
                    <a:p>
                      <a:pPr rtl="0" fontAlgn="base">
                        <a:lnSpc>
                          <a:spcPts val="1425"/>
                        </a:lnSpc>
                        <a:buNone/>
                      </a:pPr>
                      <a:r>
                        <a:rPr lang="en-GB" sz="1800">
                          <a:effectLst/>
                        </a:rPr>
                        <a:t>Identifying local community groups for people from minority groups, prioritising engagement with the most vulnerable current and intended users of each scheme.  </a:t>
                      </a:r>
                    </a:p>
                  </a:txBody>
                  <a:tcPr marL="66675" marR="66675"/>
                </a:tc>
                <a:extLst>
                  <a:ext uri="{0D108BD9-81ED-4DB2-BD59-A6C34878D82A}">
                    <a16:rowId xmlns:a16="http://schemas.microsoft.com/office/drawing/2014/main" val="968231120"/>
                  </a:ext>
                </a:extLst>
              </a:tr>
              <a:tr h="626806">
                <a:tc>
                  <a:txBody>
                    <a:bodyPr/>
                    <a:lstStyle/>
                    <a:p>
                      <a:pPr rtl="0" fontAlgn="base">
                        <a:lnSpc>
                          <a:spcPts val="1425"/>
                        </a:lnSpc>
                        <a:buNone/>
                      </a:pPr>
                      <a:r>
                        <a:rPr lang="en-GB" sz="1800">
                          <a:effectLst/>
                        </a:rPr>
                        <a:t>2 </a:t>
                      </a:r>
                    </a:p>
                  </a:txBody>
                  <a:tcPr marL="66675" marR="66675"/>
                </a:tc>
                <a:tc>
                  <a:txBody>
                    <a:bodyPr/>
                    <a:lstStyle/>
                    <a:p>
                      <a:pPr rtl="0" fontAlgn="base">
                        <a:lnSpc>
                          <a:spcPts val="1425"/>
                        </a:lnSpc>
                        <a:buNone/>
                      </a:pPr>
                      <a:r>
                        <a:rPr lang="en-GB" sz="1800" b="1">
                          <a:effectLst/>
                        </a:rPr>
                        <a:t>Approaching identified stakeholders  </a:t>
                      </a:r>
                    </a:p>
                    <a:p>
                      <a:pPr rtl="0" fontAlgn="base">
                        <a:lnSpc>
                          <a:spcPts val="1425"/>
                        </a:lnSpc>
                        <a:buNone/>
                      </a:pPr>
                      <a:endParaRPr lang="en-GB" sz="1800">
                        <a:effectLst/>
                      </a:endParaRPr>
                    </a:p>
                    <a:p>
                      <a:pPr rtl="0" fontAlgn="base">
                        <a:lnSpc>
                          <a:spcPts val="1425"/>
                        </a:lnSpc>
                        <a:buNone/>
                      </a:pPr>
                      <a:r>
                        <a:rPr lang="en-GB" sz="1800">
                          <a:effectLst/>
                        </a:rPr>
                        <a:t>After mapping stakeholders, two focus groups were identified: hospital shift workers and active travel users.  </a:t>
                      </a:r>
                    </a:p>
                  </a:txBody>
                  <a:tcPr marL="66675" marR="66675"/>
                </a:tc>
                <a:extLst>
                  <a:ext uri="{0D108BD9-81ED-4DB2-BD59-A6C34878D82A}">
                    <a16:rowId xmlns:a16="http://schemas.microsoft.com/office/drawing/2014/main" val="517704082"/>
                  </a:ext>
                </a:extLst>
              </a:tr>
              <a:tr h="829596">
                <a:tc>
                  <a:txBody>
                    <a:bodyPr/>
                    <a:lstStyle/>
                    <a:p>
                      <a:pPr rtl="0" fontAlgn="base">
                        <a:lnSpc>
                          <a:spcPts val="1425"/>
                        </a:lnSpc>
                        <a:buNone/>
                      </a:pPr>
                      <a:r>
                        <a:rPr lang="en-GB" sz="1800">
                          <a:effectLst/>
                        </a:rPr>
                        <a:t>3 </a:t>
                      </a:r>
                    </a:p>
                  </a:txBody>
                  <a:tcPr marL="66675" marR="66675"/>
                </a:tc>
                <a:tc>
                  <a:txBody>
                    <a:bodyPr/>
                    <a:lstStyle/>
                    <a:p>
                      <a:pPr rtl="0" fontAlgn="base">
                        <a:lnSpc>
                          <a:spcPts val="1425"/>
                        </a:lnSpc>
                        <a:buNone/>
                      </a:pPr>
                      <a:r>
                        <a:rPr lang="en-GB" sz="1800" b="1">
                          <a:effectLst/>
                        </a:rPr>
                        <a:t>Focus group sessions  </a:t>
                      </a:r>
                    </a:p>
                    <a:p>
                      <a:pPr rtl="0" fontAlgn="base">
                        <a:lnSpc>
                          <a:spcPts val="1425"/>
                        </a:lnSpc>
                        <a:buNone/>
                      </a:pPr>
                      <a:endParaRPr lang="en-GB" sz="1800">
                        <a:effectLst/>
                      </a:endParaRPr>
                    </a:p>
                    <a:p>
                      <a:pPr rtl="0" fontAlgn="base">
                        <a:lnSpc>
                          <a:spcPts val="1425"/>
                        </a:lnSpc>
                        <a:buNone/>
                      </a:pPr>
                      <a:r>
                        <a:rPr lang="en-GB" sz="1800">
                          <a:effectLst/>
                        </a:rPr>
                        <a:t>Exploring safety perceptions and pain points for local women and girls and discussing potential interventions and improvements that participants would like to see.  </a:t>
                      </a:r>
                    </a:p>
                  </a:txBody>
                  <a:tcPr marL="66675" marR="66675"/>
                </a:tc>
                <a:extLst>
                  <a:ext uri="{0D108BD9-81ED-4DB2-BD59-A6C34878D82A}">
                    <a16:rowId xmlns:a16="http://schemas.microsoft.com/office/drawing/2014/main" val="1278606918"/>
                  </a:ext>
                </a:extLst>
              </a:tr>
              <a:tr h="783692">
                <a:tc>
                  <a:txBody>
                    <a:bodyPr/>
                    <a:lstStyle/>
                    <a:p>
                      <a:pPr rtl="0" fontAlgn="base">
                        <a:lnSpc>
                          <a:spcPts val="1425"/>
                        </a:lnSpc>
                        <a:buNone/>
                      </a:pPr>
                      <a:r>
                        <a:rPr lang="en-GB" sz="1800">
                          <a:effectLst/>
                        </a:rPr>
                        <a:t>4  </a:t>
                      </a:r>
                    </a:p>
                  </a:txBody>
                  <a:tcPr marL="66675" marR="66675"/>
                </a:tc>
                <a:tc>
                  <a:txBody>
                    <a:bodyPr/>
                    <a:lstStyle/>
                    <a:p>
                      <a:pPr rtl="0" fontAlgn="base">
                        <a:lnSpc>
                          <a:spcPts val="1425"/>
                        </a:lnSpc>
                        <a:buNone/>
                      </a:pPr>
                      <a:r>
                        <a:rPr lang="en-GB" sz="1800" b="1">
                          <a:effectLst/>
                        </a:rPr>
                        <a:t>Analysis  </a:t>
                      </a:r>
                    </a:p>
                    <a:p>
                      <a:pPr rtl="0" fontAlgn="base">
                        <a:lnSpc>
                          <a:spcPts val="1425"/>
                        </a:lnSpc>
                        <a:buNone/>
                      </a:pPr>
                      <a:endParaRPr lang="en-GB" sz="1800">
                        <a:effectLst/>
                      </a:endParaRPr>
                    </a:p>
                    <a:p>
                      <a:pPr rtl="0" fontAlgn="base">
                        <a:lnSpc>
                          <a:spcPts val="1425"/>
                        </a:lnSpc>
                        <a:buNone/>
                      </a:pPr>
                      <a:r>
                        <a:rPr lang="en-GB" sz="1800">
                          <a:effectLst/>
                        </a:rPr>
                        <a:t>Thematic content analysis was undertaken to identify key themes from focus group discussions to identify main sources of discomfort or risk.  </a:t>
                      </a:r>
                    </a:p>
                  </a:txBody>
                  <a:tcPr marL="66675" marR="66675"/>
                </a:tc>
                <a:extLst>
                  <a:ext uri="{0D108BD9-81ED-4DB2-BD59-A6C34878D82A}">
                    <a16:rowId xmlns:a16="http://schemas.microsoft.com/office/drawing/2014/main" val="422111531"/>
                  </a:ext>
                </a:extLst>
              </a:tr>
              <a:tr h="783692">
                <a:tc>
                  <a:txBody>
                    <a:bodyPr/>
                    <a:lstStyle/>
                    <a:p>
                      <a:pPr rtl="0" fontAlgn="base">
                        <a:lnSpc>
                          <a:spcPts val="1425"/>
                        </a:lnSpc>
                        <a:buNone/>
                      </a:pPr>
                      <a:r>
                        <a:rPr lang="en-GB" sz="1800">
                          <a:effectLst/>
                        </a:rPr>
                        <a:t>5  </a:t>
                      </a:r>
                    </a:p>
                    <a:p>
                      <a:pPr rtl="0" fontAlgn="base">
                        <a:lnSpc>
                          <a:spcPts val="1425"/>
                        </a:lnSpc>
                        <a:buNone/>
                      </a:pPr>
                      <a:endParaRPr lang="en-GB" sz="1800">
                        <a:effectLst/>
                      </a:endParaRPr>
                    </a:p>
                  </a:txBody>
                  <a:tcPr marL="66675" marR="66675"/>
                </a:tc>
                <a:tc>
                  <a:txBody>
                    <a:bodyPr/>
                    <a:lstStyle/>
                    <a:p>
                      <a:pPr rtl="0" fontAlgn="base">
                        <a:lnSpc>
                          <a:spcPts val="1425"/>
                        </a:lnSpc>
                        <a:buNone/>
                      </a:pPr>
                      <a:r>
                        <a:rPr lang="en-GB" sz="1800" b="1">
                          <a:effectLst/>
                        </a:rPr>
                        <a:t>Formulating recommendations </a:t>
                      </a:r>
                    </a:p>
                    <a:p>
                      <a:pPr rtl="0" fontAlgn="base">
                        <a:lnSpc>
                          <a:spcPts val="1425"/>
                        </a:lnSpc>
                        <a:buNone/>
                      </a:pPr>
                      <a:endParaRPr lang="en-GB" sz="1800">
                        <a:effectLst/>
                      </a:endParaRPr>
                    </a:p>
                    <a:p>
                      <a:pPr rtl="0" fontAlgn="base">
                        <a:lnSpc>
                          <a:spcPts val="1425"/>
                        </a:lnSpc>
                        <a:buNone/>
                      </a:pPr>
                      <a:r>
                        <a:rPr lang="en-GB" sz="1800">
                          <a:effectLst/>
                        </a:rPr>
                        <a:t>Focus group discussions were fed into design recommendations.  </a:t>
                      </a:r>
                    </a:p>
                  </a:txBody>
                  <a:tcPr marL="66675" marR="66675"/>
                </a:tc>
                <a:extLst>
                  <a:ext uri="{0D108BD9-81ED-4DB2-BD59-A6C34878D82A}">
                    <a16:rowId xmlns:a16="http://schemas.microsoft.com/office/drawing/2014/main" val="3714380440"/>
                  </a:ext>
                </a:extLst>
              </a:tr>
            </a:tbl>
          </a:graphicData>
        </a:graphic>
      </p:graphicFrame>
    </p:spTree>
    <p:extLst>
      <p:ext uri="{BB962C8B-B14F-4D97-AF65-F5344CB8AC3E}">
        <p14:creationId xmlns:p14="http://schemas.microsoft.com/office/powerpoint/2010/main" val="458135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B369B-4DF5-AF33-3C5E-BB1505609AB1}"/>
              </a:ext>
            </a:extLst>
          </p:cNvPr>
          <p:cNvSpPr>
            <a:spLocks noGrp="1"/>
          </p:cNvSpPr>
          <p:nvPr>
            <p:ph type="title"/>
          </p:nvPr>
        </p:nvSpPr>
        <p:spPr>
          <a:xfrm>
            <a:off x="174171" y="82096"/>
            <a:ext cx="11148203" cy="1339940"/>
          </a:xfrm>
        </p:spPr>
        <p:txBody>
          <a:bodyPr>
            <a:normAutofit/>
          </a:bodyPr>
          <a:lstStyle/>
          <a:p>
            <a:r>
              <a:rPr lang="en-GB">
                <a:ea typeface="+mj-lt"/>
                <a:cs typeface="+mj-lt"/>
              </a:rPr>
              <a:t>Safety Inclusion Assessments (SIAs)</a:t>
            </a:r>
          </a:p>
        </p:txBody>
      </p:sp>
      <p:sp>
        <p:nvSpPr>
          <p:cNvPr id="3" name="Content Placeholder 2">
            <a:extLst>
              <a:ext uri="{FF2B5EF4-FFF2-40B4-BE49-F238E27FC236}">
                <a16:creationId xmlns:a16="http://schemas.microsoft.com/office/drawing/2014/main" id="{13384E34-9256-0ABE-C816-9773ACAA34BD}"/>
              </a:ext>
            </a:extLst>
          </p:cNvPr>
          <p:cNvSpPr>
            <a:spLocks noGrp="1"/>
          </p:cNvSpPr>
          <p:nvPr>
            <p:ph idx="1"/>
          </p:nvPr>
        </p:nvSpPr>
        <p:spPr>
          <a:xfrm>
            <a:off x="174171" y="1158928"/>
            <a:ext cx="11720628" cy="2094093"/>
          </a:xfrm>
        </p:spPr>
        <p:txBody>
          <a:bodyPr vert="horz" lIns="91440" tIns="45720" rIns="91440" bIns="45720" rtlCol="0" anchor="t">
            <a:noAutofit/>
          </a:bodyPr>
          <a:lstStyle/>
          <a:p>
            <a:pPr marL="0" indent="0">
              <a:buNone/>
            </a:pPr>
            <a:r>
              <a:rPr lang="en-GB" sz="1800">
                <a:ea typeface="+mn-lt"/>
                <a:cs typeface="+mn-lt"/>
              </a:rPr>
              <a:t>Safety Inclusion Assessments were undertaken to review the existing sites and design proposals for Newmarket Road and Cambridge South West Travel Hub, using WSP’s Safety Inclusion Assessment (SIA) tool. </a:t>
            </a:r>
            <a:endParaRPr lang="en-US" sz="1800">
              <a:ea typeface="+mn-lt"/>
              <a:cs typeface="+mn-lt"/>
            </a:endParaRPr>
          </a:p>
          <a:p>
            <a:pPr marL="0" indent="0">
              <a:buNone/>
            </a:pPr>
            <a:r>
              <a:rPr lang="en-GB" sz="1800">
                <a:ea typeface="+mn-lt"/>
                <a:cs typeface="+mn-lt"/>
              </a:rPr>
              <a:t>The SIA was designed to assess safety issues in public spaces, with a particular emphasis on safety issues experienced by women, girls and other marginalised groups. It provides context specific design solutions which help reduce personal safety risks. The SIA is based on three core criteria: </a:t>
            </a:r>
            <a:endParaRPr lang="en-US" sz="1800">
              <a:ea typeface="+mn-lt"/>
              <a:cs typeface="+mn-lt"/>
            </a:endParaRPr>
          </a:p>
          <a:p>
            <a:pPr marL="0" indent="0">
              <a:buNone/>
            </a:pPr>
            <a:endParaRPr lang="en-GB" sz="1500"/>
          </a:p>
          <a:p>
            <a:pPr marL="0" indent="0">
              <a:buNone/>
            </a:pPr>
            <a:endParaRPr lang="en-GB" sz="1500"/>
          </a:p>
          <a:p>
            <a:endParaRPr lang="en-US"/>
          </a:p>
        </p:txBody>
      </p:sp>
      <p:graphicFrame>
        <p:nvGraphicFramePr>
          <p:cNvPr id="5" name="Table 4">
            <a:extLst>
              <a:ext uri="{FF2B5EF4-FFF2-40B4-BE49-F238E27FC236}">
                <a16:creationId xmlns:a16="http://schemas.microsoft.com/office/drawing/2014/main" id="{EEEAE9A7-DF72-EB31-67BE-B2BD50AF9BFA}"/>
              </a:ext>
            </a:extLst>
          </p:cNvPr>
          <p:cNvGraphicFramePr>
            <a:graphicFrameLocks noGrp="1"/>
          </p:cNvGraphicFramePr>
          <p:nvPr>
            <p:extLst>
              <p:ext uri="{D42A27DB-BD31-4B8C-83A1-F6EECF244321}">
                <p14:modId xmlns:p14="http://schemas.microsoft.com/office/powerpoint/2010/main" val="44012135"/>
              </p:ext>
            </p:extLst>
          </p:nvPr>
        </p:nvGraphicFramePr>
        <p:xfrm>
          <a:off x="293194" y="3023074"/>
          <a:ext cx="5787481" cy="3153479"/>
        </p:xfrm>
        <a:graphic>
          <a:graphicData uri="http://schemas.openxmlformats.org/drawingml/2006/table">
            <a:tbl>
              <a:tblPr bandRow="1">
                <a:tableStyleId>{0E3FDE45-AF77-4B5C-9715-49D594BDF05E}</a:tableStyleId>
              </a:tblPr>
              <a:tblGrid>
                <a:gridCol w="1606015">
                  <a:extLst>
                    <a:ext uri="{9D8B030D-6E8A-4147-A177-3AD203B41FA5}">
                      <a16:colId xmlns:a16="http://schemas.microsoft.com/office/drawing/2014/main" val="4028416062"/>
                    </a:ext>
                  </a:extLst>
                </a:gridCol>
                <a:gridCol w="4181466">
                  <a:extLst>
                    <a:ext uri="{9D8B030D-6E8A-4147-A177-3AD203B41FA5}">
                      <a16:colId xmlns:a16="http://schemas.microsoft.com/office/drawing/2014/main" val="3026811067"/>
                    </a:ext>
                  </a:extLst>
                </a:gridCol>
              </a:tblGrid>
              <a:tr h="769407">
                <a:tc>
                  <a:txBody>
                    <a:bodyPr/>
                    <a:lstStyle/>
                    <a:p>
                      <a:pPr rtl="0" fontAlgn="base">
                        <a:lnSpc>
                          <a:spcPts val="1657"/>
                        </a:lnSpc>
                        <a:spcAft>
                          <a:spcPts val="800"/>
                        </a:spcAft>
                        <a:buNone/>
                      </a:pPr>
                      <a:r>
                        <a:rPr lang="en-GB" sz="1500">
                          <a:effectLst/>
                        </a:rPr>
                        <a:t>Freedom of Use  </a:t>
                      </a:r>
                    </a:p>
                  </a:txBody>
                  <a:tcPr marL="66675" marR="66675"/>
                </a:tc>
                <a:tc>
                  <a:txBody>
                    <a:bodyPr/>
                    <a:lstStyle/>
                    <a:p>
                      <a:pPr rtl="0" fontAlgn="base">
                        <a:lnSpc>
                          <a:spcPts val="1425"/>
                        </a:lnSpc>
                        <a:buNone/>
                      </a:pPr>
                      <a:r>
                        <a:rPr lang="en-GB" sz="1500">
                          <a:effectLst/>
                        </a:rPr>
                        <a:t>Assesses the accessibility of a space for all users.  </a:t>
                      </a:r>
                    </a:p>
                  </a:txBody>
                  <a:tcPr marL="66675" marR="66675"/>
                </a:tc>
                <a:extLst>
                  <a:ext uri="{0D108BD9-81ED-4DB2-BD59-A6C34878D82A}">
                    <a16:rowId xmlns:a16="http://schemas.microsoft.com/office/drawing/2014/main" val="2464184942"/>
                  </a:ext>
                </a:extLst>
              </a:tr>
              <a:tr h="1192036">
                <a:tc>
                  <a:txBody>
                    <a:bodyPr/>
                    <a:lstStyle/>
                    <a:p>
                      <a:pPr rtl="0" fontAlgn="base">
                        <a:lnSpc>
                          <a:spcPts val="1425"/>
                        </a:lnSpc>
                        <a:buNone/>
                      </a:pPr>
                      <a:r>
                        <a:rPr lang="en-GB" sz="1500">
                          <a:effectLst/>
                        </a:rPr>
                        <a:t>Useability  </a:t>
                      </a:r>
                    </a:p>
                    <a:p>
                      <a:pPr rtl="0" fontAlgn="base">
                        <a:lnSpc>
                          <a:spcPts val="1425"/>
                        </a:lnSpc>
                        <a:buNone/>
                      </a:pPr>
                      <a:endParaRPr lang="en-GB" sz="1500">
                        <a:effectLst/>
                      </a:endParaRPr>
                    </a:p>
                  </a:txBody>
                  <a:tcPr marL="66675" marR="66675"/>
                </a:tc>
                <a:tc>
                  <a:txBody>
                    <a:bodyPr/>
                    <a:lstStyle/>
                    <a:p>
                      <a:pPr rtl="0" fontAlgn="base">
                        <a:lnSpc>
                          <a:spcPts val="1425"/>
                        </a:lnSpc>
                        <a:buNone/>
                      </a:pPr>
                      <a:r>
                        <a:rPr lang="en-GB" sz="1500">
                          <a:effectLst/>
                        </a:rPr>
                        <a:t>Assesses the ease with which people can navigate the space.  </a:t>
                      </a:r>
                    </a:p>
                  </a:txBody>
                  <a:tcPr marL="66675" marR="66675"/>
                </a:tc>
                <a:extLst>
                  <a:ext uri="{0D108BD9-81ED-4DB2-BD59-A6C34878D82A}">
                    <a16:rowId xmlns:a16="http://schemas.microsoft.com/office/drawing/2014/main" val="2176269187"/>
                  </a:ext>
                </a:extLst>
              </a:tr>
              <a:tr h="1192036">
                <a:tc>
                  <a:txBody>
                    <a:bodyPr/>
                    <a:lstStyle/>
                    <a:p>
                      <a:pPr rtl="0" fontAlgn="base">
                        <a:lnSpc>
                          <a:spcPts val="1425"/>
                        </a:lnSpc>
                        <a:buNone/>
                      </a:pPr>
                      <a:r>
                        <a:rPr lang="en-GB" sz="1500">
                          <a:effectLst/>
                        </a:rPr>
                        <a:t>A Sense of Belonging  </a:t>
                      </a:r>
                    </a:p>
                    <a:p>
                      <a:pPr rtl="0" fontAlgn="base">
                        <a:lnSpc>
                          <a:spcPts val="1425"/>
                        </a:lnSpc>
                        <a:buNone/>
                      </a:pPr>
                      <a:endParaRPr lang="en-GB" sz="1500">
                        <a:effectLst/>
                      </a:endParaRPr>
                    </a:p>
                  </a:txBody>
                  <a:tcPr marL="66675" marR="66675"/>
                </a:tc>
                <a:tc>
                  <a:txBody>
                    <a:bodyPr/>
                    <a:lstStyle/>
                    <a:p>
                      <a:pPr rtl="0" fontAlgn="base">
                        <a:lnSpc>
                          <a:spcPts val="1425"/>
                        </a:lnSpc>
                        <a:buNone/>
                      </a:pPr>
                      <a:r>
                        <a:rPr lang="en-GB" sz="1500">
                          <a:effectLst/>
                        </a:rPr>
                        <a:t>Assesses the aspects of a space which make users feel welcome.  </a:t>
                      </a:r>
                    </a:p>
                  </a:txBody>
                  <a:tcPr marL="66675" marR="66675"/>
                </a:tc>
                <a:extLst>
                  <a:ext uri="{0D108BD9-81ED-4DB2-BD59-A6C34878D82A}">
                    <a16:rowId xmlns:a16="http://schemas.microsoft.com/office/drawing/2014/main" val="2111555694"/>
                  </a:ext>
                </a:extLst>
              </a:tr>
            </a:tbl>
          </a:graphicData>
        </a:graphic>
      </p:graphicFrame>
      <p:graphicFrame>
        <p:nvGraphicFramePr>
          <p:cNvPr id="6" name="Table 5">
            <a:extLst>
              <a:ext uri="{FF2B5EF4-FFF2-40B4-BE49-F238E27FC236}">
                <a16:creationId xmlns:a16="http://schemas.microsoft.com/office/drawing/2014/main" id="{CB62977A-614A-9799-AD14-A377A1F3F7A7}"/>
              </a:ext>
            </a:extLst>
          </p:cNvPr>
          <p:cNvGraphicFramePr>
            <a:graphicFrameLocks noGrp="1"/>
          </p:cNvGraphicFramePr>
          <p:nvPr>
            <p:extLst>
              <p:ext uri="{D42A27DB-BD31-4B8C-83A1-F6EECF244321}">
                <p14:modId xmlns:p14="http://schemas.microsoft.com/office/powerpoint/2010/main" val="1026392421"/>
              </p:ext>
            </p:extLst>
          </p:nvPr>
        </p:nvGraphicFramePr>
        <p:xfrm>
          <a:off x="6693996" y="4113506"/>
          <a:ext cx="4925655" cy="2071629"/>
        </p:xfrm>
        <a:graphic>
          <a:graphicData uri="http://schemas.openxmlformats.org/drawingml/2006/table">
            <a:tbl>
              <a:tblPr bandRow="1">
                <a:tableStyleId>{8799B23B-EC83-4686-B30A-512413B5E67A}</a:tableStyleId>
              </a:tblPr>
              <a:tblGrid>
                <a:gridCol w="353003">
                  <a:extLst>
                    <a:ext uri="{9D8B030D-6E8A-4147-A177-3AD203B41FA5}">
                      <a16:colId xmlns:a16="http://schemas.microsoft.com/office/drawing/2014/main" val="1182636028"/>
                    </a:ext>
                  </a:extLst>
                </a:gridCol>
                <a:gridCol w="4572652">
                  <a:extLst>
                    <a:ext uri="{9D8B030D-6E8A-4147-A177-3AD203B41FA5}">
                      <a16:colId xmlns:a16="http://schemas.microsoft.com/office/drawing/2014/main" val="1270023877"/>
                    </a:ext>
                  </a:extLst>
                </a:gridCol>
              </a:tblGrid>
              <a:tr h="690543">
                <a:tc>
                  <a:txBody>
                    <a:bodyPr/>
                    <a:lstStyle/>
                    <a:p>
                      <a:pPr rtl="0" fontAlgn="base">
                        <a:lnSpc>
                          <a:spcPts val="1425"/>
                        </a:lnSpc>
                        <a:buNone/>
                      </a:pPr>
                      <a:r>
                        <a:rPr lang="en-GB" sz="1500">
                          <a:effectLst/>
                        </a:rPr>
                        <a:t>0 </a:t>
                      </a:r>
                    </a:p>
                  </a:txBody>
                  <a:tcPr marL="66675" marR="66675"/>
                </a:tc>
                <a:tc>
                  <a:txBody>
                    <a:bodyPr/>
                    <a:lstStyle/>
                    <a:p>
                      <a:pPr rtl="0" fontAlgn="base">
                        <a:lnSpc>
                          <a:spcPts val="1425"/>
                        </a:lnSpc>
                        <a:buNone/>
                      </a:pPr>
                      <a:r>
                        <a:rPr lang="en-GB" sz="1500">
                          <a:effectLst/>
                        </a:rPr>
                        <a:t>Significant issues identified </a:t>
                      </a:r>
                    </a:p>
                  </a:txBody>
                  <a:tcPr marL="66675" marR="66675"/>
                </a:tc>
                <a:extLst>
                  <a:ext uri="{0D108BD9-81ED-4DB2-BD59-A6C34878D82A}">
                    <a16:rowId xmlns:a16="http://schemas.microsoft.com/office/drawing/2014/main" val="1592993610"/>
                  </a:ext>
                </a:extLst>
              </a:tr>
              <a:tr h="690543">
                <a:tc>
                  <a:txBody>
                    <a:bodyPr/>
                    <a:lstStyle/>
                    <a:p>
                      <a:pPr rtl="0" fontAlgn="base">
                        <a:lnSpc>
                          <a:spcPts val="1425"/>
                        </a:lnSpc>
                        <a:buNone/>
                      </a:pPr>
                      <a:r>
                        <a:rPr lang="en-GB" sz="1500">
                          <a:effectLst/>
                        </a:rPr>
                        <a:t>1 </a:t>
                      </a:r>
                    </a:p>
                  </a:txBody>
                  <a:tcPr marL="66675" marR="66675"/>
                </a:tc>
                <a:tc>
                  <a:txBody>
                    <a:bodyPr/>
                    <a:lstStyle/>
                    <a:p>
                      <a:pPr rtl="0" fontAlgn="base">
                        <a:lnSpc>
                          <a:spcPts val="1425"/>
                        </a:lnSpc>
                        <a:buNone/>
                      </a:pPr>
                      <a:r>
                        <a:rPr lang="en-GB" sz="1500">
                          <a:effectLst/>
                        </a:rPr>
                        <a:t>Adequate design consideration required  </a:t>
                      </a:r>
                    </a:p>
                  </a:txBody>
                  <a:tcPr marL="66675" marR="66675"/>
                </a:tc>
                <a:extLst>
                  <a:ext uri="{0D108BD9-81ED-4DB2-BD59-A6C34878D82A}">
                    <a16:rowId xmlns:a16="http://schemas.microsoft.com/office/drawing/2014/main" val="3087618974"/>
                  </a:ext>
                </a:extLst>
              </a:tr>
              <a:tr h="690543">
                <a:tc>
                  <a:txBody>
                    <a:bodyPr/>
                    <a:lstStyle/>
                    <a:p>
                      <a:pPr rtl="0" fontAlgn="base">
                        <a:lnSpc>
                          <a:spcPts val="1425"/>
                        </a:lnSpc>
                        <a:buNone/>
                      </a:pPr>
                      <a:r>
                        <a:rPr lang="en-GB" sz="1500">
                          <a:effectLst/>
                        </a:rPr>
                        <a:t>2 </a:t>
                      </a:r>
                    </a:p>
                  </a:txBody>
                  <a:tcPr marL="66675" marR="66675"/>
                </a:tc>
                <a:tc>
                  <a:txBody>
                    <a:bodyPr/>
                    <a:lstStyle/>
                    <a:p>
                      <a:pPr rtl="0" fontAlgn="base">
                        <a:lnSpc>
                          <a:spcPts val="1425"/>
                        </a:lnSpc>
                        <a:buNone/>
                      </a:pPr>
                      <a:r>
                        <a:rPr lang="en-GB" sz="1500">
                          <a:effectLst/>
                        </a:rPr>
                        <a:t>Meets SIA criteria </a:t>
                      </a:r>
                    </a:p>
                  </a:txBody>
                  <a:tcPr marL="66675" marR="66675"/>
                </a:tc>
                <a:extLst>
                  <a:ext uri="{0D108BD9-81ED-4DB2-BD59-A6C34878D82A}">
                    <a16:rowId xmlns:a16="http://schemas.microsoft.com/office/drawing/2014/main" val="3697869614"/>
                  </a:ext>
                </a:extLst>
              </a:tr>
            </a:tbl>
          </a:graphicData>
        </a:graphic>
      </p:graphicFrame>
      <p:sp>
        <p:nvSpPr>
          <p:cNvPr id="7" name="TextBox 6">
            <a:extLst>
              <a:ext uri="{FF2B5EF4-FFF2-40B4-BE49-F238E27FC236}">
                <a16:creationId xmlns:a16="http://schemas.microsoft.com/office/drawing/2014/main" id="{D0B7162C-88BA-7F98-B18C-90721D8A48BE}"/>
              </a:ext>
            </a:extLst>
          </p:cNvPr>
          <p:cNvSpPr txBox="1"/>
          <p:nvPr/>
        </p:nvSpPr>
        <p:spPr>
          <a:xfrm>
            <a:off x="6537360" y="2810688"/>
            <a:ext cx="5357906" cy="1243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The SIA assigns a score 0-2 depending on how design aspects of a space contribute to or compromise perceptions of safety against each core criteria and sub-criteria. </a:t>
            </a:r>
            <a:endParaRPr lang="en-US"/>
          </a:p>
        </p:txBody>
      </p:sp>
    </p:spTree>
    <p:extLst>
      <p:ext uri="{BB962C8B-B14F-4D97-AF65-F5344CB8AC3E}">
        <p14:creationId xmlns:p14="http://schemas.microsoft.com/office/powerpoint/2010/main" val="1367205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EAE72-8261-DE5E-F0F6-A03A49730463}"/>
              </a:ext>
            </a:extLst>
          </p:cNvPr>
          <p:cNvSpPr>
            <a:spLocks noGrp="1"/>
          </p:cNvSpPr>
          <p:nvPr>
            <p:ph type="title"/>
          </p:nvPr>
        </p:nvSpPr>
        <p:spPr/>
        <p:txBody>
          <a:bodyPr>
            <a:normAutofit/>
          </a:bodyPr>
          <a:lstStyle/>
          <a:p>
            <a:r>
              <a:rPr lang="en-US">
                <a:ea typeface="+mj-lt"/>
                <a:cs typeface="+mj-lt"/>
              </a:rPr>
              <a:t>Active Travel and Travel Hubs – Methodology (cont.)</a:t>
            </a:r>
          </a:p>
        </p:txBody>
      </p:sp>
      <p:sp>
        <p:nvSpPr>
          <p:cNvPr id="3" name="Content Placeholder 2">
            <a:extLst>
              <a:ext uri="{FF2B5EF4-FFF2-40B4-BE49-F238E27FC236}">
                <a16:creationId xmlns:a16="http://schemas.microsoft.com/office/drawing/2014/main" id="{DA7402D7-B156-F33B-3F69-E0BE89D8416D}"/>
              </a:ext>
            </a:extLst>
          </p:cNvPr>
          <p:cNvSpPr>
            <a:spLocks noGrp="1"/>
          </p:cNvSpPr>
          <p:nvPr>
            <p:ph idx="1"/>
          </p:nvPr>
        </p:nvSpPr>
        <p:spPr>
          <a:xfrm>
            <a:off x="838200" y="1710607"/>
            <a:ext cx="10903788" cy="4797035"/>
          </a:xfrm>
        </p:spPr>
        <p:txBody>
          <a:bodyPr vert="horz" lIns="91440" tIns="45720" rIns="91440" bIns="45720" rtlCol="0" anchor="t">
            <a:noAutofit/>
          </a:bodyPr>
          <a:lstStyle/>
          <a:p>
            <a:pPr marL="0" indent="0">
              <a:buNone/>
            </a:pPr>
            <a:r>
              <a:rPr lang="en-GB" sz="2000" dirty="0">
                <a:ea typeface="+mn-lt"/>
                <a:cs typeface="+mn-lt"/>
              </a:rPr>
              <a:t>A literature review was undertaken to summarise research on women’s safety in the context of sustainable transport across the UK. </a:t>
            </a:r>
            <a:endParaRPr lang="en-US" sz="2000" dirty="0">
              <a:ea typeface="+mn-lt"/>
              <a:cs typeface="+mn-lt"/>
            </a:endParaRPr>
          </a:p>
          <a:p>
            <a:pPr marL="0" indent="0">
              <a:buNone/>
            </a:pPr>
            <a:endParaRPr lang="en-GB" sz="2000" b="1" dirty="0">
              <a:ea typeface="+mn-lt"/>
              <a:cs typeface="+mn-lt"/>
            </a:endParaRPr>
          </a:p>
          <a:p>
            <a:pPr marL="0" indent="0">
              <a:buNone/>
            </a:pPr>
            <a:r>
              <a:rPr lang="en-GB" sz="2000" b="1" dirty="0">
                <a:ea typeface="+mn-lt"/>
                <a:cs typeface="+mn-lt"/>
              </a:rPr>
              <a:t>Key findings included: </a:t>
            </a:r>
            <a:endParaRPr lang="en-US" sz="2000" dirty="0">
              <a:ea typeface="+mn-lt"/>
              <a:cs typeface="+mn-lt"/>
            </a:endParaRPr>
          </a:p>
          <a:p>
            <a:r>
              <a:rPr lang="en-GB" sz="2000" dirty="0">
                <a:ea typeface="+mn-lt"/>
                <a:cs typeface="+mn-lt"/>
              </a:rPr>
              <a:t>Women, girls and other vulnerable users feel more at risk after dark with 81.3% of women in the UK reporting that they feel unsafe in parks and open spaces after dark (Armstrong, 2021)</a:t>
            </a:r>
            <a:endParaRPr lang="en-US" sz="2000" dirty="0">
              <a:ea typeface="+mn-lt"/>
              <a:cs typeface="+mn-lt"/>
            </a:endParaRPr>
          </a:p>
          <a:p>
            <a:r>
              <a:rPr lang="en-GB" sz="2000" dirty="0">
                <a:ea typeface="+mn-lt"/>
                <a:cs typeface="+mn-lt"/>
              </a:rPr>
              <a:t>Rural areas often lack infrastructure which improves overall perceptions of safety including reliable and frequent bus services, bus shelters with live information and street lighting (Scottish Women's Budget Group, 2023; Peña-García, Hurtado, Aguilar-</a:t>
            </a:r>
            <a:r>
              <a:rPr lang="en-GB" sz="2000" dirty="0" err="1">
                <a:ea typeface="+mn-lt"/>
                <a:cs typeface="+mn-lt"/>
              </a:rPr>
              <a:t>Luzón</a:t>
            </a:r>
            <a:r>
              <a:rPr lang="en-GB" sz="2000" dirty="0">
                <a:ea typeface="+mn-lt"/>
                <a:cs typeface="+mn-lt"/>
              </a:rPr>
              <a:t>, 2015)</a:t>
            </a:r>
            <a:endParaRPr lang="en-US" sz="2000" dirty="0">
              <a:ea typeface="+mn-lt"/>
              <a:cs typeface="+mn-lt"/>
            </a:endParaRPr>
          </a:p>
          <a:p>
            <a:r>
              <a:rPr lang="en-GB" sz="2000" dirty="0">
                <a:ea typeface="+mn-lt"/>
                <a:cs typeface="+mn-lt"/>
              </a:rPr>
              <a:t>Feeling unsafe can result in altered travel patterns, resulting in avoidance strategies including taking alternative routes, altering modal choice or not travelling altogether. (Foster et al, 2012; Stark and </a:t>
            </a:r>
            <a:r>
              <a:rPr lang="en-GB" sz="2000" dirty="0" err="1">
                <a:ea typeface="+mn-lt"/>
                <a:cs typeface="+mn-lt"/>
              </a:rPr>
              <a:t>Meschik</a:t>
            </a:r>
            <a:r>
              <a:rPr lang="en-GB" sz="2000" dirty="0">
                <a:ea typeface="+mn-lt"/>
                <a:cs typeface="+mn-lt"/>
              </a:rPr>
              <a:t>, 2018).</a:t>
            </a:r>
            <a:endParaRPr lang="en-US" sz="2000" dirty="0">
              <a:ea typeface="+mn-lt"/>
              <a:cs typeface="+mn-lt"/>
            </a:endParaRPr>
          </a:p>
          <a:p>
            <a:r>
              <a:rPr lang="en-GB" sz="2000" dirty="0">
                <a:ea typeface="+mn-lt"/>
                <a:cs typeface="+mn-lt"/>
              </a:rPr>
              <a:t>Integrating gender-inclusive interventions into transport</a:t>
            </a:r>
            <a:r>
              <a:rPr lang="en-GB" sz="2200" dirty="0">
                <a:ea typeface="+mn-lt"/>
                <a:cs typeface="+mn-lt"/>
              </a:rPr>
              <a:t> scheme designs is essential to ensure GCP schemes are accessible and safe for all. </a:t>
            </a:r>
            <a:endParaRPr lang="en-US" sz="2200" dirty="0">
              <a:ea typeface="+mn-lt"/>
              <a:cs typeface="+mn-lt"/>
            </a:endParaRPr>
          </a:p>
        </p:txBody>
      </p:sp>
    </p:spTree>
    <p:extLst>
      <p:ext uri="{BB962C8B-B14F-4D97-AF65-F5344CB8AC3E}">
        <p14:creationId xmlns:p14="http://schemas.microsoft.com/office/powerpoint/2010/main" val="3064317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01F22-8C99-F504-90A4-C29D8F19B969}"/>
              </a:ext>
            </a:extLst>
          </p:cNvPr>
          <p:cNvSpPr>
            <a:spLocks noGrp="1"/>
          </p:cNvSpPr>
          <p:nvPr>
            <p:ph type="title"/>
          </p:nvPr>
        </p:nvSpPr>
        <p:spPr/>
        <p:txBody>
          <a:bodyPr/>
          <a:lstStyle/>
          <a:p>
            <a:r>
              <a:rPr lang="en-US"/>
              <a:t>Active Travel and Travel Hubs – Focus Groups </a:t>
            </a:r>
          </a:p>
        </p:txBody>
      </p:sp>
      <p:sp>
        <p:nvSpPr>
          <p:cNvPr id="6" name="TextBox 5">
            <a:extLst>
              <a:ext uri="{FF2B5EF4-FFF2-40B4-BE49-F238E27FC236}">
                <a16:creationId xmlns:a16="http://schemas.microsoft.com/office/drawing/2014/main" id="{15BCAA2A-C464-D281-B6A1-4D086BDEDB60}"/>
              </a:ext>
            </a:extLst>
          </p:cNvPr>
          <p:cNvSpPr txBox="1"/>
          <p:nvPr/>
        </p:nvSpPr>
        <p:spPr>
          <a:xfrm>
            <a:off x="230107" y="1418657"/>
            <a:ext cx="3841968" cy="3094438"/>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rgbClr val="FFFFFF"/>
                </a:solidFill>
                <a:latin typeface="Aptos"/>
              </a:rPr>
              <a:t>Lighting</a:t>
            </a:r>
            <a:r>
              <a:rPr lang="en-GB" sz="1400">
                <a:solidFill>
                  <a:srgbClr val="FFFFFF"/>
                </a:solidFill>
                <a:latin typeface="Aptos"/>
              </a:rPr>
              <a:t> </a:t>
            </a:r>
            <a:endParaRPr lang="en-GB" sz="1400" b="1" i="1">
              <a:solidFill>
                <a:srgbClr val="FFFFFF"/>
              </a:solidFill>
              <a:latin typeface="Aptos"/>
            </a:endParaRPr>
          </a:p>
          <a:p>
            <a:pPr algn="ctr"/>
            <a:r>
              <a:rPr lang="en-GB" sz="1050" b="1" i="1">
                <a:solidFill>
                  <a:srgbClr val="FFFFFF"/>
                </a:solidFill>
                <a:latin typeface="Aptos"/>
              </a:rPr>
              <a:t>“low level lighting- You're going to get weird shadows which would freak me out. You can't see what's around the corner.”</a:t>
            </a:r>
          </a:p>
          <a:p>
            <a:pPr algn="ctr"/>
            <a:r>
              <a:rPr lang="en-GB" sz="1050" b="1" i="1">
                <a:solidFill>
                  <a:srgbClr val="FFFFFF"/>
                </a:solidFill>
                <a:latin typeface="Aptos"/>
              </a:rPr>
              <a:t>“Good, bright lights that actually turn on when they are supposed to would be good.”</a:t>
            </a:r>
          </a:p>
          <a:p>
            <a:pPr marL="171450" indent="-171450">
              <a:buFont typeface="Arial" panose="020B0604020202020204" pitchFamily="34" charset="0"/>
              <a:buChar char="•"/>
            </a:pPr>
            <a:r>
              <a:rPr lang="en-GB" sz="1050">
                <a:solidFill>
                  <a:srgbClr val="FFFFFF"/>
                </a:solidFill>
                <a:latin typeface="Aptos"/>
              </a:rPr>
              <a:t>The presence of sufficient lighting is seen to improve perceptions and feelings of safety. </a:t>
            </a:r>
          </a:p>
          <a:p>
            <a:pPr marL="171450" indent="-171450">
              <a:buFont typeface="Arial" panose="020B0604020202020204" pitchFamily="34" charset="0"/>
              <a:buChar char="•"/>
            </a:pPr>
            <a:r>
              <a:rPr lang="en-GB" sz="1050">
                <a:solidFill>
                  <a:srgbClr val="FFFFFF"/>
                </a:solidFill>
                <a:latin typeface="Aptos"/>
              </a:rPr>
              <a:t>A lack of lighting makes the participants feel less safe, and in some cases, causes them to choose other transport options even if it costs more money. </a:t>
            </a:r>
          </a:p>
          <a:p>
            <a:pPr marL="171450" indent="-171450">
              <a:buFont typeface="Arial" panose="020B0604020202020204" pitchFamily="34" charset="0"/>
              <a:buChar char="•"/>
            </a:pPr>
            <a:r>
              <a:rPr lang="en-GB" sz="1050">
                <a:solidFill>
                  <a:srgbClr val="FFFFFF"/>
                </a:solidFill>
                <a:latin typeface="Aptos"/>
              </a:rPr>
              <a:t>Participants suggested that lighting contributes to them feel safer depending on time of day, with a heightened sense of unsafety late in the evening at 8pm, compared to earlier at 4:30pm.  </a:t>
            </a:r>
          </a:p>
          <a:p>
            <a:pPr marL="171450" indent="-171450">
              <a:buFont typeface="Arial" panose="020B0604020202020204" pitchFamily="34" charset="0"/>
              <a:buChar char="•"/>
            </a:pPr>
            <a:r>
              <a:rPr lang="en-GB" sz="1050">
                <a:solidFill>
                  <a:srgbClr val="FFFFFF"/>
                </a:solidFill>
                <a:latin typeface="Aptos"/>
              </a:rPr>
              <a:t>These issues are particularly problematic for night shift workers who do not have a choice about the timings of their shifts.</a:t>
            </a:r>
          </a:p>
        </p:txBody>
      </p:sp>
      <p:sp>
        <p:nvSpPr>
          <p:cNvPr id="8" name="TextBox 7">
            <a:extLst>
              <a:ext uri="{FF2B5EF4-FFF2-40B4-BE49-F238E27FC236}">
                <a16:creationId xmlns:a16="http://schemas.microsoft.com/office/drawing/2014/main" id="{2679E602-21A7-4C0D-EA87-0C714674FE70}"/>
              </a:ext>
            </a:extLst>
          </p:cNvPr>
          <p:cNvSpPr txBox="1"/>
          <p:nvPr/>
        </p:nvSpPr>
        <p:spPr>
          <a:xfrm>
            <a:off x="232496" y="4798425"/>
            <a:ext cx="3828715" cy="1600438"/>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Presence of others</a:t>
            </a:r>
            <a:endParaRPr lang="en-GB" sz="1400">
              <a:solidFill>
                <a:schemeClr val="bg1"/>
              </a:solidFill>
              <a:latin typeface="Aptos"/>
            </a:endParaRPr>
          </a:p>
          <a:p>
            <a:pPr algn="ctr"/>
            <a:r>
              <a:rPr lang="en-GB" sz="1050" b="1" i="1">
                <a:solidFill>
                  <a:schemeClr val="bg1"/>
                </a:solidFill>
                <a:latin typeface="Aptos"/>
              </a:rPr>
              <a:t>“</a:t>
            </a:r>
            <a:r>
              <a:rPr lang="en-GB" sz="1050" b="1" i="1">
                <a:solidFill>
                  <a:schemeClr val="bg1"/>
                </a:solidFill>
                <a:effectLst/>
                <a:latin typeface="Aptos"/>
              </a:rPr>
              <a:t>sometimes you do a late shift and we finish at 8 in the evening. Suddenly, there's no one around…on that part, and it does feel really isolated." </a:t>
            </a:r>
            <a:endParaRPr lang="en-GB" sz="1050" b="1" i="1">
              <a:solidFill>
                <a:schemeClr val="bg1"/>
              </a:solidFill>
              <a:latin typeface="Aptos"/>
            </a:endParaRPr>
          </a:p>
          <a:p>
            <a:pPr marL="171450" indent="-171450">
              <a:buFont typeface="Arial" panose="020B0604020202020204" pitchFamily="34" charset="0"/>
              <a:buChar char="•"/>
            </a:pPr>
            <a:r>
              <a:rPr lang="en-GB" sz="1050">
                <a:solidFill>
                  <a:schemeClr val="bg1"/>
                </a:solidFill>
                <a:latin typeface="Aptos"/>
              </a:rPr>
              <a:t>Participants feel more unsafe when they are alone than when they are with others.</a:t>
            </a:r>
          </a:p>
          <a:p>
            <a:pPr marL="171450" indent="-171450">
              <a:buFont typeface="Arial" panose="020B0604020202020204" pitchFamily="34" charset="0"/>
              <a:buChar char="•"/>
            </a:pPr>
            <a:r>
              <a:rPr lang="en-GB" sz="1050">
                <a:solidFill>
                  <a:schemeClr val="bg1"/>
                </a:solidFill>
                <a:latin typeface="Aptos"/>
              </a:rPr>
              <a:t>Presence of other members of the public or shops being open after dark can also contribute to improved safety perception</a:t>
            </a:r>
            <a:r>
              <a:rPr lang="en-GB" sz="1050">
                <a:latin typeface="Aptos"/>
              </a:rPr>
              <a:t>s.</a:t>
            </a:r>
            <a:r>
              <a:rPr lang="en-GB" sz="1050">
                <a:latin typeface="Myriad Pro"/>
              </a:rPr>
              <a:t> </a:t>
            </a:r>
          </a:p>
        </p:txBody>
      </p:sp>
      <p:sp>
        <p:nvSpPr>
          <p:cNvPr id="10" name="TextBox 9">
            <a:extLst>
              <a:ext uri="{FF2B5EF4-FFF2-40B4-BE49-F238E27FC236}">
                <a16:creationId xmlns:a16="http://schemas.microsoft.com/office/drawing/2014/main" id="{7DB09132-E60E-2D54-F6C0-28F694901548}"/>
              </a:ext>
            </a:extLst>
          </p:cNvPr>
          <p:cNvSpPr txBox="1"/>
          <p:nvPr/>
        </p:nvSpPr>
        <p:spPr>
          <a:xfrm>
            <a:off x="4244954" y="1418655"/>
            <a:ext cx="3703383" cy="2408352"/>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rgbClr val="FFFFFF"/>
                </a:solidFill>
                <a:latin typeface="Aptos"/>
              </a:rPr>
              <a:t>Coping Strategies</a:t>
            </a:r>
            <a:endParaRPr lang="en-GB" sz="1400">
              <a:solidFill>
                <a:srgbClr val="FFFFFF"/>
              </a:solidFill>
              <a:latin typeface="Aptos"/>
            </a:endParaRPr>
          </a:p>
          <a:p>
            <a:pPr algn="ctr"/>
            <a:r>
              <a:rPr lang="en-GB" sz="1050" b="1" i="1">
                <a:solidFill>
                  <a:srgbClr val="FFFFFF"/>
                </a:solidFill>
                <a:latin typeface="Aptos"/>
              </a:rPr>
              <a:t>“I hold my breath so I can listen for other people.”</a:t>
            </a:r>
          </a:p>
          <a:p>
            <a:pPr algn="ctr"/>
            <a:r>
              <a:rPr lang="en-GB" sz="1050" b="1">
                <a:solidFill>
                  <a:srgbClr val="FFFFFF"/>
                </a:solidFill>
                <a:latin typeface="Aptos"/>
              </a:rPr>
              <a:t>"</a:t>
            </a:r>
            <a:r>
              <a:rPr lang="en-GB" sz="1050" b="1" i="1">
                <a:solidFill>
                  <a:srgbClr val="FFFFFF"/>
                </a:solidFill>
                <a:latin typeface="Aptos"/>
              </a:rPr>
              <a:t>You either pay lots to feel safe, or you save money and feel uncomfortable. I’d rather pay if I was alone</a:t>
            </a:r>
            <a:r>
              <a:rPr lang="en-GB" sz="1050" b="1">
                <a:solidFill>
                  <a:srgbClr val="FFFFFF"/>
                </a:solidFill>
                <a:latin typeface="Aptos"/>
              </a:rPr>
              <a:t>.”</a:t>
            </a:r>
            <a:endParaRPr lang="en-GB" sz="1050" b="1" i="1">
              <a:solidFill>
                <a:srgbClr val="FFFFFF"/>
              </a:solidFill>
              <a:latin typeface="Aptos"/>
            </a:endParaRPr>
          </a:p>
          <a:p>
            <a:pPr marL="171450" indent="-171450">
              <a:buFont typeface="Arial" panose="020B0604020202020204" pitchFamily="34" charset="0"/>
              <a:buChar char="•"/>
            </a:pPr>
            <a:r>
              <a:rPr lang="en-GB" sz="1050">
                <a:solidFill>
                  <a:srgbClr val="FFFFFF"/>
                </a:solidFill>
                <a:latin typeface="Aptos"/>
              </a:rPr>
              <a:t>The women reported that they often modify their walking behaviour and adopt coping strategies to make them feel safer.</a:t>
            </a:r>
          </a:p>
          <a:p>
            <a:pPr marL="171450" indent="-171450">
              <a:buFont typeface="Arial" panose="020B0604020202020204" pitchFamily="34" charset="0"/>
              <a:buChar char="•"/>
            </a:pPr>
            <a:r>
              <a:rPr lang="en-GB" sz="1050">
                <a:solidFill>
                  <a:srgbClr val="FFFFFF"/>
                </a:solidFill>
                <a:latin typeface="Aptos"/>
              </a:rPr>
              <a:t>Examples listed by participants include holding their breath, walking with someone else when it is dark, holding keys in their hands, taking alternative, more expensive transport modes, sharing their locations with loved ones or being on the phone to someone whilst they are walking. </a:t>
            </a:r>
          </a:p>
          <a:p>
            <a:pPr marL="171450" indent="-171450">
              <a:buFont typeface="Arial" panose="020B0604020202020204" pitchFamily="34" charset="0"/>
              <a:buChar char="•"/>
            </a:pPr>
            <a:r>
              <a:rPr lang="en-GB" sz="1050">
                <a:solidFill>
                  <a:srgbClr val="FFFFFF"/>
                </a:solidFill>
                <a:latin typeface="Aptos"/>
              </a:rPr>
              <a:t>One woman said that she paid £24 to park in the hospital car park at night so they feel safe. </a:t>
            </a:r>
            <a:endParaRPr lang="en-GB" sz="1050" i="1">
              <a:solidFill>
                <a:srgbClr val="FFFFFF"/>
              </a:solidFill>
              <a:latin typeface="Aptos"/>
            </a:endParaRPr>
          </a:p>
        </p:txBody>
      </p:sp>
      <p:sp>
        <p:nvSpPr>
          <p:cNvPr id="12" name="TextBox 11">
            <a:extLst>
              <a:ext uri="{FF2B5EF4-FFF2-40B4-BE49-F238E27FC236}">
                <a16:creationId xmlns:a16="http://schemas.microsoft.com/office/drawing/2014/main" id="{82343B90-826D-5595-ECC3-19DE364D6ECB}"/>
              </a:ext>
            </a:extLst>
          </p:cNvPr>
          <p:cNvSpPr txBox="1"/>
          <p:nvPr/>
        </p:nvSpPr>
        <p:spPr>
          <a:xfrm>
            <a:off x="4237321" y="4054823"/>
            <a:ext cx="3711988" cy="2085186"/>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Information Aids </a:t>
            </a:r>
            <a:endParaRPr lang="en-GB" sz="1400">
              <a:solidFill>
                <a:schemeClr val="bg1"/>
              </a:solidFill>
              <a:latin typeface="Aptos"/>
            </a:endParaRPr>
          </a:p>
          <a:p>
            <a:pPr algn="ctr"/>
            <a:r>
              <a:rPr lang="en-GB" sz="1050" b="1" i="1">
                <a:solidFill>
                  <a:schemeClr val="bg1"/>
                </a:solidFill>
                <a:latin typeface="Aptos"/>
              </a:rPr>
              <a:t>“Signage is useful too so you know you’re headed in the right direction… if you don’t know where you’re going you would feel a bit unsure and vulnerable.”</a:t>
            </a:r>
          </a:p>
          <a:p>
            <a:pPr marL="171450" indent="-171450">
              <a:buFont typeface="Arial" panose="020B0604020202020204" pitchFamily="34" charset="0"/>
              <a:buChar char="•"/>
            </a:pPr>
            <a:r>
              <a:rPr lang="en-GB" sz="1050">
                <a:solidFill>
                  <a:schemeClr val="bg1"/>
                </a:solidFill>
                <a:latin typeface="Aptos"/>
              </a:rPr>
              <a:t>Participants suggested that it was important for them to feel confident in the information available.</a:t>
            </a:r>
          </a:p>
          <a:p>
            <a:pPr marL="171450" indent="-171450">
              <a:buFont typeface="Arial" panose="020B0604020202020204" pitchFamily="34" charset="0"/>
              <a:buChar char="•"/>
            </a:pPr>
            <a:r>
              <a:rPr lang="en-GB" sz="1050">
                <a:solidFill>
                  <a:schemeClr val="bg1"/>
                </a:solidFill>
                <a:latin typeface="Aptos"/>
              </a:rPr>
              <a:t>The participants discussed the importance of having signage at deviation points of routes to reassure them they are travelling in the right direction. </a:t>
            </a:r>
          </a:p>
          <a:p>
            <a:pPr marL="171450" indent="-171450">
              <a:buFont typeface="Arial" panose="020B0604020202020204" pitchFamily="34" charset="0"/>
              <a:buChar char="•"/>
            </a:pPr>
            <a:r>
              <a:rPr lang="en-GB" sz="1050">
                <a:solidFill>
                  <a:schemeClr val="bg1"/>
                </a:solidFill>
                <a:latin typeface="Aptos"/>
              </a:rPr>
              <a:t>At bus stops, real-time digital information is seen as a positive feature because it enables the participants to see how long they will be waiting at the stop. </a:t>
            </a:r>
          </a:p>
        </p:txBody>
      </p:sp>
      <p:sp>
        <p:nvSpPr>
          <p:cNvPr id="14" name="TextBox 13">
            <a:extLst>
              <a:ext uri="{FF2B5EF4-FFF2-40B4-BE49-F238E27FC236}">
                <a16:creationId xmlns:a16="http://schemas.microsoft.com/office/drawing/2014/main" id="{C88BD45F-4134-42D1-16CC-5BA66B90C139}"/>
              </a:ext>
            </a:extLst>
          </p:cNvPr>
          <p:cNvSpPr txBox="1"/>
          <p:nvPr/>
        </p:nvSpPr>
        <p:spPr>
          <a:xfrm>
            <a:off x="8136294" y="1425032"/>
            <a:ext cx="3861846" cy="3377848"/>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Bus Reliability</a:t>
            </a:r>
            <a:endParaRPr lang="en-GB" sz="1200">
              <a:solidFill>
                <a:schemeClr val="bg1"/>
              </a:solidFill>
              <a:latin typeface="Aptos"/>
            </a:endParaRPr>
          </a:p>
          <a:p>
            <a:pPr algn="ctr"/>
            <a:r>
              <a:rPr lang="en-GB" sz="1050" b="1">
                <a:solidFill>
                  <a:schemeClr val="bg1"/>
                </a:solidFill>
                <a:latin typeface="Aptos"/>
              </a:rPr>
              <a:t>"</a:t>
            </a:r>
            <a:r>
              <a:rPr lang="en-GB" sz="1050" b="1" i="1">
                <a:solidFill>
                  <a:schemeClr val="bg1"/>
                </a:solidFill>
                <a:latin typeface="Aptos"/>
              </a:rPr>
              <a:t>I would feel better if I knew the buses were going to be regular</a:t>
            </a:r>
            <a:r>
              <a:rPr lang="en-GB" sz="1050" b="1">
                <a:solidFill>
                  <a:schemeClr val="bg1"/>
                </a:solidFill>
                <a:latin typeface="Aptos"/>
              </a:rPr>
              <a:t>".</a:t>
            </a:r>
          </a:p>
          <a:p>
            <a:pPr algn="ctr"/>
            <a:r>
              <a:rPr lang="en-GB" sz="1050" b="1" i="1">
                <a:solidFill>
                  <a:schemeClr val="bg1"/>
                </a:solidFill>
                <a:effectLst/>
                <a:latin typeface="Aptos"/>
              </a:rPr>
              <a:t>“I feel like [the bus driver is] just suddenly going to have an angry outburst - he's making gestures at the drivers going past because the lights haven't changed.”</a:t>
            </a:r>
            <a:endParaRPr lang="en-GB" sz="1050" b="1" i="1">
              <a:solidFill>
                <a:schemeClr val="bg1"/>
              </a:solidFill>
              <a:latin typeface="Aptos"/>
            </a:endParaRPr>
          </a:p>
          <a:p>
            <a:pPr algn="ctr"/>
            <a:endParaRPr lang="en-GB" sz="1050" b="1" i="1">
              <a:solidFill>
                <a:schemeClr val="bg1"/>
              </a:solidFill>
              <a:latin typeface="Aptos"/>
            </a:endParaRPr>
          </a:p>
          <a:p>
            <a:pPr marL="171450" indent="-171450">
              <a:buFont typeface="Arial" panose="020B0604020202020204" pitchFamily="34" charset="0"/>
              <a:buChar char="•"/>
            </a:pPr>
            <a:r>
              <a:rPr lang="en-GB" sz="1050">
                <a:solidFill>
                  <a:schemeClr val="bg1"/>
                </a:solidFill>
                <a:latin typeface="Aptos"/>
              </a:rPr>
              <a:t>There was a consensus amongst participants that the bus timetables are unreliable and do not align well with their shift patterns. This means they are likely to be waiting at bus stops for extended periods of time.</a:t>
            </a:r>
          </a:p>
          <a:p>
            <a:pPr marL="171450" indent="-171450">
              <a:buFont typeface="Arial" panose="020B0604020202020204" pitchFamily="34" charset="0"/>
              <a:buChar char="•"/>
            </a:pPr>
            <a:r>
              <a:rPr lang="en-GB" sz="1050">
                <a:solidFill>
                  <a:schemeClr val="bg1"/>
                </a:solidFill>
                <a:latin typeface="Aptos"/>
              </a:rPr>
              <a:t>Additionally, participants described the buses as being </a:t>
            </a:r>
            <a:r>
              <a:rPr lang="en-GB" sz="1050" b="1">
                <a:solidFill>
                  <a:schemeClr val="bg1"/>
                </a:solidFill>
                <a:latin typeface="Aptos"/>
              </a:rPr>
              <a:t>“</a:t>
            </a:r>
            <a:r>
              <a:rPr lang="en-GB" sz="1050" b="1" i="1">
                <a:solidFill>
                  <a:schemeClr val="bg1"/>
                </a:solidFill>
                <a:latin typeface="Aptos"/>
              </a:rPr>
              <a:t>overcrowded” </a:t>
            </a:r>
            <a:r>
              <a:rPr lang="en-GB" sz="1050">
                <a:solidFill>
                  <a:schemeClr val="bg1"/>
                </a:solidFill>
                <a:latin typeface="Aptos"/>
              </a:rPr>
              <a:t>and exclaimed the bus drivers </a:t>
            </a:r>
            <a:r>
              <a:rPr lang="en-GB" sz="1050" b="1" i="1">
                <a:solidFill>
                  <a:schemeClr val="bg1"/>
                </a:solidFill>
                <a:latin typeface="Aptos"/>
              </a:rPr>
              <a:t>“are stressed which can make you feel anxious”. </a:t>
            </a:r>
          </a:p>
          <a:p>
            <a:pPr marL="171450" indent="-171450">
              <a:buFont typeface="Arial" panose="020B0604020202020204" pitchFamily="34" charset="0"/>
              <a:buChar char="•"/>
            </a:pPr>
            <a:r>
              <a:rPr lang="en-GB" sz="1050">
                <a:solidFill>
                  <a:schemeClr val="bg1"/>
                </a:solidFill>
                <a:latin typeface="Aptos"/>
              </a:rPr>
              <a:t>These findings point towards the idea that some buses are operating above capacity. This contributes to negative experiences on buses and the shared notion that bus travel is not perceived by participants as a safe public transport option</a:t>
            </a:r>
            <a:r>
              <a:rPr lang="en-GB" sz="1050" i="1">
                <a:solidFill>
                  <a:schemeClr val="bg1"/>
                </a:solidFill>
                <a:latin typeface="Aptos"/>
              </a:rPr>
              <a:t>.</a:t>
            </a:r>
          </a:p>
          <a:p>
            <a:pPr marL="171450" indent="-171450">
              <a:buFont typeface="Arial" panose="020B0604020202020204" pitchFamily="34" charset="0"/>
              <a:buChar char="•"/>
            </a:pPr>
            <a:endParaRPr lang="en-GB" sz="1050" i="1">
              <a:solidFill>
                <a:schemeClr val="bg1"/>
              </a:solidFill>
            </a:endParaRPr>
          </a:p>
        </p:txBody>
      </p:sp>
      <p:sp>
        <p:nvSpPr>
          <p:cNvPr id="18" name="TextBox 17">
            <a:extLst>
              <a:ext uri="{FF2B5EF4-FFF2-40B4-BE49-F238E27FC236}">
                <a16:creationId xmlns:a16="http://schemas.microsoft.com/office/drawing/2014/main" id="{5F397C0C-064C-665B-BEE5-33A91FEBFCBD}"/>
              </a:ext>
            </a:extLst>
          </p:cNvPr>
          <p:cNvSpPr txBox="1"/>
          <p:nvPr/>
        </p:nvSpPr>
        <p:spPr>
          <a:xfrm>
            <a:off x="8147157" y="4928396"/>
            <a:ext cx="3855220" cy="1923604"/>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Vegetation</a:t>
            </a:r>
            <a:endParaRPr lang="en-GB" sz="1400">
              <a:solidFill>
                <a:schemeClr val="bg1"/>
              </a:solidFill>
              <a:latin typeface="Aptos"/>
            </a:endParaRPr>
          </a:p>
          <a:p>
            <a:pPr algn="ctr"/>
            <a:r>
              <a:rPr lang="en-GB" sz="1050" b="1" i="1">
                <a:solidFill>
                  <a:schemeClr val="bg1"/>
                </a:solidFill>
                <a:latin typeface="Aptos"/>
              </a:rPr>
              <a:t>“I had seen something like a man in the bushes, which I thought was a bit weird, but I thought, who knows what he’s doing? Yeah it could be anything.”</a:t>
            </a:r>
            <a:r>
              <a:rPr lang="en-GB" sz="1050" b="1">
                <a:solidFill>
                  <a:schemeClr val="bg1"/>
                </a:solidFill>
                <a:latin typeface="Aptos"/>
              </a:rPr>
              <a:t> </a:t>
            </a:r>
          </a:p>
          <a:p>
            <a:pPr algn="ctr"/>
            <a:r>
              <a:rPr lang="en-GB" sz="1050" b="1" i="1">
                <a:solidFill>
                  <a:schemeClr val="bg1"/>
                </a:solidFill>
                <a:effectLst/>
                <a:latin typeface="Aptos"/>
              </a:rPr>
              <a:t>“There's all bushes on one side that would be easy for someone to hide in and jump out at you.”</a:t>
            </a:r>
            <a:endParaRPr lang="en-GB" sz="1050" b="1">
              <a:solidFill>
                <a:schemeClr val="bg1"/>
              </a:solidFill>
              <a:latin typeface="Aptos"/>
            </a:endParaRPr>
          </a:p>
          <a:p>
            <a:pPr marL="171450" indent="-171450">
              <a:buFont typeface="Arial" panose="020B0604020202020204" pitchFamily="34" charset="0"/>
              <a:buChar char="•"/>
            </a:pPr>
            <a:r>
              <a:rPr lang="en-GB" sz="1050">
                <a:solidFill>
                  <a:schemeClr val="bg1"/>
                </a:solidFill>
                <a:latin typeface="Aptos"/>
              </a:rPr>
              <a:t>Participants described excessive vegetation as being </a:t>
            </a:r>
            <a:r>
              <a:rPr lang="en-GB" sz="1050" b="1">
                <a:solidFill>
                  <a:schemeClr val="bg1"/>
                </a:solidFill>
                <a:latin typeface="Aptos"/>
              </a:rPr>
              <a:t>“</a:t>
            </a:r>
            <a:r>
              <a:rPr lang="en-GB" sz="1050" b="1" i="1">
                <a:solidFill>
                  <a:schemeClr val="bg1"/>
                </a:solidFill>
                <a:latin typeface="Aptos"/>
              </a:rPr>
              <a:t>disconcerting”</a:t>
            </a:r>
            <a:r>
              <a:rPr lang="en-GB" sz="1050" i="1">
                <a:solidFill>
                  <a:schemeClr val="bg1"/>
                </a:solidFill>
                <a:latin typeface="Aptos"/>
              </a:rPr>
              <a:t>, </a:t>
            </a:r>
            <a:r>
              <a:rPr lang="en-GB" sz="1050">
                <a:solidFill>
                  <a:schemeClr val="bg1"/>
                </a:solidFill>
                <a:latin typeface="Aptos"/>
              </a:rPr>
              <a:t>because it provides opportunities for people to conceal themselves.</a:t>
            </a:r>
          </a:p>
          <a:p>
            <a:pPr marL="171450" indent="-171450">
              <a:buFont typeface="Arial" panose="020B0604020202020204" pitchFamily="34" charset="0"/>
              <a:buChar char="•"/>
            </a:pPr>
            <a:r>
              <a:rPr lang="en-GB" sz="1050">
                <a:solidFill>
                  <a:schemeClr val="bg1"/>
                </a:solidFill>
                <a:latin typeface="Aptos"/>
              </a:rPr>
              <a:t>Overgrown vegetation also indicates a lack of maintenance which also exacerbates the sense of unsafety. </a:t>
            </a:r>
            <a:endParaRPr lang="en-GB" sz="1050" i="1">
              <a:solidFill>
                <a:schemeClr val="bg1"/>
              </a:solidFill>
              <a:latin typeface="Aptos"/>
            </a:endParaRPr>
          </a:p>
        </p:txBody>
      </p:sp>
    </p:spTree>
    <p:extLst>
      <p:ext uri="{BB962C8B-B14F-4D97-AF65-F5344CB8AC3E}">
        <p14:creationId xmlns:p14="http://schemas.microsoft.com/office/powerpoint/2010/main" val="375720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8047-A200-20D1-57B0-86568A9FB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6DF719-0C93-0531-1E5A-5609F9EFA2FA}"/>
              </a:ext>
            </a:extLst>
          </p:cNvPr>
          <p:cNvSpPr>
            <a:spLocks noGrp="1"/>
          </p:cNvSpPr>
          <p:nvPr>
            <p:ph type="title"/>
          </p:nvPr>
        </p:nvSpPr>
        <p:spPr/>
        <p:txBody>
          <a:bodyPr/>
          <a:lstStyle/>
          <a:p>
            <a:r>
              <a:rPr lang="en-US"/>
              <a:t>Active Travel and Travel Hubs – Focus Groups (cont.) </a:t>
            </a:r>
          </a:p>
        </p:txBody>
      </p:sp>
      <p:sp>
        <p:nvSpPr>
          <p:cNvPr id="4" name="TextBox 3">
            <a:extLst>
              <a:ext uri="{FF2B5EF4-FFF2-40B4-BE49-F238E27FC236}">
                <a16:creationId xmlns:a16="http://schemas.microsoft.com/office/drawing/2014/main" id="{1F533C4C-911A-D72F-3B38-2270A38A5CB3}"/>
              </a:ext>
            </a:extLst>
          </p:cNvPr>
          <p:cNvSpPr txBox="1"/>
          <p:nvPr/>
        </p:nvSpPr>
        <p:spPr>
          <a:xfrm>
            <a:off x="216178" y="1816133"/>
            <a:ext cx="3543352" cy="1600438"/>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Bus timetables/reliability </a:t>
            </a:r>
            <a:endParaRPr lang="en-GB" sz="1400" b="1" i="1">
              <a:solidFill>
                <a:schemeClr val="bg1"/>
              </a:solidFill>
              <a:latin typeface="Aptos"/>
            </a:endParaRPr>
          </a:p>
          <a:p>
            <a:pPr algn="ctr"/>
            <a:r>
              <a:rPr lang="en-GB" sz="1050" b="1" i="1">
                <a:solidFill>
                  <a:schemeClr val="bg1"/>
                </a:solidFill>
                <a:latin typeface="Aptos"/>
              </a:rPr>
              <a:t>“Once I had to wait so long for the bus I gave up and walked home alone.”</a:t>
            </a:r>
          </a:p>
          <a:p>
            <a:pPr marL="171450" indent="-171450">
              <a:buFont typeface="Arial" panose="020B0604020202020204" pitchFamily="34" charset="0"/>
              <a:buChar char="•"/>
            </a:pPr>
            <a:r>
              <a:rPr lang="en-GB" sz="1050">
                <a:solidFill>
                  <a:schemeClr val="bg1"/>
                </a:solidFill>
                <a:latin typeface="Aptos"/>
              </a:rPr>
              <a:t>There is a consensus that local bus services are unreliable, particularly at night-time. </a:t>
            </a:r>
          </a:p>
          <a:p>
            <a:pPr marL="171450" indent="-171450">
              <a:buFont typeface="Arial" panose="020B0604020202020204" pitchFamily="34" charset="0"/>
              <a:buChar char="•"/>
            </a:pPr>
            <a:r>
              <a:rPr lang="en-GB" sz="1050">
                <a:solidFill>
                  <a:schemeClr val="bg1"/>
                </a:solidFill>
                <a:latin typeface="Aptos"/>
              </a:rPr>
              <a:t>Another woman described being stranded at 10pm because the bus was too full to board. She felt so unsafe that night that she now avoids using public transport at night-time altogether. </a:t>
            </a:r>
          </a:p>
        </p:txBody>
      </p:sp>
      <p:sp>
        <p:nvSpPr>
          <p:cNvPr id="7" name="TextBox 6">
            <a:extLst>
              <a:ext uri="{FF2B5EF4-FFF2-40B4-BE49-F238E27FC236}">
                <a16:creationId xmlns:a16="http://schemas.microsoft.com/office/drawing/2014/main" id="{7BF7099E-8357-5AB6-0E1D-982DBCE39220}"/>
              </a:ext>
            </a:extLst>
          </p:cNvPr>
          <p:cNvSpPr txBox="1"/>
          <p:nvPr/>
        </p:nvSpPr>
        <p:spPr>
          <a:xfrm>
            <a:off x="209524" y="3533880"/>
            <a:ext cx="3550095" cy="2731517"/>
          </a:xfrm>
          <a:prstGeom prst="rect">
            <a:avLst/>
          </a:prstGeom>
          <a:solidFill>
            <a:schemeClr val="tx1">
              <a:lumMod val="50000"/>
            </a:schemeClr>
          </a:solidFill>
        </p:spPr>
        <p:txBody>
          <a:bodyPr wrap="square" lIns="91440" tIns="45720" rIns="91440" bIns="45720" rtlCol="0" anchor="t">
            <a:spAutoFit/>
          </a:bodyPr>
          <a:lstStyle/>
          <a:p>
            <a:pPr algn="ctr"/>
            <a:r>
              <a:rPr lang="en-GB" sz="1400" b="1">
                <a:solidFill>
                  <a:schemeClr val="bg1"/>
                </a:solidFill>
                <a:latin typeface="Aptos"/>
              </a:rPr>
              <a:t>General active travel suggestions</a:t>
            </a:r>
          </a:p>
          <a:p>
            <a:pPr marL="171450" indent="-171450">
              <a:buFont typeface="Arial" panose="020B0604020202020204" pitchFamily="34" charset="0"/>
              <a:buChar char="•"/>
            </a:pPr>
            <a:r>
              <a:rPr lang="en-GB" sz="1050">
                <a:solidFill>
                  <a:schemeClr val="bg1"/>
                </a:solidFill>
                <a:latin typeface="Aptos"/>
              </a:rPr>
              <a:t>The participants from the Active Travel focus group  suggested several changes that could be made to active travel infrastructure to improve the perceptions of safety. </a:t>
            </a:r>
          </a:p>
          <a:p>
            <a:r>
              <a:rPr lang="en-GB" sz="1050">
                <a:solidFill>
                  <a:schemeClr val="bg1"/>
                </a:solidFill>
                <a:latin typeface="Aptos"/>
              </a:rPr>
              <a:t>     These include:</a:t>
            </a:r>
          </a:p>
          <a:p>
            <a:pPr marL="628650" lvl="1" indent="-171450">
              <a:buFont typeface="Arial" panose="020B0604020202020204" pitchFamily="34" charset="0"/>
              <a:buChar char="•"/>
            </a:pPr>
            <a:r>
              <a:rPr lang="en-GB" sz="1050">
                <a:solidFill>
                  <a:schemeClr val="bg1"/>
                </a:solidFill>
                <a:latin typeface="Aptos"/>
              </a:rPr>
              <a:t>Mirrors on sharp corners or entrance/exits of  tunnels</a:t>
            </a:r>
          </a:p>
          <a:p>
            <a:pPr marL="628650" lvl="1" indent="-171450">
              <a:buFont typeface="Arial" panose="020B0604020202020204" pitchFamily="34" charset="0"/>
              <a:buChar char="•"/>
            </a:pPr>
            <a:r>
              <a:rPr lang="en-GB" sz="1050">
                <a:solidFill>
                  <a:schemeClr val="bg1"/>
                </a:solidFill>
                <a:latin typeface="Aptos"/>
              </a:rPr>
              <a:t>CCTV cameras on isolated routes</a:t>
            </a:r>
          </a:p>
          <a:p>
            <a:pPr marL="628650" lvl="1" indent="-171450">
              <a:buFont typeface="Arial" panose="020B0604020202020204" pitchFamily="34" charset="0"/>
              <a:buChar char="•"/>
            </a:pPr>
            <a:r>
              <a:rPr lang="en-GB" sz="1050">
                <a:solidFill>
                  <a:schemeClr val="bg1"/>
                </a:solidFill>
                <a:latin typeface="Aptos"/>
              </a:rPr>
              <a:t>High quality lighting </a:t>
            </a:r>
          </a:p>
          <a:p>
            <a:pPr marL="628650" lvl="1" indent="-171450">
              <a:buFont typeface="Arial" panose="020B0604020202020204" pitchFamily="34" charset="0"/>
              <a:buChar char="•"/>
            </a:pPr>
            <a:r>
              <a:rPr lang="en-GB" sz="1050">
                <a:solidFill>
                  <a:schemeClr val="bg1"/>
                </a:solidFill>
                <a:latin typeface="Aptos"/>
              </a:rPr>
              <a:t>Improved visibility of movement paths and surroundings</a:t>
            </a:r>
          </a:p>
          <a:p>
            <a:pPr marL="628650" lvl="1" indent="-171450">
              <a:buFont typeface="Arial" panose="020B0604020202020204" pitchFamily="34" charset="0"/>
              <a:buChar char="•"/>
            </a:pPr>
            <a:r>
              <a:rPr lang="en-GB" sz="1050">
                <a:solidFill>
                  <a:schemeClr val="bg1"/>
                </a:solidFill>
                <a:latin typeface="Aptos"/>
              </a:rPr>
              <a:t>Regular vegetation maintenance</a:t>
            </a:r>
          </a:p>
          <a:p>
            <a:pPr marL="171450" indent="-171450">
              <a:buFont typeface="Arial" panose="020B0604020202020204" pitchFamily="34" charset="0"/>
              <a:buChar char="•"/>
            </a:pPr>
            <a:r>
              <a:rPr lang="en-GB" sz="1050">
                <a:solidFill>
                  <a:schemeClr val="bg1"/>
                </a:solidFill>
                <a:latin typeface="Aptos"/>
              </a:rPr>
              <a:t>Many participants also reported that they do not feel safe using underpasses and avoid them where possible.</a:t>
            </a:r>
          </a:p>
        </p:txBody>
      </p:sp>
      <p:sp>
        <p:nvSpPr>
          <p:cNvPr id="11" name="TextBox 10">
            <a:extLst>
              <a:ext uri="{FF2B5EF4-FFF2-40B4-BE49-F238E27FC236}">
                <a16:creationId xmlns:a16="http://schemas.microsoft.com/office/drawing/2014/main" id="{AD0B4A4D-EC4C-2660-D616-970CEBF3A29B}"/>
              </a:ext>
            </a:extLst>
          </p:cNvPr>
          <p:cNvSpPr txBox="1"/>
          <p:nvPr/>
        </p:nvSpPr>
        <p:spPr>
          <a:xfrm>
            <a:off x="4141705" y="1819388"/>
            <a:ext cx="3988415" cy="1923604"/>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Cycling</a:t>
            </a:r>
            <a:endParaRPr lang="en-GB" sz="1400" b="1" i="1">
              <a:solidFill>
                <a:schemeClr val="bg1"/>
              </a:solidFill>
              <a:latin typeface="Aptos"/>
            </a:endParaRPr>
          </a:p>
          <a:p>
            <a:pPr algn="ctr"/>
            <a:r>
              <a:rPr lang="en-GB" sz="1050" b="1" i="1">
                <a:solidFill>
                  <a:schemeClr val="bg1"/>
                </a:solidFill>
                <a:latin typeface="Aptos"/>
              </a:rPr>
              <a:t>“It is quite scary to travel on foot or bike down the busway in the dark… I know there have been attacks there in the past.”</a:t>
            </a:r>
          </a:p>
          <a:p>
            <a:pPr marL="171450" indent="-171450">
              <a:buFont typeface="Arial" panose="020B0604020202020204" pitchFamily="34" charset="0"/>
              <a:buChar char="•"/>
            </a:pPr>
            <a:r>
              <a:rPr lang="en-GB" sz="1050">
                <a:solidFill>
                  <a:schemeClr val="bg1"/>
                </a:solidFill>
                <a:latin typeface="Aptos" panose="02110004020202020204"/>
              </a:rPr>
              <a:t>Participants recognise that it is quicker to cycle, but highlighted several factors which make them feel less safe including:</a:t>
            </a:r>
          </a:p>
          <a:p>
            <a:pPr marL="171450" indent="-171450">
              <a:buFont typeface="Arial" panose="020B0604020202020204" pitchFamily="34" charset="0"/>
              <a:buChar char="•"/>
            </a:pPr>
            <a:r>
              <a:rPr lang="en-GB" sz="1050">
                <a:solidFill>
                  <a:schemeClr val="bg1"/>
                </a:solidFill>
                <a:latin typeface="Aptos" panose="02110004020202020204"/>
              </a:rPr>
              <a:t>Lack of, or existing but disjointed cycle infrastructure in the city </a:t>
            </a:r>
          </a:p>
          <a:p>
            <a:pPr marL="171450" indent="-171450">
              <a:buFont typeface="Arial" panose="020B0604020202020204" pitchFamily="34" charset="0"/>
              <a:buChar char="•"/>
            </a:pPr>
            <a:r>
              <a:rPr lang="en-GB" sz="1050">
                <a:solidFill>
                  <a:schemeClr val="bg1"/>
                </a:solidFill>
                <a:latin typeface="Aptos" panose="02110004020202020204"/>
              </a:rPr>
              <a:t>Cycle infrastructure installed without sufficient lighting, and where routes end, participants feel unsafe to continue cycling after dark.</a:t>
            </a:r>
          </a:p>
          <a:p>
            <a:pPr marL="171450" indent="-171450">
              <a:buFont typeface="Arial" panose="020B0604020202020204" pitchFamily="34" charset="0"/>
              <a:buChar char="•"/>
            </a:pPr>
            <a:r>
              <a:rPr lang="en-GB" sz="1050">
                <a:solidFill>
                  <a:schemeClr val="bg1"/>
                </a:solidFill>
                <a:latin typeface="Aptos" panose="02110004020202020204"/>
              </a:rPr>
              <a:t>Shared cycle spaces are perceived as unsafe particularly at night with limited visibility. </a:t>
            </a:r>
          </a:p>
        </p:txBody>
      </p:sp>
      <p:sp>
        <p:nvSpPr>
          <p:cNvPr id="15" name="TextBox 14">
            <a:extLst>
              <a:ext uri="{FF2B5EF4-FFF2-40B4-BE49-F238E27FC236}">
                <a16:creationId xmlns:a16="http://schemas.microsoft.com/office/drawing/2014/main" id="{BC880870-0BEE-F10C-84D3-655C3D02B772}"/>
              </a:ext>
            </a:extLst>
          </p:cNvPr>
          <p:cNvSpPr txBox="1"/>
          <p:nvPr/>
        </p:nvSpPr>
        <p:spPr>
          <a:xfrm>
            <a:off x="4127064" y="4083782"/>
            <a:ext cx="4001902" cy="954107"/>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Lighting</a:t>
            </a:r>
            <a:endParaRPr lang="en-GB" sz="1400" b="1" i="1">
              <a:solidFill>
                <a:schemeClr val="bg1"/>
              </a:solidFill>
              <a:latin typeface="Aptos"/>
            </a:endParaRPr>
          </a:p>
          <a:p>
            <a:pPr algn="ctr"/>
            <a:r>
              <a:rPr lang="en-GB" sz="1050" b="1" i="1">
                <a:solidFill>
                  <a:schemeClr val="bg1"/>
                </a:solidFill>
                <a:latin typeface="Aptos"/>
              </a:rPr>
              <a:t>“Lighting is the thing that would make the biggest difference [to my feelings of safety]”</a:t>
            </a:r>
          </a:p>
          <a:p>
            <a:pPr marL="171450" indent="-171450">
              <a:buFont typeface="Arial" panose="020B0604020202020204" pitchFamily="34" charset="0"/>
              <a:buChar char="•"/>
            </a:pPr>
            <a:r>
              <a:rPr lang="en-GB" sz="1050">
                <a:solidFill>
                  <a:schemeClr val="bg1"/>
                </a:solidFill>
                <a:latin typeface="Aptos"/>
              </a:rPr>
              <a:t>Lighting was the most frequently cited potential physical feature that might improves women’s perceptions of safety.</a:t>
            </a:r>
          </a:p>
        </p:txBody>
      </p:sp>
      <p:sp>
        <p:nvSpPr>
          <p:cNvPr id="17" name="TextBox 16">
            <a:extLst>
              <a:ext uri="{FF2B5EF4-FFF2-40B4-BE49-F238E27FC236}">
                <a16:creationId xmlns:a16="http://schemas.microsoft.com/office/drawing/2014/main" id="{937BD900-EF96-B580-BB22-7B00B68BB3A5}"/>
              </a:ext>
            </a:extLst>
          </p:cNvPr>
          <p:cNvSpPr txBox="1"/>
          <p:nvPr/>
        </p:nvSpPr>
        <p:spPr>
          <a:xfrm>
            <a:off x="4135460" y="5480631"/>
            <a:ext cx="4003301" cy="792525"/>
          </a:xfrm>
          <a:prstGeom prst="rect">
            <a:avLst/>
          </a:prstGeom>
          <a:solidFill>
            <a:schemeClr val="tx1">
              <a:lumMod val="50000"/>
            </a:schemeClr>
          </a:solidFill>
        </p:spPr>
        <p:txBody>
          <a:bodyPr wrap="square" lIns="91440" tIns="45720" rIns="91440" bIns="45720" rtlCol="0" anchor="t">
            <a:spAutoFit/>
          </a:bodyPr>
          <a:lstStyle/>
          <a:p>
            <a:pPr algn="ctr"/>
            <a:r>
              <a:rPr lang="en-GB" sz="1400" b="1">
                <a:solidFill>
                  <a:schemeClr val="bg1"/>
                </a:solidFill>
                <a:latin typeface="Aptos"/>
              </a:rPr>
              <a:t>Information/Education</a:t>
            </a:r>
            <a:endParaRPr lang="en-GB" sz="1400">
              <a:solidFill>
                <a:schemeClr val="bg1"/>
              </a:solidFill>
              <a:latin typeface="Aptos"/>
            </a:endParaRPr>
          </a:p>
          <a:p>
            <a:pPr marL="171450" indent="-171450">
              <a:buFont typeface="Arial" panose="020B0604020202020204" pitchFamily="34" charset="0"/>
              <a:buChar char="•"/>
            </a:pPr>
            <a:r>
              <a:rPr lang="en-GB" sz="1050">
                <a:solidFill>
                  <a:schemeClr val="bg1"/>
                </a:solidFill>
                <a:latin typeface="Aptos"/>
              </a:rPr>
              <a:t>The participants felt that men do not understand the extent of the safety concerns women go through and highlighted that boys should be educated on anti-harassment from a young age. </a:t>
            </a:r>
          </a:p>
        </p:txBody>
      </p:sp>
      <p:sp>
        <p:nvSpPr>
          <p:cNvPr id="20" name="TextBox 19">
            <a:extLst>
              <a:ext uri="{FF2B5EF4-FFF2-40B4-BE49-F238E27FC236}">
                <a16:creationId xmlns:a16="http://schemas.microsoft.com/office/drawing/2014/main" id="{36448EB7-D14B-9FD1-226C-7545FE74B207}"/>
              </a:ext>
            </a:extLst>
          </p:cNvPr>
          <p:cNvSpPr txBox="1"/>
          <p:nvPr/>
        </p:nvSpPr>
        <p:spPr>
          <a:xfrm>
            <a:off x="8463047" y="1820347"/>
            <a:ext cx="3327564" cy="1277273"/>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Presence of others</a:t>
            </a:r>
            <a:endParaRPr lang="en-GB" sz="1400">
              <a:solidFill>
                <a:schemeClr val="bg1"/>
              </a:solidFill>
              <a:latin typeface="Aptos"/>
            </a:endParaRPr>
          </a:p>
          <a:p>
            <a:pPr algn="ctr"/>
            <a:r>
              <a:rPr lang="en-GB" sz="1050" b="1" i="1">
                <a:solidFill>
                  <a:schemeClr val="bg1"/>
                </a:solidFill>
                <a:latin typeface="Aptos"/>
              </a:rPr>
              <a:t>“</a:t>
            </a:r>
            <a:r>
              <a:rPr lang="en-GB" sz="1050" b="1" i="1">
                <a:solidFill>
                  <a:schemeClr val="bg1"/>
                </a:solidFill>
                <a:effectLst/>
                <a:latin typeface="Aptos"/>
              </a:rPr>
              <a:t>[</a:t>
            </a:r>
            <a:r>
              <a:rPr lang="en-GB" sz="1050" b="1" i="1">
                <a:solidFill>
                  <a:schemeClr val="bg1"/>
                </a:solidFill>
                <a:latin typeface="Aptos"/>
              </a:rPr>
              <a:t>A rural shared cycle route feels</a:t>
            </a:r>
            <a:r>
              <a:rPr lang="en-GB" sz="1050" b="1" i="1">
                <a:solidFill>
                  <a:schemeClr val="bg1"/>
                </a:solidFill>
                <a:effectLst/>
                <a:latin typeface="Aptos"/>
              </a:rPr>
              <a:t>] very isolating at night as it is so dark. You are too far from any other person that could help in any situation." </a:t>
            </a:r>
            <a:endParaRPr lang="en-GB" sz="1050" b="1" i="1">
              <a:solidFill>
                <a:schemeClr val="bg1"/>
              </a:solidFill>
              <a:latin typeface="Aptos"/>
            </a:endParaRPr>
          </a:p>
          <a:p>
            <a:pPr marL="171450" indent="-171450">
              <a:buFont typeface="Arial" panose="020B0604020202020204" pitchFamily="34" charset="0"/>
              <a:buChar char="•"/>
            </a:pPr>
            <a:r>
              <a:rPr lang="en-GB" sz="1050">
                <a:solidFill>
                  <a:schemeClr val="bg1"/>
                </a:solidFill>
                <a:latin typeface="Aptos"/>
              </a:rPr>
              <a:t>Many of the women in this focus group cited </a:t>
            </a:r>
            <a:r>
              <a:rPr lang="en-GB" sz="1050" b="1" i="1">
                <a:solidFill>
                  <a:schemeClr val="bg1"/>
                </a:solidFill>
                <a:latin typeface="Aptos"/>
              </a:rPr>
              <a:t>“isolation” </a:t>
            </a:r>
            <a:r>
              <a:rPr lang="en-GB" sz="1050">
                <a:solidFill>
                  <a:schemeClr val="bg1"/>
                </a:solidFill>
                <a:latin typeface="Aptos"/>
              </a:rPr>
              <a:t>as a factor that made them feel uncomfortable and less safe than they would like.</a:t>
            </a:r>
            <a:endParaRPr lang="en-GB" sz="1050" i="1">
              <a:solidFill>
                <a:schemeClr val="bg1"/>
              </a:solidFill>
              <a:latin typeface="Aptos"/>
            </a:endParaRPr>
          </a:p>
        </p:txBody>
      </p:sp>
      <p:sp>
        <p:nvSpPr>
          <p:cNvPr id="22" name="TextBox 21">
            <a:extLst>
              <a:ext uri="{FF2B5EF4-FFF2-40B4-BE49-F238E27FC236}">
                <a16:creationId xmlns:a16="http://schemas.microsoft.com/office/drawing/2014/main" id="{A4BAC2D6-251A-6616-290A-32F9C24E1CE5}"/>
              </a:ext>
            </a:extLst>
          </p:cNvPr>
          <p:cNvSpPr txBox="1"/>
          <p:nvPr/>
        </p:nvSpPr>
        <p:spPr>
          <a:xfrm>
            <a:off x="8463312" y="3412474"/>
            <a:ext cx="3320820" cy="2846933"/>
          </a:xfrm>
          <a:prstGeom prst="rect">
            <a:avLst/>
          </a:prstGeom>
          <a:solidFill>
            <a:schemeClr val="tx2">
              <a:lumMod val="50000"/>
            </a:schemeClr>
          </a:solidFill>
        </p:spPr>
        <p:txBody>
          <a:bodyPr wrap="square" lIns="91440" tIns="45720" rIns="91440" bIns="45720" rtlCol="0" anchor="t">
            <a:spAutoFit/>
          </a:bodyPr>
          <a:lstStyle/>
          <a:p>
            <a:pPr algn="ctr"/>
            <a:r>
              <a:rPr lang="en-GB" sz="1400" b="1">
                <a:solidFill>
                  <a:schemeClr val="bg1"/>
                </a:solidFill>
                <a:latin typeface="Aptos"/>
              </a:rPr>
              <a:t>Summary</a:t>
            </a:r>
            <a:endParaRPr lang="en-GB" sz="1050" b="1" i="1">
              <a:solidFill>
                <a:schemeClr val="bg1"/>
              </a:solidFill>
              <a:latin typeface="Aptos"/>
            </a:endParaRPr>
          </a:p>
          <a:p>
            <a:pPr algn="ctr"/>
            <a:r>
              <a:rPr lang="en-GB" sz="1100">
                <a:solidFill>
                  <a:schemeClr val="bg1"/>
                </a:solidFill>
                <a:latin typeface="Aptos"/>
              </a:rPr>
              <a:t>The focus groups provided useful insight into the walking behaviour and safety concerns of local women and girls. The key safety concerns which were conveyed throughout the conversations correspond with and verify the findings from SIA undertaken on site visits to the two transport scheme typologies. The remainder of the report discusses these findings. Gender-inclusive design recommendations have been suggested to improve the perceptions of safety for local women and girls and address some of the key themes from the focus groups. </a:t>
            </a:r>
          </a:p>
          <a:p>
            <a:pPr algn="ctr"/>
            <a:endParaRPr lang="en-GB" sz="1100">
              <a:solidFill>
                <a:schemeClr val="bg1"/>
              </a:solidFill>
              <a:latin typeface="Aptos"/>
            </a:endParaRPr>
          </a:p>
          <a:p>
            <a:pPr algn="ctr"/>
            <a:r>
              <a:rPr lang="en-GB" sz="1100">
                <a:solidFill>
                  <a:schemeClr val="bg1"/>
                </a:solidFill>
                <a:latin typeface="Aptos"/>
              </a:rPr>
              <a:t>The findings of the SIA assessments are outlined in the following slides. </a:t>
            </a:r>
          </a:p>
        </p:txBody>
      </p:sp>
    </p:spTree>
    <p:extLst>
      <p:ext uri="{BB962C8B-B14F-4D97-AF65-F5344CB8AC3E}">
        <p14:creationId xmlns:p14="http://schemas.microsoft.com/office/powerpoint/2010/main" val="1465646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F2BAAD-E1ED-8AC4-A8DC-B9C77CD483E5}"/>
              </a:ext>
            </a:extLst>
          </p:cNvPr>
          <p:cNvSpPr>
            <a:spLocks noGrp="1"/>
          </p:cNvSpPr>
          <p:nvPr>
            <p:ph type="title"/>
          </p:nvPr>
        </p:nvSpPr>
        <p:spPr>
          <a:xfrm>
            <a:off x="288133" y="415756"/>
            <a:ext cx="6933978" cy="1642970"/>
          </a:xfrm>
        </p:spPr>
        <p:txBody>
          <a:bodyPr anchor="b">
            <a:normAutofit/>
          </a:bodyPr>
          <a:lstStyle/>
          <a:p>
            <a:r>
              <a:rPr lang="en-GB" sz="4000">
                <a:ea typeface="+mj-lt"/>
                <a:cs typeface="+mj-lt"/>
              </a:rPr>
              <a:t>Scheme Overview – Newmarket Road</a:t>
            </a:r>
            <a:endParaRPr lang="en-US" sz="4000">
              <a:ea typeface="+mj-lt"/>
              <a:cs typeface="+mj-lt"/>
            </a:endParaRPr>
          </a:p>
        </p:txBody>
      </p:sp>
      <p:sp>
        <p:nvSpPr>
          <p:cNvPr id="3" name="Content Placeholder 2">
            <a:extLst>
              <a:ext uri="{FF2B5EF4-FFF2-40B4-BE49-F238E27FC236}">
                <a16:creationId xmlns:a16="http://schemas.microsoft.com/office/drawing/2014/main" id="{8E90BB8E-1DAD-CC89-10C4-90CE16820AD4}"/>
              </a:ext>
            </a:extLst>
          </p:cNvPr>
          <p:cNvSpPr>
            <a:spLocks noGrp="1"/>
          </p:cNvSpPr>
          <p:nvPr>
            <p:ph idx="1"/>
          </p:nvPr>
        </p:nvSpPr>
        <p:spPr>
          <a:xfrm>
            <a:off x="282282" y="2405894"/>
            <a:ext cx="6436622" cy="3535083"/>
          </a:xfrm>
        </p:spPr>
        <p:txBody>
          <a:bodyPr vert="horz" lIns="91440" tIns="45720" rIns="91440" bIns="45720" rtlCol="0" anchor="t">
            <a:noAutofit/>
          </a:bodyPr>
          <a:lstStyle/>
          <a:p>
            <a:r>
              <a:rPr lang="en-GB" sz="2400">
                <a:ea typeface="+mn-lt"/>
                <a:cs typeface="+mn-lt"/>
              </a:rPr>
              <a:t>Newmarket Road is one of the schemes being delivered under the Cambridge Eastern Access programme. The proposals include improving Newmarket Road (from Elizabeth Way to Airport Way) to enable more people to travel by active modes and provide public transport priority where space allows. </a:t>
            </a:r>
            <a:endParaRPr lang="en-US" sz="2400">
              <a:ea typeface="+mn-lt"/>
              <a:cs typeface="+mn-lt"/>
            </a:endParaRPr>
          </a:p>
          <a:p>
            <a:r>
              <a:rPr lang="en-GB" sz="2400">
                <a:ea typeface="+mn-lt"/>
                <a:cs typeface="+mn-lt"/>
              </a:rPr>
              <a:t>The proposals also include a new travel hub to replace the existing Newmarket Road Park and Ride. </a:t>
            </a:r>
            <a:endParaRPr lang="en-US" sz="2400">
              <a:ea typeface="+mn-lt"/>
              <a:cs typeface="+mn-lt"/>
            </a:endParaRPr>
          </a:p>
          <a:p>
            <a:endParaRPr lang="en-US" sz="2000"/>
          </a:p>
        </p:txBody>
      </p:sp>
      <p:sp>
        <p:nvSpPr>
          <p:cNvPr id="11"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12F18C13-F318-F46F-B743-BF80D1960BC7}"/>
              </a:ext>
            </a:extLst>
          </p:cNvPr>
          <p:cNvPicPr>
            <a:picLocks noChangeAspect="1"/>
          </p:cNvPicPr>
          <p:nvPr/>
        </p:nvPicPr>
        <p:blipFill>
          <a:blip r:embed="rId2"/>
          <a:stretch>
            <a:fillRect/>
          </a:stretch>
        </p:blipFill>
        <p:spPr>
          <a:xfrm>
            <a:off x="7075967" y="2047819"/>
            <a:ext cx="4846265" cy="3283084"/>
          </a:xfrm>
          <a:prstGeom prst="rect">
            <a:avLst/>
          </a:prstGeom>
        </p:spPr>
      </p:pic>
    </p:spTree>
    <p:extLst>
      <p:ext uri="{BB962C8B-B14F-4D97-AF65-F5344CB8AC3E}">
        <p14:creationId xmlns:p14="http://schemas.microsoft.com/office/powerpoint/2010/main" val="4270507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7F73307-B62E-C7D5-2E97-1F893978D2AB}"/>
              </a:ext>
            </a:extLst>
          </p:cNvPr>
          <p:cNvPicPr>
            <a:picLocks noChangeAspect="1"/>
          </p:cNvPicPr>
          <p:nvPr/>
        </p:nvPicPr>
        <p:blipFill>
          <a:blip r:embed="rId2">
            <a:duotone>
              <a:schemeClr val="bg2">
                <a:shade val="45000"/>
                <a:satMod val="135000"/>
              </a:schemeClr>
              <a:prstClr val="white"/>
            </a:duotone>
          </a:blip>
          <a:srcRect t="23166" r="9085" b="-7"/>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5E9DC-7A34-BC82-302D-FA0702696FB1}"/>
              </a:ext>
            </a:extLst>
          </p:cNvPr>
          <p:cNvSpPr>
            <a:spLocks noGrp="1"/>
          </p:cNvSpPr>
          <p:nvPr>
            <p:ph type="title"/>
          </p:nvPr>
        </p:nvSpPr>
        <p:spPr>
          <a:xfrm>
            <a:off x="838200" y="365125"/>
            <a:ext cx="10515600" cy="1325563"/>
          </a:xfrm>
        </p:spPr>
        <p:txBody>
          <a:bodyPr>
            <a:normAutofit/>
          </a:bodyPr>
          <a:lstStyle/>
          <a:p>
            <a:r>
              <a:rPr lang="en-GB">
                <a:ea typeface="+mj-lt"/>
                <a:cs typeface="+mj-lt"/>
              </a:rPr>
              <a:t>Existing Site Issues – Newmarket Road  </a:t>
            </a:r>
            <a:endParaRPr lang="en-US">
              <a:ea typeface="+mj-lt"/>
              <a:cs typeface="+mj-lt"/>
            </a:endParaRPr>
          </a:p>
        </p:txBody>
      </p:sp>
      <p:graphicFrame>
        <p:nvGraphicFramePr>
          <p:cNvPr id="5" name="Content Placeholder 2">
            <a:extLst>
              <a:ext uri="{FF2B5EF4-FFF2-40B4-BE49-F238E27FC236}">
                <a16:creationId xmlns:a16="http://schemas.microsoft.com/office/drawing/2014/main" id="{9EC66E5F-605E-607C-3D71-787D0A2B026B}"/>
              </a:ext>
            </a:extLst>
          </p:cNvPr>
          <p:cNvGraphicFramePr>
            <a:graphicFrameLocks noGrp="1"/>
          </p:cNvGraphicFramePr>
          <p:nvPr>
            <p:ph idx="1"/>
            <p:extLst>
              <p:ext uri="{D42A27DB-BD31-4B8C-83A1-F6EECF244321}">
                <p14:modId xmlns:p14="http://schemas.microsoft.com/office/powerpoint/2010/main" val="3352713300"/>
              </p:ext>
            </p:extLst>
          </p:nvPr>
        </p:nvGraphicFramePr>
        <p:xfrm>
          <a:off x="406880" y="1653096"/>
          <a:ext cx="11335108" cy="4825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1652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0DFE81-2F01-4C62-E0D7-1D2EE28B88C3}"/>
              </a:ext>
            </a:extLst>
          </p:cNvPr>
          <p:cNvSpPr>
            <a:spLocks noGrp="1"/>
          </p:cNvSpPr>
          <p:nvPr>
            <p:ph type="title"/>
          </p:nvPr>
        </p:nvSpPr>
        <p:spPr>
          <a:xfrm>
            <a:off x="388774" y="27567"/>
            <a:ext cx="6962733" cy="1686102"/>
          </a:xfrm>
        </p:spPr>
        <p:txBody>
          <a:bodyPr anchor="b">
            <a:normAutofit/>
          </a:bodyPr>
          <a:lstStyle/>
          <a:p>
            <a:r>
              <a:rPr lang="en-GB" sz="4000">
                <a:ea typeface="+mj-lt"/>
                <a:cs typeface="+mj-lt"/>
              </a:rPr>
              <a:t>Newmarket Road Lighting Review </a:t>
            </a:r>
            <a:endParaRPr lang="en-US" sz="4000">
              <a:ea typeface="+mj-lt"/>
              <a:cs typeface="+mj-lt"/>
            </a:endParaRPr>
          </a:p>
        </p:txBody>
      </p:sp>
      <p:sp>
        <p:nvSpPr>
          <p:cNvPr id="3" name="Content Placeholder 2">
            <a:extLst>
              <a:ext uri="{FF2B5EF4-FFF2-40B4-BE49-F238E27FC236}">
                <a16:creationId xmlns:a16="http://schemas.microsoft.com/office/drawing/2014/main" id="{8463315E-F1E7-4666-9262-28BFD7A0C0F4}"/>
              </a:ext>
            </a:extLst>
          </p:cNvPr>
          <p:cNvSpPr>
            <a:spLocks noGrp="1"/>
          </p:cNvSpPr>
          <p:nvPr>
            <p:ph idx="1"/>
          </p:nvPr>
        </p:nvSpPr>
        <p:spPr>
          <a:xfrm>
            <a:off x="382924" y="1988951"/>
            <a:ext cx="6925452" cy="3535083"/>
          </a:xfrm>
        </p:spPr>
        <p:txBody>
          <a:bodyPr vert="horz" lIns="91440" tIns="45720" rIns="91440" bIns="45720" rtlCol="0" anchor="t">
            <a:noAutofit/>
          </a:bodyPr>
          <a:lstStyle/>
          <a:p>
            <a:pPr marL="0" indent="0">
              <a:buNone/>
            </a:pPr>
            <a:r>
              <a:rPr lang="en-GB" sz="1800">
                <a:ea typeface="+mn-lt"/>
                <a:cs typeface="+mn-lt"/>
              </a:rPr>
              <a:t>A review of existing lighting infrastructure was undertaken as part of the site visit, which found that: </a:t>
            </a:r>
            <a:endParaRPr lang="en-US" sz="1800">
              <a:ea typeface="+mn-lt"/>
              <a:cs typeface="+mn-lt"/>
            </a:endParaRPr>
          </a:p>
          <a:p>
            <a:r>
              <a:rPr lang="en-GB" sz="1800">
                <a:ea typeface="+mn-lt"/>
                <a:cs typeface="+mn-lt"/>
              </a:rPr>
              <a:t>There is inadequate provision of existing lighting for the intended use of the eastern extent of Newmarket Road. Proposed lighting should aim to enable movements by active travel. </a:t>
            </a:r>
            <a:endParaRPr lang="en-US" sz="1800">
              <a:ea typeface="+mn-lt"/>
              <a:cs typeface="+mn-lt"/>
            </a:endParaRPr>
          </a:p>
          <a:p>
            <a:r>
              <a:rPr lang="en-GB" sz="1800">
                <a:ea typeface="+mn-lt"/>
                <a:cs typeface="+mn-lt"/>
              </a:rPr>
              <a:t>Research indicated that when street lighting is implemented sensitively, it can lead to reductions in crime and improved safety perceptions, contributing to increased use of cycling and walking routes after dark. </a:t>
            </a:r>
            <a:endParaRPr lang="en-US" sz="1800">
              <a:ea typeface="+mn-lt"/>
              <a:cs typeface="+mn-lt"/>
            </a:endParaRPr>
          </a:p>
          <a:p>
            <a:r>
              <a:rPr lang="en-GB" sz="1800">
                <a:ea typeface="+mn-lt"/>
                <a:cs typeface="+mn-lt"/>
              </a:rPr>
              <a:t>When streetlights are placed too far apart or are obstructed by vegetation, dark spots and entrapment points can be produced on the surrounding footway. </a:t>
            </a:r>
            <a:endParaRPr lang="en-US" sz="1800">
              <a:ea typeface="+mn-lt"/>
              <a:cs typeface="+mn-lt"/>
            </a:endParaRPr>
          </a:p>
          <a:p>
            <a:r>
              <a:rPr lang="en-GB" sz="1800">
                <a:ea typeface="+mn-lt"/>
                <a:cs typeface="+mn-lt"/>
              </a:rPr>
              <a:t>Overgrown vegetation and a lack of passive surveillance combined with ineffectively placed streetlights were key issues observed to </a:t>
            </a:r>
            <a:r>
              <a:rPr lang="en-GB" sz="1600">
                <a:ea typeface="+mn-lt"/>
                <a:cs typeface="+mn-lt"/>
              </a:rPr>
              <a:t>exacerbate personal safety concerns for vulnerable road users. </a:t>
            </a:r>
            <a:endParaRPr lang="en-US" sz="1400">
              <a:ea typeface="+mn-lt"/>
              <a:cs typeface="+mn-lt"/>
            </a:endParaRPr>
          </a:p>
          <a:p>
            <a:endParaRPr lang="en-US" sz="130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treetlight">
            <a:extLst>
              <a:ext uri="{FF2B5EF4-FFF2-40B4-BE49-F238E27FC236}">
                <a16:creationId xmlns:a16="http://schemas.microsoft.com/office/drawing/2014/main" id="{F30877FD-61C9-4A65-C489-2271588F34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4289098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28E0EF-F8CF-65F6-9DCA-AA5337F88052}"/>
              </a:ext>
            </a:extLst>
          </p:cNvPr>
          <p:cNvSpPr>
            <a:spLocks noGrp="1"/>
          </p:cNvSpPr>
          <p:nvPr>
            <p:ph type="title"/>
          </p:nvPr>
        </p:nvSpPr>
        <p:spPr>
          <a:xfrm>
            <a:off x="388774" y="300737"/>
            <a:ext cx="7077752" cy="1642970"/>
          </a:xfrm>
        </p:spPr>
        <p:txBody>
          <a:bodyPr anchor="b">
            <a:normAutofit/>
          </a:bodyPr>
          <a:lstStyle/>
          <a:p>
            <a:r>
              <a:rPr lang="en-GB" sz="4000">
                <a:ea typeface="+mj-lt"/>
                <a:cs typeface="+mj-lt"/>
              </a:rPr>
              <a:t>Newmarket Road Lighting Review (cont.)</a:t>
            </a:r>
            <a:endParaRPr lang="en-US" sz="4000">
              <a:ea typeface="+mj-lt"/>
              <a:cs typeface="+mj-lt"/>
            </a:endParaRPr>
          </a:p>
        </p:txBody>
      </p:sp>
      <p:sp>
        <p:nvSpPr>
          <p:cNvPr id="3" name="Content Placeholder 2">
            <a:extLst>
              <a:ext uri="{FF2B5EF4-FFF2-40B4-BE49-F238E27FC236}">
                <a16:creationId xmlns:a16="http://schemas.microsoft.com/office/drawing/2014/main" id="{1120ECA5-DAF4-25A7-8026-8AE7FC4AAB23}"/>
              </a:ext>
            </a:extLst>
          </p:cNvPr>
          <p:cNvSpPr>
            <a:spLocks noGrp="1"/>
          </p:cNvSpPr>
          <p:nvPr>
            <p:ph idx="1"/>
          </p:nvPr>
        </p:nvSpPr>
        <p:spPr>
          <a:xfrm>
            <a:off x="382923" y="2233367"/>
            <a:ext cx="7097980" cy="3937648"/>
          </a:xfrm>
        </p:spPr>
        <p:txBody>
          <a:bodyPr vert="horz" lIns="91440" tIns="45720" rIns="91440" bIns="45720" rtlCol="0" anchor="t">
            <a:noAutofit/>
          </a:bodyPr>
          <a:lstStyle/>
          <a:p>
            <a:pPr marL="0" indent="0">
              <a:buNone/>
            </a:pPr>
            <a:r>
              <a:rPr lang="en-GB" sz="1800">
                <a:ea typeface="+mn-lt"/>
                <a:cs typeface="+mn-lt"/>
              </a:rPr>
              <a:t>Key lighting considerations for Newmarket Road specifically include: </a:t>
            </a:r>
            <a:endParaRPr lang="en-US" sz="1800">
              <a:ea typeface="+mn-lt"/>
              <a:cs typeface="+mn-lt"/>
            </a:endParaRPr>
          </a:p>
          <a:p>
            <a:r>
              <a:rPr lang="en-GB" sz="1800">
                <a:ea typeface="+mn-lt"/>
                <a:cs typeface="+mn-lt"/>
              </a:rPr>
              <a:t>Providing a mixture of multi-layered lighting to ensure users do not rely on overhead light poles as their only source of light. </a:t>
            </a:r>
            <a:endParaRPr lang="en-US" sz="1800">
              <a:ea typeface="+mn-lt"/>
              <a:cs typeface="+mn-lt"/>
            </a:endParaRPr>
          </a:p>
          <a:p>
            <a:r>
              <a:rPr lang="en-GB" sz="1800">
                <a:ea typeface="+mn-lt"/>
                <a:cs typeface="+mn-lt"/>
              </a:rPr>
              <a:t>Clearing the vegetation overgrowth around existing streetlights. </a:t>
            </a:r>
            <a:endParaRPr lang="en-US" sz="1800">
              <a:ea typeface="+mn-lt"/>
              <a:cs typeface="+mn-lt"/>
            </a:endParaRPr>
          </a:p>
          <a:p>
            <a:r>
              <a:rPr lang="en-GB" sz="1800">
                <a:ea typeface="+mn-lt"/>
                <a:cs typeface="+mn-lt"/>
              </a:rPr>
              <a:t>Putting in place regular vegetation management plans. </a:t>
            </a:r>
            <a:endParaRPr lang="en-US" sz="1800">
              <a:ea typeface="+mn-lt"/>
              <a:cs typeface="+mn-lt"/>
            </a:endParaRPr>
          </a:p>
          <a:p>
            <a:r>
              <a:rPr lang="en-GB" sz="1800">
                <a:ea typeface="+mn-lt"/>
                <a:cs typeface="+mn-lt"/>
              </a:rPr>
              <a:t>Placing new lighting infrastructure where it is unlikely to be substantially obstructed by vegetation in future. </a:t>
            </a:r>
            <a:endParaRPr lang="en-US" sz="1800">
              <a:ea typeface="+mn-lt"/>
              <a:cs typeface="+mn-lt"/>
            </a:endParaRPr>
          </a:p>
          <a:p>
            <a:r>
              <a:rPr lang="en-GB" sz="1800">
                <a:ea typeface="+mn-lt"/>
                <a:cs typeface="+mn-lt"/>
              </a:rPr>
              <a:t>More consistent and reduced spacing of streetlights or use of higher lux are recommended at the eastern extent of the Newmarket Road scheme. </a:t>
            </a:r>
            <a:endParaRPr lang="en-US" sz="1800">
              <a:ea typeface="+mn-lt"/>
              <a:cs typeface="+mn-lt"/>
            </a:endParaRPr>
          </a:p>
          <a:p>
            <a:endParaRPr lang="en-US" sz="1400"/>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treetlight">
            <a:extLst>
              <a:ext uri="{FF2B5EF4-FFF2-40B4-BE49-F238E27FC236}">
                <a16:creationId xmlns:a16="http://schemas.microsoft.com/office/drawing/2014/main" id="{0ACAD3F9-AD8B-8965-7B3A-52CC3763D6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2933161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D881B2-E99C-33D4-7158-84A01C8CFE43}"/>
              </a:ext>
            </a:extLst>
          </p:cNvPr>
          <p:cNvSpPr>
            <a:spLocks noGrp="1"/>
          </p:cNvSpPr>
          <p:nvPr>
            <p:ph type="title"/>
          </p:nvPr>
        </p:nvSpPr>
        <p:spPr>
          <a:xfrm>
            <a:off x="1156851" y="637762"/>
            <a:ext cx="9888496" cy="900131"/>
          </a:xfrm>
        </p:spPr>
        <p:txBody>
          <a:bodyPr anchor="t">
            <a:normAutofit/>
          </a:bodyPr>
          <a:lstStyle/>
          <a:p>
            <a:r>
              <a:rPr lang="en-GB" sz="4000">
                <a:solidFill>
                  <a:schemeClr val="bg1"/>
                </a:solidFill>
                <a:ea typeface="+mj-lt"/>
                <a:cs typeface="+mj-lt"/>
              </a:rPr>
              <a:t>Proposed Design Review – Newmarket Road</a:t>
            </a:r>
            <a:endParaRPr lang="en-US" sz="4000">
              <a:solidFill>
                <a:schemeClr val="bg1"/>
              </a:solidFill>
              <a:ea typeface="+mj-lt"/>
              <a:cs typeface="+mj-lt"/>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CE8B55D-2A64-06EB-3598-699256BA6AA8}"/>
              </a:ext>
            </a:extLst>
          </p:cNvPr>
          <p:cNvSpPr>
            <a:spLocks noGrp="1"/>
          </p:cNvSpPr>
          <p:nvPr>
            <p:ph idx="1"/>
          </p:nvPr>
        </p:nvSpPr>
        <p:spPr>
          <a:xfrm>
            <a:off x="465435" y="1944174"/>
            <a:ext cx="10571006" cy="4232788"/>
          </a:xfrm>
        </p:spPr>
        <p:txBody>
          <a:bodyPr vert="horz" lIns="91440" tIns="45720" rIns="91440" bIns="45720" rtlCol="0" anchor="t">
            <a:noAutofit/>
          </a:bodyPr>
          <a:lstStyle/>
          <a:p>
            <a:pPr marL="0" indent="0">
              <a:buNone/>
            </a:pPr>
            <a:r>
              <a:rPr lang="en-GB" sz="2000">
                <a:ea typeface="+mn-lt"/>
                <a:cs typeface="+mn-lt"/>
              </a:rPr>
              <a:t>The proposed designs for Newmarket Road addresses several safety issues identified during the SIA. </a:t>
            </a:r>
            <a:endParaRPr lang="en-US" sz="2000">
              <a:ea typeface="+mn-lt"/>
              <a:cs typeface="+mn-lt"/>
            </a:endParaRPr>
          </a:p>
          <a:p>
            <a:r>
              <a:rPr lang="en-GB" sz="2000">
                <a:ea typeface="+mn-lt"/>
                <a:cs typeface="+mn-lt"/>
              </a:rPr>
              <a:t>The proposed CYCLOPS junction at Elizabeth Way / Newmarket Road and </a:t>
            </a:r>
            <a:r>
              <a:rPr lang="en-GB" sz="2000" err="1">
                <a:ea typeface="+mn-lt"/>
                <a:cs typeface="+mn-lt"/>
              </a:rPr>
              <a:t>Wadloes</a:t>
            </a:r>
            <a:r>
              <a:rPr lang="en-GB" sz="2000">
                <a:ea typeface="+mn-lt"/>
                <a:cs typeface="+mn-lt"/>
              </a:rPr>
              <a:t> Road / Newmarket Road / Barnwell Road junction will remove the safety issues at the Elizabeth Way underpass and maximise opportunities for safe walking, wheeling and cycling. </a:t>
            </a:r>
            <a:endParaRPr lang="en-US" sz="2000">
              <a:ea typeface="+mn-lt"/>
              <a:cs typeface="+mn-lt"/>
            </a:endParaRPr>
          </a:p>
          <a:p>
            <a:r>
              <a:rPr lang="en-GB" sz="2000">
                <a:ea typeface="+mn-lt"/>
                <a:cs typeface="+mn-lt"/>
              </a:rPr>
              <a:t>Improved active travel and public transport infrastructure along Newmarket Road is expected to significantly increase the number of users, improving passive surveillance and space activation. </a:t>
            </a:r>
            <a:endParaRPr lang="en-US" sz="2000">
              <a:ea typeface="+mn-lt"/>
              <a:cs typeface="+mn-lt"/>
            </a:endParaRPr>
          </a:p>
          <a:p>
            <a:r>
              <a:rPr lang="en-GB" sz="2000">
                <a:ea typeface="+mn-lt"/>
                <a:cs typeface="+mn-lt"/>
              </a:rPr>
              <a:t>Soft landscaping and footway / public realm treatments will improve accessibility of the street. </a:t>
            </a:r>
            <a:endParaRPr lang="en-US" sz="2000">
              <a:ea typeface="+mn-lt"/>
              <a:cs typeface="+mn-lt"/>
            </a:endParaRPr>
          </a:p>
          <a:p>
            <a:r>
              <a:rPr lang="en-GB" sz="2000">
                <a:ea typeface="+mn-lt"/>
                <a:cs typeface="+mn-lt"/>
              </a:rPr>
              <a:t>Continuous footway treatments and additional formal crossing facilities will reduce existing accessibility issues. </a:t>
            </a:r>
            <a:endParaRPr lang="en-US" sz="2000">
              <a:ea typeface="+mn-lt"/>
              <a:cs typeface="+mn-lt"/>
            </a:endParaRPr>
          </a:p>
          <a:p>
            <a:r>
              <a:rPr lang="en-GB" sz="2000">
                <a:ea typeface="+mn-lt"/>
                <a:cs typeface="+mn-lt"/>
              </a:rPr>
              <a:t>New puffin and toucan crossings at junctions will improve pedestrian desire lines. </a:t>
            </a:r>
            <a:endParaRPr lang="en-US" sz="2000">
              <a:ea typeface="+mn-lt"/>
              <a:cs typeface="+mn-lt"/>
            </a:endParaRPr>
          </a:p>
          <a:p>
            <a:endParaRPr lang="en-US" sz="1700"/>
          </a:p>
        </p:txBody>
      </p:sp>
    </p:spTree>
    <p:extLst>
      <p:ext uri="{BB962C8B-B14F-4D97-AF65-F5344CB8AC3E}">
        <p14:creationId xmlns:p14="http://schemas.microsoft.com/office/powerpoint/2010/main" val="3528527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3FC392-E762-2997-4677-66A0A52456A9}"/>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ea typeface="+mj-lt"/>
                <a:cs typeface="+mj-lt"/>
              </a:rPr>
              <a:t>Potential Issues and Outstanding Concerns </a:t>
            </a:r>
            <a:endParaRPr lang="en-US" sz="4000">
              <a:solidFill>
                <a:srgbClr val="FFFFFF"/>
              </a:solidFill>
              <a:ea typeface="+mj-lt"/>
              <a:cs typeface="+mj-lt"/>
            </a:endParaRPr>
          </a:p>
        </p:txBody>
      </p:sp>
      <p:graphicFrame>
        <p:nvGraphicFramePr>
          <p:cNvPr id="5" name="Content Placeholder 2">
            <a:extLst>
              <a:ext uri="{FF2B5EF4-FFF2-40B4-BE49-F238E27FC236}">
                <a16:creationId xmlns:a16="http://schemas.microsoft.com/office/drawing/2014/main" id="{897D088E-1CE8-DAC1-FE89-CCB049937F14}"/>
              </a:ext>
            </a:extLst>
          </p:cNvPr>
          <p:cNvGraphicFramePr>
            <a:graphicFrameLocks noGrp="1"/>
          </p:cNvGraphicFramePr>
          <p:nvPr>
            <p:ph idx="1"/>
            <p:extLst>
              <p:ext uri="{D42A27DB-BD31-4B8C-83A1-F6EECF244321}">
                <p14:modId xmlns:p14="http://schemas.microsoft.com/office/powerpoint/2010/main" val="4019637140"/>
              </p:ext>
            </p:extLst>
          </p:nvPr>
        </p:nvGraphicFramePr>
        <p:xfrm>
          <a:off x="155226" y="1896918"/>
          <a:ext cx="11876734" cy="4667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3617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F478DE-2469-3365-7F77-B890F702EC45}"/>
              </a:ext>
            </a:extLst>
          </p:cNvPr>
          <p:cNvSpPr>
            <a:spLocks noGrp="1"/>
          </p:cNvSpPr>
          <p:nvPr>
            <p:ph type="title"/>
          </p:nvPr>
        </p:nvSpPr>
        <p:spPr>
          <a:xfrm>
            <a:off x="331265" y="70699"/>
            <a:ext cx="6948356" cy="1642970"/>
          </a:xfrm>
        </p:spPr>
        <p:txBody>
          <a:bodyPr anchor="b">
            <a:normAutofit/>
          </a:bodyPr>
          <a:lstStyle/>
          <a:p>
            <a:r>
              <a:rPr lang="en-US" sz="3700">
                <a:ea typeface="+mj-lt"/>
                <a:cs typeface="+mj-lt"/>
              </a:rPr>
              <a:t>Scheme Overview – Cambridge South West Travel Hub </a:t>
            </a:r>
          </a:p>
        </p:txBody>
      </p:sp>
      <p:sp>
        <p:nvSpPr>
          <p:cNvPr id="3" name="Content Placeholder 2">
            <a:extLst>
              <a:ext uri="{FF2B5EF4-FFF2-40B4-BE49-F238E27FC236}">
                <a16:creationId xmlns:a16="http://schemas.microsoft.com/office/drawing/2014/main" id="{6E3B0A4C-C280-C9EA-0B2D-D369D38FF749}"/>
              </a:ext>
            </a:extLst>
          </p:cNvPr>
          <p:cNvSpPr>
            <a:spLocks noGrp="1"/>
          </p:cNvSpPr>
          <p:nvPr>
            <p:ph idx="1"/>
          </p:nvPr>
        </p:nvSpPr>
        <p:spPr>
          <a:xfrm>
            <a:off x="325414" y="1988951"/>
            <a:ext cx="5789641" cy="4138932"/>
          </a:xfrm>
        </p:spPr>
        <p:txBody>
          <a:bodyPr vert="horz" lIns="91440" tIns="45720" rIns="91440" bIns="45720" rtlCol="0" anchor="t">
            <a:noAutofit/>
          </a:bodyPr>
          <a:lstStyle/>
          <a:p>
            <a:pPr marL="0" indent="0">
              <a:buNone/>
            </a:pPr>
            <a:r>
              <a:rPr lang="en-GB" sz="2000">
                <a:ea typeface="+mn-lt"/>
                <a:cs typeface="+mn-lt"/>
              </a:rPr>
              <a:t>CSWTH will be a large mobility hub located west of a key entry point into Cambridge: Junction 11 of the M11 motorway. Key features include: </a:t>
            </a:r>
            <a:endParaRPr lang="en-US" sz="2000">
              <a:ea typeface="+mn-lt"/>
              <a:cs typeface="+mn-lt"/>
            </a:endParaRPr>
          </a:p>
          <a:p>
            <a:r>
              <a:rPr lang="en-GB" sz="2000">
                <a:ea typeface="+mn-lt"/>
                <a:cs typeface="+mn-lt"/>
              </a:rPr>
              <a:t>Over 2,000 new parking spaces</a:t>
            </a:r>
            <a:endParaRPr lang="en-US" sz="2000">
              <a:ea typeface="+mn-lt"/>
              <a:cs typeface="+mn-lt"/>
            </a:endParaRPr>
          </a:p>
          <a:p>
            <a:r>
              <a:rPr lang="en-GB" sz="2000">
                <a:ea typeface="+mn-lt"/>
                <a:cs typeface="+mn-lt"/>
              </a:rPr>
              <a:t>Coach and cycle parking </a:t>
            </a:r>
            <a:endParaRPr lang="en-US" sz="2000">
              <a:ea typeface="+mn-lt"/>
              <a:cs typeface="+mn-lt"/>
            </a:endParaRPr>
          </a:p>
          <a:p>
            <a:r>
              <a:rPr lang="en-GB" sz="2000">
                <a:ea typeface="+mn-lt"/>
                <a:cs typeface="+mn-lt"/>
              </a:rPr>
              <a:t>A new dedicated bus route into Cambridge </a:t>
            </a:r>
            <a:endParaRPr lang="en-US" sz="2000">
              <a:ea typeface="+mn-lt"/>
              <a:cs typeface="+mn-lt"/>
            </a:endParaRPr>
          </a:p>
          <a:p>
            <a:r>
              <a:rPr lang="en-GB" sz="2000">
                <a:ea typeface="+mn-lt"/>
                <a:cs typeface="+mn-lt"/>
              </a:rPr>
              <a:t>A new footbridge over the M11 </a:t>
            </a:r>
            <a:endParaRPr lang="en-US" sz="2000">
              <a:ea typeface="+mn-lt"/>
              <a:cs typeface="+mn-lt"/>
            </a:endParaRPr>
          </a:p>
          <a:p>
            <a:r>
              <a:rPr lang="en-GB" sz="2000">
                <a:ea typeface="+mn-lt"/>
                <a:cs typeface="+mn-lt"/>
              </a:rPr>
              <a:t>Capacity improvements at Junction 11 </a:t>
            </a:r>
            <a:endParaRPr lang="en-US" sz="2000">
              <a:ea typeface="+mn-lt"/>
              <a:cs typeface="+mn-lt"/>
            </a:endParaRPr>
          </a:p>
          <a:p>
            <a:r>
              <a:rPr lang="en-GB" sz="2000">
                <a:ea typeface="+mn-lt"/>
                <a:cs typeface="+mn-lt"/>
              </a:rPr>
              <a:t>Public transport priority measures along the A1309 </a:t>
            </a:r>
            <a:r>
              <a:rPr lang="en-GB" sz="2000" err="1">
                <a:ea typeface="+mn-lt"/>
                <a:cs typeface="+mn-lt"/>
              </a:rPr>
              <a:t>Hauxton</a:t>
            </a:r>
            <a:r>
              <a:rPr lang="en-GB" sz="2000">
                <a:ea typeface="+mn-lt"/>
                <a:cs typeface="+mn-lt"/>
              </a:rPr>
              <a:t> Road / High Street / Trumpington Road corridor</a:t>
            </a:r>
            <a:endParaRPr lang="en-US" sz="2000">
              <a:ea typeface="+mn-lt"/>
              <a:cs typeface="+mn-lt"/>
            </a:endParaRPr>
          </a:p>
          <a:p>
            <a:endParaRPr lang="en-US" sz="1700"/>
          </a:p>
        </p:txBody>
      </p:sp>
      <p:sp>
        <p:nvSpPr>
          <p:cNvPr id="22" name="Rectangle 2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map of a city&#10;&#10;AI-generated content may be incorrect.">
            <a:extLst>
              <a:ext uri="{FF2B5EF4-FFF2-40B4-BE49-F238E27FC236}">
                <a16:creationId xmlns:a16="http://schemas.microsoft.com/office/drawing/2014/main" id="{1E85B685-BC05-0981-D9B8-BFD39A4D277A}"/>
              </a:ext>
            </a:extLst>
          </p:cNvPr>
          <p:cNvPicPr>
            <a:picLocks noChangeAspect="1"/>
          </p:cNvPicPr>
          <p:nvPr/>
        </p:nvPicPr>
        <p:blipFill>
          <a:blip r:embed="rId2"/>
          <a:stretch>
            <a:fillRect/>
          </a:stretch>
        </p:blipFill>
        <p:spPr>
          <a:xfrm>
            <a:off x="6486495" y="1993767"/>
            <a:ext cx="5450114" cy="3290547"/>
          </a:xfrm>
          <a:prstGeom prst="rect">
            <a:avLst/>
          </a:prstGeom>
        </p:spPr>
      </p:pic>
    </p:spTree>
    <p:extLst>
      <p:ext uri="{BB962C8B-B14F-4D97-AF65-F5344CB8AC3E}">
        <p14:creationId xmlns:p14="http://schemas.microsoft.com/office/powerpoint/2010/main" val="37038366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9160DF-CAB2-5D1A-F29F-591A6B87D11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33B1245-4E8E-7708-F28E-B791D5882683}"/>
              </a:ext>
            </a:extLst>
          </p:cNvPr>
          <p:cNvPicPr>
            <a:picLocks noChangeAspect="1"/>
          </p:cNvPicPr>
          <p:nvPr/>
        </p:nvPicPr>
        <p:blipFill>
          <a:blip r:embed="rId2">
            <a:duotone>
              <a:schemeClr val="bg2">
                <a:shade val="45000"/>
                <a:satMod val="135000"/>
              </a:schemeClr>
              <a:prstClr val="white"/>
            </a:duotone>
          </a:blip>
          <a:srcRect t="23166" r="9085" b="-7"/>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5896C09D-2245-69A2-C354-87C245533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005B2E-8A6F-99BB-FC28-BD72F5DD2E14}"/>
              </a:ext>
            </a:extLst>
          </p:cNvPr>
          <p:cNvSpPr>
            <a:spLocks noGrp="1"/>
          </p:cNvSpPr>
          <p:nvPr>
            <p:ph type="title"/>
          </p:nvPr>
        </p:nvSpPr>
        <p:spPr>
          <a:xfrm>
            <a:off x="838200" y="365125"/>
            <a:ext cx="10515600" cy="1325563"/>
          </a:xfrm>
        </p:spPr>
        <p:txBody>
          <a:bodyPr>
            <a:normAutofit/>
          </a:bodyPr>
          <a:lstStyle/>
          <a:p>
            <a:r>
              <a:rPr lang="en-GB">
                <a:ea typeface="+mj-lt"/>
                <a:cs typeface="+mj-lt"/>
              </a:rPr>
              <a:t>Existing Site Issues – Cambridge South West Travel Hub</a:t>
            </a:r>
            <a:endParaRPr lang="en-US">
              <a:ea typeface="+mj-lt"/>
              <a:cs typeface="+mj-lt"/>
            </a:endParaRPr>
          </a:p>
        </p:txBody>
      </p:sp>
      <p:graphicFrame>
        <p:nvGraphicFramePr>
          <p:cNvPr id="5" name="Content Placeholder 2">
            <a:extLst>
              <a:ext uri="{FF2B5EF4-FFF2-40B4-BE49-F238E27FC236}">
                <a16:creationId xmlns:a16="http://schemas.microsoft.com/office/drawing/2014/main" id="{1F359A8C-FFE9-D3C8-DE0E-2119D463D089}"/>
              </a:ext>
            </a:extLst>
          </p:cNvPr>
          <p:cNvGraphicFramePr>
            <a:graphicFrameLocks noGrp="1"/>
          </p:cNvGraphicFramePr>
          <p:nvPr>
            <p:ph idx="1"/>
            <p:extLst>
              <p:ext uri="{D42A27DB-BD31-4B8C-83A1-F6EECF244321}">
                <p14:modId xmlns:p14="http://schemas.microsoft.com/office/powerpoint/2010/main" val="1176884815"/>
              </p:ext>
            </p:extLst>
          </p:nvPr>
        </p:nvGraphicFramePr>
        <p:xfrm>
          <a:off x="421257" y="1322417"/>
          <a:ext cx="11335108" cy="4825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1128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4DD925-2D60-324C-83C1-DFDCFCB9BE3C}"/>
              </a:ext>
            </a:extLst>
          </p:cNvPr>
          <p:cNvSpPr>
            <a:spLocks noGrp="1"/>
          </p:cNvSpPr>
          <p:nvPr>
            <p:ph type="title"/>
          </p:nvPr>
        </p:nvSpPr>
        <p:spPr>
          <a:xfrm>
            <a:off x="1156851" y="378969"/>
            <a:ext cx="9888496" cy="900131"/>
          </a:xfrm>
        </p:spPr>
        <p:txBody>
          <a:bodyPr anchor="t">
            <a:normAutofit fontScale="90000"/>
          </a:bodyPr>
          <a:lstStyle/>
          <a:p>
            <a:r>
              <a:rPr lang="en-GB" sz="4000">
                <a:solidFill>
                  <a:schemeClr val="bg1"/>
                </a:solidFill>
                <a:ea typeface="+mj-lt"/>
                <a:cs typeface="+mj-lt"/>
              </a:rPr>
              <a:t>Proposed Design Review – Cambridge South West Travel Hub</a:t>
            </a:r>
            <a:endParaRPr lang="en-US" sz="4000">
              <a:solidFill>
                <a:schemeClr val="bg1"/>
              </a:solidFill>
              <a:ea typeface="+mj-lt"/>
              <a:cs typeface="+mj-lt"/>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9778E60-9473-C493-F29F-2447099134FA}"/>
              </a:ext>
            </a:extLst>
          </p:cNvPr>
          <p:cNvSpPr>
            <a:spLocks noGrp="1"/>
          </p:cNvSpPr>
          <p:nvPr>
            <p:ph idx="1"/>
          </p:nvPr>
        </p:nvSpPr>
        <p:spPr>
          <a:xfrm>
            <a:off x="1155548" y="2217343"/>
            <a:ext cx="9880893" cy="3959619"/>
          </a:xfrm>
        </p:spPr>
        <p:txBody>
          <a:bodyPr vert="horz" lIns="91440" tIns="45720" rIns="91440" bIns="45720" rtlCol="0">
            <a:normAutofit/>
          </a:bodyPr>
          <a:lstStyle/>
          <a:p>
            <a:r>
              <a:rPr lang="en-GB" sz="2000">
                <a:ea typeface="+mn-lt"/>
                <a:cs typeface="+mn-lt"/>
              </a:rPr>
              <a:t>Removing the shared-use path along the A10 to extend the carriageway will shift users to the rural off-road path. This would reduce traffic exposure and enhance traffic safety, although it may compromise personal safety due to the isolated nature of the route. This should be monitored. </a:t>
            </a:r>
            <a:endParaRPr lang="en-US" sz="2000">
              <a:ea typeface="+mn-lt"/>
              <a:cs typeface="+mn-lt"/>
            </a:endParaRPr>
          </a:p>
          <a:p>
            <a:r>
              <a:rPr lang="en-GB" sz="2000">
                <a:ea typeface="+mn-lt"/>
                <a:cs typeface="+mn-lt"/>
              </a:rPr>
              <a:t>Install illuminated wayfinding signage that remains visible during darkness. </a:t>
            </a:r>
            <a:endParaRPr lang="en-US" sz="2000">
              <a:ea typeface="+mn-lt"/>
              <a:cs typeface="+mn-lt"/>
            </a:endParaRPr>
          </a:p>
          <a:p>
            <a:r>
              <a:rPr lang="en-GB" sz="2000">
                <a:ea typeface="+mn-lt"/>
                <a:cs typeface="+mn-lt"/>
              </a:rPr>
              <a:t>Convex mirrors should be installed on bends / where there are blind spots for better forward visibility. </a:t>
            </a:r>
            <a:endParaRPr lang="en-US" sz="2000">
              <a:ea typeface="+mn-lt"/>
              <a:cs typeface="+mn-lt"/>
            </a:endParaRPr>
          </a:p>
          <a:p>
            <a:r>
              <a:rPr lang="en-GB" sz="2000">
                <a:ea typeface="+mn-lt"/>
                <a:cs typeface="+mn-lt"/>
              </a:rPr>
              <a:t>CCTV should be installed along the route. </a:t>
            </a:r>
            <a:endParaRPr lang="en-US" sz="2000">
              <a:ea typeface="+mn-lt"/>
              <a:cs typeface="+mn-lt"/>
            </a:endParaRPr>
          </a:p>
          <a:p>
            <a:r>
              <a:rPr lang="en-GB" sz="2000">
                <a:ea typeface="+mn-lt"/>
                <a:cs typeface="+mn-lt"/>
              </a:rPr>
              <a:t>The width of the off-road path should be consistently over 2 metres along its entire length. </a:t>
            </a:r>
            <a:endParaRPr lang="en-US" sz="2000">
              <a:ea typeface="+mn-lt"/>
              <a:cs typeface="+mn-lt"/>
            </a:endParaRPr>
          </a:p>
          <a:p>
            <a:r>
              <a:rPr lang="en-GB" sz="2000">
                <a:ea typeface="+mn-lt"/>
                <a:cs typeface="+mn-lt"/>
              </a:rPr>
              <a:t>Vegetation should be maintained and tree cover should be limited. </a:t>
            </a:r>
            <a:endParaRPr lang="en-US" sz="2000">
              <a:ea typeface="+mn-lt"/>
              <a:cs typeface="+mn-lt"/>
            </a:endParaRPr>
          </a:p>
          <a:p>
            <a:endParaRPr lang="en-US" sz="2000"/>
          </a:p>
        </p:txBody>
      </p:sp>
    </p:spTree>
    <p:extLst>
      <p:ext uri="{BB962C8B-B14F-4D97-AF65-F5344CB8AC3E}">
        <p14:creationId xmlns:p14="http://schemas.microsoft.com/office/powerpoint/2010/main" val="428196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892964-B311-3CB0-809C-1611EA76F6B1}"/>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ea typeface="+mj-lt"/>
                <a:cs typeface="+mj-lt"/>
              </a:rPr>
              <a:t>Potential issues and outstanding concerns</a:t>
            </a:r>
            <a:endParaRPr lang="en-US" sz="4000">
              <a:solidFill>
                <a:srgbClr val="FFFFFF"/>
              </a:solidFill>
              <a:ea typeface="+mj-lt"/>
              <a:cs typeface="+mj-lt"/>
            </a:endParaRPr>
          </a:p>
        </p:txBody>
      </p:sp>
      <p:sp>
        <p:nvSpPr>
          <p:cNvPr id="3" name="Content Placeholder 2">
            <a:extLst>
              <a:ext uri="{FF2B5EF4-FFF2-40B4-BE49-F238E27FC236}">
                <a16:creationId xmlns:a16="http://schemas.microsoft.com/office/drawing/2014/main" id="{0E45DFCD-A4A1-78A5-DB4C-20A6B3820F85}"/>
              </a:ext>
            </a:extLst>
          </p:cNvPr>
          <p:cNvSpPr>
            <a:spLocks noGrp="1"/>
          </p:cNvSpPr>
          <p:nvPr>
            <p:ph idx="1"/>
          </p:nvPr>
        </p:nvSpPr>
        <p:spPr>
          <a:xfrm>
            <a:off x="4422070" y="778876"/>
            <a:ext cx="7374856" cy="5589179"/>
          </a:xfrm>
        </p:spPr>
        <p:txBody>
          <a:bodyPr vert="horz" lIns="91440" tIns="45720" rIns="91440" bIns="45720" rtlCol="0" anchor="ctr">
            <a:noAutofit/>
          </a:bodyPr>
          <a:lstStyle/>
          <a:p>
            <a:r>
              <a:rPr lang="en-GB" sz="2000" dirty="0">
                <a:ea typeface="+mn-lt"/>
                <a:cs typeface="+mn-lt"/>
              </a:rPr>
              <a:t>CSWTH provides alternative transport links integrated into its design (coach, taxi and bus). The inclusion of sheltered waiting areas, integration of vegetation and provision of secure cycle parking and accessible vehicle spaces improve comfort, user experience and accessibility. </a:t>
            </a:r>
            <a:endParaRPr lang="en-US" sz="2000" dirty="0">
              <a:ea typeface="+mn-lt"/>
              <a:cs typeface="+mn-lt"/>
            </a:endParaRPr>
          </a:p>
          <a:p>
            <a:r>
              <a:rPr lang="en-GB" sz="2000" dirty="0">
                <a:ea typeface="+mn-lt"/>
                <a:cs typeface="+mn-lt"/>
              </a:rPr>
              <a:t>Crossflows between road users should be monitored. </a:t>
            </a:r>
          </a:p>
          <a:p>
            <a:r>
              <a:rPr lang="en-GB" sz="2000" dirty="0">
                <a:ea typeface="+mn-lt"/>
                <a:cs typeface="+mn-lt"/>
              </a:rPr>
              <a:t>A lighting strategy should be prepared for the proposed off-road path to consider human-centric lighting options. </a:t>
            </a:r>
            <a:endParaRPr lang="en-US" sz="2000" dirty="0">
              <a:ea typeface="+mn-lt"/>
              <a:cs typeface="+mn-lt"/>
            </a:endParaRPr>
          </a:p>
          <a:p>
            <a:r>
              <a:rPr lang="en-GB" sz="2000" dirty="0">
                <a:ea typeface="+mn-lt"/>
                <a:cs typeface="+mn-lt"/>
              </a:rPr>
              <a:t>Lighting options and sightlines under large solar canopies should be considered. </a:t>
            </a:r>
            <a:endParaRPr lang="en-US" sz="2000" dirty="0">
              <a:ea typeface="+mn-lt"/>
              <a:cs typeface="+mn-lt"/>
            </a:endParaRPr>
          </a:p>
          <a:p>
            <a:r>
              <a:rPr lang="en-GB" sz="2000" dirty="0">
                <a:ea typeface="+mn-lt"/>
                <a:cs typeface="+mn-lt"/>
              </a:rPr>
              <a:t>Seamless transfer options should be provided to improve pedestrian space between the travel hub and blue badge parking. </a:t>
            </a:r>
            <a:endParaRPr lang="en-US" sz="2000" dirty="0">
              <a:ea typeface="+mn-lt"/>
              <a:cs typeface="+mn-lt"/>
            </a:endParaRPr>
          </a:p>
          <a:p>
            <a:r>
              <a:rPr lang="en-GB" sz="2000" dirty="0">
                <a:ea typeface="+mn-lt"/>
                <a:cs typeface="+mn-lt"/>
              </a:rPr>
              <a:t>A wayfinding strategy should be developed. </a:t>
            </a:r>
            <a:endParaRPr lang="en-US" sz="2000" dirty="0">
              <a:ea typeface="+mn-lt"/>
              <a:cs typeface="+mn-lt"/>
            </a:endParaRPr>
          </a:p>
          <a:p>
            <a:r>
              <a:rPr lang="en-GB" sz="2000" dirty="0">
                <a:ea typeface="+mn-lt"/>
                <a:cs typeface="+mn-lt"/>
              </a:rPr>
              <a:t>Future monitoring of use of the site to determine need for additional facilities such as accessible toilets, waiting areas, and areas for specific needs - noting this would require a planning application. </a:t>
            </a:r>
          </a:p>
        </p:txBody>
      </p:sp>
    </p:spTree>
    <p:extLst>
      <p:ext uri="{BB962C8B-B14F-4D97-AF65-F5344CB8AC3E}">
        <p14:creationId xmlns:p14="http://schemas.microsoft.com/office/powerpoint/2010/main" val="3806454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E89EA2-AD9E-2867-E84D-ECFD9931073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4299A4-9261-DE2B-B57A-FF0CD014E1DF}"/>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Lessons for Other GCP Active Travel Schemes</a:t>
            </a:r>
            <a:endParaRPr lang="en-US" sz="4000"/>
          </a:p>
        </p:txBody>
      </p:sp>
      <p:graphicFrame>
        <p:nvGraphicFramePr>
          <p:cNvPr id="33" name="Content Placeholder 32">
            <a:extLst>
              <a:ext uri="{FF2B5EF4-FFF2-40B4-BE49-F238E27FC236}">
                <a16:creationId xmlns:a16="http://schemas.microsoft.com/office/drawing/2014/main" id="{2D4EB7AB-EEA9-50F4-C1AF-231CC7673E03}"/>
              </a:ext>
            </a:extLst>
          </p:cNvPr>
          <p:cNvGraphicFramePr>
            <a:graphicFrameLocks noGrp="1"/>
          </p:cNvGraphicFramePr>
          <p:nvPr>
            <p:ph idx="1"/>
            <p:extLst>
              <p:ext uri="{D42A27DB-BD31-4B8C-83A1-F6EECF244321}">
                <p14:modId xmlns:p14="http://schemas.microsoft.com/office/powerpoint/2010/main" val="1004623220"/>
              </p:ext>
            </p:extLst>
          </p:nvPr>
        </p:nvGraphicFramePr>
        <p:xfrm>
          <a:off x="135577" y="1716768"/>
          <a:ext cx="11933786" cy="4923318"/>
        </p:xfrm>
        <a:graphic>
          <a:graphicData uri="http://schemas.openxmlformats.org/drawingml/2006/table">
            <a:tbl>
              <a:tblPr firstRow="1" bandRow="1">
                <a:tableStyleId>{5C22544A-7EE6-4342-B048-85BDC9FD1C3A}</a:tableStyleId>
              </a:tblPr>
              <a:tblGrid>
                <a:gridCol w="1876234">
                  <a:extLst>
                    <a:ext uri="{9D8B030D-6E8A-4147-A177-3AD203B41FA5}">
                      <a16:colId xmlns:a16="http://schemas.microsoft.com/office/drawing/2014/main" val="1198686583"/>
                    </a:ext>
                  </a:extLst>
                </a:gridCol>
                <a:gridCol w="10057552">
                  <a:extLst>
                    <a:ext uri="{9D8B030D-6E8A-4147-A177-3AD203B41FA5}">
                      <a16:colId xmlns:a16="http://schemas.microsoft.com/office/drawing/2014/main" val="3466731303"/>
                    </a:ext>
                  </a:extLst>
                </a:gridCol>
              </a:tblGrid>
              <a:tr h="336776">
                <a:tc>
                  <a:txBody>
                    <a:bodyPr/>
                    <a:lstStyle/>
                    <a:p>
                      <a:r>
                        <a:rPr lang="en-US" sz="1600"/>
                        <a:t>Feature </a:t>
                      </a:r>
                    </a:p>
                  </a:txBody>
                  <a:tcPr/>
                </a:tc>
                <a:tc>
                  <a:txBody>
                    <a:bodyPr/>
                    <a:lstStyle/>
                    <a:p>
                      <a:r>
                        <a:rPr lang="en-US" sz="1600"/>
                        <a:t>Description </a:t>
                      </a:r>
                    </a:p>
                  </a:txBody>
                  <a:tcPr/>
                </a:tc>
                <a:extLst>
                  <a:ext uri="{0D108BD9-81ED-4DB2-BD59-A6C34878D82A}">
                    <a16:rowId xmlns:a16="http://schemas.microsoft.com/office/drawing/2014/main" val="3793494662"/>
                  </a:ext>
                </a:extLst>
              </a:tr>
              <a:tr h="711664">
                <a:tc>
                  <a:txBody>
                    <a:bodyPr/>
                    <a:lstStyle/>
                    <a:p>
                      <a:r>
                        <a:rPr lang="en-US" sz="1400"/>
                        <a:t>Passive surveillance and CCTV </a:t>
                      </a:r>
                    </a:p>
                  </a:txBody>
                  <a:tcPr/>
                </a:tc>
                <a:tc>
                  <a:txBody>
                    <a:bodyPr/>
                    <a:lstStyle/>
                    <a:p>
                      <a:r>
                        <a:rPr lang="en-US" sz="1400"/>
                        <a:t>Designs should </a:t>
                      </a:r>
                      <a:r>
                        <a:rPr lang="en-US" sz="1400" err="1"/>
                        <a:t>maximise</a:t>
                      </a:r>
                      <a:r>
                        <a:rPr lang="en-US" sz="1400"/>
                        <a:t> opportunities for passive surveillance to reduce feelings of isolation. For example, convex mirrors should be provided in underpasses or tunnels. Where this is not possible, installation of CCTV should provide greater visibility in areas with less activation. </a:t>
                      </a:r>
                    </a:p>
                  </a:txBody>
                  <a:tcPr/>
                </a:tc>
                <a:extLst>
                  <a:ext uri="{0D108BD9-81ED-4DB2-BD59-A6C34878D82A}">
                    <a16:rowId xmlns:a16="http://schemas.microsoft.com/office/drawing/2014/main" val="1815885330"/>
                  </a:ext>
                </a:extLst>
              </a:tr>
              <a:tr h="563401">
                <a:tc>
                  <a:txBody>
                    <a:bodyPr/>
                    <a:lstStyle/>
                    <a:p>
                      <a:r>
                        <a:rPr lang="en-US" sz="1400"/>
                        <a:t>Digital connectivity</a:t>
                      </a:r>
                    </a:p>
                  </a:txBody>
                  <a:tcPr/>
                </a:tc>
                <a:tc>
                  <a:txBody>
                    <a:bodyPr/>
                    <a:lstStyle/>
                    <a:p>
                      <a:r>
                        <a:rPr lang="en-US" sz="1400"/>
                        <a:t>Mobile phone signal should be available </a:t>
                      </a:r>
                      <a:r>
                        <a:rPr lang="en-GB" sz="1400" b="0" i="0" u="none" strike="noStrike" noProof="0">
                          <a:latin typeface="Aptos"/>
                        </a:rPr>
                        <a:t>to users along the length of an active travel route to minimise feelings of isolation and unsafety, and to allow access to real-time travel information and use of personal safety apps and location sharing. </a:t>
                      </a:r>
                    </a:p>
                  </a:txBody>
                  <a:tcPr/>
                </a:tc>
                <a:extLst>
                  <a:ext uri="{0D108BD9-81ED-4DB2-BD59-A6C34878D82A}">
                    <a16:rowId xmlns:a16="http://schemas.microsoft.com/office/drawing/2014/main" val="3916266991"/>
                  </a:ext>
                </a:extLst>
              </a:tr>
              <a:tr h="711664">
                <a:tc>
                  <a:txBody>
                    <a:bodyPr/>
                    <a:lstStyle/>
                    <a:p>
                      <a:pPr lvl="0">
                        <a:buNone/>
                      </a:pPr>
                      <a:r>
                        <a:rPr lang="en-GB" sz="1400" b="0" i="0" u="none" strike="noStrike" noProof="0">
                          <a:latin typeface="Aptos"/>
                        </a:rPr>
                        <a:t>Movement paths. </a:t>
                      </a:r>
                      <a:endParaRPr lang="en-US" sz="1400" b="0" i="0" u="none" strike="noStrike" noProof="0">
                        <a:latin typeface="Aptos"/>
                      </a:endParaRPr>
                    </a:p>
                  </a:txBody>
                  <a:tcPr/>
                </a:tc>
                <a:tc>
                  <a:txBody>
                    <a:bodyPr/>
                    <a:lstStyle/>
                    <a:p>
                      <a:pPr lvl="0">
                        <a:buNone/>
                      </a:pPr>
                      <a:r>
                        <a:rPr lang="en-US" sz="1400" b="0" i="0" u="none" strike="noStrike" baseline="0" noProof="0">
                          <a:solidFill>
                            <a:srgbClr val="000000"/>
                          </a:solidFill>
                          <a:latin typeface="Aptos"/>
                        </a:rPr>
                        <a:t>Pathways should be wide enough to accommodate all types of users and to </a:t>
                      </a:r>
                      <a:r>
                        <a:rPr lang="en-US" sz="1400" b="0" i="0" u="none" strike="noStrike" baseline="0" noProof="0" err="1">
                          <a:solidFill>
                            <a:srgbClr val="000000"/>
                          </a:solidFill>
                          <a:latin typeface="Aptos"/>
                        </a:rPr>
                        <a:t>minimise</a:t>
                      </a:r>
                      <a:r>
                        <a:rPr lang="en-US" sz="1400" b="0" i="0" u="none" strike="noStrike" baseline="0" noProof="0">
                          <a:solidFill>
                            <a:srgbClr val="000000"/>
                          </a:solidFill>
                          <a:latin typeface="Aptos"/>
                        </a:rPr>
                        <a:t> the risk of collision between cyclists and pedestrians. Consideration should be given to sections of movement paths where overgrown vegetation or pavement parking creates blocks. </a:t>
                      </a:r>
                    </a:p>
                  </a:txBody>
                  <a:tcPr/>
                </a:tc>
                <a:extLst>
                  <a:ext uri="{0D108BD9-81ED-4DB2-BD59-A6C34878D82A}">
                    <a16:rowId xmlns:a16="http://schemas.microsoft.com/office/drawing/2014/main" val="743201544"/>
                  </a:ext>
                </a:extLst>
              </a:tr>
              <a:tr h="543632">
                <a:tc>
                  <a:txBody>
                    <a:bodyPr/>
                    <a:lstStyle/>
                    <a:p>
                      <a:pPr lvl="0">
                        <a:buNone/>
                      </a:pPr>
                      <a:r>
                        <a:rPr lang="en-GB" sz="1400" b="0" i="0" u="none" strike="noStrike" noProof="0">
                          <a:latin typeface="Aptos"/>
                        </a:rPr>
                        <a:t>Pedestrian crossings. </a:t>
                      </a:r>
                      <a:endParaRPr lang="en-US" sz="1400" b="0" i="0" u="none" strike="noStrike" noProof="0">
                        <a:latin typeface="Aptos"/>
                      </a:endParaRPr>
                    </a:p>
                  </a:txBody>
                  <a:tcPr/>
                </a:tc>
                <a:tc>
                  <a:txBody>
                    <a:bodyPr/>
                    <a:lstStyle/>
                    <a:p>
                      <a:pPr lvl="0">
                        <a:buNone/>
                      </a:pPr>
                      <a:r>
                        <a:rPr lang="en-GB" sz="1400" b="0" i="0" u="none" strike="noStrike" noProof="0">
                          <a:latin typeface="Aptos"/>
                        </a:rPr>
                        <a:t>Formal crossing points with dropped kerbs and tactile paving should be provided to allow easy crossing for road users with mobility impairments or who are travelling with children in pushchairs. </a:t>
                      </a:r>
                      <a:endParaRPr lang="en-US" sz="1400" b="0" i="0" u="none" strike="noStrike" noProof="0">
                        <a:latin typeface="Aptos"/>
                      </a:endParaRPr>
                    </a:p>
                  </a:txBody>
                  <a:tcPr/>
                </a:tc>
                <a:extLst>
                  <a:ext uri="{0D108BD9-81ED-4DB2-BD59-A6C34878D82A}">
                    <a16:rowId xmlns:a16="http://schemas.microsoft.com/office/drawing/2014/main" val="3863422371"/>
                  </a:ext>
                </a:extLst>
              </a:tr>
              <a:tr h="741317">
                <a:tc>
                  <a:txBody>
                    <a:bodyPr/>
                    <a:lstStyle/>
                    <a:p>
                      <a:pPr lvl="0">
                        <a:buNone/>
                      </a:pPr>
                      <a:r>
                        <a:rPr lang="en-GB" sz="1400" b="0" i="0" u="none" strike="noStrike" noProof="0">
                          <a:latin typeface="Aptos"/>
                        </a:rPr>
                        <a:t>Vegetation. </a:t>
                      </a:r>
                      <a:endParaRPr lang="en-US" sz="1400" b="0" i="0" u="none" strike="noStrike" noProof="0">
                        <a:latin typeface="Aptos"/>
                      </a:endParaRPr>
                    </a:p>
                  </a:txBody>
                  <a:tcPr/>
                </a:tc>
                <a:tc>
                  <a:txBody>
                    <a:bodyPr/>
                    <a:lstStyle/>
                    <a:p>
                      <a:pPr lvl="0">
                        <a:buNone/>
                      </a:pPr>
                      <a:r>
                        <a:rPr lang="en-GB" sz="1400" b="0" i="0" u="none" strike="noStrike" noProof="0">
                          <a:latin typeface="Aptos"/>
                        </a:rPr>
                        <a:t>Where feasible, and subject to land ownership, regular vegetation maintenance plans should be put in place to prevent vegetation from encroaching on movement paths and obscuring street lighting and natural lighting. Where regular vegetation maintenance plans are unfeasible, consideration should be given to the placement of artificial lighting away from vegetation. </a:t>
                      </a:r>
                      <a:endParaRPr lang="en-US" sz="1400" b="0" i="0" u="none" strike="noStrike" noProof="0">
                        <a:latin typeface="Aptos"/>
                      </a:endParaRPr>
                    </a:p>
                  </a:txBody>
                  <a:tcPr/>
                </a:tc>
                <a:extLst>
                  <a:ext uri="{0D108BD9-81ED-4DB2-BD59-A6C34878D82A}">
                    <a16:rowId xmlns:a16="http://schemas.microsoft.com/office/drawing/2014/main" val="3110619232"/>
                  </a:ext>
                </a:extLst>
              </a:tr>
              <a:tr h="543632">
                <a:tc>
                  <a:txBody>
                    <a:bodyPr/>
                    <a:lstStyle/>
                    <a:p>
                      <a:pPr lvl="0">
                        <a:buNone/>
                      </a:pPr>
                      <a:r>
                        <a:rPr lang="en-GB" sz="1400" b="0" i="0" u="none" strike="noStrike" noProof="0"/>
                        <a:t>Lighting and visibility. </a:t>
                      </a:r>
                    </a:p>
                  </a:txBody>
                  <a:tcPr/>
                </a:tc>
                <a:tc>
                  <a:txBody>
                    <a:bodyPr/>
                    <a:lstStyle/>
                    <a:p>
                      <a:pPr lvl="0">
                        <a:buNone/>
                      </a:pPr>
                      <a:r>
                        <a:rPr lang="en-GB" sz="1400" b="0" i="0" u="none" strike="noStrike" noProof="0"/>
                        <a:t>Perceived safety for women and girls and other vulnerable users should be considered when deciding on the appropriate lighting for a project. Lighting should minimise entrapment points and improve wayfinding where possible. </a:t>
                      </a:r>
                    </a:p>
                  </a:txBody>
                  <a:tcPr/>
                </a:tc>
                <a:extLst>
                  <a:ext uri="{0D108BD9-81ED-4DB2-BD59-A6C34878D82A}">
                    <a16:rowId xmlns:a16="http://schemas.microsoft.com/office/drawing/2014/main" val="2964682667"/>
                  </a:ext>
                </a:extLst>
              </a:tr>
              <a:tr h="711664">
                <a:tc>
                  <a:txBody>
                    <a:bodyPr/>
                    <a:lstStyle/>
                    <a:p>
                      <a:pPr lvl="0">
                        <a:buNone/>
                      </a:pPr>
                      <a:r>
                        <a:rPr lang="en-GB" sz="1400" b="0" i="0" u="none" strike="noStrike" noProof="0">
                          <a:latin typeface="Aptos"/>
                        </a:rPr>
                        <a:t>Street furniture. </a:t>
                      </a:r>
                      <a:endParaRPr lang="en-US" sz="1400" b="0" i="0" u="none" strike="noStrike" noProof="0">
                        <a:latin typeface="Aptos"/>
                      </a:endParaRPr>
                    </a:p>
                  </a:txBody>
                  <a:tcPr/>
                </a:tc>
                <a:tc>
                  <a:txBody>
                    <a:bodyPr/>
                    <a:lstStyle/>
                    <a:p>
                      <a:pPr lvl="0">
                        <a:buNone/>
                      </a:pPr>
                      <a:r>
                        <a:rPr lang="en-GB" sz="1400" b="0" i="0" u="none" strike="noStrike" noProof="0">
                          <a:latin typeface="Aptos"/>
                        </a:rPr>
                        <a:t>Street furniture such as benches should be provided to offer resting points in areas of low actual and perceived safety risk (well-lit, high-visibility areas). The placement of street furniture should be considered so it does not impede pedestrian paths or desire lines. </a:t>
                      </a:r>
                      <a:endParaRPr lang="en-US" sz="1400" b="0" i="0" u="none" strike="noStrike" noProof="0">
                        <a:latin typeface="Aptos"/>
                      </a:endParaRPr>
                    </a:p>
                  </a:txBody>
                  <a:tcPr/>
                </a:tc>
                <a:extLst>
                  <a:ext uri="{0D108BD9-81ED-4DB2-BD59-A6C34878D82A}">
                    <a16:rowId xmlns:a16="http://schemas.microsoft.com/office/drawing/2014/main" val="917023979"/>
                  </a:ext>
                </a:extLst>
              </a:tr>
            </a:tbl>
          </a:graphicData>
        </a:graphic>
      </p:graphicFrame>
    </p:spTree>
    <p:extLst>
      <p:ext uri="{BB962C8B-B14F-4D97-AF65-F5344CB8AC3E}">
        <p14:creationId xmlns:p14="http://schemas.microsoft.com/office/powerpoint/2010/main" val="4139671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D0EE15-8F27-712D-6698-C0D45E2D277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7CF5EFE-43E3-864A-1AB3-88349DD2C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F819A0-F470-5DF2-973B-4D0175140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C6FDBA-72F8-1B14-EB8C-ED931474D7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F16DCF6-B960-0935-6AB3-38E8E488E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6BB09F-4A9A-231C-A1E6-EE32E2D422DE}"/>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Lessons for Other GCP Travel Hubs</a:t>
            </a:r>
            <a:endParaRPr lang="en-US" sz="4000"/>
          </a:p>
        </p:txBody>
      </p:sp>
      <p:graphicFrame>
        <p:nvGraphicFramePr>
          <p:cNvPr id="33" name="Content Placeholder 32">
            <a:extLst>
              <a:ext uri="{FF2B5EF4-FFF2-40B4-BE49-F238E27FC236}">
                <a16:creationId xmlns:a16="http://schemas.microsoft.com/office/drawing/2014/main" id="{14B7DC29-FC67-11F7-CEB0-6E1318D2C6E3}"/>
              </a:ext>
            </a:extLst>
          </p:cNvPr>
          <p:cNvGraphicFramePr>
            <a:graphicFrameLocks noGrp="1"/>
          </p:cNvGraphicFramePr>
          <p:nvPr>
            <p:ph idx="1"/>
            <p:extLst>
              <p:ext uri="{D42A27DB-BD31-4B8C-83A1-F6EECF244321}">
                <p14:modId xmlns:p14="http://schemas.microsoft.com/office/powerpoint/2010/main" val="2219746011"/>
              </p:ext>
            </p:extLst>
          </p:nvPr>
        </p:nvGraphicFramePr>
        <p:xfrm>
          <a:off x="124691" y="1716768"/>
          <a:ext cx="11943985" cy="5060700"/>
        </p:xfrm>
        <a:graphic>
          <a:graphicData uri="http://schemas.openxmlformats.org/drawingml/2006/table">
            <a:tbl>
              <a:tblPr firstRow="1" bandRow="1">
                <a:tableStyleId>{5C22544A-7EE6-4342-B048-85BDC9FD1C3A}</a:tableStyleId>
              </a:tblPr>
              <a:tblGrid>
                <a:gridCol w="1877836">
                  <a:extLst>
                    <a:ext uri="{9D8B030D-6E8A-4147-A177-3AD203B41FA5}">
                      <a16:colId xmlns:a16="http://schemas.microsoft.com/office/drawing/2014/main" val="1198686583"/>
                    </a:ext>
                  </a:extLst>
                </a:gridCol>
                <a:gridCol w="10066149">
                  <a:extLst>
                    <a:ext uri="{9D8B030D-6E8A-4147-A177-3AD203B41FA5}">
                      <a16:colId xmlns:a16="http://schemas.microsoft.com/office/drawing/2014/main" val="3466731303"/>
                    </a:ext>
                  </a:extLst>
                </a:gridCol>
              </a:tblGrid>
              <a:tr h="313233">
                <a:tc>
                  <a:txBody>
                    <a:bodyPr/>
                    <a:lstStyle/>
                    <a:p>
                      <a:r>
                        <a:rPr lang="en-US" sz="1600"/>
                        <a:t>Feature </a:t>
                      </a:r>
                    </a:p>
                  </a:txBody>
                  <a:tcPr/>
                </a:tc>
                <a:tc>
                  <a:txBody>
                    <a:bodyPr/>
                    <a:lstStyle/>
                    <a:p>
                      <a:r>
                        <a:rPr lang="en-US" sz="1600"/>
                        <a:t>Description </a:t>
                      </a:r>
                    </a:p>
                  </a:txBody>
                  <a:tcPr/>
                </a:tc>
                <a:extLst>
                  <a:ext uri="{0D108BD9-81ED-4DB2-BD59-A6C34878D82A}">
                    <a16:rowId xmlns:a16="http://schemas.microsoft.com/office/drawing/2014/main" val="3793494662"/>
                  </a:ext>
                </a:extLst>
              </a:tr>
              <a:tr h="512563">
                <a:tc>
                  <a:txBody>
                    <a:bodyPr/>
                    <a:lstStyle/>
                    <a:p>
                      <a:pPr lvl="0">
                        <a:buNone/>
                      </a:pPr>
                      <a:r>
                        <a:rPr lang="en-GB" sz="1200" b="0" i="0" u="none" strike="noStrike" noProof="0">
                          <a:latin typeface="Aptos"/>
                        </a:rPr>
                        <a:t>Lighting and passive surveillance. </a:t>
                      </a:r>
                      <a:endParaRPr lang="en-US" sz="1200" b="0" i="0" u="none" strike="noStrike" noProof="0">
                        <a:latin typeface="Aptos"/>
                      </a:endParaRPr>
                    </a:p>
                  </a:txBody>
                  <a:tcPr/>
                </a:tc>
                <a:tc>
                  <a:txBody>
                    <a:bodyPr/>
                    <a:lstStyle/>
                    <a:p>
                      <a:pPr lvl="0">
                        <a:buNone/>
                      </a:pPr>
                      <a:r>
                        <a:rPr lang="en-GB" sz="1200" b="0" i="0" u="none" strike="noStrike" noProof="0">
                          <a:latin typeface="Aptos"/>
                        </a:rPr>
                        <a:t>Cycle parking areas, bus stops, car parking spaces, and EV charging points should be well-lit to increase visibility. EV charging points should be positioned close to main footpaths to ensure passive surveillance for users, and to allow users easy access to other facilities. </a:t>
                      </a:r>
                      <a:endParaRPr lang="en-US" sz="1200" b="0" i="0" u="none" strike="noStrike" noProof="0">
                        <a:latin typeface="Aptos"/>
                      </a:endParaRPr>
                    </a:p>
                  </a:txBody>
                  <a:tcPr/>
                </a:tc>
                <a:extLst>
                  <a:ext uri="{0D108BD9-81ED-4DB2-BD59-A6C34878D82A}">
                    <a16:rowId xmlns:a16="http://schemas.microsoft.com/office/drawing/2014/main" val="1815885330"/>
                  </a:ext>
                </a:extLst>
              </a:tr>
              <a:tr h="370184">
                <a:tc>
                  <a:txBody>
                    <a:bodyPr/>
                    <a:lstStyle/>
                    <a:p>
                      <a:pPr lvl="0">
                        <a:buNone/>
                      </a:pPr>
                      <a:r>
                        <a:rPr lang="en-GB" sz="1200" b="0" i="0" u="none" strike="noStrike" noProof="0">
                          <a:latin typeface="Aptos"/>
                        </a:rPr>
                        <a:t>Facilities. </a:t>
                      </a:r>
                      <a:endParaRPr lang="en-US" sz="1200" b="0" i="0" u="none" strike="noStrike" noProof="0">
                        <a:latin typeface="Aptos"/>
                      </a:endParaRPr>
                    </a:p>
                  </a:txBody>
                  <a:tcPr/>
                </a:tc>
                <a:tc>
                  <a:txBody>
                    <a:bodyPr/>
                    <a:lstStyle/>
                    <a:p>
                      <a:pPr lvl="0">
                        <a:buNone/>
                      </a:pPr>
                      <a:r>
                        <a:rPr lang="en-GB" sz="1200" b="0" i="0" u="none" strike="noStrike" noProof="0">
                          <a:latin typeface="Aptos"/>
                        </a:rPr>
                        <a:t>Consideration should be given to the provision of services at travel hubs to increase opportunities for passive surveillance around the travel hub. </a:t>
                      </a:r>
                      <a:endParaRPr lang="en-US" sz="1200" b="0" i="0" u="none" strike="noStrike" noProof="0">
                        <a:latin typeface="Aptos"/>
                      </a:endParaRPr>
                    </a:p>
                  </a:txBody>
                  <a:tcPr/>
                </a:tc>
                <a:extLst>
                  <a:ext uri="{0D108BD9-81ED-4DB2-BD59-A6C34878D82A}">
                    <a16:rowId xmlns:a16="http://schemas.microsoft.com/office/drawing/2014/main" val="3916266991"/>
                  </a:ext>
                </a:extLst>
              </a:tr>
              <a:tr h="427136">
                <a:tc>
                  <a:txBody>
                    <a:bodyPr/>
                    <a:lstStyle/>
                    <a:p>
                      <a:pPr lvl="0">
                        <a:buNone/>
                      </a:pPr>
                      <a:r>
                        <a:rPr lang="en-GB" sz="1200" b="0" i="0" u="none" strike="noStrike" noProof="0"/>
                        <a:t>Reserved parking. </a:t>
                      </a:r>
                    </a:p>
                  </a:txBody>
                  <a:tcPr/>
                </a:tc>
                <a:tc>
                  <a:txBody>
                    <a:bodyPr/>
                    <a:lstStyle/>
                    <a:p>
                      <a:pPr lvl="0">
                        <a:buNone/>
                      </a:pPr>
                      <a:r>
                        <a:rPr lang="en-GB" sz="1200" b="0" i="0" u="none" strike="noStrike" baseline="0" noProof="0">
                          <a:solidFill>
                            <a:srgbClr val="000000"/>
                          </a:solidFill>
                        </a:rPr>
                        <a:t>Parking spaces near entrances should be reserved for pregnant users and users with mobility impairments to increase accessibility. Pedestrian space between these parking spaces and entrances should offer a seamless transfer. </a:t>
                      </a:r>
                      <a:endParaRPr lang="en-US" sz="1200" b="0" i="0" u="none" strike="noStrike" baseline="0" noProof="0">
                        <a:solidFill>
                          <a:srgbClr val="000000"/>
                        </a:solidFill>
                      </a:endParaRPr>
                    </a:p>
                  </a:txBody>
                  <a:tcPr/>
                </a:tc>
                <a:extLst>
                  <a:ext uri="{0D108BD9-81ED-4DB2-BD59-A6C34878D82A}">
                    <a16:rowId xmlns:a16="http://schemas.microsoft.com/office/drawing/2014/main" val="743201544"/>
                  </a:ext>
                </a:extLst>
              </a:tr>
              <a:tr h="427136">
                <a:tc>
                  <a:txBody>
                    <a:bodyPr/>
                    <a:lstStyle/>
                    <a:p>
                      <a:pPr lvl="0">
                        <a:buNone/>
                      </a:pPr>
                      <a:r>
                        <a:rPr lang="en-GB" sz="1200" b="0" i="0" u="none" strike="noStrike" noProof="0"/>
                        <a:t>Wayfinding. </a:t>
                      </a:r>
                    </a:p>
                  </a:txBody>
                  <a:tcPr/>
                </a:tc>
                <a:tc>
                  <a:txBody>
                    <a:bodyPr/>
                    <a:lstStyle/>
                    <a:p>
                      <a:pPr lvl="0">
                        <a:buNone/>
                      </a:pPr>
                      <a:r>
                        <a:rPr lang="en-GB" sz="1200" b="0" i="0" u="none" strike="noStrike" noProof="0"/>
                        <a:t>Clear, visible signage should be provided to guide users to areas such as cycle parking, bus stops, and car parking spaces. Signage should include real-time transport information to aid with journey planning, onward transport options and alternative routes where possible. </a:t>
                      </a:r>
                    </a:p>
                  </a:txBody>
                  <a:tcPr/>
                </a:tc>
                <a:extLst>
                  <a:ext uri="{0D108BD9-81ED-4DB2-BD59-A6C34878D82A}">
                    <a16:rowId xmlns:a16="http://schemas.microsoft.com/office/drawing/2014/main" val="3863422371"/>
                  </a:ext>
                </a:extLst>
              </a:tr>
              <a:tr h="427136">
                <a:tc>
                  <a:txBody>
                    <a:bodyPr/>
                    <a:lstStyle/>
                    <a:p>
                      <a:pPr lvl="0">
                        <a:buNone/>
                      </a:pPr>
                      <a:r>
                        <a:rPr lang="en-GB" sz="1200" b="0" i="0" u="none" strike="noStrike" noProof="0"/>
                        <a:t>Digital connectivity. </a:t>
                      </a:r>
                    </a:p>
                  </a:txBody>
                  <a:tcPr/>
                </a:tc>
                <a:tc>
                  <a:txBody>
                    <a:bodyPr/>
                    <a:lstStyle/>
                    <a:p>
                      <a:pPr lvl="0">
                        <a:buNone/>
                      </a:pPr>
                      <a:r>
                        <a:rPr lang="en-GB" sz="1200" b="0" i="0" u="none" strike="noStrike" noProof="0">
                          <a:solidFill>
                            <a:srgbClr val="000000"/>
                          </a:solidFill>
                        </a:rPr>
                        <a:t>Free public </a:t>
                      </a:r>
                      <a:r>
                        <a:rPr lang="en-GB" sz="1200" b="0" i="0" u="none" strike="noStrike" noProof="0" err="1">
                          <a:solidFill>
                            <a:srgbClr val="000000"/>
                          </a:solidFill>
                        </a:rPr>
                        <a:t>WiFi</a:t>
                      </a:r>
                      <a:r>
                        <a:rPr lang="en-GB" sz="1200" b="0" i="0" u="none" strike="noStrike" noProof="0">
                          <a:solidFill>
                            <a:srgbClr val="000000"/>
                          </a:solidFill>
                        </a:rPr>
                        <a:t> should be provided at travel hub sites where possible, to allow for access to real-time travel information and use of personal safety apps and location sharing. </a:t>
                      </a:r>
                    </a:p>
                  </a:txBody>
                  <a:tcPr/>
                </a:tc>
                <a:extLst>
                  <a:ext uri="{0D108BD9-81ED-4DB2-BD59-A6C34878D82A}">
                    <a16:rowId xmlns:a16="http://schemas.microsoft.com/office/drawing/2014/main" val="3110619232"/>
                  </a:ext>
                </a:extLst>
              </a:tr>
              <a:tr h="256281">
                <a:tc>
                  <a:txBody>
                    <a:bodyPr/>
                    <a:lstStyle/>
                    <a:p>
                      <a:pPr lvl="0">
                        <a:buNone/>
                      </a:pPr>
                      <a:r>
                        <a:rPr lang="en-GB" sz="1200" b="0" i="0" u="none" strike="noStrike" noProof="0">
                          <a:latin typeface="Aptos"/>
                        </a:rPr>
                        <a:t>Provision of bins. </a:t>
                      </a:r>
                    </a:p>
                  </a:txBody>
                  <a:tcPr/>
                </a:tc>
                <a:tc>
                  <a:txBody>
                    <a:bodyPr/>
                    <a:lstStyle/>
                    <a:p>
                      <a:pPr lvl="0">
                        <a:buNone/>
                      </a:pPr>
                      <a:r>
                        <a:rPr lang="en-GB" sz="1200" b="0" i="0" u="none" strike="noStrike" noProof="0">
                          <a:latin typeface="Aptos"/>
                        </a:rPr>
                        <a:t>Adequate waste disposal options should be provided to help maintain a clean and inviting environment. </a:t>
                      </a:r>
                    </a:p>
                  </a:txBody>
                  <a:tcPr/>
                </a:tc>
                <a:extLst>
                  <a:ext uri="{0D108BD9-81ED-4DB2-BD59-A6C34878D82A}">
                    <a16:rowId xmlns:a16="http://schemas.microsoft.com/office/drawing/2014/main" val="2964682667"/>
                  </a:ext>
                </a:extLst>
              </a:tr>
              <a:tr h="531547">
                <a:tc>
                  <a:txBody>
                    <a:bodyPr/>
                    <a:lstStyle/>
                    <a:p>
                      <a:pPr lvl="0">
                        <a:buNone/>
                      </a:pPr>
                      <a:r>
                        <a:rPr lang="en-GB" sz="1200" b="0" i="0" u="none" strike="noStrike" noProof="0"/>
                        <a:t>CCTV. </a:t>
                      </a:r>
                    </a:p>
                  </a:txBody>
                  <a:tcPr/>
                </a:tc>
                <a:tc>
                  <a:txBody>
                    <a:bodyPr/>
                    <a:lstStyle/>
                    <a:p>
                      <a:pPr lvl="0">
                        <a:buNone/>
                      </a:pPr>
                      <a:r>
                        <a:rPr lang="en-GB" sz="1200" b="0" i="0" u="none" strike="noStrike" noProof="0"/>
                        <a:t>Where possible, CCTV should be installed at key areas of the travel hub to enhance security. The provision of emergency call stations at strategic locations should be considered.</a:t>
                      </a:r>
                    </a:p>
                  </a:txBody>
                  <a:tcPr/>
                </a:tc>
                <a:extLst>
                  <a:ext uri="{0D108BD9-81ED-4DB2-BD59-A6C34878D82A}">
                    <a16:rowId xmlns:a16="http://schemas.microsoft.com/office/drawing/2014/main" val="917023979"/>
                  </a:ext>
                </a:extLst>
              </a:tr>
              <a:tr h="512563">
                <a:tc>
                  <a:txBody>
                    <a:bodyPr/>
                    <a:lstStyle/>
                    <a:p>
                      <a:pPr lvl="0">
                        <a:buNone/>
                      </a:pPr>
                      <a:r>
                        <a:rPr lang="en-GB" sz="1200" b="0" i="0" u="none" strike="noStrike" noProof="0"/>
                        <a:t>Toilet facilities.</a:t>
                      </a:r>
                    </a:p>
                  </a:txBody>
                  <a:tcPr/>
                </a:tc>
                <a:tc>
                  <a:txBody>
                    <a:bodyPr/>
                    <a:lstStyle/>
                    <a:p>
                      <a:pPr lvl="0">
                        <a:buNone/>
                      </a:pPr>
                      <a:r>
                        <a:rPr lang="en-GB" sz="1200" b="0" i="0" u="none" strike="noStrike" noProof="0">
                          <a:latin typeface="Aptos"/>
                        </a:rPr>
                        <a:t>Well-maintained, clean public toilets should be provided, with additional space allocated to female toilets to account for the higher proportion of women travelling with children. Appropriate, secure baby changing facilities should be provided. </a:t>
                      </a:r>
                    </a:p>
                  </a:txBody>
                  <a:tcPr/>
                </a:tc>
                <a:extLst>
                  <a:ext uri="{0D108BD9-81ED-4DB2-BD59-A6C34878D82A}">
                    <a16:rowId xmlns:a16="http://schemas.microsoft.com/office/drawing/2014/main" val="1361105134"/>
                  </a:ext>
                </a:extLst>
              </a:tr>
              <a:tr h="512563">
                <a:tc>
                  <a:txBody>
                    <a:bodyPr/>
                    <a:lstStyle/>
                    <a:p>
                      <a:pPr lvl="0">
                        <a:buNone/>
                      </a:pPr>
                      <a:r>
                        <a:rPr lang="en-GB" sz="1200" b="0" i="0" u="none" strike="noStrike" noProof="0">
                          <a:latin typeface="Aptos"/>
                        </a:rPr>
                        <a:t>Waiting facilities. </a:t>
                      </a:r>
                    </a:p>
                  </a:txBody>
                  <a:tcPr/>
                </a:tc>
                <a:tc>
                  <a:txBody>
                    <a:bodyPr/>
                    <a:lstStyle/>
                    <a:p>
                      <a:pPr lvl="0">
                        <a:buNone/>
                      </a:pPr>
                      <a:r>
                        <a:rPr lang="en-GB" sz="1200" b="0" i="0" u="none" strike="noStrike" noProof="0"/>
                        <a:t>Secure and well-lit waiting facilities should be provided at bus stops, with adequate seating and visibility. Where possible, shelter from rain and sun should be provided. </a:t>
                      </a:r>
                    </a:p>
                  </a:txBody>
                  <a:tcPr/>
                </a:tc>
                <a:extLst>
                  <a:ext uri="{0D108BD9-81ED-4DB2-BD59-A6C34878D82A}">
                    <a16:rowId xmlns:a16="http://schemas.microsoft.com/office/drawing/2014/main" val="23884970"/>
                  </a:ext>
                </a:extLst>
              </a:tr>
              <a:tr h="597990">
                <a:tc>
                  <a:txBody>
                    <a:bodyPr/>
                    <a:lstStyle/>
                    <a:p>
                      <a:pPr lvl="0">
                        <a:buNone/>
                      </a:pPr>
                      <a:r>
                        <a:rPr lang="en-GB" sz="1200" b="0" i="0" u="none" strike="noStrike" noProof="0"/>
                        <a:t>Movement paths.</a:t>
                      </a:r>
                      <a:endParaRPr lang="en-US" sz="1200" b="0"/>
                    </a:p>
                  </a:txBody>
                  <a:tcPr/>
                </a:tc>
                <a:tc>
                  <a:txBody>
                    <a:bodyPr/>
                    <a:lstStyle/>
                    <a:p>
                      <a:pPr lvl="0">
                        <a:buNone/>
                      </a:pPr>
                      <a:r>
                        <a:rPr lang="en-GB" sz="1200" b="0" i="0" u="none" strike="noStrike" noProof="0">
                          <a:latin typeface="Aptos"/>
                        </a:rPr>
                        <a:t>Movement paths between key locations at the travel hub should be wide enough to accommodate all types of users. Movement paths should be well-lit, with lighting strategically placed to minimise the impacts of overgrowing vegetation on visibility. Resting points should be provided to maximise accessibility. </a:t>
                      </a:r>
                    </a:p>
                  </a:txBody>
                  <a:tcPr/>
                </a:tc>
                <a:extLst>
                  <a:ext uri="{0D108BD9-81ED-4DB2-BD59-A6C34878D82A}">
                    <a16:rowId xmlns:a16="http://schemas.microsoft.com/office/drawing/2014/main" val="3448539954"/>
                  </a:ext>
                </a:extLst>
              </a:tr>
            </a:tbl>
          </a:graphicData>
        </a:graphic>
      </p:graphicFrame>
    </p:spTree>
    <p:extLst>
      <p:ext uri="{BB962C8B-B14F-4D97-AF65-F5344CB8AC3E}">
        <p14:creationId xmlns:p14="http://schemas.microsoft.com/office/powerpoint/2010/main" val="1672875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C540-56FF-C00F-391D-369676E8BB01}"/>
              </a:ext>
            </a:extLst>
          </p:cNvPr>
          <p:cNvSpPr>
            <a:spLocks noGrp="1"/>
          </p:cNvSpPr>
          <p:nvPr>
            <p:ph type="title"/>
          </p:nvPr>
        </p:nvSpPr>
        <p:spPr>
          <a:xfrm>
            <a:off x="501732" y="58346"/>
            <a:ext cx="10515600" cy="1325563"/>
          </a:xfrm>
        </p:spPr>
        <p:txBody>
          <a:bodyPr/>
          <a:lstStyle/>
          <a:p>
            <a:r>
              <a:rPr lang="en-US"/>
              <a:t>Next Steps – Greater Cambridge Partnership</a:t>
            </a:r>
          </a:p>
        </p:txBody>
      </p:sp>
      <p:sp>
        <p:nvSpPr>
          <p:cNvPr id="3" name="Content Placeholder 2">
            <a:extLst>
              <a:ext uri="{FF2B5EF4-FFF2-40B4-BE49-F238E27FC236}">
                <a16:creationId xmlns:a16="http://schemas.microsoft.com/office/drawing/2014/main" id="{492F78AF-0D09-4D29-2364-86471AD691C9}"/>
              </a:ext>
            </a:extLst>
          </p:cNvPr>
          <p:cNvSpPr>
            <a:spLocks noGrp="1"/>
          </p:cNvSpPr>
          <p:nvPr>
            <p:ph idx="1"/>
          </p:nvPr>
        </p:nvSpPr>
        <p:spPr/>
        <p:txBody>
          <a:bodyPr vert="horz" lIns="91440" tIns="45720" rIns="91440" bIns="45720" rtlCol="0" anchor="t">
            <a:normAutofit/>
          </a:bodyPr>
          <a:lstStyle/>
          <a:p>
            <a:pPr marL="0" indent="0">
              <a:buNone/>
            </a:pPr>
            <a:endParaRPr lang="en-US">
              <a:highlight>
                <a:srgbClr val="FFFF00"/>
              </a:highlight>
            </a:endParaRPr>
          </a:p>
          <a:p>
            <a:pPr marL="0" indent="0">
              <a:buNone/>
            </a:pPr>
            <a:endParaRPr lang="en-US">
              <a:highlight>
                <a:srgbClr val="FFFF00"/>
              </a:highlight>
            </a:endParaRPr>
          </a:p>
          <a:p>
            <a:pPr marL="0" indent="0">
              <a:buNone/>
            </a:pPr>
            <a:endParaRPr lang="en-US">
              <a:highlight>
                <a:srgbClr val="FFFF00"/>
              </a:highlight>
            </a:endParaRPr>
          </a:p>
          <a:p>
            <a:pPr marL="0" indent="0">
              <a:buNone/>
            </a:pPr>
            <a:endParaRPr lang="en-US">
              <a:highlight>
                <a:srgbClr val="FFFF00"/>
              </a:highlight>
            </a:endParaRPr>
          </a:p>
          <a:p>
            <a:pPr marL="0" indent="0">
              <a:buNone/>
            </a:pPr>
            <a:endParaRPr lang="en-US">
              <a:highlight>
                <a:srgbClr val="FFFF00"/>
              </a:highlight>
            </a:endParaRPr>
          </a:p>
        </p:txBody>
      </p:sp>
      <p:graphicFrame>
        <p:nvGraphicFramePr>
          <p:cNvPr id="5" name="Table 4">
            <a:extLst>
              <a:ext uri="{FF2B5EF4-FFF2-40B4-BE49-F238E27FC236}">
                <a16:creationId xmlns:a16="http://schemas.microsoft.com/office/drawing/2014/main" id="{1DDD21FD-07A0-850E-D6E0-7FB2F0ABFE98}"/>
              </a:ext>
            </a:extLst>
          </p:cNvPr>
          <p:cNvGraphicFramePr>
            <a:graphicFrameLocks noGrp="1"/>
          </p:cNvGraphicFramePr>
          <p:nvPr>
            <p:extLst>
              <p:ext uri="{D42A27DB-BD31-4B8C-83A1-F6EECF244321}">
                <p14:modId xmlns:p14="http://schemas.microsoft.com/office/powerpoint/2010/main" val="948065787"/>
              </p:ext>
            </p:extLst>
          </p:nvPr>
        </p:nvGraphicFramePr>
        <p:xfrm>
          <a:off x="336467" y="1118259"/>
          <a:ext cx="11504970" cy="5405299"/>
        </p:xfrm>
        <a:graphic>
          <a:graphicData uri="http://schemas.openxmlformats.org/drawingml/2006/table">
            <a:tbl>
              <a:tblPr firstRow="1" bandRow="1">
                <a:tableStyleId>{5C22544A-7EE6-4342-B048-85BDC9FD1C3A}</a:tableStyleId>
              </a:tblPr>
              <a:tblGrid>
                <a:gridCol w="5752485">
                  <a:extLst>
                    <a:ext uri="{9D8B030D-6E8A-4147-A177-3AD203B41FA5}">
                      <a16:colId xmlns:a16="http://schemas.microsoft.com/office/drawing/2014/main" val="2874561437"/>
                    </a:ext>
                  </a:extLst>
                </a:gridCol>
                <a:gridCol w="5752485">
                  <a:extLst>
                    <a:ext uri="{9D8B030D-6E8A-4147-A177-3AD203B41FA5}">
                      <a16:colId xmlns:a16="http://schemas.microsoft.com/office/drawing/2014/main" val="212880745"/>
                    </a:ext>
                  </a:extLst>
                </a:gridCol>
              </a:tblGrid>
              <a:tr h="374058">
                <a:tc>
                  <a:txBody>
                    <a:bodyPr/>
                    <a:lstStyle/>
                    <a:p>
                      <a:r>
                        <a:rPr lang="en-US"/>
                        <a:t>Cambridge Eastern Access </a:t>
                      </a:r>
                    </a:p>
                  </a:txBody>
                  <a:tcPr/>
                </a:tc>
                <a:tc>
                  <a:txBody>
                    <a:bodyPr/>
                    <a:lstStyle/>
                    <a:p>
                      <a:r>
                        <a:rPr lang="en-US"/>
                        <a:t>Cambridge South West Travel Hub </a:t>
                      </a:r>
                    </a:p>
                  </a:txBody>
                  <a:tcPr/>
                </a:tc>
                <a:extLst>
                  <a:ext uri="{0D108BD9-81ED-4DB2-BD59-A6C34878D82A}">
                    <a16:rowId xmlns:a16="http://schemas.microsoft.com/office/drawing/2014/main" val="1241655573"/>
                  </a:ext>
                </a:extLst>
              </a:tr>
              <a:tr h="5031241">
                <a:tc>
                  <a:txBody>
                    <a:bodyPr/>
                    <a:lstStyle/>
                    <a:p>
                      <a:pPr marL="285750" lvl="0" indent="-285750">
                        <a:buFont typeface="Arial"/>
                        <a:buChar char="•"/>
                      </a:pPr>
                      <a:r>
                        <a:rPr lang="en-US" sz="1600" b="0" i="0" u="none" strike="noStrike" noProof="0" dirty="0">
                          <a:solidFill>
                            <a:srgbClr val="000000"/>
                          </a:solidFill>
                          <a:latin typeface="Aptos"/>
                        </a:rPr>
                        <a:t>The GCP's Cambridge Eastern Access scheme is currently on hold, pending outputs from the upcoming Greater Cambridge Transport Strategy (GCTS). The GCTS will provide a long-term, strategic level direction for transport across the Greater Cambridge sub-region. </a:t>
                      </a:r>
                      <a:endParaRPr lang="en-US" sz="1600" dirty="0"/>
                    </a:p>
                    <a:p>
                      <a:pPr lvl="0">
                        <a:buNone/>
                      </a:pPr>
                      <a:endParaRPr lang="en-US" sz="1600" b="0" i="0" u="none" strike="noStrike" noProof="0" dirty="0">
                        <a:solidFill>
                          <a:srgbClr val="000000"/>
                        </a:solidFill>
                        <a:latin typeface="Aptos"/>
                      </a:endParaRPr>
                    </a:p>
                    <a:p>
                      <a:pPr marL="285750" lvl="0" indent="-285750">
                        <a:buFont typeface="Arial"/>
                        <a:buChar char="•"/>
                      </a:pPr>
                      <a:r>
                        <a:rPr lang="en-US" sz="1600" b="0" i="0" u="none" strike="noStrike" noProof="0" dirty="0">
                          <a:solidFill>
                            <a:srgbClr val="000000"/>
                          </a:solidFill>
                          <a:latin typeface="Aptos"/>
                        </a:rPr>
                        <a:t>Once a decision has been made to move forward with the scheme, the scheme-specific recommendations from the Safety Inclusion Assessments (SIAs) which were undertaken on the proposals will be reviewed, and, where possible, changes will be made to the designs to ensure that key recommendations are integrated. </a:t>
                      </a:r>
                    </a:p>
                    <a:p>
                      <a:pPr lvl="0">
                        <a:buNone/>
                      </a:pPr>
                      <a:endParaRPr lang="en-US" sz="1600" b="0" i="0" u="none" strike="noStrike" noProof="0" dirty="0">
                        <a:solidFill>
                          <a:srgbClr val="000000"/>
                        </a:solidFill>
                        <a:latin typeface="Aptos"/>
                      </a:endParaRPr>
                    </a:p>
                    <a:p>
                      <a:pPr marL="285750" lvl="0" indent="-285750">
                        <a:buFont typeface="Arial"/>
                        <a:buChar char="•"/>
                      </a:pPr>
                      <a:r>
                        <a:rPr lang="en-US" sz="1600" b="0" i="0" u="none" strike="noStrike" noProof="0" dirty="0">
                          <a:solidFill>
                            <a:srgbClr val="000000"/>
                          </a:solidFill>
                          <a:latin typeface="Aptos"/>
                        </a:rPr>
                        <a:t>Many of the recommendations from the report are more general and can be applied across GCP's wider active travel </a:t>
                      </a:r>
                      <a:r>
                        <a:rPr lang="en-US" sz="1600" b="0" i="0" u="none" strike="noStrike" noProof="0" dirty="0" err="1">
                          <a:solidFill>
                            <a:srgbClr val="000000"/>
                          </a:solidFill>
                          <a:latin typeface="Aptos"/>
                        </a:rPr>
                        <a:t>programme</a:t>
                      </a:r>
                      <a:r>
                        <a:rPr lang="en-US" sz="1600" b="0" i="0" u="none" strike="noStrike" noProof="0" dirty="0">
                          <a:solidFill>
                            <a:srgbClr val="000000"/>
                          </a:solidFill>
                          <a:latin typeface="Aptos"/>
                        </a:rPr>
                        <a:t>. Issues around lighting and vegetation maintenance, for instance, will be taken up at a </a:t>
                      </a:r>
                      <a:r>
                        <a:rPr lang="en-US" sz="1600" b="0" i="0" u="none" strike="noStrike" noProof="0" dirty="0" err="1">
                          <a:solidFill>
                            <a:srgbClr val="000000"/>
                          </a:solidFill>
                          <a:latin typeface="Aptos"/>
                        </a:rPr>
                        <a:t>programme</a:t>
                      </a:r>
                      <a:r>
                        <a:rPr lang="en-US" sz="1600" b="0" i="0" u="none" strike="noStrike" noProof="0" dirty="0">
                          <a:solidFill>
                            <a:srgbClr val="000000"/>
                          </a:solidFill>
                          <a:latin typeface="Aptos"/>
                        </a:rPr>
                        <a:t>-wide level. </a:t>
                      </a:r>
                    </a:p>
                  </a:txBody>
                  <a:tcPr/>
                </a:tc>
                <a:tc>
                  <a:txBody>
                    <a:bodyPr/>
                    <a:lstStyle/>
                    <a:p>
                      <a:pPr marL="285750" indent="-285750">
                        <a:buFont typeface="Arial"/>
                        <a:buChar char="•"/>
                      </a:pPr>
                      <a:r>
                        <a:rPr lang="en-US" sz="1600" dirty="0"/>
                        <a:t>By the stage at which recommendations from the Safety Inclusion Assessments (SIAs) were received, the GCP's Cambridge South West Travel Hub (CSWTH) project had already  received planning permission. This limited the extent to which designs could be altered.</a:t>
                      </a:r>
                    </a:p>
                    <a:p>
                      <a:pPr marL="0" indent="0">
                        <a:buFont typeface="Arial"/>
                        <a:buNone/>
                      </a:pPr>
                      <a:endParaRPr lang="en-US" sz="1600" dirty="0"/>
                    </a:p>
                    <a:p>
                      <a:pPr marL="285750" lvl="0" indent="-285750">
                        <a:buFont typeface="Arial"/>
                        <a:buChar char="•"/>
                      </a:pPr>
                      <a:r>
                        <a:rPr lang="en-US" sz="1600" dirty="0"/>
                        <a:t>That said, the project team is incorporating recommendations wherever possible, as they approach construction. </a:t>
                      </a:r>
                      <a:r>
                        <a:rPr lang="en-GB" sz="1600" dirty="0"/>
                        <a:t>Where a recommendation cannot be taken forward due to planning constraints, monitoring will be put in place and further proposals brought forward if needed. </a:t>
                      </a:r>
                    </a:p>
                    <a:p>
                      <a:pPr marL="0" lvl="0" indent="0">
                        <a:buFont typeface="Arial"/>
                        <a:buNone/>
                      </a:pPr>
                      <a:endParaRPr lang="en-US" sz="1600" dirty="0"/>
                    </a:p>
                    <a:p>
                      <a:pPr marL="285750" lvl="0" indent="-285750">
                        <a:buFont typeface="Arial"/>
                        <a:buChar char="•"/>
                      </a:pPr>
                      <a:r>
                        <a:rPr lang="en-US" sz="1600" dirty="0"/>
                        <a:t>Importantly, the assessment undertaken on CSWTH raised useful design considerations that will influence other GCP travel hub schemes. For example, the relocated Newmarket Road Park &amp; Ride is at an earlier stage in the design process, and therefore presents opportunities for the more general recommendations around travel hub design to be taken forward. </a:t>
                      </a:r>
                    </a:p>
                  </a:txBody>
                  <a:tcPr/>
                </a:tc>
                <a:extLst>
                  <a:ext uri="{0D108BD9-81ED-4DB2-BD59-A6C34878D82A}">
                    <a16:rowId xmlns:a16="http://schemas.microsoft.com/office/drawing/2014/main" val="2265339399"/>
                  </a:ext>
                </a:extLst>
              </a:tr>
            </a:tbl>
          </a:graphicData>
        </a:graphic>
      </p:graphicFrame>
    </p:spTree>
    <p:extLst>
      <p:ext uri="{BB962C8B-B14F-4D97-AF65-F5344CB8AC3E}">
        <p14:creationId xmlns:p14="http://schemas.microsoft.com/office/powerpoint/2010/main" val="3863279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20ED93-6BEB-23A8-D3AA-7FE656737A38}"/>
              </a:ext>
            </a:extLst>
          </p:cNvPr>
          <p:cNvSpPr>
            <a:spLocks noGrp="1"/>
          </p:cNvSpPr>
          <p:nvPr>
            <p:ph type="title"/>
          </p:nvPr>
        </p:nvSpPr>
        <p:spPr>
          <a:xfrm>
            <a:off x="388774" y="-475641"/>
            <a:ext cx="5323715" cy="1642970"/>
          </a:xfrm>
        </p:spPr>
        <p:txBody>
          <a:bodyPr anchor="b">
            <a:normAutofit/>
          </a:bodyPr>
          <a:lstStyle/>
          <a:p>
            <a:r>
              <a:rPr lang="en-GB" sz="4000">
                <a:ea typeface="+mj-lt"/>
                <a:cs typeface="+mj-lt"/>
              </a:rPr>
              <a:t>Bus Travel – Context </a:t>
            </a:r>
            <a:endParaRPr lang="en-US" sz="4000">
              <a:ea typeface="+mj-lt"/>
              <a:cs typeface="+mj-lt"/>
            </a:endParaRPr>
          </a:p>
        </p:txBody>
      </p:sp>
      <p:sp>
        <p:nvSpPr>
          <p:cNvPr id="3" name="Content Placeholder 2">
            <a:extLst>
              <a:ext uri="{FF2B5EF4-FFF2-40B4-BE49-F238E27FC236}">
                <a16:creationId xmlns:a16="http://schemas.microsoft.com/office/drawing/2014/main" id="{298EFAD9-78AA-0A14-3D5D-B4427632CA4D}"/>
              </a:ext>
            </a:extLst>
          </p:cNvPr>
          <p:cNvSpPr>
            <a:spLocks noGrp="1"/>
          </p:cNvSpPr>
          <p:nvPr>
            <p:ph idx="1"/>
          </p:nvPr>
        </p:nvSpPr>
        <p:spPr>
          <a:xfrm>
            <a:off x="382923" y="1356347"/>
            <a:ext cx="6335981" cy="3535083"/>
          </a:xfrm>
        </p:spPr>
        <p:txBody>
          <a:bodyPr vert="horz" lIns="91440" tIns="45720" rIns="91440" bIns="45720" rtlCol="0" anchor="t">
            <a:noAutofit/>
          </a:bodyPr>
          <a:lstStyle/>
          <a:p>
            <a:r>
              <a:rPr lang="en-GB" sz="2400">
                <a:ea typeface="+mn-lt"/>
                <a:cs typeface="+mn-lt"/>
              </a:rPr>
              <a:t>Building on the first phase of work, in 2025 the CPCA directed a further study investigating women and girls’ safety on buses. </a:t>
            </a:r>
            <a:endParaRPr lang="en-US" sz="2400">
              <a:ea typeface="+mn-lt"/>
              <a:cs typeface="+mn-lt"/>
            </a:endParaRPr>
          </a:p>
          <a:p>
            <a:r>
              <a:rPr lang="en-GB" sz="2400">
                <a:ea typeface="+mn-lt"/>
                <a:cs typeface="+mn-lt"/>
              </a:rPr>
              <a:t>Consultants undertook desktop reviews of bus routes in the Cambridgeshire and Peterborough Combined Authority area, covering inter-urban, city and town, and rural routes. </a:t>
            </a:r>
            <a:endParaRPr lang="en-US" sz="2400">
              <a:ea typeface="+mn-lt"/>
              <a:cs typeface="+mn-lt"/>
            </a:endParaRPr>
          </a:p>
          <a:p>
            <a:r>
              <a:rPr lang="en-GB" sz="2400">
                <a:ea typeface="+mn-lt"/>
                <a:cs typeface="+mn-lt"/>
              </a:rPr>
              <a:t>The aim of this phase of work was to improve the sense of security for women and girls in Cambridgeshire and Peterborough, to support greater confidence in using public transport and encourage mode shift. </a:t>
            </a:r>
            <a:endParaRPr lang="en-US" sz="2400">
              <a:ea typeface="+mn-lt"/>
              <a:cs typeface="+mn-lt"/>
            </a:endParaRPr>
          </a:p>
        </p:txBody>
      </p:sp>
      <p:sp>
        <p:nvSpPr>
          <p:cNvPr id="12" name="Rectangle 1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us">
            <a:extLst>
              <a:ext uri="{FF2B5EF4-FFF2-40B4-BE49-F238E27FC236}">
                <a16:creationId xmlns:a16="http://schemas.microsoft.com/office/drawing/2014/main" id="{9B3220AD-AC4A-8215-789B-087846B3EFA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75967" y="1359681"/>
            <a:ext cx="4170530" cy="4170530"/>
          </a:xfrm>
          <a:prstGeom prst="rect">
            <a:avLst/>
          </a:prstGeom>
        </p:spPr>
      </p:pic>
    </p:spTree>
    <p:extLst>
      <p:ext uri="{BB962C8B-B14F-4D97-AF65-F5344CB8AC3E}">
        <p14:creationId xmlns:p14="http://schemas.microsoft.com/office/powerpoint/2010/main" val="942012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93100-B368-DFF9-8444-AE2A7B14C45F}"/>
              </a:ext>
            </a:extLst>
          </p:cNvPr>
          <p:cNvSpPr>
            <a:spLocks noGrp="1"/>
          </p:cNvSpPr>
          <p:nvPr>
            <p:ph type="title"/>
          </p:nvPr>
        </p:nvSpPr>
        <p:spPr>
          <a:xfrm>
            <a:off x="3371400" y="614735"/>
            <a:ext cx="5444382" cy="585386"/>
          </a:xfrm>
        </p:spPr>
        <p:txBody>
          <a:bodyPr anchor="t">
            <a:normAutofit/>
          </a:bodyPr>
          <a:lstStyle/>
          <a:p>
            <a:r>
              <a:rPr lang="en-GB" sz="3200">
                <a:ea typeface="+mj-lt"/>
                <a:cs typeface="+mj-lt"/>
              </a:rPr>
              <a:t>Bus Travel – Methodology </a:t>
            </a:r>
            <a:endParaRPr lang="en-US" sz="3200">
              <a:ea typeface="+mj-lt"/>
              <a:cs typeface="+mj-lt"/>
            </a:endParaRPr>
          </a:p>
        </p:txBody>
      </p:sp>
      <p:pic>
        <p:nvPicPr>
          <p:cNvPr id="5" name="Picture 4" descr="Moving bus">
            <a:extLst>
              <a:ext uri="{FF2B5EF4-FFF2-40B4-BE49-F238E27FC236}">
                <a16:creationId xmlns:a16="http://schemas.microsoft.com/office/drawing/2014/main" id="{50B9F091-EDC4-0BDD-AF92-F90774A6C015}"/>
              </a:ext>
            </a:extLst>
          </p:cNvPr>
          <p:cNvPicPr>
            <a:picLocks noChangeAspect="1"/>
          </p:cNvPicPr>
          <p:nvPr/>
        </p:nvPicPr>
        <p:blipFill>
          <a:blip r:embed="rId2"/>
          <a:srcRect l="61862" r="10155" b="-293"/>
          <a:stretch>
            <a:fillRect/>
          </a:stretch>
        </p:blipFill>
        <p:spPr>
          <a:xfrm>
            <a:off x="-5697" y="10"/>
            <a:ext cx="2855050" cy="6877944"/>
          </a:xfrm>
          <a:prstGeom prst="rect">
            <a:avLst/>
          </a:prstGeom>
        </p:spPr>
      </p:pic>
      <p:sp>
        <p:nvSpPr>
          <p:cNvPr id="3" name="Content Placeholder 2">
            <a:extLst>
              <a:ext uri="{FF2B5EF4-FFF2-40B4-BE49-F238E27FC236}">
                <a16:creationId xmlns:a16="http://schemas.microsoft.com/office/drawing/2014/main" id="{74F1873F-1D29-EB40-B6B7-31AC278BF8CE}"/>
              </a:ext>
            </a:extLst>
          </p:cNvPr>
          <p:cNvSpPr>
            <a:spLocks noGrp="1"/>
          </p:cNvSpPr>
          <p:nvPr>
            <p:ph idx="1"/>
          </p:nvPr>
        </p:nvSpPr>
        <p:spPr>
          <a:xfrm>
            <a:off x="3371400" y="1357682"/>
            <a:ext cx="8189418" cy="3591207"/>
          </a:xfrm>
        </p:spPr>
        <p:txBody>
          <a:bodyPr vert="horz" lIns="91440" tIns="45720" rIns="91440" bIns="45720" rtlCol="0" anchor="t">
            <a:noAutofit/>
          </a:bodyPr>
          <a:lstStyle/>
          <a:p>
            <a:pPr marL="0" indent="0">
              <a:buNone/>
            </a:pPr>
            <a:r>
              <a:rPr lang="en-GB" sz="1400">
                <a:ea typeface="+mn-lt"/>
                <a:cs typeface="+mn-lt"/>
              </a:rPr>
              <a:t>To ensure that this assessment understood the specific context that relates to bus services, including bus stop infrastructure, an additional criterion was created.   </a:t>
            </a:r>
            <a:endParaRPr lang="en-US" sz="1400">
              <a:ea typeface="+mn-lt"/>
              <a:cs typeface="+mn-lt"/>
            </a:endParaRPr>
          </a:p>
          <a:p>
            <a:pPr marL="0" indent="0">
              <a:buNone/>
            </a:pPr>
            <a:r>
              <a:rPr lang="en-GB" sz="1400" b="1">
                <a:ea typeface="+mn-lt"/>
                <a:cs typeface="+mn-lt"/>
              </a:rPr>
              <a:t>SIA Core Criteria  </a:t>
            </a:r>
            <a:endParaRPr lang="en-US" sz="1400">
              <a:ea typeface="+mn-lt"/>
              <a:cs typeface="+mn-lt"/>
            </a:endParaRPr>
          </a:p>
          <a:p>
            <a:r>
              <a:rPr lang="en-GB" sz="1400">
                <a:ea typeface="+mn-lt"/>
                <a:cs typeface="+mn-lt"/>
              </a:rPr>
              <a:t>Freedom of Use: This criterion assesses the accessibility of the space for all users. The criteria include assessing movement paths, traffic exposure, visibility from natural and artificial lighting, and active and passive surveillance.  </a:t>
            </a:r>
            <a:endParaRPr lang="en-US" sz="1400">
              <a:ea typeface="+mn-lt"/>
              <a:cs typeface="+mn-lt"/>
            </a:endParaRPr>
          </a:p>
          <a:p>
            <a:r>
              <a:rPr lang="en-GB" sz="1400">
                <a:ea typeface="+mn-lt"/>
                <a:cs typeface="+mn-lt"/>
              </a:rPr>
              <a:t>Useability: This criterion assesses the ease with which people can navigate the space. It includes a review of the movement paths and the amenities with how people are expected to navigate through them including wayfinding, maintenance and access to alternative transport options.  </a:t>
            </a:r>
            <a:endParaRPr lang="en-US" sz="1400">
              <a:ea typeface="+mn-lt"/>
              <a:cs typeface="+mn-lt"/>
            </a:endParaRPr>
          </a:p>
          <a:p>
            <a:r>
              <a:rPr lang="en-GB" sz="1400">
                <a:ea typeface="+mn-lt"/>
                <a:cs typeface="+mn-lt"/>
              </a:rPr>
              <a:t>A Sense of Belonging: This criterion has a focus on the aspects of a space which make users feel welcome and that they have a place within it. Intended Use and Activity focuses on having a clear primary function to foster inclusivity, activity and encourage participation. A space with street furniture, landmarks, landscaping and a variation of land-uses are attributes which provide a sense of place and feeling of safety. </a:t>
            </a:r>
            <a:endParaRPr lang="en-US" sz="1400">
              <a:ea typeface="+mn-lt"/>
              <a:cs typeface="+mn-lt"/>
            </a:endParaRPr>
          </a:p>
          <a:p>
            <a:pPr marL="0" indent="0">
              <a:buNone/>
            </a:pPr>
            <a:r>
              <a:rPr lang="en-GB" sz="1400" b="1">
                <a:ea typeface="+mn-lt"/>
                <a:cs typeface="+mn-lt"/>
              </a:rPr>
              <a:t>SIA Additional Criteria </a:t>
            </a:r>
            <a:endParaRPr lang="en-US" sz="1400">
              <a:ea typeface="+mn-lt"/>
              <a:cs typeface="+mn-lt"/>
            </a:endParaRPr>
          </a:p>
          <a:p>
            <a:r>
              <a:rPr lang="en-GB" sz="1400">
                <a:ea typeface="+mn-lt"/>
                <a:cs typeface="+mn-lt"/>
              </a:rPr>
              <a:t>Bus Stop Review: This criterion assesses the accessibility of bus stops, their infrastructure, and their environment. It reviews the footway space around bus stops, looking at drainage and interactions with pedestrians and cyclists. The levels, function and quality of infrastructure is reviewed, including bus stop shelters, seating and cages, the type of information available, and its accessibility. A bus stop with seating, a well-maintained shelter, real-time information and up-to-date route timetables contributes to creating a safe and accessible space that increases the appeal of public transport.</a:t>
            </a:r>
            <a:endParaRPr lang="en-US" sz="1400">
              <a:ea typeface="+mn-lt"/>
              <a:cs typeface="+mn-lt"/>
            </a:endParaRPr>
          </a:p>
          <a:p>
            <a:endParaRPr lang="en-US" sz="800"/>
          </a:p>
        </p:txBody>
      </p:sp>
    </p:spTree>
    <p:extLst>
      <p:ext uri="{BB962C8B-B14F-4D97-AF65-F5344CB8AC3E}">
        <p14:creationId xmlns:p14="http://schemas.microsoft.com/office/powerpoint/2010/main" val="1965075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BBEC-F801-526A-60A6-939236335EFD}"/>
              </a:ext>
            </a:extLst>
          </p:cNvPr>
          <p:cNvSpPr>
            <a:spLocks noGrp="1"/>
          </p:cNvSpPr>
          <p:nvPr>
            <p:ph type="title"/>
          </p:nvPr>
        </p:nvSpPr>
        <p:spPr/>
        <p:txBody>
          <a:bodyPr>
            <a:normAutofit/>
          </a:bodyPr>
          <a:lstStyle/>
          <a:p>
            <a:r>
              <a:rPr lang="en-GB">
                <a:ea typeface="+mj-lt"/>
                <a:cs typeface="+mj-lt"/>
              </a:rPr>
              <a:t>Bus travel – Methodology (cont.)</a:t>
            </a:r>
            <a:endParaRPr lang="en-US">
              <a:ea typeface="+mj-lt"/>
              <a:cs typeface="+mj-lt"/>
            </a:endParaRPr>
          </a:p>
        </p:txBody>
      </p:sp>
      <p:sp>
        <p:nvSpPr>
          <p:cNvPr id="3" name="Content Placeholder 2">
            <a:extLst>
              <a:ext uri="{FF2B5EF4-FFF2-40B4-BE49-F238E27FC236}">
                <a16:creationId xmlns:a16="http://schemas.microsoft.com/office/drawing/2014/main" id="{99DA3D98-647B-7FC1-078C-604EAFA2B2E1}"/>
              </a:ext>
            </a:extLst>
          </p:cNvPr>
          <p:cNvSpPr>
            <a:spLocks noGrp="1"/>
          </p:cNvSpPr>
          <p:nvPr>
            <p:ph idx="1"/>
          </p:nvPr>
        </p:nvSpPr>
        <p:spPr/>
        <p:txBody>
          <a:bodyPr vert="horz" lIns="91440" tIns="45720" rIns="91440" bIns="45720" rtlCol="0" anchor="t">
            <a:normAutofit lnSpcReduction="10000"/>
          </a:bodyPr>
          <a:lstStyle/>
          <a:p>
            <a:r>
              <a:rPr lang="en-GB">
                <a:ea typeface="+mn-lt"/>
                <a:cs typeface="+mn-lt"/>
              </a:rPr>
              <a:t>Two routes in Cambridgeshire were chosen to undergo the SIA. They were chosen to reflect a range of contexts. </a:t>
            </a:r>
            <a:endParaRPr lang="en-US">
              <a:ea typeface="+mn-lt"/>
              <a:cs typeface="+mn-lt"/>
            </a:endParaRPr>
          </a:p>
          <a:p>
            <a:r>
              <a:rPr lang="en-GB">
                <a:ea typeface="+mn-lt"/>
                <a:cs typeface="+mn-lt"/>
              </a:rPr>
              <a:t>A desktop assessment of each route was carried out using the most up-to-date Google Street View data. </a:t>
            </a:r>
            <a:endParaRPr lang="en-US">
              <a:ea typeface="+mn-lt"/>
              <a:cs typeface="+mn-lt"/>
            </a:endParaRPr>
          </a:p>
          <a:p>
            <a:r>
              <a:rPr lang="en-GB">
                <a:ea typeface="+mn-lt"/>
                <a:cs typeface="+mn-lt"/>
              </a:rPr>
              <a:t>There are limitations of this methodology, including that street lighting and mobile phone signal cannot be fully assessed. The study assumed that street lighting was in good working order and that internet connectivity was more reliable in urban sections than in rural sections. </a:t>
            </a:r>
            <a:endParaRPr lang="en-US">
              <a:ea typeface="+mn-lt"/>
              <a:cs typeface="+mn-lt"/>
            </a:endParaRPr>
          </a:p>
          <a:p>
            <a:r>
              <a:rPr lang="en-GB">
                <a:ea typeface="+mn-lt"/>
                <a:cs typeface="+mn-lt"/>
              </a:rPr>
              <a:t>From the desktop assessments, site specific and general recommendations were developed. </a:t>
            </a:r>
            <a:endParaRPr lang="en-US">
              <a:ea typeface="+mn-lt"/>
              <a:cs typeface="+mn-lt"/>
            </a:endParaRPr>
          </a:p>
          <a:p>
            <a:endParaRPr lang="en-US"/>
          </a:p>
        </p:txBody>
      </p:sp>
    </p:spTree>
    <p:extLst>
      <p:ext uri="{BB962C8B-B14F-4D97-AF65-F5344CB8AC3E}">
        <p14:creationId xmlns:p14="http://schemas.microsoft.com/office/powerpoint/2010/main" val="3621905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A4830-A4DD-FDD3-E743-1EB782F58754}"/>
              </a:ext>
            </a:extLst>
          </p:cNvPr>
          <p:cNvSpPr>
            <a:spLocks noGrp="1"/>
          </p:cNvSpPr>
          <p:nvPr>
            <p:ph type="title"/>
          </p:nvPr>
        </p:nvSpPr>
        <p:spPr/>
        <p:txBody>
          <a:bodyPr>
            <a:normAutofit/>
          </a:bodyPr>
          <a:lstStyle/>
          <a:p>
            <a:r>
              <a:rPr lang="en-GB">
                <a:ea typeface="+mj-lt"/>
                <a:cs typeface="+mj-lt"/>
              </a:rPr>
              <a:t>Bus Travel – Focus Groups </a:t>
            </a:r>
            <a:endParaRPr lang="en-US">
              <a:ea typeface="+mj-lt"/>
              <a:cs typeface="+mj-lt"/>
            </a:endParaRPr>
          </a:p>
        </p:txBody>
      </p:sp>
      <p:sp>
        <p:nvSpPr>
          <p:cNvPr id="3" name="Content Placeholder 2">
            <a:extLst>
              <a:ext uri="{FF2B5EF4-FFF2-40B4-BE49-F238E27FC236}">
                <a16:creationId xmlns:a16="http://schemas.microsoft.com/office/drawing/2014/main" id="{F58AC60F-5C58-0C23-48BE-EB75725A68E3}"/>
              </a:ext>
            </a:extLst>
          </p:cNvPr>
          <p:cNvSpPr>
            <a:spLocks noGrp="1"/>
          </p:cNvSpPr>
          <p:nvPr>
            <p:ph idx="1"/>
          </p:nvPr>
        </p:nvSpPr>
        <p:spPr>
          <a:xfrm>
            <a:off x="636917" y="1696229"/>
            <a:ext cx="10918166" cy="4624507"/>
          </a:xfrm>
        </p:spPr>
        <p:txBody>
          <a:bodyPr vert="horz" lIns="91440" tIns="45720" rIns="91440" bIns="45720" rtlCol="0" anchor="t">
            <a:normAutofit fontScale="92500" lnSpcReduction="10000"/>
          </a:bodyPr>
          <a:lstStyle/>
          <a:p>
            <a:r>
              <a:rPr lang="en-GB">
                <a:ea typeface="+mn-lt"/>
                <a:cs typeface="+mn-lt"/>
              </a:rPr>
              <a:t>The focus group explored safety perceptions and barriers to bus travel for local women and girls.</a:t>
            </a:r>
            <a:endParaRPr lang="en-US">
              <a:ea typeface="+mn-lt"/>
              <a:cs typeface="+mn-lt"/>
            </a:endParaRPr>
          </a:p>
          <a:p>
            <a:r>
              <a:rPr lang="en-GB">
                <a:ea typeface="+mn-lt"/>
                <a:cs typeface="+mn-lt"/>
              </a:rPr>
              <a:t>Participants discussed infrequent bus use, often due to convenience, reliability, and safety concerns, especially at night or in rural areas.  </a:t>
            </a:r>
            <a:endParaRPr lang="en-US">
              <a:ea typeface="+mn-lt"/>
              <a:cs typeface="+mn-lt"/>
            </a:endParaRPr>
          </a:p>
          <a:p>
            <a:r>
              <a:rPr lang="en-GB">
                <a:ea typeface="+mn-lt"/>
                <a:cs typeface="+mn-lt"/>
              </a:rPr>
              <a:t>Key issues included anxiety about overcrowding, unpredictability of bus arrivals, feeling vulnerable at isolated bus stops, and negative experiences with other passengers. All participants could provide examples of situations where they felt unsafe. </a:t>
            </a:r>
            <a:endParaRPr lang="en-US">
              <a:ea typeface="+mn-lt"/>
              <a:cs typeface="+mn-lt"/>
            </a:endParaRPr>
          </a:p>
          <a:p>
            <a:r>
              <a:rPr lang="en-GB">
                <a:ea typeface="+mn-lt"/>
                <a:cs typeface="+mn-lt"/>
              </a:rPr>
              <a:t>Suggestions for improvement included better real-time information, clearer signposting about what to do if feeling unsafe, more visible CCTV on buses and at stops, having midway entrance/exits on buses and greater clarity on the bus driver’s role.</a:t>
            </a:r>
            <a:endParaRPr lang="en-US">
              <a:ea typeface="+mn-lt"/>
              <a:cs typeface="+mn-lt"/>
            </a:endParaRPr>
          </a:p>
          <a:p>
            <a:endParaRPr lang="en-US"/>
          </a:p>
        </p:txBody>
      </p:sp>
    </p:spTree>
    <p:extLst>
      <p:ext uri="{BB962C8B-B14F-4D97-AF65-F5344CB8AC3E}">
        <p14:creationId xmlns:p14="http://schemas.microsoft.com/office/powerpoint/2010/main" val="2631568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98F5-6B5A-709D-294E-A16AB34D7F27}"/>
              </a:ext>
            </a:extLst>
          </p:cNvPr>
          <p:cNvSpPr>
            <a:spLocks noGrp="1"/>
          </p:cNvSpPr>
          <p:nvPr>
            <p:ph type="title"/>
          </p:nvPr>
        </p:nvSpPr>
        <p:spPr>
          <a:xfrm>
            <a:off x="838200" y="163842"/>
            <a:ext cx="10515600" cy="1325563"/>
          </a:xfrm>
        </p:spPr>
        <p:txBody>
          <a:bodyPr>
            <a:normAutofit/>
          </a:bodyPr>
          <a:lstStyle/>
          <a:p>
            <a:r>
              <a:rPr lang="en-GB">
                <a:ea typeface="+mj-lt"/>
                <a:cs typeface="+mj-lt"/>
              </a:rPr>
              <a:t>Bus Travel – Focus Groups </a:t>
            </a:r>
            <a:endParaRPr lang="en-US">
              <a:ea typeface="+mj-lt"/>
              <a:cs typeface="+mj-lt"/>
            </a:endParaRPr>
          </a:p>
        </p:txBody>
      </p:sp>
      <p:pic>
        <p:nvPicPr>
          <p:cNvPr id="4" name="Picture 3" descr="Speech Bubble: Rectangle 1, Textbox">
            <a:extLst>
              <a:ext uri="{FF2B5EF4-FFF2-40B4-BE49-F238E27FC236}">
                <a16:creationId xmlns:a16="http://schemas.microsoft.com/office/drawing/2014/main" id="{1515AA35-A1CC-8325-8C82-4687B543E5AB}"/>
              </a:ext>
            </a:extLst>
          </p:cNvPr>
          <p:cNvPicPr>
            <a:picLocks noChangeAspect="1"/>
          </p:cNvPicPr>
          <p:nvPr/>
        </p:nvPicPr>
        <p:blipFill>
          <a:blip r:embed="rId2"/>
          <a:stretch>
            <a:fillRect/>
          </a:stretch>
        </p:blipFill>
        <p:spPr>
          <a:xfrm>
            <a:off x="325558" y="1351471"/>
            <a:ext cx="4265942" cy="1078303"/>
          </a:xfrm>
          <a:prstGeom prst="rect">
            <a:avLst/>
          </a:prstGeom>
        </p:spPr>
      </p:pic>
      <p:pic>
        <p:nvPicPr>
          <p:cNvPr id="5" name="Picture 4" descr="Speech Bubble: Rectangle 1, Textbox">
            <a:extLst>
              <a:ext uri="{FF2B5EF4-FFF2-40B4-BE49-F238E27FC236}">
                <a16:creationId xmlns:a16="http://schemas.microsoft.com/office/drawing/2014/main" id="{9E65D8DC-1B61-6C15-5092-C6774D28963E}"/>
              </a:ext>
            </a:extLst>
          </p:cNvPr>
          <p:cNvPicPr>
            <a:picLocks noChangeAspect="1"/>
          </p:cNvPicPr>
          <p:nvPr/>
        </p:nvPicPr>
        <p:blipFill>
          <a:blip r:embed="rId3"/>
          <a:stretch>
            <a:fillRect/>
          </a:stretch>
        </p:blipFill>
        <p:spPr>
          <a:xfrm>
            <a:off x="325558" y="2741403"/>
            <a:ext cx="4265941" cy="1217042"/>
          </a:xfrm>
          <a:prstGeom prst="rect">
            <a:avLst/>
          </a:prstGeom>
        </p:spPr>
      </p:pic>
      <p:pic>
        <p:nvPicPr>
          <p:cNvPr id="6" name="Picture 5" descr="Speech Bubble: Rectangle 1, Textbox">
            <a:extLst>
              <a:ext uri="{FF2B5EF4-FFF2-40B4-BE49-F238E27FC236}">
                <a16:creationId xmlns:a16="http://schemas.microsoft.com/office/drawing/2014/main" id="{6F52EE84-9F38-7779-746F-B640604D00C3}"/>
              </a:ext>
            </a:extLst>
          </p:cNvPr>
          <p:cNvPicPr>
            <a:picLocks noChangeAspect="1"/>
          </p:cNvPicPr>
          <p:nvPr/>
        </p:nvPicPr>
        <p:blipFill>
          <a:blip r:embed="rId4"/>
          <a:stretch>
            <a:fillRect/>
          </a:stretch>
        </p:blipFill>
        <p:spPr>
          <a:xfrm>
            <a:off x="6677386" y="4308536"/>
            <a:ext cx="4674437" cy="1145155"/>
          </a:xfrm>
          <a:prstGeom prst="rect">
            <a:avLst/>
          </a:prstGeom>
        </p:spPr>
      </p:pic>
      <p:pic>
        <p:nvPicPr>
          <p:cNvPr id="7" name="Picture 6" descr="Speech Bubble: Rectangle 1, Textbox">
            <a:extLst>
              <a:ext uri="{FF2B5EF4-FFF2-40B4-BE49-F238E27FC236}">
                <a16:creationId xmlns:a16="http://schemas.microsoft.com/office/drawing/2014/main" id="{C407724F-8EBA-80CE-5DF0-45D1751F79D4}"/>
              </a:ext>
            </a:extLst>
          </p:cNvPr>
          <p:cNvPicPr>
            <a:picLocks noChangeAspect="1"/>
          </p:cNvPicPr>
          <p:nvPr/>
        </p:nvPicPr>
        <p:blipFill>
          <a:blip r:embed="rId5"/>
          <a:stretch>
            <a:fillRect/>
          </a:stretch>
        </p:blipFill>
        <p:spPr>
          <a:xfrm>
            <a:off x="315314" y="4074094"/>
            <a:ext cx="5278467" cy="1197094"/>
          </a:xfrm>
          <a:prstGeom prst="rect">
            <a:avLst/>
          </a:prstGeom>
        </p:spPr>
      </p:pic>
      <p:pic>
        <p:nvPicPr>
          <p:cNvPr id="9" name="Picture 8" descr="Speech Bubble: Rectangle 1, Textbox">
            <a:extLst>
              <a:ext uri="{FF2B5EF4-FFF2-40B4-BE49-F238E27FC236}">
                <a16:creationId xmlns:a16="http://schemas.microsoft.com/office/drawing/2014/main" id="{CE32BDF8-B698-678C-8C7F-E046D2E3B38E}"/>
              </a:ext>
            </a:extLst>
          </p:cNvPr>
          <p:cNvPicPr>
            <a:picLocks noChangeAspect="1"/>
          </p:cNvPicPr>
          <p:nvPr/>
        </p:nvPicPr>
        <p:blipFill>
          <a:blip r:embed="rId6"/>
          <a:stretch>
            <a:fillRect/>
          </a:stretch>
        </p:blipFill>
        <p:spPr>
          <a:xfrm>
            <a:off x="603040" y="5511831"/>
            <a:ext cx="3710975" cy="1153962"/>
          </a:xfrm>
          <a:prstGeom prst="rect">
            <a:avLst/>
          </a:prstGeom>
        </p:spPr>
      </p:pic>
      <p:pic>
        <p:nvPicPr>
          <p:cNvPr id="10" name="Picture 9" descr="Speech Bubble: Rectangle 1, Textbox">
            <a:extLst>
              <a:ext uri="{FF2B5EF4-FFF2-40B4-BE49-F238E27FC236}">
                <a16:creationId xmlns:a16="http://schemas.microsoft.com/office/drawing/2014/main" id="{59B5B4D6-34B3-64C8-964F-67A0AFD9ECE5}"/>
              </a:ext>
            </a:extLst>
          </p:cNvPr>
          <p:cNvPicPr>
            <a:picLocks noChangeAspect="1"/>
          </p:cNvPicPr>
          <p:nvPr/>
        </p:nvPicPr>
        <p:blipFill>
          <a:blip r:embed="rId7"/>
          <a:stretch>
            <a:fillRect/>
          </a:stretch>
        </p:blipFill>
        <p:spPr>
          <a:xfrm>
            <a:off x="4928828" y="2737179"/>
            <a:ext cx="7021362" cy="1326132"/>
          </a:xfrm>
          <a:prstGeom prst="rect">
            <a:avLst/>
          </a:prstGeom>
        </p:spPr>
      </p:pic>
      <p:pic>
        <p:nvPicPr>
          <p:cNvPr id="11" name="Picture 10" descr="Speech Bubble: Rectangle 1, Textbox">
            <a:extLst>
              <a:ext uri="{FF2B5EF4-FFF2-40B4-BE49-F238E27FC236}">
                <a16:creationId xmlns:a16="http://schemas.microsoft.com/office/drawing/2014/main" id="{D037D78D-F514-A85B-C594-9CF1F2C6B969}"/>
              </a:ext>
            </a:extLst>
          </p:cNvPr>
          <p:cNvPicPr>
            <a:picLocks noChangeAspect="1"/>
          </p:cNvPicPr>
          <p:nvPr/>
        </p:nvPicPr>
        <p:blipFill>
          <a:blip r:embed="rId8"/>
          <a:stretch>
            <a:fillRect/>
          </a:stretch>
        </p:blipFill>
        <p:spPr>
          <a:xfrm>
            <a:off x="5591894" y="1356234"/>
            <a:ext cx="6370967" cy="1183795"/>
          </a:xfrm>
          <a:prstGeom prst="rect">
            <a:avLst/>
          </a:prstGeom>
        </p:spPr>
      </p:pic>
    </p:spTree>
    <p:extLst>
      <p:ext uri="{BB962C8B-B14F-4D97-AF65-F5344CB8AC3E}">
        <p14:creationId xmlns:p14="http://schemas.microsoft.com/office/powerpoint/2010/main" val="2138910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2D1811-3AAA-5E95-6410-6BB04E9E7888}"/>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ea typeface="+mj-lt"/>
                <a:cs typeface="+mj-lt"/>
              </a:rPr>
              <a:t>Existing Bus Stop Review</a:t>
            </a:r>
            <a:endParaRPr lang="en-US" sz="4000">
              <a:solidFill>
                <a:srgbClr val="FFFFFF"/>
              </a:solidFill>
              <a:ea typeface="+mj-lt"/>
              <a:cs typeface="+mj-lt"/>
            </a:endParaRPr>
          </a:p>
        </p:txBody>
      </p:sp>
      <p:sp>
        <p:nvSpPr>
          <p:cNvPr id="3" name="Content Placeholder 2">
            <a:extLst>
              <a:ext uri="{FF2B5EF4-FFF2-40B4-BE49-F238E27FC236}">
                <a16:creationId xmlns:a16="http://schemas.microsoft.com/office/drawing/2014/main" id="{C3516E2B-7365-3D14-0C11-28713D96618C}"/>
              </a:ext>
            </a:extLst>
          </p:cNvPr>
          <p:cNvSpPr>
            <a:spLocks noGrp="1"/>
          </p:cNvSpPr>
          <p:nvPr>
            <p:ph idx="1"/>
          </p:nvPr>
        </p:nvSpPr>
        <p:spPr>
          <a:xfrm>
            <a:off x="4307052" y="822008"/>
            <a:ext cx="7633648" cy="5704198"/>
          </a:xfrm>
        </p:spPr>
        <p:txBody>
          <a:bodyPr vert="horz" lIns="91440" tIns="45720" rIns="91440" bIns="45720" rtlCol="0" anchor="ctr">
            <a:noAutofit/>
          </a:bodyPr>
          <a:lstStyle/>
          <a:p>
            <a:pPr marL="0" indent="0">
              <a:buNone/>
            </a:pPr>
            <a:r>
              <a:rPr lang="en-US" sz="2000"/>
              <a:t>During the desktop reviews of both bus routes, the following were identified as working well: </a:t>
            </a:r>
          </a:p>
          <a:p>
            <a:r>
              <a:rPr lang="en-US" sz="2000"/>
              <a:t>Movement paths are accessible and legible in some of the more built-up areas, with formal crossing points that account for pedestrian desire lines, wide footways and smooth surfacing. </a:t>
            </a:r>
          </a:p>
          <a:p>
            <a:r>
              <a:rPr lang="en-US" sz="2000"/>
              <a:t>The quantity of overhead street lighting along most of the movement paths in the more urban areas appeared sufficient and likely to contribute to a sense of security through increased visibility. </a:t>
            </a:r>
          </a:p>
          <a:p>
            <a:r>
              <a:rPr lang="en-US" sz="2000"/>
              <a:t>At several of the stops along each route, the provision of infrastructure at bus stops is accessible and contributes to the perceived safety for users. </a:t>
            </a:r>
          </a:p>
          <a:p>
            <a:r>
              <a:rPr lang="en-US" sz="2000"/>
              <a:t>Good wayfinding was observed at some key transport hubs. </a:t>
            </a:r>
          </a:p>
          <a:p>
            <a:r>
              <a:rPr lang="en-US" sz="2000"/>
              <a:t>Several stops in urban areas were identified as having additional artificial lighting which seemed unobstructed and well-positioned. </a:t>
            </a:r>
          </a:p>
          <a:p>
            <a:r>
              <a:rPr lang="en-US" sz="2000"/>
              <a:t>Infrastructure in proximity to one of the routes, including secure cycle parking, Sheffield stands and Park &amp; Ride sites, encourages multi-modal journeys. </a:t>
            </a:r>
          </a:p>
          <a:p>
            <a:endParaRPr lang="en-US" sz="1700"/>
          </a:p>
        </p:txBody>
      </p:sp>
    </p:spTree>
    <p:extLst>
      <p:ext uri="{BB962C8B-B14F-4D97-AF65-F5344CB8AC3E}">
        <p14:creationId xmlns:p14="http://schemas.microsoft.com/office/powerpoint/2010/main" val="9503410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DD227D-E9A9-AC1D-7147-F3DBFDF7B0EB}"/>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ea typeface="+mj-lt"/>
                <a:cs typeface="+mj-lt"/>
              </a:rPr>
              <a:t>Issues </a:t>
            </a:r>
            <a:endParaRPr lang="en-US" sz="4000">
              <a:solidFill>
                <a:srgbClr val="FFFFFF"/>
              </a:solidFill>
              <a:ea typeface="+mj-lt"/>
              <a:cs typeface="+mj-lt"/>
            </a:endParaRPr>
          </a:p>
        </p:txBody>
      </p:sp>
      <p:sp>
        <p:nvSpPr>
          <p:cNvPr id="3" name="Content Placeholder 2">
            <a:extLst>
              <a:ext uri="{FF2B5EF4-FFF2-40B4-BE49-F238E27FC236}">
                <a16:creationId xmlns:a16="http://schemas.microsoft.com/office/drawing/2014/main" id="{37FC36EC-F591-BD94-AE24-AD046DB4B26A}"/>
              </a:ext>
            </a:extLst>
          </p:cNvPr>
          <p:cNvSpPr>
            <a:spLocks noGrp="1"/>
          </p:cNvSpPr>
          <p:nvPr>
            <p:ph idx="1"/>
          </p:nvPr>
        </p:nvSpPr>
        <p:spPr>
          <a:xfrm>
            <a:off x="4378938" y="405065"/>
            <a:ext cx="7389233" cy="6063631"/>
          </a:xfrm>
        </p:spPr>
        <p:txBody>
          <a:bodyPr vert="horz" lIns="91440" tIns="45720" rIns="91440" bIns="45720" rtlCol="0" anchor="ctr">
            <a:noAutofit/>
          </a:bodyPr>
          <a:lstStyle/>
          <a:p>
            <a:pPr marL="0" indent="0">
              <a:buNone/>
            </a:pPr>
            <a:r>
              <a:rPr lang="en-GB" sz="2000">
                <a:ea typeface="+mn-lt"/>
                <a:cs typeface="+mn-lt"/>
              </a:rPr>
              <a:t>During the desktop reviews of both bus routes, the following issues were identified: </a:t>
            </a:r>
            <a:endParaRPr lang="en-US" sz="2000">
              <a:ea typeface="+mn-lt"/>
              <a:cs typeface="+mn-lt"/>
            </a:endParaRPr>
          </a:p>
          <a:p>
            <a:r>
              <a:rPr lang="en-GB" sz="2000">
                <a:ea typeface="+mn-lt"/>
                <a:cs typeface="+mn-lt"/>
              </a:rPr>
              <a:t>Movement paths to and from bus stops can be poorly defined, with widths often falling below 2m. </a:t>
            </a:r>
            <a:endParaRPr lang="en-US" sz="2000">
              <a:ea typeface="+mn-lt"/>
              <a:cs typeface="+mn-lt"/>
            </a:endParaRPr>
          </a:p>
          <a:p>
            <a:r>
              <a:rPr lang="en-GB" sz="2000">
                <a:ea typeface="+mn-lt"/>
                <a:cs typeface="+mn-lt"/>
              </a:rPr>
              <a:t>High vegetation coverage along movement paths reduces natural lighting, which may create dark spots and impact visibility. </a:t>
            </a:r>
            <a:endParaRPr lang="en-US" sz="2000">
              <a:ea typeface="+mn-lt"/>
              <a:cs typeface="+mn-lt"/>
            </a:endParaRPr>
          </a:p>
          <a:p>
            <a:r>
              <a:rPr lang="en-GB" sz="2000">
                <a:ea typeface="+mn-lt"/>
                <a:cs typeface="+mn-lt"/>
              </a:rPr>
              <a:t>Street lighting is not multi-layered, which may pose issues along shared use paths. Vegetation coverage sometimes obstructs street lighting. </a:t>
            </a:r>
            <a:endParaRPr lang="en-US" sz="2000">
              <a:ea typeface="+mn-lt"/>
              <a:cs typeface="+mn-lt"/>
            </a:endParaRPr>
          </a:p>
          <a:p>
            <a:r>
              <a:rPr lang="en-GB" sz="2000">
                <a:ea typeface="+mn-lt"/>
                <a:cs typeface="+mn-lt"/>
              </a:rPr>
              <a:t>There is no / limited CCTV or security personnel found along each route. </a:t>
            </a:r>
            <a:endParaRPr lang="en-US" sz="2000">
              <a:ea typeface="+mn-lt"/>
              <a:cs typeface="+mn-lt"/>
            </a:endParaRPr>
          </a:p>
          <a:p>
            <a:r>
              <a:rPr lang="en-GB" sz="2000">
                <a:ea typeface="+mn-lt"/>
                <a:cs typeface="+mn-lt"/>
              </a:rPr>
              <a:t>Large sections along each route have no active frontage, high vegetation coverage / overgrown vegetation, and / or limited infrastructure. </a:t>
            </a:r>
            <a:endParaRPr lang="en-US" sz="2000">
              <a:ea typeface="+mn-lt"/>
              <a:cs typeface="+mn-lt"/>
            </a:endParaRPr>
          </a:p>
          <a:p>
            <a:r>
              <a:rPr lang="en-GB" sz="2000">
                <a:ea typeface="+mn-lt"/>
                <a:cs typeface="+mn-lt"/>
              </a:rPr>
              <a:t>Mobile service may be unreliable in rural areas along each route. </a:t>
            </a:r>
            <a:endParaRPr lang="en-US" sz="1800">
              <a:ea typeface="+mn-lt"/>
              <a:cs typeface="+mn-lt"/>
            </a:endParaRPr>
          </a:p>
        </p:txBody>
      </p:sp>
    </p:spTree>
    <p:extLst>
      <p:ext uri="{BB962C8B-B14F-4D97-AF65-F5344CB8AC3E}">
        <p14:creationId xmlns:p14="http://schemas.microsoft.com/office/powerpoint/2010/main" val="3711494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86E63F-E962-72B2-1B56-A6C09A304D6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519EE9F-4A16-A4E1-4F0C-E2748A1C6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22C47A7C-9080-47FD-6FBF-9E360303A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90B0F21-3E42-761A-A806-0112B7FA0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A49EF75-8938-AB9E-0223-1DFD7255B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1A55F8E-BBE5-5B22-DD1B-38376E1AA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B76B6C4F-30E4-B0B4-1443-4DA49AB5F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F683FA3C-8CAE-5860-C4F7-3710C5351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C189D0-3390-ED0C-5F58-7F1E6548C5FA}"/>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ea typeface="+mj-lt"/>
                <a:cs typeface="+mj-lt"/>
              </a:rPr>
              <a:t>Issues (cont.) </a:t>
            </a:r>
            <a:endParaRPr lang="en-US" sz="4000">
              <a:solidFill>
                <a:srgbClr val="FFFFFF"/>
              </a:solidFill>
              <a:ea typeface="+mj-lt"/>
              <a:cs typeface="+mj-lt"/>
            </a:endParaRPr>
          </a:p>
        </p:txBody>
      </p:sp>
      <p:sp>
        <p:nvSpPr>
          <p:cNvPr id="3" name="Content Placeholder 2">
            <a:extLst>
              <a:ext uri="{FF2B5EF4-FFF2-40B4-BE49-F238E27FC236}">
                <a16:creationId xmlns:a16="http://schemas.microsoft.com/office/drawing/2014/main" id="{F7518CCE-1EE4-7FE1-1806-C8626DF49136}"/>
              </a:ext>
            </a:extLst>
          </p:cNvPr>
          <p:cNvSpPr>
            <a:spLocks noGrp="1"/>
          </p:cNvSpPr>
          <p:nvPr>
            <p:ph idx="1"/>
          </p:nvPr>
        </p:nvSpPr>
        <p:spPr>
          <a:xfrm>
            <a:off x="4335806" y="218159"/>
            <a:ext cx="7389233" cy="6063631"/>
          </a:xfrm>
        </p:spPr>
        <p:txBody>
          <a:bodyPr vert="horz" lIns="91440" tIns="45720" rIns="91440" bIns="45720" rtlCol="0" anchor="ctr">
            <a:normAutofit/>
          </a:bodyPr>
          <a:lstStyle/>
          <a:p>
            <a:pPr marL="0" indent="0">
              <a:buNone/>
            </a:pPr>
            <a:endParaRPr lang="en-GB" sz="1800">
              <a:ea typeface="+mn-lt"/>
              <a:cs typeface="+mn-lt"/>
            </a:endParaRPr>
          </a:p>
          <a:p>
            <a:r>
              <a:rPr lang="en-GB" sz="1800">
                <a:ea typeface="+mn-lt"/>
                <a:cs typeface="+mn-lt"/>
              </a:rPr>
              <a:t>Maintenance of pedestrian routes along each route is insufficient. </a:t>
            </a:r>
            <a:endParaRPr lang="en-US" sz="1800">
              <a:ea typeface="+mn-lt"/>
              <a:cs typeface="+mn-lt"/>
            </a:endParaRPr>
          </a:p>
          <a:p>
            <a:r>
              <a:rPr lang="en-GB" sz="1800">
                <a:ea typeface="+mn-lt"/>
                <a:cs typeface="+mn-lt"/>
              </a:rPr>
              <a:t>Particularly along the rural sections of each route, although also an issue within the urban centres, footways are in poor condition, with narrow widths and cracks in the surfacing which leads to pooling.</a:t>
            </a:r>
            <a:endParaRPr lang="en-US" sz="1800">
              <a:ea typeface="+mn-lt"/>
              <a:cs typeface="+mn-lt"/>
            </a:endParaRPr>
          </a:p>
          <a:p>
            <a:r>
              <a:rPr lang="en-GB" sz="1800">
                <a:ea typeface="+mn-lt"/>
                <a:cs typeface="+mn-lt"/>
              </a:rPr>
              <a:t>A number of points along the route, where it is expected that footfall is relatively high, lack adequate crossing facilities, with either absent or insufficient dropped kerbs and tactile paving.  </a:t>
            </a:r>
            <a:endParaRPr lang="en-US" sz="1800">
              <a:ea typeface="+mn-lt"/>
              <a:cs typeface="+mn-lt"/>
            </a:endParaRPr>
          </a:p>
          <a:p>
            <a:r>
              <a:rPr lang="en-GB" sz="1800">
                <a:ea typeface="+mn-lt"/>
                <a:cs typeface="+mn-lt"/>
              </a:rPr>
              <a:t>There is very limited street furniture provision along each of the routes. This impacts the inclusivity of the routes, as it limits the number of resting points that may be needed by certain users.</a:t>
            </a:r>
            <a:endParaRPr lang="en-US" sz="1800">
              <a:ea typeface="+mn-lt"/>
              <a:cs typeface="+mn-lt"/>
            </a:endParaRPr>
          </a:p>
          <a:p>
            <a:r>
              <a:rPr lang="en-GB" sz="1800">
                <a:ea typeface="+mn-lt"/>
                <a:cs typeface="+mn-lt"/>
              </a:rPr>
              <a:t>There are few landmarks and pieces of public artwork along each route.</a:t>
            </a:r>
            <a:endParaRPr lang="en-US" sz="1800">
              <a:ea typeface="+mn-lt"/>
              <a:cs typeface="+mn-lt"/>
            </a:endParaRPr>
          </a:p>
          <a:p>
            <a:r>
              <a:rPr lang="en-GB" sz="1800">
                <a:ea typeface="+mn-lt"/>
                <a:cs typeface="+mn-lt"/>
              </a:rPr>
              <a:t>There is a significant range in shelter provision. </a:t>
            </a:r>
            <a:endParaRPr lang="en-US" sz="1800">
              <a:ea typeface="+mn-lt"/>
              <a:cs typeface="+mn-lt"/>
            </a:endParaRPr>
          </a:p>
          <a:p>
            <a:r>
              <a:rPr lang="en-GB" sz="1800">
                <a:ea typeface="+mn-lt"/>
                <a:cs typeface="+mn-lt"/>
              </a:rPr>
              <a:t>Particularly in the more rural sections along each route, the narrow footways can create conflict between bus users and pedestrians. </a:t>
            </a:r>
            <a:endParaRPr lang="en-US" sz="1800">
              <a:ea typeface="+mn-lt"/>
              <a:cs typeface="+mn-lt"/>
            </a:endParaRPr>
          </a:p>
          <a:p>
            <a:r>
              <a:rPr lang="en-GB" sz="1800">
                <a:ea typeface="+mn-lt"/>
                <a:cs typeface="+mn-lt"/>
              </a:rPr>
              <a:t>There are several instances along the route where bus stop information is inaccessible. There is an absence of real-time information at the majority of stops along each route.</a:t>
            </a:r>
            <a:r>
              <a:rPr lang="en-GB" sz="1200">
                <a:ea typeface="+mn-lt"/>
                <a:cs typeface="+mn-lt"/>
              </a:rPr>
              <a:t> </a:t>
            </a:r>
            <a:endParaRPr lang="en-US" sz="1200">
              <a:ea typeface="+mn-lt"/>
              <a:cs typeface="+mn-lt"/>
            </a:endParaRPr>
          </a:p>
        </p:txBody>
      </p:sp>
    </p:spTree>
    <p:extLst>
      <p:ext uri="{BB962C8B-B14F-4D97-AF65-F5344CB8AC3E}">
        <p14:creationId xmlns:p14="http://schemas.microsoft.com/office/powerpoint/2010/main" val="3797698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B171D0-ADB8-7ED7-70E4-55B8F4E5787F}"/>
              </a:ext>
            </a:extLst>
          </p:cNvPr>
          <p:cNvSpPr>
            <a:spLocks noGrp="1"/>
          </p:cNvSpPr>
          <p:nvPr>
            <p:ph type="title"/>
          </p:nvPr>
        </p:nvSpPr>
        <p:spPr>
          <a:xfrm>
            <a:off x="215460" y="1"/>
            <a:ext cx="5334197" cy="1708242"/>
          </a:xfrm>
        </p:spPr>
        <p:txBody>
          <a:bodyPr anchor="ctr">
            <a:normAutofit/>
          </a:bodyPr>
          <a:lstStyle/>
          <a:p>
            <a:r>
              <a:rPr lang="en-GB" sz="4000">
                <a:ea typeface="+mj-lt"/>
                <a:cs typeface="+mj-lt"/>
              </a:rPr>
              <a:t>Recommendations </a:t>
            </a:r>
            <a:endParaRPr lang="en-US" sz="4000">
              <a:ea typeface="+mj-lt"/>
              <a:cs typeface="+mj-lt"/>
            </a:endParaRPr>
          </a:p>
        </p:txBody>
      </p:sp>
      <p:sp>
        <p:nvSpPr>
          <p:cNvPr id="3" name="Content Placeholder 2">
            <a:extLst>
              <a:ext uri="{FF2B5EF4-FFF2-40B4-BE49-F238E27FC236}">
                <a16:creationId xmlns:a16="http://schemas.microsoft.com/office/drawing/2014/main" id="{5DD87376-E9AF-FBDC-57E7-5B8B45AC689E}"/>
              </a:ext>
            </a:extLst>
          </p:cNvPr>
          <p:cNvSpPr>
            <a:spLocks noGrp="1"/>
          </p:cNvSpPr>
          <p:nvPr>
            <p:ph idx="1"/>
          </p:nvPr>
        </p:nvSpPr>
        <p:spPr>
          <a:xfrm>
            <a:off x="215461" y="2096433"/>
            <a:ext cx="7548309" cy="3769835"/>
          </a:xfrm>
        </p:spPr>
        <p:txBody>
          <a:bodyPr vert="horz" lIns="91440" tIns="45720" rIns="91440" bIns="45720" rtlCol="0" anchor="ctr">
            <a:noAutofit/>
          </a:bodyPr>
          <a:lstStyle/>
          <a:p>
            <a:pPr>
              <a:buNone/>
            </a:pPr>
            <a:r>
              <a:rPr lang="en-GB" sz="2000">
                <a:ea typeface="+mn-lt"/>
                <a:cs typeface="+mn-lt"/>
              </a:rPr>
              <a:t>From the outputs of the desktop SIAs and focus groups, the following recommendations were developed: </a:t>
            </a:r>
            <a:endParaRPr lang="en-US" sz="2000">
              <a:ea typeface="+mn-lt"/>
              <a:cs typeface="+mn-lt"/>
            </a:endParaRPr>
          </a:p>
          <a:p>
            <a:pPr>
              <a:buFont typeface="Arial"/>
              <a:buChar char="•"/>
            </a:pPr>
            <a:r>
              <a:rPr lang="en-GB" sz="2000">
                <a:ea typeface="+mn-lt"/>
                <a:cs typeface="+mn-lt"/>
              </a:rPr>
              <a:t>Engage with wider groups to understand the spectrum of lived experience (e.g., users with visible disabilities). </a:t>
            </a:r>
            <a:endParaRPr lang="en-US" sz="2000">
              <a:ea typeface="+mn-lt"/>
              <a:cs typeface="+mn-lt"/>
            </a:endParaRPr>
          </a:p>
          <a:p>
            <a:pPr>
              <a:buFont typeface="Arial"/>
              <a:buChar char="•"/>
            </a:pPr>
            <a:r>
              <a:rPr lang="en-GB" sz="2000">
                <a:ea typeface="+mn-lt"/>
                <a:cs typeface="+mn-lt"/>
              </a:rPr>
              <a:t>Explore different methods of gathering feedback to monitor and assess progress and address incidents promptly.  </a:t>
            </a:r>
            <a:endParaRPr lang="en-US" sz="2000">
              <a:ea typeface="+mn-lt"/>
              <a:cs typeface="+mn-lt"/>
            </a:endParaRPr>
          </a:p>
          <a:p>
            <a:pPr>
              <a:buFont typeface="Arial"/>
              <a:buChar char="•"/>
            </a:pPr>
            <a:r>
              <a:rPr lang="en-GB" sz="2000">
                <a:ea typeface="+mn-lt"/>
                <a:cs typeface="+mn-lt"/>
              </a:rPr>
              <a:t>Engage with all bus operators in the region to ensure their websites and apps include clear, accessible information on how to report incidents, seek assistance, or raise safety concerns, including guidance for responding to safety issues.  </a:t>
            </a:r>
            <a:endParaRPr lang="en-US" sz="2000">
              <a:ea typeface="+mn-lt"/>
              <a:cs typeface="+mn-lt"/>
            </a:endParaRPr>
          </a:p>
          <a:p>
            <a:pPr>
              <a:buFont typeface="Arial"/>
              <a:buChar char="•"/>
            </a:pPr>
            <a:r>
              <a:rPr lang="en-GB" sz="2000">
                <a:ea typeface="+mn-lt"/>
                <a:cs typeface="+mn-lt"/>
              </a:rPr>
              <a:t>Implement education and awareness campaigns to provide: </a:t>
            </a:r>
            <a:endParaRPr lang="en-US" sz="2000">
              <a:ea typeface="+mn-lt"/>
              <a:cs typeface="+mn-lt"/>
            </a:endParaRPr>
          </a:p>
          <a:p>
            <a:pPr marL="971550" lvl="1" indent="-285750">
              <a:buFont typeface="Arial"/>
              <a:buChar char="•"/>
            </a:pPr>
            <a:r>
              <a:rPr lang="en-GB" sz="2000">
                <a:ea typeface="+mn-lt"/>
                <a:cs typeface="+mn-lt"/>
              </a:rPr>
              <a:t>Information on reporting (i.e. what should be reported / how to report / where to get support)  </a:t>
            </a:r>
            <a:endParaRPr lang="en-US" sz="2000">
              <a:ea typeface="+mn-lt"/>
              <a:cs typeface="+mn-lt"/>
            </a:endParaRPr>
          </a:p>
          <a:p>
            <a:pPr marL="971550" lvl="1" indent="-285750">
              <a:buFont typeface="Arial"/>
              <a:buChar char="•"/>
            </a:pPr>
            <a:r>
              <a:rPr lang="en-GB" sz="2000">
                <a:ea typeface="+mn-lt"/>
                <a:cs typeface="+mn-lt"/>
              </a:rPr>
              <a:t>Behaviour change campaigns.</a:t>
            </a:r>
            <a:endParaRPr lang="en-US" sz="2000">
              <a:ea typeface="+mn-lt"/>
              <a:cs typeface="+mn-lt"/>
            </a:endParaRPr>
          </a:p>
          <a:p>
            <a:pPr marL="0" indent="0">
              <a:buNone/>
            </a:pPr>
            <a:endParaRPr lang="en-US" sz="1600">
              <a:ea typeface="+mn-lt"/>
              <a:cs typeface="+mn-lt"/>
            </a:endParaRPr>
          </a:p>
        </p:txBody>
      </p:sp>
      <p:pic>
        <p:nvPicPr>
          <p:cNvPr id="5" name="Picture 4" descr="Interior of empty bus">
            <a:extLst>
              <a:ext uri="{FF2B5EF4-FFF2-40B4-BE49-F238E27FC236}">
                <a16:creationId xmlns:a16="http://schemas.microsoft.com/office/drawing/2014/main" id="{128F715E-7484-345D-0475-1B5803DC3BD7}"/>
              </a:ext>
            </a:extLst>
          </p:cNvPr>
          <p:cNvPicPr>
            <a:picLocks noChangeAspect="1"/>
          </p:cNvPicPr>
          <p:nvPr/>
        </p:nvPicPr>
        <p:blipFill>
          <a:blip r:embed="rId2"/>
          <a:srcRect l="24441" r="34836" b="123"/>
          <a:stretch>
            <a:fillRect/>
          </a:stretch>
        </p:blipFill>
        <p:spPr>
          <a:xfrm>
            <a:off x="8051118" y="3491"/>
            <a:ext cx="4190773" cy="6860733"/>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2682943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2B3DCE-4523-4E20-EBFE-4F2DC946BA68}"/>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BED506B9-94CE-57FB-22D6-5CD52E4BD1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0691C-F091-ABEE-6B9B-D542BFEE23ED}"/>
              </a:ext>
            </a:extLst>
          </p:cNvPr>
          <p:cNvSpPr>
            <a:spLocks noGrp="1"/>
          </p:cNvSpPr>
          <p:nvPr>
            <p:ph type="title"/>
          </p:nvPr>
        </p:nvSpPr>
        <p:spPr>
          <a:xfrm>
            <a:off x="215460" y="388190"/>
            <a:ext cx="8957291" cy="1708242"/>
          </a:xfrm>
        </p:spPr>
        <p:txBody>
          <a:bodyPr anchor="ctr">
            <a:normAutofit/>
          </a:bodyPr>
          <a:lstStyle/>
          <a:p>
            <a:r>
              <a:rPr lang="en-GB" sz="4000">
                <a:ea typeface="+mj-lt"/>
                <a:cs typeface="+mj-lt"/>
              </a:rPr>
              <a:t>Recommendations (cont.) </a:t>
            </a:r>
            <a:endParaRPr lang="en-US" sz="4000">
              <a:ea typeface="+mj-lt"/>
              <a:cs typeface="+mj-lt"/>
            </a:endParaRPr>
          </a:p>
        </p:txBody>
      </p:sp>
      <p:sp>
        <p:nvSpPr>
          <p:cNvPr id="3" name="Content Placeholder 2">
            <a:extLst>
              <a:ext uri="{FF2B5EF4-FFF2-40B4-BE49-F238E27FC236}">
                <a16:creationId xmlns:a16="http://schemas.microsoft.com/office/drawing/2014/main" id="{E5920CA0-DE19-05DF-E42A-453FED7C66E2}"/>
              </a:ext>
            </a:extLst>
          </p:cNvPr>
          <p:cNvSpPr>
            <a:spLocks noGrp="1"/>
          </p:cNvSpPr>
          <p:nvPr>
            <p:ph idx="1"/>
          </p:nvPr>
        </p:nvSpPr>
        <p:spPr>
          <a:xfrm>
            <a:off x="215461" y="2096434"/>
            <a:ext cx="11458950" cy="3769835"/>
          </a:xfrm>
        </p:spPr>
        <p:txBody>
          <a:bodyPr vert="horz" lIns="91440" tIns="45720" rIns="91440" bIns="45720" rtlCol="0" anchor="ctr">
            <a:noAutofit/>
          </a:bodyPr>
          <a:lstStyle/>
          <a:p>
            <a:pPr>
              <a:buFont typeface="Arial,Sans-Serif"/>
              <a:buChar char="•"/>
            </a:pPr>
            <a:r>
              <a:rPr lang="en-GB" sz="2000">
                <a:ea typeface="+mn-lt"/>
                <a:cs typeface="+mn-lt"/>
              </a:rPr>
              <a:t>Implement Safe Haven schemes in bus stations to provide designated areas where passengers can seek refuge and assistance in times of need. Provide relevant training for staff and engage with local authorities to incorporate lessons learned from previous schemes.  </a:t>
            </a:r>
            <a:endParaRPr lang="en-US" sz="2000">
              <a:ea typeface="+mn-lt"/>
              <a:cs typeface="+mn-lt"/>
            </a:endParaRPr>
          </a:p>
          <a:p>
            <a:pPr>
              <a:buFont typeface="Arial,Sans-Serif"/>
              <a:buChar char="•"/>
            </a:pPr>
            <a:r>
              <a:rPr lang="en-GB" sz="2000">
                <a:ea typeface="+mn-lt"/>
                <a:cs typeface="+mn-lt"/>
              </a:rPr>
              <a:t>Develop a policy allowing passengers to safely disembark outside designated bus stops during late-night hours, where appropriate, to enhance personal safety. Include guidance for drivers on assessing safe locations.  </a:t>
            </a:r>
            <a:endParaRPr lang="en-US" sz="2000">
              <a:ea typeface="+mn-lt"/>
              <a:cs typeface="+mn-lt"/>
            </a:endParaRPr>
          </a:p>
          <a:p>
            <a:pPr>
              <a:buFont typeface="Arial,Sans-Serif"/>
              <a:buChar char="•"/>
            </a:pPr>
            <a:r>
              <a:rPr lang="en-GB" sz="2000">
                <a:ea typeface="+mn-lt"/>
                <a:cs typeface="+mn-lt"/>
              </a:rPr>
              <a:t>Introduce ‘Help Points’ at bus stops at busy inner city bus stops and isolated suburban/rural areas.  </a:t>
            </a:r>
            <a:endParaRPr lang="en-US" sz="2000">
              <a:ea typeface="+mn-lt"/>
              <a:cs typeface="+mn-lt"/>
            </a:endParaRPr>
          </a:p>
          <a:p>
            <a:pPr>
              <a:buFont typeface="Arial,Sans-Serif"/>
              <a:buChar char="•"/>
            </a:pPr>
            <a:r>
              <a:rPr lang="en-GB" sz="2000">
                <a:ea typeface="+mn-lt"/>
                <a:cs typeface="+mn-lt"/>
              </a:rPr>
              <a:t>Establish a dedicated team of Transport Safety Officers to patrol Cambridgeshire’s bus network. Engage with other UK authorities, such as Transport for West Midlands, West Yorkshire Combined Authority, and Stoke-on-Trent, to learn from existing schemes.  </a:t>
            </a:r>
            <a:endParaRPr lang="en-US" sz="2000"/>
          </a:p>
          <a:p>
            <a:pPr>
              <a:buFont typeface="Arial,Sans-Serif"/>
              <a:buChar char="•"/>
            </a:pPr>
            <a:r>
              <a:rPr lang="en-GB" sz="2000">
                <a:ea typeface="+mn-lt"/>
                <a:cs typeface="+mn-lt"/>
              </a:rPr>
              <a:t>Implement multiple door boarding and alighting on bus routes (as in London). This reduces fear of being in a closed, confined space for passengers. </a:t>
            </a:r>
          </a:p>
          <a:p>
            <a:pPr marL="0" indent="0">
              <a:buNone/>
            </a:pPr>
            <a:endParaRPr lang="en-US" sz="1600">
              <a:ea typeface="+mn-lt"/>
              <a:cs typeface="+mn-lt"/>
            </a:endParaRPr>
          </a:p>
        </p:txBody>
      </p:sp>
    </p:spTree>
    <p:extLst>
      <p:ext uri="{BB962C8B-B14F-4D97-AF65-F5344CB8AC3E}">
        <p14:creationId xmlns:p14="http://schemas.microsoft.com/office/powerpoint/2010/main" val="483757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C0F681-F37A-78EA-A69C-F0A64D87F460}"/>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27E210C-8C68-3971-CC32-60FDC7401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FAC3C9-41BB-EDFE-039A-406E46D43B25}"/>
              </a:ext>
            </a:extLst>
          </p:cNvPr>
          <p:cNvSpPr>
            <a:spLocks noGrp="1"/>
          </p:cNvSpPr>
          <p:nvPr>
            <p:ph type="title"/>
          </p:nvPr>
        </p:nvSpPr>
        <p:spPr>
          <a:xfrm>
            <a:off x="215460" y="388190"/>
            <a:ext cx="8957291" cy="1708242"/>
          </a:xfrm>
        </p:spPr>
        <p:txBody>
          <a:bodyPr anchor="ctr">
            <a:normAutofit/>
          </a:bodyPr>
          <a:lstStyle/>
          <a:p>
            <a:r>
              <a:rPr lang="en-GB" sz="4000">
                <a:ea typeface="+mj-lt"/>
                <a:cs typeface="+mj-lt"/>
              </a:rPr>
              <a:t>Recommendations (cont.) </a:t>
            </a:r>
            <a:endParaRPr lang="en-US" sz="4000">
              <a:ea typeface="+mj-lt"/>
              <a:cs typeface="+mj-lt"/>
            </a:endParaRPr>
          </a:p>
        </p:txBody>
      </p:sp>
      <p:sp>
        <p:nvSpPr>
          <p:cNvPr id="3" name="Content Placeholder 2">
            <a:extLst>
              <a:ext uri="{FF2B5EF4-FFF2-40B4-BE49-F238E27FC236}">
                <a16:creationId xmlns:a16="http://schemas.microsoft.com/office/drawing/2014/main" id="{16A8F6B1-E09F-84D9-E9F4-D160BD6B500A}"/>
              </a:ext>
            </a:extLst>
          </p:cNvPr>
          <p:cNvSpPr>
            <a:spLocks noGrp="1"/>
          </p:cNvSpPr>
          <p:nvPr>
            <p:ph idx="1"/>
          </p:nvPr>
        </p:nvSpPr>
        <p:spPr>
          <a:xfrm>
            <a:off x="215461" y="2096434"/>
            <a:ext cx="11458950" cy="3769835"/>
          </a:xfrm>
        </p:spPr>
        <p:txBody>
          <a:bodyPr vert="horz" lIns="91440" tIns="45720" rIns="91440" bIns="45720" rtlCol="0" anchor="ctr">
            <a:noAutofit/>
          </a:bodyPr>
          <a:lstStyle/>
          <a:p>
            <a:pPr>
              <a:buFont typeface="Arial"/>
              <a:buChar char="•"/>
            </a:pPr>
            <a:r>
              <a:rPr lang="en-GB" sz="2000">
                <a:ea typeface="+mn-lt"/>
                <a:cs typeface="+mn-lt"/>
              </a:rPr>
              <a:t>Implement digital platforms, such as mobile apps or online reporting forms, to allow passengers to report safety concerns. Provide clear instructions on how to use these platforms, ensuring they are user-friendly. Integrate reporting with ticketing where possible to simplify the process.  </a:t>
            </a:r>
            <a:endParaRPr lang="en-US" sz="2000">
              <a:ea typeface="+mn-lt"/>
              <a:cs typeface="+mn-lt"/>
            </a:endParaRPr>
          </a:p>
          <a:p>
            <a:pPr>
              <a:buFont typeface="Arial"/>
              <a:buChar char="•"/>
            </a:pPr>
            <a:r>
              <a:rPr lang="en-GB" sz="2000">
                <a:ea typeface="+mn-lt"/>
                <a:cs typeface="+mn-lt"/>
              </a:rPr>
              <a:t>Implement audio announcements on buses and at bus stops to indicate the next stop and when the bus will stop. Test these announcements with users who have visual impairments. At bus stops along shared-use paths (e.g., near Hinchingbrooke Hospital), include signage and announcements to alert passengers to potential cyclists when alighting.</a:t>
            </a:r>
            <a:endParaRPr lang="en-US" sz="2000">
              <a:ea typeface="+mn-lt"/>
              <a:cs typeface="+mn-lt"/>
            </a:endParaRPr>
          </a:p>
          <a:p>
            <a:pPr>
              <a:buFont typeface="Arial"/>
              <a:buChar char="•"/>
            </a:pPr>
            <a:r>
              <a:rPr lang="en-GB" sz="2000">
                <a:ea typeface="+mn-lt"/>
                <a:cs typeface="+mn-lt"/>
              </a:rPr>
              <a:t>Clear and maintain vegetation along movement paths to support accessibility and visibility. Focus on footways, lighting, wayfinding, bus flags, and routes with high vegetation coverage, isolated areas, green spaces, and where houses are set back from footways. Include maintenance budgets in all infrastructure projects to allow for ongoing upkeep.  </a:t>
            </a:r>
            <a:endParaRPr lang="en-US" sz="2000">
              <a:ea typeface="+mn-lt"/>
              <a:cs typeface="+mn-lt"/>
            </a:endParaRPr>
          </a:p>
          <a:p>
            <a:pPr marL="0" indent="0">
              <a:buNone/>
            </a:pPr>
            <a:endParaRPr lang="en-US" sz="1600">
              <a:latin typeface="Aptos"/>
            </a:endParaRPr>
          </a:p>
        </p:txBody>
      </p:sp>
    </p:spTree>
    <p:extLst>
      <p:ext uri="{BB962C8B-B14F-4D97-AF65-F5344CB8AC3E}">
        <p14:creationId xmlns:p14="http://schemas.microsoft.com/office/powerpoint/2010/main" val="723269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979B66-AA9E-85D4-1C4F-F2EA54EA3E29}"/>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506D7DB-9043-3C58-8E09-99D177971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2C1F60-52F0-2361-053E-FB3E6897A7C2}"/>
              </a:ext>
            </a:extLst>
          </p:cNvPr>
          <p:cNvSpPr>
            <a:spLocks noGrp="1"/>
          </p:cNvSpPr>
          <p:nvPr>
            <p:ph type="title"/>
          </p:nvPr>
        </p:nvSpPr>
        <p:spPr>
          <a:xfrm>
            <a:off x="215460" y="1"/>
            <a:ext cx="8957291" cy="1708242"/>
          </a:xfrm>
        </p:spPr>
        <p:txBody>
          <a:bodyPr anchor="ctr">
            <a:normAutofit/>
          </a:bodyPr>
          <a:lstStyle/>
          <a:p>
            <a:r>
              <a:rPr lang="en-GB" sz="4000">
                <a:ea typeface="+mj-lt"/>
                <a:cs typeface="+mj-lt"/>
              </a:rPr>
              <a:t>Recommendations (cont.) </a:t>
            </a:r>
            <a:endParaRPr lang="en-US" sz="4000">
              <a:ea typeface="+mj-lt"/>
              <a:cs typeface="+mj-lt"/>
            </a:endParaRPr>
          </a:p>
        </p:txBody>
      </p:sp>
      <p:sp>
        <p:nvSpPr>
          <p:cNvPr id="3" name="Content Placeholder 2">
            <a:extLst>
              <a:ext uri="{FF2B5EF4-FFF2-40B4-BE49-F238E27FC236}">
                <a16:creationId xmlns:a16="http://schemas.microsoft.com/office/drawing/2014/main" id="{4331CAFA-7BF0-0219-F131-16BAEACD09A9}"/>
              </a:ext>
            </a:extLst>
          </p:cNvPr>
          <p:cNvSpPr>
            <a:spLocks noGrp="1"/>
          </p:cNvSpPr>
          <p:nvPr>
            <p:ph idx="1"/>
          </p:nvPr>
        </p:nvSpPr>
        <p:spPr>
          <a:xfrm>
            <a:off x="215461" y="2570887"/>
            <a:ext cx="11458950" cy="3769835"/>
          </a:xfrm>
        </p:spPr>
        <p:txBody>
          <a:bodyPr vert="horz" lIns="91440" tIns="45720" rIns="91440" bIns="45720" rtlCol="0" anchor="ctr">
            <a:noAutofit/>
          </a:bodyPr>
          <a:lstStyle/>
          <a:p>
            <a:pPr>
              <a:buFont typeface="Arial"/>
              <a:buChar char="•"/>
            </a:pPr>
            <a:r>
              <a:rPr lang="en-GB" sz="2000">
                <a:ea typeface="+mn-lt"/>
                <a:cs typeface="+mn-lt"/>
              </a:rPr>
              <a:t>Provide wayfinding along routes, including public maps and clear signage. Where possible, include walking and cycling distances to key destinations.  </a:t>
            </a:r>
            <a:endParaRPr lang="en-US" sz="2000">
              <a:ea typeface="+mn-lt"/>
              <a:cs typeface="+mn-lt"/>
            </a:endParaRPr>
          </a:p>
          <a:p>
            <a:pPr>
              <a:buFont typeface="Arial"/>
              <a:buChar char="•"/>
            </a:pPr>
            <a:r>
              <a:rPr lang="en-GB" sz="2000">
                <a:ea typeface="+mn-lt"/>
                <a:cs typeface="+mn-lt"/>
              </a:rPr>
              <a:t>Produce a comprehensive lighting strategy, including a review of existing street lighting. Focus on providing clear visibility of paths and surroundings, taking into account the safety needs of users and the ecological impact of artificial lighting. Include a plan for regular maintenance to keep lighting effective over time</a:t>
            </a:r>
            <a:endParaRPr lang="en-US" sz="2000">
              <a:ea typeface="+mn-lt"/>
              <a:cs typeface="+mn-lt"/>
            </a:endParaRPr>
          </a:p>
          <a:p>
            <a:pPr>
              <a:buFont typeface="Arial"/>
              <a:buChar char="•"/>
            </a:pPr>
            <a:r>
              <a:rPr lang="en-GB" sz="2000">
                <a:ea typeface="+mn-lt"/>
                <a:cs typeface="+mn-lt"/>
              </a:rPr>
              <a:t>Install CCTV along routes, particularly in obstructed or quieter areas around bus stations. Include regular maintenance and checks to ensure cameras are operational.  </a:t>
            </a:r>
            <a:endParaRPr lang="en-US" sz="2000">
              <a:ea typeface="+mn-lt"/>
              <a:cs typeface="+mn-lt"/>
            </a:endParaRPr>
          </a:p>
          <a:p>
            <a:pPr>
              <a:buFont typeface="Arial"/>
              <a:buChar char="•"/>
            </a:pPr>
            <a:r>
              <a:rPr lang="en-GB" sz="2000">
                <a:ea typeface="+mn-lt"/>
                <a:cs typeface="+mn-lt"/>
              </a:rPr>
              <a:t>Where space allows, provide dedicated rest areas for pedestrians and cyclists, equipped with seating, shelter from the elements, and clear signage. Place strategically at regular intervals and in well-lit, visible locations. Incorporate amenities such as waste bins, bike racks, and accessible space for wheelchair and buggy users to support all users’ needs.  </a:t>
            </a:r>
            <a:endParaRPr lang="en-US" sz="2000">
              <a:ea typeface="+mn-lt"/>
              <a:cs typeface="+mn-lt"/>
            </a:endParaRPr>
          </a:p>
          <a:p>
            <a:pPr>
              <a:buFont typeface="Arial"/>
              <a:buChar char="•"/>
            </a:pPr>
            <a:r>
              <a:rPr lang="en-GB" sz="2000">
                <a:ea typeface="+mn-lt"/>
                <a:cs typeface="+mn-lt"/>
              </a:rPr>
              <a:t>Bus stops should have a flag at a minimum to indicate the stop location and display information on the routes serving the stop and the timetable. While timetables provide essential information, it is recommended that real-time information is made available at all bus stops, particularly those with seating and shelters.   </a:t>
            </a:r>
            <a:endParaRPr lang="en-US" sz="2000">
              <a:ea typeface="+mn-lt"/>
              <a:cs typeface="+mn-lt"/>
            </a:endParaRPr>
          </a:p>
          <a:p>
            <a:pPr>
              <a:buFont typeface="Arial"/>
              <a:buChar char="•"/>
            </a:pPr>
            <a:endParaRPr lang="en-GB" sz="2000">
              <a:ea typeface="+mn-lt"/>
              <a:cs typeface="+mn-lt"/>
            </a:endParaRPr>
          </a:p>
          <a:p>
            <a:pPr marL="0" indent="0">
              <a:buNone/>
            </a:pPr>
            <a:endParaRPr lang="en-US" sz="1600">
              <a:latin typeface="Aptos"/>
            </a:endParaRPr>
          </a:p>
        </p:txBody>
      </p:sp>
    </p:spTree>
    <p:extLst>
      <p:ext uri="{BB962C8B-B14F-4D97-AF65-F5344CB8AC3E}">
        <p14:creationId xmlns:p14="http://schemas.microsoft.com/office/powerpoint/2010/main" val="3199661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7B29-ECF2-B97D-8F5A-DE4392B7C6D2}"/>
              </a:ext>
            </a:extLst>
          </p:cNvPr>
          <p:cNvSpPr>
            <a:spLocks noGrp="1"/>
          </p:cNvSpPr>
          <p:nvPr>
            <p:ph type="title"/>
          </p:nvPr>
        </p:nvSpPr>
        <p:spPr/>
        <p:txBody>
          <a:bodyPr/>
          <a:lstStyle/>
          <a:p>
            <a:r>
              <a:rPr lang="en-US"/>
              <a:t>Next Steps – CPCA  </a:t>
            </a:r>
          </a:p>
        </p:txBody>
      </p:sp>
      <p:sp>
        <p:nvSpPr>
          <p:cNvPr id="3" name="Content Placeholder 2">
            <a:extLst>
              <a:ext uri="{FF2B5EF4-FFF2-40B4-BE49-F238E27FC236}">
                <a16:creationId xmlns:a16="http://schemas.microsoft.com/office/drawing/2014/main" id="{C1A8D9DC-FDA0-B87A-62E1-52392BEA8446}"/>
              </a:ext>
            </a:extLst>
          </p:cNvPr>
          <p:cNvSpPr>
            <a:spLocks noGrp="1"/>
          </p:cNvSpPr>
          <p:nvPr>
            <p:ph idx="1"/>
          </p:nvPr>
        </p:nvSpPr>
        <p:spPr>
          <a:xfrm>
            <a:off x="838200" y="1716768"/>
            <a:ext cx="10515600" cy="4351338"/>
          </a:xfrm>
        </p:spPr>
        <p:txBody>
          <a:bodyPr vert="horz" lIns="91440" tIns="45720" rIns="91440" bIns="45720" rtlCol="0" anchor="t">
            <a:noAutofit/>
          </a:bodyPr>
          <a:lstStyle/>
          <a:p>
            <a:pPr marL="0" indent="0">
              <a:buNone/>
            </a:pPr>
            <a:r>
              <a:rPr lang="en-US" sz="1600"/>
              <a:t>As the second phase of work investigated women and girls' safety on buses, the next steps for the project's findings are being taken forward by the Cambridgeshire and Peterborough Combined Authority (as strategic transport authority). These are being developed but may include: </a:t>
            </a:r>
          </a:p>
          <a:p>
            <a:pPr marL="0" indent="0">
              <a:buNone/>
            </a:pPr>
            <a:endParaRPr lang="en-US" sz="1600">
              <a:ea typeface="+mn-lt"/>
              <a:cs typeface="+mn-lt"/>
            </a:endParaRPr>
          </a:p>
          <a:p>
            <a:r>
              <a:rPr lang="en-US" sz="1600">
                <a:ea typeface="+mn-lt"/>
                <a:cs typeface="+mn-lt"/>
              </a:rPr>
              <a:t>Developing an educational, behavioural change campaign to address how to report incidents, what is unacceptable behaviour and anti-harassment awareness. </a:t>
            </a:r>
          </a:p>
          <a:p>
            <a:r>
              <a:rPr lang="en-US" sz="1600">
                <a:ea typeface="+mn-lt"/>
                <a:cs typeface="+mn-lt"/>
              </a:rPr>
              <a:t>Implementing a plan for maintenance and long-term upkeep in relation to vegetation management, lighting, footway surfacing, drainage, and overall accessibility. An initial bus network accessibility plan will be published by 1 April 2027.</a:t>
            </a:r>
          </a:p>
          <a:p>
            <a:pPr>
              <a:buFont typeface="Arial"/>
              <a:buChar char="•"/>
            </a:pPr>
            <a:r>
              <a:rPr lang="en-US" sz="1600">
                <a:solidFill>
                  <a:srgbClr val="242424"/>
                </a:solidFill>
                <a:ea typeface="+mn-lt"/>
                <a:cs typeface="+mn-lt"/>
              </a:rPr>
              <a:t>Delivering on the recommendations around bus stops, through an approved Bus Stop/Shelter Infrastructure Improvements project, which will deliver targeted improvements to enhance passenger experience, accessibility, and real-time information provision. This will help support increased and more inclusive bus use.</a:t>
            </a:r>
            <a:endParaRPr lang="en-US" sz="1600">
              <a:ea typeface="+mn-lt"/>
              <a:cs typeface="+mn-lt"/>
            </a:endParaRPr>
          </a:p>
          <a:p>
            <a:pPr>
              <a:buFont typeface="Arial"/>
              <a:buChar char="•"/>
            </a:pPr>
            <a:r>
              <a:rPr lang="en-US" sz="1600">
                <a:ea typeface="+mn-lt"/>
                <a:cs typeface="+mn-lt"/>
              </a:rPr>
              <a:t>Developing a monitoring and evaluation framework to establish KPIs for lighting, vegetation, CCTV,  bus reliability, and user perceptions.</a:t>
            </a:r>
            <a:endParaRPr lang="en-US" sz="1600"/>
          </a:p>
        </p:txBody>
      </p:sp>
    </p:spTree>
    <p:extLst>
      <p:ext uri="{BB962C8B-B14F-4D97-AF65-F5344CB8AC3E}">
        <p14:creationId xmlns:p14="http://schemas.microsoft.com/office/powerpoint/2010/main" val="2162076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cb5cc61-42d1-4007-a7ec-6286748f7206" xsi:nil="true"/>
    <lcf76f155ced4ddcb4097134ff3c332f xmlns="a0430579-d156-446d-8197-fcd408422f8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F212490DE20DB418D42F25F859F978F" ma:contentTypeVersion="16" ma:contentTypeDescription="Create a new document." ma:contentTypeScope="" ma:versionID="f189e6b34f9bd2dde4eeddbe2c428de3">
  <xsd:schema xmlns:xsd="http://www.w3.org/2001/XMLSchema" xmlns:xs="http://www.w3.org/2001/XMLSchema" xmlns:p="http://schemas.microsoft.com/office/2006/metadata/properties" xmlns:ns2="a0430579-d156-446d-8197-fcd408422f8a" xmlns:ns3="ecb5cc61-42d1-4007-a7ec-6286748f7206" targetNamespace="http://schemas.microsoft.com/office/2006/metadata/properties" ma:root="true" ma:fieldsID="532282b51abd0e84ce30396ac71e698e" ns2:_="" ns3:_="">
    <xsd:import namespace="a0430579-d156-446d-8197-fcd408422f8a"/>
    <xsd:import namespace="ecb5cc61-42d1-4007-a7ec-6286748f720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430579-d156-446d-8197-fcd408422f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a33aaf0-d2be-4910-a308-718f043c109a"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b5cc61-42d1-4007-a7ec-6286748f720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753aef4-63f5-44bf-b0df-8fa49bb9de89}" ma:internalName="TaxCatchAll" ma:showField="CatchAllData" ma:web="ecb5cc61-42d1-4007-a7ec-6286748f72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452218-6ADB-4EB8-BA8E-0A6C9E0A3F4C}">
  <ds:schemaRefs>
    <ds:schemaRef ds:uri="a0430579-d156-446d-8197-fcd408422f8a"/>
    <ds:schemaRef ds:uri="ecb5cc61-42d1-4007-a7ec-6286748f720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07DC051-69EF-4BF3-886D-21597DB67AA4}">
  <ds:schemaRefs>
    <ds:schemaRef ds:uri="a0430579-d156-446d-8197-fcd408422f8a"/>
    <ds:schemaRef ds:uri="ecb5cc61-42d1-4007-a7ec-6286748f72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1769B30-4796-4168-B32C-FEDBC27E0E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16</TotalTime>
  <Words>6361</Words>
  <Application>Microsoft Office PowerPoint</Application>
  <PresentationFormat>Widescreen</PresentationFormat>
  <Paragraphs>360</Paragraphs>
  <Slides>36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Aptos</vt:lpstr>
      <vt:lpstr>Aptos Display</vt:lpstr>
      <vt:lpstr>Arial</vt:lpstr>
      <vt:lpstr>Arial,Sans-Serif</vt:lpstr>
      <vt:lpstr>Calibri</vt:lpstr>
      <vt:lpstr>Myriad Pro</vt:lpstr>
      <vt:lpstr>office theme</vt:lpstr>
      <vt:lpstr>Women and Girls’ Transport Safety </vt:lpstr>
      <vt:lpstr>PowerPoint Presentation</vt:lpstr>
      <vt:lpstr>PowerPoint Presentation</vt:lpstr>
      <vt:lpstr>Phase 1: Active Travel and Travel Hubs – Context </vt:lpstr>
      <vt:lpstr>Methodology</vt:lpstr>
      <vt:lpstr>Focus Groups</vt:lpstr>
      <vt:lpstr>Safety Inclusion Assessments (SIAs)</vt:lpstr>
      <vt:lpstr>Active Travel and Travel Hubs – Methodology (cont.)</vt:lpstr>
      <vt:lpstr>Active Travel and Travel Hubs – Focus Groups </vt:lpstr>
      <vt:lpstr>Active Travel and Travel Hubs – Focus Groups (cont.) </vt:lpstr>
      <vt:lpstr>Scheme Overview – Newmarket Road</vt:lpstr>
      <vt:lpstr>Existing Site Issues – Newmarket Road  </vt:lpstr>
      <vt:lpstr>Newmarket Road Lighting Review </vt:lpstr>
      <vt:lpstr>Newmarket Road Lighting Review (cont.)</vt:lpstr>
      <vt:lpstr>Proposed Design Review – Newmarket Road</vt:lpstr>
      <vt:lpstr>Potential Issues and Outstanding Concerns </vt:lpstr>
      <vt:lpstr>Scheme Overview – Cambridge South West Travel Hub </vt:lpstr>
      <vt:lpstr>Existing Site Issues – Cambridge South West Travel Hub</vt:lpstr>
      <vt:lpstr>Proposed Design Review – Cambridge South West Travel Hub</vt:lpstr>
      <vt:lpstr>Potential issues and outstanding concerns</vt:lpstr>
      <vt:lpstr>Lessons for Other GCP Active Travel Schemes</vt:lpstr>
      <vt:lpstr>Lessons for Other GCP Travel Hubs</vt:lpstr>
      <vt:lpstr>Next Steps – Greater Cambridge Partnership</vt:lpstr>
      <vt:lpstr>Bus Travel – Context </vt:lpstr>
      <vt:lpstr>Bus Travel – Methodology </vt:lpstr>
      <vt:lpstr>Bus travel – Methodology (cont.)</vt:lpstr>
      <vt:lpstr>Bus Travel – Focus Groups </vt:lpstr>
      <vt:lpstr>Bus Travel – Focus Groups </vt:lpstr>
      <vt:lpstr>Existing Bus Stop Review</vt:lpstr>
      <vt:lpstr>Issues </vt:lpstr>
      <vt:lpstr>Issues (cont.) </vt:lpstr>
      <vt:lpstr>Recommendations </vt:lpstr>
      <vt:lpstr>Recommendations (cont.) </vt:lpstr>
      <vt:lpstr>Recommendations (cont.) </vt:lpstr>
      <vt:lpstr>Recommendations (cont.) </vt:lpstr>
      <vt:lpstr>Next Steps – CPCA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Charlotte Lewis</cp:lastModifiedBy>
  <cp:revision>4</cp:revision>
  <dcterms:created xsi:type="dcterms:W3CDTF">2026-03-20T16:57:35Z</dcterms:created>
  <dcterms:modified xsi:type="dcterms:W3CDTF">2026-09-22T12:19:53Z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0x010100BF212490DE20DB418D42F25F859F978F</vt:lpwstr>
  </property>
  <property fmtid="{D5CDD505-2E9C-101B-9397-08002B2CF9AE}" pid="3" name="MediaServiceImageTags">
    <vt:lpwstr/>
  </property>
</Properties>
</file>