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 id="2147483804" r:id="rId5"/>
    <p:sldMasterId id="2147483809" r:id="rId6"/>
    <p:sldMasterId id="2147483814" r:id="rId7"/>
  </p:sldMasterIdLst>
  <p:notesMasterIdLst>
    <p:notesMasterId r:id="rId28"/>
  </p:notesMasterIdLst>
  <p:sldIdLst>
    <p:sldId id="4389" r:id="rId8"/>
    <p:sldId id="4452" r:id="rId9"/>
    <p:sldId id="4453" r:id="rId10"/>
    <p:sldId id="4258" r:id="rId11"/>
    <p:sldId id="4455" r:id="rId12"/>
    <p:sldId id="4456" r:id="rId13"/>
    <p:sldId id="4461" r:id="rId14"/>
    <p:sldId id="4374" r:id="rId15"/>
    <p:sldId id="4222" r:id="rId16"/>
    <p:sldId id="3573" r:id="rId17"/>
    <p:sldId id="4376" r:id="rId18"/>
    <p:sldId id="4347" r:id="rId19"/>
    <p:sldId id="4348" r:id="rId20"/>
    <p:sldId id="4457" r:id="rId21"/>
    <p:sldId id="4458" r:id="rId22"/>
    <p:sldId id="4358" r:id="rId23"/>
    <p:sldId id="4368" r:id="rId24"/>
    <p:sldId id="4460" r:id="rId25"/>
    <p:sldId id="4459" r:id="rId26"/>
    <p:sldId id="4253"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EC8A508-A008-404A-9837-2DE04D15AC81}">
          <p14:sldIdLst>
            <p14:sldId id="4389"/>
            <p14:sldId id="4452"/>
            <p14:sldId id="4453"/>
          </p14:sldIdLst>
        </p14:section>
        <p14:section name="RhizoSorb Solution" id="{910F66E0-8996-40F4-8BC0-75058F1A0AB3}">
          <p14:sldIdLst>
            <p14:sldId id="4258"/>
            <p14:sldId id="4455"/>
            <p14:sldId id="4456"/>
          </p14:sldIdLst>
        </p14:section>
        <p14:section name="The Data" id="{19DBCEDF-3003-4976-BC9A-79D95A5B0BF6}">
          <p14:sldIdLst>
            <p14:sldId id="4461"/>
            <p14:sldId id="4374"/>
            <p14:sldId id="4222"/>
            <p14:sldId id="3573"/>
            <p14:sldId id="4376"/>
            <p14:sldId id="4347"/>
            <p14:sldId id="4348"/>
            <p14:sldId id="4457"/>
            <p14:sldId id="4458"/>
            <p14:sldId id="4358"/>
          </p14:sldIdLst>
        </p14:section>
        <p14:section name="Closing" id="{F8C1A5F7-3DF3-407B-AF96-62C7D0F87B68}">
          <p14:sldIdLst>
            <p14:sldId id="4368"/>
            <p14:sldId id="4460"/>
            <p14:sldId id="4459"/>
            <p14:sldId id="4253"/>
          </p14:sldIdLst>
        </p14:section>
        <p14:section name="Appendix" id="{E1A6F57C-C48B-473F-91DF-8CB0424286F0}">
          <p14:sldIdLst/>
        </p14:section>
        <p14:section name="Macro P Issues" id="{CBF3C675-0670-4C8C-94DD-892E8BB1702F}">
          <p14:sldIdLst/>
        </p14:section>
        <p14:section name="Insitu P Issue" id="{57818F5F-57AB-4A73-87CA-940429AF5D1F}">
          <p14:sldIdLst/>
        </p14:section>
        <p14:section name="The Economics" id="{5042D062-916E-4885-949B-6FB815D3374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BB8F1A-6D36-EBC9-972A-424E9D08C6A0}" name="Byron Bredael" initials="BB" userId="S::bbredael@phospholutions.com::214b3f44-fbba-49f1-8862-55267640d37f" providerId="AD"/>
  <p188:author id="{A7FDC42F-CD59-C065-8963-DB338EC7D68E}" name="Brian Reineke" initials="BR" userId="S::breineke@phospholutions.com::408c45b1-330e-4bf8-ace1-d70b1b2a9bbc" providerId="AD"/>
  <p188:author id="{2ABBB14E-D92C-B5C2-206D-0AC24607ADE7}" name="Taylor Strehl" initials="TS" userId="S::tstrehl@phospholutions.com::100e69d1-36df-4ac2-b24b-fc3ff919dbf1" providerId="AD"/>
  <p188:author id="{D4DF655A-A8A3-F79D-62C1-1B957E9BB183}" name="Steve Levitsky" initials="SL" userId="S::slevitsky@phospholutions.com::37a90703-b759-4889-831c-3104e3eea7c6" providerId="AD"/>
  <p188:author id="{5D4E4AB0-AE1E-34DC-DFFA-47930DA3511C}" name="Bradlee Consevage" initials="" userId="S::bconsevage@phospholutions.com::1ade0ab0-cf48-435b-943a-55f13e9ba533" providerId="AD"/>
  <p188:author id="{777D9ECB-471D-526C-42E9-39F634708AD3}" name="Julia Andrus" initials="JA" userId="S::jandrus@phospholutions.com::1a4746e4-2c4d-4902-98a4-09ad3662169d" providerId="AD"/>
  <p188:author id="{0299AACC-B4A0-BE55-9CD2-E3CCF6DC0BB2}" name="Craig Dick" initials="CD" userId="S::cdick@phospholutions.com::4bffa23f-fc2e-4b18-891b-f682783662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019"/>
    <a:srgbClr val="93BD5B"/>
    <a:srgbClr val="275317"/>
    <a:srgbClr val="33682C"/>
    <a:srgbClr val="244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howGuides="1">
      <p:cViewPr varScale="1">
        <p:scale>
          <a:sx n="116" d="100"/>
          <a:sy n="116"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phospholutionscom-my.sharepoint.com/personal/bconsevage_phospholutions_com/Documents/Research%20&amp;%20Development/Excel%20Data%20Files/Copy%20of%20Figs%20for%20Simplot%20deck%206-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1">
                <a:solidFill>
                  <a:schemeClr val="tx1"/>
                </a:solidFill>
              </a:rPr>
              <a:t>Corn, Yield x Texture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38100" cap="rnd">
              <a:noFill/>
              <a:round/>
            </a:ln>
            <a:effectLst/>
          </c:spPr>
          <c:marker>
            <c:symbol val="circle"/>
            <c:size val="5"/>
            <c:spPr>
              <a:solidFill>
                <a:srgbClr val="33682C"/>
              </a:solidFill>
              <a:ln w="9525">
                <a:noFill/>
              </a:ln>
              <a:effectLst/>
            </c:spPr>
          </c:marker>
          <c:trendline>
            <c:spPr>
              <a:ln w="19050" cap="rnd">
                <a:solidFill>
                  <a:schemeClr val="accent1"/>
                </a:solidFill>
                <a:prstDash val="sysDot"/>
              </a:ln>
              <a:effectLst/>
            </c:spPr>
            <c:trendlineType val="linear"/>
            <c:dispRSqr val="0"/>
            <c:dispEq val="0"/>
          </c:trendline>
          <c:trendline>
            <c:spPr>
              <a:ln w="19050" cap="rnd">
                <a:solidFill>
                  <a:srgbClr val="33682C"/>
                </a:solidFill>
                <a:prstDash val="sysDot"/>
              </a:ln>
              <a:effectLst/>
            </c:spPr>
            <c:trendlineType val="linear"/>
            <c:dispRSqr val="0"/>
            <c:dispEq val="0"/>
          </c:trendline>
          <c:trendline>
            <c:spPr>
              <a:ln w="31750" cap="rnd">
                <a:solidFill>
                  <a:schemeClr val="accent2"/>
                </a:solidFill>
                <a:prstDash val="sysDot"/>
              </a:ln>
              <a:effectLst/>
            </c:spPr>
            <c:trendlineType val="linear"/>
            <c:dispRSqr val="0"/>
            <c:dispEq val="0"/>
          </c:trendline>
          <c:xVal>
            <c:numRef>
              <c:f>'https://phospholutionscom-my.sharepoint.com/personal/tstrehl_phospholutions_com/Documents/[2022.in10t.soil.tri.SXS.xlsx]Sheet4'!$C$2:$C$185</c:f>
              <c:numCache>
                <c:formatCode>General</c:formatCode>
                <c:ptCount val="184"/>
                <c:pt idx="0">
                  <c:v>94</c:v>
                </c:pt>
                <c:pt idx="1">
                  <c:v>91.100000000000009</c:v>
                </c:pt>
                <c:pt idx="2">
                  <c:v>92</c:v>
                </c:pt>
                <c:pt idx="3">
                  <c:v>92</c:v>
                </c:pt>
                <c:pt idx="4">
                  <c:v>89.5</c:v>
                </c:pt>
                <c:pt idx="5">
                  <c:v>91.759999999999991</c:v>
                </c:pt>
                <c:pt idx="6">
                  <c:v>91.759999999999991</c:v>
                </c:pt>
                <c:pt idx="7">
                  <c:v>90.84</c:v>
                </c:pt>
                <c:pt idx="8">
                  <c:v>92</c:v>
                </c:pt>
                <c:pt idx="9">
                  <c:v>88.83</c:v>
                </c:pt>
                <c:pt idx="10">
                  <c:v>88.37</c:v>
                </c:pt>
                <c:pt idx="11">
                  <c:v>88.8</c:v>
                </c:pt>
                <c:pt idx="12">
                  <c:v>88.8</c:v>
                </c:pt>
                <c:pt idx="13">
                  <c:v>83</c:v>
                </c:pt>
                <c:pt idx="14">
                  <c:v>89.25</c:v>
                </c:pt>
                <c:pt idx="15">
                  <c:v>82</c:v>
                </c:pt>
                <c:pt idx="16">
                  <c:v>82</c:v>
                </c:pt>
                <c:pt idx="17">
                  <c:v>81.67</c:v>
                </c:pt>
                <c:pt idx="18">
                  <c:v>83.67</c:v>
                </c:pt>
                <c:pt idx="19">
                  <c:v>81</c:v>
                </c:pt>
                <c:pt idx="20">
                  <c:v>81.5</c:v>
                </c:pt>
                <c:pt idx="21">
                  <c:v>79</c:v>
                </c:pt>
                <c:pt idx="22">
                  <c:v>77.66</c:v>
                </c:pt>
                <c:pt idx="23">
                  <c:v>79.33</c:v>
                </c:pt>
                <c:pt idx="24">
                  <c:v>83.34</c:v>
                </c:pt>
                <c:pt idx="25">
                  <c:v>81</c:v>
                </c:pt>
                <c:pt idx="26">
                  <c:v>78.33</c:v>
                </c:pt>
                <c:pt idx="27">
                  <c:v>78.33</c:v>
                </c:pt>
                <c:pt idx="28">
                  <c:v>78.33</c:v>
                </c:pt>
                <c:pt idx="29">
                  <c:v>78.33</c:v>
                </c:pt>
                <c:pt idx="30">
                  <c:v>78.33</c:v>
                </c:pt>
                <c:pt idx="31">
                  <c:v>77.77000000000001</c:v>
                </c:pt>
                <c:pt idx="32">
                  <c:v>77.88</c:v>
                </c:pt>
                <c:pt idx="33">
                  <c:v>81.400000000000006</c:v>
                </c:pt>
                <c:pt idx="34">
                  <c:v>77.5</c:v>
                </c:pt>
                <c:pt idx="35">
                  <c:v>77.78</c:v>
                </c:pt>
                <c:pt idx="36">
                  <c:v>77.78</c:v>
                </c:pt>
                <c:pt idx="37">
                  <c:v>79.099999999999994</c:v>
                </c:pt>
                <c:pt idx="38">
                  <c:v>79.099999999999994</c:v>
                </c:pt>
                <c:pt idx="39">
                  <c:v>82.25</c:v>
                </c:pt>
                <c:pt idx="40">
                  <c:v>79.33</c:v>
                </c:pt>
                <c:pt idx="41">
                  <c:v>79.33</c:v>
                </c:pt>
                <c:pt idx="42">
                  <c:v>79.33</c:v>
                </c:pt>
                <c:pt idx="43">
                  <c:v>78.67</c:v>
                </c:pt>
                <c:pt idx="44">
                  <c:v>73.14</c:v>
                </c:pt>
                <c:pt idx="45">
                  <c:v>73.289999999999992</c:v>
                </c:pt>
                <c:pt idx="46">
                  <c:v>73.289999999999992</c:v>
                </c:pt>
                <c:pt idx="47">
                  <c:v>72.75</c:v>
                </c:pt>
                <c:pt idx="48">
                  <c:v>72.75</c:v>
                </c:pt>
                <c:pt idx="49">
                  <c:v>72.75</c:v>
                </c:pt>
                <c:pt idx="50">
                  <c:v>72.67</c:v>
                </c:pt>
                <c:pt idx="51">
                  <c:v>73.67</c:v>
                </c:pt>
                <c:pt idx="52">
                  <c:v>75.710000000000008</c:v>
                </c:pt>
                <c:pt idx="53">
                  <c:v>75.710000000000008</c:v>
                </c:pt>
                <c:pt idx="54">
                  <c:v>71.800000000000011</c:v>
                </c:pt>
                <c:pt idx="55">
                  <c:v>72.34</c:v>
                </c:pt>
                <c:pt idx="56">
                  <c:v>72.34</c:v>
                </c:pt>
                <c:pt idx="57">
                  <c:v>74.14</c:v>
                </c:pt>
                <c:pt idx="58">
                  <c:v>75.34</c:v>
                </c:pt>
                <c:pt idx="59">
                  <c:v>75.34</c:v>
                </c:pt>
                <c:pt idx="60">
                  <c:v>75.34</c:v>
                </c:pt>
                <c:pt idx="61">
                  <c:v>69.5</c:v>
                </c:pt>
                <c:pt idx="62">
                  <c:v>73.66</c:v>
                </c:pt>
                <c:pt idx="63">
                  <c:v>73.66</c:v>
                </c:pt>
                <c:pt idx="64">
                  <c:v>73.66</c:v>
                </c:pt>
                <c:pt idx="65">
                  <c:v>73.66</c:v>
                </c:pt>
                <c:pt idx="66">
                  <c:v>73.66</c:v>
                </c:pt>
                <c:pt idx="67">
                  <c:v>80</c:v>
                </c:pt>
                <c:pt idx="68">
                  <c:v>65.33</c:v>
                </c:pt>
                <c:pt idx="69">
                  <c:v>66.7</c:v>
                </c:pt>
                <c:pt idx="70">
                  <c:v>72.5</c:v>
                </c:pt>
                <c:pt idx="71">
                  <c:v>72.569999999999993</c:v>
                </c:pt>
                <c:pt idx="72">
                  <c:v>77</c:v>
                </c:pt>
                <c:pt idx="73">
                  <c:v>77</c:v>
                </c:pt>
                <c:pt idx="74">
                  <c:v>72.34</c:v>
                </c:pt>
                <c:pt idx="75">
                  <c:v>72.34</c:v>
                </c:pt>
                <c:pt idx="76">
                  <c:v>75.33</c:v>
                </c:pt>
                <c:pt idx="77">
                  <c:v>79</c:v>
                </c:pt>
                <c:pt idx="78">
                  <c:v>70.3</c:v>
                </c:pt>
                <c:pt idx="79">
                  <c:v>71.7</c:v>
                </c:pt>
                <c:pt idx="80">
                  <c:v>71.7</c:v>
                </c:pt>
                <c:pt idx="81">
                  <c:v>78</c:v>
                </c:pt>
                <c:pt idx="82">
                  <c:v>73.5</c:v>
                </c:pt>
                <c:pt idx="83">
                  <c:v>73.5</c:v>
                </c:pt>
                <c:pt idx="84">
                  <c:v>67.2</c:v>
                </c:pt>
                <c:pt idx="85">
                  <c:v>67.2</c:v>
                </c:pt>
                <c:pt idx="86">
                  <c:v>67.2</c:v>
                </c:pt>
                <c:pt idx="87">
                  <c:v>67.2</c:v>
                </c:pt>
                <c:pt idx="88">
                  <c:v>67.2</c:v>
                </c:pt>
                <c:pt idx="89">
                  <c:v>67.2</c:v>
                </c:pt>
                <c:pt idx="90">
                  <c:v>67.2</c:v>
                </c:pt>
                <c:pt idx="91">
                  <c:v>66.67</c:v>
                </c:pt>
                <c:pt idx="92">
                  <c:v>66.67</c:v>
                </c:pt>
                <c:pt idx="93">
                  <c:v>66.67</c:v>
                </c:pt>
                <c:pt idx="94">
                  <c:v>66.67</c:v>
                </c:pt>
                <c:pt idx="95">
                  <c:v>66.800000000000011</c:v>
                </c:pt>
                <c:pt idx="96">
                  <c:v>66.800000000000011</c:v>
                </c:pt>
                <c:pt idx="97">
                  <c:v>66.800000000000011</c:v>
                </c:pt>
                <c:pt idx="98">
                  <c:v>66.800000000000011</c:v>
                </c:pt>
                <c:pt idx="99">
                  <c:v>66.800000000000011</c:v>
                </c:pt>
                <c:pt idx="100">
                  <c:v>66.800000000000011</c:v>
                </c:pt>
                <c:pt idx="101">
                  <c:v>66.75</c:v>
                </c:pt>
                <c:pt idx="102">
                  <c:v>66.75</c:v>
                </c:pt>
                <c:pt idx="103">
                  <c:v>69</c:v>
                </c:pt>
                <c:pt idx="104">
                  <c:v>69</c:v>
                </c:pt>
                <c:pt idx="105">
                  <c:v>72.66</c:v>
                </c:pt>
                <c:pt idx="106">
                  <c:v>69.25</c:v>
                </c:pt>
                <c:pt idx="107">
                  <c:v>69.25</c:v>
                </c:pt>
                <c:pt idx="108">
                  <c:v>69.25</c:v>
                </c:pt>
                <c:pt idx="109">
                  <c:v>69.25</c:v>
                </c:pt>
                <c:pt idx="110">
                  <c:v>69.25</c:v>
                </c:pt>
                <c:pt idx="111">
                  <c:v>68.75</c:v>
                </c:pt>
                <c:pt idx="112">
                  <c:v>68.75</c:v>
                </c:pt>
                <c:pt idx="113">
                  <c:v>81.400000000000006</c:v>
                </c:pt>
                <c:pt idx="114">
                  <c:v>76.88</c:v>
                </c:pt>
                <c:pt idx="115">
                  <c:v>86.25</c:v>
                </c:pt>
                <c:pt idx="116">
                  <c:v>86.25</c:v>
                </c:pt>
                <c:pt idx="117">
                  <c:v>86.25</c:v>
                </c:pt>
                <c:pt idx="118">
                  <c:v>62.71</c:v>
                </c:pt>
                <c:pt idx="119">
                  <c:v>77</c:v>
                </c:pt>
                <c:pt idx="120">
                  <c:v>78</c:v>
                </c:pt>
                <c:pt idx="121">
                  <c:v>81.34</c:v>
                </c:pt>
                <c:pt idx="122">
                  <c:v>81.34</c:v>
                </c:pt>
                <c:pt idx="123">
                  <c:v>73</c:v>
                </c:pt>
                <c:pt idx="124">
                  <c:v>72.33</c:v>
                </c:pt>
                <c:pt idx="125">
                  <c:v>65</c:v>
                </c:pt>
                <c:pt idx="126">
                  <c:v>69.16</c:v>
                </c:pt>
                <c:pt idx="127">
                  <c:v>82.42</c:v>
                </c:pt>
                <c:pt idx="128">
                  <c:v>83</c:v>
                </c:pt>
                <c:pt idx="129">
                  <c:v>69</c:v>
                </c:pt>
                <c:pt idx="130">
                  <c:v>80</c:v>
                </c:pt>
                <c:pt idx="131">
                  <c:v>80</c:v>
                </c:pt>
                <c:pt idx="132">
                  <c:v>75.399999999999991</c:v>
                </c:pt>
                <c:pt idx="133">
                  <c:v>75.399999999999991</c:v>
                </c:pt>
                <c:pt idx="134">
                  <c:v>75.399999999999991</c:v>
                </c:pt>
                <c:pt idx="135">
                  <c:v>67.63</c:v>
                </c:pt>
                <c:pt idx="136">
                  <c:v>67.63</c:v>
                </c:pt>
                <c:pt idx="137">
                  <c:v>75</c:v>
                </c:pt>
                <c:pt idx="138">
                  <c:v>71</c:v>
                </c:pt>
                <c:pt idx="139">
                  <c:v>71</c:v>
                </c:pt>
                <c:pt idx="140">
                  <c:v>68</c:v>
                </c:pt>
                <c:pt idx="141">
                  <c:v>82</c:v>
                </c:pt>
                <c:pt idx="142">
                  <c:v>82</c:v>
                </c:pt>
                <c:pt idx="143">
                  <c:v>82</c:v>
                </c:pt>
                <c:pt idx="144">
                  <c:v>70.42</c:v>
                </c:pt>
                <c:pt idx="145">
                  <c:v>70.42</c:v>
                </c:pt>
                <c:pt idx="146">
                  <c:v>69.67</c:v>
                </c:pt>
                <c:pt idx="147">
                  <c:v>69.67</c:v>
                </c:pt>
                <c:pt idx="148">
                  <c:v>74.33</c:v>
                </c:pt>
                <c:pt idx="149">
                  <c:v>72.66</c:v>
                </c:pt>
                <c:pt idx="150">
                  <c:v>68.08</c:v>
                </c:pt>
                <c:pt idx="151">
                  <c:v>60.5</c:v>
                </c:pt>
                <c:pt idx="152">
                  <c:v>74</c:v>
                </c:pt>
                <c:pt idx="153">
                  <c:v>64.67</c:v>
                </c:pt>
                <c:pt idx="154">
                  <c:v>79.5</c:v>
                </c:pt>
                <c:pt idx="155">
                  <c:v>74</c:v>
                </c:pt>
                <c:pt idx="156">
                  <c:v>76</c:v>
                </c:pt>
                <c:pt idx="157">
                  <c:v>76.33</c:v>
                </c:pt>
                <c:pt idx="158">
                  <c:v>76.33</c:v>
                </c:pt>
                <c:pt idx="159">
                  <c:v>71.84</c:v>
                </c:pt>
                <c:pt idx="160">
                  <c:v>67.33</c:v>
                </c:pt>
                <c:pt idx="161">
                  <c:v>69</c:v>
                </c:pt>
                <c:pt idx="162">
                  <c:v>68.5</c:v>
                </c:pt>
                <c:pt idx="163">
                  <c:v>74.83</c:v>
                </c:pt>
                <c:pt idx="164">
                  <c:v>74.25</c:v>
                </c:pt>
                <c:pt idx="165">
                  <c:v>69</c:v>
                </c:pt>
                <c:pt idx="166">
                  <c:v>67.33</c:v>
                </c:pt>
                <c:pt idx="167">
                  <c:v>76</c:v>
                </c:pt>
                <c:pt idx="168">
                  <c:v>76</c:v>
                </c:pt>
                <c:pt idx="169">
                  <c:v>72</c:v>
                </c:pt>
                <c:pt idx="170">
                  <c:v>70.63</c:v>
                </c:pt>
                <c:pt idx="171">
                  <c:v>70.63</c:v>
                </c:pt>
                <c:pt idx="172">
                  <c:v>78.13</c:v>
                </c:pt>
                <c:pt idx="173">
                  <c:v>83</c:v>
                </c:pt>
                <c:pt idx="174">
                  <c:v>77.66</c:v>
                </c:pt>
                <c:pt idx="175">
                  <c:v>78.13</c:v>
                </c:pt>
                <c:pt idx="176">
                  <c:v>78.13</c:v>
                </c:pt>
                <c:pt idx="177">
                  <c:v>71.5</c:v>
                </c:pt>
                <c:pt idx="178">
                  <c:v>69</c:v>
                </c:pt>
                <c:pt idx="179">
                  <c:v>63.5</c:v>
                </c:pt>
                <c:pt idx="180">
                  <c:v>65.66</c:v>
                </c:pt>
                <c:pt idx="181">
                  <c:v>65.66</c:v>
                </c:pt>
                <c:pt idx="182">
                  <c:v>70.5</c:v>
                </c:pt>
                <c:pt idx="183">
                  <c:v>70.5</c:v>
                </c:pt>
              </c:numCache>
            </c:numRef>
          </c:xVal>
          <c:yVal>
            <c:numRef>
              <c:f>'https://phospholutionscom-my.sharepoint.com/personal/tstrehl_phospholutions_com/Documents/[2022.in10t.soil.tri.SXS.xlsx]Sheet4'!$D$2:$D$185</c:f>
              <c:numCache>
                <c:formatCode>General</c:formatCode>
                <c:ptCount val="184"/>
                <c:pt idx="0">
                  <c:v>1.094325153</c:v>
                </c:pt>
                <c:pt idx="1">
                  <c:v>1.061643836</c:v>
                </c:pt>
                <c:pt idx="2">
                  <c:v>1.030132789</c:v>
                </c:pt>
                <c:pt idx="3">
                  <c:v>0.87793696300000001</c:v>
                </c:pt>
                <c:pt idx="4">
                  <c:v>1.0788718930000001</c:v>
                </c:pt>
                <c:pt idx="5">
                  <c:v>0.99686765899999996</c:v>
                </c:pt>
                <c:pt idx="6">
                  <c:v>0.98672749900000001</c:v>
                </c:pt>
                <c:pt idx="7">
                  <c:v>0.98061883699999997</c:v>
                </c:pt>
                <c:pt idx="8">
                  <c:v>0.94394463699999998</c:v>
                </c:pt>
                <c:pt idx="9">
                  <c:v>0.97902097899999996</c:v>
                </c:pt>
                <c:pt idx="10">
                  <c:v>1.2961373389999999</c:v>
                </c:pt>
                <c:pt idx="11">
                  <c:v>1.033109807</c:v>
                </c:pt>
                <c:pt idx="12">
                  <c:v>0.72474596499999999</c:v>
                </c:pt>
                <c:pt idx="13">
                  <c:v>0.98224268299999995</c:v>
                </c:pt>
                <c:pt idx="14">
                  <c:v>1.0352575180000001</c:v>
                </c:pt>
                <c:pt idx="15">
                  <c:v>0.968944099</c:v>
                </c:pt>
                <c:pt idx="16">
                  <c:v>0.73544303799999999</c:v>
                </c:pt>
                <c:pt idx="17">
                  <c:v>1.1789069169999999</c:v>
                </c:pt>
                <c:pt idx="18">
                  <c:v>1.052795031</c:v>
                </c:pt>
                <c:pt idx="19">
                  <c:v>1.040347293</c:v>
                </c:pt>
                <c:pt idx="20">
                  <c:v>0.98265895999999997</c:v>
                </c:pt>
                <c:pt idx="21">
                  <c:v>0.92236024800000005</c:v>
                </c:pt>
                <c:pt idx="22">
                  <c:v>1.059390048</c:v>
                </c:pt>
                <c:pt idx="23">
                  <c:v>0.97625969000000001</c:v>
                </c:pt>
                <c:pt idx="24">
                  <c:v>1.00829302</c:v>
                </c:pt>
                <c:pt idx="25">
                  <c:v>1.10021692</c:v>
                </c:pt>
                <c:pt idx="26">
                  <c:v>1.0673025970000001</c:v>
                </c:pt>
                <c:pt idx="27">
                  <c:v>1.012987013</c:v>
                </c:pt>
                <c:pt idx="28">
                  <c:v>1.0068326009999999</c:v>
                </c:pt>
                <c:pt idx="29">
                  <c:v>0.99767080699999999</c:v>
                </c:pt>
                <c:pt idx="30">
                  <c:v>0.93900773800000004</c:v>
                </c:pt>
                <c:pt idx="31">
                  <c:v>0.94684385400000004</c:v>
                </c:pt>
                <c:pt idx="32">
                  <c:v>0.88324873100000001</c:v>
                </c:pt>
                <c:pt idx="33">
                  <c:v>1.0319444440000001</c:v>
                </c:pt>
                <c:pt idx="34">
                  <c:v>1.001755156</c:v>
                </c:pt>
                <c:pt idx="35">
                  <c:v>1</c:v>
                </c:pt>
                <c:pt idx="36">
                  <c:v>0.85008517900000002</c:v>
                </c:pt>
                <c:pt idx="37">
                  <c:v>1.123767258</c:v>
                </c:pt>
                <c:pt idx="38">
                  <c:v>0.950482033</c:v>
                </c:pt>
                <c:pt idx="39">
                  <c:v>0.9609375</c:v>
                </c:pt>
                <c:pt idx="40">
                  <c:v>1.1283018869999999</c:v>
                </c:pt>
                <c:pt idx="41">
                  <c:v>0.99192100500000002</c:v>
                </c:pt>
                <c:pt idx="42">
                  <c:v>0.97596607000000002</c:v>
                </c:pt>
                <c:pt idx="43">
                  <c:v>1.0238907850000001</c:v>
                </c:pt>
                <c:pt idx="44">
                  <c:v>0.90462833099999995</c:v>
                </c:pt>
                <c:pt idx="45">
                  <c:v>0.99381124300000001</c:v>
                </c:pt>
                <c:pt idx="46">
                  <c:v>0.93583162200000003</c:v>
                </c:pt>
                <c:pt idx="47">
                  <c:v>1.017751479</c:v>
                </c:pt>
                <c:pt idx="48">
                  <c:v>0.98510638299999997</c:v>
                </c:pt>
                <c:pt idx="49">
                  <c:v>0.97463572600000004</c:v>
                </c:pt>
                <c:pt idx="50">
                  <c:v>1.011532125</c:v>
                </c:pt>
                <c:pt idx="51">
                  <c:v>1.0574620910000001</c:v>
                </c:pt>
                <c:pt idx="52">
                  <c:v>1.0606060610000001</c:v>
                </c:pt>
                <c:pt idx="53">
                  <c:v>0.81634712399999998</c:v>
                </c:pt>
                <c:pt idx="54">
                  <c:v>0.97050147499999995</c:v>
                </c:pt>
                <c:pt idx="55">
                  <c:v>1.0004950500000001</c:v>
                </c:pt>
                <c:pt idx="56">
                  <c:v>0.98798076899999998</c:v>
                </c:pt>
                <c:pt idx="57">
                  <c:v>0.98009950199999996</c:v>
                </c:pt>
                <c:pt idx="58">
                  <c:v>1.3832335330000001</c:v>
                </c:pt>
                <c:pt idx="59">
                  <c:v>1.107816712</c:v>
                </c:pt>
                <c:pt idx="60">
                  <c:v>1.003289474</c:v>
                </c:pt>
                <c:pt idx="61">
                  <c:v>0.97198132100000001</c:v>
                </c:pt>
                <c:pt idx="62">
                  <c:v>1.036048689</c:v>
                </c:pt>
                <c:pt idx="63">
                  <c:v>1.006539235</c:v>
                </c:pt>
                <c:pt idx="64">
                  <c:v>0.99027993800000003</c:v>
                </c:pt>
                <c:pt idx="65">
                  <c:v>0.966983492</c:v>
                </c:pt>
                <c:pt idx="66">
                  <c:v>0.96055916100000005</c:v>
                </c:pt>
                <c:pt idx="67">
                  <c:v>1.0201078960000001</c:v>
                </c:pt>
                <c:pt idx="68">
                  <c:v>1.0221445220000001</c:v>
                </c:pt>
                <c:pt idx="69">
                  <c:v>1.0222984559999999</c:v>
                </c:pt>
                <c:pt idx="70">
                  <c:v>0.92835519700000002</c:v>
                </c:pt>
                <c:pt idx="71">
                  <c:v>1.04415182</c:v>
                </c:pt>
                <c:pt idx="72">
                  <c:v>1.0249609980000001</c:v>
                </c:pt>
                <c:pt idx="73">
                  <c:v>1.017257463</c:v>
                </c:pt>
                <c:pt idx="74">
                  <c:v>1.0567724629999999</c:v>
                </c:pt>
                <c:pt idx="75">
                  <c:v>0.97002237099999999</c:v>
                </c:pt>
                <c:pt idx="76">
                  <c:v>0.97636039299999999</c:v>
                </c:pt>
                <c:pt idx="77">
                  <c:v>0.95357634099999999</c:v>
                </c:pt>
                <c:pt idx="78">
                  <c:v>0.91791845500000002</c:v>
                </c:pt>
                <c:pt idx="79">
                  <c:v>1.0290456429999999</c:v>
                </c:pt>
                <c:pt idx="80">
                  <c:v>0.851622875</c:v>
                </c:pt>
                <c:pt idx="81">
                  <c:v>0.98307475300000002</c:v>
                </c:pt>
                <c:pt idx="82">
                  <c:v>1.045413261</c:v>
                </c:pt>
                <c:pt idx="83">
                  <c:v>1.009470512</c:v>
                </c:pt>
                <c:pt idx="84">
                  <c:v>1.019766035</c:v>
                </c:pt>
                <c:pt idx="85">
                  <c:v>1.010054845</c:v>
                </c:pt>
                <c:pt idx="86">
                  <c:v>1.0019656020000001</c:v>
                </c:pt>
                <c:pt idx="87">
                  <c:v>0.98692468600000005</c:v>
                </c:pt>
                <c:pt idx="88">
                  <c:v>0.98660084599999998</c:v>
                </c:pt>
                <c:pt idx="89">
                  <c:v>0.984003878</c:v>
                </c:pt>
                <c:pt idx="90">
                  <c:v>0.96467817899999997</c:v>
                </c:pt>
                <c:pt idx="91">
                  <c:v>1.0284431140000001</c:v>
                </c:pt>
                <c:pt idx="92">
                  <c:v>0.99192520200000001</c:v>
                </c:pt>
                <c:pt idx="93">
                  <c:v>0.98339719000000003</c:v>
                </c:pt>
                <c:pt idx="94">
                  <c:v>0.92414664999999996</c:v>
                </c:pt>
                <c:pt idx="95">
                  <c:v>1.016674386</c:v>
                </c:pt>
                <c:pt idx="96">
                  <c:v>1.0154211150000001</c:v>
                </c:pt>
                <c:pt idx="97">
                  <c:v>1.014741036</c:v>
                </c:pt>
                <c:pt idx="98">
                  <c:v>0.98620094899999999</c:v>
                </c:pt>
                <c:pt idx="99">
                  <c:v>0.92909896599999997</c:v>
                </c:pt>
                <c:pt idx="100">
                  <c:v>0.85510688800000001</c:v>
                </c:pt>
                <c:pt idx="101">
                  <c:v>1.014025245</c:v>
                </c:pt>
                <c:pt idx="102">
                  <c:v>0.99322033899999995</c:v>
                </c:pt>
                <c:pt idx="103">
                  <c:v>1.082606465</c:v>
                </c:pt>
                <c:pt idx="104">
                  <c:v>1.0085714290000001</c:v>
                </c:pt>
                <c:pt idx="105">
                  <c:v>0.85548523200000004</c:v>
                </c:pt>
                <c:pt idx="106">
                  <c:v>1.0237615790000001</c:v>
                </c:pt>
                <c:pt idx="107">
                  <c:v>1.006539235</c:v>
                </c:pt>
                <c:pt idx="108">
                  <c:v>0.99597180299999999</c:v>
                </c:pt>
                <c:pt idx="109">
                  <c:v>0.99535843199999996</c:v>
                </c:pt>
                <c:pt idx="110">
                  <c:v>0.95448079699999999</c:v>
                </c:pt>
                <c:pt idx="111">
                  <c:v>0.97881559900000004</c:v>
                </c:pt>
                <c:pt idx="112">
                  <c:v>0.96931877300000002</c:v>
                </c:pt>
                <c:pt idx="113">
                  <c:v>0.76271186400000002</c:v>
                </c:pt>
                <c:pt idx="114">
                  <c:v>1.0752136750000001</c:v>
                </c:pt>
                <c:pt idx="115">
                  <c:v>1.1407652340000001</c:v>
                </c:pt>
                <c:pt idx="116">
                  <c:v>1.005102041</c:v>
                </c:pt>
                <c:pt idx="117">
                  <c:v>0.957564576</c:v>
                </c:pt>
                <c:pt idx="118">
                  <c:v>1.0709876540000001</c:v>
                </c:pt>
                <c:pt idx="119">
                  <c:v>1.0942796610000001</c:v>
                </c:pt>
                <c:pt idx="120">
                  <c:v>1.0387500000000001</c:v>
                </c:pt>
                <c:pt idx="121">
                  <c:v>1.015228426</c:v>
                </c:pt>
                <c:pt idx="122">
                  <c:v>0.99840700900000001</c:v>
                </c:pt>
                <c:pt idx="123">
                  <c:v>1.0704887219999999</c:v>
                </c:pt>
                <c:pt idx="124">
                  <c:v>1.1807732500000001</c:v>
                </c:pt>
                <c:pt idx="125">
                  <c:v>0.93322203699999995</c:v>
                </c:pt>
                <c:pt idx="126">
                  <c:v>1.004854369</c:v>
                </c:pt>
                <c:pt idx="127">
                  <c:v>1.0427722770000001</c:v>
                </c:pt>
                <c:pt idx="128">
                  <c:v>1.062474645</c:v>
                </c:pt>
                <c:pt idx="129">
                  <c:v>1.0018382349999999</c:v>
                </c:pt>
                <c:pt idx="130">
                  <c:v>1.0107250109999999</c:v>
                </c:pt>
                <c:pt idx="131">
                  <c:v>0.98347440500000005</c:v>
                </c:pt>
                <c:pt idx="132">
                  <c:v>1.163265306</c:v>
                </c:pt>
                <c:pt idx="133">
                  <c:v>1.0355691060000001</c:v>
                </c:pt>
                <c:pt idx="134">
                  <c:v>0.98750000000000004</c:v>
                </c:pt>
                <c:pt idx="135">
                  <c:v>1.0378912689999999</c:v>
                </c:pt>
                <c:pt idx="136">
                  <c:v>0.95725264200000004</c:v>
                </c:pt>
                <c:pt idx="137">
                  <c:v>0.97366255099999999</c:v>
                </c:pt>
                <c:pt idx="138">
                  <c:v>1.0144534780000001</c:v>
                </c:pt>
                <c:pt idx="139">
                  <c:v>0.98651079100000005</c:v>
                </c:pt>
                <c:pt idx="140">
                  <c:v>0.925806452</c:v>
                </c:pt>
                <c:pt idx="141">
                  <c:v>0.97151114800000005</c:v>
                </c:pt>
                <c:pt idx="142">
                  <c:v>0.92071197400000004</c:v>
                </c:pt>
                <c:pt idx="143">
                  <c:v>0.82312925199999998</c:v>
                </c:pt>
                <c:pt idx="144">
                  <c:v>1.023705004</c:v>
                </c:pt>
                <c:pt idx="145">
                  <c:v>0.98705966899999997</c:v>
                </c:pt>
                <c:pt idx="146">
                  <c:v>0.95389918100000004</c:v>
                </c:pt>
                <c:pt idx="147">
                  <c:v>0.94453004600000001</c:v>
                </c:pt>
                <c:pt idx="148">
                  <c:v>0.99139784900000005</c:v>
                </c:pt>
                <c:pt idx="149">
                  <c:v>0.90048543700000006</c:v>
                </c:pt>
                <c:pt idx="150">
                  <c:v>1.030193237</c:v>
                </c:pt>
                <c:pt idx="151">
                  <c:v>1.131373725</c:v>
                </c:pt>
                <c:pt idx="152">
                  <c:v>1.1401120899999999</c:v>
                </c:pt>
                <c:pt idx="153">
                  <c:v>0.96134453799999997</c:v>
                </c:pt>
                <c:pt idx="154">
                  <c:v>1.0473892060000001</c:v>
                </c:pt>
                <c:pt idx="155">
                  <c:v>1.0920502089999999</c:v>
                </c:pt>
                <c:pt idx="156">
                  <c:v>1.134254689</c:v>
                </c:pt>
                <c:pt idx="157">
                  <c:v>1.044925884</c:v>
                </c:pt>
                <c:pt idx="158">
                  <c:v>0.99561578299999998</c:v>
                </c:pt>
                <c:pt idx="159">
                  <c:v>0.96621621599999996</c:v>
                </c:pt>
                <c:pt idx="160">
                  <c:v>1.0888501740000001</c:v>
                </c:pt>
                <c:pt idx="161">
                  <c:v>1.0609271520000001</c:v>
                </c:pt>
                <c:pt idx="162">
                  <c:v>1.0599044470000001</c:v>
                </c:pt>
                <c:pt idx="163">
                  <c:v>0.99658265700000004</c:v>
                </c:pt>
                <c:pt idx="164">
                  <c:v>1.1283783780000001</c:v>
                </c:pt>
                <c:pt idx="165">
                  <c:v>0.99389978199999995</c:v>
                </c:pt>
                <c:pt idx="166">
                  <c:v>1.1419821830000001</c:v>
                </c:pt>
                <c:pt idx="167">
                  <c:v>1.0217391300000001</c:v>
                </c:pt>
                <c:pt idx="168">
                  <c:v>1.004376368</c:v>
                </c:pt>
                <c:pt idx="169">
                  <c:v>0.94896331700000003</c:v>
                </c:pt>
                <c:pt idx="170">
                  <c:v>1.0789954340000001</c:v>
                </c:pt>
                <c:pt idx="171">
                  <c:v>0.93097345099999995</c:v>
                </c:pt>
                <c:pt idx="172">
                  <c:v>1.0545774649999999</c:v>
                </c:pt>
                <c:pt idx="173">
                  <c:v>1.0918570009999999</c:v>
                </c:pt>
                <c:pt idx="174">
                  <c:v>1.0440456769999999</c:v>
                </c:pt>
                <c:pt idx="175">
                  <c:v>1.04130809</c:v>
                </c:pt>
                <c:pt idx="176">
                  <c:v>0.98647469499999996</c:v>
                </c:pt>
                <c:pt idx="177">
                  <c:v>1.1234207970000001</c:v>
                </c:pt>
                <c:pt idx="178">
                  <c:v>1.0823699419999999</c:v>
                </c:pt>
                <c:pt idx="179">
                  <c:v>0.96351351399999996</c:v>
                </c:pt>
                <c:pt idx="180">
                  <c:v>1.150569886</c:v>
                </c:pt>
                <c:pt idx="181">
                  <c:v>1.0415866920000001</c:v>
                </c:pt>
                <c:pt idx="182">
                  <c:v>1.032142857</c:v>
                </c:pt>
                <c:pt idx="183">
                  <c:v>1.0180360719999999</c:v>
                </c:pt>
              </c:numCache>
            </c:numRef>
          </c:yVal>
          <c:smooth val="0"/>
          <c:extLst>
            <c:ext xmlns:c16="http://schemas.microsoft.com/office/drawing/2014/chart" uri="{C3380CC4-5D6E-409C-BE32-E72D297353CC}">
              <c16:uniqueId val="{00000002-9A73-9640-8B1D-54C86B2069AA}"/>
            </c:ext>
          </c:extLst>
        </c:ser>
        <c:dLbls>
          <c:showLegendKey val="0"/>
          <c:showVal val="0"/>
          <c:showCatName val="0"/>
          <c:showSerName val="0"/>
          <c:showPercent val="0"/>
          <c:showBubbleSize val="0"/>
        </c:dLbls>
        <c:axId val="929894079"/>
        <c:axId val="1622038591"/>
      </c:scatterChart>
      <c:valAx>
        <c:axId val="929894079"/>
        <c:scaling>
          <c:orientation val="minMax"/>
          <c:max val="100"/>
          <c:min val="6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a:t>% Sand &amp; Silt</a:t>
                </a:r>
              </a:p>
            </c:rich>
          </c:tx>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1622038591"/>
        <c:crosses val="autoZero"/>
        <c:crossBetween val="midCat"/>
      </c:valAx>
      <c:valAx>
        <c:axId val="1622038591"/>
        <c:scaling>
          <c:orientation val="minMax"/>
          <c:max val="1.4"/>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a:t>Yield Relative to GSP</a:t>
                </a:r>
              </a:p>
            </c:rich>
          </c:tx>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929894079"/>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a:latin typeface="Arial" panose="020B0604020202020204" pitchFamily="34" charset="0"/>
                <a:cs typeface="Arial" panose="020B0604020202020204" pitchFamily="34" charset="0"/>
              </a:rPr>
              <a:t>Corn, Yield x STP</a:t>
            </a:r>
          </a:p>
        </c:rich>
      </c:tx>
      <c:layout>
        <c:manualLayout>
          <c:xMode val="edge"/>
          <c:yMode val="edge"/>
          <c:x val="0.36276790931275338"/>
          <c:y val="8.9587162520615105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5913960099408403"/>
          <c:y val="0.18234821678878022"/>
          <c:w val="0.80806544068710817"/>
          <c:h val="0.69609874305528185"/>
        </c:manualLayout>
      </c:layout>
      <c:scatterChart>
        <c:scatterStyle val="lineMarker"/>
        <c:varyColors val="0"/>
        <c:ser>
          <c:idx val="0"/>
          <c:order val="0"/>
          <c:spPr>
            <a:ln w="38100" cap="rnd">
              <a:noFill/>
              <a:round/>
            </a:ln>
            <a:effectLst/>
          </c:spPr>
          <c:marker>
            <c:symbol val="circle"/>
            <c:size val="5"/>
            <c:spPr>
              <a:solidFill>
                <a:srgbClr val="244030"/>
              </a:solidFill>
              <a:ln w="9525">
                <a:noFill/>
              </a:ln>
              <a:effectLst/>
            </c:spPr>
          </c:marker>
          <c:trendline>
            <c:spPr>
              <a:ln w="19050" cap="rnd">
                <a:solidFill>
                  <a:schemeClr val="accent1"/>
                </a:solidFill>
                <a:prstDash val="sysDot"/>
              </a:ln>
              <a:effectLst/>
            </c:spPr>
            <c:trendlineType val="linear"/>
            <c:dispRSqr val="0"/>
            <c:dispEq val="0"/>
          </c:trendline>
          <c:trendline>
            <c:spPr>
              <a:ln w="31750" cap="rnd">
                <a:solidFill>
                  <a:schemeClr val="accent2"/>
                </a:solidFill>
                <a:prstDash val="sysDot"/>
              </a:ln>
              <a:effectLst/>
            </c:spPr>
            <c:trendlineType val="linear"/>
            <c:dispRSqr val="0"/>
            <c:dispEq val="0"/>
          </c:trendline>
          <c:xVal>
            <c:numRef>
              <c:f>'Corn (2)'!$C$1:$C$66</c:f>
              <c:numCache>
                <c:formatCode>General</c:formatCode>
                <c:ptCount val="66"/>
                <c:pt idx="2">
                  <c:v>48</c:v>
                </c:pt>
                <c:pt idx="3">
                  <c:v>23.5</c:v>
                </c:pt>
                <c:pt idx="4">
                  <c:v>59</c:v>
                </c:pt>
                <c:pt idx="5">
                  <c:v>12</c:v>
                </c:pt>
                <c:pt idx="6">
                  <c:v>57.5</c:v>
                </c:pt>
                <c:pt idx="7">
                  <c:v>56.5</c:v>
                </c:pt>
                <c:pt idx="8">
                  <c:v>31</c:v>
                </c:pt>
                <c:pt idx="9">
                  <c:v>21</c:v>
                </c:pt>
                <c:pt idx="10">
                  <c:v>18</c:v>
                </c:pt>
                <c:pt idx="11">
                  <c:v>21.5</c:v>
                </c:pt>
                <c:pt idx="12">
                  <c:v>31</c:v>
                </c:pt>
                <c:pt idx="13">
                  <c:v>27</c:v>
                </c:pt>
                <c:pt idx="14">
                  <c:v>44</c:v>
                </c:pt>
                <c:pt idx="15">
                  <c:v>28</c:v>
                </c:pt>
                <c:pt idx="16">
                  <c:v>29</c:v>
                </c:pt>
                <c:pt idx="17">
                  <c:v>27</c:v>
                </c:pt>
                <c:pt idx="18">
                  <c:v>30</c:v>
                </c:pt>
                <c:pt idx="19">
                  <c:v>34</c:v>
                </c:pt>
                <c:pt idx="20">
                  <c:v>36</c:v>
                </c:pt>
                <c:pt idx="21">
                  <c:v>34</c:v>
                </c:pt>
                <c:pt idx="22">
                  <c:v>55</c:v>
                </c:pt>
                <c:pt idx="23">
                  <c:v>14</c:v>
                </c:pt>
                <c:pt idx="24">
                  <c:v>53.5</c:v>
                </c:pt>
                <c:pt idx="25">
                  <c:v>21.5</c:v>
                </c:pt>
                <c:pt idx="26">
                  <c:v>25.5</c:v>
                </c:pt>
                <c:pt idx="27">
                  <c:v>17</c:v>
                </c:pt>
                <c:pt idx="28">
                  <c:v>26</c:v>
                </c:pt>
                <c:pt idx="29">
                  <c:v>33</c:v>
                </c:pt>
                <c:pt idx="30">
                  <c:v>14</c:v>
                </c:pt>
                <c:pt idx="31">
                  <c:v>26</c:v>
                </c:pt>
                <c:pt idx="32">
                  <c:v>27.5</c:v>
                </c:pt>
                <c:pt idx="33">
                  <c:v>49</c:v>
                </c:pt>
                <c:pt idx="34">
                  <c:v>41</c:v>
                </c:pt>
                <c:pt idx="35">
                  <c:v>24</c:v>
                </c:pt>
                <c:pt idx="36">
                  <c:v>28</c:v>
                </c:pt>
                <c:pt idx="37">
                  <c:v>30</c:v>
                </c:pt>
                <c:pt idx="38">
                  <c:v>31</c:v>
                </c:pt>
                <c:pt idx="39">
                  <c:v>23</c:v>
                </c:pt>
                <c:pt idx="40">
                  <c:v>15</c:v>
                </c:pt>
                <c:pt idx="41">
                  <c:v>56.5</c:v>
                </c:pt>
                <c:pt idx="42">
                  <c:v>31</c:v>
                </c:pt>
                <c:pt idx="43">
                  <c:v>43.5</c:v>
                </c:pt>
                <c:pt idx="44">
                  <c:v>30.5</c:v>
                </c:pt>
                <c:pt idx="45">
                  <c:v>24.5</c:v>
                </c:pt>
                <c:pt idx="46">
                  <c:v>16</c:v>
                </c:pt>
                <c:pt idx="47">
                  <c:v>45.5</c:v>
                </c:pt>
                <c:pt idx="48">
                  <c:v>28</c:v>
                </c:pt>
                <c:pt idx="49">
                  <c:v>18</c:v>
                </c:pt>
                <c:pt idx="50">
                  <c:v>60.5</c:v>
                </c:pt>
                <c:pt idx="51">
                  <c:v>28</c:v>
                </c:pt>
                <c:pt idx="52">
                  <c:v>52</c:v>
                </c:pt>
                <c:pt idx="53">
                  <c:v>23</c:v>
                </c:pt>
                <c:pt idx="54">
                  <c:v>30</c:v>
                </c:pt>
                <c:pt idx="55">
                  <c:v>21</c:v>
                </c:pt>
                <c:pt idx="56">
                  <c:v>6.5</c:v>
                </c:pt>
                <c:pt idx="57">
                  <c:v>32</c:v>
                </c:pt>
                <c:pt idx="58">
                  <c:v>17.5</c:v>
                </c:pt>
                <c:pt idx="59">
                  <c:v>36</c:v>
                </c:pt>
                <c:pt idx="60">
                  <c:v>13</c:v>
                </c:pt>
              </c:numCache>
            </c:numRef>
          </c:xVal>
          <c:yVal>
            <c:numRef>
              <c:f>'Corn (2)'!$D$1:$D$66</c:f>
              <c:numCache>
                <c:formatCode>General</c:formatCode>
                <c:ptCount val="66"/>
                <c:pt idx="2">
                  <c:v>0.92002680619613331</c:v>
                </c:pt>
                <c:pt idx="3" formatCode="0%">
                  <c:v>0.94736842099999996</c:v>
                </c:pt>
                <c:pt idx="4" formatCode="0%">
                  <c:v>0.96446700500000004</c:v>
                </c:pt>
                <c:pt idx="5">
                  <c:v>0.96560810720627266</c:v>
                </c:pt>
                <c:pt idx="6" formatCode="0%">
                  <c:v>0.969684031</c:v>
                </c:pt>
                <c:pt idx="7" formatCode="0%">
                  <c:v>0.97272727299999995</c:v>
                </c:pt>
                <c:pt idx="8">
                  <c:v>0.9731092547482183</c:v>
                </c:pt>
                <c:pt idx="9" formatCode="0%">
                  <c:v>0.9775231379462318</c:v>
                </c:pt>
                <c:pt idx="10" formatCode="0%">
                  <c:v>0.97938144299999996</c:v>
                </c:pt>
                <c:pt idx="11" formatCode="0%">
                  <c:v>0.98426259000000005</c:v>
                </c:pt>
                <c:pt idx="12">
                  <c:v>0.98500269932732609</c:v>
                </c:pt>
                <c:pt idx="13" formatCode="0%">
                  <c:v>0.98517940717628716</c:v>
                </c:pt>
                <c:pt idx="14">
                  <c:v>0.98658053933060452</c:v>
                </c:pt>
                <c:pt idx="15">
                  <c:v>0.98785221200482265</c:v>
                </c:pt>
                <c:pt idx="16" formatCode="0%">
                  <c:v>0.98948422599999997</c:v>
                </c:pt>
                <c:pt idx="17" formatCode="0%">
                  <c:v>0.99310344800000006</c:v>
                </c:pt>
                <c:pt idx="18" formatCode="0%">
                  <c:v>0.994164092</c:v>
                </c:pt>
                <c:pt idx="19" formatCode="0%">
                  <c:v>0.99630314200000003</c:v>
                </c:pt>
                <c:pt idx="20" formatCode="0%">
                  <c:v>0.99731327199999997</c:v>
                </c:pt>
                <c:pt idx="21" formatCode="0%">
                  <c:v>0.99840319399999999</c:v>
                </c:pt>
                <c:pt idx="22">
                  <c:v>0.99863049341255228</c:v>
                </c:pt>
                <c:pt idx="23">
                  <c:v>0.99896604606824402</c:v>
                </c:pt>
                <c:pt idx="24" formatCode="0%">
                  <c:v>1.0027832999999999</c:v>
                </c:pt>
                <c:pt idx="25" formatCode="0%">
                  <c:v>1.004</c:v>
                </c:pt>
                <c:pt idx="26" formatCode="0%">
                  <c:v>1.004394531</c:v>
                </c:pt>
                <c:pt idx="27" formatCode="0%">
                  <c:v>1.0053285970000001</c:v>
                </c:pt>
                <c:pt idx="28" formatCode="0%">
                  <c:v>1.0066803699897227</c:v>
                </c:pt>
                <c:pt idx="29" formatCode="0%">
                  <c:v>1.0091196069999999</c:v>
                </c:pt>
                <c:pt idx="30" formatCode="0%">
                  <c:v>1.0098245610000001</c:v>
                </c:pt>
                <c:pt idx="31" formatCode="0%">
                  <c:v>1.010771219</c:v>
                </c:pt>
                <c:pt idx="32" formatCode="0%">
                  <c:v>1.0111016230000001</c:v>
                </c:pt>
                <c:pt idx="33" formatCode="0%">
                  <c:v>1.0139832200000001</c:v>
                </c:pt>
                <c:pt idx="34">
                  <c:v>1.0143309421066207</c:v>
                </c:pt>
                <c:pt idx="35">
                  <c:v>1.0149982304040337</c:v>
                </c:pt>
                <c:pt idx="36" formatCode="0%">
                  <c:v>1.0195296931048226</c:v>
                </c:pt>
                <c:pt idx="37">
                  <c:v>1.0211744836217933</c:v>
                </c:pt>
                <c:pt idx="38" formatCode="0%">
                  <c:v>1.0216962524654833</c:v>
                </c:pt>
                <c:pt idx="39" formatCode="0%">
                  <c:v>1.021949974</c:v>
                </c:pt>
                <c:pt idx="40" formatCode="0%">
                  <c:v>1.0238631250000001</c:v>
                </c:pt>
                <c:pt idx="41" formatCode="0%">
                  <c:v>1.0265858210000001</c:v>
                </c:pt>
                <c:pt idx="42">
                  <c:v>1.0274955747829517</c:v>
                </c:pt>
                <c:pt idx="43" formatCode="0%">
                  <c:v>1.0290388548057259</c:v>
                </c:pt>
                <c:pt idx="44" formatCode="0%">
                  <c:v>1.0382775120000001</c:v>
                </c:pt>
                <c:pt idx="45" formatCode="0%">
                  <c:v>1.0390625</c:v>
                </c:pt>
                <c:pt idx="46">
                  <c:v>1.0407469100147257</c:v>
                </c:pt>
                <c:pt idx="47" formatCode="0%">
                  <c:v>1.0431266850000001</c:v>
                </c:pt>
                <c:pt idx="48" formatCode="0%">
                  <c:v>1.0528012899999999</c:v>
                </c:pt>
                <c:pt idx="49">
                  <c:v>1.0540415404040389</c:v>
                </c:pt>
                <c:pt idx="50" formatCode="0%">
                  <c:v>1.0581516099999999</c:v>
                </c:pt>
                <c:pt idx="51">
                  <c:v>1.059321786503072</c:v>
                </c:pt>
                <c:pt idx="52" formatCode="0%">
                  <c:v>1.0627705629999999</c:v>
                </c:pt>
                <c:pt idx="53" formatCode="0%">
                  <c:v>1.06351551</c:v>
                </c:pt>
                <c:pt idx="54" formatCode="0%">
                  <c:v>1.0635721490000001</c:v>
                </c:pt>
                <c:pt idx="55" formatCode="0%">
                  <c:v>1.064534552</c:v>
                </c:pt>
                <c:pt idx="56" formatCode="0%">
                  <c:v>1.0691823899999999</c:v>
                </c:pt>
                <c:pt idx="57">
                  <c:v>1.0791395019754995</c:v>
                </c:pt>
                <c:pt idx="58" formatCode="0%">
                  <c:v>1.092674806</c:v>
                </c:pt>
                <c:pt idx="59" formatCode="0%">
                  <c:v>1.125874126</c:v>
                </c:pt>
                <c:pt idx="60" formatCode="0%">
                  <c:v>1.1410658309999999</c:v>
                </c:pt>
              </c:numCache>
            </c:numRef>
          </c:yVal>
          <c:smooth val="0"/>
          <c:extLst>
            <c:ext xmlns:c16="http://schemas.microsoft.com/office/drawing/2014/chart" uri="{C3380CC4-5D6E-409C-BE32-E72D297353CC}">
              <c16:uniqueId val="{00000002-2079-45A6-BFCB-9616C00DE2B3}"/>
            </c:ext>
          </c:extLst>
        </c:ser>
        <c:dLbls>
          <c:showLegendKey val="0"/>
          <c:showVal val="0"/>
          <c:showCatName val="0"/>
          <c:showSerName val="0"/>
          <c:showPercent val="0"/>
          <c:showBubbleSize val="0"/>
        </c:dLbls>
        <c:axId val="18707503"/>
        <c:axId val="18707983"/>
      </c:scatterChart>
      <c:valAx>
        <c:axId val="1870750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STP (Bray 2)</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18707983"/>
        <c:crosses val="autoZero"/>
        <c:crossBetween val="midCat"/>
      </c:valAx>
      <c:valAx>
        <c:axId val="18707983"/>
        <c:scaling>
          <c:orientation val="minMax"/>
          <c:max val="1.1500000000000001"/>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Yield Relative to GSP</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18707503"/>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680" b="1" i="0" u="none" strike="noStrike" kern="1200" spc="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Corn, RhizoSorb (50% P) Yield x pH</a:t>
            </a:r>
          </a:p>
        </c:rich>
      </c:tx>
      <c:overlay val="0"/>
      <c:spPr>
        <a:noFill/>
        <a:ln>
          <a:noFill/>
        </a:ln>
        <a:effectLst/>
      </c:spPr>
      <c:txPr>
        <a:bodyPr rot="0" spcFirstLastPara="1" vertOverflow="ellipsis" vert="horz" wrap="square" anchor="ctr" anchorCtr="1"/>
        <a:lstStyle/>
        <a:p>
          <a:pPr>
            <a:defRPr lang="en-US" sz="168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38100" cap="rnd">
              <a:noFill/>
              <a:round/>
            </a:ln>
            <a:effectLst/>
          </c:spPr>
          <c:marker>
            <c:symbol val="circle"/>
            <c:size val="5"/>
            <c:spPr>
              <a:solidFill>
                <a:srgbClr val="4EA72E">
                  <a:lumMod val="75000"/>
                </a:srgbClr>
              </a:solidFill>
              <a:ln w="9525">
                <a:no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Sheet5!$A$1:$A$95</c:f>
              <c:numCache>
                <c:formatCode>General</c:formatCode>
                <c:ptCount val="95"/>
                <c:pt idx="0">
                  <c:v>5.8</c:v>
                </c:pt>
                <c:pt idx="1">
                  <c:v>6.2</c:v>
                </c:pt>
                <c:pt idx="2">
                  <c:v>6.6</c:v>
                </c:pt>
                <c:pt idx="3">
                  <c:v>6</c:v>
                </c:pt>
                <c:pt idx="4">
                  <c:v>6.3</c:v>
                </c:pt>
                <c:pt idx="5">
                  <c:v>5.7</c:v>
                </c:pt>
                <c:pt idx="6">
                  <c:v>6.6</c:v>
                </c:pt>
                <c:pt idx="7">
                  <c:v>7</c:v>
                </c:pt>
                <c:pt idx="8">
                  <c:v>6.6</c:v>
                </c:pt>
                <c:pt idx="9">
                  <c:v>7</c:v>
                </c:pt>
                <c:pt idx="10">
                  <c:v>8.1999999999999993</c:v>
                </c:pt>
                <c:pt idx="11">
                  <c:v>6.5</c:v>
                </c:pt>
                <c:pt idx="12">
                  <c:v>7.3</c:v>
                </c:pt>
                <c:pt idx="13">
                  <c:v>7.7</c:v>
                </c:pt>
                <c:pt idx="14">
                  <c:v>6.2</c:v>
                </c:pt>
                <c:pt idx="15">
                  <c:v>5.3</c:v>
                </c:pt>
                <c:pt idx="16">
                  <c:v>5.4</c:v>
                </c:pt>
                <c:pt idx="17">
                  <c:v>5.3</c:v>
                </c:pt>
                <c:pt idx="18">
                  <c:v>6.2</c:v>
                </c:pt>
                <c:pt idx="19">
                  <c:v>6.6</c:v>
                </c:pt>
                <c:pt idx="20">
                  <c:v>5.3</c:v>
                </c:pt>
                <c:pt idx="21">
                  <c:v>6.4</c:v>
                </c:pt>
                <c:pt idx="22">
                  <c:v>7.2</c:v>
                </c:pt>
                <c:pt idx="23">
                  <c:v>6</c:v>
                </c:pt>
                <c:pt idx="24">
                  <c:v>5.6</c:v>
                </c:pt>
                <c:pt idx="25">
                  <c:v>6.5</c:v>
                </c:pt>
                <c:pt idx="26">
                  <c:v>7</c:v>
                </c:pt>
                <c:pt idx="27">
                  <c:v>5.6</c:v>
                </c:pt>
                <c:pt idx="28">
                  <c:v>6.5</c:v>
                </c:pt>
                <c:pt idx="29">
                  <c:v>7.3</c:v>
                </c:pt>
                <c:pt idx="30">
                  <c:v>5.8</c:v>
                </c:pt>
                <c:pt idx="31">
                  <c:v>6.8</c:v>
                </c:pt>
                <c:pt idx="32">
                  <c:v>6.1</c:v>
                </c:pt>
                <c:pt idx="33">
                  <c:v>5.9</c:v>
                </c:pt>
                <c:pt idx="34">
                  <c:v>6.4</c:v>
                </c:pt>
                <c:pt idx="35">
                  <c:v>6.9</c:v>
                </c:pt>
                <c:pt idx="36">
                  <c:v>5.6</c:v>
                </c:pt>
                <c:pt idx="37">
                  <c:v>5.8</c:v>
                </c:pt>
                <c:pt idx="38">
                  <c:v>5.8</c:v>
                </c:pt>
                <c:pt idx="39">
                  <c:v>6.5</c:v>
                </c:pt>
                <c:pt idx="40">
                  <c:v>7.1</c:v>
                </c:pt>
                <c:pt idx="41">
                  <c:v>6</c:v>
                </c:pt>
                <c:pt idx="42">
                  <c:v>4.7</c:v>
                </c:pt>
                <c:pt idx="43">
                  <c:v>4.75</c:v>
                </c:pt>
                <c:pt idx="44">
                  <c:v>4.95</c:v>
                </c:pt>
                <c:pt idx="45">
                  <c:v>5.05</c:v>
                </c:pt>
                <c:pt idx="46">
                  <c:v>5.35</c:v>
                </c:pt>
                <c:pt idx="47">
                  <c:v>5.35</c:v>
                </c:pt>
                <c:pt idx="48">
                  <c:v>5.4499999999999993</c:v>
                </c:pt>
                <c:pt idx="49">
                  <c:v>5.5</c:v>
                </c:pt>
                <c:pt idx="50">
                  <c:v>5.5</c:v>
                </c:pt>
                <c:pt idx="51">
                  <c:v>5.65</c:v>
                </c:pt>
                <c:pt idx="52">
                  <c:v>5.6999999999999993</c:v>
                </c:pt>
                <c:pt idx="53">
                  <c:v>5.75</c:v>
                </c:pt>
                <c:pt idx="54">
                  <c:v>5.8</c:v>
                </c:pt>
                <c:pt idx="55">
                  <c:v>5.8000000000000007</c:v>
                </c:pt>
                <c:pt idx="56">
                  <c:v>5.9</c:v>
                </c:pt>
                <c:pt idx="57">
                  <c:v>5.9</c:v>
                </c:pt>
                <c:pt idx="58">
                  <c:v>5.95</c:v>
                </c:pt>
                <c:pt idx="59">
                  <c:v>6</c:v>
                </c:pt>
                <c:pt idx="60">
                  <c:v>6</c:v>
                </c:pt>
                <c:pt idx="61">
                  <c:v>6</c:v>
                </c:pt>
                <c:pt idx="62">
                  <c:v>6.15</c:v>
                </c:pt>
                <c:pt idx="63">
                  <c:v>6.15</c:v>
                </c:pt>
                <c:pt idx="64">
                  <c:v>6.15</c:v>
                </c:pt>
                <c:pt idx="65">
                  <c:v>6.1999999999999993</c:v>
                </c:pt>
                <c:pt idx="66">
                  <c:v>6.2</c:v>
                </c:pt>
                <c:pt idx="67">
                  <c:v>6.3</c:v>
                </c:pt>
                <c:pt idx="68">
                  <c:v>6.3</c:v>
                </c:pt>
                <c:pt idx="69">
                  <c:v>6.3</c:v>
                </c:pt>
                <c:pt idx="70">
                  <c:v>6.35</c:v>
                </c:pt>
                <c:pt idx="71">
                  <c:v>6.35</c:v>
                </c:pt>
                <c:pt idx="72">
                  <c:v>6.35</c:v>
                </c:pt>
                <c:pt idx="73">
                  <c:v>6.4</c:v>
                </c:pt>
                <c:pt idx="74">
                  <c:v>6.4</c:v>
                </c:pt>
                <c:pt idx="75">
                  <c:v>6.45</c:v>
                </c:pt>
                <c:pt idx="76">
                  <c:v>6.45</c:v>
                </c:pt>
                <c:pt idx="77">
                  <c:v>6.45</c:v>
                </c:pt>
                <c:pt idx="78">
                  <c:v>6.5</c:v>
                </c:pt>
                <c:pt idx="79">
                  <c:v>6.5</c:v>
                </c:pt>
                <c:pt idx="80">
                  <c:v>6.5</c:v>
                </c:pt>
                <c:pt idx="81">
                  <c:v>6.6</c:v>
                </c:pt>
                <c:pt idx="82">
                  <c:v>6.6</c:v>
                </c:pt>
                <c:pt idx="83">
                  <c:v>6.6</c:v>
                </c:pt>
                <c:pt idx="84">
                  <c:v>6.6</c:v>
                </c:pt>
                <c:pt idx="85">
                  <c:v>6.65</c:v>
                </c:pt>
                <c:pt idx="86">
                  <c:v>6.65</c:v>
                </c:pt>
                <c:pt idx="87">
                  <c:v>6.6999999999999993</c:v>
                </c:pt>
                <c:pt idx="88">
                  <c:v>6.75</c:v>
                </c:pt>
                <c:pt idx="89">
                  <c:v>6.8</c:v>
                </c:pt>
                <c:pt idx="90">
                  <c:v>6.85</c:v>
                </c:pt>
                <c:pt idx="91">
                  <c:v>7.1</c:v>
                </c:pt>
                <c:pt idx="92">
                  <c:v>7.45</c:v>
                </c:pt>
                <c:pt idx="93">
                  <c:v>7.7</c:v>
                </c:pt>
                <c:pt idx="94">
                  <c:v>7.75</c:v>
                </c:pt>
              </c:numCache>
            </c:numRef>
          </c:xVal>
          <c:yVal>
            <c:numRef>
              <c:f>Sheet5!$B$1:$B$95</c:f>
              <c:numCache>
                <c:formatCode>General</c:formatCode>
                <c:ptCount val="95"/>
                <c:pt idx="0">
                  <c:v>1.0169999999999999</c:v>
                </c:pt>
                <c:pt idx="1">
                  <c:v>1.0169999999999999</c:v>
                </c:pt>
                <c:pt idx="2">
                  <c:v>0.97899999999999998</c:v>
                </c:pt>
                <c:pt idx="3">
                  <c:v>0.97899999999999998</c:v>
                </c:pt>
                <c:pt idx="4">
                  <c:v>0.97899999999999998</c:v>
                </c:pt>
                <c:pt idx="5">
                  <c:v>1.0369999999999999</c:v>
                </c:pt>
                <c:pt idx="6">
                  <c:v>1.0369999999999999</c:v>
                </c:pt>
                <c:pt idx="7">
                  <c:v>1.0369999999999999</c:v>
                </c:pt>
                <c:pt idx="8">
                  <c:v>1.0109999999999999</c:v>
                </c:pt>
                <c:pt idx="9">
                  <c:v>1.0109999999999999</c:v>
                </c:pt>
                <c:pt idx="10">
                  <c:v>1.0109999999999999</c:v>
                </c:pt>
                <c:pt idx="11">
                  <c:v>0.99399999999999999</c:v>
                </c:pt>
                <c:pt idx="12">
                  <c:v>0.99399999999999999</c:v>
                </c:pt>
                <c:pt idx="13">
                  <c:v>0.99399999999999999</c:v>
                </c:pt>
                <c:pt idx="14">
                  <c:v>1</c:v>
                </c:pt>
                <c:pt idx="15">
                  <c:v>1.032</c:v>
                </c:pt>
                <c:pt idx="16">
                  <c:v>1.032</c:v>
                </c:pt>
                <c:pt idx="17">
                  <c:v>0.995</c:v>
                </c:pt>
                <c:pt idx="18">
                  <c:v>0.995</c:v>
                </c:pt>
                <c:pt idx="19">
                  <c:v>0.995</c:v>
                </c:pt>
                <c:pt idx="20">
                  <c:v>0.999</c:v>
                </c:pt>
                <c:pt idx="21">
                  <c:v>0.999</c:v>
                </c:pt>
                <c:pt idx="22">
                  <c:v>0.999</c:v>
                </c:pt>
                <c:pt idx="23">
                  <c:v>1.0069999999999999</c:v>
                </c:pt>
                <c:pt idx="24">
                  <c:v>1.0069999999999999</c:v>
                </c:pt>
                <c:pt idx="25">
                  <c:v>1.028</c:v>
                </c:pt>
                <c:pt idx="26">
                  <c:v>1.028</c:v>
                </c:pt>
                <c:pt idx="27">
                  <c:v>0.998</c:v>
                </c:pt>
                <c:pt idx="28">
                  <c:v>0.998</c:v>
                </c:pt>
                <c:pt idx="29">
                  <c:v>0.998</c:v>
                </c:pt>
                <c:pt idx="30">
                  <c:v>1.0129999999999999</c:v>
                </c:pt>
                <c:pt idx="31">
                  <c:v>1.0129999999999999</c:v>
                </c:pt>
                <c:pt idx="32">
                  <c:v>1.0129999999999999</c:v>
                </c:pt>
                <c:pt idx="33">
                  <c:v>0.97899999999999998</c:v>
                </c:pt>
                <c:pt idx="34">
                  <c:v>0.97899999999999998</c:v>
                </c:pt>
                <c:pt idx="35">
                  <c:v>0.97899999999999998</c:v>
                </c:pt>
                <c:pt idx="36">
                  <c:v>1.0109999999999999</c:v>
                </c:pt>
                <c:pt idx="37">
                  <c:v>1.0109999999999999</c:v>
                </c:pt>
                <c:pt idx="38">
                  <c:v>1.0109999999999999</c:v>
                </c:pt>
                <c:pt idx="39">
                  <c:v>1.0109999999999999</c:v>
                </c:pt>
                <c:pt idx="40">
                  <c:v>1.0109999999999999</c:v>
                </c:pt>
                <c:pt idx="41">
                  <c:v>1.0109999999999999</c:v>
                </c:pt>
                <c:pt idx="42">
                  <c:v>1.0382775120000001</c:v>
                </c:pt>
                <c:pt idx="43">
                  <c:v>0.84305669699999997</c:v>
                </c:pt>
                <c:pt idx="44">
                  <c:v>0.98476658500000003</c:v>
                </c:pt>
                <c:pt idx="45">
                  <c:v>0.99310344800000006</c:v>
                </c:pt>
                <c:pt idx="46">
                  <c:v>0.98426259000000005</c:v>
                </c:pt>
                <c:pt idx="47">
                  <c:v>0.97938144299999996</c:v>
                </c:pt>
                <c:pt idx="48">
                  <c:v>1.0265858210000001</c:v>
                </c:pt>
                <c:pt idx="49">
                  <c:v>1.0085106382978724</c:v>
                </c:pt>
                <c:pt idx="50">
                  <c:v>0.97272727299999995</c:v>
                </c:pt>
                <c:pt idx="51">
                  <c:v>1.0027832999999999</c:v>
                </c:pt>
                <c:pt idx="52">
                  <c:v>1.046039604</c:v>
                </c:pt>
                <c:pt idx="53">
                  <c:v>0.98948422599999997</c:v>
                </c:pt>
                <c:pt idx="54">
                  <c:v>1.0139832200000001</c:v>
                </c:pt>
                <c:pt idx="55">
                  <c:v>1.0146991270000001</c:v>
                </c:pt>
                <c:pt idx="56">
                  <c:v>1.2817679559999999</c:v>
                </c:pt>
                <c:pt idx="57">
                  <c:v>1.0431266850000001</c:v>
                </c:pt>
                <c:pt idx="58">
                  <c:v>1.125874126</c:v>
                </c:pt>
                <c:pt idx="59">
                  <c:v>1.0066803699897227</c:v>
                </c:pt>
                <c:pt idx="60">
                  <c:v>0.9775231379462318</c:v>
                </c:pt>
                <c:pt idx="61">
                  <c:v>0.969684031</c:v>
                </c:pt>
                <c:pt idx="62">
                  <c:v>1.1410658309999999</c:v>
                </c:pt>
                <c:pt idx="63">
                  <c:v>1.064534552</c:v>
                </c:pt>
                <c:pt idx="64">
                  <c:v>0.96446700500000004</c:v>
                </c:pt>
                <c:pt idx="65">
                  <c:v>1.0238631250000001</c:v>
                </c:pt>
                <c:pt idx="66">
                  <c:v>0.98007662799999995</c:v>
                </c:pt>
                <c:pt idx="67">
                  <c:v>1.0111016230000001</c:v>
                </c:pt>
                <c:pt idx="68">
                  <c:v>0.994164092</c:v>
                </c:pt>
                <c:pt idx="69">
                  <c:v>0.98424467100000002</c:v>
                </c:pt>
                <c:pt idx="70">
                  <c:v>1.001206273</c:v>
                </c:pt>
                <c:pt idx="71">
                  <c:v>0.99630314200000003</c:v>
                </c:pt>
                <c:pt idx="72">
                  <c:v>0.99546371</c:v>
                </c:pt>
                <c:pt idx="73">
                  <c:v>1.0390625</c:v>
                </c:pt>
                <c:pt idx="74">
                  <c:v>1.021949974</c:v>
                </c:pt>
                <c:pt idx="75">
                  <c:v>1.0581516099999999</c:v>
                </c:pt>
                <c:pt idx="76">
                  <c:v>1.0098245610000001</c:v>
                </c:pt>
                <c:pt idx="77">
                  <c:v>0.97642505300000004</c:v>
                </c:pt>
                <c:pt idx="78">
                  <c:v>1.06351551</c:v>
                </c:pt>
                <c:pt idx="79">
                  <c:v>1.0290388548057259</c:v>
                </c:pt>
                <c:pt idx="80">
                  <c:v>1.004016064</c:v>
                </c:pt>
                <c:pt idx="81">
                  <c:v>1.092674806</c:v>
                </c:pt>
                <c:pt idx="82">
                  <c:v>1.007902015</c:v>
                </c:pt>
                <c:pt idx="83">
                  <c:v>0.98517940717628716</c:v>
                </c:pt>
                <c:pt idx="84">
                  <c:v>0.94736842099999996</c:v>
                </c:pt>
                <c:pt idx="85">
                  <c:v>1.023169601</c:v>
                </c:pt>
                <c:pt idx="86">
                  <c:v>1.0195296931048226</c:v>
                </c:pt>
                <c:pt idx="87">
                  <c:v>0.99840319399999999</c:v>
                </c:pt>
                <c:pt idx="88">
                  <c:v>1.087087087087087</c:v>
                </c:pt>
                <c:pt idx="89">
                  <c:v>1.0528012899999999</c:v>
                </c:pt>
                <c:pt idx="90">
                  <c:v>0.98488773699999999</c:v>
                </c:pt>
                <c:pt idx="91">
                  <c:v>1.010771219</c:v>
                </c:pt>
                <c:pt idx="92">
                  <c:v>1.004394531</c:v>
                </c:pt>
                <c:pt idx="93">
                  <c:v>0.994214508</c:v>
                </c:pt>
                <c:pt idx="94">
                  <c:v>1.0053285970000001</c:v>
                </c:pt>
              </c:numCache>
            </c:numRef>
          </c:yVal>
          <c:smooth val="0"/>
          <c:extLst>
            <c:ext xmlns:c16="http://schemas.microsoft.com/office/drawing/2014/chart" uri="{C3380CC4-5D6E-409C-BE32-E72D297353CC}">
              <c16:uniqueId val="{00000002-757E-4BAB-B4E7-C7668C5ED2E3}"/>
            </c:ext>
          </c:extLst>
        </c:ser>
        <c:dLbls>
          <c:showLegendKey val="0"/>
          <c:showVal val="0"/>
          <c:showCatName val="0"/>
          <c:showSerName val="0"/>
          <c:showPercent val="0"/>
          <c:showBubbleSize val="0"/>
        </c:dLbls>
        <c:axId val="2064140991"/>
        <c:axId val="2064150591"/>
      </c:scatterChart>
      <c:valAx>
        <c:axId val="2064140991"/>
        <c:scaling>
          <c:orientation val="minMax"/>
          <c:min val="4.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pH</a:t>
                </a:r>
              </a:p>
            </c:rich>
          </c:tx>
          <c:overlay val="0"/>
          <c:spPr>
            <a:noFill/>
            <a:ln>
              <a:noFill/>
            </a:ln>
            <a:effectLst/>
          </c:spPr>
          <c:txPr>
            <a:bodyPr rot="0" spcFirstLastPara="1" vertOverflow="ellipsis" vert="horz" wrap="square" anchor="ctr" anchorCtr="1"/>
            <a:lstStyle/>
            <a:p>
              <a:pP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2064150591"/>
        <c:crosses val="autoZero"/>
        <c:crossBetween val="midCat"/>
      </c:valAx>
      <c:valAx>
        <c:axId val="2064150591"/>
        <c:scaling>
          <c:orientation val="minMax"/>
          <c:max val="1.2"/>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a:solidFill>
                      <a:schemeClr val="tx1"/>
                    </a:solidFill>
                  </a:rPr>
                  <a:t>Yield Relative to GSP</a:t>
                </a:r>
              </a:p>
            </c:rich>
          </c:tx>
          <c:overlay val="0"/>
          <c:spPr>
            <a:noFill/>
            <a:ln>
              <a:noFill/>
            </a:ln>
            <a:effectLst/>
          </c:spPr>
          <c:txPr>
            <a:bodyPr rot="-5400000" spcFirstLastPara="1" vertOverflow="ellipsis" vert="horz" wrap="square" anchor="ctr" anchorCtr="1"/>
            <a:lstStyle/>
            <a:p>
              <a:pPr>
                <a:defRPr lang="en-US"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2064140991"/>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lgn="ctr">
        <a:defRPr lang="en-US"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40" b="1" i="0" u="none" strike="noStrike" kern="1200" spc="0" baseline="0">
                <a:solidFill>
                  <a:sysClr val="windowText" lastClr="000000"/>
                </a:solidFill>
                <a:latin typeface="+mn-lt"/>
                <a:ea typeface="+mn-ea"/>
                <a:cs typeface="+mn-cs"/>
              </a:defRPr>
            </a:pPr>
            <a:r>
              <a:rPr lang="en-US"/>
              <a:t>Plot-on-plot STP Draw Down.</a:t>
            </a:r>
          </a:p>
        </c:rich>
      </c:tx>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7342925090101055"/>
          <c:y val="0.20324085851452975"/>
          <c:w val="0.82113451443569552"/>
          <c:h val="0.68720727617381161"/>
        </c:manualLayout>
      </c:layout>
      <c:barChart>
        <c:barDir val="col"/>
        <c:grouping val="clustered"/>
        <c:varyColors val="0"/>
        <c:ser>
          <c:idx val="0"/>
          <c:order val="0"/>
          <c:tx>
            <c:strRef>
              <c:f>Sheet1!$A$2:$A$6</c:f>
              <c:strCache>
                <c:ptCount val="5"/>
                <c:pt idx="0">
                  <c:v>2021</c:v>
                </c:pt>
                <c:pt idx="1">
                  <c:v>2022</c:v>
                </c:pt>
                <c:pt idx="2">
                  <c:v>2023</c:v>
                </c:pt>
                <c:pt idx="3">
                  <c:v>2024</c:v>
                </c:pt>
                <c:pt idx="4">
                  <c:v>2025</c:v>
                </c:pt>
              </c:strCache>
            </c:strRef>
          </c:tx>
          <c:spPr>
            <a:solidFill>
              <a:srgbClr val="275317"/>
            </a:solidFill>
            <a:ln>
              <a:noFill/>
            </a:ln>
            <a:effectLst/>
          </c:spPr>
          <c:invertIfNegative val="0"/>
          <c:dPt>
            <c:idx val="0"/>
            <c:invertIfNegative val="0"/>
            <c:bubble3D val="0"/>
            <c:spPr>
              <a:solidFill>
                <a:srgbClr val="275317"/>
              </a:solidFill>
              <a:ln>
                <a:noFill/>
              </a:ln>
              <a:effectLst/>
            </c:spPr>
            <c:extLst>
              <c:ext xmlns:c16="http://schemas.microsoft.com/office/drawing/2014/chart" uri="{C3380CC4-5D6E-409C-BE32-E72D297353CC}">
                <c16:uniqueId val="{00000001-E11F-4973-837E-6486143C31FD}"/>
              </c:ext>
            </c:extLst>
          </c:dPt>
          <c:dPt>
            <c:idx val="1"/>
            <c:invertIfNegative val="0"/>
            <c:bubble3D val="0"/>
            <c:spPr>
              <a:solidFill>
                <a:srgbClr val="275317"/>
              </a:solidFill>
              <a:ln>
                <a:noFill/>
              </a:ln>
              <a:effectLst/>
            </c:spPr>
            <c:extLst>
              <c:ext xmlns:c16="http://schemas.microsoft.com/office/drawing/2014/chart" uri="{C3380CC4-5D6E-409C-BE32-E72D297353CC}">
                <c16:uniqueId val="{00000003-E11F-4973-837E-6486143C31FD}"/>
              </c:ext>
            </c:extLst>
          </c:dPt>
          <c:dPt>
            <c:idx val="2"/>
            <c:invertIfNegative val="0"/>
            <c:bubble3D val="0"/>
            <c:spPr>
              <a:solidFill>
                <a:srgbClr val="275317"/>
              </a:solidFill>
              <a:ln>
                <a:noFill/>
              </a:ln>
              <a:effectLst/>
            </c:spPr>
            <c:extLst>
              <c:ext xmlns:c16="http://schemas.microsoft.com/office/drawing/2014/chart" uri="{C3380CC4-5D6E-409C-BE32-E72D297353CC}">
                <c16:uniqueId val="{00000005-E11F-4973-837E-6486143C31FD}"/>
              </c:ext>
            </c:extLst>
          </c:dPt>
          <c:dPt>
            <c:idx val="3"/>
            <c:invertIfNegative val="0"/>
            <c:bubble3D val="0"/>
            <c:spPr>
              <a:solidFill>
                <a:srgbClr val="275317"/>
              </a:solidFill>
              <a:ln>
                <a:noFill/>
              </a:ln>
              <a:effectLst/>
            </c:spPr>
            <c:extLst>
              <c:ext xmlns:c16="http://schemas.microsoft.com/office/drawing/2014/chart" uri="{C3380CC4-5D6E-409C-BE32-E72D297353CC}">
                <c16:uniqueId val="{00000007-E11F-4973-837E-6486143C31FD}"/>
              </c:ext>
            </c:extLst>
          </c:dPt>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Sheet1!$C$2:$C$6</c:f>
                <c:numCache>
                  <c:formatCode>General</c:formatCode>
                  <c:ptCount val="5"/>
                  <c:pt idx="0">
                    <c:v>4.312564699307627</c:v>
                  </c:pt>
                  <c:pt idx="1">
                    <c:v>3.5978043899816767</c:v>
                  </c:pt>
                  <c:pt idx="2">
                    <c:v>3.0281418158902098</c:v>
                  </c:pt>
                  <c:pt idx="3">
                    <c:v>0.85634883857767541</c:v>
                  </c:pt>
                  <c:pt idx="4">
                    <c:v>3.9849164975042068</c:v>
                  </c:pt>
                </c:numCache>
              </c:numRef>
            </c:plus>
            <c:minus>
              <c:numRef>
                <c:f>Sheet1!$C$2:$C$6</c:f>
                <c:numCache>
                  <c:formatCode>General</c:formatCode>
                  <c:ptCount val="5"/>
                  <c:pt idx="0">
                    <c:v>4.312564699307627</c:v>
                  </c:pt>
                  <c:pt idx="1">
                    <c:v>3.5978043899816767</c:v>
                  </c:pt>
                  <c:pt idx="2">
                    <c:v>3.0281418158902098</c:v>
                  </c:pt>
                  <c:pt idx="3">
                    <c:v>0.85634883857767541</c:v>
                  </c:pt>
                  <c:pt idx="4">
                    <c:v>3.9849164975042068</c:v>
                  </c:pt>
                </c:numCache>
              </c:numRef>
            </c:minus>
            <c:spPr>
              <a:noFill/>
              <a:ln w="9525" cap="flat" cmpd="sng" algn="ctr">
                <a:solidFill>
                  <a:schemeClr val="tx1">
                    <a:lumMod val="65000"/>
                    <a:lumOff val="35000"/>
                  </a:schemeClr>
                </a:solidFill>
                <a:round/>
              </a:ln>
              <a:effectLst/>
            </c:spPr>
          </c:errBars>
          <c:cat>
            <c:numRef>
              <c:f>Sheet1!$A$2:$A$6</c:f>
              <c:numCache>
                <c:formatCode>General</c:formatCode>
                <c:ptCount val="5"/>
                <c:pt idx="0">
                  <c:v>2021</c:v>
                </c:pt>
                <c:pt idx="1">
                  <c:v>2022</c:v>
                </c:pt>
                <c:pt idx="2">
                  <c:v>2023</c:v>
                </c:pt>
                <c:pt idx="3">
                  <c:v>2024</c:v>
                </c:pt>
                <c:pt idx="4">
                  <c:v>2025</c:v>
                </c:pt>
              </c:numCache>
            </c:numRef>
          </c:cat>
          <c:val>
            <c:numRef>
              <c:f>Sheet1!$B$2:$B$6</c:f>
              <c:numCache>
                <c:formatCode>0.0</c:formatCode>
                <c:ptCount val="5"/>
                <c:pt idx="0">
                  <c:v>20.25</c:v>
                </c:pt>
                <c:pt idx="1">
                  <c:v>22.875</c:v>
                </c:pt>
                <c:pt idx="2">
                  <c:v>19.25</c:v>
                </c:pt>
                <c:pt idx="3">
                  <c:v>20</c:v>
                </c:pt>
                <c:pt idx="4">
                  <c:v>22.571428571428573</c:v>
                </c:pt>
              </c:numCache>
            </c:numRef>
          </c:val>
          <c:extLst>
            <c:ext xmlns:c16="http://schemas.microsoft.com/office/drawing/2014/chart" uri="{C3380CC4-5D6E-409C-BE32-E72D297353CC}">
              <c16:uniqueId val="{00000008-E11F-4973-837E-6486143C31FD}"/>
            </c:ext>
          </c:extLst>
        </c:ser>
        <c:dLbls>
          <c:dLblPos val="inBase"/>
          <c:showLegendKey val="0"/>
          <c:showVal val="1"/>
          <c:showCatName val="0"/>
          <c:showSerName val="0"/>
          <c:showPercent val="0"/>
          <c:showBubbleSize val="0"/>
        </c:dLbls>
        <c:gapWidth val="219"/>
        <c:overlap val="-27"/>
        <c:axId val="852242864"/>
        <c:axId val="1503340384"/>
      </c:barChart>
      <c:catAx>
        <c:axId val="85224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503340384"/>
        <c:crosses val="autoZero"/>
        <c:auto val="1"/>
        <c:lblAlgn val="ctr"/>
        <c:lblOffset val="100"/>
        <c:noMultiLvlLbl val="0"/>
      </c:catAx>
      <c:valAx>
        <c:axId val="150334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a:t>STP  (Bray 2)</a:t>
                </a:r>
              </a:p>
            </c:rich>
          </c:tx>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8522428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mn-ea"/>
                <a:cs typeface="Arial" panose="020B0604020202020204" pitchFamily="34" charset="0"/>
              </a:defRPr>
            </a:pPr>
            <a:r>
              <a:rPr lang="en-US" b="1">
                <a:solidFill>
                  <a:schemeClr val="tx1"/>
                </a:solidFill>
              </a:rPr>
              <a:t>Corn, Plot-on-Plot Yield</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Yield</c:v>
                </c:pt>
              </c:strCache>
            </c:strRef>
          </c:tx>
          <c:spPr>
            <a:solidFill>
              <a:srgbClr val="24403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Sheet1!$C$2:$C$6</c:f>
                <c:numCache>
                  <c:formatCode>General</c:formatCode>
                  <c:ptCount val="5"/>
                  <c:pt idx="0">
                    <c:v>3.2000000000000001E-2</c:v>
                  </c:pt>
                  <c:pt idx="1">
                    <c:v>0.02</c:v>
                  </c:pt>
                  <c:pt idx="2">
                    <c:v>2.1999999999999999E-2</c:v>
                  </c:pt>
                  <c:pt idx="3">
                    <c:v>1.06E-2</c:v>
                  </c:pt>
                  <c:pt idx="4">
                    <c:v>2.9000000000000001E-2</c:v>
                  </c:pt>
                </c:numCache>
              </c:numRef>
            </c:plus>
            <c:minus>
              <c:numRef>
                <c:f>Sheet1!$C$2:$C$6</c:f>
                <c:numCache>
                  <c:formatCode>General</c:formatCode>
                  <c:ptCount val="5"/>
                  <c:pt idx="0">
                    <c:v>3.2000000000000001E-2</c:v>
                  </c:pt>
                  <c:pt idx="1">
                    <c:v>0.02</c:v>
                  </c:pt>
                  <c:pt idx="2">
                    <c:v>2.1999999999999999E-2</c:v>
                  </c:pt>
                  <c:pt idx="3">
                    <c:v>1.06E-2</c:v>
                  </c:pt>
                  <c:pt idx="4">
                    <c:v>2.9000000000000001E-2</c:v>
                  </c:pt>
                </c:numCache>
              </c:numRef>
            </c:minus>
            <c:spPr>
              <a:noFill/>
              <a:ln w="9525" cap="flat" cmpd="sng" algn="ctr">
                <a:solidFill>
                  <a:schemeClr val="bg1">
                    <a:lumMod val="75000"/>
                  </a:schemeClr>
                </a:solidFill>
                <a:round/>
              </a:ln>
              <a:effectLst/>
            </c:spPr>
          </c:errBars>
          <c:cat>
            <c:numRef>
              <c:f>Sheet1!$A$2:$A$6</c:f>
              <c:numCache>
                <c:formatCode>General</c:formatCode>
                <c:ptCount val="5"/>
                <c:pt idx="0">
                  <c:v>2021</c:v>
                </c:pt>
                <c:pt idx="1">
                  <c:v>2022</c:v>
                </c:pt>
                <c:pt idx="2">
                  <c:v>2023</c:v>
                </c:pt>
                <c:pt idx="3">
                  <c:v>2024</c:v>
                </c:pt>
                <c:pt idx="4">
                  <c:v>2025</c:v>
                </c:pt>
              </c:numCache>
            </c:numRef>
          </c:cat>
          <c:val>
            <c:numRef>
              <c:f>Sheet1!$B$2:$B$6</c:f>
              <c:numCache>
                <c:formatCode>0.00%</c:formatCode>
                <c:ptCount val="5"/>
                <c:pt idx="0">
                  <c:v>1.0009999999999999</c:v>
                </c:pt>
                <c:pt idx="1">
                  <c:v>1.016</c:v>
                </c:pt>
                <c:pt idx="2" formatCode="0%">
                  <c:v>1.01</c:v>
                </c:pt>
                <c:pt idx="3">
                  <c:v>1.034</c:v>
                </c:pt>
                <c:pt idx="4">
                  <c:v>1.0069999999999999</c:v>
                </c:pt>
              </c:numCache>
            </c:numRef>
          </c:val>
          <c:extLst>
            <c:ext xmlns:c16="http://schemas.microsoft.com/office/drawing/2014/chart" uri="{C3380CC4-5D6E-409C-BE32-E72D297353CC}">
              <c16:uniqueId val="{00000000-2910-D54D-B4BB-C6CB8435AA41}"/>
            </c:ext>
          </c:extLst>
        </c:ser>
        <c:dLbls>
          <c:dLblPos val="inBase"/>
          <c:showLegendKey val="0"/>
          <c:showVal val="1"/>
          <c:showCatName val="0"/>
          <c:showSerName val="0"/>
          <c:showPercent val="0"/>
          <c:showBubbleSize val="0"/>
        </c:dLbls>
        <c:gapWidth val="219"/>
        <c:overlap val="-27"/>
        <c:axId val="1213223295"/>
        <c:axId val="1293036927"/>
      </c:barChart>
      <c:catAx>
        <c:axId val="1213223295"/>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a:solidFill>
                      <a:schemeClr val="tx1"/>
                    </a:solidFill>
                  </a:rPr>
                  <a:t>Year</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3036927"/>
        <c:crosses val="autoZero"/>
        <c:auto val="1"/>
        <c:lblAlgn val="ctr"/>
        <c:lblOffset val="100"/>
        <c:noMultiLvlLbl val="0"/>
      </c:catAx>
      <c:valAx>
        <c:axId val="1293036927"/>
        <c:scaling>
          <c:orientation val="minMax"/>
          <c:min val="0.9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r>
                  <a:rPr lang="en-US" b="1">
                    <a:solidFill>
                      <a:schemeClr val="tx1"/>
                    </a:solidFill>
                  </a:rPr>
                  <a:t>Avg. RhizoSorb Yield Relative to GSP</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132232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800" b="1">
                <a:solidFill>
                  <a:schemeClr val="tx1"/>
                </a:solidFill>
              </a:rPr>
              <a:t>Corn On Farm</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1"/>
          <c:order val="0"/>
          <c:tx>
            <c:strRef>
              <c:f>Sheet1!$A$2</c:f>
              <c:strCache>
                <c:ptCount val="1"/>
                <c:pt idx="0">
                  <c:v>RhizoSorb®</c:v>
                </c:pt>
              </c:strCache>
            </c:strRef>
          </c:tx>
          <c:spPr>
            <a:solidFill>
              <a:srgbClr val="244030"/>
            </a:solidFill>
            <a:ln>
              <a:noFill/>
            </a:ln>
            <a:effectLst/>
          </c:spPr>
          <c:invertIfNegative val="0"/>
          <c:errBars>
            <c:errBarType val="both"/>
            <c:errValType val="cust"/>
            <c:noEndCap val="0"/>
            <c:plus>
              <c:numRef>
                <c:f>Sheet1!$B$5:$F$5</c:f>
                <c:numCache>
                  <c:formatCode>General</c:formatCode>
                  <c:ptCount val="5"/>
                  <c:pt idx="0">
                    <c:v>1.2999999999999999E-2</c:v>
                  </c:pt>
                  <c:pt idx="1">
                    <c:v>1.0999999999999999E-2</c:v>
                  </c:pt>
                  <c:pt idx="2">
                    <c:v>3.6999999999999998E-2</c:v>
                  </c:pt>
                  <c:pt idx="3">
                    <c:v>3.4000000000000002E-2</c:v>
                  </c:pt>
                  <c:pt idx="4">
                    <c:v>2.7E-2</c:v>
                  </c:pt>
                </c:numCache>
              </c:numRef>
            </c:plus>
            <c:minus>
              <c:numRef>
                <c:f>Sheet1!$B$6:$F$6</c:f>
                <c:numCache>
                  <c:formatCode>General</c:formatCode>
                  <c:ptCount val="5"/>
                  <c:pt idx="0">
                    <c:v>1.2999999999999999E-2</c:v>
                  </c:pt>
                  <c:pt idx="1">
                    <c:v>1.0999999999999999E-2</c:v>
                  </c:pt>
                  <c:pt idx="2">
                    <c:v>3.6999999999999998E-2</c:v>
                  </c:pt>
                  <c:pt idx="3">
                    <c:v>3.4000000000000002E-2</c:v>
                  </c:pt>
                  <c:pt idx="4">
                    <c:v>2.7E-2</c:v>
                  </c:pt>
                </c:numCache>
              </c:numRef>
            </c:minus>
            <c:spPr>
              <a:noFill/>
              <a:ln w="9525" cap="flat" cmpd="sng" algn="ctr">
                <a:solidFill>
                  <a:schemeClr val="bg1">
                    <a:lumMod val="75000"/>
                  </a:schemeClr>
                </a:solidFill>
                <a:round/>
              </a:ln>
              <a:effectLst/>
            </c:spPr>
          </c:errBars>
          <c:cat>
            <c:strRef>
              <c:f>Sheet1!$B$1:$F$1</c:f>
              <c:strCache>
                <c:ptCount val="5"/>
                <c:pt idx="0">
                  <c:v>2025</c:v>
                </c:pt>
                <c:pt idx="1">
                  <c:v>2024</c:v>
                </c:pt>
                <c:pt idx="2">
                  <c:v>2023</c:v>
                </c:pt>
                <c:pt idx="3">
                  <c:v>2022</c:v>
                </c:pt>
                <c:pt idx="4">
                  <c:v>2021</c:v>
                </c:pt>
              </c:strCache>
            </c:strRef>
          </c:cat>
          <c:val>
            <c:numRef>
              <c:f>Sheet1!$B$2:$F$2</c:f>
              <c:numCache>
                <c:formatCode>0.0%</c:formatCode>
                <c:ptCount val="5"/>
                <c:pt idx="0" formatCode="0.00%">
                  <c:v>1.0149999999999999</c:v>
                </c:pt>
                <c:pt idx="1">
                  <c:v>1.006</c:v>
                </c:pt>
                <c:pt idx="2">
                  <c:v>1.024</c:v>
                </c:pt>
                <c:pt idx="3">
                  <c:v>1.038</c:v>
                </c:pt>
                <c:pt idx="4">
                  <c:v>1.016</c:v>
                </c:pt>
              </c:numCache>
            </c:numRef>
          </c:val>
          <c:extLst>
            <c:ext xmlns:c16="http://schemas.microsoft.com/office/drawing/2014/chart" uri="{C3380CC4-5D6E-409C-BE32-E72D297353CC}">
              <c16:uniqueId val="{00000001-F17B-E047-BD75-4DBC7D73132F}"/>
            </c:ext>
          </c:extLst>
        </c:ser>
        <c:ser>
          <c:idx val="0"/>
          <c:order val="1"/>
          <c:tx>
            <c:strRef>
              <c:f>Sheet1!$A$3</c:f>
              <c:strCache>
                <c:ptCount val="1"/>
                <c:pt idx="0">
                  <c:v>Conventional </c:v>
                </c:pt>
              </c:strCache>
            </c:strRef>
          </c:tx>
          <c:spPr>
            <a:solidFill>
              <a:schemeClr val="bg1">
                <a:lumMod val="75000"/>
              </a:schemeClr>
            </a:solidFill>
            <a:ln>
              <a:noFill/>
            </a:ln>
            <a:effectLst/>
          </c:spPr>
          <c:invertIfNegative val="0"/>
          <c:errBars>
            <c:errBarType val="both"/>
            <c:errValType val="cust"/>
            <c:noEndCap val="0"/>
            <c:plus>
              <c:numRef>
                <c:f>Sheet1!$B$5:$F$5</c:f>
                <c:numCache>
                  <c:formatCode>General</c:formatCode>
                  <c:ptCount val="5"/>
                  <c:pt idx="0">
                    <c:v>1.2999999999999999E-2</c:v>
                  </c:pt>
                  <c:pt idx="1">
                    <c:v>1.0999999999999999E-2</c:v>
                  </c:pt>
                  <c:pt idx="2">
                    <c:v>3.6999999999999998E-2</c:v>
                  </c:pt>
                  <c:pt idx="3">
                    <c:v>3.4000000000000002E-2</c:v>
                  </c:pt>
                  <c:pt idx="4">
                    <c:v>2.7E-2</c:v>
                  </c:pt>
                </c:numCache>
              </c:numRef>
            </c:plus>
            <c:minus>
              <c:numRef>
                <c:f>Sheet1!$B$6:$F$6</c:f>
                <c:numCache>
                  <c:formatCode>General</c:formatCode>
                  <c:ptCount val="5"/>
                  <c:pt idx="0">
                    <c:v>1.2999999999999999E-2</c:v>
                  </c:pt>
                  <c:pt idx="1">
                    <c:v>1.0999999999999999E-2</c:v>
                  </c:pt>
                  <c:pt idx="2">
                    <c:v>3.6999999999999998E-2</c:v>
                  </c:pt>
                  <c:pt idx="3">
                    <c:v>3.4000000000000002E-2</c:v>
                  </c:pt>
                  <c:pt idx="4">
                    <c:v>2.7E-2</c:v>
                  </c:pt>
                </c:numCache>
              </c:numRef>
            </c:minus>
            <c:spPr>
              <a:noFill/>
              <a:ln w="9525" cap="flat" cmpd="sng" algn="ctr">
                <a:solidFill>
                  <a:schemeClr val="bg1">
                    <a:lumMod val="50000"/>
                  </a:schemeClr>
                </a:solidFill>
                <a:round/>
              </a:ln>
              <a:effectLst/>
            </c:spPr>
          </c:errBars>
          <c:cat>
            <c:strRef>
              <c:f>Sheet1!$B$1:$F$1</c:f>
              <c:strCache>
                <c:ptCount val="5"/>
                <c:pt idx="0">
                  <c:v>2025</c:v>
                </c:pt>
                <c:pt idx="1">
                  <c:v>2024</c:v>
                </c:pt>
                <c:pt idx="2">
                  <c:v>2023</c:v>
                </c:pt>
                <c:pt idx="3">
                  <c:v>2022</c:v>
                </c:pt>
                <c:pt idx="4">
                  <c:v>2021</c:v>
                </c:pt>
              </c:strCache>
            </c:strRef>
          </c:cat>
          <c:val>
            <c:numRef>
              <c:f>Sheet1!$B$3:$F$3</c:f>
              <c:numCache>
                <c:formatCode>0.0%</c:formatCode>
                <c:ptCount val="5"/>
                <c:pt idx="0" formatCode="0%">
                  <c:v>1</c:v>
                </c:pt>
                <c:pt idx="1">
                  <c:v>1</c:v>
                </c:pt>
                <c:pt idx="2">
                  <c:v>1</c:v>
                </c:pt>
                <c:pt idx="3">
                  <c:v>1</c:v>
                </c:pt>
                <c:pt idx="4">
                  <c:v>1</c:v>
                </c:pt>
              </c:numCache>
            </c:numRef>
          </c:val>
          <c:extLst>
            <c:ext xmlns:c16="http://schemas.microsoft.com/office/drawing/2014/chart" uri="{C3380CC4-5D6E-409C-BE32-E72D297353CC}">
              <c16:uniqueId val="{00000008-F17B-E047-BD75-4DBC7D73132F}"/>
            </c:ext>
          </c:extLst>
        </c:ser>
        <c:dLbls>
          <c:showLegendKey val="0"/>
          <c:showVal val="0"/>
          <c:showCatName val="0"/>
          <c:showSerName val="0"/>
          <c:showPercent val="0"/>
          <c:showBubbleSize val="0"/>
        </c:dLbls>
        <c:gapWidth val="182"/>
        <c:axId val="1986528447"/>
        <c:axId val="314437088"/>
      </c:barChart>
      <c:catAx>
        <c:axId val="1986528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14437088"/>
        <c:crosses val="autoZero"/>
        <c:auto val="1"/>
        <c:lblAlgn val="ctr"/>
        <c:lblOffset val="100"/>
        <c:noMultiLvlLbl val="0"/>
      </c:catAx>
      <c:valAx>
        <c:axId val="314437088"/>
        <c:scaling>
          <c:orientation val="minMax"/>
          <c:max val="1.08"/>
          <c:min val="0.96"/>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86528447"/>
        <c:crosses val="autoZero"/>
        <c:crossBetween val="between"/>
        <c:majorUnit val="0.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800">
                <a:latin typeface="Arial" panose="020B0604020202020204" pitchFamily="34" charset="0"/>
                <a:cs typeface="Arial" panose="020B0604020202020204" pitchFamily="34" charset="0"/>
              </a:rPr>
              <a:t>Aggregate Leaf Phosphorus Content Average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tx>
            <c:v>RHZ (50%P)</c:v>
          </c:tx>
          <c:spPr>
            <a:ln w="19050" cap="rnd">
              <a:solidFill>
                <a:srgbClr val="93BD5B"/>
              </a:solidFill>
              <a:round/>
            </a:ln>
            <a:effectLst/>
          </c:spPr>
          <c:marker>
            <c:symbol val="circle"/>
            <c:size val="5"/>
            <c:spPr>
              <a:solidFill>
                <a:srgbClr val="93BD5B"/>
              </a:solidFill>
              <a:ln w="9525">
                <a:solidFill>
                  <a:srgbClr val="93BD5B"/>
                </a:solidFill>
              </a:ln>
              <a:effectLst/>
            </c:spPr>
          </c:marker>
          <c:xVal>
            <c:numRef>
              <c:f>Sheet3!$AK$1:$AK$31</c:f>
              <c:numCache>
                <c:formatCode>General</c:formatCode>
                <c:ptCount val="31"/>
                <c:pt idx="0">
                  <c:v>2</c:v>
                </c:pt>
                <c:pt idx="1">
                  <c:v>4</c:v>
                </c:pt>
                <c:pt idx="2">
                  <c:v>6</c:v>
                </c:pt>
                <c:pt idx="3">
                  <c:v>8</c:v>
                </c:pt>
                <c:pt idx="4">
                  <c:v>9</c:v>
                </c:pt>
                <c:pt idx="5">
                  <c:v>10</c:v>
                </c:pt>
                <c:pt idx="6">
                  <c:v>11</c:v>
                </c:pt>
                <c:pt idx="7">
                  <c:v>12</c:v>
                </c:pt>
                <c:pt idx="8">
                  <c:v>14</c:v>
                </c:pt>
                <c:pt idx="9">
                  <c:v>16</c:v>
                </c:pt>
                <c:pt idx="10">
                  <c:v>17</c:v>
                </c:pt>
                <c:pt idx="11">
                  <c:v>18</c:v>
                </c:pt>
                <c:pt idx="12">
                  <c:v>19</c:v>
                </c:pt>
                <c:pt idx="13">
                  <c:v>20</c:v>
                </c:pt>
                <c:pt idx="14">
                  <c:v>21</c:v>
                </c:pt>
                <c:pt idx="15">
                  <c:v>23</c:v>
                </c:pt>
                <c:pt idx="16">
                  <c:v>24</c:v>
                </c:pt>
                <c:pt idx="17">
                  <c:v>25</c:v>
                </c:pt>
                <c:pt idx="18">
                  <c:v>30</c:v>
                </c:pt>
                <c:pt idx="19">
                  <c:v>31</c:v>
                </c:pt>
                <c:pt idx="20">
                  <c:v>32</c:v>
                </c:pt>
                <c:pt idx="21">
                  <c:v>38</c:v>
                </c:pt>
                <c:pt idx="22">
                  <c:v>39</c:v>
                </c:pt>
                <c:pt idx="23">
                  <c:v>44</c:v>
                </c:pt>
                <c:pt idx="24">
                  <c:v>45</c:v>
                </c:pt>
                <c:pt idx="25">
                  <c:v>46</c:v>
                </c:pt>
                <c:pt idx="26">
                  <c:v>47</c:v>
                </c:pt>
                <c:pt idx="27">
                  <c:v>48</c:v>
                </c:pt>
                <c:pt idx="28">
                  <c:v>51</c:v>
                </c:pt>
                <c:pt idx="29">
                  <c:v>53</c:v>
                </c:pt>
                <c:pt idx="30">
                  <c:v>54</c:v>
                </c:pt>
              </c:numCache>
            </c:numRef>
          </c:xVal>
          <c:yVal>
            <c:numRef>
              <c:f>Sheet3!$AL$1:$AL$31</c:f>
              <c:numCache>
                <c:formatCode>General</c:formatCode>
                <c:ptCount val="31"/>
                <c:pt idx="0">
                  <c:v>0.42</c:v>
                </c:pt>
                <c:pt idx="1">
                  <c:v>0.37</c:v>
                </c:pt>
                <c:pt idx="2">
                  <c:v>0.43</c:v>
                </c:pt>
                <c:pt idx="3">
                  <c:v>0.62</c:v>
                </c:pt>
                <c:pt idx="4">
                  <c:v>0.35</c:v>
                </c:pt>
                <c:pt idx="5">
                  <c:v>0.38166666666666665</c:v>
                </c:pt>
                <c:pt idx="6">
                  <c:v>0.39</c:v>
                </c:pt>
                <c:pt idx="7">
                  <c:v>0.42</c:v>
                </c:pt>
                <c:pt idx="8">
                  <c:v>0.4</c:v>
                </c:pt>
                <c:pt idx="9">
                  <c:v>0.36</c:v>
                </c:pt>
                <c:pt idx="10">
                  <c:v>0.39571428571428574</c:v>
                </c:pt>
                <c:pt idx="11">
                  <c:v>0.40750000000000003</c:v>
                </c:pt>
                <c:pt idx="12">
                  <c:v>0.36</c:v>
                </c:pt>
                <c:pt idx="13">
                  <c:v>0.36</c:v>
                </c:pt>
                <c:pt idx="14">
                  <c:v>0.31</c:v>
                </c:pt>
                <c:pt idx="15">
                  <c:v>0.49</c:v>
                </c:pt>
                <c:pt idx="16">
                  <c:v>0.36428571428571427</c:v>
                </c:pt>
                <c:pt idx="17">
                  <c:v>0.29399999999999998</c:v>
                </c:pt>
                <c:pt idx="18">
                  <c:v>0.29666666666666663</c:v>
                </c:pt>
                <c:pt idx="19">
                  <c:v>0.34333333333333332</c:v>
                </c:pt>
                <c:pt idx="20">
                  <c:v>0.32400000000000001</c:v>
                </c:pt>
                <c:pt idx="21">
                  <c:v>0.38300000000000001</c:v>
                </c:pt>
                <c:pt idx="22">
                  <c:v>0.43714285714285711</c:v>
                </c:pt>
                <c:pt idx="23">
                  <c:v>0.44</c:v>
                </c:pt>
                <c:pt idx="24">
                  <c:v>0.39750000000000002</c:v>
                </c:pt>
                <c:pt idx="25">
                  <c:v>0.41833333333333328</c:v>
                </c:pt>
                <c:pt idx="26">
                  <c:v>0.37</c:v>
                </c:pt>
                <c:pt idx="27">
                  <c:v>0.25</c:v>
                </c:pt>
                <c:pt idx="28">
                  <c:v>0.32857142857142857</c:v>
                </c:pt>
                <c:pt idx="29">
                  <c:v>0.38</c:v>
                </c:pt>
                <c:pt idx="30">
                  <c:v>0.48</c:v>
                </c:pt>
              </c:numCache>
            </c:numRef>
          </c:yVal>
          <c:smooth val="0"/>
          <c:extLst>
            <c:ext xmlns:c16="http://schemas.microsoft.com/office/drawing/2014/chart" uri="{C3380CC4-5D6E-409C-BE32-E72D297353CC}">
              <c16:uniqueId val="{00000000-9B61-2E47-8A35-9858507D5722}"/>
            </c:ext>
          </c:extLst>
        </c:ser>
        <c:ser>
          <c:idx val="1"/>
          <c:order val="1"/>
          <c:tx>
            <c:v>GSP (100% P)</c:v>
          </c:tx>
          <c:spPr>
            <a:ln w="19050" cap="rnd">
              <a:solidFill>
                <a:srgbClr val="244030"/>
              </a:solidFill>
              <a:round/>
            </a:ln>
            <a:effectLst/>
          </c:spPr>
          <c:marker>
            <c:symbol val="circle"/>
            <c:size val="5"/>
            <c:spPr>
              <a:solidFill>
                <a:srgbClr val="244030"/>
              </a:solidFill>
              <a:ln w="9525">
                <a:solidFill>
                  <a:srgbClr val="244030"/>
                </a:solidFill>
              </a:ln>
              <a:effectLst/>
            </c:spPr>
          </c:marker>
          <c:xVal>
            <c:numRef>
              <c:f>Sheet3!$AO$1:$AO$31</c:f>
              <c:numCache>
                <c:formatCode>General</c:formatCode>
                <c:ptCount val="31"/>
                <c:pt idx="0">
                  <c:v>2</c:v>
                </c:pt>
                <c:pt idx="1">
                  <c:v>4</c:v>
                </c:pt>
                <c:pt idx="2">
                  <c:v>6</c:v>
                </c:pt>
                <c:pt idx="3">
                  <c:v>8</c:v>
                </c:pt>
                <c:pt idx="4">
                  <c:v>9</c:v>
                </c:pt>
                <c:pt idx="5">
                  <c:v>10</c:v>
                </c:pt>
                <c:pt idx="6">
                  <c:v>11</c:v>
                </c:pt>
                <c:pt idx="7">
                  <c:v>12</c:v>
                </c:pt>
                <c:pt idx="8">
                  <c:v>14</c:v>
                </c:pt>
                <c:pt idx="9">
                  <c:v>16</c:v>
                </c:pt>
                <c:pt idx="10">
                  <c:v>17</c:v>
                </c:pt>
                <c:pt idx="11">
                  <c:v>18</c:v>
                </c:pt>
                <c:pt idx="12">
                  <c:v>19</c:v>
                </c:pt>
                <c:pt idx="13">
                  <c:v>20</c:v>
                </c:pt>
                <c:pt idx="14">
                  <c:v>21</c:v>
                </c:pt>
                <c:pt idx="15">
                  <c:v>23</c:v>
                </c:pt>
                <c:pt idx="16">
                  <c:v>24</c:v>
                </c:pt>
                <c:pt idx="17">
                  <c:v>25</c:v>
                </c:pt>
                <c:pt idx="18">
                  <c:v>30</c:v>
                </c:pt>
                <c:pt idx="19">
                  <c:v>31</c:v>
                </c:pt>
                <c:pt idx="20">
                  <c:v>32</c:v>
                </c:pt>
                <c:pt idx="21">
                  <c:v>38</c:v>
                </c:pt>
                <c:pt idx="22">
                  <c:v>39</c:v>
                </c:pt>
                <c:pt idx="23">
                  <c:v>44</c:v>
                </c:pt>
                <c:pt idx="24">
                  <c:v>45</c:v>
                </c:pt>
                <c:pt idx="25">
                  <c:v>46</c:v>
                </c:pt>
                <c:pt idx="26">
                  <c:v>47</c:v>
                </c:pt>
                <c:pt idx="27">
                  <c:v>48</c:v>
                </c:pt>
                <c:pt idx="28">
                  <c:v>51</c:v>
                </c:pt>
                <c:pt idx="29">
                  <c:v>53</c:v>
                </c:pt>
                <c:pt idx="30">
                  <c:v>54</c:v>
                </c:pt>
              </c:numCache>
            </c:numRef>
          </c:xVal>
          <c:yVal>
            <c:numRef>
              <c:f>Sheet3!$AP$1:$AP$31</c:f>
              <c:numCache>
                <c:formatCode>General</c:formatCode>
                <c:ptCount val="31"/>
                <c:pt idx="0">
                  <c:v>0.49</c:v>
                </c:pt>
                <c:pt idx="1">
                  <c:v>0.42499999999999999</c:v>
                </c:pt>
                <c:pt idx="2">
                  <c:v>0.36</c:v>
                </c:pt>
                <c:pt idx="3">
                  <c:v>0.57999999999999996</c:v>
                </c:pt>
                <c:pt idx="4">
                  <c:v>0.32</c:v>
                </c:pt>
                <c:pt idx="5">
                  <c:v>0.40500000000000003</c:v>
                </c:pt>
                <c:pt idx="6">
                  <c:v>0.28999999999999998</c:v>
                </c:pt>
                <c:pt idx="7">
                  <c:v>0.48</c:v>
                </c:pt>
                <c:pt idx="8">
                  <c:v>0.38</c:v>
                </c:pt>
                <c:pt idx="9">
                  <c:v>0.41000000000000003</c:v>
                </c:pt>
                <c:pt idx="10">
                  <c:v>0.38142857142857151</c:v>
                </c:pt>
                <c:pt idx="11">
                  <c:v>0.42249999999999999</c:v>
                </c:pt>
                <c:pt idx="12">
                  <c:v>0.37</c:v>
                </c:pt>
                <c:pt idx="13">
                  <c:v>0.42</c:v>
                </c:pt>
                <c:pt idx="14">
                  <c:v>0.28000000000000003</c:v>
                </c:pt>
                <c:pt idx="15">
                  <c:v>0.41499999999999998</c:v>
                </c:pt>
                <c:pt idx="16">
                  <c:v>0.42428571428571432</c:v>
                </c:pt>
                <c:pt idx="17">
                  <c:v>0.29599999999999999</c:v>
                </c:pt>
                <c:pt idx="18">
                  <c:v>0.33666666666666667</c:v>
                </c:pt>
                <c:pt idx="19">
                  <c:v>0.31833333333333336</c:v>
                </c:pt>
                <c:pt idx="20">
                  <c:v>0.30199999999999999</c:v>
                </c:pt>
                <c:pt idx="21">
                  <c:v>0.39900000000000002</c:v>
                </c:pt>
                <c:pt idx="22">
                  <c:v>0.4628571428571428</c:v>
                </c:pt>
                <c:pt idx="23">
                  <c:v>0.46</c:v>
                </c:pt>
                <c:pt idx="24">
                  <c:v>0.40125000000000005</c:v>
                </c:pt>
                <c:pt idx="25">
                  <c:v>0.44333333333333336</c:v>
                </c:pt>
                <c:pt idx="26">
                  <c:v>0.38500000000000001</c:v>
                </c:pt>
                <c:pt idx="27">
                  <c:v>0.32</c:v>
                </c:pt>
                <c:pt idx="28">
                  <c:v>0.32666666666666666</c:v>
                </c:pt>
                <c:pt idx="29">
                  <c:v>0.32999999999999996</c:v>
                </c:pt>
                <c:pt idx="30">
                  <c:v>0.46</c:v>
                </c:pt>
              </c:numCache>
            </c:numRef>
          </c:yVal>
          <c:smooth val="0"/>
          <c:extLst>
            <c:ext xmlns:c16="http://schemas.microsoft.com/office/drawing/2014/chart" uri="{C3380CC4-5D6E-409C-BE32-E72D297353CC}">
              <c16:uniqueId val="{00000001-9B61-2E47-8A35-9858507D5722}"/>
            </c:ext>
          </c:extLst>
        </c:ser>
        <c:dLbls>
          <c:showLegendKey val="0"/>
          <c:showVal val="0"/>
          <c:showCatName val="0"/>
          <c:showSerName val="0"/>
          <c:showPercent val="0"/>
          <c:showBubbleSize val="0"/>
        </c:dLbls>
        <c:axId val="1110183840"/>
        <c:axId val="1110185760"/>
      </c:scatterChart>
      <c:valAx>
        <c:axId val="1110183840"/>
        <c:scaling>
          <c:orientation val="minMax"/>
          <c:max val="5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Sampling</a:t>
                </a:r>
                <a:r>
                  <a:rPr lang="en-US" sz="1400" baseline="0">
                    <a:latin typeface="Arial" panose="020B0604020202020204" pitchFamily="34" charset="0"/>
                    <a:cs typeface="Arial" panose="020B0604020202020204" pitchFamily="34" charset="0"/>
                  </a:rPr>
                  <a:t> Day</a:t>
                </a:r>
                <a:endParaRPr lang="en-US" sz="14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1110185760"/>
        <c:crosses val="autoZero"/>
        <c:crossBetween val="midCat"/>
      </c:valAx>
      <c:valAx>
        <c:axId val="1110185760"/>
        <c:scaling>
          <c:orientation val="minMax"/>
          <c:max val="0.65"/>
          <c:min val="0.2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r>
                  <a:rPr lang="en-US" sz="1400">
                    <a:latin typeface="Arial" panose="020B0604020202020204" pitchFamily="34" charset="0"/>
                    <a:cs typeface="Arial" panose="020B0604020202020204" pitchFamily="34" charset="0"/>
                  </a:rPr>
                  <a:t>Corn</a:t>
                </a:r>
                <a:r>
                  <a:rPr lang="en-US" sz="1400" baseline="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Leaf P (%)</a:t>
                </a:r>
              </a:p>
            </c:rich>
          </c:tx>
          <c:layout>
            <c:manualLayout>
              <c:xMode val="edge"/>
              <c:yMode val="edge"/>
              <c:x val="0"/>
              <c:y val="0.353524063283034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1110183840"/>
        <c:crosses val="autoZero"/>
        <c:crossBetween val="midCat"/>
      </c:valAx>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559DA42-E2D2-4EB9-B82E-7159B4657711}" type="datetimeFigureOut">
              <a:rPr lang="en-US" smtClean="0"/>
              <a:t>5/20/26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0A6FF1A-816B-4DC9-9668-B80DA9241B71}" type="slidenum">
              <a:rPr lang="en-US" smtClean="0"/>
              <a:t>‹#›</a:t>
            </a:fld>
            <a:endParaRPr lang="en-US"/>
          </a:p>
        </p:txBody>
      </p:sp>
    </p:spTree>
    <p:extLst>
      <p:ext uri="{BB962C8B-B14F-4D97-AF65-F5344CB8AC3E}">
        <p14:creationId xmlns:p14="http://schemas.microsoft.com/office/powerpoint/2010/main" val="336741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Aft>
                <a:spcPts val="800"/>
              </a:spcAft>
              <a:buAutoNum type="arabicPeriod"/>
            </a:pPr>
            <a:endParaRPr lang="en-US" sz="18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417330-B2E6-6548-969A-D00B11E234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84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AA43-25D4-3D42-8694-B0C985B566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245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a:t>Based upon current conventional approaches to phosphate and soil fertility, we have been taught to apply enough material all “build soil test phosphorus levels”, and many are working to maintain high testing P soils.   </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Application recommendations for RhizoSorb® are at a 50% reduction in comparison with grower standard practice for phosphate applications.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Example:  if you are applying 80#’s/ac of P2O5 through MAP/DAP, RhizoSorb® would be applied at 40#’s/acre of P2O5.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bri" panose="020F0502020204030204" pitchFamily="34" charset="0"/>
                <a:ea typeface="Calibri" panose="020F0502020204030204" pitchFamily="34" charset="0"/>
                <a:cs typeface="Calibri" panose="020F0502020204030204" pitchFamily="34" charset="0"/>
              </a:rPr>
              <a:t>One of the biggest concerns among growers and agronomists have with applying less fertilizer is “what will happen to my soil test P values”.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This has been a concern of ours as well and has been a component of our extensive trial work over the years.  We have studied the long term affects of continued use of RhizoSorb® year over year and it has determined that after 4 years of plot-on-plot applications has statistically maintained soil test phosphorus with 50% less P2O5 year after year.  This is an on-going study both in small plots and field scale on-farm use of RhizoSorb®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atin typeface="Calibri" panose="020F0502020204030204" pitchFamily="34" charset="0"/>
              <a:ea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atin typeface="Calibri" panose="020F0502020204030204" pitchFamily="34" charset="0"/>
                <a:ea typeface="Calibri" panose="020F0502020204030204" pitchFamily="34" charset="0"/>
                <a:cs typeface="Calibri" panose="020F0502020204030204" pitchFamily="34" charset="0"/>
              </a:rPr>
              <a:t>These trials show that we are not mining the soil with RhizoSorb®.  You can apply less phosphate while maintaining soil test P levels and meet crop demand for P.  &lt;next slide&gt; </a:t>
            </a:r>
          </a:p>
          <a:p>
            <a:pPr marL="171450" indent="-171450">
              <a:buFont typeface="Arial" panose="020B0604020202020204" pitchFamily="34" charset="0"/>
              <a:buChar char="•"/>
            </a:pPr>
            <a:endParaRPr lang="en-US"/>
          </a:p>
          <a:p>
            <a:r>
              <a:rPr lang="en-US" strike="sngStrike">
                <a:latin typeface="Calibri" panose="020F0502020204030204" pitchFamily="34" charset="0"/>
                <a:ea typeface="Calibri" panose="020F0502020204030204" pitchFamily="34" charset="0"/>
                <a:cs typeface="Calibri" panose="020F0502020204030204" pitchFamily="34" charset="0"/>
              </a:rPr>
              <a:t>Over the last 4 years we have conducted replicated year over year, plot on plot trials looking at RhizoSorb as applied at 50% less P compared to a standard application.</a:t>
            </a:r>
          </a:p>
          <a:p>
            <a:endParaRPr lang="en-US">
              <a:latin typeface="Calibri" panose="020F0502020204030204" pitchFamily="34" charset="0"/>
              <a:ea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4579B-B95E-724B-BE84-EC6698E3C3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18865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An additional component of these year over year, plot on plot trials, crop yield are maintained and slightly ahead of grower standard phosphate fertilizer applications. </a:t>
            </a:r>
          </a:p>
          <a:p>
            <a:endParaRPr lang="en-US">
              <a:latin typeface="Calibri" panose="020F0502020204030204" pitchFamily="34" charset="0"/>
              <a:ea typeface="Calibri" panose="020F0502020204030204" pitchFamily="34" charset="0"/>
              <a:cs typeface="Calibri" panose="020F0502020204030204" pitchFamily="34" charset="0"/>
            </a:endParaRPr>
          </a:p>
          <a:p>
            <a:r>
              <a:rPr lang="en-US">
                <a:latin typeface="Calibri" panose="020F0502020204030204" pitchFamily="34" charset="0"/>
                <a:ea typeface="Calibri" panose="020F0502020204030204" pitchFamily="34" charset="0"/>
                <a:cs typeface="Calibri" panose="020F0502020204030204" pitchFamily="34" charset="0"/>
              </a:rPr>
              <a:t>RhizoSorb can maintain or increase yields year over year with lower application rates compared to MAP/DAP  &lt;next slide&gt;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4579B-B95E-724B-BE84-EC6698E3C3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3271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195 trials in 5 years in 22 states </a:t>
            </a:r>
          </a:p>
          <a:p>
            <a:endParaRPr lang="en-US"/>
          </a:p>
          <a:p>
            <a:r>
              <a:rPr lang="en-US"/>
              <a:t>Since 2021 we’ve conducted more than 190+ On Farm field scale trails of at least 20 acres or larger in 22 states.  </a:t>
            </a:r>
          </a:p>
          <a:p>
            <a:endParaRPr lang="en-US"/>
          </a:p>
          <a:p>
            <a:r>
              <a:rPr lang="en-US"/>
              <a:t>Our success rate averages 83% when comparing </a:t>
            </a:r>
            <a:r>
              <a:rPr lang="en-US" err="1"/>
              <a:t>Rhizosorb</a:t>
            </a:r>
            <a:r>
              <a:rPr lang="en-US"/>
              <a:t> to a growers’ standard practice for dry phosphate applications.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we combine these on farm results with our small plot replicated results, we now have over 700 data points that have collected, through 2025 growing season.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Collectively our testing and trialing programs has been in place now for over 9 years.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4579B-B95E-724B-BE84-EC6698E3C3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7248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F432B-1867-117C-82CF-3AFCFE007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33CA1-A3A0-05EC-A4A1-ED1D476A6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2FF063-239C-B4DC-8257-0641EE482903}"/>
              </a:ext>
            </a:extLst>
          </p:cNvPr>
          <p:cNvSpPr>
            <a:spLocks noGrp="1"/>
          </p:cNvSpPr>
          <p:nvPr>
            <p:ph type="body" idx="1"/>
          </p:nvPr>
        </p:nvSpPr>
        <p:spPr/>
        <p:txBody>
          <a:bodyPr/>
          <a:lstStyle/>
          <a:p>
            <a:r>
              <a:rPr lang="en-US"/>
              <a:t>And we’re seeing these results across crops. We’ve also tested on Soybean, Wheat, Canola, and Potatoes – all showing strong performance. We have enough data on soybeans and wheat to share those results statistically.</a:t>
            </a:r>
          </a:p>
          <a:p>
            <a:endParaRPr lang="en-US"/>
          </a:p>
        </p:txBody>
      </p:sp>
      <p:sp>
        <p:nvSpPr>
          <p:cNvPr id="4" name="Slide Number Placeholder 3">
            <a:extLst>
              <a:ext uri="{FF2B5EF4-FFF2-40B4-BE49-F238E27FC236}">
                <a16:creationId xmlns:a16="http://schemas.microsoft.com/office/drawing/2014/main" id="{16185F5F-BACD-1544-40E2-9D24E022F5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4579B-B95E-724B-BE84-EC6698E3C3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477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5B07D-321A-5893-C473-C566BC375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C52C2-733B-5B45-8B9C-FD67F366CA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E42F1-8964-E715-94BD-71DE2CC9E5C1}"/>
              </a:ext>
            </a:extLst>
          </p:cNvPr>
          <p:cNvSpPr>
            <a:spLocks noGrp="1"/>
          </p:cNvSpPr>
          <p:nvPr>
            <p:ph type="body" idx="1"/>
          </p:nvPr>
        </p:nvSpPr>
        <p:spPr/>
        <p:txBody>
          <a:bodyPr/>
          <a:lstStyle/>
          <a:p>
            <a:r>
              <a:rPr lang="en-US"/>
              <a:t>184 trials in 4 years in 18 states</a:t>
            </a:r>
          </a:p>
        </p:txBody>
      </p:sp>
      <p:sp>
        <p:nvSpPr>
          <p:cNvPr id="4" name="Slide Number Placeholder 3">
            <a:extLst>
              <a:ext uri="{FF2B5EF4-FFF2-40B4-BE49-F238E27FC236}">
                <a16:creationId xmlns:a16="http://schemas.microsoft.com/office/drawing/2014/main" id="{D0675BC4-9B23-C299-8B8F-987A6EAC58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94579B-B95E-724B-BE84-EC6698E3C36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9967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600" b="1" i="1">
                <a:solidFill>
                  <a:srgbClr val="33682C"/>
                </a:solidFill>
              </a:rPr>
              <a:t>Differentiation in the Market</a:t>
            </a:r>
          </a:p>
          <a:p>
            <a:pPr lvl="1">
              <a:lnSpc>
                <a:spcPct val="100000"/>
              </a:lnSpc>
            </a:pPr>
            <a:r>
              <a:rPr lang="en-US" sz="1400"/>
              <a:t>Stop trying to fight National Retail on price with MAP; </a:t>
            </a:r>
          </a:p>
          <a:p>
            <a:pPr lvl="1">
              <a:lnSpc>
                <a:spcPct val="100000"/>
              </a:lnSpc>
            </a:pPr>
            <a:r>
              <a:rPr lang="en-US" sz="1400"/>
              <a:t>Sell agronomics and value</a:t>
            </a:r>
            <a:br>
              <a:rPr lang="en-US" sz="800"/>
            </a:br>
            <a:endParaRPr lang="en-US" sz="800"/>
          </a:p>
          <a:p>
            <a:pPr marL="0" indent="0">
              <a:lnSpc>
                <a:spcPct val="100000"/>
              </a:lnSpc>
              <a:buNone/>
            </a:pPr>
            <a:r>
              <a:rPr lang="en-US" sz="1600" b="1" i="1">
                <a:solidFill>
                  <a:srgbClr val="33682C"/>
                </a:solidFill>
              </a:rPr>
              <a:t>Phosphorous in the Plant vs Phosphorous in the Soil</a:t>
            </a:r>
          </a:p>
          <a:p>
            <a:pPr lvl="1">
              <a:lnSpc>
                <a:spcPct val="100000"/>
              </a:lnSpc>
            </a:pPr>
            <a:r>
              <a:rPr lang="en-US" sz="1400"/>
              <a:t>Because our </a:t>
            </a:r>
            <a:r>
              <a:rPr lang="en-US" sz="1400" err="1"/>
              <a:t>Rhizosorb’s</a:t>
            </a:r>
            <a:r>
              <a:rPr lang="en-US" sz="1400"/>
              <a:t> plant availability, growers are paying less per pound of P IN THE PLANT.</a:t>
            </a:r>
          </a:p>
          <a:p>
            <a:pPr lvl="1">
              <a:lnSpc>
                <a:spcPct val="100000"/>
              </a:lnSpc>
            </a:pPr>
            <a:r>
              <a:rPr lang="en-US" sz="1400"/>
              <a:t>Better utilization of every fertilizer dollar</a:t>
            </a:r>
            <a:br>
              <a:rPr lang="en-US" sz="1400"/>
            </a:br>
            <a:endParaRPr lang="en-US" sz="1400"/>
          </a:p>
          <a:p>
            <a:pPr marL="0" indent="0">
              <a:lnSpc>
                <a:spcPct val="100000"/>
              </a:lnSpc>
              <a:buNone/>
            </a:pPr>
            <a:r>
              <a:rPr lang="en-US" sz="1600" b="1" i="1">
                <a:solidFill>
                  <a:srgbClr val="33682C"/>
                </a:solidFill>
              </a:rPr>
              <a:t>33% reduction in volume needed to maintain yield and soil test levels compared to equivalent MAP Rate</a:t>
            </a:r>
          </a:p>
          <a:p>
            <a:pPr lvl="1">
              <a:lnSpc>
                <a:spcPct val="100000"/>
              </a:lnSpc>
            </a:pPr>
            <a:r>
              <a:rPr lang="en-US" sz="1400"/>
              <a:t>Reduced Fuel, Trucking, Loading time, Handling, Storage</a:t>
            </a:r>
          </a:p>
          <a:p>
            <a:pPr lvl="1">
              <a:lnSpc>
                <a:spcPct val="100000"/>
              </a:lnSpc>
            </a:pPr>
            <a:r>
              <a:rPr lang="en-US" sz="1400"/>
              <a:t>These things add up and deliver value above and beyond the 10% savings.</a:t>
            </a:r>
          </a:p>
          <a:p>
            <a:pPr lvl="1">
              <a:lnSpc>
                <a:spcPct val="100000"/>
              </a:lnSpc>
            </a:pPr>
            <a:r>
              <a:rPr lang="en-US" sz="1400"/>
              <a:t>Big advantage for Strip Till/dry 2x2 applications</a:t>
            </a:r>
          </a:p>
        </p:txBody>
      </p:sp>
      <p:sp>
        <p:nvSpPr>
          <p:cNvPr id="4" name="Slide Number Placeholder 3"/>
          <p:cNvSpPr>
            <a:spLocks noGrp="1"/>
          </p:cNvSpPr>
          <p:nvPr>
            <p:ph type="sldNum" sz="quarter" idx="5"/>
          </p:nvPr>
        </p:nvSpPr>
        <p:spPr/>
        <p:txBody>
          <a:bodyPr/>
          <a:lstStyle/>
          <a:p>
            <a:fld id="{C0A6FF1A-816B-4DC9-9668-B80DA9241B71}" type="slidenum">
              <a:rPr lang="en-US" smtClean="0"/>
              <a:t>18</a:t>
            </a:fld>
            <a:endParaRPr lang="en-US"/>
          </a:p>
        </p:txBody>
      </p:sp>
    </p:spTree>
    <p:extLst>
      <p:ext uri="{BB962C8B-B14F-4D97-AF65-F5344CB8AC3E}">
        <p14:creationId xmlns:p14="http://schemas.microsoft.com/office/powerpoint/2010/main" val="1079920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6FF1A-816B-4DC9-9668-B80DA9241B71}" type="slidenum">
              <a:rPr lang="en-US" smtClean="0"/>
              <a:t>19</a:t>
            </a:fld>
            <a:endParaRPr lang="en-US"/>
          </a:p>
        </p:txBody>
      </p:sp>
    </p:spTree>
    <p:extLst>
      <p:ext uri="{BB962C8B-B14F-4D97-AF65-F5344CB8AC3E}">
        <p14:creationId xmlns:p14="http://schemas.microsoft.com/office/powerpoint/2010/main" val="910123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95CBE-C94C-B89A-E8BD-13BC82819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606BD-162F-EF79-A0F8-39FE81985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8287A-9252-5EDB-5F10-5186CA975D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B0468F-52A6-2161-60D3-0EC21355C2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A54E1-8F31-BF4B-A939-47F98BC5599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5620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A6FF1A-816B-4DC9-9668-B80DA9241B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193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E0D06-0948-F743-4294-2BDD2CDB7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81940-D6EA-0F67-E2A7-F5790FB15B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A124C-6A60-4F78-D95B-6E7686E93B55}"/>
              </a:ext>
            </a:extLst>
          </p:cNvPr>
          <p:cNvSpPr>
            <a:spLocks noGrp="1"/>
          </p:cNvSpPr>
          <p:nvPr>
            <p:ph type="body" idx="1"/>
          </p:nvPr>
        </p:nvSpPr>
        <p:spPr/>
        <p:txBody>
          <a:bodyPr/>
          <a:lstStyle/>
          <a:p>
            <a:r>
              <a:rPr lang="en-US" sz="1800"/>
              <a:t>The solution is RhizoSorb®.  Through extensive research, testing and trialing, Rhizosorb® was brought to market in 2023.  </a:t>
            </a:r>
          </a:p>
          <a:p>
            <a:endParaRPr lang="en-US" sz="1800"/>
          </a:p>
          <a:p>
            <a:r>
              <a:rPr lang="en-US" sz="1800"/>
              <a:t>In the manufacturing process, phosphorus is pre-bound to the RhizoSorb, which significantly reduces the reactivity to soil properties, like Ca, Fe, Al, OM &amp; many other factors that adversely affect phosphate.  This leads to greater availability and improved plant uptake  </a:t>
            </a:r>
          </a:p>
          <a:p>
            <a:endParaRPr lang="en-US" sz="1800"/>
          </a:p>
          <a:p>
            <a:r>
              <a:rPr lang="en-US" sz="1800"/>
              <a:t>RhizoSorb enables twice the applied phosphorus to be used by the crop.  </a:t>
            </a:r>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sz="1800" kern="100">
              <a:effectLst/>
              <a:latin typeface="Calibri" panose="020F0502020204030204" pitchFamily="34" charset="0"/>
              <a:ea typeface="Calibri" panose="020F0502020204030204" pitchFamily="34" charset="0"/>
              <a:cs typeface="Arial" panose="020B0604020202020204" pitchFamily="34" charset="0"/>
            </a:endParaRPr>
          </a:p>
          <a:p>
            <a:endParaRPr lang="en-US" sz="1800"/>
          </a:p>
        </p:txBody>
      </p:sp>
      <p:sp>
        <p:nvSpPr>
          <p:cNvPr id="4" name="Slide Number Placeholder 3">
            <a:extLst>
              <a:ext uri="{FF2B5EF4-FFF2-40B4-BE49-F238E27FC236}">
                <a16:creationId xmlns:a16="http://schemas.microsoft.com/office/drawing/2014/main" id="{A8C3053A-D2C2-B74E-5914-A76EBE2A7B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AA43-25D4-3D42-8694-B0C985B566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554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cs typeface="Calibri"/>
              </a:rPr>
              <a:t>(BR)---maybe shorten this explanation? </a:t>
            </a:r>
          </a:p>
          <a:p>
            <a:pPr marL="0" indent="0">
              <a:buFont typeface="Arial" panose="020B0604020202020204" pitchFamily="34" charset="0"/>
              <a:buNone/>
            </a:pPr>
            <a:r>
              <a:rPr lang="en-US">
                <a:cs typeface="Calibri"/>
              </a:rPr>
              <a:t>RhizoSorb is a patented and proprietary technology that is changing the way we use and view phosphate fertilizer. </a:t>
            </a:r>
          </a:p>
          <a:p>
            <a:pPr marL="171450" lvl="0" indent="-171450">
              <a:buFont typeface="Arial" panose="020B0604020202020204" pitchFamily="34" charset="0"/>
              <a:buChar char="•"/>
            </a:pPr>
            <a:r>
              <a:rPr lang="en-US">
                <a:cs typeface="Calibri"/>
              </a:rPr>
              <a:t>This active ingredient, when integrated into the manufacturing process increases efficiency throughout the mining &amp; production to our fields.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With the nutrient delivery system, it functions in the soil, as a controlled release over the course of the growing season to feed the crop.  MAP/DAP do not function this way.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RhizoSorb is a soil chemistry approach that improves plant use efficiency and reduces soil interaction affecting phosphate and reduces off site movement into rivers, lakes and streams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cs typeface="Calibri"/>
              </a:rPr>
              <a:t>RhizoSorb is not a biological material.   </a:t>
            </a:r>
          </a:p>
          <a:p>
            <a:pPr marL="171450" lvl="0" indent="-171450">
              <a:buFont typeface="Arial" panose="020B0604020202020204" pitchFamily="34" charset="0"/>
              <a:buChar cha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There is nothing like RhizoSorb in the market today for dry phosphate fertilizer.   RhizoSorb 8-39-0 is a stand-alone fertilizer and is sold a direct replacement to MAP &amp; DAP.  </a:t>
            </a:r>
          </a:p>
          <a:p>
            <a:endParaRPr lang="en-US">
              <a:cs typeface="Calibri"/>
            </a:endParaRPr>
          </a:p>
          <a:p>
            <a:r>
              <a:rPr lang="en-US">
                <a:cs typeface="Calibri"/>
              </a:rPr>
              <a:t>This is some exciting stuff!!  Finally, some advancements in dry phosphate!</a:t>
            </a:r>
          </a:p>
          <a:p>
            <a:pPr marL="0" indent="0">
              <a:buNone/>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A54E1-8F31-BF4B-A939-47F98BC5599E}"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95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C6214-4AFC-5E96-AB09-06779221C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3961B-FF2D-90D3-66F9-5814E11C1A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8C18A0-DE20-4B87-0D86-373017FDEF3B}"/>
              </a:ext>
            </a:extLst>
          </p:cNvPr>
          <p:cNvSpPr>
            <a:spLocks noGrp="1"/>
          </p:cNvSpPr>
          <p:nvPr>
            <p:ph type="body" idx="1"/>
          </p:nvPr>
        </p:nvSpPr>
        <p:spPr/>
        <p:txBody>
          <a:bodyPr/>
          <a:lstStyle/>
          <a:p>
            <a:pPr marL="171450" indent="-171450">
              <a:buFont typeface="Arial" panose="020B0604020202020204" pitchFamily="34" charset="0"/>
              <a:buChar char="•"/>
            </a:pPr>
            <a:r>
              <a:rPr lang="en-US"/>
              <a:t>Since RhizoSorb is made in the same large scale fertilizer plants, it is virtually identical to MAP/DAP , but with a 38% lower salt index. </a:t>
            </a:r>
          </a:p>
          <a:p>
            <a:pPr marL="171450" indent="-171450">
              <a:buFont typeface="Arial" panose="020B0604020202020204" pitchFamily="34" charset="0"/>
              <a:buChar char="•"/>
            </a:pPr>
            <a:r>
              <a:rPr lang="en-US"/>
              <a:t>When you consider the lower use rate, this equates to approx. 70% reduction in salt index.  </a:t>
            </a:r>
          </a:p>
          <a:p>
            <a:pPr marL="171450" indent="-171450">
              <a:buFont typeface="Arial" panose="020B0604020202020204" pitchFamily="34" charset="0"/>
              <a:buChar char="•"/>
            </a:pPr>
            <a:r>
              <a:rPr lang="en-US"/>
              <a:t>Perfect for strip tillers or seed row placement. </a:t>
            </a:r>
          </a:p>
          <a:p>
            <a:pPr marL="171450" indent="-171450">
              <a:buFont typeface="Arial" panose="020B0604020202020204" pitchFamily="34" charset="0"/>
              <a:buChar char="•"/>
            </a:pPr>
            <a:r>
              <a:rPr lang="en-US"/>
              <a:t>It has the same spreading, handling and storages characteristics as MAP/DAP, making it a simple change. </a:t>
            </a:r>
          </a:p>
        </p:txBody>
      </p:sp>
      <p:sp>
        <p:nvSpPr>
          <p:cNvPr id="4" name="Slide Number Placeholder 3">
            <a:extLst>
              <a:ext uri="{FF2B5EF4-FFF2-40B4-BE49-F238E27FC236}">
                <a16:creationId xmlns:a16="http://schemas.microsoft.com/office/drawing/2014/main" id="{9238EAA6-3D5C-5E42-F74A-94B4BD4C5A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63837A-514E-6A4A-9849-71FCBB3820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44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200" kern="100">
                <a:latin typeface="Calibri" panose="020F0502020204030204" pitchFamily="34" charset="0"/>
                <a:ea typeface="Calibri" panose="020F0502020204030204" pitchFamily="34" charset="0"/>
                <a:cs typeface="Calibri" panose="020F0502020204030204" pitchFamily="34" charset="0"/>
              </a:rPr>
              <a:t>The concept for </a:t>
            </a:r>
            <a:r>
              <a:rPr lang="en-US" sz="1200" kern="100" err="1">
                <a:latin typeface="Calibri" panose="020F0502020204030204" pitchFamily="34" charset="0"/>
                <a:ea typeface="Calibri" panose="020F0502020204030204" pitchFamily="34" charset="0"/>
                <a:cs typeface="Calibri" panose="020F0502020204030204" pitchFamily="34" charset="0"/>
              </a:rPr>
              <a:t>Rhizosorb</a:t>
            </a:r>
            <a:r>
              <a:rPr lang="en-US" sz="1200" kern="100">
                <a:latin typeface="Calibri" panose="020F0502020204030204" pitchFamily="34" charset="0"/>
                <a:ea typeface="Calibri" panose="020F0502020204030204" pitchFamily="34" charset="0"/>
                <a:cs typeface="Calibri" panose="020F0502020204030204" pitchFamily="34" charset="0"/>
              </a:rPr>
              <a:t> was developed and proven out by Dr. Jonathon Lynch of Penn State University in the early 1990’s.</a:t>
            </a:r>
          </a:p>
          <a:p>
            <a:endParaRPr lang="en-US" sz="1200">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Our Founder and CEO Hunter Swisher, licensed the initial technology from the University as an undergrad and i</a:t>
            </a:r>
            <a:r>
              <a:rPr lang="en-US" sz="1200" kern="100">
                <a:latin typeface="Calibri" panose="020F0502020204030204" pitchFamily="34" charset="0"/>
                <a:ea typeface="Calibri" panose="020F0502020204030204" pitchFamily="34" charset="0"/>
                <a:cs typeface="Calibri" panose="020F0502020204030204" pitchFamily="34" charset="0"/>
              </a:rPr>
              <a:t>t began its pathway to market in 2016 .</a:t>
            </a:r>
          </a:p>
          <a:p>
            <a:endParaRPr lang="en-US" sz="1200">
              <a:latin typeface="Calibri" panose="020F0502020204030204" pitchFamily="34" charset="0"/>
              <a:ea typeface="Calibri" panose="020F0502020204030204" pitchFamily="34" charset="0"/>
              <a:cs typeface="Calibri" panose="020F0502020204030204" pitchFamily="34" charset="0"/>
            </a:endParaRPr>
          </a:p>
          <a:p>
            <a:pPr defTabSz="942289">
              <a:defRPr/>
            </a:pPr>
            <a:r>
              <a:rPr lang="en-US" sz="1200" err="1">
                <a:latin typeface="Calibri" panose="020F0502020204030204" pitchFamily="34" charset="0"/>
                <a:ea typeface="Calibri" panose="020F0502020204030204" pitchFamily="34" charset="0"/>
                <a:cs typeface="Calibri" panose="020F0502020204030204" pitchFamily="34" charset="0"/>
              </a:rPr>
              <a:t>RhizoSorb</a:t>
            </a:r>
            <a:r>
              <a:rPr lang="en-US" sz="1200">
                <a:latin typeface="Calibri" panose="020F0502020204030204" pitchFamily="34" charset="0"/>
                <a:ea typeface="Calibri" panose="020F0502020204030204" pitchFamily="34" charset="0"/>
                <a:cs typeface="Calibri" panose="020F0502020204030204" pitchFamily="34" charset="0"/>
              </a:rPr>
              <a:t> is our patented phosphate efficiency technology that has been extensively studied for commercial use since 2018.</a:t>
            </a:r>
          </a:p>
          <a:p>
            <a:pPr defTabSz="942289">
              <a:defRPr/>
            </a:pPr>
            <a:endParaRPr lang="en-US" sz="1200" kern="100">
              <a:latin typeface="Calibri" panose="020F0502020204030204" pitchFamily="34" charset="0"/>
              <a:ea typeface="Calibri" panose="020F0502020204030204" pitchFamily="34" charset="0"/>
              <a:cs typeface="Calibri" panose="020F0502020204030204" pitchFamily="34" charset="0"/>
            </a:endParaRPr>
          </a:p>
          <a:p>
            <a:r>
              <a:rPr lang="en-US" sz="1200">
                <a:latin typeface="Calibri" panose="020F0502020204030204" pitchFamily="34" charset="0"/>
                <a:ea typeface="Calibri" panose="020F0502020204030204" pitchFamily="34" charset="0"/>
                <a:cs typeface="Calibri" panose="020F0502020204030204" pitchFamily="34" charset="0"/>
              </a:rPr>
              <a:t>Over the last 7 years with nearly 600 small plot replicated and on-farm trials, our team of scientists have thoroughly vetted </a:t>
            </a:r>
            <a:r>
              <a:rPr lang="en-US" sz="1200" err="1">
                <a:latin typeface="Calibri" panose="020F0502020204030204" pitchFamily="34" charset="0"/>
                <a:ea typeface="Calibri" panose="020F0502020204030204" pitchFamily="34" charset="0"/>
                <a:cs typeface="Calibri" panose="020F0502020204030204" pitchFamily="34" charset="0"/>
              </a:rPr>
              <a:t>RhizoSorb’s</a:t>
            </a:r>
            <a:r>
              <a:rPr lang="en-US" sz="1200">
                <a:latin typeface="Calibri" panose="020F0502020204030204" pitchFamily="34" charset="0"/>
                <a:ea typeface="Calibri" panose="020F0502020204030204" pitchFamily="34" charset="0"/>
                <a:cs typeface="Calibri" panose="020F0502020204030204" pitchFamily="34" charset="0"/>
              </a:rPr>
              <a:t> performance in row crops, like corn, soybeans and wheat.</a:t>
            </a:r>
          </a:p>
          <a:p>
            <a:endParaRPr lang="en-US" sz="1200">
              <a:latin typeface="Calibri" panose="020F0502020204030204" pitchFamily="34" charset="0"/>
              <a:ea typeface="Calibri" panose="020F0502020204030204" pitchFamily="34" charset="0"/>
              <a:cs typeface="Calibri" panose="020F0502020204030204" pitchFamily="34" charset="0"/>
            </a:endParaRPr>
          </a:p>
          <a:p>
            <a:pPr defTabSz="942289">
              <a:defRPr/>
            </a:pPr>
            <a:r>
              <a:rPr lang="en-US" sz="1200">
                <a:latin typeface="Calibri" panose="020F0502020204030204" pitchFamily="34" charset="0"/>
                <a:ea typeface="Calibri" panose="020F0502020204030204" pitchFamily="34" charset="0"/>
                <a:cs typeface="Calibri" panose="020F0502020204030204" pitchFamily="34" charset="0"/>
              </a:rPr>
              <a:t>In 2023 we launched </a:t>
            </a:r>
            <a:r>
              <a:rPr lang="en-US" sz="1200" err="1">
                <a:latin typeface="Calibri" panose="020F0502020204030204" pitchFamily="34" charset="0"/>
                <a:ea typeface="Calibri" panose="020F0502020204030204" pitchFamily="34" charset="0"/>
                <a:cs typeface="Calibri" panose="020F0502020204030204" pitchFamily="34" charset="0"/>
              </a:rPr>
              <a:t>RhizoSorb</a:t>
            </a:r>
            <a:r>
              <a:rPr lang="en-US" sz="1200">
                <a:latin typeface="Calibri" panose="020F0502020204030204" pitchFamily="34" charset="0"/>
                <a:ea typeface="Calibri" panose="020F0502020204030204" pitchFamily="34" charset="0"/>
                <a:cs typeface="Calibri" panose="020F0502020204030204" pitchFamily="34" charset="0"/>
              </a:rPr>
              <a:t> 8-39-0 to the industry. </a:t>
            </a:r>
            <a:r>
              <a:rPr lang="en-US" sz="1200" kern="100">
                <a:latin typeface="Calibri" panose="020F0502020204030204" pitchFamily="34" charset="0"/>
                <a:ea typeface="Calibri" panose="020F0502020204030204" pitchFamily="34" charset="0"/>
                <a:cs typeface="Calibri" panose="020F0502020204030204" pitchFamily="34" charset="0"/>
              </a:rPr>
              <a:t>&lt;Next slide&gt;</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A763837A-514E-6A4A-9849-71FCBB38201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C712F-B408-17F9-BAD3-5C97DBEF0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92D12-ADAE-81E3-96AE-707146D43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F48F6B-4757-EC9A-B22F-04938E5865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598C20-4DB3-8E7C-84A0-E637732CAD62}"/>
              </a:ext>
            </a:extLst>
          </p:cNvPr>
          <p:cNvSpPr>
            <a:spLocks noGrp="1"/>
          </p:cNvSpPr>
          <p:nvPr>
            <p:ph type="sldNum" sz="quarter" idx="5"/>
          </p:nvPr>
        </p:nvSpPr>
        <p:spPr/>
        <p:txBody>
          <a:bodyPr/>
          <a:lstStyle/>
          <a:p>
            <a:fld id="{C0A6FF1A-816B-4DC9-9668-B80DA9241B71}" type="slidenum">
              <a:rPr lang="en-US" smtClean="0"/>
              <a:t>7</a:t>
            </a:fld>
            <a:endParaRPr lang="en-US"/>
          </a:p>
        </p:txBody>
      </p:sp>
    </p:spTree>
    <p:extLst>
      <p:ext uri="{BB962C8B-B14F-4D97-AF65-F5344CB8AC3E}">
        <p14:creationId xmlns:p14="http://schemas.microsoft.com/office/powerpoint/2010/main" val="2525346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6FF1A-816B-4DC9-9668-B80DA9241B71}" type="slidenum">
              <a:rPr lang="en-US" smtClean="0"/>
              <a:t>8</a:t>
            </a:fld>
            <a:endParaRPr lang="en-US"/>
          </a:p>
        </p:txBody>
      </p:sp>
    </p:spTree>
    <p:extLst>
      <p:ext uri="{BB962C8B-B14F-4D97-AF65-F5344CB8AC3E}">
        <p14:creationId xmlns:p14="http://schemas.microsoft.com/office/powerpoint/2010/main" val="3901997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6FF1A-816B-4DC9-9668-B80DA9241B71}" type="slidenum">
              <a:rPr lang="en-US" smtClean="0"/>
              <a:t>9</a:t>
            </a:fld>
            <a:endParaRPr lang="en-US"/>
          </a:p>
        </p:txBody>
      </p:sp>
    </p:spTree>
    <p:extLst>
      <p:ext uri="{BB962C8B-B14F-4D97-AF65-F5344CB8AC3E}">
        <p14:creationId xmlns:p14="http://schemas.microsoft.com/office/powerpoint/2010/main" val="601912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White Log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BF2B-C3FA-75FF-95A1-B863C19B5919}"/>
              </a:ext>
            </a:extLst>
          </p:cNvPr>
          <p:cNvSpPr>
            <a:spLocks noGrp="1"/>
          </p:cNvSpPr>
          <p:nvPr>
            <p:ph type="title"/>
          </p:nvPr>
        </p:nvSpPr>
        <p:spPr/>
        <p:txBody>
          <a:bodyPr>
            <a:normAutofit/>
          </a:bodyPr>
          <a:lstStyle>
            <a:lvl1pPr>
              <a:defRPr sz="3600" b="1">
                <a:solidFill>
                  <a:srgbClr val="24403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4943D-9332-1E6E-E124-F8747E3DB05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A290ED-71B2-8F2D-EA30-3972968552AC}"/>
              </a:ext>
            </a:extLst>
          </p:cNvPr>
          <p:cNvSpPr>
            <a:spLocks noGrp="1"/>
          </p:cNvSpPr>
          <p:nvPr>
            <p:ph type="ftr" sz="quarter" idx="11"/>
          </p:nvPr>
        </p:nvSpPr>
        <p:spPr/>
        <p:txBody>
          <a:bodyPr/>
          <a:lstStyle>
            <a:lvl1pPr>
              <a:defRPr sz="1000" b="0">
                <a:solidFill>
                  <a:schemeClr val="bg1"/>
                </a:solidFill>
                <a:latin typeface="Arial" panose="020B0604020202020204" pitchFamily="34" charset="0"/>
                <a:cs typeface="Arial" panose="020B0604020202020204" pitchFamily="34" charset="0"/>
              </a:defRPr>
            </a:lvl1pPr>
          </a:lstStyle>
          <a:p>
            <a:r>
              <a:rPr lang="en-US"/>
              <a:t>Copyright 2025</a:t>
            </a:r>
          </a:p>
        </p:txBody>
      </p:sp>
      <p:sp>
        <p:nvSpPr>
          <p:cNvPr id="6" name="Slide Number Placeholder 5">
            <a:extLst>
              <a:ext uri="{FF2B5EF4-FFF2-40B4-BE49-F238E27FC236}">
                <a16:creationId xmlns:a16="http://schemas.microsoft.com/office/drawing/2014/main" id="{D05A1224-9FAC-52A1-48EA-4D1C3331E3E1}"/>
              </a:ext>
            </a:extLst>
          </p:cNvPr>
          <p:cNvSpPr>
            <a:spLocks noGrp="1"/>
          </p:cNvSpPr>
          <p:nvPr>
            <p:ph type="sldNum" sz="quarter" idx="12"/>
          </p:nvPr>
        </p:nvSpPr>
        <p:spPr>
          <a:xfrm>
            <a:off x="838200"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fld id="{A21F5B1D-BD24-D941-AE34-A261F77E74F7}" type="slidenum">
              <a:rPr lang="en-US" smtClean="0"/>
              <a:pPr/>
              <a:t>‹#›</a:t>
            </a:fld>
            <a:endParaRPr lang="en-US"/>
          </a:p>
        </p:txBody>
      </p:sp>
      <p:pic>
        <p:nvPicPr>
          <p:cNvPr id="7" name="Picture 6" descr="A black and white sign with white text&#10;&#10;Description automatically generated">
            <a:extLst>
              <a:ext uri="{FF2B5EF4-FFF2-40B4-BE49-F238E27FC236}">
                <a16:creationId xmlns:a16="http://schemas.microsoft.com/office/drawing/2014/main" id="{C9145F4B-9C99-1D81-AB35-89AC64FA9370}"/>
              </a:ext>
            </a:extLst>
          </p:cNvPr>
          <p:cNvPicPr>
            <a:picLocks noChangeAspect="1"/>
          </p:cNvPicPr>
          <p:nvPr userDrawn="1"/>
        </p:nvPicPr>
        <p:blipFill>
          <a:blip r:embed="rId2"/>
          <a:stretch>
            <a:fillRect/>
          </a:stretch>
        </p:blipFill>
        <p:spPr>
          <a:xfrm>
            <a:off x="9767126" y="6265695"/>
            <a:ext cx="1733272" cy="567253"/>
          </a:xfrm>
          <a:prstGeom prst="rect">
            <a:avLst/>
          </a:prstGeom>
        </p:spPr>
      </p:pic>
    </p:spTree>
    <p:extLst>
      <p:ext uri="{BB962C8B-B14F-4D97-AF65-F5344CB8AC3E}">
        <p14:creationId xmlns:p14="http://schemas.microsoft.com/office/powerpoint/2010/main" val="138728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DB0C-C592-AFDA-B22E-8AC33B8F3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10FFB3-82EF-D363-1DDA-A775A5792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EB40F2-F6A1-66BF-6523-91E2F4F512B5}"/>
              </a:ext>
            </a:extLst>
          </p:cNvPr>
          <p:cNvSpPr>
            <a:spLocks noGrp="1"/>
          </p:cNvSpPr>
          <p:nvPr>
            <p:ph type="dt" sz="half" idx="10"/>
          </p:nvPr>
        </p:nvSpPr>
        <p:spPr/>
        <p:txBody>
          <a:bodyPr/>
          <a:lstStyle/>
          <a:p>
            <a:fld id="{5BE4D53F-04EF-8049-AEEE-5CFC36F4EE3E}" type="datetime1">
              <a:rPr lang="en-US" smtClean="0"/>
              <a:t>5/20/26</a:t>
            </a:fld>
            <a:endParaRPr lang="en-US"/>
          </a:p>
        </p:txBody>
      </p:sp>
      <p:sp>
        <p:nvSpPr>
          <p:cNvPr id="5" name="Footer Placeholder 4">
            <a:extLst>
              <a:ext uri="{FF2B5EF4-FFF2-40B4-BE49-F238E27FC236}">
                <a16:creationId xmlns:a16="http://schemas.microsoft.com/office/drawing/2014/main" id="{76AE391F-D940-2F3F-9140-7194EB55615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F6B3547A-E313-107B-5DE9-8B7D78025518}"/>
              </a:ext>
            </a:extLst>
          </p:cNvPr>
          <p:cNvSpPr>
            <a:spLocks noGrp="1"/>
          </p:cNvSpPr>
          <p:nvPr>
            <p:ph type="sldNum" sz="quarter" idx="12"/>
          </p:nvPr>
        </p:nvSpPr>
        <p:spPr/>
        <p:txBody>
          <a:bodyPr/>
          <a:lstStyle/>
          <a:p>
            <a:fld id="{A21F5B1D-BD24-D941-AE34-A261F77E74F7}" type="slidenum">
              <a:rPr lang="en-US" smtClean="0"/>
              <a:t>‹#›</a:t>
            </a:fld>
            <a:endParaRPr lang="en-US"/>
          </a:p>
        </p:txBody>
      </p:sp>
    </p:spTree>
    <p:extLst>
      <p:ext uri="{BB962C8B-B14F-4D97-AF65-F5344CB8AC3E}">
        <p14:creationId xmlns:p14="http://schemas.microsoft.com/office/powerpoint/2010/main" val="2953436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BF2B-C3FA-75FF-95A1-B863C19B5919}"/>
              </a:ext>
            </a:extLst>
          </p:cNvPr>
          <p:cNvSpPr>
            <a:spLocks noGrp="1"/>
          </p:cNvSpPr>
          <p:nvPr>
            <p:ph type="title"/>
          </p:nvPr>
        </p:nvSpPr>
        <p:spPr/>
        <p:txBody>
          <a:bodyPr>
            <a:normAutofit/>
          </a:bodyPr>
          <a:lstStyle>
            <a:lvl1pPr>
              <a:defRPr sz="3600" b="1">
                <a:solidFill>
                  <a:srgbClr val="24403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4943D-9332-1E6E-E124-F8747E3DB05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A290ED-71B2-8F2D-EA30-3972968552AC}"/>
              </a:ext>
            </a:extLst>
          </p:cNvPr>
          <p:cNvSpPr>
            <a:spLocks noGrp="1"/>
          </p:cNvSpPr>
          <p:nvPr>
            <p:ph type="ftr" sz="quarter" idx="11"/>
          </p:nvPr>
        </p:nvSpPr>
        <p:spPr/>
        <p:txBody>
          <a:bodyPr/>
          <a:lstStyle>
            <a:lvl1pPr>
              <a:defRPr sz="1000" b="0">
                <a:solidFill>
                  <a:schemeClr val="bg2">
                    <a:lumMod val="75000"/>
                  </a:schemeClr>
                </a:solidFill>
                <a:latin typeface="Arial" panose="020B0604020202020204" pitchFamily="34" charset="0"/>
                <a:cs typeface="Arial" panose="020B0604020202020204" pitchFamily="34" charset="0"/>
              </a:defRPr>
            </a:lvl1pPr>
          </a:lstStyle>
          <a:p>
            <a:r>
              <a:rPr lang="en-US"/>
              <a:t>Confidential</a:t>
            </a:r>
          </a:p>
        </p:txBody>
      </p:sp>
      <p:sp>
        <p:nvSpPr>
          <p:cNvPr id="6" name="Slide Number Placeholder 5">
            <a:extLst>
              <a:ext uri="{FF2B5EF4-FFF2-40B4-BE49-F238E27FC236}">
                <a16:creationId xmlns:a16="http://schemas.microsoft.com/office/drawing/2014/main" id="{D05A1224-9FAC-52A1-48EA-4D1C3331E3E1}"/>
              </a:ext>
            </a:extLst>
          </p:cNvPr>
          <p:cNvSpPr>
            <a:spLocks noGrp="1"/>
          </p:cNvSpPr>
          <p:nvPr>
            <p:ph type="sldNum" sz="quarter" idx="12"/>
          </p:nvPr>
        </p:nvSpPr>
        <p:spPr>
          <a:xfrm>
            <a:off x="838200" y="6356350"/>
            <a:ext cx="2743200" cy="365125"/>
          </a:xfrm>
        </p:spPr>
        <p:txBody>
          <a:bodyPr/>
          <a:lstStyle>
            <a:lvl1pPr algn="l">
              <a:defRPr sz="1000">
                <a:solidFill>
                  <a:schemeClr val="bg2">
                    <a:lumMod val="75000"/>
                  </a:schemeClr>
                </a:solidFill>
                <a:latin typeface="Arial" panose="020B0604020202020204" pitchFamily="34" charset="0"/>
                <a:cs typeface="Arial" panose="020B0604020202020204" pitchFamily="34" charset="0"/>
              </a:defRPr>
            </a:lvl1pPr>
          </a:lstStyle>
          <a:p>
            <a:fld id="{A21F5B1D-BD24-D941-AE34-A261F77E74F7}" type="slidenum">
              <a:rPr lang="en-US" smtClean="0"/>
              <a:pPr/>
              <a:t>‹#›</a:t>
            </a:fld>
            <a:endParaRPr lang="en-US"/>
          </a:p>
        </p:txBody>
      </p:sp>
      <p:pic>
        <p:nvPicPr>
          <p:cNvPr id="8" name="Picture 7" descr="A green logo with a letter&#10;&#10;Description automatically generated">
            <a:extLst>
              <a:ext uri="{FF2B5EF4-FFF2-40B4-BE49-F238E27FC236}">
                <a16:creationId xmlns:a16="http://schemas.microsoft.com/office/drawing/2014/main" id="{73D1DD07-5556-F01E-156C-566CDF9EDB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9236" y="6318039"/>
            <a:ext cx="534563" cy="534563"/>
          </a:xfrm>
          <a:prstGeom prst="rect">
            <a:avLst/>
          </a:prstGeom>
        </p:spPr>
      </p:pic>
    </p:spTree>
    <p:extLst>
      <p:ext uri="{BB962C8B-B14F-4D97-AF65-F5344CB8AC3E}">
        <p14:creationId xmlns:p14="http://schemas.microsoft.com/office/powerpoint/2010/main" val="31328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BF2B-C3FA-75FF-95A1-B863C19B5919}"/>
              </a:ext>
            </a:extLst>
          </p:cNvPr>
          <p:cNvSpPr>
            <a:spLocks noGrp="1"/>
          </p:cNvSpPr>
          <p:nvPr>
            <p:ph type="title"/>
          </p:nvPr>
        </p:nvSpPr>
        <p:spPr/>
        <p:txBody>
          <a:bodyPr>
            <a:normAutofit/>
          </a:bodyPr>
          <a:lstStyle>
            <a:lvl1pPr>
              <a:defRPr sz="3600" b="1">
                <a:solidFill>
                  <a:srgbClr val="24403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4943D-9332-1E6E-E124-F8747E3DB05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A290ED-71B2-8F2D-EA30-3972968552AC}"/>
              </a:ext>
            </a:extLst>
          </p:cNvPr>
          <p:cNvSpPr>
            <a:spLocks noGrp="1"/>
          </p:cNvSpPr>
          <p:nvPr>
            <p:ph type="ftr" sz="quarter" idx="11"/>
          </p:nvPr>
        </p:nvSpPr>
        <p:spPr/>
        <p:txBody>
          <a:bodyPr/>
          <a:lstStyle>
            <a:lvl1pPr>
              <a:defRPr sz="1000" b="0">
                <a:solidFill>
                  <a:schemeClr val="bg1"/>
                </a:solidFill>
                <a:latin typeface="Arial" panose="020B0604020202020204" pitchFamily="34" charset="0"/>
                <a:cs typeface="Arial" panose="020B0604020202020204" pitchFamily="34" charset="0"/>
              </a:defRPr>
            </a:lvl1pPr>
          </a:lstStyle>
          <a:p>
            <a:r>
              <a:rPr lang="en-US"/>
              <a:t>Confidential</a:t>
            </a:r>
          </a:p>
        </p:txBody>
      </p:sp>
      <p:sp>
        <p:nvSpPr>
          <p:cNvPr id="6" name="Slide Number Placeholder 5">
            <a:extLst>
              <a:ext uri="{FF2B5EF4-FFF2-40B4-BE49-F238E27FC236}">
                <a16:creationId xmlns:a16="http://schemas.microsoft.com/office/drawing/2014/main" id="{D05A1224-9FAC-52A1-48EA-4D1C3331E3E1}"/>
              </a:ext>
            </a:extLst>
          </p:cNvPr>
          <p:cNvSpPr>
            <a:spLocks noGrp="1"/>
          </p:cNvSpPr>
          <p:nvPr>
            <p:ph type="sldNum" sz="quarter" idx="12"/>
          </p:nvPr>
        </p:nvSpPr>
        <p:spPr>
          <a:xfrm>
            <a:off x="838200"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fld id="{A21F5B1D-BD24-D941-AE34-A261F77E74F7}" type="slidenum">
              <a:rPr lang="en-US" smtClean="0"/>
              <a:pPr/>
              <a:t>‹#›</a:t>
            </a:fld>
            <a:endParaRPr lang="en-US"/>
          </a:p>
        </p:txBody>
      </p:sp>
      <p:pic>
        <p:nvPicPr>
          <p:cNvPr id="9" name="Picture 8" descr="A white logo with a letter p&#10;&#10;Description automatically generated">
            <a:extLst>
              <a:ext uri="{FF2B5EF4-FFF2-40B4-BE49-F238E27FC236}">
                <a16:creationId xmlns:a16="http://schemas.microsoft.com/office/drawing/2014/main" id="{AC4FD860-64EA-01FA-2B3B-61EDC88AFD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5478" y="6311900"/>
            <a:ext cx="535146" cy="535146"/>
          </a:xfrm>
          <a:prstGeom prst="rect">
            <a:avLst/>
          </a:prstGeom>
        </p:spPr>
      </p:pic>
    </p:spTree>
    <p:extLst>
      <p:ext uri="{BB962C8B-B14F-4D97-AF65-F5344CB8AC3E}">
        <p14:creationId xmlns:p14="http://schemas.microsoft.com/office/powerpoint/2010/main" val="1828397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291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DB0C-C592-AFDA-B22E-8AC33B8F3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10FFB3-82EF-D363-1DDA-A775A5792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EB40F2-F6A1-66BF-6523-91E2F4F512B5}"/>
              </a:ext>
            </a:extLst>
          </p:cNvPr>
          <p:cNvSpPr>
            <a:spLocks noGrp="1"/>
          </p:cNvSpPr>
          <p:nvPr>
            <p:ph type="dt" sz="half" idx="10"/>
          </p:nvPr>
        </p:nvSpPr>
        <p:spPr/>
        <p:txBody>
          <a:bodyPr/>
          <a:lstStyle/>
          <a:p>
            <a:fld id="{5BE4D53F-04EF-8049-AEEE-5CFC36F4EE3E}" type="datetime1">
              <a:rPr lang="en-US" smtClean="0"/>
              <a:t>5/20/26</a:t>
            </a:fld>
            <a:endParaRPr lang="en-US"/>
          </a:p>
        </p:txBody>
      </p:sp>
      <p:sp>
        <p:nvSpPr>
          <p:cNvPr id="5" name="Footer Placeholder 4">
            <a:extLst>
              <a:ext uri="{FF2B5EF4-FFF2-40B4-BE49-F238E27FC236}">
                <a16:creationId xmlns:a16="http://schemas.microsoft.com/office/drawing/2014/main" id="{76AE391F-D940-2F3F-9140-7194EB55615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F6B3547A-E313-107B-5DE9-8B7D78025518}"/>
              </a:ext>
            </a:extLst>
          </p:cNvPr>
          <p:cNvSpPr>
            <a:spLocks noGrp="1"/>
          </p:cNvSpPr>
          <p:nvPr>
            <p:ph type="sldNum" sz="quarter" idx="12"/>
          </p:nvPr>
        </p:nvSpPr>
        <p:spPr/>
        <p:txBody>
          <a:bodyPr/>
          <a:lstStyle/>
          <a:p>
            <a:fld id="{A21F5B1D-BD24-D941-AE34-A261F77E74F7}" type="slidenum">
              <a:rPr lang="en-US" smtClean="0"/>
              <a:t>‹#›</a:t>
            </a:fld>
            <a:endParaRPr lang="en-US"/>
          </a:p>
        </p:txBody>
      </p:sp>
    </p:spTree>
    <p:extLst>
      <p:ext uri="{BB962C8B-B14F-4D97-AF65-F5344CB8AC3E}">
        <p14:creationId xmlns:p14="http://schemas.microsoft.com/office/powerpoint/2010/main" val="873008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Grey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BF2B-C3FA-75FF-95A1-B863C19B5919}"/>
              </a:ext>
            </a:extLst>
          </p:cNvPr>
          <p:cNvSpPr>
            <a:spLocks noGrp="1"/>
          </p:cNvSpPr>
          <p:nvPr>
            <p:ph type="title"/>
          </p:nvPr>
        </p:nvSpPr>
        <p:spPr/>
        <p:txBody>
          <a:bodyPr>
            <a:normAutofit/>
          </a:bodyPr>
          <a:lstStyle>
            <a:lvl1pPr>
              <a:defRPr sz="3600" b="1">
                <a:solidFill>
                  <a:srgbClr val="24403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4943D-9332-1E6E-E124-F8747E3DB05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A290ED-71B2-8F2D-EA30-3972968552AC}"/>
              </a:ext>
            </a:extLst>
          </p:cNvPr>
          <p:cNvSpPr>
            <a:spLocks noGrp="1"/>
          </p:cNvSpPr>
          <p:nvPr>
            <p:ph type="ftr" sz="quarter" idx="11"/>
          </p:nvPr>
        </p:nvSpPr>
        <p:spPr/>
        <p:txBody>
          <a:bodyPr/>
          <a:lstStyle>
            <a:lvl1pPr>
              <a:defRPr sz="1000" b="0">
                <a:solidFill>
                  <a:schemeClr val="bg2">
                    <a:lumMod val="75000"/>
                  </a:schemeClr>
                </a:solidFill>
                <a:latin typeface="Arial" panose="020B0604020202020204" pitchFamily="34" charset="0"/>
                <a:cs typeface="Arial" panose="020B0604020202020204" pitchFamily="34" charset="0"/>
              </a:defRPr>
            </a:lvl1pPr>
          </a:lstStyle>
          <a:p>
            <a:r>
              <a:rPr lang="en-US"/>
              <a:t>Copyright 2025</a:t>
            </a:r>
          </a:p>
        </p:txBody>
      </p:sp>
      <p:sp>
        <p:nvSpPr>
          <p:cNvPr id="6" name="Slide Number Placeholder 5">
            <a:extLst>
              <a:ext uri="{FF2B5EF4-FFF2-40B4-BE49-F238E27FC236}">
                <a16:creationId xmlns:a16="http://schemas.microsoft.com/office/drawing/2014/main" id="{D05A1224-9FAC-52A1-48EA-4D1C3331E3E1}"/>
              </a:ext>
            </a:extLst>
          </p:cNvPr>
          <p:cNvSpPr>
            <a:spLocks noGrp="1"/>
          </p:cNvSpPr>
          <p:nvPr>
            <p:ph type="sldNum" sz="quarter" idx="12"/>
          </p:nvPr>
        </p:nvSpPr>
        <p:spPr>
          <a:xfrm>
            <a:off x="838200" y="6356350"/>
            <a:ext cx="2743200" cy="365125"/>
          </a:xfrm>
        </p:spPr>
        <p:txBody>
          <a:bodyPr/>
          <a:lstStyle>
            <a:lvl1pPr algn="l">
              <a:defRPr sz="1000">
                <a:solidFill>
                  <a:schemeClr val="bg2">
                    <a:lumMod val="75000"/>
                  </a:schemeClr>
                </a:solidFill>
                <a:latin typeface="Arial" panose="020B0604020202020204" pitchFamily="34" charset="0"/>
                <a:cs typeface="Arial" panose="020B0604020202020204" pitchFamily="34" charset="0"/>
              </a:defRPr>
            </a:lvl1pPr>
          </a:lstStyle>
          <a:p>
            <a:fld id="{A21F5B1D-BD24-D941-AE34-A261F77E74F7}" type="slidenum">
              <a:rPr lang="en-US" smtClean="0"/>
              <a:pPr/>
              <a:t>‹#›</a:t>
            </a:fld>
            <a:endParaRPr lang="en-US"/>
          </a:p>
        </p:txBody>
      </p:sp>
      <p:pic>
        <p:nvPicPr>
          <p:cNvPr id="10" name="Graphic 9">
            <a:extLst>
              <a:ext uri="{FF2B5EF4-FFF2-40B4-BE49-F238E27FC236}">
                <a16:creationId xmlns:a16="http://schemas.microsoft.com/office/drawing/2014/main" id="{8BA0B526-CC85-70AE-3D76-F761A5F416D3}"/>
              </a:ext>
            </a:extLst>
          </p:cNvPr>
          <p:cNvPicPr>
            <a:picLocks/>
          </p:cNvPicPr>
          <p:nvPr userDrawn="1"/>
        </p:nvPicPr>
        <p:blipFill>
          <a:blip>
            <a:extLst>
              <a:ext uri="{96DAC541-7B7A-43D3-8B79-37D633B846F1}">
                <asvg:svgBlip xmlns:asvg="http://schemas.microsoft.com/office/drawing/2016/SVG/main" r:embed="rId2"/>
              </a:ext>
            </a:extLst>
          </a:blip>
          <a:stretch>
            <a:fillRect/>
          </a:stretch>
        </p:blipFill>
        <p:spPr>
          <a:xfrm>
            <a:off x="9874251" y="6318250"/>
            <a:ext cx="1479550" cy="409575"/>
          </a:xfrm>
          <a:prstGeom prst="rect">
            <a:avLst/>
          </a:prstGeom>
        </p:spPr>
      </p:pic>
    </p:spTree>
    <p:extLst>
      <p:ext uri="{BB962C8B-B14F-4D97-AF65-F5344CB8AC3E}">
        <p14:creationId xmlns:p14="http://schemas.microsoft.com/office/powerpoint/2010/main" val="3696151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White Log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BF2B-C3FA-75FF-95A1-B863C19B5919}"/>
              </a:ext>
            </a:extLst>
          </p:cNvPr>
          <p:cNvSpPr>
            <a:spLocks noGrp="1"/>
          </p:cNvSpPr>
          <p:nvPr>
            <p:ph type="title"/>
          </p:nvPr>
        </p:nvSpPr>
        <p:spPr/>
        <p:txBody>
          <a:bodyPr>
            <a:normAutofit/>
          </a:bodyPr>
          <a:lstStyle>
            <a:lvl1pPr>
              <a:defRPr sz="3600" b="1">
                <a:solidFill>
                  <a:srgbClr val="24403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4943D-9332-1E6E-E124-F8747E3DB05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A290ED-71B2-8F2D-EA30-3972968552AC}"/>
              </a:ext>
            </a:extLst>
          </p:cNvPr>
          <p:cNvSpPr>
            <a:spLocks noGrp="1"/>
          </p:cNvSpPr>
          <p:nvPr>
            <p:ph type="ftr" sz="quarter" idx="11"/>
          </p:nvPr>
        </p:nvSpPr>
        <p:spPr/>
        <p:txBody>
          <a:bodyPr/>
          <a:lstStyle>
            <a:lvl1pPr>
              <a:defRPr sz="1000" b="0">
                <a:solidFill>
                  <a:schemeClr val="bg1"/>
                </a:solidFill>
                <a:latin typeface="Arial" panose="020B0604020202020204" pitchFamily="34" charset="0"/>
                <a:cs typeface="Arial" panose="020B0604020202020204" pitchFamily="34" charset="0"/>
              </a:defRPr>
            </a:lvl1pPr>
          </a:lstStyle>
          <a:p>
            <a:r>
              <a:rPr lang="en-US"/>
              <a:t>Copyright 2025</a:t>
            </a:r>
          </a:p>
        </p:txBody>
      </p:sp>
      <p:sp>
        <p:nvSpPr>
          <p:cNvPr id="6" name="Slide Number Placeholder 5">
            <a:extLst>
              <a:ext uri="{FF2B5EF4-FFF2-40B4-BE49-F238E27FC236}">
                <a16:creationId xmlns:a16="http://schemas.microsoft.com/office/drawing/2014/main" id="{D05A1224-9FAC-52A1-48EA-4D1C3331E3E1}"/>
              </a:ext>
            </a:extLst>
          </p:cNvPr>
          <p:cNvSpPr>
            <a:spLocks noGrp="1"/>
          </p:cNvSpPr>
          <p:nvPr>
            <p:ph type="sldNum" sz="quarter" idx="12"/>
          </p:nvPr>
        </p:nvSpPr>
        <p:spPr>
          <a:xfrm>
            <a:off x="838200"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fld id="{A21F5B1D-BD24-D941-AE34-A261F77E74F7}" type="slidenum">
              <a:rPr lang="en-US" smtClean="0"/>
              <a:pPr/>
              <a:t>‹#›</a:t>
            </a:fld>
            <a:endParaRPr lang="en-US"/>
          </a:p>
        </p:txBody>
      </p:sp>
      <p:pic>
        <p:nvPicPr>
          <p:cNvPr id="7" name="Picture 6" descr="A black and white sign with white text&#10;&#10;Description automatically generated">
            <a:extLst>
              <a:ext uri="{FF2B5EF4-FFF2-40B4-BE49-F238E27FC236}">
                <a16:creationId xmlns:a16="http://schemas.microsoft.com/office/drawing/2014/main" id="{C9145F4B-9C99-1D81-AB35-89AC64FA9370}"/>
              </a:ext>
            </a:extLst>
          </p:cNvPr>
          <p:cNvPicPr>
            <a:picLocks noChangeAspect="1"/>
          </p:cNvPicPr>
          <p:nvPr userDrawn="1"/>
        </p:nvPicPr>
        <p:blipFill>
          <a:blip r:embed="rId2"/>
          <a:stretch>
            <a:fillRect/>
          </a:stretch>
        </p:blipFill>
        <p:spPr>
          <a:xfrm>
            <a:off x="9767126" y="6265695"/>
            <a:ext cx="1733272" cy="567253"/>
          </a:xfrm>
          <a:prstGeom prst="rect">
            <a:avLst/>
          </a:prstGeom>
        </p:spPr>
      </p:pic>
    </p:spTree>
    <p:extLst>
      <p:ext uri="{BB962C8B-B14F-4D97-AF65-F5344CB8AC3E}">
        <p14:creationId xmlns:p14="http://schemas.microsoft.com/office/powerpoint/2010/main" val="3181657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72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DB0C-C592-AFDA-B22E-8AC33B8F3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10FFB3-82EF-D363-1DDA-A775A5792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EB40F2-F6A1-66BF-6523-91E2F4F512B5}"/>
              </a:ext>
            </a:extLst>
          </p:cNvPr>
          <p:cNvSpPr>
            <a:spLocks noGrp="1"/>
          </p:cNvSpPr>
          <p:nvPr>
            <p:ph type="dt" sz="half" idx="10"/>
          </p:nvPr>
        </p:nvSpPr>
        <p:spPr/>
        <p:txBody>
          <a:bodyPr/>
          <a:lstStyle/>
          <a:p>
            <a:fld id="{5BE4D53F-04EF-8049-AEEE-5CFC36F4EE3E}" type="datetime1">
              <a:rPr lang="en-US" smtClean="0"/>
              <a:t>5/20/26</a:t>
            </a:fld>
            <a:endParaRPr lang="en-US"/>
          </a:p>
        </p:txBody>
      </p:sp>
      <p:sp>
        <p:nvSpPr>
          <p:cNvPr id="5" name="Footer Placeholder 4">
            <a:extLst>
              <a:ext uri="{FF2B5EF4-FFF2-40B4-BE49-F238E27FC236}">
                <a16:creationId xmlns:a16="http://schemas.microsoft.com/office/drawing/2014/main" id="{76AE391F-D940-2F3F-9140-7194EB55615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F6B3547A-E313-107B-5DE9-8B7D78025518}"/>
              </a:ext>
            </a:extLst>
          </p:cNvPr>
          <p:cNvSpPr>
            <a:spLocks noGrp="1"/>
          </p:cNvSpPr>
          <p:nvPr>
            <p:ph type="sldNum" sz="quarter" idx="12"/>
          </p:nvPr>
        </p:nvSpPr>
        <p:spPr/>
        <p:txBody>
          <a:bodyPr/>
          <a:lstStyle/>
          <a:p>
            <a:fld id="{A21F5B1D-BD24-D941-AE34-A261F77E74F7}" type="slidenum">
              <a:rPr lang="en-US" smtClean="0"/>
              <a:t>‹#›</a:t>
            </a:fld>
            <a:endParaRPr lang="en-US"/>
          </a:p>
        </p:txBody>
      </p:sp>
    </p:spTree>
    <p:extLst>
      <p:ext uri="{BB962C8B-B14F-4D97-AF65-F5344CB8AC3E}">
        <p14:creationId xmlns:p14="http://schemas.microsoft.com/office/powerpoint/2010/main" val="61472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ey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BF2B-C3FA-75FF-95A1-B863C19B5919}"/>
              </a:ext>
            </a:extLst>
          </p:cNvPr>
          <p:cNvSpPr>
            <a:spLocks noGrp="1"/>
          </p:cNvSpPr>
          <p:nvPr>
            <p:ph type="title"/>
          </p:nvPr>
        </p:nvSpPr>
        <p:spPr/>
        <p:txBody>
          <a:bodyPr>
            <a:normAutofit/>
          </a:bodyPr>
          <a:lstStyle>
            <a:lvl1pPr>
              <a:defRPr sz="3600" b="1">
                <a:solidFill>
                  <a:srgbClr val="24403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4943D-9332-1E6E-E124-F8747E3DB05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A290ED-71B2-8F2D-EA30-3972968552AC}"/>
              </a:ext>
            </a:extLst>
          </p:cNvPr>
          <p:cNvSpPr>
            <a:spLocks noGrp="1"/>
          </p:cNvSpPr>
          <p:nvPr>
            <p:ph type="ftr" sz="quarter" idx="11"/>
          </p:nvPr>
        </p:nvSpPr>
        <p:spPr/>
        <p:txBody>
          <a:bodyPr/>
          <a:lstStyle>
            <a:lvl1pPr>
              <a:defRPr sz="1000" b="0">
                <a:solidFill>
                  <a:schemeClr val="bg2">
                    <a:lumMod val="75000"/>
                  </a:schemeClr>
                </a:solidFill>
                <a:latin typeface="Arial" panose="020B0604020202020204" pitchFamily="34" charset="0"/>
                <a:cs typeface="Arial" panose="020B0604020202020204" pitchFamily="34" charset="0"/>
              </a:defRPr>
            </a:lvl1pPr>
          </a:lstStyle>
          <a:p>
            <a:r>
              <a:rPr lang="en-US"/>
              <a:t>Copyright 2025</a:t>
            </a:r>
          </a:p>
        </p:txBody>
      </p:sp>
      <p:sp>
        <p:nvSpPr>
          <p:cNvPr id="6" name="Slide Number Placeholder 5">
            <a:extLst>
              <a:ext uri="{FF2B5EF4-FFF2-40B4-BE49-F238E27FC236}">
                <a16:creationId xmlns:a16="http://schemas.microsoft.com/office/drawing/2014/main" id="{D05A1224-9FAC-52A1-48EA-4D1C3331E3E1}"/>
              </a:ext>
            </a:extLst>
          </p:cNvPr>
          <p:cNvSpPr>
            <a:spLocks noGrp="1"/>
          </p:cNvSpPr>
          <p:nvPr>
            <p:ph type="sldNum" sz="quarter" idx="12"/>
          </p:nvPr>
        </p:nvSpPr>
        <p:spPr>
          <a:xfrm>
            <a:off x="838200" y="6356350"/>
            <a:ext cx="2743200" cy="365125"/>
          </a:xfrm>
        </p:spPr>
        <p:txBody>
          <a:bodyPr/>
          <a:lstStyle>
            <a:lvl1pPr algn="l">
              <a:defRPr sz="1000">
                <a:solidFill>
                  <a:schemeClr val="bg2">
                    <a:lumMod val="75000"/>
                  </a:schemeClr>
                </a:solidFill>
                <a:latin typeface="Arial" panose="020B0604020202020204" pitchFamily="34" charset="0"/>
                <a:cs typeface="Arial" panose="020B0604020202020204" pitchFamily="34" charset="0"/>
              </a:defRPr>
            </a:lvl1pPr>
          </a:lstStyle>
          <a:p>
            <a:fld id="{A21F5B1D-BD24-D941-AE34-A261F77E74F7}" type="slidenum">
              <a:rPr lang="en-US" smtClean="0"/>
              <a:pPr/>
              <a:t>‹#›</a:t>
            </a:fld>
            <a:endParaRPr lang="en-US"/>
          </a:p>
        </p:txBody>
      </p:sp>
      <p:pic>
        <p:nvPicPr>
          <p:cNvPr id="10" name="Graphic 9">
            <a:extLst>
              <a:ext uri="{FF2B5EF4-FFF2-40B4-BE49-F238E27FC236}">
                <a16:creationId xmlns:a16="http://schemas.microsoft.com/office/drawing/2014/main" id="{8BA0B526-CC85-70AE-3D76-F761A5F416D3}"/>
              </a:ext>
            </a:extLst>
          </p:cNvPr>
          <p:cNvPicPr>
            <a:picLocks/>
          </p:cNvPicPr>
          <p:nvPr userDrawn="1"/>
        </p:nvPicPr>
        <p:blipFill>
          <a:blip>
            <a:extLst>
              <a:ext uri="{96DAC541-7B7A-43D3-8B79-37D633B846F1}">
                <asvg:svgBlip xmlns:asvg="http://schemas.microsoft.com/office/drawing/2016/SVG/main" r:embed="rId2"/>
              </a:ext>
            </a:extLst>
          </a:blip>
          <a:stretch>
            <a:fillRect/>
          </a:stretch>
        </p:blipFill>
        <p:spPr>
          <a:xfrm>
            <a:off x="9874251" y="6318250"/>
            <a:ext cx="1479550" cy="409575"/>
          </a:xfrm>
          <a:prstGeom prst="rect">
            <a:avLst/>
          </a:prstGeom>
        </p:spPr>
      </p:pic>
    </p:spTree>
    <p:extLst>
      <p:ext uri="{BB962C8B-B14F-4D97-AF65-F5344CB8AC3E}">
        <p14:creationId xmlns:p14="http://schemas.microsoft.com/office/powerpoint/2010/main" val="38487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White Log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BF2B-C3FA-75FF-95A1-B863C19B5919}"/>
              </a:ext>
            </a:extLst>
          </p:cNvPr>
          <p:cNvSpPr>
            <a:spLocks noGrp="1"/>
          </p:cNvSpPr>
          <p:nvPr>
            <p:ph type="title"/>
          </p:nvPr>
        </p:nvSpPr>
        <p:spPr/>
        <p:txBody>
          <a:bodyPr>
            <a:normAutofit/>
          </a:bodyPr>
          <a:lstStyle>
            <a:lvl1pPr>
              <a:defRPr sz="3600" b="1">
                <a:solidFill>
                  <a:srgbClr val="24403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4943D-9332-1E6E-E124-F8747E3DB05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A290ED-71B2-8F2D-EA30-3972968552AC}"/>
              </a:ext>
            </a:extLst>
          </p:cNvPr>
          <p:cNvSpPr>
            <a:spLocks noGrp="1"/>
          </p:cNvSpPr>
          <p:nvPr>
            <p:ph type="ftr" sz="quarter" idx="11"/>
          </p:nvPr>
        </p:nvSpPr>
        <p:spPr/>
        <p:txBody>
          <a:bodyPr/>
          <a:lstStyle>
            <a:lvl1pPr>
              <a:defRPr sz="1000" b="0">
                <a:solidFill>
                  <a:schemeClr val="bg1"/>
                </a:solidFill>
                <a:latin typeface="Arial" panose="020B0604020202020204" pitchFamily="34" charset="0"/>
                <a:cs typeface="Arial" panose="020B0604020202020204" pitchFamily="34" charset="0"/>
              </a:defRPr>
            </a:lvl1pPr>
          </a:lstStyle>
          <a:p>
            <a:r>
              <a:rPr lang="en-US"/>
              <a:t>Copyright 2025</a:t>
            </a:r>
          </a:p>
        </p:txBody>
      </p:sp>
      <p:sp>
        <p:nvSpPr>
          <p:cNvPr id="6" name="Slide Number Placeholder 5">
            <a:extLst>
              <a:ext uri="{FF2B5EF4-FFF2-40B4-BE49-F238E27FC236}">
                <a16:creationId xmlns:a16="http://schemas.microsoft.com/office/drawing/2014/main" id="{D05A1224-9FAC-52A1-48EA-4D1C3331E3E1}"/>
              </a:ext>
            </a:extLst>
          </p:cNvPr>
          <p:cNvSpPr>
            <a:spLocks noGrp="1"/>
          </p:cNvSpPr>
          <p:nvPr>
            <p:ph type="sldNum" sz="quarter" idx="12"/>
          </p:nvPr>
        </p:nvSpPr>
        <p:spPr>
          <a:xfrm>
            <a:off x="838200"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fld id="{A21F5B1D-BD24-D941-AE34-A261F77E74F7}" type="slidenum">
              <a:rPr lang="en-US" smtClean="0"/>
              <a:pPr/>
              <a:t>‹#›</a:t>
            </a:fld>
            <a:endParaRPr lang="en-US"/>
          </a:p>
        </p:txBody>
      </p:sp>
      <p:pic>
        <p:nvPicPr>
          <p:cNvPr id="7" name="Picture 6" descr="A black and white sign with white text&#10;&#10;Description automatically generated">
            <a:extLst>
              <a:ext uri="{FF2B5EF4-FFF2-40B4-BE49-F238E27FC236}">
                <a16:creationId xmlns:a16="http://schemas.microsoft.com/office/drawing/2014/main" id="{C9145F4B-9C99-1D81-AB35-89AC64FA93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67126" y="6265695"/>
            <a:ext cx="1733272" cy="567253"/>
          </a:xfrm>
          <a:prstGeom prst="rect">
            <a:avLst/>
          </a:prstGeom>
        </p:spPr>
      </p:pic>
    </p:spTree>
    <p:extLst>
      <p:ext uri="{BB962C8B-B14F-4D97-AF65-F5344CB8AC3E}">
        <p14:creationId xmlns:p14="http://schemas.microsoft.com/office/powerpoint/2010/main" val="61615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20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C9D9A0-0279-4FA6-ACD6-C90C3B3931B5}"/>
              </a:ext>
            </a:extLst>
          </p:cNvPr>
          <p:cNvSpPr>
            <a:spLocks noGrp="1"/>
          </p:cNvSpPr>
          <p:nvPr>
            <p:ph type="title"/>
          </p:nvPr>
        </p:nvSpPr>
        <p:spPr>
          <a:xfrm>
            <a:off x="838200" y="611187"/>
            <a:ext cx="10515600" cy="1079501"/>
          </a:xfrm>
          <a:prstGeom prst="rect">
            <a:avLst/>
          </a:prstGeom>
        </p:spPr>
        <p:txBody>
          <a:bodyPr>
            <a:normAutofit/>
          </a:bodyPr>
          <a:lstStyle>
            <a:lvl1pPr>
              <a:defRPr sz="3600" b="1">
                <a:solidFill>
                  <a:srgbClr val="24403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B5795D24-98B0-8432-4952-CDC15FB1F4AF}"/>
              </a:ext>
            </a:extLst>
          </p:cNvPr>
          <p:cNvSpPr>
            <a:spLocks noGrp="1"/>
          </p:cNvSpPr>
          <p:nvPr>
            <p:ph idx="1"/>
          </p:nvPr>
        </p:nvSpPr>
        <p:spPr>
          <a:xfrm>
            <a:off x="838200" y="1888405"/>
            <a:ext cx="10515600" cy="4351338"/>
          </a:xfrm>
          <a:prstGeom prst="rect">
            <a:avLst/>
          </a:prstGeo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E5CCE15-6796-EFAA-3549-B6913D086958}"/>
              </a:ext>
            </a:extLst>
          </p:cNvPr>
          <p:cNvSpPr/>
          <p:nvPr userDrawn="1"/>
        </p:nvSpPr>
        <p:spPr>
          <a:xfrm>
            <a:off x="0" y="6494365"/>
            <a:ext cx="12192000" cy="363633"/>
          </a:xfrm>
          <a:prstGeom prst="rect">
            <a:avLst/>
          </a:prstGeom>
          <a:gradFill>
            <a:gsLst>
              <a:gs pos="0">
                <a:srgbClr val="33682C"/>
              </a:gs>
              <a:gs pos="100000">
                <a:srgbClr val="93BD5B"/>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a:extLst>
              <a:ext uri="{FF2B5EF4-FFF2-40B4-BE49-F238E27FC236}">
                <a16:creationId xmlns:a16="http://schemas.microsoft.com/office/drawing/2014/main" id="{93EED308-B6E5-EE77-AE95-835ABAC58A91}"/>
              </a:ext>
            </a:extLst>
          </p:cNvPr>
          <p:cNvSpPr>
            <a:spLocks noGrp="1"/>
          </p:cNvSpPr>
          <p:nvPr>
            <p:ph type="ftr" sz="quarter" idx="11"/>
          </p:nvPr>
        </p:nvSpPr>
        <p:spPr>
          <a:xfrm>
            <a:off x="4038600" y="6540096"/>
            <a:ext cx="4114800" cy="272169"/>
          </a:xfrm>
          <a:prstGeom prst="rect">
            <a:avLst/>
          </a:prstGeom>
        </p:spPr>
        <p:txBody>
          <a:bodyPr/>
          <a:lstStyle>
            <a:lvl1pPr algn="ctr">
              <a:defRPr sz="1000">
                <a:solidFill>
                  <a:schemeClr val="bg1"/>
                </a:solidFill>
                <a:latin typeface="Arial" panose="020B0604020202020204" pitchFamily="34" charset="0"/>
                <a:cs typeface="Arial" panose="020B0604020202020204" pitchFamily="34" charset="0"/>
              </a:defRPr>
            </a:lvl1pPr>
          </a:lstStyle>
          <a:p>
            <a:endParaRPr lang="en-US"/>
          </a:p>
        </p:txBody>
      </p:sp>
      <p:sp>
        <p:nvSpPr>
          <p:cNvPr id="7" name="Slide Number Placeholder 5">
            <a:extLst>
              <a:ext uri="{FF2B5EF4-FFF2-40B4-BE49-F238E27FC236}">
                <a16:creationId xmlns:a16="http://schemas.microsoft.com/office/drawing/2014/main" id="{F3491DEE-6DC1-74D1-B379-06C125845CB4}"/>
              </a:ext>
            </a:extLst>
          </p:cNvPr>
          <p:cNvSpPr>
            <a:spLocks noGrp="1"/>
          </p:cNvSpPr>
          <p:nvPr>
            <p:ph type="sldNum" sz="quarter" idx="12"/>
          </p:nvPr>
        </p:nvSpPr>
        <p:spPr>
          <a:xfrm>
            <a:off x="9281965" y="6540095"/>
            <a:ext cx="2743200" cy="272169"/>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fld id="{D3B95BF6-FBAC-F34D-A1A9-B4C0A0562C42}"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05FFDB44-89F5-F594-328F-4EE5E7549F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6835" y="6499976"/>
            <a:ext cx="1111102" cy="363633"/>
          </a:xfrm>
          <a:prstGeom prst="rect">
            <a:avLst/>
          </a:prstGeom>
        </p:spPr>
      </p:pic>
    </p:spTree>
    <p:extLst>
      <p:ext uri="{BB962C8B-B14F-4D97-AF65-F5344CB8AC3E}">
        <p14:creationId xmlns:p14="http://schemas.microsoft.com/office/powerpoint/2010/main" val="36590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8DB0C-C592-AFDA-B22E-8AC33B8F3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10FFB3-82EF-D363-1DDA-A775A5792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EB40F2-F6A1-66BF-6523-91E2F4F512B5}"/>
              </a:ext>
            </a:extLst>
          </p:cNvPr>
          <p:cNvSpPr>
            <a:spLocks noGrp="1"/>
          </p:cNvSpPr>
          <p:nvPr>
            <p:ph type="dt" sz="half" idx="10"/>
          </p:nvPr>
        </p:nvSpPr>
        <p:spPr/>
        <p:txBody>
          <a:bodyPr/>
          <a:lstStyle/>
          <a:p>
            <a:fld id="{5BE4D53F-04EF-8049-AEEE-5CFC36F4EE3E}" type="datetime1">
              <a:rPr lang="en-US" smtClean="0"/>
              <a:t>5/20/26</a:t>
            </a:fld>
            <a:endParaRPr lang="en-US"/>
          </a:p>
        </p:txBody>
      </p:sp>
      <p:sp>
        <p:nvSpPr>
          <p:cNvPr id="5" name="Footer Placeholder 4">
            <a:extLst>
              <a:ext uri="{FF2B5EF4-FFF2-40B4-BE49-F238E27FC236}">
                <a16:creationId xmlns:a16="http://schemas.microsoft.com/office/drawing/2014/main" id="{76AE391F-D940-2F3F-9140-7194EB55615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F6B3547A-E313-107B-5DE9-8B7D78025518}"/>
              </a:ext>
            </a:extLst>
          </p:cNvPr>
          <p:cNvSpPr>
            <a:spLocks noGrp="1"/>
          </p:cNvSpPr>
          <p:nvPr>
            <p:ph type="sldNum" sz="quarter" idx="12"/>
          </p:nvPr>
        </p:nvSpPr>
        <p:spPr/>
        <p:txBody>
          <a:bodyPr/>
          <a:lstStyle/>
          <a:p>
            <a:fld id="{A21F5B1D-BD24-D941-AE34-A261F77E74F7}" type="slidenum">
              <a:rPr lang="en-US" smtClean="0"/>
              <a:t>‹#›</a:t>
            </a:fld>
            <a:endParaRPr lang="en-US"/>
          </a:p>
        </p:txBody>
      </p:sp>
    </p:spTree>
    <p:extLst>
      <p:ext uri="{BB962C8B-B14F-4D97-AF65-F5344CB8AC3E}">
        <p14:creationId xmlns:p14="http://schemas.microsoft.com/office/powerpoint/2010/main" val="341505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BF2B-C3FA-75FF-95A1-B863C19B5919}"/>
              </a:ext>
            </a:extLst>
          </p:cNvPr>
          <p:cNvSpPr>
            <a:spLocks noGrp="1"/>
          </p:cNvSpPr>
          <p:nvPr>
            <p:ph type="title"/>
          </p:nvPr>
        </p:nvSpPr>
        <p:spPr/>
        <p:txBody>
          <a:bodyPr>
            <a:normAutofit/>
          </a:bodyPr>
          <a:lstStyle>
            <a:lvl1pPr>
              <a:defRPr sz="3600" b="1">
                <a:solidFill>
                  <a:srgbClr val="24403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4943D-9332-1E6E-E124-F8747E3DB05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A290ED-71B2-8F2D-EA30-3972968552AC}"/>
              </a:ext>
            </a:extLst>
          </p:cNvPr>
          <p:cNvSpPr>
            <a:spLocks noGrp="1"/>
          </p:cNvSpPr>
          <p:nvPr>
            <p:ph type="ftr" sz="quarter" idx="11"/>
          </p:nvPr>
        </p:nvSpPr>
        <p:spPr/>
        <p:txBody>
          <a:bodyPr/>
          <a:lstStyle>
            <a:lvl1pPr>
              <a:defRPr sz="1000" b="0">
                <a:solidFill>
                  <a:schemeClr val="bg2">
                    <a:lumMod val="75000"/>
                  </a:schemeClr>
                </a:solidFill>
                <a:latin typeface="Arial" panose="020B0604020202020204" pitchFamily="34" charset="0"/>
                <a:cs typeface="Arial" panose="020B0604020202020204" pitchFamily="34" charset="0"/>
              </a:defRPr>
            </a:lvl1pPr>
          </a:lstStyle>
          <a:p>
            <a:r>
              <a:rPr lang="en-US"/>
              <a:t>Confidential</a:t>
            </a:r>
          </a:p>
        </p:txBody>
      </p:sp>
      <p:sp>
        <p:nvSpPr>
          <p:cNvPr id="6" name="Slide Number Placeholder 5">
            <a:extLst>
              <a:ext uri="{FF2B5EF4-FFF2-40B4-BE49-F238E27FC236}">
                <a16:creationId xmlns:a16="http://schemas.microsoft.com/office/drawing/2014/main" id="{D05A1224-9FAC-52A1-48EA-4D1C3331E3E1}"/>
              </a:ext>
            </a:extLst>
          </p:cNvPr>
          <p:cNvSpPr>
            <a:spLocks noGrp="1"/>
          </p:cNvSpPr>
          <p:nvPr>
            <p:ph type="sldNum" sz="quarter" idx="12"/>
          </p:nvPr>
        </p:nvSpPr>
        <p:spPr>
          <a:xfrm>
            <a:off x="838200" y="6356350"/>
            <a:ext cx="2743200" cy="365125"/>
          </a:xfrm>
        </p:spPr>
        <p:txBody>
          <a:bodyPr/>
          <a:lstStyle>
            <a:lvl1pPr algn="l">
              <a:defRPr sz="1000">
                <a:solidFill>
                  <a:schemeClr val="bg2">
                    <a:lumMod val="75000"/>
                  </a:schemeClr>
                </a:solidFill>
                <a:latin typeface="Arial" panose="020B0604020202020204" pitchFamily="34" charset="0"/>
                <a:cs typeface="Arial" panose="020B0604020202020204" pitchFamily="34" charset="0"/>
              </a:defRPr>
            </a:lvl1pPr>
          </a:lstStyle>
          <a:p>
            <a:fld id="{A21F5B1D-BD24-D941-AE34-A261F77E74F7}" type="slidenum">
              <a:rPr lang="en-US" smtClean="0"/>
              <a:pPr/>
              <a:t>‹#›</a:t>
            </a:fld>
            <a:endParaRPr lang="en-US"/>
          </a:p>
        </p:txBody>
      </p:sp>
      <p:pic>
        <p:nvPicPr>
          <p:cNvPr id="8" name="Picture 7" descr="A green logo with a letter&#10;&#10;Description automatically generated">
            <a:extLst>
              <a:ext uri="{FF2B5EF4-FFF2-40B4-BE49-F238E27FC236}">
                <a16:creationId xmlns:a16="http://schemas.microsoft.com/office/drawing/2014/main" id="{73D1DD07-5556-F01E-156C-566CDF9EDB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9236" y="6318039"/>
            <a:ext cx="534563" cy="534563"/>
          </a:xfrm>
          <a:prstGeom prst="rect">
            <a:avLst/>
          </a:prstGeom>
        </p:spPr>
      </p:pic>
    </p:spTree>
    <p:extLst>
      <p:ext uri="{BB962C8B-B14F-4D97-AF65-F5344CB8AC3E}">
        <p14:creationId xmlns:p14="http://schemas.microsoft.com/office/powerpoint/2010/main" val="70537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BF2B-C3FA-75FF-95A1-B863C19B5919}"/>
              </a:ext>
            </a:extLst>
          </p:cNvPr>
          <p:cNvSpPr>
            <a:spLocks noGrp="1"/>
          </p:cNvSpPr>
          <p:nvPr>
            <p:ph type="title"/>
          </p:nvPr>
        </p:nvSpPr>
        <p:spPr/>
        <p:txBody>
          <a:bodyPr>
            <a:normAutofit/>
          </a:bodyPr>
          <a:lstStyle>
            <a:lvl1pPr>
              <a:defRPr sz="3600" b="1">
                <a:solidFill>
                  <a:srgbClr val="244030"/>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F44943D-9332-1E6E-E124-F8747E3DB05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2A290ED-71B2-8F2D-EA30-3972968552AC}"/>
              </a:ext>
            </a:extLst>
          </p:cNvPr>
          <p:cNvSpPr>
            <a:spLocks noGrp="1"/>
          </p:cNvSpPr>
          <p:nvPr>
            <p:ph type="ftr" sz="quarter" idx="11"/>
          </p:nvPr>
        </p:nvSpPr>
        <p:spPr/>
        <p:txBody>
          <a:bodyPr/>
          <a:lstStyle>
            <a:lvl1pPr>
              <a:defRPr sz="1000" b="0">
                <a:solidFill>
                  <a:schemeClr val="bg1"/>
                </a:solidFill>
                <a:latin typeface="Arial" panose="020B0604020202020204" pitchFamily="34" charset="0"/>
                <a:cs typeface="Arial" panose="020B0604020202020204" pitchFamily="34" charset="0"/>
              </a:defRPr>
            </a:lvl1pPr>
          </a:lstStyle>
          <a:p>
            <a:r>
              <a:rPr lang="en-US"/>
              <a:t>Confidential</a:t>
            </a:r>
          </a:p>
        </p:txBody>
      </p:sp>
      <p:sp>
        <p:nvSpPr>
          <p:cNvPr id="6" name="Slide Number Placeholder 5">
            <a:extLst>
              <a:ext uri="{FF2B5EF4-FFF2-40B4-BE49-F238E27FC236}">
                <a16:creationId xmlns:a16="http://schemas.microsoft.com/office/drawing/2014/main" id="{D05A1224-9FAC-52A1-48EA-4D1C3331E3E1}"/>
              </a:ext>
            </a:extLst>
          </p:cNvPr>
          <p:cNvSpPr>
            <a:spLocks noGrp="1"/>
          </p:cNvSpPr>
          <p:nvPr>
            <p:ph type="sldNum" sz="quarter" idx="12"/>
          </p:nvPr>
        </p:nvSpPr>
        <p:spPr>
          <a:xfrm>
            <a:off x="838200" y="6356350"/>
            <a:ext cx="2743200" cy="365125"/>
          </a:xfrm>
        </p:spPr>
        <p:txBody>
          <a:bodyPr/>
          <a:lstStyle>
            <a:lvl1pPr algn="l">
              <a:defRPr sz="1000">
                <a:solidFill>
                  <a:schemeClr val="bg1"/>
                </a:solidFill>
                <a:latin typeface="Arial" panose="020B0604020202020204" pitchFamily="34" charset="0"/>
                <a:cs typeface="Arial" panose="020B0604020202020204" pitchFamily="34" charset="0"/>
              </a:defRPr>
            </a:lvl1pPr>
          </a:lstStyle>
          <a:p>
            <a:fld id="{A21F5B1D-BD24-D941-AE34-A261F77E74F7}" type="slidenum">
              <a:rPr lang="en-US" smtClean="0"/>
              <a:pPr/>
              <a:t>‹#›</a:t>
            </a:fld>
            <a:endParaRPr lang="en-US"/>
          </a:p>
        </p:txBody>
      </p:sp>
      <p:pic>
        <p:nvPicPr>
          <p:cNvPr id="9" name="Picture 8" descr="A white logo with a letter p&#10;&#10;Description automatically generated">
            <a:extLst>
              <a:ext uri="{FF2B5EF4-FFF2-40B4-BE49-F238E27FC236}">
                <a16:creationId xmlns:a16="http://schemas.microsoft.com/office/drawing/2014/main" id="{AC4FD860-64EA-01FA-2B3B-61EDC88AFD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5478" y="6311900"/>
            <a:ext cx="535146" cy="535146"/>
          </a:xfrm>
          <a:prstGeom prst="rect">
            <a:avLst/>
          </a:prstGeom>
        </p:spPr>
      </p:pic>
    </p:spTree>
    <p:extLst>
      <p:ext uri="{BB962C8B-B14F-4D97-AF65-F5344CB8AC3E}">
        <p14:creationId xmlns:p14="http://schemas.microsoft.com/office/powerpoint/2010/main" val="1839314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1.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35D3C-C25A-5C14-287B-106180DE0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C2B3AA-6E26-B2EC-B083-4DBAA9768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36FE2-5D0B-671C-6C88-EC10663A9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BCC425-7FAB-844F-B7EE-552E0B74F68B}" type="datetime1">
              <a:rPr lang="en-US" smtClean="0"/>
              <a:t>5/20/26</a:t>
            </a:fld>
            <a:endParaRPr lang="en-US"/>
          </a:p>
        </p:txBody>
      </p:sp>
      <p:sp>
        <p:nvSpPr>
          <p:cNvPr id="5" name="Footer Placeholder 4">
            <a:extLst>
              <a:ext uri="{FF2B5EF4-FFF2-40B4-BE49-F238E27FC236}">
                <a16:creationId xmlns:a16="http://schemas.microsoft.com/office/drawing/2014/main" id="{C20310A3-6A14-8EBE-0821-5240259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Confidential</a:t>
            </a:r>
          </a:p>
        </p:txBody>
      </p:sp>
      <p:sp>
        <p:nvSpPr>
          <p:cNvPr id="6" name="Slide Number Placeholder 5">
            <a:extLst>
              <a:ext uri="{FF2B5EF4-FFF2-40B4-BE49-F238E27FC236}">
                <a16:creationId xmlns:a16="http://schemas.microsoft.com/office/drawing/2014/main" id="{9F02C4EE-75E3-2CBA-7715-E5CEB09A21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1F5B1D-BD24-D941-AE34-A261F77E74F7}" type="slidenum">
              <a:rPr lang="en-US" smtClean="0"/>
              <a:t>‹#›</a:t>
            </a:fld>
            <a:endParaRPr lang="en-US"/>
          </a:p>
        </p:txBody>
      </p:sp>
    </p:spTree>
    <p:extLst>
      <p:ext uri="{BB962C8B-B14F-4D97-AF65-F5344CB8AC3E}">
        <p14:creationId xmlns:p14="http://schemas.microsoft.com/office/powerpoint/2010/main" val="1991199018"/>
      </p:ext>
    </p:extLst>
  </p:cSld>
  <p:clrMap bg1="lt1" tx1="dk1" bg2="lt2" tx2="dk2" accent1="accent1" accent2="accent2" accent3="accent3" accent4="accent4" accent5="accent5" accent6="accent6" hlink="hlink" folHlink="folHlink"/>
  <p:sldLayoutIdLst>
    <p:sldLayoutId id="2147483802" r:id="rId1"/>
    <p:sldLayoutId id="2147483800" r:id="rId2"/>
    <p:sldLayoutId id="2147483801" r:id="rId3"/>
    <p:sldLayoutId id="2147483819" r:id="rId4"/>
    <p:sldLayoutId id="2147483803" r:id="rId5"/>
    <p:sldLayoutId id="2147483820"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35D3C-C25A-5C14-287B-106180DE0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C2B3AA-6E26-B2EC-B083-4DBAA9768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36FE2-5D0B-671C-6C88-EC10663A9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BCC425-7FAB-844F-B7EE-552E0B74F68B}" type="datetime1">
              <a:rPr lang="en-US" smtClean="0"/>
              <a:t>5/20/26</a:t>
            </a:fld>
            <a:endParaRPr lang="en-US"/>
          </a:p>
        </p:txBody>
      </p:sp>
      <p:sp>
        <p:nvSpPr>
          <p:cNvPr id="5" name="Footer Placeholder 4">
            <a:extLst>
              <a:ext uri="{FF2B5EF4-FFF2-40B4-BE49-F238E27FC236}">
                <a16:creationId xmlns:a16="http://schemas.microsoft.com/office/drawing/2014/main" id="{C20310A3-6A14-8EBE-0821-5240259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Confidential</a:t>
            </a:r>
          </a:p>
        </p:txBody>
      </p:sp>
      <p:sp>
        <p:nvSpPr>
          <p:cNvPr id="6" name="Slide Number Placeholder 5">
            <a:extLst>
              <a:ext uri="{FF2B5EF4-FFF2-40B4-BE49-F238E27FC236}">
                <a16:creationId xmlns:a16="http://schemas.microsoft.com/office/drawing/2014/main" id="{9F02C4EE-75E3-2CBA-7715-E5CEB09A21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1F5B1D-BD24-D941-AE34-A261F77E74F7}" type="slidenum">
              <a:rPr lang="en-US" smtClean="0"/>
              <a:t>‹#›</a:t>
            </a:fld>
            <a:endParaRPr lang="en-US"/>
          </a:p>
        </p:txBody>
      </p:sp>
    </p:spTree>
    <p:extLst>
      <p:ext uri="{BB962C8B-B14F-4D97-AF65-F5344CB8AC3E}">
        <p14:creationId xmlns:p14="http://schemas.microsoft.com/office/powerpoint/2010/main" val="226329775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476BC2B-EB43-CF05-E162-B46C029B4B86}"/>
              </a:ext>
            </a:extLst>
          </p:cNvPr>
          <p:cNvGraphicFramePr>
            <a:graphicFrameLocks noChangeAspect="1"/>
          </p:cNvGraphicFramePr>
          <p:nvPr userDrawn="1">
            <p:custDataLst>
              <p:tags r:id="rId6"/>
            </p:custDataLst>
            <p:extLst>
              <p:ext uri="{D42A27DB-BD31-4B8C-83A1-F6EECF244321}">
                <p14:modId xmlns:p14="http://schemas.microsoft.com/office/powerpoint/2010/main" val="2359094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38" imgH="540" progId="TCLayout.ActiveDocument.1">
                  <p:embed/>
                </p:oleObj>
              </mc:Choice>
              <mc:Fallback>
                <p:oleObj name="think-cell Slide" r:id="rId7" imgW="538" imgH="540" progId="TCLayout.ActiveDocument.1">
                  <p:embed/>
                  <p:pic>
                    <p:nvPicPr>
                      <p:cNvPr id="8" name="think-cell data - do not delete" hidden="1">
                        <a:extLst>
                          <a:ext uri="{FF2B5EF4-FFF2-40B4-BE49-F238E27FC236}">
                            <a16:creationId xmlns:a16="http://schemas.microsoft.com/office/drawing/2014/main" id="{C476BC2B-EB43-CF05-E162-B46C029B4B8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EF35D3C-C25A-5C14-287B-106180DE0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C2B3AA-6E26-B2EC-B083-4DBAA9768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36FE2-5D0B-671C-6C88-EC10663A9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BCC425-7FAB-844F-B7EE-552E0B74F68B}" type="datetime1">
              <a:rPr lang="en-US" smtClean="0"/>
              <a:t>5/20/26</a:t>
            </a:fld>
            <a:endParaRPr lang="en-US"/>
          </a:p>
        </p:txBody>
      </p:sp>
      <p:sp>
        <p:nvSpPr>
          <p:cNvPr id="5" name="Footer Placeholder 4">
            <a:extLst>
              <a:ext uri="{FF2B5EF4-FFF2-40B4-BE49-F238E27FC236}">
                <a16:creationId xmlns:a16="http://schemas.microsoft.com/office/drawing/2014/main" id="{C20310A3-6A14-8EBE-0821-5240259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Confidential</a:t>
            </a:r>
          </a:p>
        </p:txBody>
      </p:sp>
      <p:sp>
        <p:nvSpPr>
          <p:cNvPr id="6" name="Slide Number Placeholder 5">
            <a:extLst>
              <a:ext uri="{FF2B5EF4-FFF2-40B4-BE49-F238E27FC236}">
                <a16:creationId xmlns:a16="http://schemas.microsoft.com/office/drawing/2014/main" id="{9F02C4EE-75E3-2CBA-7715-E5CEB09A21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1F5B1D-BD24-D941-AE34-A261F77E74F7}" type="slidenum">
              <a:rPr lang="en-US" smtClean="0"/>
              <a:t>‹#›</a:t>
            </a:fld>
            <a:endParaRPr lang="en-US"/>
          </a:p>
        </p:txBody>
      </p:sp>
    </p:spTree>
    <p:extLst>
      <p:ext uri="{BB962C8B-B14F-4D97-AF65-F5344CB8AC3E}">
        <p14:creationId xmlns:p14="http://schemas.microsoft.com/office/powerpoint/2010/main" val="426633182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35D3C-C25A-5C14-287B-106180DE0D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C2B3AA-6E26-B2EC-B083-4DBAA97680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736FE2-5D0B-671C-6C88-EC10663A9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BCC425-7FAB-844F-B7EE-552E0B74F68B}" type="datetime1">
              <a:rPr lang="en-US" smtClean="0"/>
              <a:t>5/20/26</a:t>
            </a:fld>
            <a:endParaRPr lang="en-US"/>
          </a:p>
        </p:txBody>
      </p:sp>
      <p:sp>
        <p:nvSpPr>
          <p:cNvPr id="5" name="Footer Placeholder 4">
            <a:extLst>
              <a:ext uri="{FF2B5EF4-FFF2-40B4-BE49-F238E27FC236}">
                <a16:creationId xmlns:a16="http://schemas.microsoft.com/office/drawing/2014/main" id="{C20310A3-6A14-8EBE-0821-5240259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Confidential</a:t>
            </a:r>
          </a:p>
        </p:txBody>
      </p:sp>
      <p:sp>
        <p:nvSpPr>
          <p:cNvPr id="6" name="Slide Number Placeholder 5">
            <a:extLst>
              <a:ext uri="{FF2B5EF4-FFF2-40B4-BE49-F238E27FC236}">
                <a16:creationId xmlns:a16="http://schemas.microsoft.com/office/drawing/2014/main" id="{9F02C4EE-75E3-2CBA-7715-E5CEB09A21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1F5B1D-BD24-D941-AE34-A261F77E74F7}" type="slidenum">
              <a:rPr lang="en-US" smtClean="0"/>
              <a:t>‹#›</a:t>
            </a:fld>
            <a:endParaRPr lang="en-US"/>
          </a:p>
        </p:txBody>
      </p:sp>
    </p:spTree>
    <p:extLst>
      <p:ext uri="{BB962C8B-B14F-4D97-AF65-F5344CB8AC3E}">
        <p14:creationId xmlns:p14="http://schemas.microsoft.com/office/powerpoint/2010/main" val="394624690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1.png"/><Relationship Id="rId2" Type="http://schemas.openxmlformats.org/officeDocument/2006/relationships/image" Target="../media/image28.svg"/><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8000"/>
          </a:stretch>
        </a:blip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BA4153F-3F43-E083-D465-D3CFEB5EA3B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58768" y="246521"/>
            <a:ext cx="3430312" cy="944969"/>
          </a:xfrm>
          <a:prstGeom prst="rect">
            <a:avLst/>
          </a:prstGeom>
        </p:spPr>
      </p:pic>
      <p:sp>
        <p:nvSpPr>
          <p:cNvPr id="3" name="TextBox 2">
            <a:extLst>
              <a:ext uri="{FF2B5EF4-FFF2-40B4-BE49-F238E27FC236}">
                <a16:creationId xmlns:a16="http://schemas.microsoft.com/office/drawing/2014/main" id="{BC889B77-A116-88CF-7163-08E79573BDD4}"/>
              </a:ext>
            </a:extLst>
          </p:cNvPr>
          <p:cNvSpPr txBox="1"/>
          <p:nvPr/>
        </p:nvSpPr>
        <p:spPr>
          <a:xfrm>
            <a:off x="2752589" y="5300040"/>
            <a:ext cx="8801859"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Agronomy Overview</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mn-cs"/>
              </a:rPr>
              <a:t>Updated April 2026</a:t>
            </a:r>
          </a:p>
        </p:txBody>
      </p:sp>
      <p:pic>
        <p:nvPicPr>
          <p:cNvPr id="4" name="Picture 3" descr="A white text on a black background&#10;&#10;Description automatically generated">
            <a:extLst>
              <a:ext uri="{FF2B5EF4-FFF2-40B4-BE49-F238E27FC236}">
                <a16:creationId xmlns:a16="http://schemas.microsoft.com/office/drawing/2014/main" id="{6ED26628-E460-4218-3294-B9AF818446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8768" y="4459254"/>
            <a:ext cx="5313959" cy="1675992"/>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534F9F07-A7AD-4A0F-9AF0-B52F1333D1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83936" y="4532401"/>
            <a:ext cx="3163120" cy="915162"/>
          </a:xfrm>
          <a:prstGeom prst="rect">
            <a:avLst/>
          </a:prstGeom>
        </p:spPr>
      </p:pic>
    </p:spTree>
    <p:extLst>
      <p:ext uri="{BB962C8B-B14F-4D97-AF65-F5344CB8AC3E}">
        <p14:creationId xmlns:p14="http://schemas.microsoft.com/office/powerpoint/2010/main" val="367690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72E695D-660B-3B20-F543-E844277C9A82}"/>
              </a:ext>
            </a:extLst>
          </p:cNvPr>
          <p:cNvSpPr>
            <a:spLocks noGrp="1"/>
          </p:cNvSpPr>
          <p:nvPr>
            <p:ph type="title"/>
          </p:nvPr>
        </p:nvSpPr>
        <p:spPr>
          <a:xfrm>
            <a:off x="319548" y="365125"/>
            <a:ext cx="11552903" cy="1325563"/>
          </a:xfrm>
        </p:spPr>
        <p:txBody>
          <a:bodyPr/>
          <a:lstStyle/>
          <a:p>
            <a:pPr algn="ctr"/>
            <a:r>
              <a:rPr lang="en-US"/>
              <a:t>RhizoSorb Performance Across pH Ranges, Corn</a:t>
            </a:r>
          </a:p>
        </p:txBody>
      </p:sp>
      <p:sp>
        <p:nvSpPr>
          <p:cNvPr id="5" name="TextBox 4">
            <a:extLst>
              <a:ext uri="{FF2B5EF4-FFF2-40B4-BE49-F238E27FC236}">
                <a16:creationId xmlns:a16="http://schemas.microsoft.com/office/drawing/2014/main" id="{AEBB2506-52AA-CAE1-B2A4-5EB2B0908145}"/>
              </a:ext>
            </a:extLst>
          </p:cNvPr>
          <p:cNvSpPr txBox="1"/>
          <p:nvPr/>
        </p:nvSpPr>
        <p:spPr>
          <a:xfrm>
            <a:off x="558495" y="2067244"/>
            <a:ext cx="4114800" cy="3447610"/>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represents RhizoSorb applied at 50% P</a:t>
            </a:r>
            <a:r>
              <a:rPr kumimoji="0" lang="en-US" sz="1600" b="0" i="0" u="none" strike="noStrike" kern="1200" cap="none" spc="0" normalizeH="0" baseline="-25000" noProof="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a:t>
            </a:r>
            <a:r>
              <a:rPr kumimoji="0" lang="en-US" sz="1600" b="0" i="0" u="none" strike="noStrike" kern="1200" cap="none" spc="0" normalizeH="0" baseline="-25000" noProof="0">
                <a:ln>
                  <a:noFill/>
                </a:ln>
                <a:solidFill>
                  <a:srgbClr val="000000"/>
                </a:solidFill>
                <a:effectLst/>
                <a:uLnTx/>
                <a:uFillTx/>
                <a:latin typeface="Arial" panose="020B0604020202020204" pitchFamily="34" charset="0"/>
                <a:ea typeface="+mn-ea"/>
                <a:cs typeface="Arial" panose="020B0604020202020204" pitchFamily="34" charset="0"/>
              </a:rPr>
              <a:t>5</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against grower standard practice (GSP) 100% P</a:t>
            </a:r>
            <a:r>
              <a:rPr kumimoji="0" lang="en-US" sz="1600" b="0" i="0" u="none" strike="noStrike" kern="1200" cap="none" spc="0" normalizeH="0" baseline="-25000" noProof="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a:t>
            </a:r>
            <a:r>
              <a:rPr kumimoji="0" lang="en-US" sz="1600" b="0" i="0" u="none" strike="noStrike" kern="1200" cap="none" spc="0" normalizeH="0" baseline="-25000" noProof="0">
                <a:ln>
                  <a:noFill/>
                </a:ln>
                <a:solidFill>
                  <a:srgbClr val="000000"/>
                </a:solidFill>
                <a:effectLst/>
                <a:uLnTx/>
                <a:uFillTx/>
                <a:latin typeface="Arial" panose="020B0604020202020204" pitchFamily="34" charset="0"/>
                <a:ea typeface="+mn-ea"/>
                <a:cs typeface="Arial" panose="020B0604020202020204" pitchFamily="34" charset="0"/>
              </a:rPr>
              <a:t>5</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pH is not a significant driver of product performance </a:t>
            </a:r>
            <a:br>
              <a:rPr lang="en-US" sz="1600">
                <a:solidFill>
                  <a:srgbClr val="000000"/>
                </a:solidFill>
                <a:latin typeface="Arial" panose="020B0604020202020204" pitchFamily="34" charset="0"/>
                <a:cs typeface="Arial" panose="020B0604020202020204" pitchFamily="34" charset="0"/>
              </a:rPr>
            </a:b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(n=95 unique test points)</a:t>
            </a:r>
            <a:endParaRPr lang="en-US" sz="160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60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reported from on-farm trials</a:t>
            </a:r>
          </a:p>
        </p:txBody>
      </p:sp>
      <p:sp>
        <p:nvSpPr>
          <p:cNvPr id="6" name="Footer Placeholder 3">
            <a:extLst>
              <a:ext uri="{FF2B5EF4-FFF2-40B4-BE49-F238E27FC236}">
                <a16:creationId xmlns:a16="http://schemas.microsoft.com/office/drawing/2014/main" id="{B0E2D1E2-FEA1-06FB-C9EF-79A67A87D81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Not for Distribution</a:t>
            </a:r>
          </a:p>
        </p:txBody>
      </p:sp>
      <p:sp>
        <p:nvSpPr>
          <p:cNvPr id="8" name="Slide Number Placeholder 4">
            <a:extLst>
              <a:ext uri="{FF2B5EF4-FFF2-40B4-BE49-F238E27FC236}">
                <a16:creationId xmlns:a16="http://schemas.microsoft.com/office/drawing/2014/main" id="{666F38F8-2FAE-F8A6-F0CE-3423FC8F8693}"/>
              </a:ext>
            </a:extLst>
          </p:cNvPr>
          <p:cNvSpPr>
            <a:spLocks noGrp="1"/>
          </p:cNvSpPr>
          <p:nvPr>
            <p:ph type="sldNum" sz="quarter" idx="12"/>
          </p:nvPr>
        </p:nvSpPr>
        <p:spPr>
          <a:xfrm>
            <a:off x="838200" y="6356350"/>
            <a:ext cx="2743200" cy="365125"/>
          </a:xfrm>
        </p:spPr>
        <p:txBody>
          <a:bodyPr/>
          <a:lstStyle/>
          <a:p>
            <a:fld id="{D3B95BF6-FBAC-F34D-A1A9-B4C0A0562C42}" type="slidenum">
              <a:rPr lang="en-US" smtClean="0"/>
              <a:pPr/>
              <a:t>10</a:t>
            </a:fld>
            <a:endParaRPr lang="en-US"/>
          </a:p>
        </p:txBody>
      </p:sp>
      <p:sp>
        <p:nvSpPr>
          <p:cNvPr id="12" name="TextBox 11">
            <a:extLst>
              <a:ext uri="{FF2B5EF4-FFF2-40B4-BE49-F238E27FC236}">
                <a16:creationId xmlns:a16="http://schemas.microsoft.com/office/drawing/2014/main" id="{54A346E6-B28B-1C8C-0E5E-5B522D5CD8CC}"/>
              </a:ext>
            </a:extLst>
          </p:cNvPr>
          <p:cNvSpPr txBox="1"/>
          <p:nvPr/>
        </p:nvSpPr>
        <p:spPr>
          <a:xfrm>
            <a:off x="8749460" y="5884186"/>
            <a:ext cx="3122991" cy="569387"/>
          </a:xfrm>
          <a:prstGeom prst="rect">
            <a:avLst/>
          </a:prstGeom>
          <a:noFill/>
        </p:spPr>
        <p:txBody>
          <a:bodyPr wrap="square" rtlCol="0">
            <a:spAutoFit/>
          </a:bodyPr>
          <a:lstStyle/>
          <a:p>
            <a:pPr algn="ctr" rtl="0">
              <a:defRPr sz="1400" b="1" i="0" u="none" strike="noStrike" kern="1200" baseline="0">
                <a:solidFill>
                  <a:prstClr val="black"/>
                </a:solidFill>
                <a:latin typeface="+mn-lt"/>
                <a:ea typeface="+mn-ea"/>
                <a:cs typeface="+mn-cs"/>
              </a:defRPr>
            </a:pPr>
            <a:r>
              <a:rPr lang="en-US" sz="1050" baseline="0">
                <a:solidFill>
                  <a:schemeClr val="bg2">
                    <a:lumMod val="50000"/>
                  </a:schemeClr>
                </a:solidFill>
              </a:rPr>
              <a:t>y = 0.0035x + 0.9897</a:t>
            </a:r>
            <a:br>
              <a:rPr lang="en-US" sz="1050" baseline="0">
                <a:solidFill>
                  <a:schemeClr val="bg2">
                    <a:lumMod val="50000"/>
                  </a:schemeClr>
                </a:solidFill>
              </a:rPr>
            </a:br>
            <a:r>
              <a:rPr lang="en-US" sz="1050" baseline="0">
                <a:solidFill>
                  <a:schemeClr val="bg2">
                    <a:lumMod val="50000"/>
                  </a:schemeClr>
                </a:solidFill>
              </a:rPr>
              <a:t>R² = 0.0027</a:t>
            </a:r>
            <a:endParaRPr lang="en-US" sz="1050">
              <a:solidFill>
                <a:schemeClr val="bg2">
                  <a:lumMod val="50000"/>
                </a:schemeClr>
              </a:solidFill>
            </a:endParaRPr>
          </a:p>
          <a:p>
            <a:pPr algn="r"/>
            <a:endParaRPr lang="en-US" sz="1000" b="1">
              <a:solidFill>
                <a:schemeClr val="bg1">
                  <a:lumMod val="50000"/>
                </a:schemeClr>
              </a:solidFill>
              <a:latin typeface="Arial" panose="020B0604020202020204" pitchFamily="34" charset="0"/>
              <a:cs typeface="Arial" panose="020B0604020202020204" pitchFamily="34" charset="0"/>
            </a:endParaRPr>
          </a:p>
        </p:txBody>
      </p:sp>
      <p:graphicFrame>
        <p:nvGraphicFramePr>
          <p:cNvPr id="4" name="Chart 3">
            <a:extLst>
              <a:ext uri="{FF2B5EF4-FFF2-40B4-BE49-F238E27FC236}">
                <a16:creationId xmlns:a16="http://schemas.microsoft.com/office/drawing/2014/main" id="{194E0565-799C-F9C3-4EB8-6FD3FFD03B5E}"/>
              </a:ext>
            </a:extLst>
          </p:cNvPr>
          <p:cNvGraphicFramePr>
            <a:graphicFrameLocks/>
          </p:cNvGraphicFramePr>
          <p:nvPr/>
        </p:nvGraphicFramePr>
        <p:xfrm>
          <a:off x="5043949" y="1883876"/>
          <a:ext cx="6446027" cy="3826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620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DF4F-7190-1091-625E-17A7F0EB2D93}"/>
              </a:ext>
            </a:extLst>
          </p:cNvPr>
          <p:cNvSpPr>
            <a:spLocks noGrp="1"/>
          </p:cNvSpPr>
          <p:nvPr>
            <p:ph type="title"/>
          </p:nvPr>
        </p:nvSpPr>
        <p:spPr/>
        <p:txBody>
          <a:bodyPr/>
          <a:lstStyle/>
          <a:p>
            <a:pPr algn="ctr"/>
            <a:r>
              <a:rPr lang="en-US"/>
              <a:t>Soil Test Phosphorus Drawdown Study</a:t>
            </a:r>
            <a:br>
              <a:rPr lang="en-US"/>
            </a:br>
            <a:r>
              <a:rPr lang="en-US"/>
              <a:t> Plot-on-Plot Trials Overview</a:t>
            </a:r>
          </a:p>
        </p:txBody>
      </p:sp>
      <p:sp>
        <p:nvSpPr>
          <p:cNvPr id="4" name="Footer Placeholder 3">
            <a:extLst>
              <a:ext uri="{FF2B5EF4-FFF2-40B4-BE49-F238E27FC236}">
                <a16:creationId xmlns:a16="http://schemas.microsoft.com/office/drawing/2014/main" id="{5739E78C-1131-3D90-1A1D-CC05F8A1E60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F5E180C9-E5AC-C087-3A86-BC0FCCA9FCD4}"/>
              </a:ext>
            </a:extLst>
          </p:cNvPr>
          <p:cNvSpPr>
            <a:spLocks noGrp="1"/>
          </p:cNvSpPr>
          <p:nvPr>
            <p:ph type="sldNum" sz="quarter" idx="12"/>
          </p:nvPr>
        </p:nvSpPr>
        <p:spPr/>
        <p:txBody>
          <a:bodyPr/>
          <a:lstStyle/>
          <a:p>
            <a:fld id="{A21F5B1D-BD24-D941-AE34-A261F77E74F7}" type="slidenum">
              <a:rPr lang="en-US" smtClean="0"/>
              <a:pPr/>
              <a:t>11</a:t>
            </a:fld>
            <a:endParaRPr lang="en-US"/>
          </a:p>
        </p:txBody>
      </p:sp>
      <p:sp>
        <p:nvSpPr>
          <p:cNvPr id="6" name="TextBox 5">
            <a:extLst>
              <a:ext uri="{FF2B5EF4-FFF2-40B4-BE49-F238E27FC236}">
                <a16:creationId xmlns:a16="http://schemas.microsoft.com/office/drawing/2014/main" id="{96518979-14B2-B3FF-BE0E-F4B9B7E30109}"/>
              </a:ext>
            </a:extLst>
          </p:cNvPr>
          <p:cNvSpPr txBox="1"/>
          <p:nvPr/>
        </p:nvSpPr>
        <p:spPr>
          <a:xfrm>
            <a:off x="5446911" y="5313281"/>
            <a:ext cx="3837421" cy="584775"/>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en-US" sz="16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RhizoSorb plots continue to maintain STP and crop yields year after year.</a:t>
            </a:r>
          </a:p>
        </p:txBody>
      </p:sp>
      <p:sp>
        <p:nvSpPr>
          <p:cNvPr id="7" name="TextBox 6">
            <a:extLst>
              <a:ext uri="{FF2B5EF4-FFF2-40B4-BE49-F238E27FC236}">
                <a16:creationId xmlns:a16="http://schemas.microsoft.com/office/drawing/2014/main" id="{854467E0-9C11-2B9A-EF12-E36EBF917B7F}"/>
              </a:ext>
            </a:extLst>
          </p:cNvPr>
          <p:cNvSpPr txBox="1"/>
          <p:nvPr/>
        </p:nvSpPr>
        <p:spPr>
          <a:xfrm>
            <a:off x="1697423" y="2092142"/>
            <a:ext cx="2389437" cy="461665"/>
          </a:xfrm>
          <a:prstGeom prst="rect">
            <a:avLst/>
          </a:prstGeom>
          <a:noFill/>
        </p:spPr>
        <p:txBody>
          <a:bodyPr wrap="none" rtlCol="0">
            <a:spAutoFit/>
          </a:bodyPr>
          <a:lstStyle/>
          <a:p>
            <a:r>
              <a:rPr lang="en-US" sz="2400" b="1">
                <a:solidFill>
                  <a:srgbClr val="244030"/>
                </a:solidFill>
                <a:latin typeface="Arial" panose="020B0604020202020204" pitchFamily="34" charset="0"/>
                <a:cs typeface="Arial" panose="020B0604020202020204" pitchFamily="34" charset="0"/>
              </a:rPr>
              <a:t>Data Validation</a:t>
            </a:r>
          </a:p>
        </p:txBody>
      </p:sp>
      <p:sp>
        <p:nvSpPr>
          <p:cNvPr id="8" name="TextBox 7">
            <a:extLst>
              <a:ext uri="{FF2B5EF4-FFF2-40B4-BE49-F238E27FC236}">
                <a16:creationId xmlns:a16="http://schemas.microsoft.com/office/drawing/2014/main" id="{5DFEC20E-54D9-E39C-C20D-DBF109C5EF8D}"/>
              </a:ext>
            </a:extLst>
          </p:cNvPr>
          <p:cNvSpPr txBox="1"/>
          <p:nvPr/>
        </p:nvSpPr>
        <p:spPr>
          <a:xfrm>
            <a:off x="5446911" y="2092142"/>
            <a:ext cx="5720199" cy="1107996"/>
          </a:xfrm>
          <a:prstGeom prst="rect">
            <a:avLst/>
          </a:prstGeom>
          <a:noFill/>
        </p:spPr>
        <p:txBody>
          <a:bodyPr wrap="square" rtlCol="0">
            <a:spAutoFit/>
          </a:bodyPr>
          <a:lstStyle/>
          <a:p>
            <a:r>
              <a:rPr lang="en-US" sz="1600">
                <a:solidFill>
                  <a:srgbClr val="000000"/>
                </a:solidFill>
                <a:latin typeface="Arial" panose="020B0604020202020204" pitchFamily="34" charset="0"/>
                <a:cs typeface="Arial" panose="020B0604020202020204" pitchFamily="34" charset="0"/>
              </a:rPr>
              <a:t>RhizoSorb has been trialed year over year on the same plots, proving that a 50% P</a:t>
            </a:r>
            <a:r>
              <a:rPr lang="en-US" sz="1600" baseline="-25000">
                <a:solidFill>
                  <a:srgbClr val="000000"/>
                </a:solidFill>
                <a:latin typeface="Arial" panose="020B0604020202020204" pitchFamily="34" charset="0"/>
                <a:cs typeface="Arial" panose="020B0604020202020204" pitchFamily="34" charset="0"/>
              </a:rPr>
              <a:t>2</a:t>
            </a:r>
            <a:r>
              <a:rPr lang="en-US" sz="1600">
                <a:solidFill>
                  <a:srgbClr val="000000"/>
                </a:solidFill>
                <a:latin typeface="Arial" panose="020B0604020202020204" pitchFamily="34" charset="0"/>
                <a:cs typeface="Arial" panose="020B0604020202020204" pitchFamily="34" charset="0"/>
              </a:rPr>
              <a:t>O</a:t>
            </a:r>
            <a:r>
              <a:rPr lang="en-US" sz="1600" baseline="-25000">
                <a:solidFill>
                  <a:srgbClr val="000000"/>
                </a:solidFill>
                <a:latin typeface="Arial" panose="020B0604020202020204" pitchFamily="34" charset="0"/>
                <a:cs typeface="Arial" panose="020B0604020202020204" pitchFamily="34" charset="0"/>
              </a:rPr>
              <a:t>5</a:t>
            </a:r>
            <a:r>
              <a:rPr lang="en-US" sz="1600">
                <a:solidFill>
                  <a:srgbClr val="000000"/>
                </a:solidFill>
                <a:latin typeface="Arial" panose="020B0604020202020204" pitchFamily="34" charset="0"/>
                <a:cs typeface="Arial" panose="020B0604020202020204" pitchFamily="34" charset="0"/>
              </a:rPr>
              <a:t> reduction does not impact soil test phosphorus values or crop yields.</a:t>
            </a:r>
          </a:p>
          <a:p>
            <a:endParaRPr lang="en-US"/>
          </a:p>
        </p:txBody>
      </p:sp>
      <p:sp>
        <p:nvSpPr>
          <p:cNvPr id="9" name="TextBox 8">
            <a:extLst>
              <a:ext uri="{FF2B5EF4-FFF2-40B4-BE49-F238E27FC236}">
                <a16:creationId xmlns:a16="http://schemas.microsoft.com/office/drawing/2014/main" id="{85EF8BFC-ABFA-4EC4-91AC-8FD499F99997}"/>
              </a:ext>
            </a:extLst>
          </p:cNvPr>
          <p:cNvSpPr txBox="1"/>
          <p:nvPr/>
        </p:nvSpPr>
        <p:spPr>
          <a:xfrm>
            <a:off x="1697423" y="3200138"/>
            <a:ext cx="2269211" cy="461665"/>
          </a:xfrm>
          <a:prstGeom prst="rect">
            <a:avLst/>
          </a:prstGeom>
          <a:noFill/>
        </p:spPr>
        <p:txBody>
          <a:bodyPr wrap="none" rtlCol="0">
            <a:spAutoFit/>
          </a:bodyPr>
          <a:lstStyle/>
          <a:p>
            <a:r>
              <a:rPr lang="en-US" sz="2400" b="1">
                <a:solidFill>
                  <a:srgbClr val="244030"/>
                </a:solidFill>
                <a:latin typeface="Arial" panose="020B0604020202020204" pitchFamily="34" charset="0"/>
                <a:cs typeface="Arial" panose="020B0604020202020204" pitchFamily="34" charset="0"/>
              </a:rPr>
              <a:t>Trial Selection</a:t>
            </a:r>
          </a:p>
        </p:txBody>
      </p:sp>
      <p:sp>
        <p:nvSpPr>
          <p:cNvPr id="10" name="TextBox 9">
            <a:extLst>
              <a:ext uri="{FF2B5EF4-FFF2-40B4-BE49-F238E27FC236}">
                <a16:creationId xmlns:a16="http://schemas.microsoft.com/office/drawing/2014/main" id="{44DE77C4-2519-7329-0532-16B3B88FD36D}"/>
              </a:ext>
            </a:extLst>
          </p:cNvPr>
          <p:cNvSpPr txBox="1"/>
          <p:nvPr/>
        </p:nvSpPr>
        <p:spPr>
          <a:xfrm>
            <a:off x="1697422" y="4246507"/>
            <a:ext cx="1841210" cy="461665"/>
          </a:xfrm>
          <a:prstGeom prst="rect">
            <a:avLst/>
          </a:prstGeom>
          <a:noFill/>
        </p:spPr>
        <p:txBody>
          <a:bodyPr wrap="none" rtlCol="0">
            <a:spAutoFit/>
          </a:bodyPr>
          <a:lstStyle/>
          <a:p>
            <a:r>
              <a:rPr lang="en-US" sz="2400" b="1">
                <a:solidFill>
                  <a:srgbClr val="244030"/>
                </a:solidFill>
                <a:latin typeface="Arial" panose="020B0604020202020204" pitchFamily="34" charset="0"/>
                <a:cs typeface="Arial" panose="020B0604020202020204" pitchFamily="34" charset="0"/>
              </a:rPr>
              <a:t>Trial Setup </a:t>
            </a:r>
          </a:p>
        </p:txBody>
      </p:sp>
      <p:sp>
        <p:nvSpPr>
          <p:cNvPr id="12" name="TextBox 11">
            <a:extLst>
              <a:ext uri="{FF2B5EF4-FFF2-40B4-BE49-F238E27FC236}">
                <a16:creationId xmlns:a16="http://schemas.microsoft.com/office/drawing/2014/main" id="{B6AEA2B8-D689-6B15-FCBC-34DC3492FB32}"/>
              </a:ext>
            </a:extLst>
          </p:cNvPr>
          <p:cNvSpPr txBox="1"/>
          <p:nvPr/>
        </p:nvSpPr>
        <p:spPr>
          <a:xfrm>
            <a:off x="5446911" y="3260757"/>
            <a:ext cx="4675822" cy="584775"/>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P-responsive sites</a:t>
            </a:r>
            <a:r>
              <a:rPr lang="en-US" sz="1600">
                <a:solidFill>
                  <a:srgbClr val="000000"/>
                </a:solidFill>
                <a:latin typeface="Arial" panose="020B0604020202020204" pitchFamily="34" charset="0"/>
                <a:cs typeface="Arial" panose="020B0604020202020204" pitchFamily="34" charset="0"/>
              </a:rPr>
              <a:t> with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low soil-test phosphorus (STP &lt;25ppm) were selected for evaluation.</a:t>
            </a:r>
          </a:p>
        </p:txBody>
      </p:sp>
      <p:sp>
        <p:nvSpPr>
          <p:cNvPr id="14" name="TextBox 13">
            <a:extLst>
              <a:ext uri="{FF2B5EF4-FFF2-40B4-BE49-F238E27FC236}">
                <a16:creationId xmlns:a16="http://schemas.microsoft.com/office/drawing/2014/main" id="{71ECA041-DD43-3CC7-CC4C-7633CAC9633B}"/>
              </a:ext>
            </a:extLst>
          </p:cNvPr>
          <p:cNvSpPr txBox="1"/>
          <p:nvPr/>
        </p:nvSpPr>
        <p:spPr>
          <a:xfrm>
            <a:off x="5446911" y="4225239"/>
            <a:ext cx="4196675" cy="584775"/>
          </a:xfrm>
          <a:prstGeom prst="rect">
            <a:avLst/>
          </a:prstGeom>
          <a:noFill/>
        </p:spPr>
        <p:txBody>
          <a:bodyPr wrap="square">
            <a:spAutoFit/>
          </a:bodyPr>
          <a:lstStyle/>
          <a:p>
            <a:pPr marR="0" lvl="0" algn="l" defTabSz="914400" rtl="0" eaLnBrk="1" fontAlgn="auto" latinLnBrk="0" hangingPunct="1">
              <a:spcBef>
                <a:spcPts val="0"/>
              </a:spcBef>
              <a:spcAft>
                <a:spcPts val="0"/>
              </a:spcAft>
              <a:buClrTx/>
              <a:buSzTx/>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Small plot studies, 6 replications per treatment, 8 locations, 32 site years.</a:t>
            </a:r>
          </a:p>
        </p:txBody>
      </p:sp>
      <p:sp>
        <p:nvSpPr>
          <p:cNvPr id="15" name="TextBox 14">
            <a:extLst>
              <a:ext uri="{FF2B5EF4-FFF2-40B4-BE49-F238E27FC236}">
                <a16:creationId xmlns:a16="http://schemas.microsoft.com/office/drawing/2014/main" id="{B16A8832-A7EF-7D27-D0BF-3EEF300A8B77}"/>
              </a:ext>
            </a:extLst>
          </p:cNvPr>
          <p:cNvSpPr txBox="1"/>
          <p:nvPr/>
        </p:nvSpPr>
        <p:spPr>
          <a:xfrm>
            <a:off x="1769255" y="5292069"/>
            <a:ext cx="1297150" cy="461665"/>
          </a:xfrm>
          <a:prstGeom prst="rect">
            <a:avLst/>
          </a:prstGeom>
          <a:noFill/>
        </p:spPr>
        <p:txBody>
          <a:bodyPr wrap="none" rtlCol="0">
            <a:spAutoFit/>
          </a:bodyPr>
          <a:lstStyle/>
          <a:p>
            <a:r>
              <a:rPr lang="en-US" sz="2400" b="1">
                <a:solidFill>
                  <a:srgbClr val="93BD5B"/>
                </a:solidFill>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66634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FC85-5CAF-9DF5-8F3D-773A9F7D1230}"/>
              </a:ext>
            </a:extLst>
          </p:cNvPr>
          <p:cNvSpPr>
            <a:spLocks noGrp="1"/>
          </p:cNvSpPr>
          <p:nvPr>
            <p:ph type="title"/>
          </p:nvPr>
        </p:nvSpPr>
        <p:spPr>
          <a:xfrm>
            <a:off x="315191" y="365125"/>
            <a:ext cx="11561618" cy="1325563"/>
          </a:xfrm>
        </p:spPr>
        <p:txBody>
          <a:bodyPr/>
          <a:lstStyle/>
          <a:p>
            <a:pPr algn="ctr"/>
            <a:r>
              <a:rPr lang="en-US" err="1"/>
              <a:t>RhizoSorb</a:t>
            </a:r>
            <a:r>
              <a:rPr lang="en-US" baseline="30000"/>
              <a:t>® </a:t>
            </a:r>
            <a:r>
              <a:rPr lang="en-US">
                <a:solidFill>
                  <a:srgbClr val="E78019"/>
                </a:solidFill>
              </a:rPr>
              <a:t>Maintains STP </a:t>
            </a:r>
            <a:r>
              <a:rPr lang="en-US"/>
              <a:t>with 50% Phosphorus</a:t>
            </a:r>
          </a:p>
        </p:txBody>
      </p:sp>
      <p:sp>
        <p:nvSpPr>
          <p:cNvPr id="4" name="Footer Placeholder 3">
            <a:extLst>
              <a:ext uri="{FF2B5EF4-FFF2-40B4-BE49-F238E27FC236}">
                <a16:creationId xmlns:a16="http://schemas.microsoft.com/office/drawing/2014/main" id="{08118A26-6AD5-F6E8-E653-BB27CC22ECA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C33E7C1C-E895-9483-1415-E55711E9C71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1200" cap="none" spc="0" normalizeH="0" baseline="0" noProof="0" smtClean="0">
                <a:ln>
                  <a:noFill/>
                </a:ln>
                <a:solidFill>
                  <a:srgbClr val="E8E8E8">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E8E8E8">
                  <a:lumMod val="75000"/>
                </a:srgbClr>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EB2DDC6-346F-537B-86B5-E34DF0B6E180}"/>
              </a:ext>
            </a:extLst>
          </p:cNvPr>
          <p:cNvSpPr txBox="1"/>
          <p:nvPr/>
        </p:nvSpPr>
        <p:spPr>
          <a:xfrm>
            <a:off x="493390" y="1851709"/>
            <a:ext cx="5014496" cy="3739998"/>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Soil tests are performed prior to phosphate application every year.</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US" sz="1600">
              <a:solidFill>
                <a:srgbClr val="000000"/>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a:solidFill>
                  <a:srgbClr val="000000"/>
                </a:solidFill>
                <a:latin typeface="Arial" panose="020B0604020202020204" pitchFamily="34" charset="0"/>
                <a:cs typeface="Arial" panose="020B0604020202020204" pitchFamily="34" charset="0"/>
              </a:rPr>
              <a:t>RhizoSorb efficiently delivers phosphate to crops and overcomes the need to build soil phosphate reserves.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After 5 years of trialing at 50% P2O5, in low phosphate soils, soil test phosphorus is maintained.</a:t>
            </a:r>
          </a:p>
        </p:txBody>
      </p:sp>
      <p:sp>
        <p:nvSpPr>
          <p:cNvPr id="6" name="TextBox 5">
            <a:extLst>
              <a:ext uri="{FF2B5EF4-FFF2-40B4-BE49-F238E27FC236}">
                <a16:creationId xmlns:a16="http://schemas.microsoft.com/office/drawing/2014/main" id="{D90CB7B2-414F-8D9A-4892-9DA483E745A4}"/>
              </a:ext>
            </a:extLst>
          </p:cNvPr>
          <p:cNvSpPr txBox="1"/>
          <p:nvPr/>
        </p:nvSpPr>
        <p:spPr>
          <a:xfrm>
            <a:off x="7300451" y="5623397"/>
            <a:ext cx="4114800" cy="400110"/>
          </a:xfrm>
          <a:prstGeom prst="rect">
            <a:avLst/>
          </a:prstGeom>
          <a:noFill/>
        </p:spPr>
        <p:txBody>
          <a:bodyPr wrap="square" rtlCol="0">
            <a:spAutoFit/>
          </a:bodyPr>
          <a:lstStyle>
            <a:defPPr>
              <a:defRPr lang="en-US"/>
            </a:defPPr>
            <a:lvl1pPr marR="0" lvl="0" indent="0" algn="r" fontAlgn="auto">
              <a:lnSpc>
                <a:spcPct val="100000"/>
              </a:lnSpc>
              <a:spcBef>
                <a:spcPts val="0"/>
              </a:spcBef>
              <a:spcAft>
                <a:spcPts val="0"/>
              </a:spcAft>
              <a:buClrTx/>
              <a:buSzTx/>
              <a:buFontTx/>
              <a:buNone/>
              <a:tabLst/>
              <a:defRPr kumimoji="0" sz="1000" b="1" u="none" strike="noStrike" cap="none" spc="0" normalizeH="0" baseline="0">
                <a:ln>
                  <a:noFill/>
                </a:ln>
                <a:solidFill>
                  <a:schemeClr val="bg1">
                    <a:lumMod val="50000"/>
                  </a:schemeClr>
                </a:solidFill>
                <a:effectLst/>
                <a:uLnTx/>
                <a:uFillTx/>
                <a:latin typeface="Arial" panose="020B0604020202020204" pitchFamily="34" charset="0"/>
                <a:cs typeface="Arial" panose="020B0604020202020204" pitchFamily="34" charset="0"/>
              </a:defRPr>
            </a:lvl1pPr>
          </a:lstStyle>
          <a:p>
            <a:r>
              <a:rPr lang="en-US"/>
              <a:t>Bray-2 is reported to provide a more accurate long-term assessment of phosphorus sufficiency in soils over time.</a:t>
            </a:r>
          </a:p>
        </p:txBody>
      </p:sp>
      <p:sp>
        <p:nvSpPr>
          <p:cNvPr id="7" name="TextBox 6">
            <a:extLst>
              <a:ext uri="{FF2B5EF4-FFF2-40B4-BE49-F238E27FC236}">
                <a16:creationId xmlns:a16="http://schemas.microsoft.com/office/drawing/2014/main" id="{BDD6B678-D3E2-4145-07C3-8C1FB6ED4727}"/>
              </a:ext>
            </a:extLst>
          </p:cNvPr>
          <p:cNvSpPr txBox="1"/>
          <p:nvPr/>
        </p:nvSpPr>
        <p:spPr>
          <a:xfrm>
            <a:off x="8465575" y="5174665"/>
            <a:ext cx="1091380" cy="276999"/>
          </a:xfrm>
          <a:prstGeom prst="rect">
            <a:avLst/>
          </a:prstGeom>
          <a:noFill/>
        </p:spPr>
        <p:txBody>
          <a:bodyPr wrap="square" rtlCol="0">
            <a:spAutoFit/>
          </a:bodyPr>
          <a:lstStyle/>
          <a:p>
            <a:pPr algn="ctr"/>
            <a:r>
              <a:rPr lang="en-US" sz="1200" b="1">
                <a:latin typeface="Arial" panose="020B0604020202020204" pitchFamily="34" charset="0"/>
                <a:cs typeface="Arial" panose="020B0604020202020204" pitchFamily="34" charset="0"/>
              </a:rPr>
              <a:t>Year</a:t>
            </a:r>
          </a:p>
        </p:txBody>
      </p:sp>
      <p:graphicFrame>
        <p:nvGraphicFramePr>
          <p:cNvPr id="9" name="Chart 8">
            <a:extLst>
              <a:ext uri="{FF2B5EF4-FFF2-40B4-BE49-F238E27FC236}">
                <a16:creationId xmlns:a16="http://schemas.microsoft.com/office/drawing/2014/main" id="{43405275-A97B-4B0D-A597-F0EE648DFD1D}"/>
              </a:ext>
            </a:extLst>
          </p:cNvPr>
          <p:cNvGraphicFramePr>
            <a:graphicFrameLocks/>
          </p:cNvGraphicFramePr>
          <p:nvPr>
            <p:extLst>
              <p:ext uri="{D42A27DB-BD31-4B8C-83A1-F6EECF244321}">
                <p14:modId xmlns:p14="http://schemas.microsoft.com/office/powerpoint/2010/main" val="1170322441"/>
              </p:ext>
            </p:extLst>
          </p:nvPr>
        </p:nvGraphicFramePr>
        <p:xfrm>
          <a:off x="5626818" y="1851709"/>
          <a:ext cx="5677514" cy="3191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327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77E4-8BD1-7DB6-7055-66F6CC047031}"/>
              </a:ext>
            </a:extLst>
          </p:cNvPr>
          <p:cNvSpPr>
            <a:spLocks noGrp="1"/>
          </p:cNvSpPr>
          <p:nvPr>
            <p:ph type="title"/>
          </p:nvPr>
        </p:nvSpPr>
        <p:spPr>
          <a:xfrm>
            <a:off x="0" y="365125"/>
            <a:ext cx="12192000" cy="1325563"/>
          </a:xfrm>
        </p:spPr>
        <p:txBody>
          <a:bodyPr>
            <a:normAutofit/>
          </a:bodyPr>
          <a:lstStyle/>
          <a:p>
            <a:pPr algn="ctr"/>
            <a:r>
              <a:rPr lang="en-US" err="1"/>
              <a:t>RhizoSorb</a:t>
            </a:r>
            <a:r>
              <a:rPr lang="en-US" baseline="30000"/>
              <a:t>® </a:t>
            </a:r>
            <a:r>
              <a:rPr lang="en-US">
                <a:solidFill>
                  <a:srgbClr val="E78019"/>
                </a:solidFill>
              </a:rPr>
              <a:t>Maintains</a:t>
            </a:r>
            <a:r>
              <a:rPr lang="en-US"/>
              <a:t> </a:t>
            </a:r>
            <a:r>
              <a:rPr lang="en-US">
                <a:solidFill>
                  <a:srgbClr val="E78019"/>
                </a:solidFill>
              </a:rPr>
              <a:t>Yield</a:t>
            </a:r>
            <a:r>
              <a:rPr lang="en-US"/>
              <a:t> with 50% Phosphorus</a:t>
            </a:r>
          </a:p>
        </p:txBody>
      </p:sp>
      <p:sp>
        <p:nvSpPr>
          <p:cNvPr id="4" name="Footer Placeholder 3">
            <a:extLst>
              <a:ext uri="{FF2B5EF4-FFF2-40B4-BE49-F238E27FC236}">
                <a16:creationId xmlns:a16="http://schemas.microsoft.com/office/drawing/2014/main" id="{E07D73EE-82CA-BE94-4752-B8F58B9788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25CC06DC-BF21-320D-9B28-0B20C1C45DD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1200" cap="none" spc="0" normalizeH="0" baseline="0" noProof="0" smtClean="0">
                <a:ln>
                  <a:noFill/>
                </a:ln>
                <a:solidFill>
                  <a:srgbClr val="E8E8E8">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E8E8E8">
                  <a:lumMod val="75000"/>
                </a:srgbClr>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CDA5FE4-E5C5-973C-C164-5430A814BC0E}"/>
              </a:ext>
            </a:extLst>
          </p:cNvPr>
          <p:cNvSpPr txBox="1"/>
          <p:nvPr/>
        </p:nvSpPr>
        <p:spPr>
          <a:xfrm>
            <a:off x="482016" y="1607571"/>
            <a:ext cx="5435081" cy="461145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RhizoSorb year over year on the same plot, at 50% P, maintained the same or better yields as 100% P plots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lnSpc>
                <a:spcPct val="150000"/>
              </a:lnSpc>
              <a:buFont typeface="Arial" panose="020B0604020202020204" pitchFamily="34" charset="0"/>
              <a:buChar char="•"/>
              <a:defRPr/>
            </a:pPr>
            <a:r>
              <a:rPr lang="en-US">
                <a:solidFill>
                  <a:srgbClr val="000000"/>
                </a:solidFill>
                <a:latin typeface="Arial" panose="020B0604020202020204" pitchFamily="34" charset="0"/>
                <a:cs typeface="Arial" panose="020B0604020202020204" pitchFamily="34" charset="0"/>
              </a:rPr>
              <a:t>Small plot studies, 6 reps per treatment, 8 locations, 32 site years.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Rates: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Control: 80lbs/ac P</a:t>
            </a:r>
            <a:r>
              <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a:t>
            </a:r>
            <a:r>
              <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Arial" panose="020B0604020202020204" pitchFamily="34" charset="0"/>
              </a:rPr>
              <a:t>5</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RhizoSorb: 40lbs/ac P</a:t>
            </a:r>
            <a:r>
              <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Arial" panose="020B0604020202020204" pitchFamily="34" charset="0"/>
              </a:rPr>
              <a:t>2</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a:t>
            </a:r>
            <a:r>
              <a:rPr kumimoji="0" lang="en-US" sz="1800" b="0" i="0" u="none" strike="noStrike" kern="1200" cap="none" spc="0" normalizeH="0" baseline="-25000" noProof="0">
                <a:ln>
                  <a:noFill/>
                </a:ln>
                <a:solidFill>
                  <a:srgbClr val="000000"/>
                </a:solidFill>
                <a:effectLst/>
                <a:uLnTx/>
                <a:uFillTx/>
                <a:latin typeface="Arial" panose="020B0604020202020204" pitchFamily="34" charset="0"/>
                <a:ea typeface="+mn-ea"/>
                <a:cs typeface="Arial" panose="020B0604020202020204" pitchFamily="34" charset="0"/>
              </a:rPr>
              <a:t>5</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RhizoSorb and Control rates remained the same year over year</a:t>
            </a:r>
          </a:p>
        </p:txBody>
      </p:sp>
      <p:graphicFrame>
        <p:nvGraphicFramePr>
          <p:cNvPr id="12" name="Chart 11">
            <a:extLst>
              <a:ext uri="{FF2B5EF4-FFF2-40B4-BE49-F238E27FC236}">
                <a16:creationId xmlns:a16="http://schemas.microsoft.com/office/drawing/2014/main" id="{FF5F7012-0892-2D52-1845-CE0FEE380E7A}"/>
              </a:ext>
            </a:extLst>
          </p:cNvPr>
          <p:cNvGraphicFramePr/>
          <p:nvPr>
            <p:extLst>
              <p:ext uri="{D42A27DB-BD31-4B8C-83A1-F6EECF244321}">
                <p14:modId xmlns:p14="http://schemas.microsoft.com/office/powerpoint/2010/main" val="3808477851"/>
              </p:ext>
            </p:extLst>
          </p:nvPr>
        </p:nvGraphicFramePr>
        <p:xfrm>
          <a:off x="6274902" y="1690688"/>
          <a:ext cx="5435081" cy="4365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1928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rapezoid 14">
            <a:extLst>
              <a:ext uri="{FF2B5EF4-FFF2-40B4-BE49-F238E27FC236}">
                <a16:creationId xmlns:a16="http://schemas.microsoft.com/office/drawing/2014/main" id="{56B50DC0-D79F-998E-6D65-CFF759BB424F}"/>
              </a:ext>
            </a:extLst>
          </p:cNvPr>
          <p:cNvSpPr/>
          <p:nvPr/>
        </p:nvSpPr>
        <p:spPr>
          <a:xfrm rot="16200000">
            <a:off x="3247330" y="3046482"/>
            <a:ext cx="3944249" cy="1753091"/>
          </a:xfrm>
          <a:prstGeom prst="trapezoid">
            <a:avLst>
              <a:gd name="adj" fmla="val 42608"/>
            </a:avLst>
          </a:prstGeom>
          <a:solidFill>
            <a:srgbClr val="93BD5B">
              <a:alpha val="1568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527C4EB-A200-FC63-C72F-39E318A6B394}"/>
              </a:ext>
            </a:extLst>
          </p:cNvPr>
          <p:cNvSpPr>
            <a:spLocks noGrp="1"/>
          </p:cNvSpPr>
          <p:nvPr>
            <p:ph type="title"/>
          </p:nvPr>
        </p:nvSpPr>
        <p:spPr/>
        <p:txBody>
          <a:bodyPr/>
          <a:lstStyle/>
          <a:p>
            <a:pPr algn="ctr"/>
            <a:r>
              <a:rPr lang="en-US"/>
              <a:t>Same or Greater Yields with Less P</a:t>
            </a:r>
          </a:p>
        </p:txBody>
      </p:sp>
      <p:sp>
        <p:nvSpPr>
          <p:cNvPr id="4" name="Footer Placeholder 3">
            <a:extLst>
              <a:ext uri="{FF2B5EF4-FFF2-40B4-BE49-F238E27FC236}">
                <a16:creationId xmlns:a16="http://schemas.microsoft.com/office/drawing/2014/main" id="{F2D770A7-1F83-7C69-A580-1A0BDAABC01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8E8E8">
                    <a:lumMod val="75000"/>
                  </a:srgbClr>
                </a:solidFill>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B502ECC2-BA34-6768-D3E9-890D85162DD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1200" cap="none" spc="0" normalizeH="0" baseline="0" noProof="0" smtClean="0">
                <a:ln>
                  <a:noFill/>
                </a:ln>
                <a:solidFill>
                  <a:srgbClr val="E8E8E8">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E8E8E8">
                  <a:lumMod val="75000"/>
                </a:srgbClr>
              </a:solidFill>
              <a:effectLst/>
              <a:uLnTx/>
              <a:uFillTx/>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BB985821-50FC-15A5-724B-36BA0FAD3834}"/>
              </a:ext>
            </a:extLst>
          </p:cNvPr>
          <p:cNvGraphicFramePr/>
          <p:nvPr/>
        </p:nvGraphicFramePr>
        <p:xfrm>
          <a:off x="6233019" y="1832309"/>
          <a:ext cx="5856061" cy="43985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0DE8405-2A17-39A7-C97D-3495D6D2411C}"/>
              </a:ext>
            </a:extLst>
          </p:cNvPr>
          <p:cNvSpPr txBox="1"/>
          <p:nvPr/>
        </p:nvSpPr>
        <p:spPr>
          <a:xfrm>
            <a:off x="6847560" y="2628181"/>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sp>
        <p:nvSpPr>
          <p:cNvPr id="9" name="TextBox 8">
            <a:extLst>
              <a:ext uri="{FF2B5EF4-FFF2-40B4-BE49-F238E27FC236}">
                <a16:creationId xmlns:a16="http://schemas.microsoft.com/office/drawing/2014/main" id="{CF60AD4C-2B58-72BE-5D20-6B8E02C04EC5}"/>
              </a:ext>
            </a:extLst>
          </p:cNvPr>
          <p:cNvSpPr txBox="1"/>
          <p:nvPr/>
        </p:nvSpPr>
        <p:spPr>
          <a:xfrm>
            <a:off x="6847560" y="3264437"/>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sp>
        <p:nvSpPr>
          <p:cNvPr id="10" name="TextBox 9">
            <a:extLst>
              <a:ext uri="{FF2B5EF4-FFF2-40B4-BE49-F238E27FC236}">
                <a16:creationId xmlns:a16="http://schemas.microsoft.com/office/drawing/2014/main" id="{6D7DCE17-6FC1-DDF5-49F5-4109CF924A92}"/>
              </a:ext>
            </a:extLst>
          </p:cNvPr>
          <p:cNvSpPr txBox="1"/>
          <p:nvPr/>
        </p:nvSpPr>
        <p:spPr>
          <a:xfrm>
            <a:off x="6847560" y="3890005"/>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sp>
        <p:nvSpPr>
          <p:cNvPr id="11" name="TextBox 10">
            <a:extLst>
              <a:ext uri="{FF2B5EF4-FFF2-40B4-BE49-F238E27FC236}">
                <a16:creationId xmlns:a16="http://schemas.microsoft.com/office/drawing/2014/main" id="{8F800C95-DCA7-CFD6-B344-98594B5E9AE6}"/>
              </a:ext>
            </a:extLst>
          </p:cNvPr>
          <p:cNvSpPr txBox="1"/>
          <p:nvPr/>
        </p:nvSpPr>
        <p:spPr>
          <a:xfrm>
            <a:off x="6843206" y="4527448"/>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pic>
        <p:nvPicPr>
          <p:cNvPr id="13" name="Picture 12">
            <a:extLst>
              <a:ext uri="{FF2B5EF4-FFF2-40B4-BE49-F238E27FC236}">
                <a16:creationId xmlns:a16="http://schemas.microsoft.com/office/drawing/2014/main" id="{2AF116F6-6493-3A0B-425B-00680213F90F}"/>
              </a:ext>
            </a:extLst>
          </p:cNvPr>
          <p:cNvPicPr>
            <a:picLocks noChangeAspect="1"/>
          </p:cNvPicPr>
          <p:nvPr/>
        </p:nvPicPr>
        <p:blipFill>
          <a:blip r:embed="rId4">
            <a:extLst>
              <a:ext uri="{28A0092B-C50C-407E-A947-70E740481C1C}">
                <a14:useLocalDpi xmlns:a14="http://schemas.microsoft.com/office/drawing/2010/main" val="0"/>
              </a:ext>
            </a:extLst>
          </a:blip>
          <a:srcRect t="3175" b="3175"/>
          <a:stretch/>
        </p:blipFill>
        <p:spPr>
          <a:xfrm>
            <a:off x="326523" y="962848"/>
            <a:ext cx="5625195" cy="5267984"/>
          </a:xfrm>
          <a:prstGeom prst="rect">
            <a:avLst/>
          </a:prstGeom>
        </p:spPr>
      </p:pic>
      <p:sp>
        <p:nvSpPr>
          <p:cNvPr id="3" name="TextBox 2">
            <a:extLst>
              <a:ext uri="{FF2B5EF4-FFF2-40B4-BE49-F238E27FC236}">
                <a16:creationId xmlns:a16="http://schemas.microsoft.com/office/drawing/2014/main" id="{CE5D2CF1-60EA-AFC1-EBE3-B30F67FB7317}"/>
              </a:ext>
            </a:extLst>
          </p:cNvPr>
          <p:cNvSpPr txBox="1"/>
          <p:nvPr/>
        </p:nvSpPr>
        <p:spPr>
          <a:xfrm>
            <a:off x="6843206" y="5163704"/>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sp>
        <p:nvSpPr>
          <p:cNvPr id="6" name="TextBox 5">
            <a:extLst>
              <a:ext uri="{FF2B5EF4-FFF2-40B4-BE49-F238E27FC236}">
                <a16:creationId xmlns:a16="http://schemas.microsoft.com/office/drawing/2014/main" id="{C4C9EF80-29D2-3E62-74A8-CDA02AA7B0B9}"/>
              </a:ext>
            </a:extLst>
          </p:cNvPr>
          <p:cNvSpPr txBox="1"/>
          <p:nvPr/>
        </p:nvSpPr>
        <p:spPr>
          <a:xfrm>
            <a:off x="449922" y="5479420"/>
            <a:ext cx="3588678" cy="646331"/>
          </a:xfrm>
          <a:prstGeom prst="rect">
            <a:avLst/>
          </a:prstGeom>
          <a:noFill/>
        </p:spPr>
        <p:txBody>
          <a:bodyPr wrap="square" rtlCol="0">
            <a:spAutoFit/>
          </a:bodyPr>
          <a:lstStyle/>
          <a:p>
            <a:r>
              <a:rPr lang="en-US" b="1" i="1">
                <a:solidFill>
                  <a:srgbClr val="E78019"/>
                </a:solidFill>
                <a:latin typeface="Arial" panose="020B0604020202020204" pitchFamily="34" charset="0"/>
                <a:cs typeface="Arial" panose="020B0604020202020204" pitchFamily="34" charset="0"/>
              </a:rPr>
              <a:t>195 on-farm trials in 22 states spanning 5 years</a:t>
            </a:r>
          </a:p>
        </p:txBody>
      </p:sp>
    </p:spTree>
    <p:extLst>
      <p:ext uri="{BB962C8B-B14F-4D97-AF65-F5344CB8AC3E}">
        <p14:creationId xmlns:p14="http://schemas.microsoft.com/office/powerpoint/2010/main" val="1086587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84944-E4FC-6066-7D3A-E5460AAE2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7BDF4E-DCB4-BF1B-2D8C-6FC1FFA13A40}"/>
              </a:ext>
            </a:extLst>
          </p:cNvPr>
          <p:cNvSpPr>
            <a:spLocks noGrp="1"/>
          </p:cNvSpPr>
          <p:nvPr>
            <p:ph type="title"/>
          </p:nvPr>
        </p:nvSpPr>
        <p:spPr/>
        <p:txBody>
          <a:bodyPr/>
          <a:lstStyle/>
          <a:p>
            <a:pPr algn="ctr"/>
            <a:r>
              <a:rPr lang="en-US"/>
              <a:t>Results Across Crops</a:t>
            </a:r>
          </a:p>
        </p:txBody>
      </p:sp>
      <p:sp>
        <p:nvSpPr>
          <p:cNvPr id="4" name="Footer Placeholder 3">
            <a:extLst>
              <a:ext uri="{FF2B5EF4-FFF2-40B4-BE49-F238E27FC236}">
                <a16:creationId xmlns:a16="http://schemas.microsoft.com/office/drawing/2014/main" id="{F5101AE6-0F93-DDE1-7258-CC0EF0381E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8E8E8">
                    <a:lumMod val="75000"/>
                  </a:srgbClr>
                </a:solidFill>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28D41ED7-F265-DA38-DA37-A3137BED56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1200" cap="none" spc="0" normalizeH="0" baseline="0" noProof="0" smtClean="0">
                <a:ln>
                  <a:noFill/>
                </a:ln>
                <a:solidFill>
                  <a:srgbClr val="E8E8E8">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E8E8E8">
                  <a:lumMod val="75000"/>
                </a:srgb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CB634A98-B7A8-FB3A-20D3-AF6D0027CAA2}"/>
              </a:ext>
            </a:extLst>
          </p:cNvPr>
          <p:cNvSpPr txBox="1"/>
          <p:nvPr/>
        </p:nvSpPr>
        <p:spPr>
          <a:xfrm>
            <a:off x="6847560" y="2628181"/>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sp>
        <p:nvSpPr>
          <p:cNvPr id="9" name="TextBox 8">
            <a:extLst>
              <a:ext uri="{FF2B5EF4-FFF2-40B4-BE49-F238E27FC236}">
                <a16:creationId xmlns:a16="http://schemas.microsoft.com/office/drawing/2014/main" id="{9FA2726C-1CD1-6883-CE09-60B7BC71036C}"/>
              </a:ext>
            </a:extLst>
          </p:cNvPr>
          <p:cNvSpPr txBox="1"/>
          <p:nvPr/>
        </p:nvSpPr>
        <p:spPr>
          <a:xfrm>
            <a:off x="6847560" y="3264437"/>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sp>
        <p:nvSpPr>
          <p:cNvPr id="10" name="TextBox 9">
            <a:extLst>
              <a:ext uri="{FF2B5EF4-FFF2-40B4-BE49-F238E27FC236}">
                <a16:creationId xmlns:a16="http://schemas.microsoft.com/office/drawing/2014/main" id="{FF05FDA3-9347-4A95-414B-98FDCFD91C24}"/>
              </a:ext>
            </a:extLst>
          </p:cNvPr>
          <p:cNvSpPr txBox="1"/>
          <p:nvPr/>
        </p:nvSpPr>
        <p:spPr>
          <a:xfrm>
            <a:off x="6847560" y="3890005"/>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sp>
        <p:nvSpPr>
          <p:cNvPr id="11" name="TextBox 10">
            <a:extLst>
              <a:ext uri="{FF2B5EF4-FFF2-40B4-BE49-F238E27FC236}">
                <a16:creationId xmlns:a16="http://schemas.microsoft.com/office/drawing/2014/main" id="{6BD8D10D-81C3-91B0-5C71-9900342E0A17}"/>
              </a:ext>
            </a:extLst>
          </p:cNvPr>
          <p:cNvSpPr txBox="1"/>
          <p:nvPr/>
        </p:nvSpPr>
        <p:spPr>
          <a:xfrm>
            <a:off x="6843206" y="4527448"/>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sp>
        <p:nvSpPr>
          <p:cNvPr id="3" name="TextBox 2">
            <a:extLst>
              <a:ext uri="{FF2B5EF4-FFF2-40B4-BE49-F238E27FC236}">
                <a16:creationId xmlns:a16="http://schemas.microsoft.com/office/drawing/2014/main" id="{EC6043DA-ABDF-92DC-561C-28B3881AB90E}"/>
              </a:ext>
            </a:extLst>
          </p:cNvPr>
          <p:cNvSpPr txBox="1"/>
          <p:nvPr/>
        </p:nvSpPr>
        <p:spPr>
          <a:xfrm>
            <a:off x="6843206" y="5163704"/>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pic>
        <p:nvPicPr>
          <p:cNvPr id="12" name="Picture 11">
            <a:extLst>
              <a:ext uri="{FF2B5EF4-FFF2-40B4-BE49-F238E27FC236}">
                <a16:creationId xmlns:a16="http://schemas.microsoft.com/office/drawing/2014/main" id="{151C9274-5631-73E9-3834-920E240152F5}"/>
              </a:ext>
            </a:extLst>
          </p:cNvPr>
          <p:cNvPicPr>
            <a:picLocks noChangeAspect="1"/>
          </p:cNvPicPr>
          <p:nvPr/>
        </p:nvPicPr>
        <p:blipFill>
          <a:blip r:embed="rId3"/>
          <a:srcRect l="7461" t="19260" r="8307" b="18730"/>
          <a:stretch>
            <a:fillRect/>
          </a:stretch>
        </p:blipFill>
        <p:spPr>
          <a:xfrm>
            <a:off x="643769" y="1561730"/>
            <a:ext cx="5875261" cy="4325255"/>
          </a:xfrm>
          <a:prstGeom prst="rect">
            <a:avLst/>
          </a:prstGeom>
        </p:spPr>
      </p:pic>
      <p:pic>
        <p:nvPicPr>
          <p:cNvPr id="16" name="Picture 15">
            <a:extLst>
              <a:ext uri="{FF2B5EF4-FFF2-40B4-BE49-F238E27FC236}">
                <a16:creationId xmlns:a16="http://schemas.microsoft.com/office/drawing/2014/main" id="{0A257DF7-D15C-5592-1DD7-B1DC6ABA9B95}"/>
              </a:ext>
            </a:extLst>
          </p:cNvPr>
          <p:cNvPicPr>
            <a:picLocks noChangeAspect="1"/>
          </p:cNvPicPr>
          <p:nvPr/>
        </p:nvPicPr>
        <p:blipFill>
          <a:blip r:embed="rId4">
            <a:extLst>
              <a:ext uri="{28A0092B-C50C-407E-A947-70E740481C1C}">
                <a14:useLocalDpi xmlns:a14="http://schemas.microsoft.com/office/drawing/2010/main" val="0"/>
              </a:ext>
            </a:extLst>
          </a:blip>
          <a:srcRect t="15806" b="3361"/>
          <a:stretch>
            <a:fillRect/>
          </a:stretch>
        </p:blipFill>
        <p:spPr>
          <a:xfrm>
            <a:off x="7340600" y="1561730"/>
            <a:ext cx="4013200" cy="4325255"/>
          </a:xfrm>
          <a:prstGeom prst="rect">
            <a:avLst/>
          </a:prstGeom>
        </p:spPr>
      </p:pic>
      <p:sp>
        <p:nvSpPr>
          <p:cNvPr id="17" name="TextBox 16">
            <a:extLst>
              <a:ext uri="{FF2B5EF4-FFF2-40B4-BE49-F238E27FC236}">
                <a16:creationId xmlns:a16="http://schemas.microsoft.com/office/drawing/2014/main" id="{628E2849-9BB3-A102-9CFC-F4A119A9EF85}"/>
              </a:ext>
            </a:extLst>
          </p:cNvPr>
          <p:cNvSpPr txBox="1"/>
          <p:nvPr/>
        </p:nvSpPr>
        <p:spPr>
          <a:xfrm>
            <a:off x="7012070" y="5082651"/>
            <a:ext cx="1587658" cy="1112997"/>
          </a:xfrm>
          <a:prstGeom prst="rect">
            <a:avLst/>
          </a:prstGeom>
          <a:solidFill>
            <a:srgbClr val="93BD5B"/>
          </a:solidFill>
        </p:spPr>
        <p:txBody>
          <a:bodyPr wrap="square" lIns="182880" tIns="91440" rIns="182880" bIns="91440" rtlCol="0">
            <a:spAutoFit/>
          </a:bodyPr>
          <a:lstStyle/>
          <a:p>
            <a:pPr algn="ctr">
              <a:lnSpc>
                <a:spcPts val="2520"/>
              </a:lnSpc>
            </a:pPr>
            <a:r>
              <a:rPr lang="en-US" sz="1600">
                <a:solidFill>
                  <a:srgbClr val="244030"/>
                </a:solidFill>
                <a:latin typeface="Arial" panose="020B0604020202020204" pitchFamily="34" charset="0"/>
                <a:cs typeface="Arial" panose="020B0604020202020204" pitchFamily="34" charset="0"/>
              </a:rPr>
              <a:t>Grower Standard Practice</a:t>
            </a:r>
            <a:endParaRPr lang="en-US" sz="1600" i="1">
              <a:solidFill>
                <a:srgbClr val="24403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0E419DA-A95C-346C-BAFF-820924AD4F27}"/>
              </a:ext>
            </a:extLst>
          </p:cNvPr>
          <p:cNvSpPr txBox="1"/>
          <p:nvPr/>
        </p:nvSpPr>
        <p:spPr>
          <a:xfrm>
            <a:off x="9951891" y="5082650"/>
            <a:ext cx="1805302" cy="1112998"/>
          </a:xfrm>
          <a:prstGeom prst="rect">
            <a:avLst/>
          </a:prstGeom>
          <a:solidFill>
            <a:srgbClr val="93BD5B"/>
          </a:solidFill>
        </p:spPr>
        <p:txBody>
          <a:bodyPr wrap="square" lIns="182880" tIns="91440" rIns="182880" bIns="91440" rtlCol="0" anchor="ctr" anchorCtr="0">
            <a:noAutofit/>
          </a:bodyPr>
          <a:lstStyle/>
          <a:p>
            <a:pPr algn="ctr">
              <a:lnSpc>
                <a:spcPts val="2520"/>
              </a:lnSpc>
            </a:pPr>
            <a:r>
              <a:rPr lang="en-US" sz="1600" b="1">
                <a:solidFill>
                  <a:srgbClr val="244030"/>
                </a:solidFill>
                <a:latin typeface="Arial" panose="020B0604020202020204" pitchFamily="34" charset="0"/>
                <a:cs typeface="Arial" panose="020B0604020202020204" pitchFamily="34" charset="0"/>
              </a:rPr>
              <a:t>RhizoSorb</a:t>
            </a:r>
            <a:endParaRPr lang="en-US" sz="1600" b="1" i="1">
              <a:solidFill>
                <a:srgbClr val="24403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00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DBEAC-44AC-C79E-3FA5-AB6B68BC0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74AF5-1F5E-7B35-7CDE-A4BFB2A074CE}"/>
              </a:ext>
            </a:extLst>
          </p:cNvPr>
          <p:cNvSpPr>
            <a:spLocks noGrp="1"/>
          </p:cNvSpPr>
          <p:nvPr>
            <p:ph type="title"/>
          </p:nvPr>
        </p:nvSpPr>
        <p:spPr>
          <a:xfrm>
            <a:off x="736238" y="72297"/>
            <a:ext cx="10515600" cy="1325563"/>
          </a:xfrm>
        </p:spPr>
        <p:txBody>
          <a:bodyPr/>
          <a:lstStyle/>
          <a:p>
            <a:pPr algn="ctr"/>
            <a:r>
              <a:rPr lang="en-US"/>
              <a:t>Corn, On-Farm 2024 Tissue P Levels</a:t>
            </a:r>
          </a:p>
        </p:txBody>
      </p:sp>
      <p:sp>
        <p:nvSpPr>
          <p:cNvPr id="4" name="Footer Placeholder 3">
            <a:extLst>
              <a:ext uri="{FF2B5EF4-FFF2-40B4-BE49-F238E27FC236}">
                <a16:creationId xmlns:a16="http://schemas.microsoft.com/office/drawing/2014/main" id="{8D8E5592-E4FA-6439-B26D-154B939C1A7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D8249C6C-3091-8815-3284-C44819F50C4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1200" cap="none" spc="0" normalizeH="0" baseline="0" noProof="0" smtClean="0">
                <a:ln>
                  <a:noFill/>
                </a:ln>
                <a:solidFill>
                  <a:srgbClr val="E8E8E8">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E8E8E8">
                  <a:lumMod val="75000"/>
                </a:srgbClr>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76300F54-4290-7CA7-B351-8D472C40E0E0}"/>
              </a:ext>
            </a:extLst>
          </p:cNvPr>
          <p:cNvSpPr txBox="1"/>
          <p:nvPr/>
        </p:nvSpPr>
        <p:spPr>
          <a:xfrm>
            <a:off x="7824761" y="2579236"/>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sp>
        <p:nvSpPr>
          <p:cNvPr id="9" name="TextBox 8">
            <a:extLst>
              <a:ext uri="{FF2B5EF4-FFF2-40B4-BE49-F238E27FC236}">
                <a16:creationId xmlns:a16="http://schemas.microsoft.com/office/drawing/2014/main" id="{42FE6C6F-FE70-8D89-5524-33931551DBE2}"/>
              </a:ext>
            </a:extLst>
          </p:cNvPr>
          <p:cNvSpPr txBox="1"/>
          <p:nvPr/>
        </p:nvSpPr>
        <p:spPr>
          <a:xfrm>
            <a:off x="7824761" y="3252730"/>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sp>
        <p:nvSpPr>
          <p:cNvPr id="10" name="TextBox 9">
            <a:extLst>
              <a:ext uri="{FF2B5EF4-FFF2-40B4-BE49-F238E27FC236}">
                <a16:creationId xmlns:a16="http://schemas.microsoft.com/office/drawing/2014/main" id="{A98315CF-CDC2-2C50-026A-18718901C61B}"/>
              </a:ext>
            </a:extLst>
          </p:cNvPr>
          <p:cNvSpPr txBox="1"/>
          <p:nvPr/>
        </p:nvSpPr>
        <p:spPr>
          <a:xfrm>
            <a:off x="7824761" y="3933110"/>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sp>
        <p:nvSpPr>
          <p:cNvPr id="11" name="TextBox 10">
            <a:extLst>
              <a:ext uri="{FF2B5EF4-FFF2-40B4-BE49-F238E27FC236}">
                <a16:creationId xmlns:a16="http://schemas.microsoft.com/office/drawing/2014/main" id="{60C91A4E-A48E-5AF9-18E9-DBEFDD3A3EA0}"/>
              </a:ext>
            </a:extLst>
          </p:cNvPr>
          <p:cNvSpPr txBox="1"/>
          <p:nvPr/>
        </p:nvSpPr>
        <p:spPr>
          <a:xfrm>
            <a:off x="7841450" y="4613490"/>
            <a:ext cx="180530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50% Phosphorus Applied</a:t>
            </a:r>
          </a:p>
        </p:txBody>
      </p:sp>
      <p:graphicFrame>
        <p:nvGraphicFramePr>
          <p:cNvPr id="3" name="Chart 2">
            <a:extLst>
              <a:ext uri="{FF2B5EF4-FFF2-40B4-BE49-F238E27FC236}">
                <a16:creationId xmlns:a16="http://schemas.microsoft.com/office/drawing/2014/main" id="{9A33048B-EC00-59A4-41BC-463EA1A55E71}"/>
              </a:ext>
            </a:extLst>
          </p:cNvPr>
          <p:cNvGraphicFramePr>
            <a:graphicFrameLocks/>
          </p:cNvGraphicFramePr>
          <p:nvPr/>
        </p:nvGraphicFramePr>
        <p:xfrm>
          <a:off x="1202230" y="1312778"/>
          <a:ext cx="9931391" cy="41338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C7BBD51-0C0A-B27D-D629-FD4840A2540F}"/>
              </a:ext>
            </a:extLst>
          </p:cNvPr>
          <p:cNvSpPr txBox="1"/>
          <p:nvPr/>
        </p:nvSpPr>
        <p:spPr>
          <a:xfrm>
            <a:off x="7369102" y="5410787"/>
            <a:ext cx="108074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RhizoSorb</a:t>
            </a:r>
          </a:p>
        </p:txBody>
      </p:sp>
      <p:sp>
        <p:nvSpPr>
          <p:cNvPr id="7" name="TextBox 6">
            <a:extLst>
              <a:ext uri="{FF2B5EF4-FFF2-40B4-BE49-F238E27FC236}">
                <a16:creationId xmlns:a16="http://schemas.microsoft.com/office/drawing/2014/main" id="{5DF555B1-DC5E-8312-5EC0-41528835992C}"/>
              </a:ext>
            </a:extLst>
          </p:cNvPr>
          <p:cNvSpPr txBox="1"/>
          <p:nvPr/>
        </p:nvSpPr>
        <p:spPr>
          <a:xfrm>
            <a:off x="8701015" y="5410787"/>
            <a:ext cx="238558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Grower Standard Practice</a:t>
            </a:r>
          </a:p>
        </p:txBody>
      </p:sp>
      <p:sp>
        <p:nvSpPr>
          <p:cNvPr id="17" name="Oval 16">
            <a:extLst>
              <a:ext uri="{FF2B5EF4-FFF2-40B4-BE49-F238E27FC236}">
                <a16:creationId xmlns:a16="http://schemas.microsoft.com/office/drawing/2014/main" id="{8A2F3A20-3B2A-1635-C35C-09481D692603}"/>
              </a:ext>
            </a:extLst>
          </p:cNvPr>
          <p:cNvSpPr/>
          <p:nvPr/>
        </p:nvSpPr>
        <p:spPr>
          <a:xfrm>
            <a:off x="7214075" y="5486964"/>
            <a:ext cx="155027" cy="155422"/>
          </a:xfrm>
          <a:prstGeom prst="ellipse">
            <a:avLst/>
          </a:prstGeom>
          <a:solidFill>
            <a:srgbClr val="93B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B1C0330D-C3B1-4067-A424-976A495EC048}"/>
              </a:ext>
            </a:extLst>
          </p:cNvPr>
          <p:cNvSpPr/>
          <p:nvPr/>
        </p:nvSpPr>
        <p:spPr>
          <a:xfrm>
            <a:off x="8568064" y="5486964"/>
            <a:ext cx="155027" cy="155422"/>
          </a:xfrm>
          <a:prstGeom prst="ellipse">
            <a:avLst/>
          </a:prstGeom>
          <a:solidFill>
            <a:srgbClr val="2440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8AED9354-28FC-3DA7-458D-745B147B8CCD}"/>
              </a:ext>
            </a:extLst>
          </p:cNvPr>
          <p:cNvSpPr txBox="1"/>
          <p:nvPr/>
        </p:nvSpPr>
        <p:spPr>
          <a:xfrm>
            <a:off x="10171093" y="5666720"/>
            <a:ext cx="1080745" cy="338554"/>
          </a:xfrm>
          <a:prstGeom prst="rect">
            <a:avLst/>
          </a:prstGeom>
          <a:noFill/>
        </p:spPr>
        <p:txBody>
          <a:bodyPr wrap="square" rtlCol="0">
            <a:spAutoFit/>
          </a:bodyPr>
          <a:lstStyle/>
          <a:p>
            <a:pPr algn="ctr"/>
            <a:r>
              <a:rPr lang="en-US" sz="1600" b="1">
                <a:solidFill>
                  <a:schemeClr val="bg1">
                    <a:lumMod val="50000"/>
                  </a:schemeClr>
                </a:solidFill>
                <a:latin typeface="Arial" panose="020B0604020202020204" pitchFamily="34" charset="0"/>
                <a:cs typeface="Arial" panose="020B0604020202020204" pitchFamily="34" charset="0"/>
              </a:rPr>
              <a:t>n=27</a:t>
            </a:r>
          </a:p>
        </p:txBody>
      </p:sp>
      <p:pic>
        <p:nvPicPr>
          <p:cNvPr id="13" name="Picture 12">
            <a:extLst>
              <a:ext uri="{FF2B5EF4-FFF2-40B4-BE49-F238E27FC236}">
                <a16:creationId xmlns:a16="http://schemas.microsoft.com/office/drawing/2014/main" id="{F6DE6D10-FFE4-E189-D8C7-DA4F95B2EA55}"/>
              </a:ext>
            </a:extLst>
          </p:cNvPr>
          <p:cNvPicPr>
            <a:picLocks noChangeAspect="1"/>
          </p:cNvPicPr>
          <p:nvPr/>
        </p:nvPicPr>
        <p:blipFill>
          <a:blip r:embed="rId4"/>
          <a:stretch>
            <a:fillRect/>
          </a:stretch>
        </p:blipFill>
        <p:spPr>
          <a:xfrm>
            <a:off x="791183" y="5157002"/>
            <a:ext cx="2597589" cy="1488944"/>
          </a:xfrm>
          <a:prstGeom prst="rect">
            <a:avLst/>
          </a:prstGeom>
        </p:spPr>
      </p:pic>
      <p:sp>
        <p:nvSpPr>
          <p:cNvPr id="14" name="TextBox 13">
            <a:extLst>
              <a:ext uri="{FF2B5EF4-FFF2-40B4-BE49-F238E27FC236}">
                <a16:creationId xmlns:a16="http://schemas.microsoft.com/office/drawing/2014/main" id="{6BC6934D-A76C-A0AE-E7DD-3B632018DE7C}"/>
              </a:ext>
            </a:extLst>
          </p:cNvPr>
          <p:cNvSpPr txBox="1"/>
          <p:nvPr/>
        </p:nvSpPr>
        <p:spPr>
          <a:xfrm>
            <a:off x="1105396" y="5341178"/>
            <a:ext cx="1475084" cy="276999"/>
          </a:xfrm>
          <a:prstGeom prst="rect">
            <a:avLst/>
          </a:prstGeom>
          <a:noFill/>
        </p:spPr>
        <p:txBody>
          <a:bodyPr wrap="none" rtlCol="0">
            <a:spAutoFit/>
          </a:bodyPr>
          <a:lstStyle/>
          <a:p>
            <a:r>
              <a:rPr lang="en-US" sz="1200" b="1">
                <a:solidFill>
                  <a:schemeClr val="bg1">
                    <a:lumMod val="50000"/>
                  </a:schemeClr>
                </a:solidFill>
                <a:latin typeface="Arial" panose="020B0604020202020204" pitchFamily="34" charset="0"/>
                <a:cs typeface="Arial" panose="020B0604020202020204" pitchFamily="34" charset="0"/>
              </a:rPr>
              <a:t>Data Collected by</a:t>
            </a:r>
          </a:p>
        </p:txBody>
      </p:sp>
    </p:spTree>
    <p:extLst>
      <p:ext uri="{BB962C8B-B14F-4D97-AF65-F5344CB8AC3E}">
        <p14:creationId xmlns:p14="http://schemas.microsoft.com/office/powerpoint/2010/main" val="1861767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44030"/>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F5A7819-8B30-9BDB-491F-A4403872EE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347B006B-AF30-EAB8-F35E-28D366C62A5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1C30B9F0-4719-3CE5-A78B-26A719247887}"/>
              </a:ext>
            </a:extLst>
          </p:cNvPr>
          <p:cNvSpPr txBox="1"/>
          <p:nvPr/>
        </p:nvSpPr>
        <p:spPr>
          <a:xfrm>
            <a:off x="695016" y="2893110"/>
            <a:ext cx="2851922"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a:rPr>
              <a:t>70-90% of MAP/DAP is Tied-up in Soil</a:t>
            </a:r>
          </a:p>
        </p:txBody>
      </p:sp>
      <p:sp>
        <p:nvSpPr>
          <p:cNvPr id="17" name="TextBox 16">
            <a:extLst>
              <a:ext uri="{FF2B5EF4-FFF2-40B4-BE49-F238E27FC236}">
                <a16:creationId xmlns:a16="http://schemas.microsoft.com/office/drawing/2014/main" id="{18EED796-0C1A-03B7-0902-7DF2713423CD}"/>
              </a:ext>
            </a:extLst>
          </p:cNvPr>
          <p:cNvSpPr txBox="1"/>
          <p:nvPr/>
        </p:nvSpPr>
        <p:spPr>
          <a:xfrm>
            <a:off x="4175037" y="2869082"/>
            <a:ext cx="3825512"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a:rPr>
              <a:t>RhizoSorb Enables 2x More Applied Phosphorus Uptake</a:t>
            </a:r>
          </a:p>
        </p:txBody>
      </p:sp>
      <p:sp>
        <p:nvSpPr>
          <p:cNvPr id="18" name="TextBox 17">
            <a:extLst>
              <a:ext uri="{FF2B5EF4-FFF2-40B4-BE49-F238E27FC236}">
                <a16:creationId xmlns:a16="http://schemas.microsoft.com/office/drawing/2014/main" id="{9E7CA2CE-5C32-1EDF-56CE-9E27E21DD723}"/>
              </a:ext>
            </a:extLst>
          </p:cNvPr>
          <p:cNvSpPr txBox="1"/>
          <p:nvPr/>
        </p:nvSpPr>
        <p:spPr>
          <a:xfrm>
            <a:off x="8475036" y="2893110"/>
            <a:ext cx="3229284"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a:rPr>
              <a:t>Proven Across </a:t>
            </a:r>
            <a:br>
              <a:rPr kumimoji="0" lang="en-US" sz="2000" b="1" i="0" u="none" strike="noStrike" kern="1200" cap="none" spc="0" normalizeH="0" baseline="0" noProof="0">
                <a:ln>
                  <a:noFill/>
                </a:ln>
                <a:solidFill>
                  <a:srgbClr val="FFFFFF"/>
                </a:solidFill>
                <a:effectLst/>
                <a:uLnTx/>
                <a:uFillTx/>
                <a:latin typeface="Arial"/>
                <a:ea typeface="+mn-ea"/>
                <a:cs typeface="Arial"/>
              </a:rPr>
            </a:br>
            <a:r>
              <a:rPr kumimoji="0" lang="en-US" sz="2000" b="1" i="0" u="none" strike="noStrike" kern="1200" cap="none" spc="0" normalizeH="0" baseline="0" noProof="0">
                <a:ln>
                  <a:noFill/>
                </a:ln>
                <a:solidFill>
                  <a:srgbClr val="FFFFFF"/>
                </a:solidFill>
                <a:effectLst/>
                <a:uLnTx/>
                <a:uFillTx/>
                <a:latin typeface="Arial"/>
                <a:ea typeface="+mn-ea"/>
                <a:cs typeface="Arial"/>
              </a:rPr>
              <a:t>Hundreds of Trials </a:t>
            </a:r>
          </a:p>
        </p:txBody>
      </p:sp>
      <p:pic>
        <p:nvPicPr>
          <p:cNvPr id="29" name="Graphic 28" descr="Rating 3 Star with solid fill">
            <a:extLst>
              <a:ext uri="{FF2B5EF4-FFF2-40B4-BE49-F238E27FC236}">
                <a16:creationId xmlns:a16="http://schemas.microsoft.com/office/drawing/2014/main" id="{69E97C24-601A-4105-4AB1-CBDDEE6B091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9392330" y="1373776"/>
            <a:ext cx="1548224" cy="1548224"/>
          </a:xfrm>
          <a:prstGeom prst="rect">
            <a:avLst/>
          </a:prstGeom>
        </p:spPr>
      </p:pic>
      <p:sp>
        <p:nvSpPr>
          <p:cNvPr id="30" name="TextBox 29">
            <a:extLst>
              <a:ext uri="{FF2B5EF4-FFF2-40B4-BE49-F238E27FC236}">
                <a16:creationId xmlns:a16="http://schemas.microsoft.com/office/drawing/2014/main" id="{BBE8ECAB-A1E0-86C4-41DD-B0D33A9A07EE}"/>
              </a:ext>
            </a:extLst>
          </p:cNvPr>
          <p:cNvSpPr txBox="1"/>
          <p:nvPr/>
        </p:nvSpPr>
        <p:spPr>
          <a:xfrm>
            <a:off x="729478" y="5011304"/>
            <a:ext cx="2851922"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a:rPr>
              <a:t>No Impact to Soil Test Phosphorus Levels</a:t>
            </a:r>
          </a:p>
        </p:txBody>
      </p:sp>
      <p:sp>
        <p:nvSpPr>
          <p:cNvPr id="31" name="TextBox 30">
            <a:extLst>
              <a:ext uri="{FF2B5EF4-FFF2-40B4-BE49-F238E27FC236}">
                <a16:creationId xmlns:a16="http://schemas.microsoft.com/office/drawing/2014/main" id="{503B85B6-11B2-95B9-56FA-F078A1104230}"/>
              </a:ext>
            </a:extLst>
          </p:cNvPr>
          <p:cNvSpPr txBox="1"/>
          <p:nvPr/>
        </p:nvSpPr>
        <p:spPr>
          <a:xfrm>
            <a:off x="4670039" y="5011304"/>
            <a:ext cx="2851922"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a:rPr>
              <a:t>Reduced Application Cost, Not Nutrition</a:t>
            </a:r>
          </a:p>
        </p:txBody>
      </p:sp>
      <p:sp>
        <p:nvSpPr>
          <p:cNvPr id="32" name="TextBox 31">
            <a:extLst>
              <a:ext uri="{FF2B5EF4-FFF2-40B4-BE49-F238E27FC236}">
                <a16:creationId xmlns:a16="http://schemas.microsoft.com/office/drawing/2014/main" id="{E60AC518-C48D-D43D-58B4-9D5DC0528AD8}"/>
              </a:ext>
            </a:extLst>
          </p:cNvPr>
          <p:cNvSpPr txBox="1"/>
          <p:nvPr/>
        </p:nvSpPr>
        <p:spPr>
          <a:xfrm>
            <a:off x="4661832" y="4085918"/>
            <a:ext cx="2851922"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93BD5B"/>
                </a:solidFill>
                <a:effectLst/>
                <a:uLnTx/>
                <a:uFillTx/>
                <a:latin typeface="Arial" panose="020B0604020202020204" pitchFamily="34" charset="0"/>
                <a:ea typeface="Regina Black Solid" panose="02000000000000000000" pitchFamily="2" charset="77"/>
                <a:cs typeface="Arial" panose="020B0604020202020204" pitchFamily="34" charset="0"/>
              </a:rPr>
              <a:t>$</a:t>
            </a:r>
            <a:r>
              <a:rPr kumimoji="0" lang="en-US" sz="4400" b="1" i="0" u="none" strike="noStrike" kern="1200" cap="none" spc="0" normalizeH="0" baseline="0" noProof="0">
                <a:ln>
                  <a:noFill/>
                </a:ln>
                <a:solidFill>
                  <a:srgbClr val="E97132"/>
                </a:solidFill>
                <a:effectLst/>
                <a:uLnTx/>
                <a:uFillTx/>
                <a:latin typeface="Arial" panose="020B0604020202020204" pitchFamily="34" charset="0"/>
                <a:ea typeface="Regina Black Solid" panose="02000000000000000000" pitchFamily="2" charset="77"/>
                <a:cs typeface="Arial" panose="020B0604020202020204" pitchFamily="34" charset="0"/>
              </a:rPr>
              <a:t>$$</a:t>
            </a:r>
          </a:p>
        </p:txBody>
      </p:sp>
      <p:sp>
        <p:nvSpPr>
          <p:cNvPr id="33" name="TextBox 32">
            <a:extLst>
              <a:ext uri="{FF2B5EF4-FFF2-40B4-BE49-F238E27FC236}">
                <a16:creationId xmlns:a16="http://schemas.microsoft.com/office/drawing/2014/main" id="{39D7703F-6AFC-C29E-D066-E67422A971FF}"/>
              </a:ext>
            </a:extLst>
          </p:cNvPr>
          <p:cNvSpPr txBox="1"/>
          <p:nvPr/>
        </p:nvSpPr>
        <p:spPr>
          <a:xfrm>
            <a:off x="8501878" y="5011304"/>
            <a:ext cx="2851922"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a:ea typeface="+mn-ea"/>
                <a:cs typeface="Arial"/>
              </a:rPr>
              <a:t>Sustainability Without Cost or Yield Impact </a:t>
            </a:r>
          </a:p>
        </p:txBody>
      </p:sp>
      <p:sp>
        <p:nvSpPr>
          <p:cNvPr id="40" name="Rectangle 39">
            <a:extLst>
              <a:ext uri="{FF2B5EF4-FFF2-40B4-BE49-F238E27FC236}">
                <a16:creationId xmlns:a16="http://schemas.microsoft.com/office/drawing/2014/main" id="{A081BB6A-E06D-DFF5-F4E6-4C0478B53268}"/>
              </a:ext>
            </a:extLst>
          </p:cNvPr>
          <p:cNvSpPr/>
          <p:nvPr/>
        </p:nvSpPr>
        <p:spPr>
          <a:xfrm>
            <a:off x="1289335" y="4527942"/>
            <a:ext cx="1403350" cy="206375"/>
          </a:xfrm>
          <a:prstGeom prst="rect">
            <a:avLst/>
          </a:prstGeom>
          <a:solidFill>
            <a:srgbClr val="93B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pic>
        <p:nvPicPr>
          <p:cNvPr id="35" name="Graphic 34" descr="Earth globe: Americas with solid fill">
            <a:extLst>
              <a:ext uri="{FF2B5EF4-FFF2-40B4-BE49-F238E27FC236}">
                <a16:creationId xmlns:a16="http://schemas.microsoft.com/office/drawing/2014/main" id="{BC9FB7C9-D301-B431-3845-C8E05CD7F83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92330" y="3842904"/>
            <a:ext cx="1168400" cy="1168400"/>
          </a:xfrm>
          <a:prstGeom prst="rect">
            <a:avLst/>
          </a:prstGeom>
        </p:spPr>
      </p:pic>
      <p:pic>
        <p:nvPicPr>
          <p:cNvPr id="36" name="Graphic 35" descr="Earth globe: Americas with solid fill">
            <a:extLst>
              <a:ext uri="{FF2B5EF4-FFF2-40B4-BE49-F238E27FC236}">
                <a16:creationId xmlns:a16="http://schemas.microsoft.com/office/drawing/2014/main" id="{D1CA8316-2E2C-2DEE-513A-03F8F9CA83BB}"/>
              </a:ext>
            </a:extLst>
          </p:cNvPr>
          <p:cNvPicPr>
            <a:picLocks noChangeAspect="1"/>
          </p:cNvPicPr>
          <p:nvPr/>
        </p:nvPicPr>
        <p:blipFill>
          <a:blip>
            <a:extLst>
              <a:ext uri="{96DAC541-7B7A-43D3-8B79-37D633B846F1}">
                <asvg:svgBlip xmlns:asvg="http://schemas.microsoft.com/office/drawing/2016/SVG/main" r:embed="rId4"/>
              </a:ext>
            </a:extLst>
          </a:blip>
          <a:srcRect t="48271"/>
          <a:stretch/>
        </p:blipFill>
        <p:spPr>
          <a:xfrm>
            <a:off x="9392330" y="4406900"/>
            <a:ext cx="1168400" cy="604404"/>
          </a:xfrm>
          <a:prstGeom prst="rect">
            <a:avLst/>
          </a:prstGeom>
        </p:spPr>
      </p:pic>
      <p:cxnSp>
        <p:nvCxnSpPr>
          <p:cNvPr id="38" name="Straight Connector 37">
            <a:extLst>
              <a:ext uri="{FF2B5EF4-FFF2-40B4-BE49-F238E27FC236}">
                <a16:creationId xmlns:a16="http://schemas.microsoft.com/office/drawing/2014/main" id="{A0D4FEBA-CA0C-EC2B-506F-2FB268C203D5}"/>
              </a:ext>
            </a:extLst>
          </p:cNvPr>
          <p:cNvCxnSpPr/>
          <p:nvPr/>
        </p:nvCxnSpPr>
        <p:spPr>
          <a:xfrm>
            <a:off x="1282700" y="4085918"/>
            <a:ext cx="0" cy="76944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CB8A408A-925D-4C53-16B9-41B7D855C2E3}"/>
              </a:ext>
            </a:extLst>
          </p:cNvPr>
          <p:cNvSpPr/>
          <p:nvPr/>
        </p:nvSpPr>
        <p:spPr>
          <a:xfrm>
            <a:off x="1282699" y="4200525"/>
            <a:ext cx="1409979" cy="2063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ptos" panose="02110004020202020204"/>
              <a:ea typeface="+mn-ea"/>
              <a:cs typeface="+mn-cs"/>
            </a:endParaRPr>
          </a:p>
        </p:txBody>
      </p:sp>
      <p:pic>
        <p:nvPicPr>
          <p:cNvPr id="43" name="Picture 42" descr="A white text on a black background&#10;&#10;Description automatically generated">
            <a:extLst>
              <a:ext uri="{FF2B5EF4-FFF2-40B4-BE49-F238E27FC236}">
                <a16:creationId xmlns:a16="http://schemas.microsoft.com/office/drawing/2014/main" id="{B2580595-9C7D-0EB1-196C-B97F043DDA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7898" y="174431"/>
            <a:ext cx="4562269" cy="1319968"/>
          </a:xfrm>
          <a:prstGeom prst="rect">
            <a:avLst/>
          </a:prstGeom>
        </p:spPr>
      </p:pic>
      <p:sp>
        <p:nvSpPr>
          <p:cNvPr id="44" name="Oval 43">
            <a:extLst>
              <a:ext uri="{FF2B5EF4-FFF2-40B4-BE49-F238E27FC236}">
                <a16:creationId xmlns:a16="http://schemas.microsoft.com/office/drawing/2014/main" id="{5EEA7638-F9C3-965F-53B1-4525FDB167D4}"/>
              </a:ext>
            </a:extLst>
          </p:cNvPr>
          <p:cNvSpPr/>
          <p:nvPr/>
        </p:nvSpPr>
        <p:spPr>
          <a:xfrm>
            <a:off x="2584147" y="1830027"/>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pic>
        <p:nvPicPr>
          <p:cNvPr id="45" name="Graphic 44" descr="Lock with solid fill">
            <a:extLst>
              <a:ext uri="{FF2B5EF4-FFF2-40B4-BE49-F238E27FC236}">
                <a16:creationId xmlns:a16="http://schemas.microsoft.com/office/drawing/2014/main" id="{862FF4C1-3C0D-C9CF-7C5F-294589B94C6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724664" y="1804710"/>
            <a:ext cx="768006" cy="768006"/>
          </a:xfrm>
          <a:prstGeom prst="rect">
            <a:avLst/>
          </a:prstGeom>
        </p:spPr>
      </p:pic>
      <p:sp>
        <p:nvSpPr>
          <p:cNvPr id="46" name="Rectangle 45">
            <a:extLst>
              <a:ext uri="{FF2B5EF4-FFF2-40B4-BE49-F238E27FC236}">
                <a16:creationId xmlns:a16="http://schemas.microsoft.com/office/drawing/2014/main" id="{FA97C0A7-9925-B360-BFC6-1C17C053B3A7}"/>
              </a:ext>
            </a:extLst>
          </p:cNvPr>
          <p:cNvSpPr/>
          <p:nvPr/>
        </p:nvSpPr>
        <p:spPr>
          <a:xfrm>
            <a:off x="1956238" y="2128182"/>
            <a:ext cx="295490" cy="2816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47" name="TextBox 46">
            <a:extLst>
              <a:ext uri="{FF2B5EF4-FFF2-40B4-BE49-F238E27FC236}">
                <a16:creationId xmlns:a16="http://schemas.microsoft.com/office/drawing/2014/main" id="{5ACA3019-95BD-8864-9C28-F3F711C8A6B3}"/>
              </a:ext>
            </a:extLst>
          </p:cNvPr>
          <p:cNvSpPr txBox="1"/>
          <p:nvPr/>
        </p:nvSpPr>
        <p:spPr>
          <a:xfrm>
            <a:off x="1696439" y="2140752"/>
            <a:ext cx="8439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44030"/>
                </a:solidFill>
                <a:effectLst/>
                <a:uLnTx/>
                <a:uFillTx/>
                <a:latin typeface="Aptos" panose="02110004020202020204"/>
                <a:ea typeface="+mn-ea"/>
                <a:cs typeface="+mn-cs"/>
              </a:rPr>
              <a:t>Soil</a:t>
            </a:r>
          </a:p>
        </p:txBody>
      </p:sp>
      <p:sp>
        <p:nvSpPr>
          <p:cNvPr id="49" name="Oval 48">
            <a:extLst>
              <a:ext uri="{FF2B5EF4-FFF2-40B4-BE49-F238E27FC236}">
                <a16:creationId xmlns:a16="http://schemas.microsoft.com/office/drawing/2014/main" id="{73D7DD6F-2BDD-A341-E3CF-C0CFA5F8016F}"/>
              </a:ext>
            </a:extLst>
          </p:cNvPr>
          <p:cNvSpPr/>
          <p:nvPr/>
        </p:nvSpPr>
        <p:spPr>
          <a:xfrm>
            <a:off x="2613051" y="2502823"/>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51" name="Oval 50">
            <a:extLst>
              <a:ext uri="{FF2B5EF4-FFF2-40B4-BE49-F238E27FC236}">
                <a16:creationId xmlns:a16="http://schemas.microsoft.com/office/drawing/2014/main" id="{38A55F27-D4B8-0AA1-3134-F3719FBC07C4}"/>
              </a:ext>
            </a:extLst>
          </p:cNvPr>
          <p:cNvSpPr/>
          <p:nvPr/>
        </p:nvSpPr>
        <p:spPr>
          <a:xfrm>
            <a:off x="1350975" y="2454771"/>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52" name="Oval 51">
            <a:extLst>
              <a:ext uri="{FF2B5EF4-FFF2-40B4-BE49-F238E27FC236}">
                <a16:creationId xmlns:a16="http://schemas.microsoft.com/office/drawing/2014/main" id="{60B424A8-0CB3-DFD0-8FB4-57D2B19F4A16}"/>
              </a:ext>
            </a:extLst>
          </p:cNvPr>
          <p:cNvSpPr/>
          <p:nvPr/>
        </p:nvSpPr>
        <p:spPr>
          <a:xfrm>
            <a:off x="1321680" y="1895520"/>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53" name="Oval 52">
            <a:extLst>
              <a:ext uri="{FF2B5EF4-FFF2-40B4-BE49-F238E27FC236}">
                <a16:creationId xmlns:a16="http://schemas.microsoft.com/office/drawing/2014/main" id="{07A63841-88F7-3FDD-60A6-2B2D8F12FE2A}"/>
              </a:ext>
            </a:extLst>
          </p:cNvPr>
          <p:cNvSpPr/>
          <p:nvPr/>
        </p:nvSpPr>
        <p:spPr>
          <a:xfrm>
            <a:off x="1990226" y="1384541"/>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54" name="Right Arrow 53">
            <a:extLst>
              <a:ext uri="{FF2B5EF4-FFF2-40B4-BE49-F238E27FC236}">
                <a16:creationId xmlns:a16="http://schemas.microsoft.com/office/drawing/2014/main" id="{A7371F06-EB3A-4774-89B3-F5D08CA20512}"/>
              </a:ext>
            </a:extLst>
          </p:cNvPr>
          <p:cNvSpPr/>
          <p:nvPr/>
        </p:nvSpPr>
        <p:spPr>
          <a:xfrm rot="19528593">
            <a:off x="1672481" y="2337068"/>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55" name="Right Arrow 54">
            <a:extLst>
              <a:ext uri="{FF2B5EF4-FFF2-40B4-BE49-F238E27FC236}">
                <a16:creationId xmlns:a16="http://schemas.microsoft.com/office/drawing/2014/main" id="{77A6F231-70AC-3ABC-8174-93264D0AB568}"/>
              </a:ext>
            </a:extLst>
          </p:cNvPr>
          <p:cNvSpPr/>
          <p:nvPr/>
        </p:nvSpPr>
        <p:spPr>
          <a:xfrm rot="13310919">
            <a:off x="2410705" y="2384834"/>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58" name="Right Arrow 57">
            <a:extLst>
              <a:ext uri="{FF2B5EF4-FFF2-40B4-BE49-F238E27FC236}">
                <a16:creationId xmlns:a16="http://schemas.microsoft.com/office/drawing/2014/main" id="{DACF028A-6881-2C3D-289D-9A53CF0B0654}"/>
              </a:ext>
            </a:extLst>
          </p:cNvPr>
          <p:cNvSpPr/>
          <p:nvPr/>
        </p:nvSpPr>
        <p:spPr>
          <a:xfrm rot="19289434" flipH="1">
            <a:off x="2381968" y="2036862"/>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59" name="Right Arrow 58">
            <a:extLst>
              <a:ext uri="{FF2B5EF4-FFF2-40B4-BE49-F238E27FC236}">
                <a16:creationId xmlns:a16="http://schemas.microsoft.com/office/drawing/2014/main" id="{75FAA2C3-1C87-69F3-7042-219170EDB2C4}"/>
              </a:ext>
            </a:extLst>
          </p:cNvPr>
          <p:cNvSpPr/>
          <p:nvPr/>
        </p:nvSpPr>
        <p:spPr>
          <a:xfrm rot="2310566">
            <a:off x="1665798" y="2046425"/>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60" name="Right Arrow 59">
            <a:extLst>
              <a:ext uri="{FF2B5EF4-FFF2-40B4-BE49-F238E27FC236}">
                <a16:creationId xmlns:a16="http://schemas.microsoft.com/office/drawing/2014/main" id="{909965A1-09ED-3AA9-8667-FBE941D7EC48}"/>
              </a:ext>
            </a:extLst>
          </p:cNvPr>
          <p:cNvSpPr/>
          <p:nvPr/>
        </p:nvSpPr>
        <p:spPr>
          <a:xfrm rot="16200000" flipH="1">
            <a:off x="2016996" y="1694959"/>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nvGrpSpPr>
          <p:cNvPr id="61" name="Group 60">
            <a:extLst>
              <a:ext uri="{FF2B5EF4-FFF2-40B4-BE49-F238E27FC236}">
                <a16:creationId xmlns:a16="http://schemas.microsoft.com/office/drawing/2014/main" id="{A65C4028-7F7F-56AF-84E4-ED3ECBCC8F98}"/>
              </a:ext>
            </a:extLst>
          </p:cNvPr>
          <p:cNvGrpSpPr/>
          <p:nvPr/>
        </p:nvGrpSpPr>
        <p:grpSpPr>
          <a:xfrm>
            <a:off x="5489945" y="1709115"/>
            <a:ext cx="1124650" cy="901129"/>
            <a:chOff x="5388431" y="1888415"/>
            <a:chExt cx="1452562" cy="1182214"/>
          </a:xfrm>
        </p:grpSpPr>
        <p:sp>
          <p:nvSpPr>
            <p:cNvPr id="62" name="Oval 61">
              <a:extLst>
                <a:ext uri="{FF2B5EF4-FFF2-40B4-BE49-F238E27FC236}">
                  <a16:creationId xmlns:a16="http://schemas.microsoft.com/office/drawing/2014/main" id="{D74E7439-37C9-FB99-6052-9045671702FB}"/>
                </a:ext>
              </a:extLst>
            </p:cNvPr>
            <p:cNvSpPr/>
            <p:nvPr/>
          </p:nvSpPr>
          <p:spPr>
            <a:xfrm>
              <a:off x="5645990" y="1941961"/>
              <a:ext cx="849077" cy="850529"/>
            </a:xfrm>
            <a:prstGeom prst="ellipse">
              <a:avLst/>
            </a:prstGeom>
            <a:solidFill>
              <a:srgbClr val="93B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3" name="Picture 62" descr="A white text on a black background&#10;&#10;Description automatically generated">
              <a:extLst>
                <a:ext uri="{FF2B5EF4-FFF2-40B4-BE49-F238E27FC236}">
                  <a16:creationId xmlns:a16="http://schemas.microsoft.com/office/drawing/2014/main" id="{69A8FF5A-DEB8-BD5E-62ED-FFE65E185B8C}"/>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796317" y="2040490"/>
              <a:ext cx="510349" cy="581083"/>
            </a:xfrm>
            <a:prstGeom prst="rect">
              <a:avLst/>
            </a:prstGeom>
          </p:spPr>
        </p:pic>
        <p:sp>
          <p:nvSpPr>
            <p:cNvPr id="64" name="Oval 63">
              <a:extLst>
                <a:ext uri="{FF2B5EF4-FFF2-40B4-BE49-F238E27FC236}">
                  <a16:creationId xmlns:a16="http://schemas.microsoft.com/office/drawing/2014/main" id="{EF82A04E-7288-4A5C-E2C3-589386F41F72}"/>
                </a:ext>
              </a:extLst>
            </p:cNvPr>
            <p:cNvSpPr/>
            <p:nvPr/>
          </p:nvSpPr>
          <p:spPr>
            <a:xfrm>
              <a:off x="6495067" y="2098059"/>
              <a:ext cx="345926" cy="34003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65" name="Oval 64">
              <a:extLst>
                <a:ext uri="{FF2B5EF4-FFF2-40B4-BE49-F238E27FC236}">
                  <a16:creationId xmlns:a16="http://schemas.microsoft.com/office/drawing/2014/main" id="{75D0B422-3D5C-E9C1-1AFB-DA8BE4FE317D}"/>
                </a:ext>
              </a:extLst>
            </p:cNvPr>
            <p:cNvSpPr/>
            <p:nvPr/>
          </p:nvSpPr>
          <p:spPr>
            <a:xfrm>
              <a:off x="5606724" y="2730594"/>
              <a:ext cx="345926" cy="34003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66" name="Oval 65">
              <a:extLst>
                <a:ext uri="{FF2B5EF4-FFF2-40B4-BE49-F238E27FC236}">
                  <a16:creationId xmlns:a16="http://schemas.microsoft.com/office/drawing/2014/main" id="{C88DA778-FF95-5A8A-6CB4-1AD9F9D4C0FD}"/>
                </a:ext>
              </a:extLst>
            </p:cNvPr>
            <p:cNvSpPr/>
            <p:nvPr/>
          </p:nvSpPr>
          <p:spPr>
            <a:xfrm>
              <a:off x="5388431" y="1888415"/>
              <a:ext cx="345926" cy="34003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grpSp>
    </p:spTree>
    <p:extLst>
      <p:ext uri="{BB962C8B-B14F-4D97-AF65-F5344CB8AC3E}">
        <p14:creationId xmlns:p14="http://schemas.microsoft.com/office/powerpoint/2010/main" val="29567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29FBB-5140-2AF0-766B-E67758E73D72}"/>
              </a:ext>
            </a:extLst>
          </p:cNvPr>
          <p:cNvSpPr>
            <a:spLocks noGrp="1"/>
          </p:cNvSpPr>
          <p:nvPr>
            <p:ph type="title"/>
          </p:nvPr>
        </p:nvSpPr>
        <p:spPr/>
        <p:txBody>
          <a:bodyPr/>
          <a:lstStyle/>
          <a:p>
            <a:pPr algn="ctr"/>
            <a:r>
              <a:rPr lang="en-US"/>
              <a:t>Reasons Retail Locations Are Switching</a:t>
            </a:r>
          </a:p>
        </p:txBody>
      </p:sp>
      <p:sp>
        <p:nvSpPr>
          <p:cNvPr id="6" name="Footer Placeholder 3">
            <a:extLst>
              <a:ext uri="{FF2B5EF4-FFF2-40B4-BE49-F238E27FC236}">
                <a16:creationId xmlns:a16="http://schemas.microsoft.com/office/drawing/2014/main" id="{9EFB04FC-339A-8DC0-1064-AC04C66BA7E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Not for Distribution</a:t>
            </a:r>
          </a:p>
        </p:txBody>
      </p:sp>
      <p:sp>
        <p:nvSpPr>
          <p:cNvPr id="2" name="Slide Number Placeholder 4">
            <a:extLst>
              <a:ext uri="{FF2B5EF4-FFF2-40B4-BE49-F238E27FC236}">
                <a16:creationId xmlns:a16="http://schemas.microsoft.com/office/drawing/2014/main" id="{864A77BA-1512-8DF6-11BB-65C70B3BE8D7}"/>
              </a:ext>
            </a:extLst>
          </p:cNvPr>
          <p:cNvSpPr>
            <a:spLocks noGrp="1"/>
          </p:cNvSpPr>
          <p:nvPr>
            <p:ph type="sldNum" sz="quarter" idx="12"/>
          </p:nvPr>
        </p:nvSpPr>
        <p:spPr>
          <a:xfrm>
            <a:off x="838200" y="6356350"/>
            <a:ext cx="2743200" cy="365125"/>
          </a:xfrm>
        </p:spPr>
        <p:txBody>
          <a:bodyPr/>
          <a:lstStyle/>
          <a:p>
            <a:fld id="{A21F5B1D-BD24-D941-AE34-A261F77E74F7}" type="slidenum">
              <a:rPr lang="en-US" smtClean="0"/>
              <a:pPr/>
              <a:t>18</a:t>
            </a:fld>
            <a:endParaRPr lang="en-US"/>
          </a:p>
        </p:txBody>
      </p:sp>
      <p:sp>
        <p:nvSpPr>
          <p:cNvPr id="5" name="Rounded Rectangle 4">
            <a:extLst>
              <a:ext uri="{FF2B5EF4-FFF2-40B4-BE49-F238E27FC236}">
                <a16:creationId xmlns:a16="http://schemas.microsoft.com/office/drawing/2014/main" id="{148C8BC6-FCBD-17DC-9522-E288D1CE4F18}"/>
              </a:ext>
            </a:extLst>
          </p:cNvPr>
          <p:cNvSpPr/>
          <p:nvPr/>
        </p:nvSpPr>
        <p:spPr>
          <a:xfrm>
            <a:off x="8230829" y="2323180"/>
            <a:ext cx="3288890" cy="3118973"/>
          </a:xfrm>
          <a:prstGeom prst="roundRect">
            <a:avLst/>
          </a:prstGeom>
          <a:noFill/>
          <a:ln>
            <a:solidFill>
              <a:srgbClr val="93BD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1B387AEA-208E-7C00-6593-99C0F457B21E}"/>
              </a:ext>
            </a:extLst>
          </p:cNvPr>
          <p:cNvSpPr/>
          <p:nvPr/>
        </p:nvSpPr>
        <p:spPr>
          <a:xfrm>
            <a:off x="4434347" y="2323181"/>
            <a:ext cx="3288890" cy="3118973"/>
          </a:xfrm>
          <a:prstGeom prst="roundRect">
            <a:avLst/>
          </a:prstGeom>
          <a:noFill/>
          <a:ln>
            <a:solidFill>
              <a:srgbClr val="93BD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80592AB4-D45A-D2EF-1253-229ADEF51322}"/>
              </a:ext>
            </a:extLst>
          </p:cNvPr>
          <p:cNvSpPr/>
          <p:nvPr/>
        </p:nvSpPr>
        <p:spPr>
          <a:xfrm>
            <a:off x="625577" y="2323181"/>
            <a:ext cx="3288890" cy="3118973"/>
          </a:xfrm>
          <a:prstGeom prst="roundRect">
            <a:avLst/>
          </a:prstGeom>
          <a:noFill/>
          <a:ln>
            <a:solidFill>
              <a:srgbClr val="93BD5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ADD41F-BEF4-753A-77CA-261754F50F0B}"/>
              </a:ext>
            </a:extLst>
          </p:cNvPr>
          <p:cNvSpPr txBox="1"/>
          <p:nvPr/>
        </p:nvSpPr>
        <p:spPr>
          <a:xfrm>
            <a:off x="1177412" y="2017545"/>
            <a:ext cx="2185219" cy="646331"/>
          </a:xfrm>
          <a:prstGeom prst="rect">
            <a:avLst/>
          </a:prstGeom>
          <a:solidFill>
            <a:schemeClr val="bg1"/>
          </a:solidFill>
        </p:spPr>
        <p:txBody>
          <a:bodyPr wrap="square" rtlCol="0">
            <a:spAutoFit/>
          </a:bodyPr>
          <a:lstStyle/>
          <a:p>
            <a:pPr algn="ctr"/>
            <a:r>
              <a:rPr lang="en-US" b="1">
                <a:solidFill>
                  <a:srgbClr val="33682C"/>
                </a:solidFill>
              </a:rPr>
              <a:t>Market Differentiation</a:t>
            </a:r>
          </a:p>
        </p:txBody>
      </p:sp>
      <p:sp>
        <p:nvSpPr>
          <p:cNvPr id="10" name="TextBox 9">
            <a:extLst>
              <a:ext uri="{FF2B5EF4-FFF2-40B4-BE49-F238E27FC236}">
                <a16:creationId xmlns:a16="http://schemas.microsoft.com/office/drawing/2014/main" id="{1316DEC9-E486-B2A7-6B9F-800B3E74B252}"/>
              </a:ext>
            </a:extLst>
          </p:cNvPr>
          <p:cNvSpPr txBox="1"/>
          <p:nvPr/>
        </p:nvSpPr>
        <p:spPr>
          <a:xfrm>
            <a:off x="4975121" y="2017545"/>
            <a:ext cx="2185220" cy="646331"/>
          </a:xfrm>
          <a:prstGeom prst="rect">
            <a:avLst/>
          </a:prstGeom>
          <a:solidFill>
            <a:schemeClr val="bg1"/>
          </a:solidFill>
        </p:spPr>
        <p:txBody>
          <a:bodyPr wrap="square" rtlCol="0">
            <a:spAutoFit/>
          </a:bodyPr>
          <a:lstStyle/>
          <a:p>
            <a:pPr algn="ctr"/>
            <a:r>
              <a:rPr lang="en-US" b="1">
                <a:solidFill>
                  <a:srgbClr val="33682C"/>
                </a:solidFill>
              </a:rPr>
              <a:t>Better Fertilizer Utilization</a:t>
            </a:r>
          </a:p>
        </p:txBody>
      </p:sp>
      <p:sp>
        <p:nvSpPr>
          <p:cNvPr id="11" name="TextBox 10">
            <a:extLst>
              <a:ext uri="{FF2B5EF4-FFF2-40B4-BE49-F238E27FC236}">
                <a16:creationId xmlns:a16="http://schemas.microsoft.com/office/drawing/2014/main" id="{C25813CD-3942-C8C0-DDBE-1F7ED20AC2C6}"/>
              </a:ext>
            </a:extLst>
          </p:cNvPr>
          <p:cNvSpPr txBox="1"/>
          <p:nvPr/>
        </p:nvSpPr>
        <p:spPr>
          <a:xfrm>
            <a:off x="8782664" y="2017545"/>
            <a:ext cx="2185220" cy="646331"/>
          </a:xfrm>
          <a:prstGeom prst="rect">
            <a:avLst/>
          </a:prstGeom>
          <a:solidFill>
            <a:schemeClr val="bg1"/>
          </a:solidFill>
          <a:ln>
            <a:noFill/>
          </a:ln>
        </p:spPr>
        <p:txBody>
          <a:bodyPr wrap="square" rtlCol="0">
            <a:spAutoFit/>
          </a:bodyPr>
          <a:lstStyle/>
          <a:p>
            <a:pPr algn="ctr"/>
            <a:r>
              <a:rPr lang="en-US" b="1">
                <a:solidFill>
                  <a:srgbClr val="33682C"/>
                </a:solidFill>
              </a:rPr>
              <a:t>Operational </a:t>
            </a:r>
            <a:br>
              <a:rPr lang="en-US" b="1">
                <a:solidFill>
                  <a:srgbClr val="33682C"/>
                </a:solidFill>
              </a:rPr>
            </a:br>
            <a:r>
              <a:rPr lang="en-US" b="1">
                <a:solidFill>
                  <a:srgbClr val="33682C"/>
                </a:solidFill>
              </a:rPr>
              <a:t>Value</a:t>
            </a:r>
          </a:p>
        </p:txBody>
      </p:sp>
      <p:sp>
        <p:nvSpPr>
          <p:cNvPr id="12" name="TextBox 11">
            <a:extLst>
              <a:ext uri="{FF2B5EF4-FFF2-40B4-BE49-F238E27FC236}">
                <a16:creationId xmlns:a16="http://schemas.microsoft.com/office/drawing/2014/main" id="{497A72BF-A785-6A93-CC5D-7AB6A73C1BFA}"/>
              </a:ext>
            </a:extLst>
          </p:cNvPr>
          <p:cNvSpPr txBox="1"/>
          <p:nvPr/>
        </p:nvSpPr>
        <p:spPr>
          <a:xfrm>
            <a:off x="950042" y="2915768"/>
            <a:ext cx="2519516" cy="2118465"/>
          </a:xfrm>
          <a:prstGeom prst="rect">
            <a:avLst/>
          </a:prstGeom>
          <a:noFill/>
        </p:spPr>
        <p:txBody>
          <a:bodyPr wrap="square" rtlCol="0">
            <a:spAutoFit/>
          </a:bodyPr>
          <a:lstStyle/>
          <a:p>
            <a:pPr>
              <a:lnSpc>
                <a:spcPct val="150000"/>
              </a:lnSpc>
            </a:pPr>
            <a:r>
              <a:rPr lang="en-US" b="1">
                <a:latin typeface="Arial" panose="020B0604020202020204" pitchFamily="34" charset="0"/>
                <a:cs typeface="Arial" panose="020B0604020202020204" pitchFamily="34" charset="0"/>
              </a:rPr>
              <a:t>Start selling agronomics and greater value, </a:t>
            </a:r>
            <a:r>
              <a:rPr lang="en-US">
                <a:latin typeface="Arial" panose="020B0604020202020204" pitchFamily="34" charset="0"/>
                <a:cs typeface="Arial" panose="020B0604020202020204" pitchFamily="34" charset="0"/>
              </a:rPr>
              <a:t>instead of fighting on MAP pricing alone.</a:t>
            </a:r>
          </a:p>
        </p:txBody>
      </p:sp>
      <p:sp>
        <p:nvSpPr>
          <p:cNvPr id="13" name="TextBox 12">
            <a:extLst>
              <a:ext uri="{FF2B5EF4-FFF2-40B4-BE49-F238E27FC236}">
                <a16:creationId xmlns:a16="http://schemas.microsoft.com/office/drawing/2014/main" id="{4AF17CE3-818F-042B-A849-F35B4528DC65}"/>
              </a:ext>
            </a:extLst>
          </p:cNvPr>
          <p:cNvSpPr txBox="1"/>
          <p:nvPr/>
        </p:nvSpPr>
        <p:spPr>
          <a:xfrm>
            <a:off x="4798142" y="2915767"/>
            <a:ext cx="2519516" cy="2118465"/>
          </a:xfrm>
          <a:prstGeom prst="rect">
            <a:avLst/>
          </a:prstGeom>
          <a:noFill/>
        </p:spPr>
        <p:txBody>
          <a:bodyPr wrap="square" rtlCol="0">
            <a:spAutoFit/>
          </a:bodyPr>
          <a:lstStyle/>
          <a:p>
            <a:pPr>
              <a:lnSpc>
                <a:spcPct val="150000"/>
              </a:lnSpc>
            </a:pPr>
            <a:r>
              <a:rPr lang="en-US" b="1">
                <a:latin typeface="Arial" panose="020B0604020202020204" pitchFamily="34" charset="0"/>
                <a:cs typeface="Arial" panose="020B0604020202020204" pitchFamily="34" charset="0"/>
              </a:rPr>
              <a:t>Better margins per pound of P in the plant: </a:t>
            </a:r>
            <a:r>
              <a:rPr lang="en-US">
                <a:latin typeface="Arial" panose="020B0604020202020204" pitchFamily="34" charset="0"/>
                <a:cs typeface="Arial" panose="020B0604020202020204" pitchFamily="34" charset="0"/>
              </a:rPr>
              <a:t>more per ton for retailers; savings per acre for growers.</a:t>
            </a:r>
          </a:p>
        </p:txBody>
      </p:sp>
      <p:sp>
        <p:nvSpPr>
          <p:cNvPr id="14" name="TextBox 13">
            <a:extLst>
              <a:ext uri="{FF2B5EF4-FFF2-40B4-BE49-F238E27FC236}">
                <a16:creationId xmlns:a16="http://schemas.microsoft.com/office/drawing/2014/main" id="{F1272F61-9853-5478-C390-E92DCED5341A}"/>
              </a:ext>
            </a:extLst>
          </p:cNvPr>
          <p:cNvSpPr txBox="1"/>
          <p:nvPr/>
        </p:nvSpPr>
        <p:spPr>
          <a:xfrm>
            <a:off x="8615190" y="2915704"/>
            <a:ext cx="2626768" cy="2118465"/>
          </a:xfrm>
          <a:prstGeom prst="rect">
            <a:avLst/>
          </a:prstGeom>
          <a:noFill/>
        </p:spPr>
        <p:txBody>
          <a:bodyPr wrap="square" rtlCol="0">
            <a:spAutoFit/>
          </a:bodyPr>
          <a:lstStyle/>
          <a:p>
            <a:pPr>
              <a:lnSpc>
                <a:spcPct val="150000"/>
              </a:lnSpc>
            </a:pPr>
            <a:r>
              <a:rPr lang="en-US" b="1">
                <a:latin typeface="Arial" panose="020B0604020202020204" pitchFamily="34" charset="0"/>
                <a:cs typeface="Arial" panose="020B0604020202020204" pitchFamily="34" charset="0"/>
              </a:rPr>
              <a:t>Serve more acres with every ton of fertilizer</a:t>
            </a:r>
            <a:r>
              <a:rPr lang="en-US">
                <a:latin typeface="Arial" panose="020B0604020202020204" pitchFamily="34" charset="0"/>
                <a:cs typeface="Arial" panose="020B0604020202020204" pitchFamily="34" charset="0"/>
              </a:rPr>
              <a:t>, optimizing storage, transportation, and handling.</a:t>
            </a:r>
          </a:p>
        </p:txBody>
      </p:sp>
    </p:spTree>
    <p:extLst>
      <p:ext uri="{BB962C8B-B14F-4D97-AF65-F5344CB8AC3E}">
        <p14:creationId xmlns:p14="http://schemas.microsoft.com/office/powerpoint/2010/main" val="91742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B3076-AD62-D768-D314-16A64A74F9C5}"/>
              </a:ext>
            </a:extLst>
          </p:cNvPr>
          <p:cNvSpPr>
            <a:spLocks noGrp="1"/>
          </p:cNvSpPr>
          <p:nvPr>
            <p:ph type="title"/>
          </p:nvPr>
        </p:nvSpPr>
        <p:spPr/>
        <p:txBody>
          <a:bodyPr/>
          <a:lstStyle/>
          <a:p>
            <a:pPr algn="ctr"/>
            <a:r>
              <a:rPr lang="en-US"/>
              <a:t>Retail Agronomist FAQ</a:t>
            </a:r>
          </a:p>
        </p:txBody>
      </p:sp>
      <p:sp>
        <p:nvSpPr>
          <p:cNvPr id="13" name="Rectangle 12">
            <a:extLst>
              <a:ext uri="{FF2B5EF4-FFF2-40B4-BE49-F238E27FC236}">
                <a16:creationId xmlns:a16="http://schemas.microsoft.com/office/drawing/2014/main" id="{CCD6672C-6C55-E225-213D-F0B8B820B34B}"/>
              </a:ext>
            </a:extLst>
          </p:cNvPr>
          <p:cNvSpPr/>
          <p:nvPr/>
        </p:nvSpPr>
        <p:spPr>
          <a:xfrm>
            <a:off x="463608" y="3958295"/>
            <a:ext cx="5464757" cy="2308115"/>
          </a:xfrm>
          <a:prstGeom prst="rect">
            <a:avLst/>
          </a:prstGeom>
          <a:solidFill>
            <a:srgbClr val="93BD5B">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D409CB-D736-F16F-DE46-90585102DB54}"/>
              </a:ext>
            </a:extLst>
          </p:cNvPr>
          <p:cNvSpPr/>
          <p:nvPr/>
        </p:nvSpPr>
        <p:spPr>
          <a:xfrm>
            <a:off x="463608" y="1425516"/>
            <a:ext cx="5464757" cy="2308115"/>
          </a:xfrm>
          <a:prstGeom prst="rect">
            <a:avLst/>
          </a:prstGeom>
          <a:solidFill>
            <a:srgbClr val="93BD5B">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DAFD28-4165-8BF9-B059-F9E376E12777}"/>
              </a:ext>
            </a:extLst>
          </p:cNvPr>
          <p:cNvSpPr txBox="1"/>
          <p:nvPr/>
        </p:nvSpPr>
        <p:spPr>
          <a:xfrm>
            <a:off x="463608" y="1425515"/>
            <a:ext cx="5464756" cy="400110"/>
          </a:xfrm>
          <a:prstGeom prst="rect">
            <a:avLst/>
          </a:prstGeom>
          <a:solidFill>
            <a:srgbClr val="93BD5B"/>
          </a:solidFill>
        </p:spPr>
        <p:txBody>
          <a:bodyPr wrap="square" rtlCol="0">
            <a:spAutoFit/>
          </a:bodyPr>
          <a:lstStyle/>
          <a:p>
            <a:r>
              <a:rPr lang="en-US" sz="2000" b="1">
                <a:solidFill>
                  <a:srgbClr val="244030"/>
                </a:solidFill>
              </a:rPr>
              <a:t>What is </a:t>
            </a:r>
            <a:r>
              <a:rPr lang="en-US" sz="2000" b="1" err="1">
                <a:solidFill>
                  <a:srgbClr val="244030"/>
                </a:solidFill>
              </a:rPr>
              <a:t>RhizoSorb</a:t>
            </a:r>
            <a:r>
              <a:rPr lang="en-US" sz="2000" b="1">
                <a:solidFill>
                  <a:srgbClr val="244030"/>
                </a:solidFill>
              </a:rPr>
              <a:t> and how is it made?</a:t>
            </a:r>
          </a:p>
        </p:txBody>
      </p:sp>
      <p:sp>
        <p:nvSpPr>
          <p:cNvPr id="4" name="Content Placeholder 3">
            <a:extLst>
              <a:ext uri="{FF2B5EF4-FFF2-40B4-BE49-F238E27FC236}">
                <a16:creationId xmlns:a16="http://schemas.microsoft.com/office/drawing/2014/main" id="{7B9EF001-B956-6AE6-3A52-01AFF20608AD}"/>
              </a:ext>
            </a:extLst>
          </p:cNvPr>
          <p:cNvSpPr>
            <a:spLocks noGrp="1"/>
          </p:cNvSpPr>
          <p:nvPr>
            <p:ph idx="1"/>
          </p:nvPr>
        </p:nvSpPr>
        <p:spPr>
          <a:xfrm>
            <a:off x="680937" y="1978453"/>
            <a:ext cx="5038543" cy="1778498"/>
          </a:xfrm>
        </p:spPr>
        <p:txBody>
          <a:bodyPr>
            <a:normAutofit/>
          </a:bodyPr>
          <a:lstStyle/>
          <a:p>
            <a:pPr>
              <a:lnSpc>
                <a:spcPct val="120000"/>
              </a:lnSpc>
            </a:pPr>
            <a:r>
              <a:rPr lang="en-US" sz="1400">
                <a:solidFill>
                  <a:srgbClr val="000000"/>
                </a:solidFill>
              </a:rPr>
              <a:t>Patented metal oxide technology embedded in MAP that improves plant uptake and reduces costs. </a:t>
            </a:r>
            <a:r>
              <a:rPr lang="en-US" sz="1400" b="1" err="1">
                <a:solidFill>
                  <a:srgbClr val="000000"/>
                </a:solidFill>
              </a:rPr>
              <a:t>RhizoSorb</a:t>
            </a:r>
            <a:r>
              <a:rPr lang="en-US" sz="1400" b="1">
                <a:solidFill>
                  <a:srgbClr val="000000"/>
                </a:solidFill>
              </a:rPr>
              <a:t> is a more efficient and cost-effective phosphate fertilizer</a:t>
            </a:r>
            <a:r>
              <a:rPr lang="en-US" sz="1400">
                <a:solidFill>
                  <a:srgbClr val="000000"/>
                </a:solidFill>
              </a:rPr>
              <a:t>. </a:t>
            </a:r>
          </a:p>
          <a:p>
            <a:pPr>
              <a:lnSpc>
                <a:spcPct val="120000"/>
              </a:lnSpc>
            </a:pPr>
            <a:r>
              <a:rPr lang="en-US" sz="1400">
                <a:solidFill>
                  <a:srgbClr val="000000"/>
                </a:solidFill>
              </a:rPr>
              <a:t>The technology improving phosphate use efficiency is embedded directly inside the granule during production of common fertilizers like Monoammonium Phosphate (MAP). </a:t>
            </a:r>
          </a:p>
        </p:txBody>
      </p:sp>
      <p:sp>
        <p:nvSpPr>
          <p:cNvPr id="6" name="Footer Placeholder 3">
            <a:extLst>
              <a:ext uri="{FF2B5EF4-FFF2-40B4-BE49-F238E27FC236}">
                <a16:creationId xmlns:a16="http://schemas.microsoft.com/office/drawing/2014/main" id="{460AAE16-088E-D9D6-8BA6-8E719A72010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lumMod val="65000"/>
                  </a:prstClr>
                </a:solidFill>
                <a:effectLst/>
                <a:uLnTx/>
                <a:uFillTx/>
                <a:latin typeface="Arial" panose="020B0604020202020204" pitchFamily="34" charset="0"/>
                <a:ea typeface="+mn-ea"/>
                <a:cs typeface="Arial" panose="020B0604020202020204" pitchFamily="34" charset="0"/>
              </a:rPr>
              <a:t>Not for Distribution</a:t>
            </a:r>
          </a:p>
        </p:txBody>
      </p:sp>
      <p:sp>
        <p:nvSpPr>
          <p:cNvPr id="3" name="Slide Number Placeholder 4">
            <a:extLst>
              <a:ext uri="{FF2B5EF4-FFF2-40B4-BE49-F238E27FC236}">
                <a16:creationId xmlns:a16="http://schemas.microsoft.com/office/drawing/2014/main" id="{BBC65D0E-C6EE-39A2-7314-443DBEC9AD0A}"/>
              </a:ext>
            </a:extLst>
          </p:cNvPr>
          <p:cNvSpPr>
            <a:spLocks noGrp="1"/>
          </p:cNvSpPr>
          <p:nvPr>
            <p:ph type="sldNum" sz="quarter" idx="12"/>
          </p:nvPr>
        </p:nvSpPr>
        <p:spPr>
          <a:xfrm>
            <a:off x="838200" y="6356350"/>
            <a:ext cx="2743200" cy="365125"/>
          </a:xfrm>
        </p:spPr>
        <p:txBody>
          <a:bodyPr/>
          <a:lstStyle/>
          <a:p>
            <a:fld id="{A21F5B1D-BD24-D941-AE34-A261F77E74F7}" type="slidenum">
              <a:rPr lang="en-US" smtClean="0"/>
              <a:pPr/>
              <a:t>19</a:t>
            </a:fld>
            <a:endParaRPr lang="en-US"/>
          </a:p>
        </p:txBody>
      </p:sp>
      <p:sp>
        <p:nvSpPr>
          <p:cNvPr id="11" name="TextBox 10">
            <a:extLst>
              <a:ext uri="{FF2B5EF4-FFF2-40B4-BE49-F238E27FC236}">
                <a16:creationId xmlns:a16="http://schemas.microsoft.com/office/drawing/2014/main" id="{4B62C380-95A1-E2A0-55F6-F36F2AD13466}"/>
              </a:ext>
            </a:extLst>
          </p:cNvPr>
          <p:cNvSpPr txBox="1"/>
          <p:nvPr/>
        </p:nvSpPr>
        <p:spPr>
          <a:xfrm>
            <a:off x="463608" y="3878658"/>
            <a:ext cx="5464756" cy="400110"/>
          </a:xfrm>
          <a:prstGeom prst="rect">
            <a:avLst/>
          </a:prstGeom>
          <a:solidFill>
            <a:srgbClr val="93BD5B"/>
          </a:solidFill>
        </p:spPr>
        <p:txBody>
          <a:bodyPr wrap="square" rtlCol="0">
            <a:spAutoFit/>
          </a:bodyPr>
          <a:lstStyle/>
          <a:p>
            <a:r>
              <a:rPr lang="en-US" sz="2000" b="1">
                <a:solidFill>
                  <a:srgbClr val="244030"/>
                </a:solidFill>
              </a:rPr>
              <a:t>How does </a:t>
            </a:r>
            <a:r>
              <a:rPr lang="en-US" sz="2000" b="1" err="1">
                <a:solidFill>
                  <a:srgbClr val="244030"/>
                </a:solidFill>
              </a:rPr>
              <a:t>RhizoSorb</a:t>
            </a:r>
            <a:r>
              <a:rPr lang="en-US" sz="2000" b="1">
                <a:solidFill>
                  <a:srgbClr val="244030"/>
                </a:solidFill>
              </a:rPr>
              <a:t> work?</a:t>
            </a:r>
          </a:p>
        </p:txBody>
      </p:sp>
      <p:sp>
        <p:nvSpPr>
          <p:cNvPr id="12" name="Content Placeholder 3">
            <a:extLst>
              <a:ext uri="{FF2B5EF4-FFF2-40B4-BE49-F238E27FC236}">
                <a16:creationId xmlns:a16="http://schemas.microsoft.com/office/drawing/2014/main" id="{250FA831-320F-7AA7-3C1F-E8E9373FCBDD}"/>
              </a:ext>
            </a:extLst>
          </p:cNvPr>
          <p:cNvSpPr txBox="1">
            <a:spLocks/>
          </p:cNvSpPr>
          <p:nvPr/>
        </p:nvSpPr>
        <p:spPr>
          <a:xfrm>
            <a:off x="680937" y="4431596"/>
            <a:ext cx="5038543" cy="17784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400">
                <a:solidFill>
                  <a:srgbClr val="000000"/>
                </a:solidFill>
              </a:rPr>
              <a:t>The technology controls the release of phosphorus from inside the fertilizer granule, preventing phosphate from binding to the soil. </a:t>
            </a:r>
          </a:p>
          <a:p>
            <a:pPr>
              <a:lnSpc>
                <a:spcPct val="120000"/>
              </a:lnSpc>
            </a:pPr>
            <a:r>
              <a:rPr lang="en-US" sz="1400" err="1">
                <a:solidFill>
                  <a:srgbClr val="000000"/>
                </a:solidFill>
              </a:rPr>
              <a:t>RhizoSorb</a:t>
            </a:r>
            <a:r>
              <a:rPr lang="en-US" sz="1400">
                <a:solidFill>
                  <a:srgbClr val="000000"/>
                </a:solidFill>
              </a:rPr>
              <a:t> feeds the plant, not the soil – so more is used by the plant during the year of application. The result is higher efficiency and lower fertilizer cost per acre. </a:t>
            </a:r>
          </a:p>
        </p:txBody>
      </p:sp>
      <p:sp>
        <p:nvSpPr>
          <p:cNvPr id="14" name="Rectangle 13">
            <a:extLst>
              <a:ext uri="{FF2B5EF4-FFF2-40B4-BE49-F238E27FC236}">
                <a16:creationId xmlns:a16="http://schemas.microsoft.com/office/drawing/2014/main" id="{84B7FBF7-28E4-1C9D-4F5C-063147CDDFF0}"/>
              </a:ext>
            </a:extLst>
          </p:cNvPr>
          <p:cNvSpPr/>
          <p:nvPr/>
        </p:nvSpPr>
        <p:spPr>
          <a:xfrm>
            <a:off x="6263635" y="1416263"/>
            <a:ext cx="5464757" cy="2308115"/>
          </a:xfrm>
          <a:prstGeom prst="rect">
            <a:avLst/>
          </a:prstGeom>
          <a:solidFill>
            <a:srgbClr val="93BD5B">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5814DF2-CE25-FC64-3B5B-999153D31171}"/>
              </a:ext>
            </a:extLst>
          </p:cNvPr>
          <p:cNvSpPr txBox="1"/>
          <p:nvPr/>
        </p:nvSpPr>
        <p:spPr>
          <a:xfrm>
            <a:off x="6263635" y="1416262"/>
            <a:ext cx="5464756" cy="400110"/>
          </a:xfrm>
          <a:prstGeom prst="rect">
            <a:avLst/>
          </a:prstGeom>
          <a:solidFill>
            <a:srgbClr val="93BD5B"/>
          </a:solidFill>
        </p:spPr>
        <p:txBody>
          <a:bodyPr wrap="square" rtlCol="0">
            <a:spAutoFit/>
          </a:bodyPr>
          <a:lstStyle/>
          <a:p>
            <a:r>
              <a:rPr lang="en-US" sz="2000" b="1">
                <a:solidFill>
                  <a:srgbClr val="244030"/>
                </a:solidFill>
              </a:rPr>
              <a:t>How is </a:t>
            </a:r>
            <a:r>
              <a:rPr lang="en-US" sz="2000" b="1" err="1">
                <a:solidFill>
                  <a:srgbClr val="244030"/>
                </a:solidFill>
              </a:rPr>
              <a:t>RhizoSorb</a:t>
            </a:r>
            <a:r>
              <a:rPr lang="en-US" sz="2000" b="1">
                <a:solidFill>
                  <a:srgbClr val="244030"/>
                </a:solidFill>
              </a:rPr>
              <a:t> priced?</a:t>
            </a:r>
          </a:p>
        </p:txBody>
      </p:sp>
      <p:sp>
        <p:nvSpPr>
          <p:cNvPr id="16" name="Content Placeholder 3">
            <a:extLst>
              <a:ext uri="{FF2B5EF4-FFF2-40B4-BE49-F238E27FC236}">
                <a16:creationId xmlns:a16="http://schemas.microsoft.com/office/drawing/2014/main" id="{374C4950-B8CF-B5ED-6052-B5ACF3C4D0D3}"/>
              </a:ext>
            </a:extLst>
          </p:cNvPr>
          <p:cNvSpPr txBox="1">
            <a:spLocks/>
          </p:cNvSpPr>
          <p:nvPr/>
        </p:nvSpPr>
        <p:spPr>
          <a:xfrm>
            <a:off x="6480964" y="1969200"/>
            <a:ext cx="5038543" cy="17784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400" err="1">
                <a:solidFill>
                  <a:srgbClr val="000000"/>
                </a:solidFill>
              </a:rPr>
              <a:t>RhizoSorb</a:t>
            </a:r>
            <a:r>
              <a:rPr lang="en-US" sz="1400">
                <a:solidFill>
                  <a:srgbClr val="000000"/>
                </a:solidFill>
              </a:rPr>
              <a:t> is priced so it is always cheaper compared to MAP/DAP.</a:t>
            </a:r>
          </a:p>
          <a:p>
            <a:pPr>
              <a:lnSpc>
                <a:spcPct val="110000"/>
              </a:lnSpc>
            </a:pPr>
            <a:r>
              <a:rPr lang="en-US" sz="1400">
                <a:solidFill>
                  <a:srgbClr val="000000"/>
                </a:solidFill>
              </a:rPr>
              <a:t>Due to the increase in efficiency, the product is positioned to have both a lower carrying cost to the retailer and to be cheaper per acre for the grower. </a:t>
            </a:r>
          </a:p>
        </p:txBody>
      </p:sp>
      <p:sp>
        <p:nvSpPr>
          <p:cNvPr id="17" name="Rectangle 16">
            <a:extLst>
              <a:ext uri="{FF2B5EF4-FFF2-40B4-BE49-F238E27FC236}">
                <a16:creationId xmlns:a16="http://schemas.microsoft.com/office/drawing/2014/main" id="{3AEA16E2-CA0E-1D55-398C-2DFCB5CA77A0}"/>
              </a:ext>
            </a:extLst>
          </p:cNvPr>
          <p:cNvSpPr/>
          <p:nvPr/>
        </p:nvSpPr>
        <p:spPr>
          <a:xfrm>
            <a:off x="6263635" y="3956516"/>
            <a:ext cx="5464757" cy="2308115"/>
          </a:xfrm>
          <a:prstGeom prst="rect">
            <a:avLst/>
          </a:prstGeom>
          <a:solidFill>
            <a:srgbClr val="93BD5B">
              <a:alpha val="2039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D22175E-0356-5198-0595-CEB3B608F926}"/>
              </a:ext>
            </a:extLst>
          </p:cNvPr>
          <p:cNvSpPr txBox="1"/>
          <p:nvPr/>
        </p:nvSpPr>
        <p:spPr>
          <a:xfrm>
            <a:off x="6263635" y="3876879"/>
            <a:ext cx="5464756" cy="400110"/>
          </a:xfrm>
          <a:prstGeom prst="rect">
            <a:avLst/>
          </a:prstGeom>
          <a:solidFill>
            <a:srgbClr val="93BD5B"/>
          </a:solidFill>
        </p:spPr>
        <p:txBody>
          <a:bodyPr wrap="square" rtlCol="0">
            <a:spAutoFit/>
          </a:bodyPr>
          <a:lstStyle/>
          <a:p>
            <a:r>
              <a:rPr lang="en-US" sz="2000" b="1">
                <a:solidFill>
                  <a:srgbClr val="244030"/>
                </a:solidFill>
              </a:rPr>
              <a:t>Why should I switch?</a:t>
            </a:r>
          </a:p>
        </p:txBody>
      </p:sp>
      <p:sp>
        <p:nvSpPr>
          <p:cNvPr id="19" name="Content Placeholder 3">
            <a:extLst>
              <a:ext uri="{FF2B5EF4-FFF2-40B4-BE49-F238E27FC236}">
                <a16:creationId xmlns:a16="http://schemas.microsoft.com/office/drawing/2014/main" id="{85A948C0-643D-AB2D-FB03-42AC006D160C}"/>
              </a:ext>
            </a:extLst>
          </p:cNvPr>
          <p:cNvSpPr txBox="1">
            <a:spLocks/>
          </p:cNvSpPr>
          <p:nvPr/>
        </p:nvSpPr>
        <p:spPr>
          <a:xfrm>
            <a:off x="6480964" y="4429817"/>
            <a:ext cx="5038543" cy="17784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400" err="1">
                <a:solidFill>
                  <a:srgbClr val="000000"/>
                </a:solidFill>
              </a:rPr>
              <a:t>RhizoSorb’s</a:t>
            </a:r>
            <a:r>
              <a:rPr lang="en-US" sz="1400">
                <a:solidFill>
                  <a:srgbClr val="000000"/>
                </a:solidFill>
              </a:rPr>
              <a:t> increased efficiency over conventional phosphates offers more value to both retailers and growers. </a:t>
            </a:r>
          </a:p>
          <a:p>
            <a:pPr>
              <a:lnSpc>
                <a:spcPct val="110000"/>
              </a:lnSpc>
            </a:pPr>
            <a:r>
              <a:rPr lang="en-US" sz="1400">
                <a:solidFill>
                  <a:srgbClr val="000000"/>
                </a:solidFill>
              </a:rPr>
              <a:t>Doing more with less means retailers can make more margin selling a differentiated product that growers see an immediate return on investment from. </a:t>
            </a:r>
          </a:p>
        </p:txBody>
      </p:sp>
    </p:spTree>
    <p:extLst>
      <p:ext uri="{BB962C8B-B14F-4D97-AF65-F5344CB8AC3E}">
        <p14:creationId xmlns:p14="http://schemas.microsoft.com/office/powerpoint/2010/main" val="187483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4030"/>
        </a:solidFill>
        <a:effectLst/>
      </p:bgPr>
    </p:bg>
    <p:spTree>
      <p:nvGrpSpPr>
        <p:cNvPr id="1" name="">
          <a:extLst>
            <a:ext uri="{FF2B5EF4-FFF2-40B4-BE49-F238E27FC236}">
              <a16:creationId xmlns:a16="http://schemas.microsoft.com/office/drawing/2014/main" id="{EEBDB284-F44B-DA1A-53F3-13B7C688566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2F9A5319-82D3-6167-EEC3-BF36317104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9C79B9A7-BAA6-483C-48B1-E59F7BFECC5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Oval 2">
            <a:extLst>
              <a:ext uri="{FF2B5EF4-FFF2-40B4-BE49-F238E27FC236}">
                <a16:creationId xmlns:a16="http://schemas.microsoft.com/office/drawing/2014/main" id="{BAE66D82-F51F-96AA-E3D0-DDE6671E1335}"/>
              </a:ext>
            </a:extLst>
          </p:cNvPr>
          <p:cNvSpPr/>
          <p:nvPr/>
        </p:nvSpPr>
        <p:spPr>
          <a:xfrm>
            <a:off x="1733091" y="1696921"/>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pic>
        <p:nvPicPr>
          <p:cNvPr id="6" name="Graphic 5" descr="Corn outline">
            <a:extLst>
              <a:ext uri="{FF2B5EF4-FFF2-40B4-BE49-F238E27FC236}">
                <a16:creationId xmlns:a16="http://schemas.microsoft.com/office/drawing/2014/main" id="{6D540D9B-42B4-C9AA-DD22-7CA9434C0BF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31021" y="2140590"/>
            <a:ext cx="932366" cy="932366"/>
          </a:xfrm>
          <a:prstGeom prst="rect">
            <a:avLst/>
          </a:prstGeom>
        </p:spPr>
      </p:pic>
      <p:sp>
        <p:nvSpPr>
          <p:cNvPr id="7" name="TextBox 6">
            <a:extLst>
              <a:ext uri="{FF2B5EF4-FFF2-40B4-BE49-F238E27FC236}">
                <a16:creationId xmlns:a16="http://schemas.microsoft.com/office/drawing/2014/main" id="{8687AC0D-A730-1AB2-066D-95F6D32DCF86}"/>
              </a:ext>
            </a:extLst>
          </p:cNvPr>
          <p:cNvSpPr txBox="1"/>
          <p:nvPr/>
        </p:nvSpPr>
        <p:spPr>
          <a:xfrm>
            <a:off x="1043015" y="3756544"/>
            <a:ext cx="4992313" cy="9233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a:ea typeface="+mn-ea"/>
                <a:cs typeface="Arial"/>
              </a:rPr>
              <a:t>The majority of applied phosphorus gets fixated in the soil, leaving it unavailable to crops in the year of application.</a:t>
            </a:r>
          </a:p>
        </p:txBody>
      </p:sp>
      <p:sp>
        <p:nvSpPr>
          <p:cNvPr id="9" name="Rounded Rectangle 8">
            <a:extLst>
              <a:ext uri="{FF2B5EF4-FFF2-40B4-BE49-F238E27FC236}">
                <a16:creationId xmlns:a16="http://schemas.microsoft.com/office/drawing/2014/main" id="{AB9399E0-D45B-19F2-F58A-A722343AC658}"/>
              </a:ext>
            </a:extLst>
          </p:cNvPr>
          <p:cNvSpPr/>
          <p:nvPr/>
        </p:nvSpPr>
        <p:spPr>
          <a:xfrm>
            <a:off x="1043015" y="5068453"/>
            <a:ext cx="5034861" cy="365123"/>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ounded Rectangle 9">
            <a:extLst>
              <a:ext uri="{FF2B5EF4-FFF2-40B4-BE49-F238E27FC236}">
                <a16:creationId xmlns:a16="http://schemas.microsoft.com/office/drawing/2014/main" id="{F02F3225-0333-7520-CFA8-D676DCDE7A7C}"/>
              </a:ext>
            </a:extLst>
          </p:cNvPr>
          <p:cNvSpPr/>
          <p:nvPr/>
        </p:nvSpPr>
        <p:spPr>
          <a:xfrm>
            <a:off x="1043016" y="5068453"/>
            <a:ext cx="893046" cy="365123"/>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271D0D96-9A16-890E-EA06-E500F04197E1}"/>
              </a:ext>
            </a:extLst>
          </p:cNvPr>
          <p:cNvSpPr txBox="1"/>
          <p:nvPr/>
        </p:nvSpPr>
        <p:spPr>
          <a:xfrm>
            <a:off x="1168576" y="5112513"/>
            <a:ext cx="67019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10%</a:t>
            </a:r>
          </a:p>
        </p:txBody>
      </p:sp>
      <p:sp>
        <p:nvSpPr>
          <p:cNvPr id="13" name="TextBox 12">
            <a:extLst>
              <a:ext uri="{FF2B5EF4-FFF2-40B4-BE49-F238E27FC236}">
                <a16:creationId xmlns:a16="http://schemas.microsoft.com/office/drawing/2014/main" id="{60F13630-69B9-6B95-8608-5F60FE50A6C2}"/>
              </a:ext>
            </a:extLst>
          </p:cNvPr>
          <p:cNvSpPr txBox="1"/>
          <p:nvPr/>
        </p:nvSpPr>
        <p:spPr>
          <a:xfrm>
            <a:off x="2377479" y="5067233"/>
            <a:ext cx="34175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44030"/>
                </a:solidFill>
                <a:effectLst/>
                <a:uLnTx/>
                <a:uFillTx/>
                <a:latin typeface="Arial" panose="020B0604020202020204" pitchFamily="34" charset="0"/>
                <a:ea typeface="+mn-ea"/>
                <a:cs typeface="Arial" panose="020B0604020202020204" pitchFamily="34" charset="0"/>
              </a:rPr>
              <a:t>Soil - Bound </a:t>
            </a:r>
          </a:p>
        </p:txBody>
      </p:sp>
      <p:sp>
        <p:nvSpPr>
          <p:cNvPr id="14" name="Oval 13">
            <a:extLst>
              <a:ext uri="{FF2B5EF4-FFF2-40B4-BE49-F238E27FC236}">
                <a16:creationId xmlns:a16="http://schemas.microsoft.com/office/drawing/2014/main" id="{9EA840DB-545B-F90F-4761-08989BBEC797}"/>
              </a:ext>
            </a:extLst>
          </p:cNvPr>
          <p:cNvSpPr/>
          <p:nvPr/>
        </p:nvSpPr>
        <p:spPr>
          <a:xfrm>
            <a:off x="689957" y="5669194"/>
            <a:ext cx="182880" cy="18288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5" name="Oval 14">
            <a:extLst>
              <a:ext uri="{FF2B5EF4-FFF2-40B4-BE49-F238E27FC236}">
                <a16:creationId xmlns:a16="http://schemas.microsoft.com/office/drawing/2014/main" id="{9CD3579C-6126-D190-8602-30295052F32A}"/>
              </a:ext>
            </a:extLst>
          </p:cNvPr>
          <p:cNvSpPr/>
          <p:nvPr/>
        </p:nvSpPr>
        <p:spPr>
          <a:xfrm>
            <a:off x="3866152" y="5663881"/>
            <a:ext cx="182880" cy="1828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E6452667-0DB3-E2D9-CB37-F38068317B12}"/>
              </a:ext>
            </a:extLst>
          </p:cNvPr>
          <p:cNvSpPr txBox="1"/>
          <p:nvPr/>
        </p:nvSpPr>
        <p:spPr>
          <a:xfrm>
            <a:off x="931247" y="5606119"/>
            <a:ext cx="2589478"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a:ea typeface="+mn-ea"/>
                <a:cs typeface="Arial"/>
              </a:rPr>
              <a:t>Plant-Delivered Phosphorus</a:t>
            </a:r>
          </a:p>
        </p:txBody>
      </p:sp>
      <p:sp>
        <p:nvSpPr>
          <p:cNvPr id="17" name="TextBox 16">
            <a:extLst>
              <a:ext uri="{FF2B5EF4-FFF2-40B4-BE49-F238E27FC236}">
                <a16:creationId xmlns:a16="http://schemas.microsoft.com/office/drawing/2014/main" id="{730311F4-5AD5-E325-66A0-A873FB8BE2D5}"/>
              </a:ext>
            </a:extLst>
          </p:cNvPr>
          <p:cNvSpPr txBox="1"/>
          <p:nvPr/>
        </p:nvSpPr>
        <p:spPr>
          <a:xfrm>
            <a:off x="4112433" y="5601431"/>
            <a:ext cx="2837656" cy="30777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a:ea typeface="+mn-ea"/>
                <a:cs typeface="Arial"/>
              </a:rPr>
              <a:t>Plant-Unavailable Phosphorus</a:t>
            </a:r>
          </a:p>
        </p:txBody>
      </p:sp>
      <p:cxnSp>
        <p:nvCxnSpPr>
          <p:cNvPr id="18" name="Straight Arrow Connector 17">
            <a:extLst>
              <a:ext uri="{FF2B5EF4-FFF2-40B4-BE49-F238E27FC236}">
                <a16:creationId xmlns:a16="http://schemas.microsoft.com/office/drawing/2014/main" id="{ECE0C0D9-3561-66F5-BDE7-BDCA76936AED}"/>
              </a:ext>
            </a:extLst>
          </p:cNvPr>
          <p:cNvCxnSpPr>
            <a:cxnSpLocks/>
          </p:cNvCxnSpPr>
          <p:nvPr/>
        </p:nvCxnSpPr>
        <p:spPr>
          <a:xfrm>
            <a:off x="3085931" y="2663003"/>
            <a:ext cx="1659665" cy="0"/>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9A67D656-0896-BEE9-0A0A-9F577317D2EB}"/>
              </a:ext>
            </a:extLst>
          </p:cNvPr>
          <p:cNvSpPr/>
          <p:nvPr/>
        </p:nvSpPr>
        <p:spPr>
          <a:xfrm rot="18845725">
            <a:off x="3845615" y="2357438"/>
            <a:ext cx="74802" cy="6111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5252B825-C3EA-ADD4-CA25-15813080181B}"/>
              </a:ext>
            </a:extLst>
          </p:cNvPr>
          <p:cNvSpPr/>
          <p:nvPr/>
        </p:nvSpPr>
        <p:spPr>
          <a:xfrm rot="2754275" flipH="1">
            <a:off x="3845615" y="2357437"/>
            <a:ext cx="74802" cy="6111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22" name="Graphic 21" descr="Lock with solid fill">
            <a:extLst>
              <a:ext uri="{FF2B5EF4-FFF2-40B4-BE49-F238E27FC236}">
                <a16:creationId xmlns:a16="http://schemas.microsoft.com/office/drawing/2014/main" id="{BA4F5CB6-3D3D-07C4-34EB-EA51C814219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413365" y="2176962"/>
            <a:ext cx="932366" cy="932366"/>
          </a:xfrm>
          <a:prstGeom prst="rect">
            <a:avLst/>
          </a:prstGeom>
        </p:spPr>
      </p:pic>
      <p:sp>
        <p:nvSpPr>
          <p:cNvPr id="23" name="Rectangle 22">
            <a:extLst>
              <a:ext uri="{FF2B5EF4-FFF2-40B4-BE49-F238E27FC236}">
                <a16:creationId xmlns:a16="http://schemas.microsoft.com/office/drawing/2014/main" id="{5A5BF526-2CB9-2F0E-9E3F-A45457ACB2FF}"/>
              </a:ext>
            </a:extLst>
          </p:cNvPr>
          <p:cNvSpPr/>
          <p:nvPr/>
        </p:nvSpPr>
        <p:spPr>
          <a:xfrm>
            <a:off x="1733091" y="2663003"/>
            <a:ext cx="295490" cy="2816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4" name="TextBox 23">
            <a:extLst>
              <a:ext uri="{FF2B5EF4-FFF2-40B4-BE49-F238E27FC236}">
                <a16:creationId xmlns:a16="http://schemas.microsoft.com/office/drawing/2014/main" id="{5D2B6A08-1A6A-091C-719A-A9EB98E335F7}"/>
              </a:ext>
            </a:extLst>
          </p:cNvPr>
          <p:cNvSpPr txBox="1"/>
          <p:nvPr/>
        </p:nvSpPr>
        <p:spPr>
          <a:xfrm>
            <a:off x="1461760" y="2599421"/>
            <a:ext cx="8439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44030"/>
                </a:solidFill>
                <a:effectLst/>
                <a:uLnTx/>
                <a:uFillTx/>
                <a:latin typeface="Aptos" panose="02110004020202020204"/>
                <a:ea typeface="+mn-ea"/>
                <a:cs typeface="+mn-cs"/>
              </a:rPr>
              <a:t>Soil</a:t>
            </a:r>
          </a:p>
        </p:txBody>
      </p:sp>
      <p:sp>
        <p:nvSpPr>
          <p:cNvPr id="25" name="Oval 24">
            <a:extLst>
              <a:ext uri="{FF2B5EF4-FFF2-40B4-BE49-F238E27FC236}">
                <a16:creationId xmlns:a16="http://schemas.microsoft.com/office/drawing/2014/main" id="{DA4AE060-72E7-6FB9-FE30-C477E7476E15}"/>
              </a:ext>
            </a:extLst>
          </p:cNvPr>
          <p:cNvSpPr/>
          <p:nvPr/>
        </p:nvSpPr>
        <p:spPr>
          <a:xfrm>
            <a:off x="2323828" y="2012066"/>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26" name="Oval 25">
            <a:extLst>
              <a:ext uri="{FF2B5EF4-FFF2-40B4-BE49-F238E27FC236}">
                <a16:creationId xmlns:a16="http://schemas.microsoft.com/office/drawing/2014/main" id="{F0C2B33A-3FC9-6786-BE3A-2F545114260B}"/>
              </a:ext>
            </a:extLst>
          </p:cNvPr>
          <p:cNvSpPr/>
          <p:nvPr/>
        </p:nvSpPr>
        <p:spPr>
          <a:xfrm>
            <a:off x="2454579" y="2514343"/>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27" name="Oval 26">
            <a:extLst>
              <a:ext uri="{FF2B5EF4-FFF2-40B4-BE49-F238E27FC236}">
                <a16:creationId xmlns:a16="http://schemas.microsoft.com/office/drawing/2014/main" id="{8318F75A-B48E-5C68-A2D1-FBC2F5FED100}"/>
              </a:ext>
            </a:extLst>
          </p:cNvPr>
          <p:cNvSpPr/>
          <p:nvPr/>
        </p:nvSpPr>
        <p:spPr>
          <a:xfrm>
            <a:off x="2300679" y="3119359"/>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28" name="Oval 27">
            <a:extLst>
              <a:ext uri="{FF2B5EF4-FFF2-40B4-BE49-F238E27FC236}">
                <a16:creationId xmlns:a16="http://schemas.microsoft.com/office/drawing/2014/main" id="{A970B928-9708-5EB3-1AA5-DFE6663B3884}"/>
              </a:ext>
            </a:extLst>
          </p:cNvPr>
          <p:cNvSpPr/>
          <p:nvPr/>
        </p:nvSpPr>
        <p:spPr>
          <a:xfrm>
            <a:off x="1210113" y="3141211"/>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29" name="Oval 28">
            <a:extLst>
              <a:ext uri="{FF2B5EF4-FFF2-40B4-BE49-F238E27FC236}">
                <a16:creationId xmlns:a16="http://schemas.microsoft.com/office/drawing/2014/main" id="{F1904895-687E-9263-8ADE-5B8341366ED8}"/>
              </a:ext>
            </a:extLst>
          </p:cNvPr>
          <p:cNvSpPr/>
          <p:nvPr/>
        </p:nvSpPr>
        <p:spPr>
          <a:xfrm>
            <a:off x="1043015" y="2558097"/>
            <a:ext cx="261502" cy="257049"/>
          </a:xfrm>
          <a:prstGeom prst="ellipse">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30" name="Oval 29">
            <a:extLst>
              <a:ext uri="{FF2B5EF4-FFF2-40B4-BE49-F238E27FC236}">
                <a16:creationId xmlns:a16="http://schemas.microsoft.com/office/drawing/2014/main" id="{9A24D9E0-FBA5-77A6-3748-5900B2DC6824}"/>
              </a:ext>
            </a:extLst>
          </p:cNvPr>
          <p:cNvSpPr/>
          <p:nvPr/>
        </p:nvSpPr>
        <p:spPr>
          <a:xfrm>
            <a:off x="1196088" y="1999225"/>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31" name="Right Arrow 30">
            <a:extLst>
              <a:ext uri="{FF2B5EF4-FFF2-40B4-BE49-F238E27FC236}">
                <a16:creationId xmlns:a16="http://schemas.microsoft.com/office/drawing/2014/main" id="{34B6E347-61B8-AC9C-84FA-8D7CE010FE7B}"/>
              </a:ext>
            </a:extLst>
          </p:cNvPr>
          <p:cNvSpPr/>
          <p:nvPr/>
        </p:nvSpPr>
        <p:spPr>
          <a:xfrm rot="19528593">
            <a:off x="1426169" y="2969338"/>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2" name="Right Arrow 31">
            <a:extLst>
              <a:ext uri="{FF2B5EF4-FFF2-40B4-BE49-F238E27FC236}">
                <a16:creationId xmlns:a16="http://schemas.microsoft.com/office/drawing/2014/main" id="{2DF0DEE4-47FC-1D86-068B-0771581C59D0}"/>
              </a:ext>
            </a:extLst>
          </p:cNvPr>
          <p:cNvSpPr/>
          <p:nvPr/>
        </p:nvSpPr>
        <p:spPr>
          <a:xfrm rot="13310919">
            <a:off x="2165785" y="2975872"/>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3" name="Right Arrow 32">
            <a:extLst>
              <a:ext uri="{FF2B5EF4-FFF2-40B4-BE49-F238E27FC236}">
                <a16:creationId xmlns:a16="http://schemas.microsoft.com/office/drawing/2014/main" id="{50458C1C-685A-418F-8DD5-62978A1A9C86}"/>
              </a:ext>
            </a:extLst>
          </p:cNvPr>
          <p:cNvSpPr/>
          <p:nvPr/>
        </p:nvSpPr>
        <p:spPr>
          <a:xfrm>
            <a:off x="1379247" y="2583937"/>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4" name="Right Arrow 33">
            <a:extLst>
              <a:ext uri="{FF2B5EF4-FFF2-40B4-BE49-F238E27FC236}">
                <a16:creationId xmlns:a16="http://schemas.microsoft.com/office/drawing/2014/main" id="{4B693398-A39F-9E09-5061-1BEF0374BD58}"/>
              </a:ext>
            </a:extLst>
          </p:cNvPr>
          <p:cNvSpPr/>
          <p:nvPr/>
        </p:nvSpPr>
        <p:spPr>
          <a:xfrm flipH="1">
            <a:off x="2201736" y="2570426"/>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5" name="Right Arrow 34">
            <a:extLst>
              <a:ext uri="{FF2B5EF4-FFF2-40B4-BE49-F238E27FC236}">
                <a16:creationId xmlns:a16="http://schemas.microsoft.com/office/drawing/2014/main" id="{D37A41A4-52CF-A687-D591-C649F53F1521}"/>
              </a:ext>
            </a:extLst>
          </p:cNvPr>
          <p:cNvSpPr/>
          <p:nvPr/>
        </p:nvSpPr>
        <p:spPr>
          <a:xfrm rot="19289434" flipH="1">
            <a:off x="2109367" y="2191834"/>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6" name="Right Arrow 35">
            <a:extLst>
              <a:ext uri="{FF2B5EF4-FFF2-40B4-BE49-F238E27FC236}">
                <a16:creationId xmlns:a16="http://schemas.microsoft.com/office/drawing/2014/main" id="{2335F189-EF36-CAD3-E7C1-598735875E9B}"/>
              </a:ext>
            </a:extLst>
          </p:cNvPr>
          <p:cNvSpPr/>
          <p:nvPr/>
        </p:nvSpPr>
        <p:spPr>
          <a:xfrm rot="2310566">
            <a:off x="1449126" y="2180592"/>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7" name="Right Arrow 36">
            <a:extLst>
              <a:ext uri="{FF2B5EF4-FFF2-40B4-BE49-F238E27FC236}">
                <a16:creationId xmlns:a16="http://schemas.microsoft.com/office/drawing/2014/main" id="{E25AEA27-D09F-2509-4E75-8DF5057850C4}"/>
              </a:ext>
            </a:extLst>
          </p:cNvPr>
          <p:cNvSpPr/>
          <p:nvPr/>
        </p:nvSpPr>
        <p:spPr>
          <a:xfrm rot="16200000" flipH="1">
            <a:off x="1785309" y="2039408"/>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9" name="TextBox 38">
            <a:extLst>
              <a:ext uri="{FF2B5EF4-FFF2-40B4-BE49-F238E27FC236}">
                <a16:creationId xmlns:a16="http://schemas.microsoft.com/office/drawing/2014/main" id="{7CD13A26-18BA-276F-B68D-9DEAD3038EF9}"/>
              </a:ext>
            </a:extLst>
          </p:cNvPr>
          <p:cNvSpPr txBox="1"/>
          <p:nvPr/>
        </p:nvSpPr>
        <p:spPr>
          <a:xfrm>
            <a:off x="6944114" y="2216415"/>
            <a:ext cx="4862969" cy="1692771"/>
          </a:xfrm>
          <a:prstGeom prst="rect">
            <a:avLst/>
          </a:prstGeom>
          <a:solidFill>
            <a:srgbClr val="93BD5B">
              <a:alpha val="77459"/>
            </a:srgbClr>
          </a:solidFill>
        </p:spPr>
        <p:txBody>
          <a:bodyPr wrap="square" lIns="274320" tIns="182880" rIns="274320" bIns="18288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Traditional Fertilizers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Require increased application rates to compensate for soil fixation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Added cost to overcome inefficiency</a:t>
            </a:r>
          </a:p>
        </p:txBody>
      </p:sp>
      <p:sp>
        <p:nvSpPr>
          <p:cNvPr id="40" name="TextBox 39">
            <a:extLst>
              <a:ext uri="{FF2B5EF4-FFF2-40B4-BE49-F238E27FC236}">
                <a16:creationId xmlns:a16="http://schemas.microsoft.com/office/drawing/2014/main" id="{DC5238B0-51C3-6EB5-2C74-60E7D93C0925}"/>
              </a:ext>
            </a:extLst>
          </p:cNvPr>
          <p:cNvSpPr txBox="1"/>
          <p:nvPr/>
        </p:nvSpPr>
        <p:spPr>
          <a:xfrm>
            <a:off x="6944113" y="4088575"/>
            <a:ext cx="4862970" cy="1938992"/>
          </a:xfrm>
          <a:prstGeom prst="rect">
            <a:avLst/>
          </a:prstGeom>
          <a:solidFill>
            <a:srgbClr val="93BD5B">
              <a:alpha val="77459"/>
            </a:srgbClr>
          </a:solidFill>
        </p:spPr>
        <p:txBody>
          <a:bodyPr wrap="square" lIns="274320" tIns="182880" rIns="274320" bIns="18288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Additive Products &amp; Biologicals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a:ea typeface="+mn-ea"/>
                <a:cs typeface="Arial"/>
              </a:rPr>
              <a:t>Attempt to prevent soil fixation or loosen P from the soil</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Often requires behavior and equipment change; additional cost</a:t>
            </a:r>
          </a:p>
        </p:txBody>
      </p:sp>
      <p:sp>
        <p:nvSpPr>
          <p:cNvPr id="41" name="TextBox 40">
            <a:extLst>
              <a:ext uri="{FF2B5EF4-FFF2-40B4-BE49-F238E27FC236}">
                <a16:creationId xmlns:a16="http://schemas.microsoft.com/office/drawing/2014/main" id="{7B94ABB3-78B8-43FF-D6F5-F15A1709607E}"/>
              </a:ext>
            </a:extLst>
          </p:cNvPr>
          <p:cNvSpPr txBox="1"/>
          <p:nvPr/>
        </p:nvSpPr>
        <p:spPr>
          <a:xfrm>
            <a:off x="7071641" y="1762096"/>
            <a:ext cx="199285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FFFFFF"/>
                </a:solidFill>
                <a:effectLst/>
                <a:uLnTx/>
                <a:uFillTx/>
                <a:latin typeface="Arial" panose="020B0604020202020204" pitchFamily="34" charset="0"/>
                <a:ea typeface="Tahoma" panose="020B0604030504040204" pitchFamily="34" charset="0"/>
                <a:cs typeface="Arial" panose="020B0604020202020204" pitchFamily="34" charset="0"/>
              </a:rPr>
              <a:t>Current Options</a:t>
            </a:r>
          </a:p>
        </p:txBody>
      </p:sp>
      <p:sp>
        <p:nvSpPr>
          <p:cNvPr id="2" name="object 3">
            <a:extLst>
              <a:ext uri="{FF2B5EF4-FFF2-40B4-BE49-F238E27FC236}">
                <a16:creationId xmlns:a16="http://schemas.microsoft.com/office/drawing/2014/main" id="{58909761-F276-4E3E-A17D-FDA4362A2D9A}"/>
              </a:ext>
            </a:extLst>
          </p:cNvPr>
          <p:cNvSpPr txBox="1">
            <a:spLocks/>
          </p:cNvSpPr>
          <p:nvPr/>
        </p:nvSpPr>
        <p:spPr>
          <a:xfrm>
            <a:off x="908511" y="586171"/>
            <a:ext cx="10116819" cy="838691"/>
          </a:xfrm>
          <a:prstGeom prst="rect">
            <a:avLst/>
          </a:prstGeom>
        </p:spPr>
        <p:txBody>
          <a:bodyPr vert="horz" wrap="square" lIns="0" tIns="281940" rIns="0" bIns="0" rtlCol="0" anchor="t">
            <a:spAutoFit/>
          </a:bodyPr>
          <a:lstStyle>
            <a:lvl1pPr>
              <a:defRPr sz="3600" b="1" i="0">
                <a:solidFill>
                  <a:srgbClr val="244030"/>
                </a:solidFill>
                <a:latin typeface="Tahoma"/>
                <a:ea typeface="+mj-ea"/>
                <a:cs typeface="Tahoma"/>
              </a:defRPr>
            </a:lvl1pPr>
          </a:lstStyle>
          <a:p>
            <a:pPr marL="406400" marR="0" lvl="0" indent="0" algn="ctr" defTabSz="914400" rtl="0" eaLnBrk="1" fontAlgn="auto" latinLnBrk="0" hangingPunct="1">
              <a:lnSpc>
                <a:spcPct val="100000"/>
              </a:lnSpc>
              <a:spcBef>
                <a:spcPts val="1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ahoma"/>
                <a:ea typeface="+mj-ea"/>
                <a:cs typeface="Tahoma"/>
              </a:rPr>
              <a:t>The Phosphorus Efficiency Problem</a:t>
            </a:r>
            <a:endParaRPr kumimoji="0" lang="en-US" sz="3600" b="1" i="0" u="none" strike="noStrike" kern="1200" cap="none" spc="-10" normalizeH="0" baseline="0" noProof="0">
              <a:ln>
                <a:noFill/>
              </a:ln>
              <a:solidFill>
                <a:prstClr val="white"/>
              </a:solidFill>
              <a:effectLst/>
              <a:uLnTx/>
              <a:uFillTx/>
              <a:latin typeface="Tahoma"/>
              <a:ea typeface="+mj-ea"/>
              <a:cs typeface="Tahoma"/>
            </a:endParaRPr>
          </a:p>
        </p:txBody>
      </p:sp>
    </p:spTree>
    <p:extLst>
      <p:ext uri="{BB962C8B-B14F-4D97-AF65-F5344CB8AC3E}">
        <p14:creationId xmlns:p14="http://schemas.microsoft.com/office/powerpoint/2010/main" val="79296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A305863-5512-E628-53FA-0F2B2208EA8E}"/>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C8725B65-44BB-174D-3076-983521F75B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611C07E0-A073-113C-1176-4AF67977112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B415CEC2-D2E6-1E12-F440-44A909D5FB22}"/>
              </a:ext>
            </a:extLst>
          </p:cNvPr>
          <p:cNvSpPr txBox="1"/>
          <p:nvPr/>
        </p:nvSpPr>
        <p:spPr>
          <a:xfrm>
            <a:off x="838200" y="3029755"/>
            <a:ext cx="570534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We are Enhancing Global Phosphorus Use</a:t>
            </a:r>
          </a:p>
        </p:txBody>
      </p:sp>
      <p:sp>
        <p:nvSpPr>
          <p:cNvPr id="7" name="TextBox 6">
            <a:extLst>
              <a:ext uri="{FF2B5EF4-FFF2-40B4-BE49-F238E27FC236}">
                <a16:creationId xmlns:a16="http://schemas.microsoft.com/office/drawing/2014/main" id="{3DB1BA1E-2D4C-5C61-79D9-16A16BBE59CB}"/>
              </a:ext>
            </a:extLst>
          </p:cNvPr>
          <p:cNvSpPr txBox="1"/>
          <p:nvPr/>
        </p:nvSpPr>
        <p:spPr>
          <a:xfrm>
            <a:off x="838200" y="4739219"/>
            <a:ext cx="16706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Taylor Strehl</a:t>
            </a:r>
          </a:p>
        </p:txBody>
      </p:sp>
      <p:sp>
        <p:nvSpPr>
          <p:cNvPr id="8" name="TextBox 7">
            <a:extLst>
              <a:ext uri="{FF2B5EF4-FFF2-40B4-BE49-F238E27FC236}">
                <a16:creationId xmlns:a16="http://schemas.microsoft.com/office/drawing/2014/main" id="{680235EC-C91C-B374-C694-9D0D5E9B9B77}"/>
              </a:ext>
            </a:extLst>
          </p:cNvPr>
          <p:cNvSpPr txBox="1"/>
          <p:nvPr/>
        </p:nvSpPr>
        <p:spPr>
          <a:xfrm>
            <a:off x="838200" y="5052796"/>
            <a:ext cx="18806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Technical Agronomist</a:t>
            </a:r>
          </a:p>
        </p:txBody>
      </p:sp>
      <p:sp>
        <p:nvSpPr>
          <p:cNvPr id="9" name="TextBox 8">
            <a:extLst>
              <a:ext uri="{FF2B5EF4-FFF2-40B4-BE49-F238E27FC236}">
                <a16:creationId xmlns:a16="http://schemas.microsoft.com/office/drawing/2014/main" id="{05F20E88-17A5-F4C0-1775-C1D6825BE05A}"/>
              </a:ext>
            </a:extLst>
          </p:cNvPr>
          <p:cNvSpPr txBox="1"/>
          <p:nvPr/>
        </p:nvSpPr>
        <p:spPr>
          <a:xfrm>
            <a:off x="838200" y="5338271"/>
            <a:ext cx="242566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tstrehl@phospholutions.com</a:t>
            </a:r>
          </a:p>
        </p:txBody>
      </p:sp>
      <p:pic>
        <p:nvPicPr>
          <p:cNvPr id="10" name="Graphic 9">
            <a:extLst>
              <a:ext uri="{FF2B5EF4-FFF2-40B4-BE49-F238E27FC236}">
                <a16:creationId xmlns:a16="http://schemas.microsoft.com/office/drawing/2014/main" id="{E36C7C35-7EBC-2C89-C6F7-69624EE8B9A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2563" y="229499"/>
            <a:ext cx="2446637" cy="673990"/>
          </a:xfrm>
          <a:prstGeom prst="rect">
            <a:avLst/>
          </a:prstGeom>
        </p:spPr>
      </p:pic>
    </p:spTree>
    <p:extLst>
      <p:ext uri="{BB962C8B-B14F-4D97-AF65-F5344CB8AC3E}">
        <p14:creationId xmlns:p14="http://schemas.microsoft.com/office/powerpoint/2010/main" val="88753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4030"/>
        </a:solidFill>
        <a:effectLst/>
      </p:bgPr>
    </p:bg>
    <p:spTree>
      <p:nvGrpSpPr>
        <p:cNvPr id="1" name="">
          <a:extLst>
            <a:ext uri="{FF2B5EF4-FFF2-40B4-BE49-F238E27FC236}">
              <a16:creationId xmlns:a16="http://schemas.microsoft.com/office/drawing/2014/main" id="{2833E0A5-ABB3-4014-ED92-BA4CEA2D830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006414-D414-10EA-BEC9-364E95047C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A4849606-74C6-AA3E-9A51-6626E384A70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object 3">
            <a:extLst>
              <a:ext uri="{FF2B5EF4-FFF2-40B4-BE49-F238E27FC236}">
                <a16:creationId xmlns:a16="http://schemas.microsoft.com/office/drawing/2014/main" id="{2EADE0D3-FDF8-DD7A-DEF8-B808D373F101}"/>
              </a:ext>
            </a:extLst>
          </p:cNvPr>
          <p:cNvSpPr txBox="1">
            <a:spLocks/>
          </p:cNvSpPr>
          <p:nvPr/>
        </p:nvSpPr>
        <p:spPr>
          <a:xfrm>
            <a:off x="908511" y="586171"/>
            <a:ext cx="10116819" cy="838691"/>
          </a:xfrm>
          <a:prstGeom prst="rect">
            <a:avLst/>
          </a:prstGeom>
        </p:spPr>
        <p:txBody>
          <a:bodyPr vert="horz" wrap="square" lIns="0" tIns="281940" rIns="0" bIns="0" rtlCol="0" anchor="t">
            <a:spAutoFit/>
          </a:bodyPr>
          <a:lstStyle>
            <a:lvl1pPr>
              <a:defRPr sz="3600" b="1" i="0">
                <a:solidFill>
                  <a:srgbClr val="244030"/>
                </a:solidFill>
                <a:latin typeface="Tahoma"/>
                <a:ea typeface="+mj-ea"/>
                <a:cs typeface="Tahoma"/>
              </a:defRPr>
            </a:lvl1pPr>
          </a:lstStyle>
          <a:p>
            <a:pPr marL="406400" marR="0" lvl="0" indent="0" algn="ctr" defTabSz="914400" rtl="0" eaLnBrk="1" fontAlgn="auto" latinLnBrk="0" hangingPunct="1">
              <a:lnSpc>
                <a:spcPct val="100000"/>
              </a:lnSpc>
              <a:spcBef>
                <a:spcPts val="10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Tahoma"/>
                <a:ea typeface="+mj-ea"/>
                <a:cs typeface="Tahoma"/>
              </a:rPr>
              <a:t>RhizoSorb Offers a New Solution </a:t>
            </a:r>
            <a:endParaRPr kumimoji="0" lang="en-US" sz="3600" b="1" i="0" u="none" strike="noStrike" kern="1200" cap="none" spc="-10" normalizeH="0" baseline="0" noProof="0">
              <a:ln>
                <a:noFill/>
              </a:ln>
              <a:solidFill>
                <a:prstClr val="white"/>
              </a:solidFill>
              <a:effectLst/>
              <a:uLnTx/>
              <a:uFillTx/>
              <a:latin typeface="Tahoma"/>
              <a:ea typeface="+mj-ea"/>
              <a:cs typeface="Tahoma"/>
            </a:endParaRPr>
          </a:p>
        </p:txBody>
      </p:sp>
      <p:sp>
        <p:nvSpPr>
          <p:cNvPr id="54" name="TextBox 53">
            <a:extLst>
              <a:ext uri="{FF2B5EF4-FFF2-40B4-BE49-F238E27FC236}">
                <a16:creationId xmlns:a16="http://schemas.microsoft.com/office/drawing/2014/main" id="{A79ED672-F5E5-9BDD-CE94-F1D20091F23C}"/>
              </a:ext>
            </a:extLst>
          </p:cNvPr>
          <p:cNvSpPr txBox="1"/>
          <p:nvPr/>
        </p:nvSpPr>
        <p:spPr>
          <a:xfrm>
            <a:off x="476379" y="3991897"/>
            <a:ext cx="3965609"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a:ea typeface="+mn-ea"/>
                <a:cs typeface="Arial"/>
              </a:rPr>
              <a:t>Phosphorus is</a:t>
            </a:r>
            <a:r>
              <a:rPr kumimoji="0" lang="en-US" sz="1800" b="0" i="0" u="none" strike="noStrike" kern="0" cap="none" spc="0" normalizeH="0" baseline="0" noProof="0">
                <a:ln>
                  <a:noFill/>
                </a:ln>
                <a:solidFill>
                  <a:srgbClr val="93BD5B"/>
                </a:solidFill>
                <a:effectLst/>
                <a:uLnTx/>
                <a:uFillTx/>
                <a:latin typeface="Arial"/>
                <a:ea typeface="+mn-ea"/>
                <a:cs typeface="Arial"/>
              </a:rPr>
              <a:t> </a:t>
            </a:r>
            <a:r>
              <a:rPr kumimoji="0" lang="en-US" sz="1800" b="1" i="0" u="none" strike="noStrike" kern="0" cap="none" spc="0" normalizeH="0" baseline="0" noProof="0">
                <a:ln>
                  <a:noFill/>
                </a:ln>
                <a:solidFill>
                  <a:srgbClr val="93BD5B"/>
                </a:solidFill>
                <a:effectLst/>
                <a:uLnTx/>
                <a:uFillTx/>
                <a:latin typeface="Arial"/>
                <a:ea typeface="+mn-ea"/>
                <a:cs typeface="Arial"/>
              </a:rPr>
              <a:t>pre-bound to RhizoSorb</a:t>
            </a:r>
            <a:r>
              <a:rPr kumimoji="0" lang="en-US" sz="1800" b="1" i="0" u="none" strike="noStrike" kern="0" cap="none" spc="0" normalizeH="0" baseline="30000" noProof="0">
                <a:ln>
                  <a:noFill/>
                </a:ln>
                <a:solidFill>
                  <a:srgbClr val="93BD5B"/>
                </a:solidFill>
                <a:effectLst/>
                <a:uLnTx/>
                <a:uFillTx/>
                <a:latin typeface="Arial"/>
                <a:ea typeface="+mn-ea"/>
                <a:cs typeface="Arial"/>
              </a:rPr>
              <a:t>®</a:t>
            </a:r>
            <a:r>
              <a:rPr kumimoji="0" lang="en-US" sz="1800" b="1" i="0" u="none" strike="noStrike" kern="0" cap="none" spc="0" normalizeH="0" baseline="0" noProof="0">
                <a:ln>
                  <a:noFill/>
                </a:ln>
                <a:solidFill>
                  <a:srgbClr val="93BD5B"/>
                </a:solidFill>
                <a:effectLst/>
                <a:uLnTx/>
                <a:uFillTx/>
                <a:latin typeface="Arial"/>
                <a:ea typeface="+mn-ea"/>
                <a:cs typeface="Arial"/>
              </a:rPr>
              <a:t> during manufacturing, </a:t>
            </a:r>
            <a:r>
              <a:rPr kumimoji="0" lang="en-US" sz="1800" b="0" i="0" u="none" strike="noStrike" kern="0" cap="none" spc="0" normalizeH="0" baseline="0" noProof="0">
                <a:ln>
                  <a:noFill/>
                </a:ln>
                <a:solidFill>
                  <a:srgbClr val="FFFFFF"/>
                </a:solidFill>
                <a:effectLst/>
                <a:uLnTx/>
                <a:uFillTx/>
                <a:latin typeface="Arial"/>
                <a:ea typeface="+mn-ea"/>
                <a:cs typeface="Arial"/>
              </a:rPr>
              <a:t>creating a more efficient dry fertilizer granule  </a:t>
            </a:r>
          </a:p>
        </p:txBody>
      </p:sp>
      <p:sp>
        <p:nvSpPr>
          <p:cNvPr id="57" name="TextBox 56">
            <a:extLst>
              <a:ext uri="{FF2B5EF4-FFF2-40B4-BE49-F238E27FC236}">
                <a16:creationId xmlns:a16="http://schemas.microsoft.com/office/drawing/2014/main" id="{1C140C22-595E-D69C-AD55-BECBE2640EEF}"/>
              </a:ext>
            </a:extLst>
          </p:cNvPr>
          <p:cNvSpPr txBox="1"/>
          <p:nvPr/>
        </p:nvSpPr>
        <p:spPr>
          <a:xfrm>
            <a:off x="8614195" y="4051471"/>
            <a:ext cx="2957778" cy="9233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a:ea typeface="+mn-ea"/>
                <a:cs typeface="Arial"/>
              </a:rPr>
              <a:t>Far less is bound to the soil, leading to improved availability and uptake</a:t>
            </a: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0" name="TextBox 59">
            <a:extLst>
              <a:ext uri="{FF2B5EF4-FFF2-40B4-BE49-F238E27FC236}">
                <a16:creationId xmlns:a16="http://schemas.microsoft.com/office/drawing/2014/main" id="{5B0FEE8F-950D-35C7-156E-25E29755472F}"/>
              </a:ext>
            </a:extLst>
          </p:cNvPr>
          <p:cNvSpPr txBox="1"/>
          <p:nvPr/>
        </p:nvSpPr>
        <p:spPr>
          <a:xfrm>
            <a:off x="4843677" y="4051471"/>
            <a:ext cx="3321743"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rial"/>
                <a:ea typeface="+mn-ea"/>
                <a:cs typeface="Arial"/>
              </a:rPr>
              <a:t>RhizoSorb</a:t>
            </a:r>
            <a:r>
              <a:rPr kumimoji="0" lang="en-US" sz="1800" b="0" i="0" u="none" strike="noStrike" kern="0" cap="none" spc="0" normalizeH="0" baseline="30000" noProof="0">
                <a:ln>
                  <a:noFill/>
                </a:ln>
                <a:solidFill>
                  <a:prstClr val="white"/>
                </a:solidFill>
                <a:effectLst/>
                <a:uLnTx/>
                <a:uFillTx/>
                <a:latin typeface="Arial"/>
                <a:ea typeface="+mn-ea"/>
                <a:cs typeface="Arial"/>
              </a:rPr>
              <a:t>®</a:t>
            </a:r>
            <a:r>
              <a:rPr kumimoji="0" lang="en-US" sz="1800" b="0" i="0" u="none" strike="noStrike" kern="0" cap="none" spc="0" normalizeH="0" baseline="0" noProof="0">
                <a:ln>
                  <a:noFill/>
                </a:ln>
                <a:solidFill>
                  <a:prstClr val="white"/>
                </a:solidFill>
                <a:effectLst/>
                <a:uLnTx/>
                <a:uFillTx/>
                <a:latin typeface="Arial"/>
                <a:ea typeface="+mn-ea"/>
                <a:cs typeface="Arial"/>
              </a:rPr>
              <a:t> enables </a:t>
            </a:r>
            <a:r>
              <a:rPr kumimoji="0" lang="en-US" sz="1800" b="1" i="0" u="none" strike="noStrike" kern="0" cap="none" spc="0" normalizeH="0" baseline="0" noProof="0">
                <a:ln>
                  <a:noFill/>
                </a:ln>
                <a:solidFill>
                  <a:srgbClr val="93BD5B"/>
                </a:solidFill>
                <a:effectLst/>
                <a:uLnTx/>
                <a:uFillTx/>
                <a:latin typeface="Arial"/>
                <a:ea typeface="+mn-ea"/>
                <a:cs typeface="Arial"/>
              </a:rPr>
              <a:t>twice the applied phosphorus </a:t>
            </a:r>
            <a:r>
              <a:rPr kumimoji="0" lang="en-US" sz="1800" b="0" i="0" u="none" strike="noStrike" kern="0" cap="none" spc="0" normalizeH="0" baseline="0" noProof="0">
                <a:ln>
                  <a:noFill/>
                </a:ln>
                <a:solidFill>
                  <a:prstClr val="white"/>
                </a:solidFill>
                <a:effectLst/>
                <a:uLnTx/>
                <a:uFillTx/>
                <a:latin typeface="Arial"/>
                <a:ea typeface="+mn-ea"/>
                <a:cs typeface="Arial"/>
              </a:rPr>
              <a:t>to be used by the crop as needed throughout the growing season</a:t>
            </a:r>
          </a:p>
        </p:txBody>
      </p:sp>
      <p:pic>
        <p:nvPicPr>
          <p:cNvPr id="24" name="Graphic 23" descr="Corn with solid fill">
            <a:extLst>
              <a:ext uri="{FF2B5EF4-FFF2-40B4-BE49-F238E27FC236}">
                <a16:creationId xmlns:a16="http://schemas.microsoft.com/office/drawing/2014/main" id="{4E800D9B-55F4-F0DF-E6FB-B6805B34C70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370609" y="2547658"/>
            <a:ext cx="1128991" cy="1128991"/>
          </a:xfrm>
          <a:prstGeom prst="rect">
            <a:avLst/>
          </a:prstGeom>
        </p:spPr>
      </p:pic>
      <p:cxnSp>
        <p:nvCxnSpPr>
          <p:cNvPr id="26" name="Straight Connector 25">
            <a:extLst>
              <a:ext uri="{FF2B5EF4-FFF2-40B4-BE49-F238E27FC236}">
                <a16:creationId xmlns:a16="http://schemas.microsoft.com/office/drawing/2014/main" id="{44FE62A3-2674-A549-B622-26E2B072F66E}"/>
              </a:ext>
            </a:extLst>
          </p:cNvPr>
          <p:cNvCxnSpPr>
            <a:cxnSpLocks/>
          </p:cNvCxnSpPr>
          <p:nvPr/>
        </p:nvCxnSpPr>
        <p:spPr>
          <a:xfrm>
            <a:off x="4516924" y="4042846"/>
            <a:ext cx="0" cy="12089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67F6865C-F383-511D-DDD3-13B089DBE524}"/>
              </a:ext>
            </a:extLst>
          </p:cNvPr>
          <p:cNvCxnSpPr>
            <a:cxnSpLocks/>
          </p:cNvCxnSpPr>
          <p:nvPr/>
        </p:nvCxnSpPr>
        <p:spPr>
          <a:xfrm>
            <a:off x="8262721" y="4042846"/>
            <a:ext cx="0" cy="120895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E3499597-8E7E-4CE1-FCB9-A67351B58DF1}"/>
              </a:ext>
            </a:extLst>
          </p:cNvPr>
          <p:cNvGrpSpPr/>
          <p:nvPr/>
        </p:nvGrpSpPr>
        <p:grpSpPr>
          <a:xfrm>
            <a:off x="9486900" y="2675395"/>
            <a:ext cx="932366" cy="932366"/>
            <a:chOff x="1711960" y="1900207"/>
            <a:chExt cx="932366" cy="932366"/>
          </a:xfrm>
        </p:grpSpPr>
        <p:sp>
          <p:nvSpPr>
            <p:cNvPr id="16" name="Rectangle 15">
              <a:extLst>
                <a:ext uri="{FF2B5EF4-FFF2-40B4-BE49-F238E27FC236}">
                  <a16:creationId xmlns:a16="http://schemas.microsoft.com/office/drawing/2014/main" id="{6A758CE6-953D-A24D-0436-38ECF7F40860}"/>
                </a:ext>
              </a:extLst>
            </p:cNvPr>
            <p:cNvSpPr/>
            <p:nvPr/>
          </p:nvSpPr>
          <p:spPr>
            <a:xfrm>
              <a:off x="2039174" y="2392797"/>
              <a:ext cx="278970" cy="2583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nvGrpSpPr>
            <p:cNvPr id="9" name="Group 8">
              <a:extLst>
                <a:ext uri="{FF2B5EF4-FFF2-40B4-BE49-F238E27FC236}">
                  <a16:creationId xmlns:a16="http://schemas.microsoft.com/office/drawing/2014/main" id="{02F087F1-FBAA-19F3-CB54-6E7A7C0177F0}"/>
                </a:ext>
              </a:extLst>
            </p:cNvPr>
            <p:cNvGrpSpPr/>
            <p:nvPr/>
          </p:nvGrpSpPr>
          <p:grpSpPr>
            <a:xfrm>
              <a:off x="1711960" y="1900207"/>
              <a:ext cx="932366" cy="932366"/>
              <a:chOff x="1711960" y="1900207"/>
              <a:chExt cx="932366" cy="932366"/>
            </a:xfrm>
          </p:grpSpPr>
          <p:pic>
            <p:nvPicPr>
              <p:cNvPr id="11" name="Graphic 10" descr="Lock with solid fill">
                <a:extLst>
                  <a:ext uri="{FF2B5EF4-FFF2-40B4-BE49-F238E27FC236}">
                    <a16:creationId xmlns:a16="http://schemas.microsoft.com/office/drawing/2014/main" id="{42861F0A-5343-8CC6-6449-9DD87FB4CE1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11960" y="1900207"/>
                <a:ext cx="932366" cy="932366"/>
              </a:xfrm>
              <a:prstGeom prst="rect">
                <a:avLst/>
              </a:prstGeom>
            </p:spPr>
          </p:pic>
          <p:sp>
            <p:nvSpPr>
              <p:cNvPr id="13" name="TextBox 12">
                <a:extLst>
                  <a:ext uri="{FF2B5EF4-FFF2-40B4-BE49-F238E27FC236}">
                    <a16:creationId xmlns:a16="http://schemas.microsoft.com/office/drawing/2014/main" id="{BD76864F-C6A7-B052-ADDB-1D982446C178}"/>
                  </a:ext>
                </a:extLst>
              </p:cNvPr>
              <p:cNvSpPr txBox="1"/>
              <p:nvPr/>
            </p:nvSpPr>
            <p:spPr>
              <a:xfrm>
                <a:off x="1744383" y="2364034"/>
                <a:ext cx="8439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44030"/>
                    </a:solidFill>
                    <a:effectLst/>
                    <a:uLnTx/>
                    <a:uFillTx/>
                    <a:latin typeface="Aptos" panose="02110004020202020204"/>
                    <a:ea typeface="+mn-ea"/>
                    <a:cs typeface="+mn-cs"/>
                  </a:rPr>
                  <a:t>Soil</a:t>
                </a:r>
              </a:p>
            </p:txBody>
          </p:sp>
        </p:grpSp>
      </p:grpSp>
      <p:grpSp>
        <p:nvGrpSpPr>
          <p:cNvPr id="7" name="Group 6">
            <a:extLst>
              <a:ext uri="{FF2B5EF4-FFF2-40B4-BE49-F238E27FC236}">
                <a16:creationId xmlns:a16="http://schemas.microsoft.com/office/drawing/2014/main" id="{A057EBF8-ACCF-4F7A-D433-6D56079877AE}"/>
              </a:ext>
            </a:extLst>
          </p:cNvPr>
          <p:cNvGrpSpPr/>
          <p:nvPr/>
        </p:nvGrpSpPr>
        <p:grpSpPr>
          <a:xfrm rot="10800000">
            <a:off x="7481309" y="3113877"/>
            <a:ext cx="1659665" cy="74803"/>
            <a:chOff x="3033023" y="2355396"/>
            <a:chExt cx="1659665" cy="74803"/>
          </a:xfrm>
        </p:grpSpPr>
        <p:cxnSp>
          <p:nvCxnSpPr>
            <p:cNvPr id="18" name="Straight Arrow Connector 17">
              <a:extLst>
                <a:ext uri="{FF2B5EF4-FFF2-40B4-BE49-F238E27FC236}">
                  <a16:creationId xmlns:a16="http://schemas.microsoft.com/office/drawing/2014/main" id="{24A46AC5-A774-2D3E-A8A4-268975AFFB0B}"/>
                </a:ext>
              </a:extLst>
            </p:cNvPr>
            <p:cNvCxnSpPr>
              <a:cxnSpLocks/>
            </p:cNvCxnSpPr>
            <p:nvPr/>
          </p:nvCxnSpPr>
          <p:spPr>
            <a:xfrm flipH="1">
              <a:off x="3033023" y="2392798"/>
              <a:ext cx="1659665" cy="0"/>
            </a:xfrm>
            <a:prstGeom prst="straightConnector1">
              <a:avLst/>
            </a:prstGeom>
            <a:ln w="76200">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94C9C24E-815C-9C01-739C-835973F3B872}"/>
                </a:ext>
              </a:extLst>
            </p:cNvPr>
            <p:cNvSpPr/>
            <p:nvPr/>
          </p:nvSpPr>
          <p:spPr>
            <a:xfrm rot="2754275" flipH="1">
              <a:off x="3890861" y="2087233"/>
              <a:ext cx="74802" cy="6111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B60378CA-A4E6-58CE-E9D8-A8FF696DBD65}"/>
                </a:ext>
              </a:extLst>
            </p:cNvPr>
            <p:cNvSpPr/>
            <p:nvPr/>
          </p:nvSpPr>
          <p:spPr>
            <a:xfrm rot="18845725">
              <a:off x="3890861" y="2087232"/>
              <a:ext cx="74802" cy="61113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grpSp>
        <p:nvGrpSpPr>
          <p:cNvPr id="4" name="Group 3">
            <a:extLst>
              <a:ext uri="{FF2B5EF4-FFF2-40B4-BE49-F238E27FC236}">
                <a16:creationId xmlns:a16="http://schemas.microsoft.com/office/drawing/2014/main" id="{8739140A-5144-2FCA-782B-4B410E5B1739}"/>
              </a:ext>
            </a:extLst>
          </p:cNvPr>
          <p:cNvGrpSpPr/>
          <p:nvPr/>
        </p:nvGrpSpPr>
        <p:grpSpPr>
          <a:xfrm>
            <a:off x="1276673" y="2601883"/>
            <a:ext cx="1452562" cy="1182214"/>
            <a:chOff x="5388431" y="1888415"/>
            <a:chExt cx="1452562" cy="1182214"/>
          </a:xfrm>
        </p:grpSpPr>
        <p:sp>
          <p:nvSpPr>
            <p:cNvPr id="6" name="Oval 5">
              <a:extLst>
                <a:ext uri="{FF2B5EF4-FFF2-40B4-BE49-F238E27FC236}">
                  <a16:creationId xmlns:a16="http://schemas.microsoft.com/office/drawing/2014/main" id="{9AB5EBDD-2EB1-A7A0-6107-492C76FF3BAC}"/>
                </a:ext>
              </a:extLst>
            </p:cNvPr>
            <p:cNvSpPr/>
            <p:nvPr/>
          </p:nvSpPr>
          <p:spPr>
            <a:xfrm>
              <a:off x="5645990" y="1941961"/>
              <a:ext cx="849077" cy="850529"/>
            </a:xfrm>
            <a:prstGeom prst="ellipse">
              <a:avLst/>
            </a:prstGeom>
            <a:solidFill>
              <a:srgbClr val="93BD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0" name="Picture 9" descr="A white text on a black background&#10;&#10;Description automatically generated">
              <a:extLst>
                <a:ext uri="{FF2B5EF4-FFF2-40B4-BE49-F238E27FC236}">
                  <a16:creationId xmlns:a16="http://schemas.microsoft.com/office/drawing/2014/main" id="{B5E53368-371D-1FAE-60E2-221F6DC7FD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796317" y="2040490"/>
              <a:ext cx="510349" cy="581083"/>
            </a:xfrm>
            <a:prstGeom prst="rect">
              <a:avLst/>
            </a:prstGeom>
          </p:spPr>
        </p:pic>
        <p:sp>
          <p:nvSpPr>
            <p:cNvPr id="23" name="Oval 22">
              <a:extLst>
                <a:ext uri="{FF2B5EF4-FFF2-40B4-BE49-F238E27FC236}">
                  <a16:creationId xmlns:a16="http://schemas.microsoft.com/office/drawing/2014/main" id="{D69B3008-B208-02CF-CD2A-E58CC930B38E}"/>
                </a:ext>
              </a:extLst>
            </p:cNvPr>
            <p:cNvSpPr/>
            <p:nvPr/>
          </p:nvSpPr>
          <p:spPr>
            <a:xfrm>
              <a:off x="6495067" y="2098059"/>
              <a:ext cx="345926" cy="34003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25" name="Oval 24">
              <a:extLst>
                <a:ext uri="{FF2B5EF4-FFF2-40B4-BE49-F238E27FC236}">
                  <a16:creationId xmlns:a16="http://schemas.microsoft.com/office/drawing/2014/main" id="{A2609465-500A-EB1D-1086-1F91CE35F3BB}"/>
                </a:ext>
              </a:extLst>
            </p:cNvPr>
            <p:cNvSpPr/>
            <p:nvPr/>
          </p:nvSpPr>
          <p:spPr>
            <a:xfrm>
              <a:off x="5606724" y="2730594"/>
              <a:ext cx="345926" cy="34003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sp>
          <p:nvSpPr>
            <p:cNvPr id="28" name="Oval 27">
              <a:extLst>
                <a:ext uri="{FF2B5EF4-FFF2-40B4-BE49-F238E27FC236}">
                  <a16:creationId xmlns:a16="http://schemas.microsoft.com/office/drawing/2014/main" id="{0FBEAEE9-E498-445F-1C61-25057B196FC3}"/>
                </a:ext>
              </a:extLst>
            </p:cNvPr>
            <p:cNvSpPr/>
            <p:nvPr/>
          </p:nvSpPr>
          <p:spPr>
            <a:xfrm>
              <a:off x="5388431" y="1888415"/>
              <a:ext cx="345926" cy="34003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grpSp>
      <p:grpSp>
        <p:nvGrpSpPr>
          <p:cNvPr id="8" name="Group 7">
            <a:extLst>
              <a:ext uri="{FF2B5EF4-FFF2-40B4-BE49-F238E27FC236}">
                <a16:creationId xmlns:a16="http://schemas.microsoft.com/office/drawing/2014/main" id="{AE78BA3B-DC47-0D03-FE05-0215F5FDA853}"/>
              </a:ext>
            </a:extLst>
          </p:cNvPr>
          <p:cNvGrpSpPr/>
          <p:nvPr/>
        </p:nvGrpSpPr>
        <p:grpSpPr>
          <a:xfrm>
            <a:off x="3378997" y="2983628"/>
            <a:ext cx="1659665" cy="257049"/>
            <a:chOff x="7230480" y="2237865"/>
            <a:chExt cx="1659665" cy="257049"/>
          </a:xfrm>
        </p:grpSpPr>
        <p:cxnSp>
          <p:nvCxnSpPr>
            <p:cNvPr id="22" name="Straight Arrow Connector 21">
              <a:extLst>
                <a:ext uri="{FF2B5EF4-FFF2-40B4-BE49-F238E27FC236}">
                  <a16:creationId xmlns:a16="http://schemas.microsoft.com/office/drawing/2014/main" id="{6F2A3079-F0CE-737D-60CD-59FB2BBF2597}"/>
                </a:ext>
              </a:extLst>
            </p:cNvPr>
            <p:cNvCxnSpPr>
              <a:cxnSpLocks/>
            </p:cNvCxnSpPr>
            <p:nvPr/>
          </p:nvCxnSpPr>
          <p:spPr>
            <a:xfrm>
              <a:off x="7230480" y="2357981"/>
              <a:ext cx="1659665" cy="0"/>
            </a:xfrm>
            <a:prstGeom prst="straightConnector1">
              <a:avLst/>
            </a:prstGeom>
            <a:ln w="76200">
              <a:solidFill>
                <a:srgbClr val="93BD5B"/>
              </a:solidFill>
              <a:tailEnd type="triangle"/>
            </a:ln>
          </p:spPr>
          <p:style>
            <a:lnRef idx="2">
              <a:schemeClr val="accent1"/>
            </a:lnRef>
            <a:fillRef idx="0">
              <a:schemeClr val="accent1"/>
            </a:fillRef>
            <a:effectRef idx="1">
              <a:schemeClr val="accent1"/>
            </a:effectRef>
            <a:fontRef idx="minor">
              <a:schemeClr val="tx1"/>
            </a:fontRef>
          </p:style>
        </p:cxnSp>
        <p:sp>
          <p:nvSpPr>
            <p:cNvPr id="29" name="Oval 28">
              <a:extLst>
                <a:ext uri="{FF2B5EF4-FFF2-40B4-BE49-F238E27FC236}">
                  <a16:creationId xmlns:a16="http://schemas.microsoft.com/office/drawing/2014/main" id="{BEBCD0A3-218C-6693-2548-41824A03B685}"/>
                </a:ext>
              </a:extLst>
            </p:cNvPr>
            <p:cNvSpPr/>
            <p:nvPr/>
          </p:nvSpPr>
          <p:spPr>
            <a:xfrm>
              <a:off x="7804770" y="2237865"/>
              <a:ext cx="261502" cy="25704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t>
              </a:r>
            </a:p>
          </p:txBody>
        </p:sp>
      </p:grpSp>
      <p:sp>
        <p:nvSpPr>
          <p:cNvPr id="12" name="TextBox 11">
            <a:extLst>
              <a:ext uri="{FF2B5EF4-FFF2-40B4-BE49-F238E27FC236}">
                <a16:creationId xmlns:a16="http://schemas.microsoft.com/office/drawing/2014/main" id="{406DAA3D-522B-2A5E-9600-543C97ADCE08}"/>
              </a:ext>
            </a:extLst>
          </p:cNvPr>
          <p:cNvSpPr txBox="1"/>
          <p:nvPr/>
        </p:nvSpPr>
        <p:spPr>
          <a:xfrm>
            <a:off x="3048000" y="1815802"/>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Improved Phosphorus Uptake</a:t>
            </a:r>
          </a:p>
        </p:txBody>
      </p:sp>
    </p:spTree>
    <p:extLst>
      <p:ext uri="{BB962C8B-B14F-4D97-AF65-F5344CB8AC3E}">
        <p14:creationId xmlns:p14="http://schemas.microsoft.com/office/powerpoint/2010/main" val="32888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4030"/>
        </a:solidFill>
        <a:effectLst/>
      </p:bgPr>
    </p:bg>
    <p:spTree>
      <p:nvGrpSpPr>
        <p:cNvPr id="1" name="">
          <a:extLst>
            <a:ext uri="{FF2B5EF4-FFF2-40B4-BE49-F238E27FC236}">
              <a16:creationId xmlns:a16="http://schemas.microsoft.com/office/drawing/2014/main" id="{E579F66C-58DA-B2F3-2C88-EFBF02259178}"/>
            </a:ext>
          </a:extLst>
        </p:cNvPr>
        <p:cNvGrpSpPr/>
        <p:nvPr/>
      </p:nvGrpSpPr>
      <p:grpSpPr>
        <a:xfrm>
          <a:off x="0" y="0"/>
          <a:ext cx="0" cy="0"/>
          <a:chOff x="0" y="0"/>
          <a:chExt cx="0" cy="0"/>
        </a:xfrm>
      </p:grpSpPr>
      <p:sp>
        <p:nvSpPr>
          <p:cNvPr id="56" name="Oval 55">
            <a:extLst>
              <a:ext uri="{FF2B5EF4-FFF2-40B4-BE49-F238E27FC236}">
                <a16:creationId xmlns:a16="http://schemas.microsoft.com/office/drawing/2014/main" id="{3286AD4D-3CF5-6F28-7F54-9D8F53F72DDC}"/>
              </a:ext>
            </a:extLst>
          </p:cNvPr>
          <p:cNvSpPr/>
          <p:nvPr/>
        </p:nvSpPr>
        <p:spPr>
          <a:xfrm rot="3970615">
            <a:off x="5768872" y="1603635"/>
            <a:ext cx="1997214" cy="1996646"/>
          </a:xfrm>
          <a:prstGeom prst="ellipse">
            <a:avLst/>
          </a:prstGeom>
          <a:gradFill flip="none" rotWithShape="1">
            <a:gsLst>
              <a:gs pos="0">
                <a:srgbClr val="33682C"/>
              </a:gs>
              <a:gs pos="100000">
                <a:srgbClr val="93BD5B"/>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 name="Footer Placeholder 2">
            <a:extLst>
              <a:ext uri="{FF2B5EF4-FFF2-40B4-BE49-F238E27FC236}">
                <a16:creationId xmlns:a16="http://schemas.microsoft.com/office/drawing/2014/main" id="{B0F39D23-AF2B-EA6F-69A9-F739CC8F42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CC88E9F4-E27D-A84B-4EBA-B745076B885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A06F5763-173A-098D-1C2E-28DF441BC3D2}"/>
              </a:ext>
            </a:extLst>
          </p:cNvPr>
          <p:cNvSpPr txBox="1"/>
          <p:nvPr/>
        </p:nvSpPr>
        <p:spPr>
          <a:xfrm>
            <a:off x="309399" y="1358637"/>
            <a:ext cx="3741730"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93BD5B"/>
                </a:solidFill>
                <a:effectLst/>
                <a:uLnTx/>
                <a:uFillTx/>
                <a:latin typeface="Calibri" panose="020F0502020204030204"/>
                <a:ea typeface="+mn-ea"/>
                <a:cs typeface="+mn-cs"/>
              </a:rPr>
              <a:t>1. Replaces Conventional Phosphates</a:t>
            </a:r>
          </a:p>
        </p:txBody>
      </p:sp>
      <p:sp>
        <p:nvSpPr>
          <p:cNvPr id="7" name="TextBox 6">
            <a:extLst>
              <a:ext uri="{FF2B5EF4-FFF2-40B4-BE49-F238E27FC236}">
                <a16:creationId xmlns:a16="http://schemas.microsoft.com/office/drawing/2014/main" id="{A4EA83F3-02B4-06D5-3EB5-04DE170197B5}"/>
              </a:ext>
            </a:extLst>
          </p:cNvPr>
          <p:cNvSpPr txBox="1"/>
          <p:nvPr/>
        </p:nvSpPr>
        <p:spPr>
          <a:xfrm>
            <a:off x="309399" y="1725515"/>
            <a:ext cx="4982388"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RhizoSorb is a patented technology integrated into dry-granule phosphate production to improve nutrient use efficiency.</a:t>
            </a:r>
          </a:p>
        </p:txBody>
      </p:sp>
      <p:sp>
        <p:nvSpPr>
          <p:cNvPr id="8" name="TextBox 7">
            <a:extLst>
              <a:ext uri="{FF2B5EF4-FFF2-40B4-BE49-F238E27FC236}">
                <a16:creationId xmlns:a16="http://schemas.microsoft.com/office/drawing/2014/main" id="{C1B30771-5187-1933-7F7D-4B46C5D5F6E8}"/>
              </a:ext>
            </a:extLst>
          </p:cNvPr>
          <p:cNvSpPr txBox="1"/>
          <p:nvPr/>
        </p:nvSpPr>
        <p:spPr>
          <a:xfrm>
            <a:off x="370285" y="5003697"/>
            <a:ext cx="2895344"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93BD5B"/>
                </a:solidFill>
                <a:effectLst/>
                <a:uLnTx/>
                <a:uFillTx/>
                <a:latin typeface="Calibri" panose="020F0502020204030204"/>
                <a:ea typeface="+mn-ea"/>
                <a:cs typeface="+mn-cs"/>
              </a:rPr>
              <a:t>4. Optimal Nutrient Delivery</a:t>
            </a:r>
          </a:p>
        </p:txBody>
      </p:sp>
      <p:sp>
        <p:nvSpPr>
          <p:cNvPr id="9" name="TextBox 8">
            <a:extLst>
              <a:ext uri="{FF2B5EF4-FFF2-40B4-BE49-F238E27FC236}">
                <a16:creationId xmlns:a16="http://schemas.microsoft.com/office/drawing/2014/main" id="{4FF14C29-903E-0253-4AE5-178A6769B449}"/>
              </a:ext>
            </a:extLst>
          </p:cNvPr>
          <p:cNvSpPr txBox="1"/>
          <p:nvPr/>
        </p:nvSpPr>
        <p:spPr>
          <a:xfrm>
            <a:off x="343450" y="5379376"/>
            <a:ext cx="5081847" cy="95410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a:ea typeface="+mn-ea"/>
                <a:cs typeface="Arial"/>
              </a:rPr>
              <a:t>RhizoSorb’s plant-driven release controls the delivery of nutrients based on a chemical gradient established between the product surface and the soil-water solution where plant available nutrients are absorbed by the roots.</a:t>
            </a:r>
          </a:p>
        </p:txBody>
      </p:sp>
      <p:sp>
        <p:nvSpPr>
          <p:cNvPr id="10" name="TextBox 9">
            <a:extLst>
              <a:ext uri="{FF2B5EF4-FFF2-40B4-BE49-F238E27FC236}">
                <a16:creationId xmlns:a16="http://schemas.microsoft.com/office/drawing/2014/main" id="{4BD6266E-7010-357F-213E-7F583A79B74A}"/>
              </a:ext>
            </a:extLst>
          </p:cNvPr>
          <p:cNvSpPr txBox="1"/>
          <p:nvPr/>
        </p:nvSpPr>
        <p:spPr>
          <a:xfrm>
            <a:off x="314603" y="3895128"/>
            <a:ext cx="27574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93BD5B"/>
                </a:solidFill>
                <a:effectLst/>
                <a:uLnTx/>
                <a:uFillTx/>
                <a:latin typeface="Calibri" panose="020F0502020204030204"/>
                <a:ea typeface="+mn-ea"/>
                <a:cs typeface="+mn-cs"/>
              </a:rPr>
              <a:t>3. Soil Chemistry Approach</a:t>
            </a:r>
          </a:p>
        </p:txBody>
      </p:sp>
      <p:sp>
        <p:nvSpPr>
          <p:cNvPr id="11" name="TextBox 10">
            <a:extLst>
              <a:ext uri="{FF2B5EF4-FFF2-40B4-BE49-F238E27FC236}">
                <a16:creationId xmlns:a16="http://schemas.microsoft.com/office/drawing/2014/main" id="{91802751-451C-B7EF-A0D9-B8FFF4B6BD33}"/>
              </a:ext>
            </a:extLst>
          </p:cNvPr>
          <p:cNvSpPr txBox="1"/>
          <p:nvPr/>
        </p:nvSpPr>
        <p:spPr>
          <a:xfrm>
            <a:off x="322114" y="4237386"/>
            <a:ext cx="5002832"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a:ea typeface="+mn-ea"/>
                <a:cs typeface="Arial"/>
              </a:rPr>
              <a:t>Surface interactions between RhizoSorb and phosphorus ensure plant availability by preventing soil tie-up and loss to the environment.</a:t>
            </a:r>
          </a:p>
        </p:txBody>
      </p:sp>
      <p:sp>
        <p:nvSpPr>
          <p:cNvPr id="12" name="TextBox 11">
            <a:extLst>
              <a:ext uri="{FF2B5EF4-FFF2-40B4-BE49-F238E27FC236}">
                <a16:creationId xmlns:a16="http://schemas.microsoft.com/office/drawing/2014/main" id="{29AF9EC4-5B6C-3C64-1E9E-467AAFDCC1D6}"/>
              </a:ext>
            </a:extLst>
          </p:cNvPr>
          <p:cNvSpPr txBox="1"/>
          <p:nvPr/>
        </p:nvSpPr>
        <p:spPr>
          <a:xfrm>
            <a:off x="288955" y="2514867"/>
            <a:ext cx="2662908" cy="369332"/>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93BD5B"/>
                </a:solidFill>
                <a:effectLst/>
                <a:uLnTx/>
                <a:uFillTx/>
                <a:latin typeface="Calibri" panose="020F0502020204030204"/>
                <a:ea typeface="+mn-ea"/>
                <a:cs typeface="+mn-cs"/>
              </a:rPr>
              <a:t>2. Novel Active Ingredient</a:t>
            </a:r>
          </a:p>
        </p:txBody>
      </p:sp>
      <p:sp>
        <p:nvSpPr>
          <p:cNvPr id="13" name="TextBox 12">
            <a:extLst>
              <a:ext uri="{FF2B5EF4-FFF2-40B4-BE49-F238E27FC236}">
                <a16:creationId xmlns:a16="http://schemas.microsoft.com/office/drawing/2014/main" id="{1C9A34A0-87BD-4941-587C-74581414ACE0}"/>
              </a:ext>
            </a:extLst>
          </p:cNvPr>
          <p:cNvSpPr txBox="1"/>
          <p:nvPr/>
        </p:nvSpPr>
        <p:spPr>
          <a:xfrm>
            <a:off x="288955" y="2873104"/>
            <a:ext cx="5002832" cy="95410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a:ea typeface="+mn-ea"/>
                <a:cs typeface="Arial"/>
              </a:rPr>
              <a:t>RhizoSorb is composed of a blend of metal oxides with phosphorus adhered to the surface during production to increase phosphorus availability and uptake throughout the growing season.</a:t>
            </a:r>
          </a:p>
        </p:txBody>
      </p:sp>
      <p:pic>
        <p:nvPicPr>
          <p:cNvPr id="18" name="Picture 17" descr="A close-up of a planet&#10;&#10;Description automatically generated">
            <a:extLst>
              <a:ext uri="{FF2B5EF4-FFF2-40B4-BE49-F238E27FC236}">
                <a16:creationId xmlns:a16="http://schemas.microsoft.com/office/drawing/2014/main" id="{9B22E57E-EAAA-B8BB-A157-987CC030ABC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316892" y="2983943"/>
            <a:ext cx="3316872" cy="3491864"/>
          </a:xfrm>
          <a:prstGeom prst="rect">
            <a:avLst/>
          </a:prstGeom>
        </p:spPr>
      </p:pic>
      <p:pic>
        <p:nvPicPr>
          <p:cNvPr id="36" name="Picture 35" descr="A close-up of a pile of white beans&#10;&#10;Description automatically generated">
            <a:extLst>
              <a:ext uri="{FF2B5EF4-FFF2-40B4-BE49-F238E27FC236}">
                <a16:creationId xmlns:a16="http://schemas.microsoft.com/office/drawing/2014/main" id="{A14694E4-7CEC-B437-C212-1C0E3D15B55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12185" y="1600200"/>
            <a:ext cx="4086497" cy="2232790"/>
          </a:xfrm>
          <a:prstGeom prst="rect">
            <a:avLst/>
          </a:prstGeom>
        </p:spPr>
      </p:pic>
      <p:cxnSp>
        <p:nvCxnSpPr>
          <p:cNvPr id="39" name="Straight Connector 38">
            <a:extLst>
              <a:ext uri="{FF2B5EF4-FFF2-40B4-BE49-F238E27FC236}">
                <a16:creationId xmlns:a16="http://schemas.microsoft.com/office/drawing/2014/main" id="{6AA7949E-E88E-39C5-B1B4-EA25EB992BAD}"/>
              </a:ext>
            </a:extLst>
          </p:cNvPr>
          <p:cNvCxnSpPr>
            <a:cxnSpLocks/>
          </p:cNvCxnSpPr>
          <p:nvPr/>
        </p:nvCxnSpPr>
        <p:spPr>
          <a:xfrm>
            <a:off x="7018771" y="2913771"/>
            <a:ext cx="1095384" cy="723399"/>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48" name="Picture 47" descr="A white text on a black background&#10;&#10;Description automatically generated">
            <a:extLst>
              <a:ext uri="{FF2B5EF4-FFF2-40B4-BE49-F238E27FC236}">
                <a16:creationId xmlns:a16="http://schemas.microsoft.com/office/drawing/2014/main" id="{FEB59E4C-A330-1DF1-3D26-82873289F26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541433" y="3603270"/>
            <a:ext cx="261002" cy="279361"/>
          </a:xfrm>
          <a:prstGeom prst="rect">
            <a:avLst/>
          </a:prstGeom>
        </p:spPr>
      </p:pic>
      <p:pic>
        <p:nvPicPr>
          <p:cNvPr id="49" name="Picture 48" descr="A white text on a black background&#10;&#10;Description automatically generated">
            <a:extLst>
              <a:ext uri="{FF2B5EF4-FFF2-40B4-BE49-F238E27FC236}">
                <a16:creationId xmlns:a16="http://schemas.microsoft.com/office/drawing/2014/main" id="{32FA48DD-DEA2-E857-7226-1E18382D7B5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0073274" y="4015293"/>
            <a:ext cx="261002" cy="279361"/>
          </a:xfrm>
          <a:prstGeom prst="rect">
            <a:avLst/>
          </a:prstGeom>
        </p:spPr>
      </p:pic>
      <p:sp>
        <p:nvSpPr>
          <p:cNvPr id="51" name="TextBox 50">
            <a:extLst>
              <a:ext uri="{FF2B5EF4-FFF2-40B4-BE49-F238E27FC236}">
                <a16:creationId xmlns:a16="http://schemas.microsoft.com/office/drawing/2014/main" id="{38239841-6AC3-2921-0BE4-74D50B1C981E}"/>
              </a:ext>
            </a:extLst>
          </p:cNvPr>
          <p:cNvSpPr txBox="1"/>
          <p:nvPr/>
        </p:nvSpPr>
        <p:spPr>
          <a:xfrm>
            <a:off x="9883045" y="3645166"/>
            <a:ext cx="3390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alibri" panose="020F0502020204030204"/>
                <a:ea typeface="+mn-ea"/>
                <a:cs typeface="+mn-cs"/>
              </a:rPr>
              <a:t>P</a:t>
            </a:r>
          </a:p>
        </p:txBody>
      </p:sp>
      <p:sp>
        <p:nvSpPr>
          <p:cNvPr id="52" name="TextBox 51">
            <a:extLst>
              <a:ext uri="{FF2B5EF4-FFF2-40B4-BE49-F238E27FC236}">
                <a16:creationId xmlns:a16="http://schemas.microsoft.com/office/drawing/2014/main" id="{1E123AD2-37EB-1F42-9A45-2A7843F3628E}"/>
              </a:ext>
            </a:extLst>
          </p:cNvPr>
          <p:cNvSpPr txBox="1"/>
          <p:nvPr/>
        </p:nvSpPr>
        <p:spPr>
          <a:xfrm>
            <a:off x="9566766" y="3941355"/>
            <a:ext cx="3390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alibri" panose="020F0502020204030204"/>
                <a:ea typeface="+mn-ea"/>
                <a:cs typeface="+mn-cs"/>
              </a:rPr>
              <a:t>P</a:t>
            </a:r>
          </a:p>
        </p:txBody>
      </p:sp>
      <p:sp>
        <p:nvSpPr>
          <p:cNvPr id="53" name="TextBox 52">
            <a:extLst>
              <a:ext uri="{FF2B5EF4-FFF2-40B4-BE49-F238E27FC236}">
                <a16:creationId xmlns:a16="http://schemas.microsoft.com/office/drawing/2014/main" id="{85556DCE-B088-8D04-05D2-3DC5ABB686BE}"/>
              </a:ext>
            </a:extLst>
          </p:cNvPr>
          <p:cNvSpPr txBox="1"/>
          <p:nvPr/>
        </p:nvSpPr>
        <p:spPr>
          <a:xfrm>
            <a:off x="9397225" y="3247888"/>
            <a:ext cx="3390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alibri" panose="020F0502020204030204"/>
                <a:ea typeface="+mn-ea"/>
                <a:cs typeface="+mn-cs"/>
              </a:rPr>
              <a:t>P</a:t>
            </a:r>
          </a:p>
        </p:txBody>
      </p:sp>
      <p:sp>
        <p:nvSpPr>
          <p:cNvPr id="58" name="TextBox 57">
            <a:extLst>
              <a:ext uri="{FF2B5EF4-FFF2-40B4-BE49-F238E27FC236}">
                <a16:creationId xmlns:a16="http://schemas.microsoft.com/office/drawing/2014/main" id="{0971F38E-9C9A-D673-7C95-4E856EC6781D}"/>
              </a:ext>
            </a:extLst>
          </p:cNvPr>
          <p:cNvSpPr txBox="1"/>
          <p:nvPr/>
        </p:nvSpPr>
        <p:spPr>
          <a:xfrm>
            <a:off x="7860043" y="1709734"/>
            <a:ext cx="4028490" cy="738664"/>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white"/>
                </a:solidFill>
                <a:effectLst/>
                <a:uLnTx/>
                <a:uFillTx/>
                <a:latin typeface="Arial"/>
                <a:ea typeface="+mn-ea"/>
                <a:cs typeface="Arial"/>
              </a:rPr>
              <a:t>RhizoSorb</a:t>
            </a:r>
            <a:r>
              <a:rPr kumimoji="0" lang="en-US" sz="1400" b="0" i="0" u="none" strike="noStrike" kern="0" cap="none" spc="0" normalizeH="0" baseline="30000" noProof="0">
                <a:ln>
                  <a:noFill/>
                </a:ln>
                <a:solidFill>
                  <a:prstClr val="white"/>
                </a:solidFill>
                <a:effectLst/>
                <a:uLnTx/>
                <a:uFillTx/>
                <a:latin typeface="Arial"/>
                <a:ea typeface="+mn-ea"/>
                <a:cs typeface="Arial"/>
              </a:rPr>
              <a:t>®</a:t>
            </a:r>
            <a:r>
              <a:rPr kumimoji="0" lang="en-US" sz="1400" b="0" i="0" u="none" strike="noStrike" kern="0" cap="none" spc="0" normalizeH="0" baseline="0" noProof="0">
                <a:ln>
                  <a:noFill/>
                </a:ln>
                <a:solidFill>
                  <a:prstClr val="white"/>
                </a:solidFill>
                <a:effectLst/>
                <a:uLnTx/>
                <a:uFillTx/>
                <a:latin typeface="Arial"/>
                <a:ea typeface="+mn-ea"/>
                <a:cs typeface="Arial"/>
              </a:rPr>
              <a:t> 8-39-0 is sold as a direct replacement to monoammonium (MAP) and diammonium (DAP) phosphate fertilizer.</a:t>
            </a:r>
          </a:p>
        </p:txBody>
      </p:sp>
      <p:sp>
        <p:nvSpPr>
          <p:cNvPr id="70" name="Right Arrow 69">
            <a:extLst>
              <a:ext uri="{FF2B5EF4-FFF2-40B4-BE49-F238E27FC236}">
                <a16:creationId xmlns:a16="http://schemas.microsoft.com/office/drawing/2014/main" id="{B5E751AE-48AA-B306-2E24-300F89D2ED26}"/>
              </a:ext>
            </a:extLst>
          </p:cNvPr>
          <p:cNvSpPr/>
          <p:nvPr/>
        </p:nvSpPr>
        <p:spPr>
          <a:xfrm rot="478763">
            <a:off x="7231685" y="4028377"/>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1" name="Right Arrow 70">
            <a:extLst>
              <a:ext uri="{FF2B5EF4-FFF2-40B4-BE49-F238E27FC236}">
                <a16:creationId xmlns:a16="http://schemas.microsoft.com/office/drawing/2014/main" id="{3D59AE13-22E1-6933-1D93-74C980B65C00}"/>
              </a:ext>
            </a:extLst>
          </p:cNvPr>
          <p:cNvSpPr/>
          <p:nvPr/>
        </p:nvSpPr>
        <p:spPr>
          <a:xfrm rot="20893711">
            <a:off x="7230274" y="4664690"/>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2" name="Right Arrow 71">
            <a:extLst>
              <a:ext uri="{FF2B5EF4-FFF2-40B4-BE49-F238E27FC236}">
                <a16:creationId xmlns:a16="http://schemas.microsoft.com/office/drawing/2014/main" id="{8045E781-C6C8-9AEA-69C5-D4A651582502}"/>
              </a:ext>
            </a:extLst>
          </p:cNvPr>
          <p:cNvSpPr/>
          <p:nvPr/>
        </p:nvSpPr>
        <p:spPr>
          <a:xfrm rot="19996615">
            <a:off x="7493570" y="5232436"/>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73" name="TextBox 72">
            <a:extLst>
              <a:ext uri="{FF2B5EF4-FFF2-40B4-BE49-F238E27FC236}">
                <a16:creationId xmlns:a16="http://schemas.microsoft.com/office/drawing/2014/main" id="{0632CA15-F199-F01F-0DD0-3D968E39A943}"/>
              </a:ext>
            </a:extLst>
          </p:cNvPr>
          <p:cNvSpPr txBox="1"/>
          <p:nvPr/>
        </p:nvSpPr>
        <p:spPr>
          <a:xfrm>
            <a:off x="6708367" y="3874057"/>
            <a:ext cx="7898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alibri" panose="020F0502020204030204"/>
                <a:ea typeface="+mn-ea"/>
                <a:cs typeface="+mn-cs"/>
              </a:rPr>
              <a:t>P</a:t>
            </a:r>
          </a:p>
        </p:txBody>
      </p:sp>
      <p:sp>
        <p:nvSpPr>
          <p:cNvPr id="74" name="TextBox 73">
            <a:extLst>
              <a:ext uri="{FF2B5EF4-FFF2-40B4-BE49-F238E27FC236}">
                <a16:creationId xmlns:a16="http://schemas.microsoft.com/office/drawing/2014/main" id="{7B492934-2B77-F60E-65A4-2A6C5B82A723}"/>
              </a:ext>
            </a:extLst>
          </p:cNvPr>
          <p:cNvSpPr txBox="1"/>
          <p:nvPr/>
        </p:nvSpPr>
        <p:spPr>
          <a:xfrm>
            <a:off x="6752514" y="4606559"/>
            <a:ext cx="3627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alibri" panose="020F0502020204030204"/>
                <a:ea typeface="+mn-ea"/>
                <a:cs typeface="+mn-cs"/>
              </a:rPr>
              <a:t>P</a:t>
            </a:r>
          </a:p>
        </p:txBody>
      </p:sp>
      <p:sp>
        <p:nvSpPr>
          <p:cNvPr id="75" name="TextBox 74">
            <a:extLst>
              <a:ext uri="{FF2B5EF4-FFF2-40B4-BE49-F238E27FC236}">
                <a16:creationId xmlns:a16="http://schemas.microsoft.com/office/drawing/2014/main" id="{66B2E2F3-35A0-2345-AB84-941892406B56}"/>
              </a:ext>
            </a:extLst>
          </p:cNvPr>
          <p:cNvSpPr txBox="1"/>
          <p:nvPr/>
        </p:nvSpPr>
        <p:spPr>
          <a:xfrm>
            <a:off x="7070469" y="5244204"/>
            <a:ext cx="7898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alibri" panose="020F0502020204030204"/>
                <a:ea typeface="+mn-ea"/>
                <a:cs typeface="+mn-cs"/>
              </a:rPr>
              <a:t>P</a:t>
            </a:r>
          </a:p>
        </p:txBody>
      </p:sp>
      <p:sp>
        <p:nvSpPr>
          <p:cNvPr id="76" name="TextBox 75">
            <a:extLst>
              <a:ext uri="{FF2B5EF4-FFF2-40B4-BE49-F238E27FC236}">
                <a16:creationId xmlns:a16="http://schemas.microsoft.com/office/drawing/2014/main" id="{FADF13F2-EC70-4C59-57AF-B2538836F252}"/>
              </a:ext>
            </a:extLst>
          </p:cNvPr>
          <p:cNvSpPr txBox="1"/>
          <p:nvPr/>
        </p:nvSpPr>
        <p:spPr>
          <a:xfrm>
            <a:off x="10993296" y="3667867"/>
            <a:ext cx="7898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alibri" panose="020F0502020204030204"/>
                <a:ea typeface="+mn-ea"/>
                <a:cs typeface="+mn-cs"/>
              </a:rPr>
              <a:t>P</a:t>
            </a:r>
          </a:p>
        </p:txBody>
      </p:sp>
      <p:sp>
        <p:nvSpPr>
          <p:cNvPr id="77" name="TextBox 76">
            <a:extLst>
              <a:ext uri="{FF2B5EF4-FFF2-40B4-BE49-F238E27FC236}">
                <a16:creationId xmlns:a16="http://schemas.microsoft.com/office/drawing/2014/main" id="{42132B4D-6A7E-7B38-022C-E3D2E27F76AE}"/>
              </a:ext>
            </a:extLst>
          </p:cNvPr>
          <p:cNvSpPr txBox="1"/>
          <p:nvPr/>
        </p:nvSpPr>
        <p:spPr>
          <a:xfrm>
            <a:off x="11108346" y="4658038"/>
            <a:ext cx="7898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alibri" panose="020F0502020204030204"/>
                <a:ea typeface="+mn-ea"/>
                <a:cs typeface="+mn-cs"/>
              </a:rPr>
              <a:t>P</a:t>
            </a:r>
          </a:p>
        </p:txBody>
      </p:sp>
      <p:sp>
        <p:nvSpPr>
          <p:cNvPr id="78" name="TextBox 77">
            <a:extLst>
              <a:ext uri="{FF2B5EF4-FFF2-40B4-BE49-F238E27FC236}">
                <a16:creationId xmlns:a16="http://schemas.microsoft.com/office/drawing/2014/main" id="{9FB69773-ED26-3426-51E0-8B9814CD2FF0}"/>
              </a:ext>
            </a:extLst>
          </p:cNvPr>
          <p:cNvSpPr txBox="1"/>
          <p:nvPr/>
        </p:nvSpPr>
        <p:spPr>
          <a:xfrm>
            <a:off x="10670006" y="5352900"/>
            <a:ext cx="7898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Calibri" panose="020F0502020204030204"/>
                <a:ea typeface="+mn-ea"/>
                <a:cs typeface="+mn-cs"/>
              </a:rPr>
              <a:t>P</a:t>
            </a:r>
          </a:p>
        </p:txBody>
      </p:sp>
      <p:sp>
        <p:nvSpPr>
          <p:cNvPr id="79" name="Right Arrow 78">
            <a:extLst>
              <a:ext uri="{FF2B5EF4-FFF2-40B4-BE49-F238E27FC236}">
                <a16:creationId xmlns:a16="http://schemas.microsoft.com/office/drawing/2014/main" id="{4EAB93CD-6BF4-F26A-70AF-4345FE0587C4}"/>
              </a:ext>
            </a:extLst>
          </p:cNvPr>
          <p:cNvSpPr/>
          <p:nvPr/>
        </p:nvSpPr>
        <p:spPr>
          <a:xfrm>
            <a:off x="10772318" y="3737760"/>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80" name="Right Arrow 79">
            <a:extLst>
              <a:ext uri="{FF2B5EF4-FFF2-40B4-BE49-F238E27FC236}">
                <a16:creationId xmlns:a16="http://schemas.microsoft.com/office/drawing/2014/main" id="{E57AB2DE-D175-1EA3-8AAB-B4C6AA3A492C}"/>
              </a:ext>
            </a:extLst>
          </p:cNvPr>
          <p:cNvSpPr/>
          <p:nvPr/>
        </p:nvSpPr>
        <p:spPr>
          <a:xfrm>
            <a:off x="10796452" y="4707259"/>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81" name="Right Arrow 80">
            <a:extLst>
              <a:ext uri="{FF2B5EF4-FFF2-40B4-BE49-F238E27FC236}">
                <a16:creationId xmlns:a16="http://schemas.microsoft.com/office/drawing/2014/main" id="{AE17D3A4-A2EE-45D8-7D8E-FE642C756924}"/>
              </a:ext>
            </a:extLst>
          </p:cNvPr>
          <p:cNvSpPr/>
          <p:nvPr/>
        </p:nvSpPr>
        <p:spPr>
          <a:xfrm rot="1881041">
            <a:off x="10418601" y="5404833"/>
            <a:ext cx="184736" cy="169277"/>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cxnSp>
        <p:nvCxnSpPr>
          <p:cNvPr id="82" name="Straight Connector 81">
            <a:extLst>
              <a:ext uri="{FF2B5EF4-FFF2-40B4-BE49-F238E27FC236}">
                <a16:creationId xmlns:a16="http://schemas.microsoft.com/office/drawing/2014/main" id="{340B3707-1ACB-38FD-761D-6623AFB04D9C}"/>
              </a:ext>
            </a:extLst>
          </p:cNvPr>
          <p:cNvCxnSpPr>
            <a:cxnSpLocks/>
          </p:cNvCxnSpPr>
          <p:nvPr/>
        </p:nvCxnSpPr>
        <p:spPr>
          <a:xfrm>
            <a:off x="5420080" y="1549577"/>
            <a:ext cx="0" cy="475940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descr="A white text on a black background&#10;&#10;Description automatically generated">
            <a:extLst>
              <a:ext uri="{FF2B5EF4-FFF2-40B4-BE49-F238E27FC236}">
                <a16:creationId xmlns:a16="http://schemas.microsoft.com/office/drawing/2014/main" id="{B03C52E7-7479-C70D-93AD-0D73CB50E5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97898" y="174431"/>
            <a:ext cx="4562269" cy="1319968"/>
          </a:xfrm>
          <a:prstGeom prst="rect">
            <a:avLst/>
          </a:prstGeom>
        </p:spPr>
      </p:pic>
    </p:spTree>
    <p:extLst>
      <p:ext uri="{BB962C8B-B14F-4D97-AF65-F5344CB8AC3E}">
        <p14:creationId xmlns:p14="http://schemas.microsoft.com/office/powerpoint/2010/main" val="3378553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23850-8B5F-C028-18A5-5DFEA8F22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A1AD7-421A-18A7-ED69-9053BB96F975}"/>
              </a:ext>
            </a:extLst>
          </p:cNvPr>
          <p:cNvSpPr>
            <a:spLocks noGrp="1"/>
          </p:cNvSpPr>
          <p:nvPr>
            <p:ph type="title"/>
          </p:nvPr>
        </p:nvSpPr>
        <p:spPr/>
        <p:txBody>
          <a:bodyPr/>
          <a:lstStyle/>
          <a:p>
            <a:pPr algn="ctr"/>
            <a:r>
              <a:rPr lang="en-US"/>
              <a:t>RhizoSorb</a:t>
            </a:r>
            <a:r>
              <a:rPr lang="en-US" baseline="30000"/>
              <a:t>®</a:t>
            </a:r>
            <a:r>
              <a:rPr lang="en-US"/>
              <a:t> Maintains Granule Quality</a:t>
            </a:r>
          </a:p>
        </p:txBody>
      </p:sp>
      <p:graphicFrame>
        <p:nvGraphicFramePr>
          <p:cNvPr id="6" name="Table 7">
            <a:extLst>
              <a:ext uri="{FF2B5EF4-FFF2-40B4-BE49-F238E27FC236}">
                <a16:creationId xmlns:a16="http://schemas.microsoft.com/office/drawing/2014/main" id="{8E553A52-8587-39EA-9B26-413F8BB34E28}"/>
              </a:ext>
            </a:extLst>
          </p:cNvPr>
          <p:cNvGraphicFramePr>
            <a:graphicFrameLocks noGrp="1"/>
          </p:cNvGraphicFramePr>
          <p:nvPr/>
        </p:nvGraphicFramePr>
        <p:xfrm>
          <a:off x="4743663" y="1690688"/>
          <a:ext cx="6534341" cy="4538330"/>
        </p:xfrm>
        <a:graphic>
          <a:graphicData uri="http://schemas.openxmlformats.org/drawingml/2006/table">
            <a:tbl>
              <a:tblPr firstRow="1" bandRow="1">
                <a:tableStyleId>{2D5ABB26-0587-4C30-8999-92F81FD0307C}</a:tableStyleId>
              </a:tblPr>
              <a:tblGrid>
                <a:gridCol w="1865573">
                  <a:extLst>
                    <a:ext uri="{9D8B030D-6E8A-4147-A177-3AD203B41FA5}">
                      <a16:colId xmlns:a16="http://schemas.microsoft.com/office/drawing/2014/main" val="708596271"/>
                    </a:ext>
                  </a:extLst>
                </a:gridCol>
                <a:gridCol w="1556256">
                  <a:extLst>
                    <a:ext uri="{9D8B030D-6E8A-4147-A177-3AD203B41FA5}">
                      <a16:colId xmlns:a16="http://schemas.microsoft.com/office/drawing/2014/main" val="1579850792"/>
                    </a:ext>
                  </a:extLst>
                </a:gridCol>
                <a:gridCol w="1556256">
                  <a:extLst>
                    <a:ext uri="{9D8B030D-6E8A-4147-A177-3AD203B41FA5}">
                      <a16:colId xmlns:a16="http://schemas.microsoft.com/office/drawing/2014/main" val="3842052078"/>
                    </a:ext>
                  </a:extLst>
                </a:gridCol>
                <a:gridCol w="1556256">
                  <a:extLst>
                    <a:ext uri="{9D8B030D-6E8A-4147-A177-3AD203B41FA5}">
                      <a16:colId xmlns:a16="http://schemas.microsoft.com/office/drawing/2014/main" val="3333123225"/>
                    </a:ext>
                  </a:extLst>
                </a:gridCol>
              </a:tblGrid>
              <a:tr h="561843">
                <a:tc>
                  <a:txBody>
                    <a:bodyPr/>
                    <a:lstStyle/>
                    <a:p>
                      <a:pPr>
                        <a:lnSpc>
                          <a:spcPct val="150000"/>
                        </a:lnSpc>
                      </a:pPr>
                      <a:endParaRPr lang="en-US" sz="1400">
                        <a:latin typeface="Arial" panose="020B0604020202020204" pitchFamily="34" charset="0"/>
                        <a:cs typeface="Arial" panose="020B0604020202020204" pitchFamily="34" charset="0"/>
                      </a:endParaRPr>
                    </a:p>
                  </a:txBody>
                  <a:tcPr/>
                </a:tc>
                <a:tc>
                  <a:txBody>
                    <a:bodyPr/>
                    <a:lstStyle/>
                    <a:p>
                      <a:pPr algn="ctr">
                        <a:lnSpc>
                          <a:spcPct val="100000"/>
                        </a:lnSpc>
                      </a:pPr>
                      <a:r>
                        <a:rPr lang="en-US" sz="1400" b="1">
                          <a:solidFill>
                            <a:srgbClr val="33682C"/>
                          </a:solidFill>
                          <a:latin typeface="Arial" panose="020B0604020202020204" pitchFamily="34" charset="0"/>
                          <a:cs typeface="Arial" panose="020B0604020202020204" pitchFamily="34" charset="0"/>
                        </a:rPr>
                        <a:t>RhizoSorb </a:t>
                      </a:r>
                      <a:br>
                        <a:rPr lang="en-US" sz="1400" b="1">
                          <a:solidFill>
                            <a:srgbClr val="33682C"/>
                          </a:solidFill>
                          <a:latin typeface="Arial" panose="020B0604020202020204" pitchFamily="34" charset="0"/>
                          <a:cs typeface="Arial" panose="020B0604020202020204" pitchFamily="34" charset="0"/>
                        </a:rPr>
                      </a:br>
                      <a:r>
                        <a:rPr lang="en-US" sz="1400" b="1">
                          <a:solidFill>
                            <a:srgbClr val="33682C"/>
                          </a:solidFill>
                          <a:latin typeface="Arial" panose="020B0604020202020204" pitchFamily="34" charset="0"/>
                          <a:cs typeface="Arial" panose="020B0604020202020204" pitchFamily="34" charset="0"/>
                        </a:rPr>
                        <a:t>8-39-0</a:t>
                      </a:r>
                    </a:p>
                  </a:txBody>
                  <a:tcPr/>
                </a:tc>
                <a:tc>
                  <a:txBody>
                    <a:bodyPr/>
                    <a:lstStyle/>
                    <a:p>
                      <a:pPr algn="ctr">
                        <a:lnSpc>
                          <a:spcPct val="150000"/>
                        </a:lnSpc>
                      </a:pPr>
                      <a:r>
                        <a:rPr lang="en-US" sz="1400" b="1">
                          <a:solidFill>
                            <a:schemeClr val="tx1"/>
                          </a:solidFill>
                          <a:latin typeface="Arial" panose="020B0604020202020204" pitchFamily="34" charset="0"/>
                          <a:cs typeface="Arial" panose="020B0604020202020204" pitchFamily="34" charset="0"/>
                        </a:rPr>
                        <a:t>MAP</a:t>
                      </a:r>
                    </a:p>
                  </a:txBody>
                  <a:tcPr/>
                </a:tc>
                <a:tc>
                  <a:txBody>
                    <a:bodyPr/>
                    <a:lstStyle/>
                    <a:p>
                      <a:pPr algn="ctr">
                        <a:lnSpc>
                          <a:spcPct val="150000"/>
                        </a:lnSpc>
                      </a:pPr>
                      <a:r>
                        <a:rPr lang="en-US" sz="1400" b="1">
                          <a:solidFill>
                            <a:schemeClr val="tx1"/>
                          </a:solidFill>
                          <a:latin typeface="Arial" panose="020B0604020202020204" pitchFamily="34" charset="0"/>
                          <a:cs typeface="Arial" panose="020B0604020202020204" pitchFamily="34" charset="0"/>
                        </a:rPr>
                        <a:t>DAP</a:t>
                      </a:r>
                    </a:p>
                  </a:txBody>
                  <a:tcPr/>
                </a:tc>
                <a:extLst>
                  <a:ext uri="{0D108BD9-81ED-4DB2-BD59-A6C34878D82A}">
                    <a16:rowId xmlns:a16="http://schemas.microsoft.com/office/drawing/2014/main" val="68576854"/>
                  </a:ext>
                </a:extLst>
              </a:tr>
              <a:tr h="403274">
                <a:tc>
                  <a:txBody>
                    <a:bodyPr/>
                    <a:lstStyle/>
                    <a:p>
                      <a:pPr>
                        <a:lnSpc>
                          <a:spcPct val="150000"/>
                        </a:lnSpc>
                      </a:pPr>
                      <a:r>
                        <a:rPr lang="en-US" sz="1400">
                          <a:latin typeface="Arial"/>
                          <a:cs typeface="Arial"/>
                        </a:rPr>
                        <a:t>Crush Strength (lbF)</a:t>
                      </a:r>
                    </a:p>
                  </a:txBody>
                  <a:tcPr>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7.90</a:t>
                      </a:r>
                    </a:p>
                  </a:txBody>
                  <a:tcPr>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a:latin typeface="Arial"/>
                          <a:cs typeface="Arial"/>
                        </a:rPr>
                        <a:t>8.10</a:t>
                      </a:r>
                      <a:endParaRPr lang="en-US" sz="1400">
                        <a:latin typeface="Arial" panose="020B0604020202020204" pitchFamily="34" charset="0"/>
                        <a:cs typeface="Arial" panose="020B0604020202020204" pitchFamily="34" charset="0"/>
                      </a:endParaRPr>
                    </a:p>
                  </a:txBody>
                  <a:tcPr>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8.67</a:t>
                      </a:r>
                    </a:p>
                  </a:txBody>
                  <a:tcPr>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31711821"/>
                  </a:ext>
                </a:extLst>
              </a:tr>
              <a:tr h="403274">
                <a:tc>
                  <a:txBody>
                    <a:bodyPr/>
                    <a:lstStyle/>
                    <a:p>
                      <a:pPr>
                        <a:lnSpc>
                          <a:spcPct val="150000"/>
                        </a:lnSpc>
                      </a:pPr>
                      <a:r>
                        <a:rPr lang="en-US" sz="1400">
                          <a:latin typeface="Arial" panose="020B0604020202020204" pitchFamily="34" charset="0"/>
                          <a:cs typeface="Arial" panose="020B0604020202020204" pitchFamily="34" charset="0"/>
                        </a:rPr>
                        <a:t>Angle of Repose</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spc="-25">
                          <a:latin typeface="Arial"/>
                          <a:cs typeface="Arial"/>
                        </a:rPr>
                        <a:t>31°</a:t>
                      </a:r>
                      <a:endParaRPr lang="en-US" sz="1400">
                        <a:latin typeface="Arial"/>
                        <a:cs typeface="Arial"/>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31°</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400" spc="-25">
                          <a:latin typeface="Arial" panose="020B0604020202020204" pitchFamily="34" charset="0"/>
                          <a:cs typeface="Arial" panose="020B0604020202020204" pitchFamily="34" charset="0"/>
                        </a:rPr>
                        <a:t>36°</a:t>
                      </a:r>
                      <a:endParaRPr lang="en-US" sz="1400">
                        <a:latin typeface="Arial" panose="020B0604020202020204" pitchFamily="34" charset="0"/>
                        <a:cs typeface="Arial" panose="020B060402020202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02872914"/>
                  </a:ext>
                </a:extLst>
              </a:tr>
              <a:tr h="750295">
                <a:tc>
                  <a:txBody>
                    <a:bodyPr/>
                    <a:lstStyle/>
                    <a:p>
                      <a:pPr>
                        <a:lnSpc>
                          <a:spcPct val="150000"/>
                        </a:lnSpc>
                      </a:pPr>
                      <a:r>
                        <a:rPr lang="en-US" sz="1400">
                          <a:latin typeface="Arial" panose="020B0604020202020204" pitchFamily="34" charset="0"/>
                          <a:cs typeface="Arial" panose="020B0604020202020204" pitchFamily="34" charset="0"/>
                        </a:rPr>
                        <a:t>Size Guide Number (SGN)</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260-340</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250-350</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250-350</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88095445"/>
                  </a:ext>
                </a:extLst>
              </a:tr>
              <a:tr h="403274">
                <a:tc>
                  <a:txBody>
                    <a:bodyPr/>
                    <a:lstStyle/>
                    <a:p>
                      <a:pPr>
                        <a:lnSpc>
                          <a:spcPct val="150000"/>
                        </a:lnSpc>
                      </a:pPr>
                      <a:r>
                        <a:rPr lang="en-US" sz="1400">
                          <a:latin typeface="Arial" panose="020B0604020202020204" pitchFamily="34" charset="0"/>
                          <a:cs typeface="Arial" panose="020B0604020202020204" pitchFamily="34" charset="0"/>
                        </a:rPr>
                        <a:t>Uniformity Index</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40-60</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40-60</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40-60</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97004037"/>
                  </a:ext>
                </a:extLst>
              </a:tr>
              <a:tr h="403274">
                <a:tc>
                  <a:txBody>
                    <a:bodyPr/>
                    <a:lstStyle/>
                    <a:p>
                      <a:pPr>
                        <a:lnSpc>
                          <a:spcPct val="150000"/>
                        </a:lnSpc>
                      </a:pPr>
                      <a:r>
                        <a:rPr lang="en-US" sz="1400">
                          <a:latin typeface="Arial" panose="020B0604020202020204" pitchFamily="34" charset="0"/>
                          <a:cs typeface="Arial" panose="020B0604020202020204" pitchFamily="34" charset="0"/>
                        </a:rPr>
                        <a:t>Salt Index</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16.3</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26.7</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29.2</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03604932"/>
                  </a:ext>
                </a:extLst>
              </a:tr>
              <a:tr h="403274">
                <a:tc>
                  <a:txBody>
                    <a:bodyPr/>
                    <a:lstStyle/>
                    <a:p>
                      <a:pPr>
                        <a:lnSpc>
                          <a:spcPct val="150000"/>
                        </a:lnSpc>
                      </a:pPr>
                      <a:r>
                        <a:rPr lang="en-US" sz="1400">
                          <a:latin typeface="Arial" panose="020B0604020202020204" pitchFamily="34" charset="0"/>
                          <a:cs typeface="Arial" panose="020B0604020202020204" pitchFamily="34" charset="0"/>
                        </a:rPr>
                        <a:t>Bulk Density (lb/ft</a:t>
                      </a:r>
                      <a:r>
                        <a:rPr lang="en-US" sz="1400" baseline="30000">
                          <a:latin typeface="Arial" panose="020B0604020202020204" pitchFamily="34" charset="0"/>
                          <a:cs typeface="Arial" panose="020B0604020202020204" pitchFamily="34" charset="0"/>
                        </a:rPr>
                        <a:t>3</a:t>
                      </a:r>
                      <a:r>
                        <a:rPr lang="en-US" sz="1400">
                          <a:latin typeface="Arial" panose="020B0604020202020204" pitchFamily="34" charset="0"/>
                          <a:cs typeface="Arial" panose="020B0604020202020204" pitchFamily="34" charset="0"/>
                        </a:rPr>
                        <a:t>)</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65.1</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63.0</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67.0</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56176095"/>
                  </a:ext>
                </a:extLst>
              </a:tr>
              <a:tr h="403274">
                <a:tc>
                  <a:txBody>
                    <a:bodyPr/>
                    <a:lstStyle/>
                    <a:p>
                      <a:pPr>
                        <a:lnSpc>
                          <a:spcPct val="150000"/>
                        </a:lnSpc>
                      </a:pPr>
                      <a:r>
                        <a:rPr lang="en-US" sz="1400">
                          <a:latin typeface="Arial" panose="020B0604020202020204" pitchFamily="34" charset="0"/>
                          <a:cs typeface="Arial" panose="020B0604020202020204" pitchFamily="34" charset="0"/>
                        </a:rPr>
                        <a:t>pH</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a:cs typeface="Arial"/>
                        </a:rPr>
                        <a:t>4.8-5.4</a:t>
                      </a:r>
                      <a:endParaRPr lang="en-US" sz="1400">
                        <a:latin typeface="Arial" panose="020B0604020202020204" pitchFamily="34" charset="0"/>
                        <a:cs typeface="Arial" panose="020B060402020202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3.9-4.1</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7.3-7.8</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25195883"/>
                  </a:ext>
                </a:extLst>
              </a:tr>
              <a:tr h="403274">
                <a:tc>
                  <a:txBody>
                    <a:bodyPr/>
                    <a:lstStyle/>
                    <a:p>
                      <a:pPr>
                        <a:lnSpc>
                          <a:spcPct val="150000"/>
                        </a:lnSpc>
                      </a:pPr>
                      <a:r>
                        <a:rPr lang="en-US" sz="1400">
                          <a:latin typeface="Arial" panose="020B0604020202020204" pitchFamily="34" charset="0"/>
                          <a:cs typeface="Arial" panose="020B0604020202020204" pitchFamily="34" charset="0"/>
                        </a:rPr>
                        <a:t>Moisture Content </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3.0</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panose="020B0604020202020204" pitchFamily="34" charset="0"/>
                          <a:cs typeface="Arial" panose="020B0604020202020204" pitchFamily="34" charset="0"/>
                        </a:rPr>
                        <a:t>&gt;1.0</a:t>
                      </a: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lnSpc>
                          <a:spcPct val="150000"/>
                        </a:lnSpc>
                      </a:pPr>
                      <a:r>
                        <a:rPr lang="en-US" sz="1400">
                          <a:latin typeface="Arial"/>
                          <a:cs typeface="Arial"/>
                        </a:rPr>
                        <a:t>&gt;2.0</a:t>
                      </a:r>
                      <a:endParaRPr lang="en-US" sz="1400">
                        <a:latin typeface="Arial" panose="020B0604020202020204" pitchFamily="34" charset="0"/>
                        <a:cs typeface="Arial" panose="020B0604020202020204" pitchFamily="34" charset="0"/>
                      </a:endParaRPr>
                    </a:p>
                  </a:txBody>
                  <a:tcP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530850691"/>
                  </a:ext>
                </a:extLst>
              </a:tr>
              <a:tr h="403274">
                <a:tc>
                  <a:txBody>
                    <a:bodyPr/>
                    <a:lstStyle/>
                    <a:p>
                      <a:pPr>
                        <a:lnSpc>
                          <a:spcPct val="150000"/>
                        </a:lnSpc>
                      </a:pPr>
                      <a:r>
                        <a:rPr lang="en-US" sz="1400">
                          <a:latin typeface="Arial" panose="020B0604020202020204" pitchFamily="34" charset="0"/>
                          <a:cs typeface="Arial" panose="020B0604020202020204" pitchFamily="34" charset="0"/>
                        </a:rPr>
                        <a:t>Attrition</a:t>
                      </a:r>
                    </a:p>
                  </a:txBody>
                  <a:tcPr>
                    <a:lnT w="12700" cap="flat" cmpd="sng" algn="ctr">
                      <a:solidFill>
                        <a:schemeClr val="bg1">
                          <a:lumMod val="75000"/>
                        </a:schemeClr>
                      </a:solidFill>
                      <a:prstDash val="solid"/>
                      <a:round/>
                      <a:headEnd type="none" w="med" len="med"/>
                      <a:tailEnd type="none" w="med" len="med"/>
                    </a:lnT>
                  </a:tcPr>
                </a:tc>
                <a:tc>
                  <a:txBody>
                    <a:bodyPr/>
                    <a:lstStyle/>
                    <a:p>
                      <a:pPr algn="ctr">
                        <a:lnSpc>
                          <a:spcPct val="150000"/>
                        </a:lnSpc>
                      </a:pPr>
                      <a:r>
                        <a:rPr lang="en-US" sz="1400">
                          <a:latin typeface="Arial" panose="020B0604020202020204" pitchFamily="34" charset="0"/>
                          <a:cs typeface="Arial" panose="020B0604020202020204" pitchFamily="34" charset="0"/>
                        </a:rPr>
                        <a:t>0.3%</a:t>
                      </a:r>
                    </a:p>
                  </a:txBody>
                  <a:tcPr>
                    <a:lnT w="12700" cap="flat" cmpd="sng" algn="ctr">
                      <a:solidFill>
                        <a:schemeClr val="bg1">
                          <a:lumMod val="75000"/>
                        </a:schemeClr>
                      </a:solidFill>
                      <a:prstDash val="solid"/>
                      <a:round/>
                      <a:headEnd type="none" w="med" len="med"/>
                      <a:tailEnd type="none" w="med" len="med"/>
                    </a:lnT>
                  </a:tcPr>
                </a:tc>
                <a:tc>
                  <a:txBody>
                    <a:bodyPr/>
                    <a:lstStyle/>
                    <a:p>
                      <a:pPr algn="ctr">
                        <a:lnSpc>
                          <a:spcPct val="150000"/>
                        </a:lnSpc>
                      </a:pPr>
                      <a:r>
                        <a:rPr lang="en-US" sz="1400">
                          <a:latin typeface="Arial" panose="020B0604020202020204" pitchFamily="34" charset="0"/>
                          <a:cs typeface="Arial" panose="020B0604020202020204" pitchFamily="34" charset="0"/>
                        </a:rPr>
                        <a:t>1-2%</a:t>
                      </a:r>
                    </a:p>
                  </a:txBody>
                  <a:tcPr>
                    <a:lnT w="12700" cap="flat" cmpd="sng" algn="ctr">
                      <a:solidFill>
                        <a:schemeClr val="bg1">
                          <a:lumMod val="75000"/>
                        </a:schemeClr>
                      </a:solidFill>
                      <a:prstDash val="solid"/>
                      <a:round/>
                      <a:headEnd type="none" w="med" len="med"/>
                      <a:tailEnd type="none" w="med" len="med"/>
                    </a:lnT>
                  </a:tcPr>
                </a:tc>
                <a:tc>
                  <a:txBody>
                    <a:bodyPr/>
                    <a:lstStyle/>
                    <a:p>
                      <a:pPr algn="ctr">
                        <a:lnSpc>
                          <a:spcPct val="150000"/>
                        </a:lnSpc>
                      </a:pPr>
                      <a:r>
                        <a:rPr lang="en-US" sz="1400">
                          <a:latin typeface="Arial" panose="020B0604020202020204" pitchFamily="34" charset="0"/>
                          <a:cs typeface="Arial" panose="020B0604020202020204" pitchFamily="34" charset="0"/>
                        </a:rPr>
                        <a:t>1-2%</a:t>
                      </a:r>
                    </a:p>
                  </a:txBody>
                  <a:tcPr>
                    <a:lnT w="12700" cap="flat" cmpd="sng" algn="ctr">
                      <a:solidFill>
                        <a:schemeClr val="bg1">
                          <a:lumMod val="75000"/>
                        </a:schemeClr>
                      </a:solidFill>
                      <a:prstDash val="solid"/>
                      <a:round/>
                      <a:headEnd type="none" w="med" len="med"/>
                      <a:tailEnd type="none" w="med" len="med"/>
                    </a:lnT>
                  </a:tcPr>
                </a:tc>
                <a:extLst>
                  <a:ext uri="{0D108BD9-81ED-4DB2-BD59-A6C34878D82A}">
                    <a16:rowId xmlns:a16="http://schemas.microsoft.com/office/drawing/2014/main" val="4177965882"/>
                  </a:ext>
                </a:extLst>
              </a:tr>
            </a:tbl>
          </a:graphicData>
        </a:graphic>
      </p:graphicFrame>
      <p:sp>
        <p:nvSpPr>
          <p:cNvPr id="8" name="Footer Placeholder 2">
            <a:extLst>
              <a:ext uri="{FF2B5EF4-FFF2-40B4-BE49-F238E27FC236}">
                <a16:creationId xmlns:a16="http://schemas.microsoft.com/office/drawing/2014/main" id="{EE991573-FAF8-1BC4-053E-B5C88F57FD02}"/>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8E8E8">
                    <a:lumMod val="75000"/>
                  </a:srgbClr>
                </a:solidFill>
                <a:effectLst/>
                <a:uLnTx/>
                <a:uFillTx/>
                <a:latin typeface="Arial" panose="020B0604020202020204" pitchFamily="34" charset="0"/>
                <a:ea typeface="+mn-ea"/>
                <a:cs typeface="Arial" panose="020B0604020202020204" pitchFamily="34" charset="0"/>
              </a:rPr>
              <a:t>Not for Distribution</a:t>
            </a:r>
          </a:p>
        </p:txBody>
      </p:sp>
      <p:sp>
        <p:nvSpPr>
          <p:cNvPr id="9" name="Slide Number Placeholder 4">
            <a:extLst>
              <a:ext uri="{FF2B5EF4-FFF2-40B4-BE49-F238E27FC236}">
                <a16:creationId xmlns:a16="http://schemas.microsoft.com/office/drawing/2014/main" id="{FBAB0020-B5CF-5D59-0297-2CD98D537EC3}"/>
              </a:ext>
            </a:extLst>
          </p:cNvPr>
          <p:cNvSpPr>
            <a:spLocks noGrp="1"/>
          </p:cNvSpPr>
          <p:nvPr>
            <p:ph type="sldNum" sz="quarter"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1200" cap="none" spc="0" normalizeH="0" baseline="0" noProof="0" smtClean="0">
                <a:ln>
                  <a:noFill/>
                </a:ln>
                <a:solidFill>
                  <a:srgbClr val="E8E8E8">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E8E8E8">
                  <a:lumMod val="75000"/>
                </a:srgbClr>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E66B5D89-D7B6-35E4-A1E9-1AFC6760A29A}"/>
              </a:ext>
            </a:extLst>
          </p:cNvPr>
          <p:cNvSpPr txBox="1"/>
          <p:nvPr/>
        </p:nvSpPr>
        <p:spPr>
          <a:xfrm>
            <a:off x="838200" y="2550497"/>
            <a:ext cx="3342968"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RhizoSorb granule characteristics are comparable or better than MAP/DAP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000000"/>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RhizoSorb exhibits a significantly lower salt index</a:t>
            </a:r>
          </a:p>
        </p:txBody>
      </p:sp>
    </p:spTree>
    <p:extLst>
      <p:ext uri="{BB962C8B-B14F-4D97-AF65-F5344CB8AC3E}">
        <p14:creationId xmlns:p14="http://schemas.microsoft.com/office/powerpoint/2010/main" val="77365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2660"/>
          <p:cNvSpPr/>
          <p:nvPr/>
        </p:nvSpPr>
        <p:spPr>
          <a:xfrm>
            <a:off x="1974546" y="3101195"/>
            <a:ext cx="462150" cy="462150"/>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54" name="Shape 2665"/>
          <p:cNvSpPr/>
          <p:nvPr/>
        </p:nvSpPr>
        <p:spPr>
          <a:xfrm>
            <a:off x="6024493" y="3186530"/>
            <a:ext cx="462150" cy="252083"/>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68" name="Shape 2676"/>
          <p:cNvSpPr/>
          <p:nvPr/>
        </p:nvSpPr>
        <p:spPr>
          <a:xfrm>
            <a:off x="8025107" y="3082506"/>
            <a:ext cx="336110" cy="462150"/>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69" name="Shape 2699"/>
          <p:cNvSpPr/>
          <p:nvPr/>
        </p:nvSpPr>
        <p:spPr>
          <a:xfrm>
            <a:off x="7824513" y="3127468"/>
            <a:ext cx="462150" cy="378123"/>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70" name="Shape 2753"/>
          <p:cNvSpPr/>
          <p:nvPr/>
        </p:nvSpPr>
        <p:spPr>
          <a:xfrm>
            <a:off x="9845078" y="3088138"/>
            <a:ext cx="378123" cy="462150"/>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solidFill>
          <a:ln w="12700">
            <a:miter lim="400000"/>
          </a:ln>
        </p:spPr>
        <p:txBody>
          <a:bodyPr lIns="19045" tIns="19045" rIns="19045" bIns="19045" anchor="ctr"/>
          <a:lstStyle/>
          <a:p>
            <a:pPr marL="0" marR="0" lvl="0" indent="0" algn="l" defTabSz="228532"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grpSp>
        <p:nvGrpSpPr>
          <p:cNvPr id="12" name="Group 11">
            <a:extLst>
              <a:ext uri="{FF2B5EF4-FFF2-40B4-BE49-F238E27FC236}">
                <a16:creationId xmlns:a16="http://schemas.microsoft.com/office/drawing/2014/main" id="{02AE1AE8-A576-CDEF-F9D9-2ACE2EE933F4}"/>
              </a:ext>
            </a:extLst>
          </p:cNvPr>
          <p:cNvGrpSpPr/>
          <p:nvPr/>
        </p:nvGrpSpPr>
        <p:grpSpPr>
          <a:xfrm>
            <a:off x="935396" y="2048007"/>
            <a:ext cx="1999186" cy="3873671"/>
            <a:chOff x="1185522" y="2048009"/>
            <a:chExt cx="1999186" cy="3873671"/>
          </a:xfrm>
        </p:grpSpPr>
        <p:sp>
          <p:nvSpPr>
            <p:cNvPr id="35" name="Hexagon 34"/>
            <p:cNvSpPr/>
            <p:nvPr/>
          </p:nvSpPr>
          <p:spPr>
            <a:xfrm rot="16200000">
              <a:off x="1272751" y="2144080"/>
              <a:ext cx="1828800" cy="1636657"/>
            </a:xfrm>
            <a:prstGeom prst="hexagon">
              <a:avLst/>
            </a:prstGeom>
            <a:noFill/>
            <a:ln w="28575">
              <a:solidFill>
                <a:srgbClr val="244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Montserrat Light" charset="0"/>
                <a:ea typeface="+mn-ea"/>
                <a:cs typeface="+mn-cs"/>
              </a:endParaRPr>
            </a:p>
          </p:txBody>
        </p:sp>
        <p:sp>
          <p:nvSpPr>
            <p:cNvPr id="43" name="TextBox 42"/>
            <p:cNvSpPr txBox="1"/>
            <p:nvPr/>
          </p:nvSpPr>
          <p:spPr>
            <a:xfrm>
              <a:off x="1793454" y="4172557"/>
              <a:ext cx="78739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50" normalizeH="0" baseline="0" noProof="0">
                  <a:ln>
                    <a:noFill/>
                  </a:ln>
                  <a:solidFill>
                    <a:srgbClr val="244030"/>
                  </a:solidFill>
                  <a:effectLst/>
                  <a:uLnTx/>
                  <a:uFillTx/>
                  <a:latin typeface="Tahoma" panose="020B0604030504040204" pitchFamily="34" charset="0"/>
                  <a:ea typeface="Tahoma" panose="020B0604030504040204" pitchFamily="34" charset="0"/>
                  <a:cs typeface="Tahoma" panose="020B0604030504040204" pitchFamily="34" charset="0"/>
                </a:rPr>
                <a:t>1991</a:t>
              </a:r>
            </a:p>
          </p:txBody>
        </p:sp>
        <p:sp>
          <p:nvSpPr>
            <p:cNvPr id="44" name="TextBox 43"/>
            <p:cNvSpPr txBox="1"/>
            <p:nvPr/>
          </p:nvSpPr>
          <p:spPr>
            <a:xfrm>
              <a:off x="1185522" y="4922880"/>
              <a:ext cx="1999186" cy="998800"/>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1840"/>
                </a:lnSpc>
                <a:spcBef>
                  <a:spcPts val="0"/>
                </a:spcBef>
                <a:spcAft>
                  <a:spcPts val="0"/>
                </a:spcAft>
                <a:buClrTx/>
                <a:buSzTx/>
                <a:buFontTx/>
                <a:buNone/>
                <a:tabLst/>
                <a:defRPr/>
              </a:pPr>
              <a:r>
                <a:rPr lang="en-US" sz="1400">
                  <a:solidFill>
                    <a:srgbClr val="000000"/>
                  </a:solidFill>
                  <a:latin typeface="Arial"/>
                  <a:ea typeface="Montserrat Light" charset="0"/>
                  <a:cs typeface="Arial"/>
                </a:rPr>
                <a:t>Initial t</a:t>
              </a:r>
              <a:r>
                <a:rPr kumimoji="0" lang="en-US" sz="1400" b="0" i="0" u="none" strike="noStrike" kern="1200" cap="none" spc="0" normalizeH="0" baseline="0" noProof="0" err="1">
                  <a:ln>
                    <a:noFill/>
                  </a:ln>
                  <a:solidFill>
                    <a:srgbClr val="000000"/>
                  </a:solidFill>
                  <a:effectLst/>
                  <a:uLnTx/>
                  <a:uFillTx/>
                  <a:latin typeface="Arial"/>
                  <a:ea typeface="Montserrat Light" charset="0"/>
                  <a:cs typeface="Arial"/>
                </a:rPr>
                <a:t>echnology</a:t>
              </a:r>
              <a:r>
                <a:rPr kumimoji="0" lang="en-US" sz="1400" b="0" i="0" u="none" strike="noStrike" kern="1200" cap="none" spc="0" normalizeH="0" baseline="0" noProof="0">
                  <a:ln>
                    <a:noFill/>
                  </a:ln>
                  <a:solidFill>
                    <a:srgbClr val="000000"/>
                  </a:solidFill>
                  <a:effectLst/>
                  <a:uLnTx/>
                  <a:uFillTx/>
                  <a:latin typeface="Arial"/>
                  <a:ea typeface="Montserrat Light" charset="0"/>
                  <a:cs typeface="Arial"/>
                </a:rPr>
                <a:t> developed by Penn State researchers</a:t>
              </a:r>
              <a:endParaRPr kumimoji="0" lang="en-US" sz="14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914400" rtl="0" eaLnBrk="1" fontAlgn="auto" latinLnBrk="0" hangingPunct="1">
                <a:lnSpc>
                  <a:spcPts val="184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ontserrat Light" charset="0"/>
                <a:cs typeface="Arial" panose="020B0604020202020204" pitchFamily="34" charset="0"/>
              </a:endParaRPr>
            </a:p>
          </p:txBody>
        </p:sp>
        <p:pic>
          <p:nvPicPr>
            <p:cNvPr id="6" name="object 5">
              <a:extLst>
                <a:ext uri="{FF2B5EF4-FFF2-40B4-BE49-F238E27FC236}">
                  <a16:creationId xmlns:a16="http://schemas.microsoft.com/office/drawing/2014/main" id="{E035F12F-4DCA-25C0-5B47-F0CC9A856C85}"/>
                </a:ext>
              </a:extLst>
            </p:cNvPr>
            <p:cNvPicPr/>
            <p:nvPr/>
          </p:nvPicPr>
          <p:blipFill>
            <a:blip r:embed="rId3" cstate="email">
              <a:extLst>
                <a:ext uri="{28A0092B-C50C-407E-A947-70E740481C1C}">
                  <a14:useLocalDpi xmlns:a14="http://schemas.microsoft.com/office/drawing/2010/main"/>
                </a:ext>
              </a:extLst>
            </a:blip>
            <a:stretch>
              <a:fillRect/>
            </a:stretch>
          </p:blipFill>
          <p:spPr>
            <a:xfrm>
              <a:off x="1499828" y="2272058"/>
              <a:ext cx="1374647" cy="1374648"/>
            </a:xfrm>
            <a:prstGeom prst="rect">
              <a:avLst/>
            </a:prstGeom>
          </p:spPr>
        </p:pic>
      </p:grpSp>
      <p:grpSp>
        <p:nvGrpSpPr>
          <p:cNvPr id="3" name="Group 2">
            <a:extLst>
              <a:ext uri="{FF2B5EF4-FFF2-40B4-BE49-F238E27FC236}">
                <a16:creationId xmlns:a16="http://schemas.microsoft.com/office/drawing/2014/main" id="{A72B4168-7092-AAD9-73F3-9EF6BC7B27B6}"/>
              </a:ext>
            </a:extLst>
          </p:cNvPr>
          <p:cNvGrpSpPr/>
          <p:nvPr/>
        </p:nvGrpSpPr>
        <p:grpSpPr>
          <a:xfrm>
            <a:off x="9174304" y="2048008"/>
            <a:ext cx="1999186" cy="3412006"/>
            <a:chOff x="9097723" y="2048009"/>
            <a:chExt cx="1999186" cy="3412006"/>
          </a:xfrm>
        </p:grpSpPr>
        <p:sp>
          <p:nvSpPr>
            <p:cNvPr id="39" name="Hexagon 38"/>
            <p:cNvSpPr/>
            <p:nvPr/>
          </p:nvSpPr>
          <p:spPr>
            <a:xfrm rot="16200000">
              <a:off x="9182916" y="2144080"/>
              <a:ext cx="1828800" cy="1636657"/>
            </a:xfrm>
            <a:prstGeom prst="hexagon">
              <a:avLst/>
            </a:prstGeom>
            <a:noFill/>
            <a:ln w="28575">
              <a:solidFill>
                <a:srgbClr val="93B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93BD5B"/>
                </a:solidFill>
                <a:effectLst/>
                <a:uLnTx/>
                <a:uFillTx/>
                <a:latin typeface="Montserrat Light" charset="0"/>
                <a:ea typeface="+mn-ea"/>
                <a:cs typeface="+mn-cs"/>
              </a:endParaRPr>
            </a:p>
          </p:txBody>
        </p:sp>
        <p:sp>
          <p:nvSpPr>
            <p:cNvPr id="51" name="TextBox 50"/>
            <p:cNvSpPr txBox="1"/>
            <p:nvPr/>
          </p:nvSpPr>
          <p:spPr>
            <a:xfrm>
              <a:off x="9703619" y="4172557"/>
              <a:ext cx="78739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50" normalizeH="0" baseline="0" noProof="0">
                  <a:ln>
                    <a:noFill/>
                  </a:ln>
                  <a:solidFill>
                    <a:srgbClr val="93BD5B"/>
                  </a:solidFill>
                  <a:effectLst/>
                  <a:uLnTx/>
                  <a:uFillTx/>
                  <a:latin typeface="Tahoma" panose="020B0604030504040204" pitchFamily="34" charset="0"/>
                  <a:ea typeface="Tahoma" panose="020B0604030504040204" pitchFamily="34" charset="0"/>
                  <a:cs typeface="Tahoma" panose="020B0604030504040204" pitchFamily="34" charset="0"/>
                </a:rPr>
                <a:t>2023</a:t>
              </a:r>
            </a:p>
          </p:txBody>
        </p:sp>
        <p:sp>
          <p:nvSpPr>
            <p:cNvPr id="52" name="TextBox 51"/>
            <p:cNvSpPr txBox="1"/>
            <p:nvPr/>
          </p:nvSpPr>
          <p:spPr>
            <a:xfrm>
              <a:off x="9097723" y="4922880"/>
              <a:ext cx="1999186" cy="537135"/>
            </a:xfrm>
            <a:prstGeom prst="rect">
              <a:avLst/>
            </a:prstGeom>
            <a:noFill/>
          </p:spPr>
          <p:txBody>
            <a:bodyPr wrap="square" lIns="91440" tIns="45720" rIns="91440" bIns="45720" rtlCol="0" anchor="t">
              <a:spAutoFit/>
            </a:bodyPr>
            <a:lstStyle>
              <a:defPPr>
                <a:defRPr lang="en-US"/>
              </a:defPPr>
              <a:lvl1pPr marR="0" lvl="0" indent="0" algn="ctr" fontAlgn="auto">
                <a:lnSpc>
                  <a:spcPts val="1840"/>
                </a:lnSpc>
                <a:spcBef>
                  <a:spcPts val="0"/>
                </a:spcBef>
                <a:spcAft>
                  <a:spcPts val="0"/>
                </a:spcAft>
                <a:buClrTx/>
                <a:buSzTx/>
                <a:buFontTx/>
                <a:buNone/>
                <a:tabLst/>
                <a:defRPr kumimoji="0" sz="1400" b="0" i="0" u="none" strike="noStrike" cap="none" spc="0" normalizeH="0" baseline="0">
                  <a:ln>
                    <a:noFill/>
                  </a:ln>
                  <a:solidFill>
                    <a:srgbClr val="000000"/>
                  </a:solidFill>
                  <a:effectLst/>
                  <a:uLnTx/>
                  <a:uFillTx/>
                  <a:latin typeface="Arial" panose="020B0604020202020204" pitchFamily="34" charset="0"/>
                  <a:ea typeface="Montserrat Light" charset="0"/>
                  <a:cs typeface="Arial" panose="020B0604020202020204" pitchFamily="34" charset="0"/>
                </a:defRPr>
              </a:lvl1pPr>
            </a:lstStyle>
            <a:p>
              <a:pPr marL="0" marR="0" lvl="0" indent="0" algn="ctr" defTabSz="914400" rtl="0" eaLnBrk="1" fontAlgn="auto" latinLnBrk="0" hangingPunct="1">
                <a:lnSpc>
                  <a:spcPts val="1839"/>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cs typeface="Arial"/>
                </a:rPr>
                <a:t>Commercial launch through Ag retail</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7" name="object 6">
              <a:extLst>
                <a:ext uri="{FF2B5EF4-FFF2-40B4-BE49-F238E27FC236}">
                  <a16:creationId xmlns:a16="http://schemas.microsoft.com/office/drawing/2014/main" id="{AB6261A6-8582-4AD1-8DEE-EDC34F066B49}"/>
                </a:ext>
              </a:extLst>
            </p:cNvPr>
            <p:cNvPicPr/>
            <p:nvPr/>
          </p:nvPicPr>
          <p:blipFill>
            <a:blip r:embed="rId4" cstate="email">
              <a:extLst>
                <a:ext uri="{28A0092B-C50C-407E-A947-70E740481C1C}">
                  <a14:useLocalDpi xmlns:a14="http://schemas.microsoft.com/office/drawing/2010/main"/>
                </a:ext>
              </a:extLst>
            </a:blip>
            <a:stretch>
              <a:fillRect/>
            </a:stretch>
          </p:blipFill>
          <p:spPr>
            <a:xfrm>
              <a:off x="9409992" y="2272058"/>
              <a:ext cx="1374648" cy="1374648"/>
            </a:xfrm>
            <a:prstGeom prst="rect">
              <a:avLst/>
            </a:prstGeom>
          </p:spPr>
        </p:pic>
      </p:grpSp>
      <p:grpSp>
        <p:nvGrpSpPr>
          <p:cNvPr id="4" name="Group 3">
            <a:extLst>
              <a:ext uri="{FF2B5EF4-FFF2-40B4-BE49-F238E27FC236}">
                <a16:creationId xmlns:a16="http://schemas.microsoft.com/office/drawing/2014/main" id="{65AE782C-1C1D-2633-D760-518FE5915627}"/>
              </a:ext>
            </a:extLst>
          </p:cNvPr>
          <p:cNvGrpSpPr/>
          <p:nvPr/>
        </p:nvGrpSpPr>
        <p:grpSpPr>
          <a:xfrm>
            <a:off x="7083822" y="2048006"/>
            <a:ext cx="2090482" cy="3613535"/>
            <a:chOff x="5065298" y="2048009"/>
            <a:chExt cx="2090482" cy="3613535"/>
          </a:xfrm>
        </p:grpSpPr>
        <p:sp>
          <p:nvSpPr>
            <p:cNvPr id="37" name="Hexagon 36"/>
            <p:cNvSpPr/>
            <p:nvPr/>
          </p:nvSpPr>
          <p:spPr>
            <a:xfrm rot="16200000">
              <a:off x="5196139" y="2144080"/>
              <a:ext cx="1828800" cy="1636657"/>
            </a:xfrm>
            <a:prstGeom prst="hexagon">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Montserrat Light" charset="0"/>
                <a:ea typeface="+mn-ea"/>
                <a:cs typeface="+mn-cs"/>
              </a:endParaRPr>
            </a:p>
          </p:txBody>
        </p:sp>
        <p:sp>
          <p:nvSpPr>
            <p:cNvPr id="47" name="TextBox 46"/>
            <p:cNvSpPr txBox="1"/>
            <p:nvPr/>
          </p:nvSpPr>
          <p:spPr>
            <a:xfrm>
              <a:off x="5716841" y="4172557"/>
              <a:ext cx="787396" cy="338554"/>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50" normalizeH="0" baseline="0" noProof="0">
                  <a:ln>
                    <a:noFill/>
                  </a:ln>
                  <a:solidFill>
                    <a:srgbClr val="E7E6E6">
                      <a:lumMod val="50000"/>
                    </a:srgbClr>
                  </a:solidFill>
                  <a:effectLst/>
                  <a:uLnTx/>
                  <a:uFillTx/>
                  <a:latin typeface="Tahoma" panose="020B0604030504040204" pitchFamily="34" charset="0"/>
                  <a:ea typeface="Tahoma" panose="020B0604030504040204" pitchFamily="34" charset="0"/>
                  <a:cs typeface="Tahoma" panose="020B0604030504040204" pitchFamily="34" charset="0"/>
                </a:rPr>
                <a:t>2021</a:t>
              </a:r>
            </a:p>
          </p:txBody>
        </p:sp>
        <p:sp>
          <p:nvSpPr>
            <p:cNvPr id="48" name="TextBox 47"/>
            <p:cNvSpPr txBox="1"/>
            <p:nvPr/>
          </p:nvSpPr>
          <p:spPr>
            <a:xfrm>
              <a:off x="5065298" y="4922880"/>
              <a:ext cx="2090482" cy="738664"/>
            </a:xfrm>
            <a:prstGeom prst="rect">
              <a:avLst/>
            </a:prstGeom>
            <a:noFill/>
          </p:spPr>
          <p:txBody>
            <a:bodyPr wrap="square" rtlCol="0">
              <a:spAutoFit/>
            </a:bodyPr>
            <a:lstStyle/>
            <a:p>
              <a:pPr marL="12700" marR="5080" lvl="0" indent="0" algn="ctr" defTabSz="914400" rtl="0" eaLnBrk="1" fontAlgn="auto" latinLnBrk="0" hangingPunct="1">
                <a:lnSpc>
                  <a:spcPct val="100400"/>
                </a:lnSpc>
                <a:spcBef>
                  <a:spcPts val="1205"/>
                </a:spcBef>
                <a:spcAft>
                  <a:spcPts val="0"/>
                </a:spcAft>
                <a:buClrTx/>
                <a:buSzTx/>
                <a:buFontTx/>
                <a:buNone/>
                <a:tabLst/>
                <a:defRPr/>
              </a:pPr>
              <a:r>
                <a:rPr kumimoji="0" lang="en-US" sz="1400" b="0" i="0" u="none" strike="noStrike" kern="1200" cap="none" spc="-35"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RhizoSorb</a:t>
              </a:r>
              <a:r>
                <a:rPr kumimoji="0" lang="en-US" sz="1400" b="0" i="0" u="none" strike="noStrike" kern="1200" cap="none" spc="-35" normalizeH="0" baseline="30000" noProof="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35"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performance </a:t>
              </a:r>
              <a:r>
                <a:rPr kumimoji="0" lang="en-US" sz="1400" b="0" i="0" u="none" strike="noStrike" kern="1200" cap="none" spc="0" normalizeH="0" baseline="0" noProof="0">
                  <a:ln>
                    <a:noFill/>
                  </a:ln>
                  <a:solidFill>
                    <a:srgbClr val="000000"/>
                  </a:solidFill>
                  <a:effectLst/>
                  <a:uLnTx/>
                  <a:uFillTx/>
                  <a:latin typeface="Arial"/>
                  <a:ea typeface="+mn-ea"/>
                  <a:cs typeface="Arial"/>
                </a:rPr>
                <a:t>+ on-farm trials conducted across US</a:t>
              </a:r>
              <a:endParaRPr kumimoji="0" lang="en-US" sz="1400" b="0" i="0" u="none" strike="noStrike" kern="1200" cap="none" spc="-35"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object 7">
              <a:extLst>
                <a:ext uri="{FF2B5EF4-FFF2-40B4-BE49-F238E27FC236}">
                  <a16:creationId xmlns:a16="http://schemas.microsoft.com/office/drawing/2014/main" id="{BAF8F211-051A-4272-C897-D2AEC5B14E6A}"/>
                </a:ext>
              </a:extLst>
            </p:cNvPr>
            <p:cNvPicPr/>
            <p:nvPr/>
          </p:nvPicPr>
          <p:blipFill>
            <a:blip r:embed="rId5" cstate="email">
              <a:extLst>
                <a:ext uri="{28A0092B-C50C-407E-A947-70E740481C1C}">
                  <a14:useLocalDpi xmlns:a14="http://schemas.microsoft.com/office/drawing/2010/main"/>
                </a:ext>
              </a:extLst>
            </a:blip>
            <a:stretch>
              <a:fillRect/>
            </a:stretch>
          </p:blipFill>
          <p:spPr>
            <a:xfrm>
              <a:off x="5423215" y="2272058"/>
              <a:ext cx="1374648" cy="1374648"/>
            </a:xfrm>
            <a:prstGeom prst="rect">
              <a:avLst/>
            </a:prstGeom>
          </p:spPr>
        </p:pic>
      </p:grpSp>
      <p:grpSp>
        <p:nvGrpSpPr>
          <p:cNvPr id="2" name="Group 1">
            <a:extLst>
              <a:ext uri="{FF2B5EF4-FFF2-40B4-BE49-F238E27FC236}">
                <a16:creationId xmlns:a16="http://schemas.microsoft.com/office/drawing/2014/main" id="{141EEBE0-F374-9631-B1C5-501AA6956417}"/>
              </a:ext>
            </a:extLst>
          </p:cNvPr>
          <p:cNvGrpSpPr/>
          <p:nvPr/>
        </p:nvGrpSpPr>
        <p:grpSpPr>
          <a:xfrm>
            <a:off x="3008495" y="2048005"/>
            <a:ext cx="1978105" cy="3417135"/>
            <a:chOff x="7142501" y="2048009"/>
            <a:chExt cx="1978105" cy="3417135"/>
          </a:xfrm>
        </p:grpSpPr>
        <p:sp>
          <p:nvSpPr>
            <p:cNvPr id="38" name="Hexagon 37"/>
            <p:cNvSpPr/>
            <p:nvPr/>
          </p:nvSpPr>
          <p:spPr>
            <a:xfrm rot="16200000">
              <a:off x="7204811" y="2144080"/>
              <a:ext cx="1828800" cy="1636657"/>
            </a:xfrm>
            <a:prstGeom prst="hexagon">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Montserrat Light" charset="0"/>
                <a:ea typeface="+mn-ea"/>
                <a:cs typeface="+mn-cs"/>
              </a:endParaRPr>
            </a:p>
          </p:txBody>
        </p:sp>
        <p:sp>
          <p:nvSpPr>
            <p:cNvPr id="49" name="TextBox 48"/>
            <p:cNvSpPr txBox="1"/>
            <p:nvPr/>
          </p:nvSpPr>
          <p:spPr>
            <a:xfrm>
              <a:off x="7725514" y="4172557"/>
              <a:ext cx="787396" cy="338554"/>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50" normalizeH="0" baseline="0" noProof="0">
                  <a:ln>
                    <a:noFill/>
                  </a:ln>
                  <a:solidFill>
                    <a:srgbClr val="E7E6E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2016</a:t>
              </a:r>
            </a:p>
          </p:txBody>
        </p:sp>
        <p:sp>
          <p:nvSpPr>
            <p:cNvPr id="50" name="TextBox 49"/>
            <p:cNvSpPr txBox="1"/>
            <p:nvPr/>
          </p:nvSpPr>
          <p:spPr>
            <a:xfrm>
              <a:off x="7142501" y="4922880"/>
              <a:ext cx="1978105" cy="5422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184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ontserrat Light" charset="0"/>
                  <a:cs typeface="Arial"/>
                </a:rPr>
                <a:t>Phospholutions </a:t>
              </a:r>
              <a:br>
                <a:rPr kumimoji="0" lang="en-US" sz="1400" b="0" i="0" u="none" strike="noStrike" kern="1200" cap="none" spc="0" normalizeH="0" baseline="0" noProof="0">
                  <a:ln>
                    <a:noFill/>
                  </a:ln>
                  <a:solidFill>
                    <a:srgbClr val="000000"/>
                  </a:solidFill>
                  <a:effectLst/>
                  <a:uLnTx/>
                  <a:uFillTx/>
                  <a:latin typeface="Arial"/>
                  <a:ea typeface="Montserrat Light" charset="0"/>
                  <a:cs typeface="Arial"/>
                </a:rPr>
              </a:br>
              <a:r>
                <a:rPr kumimoji="0" lang="en-US" sz="1400" b="0" i="0" u="none" strike="noStrike" kern="1200" cap="none" spc="0" normalizeH="0" baseline="0" noProof="0">
                  <a:ln>
                    <a:noFill/>
                  </a:ln>
                  <a:solidFill>
                    <a:srgbClr val="000000"/>
                  </a:solidFill>
                  <a:effectLst/>
                  <a:uLnTx/>
                  <a:uFillTx/>
                  <a:latin typeface="Arial"/>
                  <a:ea typeface="Montserrat Light" charset="0"/>
                  <a:cs typeface="Arial"/>
                </a:rPr>
                <a:t>founded, IP licensed</a:t>
              </a:r>
              <a:endParaRPr kumimoji="0" lang="en-US" sz="1400" b="0" i="0" u="none" strike="noStrike" kern="1200" cap="none" spc="0" normalizeH="0" baseline="0" noProof="0">
                <a:ln>
                  <a:noFill/>
                </a:ln>
                <a:solidFill>
                  <a:prstClr val="black"/>
                </a:solidFill>
                <a:effectLst/>
                <a:uLnTx/>
                <a:uFillTx/>
                <a:latin typeface="Arial"/>
                <a:ea typeface="+mn-ea"/>
                <a:cs typeface="Arial"/>
              </a:endParaRPr>
            </a:p>
          </p:txBody>
        </p:sp>
        <p:pic>
          <p:nvPicPr>
            <p:cNvPr id="9" name="object 8">
              <a:extLst>
                <a:ext uri="{FF2B5EF4-FFF2-40B4-BE49-F238E27FC236}">
                  <a16:creationId xmlns:a16="http://schemas.microsoft.com/office/drawing/2014/main" id="{A1F116E5-89CC-7F83-7557-E0F0B4FAB5A2}"/>
                </a:ext>
              </a:extLst>
            </p:cNvPr>
            <p:cNvPicPr/>
            <p:nvPr/>
          </p:nvPicPr>
          <p:blipFill>
            <a:blip r:embed="rId6" cstate="email">
              <a:extLst>
                <a:ext uri="{28A0092B-C50C-407E-A947-70E740481C1C}">
                  <a14:useLocalDpi xmlns:a14="http://schemas.microsoft.com/office/drawing/2010/main"/>
                </a:ext>
              </a:extLst>
            </a:blip>
            <a:stretch>
              <a:fillRect/>
            </a:stretch>
          </p:blipFill>
          <p:spPr>
            <a:xfrm>
              <a:off x="7487359" y="2400300"/>
              <a:ext cx="1263704" cy="1246406"/>
            </a:xfrm>
            <a:prstGeom prst="rect">
              <a:avLst/>
            </a:prstGeom>
          </p:spPr>
        </p:pic>
      </p:grpSp>
      <p:grpSp>
        <p:nvGrpSpPr>
          <p:cNvPr id="11" name="Group 10">
            <a:extLst>
              <a:ext uri="{FF2B5EF4-FFF2-40B4-BE49-F238E27FC236}">
                <a16:creationId xmlns:a16="http://schemas.microsoft.com/office/drawing/2014/main" id="{793C1FD9-ADC5-F4A7-3E75-F08750835CB6}"/>
              </a:ext>
            </a:extLst>
          </p:cNvPr>
          <p:cNvGrpSpPr/>
          <p:nvPr/>
        </p:nvGrpSpPr>
        <p:grpSpPr>
          <a:xfrm>
            <a:off x="5030446" y="2048006"/>
            <a:ext cx="1978105" cy="3642838"/>
            <a:chOff x="3178488" y="2048009"/>
            <a:chExt cx="1978105" cy="3642838"/>
          </a:xfrm>
        </p:grpSpPr>
        <p:sp>
          <p:nvSpPr>
            <p:cNvPr id="36" name="Hexagon 35"/>
            <p:cNvSpPr/>
            <p:nvPr/>
          </p:nvSpPr>
          <p:spPr>
            <a:xfrm rot="16200000">
              <a:off x="3253140" y="2144080"/>
              <a:ext cx="1828800" cy="1636657"/>
            </a:xfrm>
            <a:prstGeom prst="hexagon">
              <a:avLst/>
            </a:prstGeom>
            <a:noFill/>
            <a:ln w="28575">
              <a:solidFill>
                <a:srgbClr val="3368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Montserrat Light" charset="0"/>
                <a:ea typeface="+mn-ea"/>
                <a:cs typeface="+mn-cs"/>
              </a:endParaRPr>
            </a:p>
          </p:txBody>
        </p:sp>
        <p:sp>
          <p:nvSpPr>
            <p:cNvPr id="45" name="TextBox 44"/>
            <p:cNvSpPr txBox="1"/>
            <p:nvPr/>
          </p:nvSpPr>
          <p:spPr>
            <a:xfrm>
              <a:off x="3773843" y="4172557"/>
              <a:ext cx="78739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50" normalizeH="0" baseline="0" noProof="0">
                  <a:ln>
                    <a:noFill/>
                  </a:ln>
                  <a:solidFill>
                    <a:srgbClr val="33682C"/>
                  </a:solidFill>
                  <a:effectLst/>
                  <a:uLnTx/>
                  <a:uFillTx/>
                  <a:latin typeface="Tahoma" panose="020B0604030504040204" pitchFamily="34" charset="0"/>
                  <a:ea typeface="Tahoma" panose="020B0604030504040204" pitchFamily="34" charset="0"/>
                  <a:cs typeface="Tahoma" panose="020B0604030504040204" pitchFamily="34" charset="0"/>
                </a:rPr>
                <a:t>2018</a:t>
              </a:r>
            </a:p>
          </p:txBody>
        </p:sp>
        <p:sp>
          <p:nvSpPr>
            <p:cNvPr id="46" name="TextBox 45"/>
            <p:cNvSpPr txBox="1"/>
            <p:nvPr/>
          </p:nvSpPr>
          <p:spPr>
            <a:xfrm>
              <a:off x="3178488" y="4922880"/>
              <a:ext cx="1978105" cy="76796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ts val="184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a:ea typeface="Montserrat Light" charset="0"/>
                  <a:cs typeface="Arial"/>
                </a:rPr>
                <a:t>RhizoSorb</a:t>
              </a:r>
              <a:r>
                <a:rPr kumimoji="0" lang="en-US" sz="1400" b="0" i="0" u="none" strike="noStrike" kern="1200" cap="none" spc="0" normalizeH="0" baseline="30000" noProof="0">
                  <a:ln>
                    <a:noFill/>
                  </a:ln>
                  <a:solidFill>
                    <a:srgbClr val="000000"/>
                  </a:solidFill>
                  <a:effectLst/>
                  <a:uLnTx/>
                  <a:uFillTx/>
                  <a:latin typeface="Arial"/>
                  <a:ea typeface="Montserrat Light" charset="0"/>
                  <a:cs typeface="Arial"/>
                </a:rPr>
                <a:t>®</a:t>
              </a:r>
              <a:r>
                <a:rPr kumimoji="0" lang="en-US" sz="1400" b="0" i="0" u="none" strike="noStrike" kern="1200" cap="none" spc="0" normalizeH="0" baseline="0" noProof="0">
                  <a:ln>
                    <a:noFill/>
                  </a:ln>
                  <a:solidFill>
                    <a:srgbClr val="000000"/>
                  </a:solidFill>
                  <a:effectLst/>
                  <a:uLnTx/>
                  <a:uFillTx/>
                  <a:latin typeface="Arial"/>
                  <a:ea typeface="Montserrat Light" charset="0"/>
                  <a:cs typeface="Arial"/>
                </a:rPr>
                <a:t> studied</a:t>
              </a:r>
              <a:b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ontserrat Light" charset="0"/>
                  <a:cs typeface="Arial" panose="020B0604020202020204" pitchFamily="34" charset="0"/>
                </a:rPr>
              </a:br>
              <a:r>
                <a:rPr kumimoji="0" lang="en-US" sz="1400" b="0" i="0" u="none" strike="noStrike" kern="1200" cap="none" spc="0" normalizeH="0" baseline="0" noProof="0">
                  <a:ln>
                    <a:noFill/>
                  </a:ln>
                  <a:solidFill>
                    <a:srgbClr val="000000"/>
                  </a:solidFill>
                  <a:effectLst/>
                  <a:uLnTx/>
                  <a:uFillTx/>
                  <a:latin typeface="Arial"/>
                  <a:ea typeface="Montserrat Light" charset="0"/>
                  <a:cs typeface="Arial"/>
                </a:rPr>
                <a:t>in small plot trials</a:t>
              </a: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ontserrat Light" charset="0"/>
                <a:cs typeface="Arial" panose="020B0604020202020204" pitchFamily="34" charset="0"/>
              </a:endParaRPr>
            </a:p>
            <a:p>
              <a:pPr marL="0" marR="0" lvl="0" indent="0" algn="ctr" defTabSz="914400" rtl="0" eaLnBrk="1" fontAlgn="auto" latinLnBrk="0" hangingPunct="1">
                <a:lnSpc>
                  <a:spcPts val="184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ontserrat Light" charset="0"/>
                <a:cs typeface="Arial" panose="020B0604020202020204" pitchFamily="34" charset="0"/>
              </a:endParaRPr>
            </a:p>
          </p:txBody>
        </p:sp>
        <p:pic>
          <p:nvPicPr>
            <p:cNvPr id="10" name="object 9">
              <a:extLst>
                <a:ext uri="{FF2B5EF4-FFF2-40B4-BE49-F238E27FC236}">
                  <a16:creationId xmlns:a16="http://schemas.microsoft.com/office/drawing/2014/main" id="{E2BCAE91-CB83-D504-3556-E52760D16524}"/>
                </a:ext>
              </a:extLst>
            </p:cNvPr>
            <p:cNvPicPr/>
            <p:nvPr/>
          </p:nvPicPr>
          <p:blipFill>
            <a:blip r:embed="rId7" cstate="email">
              <a:extLst>
                <a:ext uri="{28A0092B-C50C-407E-A947-70E740481C1C}">
                  <a14:useLocalDpi xmlns:a14="http://schemas.microsoft.com/office/drawing/2010/main"/>
                </a:ext>
              </a:extLst>
            </a:blip>
            <a:stretch>
              <a:fillRect/>
            </a:stretch>
          </p:blipFill>
          <p:spPr>
            <a:xfrm>
              <a:off x="3480216" y="2274874"/>
              <a:ext cx="1374648" cy="1374647"/>
            </a:xfrm>
            <a:prstGeom prst="rect">
              <a:avLst/>
            </a:prstGeom>
          </p:spPr>
        </p:pic>
      </p:grpSp>
      <p:sp>
        <p:nvSpPr>
          <p:cNvPr id="5" name="Title 1">
            <a:extLst>
              <a:ext uri="{FF2B5EF4-FFF2-40B4-BE49-F238E27FC236}">
                <a16:creationId xmlns:a16="http://schemas.microsoft.com/office/drawing/2014/main" id="{0ECDDB42-4097-5270-D9B1-3F1B3CE2AD12}"/>
              </a:ext>
            </a:extLst>
          </p:cNvPr>
          <p:cNvSpPr>
            <a:spLocks noGrp="1"/>
          </p:cNvSpPr>
          <p:nvPr>
            <p:ph type="title"/>
          </p:nvPr>
        </p:nvSpPr>
        <p:spPr/>
        <p:txBody>
          <a:bodyPr/>
          <a:lstStyle/>
          <a:p>
            <a:pPr algn="ctr"/>
            <a:r>
              <a:rPr lang="en-US"/>
              <a:t>RhizoSorb Development History</a:t>
            </a:r>
          </a:p>
        </p:txBody>
      </p:sp>
      <p:sp>
        <p:nvSpPr>
          <p:cNvPr id="13" name="Footer Placeholder 2">
            <a:extLst>
              <a:ext uri="{FF2B5EF4-FFF2-40B4-BE49-F238E27FC236}">
                <a16:creationId xmlns:a16="http://schemas.microsoft.com/office/drawing/2014/main" id="{0DA17910-48AB-6BC4-6FCA-66466C6F48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E8E8E8">
                    <a:lumMod val="75000"/>
                  </a:srgbClr>
                </a:solidFill>
                <a:effectLst/>
                <a:uLnTx/>
                <a:uFillTx/>
                <a:latin typeface="Arial" panose="020B0604020202020204" pitchFamily="34" charset="0"/>
                <a:ea typeface="+mn-ea"/>
                <a:cs typeface="Arial" panose="020B0604020202020204" pitchFamily="34" charset="0"/>
              </a:rPr>
              <a:t>Not for Distribution</a:t>
            </a:r>
          </a:p>
        </p:txBody>
      </p:sp>
      <p:sp>
        <p:nvSpPr>
          <p:cNvPr id="18" name="Slide Number Placeholder 4">
            <a:extLst>
              <a:ext uri="{FF2B5EF4-FFF2-40B4-BE49-F238E27FC236}">
                <a16:creationId xmlns:a16="http://schemas.microsoft.com/office/drawing/2014/main" id="{DF2071CB-A84B-1F44-BADA-F23D23DE95BB}"/>
              </a:ext>
            </a:extLst>
          </p:cNvPr>
          <p:cNvSpPr>
            <a:spLocks noGrp="1"/>
          </p:cNvSpPr>
          <p:nvPr>
            <p:ph type="sldNum" sz="quarter" idx="12"/>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1F5B1D-BD24-D941-AE34-A261F77E74F7}" type="slidenum">
              <a:rPr kumimoji="0" lang="en-US" sz="1000" b="0" i="0" u="none" strike="noStrike" kern="1200" cap="none" spc="0" normalizeH="0" baseline="0" noProof="0" smtClean="0">
                <a:ln>
                  <a:noFill/>
                </a:ln>
                <a:solidFill>
                  <a:srgbClr val="E8E8E8">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E8E8E8">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2761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08B95-B191-0862-9812-F44F207843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F2E06E-2D4A-1598-134B-1B2441ECAB20}"/>
              </a:ext>
            </a:extLst>
          </p:cNvPr>
          <p:cNvSpPr>
            <a:spLocks noGrp="1"/>
          </p:cNvSpPr>
          <p:nvPr>
            <p:ph type="title"/>
          </p:nvPr>
        </p:nvSpPr>
        <p:spPr/>
        <p:txBody>
          <a:bodyPr/>
          <a:lstStyle/>
          <a:p>
            <a:pPr algn="ctr"/>
            <a:r>
              <a:rPr lang="en-US"/>
              <a:t>Proven Across Hundreds of Field Trials</a:t>
            </a:r>
          </a:p>
        </p:txBody>
      </p:sp>
      <p:sp>
        <p:nvSpPr>
          <p:cNvPr id="4" name="Footer Placeholder 3">
            <a:extLst>
              <a:ext uri="{FF2B5EF4-FFF2-40B4-BE49-F238E27FC236}">
                <a16:creationId xmlns:a16="http://schemas.microsoft.com/office/drawing/2014/main" id="{B0E13868-2BAF-0848-8E0E-94D45A3749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Not for Distribution</a:t>
            </a:r>
          </a:p>
        </p:txBody>
      </p:sp>
      <p:sp>
        <p:nvSpPr>
          <p:cNvPr id="5" name="Slide Number Placeholder 4">
            <a:extLst>
              <a:ext uri="{FF2B5EF4-FFF2-40B4-BE49-F238E27FC236}">
                <a16:creationId xmlns:a16="http://schemas.microsoft.com/office/drawing/2014/main" id="{63DB00A6-811E-91D1-8B47-F14127097D28}"/>
              </a:ext>
            </a:extLst>
          </p:cNvPr>
          <p:cNvSpPr>
            <a:spLocks noGrp="1"/>
          </p:cNvSpPr>
          <p:nvPr>
            <p:ph type="sldNum" sz="quarter" idx="12"/>
          </p:nvPr>
        </p:nvSpPr>
        <p:spPr/>
        <p:txBody>
          <a:bodyPr/>
          <a:lstStyle/>
          <a:p>
            <a:fld id="{D3B95BF6-FBAC-F34D-A1A9-B4C0A0562C42}" type="slidenum">
              <a:rPr lang="en-US" smtClean="0"/>
              <a:pPr/>
              <a:t>7</a:t>
            </a:fld>
            <a:endParaRPr lang="en-US"/>
          </a:p>
        </p:txBody>
      </p:sp>
      <p:sp>
        <p:nvSpPr>
          <p:cNvPr id="7" name="TextBox 6">
            <a:extLst>
              <a:ext uri="{FF2B5EF4-FFF2-40B4-BE49-F238E27FC236}">
                <a16:creationId xmlns:a16="http://schemas.microsoft.com/office/drawing/2014/main" id="{0FD08093-99C3-3EA9-768E-6E6AFC2F0F5E}"/>
              </a:ext>
            </a:extLst>
          </p:cNvPr>
          <p:cNvSpPr txBox="1"/>
          <p:nvPr/>
        </p:nvSpPr>
        <p:spPr>
          <a:xfrm>
            <a:off x="5063358" y="1893524"/>
            <a:ext cx="6463862" cy="3539430"/>
          </a:xfrm>
          <a:prstGeom prst="rect">
            <a:avLst/>
          </a:prstGeom>
          <a:noFill/>
        </p:spPr>
        <p:txBody>
          <a:bodyPr wrap="square" rtlCol="0">
            <a:spAutoFit/>
          </a:bodyPr>
          <a:lstStyle/>
          <a:p>
            <a:endParaRPr lang="en-US" sz="160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Small Plot Trials</a:t>
            </a:r>
            <a:endParaRPr lang="en-US" sz="160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Small plot trials have been conducted with 12+ research partners at 25+ locations.</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161 cumulative trial site years of testing.</a:t>
            </a:r>
          </a:p>
          <a:p>
            <a:pPr lvl="1"/>
            <a:endParaRPr lang="en-US" sz="160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Land Grant University Endorsed</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5+ years of Plot-on-Plot trials with Penn State.</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Penn State research faculty has endorsed </a:t>
            </a:r>
            <a:r>
              <a:rPr lang="en-US" sz="1600" err="1">
                <a:latin typeface="Arial" panose="020B0604020202020204" pitchFamily="34" charset="0"/>
                <a:cs typeface="Arial" panose="020B0604020202020204" pitchFamily="34" charset="0"/>
              </a:rPr>
              <a:t>RhizoSorb</a:t>
            </a:r>
            <a:r>
              <a:rPr lang="en-US" sz="1600">
                <a:latin typeface="Arial" panose="020B0604020202020204" pitchFamily="34" charset="0"/>
                <a:cs typeface="Arial" panose="020B0604020202020204" pitchFamily="34" charset="0"/>
              </a:rPr>
              <a:t> as an EEF (Enhanced Efficiency Fertilizer).</a:t>
            </a:r>
          </a:p>
          <a:p>
            <a:pPr lvl="1"/>
            <a:endParaRPr lang="en-US" sz="160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On-Farm Trials</a:t>
            </a:r>
          </a:p>
          <a:p>
            <a:pPr marL="742950" lvl="1" indent="-285750">
              <a:buFont typeface="Arial" panose="020B0604020202020204" pitchFamily="34" charset="0"/>
              <a:buChar char="•"/>
            </a:pPr>
            <a:r>
              <a:rPr lang="en-US" sz="1600">
                <a:latin typeface="Arial" panose="020B0604020202020204" pitchFamily="34" charset="0"/>
                <a:cs typeface="Arial" panose="020B0604020202020204" pitchFamily="34" charset="0"/>
              </a:rPr>
              <a:t>5 years of on-farm trials conducted on a minimum of 20-acre,      side-by-side plots.</a:t>
            </a:r>
          </a:p>
        </p:txBody>
      </p:sp>
      <p:sp>
        <p:nvSpPr>
          <p:cNvPr id="8" name="TextBox 7">
            <a:extLst>
              <a:ext uri="{FF2B5EF4-FFF2-40B4-BE49-F238E27FC236}">
                <a16:creationId xmlns:a16="http://schemas.microsoft.com/office/drawing/2014/main" id="{731A78B7-07BE-C154-03F2-D8649E4356B2}"/>
              </a:ext>
            </a:extLst>
          </p:cNvPr>
          <p:cNvSpPr txBox="1"/>
          <p:nvPr/>
        </p:nvSpPr>
        <p:spPr>
          <a:xfrm>
            <a:off x="477504" y="2392394"/>
            <a:ext cx="3880347" cy="2949525"/>
          </a:xfrm>
          <a:prstGeom prst="rect">
            <a:avLst/>
          </a:prstGeom>
          <a:noFill/>
        </p:spPr>
        <p:txBody>
          <a:bodyPr wrap="square" rtlCol="0">
            <a:spAutoFit/>
          </a:bodyPr>
          <a:lstStyle/>
          <a:p>
            <a:pPr>
              <a:lnSpc>
                <a:spcPct val="150000"/>
              </a:lnSpc>
            </a:pPr>
            <a:r>
              <a:rPr lang="en-US">
                <a:latin typeface="Arial" panose="020B0604020202020204" pitchFamily="34" charset="0"/>
                <a:cs typeface="Arial" panose="020B0604020202020204" pitchFamily="34" charset="0"/>
              </a:rPr>
              <a:t>Hundreds of small plot, university, and on-farm trials have proven that</a:t>
            </a:r>
            <a:r>
              <a:rPr lang="en-US">
                <a:solidFill>
                  <a:schemeClr val="accent2"/>
                </a:solidFill>
                <a:latin typeface="Arial" panose="020B0604020202020204" pitchFamily="34" charset="0"/>
                <a:cs typeface="Arial" panose="020B0604020202020204" pitchFamily="34" charset="0"/>
              </a:rPr>
              <a:t> </a:t>
            </a:r>
            <a:r>
              <a:rPr lang="en-US" b="1">
                <a:solidFill>
                  <a:srgbClr val="244030"/>
                </a:solidFill>
                <a:latin typeface="Arial" panose="020B0604020202020204" pitchFamily="34" charset="0"/>
                <a:cs typeface="Arial" panose="020B0604020202020204" pitchFamily="34" charset="0"/>
              </a:rPr>
              <a:t>RhizoSorb</a:t>
            </a:r>
            <a:r>
              <a:rPr lang="en-US" b="1" baseline="30000">
                <a:solidFill>
                  <a:srgbClr val="244030"/>
                </a:solidFill>
                <a:latin typeface="Arial" panose="020B0604020202020204" pitchFamily="34" charset="0"/>
                <a:cs typeface="Arial" panose="020B0604020202020204" pitchFamily="34" charset="0"/>
              </a:rPr>
              <a:t>®</a:t>
            </a:r>
            <a:r>
              <a:rPr lang="en-US" b="1">
                <a:solidFill>
                  <a:srgbClr val="244030"/>
                </a:solidFill>
                <a:latin typeface="Arial" panose="020B0604020202020204" pitchFamily="34" charset="0"/>
                <a:cs typeface="Arial" panose="020B0604020202020204" pitchFamily="34" charset="0"/>
              </a:rPr>
              <a:t> 8-39-0 maintains yields with a 50% reduction in P</a:t>
            </a:r>
            <a:r>
              <a:rPr lang="en-US" b="1" baseline="-25000">
                <a:solidFill>
                  <a:srgbClr val="244030"/>
                </a:solidFill>
                <a:latin typeface="Arial" panose="020B0604020202020204" pitchFamily="34" charset="0"/>
                <a:cs typeface="Arial" panose="020B0604020202020204" pitchFamily="34" charset="0"/>
              </a:rPr>
              <a:t>2</a:t>
            </a:r>
            <a:r>
              <a:rPr lang="en-US" b="1">
                <a:solidFill>
                  <a:srgbClr val="244030"/>
                </a:solidFill>
                <a:latin typeface="Arial" panose="020B0604020202020204" pitchFamily="34" charset="0"/>
                <a:cs typeface="Arial" panose="020B0604020202020204" pitchFamily="34" charset="0"/>
              </a:rPr>
              <a:t>O</a:t>
            </a:r>
            <a:r>
              <a:rPr lang="en-US" b="1" baseline="-25000">
                <a:solidFill>
                  <a:srgbClr val="244030"/>
                </a:solidFill>
                <a:latin typeface="Arial" panose="020B0604020202020204" pitchFamily="34" charset="0"/>
                <a:cs typeface="Arial" panose="020B0604020202020204" pitchFamily="34" charset="0"/>
              </a:rPr>
              <a:t>5</a:t>
            </a:r>
            <a:r>
              <a:rPr lang="en-US">
                <a:solidFill>
                  <a:srgbClr val="93BD5B"/>
                </a:solidFill>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application rates compared to grower standard practice (GSP) with 100% P</a:t>
            </a:r>
            <a:r>
              <a:rPr lang="en-US" baseline="-25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O</a:t>
            </a:r>
            <a:r>
              <a:rPr lang="en-US" baseline="-25000">
                <a:latin typeface="Arial" panose="020B0604020202020204" pitchFamily="34" charset="0"/>
                <a:cs typeface="Arial" panose="020B0604020202020204" pitchFamily="34" charset="0"/>
              </a:rPr>
              <a:t>5</a:t>
            </a:r>
            <a:endParaRPr lang="en-US" baseline="-25000"/>
          </a:p>
        </p:txBody>
      </p:sp>
      <p:cxnSp>
        <p:nvCxnSpPr>
          <p:cNvPr id="10" name="Straight Connector 9">
            <a:extLst>
              <a:ext uri="{FF2B5EF4-FFF2-40B4-BE49-F238E27FC236}">
                <a16:creationId xmlns:a16="http://schemas.microsoft.com/office/drawing/2014/main" id="{3D3D64B9-BA36-5281-12DE-730A69A75B95}"/>
              </a:ext>
            </a:extLst>
          </p:cNvPr>
          <p:cNvCxnSpPr/>
          <p:nvPr/>
        </p:nvCxnSpPr>
        <p:spPr>
          <a:xfrm>
            <a:off x="4677103" y="1690688"/>
            <a:ext cx="0" cy="4665662"/>
          </a:xfrm>
          <a:prstGeom prst="line">
            <a:avLst/>
          </a:prstGeom>
          <a:ln>
            <a:solidFill>
              <a:srgbClr val="24403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362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00CBA-25ED-EA0F-ADFA-1484D041EEAE}"/>
            </a:ext>
          </a:extLst>
        </p:cNvPr>
        <p:cNvGrpSpPr/>
        <p:nvPr/>
      </p:nvGrpSpPr>
      <p:grpSpPr>
        <a:xfrm>
          <a:off x="0" y="0"/>
          <a:ext cx="0" cy="0"/>
          <a:chOff x="0" y="0"/>
          <a:chExt cx="0" cy="0"/>
        </a:xfrm>
      </p:grpSpPr>
      <p:sp>
        <p:nvSpPr>
          <p:cNvPr id="6" name="Title 9">
            <a:extLst>
              <a:ext uri="{FF2B5EF4-FFF2-40B4-BE49-F238E27FC236}">
                <a16:creationId xmlns:a16="http://schemas.microsoft.com/office/drawing/2014/main" id="{1E430753-7FD1-B7F3-BCE7-5A3E4697846B}"/>
              </a:ext>
            </a:extLst>
          </p:cNvPr>
          <p:cNvSpPr>
            <a:spLocks noGrp="1"/>
          </p:cNvSpPr>
          <p:nvPr>
            <p:ph type="title"/>
          </p:nvPr>
        </p:nvSpPr>
        <p:spPr/>
        <p:txBody>
          <a:bodyPr/>
          <a:lstStyle/>
          <a:p>
            <a:pPr algn="ctr"/>
            <a:r>
              <a:rPr lang="en-US"/>
              <a:t>Effective Across Soil Textures, Corn</a:t>
            </a:r>
          </a:p>
        </p:txBody>
      </p:sp>
      <p:sp>
        <p:nvSpPr>
          <p:cNvPr id="7" name="TextBox 6">
            <a:extLst>
              <a:ext uri="{FF2B5EF4-FFF2-40B4-BE49-F238E27FC236}">
                <a16:creationId xmlns:a16="http://schemas.microsoft.com/office/drawing/2014/main" id="{DFDBE0FB-772E-26B3-BB32-E6C43E6C671D}"/>
              </a:ext>
            </a:extLst>
          </p:cNvPr>
          <p:cNvSpPr txBox="1"/>
          <p:nvPr/>
        </p:nvSpPr>
        <p:spPr>
          <a:xfrm>
            <a:off x="544287" y="2464319"/>
            <a:ext cx="3859548" cy="2554545"/>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Soil texture does not impact performance of RhizoSorb</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All treatments represent RhizoSorb applied at 50% P compared to grower standard practice (GSP) 100% P </a:t>
            </a:r>
          </a:p>
          <a:p>
            <a:pPr marL="285750" indent="-285750">
              <a:buFont typeface="Arial" panose="020B0604020202020204" pitchFamily="34" charset="0"/>
              <a:buChar char="•"/>
            </a:pPr>
            <a:endParaRPr lang="en-US"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a:latin typeface="Arial" panose="020B0604020202020204" pitchFamily="34" charset="0"/>
                <a:cs typeface="Arial" panose="020B0604020202020204" pitchFamily="34" charset="0"/>
              </a:rPr>
              <a:t>184 unique soil textures assessed across small plot &amp; on-farm trials</a:t>
            </a:r>
          </a:p>
        </p:txBody>
      </p:sp>
      <p:graphicFrame>
        <p:nvGraphicFramePr>
          <p:cNvPr id="3" name="Chart 2">
            <a:extLst>
              <a:ext uri="{FF2B5EF4-FFF2-40B4-BE49-F238E27FC236}">
                <a16:creationId xmlns:a16="http://schemas.microsoft.com/office/drawing/2014/main" id="{35537161-3C7E-47C4-BA49-74EE7A00EA17}"/>
              </a:ext>
            </a:extLst>
          </p:cNvPr>
          <p:cNvGraphicFramePr>
            <a:graphicFrameLocks/>
          </p:cNvGraphicFramePr>
          <p:nvPr/>
        </p:nvGraphicFramePr>
        <p:xfrm>
          <a:off x="4914900" y="1867300"/>
          <a:ext cx="6732814" cy="3871698"/>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3">
            <a:extLst>
              <a:ext uri="{FF2B5EF4-FFF2-40B4-BE49-F238E27FC236}">
                <a16:creationId xmlns:a16="http://schemas.microsoft.com/office/drawing/2014/main" id="{689488AF-C791-F27F-0FDA-909C7D94600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Not for Distribution</a:t>
            </a:r>
          </a:p>
        </p:txBody>
      </p:sp>
      <p:sp>
        <p:nvSpPr>
          <p:cNvPr id="11" name="Slide Number Placeholder 4">
            <a:extLst>
              <a:ext uri="{FF2B5EF4-FFF2-40B4-BE49-F238E27FC236}">
                <a16:creationId xmlns:a16="http://schemas.microsoft.com/office/drawing/2014/main" id="{F9B3BF1F-C881-03FB-664F-4BA864E53571}"/>
              </a:ext>
            </a:extLst>
          </p:cNvPr>
          <p:cNvSpPr>
            <a:spLocks noGrp="1"/>
          </p:cNvSpPr>
          <p:nvPr>
            <p:ph type="sldNum" sz="quarter" idx="12"/>
          </p:nvPr>
        </p:nvSpPr>
        <p:spPr>
          <a:xfrm>
            <a:off x="838200" y="6356350"/>
            <a:ext cx="2743200" cy="365125"/>
          </a:xfrm>
        </p:spPr>
        <p:txBody>
          <a:bodyPr/>
          <a:lstStyle/>
          <a:p>
            <a:fld id="{D3B95BF6-FBAC-F34D-A1A9-B4C0A0562C42}" type="slidenum">
              <a:rPr lang="en-US" smtClean="0"/>
              <a:pPr/>
              <a:t>8</a:t>
            </a:fld>
            <a:endParaRPr lang="en-US"/>
          </a:p>
        </p:txBody>
      </p:sp>
      <p:sp>
        <p:nvSpPr>
          <p:cNvPr id="12" name="TextBox 11">
            <a:extLst>
              <a:ext uri="{FF2B5EF4-FFF2-40B4-BE49-F238E27FC236}">
                <a16:creationId xmlns:a16="http://schemas.microsoft.com/office/drawing/2014/main" id="{2127A2EE-F08A-E3AA-D481-A4A3922854FA}"/>
              </a:ext>
            </a:extLst>
          </p:cNvPr>
          <p:cNvSpPr txBox="1"/>
          <p:nvPr/>
        </p:nvSpPr>
        <p:spPr>
          <a:xfrm>
            <a:off x="10781771" y="5607833"/>
            <a:ext cx="816249" cy="307777"/>
          </a:xfrm>
          <a:prstGeom prst="rect">
            <a:avLst/>
          </a:prstGeom>
          <a:noFill/>
        </p:spPr>
        <p:txBody>
          <a:bodyPr wrap="none" rtlCol="0">
            <a:spAutoFit/>
          </a:bodyPr>
          <a:lstStyle/>
          <a:p>
            <a:r>
              <a:rPr lang="en-US" sz="1400" b="1">
                <a:solidFill>
                  <a:schemeClr val="bg1">
                    <a:lumMod val="50000"/>
                  </a:schemeClr>
                </a:solidFill>
                <a:latin typeface="Arial" panose="020B0604020202020204" pitchFamily="34" charset="0"/>
                <a:cs typeface="Arial" panose="020B0604020202020204" pitchFamily="34" charset="0"/>
              </a:rPr>
              <a:t>N = 184</a:t>
            </a:r>
          </a:p>
        </p:txBody>
      </p:sp>
    </p:spTree>
    <p:extLst>
      <p:ext uri="{BB962C8B-B14F-4D97-AF65-F5344CB8AC3E}">
        <p14:creationId xmlns:p14="http://schemas.microsoft.com/office/powerpoint/2010/main" val="243804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72E695D-660B-3B20-F543-E844277C9A82}"/>
              </a:ext>
            </a:extLst>
          </p:cNvPr>
          <p:cNvSpPr>
            <a:spLocks noGrp="1"/>
          </p:cNvSpPr>
          <p:nvPr>
            <p:ph type="title"/>
          </p:nvPr>
        </p:nvSpPr>
        <p:spPr>
          <a:xfrm>
            <a:off x="343654" y="721155"/>
            <a:ext cx="11353800" cy="581105"/>
          </a:xfrm>
        </p:spPr>
        <p:txBody>
          <a:bodyPr>
            <a:normAutofit fontScale="90000"/>
          </a:bodyPr>
          <a:lstStyle/>
          <a:p>
            <a:pPr algn="ctr"/>
            <a:r>
              <a:rPr lang="en-US"/>
              <a:t>Effective Across Soil Phosphorus Levels, Corn</a:t>
            </a:r>
          </a:p>
        </p:txBody>
      </p:sp>
      <p:sp>
        <p:nvSpPr>
          <p:cNvPr id="5" name="TextBox 4">
            <a:extLst>
              <a:ext uri="{FF2B5EF4-FFF2-40B4-BE49-F238E27FC236}">
                <a16:creationId xmlns:a16="http://schemas.microsoft.com/office/drawing/2014/main" id="{AEBB2506-52AA-CAE1-B2A4-5EB2B0908145}"/>
              </a:ext>
            </a:extLst>
          </p:cNvPr>
          <p:cNvSpPr txBox="1"/>
          <p:nvPr/>
        </p:nvSpPr>
        <p:spPr>
          <a:xfrm>
            <a:off x="587209" y="1737344"/>
            <a:ext cx="4565082" cy="410933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RhizoSorb </a:t>
            </a:r>
            <a:r>
              <a:rPr lang="en-US" sz="1600">
                <a:solidFill>
                  <a:srgbClr val="000000"/>
                </a:solidFill>
                <a:latin typeface="Arial" panose="020B0604020202020204" pitchFamily="34" charset="0"/>
                <a:cs typeface="Arial" panose="020B0604020202020204" pitchFamily="34" charset="0"/>
              </a:rPr>
              <a:t>maintains yields</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low, medium, and high soil test phosphorus (STP) levels with 50% less applied phosphate.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Soil test phosphorus levels do not impact RhizoSorb performance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600">
                <a:solidFill>
                  <a:srgbClr val="000000"/>
                </a:solidFill>
                <a:latin typeface="Arial" panose="020B0604020202020204" pitchFamily="34" charset="0"/>
                <a:cs typeface="Arial" panose="020B0604020202020204" pitchFamily="34" charset="0"/>
              </a:rPr>
              <a:t>Data from 60 on-farm trials.</a:t>
            </a:r>
          </a:p>
          <a:p>
            <a:pPr marR="0" lvl="0" algn="l" defTabSz="914400" rtl="0" eaLnBrk="1" fontAlgn="auto" latinLnBrk="0" hangingPunct="1">
              <a:lnSpc>
                <a:spcPct val="150000"/>
              </a:lnSpc>
              <a:spcBef>
                <a:spcPts val="0"/>
              </a:spcBef>
              <a:spcAft>
                <a:spcPts val="0"/>
              </a:spcAft>
              <a:buClrTx/>
              <a:buSzTx/>
              <a:tabLst/>
              <a:defRPr/>
            </a:pPr>
            <a:r>
              <a:rPr kumimoji="0" lang="en-US" sz="1600" b="1" i="0" u="none" strike="noStrike" kern="1200" cap="none" spc="0" normalizeH="0" baseline="0" noProof="0">
                <a:ln>
                  <a:noFill/>
                </a:ln>
                <a:solidFill>
                  <a:srgbClr val="000000"/>
                </a:solidFill>
                <a:effectLst/>
                <a:uLnTx/>
                <a:uFillTx/>
                <a:latin typeface="Arial"/>
                <a:cs typeface="Arial"/>
              </a:rPr>
              <a:t>	&lt;20 ppm </a:t>
            </a:r>
            <a:r>
              <a:rPr kumimoji="0" lang="en-US" sz="1600" b="0" i="0" u="none" strike="noStrike" kern="1200" cap="none" spc="0" normalizeH="0" baseline="0" noProof="0">
                <a:ln>
                  <a:noFill/>
                </a:ln>
                <a:solidFill>
                  <a:srgbClr val="000000"/>
                </a:solidFill>
                <a:effectLst/>
                <a:uLnTx/>
                <a:uFillTx/>
                <a:latin typeface="Arial"/>
                <a:cs typeface="Arial"/>
              </a:rPr>
              <a:t>P: </a:t>
            </a:r>
            <a:r>
              <a:rPr lang="en-US" sz="1600">
                <a:solidFill>
                  <a:srgbClr val="000000"/>
                </a:solidFill>
                <a:latin typeface="Arial"/>
                <a:cs typeface="Arial"/>
              </a:rPr>
              <a:t>11</a:t>
            </a:r>
            <a:r>
              <a:rPr kumimoji="0" lang="en-US" sz="1600" b="0" i="0" u="none" strike="noStrike" kern="1200" cap="none" spc="0" normalizeH="0" baseline="0" noProof="0">
                <a:ln>
                  <a:noFill/>
                </a:ln>
                <a:solidFill>
                  <a:srgbClr val="000000"/>
                </a:solidFill>
                <a:effectLst/>
                <a:uLnTx/>
                <a:uFillTx/>
                <a:latin typeface="Arial"/>
                <a:cs typeface="Arial"/>
              </a:rPr>
              <a:t> trials</a:t>
            </a:r>
            <a:endParaRPr lang="en-US" sz="1600" b="0" i="0" u="none" strike="noStrike" kern="1200" cap="none" spc="0" normalizeH="0" baseline="0" noProof="0">
              <a:ln>
                <a:noFill/>
              </a:ln>
              <a:solidFill>
                <a:srgbClr val="000000"/>
              </a:solidFill>
              <a:effectLst/>
              <a:uLnTx/>
              <a:uFillTx/>
              <a:latin typeface="Arial"/>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20-40 ppm</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 35 trials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a:cs typeface="Arial"/>
              </a:rPr>
              <a:t>	&gt;40 ppm </a:t>
            </a:r>
            <a:r>
              <a:rPr kumimoji="0" lang="en-US" sz="1600" b="0" i="0" u="none" strike="noStrike" kern="1200" cap="none" spc="0" normalizeH="0" baseline="0" noProof="0">
                <a:ln>
                  <a:noFill/>
                </a:ln>
                <a:solidFill>
                  <a:srgbClr val="000000"/>
                </a:solidFill>
                <a:effectLst/>
                <a:uLnTx/>
                <a:uFillTx/>
                <a:latin typeface="Arial"/>
                <a:cs typeface="Arial"/>
              </a:rPr>
              <a:t>P: </a:t>
            </a:r>
            <a:r>
              <a:rPr lang="en-US" sz="1600">
                <a:solidFill>
                  <a:srgbClr val="000000"/>
                </a:solidFill>
                <a:latin typeface="Arial"/>
                <a:cs typeface="Arial"/>
              </a:rPr>
              <a:t>14</a:t>
            </a:r>
            <a:r>
              <a:rPr kumimoji="0" lang="en-US" sz="1600" b="0" i="0" u="none" strike="noStrike" kern="1200" cap="none" spc="0" normalizeH="0" baseline="0" noProof="0">
                <a:ln>
                  <a:noFill/>
                </a:ln>
                <a:solidFill>
                  <a:srgbClr val="000000"/>
                </a:solidFill>
                <a:effectLst/>
                <a:uLnTx/>
                <a:uFillTx/>
                <a:latin typeface="Arial"/>
                <a:cs typeface="Arial"/>
              </a:rPr>
              <a:t> trials</a:t>
            </a:r>
            <a:endParaRPr lang="en-US" sz="1600" b="0" i="0" u="none" strike="noStrike" kern="1200" cap="none" spc="0" normalizeH="0" baseline="0" noProof="0">
              <a:ln>
                <a:noFill/>
              </a:ln>
              <a:solidFill>
                <a:srgbClr val="000000"/>
              </a:solidFill>
              <a:effectLst/>
              <a:uLnTx/>
              <a:uFillTx/>
              <a:latin typeface="Arial"/>
              <a:cs typeface="Arial"/>
            </a:endParaRPr>
          </a:p>
        </p:txBody>
      </p:sp>
      <p:graphicFrame>
        <p:nvGraphicFramePr>
          <p:cNvPr id="3" name="Chart 2">
            <a:extLst>
              <a:ext uri="{FF2B5EF4-FFF2-40B4-BE49-F238E27FC236}">
                <a16:creationId xmlns:a16="http://schemas.microsoft.com/office/drawing/2014/main" id="{91848A98-74C2-4469-9C67-C2B413DAC9BF}"/>
              </a:ext>
            </a:extLst>
          </p:cNvPr>
          <p:cNvGraphicFramePr>
            <a:graphicFrameLocks/>
          </p:cNvGraphicFramePr>
          <p:nvPr>
            <p:extLst>
              <p:ext uri="{D42A27DB-BD31-4B8C-83A1-F6EECF244321}">
                <p14:modId xmlns:p14="http://schemas.microsoft.com/office/powerpoint/2010/main" val="471695453"/>
              </p:ext>
            </p:extLst>
          </p:nvPr>
        </p:nvGraphicFramePr>
        <p:xfrm>
          <a:off x="5573442" y="1128787"/>
          <a:ext cx="6031349" cy="447233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905694D5-D7B9-6E94-67BB-6A40850BDAEE}"/>
              </a:ext>
            </a:extLst>
          </p:cNvPr>
          <p:cNvSpPr txBox="1"/>
          <p:nvPr/>
        </p:nvSpPr>
        <p:spPr>
          <a:xfrm>
            <a:off x="6280186" y="5390634"/>
            <a:ext cx="5417268" cy="246221"/>
          </a:xfrm>
          <a:prstGeom prst="rect">
            <a:avLst/>
          </a:prstGeom>
          <a:noFill/>
        </p:spPr>
        <p:txBody>
          <a:bodyPr wrap="square">
            <a:spAutoFit/>
          </a:bodyPr>
          <a:lstStyle/>
          <a:p>
            <a:pPr algn="r" rtl="0">
              <a:defRPr sz="900" b="1" i="0" u="none" strike="noStrike" kern="1200" baseline="0">
                <a:solidFill>
                  <a:srgbClr val="000000"/>
                </a:solidFill>
                <a:latin typeface="+mn-lt"/>
                <a:ea typeface="+mn-ea"/>
                <a:cs typeface="+mn-cs"/>
              </a:defRPr>
            </a:pPr>
            <a:r>
              <a:rPr lang="en-US" sz="1000" baseline="0">
                <a:solidFill>
                  <a:schemeClr val="bg1">
                    <a:lumMod val="50000"/>
                  </a:schemeClr>
                </a:solidFill>
                <a:latin typeface="Arial" panose="020B0604020202020204" pitchFamily="34" charset="0"/>
                <a:cs typeface="Arial" panose="020B0604020202020204" pitchFamily="34" charset="0"/>
              </a:rPr>
              <a:t>y = -0.0006x + 1.0359, R² = 0.0394</a:t>
            </a:r>
            <a:endParaRPr lang="en-US" sz="1000">
              <a:solidFill>
                <a:schemeClr val="bg1">
                  <a:lumMod val="50000"/>
                </a:schemeClr>
              </a:solidFill>
              <a:latin typeface="Arial" panose="020B0604020202020204" pitchFamily="34" charset="0"/>
              <a:cs typeface="Arial" panose="020B0604020202020204" pitchFamily="34" charset="0"/>
            </a:endParaRPr>
          </a:p>
        </p:txBody>
      </p:sp>
      <p:sp>
        <p:nvSpPr>
          <p:cNvPr id="14" name="Footer Placeholder 3">
            <a:extLst>
              <a:ext uri="{FF2B5EF4-FFF2-40B4-BE49-F238E27FC236}">
                <a16:creationId xmlns:a16="http://schemas.microsoft.com/office/drawing/2014/main" id="{016B6AA9-7042-9372-B793-DD636A475F18}"/>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Not for Distribution</a:t>
            </a:r>
          </a:p>
        </p:txBody>
      </p:sp>
      <p:sp>
        <p:nvSpPr>
          <p:cNvPr id="15" name="Slide Number Placeholder 4">
            <a:extLst>
              <a:ext uri="{FF2B5EF4-FFF2-40B4-BE49-F238E27FC236}">
                <a16:creationId xmlns:a16="http://schemas.microsoft.com/office/drawing/2014/main" id="{4591B43A-6E01-1628-EAFE-5712DD7E455A}"/>
              </a:ext>
            </a:extLst>
          </p:cNvPr>
          <p:cNvSpPr>
            <a:spLocks noGrp="1"/>
          </p:cNvSpPr>
          <p:nvPr>
            <p:ph type="sldNum" sz="quarter" idx="12"/>
          </p:nvPr>
        </p:nvSpPr>
        <p:spPr>
          <a:xfrm>
            <a:off x="838200" y="6356350"/>
            <a:ext cx="2743200" cy="365125"/>
          </a:xfrm>
        </p:spPr>
        <p:txBody>
          <a:bodyPr/>
          <a:lstStyle/>
          <a:p>
            <a:fld id="{D3B95BF6-FBAC-F34D-A1A9-B4C0A0562C42}" type="slidenum">
              <a:rPr lang="en-US" smtClean="0"/>
              <a:pPr/>
              <a:t>9</a:t>
            </a:fld>
            <a:endParaRPr lang="en-US"/>
          </a:p>
        </p:txBody>
      </p:sp>
      <p:sp>
        <p:nvSpPr>
          <p:cNvPr id="4" name="TextBox 3">
            <a:extLst>
              <a:ext uri="{FF2B5EF4-FFF2-40B4-BE49-F238E27FC236}">
                <a16:creationId xmlns:a16="http://schemas.microsoft.com/office/drawing/2014/main" id="{47F12FF2-9760-F66A-56F4-EEC088C3E56E}"/>
              </a:ext>
            </a:extLst>
          </p:cNvPr>
          <p:cNvSpPr txBox="1"/>
          <p:nvPr/>
        </p:nvSpPr>
        <p:spPr>
          <a:xfrm>
            <a:off x="4503174" y="5624793"/>
            <a:ext cx="719428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Arial" panose="020B0604020202020204" pitchFamily="34" charset="0"/>
              </a:rPr>
              <a:t>Bray-2 Reported to provide a more accurate long-term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Arial" panose="020B0604020202020204" pitchFamily="34" charset="0"/>
              </a:rPr>
              <a:t>assessment of phosphorus sufficiency is soils over time.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latin typeface="Arial" panose="020B0604020202020204" pitchFamily="34" charset="0"/>
                <a:cs typeface="Arial" panose="020B0604020202020204" pitchFamily="34" charset="0"/>
              </a:rPr>
              <a:t>Dots</a:t>
            </a:r>
            <a:r>
              <a:rPr kumimoji="0" lang="en-US" sz="1000" b="1"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Arial" panose="020B0604020202020204" pitchFamily="34" charset="0"/>
              </a:rPr>
              <a:t> represent RhizoSorb</a:t>
            </a:r>
            <a:r>
              <a:rPr kumimoji="0" lang="en-US" sz="1000" b="1" u="none" strike="noStrike" kern="1200" cap="none" spc="0" normalizeH="0" baseline="30000" noProof="0">
                <a:ln>
                  <a:noFill/>
                </a:ln>
                <a:solidFill>
                  <a:schemeClr val="bg1">
                    <a:lumMod val="50000"/>
                  </a:schemeClr>
                </a:solidFill>
                <a:effectLst/>
                <a:uLnTx/>
                <a:uFillTx/>
                <a:latin typeface="Arial" panose="020B0604020202020204" pitchFamily="34" charset="0"/>
                <a:ea typeface="+mn-ea"/>
                <a:cs typeface="Arial" panose="020B0604020202020204" pitchFamily="34" charset="0"/>
              </a:rPr>
              <a:t>®</a:t>
            </a:r>
            <a:r>
              <a:rPr kumimoji="0" lang="en-US" sz="1000" b="1" u="none"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Arial" panose="020B0604020202020204" pitchFamily="34" charset="0"/>
              </a:rPr>
              <a:t> applied at 50% P of GSP</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a:solidFill>
                  <a:schemeClr val="bg1">
                    <a:lumMod val="50000"/>
                  </a:schemeClr>
                </a:solidFill>
                <a:latin typeface="Arial" panose="020B0604020202020204" pitchFamily="34" charset="0"/>
                <a:cs typeface="Arial" panose="020B0604020202020204" pitchFamily="34" charset="0"/>
              </a:rPr>
              <a:t>Not all growers have reported STP values</a:t>
            </a:r>
          </a:p>
        </p:txBody>
      </p:sp>
    </p:spTree>
    <p:extLst>
      <p:ext uri="{BB962C8B-B14F-4D97-AF65-F5344CB8AC3E}">
        <p14:creationId xmlns:p14="http://schemas.microsoft.com/office/powerpoint/2010/main" val="1394097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ustom Design">
  <a:themeElements>
    <a:clrScheme name="Custom 1">
      <a:dk1>
        <a:srgbClr val="000000"/>
      </a:dk1>
      <a:lt1>
        <a:srgbClr val="FFFFFF"/>
      </a:lt1>
      <a:dk2>
        <a:srgbClr val="244030"/>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Custom Design">
  <a:themeElements>
    <a:clrScheme name="Custom 1">
      <a:dk1>
        <a:srgbClr val="000000"/>
      </a:dk1>
      <a:lt1>
        <a:srgbClr val="FFFFFF"/>
      </a:lt1>
      <a:dk2>
        <a:srgbClr val="244030"/>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11e93b9-663d-4514-8176-e5cb07ae0d3f">
      <Terms xmlns="http://schemas.microsoft.com/office/infopath/2007/PartnerControls"/>
    </lcf76f155ced4ddcb4097134ff3c332f>
    <TaxCatchAll xmlns="8f1fa01d-7143-4ac8-b210-926ea555a28f" xsi:nil="true"/>
    <Geography xmlns="111e93b9-663d-4514-8176-e5cb07ae0d3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0D14CC9D481442AA7E2001296D34BA" ma:contentTypeVersion="18" ma:contentTypeDescription="Create a new document." ma:contentTypeScope="" ma:versionID="d23edb7218e8eac8c97be7c3c41cb8a9">
  <xsd:schema xmlns:xsd="http://www.w3.org/2001/XMLSchema" xmlns:xs="http://www.w3.org/2001/XMLSchema" xmlns:p="http://schemas.microsoft.com/office/2006/metadata/properties" xmlns:ns2="111e93b9-663d-4514-8176-e5cb07ae0d3f" xmlns:ns3="8f1fa01d-7143-4ac8-b210-926ea555a28f" targetNamespace="http://schemas.microsoft.com/office/2006/metadata/properties" ma:root="true" ma:fieldsID="cd4e8067c753219c9b8918c606d4eaf4" ns2:_="" ns3:_="">
    <xsd:import namespace="111e93b9-663d-4514-8176-e5cb07ae0d3f"/>
    <xsd:import namespace="8f1fa01d-7143-4ac8-b210-926ea555a28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BillingMetadata" minOccurs="0"/>
                <xsd:element ref="ns2:Geograph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e93b9-663d-4514-8176-e5cb07ae0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c0c972c-dba2-4e4d-b9ac-95b92f58da8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element name="Geography" ma:index="24" nillable="true" ma:displayName="Geography" ma:description="Which state or country" ma:format="Dropdown" ma:internalName="Geography">
      <xsd:simpleType>
        <xsd:restriction base="dms:Choice">
          <xsd:enumeration value="Alabama"/>
          <xsd:enumeration value="Arizona"/>
          <xsd:enumeration value="Arkansas"/>
          <xsd:enumeration value="California"/>
          <xsd:enumeration value="Colorado"/>
          <xsd:enumeration value="Connecticut"/>
          <xsd:enumeration value="Delaware"/>
          <xsd:enumeration value="Florida"/>
          <xsd:enumeration value="Georgia"/>
          <xsd:enumeration value="Idaho"/>
          <xsd:enumeration value="Illinois"/>
          <xsd:enumeration value="Indiana"/>
          <xsd:enumeration value="Iowa"/>
          <xsd:enumeration value="Kansas"/>
          <xsd:enumeration value="Kentucky"/>
          <xsd:enumeration value="Louisiana"/>
          <xsd:enumeration value="Maine"/>
          <xsd:enumeration value="Maryland"/>
          <xsd:enumeration value="Massachussetts"/>
          <xsd:enumeration value="Michigan"/>
          <xsd:enumeration value="Minnesota"/>
          <xsd:enumeration value="Mississippi"/>
          <xsd:enumeration value="Missouri"/>
          <xsd:enumeration value="Montana"/>
          <xsd:enumeration value="Nebraska"/>
          <xsd:enumeration value="Nevada"/>
          <xsd:enumeration value="New Hampshire"/>
          <xsd:enumeration value="New Jersey"/>
          <xsd:enumeration value="New Mexico"/>
          <xsd:enumeration value="New York"/>
          <xsd:enumeration value="North Carolina"/>
          <xsd:enumeration value=" North Dakota"/>
          <xsd:enumeration value="Ohio"/>
          <xsd:enumeration value="Oklahoma"/>
          <xsd:enumeration value="Oregon"/>
          <xsd:enumeration value="Rhode Island"/>
          <xsd:enumeration value="South Carolina"/>
          <xsd:enumeration value="South Dakota"/>
          <xsd:enumeration value="Tennessee "/>
          <xsd:enumeration value="Texas"/>
          <xsd:enumeration value="Utah"/>
          <xsd:enumeration value=" Vermont"/>
          <xsd:enumeration value="Virginia"/>
          <xsd:enumeration value="Washington"/>
          <xsd:enumeration value="West Virgina"/>
          <xsd:enumeration value="Wisconsin"/>
          <xsd:enumeration value="Wyoming"/>
          <xsd:enumeration value="Choice 49"/>
        </xsd:restriction>
      </xsd:simpleType>
    </xsd:element>
  </xsd:schema>
  <xsd:schema xmlns:xsd="http://www.w3.org/2001/XMLSchema" xmlns:xs="http://www.w3.org/2001/XMLSchema" xmlns:dms="http://schemas.microsoft.com/office/2006/documentManagement/types" xmlns:pc="http://schemas.microsoft.com/office/infopath/2007/PartnerControls" targetNamespace="8f1fa01d-7143-4ac8-b210-926ea555a28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b62fa4-c9d1-4f0e-a618-81ad47843e7f}" ma:internalName="TaxCatchAll" ma:showField="CatchAllData" ma:web="8f1fa01d-7143-4ac8-b210-926ea555a28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4F04B1-55BB-4406-BC0A-36500443D508}">
  <ds:schemaRefs>
    <ds:schemaRef ds:uri="http://schemas.microsoft.com/sharepoint/v3/contenttype/forms"/>
  </ds:schemaRefs>
</ds:datastoreItem>
</file>

<file path=customXml/itemProps2.xml><?xml version="1.0" encoding="utf-8"?>
<ds:datastoreItem xmlns:ds="http://schemas.openxmlformats.org/officeDocument/2006/customXml" ds:itemID="{F2955322-C9F3-4A59-9000-5C5BD8A5AE20}">
  <ds:schemaRefs>
    <ds:schemaRef ds:uri="http://www.w3.org/XML/1998/namespace"/>
    <ds:schemaRef ds:uri="http://purl.org/dc/elements/1.1/"/>
    <ds:schemaRef ds:uri="http://schemas.microsoft.com/office/2006/documentManagement/types"/>
    <ds:schemaRef ds:uri="8f1fa01d-7143-4ac8-b210-926ea555a28f"/>
    <ds:schemaRef ds:uri="http://purl.org/dc/terms/"/>
    <ds:schemaRef ds:uri="111e93b9-663d-4514-8176-e5cb07ae0d3f"/>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7008A81-737C-4978-9B41-1C28D9084C3E}">
  <ds:schemaRefs>
    <ds:schemaRef ds:uri="111e93b9-663d-4514-8176-e5cb07ae0d3f"/>
    <ds:schemaRef ds:uri="8f1fa01d-7143-4ac8-b210-926ea555a2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2643</Words>
  <Application>Microsoft Macintosh PowerPoint</Application>
  <PresentationFormat>Widescreen</PresentationFormat>
  <Paragraphs>372</Paragraphs>
  <Slides>20</Slides>
  <Notes>18</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2" baseType="lpstr">
      <vt:lpstr>Aptos</vt:lpstr>
      <vt:lpstr>Aptos Display</vt:lpstr>
      <vt:lpstr>Arial</vt:lpstr>
      <vt:lpstr>Calibri</vt:lpstr>
      <vt:lpstr>Gill Sans</vt:lpstr>
      <vt:lpstr>Montserrat Light</vt:lpstr>
      <vt:lpstr>Tahoma</vt:lpstr>
      <vt:lpstr>1_Custom Design</vt:lpstr>
      <vt:lpstr>Custom Design</vt:lpstr>
      <vt:lpstr>2_Custom Design</vt:lpstr>
      <vt:lpstr>3_Custom Design</vt:lpstr>
      <vt:lpstr>think-cell Slide</vt:lpstr>
      <vt:lpstr>PowerPoint Presentation</vt:lpstr>
      <vt:lpstr>PowerPoint Presentation</vt:lpstr>
      <vt:lpstr>PowerPoint Presentation</vt:lpstr>
      <vt:lpstr>PowerPoint Presentation</vt:lpstr>
      <vt:lpstr>RhizoSorb® Maintains Granule Quality</vt:lpstr>
      <vt:lpstr>RhizoSorb Development History</vt:lpstr>
      <vt:lpstr>Proven Across Hundreds of Field Trials</vt:lpstr>
      <vt:lpstr>Effective Across Soil Textures, Corn</vt:lpstr>
      <vt:lpstr>Effective Across Soil Phosphorus Levels, Corn</vt:lpstr>
      <vt:lpstr>RhizoSorb Performance Across pH Ranges, Corn</vt:lpstr>
      <vt:lpstr>Soil Test Phosphorus Drawdown Study  Plot-on-Plot Trials Overview</vt:lpstr>
      <vt:lpstr>RhizoSorb® Maintains STP with 50% Phosphorus</vt:lpstr>
      <vt:lpstr>RhizoSorb® Maintains Yield with 50% Phosphorus</vt:lpstr>
      <vt:lpstr>Same or Greater Yields with Less P</vt:lpstr>
      <vt:lpstr>Results Across Crops</vt:lpstr>
      <vt:lpstr>Corn, On-Farm 2024 Tissue P Levels</vt:lpstr>
      <vt:lpstr>PowerPoint Presentation</vt:lpstr>
      <vt:lpstr>Reasons Retail Locations Are Switching</vt:lpstr>
      <vt:lpstr>Retail Agronomist FAQ</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Byron Bredael</dc:creator>
  <cp:lastModifiedBy>Julia Andrus</cp:lastModifiedBy>
  <cp:revision>1</cp:revision>
  <cp:lastPrinted>2025-01-07T01:07:02Z</cp:lastPrinted>
  <dcterms:created xsi:type="dcterms:W3CDTF">2024-06-10T16:55:36Z</dcterms:created>
  <dcterms:modified xsi:type="dcterms:W3CDTF">2026-05-20T20:43:01Z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0x0101001A0D14CC9D481442AA7E2001296D34BA</vt:lpwstr>
  </property>
  <property fmtid="{D5CDD505-2E9C-101B-9397-08002B2CF9AE}" pid="3" name="MediaServiceImageTags">
    <vt:lpwstr/>
  </property>
</Properties>
</file>