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0688638" cy="7562850"/>
  <p:notesSz cx="6858000" cy="9144000"/>
  <p:embeddedFontLst>
    <p:embeddedFont>
      <p:font typeface="Play" panose="020B0604020202020204" charset="0"/>
      <p:regular r:id="rId6"/>
      <p:bold r:id="rId7"/>
    </p:embeddedFont>
    <p:embeddedFont>
      <p:font typeface="Quattrocento Sans" panose="020B060402020202020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6" roundtripDataSignature="AMtx7mikWJVpM9tx5rFLoF01PHo0O5TF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868ACF-C4A6-4D4E-99CE-C0EFBAB4E1AB}">
  <a:tblStyle styleId="{96868ACF-C4A6-4D4E-99CE-C0EFBAB4E1AB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2" y="60"/>
      </p:cViewPr>
      <p:guideLst>
        <p:guide orient="horz" pos="238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7" y="4751"/>
            <a:ext cx="10688635" cy="755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5"/>
          <p:cNvSpPr txBox="1"/>
          <p:nvPr/>
        </p:nvSpPr>
        <p:spPr>
          <a:xfrm>
            <a:off x="2944797" y="5019058"/>
            <a:ext cx="7567862" cy="30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1" b="0" i="0" u="none" strike="noStrike" cap="none">
                <a:solidFill>
                  <a:srgbClr val="1A2754"/>
                </a:solidFill>
                <a:latin typeface="Arial"/>
                <a:ea typeface="Arial"/>
                <a:cs typeface="Arial"/>
                <a:sym typeface="Arial"/>
              </a:rPr>
              <a:t>Our crunchy colourful salad &amp; jacket potatoes with cheese, beans, tuna mayo or cheese and beans </a:t>
            </a:r>
            <a:endParaRPr/>
          </a:p>
        </p:txBody>
      </p:sp>
      <p:sp>
        <p:nvSpPr>
          <p:cNvPr id="18" name="Google Shape;18;p5"/>
          <p:cNvSpPr txBox="1"/>
          <p:nvPr/>
        </p:nvSpPr>
        <p:spPr>
          <a:xfrm>
            <a:off x="5484091" y="6386167"/>
            <a:ext cx="7567862" cy="307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1">
                <a:solidFill>
                  <a:srgbClr val="1A2754"/>
                </a:solidFill>
                <a:latin typeface="Arial"/>
                <a:ea typeface="Arial"/>
                <a:cs typeface="Arial"/>
                <a:sym typeface="Arial"/>
              </a:rPr>
              <a:t>Desserts available every day – a choice of jelly, fruit or yoghurt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27">
          <p15:clr>
            <a:srgbClr val="FBAE40"/>
          </p15:clr>
        </p15:guide>
        <p15:guide id="2" pos="295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9"/>
              <a:buFont typeface="Play"/>
              <a:buNone/>
              <a:defRPr sz="352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544063" y="1088912"/>
            <a:ext cx="5411123" cy="5374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52691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3529"/>
              <a:buChar char="•"/>
              <a:defRPr sz="3529"/>
            </a:lvl1pPr>
            <a:lvl2pPr marL="914400" lvl="1" indent="-424687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8"/>
              <a:buChar char="•"/>
              <a:defRPr sz="3088"/>
            </a:lvl2pPr>
            <a:lvl3pPr marL="1371600" lvl="2" indent="-396684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7"/>
              <a:buChar char="•"/>
              <a:defRPr sz="2647"/>
            </a:lvl3pPr>
            <a:lvl4pPr marL="1828800" lvl="3" indent="-368681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4pPr>
            <a:lvl5pPr marL="2286000" lvl="4" indent="-368681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5pPr>
            <a:lvl6pPr marL="2743200" lvl="5" indent="-368681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6pPr>
            <a:lvl7pPr marL="3200400" lvl="6" indent="-368681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7pPr>
            <a:lvl8pPr marL="3657600" lvl="7" indent="-368681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8pPr>
            <a:lvl9pPr marL="4114800" lvl="8" indent="-368681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6"/>
              <a:buChar char="•"/>
              <a:defRPr sz="2206"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2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4"/>
              <a:buNone/>
              <a:defRPr sz="1544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736236" y="504190"/>
            <a:ext cx="3447364" cy="1764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9"/>
              <a:buFont typeface="Play"/>
              <a:buNone/>
              <a:defRPr sz="352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>
            <a:spLocks noGrp="1"/>
          </p:cNvSpPr>
          <p:nvPr>
            <p:ph type="pic" idx="2"/>
          </p:nvPr>
        </p:nvSpPr>
        <p:spPr>
          <a:xfrm>
            <a:off x="4544063" y="1088912"/>
            <a:ext cx="5411123" cy="53745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736236" y="2268855"/>
            <a:ext cx="3447364" cy="4203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4"/>
              <a:buNone/>
              <a:defRPr sz="1544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3"/>
              <a:buNone/>
              <a:defRPr sz="1103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734844" y="402654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 rot="5400000">
            <a:off x="2945040" y="-196937"/>
            <a:ext cx="4798559" cy="921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 rot="5400000">
            <a:off x="5596843" y="2454866"/>
            <a:ext cx="6409166" cy="2304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 rot="5400000">
            <a:off x="920563" y="216933"/>
            <a:ext cx="6409166" cy="67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6425" y="0"/>
            <a:ext cx="10705061" cy="7569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6"/>
          <p:cNvSpPr txBox="1"/>
          <p:nvPr/>
        </p:nvSpPr>
        <p:spPr>
          <a:xfrm>
            <a:off x="2898819" y="5048761"/>
            <a:ext cx="7567862" cy="14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2754"/>
                </a:solidFill>
                <a:latin typeface="Arial"/>
                <a:ea typeface="Arial"/>
                <a:cs typeface="Arial"/>
                <a:sym typeface="Arial"/>
              </a:rPr>
              <a:t>Our crunchy colourful salad &amp; jacket potatoes with cheese, beans, tuna mayo or cheese and beans </a:t>
            </a:r>
            <a:endParaRPr/>
          </a:p>
        </p:txBody>
      </p:sp>
      <p:sp>
        <p:nvSpPr>
          <p:cNvPr id="22" name="Google Shape;22;p6"/>
          <p:cNvSpPr txBox="1"/>
          <p:nvPr/>
        </p:nvSpPr>
        <p:spPr>
          <a:xfrm>
            <a:off x="5484091" y="6386166"/>
            <a:ext cx="75678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2754"/>
                </a:solidFill>
                <a:latin typeface="Arial"/>
                <a:ea typeface="Arial"/>
                <a:cs typeface="Arial"/>
                <a:sym typeface="Arial"/>
              </a:rPr>
              <a:t>Desserts available every day – a choice of jelly, fruit or yoghurt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BAE40"/>
          </p15:clr>
        </p15:guide>
        <p15:guide id="2" pos="336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374"/>
            <a:ext cx="10688634" cy="75580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/>
          <p:nvPr/>
        </p:nvSpPr>
        <p:spPr>
          <a:xfrm>
            <a:off x="2896620" y="5036924"/>
            <a:ext cx="7567862" cy="14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2754"/>
                </a:solidFill>
                <a:latin typeface="Arial"/>
                <a:ea typeface="Arial"/>
                <a:cs typeface="Arial"/>
                <a:sym typeface="Arial"/>
              </a:rPr>
              <a:t>Our crunchy colourful salad &amp; jacket potatoes with cheese, beans, tuna mayo or cheese and beans </a:t>
            </a:r>
            <a:endParaRPr/>
          </a:p>
        </p:txBody>
      </p:sp>
      <p:sp>
        <p:nvSpPr>
          <p:cNvPr id="26" name="Google Shape;26;p7"/>
          <p:cNvSpPr txBox="1"/>
          <p:nvPr/>
        </p:nvSpPr>
        <p:spPr>
          <a:xfrm>
            <a:off x="5484091" y="6386166"/>
            <a:ext cx="756786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2754"/>
                </a:solidFill>
                <a:latin typeface="Arial"/>
                <a:ea typeface="Arial"/>
                <a:cs typeface="Arial"/>
                <a:sym typeface="Arial"/>
              </a:rPr>
              <a:t>Desserts available every day – a choice of jelly, fruit or yoghurt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2">
          <p15:clr>
            <a:srgbClr val="FBAE40"/>
          </p15:clr>
        </p15:guide>
        <p15:guide id="2" pos="33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ctrTitle"/>
          </p:nvPr>
        </p:nvSpPr>
        <p:spPr>
          <a:xfrm>
            <a:off x="801648" y="1237717"/>
            <a:ext cx="9085342" cy="263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7"/>
              <a:buFont typeface="Play"/>
              <a:buNone/>
              <a:defRPr sz="66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ubTitle" idx="1"/>
          </p:nvPr>
        </p:nvSpPr>
        <p:spPr>
          <a:xfrm>
            <a:off x="1336080" y="3972247"/>
            <a:ext cx="8016479" cy="182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2647"/>
              <a:buNone/>
              <a:defRPr sz="2647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6"/>
              <a:buNone/>
              <a:defRPr sz="2206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sz="1985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734844" y="402654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729278" y="1885463"/>
            <a:ext cx="9218950" cy="3145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7"/>
              <a:buFont typeface="Play"/>
              <a:buNone/>
              <a:defRPr sz="66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1"/>
          </p:nvPr>
        </p:nvSpPr>
        <p:spPr>
          <a:xfrm>
            <a:off x="729278" y="5061159"/>
            <a:ext cx="9218950" cy="1654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rgbClr val="757575"/>
              </a:buClr>
              <a:buSzPts val="2647"/>
              <a:buNone/>
              <a:defRPr sz="2647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2206"/>
              <a:buNone/>
              <a:defRPr sz="2206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985"/>
              <a:buNone/>
              <a:defRPr sz="1985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757575"/>
              </a:buClr>
              <a:buSzPts val="1764"/>
              <a:buNone/>
              <a:defRPr sz="1764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734844" y="402654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2"/>
          </p:nvPr>
        </p:nvSpPr>
        <p:spPr>
          <a:xfrm>
            <a:off x="5411123" y="2013259"/>
            <a:ext cx="4542671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736236" y="402654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736237" y="1853949"/>
            <a:ext cx="4521794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2647"/>
              <a:buNone/>
              <a:defRPr sz="2647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6"/>
              <a:buNone/>
              <a:defRPr sz="2206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sz="1985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2"/>
          </p:nvPr>
        </p:nvSpPr>
        <p:spPr>
          <a:xfrm>
            <a:off x="736237" y="2762541"/>
            <a:ext cx="4521794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3"/>
          </p:nvPr>
        </p:nvSpPr>
        <p:spPr>
          <a:xfrm>
            <a:off x="5411124" y="1853949"/>
            <a:ext cx="4544063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2647"/>
              <a:buNone/>
              <a:defRPr sz="2647" b="1"/>
            </a:lvl1pPr>
            <a:lvl2pPr marL="914400" lvl="1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6"/>
              <a:buNone/>
              <a:defRPr sz="2206" b="1"/>
            </a:lvl2pPr>
            <a:lvl3pPr marL="1371600" lvl="2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None/>
              <a:defRPr sz="1985" b="1"/>
            </a:lvl3pPr>
            <a:lvl4pPr marL="1828800" lvl="3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4pPr>
            <a:lvl5pPr marL="2286000" lvl="4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5pPr>
            <a:lvl6pPr marL="2743200" lvl="5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6pPr>
            <a:lvl7pPr marL="3200400" lvl="6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7pPr>
            <a:lvl8pPr marL="3657600" lvl="7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8pPr>
            <a:lvl9pPr marL="4114800" lvl="8" indent="-228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 b="1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4"/>
          </p:nvPr>
        </p:nvSpPr>
        <p:spPr>
          <a:xfrm>
            <a:off x="5411124" y="2762541"/>
            <a:ext cx="4544063" cy="4063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734844" y="402654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734844" y="402654"/>
            <a:ext cx="9218950" cy="1461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2"/>
              <a:buFont typeface="Play"/>
              <a:buNone/>
              <a:defRPr sz="4852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734844" y="2013259"/>
            <a:ext cx="9218950" cy="479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24687" algn="l" rtl="0">
              <a:lnSpc>
                <a:spcPct val="90000"/>
              </a:lnSpc>
              <a:spcBef>
                <a:spcPts val="1103"/>
              </a:spcBef>
              <a:spcAft>
                <a:spcPts val="0"/>
              </a:spcAft>
              <a:buClr>
                <a:schemeClr val="dk1"/>
              </a:buClr>
              <a:buSzPts val="3088"/>
              <a:buFont typeface="Arial"/>
              <a:buChar char="•"/>
              <a:defRPr sz="3088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96684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7"/>
              <a:buFont typeface="Arial"/>
              <a:buChar char="•"/>
              <a:defRPr sz="264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681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6"/>
              <a:buFont typeface="Arial"/>
              <a:buChar char="•"/>
              <a:defRPr sz="2206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4647" algn="l" rtl="0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5"/>
              <a:buFont typeface="Arial"/>
              <a:buChar char="•"/>
              <a:defRPr sz="1985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734844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23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323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1"/>
          <p:cNvGraphicFramePr/>
          <p:nvPr>
            <p:extLst>
              <p:ext uri="{D42A27DB-BD31-4B8C-83A1-F6EECF244321}">
                <p14:modId xmlns:p14="http://schemas.microsoft.com/office/powerpoint/2010/main" val="1482927852"/>
              </p:ext>
            </p:extLst>
          </p:nvPr>
        </p:nvGraphicFramePr>
        <p:xfrm>
          <a:off x="1734207" y="1685455"/>
          <a:ext cx="8422527" cy="457472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00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7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724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1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Rainbow Vegetable </a:t>
                      </a:r>
                      <a:r>
                        <a:rPr lang="en-US" sz="1000" dirty="0">
                          <a:sym typeface="Arial"/>
                        </a:rPr>
                        <a:t>S</a:t>
                      </a: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tir </a:t>
                      </a:r>
                      <a:endParaRPr sz="1985" u="none" strike="noStrike" cap="none" dirty="0"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ym typeface="Arial"/>
                        </a:rPr>
                        <a:t>F</a:t>
                      </a: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ry </a:t>
                      </a:r>
                      <a:r>
                        <a:rPr lang="en-US" sz="1000" dirty="0">
                          <a:sym typeface="Arial"/>
                        </a:rPr>
                        <a:t>N</a:t>
                      </a: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oodles</a:t>
                      </a:r>
                      <a:r>
                        <a:rPr lang="en-US" sz="1000" b="0" u="none" strike="noStrike" cap="none" dirty="0"/>
                        <a:t>  </a:t>
                      </a:r>
                      <a:endParaRPr sz="1985" u="none" strike="noStrike" cap="non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sym typeface="Arial"/>
                        </a:rPr>
                        <a:t>Cheese &amp; Bean </a:t>
                      </a:r>
                      <a:endParaRPr sz="1000" u="none" strike="noStrike" cap="none">
                        <a:solidFill>
                          <a:schemeClr val="dk1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sym typeface="Arial"/>
                        </a:rPr>
                        <a:t>Lasagne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sym typeface="Arial"/>
                        </a:rPr>
                        <a:t>Roast Quorn Fillet and Roast Potatoes with Gravy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sym typeface="Arial"/>
                        </a:rPr>
                        <a:t>Vegetable</a:t>
                      </a:r>
                      <a:r>
                        <a:rPr lang="en-US" sz="1000">
                          <a:sym typeface="Arial"/>
                        </a:rPr>
                        <a:t>s in a Katsu Curry Sauce &amp; Rice</a:t>
                      </a: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sym typeface="Arial"/>
                        </a:rPr>
                        <a:t> </a:t>
                      </a:r>
                      <a:endParaRPr sz="1000" u="none" strike="noStrike" cap="none">
                        <a:solidFill>
                          <a:schemeClr val="dk1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Vegan </a:t>
                      </a:r>
                      <a:r>
                        <a:rPr lang="en-US" sz="1000" u="none" strike="noStrike" cap="none">
                          <a:sym typeface="Arial"/>
                        </a:rPr>
                        <a:t>Vegetable Nuggets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&amp; Chips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7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ym typeface="Arial"/>
                        </a:rPr>
                        <a:t>Chicken &amp; Vegetable Stir Fry Noodles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Traditional Creamy Beef 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Lasagne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Roast Gammon and Roast Potatoes with 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Gravy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Chicken in a Katsu Curry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Sauce &amp; Rice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ym typeface="Arial"/>
                        </a:rPr>
                        <a:t>MSC Approved </a:t>
                      </a:r>
                      <a:r>
                        <a:rPr lang="en-US" sz="1000" u="none" strike="noStrike" cap="none">
                          <a:sym typeface="Arial"/>
                        </a:rPr>
                        <a:t>Fish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Fingers &amp; Chips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0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Carrots 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&amp; Peas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Broccoli 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sym typeface="Arial"/>
                        </a:rPr>
                        <a:t>Roasted Carrots </a:t>
                      </a:r>
                      <a:endParaRPr sz="1000" u="none" strike="noStrike" cap="none">
                        <a:solidFill>
                          <a:schemeClr val="dk1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sym typeface="Arial"/>
                        </a:rPr>
                        <a:t>&amp; Parsnips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Peas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Beans </a:t>
                      </a:r>
                      <a:endParaRPr sz="1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7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dirty="0">
                          <a:sym typeface="Arial"/>
                        </a:rPr>
                        <a:t>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dirty="0">
                          <a:sym typeface="Arial"/>
                        </a:rPr>
                        <a:t>Chicken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u="none" strike="noStrike" cap="none" dirty="0">
                          <a:sym typeface="Arial"/>
                        </a:rPr>
                        <a:t>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u="none" strike="noStrike" cap="none" dirty="0">
                          <a:sym typeface="Arial"/>
                        </a:rPr>
                        <a:t>Chicken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u="none" strike="noStrike" cap="none" dirty="0">
                          <a:sym typeface="Arial"/>
                        </a:rPr>
                        <a:t>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Blueberry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Cookie Bar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Chocolate &amp;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Banana Brownie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sym typeface="Arial"/>
                        </a:rPr>
                        <a:t>Peach &amp; Pineapple </a:t>
                      </a:r>
                      <a:endParaRPr sz="1000" u="none" strike="noStrike" cap="none">
                        <a:solidFill>
                          <a:schemeClr val="dk1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sym typeface="Arial"/>
                        </a:rPr>
                        <a:t>Crumble with Custard</a:t>
                      </a:r>
                      <a:endParaRPr sz="10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sym typeface="Arial"/>
                        </a:rPr>
                        <a:t>Apple &amp; Cocoa </a:t>
                      </a:r>
                      <a:endParaRPr sz="1000" u="none" strike="noStrike" cap="none">
                        <a:solidFill>
                          <a:schemeClr val="dk1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dk1"/>
                          </a:solidFill>
                          <a:sym typeface="Arial"/>
                        </a:rPr>
                        <a:t>Sponge with Custard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Lemon 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olidFill>
                            <a:schemeClr val="dk1"/>
                          </a:solidFill>
                          <a:sym typeface="Arial"/>
                        </a:rPr>
                        <a:t>Shortbread</a:t>
                      </a:r>
                      <a:endParaRPr sz="10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" name="Google Shape;102;p1" descr="A rainbow of fruits and vegetab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75539" y="3046704"/>
            <a:ext cx="292491" cy="18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 descr="A group of yellow leave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4448" y="2238567"/>
            <a:ext cx="216376" cy="20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5010" y="2160147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7306" y="2169981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47306" y="3742260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15151" y="3742260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5849" y="3732428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82082" y="3728075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05733" y="3761925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" descr="A group of yellow leave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4448" y="3046706"/>
            <a:ext cx="216376" cy="20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67960" y="2218572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98789" y="2218572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7792" y="5944667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06089" y="5944667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07573" y="5944667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7212" y="5944667"/>
            <a:ext cx="243754" cy="243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"/>
          <p:cNvSpPr txBox="1"/>
          <p:nvPr/>
        </p:nvSpPr>
        <p:spPr>
          <a:xfrm>
            <a:off x="4683495" y="104034"/>
            <a:ext cx="36921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3rd Nov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1600" b="1" dirty="0">
                <a:solidFill>
                  <a:srgbClr val="002060"/>
                </a:solidFill>
              </a:rPr>
              <a:t>24</a:t>
            </a:r>
            <a:r>
              <a:rPr lang="en-US" sz="16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Nov | </a:t>
            </a:r>
            <a:r>
              <a:rPr lang="en-US" sz="1600" b="1" dirty="0">
                <a:solidFill>
                  <a:srgbClr val="002060"/>
                </a:solidFill>
              </a:rPr>
              <a:t>15</a:t>
            </a:r>
            <a:r>
              <a:rPr lang="en-US" sz="16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  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Dec | </a:t>
            </a:r>
            <a:r>
              <a:rPr lang="en-US" sz="1600" b="1" dirty="0">
                <a:solidFill>
                  <a:srgbClr val="002060"/>
                </a:solidFill>
              </a:rPr>
              <a:t>5</a:t>
            </a:r>
            <a:r>
              <a:rPr lang="en-US" sz="16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Jan|</a:t>
            </a:r>
            <a:endParaRPr sz="18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26</a:t>
            </a:r>
            <a:r>
              <a:rPr lang="en-US" sz="16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  </a:t>
            </a:r>
            <a:r>
              <a:rPr lang="en-US" sz="1600" b="1" dirty="0">
                <a:solidFill>
                  <a:srgbClr val="002060"/>
                </a:solidFill>
              </a:rPr>
              <a:t>Jan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1600" b="1" dirty="0">
                <a:solidFill>
                  <a:srgbClr val="002060"/>
                </a:solidFill>
              </a:rPr>
              <a:t>23</a:t>
            </a:r>
            <a:r>
              <a:rPr lang="en-US" sz="1600" b="1" baseline="30000" dirty="0">
                <a:solidFill>
                  <a:srgbClr val="002060"/>
                </a:solidFill>
              </a:rPr>
              <a:t>rd</a:t>
            </a:r>
            <a:r>
              <a:rPr lang="en-US" sz="16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1600" b="1" dirty="0">
                <a:solidFill>
                  <a:srgbClr val="002060"/>
                </a:solidFill>
              </a:rPr>
              <a:t>Feb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|</a:t>
            </a:r>
            <a:r>
              <a:rPr lang="en-US" sz="1600" b="1" dirty="0">
                <a:solidFill>
                  <a:srgbClr val="002060"/>
                </a:solidFill>
              </a:rPr>
              <a:t> 16</a:t>
            </a:r>
            <a:r>
              <a:rPr lang="en-US" sz="1600" b="1" baseline="30000" dirty="0">
                <a:solidFill>
                  <a:srgbClr val="002060"/>
                </a:solidFill>
              </a:rPr>
              <a:t>th</a:t>
            </a:r>
            <a:r>
              <a:rPr lang="en-US" sz="16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Mar |</a:t>
            </a:r>
            <a:endParaRPr sz="18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1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51743" y="2172114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93289" y="5944626"/>
            <a:ext cx="243754" cy="243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2"/>
          <p:cNvGraphicFramePr/>
          <p:nvPr>
            <p:extLst>
              <p:ext uri="{D42A27DB-BD31-4B8C-83A1-F6EECF244321}">
                <p14:modId xmlns:p14="http://schemas.microsoft.com/office/powerpoint/2010/main" val="1414905268"/>
              </p:ext>
            </p:extLst>
          </p:nvPr>
        </p:nvGraphicFramePr>
        <p:xfrm>
          <a:off x="1716717" y="1710192"/>
          <a:ext cx="8432025" cy="44533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53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6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7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4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Margherita 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Pizza &amp; Wedges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Vegan </a:t>
                      </a:r>
                      <a:r>
                        <a:rPr lang="en-US" sz="1000" u="none" strike="noStrike" cap="none">
                          <a:sym typeface="Arial"/>
                        </a:rPr>
                        <a:t>Sausage with Mashed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Potatoes &amp; Gravy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Vegan </a:t>
                      </a:r>
                      <a:r>
                        <a:rPr lang="en-US" sz="1000" u="none" strike="noStrike" cap="none">
                          <a:sym typeface="Arial"/>
                        </a:rPr>
                        <a:t>Cottage Pie &amp;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Gravy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Baked  Mac 'n'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Cheese </a:t>
                      </a:r>
                      <a:endParaRPr sz="1985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Tex-Mex Vegetable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Fajita Wrap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0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ym typeface="Arial"/>
                        </a:rPr>
                        <a:t>Ham Pizza &amp; Wedges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Pork &amp; Beef Sausage,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Mashed Potatoes &amp; Gravy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ym typeface="Arial"/>
                        </a:rPr>
                        <a:t>Cottage Pie &amp; </a:t>
                      </a:r>
                      <a:endParaRPr sz="1000"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ym typeface="Arial"/>
                        </a:rPr>
                        <a:t>Gravy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sym typeface="Arial"/>
                        </a:rPr>
                        <a:t>MSC Approved Salmon </a:t>
                      </a:r>
                      <a:endParaRPr sz="1000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sym typeface="Arial"/>
                        </a:rPr>
                        <a:t>Pasta Bake</a:t>
                      </a:r>
                      <a:endParaRPr sz="1985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ym typeface="Arial"/>
                        </a:rPr>
                        <a:t>MSC Approved </a:t>
                      </a:r>
                      <a:r>
                        <a:rPr lang="en-US" sz="1000" u="none" strike="noStrike" cap="none">
                          <a:sym typeface="Arial"/>
                        </a:rPr>
                        <a:t>Baked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Fish &amp; Chips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Peas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Carrot 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&amp; Peas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Broccoli &amp;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Cauliflower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Carrot &amp;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Mixed Salad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Baked 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Beans 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6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u="none" strike="noStrike" cap="none" dirty="0">
                          <a:sym typeface="Arial"/>
                        </a:rPr>
                        <a:t>Ch</a:t>
                      </a:r>
                      <a:r>
                        <a:rPr lang="en-US" sz="1000" dirty="0">
                          <a:sym typeface="Arial"/>
                        </a:rPr>
                        <a:t>icken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u="none" strike="noStrike" cap="none" dirty="0">
                          <a:sym typeface="Arial"/>
                        </a:rPr>
                        <a:t>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u="none" strike="noStrike" cap="none" dirty="0">
                          <a:sym typeface="Arial"/>
                        </a:rPr>
                        <a:t>Chicken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u="none" strike="noStrike" cap="none" dirty="0">
                          <a:sym typeface="Arial"/>
                        </a:rPr>
                        <a:t>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u="none" strike="noStrike" cap="none" dirty="0">
                          <a:sym typeface="Arial"/>
                        </a:rPr>
                        <a:t>Ch</a:t>
                      </a:r>
                      <a:r>
                        <a:rPr lang="en-US" sz="1000" dirty="0">
                          <a:sym typeface="Arial"/>
                        </a:rPr>
                        <a:t>icken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8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Strawberry 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Mousse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Oaty Apple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Crumble &amp; Custard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Original 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Flapjack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Chocolate &amp;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Carrot Muffin 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 dirty="0">
                          <a:solidFill>
                            <a:srgbClr val="000000"/>
                          </a:solidFill>
                          <a:sym typeface="Arial"/>
                        </a:rPr>
                        <a:t>Lemon Sponge &amp; Custard </a:t>
                      </a: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6" name="Google Shape;126;p2" descr="A rainbow of fruits and vegetab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05216" y="3067239"/>
            <a:ext cx="292491" cy="18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" descr="A rainbow of fruits and vegetab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7714" y="2258704"/>
            <a:ext cx="292491" cy="18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" descr="A rainbow of fruits and vegetab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83800" y="3073022"/>
            <a:ext cx="292491" cy="18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" descr="A group of yellow leaves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3395" y="3050720"/>
            <a:ext cx="216376" cy="20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52138" y="2178378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12628" y="5961512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07761" y="5919178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65240" y="3762220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34773" y="3770686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6639" y="3770686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41572" y="3787619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24839" y="3753752"/>
            <a:ext cx="340936" cy="34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3953" y="2246926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00869" y="2246926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04943" y="2246926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53809" y="6027908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8365" y="6027908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5226" y="6027908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" descr="A close up of a leaf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47437" y="2190383"/>
            <a:ext cx="340936" cy="34093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"/>
          <p:cNvSpPr txBox="1"/>
          <p:nvPr/>
        </p:nvSpPr>
        <p:spPr>
          <a:xfrm>
            <a:off x="4671484" y="104036"/>
            <a:ext cx="41364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02060"/>
                </a:solidFill>
              </a:rPr>
              <a:t>10</a:t>
            </a:r>
            <a:r>
              <a:rPr lang="en-US" sz="1600" b="1" baseline="30000">
                <a:solidFill>
                  <a:srgbClr val="002060"/>
                </a:solidFill>
              </a:rPr>
              <a:t>th</a:t>
            </a:r>
            <a:r>
              <a:rPr lang="en-US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Nov | </a:t>
            </a:r>
            <a:r>
              <a:rPr lang="en-US" sz="1600" b="1">
                <a:solidFill>
                  <a:srgbClr val="002060"/>
                </a:solidFill>
              </a:rPr>
              <a:t>1</a:t>
            </a:r>
            <a:r>
              <a:rPr lang="en-US" sz="1600" b="1" baseline="30000">
                <a:solidFill>
                  <a:srgbClr val="002060"/>
                </a:solidFill>
              </a:rPr>
              <a:t>st</a:t>
            </a:r>
            <a:r>
              <a:rPr lang="en-US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Dec</a:t>
            </a:r>
            <a:r>
              <a:rPr lang="en-US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1600" b="1">
                <a:solidFill>
                  <a:srgbClr val="002060"/>
                </a:solidFill>
              </a:rPr>
              <a:t>12</a:t>
            </a:r>
            <a:r>
              <a:rPr lang="en-US" sz="1600" b="1" baseline="30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  </a:t>
            </a:r>
            <a:r>
              <a:rPr lang="en-US" sz="1600" b="1">
                <a:solidFill>
                  <a:srgbClr val="002060"/>
                </a:solidFill>
              </a:rPr>
              <a:t>Jan</a:t>
            </a:r>
            <a:r>
              <a:rPr lang="en-US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|  </a:t>
            </a:r>
            <a:r>
              <a:rPr lang="en-US" sz="1600" b="1">
                <a:solidFill>
                  <a:srgbClr val="002060"/>
                </a:solidFill>
              </a:rPr>
              <a:t>2</a:t>
            </a:r>
            <a:r>
              <a:rPr lang="en-US" sz="1600" b="1" baseline="30000">
                <a:solidFill>
                  <a:srgbClr val="002060"/>
                </a:solidFill>
              </a:rPr>
              <a:t>nd</a:t>
            </a:r>
            <a:r>
              <a:rPr lang="en-US" sz="1600" b="1" baseline="30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>
                <a:solidFill>
                  <a:srgbClr val="002060"/>
                </a:solidFill>
              </a:rPr>
              <a:t>Feb</a:t>
            </a:r>
            <a:r>
              <a:rPr lang="en-US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|   </a:t>
            </a:r>
            <a:r>
              <a:rPr lang="en-US" sz="1600" b="1">
                <a:solidFill>
                  <a:srgbClr val="002060"/>
                </a:solidFill>
              </a:rPr>
              <a:t>2</a:t>
            </a:r>
            <a:r>
              <a:rPr lang="en-US" sz="1600" b="1" baseline="30000">
                <a:solidFill>
                  <a:srgbClr val="002060"/>
                </a:solidFill>
              </a:rPr>
              <a:t>nd</a:t>
            </a:r>
            <a:r>
              <a:rPr lang="en-US" sz="1600" b="1" baseline="30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1600" b="1">
                <a:solidFill>
                  <a:srgbClr val="002060"/>
                </a:solidFill>
              </a:rPr>
              <a:t>Mar</a:t>
            </a:r>
            <a:r>
              <a:rPr lang="en-US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1600" b="1">
                <a:solidFill>
                  <a:srgbClr val="002060"/>
                </a:solidFill>
              </a:rPr>
              <a:t>23</a:t>
            </a:r>
            <a:r>
              <a:rPr lang="en-US" sz="1600" b="1" baseline="30000">
                <a:solidFill>
                  <a:srgbClr val="002060"/>
                </a:solidFill>
              </a:rPr>
              <a:t>rd</a:t>
            </a:r>
            <a:r>
              <a:rPr lang="en-US" sz="1600" b="1" baseline="30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16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Mar |</a:t>
            </a:r>
            <a:endParaRPr sz="1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0" name="Google Shape;150;p3"/>
          <p:cNvGraphicFramePr/>
          <p:nvPr>
            <p:extLst>
              <p:ext uri="{D42A27DB-BD31-4B8C-83A1-F6EECF244321}">
                <p14:modId xmlns:p14="http://schemas.microsoft.com/office/powerpoint/2010/main" val="3097768916"/>
              </p:ext>
            </p:extLst>
          </p:nvPr>
        </p:nvGraphicFramePr>
        <p:xfrm>
          <a:off x="1776430" y="1682213"/>
          <a:ext cx="8454300" cy="44844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48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6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4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5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Quorn Dippers with Oven Baked Wedges &amp; Tomato Ketchup</a:t>
                      </a:r>
                      <a:endParaRPr sz="10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Vegan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sym typeface="Arial"/>
                        </a:rPr>
                        <a:t>Bolognese</a:t>
                      </a: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 Ragu </a:t>
                      </a:r>
                      <a:endParaRPr sz="1985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Penne Pasta</a:t>
                      </a:r>
                      <a:endParaRPr sz="1985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Roast Quorn Fillet with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 Roast Potatoes</a:t>
                      </a:r>
                      <a:endParaRPr sz="1985" u="none" strike="noStrike" cap="none"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 &amp; Gravy</a:t>
                      </a:r>
                      <a:endParaRPr sz="1985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All Day Vegetarian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Breakfast</a:t>
                      </a:r>
                      <a:endParaRPr sz="1985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Vegan </a:t>
                      </a:r>
                      <a:r>
                        <a:rPr lang="en-US" sz="1000" u="none" strike="noStrike" cap="none">
                          <a:sym typeface="Arial"/>
                        </a:rPr>
                        <a:t>Sausage Roll</a:t>
                      </a:r>
                      <a:endParaRPr sz="1000" b="1" u="none" strike="noStrike" cap="none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 &amp; Chips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Margherita 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Pizza &amp; Wedges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Beef Bologn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sym typeface="Arial"/>
                        </a:rPr>
                        <a:t>es</a:t>
                      </a: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Penne Pasta</a:t>
                      </a:r>
                      <a:endParaRPr sz="1985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Roast Chicken with Roast Potatoes &amp; Gravy</a:t>
                      </a:r>
                      <a:endParaRPr sz="1985" b="0" i="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All Day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Breakfast</a:t>
                      </a:r>
                      <a:endParaRPr sz="1985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ym typeface="Arial"/>
                        </a:rPr>
                        <a:t>MSC Approved</a:t>
                      </a:r>
                      <a:r>
                        <a:rPr lang="en-US" sz="1000" u="none" strike="noStrike" cap="none">
                          <a:sym typeface="Arial"/>
                        </a:rPr>
                        <a:t> Fish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r>
                        <a:rPr lang="en-US" sz="1000" u="none" strike="noStrike" cap="none">
                          <a:sym typeface="Arial"/>
                        </a:rPr>
                        <a:t>Fingers &amp; Chips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Peas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Sweetcorn</a:t>
                      </a:r>
                      <a:endParaRPr sz="1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Broccoli 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ym typeface="Arial"/>
                        </a:rPr>
                        <a:t>Beans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Beans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dirty="0">
                          <a:sym typeface="Arial"/>
                        </a:rPr>
                        <a:t>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u="none" strike="noStrike" cap="none" dirty="0">
                          <a:sym typeface="Arial"/>
                        </a:rPr>
                        <a:t>Chicken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u="none" strike="noStrike" cap="none" dirty="0">
                          <a:sym typeface="Arial"/>
                        </a:rPr>
                        <a:t>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u="none" strike="noStrike" cap="none" dirty="0">
                          <a:sym typeface="Arial"/>
                        </a:rPr>
                        <a:t>Chicken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br>
                        <a:rPr lang="en-US" sz="1000" u="none" strike="noStrike" cap="none" dirty="0">
                          <a:sym typeface="Arial"/>
                        </a:rPr>
                      </a:br>
                      <a:r>
                        <a:rPr lang="en-US" sz="1000" dirty="0">
                          <a:sym typeface="Arial"/>
                        </a:rPr>
                        <a:t>Ham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dirty="0">
                          <a:sym typeface="Arial"/>
                        </a:rPr>
                        <a:t>Cheese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Vanilla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Shortbread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ym typeface="Arial"/>
                        </a:rPr>
                        <a:t>Mixed Berry &amp; Apple Crumble with Custard</a:t>
                      </a: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0" u="none" strike="noStrike" cap="none">
                          <a:solidFill>
                            <a:srgbClr val="000000"/>
                          </a:solidFill>
                          <a:sym typeface="Arial"/>
                        </a:rPr>
                        <a:t>Flapjack</a:t>
                      </a:r>
                      <a:endParaRPr sz="1985" u="none" strike="noStrike" cap="none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ym typeface="Arial"/>
                        </a:rPr>
                        <a:t>Gingerbread Squares with Custard </a:t>
                      </a:r>
                      <a:br>
                        <a:rPr lang="en-US" sz="1000" u="none" strike="noStrike" cap="none">
                          <a:sym typeface="Arial"/>
                        </a:rPr>
                      </a:br>
                      <a:endParaRPr sz="1000" b="1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Garden </a:t>
                      </a:r>
                      <a:endParaRPr sz="1000" b="1" u="none" strike="noStrike" cap="none" dirty="0">
                        <a:solidFill>
                          <a:srgbClr val="000000"/>
                        </a:solidFill>
                        <a:sym typeface="Arial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 dirty="0">
                          <a:sym typeface="Arial"/>
                        </a:rPr>
                        <a:t>Brownie</a:t>
                      </a:r>
                      <a:endParaRPr sz="10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51" name="Google Shape;151;p3" descr="A rainbow of fruits and vegetab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7025" y="6008817"/>
            <a:ext cx="292491" cy="18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" descr="A rainbow of fruits and vegetabl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3529" y="6008817"/>
            <a:ext cx="292491" cy="18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" descr="A close up of a leaf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7583" y="2180335"/>
            <a:ext cx="324805" cy="3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3" descr="A close up of a leaf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653" y="2184560"/>
            <a:ext cx="324805" cy="3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3" descr="A close up of a leaf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26336" y="3783608"/>
            <a:ext cx="324805" cy="3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3" descr="A close up of a leaf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4336" y="3758208"/>
            <a:ext cx="324805" cy="3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" descr="A close up of a leaf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90803" y="3758208"/>
            <a:ext cx="324805" cy="3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" descr="A close up of a leaf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60336" y="3741275"/>
            <a:ext cx="324805" cy="3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3" descr="A close up of a leaf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52070" y="3749742"/>
            <a:ext cx="324805" cy="3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" descr="A cartoon of a cabbage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07445" y="2242851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" descr="A cartoon of a cabbage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8262" y="5992575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3" descr="A cartoon of a cabbage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28784" y="5992575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" descr="A cartoon of a cabbage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782328" y="5985313"/>
            <a:ext cx="243754" cy="243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" descr="A cartoon of a cabbage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57781" y="5985313"/>
            <a:ext cx="243754" cy="24375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"/>
          <p:cNvSpPr txBox="1"/>
          <p:nvPr/>
        </p:nvSpPr>
        <p:spPr>
          <a:xfrm>
            <a:off x="4611623" y="104036"/>
            <a:ext cx="40062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2060"/>
                </a:solidFill>
              </a:rPr>
              <a:t>17</a:t>
            </a:r>
            <a:r>
              <a:rPr lang="en-US" sz="16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Nov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1600" b="1" dirty="0">
                <a:solidFill>
                  <a:srgbClr val="002060"/>
                </a:solidFill>
              </a:rPr>
              <a:t>8</a:t>
            </a:r>
            <a:r>
              <a:rPr lang="en-US" sz="16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Dec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| </a:t>
            </a:r>
            <a:r>
              <a:rPr lang="en-US" sz="1600" b="1" dirty="0">
                <a:solidFill>
                  <a:srgbClr val="002060"/>
                </a:solidFill>
              </a:rPr>
              <a:t>19</a:t>
            </a:r>
            <a:r>
              <a:rPr lang="en-US" sz="1600" b="1" baseline="30000" dirty="0">
                <a:solidFill>
                  <a:srgbClr val="002060"/>
                </a:solidFill>
              </a:rPr>
              <a:t>th</a:t>
            </a:r>
            <a:r>
              <a:rPr lang="en-US" sz="16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1600" b="1" dirty="0">
                <a:solidFill>
                  <a:srgbClr val="002060"/>
                </a:solidFill>
              </a:rPr>
              <a:t>Jan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| </a:t>
            </a:r>
            <a:r>
              <a:rPr lang="en-US" sz="1600" b="1" dirty="0">
                <a:solidFill>
                  <a:srgbClr val="002060"/>
                </a:solidFill>
              </a:rPr>
              <a:t>9</a:t>
            </a:r>
            <a:r>
              <a:rPr lang="en-US" sz="1600" b="1" baseline="30000" dirty="0">
                <a:solidFill>
                  <a:srgbClr val="002060"/>
                </a:solidFill>
              </a:rPr>
              <a:t>th </a:t>
            </a:r>
            <a:r>
              <a:rPr lang="en-US" sz="16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>
                <a:solidFill>
                  <a:srgbClr val="002060"/>
                </a:solidFill>
              </a:rPr>
              <a:t>Feb 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| </a:t>
            </a:r>
            <a:r>
              <a:rPr lang="en-US" sz="1600" b="1" dirty="0">
                <a:solidFill>
                  <a:srgbClr val="002060"/>
                </a:solidFill>
              </a:rPr>
              <a:t>9</a:t>
            </a:r>
            <a:r>
              <a:rPr lang="en-US" sz="16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 </a:t>
            </a:r>
            <a:r>
              <a:rPr lang="en-US" sz="1600" b="1" dirty="0">
                <a:solidFill>
                  <a:srgbClr val="002060"/>
                </a:solidFill>
              </a:rPr>
              <a:t>Mar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| </a:t>
            </a:r>
            <a:r>
              <a:rPr lang="en-US" sz="1600" b="1" dirty="0">
                <a:solidFill>
                  <a:srgbClr val="002060"/>
                </a:solidFill>
              </a:rPr>
              <a:t>30</a:t>
            </a:r>
            <a:r>
              <a:rPr lang="en-US" sz="1600" b="1" baseline="30000" dirty="0">
                <a:solidFill>
                  <a:srgbClr val="002060"/>
                </a:solidFill>
              </a:rPr>
              <a:t>th</a:t>
            </a:r>
            <a:r>
              <a:rPr lang="en-US" sz="1100" b="1" baseline="300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 </a:t>
            </a:r>
            <a:r>
              <a:rPr lang="en-US" sz="1600" b="1" dirty="0">
                <a:solidFill>
                  <a:srgbClr val="002060"/>
                </a:solidFill>
              </a:rPr>
              <a:t>Mar</a:t>
            </a:r>
            <a:r>
              <a:rPr lang="en-US" sz="16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 |</a:t>
            </a:r>
            <a:endParaRPr sz="160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3" descr="A cartoon of a cabbage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4291" y="6008907"/>
            <a:ext cx="238177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" descr="A close up of a leaf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4112" y="2180335"/>
            <a:ext cx="324805" cy="3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" descr="A close up of a leaf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9646" y="2180334"/>
            <a:ext cx="324805" cy="324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" descr="A cartoon of a cabbage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61271" y="2956327"/>
            <a:ext cx="243754" cy="2437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372</Words>
  <Application>Microsoft Office PowerPoint</Application>
  <PresentationFormat>Custom</PresentationFormat>
  <Paragraphs>123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Quattrocento Sans</vt:lpstr>
      <vt:lpstr>Arial</vt:lpstr>
      <vt:lpstr>Play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Smith</dc:creator>
  <cp:lastModifiedBy>S Fearnley</cp:lastModifiedBy>
  <cp:revision>4</cp:revision>
  <dcterms:created xsi:type="dcterms:W3CDTF">2025-08-19T07:45:59Z</dcterms:created>
  <dcterms:modified xsi:type="dcterms:W3CDTF">2025-10-17T08:49:05Z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0x010100E7DFFCE229DFB8438A2C5C3B020B720F</vt:lpwstr>
  </property>
  <property fmtid="{D5CDD505-2E9C-101B-9397-08002B2CF9AE}" pid="3" name="MediaServiceImageTags">
    <vt:lpwstr/>
  </property>
</Properties>
</file>