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7"/>
    <p:restoredTop sz="94610"/>
  </p:normalViewPr>
  <p:slideViewPr>
    <p:cSldViewPr snapToGrid="0" snapToObjects="1">
      <p:cViewPr>
        <p:scale>
          <a:sx n="105" d="100"/>
          <a:sy n="105" d="100"/>
        </p:scale>
        <p:origin x="824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17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3FA3-FF54-14CC-C5AE-B0FD16DC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8E675-2345-B4AE-AB3B-FCEE555C6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447A0-FD1D-570A-91D7-356C506F7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22B2F-5972-0CF9-2DA7-593FD83DB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3/13/26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4F05B-EE2D-9C98-167B-54BBA7367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67224-C733-2808-E10A-2EF1A78E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9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8FF3A-5C60-344D-1255-186181D4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A02E4-CD77-139E-04AC-3CEDD5A72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DAF47-EF53-7A5E-0171-B60AEB03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5011C-6302-CA93-A3AE-FF35D14D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9FEB8-C461-3AB0-F38C-3228EBA2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8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7227B-F48C-0628-7FA6-5C1B636DB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E0901-595E-7239-7C7D-B24D553BC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10407-6D3C-672D-C507-3DF40F22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2635A-40C5-6273-57AF-F0289BAB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D59F6-165F-C62F-031E-B96BC60B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5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5A08-9C8E-FCF5-061B-0C19DA5CF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74A0E-40EF-40CD-96DC-DD6B9D2CA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C8454-058D-F4EF-493E-DB30814C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34EB3-5F0B-7228-8855-6EFB8979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5BF0C-D641-B36F-2736-6A8F6A10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4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A688-A045-E59E-5241-08808881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ADA79-AEDB-8C64-24AB-10E4D8548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299A5-CD69-947B-7E17-8E23EA6F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D5DBE-61FD-14E6-0EF8-C2CCC820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A9CC0-8D7C-47B1-B616-E328A716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C0F1-3483-840E-447F-49F741CA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A96BC-7292-D176-80A4-E9F0EB646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57ADC-DF16-1C56-62CD-49C811A2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6962C-CA0F-8718-6061-FC0B1AB5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6161F-D987-ED9F-0902-7A11A415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1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5E138-21C9-E0C0-7401-D9D3B782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D66DB-DAA0-95C4-80F0-637499C6D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29779-9DDE-AAF5-4289-36194075A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27E8-AD34-9892-745D-5D37B87BC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3/13/26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6C946-0478-796A-A328-40E50073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58087-0405-6874-F5AF-D8732B91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1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6E03-D894-4CED-D52E-D829B416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78E3B-C355-D0D6-CD75-12B54386D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3415B-236F-8E83-058F-AA0729D8D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AF386-7BAD-AE1A-6ADB-91C8FC5CD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BD857-018F-D343-2959-DE84B2370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6742BC-5964-808B-0363-311F05BC6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3/13/26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ABEDD-2184-D700-2C71-17470331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133A9-0548-6393-827C-251DBFB7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4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E2EE-E558-51A9-18E9-4B47FEDD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4A0A5-CB99-C865-9266-35820DFE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3/13/26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A0753-E46D-B9EC-55D0-3C2B08A6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0D981-29E1-8D87-FF73-239F7FA8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2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ED6F9A-3337-FB67-7EA8-C9FB155A5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3/13/26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E403A-9F1B-8B88-5B05-F8B460F2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33EA0-A267-6751-ABD6-398327D6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5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FA09-A792-AB69-D878-129826B4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DBAC6-3056-45E7-8CA7-533F57E2F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1C6AC-A03C-E602-435B-469772469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60B56-C71B-B3EC-7225-6260EE67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93B0-AF41-EF44-95C6-CE991C4CFBC2}" type="datetimeFigureOut">
              <a:rPr lang="en-US" smtClean="0"/>
              <a:t>3/13/26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870AF-BBF9-0738-3759-0892056A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FFC6B-F160-51CB-807C-4CDEED98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2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990BF9-4478-2184-07AD-C6E485000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Marlide Display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8BD79-F5A9-6D80-819F-92EB4392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096F2-E626-A14A-7BA3-F9C216EED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8EF0F-3583-A71E-694C-36B883837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3593B0-AF41-EF44-95C6-CE991C4CFBC2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B957D-281A-74C4-1B18-14F35EB72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39193-E898-60F8-C5C6-FE2625AE0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9260F6-9591-8546-8122-709BDBB0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4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rlide Displ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52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506F">
              <a:alpha val="4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0" y="1371600"/>
            <a:ext cx="9144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kern="0" spc="50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COASTAL WEALTH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31520" y="1828800"/>
            <a:ext cx="768096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How to Build Your</a:t>
            </a:r>
            <a:endParaRPr lang="en-US" sz="5000" dirty="0">
              <a:latin typeface="Marlide Display" pitchFamily="2" charset="0"/>
            </a:endParaRPr>
          </a:p>
          <a:p>
            <a:pPr marL="0" indent="0" algn="ctr">
              <a:lnSpc>
                <a:spcPct val="95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Optimal Financial </a:t>
            </a:r>
            <a:endParaRPr lang="en-US" sz="5000" dirty="0">
              <a:latin typeface="Marlide Display" pitchFamily="2" charset="0"/>
            </a:endParaRPr>
          </a:p>
          <a:p>
            <a:pPr marL="0" indent="0" algn="ctr">
              <a:lnSpc>
                <a:spcPct val="95000"/>
              </a:lnSpc>
              <a:buNone/>
            </a:pPr>
            <a:r>
              <a:rPr lang="en-US" sz="5000" i="1" dirty="0">
                <a:solidFill>
                  <a:srgbClr val="89ADC8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Freedom</a:t>
            </a:r>
            <a:r>
              <a:rPr lang="en-US" sz="50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 Plan</a:t>
            </a:r>
            <a:endParaRPr lang="en-US" sz="5000" dirty="0">
              <a:latin typeface="Marlide Display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74320" y="4754880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dirty="0">
                <a:solidFill>
                  <a:srgbClr val="89ADC8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CRN202903-10605327</a:t>
            </a:r>
            <a:endParaRPr lang="en-US" sz="600" dirty="0"/>
          </a:p>
        </p:txBody>
      </p:sp>
      <p:sp>
        <p:nvSpPr>
          <p:cNvPr id="6" name="Text 4"/>
          <p:cNvSpPr/>
          <p:nvPr/>
        </p:nvSpPr>
        <p:spPr>
          <a:xfrm>
            <a:off x="8046720" y="470916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kern="0" spc="150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/ 11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274320"/>
            <a:ext cx="201168" cy="10973"/>
          </a:xfrm>
          <a:prstGeom prst="rect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731520" y="237744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25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 DIVERSIFICATION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457200" y="45720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500" dirty="0">
                <a:solidFill>
                  <a:srgbClr val="252F4A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Tax Control </a:t>
            </a:r>
            <a:r>
              <a:rPr lang="en-US" sz="3500" i="1" dirty="0">
                <a:solidFill>
                  <a:srgbClr val="5D7FA0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Worksheet</a:t>
            </a:r>
            <a:endParaRPr lang="en-US" sz="3500" dirty="0">
              <a:latin typeface="Marlide Display" pitchFamily="2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74320" y="4754880"/>
            <a:ext cx="1396779" cy="1396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dirty="0">
                <a:solidFill>
                  <a:srgbClr val="D4D4D4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CRN202903-10605327</a:t>
            </a:r>
            <a:endParaRPr lang="en-US" sz="600" dirty="0"/>
          </a:p>
        </p:txBody>
      </p:sp>
      <p:sp>
        <p:nvSpPr>
          <p:cNvPr id="8" name="Text 4"/>
          <p:cNvSpPr/>
          <p:nvPr/>
        </p:nvSpPr>
        <p:spPr>
          <a:xfrm>
            <a:off x="8046720" y="470916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kern="0" spc="150" dirty="0">
                <a:solidFill>
                  <a:srgbClr val="D4D4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11</a:t>
            </a:r>
            <a:endParaRPr lang="en-US" sz="700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692A1B40-AFE4-1980-32AA-65945A5F4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004050"/>
              </p:ext>
            </p:extLst>
          </p:nvPr>
        </p:nvGraphicFramePr>
        <p:xfrm>
          <a:off x="457200" y="1312410"/>
          <a:ext cx="8083117" cy="9665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9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233">
                <a:tc>
                  <a:txBody>
                    <a:bodyPr/>
                    <a:lstStyle/>
                    <a:p>
                      <a:pPr marL="27940" marR="119951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900" spc="-150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Please</a:t>
                      </a:r>
                      <a:r>
                        <a:rPr lang="en-US" sz="900" spc="-135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900" spc="-110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only</a:t>
                      </a:r>
                      <a:r>
                        <a:rPr lang="en-US" sz="900" spc="-155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900" spc="-60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fill</a:t>
                      </a:r>
                      <a:r>
                        <a:rPr lang="en-US" sz="900" spc="-130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900" spc="-110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out</a:t>
                      </a:r>
                      <a:r>
                        <a:rPr lang="en-US" sz="900" spc="-135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900" spc="-114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the</a:t>
                      </a:r>
                      <a:r>
                        <a:rPr lang="en-US" sz="900" spc="-130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900" spc="-160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rows</a:t>
                      </a:r>
                      <a:r>
                        <a:rPr lang="en-US" sz="900" spc="-130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900" spc="-25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and </a:t>
                      </a:r>
                      <a:r>
                        <a:rPr lang="en-US" sz="900" spc="-95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fields</a:t>
                      </a:r>
                      <a:r>
                        <a:rPr lang="en-US" sz="900" spc="-135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900" spc="-110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that</a:t>
                      </a:r>
                      <a:r>
                        <a:rPr lang="en-US" sz="900" spc="-130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900" spc="-110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start</a:t>
                      </a:r>
                      <a:r>
                        <a:rPr lang="en-US" sz="900" spc="-130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900" spc="-120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with</a:t>
                      </a:r>
                      <a:r>
                        <a:rPr lang="en-US" sz="900" spc="-135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en-US" sz="900" spc="-130" dirty="0">
                          <a:solidFill>
                            <a:srgbClr val="F2682A"/>
                          </a:solidFill>
                          <a:latin typeface="Arial Black"/>
                          <a:cs typeface="Arial Black"/>
                        </a:rPr>
                        <a:t>orange </a:t>
                      </a:r>
                      <a:r>
                        <a:rPr lang="en-US" sz="900" spc="-90" dirty="0">
                          <a:solidFill>
                            <a:srgbClr val="002F6C"/>
                          </a:solidFill>
                          <a:latin typeface="Arial Black"/>
                          <a:cs typeface="Arial Black"/>
                        </a:rPr>
                        <a:t>text.</a:t>
                      </a:r>
                      <a:endParaRPr sz="900" dirty="0">
                        <a:latin typeface="Arial Black"/>
                        <a:cs typeface="Arial Black"/>
                      </a:endParaRPr>
                    </a:p>
                  </a:txBody>
                  <a:tcPr marL="0" marR="0" marT="16884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1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Tax-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Advantaged</a:t>
                      </a:r>
                      <a:endParaRPr sz="800" dirty="0">
                        <a:latin typeface="Arial Black"/>
                        <a:cs typeface="Arial Black"/>
                      </a:endParaRPr>
                    </a:p>
                  </a:txBody>
                  <a:tcPr marL="0" marR="0" marT="50249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3BC9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Taxable</a:t>
                      </a:r>
                      <a:endParaRPr sz="800" dirty="0">
                        <a:latin typeface="Arial Black"/>
                        <a:cs typeface="Arial Black"/>
                      </a:endParaRPr>
                    </a:p>
                  </a:txBody>
                  <a:tcPr marL="0" marR="0" marT="50249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3BC9E8"/>
                    </a:solidFill>
                  </a:tcPr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800" spc="-16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Tax-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Deferred</a:t>
                      </a:r>
                      <a:endParaRPr sz="800" dirty="0">
                        <a:latin typeface="Arial Black"/>
                        <a:cs typeface="Arial Black"/>
                      </a:endParaRPr>
                    </a:p>
                  </a:txBody>
                  <a:tcPr marL="0" marR="0" marT="50249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3BC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38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600" spc="2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Current</a:t>
                      </a:r>
                      <a:r>
                        <a:rPr sz="600" spc="4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r>
                        <a:rPr sz="600" spc="45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level: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4973" marB="0"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EECE0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spc="120" baseline="14619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1000" spc="67" baseline="14619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800" spc="-10" dirty="0">
                          <a:solidFill>
                            <a:srgbClr val="ED5421"/>
                          </a:solidFill>
                          <a:latin typeface="Arial Narrow"/>
                          <a:cs typeface="Arial Narrow"/>
                        </a:rPr>
                        <a:t>15,000.00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41004" marB="0">
                    <a:lnL w="6350">
                      <a:solidFill>
                        <a:srgbClr val="B1B3B6"/>
                      </a:solidFill>
                      <a:prstDash val="solid"/>
                    </a:lnL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EECE0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US" sz="1000" spc="120" baseline="14619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1000" spc="52" baseline="14619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800" spc="-10" dirty="0">
                          <a:solidFill>
                            <a:srgbClr val="ED5421"/>
                          </a:solidFill>
                          <a:latin typeface="Arial Narrow"/>
                          <a:cs typeface="Arial Narrow"/>
                        </a:rPr>
                        <a:t>125,000.00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41004" marB="0">
                    <a:lnL w="6350">
                      <a:solidFill>
                        <a:srgbClr val="B1B3B6"/>
                      </a:solidFill>
                      <a:prstDash val="solid"/>
                    </a:lnL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EECE0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spc="120" baseline="14619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1000" spc="97" baseline="14619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ED5421"/>
                          </a:solidFill>
                          <a:latin typeface="Arial Narrow"/>
                          <a:cs typeface="Arial Narrow"/>
                        </a:rPr>
                        <a:t>325,000.00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41004" marB="0">
                    <a:lnL w="6350">
                      <a:solidFill>
                        <a:srgbClr val="B1B3B6"/>
                      </a:solidFill>
                      <a:prstDash val="solid"/>
                    </a:lnL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E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38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600" spc="2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Current</a:t>
                      </a:r>
                      <a:r>
                        <a:rPr sz="600" spc="4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r>
                        <a:rPr sz="600" spc="45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25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%: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4973" marB="0"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 spc="-25" dirty="0">
                          <a:latin typeface="Arial Narrow"/>
                          <a:cs typeface="Arial Narrow"/>
                        </a:rPr>
                        <a:t>3%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36983" marB="0">
                    <a:lnL w="6350">
                      <a:solidFill>
                        <a:srgbClr val="B1B3B6"/>
                      </a:solidFill>
                      <a:prstDash val="solid"/>
                    </a:lnL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 spc="-25" dirty="0">
                          <a:latin typeface="Arial Narrow"/>
                          <a:cs typeface="Arial Narrow"/>
                        </a:rPr>
                        <a:t>27%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36983" marB="0">
                    <a:lnL w="6350">
                      <a:solidFill>
                        <a:srgbClr val="B1B3B6"/>
                      </a:solidFill>
                      <a:prstDash val="solid"/>
                    </a:lnL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800" spc="-25" dirty="0">
                          <a:latin typeface="Arial Narrow"/>
                          <a:cs typeface="Arial Narrow"/>
                        </a:rPr>
                        <a:t>70%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36983" marB="0">
                    <a:lnL w="6350">
                      <a:solidFill>
                        <a:srgbClr val="B1B3B6"/>
                      </a:solidFill>
                      <a:prstDash val="solid"/>
                    </a:lnL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38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spc="2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Recommended</a:t>
                      </a:r>
                      <a:r>
                        <a:rPr sz="600" spc="35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r>
                        <a:rPr sz="600" spc="35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level: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4572" marB="0"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spc="120" baseline="5847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1000" spc="277" baseline="5847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186,000.00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9346" marB="0">
                    <a:lnL w="6350">
                      <a:solidFill>
                        <a:srgbClr val="B1B3B6"/>
                      </a:solidFill>
                      <a:prstDash val="solid"/>
                    </a:lnL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600" spc="8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600" spc="75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139,500.00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4119" marB="0">
                    <a:lnL w="6350">
                      <a:solidFill>
                        <a:srgbClr val="B1B3B6"/>
                      </a:solidFill>
                      <a:prstDash val="solid"/>
                    </a:lnL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000" spc="120" baseline="5847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1000" spc="142" baseline="5847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139,500.00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9346" marB="0">
                    <a:lnL w="6350">
                      <a:solidFill>
                        <a:srgbClr val="B1B3B6"/>
                      </a:solidFill>
                      <a:prstDash val="solid"/>
                    </a:lnL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38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Recommended</a:t>
                      </a:r>
                      <a:r>
                        <a:rPr sz="600" spc="8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asset</a:t>
                      </a:r>
                      <a:r>
                        <a:rPr sz="600" spc="85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4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600" spc="85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(must</a:t>
                      </a:r>
                      <a:r>
                        <a:rPr sz="600" spc="55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600" spc="85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100%):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4572" marB="0"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EECE0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dirty="0">
                          <a:solidFill>
                            <a:srgbClr val="ED5421"/>
                          </a:solidFill>
                          <a:latin typeface="Arial Narrow"/>
                          <a:cs typeface="Arial Narrow"/>
                        </a:rPr>
                        <a:t>40</a:t>
                      </a:r>
                      <a:r>
                        <a:rPr sz="800" spc="-25" dirty="0">
                          <a:solidFill>
                            <a:srgbClr val="ED542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75" baseline="2923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 baseline="2923">
                        <a:latin typeface="Calibri"/>
                        <a:cs typeface="Calibri"/>
                      </a:endParaRPr>
                    </a:p>
                  </a:txBody>
                  <a:tcPr marL="0" marR="0" marT="27738" marB="0">
                    <a:lnL w="6350">
                      <a:solidFill>
                        <a:srgbClr val="B1B3B6"/>
                      </a:solidFill>
                      <a:prstDash val="solid"/>
                    </a:lnL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EECE0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dirty="0">
                          <a:solidFill>
                            <a:srgbClr val="ED5421"/>
                          </a:solidFill>
                          <a:latin typeface="Arial Narrow"/>
                          <a:cs typeface="Arial Narrow"/>
                        </a:rPr>
                        <a:t>30</a:t>
                      </a:r>
                      <a:r>
                        <a:rPr sz="800" spc="25" dirty="0">
                          <a:solidFill>
                            <a:srgbClr val="ED542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75" baseline="2923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 baseline="2923">
                        <a:latin typeface="Calibri"/>
                        <a:cs typeface="Calibri"/>
                      </a:endParaRPr>
                    </a:p>
                  </a:txBody>
                  <a:tcPr marL="0" marR="0" marT="27738" marB="0">
                    <a:lnL w="6350">
                      <a:solidFill>
                        <a:srgbClr val="B1B3B6"/>
                      </a:solidFill>
                      <a:prstDash val="solid"/>
                    </a:lnL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EECE0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spc="-10" dirty="0">
                          <a:solidFill>
                            <a:srgbClr val="ED5421"/>
                          </a:solidFill>
                          <a:latin typeface="Arial Narrow"/>
                          <a:cs typeface="Arial Narrow"/>
                        </a:rPr>
                        <a:t>30</a:t>
                      </a:r>
                      <a:r>
                        <a:rPr sz="800" spc="-60" dirty="0">
                          <a:solidFill>
                            <a:srgbClr val="ED542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75" baseline="2923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 baseline="2923" dirty="0">
                        <a:latin typeface="Calibri"/>
                        <a:cs typeface="Calibri"/>
                      </a:endParaRPr>
                    </a:p>
                  </a:txBody>
                  <a:tcPr marL="0" marR="0" marT="27738" marB="0">
                    <a:lnL w="6350">
                      <a:solidFill>
                        <a:srgbClr val="B1B3B6"/>
                      </a:solidFill>
                      <a:prstDash val="solid"/>
                    </a:lnL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E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0D10A618-9F56-AC57-39F6-D297449B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300738"/>
              </p:ext>
            </p:extLst>
          </p:nvPr>
        </p:nvGraphicFramePr>
        <p:xfrm>
          <a:off x="457198" y="2312047"/>
          <a:ext cx="5726207" cy="658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7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939">
                <a:tc gridSpan="2"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spc="-1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Future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Need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Scenarios</a:t>
                      </a:r>
                      <a:endParaRPr sz="8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3BC9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38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600" spc="1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Annual</a:t>
                      </a:r>
                      <a:r>
                        <a:rPr sz="600" spc="4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Income</a:t>
                      </a:r>
                      <a:r>
                        <a:rPr sz="600" spc="45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600" spc="45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1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(Investable</a:t>
                      </a:r>
                      <a:r>
                        <a:rPr sz="600" spc="45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Assets)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4973" marB="0"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EECE0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600" spc="8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600" spc="105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5" baseline="2525" dirty="0">
                          <a:solidFill>
                            <a:srgbClr val="ED5421"/>
                          </a:solidFill>
                          <a:latin typeface="Arial Narrow"/>
                          <a:cs typeface="Arial Narrow"/>
                        </a:rPr>
                        <a:t>300,000.00</a:t>
                      </a:r>
                      <a:endParaRPr sz="1000" baseline="2525" dirty="0">
                        <a:latin typeface="Arial Narrow"/>
                        <a:cs typeface="Arial Narrow"/>
                      </a:endParaRPr>
                    </a:p>
                  </a:txBody>
                  <a:tcPr marL="0" marR="0" marT="22913" marB="0">
                    <a:lnL w="6350">
                      <a:solidFill>
                        <a:srgbClr val="B1B3B6"/>
                      </a:solidFill>
                      <a:prstDash val="solid"/>
                    </a:lnL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E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996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60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Assumed</a:t>
                      </a:r>
                      <a:r>
                        <a:rPr sz="600" spc="9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Capital</a:t>
                      </a:r>
                      <a:r>
                        <a:rPr sz="600" spc="95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Gains</a:t>
                      </a:r>
                      <a:r>
                        <a:rPr sz="600" spc="35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Tax</a:t>
                      </a:r>
                      <a:r>
                        <a:rPr sz="600" spc="95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Rate: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34973" marB="0"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EECE0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sz="800" spc="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000" spc="-75" baseline="-8771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 baseline="-8771">
                        <a:latin typeface="Calibri"/>
                        <a:cs typeface="Calibri"/>
                      </a:endParaRPr>
                    </a:p>
                  </a:txBody>
                  <a:tcPr marL="0" marR="0" marT="9648" marB="0">
                    <a:lnL w="6350">
                      <a:solidFill>
                        <a:srgbClr val="B1B3B6"/>
                      </a:solidFill>
                      <a:prstDash val="solid"/>
                    </a:lnL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E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38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60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Assumed</a:t>
                      </a:r>
                      <a:r>
                        <a:rPr sz="600" spc="8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Ordinary</a:t>
                      </a:r>
                      <a:r>
                        <a:rPr sz="600" spc="4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Income</a:t>
                      </a:r>
                      <a:r>
                        <a:rPr sz="600" spc="3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Tax</a:t>
                      </a:r>
                      <a:r>
                        <a:rPr sz="600" spc="85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r>
                        <a:rPr sz="600" spc="65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(Federal</a:t>
                      </a:r>
                      <a:r>
                        <a:rPr sz="600" spc="65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6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600" spc="65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600" spc="-1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State):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T="34572" marB="0"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EECE0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800" dirty="0">
                          <a:latin typeface="Arial Narrow"/>
                          <a:cs typeface="Arial Narrow"/>
                        </a:rPr>
                        <a:t>30</a:t>
                      </a:r>
                      <a:r>
                        <a:rPr sz="800" spc="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600" spc="-50" dirty="0">
                          <a:solidFill>
                            <a:srgbClr val="F2682A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22913" marB="0">
                    <a:lnL w="6350">
                      <a:solidFill>
                        <a:srgbClr val="B1B3B6"/>
                      </a:solidFill>
                      <a:prstDash val="solid"/>
                    </a:lnL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E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244615A0-E00F-11C8-1947-17072987C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985747"/>
              </p:ext>
            </p:extLst>
          </p:nvPr>
        </p:nvGraphicFramePr>
        <p:xfrm>
          <a:off x="457198" y="3064227"/>
          <a:ext cx="5726207" cy="635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2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686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spc="-1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Annual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Asset</a:t>
                      </a:r>
                      <a:r>
                        <a:rPr sz="8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Need</a:t>
                      </a:r>
                      <a:endParaRPr sz="800" dirty="0">
                        <a:latin typeface="Arial Black"/>
                        <a:cs typeface="Arial Black"/>
                      </a:endParaRPr>
                    </a:p>
                  </a:txBody>
                  <a:tcPr marL="0" marR="0" marT="42392" marB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3BC9E8"/>
                    </a:solidFill>
                  </a:tcPr>
                </a:tc>
                <a:tc>
                  <a:txBody>
                    <a:bodyPr/>
                    <a:lstStyle/>
                    <a:p>
                      <a:pPr marL="3689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spc="-10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Current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Scenario</a:t>
                      </a:r>
                      <a:endParaRPr sz="800" dirty="0">
                        <a:latin typeface="Arial Black"/>
                        <a:cs typeface="Arial Black"/>
                      </a:endParaRPr>
                    </a:p>
                  </a:txBody>
                  <a:tcPr marL="0" marR="0" marT="42392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3BC9E8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800" spc="-1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Recommended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Scenario</a:t>
                      </a:r>
                      <a:endParaRPr sz="800" dirty="0">
                        <a:latin typeface="Arial Black"/>
                        <a:cs typeface="Arial Black"/>
                      </a:endParaRPr>
                    </a:p>
                  </a:txBody>
                  <a:tcPr marL="0" marR="0" marT="42392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3BC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489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50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Tax-</a:t>
                      </a:r>
                      <a:r>
                        <a:rPr sz="500" spc="-1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Advantaged:</a:t>
                      </a:r>
                      <a:endParaRPr sz="500" dirty="0">
                        <a:latin typeface="Calibri"/>
                        <a:cs typeface="Calibri"/>
                      </a:endParaRPr>
                    </a:p>
                  </a:txBody>
                  <a:tcPr marL="0" marR="0" marT="31429" marB="0"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spc="120" baseline="5847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900" spc="359" baseline="5847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Arial Narrow"/>
                          <a:cs typeface="Arial Narrow"/>
                        </a:rPr>
                        <a:t>9,677.42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7409" marB="0">
                    <a:lnL w="6350">
                      <a:solidFill>
                        <a:srgbClr val="B1B3B6"/>
                      </a:solidFill>
                      <a:prstDash val="solid"/>
                    </a:lnL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500" spc="8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500" spc="13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Arial Narrow"/>
                          <a:cs typeface="Arial Narrow"/>
                        </a:rPr>
                        <a:t>120,000.00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2293" marB="0">
                    <a:lnL w="6350">
                      <a:solidFill>
                        <a:srgbClr val="B1B3B6"/>
                      </a:solidFill>
                      <a:prstDash val="solid"/>
                    </a:lnL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489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500" spc="1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Taxable:</a:t>
                      </a:r>
                      <a:r>
                        <a:rPr sz="500" spc="20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1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500" spc="-1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95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÷</a:t>
                      </a:r>
                      <a:r>
                        <a:rPr sz="500" spc="-5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1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(1-Capital</a:t>
                      </a:r>
                      <a:r>
                        <a:rPr sz="500" spc="-5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1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Gains</a:t>
                      </a:r>
                      <a:r>
                        <a:rPr sz="500" spc="-5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-2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Tax)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31429" marB="0"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120" baseline="2923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900" spc="359" baseline="2923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Arial Narrow"/>
                          <a:cs typeface="Arial Narrow"/>
                        </a:rPr>
                        <a:t>100,806.45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4851" marB="0">
                    <a:lnL w="6350">
                      <a:solidFill>
                        <a:srgbClr val="B1B3B6"/>
                      </a:solidFill>
                      <a:prstDash val="solid"/>
                    </a:lnL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900" spc="120" baseline="2923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900" spc="195" baseline="2923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Arial Narrow"/>
                          <a:cs typeface="Arial Narrow"/>
                        </a:rPr>
                        <a:t>112,500.00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24851" marB="0">
                    <a:lnL w="6350">
                      <a:solidFill>
                        <a:srgbClr val="B1B3B6"/>
                      </a:solidFill>
                      <a:prstDash val="solid"/>
                    </a:lnL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489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50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Tax-</a:t>
                      </a:r>
                      <a:r>
                        <a:rPr sz="500" spc="1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Deferred:</a:t>
                      </a:r>
                      <a:r>
                        <a:rPr sz="500" spc="34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1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500" spc="6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95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÷</a:t>
                      </a:r>
                      <a:r>
                        <a:rPr sz="500" spc="6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1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(1-Ordinary</a:t>
                      </a:r>
                      <a:r>
                        <a:rPr sz="500" spc="2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1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Income </a:t>
                      </a:r>
                      <a:r>
                        <a:rPr sz="500" spc="-2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Tax)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31429" marB="0"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spc="120" baseline="8771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900" spc="359" baseline="8771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Arial Narrow"/>
                          <a:cs typeface="Arial Narrow"/>
                        </a:rPr>
                        <a:t>299,539.17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30698" marB="0">
                    <a:lnL w="6350">
                      <a:solidFill>
                        <a:srgbClr val="B1B3B6"/>
                      </a:solidFill>
                      <a:prstDash val="solid"/>
                    </a:lnL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spc="120" baseline="8771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900" spc="195" baseline="8771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10" dirty="0">
                          <a:latin typeface="Arial Narrow"/>
                          <a:cs typeface="Arial Narrow"/>
                        </a:rPr>
                        <a:t>128,571.43</a:t>
                      </a:r>
                      <a:endParaRPr sz="700" dirty="0">
                        <a:latin typeface="Arial Narrow"/>
                        <a:cs typeface="Arial Narrow"/>
                      </a:endParaRPr>
                    </a:p>
                  </a:txBody>
                  <a:tcPr marL="0" marR="0" marT="30698" marB="0">
                    <a:lnL w="6350">
                      <a:solidFill>
                        <a:srgbClr val="B1B3B6"/>
                      </a:solidFill>
                      <a:prstDash val="solid"/>
                    </a:lnL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F34F95BE-E489-5066-C2EB-8DE4D1389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61867"/>
              </p:ext>
            </p:extLst>
          </p:nvPr>
        </p:nvGraphicFramePr>
        <p:xfrm>
          <a:off x="457199" y="3810846"/>
          <a:ext cx="5644057" cy="845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417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50" dirty="0">
                          <a:solidFill>
                            <a:srgbClr val="636466"/>
                          </a:solidFill>
                          <a:latin typeface="Arial Black"/>
                          <a:cs typeface="Arial Black"/>
                        </a:rPr>
                        <a:t>Assets</a:t>
                      </a:r>
                      <a:r>
                        <a:rPr sz="800" spc="-120" dirty="0">
                          <a:solidFill>
                            <a:srgbClr val="63646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35" dirty="0">
                          <a:solidFill>
                            <a:srgbClr val="636466"/>
                          </a:solidFill>
                          <a:latin typeface="Arial Black"/>
                          <a:cs typeface="Arial Black"/>
                        </a:rPr>
                        <a:t>Needed</a:t>
                      </a:r>
                      <a:r>
                        <a:rPr sz="800" spc="-120" dirty="0">
                          <a:solidFill>
                            <a:srgbClr val="63646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14" dirty="0">
                          <a:solidFill>
                            <a:srgbClr val="636466"/>
                          </a:solidFill>
                          <a:latin typeface="Arial Black"/>
                          <a:cs typeface="Arial Black"/>
                        </a:rPr>
                        <a:t>For</a:t>
                      </a:r>
                      <a:r>
                        <a:rPr sz="800" spc="-145" dirty="0">
                          <a:solidFill>
                            <a:srgbClr val="63646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10" dirty="0">
                          <a:solidFill>
                            <a:srgbClr val="636466"/>
                          </a:solidFill>
                          <a:latin typeface="Arial Black"/>
                          <a:cs typeface="Arial Black"/>
                        </a:rPr>
                        <a:t>One</a:t>
                      </a:r>
                      <a:r>
                        <a:rPr sz="800" spc="-114" dirty="0">
                          <a:solidFill>
                            <a:srgbClr val="63646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20" dirty="0">
                          <a:solidFill>
                            <a:srgbClr val="636466"/>
                          </a:solidFill>
                          <a:latin typeface="Arial Black"/>
                          <a:cs typeface="Arial Black"/>
                        </a:rPr>
                        <a:t>Year:</a:t>
                      </a:r>
                      <a:endParaRPr sz="800" dirty="0">
                        <a:latin typeface="Arial Black"/>
                        <a:cs typeface="Arial Black"/>
                      </a:endParaRPr>
                    </a:p>
                  </a:txBody>
                  <a:tcPr marL="0" marR="0" marT="34076" marB="0"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120" baseline="2923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900" spc="359" baseline="2923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410,023.04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8133" marB="0">
                    <a:lnL w="6350">
                      <a:solidFill>
                        <a:srgbClr val="B1B3B6"/>
                      </a:solidFill>
                      <a:prstDash val="solid"/>
                    </a:lnL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1F2F2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spc="120" baseline="2923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900" spc="195" baseline="2923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361,071.43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6151" marB="0">
                    <a:lnL w="6350">
                      <a:solidFill>
                        <a:srgbClr val="B1B3B6"/>
                      </a:solidFill>
                      <a:prstDash val="solid"/>
                    </a:lnL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1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417">
                <a:tc gridSpan="2"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105" dirty="0">
                          <a:solidFill>
                            <a:srgbClr val="636466"/>
                          </a:solidFill>
                          <a:latin typeface="Arial Black"/>
                          <a:cs typeface="Arial Black"/>
                        </a:rPr>
                        <a:t>Difference</a:t>
                      </a:r>
                      <a:r>
                        <a:rPr sz="800" spc="-110" dirty="0">
                          <a:solidFill>
                            <a:srgbClr val="63646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20" dirty="0">
                          <a:solidFill>
                            <a:srgbClr val="636466"/>
                          </a:solidFill>
                          <a:latin typeface="Arial Black"/>
                          <a:cs typeface="Arial Black"/>
                        </a:rPr>
                        <a:t>(tax</a:t>
                      </a:r>
                      <a:r>
                        <a:rPr sz="800" spc="-110" dirty="0">
                          <a:solidFill>
                            <a:srgbClr val="63646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45" dirty="0">
                          <a:solidFill>
                            <a:srgbClr val="636466"/>
                          </a:solidFill>
                          <a:latin typeface="Arial Black"/>
                          <a:cs typeface="Arial Black"/>
                        </a:rPr>
                        <a:t>savings</a:t>
                      </a:r>
                      <a:r>
                        <a:rPr sz="800" spc="-110" dirty="0">
                          <a:solidFill>
                            <a:srgbClr val="636466"/>
                          </a:solidFill>
                          <a:latin typeface="Arial Black"/>
                          <a:cs typeface="Arial Black"/>
                        </a:rPr>
                        <a:t> per</a:t>
                      </a:r>
                      <a:r>
                        <a:rPr sz="800" spc="-135" dirty="0">
                          <a:solidFill>
                            <a:srgbClr val="63646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0" dirty="0">
                          <a:solidFill>
                            <a:srgbClr val="636466"/>
                          </a:solidFill>
                          <a:latin typeface="Arial Black"/>
                          <a:cs typeface="Arial Black"/>
                        </a:rPr>
                        <a:t>year):</a:t>
                      </a:r>
                      <a:endParaRPr sz="8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1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600" spc="8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600" spc="13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Arial Narrow"/>
                          <a:cs typeface="Arial Narrow"/>
                        </a:rPr>
                        <a:t>48,951.61</a:t>
                      </a:r>
                      <a:endParaRPr sz="800">
                        <a:latin typeface="Arial Narrow"/>
                        <a:cs typeface="Arial Narrow"/>
                      </a:endParaRPr>
                    </a:p>
                  </a:txBody>
                  <a:tcPr marL="0" marR="0" marT="23773" marB="0">
                    <a:lnL w="6350">
                      <a:solidFill>
                        <a:srgbClr val="B1B3B6"/>
                      </a:solidFill>
                      <a:prstDash val="solid"/>
                    </a:lnL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1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417">
                <a:tc gridSpan="2"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spc="-90" dirty="0">
                          <a:solidFill>
                            <a:srgbClr val="F2682A"/>
                          </a:solidFill>
                          <a:latin typeface="Arial Black"/>
                          <a:cs typeface="Arial Black"/>
                        </a:rPr>
                        <a:t>#</a:t>
                      </a:r>
                      <a:r>
                        <a:rPr sz="800" spc="-140" dirty="0">
                          <a:solidFill>
                            <a:srgbClr val="F2682A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75" dirty="0">
                          <a:solidFill>
                            <a:srgbClr val="F2682A"/>
                          </a:solidFill>
                          <a:latin typeface="Arial Black"/>
                          <a:cs typeface="Arial Black"/>
                        </a:rPr>
                        <a:t>of</a:t>
                      </a:r>
                      <a:r>
                        <a:rPr sz="800" spc="-140" dirty="0">
                          <a:solidFill>
                            <a:srgbClr val="F2682A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80" dirty="0">
                          <a:solidFill>
                            <a:srgbClr val="F2682A"/>
                          </a:solidFill>
                          <a:latin typeface="Arial Black"/>
                          <a:cs typeface="Arial Black"/>
                        </a:rPr>
                        <a:t>Years</a:t>
                      </a:r>
                      <a:r>
                        <a:rPr sz="800" spc="-140" dirty="0">
                          <a:solidFill>
                            <a:srgbClr val="F2682A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00" dirty="0">
                          <a:solidFill>
                            <a:srgbClr val="F2682A"/>
                          </a:solidFill>
                          <a:latin typeface="Arial Black"/>
                          <a:cs typeface="Arial Black"/>
                        </a:rPr>
                        <a:t>in</a:t>
                      </a:r>
                      <a:r>
                        <a:rPr sz="800" spc="-135" dirty="0">
                          <a:solidFill>
                            <a:srgbClr val="F2682A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20" dirty="0">
                          <a:solidFill>
                            <a:srgbClr val="F2682A"/>
                          </a:solidFill>
                          <a:latin typeface="Arial Black"/>
                          <a:cs typeface="Arial Black"/>
                        </a:rPr>
                        <a:t>Retirement</a:t>
                      </a:r>
                      <a:endParaRPr sz="8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EE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25" dirty="0">
                          <a:solidFill>
                            <a:srgbClr val="ED5421"/>
                          </a:solidFill>
                          <a:latin typeface="Arial Narrow"/>
                          <a:cs typeface="Arial Narrow"/>
                        </a:rPr>
                        <a:t>35</a:t>
                      </a:r>
                      <a:endParaRPr sz="800" dirty="0">
                        <a:latin typeface="Arial Narrow"/>
                        <a:cs typeface="Arial Narrow"/>
                      </a:endParaRPr>
                    </a:p>
                  </a:txBody>
                  <a:tcPr marL="0" marR="0" marT="23377" marB="0">
                    <a:lnL w="6350">
                      <a:solidFill>
                        <a:srgbClr val="B1B3B6"/>
                      </a:solidFill>
                      <a:prstDash val="solid"/>
                    </a:lnL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E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799">
                <a:tc gridSpan="2">
                  <a:txBody>
                    <a:bodyPr/>
                    <a:lstStyle/>
                    <a:p>
                      <a:pPr marL="23660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spc="-14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Potential</a:t>
                      </a:r>
                      <a:r>
                        <a:rPr sz="800" b="1" spc="-195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b="1" spc="-245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Tax</a:t>
                      </a:r>
                      <a:r>
                        <a:rPr sz="800" b="1" spc="-155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b="1" spc="-175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Savings</a:t>
                      </a:r>
                      <a:r>
                        <a:rPr sz="800" b="1" spc="-155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b="1" spc="-114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in</a:t>
                      </a:r>
                      <a:r>
                        <a:rPr sz="800" b="1" spc="-16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b="1" spc="-114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Retirement</a:t>
                      </a:r>
                      <a:endParaRPr sz="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6350">
                      <a:solidFill>
                        <a:srgbClr val="B1B3B6"/>
                      </a:solidFill>
                      <a:prstDash val="solid"/>
                    </a:lnR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1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600" spc="8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$</a:t>
                      </a:r>
                      <a:r>
                        <a:rPr sz="600" spc="130" dirty="0">
                          <a:solidFill>
                            <a:srgbClr val="63646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5" baseline="5050" dirty="0">
                          <a:latin typeface="Arial Narrow"/>
                          <a:cs typeface="Arial Narrow"/>
                        </a:rPr>
                        <a:t>1,713,306.45</a:t>
                      </a:r>
                      <a:endParaRPr sz="1000" baseline="5050" dirty="0">
                        <a:latin typeface="Arial Narrow"/>
                        <a:cs typeface="Arial Narrow"/>
                      </a:endParaRPr>
                    </a:p>
                  </a:txBody>
                  <a:tcPr marL="0" marR="0" marT="22584" marB="0">
                    <a:lnL w="6350">
                      <a:solidFill>
                        <a:srgbClr val="B1B3B6"/>
                      </a:solidFill>
                      <a:prstDash val="solid"/>
                    </a:lnL>
                    <a:lnT w="6350">
                      <a:solidFill>
                        <a:srgbClr val="B1B3B6"/>
                      </a:solidFill>
                      <a:prstDash val="solid"/>
                    </a:lnT>
                    <a:lnB w="6350">
                      <a:solidFill>
                        <a:srgbClr val="B1B3B6"/>
                      </a:solidFill>
                      <a:prstDash val="solid"/>
                    </a:lnB>
                    <a:solidFill>
                      <a:srgbClr val="F1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252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506F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320040"/>
            <a:ext cx="201168" cy="10973"/>
          </a:xfrm>
          <a:prstGeom prst="rect">
            <a:avLst/>
          </a:prstGeom>
          <a:solidFill>
            <a:srgbClr val="89ADC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822960" y="283464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250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 TIERS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548640" y="548640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5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Our Planning </a:t>
            </a:r>
            <a:r>
              <a:rPr lang="en-US" sz="3500" i="1" dirty="0">
                <a:solidFill>
                  <a:srgbClr val="89ADC8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Structure</a:t>
            </a:r>
            <a:endParaRPr lang="en-US" sz="3500" dirty="0">
              <a:latin typeface="Marlide Display" pitchFamily="2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365760" y="1371600"/>
            <a:ext cx="2697480" cy="3520440"/>
          </a:xfrm>
          <a:prstGeom prst="rect">
            <a:avLst/>
          </a:prstGeom>
          <a:solidFill>
            <a:srgbClr val="FFFFFF">
              <a:alpha val="6000"/>
            </a:srgbClr>
          </a:solidFill>
          <a:ln w="635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548640" y="146304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Essential</a:t>
            </a:r>
            <a:endParaRPr lang="en-US" dirty="0">
              <a:latin typeface="Marlide Display" pitchFamily="2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8640" y="187452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Review of Financial Position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731520" y="2048256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Emergency Fund &amp; Liquidity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731520" y="2221992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Basics of Wealth Accumulation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731520" y="2395728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Insurance Products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548640" y="2569464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Summary of Recommendations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548640" y="27432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Annual Touch Point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548640" y="4297680"/>
            <a:ext cx="2331720" cy="0"/>
          </a:xfrm>
          <a:prstGeom prst="line">
            <a:avLst/>
          </a:prstGeom>
          <a:noFill/>
          <a:ln w="10160">
            <a:solidFill>
              <a:srgbClr val="FFFFFF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548640" y="438912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9ADC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Cost</a:t>
            </a:r>
            <a:endParaRPr lang="en-US" sz="1400" dirty="0"/>
          </a:p>
        </p:txBody>
      </p:sp>
      <p:sp>
        <p:nvSpPr>
          <p:cNvPr id="16" name="Shape 14"/>
          <p:cNvSpPr/>
          <p:nvPr/>
        </p:nvSpPr>
        <p:spPr>
          <a:xfrm>
            <a:off x="3246120" y="1371600"/>
            <a:ext cx="2697480" cy="3520440"/>
          </a:xfrm>
          <a:prstGeom prst="rect">
            <a:avLst/>
          </a:prstGeom>
          <a:solidFill>
            <a:srgbClr val="FFFFFF">
              <a:alpha val="6000"/>
            </a:srgbClr>
          </a:solidFill>
          <a:ln w="635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3429000" y="146304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Foundational Planning</a:t>
            </a:r>
            <a:endParaRPr lang="en-US" dirty="0">
              <a:latin typeface="Marlide Display" pitchFamily="2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3429000" y="187452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In-Depth Review of 1-5 Key Areas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3611880" y="2048256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Financial Position</a:t>
            </a:r>
            <a:endParaRPr lang="en-US" sz="800" dirty="0"/>
          </a:p>
        </p:txBody>
      </p:sp>
      <p:sp>
        <p:nvSpPr>
          <p:cNvPr id="20" name="Text 18"/>
          <p:cNvSpPr/>
          <p:nvPr/>
        </p:nvSpPr>
        <p:spPr>
          <a:xfrm>
            <a:off x="3611880" y="2221992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Investment Planning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3611880" y="2395728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Education Planning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3611880" y="2569464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Protection Planning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3611880" y="27432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Retirement Snapshot</a:t>
            </a:r>
            <a:endParaRPr lang="en-US" sz="800" dirty="0"/>
          </a:p>
        </p:txBody>
      </p:sp>
      <p:sp>
        <p:nvSpPr>
          <p:cNvPr id="24" name="Text 22"/>
          <p:cNvSpPr/>
          <p:nvPr/>
        </p:nvSpPr>
        <p:spPr>
          <a:xfrm>
            <a:off x="3429000" y="2916936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Reports from each area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3429000" y="3090672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Summary of Recommendations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3429000" y="3264408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Access to Investor360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3429000" y="3438144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Financial Professional Access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3429000" y="361188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Semi-Annual Plan Reviews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3429000" y="4297680"/>
            <a:ext cx="2331720" cy="0"/>
          </a:xfrm>
          <a:prstGeom prst="line">
            <a:avLst/>
          </a:prstGeom>
          <a:noFill/>
          <a:ln w="10160">
            <a:solidFill>
              <a:srgbClr val="FFFFFF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3429000" y="438912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9ADC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1% of Household Income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3429000" y="4617720"/>
            <a:ext cx="2377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$3,000 Minimum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6126480" y="1371600"/>
            <a:ext cx="2697480" cy="3520440"/>
          </a:xfrm>
          <a:prstGeom prst="rect">
            <a:avLst/>
          </a:prstGeom>
          <a:solidFill>
            <a:srgbClr val="FFFFFF">
              <a:alpha val="6000"/>
            </a:srgbClr>
          </a:solidFill>
          <a:ln w="6350">
            <a:solidFill>
              <a:srgbClr val="FFFFFF">
                <a:alpha val="12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6309360" y="146304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Financial Planning</a:t>
            </a:r>
            <a:endParaRPr lang="en-US" dirty="0">
              <a:latin typeface="Marlide Display" pitchFamily="2" charset="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6309360" y="187452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In-Depth Review of 6+ Key Areas</a:t>
            </a:r>
            <a:endParaRPr lang="en-US" sz="900" dirty="0"/>
          </a:p>
        </p:txBody>
      </p:sp>
      <p:sp>
        <p:nvSpPr>
          <p:cNvPr id="35" name="Text 33"/>
          <p:cNvSpPr/>
          <p:nvPr/>
        </p:nvSpPr>
        <p:spPr>
          <a:xfrm>
            <a:off x="6492240" y="2048256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Financial Position</a:t>
            </a:r>
            <a:endParaRPr lang="en-US" sz="800" dirty="0"/>
          </a:p>
        </p:txBody>
      </p:sp>
      <p:sp>
        <p:nvSpPr>
          <p:cNvPr id="36" name="Text 34"/>
          <p:cNvSpPr/>
          <p:nvPr/>
        </p:nvSpPr>
        <p:spPr>
          <a:xfrm>
            <a:off x="6492240" y="2221992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Investment Planning</a:t>
            </a:r>
            <a:endParaRPr lang="en-US" sz="800" dirty="0"/>
          </a:p>
        </p:txBody>
      </p:sp>
      <p:sp>
        <p:nvSpPr>
          <p:cNvPr id="37" name="Text 35"/>
          <p:cNvSpPr/>
          <p:nvPr/>
        </p:nvSpPr>
        <p:spPr>
          <a:xfrm>
            <a:off x="6492240" y="2395728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Education/Protection Planning</a:t>
            </a:r>
            <a:endParaRPr lang="en-US" sz="800" dirty="0"/>
          </a:p>
        </p:txBody>
      </p:sp>
      <p:sp>
        <p:nvSpPr>
          <p:cNvPr id="38" name="Text 36"/>
          <p:cNvSpPr/>
          <p:nvPr/>
        </p:nvSpPr>
        <p:spPr>
          <a:xfrm>
            <a:off x="6492240" y="2569464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Retirement/Business Planning</a:t>
            </a:r>
            <a:endParaRPr lang="en-US" sz="800" dirty="0"/>
          </a:p>
        </p:txBody>
      </p:sp>
      <p:sp>
        <p:nvSpPr>
          <p:cNvPr id="39" name="Text 37"/>
          <p:cNvSpPr/>
          <p:nvPr/>
        </p:nvSpPr>
        <p:spPr>
          <a:xfrm>
            <a:off x="6492240" y="274320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dirty="0">
                <a:solidFill>
                  <a:srgbClr val="89ADC8">
                    <a:alpha val="5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Tax &amp; Estate Planning</a:t>
            </a:r>
            <a:endParaRPr lang="en-US" sz="800" dirty="0"/>
          </a:p>
        </p:txBody>
      </p:sp>
      <p:sp>
        <p:nvSpPr>
          <p:cNvPr id="40" name="Text 38"/>
          <p:cNvSpPr/>
          <p:nvPr/>
        </p:nvSpPr>
        <p:spPr>
          <a:xfrm>
            <a:off x="6309360" y="2916936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Reports from each area</a:t>
            </a:r>
            <a:endParaRPr lang="en-US" sz="900" dirty="0"/>
          </a:p>
        </p:txBody>
      </p:sp>
      <p:sp>
        <p:nvSpPr>
          <p:cNvPr id="41" name="Text 39"/>
          <p:cNvSpPr/>
          <p:nvPr/>
        </p:nvSpPr>
        <p:spPr>
          <a:xfrm>
            <a:off x="6309360" y="3090672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Summary of Recommendations</a:t>
            </a:r>
            <a:endParaRPr lang="en-US" sz="900" dirty="0"/>
          </a:p>
        </p:txBody>
      </p:sp>
      <p:sp>
        <p:nvSpPr>
          <p:cNvPr id="42" name="Text 40"/>
          <p:cNvSpPr/>
          <p:nvPr/>
        </p:nvSpPr>
        <p:spPr>
          <a:xfrm>
            <a:off x="6309360" y="3264408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Access to Investor360</a:t>
            </a:r>
            <a:endParaRPr lang="en-US" sz="900" dirty="0"/>
          </a:p>
        </p:txBody>
      </p:sp>
      <p:sp>
        <p:nvSpPr>
          <p:cNvPr id="43" name="Text 41"/>
          <p:cNvSpPr/>
          <p:nvPr/>
        </p:nvSpPr>
        <p:spPr>
          <a:xfrm>
            <a:off x="6309360" y="3438144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Access to PFV by Emoney/Right Capital</a:t>
            </a:r>
            <a:endParaRPr lang="en-US" sz="900" dirty="0"/>
          </a:p>
        </p:txBody>
      </p:sp>
      <p:sp>
        <p:nvSpPr>
          <p:cNvPr id="44" name="Text 42"/>
          <p:cNvSpPr/>
          <p:nvPr/>
        </p:nvSpPr>
        <p:spPr>
          <a:xfrm>
            <a:off x="6309360" y="3611880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Financial Professional Access</a:t>
            </a:r>
            <a:endParaRPr lang="en-US" sz="900" dirty="0"/>
          </a:p>
        </p:txBody>
      </p:sp>
      <p:sp>
        <p:nvSpPr>
          <p:cNvPr id="45" name="Text 43"/>
          <p:cNvSpPr/>
          <p:nvPr/>
        </p:nvSpPr>
        <p:spPr>
          <a:xfrm>
            <a:off x="6309360" y="3785616"/>
            <a:ext cx="2286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Quarterly Plan Reviews</a:t>
            </a:r>
            <a:endParaRPr lang="en-US" sz="900" dirty="0"/>
          </a:p>
        </p:txBody>
      </p:sp>
      <p:sp>
        <p:nvSpPr>
          <p:cNvPr id="46" name="Shape 44"/>
          <p:cNvSpPr/>
          <p:nvPr/>
        </p:nvSpPr>
        <p:spPr>
          <a:xfrm>
            <a:off x="6309360" y="4297680"/>
            <a:ext cx="2331720" cy="0"/>
          </a:xfrm>
          <a:prstGeom prst="line">
            <a:avLst/>
          </a:prstGeom>
          <a:noFill/>
          <a:ln w="10160">
            <a:solidFill>
              <a:srgbClr val="FFFFFF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45"/>
          <p:cNvSpPr/>
          <p:nvPr/>
        </p:nvSpPr>
        <p:spPr>
          <a:xfrm>
            <a:off x="6309360" y="438912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9ADC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$6,000 Minimum</a:t>
            </a:r>
            <a:endParaRPr lang="en-US" sz="1400" dirty="0"/>
          </a:p>
        </p:txBody>
      </p:sp>
      <p:sp>
        <p:nvSpPr>
          <p:cNvPr id="48" name="Text 46"/>
          <p:cNvSpPr/>
          <p:nvPr/>
        </p:nvSpPr>
        <p:spPr>
          <a:xfrm>
            <a:off x="6309360" y="4617720"/>
            <a:ext cx="2377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FFFFFF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 $500 Per Month</a:t>
            </a:r>
            <a:endParaRPr lang="en-US" sz="900" dirty="0"/>
          </a:p>
        </p:txBody>
      </p:sp>
      <p:sp>
        <p:nvSpPr>
          <p:cNvPr id="49" name="Text 47"/>
          <p:cNvSpPr/>
          <p:nvPr/>
        </p:nvSpPr>
        <p:spPr>
          <a:xfrm>
            <a:off x="274320" y="4754880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dirty="0">
                <a:solidFill>
                  <a:srgbClr val="89ADC8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CRN202903-10605327</a:t>
            </a:r>
            <a:endParaRPr lang="en-US" sz="600" dirty="0"/>
          </a:p>
        </p:txBody>
      </p:sp>
      <p:sp>
        <p:nvSpPr>
          <p:cNvPr id="50" name="Text 48"/>
          <p:cNvSpPr/>
          <p:nvPr/>
        </p:nvSpPr>
        <p:spPr>
          <a:xfrm>
            <a:off x="8046720" y="470916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kern="0" spc="150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11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88259" y="-98610"/>
            <a:ext cx="4760259" cy="5273587"/>
          </a:xfrm>
          <a:prstGeom prst="rect">
            <a:avLst/>
          </a:prstGeom>
          <a:solidFill>
            <a:srgbClr val="C9DC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252F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5029200" y="2286000"/>
            <a:ext cx="36576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0" dirty="0">
                <a:solidFill>
                  <a:srgbClr val="FFFFFF">
                    <a:alpha val="5000"/>
                  </a:srgb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CW</a:t>
            </a:r>
            <a:endParaRPr lang="en-US" sz="12000" dirty="0"/>
          </a:p>
        </p:txBody>
      </p:sp>
      <p:sp>
        <p:nvSpPr>
          <p:cNvPr id="5" name="Shape 3"/>
          <p:cNvSpPr/>
          <p:nvPr/>
        </p:nvSpPr>
        <p:spPr>
          <a:xfrm>
            <a:off x="548640" y="731520"/>
            <a:ext cx="201168" cy="10973"/>
          </a:xfrm>
          <a:prstGeom prst="rect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22960" y="694944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25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WELCOME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548640" y="1005840"/>
            <a:ext cx="36576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3500" dirty="0">
                <a:solidFill>
                  <a:srgbClr val="252F4A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Todays Meeting
</a:t>
            </a:r>
            <a:r>
              <a:rPr lang="en-US" sz="3500" i="1" dirty="0">
                <a:solidFill>
                  <a:srgbClr val="5D7FA0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Agenda</a:t>
            </a:r>
            <a:endParaRPr lang="en-US" sz="3500" dirty="0">
              <a:latin typeface="Marlide Display" pitchFamily="2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685800" y="2492371"/>
            <a:ext cx="54864" cy="54864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914400" y="2359152"/>
            <a:ext cx="3474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52F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Our Firm and Services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48640" y="2697480"/>
            <a:ext cx="3657600" cy="0"/>
          </a:xfrm>
          <a:prstGeom prst="line">
            <a:avLst/>
          </a:prstGeom>
          <a:noFill/>
          <a:ln w="3810">
            <a:solidFill>
              <a:srgbClr val="252F4A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685800" y="2839843"/>
            <a:ext cx="54864" cy="54864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914400" y="2706624"/>
            <a:ext cx="3474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52F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Understanding Financial Planning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548640" y="3044952"/>
            <a:ext cx="3657600" cy="0"/>
          </a:xfrm>
          <a:prstGeom prst="line">
            <a:avLst/>
          </a:prstGeom>
          <a:noFill/>
          <a:ln w="3810">
            <a:solidFill>
              <a:srgbClr val="252F4A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685800" y="3187315"/>
            <a:ext cx="54864" cy="54864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914400" y="3054096"/>
            <a:ext cx="3474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52F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Coastal's Process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548640" y="3392424"/>
            <a:ext cx="3657600" cy="0"/>
          </a:xfrm>
          <a:prstGeom prst="line">
            <a:avLst/>
          </a:prstGeom>
          <a:noFill/>
          <a:ln w="3810">
            <a:solidFill>
              <a:srgbClr val="252F4A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685800" y="3534787"/>
            <a:ext cx="54864" cy="54864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914400" y="3401568"/>
            <a:ext cx="3474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52F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Ongoing Model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548640" y="3739896"/>
            <a:ext cx="3657600" cy="0"/>
          </a:xfrm>
          <a:prstGeom prst="line">
            <a:avLst/>
          </a:prstGeom>
          <a:noFill/>
          <a:ln w="3810">
            <a:solidFill>
              <a:srgbClr val="252F4A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685800" y="3882259"/>
            <a:ext cx="54864" cy="54864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914400" y="3749040"/>
            <a:ext cx="3474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52F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Tax Control Triangle and Retirement Income</a:t>
            </a:r>
            <a:endParaRPr lang="en-US" sz="1300" dirty="0"/>
          </a:p>
        </p:txBody>
      </p:sp>
      <p:sp>
        <p:nvSpPr>
          <p:cNvPr id="22" name="Shape 20"/>
          <p:cNvSpPr/>
          <p:nvPr/>
        </p:nvSpPr>
        <p:spPr>
          <a:xfrm>
            <a:off x="548640" y="4087368"/>
            <a:ext cx="3657600" cy="0"/>
          </a:xfrm>
          <a:prstGeom prst="line">
            <a:avLst/>
          </a:prstGeom>
          <a:noFill/>
          <a:ln w="3810">
            <a:solidFill>
              <a:srgbClr val="252F4A">
                <a:alpha val="1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685800" y="4229731"/>
            <a:ext cx="54864" cy="54864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914400" y="4096512"/>
            <a:ext cx="3474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52F4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Next steps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274320" y="4754880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dirty="0">
                <a:solidFill>
                  <a:srgbClr val="252F4A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CRN202903-10605327</a:t>
            </a:r>
            <a:endParaRPr lang="en-US" sz="600" dirty="0"/>
          </a:p>
        </p:txBody>
      </p:sp>
      <p:sp>
        <p:nvSpPr>
          <p:cNvPr id="26" name="Text 24"/>
          <p:cNvSpPr/>
          <p:nvPr/>
        </p:nvSpPr>
        <p:spPr>
          <a:xfrm>
            <a:off x="8046720" y="470916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kern="0" spc="150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/ 11</a:t>
            </a:r>
            <a:endParaRPr lang="en-US" sz="700" dirty="0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3DE44293-18F8-945B-DC63-E6BE1C61B045}"/>
              </a:ext>
            </a:extLst>
          </p:cNvPr>
          <p:cNvSpPr/>
          <p:nvPr/>
        </p:nvSpPr>
        <p:spPr>
          <a:xfrm>
            <a:off x="4933460" y="310962"/>
            <a:ext cx="3849080" cy="4389120"/>
          </a:xfrm>
          <a:custGeom>
            <a:avLst/>
            <a:gdLst/>
            <a:ahLst/>
            <a:cxnLst/>
            <a:rect l="l" t="t" r="r" b="b"/>
            <a:pathLst>
              <a:path w="8845868" h="10086975">
                <a:moveTo>
                  <a:pt x="0" y="0"/>
                </a:moveTo>
                <a:lnTo>
                  <a:pt x="8845867" y="0"/>
                </a:lnTo>
                <a:lnTo>
                  <a:pt x="8845867" y="10086976"/>
                </a:lnTo>
                <a:lnTo>
                  <a:pt x="0" y="100869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0" t="-105" r="-125" b="-11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365760"/>
            <a:ext cx="201168" cy="10973"/>
          </a:xfrm>
          <a:prstGeom prst="rect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22960" y="329184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25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TEAM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548640" y="594360"/>
            <a:ext cx="7315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500" dirty="0">
                <a:solidFill>
                  <a:srgbClr val="252F4A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200+ Years of </a:t>
            </a:r>
            <a:r>
              <a:rPr lang="en-US" sz="3500" i="1" dirty="0">
                <a:solidFill>
                  <a:srgbClr val="5D7FA0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Experience</a:t>
            </a:r>
            <a:endParaRPr lang="en-US" sz="3500" dirty="0">
              <a:latin typeface="Marlide Display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612648" y="164592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JH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320040" y="233172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Dr. Jason E. Heller, CFP</a:t>
            </a: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320040" y="265176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Senior Executive VP — Head of Planning Solutions Group</a:t>
            </a:r>
            <a:endParaRPr lang="en-US" sz="700" dirty="0"/>
          </a:p>
        </p:txBody>
      </p:sp>
      <p:sp>
        <p:nvSpPr>
          <p:cNvPr id="11" name="Text 9"/>
          <p:cNvSpPr/>
          <p:nvPr/>
        </p:nvSpPr>
        <p:spPr>
          <a:xfrm>
            <a:off x="1737360" y="233172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Reed Willett</a:t>
            </a:r>
            <a:endParaRPr lang="en-US" sz="750" dirty="0"/>
          </a:p>
        </p:txBody>
      </p:sp>
      <p:sp>
        <p:nvSpPr>
          <p:cNvPr id="12" name="Text 10"/>
          <p:cNvSpPr/>
          <p:nvPr/>
        </p:nvSpPr>
        <p:spPr>
          <a:xfrm>
            <a:off x="1737360" y="265176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VP — Planning Solutions Group / Investment Specialist</a:t>
            </a:r>
            <a:endParaRPr lang="en-US" sz="700" dirty="0"/>
          </a:p>
        </p:txBody>
      </p:sp>
      <p:sp>
        <p:nvSpPr>
          <p:cNvPr id="15" name="Text 13"/>
          <p:cNvSpPr/>
          <p:nvPr/>
        </p:nvSpPr>
        <p:spPr>
          <a:xfrm>
            <a:off x="3154680" y="233172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Nick Tranghese</a:t>
            </a:r>
            <a:endParaRPr lang="en-US" sz="750" dirty="0"/>
          </a:p>
        </p:txBody>
      </p:sp>
      <p:sp>
        <p:nvSpPr>
          <p:cNvPr id="16" name="Text 14"/>
          <p:cNvSpPr/>
          <p:nvPr/>
        </p:nvSpPr>
        <p:spPr>
          <a:xfrm>
            <a:off x="3154680" y="265176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Markets Manager</a:t>
            </a:r>
            <a:endParaRPr lang="en-US" sz="700" dirty="0"/>
          </a:p>
        </p:txBody>
      </p:sp>
      <p:sp>
        <p:nvSpPr>
          <p:cNvPr id="18" name="Text 16"/>
          <p:cNvSpPr/>
          <p:nvPr/>
        </p:nvSpPr>
        <p:spPr>
          <a:xfrm>
            <a:off x="4864608" y="164592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572000" y="233172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Avery Chartier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4572000" y="265176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Planning Director</a:t>
            </a:r>
            <a:endParaRPr lang="en-US" sz="700" dirty="0"/>
          </a:p>
        </p:txBody>
      </p:sp>
      <p:sp>
        <p:nvSpPr>
          <p:cNvPr id="22" name="Text 20"/>
          <p:cNvSpPr/>
          <p:nvPr/>
        </p:nvSpPr>
        <p:spPr>
          <a:xfrm>
            <a:off x="6281928" y="164592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MD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5989320" y="233172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Marcia Dryjowicz, CLU, ChFC</a:t>
            </a:r>
            <a:endParaRPr lang="en-US" sz="750" dirty="0"/>
          </a:p>
        </p:txBody>
      </p:sp>
      <p:sp>
        <p:nvSpPr>
          <p:cNvPr id="24" name="Text 22"/>
          <p:cNvSpPr/>
          <p:nvPr/>
        </p:nvSpPr>
        <p:spPr>
          <a:xfrm>
            <a:off x="5989320" y="265176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Life Specialist</a:t>
            </a:r>
            <a:endParaRPr lang="en-US" sz="700" dirty="0"/>
          </a:p>
        </p:txBody>
      </p:sp>
      <p:sp>
        <p:nvSpPr>
          <p:cNvPr id="26" name="Text 24"/>
          <p:cNvSpPr/>
          <p:nvPr/>
        </p:nvSpPr>
        <p:spPr>
          <a:xfrm>
            <a:off x="7699248" y="164592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RS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7406640" y="233172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Ryan Solle</a:t>
            </a:r>
            <a:endParaRPr lang="en-US" sz="750" dirty="0"/>
          </a:p>
        </p:txBody>
      </p:sp>
      <p:sp>
        <p:nvSpPr>
          <p:cNvPr id="28" name="Text 26"/>
          <p:cNvSpPr/>
          <p:nvPr/>
        </p:nvSpPr>
        <p:spPr>
          <a:xfrm>
            <a:off x="7406640" y="265176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Business Market Specialist</a:t>
            </a:r>
            <a:endParaRPr lang="en-US" sz="700" dirty="0"/>
          </a:p>
        </p:txBody>
      </p:sp>
      <p:sp>
        <p:nvSpPr>
          <p:cNvPr id="30" name="Text 28"/>
          <p:cNvSpPr/>
          <p:nvPr/>
        </p:nvSpPr>
        <p:spPr>
          <a:xfrm>
            <a:off x="612648" y="333756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320040" y="402336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Anh Nguyen, CFA, CFP, MBA</a:t>
            </a:r>
            <a:endParaRPr lang="en-US" sz="750" dirty="0"/>
          </a:p>
        </p:txBody>
      </p:sp>
      <p:sp>
        <p:nvSpPr>
          <p:cNvPr id="32" name="Text 30"/>
          <p:cNvSpPr/>
          <p:nvPr/>
        </p:nvSpPr>
        <p:spPr>
          <a:xfrm>
            <a:off x="320040" y="434340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Certified Financial Planner / Wealth Management Advisor</a:t>
            </a:r>
            <a:endParaRPr lang="en-US" sz="700" dirty="0"/>
          </a:p>
        </p:txBody>
      </p:sp>
      <p:sp>
        <p:nvSpPr>
          <p:cNvPr id="34" name="Text 32"/>
          <p:cNvSpPr/>
          <p:nvPr/>
        </p:nvSpPr>
        <p:spPr>
          <a:xfrm>
            <a:off x="2029968" y="333756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MF</a:t>
            </a:r>
            <a:endParaRPr lang="en-US" sz="1200" dirty="0"/>
          </a:p>
        </p:txBody>
      </p:sp>
      <p:sp>
        <p:nvSpPr>
          <p:cNvPr id="35" name="Text 33"/>
          <p:cNvSpPr/>
          <p:nvPr/>
        </p:nvSpPr>
        <p:spPr>
          <a:xfrm>
            <a:off x="1737360" y="402336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Michele Friedlander, RHU, REBC</a:t>
            </a:r>
            <a:endParaRPr lang="en-US" sz="750" dirty="0"/>
          </a:p>
        </p:txBody>
      </p:sp>
      <p:sp>
        <p:nvSpPr>
          <p:cNvPr id="36" name="Text 34"/>
          <p:cNvSpPr/>
          <p:nvPr/>
        </p:nvSpPr>
        <p:spPr>
          <a:xfrm>
            <a:off x="1737360" y="434340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DI/LTC Specialist</a:t>
            </a:r>
            <a:endParaRPr lang="en-US" sz="700" dirty="0"/>
          </a:p>
        </p:txBody>
      </p:sp>
      <p:sp>
        <p:nvSpPr>
          <p:cNvPr id="39" name="Text 37"/>
          <p:cNvSpPr/>
          <p:nvPr/>
        </p:nvSpPr>
        <p:spPr>
          <a:xfrm>
            <a:off x="3154680" y="402336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 Eppy</a:t>
            </a:r>
            <a:endParaRPr lang="en-US" sz="750" dirty="0"/>
          </a:p>
        </p:txBody>
      </p:sp>
      <p:sp>
        <p:nvSpPr>
          <p:cNvPr id="40" name="Text 38"/>
          <p:cNvSpPr/>
          <p:nvPr/>
        </p:nvSpPr>
        <p:spPr>
          <a:xfrm>
            <a:off x="3154680" y="434340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Head of Financial Planning Sales</a:t>
            </a:r>
            <a:endParaRPr lang="en-US" sz="700" dirty="0"/>
          </a:p>
        </p:txBody>
      </p:sp>
      <p:sp>
        <p:nvSpPr>
          <p:cNvPr id="42" name="Text 40"/>
          <p:cNvSpPr/>
          <p:nvPr/>
        </p:nvSpPr>
        <p:spPr>
          <a:xfrm>
            <a:off x="4864608" y="333756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EB</a:t>
            </a:r>
            <a:endParaRPr lang="en-US" sz="1200" dirty="0"/>
          </a:p>
        </p:txBody>
      </p:sp>
      <p:sp>
        <p:nvSpPr>
          <p:cNvPr id="43" name="Text 41"/>
          <p:cNvSpPr/>
          <p:nvPr/>
        </p:nvSpPr>
        <p:spPr>
          <a:xfrm>
            <a:off x="4572000" y="402336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Elliot Barry</a:t>
            </a:r>
            <a:endParaRPr lang="en-US" sz="750" dirty="0"/>
          </a:p>
        </p:txBody>
      </p:sp>
      <p:sp>
        <p:nvSpPr>
          <p:cNvPr id="44" name="Text 42"/>
          <p:cNvSpPr/>
          <p:nvPr/>
        </p:nvSpPr>
        <p:spPr>
          <a:xfrm>
            <a:off x="4572000" y="434340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 Planner</a:t>
            </a:r>
            <a:endParaRPr lang="en-US" sz="700" dirty="0"/>
          </a:p>
        </p:txBody>
      </p:sp>
      <p:sp>
        <p:nvSpPr>
          <p:cNvPr id="46" name="Text 44"/>
          <p:cNvSpPr/>
          <p:nvPr/>
        </p:nvSpPr>
        <p:spPr>
          <a:xfrm>
            <a:off x="6281928" y="3337560"/>
            <a:ext cx="6400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NK</a:t>
            </a:r>
            <a:endParaRPr lang="en-US" sz="1200" dirty="0"/>
          </a:p>
        </p:txBody>
      </p:sp>
      <p:sp>
        <p:nvSpPr>
          <p:cNvPr id="47" name="Text 45"/>
          <p:cNvSpPr/>
          <p:nvPr/>
        </p:nvSpPr>
        <p:spPr>
          <a:xfrm>
            <a:off x="5989320" y="4023360"/>
            <a:ext cx="1234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b="1" kern="0" spc="3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Noah Kahn</a:t>
            </a:r>
            <a:endParaRPr lang="en-US" sz="750" dirty="0"/>
          </a:p>
        </p:txBody>
      </p:sp>
      <p:sp>
        <p:nvSpPr>
          <p:cNvPr id="48" name="Text 46"/>
          <p:cNvSpPr/>
          <p:nvPr/>
        </p:nvSpPr>
        <p:spPr>
          <a:xfrm>
            <a:off x="5989320" y="4343400"/>
            <a:ext cx="1234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 Planner</a:t>
            </a:r>
            <a:endParaRPr lang="en-US" sz="700" dirty="0"/>
          </a:p>
        </p:txBody>
      </p:sp>
      <p:sp>
        <p:nvSpPr>
          <p:cNvPr id="49" name="Text 47"/>
          <p:cNvSpPr/>
          <p:nvPr/>
        </p:nvSpPr>
        <p:spPr>
          <a:xfrm>
            <a:off x="274320" y="4754880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dirty="0">
                <a:solidFill>
                  <a:srgbClr val="D4D4D4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CRN202903-10605327</a:t>
            </a:r>
            <a:endParaRPr lang="en-US" sz="600" dirty="0"/>
          </a:p>
        </p:txBody>
      </p:sp>
      <p:sp>
        <p:nvSpPr>
          <p:cNvPr id="50" name="Text 48"/>
          <p:cNvSpPr/>
          <p:nvPr/>
        </p:nvSpPr>
        <p:spPr>
          <a:xfrm>
            <a:off x="8046720" y="470916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kern="0" spc="150" dirty="0">
                <a:solidFill>
                  <a:srgbClr val="D4D4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 / 11</a:t>
            </a:r>
            <a:endParaRPr lang="en-US" sz="700" dirty="0"/>
          </a:p>
        </p:txBody>
      </p:sp>
      <p:grpSp>
        <p:nvGrpSpPr>
          <p:cNvPr id="73" name="Group 3">
            <a:extLst>
              <a:ext uri="{FF2B5EF4-FFF2-40B4-BE49-F238E27FC236}">
                <a16:creationId xmlns:a16="http://schemas.microsoft.com/office/drawing/2014/main" id="{EC11C195-1B76-7E55-C861-504463F12EF3}"/>
              </a:ext>
            </a:extLst>
          </p:cNvPr>
          <p:cNvGrpSpPr/>
          <p:nvPr/>
        </p:nvGrpSpPr>
        <p:grpSpPr>
          <a:xfrm>
            <a:off x="580914" y="1609276"/>
            <a:ext cx="676724" cy="676724"/>
            <a:chOff x="0" y="0"/>
            <a:chExt cx="812800" cy="812800"/>
          </a:xfrm>
        </p:grpSpPr>
        <p:sp>
          <p:nvSpPr>
            <p:cNvPr id="74" name="Freeform 4">
              <a:extLst>
                <a:ext uri="{FF2B5EF4-FFF2-40B4-BE49-F238E27FC236}">
                  <a16:creationId xmlns:a16="http://schemas.microsoft.com/office/drawing/2014/main" id="{7CC197E7-B319-6BC7-6696-2ADBC482511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6">
            <a:extLst>
              <a:ext uri="{FF2B5EF4-FFF2-40B4-BE49-F238E27FC236}">
                <a16:creationId xmlns:a16="http://schemas.microsoft.com/office/drawing/2014/main" id="{539A3C73-E8EB-F61F-7FB3-89DC6AF12DA6}"/>
              </a:ext>
            </a:extLst>
          </p:cNvPr>
          <p:cNvGrpSpPr/>
          <p:nvPr/>
        </p:nvGrpSpPr>
        <p:grpSpPr>
          <a:xfrm>
            <a:off x="1993324" y="1609276"/>
            <a:ext cx="676724" cy="676724"/>
            <a:chOff x="0" y="0"/>
            <a:chExt cx="812800" cy="812800"/>
          </a:xfrm>
        </p:grpSpPr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2C8BB6C-5CC9-0B72-CAD8-3C5F2E60308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8">
            <a:extLst>
              <a:ext uri="{FF2B5EF4-FFF2-40B4-BE49-F238E27FC236}">
                <a16:creationId xmlns:a16="http://schemas.microsoft.com/office/drawing/2014/main" id="{8F21CA44-D3AD-06C5-1E0E-4F7F6D6CFC34}"/>
              </a:ext>
            </a:extLst>
          </p:cNvPr>
          <p:cNvGrpSpPr/>
          <p:nvPr/>
        </p:nvGrpSpPr>
        <p:grpSpPr>
          <a:xfrm>
            <a:off x="3411051" y="1635451"/>
            <a:ext cx="676724" cy="676724"/>
            <a:chOff x="0" y="0"/>
            <a:chExt cx="812800" cy="812800"/>
          </a:xfrm>
        </p:grpSpPr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BD6D0F64-00EB-40C2-EA96-836646FB653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1635" b="-3040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10">
            <a:extLst>
              <a:ext uri="{FF2B5EF4-FFF2-40B4-BE49-F238E27FC236}">
                <a16:creationId xmlns:a16="http://schemas.microsoft.com/office/drawing/2014/main" id="{8FECD4B5-5B76-2B19-3B63-154C6960820E}"/>
              </a:ext>
            </a:extLst>
          </p:cNvPr>
          <p:cNvGrpSpPr/>
          <p:nvPr/>
        </p:nvGrpSpPr>
        <p:grpSpPr>
          <a:xfrm>
            <a:off x="4855735" y="1635451"/>
            <a:ext cx="676724" cy="676724"/>
            <a:chOff x="0" y="0"/>
            <a:chExt cx="812800" cy="812800"/>
          </a:xfrm>
        </p:grpSpPr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75F325A7-AF72-DEB3-6C95-B77DE88EAA1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4907" b="-285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12">
            <a:extLst>
              <a:ext uri="{FF2B5EF4-FFF2-40B4-BE49-F238E27FC236}">
                <a16:creationId xmlns:a16="http://schemas.microsoft.com/office/drawing/2014/main" id="{49665B35-F6FC-2E3E-2680-444EEF6142C5}"/>
              </a:ext>
            </a:extLst>
          </p:cNvPr>
          <p:cNvGrpSpPr/>
          <p:nvPr/>
        </p:nvGrpSpPr>
        <p:grpSpPr>
          <a:xfrm>
            <a:off x="6245284" y="1609276"/>
            <a:ext cx="676724" cy="676724"/>
            <a:chOff x="0" y="0"/>
            <a:chExt cx="812800" cy="812800"/>
          </a:xfrm>
        </p:grpSpPr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94194D20-76DD-5A75-99B3-CA85A7347C7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14">
            <a:extLst>
              <a:ext uri="{FF2B5EF4-FFF2-40B4-BE49-F238E27FC236}">
                <a16:creationId xmlns:a16="http://schemas.microsoft.com/office/drawing/2014/main" id="{4DDFEF82-3E55-D65E-A370-506D9E77D545}"/>
              </a:ext>
            </a:extLst>
          </p:cNvPr>
          <p:cNvGrpSpPr/>
          <p:nvPr/>
        </p:nvGrpSpPr>
        <p:grpSpPr>
          <a:xfrm>
            <a:off x="7667107" y="1609276"/>
            <a:ext cx="676724" cy="676724"/>
            <a:chOff x="0" y="0"/>
            <a:chExt cx="812800" cy="812800"/>
          </a:xfrm>
        </p:grpSpPr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9A0BC578-D695-D745-FC0A-87764BC422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t="-1048" b="-2395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16">
            <a:extLst>
              <a:ext uri="{FF2B5EF4-FFF2-40B4-BE49-F238E27FC236}">
                <a16:creationId xmlns:a16="http://schemas.microsoft.com/office/drawing/2014/main" id="{9EF87D6C-439B-A2FE-40C5-10B5490F56A9}"/>
              </a:ext>
            </a:extLst>
          </p:cNvPr>
          <p:cNvGrpSpPr/>
          <p:nvPr/>
        </p:nvGrpSpPr>
        <p:grpSpPr>
          <a:xfrm>
            <a:off x="594326" y="3296041"/>
            <a:ext cx="676724" cy="676724"/>
            <a:chOff x="0" y="0"/>
            <a:chExt cx="812800" cy="812800"/>
          </a:xfrm>
        </p:grpSpPr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7C15464F-2AF1-CB3C-D66A-416A0215BF9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18">
            <a:extLst>
              <a:ext uri="{FF2B5EF4-FFF2-40B4-BE49-F238E27FC236}">
                <a16:creationId xmlns:a16="http://schemas.microsoft.com/office/drawing/2014/main" id="{69686A0F-955A-5B6E-C13A-B8CCE3D33F52}"/>
              </a:ext>
            </a:extLst>
          </p:cNvPr>
          <p:cNvGrpSpPr/>
          <p:nvPr/>
        </p:nvGrpSpPr>
        <p:grpSpPr>
          <a:xfrm>
            <a:off x="2020807" y="3291840"/>
            <a:ext cx="676724" cy="676724"/>
            <a:chOff x="0" y="0"/>
            <a:chExt cx="812800" cy="812800"/>
          </a:xfrm>
        </p:grpSpPr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0EE55BA6-2AE8-E397-FF93-097CD16402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" name="Group 20">
            <a:extLst>
              <a:ext uri="{FF2B5EF4-FFF2-40B4-BE49-F238E27FC236}">
                <a16:creationId xmlns:a16="http://schemas.microsoft.com/office/drawing/2014/main" id="{AA542D48-5C49-8BBD-A8F0-78274F60E078}"/>
              </a:ext>
            </a:extLst>
          </p:cNvPr>
          <p:cNvGrpSpPr/>
          <p:nvPr/>
        </p:nvGrpSpPr>
        <p:grpSpPr>
          <a:xfrm>
            <a:off x="3438127" y="3346636"/>
            <a:ext cx="676724" cy="676724"/>
            <a:chOff x="0" y="0"/>
            <a:chExt cx="812800" cy="812800"/>
          </a:xfrm>
        </p:grpSpPr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7DAA4FCC-CF2A-BCD5-D99D-B73A42315E9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l="-11936" r="-119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22">
            <a:extLst>
              <a:ext uri="{FF2B5EF4-FFF2-40B4-BE49-F238E27FC236}">
                <a16:creationId xmlns:a16="http://schemas.microsoft.com/office/drawing/2014/main" id="{2E929D6C-96D1-1A7D-3966-271F119E854F}"/>
              </a:ext>
            </a:extLst>
          </p:cNvPr>
          <p:cNvGrpSpPr/>
          <p:nvPr/>
        </p:nvGrpSpPr>
        <p:grpSpPr>
          <a:xfrm>
            <a:off x="4827964" y="3319238"/>
            <a:ext cx="676724" cy="676724"/>
            <a:chOff x="0" y="0"/>
            <a:chExt cx="812800" cy="812800"/>
          </a:xfrm>
        </p:grpSpPr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596C60BA-C196-4DA7-C8F9-DE8DD115B1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" name="Group 24">
            <a:extLst>
              <a:ext uri="{FF2B5EF4-FFF2-40B4-BE49-F238E27FC236}">
                <a16:creationId xmlns:a16="http://schemas.microsoft.com/office/drawing/2014/main" id="{D11D175A-2BAA-E323-584C-EB56A8E9BEDE}"/>
              </a:ext>
            </a:extLst>
          </p:cNvPr>
          <p:cNvGrpSpPr/>
          <p:nvPr/>
        </p:nvGrpSpPr>
        <p:grpSpPr>
          <a:xfrm>
            <a:off x="6263606" y="3291840"/>
            <a:ext cx="676724" cy="676724"/>
            <a:chOff x="0" y="0"/>
            <a:chExt cx="812800" cy="812800"/>
          </a:xfrm>
        </p:grpSpPr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0283843D-A5CE-764E-1598-5CFA39743AC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3"/>
              <a:stretch>
                <a:fillRect l="-8672" r="-3271" b="-6822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AF7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252F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846320" y="274320"/>
            <a:ext cx="4023360" cy="4594860"/>
          </a:xfrm>
          <a:prstGeom prst="rect">
            <a:avLst/>
          </a:prstGeom>
          <a:noFill/>
          <a:ln w="6350">
            <a:solidFill>
              <a:srgbClr val="FFFFFF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8640" y="548640"/>
            <a:ext cx="201168" cy="10973"/>
          </a:xfrm>
          <a:prstGeom prst="rect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22960" y="512064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25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WE DO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548640" y="777240"/>
            <a:ext cx="3657600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3500" dirty="0">
                <a:solidFill>
                  <a:srgbClr val="252F4A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Our </a:t>
            </a:r>
            <a:r>
              <a:rPr lang="en-US" sz="3500" i="1" dirty="0">
                <a:solidFill>
                  <a:srgbClr val="5D7FA0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Services</a:t>
            </a:r>
            <a:endParaRPr lang="en-US" sz="3500" dirty="0">
              <a:latin typeface="Marlide Display" pitchFamily="2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457200" y="1148487"/>
            <a:ext cx="3657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3737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Understanding what the prospective client has going on personally, financially and professionally comes first before any recommendations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548640" y="1724559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Investment Strategies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640080" y="2026311"/>
            <a:ext cx="36576" cy="36576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777240" y="1962303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 Term Investments — Money Market Accounts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640080" y="2183245"/>
            <a:ext cx="36576" cy="30228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777240" y="2133520"/>
            <a:ext cx="3474720" cy="1662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 Term Investments — 529 Plans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640080" y="2339655"/>
            <a:ext cx="36576" cy="36576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777240" y="2275647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 Term Investments — Retirement Plans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548640" y="2527043"/>
            <a:ext cx="3657600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Insurance Strategies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640080" y="2789282"/>
            <a:ext cx="36576" cy="36576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777240" y="2725274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Life Insurance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640080" y="2983811"/>
            <a:ext cx="36576" cy="36576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777240" y="2919803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Disability Insurance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640080" y="3166691"/>
            <a:ext cx="36576" cy="36576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777240" y="3102683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 Term Care Insurance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548640" y="3308961"/>
            <a:ext cx="3657600" cy="251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Ongoing Financial Planning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640080" y="3633792"/>
            <a:ext cx="36576" cy="36576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777240" y="3569784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 flow analysis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640080" y="3839969"/>
            <a:ext cx="36576" cy="36576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777240" y="3754016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Savings &amp; Investment Review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640080" y="4040321"/>
            <a:ext cx="36576" cy="36576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777240" y="3976313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Liquidity review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640080" y="4240674"/>
            <a:ext cx="36576" cy="36576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777240" y="4176666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Retirement planning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640080" y="4441027"/>
            <a:ext cx="36576" cy="36576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31"/>
          <p:cNvSpPr/>
          <p:nvPr/>
        </p:nvSpPr>
        <p:spPr>
          <a:xfrm>
            <a:off x="777240" y="4377019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 planning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640080" y="4618082"/>
            <a:ext cx="36576" cy="36576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Text 33"/>
          <p:cNvSpPr/>
          <p:nvPr/>
        </p:nvSpPr>
        <p:spPr>
          <a:xfrm>
            <a:off x="777240" y="4554074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Insurance planning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640080" y="4824258"/>
            <a:ext cx="36576" cy="36576"/>
          </a:xfrm>
          <a:prstGeom prst="ellipse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Text 35"/>
          <p:cNvSpPr/>
          <p:nvPr/>
        </p:nvSpPr>
        <p:spPr>
          <a:xfrm>
            <a:off x="777240" y="4750191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Estate planning</a:t>
            </a:r>
            <a:endParaRPr lang="en-US" sz="900" dirty="0"/>
          </a:p>
        </p:txBody>
      </p:sp>
      <p:sp>
        <p:nvSpPr>
          <p:cNvPr id="39" name="Text 37"/>
          <p:cNvSpPr/>
          <p:nvPr/>
        </p:nvSpPr>
        <p:spPr>
          <a:xfrm>
            <a:off x="8046720" y="470916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kern="0" spc="150" dirty="0">
                <a:solidFill>
                  <a:srgbClr val="E5DD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 / 11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252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506F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48640" y="365760"/>
            <a:ext cx="201168" cy="10973"/>
          </a:xfrm>
          <a:prstGeom prst="rect">
            <a:avLst/>
          </a:prstGeom>
          <a:solidFill>
            <a:srgbClr val="89ADC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822960" y="329184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250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 PLANNING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548640" y="594360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5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Six Areas of Financial </a:t>
            </a:r>
            <a:r>
              <a:rPr lang="en-US" sz="3500" i="1" dirty="0">
                <a:solidFill>
                  <a:srgbClr val="89ADC8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Planning</a:t>
            </a:r>
            <a:endParaRPr lang="en-US" sz="3500" dirty="0">
              <a:latin typeface="Marlide Display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20040" y="1371600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 Position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320040" y="1691640"/>
            <a:ext cx="128016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Cash reserve levels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Cash reserve strategies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Debt management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Cash flow management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Net Worth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Discretionary Income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Expected inflow/outflow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Lines of credit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1645920" y="1371600"/>
            <a:ext cx="0" cy="3291840"/>
          </a:xfrm>
          <a:prstGeom prst="line">
            <a:avLst/>
          </a:prstGeom>
          <a:noFill/>
          <a:ln w="3810">
            <a:solidFill>
              <a:srgbClr val="FFFFFF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737360" y="1371600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Protection Planning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1737360" y="1691640"/>
            <a:ext cx="128016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Disability options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Long-term care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Umbrella liability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Life insurance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Medical/Health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Property &amp; Casualty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Deductibles vs cash reserves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Policy status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Policy loans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Beneficiary designations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Special needs situations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Alternate/add'l coverage</a:t>
            </a:r>
            <a:endParaRPr lang="en-US" sz="850" dirty="0"/>
          </a:p>
        </p:txBody>
      </p:sp>
      <p:sp>
        <p:nvSpPr>
          <p:cNvPr id="11" name="Shape 9"/>
          <p:cNvSpPr/>
          <p:nvPr/>
        </p:nvSpPr>
        <p:spPr>
          <a:xfrm>
            <a:off x="3063240" y="1371600"/>
            <a:ext cx="0" cy="3291840"/>
          </a:xfrm>
          <a:prstGeom prst="line">
            <a:avLst/>
          </a:prstGeom>
          <a:noFill/>
          <a:ln w="3810">
            <a:solidFill>
              <a:srgbClr val="FFFFFF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3154680" y="1371600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Investment Planning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3154680" y="1691640"/>
            <a:ext cx="128016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Asset allocation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Education planning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Lump-sum accumulation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Options/restricted stock/NQDC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Ongoing investment fees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Risk tolerance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Tax implications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Cost basis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Time frames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Diversification strategies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Dollar-cost averaging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Market timing issues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4480560" y="1371600"/>
            <a:ext cx="0" cy="3291840"/>
          </a:xfrm>
          <a:prstGeom prst="line">
            <a:avLst/>
          </a:prstGeom>
          <a:noFill/>
          <a:ln w="3810">
            <a:solidFill>
              <a:srgbClr val="FFFFFF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572000" y="1371600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Retirement Planning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4572000" y="1691640"/>
            <a:ext cx="128016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Minimum distributions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Pre-59½ strategies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401(k)s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IRAs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Medicare/Medigap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Social Security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Roth conversions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Income streams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Health care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Tax transitions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Risk tolerance transition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Timing issues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Retirement Income Projections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Business Succession</a:t>
            </a:r>
            <a:endParaRPr lang="en-US" sz="850" dirty="0"/>
          </a:p>
        </p:txBody>
      </p:sp>
      <p:sp>
        <p:nvSpPr>
          <p:cNvPr id="17" name="Shape 15"/>
          <p:cNvSpPr/>
          <p:nvPr/>
        </p:nvSpPr>
        <p:spPr>
          <a:xfrm>
            <a:off x="5897880" y="1371600"/>
            <a:ext cx="0" cy="3291840"/>
          </a:xfrm>
          <a:prstGeom prst="line">
            <a:avLst/>
          </a:prstGeom>
          <a:noFill/>
          <a:ln w="3810">
            <a:solidFill>
              <a:srgbClr val="FFFFFF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5989320" y="1371600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 Planning*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5989320" y="1691640"/>
            <a:ext cx="128016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Tax reduction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Tax deferral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Tax avoidance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Future taxes due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Withholding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Tax diversification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Qualified investments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Non-qualified investments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Effects of liquidation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Filing status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Business ownership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Non traditional ownership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Asset Protection Strategies</a:t>
            </a:r>
            <a:endParaRPr lang="en-US" sz="850" dirty="0"/>
          </a:p>
        </p:txBody>
      </p:sp>
      <p:sp>
        <p:nvSpPr>
          <p:cNvPr id="20" name="Shape 18"/>
          <p:cNvSpPr/>
          <p:nvPr/>
        </p:nvSpPr>
        <p:spPr>
          <a:xfrm>
            <a:off x="7315200" y="1371600"/>
            <a:ext cx="0" cy="3291840"/>
          </a:xfrm>
          <a:prstGeom prst="line">
            <a:avLst/>
          </a:prstGeom>
          <a:noFill/>
          <a:ln w="3810">
            <a:solidFill>
              <a:srgbClr val="FFFFFF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7406640" y="1371600"/>
            <a:ext cx="1280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Estate Planning*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7406640" y="1691640"/>
            <a:ext cx="128016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Estate balancing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Capital transfer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Asset ownership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Trusts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Wills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Trust funding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IRD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Succession planning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Special needs independents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Minor children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Generation skipping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Short-term life expectancies</a:t>
            </a:r>
            <a:endParaRPr lang="en-US" sz="8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50" dirty="0">
                <a:solidFill>
                  <a:srgbClr val="89ADC8">
                    <a:alpha val="6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Estate liquidity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274320" y="4754880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dirty="0">
                <a:solidFill>
                  <a:srgbClr val="89ADC8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CRN202903-10605327</a:t>
            </a:r>
            <a:endParaRPr lang="en-US" sz="600" dirty="0"/>
          </a:p>
        </p:txBody>
      </p:sp>
      <p:sp>
        <p:nvSpPr>
          <p:cNvPr id="24" name="Text 22"/>
          <p:cNvSpPr/>
          <p:nvPr/>
        </p:nvSpPr>
        <p:spPr>
          <a:xfrm>
            <a:off x="8046720" y="470916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kern="0" spc="150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 / 11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52F4A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9DC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548640" y="731520"/>
            <a:ext cx="201168" cy="10973"/>
          </a:xfrm>
          <a:prstGeom prst="rect">
            <a:avLst/>
          </a:prstGeom>
          <a:solidFill>
            <a:srgbClr val="89ADC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22960" y="694944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250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APPROACH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548640" y="1105424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3500"/>
              </a:lnSpc>
              <a:buNone/>
            </a:pPr>
            <a:r>
              <a:rPr lang="en-US" sz="35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Your unique vision with our </a:t>
            </a:r>
            <a:r>
              <a:rPr lang="en-US" sz="3500" i="1" dirty="0">
                <a:solidFill>
                  <a:srgbClr val="89ADC8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systematic</a:t>
            </a:r>
            <a:r>
              <a:rPr lang="en-US" sz="35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 approach</a:t>
            </a:r>
            <a:endParaRPr lang="en-US" sz="3500" dirty="0">
              <a:latin typeface="Marlide Display" pitchFamily="2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81265" y="2434637"/>
            <a:ext cx="3474720" cy="2748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89ADC8">
                    <a:alpha val="50000"/>
                  </a:srgb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Steps to the process — Goal is to be 100% complete in 60 days.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4846320" y="45720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1 &amp; 2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029200" y="71323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Initial Consultation (1 hour meeting)</a:t>
            </a:r>
            <a:endParaRPr lang="en-US" sz="950" dirty="0"/>
          </a:p>
        </p:txBody>
      </p:sp>
      <p:sp>
        <p:nvSpPr>
          <p:cNvPr id="10" name="Text 8"/>
          <p:cNvSpPr/>
          <p:nvPr/>
        </p:nvSpPr>
        <p:spPr>
          <a:xfrm>
            <a:off x="5029200" y="969264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 and Sign Fee Agreement</a:t>
            </a:r>
            <a:endParaRPr lang="en-US" sz="950" dirty="0"/>
          </a:p>
        </p:txBody>
      </p:sp>
      <p:sp>
        <p:nvSpPr>
          <p:cNvPr id="11" name="Text 9"/>
          <p:cNvSpPr/>
          <p:nvPr/>
        </p:nvSpPr>
        <p:spPr>
          <a:xfrm>
            <a:off x="5029200" y="1225296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 and Pay Invoice</a:t>
            </a:r>
            <a:endParaRPr lang="en-US" sz="950" dirty="0"/>
          </a:p>
        </p:txBody>
      </p:sp>
      <p:sp>
        <p:nvSpPr>
          <p:cNvPr id="12" name="Text 10"/>
          <p:cNvSpPr/>
          <p:nvPr/>
        </p:nvSpPr>
        <p:spPr>
          <a:xfrm>
            <a:off x="5029200" y="1481328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 and Complete/Return Fact Finder and Goal Development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4846320" y="187452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3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5029200" y="213055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Meeting with Planner to review (30 min)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5029200" y="2386584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a. Goals and Facts (Net Worth and Cash Flow)</a:t>
            </a:r>
            <a:endParaRPr lang="en-US" sz="950" dirty="0"/>
          </a:p>
        </p:txBody>
      </p:sp>
      <p:sp>
        <p:nvSpPr>
          <p:cNvPr id="16" name="Text 14"/>
          <p:cNvSpPr/>
          <p:nvPr/>
        </p:nvSpPr>
        <p:spPr>
          <a:xfrm>
            <a:off x="5029200" y="2642616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b. Immediate Questions (Preliminary Analysis)</a:t>
            </a:r>
            <a:endParaRPr lang="en-US" sz="950" dirty="0"/>
          </a:p>
        </p:txBody>
      </p:sp>
      <p:sp>
        <p:nvSpPr>
          <p:cNvPr id="17" name="Text 15"/>
          <p:cNvSpPr/>
          <p:nvPr/>
        </p:nvSpPr>
        <p:spPr>
          <a:xfrm>
            <a:off x="4846320" y="3035808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4 &amp; 5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5029200" y="3291840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Meeting for delivery of the formal financial plan (1 hr)</a:t>
            </a:r>
            <a:endParaRPr lang="en-US" sz="950" dirty="0"/>
          </a:p>
        </p:txBody>
      </p:sp>
      <p:sp>
        <p:nvSpPr>
          <p:cNvPr id="19" name="Text 17"/>
          <p:cNvSpPr/>
          <p:nvPr/>
        </p:nvSpPr>
        <p:spPr>
          <a:xfrm>
            <a:off x="5029200" y="3547872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Meeting for implementation and next steps (1 hr)</a:t>
            </a:r>
            <a:endParaRPr lang="en-US" sz="950" dirty="0"/>
          </a:p>
        </p:txBody>
      </p:sp>
      <p:sp>
        <p:nvSpPr>
          <p:cNvPr id="20" name="Text 18"/>
          <p:cNvSpPr/>
          <p:nvPr/>
        </p:nvSpPr>
        <p:spPr>
          <a:xfrm>
            <a:off x="5029200" y="3803904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Impromptu or scheduled meetings as needed</a:t>
            </a:r>
            <a:endParaRPr lang="en-US" sz="950" dirty="0"/>
          </a:p>
        </p:txBody>
      </p:sp>
      <p:sp>
        <p:nvSpPr>
          <p:cNvPr id="21" name="Text 19"/>
          <p:cNvSpPr/>
          <p:nvPr/>
        </p:nvSpPr>
        <p:spPr>
          <a:xfrm>
            <a:off x="4846320" y="4197096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15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6</a:t>
            </a:r>
            <a:endParaRPr lang="en-US" sz="8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03B744-8AC7-6927-5734-1960633F1131}"/>
              </a:ext>
            </a:extLst>
          </p:cNvPr>
          <p:cNvSpPr/>
          <p:nvPr/>
        </p:nvSpPr>
        <p:spPr>
          <a:xfrm>
            <a:off x="502285" y="2906112"/>
            <a:ext cx="1737360" cy="17373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5029200" y="4453128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950" dirty="0">
                <a:solidFill>
                  <a:srgbClr val="252F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Establish annual review to discuss Year 2+ changes and new goals</a:t>
            </a:r>
            <a:endParaRPr lang="en-US" sz="950" dirty="0"/>
          </a:p>
        </p:txBody>
      </p:sp>
      <p:sp>
        <p:nvSpPr>
          <p:cNvPr id="23" name="Text 21"/>
          <p:cNvSpPr/>
          <p:nvPr/>
        </p:nvSpPr>
        <p:spPr>
          <a:xfrm>
            <a:off x="274320" y="4754880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dirty="0">
                <a:solidFill>
                  <a:srgbClr val="A7C4D8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CRN202903-10605327</a:t>
            </a:r>
            <a:endParaRPr lang="en-US" sz="600" dirty="0"/>
          </a:p>
        </p:txBody>
      </p:sp>
      <p:sp>
        <p:nvSpPr>
          <p:cNvPr id="24" name="Text 22"/>
          <p:cNvSpPr/>
          <p:nvPr/>
        </p:nvSpPr>
        <p:spPr>
          <a:xfrm>
            <a:off x="8046720" y="470916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kern="0" spc="150" dirty="0">
                <a:solidFill>
                  <a:srgbClr val="A7C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 / 11</a:t>
            </a:r>
            <a:endParaRPr lang="en-US" sz="700" dirty="0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ACC9B2CD-6780-3E7C-E1C2-AC2BF1B1B6A9}"/>
              </a:ext>
            </a:extLst>
          </p:cNvPr>
          <p:cNvSpPr/>
          <p:nvPr/>
        </p:nvSpPr>
        <p:spPr>
          <a:xfrm>
            <a:off x="457200" y="2868402"/>
            <a:ext cx="1828800" cy="1816588"/>
          </a:xfrm>
          <a:custGeom>
            <a:avLst/>
            <a:gdLst/>
            <a:ahLst/>
            <a:cxnLst/>
            <a:rect l="l" t="t" r="r" b="b"/>
            <a:pathLst>
              <a:path w="8000256" h="7946832">
                <a:moveTo>
                  <a:pt x="0" y="0"/>
                </a:moveTo>
                <a:lnTo>
                  <a:pt x="8000256" y="0"/>
                </a:lnTo>
                <a:lnTo>
                  <a:pt x="8000256" y="7946832"/>
                </a:lnTo>
                <a:lnTo>
                  <a:pt x="0" y="7946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A23301C8-7863-C192-9319-E537A08E3AF4}"/>
              </a:ext>
            </a:extLst>
          </p:cNvPr>
          <p:cNvSpPr/>
          <p:nvPr/>
        </p:nvSpPr>
        <p:spPr>
          <a:xfrm>
            <a:off x="979910" y="3385006"/>
            <a:ext cx="783380" cy="783380"/>
          </a:xfrm>
          <a:custGeom>
            <a:avLst/>
            <a:gdLst/>
            <a:ahLst/>
            <a:cxnLst/>
            <a:rect l="l" t="t" r="r" b="b"/>
            <a:pathLst>
              <a:path w="3426968" h="3426968">
                <a:moveTo>
                  <a:pt x="0" y="0"/>
                </a:moveTo>
                <a:lnTo>
                  <a:pt x="3426968" y="0"/>
                </a:lnTo>
                <a:lnTo>
                  <a:pt x="3426968" y="3426968"/>
                </a:lnTo>
                <a:lnTo>
                  <a:pt x="0" y="34269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320040"/>
            <a:ext cx="201168" cy="10973"/>
          </a:xfrm>
          <a:prstGeom prst="rect">
            <a:avLst/>
          </a:prstGeom>
          <a:solidFill>
            <a:srgbClr val="6B95B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22960" y="283464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25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ANNUAL CYCLE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548640" y="548640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500" dirty="0">
                <a:solidFill>
                  <a:srgbClr val="252F4A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Ongoing Planning </a:t>
            </a:r>
            <a:r>
              <a:rPr lang="en-US" sz="3500" i="1" dirty="0">
                <a:solidFill>
                  <a:srgbClr val="5D7FA0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Model</a:t>
            </a:r>
            <a:endParaRPr lang="en-US" sz="3500" dirty="0">
              <a:latin typeface="Marlide Display" pitchFamily="2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65760" y="1226748"/>
            <a:ext cx="4023360" cy="1783080"/>
          </a:xfrm>
          <a:prstGeom prst="rect">
            <a:avLst/>
          </a:prstGeom>
          <a:noFill/>
          <a:ln w="10160">
            <a:solidFill>
              <a:srgbClr val="E5D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48640" y="1290851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52F4A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Q1. Financial Planning Topics</a:t>
            </a:r>
            <a:endParaRPr lang="en-US" sz="1600" dirty="0">
              <a:latin typeface="Marlide Display" pitchFamily="2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48640" y="156517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Accumulators: Identify savings opportunities and vehicles</a:t>
            </a:r>
            <a:endParaRPr lang="en-US" sz="850" dirty="0"/>
          </a:p>
        </p:txBody>
      </p:sp>
      <p:sp>
        <p:nvSpPr>
          <p:cNvPr id="8" name="Text 6"/>
          <p:cNvSpPr/>
          <p:nvPr/>
        </p:nvSpPr>
        <p:spPr>
          <a:xfrm>
            <a:off x="548640" y="174805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Pre-Retirees: Expand the margin of safety &amp; identify catch-up opportunities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548640" y="193093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Retirees: Identify income needs &amp; resources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548640" y="2159531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2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 CONCEPTS</a:t>
            </a:r>
            <a:endParaRPr lang="en-US" sz="750" dirty="0"/>
          </a:p>
        </p:txBody>
      </p:sp>
      <p:sp>
        <p:nvSpPr>
          <p:cNvPr id="11" name="Text 9"/>
          <p:cNvSpPr/>
          <p:nvPr/>
        </p:nvSpPr>
        <p:spPr>
          <a:xfrm>
            <a:off x="548640" y="2324123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Tax strategies for the year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548640" y="2470427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Cash flow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548640" y="2616731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Net worth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548640" y="2763035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Goals review</a:t>
            </a:r>
            <a:endParaRPr lang="en-US" sz="850" dirty="0"/>
          </a:p>
        </p:txBody>
      </p:sp>
      <p:sp>
        <p:nvSpPr>
          <p:cNvPr id="15" name="Shape 13"/>
          <p:cNvSpPr/>
          <p:nvPr/>
        </p:nvSpPr>
        <p:spPr>
          <a:xfrm>
            <a:off x="4572000" y="1226747"/>
            <a:ext cx="4023360" cy="1783080"/>
          </a:xfrm>
          <a:prstGeom prst="rect">
            <a:avLst/>
          </a:prstGeom>
          <a:noFill/>
          <a:ln w="10160">
            <a:solidFill>
              <a:srgbClr val="E5D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754880" y="1290851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52F4A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Q2. Investment Planning</a:t>
            </a:r>
            <a:endParaRPr lang="en-US" sz="1600" dirty="0">
              <a:latin typeface="Marlide Display" pitchFamily="2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4754880" y="156517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Accumulators: Growth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4754880" y="174805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Pre-Retirees: Position assets for future needs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4754880" y="193093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Retirees: Distribution strategy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4754880" y="2159531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2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 CONCEPTS</a:t>
            </a:r>
            <a:endParaRPr lang="en-US" sz="750" dirty="0"/>
          </a:p>
        </p:txBody>
      </p:sp>
      <p:sp>
        <p:nvSpPr>
          <p:cNvPr id="21" name="Text 19"/>
          <p:cNvSpPr/>
          <p:nvPr/>
        </p:nvSpPr>
        <p:spPr>
          <a:xfrm>
            <a:off x="4754880" y="2324123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Risk tolerance review tied to goals</a:t>
            </a:r>
            <a:endParaRPr lang="en-US" sz="850" dirty="0"/>
          </a:p>
        </p:txBody>
      </p:sp>
      <p:sp>
        <p:nvSpPr>
          <p:cNvPr id="22" name="Text 20"/>
          <p:cNvSpPr/>
          <p:nvPr/>
        </p:nvSpPr>
        <p:spPr>
          <a:xfrm>
            <a:off x="4754880" y="2470427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Review overall investment strategy &amp; holdings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4754880" y="2616731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Account review and maintenance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365760" y="3092218"/>
            <a:ext cx="4023360" cy="1914347"/>
          </a:xfrm>
          <a:prstGeom prst="rect">
            <a:avLst/>
          </a:prstGeom>
          <a:noFill/>
          <a:ln w="10160">
            <a:solidFill>
              <a:srgbClr val="E5D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548640" y="3165371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52F4A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Q4. Year End Tax Planning</a:t>
            </a:r>
            <a:endParaRPr lang="en-US" sz="1600" dirty="0">
              <a:latin typeface="Marlide Display" pitchFamily="2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548640" y="343969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Accumulators: Time, tax, diversification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548640" y="362257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Pre-Retirees: Marry current tax needs with future tax planning</a:t>
            </a:r>
            <a:endParaRPr lang="en-US" sz="850" dirty="0"/>
          </a:p>
        </p:txBody>
      </p:sp>
      <p:sp>
        <p:nvSpPr>
          <p:cNvPr id="28" name="Text 26"/>
          <p:cNvSpPr/>
          <p:nvPr/>
        </p:nvSpPr>
        <p:spPr>
          <a:xfrm>
            <a:off x="548640" y="380545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Retirees: RMD planning, gifting, &amp; tax distribution planning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548640" y="4034051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2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 CONCEPTS</a:t>
            </a:r>
            <a:endParaRPr lang="en-US" sz="750" dirty="0"/>
          </a:p>
        </p:txBody>
      </p:sp>
      <p:sp>
        <p:nvSpPr>
          <p:cNvPr id="30" name="Text 28"/>
          <p:cNvSpPr/>
          <p:nvPr/>
        </p:nvSpPr>
        <p:spPr>
          <a:xfrm>
            <a:off x="548640" y="4198643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Year end tax planning</a:t>
            </a:r>
            <a:endParaRPr lang="en-US" sz="850" dirty="0"/>
          </a:p>
        </p:txBody>
      </p:sp>
      <p:sp>
        <p:nvSpPr>
          <p:cNvPr id="31" name="Text 29"/>
          <p:cNvSpPr/>
          <p:nvPr/>
        </p:nvSpPr>
        <p:spPr>
          <a:xfrm>
            <a:off x="548640" y="4344947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Tax loss harvesting</a:t>
            </a:r>
            <a:endParaRPr lang="en-US" sz="850" dirty="0"/>
          </a:p>
        </p:txBody>
      </p:sp>
      <p:sp>
        <p:nvSpPr>
          <p:cNvPr id="32" name="Text 30"/>
          <p:cNvSpPr/>
          <p:nvPr/>
        </p:nvSpPr>
        <p:spPr>
          <a:xfrm>
            <a:off x="548640" y="4491251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Future taxes</a:t>
            </a:r>
            <a:endParaRPr lang="en-US" sz="850" dirty="0"/>
          </a:p>
        </p:txBody>
      </p:sp>
      <p:sp>
        <p:nvSpPr>
          <p:cNvPr id="33" name="Text 31"/>
          <p:cNvSpPr/>
          <p:nvPr/>
        </p:nvSpPr>
        <p:spPr>
          <a:xfrm>
            <a:off x="548640" y="4637555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Summary of annual accomplishments</a:t>
            </a:r>
            <a:endParaRPr lang="en-US" sz="850" dirty="0"/>
          </a:p>
        </p:txBody>
      </p:sp>
      <p:sp>
        <p:nvSpPr>
          <p:cNvPr id="34" name="Text 32"/>
          <p:cNvSpPr/>
          <p:nvPr/>
        </p:nvSpPr>
        <p:spPr>
          <a:xfrm>
            <a:off x="548640" y="4783859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Begin planning for the following year</a:t>
            </a:r>
            <a:endParaRPr lang="en-US" sz="850" dirty="0"/>
          </a:p>
        </p:txBody>
      </p:sp>
      <p:sp>
        <p:nvSpPr>
          <p:cNvPr id="35" name="Shape 33"/>
          <p:cNvSpPr/>
          <p:nvPr/>
        </p:nvSpPr>
        <p:spPr>
          <a:xfrm>
            <a:off x="4572000" y="3092219"/>
            <a:ext cx="4023360" cy="1914346"/>
          </a:xfrm>
          <a:prstGeom prst="rect">
            <a:avLst/>
          </a:prstGeom>
          <a:noFill/>
          <a:ln w="10160">
            <a:solidFill>
              <a:srgbClr val="E5DD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4754880" y="3165371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52F4A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Q3. Protection Planning</a:t>
            </a:r>
            <a:endParaRPr lang="en-US" sz="1600" dirty="0">
              <a:latin typeface="Marlide Display" pitchFamily="2" charset="0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4754880" y="343969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Accumulators: Employee benefits review; ensure protection needs are met</a:t>
            </a:r>
            <a:endParaRPr lang="en-US" sz="850" dirty="0"/>
          </a:p>
        </p:txBody>
      </p:sp>
      <p:sp>
        <p:nvSpPr>
          <p:cNvPr id="38" name="Text 36"/>
          <p:cNvSpPr/>
          <p:nvPr/>
        </p:nvSpPr>
        <p:spPr>
          <a:xfrm>
            <a:off x="4754880" y="362257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Pre-Retirees: Utilize current cash flow to ensure retirement benefits are adequate</a:t>
            </a:r>
            <a:endParaRPr lang="en-US" sz="850" dirty="0"/>
          </a:p>
        </p:txBody>
      </p:sp>
      <p:sp>
        <p:nvSpPr>
          <p:cNvPr id="39" name="Text 37"/>
          <p:cNvSpPr/>
          <p:nvPr/>
        </p:nvSpPr>
        <p:spPr>
          <a:xfrm>
            <a:off x="4754880" y="3805451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850" dirty="0">
                <a:solidFill>
                  <a:srgbClr val="52525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Retirees: Review short- and long-term needs (Health, Chronic Care, Legacy)</a:t>
            </a:r>
            <a:endParaRPr lang="en-US" sz="850" dirty="0"/>
          </a:p>
        </p:txBody>
      </p:sp>
      <p:sp>
        <p:nvSpPr>
          <p:cNvPr id="40" name="Text 38"/>
          <p:cNvSpPr/>
          <p:nvPr/>
        </p:nvSpPr>
        <p:spPr>
          <a:xfrm>
            <a:off x="4754880" y="4034051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kern="0" spc="120" dirty="0">
                <a:solidFill>
                  <a:srgbClr val="6B95B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 CONCEPTS</a:t>
            </a:r>
            <a:endParaRPr lang="en-US" sz="750" dirty="0"/>
          </a:p>
        </p:txBody>
      </p:sp>
      <p:sp>
        <p:nvSpPr>
          <p:cNvPr id="41" name="Text 39"/>
          <p:cNvSpPr/>
          <p:nvPr/>
        </p:nvSpPr>
        <p:spPr>
          <a:xfrm>
            <a:off x="4754880" y="4198643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Full protection review</a:t>
            </a:r>
            <a:endParaRPr lang="en-US" sz="850" dirty="0"/>
          </a:p>
        </p:txBody>
      </p:sp>
      <p:sp>
        <p:nvSpPr>
          <p:cNvPr id="42" name="Text 40"/>
          <p:cNvSpPr/>
          <p:nvPr/>
        </p:nvSpPr>
        <p:spPr>
          <a:xfrm>
            <a:off x="4754880" y="4344947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Estate Planning</a:t>
            </a:r>
            <a:endParaRPr lang="en-US" sz="850" dirty="0"/>
          </a:p>
        </p:txBody>
      </p:sp>
      <p:sp>
        <p:nvSpPr>
          <p:cNvPr id="43" name="Text 41"/>
          <p:cNvSpPr/>
          <p:nvPr/>
        </p:nvSpPr>
        <p:spPr>
          <a:xfrm>
            <a:off x="4754880" y="4491251"/>
            <a:ext cx="3657600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7373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Beneficiary designation</a:t>
            </a:r>
            <a:endParaRPr lang="en-US" sz="850" dirty="0"/>
          </a:p>
        </p:txBody>
      </p:sp>
      <p:sp>
        <p:nvSpPr>
          <p:cNvPr id="44" name="Text 42"/>
          <p:cNvSpPr/>
          <p:nvPr/>
        </p:nvSpPr>
        <p:spPr>
          <a:xfrm>
            <a:off x="274320" y="4600979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dirty="0">
                <a:solidFill>
                  <a:srgbClr val="E5DDD0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CRN202903-10605327</a:t>
            </a:r>
            <a:endParaRPr lang="en-US" sz="600" dirty="0"/>
          </a:p>
        </p:txBody>
      </p:sp>
      <p:sp>
        <p:nvSpPr>
          <p:cNvPr id="45" name="Text 43"/>
          <p:cNvSpPr/>
          <p:nvPr/>
        </p:nvSpPr>
        <p:spPr>
          <a:xfrm>
            <a:off x="8046720" y="4555259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kern="0" spc="150" dirty="0">
                <a:solidFill>
                  <a:srgbClr val="E5DDD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 / 11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494547" cy="5143500"/>
          </a:xfrm>
          <a:prstGeom prst="rect">
            <a:avLst/>
          </a:prstGeom>
          <a:solidFill>
            <a:srgbClr val="252F4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365760" y="978408"/>
            <a:ext cx="201168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4200"/>
              </a:lnSpc>
              <a:buNone/>
            </a:pPr>
            <a:r>
              <a:rPr lang="en-US" sz="35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Financial Planning Services</a:t>
            </a:r>
            <a:endParaRPr lang="en-US" sz="3500" dirty="0">
              <a:latin typeface="Marlide Display" pitchFamily="2" charset="0"/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en-US" sz="3500" i="1" dirty="0">
                <a:solidFill>
                  <a:srgbClr val="89ADC8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Retirement
</a:t>
            </a:r>
            <a:r>
              <a:rPr lang="en-US" sz="35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Income</a:t>
            </a:r>
            <a:endParaRPr lang="en-US" sz="3500" dirty="0">
              <a:latin typeface="Marlide Display" pitchFamily="2" charset="0"/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en-US" sz="3500" i="1" dirty="0">
                <a:solidFill>
                  <a:srgbClr val="89ADC8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Framework</a:t>
            </a:r>
            <a:endParaRPr lang="en-US" sz="3500" dirty="0">
              <a:latin typeface="Marlide Display" pitchFamily="2" charset="0"/>
            </a:endParaRPr>
          </a:p>
        </p:txBody>
      </p:sp>
      <p:sp>
        <p:nvSpPr>
          <p:cNvPr id="53" name="Text 51"/>
          <p:cNvSpPr/>
          <p:nvPr/>
        </p:nvSpPr>
        <p:spPr>
          <a:xfrm>
            <a:off x="274320" y="4754880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dirty="0">
                <a:solidFill>
                  <a:srgbClr val="A7C4D8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CRN202903-10605327</a:t>
            </a:r>
            <a:endParaRPr lang="en-US" sz="600" dirty="0"/>
          </a:p>
        </p:txBody>
      </p:sp>
      <p:sp>
        <p:nvSpPr>
          <p:cNvPr id="54" name="Text 52"/>
          <p:cNvSpPr/>
          <p:nvPr/>
        </p:nvSpPr>
        <p:spPr>
          <a:xfrm>
            <a:off x="8046720" y="4709160"/>
            <a:ext cx="914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700" kern="0" spc="150" dirty="0">
                <a:solidFill>
                  <a:srgbClr val="A7C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 / 11</a:t>
            </a:r>
            <a:endParaRPr lang="en-US" sz="700" dirty="0"/>
          </a:p>
        </p:txBody>
      </p:sp>
      <p:sp>
        <p:nvSpPr>
          <p:cNvPr id="59" name="Freeform 3">
            <a:extLst>
              <a:ext uri="{FF2B5EF4-FFF2-40B4-BE49-F238E27FC236}">
                <a16:creationId xmlns:a16="http://schemas.microsoft.com/office/drawing/2014/main" id="{DC103B5F-D929-FC20-27B4-6214C4609354}"/>
              </a:ext>
            </a:extLst>
          </p:cNvPr>
          <p:cNvSpPr/>
          <p:nvPr/>
        </p:nvSpPr>
        <p:spPr>
          <a:xfrm>
            <a:off x="2494546" y="978408"/>
            <a:ext cx="6472211" cy="2831592"/>
          </a:xfrm>
          <a:custGeom>
            <a:avLst/>
            <a:gdLst/>
            <a:ahLst/>
            <a:cxnLst/>
            <a:rect l="l" t="t" r="r" b="b"/>
            <a:pathLst>
              <a:path w="17790291" h="7783252">
                <a:moveTo>
                  <a:pt x="0" y="0"/>
                </a:moveTo>
                <a:lnTo>
                  <a:pt x="17790291" y="0"/>
                </a:lnTo>
                <a:lnTo>
                  <a:pt x="17790291" y="7783252"/>
                </a:lnTo>
                <a:lnTo>
                  <a:pt x="0" y="7783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252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506F">
              <a:alpha val="50000"/>
            </a:srgbClr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Shape 1"/>
          <p:cNvSpPr/>
          <p:nvPr/>
        </p:nvSpPr>
        <p:spPr>
          <a:xfrm>
            <a:off x="548640" y="548640"/>
            <a:ext cx="201168" cy="10973"/>
          </a:xfrm>
          <a:prstGeom prst="rect">
            <a:avLst/>
          </a:prstGeom>
          <a:solidFill>
            <a:srgbClr val="89ADC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822960" y="512064"/>
            <a:ext cx="2743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00" b="1" kern="0" spc="250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 PLANNING SERVICES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548640" y="840611"/>
            <a:ext cx="3657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3500" dirty="0">
                <a:solidFill>
                  <a:srgbClr val="FFFFFF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Tax Control
</a:t>
            </a:r>
            <a:r>
              <a:rPr lang="en-US" sz="3500" i="1" dirty="0">
                <a:solidFill>
                  <a:srgbClr val="89ADC8"/>
                </a:solidFill>
                <a:latin typeface="Marlide Display" pitchFamily="2" charset="0"/>
                <a:ea typeface="Georgia" pitchFamily="34" charset="-122"/>
                <a:cs typeface="Georgia" pitchFamily="34" charset="-120"/>
              </a:rPr>
              <a:t>Triangle</a:t>
            </a:r>
            <a:endParaRPr lang="en-US" sz="3500" dirty="0">
              <a:latin typeface="Marlide Display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48640" y="1818386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89ADC8">
                    <a:alpha val="50000"/>
                  </a:srgb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Tailoring a strategy that's right for you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48640" y="2422682"/>
            <a:ext cx="2783642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>
                    <a:alpha val="45000"/>
                  </a:srgbClr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Because different types of accounts and investments offer specific tax advantages, you can gain more control over your future taxes by placing money in a variety of assets. Taxation is just one consideration when making investment decisions.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" y="3913553"/>
            <a:ext cx="2991474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89AD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Let's take a look at your current portfolio and tax diversification opportunities for your situation.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274320" y="4754880"/>
            <a:ext cx="18288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600" dirty="0">
                <a:solidFill>
                  <a:srgbClr val="89ADC8">
                    <a:alpha val="4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CRN202903-10605327</a:t>
            </a:r>
            <a:endParaRPr lang="en-US" sz="6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06FA76E-77CE-2A61-479D-9A62627FDC33}"/>
              </a:ext>
            </a:extLst>
          </p:cNvPr>
          <p:cNvGrpSpPr/>
          <p:nvPr/>
        </p:nvGrpSpPr>
        <p:grpSpPr>
          <a:xfrm>
            <a:off x="4206240" y="550055"/>
            <a:ext cx="4577558" cy="4163314"/>
            <a:chOff x="12652561" y="1767010"/>
            <a:chExt cx="10760915" cy="9787111"/>
          </a:xfrm>
        </p:grpSpPr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307C29BB-69CA-6DBD-A389-22FBED7D398A}"/>
                </a:ext>
              </a:extLst>
            </p:cNvPr>
            <p:cNvGrpSpPr/>
            <p:nvPr/>
          </p:nvGrpSpPr>
          <p:grpSpPr>
            <a:xfrm>
              <a:off x="15499454" y="1789479"/>
              <a:ext cx="4075024" cy="3565646"/>
              <a:chOff x="0" y="0"/>
              <a:chExt cx="812800" cy="711200"/>
            </a:xfrm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4030EC5E-D41D-C733-A716-05511004A1F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6B95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6">
                <a:extLst>
                  <a:ext uri="{FF2B5EF4-FFF2-40B4-BE49-F238E27FC236}">
                    <a16:creationId xmlns:a16="http://schemas.microsoft.com/office/drawing/2014/main" id="{6027F818-4586-5938-768E-E089C16296AB}"/>
                  </a:ext>
                </a:extLst>
              </p:cNvPr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38100" tIns="38100" rIns="38100" bIns="38100" rtlCol="0" anchor="ctr"/>
              <a:lstStyle/>
              <a:p>
                <a:pPr algn="ctr">
                  <a:lnSpc>
                    <a:spcPts val="3175"/>
                  </a:lnSpc>
                </a:pPr>
                <a:endParaRPr/>
              </a:p>
            </p:txBody>
          </p:sp>
        </p:grpSp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800F475E-CB66-1461-DE9B-51252A92FEC0}"/>
                </a:ext>
              </a:extLst>
            </p:cNvPr>
            <p:cNvGrpSpPr/>
            <p:nvPr/>
          </p:nvGrpSpPr>
          <p:grpSpPr>
            <a:xfrm>
              <a:off x="13461942" y="5355125"/>
              <a:ext cx="4075024" cy="3565646"/>
              <a:chOff x="0" y="0"/>
              <a:chExt cx="812800" cy="711200"/>
            </a:xfrm>
          </p:grpSpPr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72D7A64F-C666-848D-E26C-A6BE2419D7F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6B95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9">
                <a:extLst>
                  <a:ext uri="{FF2B5EF4-FFF2-40B4-BE49-F238E27FC236}">
                    <a16:creationId xmlns:a16="http://schemas.microsoft.com/office/drawing/2014/main" id="{42AD9C02-9797-7B1A-B719-A2C8E5CCE6D4}"/>
                  </a:ext>
                </a:extLst>
              </p:cNvPr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38100" tIns="38100" rIns="38100" bIns="38100" rtlCol="0" anchor="ctr"/>
              <a:lstStyle/>
              <a:p>
                <a:pPr algn="ctr">
                  <a:lnSpc>
                    <a:spcPts val="3175"/>
                  </a:lnSpc>
                </a:pPr>
                <a:endParaRPr/>
              </a:p>
            </p:txBody>
          </p:sp>
        </p:grpSp>
        <p:grpSp>
          <p:nvGrpSpPr>
            <p:cNvPr id="29" name="Group 10">
              <a:extLst>
                <a:ext uri="{FF2B5EF4-FFF2-40B4-BE49-F238E27FC236}">
                  <a16:creationId xmlns:a16="http://schemas.microsoft.com/office/drawing/2014/main" id="{A708611C-F930-3B3A-86AE-B5CF4B46BD09}"/>
                </a:ext>
              </a:extLst>
            </p:cNvPr>
            <p:cNvGrpSpPr/>
            <p:nvPr/>
          </p:nvGrpSpPr>
          <p:grpSpPr>
            <a:xfrm>
              <a:off x="17536965" y="5355125"/>
              <a:ext cx="4075024" cy="3565646"/>
              <a:chOff x="0" y="0"/>
              <a:chExt cx="812800" cy="711200"/>
            </a:xfrm>
          </p:grpSpPr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EC224FB8-ECE5-A040-0A9A-21B78E6150D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6B95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12">
                <a:extLst>
                  <a:ext uri="{FF2B5EF4-FFF2-40B4-BE49-F238E27FC236}">
                    <a16:creationId xmlns:a16="http://schemas.microsoft.com/office/drawing/2014/main" id="{D3A3DFCF-42AB-150A-50ED-95486BC47018}"/>
                  </a:ext>
                </a:extLst>
              </p:cNvPr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38100" tIns="38100" rIns="38100" bIns="38100" rtlCol="0" anchor="ctr"/>
              <a:lstStyle/>
              <a:p>
                <a:pPr algn="ctr">
                  <a:lnSpc>
                    <a:spcPts val="3175"/>
                  </a:lnSpc>
                </a:pPr>
                <a:endParaRPr/>
              </a:p>
            </p:txBody>
          </p:sp>
        </p:grp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644D1CBD-EEC7-20EB-B29F-42A6727625C4}"/>
                </a:ext>
              </a:extLst>
            </p:cNvPr>
            <p:cNvSpPr/>
            <p:nvPr/>
          </p:nvSpPr>
          <p:spPr>
            <a:xfrm rot="-6268759" flipH="1">
              <a:off x="14711020" y="3149523"/>
              <a:ext cx="1400511" cy="845559"/>
            </a:xfrm>
            <a:custGeom>
              <a:avLst/>
              <a:gdLst/>
              <a:ahLst/>
              <a:cxnLst/>
              <a:rect l="l" t="t" r="r" b="b"/>
              <a:pathLst>
                <a:path w="1400511" h="845559">
                  <a:moveTo>
                    <a:pt x="1400511" y="0"/>
                  </a:moveTo>
                  <a:lnTo>
                    <a:pt x="0" y="0"/>
                  </a:lnTo>
                  <a:lnTo>
                    <a:pt x="0" y="845558"/>
                  </a:lnTo>
                  <a:lnTo>
                    <a:pt x="1400511" y="845558"/>
                  </a:lnTo>
                  <a:lnTo>
                    <a:pt x="1400511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14">
              <a:extLst>
                <a:ext uri="{FF2B5EF4-FFF2-40B4-BE49-F238E27FC236}">
                  <a16:creationId xmlns:a16="http://schemas.microsoft.com/office/drawing/2014/main" id="{11C4E1F4-0B05-0EAD-0DF5-CDEBC71BCC4E}"/>
                </a:ext>
              </a:extLst>
            </p:cNvPr>
            <p:cNvSpPr txBox="1"/>
            <p:nvPr/>
          </p:nvSpPr>
          <p:spPr>
            <a:xfrm>
              <a:off x="15938147" y="3799802"/>
              <a:ext cx="3197636" cy="128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32"/>
                </a:lnSpc>
              </a:pPr>
              <a:r>
                <a:rPr lang="en-US" sz="1500" b="1" dirty="0">
                  <a:solidFill>
                    <a:srgbClr val="FFFFFF"/>
                  </a:solidFill>
                  <a:latin typeface="Marlide Display 2 Medium"/>
                  <a:ea typeface="Marlide Display 2 Medium"/>
                  <a:cs typeface="Marlide Display 2 Medium"/>
                  <a:sym typeface="Marlide Display 2 Medium"/>
                </a:rPr>
                <a:t>TA X</a:t>
              </a:r>
            </a:p>
            <a:p>
              <a:pPr algn="ctr">
                <a:lnSpc>
                  <a:spcPts val="2032"/>
                </a:lnSpc>
              </a:pPr>
              <a:r>
                <a:rPr lang="en-US" sz="1500" b="1" dirty="0">
                  <a:solidFill>
                    <a:srgbClr val="FFFFFF"/>
                  </a:solidFill>
                  <a:latin typeface="Marlide Display 2 Medium"/>
                  <a:ea typeface="Marlide Display 2 Medium"/>
                  <a:cs typeface="Marlide Display 2 Medium"/>
                  <a:sym typeface="Marlide Display 2 Medium"/>
                </a:rPr>
                <a:t>ADVANTAGED </a:t>
              </a:r>
            </a:p>
          </p:txBody>
        </p:sp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8708E75F-F731-508F-09BC-849B0F0144A3}"/>
                </a:ext>
              </a:extLst>
            </p:cNvPr>
            <p:cNvSpPr txBox="1"/>
            <p:nvPr/>
          </p:nvSpPr>
          <p:spPr>
            <a:xfrm>
              <a:off x="13900635" y="7453071"/>
              <a:ext cx="3197636" cy="11276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32"/>
                </a:lnSpc>
              </a:pPr>
              <a:r>
                <a:rPr lang="en-US" sz="1500" b="1" dirty="0">
                  <a:solidFill>
                    <a:srgbClr val="FFFFFF"/>
                  </a:solidFill>
                  <a:latin typeface="Marlide Display 2 Medium"/>
                  <a:ea typeface="Marlide Display 2 Medium"/>
                  <a:cs typeface="Marlide Display 2 Medium"/>
                  <a:sym typeface="Marlide Display 2 Medium"/>
                </a:rPr>
                <a:t>TAXABLE</a:t>
              </a:r>
            </a:p>
          </p:txBody>
        </p:sp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id="{4CD8F868-6114-DEAA-AF90-CBC34627F589}"/>
                </a:ext>
              </a:extLst>
            </p:cNvPr>
            <p:cNvSpPr txBox="1"/>
            <p:nvPr/>
          </p:nvSpPr>
          <p:spPr>
            <a:xfrm>
              <a:off x="17975659" y="7399200"/>
              <a:ext cx="3197636" cy="11653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500" b="1" dirty="0">
                  <a:solidFill>
                    <a:srgbClr val="FFFFFF"/>
                  </a:solidFill>
                  <a:latin typeface="Marlide Display 2 Medium"/>
                  <a:ea typeface="Marlide Display 2 Medium"/>
                  <a:cs typeface="Marlide Display 2 Medium"/>
                  <a:sym typeface="Marlide Display 2 Medium"/>
                </a:rPr>
                <a:t>TA X</a:t>
              </a:r>
            </a:p>
            <a:p>
              <a:pPr algn="ctr">
                <a:lnSpc>
                  <a:spcPts val="2000"/>
                </a:lnSpc>
              </a:pPr>
              <a:r>
                <a:rPr lang="en-US" sz="1500" b="1" dirty="0">
                  <a:solidFill>
                    <a:srgbClr val="FFFFFF"/>
                  </a:solidFill>
                  <a:latin typeface="Marlide Display 2 Medium"/>
                  <a:ea typeface="Marlide Display 2 Medium"/>
                  <a:cs typeface="Marlide Display 2 Medium"/>
                  <a:sym typeface="Marlide Display 2 Medium"/>
                </a:rPr>
                <a:t>DEFERRED</a:t>
              </a:r>
            </a:p>
          </p:txBody>
        </p:sp>
        <p:sp>
          <p:nvSpPr>
            <p:cNvPr id="36" name="TextBox 17">
              <a:extLst>
                <a:ext uri="{FF2B5EF4-FFF2-40B4-BE49-F238E27FC236}">
                  <a16:creationId xmlns:a16="http://schemas.microsoft.com/office/drawing/2014/main" id="{33BBA931-5A18-A7FF-EA53-D15CBFD5FE0B}"/>
                </a:ext>
              </a:extLst>
            </p:cNvPr>
            <p:cNvSpPr txBox="1"/>
            <p:nvPr/>
          </p:nvSpPr>
          <p:spPr>
            <a:xfrm>
              <a:off x="15009706" y="1790375"/>
              <a:ext cx="2145174" cy="1150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After tax</a:t>
              </a:r>
            </a:p>
            <a:p>
              <a:pPr algn="ctr">
                <a:lnSpc>
                  <a:spcPts val="2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$ </a:t>
              </a:r>
              <a:r>
                <a:rPr lang="en-US" sz="1200" b="1" dirty="0">
                  <a:solidFill>
                    <a:srgbClr val="FFFFFF"/>
                  </a:solidFill>
                  <a:latin typeface="Cardo Bold"/>
                  <a:ea typeface="Cardo Bold"/>
                  <a:cs typeface="Cardo Bold"/>
                  <a:sym typeface="Cardo Bold"/>
                </a:rPr>
                <a:t>IN</a:t>
              </a:r>
            </a:p>
          </p:txBody>
        </p:sp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id="{C0B2838E-3CC2-7606-FAB0-E13B841AAC36}"/>
                </a:ext>
              </a:extLst>
            </p:cNvPr>
            <p:cNvSpPr txBox="1"/>
            <p:nvPr/>
          </p:nvSpPr>
          <p:spPr>
            <a:xfrm>
              <a:off x="12902077" y="9800489"/>
              <a:ext cx="3894292" cy="1753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Taxable </a:t>
              </a:r>
              <a:r>
                <a:rPr lang="en-US" sz="1200" b="1" dirty="0">
                  <a:solidFill>
                    <a:srgbClr val="FFFFFF"/>
                  </a:solidFill>
                  <a:latin typeface="Cardo Bold"/>
                  <a:ea typeface="Cardo Bold"/>
                  <a:cs typeface="Cardo Bold"/>
                  <a:sym typeface="Cardo Bold"/>
                </a:rPr>
                <a:t>OUT</a:t>
              </a:r>
            </a:p>
            <a:p>
              <a:pPr algn="ctr">
                <a:lnSpc>
                  <a:spcPts val="2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(Capital gains or Dividends and Interest)</a:t>
              </a: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5DE1FE67-33AF-0504-E738-B4769C6869AC}"/>
                </a:ext>
              </a:extLst>
            </p:cNvPr>
            <p:cNvSpPr txBox="1"/>
            <p:nvPr/>
          </p:nvSpPr>
          <p:spPr>
            <a:xfrm>
              <a:off x="18237402" y="9962837"/>
              <a:ext cx="3894292" cy="1150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Taxable </a:t>
              </a:r>
              <a:r>
                <a:rPr lang="en-US" sz="1200" b="1" dirty="0">
                  <a:solidFill>
                    <a:srgbClr val="FFFFFF"/>
                  </a:solidFill>
                  <a:latin typeface="Cardo Bold"/>
                  <a:ea typeface="Cardo Bold"/>
                  <a:cs typeface="Cardo Bold"/>
                  <a:sym typeface="Cardo Bold"/>
                </a:rPr>
                <a:t>OUT</a:t>
              </a:r>
            </a:p>
            <a:p>
              <a:pPr algn="ctr">
                <a:lnSpc>
                  <a:spcPts val="2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(Ordinary income)</a:t>
              </a:r>
            </a:p>
          </p:txBody>
        </p:sp>
        <p:sp>
          <p:nvSpPr>
            <p:cNvPr id="39" name="TextBox 21">
              <a:extLst>
                <a:ext uri="{FF2B5EF4-FFF2-40B4-BE49-F238E27FC236}">
                  <a16:creationId xmlns:a16="http://schemas.microsoft.com/office/drawing/2014/main" id="{1D2ABE75-66EA-EBD1-6E80-C1212056710B}"/>
                </a:ext>
              </a:extLst>
            </p:cNvPr>
            <p:cNvSpPr txBox="1"/>
            <p:nvPr/>
          </p:nvSpPr>
          <p:spPr>
            <a:xfrm>
              <a:off x="21463317" y="7318328"/>
              <a:ext cx="1950159" cy="1339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Before tax or after tax</a:t>
              </a:r>
            </a:p>
            <a:p>
              <a:pPr algn="ctr">
                <a:lnSpc>
                  <a:spcPts val="15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$ </a:t>
              </a:r>
              <a:r>
                <a:rPr lang="en-US" sz="1200" b="1" dirty="0">
                  <a:solidFill>
                    <a:srgbClr val="FFFFFF"/>
                  </a:solidFill>
                  <a:latin typeface="Cardo Bold"/>
                  <a:ea typeface="Cardo Bold"/>
                  <a:cs typeface="Cardo Bold"/>
                  <a:sym typeface="Cardo Bold"/>
                </a:rPr>
                <a:t>IN</a:t>
              </a:r>
            </a:p>
          </p:txBody>
        </p:sp>
        <p:sp>
          <p:nvSpPr>
            <p:cNvPr id="40" name="TextBox 22">
              <a:extLst>
                <a:ext uri="{FF2B5EF4-FFF2-40B4-BE49-F238E27FC236}">
                  <a16:creationId xmlns:a16="http://schemas.microsoft.com/office/drawing/2014/main" id="{2458F6E6-67B4-7746-095F-57A839229230}"/>
                </a:ext>
              </a:extLst>
            </p:cNvPr>
            <p:cNvSpPr txBox="1"/>
            <p:nvPr/>
          </p:nvSpPr>
          <p:spPr>
            <a:xfrm>
              <a:off x="18288520" y="1767010"/>
              <a:ext cx="2285352" cy="1150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rdo"/>
                  <a:ea typeface="Cardo"/>
                  <a:cs typeface="Cardo"/>
                  <a:sym typeface="Cardo"/>
                </a:rPr>
                <a:t>Potential for tax free </a:t>
              </a:r>
              <a:r>
                <a:rPr lang="en-US" sz="1200" b="1" dirty="0">
                  <a:solidFill>
                    <a:srgbClr val="FFFFFF"/>
                  </a:solidFill>
                  <a:latin typeface="Cardo Bold"/>
                  <a:ea typeface="Cardo Bold"/>
                  <a:cs typeface="Cardo Bold"/>
                  <a:sym typeface="Cardo Bold"/>
                </a:rPr>
                <a:t>OUT</a:t>
              </a: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96822FC9-38D4-39F6-4232-32AC10768495}"/>
                </a:ext>
              </a:extLst>
            </p:cNvPr>
            <p:cNvSpPr/>
            <p:nvPr/>
          </p:nvSpPr>
          <p:spPr>
            <a:xfrm rot="-6268759" flipV="1">
              <a:off x="18874222" y="3149523"/>
              <a:ext cx="1400511" cy="845559"/>
            </a:xfrm>
            <a:custGeom>
              <a:avLst/>
              <a:gdLst/>
              <a:ahLst/>
              <a:cxnLst/>
              <a:rect l="l" t="t" r="r" b="b"/>
              <a:pathLst>
                <a:path w="1400511" h="845559">
                  <a:moveTo>
                    <a:pt x="0" y="845558"/>
                  </a:moveTo>
                  <a:lnTo>
                    <a:pt x="1400511" y="845558"/>
                  </a:lnTo>
                  <a:lnTo>
                    <a:pt x="1400511" y="0"/>
                  </a:lnTo>
                  <a:lnTo>
                    <a:pt x="0" y="0"/>
                  </a:lnTo>
                  <a:lnTo>
                    <a:pt x="0" y="845558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D387FC2A-E2EB-ABAB-63E7-F469C401EA85}"/>
                </a:ext>
              </a:extLst>
            </p:cNvPr>
            <p:cNvSpPr/>
            <p:nvPr/>
          </p:nvSpPr>
          <p:spPr>
            <a:xfrm rot="10656912" flipV="1">
              <a:off x="20763062" y="6263617"/>
              <a:ext cx="1400511" cy="845559"/>
            </a:xfrm>
            <a:custGeom>
              <a:avLst/>
              <a:gdLst/>
              <a:ahLst/>
              <a:cxnLst/>
              <a:rect l="l" t="t" r="r" b="b"/>
              <a:pathLst>
                <a:path w="1400511" h="845559">
                  <a:moveTo>
                    <a:pt x="0" y="845559"/>
                  </a:moveTo>
                  <a:lnTo>
                    <a:pt x="1400511" y="845559"/>
                  </a:lnTo>
                  <a:lnTo>
                    <a:pt x="1400511" y="0"/>
                  </a:lnTo>
                  <a:lnTo>
                    <a:pt x="0" y="0"/>
                  </a:lnTo>
                  <a:lnTo>
                    <a:pt x="0" y="845559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8CA651F8-86E1-EE64-48D7-A270AE89FEDA}"/>
                </a:ext>
              </a:extLst>
            </p:cNvPr>
            <p:cNvSpPr/>
            <p:nvPr/>
          </p:nvSpPr>
          <p:spPr>
            <a:xfrm rot="10656912" flipH="1" flipV="1">
              <a:off x="12652561" y="6263617"/>
              <a:ext cx="1400511" cy="845559"/>
            </a:xfrm>
            <a:custGeom>
              <a:avLst/>
              <a:gdLst/>
              <a:ahLst/>
              <a:cxnLst/>
              <a:rect l="l" t="t" r="r" b="b"/>
              <a:pathLst>
                <a:path w="1400511" h="845559">
                  <a:moveTo>
                    <a:pt x="1400512" y="845559"/>
                  </a:moveTo>
                  <a:lnTo>
                    <a:pt x="0" y="845559"/>
                  </a:lnTo>
                  <a:lnTo>
                    <a:pt x="0" y="0"/>
                  </a:lnTo>
                  <a:lnTo>
                    <a:pt x="1400512" y="0"/>
                  </a:lnTo>
                  <a:lnTo>
                    <a:pt x="1400512" y="845559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71F54F98-E3AD-1232-06E1-179E306CC510}"/>
                </a:ext>
              </a:extLst>
            </p:cNvPr>
            <p:cNvSpPr/>
            <p:nvPr/>
          </p:nvSpPr>
          <p:spPr>
            <a:xfrm rot="-7931247" flipH="1">
              <a:off x="17929944" y="9474782"/>
              <a:ext cx="1400511" cy="845559"/>
            </a:xfrm>
            <a:custGeom>
              <a:avLst/>
              <a:gdLst/>
              <a:ahLst/>
              <a:cxnLst/>
              <a:rect l="l" t="t" r="r" b="b"/>
              <a:pathLst>
                <a:path w="1400511" h="845559">
                  <a:moveTo>
                    <a:pt x="1400512" y="0"/>
                  </a:moveTo>
                  <a:lnTo>
                    <a:pt x="0" y="0"/>
                  </a:lnTo>
                  <a:lnTo>
                    <a:pt x="0" y="845558"/>
                  </a:lnTo>
                  <a:lnTo>
                    <a:pt x="1400512" y="845558"/>
                  </a:lnTo>
                  <a:lnTo>
                    <a:pt x="1400512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EE2C7327-8A4B-330B-ACAE-8C0C296D5D1E}"/>
                </a:ext>
              </a:extLst>
            </p:cNvPr>
            <p:cNvSpPr/>
            <p:nvPr/>
          </p:nvSpPr>
          <p:spPr>
            <a:xfrm rot="-3014419" flipH="1" flipV="1">
              <a:off x="16010759" y="9480712"/>
              <a:ext cx="1400511" cy="845559"/>
            </a:xfrm>
            <a:custGeom>
              <a:avLst/>
              <a:gdLst/>
              <a:ahLst/>
              <a:cxnLst/>
              <a:rect l="l" t="t" r="r" b="b"/>
              <a:pathLst>
                <a:path w="1400511" h="845559">
                  <a:moveTo>
                    <a:pt x="1400511" y="845559"/>
                  </a:moveTo>
                  <a:lnTo>
                    <a:pt x="0" y="845559"/>
                  </a:lnTo>
                  <a:lnTo>
                    <a:pt x="0" y="0"/>
                  </a:lnTo>
                  <a:lnTo>
                    <a:pt x="1400511" y="0"/>
                  </a:lnTo>
                  <a:lnTo>
                    <a:pt x="1400511" y="845559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Box 21">
            <a:extLst>
              <a:ext uri="{FF2B5EF4-FFF2-40B4-BE49-F238E27FC236}">
                <a16:creationId xmlns:a16="http://schemas.microsoft.com/office/drawing/2014/main" id="{897A574D-6FAF-C8F6-7ABB-B65E59BCBB2D}"/>
              </a:ext>
            </a:extLst>
          </p:cNvPr>
          <p:cNvSpPr txBox="1"/>
          <p:nvPr/>
        </p:nvSpPr>
        <p:spPr>
          <a:xfrm>
            <a:off x="3870423" y="2911516"/>
            <a:ext cx="829573" cy="18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200" dirty="0">
                <a:solidFill>
                  <a:srgbClr val="FFFFFF"/>
                </a:solidFill>
                <a:latin typeface="Cardo"/>
                <a:ea typeface="Cardo"/>
                <a:cs typeface="Cardo"/>
                <a:sym typeface="Cardo"/>
              </a:rPr>
              <a:t>After tax $in</a:t>
            </a:r>
            <a:endParaRPr lang="en-US" sz="1200" b="1" dirty="0">
              <a:solidFill>
                <a:srgbClr val="FFFFFF"/>
              </a:solidFill>
              <a:latin typeface="Cardo Bold"/>
              <a:ea typeface="Cardo Bold"/>
              <a:cs typeface="Cardo Bold"/>
              <a:sym typeface="Card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1396</Words>
  <Application>Microsoft Macintosh PowerPoint</Application>
  <PresentationFormat>On-screen Show (16:9)</PresentationFormat>
  <Paragraphs>342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Aptos</vt:lpstr>
      <vt:lpstr>Arial</vt:lpstr>
      <vt:lpstr>Arial Black</vt:lpstr>
      <vt:lpstr>Arial Narrow</vt:lpstr>
      <vt:lpstr>Calibri</vt:lpstr>
      <vt:lpstr>Cardo</vt:lpstr>
      <vt:lpstr>Cardo Bold</vt:lpstr>
      <vt:lpstr>Georgia</vt:lpstr>
      <vt:lpstr>Marlide Display</vt:lpstr>
      <vt:lpstr>Marlide Display 2 Medium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Your Optimal Financial Freedom Plan</dc:title>
  <dc:subject>PptxGenJS Presentation</dc:subject>
  <dc:creator>Dillon Agency</dc:creator>
  <cp:lastModifiedBy>keir dillon</cp:lastModifiedBy>
  <cp:revision>5</cp:revision>
  <dcterms:created xsi:type="dcterms:W3CDTF">2026-03-13T15:58:05Z</dcterms:created>
  <dcterms:modified xsi:type="dcterms:W3CDTF">2026-03-13T16:43:03Z</dcterms:modified>
</cp:coreProperties>
</file>