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9"/>
  </p:notesMasterIdLst>
  <p:handoutMasterIdLst>
    <p:handoutMasterId r:id="rId150"/>
  </p:handoutMasterIdLst>
  <p:sldIdLst>
    <p:sldId id="8000" r:id="rId2"/>
    <p:sldId id="8001" r:id="rId3"/>
    <p:sldId id="8002" r:id="rId4"/>
    <p:sldId id="8003" r:id="rId5"/>
    <p:sldId id="8004" r:id="rId6"/>
    <p:sldId id="8005" r:id="rId7"/>
    <p:sldId id="8006" r:id="rId8"/>
    <p:sldId id="8007" r:id="rId9"/>
    <p:sldId id="8008" r:id="rId10"/>
    <p:sldId id="8009" r:id="rId11"/>
    <p:sldId id="80010" r:id="rId12"/>
    <p:sldId id="80011" r:id="rId13"/>
    <p:sldId id="80012" r:id="rId14"/>
    <p:sldId id="80013" r:id="rId15"/>
    <p:sldId id="80014" r:id="rId16"/>
    <p:sldId id="80015" r:id="rId17"/>
    <p:sldId id="80016" r:id="rId18"/>
    <p:sldId id="80017" r:id="rId19"/>
    <p:sldId id="80018" r:id="rId20"/>
    <p:sldId id="80019" r:id="rId21"/>
    <p:sldId id="80020" r:id="rId22"/>
    <p:sldId id="80021" r:id="rId23"/>
    <p:sldId id="80022" r:id="rId24"/>
    <p:sldId id="80023" r:id="rId25"/>
    <p:sldId id="80024" r:id="rId26"/>
    <p:sldId id="80025" r:id="rId27"/>
    <p:sldId id="80026" r:id="rId28"/>
    <p:sldId id="80027" r:id="rId29"/>
    <p:sldId id="80028" r:id="rId30"/>
    <p:sldId id="80029" r:id="rId31"/>
    <p:sldId id="80030" r:id="rId32"/>
    <p:sldId id="80031" r:id="rId33"/>
    <p:sldId id="80032" r:id="rId34"/>
    <p:sldId id="80033" r:id="rId35"/>
    <p:sldId id="80034" r:id="rId36"/>
    <p:sldId id="80035" r:id="rId37"/>
    <p:sldId id="80036" r:id="rId38"/>
    <p:sldId id="80037" r:id="rId39"/>
    <p:sldId id="80038" r:id="rId40"/>
    <p:sldId id="80039" r:id="rId41"/>
    <p:sldId id="80040" r:id="rId42"/>
    <p:sldId id="80041" r:id="rId43"/>
    <p:sldId id="80042" r:id="rId44"/>
    <p:sldId id="80043" r:id="rId45"/>
    <p:sldId id="80044" r:id="rId46"/>
    <p:sldId id="80045" r:id="rId47"/>
    <p:sldId id="80046" r:id="rId48"/>
    <p:sldId id="80047" r:id="rId49"/>
    <p:sldId id="80048" r:id="rId50"/>
    <p:sldId id="80049" r:id="rId51"/>
    <p:sldId id="80050" r:id="rId52"/>
    <p:sldId id="80051" r:id="rId53"/>
    <p:sldId id="80052" r:id="rId54"/>
    <p:sldId id="80053" r:id="rId55"/>
    <p:sldId id="80054" r:id="rId56"/>
    <p:sldId id="80055" r:id="rId57"/>
    <p:sldId id="80056" r:id="rId58"/>
    <p:sldId id="80057" r:id="rId59"/>
    <p:sldId id="80058" r:id="rId60"/>
    <p:sldId id="80059" r:id="rId61"/>
    <p:sldId id="80060" r:id="rId62"/>
    <p:sldId id="80061" r:id="rId63"/>
    <p:sldId id="80062" r:id="rId64"/>
    <p:sldId id="80063" r:id="rId65"/>
    <p:sldId id="80064" r:id="rId66"/>
    <p:sldId id="80065" r:id="rId67"/>
    <p:sldId id="80066" r:id="rId68"/>
    <p:sldId id="80067" r:id="rId69"/>
    <p:sldId id="80068" r:id="rId70"/>
    <p:sldId id="80069" r:id="rId71"/>
    <p:sldId id="80070" r:id="rId72"/>
    <p:sldId id="80071" r:id="rId73"/>
    <p:sldId id="80072" r:id="rId74"/>
    <p:sldId id="80073" r:id="rId75"/>
    <p:sldId id="80074" r:id="rId76"/>
    <p:sldId id="80075" r:id="rId77"/>
    <p:sldId id="80076" r:id="rId78"/>
    <p:sldId id="80077" r:id="rId79"/>
    <p:sldId id="80078" r:id="rId80"/>
    <p:sldId id="80079" r:id="rId81"/>
    <p:sldId id="80080" r:id="rId82"/>
    <p:sldId id="80081" r:id="rId83"/>
    <p:sldId id="80082" r:id="rId84"/>
    <p:sldId id="80083" r:id="rId85"/>
    <p:sldId id="80084" r:id="rId86"/>
    <p:sldId id="80085" r:id="rId87"/>
    <p:sldId id="80086" r:id="rId88"/>
    <p:sldId id="80087" r:id="rId89"/>
    <p:sldId id="80088" r:id="rId90"/>
    <p:sldId id="80089" r:id="rId91"/>
    <p:sldId id="80090" r:id="rId92"/>
    <p:sldId id="80091" r:id="rId93"/>
    <p:sldId id="80092" r:id="rId94"/>
    <p:sldId id="80093" r:id="rId95"/>
    <p:sldId id="80094" r:id="rId96"/>
    <p:sldId id="80095" r:id="rId97"/>
    <p:sldId id="80096" r:id="rId98"/>
    <p:sldId id="80097" r:id="rId99"/>
    <p:sldId id="80098" r:id="rId100"/>
    <p:sldId id="80099" r:id="rId101"/>
    <p:sldId id="800100" r:id="rId102"/>
    <p:sldId id="800101" r:id="rId103"/>
    <p:sldId id="800102" r:id="rId104"/>
    <p:sldId id="800103" r:id="rId105"/>
    <p:sldId id="800104" r:id="rId106"/>
    <p:sldId id="800105" r:id="rId107"/>
    <p:sldId id="800106" r:id="rId108"/>
    <p:sldId id="800107" r:id="rId109"/>
    <p:sldId id="800108" r:id="rId110"/>
    <p:sldId id="800109" r:id="rId111"/>
    <p:sldId id="800110" r:id="rId112"/>
    <p:sldId id="800111" r:id="rId113"/>
    <p:sldId id="800112" r:id="rId114"/>
    <p:sldId id="800113" r:id="rId115"/>
    <p:sldId id="800114" r:id="rId116"/>
    <p:sldId id="800115" r:id="rId117"/>
    <p:sldId id="800116" r:id="rId118"/>
    <p:sldId id="800117" r:id="rId119"/>
    <p:sldId id="800118" r:id="rId120"/>
    <p:sldId id="800119" r:id="rId121"/>
    <p:sldId id="800120" r:id="rId122"/>
    <p:sldId id="800121" r:id="rId123"/>
    <p:sldId id="800122" r:id="rId124"/>
    <p:sldId id="800123" r:id="rId125"/>
    <p:sldId id="800124" r:id="rId126"/>
    <p:sldId id="800125" r:id="rId127"/>
    <p:sldId id="800126" r:id="rId128"/>
    <p:sldId id="800127" r:id="rId129"/>
    <p:sldId id="800128" r:id="rId130"/>
    <p:sldId id="800129" r:id="rId131"/>
    <p:sldId id="800130" r:id="rId132"/>
    <p:sldId id="800131" r:id="rId133"/>
    <p:sldId id="800132" r:id="rId134"/>
    <p:sldId id="800133" r:id="rId135"/>
    <p:sldId id="800134" r:id="rId136"/>
    <p:sldId id="800135" r:id="rId137"/>
    <p:sldId id="800136" r:id="rId138"/>
    <p:sldId id="800137" r:id="rId139"/>
    <p:sldId id="800138" r:id="rId140"/>
    <p:sldId id="800139" r:id="rId141"/>
    <p:sldId id="800140" r:id="rId142"/>
    <p:sldId id="800141" r:id="rId143"/>
    <p:sldId id="800142" r:id="rId144"/>
    <p:sldId id="800143" r:id="rId145"/>
    <p:sldId id="800144" r:id="rId146"/>
    <p:sldId id="800145" r:id="rId147"/>
    <p:sldId id="800146" r:id="rId148"/>
  </p:sldIdLst>
  <p:sldSz cx="20104100" cy="11309350"/>
  <p:notesSz cx="20104100" cy="113093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000000"/>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42" d="100"/>
          <a:sy n="42" d="100"/>
        </p:scale>
        <p:origin x="936" y="78"/>
      </p:cViewPr>
      <p:guideLst>
        <p:guide orient="horz" pos="2880"/>
        <p:guide pos="2160"/>
      </p:guideLst>
    </p:cSldViewPr>
  </p:slideViewPr>
  <p:notesTextViewPr>
    <p:cViewPr>
      <p:scale>
        <a:sx n="100" d="100"/>
        <a:sy n="100" d="100"/>
      </p:scale>
      <p:origin x="0" y="0"/>
    </p:cViewPr>
  </p:notesTextViewPr>
  <p:notesViewPr>
    <p:cSldViewPr>
      <p:cViewPr varScale="1">
        <p:scale>
          <a:sx n="56" d="100"/>
          <a:sy n="56" d="100"/>
        </p:scale>
        <p:origin x="1237" y="75"/>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notesMaster" Target="notesMasters/notesMaster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5CF0697-E3BB-473F-9809-1A1B2E7444F3}"/>
              </a:ext>
            </a:extLst>
          </p:cNvPr>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de-AT"/>
          </a:p>
        </p:txBody>
      </p:sp>
      <p:sp>
        <p:nvSpPr>
          <p:cNvPr id="3" name="Datumsplatzhalter 2">
            <a:extLst>
              <a:ext uri="{FF2B5EF4-FFF2-40B4-BE49-F238E27FC236}">
                <a16:creationId xmlns:a16="http://schemas.microsoft.com/office/drawing/2014/main" id="{D5176EE6-1D92-411D-9183-F926F211D7CD}"/>
              </a:ext>
            </a:extLst>
          </p:cNvPr>
          <p:cNvSpPr>
            <a:spLocks noGrp="1"/>
          </p:cNvSpPr>
          <p:nvPr>
            <p:ph type="dt" sz="quarter" idx="1"/>
          </p:nvPr>
        </p:nvSpPr>
        <p:spPr>
          <a:xfrm>
            <a:off x="11387138" y="0"/>
            <a:ext cx="8712200" cy="566738"/>
          </a:xfrm>
          <a:prstGeom prst="rect">
            <a:avLst/>
          </a:prstGeom>
        </p:spPr>
        <p:txBody>
          <a:bodyPr vert="horz" lIns="91440" tIns="45720" rIns="91440" bIns="45720" rtlCol="0"/>
          <a:lstStyle>
            <a:lvl1pPr algn="r">
              <a:defRPr sz="1200"/>
            </a:lvl1pPr>
          </a:lstStyle>
          <a:p>
            <a:fld id="{747FA246-1B5E-4136-8B80-4A00131B301E}" type="datetimeFigureOut">
              <a:rPr lang="de-AT" smtClean="0"/>
              <a:t>21.02.2025</a:t>
            </a:fld>
            <a:endParaRPr lang="de-AT"/>
          </a:p>
        </p:txBody>
      </p:sp>
      <p:sp>
        <p:nvSpPr>
          <p:cNvPr id="4" name="Fußzeilenplatzhalter 3">
            <a:extLst>
              <a:ext uri="{FF2B5EF4-FFF2-40B4-BE49-F238E27FC236}">
                <a16:creationId xmlns:a16="http://schemas.microsoft.com/office/drawing/2014/main" id="{323F5694-5351-4CE9-8BB9-BAB9CCB8AB99}"/>
              </a:ext>
            </a:extLst>
          </p:cNvPr>
          <p:cNvSpPr>
            <a:spLocks noGrp="1"/>
          </p:cNvSpPr>
          <p:nvPr>
            <p:ph type="ftr" sz="quarter" idx="2"/>
          </p:nvPr>
        </p:nvSpPr>
        <p:spPr>
          <a:xfrm>
            <a:off x="0" y="10742613"/>
            <a:ext cx="8712200" cy="566737"/>
          </a:xfrm>
          <a:prstGeom prst="rect">
            <a:avLst/>
          </a:prstGeom>
        </p:spPr>
        <p:txBody>
          <a:bodyPr vert="horz" lIns="91440" tIns="45720" rIns="91440" bIns="45720" rtlCol="0" anchor="b"/>
          <a:lstStyle>
            <a:lvl1pPr algn="l">
              <a:defRPr sz="1200"/>
            </a:lvl1pPr>
          </a:lstStyle>
          <a:p>
            <a:endParaRPr lang="de-AT"/>
          </a:p>
        </p:txBody>
      </p:sp>
      <p:sp>
        <p:nvSpPr>
          <p:cNvPr id="5" name="Foliennummernplatzhalter 4">
            <a:extLst>
              <a:ext uri="{FF2B5EF4-FFF2-40B4-BE49-F238E27FC236}">
                <a16:creationId xmlns:a16="http://schemas.microsoft.com/office/drawing/2014/main" id="{CD69211B-EFED-4C1D-BCEE-1B05AAE0183C}"/>
              </a:ext>
            </a:extLst>
          </p:cNvPr>
          <p:cNvSpPr>
            <a:spLocks noGrp="1"/>
          </p:cNvSpPr>
          <p:nvPr>
            <p:ph type="sldNum" sz="quarter" idx="3"/>
          </p:nvPr>
        </p:nvSpPr>
        <p:spPr>
          <a:xfrm>
            <a:off x="11387138" y="10742613"/>
            <a:ext cx="8712200" cy="566737"/>
          </a:xfrm>
          <a:prstGeom prst="rect">
            <a:avLst/>
          </a:prstGeom>
        </p:spPr>
        <p:txBody>
          <a:bodyPr vert="horz" lIns="91440" tIns="45720" rIns="91440" bIns="45720" rtlCol="0" anchor="b"/>
          <a:lstStyle>
            <a:lvl1pPr algn="r">
              <a:defRPr sz="1200"/>
            </a:lvl1pPr>
          </a:lstStyle>
          <a:p>
            <a:fld id="{510D3538-6E96-45C6-8372-FFC24A59EE47}" type="slidenum">
              <a:rPr lang="de-AT" smtClean="0"/>
              <a:t>‹Nr.›</a:t>
            </a:fld>
            <a:endParaRPr lang="de-AT"/>
          </a:p>
        </p:txBody>
      </p:sp>
    </p:spTree>
    <p:extLst>
      <p:ext uri="{BB962C8B-B14F-4D97-AF65-F5344CB8AC3E}">
        <p14:creationId xmlns:p14="http://schemas.microsoft.com/office/powerpoint/2010/main" val="8426482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5578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4" name="Notizenplatzhalter 1015"/>
          <p:cNvSpPr>
            <a:spLocks noGrp="1"/>
          </p:cNvSpPr>
          <p:nvPr>
            <p:ph type="body" idx="1"/>
          </p:nvPr>
        </p:nvSpPr>
        <p:spPr/>
        <p:txBody>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8" name="Notizenplatzhalter 1769"/>
          <p:cNvSpPr>
            <a:spLocks noGrp="1"/>
          </p:cNvSpPr>
          <p:nvPr>
            <p:ph type="body" idx="1"/>
          </p:nvPr>
        </p:nvSpPr>
        <p:spPr/>
        <p:txBody>
          <a:bodyPr/>
          <a:lstStyle/>
          <a:p>
            <a:r>
              <a:t>Die Rücklaufgrafik zeigt im Detail, mit welcher Quote eingeladene Befragungsteilnehmende den Fragebogen beantwortet haben.</a:t>
            </a:r>
          </a:p>
          <a:p>
            <a:endParaRP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4" name="Notizenplatzhalter 1208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0" name="Notizenplatzhalter 1218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76" name="Notizenplatzhalter 1227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kann bei meiner Arbeit mein Wissen und Können voll einsetzen.</a:t>
            </a:r>
          </a:p>
          <a:p>
            <a:endParaRPr/>
          </a:p>
          <a:p>
            <a:r>
              <a:t>Wortlaut des Aspekts 2022:  Ich kann bei meiner Arbeit mein Wissen und Können voll einsetzen.</a:t>
            </a:r>
          </a:p>
          <a:p>
            <a:endParaRPr/>
          </a:p>
          <a:p>
            <a:r>
              <a:t>Wortlaut des Aspekts 2021:  Ich kann bei meiner Arbeit mein Wissen und Können voll einsetzen.</a:t>
            </a:r>
          </a:p>
          <a:p>
            <a:endParaRP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72" name="Notizenplatzhalter 1237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habe bei der Arbeit Gelegenheit, Neues zu lernen und mich weiter zu entwickeln.</a:t>
            </a:r>
          </a:p>
          <a:p>
            <a:endParaRPr/>
          </a:p>
          <a:p>
            <a:r>
              <a:t>Wortlaut des Aspekts 2022:  Ich habe bei der Arbeit Gelegenheit, Neues zu lernen und mich weiter zu entwickeln.</a:t>
            </a:r>
          </a:p>
          <a:p>
            <a:endParaRPr/>
          </a:p>
          <a:p>
            <a:r>
              <a:t>Wortlaut des Aspekts 2021:  Ich habe bei der Arbeit Gelegenheit, Neues zu lernen und mich weiter zu entwickeln.</a:t>
            </a:r>
          </a:p>
          <a:p>
            <a:endParaRPr/>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68" name="Notizenplatzhalter 1246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bekomme stets Unterstützung durch meine Arbeitskollegen, wenn ich diese brauche.</a:t>
            </a:r>
          </a:p>
          <a:p>
            <a:endParaRPr/>
          </a:p>
          <a:p>
            <a:r>
              <a:t>Wortlaut des Aspekts 2022:  Ich bekomme stets Unterstützung durch meine Arbeitskollegen, wenn ich diese brauche.</a:t>
            </a:r>
          </a:p>
          <a:p>
            <a:endParaRPr/>
          </a:p>
          <a:p>
            <a:r>
              <a:t>Wortlaut des Aspekts 2021:  Ich bekomme stets Unterstützung durch meine Arbeitskollegen, wenn ich diese brauche.</a:t>
            </a:r>
          </a:p>
          <a:p>
            <a:endParaRPr/>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 name="Notizenplatzhalter 1256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bekomme stets Unterstützung durch meine direkte Führungskraft, wenn ich diese brauche.</a:t>
            </a:r>
          </a:p>
          <a:p>
            <a:endParaRPr/>
          </a:p>
          <a:p>
            <a:r>
              <a:t>Wortlaut des Aspekts 2022:  Ich bekomme stets Unterstützung durch meine direkte Führungskraft, wenn ich diese brauche.</a:t>
            </a:r>
          </a:p>
          <a:p>
            <a:endParaRPr/>
          </a:p>
          <a:p>
            <a:r>
              <a:t>Wortlaut des Aspekts 2021:  Ich bekomme stets Unterstützung durch meine direkte Führungskraft, wenn ich diese brauche.</a:t>
            </a:r>
          </a:p>
          <a:p>
            <a:endParaRPr/>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60" name="Notizenplatzhalter 1266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fühle mich der Arbeitsmenge stets gewachsen.</a:t>
            </a:r>
          </a:p>
          <a:p>
            <a:endParaRPr/>
          </a:p>
          <a:p>
            <a:r>
              <a:t>Wortlaut des Aspekts 2022:  Ich fühle mich der Arbeitsmenge stets gewachsen.</a:t>
            </a:r>
          </a:p>
          <a:p>
            <a:endParaRPr/>
          </a:p>
          <a:p>
            <a:r>
              <a:t>Wortlaut des Aspekts 2021:  Ich fühle mich der Arbeitsmenge stets gewachsen.</a:t>
            </a:r>
          </a:p>
          <a:p>
            <a:endParaRPr/>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6" name="Notizenplatzhalter 1275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Mit meinem Arbeitszeitmodell bin ich sehr zufrieden.</a:t>
            </a:r>
          </a:p>
          <a:p>
            <a:endParaRPr/>
          </a:p>
          <a:p>
            <a:r>
              <a:t>Wortlaut des Aspekts 2022:  Mit meinem Arbeitszeitmodell bin ich sehr zufrieden.</a:t>
            </a:r>
          </a:p>
          <a:p>
            <a:endParaRPr/>
          </a:p>
          <a:p>
            <a:r>
              <a:t>Wortlaut des Aspekts 2021:  Mit meinem Arbeitszeitmodell bin ich sehr zufrieden.</a:t>
            </a:r>
          </a:p>
          <a:p>
            <a:endParaRPr/>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52" name="Notizenplatzhalter 1285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Das Veränderungstempo im Unternehmen ist für mich gut verkraftbar.</a:t>
            </a:r>
          </a:p>
          <a:p>
            <a:endParaRPr/>
          </a:p>
          <a:p>
            <a:r>
              <a:t>Wortlaut des Aspekts 2022:  Das Veränderungstempo im Unternehmen ist für mich gut verkraftbar.</a:t>
            </a:r>
          </a:p>
          <a:p>
            <a:endParaRPr/>
          </a:p>
          <a:p>
            <a:r>
              <a:t>Wortlaut des Aspekts 2021:  Das Veränderungstempo im Unternehmen ist für mich gut verkraftbar.</a:t>
            </a:r>
          </a:p>
          <a:p>
            <a:endParaRPr/>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48" name="Notizenplatzhalter 1294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Mit der Qualität von internen Besprechungen bin ich sehr zufrieden.</a:t>
            </a:r>
          </a:p>
          <a:p>
            <a:endParaRPr/>
          </a:p>
          <a:p>
            <a:r>
              <a:t>Wortlaut des Aspekts 2022:  Mit der Qualität von internen Besprechungen bin ich sehr zufrieden.</a:t>
            </a:r>
          </a:p>
          <a:p>
            <a:endParaRPr/>
          </a:p>
          <a:p>
            <a:r>
              <a:t>Wortlaut des Aspekts 2021:  Mit der Qualität von internen Besprechungen bin ich sehr zufrieden.</a:t>
            </a:r>
          </a:p>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4" name="Notizenplatzhalter 1935"/>
          <p:cNvSpPr>
            <a:spLocks noGrp="1"/>
          </p:cNvSpPr>
          <p:nvPr>
            <p:ph type="body" idx="1"/>
          </p:nvPr>
        </p:nvSpPr>
        <p:spPr/>
        <p:txBody>
          <a:bodyPr/>
          <a:lstStyle/>
          <a:p>
            <a:r>
              <a:t>Indizes helfen bei der Analyse von Themenblöcken. Den Indizes sind jene Aspekte zugeordnet, die bei der Erstellung des Fragebogens zur Erklärung des Indices ausgewählt wurden.</a:t>
            </a:r>
          </a:p>
          <a:p>
            <a:endParaRPr/>
          </a:p>
          <a:p>
            <a:r>
              <a:t>Die Gesamtergebnisse werden mit dem Ergebniskreis in der Mitte dargestellt. Hier ist der Indexwert als Zahl  zwischen 6  und 1  angegeben. 6  bedeutet „volle Ablehnung“, 1  bedeutet volle „Zustimmung“. Der Indexwert ist immer der Mittelwert aus den zugeordneten Aspekten oder Dimensionen.</a:t>
            </a:r>
          </a:p>
          <a:p>
            <a:endParaRPr/>
          </a:p>
          <a:p>
            <a:r>
              <a:t>Er wird umrandet von einem äußeren Kreisring in drei Segmenten, die das Antwortverhalten widerspiegeln.</a:t>
            </a:r>
          </a:p>
          <a:p>
            <a:r>
              <a:t>In Dunkelgrau ist der Prozentsatz angegeben, der die Aspekte im Fragebogen abgelehnt hat (Antwortmöglichkeit „volle Ablehnung“, „Ablehnung“).</a:t>
            </a:r>
          </a:p>
          <a:p>
            <a:r>
              <a:t>In Mittelgrau ist der Prozentsatz angegeben, der den Aspekten weder klare Zustimmung noch eine klare Ablehnung erteilt hat (Antwortmöglichkeit „eher Ablehnung“, „eher Zustimmung“).</a:t>
            </a:r>
          </a:p>
          <a:p>
            <a:r>
              <a:t>In Hellgrau ist der Prozentsatz angegeben, der den Aussagen eine klare Zustimmung gegeben hat (Antwortmöglichkeit „Zustimmung“, „volle Zustimmung“).</a:t>
            </a:r>
          </a:p>
          <a:p>
            <a:endParaRPr/>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4" name="Notizenplatzhalter 1304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40" name="Notizenplatzhalter 1314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In unserem Bereich gelingt es uns, die wirklich wichtigen Dinge mit Vorrang zu bearbeiten.</a:t>
            </a:r>
          </a:p>
          <a:p>
            <a:endParaRPr/>
          </a:p>
          <a:p>
            <a:r>
              <a:t>Wortlaut des Aspekts 2022:  In unserem Bereich gelingt es uns, die wirklich wichtigen Dinge mit Vorrang zu bearbeiten.</a:t>
            </a:r>
          </a:p>
          <a:p>
            <a:endParaRPr/>
          </a:p>
          <a:p>
            <a:r>
              <a:t>Wortlaut des Aspekts 2021:  In unserem Bereich gelingt es uns, die wirklich wichtigen Dinge mit Vorrang zu bearbeiten.</a:t>
            </a:r>
          </a:p>
          <a:p>
            <a:endParaRPr/>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36" name="Notizenplatzhalter 1323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Notwendige Entscheidungen werden schnell und unbürokratisch gefällt.</a:t>
            </a:r>
          </a:p>
          <a:p>
            <a:endParaRPr/>
          </a:p>
          <a:p>
            <a:r>
              <a:t>Wortlaut des Aspekts 2022:  Notwendige Entscheidungen werden schnell und unbürokratisch gefällt.</a:t>
            </a:r>
          </a:p>
          <a:p>
            <a:endParaRPr/>
          </a:p>
          <a:p>
            <a:r>
              <a:t>Wortlaut des Aspekts 2021:  Notwendige Entscheidungen werden schnell und unbürokratisch gefällt.</a:t>
            </a:r>
          </a:p>
          <a:p>
            <a:endParaRPr/>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32" name="Notizenplatzhalter 1333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kenne die Arbeitsabläufe, in die ich eingebunden bin, sowie die notwendigen Schnittstellen zu anderen Bereichen sehr genau.</a:t>
            </a:r>
          </a:p>
          <a:p>
            <a:endParaRPr/>
          </a:p>
          <a:p>
            <a:r>
              <a:t>Wortlaut des Aspekts 2022:  Ich kenne die Arbeitsabläufe, in die ich eingebunden bin, sowie die notwendigen Schnittstellen zu anderen Bereichen sehr genau.</a:t>
            </a:r>
          </a:p>
          <a:p>
            <a:endParaRPr/>
          </a:p>
          <a:p>
            <a:r>
              <a:t>Wortlaut des Aspekts 2021:  Ich kenne die Arbeitsabläufe, in die ich eingebunden bin, sowie die notwendigen Schnittstellen zu anderen Bereichen sehr genau.</a:t>
            </a:r>
          </a:p>
          <a:p>
            <a:endParaRPr/>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28" name="Notizenplatzhalter 1342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gibt den nötigen Freiraum, um Arbeitsabläufe zu verbessern.</a:t>
            </a:r>
          </a:p>
          <a:p>
            <a:endParaRPr/>
          </a:p>
          <a:p>
            <a:r>
              <a:t>Wortlaut des Aspekts 2022:  Meine direkte Führungskraft gibt den nötigen Freiraum, um Arbeitsabläufe zu verbessern.</a:t>
            </a:r>
          </a:p>
          <a:p>
            <a:endParaRPr/>
          </a:p>
          <a:p>
            <a:r>
              <a:t>Wortlaut des Aspekts 2021:  Meine direkte Führungskraft gibt den nötigen Freiraum, um Arbeitsabläufe zu verbessern.</a:t>
            </a:r>
          </a:p>
          <a:p>
            <a:endParaRPr/>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24" name="Notizenplatzhalter 1352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Die Zusammenarbeit mit anderen Bereichen funktioniert reibungslos.</a:t>
            </a:r>
          </a:p>
          <a:p>
            <a:endParaRPr/>
          </a:p>
          <a:p>
            <a:r>
              <a:t>Wortlaut des Aspekts 2022:  Die Zusammenarbeit mit anderen Bereichen funktioniert reibungslos.</a:t>
            </a:r>
          </a:p>
          <a:p>
            <a:endParaRPr/>
          </a:p>
          <a:p>
            <a:r>
              <a:t>Wortlaut des Aspekts 2021:  Die Zusammenarbeit mit anderen Bereichen funktioniert reibungslos.</a:t>
            </a:r>
          </a:p>
          <a:p>
            <a:endParaRPr/>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20" name="Notizenplatzhalter 1362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Die gegenseitige Vertretung funktioniert bei uns sehr gut.</a:t>
            </a:r>
          </a:p>
          <a:p>
            <a:endParaRPr/>
          </a:p>
          <a:p>
            <a:r>
              <a:t>Wortlaut des Aspekts 2022:  Die gegenseitige Vertretung funktioniert bei uns sehr gut.</a:t>
            </a:r>
          </a:p>
          <a:p>
            <a:endParaRPr/>
          </a:p>
          <a:p>
            <a:r>
              <a:t>Wortlaut des Aspekts 2021:  Die gegenseitige Vertretung funktioniert bei uns sehr gut.</a:t>
            </a:r>
          </a:p>
          <a:p>
            <a:endParaRPr/>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16" name="Notizenplatzhalter 1371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habe Zugriff auf alle Informationen, um meine Arbeitsaufgabe zu erfüllen.</a:t>
            </a:r>
          </a:p>
          <a:p>
            <a:endParaRPr/>
          </a:p>
          <a:p>
            <a:r>
              <a:t>Wortlaut des Aspekts 2022:  Ich habe Zugriff auf alle Informationen, um meine Arbeitsaufgabe zu erfüllen.</a:t>
            </a:r>
          </a:p>
          <a:p>
            <a:endParaRPr/>
          </a:p>
          <a:p>
            <a:r>
              <a:t>Wortlaut des Aspekts 2021:  Ich habe Zugriff auf alle Informationen, um meine Arbeitsaufgabe zu erfüllen.</a:t>
            </a:r>
          </a:p>
          <a:p>
            <a:endParaRPr/>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12" name="Notizenplatzhalter 1381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08" name="Notizenplatzhalter 1390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lebt vor, was sie sagt.</a:t>
            </a:r>
          </a:p>
          <a:p>
            <a:endParaRPr/>
          </a:p>
          <a:p>
            <a:r>
              <a:t>Wortlaut des Aspekts 2022:  Meine direkte Führungskraft lebt vor, was sie sagt.</a:t>
            </a:r>
          </a:p>
          <a:p>
            <a:endParaRPr/>
          </a:p>
          <a:p>
            <a:r>
              <a:t>Wortlaut des Aspekts 2021:  Meine direkte Führungskraft lebt vor, was sie sagt.</a:t>
            </a:r>
          </a:p>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8" name="Notizenplatzhalter 2209"/>
          <p:cNvSpPr>
            <a:spLocks noGrp="1"/>
          </p:cNvSpPr>
          <p:nvPr>
            <p:ph type="body" idx="1"/>
          </p:nvPr>
        </p:nvSpPr>
        <p:spPr/>
        <p:txBody>
          <a:bodyPr/>
          <a:lstStyle/>
          <a:p>
            <a:r>
              <a:t>Die folgende Grafik gibt einen Ergebnisüberblick in Form der Dimensionen. Die hellgrauen und dunkelgrauen Balken zeigen in unterschiedlichen Schattierungen den Grad der Zustimmung (hellgrau) bzw. Ablehnung (dunkelgrau) auf der sechsteiligen Skala des Fragebogens. Das helle Profil fasst die Antworten der beiden Zustimmungsfelder (lächelndes Gesicht und das Feld daneben) zusammen, das dunkle Profil fasst die Antworten der beiden Ablehnungsfelder (weinendes Gesicht und das Feld daneben) zusammen. Die Lücke zwischen den grauen Balken unterstützt die Wahrnehmung der beiden Profile.</a:t>
            </a:r>
          </a:p>
          <a:p>
            <a:endParaRPr/>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04" name="Notizenplatzhalter 1400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setzt notwendige Veränderungen professionell um.</a:t>
            </a:r>
          </a:p>
          <a:p>
            <a:endParaRPr/>
          </a:p>
          <a:p>
            <a:r>
              <a:t>Wortlaut des Aspekts 2022:  Meine direkte Führungskraft setzt notwendige Veränderungen professionell um.</a:t>
            </a:r>
          </a:p>
          <a:p>
            <a:endParaRPr/>
          </a:p>
          <a:p>
            <a:r>
              <a:t>Wortlaut des Aspekts 2021:  Meine direkte Führungskraft setzt notwendige Veränderungen professionell um.</a:t>
            </a:r>
          </a:p>
          <a:p>
            <a:endParaRPr/>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00" name="Notizenplatzhalter 1410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fördert die bereichsübergreifende Zusammenarbeit.</a:t>
            </a:r>
          </a:p>
          <a:p>
            <a:endParaRPr/>
          </a:p>
          <a:p>
            <a:r>
              <a:t>Wortlaut des Aspekts 2022:  Meine direkte Führungskraft fördert die bereichsübergreifende Zusammenarbeit.</a:t>
            </a:r>
          </a:p>
          <a:p>
            <a:endParaRPr/>
          </a:p>
          <a:p>
            <a:r>
              <a:t>Wortlaut des Aspekts 2021:  Meine direkte Führungskraft fördert die bereichsübergreifende Zusammenarbeit.</a:t>
            </a:r>
          </a:p>
          <a:p>
            <a:endParaRPr/>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96" name="Notizenplatzhalter 1419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delegiert sehr klar und unmissverständlich.</a:t>
            </a:r>
          </a:p>
          <a:p>
            <a:endParaRPr/>
          </a:p>
          <a:p>
            <a:r>
              <a:t>Wortlaut des Aspekts 2022:  Meine direkte Führungskraft delegiert sehr klar und unmissverständlich.</a:t>
            </a:r>
          </a:p>
          <a:p>
            <a:endParaRPr/>
          </a:p>
          <a:p>
            <a:r>
              <a:t>Wortlaut des Aspekts 2021:  Meine direkte Führungskraft delegiert sehr klar und unmissverständlich.</a:t>
            </a:r>
          </a:p>
          <a:p>
            <a:endParaRPr/>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92" name="Notizenplatzhalter 1429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gibt mir ausreichend wertschätzendes Feedback.</a:t>
            </a:r>
          </a:p>
          <a:p>
            <a:endParaRPr/>
          </a:p>
          <a:p>
            <a:r>
              <a:t>Wortlaut des Aspekts 2022:  Meine direkte Führungskraft gibt mir ausreichend wertschätzendes Feedback.</a:t>
            </a:r>
          </a:p>
          <a:p>
            <a:endParaRPr/>
          </a:p>
          <a:p>
            <a:r>
              <a:t>Wortlaut des Aspekts 2021:  Meine direkte Führungskraft gibt mir ausreichend wertschätzendes Feedback.</a:t>
            </a:r>
          </a:p>
          <a:p>
            <a:endParaRPr/>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88" name="Notizenplatzhalter 1438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Eigenverantwortliches Handeln wird von meiner direkten Führungskraft gefördert.</a:t>
            </a:r>
          </a:p>
          <a:p>
            <a:endParaRPr/>
          </a:p>
          <a:p>
            <a:r>
              <a:t>Wortlaut des Aspekts 2022:  Eigenverantwortliches Handeln wird von meiner direkten Führungskraft gefördert.</a:t>
            </a:r>
          </a:p>
          <a:p>
            <a:endParaRPr/>
          </a:p>
          <a:p>
            <a:r>
              <a:t>Wortlaut des Aspekts 2021:  Eigenverantwortliches Handeln wird von meiner direkten Führungskraft gefördert.</a:t>
            </a:r>
          </a:p>
          <a:p>
            <a:endParaRPr/>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84" name="Notizenplatzhalter 1448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Über Veränderungen in meinem Bereich werde ich ausreichend informiert.</a:t>
            </a:r>
          </a:p>
          <a:p>
            <a:endParaRPr/>
          </a:p>
          <a:p>
            <a:r>
              <a:t>Wortlaut des Aspekts 2022:  Über Veränderungen in meinem Bereich werde ich ausreichend informiert.</a:t>
            </a:r>
          </a:p>
          <a:p>
            <a:endParaRPr/>
          </a:p>
          <a:p>
            <a:r>
              <a:t>Wortlaut des Aspekts 2021:  Über Veränderungen in meinem Bereich werde ich ausreichend informiert.</a:t>
            </a:r>
          </a:p>
          <a:p>
            <a:endParaRPr/>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80" name="Notizenplatzhalter 1458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76" name="Notizenplatzhalter 1467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Die Ziele meines Unternehmens sind mir bekannt.</a:t>
            </a:r>
          </a:p>
          <a:p>
            <a:endParaRPr/>
          </a:p>
          <a:p>
            <a:r>
              <a:t>Wortlaut des Aspekts 2022:  Die Ziele meines Unternehmens sind mir bekannt.</a:t>
            </a:r>
          </a:p>
          <a:p>
            <a:endParaRPr/>
          </a:p>
          <a:p>
            <a:r>
              <a:t>Wortlaut des Aspekts 2021:  Die Ziele meines Unternehmens sind mir bekannt.</a:t>
            </a:r>
          </a:p>
          <a:p>
            <a:endParaRPr/>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72" name="Notizenplatzhalter 1477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bin überzeugt, dass uns der eingeschlagene Weg zum Erfolg führt.</a:t>
            </a:r>
          </a:p>
          <a:p>
            <a:endParaRPr/>
          </a:p>
          <a:p>
            <a:r>
              <a:t>Wortlaut des Aspekts 2022:  Ich bin überzeugt, dass uns der eingeschlagene Weg zum Erfolg führt.</a:t>
            </a:r>
          </a:p>
          <a:p>
            <a:endParaRPr/>
          </a:p>
          <a:p>
            <a:r>
              <a:t>Wortlaut des Aspekts 2021:  Ich bin überzeugt, dass uns der eingeschlagene Weg zum Erfolg führt.</a:t>
            </a:r>
          </a:p>
          <a:p>
            <a:endParaRPr/>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68" name="Notizenplatzhalter 1486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In meinem Bereich steht der Kundennutzen* im Mittelpunkt.</a:t>
            </a:r>
          </a:p>
          <a:p>
            <a:endParaRPr/>
          </a:p>
          <a:p>
            <a:r>
              <a:t>Wortlaut des Aspekts 2022:  In meinem Bereich steht der Kundennutzen* im Mittelpunkt.</a:t>
            </a:r>
          </a:p>
          <a:p>
            <a:endParaRPr/>
          </a:p>
          <a:p>
            <a:r>
              <a:t>Wortlaut des Aspekts 2021:  In meinem Bereich steht der Kundennutzen* im Mittelpunkt.</a:t>
            </a:r>
          </a:p>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4" name="Notizenplatzhalter 2215"/>
          <p:cNvSpPr>
            <a:spLocks noGrp="1"/>
          </p:cNvSpPr>
          <p:nvPr>
            <p:ph type="body" idx="1"/>
          </p:nvPr>
        </p:nvSpPr>
        <p:spPr/>
        <p:txBody>
          <a:bodyPr/>
          <a:lstStyle/>
          <a:p>
            <a:endParaRPr/>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4" name="Notizenplatzhalter 1496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Führungskraft vereinbart mit mir klare Ziele.</a:t>
            </a:r>
          </a:p>
          <a:p>
            <a:endParaRPr/>
          </a:p>
          <a:p>
            <a:r>
              <a:t>Wortlaut des Aspekts 2022:  Meine Führungskraft vereinbart mit mir klare Ziele.</a:t>
            </a:r>
          </a:p>
          <a:p>
            <a:endParaRPr/>
          </a:p>
          <a:p>
            <a:r>
              <a:t>Wortlaut des Aspekts 2021:  Meine Führungskraft vereinbart mit mir klare Ziele.</a:t>
            </a:r>
          </a:p>
          <a:p>
            <a:endParaRPr/>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60" name="Notizenplatzhalter 1506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Aufgaben sind klar definiert.</a:t>
            </a:r>
          </a:p>
          <a:p>
            <a:endParaRPr/>
          </a:p>
          <a:p>
            <a:r>
              <a:t>Wortlaut des Aspekts 2022:  Meine Aufgaben sind klar definiert.</a:t>
            </a:r>
          </a:p>
          <a:p>
            <a:endParaRPr/>
          </a:p>
          <a:p>
            <a:r>
              <a:t>Wortlaut des Aspekts 2021:  Meine Aufgaben sind klar definiert.</a:t>
            </a:r>
          </a:p>
          <a:p>
            <a:endParaRPr/>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6" name="Notizenplatzhalter 1515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Entscheidungsbefugnisse entsprechen der mir übertragenen Verantwortung.</a:t>
            </a:r>
          </a:p>
          <a:p>
            <a:endParaRPr/>
          </a:p>
          <a:p>
            <a:r>
              <a:t>Wortlaut des Aspekts 2022:  Meine Entscheidungsbefugnisse entsprechen der mir übertragenen Verantwortung.</a:t>
            </a:r>
          </a:p>
          <a:p>
            <a:endParaRPr/>
          </a:p>
          <a:p>
            <a:r>
              <a:t>Wortlaut des Aspekts 2021:  Meine Entscheidungsbefugnisse entsprechen der mir übertragenen Verantwortung.</a:t>
            </a:r>
          </a:p>
          <a:p>
            <a:endParaRPr/>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2" name="Notizenplatzhalter 1525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Wenn es eine Aufgabe erfordert, bin ich gerne bereit mehr zu leisten, als von mir erwartet wird.</a:t>
            </a:r>
          </a:p>
          <a:p>
            <a:endParaRPr/>
          </a:p>
          <a:p>
            <a:r>
              <a:t>Wortlaut des Aspekts 2022:  Wenn es eine Aufgabe erfordert, bin ich gerne bereit mehr zu leisten, als von mir erwartet wird.</a:t>
            </a:r>
          </a:p>
          <a:p>
            <a:endParaRPr/>
          </a:p>
          <a:p>
            <a:r>
              <a:t>Wortlaut des Aspekts 2021:  Wenn es eine Aufgabe erfordert, bin ich gerne bereit mehr zu leisten, als von mir erwartet wird.</a:t>
            </a:r>
          </a:p>
          <a:p>
            <a:endParaRPr/>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48" name="Notizenplatzhalter 1534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44" name="Notizenplatzhalter 1544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Berufliche Laufbahnen beruhen bei uns auf fairen und transparenten Kriterien.</a:t>
            </a:r>
          </a:p>
          <a:p>
            <a:endParaRPr/>
          </a:p>
          <a:p>
            <a:r>
              <a:t>Wortlaut des Aspekts 2022:  Berufliche Laufbahnen beruhen bei uns auf fairen und transparenten Kriterien.</a:t>
            </a:r>
          </a:p>
          <a:p>
            <a:endParaRPr/>
          </a:p>
          <a:p>
            <a:r>
              <a:t>Wortlaut des Aspekts 2021:  Berufliche Laufbahnen beruhen bei uns auf fairen und transparenten Kriterien.</a:t>
            </a:r>
          </a:p>
          <a:p>
            <a:endParaRPr/>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40" name="Notizenplatzhalter 1554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kenne die Messkriterien, die zur Bewertung meiner Leistung verwendet werden.</a:t>
            </a:r>
          </a:p>
          <a:p>
            <a:endParaRPr/>
          </a:p>
          <a:p>
            <a:r>
              <a:t>Wortlaut des Aspekts 2022:  Ich kenne die Messkriterien, die zur Bewertung meiner Leistung verwendet werden.</a:t>
            </a:r>
          </a:p>
          <a:p>
            <a:endParaRPr/>
          </a:p>
          <a:p>
            <a:r>
              <a:t>Wortlaut des Aspekts 2021:  Ich kenne die Messkriterien, die zur Bewertung meiner Leistung verwendet werden.</a:t>
            </a:r>
          </a:p>
          <a:p>
            <a:endParaRPr/>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36" name="Notizenplatzhalter 1563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Meine direkte Führungskraft fördert meine berufliche Entwicklung optimal.</a:t>
            </a:r>
          </a:p>
          <a:p>
            <a:endParaRPr/>
          </a:p>
          <a:p>
            <a:r>
              <a:t>Wortlaut des Aspekts 2022:  Meine direkte Führungskraft fördert meine berufliche Entwicklung optimal.</a:t>
            </a:r>
          </a:p>
          <a:p>
            <a:endParaRPr/>
          </a:p>
          <a:p>
            <a:r>
              <a:t>Wortlaut des Aspekts 2021:  Meine direkte Führungskraft fördert meine berufliche Entwicklung optimal.</a:t>
            </a:r>
          </a:p>
          <a:p>
            <a:endParaRPr/>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32" name="Notizenplatzhalter 1573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bin mit dem Weiterbildungsangebot sehr zufrieden.</a:t>
            </a:r>
          </a:p>
          <a:p>
            <a:endParaRPr/>
          </a:p>
          <a:p>
            <a:r>
              <a:t>Wortlaut des Aspekts 2022:  Ich bin mit dem Weiterbildungsangebot sehr zufrieden.</a:t>
            </a:r>
          </a:p>
          <a:p>
            <a:endParaRPr/>
          </a:p>
          <a:p>
            <a:r>
              <a:t>Wortlaut des Aspekts 2021:  Ich bin mit dem Weiterbildungsangebot sehr zufrieden.</a:t>
            </a:r>
          </a:p>
          <a:p>
            <a:endParaRPr/>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28" name="Notizenplatzhalter 1582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8" name="Notizenplatzhalter 2339"/>
          <p:cNvSpPr>
            <a:spLocks noGrp="1"/>
          </p:cNvSpPr>
          <p:nvPr>
            <p:ph type="body" idx="1"/>
          </p:nvPr>
        </p:nvSpPr>
        <p:spPr/>
        <p:txBody>
          <a:bodyPr/>
          <a:lstStyle/>
          <a:p>
            <a:endParaRPr/>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24" name="Notizenplatzhalter 1592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schätze mein Unternehmen als attraktiven Arbeitgeber.</a:t>
            </a:r>
          </a:p>
          <a:p>
            <a:endParaRPr/>
          </a:p>
          <a:p>
            <a:r>
              <a:t>Wortlaut des Aspekts 2022:  Ich schätze mein Unternehmen als attraktiven Arbeitgeber.</a:t>
            </a:r>
          </a:p>
          <a:p>
            <a:endParaRPr/>
          </a:p>
          <a:p>
            <a:r>
              <a:t>Wortlaut des Aspekts 2021:  Ich schätze mein Unternehmen als attraktiven Arbeitgeber.</a:t>
            </a:r>
          </a:p>
          <a:p>
            <a:endParaRPr/>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20" name="Notizenplatzhalter 1602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würde in meinem Bekanntenkreis unser Unternehmen als Arbeitgeber weiterempfehlen.</a:t>
            </a:r>
          </a:p>
          <a:p>
            <a:endParaRPr/>
          </a:p>
          <a:p>
            <a:r>
              <a:t>Wortlaut des Aspekts 2022:  Ich würde in meinem Bekanntenkreis unser Unternehmen als Arbeitgeber weiterempfehlen.</a:t>
            </a:r>
          </a:p>
          <a:p>
            <a:endParaRPr/>
          </a:p>
          <a:p>
            <a:r>
              <a:t>Wortlaut des Aspekts 2021:  Ich würde in meinem Bekanntenkreis unser Unternehmen als Arbeitgeber weiterempfehlen.</a:t>
            </a:r>
          </a:p>
          <a:p>
            <a:endParaRPr/>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16" name="Notizenplatzhalter 1611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Ich möchte noch lange in unserem Unternehmen arbeiten.</a:t>
            </a:r>
          </a:p>
          <a:p>
            <a:endParaRPr/>
          </a:p>
          <a:p>
            <a:r>
              <a:t>Wortlaut des Aspekts 2022:  Ich möchte noch lange in unserem Unternehmen arbeiten.</a:t>
            </a:r>
          </a:p>
          <a:p>
            <a:endParaRPr/>
          </a:p>
          <a:p>
            <a:r>
              <a:t>Wortlaut des Aspekts 2021:  Ich möchte noch lange in unserem Unternehmen arbeiten.</a:t>
            </a:r>
          </a:p>
          <a:p>
            <a:endParaRPr/>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12" name="Notizenplatzhalter 1621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Unser Unternehmen hat die Weichen für eine positive Zukunft gestellt.</a:t>
            </a:r>
          </a:p>
          <a:p>
            <a:endParaRPr/>
          </a:p>
          <a:p>
            <a:r>
              <a:t>Wortlaut des Aspekts 2022:  Unser Unternehmen hat die Weichen für eine positive Zukunft gestellt.</a:t>
            </a:r>
          </a:p>
          <a:p>
            <a:endParaRPr/>
          </a:p>
          <a:p>
            <a:r>
              <a:t>Wortlaut des Aspekts 2021:  Unser Unternehmen hat die Weichen für eine positive Zukunft gestellt.</a:t>
            </a:r>
          </a:p>
          <a:p>
            <a:endParaRPr/>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08" name="Notizenplatzhalter 1630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Es gelingt unserem Unternehmen immer wieder, neue erfolgreiche Produkte und Dienstleistungen zu schaffen.</a:t>
            </a:r>
          </a:p>
          <a:p>
            <a:endParaRPr/>
          </a:p>
          <a:p>
            <a:r>
              <a:t>Wortlaut des Aspekts 2022:  Es gelingt unserem Unternehmen immer wieder, neue erfolgreiche Produkte und Dienstleistungen zu schaffen.</a:t>
            </a:r>
          </a:p>
          <a:p>
            <a:endParaRPr/>
          </a:p>
          <a:p>
            <a:r>
              <a:t>Wortlaut des Aspekts 2021:  Es gelingt unserem Unternehmen immer wieder, neue erfolgreiche Produkte und Dienstleistungen zu schaffen.</a:t>
            </a:r>
          </a:p>
          <a:p>
            <a:endParaRPr/>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4" name="Notizenplatzhalter 1640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Mitarbeitende werden stets fair vom Unternehmen behandelt.</a:t>
            </a:r>
          </a:p>
          <a:p>
            <a:endParaRPr/>
          </a:p>
          <a:p>
            <a:r>
              <a:t>Wortlaut des Aspekts 2022:  Mitarbeitende werden stets fair vom Unternehmen behandelt.</a:t>
            </a:r>
          </a:p>
          <a:p>
            <a:endParaRPr/>
          </a:p>
          <a:p>
            <a:r>
              <a:t>Wortlaut des Aspekts 2021:  Mitarbeitende werden stets fair vom Unternehmen behandelt.</a:t>
            </a:r>
          </a:p>
          <a:p>
            <a:endParaRPr/>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00" name="Notizenplatzhalter 1650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Wir erleben unsere unterschiedlichen Kulturen am Arbeitsplatz (Sprache, Nationalität, Religion,...) in der Zusammenarbeit sehr positiv.</a:t>
            </a:r>
          </a:p>
          <a:p>
            <a:endParaRPr/>
          </a:p>
          <a:p>
            <a:r>
              <a:t>Wortlaut des Aspekts 2022:  Wir erleben unsere unterschiedlichen Kulturen am Arbeitsplatz (Sprache, Nationalität, Religion,...) in der Zusammenarbeit sehr positiv.</a:t>
            </a:r>
          </a:p>
          <a:p>
            <a:endParaRPr/>
          </a:p>
          <a:p>
            <a:r>
              <a:t>Wortlaut des Aspekts 2021:  Wir erleben unsere unterschiedlichen Kulturen am Arbeitsplatz (Sprache, Nationalität, Religion,...) in der Zusammenarbeit sehr positiv.</a:t>
            </a:r>
          </a:p>
          <a:p>
            <a:endParaRPr/>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96" name="Notizenplatzhalter 1659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2022:  Insgesamt geht es mir in unserem Unternehmen sehr gut.</a:t>
            </a:r>
          </a:p>
          <a:p>
            <a:endParaRPr/>
          </a:p>
          <a:p>
            <a:r>
              <a:t>Wortlaut des Aspekts 2022:  Insgesamt geht es mir in unserem Unternehmen sehr gut.</a:t>
            </a:r>
          </a:p>
          <a:p>
            <a:endParaRPr/>
          </a:p>
          <a:p>
            <a:r>
              <a:t>Wortlaut des Aspekts 2021:  Insgesamt geht es mir in unserem Unternehmen sehr gut.</a:t>
            </a:r>
          </a:p>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2" name="Notizenplatzhalter 2463"/>
          <p:cNvSpPr>
            <a:spLocks noGrp="1"/>
          </p:cNvSpPr>
          <p:nvPr>
            <p:ph type="body" idx="1"/>
          </p:nvPr>
        </p:nvSpPr>
        <p:spPr/>
        <p:txBody>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6" name="Notizenplatzhalter 2587"/>
          <p:cNvSpPr>
            <a:spLocks noGrp="1"/>
          </p:cNvSpPr>
          <p:nvPr>
            <p:ph type="body" idx="1"/>
          </p:nvPr>
        </p:nvSpPr>
        <p:spPr/>
        <p:txBody>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0" name="Notizenplatzhalter 2711"/>
          <p:cNvSpPr>
            <a:spLocks noGrp="1"/>
          </p:cNvSpPr>
          <p:nvPr>
            <p:ph type="body" idx="1"/>
          </p:nvPr>
        </p:nvSpPr>
        <p:spPr/>
        <p:txBody>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4" name="Notizenplatzhalter 2835"/>
          <p:cNvSpPr>
            <a:spLocks noGrp="1"/>
          </p:cNvSpPr>
          <p:nvPr>
            <p:ph type="body" idx="1"/>
          </p:nvPr>
        </p:nvSpPr>
        <p:spPr/>
        <p:txBody>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8" name="Notizenplatzhalter 2889"/>
          <p:cNvSpPr>
            <a:spLocks noGrp="1"/>
          </p:cNvSpPr>
          <p:nvPr>
            <p:ph type="body" idx="1"/>
          </p:nvPr>
        </p:nvSpPr>
        <p:spPr/>
        <p:txBody>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0" name="Notizenplatzhalter 1061"/>
          <p:cNvSpPr>
            <a:spLocks noGrp="1"/>
          </p:cNvSpPr>
          <p:nvPr>
            <p:ph type="body" idx="1"/>
          </p:nvPr>
        </p:nvSpPr>
        <p:spPr/>
        <p:txBody>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2" name="Notizenplatzhalter 305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8" name="Notizenplatzhalter 3209"/>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6" name="Notizenplatzhalter 3367"/>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4" name="Notizenplatzhalter 3525"/>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2" name="Notizenplatzhalter 363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6" name="Notizenplatzhalter 3717"/>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0" name="Notizenplatzhalter 3811"/>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0" name="Notizenplatzhalter 393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0" name="Notizenplatzhalter 405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0" name="Notizenplatzhalter 417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 name="Notizenplatzhalter 1103"/>
          <p:cNvSpPr>
            <a:spLocks noGrp="1"/>
          </p:cNvSpPr>
          <p:nvPr>
            <p:ph type="body" idx="1"/>
          </p:nvPr>
        </p:nvSpPr>
        <p:spPr/>
        <p:txBody>
          <a:bodyPr/>
          <a:lstStyle/>
          <a:p>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 name="Notizenplatzhalter 429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0" name="Notizenplatzhalter 441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0" name="Notizenplatzhalter 453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0" name="Notizenplatzhalter 465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0" name="Notizenplatzhalter 477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2" name="Notizenplatzhalter 485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0" name="Notizenplatzhalter 4941"/>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0" name="Notizenplatzhalter 506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0" name="Notizenplatzhalter 518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0" name="Notizenplatzhalter 530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 name="Notizenplatzhalter 1193"/>
          <p:cNvSpPr>
            <a:spLocks noGrp="1"/>
          </p:cNvSpPr>
          <p:nvPr>
            <p:ph type="body" idx="1"/>
          </p:nvPr>
        </p:nvSpPr>
        <p:spPr/>
        <p:txBody>
          <a:bodyPr/>
          <a:lstStyle/>
          <a:p>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0" name="Notizenplatzhalter 542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40" name="Notizenplatzhalter 554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0" name="Notizenplatzhalter 566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0" name="Notizenplatzhalter 578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2" name="Notizenplatzhalter 586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0" name="Notizenplatzhalter 5951"/>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0" name="Notizenplatzhalter 607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0" name="Notizenplatzhalter 619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0" name="Notizenplatzhalter 631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 name="Notizenplatzhalter 643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4" name="Notizenplatzhalter 1255"/>
          <p:cNvSpPr>
            <a:spLocks noGrp="1"/>
          </p:cNvSpPr>
          <p:nvPr>
            <p:ph type="body" idx="1"/>
          </p:nvPr>
        </p:nvSpPr>
        <p:spPr/>
        <p:txBody>
          <a:bodyPr/>
          <a:lstStyle/>
          <a:p>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0" name="Notizenplatzhalter 655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0" name="Notizenplatzhalter 667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0" name="Notizenplatzhalter 679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2" name="Notizenplatzhalter 687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0" name="Notizenplatzhalter 6961"/>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0" name="Notizenplatzhalter 708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0" name="Notizenplatzhalter 720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0" name="Notizenplatzhalter 732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0" name="Notizenplatzhalter 744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0" name="Notizenplatzhalter 756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2" name="Notizenplatzhalter 1353"/>
          <p:cNvSpPr>
            <a:spLocks noGrp="1"/>
          </p:cNvSpPr>
          <p:nvPr>
            <p:ph type="body" idx="1"/>
          </p:nvPr>
        </p:nvSpPr>
        <p:spPr/>
        <p:txBody>
          <a:bodyPr/>
          <a:lstStyle/>
          <a:p>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 name="Notizenplatzhalter 768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0" name="Notizenplatzhalter 780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6" name="Notizenplatzhalter 7877"/>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 name="Notizenplatzhalter 7947"/>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6" name="Notizenplatzhalter 806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86" name="Notizenplatzhalter 818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06" name="Notizenplatzhalter 830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6" name="Notizenplatzhalter 842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10" name="Notizenplatzhalter 8511"/>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4" name="Notizenplatzhalter 8605"/>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2" name="Notizenplatzhalter 1443"/>
          <p:cNvSpPr>
            <a:spLocks noGrp="1"/>
          </p:cNvSpPr>
          <p:nvPr>
            <p:ph type="body" idx="1"/>
          </p:nvPr>
        </p:nvSpPr>
        <p:spPr/>
        <p:txBody>
          <a:bodyPr/>
          <a:lstStyle/>
          <a:p>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24" name="Notizenplatzhalter 872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44" name="Notizenplatzhalter 884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4" name="Notizenplatzhalter 896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4" name="Notizenplatzhalter 908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04" name="Notizenplatzhalter 920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4" name="Notizenplatzhalter 932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4" name="Notizenplatzhalter 944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 name="Notizenplatzhalter 956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0" name="Notizenplatzhalter 9571"/>
          <p:cNvSpPr>
            <a:spLocks noGrp="1"/>
          </p:cNvSpPr>
          <p:nvPr>
            <p:ph type="body" idx="1"/>
          </p:nvPr>
        </p:nvSpPr>
        <p:spPr/>
        <p:txBody>
          <a:bodyPr/>
          <a:lstStyle/>
          <a:p>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0" name="Notizenplatzhalter 9671"/>
          <p:cNvSpPr>
            <a:spLocks noGrp="1"/>
          </p:cNvSpPr>
          <p:nvPr>
            <p:ph type="body" idx="1"/>
          </p:nvPr>
        </p:nvSpPr>
        <p:spPr/>
        <p:txBody>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8" name="Notizenplatzhalter 1509"/>
          <p:cNvSpPr>
            <a:spLocks noGrp="1"/>
          </p:cNvSpPr>
          <p:nvPr>
            <p:ph type="body" idx="1"/>
          </p:nvPr>
        </p:nvSpPr>
        <p:spPr/>
        <p:txBody>
          <a:bodyPr/>
          <a:lstStyle/>
          <a:p>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6" name="Notizenplatzhalter 9677"/>
          <p:cNvSpPr>
            <a:spLocks noGrp="1"/>
          </p:cNvSpPr>
          <p:nvPr>
            <p:ph type="body" idx="1"/>
          </p:nvPr>
        </p:nvSpPr>
        <p:spPr/>
        <p:txBody>
          <a:bodyPr/>
          <a:lstStyle/>
          <a:p>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6" name="Notizenplatzhalter 9727"/>
          <p:cNvSpPr>
            <a:spLocks noGrp="1"/>
          </p:cNvSpPr>
          <p:nvPr>
            <p:ph type="body" idx="1"/>
          </p:nvPr>
        </p:nvSpPr>
        <p:spPr/>
        <p:txBody>
          <a:bodyPr/>
          <a:lstStyle/>
          <a:p>
            <a:r>
              <a:t>Berechnet wird der Net Promoter Score durch die Differenz zwischen Promotoren und Detraktoren des betreffenden Unternehmens. Der Anteil der Promotoren und Detraktoren wird ermittelt, indem einer repräsentativen Gruppe von Kunden ausschließlich die Frage gestellt wird: „Wie wahrscheinlich ist es, dass Sie Unternehmen/Marke X einem Freund oder Kollegen weiterempfehlen werden?“ Gemessen werden die Antworten auf einer Skala von 0 (unwahrscheinlich) bis 10 (äußerst wahrscheinlich). Als Promotoren werden die Kunden bezeichnet, die mit 9 oder 10 (grüner Balken) antworten. Als Detraktoren werden hingegen diejenigen angesehen, die mit 0 bis 6 antworten (roter Balken). Kunden, die mit 7 oder 8 antworten, gelten als „Indifferente“ (gelber Balken).</a:t>
            </a:r>
          </a:p>
          <a:p>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2" name="Notizenplatzhalter 9863"/>
          <p:cNvSpPr>
            <a:spLocks noGrp="1"/>
          </p:cNvSpPr>
          <p:nvPr>
            <p:ph type="body" idx="1"/>
          </p:nvPr>
        </p:nvSpPr>
        <p:spPr/>
        <p:txBody>
          <a:bodyPr/>
          <a:lstStyle/>
          <a:p>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8" name="Notizenplatzhalter 9869"/>
          <p:cNvSpPr>
            <a:spLocks noGrp="1"/>
          </p:cNvSpPr>
          <p:nvPr>
            <p:ph type="body" idx="1"/>
          </p:nvPr>
        </p:nvSpPr>
        <p:spPr/>
        <p:txBody>
          <a:bodyPr/>
          <a:lstStyle/>
          <a:p>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4" name="Notizenplatzhalter 995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1  und 5)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60" name="Notizenplatzhalter 9961"/>
          <p:cNvSpPr>
            <a:spLocks noGrp="1"/>
          </p:cNvSpPr>
          <p:nvPr>
            <p:ph type="body" idx="1"/>
          </p:nvPr>
        </p:nvSpPr>
        <p:spPr/>
        <p:txBody>
          <a:bodyPr/>
          <a:lstStyle/>
          <a:p>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2" name="Notizenplatzhalter 1002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1  und 3)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2" name="Notizenplatzhalter 1009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1  und 3)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8" name="Notizenplatzhalter 10099"/>
          <p:cNvSpPr>
            <a:spLocks noGrp="1"/>
          </p:cNvSpPr>
          <p:nvPr>
            <p:ph type="body" idx="1"/>
          </p:nvPr>
        </p:nvSpPr>
        <p:spPr/>
        <p:txBody>
          <a:bodyPr/>
          <a:lstStyle/>
          <a:p>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32" name="Notizenplatzhalter 10233"/>
          <p:cNvSpPr>
            <a:spLocks noGrp="1"/>
          </p:cNvSpPr>
          <p:nvPr>
            <p:ph type="body" idx="1"/>
          </p:nvPr>
        </p:nvSpPr>
        <p:spPr/>
        <p:txBody>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2" name="Notizenplatzhalter 1653"/>
          <p:cNvSpPr>
            <a:spLocks noGrp="1"/>
          </p:cNvSpPr>
          <p:nvPr>
            <p:ph type="body" idx="1"/>
          </p:nvPr>
        </p:nvSpPr>
        <p:spPr/>
        <p:txBody>
          <a:bodyPr/>
          <a:lstStyle/>
          <a:p>
            <a:r>
              <a:t>In dieser Grafik ist die Gesamtrücklaufquote sowie das Gesamtergebnis der Befragung als Index dargestellt. Hier ist der Indexwert als Zahl  zwischen 6  und 1  angegeben. 6  bedeutet „volle Ablehnung“, 1 bedeutet „volle Zustimmung“.</a:t>
            </a:r>
          </a:p>
          <a:p>
            <a:endParaRPr/>
          </a:p>
          <a:p>
            <a:r>
              <a:t>Er wird umrandet von einem äußeren Kreisring in drei Segmenten, die das Antwortverhalten widerspiegeln.</a:t>
            </a:r>
          </a:p>
          <a:p>
            <a:r>
              <a:t>In Dunkelgrau ist der Prozentsatz angegeben, der die Aspekte im Fragebogen abgelehnt hat (Antwortmöglichkeit „volle Ablehnung“, „Ablehnung“).</a:t>
            </a:r>
          </a:p>
          <a:p>
            <a:r>
              <a:t>In Mittelgrau ist der Prozentsatz angegeben, der den Aspekten weder klare Zustimmung noch eine klare Ablehnung erteilt hat (Antwortmöglichkeit „eher Ablehnung“, „eher Zustimmung“).</a:t>
            </a:r>
          </a:p>
          <a:p>
            <a:r>
              <a:t>In Hellgrau ist der Prozentsatz angegeben, der den Aussagen eine klare Zustimmung gegeben hat (Antwortmöglichkeit „Zustimmung“, „volle Zustimmung“).</a:t>
            </a:r>
          </a:p>
          <a:p>
            <a:endParaRPr/>
          </a:p>
          <a:p>
            <a:r>
              <a:t>Ebenfalls sind maximal fünf aus der Kombination von Zustimmung und Wichtigkeit mathematisch errechneten relativen Stärken und Verbesserungspotenziale im Überblick dargestellt.</a:t>
            </a:r>
          </a:p>
          <a:p>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38" name="Notizenplatzhalter 10239"/>
          <p:cNvSpPr>
            <a:spLocks noGrp="1"/>
          </p:cNvSpPr>
          <p:nvPr>
            <p:ph type="body" idx="1"/>
          </p:nvPr>
        </p:nvSpPr>
        <p:spPr/>
        <p:txBody>
          <a:bodyPr/>
          <a:lstStyle/>
          <a:p>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6" name="Notizenplatzhalter 10337"/>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4" name="Notizenplatzhalter 10555"/>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0" name="Notizenplatzhalter 10821"/>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2" name="Notizenplatzhalter 11063"/>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4" name="Notizenplatzhalter 11305"/>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6" name="Notizenplatzhalter 11547"/>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16" name="Notizenplatzhalter 11717"/>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2" name="Notizenplatzhalter 11983"/>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8" name="Notizenplatzhalter 11989"/>
          <p:cNvSpPr>
            <a:spLocks noGrp="1"/>
          </p:cNvSpPr>
          <p:nvPr>
            <p:ph type="body" idx="1"/>
          </p:nvPr>
        </p:nvSpPr>
        <p:spPr/>
        <p:txBody>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50" b="1" i="0">
                <a:solidFill>
                  <a:schemeClr val="bg1"/>
                </a:solidFill>
                <a:latin typeface="Avenir Next LT Pro"/>
                <a:cs typeface="Avenir Next LT Pro"/>
              </a:defRPr>
            </a:lvl1pPr>
          </a:lstStyle>
          <a:p>
            <a:endParaRPr/>
          </a:p>
        </p:txBody>
      </p:sp>
      <p:sp>
        <p:nvSpPr>
          <p:cNvPr id="3" name="Holder 3"/>
          <p:cNvSpPr>
            <a:spLocks noGrp="1"/>
          </p:cNvSpPr>
          <p:nvPr>
            <p:ph type="body" idx="1"/>
          </p:nvPr>
        </p:nvSpPr>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20104100" cy="2094230"/>
          </a:xfrm>
          <a:custGeom>
            <a:avLst/>
            <a:gdLst/>
            <a:ahLst/>
            <a:cxnLst/>
            <a:rect l="l" t="t" r="r" b="b"/>
            <a:pathLst>
              <a:path w="20104100" h="2094230">
                <a:moveTo>
                  <a:pt x="0" y="2094177"/>
                </a:moveTo>
                <a:lnTo>
                  <a:pt x="20104099" y="2094177"/>
                </a:lnTo>
                <a:lnTo>
                  <a:pt x="20104099" y="0"/>
                </a:lnTo>
                <a:lnTo>
                  <a:pt x="0" y="0"/>
                </a:lnTo>
                <a:lnTo>
                  <a:pt x="0" y="2094177"/>
                </a:lnTo>
                <a:close/>
              </a:path>
            </a:pathLst>
          </a:custGeom>
          <a:solidFill>
            <a:srgbClr val="49C0B6">
              <a:alpha val="14999"/>
            </a:srgbClr>
          </a:solidFill>
        </p:spPr>
        <p:txBody>
          <a:bodyPr wrap="square" lIns="0" tIns="0" rIns="0" bIns="0" rtlCol="0"/>
          <a:lstStyle/>
          <a:p>
            <a:endParaRPr/>
          </a:p>
        </p:txBody>
      </p:sp>
      <p:sp>
        <p:nvSpPr>
          <p:cNvPr id="2" name="Holder 2"/>
          <p:cNvSpPr>
            <a:spLocks noGrp="1"/>
          </p:cNvSpPr>
          <p:nvPr>
            <p:ph type="title"/>
          </p:nvPr>
        </p:nvSpPr>
        <p:spPr>
          <a:xfrm>
            <a:off x="5543978" y="3523711"/>
            <a:ext cx="9016142" cy="1234439"/>
          </a:xfrm>
          <a:prstGeom prst="rect">
            <a:avLst/>
          </a:prstGeom>
        </p:spPr>
        <p:txBody>
          <a:bodyPr wrap="square" lIns="0" tIns="0" rIns="0" bIns="0">
            <a:spAutoFit/>
          </a:bodyPr>
          <a:lstStyle>
            <a:lvl1pPr>
              <a:defRPr sz="3950" b="1" i="0">
                <a:solidFill>
                  <a:schemeClr val="bg1"/>
                </a:solidFill>
                <a:latin typeface="Avenir Next LT Pro"/>
                <a:cs typeface="Avenir Next LT Pro"/>
              </a:defRPr>
            </a:lvl1pPr>
          </a:lstStyle>
          <a:p>
            <a:endParaRPr/>
          </a:p>
        </p:txBody>
      </p:sp>
      <p:sp>
        <p:nvSpPr>
          <p:cNvPr id="3" name="Holder 3"/>
          <p:cNvSpPr>
            <a:spLocks noGrp="1"/>
          </p:cNvSpPr>
          <p:nvPr>
            <p:ph type="body" idx="1"/>
          </p:nvPr>
        </p:nvSpPr>
        <p:spPr>
          <a:xfrm>
            <a:off x="1005205" y="2601150"/>
            <a:ext cx="18093690" cy="7464171"/>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2/21/2025</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2" r:id="rId1"/>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0.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00.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00.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0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10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10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8.xml"/><Relationship Id="rId25" Type="http://schemas.openxmlformats.org/officeDocument/2006/relationships/slide" Target="slide89.xml"/><Relationship Id="rId2" Type="http://schemas.openxmlformats.org/officeDocument/2006/relationships/notesSlide" Target="../notesSlides/notesSlide10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9.xml"/><Relationship Id="rId25" Type="http://schemas.openxmlformats.org/officeDocument/2006/relationships/slide" Target="slide89.xml"/><Relationship Id="rId2" Type="http://schemas.openxmlformats.org/officeDocument/2006/relationships/notesSlide" Target="../notesSlides/notesSlide10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0.xml"/><Relationship Id="rId25" Type="http://schemas.openxmlformats.org/officeDocument/2006/relationships/slide" Target="slide89.xml"/><Relationship Id="rId2" Type="http://schemas.openxmlformats.org/officeDocument/2006/relationships/notesSlide" Target="../notesSlides/notesSlide10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1.xml"/><Relationship Id="rId25" Type="http://schemas.openxmlformats.org/officeDocument/2006/relationships/slide" Target="slide89.xml"/><Relationship Id="rId2" Type="http://schemas.openxmlformats.org/officeDocument/2006/relationships/notesSlide" Target="../notesSlides/notesSlide10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2.xml"/><Relationship Id="rId25" Type="http://schemas.openxmlformats.org/officeDocument/2006/relationships/slide" Target="slide89.xml"/><Relationship Id="rId2" Type="http://schemas.openxmlformats.org/officeDocument/2006/relationships/notesSlide" Target="../notesSlides/notesSlide10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3.xml"/><Relationship Id="rId25" Type="http://schemas.openxmlformats.org/officeDocument/2006/relationships/slide" Target="slide89.xml"/><Relationship Id="rId2" Type="http://schemas.openxmlformats.org/officeDocument/2006/relationships/notesSlide" Target="../notesSlides/notesSlide10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0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4.xml"/><Relationship Id="rId25" Type="http://schemas.openxmlformats.org/officeDocument/2006/relationships/slide" Target="slide89.xml"/><Relationship Id="rId2" Type="http://schemas.openxmlformats.org/officeDocument/2006/relationships/notesSlide" Target="../notesSlides/notesSlide10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11.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21" Type="http://schemas.openxmlformats.org/officeDocument/2006/relationships/image" Target="../media/image11.png"/><Relationship Id="rId34" Type="http://schemas.openxmlformats.org/officeDocument/2006/relationships/slide" Target="slide45.xml"/><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36.xml"/><Relationship Id="rId2" Type="http://schemas.openxmlformats.org/officeDocument/2006/relationships/notesSlide" Target="../notesSlides/notesSlide11.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6.xml"/><Relationship Id="rId37" Type="http://schemas.openxmlformats.org/officeDocument/2006/relationships/slide" Target="slide69.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63.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54.xml"/><Relationship Id="rId8" Type="http://schemas.openxmlformats.org/officeDocument/2006/relationships/slide" Target="slide10.xml"/><Relationship Id="rId3" Type="http://schemas.openxmlformats.org/officeDocument/2006/relationships/image" Target="../media/image2.png"/></Relationships>
</file>

<file path=ppt/slides/_rels/slide11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7.xml"/><Relationship Id="rId25" Type="http://schemas.openxmlformats.org/officeDocument/2006/relationships/slide" Target="slide89.xml"/><Relationship Id="rId2" Type="http://schemas.openxmlformats.org/officeDocument/2006/relationships/notesSlide" Target="../notesSlides/notesSlide11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7.xml"/><Relationship Id="rId25" Type="http://schemas.openxmlformats.org/officeDocument/2006/relationships/slide" Target="slide89.xml"/><Relationship Id="rId2" Type="http://schemas.openxmlformats.org/officeDocument/2006/relationships/notesSlide" Target="../notesSlides/notesSlide11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8.xml"/><Relationship Id="rId25" Type="http://schemas.openxmlformats.org/officeDocument/2006/relationships/slide" Target="slide89.xml"/><Relationship Id="rId2" Type="http://schemas.openxmlformats.org/officeDocument/2006/relationships/notesSlide" Target="../notesSlides/notesSlide11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9.xml"/><Relationship Id="rId25" Type="http://schemas.openxmlformats.org/officeDocument/2006/relationships/slide" Target="slide89.xml"/><Relationship Id="rId2" Type="http://schemas.openxmlformats.org/officeDocument/2006/relationships/notesSlide" Target="../notesSlides/notesSlide11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0.xml"/><Relationship Id="rId25" Type="http://schemas.openxmlformats.org/officeDocument/2006/relationships/slide" Target="slide89.xml"/><Relationship Id="rId2" Type="http://schemas.openxmlformats.org/officeDocument/2006/relationships/notesSlide" Target="../notesSlides/notesSlide11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1.xml"/><Relationship Id="rId25" Type="http://schemas.openxmlformats.org/officeDocument/2006/relationships/slide" Target="slide89.xml"/><Relationship Id="rId2" Type="http://schemas.openxmlformats.org/officeDocument/2006/relationships/notesSlide" Target="../notesSlides/notesSlide11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2.xml"/><Relationship Id="rId25" Type="http://schemas.openxmlformats.org/officeDocument/2006/relationships/slide" Target="slide89.xml"/><Relationship Id="rId2" Type="http://schemas.openxmlformats.org/officeDocument/2006/relationships/notesSlide" Target="../notesSlides/notesSlide11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3.xml"/><Relationship Id="rId25" Type="http://schemas.openxmlformats.org/officeDocument/2006/relationships/slide" Target="slide89.xml"/><Relationship Id="rId2" Type="http://schemas.openxmlformats.org/officeDocument/2006/relationships/notesSlide" Target="../notesSlides/notesSlide11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11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6.xml"/><Relationship Id="rId25" Type="http://schemas.openxmlformats.org/officeDocument/2006/relationships/slide" Target="slide89.xml"/><Relationship Id="rId2" Type="http://schemas.openxmlformats.org/officeDocument/2006/relationships/notesSlide" Target="../notesSlides/notesSlide11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1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6.xml"/><Relationship Id="rId25" Type="http://schemas.openxmlformats.org/officeDocument/2006/relationships/slide" Target="slide89.xml"/><Relationship Id="rId2" Type="http://schemas.openxmlformats.org/officeDocument/2006/relationships/notesSlide" Target="../notesSlides/notesSlide11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2.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2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7.xml"/><Relationship Id="rId25" Type="http://schemas.openxmlformats.org/officeDocument/2006/relationships/slide" Target="slide89.xml"/><Relationship Id="rId2" Type="http://schemas.openxmlformats.org/officeDocument/2006/relationships/notesSlide" Target="../notesSlides/notesSlide12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8.xml"/><Relationship Id="rId25" Type="http://schemas.openxmlformats.org/officeDocument/2006/relationships/slide" Target="slide89.xml"/><Relationship Id="rId2" Type="http://schemas.openxmlformats.org/officeDocument/2006/relationships/notesSlide" Target="../notesSlides/notesSlide12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9.xml"/><Relationship Id="rId25" Type="http://schemas.openxmlformats.org/officeDocument/2006/relationships/slide" Target="slide89.xml"/><Relationship Id="rId2" Type="http://schemas.openxmlformats.org/officeDocument/2006/relationships/notesSlide" Target="../notesSlides/notesSlide12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0.xml"/><Relationship Id="rId25" Type="http://schemas.openxmlformats.org/officeDocument/2006/relationships/slide" Target="slide89.xml"/><Relationship Id="rId2" Type="http://schemas.openxmlformats.org/officeDocument/2006/relationships/notesSlide" Target="../notesSlides/notesSlide12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1.xml"/><Relationship Id="rId25" Type="http://schemas.openxmlformats.org/officeDocument/2006/relationships/slide" Target="slide89.xml"/><Relationship Id="rId2" Type="http://schemas.openxmlformats.org/officeDocument/2006/relationships/notesSlide" Target="../notesSlides/notesSlide12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2.xml"/><Relationship Id="rId25" Type="http://schemas.openxmlformats.org/officeDocument/2006/relationships/slide" Target="slide89.xml"/><Relationship Id="rId2" Type="http://schemas.openxmlformats.org/officeDocument/2006/relationships/notesSlide" Target="../notesSlides/notesSlide12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12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5.xml"/><Relationship Id="rId25" Type="http://schemas.openxmlformats.org/officeDocument/2006/relationships/slide" Target="slide89.xml"/><Relationship Id="rId2" Type="http://schemas.openxmlformats.org/officeDocument/2006/relationships/notesSlide" Target="../notesSlides/notesSlide12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2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5.xml"/><Relationship Id="rId25" Type="http://schemas.openxmlformats.org/officeDocument/2006/relationships/slide" Target="slide89.xml"/><Relationship Id="rId2" Type="http://schemas.openxmlformats.org/officeDocument/2006/relationships/notesSlide" Target="../notesSlides/notesSlide12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2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6.xml"/><Relationship Id="rId25" Type="http://schemas.openxmlformats.org/officeDocument/2006/relationships/slide" Target="slide89.xml"/><Relationship Id="rId2" Type="http://schemas.openxmlformats.org/officeDocument/2006/relationships/notesSlide" Target="../notesSlides/notesSlide12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2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7.xml"/><Relationship Id="rId25" Type="http://schemas.openxmlformats.org/officeDocument/2006/relationships/slide" Target="slide89.xml"/><Relationship Id="rId2" Type="http://schemas.openxmlformats.org/officeDocument/2006/relationships/notesSlide" Target="../notesSlides/notesSlide12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8.xml"/><Relationship Id="rId25" Type="http://schemas.openxmlformats.org/officeDocument/2006/relationships/slide" Target="slide89.xml"/><Relationship Id="rId2" Type="http://schemas.openxmlformats.org/officeDocument/2006/relationships/notesSlide" Target="../notesSlides/notesSlide13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3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9.xml"/><Relationship Id="rId25" Type="http://schemas.openxmlformats.org/officeDocument/2006/relationships/slide" Target="slide89.xml"/><Relationship Id="rId2" Type="http://schemas.openxmlformats.org/officeDocument/2006/relationships/notesSlide" Target="../notesSlides/notesSlide13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3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0.xml"/><Relationship Id="rId25" Type="http://schemas.openxmlformats.org/officeDocument/2006/relationships/slide" Target="slide89.xml"/><Relationship Id="rId2" Type="http://schemas.openxmlformats.org/officeDocument/2006/relationships/notesSlide" Target="../notesSlides/notesSlide13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3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1.xml"/><Relationship Id="rId25" Type="http://schemas.openxmlformats.org/officeDocument/2006/relationships/slide" Target="slide89.xml"/><Relationship Id="rId2" Type="http://schemas.openxmlformats.org/officeDocument/2006/relationships/notesSlide" Target="../notesSlides/notesSlide13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13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4.xml"/><Relationship Id="rId25" Type="http://schemas.openxmlformats.org/officeDocument/2006/relationships/slide" Target="slide89.xml"/><Relationship Id="rId2" Type="http://schemas.openxmlformats.org/officeDocument/2006/relationships/notesSlide" Target="../notesSlides/notesSlide13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13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4.xml"/><Relationship Id="rId25" Type="http://schemas.openxmlformats.org/officeDocument/2006/relationships/slide" Target="slide89.xml"/><Relationship Id="rId2" Type="http://schemas.openxmlformats.org/officeDocument/2006/relationships/notesSlide" Target="../notesSlides/notesSlide13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13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5.xml"/><Relationship Id="rId25" Type="http://schemas.openxmlformats.org/officeDocument/2006/relationships/slide" Target="slide89.xml"/><Relationship Id="rId2" Type="http://schemas.openxmlformats.org/officeDocument/2006/relationships/notesSlide" Target="../notesSlides/notesSlide13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13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6.xml"/><Relationship Id="rId25" Type="http://schemas.openxmlformats.org/officeDocument/2006/relationships/slide" Target="slide89.xml"/><Relationship Id="rId2" Type="http://schemas.openxmlformats.org/officeDocument/2006/relationships/notesSlide" Target="../notesSlides/notesSlide13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13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7.xml"/><Relationship Id="rId25" Type="http://schemas.openxmlformats.org/officeDocument/2006/relationships/slide" Target="slide89.xml"/><Relationship Id="rId2" Type="http://schemas.openxmlformats.org/officeDocument/2006/relationships/notesSlide" Target="../notesSlides/notesSlide13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13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0.xml"/><Relationship Id="rId25" Type="http://schemas.openxmlformats.org/officeDocument/2006/relationships/slide" Target="slide89.xml"/><Relationship Id="rId2" Type="http://schemas.openxmlformats.org/officeDocument/2006/relationships/notesSlide" Target="../notesSlides/notesSlide13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4.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4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0.xml"/><Relationship Id="rId25" Type="http://schemas.openxmlformats.org/officeDocument/2006/relationships/slide" Target="slide89.xml"/><Relationship Id="rId2" Type="http://schemas.openxmlformats.org/officeDocument/2006/relationships/notesSlide" Target="../notesSlides/notesSlide14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1.xml"/><Relationship Id="rId25" Type="http://schemas.openxmlformats.org/officeDocument/2006/relationships/slide" Target="slide89.xml"/><Relationship Id="rId2" Type="http://schemas.openxmlformats.org/officeDocument/2006/relationships/notesSlide" Target="../notesSlides/notesSlide14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2.xml"/><Relationship Id="rId25" Type="http://schemas.openxmlformats.org/officeDocument/2006/relationships/slide" Target="slide89.xml"/><Relationship Id="rId2" Type="http://schemas.openxmlformats.org/officeDocument/2006/relationships/notesSlide" Target="../notesSlides/notesSlide14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3.xml"/><Relationship Id="rId25" Type="http://schemas.openxmlformats.org/officeDocument/2006/relationships/slide" Target="slide89.xml"/><Relationship Id="rId2" Type="http://schemas.openxmlformats.org/officeDocument/2006/relationships/notesSlide" Target="../notesSlides/notesSlide14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4.xml"/><Relationship Id="rId25" Type="http://schemas.openxmlformats.org/officeDocument/2006/relationships/slide" Target="slide89.xml"/><Relationship Id="rId2" Type="http://schemas.openxmlformats.org/officeDocument/2006/relationships/notesSlide" Target="../notesSlides/notesSlide14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5.xml"/><Relationship Id="rId25" Type="http://schemas.openxmlformats.org/officeDocument/2006/relationships/slide" Target="slide89.xml"/><Relationship Id="rId2" Type="http://schemas.openxmlformats.org/officeDocument/2006/relationships/notesSlide" Target="../notesSlides/notesSlide14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6.xml"/><Relationship Id="rId25" Type="http://schemas.openxmlformats.org/officeDocument/2006/relationships/slide" Target="slide89.xml"/><Relationship Id="rId2" Type="http://schemas.openxmlformats.org/officeDocument/2006/relationships/notesSlide" Target="../notesSlides/notesSlide14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4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7.xml"/><Relationship Id="rId25" Type="http://schemas.openxmlformats.org/officeDocument/2006/relationships/slide" Target="slide89.xml"/><Relationship Id="rId2" Type="http://schemas.openxmlformats.org/officeDocument/2006/relationships/notesSlide" Target="../notesSlides/notesSlide14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1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5.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6.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7.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7.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8.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8.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1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19.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2.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20.xml.rels><?xml version="1.0" encoding="UTF-8" standalone="yes"?>
<Relationships xmlns="http://schemas.openxmlformats.org/package/2006/relationships"><Relationship Id="rId26" Type="http://schemas.openxmlformats.org/officeDocument/2006/relationships/slide" Target="slide89.xml"/><Relationship Id="rId21" Type="http://schemas.openxmlformats.org/officeDocument/2006/relationships/image" Target="../media/image11.png"/><Relationship Id="rId42" Type="http://schemas.openxmlformats.org/officeDocument/2006/relationships/slide" Target="slide38.xml"/><Relationship Id="rId47" Type="http://schemas.openxmlformats.org/officeDocument/2006/relationships/slide" Target="slide42.xml"/><Relationship Id="rId63" Type="http://schemas.openxmlformats.org/officeDocument/2006/relationships/slide" Target="slide60.xml"/><Relationship Id="rId68" Type="http://schemas.openxmlformats.org/officeDocument/2006/relationships/slide" Target="slide71.xml"/><Relationship Id="rId7" Type="http://schemas.openxmlformats.org/officeDocument/2006/relationships/image" Target="../media/image4.png"/><Relationship Id="rId71" Type="http://schemas.openxmlformats.org/officeDocument/2006/relationships/slide" Target="slide77.xml"/><Relationship Id="rId2" Type="http://schemas.openxmlformats.org/officeDocument/2006/relationships/notesSlide" Target="../notesSlides/notesSlide20.xml"/><Relationship Id="rId16" Type="http://schemas.openxmlformats.org/officeDocument/2006/relationships/slide" Target="slide21.xml"/><Relationship Id="rId29" Type="http://schemas.openxmlformats.org/officeDocument/2006/relationships/image" Target="../media/image14.png"/><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8.xml"/><Relationship Id="rId37" Type="http://schemas.openxmlformats.org/officeDocument/2006/relationships/slide" Target="slide46.xml"/><Relationship Id="rId40" Type="http://schemas.openxmlformats.org/officeDocument/2006/relationships/slide" Target="slide34.xml"/><Relationship Id="rId45" Type="http://schemas.openxmlformats.org/officeDocument/2006/relationships/slide" Target="slide40.xml"/><Relationship Id="rId53" Type="http://schemas.openxmlformats.org/officeDocument/2006/relationships/slide" Target="slide51.xml"/><Relationship Id="rId58" Type="http://schemas.openxmlformats.org/officeDocument/2006/relationships/slide" Target="slide57.xml"/><Relationship Id="rId66" Type="http://schemas.openxmlformats.org/officeDocument/2006/relationships/slide" Target="slide67.xml"/><Relationship Id="rId5" Type="http://schemas.openxmlformats.org/officeDocument/2006/relationships/image" Target="../media/image3.png"/><Relationship Id="rId61" Type="http://schemas.openxmlformats.org/officeDocument/2006/relationships/slide" Target="slide76.xml"/><Relationship Id="rId19" Type="http://schemas.openxmlformats.org/officeDocument/2006/relationships/image" Target="../media/image10.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31.xml"/><Relationship Id="rId43" Type="http://schemas.openxmlformats.org/officeDocument/2006/relationships/slide" Target="slide39.xml"/><Relationship Id="rId48" Type="http://schemas.openxmlformats.org/officeDocument/2006/relationships/slide" Target="slide43.xml"/><Relationship Id="rId56" Type="http://schemas.openxmlformats.org/officeDocument/2006/relationships/slide" Target="slide55.xml"/><Relationship Id="rId64" Type="http://schemas.openxmlformats.org/officeDocument/2006/relationships/slide" Target="slide66.xml"/><Relationship Id="rId69" Type="http://schemas.openxmlformats.org/officeDocument/2006/relationships/slide" Target="slide72.xml"/><Relationship Id="rId8" Type="http://schemas.openxmlformats.org/officeDocument/2006/relationships/slide" Target="slide10.xml"/><Relationship Id="rId51" Type="http://schemas.openxmlformats.org/officeDocument/2006/relationships/slide" Target="slide74.xml"/><Relationship Id="rId3" Type="http://schemas.openxmlformats.org/officeDocument/2006/relationships/image" Target="../media/image2.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29.xml"/><Relationship Id="rId38" Type="http://schemas.openxmlformats.org/officeDocument/2006/relationships/slide" Target="slide33.xml"/><Relationship Id="rId46" Type="http://schemas.openxmlformats.org/officeDocument/2006/relationships/slide" Target="slide41.xml"/><Relationship Id="rId59" Type="http://schemas.openxmlformats.org/officeDocument/2006/relationships/slide" Target="slide58.xml"/><Relationship Id="rId67" Type="http://schemas.openxmlformats.org/officeDocument/2006/relationships/slide" Target="slide70.xml"/><Relationship Id="rId20" Type="http://schemas.openxmlformats.org/officeDocument/2006/relationships/slide" Target="slide79.xml"/><Relationship Id="rId41" Type="http://schemas.openxmlformats.org/officeDocument/2006/relationships/slide" Target="slide37.xml"/><Relationship Id="rId54" Type="http://schemas.openxmlformats.org/officeDocument/2006/relationships/slide" Target="slide52.xml"/><Relationship Id="rId62" Type="http://schemas.openxmlformats.org/officeDocument/2006/relationships/slide" Target="slide59.xml"/><Relationship Id="rId70" Type="http://schemas.openxmlformats.org/officeDocument/2006/relationships/slide" Target="slide75.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32.xml"/><Relationship Id="rId49" Type="http://schemas.openxmlformats.org/officeDocument/2006/relationships/slide" Target="slide48.xml"/><Relationship Id="rId57" Type="http://schemas.openxmlformats.org/officeDocument/2006/relationships/slide" Target="slide56.xml"/><Relationship Id="rId10" Type="http://schemas.openxmlformats.org/officeDocument/2006/relationships/slide" Target="slide11.xml"/><Relationship Id="rId31" Type="http://schemas.openxmlformats.org/officeDocument/2006/relationships/image" Target="../media/image15.png"/><Relationship Id="rId44" Type="http://schemas.openxmlformats.org/officeDocument/2006/relationships/slide" Target="slide61.xml"/><Relationship Id="rId52" Type="http://schemas.openxmlformats.org/officeDocument/2006/relationships/slide" Target="slide50.xml"/><Relationship Id="rId60" Type="http://schemas.openxmlformats.org/officeDocument/2006/relationships/slide" Target="slide65.xml"/><Relationship Id="rId65" Type="http://schemas.openxmlformats.org/officeDocument/2006/relationships/slide" Target="slide73.xml"/><Relationship Id="rId4" Type="http://schemas.openxmlformats.org/officeDocument/2006/relationships/slide" Target="slide8.xml"/><Relationship Id="rId9" Type="http://schemas.openxmlformats.org/officeDocument/2006/relationships/image" Target="../media/image5.png"/><Relationship Id="rId13" Type="http://schemas.openxmlformats.org/officeDocument/2006/relationships/image" Target="../media/image7.png"/><Relationship Id="rId18" Type="http://schemas.openxmlformats.org/officeDocument/2006/relationships/slide" Target="slide27.xml"/><Relationship Id="rId39" Type="http://schemas.openxmlformats.org/officeDocument/2006/relationships/slide" Target="slide47.xml"/><Relationship Id="rId34" Type="http://schemas.openxmlformats.org/officeDocument/2006/relationships/slide" Target="slide30.xml"/><Relationship Id="rId50" Type="http://schemas.openxmlformats.org/officeDocument/2006/relationships/slide" Target="slide49.xml"/><Relationship Id="rId55" Type="http://schemas.openxmlformats.org/officeDocument/2006/relationships/slide" Target="slide64.xml"/></Relationships>
</file>

<file path=ppt/slides/_rels/slide21.xml.rels><?xml version="1.0" encoding="UTF-8" standalone="yes"?>
<Relationships xmlns="http://schemas.openxmlformats.org/package/2006/relationships"><Relationship Id="rId26" Type="http://schemas.openxmlformats.org/officeDocument/2006/relationships/slide" Target="slide89.xml"/><Relationship Id="rId21" Type="http://schemas.openxmlformats.org/officeDocument/2006/relationships/image" Target="../media/image11.png"/><Relationship Id="rId42" Type="http://schemas.openxmlformats.org/officeDocument/2006/relationships/slide" Target="slide38.xml"/><Relationship Id="rId47" Type="http://schemas.openxmlformats.org/officeDocument/2006/relationships/slide" Target="slide42.xml"/><Relationship Id="rId63" Type="http://schemas.openxmlformats.org/officeDocument/2006/relationships/slide" Target="slide60.xml"/><Relationship Id="rId68" Type="http://schemas.openxmlformats.org/officeDocument/2006/relationships/slide" Target="slide71.xml"/><Relationship Id="rId7" Type="http://schemas.openxmlformats.org/officeDocument/2006/relationships/image" Target="../media/image4.png"/><Relationship Id="rId71" Type="http://schemas.openxmlformats.org/officeDocument/2006/relationships/slide" Target="slide77.xml"/><Relationship Id="rId2" Type="http://schemas.openxmlformats.org/officeDocument/2006/relationships/notesSlide" Target="../notesSlides/notesSlide21.xml"/><Relationship Id="rId16" Type="http://schemas.openxmlformats.org/officeDocument/2006/relationships/slide" Target="slide21.xml"/><Relationship Id="rId29" Type="http://schemas.openxmlformats.org/officeDocument/2006/relationships/image" Target="../media/image14.png"/><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8.xml"/><Relationship Id="rId37" Type="http://schemas.openxmlformats.org/officeDocument/2006/relationships/slide" Target="slide46.xml"/><Relationship Id="rId40" Type="http://schemas.openxmlformats.org/officeDocument/2006/relationships/slide" Target="slide34.xml"/><Relationship Id="rId45" Type="http://schemas.openxmlformats.org/officeDocument/2006/relationships/slide" Target="slide40.xml"/><Relationship Id="rId53" Type="http://schemas.openxmlformats.org/officeDocument/2006/relationships/slide" Target="slide51.xml"/><Relationship Id="rId58" Type="http://schemas.openxmlformats.org/officeDocument/2006/relationships/slide" Target="slide57.xml"/><Relationship Id="rId66" Type="http://schemas.openxmlformats.org/officeDocument/2006/relationships/slide" Target="slide67.xml"/><Relationship Id="rId5" Type="http://schemas.openxmlformats.org/officeDocument/2006/relationships/image" Target="../media/image3.png"/><Relationship Id="rId61" Type="http://schemas.openxmlformats.org/officeDocument/2006/relationships/slide" Target="slide76.xml"/><Relationship Id="rId19" Type="http://schemas.openxmlformats.org/officeDocument/2006/relationships/image" Target="../media/image10.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31.xml"/><Relationship Id="rId43" Type="http://schemas.openxmlformats.org/officeDocument/2006/relationships/slide" Target="slide39.xml"/><Relationship Id="rId48" Type="http://schemas.openxmlformats.org/officeDocument/2006/relationships/slide" Target="slide43.xml"/><Relationship Id="rId56" Type="http://schemas.openxmlformats.org/officeDocument/2006/relationships/slide" Target="slide55.xml"/><Relationship Id="rId64" Type="http://schemas.openxmlformats.org/officeDocument/2006/relationships/slide" Target="slide66.xml"/><Relationship Id="rId69" Type="http://schemas.openxmlformats.org/officeDocument/2006/relationships/slide" Target="slide72.xml"/><Relationship Id="rId8" Type="http://schemas.openxmlformats.org/officeDocument/2006/relationships/slide" Target="slide10.xml"/><Relationship Id="rId51" Type="http://schemas.openxmlformats.org/officeDocument/2006/relationships/slide" Target="slide74.xml"/><Relationship Id="rId3" Type="http://schemas.openxmlformats.org/officeDocument/2006/relationships/image" Target="../media/image2.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29.xml"/><Relationship Id="rId38" Type="http://schemas.openxmlformats.org/officeDocument/2006/relationships/slide" Target="slide33.xml"/><Relationship Id="rId46" Type="http://schemas.openxmlformats.org/officeDocument/2006/relationships/slide" Target="slide41.xml"/><Relationship Id="rId59" Type="http://schemas.openxmlformats.org/officeDocument/2006/relationships/slide" Target="slide58.xml"/><Relationship Id="rId67" Type="http://schemas.openxmlformats.org/officeDocument/2006/relationships/slide" Target="slide70.xml"/><Relationship Id="rId20" Type="http://schemas.openxmlformats.org/officeDocument/2006/relationships/slide" Target="slide79.xml"/><Relationship Id="rId41" Type="http://schemas.openxmlformats.org/officeDocument/2006/relationships/slide" Target="slide37.xml"/><Relationship Id="rId54" Type="http://schemas.openxmlformats.org/officeDocument/2006/relationships/slide" Target="slide52.xml"/><Relationship Id="rId62" Type="http://schemas.openxmlformats.org/officeDocument/2006/relationships/slide" Target="slide59.xml"/><Relationship Id="rId70" Type="http://schemas.openxmlformats.org/officeDocument/2006/relationships/slide" Target="slide75.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32.xml"/><Relationship Id="rId49" Type="http://schemas.openxmlformats.org/officeDocument/2006/relationships/slide" Target="slide48.xml"/><Relationship Id="rId57" Type="http://schemas.openxmlformats.org/officeDocument/2006/relationships/slide" Target="slide56.xml"/><Relationship Id="rId10" Type="http://schemas.openxmlformats.org/officeDocument/2006/relationships/slide" Target="slide11.xml"/><Relationship Id="rId31" Type="http://schemas.openxmlformats.org/officeDocument/2006/relationships/image" Target="../media/image15.png"/><Relationship Id="rId44" Type="http://schemas.openxmlformats.org/officeDocument/2006/relationships/slide" Target="slide61.xml"/><Relationship Id="rId52" Type="http://schemas.openxmlformats.org/officeDocument/2006/relationships/slide" Target="slide50.xml"/><Relationship Id="rId60" Type="http://schemas.openxmlformats.org/officeDocument/2006/relationships/slide" Target="slide65.xml"/><Relationship Id="rId65" Type="http://schemas.openxmlformats.org/officeDocument/2006/relationships/slide" Target="slide73.xml"/><Relationship Id="rId4" Type="http://schemas.openxmlformats.org/officeDocument/2006/relationships/slide" Target="slide8.xml"/><Relationship Id="rId9" Type="http://schemas.openxmlformats.org/officeDocument/2006/relationships/image" Target="../media/image5.png"/><Relationship Id="rId13" Type="http://schemas.openxmlformats.org/officeDocument/2006/relationships/image" Target="../media/image7.png"/><Relationship Id="rId18" Type="http://schemas.openxmlformats.org/officeDocument/2006/relationships/slide" Target="slide27.xml"/><Relationship Id="rId39" Type="http://schemas.openxmlformats.org/officeDocument/2006/relationships/slide" Target="slide47.xml"/><Relationship Id="rId34" Type="http://schemas.openxmlformats.org/officeDocument/2006/relationships/slide" Target="slide30.xml"/><Relationship Id="rId50" Type="http://schemas.openxmlformats.org/officeDocument/2006/relationships/slide" Target="slide49.xml"/><Relationship Id="rId55" Type="http://schemas.openxmlformats.org/officeDocument/2006/relationships/slide" Target="slide64.xml"/></Relationships>
</file>

<file path=ppt/slides/_rels/slide22.xml.rels><?xml version="1.0" encoding="UTF-8" standalone="yes"?>
<Relationships xmlns="http://schemas.openxmlformats.org/package/2006/relationships"><Relationship Id="rId26" Type="http://schemas.openxmlformats.org/officeDocument/2006/relationships/slide" Target="slide89.xml"/><Relationship Id="rId21" Type="http://schemas.openxmlformats.org/officeDocument/2006/relationships/image" Target="../media/image11.png"/><Relationship Id="rId42" Type="http://schemas.openxmlformats.org/officeDocument/2006/relationships/slide" Target="slide38.xml"/><Relationship Id="rId47" Type="http://schemas.openxmlformats.org/officeDocument/2006/relationships/slide" Target="slide42.xml"/><Relationship Id="rId63" Type="http://schemas.openxmlformats.org/officeDocument/2006/relationships/slide" Target="slide60.xml"/><Relationship Id="rId68" Type="http://schemas.openxmlformats.org/officeDocument/2006/relationships/slide" Target="slide71.xml"/><Relationship Id="rId7" Type="http://schemas.openxmlformats.org/officeDocument/2006/relationships/image" Target="../media/image4.png"/><Relationship Id="rId71" Type="http://schemas.openxmlformats.org/officeDocument/2006/relationships/slide" Target="slide77.xml"/><Relationship Id="rId2" Type="http://schemas.openxmlformats.org/officeDocument/2006/relationships/notesSlide" Target="../notesSlides/notesSlide22.xml"/><Relationship Id="rId16" Type="http://schemas.openxmlformats.org/officeDocument/2006/relationships/slide" Target="slide21.xml"/><Relationship Id="rId29" Type="http://schemas.openxmlformats.org/officeDocument/2006/relationships/image" Target="../media/image14.png"/><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8.xml"/><Relationship Id="rId37" Type="http://schemas.openxmlformats.org/officeDocument/2006/relationships/slide" Target="slide46.xml"/><Relationship Id="rId40" Type="http://schemas.openxmlformats.org/officeDocument/2006/relationships/slide" Target="slide34.xml"/><Relationship Id="rId45" Type="http://schemas.openxmlformats.org/officeDocument/2006/relationships/slide" Target="slide40.xml"/><Relationship Id="rId53" Type="http://schemas.openxmlformats.org/officeDocument/2006/relationships/slide" Target="slide51.xml"/><Relationship Id="rId58" Type="http://schemas.openxmlformats.org/officeDocument/2006/relationships/slide" Target="slide57.xml"/><Relationship Id="rId66" Type="http://schemas.openxmlformats.org/officeDocument/2006/relationships/slide" Target="slide67.xml"/><Relationship Id="rId5" Type="http://schemas.openxmlformats.org/officeDocument/2006/relationships/image" Target="../media/image3.png"/><Relationship Id="rId61" Type="http://schemas.openxmlformats.org/officeDocument/2006/relationships/slide" Target="slide76.xml"/><Relationship Id="rId19" Type="http://schemas.openxmlformats.org/officeDocument/2006/relationships/image" Target="../media/image10.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31.xml"/><Relationship Id="rId43" Type="http://schemas.openxmlformats.org/officeDocument/2006/relationships/slide" Target="slide39.xml"/><Relationship Id="rId48" Type="http://schemas.openxmlformats.org/officeDocument/2006/relationships/slide" Target="slide43.xml"/><Relationship Id="rId56" Type="http://schemas.openxmlformats.org/officeDocument/2006/relationships/slide" Target="slide55.xml"/><Relationship Id="rId64" Type="http://schemas.openxmlformats.org/officeDocument/2006/relationships/slide" Target="slide66.xml"/><Relationship Id="rId69" Type="http://schemas.openxmlformats.org/officeDocument/2006/relationships/slide" Target="slide72.xml"/><Relationship Id="rId8" Type="http://schemas.openxmlformats.org/officeDocument/2006/relationships/slide" Target="slide10.xml"/><Relationship Id="rId51" Type="http://schemas.openxmlformats.org/officeDocument/2006/relationships/slide" Target="slide74.xml"/><Relationship Id="rId3" Type="http://schemas.openxmlformats.org/officeDocument/2006/relationships/image" Target="../media/image2.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29.xml"/><Relationship Id="rId38" Type="http://schemas.openxmlformats.org/officeDocument/2006/relationships/slide" Target="slide33.xml"/><Relationship Id="rId46" Type="http://schemas.openxmlformats.org/officeDocument/2006/relationships/slide" Target="slide41.xml"/><Relationship Id="rId59" Type="http://schemas.openxmlformats.org/officeDocument/2006/relationships/slide" Target="slide58.xml"/><Relationship Id="rId67" Type="http://schemas.openxmlformats.org/officeDocument/2006/relationships/slide" Target="slide70.xml"/><Relationship Id="rId20" Type="http://schemas.openxmlformats.org/officeDocument/2006/relationships/slide" Target="slide79.xml"/><Relationship Id="rId41" Type="http://schemas.openxmlformats.org/officeDocument/2006/relationships/slide" Target="slide37.xml"/><Relationship Id="rId54" Type="http://schemas.openxmlformats.org/officeDocument/2006/relationships/slide" Target="slide52.xml"/><Relationship Id="rId62" Type="http://schemas.openxmlformats.org/officeDocument/2006/relationships/slide" Target="slide59.xml"/><Relationship Id="rId70" Type="http://schemas.openxmlformats.org/officeDocument/2006/relationships/slide" Target="slide75.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32.xml"/><Relationship Id="rId49" Type="http://schemas.openxmlformats.org/officeDocument/2006/relationships/slide" Target="slide48.xml"/><Relationship Id="rId57" Type="http://schemas.openxmlformats.org/officeDocument/2006/relationships/slide" Target="slide56.xml"/><Relationship Id="rId10" Type="http://schemas.openxmlformats.org/officeDocument/2006/relationships/slide" Target="slide11.xml"/><Relationship Id="rId31" Type="http://schemas.openxmlformats.org/officeDocument/2006/relationships/image" Target="../media/image15.png"/><Relationship Id="rId44" Type="http://schemas.openxmlformats.org/officeDocument/2006/relationships/slide" Target="slide61.xml"/><Relationship Id="rId52" Type="http://schemas.openxmlformats.org/officeDocument/2006/relationships/slide" Target="slide50.xml"/><Relationship Id="rId60" Type="http://schemas.openxmlformats.org/officeDocument/2006/relationships/slide" Target="slide65.xml"/><Relationship Id="rId65" Type="http://schemas.openxmlformats.org/officeDocument/2006/relationships/slide" Target="slide73.xml"/><Relationship Id="rId4" Type="http://schemas.openxmlformats.org/officeDocument/2006/relationships/slide" Target="slide8.xml"/><Relationship Id="rId9" Type="http://schemas.openxmlformats.org/officeDocument/2006/relationships/image" Target="../media/image5.png"/><Relationship Id="rId13" Type="http://schemas.openxmlformats.org/officeDocument/2006/relationships/image" Target="../media/image7.png"/><Relationship Id="rId18" Type="http://schemas.openxmlformats.org/officeDocument/2006/relationships/slide" Target="slide27.xml"/><Relationship Id="rId39" Type="http://schemas.openxmlformats.org/officeDocument/2006/relationships/slide" Target="slide47.xml"/><Relationship Id="rId34" Type="http://schemas.openxmlformats.org/officeDocument/2006/relationships/slide" Target="slide30.xml"/><Relationship Id="rId50" Type="http://schemas.openxmlformats.org/officeDocument/2006/relationships/slide" Target="slide49.xml"/><Relationship Id="rId55" Type="http://schemas.openxmlformats.org/officeDocument/2006/relationships/slide" Target="slide64.xml"/></Relationships>
</file>

<file path=ppt/slides/_rels/slide23.xml.rels><?xml version="1.0" encoding="UTF-8" standalone="yes"?>
<Relationships xmlns="http://schemas.openxmlformats.org/package/2006/relationships"><Relationship Id="rId26" Type="http://schemas.openxmlformats.org/officeDocument/2006/relationships/slide" Target="slide89.xml"/><Relationship Id="rId21" Type="http://schemas.openxmlformats.org/officeDocument/2006/relationships/image" Target="../media/image11.png"/><Relationship Id="rId42" Type="http://schemas.openxmlformats.org/officeDocument/2006/relationships/slide" Target="slide38.xml"/><Relationship Id="rId47" Type="http://schemas.openxmlformats.org/officeDocument/2006/relationships/slide" Target="slide42.xml"/><Relationship Id="rId63" Type="http://schemas.openxmlformats.org/officeDocument/2006/relationships/slide" Target="slide60.xml"/><Relationship Id="rId68" Type="http://schemas.openxmlformats.org/officeDocument/2006/relationships/slide" Target="slide71.xml"/><Relationship Id="rId7" Type="http://schemas.openxmlformats.org/officeDocument/2006/relationships/image" Target="../media/image4.png"/><Relationship Id="rId71" Type="http://schemas.openxmlformats.org/officeDocument/2006/relationships/slide" Target="slide77.xml"/><Relationship Id="rId2" Type="http://schemas.openxmlformats.org/officeDocument/2006/relationships/notesSlide" Target="../notesSlides/notesSlide23.xml"/><Relationship Id="rId16" Type="http://schemas.openxmlformats.org/officeDocument/2006/relationships/slide" Target="slide21.xml"/><Relationship Id="rId29" Type="http://schemas.openxmlformats.org/officeDocument/2006/relationships/image" Target="../media/image14.png"/><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8.xml"/><Relationship Id="rId37" Type="http://schemas.openxmlformats.org/officeDocument/2006/relationships/slide" Target="slide46.xml"/><Relationship Id="rId40" Type="http://schemas.openxmlformats.org/officeDocument/2006/relationships/slide" Target="slide34.xml"/><Relationship Id="rId45" Type="http://schemas.openxmlformats.org/officeDocument/2006/relationships/slide" Target="slide40.xml"/><Relationship Id="rId53" Type="http://schemas.openxmlformats.org/officeDocument/2006/relationships/slide" Target="slide51.xml"/><Relationship Id="rId58" Type="http://schemas.openxmlformats.org/officeDocument/2006/relationships/slide" Target="slide57.xml"/><Relationship Id="rId66" Type="http://schemas.openxmlformats.org/officeDocument/2006/relationships/slide" Target="slide67.xml"/><Relationship Id="rId5" Type="http://schemas.openxmlformats.org/officeDocument/2006/relationships/image" Target="../media/image3.png"/><Relationship Id="rId61" Type="http://schemas.openxmlformats.org/officeDocument/2006/relationships/slide" Target="slide76.xml"/><Relationship Id="rId19" Type="http://schemas.openxmlformats.org/officeDocument/2006/relationships/image" Target="../media/image10.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31.xml"/><Relationship Id="rId43" Type="http://schemas.openxmlformats.org/officeDocument/2006/relationships/slide" Target="slide39.xml"/><Relationship Id="rId48" Type="http://schemas.openxmlformats.org/officeDocument/2006/relationships/slide" Target="slide43.xml"/><Relationship Id="rId56" Type="http://schemas.openxmlformats.org/officeDocument/2006/relationships/slide" Target="slide55.xml"/><Relationship Id="rId64" Type="http://schemas.openxmlformats.org/officeDocument/2006/relationships/slide" Target="slide66.xml"/><Relationship Id="rId69" Type="http://schemas.openxmlformats.org/officeDocument/2006/relationships/slide" Target="slide72.xml"/><Relationship Id="rId8" Type="http://schemas.openxmlformats.org/officeDocument/2006/relationships/slide" Target="slide10.xml"/><Relationship Id="rId51" Type="http://schemas.openxmlformats.org/officeDocument/2006/relationships/slide" Target="slide74.xml"/><Relationship Id="rId3" Type="http://schemas.openxmlformats.org/officeDocument/2006/relationships/image" Target="../media/image2.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29.xml"/><Relationship Id="rId38" Type="http://schemas.openxmlformats.org/officeDocument/2006/relationships/slide" Target="slide33.xml"/><Relationship Id="rId46" Type="http://schemas.openxmlformats.org/officeDocument/2006/relationships/slide" Target="slide41.xml"/><Relationship Id="rId59" Type="http://schemas.openxmlformats.org/officeDocument/2006/relationships/slide" Target="slide58.xml"/><Relationship Id="rId67" Type="http://schemas.openxmlformats.org/officeDocument/2006/relationships/slide" Target="slide70.xml"/><Relationship Id="rId20" Type="http://schemas.openxmlformats.org/officeDocument/2006/relationships/slide" Target="slide79.xml"/><Relationship Id="rId41" Type="http://schemas.openxmlformats.org/officeDocument/2006/relationships/slide" Target="slide37.xml"/><Relationship Id="rId54" Type="http://schemas.openxmlformats.org/officeDocument/2006/relationships/slide" Target="slide52.xml"/><Relationship Id="rId62" Type="http://schemas.openxmlformats.org/officeDocument/2006/relationships/slide" Target="slide59.xml"/><Relationship Id="rId70" Type="http://schemas.openxmlformats.org/officeDocument/2006/relationships/slide" Target="slide75.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32.xml"/><Relationship Id="rId49" Type="http://schemas.openxmlformats.org/officeDocument/2006/relationships/slide" Target="slide48.xml"/><Relationship Id="rId57" Type="http://schemas.openxmlformats.org/officeDocument/2006/relationships/slide" Target="slide56.xml"/><Relationship Id="rId10" Type="http://schemas.openxmlformats.org/officeDocument/2006/relationships/slide" Target="slide11.xml"/><Relationship Id="rId31" Type="http://schemas.openxmlformats.org/officeDocument/2006/relationships/image" Target="../media/image15.png"/><Relationship Id="rId44" Type="http://schemas.openxmlformats.org/officeDocument/2006/relationships/slide" Target="slide61.xml"/><Relationship Id="rId52" Type="http://schemas.openxmlformats.org/officeDocument/2006/relationships/slide" Target="slide50.xml"/><Relationship Id="rId60" Type="http://schemas.openxmlformats.org/officeDocument/2006/relationships/slide" Target="slide65.xml"/><Relationship Id="rId65" Type="http://schemas.openxmlformats.org/officeDocument/2006/relationships/slide" Target="slide73.xml"/><Relationship Id="rId4" Type="http://schemas.openxmlformats.org/officeDocument/2006/relationships/slide" Target="slide8.xml"/><Relationship Id="rId9" Type="http://schemas.openxmlformats.org/officeDocument/2006/relationships/image" Target="../media/image5.png"/><Relationship Id="rId13" Type="http://schemas.openxmlformats.org/officeDocument/2006/relationships/image" Target="../media/image7.png"/><Relationship Id="rId18" Type="http://schemas.openxmlformats.org/officeDocument/2006/relationships/slide" Target="slide27.xml"/><Relationship Id="rId39" Type="http://schemas.openxmlformats.org/officeDocument/2006/relationships/slide" Target="slide47.xml"/><Relationship Id="rId34" Type="http://schemas.openxmlformats.org/officeDocument/2006/relationships/slide" Target="slide30.xml"/><Relationship Id="rId50" Type="http://schemas.openxmlformats.org/officeDocument/2006/relationships/slide" Target="slide49.xml"/><Relationship Id="rId55" Type="http://schemas.openxmlformats.org/officeDocument/2006/relationships/slide" Target="slide64.xml"/></Relationships>
</file>

<file path=ppt/slides/_rels/slide24.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9" Type="http://schemas.openxmlformats.org/officeDocument/2006/relationships/slide" Target="slide56.xml"/><Relationship Id="rId21" Type="http://schemas.openxmlformats.org/officeDocument/2006/relationships/image" Target="../media/image11.png"/><Relationship Id="rId34" Type="http://schemas.openxmlformats.org/officeDocument/2006/relationships/slide" Target="slide75.xml"/><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41.xml"/><Relationship Id="rId38" Type="http://schemas.openxmlformats.org/officeDocument/2006/relationships/slide" Target="slide34.xml"/><Relationship Id="rId2" Type="http://schemas.openxmlformats.org/officeDocument/2006/relationships/notesSlide" Target="../notesSlides/notesSlide24.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4.xml"/><Relationship Id="rId37" Type="http://schemas.openxmlformats.org/officeDocument/2006/relationships/slide" Target="slide6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46.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38.xml"/><Relationship Id="rId8" Type="http://schemas.openxmlformats.org/officeDocument/2006/relationships/slide" Target="slide10.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21" Type="http://schemas.openxmlformats.org/officeDocument/2006/relationships/slide" Target="slide81.xml"/><Relationship Id="rId34" Type="http://schemas.openxmlformats.org/officeDocument/2006/relationships/slide" Target="slide3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33" Type="http://schemas.openxmlformats.org/officeDocument/2006/relationships/slide" Target="slide30.xml"/><Relationship Id="rId2" Type="http://schemas.openxmlformats.org/officeDocument/2006/relationships/notesSlide" Target="../notesSlides/notesSlide2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32" Type="http://schemas.openxmlformats.org/officeDocument/2006/relationships/slide" Target="slide29.xml"/><Relationship Id="rId37" Type="http://schemas.openxmlformats.org/officeDocument/2006/relationships/slide" Target="slide34.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36" Type="http://schemas.openxmlformats.org/officeDocument/2006/relationships/slide" Target="slide33.xml"/><Relationship Id="rId10" Type="http://schemas.openxmlformats.org/officeDocument/2006/relationships/image" Target="../media/image6.png"/><Relationship Id="rId19" Type="http://schemas.openxmlformats.org/officeDocument/2006/relationships/slide" Target="slide79.xml"/><Relationship Id="rId31" Type="http://schemas.openxmlformats.org/officeDocument/2006/relationships/slide" Target="slide28.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 Id="rId35" Type="http://schemas.openxmlformats.org/officeDocument/2006/relationships/slide" Target="slide32.xml"/><Relationship Id="rId8" Type="http://schemas.openxmlformats.org/officeDocument/2006/relationships/image" Target="../media/image5.png"/><Relationship Id="rId3" Type="http://schemas.openxmlformats.org/officeDocument/2006/relationships/slide" Target="slide8.xml"/></Relationships>
</file>

<file path=ppt/slides/_rels/slide2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26.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26.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3.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1.xml"/></Relationships>
</file>

<file path=ppt/slides/_rels/slide2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2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2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8.xml"/><Relationship Id="rId25" Type="http://schemas.openxmlformats.org/officeDocument/2006/relationships/slide" Target="slide89.xml"/><Relationship Id="rId2" Type="http://schemas.openxmlformats.org/officeDocument/2006/relationships/notesSlide" Target="../notesSlides/notesSlide2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2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9.xml"/><Relationship Id="rId25" Type="http://schemas.openxmlformats.org/officeDocument/2006/relationships/slide" Target="slide89.xml"/><Relationship Id="rId2" Type="http://schemas.openxmlformats.org/officeDocument/2006/relationships/notesSlide" Target="../notesSlides/notesSlide2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3.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3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0.xml"/><Relationship Id="rId25" Type="http://schemas.openxmlformats.org/officeDocument/2006/relationships/slide" Target="slide89.xml"/><Relationship Id="rId2" Type="http://schemas.openxmlformats.org/officeDocument/2006/relationships/notesSlide" Target="../notesSlides/notesSlide3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3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1.xml"/><Relationship Id="rId25" Type="http://schemas.openxmlformats.org/officeDocument/2006/relationships/slide" Target="slide89.xml"/><Relationship Id="rId2" Type="http://schemas.openxmlformats.org/officeDocument/2006/relationships/notesSlide" Target="../notesSlides/notesSlide3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3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2.xml"/><Relationship Id="rId25" Type="http://schemas.openxmlformats.org/officeDocument/2006/relationships/slide" Target="slide89.xml"/><Relationship Id="rId2" Type="http://schemas.openxmlformats.org/officeDocument/2006/relationships/notesSlide" Target="../notesSlides/notesSlide3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3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3.xml"/><Relationship Id="rId25" Type="http://schemas.openxmlformats.org/officeDocument/2006/relationships/slide" Target="slide89.xml"/><Relationship Id="rId2" Type="http://schemas.openxmlformats.org/officeDocument/2006/relationships/notesSlide" Target="../notesSlides/notesSlide3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3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4.xml"/><Relationship Id="rId25" Type="http://schemas.openxmlformats.org/officeDocument/2006/relationships/slide" Target="slide89.xml"/><Relationship Id="rId2" Type="http://schemas.openxmlformats.org/officeDocument/2006/relationships/notesSlide" Target="../notesSlides/notesSlide3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35.xml.rels><?xml version="1.0" encoding="UTF-8" standalone="yes"?>
<Relationships xmlns="http://schemas.openxmlformats.org/package/2006/relationships"><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34" Type="http://schemas.openxmlformats.org/officeDocument/2006/relationships/slide" Target="slide4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7.xml"/><Relationship Id="rId25" Type="http://schemas.openxmlformats.org/officeDocument/2006/relationships/slide" Target="slide89.xml"/><Relationship Id="rId33" Type="http://schemas.openxmlformats.org/officeDocument/2006/relationships/slide" Target="slide40.xml"/><Relationship Id="rId2" Type="http://schemas.openxmlformats.org/officeDocument/2006/relationships/notesSlide" Target="../notesSlides/notesSlide3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32" Type="http://schemas.openxmlformats.org/officeDocument/2006/relationships/slide" Target="slide39.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36" Type="http://schemas.openxmlformats.org/officeDocument/2006/relationships/slide" Target="slide43.xml"/><Relationship Id="rId10" Type="http://schemas.openxmlformats.org/officeDocument/2006/relationships/image" Target="../media/image6.png"/><Relationship Id="rId19" Type="http://schemas.openxmlformats.org/officeDocument/2006/relationships/slide" Target="slide79.xml"/><Relationship Id="rId31" Type="http://schemas.openxmlformats.org/officeDocument/2006/relationships/slide" Target="slide38.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 Id="rId35" Type="http://schemas.openxmlformats.org/officeDocument/2006/relationships/slide" Target="slide42.xml"/><Relationship Id="rId8" Type="http://schemas.openxmlformats.org/officeDocument/2006/relationships/image" Target="../media/image5.png"/></Relationships>
</file>

<file path=ppt/slides/_rels/slide3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3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36.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36.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4.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10.xml"/></Relationships>
</file>

<file path=ppt/slides/_rels/slide3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7.xml"/><Relationship Id="rId25" Type="http://schemas.openxmlformats.org/officeDocument/2006/relationships/slide" Target="slide89.xml"/><Relationship Id="rId2" Type="http://schemas.openxmlformats.org/officeDocument/2006/relationships/notesSlide" Target="../notesSlides/notesSlide3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3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8.xml"/><Relationship Id="rId25" Type="http://schemas.openxmlformats.org/officeDocument/2006/relationships/slide" Target="slide89.xml"/><Relationship Id="rId2" Type="http://schemas.openxmlformats.org/officeDocument/2006/relationships/notesSlide" Target="../notesSlides/notesSlide3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3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9.xml"/><Relationship Id="rId25" Type="http://schemas.openxmlformats.org/officeDocument/2006/relationships/slide" Target="slide89.xml"/><Relationship Id="rId2" Type="http://schemas.openxmlformats.org/officeDocument/2006/relationships/notesSlide" Target="../notesSlides/notesSlide3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4.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4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0.xml"/><Relationship Id="rId25" Type="http://schemas.openxmlformats.org/officeDocument/2006/relationships/slide" Target="slide89.xml"/><Relationship Id="rId2" Type="http://schemas.openxmlformats.org/officeDocument/2006/relationships/notesSlide" Target="../notesSlides/notesSlide4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4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1.xml"/><Relationship Id="rId25" Type="http://schemas.openxmlformats.org/officeDocument/2006/relationships/slide" Target="slide89.xml"/><Relationship Id="rId2" Type="http://schemas.openxmlformats.org/officeDocument/2006/relationships/notesSlide" Target="../notesSlides/notesSlide4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4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2.xml"/><Relationship Id="rId25" Type="http://schemas.openxmlformats.org/officeDocument/2006/relationships/slide" Target="slide89.xml"/><Relationship Id="rId2" Type="http://schemas.openxmlformats.org/officeDocument/2006/relationships/notesSlide" Target="../notesSlides/notesSlide4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4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3.xml"/><Relationship Id="rId25" Type="http://schemas.openxmlformats.org/officeDocument/2006/relationships/slide" Target="slide89.xml"/><Relationship Id="rId2" Type="http://schemas.openxmlformats.org/officeDocument/2006/relationships/notesSlide" Target="../notesSlides/notesSlide4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44.xml.rels><?xml version="1.0" encoding="UTF-8" standalone="yes"?>
<Relationships xmlns="http://schemas.openxmlformats.org/package/2006/relationships"><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34" Type="http://schemas.openxmlformats.org/officeDocument/2006/relationships/slide" Target="slide50.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6.xml"/><Relationship Id="rId25" Type="http://schemas.openxmlformats.org/officeDocument/2006/relationships/slide" Target="slide89.xml"/><Relationship Id="rId33" Type="http://schemas.openxmlformats.org/officeDocument/2006/relationships/slide" Target="slide49.xml"/><Relationship Id="rId2" Type="http://schemas.openxmlformats.org/officeDocument/2006/relationships/notesSlide" Target="../notesSlides/notesSlide4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32" Type="http://schemas.openxmlformats.org/officeDocument/2006/relationships/slide" Target="slide48.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36" Type="http://schemas.openxmlformats.org/officeDocument/2006/relationships/slide" Target="slide52.xml"/><Relationship Id="rId10" Type="http://schemas.openxmlformats.org/officeDocument/2006/relationships/image" Target="../media/image6.png"/><Relationship Id="rId19" Type="http://schemas.openxmlformats.org/officeDocument/2006/relationships/slide" Target="slide79.xml"/><Relationship Id="rId31" Type="http://schemas.openxmlformats.org/officeDocument/2006/relationships/slide" Target="slide47.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 Id="rId35" Type="http://schemas.openxmlformats.org/officeDocument/2006/relationships/slide" Target="slide51.xml"/><Relationship Id="rId8" Type="http://schemas.openxmlformats.org/officeDocument/2006/relationships/image" Target="../media/image5.png"/></Relationships>
</file>

<file path=ppt/slides/_rels/slide4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46.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45.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45.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5.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18.xml"/></Relationships>
</file>

<file path=ppt/slides/_rels/slide4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6.xml"/><Relationship Id="rId25" Type="http://schemas.openxmlformats.org/officeDocument/2006/relationships/slide" Target="slide89.xml"/><Relationship Id="rId2" Type="http://schemas.openxmlformats.org/officeDocument/2006/relationships/notesSlide" Target="../notesSlides/notesSlide4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4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7.xml"/><Relationship Id="rId25" Type="http://schemas.openxmlformats.org/officeDocument/2006/relationships/slide" Target="slide89.xml"/><Relationship Id="rId2" Type="http://schemas.openxmlformats.org/officeDocument/2006/relationships/notesSlide" Target="../notesSlides/notesSlide4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4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8.xml"/><Relationship Id="rId25" Type="http://schemas.openxmlformats.org/officeDocument/2006/relationships/slide" Target="slide89.xml"/><Relationship Id="rId2" Type="http://schemas.openxmlformats.org/officeDocument/2006/relationships/notesSlide" Target="../notesSlides/notesSlide4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4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9.xml"/><Relationship Id="rId25" Type="http://schemas.openxmlformats.org/officeDocument/2006/relationships/slide" Target="slide89.xml"/><Relationship Id="rId2" Type="http://schemas.openxmlformats.org/officeDocument/2006/relationships/notesSlide" Target="../notesSlides/notesSlide4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5.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5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0.xml"/><Relationship Id="rId25" Type="http://schemas.openxmlformats.org/officeDocument/2006/relationships/slide" Target="slide89.xml"/><Relationship Id="rId2" Type="http://schemas.openxmlformats.org/officeDocument/2006/relationships/notesSlide" Target="../notesSlides/notesSlide5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5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1.xml"/><Relationship Id="rId25" Type="http://schemas.openxmlformats.org/officeDocument/2006/relationships/slide" Target="slide89.xml"/><Relationship Id="rId2" Type="http://schemas.openxmlformats.org/officeDocument/2006/relationships/notesSlide" Target="../notesSlides/notesSlide5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5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2.xml"/><Relationship Id="rId25" Type="http://schemas.openxmlformats.org/officeDocument/2006/relationships/slide" Target="slide89.xml"/><Relationship Id="rId2" Type="http://schemas.openxmlformats.org/officeDocument/2006/relationships/notesSlide" Target="../notesSlides/notesSlide5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53.xml.rels><?xml version="1.0" encoding="UTF-8" standalone="yes"?>
<Relationships xmlns="http://schemas.openxmlformats.org/package/2006/relationships"><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34" Type="http://schemas.openxmlformats.org/officeDocument/2006/relationships/slide" Target="slide59.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5.xml"/><Relationship Id="rId25" Type="http://schemas.openxmlformats.org/officeDocument/2006/relationships/slide" Target="slide89.xml"/><Relationship Id="rId33" Type="http://schemas.openxmlformats.org/officeDocument/2006/relationships/slide" Target="slide58.xml"/><Relationship Id="rId2" Type="http://schemas.openxmlformats.org/officeDocument/2006/relationships/notesSlide" Target="../notesSlides/notesSlide5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32" Type="http://schemas.openxmlformats.org/officeDocument/2006/relationships/slide" Target="slide57.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36" Type="http://schemas.openxmlformats.org/officeDocument/2006/relationships/slide" Target="slide61.xml"/><Relationship Id="rId10" Type="http://schemas.openxmlformats.org/officeDocument/2006/relationships/image" Target="../media/image6.png"/><Relationship Id="rId19" Type="http://schemas.openxmlformats.org/officeDocument/2006/relationships/slide" Target="slide79.xml"/><Relationship Id="rId31" Type="http://schemas.openxmlformats.org/officeDocument/2006/relationships/slide" Target="slide56.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 Id="rId35" Type="http://schemas.openxmlformats.org/officeDocument/2006/relationships/slide" Target="slide60.xml"/><Relationship Id="rId8" Type="http://schemas.openxmlformats.org/officeDocument/2006/relationships/image" Target="../media/image5.png"/></Relationships>
</file>

<file path=ppt/slides/_rels/slide54.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55.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54.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5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6.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26.xml"/></Relationships>
</file>

<file path=ppt/slides/_rels/slide5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5.xml"/><Relationship Id="rId25" Type="http://schemas.openxmlformats.org/officeDocument/2006/relationships/slide" Target="slide89.xml"/><Relationship Id="rId2" Type="http://schemas.openxmlformats.org/officeDocument/2006/relationships/notesSlide" Target="../notesSlides/notesSlide5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5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6.xml"/><Relationship Id="rId25" Type="http://schemas.openxmlformats.org/officeDocument/2006/relationships/slide" Target="slide89.xml"/><Relationship Id="rId2" Type="http://schemas.openxmlformats.org/officeDocument/2006/relationships/notesSlide" Target="../notesSlides/notesSlide5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5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7.xml"/><Relationship Id="rId25" Type="http://schemas.openxmlformats.org/officeDocument/2006/relationships/slide" Target="slide89.xml"/><Relationship Id="rId2" Type="http://schemas.openxmlformats.org/officeDocument/2006/relationships/notesSlide" Target="../notesSlides/notesSlide5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5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8.xml"/><Relationship Id="rId25" Type="http://schemas.openxmlformats.org/officeDocument/2006/relationships/slide" Target="slide89.xml"/><Relationship Id="rId2" Type="http://schemas.openxmlformats.org/officeDocument/2006/relationships/notesSlide" Target="../notesSlides/notesSlide5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5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9.xml"/><Relationship Id="rId25" Type="http://schemas.openxmlformats.org/officeDocument/2006/relationships/slide" Target="slide89.xml"/><Relationship Id="rId2" Type="http://schemas.openxmlformats.org/officeDocument/2006/relationships/notesSlide" Target="../notesSlides/notesSlide59.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6.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6.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6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0.xml"/><Relationship Id="rId25" Type="http://schemas.openxmlformats.org/officeDocument/2006/relationships/slide" Target="slide89.xml"/><Relationship Id="rId2" Type="http://schemas.openxmlformats.org/officeDocument/2006/relationships/notesSlide" Target="../notesSlides/notesSlide6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6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1.xml"/><Relationship Id="rId25" Type="http://schemas.openxmlformats.org/officeDocument/2006/relationships/slide" Target="slide89.xml"/><Relationship Id="rId2" Type="http://schemas.openxmlformats.org/officeDocument/2006/relationships/notesSlide" Target="../notesSlides/notesSlide6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62.xml.rels><?xml version="1.0" encoding="UTF-8" standalone="yes"?>
<Relationships xmlns="http://schemas.openxmlformats.org/package/2006/relationships"><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4.xml"/><Relationship Id="rId25" Type="http://schemas.openxmlformats.org/officeDocument/2006/relationships/slide" Target="slide89.xml"/><Relationship Id="rId33" Type="http://schemas.openxmlformats.org/officeDocument/2006/relationships/slide" Target="slide67.xml"/><Relationship Id="rId2" Type="http://schemas.openxmlformats.org/officeDocument/2006/relationships/notesSlide" Target="../notesSlides/notesSlide6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32" Type="http://schemas.openxmlformats.org/officeDocument/2006/relationships/slide" Target="slide6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31" Type="http://schemas.openxmlformats.org/officeDocument/2006/relationships/slide" Target="slide65.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 Id="rId8" Type="http://schemas.openxmlformats.org/officeDocument/2006/relationships/image" Target="../media/image5.png"/></Relationships>
</file>

<file path=ppt/slides/_rels/slide63.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64.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63.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63.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7.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34.xml"/></Relationships>
</file>

<file path=ppt/slides/_rels/slide6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4.xml"/><Relationship Id="rId25" Type="http://schemas.openxmlformats.org/officeDocument/2006/relationships/slide" Target="slide89.xml"/><Relationship Id="rId2" Type="http://schemas.openxmlformats.org/officeDocument/2006/relationships/notesSlide" Target="../notesSlides/notesSlide6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6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5.xml"/><Relationship Id="rId25" Type="http://schemas.openxmlformats.org/officeDocument/2006/relationships/slide" Target="slide89.xml"/><Relationship Id="rId2" Type="http://schemas.openxmlformats.org/officeDocument/2006/relationships/notesSlide" Target="../notesSlides/notesSlide6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6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6.xml"/><Relationship Id="rId25" Type="http://schemas.openxmlformats.org/officeDocument/2006/relationships/slide" Target="slide89.xml"/><Relationship Id="rId2" Type="http://schemas.openxmlformats.org/officeDocument/2006/relationships/notesSlide" Target="../notesSlides/notesSlide6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6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7.xml"/><Relationship Id="rId25" Type="http://schemas.openxmlformats.org/officeDocument/2006/relationships/slide" Target="slide89.xml"/><Relationship Id="rId2" Type="http://schemas.openxmlformats.org/officeDocument/2006/relationships/notesSlide" Target="../notesSlides/notesSlide6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68.xml.rels><?xml version="1.0" encoding="UTF-8" standalone="yes"?>
<Relationships xmlns="http://schemas.openxmlformats.org/package/2006/relationships"><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21" Type="http://schemas.openxmlformats.org/officeDocument/2006/relationships/slide" Target="slide81.xml"/><Relationship Id="rId34" Type="http://schemas.openxmlformats.org/officeDocument/2006/relationships/slide" Target="slide74.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0.xml"/><Relationship Id="rId25" Type="http://schemas.openxmlformats.org/officeDocument/2006/relationships/slide" Target="slide89.xml"/><Relationship Id="rId33" Type="http://schemas.openxmlformats.org/officeDocument/2006/relationships/slide" Target="slide73.xml"/><Relationship Id="rId2" Type="http://schemas.openxmlformats.org/officeDocument/2006/relationships/notesSlide" Target="../notesSlides/notesSlide6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32" Type="http://schemas.openxmlformats.org/officeDocument/2006/relationships/slide" Target="slide72.xml"/><Relationship Id="rId37" Type="http://schemas.openxmlformats.org/officeDocument/2006/relationships/slide" Target="slide77.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36" Type="http://schemas.openxmlformats.org/officeDocument/2006/relationships/slide" Target="slide76.xml"/><Relationship Id="rId10" Type="http://schemas.openxmlformats.org/officeDocument/2006/relationships/image" Target="../media/image6.png"/><Relationship Id="rId19" Type="http://schemas.openxmlformats.org/officeDocument/2006/relationships/slide" Target="slide79.xml"/><Relationship Id="rId31" Type="http://schemas.openxmlformats.org/officeDocument/2006/relationships/slide" Target="slide71.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 Id="rId35" Type="http://schemas.openxmlformats.org/officeDocument/2006/relationships/slide" Target="slide75.xml"/><Relationship Id="rId8" Type="http://schemas.openxmlformats.org/officeDocument/2006/relationships/image" Target="../media/image5.png"/><Relationship Id="rId3" Type="http://schemas.openxmlformats.org/officeDocument/2006/relationships/slide" Target="slide8.xml"/></Relationships>
</file>

<file path=ppt/slides/_rels/slide6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70.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69.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69.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8.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39.xml"/></Relationships>
</file>

<file path=ppt/slides/_rels/slide7.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7.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6.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7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0.xml"/><Relationship Id="rId25" Type="http://schemas.openxmlformats.org/officeDocument/2006/relationships/slide" Target="slide89.xml"/><Relationship Id="rId2" Type="http://schemas.openxmlformats.org/officeDocument/2006/relationships/notesSlide" Target="../notesSlides/notesSlide70.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1.xml"/><Relationship Id="rId25" Type="http://schemas.openxmlformats.org/officeDocument/2006/relationships/slide" Target="slide89.xml"/><Relationship Id="rId2" Type="http://schemas.openxmlformats.org/officeDocument/2006/relationships/notesSlide" Target="../notesSlides/notesSlide7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2.xml"/><Relationship Id="rId25" Type="http://schemas.openxmlformats.org/officeDocument/2006/relationships/slide" Target="slide89.xml"/><Relationship Id="rId2" Type="http://schemas.openxmlformats.org/officeDocument/2006/relationships/notesSlide" Target="../notesSlides/notesSlide7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3.xml"/><Relationship Id="rId25" Type="http://schemas.openxmlformats.org/officeDocument/2006/relationships/slide" Target="slide89.xml"/><Relationship Id="rId2" Type="http://schemas.openxmlformats.org/officeDocument/2006/relationships/notesSlide" Target="../notesSlides/notesSlide7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4.xml"/><Relationship Id="rId25" Type="http://schemas.openxmlformats.org/officeDocument/2006/relationships/slide" Target="slide89.xml"/><Relationship Id="rId2" Type="http://schemas.openxmlformats.org/officeDocument/2006/relationships/notesSlide" Target="../notesSlides/notesSlide7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5.xml"/><Relationship Id="rId25" Type="http://schemas.openxmlformats.org/officeDocument/2006/relationships/slide" Target="slide89.xml"/><Relationship Id="rId2" Type="http://schemas.openxmlformats.org/officeDocument/2006/relationships/notesSlide" Target="../notesSlides/notesSlide7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6.xml"/><Relationship Id="rId25" Type="http://schemas.openxmlformats.org/officeDocument/2006/relationships/slide" Target="slide89.xml"/><Relationship Id="rId2" Type="http://schemas.openxmlformats.org/officeDocument/2006/relationships/notesSlide" Target="../notesSlides/notesSlide7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7.xml"/><Relationship Id="rId25" Type="http://schemas.openxmlformats.org/officeDocument/2006/relationships/slide" Target="slide89.xml"/><Relationship Id="rId2" Type="http://schemas.openxmlformats.org/officeDocument/2006/relationships/notesSlide" Target="../notesSlides/notesSlide7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4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79.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8.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image" Target="../media/image8.png"/><Relationship Id="rId18" Type="http://schemas.openxmlformats.org/officeDocument/2006/relationships/slide" Target="slide79.xml"/><Relationship Id="rId26" Type="http://schemas.openxmlformats.org/officeDocument/2006/relationships/slide" Target="slide91.xml"/><Relationship Id="rId3" Type="http://schemas.openxmlformats.org/officeDocument/2006/relationships/image" Target="../media/image2.png"/><Relationship Id="rId21" Type="http://schemas.openxmlformats.org/officeDocument/2006/relationships/image" Target="../media/image12.png"/><Relationship Id="rId7" Type="http://schemas.openxmlformats.org/officeDocument/2006/relationships/image" Target="../media/image5.png"/><Relationship Id="rId12" Type="http://schemas.openxmlformats.org/officeDocument/2006/relationships/slide" Target="slide14.xml"/><Relationship Id="rId17" Type="http://schemas.openxmlformats.org/officeDocument/2006/relationships/image" Target="../media/image10.png"/><Relationship Id="rId25" Type="http://schemas.openxmlformats.org/officeDocument/2006/relationships/image" Target="../media/image13.png"/><Relationship Id="rId2" Type="http://schemas.openxmlformats.org/officeDocument/2006/relationships/notesSlide" Target="../notesSlides/notesSlide8.xml"/><Relationship Id="rId16" Type="http://schemas.openxmlformats.org/officeDocument/2006/relationships/slide" Target="slide27.xml"/><Relationship Id="rId20" Type="http://schemas.openxmlformats.org/officeDocument/2006/relationships/slide" Target="slide81.xml"/><Relationship Id="rId29"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slide" Target="slide10.xml"/><Relationship Id="rId11" Type="http://schemas.openxmlformats.org/officeDocument/2006/relationships/image" Target="../media/image7.png"/><Relationship Id="rId24" Type="http://schemas.openxmlformats.org/officeDocument/2006/relationships/slide" Target="slide89.xml"/><Relationship Id="rId5" Type="http://schemas.openxmlformats.org/officeDocument/2006/relationships/image" Target="../media/image4.png"/><Relationship Id="rId15" Type="http://schemas.openxmlformats.org/officeDocument/2006/relationships/image" Target="../media/image9.png"/><Relationship Id="rId23" Type="http://schemas.openxmlformats.org/officeDocument/2006/relationships/slide" Target="slide86.xml"/><Relationship Id="rId28" Type="http://schemas.openxmlformats.org/officeDocument/2006/relationships/slide" Target="slide100.xml"/><Relationship Id="rId10" Type="http://schemas.openxmlformats.org/officeDocument/2006/relationships/slide" Target="slide12.xml"/><Relationship Id="rId19" Type="http://schemas.openxmlformats.org/officeDocument/2006/relationships/image" Target="../media/image11.png"/><Relationship Id="rId4" Type="http://schemas.openxmlformats.org/officeDocument/2006/relationships/slide" Target="slide9.xml"/><Relationship Id="rId9" Type="http://schemas.openxmlformats.org/officeDocument/2006/relationships/image" Target="../media/image6.png"/><Relationship Id="rId14" Type="http://schemas.openxmlformats.org/officeDocument/2006/relationships/slide" Target="slide21.xml"/><Relationship Id="rId22" Type="http://schemas.openxmlformats.org/officeDocument/2006/relationships/slide" Target="slide84.xml"/><Relationship Id="rId27" Type="http://schemas.openxmlformats.org/officeDocument/2006/relationships/image" Target="../media/image14.png"/></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81.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1.xml"/><Relationship Id="rId30" Type="http://schemas.openxmlformats.org/officeDocument/2006/relationships/image" Target="../media/image15.png"/></Relationships>
</file>

<file path=ppt/slides/_rels/slide8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82.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1.xml"/><Relationship Id="rId30" Type="http://schemas.openxmlformats.org/officeDocument/2006/relationships/image" Target="../media/image15.png"/></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8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1.xml"/><Relationship Id="rId30" Type="http://schemas.openxmlformats.org/officeDocument/2006/relationships/image" Target="../media/image15.png"/></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8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1.xml"/><Relationship Id="rId30" Type="http://schemas.openxmlformats.org/officeDocument/2006/relationships/image" Target="../media/image15.png"/></Relationships>
</file>

<file path=ppt/slides/_rels/slide8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8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7.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1.xml"/><Relationship Id="rId30" Type="http://schemas.openxmlformats.org/officeDocument/2006/relationships/image" Target="../media/image15.png"/></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89.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9.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9" Type="http://schemas.openxmlformats.org/officeDocument/2006/relationships/slide" Target="slide29.xml"/><Relationship Id="rId21" Type="http://schemas.openxmlformats.org/officeDocument/2006/relationships/image" Target="../media/image11.png"/><Relationship Id="rId34" Type="http://schemas.openxmlformats.org/officeDocument/2006/relationships/slide" Target="slide67.xml"/><Relationship Id="rId7" Type="http://schemas.openxmlformats.org/officeDocument/2006/relationships/image" Target="../media/image4.png"/><Relationship Id="rId2" Type="http://schemas.openxmlformats.org/officeDocument/2006/relationships/notesSlide" Target="../notesSlides/notesSlide9.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41" Type="http://schemas.openxmlformats.org/officeDocument/2006/relationships/slide" Target="slide30.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32" Type="http://schemas.openxmlformats.org/officeDocument/2006/relationships/slide" Target="slide41.xml"/><Relationship Id="rId37" Type="http://schemas.openxmlformats.org/officeDocument/2006/relationships/slide" Target="slide32.xml"/><Relationship Id="rId40" Type="http://schemas.openxmlformats.org/officeDocument/2006/relationships/slide" Target="slide46.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36" Type="http://schemas.openxmlformats.org/officeDocument/2006/relationships/slide" Target="slide73.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 Id="rId35" Type="http://schemas.openxmlformats.org/officeDocument/2006/relationships/slide" Target="slide56.xml"/><Relationship Id="rId8" Type="http://schemas.openxmlformats.org/officeDocument/2006/relationships/slide" Target="slide10.xml"/><Relationship Id="rId3" Type="http://schemas.openxmlformats.org/officeDocument/2006/relationships/image" Target="../media/image2.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33" Type="http://schemas.openxmlformats.org/officeDocument/2006/relationships/slide" Target="slide38.xml"/><Relationship Id="rId38" Type="http://schemas.openxmlformats.org/officeDocument/2006/relationships/slide" Target="slide5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91.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9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27.xml"/><Relationship Id="rId26" Type="http://schemas.openxmlformats.org/officeDocument/2006/relationships/slide" Target="slide89.xml"/><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slide" Target="slide12.xml"/><Relationship Id="rId17" Type="http://schemas.openxmlformats.org/officeDocument/2006/relationships/image" Target="../media/image9.png"/><Relationship Id="rId25" Type="http://schemas.openxmlformats.org/officeDocument/2006/relationships/slide" Target="slide86.xml"/><Relationship Id="rId2" Type="http://schemas.openxmlformats.org/officeDocument/2006/relationships/notesSlide" Target="../notesSlides/notesSlide92.xml"/><Relationship Id="rId16" Type="http://schemas.openxmlformats.org/officeDocument/2006/relationships/slide" Target="slide21.xml"/><Relationship Id="rId20" Type="http://schemas.openxmlformats.org/officeDocument/2006/relationships/slide" Target="slide79.xml"/><Relationship Id="rId29"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8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91.xml"/><Relationship Id="rId10" Type="http://schemas.openxmlformats.org/officeDocument/2006/relationships/slide" Target="slide11.xml"/><Relationship Id="rId19" Type="http://schemas.openxmlformats.org/officeDocument/2006/relationships/image" Target="../media/image10.png"/><Relationship Id="rId31" Type="http://schemas.openxmlformats.org/officeDocument/2006/relationships/image" Target="../media/image15.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4.xml"/><Relationship Id="rId22" Type="http://schemas.openxmlformats.org/officeDocument/2006/relationships/slide" Target="slide81.xml"/><Relationship Id="rId27" Type="http://schemas.openxmlformats.org/officeDocument/2006/relationships/image" Target="../media/image13.png"/><Relationship Id="rId30" Type="http://schemas.openxmlformats.org/officeDocument/2006/relationships/slide" Target="slide100.xml"/></Relationships>
</file>

<file path=ppt/slides/_rels/slide9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27.xml"/><Relationship Id="rId25" Type="http://schemas.openxmlformats.org/officeDocument/2006/relationships/slide" Target="slide89.xml"/><Relationship Id="rId2" Type="http://schemas.openxmlformats.org/officeDocument/2006/relationships/notesSlide" Target="../notesSlides/notesSlide93.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0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3.xml"/><Relationship Id="rId30" Type="http://schemas.openxmlformats.org/officeDocument/2006/relationships/image" Target="../media/image15.png"/></Relationships>
</file>

<file path=ppt/slides/_rels/slide9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37.xml"/><Relationship Id="rId25" Type="http://schemas.openxmlformats.org/officeDocument/2006/relationships/slide" Target="slide89.xml"/><Relationship Id="rId2" Type="http://schemas.openxmlformats.org/officeDocument/2006/relationships/notesSlide" Target="../notesSlides/notesSlide94.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4.xml"/><Relationship Id="rId30" Type="http://schemas.openxmlformats.org/officeDocument/2006/relationships/image" Target="../media/image15.png"/></Relationships>
</file>

<file path=ppt/slides/_rels/slide9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46.xml"/><Relationship Id="rId25" Type="http://schemas.openxmlformats.org/officeDocument/2006/relationships/slide" Target="slide89.xml"/><Relationship Id="rId2" Type="http://schemas.openxmlformats.org/officeDocument/2006/relationships/notesSlide" Target="../notesSlides/notesSlide95.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1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5.xml"/><Relationship Id="rId30" Type="http://schemas.openxmlformats.org/officeDocument/2006/relationships/image" Target="../media/image15.png"/></Relationships>
</file>

<file path=ppt/slides/_rels/slide9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55.xml"/><Relationship Id="rId25" Type="http://schemas.openxmlformats.org/officeDocument/2006/relationships/slide" Target="slide89.xml"/><Relationship Id="rId2" Type="http://schemas.openxmlformats.org/officeDocument/2006/relationships/notesSlide" Target="../notesSlides/notesSlide96.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2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6.xml"/><Relationship Id="rId30" Type="http://schemas.openxmlformats.org/officeDocument/2006/relationships/image" Target="../media/image15.png"/></Relationships>
</file>

<file path=ppt/slides/_rels/slide9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64.xml"/><Relationship Id="rId25" Type="http://schemas.openxmlformats.org/officeDocument/2006/relationships/slide" Target="slide89.xml"/><Relationship Id="rId2" Type="http://schemas.openxmlformats.org/officeDocument/2006/relationships/notesSlide" Target="../notesSlides/notesSlide97.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7.xml"/><Relationship Id="rId30" Type="http://schemas.openxmlformats.org/officeDocument/2006/relationships/image" Target="../media/image15.png"/></Relationships>
</file>

<file path=ppt/slides/_rels/slide9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4.xml"/><Relationship Id="rId18" Type="http://schemas.openxmlformats.org/officeDocument/2006/relationships/image" Target="../media/image10.png"/><Relationship Id="rId26" Type="http://schemas.openxmlformats.org/officeDocument/2006/relationships/image" Target="../media/image13.png"/><Relationship Id="rId3" Type="http://schemas.openxmlformats.org/officeDocument/2006/relationships/slide" Target="slide8.xml"/><Relationship Id="rId21" Type="http://schemas.openxmlformats.org/officeDocument/2006/relationships/slide" Target="slide81.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70.xml"/><Relationship Id="rId25" Type="http://schemas.openxmlformats.org/officeDocument/2006/relationships/slide" Target="slide89.xml"/><Relationship Id="rId2" Type="http://schemas.openxmlformats.org/officeDocument/2006/relationships/notesSlide" Target="../notesSlides/notesSlide98.xml"/><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slide" Target="slide13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2.xml"/><Relationship Id="rId24" Type="http://schemas.openxmlformats.org/officeDocument/2006/relationships/slide" Target="slide86.xml"/><Relationship Id="rId5" Type="http://schemas.openxmlformats.org/officeDocument/2006/relationships/slide" Target="slide9.xml"/><Relationship Id="rId15" Type="http://schemas.openxmlformats.org/officeDocument/2006/relationships/slide" Target="slide21.xml"/><Relationship Id="rId23" Type="http://schemas.openxmlformats.org/officeDocument/2006/relationships/slide" Target="slide84.xml"/><Relationship Id="rId28" Type="http://schemas.openxmlformats.org/officeDocument/2006/relationships/image" Target="../media/image14.png"/><Relationship Id="rId10" Type="http://schemas.openxmlformats.org/officeDocument/2006/relationships/image" Target="../media/image6.png"/><Relationship Id="rId19" Type="http://schemas.openxmlformats.org/officeDocument/2006/relationships/slide" Target="slide79.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slide" Target="slide98.xml"/><Relationship Id="rId30" Type="http://schemas.openxmlformats.org/officeDocument/2006/relationships/image" Target="../media/image15.png"/></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0" name="object_1001"/>
          <p:cNvSpPr/>
          <p:nvPr/>
        </p:nvSpPr>
        <p:spPr>
          <a:xfrm>
            <a:off x="0" y="0"/>
            <a:ext cx="20104100" cy="7831455"/>
          </a:xfrm>
          <a:prstGeom prst="rect">
            <a:avLst/>
          </a:prstGeom>
          <a:solidFill>
            <a:srgbClr val="49C0B6"/>
          </a:solidFill>
        </p:spPr>
      </p:sp>
      <p:sp>
        <p:nvSpPr>
          <p:cNvPr id="1002" name="object_1003"/>
          <p:cNvSpPr/>
          <p:nvPr/>
        </p:nvSpPr>
        <p:spPr>
          <a:xfrm>
            <a:off x="0" y="7831455"/>
            <a:ext cx="20104100" cy="3477895"/>
          </a:xfrm>
          <a:prstGeom prst="rect">
            <a:avLst/>
          </a:prstGeom>
          <a:solidFill>
            <a:srgbClr val="FFFFFF"/>
          </a:solidFill>
        </p:spPr>
      </p:sp>
      <p:sp>
        <p:nvSpPr>
          <p:cNvPr id="1004" name="object_1005"/>
          <p:cNvSpPr/>
          <p:nvPr/>
        </p:nvSpPr>
        <p:spPr>
          <a:xfrm>
            <a:off x="0" y="3128414"/>
            <a:ext cx="20104100" cy="779780"/>
          </a:xfrm>
          <a:prstGeom prst="rect">
            <a:avLst/>
          </a:prstGeom>
        </p:spPr>
        <p:txBody>
          <a:bodyPr vert="horz" wrap="square" lIns="0" tIns="12065" rIns="0" bIns="0" rtlCol="0">
            <a:spAutoFit/>
          </a:bodyPr>
          <a:lstStyle/>
          <a:p>
            <a:pPr marL="12700" algn="ctr">
              <a:spcBef>
                <a:spcPts val="95"/>
              </a:spcBef>
            </a:pPr>
            <a:r>
              <a:rPr sz="4950" b="1" spc="-5" dirty="0">
                <a:solidFill>
                  <a:srgbClr val="FFFFFF"/>
                </a:solidFill>
                <a:latin typeface="Avenir Next LT Pro"/>
              </a:rPr>
              <a:t>E-FEMO Demo</a:t>
            </a:r>
            <a:endParaRPr sz="5950" dirty="0"/>
          </a:p>
        </p:txBody>
      </p:sp>
      <p:sp>
        <p:nvSpPr>
          <p:cNvPr id="1006" name="object_1007"/>
          <p:cNvSpPr/>
          <p:nvPr/>
        </p:nvSpPr>
        <p:spPr>
          <a:xfrm>
            <a:off x="0" y="4055715"/>
            <a:ext cx="20104100" cy="1234440"/>
          </a:xfrm>
          <a:prstGeom prst="rect">
            <a:avLst/>
          </a:prstGeom>
        </p:spPr>
        <p:txBody>
          <a:bodyPr vert="horz" wrap="square" lIns="0" tIns="154305" rIns="0" bIns="0" rtlCol="0">
            <a:spAutoFit/>
          </a:bodyPr>
          <a:lstStyle/>
          <a:p>
            <a:pPr marL="12700" algn="ctr">
              <a:spcBef>
                <a:spcPts val="1215"/>
              </a:spcBef>
            </a:pPr>
            <a:r>
              <a:rPr sz="3550" b="1" spc="-5" dirty="0">
                <a:solidFill>
                  <a:srgbClr val="FFFFFF"/>
                </a:solidFill>
                <a:latin typeface="Avenir Next LT Pro"/>
              </a:rPr>
              <a:t>Gesamtbericht</a:t>
            </a:r>
            <a:endParaRPr sz="3550" dirty="0"/>
          </a:p>
          <a:p>
            <a:pPr marL="12700" algn="ctr">
              <a:lnSpc>
                <a:spcPct val="150000"/>
              </a:lnSpc>
              <a:spcBef>
                <a:spcPts val="715"/>
              </a:spcBef>
            </a:pPr>
            <a:r>
              <a:rPr sz="3450" b="0" spc="-5" dirty="0">
                <a:solidFill>
                  <a:srgbClr val="FFFFFF"/>
                </a:solidFill>
                <a:latin typeface="Arial"/>
              </a:rPr>
              <a:t>Company overall</a:t>
            </a:r>
            <a:endParaRPr sz="2450" dirty="0"/>
          </a:p>
        </p:txBody>
      </p:sp>
      <p:sp>
        <p:nvSpPr>
          <p:cNvPr id="1008" name="object_1009"/>
          <p:cNvSpPr/>
          <p:nvPr/>
        </p:nvSpPr>
        <p:spPr>
          <a:xfrm>
            <a:off x="1043369" y="8874824"/>
            <a:ext cx="6701367" cy="1391158"/>
          </a:xfrm>
          <a:prstGeom prst="rect">
            <a:avLst/>
          </a:prstGeom>
        </p:spPr>
        <p:txBody>
          <a:bodyPr vert="horz" wrap="square" lIns="0" tIns="140970" rIns="0" bIns="0" rtlCol="0" anchor="ctr">
            <a:spAutoFit/>
          </a:bodyPr>
          <a:lstStyle/>
          <a:p>
            <a:pPr marL="12700">
              <a:spcBef>
                <a:spcPts val="1110"/>
              </a:spcBef>
            </a:pPr>
            <a:endParaRPr sz="2450" dirty="0"/>
          </a:p>
          <a:p>
            <a:pPr marL="12700">
              <a:spcBef>
                <a:spcPts val="1019"/>
              </a:spcBef>
            </a:pPr>
            <a:r>
              <a:rPr sz="2450" spc="15" dirty="0">
                <a:solidFill>
                  <a:srgbClr val="494C4D"/>
                </a:solidFill>
                <a:latin typeface="Arial"/>
                <a:cs typeface="Arial"/>
              </a:rPr>
              <a:t>Report 34945</a:t>
            </a:r>
            <a:endParaRPr sz="2450" dirty="0"/>
          </a:p>
          <a:p>
            <a:pPr marL="12700">
              <a:spcBef>
                <a:spcPts val="1019"/>
              </a:spcBef>
            </a:pPr>
            <a:r>
              <a:rPr sz="2450" spc="15" dirty="0">
                <a:solidFill>
                  <a:srgbClr val="494C4D"/>
                </a:solidFill>
                <a:latin typeface="Arial"/>
                <a:cs typeface="Arial"/>
              </a:rPr>
              <a:t>Company overall</a:t>
            </a:r>
            <a:endParaRPr sz="2450" dirty="0"/>
          </a:p>
        </p:txBody>
      </p:sp>
      <p:pic>
        <p:nvPicPr>
          <p:cNvPr id="1010" name="object_kundenlogo_1011"/>
          <p:cNvPicPr>
            <a:picLocks noChangeAspect="1"/>
          </p:cNvPicPr>
          <p:nvPr/>
        </p:nvPicPr>
        <p:blipFill rotWithShape="1">
          <a:blip r:embed="rId3"/>
          <a:stretch/>
        </p:blipFill>
        <p:spPr>
          <a:xfrm>
            <a:off x="9423515" y="8874824"/>
            <a:ext cx="1257071" cy="1391158"/>
          </a:xfrm>
          <a:prstGeom prst="rect">
            <a:avLst/>
          </a:prstGeom>
        </p:spPr>
      </p:pic>
      <p:pic>
        <p:nvPicPr>
          <p:cNvPr id="1012" name="object_1013"/>
          <p:cNvPicPr>
            <a:picLocks noChangeAspect="1"/>
          </p:cNvPicPr>
          <p:nvPr/>
        </p:nvPicPr>
        <p:blipFill rotWithShape="1">
          <a:blip r:embed="rId4"/>
          <a:stretch/>
        </p:blipFill>
        <p:spPr>
          <a:xfrm>
            <a:off x="17669574" y="8874824"/>
            <a:ext cx="1391158" cy="139115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4" name="object_1655"/>
          <p:cNvPicPr>
            <a:picLocks noChangeAspect="1"/>
          </p:cNvPicPr>
          <p:nvPr/>
        </p:nvPicPr>
        <p:blipFill>
          <a:blip r:embed="rId3"/>
          <a:stretch>
            <a:fillRect/>
          </a:stretch>
        </p:blipFill>
        <p:spPr>
          <a:xfrm>
            <a:off x="603250" y="519041"/>
            <a:ext cx="1098413" cy="1098413"/>
          </a:xfrm>
          <a:prstGeom prst="rect">
            <a:avLst/>
          </a:prstGeom>
        </p:spPr>
      </p:pic>
      <p:sp>
        <p:nvSpPr>
          <p:cNvPr id="1656" name="object_165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Rücklaufquote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58" name="165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660" name="166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662" name="166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664" name="166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666" name="166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668" name="166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670" name="167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672" name="167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674" name="167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676" name="167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678" name="167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680" name="168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82" name="168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684" name="168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86" name="168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688" name="168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690" name="169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692" name="object_169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0</a:t>
            </a:r>
          </a:p>
        </p:txBody>
      </p:sp>
      <p:sp>
        <p:nvSpPr>
          <p:cNvPr id="1694" name="object_1695"/>
          <p:cNvSpPr/>
          <p:nvPr/>
        </p:nvSpPr>
        <p:spPr>
          <a:xfrm>
            <a:off x="7345326" y="3599878"/>
            <a:ext cx="0" cy="4245732"/>
          </a:xfrm>
          <a:prstGeom prst="rect">
            <a:avLst/>
          </a:prstGeom>
          <a:ln w="5235">
            <a:solidFill>
              <a:srgbClr val="000000"/>
            </a:solidFill>
          </a:ln>
        </p:spPr>
      </p:sp>
      <p:sp>
        <p:nvSpPr>
          <p:cNvPr id="1696" name="object_1697"/>
          <p:cNvSpPr txBox="1"/>
          <p:nvPr/>
        </p:nvSpPr>
        <p:spPr>
          <a:xfrm>
            <a:off x="7596356"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10</a:t>
            </a:r>
          </a:p>
        </p:txBody>
      </p:sp>
      <p:sp>
        <p:nvSpPr>
          <p:cNvPr id="1698" name="object_1699"/>
          <p:cNvSpPr/>
          <p:nvPr/>
        </p:nvSpPr>
        <p:spPr>
          <a:xfrm>
            <a:off x="8186051" y="3599878"/>
            <a:ext cx="0" cy="4245732"/>
          </a:xfrm>
          <a:prstGeom prst="rect">
            <a:avLst/>
          </a:prstGeom>
          <a:ln w="5235">
            <a:solidFill>
              <a:srgbClr val="767A7C"/>
            </a:solidFill>
          </a:ln>
        </p:spPr>
      </p:sp>
      <p:sp>
        <p:nvSpPr>
          <p:cNvPr id="1700" name="object_170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20</a:t>
            </a:r>
          </a:p>
        </p:txBody>
      </p:sp>
      <p:sp>
        <p:nvSpPr>
          <p:cNvPr id="1702" name="object_1703"/>
          <p:cNvSpPr/>
          <p:nvPr/>
        </p:nvSpPr>
        <p:spPr>
          <a:xfrm>
            <a:off x="9026775" y="3599878"/>
            <a:ext cx="0" cy="4245732"/>
          </a:xfrm>
          <a:prstGeom prst="rect">
            <a:avLst/>
          </a:prstGeom>
          <a:ln w="5235">
            <a:solidFill>
              <a:srgbClr val="767A7C"/>
            </a:solidFill>
          </a:ln>
        </p:spPr>
      </p:sp>
      <p:sp>
        <p:nvSpPr>
          <p:cNvPr id="1704" name="object_1705"/>
          <p:cNvSpPr txBox="1"/>
          <p:nvPr/>
        </p:nvSpPr>
        <p:spPr>
          <a:xfrm>
            <a:off x="9277805"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30</a:t>
            </a:r>
          </a:p>
        </p:txBody>
      </p:sp>
      <p:sp>
        <p:nvSpPr>
          <p:cNvPr id="1706" name="object_1707"/>
          <p:cNvSpPr/>
          <p:nvPr/>
        </p:nvSpPr>
        <p:spPr>
          <a:xfrm>
            <a:off x="9867500" y="3599878"/>
            <a:ext cx="0" cy="4245732"/>
          </a:xfrm>
          <a:prstGeom prst="rect">
            <a:avLst/>
          </a:prstGeom>
          <a:ln w="5235">
            <a:solidFill>
              <a:srgbClr val="767A7C"/>
            </a:solidFill>
          </a:ln>
        </p:spPr>
      </p:sp>
      <p:sp>
        <p:nvSpPr>
          <p:cNvPr id="1708" name="object_170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40</a:t>
            </a:r>
          </a:p>
        </p:txBody>
      </p:sp>
      <p:sp>
        <p:nvSpPr>
          <p:cNvPr id="1710" name="object_1711"/>
          <p:cNvSpPr/>
          <p:nvPr/>
        </p:nvSpPr>
        <p:spPr>
          <a:xfrm>
            <a:off x="10708225" y="3599878"/>
            <a:ext cx="0" cy="4245732"/>
          </a:xfrm>
          <a:prstGeom prst="rect">
            <a:avLst/>
          </a:prstGeom>
          <a:ln w="5235">
            <a:solidFill>
              <a:srgbClr val="767A7C"/>
            </a:solidFill>
          </a:ln>
        </p:spPr>
      </p:sp>
      <p:sp>
        <p:nvSpPr>
          <p:cNvPr id="1712" name="object_1713"/>
          <p:cNvSpPr txBox="1"/>
          <p:nvPr/>
        </p:nvSpPr>
        <p:spPr>
          <a:xfrm>
            <a:off x="10959255"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50</a:t>
            </a:r>
          </a:p>
        </p:txBody>
      </p:sp>
      <p:sp>
        <p:nvSpPr>
          <p:cNvPr id="1714" name="object_1715"/>
          <p:cNvSpPr/>
          <p:nvPr/>
        </p:nvSpPr>
        <p:spPr>
          <a:xfrm>
            <a:off x="11548950" y="3599878"/>
            <a:ext cx="0" cy="4245732"/>
          </a:xfrm>
          <a:prstGeom prst="rect">
            <a:avLst/>
          </a:prstGeom>
          <a:ln w="5235">
            <a:solidFill>
              <a:srgbClr val="767A7C"/>
            </a:solidFill>
          </a:ln>
        </p:spPr>
      </p:sp>
      <p:sp>
        <p:nvSpPr>
          <p:cNvPr id="1716" name="object_171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60</a:t>
            </a:r>
          </a:p>
        </p:txBody>
      </p:sp>
      <p:sp>
        <p:nvSpPr>
          <p:cNvPr id="1718" name="object_1719"/>
          <p:cNvSpPr/>
          <p:nvPr/>
        </p:nvSpPr>
        <p:spPr>
          <a:xfrm>
            <a:off x="12389674" y="3599878"/>
            <a:ext cx="0" cy="4245732"/>
          </a:xfrm>
          <a:prstGeom prst="rect">
            <a:avLst/>
          </a:prstGeom>
          <a:ln w="5235">
            <a:solidFill>
              <a:srgbClr val="767A7C"/>
            </a:solidFill>
          </a:ln>
        </p:spPr>
      </p:sp>
      <p:sp>
        <p:nvSpPr>
          <p:cNvPr id="1720" name="object_1721"/>
          <p:cNvSpPr txBox="1"/>
          <p:nvPr/>
        </p:nvSpPr>
        <p:spPr>
          <a:xfrm>
            <a:off x="12640704"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70</a:t>
            </a:r>
          </a:p>
        </p:txBody>
      </p:sp>
      <p:sp>
        <p:nvSpPr>
          <p:cNvPr id="1722" name="object_1723"/>
          <p:cNvSpPr/>
          <p:nvPr/>
        </p:nvSpPr>
        <p:spPr>
          <a:xfrm>
            <a:off x="13230399" y="3599878"/>
            <a:ext cx="0" cy="4245732"/>
          </a:xfrm>
          <a:prstGeom prst="rect">
            <a:avLst/>
          </a:prstGeom>
          <a:ln w="5235">
            <a:solidFill>
              <a:srgbClr val="767A7C"/>
            </a:solidFill>
          </a:ln>
        </p:spPr>
      </p:sp>
      <p:sp>
        <p:nvSpPr>
          <p:cNvPr id="1724" name="object_172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80</a:t>
            </a:r>
          </a:p>
        </p:txBody>
      </p:sp>
      <p:sp>
        <p:nvSpPr>
          <p:cNvPr id="1726" name="object_1727"/>
          <p:cNvSpPr/>
          <p:nvPr/>
        </p:nvSpPr>
        <p:spPr>
          <a:xfrm>
            <a:off x="14071124" y="3599878"/>
            <a:ext cx="0" cy="4245732"/>
          </a:xfrm>
          <a:prstGeom prst="rect">
            <a:avLst/>
          </a:prstGeom>
          <a:ln w="5235">
            <a:solidFill>
              <a:srgbClr val="767A7C"/>
            </a:solidFill>
          </a:ln>
        </p:spPr>
      </p:sp>
      <p:sp>
        <p:nvSpPr>
          <p:cNvPr id="1728" name="object_1729"/>
          <p:cNvSpPr txBox="1"/>
          <p:nvPr/>
        </p:nvSpPr>
        <p:spPr>
          <a:xfrm>
            <a:off x="14322153"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90</a:t>
            </a:r>
          </a:p>
        </p:txBody>
      </p:sp>
      <p:sp>
        <p:nvSpPr>
          <p:cNvPr id="1730" name="object_1731"/>
          <p:cNvSpPr/>
          <p:nvPr/>
        </p:nvSpPr>
        <p:spPr>
          <a:xfrm>
            <a:off x="14911848" y="3599878"/>
            <a:ext cx="0" cy="4245732"/>
          </a:xfrm>
          <a:prstGeom prst="rect">
            <a:avLst/>
          </a:prstGeom>
          <a:ln w="5235">
            <a:solidFill>
              <a:srgbClr val="767A7C"/>
            </a:solidFill>
          </a:ln>
        </p:spPr>
      </p:sp>
      <p:sp>
        <p:nvSpPr>
          <p:cNvPr id="1732" name="object_173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100   %</a:t>
            </a:r>
          </a:p>
        </p:txBody>
      </p:sp>
      <p:sp>
        <p:nvSpPr>
          <p:cNvPr id="1734" name="object_1735"/>
          <p:cNvSpPr/>
          <p:nvPr/>
        </p:nvSpPr>
        <p:spPr>
          <a:xfrm>
            <a:off x="15752573" y="3599878"/>
            <a:ext cx="0" cy="4245732"/>
          </a:xfrm>
          <a:prstGeom prst="rect">
            <a:avLst/>
          </a:prstGeom>
          <a:ln w="5235">
            <a:solidFill>
              <a:srgbClr val="000000"/>
            </a:solidFill>
          </a:ln>
        </p:spPr>
      </p:sp>
      <p:sp>
        <p:nvSpPr>
          <p:cNvPr id="1736" name="object_1737"/>
          <p:cNvSpPr txBox="1"/>
          <p:nvPr/>
        </p:nvSpPr>
        <p:spPr>
          <a:xfrm>
            <a:off x="150000" y="3599878"/>
            <a:ext cx="5409499" cy="1061433"/>
          </a:xfrm>
          <a:prstGeom prst="rect">
            <a:avLst/>
          </a:prstGeom>
        </p:spPr>
        <p:txBody>
          <a:bodyPr vert="horz" wrap="square" lIns="0" tIns="15240" rIns="0" bIns="0" rtlCol="0" anchor="ctr" anchorCtr="0">
            <a:normAutofit/>
          </a:bodyPr>
          <a:lstStyle/>
          <a:p>
            <a:pPr algn="r"/>
            <a:r>
              <a:rPr sz="2450" spc="-5" dirty="0">
                <a:solidFill>
                  <a:srgbClr val="49C0B6"/>
                </a:solidFill>
                <a:latin typeface="Arial"/>
                <a:cs typeface="Arial"/>
              </a:rPr>
              <a:t>Company overall</a:t>
            </a:r>
          </a:p>
        </p:txBody>
      </p:sp>
      <p:sp>
        <p:nvSpPr>
          <p:cNvPr id="1738" name="object_1739"/>
          <p:cNvSpPr txBox="1"/>
          <p:nvPr/>
        </p:nvSpPr>
        <p:spPr>
          <a:xfrm>
            <a:off x="5500000" y="3599878"/>
            <a:ext cx="1680000" cy="1061433"/>
          </a:xfrm>
          <a:prstGeom prst="rect">
            <a:avLst/>
          </a:prstGeom>
        </p:spPr>
        <p:txBody>
          <a:bodyPr vert="horz" wrap="square" lIns="0" tIns="15240" rIns="0" bIns="0" rtlCol="0" anchor="ctr" anchorCtr="0">
            <a:normAutofit/>
          </a:bodyPr>
          <a:lstStyle/>
          <a:p>
            <a:pPr algn="r"/>
            <a:r>
              <a:rPr sz="2450" spc="10" dirty="0">
                <a:solidFill>
                  <a:srgbClr val="494C4D"/>
                </a:solidFill>
                <a:latin typeface="Arial"/>
                <a:cs typeface="Arial"/>
              </a:rPr>
              <a:t>83%</a:t>
            </a:r>
          </a:p>
        </p:txBody>
      </p:sp>
      <p:sp>
        <p:nvSpPr>
          <p:cNvPr id="1740" name="object_1741"/>
          <p:cNvSpPr/>
          <p:nvPr/>
        </p:nvSpPr>
        <p:spPr>
          <a:xfrm>
            <a:off x="7345326" y="3918308"/>
            <a:ext cx="6978015" cy="424573"/>
          </a:xfrm>
          <a:prstGeom prst="rect">
            <a:avLst/>
          </a:prstGeom>
          <a:solidFill>
            <a:srgbClr val="49C0B6"/>
          </a:solidFill>
        </p:spPr>
      </p:sp>
      <p:sp>
        <p:nvSpPr>
          <p:cNvPr id="1742" name="object_1743"/>
          <p:cNvSpPr txBox="1"/>
          <p:nvPr/>
        </p:nvSpPr>
        <p:spPr>
          <a:xfrm>
            <a:off x="160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580 / 697</a:t>
            </a:r>
          </a:p>
        </p:txBody>
      </p:sp>
      <p:sp>
        <p:nvSpPr>
          <p:cNvPr id="1744" name="object_1745"/>
          <p:cNvSpPr txBox="1"/>
          <p:nvPr/>
        </p:nvSpPr>
        <p:spPr>
          <a:xfrm>
            <a:off x="150000" y="4661311"/>
            <a:ext cx="5409499" cy="1061433"/>
          </a:xfrm>
          <a:prstGeom prst="rect">
            <a:avLst/>
          </a:prstGeom>
        </p:spPr>
        <p:txBody>
          <a:bodyPr vert="horz" wrap="square" lIns="0" tIns="15240" rIns="0" bIns="0" rtlCol="0" anchor="ctr" anchorCtr="0">
            <a:normAutofit/>
          </a:bodyPr>
          <a:lstStyle/>
          <a:p>
            <a:pPr algn="r"/>
            <a:r>
              <a:rPr sz="2450" spc="-5" dirty="0">
                <a:solidFill>
                  <a:srgbClr val="49C0B6"/>
                </a:solidFill>
                <a:latin typeface="Arial"/>
                <a:cs typeface="Arial"/>
              </a:rPr>
              <a:t>Division A overall</a:t>
            </a:r>
          </a:p>
        </p:txBody>
      </p:sp>
      <p:sp>
        <p:nvSpPr>
          <p:cNvPr id="1746" name="object_1747"/>
          <p:cNvSpPr txBox="1"/>
          <p:nvPr/>
        </p:nvSpPr>
        <p:spPr>
          <a:xfrm>
            <a:off x="5500000" y="4661311"/>
            <a:ext cx="1680000" cy="1061433"/>
          </a:xfrm>
          <a:prstGeom prst="rect">
            <a:avLst/>
          </a:prstGeom>
        </p:spPr>
        <p:txBody>
          <a:bodyPr vert="horz" wrap="square" lIns="0" tIns="15240" rIns="0" bIns="0" rtlCol="0" anchor="ctr" anchorCtr="0">
            <a:normAutofit/>
          </a:bodyPr>
          <a:lstStyle/>
          <a:p>
            <a:pPr algn="r"/>
            <a:r>
              <a:rPr sz="2450" spc="10" dirty="0">
                <a:solidFill>
                  <a:srgbClr val="494C4D"/>
                </a:solidFill>
                <a:latin typeface="Arial"/>
                <a:cs typeface="Arial"/>
              </a:rPr>
              <a:t>83%</a:t>
            </a:r>
          </a:p>
        </p:txBody>
      </p:sp>
      <p:sp>
        <p:nvSpPr>
          <p:cNvPr id="1748" name="object_1749"/>
          <p:cNvSpPr/>
          <p:nvPr/>
        </p:nvSpPr>
        <p:spPr>
          <a:xfrm>
            <a:off x="7345326" y="4979741"/>
            <a:ext cx="6978015" cy="424573"/>
          </a:xfrm>
          <a:prstGeom prst="rect">
            <a:avLst/>
          </a:prstGeom>
          <a:solidFill>
            <a:srgbClr val="49C0B6"/>
          </a:solidFill>
        </p:spPr>
      </p:sp>
      <p:sp>
        <p:nvSpPr>
          <p:cNvPr id="1750" name="object_1751"/>
          <p:cNvSpPr txBox="1"/>
          <p:nvPr/>
        </p:nvSpPr>
        <p:spPr>
          <a:xfrm>
            <a:off x="160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119 / 144</a:t>
            </a:r>
          </a:p>
        </p:txBody>
      </p:sp>
      <p:sp>
        <p:nvSpPr>
          <p:cNvPr id="1752" name="object_1753"/>
          <p:cNvSpPr txBox="1"/>
          <p:nvPr/>
        </p:nvSpPr>
        <p:spPr>
          <a:xfrm>
            <a:off x="150000" y="5722744"/>
            <a:ext cx="5409499" cy="1061433"/>
          </a:xfrm>
          <a:prstGeom prst="rect">
            <a:avLst/>
          </a:prstGeom>
        </p:spPr>
        <p:txBody>
          <a:bodyPr vert="horz" wrap="square" lIns="0" tIns="15240" rIns="0" bIns="0" rtlCol="0" anchor="ctr" anchorCtr="0">
            <a:normAutofit/>
          </a:bodyPr>
          <a:lstStyle/>
          <a:p>
            <a:pPr algn="r"/>
            <a:r>
              <a:rPr sz="2450" spc="-5" dirty="0">
                <a:solidFill>
                  <a:srgbClr val="49C0B6"/>
                </a:solidFill>
                <a:latin typeface="Arial"/>
                <a:cs typeface="Arial"/>
              </a:rPr>
              <a:t>Division B overall</a:t>
            </a:r>
          </a:p>
        </p:txBody>
      </p:sp>
      <p:sp>
        <p:nvSpPr>
          <p:cNvPr id="1754" name="object_1755"/>
          <p:cNvSpPr txBox="1"/>
          <p:nvPr/>
        </p:nvSpPr>
        <p:spPr>
          <a:xfrm>
            <a:off x="5500000" y="5722744"/>
            <a:ext cx="1680000" cy="1061433"/>
          </a:xfrm>
          <a:prstGeom prst="rect">
            <a:avLst/>
          </a:prstGeom>
        </p:spPr>
        <p:txBody>
          <a:bodyPr vert="horz" wrap="square" lIns="0" tIns="15240" rIns="0" bIns="0" rtlCol="0" anchor="ctr" anchorCtr="0">
            <a:normAutofit/>
          </a:bodyPr>
          <a:lstStyle/>
          <a:p>
            <a:pPr algn="r"/>
            <a:r>
              <a:rPr sz="2450" spc="10" dirty="0">
                <a:solidFill>
                  <a:srgbClr val="494C4D"/>
                </a:solidFill>
                <a:latin typeface="Arial"/>
                <a:cs typeface="Arial"/>
              </a:rPr>
              <a:t>84%</a:t>
            </a:r>
          </a:p>
        </p:txBody>
      </p:sp>
      <p:sp>
        <p:nvSpPr>
          <p:cNvPr id="1756" name="object_1757"/>
          <p:cNvSpPr/>
          <p:nvPr/>
        </p:nvSpPr>
        <p:spPr>
          <a:xfrm>
            <a:off x="7345326" y="6041174"/>
            <a:ext cx="7062087" cy="424573"/>
          </a:xfrm>
          <a:prstGeom prst="rect">
            <a:avLst/>
          </a:prstGeom>
          <a:solidFill>
            <a:srgbClr val="49C0B6"/>
          </a:solidFill>
        </p:spPr>
      </p:sp>
      <p:sp>
        <p:nvSpPr>
          <p:cNvPr id="1758" name="object_1759"/>
          <p:cNvSpPr txBox="1"/>
          <p:nvPr/>
        </p:nvSpPr>
        <p:spPr>
          <a:xfrm>
            <a:off x="160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156 / 186</a:t>
            </a:r>
          </a:p>
        </p:txBody>
      </p:sp>
      <p:sp>
        <p:nvSpPr>
          <p:cNvPr id="1760" name="object_1761"/>
          <p:cNvSpPr txBox="1"/>
          <p:nvPr/>
        </p:nvSpPr>
        <p:spPr>
          <a:xfrm>
            <a:off x="150000" y="6784177"/>
            <a:ext cx="5409499" cy="1061433"/>
          </a:xfrm>
          <a:prstGeom prst="rect">
            <a:avLst/>
          </a:prstGeom>
        </p:spPr>
        <p:txBody>
          <a:bodyPr vert="horz" wrap="square" lIns="0" tIns="15240" rIns="0" bIns="0" rtlCol="0" anchor="ctr" anchorCtr="0">
            <a:normAutofit/>
          </a:bodyPr>
          <a:lstStyle/>
          <a:p>
            <a:pPr algn="r"/>
            <a:r>
              <a:rPr sz="2450" spc="-5" dirty="0">
                <a:solidFill>
                  <a:srgbClr val="49C0B6"/>
                </a:solidFill>
                <a:latin typeface="Arial"/>
                <a:cs typeface="Arial"/>
              </a:rPr>
              <a:t>Division C overall</a:t>
            </a:r>
          </a:p>
        </p:txBody>
      </p:sp>
      <p:sp>
        <p:nvSpPr>
          <p:cNvPr id="1762" name="object_1763"/>
          <p:cNvSpPr txBox="1"/>
          <p:nvPr/>
        </p:nvSpPr>
        <p:spPr>
          <a:xfrm>
            <a:off x="5500000" y="6784177"/>
            <a:ext cx="1680000" cy="1061433"/>
          </a:xfrm>
          <a:prstGeom prst="rect">
            <a:avLst/>
          </a:prstGeom>
        </p:spPr>
        <p:txBody>
          <a:bodyPr vert="horz" wrap="square" lIns="0" tIns="15240" rIns="0" bIns="0" rtlCol="0" anchor="ctr" anchorCtr="0">
            <a:normAutofit/>
          </a:bodyPr>
          <a:lstStyle/>
          <a:p>
            <a:pPr algn="r"/>
            <a:r>
              <a:rPr sz="2450" spc="10" dirty="0">
                <a:solidFill>
                  <a:srgbClr val="494C4D"/>
                </a:solidFill>
                <a:latin typeface="Arial"/>
                <a:cs typeface="Arial"/>
              </a:rPr>
              <a:t>83%</a:t>
            </a:r>
          </a:p>
        </p:txBody>
      </p:sp>
      <p:sp>
        <p:nvSpPr>
          <p:cNvPr id="1764" name="object_1765"/>
          <p:cNvSpPr/>
          <p:nvPr/>
        </p:nvSpPr>
        <p:spPr>
          <a:xfrm>
            <a:off x="7345326" y="7102607"/>
            <a:ext cx="6978015" cy="424573"/>
          </a:xfrm>
          <a:prstGeom prst="rect">
            <a:avLst/>
          </a:prstGeom>
          <a:solidFill>
            <a:srgbClr val="49C0B6"/>
          </a:solidFill>
        </p:spPr>
      </p:sp>
      <p:sp>
        <p:nvSpPr>
          <p:cNvPr id="1766" name="object_1767"/>
          <p:cNvSpPr txBox="1"/>
          <p:nvPr/>
        </p:nvSpPr>
        <p:spPr>
          <a:xfrm>
            <a:off x="16042736" y="6784177"/>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305 / 367</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96" name="object_11997"/>
          <p:cNvPicPr>
            <a:picLocks noChangeAspect="1"/>
          </p:cNvPicPr>
          <p:nvPr/>
        </p:nvPicPr>
        <p:blipFill>
          <a:blip r:embed="rId3"/>
          <a:stretch>
            <a:fillRect/>
          </a:stretch>
        </p:blipFill>
        <p:spPr>
          <a:xfrm>
            <a:off x="603250" y="519041"/>
            <a:ext cx="1098413" cy="1098413"/>
          </a:xfrm>
          <a:prstGeom prst="rect">
            <a:avLst/>
          </a:prstGeom>
        </p:spPr>
      </p:pic>
      <p:sp>
        <p:nvSpPr>
          <p:cNvPr id="11998" name="object_1199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EUCUSA Index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000" name="1200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2002" name="1200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2004" name="1200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2006" name="1200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2008" name="1200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2010" name="1201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2012" name="1201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2014" name="1201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2016" name="1201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2018" name="1201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2020" name="1202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2022" name="1202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024" name="1202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2026" name="1202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028" name="1202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2030" name="1203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2032" name="1203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2034" name="object_12035"/>
          <p:cNvSpPr/>
          <p:nvPr/>
        </p:nvSpPr>
        <p:spPr>
          <a:xfrm>
            <a:off x="16276529" y="2477826"/>
            <a:ext cx="1250000" cy="1250000"/>
          </a:xfrm>
          <a:prstGeom prst="diamond">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(+0.2)</a:t>
            </a:r>
          </a:p>
        </p:txBody>
      </p:sp>
      <p:sp>
        <p:nvSpPr>
          <p:cNvPr id="12036" name="object_1203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038" name="object_12039"/>
          <p:cNvSpPr/>
          <p:nvPr/>
        </p:nvSpPr>
        <p:spPr>
          <a:xfrm>
            <a:off x="7345326" y="3599878"/>
            <a:ext cx="0" cy="3184299"/>
          </a:xfrm>
          <a:prstGeom prst="rect">
            <a:avLst/>
          </a:prstGeom>
          <a:ln w="5235">
            <a:solidFill>
              <a:srgbClr val="000000"/>
            </a:solidFill>
          </a:ln>
        </p:spPr>
      </p:sp>
      <p:sp>
        <p:nvSpPr>
          <p:cNvPr id="12040" name="object_1204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042" name="object_12043"/>
          <p:cNvSpPr/>
          <p:nvPr/>
        </p:nvSpPr>
        <p:spPr>
          <a:xfrm>
            <a:off x="9026775" y="3599878"/>
            <a:ext cx="0" cy="3184299"/>
          </a:xfrm>
          <a:prstGeom prst="rect">
            <a:avLst/>
          </a:prstGeom>
          <a:ln w="5235">
            <a:solidFill>
              <a:srgbClr val="767A7C"/>
            </a:solidFill>
          </a:ln>
        </p:spPr>
      </p:sp>
      <p:sp>
        <p:nvSpPr>
          <p:cNvPr id="12044" name="object_1204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046" name="object_12047"/>
          <p:cNvSpPr/>
          <p:nvPr/>
        </p:nvSpPr>
        <p:spPr>
          <a:xfrm>
            <a:off x="10708225" y="3599878"/>
            <a:ext cx="0" cy="3184299"/>
          </a:xfrm>
          <a:prstGeom prst="rect">
            <a:avLst/>
          </a:prstGeom>
          <a:ln w="5235">
            <a:solidFill>
              <a:srgbClr val="767A7C"/>
            </a:solidFill>
          </a:ln>
        </p:spPr>
      </p:sp>
      <p:sp>
        <p:nvSpPr>
          <p:cNvPr id="12048" name="object_1204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050" name="object_12051"/>
          <p:cNvSpPr/>
          <p:nvPr/>
        </p:nvSpPr>
        <p:spPr>
          <a:xfrm>
            <a:off x="12389674" y="3599878"/>
            <a:ext cx="0" cy="3184299"/>
          </a:xfrm>
          <a:prstGeom prst="rect">
            <a:avLst/>
          </a:prstGeom>
          <a:ln w="5235">
            <a:solidFill>
              <a:srgbClr val="767A7C"/>
            </a:solidFill>
          </a:ln>
        </p:spPr>
      </p:sp>
      <p:sp>
        <p:nvSpPr>
          <p:cNvPr id="12052" name="object_1205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054" name="object_12055"/>
          <p:cNvSpPr/>
          <p:nvPr/>
        </p:nvSpPr>
        <p:spPr>
          <a:xfrm>
            <a:off x="14071124" y="3599878"/>
            <a:ext cx="0" cy="3184299"/>
          </a:xfrm>
          <a:prstGeom prst="rect">
            <a:avLst/>
          </a:prstGeom>
          <a:ln w="5235">
            <a:solidFill>
              <a:srgbClr val="767A7C"/>
            </a:solidFill>
          </a:ln>
        </p:spPr>
      </p:sp>
      <p:sp>
        <p:nvSpPr>
          <p:cNvPr id="12056" name="object_1205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058" name="object_12059"/>
          <p:cNvSpPr/>
          <p:nvPr/>
        </p:nvSpPr>
        <p:spPr>
          <a:xfrm>
            <a:off x="15752573" y="3599878"/>
            <a:ext cx="0" cy="3184299"/>
          </a:xfrm>
          <a:prstGeom prst="rect">
            <a:avLst/>
          </a:prstGeom>
          <a:ln w="5235">
            <a:solidFill>
              <a:srgbClr val="000000"/>
            </a:solidFill>
          </a:ln>
        </p:spPr>
      </p:sp>
      <p:sp>
        <p:nvSpPr>
          <p:cNvPr id="11990" name="object_11991"/>
          <p:cNvSpPr/>
          <p:nvPr/>
        </p:nvSpPr>
        <p:spPr>
          <a:xfrm>
            <a:off x="7345326" y="3442398"/>
            <a:ext cx="5128421" cy="157480"/>
          </a:xfrm>
          <a:prstGeom prst="rect">
            <a:avLst/>
          </a:prstGeom>
          <a:solidFill>
            <a:srgbClr val="DB2D3C"/>
          </a:solidFill>
        </p:spPr>
      </p:sp>
      <p:sp>
        <p:nvSpPr>
          <p:cNvPr id="11992" name="object_11993"/>
          <p:cNvSpPr/>
          <p:nvPr/>
        </p:nvSpPr>
        <p:spPr>
          <a:xfrm>
            <a:off x="12473747" y="3442398"/>
            <a:ext cx="1008870" cy="157480"/>
          </a:xfrm>
          <a:prstGeom prst="rect">
            <a:avLst/>
          </a:prstGeom>
          <a:solidFill>
            <a:srgbClr val="FABC46"/>
          </a:solidFill>
        </p:spPr>
      </p:sp>
      <p:sp>
        <p:nvSpPr>
          <p:cNvPr id="11994" name="object_11995"/>
          <p:cNvSpPr/>
          <p:nvPr/>
        </p:nvSpPr>
        <p:spPr>
          <a:xfrm>
            <a:off x="13482617" y="3442398"/>
            <a:ext cx="2269957" cy="157480"/>
          </a:xfrm>
          <a:prstGeom prst="rect">
            <a:avLst/>
          </a:prstGeom>
          <a:solidFill>
            <a:srgbClr val="35B77C"/>
          </a:solidFill>
        </p:spPr>
      </p:sp>
      <p:sp>
        <p:nvSpPr>
          <p:cNvPr id="12060" name="object_1206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062" name="object_12063"/>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2064" name="object_1206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W=51%</a:t>
            </a:r>
          </a:p>
        </p:txBody>
      </p:sp>
      <p:sp>
        <p:nvSpPr>
          <p:cNvPr id="12066" name="object_12067"/>
          <p:cNvSpPr/>
          <p:nvPr/>
        </p:nvSpPr>
        <p:spPr>
          <a:xfrm>
            <a:off x="7345326" y="3918308"/>
            <a:ext cx="5849597" cy="424573"/>
          </a:xfrm>
          <a:prstGeom prst="rect">
            <a:avLst/>
          </a:prstGeom>
          <a:solidFill>
            <a:srgbClr val="49C0B6"/>
          </a:solidFill>
        </p:spPr>
      </p:sp>
      <p:sp>
        <p:nvSpPr>
          <p:cNvPr id="12068" name="object_1206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070" name="object_12071"/>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2072" name="object_1207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W=50%</a:t>
            </a:r>
          </a:p>
        </p:txBody>
      </p:sp>
      <p:sp>
        <p:nvSpPr>
          <p:cNvPr id="12074" name="object_12075"/>
          <p:cNvSpPr/>
          <p:nvPr/>
        </p:nvSpPr>
        <p:spPr>
          <a:xfrm>
            <a:off x="7345326" y="4979741"/>
            <a:ext cx="5599542" cy="424573"/>
          </a:xfrm>
          <a:prstGeom prst="rect">
            <a:avLst/>
          </a:prstGeom>
          <a:solidFill>
            <a:srgbClr val="49C0B6"/>
          </a:solidFill>
        </p:spPr>
      </p:sp>
      <p:sp>
        <p:nvSpPr>
          <p:cNvPr id="12076" name="object_1207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078" name="object_12079"/>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2080" name="object_1208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W=49%</a:t>
            </a:r>
          </a:p>
        </p:txBody>
      </p:sp>
      <p:sp>
        <p:nvSpPr>
          <p:cNvPr id="12082" name="object_12083"/>
          <p:cNvSpPr/>
          <p:nvPr/>
        </p:nvSpPr>
        <p:spPr>
          <a:xfrm>
            <a:off x="7345326" y="6041174"/>
            <a:ext cx="5413081" cy="424573"/>
          </a:xfrm>
          <a:prstGeom prst="rect">
            <a:avLst/>
          </a:prstGeom>
          <a:solidFill>
            <a:srgbClr val="49C0B6"/>
          </a:solidFill>
        </p:spPr>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2" name="object_12093"/>
          <p:cNvSpPr>
            <a:spLocks noGrp="1"/>
          </p:cNvSpPr>
          <p:nvPr/>
        </p:nvSpPr>
        <p:spPr>
          <a:xfrm>
            <a:off x="757390" y="680607"/>
            <a:ext cx="733425" cy="733425"/>
          </a:xfrm>
          <a:prstGeom prst="rect">
            <a:avLst/>
          </a:prstGeom>
          <a:ln w="125650">
            <a:solidFill>
              <a:srgbClr val="49C0B6"/>
            </a:solidFill>
          </a:ln>
        </p:spPr>
        <p:txBody>
          <a:bodyPr wrap="square" lIns="0" tIns="0" rIns="0" bIns="0" rtlCol="0"/>
          <a:lstStyle/>
          <a:p>
            <a:endParaRPr/>
          </a:p>
        </p:txBody>
      </p:sp>
      <p:sp>
        <p:nvSpPr>
          <p:cNvPr id="12094" name="object_1209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096" name="1209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098" name="1209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100" name="1210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102" name="1210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104" name="1210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106" name="1210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108" name="1210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110" name="1211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112" name="1211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114" name="1211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116" name="1211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118" name="1211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120" name="1212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122" name="1212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124" name="1212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126" name="1212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128" name="1212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130" name="object_12131"/>
          <p:cNvSpPr/>
          <p:nvPr/>
        </p:nvSpPr>
        <p:spPr>
          <a:xfrm>
            <a:off x="16376529" y="2577826"/>
            <a:ext cx="921600" cy="921600"/>
          </a:xfrm>
          <a:prstGeom prst="rect">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(+0.2)</a:t>
            </a:r>
          </a:p>
        </p:txBody>
      </p:sp>
      <p:sp>
        <p:nvSpPr>
          <p:cNvPr id="12132" name="object_1213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134" name="object_12135"/>
          <p:cNvSpPr/>
          <p:nvPr/>
        </p:nvSpPr>
        <p:spPr>
          <a:xfrm>
            <a:off x="7345326" y="3599878"/>
            <a:ext cx="0" cy="3184299"/>
          </a:xfrm>
          <a:prstGeom prst="rect">
            <a:avLst/>
          </a:prstGeom>
          <a:ln w="5235">
            <a:solidFill>
              <a:srgbClr val="000000"/>
            </a:solidFill>
          </a:ln>
        </p:spPr>
      </p:sp>
      <p:sp>
        <p:nvSpPr>
          <p:cNvPr id="12136" name="object_1213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138" name="object_12139"/>
          <p:cNvSpPr/>
          <p:nvPr/>
        </p:nvSpPr>
        <p:spPr>
          <a:xfrm>
            <a:off x="9026775" y="3599878"/>
            <a:ext cx="0" cy="3184299"/>
          </a:xfrm>
          <a:prstGeom prst="rect">
            <a:avLst/>
          </a:prstGeom>
          <a:ln w="5235">
            <a:solidFill>
              <a:srgbClr val="767A7C"/>
            </a:solidFill>
          </a:ln>
        </p:spPr>
      </p:sp>
      <p:sp>
        <p:nvSpPr>
          <p:cNvPr id="12140" name="object_1214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142" name="object_12143"/>
          <p:cNvSpPr/>
          <p:nvPr/>
        </p:nvSpPr>
        <p:spPr>
          <a:xfrm>
            <a:off x="10708225" y="3599878"/>
            <a:ext cx="0" cy="3184299"/>
          </a:xfrm>
          <a:prstGeom prst="rect">
            <a:avLst/>
          </a:prstGeom>
          <a:ln w="5235">
            <a:solidFill>
              <a:srgbClr val="767A7C"/>
            </a:solidFill>
          </a:ln>
        </p:spPr>
      </p:sp>
      <p:sp>
        <p:nvSpPr>
          <p:cNvPr id="12144" name="object_1214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146" name="object_12147"/>
          <p:cNvSpPr/>
          <p:nvPr/>
        </p:nvSpPr>
        <p:spPr>
          <a:xfrm>
            <a:off x="12389674" y="3599878"/>
            <a:ext cx="0" cy="3184299"/>
          </a:xfrm>
          <a:prstGeom prst="rect">
            <a:avLst/>
          </a:prstGeom>
          <a:ln w="5235">
            <a:solidFill>
              <a:srgbClr val="767A7C"/>
            </a:solidFill>
          </a:ln>
        </p:spPr>
      </p:sp>
      <p:sp>
        <p:nvSpPr>
          <p:cNvPr id="12148" name="object_1214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150" name="object_12151"/>
          <p:cNvSpPr/>
          <p:nvPr/>
        </p:nvSpPr>
        <p:spPr>
          <a:xfrm>
            <a:off x="14071124" y="3599878"/>
            <a:ext cx="0" cy="3184299"/>
          </a:xfrm>
          <a:prstGeom prst="rect">
            <a:avLst/>
          </a:prstGeom>
          <a:ln w="5235">
            <a:solidFill>
              <a:srgbClr val="767A7C"/>
            </a:solidFill>
          </a:ln>
        </p:spPr>
      </p:sp>
      <p:sp>
        <p:nvSpPr>
          <p:cNvPr id="12152" name="object_1215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154" name="object_12155"/>
          <p:cNvSpPr/>
          <p:nvPr/>
        </p:nvSpPr>
        <p:spPr>
          <a:xfrm>
            <a:off x="15752573" y="3599878"/>
            <a:ext cx="0" cy="3184299"/>
          </a:xfrm>
          <a:prstGeom prst="rect">
            <a:avLst/>
          </a:prstGeom>
          <a:ln w="5235">
            <a:solidFill>
              <a:srgbClr val="000000"/>
            </a:solidFill>
          </a:ln>
        </p:spPr>
      </p:sp>
      <p:sp>
        <p:nvSpPr>
          <p:cNvPr id="12086" name="object_12087"/>
          <p:cNvSpPr/>
          <p:nvPr/>
        </p:nvSpPr>
        <p:spPr>
          <a:xfrm>
            <a:off x="7345326" y="3442398"/>
            <a:ext cx="5128421" cy="157480"/>
          </a:xfrm>
          <a:prstGeom prst="rect">
            <a:avLst/>
          </a:prstGeom>
          <a:solidFill>
            <a:srgbClr val="DB2D3C"/>
          </a:solidFill>
        </p:spPr>
      </p:sp>
      <p:sp>
        <p:nvSpPr>
          <p:cNvPr id="12088" name="object_12089"/>
          <p:cNvSpPr/>
          <p:nvPr/>
        </p:nvSpPr>
        <p:spPr>
          <a:xfrm>
            <a:off x="12473747" y="3442398"/>
            <a:ext cx="1008870" cy="157480"/>
          </a:xfrm>
          <a:prstGeom prst="rect">
            <a:avLst/>
          </a:prstGeom>
          <a:solidFill>
            <a:srgbClr val="FABC46"/>
          </a:solidFill>
        </p:spPr>
      </p:sp>
      <p:sp>
        <p:nvSpPr>
          <p:cNvPr id="12090" name="object_12091"/>
          <p:cNvSpPr/>
          <p:nvPr/>
        </p:nvSpPr>
        <p:spPr>
          <a:xfrm>
            <a:off x="13482617" y="3442398"/>
            <a:ext cx="2269957" cy="157480"/>
          </a:xfrm>
          <a:prstGeom prst="rect">
            <a:avLst/>
          </a:prstGeom>
          <a:solidFill>
            <a:srgbClr val="35B77C"/>
          </a:solidFill>
        </p:spPr>
      </p:sp>
      <p:sp>
        <p:nvSpPr>
          <p:cNvPr id="12156" name="object_1215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158" name="object_12159"/>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2160" name="object_1216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W=59%</a:t>
            </a:r>
          </a:p>
        </p:txBody>
      </p:sp>
      <p:sp>
        <p:nvSpPr>
          <p:cNvPr id="12162" name="object_12163"/>
          <p:cNvSpPr/>
          <p:nvPr/>
        </p:nvSpPr>
        <p:spPr>
          <a:xfrm>
            <a:off x="7345326" y="3918308"/>
            <a:ext cx="6002651" cy="424573"/>
          </a:xfrm>
          <a:prstGeom prst="rect">
            <a:avLst/>
          </a:prstGeom>
          <a:solidFill>
            <a:srgbClr val="49C0B6"/>
          </a:solidFill>
        </p:spPr>
      </p:sp>
      <p:sp>
        <p:nvSpPr>
          <p:cNvPr id="12164" name="object_1216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166" name="object_12167"/>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2168" name="object_1216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W=63%</a:t>
            </a:r>
          </a:p>
        </p:txBody>
      </p:sp>
      <p:sp>
        <p:nvSpPr>
          <p:cNvPr id="12170" name="object_12171"/>
          <p:cNvSpPr/>
          <p:nvPr/>
        </p:nvSpPr>
        <p:spPr>
          <a:xfrm>
            <a:off x="7345326" y="4979741"/>
            <a:ext cx="5771940" cy="424573"/>
          </a:xfrm>
          <a:prstGeom prst="rect">
            <a:avLst/>
          </a:prstGeom>
          <a:solidFill>
            <a:srgbClr val="49C0B6"/>
          </a:solidFill>
        </p:spPr>
      </p:sp>
      <p:sp>
        <p:nvSpPr>
          <p:cNvPr id="12172" name="object_1217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174" name="object_12175"/>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2176" name="object_1217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W=61%</a:t>
            </a:r>
          </a:p>
        </p:txBody>
      </p:sp>
      <p:sp>
        <p:nvSpPr>
          <p:cNvPr id="12178" name="object_12179"/>
          <p:cNvSpPr/>
          <p:nvPr/>
        </p:nvSpPr>
        <p:spPr>
          <a:xfrm>
            <a:off x="7345326" y="6041174"/>
            <a:ext cx="5577199" cy="424573"/>
          </a:xfrm>
          <a:prstGeom prst="rect">
            <a:avLst/>
          </a:prstGeom>
          <a:solidFill>
            <a:srgbClr val="49C0B6"/>
          </a:solidFill>
        </p:spPr>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8" name="object_12189"/>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1</a:t>
            </a:r>
            <a:endParaRPr sz="2950" b="1" dirty="0"/>
          </a:p>
        </p:txBody>
      </p:sp>
      <p:sp>
        <p:nvSpPr>
          <p:cNvPr id="12190" name="object_121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Einsatz der Qualifikationen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192" name="1219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194" name="1219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196" name="1219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198" name="1219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200" name="1220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202" name="1220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204" name="1220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206" name="1220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208" name="1220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210" name="1221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212" name="1221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214" name="1221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216" name="1221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218" name="1221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220" name="1222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222" name="1222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224" name="1222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226" name="object_12227"/>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(-0.1)</a:t>
            </a:r>
          </a:p>
        </p:txBody>
      </p:sp>
      <p:sp>
        <p:nvSpPr>
          <p:cNvPr id="12228" name="object_1222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230" name="object_12231"/>
          <p:cNvSpPr/>
          <p:nvPr/>
        </p:nvSpPr>
        <p:spPr>
          <a:xfrm>
            <a:off x="7345326" y="3599878"/>
            <a:ext cx="0" cy="3184299"/>
          </a:xfrm>
          <a:prstGeom prst="rect">
            <a:avLst/>
          </a:prstGeom>
          <a:ln w="5235">
            <a:solidFill>
              <a:srgbClr val="000000"/>
            </a:solidFill>
          </a:ln>
        </p:spPr>
      </p:sp>
      <p:sp>
        <p:nvSpPr>
          <p:cNvPr id="12232" name="object_1223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234" name="object_12235"/>
          <p:cNvSpPr/>
          <p:nvPr/>
        </p:nvSpPr>
        <p:spPr>
          <a:xfrm>
            <a:off x="9026775" y="3599878"/>
            <a:ext cx="0" cy="3184299"/>
          </a:xfrm>
          <a:prstGeom prst="rect">
            <a:avLst/>
          </a:prstGeom>
          <a:ln w="5235">
            <a:solidFill>
              <a:srgbClr val="767A7C"/>
            </a:solidFill>
          </a:ln>
        </p:spPr>
      </p:sp>
      <p:sp>
        <p:nvSpPr>
          <p:cNvPr id="12236" name="object_1223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238" name="object_12239"/>
          <p:cNvSpPr/>
          <p:nvPr/>
        </p:nvSpPr>
        <p:spPr>
          <a:xfrm>
            <a:off x="10708225" y="3599878"/>
            <a:ext cx="0" cy="3184299"/>
          </a:xfrm>
          <a:prstGeom prst="rect">
            <a:avLst/>
          </a:prstGeom>
          <a:ln w="5235">
            <a:solidFill>
              <a:srgbClr val="767A7C"/>
            </a:solidFill>
          </a:ln>
        </p:spPr>
      </p:sp>
      <p:sp>
        <p:nvSpPr>
          <p:cNvPr id="12240" name="object_1224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242" name="object_12243"/>
          <p:cNvSpPr/>
          <p:nvPr/>
        </p:nvSpPr>
        <p:spPr>
          <a:xfrm>
            <a:off x="12389674" y="3599878"/>
            <a:ext cx="0" cy="3184299"/>
          </a:xfrm>
          <a:prstGeom prst="rect">
            <a:avLst/>
          </a:prstGeom>
          <a:ln w="5235">
            <a:solidFill>
              <a:srgbClr val="767A7C"/>
            </a:solidFill>
          </a:ln>
        </p:spPr>
      </p:sp>
      <p:sp>
        <p:nvSpPr>
          <p:cNvPr id="12244" name="object_1224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246" name="object_12247"/>
          <p:cNvSpPr/>
          <p:nvPr/>
        </p:nvSpPr>
        <p:spPr>
          <a:xfrm>
            <a:off x="14071124" y="3599878"/>
            <a:ext cx="0" cy="3184299"/>
          </a:xfrm>
          <a:prstGeom prst="rect">
            <a:avLst/>
          </a:prstGeom>
          <a:ln w="5235">
            <a:solidFill>
              <a:srgbClr val="767A7C"/>
            </a:solidFill>
          </a:ln>
        </p:spPr>
      </p:sp>
      <p:sp>
        <p:nvSpPr>
          <p:cNvPr id="12248" name="object_1224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250" name="object_12251"/>
          <p:cNvSpPr/>
          <p:nvPr/>
        </p:nvSpPr>
        <p:spPr>
          <a:xfrm>
            <a:off x="15752573" y="3599878"/>
            <a:ext cx="0" cy="3184299"/>
          </a:xfrm>
          <a:prstGeom prst="rect">
            <a:avLst/>
          </a:prstGeom>
          <a:ln w="5235">
            <a:solidFill>
              <a:srgbClr val="000000"/>
            </a:solidFill>
          </a:ln>
        </p:spPr>
      </p:sp>
      <p:sp>
        <p:nvSpPr>
          <p:cNvPr id="12182" name="object_12183"/>
          <p:cNvSpPr/>
          <p:nvPr/>
        </p:nvSpPr>
        <p:spPr>
          <a:xfrm>
            <a:off x="7345326" y="3442398"/>
            <a:ext cx="5128421" cy="157480"/>
          </a:xfrm>
          <a:prstGeom prst="rect">
            <a:avLst/>
          </a:prstGeom>
          <a:solidFill>
            <a:srgbClr val="DB2D3C"/>
          </a:solidFill>
        </p:spPr>
      </p:sp>
      <p:sp>
        <p:nvSpPr>
          <p:cNvPr id="12184" name="object_12185"/>
          <p:cNvSpPr/>
          <p:nvPr/>
        </p:nvSpPr>
        <p:spPr>
          <a:xfrm>
            <a:off x="12473747" y="3442398"/>
            <a:ext cx="1008870" cy="157480"/>
          </a:xfrm>
          <a:prstGeom prst="rect">
            <a:avLst/>
          </a:prstGeom>
          <a:solidFill>
            <a:srgbClr val="FABC46"/>
          </a:solidFill>
        </p:spPr>
      </p:sp>
      <p:sp>
        <p:nvSpPr>
          <p:cNvPr id="12186" name="object_12187"/>
          <p:cNvSpPr/>
          <p:nvPr/>
        </p:nvSpPr>
        <p:spPr>
          <a:xfrm>
            <a:off x="13482617" y="3442398"/>
            <a:ext cx="2269957" cy="157480"/>
          </a:xfrm>
          <a:prstGeom prst="rect">
            <a:avLst/>
          </a:prstGeom>
          <a:solidFill>
            <a:srgbClr val="35B77C"/>
          </a:solidFill>
        </p:spPr>
      </p:sp>
      <p:sp>
        <p:nvSpPr>
          <p:cNvPr id="12252" name="object_1225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254" name="object_1225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578</a:t>
            </a:r>
          </a:p>
        </p:txBody>
      </p:sp>
      <p:sp>
        <p:nvSpPr>
          <p:cNvPr id="12256" name="object_1225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W=71%</a:t>
            </a:r>
          </a:p>
        </p:txBody>
      </p:sp>
      <p:sp>
        <p:nvSpPr>
          <p:cNvPr id="12258" name="object_12259">
            <a:hlinkClick r:id="rId29" action="ppaction://hlinksldjump" tooltip="Ich kann bei meiner Arbeit mein Wissen und Können voll einsetzen."/>
          </p:cNvPr>
          <p:cNvSpPr/>
          <p:nvPr/>
        </p:nvSpPr>
        <p:spPr>
          <a:xfrm>
            <a:off x="7345326" y="3918308"/>
            <a:ext cx="6109072" cy="424573"/>
          </a:xfrm>
          <a:prstGeom prst="rect">
            <a:avLst/>
          </a:prstGeom>
          <a:solidFill>
            <a:srgbClr val="49C0B6"/>
          </a:solidFill>
        </p:spPr>
      </p:sp>
      <p:sp>
        <p:nvSpPr>
          <p:cNvPr id="12260" name="object_1226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262" name="object_1226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578</a:t>
            </a:r>
          </a:p>
        </p:txBody>
      </p:sp>
      <p:sp>
        <p:nvSpPr>
          <p:cNvPr id="12264" name="object_1226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W=75%</a:t>
            </a:r>
          </a:p>
        </p:txBody>
      </p:sp>
      <p:sp>
        <p:nvSpPr>
          <p:cNvPr id="12266" name="object_12267">
            <a:hlinkClick r:id="rId29" action="ppaction://hlinksldjump" tooltip="Ich kann bei meiner Arbeit mein Wissen und Können voll einsetzen."/>
          </p:cNvPr>
          <p:cNvSpPr/>
          <p:nvPr/>
        </p:nvSpPr>
        <p:spPr>
          <a:xfrm>
            <a:off x="7345326" y="4979741"/>
            <a:ext cx="6225435" cy="424573"/>
          </a:xfrm>
          <a:prstGeom prst="rect">
            <a:avLst/>
          </a:prstGeom>
          <a:solidFill>
            <a:srgbClr val="49C0B6"/>
          </a:solidFill>
        </p:spPr>
      </p:sp>
      <p:sp>
        <p:nvSpPr>
          <p:cNvPr id="12268" name="object_1226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270" name="object_1227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556</a:t>
            </a:r>
          </a:p>
        </p:txBody>
      </p:sp>
      <p:sp>
        <p:nvSpPr>
          <p:cNvPr id="12272" name="object_1227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W=74%</a:t>
            </a:r>
          </a:p>
        </p:txBody>
      </p:sp>
      <p:sp>
        <p:nvSpPr>
          <p:cNvPr id="12274" name="object_12275">
            <a:hlinkClick r:id="rId29" action="ppaction://hlinksldjump" tooltip="Ich kann bei meiner Arbeit mein Wissen und Können voll einsetzen."/>
          </p:cNvPr>
          <p:cNvSpPr/>
          <p:nvPr/>
        </p:nvSpPr>
        <p:spPr>
          <a:xfrm>
            <a:off x="7345326" y="6041174"/>
            <a:ext cx="6033258" cy="424573"/>
          </a:xfrm>
          <a:prstGeom prst="rect">
            <a:avLst/>
          </a:prstGeom>
          <a:solidFill>
            <a:srgbClr val="49C0B6"/>
          </a:solidFill>
        </p:spPr>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4" name="object_12285"/>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2</a:t>
            </a:r>
            <a:endParaRPr sz="2950" b="1" dirty="0"/>
          </a:p>
        </p:txBody>
      </p:sp>
      <p:sp>
        <p:nvSpPr>
          <p:cNvPr id="12286" name="object_122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Neues lernen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288" name="1228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290" name="1229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292" name="1229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294" name="1229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296" name="1229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298" name="1229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300" name="1230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302" name="1230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304" name="1230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306" name="1230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308" name="1230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310" name="1231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312" name="1231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314" name="1231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316" name="1231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318" name="1231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320" name="1232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322" name="object_12323"/>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15455"/>
                </a:solidFill>
                <a:latin typeface="Arial"/>
                <a:cs typeface="Arial"/>
              </a:rPr>
              <a:t>(0)</a:t>
            </a:r>
          </a:p>
        </p:txBody>
      </p:sp>
      <p:sp>
        <p:nvSpPr>
          <p:cNvPr id="12324" name="object_1232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326" name="object_12327"/>
          <p:cNvSpPr/>
          <p:nvPr/>
        </p:nvSpPr>
        <p:spPr>
          <a:xfrm>
            <a:off x="7345326" y="3599878"/>
            <a:ext cx="0" cy="3184299"/>
          </a:xfrm>
          <a:prstGeom prst="rect">
            <a:avLst/>
          </a:prstGeom>
          <a:ln w="5235">
            <a:solidFill>
              <a:srgbClr val="000000"/>
            </a:solidFill>
          </a:ln>
        </p:spPr>
      </p:sp>
      <p:sp>
        <p:nvSpPr>
          <p:cNvPr id="12328" name="object_1232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330" name="object_12331"/>
          <p:cNvSpPr/>
          <p:nvPr/>
        </p:nvSpPr>
        <p:spPr>
          <a:xfrm>
            <a:off x="9026775" y="3599878"/>
            <a:ext cx="0" cy="3184299"/>
          </a:xfrm>
          <a:prstGeom prst="rect">
            <a:avLst/>
          </a:prstGeom>
          <a:ln w="5235">
            <a:solidFill>
              <a:srgbClr val="767A7C"/>
            </a:solidFill>
          </a:ln>
        </p:spPr>
      </p:sp>
      <p:sp>
        <p:nvSpPr>
          <p:cNvPr id="12332" name="object_1233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334" name="object_12335"/>
          <p:cNvSpPr/>
          <p:nvPr/>
        </p:nvSpPr>
        <p:spPr>
          <a:xfrm>
            <a:off x="10708225" y="3599878"/>
            <a:ext cx="0" cy="3184299"/>
          </a:xfrm>
          <a:prstGeom prst="rect">
            <a:avLst/>
          </a:prstGeom>
          <a:ln w="5235">
            <a:solidFill>
              <a:srgbClr val="767A7C"/>
            </a:solidFill>
          </a:ln>
        </p:spPr>
      </p:sp>
      <p:sp>
        <p:nvSpPr>
          <p:cNvPr id="12336" name="object_1233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338" name="object_12339"/>
          <p:cNvSpPr/>
          <p:nvPr/>
        </p:nvSpPr>
        <p:spPr>
          <a:xfrm>
            <a:off x="12389674" y="3599878"/>
            <a:ext cx="0" cy="3184299"/>
          </a:xfrm>
          <a:prstGeom prst="rect">
            <a:avLst/>
          </a:prstGeom>
          <a:ln w="5235">
            <a:solidFill>
              <a:srgbClr val="767A7C"/>
            </a:solidFill>
          </a:ln>
        </p:spPr>
      </p:sp>
      <p:sp>
        <p:nvSpPr>
          <p:cNvPr id="12340" name="object_1234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342" name="object_12343"/>
          <p:cNvSpPr/>
          <p:nvPr/>
        </p:nvSpPr>
        <p:spPr>
          <a:xfrm>
            <a:off x="14071124" y="3599878"/>
            <a:ext cx="0" cy="3184299"/>
          </a:xfrm>
          <a:prstGeom prst="rect">
            <a:avLst/>
          </a:prstGeom>
          <a:ln w="5235">
            <a:solidFill>
              <a:srgbClr val="767A7C"/>
            </a:solidFill>
          </a:ln>
        </p:spPr>
      </p:sp>
      <p:sp>
        <p:nvSpPr>
          <p:cNvPr id="12344" name="object_1234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346" name="object_12347"/>
          <p:cNvSpPr/>
          <p:nvPr/>
        </p:nvSpPr>
        <p:spPr>
          <a:xfrm>
            <a:off x="15752573" y="3599878"/>
            <a:ext cx="0" cy="3184299"/>
          </a:xfrm>
          <a:prstGeom prst="rect">
            <a:avLst/>
          </a:prstGeom>
          <a:ln w="5235">
            <a:solidFill>
              <a:srgbClr val="000000"/>
            </a:solidFill>
          </a:ln>
        </p:spPr>
      </p:sp>
      <p:sp>
        <p:nvSpPr>
          <p:cNvPr id="12278" name="object_12279"/>
          <p:cNvSpPr/>
          <p:nvPr/>
        </p:nvSpPr>
        <p:spPr>
          <a:xfrm>
            <a:off x="7345326" y="3442398"/>
            <a:ext cx="5128421" cy="157480"/>
          </a:xfrm>
          <a:prstGeom prst="rect">
            <a:avLst/>
          </a:prstGeom>
          <a:solidFill>
            <a:srgbClr val="DB2D3C"/>
          </a:solidFill>
        </p:spPr>
      </p:sp>
      <p:sp>
        <p:nvSpPr>
          <p:cNvPr id="12280" name="object_12281"/>
          <p:cNvSpPr/>
          <p:nvPr/>
        </p:nvSpPr>
        <p:spPr>
          <a:xfrm>
            <a:off x="12473747" y="3442398"/>
            <a:ext cx="1008870" cy="157480"/>
          </a:xfrm>
          <a:prstGeom prst="rect">
            <a:avLst/>
          </a:prstGeom>
          <a:solidFill>
            <a:srgbClr val="FABC46"/>
          </a:solidFill>
        </p:spPr>
      </p:sp>
      <p:sp>
        <p:nvSpPr>
          <p:cNvPr id="12282" name="object_12283"/>
          <p:cNvSpPr/>
          <p:nvPr/>
        </p:nvSpPr>
        <p:spPr>
          <a:xfrm>
            <a:off x="13482617" y="3442398"/>
            <a:ext cx="2269957" cy="157480"/>
          </a:xfrm>
          <a:prstGeom prst="rect">
            <a:avLst/>
          </a:prstGeom>
          <a:solidFill>
            <a:srgbClr val="35B77C"/>
          </a:solidFill>
        </p:spPr>
      </p:sp>
      <p:sp>
        <p:nvSpPr>
          <p:cNvPr id="12348" name="object_1234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350" name="object_1235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579</a:t>
            </a:r>
          </a:p>
        </p:txBody>
      </p:sp>
      <p:sp>
        <p:nvSpPr>
          <p:cNvPr id="12352" name="object_1235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W=88%</a:t>
            </a:r>
          </a:p>
        </p:txBody>
      </p:sp>
      <p:sp>
        <p:nvSpPr>
          <p:cNvPr id="12354" name="object_12355">
            <a:hlinkClick r:id="rId29" action="ppaction://hlinksldjump" tooltip="Ich habe bei der Arbeit Gelegenheit, Neues zu lernen und mich weiter zu entwickeln."/>
          </p:cNvPr>
          <p:cNvSpPr/>
          <p:nvPr/>
        </p:nvSpPr>
        <p:spPr>
          <a:xfrm>
            <a:off x="7345326" y="3918308"/>
            <a:ext cx="5712281" cy="424573"/>
          </a:xfrm>
          <a:prstGeom prst="rect">
            <a:avLst/>
          </a:prstGeom>
          <a:solidFill>
            <a:srgbClr val="49C0B6"/>
          </a:solidFill>
        </p:spPr>
      </p:sp>
      <p:sp>
        <p:nvSpPr>
          <p:cNvPr id="12356" name="object_1235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358" name="object_1235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579</a:t>
            </a:r>
          </a:p>
        </p:txBody>
      </p:sp>
      <p:sp>
        <p:nvSpPr>
          <p:cNvPr id="12360" name="object_1236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W=93%</a:t>
            </a:r>
          </a:p>
        </p:txBody>
      </p:sp>
      <p:sp>
        <p:nvSpPr>
          <p:cNvPr id="12362" name="object_12363">
            <a:hlinkClick r:id="rId29" action="ppaction://hlinksldjump" tooltip="Ich habe bei der Arbeit Gelegenheit, Neues zu lernen und mich weiter zu entwickeln."/>
          </p:cNvPr>
          <p:cNvSpPr/>
          <p:nvPr/>
        </p:nvSpPr>
        <p:spPr>
          <a:xfrm>
            <a:off x="7345326" y="4979741"/>
            <a:ext cx="5683241" cy="424573"/>
          </a:xfrm>
          <a:prstGeom prst="rect">
            <a:avLst/>
          </a:prstGeom>
          <a:solidFill>
            <a:srgbClr val="49C0B6"/>
          </a:solidFill>
        </p:spPr>
      </p:sp>
      <p:sp>
        <p:nvSpPr>
          <p:cNvPr id="12364" name="object_1236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366" name="object_1236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557</a:t>
            </a:r>
          </a:p>
        </p:txBody>
      </p:sp>
      <p:sp>
        <p:nvSpPr>
          <p:cNvPr id="12368" name="object_1236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W=91%</a:t>
            </a:r>
          </a:p>
        </p:txBody>
      </p:sp>
      <p:sp>
        <p:nvSpPr>
          <p:cNvPr id="12370" name="object_12371">
            <a:hlinkClick r:id="rId29" action="ppaction://hlinksldjump" tooltip="Ich habe bei der Arbeit Gelegenheit, Neues zu lernen und mich weiter zu entwickeln."/>
          </p:cNvPr>
          <p:cNvSpPr/>
          <p:nvPr/>
        </p:nvSpPr>
        <p:spPr>
          <a:xfrm>
            <a:off x="7345326" y="6041174"/>
            <a:ext cx="5515275" cy="424573"/>
          </a:xfrm>
          <a:prstGeom prst="rect">
            <a:avLst/>
          </a:prstGeom>
          <a:solidFill>
            <a:srgbClr val="49C0B6"/>
          </a:solidFill>
        </p:spPr>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0" name="object_12381"/>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3</a:t>
            </a:r>
            <a:endParaRPr sz="2950" b="1" dirty="0"/>
          </a:p>
        </p:txBody>
      </p:sp>
      <p:sp>
        <p:nvSpPr>
          <p:cNvPr id="12382" name="object_1238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Unterstützung durch Kollegen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384" name="1238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386" name="1238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388" name="1238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390" name="1239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392" name="1239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394" name="1239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396" name="1239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398" name="1239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400" name="1240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402" name="1240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404" name="1240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406" name="1240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408" name="1240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410" name="1241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412" name="1241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414" name="1241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416" name="1241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418" name="object_1241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1.9</a:t>
            </a:r>
          </a:p>
          <a:p>
            <a:pPr algn="ctr"/>
            <a:r>
              <a:rPr lang="en-US" sz="1850" b="1" dirty="0">
                <a:solidFill>
                  <a:srgbClr val="515455"/>
                </a:solidFill>
                <a:latin typeface="Arial"/>
                <a:cs typeface="Arial"/>
              </a:rPr>
              <a:t>(+0.1)</a:t>
            </a:r>
          </a:p>
        </p:txBody>
      </p:sp>
      <p:sp>
        <p:nvSpPr>
          <p:cNvPr id="12420" name="object_1242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422" name="object_12423"/>
          <p:cNvSpPr/>
          <p:nvPr/>
        </p:nvSpPr>
        <p:spPr>
          <a:xfrm>
            <a:off x="7345326" y="3599878"/>
            <a:ext cx="0" cy="3184299"/>
          </a:xfrm>
          <a:prstGeom prst="rect">
            <a:avLst/>
          </a:prstGeom>
          <a:ln w="5235">
            <a:solidFill>
              <a:srgbClr val="000000"/>
            </a:solidFill>
          </a:ln>
        </p:spPr>
      </p:sp>
      <p:sp>
        <p:nvSpPr>
          <p:cNvPr id="12424" name="object_1242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426" name="object_12427"/>
          <p:cNvSpPr/>
          <p:nvPr/>
        </p:nvSpPr>
        <p:spPr>
          <a:xfrm>
            <a:off x="9026775" y="3599878"/>
            <a:ext cx="0" cy="3184299"/>
          </a:xfrm>
          <a:prstGeom prst="rect">
            <a:avLst/>
          </a:prstGeom>
          <a:ln w="5235">
            <a:solidFill>
              <a:srgbClr val="767A7C"/>
            </a:solidFill>
          </a:ln>
        </p:spPr>
      </p:sp>
      <p:sp>
        <p:nvSpPr>
          <p:cNvPr id="12428" name="object_1242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430" name="object_12431"/>
          <p:cNvSpPr/>
          <p:nvPr/>
        </p:nvSpPr>
        <p:spPr>
          <a:xfrm>
            <a:off x="10708225" y="3599878"/>
            <a:ext cx="0" cy="3184299"/>
          </a:xfrm>
          <a:prstGeom prst="rect">
            <a:avLst/>
          </a:prstGeom>
          <a:ln w="5235">
            <a:solidFill>
              <a:srgbClr val="767A7C"/>
            </a:solidFill>
          </a:ln>
        </p:spPr>
      </p:sp>
      <p:sp>
        <p:nvSpPr>
          <p:cNvPr id="12432" name="object_1243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434" name="object_12435"/>
          <p:cNvSpPr/>
          <p:nvPr/>
        </p:nvSpPr>
        <p:spPr>
          <a:xfrm>
            <a:off x="12389674" y="3599878"/>
            <a:ext cx="0" cy="3184299"/>
          </a:xfrm>
          <a:prstGeom prst="rect">
            <a:avLst/>
          </a:prstGeom>
          <a:ln w="5235">
            <a:solidFill>
              <a:srgbClr val="767A7C"/>
            </a:solidFill>
          </a:ln>
        </p:spPr>
      </p:sp>
      <p:sp>
        <p:nvSpPr>
          <p:cNvPr id="12436" name="object_1243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438" name="object_12439"/>
          <p:cNvSpPr/>
          <p:nvPr/>
        </p:nvSpPr>
        <p:spPr>
          <a:xfrm>
            <a:off x="14071124" y="3599878"/>
            <a:ext cx="0" cy="3184299"/>
          </a:xfrm>
          <a:prstGeom prst="rect">
            <a:avLst/>
          </a:prstGeom>
          <a:ln w="5235">
            <a:solidFill>
              <a:srgbClr val="767A7C"/>
            </a:solidFill>
          </a:ln>
        </p:spPr>
      </p:sp>
      <p:sp>
        <p:nvSpPr>
          <p:cNvPr id="12440" name="object_1244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442" name="object_12443"/>
          <p:cNvSpPr/>
          <p:nvPr/>
        </p:nvSpPr>
        <p:spPr>
          <a:xfrm>
            <a:off x="15752573" y="3599878"/>
            <a:ext cx="0" cy="3184299"/>
          </a:xfrm>
          <a:prstGeom prst="rect">
            <a:avLst/>
          </a:prstGeom>
          <a:ln w="5235">
            <a:solidFill>
              <a:srgbClr val="000000"/>
            </a:solidFill>
          </a:ln>
        </p:spPr>
      </p:sp>
      <p:sp>
        <p:nvSpPr>
          <p:cNvPr id="12374" name="object_12375"/>
          <p:cNvSpPr/>
          <p:nvPr/>
        </p:nvSpPr>
        <p:spPr>
          <a:xfrm>
            <a:off x="7345326" y="3442398"/>
            <a:ext cx="5128421" cy="157480"/>
          </a:xfrm>
          <a:prstGeom prst="rect">
            <a:avLst/>
          </a:prstGeom>
          <a:solidFill>
            <a:srgbClr val="DB2D3C"/>
          </a:solidFill>
        </p:spPr>
      </p:sp>
      <p:sp>
        <p:nvSpPr>
          <p:cNvPr id="12376" name="object_12377"/>
          <p:cNvSpPr/>
          <p:nvPr/>
        </p:nvSpPr>
        <p:spPr>
          <a:xfrm>
            <a:off x="12473747" y="3442398"/>
            <a:ext cx="1008870" cy="157480"/>
          </a:xfrm>
          <a:prstGeom prst="rect">
            <a:avLst/>
          </a:prstGeom>
          <a:solidFill>
            <a:srgbClr val="FABC46"/>
          </a:solidFill>
        </p:spPr>
      </p:sp>
      <p:sp>
        <p:nvSpPr>
          <p:cNvPr id="12378" name="object_12379"/>
          <p:cNvSpPr/>
          <p:nvPr/>
        </p:nvSpPr>
        <p:spPr>
          <a:xfrm>
            <a:off x="13482617" y="3442398"/>
            <a:ext cx="2269957" cy="157480"/>
          </a:xfrm>
          <a:prstGeom prst="rect">
            <a:avLst/>
          </a:prstGeom>
          <a:solidFill>
            <a:srgbClr val="35B77C"/>
          </a:solidFill>
        </p:spPr>
      </p:sp>
      <p:sp>
        <p:nvSpPr>
          <p:cNvPr id="12444" name="object_1244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446" name="object_1244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2448" name="object_1244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W=69%</a:t>
            </a:r>
          </a:p>
        </p:txBody>
      </p:sp>
      <p:sp>
        <p:nvSpPr>
          <p:cNvPr id="12450" name="object_12451">
            <a:hlinkClick r:id="rId29" action="ppaction://hlinksldjump" tooltip="Ich bekomme stets Unterstützung durch meine Arbeitskollegen, wenn ich diese brauche."/>
          </p:cNvPr>
          <p:cNvSpPr/>
          <p:nvPr/>
        </p:nvSpPr>
        <p:spPr>
          <a:xfrm>
            <a:off x="7345326" y="3918308"/>
            <a:ext cx="6854242" cy="424573"/>
          </a:xfrm>
          <a:prstGeom prst="rect">
            <a:avLst/>
          </a:prstGeom>
          <a:solidFill>
            <a:srgbClr val="49C0B6"/>
          </a:solidFill>
        </p:spPr>
      </p:sp>
      <p:sp>
        <p:nvSpPr>
          <p:cNvPr id="12452" name="object_1245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454" name="object_1245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579</a:t>
            </a:r>
          </a:p>
        </p:txBody>
      </p:sp>
      <p:sp>
        <p:nvSpPr>
          <p:cNvPr id="12456" name="object_1245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W=73%</a:t>
            </a:r>
          </a:p>
        </p:txBody>
      </p:sp>
      <p:sp>
        <p:nvSpPr>
          <p:cNvPr id="12458" name="object_12459">
            <a:hlinkClick r:id="rId29" action="ppaction://hlinksldjump" tooltip="Ich bekomme stets Unterstützung durch meine Arbeitskollegen, wenn ich diese brauche."/>
          </p:cNvPr>
          <p:cNvSpPr/>
          <p:nvPr/>
        </p:nvSpPr>
        <p:spPr>
          <a:xfrm>
            <a:off x="7345326" y="4979741"/>
            <a:ext cx="6743222" cy="424573"/>
          </a:xfrm>
          <a:prstGeom prst="rect">
            <a:avLst/>
          </a:prstGeom>
          <a:solidFill>
            <a:srgbClr val="49C0B6"/>
          </a:solidFill>
        </p:spPr>
      </p:sp>
      <p:sp>
        <p:nvSpPr>
          <p:cNvPr id="12460" name="object_1246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462" name="object_1246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557</a:t>
            </a:r>
          </a:p>
        </p:txBody>
      </p:sp>
      <p:sp>
        <p:nvSpPr>
          <p:cNvPr id="12464" name="object_1246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W=72%</a:t>
            </a:r>
          </a:p>
        </p:txBody>
      </p:sp>
      <p:sp>
        <p:nvSpPr>
          <p:cNvPr id="12466" name="object_12467">
            <a:hlinkClick r:id="rId29" action="ppaction://hlinksldjump" tooltip="Ich bekomme stets Unterstützung durch meine Arbeitskollegen, wenn ich diese brauche."/>
          </p:cNvPr>
          <p:cNvSpPr/>
          <p:nvPr/>
        </p:nvSpPr>
        <p:spPr>
          <a:xfrm>
            <a:off x="7345326" y="6041174"/>
            <a:ext cx="6538634" cy="424573"/>
          </a:xfrm>
          <a:prstGeom prst="rect">
            <a:avLst/>
          </a:prstGeom>
          <a:solidFill>
            <a:srgbClr val="49C0B6"/>
          </a:solidFill>
        </p:spPr>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76" name="object_12477"/>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4</a:t>
            </a:r>
            <a:endParaRPr sz="2950" b="1" dirty="0"/>
          </a:p>
        </p:txBody>
      </p:sp>
      <p:sp>
        <p:nvSpPr>
          <p:cNvPr id="12478" name="object_1247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Unterstützung durch Führungskraft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480" name="1248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482" name="1248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484" name="1248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486" name="1248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488" name="1248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490" name="1249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492" name="1249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494" name="1249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496" name="1249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498" name="1249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500" name="1250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502" name="1250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504" name="1250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506" name="1250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508" name="1250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510" name="1251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512" name="1251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514" name="object_1251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12516" name="object_1251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518" name="object_12519"/>
          <p:cNvSpPr/>
          <p:nvPr/>
        </p:nvSpPr>
        <p:spPr>
          <a:xfrm>
            <a:off x="7345326" y="3599878"/>
            <a:ext cx="0" cy="3184299"/>
          </a:xfrm>
          <a:prstGeom prst="rect">
            <a:avLst/>
          </a:prstGeom>
          <a:ln w="5235">
            <a:solidFill>
              <a:srgbClr val="000000"/>
            </a:solidFill>
          </a:ln>
        </p:spPr>
      </p:sp>
      <p:sp>
        <p:nvSpPr>
          <p:cNvPr id="12520" name="object_1252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522" name="object_12523"/>
          <p:cNvSpPr/>
          <p:nvPr/>
        </p:nvSpPr>
        <p:spPr>
          <a:xfrm>
            <a:off x="9026775" y="3599878"/>
            <a:ext cx="0" cy="3184299"/>
          </a:xfrm>
          <a:prstGeom prst="rect">
            <a:avLst/>
          </a:prstGeom>
          <a:ln w="5235">
            <a:solidFill>
              <a:srgbClr val="767A7C"/>
            </a:solidFill>
          </a:ln>
        </p:spPr>
      </p:sp>
      <p:sp>
        <p:nvSpPr>
          <p:cNvPr id="12524" name="object_1252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526" name="object_12527"/>
          <p:cNvSpPr/>
          <p:nvPr/>
        </p:nvSpPr>
        <p:spPr>
          <a:xfrm>
            <a:off x="10708225" y="3599878"/>
            <a:ext cx="0" cy="3184299"/>
          </a:xfrm>
          <a:prstGeom prst="rect">
            <a:avLst/>
          </a:prstGeom>
          <a:ln w="5235">
            <a:solidFill>
              <a:srgbClr val="767A7C"/>
            </a:solidFill>
          </a:ln>
        </p:spPr>
      </p:sp>
      <p:sp>
        <p:nvSpPr>
          <p:cNvPr id="12528" name="object_1252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530" name="object_12531"/>
          <p:cNvSpPr/>
          <p:nvPr/>
        </p:nvSpPr>
        <p:spPr>
          <a:xfrm>
            <a:off x="12389674" y="3599878"/>
            <a:ext cx="0" cy="3184299"/>
          </a:xfrm>
          <a:prstGeom prst="rect">
            <a:avLst/>
          </a:prstGeom>
          <a:ln w="5235">
            <a:solidFill>
              <a:srgbClr val="767A7C"/>
            </a:solidFill>
          </a:ln>
        </p:spPr>
      </p:sp>
      <p:sp>
        <p:nvSpPr>
          <p:cNvPr id="12532" name="object_1253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534" name="object_12535"/>
          <p:cNvSpPr/>
          <p:nvPr/>
        </p:nvSpPr>
        <p:spPr>
          <a:xfrm>
            <a:off x="14071124" y="3599878"/>
            <a:ext cx="0" cy="3184299"/>
          </a:xfrm>
          <a:prstGeom prst="rect">
            <a:avLst/>
          </a:prstGeom>
          <a:ln w="5235">
            <a:solidFill>
              <a:srgbClr val="767A7C"/>
            </a:solidFill>
          </a:ln>
        </p:spPr>
      </p:sp>
      <p:sp>
        <p:nvSpPr>
          <p:cNvPr id="12536" name="object_1253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538" name="object_12539"/>
          <p:cNvSpPr/>
          <p:nvPr/>
        </p:nvSpPr>
        <p:spPr>
          <a:xfrm>
            <a:off x="15752573" y="3599878"/>
            <a:ext cx="0" cy="3184299"/>
          </a:xfrm>
          <a:prstGeom prst="rect">
            <a:avLst/>
          </a:prstGeom>
          <a:ln w="5235">
            <a:solidFill>
              <a:srgbClr val="000000"/>
            </a:solidFill>
          </a:ln>
        </p:spPr>
      </p:sp>
      <p:sp>
        <p:nvSpPr>
          <p:cNvPr id="12470" name="object_12471"/>
          <p:cNvSpPr/>
          <p:nvPr/>
        </p:nvSpPr>
        <p:spPr>
          <a:xfrm>
            <a:off x="7345326" y="3442398"/>
            <a:ext cx="5128421" cy="157480"/>
          </a:xfrm>
          <a:prstGeom prst="rect">
            <a:avLst/>
          </a:prstGeom>
          <a:solidFill>
            <a:srgbClr val="DB2D3C"/>
          </a:solidFill>
        </p:spPr>
      </p:sp>
      <p:sp>
        <p:nvSpPr>
          <p:cNvPr id="12472" name="object_12473"/>
          <p:cNvSpPr/>
          <p:nvPr/>
        </p:nvSpPr>
        <p:spPr>
          <a:xfrm>
            <a:off x="12473747" y="3442398"/>
            <a:ext cx="1008870" cy="157480"/>
          </a:xfrm>
          <a:prstGeom prst="rect">
            <a:avLst/>
          </a:prstGeom>
          <a:solidFill>
            <a:srgbClr val="FABC46"/>
          </a:solidFill>
        </p:spPr>
      </p:sp>
      <p:sp>
        <p:nvSpPr>
          <p:cNvPr id="12474" name="object_12475"/>
          <p:cNvSpPr/>
          <p:nvPr/>
        </p:nvSpPr>
        <p:spPr>
          <a:xfrm>
            <a:off x="13482617" y="3442398"/>
            <a:ext cx="2269957" cy="157480"/>
          </a:xfrm>
          <a:prstGeom prst="rect">
            <a:avLst/>
          </a:prstGeom>
          <a:solidFill>
            <a:srgbClr val="35B77C"/>
          </a:solidFill>
        </p:spPr>
      </p:sp>
      <p:sp>
        <p:nvSpPr>
          <p:cNvPr id="12540" name="object_1254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542" name="object_1254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2544" name="object_1254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W=70%</a:t>
            </a:r>
          </a:p>
        </p:txBody>
      </p:sp>
      <p:sp>
        <p:nvSpPr>
          <p:cNvPr id="12546" name="object_12547">
            <a:hlinkClick r:id="rId29" action="ppaction://hlinksldjump" tooltip="Ich bekomme stets Unterstützung durch meine direkte Führungskraft, wenn ich diese brauche."/>
          </p:cNvPr>
          <p:cNvSpPr/>
          <p:nvPr/>
        </p:nvSpPr>
        <p:spPr>
          <a:xfrm>
            <a:off x="7345326" y="3918308"/>
            <a:ext cx="6315688" cy="424573"/>
          </a:xfrm>
          <a:prstGeom prst="rect">
            <a:avLst/>
          </a:prstGeom>
          <a:solidFill>
            <a:srgbClr val="49C0B6"/>
          </a:solidFill>
        </p:spPr>
      </p:sp>
      <p:sp>
        <p:nvSpPr>
          <p:cNvPr id="12548" name="object_1254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550" name="object_1255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2552" name="object_1255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W=71%</a:t>
            </a:r>
          </a:p>
        </p:txBody>
      </p:sp>
      <p:sp>
        <p:nvSpPr>
          <p:cNvPr id="12554" name="object_12555">
            <a:hlinkClick r:id="rId29" action="ppaction://hlinksldjump" tooltip="Ich bekomme stets Unterstützung durch meine direkte Führungskraft, wenn ich diese brauche."/>
          </p:cNvPr>
          <p:cNvSpPr/>
          <p:nvPr/>
        </p:nvSpPr>
        <p:spPr>
          <a:xfrm>
            <a:off x="7345326" y="4979741"/>
            <a:ext cx="6198514" cy="424573"/>
          </a:xfrm>
          <a:prstGeom prst="rect">
            <a:avLst/>
          </a:prstGeom>
          <a:solidFill>
            <a:srgbClr val="49C0B6"/>
          </a:solidFill>
        </p:spPr>
      </p:sp>
      <p:sp>
        <p:nvSpPr>
          <p:cNvPr id="12556" name="object_1255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558" name="object_1255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554</a:t>
            </a:r>
          </a:p>
        </p:txBody>
      </p:sp>
      <p:sp>
        <p:nvSpPr>
          <p:cNvPr id="12560" name="object_1256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W=69%</a:t>
            </a:r>
          </a:p>
        </p:txBody>
      </p:sp>
      <p:sp>
        <p:nvSpPr>
          <p:cNvPr id="12562" name="object_12563">
            <a:hlinkClick r:id="rId29" action="ppaction://hlinksldjump" tooltip="Ich bekomme stets Unterstützung durch meine direkte Führungskraft, wenn ich diese brauche."/>
          </p:cNvPr>
          <p:cNvSpPr/>
          <p:nvPr/>
        </p:nvSpPr>
        <p:spPr>
          <a:xfrm>
            <a:off x="7345326" y="6041174"/>
            <a:ext cx="5970056" cy="424573"/>
          </a:xfrm>
          <a:prstGeom prst="rect">
            <a:avLst/>
          </a:prstGeom>
          <a:solidFill>
            <a:srgbClr val="49C0B6"/>
          </a:solidFill>
        </p:spPr>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72" name="object_1257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5</a:t>
            </a:r>
            <a:endParaRPr sz="2950" b="1" dirty="0"/>
          </a:p>
        </p:txBody>
      </p:sp>
      <p:sp>
        <p:nvSpPr>
          <p:cNvPr id="12574" name="object_125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Arbeitsmenge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576" name="1257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578" name="1257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580" name="1258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582" name="1258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584" name="1258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586" name="1258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588" name="1258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590" name="1259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592" name="1259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594" name="1259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596" name="1259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598" name="1259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600" name="1260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602" name="1260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604" name="1260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606" name="1260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608" name="1260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610" name="object_1261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15455"/>
                </a:solidFill>
                <a:latin typeface="Arial"/>
                <a:cs typeface="Arial"/>
              </a:rPr>
              <a:t>(+0.2)</a:t>
            </a:r>
          </a:p>
        </p:txBody>
      </p:sp>
      <p:sp>
        <p:nvSpPr>
          <p:cNvPr id="12612" name="object_1261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614" name="object_12615"/>
          <p:cNvSpPr/>
          <p:nvPr/>
        </p:nvSpPr>
        <p:spPr>
          <a:xfrm>
            <a:off x="7345326" y="3599878"/>
            <a:ext cx="0" cy="3184299"/>
          </a:xfrm>
          <a:prstGeom prst="rect">
            <a:avLst/>
          </a:prstGeom>
          <a:ln w="5235">
            <a:solidFill>
              <a:srgbClr val="000000"/>
            </a:solidFill>
          </a:ln>
        </p:spPr>
      </p:sp>
      <p:sp>
        <p:nvSpPr>
          <p:cNvPr id="12616" name="object_1261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618" name="object_12619"/>
          <p:cNvSpPr/>
          <p:nvPr/>
        </p:nvSpPr>
        <p:spPr>
          <a:xfrm>
            <a:off x="9026775" y="3599878"/>
            <a:ext cx="0" cy="3184299"/>
          </a:xfrm>
          <a:prstGeom prst="rect">
            <a:avLst/>
          </a:prstGeom>
          <a:ln w="5235">
            <a:solidFill>
              <a:srgbClr val="767A7C"/>
            </a:solidFill>
          </a:ln>
        </p:spPr>
      </p:sp>
      <p:sp>
        <p:nvSpPr>
          <p:cNvPr id="12620" name="object_1262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622" name="object_12623"/>
          <p:cNvSpPr/>
          <p:nvPr/>
        </p:nvSpPr>
        <p:spPr>
          <a:xfrm>
            <a:off x="10708225" y="3599878"/>
            <a:ext cx="0" cy="3184299"/>
          </a:xfrm>
          <a:prstGeom prst="rect">
            <a:avLst/>
          </a:prstGeom>
          <a:ln w="5235">
            <a:solidFill>
              <a:srgbClr val="767A7C"/>
            </a:solidFill>
          </a:ln>
        </p:spPr>
      </p:sp>
      <p:sp>
        <p:nvSpPr>
          <p:cNvPr id="12624" name="object_1262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626" name="object_12627"/>
          <p:cNvSpPr/>
          <p:nvPr/>
        </p:nvSpPr>
        <p:spPr>
          <a:xfrm>
            <a:off x="12389674" y="3599878"/>
            <a:ext cx="0" cy="3184299"/>
          </a:xfrm>
          <a:prstGeom prst="rect">
            <a:avLst/>
          </a:prstGeom>
          <a:ln w="5235">
            <a:solidFill>
              <a:srgbClr val="767A7C"/>
            </a:solidFill>
          </a:ln>
        </p:spPr>
      </p:sp>
      <p:sp>
        <p:nvSpPr>
          <p:cNvPr id="12628" name="object_1262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630" name="object_12631"/>
          <p:cNvSpPr/>
          <p:nvPr/>
        </p:nvSpPr>
        <p:spPr>
          <a:xfrm>
            <a:off x="14071124" y="3599878"/>
            <a:ext cx="0" cy="3184299"/>
          </a:xfrm>
          <a:prstGeom prst="rect">
            <a:avLst/>
          </a:prstGeom>
          <a:ln w="5235">
            <a:solidFill>
              <a:srgbClr val="767A7C"/>
            </a:solidFill>
          </a:ln>
        </p:spPr>
      </p:sp>
      <p:sp>
        <p:nvSpPr>
          <p:cNvPr id="12632" name="object_1263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634" name="object_12635"/>
          <p:cNvSpPr/>
          <p:nvPr/>
        </p:nvSpPr>
        <p:spPr>
          <a:xfrm>
            <a:off x="15752573" y="3599878"/>
            <a:ext cx="0" cy="3184299"/>
          </a:xfrm>
          <a:prstGeom prst="rect">
            <a:avLst/>
          </a:prstGeom>
          <a:ln w="5235">
            <a:solidFill>
              <a:srgbClr val="000000"/>
            </a:solidFill>
          </a:ln>
        </p:spPr>
      </p:sp>
      <p:sp>
        <p:nvSpPr>
          <p:cNvPr id="12566" name="object_12567"/>
          <p:cNvSpPr/>
          <p:nvPr/>
        </p:nvSpPr>
        <p:spPr>
          <a:xfrm>
            <a:off x="7345326" y="3442398"/>
            <a:ext cx="5128421" cy="157480"/>
          </a:xfrm>
          <a:prstGeom prst="rect">
            <a:avLst/>
          </a:prstGeom>
          <a:solidFill>
            <a:srgbClr val="DB2D3C"/>
          </a:solidFill>
        </p:spPr>
      </p:sp>
      <p:sp>
        <p:nvSpPr>
          <p:cNvPr id="12568" name="object_12569"/>
          <p:cNvSpPr/>
          <p:nvPr/>
        </p:nvSpPr>
        <p:spPr>
          <a:xfrm>
            <a:off x="12473747" y="3442398"/>
            <a:ext cx="1008870" cy="157480"/>
          </a:xfrm>
          <a:prstGeom prst="rect">
            <a:avLst/>
          </a:prstGeom>
          <a:solidFill>
            <a:srgbClr val="FABC46"/>
          </a:solidFill>
        </p:spPr>
      </p:sp>
      <p:sp>
        <p:nvSpPr>
          <p:cNvPr id="12570" name="object_12571"/>
          <p:cNvSpPr/>
          <p:nvPr/>
        </p:nvSpPr>
        <p:spPr>
          <a:xfrm>
            <a:off x="13482617" y="3442398"/>
            <a:ext cx="2269957" cy="157480"/>
          </a:xfrm>
          <a:prstGeom prst="rect">
            <a:avLst/>
          </a:prstGeom>
          <a:solidFill>
            <a:srgbClr val="35B77C"/>
          </a:solidFill>
        </p:spPr>
      </p:sp>
      <p:sp>
        <p:nvSpPr>
          <p:cNvPr id="12636" name="object_1263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638" name="object_1263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2640" name="object_1264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W=41%</a:t>
            </a:r>
          </a:p>
        </p:txBody>
      </p:sp>
      <p:sp>
        <p:nvSpPr>
          <p:cNvPr id="12642" name="object_12643">
            <a:hlinkClick r:id="rId29" action="ppaction://hlinksldjump" tooltip="Ich fühle mich der Arbeitsmenge stets gewachsen."/>
          </p:cNvPr>
          <p:cNvSpPr/>
          <p:nvPr/>
        </p:nvSpPr>
        <p:spPr>
          <a:xfrm>
            <a:off x="7345326" y="3918308"/>
            <a:ext cx="5325077" cy="424573"/>
          </a:xfrm>
          <a:prstGeom prst="rect">
            <a:avLst/>
          </a:prstGeom>
          <a:solidFill>
            <a:srgbClr val="49C0B6"/>
          </a:solidFill>
        </p:spPr>
      </p:sp>
      <p:sp>
        <p:nvSpPr>
          <p:cNvPr id="12644" name="object_1264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646" name="object_1264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2648" name="object_1264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W=43%</a:t>
            </a:r>
          </a:p>
        </p:txBody>
      </p:sp>
      <p:sp>
        <p:nvSpPr>
          <p:cNvPr id="12650" name="object_12651">
            <a:hlinkClick r:id="rId29" action="ppaction://hlinksldjump" tooltip="Ich fühle mich der Arbeitsmenge stets gewachsen."/>
          </p:cNvPr>
          <p:cNvSpPr/>
          <p:nvPr/>
        </p:nvSpPr>
        <p:spPr>
          <a:xfrm>
            <a:off x="7345326" y="4979741"/>
            <a:ext cx="5064818" cy="424573"/>
          </a:xfrm>
          <a:prstGeom prst="rect">
            <a:avLst/>
          </a:prstGeom>
          <a:solidFill>
            <a:srgbClr val="49C0B6"/>
          </a:solidFill>
        </p:spPr>
      </p:sp>
      <p:sp>
        <p:nvSpPr>
          <p:cNvPr id="12652" name="object_1265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654" name="object_1265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555</a:t>
            </a:r>
          </a:p>
        </p:txBody>
      </p:sp>
      <p:sp>
        <p:nvSpPr>
          <p:cNvPr id="12656" name="object_1265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W=41%</a:t>
            </a:r>
          </a:p>
        </p:txBody>
      </p:sp>
      <p:sp>
        <p:nvSpPr>
          <p:cNvPr id="12658" name="object_12659">
            <a:hlinkClick r:id="rId29" action="ppaction://hlinksldjump" tooltip="Ich fühle mich der Arbeitsmenge stets gewachsen."/>
          </p:cNvPr>
          <p:cNvSpPr/>
          <p:nvPr/>
        </p:nvSpPr>
        <p:spPr>
          <a:xfrm>
            <a:off x="7345326" y="6041174"/>
            <a:ext cx="4877718" cy="424573"/>
          </a:xfrm>
          <a:prstGeom prst="rect">
            <a:avLst/>
          </a:prstGeom>
          <a:solidFill>
            <a:srgbClr val="49C0B6"/>
          </a:solidFill>
        </p:spPr>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68" name="object_12669"/>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6</a:t>
            </a:r>
            <a:endParaRPr sz="2950" b="1" dirty="0"/>
          </a:p>
        </p:txBody>
      </p:sp>
      <p:sp>
        <p:nvSpPr>
          <p:cNvPr id="12670" name="object_126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Arbeitszeitmodell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672" name="1267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674" name="1267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676" name="1267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678" name="1267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680" name="1268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682" name="1268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684" name="1268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686" name="1268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688" name="1268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690" name="1269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692" name="1269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694" name="1269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696" name="1269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698" name="1269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700" name="1270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702" name="1270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704" name="1270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706" name="object_1270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DC596"/>
                </a:solidFill>
                <a:latin typeface="Arial"/>
                <a:cs typeface="Arial"/>
              </a:rPr>
              <a:t>(+0.3)</a:t>
            </a:r>
          </a:p>
        </p:txBody>
      </p:sp>
      <p:sp>
        <p:nvSpPr>
          <p:cNvPr id="12708" name="object_1270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710" name="object_12711"/>
          <p:cNvSpPr/>
          <p:nvPr/>
        </p:nvSpPr>
        <p:spPr>
          <a:xfrm>
            <a:off x="7345326" y="3599878"/>
            <a:ext cx="0" cy="3184299"/>
          </a:xfrm>
          <a:prstGeom prst="rect">
            <a:avLst/>
          </a:prstGeom>
          <a:ln w="5235">
            <a:solidFill>
              <a:srgbClr val="000000"/>
            </a:solidFill>
          </a:ln>
        </p:spPr>
      </p:sp>
      <p:sp>
        <p:nvSpPr>
          <p:cNvPr id="12712" name="object_1271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714" name="object_12715"/>
          <p:cNvSpPr/>
          <p:nvPr/>
        </p:nvSpPr>
        <p:spPr>
          <a:xfrm>
            <a:off x="9026775" y="3599878"/>
            <a:ext cx="0" cy="3184299"/>
          </a:xfrm>
          <a:prstGeom prst="rect">
            <a:avLst/>
          </a:prstGeom>
          <a:ln w="5235">
            <a:solidFill>
              <a:srgbClr val="767A7C"/>
            </a:solidFill>
          </a:ln>
        </p:spPr>
      </p:sp>
      <p:sp>
        <p:nvSpPr>
          <p:cNvPr id="12716" name="object_1271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718" name="object_12719"/>
          <p:cNvSpPr/>
          <p:nvPr/>
        </p:nvSpPr>
        <p:spPr>
          <a:xfrm>
            <a:off x="10708225" y="3599878"/>
            <a:ext cx="0" cy="3184299"/>
          </a:xfrm>
          <a:prstGeom prst="rect">
            <a:avLst/>
          </a:prstGeom>
          <a:ln w="5235">
            <a:solidFill>
              <a:srgbClr val="767A7C"/>
            </a:solidFill>
          </a:ln>
        </p:spPr>
      </p:sp>
      <p:sp>
        <p:nvSpPr>
          <p:cNvPr id="12720" name="object_1272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722" name="object_12723"/>
          <p:cNvSpPr/>
          <p:nvPr/>
        </p:nvSpPr>
        <p:spPr>
          <a:xfrm>
            <a:off x="12389674" y="3599878"/>
            <a:ext cx="0" cy="3184299"/>
          </a:xfrm>
          <a:prstGeom prst="rect">
            <a:avLst/>
          </a:prstGeom>
          <a:ln w="5235">
            <a:solidFill>
              <a:srgbClr val="767A7C"/>
            </a:solidFill>
          </a:ln>
        </p:spPr>
      </p:sp>
      <p:sp>
        <p:nvSpPr>
          <p:cNvPr id="12724" name="object_1272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726" name="object_12727"/>
          <p:cNvSpPr/>
          <p:nvPr/>
        </p:nvSpPr>
        <p:spPr>
          <a:xfrm>
            <a:off x="14071124" y="3599878"/>
            <a:ext cx="0" cy="3184299"/>
          </a:xfrm>
          <a:prstGeom prst="rect">
            <a:avLst/>
          </a:prstGeom>
          <a:ln w="5235">
            <a:solidFill>
              <a:srgbClr val="767A7C"/>
            </a:solidFill>
          </a:ln>
        </p:spPr>
      </p:sp>
      <p:sp>
        <p:nvSpPr>
          <p:cNvPr id="12728" name="object_1272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730" name="object_12731"/>
          <p:cNvSpPr/>
          <p:nvPr/>
        </p:nvSpPr>
        <p:spPr>
          <a:xfrm>
            <a:off x="15752573" y="3599878"/>
            <a:ext cx="0" cy="3184299"/>
          </a:xfrm>
          <a:prstGeom prst="rect">
            <a:avLst/>
          </a:prstGeom>
          <a:ln w="5235">
            <a:solidFill>
              <a:srgbClr val="000000"/>
            </a:solidFill>
          </a:ln>
        </p:spPr>
      </p:sp>
      <p:sp>
        <p:nvSpPr>
          <p:cNvPr id="12662" name="object_12663"/>
          <p:cNvSpPr/>
          <p:nvPr/>
        </p:nvSpPr>
        <p:spPr>
          <a:xfrm>
            <a:off x="7345326" y="3442398"/>
            <a:ext cx="5128421" cy="157480"/>
          </a:xfrm>
          <a:prstGeom prst="rect">
            <a:avLst/>
          </a:prstGeom>
          <a:solidFill>
            <a:srgbClr val="DB2D3C"/>
          </a:solidFill>
        </p:spPr>
      </p:sp>
      <p:sp>
        <p:nvSpPr>
          <p:cNvPr id="12664" name="object_12665"/>
          <p:cNvSpPr/>
          <p:nvPr/>
        </p:nvSpPr>
        <p:spPr>
          <a:xfrm>
            <a:off x="12473747" y="3442398"/>
            <a:ext cx="1008870" cy="157480"/>
          </a:xfrm>
          <a:prstGeom prst="rect">
            <a:avLst/>
          </a:prstGeom>
          <a:solidFill>
            <a:srgbClr val="FABC46"/>
          </a:solidFill>
        </p:spPr>
      </p:sp>
      <p:sp>
        <p:nvSpPr>
          <p:cNvPr id="12666" name="object_12667"/>
          <p:cNvSpPr/>
          <p:nvPr/>
        </p:nvSpPr>
        <p:spPr>
          <a:xfrm>
            <a:off x="13482617" y="3442398"/>
            <a:ext cx="2269957" cy="157480"/>
          </a:xfrm>
          <a:prstGeom prst="rect">
            <a:avLst/>
          </a:prstGeom>
          <a:solidFill>
            <a:srgbClr val="35B77C"/>
          </a:solidFill>
        </p:spPr>
      </p:sp>
      <p:sp>
        <p:nvSpPr>
          <p:cNvPr id="12732" name="object_1273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734" name="object_1273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2736" name="object_1273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W=80%</a:t>
            </a:r>
          </a:p>
        </p:txBody>
      </p:sp>
      <p:sp>
        <p:nvSpPr>
          <p:cNvPr id="12738" name="object_12739">
            <a:hlinkClick r:id="rId29" action="ppaction://hlinksldjump" tooltip="Mit meinem Arbeitszeitmodell bin ich sehr zufrieden."/>
          </p:cNvPr>
          <p:cNvSpPr/>
          <p:nvPr/>
        </p:nvSpPr>
        <p:spPr>
          <a:xfrm>
            <a:off x="7345326" y="3918308"/>
            <a:ext cx="6991443" cy="424573"/>
          </a:xfrm>
          <a:prstGeom prst="rect">
            <a:avLst/>
          </a:prstGeom>
          <a:solidFill>
            <a:srgbClr val="49C0B6"/>
          </a:solidFill>
        </p:spPr>
      </p:sp>
      <p:sp>
        <p:nvSpPr>
          <p:cNvPr id="12740" name="object_1274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742" name="object_1274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2744" name="object_1274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W=85%</a:t>
            </a:r>
          </a:p>
        </p:txBody>
      </p:sp>
      <p:sp>
        <p:nvSpPr>
          <p:cNvPr id="12746" name="object_12747">
            <a:hlinkClick r:id="rId29" action="ppaction://hlinksldjump" tooltip="Mit meinem Arbeitszeitmodell bin ich sehr zufrieden."/>
          </p:cNvPr>
          <p:cNvSpPr/>
          <p:nvPr/>
        </p:nvSpPr>
        <p:spPr>
          <a:xfrm>
            <a:off x="7345326" y="4979741"/>
            <a:ext cx="6483505" cy="424573"/>
          </a:xfrm>
          <a:prstGeom prst="rect">
            <a:avLst/>
          </a:prstGeom>
          <a:solidFill>
            <a:srgbClr val="49C0B6"/>
          </a:solidFill>
        </p:spPr>
      </p:sp>
      <p:sp>
        <p:nvSpPr>
          <p:cNvPr id="12748" name="object_1274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750" name="object_1275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555</a:t>
            </a:r>
          </a:p>
        </p:txBody>
      </p:sp>
      <p:sp>
        <p:nvSpPr>
          <p:cNvPr id="12752" name="object_1275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W=82%</a:t>
            </a:r>
          </a:p>
        </p:txBody>
      </p:sp>
      <p:sp>
        <p:nvSpPr>
          <p:cNvPr id="12754" name="object_12755">
            <a:hlinkClick r:id="rId29" action="ppaction://hlinksldjump" tooltip="Mit meinem Arbeitszeitmodell bin ich sehr zufrieden."/>
          </p:cNvPr>
          <p:cNvSpPr/>
          <p:nvPr/>
        </p:nvSpPr>
        <p:spPr>
          <a:xfrm>
            <a:off x="7345326" y="6041174"/>
            <a:ext cx="6283470" cy="424573"/>
          </a:xfrm>
          <a:prstGeom prst="rect">
            <a:avLst/>
          </a:prstGeom>
          <a:solidFill>
            <a:srgbClr val="49C0B6"/>
          </a:solidFill>
        </p:spPr>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64" name="object_12765"/>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7</a:t>
            </a:r>
            <a:endParaRPr sz="2950" b="1" dirty="0"/>
          </a:p>
        </p:txBody>
      </p:sp>
      <p:sp>
        <p:nvSpPr>
          <p:cNvPr id="12766" name="object_127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Veränderungstempo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768" name="1276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770" name="1277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772" name="1277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774" name="1277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776" name="1277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778" name="1277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780" name="1278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782" name="1278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784" name="1278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786" name="1278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788" name="1278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790" name="1279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792" name="1279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794" name="1279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796" name="1279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798" name="1279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800" name="1280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802" name="object_12803"/>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15455"/>
                </a:solidFill>
                <a:latin typeface="Arial"/>
                <a:cs typeface="Arial"/>
              </a:rPr>
              <a:t>(0)</a:t>
            </a:r>
          </a:p>
        </p:txBody>
      </p:sp>
      <p:sp>
        <p:nvSpPr>
          <p:cNvPr id="12804" name="object_1280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806" name="object_12807"/>
          <p:cNvSpPr/>
          <p:nvPr/>
        </p:nvSpPr>
        <p:spPr>
          <a:xfrm>
            <a:off x="7345326" y="3599878"/>
            <a:ext cx="0" cy="3184299"/>
          </a:xfrm>
          <a:prstGeom prst="rect">
            <a:avLst/>
          </a:prstGeom>
          <a:ln w="5235">
            <a:solidFill>
              <a:srgbClr val="000000"/>
            </a:solidFill>
          </a:ln>
        </p:spPr>
      </p:sp>
      <p:sp>
        <p:nvSpPr>
          <p:cNvPr id="12808" name="object_1280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810" name="object_12811"/>
          <p:cNvSpPr/>
          <p:nvPr/>
        </p:nvSpPr>
        <p:spPr>
          <a:xfrm>
            <a:off x="9026775" y="3599878"/>
            <a:ext cx="0" cy="3184299"/>
          </a:xfrm>
          <a:prstGeom prst="rect">
            <a:avLst/>
          </a:prstGeom>
          <a:ln w="5235">
            <a:solidFill>
              <a:srgbClr val="767A7C"/>
            </a:solidFill>
          </a:ln>
        </p:spPr>
      </p:sp>
      <p:sp>
        <p:nvSpPr>
          <p:cNvPr id="12812" name="object_1281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814" name="object_12815"/>
          <p:cNvSpPr/>
          <p:nvPr/>
        </p:nvSpPr>
        <p:spPr>
          <a:xfrm>
            <a:off x="10708225" y="3599878"/>
            <a:ext cx="0" cy="3184299"/>
          </a:xfrm>
          <a:prstGeom prst="rect">
            <a:avLst/>
          </a:prstGeom>
          <a:ln w="5235">
            <a:solidFill>
              <a:srgbClr val="767A7C"/>
            </a:solidFill>
          </a:ln>
        </p:spPr>
      </p:sp>
      <p:sp>
        <p:nvSpPr>
          <p:cNvPr id="12816" name="object_1281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818" name="object_12819"/>
          <p:cNvSpPr/>
          <p:nvPr/>
        </p:nvSpPr>
        <p:spPr>
          <a:xfrm>
            <a:off x="12389674" y="3599878"/>
            <a:ext cx="0" cy="3184299"/>
          </a:xfrm>
          <a:prstGeom prst="rect">
            <a:avLst/>
          </a:prstGeom>
          <a:ln w="5235">
            <a:solidFill>
              <a:srgbClr val="767A7C"/>
            </a:solidFill>
          </a:ln>
        </p:spPr>
      </p:sp>
      <p:sp>
        <p:nvSpPr>
          <p:cNvPr id="12820" name="object_1282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822" name="object_12823"/>
          <p:cNvSpPr/>
          <p:nvPr/>
        </p:nvSpPr>
        <p:spPr>
          <a:xfrm>
            <a:off x="14071124" y="3599878"/>
            <a:ext cx="0" cy="3184299"/>
          </a:xfrm>
          <a:prstGeom prst="rect">
            <a:avLst/>
          </a:prstGeom>
          <a:ln w="5235">
            <a:solidFill>
              <a:srgbClr val="767A7C"/>
            </a:solidFill>
          </a:ln>
        </p:spPr>
      </p:sp>
      <p:sp>
        <p:nvSpPr>
          <p:cNvPr id="12824" name="object_1282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826" name="object_12827"/>
          <p:cNvSpPr/>
          <p:nvPr/>
        </p:nvSpPr>
        <p:spPr>
          <a:xfrm>
            <a:off x="15752573" y="3599878"/>
            <a:ext cx="0" cy="3184299"/>
          </a:xfrm>
          <a:prstGeom prst="rect">
            <a:avLst/>
          </a:prstGeom>
          <a:ln w="5235">
            <a:solidFill>
              <a:srgbClr val="000000"/>
            </a:solidFill>
          </a:ln>
        </p:spPr>
      </p:sp>
      <p:sp>
        <p:nvSpPr>
          <p:cNvPr id="12758" name="object_12759"/>
          <p:cNvSpPr/>
          <p:nvPr/>
        </p:nvSpPr>
        <p:spPr>
          <a:xfrm>
            <a:off x="7345326" y="3442398"/>
            <a:ext cx="5128421" cy="157480"/>
          </a:xfrm>
          <a:prstGeom prst="rect">
            <a:avLst/>
          </a:prstGeom>
          <a:solidFill>
            <a:srgbClr val="DB2D3C"/>
          </a:solidFill>
        </p:spPr>
      </p:sp>
      <p:sp>
        <p:nvSpPr>
          <p:cNvPr id="12760" name="object_12761"/>
          <p:cNvSpPr/>
          <p:nvPr/>
        </p:nvSpPr>
        <p:spPr>
          <a:xfrm>
            <a:off x="12473747" y="3442398"/>
            <a:ext cx="1008870" cy="157480"/>
          </a:xfrm>
          <a:prstGeom prst="rect">
            <a:avLst/>
          </a:prstGeom>
          <a:solidFill>
            <a:srgbClr val="FABC46"/>
          </a:solidFill>
        </p:spPr>
      </p:sp>
      <p:sp>
        <p:nvSpPr>
          <p:cNvPr id="12762" name="object_12763"/>
          <p:cNvSpPr/>
          <p:nvPr/>
        </p:nvSpPr>
        <p:spPr>
          <a:xfrm>
            <a:off x="13482617" y="3442398"/>
            <a:ext cx="2269957" cy="157480"/>
          </a:xfrm>
          <a:prstGeom prst="rect">
            <a:avLst/>
          </a:prstGeom>
          <a:solidFill>
            <a:srgbClr val="35B77C"/>
          </a:solidFill>
        </p:spPr>
      </p:sp>
      <p:sp>
        <p:nvSpPr>
          <p:cNvPr id="12828" name="object_1282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830" name="object_1283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2832" name="object_1283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W=27%</a:t>
            </a:r>
          </a:p>
        </p:txBody>
      </p:sp>
      <p:sp>
        <p:nvSpPr>
          <p:cNvPr id="12834" name="object_12835">
            <a:hlinkClick r:id="rId29" action="ppaction://hlinksldjump" tooltip="Das Veränderungstempo im Unternehmen ist für mich gut verkraftbar."/>
          </p:cNvPr>
          <p:cNvSpPr/>
          <p:nvPr/>
        </p:nvSpPr>
        <p:spPr>
          <a:xfrm>
            <a:off x="7345326" y="3918308"/>
            <a:ext cx="5377135" cy="424573"/>
          </a:xfrm>
          <a:prstGeom prst="rect">
            <a:avLst/>
          </a:prstGeom>
          <a:solidFill>
            <a:srgbClr val="49C0B6"/>
          </a:solidFill>
        </p:spPr>
      </p:sp>
      <p:sp>
        <p:nvSpPr>
          <p:cNvPr id="12836" name="object_1283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838" name="object_1283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2840" name="object_1284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W=29%</a:t>
            </a:r>
          </a:p>
        </p:txBody>
      </p:sp>
      <p:sp>
        <p:nvSpPr>
          <p:cNvPr id="12842" name="object_12843">
            <a:hlinkClick r:id="rId29" action="ppaction://hlinksldjump" tooltip="Das Veränderungstempo im Unternehmen ist für mich gut verkraftbar."/>
          </p:cNvPr>
          <p:cNvSpPr/>
          <p:nvPr/>
        </p:nvSpPr>
        <p:spPr>
          <a:xfrm>
            <a:off x="7345326" y="4979741"/>
            <a:ext cx="5298759" cy="424573"/>
          </a:xfrm>
          <a:prstGeom prst="rect">
            <a:avLst/>
          </a:prstGeom>
          <a:solidFill>
            <a:srgbClr val="49C0B6"/>
          </a:solidFill>
        </p:spPr>
      </p:sp>
      <p:sp>
        <p:nvSpPr>
          <p:cNvPr id="12844" name="object_1284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846" name="object_1284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556</a:t>
            </a:r>
          </a:p>
        </p:txBody>
      </p:sp>
      <p:sp>
        <p:nvSpPr>
          <p:cNvPr id="12848" name="object_1284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W=29%</a:t>
            </a:r>
          </a:p>
        </p:txBody>
      </p:sp>
      <p:sp>
        <p:nvSpPr>
          <p:cNvPr id="12850" name="object_12851">
            <a:hlinkClick r:id="rId29" action="ppaction://hlinksldjump" tooltip="Das Veränderungstempo im Unternehmen ist für mich gut verkraftbar."/>
          </p:cNvPr>
          <p:cNvSpPr/>
          <p:nvPr/>
        </p:nvSpPr>
        <p:spPr>
          <a:xfrm>
            <a:off x="7345326" y="6041174"/>
            <a:ext cx="5110880" cy="424573"/>
          </a:xfrm>
          <a:prstGeom prst="rect">
            <a:avLst/>
          </a:prstGeom>
          <a:solidFill>
            <a:srgbClr val="49C0B6"/>
          </a:solidFill>
        </p:spPr>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60" name="object_12861"/>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8</a:t>
            </a:r>
            <a:endParaRPr sz="2950" b="1" dirty="0"/>
          </a:p>
        </p:txBody>
      </p:sp>
      <p:sp>
        <p:nvSpPr>
          <p:cNvPr id="12862" name="object_128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Qualität von Besprechungen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864" name="1286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866" name="1286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868" name="1286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870" name="1287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872" name="1287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874" name="1287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876" name="1287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878" name="1287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880" name="1288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882" name="1288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884" name="1288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886" name="1288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888" name="1288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890" name="1289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892" name="1289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894" name="1289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896" name="1289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898" name="object_12899"/>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DC596"/>
                </a:solidFill>
                <a:latin typeface="Arial"/>
                <a:cs typeface="Arial"/>
              </a:rPr>
              <a:t>(+0.5)</a:t>
            </a:r>
          </a:p>
        </p:txBody>
      </p:sp>
      <p:sp>
        <p:nvSpPr>
          <p:cNvPr id="12900" name="object_1290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902" name="object_12903"/>
          <p:cNvSpPr/>
          <p:nvPr/>
        </p:nvSpPr>
        <p:spPr>
          <a:xfrm>
            <a:off x="7345326" y="3599878"/>
            <a:ext cx="0" cy="3184299"/>
          </a:xfrm>
          <a:prstGeom prst="rect">
            <a:avLst/>
          </a:prstGeom>
          <a:ln w="5235">
            <a:solidFill>
              <a:srgbClr val="000000"/>
            </a:solidFill>
          </a:ln>
        </p:spPr>
      </p:sp>
      <p:sp>
        <p:nvSpPr>
          <p:cNvPr id="12904" name="object_1290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906" name="object_12907"/>
          <p:cNvSpPr/>
          <p:nvPr/>
        </p:nvSpPr>
        <p:spPr>
          <a:xfrm>
            <a:off x="9026775" y="3599878"/>
            <a:ext cx="0" cy="3184299"/>
          </a:xfrm>
          <a:prstGeom prst="rect">
            <a:avLst/>
          </a:prstGeom>
          <a:ln w="5235">
            <a:solidFill>
              <a:srgbClr val="767A7C"/>
            </a:solidFill>
          </a:ln>
        </p:spPr>
      </p:sp>
      <p:sp>
        <p:nvSpPr>
          <p:cNvPr id="12908" name="object_1290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910" name="object_12911"/>
          <p:cNvSpPr/>
          <p:nvPr/>
        </p:nvSpPr>
        <p:spPr>
          <a:xfrm>
            <a:off x="10708225" y="3599878"/>
            <a:ext cx="0" cy="3184299"/>
          </a:xfrm>
          <a:prstGeom prst="rect">
            <a:avLst/>
          </a:prstGeom>
          <a:ln w="5235">
            <a:solidFill>
              <a:srgbClr val="767A7C"/>
            </a:solidFill>
          </a:ln>
        </p:spPr>
      </p:sp>
      <p:sp>
        <p:nvSpPr>
          <p:cNvPr id="12912" name="object_1291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914" name="object_12915"/>
          <p:cNvSpPr/>
          <p:nvPr/>
        </p:nvSpPr>
        <p:spPr>
          <a:xfrm>
            <a:off x="12389674" y="3599878"/>
            <a:ext cx="0" cy="3184299"/>
          </a:xfrm>
          <a:prstGeom prst="rect">
            <a:avLst/>
          </a:prstGeom>
          <a:ln w="5235">
            <a:solidFill>
              <a:srgbClr val="767A7C"/>
            </a:solidFill>
          </a:ln>
        </p:spPr>
      </p:sp>
      <p:sp>
        <p:nvSpPr>
          <p:cNvPr id="12916" name="object_1291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918" name="object_12919"/>
          <p:cNvSpPr/>
          <p:nvPr/>
        </p:nvSpPr>
        <p:spPr>
          <a:xfrm>
            <a:off x="14071124" y="3599878"/>
            <a:ext cx="0" cy="3184299"/>
          </a:xfrm>
          <a:prstGeom prst="rect">
            <a:avLst/>
          </a:prstGeom>
          <a:ln w="5235">
            <a:solidFill>
              <a:srgbClr val="767A7C"/>
            </a:solidFill>
          </a:ln>
        </p:spPr>
      </p:sp>
      <p:sp>
        <p:nvSpPr>
          <p:cNvPr id="12920" name="object_1292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922" name="object_12923"/>
          <p:cNvSpPr/>
          <p:nvPr/>
        </p:nvSpPr>
        <p:spPr>
          <a:xfrm>
            <a:off x="15752573" y="3599878"/>
            <a:ext cx="0" cy="3184299"/>
          </a:xfrm>
          <a:prstGeom prst="rect">
            <a:avLst/>
          </a:prstGeom>
          <a:ln w="5235">
            <a:solidFill>
              <a:srgbClr val="000000"/>
            </a:solidFill>
          </a:ln>
        </p:spPr>
      </p:sp>
      <p:sp>
        <p:nvSpPr>
          <p:cNvPr id="12854" name="object_12855"/>
          <p:cNvSpPr/>
          <p:nvPr/>
        </p:nvSpPr>
        <p:spPr>
          <a:xfrm>
            <a:off x="7345326" y="3442398"/>
            <a:ext cx="5128421" cy="157480"/>
          </a:xfrm>
          <a:prstGeom prst="rect">
            <a:avLst/>
          </a:prstGeom>
          <a:solidFill>
            <a:srgbClr val="DB2D3C"/>
          </a:solidFill>
        </p:spPr>
      </p:sp>
      <p:sp>
        <p:nvSpPr>
          <p:cNvPr id="12856" name="object_12857"/>
          <p:cNvSpPr/>
          <p:nvPr/>
        </p:nvSpPr>
        <p:spPr>
          <a:xfrm>
            <a:off x="12473747" y="3442398"/>
            <a:ext cx="1008870" cy="157480"/>
          </a:xfrm>
          <a:prstGeom prst="rect">
            <a:avLst/>
          </a:prstGeom>
          <a:solidFill>
            <a:srgbClr val="FABC46"/>
          </a:solidFill>
        </p:spPr>
      </p:sp>
      <p:sp>
        <p:nvSpPr>
          <p:cNvPr id="12858" name="object_12859"/>
          <p:cNvSpPr/>
          <p:nvPr/>
        </p:nvSpPr>
        <p:spPr>
          <a:xfrm>
            <a:off x="13482617" y="3442398"/>
            <a:ext cx="2269957" cy="157480"/>
          </a:xfrm>
          <a:prstGeom prst="rect">
            <a:avLst/>
          </a:prstGeom>
          <a:solidFill>
            <a:srgbClr val="35B77C"/>
          </a:solidFill>
        </p:spPr>
      </p:sp>
      <p:sp>
        <p:nvSpPr>
          <p:cNvPr id="12924" name="object_1292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2926" name="object_1292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2928" name="object_1292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W=26%</a:t>
            </a:r>
          </a:p>
        </p:txBody>
      </p:sp>
      <p:sp>
        <p:nvSpPr>
          <p:cNvPr id="12930" name="object_12931">
            <a:hlinkClick r:id="rId29" action="ppaction://hlinksldjump" tooltip="Mit der Qualität von internen Besprechungen bin ich sehr zufrieden."/>
          </p:cNvPr>
          <p:cNvSpPr/>
          <p:nvPr/>
        </p:nvSpPr>
        <p:spPr>
          <a:xfrm>
            <a:off x="7345326" y="3918308"/>
            <a:ext cx="5336266" cy="424573"/>
          </a:xfrm>
          <a:prstGeom prst="rect">
            <a:avLst/>
          </a:prstGeom>
          <a:solidFill>
            <a:srgbClr val="49C0B6"/>
          </a:solidFill>
        </p:spPr>
      </p:sp>
      <p:sp>
        <p:nvSpPr>
          <p:cNvPr id="12932" name="object_1293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2934" name="object_1293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2936" name="object_1293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W=32%</a:t>
            </a:r>
          </a:p>
        </p:txBody>
      </p:sp>
      <p:sp>
        <p:nvSpPr>
          <p:cNvPr id="12938" name="object_12939">
            <a:hlinkClick r:id="rId29" action="ppaction://hlinksldjump" tooltip="Mit der Qualität von internen Besprechungen bin ich sehr zufrieden."/>
          </p:cNvPr>
          <p:cNvSpPr/>
          <p:nvPr/>
        </p:nvSpPr>
        <p:spPr>
          <a:xfrm>
            <a:off x="7345326" y="4979741"/>
            <a:ext cx="4478027" cy="424573"/>
          </a:xfrm>
          <a:prstGeom prst="rect">
            <a:avLst/>
          </a:prstGeom>
          <a:solidFill>
            <a:srgbClr val="49C0B6"/>
          </a:solidFill>
        </p:spPr>
      </p:sp>
      <p:sp>
        <p:nvSpPr>
          <p:cNvPr id="12940" name="object_1294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2942" name="object_1294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556</a:t>
            </a:r>
          </a:p>
        </p:txBody>
      </p:sp>
      <p:sp>
        <p:nvSpPr>
          <p:cNvPr id="12944" name="object_1294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Z=3.4 | W=33%</a:t>
            </a:r>
          </a:p>
        </p:txBody>
      </p:sp>
      <p:sp>
        <p:nvSpPr>
          <p:cNvPr id="12946" name="object_12947">
            <a:hlinkClick r:id="rId29" action="ppaction://hlinksldjump" tooltip="Mit der Qualität von internen Besprechungen bin ich sehr zufrieden."/>
          </p:cNvPr>
          <p:cNvSpPr/>
          <p:nvPr/>
        </p:nvSpPr>
        <p:spPr>
          <a:xfrm>
            <a:off x="7345326" y="6041174"/>
            <a:ext cx="4288301" cy="424573"/>
          </a:xfrm>
          <a:prstGeom prst="rect">
            <a:avLst/>
          </a:prstGeom>
          <a:solidFill>
            <a:srgbClr val="49C0B6"/>
          </a:solidFill>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0" name="object_1771"/>
          <p:cNvPicPr>
            <a:picLocks noChangeAspect="1"/>
          </p:cNvPicPr>
          <p:nvPr/>
        </p:nvPicPr>
        <p:blipFill>
          <a:blip r:embed="rId3"/>
          <a:stretch>
            <a:fillRect/>
          </a:stretch>
        </p:blipFill>
        <p:spPr>
          <a:xfrm>
            <a:off x="603250" y="519041"/>
            <a:ext cx="1098413" cy="1098413"/>
          </a:xfrm>
          <a:prstGeom prst="rect">
            <a:avLst/>
          </a:prstGeom>
        </p:spPr>
      </p:pic>
      <p:sp>
        <p:nvSpPr>
          <p:cNvPr id="1772" name="object_177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EUCUSA Index</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774" name="1775">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776" name="1777">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778" name="1779">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780" name="1781">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782" name="1783">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784" name="1785">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786" name="1787">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788" name="1789">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790" name="1791">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792" name="1793">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794" name="1795">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796" name="1797">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798" name="1799">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800" name="1801">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802" name="1803">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804" name="1805">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806" name="1807">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808" name="object_1809"/>
          <p:cNvSpPr/>
          <p:nvPr/>
        </p:nvSpPr>
        <p:spPr>
          <a:xfrm rot="16200000">
            <a:off x="9126441" y="5489027"/>
            <a:ext cx="1851660" cy="1851660"/>
          </a:xfrm>
          <a:prstGeom prst="blockArc">
            <a:avLst>
              <a:gd name="adj1" fmla="val 0"/>
              <a:gd name="adj2" fmla="val 5454882"/>
              <a:gd name="adj3" fmla="val 50000"/>
            </a:avLst>
          </a:prstGeom>
          <a:solidFill>
            <a:srgbClr val="D0D0D0"/>
          </a:solidFill>
          <a:ln w="19050" cap="flat" cmpd="sng" algn="ctr">
            <a:solidFill>
              <a:srgbClr val="FFFFFF"/>
            </a:solidFill>
          </a:ln>
        </p:spPr>
      </p:sp>
      <p:sp>
        <p:nvSpPr>
          <p:cNvPr id="1810" name="object_1811"/>
          <p:cNvSpPr/>
          <p:nvPr/>
        </p:nvSpPr>
        <p:spPr>
          <a:xfrm rot="16200000">
            <a:off x="9126441" y="5489027"/>
            <a:ext cx="1851660" cy="1851660"/>
          </a:xfrm>
          <a:prstGeom prst="blockArc">
            <a:avLst>
              <a:gd name="adj1" fmla="val 5454882"/>
              <a:gd name="adj2" fmla="val 12266770"/>
              <a:gd name="adj3" fmla="val 50000"/>
            </a:avLst>
          </a:prstGeom>
          <a:solidFill>
            <a:srgbClr val="D0D0D0"/>
          </a:solidFill>
          <a:ln w="19050" cap="flat" cmpd="sng" algn="ctr">
            <a:solidFill>
              <a:srgbClr val="FFFFFF"/>
            </a:solidFill>
          </a:ln>
        </p:spPr>
      </p:sp>
      <p:sp>
        <p:nvSpPr>
          <p:cNvPr id="1812" name="object_1813"/>
          <p:cNvSpPr/>
          <p:nvPr/>
        </p:nvSpPr>
        <p:spPr>
          <a:xfrm rot="16200000">
            <a:off x="9126441" y="5489027"/>
            <a:ext cx="1851660" cy="1851660"/>
          </a:xfrm>
          <a:prstGeom prst="blockArc">
            <a:avLst>
              <a:gd name="adj1" fmla="val 12266770"/>
              <a:gd name="adj2" fmla="val 16900039"/>
              <a:gd name="adj3" fmla="val 50000"/>
            </a:avLst>
          </a:prstGeom>
          <a:solidFill>
            <a:srgbClr val="707070"/>
          </a:solidFill>
          <a:ln w="19050" cap="flat" cmpd="sng" algn="ctr">
            <a:solidFill>
              <a:srgbClr val="FFFFFF"/>
            </a:solidFill>
          </a:ln>
        </p:spPr>
      </p:sp>
      <p:sp>
        <p:nvSpPr>
          <p:cNvPr id="1814" name="object_1815"/>
          <p:cNvSpPr/>
          <p:nvPr/>
        </p:nvSpPr>
        <p:spPr>
          <a:xfrm rot="16200000">
            <a:off x="9126441" y="5489027"/>
            <a:ext cx="1851660" cy="1851660"/>
          </a:xfrm>
          <a:prstGeom prst="blockArc">
            <a:avLst>
              <a:gd name="adj1" fmla="val 16900039"/>
              <a:gd name="adj2" fmla="val 19547356"/>
              <a:gd name="adj3" fmla="val 50000"/>
            </a:avLst>
          </a:prstGeom>
          <a:solidFill>
            <a:srgbClr val="707070"/>
          </a:solidFill>
          <a:ln w="19050" cap="flat" cmpd="sng" algn="ctr">
            <a:solidFill>
              <a:srgbClr val="FFFFFF"/>
            </a:solidFill>
          </a:ln>
        </p:spPr>
      </p:sp>
      <p:sp>
        <p:nvSpPr>
          <p:cNvPr id="1816" name="object_1817"/>
          <p:cNvSpPr/>
          <p:nvPr/>
        </p:nvSpPr>
        <p:spPr>
          <a:xfrm rot="16200000">
            <a:off x="9126441" y="5489027"/>
            <a:ext cx="1851660" cy="1851660"/>
          </a:xfrm>
          <a:prstGeom prst="blockArc">
            <a:avLst>
              <a:gd name="adj1" fmla="val 19547356"/>
              <a:gd name="adj2" fmla="val 20984022"/>
              <a:gd name="adj3" fmla="val 50000"/>
            </a:avLst>
          </a:prstGeom>
          <a:solidFill>
            <a:srgbClr val="101010"/>
          </a:solidFill>
          <a:ln w="19050" cap="flat" cmpd="sng" algn="ctr">
            <a:solidFill>
              <a:srgbClr val="FFFFFF"/>
            </a:solidFill>
          </a:ln>
        </p:spPr>
      </p:sp>
      <p:sp>
        <p:nvSpPr>
          <p:cNvPr id="1818" name="object_1819"/>
          <p:cNvSpPr/>
          <p:nvPr/>
        </p:nvSpPr>
        <p:spPr>
          <a:xfrm rot="16200000">
            <a:off x="9126441" y="5489027"/>
            <a:ext cx="1851660" cy="1851660"/>
          </a:xfrm>
          <a:prstGeom prst="blockArc">
            <a:avLst>
              <a:gd name="adj1" fmla="val 20984022"/>
              <a:gd name="adj2" fmla="val 21600000"/>
              <a:gd name="adj3" fmla="val 50000"/>
            </a:avLst>
          </a:prstGeom>
          <a:solidFill>
            <a:srgbClr val="101010"/>
          </a:solidFill>
          <a:ln w="19050" cap="flat" cmpd="sng" algn="ctr">
            <a:solidFill>
              <a:srgbClr val="FFFFFF"/>
            </a:solidFill>
          </a:ln>
        </p:spPr>
      </p:sp>
      <p:sp>
        <p:nvSpPr>
          <p:cNvPr id="1820" name="object_1821"/>
          <p:cNvSpPr/>
          <p:nvPr/>
        </p:nvSpPr>
        <p:spPr>
          <a:xfrm>
            <a:off x="9435051" y="5797637"/>
            <a:ext cx="1234440" cy="1234440"/>
          </a:xfrm>
          <a:prstGeom prst="ellipse">
            <a:avLst/>
          </a:prstGeom>
          <a:solidFill>
            <a:srgbClr val="FABC46"/>
          </a:solidFill>
          <a:ln w="49050" cap="flat" cmpd="sng" algn="ctr">
            <a:solidFill>
              <a:srgbClr val="FFFFFF"/>
            </a:solidFill>
          </a:ln>
        </p:spPr>
        <p:txBody>
          <a:bodyPr wrap="square" lIns="0" tIns="0" rIns="0" bIns="0" rtlCol="0" anchor="ctr" anchorCtr="0"/>
          <a:lstStyle/>
          <a:p>
            <a:pPr algn="ctr"/>
            <a:r>
              <a:rPr lang="de-AT" sz="3950" b="1" dirty="0">
                <a:solidFill>
                  <a:srgbClr val="FFFFFF"/>
                </a:solidFill>
                <a:latin typeface="Avenir Next LT Pro"/>
                <a:cs typeface="Avenir Next LT Pro"/>
              </a:rPr>
              <a:t>2.5</a:t>
            </a:r>
          </a:p>
        </p:txBody>
      </p:sp>
      <p:sp>
        <p:nvSpPr>
          <p:cNvPr id="1822" name="object_1823"/>
          <p:cNvSpPr/>
          <p:nvPr/>
        </p:nvSpPr>
        <p:spPr>
          <a:xfrm>
            <a:off x="9435051" y="7155521"/>
            <a:ext cx="617220" cy="320000"/>
          </a:xfrm>
          <a:prstGeom prst="rect">
            <a:avLst/>
          </a:prstGeom>
          <a:solidFill>
            <a:srgbClr val="D1D3D4"/>
          </a:solidFill>
        </p:spPr>
      </p:sp>
      <p:sp>
        <p:nvSpPr>
          <p:cNvPr id="1824" name="object_1825"/>
          <p:cNvSpPr/>
          <p:nvPr/>
        </p:nvSpPr>
        <p:spPr>
          <a:xfrm>
            <a:off x="9435051" y="7155521"/>
            <a:ext cx="6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2.7                                  </a:t>
            </a:r>
          </a:p>
        </p:txBody>
      </p:sp>
      <p:sp>
        <p:nvSpPr>
          <p:cNvPr id="1826" name="object_1827"/>
          <p:cNvSpPr/>
          <p:nvPr/>
        </p:nvSpPr>
        <p:spPr>
          <a:xfrm>
            <a:off x="10052271" y="7155521"/>
            <a:ext cx="617220" cy="320000"/>
          </a:xfrm>
          <a:prstGeom prst="rect">
            <a:avLst/>
          </a:prstGeom>
          <a:solidFill>
            <a:srgbClr val="E1E2E3"/>
          </a:solidFill>
        </p:spPr>
      </p:sp>
      <p:sp>
        <p:nvSpPr>
          <p:cNvPr id="1828" name="object_1829"/>
          <p:cNvSpPr/>
          <p:nvPr/>
        </p:nvSpPr>
        <p:spPr>
          <a:xfrm>
            <a:off x="10052271" y="7155521"/>
            <a:ext cx="6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2.8                                  </a:t>
            </a:r>
          </a:p>
        </p:txBody>
      </p:sp>
      <p:sp>
        <p:nvSpPr>
          <p:cNvPr id="1830" name="object_1831"/>
          <p:cNvSpPr/>
          <p:nvPr/>
        </p:nvSpPr>
        <p:spPr>
          <a:xfrm>
            <a:off x="0" y="10989350"/>
            <a:ext cx="822960" cy="320000"/>
          </a:xfrm>
          <a:prstGeom prst="rect">
            <a:avLst/>
          </a:prstGeom>
          <a:solidFill>
            <a:srgbClr val="D1D3D4"/>
          </a:solidFill>
        </p:spPr>
      </p:sp>
      <p:sp>
        <p:nvSpPr>
          <p:cNvPr id="1832" name="object_1833"/>
          <p:cNvSpPr/>
          <p:nvPr/>
        </p:nvSpPr>
        <p:spPr>
          <a:xfrm>
            <a:off x="0" y="10989350"/>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2022</a:t>
            </a:r>
          </a:p>
        </p:txBody>
      </p:sp>
      <p:sp>
        <p:nvSpPr>
          <p:cNvPr id="1834" name="object_1835"/>
          <p:cNvSpPr/>
          <p:nvPr/>
        </p:nvSpPr>
        <p:spPr>
          <a:xfrm>
            <a:off x="822960" y="10989350"/>
            <a:ext cx="822960" cy="320000"/>
          </a:xfrm>
          <a:prstGeom prst="rect">
            <a:avLst/>
          </a:prstGeom>
          <a:solidFill>
            <a:srgbClr val="E1E2E3"/>
          </a:solidFill>
        </p:spPr>
      </p:sp>
      <p:sp>
        <p:nvSpPr>
          <p:cNvPr id="1836" name="object_1837"/>
          <p:cNvSpPr/>
          <p:nvPr/>
        </p:nvSpPr>
        <p:spPr>
          <a:xfrm>
            <a:off x="822960" y="10989350"/>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2021</a:t>
            </a:r>
          </a:p>
        </p:txBody>
      </p:sp>
      <p:sp>
        <p:nvSpPr>
          <p:cNvPr id="1838" name="object_1839"/>
          <p:cNvSpPr/>
          <p:nvPr/>
        </p:nvSpPr>
        <p:spPr>
          <a:xfrm>
            <a:off x="8574583" y="5580484"/>
            <a:ext cx="550000" cy="280000"/>
          </a:xfrm>
          <a:prstGeom prst="rect">
            <a:avLst/>
          </a:prstGeom>
          <a:solidFill>
            <a:srgbClr val="101010"/>
          </a:solidFill>
        </p:spPr>
      </p:sp>
      <p:sp>
        <p:nvSpPr>
          <p:cNvPr id="1840" name="object_1841"/>
          <p:cNvSpPr/>
          <p:nvPr/>
        </p:nvSpPr>
        <p:spPr>
          <a:xfrm>
            <a:off x="8574583" y="5580484"/>
            <a:ext cx="550000" cy="280000"/>
          </a:xfrm>
          <a:prstGeom prst="rect">
            <a:avLst/>
          </a:prstGeom>
        </p:spPr>
        <p:txBody>
          <a:bodyPr wrap="square" lIns="0" tIns="0" rIns="0" bIns="0" rtlCol="0" anchor="ctr" anchorCtr="0">
            <a:spAutoFit/>
          </a:bodyPr>
          <a:lstStyle/>
          <a:p>
            <a:pPr algn="ctr"/>
            <a:r>
              <a:rPr sz="2100" dirty="0">
                <a:solidFill>
                  <a:srgbClr val="FFFFFF"/>
                </a:solidFill>
                <a:latin typeface="Arial" pitchFamily="34" charset="0"/>
                <a:cs typeface="Arial" pitchFamily="34" charset="0"/>
              </a:rPr>
              <a:t>10%                            </a:t>
            </a:r>
          </a:p>
        </p:txBody>
      </p:sp>
      <p:sp>
        <p:nvSpPr>
          <p:cNvPr id="1842" name="object_1843"/>
          <p:cNvSpPr/>
          <p:nvPr/>
        </p:nvSpPr>
        <p:spPr>
          <a:xfrm>
            <a:off x="9777271" y="7663602"/>
            <a:ext cx="550000" cy="280000"/>
          </a:xfrm>
          <a:prstGeom prst="rect">
            <a:avLst/>
          </a:prstGeom>
          <a:solidFill>
            <a:srgbClr val="707070"/>
          </a:solidFill>
        </p:spPr>
      </p:sp>
      <p:sp>
        <p:nvSpPr>
          <p:cNvPr id="1844" name="object_1845"/>
          <p:cNvSpPr/>
          <p:nvPr/>
        </p:nvSpPr>
        <p:spPr>
          <a:xfrm>
            <a:off x="9777271" y="7663602"/>
            <a:ext cx="550000" cy="280000"/>
          </a:xfrm>
          <a:prstGeom prst="rect">
            <a:avLst/>
          </a:prstGeom>
        </p:spPr>
        <p:txBody>
          <a:bodyPr wrap="square" lIns="0" tIns="0" rIns="0" bIns="0" rtlCol="0" anchor="ctr" anchorCtr="0">
            <a:spAutoFit/>
          </a:bodyPr>
          <a:lstStyle/>
          <a:p>
            <a:pPr algn="ctr"/>
            <a:r>
              <a:rPr sz="2100" dirty="0">
                <a:solidFill>
                  <a:srgbClr val="FFFFFF"/>
                </a:solidFill>
                <a:latin typeface="Arial" pitchFamily="34" charset="0"/>
                <a:cs typeface="Arial" pitchFamily="34" charset="0"/>
              </a:rPr>
              <a:t>34%                            </a:t>
            </a:r>
          </a:p>
        </p:txBody>
      </p:sp>
      <p:sp>
        <p:nvSpPr>
          <p:cNvPr id="1846" name="object_1847"/>
          <p:cNvSpPr/>
          <p:nvPr/>
        </p:nvSpPr>
        <p:spPr>
          <a:xfrm>
            <a:off x="10979959" y="5580485"/>
            <a:ext cx="550000" cy="280000"/>
          </a:xfrm>
          <a:prstGeom prst="rect">
            <a:avLst/>
          </a:prstGeom>
          <a:solidFill>
            <a:srgbClr val="D0D0D0"/>
          </a:solidFill>
        </p:spPr>
      </p:sp>
      <p:sp>
        <p:nvSpPr>
          <p:cNvPr id="1848" name="object_1849"/>
          <p:cNvSpPr/>
          <p:nvPr/>
        </p:nvSpPr>
        <p:spPr>
          <a:xfrm>
            <a:off x="10979959" y="5580485"/>
            <a:ext cx="550000" cy="280000"/>
          </a:xfrm>
          <a:prstGeom prst="rect">
            <a:avLst/>
          </a:prstGeom>
        </p:spPr>
        <p:txBody>
          <a:bodyPr wrap="square" lIns="0" tIns="0" rIns="0" bIns="0" rtlCol="0" anchor="ctr" anchorCtr="0">
            <a:spAutoFit/>
          </a:bodyPr>
          <a:lstStyle/>
          <a:p>
            <a:pPr algn="ctr"/>
            <a:r>
              <a:rPr sz="2100" dirty="0">
                <a:solidFill>
                  <a:srgbClr val="FFFFFF"/>
                </a:solidFill>
                <a:latin typeface="Arial" pitchFamily="34" charset="0"/>
                <a:cs typeface="Arial" pitchFamily="34" charset="0"/>
              </a:rPr>
              <a:t>57%                            </a:t>
            </a:r>
          </a:p>
        </p:txBody>
      </p:sp>
      <p:grpSp>
        <p:nvGrpSpPr>
          <p:cNvPr id="1850" name="object_1851"/>
          <p:cNvGrpSpPr/>
          <p:nvPr/>
        </p:nvGrpSpPr>
        <p:grpSpPr>
          <a:xfrm>
            <a:off x="8252050" y="2613217"/>
            <a:ext cx="3600000" cy="1694055"/>
            <a:chOff x="8252050" y="2613217"/>
            <a:chExt cx="3600000" cy="1694055"/>
          </a:xfrm>
        </p:grpSpPr>
        <p:sp>
          <p:nvSpPr>
            <p:cNvPr id="1852" name="object_1853"/>
            <p:cNvSpPr txBox="1"/>
            <p:nvPr/>
          </p:nvSpPr>
          <p:spPr>
            <a:xfrm>
              <a:off x="8252050" y="3595272"/>
              <a:ext cx="3600000" cy="612000"/>
            </a:xfrm>
            <a:prstGeom prst="rect">
              <a:avLst/>
            </a:prstGeom>
            <a:noFill/>
          </p:spPr>
          <p:txBody>
            <a:bodyPr wrap="square" lIns="0" tIns="0" rIns="0" bIns="0" rtlCol="0">
              <a:spAutoFit/>
            </a:bodyPr>
            <a:lstStyle/>
            <a:p>
              <a:pPr algn="ctr"/>
              <a:r>
                <a:rPr lang="en-US" sz="1950" dirty="0">
                  <a:latin typeface="Arial"/>
                  <a:ea typeface="Arial"/>
                </a:rPr>
                <a:t>Arbeitssituation</a:t>
              </a:r>
            </a:p>
          </p:txBody>
        </p:sp>
        <p:sp>
          <p:nvSpPr>
            <p:cNvPr id="1854" name="object_1855">
              <a:hlinkClick r:id="rId32" action="ppaction://hlinksldjump" tooltip="Arbeitssituation"/>
            </p:cNvPr>
            <p:cNvSpPr/>
            <p:nvPr/>
          </p:nvSpPr>
          <p:spPr>
            <a:xfrm>
              <a:off x="9591041" y="2613217"/>
              <a:ext cx="922019" cy="922019"/>
            </a:xfrm>
            <a:prstGeom prst="rect">
              <a:avLst/>
            </a:prstGeom>
            <a:solidFill>
              <a:srgbClr val="FABC46"/>
            </a:solidFill>
            <a:ln>
              <a:noFill/>
            </a:ln>
          </p:spPr>
          <p:txBody>
            <a:bodyPr lIns="0" tIns="0" rIns="0" bIns="0" rtlCol="0" anchor="ctr"/>
            <a:lstStyle/>
            <a:p>
              <a:pPr algn="ctr"/>
              <a:r>
                <a:rPr lang="de-AT" sz="2900" b="1" dirty="0">
                  <a:solidFill>
                    <a:srgbClr val="FFFFFF"/>
                  </a:solidFill>
                  <a:latin typeface="Avenir Next LT Pro"/>
                  <a:cs typeface="Avenir Next LT Pro"/>
                </a:rPr>
                <a:t>2.4</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856" name="object_1857"/>
            <p:cNvSpPr/>
            <p:nvPr/>
          </p:nvSpPr>
          <p:spPr>
            <a:xfrm>
              <a:off x="9591041" y="3227896"/>
              <a:ext cx="461010" cy="320000"/>
            </a:xfrm>
            <a:prstGeom prst="rect">
              <a:avLst/>
            </a:prstGeom>
            <a:solidFill>
              <a:srgbClr val="D1D3D4"/>
            </a:solidFill>
          </p:spPr>
        </p:sp>
        <p:sp>
          <p:nvSpPr>
            <p:cNvPr id="1858" name="object_1859"/>
            <p:cNvSpPr/>
            <p:nvPr/>
          </p:nvSpPr>
          <p:spPr>
            <a:xfrm>
              <a:off x="9591041" y="322789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2.6                                              </a:t>
              </a:r>
            </a:p>
          </p:txBody>
        </p:sp>
        <p:sp>
          <p:nvSpPr>
            <p:cNvPr id="1860" name="object_1861"/>
            <p:cNvSpPr/>
            <p:nvPr/>
          </p:nvSpPr>
          <p:spPr>
            <a:xfrm>
              <a:off x="10052051" y="3227896"/>
              <a:ext cx="461010" cy="320000"/>
            </a:xfrm>
            <a:prstGeom prst="rect">
              <a:avLst/>
            </a:prstGeom>
            <a:solidFill>
              <a:srgbClr val="E1E2E3"/>
            </a:solidFill>
          </p:spPr>
        </p:sp>
        <p:sp>
          <p:nvSpPr>
            <p:cNvPr id="1862" name="object_1863"/>
            <p:cNvSpPr/>
            <p:nvPr/>
          </p:nvSpPr>
          <p:spPr>
            <a:xfrm>
              <a:off x="10052051" y="322789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2.7                                              </a:t>
              </a:r>
            </a:p>
          </p:txBody>
        </p:sp>
      </p:grpSp>
      <p:grpSp>
        <p:nvGrpSpPr>
          <p:cNvPr id="1864" name="object_1865"/>
          <p:cNvGrpSpPr/>
          <p:nvPr/>
        </p:nvGrpSpPr>
        <p:grpSpPr>
          <a:xfrm>
            <a:off x="14100986" y="4283747"/>
            <a:ext cx="3600000" cy="1694055"/>
            <a:chOff x="14100986" y="4283747"/>
            <a:chExt cx="3600000" cy="1694055"/>
          </a:xfrm>
        </p:grpSpPr>
        <p:sp>
          <p:nvSpPr>
            <p:cNvPr id="1866" name="object_1867"/>
            <p:cNvSpPr txBox="1"/>
            <p:nvPr/>
          </p:nvSpPr>
          <p:spPr>
            <a:xfrm>
              <a:off x="14100986" y="5265802"/>
              <a:ext cx="3600000" cy="612000"/>
            </a:xfrm>
            <a:prstGeom prst="rect">
              <a:avLst/>
            </a:prstGeom>
            <a:noFill/>
          </p:spPr>
          <p:txBody>
            <a:bodyPr wrap="square" lIns="0" tIns="0" rIns="0" bIns="0" rtlCol="0">
              <a:spAutoFit/>
            </a:bodyPr>
            <a:lstStyle/>
            <a:p>
              <a:pPr algn="ctr"/>
              <a:r>
                <a:rPr lang="en-US" sz="1950" dirty="0">
                  <a:latin typeface="Arial"/>
                  <a:ea typeface="Arial"/>
                </a:rPr>
                <a:t>Arbeitsabläufe</a:t>
              </a:r>
            </a:p>
          </p:txBody>
        </p:sp>
        <p:sp>
          <p:nvSpPr>
            <p:cNvPr id="1868" name="object_1869">
              <a:hlinkClick r:id="rId33" action="ppaction://hlinksldjump" tooltip="Arbeitsabläufe"/>
            </p:cNvPr>
            <p:cNvSpPr/>
            <p:nvPr/>
          </p:nvSpPr>
          <p:spPr>
            <a:xfrm>
              <a:off x="15439977" y="4283747"/>
              <a:ext cx="922019" cy="922019"/>
            </a:xfrm>
            <a:prstGeom prst="rect">
              <a:avLst/>
            </a:prstGeom>
            <a:solidFill>
              <a:srgbClr val="FABC46"/>
            </a:solidFill>
            <a:ln>
              <a:noFill/>
            </a:ln>
          </p:spPr>
          <p:txBody>
            <a:bodyPr lIns="0" tIns="0" rIns="0" bIns="0" rtlCol="0" anchor="ctr"/>
            <a:lstStyle/>
            <a:p>
              <a:pPr algn="ctr"/>
              <a:r>
                <a:rPr lang="de-AT" sz="2900" b="1" dirty="0">
                  <a:solidFill>
                    <a:srgbClr val="FFFFFF"/>
                  </a:solidFill>
                  <a:latin typeface="Avenir Next LT Pro"/>
                  <a:cs typeface="Avenir Next LT Pro"/>
                </a:rPr>
                <a:t>2.7</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870" name="object_1871"/>
            <p:cNvSpPr/>
            <p:nvPr/>
          </p:nvSpPr>
          <p:spPr>
            <a:xfrm>
              <a:off x="15439977" y="4898426"/>
              <a:ext cx="461010" cy="320000"/>
            </a:xfrm>
            <a:prstGeom prst="rect">
              <a:avLst/>
            </a:prstGeom>
            <a:solidFill>
              <a:srgbClr val="D1D3D4"/>
            </a:solidFill>
          </p:spPr>
        </p:sp>
        <p:sp>
          <p:nvSpPr>
            <p:cNvPr id="1872" name="object_1873"/>
            <p:cNvSpPr/>
            <p:nvPr/>
          </p:nvSpPr>
          <p:spPr>
            <a:xfrm>
              <a:off x="15439977"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2.8                                              </a:t>
              </a:r>
            </a:p>
          </p:txBody>
        </p:sp>
        <p:sp>
          <p:nvSpPr>
            <p:cNvPr id="1874" name="object_1875"/>
            <p:cNvSpPr/>
            <p:nvPr/>
          </p:nvSpPr>
          <p:spPr>
            <a:xfrm>
              <a:off x="15900987" y="4898426"/>
              <a:ext cx="461010" cy="320000"/>
            </a:xfrm>
            <a:prstGeom prst="rect">
              <a:avLst/>
            </a:prstGeom>
            <a:solidFill>
              <a:srgbClr val="E1E2E3"/>
            </a:solidFill>
          </p:spPr>
        </p:sp>
        <p:sp>
          <p:nvSpPr>
            <p:cNvPr id="1876" name="object_1877"/>
            <p:cNvSpPr/>
            <p:nvPr/>
          </p:nvSpPr>
          <p:spPr>
            <a:xfrm>
              <a:off x="15900987"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3                                              </a:t>
              </a:r>
            </a:p>
          </p:txBody>
        </p:sp>
      </p:grpSp>
      <p:grpSp>
        <p:nvGrpSpPr>
          <p:cNvPr id="1878" name="object_1879"/>
          <p:cNvGrpSpPr/>
          <p:nvPr/>
        </p:nvGrpSpPr>
        <p:grpSpPr>
          <a:xfrm>
            <a:off x="14100986" y="7624807"/>
            <a:ext cx="3600000" cy="1694055"/>
            <a:chOff x="14100986" y="7624807"/>
            <a:chExt cx="3600000" cy="1694055"/>
          </a:xfrm>
        </p:grpSpPr>
        <p:sp>
          <p:nvSpPr>
            <p:cNvPr id="1880" name="object_1881"/>
            <p:cNvSpPr txBox="1"/>
            <p:nvPr/>
          </p:nvSpPr>
          <p:spPr>
            <a:xfrm>
              <a:off x="14100986" y="8606862"/>
              <a:ext cx="3600000" cy="612000"/>
            </a:xfrm>
            <a:prstGeom prst="rect">
              <a:avLst/>
            </a:prstGeom>
            <a:noFill/>
          </p:spPr>
          <p:txBody>
            <a:bodyPr wrap="square" lIns="0" tIns="0" rIns="0" bIns="0" rtlCol="0">
              <a:spAutoFit/>
            </a:bodyPr>
            <a:lstStyle/>
            <a:p>
              <a:pPr algn="ctr"/>
              <a:r>
                <a:rPr lang="en-US" sz="1950" dirty="0">
                  <a:latin typeface="Arial"/>
                  <a:ea typeface="Arial"/>
                </a:rPr>
                <a:t>Leadership</a:t>
              </a:r>
            </a:p>
          </p:txBody>
        </p:sp>
        <p:sp>
          <p:nvSpPr>
            <p:cNvPr id="1882" name="object_1883">
              <a:hlinkClick r:id="rId34" action="ppaction://hlinksldjump" tooltip="Leadership"/>
            </p:cNvPr>
            <p:cNvSpPr/>
            <p:nvPr/>
          </p:nvSpPr>
          <p:spPr>
            <a:xfrm>
              <a:off x="15439977" y="7624807"/>
              <a:ext cx="922019" cy="922019"/>
            </a:xfrm>
            <a:prstGeom prst="rect">
              <a:avLst/>
            </a:prstGeom>
            <a:solidFill>
              <a:srgbClr val="35B77C"/>
            </a:solidFill>
            <a:ln>
              <a:noFill/>
            </a:ln>
          </p:spPr>
          <p:txBody>
            <a:bodyPr lIns="0" tIns="0" rIns="0" bIns="0" rtlCol="0" anchor="ctr"/>
            <a:lstStyle/>
            <a:p>
              <a:pPr algn="ctr"/>
              <a:r>
                <a:rPr lang="de-AT" sz="2900" b="1" dirty="0">
                  <a:solidFill>
                    <a:srgbClr val="FFFFFF"/>
                  </a:solidFill>
                  <a:latin typeface="Avenir Next LT Pro"/>
                  <a:cs typeface="Avenir Next LT Pro"/>
                </a:rPr>
                <a:t>2.3</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884" name="object_1885"/>
            <p:cNvSpPr/>
            <p:nvPr/>
          </p:nvSpPr>
          <p:spPr>
            <a:xfrm>
              <a:off x="15439977" y="8239486"/>
              <a:ext cx="461010" cy="320000"/>
            </a:xfrm>
            <a:prstGeom prst="rect">
              <a:avLst/>
            </a:prstGeom>
            <a:solidFill>
              <a:srgbClr val="D1D3D4"/>
            </a:solidFill>
          </p:spPr>
        </p:sp>
        <p:sp>
          <p:nvSpPr>
            <p:cNvPr id="1886" name="object_1887"/>
            <p:cNvSpPr/>
            <p:nvPr/>
          </p:nvSpPr>
          <p:spPr>
            <a:xfrm>
              <a:off x="15439977"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2.3                                              </a:t>
              </a:r>
            </a:p>
          </p:txBody>
        </p:sp>
        <p:sp>
          <p:nvSpPr>
            <p:cNvPr id="1888" name="object_1889"/>
            <p:cNvSpPr/>
            <p:nvPr/>
          </p:nvSpPr>
          <p:spPr>
            <a:xfrm>
              <a:off x="15900987" y="8239486"/>
              <a:ext cx="461010" cy="320000"/>
            </a:xfrm>
            <a:prstGeom prst="rect">
              <a:avLst/>
            </a:prstGeom>
            <a:solidFill>
              <a:srgbClr val="E1E2E3"/>
            </a:solidFill>
          </p:spPr>
        </p:sp>
        <p:sp>
          <p:nvSpPr>
            <p:cNvPr id="1890" name="object_1891"/>
            <p:cNvSpPr/>
            <p:nvPr/>
          </p:nvSpPr>
          <p:spPr>
            <a:xfrm>
              <a:off x="15900987"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2.5                                              </a:t>
              </a:r>
            </a:p>
          </p:txBody>
        </p:sp>
      </p:grpSp>
      <p:grpSp>
        <p:nvGrpSpPr>
          <p:cNvPr id="1892" name="object_1893"/>
          <p:cNvGrpSpPr/>
          <p:nvPr/>
        </p:nvGrpSpPr>
        <p:grpSpPr>
          <a:xfrm>
            <a:off x="8252050" y="9295337"/>
            <a:ext cx="3600000" cy="1694055"/>
            <a:chOff x="8252050" y="9295337"/>
            <a:chExt cx="3600000" cy="1694055"/>
          </a:xfrm>
        </p:grpSpPr>
        <p:sp>
          <p:nvSpPr>
            <p:cNvPr id="1894" name="object_1895"/>
            <p:cNvSpPr txBox="1"/>
            <p:nvPr/>
          </p:nvSpPr>
          <p:spPr>
            <a:xfrm>
              <a:off x="8252050" y="10277392"/>
              <a:ext cx="3600000" cy="612000"/>
            </a:xfrm>
            <a:prstGeom prst="rect">
              <a:avLst/>
            </a:prstGeom>
            <a:noFill/>
          </p:spPr>
          <p:txBody>
            <a:bodyPr wrap="square" lIns="0" tIns="0" rIns="0" bIns="0" rtlCol="0">
              <a:spAutoFit/>
            </a:bodyPr>
            <a:lstStyle/>
            <a:p>
              <a:pPr algn="ctr"/>
              <a:r>
                <a:rPr lang="en-US" sz="1950" dirty="0">
                  <a:latin typeface="Arial"/>
                  <a:ea typeface="Arial"/>
                </a:rPr>
                <a:t>Zielorientierung</a:t>
              </a:r>
            </a:p>
          </p:txBody>
        </p:sp>
        <p:sp>
          <p:nvSpPr>
            <p:cNvPr id="1896" name="object_1897">
              <a:hlinkClick r:id="rId35" action="ppaction://hlinksldjump" tooltip="Zielorientierung "/>
            </p:cNvPr>
            <p:cNvSpPr/>
            <p:nvPr/>
          </p:nvSpPr>
          <p:spPr>
            <a:xfrm>
              <a:off x="9591041" y="9295337"/>
              <a:ext cx="922019" cy="922019"/>
            </a:xfrm>
            <a:prstGeom prst="rect">
              <a:avLst/>
            </a:prstGeom>
            <a:solidFill>
              <a:srgbClr val="FABC46"/>
            </a:solidFill>
            <a:ln>
              <a:noFill/>
            </a:ln>
          </p:spPr>
          <p:txBody>
            <a:bodyPr lIns="0" tIns="0" rIns="0" bIns="0" rtlCol="0" anchor="ctr"/>
            <a:lstStyle/>
            <a:p>
              <a:pPr algn="ctr"/>
              <a:r>
                <a:rPr lang="de-AT" sz="2900" b="1" dirty="0">
                  <a:solidFill>
                    <a:srgbClr val="FFFFFF"/>
                  </a:solidFill>
                  <a:latin typeface="Avenir Next LT Pro"/>
                  <a:cs typeface="Avenir Next LT Pro"/>
                </a:rPr>
                <a:t>2.4</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898" name="object_1899"/>
            <p:cNvSpPr/>
            <p:nvPr/>
          </p:nvSpPr>
          <p:spPr>
            <a:xfrm>
              <a:off x="9591041" y="9910016"/>
              <a:ext cx="461010" cy="320000"/>
            </a:xfrm>
            <a:prstGeom prst="rect">
              <a:avLst/>
            </a:prstGeom>
            <a:solidFill>
              <a:srgbClr val="D1D3D4"/>
            </a:solidFill>
          </p:spPr>
        </p:sp>
        <p:sp>
          <p:nvSpPr>
            <p:cNvPr id="1900" name="object_1901"/>
            <p:cNvSpPr/>
            <p:nvPr/>
          </p:nvSpPr>
          <p:spPr>
            <a:xfrm>
              <a:off x="9591041" y="991001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2.5                                              </a:t>
              </a:r>
            </a:p>
          </p:txBody>
        </p:sp>
        <p:sp>
          <p:nvSpPr>
            <p:cNvPr id="1902" name="object_1903"/>
            <p:cNvSpPr/>
            <p:nvPr/>
          </p:nvSpPr>
          <p:spPr>
            <a:xfrm>
              <a:off x="10052051" y="9910016"/>
              <a:ext cx="461010" cy="320000"/>
            </a:xfrm>
            <a:prstGeom prst="rect">
              <a:avLst/>
            </a:prstGeom>
            <a:solidFill>
              <a:srgbClr val="E1E2E3"/>
            </a:solidFill>
          </p:spPr>
        </p:sp>
        <p:sp>
          <p:nvSpPr>
            <p:cNvPr id="1904" name="object_1905"/>
            <p:cNvSpPr/>
            <p:nvPr/>
          </p:nvSpPr>
          <p:spPr>
            <a:xfrm>
              <a:off x="10052051" y="991001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2.6                                              </a:t>
              </a:r>
            </a:p>
          </p:txBody>
        </p:sp>
      </p:grpSp>
      <p:grpSp>
        <p:nvGrpSpPr>
          <p:cNvPr id="1906" name="object_1907"/>
          <p:cNvGrpSpPr/>
          <p:nvPr/>
        </p:nvGrpSpPr>
        <p:grpSpPr>
          <a:xfrm>
            <a:off x="2403114" y="7624807"/>
            <a:ext cx="3600000" cy="1694055"/>
            <a:chOff x="2403114" y="7624807"/>
            <a:chExt cx="3600000" cy="1694055"/>
          </a:xfrm>
        </p:grpSpPr>
        <p:sp>
          <p:nvSpPr>
            <p:cNvPr id="1908" name="object_1909"/>
            <p:cNvSpPr txBox="1"/>
            <p:nvPr/>
          </p:nvSpPr>
          <p:spPr>
            <a:xfrm>
              <a:off x="2403114" y="8606862"/>
              <a:ext cx="3600000" cy="612000"/>
            </a:xfrm>
            <a:prstGeom prst="rect">
              <a:avLst/>
            </a:prstGeom>
            <a:noFill/>
          </p:spPr>
          <p:txBody>
            <a:bodyPr wrap="square" lIns="0" tIns="0" rIns="0" bIns="0" rtlCol="0">
              <a:spAutoFit/>
            </a:bodyPr>
            <a:lstStyle/>
            <a:p>
              <a:pPr algn="ctr"/>
              <a:r>
                <a:rPr lang="en-US" sz="1950" dirty="0">
                  <a:latin typeface="Arial"/>
                  <a:ea typeface="Arial"/>
                </a:rPr>
                <a:t>Berufliche Entwicklung</a:t>
              </a:r>
            </a:p>
          </p:txBody>
        </p:sp>
        <p:sp>
          <p:nvSpPr>
            <p:cNvPr id="1910" name="object_1911">
              <a:hlinkClick r:id="rId36" action="ppaction://hlinksldjump" tooltip="Berufliche Entwicklung"/>
            </p:cNvPr>
            <p:cNvSpPr/>
            <p:nvPr/>
          </p:nvSpPr>
          <p:spPr>
            <a:xfrm>
              <a:off x="3742105" y="7624807"/>
              <a:ext cx="922019" cy="922019"/>
            </a:xfrm>
            <a:prstGeom prst="rect">
              <a:avLst/>
            </a:prstGeom>
            <a:solidFill>
              <a:srgbClr val="FABC46"/>
            </a:solidFill>
            <a:ln>
              <a:noFill/>
            </a:ln>
          </p:spPr>
          <p:txBody>
            <a:bodyPr lIns="0" tIns="0" rIns="0" bIns="0" rtlCol="0" anchor="ctr"/>
            <a:lstStyle/>
            <a:p>
              <a:pPr algn="ctr"/>
              <a:r>
                <a:rPr lang="de-AT" sz="2900" b="1" dirty="0">
                  <a:solidFill>
                    <a:srgbClr val="FFFFFF"/>
                  </a:solidFill>
                  <a:latin typeface="Avenir Next LT Pro"/>
                  <a:cs typeface="Avenir Next LT Pro"/>
                </a:rPr>
                <a:t>2.8</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912" name="object_1913"/>
            <p:cNvSpPr/>
            <p:nvPr/>
          </p:nvSpPr>
          <p:spPr>
            <a:xfrm>
              <a:off x="3742105" y="8239486"/>
              <a:ext cx="461010" cy="320000"/>
            </a:xfrm>
            <a:prstGeom prst="rect">
              <a:avLst/>
            </a:prstGeom>
            <a:solidFill>
              <a:srgbClr val="D1D3D4"/>
            </a:solidFill>
          </p:spPr>
        </p:sp>
        <p:sp>
          <p:nvSpPr>
            <p:cNvPr id="1914" name="object_1915"/>
            <p:cNvSpPr/>
            <p:nvPr/>
          </p:nvSpPr>
          <p:spPr>
            <a:xfrm>
              <a:off x="3742105"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3.2                                              </a:t>
              </a:r>
            </a:p>
          </p:txBody>
        </p:sp>
        <p:sp>
          <p:nvSpPr>
            <p:cNvPr id="1916" name="object_1917"/>
            <p:cNvSpPr/>
            <p:nvPr/>
          </p:nvSpPr>
          <p:spPr>
            <a:xfrm>
              <a:off x="4203115" y="8239486"/>
              <a:ext cx="461010" cy="320000"/>
            </a:xfrm>
            <a:prstGeom prst="rect">
              <a:avLst/>
            </a:prstGeom>
            <a:solidFill>
              <a:srgbClr val="E1E2E3"/>
            </a:solidFill>
          </p:spPr>
        </p:sp>
        <p:sp>
          <p:nvSpPr>
            <p:cNvPr id="1918" name="object_1919"/>
            <p:cNvSpPr/>
            <p:nvPr/>
          </p:nvSpPr>
          <p:spPr>
            <a:xfrm>
              <a:off x="4203115"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3.3                                              </a:t>
              </a:r>
            </a:p>
          </p:txBody>
        </p:sp>
      </p:grpSp>
      <p:grpSp>
        <p:nvGrpSpPr>
          <p:cNvPr id="1920" name="object_1921"/>
          <p:cNvGrpSpPr/>
          <p:nvPr/>
        </p:nvGrpSpPr>
        <p:grpSpPr>
          <a:xfrm>
            <a:off x="2403114" y="4283747"/>
            <a:ext cx="3600000" cy="1694055"/>
            <a:chOff x="2403114" y="4283747"/>
            <a:chExt cx="3600000" cy="1694055"/>
          </a:xfrm>
        </p:grpSpPr>
        <p:sp>
          <p:nvSpPr>
            <p:cNvPr id="1922" name="object_1923"/>
            <p:cNvSpPr txBox="1"/>
            <p:nvPr/>
          </p:nvSpPr>
          <p:spPr>
            <a:xfrm>
              <a:off x="2403114" y="5265802"/>
              <a:ext cx="3600000" cy="612000"/>
            </a:xfrm>
            <a:prstGeom prst="rect">
              <a:avLst/>
            </a:prstGeom>
            <a:noFill/>
          </p:spPr>
          <p:txBody>
            <a:bodyPr wrap="square" lIns="0" tIns="0" rIns="0" bIns="0" rtlCol="0">
              <a:spAutoFit/>
            </a:bodyPr>
            <a:lstStyle/>
            <a:p>
              <a:pPr algn="ctr"/>
              <a:r>
                <a:rPr lang="en-US" sz="1950" dirty="0">
                  <a:latin typeface="Arial"/>
                  <a:ea typeface="Arial"/>
                </a:rPr>
                <a:t>Unternehmensimage</a:t>
              </a:r>
            </a:p>
          </p:txBody>
        </p:sp>
        <p:sp>
          <p:nvSpPr>
            <p:cNvPr id="1924" name="object_1925">
              <a:hlinkClick r:id="rId37" action="ppaction://hlinksldjump" tooltip="Unternehmensimage"/>
            </p:cNvPr>
            <p:cNvSpPr/>
            <p:nvPr/>
          </p:nvSpPr>
          <p:spPr>
            <a:xfrm>
              <a:off x="3742105" y="4283747"/>
              <a:ext cx="922019" cy="922019"/>
            </a:xfrm>
            <a:prstGeom prst="rect">
              <a:avLst/>
            </a:prstGeom>
            <a:solidFill>
              <a:srgbClr val="FABC46"/>
            </a:solidFill>
            <a:ln>
              <a:noFill/>
            </a:ln>
          </p:spPr>
          <p:txBody>
            <a:bodyPr lIns="0" tIns="0" rIns="0" bIns="0" rtlCol="0" anchor="ctr"/>
            <a:lstStyle/>
            <a:p>
              <a:pPr algn="ctr"/>
              <a:r>
                <a:rPr lang="de-AT" sz="2900" b="1" dirty="0">
                  <a:solidFill>
                    <a:srgbClr val="FFFFFF"/>
                  </a:solidFill>
                  <a:latin typeface="Avenir Next LT Pro"/>
                  <a:cs typeface="Avenir Next LT Pro"/>
                </a:rPr>
                <a:t>2.6</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926" name="object_1927"/>
            <p:cNvSpPr/>
            <p:nvPr/>
          </p:nvSpPr>
          <p:spPr>
            <a:xfrm>
              <a:off x="3742105" y="4898426"/>
              <a:ext cx="461010" cy="320000"/>
            </a:xfrm>
            <a:prstGeom prst="rect">
              <a:avLst/>
            </a:prstGeom>
            <a:solidFill>
              <a:srgbClr val="D1D3D4"/>
            </a:solidFill>
          </p:spPr>
        </p:sp>
        <p:sp>
          <p:nvSpPr>
            <p:cNvPr id="1928" name="object_1929"/>
            <p:cNvSpPr/>
            <p:nvPr/>
          </p:nvSpPr>
          <p:spPr>
            <a:xfrm>
              <a:off x="3742105"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2.8                                              </a:t>
              </a:r>
            </a:p>
          </p:txBody>
        </p:sp>
        <p:sp>
          <p:nvSpPr>
            <p:cNvPr id="1930" name="object_1931"/>
            <p:cNvSpPr/>
            <p:nvPr/>
          </p:nvSpPr>
          <p:spPr>
            <a:xfrm>
              <a:off x="4203115" y="4898426"/>
              <a:ext cx="461010" cy="320000"/>
            </a:xfrm>
            <a:prstGeom prst="rect">
              <a:avLst/>
            </a:prstGeom>
            <a:solidFill>
              <a:srgbClr val="E1E2E3"/>
            </a:solidFill>
          </p:spPr>
        </p:sp>
        <p:sp>
          <p:nvSpPr>
            <p:cNvPr id="1932" name="object_1933"/>
            <p:cNvSpPr/>
            <p:nvPr/>
          </p:nvSpPr>
          <p:spPr>
            <a:xfrm>
              <a:off x="4203115"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2.9                                              </a:t>
              </a:r>
            </a:p>
          </p:txBody>
        </p:sp>
      </p:gr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56" name="object_12957"/>
          <p:cNvSpPr>
            <a:spLocks noGrp="1"/>
          </p:cNvSpPr>
          <p:nvPr/>
        </p:nvSpPr>
        <p:spPr>
          <a:xfrm>
            <a:off x="757390" y="680607"/>
            <a:ext cx="733425" cy="733425"/>
          </a:xfrm>
          <a:prstGeom prst="rect">
            <a:avLst/>
          </a:prstGeom>
          <a:ln w="125650">
            <a:solidFill>
              <a:srgbClr val="B26256"/>
            </a:solidFill>
          </a:ln>
        </p:spPr>
        <p:txBody>
          <a:bodyPr wrap="square" lIns="0" tIns="0" rIns="0" bIns="0" rtlCol="0"/>
          <a:lstStyle/>
          <a:p>
            <a:endParaRPr/>
          </a:p>
        </p:txBody>
      </p:sp>
      <p:sp>
        <p:nvSpPr>
          <p:cNvPr id="12958" name="object_1295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960" name="1296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2962" name="1296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2964" name="1296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2966" name="1296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2968" name="1296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2970" name="1297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2972" name="1297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2974" name="1297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2976" name="1297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2978" name="1297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2980" name="1298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2982" name="1298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984" name="1298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2986" name="1298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988" name="1298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2990" name="1299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2992" name="1299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2994" name="object_12995"/>
          <p:cNvSpPr/>
          <p:nvPr/>
        </p:nvSpPr>
        <p:spPr>
          <a:xfrm>
            <a:off x="16376529" y="2577826"/>
            <a:ext cx="921600" cy="921600"/>
          </a:xfrm>
          <a:prstGeom prst="rect">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(+0.1)</a:t>
            </a:r>
          </a:p>
        </p:txBody>
      </p:sp>
      <p:sp>
        <p:nvSpPr>
          <p:cNvPr id="12996" name="object_1299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998" name="object_12999"/>
          <p:cNvSpPr/>
          <p:nvPr/>
        </p:nvSpPr>
        <p:spPr>
          <a:xfrm>
            <a:off x="7345326" y="3599878"/>
            <a:ext cx="0" cy="3184299"/>
          </a:xfrm>
          <a:prstGeom prst="rect">
            <a:avLst/>
          </a:prstGeom>
          <a:ln w="5235">
            <a:solidFill>
              <a:srgbClr val="000000"/>
            </a:solidFill>
          </a:ln>
        </p:spPr>
      </p:sp>
      <p:sp>
        <p:nvSpPr>
          <p:cNvPr id="13000" name="object_1300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002" name="object_13003"/>
          <p:cNvSpPr/>
          <p:nvPr/>
        </p:nvSpPr>
        <p:spPr>
          <a:xfrm>
            <a:off x="9026775" y="3599878"/>
            <a:ext cx="0" cy="3184299"/>
          </a:xfrm>
          <a:prstGeom prst="rect">
            <a:avLst/>
          </a:prstGeom>
          <a:ln w="5235">
            <a:solidFill>
              <a:srgbClr val="767A7C"/>
            </a:solidFill>
          </a:ln>
        </p:spPr>
      </p:sp>
      <p:sp>
        <p:nvSpPr>
          <p:cNvPr id="13004" name="object_1300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006" name="object_13007"/>
          <p:cNvSpPr/>
          <p:nvPr/>
        </p:nvSpPr>
        <p:spPr>
          <a:xfrm>
            <a:off x="10708225" y="3599878"/>
            <a:ext cx="0" cy="3184299"/>
          </a:xfrm>
          <a:prstGeom prst="rect">
            <a:avLst/>
          </a:prstGeom>
          <a:ln w="5235">
            <a:solidFill>
              <a:srgbClr val="767A7C"/>
            </a:solidFill>
          </a:ln>
        </p:spPr>
      </p:sp>
      <p:sp>
        <p:nvSpPr>
          <p:cNvPr id="13008" name="object_1300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010" name="object_13011"/>
          <p:cNvSpPr/>
          <p:nvPr/>
        </p:nvSpPr>
        <p:spPr>
          <a:xfrm>
            <a:off x="12389674" y="3599878"/>
            <a:ext cx="0" cy="3184299"/>
          </a:xfrm>
          <a:prstGeom prst="rect">
            <a:avLst/>
          </a:prstGeom>
          <a:ln w="5235">
            <a:solidFill>
              <a:srgbClr val="767A7C"/>
            </a:solidFill>
          </a:ln>
        </p:spPr>
      </p:sp>
      <p:sp>
        <p:nvSpPr>
          <p:cNvPr id="13012" name="object_1301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014" name="object_13015"/>
          <p:cNvSpPr/>
          <p:nvPr/>
        </p:nvSpPr>
        <p:spPr>
          <a:xfrm>
            <a:off x="14071124" y="3599878"/>
            <a:ext cx="0" cy="3184299"/>
          </a:xfrm>
          <a:prstGeom prst="rect">
            <a:avLst/>
          </a:prstGeom>
          <a:ln w="5235">
            <a:solidFill>
              <a:srgbClr val="767A7C"/>
            </a:solidFill>
          </a:ln>
        </p:spPr>
      </p:sp>
      <p:sp>
        <p:nvSpPr>
          <p:cNvPr id="13016" name="object_1301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018" name="object_13019"/>
          <p:cNvSpPr/>
          <p:nvPr/>
        </p:nvSpPr>
        <p:spPr>
          <a:xfrm>
            <a:off x="15752573" y="3599878"/>
            <a:ext cx="0" cy="3184299"/>
          </a:xfrm>
          <a:prstGeom prst="rect">
            <a:avLst/>
          </a:prstGeom>
          <a:ln w="5235">
            <a:solidFill>
              <a:srgbClr val="000000"/>
            </a:solidFill>
          </a:ln>
        </p:spPr>
      </p:sp>
      <p:sp>
        <p:nvSpPr>
          <p:cNvPr id="12950" name="object_12951"/>
          <p:cNvSpPr/>
          <p:nvPr/>
        </p:nvSpPr>
        <p:spPr>
          <a:xfrm>
            <a:off x="7345326" y="3442398"/>
            <a:ext cx="5128421" cy="157480"/>
          </a:xfrm>
          <a:prstGeom prst="rect">
            <a:avLst/>
          </a:prstGeom>
          <a:solidFill>
            <a:srgbClr val="DB2D3C"/>
          </a:solidFill>
        </p:spPr>
      </p:sp>
      <p:sp>
        <p:nvSpPr>
          <p:cNvPr id="12952" name="object_12953"/>
          <p:cNvSpPr/>
          <p:nvPr/>
        </p:nvSpPr>
        <p:spPr>
          <a:xfrm>
            <a:off x="12473747" y="3442398"/>
            <a:ext cx="1008870" cy="157480"/>
          </a:xfrm>
          <a:prstGeom prst="rect">
            <a:avLst/>
          </a:prstGeom>
          <a:solidFill>
            <a:srgbClr val="FABC46"/>
          </a:solidFill>
        </p:spPr>
      </p:sp>
      <p:sp>
        <p:nvSpPr>
          <p:cNvPr id="12954" name="object_12955"/>
          <p:cNvSpPr/>
          <p:nvPr/>
        </p:nvSpPr>
        <p:spPr>
          <a:xfrm>
            <a:off x="13482617" y="3442398"/>
            <a:ext cx="2269957" cy="157480"/>
          </a:xfrm>
          <a:prstGeom prst="rect">
            <a:avLst/>
          </a:prstGeom>
          <a:solidFill>
            <a:srgbClr val="35B77C"/>
          </a:solidFill>
        </p:spPr>
      </p:sp>
      <p:sp>
        <p:nvSpPr>
          <p:cNvPr id="13020" name="object_1302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022" name="object_13023"/>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3024" name="object_1302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W=55%</a:t>
            </a:r>
          </a:p>
        </p:txBody>
      </p:sp>
      <p:sp>
        <p:nvSpPr>
          <p:cNvPr id="13026" name="object_13027"/>
          <p:cNvSpPr/>
          <p:nvPr/>
        </p:nvSpPr>
        <p:spPr>
          <a:xfrm>
            <a:off x="7345326" y="3918308"/>
            <a:ext cx="5599606" cy="424573"/>
          </a:xfrm>
          <a:prstGeom prst="rect">
            <a:avLst/>
          </a:prstGeom>
          <a:solidFill>
            <a:srgbClr val="49C0B6"/>
          </a:solidFill>
        </p:spPr>
      </p:sp>
      <p:sp>
        <p:nvSpPr>
          <p:cNvPr id="13028" name="object_1302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030" name="object_13031"/>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3032" name="object_1303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W=52%</a:t>
            </a:r>
          </a:p>
        </p:txBody>
      </p:sp>
      <p:sp>
        <p:nvSpPr>
          <p:cNvPr id="13034" name="object_13035"/>
          <p:cNvSpPr/>
          <p:nvPr/>
        </p:nvSpPr>
        <p:spPr>
          <a:xfrm>
            <a:off x="7345326" y="4979741"/>
            <a:ext cx="5308876" cy="424573"/>
          </a:xfrm>
          <a:prstGeom prst="rect">
            <a:avLst/>
          </a:prstGeom>
          <a:solidFill>
            <a:srgbClr val="49C0B6"/>
          </a:solidFill>
        </p:spPr>
      </p:sp>
      <p:sp>
        <p:nvSpPr>
          <p:cNvPr id="13036" name="object_1303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038" name="object_13039"/>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3040" name="object_1304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W=52%</a:t>
            </a:r>
          </a:p>
        </p:txBody>
      </p:sp>
      <p:sp>
        <p:nvSpPr>
          <p:cNvPr id="13042" name="object_13043"/>
          <p:cNvSpPr/>
          <p:nvPr/>
        </p:nvSpPr>
        <p:spPr>
          <a:xfrm>
            <a:off x="7345326" y="6041174"/>
            <a:ext cx="5103020" cy="424573"/>
          </a:xfrm>
          <a:prstGeom prst="rect">
            <a:avLst/>
          </a:prstGeom>
          <a:solidFill>
            <a:srgbClr val="49C0B6"/>
          </a:solidFill>
        </p:spPr>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52" name="object_1305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9</a:t>
            </a:r>
            <a:endParaRPr sz="2950" b="1" dirty="0"/>
          </a:p>
        </p:txBody>
      </p:sp>
      <p:sp>
        <p:nvSpPr>
          <p:cNvPr id="13054" name="object_130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Prioritätensetzung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056" name="1305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058" name="1305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060" name="1306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062" name="1306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064" name="1306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066" name="1306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068" name="1306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070" name="1307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072" name="1307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074" name="1307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076" name="1307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078" name="1307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080" name="1308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082" name="1308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084" name="1308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086" name="1308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088" name="1308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090" name="object_1309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DC596"/>
                </a:solidFill>
                <a:latin typeface="Arial"/>
                <a:cs typeface="Arial"/>
              </a:rPr>
              <a:t>(+0.3)</a:t>
            </a:r>
          </a:p>
        </p:txBody>
      </p:sp>
      <p:sp>
        <p:nvSpPr>
          <p:cNvPr id="13092" name="object_1309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094" name="object_13095"/>
          <p:cNvSpPr/>
          <p:nvPr/>
        </p:nvSpPr>
        <p:spPr>
          <a:xfrm>
            <a:off x="7345326" y="3599878"/>
            <a:ext cx="0" cy="3184299"/>
          </a:xfrm>
          <a:prstGeom prst="rect">
            <a:avLst/>
          </a:prstGeom>
          <a:ln w="5235">
            <a:solidFill>
              <a:srgbClr val="000000"/>
            </a:solidFill>
          </a:ln>
        </p:spPr>
      </p:sp>
      <p:sp>
        <p:nvSpPr>
          <p:cNvPr id="13096" name="object_1309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098" name="object_13099"/>
          <p:cNvSpPr/>
          <p:nvPr/>
        </p:nvSpPr>
        <p:spPr>
          <a:xfrm>
            <a:off x="9026775" y="3599878"/>
            <a:ext cx="0" cy="3184299"/>
          </a:xfrm>
          <a:prstGeom prst="rect">
            <a:avLst/>
          </a:prstGeom>
          <a:ln w="5235">
            <a:solidFill>
              <a:srgbClr val="767A7C"/>
            </a:solidFill>
          </a:ln>
        </p:spPr>
      </p:sp>
      <p:sp>
        <p:nvSpPr>
          <p:cNvPr id="13100" name="object_1310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102" name="object_13103"/>
          <p:cNvSpPr/>
          <p:nvPr/>
        </p:nvSpPr>
        <p:spPr>
          <a:xfrm>
            <a:off x="10708225" y="3599878"/>
            <a:ext cx="0" cy="3184299"/>
          </a:xfrm>
          <a:prstGeom prst="rect">
            <a:avLst/>
          </a:prstGeom>
          <a:ln w="5235">
            <a:solidFill>
              <a:srgbClr val="767A7C"/>
            </a:solidFill>
          </a:ln>
        </p:spPr>
      </p:sp>
      <p:sp>
        <p:nvSpPr>
          <p:cNvPr id="13104" name="object_1310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106" name="object_13107"/>
          <p:cNvSpPr/>
          <p:nvPr/>
        </p:nvSpPr>
        <p:spPr>
          <a:xfrm>
            <a:off x="12389674" y="3599878"/>
            <a:ext cx="0" cy="3184299"/>
          </a:xfrm>
          <a:prstGeom prst="rect">
            <a:avLst/>
          </a:prstGeom>
          <a:ln w="5235">
            <a:solidFill>
              <a:srgbClr val="767A7C"/>
            </a:solidFill>
          </a:ln>
        </p:spPr>
      </p:sp>
      <p:sp>
        <p:nvSpPr>
          <p:cNvPr id="13108" name="object_1310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110" name="object_13111"/>
          <p:cNvSpPr/>
          <p:nvPr/>
        </p:nvSpPr>
        <p:spPr>
          <a:xfrm>
            <a:off x="14071124" y="3599878"/>
            <a:ext cx="0" cy="3184299"/>
          </a:xfrm>
          <a:prstGeom prst="rect">
            <a:avLst/>
          </a:prstGeom>
          <a:ln w="5235">
            <a:solidFill>
              <a:srgbClr val="767A7C"/>
            </a:solidFill>
          </a:ln>
        </p:spPr>
      </p:sp>
      <p:sp>
        <p:nvSpPr>
          <p:cNvPr id="13112" name="object_1311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114" name="object_13115"/>
          <p:cNvSpPr/>
          <p:nvPr/>
        </p:nvSpPr>
        <p:spPr>
          <a:xfrm>
            <a:off x="15752573" y="3599878"/>
            <a:ext cx="0" cy="3184299"/>
          </a:xfrm>
          <a:prstGeom prst="rect">
            <a:avLst/>
          </a:prstGeom>
          <a:ln w="5235">
            <a:solidFill>
              <a:srgbClr val="000000"/>
            </a:solidFill>
          </a:ln>
        </p:spPr>
      </p:sp>
      <p:sp>
        <p:nvSpPr>
          <p:cNvPr id="13046" name="object_13047"/>
          <p:cNvSpPr/>
          <p:nvPr/>
        </p:nvSpPr>
        <p:spPr>
          <a:xfrm>
            <a:off x="7345326" y="3442398"/>
            <a:ext cx="5128421" cy="157480"/>
          </a:xfrm>
          <a:prstGeom prst="rect">
            <a:avLst/>
          </a:prstGeom>
          <a:solidFill>
            <a:srgbClr val="DB2D3C"/>
          </a:solidFill>
        </p:spPr>
      </p:sp>
      <p:sp>
        <p:nvSpPr>
          <p:cNvPr id="13048" name="object_13049"/>
          <p:cNvSpPr/>
          <p:nvPr/>
        </p:nvSpPr>
        <p:spPr>
          <a:xfrm>
            <a:off x="12473747" y="3442398"/>
            <a:ext cx="1008870" cy="157480"/>
          </a:xfrm>
          <a:prstGeom prst="rect">
            <a:avLst/>
          </a:prstGeom>
          <a:solidFill>
            <a:srgbClr val="FABC46"/>
          </a:solidFill>
        </p:spPr>
      </p:sp>
      <p:sp>
        <p:nvSpPr>
          <p:cNvPr id="13050" name="object_13051"/>
          <p:cNvSpPr/>
          <p:nvPr/>
        </p:nvSpPr>
        <p:spPr>
          <a:xfrm>
            <a:off x="13482617" y="3442398"/>
            <a:ext cx="2269957" cy="157480"/>
          </a:xfrm>
          <a:prstGeom prst="rect">
            <a:avLst/>
          </a:prstGeom>
          <a:solidFill>
            <a:srgbClr val="35B77C"/>
          </a:solidFill>
        </p:spPr>
      </p:sp>
      <p:sp>
        <p:nvSpPr>
          <p:cNvPr id="13116" name="object_1311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118" name="object_1311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3120" name="object_1312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W=40%</a:t>
            </a:r>
          </a:p>
        </p:txBody>
      </p:sp>
      <p:sp>
        <p:nvSpPr>
          <p:cNvPr id="13122" name="object_13123">
            <a:hlinkClick r:id="rId29" action="ppaction://hlinksldjump" tooltip="In unserem Bereich gelingt es uns, die wirklich wichtigen Dinge mit Vorrang zu bearbeiten."/>
          </p:cNvPr>
          <p:cNvSpPr/>
          <p:nvPr/>
        </p:nvSpPr>
        <p:spPr>
          <a:xfrm>
            <a:off x="7345326" y="3918308"/>
            <a:ext cx="5680018" cy="424573"/>
          </a:xfrm>
          <a:prstGeom prst="rect">
            <a:avLst/>
          </a:prstGeom>
          <a:solidFill>
            <a:srgbClr val="49C0B6"/>
          </a:solidFill>
        </p:spPr>
      </p:sp>
      <p:sp>
        <p:nvSpPr>
          <p:cNvPr id="13124" name="object_1312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126" name="object_1312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3128" name="object_1312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W=43%</a:t>
            </a:r>
          </a:p>
        </p:txBody>
      </p:sp>
      <p:sp>
        <p:nvSpPr>
          <p:cNvPr id="13130" name="object_13131">
            <a:hlinkClick r:id="rId29" action="ppaction://hlinksldjump" tooltip="In unserem Bereich gelingt es uns, die wirklich wichtigen Dinge mit Vorrang zu bearbeiten."/>
          </p:cNvPr>
          <p:cNvSpPr/>
          <p:nvPr/>
        </p:nvSpPr>
        <p:spPr>
          <a:xfrm>
            <a:off x="7345326" y="4979741"/>
            <a:ext cx="5149805" cy="424573"/>
          </a:xfrm>
          <a:prstGeom prst="rect">
            <a:avLst/>
          </a:prstGeom>
          <a:solidFill>
            <a:srgbClr val="49C0B6"/>
          </a:solidFill>
        </p:spPr>
      </p:sp>
      <p:sp>
        <p:nvSpPr>
          <p:cNvPr id="13132" name="object_1313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134" name="object_1313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555</a:t>
            </a:r>
          </a:p>
        </p:txBody>
      </p:sp>
      <p:sp>
        <p:nvSpPr>
          <p:cNvPr id="13136" name="object_1313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W=43%</a:t>
            </a:r>
          </a:p>
        </p:txBody>
      </p:sp>
      <p:sp>
        <p:nvSpPr>
          <p:cNvPr id="13138" name="object_13139">
            <a:hlinkClick r:id="rId29" action="ppaction://hlinksldjump" tooltip="In unserem Bereich gelingt es uns, die wirklich wichtigen Dinge mit Vorrang zu bearbeiten."/>
          </p:cNvPr>
          <p:cNvSpPr/>
          <p:nvPr/>
        </p:nvSpPr>
        <p:spPr>
          <a:xfrm>
            <a:off x="7345326" y="6041174"/>
            <a:ext cx="4956489" cy="424573"/>
          </a:xfrm>
          <a:prstGeom prst="rect">
            <a:avLst/>
          </a:prstGeom>
          <a:solidFill>
            <a:srgbClr val="49C0B6"/>
          </a:solidFill>
        </p:spPr>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48" name="object_13149"/>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10</a:t>
            </a:r>
            <a:endParaRPr sz="2950" b="1" dirty="0"/>
          </a:p>
        </p:txBody>
      </p:sp>
      <p:sp>
        <p:nvSpPr>
          <p:cNvPr id="13150" name="object_1315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Unbürokratische Entscheidungen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152" name="1315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154" name="1315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156" name="1315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158" name="1315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160" name="1316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162" name="1316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164" name="1316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166" name="1316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168" name="1316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170" name="1317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172" name="1317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174" name="1317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176" name="1317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178" name="1317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180" name="1318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182" name="1318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184" name="1318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186" name="object_13187"/>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a:t>
            </a:r>
          </a:p>
          <a:p>
            <a:pPr algn="ctr"/>
            <a:r>
              <a:rPr lang="en-US" sz="1850" b="1" dirty="0">
                <a:solidFill>
                  <a:srgbClr val="5DC596"/>
                </a:solidFill>
                <a:latin typeface="Arial"/>
                <a:cs typeface="Arial"/>
              </a:rPr>
              <a:t>(+0.7)</a:t>
            </a:r>
          </a:p>
        </p:txBody>
      </p:sp>
      <p:sp>
        <p:nvSpPr>
          <p:cNvPr id="13188" name="object_1318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190" name="object_13191"/>
          <p:cNvSpPr/>
          <p:nvPr/>
        </p:nvSpPr>
        <p:spPr>
          <a:xfrm>
            <a:off x="7345326" y="3599878"/>
            <a:ext cx="0" cy="3184299"/>
          </a:xfrm>
          <a:prstGeom prst="rect">
            <a:avLst/>
          </a:prstGeom>
          <a:ln w="5235">
            <a:solidFill>
              <a:srgbClr val="000000"/>
            </a:solidFill>
          </a:ln>
        </p:spPr>
      </p:sp>
      <p:sp>
        <p:nvSpPr>
          <p:cNvPr id="13192" name="object_1319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194" name="object_13195"/>
          <p:cNvSpPr/>
          <p:nvPr/>
        </p:nvSpPr>
        <p:spPr>
          <a:xfrm>
            <a:off x="9026775" y="3599878"/>
            <a:ext cx="0" cy="3184299"/>
          </a:xfrm>
          <a:prstGeom prst="rect">
            <a:avLst/>
          </a:prstGeom>
          <a:ln w="5235">
            <a:solidFill>
              <a:srgbClr val="767A7C"/>
            </a:solidFill>
          </a:ln>
        </p:spPr>
      </p:sp>
      <p:sp>
        <p:nvSpPr>
          <p:cNvPr id="13196" name="object_1319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198" name="object_13199"/>
          <p:cNvSpPr/>
          <p:nvPr/>
        </p:nvSpPr>
        <p:spPr>
          <a:xfrm>
            <a:off x="10708225" y="3599878"/>
            <a:ext cx="0" cy="3184299"/>
          </a:xfrm>
          <a:prstGeom prst="rect">
            <a:avLst/>
          </a:prstGeom>
          <a:ln w="5235">
            <a:solidFill>
              <a:srgbClr val="767A7C"/>
            </a:solidFill>
          </a:ln>
        </p:spPr>
      </p:sp>
      <p:sp>
        <p:nvSpPr>
          <p:cNvPr id="13200" name="object_1320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202" name="object_13203"/>
          <p:cNvSpPr/>
          <p:nvPr/>
        </p:nvSpPr>
        <p:spPr>
          <a:xfrm>
            <a:off x="12389674" y="3599878"/>
            <a:ext cx="0" cy="3184299"/>
          </a:xfrm>
          <a:prstGeom prst="rect">
            <a:avLst/>
          </a:prstGeom>
          <a:ln w="5235">
            <a:solidFill>
              <a:srgbClr val="767A7C"/>
            </a:solidFill>
          </a:ln>
        </p:spPr>
      </p:sp>
      <p:sp>
        <p:nvSpPr>
          <p:cNvPr id="13204" name="object_1320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206" name="object_13207"/>
          <p:cNvSpPr/>
          <p:nvPr/>
        </p:nvSpPr>
        <p:spPr>
          <a:xfrm>
            <a:off x="14071124" y="3599878"/>
            <a:ext cx="0" cy="3184299"/>
          </a:xfrm>
          <a:prstGeom prst="rect">
            <a:avLst/>
          </a:prstGeom>
          <a:ln w="5235">
            <a:solidFill>
              <a:srgbClr val="767A7C"/>
            </a:solidFill>
          </a:ln>
        </p:spPr>
      </p:sp>
      <p:sp>
        <p:nvSpPr>
          <p:cNvPr id="13208" name="object_1320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210" name="object_13211"/>
          <p:cNvSpPr/>
          <p:nvPr/>
        </p:nvSpPr>
        <p:spPr>
          <a:xfrm>
            <a:off x="15752573" y="3599878"/>
            <a:ext cx="0" cy="3184299"/>
          </a:xfrm>
          <a:prstGeom prst="rect">
            <a:avLst/>
          </a:prstGeom>
          <a:ln w="5235">
            <a:solidFill>
              <a:srgbClr val="000000"/>
            </a:solidFill>
          </a:ln>
        </p:spPr>
      </p:sp>
      <p:sp>
        <p:nvSpPr>
          <p:cNvPr id="13142" name="object_13143"/>
          <p:cNvSpPr/>
          <p:nvPr/>
        </p:nvSpPr>
        <p:spPr>
          <a:xfrm>
            <a:off x="7345326" y="3442398"/>
            <a:ext cx="5128421" cy="157480"/>
          </a:xfrm>
          <a:prstGeom prst="rect">
            <a:avLst/>
          </a:prstGeom>
          <a:solidFill>
            <a:srgbClr val="DB2D3C"/>
          </a:solidFill>
        </p:spPr>
      </p:sp>
      <p:sp>
        <p:nvSpPr>
          <p:cNvPr id="13144" name="object_13145"/>
          <p:cNvSpPr/>
          <p:nvPr/>
        </p:nvSpPr>
        <p:spPr>
          <a:xfrm>
            <a:off x="12473747" y="3442398"/>
            <a:ext cx="1008870" cy="157480"/>
          </a:xfrm>
          <a:prstGeom prst="rect">
            <a:avLst/>
          </a:prstGeom>
          <a:solidFill>
            <a:srgbClr val="FABC46"/>
          </a:solidFill>
        </p:spPr>
      </p:sp>
      <p:sp>
        <p:nvSpPr>
          <p:cNvPr id="13146" name="object_13147"/>
          <p:cNvSpPr/>
          <p:nvPr/>
        </p:nvSpPr>
        <p:spPr>
          <a:xfrm>
            <a:off x="13482617" y="3442398"/>
            <a:ext cx="2269957" cy="157480"/>
          </a:xfrm>
          <a:prstGeom prst="rect">
            <a:avLst/>
          </a:prstGeom>
          <a:solidFill>
            <a:srgbClr val="35B77C"/>
          </a:solidFill>
        </p:spPr>
      </p:sp>
      <p:sp>
        <p:nvSpPr>
          <p:cNvPr id="13212" name="object_1321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214" name="object_1321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3216" name="object_1321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W=100%</a:t>
            </a:r>
          </a:p>
        </p:txBody>
      </p:sp>
      <p:sp>
        <p:nvSpPr>
          <p:cNvPr id="13218" name="object_13219">
            <a:hlinkClick r:id="rId29" action="ppaction://hlinksldjump" tooltip="Notwendige Entscheidungen werden schnell und unbürokratisch gefällt."/>
          </p:cNvPr>
          <p:cNvSpPr/>
          <p:nvPr/>
        </p:nvSpPr>
        <p:spPr>
          <a:xfrm>
            <a:off x="7345326" y="3918308"/>
            <a:ext cx="5000408" cy="424573"/>
          </a:xfrm>
          <a:prstGeom prst="rect">
            <a:avLst/>
          </a:prstGeom>
          <a:solidFill>
            <a:srgbClr val="49C0B6"/>
          </a:solidFill>
        </p:spPr>
      </p:sp>
      <p:sp>
        <p:nvSpPr>
          <p:cNvPr id="13220" name="object_1322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222" name="object_1322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572</a:t>
            </a:r>
          </a:p>
        </p:txBody>
      </p:sp>
      <p:sp>
        <p:nvSpPr>
          <p:cNvPr id="13224" name="object_1322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Z=3.7 | W=100%</a:t>
            </a:r>
          </a:p>
        </p:txBody>
      </p:sp>
      <p:sp>
        <p:nvSpPr>
          <p:cNvPr id="13226" name="object_13227">
            <a:hlinkClick r:id="rId29" action="ppaction://hlinksldjump" tooltip="Notwendige Entscheidungen werden schnell und unbürokratisch gefällt."/>
          </p:cNvPr>
          <p:cNvSpPr/>
          <p:nvPr/>
        </p:nvSpPr>
        <p:spPr>
          <a:xfrm>
            <a:off x="7345326" y="4979741"/>
            <a:ext cx="3833234" cy="424573"/>
          </a:xfrm>
          <a:prstGeom prst="rect">
            <a:avLst/>
          </a:prstGeom>
          <a:solidFill>
            <a:srgbClr val="49C0B6"/>
          </a:solidFill>
        </p:spPr>
      </p:sp>
      <p:sp>
        <p:nvSpPr>
          <p:cNvPr id="13228" name="object_1322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230" name="object_1323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552</a:t>
            </a:r>
          </a:p>
        </p:txBody>
      </p:sp>
      <p:sp>
        <p:nvSpPr>
          <p:cNvPr id="13232" name="object_1323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Z=3.8 | W=100%</a:t>
            </a:r>
          </a:p>
        </p:txBody>
      </p:sp>
      <p:sp>
        <p:nvSpPr>
          <p:cNvPr id="13234" name="object_13235">
            <a:hlinkClick r:id="rId29" action="ppaction://hlinksldjump" tooltip="Notwendige Entscheidungen werden schnell und unbürokratisch gefällt."/>
          </p:cNvPr>
          <p:cNvSpPr/>
          <p:nvPr/>
        </p:nvSpPr>
        <p:spPr>
          <a:xfrm>
            <a:off x="7345326" y="6041174"/>
            <a:ext cx="3643140" cy="424573"/>
          </a:xfrm>
          <a:prstGeom prst="rect">
            <a:avLst/>
          </a:prstGeom>
          <a:solidFill>
            <a:srgbClr val="49C0B6"/>
          </a:solidFill>
        </p:spPr>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44" name="object_13245"/>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11</a:t>
            </a:r>
            <a:endParaRPr sz="2950" b="1" dirty="0"/>
          </a:p>
        </p:txBody>
      </p:sp>
      <p:sp>
        <p:nvSpPr>
          <p:cNvPr id="13246" name="object_1324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Abteilungsübergreifender Arbeitsablauf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248" name="1324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250" name="1325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252" name="1325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254" name="1325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256" name="1325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258" name="1325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260" name="1326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262" name="1326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264" name="1326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266" name="1326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268" name="1326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270" name="1327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272" name="1327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274" name="1327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276" name="1327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278" name="1327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280" name="1328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282" name="object_13283"/>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(+0.1)</a:t>
            </a:r>
          </a:p>
        </p:txBody>
      </p:sp>
      <p:sp>
        <p:nvSpPr>
          <p:cNvPr id="13284" name="object_1328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286" name="object_13287"/>
          <p:cNvSpPr/>
          <p:nvPr/>
        </p:nvSpPr>
        <p:spPr>
          <a:xfrm>
            <a:off x="7345326" y="3599878"/>
            <a:ext cx="0" cy="3184299"/>
          </a:xfrm>
          <a:prstGeom prst="rect">
            <a:avLst/>
          </a:prstGeom>
          <a:ln w="5235">
            <a:solidFill>
              <a:srgbClr val="000000"/>
            </a:solidFill>
          </a:ln>
        </p:spPr>
      </p:sp>
      <p:sp>
        <p:nvSpPr>
          <p:cNvPr id="13288" name="object_1328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290" name="object_13291"/>
          <p:cNvSpPr/>
          <p:nvPr/>
        </p:nvSpPr>
        <p:spPr>
          <a:xfrm>
            <a:off x="9026775" y="3599878"/>
            <a:ext cx="0" cy="3184299"/>
          </a:xfrm>
          <a:prstGeom prst="rect">
            <a:avLst/>
          </a:prstGeom>
          <a:ln w="5235">
            <a:solidFill>
              <a:srgbClr val="767A7C"/>
            </a:solidFill>
          </a:ln>
        </p:spPr>
      </p:sp>
      <p:sp>
        <p:nvSpPr>
          <p:cNvPr id="13292" name="object_1329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294" name="object_13295"/>
          <p:cNvSpPr/>
          <p:nvPr/>
        </p:nvSpPr>
        <p:spPr>
          <a:xfrm>
            <a:off x="10708225" y="3599878"/>
            <a:ext cx="0" cy="3184299"/>
          </a:xfrm>
          <a:prstGeom prst="rect">
            <a:avLst/>
          </a:prstGeom>
          <a:ln w="5235">
            <a:solidFill>
              <a:srgbClr val="767A7C"/>
            </a:solidFill>
          </a:ln>
        </p:spPr>
      </p:sp>
      <p:sp>
        <p:nvSpPr>
          <p:cNvPr id="13296" name="object_1329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298" name="object_13299"/>
          <p:cNvSpPr/>
          <p:nvPr/>
        </p:nvSpPr>
        <p:spPr>
          <a:xfrm>
            <a:off x="12389674" y="3599878"/>
            <a:ext cx="0" cy="3184299"/>
          </a:xfrm>
          <a:prstGeom prst="rect">
            <a:avLst/>
          </a:prstGeom>
          <a:ln w="5235">
            <a:solidFill>
              <a:srgbClr val="767A7C"/>
            </a:solidFill>
          </a:ln>
        </p:spPr>
      </p:sp>
      <p:sp>
        <p:nvSpPr>
          <p:cNvPr id="13300" name="object_1330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302" name="object_13303"/>
          <p:cNvSpPr/>
          <p:nvPr/>
        </p:nvSpPr>
        <p:spPr>
          <a:xfrm>
            <a:off x="14071124" y="3599878"/>
            <a:ext cx="0" cy="3184299"/>
          </a:xfrm>
          <a:prstGeom prst="rect">
            <a:avLst/>
          </a:prstGeom>
          <a:ln w="5235">
            <a:solidFill>
              <a:srgbClr val="767A7C"/>
            </a:solidFill>
          </a:ln>
        </p:spPr>
      </p:sp>
      <p:sp>
        <p:nvSpPr>
          <p:cNvPr id="13304" name="object_1330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306" name="object_13307"/>
          <p:cNvSpPr/>
          <p:nvPr/>
        </p:nvSpPr>
        <p:spPr>
          <a:xfrm>
            <a:off x="15752573" y="3599878"/>
            <a:ext cx="0" cy="3184299"/>
          </a:xfrm>
          <a:prstGeom prst="rect">
            <a:avLst/>
          </a:prstGeom>
          <a:ln w="5235">
            <a:solidFill>
              <a:srgbClr val="000000"/>
            </a:solidFill>
          </a:ln>
        </p:spPr>
      </p:sp>
      <p:sp>
        <p:nvSpPr>
          <p:cNvPr id="13238" name="object_13239"/>
          <p:cNvSpPr/>
          <p:nvPr/>
        </p:nvSpPr>
        <p:spPr>
          <a:xfrm>
            <a:off x="7345326" y="3442398"/>
            <a:ext cx="5128421" cy="157480"/>
          </a:xfrm>
          <a:prstGeom prst="rect">
            <a:avLst/>
          </a:prstGeom>
          <a:solidFill>
            <a:srgbClr val="DB2D3C"/>
          </a:solidFill>
        </p:spPr>
      </p:sp>
      <p:sp>
        <p:nvSpPr>
          <p:cNvPr id="13240" name="object_13241"/>
          <p:cNvSpPr/>
          <p:nvPr/>
        </p:nvSpPr>
        <p:spPr>
          <a:xfrm>
            <a:off x="12473747" y="3442398"/>
            <a:ext cx="1008870" cy="157480"/>
          </a:xfrm>
          <a:prstGeom prst="rect">
            <a:avLst/>
          </a:prstGeom>
          <a:solidFill>
            <a:srgbClr val="FABC46"/>
          </a:solidFill>
        </p:spPr>
      </p:sp>
      <p:sp>
        <p:nvSpPr>
          <p:cNvPr id="13242" name="object_13243"/>
          <p:cNvSpPr/>
          <p:nvPr/>
        </p:nvSpPr>
        <p:spPr>
          <a:xfrm>
            <a:off x="13482617" y="3442398"/>
            <a:ext cx="2269957" cy="157480"/>
          </a:xfrm>
          <a:prstGeom prst="rect">
            <a:avLst/>
          </a:prstGeom>
          <a:solidFill>
            <a:srgbClr val="35B77C"/>
          </a:solidFill>
        </p:spPr>
      </p:sp>
      <p:sp>
        <p:nvSpPr>
          <p:cNvPr id="13308" name="object_1330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310" name="object_1331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577</a:t>
            </a:r>
          </a:p>
        </p:txBody>
      </p:sp>
      <p:sp>
        <p:nvSpPr>
          <p:cNvPr id="13312" name="object_1331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W=29%</a:t>
            </a:r>
          </a:p>
        </p:txBody>
      </p:sp>
      <p:sp>
        <p:nvSpPr>
          <p:cNvPr id="13314" name="object_13315">
            <a:hlinkClick r:id="rId29" action="ppaction://hlinksldjump" tooltip="Ich kenne die Arbeitsabläufe, in die ich eingebunden bin, sowie die notwendigen Schnittstellen zu anderen Bereichen sehr genau. "/>
          </p:cNvPr>
          <p:cNvSpPr/>
          <p:nvPr/>
        </p:nvSpPr>
        <p:spPr>
          <a:xfrm>
            <a:off x="7345326" y="3918308"/>
            <a:ext cx="5816591" cy="424573"/>
          </a:xfrm>
          <a:prstGeom prst="rect">
            <a:avLst/>
          </a:prstGeom>
          <a:solidFill>
            <a:srgbClr val="49C0B6"/>
          </a:solidFill>
        </p:spPr>
      </p:sp>
      <p:sp>
        <p:nvSpPr>
          <p:cNvPr id="13316" name="object_1331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318" name="object_1331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3320" name="object_1332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W=31%</a:t>
            </a:r>
          </a:p>
        </p:txBody>
      </p:sp>
      <p:sp>
        <p:nvSpPr>
          <p:cNvPr id="13322" name="object_13323">
            <a:hlinkClick r:id="rId29" action="ppaction://hlinksldjump" tooltip="Ich kenne die Arbeitsabläufe, in die ich eingebunden bin, sowie die notwendigen Schnittstellen zu anderen Bereichen sehr genau. "/>
          </p:cNvPr>
          <p:cNvSpPr/>
          <p:nvPr/>
        </p:nvSpPr>
        <p:spPr>
          <a:xfrm>
            <a:off x="7345326" y="4979741"/>
            <a:ext cx="5715760" cy="424573"/>
          </a:xfrm>
          <a:prstGeom prst="rect">
            <a:avLst/>
          </a:prstGeom>
          <a:solidFill>
            <a:srgbClr val="49C0B6"/>
          </a:solidFill>
        </p:spPr>
      </p:sp>
      <p:sp>
        <p:nvSpPr>
          <p:cNvPr id="13324" name="object_1332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326" name="object_1332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555</a:t>
            </a:r>
          </a:p>
        </p:txBody>
      </p:sp>
      <p:sp>
        <p:nvSpPr>
          <p:cNvPr id="13328" name="object_1332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W=31%</a:t>
            </a:r>
          </a:p>
        </p:txBody>
      </p:sp>
      <p:sp>
        <p:nvSpPr>
          <p:cNvPr id="13330" name="object_13331">
            <a:hlinkClick r:id="rId29" action="ppaction://hlinksldjump" tooltip="Ich kenne die Arbeitsabläufe, in die ich eingebunden bin, sowie die notwendigen Schnittstellen zu anderen Bereichen sehr genau. "/>
          </p:cNvPr>
          <p:cNvSpPr/>
          <p:nvPr/>
        </p:nvSpPr>
        <p:spPr>
          <a:xfrm>
            <a:off x="7345326" y="6041174"/>
            <a:ext cx="5513942" cy="424573"/>
          </a:xfrm>
          <a:prstGeom prst="rect">
            <a:avLst/>
          </a:prstGeom>
          <a:solidFill>
            <a:srgbClr val="49C0B6"/>
          </a:solidFill>
        </p:spPr>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40" name="object_13341"/>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12</a:t>
            </a:r>
            <a:endParaRPr sz="2950" b="1" dirty="0"/>
          </a:p>
        </p:txBody>
      </p:sp>
      <p:sp>
        <p:nvSpPr>
          <p:cNvPr id="13342" name="object_133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Freiraum für Verbesserungen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344" name="1334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346" name="1334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348" name="1334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350" name="1335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352" name="1335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354" name="1335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356" name="1335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358" name="1335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360" name="1336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362" name="1336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364" name="1336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366" name="1336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368" name="1336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370" name="1337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372" name="1337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374" name="1337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376" name="1337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378" name="object_1337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13380" name="object_1338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382" name="object_13383"/>
          <p:cNvSpPr/>
          <p:nvPr/>
        </p:nvSpPr>
        <p:spPr>
          <a:xfrm>
            <a:off x="7345326" y="3599878"/>
            <a:ext cx="0" cy="3184299"/>
          </a:xfrm>
          <a:prstGeom prst="rect">
            <a:avLst/>
          </a:prstGeom>
          <a:ln w="5235">
            <a:solidFill>
              <a:srgbClr val="000000"/>
            </a:solidFill>
          </a:ln>
        </p:spPr>
      </p:sp>
      <p:sp>
        <p:nvSpPr>
          <p:cNvPr id="13384" name="object_1338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386" name="object_13387"/>
          <p:cNvSpPr/>
          <p:nvPr/>
        </p:nvSpPr>
        <p:spPr>
          <a:xfrm>
            <a:off x="9026775" y="3599878"/>
            <a:ext cx="0" cy="3184299"/>
          </a:xfrm>
          <a:prstGeom prst="rect">
            <a:avLst/>
          </a:prstGeom>
          <a:ln w="5235">
            <a:solidFill>
              <a:srgbClr val="767A7C"/>
            </a:solidFill>
          </a:ln>
        </p:spPr>
      </p:sp>
      <p:sp>
        <p:nvSpPr>
          <p:cNvPr id="13388" name="object_1338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390" name="object_13391"/>
          <p:cNvSpPr/>
          <p:nvPr/>
        </p:nvSpPr>
        <p:spPr>
          <a:xfrm>
            <a:off x="10708225" y="3599878"/>
            <a:ext cx="0" cy="3184299"/>
          </a:xfrm>
          <a:prstGeom prst="rect">
            <a:avLst/>
          </a:prstGeom>
          <a:ln w="5235">
            <a:solidFill>
              <a:srgbClr val="767A7C"/>
            </a:solidFill>
          </a:ln>
        </p:spPr>
      </p:sp>
      <p:sp>
        <p:nvSpPr>
          <p:cNvPr id="13392" name="object_1339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394" name="object_13395"/>
          <p:cNvSpPr/>
          <p:nvPr/>
        </p:nvSpPr>
        <p:spPr>
          <a:xfrm>
            <a:off x="12389674" y="3599878"/>
            <a:ext cx="0" cy="3184299"/>
          </a:xfrm>
          <a:prstGeom prst="rect">
            <a:avLst/>
          </a:prstGeom>
          <a:ln w="5235">
            <a:solidFill>
              <a:srgbClr val="767A7C"/>
            </a:solidFill>
          </a:ln>
        </p:spPr>
      </p:sp>
      <p:sp>
        <p:nvSpPr>
          <p:cNvPr id="13396" name="object_1339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398" name="object_13399"/>
          <p:cNvSpPr/>
          <p:nvPr/>
        </p:nvSpPr>
        <p:spPr>
          <a:xfrm>
            <a:off x="14071124" y="3599878"/>
            <a:ext cx="0" cy="3184299"/>
          </a:xfrm>
          <a:prstGeom prst="rect">
            <a:avLst/>
          </a:prstGeom>
          <a:ln w="5235">
            <a:solidFill>
              <a:srgbClr val="767A7C"/>
            </a:solidFill>
          </a:ln>
        </p:spPr>
      </p:sp>
      <p:sp>
        <p:nvSpPr>
          <p:cNvPr id="13400" name="object_1340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402" name="object_13403"/>
          <p:cNvSpPr/>
          <p:nvPr/>
        </p:nvSpPr>
        <p:spPr>
          <a:xfrm>
            <a:off x="15752573" y="3599878"/>
            <a:ext cx="0" cy="3184299"/>
          </a:xfrm>
          <a:prstGeom prst="rect">
            <a:avLst/>
          </a:prstGeom>
          <a:ln w="5235">
            <a:solidFill>
              <a:srgbClr val="000000"/>
            </a:solidFill>
          </a:ln>
        </p:spPr>
      </p:sp>
      <p:sp>
        <p:nvSpPr>
          <p:cNvPr id="13334" name="object_13335"/>
          <p:cNvSpPr/>
          <p:nvPr/>
        </p:nvSpPr>
        <p:spPr>
          <a:xfrm>
            <a:off x="7345326" y="3442398"/>
            <a:ext cx="5128421" cy="157480"/>
          </a:xfrm>
          <a:prstGeom prst="rect">
            <a:avLst/>
          </a:prstGeom>
          <a:solidFill>
            <a:srgbClr val="DB2D3C"/>
          </a:solidFill>
        </p:spPr>
      </p:sp>
      <p:sp>
        <p:nvSpPr>
          <p:cNvPr id="13336" name="object_13337"/>
          <p:cNvSpPr/>
          <p:nvPr/>
        </p:nvSpPr>
        <p:spPr>
          <a:xfrm>
            <a:off x="12473747" y="3442398"/>
            <a:ext cx="1008870" cy="157480"/>
          </a:xfrm>
          <a:prstGeom prst="rect">
            <a:avLst/>
          </a:prstGeom>
          <a:solidFill>
            <a:srgbClr val="FABC46"/>
          </a:solidFill>
        </p:spPr>
      </p:sp>
      <p:sp>
        <p:nvSpPr>
          <p:cNvPr id="13338" name="object_13339"/>
          <p:cNvSpPr/>
          <p:nvPr/>
        </p:nvSpPr>
        <p:spPr>
          <a:xfrm>
            <a:off x="13482617" y="3442398"/>
            <a:ext cx="2269957" cy="157480"/>
          </a:xfrm>
          <a:prstGeom prst="rect">
            <a:avLst/>
          </a:prstGeom>
          <a:solidFill>
            <a:srgbClr val="35B77C"/>
          </a:solidFill>
        </p:spPr>
      </p:sp>
      <p:sp>
        <p:nvSpPr>
          <p:cNvPr id="13404" name="object_1340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406" name="object_1340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573</a:t>
            </a:r>
          </a:p>
        </p:txBody>
      </p:sp>
      <p:sp>
        <p:nvSpPr>
          <p:cNvPr id="13408" name="object_1340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W=61%</a:t>
            </a:r>
          </a:p>
        </p:txBody>
      </p:sp>
      <p:sp>
        <p:nvSpPr>
          <p:cNvPr id="13410" name="object_13411">
            <a:hlinkClick r:id="rId29" action="ppaction://hlinksldjump" tooltip="Meine direkte Führungskraft gibt den nötigen Freiraum, um Arbeitsabläufe zu verbessern."/>
          </p:cNvPr>
          <p:cNvSpPr/>
          <p:nvPr/>
        </p:nvSpPr>
        <p:spPr>
          <a:xfrm>
            <a:off x="7345326" y="3918308"/>
            <a:ext cx="6200528" cy="424573"/>
          </a:xfrm>
          <a:prstGeom prst="rect">
            <a:avLst/>
          </a:prstGeom>
          <a:solidFill>
            <a:srgbClr val="49C0B6"/>
          </a:solidFill>
        </p:spPr>
      </p:sp>
      <p:sp>
        <p:nvSpPr>
          <p:cNvPr id="13412" name="object_1341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414" name="object_1341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572</a:t>
            </a:r>
          </a:p>
        </p:txBody>
      </p:sp>
      <p:sp>
        <p:nvSpPr>
          <p:cNvPr id="13416" name="object_1341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W=64%</a:t>
            </a:r>
          </a:p>
        </p:txBody>
      </p:sp>
      <p:sp>
        <p:nvSpPr>
          <p:cNvPr id="13418" name="object_13419">
            <a:hlinkClick r:id="rId29" action="ppaction://hlinksldjump" tooltip="Meine direkte Führungskraft gibt den nötigen Freiraum, um Arbeitsabläufe zu verbessern."/>
          </p:cNvPr>
          <p:cNvSpPr/>
          <p:nvPr/>
        </p:nvSpPr>
        <p:spPr>
          <a:xfrm>
            <a:off x="7345326" y="4979741"/>
            <a:ext cx="6173153" cy="424573"/>
          </a:xfrm>
          <a:prstGeom prst="rect">
            <a:avLst/>
          </a:prstGeom>
          <a:solidFill>
            <a:srgbClr val="49C0B6"/>
          </a:solidFill>
        </p:spPr>
      </p:sp>
      <p:sp>
        <p:nvSpPr>
          <p:cNvPr id="13420" name="object_1342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422" name="object_1342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3424" name="object_1342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W=64%</a:t>
            </a:r>
          </a:p>
        </p:txBody>
      </p:sp>
      <p:sp>
        <p:nvSpPr>
          <p:cNvPr id="13426" name="object_13427">
            <a:hlinkClick r:id="rId29" action="ppaction://hlinksldjump" tooltip="Meine direkte Führungskraft gibt den nötigen Freiraum, um Arbeitsabläufe zu verbessern."/>
          </p:cNvPr>
          <p:cNvSpPr/>
          <p:nvPr/>
        </p:nvSpPr>
        <p:spPr>
          <a:xfrm>
            <a:off x="7345326" y="6041174"/>
            <a:ext cx="5950446" cy="424573"/>
          </a:xfrm>
          <a:prstGeom prst="rect">
            <a:avLst/>
          </a:prstGeom>
          <a:solidFill>
            <a:srgbClr val="49C0B6"/>
          </a:solidFill>
        </p:spPr>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36" name="object_13437"/>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13</a:t>
            </a:r>
            <a:endParaRPr sz="2950" b="1" dirty="0"/>
          </a:p>
        </p:txBody>
      </p:sp>
      <p:sp>
        <p:nvSpPr>
          <p:cNvPr id="13438" name="object_134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Zusammenarbeit mit anderen Bereichen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440" name="1344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442" name="1344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444" name="1344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446" name="1344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448" name="1344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450" name="1345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452" name="1345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454" name="1345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456" name="1345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458" name="1345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460" name="1346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462" name="1346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464" name="1346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466" name="1346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468" name="1346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470" name="1347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472" name="1347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474" name="object_13475"/>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3.5</a:t>
            </a:r>
          </a:p>
          <a:p>
            <a:pPr algn="ctr"/>
            <a:r>
              <a:rPr lang="en-US" sz="1850" b="1" dirty="0">
                <a:solidFill>
                  <a:srgbClr val="515455"/>
                </a:solidFill>
                <a:latin typeface="Arial"/>
                <a:cs typeface="Arial"/>
              </a:rPr>
              <a:t>(-0.2)</a:t>
            </a:r>
          </a:p>
        </p:txBody>
      </p:sp>
      <p:sp>
        <p:nvSpPr>
          <p:cNvPr id="13476" name="object_1347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478" name="object_13479"/>
          <p:cNvSpPr/>
          <p:nvPr/>
        </p:nvSpPr>
        <p:spPr>
          <a:xfrm>
            <a:off x="7345326" y="3599878"/>
            <a:ext cx="0" cy="3184299"/>
          </a:xfrm>
          <a:prstGeom prst="rect">
            <a:avLst/>
          </a:prstGeom>
          <a:ln w="5235">
            <a:solidFill>
              <a:srgbClr val="000000"/>
            </a:solidFill>
          </a:ln>
        </p:spPr>
      </p:sp>
      <p:sp>
        <p:nvSpPr>
          <p:cNvPr id="13480" name="object_1348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482" name="object_13483"/>
          <p:cNvSpPr/>
          <p:nvPr/>
        </p:nvSpPr>
        <p:spPr>
          <a:xfrm>
            <a:off x="9026775" y="3599878"/>
            <a:ext cx="0" cy="3184299"/>
          </a:xfrm>
          <a:prstGeom prst="rect">
            <a:avLst/>
          </a:prstGeom>
          <a:ln w="5235">
            <a:solidFill>
              <a:srgbClr val="767A7C"/>
            </a:solidFill>
          </a:ln>
        </p:spPr>
      </p:sp>
      <p:sp>
        <p:nvSpPr>
          <p:cNvPr id="13484" name="object_1348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486" name="object_13487"/>
          <p:cNvSpPr/>
          <p:nvPr/>
        </p:nvSpPr>
        <p:spPr>
          <a:xfrm>
            <a:off x="10708225" y="3599878"/>
            <a:ext cx="0" cy="3184299"/>
          </a:xfrm>
          <a:prstGeom prst="rect">
            <a:avLst/>
          </a:prstGeom>
          <a:ln w="5235">
            <a:solidFill>
              <a:srgbClr val="767A7C"/>
            </a:solidFill>
          </a:ln>
        </p:spPr>
      </p:sp>
      <p:sp>
        <p:nvSpPr>
          <p:cNvPr id="13488" name="object_1348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490" name="object_13491"/>
          <p:cNvSpPr/>
          <p:nvPr/>
        </p:nvSpPr>
        <p:spPr>
          <a:xfrm>
            <a:off x="12389674" y="3599878"/>
            <a:ext cx="0" cy="3184299"/>
          </a:xfrm>
          <a:prstGeom prst="rect">
            <a:avLst/>
          </a:prstGeom>
          <a:ln w="5235">
            <a:solidFill>
              <a:srgbClr val="767A7C"/>
            </a:solidFill>
          </a:ln>
        </p:spPr>
      </p:sp>
      <p:sp>
        <p:nvSpPr>
          <p:cNvPr id="13492" name="object_1349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494" name="object_13495"/>
          <p:cNvSpPr/>
          <p:nvPr/>
        </p:nvSpPr>
        <p:spPr>
          <a:xfrm>
            <a:off x="14071124" y="3599878"/>
            <a:ext cx="0" cy="3184299"/>
          </a:xfrm>
          <a:prstGeom prst="rect">
            <a:avLst/>
          </a:prstGeom>
          <a:ln w="5235">
            <a:solidFill>
              <a:srgbClr val="767A7C"/>
            </a:solidFill>
          </a:ln>
        </p:spPr>
      </p:sp>
      <p:sp>
        <p:nvSpPr>
          <p:cNvPr id="13496" name="object_1349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498" name="object_13499"/>
          <p:cNvSpPr/>
          <p:nvPr/>
        </p:nvSpPr>
        <p:spPr>
          <a:xfrm>
            <a:off x="15752573" y="3599878"/>
            <a:ext cx="0" cy="3184299"/>
          </a:xfrm>
          <a:prstGeom prst="rect">
            <a:avLst/>
          </a:prstGeom>
          <a:ln w="5235">
            <a:solidFill>
              <a:srgbClr val="000000"/>
            </a:solidFill>
          </a:ln>
        </p:spPr>
      </p:sp>
      <p:sp>
        <p:nvSpPr>
          <p:cNvPr id="13430" name="object_13431"/>
          <p:cNvSpPr/>
          <p:nvPr/>
        </p:nvSpPr>
        <p:spPr>
          <a:xfrm>
            <a:off x="7345326" y="3442398"/>
            <a:ext cx="5128421" cy="157480"/>
          </a:xfrm>
          <a:prstGeom prst="rect">
            <a:avLst/>
          </a:prstGeom>
          <a:solidFill>
            <a:srgbClr val="DB2D3C"/>
          </a:solidFill>
        </p:spPr>
      </p:sp>
      <p:sp>
        <p:nvSpPr>
          <p:cNvPr id="13432" name="object_13433"/>
          <p:cNvSpPr/>
          <p:nvPr/>
        </p:nvSpPr>
        <p:spPr>
          <a:xfrm>
            <a:off x="12473747" y="3442398"/>
            <a:ext cx="1008870" cy="157480"/>
          </a:xfrm>
          <a:prstGeom prst="rect">
            <a:avLst/>
          </a:prstGeom>
          <a:solidFill>
            <a:srgbClr val="FABC46"/>
          </a:solidFill>
        </p:spPr>
      </p:sp>
      <p:sp>
        <p:nvSpPr>
          <p:cNvPr id="13434" name="object_13435"/>
          <p:cNvSpPr/>
          <p:nvPr/>
        </p:nvSpPr>
        <p:spPr>
          <a:xfrm>
            <a:off x="13482617" y="3442398"/>
            <a:ext cx="2269957" cy="157480"/>
          </a:xfrm>
          <a:prstGeom prst="rect">
            <a:avLst/>
          </a:prstGeom>
          <a:solidFill>
            <a:srgbClr val="35B77C"/>
          </a:solidFill>
        </p:spPr>
      </p:sp>
      <p:sp>
        <p:nvSpPr>
          <p:cNvPr id="13500" name="object_1350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502" name="object_1350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3504" name="object_1350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Z=3.5 | W=85%</a:t>
            </a:r>
          </a:p>
        </p:txBody>
      </p:sp>
      <p:sp>
        <p:nvSpPr>
          <p:cNvPr id="13506" name="object_13507">
            <a:hlinkClick r:id="rId29" action="ppaction://hlinksldjump" tooltip="Die Zusammenarbeit mit anderen Bereichen funktioniert reibungslos."/>
          </p:cNvPr>
          <p:cNvSpPr/>
          <p:nvPr/>
        </p:nvSpPr>
        <p:spPr>
          <a:xfrm>
            <a:off x="7345326" y="3918308"/>
            <a:ext cx="4267846" cy="424573"/>
          </a:xfrm>
          <a:prstGeom prst="rect">
            <a:avLst/>
          </a:prstGeom>
          <a:solidFill>
            <a:srgbClr val="49C0B6"/>
          </a:solidFill>
        </p:spPr>
      </p:sp>
      <p:sp>
        <p:nvSpPr>
          <p:cNvPr id="13508" name="object_1350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510" name="object_1351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570</a:t>
            </a:r>
          </a:p>
        </p:txBody>
      </p:sp>
      <p:sp>
        <p:nvSpPr>
          <p:cNvPr id="13512" name="object_1351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W=54%</a:t>
            </a:r>
          </a:p>
        </p:txBody>
      </p:sp>
      <p:sp>
        <p:nvSpPr>
          <p:cNvPr id="13514" name="object_13515">
            <a:hlinkClick r:id="rId29" action="ppaction://hlinksldjump" tooltip="Die Zusammenarbeit mit anderen Bereichen funktioniert reibungslos."/>
          </p:cNvPr>
          <p:cNvSpPr/>
          <p:nvPr/>
        </p:nvSpPr>
        <p:spPr>
          <a:xfrm>
            <a:off x="7345326" y="4979741"/>
            <a:ext cx="4554663" cy="424573"/>
          </a:xfrm>
          <a:prstGeom prst="rect">
            <a:avLst/>
          </a:prstGeom>
          <a:solidFill>
            <a:srgbClr val="49C0B6"/>
          </a:solidFill>
        </p:spPr>
      </p:sp>
      <p:sp>
        <p:nvSpPr>
          <p:cNvPr id="13516" name="object_1351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518" name="object_1351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551</a:t>
            </a:r>
          </a:p>
        </p:txBody>
      </p:sp>
      <p:sp>
        <p:nvSpPr>
          <p:cNvPr id="13520" name="object_1352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Z=3.4 | W=54%</a:t>
            </a:r>
          </a:p>
        </p:txBody>
      </p:sp>
      <p:sp>
        <p:nvSpPr>
          <p:cNvPr id="13522" name="object_13523">
            <a:hlinkClick r:id="rId29" action="ppaction://hlinksldjump" tooltip="Die Zusammenarbeit mit anderen Bereichen funktioniert reibungslos."/>
          </p:cNvPr>
          <p:cNvSpPr/>
          <p:nvPr/>
        </p:nvSpPr>
        <p:spPr>
          <a:xfrm>
            <a:off x="7345326" y="6041174"/>
            <a:ext cx="4348576" cy="424573"/>
          </a:xfrm>
          <a:prstGeom prst="rect">
            <a:avLst/>
          </a:prstGeom>
          <a:solidFill>
            <a:srgbClr val="49C0B6"/>
          </a:solidFill>
        </p:spPr>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32" name="object_1353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14</a:t>
            </a:r>
            <a:endParaRPr sz="2950" b="1" dirty="0"/>
          </a:p>
        </p:txBody>
      </p:sp>
      <p:sp>
        <p:nvSpPr>
          <p:cNvPr id="13534" name="object_135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Gegenseitige Vertretung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536" name="1353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538" name="1353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540" name="1354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542" name="1354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544" name="1354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546" name="1354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548" name="1354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550" name="1355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552" name="1355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554" name="1355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556" name="1355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558" name="1355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560" name="1356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562" name="1356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564" name="1356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566" name="1356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568" name="1356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570" name="object_1357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3572" name="object_1357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574" name="object_13575"/>
          <p:cNvSpPr/>
          <p:nvPr/>
        </p:nvSpPr>
        <p:spPr>
          <a:xfrm>
            <a:off x="7345326" y="3599878"/>
            <a:ext cx="0" cy="3184299"/>
          </a:xfrm>
          <a:prstGeom prst="rect">
            <a:avLst/>
          </a:prstGeom>
          <a:ln w="5235">
            <a:solidFill>
              <a:srgbClr val="000000"/>
            </a:solidFill>
          </a:ln>
        </p:spPr>
      </p:sp>
      <p:sp>
        <p:nvSpPr>
          <p:cNvPr id="13576" name="object_1357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578" name="object_13579"/>
          <p:cNvSpPr/>
          <p:nvPr/>
        </p:nvSpPr>
        <p:spPr>
          <a:xfrm>
            <a:off x="9026775" y="3599878"/>
            <a:ext cx="0" cy="3184299"/>
          </a:xfrm>
          <a:prstGeom prst="rect">
            <a:avLst/>
          </a:prstGeom>
          <a:ln w="5235">
            <a:solidFill>
              <a:srgbClr val="767A7C"/>
            </a:solidFill>
          </a:ln>
        </p:spPr>
      </p:sp>
      <p:sp>
        <p:nvSpPr>
          <p:cNvPr id="13580" name="object_1358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582" name="object_13583"/>
          <p:cNvSpPr/>
          <p:nvPr/>
        </p:nvSpPr>
        <p:spPr>
          <a:xfrm>
            <a:off x="10708225" y="3599878"/>
            <a:ext cx="0" cy="3184299"/>
          </a:xfrm>
          <a:prstGeom prst="rect">
            <a:avLst/>
          </a:prstGeom>
          <a:ln w="5235">
            <a:solidFill>
              <a:srgbClr val="767A7C"/>
            </a:solidFill>
          </a:ln>
        </p:spPr>
      </p:sp>
      <p:sp>
        <p:nvSpPr>
          <p:cNvPr id="13584" name="object_1358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586" name="object_13587"/>
          <p:cNvSpPr/>
          <p:nvPr/>
        </p:nvSpPr>
        <p:spPr>
          <a:xfrm>
            <a:off x="12389674" y="3599878"/>
            <a:ext cx="0" cy="3184299"/>
          </a:xfrm>
          <a:prstGeom prst="rect">
            <a:avLst/>
          </a:prstGeom>
          <a:ln w="5235">
            <a:solidFill>
              <a:srgbClr val="767A7C"/>
            </a:solidFill>
          </a:ln>
        </p:spPr>
      </p:sp>
      <p:sp>
        <p:nvSpPr>
          <p:cNvPr id="13588" name="object_1358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590" name="object_13591"/>
          <p:cNvSpPr/>
          <p:nvPr/>
        </p:nvSpPr>
        <p:spPr>
          <a:xfrm>
            <a:off x="14071124" y="3599878"/>
            <a:ext cx="0" cy="3184299"/>
          </a:xfrm>
          <a:prstGeom prst="rect">
            <a:avLst/>
          </a:prstGeom>
          <a:ln w="5235">
            <a:solidFill>
              <a:srgbClr val="767A7C"/>
            </a:solidFill>
          </a:ln>
        </p:spPr>
      </p:sp>
      <p:sp>
        <p:nvSpPr>
          <p:cNvPr id="13592" name="object_1359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594" name="object_13595"/>
          <p:cNvSpPr/>
          <p:nvPr/>
        </p:nvSpPr>
        <p:spPr>
          <a:xfrm>
            <a:off x="15752573" y="3599878"/>
            <a:ext cx="0" cy="3184299"/>
          </a:xfrm>
          <a:prstGeom prst="rect">
            <a:avLst/>
          </a:prstGeom>
          <a:ln w="5235">
            <a:solidFill>
              <a:srgbClr val="000000"/>
            </a:solidFill>
          </a:ln>
        </p:spPr>
      </p:sp>
      <p:sp>
        <p:nvSpPr>
          <p:cNvPr id="13526" name="object_13527"/>
          <p:cNvSpPr/>
          <p:nvPr/>
        </p:nvSpPr>
        <p:spPr>
          <a:xfrm>
            <a:off x="7345326" y="3442398"/>
            <a:ext cx="5128421" cy="157480"/>
          </a:xfrm>
          <a:prstGeom prst="rect">
            <a:avLst/>
          </a:prstGeom>
          <a:solidFill>
            <a:srgbClr val="DB2D3C"/>
          </a:solidFill>
        </p:spPr>
      </p:sp>
      <p:sp>
        <p:nvSpPr>
          <p:cNvPr id="13528" name="object_13529"/>
          <p:cNvSpPr/>
          <p:nvPr/>
        </p:nvSpPr>
        <p:spPr>
          <a:xfrm>
            <a:off x="12473747" y="3442398"/>
            <a:ext cx="1008870" cy="157480"/>
          </a:xfrm>
          <a:prstGeom prst="rect">
            <a:avLst/>
          </a:prstGeom>
          <a:solidFill>
            <a:srgbClr val="FABC46"/>
          </a:solidFill>
        </p:spPr>
      </p:sp>
      <p:sp>
        <p:nvSpPr>
          <p:cNvPr id="13530" name="object_13531"/>
          <p:cNvSpPr/>
          <p:nvPr/>
        </p:nvSpPr>
        <p:spPr>
          <a:xfrm>
            <a:off x="13482617" y="3442398"/>
            <a:ext cx="2269957" cy="157480"/>
          </a:xfrm>
          <a:prstGeom prst="rect">
            <a:avLst/>
          </a:prstGeom>
          <a:solidFill>
            <a:srgbClr val="35B77C"/>
          </a:solidFill>
        </p:spPr>
      </p:sp>
      <p:sp>
        <p:nvSpPr>
          <p:cNvPr id="13596" name="object_1359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598" name="object_1359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577</a:t>
            </a:r>
          </a:p>
        </p:txBody>
      </p:sp>
      <p:sp>
        <p:nvSpPr>
          <p:cNvPr id="13600" name="object_1360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W=39%</a:t>
            </a:r>
          </a:p>
        </p:txBody>
      </p:sp>
      <p:sp>
        <p:nvSpPr>
          <p:cNvPr id="13602" name="object_13603">
            <a:hlinkClick r:id="rId29" action="ppaction://hlinksldjump" tooltip="Die gegenseitige Vertretung funktioniert bei uns sehr gut."/>
          </p:cNvPr>
          <p:cNvSpPr/>
          <p:nvPr/>
        </p:nvSpPr>
        <p:spPr>
          <a:xfrm>
            <a:off x="7345326" y="3918308"/>
            <a:ext cx="6242053" cy="424573"/>
          </a:xfrm>
          <a:prstGeom prst="rect">
            <a:avLst/>
          </a:prstGeom>
          <a:solidFill>
            <a:srgbClr val="49C0B6"/>
          </a:solidFill>
        </p:spPr>
      </p:sp>
      <p:sp>
        <p:nvSpPr>
          <p:cNvPr id="13604" name="object_1360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606" name="object_1360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573</a:t>
            </a:r>
          </a:p>
        </p:txBody>
      </p:sp>
      <p:sp>
        <p:nvSpPr>
          <p:cNvPr id="13608" name="object_1360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W=41%</a:t>
            </a:r>
          </a:p>
        </p:txBody>
      </p:sp>
      <p:sp>
        <p:nvSpPr>
          <p:cNvPr id="13610" name="object_13611">
            <a:hlinkClick r:id="rId29" action="ppaction://hlinksldjump" tooltip="Die gegenseitige Vertretung funktioniert bei uns sehr gut."/>
          </p:cNvPr>
          <p:cNvSpPr/>
          <p:nvPr/>
        </p:nvSpPr>
        <p:spPr>
          <a:xfrm>
            <a:off x="7345326" y="4979741"/>
            <a:ext cx="6018591" cy="424573"/>
          </a:xfrm>
          <a:prstGeom prst="rect">
            <a:avLst/>
          </a:prstGeom>
          <a:solidFill>
            <a:srgbClr val="49C0B6"/>
          </a:solidFill>
        </p:spPr>
      </p:sp>
      <p:sp>
        <p:nvSpPr>
          <p:cNvPr id="13612" name="object_1361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614" name="object_1361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552</a:t>
            </a:r>
          </a:p>
        </p:txBody>
      </p:sp>
      <p:sp>
        <p:nvSpPr>
          <p:cNvPr id="13616" name="object_1361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W=39%</a:t>
            </a:r>
          </a:p>
        </p:txBody>
      </p:sp>
      <p:sp>
        <p:nvSpPr>
          <p:cNvPr id="13618" name="object_13619">
            <a:hlinkClick r:id="rId29" action="ppaction://hlinksldjump" tooltip="Die gegenseitige Vertretung funktioniert bei uns sehr gut."/>
          </p:cNvPr>
          <p:cNvSpPr/>
          <p:nvPr/>
        </p:nvSpPr>
        <p:spPr>
          <a:xfrm>
            <a:off x="7345326" y="6041174"/>
            <a:ext cx="5811966" cy="424573"/>
          </a:xfrm>
          <a:prstGeom prst="rect">
            <a:avLst/>
          </a:prstGeom>
          <a:solidFill>
            <a:srgbClr val="49C0B6"/>
          </a:solidFill>
        </p:spPr>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28" name="object_13629"/>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15</a:t>
            </a:r>
            <a:endParaRPr sz="2950" b="1" dirty="0"/>
          </a:p>
        </p:txBody>
      </p:sp>
      <p:sp>
        <p:nvSpPr>
          <p:cNvPr id="13630" name="object_1363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Arbeitsrelevante Informationen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632" name="1363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634" name="1363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636" name="1363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638" name="1363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640" name="1364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642" name="1364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644" name="1364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646" name="1364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648" name="1364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650" name="1365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652" name="1365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654" name="1365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656" name="1365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658" name="1365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660" name="1366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662" name="1366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664" name="1366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666" name="object_13667"/>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(+0.2)</a:t>
            </a:r>
          </a:p>
        </p:txBody>
      </p:sp>
      <p:sp>
        <p:nvSpPr>
          <p:cNvPr id="13668" name="object_1366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670" name="object_13671"/>
          <p:cNvSpPr/>
          <p:nvPr/>
        </p:nvSpPr>
        <p:spPr>
          <a:xfrm>
            <a:off x="7345326" y="3599878"/>
            <a:ext cx="0" cy="3184299"/>
          </a:xfrm>
          <a:prstGeom prst="rect">
            <a:avLst/>
          </a:prstGeom>
          <a:ln w="5235">
            <a:solidFill>
              <a:srgbClr val="000000"/>
            </a:solidFill>
          </a:ln>
        </p:spPr>
      </p:sp>
      <p:sp>
        <p:nvSpPr>
          <p:cNvPr id="13672" name="object_1367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674" name="object_13675"/>
          <p:cNvSpPr/>
          <p:nvPr/>
        </p:nvSpPr>
        <p:spPr>
          <a:xfrm>
            <a:off x="9026775" y="3599878"/>
            <a:ext cx="0" cy="3184299"/>
          </a:xfrm>
          <a:prstGeom prst="rect">
            <a:avLst/>
          </a:prstGeom>
          <a:ln w="5235">
            <a:solidFill>
              <a:srgbClr val="767A7C"/>
            </a:solidFill>
          </a:ln>
        </p:spPr>
      </p:sp>
      <p:sp>
        <p:nvSpPr>
          <p:cNvPr id="13676" name="object_1367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678" name="object_13679"/>
          <p:cNvSpPr/>
          <p:nvPr/>
        </p:nvSpPr>
        <p:spPr>
          <a:xfrm>
            <a:off x="10708225" y="3599878"/>
            <a:ext cx="0" cy="3184299"/>
          </a:xfrm>
          <a:prstGeom prst="rect">
            <a:avLst/>
          </a:prstGeom>
          <a:ln w="5235">
            <a:solidFill>
              <a:srgbClr val="767A7C"/>
            </a:solidFill>
          </a:ln>
        </p:spPr>
      </p:sp>
      <p:sp>
        <p:nvSpPr>
          <p:cNvPr id="13680" name="object_1368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682" name="object_13683"/>
          <p:cNvSpPr/>
          <p:nvPr/>
        </p:nvSpPr>
        <p:spPr>
          <a:xfrm>
            <a:off x="12389674" y="3599878"/>
            <a:ext cx="0" cy="3184299"/>
          </a:xfrm>
          <a:prstGeom prst="rect">
            <a:avLst/>
          </a:prstGeom>
          <a:ln w="5235">
            <a:solidFill>
              <a:srgbClr val="767A7C"/>
            </a:solidFill>
          </a:ln>
        </p:spPr>
      </p:sp>
      <p:sp>
        <p:nvSpPr>
          <p:cNvPr id="13684" name="object_1368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686" name="object_13687"/>
          <p:cNvSpPr/>
          <p:nvPr/>
        </p:nvSpPr>
        <p:spPr>
          <a:xfrm>
            <a:off x="14071124" y="3599878"/>
            <a:ext cx="0" cy="3184299"/>
          </a:xfrm>
          <a:prstGeom prst="rect">
            <a:avLst/>
          </a:prstGeom>
          <a:ln w="5235">
            <a:solidFill>
              <a:srgbClr val="767A7C"/>
            </a:solidFill>
          </a:ln>
        </p:spPr>
      </p:sp>
      <p:sp>
        <p:nvSpPr>
          <p:cNvPr id="13688" name="object_1368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690" name="object_13691"/>
          <p:cNvSpPr/>
          <p:nvPr/>
        </p:nvSpPr>
        <p:spPr>
          <a:xfrm>
            <a:off x="15752573" y="3599878"/>
            <a:ext cx="0" cy="3184299"/>
          </a:xfrm>
          <a:prstGeom prst="rect">
            <a:avLst/>
          </a:prstGeom>
          <a:ln w="5235">
            <a:solidFill>
              <a:srgbClr val="000000"/>
            </a:solidFill>
          </a:ln>
        </p:spPr>
      </p:sp>
      <p:sp>
        <p:nvSpPr>
          <p:cNvPr id="13622" name="object_13623"/>
          <p:cNvSpPr/>
          <p:nvPr/>
        </p:nvSpPr>
        <p:spPr>
          <a:xfrm>
            <a:off x="7345326" y="3442398"/>
            <a:ext cx="5128421" cy="157480"/>
          </a:xfrm>
          <a:prstGeom prst="rect">
            <a:avLst/>
          </a:prstGeom>
          <a:solidFill>
            <a:srgbClr val="DB2D3C"/>
          </a:solidFill>
        </p:spPr>
      </p:sp>
      <p:sp>
        <p:nvSpPr>
          <p:cNvPr id="13624" name="object_13625"/>
          <p:cNvSpPr/>
          <p:nvPr/>
        </p:nvSpPr>
        <p:spPr>
          <a:xfrm>
            <a:off x="12473747" y="3442398"/>
            <a:ext cx="1008870" cy="157480"/>
          </a:xfrm>
          <a:prstGeom prst="rect">
            <a:avLst/>
          </a:prstGeom>
          <a:solidFill>
            <a:srgbClr val="FABC46"/>
          </a:solidFill>
        </p:spPr>
      </p:sp>
      <p:sp>
        <p:nvSpPr>
          <p:cNvPr id="13626" name="object_13627"/>
          <p:cNvSpPr/>
          <p:nvPr/>
        </p:nvSpPr>
        <p:spPr>
          <a:xfrm>
            <a:off x="13482617" y="3442398"/>
            <a:ext cx="2269957" cy="157480"/>
          </a:xfrm>
          <a:prstGeom prst="rect">
            <a:avLst/>
          </a:prstGeom>
          <a:solidFill>
            <a:srgbClr val="35B77C"/>
          </a:solidFill>
        </p:spPr>
      </p:sp>
      <p:sp>
        <p:nvSpPr>
          <p:cNvPr id="13692" name="object_1369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694" name="object_1369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578</a:t>
            </a:r>
          </a:p>
        </p:txBody>
      </p:sp>
      <p:sp>
        <p:nvSpPr>
          <p:cNvPr id="13696" name="object_1369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W=31%</a:t>
            </a:r>
          </a:p>
        </p:txBody>
      </p:sp>
      <p:sp>
        <p:nvSpPr>
          <p:cNvPr id="13698" name="object_13699">
            <a:hlinkClick r:id="rId29" action="ppaction://hlinksldjump" tooltip="Ich habe Zugriff auf alle Informationen, um meine Arbeitsaufgabe zu erfüllen."/>
          </p:cNvPr>
          <p:cNvSpPr/>
          <p:nvPr/>
        </p:nvSpPr>
        <p:spPr>
          <a:xfrm>
            <a:off x="7345326" y="3918308"/>
            <a:ext cx="5989800" cy="424573"/>
          </a:xfrm>
          <a:prstGeom prst="rect">
            <a:avLst/>
          </a:prstGeom>
          <a:solidFill>
            <a:srgbClr val="49C0B6"/>
          </a:solidFill>
        </p:spPr>
      </p:sp>
      <p:sp>
        <p:nvSpPr>
          <p:cNvPr id="13700" name="object_1370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702" name="object_1370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3704" name="object_1370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W=33%</a:t>
            </a:r>
          </a:p>
        </p:txBody>
      </p:sp>
      <p:sp>
        <p:nvSpPr>
          <p:cNvPr id="13706" name="object_13707">
            <a:hlinkClick r:id="rId29" action="ppaction://hlinksldjump" tooltip="Ich habe Zugriff auf alle Informationen, um meine Arbeitsaufgabe zu erfüllen."/>
          </p:cNvPr>
          <p:cNvSpPr/>
          <p:nvPr/>
        </p:nvSpPr>
        <p:spPr>
          <a:xfrm>
            <a:off x="7345326" y="4979741"/>
            <a:ext cx="5716928" cy="424573"/>
          </a:xfrm>
          <a:prstGeom prst="rect">
            <a:avLst/>
          </a:prstGeom>
          <a:solidFill>
            <a:srgbClr val="49C0B6"/>
          </a:solidFill>
        </p:spPr>
      </p:sp>
      <p:sp>
        <p:nvSpPr>
          <p:cNvPr id="13708" name="object_1370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710" name="object_1371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554</a:t>
            </a:r>
          </a:p>
        </p:txBody>
      </p:sp>
      <p:sp>
        <p:nvSpPr>
          <p:cNvPr id="13712" name="object_1371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W=33%</a:t>
            </a:r>
          </a:p>
        </p:txBody>
      </p:sp>
      <p:sp>
        <p:nvSpPr>
          <p:cNvPr id="13714" name="object_13715">
            <a:hlinkClick r:id="rId29" action="ppaction://hlinksldjump" tooltip="Ich habe Zugriff auf alle Informationen, um meine Arbeitsaufgabe zu erfüllen."/>
          </p:cNvPr>
          <p:cNvSpPr/>
          <p:nvPr/>
        </p:nvSpPr>
        <p:spPr>
          <a:xfrm>
            <a:off x="7345326" y="6041174"/>
            <a:ext cx="5496579" cy="424573"/>
          </a:xfrm>
          <a:prstGeom prst="rect">
            <a:avLst/>
          </a:prstGeom>
          <a:solidFill>
            <a:srgbClr val="49C0B6"/>
          </a:solidFill>
        </p:spPr>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4" name="object_13725"/>
          <p:cNvSpPr>
            <a:spLocks noGrp="1"/>
          </p:cNvSpPr>
          <p:nvPr/>
        </p:nvSpPr>
        <p:spPr>
          <a:xfrm>
            <a:off x="757390" y="680607"/>
            <a:ext cx="733425" cy="733425"/>
          </a:xfrm>
          <a:prstGeom prst="rect">
            <a:avLst/>
          </a:prstGeom>
          <a:ln w="125650">
            <a:solidFill>
              <a:srgbClr val="5C5AA7"/>
            </a:solidFill>
          </a:ln>
        </p:spPr>
        <p:txBody>
          <a:bodyPr wrap="square" lIns="0" tIns="0" rIns="0" bIns="0" rtlCol="0"/>
          <a:lstStyle/>
          <a:p>
            <a:endParaRPr/>
          </a:p>
        </p:txBody>
      </p:sp>
      <p:sp>
        <p:nvSpPr>
          <p:cNvPr id="13726" name="object_1372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728" name="1372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730" name="1373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732" name="1373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734" name="1373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736" name="1373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738" name="1373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740" name="1374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742" name="1374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744" name="1374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746" name="1374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748" name="1374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750" name="1375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752" name="1375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754" name="1375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756" name="1375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758" name="1375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760" name="1376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762" name="object_13763"/>
          <p:cNvSpPr/>
          <p:nvPr/>
        </p:nvSpPr>
        <p:spPr>
          <a:xfrm>
            <a:off x="16376529" y="2577826"/>
            <a:ext cx="921600" cy="921600"/>
          </a:xfrm>
          <a:prstGeom prst="rect">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13764" name="object_1376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766" name="object_13767"/>
          <p:cNvSpPr/>
          <p:nvPr/>
        </p:nvSpPr>
        <p:spPr>
          <a:xfrm>
            <a:off x="7345326" y="3599878"/>
            <a:ext cx="0" cy="3184299"/>
          </a:xfrm>
          <a:prstGeom prst="rect">
            <a:avLst/>
          </a:prstGeom>
          <a:ln w="5235">
            <a:solidFill>
              <a:srgbClr val="000000"/>
            </a:solidFill>
          </a:ln>
        </p:spPr>
      </p:sp>
      <p:sp>
        <p:nvSpPr>
          <p:cNvPr id="13768" name="object_1376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770" name="object_13771"/>
          <p:cNvSpPr/>
          <p:nvPr/>
        </p:nvSpPr>
        <p:spPr>
          <a:xfrm>
            <a:off x="9026775" y="3599878"/>
            <a:ext cx="0" cy="3184299"/>
          </a:xfrm>
          <a:prstGeom prst="rect">
            <a:avLst/>
          </a:prstGeom>
          <a:ln w="5235">
            <a:solidFill>
              <a:srgbClr val="767A7C"/>
            </a:solidFill>
          </a:ln>
        </p:spPr>
      </p:sp>
      <p:sp>
        <p:nvSpPr>
          <p:cNvPr id="13772" name="object_1377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774" name="object_13775"/>
          <p:cNvSpPr/>
          <p:nvPr/>
        </p:nvSpPr>
        <p:spPr>
          <a:xfrm>
            <a:off x="10708225" y="3599878"/>
            <a:ext cx="0" cy="3184299"/>
          </a:xfrm>
          <a:prstGeom prst="rect">
            <a:avLst/>
          </a:prstGeom>
          <a:ln w="5235">
            <a:solidFill>
              <a:srgbClr val="767A7C"/>
            </a:solidFill>
          </a:ln>
        </p:spPr>
      </p:sp>
      <p:sp>
        <p:nvSpPr>
          <p:cNvPr id="13776" name="object_1377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778" name="object_13779"/>
          <p:cNvSpPr/>
          <p:nvPr/>
        </p:nvSpPr>
        <p:spPr>
          <a:xfrm>
            <a:off x="12389674" y="3599878"/>
            <a:ext cx="0" cy="3184299"/>
          </a:xfrm>
          <a:prstGeom prst="rect">
            <a:avLst/>
          </a:prstGeom>
          <a:ln w="5235">
            <a:solidFill>
              <a:srgbClr val="767A7C"/>
            </a:solidFill>
          </a:ln>
        </p:spPr>
      </p:sp>
      <p:sp>
        <p:nvSpPr>
          <p:cNvPr id="13780" name="object_1378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782" name="object_13783"/>
          <p:cNvSpPr/>
          <p:nvPr/>
        </p:nvSpPr>
        <p:spPr>
          <a:xfrm>
            <a:off x="14071124" y="3599878"/>
            <a:ext cx="0" cy="3184299"/>
          </a:xfrm>
          <a:prstGeom prst="rect">
            <a:avLst/>
          </a:prstGeom>
          <a:ln w="5235">
            <a:solidFill>
              <a:srgbClr val="767A7C"/>
            </a:solidFill>
          </a:ln>
        </p:spPr>
      </p:sp>
      <p:sp>
        <p:nvSpPr>
          <p:cNvPr id="13784" name="object_1378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786" name="object_13787"/>
          <p:cNvSpPr/>
          <p:nvPr/>
        </p:nvSpPr>
        <p:spPr>
          <a:xfrm>
            <a:off x="15752573" y="3599878"/>
            <a:ext cx="0" cy="3184299"/>
          </a:xfrm>
          <a:prstGeom prst="rect">
            <a:avLst/>
          </a:prstGeom>
          <a:ln w="5235">
            <a:solidFill>
              <a:srgbClr val="000000"/>
            </a:solidFill>
          </a:ln>
        </p:spPr>
      </p:sp>
      <p:sp>
        <p:nvSpPr>
          <p:cNvPr id="13718" name="object_13719"/>
          <p:cNvSpPr/>
          <p:nvPr/>
        </p:nvSpPr>
        <p:spPr>
          <a:xfrm>
            <a:off x="7345326" y="3442398"/>
            <a:ext cx="5128421" cy="157480"/>
          </a:xfrm>
          <a:prstGeom prst="rect">
            <a:avLst/>
          </a:prstGeom>
          <a:solidFill>
            <a:srgbClr val="DB2D3C"/>
          </a:solidFill>
        </p:spPr>
      </p:sp>
      <p:sp>
        <p:nvSpPr>
          <p:cNvPr id="13720" name="object_13721"/>
          <p:cNvSpPr/>
          <p:nvPr/>
        </p:nvSpPr>
        <p:spPr>
          <a:xfrm>
            <a:off x="12473747" y="3442398"/>
            <a:ext cx="1008870" cy="157480"/>
          </a:xfrm>
          <a:prstGeom prst="rect">
            <a:avLst/>
          </a:prstGeom>
          <a:solidFill>
            <a:srgbClr val="FABC46"/>
          </a:solidFill>
        </p:spPr>
      </p:sp>
      <p:sp>
        <p:nvSpPr>
          <p:cNvPr id="13722" name="object_13723"/>
          <p:cNvSpPr/>
          <p:nvPr/>
        </p:nvSpPr>
        <p:spPr>
          <a:xfrm>
            <a:off x="13482617" y="3442398"/>
            <a:ext cx="2269957" cy="157480"/>
          </a:xfrm>
          <a:prstGeom prst="rect">
            <a:avLst/>
          </a:prstGeom>
          <a:solidFill>
            <a:srgbClr val="35B77C"/>
          </a:solidFill>
        </p:spPr>
      </p:sp>
      <p:sp>
        <p:nvSpPr>
          <p:cNvPr id="13788" name="object_1378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790" name="object_13791"/>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3792" name="object_1379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W=47%</a:t>
            </a:r>
          </a:p>
        </p:txBody>
      </p:sp>
      <p:sp>
        <p:nvSpPr>
          <p:cNvPr id="13794" name="object_13795"/>
          <p:cNvSpPr/>
          <p:nvPr/>
        </p:nvSpPr>
        <p:spPr>
          <a:xfrm>
            <a:off x="7345326" y="3918308"/>
            <a:ext cx="6170843" cy="424573"/>
          </a:xfrm>
          <a:prstGeom prst="rect">
            <a:avLst/>
          </a:prstGeom>
          <a:solidFill>
            <a:srgbClr val="49C0B6"/>
          </a:solidFill>
        </p:spPr>
      </p:sp>
      <p:sp>
        <p:nvSpPr>
          <p:cNvPr id="13796" name="object_1379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798" name="object_13799"/>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3800" name="object_1380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W=45%</a:t>
            </a:r>
          </a:p>
        </p:txBody>
      </p:sp>
      <p:sp>
        <p:nvSpPr>
          <p:cNvPr id="13802" name="object_13803"/>
          <p:cNvSpPr/>
          <p:nvPr/>
        </p:nvSpPr>
        <p:spPr>
          <a:xfrm>
            <a:off x="7345326" y="4979741"/>
            <a:ext cx="6165544" cy="424573"/>
          </a:xfrm>
          <a:prstGeom prst="rect">
            <a:avLst/>
          </a:prstGeom>
          <a:solidFill>
            <a:srgbClr val="49C0B6"/>
          </a:solidFill>
        </p:spPr>
      </p:sp>
      <p:sp>
        <p:nvSpPr>
          <p:cNvPr id="13804" name="object_1380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806" name="object_13807"/>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3808" name="object_1380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W=45%</a:t>
            </a:r>
          </a:p>
        </p:txBody>
      </p:sp>
      <p:sp>
        <p:nvSpPr>
          <p:cNvPr id="13810" name="object_13811"/>
          <p:cNvSpPr/>
          <p:nvPr/>
        </p:nvSpPr>
        <p:spPr>
          <a:xfrm>
            <a:off x="7345326" y="6041174"/>
            <a:ext cx="5949400" cy="424573"/>
          </a:xfrm>
          <a:prstGeom prst="rect">
            <a:avLst/>
          </a:prstGeom>
          <a:solidFill>
            <a:srgbClr val="49C0B6"/>
          </a:solidFill>
        </p:spPr>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0" name="object_13821"/>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16</a:t>
            </a:r>
            <a:endParaRPr sz="2950" b="1" dirty="0"/>
          </a:p>
        </p:txBody>
      </p:sp>
      <p:sp>
        <p:nvSpPr>
          <p:cNvPr id="13822" name="object_1382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Führungskraft ist Vorbild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824" name="1382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826" name="1382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828" name="1382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830" name="1383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832" name="1383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834" name="1383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836" name="1383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838" name="1383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840" name="1384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842" name="1384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844" name="1384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846" name="1384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848" name="1384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850" name="1385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852" name="1385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854" name="1385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856" name="1385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858" name="object_1385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13860" name="object_1386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862" name="object_13863"/>
          <p:cNvSpPr/>
          <p:nvPr/>
        </p:nvSpPr>
        <p:spPr>
          <a:xfrm>
            <a:off x="7345326" y="3599878"/>
            <a:ext cx="0" cy="3184299"/>
          </a:xfrm>
          <a:prstGeom prst="rect">
            <a:avLst/>
          </a:prstGeom>
          <a:ln w="5235">
            <a:solidFill>
              <a:srgbClr val="000000"/>
            </a:solidFill>
          </a:ln>
        </p:spPr>
      </p:sp>
      <p:sp>
        <p:nvSpPr>
          <p:cNvPr id="13864" name="object_1386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866" name="object_13867"/>
          <p:cNvSpPr/>
          <p:nvPr/>
        </p:nvSpPr>
        <p:spPr>
          <a:xfrm>
            <a:off x="9026775" y="3599878"/>
            <a:ext cx="0" cy="3184299"/>
          </a:xfrm>
          <a:prstGeom prst="rect">
            <a:avLst/>
          </a:prstGeom>
          <a:ln w="5235">
            <a:solidFill>
              <a:srgbClr val="767A7C"/>
            </a:solidFill>
          </a:ln>
        </p:spPr>
      </p:sp>
      <p:sp>
        <p:nvSpPr>
          <p:cNvPr id="13868" name="object_1386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870" name="object_13871"/>
          <p:cNvSpPr/>
          <p:nvPr/>
        </p:nvSpPr>
        <p:spPr>
          <a:xfrm>
            <a:off x="10708225" y="3599878"/>
            <a:ext cx="0" cy="3184299"/>
          </a:xfrm>
          <a:prstGeom prst="rect">
            <a:avLst/>
          </a:prstGeom>
          <a:ln w="5235">
            <a:solidFill>
              <a:srgbClr val="767A7C"/>
            </a:solidFill>
          </a:ln>
        </p:spPr>
      </p:sp>
      <p:sp>
        <p:nvSpPr>
          <p:cNvPr id="13872" name="object_1387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874" name="object_13875"/>
          <p:cNvSpPr/>
          <p:nvPr/>
        </p:nvSpPr>
        <p:spPr>
          <a:xfrm>
            <a:off x="12389674" y="3599878"/>
            <a:ext cx="0" cy="3184299"/>
          </a:xfrm>
          <a:prstGeom prst="rect">
            <a:avLst/>
          </a:prstGeom>
          <a:ln w="5235">
            <a:solidFill>
              <a:srgbClr val="767A7C"/>
            </a:solidFill>
          </a:ln>
        </p:spPr>
      </p:sp>
      <p:sp>
        <p:nvSpPr>
          <p:cNvPr id="13876" name="object_1387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878" name="object_13879"/>
          <p:cNvSpPr/>
          <p:nvPr/>
        </p:nvSpPr>
        <p:spPr>
          <a:xfrm>
            <a:off x="14071124" y="3599878"/>
            <a:ext cx="0" cy="3184299"/>
          </a:xfrm>
          <a:prstGeom prst="rect">
            <a:avLst/>
          </a:prstGeom>
          <a:ln w="5235">
            <a:solidFill>
              <a:srgbClr val="767A7C"/>
            </a:solidFill>
          </a:ln>
        </p:spPr>
      </p:sp>
      <p:sp>
        <p:nvSpPr>
          <p:cNvPr id="13880" name="object_1388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882" name="object_13883"/>
          <p:cNvSpPr/>
          <p:nvPr/>
        </p:nvSpPr>
        <p:spPr>
          <a:xfrm>
            <a:off x="15752573" y="3599878"/>
            <a:ext cx="0" cy="3184299"/>
          </a:xfrm>
          <a:prstGeom prst="rect">
            <a:avLst/>
          </a:prstGeom>
          <a:ln w="5235">
            <a:solidFill>
              <a:srgbClr val="000000"/>
            </a:solidFill>
          </a:ln>
        </p:spPr>
      </p:sp>
      <p:sp>
        <p:nvSpPr>
          <p:cNvPr id="13814" name="object_13815"/>
          <p:cNvSpPr/>
          <p:nvPr/>
        </p:nvSpPr>
        <p:spPr>
          <a:xfrm>
            <a:off x="7345326" y="3442398"/>
            <a:ext cx="5128421" cy="157480"/>
          </a:xfrm>
          <a:prstGeom prst="rect">
            <a:avLst/>
          </a:prstGeom>
          <a:solidFill>
            <a:srgbClr val="DB2D3C"/>
          </a:solidFill>
        </p:spPr>
      </p:sp>
      <p:sp>
        <p:nvSpPr>
          <p:cNvPr id="13816" name="object_13817"/>
          <p:cNvSpPr/>
          <p:nvPr/>
        </p:nvSpPr>
        <p:spPr>
          <a:xfrm>
            <a:off x="12473747" y="3442398"/>
            <a:ext cx="1008870" cy="157480"/>
          </a:xfrm>
          <a:prstGeom prst="rect">
            <a:avLst/>
          </a:prstGeom>
          <a:solidFill>
            <a:srgbClr val="FABC46"/>
          </a:solidFill>
        </p:spPr>
      </p:sp>
      <p:sp>
        <p:nvSpPr>
          <p:cNvPr id="13818" name="object_13819"/>
          <p:cNvSpPr/>
          <p:nvPr/>
        </p:nvSpPr>
        <p:spPr>
          <a:xfrm>
            <a:off x="13482617" y="3442398"/>
            <a:ext cx="2269957" cy="157480"/>
          </a:xfrm>
          <a:prstGeom prst="rect">
            <a:avLst/>
          </a:prstGeom>
          <a:solidFill>
            <a:srgbClr val="35B77C"/>
          </a:solidFill>
        </p:spPr>
      </p:sp>
      <p:sp>
        <p:nvSpPr>
          <p:cNvPr id="13884" name="object_1388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886" name="object_1388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577</a:t>
            </a:r>
          </a:p>
        </p:txBody>
      </p:sp>
      <p:sp>
        <p:nvSpPr>
          <p:cNvPr id="13888" name="object_1388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W=80%</a:t>
            </a:r>
          </a:p>
        </p:txBody>
      </p:sp>
      <p:sp>
        <p:nvSpPr>
          <p:cNvPr id="13890" name="object_13891">
            <a:hlinkClick r:id="rId29" action="ppaction://hlinksldjump" tooltip="Meine direkte Führungskraft lebt vor, was sie sagt."/>
          </p:cNvPr>
          <p:cNvSpPr/>
          <p:nvPr/>
        </p:nvSpPr>
        <p:spPr>
          <a:xfrm>
            <a:off x="7345326" y="3918308"/>
            <a:ext cx="6262452" cy="424573"/>
          </a:xfrm>
          <a:prstGeom prst="rect">
            <a:avLst/>
          </a:prstGeom>
          <a:solidFill>
            <a:srgbClr val="49C0B6"/>
          </a:solidFill>
        </p:spPr>
      </p:sp>
      <p:sp>
        <p:nvSpPr>
          <p:cNvPr id="13892" name="object_1389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894" name="object_1389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568</a:t>
            </a:r>
          </a:p>
        </p:txBody>
      </p:sp>
      <p:sp>
        <p:nvSpPr>
          <p:cNvPr id="13896" name="object_1389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W=55%</a:t>
            </a:r>
          </a:p>
        </p:txBody>
      </p:sp>
      <p:sp>
        <p:nvSpPr>
          <p:cNvPr id="13898" name="object_13899">
            <a:hlinkClick r:id="rId29" action="ppaction://hlinksldjump" tooltip="Meine direkte Führungskraft lebt vor, was sie sagt."/>
          </p:cNvPr>
          <p:cNvSpPr/>
          <p:nvPr/>
        </p:nvSpPr>
        <p:spPr>
          <a:xfrm>
            <a:off x="7345326" y="4979741"/>
            <a:ext cx="6172222" cy="424573"/>
          </a:xfrm>
          <a:prstGeom prst="rect">
            <a:avLst/>
          </a:prstGeom>
          <a:solidFill>
            <a:srgbClr val="49C0B6"/>
          </a:solidFill>
        </p:spPr>
      </p:sp>
      <p:sp>
        <p:nvSpPr>
          <p:cNvPr id="13900" name="object_1390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902" name="object_1390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551</a:t>
            </a:r>
          </a:p>
        </p:txBody>
      </p:sp>
      <p:sp>
        <p:nvSpPr>
          <p:cNvPr id="13904" name="object_1390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W=56%</a:t>
            </a:r>
          </a:p>
        </p:txBody>
      </p:sp>
      <p:sp>
        <p:nvSpPr>
          <p:cNvPr id="13906" name="object_13907">
            <a:hlinkClick r:id="rId29" action="ppaction://hlinksldjump" tooltip="Meine direkte Führungskraft lebt vor, was sie sagt."/>
          </p:cNvPr>
          <p:cNvSpPr/>
          <p:nvPr/>
        </p:nvSpPr>
        <p:spPr>
          <a:xfrm>
            <a:off x="7345326" y="6041174"/>
            <a:ext cx="5959838" cy="424573"/>
          </a:xfrm>
          <a:prstGeom prst="rect">
            <a:avLst/>
          </a:prstGeom>
          <a:solidFill>
            <a:srgbClr val="49C0B6"/>
          </a:solidFill>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6" name="object_1937"/>
          <p:cNvPicPr>
            <a:picLocks noChangeAspect="1"/>
          </p:cNvPicPr>
          <p:nvPr/>
        </p:nvPicPr>
        <p:blipFill>
          <a:blip r:embed="rId3"/>
          <a:stretch>
            <a:fillRect/>
          </a:stretch>
        </p:blipFill>
        <p:spPr>
          <a:xfrm>
            <a:off x="603250" y="519041"/>
            <a:ext cx="1098413" cy="1098413"/>
          </a:xfrm>
          <a:prstGeom prst="rect">
            <a:avLst/>
          </a:prstGeom>
        </p:spPr>
      </p:pic>
      <p:sp>
        <p:nvSpPr>
          <p:cNvPr id="1938" name="object_19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Dimensionsübersicht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940" name="194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942" name="194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944" name="194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946" name="194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948" name="194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950" name="195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952" name="195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954" name="195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956" name="195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958" name="195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960" name="196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962" name="196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964" name="196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966" name="196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968" name="196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970" name="197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972" name="197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974" name="object_1975"/>
          <p:cNvSpPr/>
          <p:nvPr/>
        </p:nvSpPr>
        <p:spPr>
          <a:xfrm>
            <a:off x="8854006" y="2520000"/>
            <a:ext cx="0" cy="4800000"/>
          </a:xfrm>
          <a:prstGeom prst="rect">
            <a:avLst/>
          </a:prstGeom>
          <a:ln w="5235">
            <a:solidFill>
              <a:srgbClr val="000000"/>
            </a:solidFill>
          </a:ln>
        </p:spPr>
      </p:sp>
      <p:sp>
        <p:nvSpPr>
          <p:cNvPr id="1976" name="object_1977"/>
          <p:cNvSpPr/>
          <p:nvPr/>
        </p:nvSpPr>
        <p:spPr>
          <a:xfrm>
            <a:off x="17256018" y="2520000"/>
            <a:ext cx="0" cy="4800000"/>
          </a:xfrm>
          <a:prstGeom prst="rect">
            <a:avLst/>
          </a:prstGeom>
          <a:ln w="5235">
            <a:solidFill>
              <a:srgbClr val="000000"/>
            </a:solidFill>
          </a:ln>
        </p:spPr>
      </p:sp>
      <p:sp>
        <p:nvSpPr>
          <p:cNvPr id="1978" name="object_1979"/>
          <p:cNvSpPr/>
          <p:nvPr/>
        </p:nvSpPr>
        <p:spPr>
          <a:xfrm>
            <a:off x="1047083" y="3320000"/>
            <a:ext cx="18010505" cy="0"/>
          </a:xfrm>
          <a:prstGeom prst="rect">
            <a:avLst/>
          </a:prstGeom>
          <a:ln w="3175">
            <a:solidFill>
              <a:srgbClr val="000000"/>
            </a:solidFill>
          </a:ln>
        </p:spPr>
      </p:sp>
      <p:sp>
        <p:nvSpPr>
          <p:cNvPr id="1980" name="object_1981"/>
          <p:cNvSpPr txBox="1"/>
          <p:nvPr/>
        </p:nvSpPr>
        <p:spPr>
          <a:xfrm>
            <a:off x="1047083" y="25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Arbeitssituation</a:t>
            </a:r>
          </a:p>
        </p:txBody>
      </p:sp>
      <p:sp>
        <p:nvSpPr>
          <p:cNvPr id="1982" name="object_1983"/>
          <p:cNvSpPr/>
          <p:nvPr/>
        </p:nvSpPr>
        <p:spPr>
          <a:xfrm>
            <a:off x="6450065" y="2760000"/>
            <a:ext cx="320000" cy="320000"/>
          </a:xfrm>
          <a:prstGeom prst="rect">
            <a:avLst/>
          </a:prstGeom>
          <a:solidFill>
            <a:srgbClr val="49C0B6"/>
          </a:solidFill>
        </p:spPr>
        <p:txBody>
          <a:bodyPr wrap="square" lIns="0" tIns="0" rIns="0" bIns="0" rtlCol="0"/>
          <a:lstStyle/>
          <a:p>
            <a:endParaRPr/>
          </a:p>
        </p:txBody>
      </p:sp>
      <p:sp>
        <p:nvSpPr>
          <p:cNvPr id="1984" name="object_1985"/>
          <p:cNvSpPr txBox="1"/>
          <p:nvPr/>
        </p:nvSpPr>
        <p:spPr>
          <a:xfrm>
            <a:off x="7832020" y="2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8%</a:t>
            </a:r>
            <a:endParaRPr sz="2450"/>
          </a:p>
        </p:txBody>
      </p:sp>
      <p:sp>
        <p:nvSpPr>
          <p:cNvPr id="1986" name="object_1987"/>
          <p:cNvSpPr txBox="1"/>
          <p:nvPr/>
        </p:nvSpPr>
        <p:spPr>
          <a:xfrm>
            <a:off x="7832020" y="3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11%</a:t>
            </a:r>
            <a:endParaRPr sz="1700"/>
          </a:p>
        </p:txBody>
      </p:sp>
      <p:sp>
        <p:nvSpPr>
          <p:cNvPr id="1988" name="object_1989"/>
          <p:cNvSpPr txBox="1"/>
          <p:nvPr/>
        </p:nvSpPr>
        <p:spPr>
          <a:xfrm>
            <a:off x="17843650" y="2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60%</a:t>
            </a:r>
            <a:endParaRPr sz="2450"/>
          </a:p>
        </p:txBody>
      </p:sp>
      <p:sp>
        <p:nvSpPr>
          <p:cNvPr id="1990" name="object_1991"/>
          <p:cNvSpPr txBox="1"/>
          <p:nvPr/>
        </p:nvSpPr>
        <p:spPr>
          <a:xfrm>
            <a:off x="17843650" y="3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55%</a:t>
            </a:r>
            <a:endParaRPr sz="1700"/>
          </a:p>
        </p:txBody>
      </p:sp>
      <p:sp>
        <p:nvSpPr>
          <p:cNvPr id="1992" name="object_1993"/>
          <p:cNvSpPr/>
          <p:nvPr/>
        </p:nvSpPr>
        <p:spPr>
          <a:xfrm>
            <a:off x="8857479" y="2640000"/>
            <a:ext cx="218617" cy="320000"/>
          </a:xfrm>
          <a:prstGeom prst="rect">
            <a:avLst/>
          </a:prstGeom>
          <a:solidFill>
            <a:srgbClr val="101010"/>
          </a:solidFill>
        </p:spPr>
      </p:sp>
      <p:sp>
        <p:nvSpPr>
          <p:cNvPr id="1994" name="object_1995"/>
          <p:cNvSpPr/>
          <p:nvPr/>
        </p:nvSpPr>
        <p:spPr>
          <a:xfrm>
            <a:off x="9076096" y="2640000"/>
            <a:ext cx="493710" cy="320000"/>
          </a:xfrm>
          <a:prstGeom prst="rect">
            <a:avLst/>
          </a:prstGeom>
          <a:solidFill>
            <a:srgbClr val="606060"/>
          </a:solidFill>
        </p:spPr>
      </p:sp>
      <p:sp>
        <p:nvSpPr>
          <p:cNvPr id="1996" name="object_1997"/>
          <p:cNvSpPr/>
          <p:nvPr/>
        </p:nvSpPr>
        <p:spPr>
          <a:xfrm>
            <a:off x="9569806" y="2640000"/>
            <a:ext cx="899974" cy="320000"/>
          </a:xfrm>
          <a:prstGeom prst="rect">
            <a:avLst/>
          </a:prstGeom>
          <a:solidFill>
            <a:srgbClr val="909090">
              <a:alpha val="0"/>
            </a:srgbClr>
          </a:solidFill>
        </p:spPr>
      </p:sp>
      <p:sp>
        <p:nvSpPr>
          <p:cNvPr id="1998" name="object_1999"/>
          <p:cNvSpPr/>
          <p:nvPr/>
        </p:nvSpPr>
        <p:spPr>
          <a:xfrm>
            <a:off x="10469780" y="2640000"/>
            <a:ext cx="1787195" cy="320000"/>
          </a:xfrm>
          <a:prstGeom prst="rect">
            <a:avLst/>
          </a:prstGeom>
          <a:solidFill>
            <a:srgbClr val="AFAFAF">
              <a:alpha val="0"/>
            </a:srgbClr>
          </a:solidFill>
        </p:spPr>
      </p:sp>
      <p:sp>
        <p:nvSpPr>
          <p:cNvPr id="2000" name="object_2001"/>
          <p:cNvSpPr/>
          <p:nvPr/>
        </p:nvSpPr>
        <p:spPr>
          <a:xfrm>
            <a:off x="12256975" y="2640000"/>
            <a:ext cx="2668950" cy="320000"/>
          </a:xfrm>
          <a:prstGeom prst="rect">
            <a:avLst/>
          </a:prstGeom>
          <a:solidFill>
            <a:srgbClr val="D0D0D0"/>
          </a:solidFill>
        </p:spPr>
      </p:sp>
      <p:sp>
        <p:nvSpPr>
          <p:cNvPr id="2002" name="object_2003"/>
          <p:cNvSpPr/>
          <p:nvPr/>
        </p:nvSpPr>
        <p:spPr>
          <a:xfrm>
            <a:off x="14925925" y="2640000"/>
            <a:ext cx="2330094" cy="320000"/>
          </a:xfrm>
          <a:prstGeom prst="rect">
            <a:avLst/>
          </a:prstGeom>
          <a:solidFill>
            <a:srgbClr val="F0F0F0"/>
          </a:solidFill>
        </p:spPr>
      </p:sp>
      <p:sp>
        <p:nvSpPr>
          <p:cNvPr id="2004" name="object_2005"/>
          <p:cNvSpPr/>
          <p:nvPr/>
        </p:nvSpPr>
        <p:spPr>
          <a:xfrm>
            <a:off x="8857479" y="3040000"/>
            <a:ext cx="262227" cy="80000"/>
          </a:xfrm>
          <a:prstGeom prst="rect">
            <a:avLst/>
          </a:prstGeom>
          <a:solidFill>
            <a:srgbClr val="101010"/>
          </a:solidFill>
        </p:spPr>
      </p:sp>
      <p:sp>
        <p:nvSpPr>
          <p:cNvPr id="2006" name="object_2007"/>
          <p:cNvSpPr/>
          <p:nvPr/>
        </p:nvSpPr>
        <p:spPr>
          <a:xfrm>
            <a:off x="9119706" y="3040000"/>
            <a:ext cx="630073" cy="80000"/>
          </a:xfrm>
          <a:prstGeom prst="rect">
            <a:avLst/>
          </a:prstGeom>
          <a:solidFill>
            <a:srgbClr val="606060"/>
          </a:solidFill>
        </p:spPr>
      </p:sp>
      <p:sp>
        <p:nvSpPr>
          <p:cNvPr id="2008" name="object_2009"/>
          <p:cNvSpPr/>
          <p:nvPr/>
        </p:nvSpPr>
        <p:spPr>
          <a:xfrm>
            <a:off x="9749779" y="3040000"/>
            <a:ext cx="1085327" cy="80000"/>
          </a:xfrm>
          <a:prstGeom prst="rect">
            <a:avLst/>
          </a:prstGeom>
          <a:solidFill>
            <a:srgbClr val="909090">
              <a:alpha val="0"/>
            </a:srgbClr>
          </a:solidFill>
        </p:spPr>
      </p:sp>
      <p:sp>
        <p:nvSpPr>
          <p:cNvPr id="2010" name="object_2011"/>
          <p:cNvSpPr/>
          <p:nvPr/>
        </p:nvSpPr>
        <p:spPr>
          <a:xfrm>
            <a:off x="10835106" y="3040000"/>
            <a:ext cx="1808272" cy="80000"/>
          </a:xfrm>
          <a:prstGeom prst="rect">
            <a:avLst/>
          </a:prstGeom>
          <a:solidFill>
            <a:srgbClr val="AFAFAF">
              <a:alpha val="0"/>
            </a:srgbClr>
          </a:solidFill>
        </p:spPr>
      </p:sp>
      <p:sp>
        <p:nvSpPr>
          <p:cNvPr id="2012" name="object_2013"/>
          <p:cNvSpPr/>
          <p:nvPr/>
        </p:nvSpPr>
        <p:spPr>
          <a:xfrm>
            <a:off x="12643378" y="3040000"/>
            <a:ext cx="2454733" cy="80000"/>
          </a:xfrm>
          <a:prstGeom prst="rect">
            <a:avLst/>
          </a:prstGeom>
          <a:solidFill>
            <a:srgbClr val="D0D0D0"/>
          </a:solidFill>
        </p:spPr>
      </p:sp>
      <p:sp>
        <p:nvSpPr>
          <p:cNvPr id="2014" name="object_2015"/>
          <p:cNvSpPr/>
          <p:nvPr/>
        </p:nvSpPr>
        <p:spPr>
          <a:xfrm>
            <a:off x="15098111" y="3040000"/>
            <a:ext cx="2157907" cy="80000"/>
          </a:xfrm>
          <a:prstGeom prst="rect">
            <a:avLst/>
          </a:prstGeom>
          <a:solidFill>
            <a:srgbClr val="F0F0F0"/>
          </a:solidFill>
        </p:spPr>
      </p:sp>
      <p:sp>
        <p:nvSpPr>
          <p:cNvPr id="2016" name="object_2017"/>
          <p:cNvSpPr/>
          <p:nvPr/>
        </p:nvSpPr>
        <p:spPr>
          <a:xfrm>
            <a:off x="1047083" y="4120000"/>
            <a:ext cx="18010505" cy="0"/>
          </a:xfrm>
          <a:prstGeom prst="rect">
            <a:avLst/>
          </a:prstGeom>
          <a:ln w="3175">
            <a:solidFill>
              <a:srgbClr val="000000"/>
            </a:solidFill>
          </a:ln>
        </p:spPr>
      </p:sp>
      <p:sp>
        <p:nvSpPr>
          <p:cNvPr id="2018" name="object_2019"/>
          <p:cNvSpPr txBox="1"/>
          <p:nvPr/>
        </p:nvSpPr>
        <p:spPr>
          <a:xfrm>
            <a:off x="1047083" y="33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Arbeitsabläufe</a:t>
            </a:r>
          </a:p>
        </p:txBody>
      </p:sp>
      <p:sp>
        <p:nvSpPr>
          <p:cNvPr id="2020" name="object_2021"/>
          <p:cNvSpPr/>
          <p:nvPr/>
        </p:nvSpPr>
        <p:spPr>
          <a:xfrm>
            <a:off x="6450065" y="3560000"/>
            <a:ext cx="320000" cy="320000"/>
          </a:xfrm>
          <a:prstGeom prst="rect">
            <a:avLst/>
          </a:prstGeom>
          <a:solidFill>
            <a:srgbClr val="B26256"/>
          </a:solidFill>
        </p:spPr>
        <p:txBody>
          <a:bodyPr wrap="square" lIns="0" tIns="0" rIns="0" bIns="0" rtlCol="0"/>
          <a:lstStyle/>
          <a:p>
            <a:endParaRPr/>
          </a:p>
        </p:txBody>
      </p:sp>
      <p:sp>
        <p:nvSpPr>
          <p:cNvPr id="2022" name="object_2023"/>
          <p:cNvSpPr txBox="1"/>
          <p:nvPr/>
        </p:nvSpPr>
        <p:spPr>
          <a:xfrm>
            <a:off x="7832020" y="34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11%</a:t>
            </a:r>
            <a:endParaRPr sz="2450"/>
          </a:p>
        </p:txBody>
      </p:sp>
      <p:sp>
        <p:nvSpPr>
          <p:cNvPr id="2024" name="object_2025"/>
          <p:cNvSpPr txBox="1"/>
          <p:nvPr/>
        </p:nvSpPr>
        <p:spPr>
          <a:xfrm>
            <a:off x="7832020" y="38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14%</a:t>
            </a:r>
            <a:endParaRPr sz="1700"/>
          </a:p>
        </p:txBody>
      </p:sp>
      <p:sp>
        <p:nvSpPr>
          <p:cNvPr id="2026" name="object_2027"/>
          <p:cNvSpPr txBox="1"/>
          <p:nvPr/>
        </p:nvSpPr>
        <p:spPr>
          <a:xfrm>
            <a:off x="17843650" y="34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51%</a:t>
            </a:r>
            <a:endParaRPr sz="2450"/>
          </a:p>
        </p:txBody>
      </p:sp>
      <p:sp>
        <p:nvSpPr>
          <p:cNvPr id="2028" name="object_2029"/>
          <p:cNvSpPr txBox="1"/>
          <p:nvPr/>
        </p:nvSpPr>
        <p:spPr>
          <a:xfrm>
            <a:off x="17843650" y="38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46%</a:t>
            </a:r>
            <a:endParaRPr sz="1700"/>
          </a:p>
        </p:txBody>
      </p:sp>
      <p:sp>
        <p:nvSpPr>
          <p:cNvPr id="2030" name="object_2031"/>
          <p:cNvSpPr/>
          <p:nvPr/>
        </p:nvSpPr>
        <p:spPr>
          <a:xfrm>
            <a:off x="8857479" y="3440000"/>
            <a:ext cx="173015" cy="320000"/>
          </a:xfrm>
          <a:prstGeom prst="rect">
            <a:avLst/>
          </a:prstGeom>
          <a:solidFill>
            <a:srgbClr val="101010"/>
          </a:solidFill>
        </p:spPr>
      </p:sp>
      <p:sp>
        <p:nvSpPr>
          <p:cNvPr id="2032" name="object_2033"/>
          <p:cNvSpPr/>
          <p:nvPr/>
        </p:nvSpPr>
        <p:spPr>
          <a:xfrm>
            <a:off x="9030494" y="3440000"/>
            <a:ext cx="750428" cy="320000"/>
          </a:xfrm>
          <a:prstGeom prst="rect">
            <a:avLst/>
          </a:prstGeom>
          <a:solidFill>
            <a:srgbClr val="606060"/>
          </a:solidFill>
        </p:spPr>
      </p:sp>
      <p:sp>
        <p:nvSpPr>
          <p:cNvPr id="2034" name="object_2035"/>
          <p:cNvSpPr/>
          <p:nvPr/>
        </p:nvSpPr>
        <p:spPr>
          <a:xfrm>
            <a:off x="9780922" y="3440000"/>
            <a:ext cx="1206938" cy="320000"/>
          </a:xfrm>
          <a:prstGeom prst="rect">
            <a:avLst/>
          </a:prstGeom>
          <a:solidFill>
            <a:srgbClr val="909090">
              <a:alpha val="0"/>
            </a:srgbClr>
          </a:solidFill>
        </p:spPr>
      </p:sp>
      <p:sp>
        <p:nvSpPr>
          <p:cNvPr id="2036" name="object_2037"/>
          <p:cNvSpPr/>
          <p:nvPr/>
        </p:nvSpPr>
        <p:spPr>
          <a:xfrm>
            <a:off x="10987860" y="3440000"/>
            <a:ext cx="1980296" cy="320000"/>
          </a:xfrm>
          <a:prstGeom prst="rect">
            <a:avLst/>
          </a:prstGeom>
          <a:solidFill>
            <a:srgbClr val="AFAFAF">
              <a:alpha val="0"/>
            </a:srgbClr>
          </a:solidFill>
        </p:spPr>
      </p:sp>
      <p:sp>
        <p:nvSpPr>
          <p:cNvPr id="2038" name="object_2039"/>
          <p:cNvSpPr/>
          <p:nvPr/>
        </p:nvSpPr>
        <p:spPr>
          <a:xfrm>
            <a:off x="12968156" y="3440000"/>
            <a:ext cx="2574385" cy="320000"/>
          </a:xfrm>
          <a:prstGeom prst="rect">
            <a:avLst/>
          </a:prstGeom>
          <a:solidFill>
            <a:srgbClr val="D0D0D0"/>
          </a:solidFill>
        </p:spPr>
      </p:sp>
      <p:sp>
        <p:nvSpPr>
          <p:cNvPr id="2040" name="object_2041"/>
          <p:cNvSpPr/>
          <p:nvPr/>
        </p:nvSpPr>
        <p:spPr>
          <a:xfrm>
            <a:off x="15542541" y="3440000"/>
            <a:ext cx="1713477" cy="320000"/>
          </a:xfrm>
          <a:prstGeom prst="rect">
            <a:avLst/>
          </a:prstGeom>
          <a:solidFill>
            <a:srgbClr val="F0F0F0"/>
          </a:solidFill>
        </p:spPr>
      </p:sp>
      <p:sp>
        <p:nvSpPr>
          <p:cNvPr id="2042" name="object_2043"/>
          <p:cNvSpPr/>
          <p:nvPr/>
        </p:nvSpPr>
        <p:spPr>
          <a:xfrm>
            <a:off x="8857479" y="3840000"/>
            <a:ext cx="324470" cy="80000"/>
          </a:xfrm>
          <a:prstGeom prst="rect">
            <a:avLst/>
          </a:prstGeom>
          <a:solidFill>
            <a:srgbClr val="101010"/>
          </a:solidFill>
        </p:spPr>
      </p:sp>
      <p:sp>
        <p:nvSpPr>
          <p:cNvPr id="2044" name="object_2045"/>
          <p:cNvSpPr/>
          <p:nvPr/>
        </p:nvSpPr>
        <p:spPr>
          <a:xfrm>
            <a:off x="9181949" y="3840000"/>
            <a:ext cx="847809" cy="80000"/>
          </a:xfrm>
          <a:prstGeom prst="rect">
            <a:avLst/>
          </a:prstGeom>
          <a:solidFill>
            <a:srgbClr val="606060"/>
          </a:solidFill>
        </p:spPr>
      </p:sp>
      <p:sp>
        <p:nvSpPr>
          <p:cNvPr id="2046" name="object_2047"/>
          <p:cNvSpPr/>
          <p:nvPr/>
        </p:nvSpPr>
        <p:spPr>
          <a:xfrm>
            <a:off x="10029758" y="3840000"/>
            <a:ext cx="1291600" cy="80000"/>
          </a:xfrm>
          <a:prstGeom prst="rect">
            <a:avLst/>
          </a:prstGeom>
          <a:solidFill>
            <a:srgbClr val="909090">
              <a:alpha val="0"/>
            </a:srgbClr>
          </a:solidFill>
        </p:spPr>
      </p:sp>
      <p:sp>
        <p:nvSpPr>
          <p:cNvPr id="2048" name="object_2049"/>
          <p:cNvSpPr/>
          <p:nvPr/>
        </p:nvSpPr>
        <p:spPr>
          <a:xfrm>
            <a:off x="11321358" y="3840000"/>
            <a:ext cx="2032647" cy="80000"/>
          </a:xfrm>
          <a:prstGeom prst="rect">
            <a:avLst/>
          </a:prstGeom>
          <a:solidFill>
            <a:srgbClr val="AFAFAF">
              <a:alpha val="0"/>
            </a:srgbClr>
          </a:solidFill>
        </p:spPr>
      </p:sp>
      <p:sp>
        <p:nvSpPr>
          <p:cNvPr id="2050" name="object_2051"/>
          <p:cNvSpPr/>
          <p:nvPr/>
        </p:nvSpPr>
        <p:spPr>
          <a:xfrm>
            <a:off x="13354005" y="3840000"/>
            <a:ext cx="2516212" cy="80000"/>
          </a:xfrm>
          <a:prstGeom prst="rect">
            <a:avLst/>
          </a:prstGeom>
          <a:solidFill>
            <a:srgbClr val="D0D0D0"/>
          </a:solidFill>
        </p:spPr>
      </p:sp>
      <p:sp>
        <p:nvSpPr>
          <p:cNvPr id="2052" name="object_2053"/>
          <p:cNvSpPr/>
          <p:nvPr/>
        </p:nvSpPr>
        <p:spPr>
          <a:xfrm>
            <a:off x="15870217" y="3840000"/>
            <a:ext cx="1385801" cy="80000"/>
          </a:xfrm>
          <a:prstGeom prst="rect">
            <a:avLst/>
          </a:prstGeom>
          <a:solidFill>
            <a:srgbClr val="F0F0F0"/>
          </a:solidFill>
        </p:spPr>
      </p:sp>
      <p:sp>
        <p:nvSpPr>
          <p:cNvPr id="2054" name="object_2055"/>
          <p:cNvSpPr/>
          <p:nvPr/>
        </p:nvSpPr>
        <p:spPr>
          <a:xfrm>
            <a:off x="1047083" y="4920000"/>
            <a:ext cx="18010505" cy="0"/>
          </a:xfrm>
          <a:prstGeom prst="rect">
            <a:avLst/>
          </a:prstGeom>
          <a:ln w="3175">
            <a:solidFill>
              <a:srgbClr val="000000"/>
            </a:solidFill>
          </a:ln>
        </p:spPr>
      </p:sp>
      <p:sp>
        <p:nvSpPr>
          <p:cNvPr id="2056" name="object_2057"/>
          <p:cNvSpPr txBox="1"/>
          <p:nvPr/>
        </p:nvSpPr>
        <p:spPr>
          <a:xfrm>
            <a:off x="1047083" y="41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Leadership</a:t>
            </a:r>
          </a:p>
        </p:txBody>
      </p:sp>
      <p:sp>
        <p:nvSpPr>
          <p:cNvPr id="2058" name="object_2059"/>
          <p:cNvSpPr/>
          <p:nvPr/>
        </p:nvSpPr>
        <p:spPr>
          <a:xfrm>
            <a:off x="6450065" y="4360000"/>
            <a:ext cx="320000" cy="320000"/>
          </a:xfrm>
          <a:prstGeom prst="rect">
            <a:avLst/>
          </a:prstGeom>
          <a:solidFill>
            <a:srgbClr val="5C5AA7"/>
          </a:solidFill>
        </p:spPr>
        <p:txBody>
          <a:bodyPr wrap="square" lIns="0" tIns="0" rIns="0" bIns="0" rtlCol="0"/>
          <a:lstStyle/>
          <a:p>
            <a:endParaRPr/>
          </a:p>
        </p:txBody>
      </p:sp>
      <p:sp>
        <p:nvSpPr>
          <p:cNvPr id="2060" name="object_2061"/>
          <p:cNvSpPr txBox="1"/>
          <p:nvPr/>
        </p:nvSpPr>
        <p:spPr>
          <a:xfrm>
            <a:off x="7832020" y="42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7%</a:t>
            </a:r>
            <a:endParaRPr sz="2450"/>
          </a:p>
        </p:txBody>
      </p:sp>
      <p:sp>
        <p:nvSpPr>
          <p:cNvPr id="2062" name="object_2063"/>
          <p:cNvSpPr txBox="1"/>
          <p:nvPr/>
        </p:nvSpPr>
        <p:spPr>
          <a:xfrm>
            <a:off x="7832020" y="46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7%</a:t>
            </a:r>
            <a:endParaRPr sz="1700"/>
          </a:p>
        </p:txBody>
      </p:sp>
      <p:sp>
        <p:nvSpPr>
          <p:cNvPr id="2064" name="object_2065"/>
          <p:cNvSpPr txBox="1"/>
          <p:nvPr/>
        </p:nvSpPr>
        <p:spPr>
          <a:xfrm>
            <a:off x="17843650" y="42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65%</a:t>
            </a:r>
            <a:endParaRPr sz="2450"/>
          </a:p>
        </p:txBody>
      </p:sp>
      <p:sp>
        <p:nvSpPr>
          <p:cNvPr id="2066" name="object_2067"/>
          <p:cNvSpPr txBox="1"/>
          <p:nvPr/>
        </p:nvSpPr>
        <p:spPr>
          <a:xfrm>
            <a:off x="17843650" y="46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65%</a:t>
            </a:r>
            <a:endParaRPr sz="1700"/>
          </a:p>
        </p:txBody>
      </p:sp>
      <p:sp>
        <p:nvSpPr>
          <p:cNvPr id="2068" name="object_2069"/>
          <p:cNvSpPr/>
          <p:nvPr/>
        </p:nvSpPr>
        <p:spPr>
          <a:xfrm>
            <a:off x="8857479" y="4240000"/>
            <a:ext cx="235785" cy="320000"/>
          </a:xfrm>
          <a:prstGeom prst="rect">
            <a:avLst/>
          </a:prstGeom>
          <a:solidFill>
            <a:srgbClr val="101010"/>
          </a:solidFill>
        </p:spPr>
      </p:sp>
      <p:sp>
        <p:nvSpPr>
          <p:cNvPr id="2070" name="object_2071"/>
          <p:cNvSpPr/>
          <p:nvPr/>
        </p:nvSpPr>
        <p:spPr>
          <a:xfrm>
            <a:off x="9093264" y="4240000"/>
            <a:ext cx="342201" cy="320000"/>
          </a:xfrm>
          <a:prstGeom prst="rect">
            <a:avLst/>
          </a:prstGeom>
          <a:solidFill>
            <a:srgbClr val="606060"/>
          </a:solidFill>
        </p:spPr>
      </p:sp>
      <p:sp>
        <p:nvSpPr>
          <p:cNvPr id="2072" name="object_2073"/>
          <p:cNvSpPr/>
          <p:nvPr/>
        </p:nvSpPr>
        <p:spPr>
          <a:xfrm>
            <a:off x="9435465" y="4240000"/>
            <a:ext cx="895149" cy="320000"/>
          </a:xfrm>
          <a:prstGeom prst="rect">
            <a:avLst/>
          </a:prstGeom>
          <a:solidFill>
            <a:srgbClr val="909090">
              <a:alpha val="0"/>
            </a:srgbClr>
          </a:solidFill>
        </p:spPr>
      </p:sp>
      <p:sp>
        <p:nvSpPr>
          <p:cNvPr id="2074" name="object_2075"/>
          <p:cNvSpPr/>
          <p:nvPr/>
        </p:nvSpPr>
        <p:spPr>
          <a:xfrm>
            <a:off x="10330614" y="4240000"/>
            <a:ext cx="1496088" cy="320000"/>
          </a:xfrm>
          <a:prstGeom prst="rect">
            <a:avLst/>
          </a:prstGeom>
          <a:solidFill>
            <a:srgbClr val="AFAFAF">
              <a:alpha val="0"/>
            </a:srgbClr>
          </a:solidFill>
        </p:spPr>
      </p:sp>
      <p:sp>
        <p:nvSpPr>
          <p:cNvPr id="2076" name="object_2077"/>
          <p:cNvSpPr/>
          <p:nvPr/>
        </p:nvSpPr>
        <p:spPr>
          <a:xfrm>
            <a:off x="11826702" y="4240000"/>
            <a:ext cx="2944183" cy="320000"/>
          </a:xfrm>
          <a:prstGeom prst="rect">
            <a:avLst/>
          </a:prstGeom>
          <a:solidFill>
            <a:srgbClr val="D0D0D0"/>
          </a:solidFill>
        </p:spPr>
      </p:sp>
      <p:sp>
        <p:nvSpPr>
          <p:cNvPr id="2078" name="object_2079"/>
          <p:cNvSpPr/>
          <p:nvPr/>
        </p:nvSpPr>
        <p:spPr>
          <a:xfrm>
            <a:off x="14770885" y="4240000"/>
            <a:ext cx="2485133" cy="320000"/>
          </a:xfrm>
          <a:prstGeom prst="rect">
            <a:avLst/>
          </a:prstGeom>
          <a:solidFill>
            <a:srgbClr val="F0F0F0"/>
          </a:solidFill>
        </p:spPr>
      </p:sp>
      <p:sp>
        <p:nvSpPr>
          <p:cNvPr id="2080" name="object_2081"/>
          <p:cNvSpPr/>
          <p:nvPr/>
        </p:nvSpPr>
        <p:spPr>
          <a:xfrm>
            <a:off x="8857479" y="4640000"/>
            <a:ext cx="138784" cy="80000"/>
          </a:xfrm>
          <a:prstGeom prst="rect">
            <a:avLst/>
          </a:prstGeom>
          <a:solidFill>
            <a:srgbClr val="101010"/>
          </a:solidFill>
        </p:spPr>
      </p:sp>
      <p:sp>
        <p:nvSpPr>
          <p:cNvPr id="2082" name="object_2083"/>
          <p:cNvSpPr/>
          <p:nvPr/>
        </p:nvSpPr>
        <p:spPr>
          <a:xfrm>
            <a:off x="8996263" y="4640000"/>
            <a:ext cx="456305" cy="80000"/>
          </a:xfrm>
          <a:prstGeom prst="rect">
            <a:avLst/>
          </a:prstGeom>
          <a:solidFill>
            <a:srgbClr val="606060"/>
          </a:solidFill>
        </p:spPr>
      </p:sp>
      <p:sp>
        <p:nvSpPr>
          <p:cNvPr id="2084" name="object_2085"/>
          <p:cNvSpPr/>
          <p:nvPr/>
        </p:nvSpPr>
        <p:spPr>
          <a:xfrm>
            <a:off x="9452568" y="4640000"/>
            <a:ext cx="1127095" cy="80000"/>
          </a:xfrm>
          <a:prstGeom prst="rect">
            <a:avLst/>
          </a:prstGeom>
          <a:solidFill>
            <a:srgbClr val="909090">
              <a:alpha val="0"/>
            </a:srgbClr>
          </a:solidFill>
        </p:spPr>
      </p:sp>
      <p:sp>
        <p:nvSpPr>
          <p:cNvPr id="2086" name="object_2087"/>
          <p:cNvSpPr/>
          <p:nvPr/>
        </p:nvSpPr>
        <p:spPr>
          <a:xfrm>
            <a:off x="10579663" y="4640000"/>
            <a:ext cx="1223823" cy="80000"/>
          </a:xfrm>
          <a:prstGeom prst="rect">
            <a:avLst/>
          </a:prstGeom>
          <a:solidFill>
            <a:srgbClr val="AFAFAF">
              <a:alpha val="0"/>
            </a:srgbClr>
          </a:solidFill>
        </p:spPr>
      </p:sp>
      <p:sp>
        <p:nvSpPr>
          <p:cNvPr id="2088" name="object_2089"/>
          <p:cNvSpPr/>
          <p:nvPr/>
        </p:nvSpPr>
        <p:spPr>
          <a:xfrm>
            <a:off x="11803486" y="4640000"/>
            <a:ext cx="2847176" cy="80000"/>
          </a:xfrm>
          <a:prstGeom prst="rect">
            <a:avLst/>
          </a:prstGeom>
          <a:solidFill>
            <a:srgbClr val="D0D0D0"/>
          </a:solidFill>
        </p:spPr>
      </p:sp>
      <p:sp>
        <p:nvSpPr>
          <p:cNvPr id="2090" name="object_2091"/>
          <p:cNvSpPr/>
          <p:nvPr/>
        </p:nvSpPr>
        <p:spPr>
          <a:xfrm>
            <a:off x="14650662" y="4640000"/>
            <a:ext cx="2605355" cy="80000"/>
          </a:xfrm>
          <a:prstGeom prst="rect">
            <a:avLst/>
          </a:prstGeom>
          <a:solidFill>
            <a:srgbClr val="F0F0F0"/>
          </a:solidFill>
        </p:spPr>
      </p:sp>
      <p:sp>
        <p:nvSpPr>
          <p:cNvPr id="2092" name="object_2093"/>
          <p:cNvSpPr/>
          <p:nvPr/>
        </p:nvSpPr>
        <p:spPr>
          <a:xfrm>
            <a:off x="1047083" y="5720000"/>
            <a:ext cx="18010505" cy="0"/>
          </a:xfrm>
          <a:prstGeom prst="rect">
            <a:avLst/>
          </a:prstGeom>
          <a:ln w="3175">
            <a:solidFill>
              <a:srgbClr val="000000"/>
            </a:solidFill>
          </a:ln>
        </p:spPr>
      </p:sp>
      <p:sp>
        <p:nvSpPr>
          <p:cNvPr id="2094" name="object_2095"/>
          <p:cNvSpPr txBox="1"/>
          <p:nvPr/>
        </p:nvSpPr>
        <p:spPr>
          <a:xfrm>
            <a:off x="1047083" y="49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Zielorientierung</a:t>
            </a:r>
          </a:p>
        </p:txBody>
      </p:sp>
      <p:sp>
        <p:nvSpPr>
          <p:cNvPr id="2096" name="object_2097"/>
          <p:cNvSpPr/>
          <p:nvPr/>
        </p:nvSpPr>
        <p:spPr>
          <a:xfrm>
            <a:off x="6450065" y="5160000"/>
            <a:ext cx="320000" cy="320000"/>
          </a:xfrm>
          <a:prstGeom prst="rect">
            <a:avLst/>
          </a:prstGeom>
          <a:solidFill>
            <a:srgbClr val="5181B7"/>
          </a:solidFill>
        </p:spPr>
        <p:txBody>
          <a:bodyPr wrap="square" lIns="0" tIns="0" rIns="0" bIns="0" rtlCol="0"/>
          <a:lstStyle/>
          <a:p>
            <a:endParaRPr/>
          </a:p>
        </p:txBody>
      </p:sp>
      <p:sp>
        <p:nvSpPr>
          <p:cNvPr id="2098" name="object_2099"/>
          <p:cNvSpPr txBox="1"/>
          <p:nvPr/>
        </p:nvSpPr>
        <p:spPr>
          <a:xfrm>
            <a:off x="7832020" y="50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7%</a:t>
            </a:r>
            <a:endParaRPr sz="2450"/>
          </a:p>
        </p:txBody>
      </p:sp>
      <p:sp>
        <p:nvSpPr>
          <p:cNvPr id="2100" name="object_2101"/>
          <p:cNvSpPr txBox="1"/>
          <p:nvPr/>
        </p:nvSpPr>
        <p:spPr>
          <a:xfrm>
            <a:off x="7832020" y="54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11%</a:t>
            </a:r>
            <a:endParaRPr sz="1700"/>
          </a:p>
        </p:txBody>
      </p:sp>
      <p:sp>
        <p:nvSpPr>
          <p:cNvPr id="2102" name="object_2103"/>
          <p:cNvSpPr txBox="1"/>
          <p:nvPr/>
        </p:nvSpPr>
        <p:spPr>
          <a:xfrm>
            <a:off x="17843650" y="50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62%</a:t>
            </a:r>
            <a:endParaRPr sz="2450"/>
          </a:p>
        </p:txBody>
      </p:sp>
      <p:sp>
        <p:nvSpPr>
          <p:cNvPr id="2104" name="object_2105"/>
          <p:cNvSpPr txBox="1"/>
          <p:nvPr/>
        </p:nvSpPr>
        <p:spPr>
          <a:xfrm>
            <a:off x="17843650" y="54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59%</a:t>
            </a:r>
            <a:endParaRPr sz="1700"/>
          </a:p>
        </p:txBody>
      </p:sp>
      <p:sp>
        <p:nvSpPr>
          <p:cNvPr id="2106" name="object_2107"/>
          <p:cNvSpPr/>
          <p:nvPr/>
        </p:nvSpPr>
        <p:spPr>
          <a:xfrm>
            <a:off x="8857479" y="5040000"/>
            <a:ext cx="173662" cy="320000"/>
          </a:xfrm>
          <a:prstGeom prst="rect">
            <a:avLst/>
          </a:prstGeom>
          <a:solidFill>
            <a:srgbClr val="101010"/>
          </a:solidFill>
        </p:spPr>
      </p:sp>
      <p:sp>
        <p:nvSpPr>
          <p:cNvPr id="2108" name="object_2109"/>
          <p:cNvSpPr/>
          <p:nvPr/>
        </p:nvSpPr>
        <p:spPr>
          <a:xfrm>
            <a:off x="9031141" y="5040000"/>
            <a:ext cx="428924" cy="320000"/>
          </a:xfrm>
          <a:prstGeom prst="rect">
            <a:avLst/>
          </a:prstGeom>
          <a:solidFill>
            <a:srgbClr val="606060"/>
          </a:solidFill>
        </p:spPr>
      </p:sp>
      <p:sp>
        <p:nvSpPr>
          <p:cNvPr id="2110" name="object_2111"/>
          <p:cNvSpPr/>
          <p:nvPr/>
        </p:nvSpPr>
        <p:spPr>
          <a:xfrm>
            <a:off x="9460065" y="5040000"/>
            <a:ext cx="931079" cy="320000"/>
          </a:xfrm>
          <a:prstGeom prst="rect">
            <a:avLst/>
          </a:prstGeom>
          <a:solidFill>
            <a:srgbClr val="909090">
              <a:alpha val="0"/>
            </a:srgbClr>
          </a:solidFill>
        </p:spPr>
      </p:sp>
      <p:sp>
        <p:nvSpPr>
          <p:cNvPr id="2112" name="object_2113"/>
          <p:cNvSpPr/>
          <p:nvPr/>
        </p:nvSpPr>
        <p:spPr>
          <a:xfrm>
            <a:off x="10391144" y="5040000"/>
            <a:ext cx="1667572" cy="320000"/>
          </a:xfrm>
          <a:prstGeom prst="rect">
            <a:avLst/>
          </a:prstGeom>
          <a:solidFill>
            <a:srgbClr val="AFAFAF">
              <a:alpha val="0"/>
            </a:srgbClr>
          </a:solidFill>
        </p:spPr>
      </p:sp>
      <p:sp>
        <p:nvSpPr>
          <p:cNvPr id="2114" name="object_2115"/>
          <p:cNvSpPr/>
          <p:nvPr/>
        </p:nvSpPr>
        <p:spPr>
          <a:xfrm>
            <a:off x="12058716" y="5040000"/>
            <a:ext cx="2757667" cy="320000"/>
          </a:xfrm>
          <a:prstGeom prst="rect">
            <a:avLst/>
          </a:prstGeom>
          <a:solidFill>
            <a:srgbClr val="D0D0D0"/>
          </a:solidFill>
        </p:spPr>
      </p:sp>
      <p:sp>
        <p:nvSpPr>
          <p:cNvPr id="2116" name="object_2117"/>
          <p:cNvSpPr/>
          <p:nvPr/>
        </p:nvSpPr>
        <p:spPr>
          <a:xfrm>
            <a:off x="14816383" y="5040000"/>
            <a:ext cx="2439635" cy="320000"/>
          </a:xfrm>
          <a:prstGeom prst="rect">
            <a:avLst/>
          </a:prstGeom>
          <a:solidFill>
            <a:srgbClr val="F0F0F0"/>
          </a:solidFill>
        </p:spPr>
      </p:sp>
      <p:sp>
        <p:nvSpPr>
          <p:cNvPr id="2118" name="object_2119"/>
          <p:cNvSpPr/>
          <p:nvPr/>
        </p:nvSpPr>
        <p:spPr>
          <a:xfrm>
            <a:off x="8857479" y="5440000"/>
            <a:ext cx="292507" cy="80000"/>
          </a:xfrm>
          <a:prstGeom prst="rect">
            <a:avLst/>
          </a:prstGeom>
          <a:solidFill>
            <a:srgbClr val="101010"/>
          </a:solidFill>
        </p:spPr>
      </p:sp>
      <p:sp>
        <p:nvSpPr>
          <p:cNvPr id="2120" name="object_2121"/>
          <p:cNvSpPr/>
          <p:nvPr/>
        </p:nvSpPr>
        <p:spPr>
          <a:xfrm>
            <a:off x="9149986" y="5440000"/>
            <a:ext cx="610267" cy="80000"/>
          </a:xfrm>
          <a:prstGeom prst="rect">
            <a:avLst/>
          </a:prstGeom>
          <a:solidFill>
            <a:srgbClr val="606060"/>
          </a:solidFill>
        </p:spPr>
      </p:sp>
      <p:sp>
        <p:nvSpPr>
          <p:cNvPr id="2122" name="object_2123"/>
          <p:cNvSpPr/>
          <p:nvPr/>
        </p:nvSpPr>
        <p:spPr>
          <a:xfrm>
            <a:off x="9760253" y="5440000"/>
            <a:ext cx="902775" cy="80000"/>
          </a:xfrm>
          <a:prstGeom prst="rect">
            <a:avLst/>
          </a:prstGeom>
          <a:solidFill>
            <a:srgbClr val="909090">
              <a:alpha val="0"/>
            </a:srgbClr>
          </a:solidFill>
        </p:spPr>
      </p:sp>
      <p:sp>
        <p:nvSpPr>
          <p:cNvPr id="2124" name="object_2125"/>
          <p:cNvSpPr/>
          <p:nvPr/>
        </p:nvSpPr>
        <p:spPr>
          <a:xfrm>
            <a:off x="10663028" y="5440000"/>
            <a:ext cx="1609843" cy="80000"/>
          </a:xfrm>
          <a:prstGeom prst="rect">
            <a:avLst/>
          </a:prstGeom>
          <a:solidFill>
            <a:srgbClr val="AFAFAF">
              <a:alpha val="0"/>
            </a:srgbClr>
          </a:solidFill>
        </p:spPr>
      </p:sp>
      <p:sp>
        <p:nvSpPr>
          <p:cNvPr id="2126" name="object_2127"/>
          <p:cNvSpPr/>
          <p:nvPr/>
        </p:nvSpPr>
        <p:spPr>
          <a:xfrm>
            <a:off x="12272871" y="5440000"/>
            <a:ext cx="2666236" cy="80000"/>
          </a:xfrm>
          <a:prstGeom prst="rect">
            <a:avLst/>
          </a:prstGeom>
          <a:solidFill>
            <a:srgbClr val="D0D0D0"/>
          </a:solidFill>
        </p:spPr>
      </p:sp>
      <p:sp>
        <p:nvSpPr>
          <p:cNvPr id="2128" name="object_2129"/>
          <p:cNvSpPr/>
          <p:nvPr/>
        </p:nvSpPr>
        <p:spPr>
          <a:xfrm>
            <a:off x="14939107" y="5440000"/>
            <a:ext cx="2316911" cy="80000"/>
          </a:xfrm>
          <a:prstGeom prst="rect">
            <a:avLst/>
          </a:prstGeom>
          <a:solidFill>
            <a:srgbClr val="F0F0F0"/>
          </a:solidFill>
        </p:spPr>
      </p:sp>
      <p:sp>
        <p:nvSpPr>
          <p:cNvPr id="2130" name="object_2131"/>
          <p:cNvSpPr/>
          <p:nvPr/>
        </p:nvSpPr>
        <p:spPr>
          <a:xfrm>
            <a:off x="1047083" y="6520000"/>
            <a:ext cx="18010505" cy="0"/>
          </a:xfrm>
          <a:prstGeom prst="rect">
            <a:avLst/>
          </a:prstGeom>
          <a:ln w="3175">
            <a:solidFill>
              <a:srgbClr val="000000"/>
            </a:solidFill>
          </a:ln>
        </p:spPr>
      </p:sp>
      <p:sp>
        <p:nvSpPr>
          <p:cNvPr id="2132" name="object_2133"/>
          <p:cNvSpPr txBox="1"/>
          <p:nvPr/>
        </p:nvSpPr>
        <p:spPr>
          <a:xfrm>
            <a:off x="1047083" y="57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Berufliche Entwicklung</a:t>
            </a:r>
          </a:p>
        </p:txBody>
      </p:sp>
      <p:sp>
        <p:nvSpPr>
          <p:cNvPr id="2134" name="object_2135"/>
          <p:cNvSpPr/>
          <p:nvPr/>
        </p:nvSpPr>
        <p:spPr>
          <a:xfrm>
            <a:off x="6450065" y="5960000"/>
            <a:ext cx="320000" cy="320000"/>
          </a:xfrm>
          <a:prstGeom prst="rect">
            <a:avLst/>
          </a:prstGeom>
          <a:solidFill>
            <a:srgbClr val="F48798"/>
          </a:solidFill>
        </p:spPr>
        <p:txBody>
          <a:bodyPr wrap="square" lIns="0" tIns="0" rIns="0" bIns="0" rtlCol="0"/>
          <a:lstStyle/>
          <a:p>
            <a:endParaRPr/>
          </a:p>
        </p:txBody>
      </p:sp>
      <p:sp>
        <p:nvSpPr>
          <p:cNvPr id="2136" name="object_2137"/>
          <p:cNvSpPr txBox="1"/>
          <p:nvPr/>
        </p:nvSpPr>
        <p:spPr>
          <a:xfrm>
            <a:off x="7832020" y="58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15%</a:t>
            </a:r>
            <a:endParaRPr sz="2450"/>
          </a:p>
        </p:txBody>
      </p:sp>
      <p:sp>
        <p:nvSpPr>
          <p:cNvPr id="2138" name="object_2139"/>
          <p:cNvSpPr txBox="1"/>
          <p:nvPr/>
        </p:nvSpPr>
        <p:spPr>
          <a:xfrm>
            <a:off x="7832020" y="62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22%</a:t>
            </a:r>
            <a:endParaRPr sz="1700"/>
          </a:p>
        </p:txBody>
      </p:sp>
      <p:sp>
        <p:nvSpPr>
          <p:cNvPr id="2140" name="object_2141"/>
          <p:cNvSpPr txBox="1"/>
          <p:nvPr/>
        </p:nvSpPr>
        <p:spPr>
          <a:xfrm>
            <a:off x="17843650" y="58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47%</a:t>
            </a:r>
            <a:endParaRPr sz="2450"/>
          </a:p>
        </p:txBody>
      </p:sp>
      <p:sp>
        <p:nvSpPr>
          <p:cNvPr id="2142" name="object_2143"/>
          <p:cNvSpPr txBox="1"/>
          <p:nvPr/>
        </p:nvSpPr>
        <p:spPr>
          <a:xfrm>
            <a:off x="17843650" y="62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38%</a:t>
            </a:r>
            <a:endParaRPr sz="1700"/>
          </a:p>
        </p:txBody>
      </p:sp>
      <p:sp>
        <p:nvSpPr>
          <p:cNvPr id="2144" name="object_2145"/>
          <p:cNvSpPr/>
          <p:nvPr/>
        </p:nvSpPr>
        <p:spPr>
          <a:xfrm>
            <a:off x="8857479" y="5840000"/>
            <a:ext cx="465730" cy="320000"/>
          </a:xfrm>
          <a:prstGeom prst="rect">
            <a:avLst/>
          </a:prstGeom>
          <a:solidFill>
            <a:srgbClr val="101010"/>
          </a:solidFill>
        </p:spPr>
      </p:sp>
      <p:sp>
        <p:nvSpPr>
          <p:cNvPr id="2146" name="object_2147"/>
          <p:cNvSpPr/>
          <p:nvPr/>
        </p:nvSpPr>
        <p:spPr>
          <a:xfrm>
            <a:off x="9323209" y="5840000"/>
            <a:ext cx="762104" cy="320000"/>
          </a:xfrm>
          <a:prstGeom prst="rect">
            <a:avLst/>
          </a:prstGeom>
          <a:solidFill>
            <a:srgbClr val="606060"/>
          </a:solidFill>
        </p:spPr>
      </p:sp>
      <p:sp>
        <p:nvSpPr>
          <p:cNvPr id="2148" name="object_2149"/>
          <p:cNvSpPr/>
          <p:nvPr/>
        </p:nvSpPr>
        <p:spPr>
          <a:xfrm>
            <a:off x="10085313" y="5840000"/>
            <a:ext cx="1266324" cy="320000"/>
          </a:xfrm>
          <a:prstGeom prst="rect">
            <a:avLst/>
          </a:prstGeom>
          <a:solidFill>
            <a:srgbClr val="909090">
              <a:alpha val="0"/>
            </a:srgbClr>
          </a:solidFill>
        </p:spPr>
      </p:sp>
      <p:sp>
        <p:nvSpPr>
          <p:cNvPr id="2150" name="object_2151"/>
          <p:cNvSpPr/>
          <p:nvPr/>
        </p:nvSpPr>
        <p:spPr>
          <a:xfrm>
            <a:off x="11351637" y="5840000"/>
            <a:ext cx="1939901" cy="320000"/>
          </a:xfrm>
          <a:prstGeom prst="rect">
            <a:avLst/>
          </a:prstGeom>
          <a:solidFill>
            <a:srgbClr val="AFAFAF">
              <a:alpha val="0"/>
            </a:srgbClr>
          </a:solidFill>
        </p:spPr>
      </p:sp>
      <p:sp>
        <p:nvSpPr>
          <p:cNvPr id="2152" name="object_2153"/>
          <p:cNvSpPr/>
          <p:nvPr/>
        </p:nvSpPr>
        <p:spPr>
          <a:xfrm>
            <a:off x="13291538" y="5840000"/>
            <a:ext cx="2294010" cy="320000"/>
          </a:xfrm>
          <a:prstGeom prst="rect">
            <a:avLst/>
          </a:prstGeom>
          <a:solidFill>
            <a:srgbClr val="D0D0D0"/>
          </a:solidFill>
        </p:spPr>
      </p:sp>
      <p:sp>
        <p:nvSpPr>
          <p:cNvPr id="2154" name="object_2155"/>
          <p:cNvSpPr/>
          <p:nvPr/>
        </p:nvSpPr>
        <p:spPr>
          <a:xfrm>
            <a:off x="15585548" y="5840000"/>
            <a:ext cx="1670470" cy="320000"/>
          </a:xfrm>
          <a:prstGeom prst="rect">
            <a:avLst/>
          </a:prstGeom>
          <a:solidFill>
            <a:srgbClr val="F0F0F0"/>
          </a:solidFill>
        </p:spPr>
      </p:sp>
      <p:sp>
        <p:nvSpPr>
          <p:cNvPr id="2156" name="object_2157"/>
          <p:cNvSpPr/>
          <p:nvPr/>
        </p:nvSpPr>
        <p:spPr>
          <a:xfrm>
            <a:off x="8857479" y="6240000"/>
            <a:ext cx="699878" cy="80000"/>
          </a:xfrm>
          <a:prstGeom prst="rect">
            <a:avLst/>
          </a:prstGeom>
          <a:solidFill>
            <a:srgbClr val="101010"/>
          </a:solidFill>
        </p:spPr>
      </p:sp>
      <p:sp>
        <p:nvSpPr>
          <p:cNvPr id="2158" name="object_2159"/>
          <p:cNvSpPr/>
          <p:nvPr/>
        </p:nvSpPr>
        <p:spPr>
          <a:xfrm>
            <a:off x="9557357" y="6240000"/>
            <a:ext cx="1148998" cy="80000"/>
          </a:xfrm>
          <a:prstGeom prst="rect">
            <a:avLst/>
          </a:prstGeom>
          <a:solidFill>
            <a:srgbClr val="606060"/>
          </a:solidFill>
        </p:spPr>
      </p:sp>
      <p:sp>
        <p:nvSpPr>
          <p:cNvPr id="2160" name="object_2161"/>
          <p:cNvSpPr/>
          <p:nvPr/>
        </p:nvSpPr>
        <p:spPr>
          <a:xfrm>
            <a:off x="10706355" y="6240000"/>
            <a:ext cx="1422212" cy="80000"/>
          </a:xfrm>
          <a:prstGeom prst="rect">
            <a:avLst/>
          </a:prstGeom>
          <a:solidFill>
            <a:srgbClr val="909090">
              <a:alpha val="0"/>
            </a:srgbClr>
          </a:solidFill>
        </p:spPr>
      </p:sp>
      <p:sp>
        <p:nvSpPr>
          <p:cNvPr id="2162" name="object_2163"/>
          <p:cNvSpPr/>
          <p:nvPr/>
        </p:nvSpPr>
        <p:spPr>
          <a:xfrm>
            <a:off x="12128567" y="6240000"/>
            <a:ext cx="1905016" cy="80000"/>
          </a:xfrm>
          <a:prstGeom prst="rect">
            <a:avLst/>
          </a:prstGeom>
          <a:solidFill>
            <a:srgbClr val="AFAFAF">
              <a:alpha val="0"/>
            </a:srgbClr>
          </a:solidFill>
        </p:spPr>
      </p:sp>
      <p:sp>
        <p:nvSpPr>
          <p:cNvPr id="2164" name="object_2165"/>
          <p:cNvSpPr/>
          <p:nvPr/>
        </p:nvSpPr>
        <p:spPr>
          <a:xfrm>
            <a:off x="14033583" y="6240000"/>
            <a:ext cx="2140804" cy="80000"/>
          </a:xfrm>
          <a:prstGeom prst="rect">
            <a:avLst/>
          </a:prstGeom>
          <a:solidFill>
            <a:srgbClr val="D0D0D0"/>
          </a:solidFill>
        </p:spPr>
      </p:sp>
      <p:sp>
        <p:nvSpPr>
          <p:cNvPr id="2166" name="object_2167"/>
          <p:cNvSpPr/>
          <p:nvPr/>
        </p:nvSpPr>
        <p:spPr>
          <a:xfrm>
            <a:off x="16174387" y="6240000"/>
            <a:ext cx="1081630" cy="80000"/>
          </a:xfrm>
          <a:prstGeom prst="rect">
            <a:avLst/>
          </a:prstGeom>
          <a:solidFill>
            <a:srgbClr val="F0F0F0"/>
          </a:solidFill>
        </p:spPr>
      </p:sp>
      <p:sp>
        <p:nvSpPr>
          <p:cNvPr id="2168" name="object_2169"/>
          <p:cNvSpPr txBox="1"/>
          <p:nvPr/>
        </p:nvSpPr>
        <p:spPr>
          <a:xfrm>
            <a:off x="1047083" y="65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Unternehmensimage</a:t>
            </a:r>
          </a:p>
        </p:txBody>
      </p:sp>
      <p:sp>
        <p:nvSpPr>
          <p:cNvPr id="2170" name="object_2171"/>
          <p:cNvSpPr/>
          <p:nvPr/>
        </p:nvSpPr>
        <p:spPr>
          <a:xfrm>
            <a:off x="6450065" y="6760000"/>
            <a:ext cx="320000" cy="320000"/>
          </a:xfrm>
          <a:prstGeom prst="rect">
            <a:avLst/>
          </a:prstGeom>
          <a:solidFill>
            <a:srgbClr val="F79964"/>
          </a:solidFill>
        </p:spPr>
        <p:txBody>
          <a:bodyPr wrap="square" lIns="0" tIns="0" rIns="0" bIns="0" rtlCol="0"/>
          <a:lstStyle/>
          <a:p>
            <a:endParaRPr/>
          </a:p>
        </p:txBody>
      </p:sp>
      <p:sp>
        <p:nvSpPr>
          <p:cNvPr id="2172" name="object_2173"/>
          <p:cNvSpPr txBox="1"/>
          <p:nvPr/>
        </p:nvSpPr>
        <p:spPr>
          <a:xfrm>
            <a:off x="7832020" y="6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11%</a:t>
            </a:r>
            <a:endParaRPr sz="2450"/>
          </a:p>
        </p:txBody>
      </p:sp>
      <p:sp>
        <p:nvSpPr>
          <p:cNvPr id="2174" name="object_2175"/>
          <p:cNvSpPr txBox="1"/>
          <p:nvPr/>
        </p:nvSpPr>
        <p:spPr>
          <a:xfrm>
            <a:off x="7832020" y="7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14%</a:t>
            </a:r>
            <a:endParaRPr sz="1700"/>
          </a:p>
        </p:txBody>
      </p:sp>
      <p:sp>
        <p:nvSpPr>
          <p:cNvPr id="2176" name="object_2177"/>
          <p:cNvSpPr txBox="1"/>
          <p:nvPr/>
        </p:nvSpPr>
        <p:spPr>
          <a:xfrm>
            <a:off x="17843650" y="6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52%</a:t>
            </a:r>
            <a:endParaRPr sz="2450"/>
          </a:p>
        </p:txBody>
      </p:sp>
      <p:sp>
        <p:nvSpPr>
          <p:cNvPr id="2178" name="object_2179"/>
          <p:cNvSpPr txBox="1"/>
          <p:nvPr/>
        </p:nvSpPr>
        <p:spPr>
          <a:xfrm>
            <a:off x="17843650" y="7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47%</a:t>
            </a:r>
            <a:endParaRPr sz="1700"/>
          </a:p>
        </p:txBody>
      </p:sp>
      <p:sp>
        <p:nvSpPr>
          <p:cNvPr id="2180" name="object_2181"/>
          <p:cNvSpPr/>
          <p:nvPr/>
        </p:nvSpPr>
        <p:spPr>
          <a:xfrm>
            <a:off x="8857479" y="6640000"/>
            <a:ext cx="273108" cy="320000"/>
          </a:xfrm>
          <a:prstGeom prst="rect">
            <a:avLst/>
          </a:prstGeom>
          <a:solidFill>
            <a:srgbClr val="101010"/>
          </a:solidFill>
        </p:spPr>
      </p:sp>
      <p:sp>
        <p:nvSpPr>
          <p:cNvPr id="2182" name="object_2183"/>
          <p:cNvSpPr/>
          <p:nvPr/>
        </p:nvSpPr>
        <p:spPr>
          <a:xfrm>
            <a:off x="9130587" y="6640000"/>
            <a:ext cx="664876" cy="320000"/>
          </a:xfrm>
          <a:prstGeom prst="rect">
            <a:avLst/>
          </a:prstGeom>
          <a:solidFill>
            <a:srgbClr val="606060"/>
          </a:solidFill>
        </p:spPr>
      </p:sp>
      <p:sp>
        <p:nvSpPr>
          <p:cNvPr id="2184" name="object_2185"/>
          <p:cNvSpPr/>
          <p:nvPr/>
        </p:nvSpPr>
        <p:spPr>
          <a:xfrm>
            <a:off x="9795463" y="6640000"/>
            <a:ext cx="1096199" cy="320000"/>
          </a:xfrm>
          <a:prstGeom prst="rect">
            <a:avLst/>
          </a:prstGeom>
          <a:solidFill>
            <a:srgbClr val="909090">
              <a:alpha val="0"/>
            </a:srgbClr>
          </a:solidFill>
        </p:spPr>
      </p:sp>
      <p:sp>
        <p:nvSpPr>
          <p:cNvPr id="2186" name="object_2187"/>
          <p:cNvSpPr/>
          <p:nvPr/>
        </p:nvSpPr>
        <p:spPr>
          <a:xfrm>
            <a:off x="10891662" y="6640000"/>
            <a:ext cx="1983328" cy="320000"/>
          </a:xfrm>
          <a:prstGeom prst="rect">
            <a:avLst/>
          </a:prstGeom>
          <a:solidFill>
            <a:srgbClr val="AFAFAF">
              <a:alpha val="0"/>
            </a:srgbClr>
          </a:solidFill>
        </p:spPr>
      </p:sp>
      <p:sp>
        <p:nvSpPr>
          <p:cNvPr id="2188" name="object_2189"/>
          <p:cNvSpPr/>
          <p:nvPr/>
        </p:nvSpPr>
        <p:spPr>
          <a:xfrm>
            <a:off x="12874990" y="6640000"/>
            <a:ext cx="2503175" cy="320000"/>
          </a:xfrm>
          <a:prstGeom prst="rect">
            <a:avLst/>
          </a:prstGeom>
          <a:solidFill>
            <a:srgbClr val="D0D0D0"/>
          </a:solidFill>
        </p:spPr>
      </p:sp>
      <p:sp>
        <p:nvSpPr>
          <p:cNvPr id="2190" name="object_2191"/>
          <p:cNvSpPr/>
          <p:nvPr/>
        </p:nvSpPr>
        <p:spPr>
          <a:xfrm>
            <a:off x="15378165" y="6640000"/>
            <a:ext cx="1877852" cy="320000"/>
          </a:xfrm>
          <a:prstGeom prst="rect">
            <a:avLst/>
          </a:prstGeom>
          <a:solidFill>
            <a:srgbClr val="F0F0F0"/>
          </a:solidFill>
        </p:spPr>
      </p:sp>
      <p:sp>
        <p:nvSpPr>
          <p:cNvPr id="2192" name="object_2193"/>
          <p:cNvSpPr/>
          <p:nvPr/>
        </p:nvSpPr>
        <p:spPr>
          <a:xfrm>
            <a:off x="8857479" y="7040000"/>
            <a:ext cx="415343" cy="80000"/>
          </a:xfrm>
          <a:prstGeom prst="rect">
            <a:avLst/>
          </a:prstGeom>
          <a:solidFill>
            <a:srgbClr val="101010"/>
          </a:solidFill>
        </p:spPr>
      </p:sp>
      <p:sp>
        <p:nvSpPr>
          <p:cNvPr id="2194" name="object_2195"/>
          <p:cNvSpPr/>
          <p:nvPr/>
        </p:nvSpPr>
        <p:spPr>
          <a:xfrm>
            <a:off x="9272822" y="7040000"/>
            <a:ext cx="739012" cy="80000"/>
          </a:xfrm>
          <a:prstGeom prst="rect">
            <a:avLst/>
          </a:prstGeom>
          <a:solidFill>
            <a:srgbClr val="606060"/>
          </a:solidFill>
        </p:spPr>
      </p:sp>
      <p:sp>
        <p:nvSpPr>
          <p:cNvPr id="2196" name="object_2197"/>
          <p:cNvSpPr/>
          <p:nvPr/>
        </p:nvSpPr>
        <p:spPr>
          <a:xfrm>
            <a:off x="10011834" y="7040000"/>
            <a:ext cx="1229191" cy="80000"/>
          </a:xfrm>
          <a:prstGeom prst="rect">
            <a:avLst/>
          </a:prstGeom>
          <a:solidFill>
            <a:srgbClr val="909090">
              <a:alpha val="0"/>
            </a:srgbClr>
          </a:solidFill>
        </p:spPr>
      </p:sp>
      <p:sp>
        <p:nvSpPr>
          <p:cNvPr id="2198" name="object_2199"/>
          <p:cNvSpPr/>
          <p:nvPr/>
        </p:nvSpPr>
        <p:spPr>
          <a:xfrm>
            <a:off x="11241025" y="7040000"/>
            <a:ext cx="2065491" cy="80000"/>
          </a:xfrm>
          <a:prstGeom prst="rect">
            <a:avLst/>
          </a:prstGeom>
          <a:solidFill>
            <a:srgbClr val="AFAFAF">
              <a:alpha val="0"/>
            </a:srgbClr>
          </a:solidFill>
        </p:spPr>
      </p:sp>
      <p:sp>
        <p:nvSpPr>
          <p:cNvPr id="2200" name="object_2201"/>
          <p:cNvSpPr/>
          <p:nvPr/>
        </p:nvSpPr>
        <p:spPr>
          <a:xfrm>
            <a:off x="13306516" y="7040000"/>
            <a:ext cx="2387288" cy="80000"/>
          </a:xfrm>
          <a:prstGeom prst="rect">
            <a:avLst/>
          </a:prstGeom>
          <a:solidFill>
            <a:srgbClr val="D0D0D0"/>
          </a:solidFill>
        </p:spPr>
      </p:sp>
      <p:sp>
        <p:nvSpPr>
          <p:cNvPr id="2202" name="object_2203"/>
          <p:cNvSpPr/>
          <p:nvPr/>
        </p:nvSpPr>
        <p:spPr>
          <a:xfrm>
            <a:off x="15693804" y="7040000"/>
            <a:ext cx="1562214" cy="80000"/>
          </a:xfrm>
          <a:prstGeom prst="rect">
            <a:avLst/>
          </a:prstGeom>
          <a:solidFill>
            <a:srgbClr val="F0F0F0"/>
          </a:solidFill>
        </p:spPr>
      </p:sp>
      <p:sp>
        <p:nvSpPr>
          <p:cNvPr id="2204" name="object_2205"/>
          <p:cNvSpPr txBox="1"/>
          <p:nvPr/>
        </p:nvSpPr>
        <p:spPr>
          <a:xfrm>
            <a:off x="8841278" y="7320000"/>
            <a:ext cx="4563572" cy="327025"/>
          </a:xfrm>
          <a:prstGeom prst="rect">
            <a:avLst/>
          </a:prstGeom>
        </p:spPr>
        <p:txBody>
          <a:bodyPr vert="horz" wrap="square" lIns="0" tIns="15875" rIns="0" bIns="0" rtlCol="0">
            <a:spAutoFit/>
          </a:bodyPr>
          <a:lstStyle/>
          <a:p>
            <a:pPr marL="12700">
              <a:lnSpc>
                <a:spcPct val="100000"/>
              </a:lnSpc>
              <a:spcBef>
                <a:spcPts val="125"/>
              </a:spcBef>
            </a:pPr>
            <a:r>
              <a:rPr lang="de-AT" sz="1950" spc="5" dirty="0">
                <a:solidFill>
                  <a:srgbClr val="515455"/>
                </a:solidFill>
                <a:latin typeface="Arial"/>
                <a:cs typeface="Arial"/>
              </a:rPr>
              <a:t>Ablehnung</a:t>
            </a:r>
            <a:endParaRPr sz="1950" dirty="0"/>
          </a:p>
        </p:txBody>
      </p:sp>
      <p:sp>
        <p:nvSpPr>
          <p:cNvPr id="2206" name="object_2207"/>
          <p:cNvSpPr txBox="1"/>
          <p:nvPr/>
        </p:nvSpPr>
        <p:spPr>
          <a:xfrm>
            <a:off x="13404850" y="7320000"/>
            <a:ext cx="3851167" cy="327025"/>
          </a:xfrm>
          <a:prstGeom prst="rect">
            <a:avLst/>
          </a:prstGeom>
        </p:spPr>
        <p:txBody>
          <a:bodyPr vert="horz" wrap="square" lIns="0" tIns="15875" rIns="0" bIns="0" rtlCol="0">
            <a:spAutoFit/>
          </a:bodyPr>
          <a:lstStyle/>
          <a:p>
            <a:pPr marL="12700" algn="r">
              <a:lnSpc>
                <a:spcPct val="100000"/>
              </a:lnSpc>
              <a:spcBef>
                <a:spcPts val="125"/>
              </a:spcBef>
            </a:pPr>
            <a:r>
              <a:rPr lang="de-AT" sz="1950" spc="5" dirty="0">
                <a:solidFill>
                  <a:srgbClr val="515455"/>
                </a:solidFill>
                <a:latin typeface="Arial"/>
                <a:cs typeface="Arial"/>
              </a:rPr>
              <a:t>Zustimmung</a:t>
            </a:r>
            <a:endParaRPr sz="1950"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16" name="object_13917"/>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17</a:t>
            </a:r>
            <a:endParaRPr sz="2950" b="1" dirty="0"/>
          </a:p>
        </p:txBody>
      </p:sp>
      <p:sp>
        <p:nvSpPr>
          <p:cNvPr id="13918" name="object_139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Umsetzung von Veränderungen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920" name="1392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3922" name="1392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3924" name="1392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3926" name="1392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3928" name="1392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3930" name="1393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3932" name="1393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3934" name="1393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3936" name="1393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3938" name="1393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3940" name="1394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3942" name="1394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944" name="1394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3946" name="1394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948" name="1394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3950" name="1395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3952" name="1395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3954" name="object_13955"/>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(+0.1)</a:t>
            </a:r>
          </a:p>
        </p:txBody>
      </p:sp>
      <p:sp>
        <p:nvSpPr>
          <p:cNvPr id="13956" name="object_1395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958" name="object_13959"/>
          <p:cNvSpPr/>
          <p:nvPr/>
        </p:nvSpPr>
        <p:spPr>
          <a:xfrm>
            <a:off x="7345326" y="3599878"/>
            <a:ext cx="0" cy="3184299"/>
          </a:xfrm>
          <a:prstGeom prst="rect">
            <a:avLst/>
          </a:prstGeom>
          <a:ln w="5235">
            <a:solidFill>
              <a:srgbClr val="000000"/>
            </a:solidFill>
          </a:ln>
        </p:spPr>
      </p:sp>
      <p:sp>
        <p:nvSpPr>
          <p:cNvPr id="13960" name="object_1396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962" name="object_13963"/>
          <p:cNvSpPr/>
          <p:nvPr/>
        </p:nvSpPr>
        <p:spPr>
          <a:xfrm>
            <a:off x="9026775" y="3599878"/>
            <a:ext cx="0" cy="3184299"/>
          </a:xfrm>
          <a:prstGeom prst="rect">
            <a:avLst/>
          </a:prstGeom>
          <a:ln w="5235">
            <a:solidFill>
              <a:srgbClr val="767A7C"/>
            </a:solidFill>
          </a:ln>
        </p:spPr>
      </p:sp>
      <p:sp>
        <p:nvSpPr>
          <p:cNvPr id="13964" name="object_1396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966" name="object_13967"/>
          <p:cNvSpPr/>
          <p:nvPr/>
        </p:nvSpPr>
        <p:spPr>
          <a:xfrm>
            <a:off x="10708225" y="3599878"/>
            <a:ext cx="0" cy="3184299"/>
          </a:xfrm>
          <a:prstGeom prst="rect">
            <a:avLst/>
          </a:prstGeom>
          <a:ln w="5235">
            <a:solidFill>
              <a:srgbClr val="767A7C"/>
            </a:solidFill>
          </a:ln>
        </p:spPr>
      </p:sp>
      <p:sp>
        <p:nvSpPr>
          <p:cNvPr id="13968" name="object_1396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970" name="object_13971"/>
          <p:cNvSpPr/>
          <p:nvPr/>
        </p:nvSpPr>
        <p:spPr>
          <a:xfrm>
            <a:off x="12389674" y="3599878"/>
            <a:ext cx="0" cy="3184299"/>
          </a:xfrm>
          <a:prstGeom prst="rect">
            <a:avLst/>
          </a:prstGeom>
          <a:ln w="5235">
            <a:solidFill>
              <a:srgbClr val="767A7C"/>
            </a:solidFill>
          </a:ln>
        </p:spPr>
      </p:sp>
      <p:sp>
        <p:nvSpPr>
          <p:cNvPr id="13972" name="object_1397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974" name="object_13975"/>
          <p:cNvSpPr/>
          <p:nvPr/>
        </p:nvSpPr>
        <p:spPr>
          <a:xfrm>
            <a:off x="14071124" y="3599878"/>
            <a:ext cx="0" cy="3184299"/>
          </a:xfrm>
          <a:prstGeom prst="rect">
            <a:avLst/>
          </a:prstGeom>
          <a:ln w="5235">
            <a:solidFill>
              <a:srgbClr val="767A7C"/>
            </a:solidFill>
          </a:ln>
        </p:spPr>
      </p:sp>
      <p:sp>
        <p:nvSpPr>
          <p:cNvPr id="13976" name="object_1397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978" name="object_13979"/>
          <p:cNvSpPr/>
          <p:nvPr/>
        </p:nvSpPr>
        <p:spPr>
          <a:xfrm>
            <a:off x="15752573" y="3599878"/>
            <a:ext cx="0" cy="3184299"/>
          </a:xfrm>
          <a:prstGeom prst="rect">
            <a:avLst/>
          </a:prstGeom>
          <a:ln w="5235">
            <a:solidFill>
              <a:srgbClr val="000000"/>
            </a:solidFill>
          </a:ln>
        </p:spPr>
      </p:sp>
      <p:sp>
        <p:nvSpPr>
          <p:cNvPr id="13910" name="object_13911"/>
          <p:cNvSpPr/>
          <p:nvPr/>
        </p:nvSpPr>
        <p:spPr>
          <a:xfrm>
            <a:off x="7345326" y="3442398"/>
            <a:ext cx="5128421" cy="157480"/>
          </a:xfrm>
          <a:prstGeom prst="rect">
            <a:avLst/>
          </a:prstGeom>
          <a:solidFill>
            <a:srgbClr val="DB2D3C"/>
          </a:solidFill>
        </p:spPr>
      </p:sp>
      <p:sp>
        <p:nvSpPr>
          <p:cNvPr id="13912" name="object_13913"/>
          <p:cNvSpPr/>
          <p:nvPr/>
        </p:nvSpPr>
        <p:spPr>
          <a:xfrm>
            <a:off x="12473747" y="3442398"/>
            <a:ext cx="1008870" cy="157480"/>
          </a:xfrm>
          <a:prstGeom prst="rect">
            <a:avLst/>
          </a:prstGeom>
          <a:solidFill>
            <a:srgbClr val="FABC46"/>
          </a:solidFill>
        </p:spPr>
      </p:sp>
      <p:sp>
        <p:nvSpPr>
          <p:cNvPr id="13914" name="object_13915"/>
          <p:cNvSpPr/>
          <p:nvPr/>
        </p:nvSpPr>
        <p:spPr>
          <a:xfrm>
            <a:off x="13482617" y="3442398"/>
            <a:ext cx="2269957" cy="157480"/>
          </a:xfrm>
          <a:prstGeom prst="rect">
            <a:avLst/>
          </a:prstGeom>
          <a:solidFill>
            <a:srgbClr val="35B77C"/>
          </a:solidFill>
        </p:spPr>
      </p:sp>
      <p:sp>
        <p:nvSpPr>
          <p:cNvPr id="13980" name="object_1398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3982" name="object_1398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573</a:t>
            </a:r>
          </a:p>
        </p:txBody>
      </p:sp>
      <p:sp>
        <p:nvSpPr>
          <p:cNvPr id="13984" name="object_1398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W=27%</a:t>
            </a:r>
          </a:p>
        </p:txBody>
      </p:sp>
      <p:sp>
        <p:nvSpPr>
          <p:cNvPr id="13986" name="object_13987">
            <a:hlinkClick r:id="rId29" action="ppaction://hlinksldjump" tooltip="Meine direkte Führungskraft setzt notwendige Veränderungen professionell um."/>
          </p:cNvPr>
          <p:cNvSpPr/>
          <p:nvPr/>
        </p:nvSpPr>
        <p:spPr>
          <a:xfrm>
            <a:off x="7345326" y="3918308"/>
            <a:ext cx="6086084" cy="424573"/>
          </a:xfrm>
          <a:prstGeom prst="rect">
            <a:avLst/>
          </a:prstGeom>
          <a:solidFill>
            <a:srgbClr val="49C0B6"/>
          </a:solidFill>
        </p:spPr>
      </p:sp>
      <p:sp>
        <p:nvSpPr>
          <p:cNvPr id="13988" name="object_1398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3990" name="object_1399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568</a:t>
            </a:r>
          </a:p>
        </p:txBody>
      </p:sp>
      <p:sp>
        <p:nvSpPr>
          <p:cNvPr id="13992" name="object_1399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W=23%</a:t>
            </a:r>
          </a:p>
        </p:txBody>
      </p:sp>
      <p:sp>
        <p:nvSpPr>
          <p:cNvPr id="13994" name="object_13995">
            <a:hlinkClick r:id="rId29" action="ppaction://hlinksldjump" tooltip="Meine direkte Führungskraft setzt notwendige Veränderungen professionell um."/>
          </p:cNvPr>
          <p:cNvSpPr/>
          <p:nvPr/>
        </p:nvSpPr>
        <p:spPr>
          <a:xfrm>
            <a:off x="7345326" y="4979741"/>
            <a:ext cx="5950199" cy="424573"/>
          </a:xfrm>
          <a:prstGeom prst="rect">
            <a:avLst/>
          </a:prstGeom>
          <a:solidFill>
            <a:srgbClr val="49C0B6"/>
          </a:solidFill>
        </p:spPr>
      </p:sp>
      <p:sp>
        <p:nvSpPr>
          <p:cNvPr id="13996" name="object_1399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3998" name="object_1399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550</a:t>
            </a:r>
          </a:p>
        </p:txBody>
      </p:sp>
      <p:sp>
        <p:nvSpPr>
          <p:cNvPr id="14000" name="object_1400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W=23%</a:t>
            </a:r>
          </a:p>
        </p:txBody>
      </p:sp>
      <p:sp>
        <p:nvSpPr>
          <p:cNvPr id="14002" name="object_14003">
            <a:hlinkClick r:id="rId29" action="ppaction://hlinksldjump" tooltip="Meine direkte Führungskraft setzt notwendige Veränderungen professionell um."/>
          </p:cNvPr>
          <p:cNvSpPr/>
          <p:nvPr/>
        </p:nvSpPr>
        <p:spPr>
          <a:xfrm>
            <a:off x="7345326" y="6041174"/>
            <a:ext cx="5744443" cy="424573"/>
          </a:xfrm>
          <a:prstGeom prst="rect">
            <a:avLst/>
          </a:prstGeom>
          <a:solidFill>
            <a:srgbClr val="49C0B6"/>
          </a:solidFill>
        </p:spPr>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12" name="object_1401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18</a:t>
            </a:r>
            <a:endParaRPr sz="2950" b="1" dirty="0"/>
          </a:p>
        </p:txBody>
      </p:sp>
      <p:sp>
        <p:nvSpPr>
          <p:cNvPr id="14014" name="object_140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Förderung interner Kooperation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016" name="1401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018" name="1401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020" name="1402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022" name="1402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024" name="1402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026" name="1402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028" name="1402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030" name="1403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032" name="1403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034" name="1403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036" name="1403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038" name="1403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040" name="1404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042" name="1404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044" name="1404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046" name="1404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048" name="1404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050" name="object_1405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a:t>
            </a:r>
          </a:p>
        </p:txBody>
      </p:sp>
      <p:sp>
        <p:nvSpPr>
          <p:cNvPr id="14052" name="object_1405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054" name="object_14055"/>
          <p:cNvSpPr/>
          <p:nvPr/>
        </p:nvSpPr>
        <p:spPr>
          <a:xfrm>
            <a:off x="7345326" y="3599878"/>
            <a:ext cx="0" cy="3184299"/>
          </a:xfrm>
          <a:prstGeom prst="rect">
            <a:avLst/>
          </a:prstGeom>
          <a:ln w="5235">
            <a:solidFill>
              <a:srgbClr val="000000"/>
            </a:solidFill>
          </a:ln>
        </p:spPr>
      </p:sp>
      <p:sp>
        <p:nvSpPr>
          <p:cNvPr id="14056" name="object_1405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058" name="object_14059"/>
          <p:cNvSpPr/>
          <p:nvPr/>
        </p:nvSpPr>
        <p:spPr>
          <a:xfrm>
            <a:off x="9026775" y="3599878"/>
            <a:ext cx="0" cy="3184299"/>
          </a:xfrm>
          <a:prstGeom prst="rect">
            <a:avLst/>
          </a:prstGeom>
          <a:ln w="5235">
            <a:solidFill>
              <a:srgbClr val="767A7C"/>
            </a:solidFill>
          </a:ln>
        </p:spPr>
      </p:sp>
      <p:sp>
        <p:nvSpPr>
          <p:cNvPr id="14060" name="object_1406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062" name="object_14063"/>
          <p:cNvSpPr/>
          <p:nvPr/>
        </p:nvSpPr>
        <p:spPr>
          <a:xfrm>
            <a:off x="10708225" y="3599878"/>
            <a:ext cx="0" cy="3184299"/>
          </a:xfrm>
          <a:prstGeom prst="rect">
            <a:avLst/>
          </a:prstGeom>
          <a:ln w="5235">
            <a:solidFill>
              <a:srgbClr val="767A7C"/>
            </a:solidFill>
          </a:ln>
        </p:spPr>
      </p:sp>
      <p:sp>
        <p:nvSpPr>
          <p:cNvPr id="14064" name="object_1406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066" name="object_14067"/>
          <p:cNvSpPr/>
          <p:nvPr/>
        </p:nvSpPr>
        <p:spPr>
          <a:xfrm>
            <a:off x="12389674" y="3599878"/>
            <a:ext cx="0" cy="3184299"/>
          </a:xfrm>
          <a:prstGeom prst="rect">
            <a:avLst/>
          </a:prstGeom>
          <a:ln w="5235">
            <a:solidFill>
              <a:srgbClr val="767A7C"/>
            </a:solidFill>
          </a:ln>
        </p:spPr>
      </p:sp>
      <p:sp>
        <p:nvSpPr>
          <p:cNvPr id="14068" name="object_1406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070" name="object_14071"/>
          <p:cNvSpPr/>
          <p:nvPr/>
        </p:nvSpPr>
        <p:spPr>
          <a:xfrm>
            <a:off x="14071124" y="3599878"/>
            <a:ext cx="0" cy="3184299"/>
          </a:xfrm>
          <a:prstGeom prst="rect">
            <a:avLst/>
          </a:prstGeom>
          <a:ln w="5235">
            <a:solidFill>
              <a:srgbClr val="767A7C"/>
            </a:solidFill>
          </a:ln>
        </p:spPr>
      </p:sp>
      <p:sp>
        <p:nvSpPr>
          <p:cNvPr id="14072" name="object_1407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074" name="object_14075"/>
          <p:cNvSpPr/>
          <p:nvPr/>
        </p:nvSpPr>
        <p:spPr>
          <a:xfrm>
            <a:off x="15752573" y="3599878"/>
            <a:ext cx="0" cy="3184299"/>
          </a:xfrm>
          <a:prstGeom prst="rect">
            <a:avLst/>
          </a:prstGeom>
          <a:ln w="5235">
            <a:solidFill>
              <a:srgbClr val="000000"/>
            </a:solidFill>
          </a:ln>
        </p:spPr>
      </p:sp>
      <p:sp>
        <p:nvSpPr>
          <p:cNvPr id="14006" name="object_14007"/>
          <p:cNvSpPr/>
          <p:nvPr/>
        </p:nvSpPr>
        <p:spPr>
          <a:xfrm>
            <a:off x="7345326" y="3442398"/>
            <a:ext cx="5128421" cy="157480"/>
          </a:xfrm>
          <a:prstGeom prst="rect">
            <a:avLst/>
          </a:prstGeom>
          <a:solidFill>
            <a:srgbClr val="DB2D3C"/>
          </a:solidFill>
        </p:spPr>
      </p:sp>
      <p:sp>
        <p:nvSpPr>
          <p:cNvPr id="14008" name="object_14009"/>
          <p:cNvSpPr/>
          <p:nvPr/>
        </p:nvSpPr>
        <p:spPr>
          <a:xfrm>
            <a:off x="12473747" y="3442398"/>
            <a:ext cx="1008870" cy="157480"/>
          </a:xfrm>
          <a:prstGeom prst="rect">
            <a:avLst/>
          </a:prstGeom>
          <a:solidFill>
            <a:srgbClr val="FABC46"/>
          </a:solidFill>
        </p:spPr>
      </p:sp>
      <p:sp>
        <p:nvSpPr>
          <p:cNvPr id="14010" name="object_14011"/>
          <p:cNvSpPr/>
          <p:nvPr/>
        </p:nvSpPr>
        <p:spPr>
          <a:xfrm>
            <a:off x="13482617" y="3442398"/>
            <a:ext cx="2269957" cy="157480"/>
          </a:xfrm>
          <a:prstGeom prst="rect">
            <a:avLst/>
          </a:prstGeom>
          <a:solidFill>
            <a:srgbClr val="35B77C"/>
          </a:solidFill>
        </p:spPr>
      </p:sp>
      <p:sp>
        <p:nvSpPr>
          <p:cNvPr id="14076" name="object_1407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078" name="object_1407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4080" name="object_1408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W=23%</a:t>
            </a:r>
          </a:p>
        </p:txBody>
      </p:sp>
      <p:sp>
        <p:nvSpPr>
          <p:cNvPr id="14082" name="object_14083">
            <a:hlinkClick r:id="rId29" action="ppaction://hlinksldjump" tooltip="Meine direkte Führungskraft fördert die bereichsübergreifende Zusammenarbeit."/>
          </p:cNvPr>
          <p:cNvSpPr/>
          <p:nvPr/>
        </p:nvSpPr>
        <p:spPr>
          <a:xfrm>
            <a:off x="7345326" y="3918308"/>
            <a:ext cx="6078410" cy="424573"/>
          </a:xfrm>
          <a:prstGeom prst="rect">
            <a:avLst/>
          </a:prstGeom>
          <a:solidFill>
            <a:srgbClr val="49C0B6"/>
          </a:solidFill>
        </p:spPr>
      </p:sp>
      <p:sp>
        <p:nvSpPr>
          <p:cNvPr id="14084" name="object_1408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086" name="object_1408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567</a:t>
            </a:r>
          </a:p>
        </p:txBody>
      </p:sp>
      <p:sp>
        <p:nvSpPr>
          <p:cNvPr id="14088" name="object_1408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W=24%</a:t>
            </a:r>
          </a:p>
        </p:txBody>
      </p:sp>
      <p:sp>
        <p:nvSpPr>
          <p:cNvPr id="14090" name="object_14091">
            <a:hlinkClick r:id="rId29" action="ppaction://hlinksldjump" tooltip="Meine direkte Führungskraft fördert die bereichsübergreifende Zusammenarbeit."/>
          </p:cNvPr>
          <p:cNvSpPr/>
          <p:nvPr/>
        </p:nvSpPr>
        <p:spPr>
          <a:xfrm>
            <a:off x="7345326" y="4979741"/>
            <a:ext cx="6106004" cy="424573"/>
          </a:xfrm>
          <a:prstGeom prst="rect">
            <a:avLst/>
          </a:prstGeom>
          <a:solidFill>
            <a:srgbClr val="49C0B6"/>
          </a:solidFill>
        </p:spPr>
      </p:sp>
      <p:sp>
        <p:nvSpPr>
          <p:cNvPr id="14092" name="object_1409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094" name="object_1409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549</a:t>
            </a:r>
          </a:p>
        </p:txBody>
      </p:sp>
      <p:sp>
        <p:nvSpPr>
          <p:cNvPr id="14096" name="object_1409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W=24%</a:t>
            </a:r>
          </a:p>
        </p:txBody>
      </p:sp>
      <p:sp>
        <p:nvSpPr>
          <p:cNvPr id="14098" name="object_14099">
            <a:hlinkClick r:id="rId29" action="ppaction://hlinksldjump" tooltip="Meine direkte Führungskraft fördert die bereichsübergreifende Zusammenarbeit."/>
          </p:cNvPr>
          <p:cNvSpPr/>
          <p:nvPr/>
        </p:nvSpPr>
        <p:spPr>
          <a:xfrm>
            <a:off x="7345326" y="6041174"/>
            <a:ext cx="5901918" cy="424573"/>
          </a:xfrm>
          <a:prstGeom prst="rect">
            <a:avLst/>
          </a:prstGeom>
          <a:solidFill>
            <a:srgbClr val="49C0B6"/>
          </a:solidFill>
        </p:spPr>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08" name="object_14109"/>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19</a:t>
            </a:r>
            <a:endParaRPr sz="2950" b="1" dirty="0"/>
          </a:p>
        </p:txBody>
      </p:sp>
      <p:sp>
        <p:nvSpPr>
          <p:cNvPr id="14110" name="object_141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Delegationskompetenz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112" name="1411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114" name="1411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116" name="1411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118" name="1411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120" name="1412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122" name="1412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124" name="1412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126" name="1412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128" name="1412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130" name="1413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132" name="1413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134" name="1413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136" name="1413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138" name="1413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140" name="1414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142" name="1414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144" name="1414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146" name="object_1414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14148" name="object_1414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150" name="object_14151"/>
          <p:cNvSpPr/>
          <p:nvPr/>
        </p:nvSpPr>
        <p:spPr>
          <a:xfrm>
            <a:off x="7345326" y="3599878"/>
            <a:ext cx="0" cy="3184299"/>
          </a:xfrm>
          <a:prstGeom prst="rect">
            <a:avLst/>
          </a:prstGeom>
          <a:ln w="5235">
            <a:solidFill>
              <a:srgbClr val="000000"/>
            </a:solidFill>
          </a:ln>
        </p:spPr>
      </p:sp>
      <p:sp>
        <p:nvSpPr>
          <p:cNvPr id="14152" name="object_1415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154" name="object_14155"/>
          <p:cNvSpPr/>
          <p:nvPr/>
        </p:nvSpPr>
        <p:spPr>
          <a:xfrm>
            <a:off x="9026775" y="3599878"/>
            <a:ext cx="0" cy="3184299"/>
          </a:xfrm>
          <a:prstGeom prst="rect">
            <a:avLst/>
          </a:prstGeom>
          <a:ln w="5235">
            <a:solidFill>
              <a:srgbClr val="767A7C"/>
            </a:solidFill>
          </a:ln>
        </p:spPr>
      </p:sp>
      <p:sp>
        <p:nvSpPr>
          <p:cNvPr id="14156" name="object_1415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158" name="object_14159"/>
          <p:cNvSpPr/>
          <p:nvPr/>
        </p:nvSpPr>
        <p:spPr>
          <a:xfrm>
            <a:off x="10708225" y="3599878"/>
            <a:ext cx="0" cy="3184299"/>
          </a:xfrm>
          <a:prstGeom prst="rect">
            <a:avLst/>
          </a:prstGeom>
          <a:ln w="5235">
            <a:solidFill>
              <a:srgbClr val="767A7C"/>
            </a:solidFill>
          </a:ln>
        </p:spPr>
      </p:sp>
      <p:sp>
        <p:nvSpPr>
          <p:cNvPr id="14160" name="object_1416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162" name="object_14163"/>
          <p:cNvSpPr/>
          <p:nvPr/>
        </p:nvSpPr>
        <p:spPr>
          <a:xfrm>
            <a:off x="12389674" y="3599878"/>
            <a:ext cx="0" cy="3184299"/>
          </a:xfrm>
          <a:prstGeom prst="rect">
            <a:avLst/>
          </a:prstGeom>
          <a:ln w="5235">
            <a:solidFill>
              <a:srgbClr val="767A7C"/>
            </a:solidFill>
          </a:ln>
        </p:spPr>
      </p:sp>
      <p:sp>
        <p:nvSpPr>
          <p:cNvPr id="14164" name="object_1416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166" name="object_14167"/>
          <p:cNvSpPr/>
          <p:nvPr/>
        </p:nvSpPr>
        <p:spPr>
          <a:xfrm>
            <a:off x="14071124" y="3599878"/>
            <a:ext cx="0" cy="3184299"/>
          </a:xfrm>
          <a:prstGeom prst="rect">
            <a:avLst/>
          </a:prstGeom>
          <a:ln w="5235">
            <a:solidFill>
              <a:srgbClr val="767A7C"/>
            </a:solidFill>
          </a:ln>
        </p:spPr>
      </p:sp>
      <p:sp>
        <p:nvSpPr>
          <p:cNvPr id="14168" name="object_1416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170" name="object_14171"/>
          <p:cNvSpPr/>
          <p:nvPr/>
        </p:nvSpPr>
        <p:spPr>
          <a:xfrm>
            <a:off x="15752573" y="3599878"/>
            <a:ext cx="0" cy="3184299"/>
          </a:xfrm>
          <a:prstGeom prst="rect">
            <a:avLst/>
          </a:prstGeom>
          <a:ln w="5235">
            <a:solidFill>
              <a:srgbClr val="000000"/>
            </a:solidFill>
          </a:ln>
        </p:spPr>
      </p:sp>
      <p:sp>
        <p:nvSpPr>
          <p:cNvPr id="14102" name="object_14103"/>
          <p:cNvSpPr/>
          <p:nvPr/>
        </p:nvSpPr>
        <p:spPr>
          <a:xfrm>
            <a:off x="7345326" y="3442398"/>
            <a:ext cx="5128421" cy="157480"/>
          </a:xfrm>
          <a:prstGeom prst="rect">
            <a:avLst/>
          </a:prstGeom>
          <a:solidFill>
            <a:srgbClr val="DB2D3C"/>
          </a:solidFill>
        </p:spPr>
      </p:sp>
      <p:sp>
        <p:nvSpPr>
          <p:cNvPr id="14104" name="object_14105"/>
          <p:cNvSpPr/>
          <p:nvPr/>
        </p:nvSpPr>
        <p:spPr>
          <a:xfrm>
            <a:off x="12473747" y="3442398"/>
            <a:ext cx="1008870" cy="157480"/>
          </a:xfrm>
          <a:prstGeom prst="rect">
            <a:avLst/>
          </a:prstGeom>
          <a:solidFill>
            <a:srgbClr val="FABC46"/>
          </a:solidFill>
        </p:spPr>
      </p:sp>
      <p:sp>
        <p:nvSpPr>
          <p:cNvPr id="14106" name="object_14107"/>
          <p:cNvSpPr/>
          <p:nvPr/>
        </p:nvSpPr>
        <p:spPr>
          <a:xfrm>
            <a:off x="13482617" y="3442398"/>
            <a:ext cx="2269957" cy="157480"/>
          </a:xfrm>
          <a:prstGeom prst="rect">
            <a:avLst/>
          </a:prstGeom>
          <a:solidFill>
            <a:srgbClr val="35B77C"/>
          </a:solidFill>
        </p:spPr>
      </p:sp>
      <p:sp>
        <p:nvSpPr>
          <p:cNvPr id="14172" name="object_1417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174" name="object_1417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4176" name="object_1417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W=25%</a:t>
            </a:r>
          </a:p>
        </p:txBody>
      </p:sp>
      <p:sp>
        <p:nvSpPr>
          <p:cNvPr id="14178" name="object_14179">
            <a:hlinkClick r:id="rId29" action="ppaction://hlinksldjump" tooltip="Meine direkte Führungskraft delegiert sehr klar und unmissverständlich."/>
          </p:cNvPr>
          <p:cNvSpPr/>
          <p:nvPr/>
        </p:nvSpPr>
        <p:spPr>
          <a:xfrm>
            <a:off x="7345326" y="3918308"/>
            <a:ext cx="6149718" cy="424573"/>
          </a:xfrm>
          <a:prstGeom prst="rect">
            <a:avLst/>
          </a:prstGeom>
          <a:solidFill>
            <a:srgbClr val="49C0B6"/>
          </a:solidFill>
        </p:spPr>
      </p:sp>
      <p:sp>
        <p:nvSpPr>
          <p:cNvPr id="14180" name="object_1418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182" name="object_1418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572</a:t>
            </a:r>
          </a:p>
        </p:txBody>
      </p:sp>
      <p:sp>
        <p:nvSpPr>
          <p:cNvPr id="14184" name="object_1418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W=26%</a:t>
            </a:r>
          </a:p>
        </p:txBody>
      </p:sp>
      <p:sp>
        <p:nvSpPr>
          <p:cNvPr id="14186" name="object_14187">
            <a:hlinkClick r:id="rId29" action="ppaction://hlinksldjump" tooltip="Meine direkte Führungskraft delegiert sehr klar und unmissverständlich."/>
          </p:cNvPr>
          <p:cNvSpPr/>
          <p:nvPr/>
        </p:nvSpPr>
        <p:spPr>
          <a:xfrm>
            <a:off x="7345326" y="4979741"/>
            <a:ext cx="6240764" cy="424573"/>
          </a:xfrm>
          <a:prstGeom prst="rect">
            <a:avLst/>
          </a:prstGeom>
          <a:solidFill>
            <a:srgbClr val="49C0B6"/>
          </a:solidFill>
        </p:spPr>
      </p:sp>
      <p:sp>
        <p:nvSpPr>
          <p:cNvPr id="14188" name="object_1418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190" name="object_1419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4192" name="object_1419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W=26%</a:t>
            </a:r>
          </a:p>
        </p:txBody>
      </p:sp>
      <p:sp>
        <p:nvSpPr>
          <p:cNvPr id="14194" name="object_14195">
            <a:hlinkClick r:id="rId29" action="ppaction://hlinksldjump" tooltip="Meine direkte Führungskraft delegiert sehr klar und unmissverständlich."/>
          </p:cNvPr>
          <p:cNvSpPr/>
          <p:nvPr/>
        </p:nvSpPr>
        <p:spPr>
          <a:xfrm>
            <a:off x="7345326" y="6041174"/>
            <a:ext cx="6017339" cy="424573"/>
          </a:xfrm>
          <a:prstGeom prst="rect">
            <a:avLst/>
          </a:prstGeom>
          <a:solidFill>
            <a:srgbClr val="49C0B6"/>
          </a:solidFill>
        </p:spPr>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04" name="object_14205"/>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20</a:t>
            </a:r>
            <a:endParaRPr sz="2950" b="1" dirty="0"/>
          </a:p>
        </p:txBody>
      </p:sp>
      <p:sp>
        <p:nvSpPr>
          <p:cNvPr id="14206" name="object_1420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Feedback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208" name="1420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210" name="1421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212" name="1421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214" name="1421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216" name="1421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218" name="1421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220" name="1422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222" name="1422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224" name="1422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226" name="1422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228" name="1422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230" name="1423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232" name="1423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234" name="1423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236" name="1423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238" name="1423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240" name="1424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242" name="object_1424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4244" name="object_1424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246" name="object_14247"/>
          <p:cNvSpPr/>
          <p:nvPr/>
        </p:nvSpPr>
        <p:spPr>
          <a:xfrm>
            <a:off x="7345326" y="3599878"/>
            <a:ext cx="0" cy="3184299"/>
          </a:xfrm>
          <a:prstGeom prst="rect">
            <a:avLst/>
          </a:prstGeom>
          <a:ln w="5235">
            <a:solidFill>
              <a:srgbClr val="000000"/>
            </a:solidFill>
          </a:ln>
        </p:spPr>
      </p:sp>
      <p:sp>
        <p:nvSpPr>
          <p:cNvPr id="14248" name="object_1424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250" name="object_14251"/>
          <p:cNvSpPr/>
          <p:nvPr/>
        </p:nvSpPr>
        <p:spPr>
          <a:xfrm>
            <a:off x="9026775" y="3599878"/>
            <a:ext cx="0" cy="3184299"/>
          </a:xfrm>
          <a:prstGeom prst="rect">
            <a:avLst/>
          </a:prstGeom>
          <a:ln w="5235">
            <a:solidFill>
              <a:srgbClr val="767A7C"/>
            </a:solidFill>
          </a:ln>
        </p:spPr>
      </p:sp>
      <p:sp>
        <p:nvSpPr>
          <p:cNvPr id="14252" name="object_1425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254" name="object_14255"/>
          <p:cNvSpPr/>
          <p:nvPr/>
        </p:nvSpPr>
        <p:spPr>
          <a:xfrm>
            <a:off x="10708225" y="3599878"/>
            <a:ext cx="0" cy="3184299"/>
          </a:xfrm>
          <a:prstGeom prst="rect">
            <a:avLst/>
          </a:prstGeom>
          <a:ln w="5235">
            <a:solidFill>
              <a:srgbClr val="767A7C"/>
            </a:solidFill>
          </a:ln>
        </p:spPr>
      </p:sp>
      <p:sp>
        <p:nvSpPr>
          <p:cNvPr id="14256" name="object_1425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258" name="object_14259"/>
          <p:cNvSpPr/>
          <p:nvPr/>
        </p:nvSpPr>
        <p:spPr>
          <a:xfrm>
            <a:off x="12389674" y="3599878"/>
            <a:ext cx="0" cy="3184299"/>
          </a:xfrm>
          <a:prstGeom prst="rect">
            <a:avLst/>
          </a:prstGeom>
          <a:ln w="5235">
            <a:solidFill>
              <a:srgbClr val="767A7C"/>
            </a:solidFill>
          </a:ln>
        </p:spPr>
      </p:sp>
      <p:sp>
        <p:nvSpPr>
          <p:cNvPr id="14260" name="object_1426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262" name="object_14263"/>
          <p:cNvSpPr/>
          <p:nvPr/>
        </p:nvSpPr>
        <p:spPr>
          <a:xfrm>
            <a:off x="14071124" y="3599878"/>
            <a:ext cx="0" cy="3184299"/>
          </a:xfrm>
          <a:prstGeom prst="rect">
            <a:avLst/>
          </a:prstGeom>
          <a:ln w="5235">
            <a:solidFill>
              <a:srgbClr val="767A7C"/>
            </a:solidFill>
          </a:ln>
        </p:spPr>
      </p:sp>
      <p:sp>
        <p:nvSpPr>
          <p:cNvPr id="14264" name="object_1426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266" name="object_14267"/>
          <p:cNvSpPr/>
          <p:nvPr/>
        </p:nvSpPr>
        <p:spPr>
          <a:xfrm>
            <a:off x="15752573" y="3599878"/>
            <a:ext cx="0" cy="3184299"/>
          </a:xfrm>
          <a:prstGeom prst="rect">
            <a:avLst/>
          </a:prstGeom>
          <a:ln w="5235">
            <a:solidFill>
              <a:srgbClr val="000000"/>
            </a:solidFill>
          </a:ln>
        </p:spPr>
      </p:sp>
      <p:sp>
        <p:nvSpPr>
          <p:cNvPr id="14198" name="object_14199"/>
          <p:cNvSpPr/>
          <p:nvPr/>
        </p:nvSpPr>
        <p:spPr>
          <a:xfrm>
            <a:off x="7345326" y="3442398"/>
            <a:ext cx="5128421" cy="157480"/>
          </a:xfrm>
          <a:prstGeom prst="rect">
            <a:avLst/>
          </a:prstGeom>
          <a:solidFill>
            <a:srgbClr val="DB2D3C"/>
          </a:solidFill>
        </p:spPr>
      </p:sp>
      <p:sp>
        <p:nvSpPr>
          <p:cNvPr id="14200" name="object_14201"/>
          <p:cNvSpPr/>
          <p:nvPr/>
        </p:nvSpPr>
        <p:spPr>
          <a:xfrm>
            <a:off x="12473747" y="3442398"/>
            <a:ext cx="1008870" cy="157480"/>
          </a:xfrm>
          <a:prstGeom prst="rect">
            <a:avLst/>
          </a:prstGeom>
          <a:solidFill>
            <a:srgbClr val="FABC46"/>
          </a:solidFill>
        </p:spPr>
      </p:sp>
      <p:sp>
        <p:nvSpPr>
          <p:cNvPr id="14202" name="object_14203"/>
          <p:cNvSpPr/>
          <p:nvPr/>
        </p:nvSpPr>
        <p:spPr>
          <a:xfrm>
            <a:off x="13482617" y="3442398"/>
            <a:ext cx="2269957" cy="157480"/>
          </a:xfrm>
          <a:prstGeom prst="rect">
            <a:avLst/>
          </a:prstGeom>
          <a:solidFill>
            <a:srgbClr val="35B77C"/>
          </a:solidFill>
        </p:spPr>
      </p:sp>
      <p:sp>
        <p:nvSpPr>
          <p:cNvPr id="14268" name="object_1426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270" name="object_1427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577</a:t>
            </a:r>
          </a:p>
        </p:txBody>
      </p:sp>
      <p:sp>
        <p:nvSpPr>
          <p:cNvPr id="14272" name="object_1427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W=59%</a:t>
            </a:r>
          </a:p>
        </p:txBody>
      </p:sp>
      <p:sp>
        <p:nvSpPr>
          <p:cNvPr id="14274" name="object_14275">
            <a:hlinkClick r:id="rId29" action="ppaction://hlinksldjump" tooltip="Meine direkte Führungskraft gibt mir ausreichend wertschätzendes Feedback."/>
          </p:cNvPr>
          <p:cNvSpPr/>
          <p:nvPr/>
        </p:nvSpPr>
        <p:spPr>
          <a:xfrm>
            <a:off x="7345326" y="3918308"/>
            <a:ext cx="6142973" cy="424573"/>
          </a:xfrm>
          <a:prstGeom prst="rect">
            <a:avLst/>
          </a:prstGeom>
          <a:solidFill>
            <a:srgbClr val="49C0B6"/>
          </a:solidFill>
        </p:spPr>
      </p:sp>
      <p:sp>
        <p:nvSpPr>
          <p:cNvPr id="14276" name="object_1427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278" name="object_1427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573</a:t>
            </a:r>
          </a:p>
        </p:txBody>
      </p:sp>
      <p:sp>
        <p:nvSpPr>
          <p:cNvPr id="14280" name="object_1428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W=63%</a:t>
            </a:r>
          </a:p>
        </p:txBody>
      </p:sp>
      <p:sp>
        <p:nvSpPr>
          <p:cNvPr id="14282" name="object_14283">
            <a:hlinkClick r:id="rId29" action="ppaction://hlinksldjump" tooltip="Meine direkte Führungskraft gibt mir ausreichend wertschätzendes Feedback."/>
          </p:cNvPr>
          <p:cNvSpPr/>
          <p:nvPr/>
        </p:nvSpPr>
        <p:spPr>
          <a:xfrm>
            <a:off x="7345326" y="4979741"/>
            <a:ext cx="6103691" cy="424573"/>
          </a:xfrm>
          <a:prstGeom prst="rect">
            <a:avLst/>
          </a:prstGeom>
          <a:solidFill>
            <a:srgbClr val="49C0B6"/>
          </a:solidFill>
        </p:spPr>
      </p:sp>
      <p:sp>
        <p:nvSpPr>
          <p:cNvPr id="14284" name="object_1428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286" name="object_1428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554</a:t>
            </a:r>
          </a:p>
        </p:txBody>
      </p:sp>
      <p:sp>
        <p:nvSpPr>
          <p:cNvPr id="14288" name="object_1428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W=63%</a:t>
            </a:r>
          </a:p>
        </p:txBody>
      </p:sp>
      <p:sp>
        <p:nvSpPr>
          <p:cNvPr id="14290" name="object_14291">
            <a:hlinkClick r:id="rId29" action="ppaction://hlinksldjump" tooltip="Meine direkte Führungskraft gibt mir ausreichend wertschätzendes Feedback."/>
          </p:cNvPr>
          <p:cNvSpPr/>
          <p:nvPr/>
        </p:nvSpPr>
        <p:spPr>
          <a:xfrm>
            <a:off x="7345326" y="6041174"/>
            <a:ext cx="5891143" cy="424573"/>
          </a:xfrm>
          <a:prstGeom prst="rect">
            <a:avLst/>
          </a:prstGeom>
          <a:solidFill>
            <a:srgbClr val="49C0B6"/>
          </a:solidFill>
        </p:spPr>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00" name="object_14301"/>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21</a:t>
            </a:r>
            <a:endParaRPr sz="2950" b="1" dirty="0"/>
          </a:p>
        </p:txBody>
      </p:sp>
      <p:sp>
        <p:nvSpPr>
          <p:cNvPr id="14302" name="object_1430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Eigenverantwortung wird gefördert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304" name="1430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306" name="1430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308" name="1430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310" name="1431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312" name="1431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314" name="1431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316" name="1431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318" name="1431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320" name="1432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322" name="1432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324" name="1432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326" name="1432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328" name="1432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330" name="1433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332" name="1433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334" name="1433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336" name="1433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338" name="object_1433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14340" name="object_1434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342" name="object_14343"/>
          <p:cNvSpPr/>
          <p:nvPr/>
        </p:nvSpPr>
        <p:spPr>
          <a:xfrm>
            <a:off x="7345326" y="3599878"/>
            <a:ext cx="0" cy="3184299"/>
          </a:xfrm>
          <a:prstGeom prst="rect">
            <a:avLst/>
          </a:prstGeom>
          <a:ln w="5235">
            <a:solidFill>
              <a:srgbClr val="000000"/>
            </a:solidFill>
          </a:ln>
        </p:spPr>
      </p:sp>
      <p:sp>
        <p:nvSpPr>
          <p:cNvPr id="14344" name="object_1434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346" name="object_14347"/>
          <p:cNvSpPr/>
          <p:nvPr/>
        </p:nvSpPr>
        <p:spPr>
          <a:xfrm>
            <a:off x="9026775" y="3599878"/>
            <a:ext cx="0" cy="3184299"/>
          </a:xfrm>
          <a:prstGeom prst="rect">
            <a:avLst/>
          </a:prstGeom>
          <a:ln w="5235">
            <a:solidFill>
              <a:srgbClr val="767A7C"/>
            </a:solidFill>
          </a:ln>
        </p:spPr>
      </p:sp>
      <p:sp>
        <p:nvSpPr>
          <p:cNvPr id="14348" name="object_1434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350" name="object_14351"/>
          <p:cNvSpPr/>
          <p:nvPr/>
        </p:nvSpPr>
        <p:spPr>
          <a:xfrm>
            <a:off x="10708225" y="3599878"/>
            <a:ext cx="0" cy="3184299"/>
          </a:xfrm>
          <a:prstGeom prst="rect">
            <a:avLst/>
          </a:prstGeom>
          <a:ln w="5235">
            <a:solidFill>
              <a:srgbClr val="767A7C"/>
            </a:solidFill>
          </a:ln>
        </p:spPr>
      </p:sp>
      <p:sp>
        <p:nvSpPr>
          <p:cNvPr id="14352" name="object_1435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354" name="object_14355"/>
          <p:cNvSpPr/>
          <p:nvPr/>
        </p:nvSpPr>
        <p:spPr>
          <a:xfrm>
            <a:off x="12389674" y="3599878"/>
            <a:ext cx="0" cy="3184299"/>
          </a:xfrm>
          <a:prstGeom prst="rect">
            <a:avLst/>
          </a:prstGeom>
          <a:ln w="5235">
            <a:solidFill>
              <a:srgbClr val="767A7C"/>
            </a:solidFill>
          </a:ln>
        </p:spPr>
      </p:sp>
      <p:sp>
        <p:nvSpPr>
          <p:cNvPr id="14356" name="object_1435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358" name="object_14359"/>
          <p:cNvSpPr/>
          <p:nvPr/>
        </p:nvSpPr>
        <p:spPr>
          <a:xfrm>
            <a:off x="14071124" y="3599878"/>
            <a:ext cx="0" cy="3184299"/>
          </a:xfrm>
          <a:prstGeom prst="rect">
            <a:avLst/>
          </a:prstGeom>
          <a:ln w="5235">
            <a:solidFill>
              <a:srgbClr val="767A7C"/>
            </a:solidFill>
          </a:ln>
        </p:spPr>
      </p:sp>
      <p:sp>
        <p:nvSpPr>
          <p:cNvPr id="14360" name="object_1436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362" name="object_14363"/>
          <p:cNvSpPr/>
          <p:nvPr/>
        </p:nvSpPr>
        <p:spPr>
          <a:xfrm>
            <a:off x="15752573" y="3599878"/>
            <a:ext cx="0" cy="3184299"/>
          </a:xfrm>
          <a:prstGeom prst="rect">
            <a:avLst/>
          </a:prstGeom>
          <a:ln w="5235">
            <a:solidFill>
              <a:srgbClr val="000000"/>
            </a:solidFill>
          </a:ln>
        </p:spPr>
      </p:sp>
      <p:sp>
        <p:nvSpPr>
          <p:cNvPr id="14294" name="object_14295"/>
          <p:cNvSpPr/>
          <p:nvPr/>
        </p:nvSpPr>
        <p:spPr>
          <a:xfrm>
            <a:off x="7345326" y="3442398"/>
            <a:ext cx="5128421" cy="157480"/>
          </a:xfrm>
          <a:prstGeom prst="rect">
            <a:avLst/>
          </a:prstGeom>
          <a:solidFill>
            <a:srgbClr val="DB2D3C"/>
          </a:solidFill>
        </p:spPr>
      </p:sp>
      <p:sp>
        <p:nvSpPr>
          <p:cNvPr id="14296" name="object_14297"/>
          <p:cNvSpPr/>
          <p:nvPr/>
        </p:nvSpPr>
        <p:spPr>
          <a:xfrm>
            <a:off x="12473747" y="3442398"/>
            <a:ext cx="1008870" cy="157480"/>
          </a:xfrm>
          <a:prstGeom prst="rect">
            <a:avLst/>
          </a:prstGeom>
          <a:solidFill>
            <a:srgbClr val="FABC46"/>
          </a:solidFill>
        </p:spPr>
      </p:sp>
      <p:sp>
        <p:nvSpPr>
          <p:cNvPr id="14298" name="object_14299"/>
          <p:cNvSpPr/>
          <p:nvPr/>
        </p:nvSpPr>
        <p:spPr>
          <a:xfrm>
            <a:off x="13482617" y="3442398"/>
            <a:ext cx="2269957" cy="157480"/>
          </a:xfrm>
          <a:prstGeom prst="rect">
            <a:avLst/>
          </a:prstGeom>
          <a:solidFill>
            <a:srgbClr val="35B77C"/>
          </a:solidFill>
        </p:spPr>
      </p:sp>
      <p:sp>
        <p:nvSpPr>
          <p:cNvPr id="14364" name="object_1436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366" name="object_1436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4368" name="object_1436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W=82%</a:t>
            </a:r>
          </a:p>
        </p:txBody>
      </p:sp>
      <p:sp>
        <p:nvSpPr>
          <p:cNvPr id="14370" name="object_14371">
            <a:hlinkClick r:id="rId29" action="ppaction://hlinksldjump" tooltip="Eigenverantwortliches Handeln wird von meiner direkten Führungskraft gefördert."/>
          </p:cNvPr>
          <p:cNvSpPr/>
          <p:nvPr/>
        </p:nvSpPr>
        <p:spPr>
          <a:xfrm>
            <a:off x="7345326" y="3918308"/>
            <a:ext cx="6643918" cy="424573"/>
          </a:xfrm>
          <a:prstGeom prst="rect">
            <a:avLst/>
          </a:prstGeom>
          <a:solidFill>
            <a:srgbClr val="49C0B6"/>
          </a:solidFill>
        </p:spPr>
      </p:sp>
      <p:sp>
        <p:nvSpPr>
          <p:cNvPr id="14372" name="object_1437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374" name="object_1437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573</a:t>
            </a:r>
          </a:p>
        </p:txBody>
      </p:sp>
      <p:sp>
        <p:nvSpPr>
          <p:cNvPr id="14376" name="object_1437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W=87%</a:t>
            </a:r>
          </a:p>
        </p:txBody>
      </p:sp>
      <p:sp>
        <p:nvSpPr>
          <p:cNvPr id="14378" name="object_14379">
            <a:hlinkClick r:id="rId29" action="ppaction://hlinksldjump" tooltip="Eigenverantwortliches Handeln wird von meiner direkten Führungskraft gefördert."/>
          </p:cNvPr>
          <p:cNvSpPr/>
          <p:nvPr/>
        </p:nvSpPr>
        <p:spPr>
          <a:xfrm>
            <a:off x="7345326" y="4979741"/>
            <a:ext cx="6719929" cy="424573"/>
          </a:xfrm>
          <a:prstGeom prst="rect">
            <a:avLst/>
          </a:prstGeom>
          <a:solidFill>
            <a:srgbClr val="49C0B6"/>
          </a:solidFill>
        </p:spPr>
      </p:sp>
      <p:sp>
        <p:nvSpPr>
          <p:cNvPr id="14380" name="object_1438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382" name="object_1438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4384" name="object_1438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W=86%</a:t>
            </a:r>
          </a:p>
        </p:txBody>
      </p:sp>
      <p:sp>
        <p:nvSpPr>
          <p:cNvPr id="14386" name="object_14387">
            <a:hlinkClick r:id="rId29" action="ppaction://hlinksldjump" tooltip="Eigenverantwortliches Handeln wird von meiner direkten Führungskraft gefördert."/>
          </p:cNvPr>
          <p:cNvSpPr/>
          <p:nvPr/>
        </p:nvSpPr>
        <p:spPr>
          <a:xfrm>
            <a:off x="7345326" y="6041174"/>
            <a:ext cx="6482550" cy="424573"/>
          </a:xfrm>
          <a:prstGeom prst="rect">
            <a:avLst/>
          </a:prstGeom>
          <a:solidFill>
            <a:srgbClr val="49C0B6"/>
          </a:solidFill>
        </p:spPr>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96" name="object_14397"/>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22</a:t>
            </a:r>
            <a:endParaRPr sz="2950" b="1" dirty="0"/>
          </a:p>
        </p:txBody>
      </p:sp>
      <p:sp>
        <p:nvSpPr>
          <p:cNvPr id="14398" name="object_1439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Information über Veränderungen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400" name="1440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402" name="1440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404" name="1440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406" name="1440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408" name="1440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410" name="1441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412" name="1441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414" name="1441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416" name="1441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418" name="1441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420" name="1442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422" name="1442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424" name="1442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426" name="1442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428" name="1442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430" name="1443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432" name="1443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434" name="object_14435"/>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14436" name="object_1443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438" name="object_14439"/>
          <p:cNvSpPr/>
          <p:nvPr/>
        </p:nvSpPr>
        <p:spPr>
          <a:xfrm>
            <a:off x="7345326" y="3599878"/>
            <a:ext cx="0" cy="3184299"/>
          </a:xfrm>
          <a:prstGeom prst="rect">
            <a:avLst/>
          </a:prstGeom>
          <a:ln w="5235">
            <a:solidFill>
              <a:srgbClr val="000000"/>
            </a:solidFill>
          </a:ln>
        </p:spPr>
      </p:sp>
      <p:sp>
        <p:nvSpPr>
          <p:cNvPr id="14440" name="object_1444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442" name="object_14443"/>
          <p:cNvSpPr/>
          <p:nvPr/>
        </p:nvSpPr>
        <p:spPr>
          <a:xfrm>
            <a:off x="9026775" y="3599878"/>
            <a:ext cx="0" cy="3184299"/>
          </a:xfrm>
          <a:prstGeom prst="rect">
            <a:avLst/>
          </a:prstGeom>
          <a:ln w="5235">
            <a:solidFill>
              <a:srgbClr val="767A7C"/>
            </a:solidFill>
          </a:ln>
        </p:spPr>
      </p:sp>
      <p:sp>
        <p:nvSpPr>
          <p:cNvPr id="14444" name="object_1444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446" name="object_14447"/>
          <p:cNvSpPr/>
          <p:nvPr/>
        </p:nvSpPr>
        <p:spPr>
          <a:xfrm>
            <a:off x="10708225" y="3599878"/>
            <a:ext cx="0" cy="3184299"/>
          </a:xfrm>
          <a:prstGeom prst="rect">
            <a:avLst/>
          </a:prstGeom>
          <a:ln w="5235">
            <a:solidFill>
              <a:srgbClr val="767A7C"/>
            </a:solidFill>
          </a:ln>
        </p:spPr>
      </p:sp>
      <p:sp>
        <p:nvSpPr>
          <p:cNvPr id="14448" name="object_1444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450" name="object_14451"/>
          <p:cNvSpPr/>
          <p:nvPr/>
        </p:nvSpPr>
        <p:spPr>
          <a:xfrm>
            <a:off x="12389674" y="3599878"/>
            <a:ext cx="0" cy="3184299"/>
          </a:xfrm>
          <a:prstGeom prst="rect">
            <a:avLst/>
          </a:prstGeom>
          <a:ln w="5235">
            <a:solidFill>
              <a:srgbClr val="767A7C"/>
            </a:solidFill>
          </a:ln>
        </p:spPr>
      </p:sp>
      <p:sp>
        <p:nvSpPr>
          <p:cNvPr id="14452" name="object_1445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454" name="object_14455"/>
          <p:cNvSpPr/>
          <p:nvPr/>
        </p:nvSpPr>
        <p:spPr>
          <a:xfrm>
            <a:off x="14071124" y="3599878"/>
            <a:ext cx="0" cy="3184299"/>
          </a:xfrm>
          <a:prstGeom prst="rect">
            <a:avLst/>
          </a:prstGeom>
          <a:ln w="5235">
            <a:solidFill>
              <a:srgbClr val="767A7C"/>
            </a:solidFill>
          </a:ln>
        </p:spPr>
      </p:sp>
      <p:sp>
        <p:nvSpPr>
          <p:cNvPr id="14456" name="object_1445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458" name="object_14459"/>
          <p:cNvSpPr/>
          <p:nvPr/>
        </p:nvSpPr>
        <p:spPr>
          <a:xfrm>
            <a:off x="15752573" y="3599878"/>
            <a:ext cx="0" cy="3184299"/>
          </a:xfrm>
          <a:prstGeom prst="rect">
            <a:avLst/>
          </a:prstGeom>
          <a:ln w="5235">
            <a:solidFill>
              <a:srgbClr val="000000"/>
            </a:solidFill>
          </a:ln>
        </p:spPr>
      </p:sp>
      <p:sp>
        <p:nvSpPr>
          <p:cNvPr id="14390" name="object_14391"/>
          <p:cNvSpPr/>
          <p:nvPr/>
        </p:nvSpPr>
        <p:spPr>
          <a:xfrm>
            <a:off x="7345326" y="3442398"/>
            <a:ext cx="5128421" cy="157480"/>
          </a:xfrm>
          <a:prstGeom prst="rect">
            <a:avLst/>
          </a:prstGeom>
          <a:solidFill>
            <a:srgbClr val="DB2D3C"/>
          </a:solidFill>
        </p:spPr>
      </p:sp>
      <p:sp>
        <p:nvSpPr>
          <p:cNvPr id="14392" name="object_14393"/>
          <p:cNvSpPr/>
          <p:nvPr/>
        </p:nvSpPr>
        <p:spPr>
          <a:xfrm>
            <a:off x="12473747" y="3442398"/>
            <a:ext cx="1008870" cy="157480"/>
          </a:xfrm>
          <a:prstGeom prst="rect">
            <a:avLst/>
          </a:prstGeom>
          <a:solidFill>
            <a:srgbClr val="FABC46"/>
          </a:solidFill>
        </p:spPr>
      </p:sp>
      <p:sp>
        <p:nvSpPr>
          <p:cNvPr id="14394" name="object_14395"/>
          <p:cNvSpPr/>
          <p:nvPr/>
        </p:nvSpPr>
        <p:spPr>
          <a:xfrm>
            <a:off x="13482617" y="3442398"/>
            <a:ext cx="2269957" cy="157480"/>
          </a:xfrm>
          <a:prstGeom prst="rect">
            <a:avLst/>
          </a:prstGeom>
          <a:solidFill>
            <a:srgbClr val="35B77C"/>
          </a:solidFill>
        </p:spPr>
      </p:sp>
      <p:sp>
        <p:nvSpPr>
          <p:cNvPr id="14460" name="object_1446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462" name="object_1446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4464" name="object_1446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W=35%</a:t>
            </a:r>
          </a:p>
        </p:txBody>
      </p:sp>
      <p:sp>
        <p:nvSpPr>
          <p:cNvPr id="14466" name="object_14467">
            <a:hlinkClick r:id="rId29" action="ppaction://hlinksldjump" tooltip="Über Veränderungen in meinem Bereich werde ich ausreichend informiert."/>
          </p:cNvPr>
          <p:cNvSpPr/>
          <p:nvPr/>
        </p:nvSpPr>
        <p:spPr>
          <a:xfrm>
            <a:off x="7345326" y="3918308"/>
            <a:ext cx="5832345" cy="424573"/>
          </a:xfrm>
          <a:prstGeom prst="rect">
            <a:avLst/>
          </a:prstGeom>
          <a:solidFill>
            <a:srgbClr val="49C0B6"/>
          </a:solidFill>
        </p:spPr>
      </p:sp>
      <p:sp>
        <p:nvSpPr>
          <p:cNvPr id="14468" name="object_1446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470" name="object_1447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573</a:t>
            </a:r>
          </a:p>
        </p:txBody>
      </p:sp>
      <p:sp>
        <p:nvSpPr>
          <p:cNvPr id="14472" name="object_1447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W=37%</a:t>
            </a:r>
          </a:p>
        </p:txBody>
      </p:sp>
      <p:sp>
        <p:nvSpPr>
          <p:cNvPr id="14474" name="object_14475">
            <a:hlinkClick r:id="rId29" action="ppaction://hlinksldjump" tooltip="Über Veränderungen in meinem Bereich werde ich ausreichend informiert."/>
          </p:cNvPr>
          <p:cNvSpPr/>
          <p:nvPr/>
        </p:nvSpPr>
        <p:spPr>
          <a:xfrm>
            <a:off x="7345326" y="4979741"/>
            <a:ext cx="5865999" cy="424573"/>
          </a:xfrm>
          <a:prstGeom prst="rect">
            <a:avLst/>
          </a:prstGeom>
          <a:solidFill>
            <a:srgbClr val="49C0B6"/>
          </a:solidFill>
        </p:spPr>
      </p:sp>
      <p:sp>
        <p:nvSpPr>
          <p:cNvPr id="14476" name="object_1447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478" name="object_1447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551</a:t>
            </a:r>
          </a:p>
        </p:txBody>
      </p:sp>
      <p:sp>
        <p:nvSpPr>
          <p:cNvPr id="14480" name="object_1448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W=34%</a:t>
            </a:r>
          </a:p>
        </p:txBody>
      </p:sp>
      <p:sp>
        <p:nvSpPr>
          <p:cNvPr id="14482" name="object_14483">
            <a:hlinkClick r:id="rId29" action="ppaction://hlinksldjump" tooltip="Über Veränderungen in meinem Bereich werde ich ausreichend informiert."/>
          </p:cNvPr>
          <p:cNvSpPr/>
          <p:nvPr/>
        </p:nvSpPr>
        <p:spPr>
          <a:xfrm>
            <a:off x="7345326" y="6041174"/>
            <a:ext cx="5648571" cy="424573"/>
          </a:xfrm>
          <a:prstGeom prst="rect">
            <a:avLst/>
          </a:prstGeom>
          <a:solidFill>
            <a:srgbClr val="49C0B6"/>
          </a:solidFill>
        </p:spPr>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92" name="object_14493"/>
          <p:cNvSpPr>
            <a:spLocks noGrp="1"/>
          </p:cNvSpPr>
          <p:nvPr/>
        </p:nvSpPr>
        <p:spPr>
          <a:xfrm>
            <a:off x="757390" y="680607"/>
            <a:ext cx="733425" cy="733425"/>
          </a:xfrm>
          <a:prstGeom prst="rect">
            <a:avLst/>
          </a:prstGeom>
          <a:ln w="125650">
            <a:solidFill>
              <a:srgbClr val="5181B7"/>
            </a:solidFill>
          </a:ln>
        </p:spPr>
        <p:txBody>
          <a:bodyPr wrap="square" lIns="0" tIns="0" rIns="0" bIns="0" rtlCol="0"/>
          <a:lstStyle/>
          <a:p>
            <a:endParaRPr/>
          </a:p>
        </p:txBody>
      </p:sp>
      <p:sp>
        <p:nvSpPr>
          <p:cNvPr id="14494" name="object_1449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496" name="1449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498" name="1449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500" name="1450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502" name="1450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504" name="1450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506" name="1450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508" name="1450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510" name="1451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512" name="1451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514" name="1451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516" name="1451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518" name="1451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520" name="1452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522" name="1452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524" name="1452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526" name="1452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528" name="1452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530" name="object_14531"/>
          <p:cNvSpPr/>
          <p:nvPr/>
        </p:nvSpPr>
        <p:spPr>
          <a:xfrm>
            <a:off x="16376529" y="2577826"/>
            <a:ext cx="921600" cy="921600"/>
          </a:xfrm>
          <a:prstGeom prst="rect">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(+0.1)</a:t>
            </a:r>
          </a:p>
        </p:txBody>
      </p:sp>
      <p:sp>
        <p:nvSpPr>
          <p:cNvPr id="14532" name="object_1453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534" name="object_14535"/>
          <p:cNvSpPr/>
          <p:nvPr/>
        </p:nvSpPr>
        <p:spPr>
          <a:xfrm>
            <a:off x="7345326" y="3599878"/>
            <a:ext cx="0" cy="3184299"/>
          </a:xfrm>
          <a:prstGeom prst="rect">
            <a:avLst/>
          </a:prstGeom>
          <a:ln w="5235">
            <a:solidFill>
              <a:srgbClr val="000000"/>
            </a:solidFill>
          </a:ln>
        </p:spPr>
      </p:sp>
      <p:sp>
        <p:nvSpPr>
          <p:cNvPr id="14536" name="object_1453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538" name="object_14539"/>
          <p:cNvSpPr/>
          <p:nvPr/>
        </p:nvSpPr>
        <p:spPr>
          <a:xfrm>
            <a:off x="9026775" y="3599878"/>
            <a:ext cx="0" cy="3184299"/>
          </a:xfrm>
          <a:prstGeom prst="rect">
            <a:avLst/>
          </a:prstGeom>
          <a:ln w="5235">
            <a:solidFill>
              <a:srgbClr val="767A7C"/>
            </a:solidFill>
          </a:ln>
        </p:spPr>
      </p:sp>
      <p:sp>
        <p:nvSpPr>
          <p:cNvPr id="14540" name="object_1454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542" name="object_14543"/>
          <p:cNvSpPr/>
          <p:nvPr/>
        </p:nvSpPr>
        <p:spPr>
          <a:xfrm>
            <a:off x="10708225" y="3599878"/>
            <a:ext cx="0" cy="3184299"/>
          </a:xfrm>
          <a:prstGeom prst="rect">
            <a:avLst/>
          </a:prstGeom>
          <a:ln w="5235">
            <a:solidFill>
              <a:srgbClr val="767A7C"/>
            </a:solidFill>
          </a:ln>
        </p:spPr>
      </p:sp>
      <p:sp>
        <p:nvSpPr>
          <p:cNvPr id="14544" name="object_1454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546" name="object_14547"/>
          <p:cNvSpPr/>
          <p:nvPr/>
        </p:nvSpPr>
        <p:spPr>
          <a:xfrm>
            <a:off x="12389674" y="3599878"/>
            <a:ext cx="0" cy="3184299"/>
          </a:xfrm>
          <a:prstGeom prst="rect">
            <a:avLst/>
          </a:prstGeom>
          <a:ln w="5235">
            <a:solidFill>
              <a:srgbClr val="767A7C"/>
            </a:solidFill>
          </a:ln>
        </p:spPr>
      </p:sp>
      <p:sp>
        <p:nvSpPr>
          <p:cNvPr id="14548" name="object_1454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550" name="object_14551"/>
          <p:cNvSpPr/>
          <p:nvPr/>
        </p:nvSpPr>
        <p:spPr>
          <a:xfrm>
            <a:off x="14071124" y="3599878"/>
            <a:ext cx="0" cy="3184299"/>
          </a:xfrm>
          <a:prstGeom prst="rect">
            <a:avLst/>
          </a:prstGeom>
          <a:ln w="5235">
            <a:solidFill>
              <a:srgbClr val="767A7C"/>
            </a:solidFill>
          </a:ln>
        </p:spPr>
      </p:sp>
      <p:sp>
        <p:nvSpPr>
          <p:cNvPr id="14552" name="object_1455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554" name="object_14555"/>
          <p:cNvSpPr/>
          <p:nvPr/>
        </p:nvSpPr>
        <p:spPr>
          <a:xfrm>
            <a:off x="15752573" y="3599878"/>
            <a:ext cx="0" cy="3184299"/>
          </a:xfrm>
          <a:prstGeom prst="rect">
            <a:avLst/>
          </a:prstGeom>
          <a:ln w="5235">
            <a:solidFill>
              <a:srgbClr val="000000"/>
            </a:solidFill>
          </a:ln>
        </p:spPr>
      </p:sp>
      <p:sp>
        <p:nvSpPr>
          <p:cNvPr id="14486" name="object_14487"/>
          <p:cNvSpPr/>
          <p:nvPr/>
        </p:nvSpPr>
        <p:spPr>
          <a:xfrm>
            <a:off x="7345326" y="3442398"/>
            <a:ext cx="5128421" cy="157480"/>
          </a:xfrm>
          <a:prstGeom prst="rect">
            <a:avLst/>
          </a:prstGeom>
          <a:solidFill>
            <a:srgbClr val="DB2D3C"/>
          </a:solidFill>
        </p:spPr>
      </p:sp>
      <p:sp>
        <p:nvSpPr>
          <p:cNvPr id="14488" name="object_14489"/>
          <p:cNvSpPr/>
          <p:nvPr/>
        </p:nvSpPr>
        <p:spPr>
          <a:xfrm>
            <a:off x="12473747" y="3442398"/>
            <a:ext cx="1008870" cy="157480"/>
          </a:xfrm>
          <a:prstGeom prst="rect">
            <a:avLst/>
          </a:prstGeom>
          <a:solidFill>
            <a:srgbClr val="FABC46"/>
          </a:solidFill>
        </p:spPr>
      </p:sp>
      <p:sp>
        <p:nvSpPr>
          <p:cNvPr id="14490" name="object_14491"/>
          <p:cNvSpPr/>
          <p:nvPr/>
        </p:nvSpPr>
        <p:spPr>
          <a:xfrm>
            <a:off x="13482617" y="3442398"/>
            <a:ext cx="2269957" cy="157480"/>
          </a:xfrm>
          <a:prstGeom prst="rect">
            <a:avLst/>
          </a:prstGeom>
          <a:solidFill>
            <a:srgbClr val="35B77C"/>
          </a:solidFill>
        </p:spPr>
      </p:sp>
      <p:sp>
        <p:nvSpPr>
          <p:cNvPr id="14556" name="object_1455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558" name="object_14559"/>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4560" name="object_1456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W=45%</a:t>
            </a:r>
          </a:p>
        </p:txBody>
      </p:sp>
      <p:sp>
        <p:nvSpPr>
          <p:cNvPr id="14562" name="object_14563"/>
          <p:cNvSpPr/>
          <p:nvPr/>
        </p:nvSpPr>
        <p:spPr>
          <a:xfrm>
            <a:off x="7345326" y="3918308"/>
            <a:ext cx="6111479" cy="424573"/>
          </a:xfrm>
          <a:prstGeom prst="rect">
            <a:avLst/>
          </a:prstGeom>
          <a:solidFill>
            <a:srgbClr val="49C0B6"/>
          </a:solidFill>
        </p:spPr>
      </p:sp>
      <p:sp>
        <p:nvSpPr>
          <p:cNvPr id="14564" name="object_1456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566" name="object_14567"/>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4568" name="object_1456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W=44%</a:t>
            </a:r>
          </a:p>
        </p:txBody>
      </p:sp>
      <p:sp>
        <p:nvSpPr>
          <p:cNvPr id="14570" name="object_14571"/>
          <p:cNvSpPr/>
          <p:nvPr/>
        </p:nvSpPr>
        <p:spPr>
          <a:xfrm>
            <a:off x="7345326" y="4979741"/>
            <a:ext cx="5902292" cy="424573"/>
          </a:xfrm>
          <a:prstGeom prst="rect">
            <a:avLst/>
          </a:prstGeom>
          <a:solidFill>
            <a:srgbClr val="49C0B6"/>
          </a:solidFill>
        </p:spPr>
      </p:sp>
      <p:sp>
        <p:nvSpPr>
          <p:cNvPr id="14572" name="object_1457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574" name="object_14575"/>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4576" name="object_1457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W=43%</a:t>
            </a:r>
          </a:p>
        </p:txBody>
      </p:sp>
      <p:sp>
        <p:nvSpPr>
          <p:cNvPr id="14578" name="object_14579"/>
          <p:cNvSpPr/>
          <p:nvPr/>
        </p:nvSpPr>
        <p:spPr>
          <a:xfrm>
            <a:off x="7345326" y="6041174"/>
            <a:ext cx="5723343" cy="424573"/>
          </a:xfrm>
          <a:prstGeom prst="rect">
            <a:avLst/>
          </a:prstGeom>
          <a:solidFill>
            <a:srgbClr val="49C0B6"/>
          </a:solidFill>
        </p:spPr>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88" name="object_14589"/>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23</a:t>
            </a:r>
            <a:endParaRPr sz="2950" b="1" dirty="0"/>
          </a:p>
        </p:txBody>
      </p:sp>
      <p:sp>
        <p:nvSpPr>
          <p:cNvPr id="14590" name="object_145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Ziele des Unternehmens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592" name="1459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594" name="1459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596" name="1459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598" name="1459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600" name="1460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602" name="1460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604" name="1460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606" name="1460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608" name="1460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610" name="1461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612" name="1461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614" name="1461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616" name="1461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618" name="1461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620" name="1462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622" name="1462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624" name="1462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626" name="object_14627"/>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14628" name="object_1462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630" name="object_14631"/>
          <p:cNvSpPr/>
          <p:nvPr/>
        </p:nvSpPr>
        <p:spPr>
          <a:xfrm>
            <a:off x="7345326" y="3599878"/>
            <a:ext cx="0" cy="3184299"/>
          </a:xfrm>
          <a:prstGeom prst="rect">
            <a:avLst/>
          </a:prstGeom>
          <a:ln w="5235">
            <a:solidFill>
              <a:srgbClr val="000000"/>
            </a:solidFill>
          </a:ln>
        </p:spPr>
      </p:sp>
      <p:sp>
        <p:nvSpPr>
          <p:cNvPr id="14632" name="object_1463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634" name="object_14635"/>
          <p:cNvSpPr/>
          <p:nvPr/>
        </p:nvSpPr>
        <p:spPr>
          <a:xfrm>
            <a:off x="9026775" y="3599878"/>
            <a:ext cx="0" cy="3184299"/>
          </a:xfrm>
          <a:prstGeom prst="rect">
            <a:avLst/>
          </a:prstGeom>
          <a:ln w="5235">
            <a:solidFill>
              <a:srgbClr val="767A7C"/>
            </a:solidFill>
          </a:ln>
        </p:spPr>
      </p:sp>
      <p:sp>
        <p:nvSpPr>
          <p:cNvPr id="14636" name="object_1463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638" name="object_14639"/>
          <p:cNvSpPr/>
          <p:nvPr/>
        </p:nvSpPr>
        <p:spPr>
          <a:xfrm>
            <a:off x="10708225" y="3599878"/>
            <a:ext cx="0" cy="3184299"/>
          </a:xfrm>
          <a:prstGeom prst="rect">
            <a:avLst/>
          </a:prstGeom>
          <a:ln w="5235">
            <a:solidFill>
              <a:srgbClr val="767A7C"/>
            </a:solidFill>
          </a:ln>
        </p:spPr>
      </p:sp>
      <p:sp>
        <p:nvSpPr>
          <p:cNvPr id="14640" name="object_1464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642" name="object_14643"/>
          <p:cNvSpPr/>
          <p:nvPr/>
        </p:nvSpPr>
        <p:spPr>
          <a:xfrm>
            <a:off x="12389674" y="3599878"/>
            <a:ext cx="0" cy="3184299"/>
          </a:xfrm>
          <a:prstGeom prst="rect">
            <a:avLst/>
          </a:prstGeom>
          <a:ln w="5235">
            <a:solidFill>
              <a:srgbClr val="767A7C"/>
            </a:solidFill>
          </a:ln>
        </p:spPr>
      </p:sp>
      <p:sp>
        <p:nvSpPr>
          <p:cNvPr id="14644" name="object_1464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646" name="object_14647"/>
          <p:cNvSpPr/>
          <p:nvPr/>
        </p:nvSpPr>
        <p:spPr>
          <a:xfrm>
            <a:off x="14071124" y="3599878"/>
            <a:ext cx="0" cy="3184299"/>
          </a:xfrm>
          <a:prstGeom prst="rect">
            <a:avLst/>
          </a:prstGeom>
          <a:ln w="5235">
            <a:solidFill>
              <a:srgbClr val="767A7C"/>
            </a:solidFill>
          </a:ln>
        </p:spPr>
      </p:sp>
      <p:sp>
        <p:nvSpPr>
          <p:cNvPr id="14648" name="object_1464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650" name="object_14651"/>
          <p:cNvSpPr/>
          <p:nvPr/>
        </p:nvSpPr>
        <p:spPr>
          <a:xfrm>
            <a:off x="15752573" y="3599878"/>
            <a:ext cx="0" cy="3184299"/>
          </a:xfrm>
          <a:prstGeom prst="rect">
            <a:avLst/>
          </a:prstGeom>
          <a:ln w="5235">
            <a:solidFill>
              <a:srgbClr val="000000"/>
            </a:solidFill>
          </a:ln>
        </p:spPr>
      </p:sp>
      <p:sp>
        <p:nvSpPr>
          <p:cNvPr id="14582" name="object_14583"/>
          <p:cNvSpPr/>
          <p:nvPr/>
        </p:nvSpPr>
        <p:spPr>
          <a:xfrm>
            <a:off x="7345326" y="3442398"/>
            <a:ext cx="5128421" cy="157480"/>
          </a:xfrm>
          <a:prstGeom prst="rect">
            <a:avLst/>
          </a:prstGeom>
          <a:solidFill>
            <a:srgbClr val="DB2D3C"/>
          </a:solidFill>
        </p:spPr>
      </p:sp>
      <p:sp>
        <p:nvSpPr>
          <p:cNvPr id="14584" name="object_14585"/>
          <p:cNvSpPr/>
          <p:nvPr/>
        </p:nvSpPr>
        <p:spPr>
          <a:xfrm>
            <a:off x="12473747" y="3442398"/>
            <a:ext cx="1008870" cy="157480"/>
          </a:xfrm>
          <a:prstGeom prst="rect">
            <a:avLst/>
          </a:prstGeom>
          <a:solidFill>
            <a:srgbClr val="FABC46"/>
          </a:solidFill>
        </p:spPr>
      </p:sp>
      <p:sp>
        <p:nvSpPr>
          <p:cNvPr id="14586" name="object_14587"/>
          <p:cNvSpPr/>
          <p:nvPr/>
        </p:nvSpPr>
        <p:spPr>
          <a:xfrm>
            <a:off x="13482617" y="3442398"/>
            <a:ext cx="2269957" cy="157480"/>
          </a:xfrm>
          <a:prstGeom prst="rect">
            <a:avLst/>
          </a:prstGeom>
          <a:solidFill>
            <a:srgbClr val="35B77C"/>
          </a:solidFill>
        </p:spPr>
      </p:sp>
      <p:sp>
        <p:nvSpPr>
          <p:cNvPr id="14652" name="object_1465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654" name="object_1465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4656" name="object_1465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W=32%</a:t>
            </a:r>
          </a:p>
        </p:txBody>
      </p:sp>
      <p:sp>
        <p:nvSpPr>
          <p:cNvPr id="14658" name="object_14659">
            <a:hlinkClick r:id="rId29" action="ppaction://hlinksldjump" tooltip="Die Ziele meines Unternehmens sind mir bekannt."/>
          </p:cNvPr>
          <p:cNvSpPr/>
          <p:nvPr/>
        </p:nvSpPr>
        <p:spPr>
          <a:xfrm>
            <a:off x="7345326" y="3918308"/>
            <a:ext cx="5928861" cy="424573"/>
          </a:xfrm>
          <a:prstGeom prst="rect">
            <a:avLst/>
          </a:prstGeom>
          <a:solidFill>
            <a:srgbClr val="49C0B6"/>
          </a:solidFill>
        </p:spPr>
      </p:sp>
      <p:sp>
        <p:nvSpPr>
          <p:cNvPr id="14660" name="object_1466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662" name="object_1466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4664" name="object_1466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W=34%</a:t>
            </a:r>
          </a:p>
        </p:txBody>
      </p:sp>
      <p:sp>
        <p:nvSpPr>
          <p:cNvPr id="14666" name="object_14667">
            <a:hlinkClick r:id="rId29" action="ppaction://hlinksldjump" tooltip="Die Ziele meines Unternehmens sind mir bekannt."/>
          </p:cNvPr>
          <p:cNvSpPr/>
          <p:nvPr/>
        </p:nvSpPr>
        <p:spPr>
          <a:xfrm>
            <a:off x="7345326" y="4979741"/>
            <a:ext cx="5964165" cy="424573"/>
          </a:xfrm>
          <a:prstGeom prst="rect">
            <a:avLst/>
          </a:prstGeom>
          <a:solidFill>
            <a:srgbClr val="49C0B6"/>
          </a:solidFill>
        </p:spPr>
      </p:sp>
      <p:sp>
        <p:nvSpPr>
          <p:cNvPr id="14668" name="object_1466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670" name="object_1467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555</a:t>
            </a:r>
          </a:p>
        </p:txBody>
      </p:sp>
      <p:sp>
        <p:nvSpPr>
          <p:cNvPr id="14672" name="object_1467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W=34%</a:t>
            </a:r>
          </a:p>
        </p:txBody>
      </p:sp>
      <p:sp>
        <p:nvSpPr>
          <p:cNvPr id="14674" name="object_14675">
            <a:hlinkClick r:id="rId29" action="ppaction://hlinksldjump" tooltip="Die Ziele meines Unternehmens sind mir bekannt."/>
          </p:cNvPr>
          <p:cNvSpPr/>
          <p:nvPr/>
        </p:nvSpPr>
        <p:spPr>
          <a:xfrm>
            <a:off x="7345326" y="6041174"/>
            <a:ext cx="5786610" cy="424573"/>
          </a:xfrm>
          <a:prstGeom prst="rect">
            <a:avLst/>
          </a:prstGeom>
          <a:solidFill>
            <a:srgbClr val="49C0B6"/>
          </a:solidFill>
        </p:spPr>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84" name="object_14685"/>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24</a:t>
            </a:r>
            <a:endParaRPr sz="2950" b="1" dirty="0"/>
          </a:p>
        </p:txBody>
      </p:sp>
      <p:sp>
        <p:nvSpPr>
          <p:cNvPr id="14686" name="object_146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Erfolgreiche Zukunft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688" name="1468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690" name="1469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692" name="1469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694" name="1469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696" name="1469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698" name="1469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700" name="1470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702" name="1470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704" name="1470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706" name="1470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708" name="1470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710" name="1471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712" name="1471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714" name="1471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716" name="1471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718" name="1471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720" name="1472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722" name="object_14723"/>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a:t>
            </a:r>
          </a:p>
          <a:p>
            <a:pPr algn="ctr"/>
            <a:r>
              <a:rPr lang="en-US" sz="1850" b="1" dirty="0">
                <a:solidFill>
                  <a:srgbClr val="5DC596"/>
                </a:solidFill>
                <a:latin typeface="Arial"/>
                <a:cs typeface="Arial"/>
              </a:rPr>
              <a:t>(+0.5)</a:t>
            </a:r>
          </a:p>
        </p:txBody>
      </p:sp>
      <p:sp>
        <p:nvSpPr>
          <p:cNvPr id="14724" name="object_1472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726" name="object_14727"/>
          <p:cNvSpPr/>
          <p:nvPr/>
        </p:nvSpPr>
        <p:spPr>
          <a:xfrm>
            <a:off x="7345326" y="3599878"/>
            <a:ext cx="0" cy="3184299"/>
          </a:xfrm>
          <a:prstGeom prst="rect">
            <a:avLst/>
          </a:prstGeom>
          <a:ln w="5235">
            <a:solidFill>
              <a:srgbClr val="000000"/>
            </a:solidFill>
          </a:ln>
        </p:spPr>
      </p:sp>
      <p:sp>
        <p:nvSpPr>
          <p:cNvPr id="14728" name="object_1472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730" name="object_14731"/>
          <p:cNvSpPr/>
          <p:nvPr/>
        </p:nvSpPr>
        <p:spPr>
          <a:xfrm>
            <a:off x="9026775" y="3599878"/>
            <a:ext cx="0" cy="3184299"/>
          </a:xfrm>
          <a:prstGeom prst="rect">
            <a:avLst/>
          </a:prstGeom>
          <a:ln w="5235">
            <a:solidFill>
              <a:srgbClr val="767A7C"/>
            </a:solidFill>
          </a:ln>
        </p:spPr>
      </p:sp>
      <p:sp>
        <p:nvSpPr>
          <p:cNvPr id="14732" name="object_1473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734" name="object_14735"/>
          <p:cNvSpPr/>
          <p:nvPr/>
        </p:nvSpPr>
        <p:spPr>
          <a:xfrm>
            <a:off x="10708225" y="3599878"/>
            <a:ext cx="0" cy="3184299"/>
          </a:xfrm>
          <a:prstGeom prst="rect">
            <a:avLst/>
          </a:prstGeom>
          <a:ln w="5235">
            <a:solidFill>
              <a:srgbClr val="767A7C"/>
            </a:solidFill>
          </a:ln>
        </p:spPr>
      </p:sp>
      <p:sp>
        <p:nvSpPr>
          <p:cNvPr id="14736" name="object_1473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738" name="object_14739"/>
          <p:cNvSpPr/>
          <p:nvPr/>
        </p:nvSpPr>
        <p:spPr>
          <a:xfrm>
            <a:off x="12389674" y="3599878"/>
            <a:ext cx="0" cy="3184299"/>
          </a:xfrm>
          <a:prstGeom prst="rect">
            <a:avLst/>
          </a:prstGeom>
          <a:ln w="5235">
            <a:solidFill>
              <a:srgbClr val="767A7C"/>
            </a:solidFill>
          </a:ln>
        </p:spPr>
      </p:sp>
      <p:sp>
        <p:nvSpPr>
          <p:cNvPr id="14740" name="object_1474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742" name="object_14743"/>
          <p:cNvSpPr/>
          <p:nvPr/>
        </p:nvSpPr>
        <p:spPr>
          <a:xfrm>
            <a:off x="14071124" y="3599878"/>
            <a:ext cx="0" cy="3184299"/>
          </a:xfrm>
          <a:prstGeom prst="rect">
            <a:avLst/>
          </a:prstGeom>
          <a:ln w="5235">
            <a:solidFill>
              <a:srgbClr val="767A7C"/>
            </a:solidFill>
          </a:ln>
        </p:spPr>
      </p:sp>
      <p:sp>
        <p:nvSpPr>
          <p:cNvPr id="14744" name="object_1474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746" name="object_14747"/>
          <p:cNvSpPr/>
          <p:nvPr/>
        </p:nvSpPr>
        <p:spPr>
          <a:xfrm>
            <a:off x="15752573" y="3599878"/>
            <a:ext cx="0" cy="3184299"/>
          </a:xfrm>
          <a:prstGeom prst="rect">
            <a:avLst/>
          </a:prstGeom>
          <a:ln w="5235">
            <a:solidFill>
              <a:srgbClr val="000000"/>
            </a:solidFill>
          </a:ln>
        </p:spPr>
      </p:sp>
      <p:sp>
        <p:nvSpPr>
          <p:cNvPr id="14678" name="object_14679"/>
          <p:cNvSpPr/>
          <p:nvPr/>
        </p:nvSpPr>
        <p:spPr>
          <a:xfrm>
            <a:off x="7345326" y="3442398"/>
            <a:ext cx="5128421" cy="157480"/>
          </a:xfrm>
          <a:prstGeom prst="rect">
            <a:avLst/>
          </a:prstGeom>
          <a:solidFill>
            <a:srgbClr val="DB2D3C"/>
          </a:solidFill>
        </p:spPr>
      </p:sp>
      <p:sp>
        <p:nvSpPr>
          <p:cNvPr id="14680" name="object_14681"/>
          <p:cNvSpPr/>
          <p:nvPr/>
        </p:nvSpPr>
        <p:spPr>
          <a:xfrm>
            <a:off x="12473747" y="3442398"/>
            <a:ext cx="1008870" cy="157480"/>
          </a:xfrm>
          <a:prstGeom prst="rect">
            <a:avLst/>
          </a:prstGeom>
          <a:solidFill>
            <a:srgbClr val="FABC46"/>
          </a:solidFill>
        </p:spPr>
      </p:sp>
      <p:sp>
        <p:nvSpPr>
          <p:cNvPr id="14682" name="object_14683"/>
          <p:cNvSpPr/>
          <p:nvPr/>
        </p:nvSpPr>
        <p:spPr>
          <a:xfrm>
            <a:off x="13482617" y="3442398"/>
            <a:ext cx="2269957" cy="157480"/>
          </a:xfrm>
          <a:prstGeom prst="rect">
            <a:avLst/>
          </a:prstGeom>
          <a:solidFill>
            <a:srgbClr val="35B77C"/>
          </a:solidFill>
        </p:spPr>
      </p:sp>
      <p:sp>
        <p:nvSpPr>
          <p:cNvPr id="14748" name="object_1474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750" name="object_1475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579</a:t>
            </a:r>
          </a:p>
        </p:txBody>
      </p:sp>
      <p:sp>
        <p:nvSpPr>
          <p:cNvPr id="14752" name="object_1475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W=64%</a:t>
            </a:r>
          </a:p>
        </p:txBody>
      </p:sp>
      <p:sp>
        <p:nvSpPr>
          <p:cNvPr id="14754" name="object_14755">
            <a:hlinkClick r:id="rId29" action="ppaction://hlinksldjump" tooltip="Ich bin überzeugt, dass uns der eingeschlagene Weg zum Erfolg führt."/>
          </p:cNvPr>
          <p:cNvSpPr/>
          <p:nvPr/>
        </p:nvSpPr>
        <p:spPr>
          <a:xfrm>
            <a:off x="7345326" y="3918308"/>
            <a:ext cx="5058868" cy="424573"/>
          </a:xfrm>
          <a:prstGeom prst="rect">
            <a:avLst/>
          </a:prstGeom>
          <a:solidFill>
            <a:srgbClr val="49C0B6"/>
          </a:solidFill>
        </p:spPr>
      </p:sp>
      <p:sp>
        <p:nvSpPr>
          <p:cNvPr id="14756" name="object_1475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758" name="object_1475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571</a:t>
            </a:r>
          </a:p>
        </p:txBody>
      </p:sp>
      <p:sp>
        <p:nvSpPr>
          <p:cNvPr id="14760" name="object_1476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Z=3.5 | W=62%</a:t>
            </a:r>
          </a:p>
        </p:txBody>
      </p:sp>
      <p:sp>
        <p:nvSpPr>
          <p:cNvPr id="14762" name="object_14763">
            <a:hlinkClick r:id="rId29" action="ppaction://hlinksldjump" tooltip="Ich bin überzeugt, dass uns der eingeschlagene Weg zum Erfolg führt."/>
          </p:cNvPr>
          <p:cNvSpPr/>
          <p:nvPr/>
        </p:nvSpPr>
        <p:spPr>
          <a:xfrm>
            <a:off x="7345326" y="4979741"/>
            <a:ext cx="4155035" cy="424573"/>
          </a:xfrm>
          <a:prstGeom prst="rect">
            <a:avLst/>
          </a:prstGeom>
          <a:solidFill>
            <a:srgbClr val="49C0B6"/>
          </a:solidFill>
        </p:spPr>
      </p:sp>
      <p:sp>
        <p:nvSpPr>
          <p:cNvPr id="14764" name="object_1476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766" name="object_1476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552</a:t>
            </a:r>
          </a:p>
        </p:txBody>
      </p:sp>
      <p:sp>
        <p:nvSpPr>
          <p:cNvPr id="14768" name="object_1476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Z=3.6 | W=60%</a:t>
            </a:r>
          </a:p>
        </p:txBody>
      </p:sp>
      <p:sp>
        <p:nvSpPr>
          <p:cNvPr id="14770" name="object_14771">
            <a:hlinkClick r:id="rId29" action="ppaction://hlinksldjump" tooltip="Ich bin überzeugt, dass uns der eingeschlagene Weg zum Erfolg führt."/>
          </p:cNvPr>
          <p:cNvSpPr/>
          <p:nvPr/>
        </p:nvSpPr>
        <p:spPr>
          <a:xfrm>
            <a:off x="7345326" y="6041174"/>
            <a:ext cx="4011719" cy="424573"/>
          </a:xfrm>
          <a:prstGeom prst="rect">
            <a:avLst/>
          </a:prstGeom>
          <a:solidFill>
            <a:srgbClr val="49C0B6"/>
          </a:solidFill>
        </p:spPr>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80" name="object_14781"/>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25</a:t>
            </a:r>
            <a:endParaRPr sz="2950" b="1" dirty="0"/>
          </a:p>
        </p:txBody>
      </p:sp>
      <p:sp>
        <p:nvSpPr>
          <p:cNvPr id="14782" name="object_1478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Kundennutzen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784" name="1478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786" name="1478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788" name="1478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790" name="1479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792" name="1479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794" name="1479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796" name="1479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798" name="1479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800" name="1480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802" name="1480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804" name="1480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806" name="1480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808" name="1480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810" name="1481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812" name="1481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814" name="1481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816" name="1481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818" name="object_14819"/>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15455"/>
                </a:solidFill>
                <a:latin typeface="Arial"/>
                <a:cs typeface="Arial"/>
              </a:rPr>
              <a:t>(+0.1)</a:t>
            </a:r>
          </a:p>
        </p:txBody>
      </p:sp>
      <p:sp>
        <p:nvSpPr>
          <p:cNvPr id="14820" name="object_1482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822" name="object_14823"/>
          <p:cNvSpPr/>
          <p:nvPr/>
        </p:nvSpPr>
        <p:spPr>
          <a:xfrm>
            <a:off x="7345326" y="3599878"/>
            <a:ext cx="0" cy="3184299"/>
          </a:xfrm>
          <a:prstGeom prst="rect">
            <a:avLst/>
          </a:prstGeom>
          <a:ln w="5235">
            <a:solidFill>
              <a:srgbClr val="000000"/>
            </a:solidFill>
          </a:ln>
        </p:spPr>
      </p:sp>
      <p:sp>
        <p:nvSpPr>
          <p:cNvPr id="14824" name="object_1482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826" name="object_14827"/>
          <p:cNvSpPr/>
          <p:nvPr/>
        </p:nvSpPr>
        <p:spPr>
          <a:xfrm>
            <a:off x="9026775" y="3599878"/>
            <a:ext cx="0" cy="3184299"/>
          </a:xfrm>
          <a:prstGeom prst="rect">
            <a:avLst/>
          </a:prstGeom>
          <a:ln w="5235">
            <a:solidFill>
              <a:srgbClr val="767A7C"/>
            </a:solidFill>
          </a:ln>
        </p:spPr>
      </p:sp>
      <p:sp>
        <p:nvSpPr>
          <p:cNvPr id="14828" name="object_1482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830" name="object_14831"/>
          <p:cNvSpPr/>
          <p:nvPr/>
        </p:nvSpPr>
        <p:spPr>
          <a:xfrm>
            <a:off x="10708225" y="3599878"/>
            <a:ext cx="0" cy="3184299"/>
          </a:xfrm>
          <a:prstGeom prst="rect">
            <a:avLst/>
          </a:prstGeom>
          <a:ln w="5235">
            <a:solidFill>
              <a:srgbClr val="767A7C"/>
            </a:solidFill>
          </a:ln>
        </p:spPr>
      </p:sp>
      <p:sp>
        <p:nvSpPr>
          <p:cNvPr id="14832" name="object_1483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834" name="object_14835"/>
          <p:cNvSpPr/>
          <p:nvPr/>
        </p:nvSpPr>
        <p:spPr>
          <a:xfrm>
            <a:off x="12389674" y="3599878"/>
            <a:ext cx="0" cy="3184299"/>
          </a:xfrm>
          <a:prstGeom prst="rect">
            <a:avLst/>
          </a:prstGeom>
          <a:ln w="5235">
            <a:solidFill>
              <a:srgbClr val="767A7C"/>
            </a:solidFill>
          </a:ln>
        </p:spPr>
      </p:sp>
      <p:sp>
        <p:nvSpPr>
          <p:cNvPr id="14836" name="object_1483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838" name="object_14839"/>
          <p:cNvSpPr/>
          <p:nvPr/>
        </p:nvSpPr>
        <p:spPr>
          <a:xfrm>
            <a:off x="14071124" y="3599878"/>
            <a:ext cx="0" cy="3184299"/>
          </a:xfrm>
          <a:prstGeom prst="rect">
            <a:avLst/>
          </a:prstGeom>
          <a:ln w="5235">
            <a:solidFill>
              <a:srgbClr val="767A7C"/>
            </a:solidFill>
          </a:ln>
        </p:spPr>
      </p:sp>
      <p:sp>
        <p:nvSpPr>
          <p:cNvPr id="14840" name="object_1484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842" name="object_14843"/>
          <p:cNvSpPr/>
          <p:nvPr/>
        </p:nvSpPr>
        <p:spPr>
          <a:xfrm>
            <a:off x="15752573" y="3599878"/>
            <a:ext cx="0" cy="3184299"/>
          </a:xfrm>
          <a:prstGeom prst="rect">
            <a:avLst/>
          </a:prstGeom>
          <a:ln w="5235">
            <a:solidFill>
              <a:srgbClr val="000000"/>
            </a:solidFill>
          </a:ln>
        </p:spPr>
      </p:sp>
      <p:sp>
        <p:nvSpPr>
          <p:cNvPr id="14774" name="object_14775"/>
          <p:cNvSpPr/>
          <p:nvPr/>
        </p:nvSpPr>
        <p:spPr>
          <a:xfrm>
            <a:off x="7345326" y="3442398"/>
            <a:ext cx="5128421" cy="157480"/>
          </a:xfrm>
          <a:prstGeom prst="rect">
            <a:avLst/>
          </a:prstGeom>
          <a:solidFill>
            <a:srgbClr val="DB2D3C"/>
          </a:solidFill>
        </p:spPr>
      </p:sp>
      <p:sp>
        <p:nvSpPr>
          <p:cNvPr id="14776" name="object_14777"/>
          <p:cNvSpPr/>
          <p:nvPr/>
        </p:nvSpPr>
        <p:spPr>
          <a:xfrm>
            <a:off x="12473747" y="3442398"/>
            <a:ext cx="1008870" cy="157480"/>
          </a:xfrm>
          <a:prstGeom prst="rect">
            <a:avLst/>
          </a:prstGeom>
          <a:solidFill>
            <a:srgbClr val="FABC46"/>
          </a:solidFill>
        </p:spPr>
      </p:sp>
      <p:sp>
        <p:nvSpPr>
          <p:cNvPr id="14778" name="object_14779"/>
          <p:cNvSpPr/>
          <p:nvPr/>
        </p:nvSpPr>
        <p:spPr>
          <a:xfrm>
            <a:off x="13482617" y="3442398"/>
            <a:ext cx="2269957" cy="157480"/>
          </a:xfrm>
          <a:prstGeom prst="rect">
            <a:avLst/>
          </a:prstGeom>
          <a:solidFill>
            <a:srgbClr val="35B77C"/>
          </a:solidFill>
        </p:spPr>
      </p:sp>
      <p:sp>
        <p:nvSpPr>
          <p:cNvPr id="14844" name="object_1484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846" name="object_1484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568</a:t>
            </a:r>
          </a:p>
        </p:txBody>
      </p:sp>
      <p:sp>
        <p:nvSpPr>
          <p:cNvPr id="14848" name="object_1484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W=48%</a:t>
            </a:r>
          </a:p>
        </p:txBody>
      </p:sp>
      <p:sp>
        <p:nvSpPr>
          <p:cNvPr id="14850" name="object_14851">
            <a:hlinkClick r:id="rId29" action="ppaction://hlinksldjump" tooltip="In meinem Bereich steht der Kundennutzen* im Mittelpunkt."/>
          </p:cNvPr>
          <p:cNvSpPr/>
          <p:nvPr/>
        </p:nvSpPr>
        <p:spPr>
          <a:xfrm>
            <a:off x="7345326" y="3918308"/>
            <a:ext cx="5728177" cy="424573"/>
          </a:xfrm>
          <a:prstGeom prst="rect">
            <a:avLst/>
          </a:prstGeom>
          <a:solidFill>
            <a:srgbClr val="49C0B6"/>
          </a:solidFill>
        </p:spPr>
      </p:sp>
      <p:sp>
        <p:nvSpPr>
          <p:cNvPr id="14852" name="object_1485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854" name="object_1485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558</a:t>
            </a:r>
          </a:p>
        </p:txBody>
      </p:sp>
      <p:sp>
        <p:nvSpPr>
          <p:cNvPr id="14856" name="object_1485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W=51%</a:t>
            </a:r>
          </a:p>
        </p:txBody>
      </p:sp>
      <p:sp>
        <p:nvSpPr>
          <p:cNvPr id="14858" name="object_14859">
            <a:hlinkClick r:id="rId29" action="ppaction://hlinksldjump" tooltip="In meinem Bereich steht der Kundennutzen* im Mittelpunkt."/>
          </p:cNvPr>
          <p:cNvSpPr/>
          <p:nvPr/>
        </p:nvSpPr>
        <p:spPr>
          <a:xfrm>
            <a:off x="7345326" y="4979741"/>
            <a:ext cx="5466217" cy="424573"/>
          </a:xfrm>
          <a:prstGeom prst="rect">
            <a:avLst/>
          </a:prstGeom>
          <a:solidFill>
            <a:srgbClr val="49C0B6"/>
          </a:solidFill>
        </p:spPr>
      </p:sp>
      <p:sp>
        <p:nvSpPr>
          <p:cNvPr id="14860" name="object_1486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862" name="object_1486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542</a:t>
            </a:r>
          </a:p>
        </p:txBody>
      </p:sp>
      <p:sp>
        <p:nvSpPr>
          <p:cNvPr id="14864" name="object_1486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W=51%</a:t>
            </a:r>
          </a:p>
        </p:txBody>
      </p:sp>
      <p:sp>
        <p:nvSpPr>
          <p:cNvPr id="14866" name="object_14867">
            <a:hlinkClick r:id="rId29" action="ppaction://hlinksldjump" tooltip="In meinem Bereich steht der Kundennutzen* im Mittelpunkt."/>
          </p:cNvPr>
          <p:cNvSpPr/>
          <p:nvPr/>
        </p:nvSpPr>
        <p:spPr>
          <a:xfrm>
            <a:off x="7345326" y="6041174"/>
            <a:ext cx="5292533" cy="424573"/>
          </a:xfrm>
          <a:prstGeom prst="rect">
            <a:avLst/>
          </a:prstGeom>
          <a:solidFill>
            <a:srgbClr val="49C0B6"/>
          </a:solidFill>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0" name="object_2211"/>
          <p:cNvSpPr/>
          <p:nvPr/>
        </p:nvSpPr>
        <p:spPr>
          <a:xfrm>
            <a:off x="0" y="0"/>
            <a:ext cx="20104100" cy="7831455"/>
          </a:xfrm>
          <a:prstGeom prst="rect">
            <a:avLst/>
          </a:prstGeom>
          <a:solidFill>
            <a:srgbClr val="49C0B6"/>
          </a:solidFill>
        </p:spPr>
      </p:sp>
      <p:sp>
        <p:nvSpPr>
          <p:cNvPr id="2212" name="object_2213"/>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Wichtigkeitsübersicht</a:t>
            </a:r>
          </a:p>
          <a:p>
            <a:pPr marL="0" algn="ctr">
              <a:spcBef>
                <a:spcPts val="715"/>
              </a:spcBef>
            </a:pPr>
            <a:endParaRPr sz="2450"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76" name="object_14877"/>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26</a:t>
            </a:r>
            <a:endParaRPr sz="2950" b="1" dirty="0"/>
          </a:p>
        </p:txBody>
      </p:sp>
      <p:sp>
        <p:nvSpPr>
          <p:cNvPr id="14878" name="object_1487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Zielvereinbarung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880" name="1488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882" name="1488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884" name="1488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886" name="1488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888" name="1488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890" name="1489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892" name="1489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894" name="1489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896" name="1489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898" name="1489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900" name="1490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902" name="1490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4904" name="1490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4906" name="1490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4908" name="1490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4910" name="1491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4912" name="1491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4914" name="object_1491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14916" name="object_1491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4918" name="object_14919"/>
          <p:cNvSpPr/>
          <p:nvPr/>
        </p:nvSpPr>
        <p:spPr>
          <a:xfrm>
            <a:off x="7345326" y="3599878"/>
            <a:ext cx="0" cy="3184299"/>
          </a:xfrm>
          <a:prstGeom prst="rect">
            <a:avLst/>
          </a:prstGeom>
          <a:ln w="5235">
            <a:solidFill>
              <a:srgbClr val="000000"/>
            </a:solidFill>
          </a:ln>
        </p:spPr>
      </p:sp>
      <p:sp>
        <p:nvSpPr>
          <p:cNvPr id="14920" name="object_1492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4922" name="object_14923"/>
          <p:cNvSpPr/>
          <p:nvPr/>
        </p:nvSpPr>
        <p:spPr>
          <a:xfrm>
            <a:off x="9026775" y="3599878"/>
            <a:ext cx="0" cy="3184299"/>
          </a:xfrm>
          <a:prstGeom prst="rect">
            <a:avLst/>
          </a:prstGeom>
          <a:ln w="5235">
            <a:solidFill>
              <a:srgbClr val="767A7C"/>
            </a:solidFill>
          </a:ln>
        </p:spPr>
      </p:sp>
      <p:sp>
        <p:nvSpPr>
          <p:cNvPr id="14924" name="object_1492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4926" name="object_14927"/>
          <p:cNvSpPr/>
          <p:nvPr/>
        </p:nvSpPr>
        <p:spPr>
          <a:xfrm>
            <a:off x="10708225" y="3599878"/>
            <a:ext cx="0" cy="3184299"/>
          </a:xfrm>
          <a:prstGeom prst="rect">
            <a:avLst/>
          </a:prstGeom>
          <a:ln w="5235">
            <a:solidFill>
              <a:srgbClr val="767A7C"/>
            </a:solidFill>
          </a:ln>
        </p:spPr>
      </p:sp>
      <p:sp>
        <p:nvSpPr>
          <p:cNvPr id="14928" name="object_1492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4930" name="object_14931"/>
          <p:cNvSpPr/>
          <p:nvPr/>
        </p:nvSpPr>
        <p:spPr>
          <a:xfrm>
            <a:off x="12389674" y="3599878"/>
            <a:ext cx="0" cy="3184299"/>
          </a:xfrm>
          <a:prstGeom prst="rect">
            <a:avLst/>
          </a:prstGeom>
          <a:ln w="5235">
            <a:solidFill>
              <a:srgbClr val="767A7C"/>
            </a:solidFill>
          </a:ln>
        </p:spPr>
      </p:sp>
      <p:sp>
        <p:nvSpPr>
          <p:cNvPr id="14932" name="object_1493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4934" name="object_14935"/>
          <p:cNvSpPr/>
          <p:nvPr/>
        </p:nvSpPr>
        <p:spPr>
          <a:xfrm>
            <a:off x="14071124" y="3599878"/>
            <a:ext cx="0" cy="3184299"/>
          </a:xfrm>
          <a:prstGeom prst="rect">
            <a:avLst/>
          </a:prstGeom>
          <a:ln w="5235">
            <a:solidFill>
              <a:srgbClr val="767A7C"/>
            </a:solidFill>
          </a:ln>
        </p:spPr>
      </p:sp>
      <p:sp>
        <p:nvSpPr>
          <p:cNvPr id="14936" name="object_1493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4938" name="object_14939"/>
          <p:cNvSpPr/>
          <p:nvPr/>
        </p:nvSpPr>
        <p:spPr>
          <a:xfrm>
            <a:off x="15752573" y="3599878"/>
            <a:ext cx="0" cy="3184299"/>
          </a:xfrm>
          <a:prstGeom prst="rect">
            <a:avLst/>
          </a:prstGeom>
          <a:ln w="5235">
            <a:solidFill>
              <a:srgbClr val="000000"/>
            </a:solidFill>
          </a:ln>
        </p:spPr>
      </p:sp>
      <p:sp>
        <p:nvSpPr>
          <p:cNvPr id="14870" name="object_14871"/>
          <p:cNvSpPr/>
          <p:nvPr/>
        </p:nvSpPr>
        <p:spPr>
          <a:xfrm>
            <a:off x="7345326" y="3442398"/>
            <a:ext cx="5128421" cy="157480"/>
          </a:xfrm>
          <a:prstGeom prst="rect">
            <a:avLst/>
          </a:prstGeom>
          <a:solidFill>
            <a:srgbClr val="DB2D3C"/>
          </a:solidFill>
        </p:spPr>
      </p:sp>
      <p:sp>
        <p:nvSpPr>
          <p:cNvPr id="14872" name="object_14873"/>
          <p:cNvSpPr/>
          <p:nvPr/>
        </p:nvSpPr>
        <p:spPr>
          <a:xfrm>
            <a:off x="12473747" y="3442398"/>
            <a:ext cx="1008870" cy="157480"/>
          </a:xfrm>
          <a:prstGeom prst="rect">
            <a:avLst/>
          </a:prstGeom>
          <a:solidFill>
            <a:srgbClr val="FABC46"/>
          </a:solidFill>
        </p:spPr>
      </p:sp>
      <p:sp>
        <p:nvSpPr>
          <p:cNvPr id="14874" name="object_14875"/>
          <p:cNvSpPr/>
          <p:nvPr/>
        </p:nvSpPr>
        <p:spPr>
          <a:xfrm>
            <a:off x="13482617" y="3442398"/>
            <a:ext cx="2269957" cy="157480"/>
          </a:xfrm>
          <a:prstGeom prst="rect">
            <a:avLst/>
          </a:prstGeom>
          <a:solidFill>
            <a:srgbClr val="35B77C"/>
          </a:solidFill>
        </p:spPr>
      </p:sp>
      <p:sp>
        <p:nvSpPr>
          <p:cNvPr id="14940" name="object_1494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4942" name="object_1494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572</a:t>
            </a:r>
          </a:p>
        </p:txBody>
      </p:sp>
      <p:sp>
        <p:nvSpPr>
          <p:cNvPr id="14944" name="object_1494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W=19%</a:t>
            </a:r>
          </a:p>
        </p:txBody>
      </p:sp>
      <p:sp>
        <p:nvSpPr>
          <p:cNvPr id="14946" name="object_14947">
            <a:hlinkClick r:id="rId29" action="ppaction://hlinksldjump" tooltip="Meine Führungskraft vereinbart mit mir klare Ziele."/>
          </p:cNvPr>
          <p:cNvSpPr/>
          <p:nvPr/>
        </p:nvSpPr>
        <p:spPr>
          <a:xfrm>
            <a:off x="7345326" y="3918308"/>
            <a:ext cx="6267220" cy="424573"/>
          </a:xfrm>
          <a:prstGeom prst="rect">
            <a:avLst/>
          </a:prstGeom>
          <a:solidFill>
            <a:srgbClr val="49C0B6"/>
          </a:solidFill>
        </p:spPr>
      </p:sp>
      <p:sp>
        <p:nvSpPr>
          <p:cNvPr id="14948" name="object_1494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4950" name="object_1495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571</a:t>
            </a:r>
          </a:p>
        </p:txBody>
      </p:sp>
      <p:sp>
        <p:nvSpPr>
          <p:cNvPr id="14952" name="object_1495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W=21%</a:t>
            </a:r>
          </a:p>
        </p:txBody>
      </p:sp>
      <p:sp>
        <p:nvSpPr>
          <p:cNvPr id="14954" name="object_14955">
            <a:hlinkClick r:id="rId29" action="ppaction://hlinksldjump" tooltip="Meine Führungskraft vereinbart mit mir klare Ziele."/>
          </p:cNvPr>
          <p:cNvSpPr/>
          <p:nvPr/>
        </p:nvSpPr>
        <p:spPr>
          <a:xfrm>
            <a:off x="7345326" y="4979741"/>
            <a:ext cx="6148628" cy="424573"/>
          </a:xfrm>
          <a:prstGeom prst="rect">
            <a:avLst/>
          </a:prstGeom>
          <a:solidFill>
            <a:srgbClr val="49C0B6"/>
          </a:solidFill>
        </p:spPr>
      </p:sp>
      <p:sp>
        <p:nvSpPr>
          <p:cNvPr id="14956" name="object_1495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4958" name="object_1495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4960" name="object_1496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W=21%</a:t>
            </a:r>
          </a:p>
        </p:txBody>
      </p:sp>
      <p:sp>
        <p:nvSpPr>
          <p:cNvPr id="14962" name="object_14963">
            <a:hlinkClick r:id="rId29" action="ppaction://hlinksldjump" tooltip="Meine Führungskraft vereinbart mit mir klare Ziele."/>
          </p:cNvPr>
          <p:cNvSpPr/>
          <p:nvPr/>
        </p:nvSpPr>
        <p:spPr>
          <a:xfrm>
            <a:off x="7345326" y="6041174"/>
            <a:ext cx="5962608" cy="424573"/>
          </a:xfrm>
          <a:prstGeom prst="rect">
            <a:avLst/>
          </a:prstGeom>
          <a:solidFill>
            <a:srgbClr val="49C0B6"/>
          </a:solidFill>
        </p:spPr>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72" name="object_1497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27</a:t>
            </a:r>
            <a:endParaRPr sz="2950" b="1" dirty="0"/>
          </a:p>
        </p:txBody>
      </p:sp>
      <p:sp>
        <p:nvSpPr>
          <p:cNvPr id="14974" name="object_149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Klarheit der Aufgaben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976" name="1497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4978" name="1497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4980" name="1498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4982" name="1498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4984" name="1498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4986" name="1498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4988" name="1498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4990" name="1499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4992" name="1499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4994" name="1499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4996" name="1499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4998" name="1499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000" name="1500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002" name="1500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004" name="1500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006" name="1500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008" name="1500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010" name="object_1501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15012" name="object_1501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014" name="object_15015"/>
          <p:cNvSpPr/>
          <p:nvPr/>
        </p:nvSpPr>
        <p:spPr>
          <a:xfrm>
            <a:off x="7345326" y="3599878"/>
            <a:ext cx="0" cy="3184299"/>
          </a:xfrm>
          <a:prstGeom prst="rect">
            <a:avLst/>
          </a:prstGeom>
          <a:ln w="5235">
            <a:solidFill>
              <a:srgbClr val="000000"/>
            </a:solidFill>
          </a:ln>
        </p:spPr>
      </p:sp>
      <p:sp>
        <p:nvSpPr>
          <p:cNvPr id="15016" name="object_1501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018" name="object_15019"/>
          <p:cNvSpPr/>
          <p:nvPr/>
        </p:nvSpPr>
        <p:spPr>
          <a:xfrm>
            <a:off x="9026775" y="3599878"/>
            <a:ext cx="0" cy="3184299"/>
          </a:xfrm>
          <a:prstGeom prst="rect">
            <a:avLst/>
          </a:prstGeom>
          <a:ln w="5235">
            <a:solidFill>
              <a:srgbClr val="767A7C"/>
            </a:solidFill>
          </a:ln>
        </p:spPr>
      </p:sp>
      <p:sp>
        <p:nvSpPr>
          <p:cNvPr id="15020" name="object_1502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022" name="object_15023"/>
          <p:cNvSpPr/>
          <p:nvPr/>
        </p:nvSpPr>
        <p:spPr>
          <a:xfrm>
            <a:off x="10708225" y="3599878"/>
            <a:ext cx="0" cy="3184299"/>
          </a:xfrm>
          <a:prstGeom prst="rect">
            <a:avLst/>
          </a:prstGeom>
          <a:ln w="5235">
            <a:solidFill>
              <a:srgbClr val="767A7C"/>
            </a:solidFill>
          </a:ln>
        </p:spPr>
      </p:sp>
      <p:sp>
        <p:nvSpPr>
          <p:cNvPr id="15024" name="object_1502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026" name="object_15027"/>
          <p:cNvSpPr/>
          <p:nvPr/>
        </p:nvSpPr>
        <p:spPr>
          <a:xfrm>
            <a:off x="12389674" y="3599878"/>
            <a:ext cx="0" cy="3184299"/>
          </a:xfrm>
          <a:prstGeom prst="rect">
            <a:avLst/>
          </a:prstGeom>
          <a:ln w="5235">
            <a:solidFill>
              <a:srgbClr val="767A7C"/>
            </a:solidFill>
          </a:ln>
        </p:spPr>
      </p:sp>
      <p:sp>
        <p:nvSpPr>
          <p:cNvPr id="15028" name="object_1502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030" name="object_15031"/>
          <p:cNvSpPr/>
          <p:nvPr/>
        </p:nvSpPr>
        <p:spPr>
          <a:xfrm>
            <a:off x="14071124" y="3599878"/>
            <a:ext cx="0" cy="3184299"/>
          </a:xfrm>
          <a:prstGeom prst="rect">
            <a:avLst/>
          </a:prstGeom>
          <a:ln w="5235">
            <a:solidFill>
              <a:srgbClr val="767A7C"/>
            </a:solidFill>
          </a:ln>
        </p:spPr>
      </p:sp>
      <p:sp>
        <p:nvSpPr>
          <p:cNvPr id="15032" name="object_1503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034" name="object_15035"/>
          <p:cNvSpPr/>
          <p:nvPr/>
        </p:nvSpPr>
        <p:spPr>
          <a:xfrm>
            <a:off x="15752573" y="3599878"/>
            <a:ext cx="0" cy="3184299"/>
          </a:xfrm>
          <a:prstGeom prst="rect">
            <a:avLst/>
          </a:prstGeom>
          <a:ln w="5235">
            <a:solidFill>
              <a:srgbClr val="000000"/>
            </a:solidFill>
          </a:ln>
        </p:spPr>
      </p:sp>
      <p:sp>
        <p:nvSpPr>
          <p:cNvPr id="14966" name="object_14967"/>
          <p:cNvSpPr/>
          <p:nvPr/>
        </p:nvSpPr>
        <p:spPr>
          <a:xfrm>
            <a:off x="7345326" y="3442398"/>
            <a:ext cx="5128421" cy="157480"/>
          </a:xfrm>
          <a:prstGeom prst="rect">
            <a:avLst/>
          </a:prstGeom>
          <a:solidFill>
            <a:srgbClr val="DB2D3C"/>
          </a:solidFill>
        </p:spPr>
      </p:sp>
      <p:sp>
        <p:nvSpPr>
          <p:cNvPr id="14968" name="object_14969"/>
          <p:cNvSpPr/>
          <p:nvPr/>
        </p:nvSpPr>
        <p:spPr>
          <a:xfrm>
            <a:off x="12473747" y="3442398"/>
            <a:ext cx="1008870" cy="157480"/>
          </a:xfrm>
          <a:prstGeom prst="rect">
            <a:avLst/>
          </a:prstGeom>
          <a:solidFill>
            <a:srgbClr val="FABC46"/>
          </a:solidFill>
        </p:spPr>
      </p:sp>
      <p:sp>
        <p:nvSpPr>
          <p:cNvPr id="14970" name="object_14971"/>
          <p:cNvSpPr/>
          <p:nvPr/>
        </p:nvSpPr>
        <p:spPr>
          <a:xfrm>
            <a:off x="13482617" y="3442398"/>
            <a:ext cx="2269957" cy="157480"/>
          </a:xfrm>
          <a:prstGeom prst="rect">
            <a:avLst/>
          </a:prstGeom>
          <a:solidFill>
            <a:srgbClr val="35B77C"/>
          </a:solidFill>
        </p:spPr>
      </p:sp>
      <p:sp>
        <p:nvSpPr>
          <p:cNvPr id="15036" name="object_1503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038" name="object_1503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5040" name="object_1504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W=68%</a:t>
            </a:r>
          </a:p>
        </p:txBody>
      </p:sp>
      <p:sp>
        <p:nvSpPr>
          <p:cNvPr id="15042" name="object_15043">
            <a:hlinkClick r:id="rId29" action="ppaction://hlinksldjump" tooltip="Meine Aufgaben sind klar definiert."/>
          </p:cNvPr>
          <p:cNvSpPr/>
          <p:nvPr/>
        </p:nvSpPr>
        <p:spPr>
          <a:xfrm>
            <a:off x="7345326" y="3918308"/>
            <a:ext cx="6316401" cy="424573"/>
          </a:xfrm>
          <a:prstGeom prst="rect">
            <a:avLst/>
          </a:prstGeom>
          <a:solidFill>
            <a:srgbClr val="49C0B6"/>
          </a:solidFill>
        </p:spPr>
      </p:sp>
      <p:sp>
        <p:nvSpPr>
          <p:cNvPr id="15044" name="object_1504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046" name="object_1504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5048" name="object_1504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W=52%</a:t>
            </a:r>
          </a:p>
        </p:txBody>
      </p:sp>
      <p:sp>
        <p:nvSpPr>
          <p:cNvPr id="15050" name="object_15051">
            <a:hlinkClick r:id="rId29" action="ppaction://hlinksldjump" tooltip="Meine Aufgaben sind klar definiert."/>
          </p:cNvPr>
          <p:cNvSpPr/>
          <p:nvPr/>
        </p:nvSpPr>
        <p:spPr>
          <a:xfrm>
            <a:off x="7345326" y="4979741"/>
            <a:ext cx="6211128" cy="424573"/>
          </a:xfrm>
          <a:prstGeom prst="rect">
            <a:avLst/>
          </a:prstGeom>
          <a:solidFill>
            <a:srgbClr val="49C0B6"/>
          </a:solidFill>
        </p:spPr>
      </p:sp>
      <p:sp>
        <p:nvSpPr>
          <p:cNvPr id="15052" name="object_1505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054" name="object_1505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555</a:t>
            </a:r>
          </a:p>
        </p:txBody>
      </p:sp>
      <p:sp>
        <p:nvSpPr>
          <p:cNvPr id="15056" name="object_1505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W=50%</a:t>
            </a:r>
          </a:p>
        </p:txBody>
      </p:sp>
      <p:sp>
        <p:nvSpPr>
          <p:cNvPr id="15058" name="object_15059">
            <a:hlinkClick r:id="rId29" action="ppaction://hlinksldjump" tooltip="Meine Aufgaben sind klar definiert."/>
          </p:cNvPr>
          <p:cNvSpPr/>
          <p:nvPr/>
        </p:nvSpPr>
        <p:spPr>
          <a:xfrm>
            <a:off x="7345326" y="6041174"/>
            <a:ext cx="6007773" cy="424573"/>
          </a:xfrm>
          <a:prstGeom prst="rect">
            <a:avLst/>
          </a:prstGeom>
          <a:solidFill>
            <a:srgbClr val="49C0B6"/>
          </a:solidFill>
        </p:spPr>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68" name="object_15069"/>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28</a:t>
            </a:r>
            <a:endParaRPr sz="2950" b="1" dirty="0"/>
          </a:p>
        </p:txBody>
      </p:sp>
      <p:sp>
        <p:nvSpPr>
          <p:cNvPr id="15070" name="object_150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Entscheidungsbefugnisse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072" name="1507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074" name="1507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076" name="1507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078" name="1507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080" name="1508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082" name="1508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084" name="1508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086" name="1508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088" name="1508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090" name="1509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092" name="1509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094" name="1509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096" name="1509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098" name="1509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100" name="1510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102" name="1510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104" name="1510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106" name="object_1510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5108" name="object_1510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110" name="object_15111"/>
          <p:cNvSpPr/>
          <p:nvPr/>
        </p:nvSpPr>
        <p:spPr>
          <a:xfrm>
            <a:off x="7345326" y="3599878"/>
            <a:ext cx="0" cy="3184299"/>
          </a:xfrm>
          <a:prstGeom prst="rect">
            <a:avLst/>
          </a:prstGeom>
          <a:ln w="5235">
            <a:solidFill>
              <a:srgbClr val="000000"/>
            </a:solidFill>
          </a:ln>
        </p:spPr>
      </p:sp>
      <p:sp>
        <p:nvSpPr>
          <p:cNvPr id="15112" name="object_1511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114" name="object_15115"/>
          <p:cNvSpPr/>
          <p:nvPr/>
        </p:nvSpPr>
        <p:spPr>
          <a:xfrm>
            <a:off x="9026775" y="3599878"/>
            <a:ext cx="0" cy="3184299"/>
          </a:xfrm>
          <a:prstGeom prst="rect">
            <a:avLst/>
          </a:prstGeom>
          <a:ln w="5235">
            <a:solidFill>
              <a:srgbClr val="767A7C"/>
            </a:solidFill>
          </a:ln>
        </p:spPr>
      </p:sp>
      <p:sp>
        <p:nvSpPr>
          <p:cNvPr id="15116" name="object_1511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118" name="object_15119"/>
          <p:cNvSpPr/>
          <p:nvPr/>
        </p:nvSpPr>
        <p:spPr>
          <a:xfrm>
            <a:off x="10708225" y="3599878"/>
            <a:ext cx="0" cy="3184299"/>
          </a:xfrm>
          <a:prstGeom prst="rect">
            <a:avLst/>
          </a:prstGeom>
          <a:ln w="5235">
            <a:solidFill>
              <a:srgbClr val="767A7C"/>
            </a:solidFill>
          </a:ln>
        </p:spPr>
      </p:sp>
      <p:sp>
        <p:nvSpPr>
          <p:cNvPr id="15120" name="object_1512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122" name="object_15123"/>
          <p:cNvSpPr/>
          <p:nvPr/>
        </p:nvSpPr>
        <p:spPr>
          <a:xfrm>
            <a:off x="12389674" y="3599878"/>
            <a:ext cx="0" cy="3184299"/>
          </a:xfrm>
          <a:prstGeom prst="rect">
            <a:avLst/>
          </a:prstGeom>
          <a:ln w="5235">
            <a:solidFill>
              <a:srgbClr val="767A7C"/>
            </a:solidFill>
          </a:ln>
        </p:spPr>
      </p:sp>
      <p:sp>
        <p:nvSpPr>
          <p:cNvPr id="15124" name="object_1512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126" name="object_15127"/>
          <p:cNvSpPr/>
          <p:nvPr/>
        </p:nvSpPr>
        <p:spPr>
          <a:xfrm>
            <a:off x="14071124" y="3599878"/>
            <a:ext cx="0" cy="3184299"/>
          </a:xfrm>
          <a:prstGeom prst="rect">
            <a:avLst/>
          </a:prstGeom>
          <a:ln w="5235">
            <a:solidFill>
              <a:srgbClr val="767A7C"/>
            </a:solidFill>
          </a:ln>
        </p:spPr>
      </p:sp>
      <p:sp>
        <p:nvSpPr>
          <p:cNvPr id="15128" name="object_1512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130" name="object_15131"/>
          <p:cNvSpPr/>
          <p:nvPr/>
        </p:nvSpPr>
        <p:spPr>
          <a:xfrm>
            <a:off x="15752573" y="3599878"/>
            <a:ext cx="0" cy="3184299"/>
          </a:xfrm>
          <a:prstGeom prst="rect">
            <a:avLst/>
          </a:prstGeom>
          <a:ln w="5235">
            <a:solidFill>
              <a:srgbClr val="000000"/>
            </a:solidFill>
          </a:ln>
        </p:spPr>
      </p:sp>
      <p:sp>
        <p:nvSpPr>
          <p:cNvPr id="15062" name="object_15063"/>
          <p:cNvSpPr/>
          <p:nvPr/>
        </p:nvSpPr>
        <p:spPr>
          <a:xfrm>
            <a:off x="7345326" y="3442398"/>
            <a:ext cx="5128421" cy="157480"/>
          </a:xfrm>
          <a:prstGeom prst="rect">
            <a:avLst/>
          </a:prstGeom>
          <a:solidFill>
            <a:srgbClr val="DB2D3C"/>
          </a:solidFill>
        </p:spPr>
      </p:sp>
      <p:sp>
        <p:nvSpPr>
          <p:cNvPr id="15064" name="object_15065"/>
          <p:cNvSpPr/>
          <p:nvPr/>
        </p:nvSpPr>
        <p:spPr>
          <a:xfrm>
            <a:off x="12473747" y="3442398"/>
            <a:ext cx="1008870" cy="157480"/>
          </a:xfrm>
          <a:prstGeom prst="rect">
            <a:avLst/>
          </a:prstGeom>
          <a:solidFill>
            <a:srgbClr val="FABC46"/>
          </a:solidFill>
        </p:spPr>
      </p:sp>
      <p:sp>
        <p:nvSpPr>
          <p:cNvPr id="15066" name="object_15067"/>
          <p:cNvSpPr/>
          <p:nvPr/>
        </p:nvSpPr>
        <p:spPr>
          <a:xfrm>
            <a:off x="13482617" y="3442398"/>
            <a:ext cx="2269957" cy="157480"/>
          </a:xfrm>
          <a:prstGeom prst="rect">
            <a:avLst/>
          </a:prstGeom>
          <a:solidFill>
            <a:srgbClr val="35B77C"/>
          </a:solidFill>
        </p:spPr>
      </p:sp>
      <p:sp>
        <p:nvSpPr>
          <p:cNvPr id="15132" name="object_1513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134" name="object_1513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569</a:t>
            </a:r>
          </a:p>
        </p:txBody>
      </p:sp>
      <p:sp>
        <p:nvSpPr>
          <p:cNvPr id="15136" name="object_1513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W=56%</a:t>
            </a:r>
          </a:p>
        </p:txBody>
      </p:sp>
      <p:sp>
        <p:nvSpPr>
          <p:cNvPr id="15138" name="object_15139">
            <a:hlinkClick r:id="rId29" action="ppaction://hlinksldjump" tooltip="Meine Entscheidungsbefugnisse entsprechen der mir übertragenen Verantwortung."/>
          </p:cNvPr>
          <p:cNvSpPr/>
          <p:nvPr/>
        </p:nvSpPr>
        <p:spPr>
          <a:xfrm>
            <a:off x="7345326" y="3918308"/>
            <a:ext cx="6164329" cy="424573"/>
          </a:xfrm>
          <a:prstGeom prst="rect">
            <a:avLst/>
          </a:prstGeom>
          <a:solidFill>
            <a:srgbClr val="49C0B6"/>
          </a:solidFill>
        </p:spPr>
      </p:sp>
      <p:sp>
        <p:nvSpPr>
          <p:cNvPr id="15140" name="object_1514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142" name="object_1514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568</a:t>
            </a:r>
          </a:p>
        </p:txBody>
      </p:sp>
      <p:sp>
        <p:nvSpPr>
          <p:cNvPr id="15144" name="object_1514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W=59%</a:t>
            </a:r>
          </a:p>
        </p:txBody>
      </p:sp>
      <p:sp>
        <p:nvSpPr>
          <p:cNvPr id="15146" name="object_15147">
            <a:hlinkClick r:id="rId29" action="ppaction://hlinksldjump" tooltip="Meine Entscheidungsbefugnisse entsprechen der mir übertragenen Verantwortung."/>
          </p:cNvPr>
          <p:cNvSpPr/>
          <p:nvPr/>
        </p:nvSpPr>
        <p:spPr>
          <a:xfrm>
            <a:off x="7345326" y="4979741"/>
            <a:ext cx="6009405" cy="424573"/>
          </a:xfrm>
          <a:prstGeom prst="rect">
            <a:avLst/>
          </a:prstGeom>
          <a:solidFill>
            <a:srgbClr val="49C0B6"/>
          </a:solidFill>
        </p:spPr>
      </p:sp>
      <p:sp>
        <p:nvSpPr>
          <p:cNvPr id="15148" name="object_1514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150" name="object_1515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552</a:t>
            </a:r>
          </a:p>
        </p:txBody>
      </p:sp>
      <p:sp>
        <p:nvSpPr>
          <p:cNvPr id="15152" name="object_1515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W=60%</a:t>
            </a:r>
          </a:p>
        </p:txBody>
      </p:sp>
      <p:sp>
        <p:nvSpPr>
          <p:cNvPr id="15154" name="object_15155">
            <a:hlinkClick r:id="rId29" action="ppaction://hlinksldjump" tooltip="Meine Entscheidungsbefugnisse entsprechen der mir übertragenen Verantwortung."/>
          </p:cNvPr>
          <p:cNvSpPr/>
          <p:nvPr/>
        </p:nvSpPr>
        <p:spPr>
          <a:xfrm>
            <a:off x="7345326" y="6041174"/>
            <a:ext cx="5818059" cy="424573"/>
          </a:xfrm>
          <a:prstGeom prst="rect">
            <a:avLst/>
          </a:prstGeom>
          <a:solidFill>
            <a:srgbClr val="49C0B6"/>
          </a:solidFill>
        </p:spPr>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64" name="object_15165"/>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29</a:t>
            </a:r>
            <a:endParaRPr sz="2950" b="1" dirty="0"/>
          </a:p>
        </p:txBody>
      </p:sp>
      <p:sp>
        <p:nvSpPr>
          <p:cNvPr id="15166" name="object_151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Besonderer Einsatz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168" name="1516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170" name="1517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172" name="1517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174" name="1517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176" name="1517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178" name="1517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180" name="1518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182" name="1518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184" name="1518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186" name="1518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188" name="1518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190" name="1519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192" name="1519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194" name="1519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196" name="1519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198" name="1519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200" name="1520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202" name="object_1520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15204" name="object_1520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206" name="object_15207"/>
          <p:cNvSpPr/>
          <p:nvPr/>
        </p:nvSpPr>
        <p:spPr>
          <a:xfrm>
            <a:off x="7345326" y="3599878"/>
            <a:ext cx="0" cy="3184299"/>
          </a:xfrm>
          <a:prstGeom prst="rect">
            <a:avLst/>
          </a:prstGeom>
          <a:ln w="5235">
            <a:solidFill>
              <a:srgbClr val="000000"/>
            </a:solidFill>
          </a:ln>
        </p:spPr>
      </p:sp>
      <p:sp>
        <p:nvSpPr>
          <p:cNvPr id="15208" name="object_1520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210" name="object_15211"/>
          <p:cNvSpPr/>
          <p:nvPr/>
        </p:nvSpPr>
        <p:spPr>
          <a:xfrm>
            <a:off x="9026775" y="3599878"/>
            <a:ext cx="0" cy="3184299"/>
          </a:xfrm>
          <a:prstGeom prst="rect">
            <a:avLst/>
          </a:prstGeom>
          <a:ln w="5235">
            <a:solidFill>
              <a:srgbClr val="767A7C"/>
            </a:solidFill>
          </a:ln>
        </p:spPr>
      </p:sp>
      <p:sp>
        <p:nvSpPr>
          <p:cNvPr id="15212" name="object_1521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214" name="object_15215"/>
          <p:cNvSpPr/>
          <p:nvPr/>
        </p:nvSpPr>
        <p:spPr>
          <a:xfrm>
            <a:off x="10708225" y="3599878"/>
            <a:ext cx="0" cy="3184299"/>
          </a:xfrm>
          <a:prstGeom prst="rect">
            <a:avLst/>
          </a:prstGeom>
          <a:ln w="5235">
            <a:solidFill>
              <a:srgbClr val="767A7C"/>
            </a:solidFill>
          </a:ln>
        </p:spPr>
      </p:sp>
      <p:sp>
        <p:nvSpPr>
          <p:cNvPr id="15216" name="object_1521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218" name="object_15219"/>
          <p:cNvSpPr/>
          <p:nvPr/>
        </p:nvSpPr>
        <p:spPr>
          <a:xfrm>
            <a:off x="12389674" y="3599878"/>
            <a:ext cx="0" cy="3184299"/>
          </a:xfrm>
          <a:prstGeom prst="rect">
            <a:avLst/>
          </a:prstGeom>
          <a:ln w="5235">
            <a:solidFill>
              <a:srgbClr val="767A7C"/>
            </a:solidFill>
          </a:ln>
        </p:spPr>
      </p:sp>
      <p:sp>
        <p:nvSpPr>
          <p:cNvPr id="15220" name="object_1522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222" name="object_15223"/>
          <p:cNvSpPr/>
          <p:nvPr/>
        </p:nvSpPr>
        <p:spPr>
          <a:xfrm>
            <a:off x="14071124" y="3599878"/>
            <a:ext cx="0" cy="3184299"/>
          </a:xfrm>
          <a:prstGeom prst="rect">
            <a:avLst/>
          </a:prstGeom>
          <a:ln w="5235">
            <a:solidFill>
              <a:srgbClr val="767A7C"/>
            </a:solidFill>
          </a:ln>
        </p:spPr>
      </p:sp>
      <p:sp>
        <p:nvSpPr>
          <p:cNvPr id="15224" name="object_1522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226" name="object_15227"/>
          <p:cNvSpPr/>
          <p:nvPr/>
        </p:nvSpPr>
        <p:spPr>
          <a:xfrm>
            <a:off x="15752573" y="3599878"/>
            <a:ext cx="0" cy="3184299"/>
          </a:xfrm>
          <a:prstGeom prst="rect">
            <a:avLst/>
          </a:prstGeom>
          <a:ln w="5235">
            <a:solidFill>
              <a:srgbClr val="000000"/>
            </a:solidFill>
          </a:ln>
        </p:spPr>
      </p:sp>
      <p:sp>
        <p:nvSpPr>
          <p:cNvPr id="15158" name="object_15159"/>
          <p:cNvSpPr/>
          <p:nvPr/>
        </p:nvSpPr>
        <p:spPr>
          <a:xfrm>
            <a:off x="7345326" y="3442398"/>
            <a:ext cx="5128421" cy="157480"/>
          </a:xfrm>
          <a:prstGeom prst="rect">
            <a:avLst/>
          </a:prstGeom>
          <a:solidFill>
            <a:srgbClr val="DB2D3C"/>
          </a:solidFill>
        </p:spPr>
      </p:sp>
      <p:sp>
        <p:nvSpPr>
          <p:cNvPr id="15160" name="object_15161"/>
          <p:cNvSpPr/>
          <p:nvPr/>
        </p:nvSpPr>
        <p:spPr>
          <a:xfrm>
            <a:off x="12473747" y="3442398"/>
            <a:ext cx="1008870" cy="157480"/>
          </a:xfrm>
          <a:prstGeom prst="rect">
            <a:avLst/>
          </a:prstGeom>
          <a:solidFill>
            <a:srgbClr val="FABC46"/>
          </a:solidFill>
        </p:spPr>
      </p:sp>
      <p:sp>
        <p:nvSpPr>
          <p:cNvPr id="15162" name="object_15163"/>
          <p:cNvSpPr/>
          <p:nvPr/>
        </p:nvSpPr>
        <p:spPr>
          <a:xfrm>
            <a:off x="13482617" y="3442398"/>
            <a:ext cx="2269957" cy="157480"/>
          </a:xfrm>
          <a:prstGeom prst="rect">
            <a:avLst/>
          </a:prstGeom>
          <a:solidFill>
            <a:srgbClr val="35B77C"/>
          </a:solidFill>
        </p:spPr>
      </p:sp>
      <p:sp>
        <p:nvSpPr>
          <p:cNvPr id="15228" name="object_1522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230" name="object_1523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575</a:t>
            </a:r>
          </a:p>
        </p:txBody>
      </p:sp>
      <p:sp>
        <p:nvSpPr>
          <p:cNvPr id="15232" name="object_1523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W=29%</a:t>
            </a:r>
          </a:p>
        </p:txBody>
      </p:sp>
      <p:sp>
        <p:nvSpPr>
          <p:cNvPr id="15234" name="object_15235">
            <a:hlinkClick r:id="rId29" action="ppaction://hlinksldjump" tooltip="Wenn es eine Aufgabe erfordert, bin ich gerne bereit mehr zu leisten, als von mir erwartet wird."/>
          </p:cNvPr>
          <p:cNvSpPr/>
          <p:nvPr/>
        </p:nvSpPr>
        <p:spPr>
          <a:xfrm>
            <a:off x="7345326" y="3918308"/>
            <a:ext cx="7316498" cy="424573"/>
          </a:xfrm>
          <a:prstGeom prst="rect">
            <a:avLst/>
          </a:prstGeom>
          <a:solidFill>
            <a:srgbClr val="49C0B6"/>
          </a:solidFill>
        </p:spPr>
      </p:sp>
      <p:sp>
        <p:nvSpPr>
          <p:cNvPr id="15236" name="object_1523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238" name="object_1523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5240" name="object_1524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W=31%</a:t>
            </a:r>
          </a:p>
        </p:txBody>
      </p:sp>
      <p:sp>
        <p:nvSpPr>
          <p:cNvPr id="15242" name="object_15243">
            <a:hlinkClick r:id="rId29" action="ppaction://hlinksldjump" tooltip="Wenn es eine Aufgabe erfordert, bin ich gerne bereit mehr zu leisten, als von mir erwartet wird."/>
          </p:cNvPr>
          <p:cNvSpPr/>
          <p:nvPr/>
        </p:nvSpPr>
        <p:spPr>
          <a:xfrm>
            <a:off x="7345326" y="4979741"/>
            <a:ext cx="7361467" cy="424573"/>
          </a:xfrm>
          <a:prstGeom prst="rect">
            <a:avLst/>
          </a:prstGeom>
          <a:solidFill>
            <a:srgbClr val="49C0B6"/>
          </a:solidFill>
        </p:spPr>
      </p:sp>
      <p:sp>
        <p:nvSpPr>
          <p:cNvPr id="15244" name="object_1524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246" name="object_1524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554</a:t>
            </a:r>
          </a:p>
        </p:txBody>
      </p:sp>
      <p:sp>
        <p:nvSpPr>
          <p:cNvPr id="15248" name="object_1524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W=29%</a:t>
            </a:r>
          </a:p>
        </p:txBody>
      </p:sp>
      <p:sp>
        <p:nvSpPr>
          <p:cNvPr id="15250" name="object_15251">
            <a:hlinkClick r:id="rId29" action="ppaction://hlinksldjump" tooltip="Wenn es eine Aufgabe erfordert, bin ich gerne bereit mehr zu leisten, als von mir erwartet wird."/>
          </p:cNvPr>
          <p:cNvSpPr/>
          <p:nvPr/>
        </p:nvSpPr>
        <p:spPr>
          <a:xfrm>
            <a:off x="7345326" y="6041174"/>
            <a:ext cx="7184099" cy="424573"/>
          </a:xfrm>
          <a:prstGeom prst="rect">
            <a:avLst/>
          </a:prstGeom>
          <a:solidFill>
            <a:srgbClr val="49C0B6"/>
          </a:solidFill>
        </p:spPr>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60" name="object_15261"/>
          <p:cNvSpPr>
            <a:spLocks noGrp="1"/>
          </p:cNvSpPr>
          <p:nvPr/>
        </p:nvSpPr>
        <p:spPr>
          <a:xfrm>
            <a:off x="757390" y="680607"/>
            <a:ext cx="733425" cy="733425"/>
          </a:xfrm>
          <a:prstGeom prst="rect">
            <a:avLst/>
          </a:prstGeom>
          <a:ln w="125650">
            <a:solidFill>
              <a:srgbClr val="F48798"/>
            </a:solidFill>
          </a:ln>
        </p:spPr>
        <p:txBody>
          <a:bodyPr wrap="square" lIns="0" tIns="0" rIns="0" bIns="0" rtlCol="0"/>
          <a:lstStyle/>
          <a:p>
            <a:endParaRPr/>
          </a:p>
        </p:txBody>
      </p:sp>
      <p:sp>
        <p:nvSpPr>
          <p:cNvPr id="15262" name="object_152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Berufliche Entwicklung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264" name="1526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266" name="1526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268" name="1526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270" name="1527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272" name="1527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274" name="1527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276" name="1527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278" name="1527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280" name="1528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282" name="1528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284" name="1528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286" name="1528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288" name="1528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290" name="1529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292" name="1529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294" name="1529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296" name="1529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298" name="object_15299"/>
          <p:cNvSpPr/>
          <p:nvPr/>
        </p:nvSpPr>
        <p:spPr>
          <a:xfrm>
            <a:off x="16376529" y="2577826"/>
            <a:ext cx="921600" cy="921600"/>
          </a:xfrm>
          <a:prstGeom prst="rect">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DC596"/>
                </a:solidFill>
                <a:latin typeface="Arial"/>
                <a:cs typeface="Arial"/>
              </a:rPr>
              <a:t>(+0.4)</a:t>
            </a:r>
          </a:p>
        </p:txBody>
      </p:sp>
      <p:sp>
        <p:nvSpPr>
          <p:cNvPr id="15300" name="object_1530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302" name="object_15303"/>
          <p:cNvSpPr/>
          <p:nvPr/>
        </p:nvSpPr>
        <p:spPr>
          <a:xfrm>
            <a:off x="7345326" y="3599878"/>
            <a:ext cx="0" cy="3184299"/>
          </a:xfrm>
          <a:prstGeom prst="rect">
            <a:avLst/>
          </a:prstGeom>
          <a:ln w="5235">
            <a:solidFill>
              <a:srgbClr val="000000"/>
            </a:solidFill>
          </a:ln>
        </p:spPr>
      </p:sp>
      <p:sp>
        <p:nvSpPr>
          <p:cNvPr id="15304" name="object_1530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306" name="object_15307"/>
          <p:cNvSpPr/>
          <p:nvPr/>
        </p:nvSpPr>
        <p:spPr>
          <a:xfrm>
            <a:off x="9026775" y="3599878"/>
            <a:ext cx="0" cy="3184299"/>
          </a:xfrm>
          <a:prstGeom prst="rect">
            <a:avLst/>
          </a:prstGeom>
          <a:ln w="5235">
            <a:solidFill>
              <a:srgbClr val="767A7C"/>
            </a:solidFill>
          </a:ln>
        </p:spPr>
      </p:sp>
      <p:sp>
        <p:nvSpPr>
          <p:cNvPr id="15308" name="object_1530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310" name="object_15311"/>
          <p:cNvSpPr/>
          <p:nvPr/>
        </p:nvSpPr>
        <p:spPr>
          <a:xfrm>
            <a:off x="10708225" y="3599878"/>
            <a:ext cx="0" cy="3184299"/>
          </a:xfrm>
          <a:prstGeom prst="rect">
            <a:avLst/>
          </a:prstGeom>
          <a:ln w="5235">
            <a:solidFill>
              <a:srgbClr val="767A7C"/>
            </a:solidFill>
          </a:ln>
        </p:spPr>
      </p:sp>
      <p:sp>
        <p:nvSpPr>
          <p:cNvPr id="15312" name="object_1531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314" name="object_15315"/>
          <p:cNvSpPr/>
          <p:nvPr/>
        </p:nvSpPr>
        <p:spPr>
          <a:xfrm>
            <a:off x="12389674" y="3599878"/>
            <a:ext cx="0" cy="3184299"/>
          </a:xfrm>
          <a:prstGeom prst="rect">
            <a:avLst/>
          </a:prstGeom>
          <a:ln w="5235">
            <a:solidFill>
              <a:srgbClr val="767A7C"/>
            </a:solidFill>
          </a:ln>
        </p:spPr>
      </p:sp>
      <p:sp>
        <p:nvSpPr>
          <p:cNvPr id="15316" name="object_1531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318" name="object_15319"/>
          <p:cNvSpPr/>
          <p:nvPr/>
        </p:nvSpPr>
        <p:spPr>
          <a:xfrm>
            <a:off x="14071124" y="3599878"/>
            <a:ext cx="0" cy="3184299"/>
          </a:xfrm>
          <a:prstGeom prst="rect">
            <a:avLst/>
          </a:prstGeom>
          <a:ln w="5235">
            <a:solidFill>
              <a:srgbClr val="767A7C"/>
            </a:solidFill>
          </a:ln>
        </p:spPr>
      </p:sp>
      <p:sp>
        <p:nvSpPr>
          <p:cNvPr id="15320" name="object_1532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322" name="object_15323"/>
          <p:cNvSpPr/>
          <p:nvPr/>
        </p:nvSpPr>
        <p:spPr>
          <a:xfrm>
            <a:off x="15752573" y="3599878"/>
            <a:ext cx="0" cy="3184299"/>
          </a:xfrm>
          <a:prstGeom prst="rect">
            <a:avLst/>
          </a:prstGeom>
          <a:ln w="5235">
            <a:solidFill>
              <a:srgbClr val="000000"/>
            </a:solidFill>
          </a:ln>
        </p:spPr>
      </p:sp>
      <p:sp>
        <p:nvSpPr>
          <p:cNvPr id="15254" name="object_15255"/>
          <p:cNvSpPr/>
          <p:nvPr/>
        </p:nvSpPr>
        <p:spPr>
          <a:xfrm>
            <a:off x="7345326" y="3442398"/>
            <a:ext cx="5128421" cy="157480"/>
          </a:xfrm>
          <a:prstGeom prst="rect">
            <a:avLst/>
          </a:prstGeom>
          <a:solidFill>
            <a:srgbClr val="DB2D3C"/>
          </a:solidFill>
        </p:spPr>
      </p:sp>
      <p:sp>
        <p:nvSpPr>
          <p:cNvPr id="15256" name="object_15257"/>
          <p:cNvSpPr/>
          <p:nvPr/>
        </p:nvSpPr>
        <p:spPr>
          <a:xfrm>
            <a:off x="12473747" y="3442398"/>
            <a:ext cx="1008870" cy="157480"/>
          </a:xfrm>
          <a:prstGeom prst="rect">
            <a:avLst/>
          </a:prstGeom>
          <a:solidFill>
            <a:srgbClr val="FABC46"/>
          </a:solidFill>
        </p:spPr>
      </p:sp>
      <p:sp>
        <p:nvSpPr>
          <p:cNvPr id="15258" name="object_15259"/>
          <p:cNvSpPr/>
          <p:nvPr/>
        </p:nvSpPr>
        <p:spPr>
          <a:xfrm>
            <a:off x="13482617" y="3442398"/>
            <a:ext cx="2269957" cy="157480"/>
          </a:xfrm>
          <a:prstGeom prst="rect">
            <a:avLst/>
          </a:prstGeom>
          <a:solidFill>
            <a:srgbClr val="35B77C"/>
          </a:solidFill>
        </p:spPr>
      </p:sp>
      <p:sp>
        <p:nvSpPr>
          <p:cNvPr id="15324" name="object_1532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326" name="object_15327"/>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5328" name="object_1532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W=47%</a:t>
            </a:r>
          </a:p>
        </p:txBody>
      </p:sp>
      <p:sp>
        <p:nvSpPr>
          <p:cNvPr id="15330" name="object_15331"/>
          <p:cNvSpPr/>
          <p:nvPr/>
        </p:nvSpPr>
        <p:spPr>
          <a:xfrm>
            <a:off x="7345326" y="3918308"/>
            <a:ext cx="5352805" cy="424573"/>
          </a:xfrm>
          <a:prstGeom prst="rect">
            <a:avLst/>
          </a:prstGeom>
          <a:solidFill>
            <a:srgbClr val="49C0B6"/>
          </a:solidFill>
        </p:spPr>
      </p:sp>
      <p:sp>
        <p:nvSpPr>
          <p:cNvPr id="15332" name="object_1533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334" name="object_15335"/>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5336" name="object_1533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Z=3.2 | W=44%</a:t>
            </a:r>
          </a:p>
        </p:txBody>
      </p:sp>
      <p:sp>
        <p:nvSpPr>
          <p:cNvPr id="15338" name="object_15339"/>
          <p:cNvSpPr/>
          <p:nvPr/>
        </p:nvSpPr>
        <p:spPr>
          <a:xfrm>
            <a:off x="7345326" y="4979741"/>
            <a:ext cx="4737370" cy="424573"/>
          </a:xfrm>
          <a:prstGeom prst="rect">
            <a:avLst/>
          </a:prstGeom>
          <a:solidFill>
            <a:srgbClr val="49C0B6"/>
          </a:solidFill>
        </p:spPr>
      </p:sp>
      <p:sp>
        <p:nvSpPr>
          <p:cNvPr id="15340" name="object_1534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342" name="object_15343"/>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5344" name="object_1534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W=44%</a:t>
            </a:r>
          </a:p>
        </p:txBody>
      </p:sp>
      <p:sp>
        <p:nvSpPr>
          <p:cNvPr id="15346" name="object_15347"/>
          <p:cNvSpPr/>
          <p:nvPr/>
        </p:nvSpPr>
        <p:spPr>
          <a:xfrm>
            <a:off x="7345326" y="6041174"/>
            <a:ext cx="4566044" cy="424573"/>
          </a:xfrm>
          <a:prstGeom prst="rect">
            <a:avLst/>
          </a:prstGeom>
          <a:solidFill>
            <a:srgbClr val="49C0B6"/>
          </a:solidFill>
        </p:spPr>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56" name="object_15357"/>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30</a:t>
            </a:r>
            <a:endParaRPr sz="2950" b="1" dirty="0"/>
          </a:p>
        </p:txBody>
      </p:sp>
      <p:sp>
        <p:nvSpPr>
          <p:cNvPr id="15358" name="object_1535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Kriterien für Karriere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360" name="1536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362" name="1536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364" name="1536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366" name="1536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368" name="1536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370" name="1537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372" name="1537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374" name="1537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376" name="1537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378" name="1537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380" name="1538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382" name="1538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384" name="1538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386" name="1538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388" name="1538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390" name="1539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392" name="1539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394" name="object_15395"/>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DC596"/>
                </a:solidFill>
                <a:latin typeface="Arial"/>
                <a:cs typeface="Arial"/>
              </a:rPr>
              <a:t>(+0.6)</a:t>
            </a:r>
          </a:p>
        </p:txBody>
      </p:sp>
      <p:sp>
        <p:nvSpPr>
          <p:cNvPr id="15396" name="object_1539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398" name="object_15399"/>
          <p:cNvSpPr/>
          <p:nvPr/>
        </p:nvSpPr>
        <p:spPr>
          <a:xfrm>
            <a:off x="7345326" y="3599878"/>
            <a:ext cx="0" cy="3184299"/>
          </a:xfrm>
          <a:prstGeom prst="rect">
            <a:avLst/>
          </a:prstGeom>
          <a:ln w="5235">
            <a:solidFill>
              <a:srgbClr val="000000"/>
            </a:solidFill>
          </a:ln>
        </p:spPr>
      </p:sp>
      <p:sp>
        <p:nvSpPr>
          <p:cNvPr id="15400" name="object_1540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402" name="object_15403"/>
          <p:cNvSpPr/>
          <p:nvPr/>
        </p:nvSpPr>
        <p:spPr>
          <a:xfrm>
            <a:off x="9026775" y="3599878"/>
            <a:ext cx="0" cy="3184299"/>
          </a:xfrm>
          <a:prstGeom prst="rect">
            <a:avLst/>
          </a:prstGeom>
          <a:ln w="5235">
            <a:solidFill>
              <a:srgbClr val="767A7C"/>
            </a:solidFill>
          </a:ln>
        </p:spPr>
      </p:sp>
      <p:sp>
        <p:nvSpPr>
          <p:cNvPr id="15404" name="object_1540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406" name="object_15407"/>
          <p:cNvSpPr/>
          <p:nvPr/>
        </p:nvSpPr>
        <p:spPr>
          <a:xfrm>
            <a:off x="10708225" y="3599878"/>
            <a:ext cx="0" cy="3184299"/>
          </a:xfrm>
          <a:prstGeom prst="rect">
            <a:avLst/>
          </a:prstGeom>
          <a:ln w="5235">
            <a:solidFill>
              <a:srgbClr val="767A7C"/>
            </a:solidFill>
          </a:ln>
        </p:spPr>
      </p:sp>
      <p:sp>
        <p:nvSpPr>
          <p:cNvPr id="15408" name="object_1540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410" name="object_15411"/>
          <p:cNvSpPr/>
          <p:nvPr/>
        </p:nvSpPr>
        <p:spPr>
          <a:xfrm>
            <a:off x="12389674" y="3599878"/>
            <a:ext cx="0" cy="3184299"/>
          </a:xfrm>
          <a:prstGeom prst="rect">
            <a:avLst/>
          </a:prstGeom>
          <a:ln w="5235">
            <a:solidFill>
              <a:srgbClr val="767A7C"/>
            </a:solidFill>
          </a:ln>
        </p:spPr>
      </p:sp>
      <p:sp>
        <p:nvSpPr>
          <p:cNvPr id="15412" name="object_1541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414" name="object_15415"/>
          <p:cNvSpPr/>
          <p:nvPr/>
        </p:nvSpPr>
        <p:spPr>
          <a:xfrm>
            <a:off x="14071124" y="3599878"/>
            <a:ext cx="0" cy="3184299"/>
          </a:xfrm>
          <a:prstGeom prst="rect">
            <a:avLst/>
          </a:prstGeom>
          <a:ln w="5235">
            <a:solidFill>
              <a:srgbClr val="767A7C"/>
            </a:solidFill>
          </a:ln>
        </p:spPr>
      </p:sp>
      <p:sp>
        <p:nvSpPr>
          <p:cNvPr id="15416" name="object_1541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418" name="object_15419"/>
          <p:cNvSpPr/>
          <p:nvPr/>
        </p:nvSpPr>
        <p:spPr>
          <a:xfrm>
            <a:off x="15752573" y="3599878"/>
            <a:ext cx="0" cy="3184299"/>
          </a:xfrm>
          <a:prstGeom prst="rect">
            <a:avLst/>
          </a:prstGeom>
          <a:ln w="5235">
            <a:solidFill>
              <a:srgbClr val="000000"/>
            </a:solidFill>
          </a:ln>
        </p:spPr>
      </p:sp>
      <p:sp>
        <p:nvSpPr>
          <p:cNvPr id="15350" name="object_15351"/>
          <p:cNvSpPr/>
          <p:nvPr/>
        </p:nvSpPr>
        <p:spPr>
          <a:xfrm>
            <a:off x="7345326" y="3442398"/>
            <a:ext cx="5128421" cy="157480"/>
          </a:xfrm>
          <a:prstGeom prst="rect">
            <a:avLst/>
          </a:prstGeom>
          <a:solidFill>
            <a:srgbClr val="DB2D3C"/>
          </a:solidFill>
        </p:spPr>
      </p:sp>
      <p:sp>
        <p:nvSpPr>
          <p:cNvPr id="15352" name="object_15353"/>
          <p:cNvSpPr/>
          <p:nvPr/>
        </p:nvSpPr>
        <p:spPr>
          <a:xfrm>
            <a:off x="12473747" y="3442398"/>
            <a:ext cx="1008870" cy="157480"/>
          </a:xfrm>
          <a:prstGeom prst="rect">
            <a:avLst/>
          </a:prstGeom>
          <a:solidFill>
            <a:srgbClr val="FABC46"/>
          </a:solidFill>
        </p:spPr>
      </p:sp>
      <p:sp>
        <p:nvSpPr>
          <p:cNvPr id="15354" name="object_15355"/>
          <p:cNvSpPr/>
          <p:nvPr/>
        </p:nvSpPr>
        <p:spPr>
          <a:xfrm>
            <a:off x="13482617" y="3442398"/>
            <a:ext cx="2269957" cy="157480"/>
          </a:xfrm>
          <a:prstGeom prst="rect">
            <a:avLst/>
          </a:prstGeom>
          <a:solidFill>
            <a:srgbClr val="35B77C"/>
          </a:solidFill>
        </p:spPr>
      </p:sp>
      <p:sp>
        <p:nvSpPr>
          <p:cNvPr id="15420" name="object_1542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422" name="object_1542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535</a:t>
            </a:r>
          </a:p>
        </p:txBody>
      </p:sp>
      <p:sp>
        <p:nvSpPr>
          <p:cNvPr id="15424" name="object_1542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W=35%</a:t>
            </a:r>
          </a:p>
        </p:txBody>
      </p:sp>
      <p:sp>
        <p:nvSpPr>
          <p:cNvPr id="15426" name="object_15427">
            <a:hlinkClick r:id="rId29" action="ppaction://hlinksldjump" tooltip="Berufliche Laufbahnen beruhen bei uns auf fairen und transparenten Kriterien."/>
          </p:cNvPr>
          <p:cNvSpPr/>
          <p:nvPr/>
        </p:nvSpPr>
        <p:spPr>
          <a:xfrm>
            <a:off x="7345326" y="3918308"/>
            <a:ext cx="4827488" cy="424573"/>
          </a:xfrm>
          <a:prstGeom prst="rect">
            <a:avLst/>
          </a:prstGeom>
          <a:solidFill>
            <a:srgbClr val="49C0B6"/>
          </a:solidFill>
        </p:spPr>
      </p:sp>
      <p:sp>
        <p:nvSpPr>
          <p:cNvPr id="15428" name="object_1542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430" name="object_1543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5432" name="object_1543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Z=3.7 | W=33%</a:t>
            </a:r>
          </a:p>
        </p:txBody>
      </p:sp>
      <p:sp>
        <p:nvSpPr>
          <p:cNvPr id="15434" name="object_15435">
            <a:hlinkClick r:id="rId29" action="ppaction://hlinksldjump" tooltip="Berufliche Laufbahnen beruhen bei uns auf fairen und transparenten Kriterien."/>
          </p:cNvPr>
          <p:cNvSpPr/>
          <p:nvPr/>
        </p:nvSpPr>
        <p:spPr>
          <a:xfrm>
            <a:off x="7345326" y="4979741"/>
            <a:ext cx="3852435" cy="424573"/>
          </a:xfrm>
          <a:prstGeom prst="rect">
            <a:avLst/>
          </a:prstGeom>
          <a:solidFill>
            <a:srgbClr val="49C0B6"/>
          </a:solidFill>
        </p:spPr>
      </p:sp>
      <p:sp>
        <p:nvSpPr>
          <p:cNvPr id="15436" name="object_1543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438" name="object_1543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538</a:t>
            </a:r>
          </a:p>
        </p:txBody>
      </p:sp>
      <p:sp>
        <p:nvSpPr>
          <p:cNvPr id="15440" name="object_1544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Z=3.8 | W=32%</a:t>
            </a:r>
          </a:p>
        </p:txBody>
      </p:sp>
      <p:sp>
        <p:nvSpPr>
          <p:cNvPr id="15442" name="object_15443">
            <a:hlinkClick r:id="rId29" action="ppaction://hlinksldjump" tooltip="Berufliche Laufbahnen beruhen bei uns auf fairen und transparenten Kriterien."/>
          </p:cNvPr>
          <p:cNvSpPr/>
          <p:nvPr/>
        </p:nvSpPr>
        <p:spPr>
          <a:xfrm>
            <a:off x="7345326" y="6041174"/>
            <a:ext cx="3700439" cy="424573"/>
          </a:xfrm>
          <a:prstGeom prst="rect">
            <a:avLst/>
          </a:prstGeom>
          <a:solidFill>
            <a:srgbClr val="49C0B6"/>
          </a:solidFill>
        </p:spPr>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52" name="object_15453"/>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31</a:t>
            </a:r>
            <a:endParaRPr sz="2950" b="1" dirty="0"/>
          </a:p>
        </p:txBody>
      </p:sp>
      <p:sp>
        <p:nvSpPr>
          <p:cNvPr id="15454" name="object_154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Kenntnis Bewertungssystem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456" name="1545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458" name="1545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460" name="1546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462" name="1546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464" name="1546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466" name="1546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468" name="1546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470" name="1547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472" name="1547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474" name="1547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476" name="1547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478" name="1547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480" name="1548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482" name="1548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484" name="1548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486" name="1548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488" name="1548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490" name="object_1549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(+0.2)</a:t>
            </a:r>
          </a:p>
        </p:txBody>
      </p:sp>
      <p:sp>
        <p:nvSpPr>
          <p:cNvPr id="15492" name="object_1549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494" name="object_15495"/>
          <p:cNvSpPr/>
          <p:nvPr/>
        </p:nvSpPr>
        <p:spPr>
          <a:xfrm>
            <a:off x="7345326" y="3599878"/>
            <a:ext cx="0" cy="3184299"/>
          </a:xfrm>
          <a:prstGeom prst="rect">
            <a:avLst/>
          </a:prstGeom>
          <a:ln w="5235">
            <a:solidFill>
              <a:srgbClr val="000000"/>
            </a:solidFill>
          </a:ln>
        </p:spPr>
      </p:sp>
      <p:sp>
        <p:nvSpPr>
          <p:cNvPr id="15496" name="object_1549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498" name="object_15499"/>
          <p:cNvSpPr/>
          <p:nvPr/>
        </p:nvSpPr>
        <p:spPr>
          <a:xfrm>
            <a:off x="9026775" y="3599878"/>
            <a:ext cx="0" cy="3184299"/>
          </a:xfrm>
          <a:prstGeom prst="rect">
            <a:avLst/>
          </a:prstGeom>
          <a:ln w="5235">
            <a:solidFill>
              <a:srgbClr val="767A7C"/>
            </a:solidFill>
          </a:ln>
        </p:spPr>
      </p:sp>
      <p:sp>
        <p:nvSpPr>
          <p:cNvPr id="15500" name="object_1550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502" name="object_15503"/>
          <p:cNvSpPr/>
          <p:nvPr/>
        </p:nvSpPr>
        <p:spPr>
          <a:xfrm>
            <a:off x="10708225" y="3599878"/>
            <a:ext cx="0" cy="3184299"/>
          </a:xfrm>
          <a:prstGeom prst="rect">
            <a:avLst/>
          </a:prstGeom>
          <a:ln w="5235">
            <a:solidFill>
              <a:srgbClr val="767A7C"/>
            </a:solidFill>
          </a:ln>
        </p:spPr>
      </p:sp>
      <p:sp>
        <p:nvSpPr>
          <p:cNvPr id="15504" name="object_1550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506" name="object_15507"/>
          <p:cNvSpPr/>
          <p:nvPr/>
        </p:nvSpPr>
        <p:spPr>
          <a:xfrm>
            <a:off x="12389674" y="3599878"/>
            <a:ext cx="0" cy="3184299"/>
          </a:xfrm>
          <a:prstGeom prst="rect">
            <a:avLst/>
          </a:prstGeom>
          <a:ln w="5235">
            <a:solidFill>
              <a:srgbClr val="767A7C"/>
            </a:solidFill>
          </a:ln>
        </p:spPr>
      </p:sp>
      <p:sp>
        <p:nvSpPr>
          <p:cNvPr id="15508" name="object_1550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510" name="object_15511"/>
          <p:cNvSpPr/>
          <p:nvPr/>
        </p:nvSpPr>
        <p:spPr>
          <a:xfrm>
            <a:off x="14071124" y="3599878"/>
            <a:ext cx="0" cy="3184299"/>
          </a:xfrm>
          <a:prstGeom prst="rect">
            <a:avLst/>
          </a:prstGeom>
          <a:ln w="5235">
            <a:solidFill>
              <a:srgbClr val="767A7C"/>
            </a:solidFill>
          </a:ln>
        </p:spPr>
      </p:sp>
      <p:sp>
        <p:nvSpPr>
          <p:cNvPr id="15512" name="object_1551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514" name="object_15515"/>
          <p:cNvSpPr/>
          <p:nvPr/>
        </p:nvSpPr>
        <p:spPr>
          <a:xfrm>
            <a:off x="15752573" y="3599878"/>
            <a:ext cx="0" cy="3184299"/>
          </a:xfrm>
          <a:prstGeom prst="rect">
            <a:avLst/>
          </a:prstGeom>
          <a:ln w="5235">
            <a:solidFill>
              <a:srgbClr val="000000"/>
            </a:solidFill>
          </a:ln>
        </p:spPr>
      </p:sp>
      <p:sp>
        <p:nvSpPr>
          <p:cNvPr id="15446" name="object_15447"/>
          <p:cNvSpPr/>
          <p:nvPr/>
        </p:nvSpPr>
        <p:spPr>
          <a:xfrm>
            <a:off x="7345326" y="3442398"/>
            <a:ext cx="5128421" cy="157480"/>
          </a:xfrm>
          <a:prstGeom prst="rect">
            <a:avLst/>
          </a:prstGeom>
          <a:solidFill>
            <a:srgbClr val="DB2D3C"/>
          </a:solidFill>
        </p:spPr>
      </p:sp>
      <p:sp>
        <p:nvSpPr>
          <p:cNvPr id="15448" name="object_15449"/>
          <p:cNvSpPr/>
          <p:nvPr/>
        </p:nvSpPr>
        <p:spPr>
          <a:xfrm>
            <a:off x="12473747" y="3442398"/>
            <a:ext cx="1008870" cy="157480"/>
          </a:xfrm>
          <a:prstGeom prst="rect">
            <a:avLst/>
          </a:prstGeom>
          <a:solidFill>
            <a:srgbClr val="FABC46"/>
          </a:solidFill>
        </p:spPr>
      </p:sp>
      <p:sp>
        <p:nvSpPr>
          <p:cNvPr id="15450" name="object_15451"/>
          <p:cNvSpPr/>
          <p:nvPr/>
        </p:nvSpPr>
        <p:spPr>
          <a:xfrm>
            <a:off x="13482617" y="3442398"/>
            <a:ext cx="2269957" cy="157480"/>
          </a:xfrm>
          <a:prstGeom prst="rect">
            <a:avLst/>
          </a:prstGeom>
          <a:solidFill>
            <a:srgbClr val="35B77C"/>
          </a:solidFill>
        </p:spPr>
      </p:sp>
      <p:sp>
        <p:nvSpPr>
          <p:cNvPr id="15516" name="object_1551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518" name="object_1551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579</a:t>
            </a:r>
          </a:p>
        </p:txBody>
      </p:sp>
      <p:sp>
        <p:nvSpPr>
          <p:cNvPr id="15520" name="object_1552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W=19%</a:t>
            </a:r>
          </a:p>
        </p:txBody>
      </p:sp>
      <p:sp>
        <p:nvSpPr>
          <p:cNvPr id="15522" name="object_15523">
            <a:hlinkClick r:id="rId29" action="ppaction://hlinksldjump" tooltip="Ich kenne die Messkriterien, die zur Bewertung meiner Leistung verwendet werden."/>
          </p:cNvPr>
          <p:cNvSpPr/>
          <p:nvPr/>
        </p:nvSpPr>
        <p:spPr>
          <a:xfrm>
            <a:off x="7345326" y="3918308"/>
            <a:ext cx="5581599" cy="424573"/>
          </a:xfrm>
          <a:prstGeom prst="rect">
            <a:avLst/>
          </a:prstGeom>
          <a:solidFill>
            <a:srgbClr val="49C0B6"/>
          </a:solidFill>
        </p:spPr>
      </p:sp>
      <p:sp>
        <p:nvSpPr>
          <p:cNvPr id="15524" name="object_1552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526" name="object_1552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563</a:t>
            </a:r>
          </a:p>
        </p:txBody>
      </p:sp>
      <p:sp>
        <p:nvSpPr>
          <p:cNvPr id="15528" name="object_1552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W=20%</a:t>
            </a:r>
          </a:p>
        </p:txBody>
      </p:sp>
      <p:sp>
        <p:nvSpPr>
          <p:cNvPr id="15530" name="object_15531">
            <a:hlinkClick r:id="rId29" action="ppaction://hlinksldjump" tooltip="Ich kenne die Messkriterien, die zur Bewertung meiner Leistung verwendet werden."/>
          </p:cNvPr>
          <p:cNvSpPr/>
          <p:nvPr/>
        </p:nvSpPr>
        <p:spPr>
          <a:xfrm>
            <a:off x="7345326" y="4979741"/>
            <a:ext cx="5211597" cy="424573"/>
          </a:xfrm>
          <a:prstGeom prst="rect">
            <a:avLst/>
          </a:prstGeom>
          <a:solidFill>
            <a:srgbClr val="49C0B6"/>
          </a:solidFill>
        </p:spPr>
      </p:sp>
      <p:sp>
        <p:nvSpPr>
          <p:cNvPr id="15532" name="object_1553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534" name="object_1553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546</a:t>
            </a:r>
          </a:p>
        </p:txBody>
      </p:sp>
      <p:sp>
        <p:nvSpPr>
          <p:cNvPr id="15536" name="object_1553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W=20%</a:t>
            </a:r>
          </a:p>
        </p:txBody>
      </p:sp>
      <p:sp>
        <p:nvSpPr>
          <p:cNvPr id="15538" name="object_15539">
            <a:hlinkClick r:id="rId29" action="ppaction://hlinksldjump" tooltip="Ich kenne die Messkriterien, die zur Bewertung meiner Leistung verwendet werden."/>
          </p:cNvPr>
          <p:cNvSpPr/>
          <p:nvPr/>
        </p:nvSpPr>
        <p:spPr>
          <a:xfrm>
            <a:off x="7345326" y="6041174"/>
            <a:ext cx="5041269" cy="424573"/>
          </a:xfrm>
          <a:prstGeom prst="rect">
            <a:avLst/>
          </a:prstGeom>
          <a:solidFill>
            <a:srgbClr val="49C0B6"/>
          </a:solidFill>
        </p:spPr>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48" name="object_15549"/>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32</a:t>
            </a:r>
            <a:endParaRPr sz="2950" b="1" dirty="0"/>
          </a:p>
        </p:txBody>
      </p:sp>
      <p:sp>
        <p:nvSpPr>
          <p:cNvPr id="15550" name="object_1555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Förderung berufliche Entwicklung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552" name="1555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554" name="1555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556" name="1555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558" name="1555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560" name="1556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562" name="1556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564" name="1556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566" name="1556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568" name="1556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570" name="1557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572" name="1557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574" name="1557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576" name="1557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578" name="1557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580" name="1558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582" name="1558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584" name="1558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586" name="object_15587"/>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DC596"/>
                </a:solidFill>
                <a:latin typeface="Arial"/>
                <a:cs typeface="Arial"/>
              </a:rPr>
              <a:t>(+0.5)</a:t>
            </a:r>
          </a:p>
        </p:txBody>
      </p:sp>
      <p:sp>
        <p:nvSpPr>
          <p:cNvPr id="15588" name="object_1558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590" name="object_15591"/>
          <p:cNvSpPr/>
          <p:nvPr/>
        </p:nvSpPr>
        <p:spPr>
          <a:xfrm>
            <a:off x="7345326" y="3599878"/>
            <a:ext cx="0" cy="3184299"/>
          </a:xfrm>
          <a:prstGeom prst="rect">
            <a:avLst/>
          </a:prstGeom>
          <a:ln w="5235">
            <a:solidFill>
              <a:srgbClr val="000000"/>
            </a:solidFill>
          </a:ln>
        </p:spPr>
      </p:sp>
      <p:sp>
        <p:nvSpPr>
          <p:cNvPr id="15592" name="object_1559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594" name="object_15595"/>
          <p:cNvSpPr/>
          <p:nvPr/>
        </p:nvSpPr>
        <p:spPr>
          <a:xfrm>
            <a:off x="9026775" y="3599878"/>
            <a:ext cx="0" cy="3184299"/>
          </a:xfrm>
          <a:prstGeom prst="rect">
            <a:avLst/>
          </a:prstGeom>
          <a:ln w="5235">
            <a:solidFill>
              <a:srgbClr val="767A7C"/>
            </a:solidFill>
          </a:ln>
        </p:spPr>
      </p:sp>
      <p:sp>
        <p:nvSpPr>
          <p:cNvPr id="15596" name="object_1559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598" name="object_15599"/>
          <p:cNvSpPr/>
          <p:nvPr/>
        </p:nvSpPr>
        <p:spPr>
          <a:xfrm>
            <a:off x="10708225" y="3599878"/>
            <a:ext cx="0" cy="3184299"/>
          </a:xfrm>
          <a:prstGeom prst="rect">
            <a:avLst/>
          </a:prstGeom>
          <a:ln w="5235">
            <a:solidFill>
              <a:srgbClr val="767A7C"/>
            </a:solidFill>
          </a:ln>
        </p:spPr>
      </p:sp>
      <p:sp>
        <p:nvSpPr>
          <p:cNvPr id="15600" name="object_1560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602" name="object_15603"/>
          <p:cNvSpPr/>
          <p:nvPr/>
        </p:nvSpPr>
        <p:spPr>
          <a:xfrm>
            <a:off x="12389674" y="3599878"/>
            <a:ext cx="0" cy="3184299"/>
          </a:xfrm>
          <a:prstGeom prst="rect">
            <a:avLst/>
          </a:prstGeom>
          <a:ln w="5235">
            <a:solidFill>
              <a:srgbClr val="767A7C"/>
            </a:solidFill>
          </a:ln>
        </p:spPr>
      </p:sp>
      <p:sp>
        <p:nvSpPr>
          <p:cNvPr id="15604" name="object_1560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606" name="object_15607"/>
          <p:cNvSpPr/>
          <p:nvPr/>
        </p:nvSpPr>
        <p:spPr>
          <a:xfrm>
            <a:off x="14071124" y="3599878"/>
            <a:ext cx="0" cy="3184299"/>
          </a:xfrm>
          <a:prstGeom prst="rect">
            <a:avLst/>
          </a:prstGeom>
          <a:ln w="5235">
            <a:solidFill>
              <a:srgbClr val="767A7C"/>
            </a:solidFill>
          </a:ln>
        </p:spPr>
      </p:sp>
      <p:sp>
        <p:nvSpPr>
          <p:cNvPr id="15608" name="object_1560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610" name="object_15611"/>
          <p:cNvSpPr/>
          <p:nvPr/>
        </p:nvSpPr>
        <p:spPr>
          <a:xfrm>
            <a:off x="15752573" y="3599878"/>
            <a:ext cx="0" cy="3184299"/>
          </a:xfrm>
          <a:prstGeom prst="rect">
            <a:avLst/>
          </a:prstGeom>
          <a:ln w="5235">
            <a:solidFill>
              <a:srgbClr val="000000"/>
            </a:solidFill>
          </a:ln>
        </p:spPr>
      </p:sp>
      <p:sp>
        <p:nvSpPr>
          <p:cNvPr id="15542" name="object_15543"/>
          <p:cNvSpPr/>
          <p:nvPr/>
        </p:nvSpPr>
        <p:spPr>
          <a:xfrm>
            <a:off x="7345326" y="3442398"/>
            <a:ext cx="5128421" cy="157480"/>
          </a:xfrm>
          <a:prstGeom prst="rect">
            <a:avLst/>
          </a:prstGeom>
          <a:solidFill>
            <a:srgbClr val="DB2D3C"/>
          </a:solidFill>
        </p:spPr>
      </p:sp>
      <p:sp>
        <p:nvSpPr>
          <p:cNvPr id="15544" name="object_15545"/>
          <p:cNvSpPr/>
          <p:nvPr/>
        </p:nvSpPr>
        <p:spPr>
          <a:xfrm>
            <a:off x="12473747" y="3442398"/>
            <a:ext cx="1008870" cy="157480"/>
          </a:xfrm>
          <a:prstGeom prst="rect">
            <a:avLst/>
          </a:prstGeom>
          <a:solidFill>
            <a:srgbClr val="FABC46"/>
          </a:solidFill>
        </p:spPr>
      </p:sp>
      <p:sp>
        <p:nvSpPr>
          <p:cNvPr id="15546" name="object_15547"/>
          <p:cNvSpPr/>
          <p:nvPr/>
        </p:nvSpPr>
        <p:spPr>
          <a:xfrm>
            <a:off x="13482617" y="3442398"/>
            <a:ext cx="2269957" cy="157480"/>
          </a:xfrm>
          <a:prstGeom prst="rect">
            <a:avLst/>
          </a:prstGeom>
          <a:solidFill>
            <a:srgbClr val="35B77C"/>
          </a:solidFill>
        </p:spPr>
      </p:sp>
      <p:sp>
        <p:nvSpPr>
          <p:cNvPr id="15612" name="object_1561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614" name="object_1561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494</a:t>
            </a:r>
          </a:p>
        </p:txBody>
      </p:sp>
      <p:sp>
        <p:nvSpPr>
          <p:cNvPr id="15616" name="object_1561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W=51%</a:t>
            </a:r>
          </a:p>
        </p:txBody>
      </p:sp>
      <p:sp>
        <p:nvSpPr>
          <p:cNvPr id="15618" name="object_15619">
            <a:hlinkClick r:id="rId29" action="ppaction://hlinksldjump" tooltip="Meine direkte Führungskraft fördert meine berufliche Entwicklung optimal."/>
          </p:cNvPr>
          <p:cNvSpPr/>
          <p:nvPr/>
        </p:nvSpPr>
        <p:spPr>
          <a:xfrm>
            <a:off x="7345326" y="3918308"/>
            <a:ext cx="6133546" cy="424573"/>
          </a:xfrm>
          <a:prstGeom prst="rect">
            <a:avLst/>
          </a:prstGeom>
          <a:solidFill>
            <a:srgbClr val="49C0B6"/>
          </a:solidFill>
        </p:spPr>
      </p:sp>
      <p:sp>
        <p:nvSpPr>
          <p:cNvPr id="15620" name="object_1562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622" name="object_1562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562</a:t>
            </a:r>
          </a:p>
        </p:txBody>
      </p:sp>
      <p:sp>
        <p:nvSpPr>
          <p:cNvPr id="15624" name="object_1562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W=54%</a:t>
            </a:r>
          </a:p>
        </p:txBody>
      </p:sp>
      <p:sp>
        <p:nvSpPr>
          <p:cNvPr id="15626" name="object_15627">
            <a:hlinkClick r:id="rId29" action="ppaction://hlinksldjump" tooltip="Meine direkte Führungskraft fördert meine berufliche Entwicklung optimal."/>
          </p:cNvPr>
          <p:cNvSpPr/>
          <p:nvPr/>
        </p:nvSpPr>
        <p:spPr>
          <a:xfrm>
            <a:off x="7345326" y="4979741"/>
            <a:ext cx="5289684" cy="424573"/>
          </a:xfrm>
          <a:prstGeom prst="rect">
            <a:avLst/>
          </a:prstGeom>
          <a:solidFill>
            <a:srgbClr val="49C0B6"/>
          </a:solidFill>
        </p:spPr>
      </p:sp>
      <p:sp>
        <p:nvSpPr>
          <p:cNvPr id="15628" name="object_1562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630" name="object_1563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545</a:t>
            </a:r>
          </a:p>
        </p:txBody>
      </p:sp>
      <p:sp>
        <p:nvSpPr>
          <p:cNvPr id="15632" name="object_1563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W=53%</a:t>
            </a:r>
          </a:p>
        </p:txBody>
      </p:sp>
      <p:sp>
        <p:nvSpPr>
          <p:cNvPr id="15634" name="object_15635">
            <a:hlinkClick r:id="rId29" action="ppaction://hlinksldjump" tooltip="Meine direkte Führungskraft fördert meine berufliche Entwicklung optimal."/>
          </p:cNvPr>
          <p:cNvSpPr/>
          <p:nvPr/>
        </p:nvSpPr>
        <p:spPr>
          <a:xfrm>
            <a:off x="7345326" y="6041174"/>
            <a:ext cx="5096797" cy="424573"/>
          </a:xfrm>
          <a:prstGeom prst="rect">
            <a:avLst/>
          </a:prstGeom>
          <a:solidFill>
            <a:srgbClr val="49C0B6"/>
          </a:solidFill>
        </p:spPr>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44" name="object_15645"/>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33</a:t>
            </a:r>
            <a:endParaRPr sz="2950" b="1" dirty="0"/>
          </a:p>
        </p:txBody>
      </p:sp>
      <p:sp>
        <p:nvSpPr>
          <p:cNvPr id="15646" name="object_1564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Weiterbildungsangebot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648" name="1564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650" name="1565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652" name="1565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654" name="1565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656" name="1565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658" name="1565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660" name="1566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662" name="1566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664" name="1566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666" name="1566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668" name="1566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670" name="1567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672" name="1567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674" name="1567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676" name="1567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678" name="1567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680" name="1568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682" name="object_15683"/>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15455"/>
                </a:solidFill>
                <a:latin typeface="Arial"/>
                <a:cs typeface="Arial"/>
              </a:rPr>
              <a:t>(+0.2)</a:t>
            </a:r>
          </a:p>
        </p:txBody>
      </p:sp>
      <p:sp>
        <p:nvSpPr>
          <p:cNvPr id="15684" name="object_1568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686" name="object_15687"/>
          <p:cNvSpPr/>
          <p:nvPr/>
        </p:nvSpPr>
        <p:spPr>
          <a:xfrm>
            <a:off x="7345326" y="3599878"/>
            <a:ext cx="0" cy="3184299"/>
          </a:xfrm>
          <a:prstGeom prst="rect">
            <a:avLst/>
          </a:prstGeom>
          <a:ln w="5235">
            <a:solidFill>
              <a:srgbClr val="000000"/>
            </a:solidFill>
          </a:ln>
        </p:spPr>
      </p:sp>
      <p:sp>
        <p:nvSpPr>
          <p:cNvPr id="15688" name="object_1568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690" name="object_15691"/>
          <p:cNvSpPr/>
          <p:nvPr/>
        </p:nvSpPr>
        <p:spPr>
          <a:xfrm>
            <a:off x="9026775" y="3599878"/>
            <a:ext cx="0" cy="3184299"/>
          </a:xfrm>
          <a:prstGeom prst="rect">
            <a:avLst/>
          </a:prstGeom>
          <a:ln w="5235">
            <a:solidFill>
              <a:srgbClr val="767A7C"/>
            </a:solidFill>
          </a:ln>
        </p:spPr>
      </p:sp>
      <p:sp>
        <p:nvSpPr>
          <p:cNvPr id="15692" name="object_1569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694" name="object_15695"/>
          <p:cNvSpPr/>
          <p:nvPr/>
        </p:nvSpPr>
        <p:spPr>
          <a:xfrm>
            <a:off x="10708225" y="3599878"/>
            <a:ext cx="0" cy="3184299"/>
          </a:xfrm>
          <a:prstGeom prst="rect">
            <a:avLst/>
          </a:prstGeom>
          <a:ln w="5235">
            <a:solidFill>
              <a:srgbClr val="767A7C"/>
            </a:solidFill>
          </a:ln>
        </p:spPr>
      </p:sp>
      <p:sp>
        <p:nvSpPr>
          <p:cNvPr id="15696" name="object_1569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698" name="object_15699"/>
          <p:cNvSpPr/>
          <p:nvPr/>
        </p:nvSpPr>
        <p:spPr>
          <a:xfrm>
            <a:off x="12389674" y="3599878"/>
            <a:ext cx="0" cy="3184299"/>
          </a:xfrm>
          <a:prstGeom prst="rect">
            <a:avLst/>
          </a:prstGeom>
          <a:ln w="5235">
            <a:solidFill>
              <a:srgbClr val="767A7C"/>
            </a:solidFill>
          </a:ln>
        </p:spPr>
      </p:sp>
      <p:sp>
        <p:nvSpPr>
          <p:cNvPr id="15700" name="object_1570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702" name="object_15703"/>
          <p:cNvSpPr/>
          <p:nvPr/>
        </p:nvSpPr>
        <p:spPr>
          <a:xfrm>
            <a:off x="14071124" y="3599878"/>
            <a:ext cx="0" cy="3184299"/>
          </a:xfrm>
          <a:prstGeom prst="rect">
            <a:avLst/>
          </a:prstGeom>
          <a:ln w="5235">
            <a:solidFill>
              <a:srgbClr val="767A7C"/>
            </a:solidFill>
          </a:ln>
        </p:spPr>
      </p:sp>
      <p:sp>
        <p:nvSpPr>
          <p:cNvPr id="15704" name="object_1570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706" name="object_15707"/>
          <p:cNvSpPr/>
          <p:nvPr/>
        </p:nvSpPr>
        <p:spPr>
          <a:xfrm>
            <a:off x="15752573" y="3599878"/>
            <a:ext cx="0" cy="3184299"/>
          </a:xfrm>
          <a:prstGeom prst="rect">
            <a:avLst/>
          </a:prstGeom>
          <a:ln w="5235">
            <a:solidFill>
              <a:srgbClr val="000000"/>
            </a:solidFill>
          </a:ln>
        </p:spPr>
      </p:sp>
      <p:sp>
        <p:nvSpPr>
          <p:cNvPr id="15638" name="object_15639"/>
          <p:cNvSpPr/>
          <p:nvPr/>
        </p:nvSpPr>
        <p:spPr>
          <a:xfrm>
            <a:off x="7345326" y="3442398"/>
            <a:ext cx="5128421" cy="157480"/>
          </a:xfrm>
          <a:prstGeom prst="rect">
            <a:avLst/>
          </a:prstGeom>
          <a:solidFill>
            <a:srgbClr val="DB2D3C"/>
          </a:solidFill>
        </p:spPr>
      </p:sp>
      <p:sp>
        <p:nvSpPr>
          <p:cNvPr id="15640" name="object_15641"/>
          <p:cNvSpPr/>
          <p:nvPr/>
        </p:nvSpPr>
        <p:spPr>
          <a:xfrm>
            <a:off x="12473747" y="3442398"/>
            <a:ext cx="1008870" cy="157480"/>
          </a:xfrm>
          <a:prstGeom prst="rect">
            <a:avLst/>
          </a:prstGeom>
          <a:solidFill>
            <a:srgbClr val="FABC46"/>
          </a:solidFill>
        </p:spPr>
      </p:sp>
      <p:sp>
        <p:nvSpPr>
          <p:cNvPr id="15642" name="object_15643"/>
          <p:cNvSpPr/>
          <p:nvPr/>
        </p:nvSpPr>
        <p:spPr>
          <a:xfrm>
            <a:off x="13482617" y="3442398"/>
            <a:ext cx="2269957" cy="157480"/>
          </a:xfrm>
          <a:prstGeom prst="rect">
            <a:avLst/>
          </a:prstGeom>
          <a:solidFill>
            <a:srgbClr val="35B77C"/>
          </a:solidFill>
        </p:spPr>
      </p:sp>
      <p:sp>
        <p:nvSpPr>
          <p:cNvPr id="15708" name="object_1570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710" name="object_1571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574</a:t>
            </a:r>
          </a:p>
        </p:txBody>
      </p:sp>
      <p:sp>
        <p:nvSpPr>
          <p:cNvPr id="15712" name="object_1571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W=84%</a:t>
            </a:r>
          </a:p>
        </p:txBody>
      </p:sp>
      <p:sp>
        <p:nvSpPr>
          <p:cNvPr id="15714" name="object_15715">
            <a:hlinkClick r:id="rId29" action="ppaction://hlinksldjump" tooltip="Ich bin mit dem Weiterbildungsangebot sehr zufrieden."/>
          </p:cNvPr>
          <p:cNvSpPr/>
          <p:nvPr/>
        </p:nvSpPr>
        <p:spPr>
          <a:xfrm>
            <a:off x="7345326" y="3918308"/>
            <a:ext cx="4868587" cy="424573"/>
          </a:xfrm>
          <a:prstGeom prst="rect">
            <a:avLst/>
          </a:prstGeom>
          <a:solidFill>
            <a:srgbClr val="49C0B6"/>
          </a:solidFill>
        </p:spPr>
      </p:sp>
      <p:sp>
        <p:nvSpPr>
          <p:cNvPr id="15716" name="object_1571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718" name="object_1571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566</a:t>
            </a:r>
          </a:p>
        </p:txBody>
      </p:sp>
      <p:sp>
        <p:nvSpPr>
          <p:cNvPr id="15720" name="object_1572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W=69%</a:t>
            </a:r>
          </a:p>
        </p:txBody>
      </p:sp>
      <p:sp>
        <p:nvSpPr>
          <p:cNvPr id="15722" name="object_15723">
            <a:hlinkClick r:id="rId29" action="ppaction://hlinksldjump" tooltip="Ich bin mit dem Weiterbildungsangebot sehr zufrieden."/>
          </p:cNvPr>
          <p:cNvSpPr/>
          <p:nvPr/>
        </p:nvSpPr>
        <p:spPr>
          <a:xfrm>
            <a:off x="7345326" y="4979741"/>
            <a:ext cx="4595764" cy="424573"/>
          </a:xfrm>
          <a:prstGeom prst="rect">
            <a:avLst/>
          </a:prstGeom>
          <a:solidFill>
            <a:srgbClr val="49C0B6"/>
          </a:solidFill>
        </p:spPr>
      </p:sp>
      <p:sp>
        <p:nvSpPr>
          <p:cNvPr id="15724" name="object_1572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726" name="object_1572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549</a:t>
            </a:r>
          </a:p>
        </p:txBody>
      </p:sp>
      <p:sp>
        <p:nvSpPr>
          <p:cNvPr id="15728" name="object_1572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Z=3.4 | W=69%</a:t>
            </a:r>
          </a:p>
        </p:txBody>
      </p:sp>
      <p:sp>
        <p:nvSpPr>
          <p:cNvPr id="15730" name="object_15731">
            <a:hlinkClick r:id="rId29" action="ppaction://hlinksldjump" tooltip="Ich bin mit dem Weiterbildungsangebot sehr zufrieden."/>
          </p:cNvPr>
          <p:cNvSpPr/>
          <p:nvPr/>
        </p:nvSpPr>
        <p:spPr>
          <a:xfrm>
            <a:off x="7345326" y="6041174"/>
            <a:ext cx="4425673" cy="424573"/>
          </a:xfrm>
          <a:prstGeom prst="rect">
            <a:avLst/>
          </a:prstGeom>
          <a:solidFill>
            <a:srgbClr val="49C0B6"/>
          </a:solidFill>
        </p:spPr>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40" name="object_15741"/>
          <p:cNvSpPr>
            <a:spLocks noGrp="1"/>
          </p:cNvSpPr>
          <p:nvPr/>
        </p:nvSpPr>
        <p:spPr>
          <a:xfrm>
            <a:off x="757390" y="680607"/>
            <a:ext cx="733425" cy="733425"/>
          </a:xfrm>
          <a:prstGeom prst="rect">
            <a:avLst/>
          </a:prstGeom>
          <a:ln w="125650">
            <a:solidFill>
              <a:srgbClr val="F79964"/>
            </a:solidFill>
          </a:ln>
        </p:spPr>
        <p:txBody>
          <a:bodyPr wrap="square" lIns="0" tIns="0" rIns="0" bIns="0" rtlCol="0"/>
          <a:lstStyle/>
          <a:p>
            <a:endParaRPr/>
          </a:p>
        </p:txBody>
      </p:sp>
      <p:sp>
        <p:nvSpPr>
          <p:cNvPr id="15742" name="object_157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744" name="1574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746" name="1574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748" name="1574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750" name="1575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752" name="1575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754" name="1575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756" name="1575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758" name="1575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760" name="1576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762" name="1576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764" name="1576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766" name="1576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768" name="1576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770" name="1577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772" name="1577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774" name="1577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776" name="1577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778" name="object_15779"/>
          <p:cNvSpPr/>
          <p:nvPr/>
        </p:nvSpPr>
        <p:spPr>
          <a:xfrm>
            <a:off x="16376529" y="2577826"/>
            <a:ext cx="921600" cy="921600"/>
          </a:xfrm>
          <a:prstGeom prst="rect">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15455"/>
                </a:solidFill>
                <a:latin typeface="Arial"/>
                <a:cs typeface="Arial"/>
              </a:rPr>
              <a:t>(+0.2)</a:t>
            </a:r>
          </a:p>
        </p:txBody>
      </p:sp>
      <p:sp>
        <p:nvSpPr>
          <p:cNvPr id="15780" name="object_1578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782" name="object_15783"/>
          <p:cNvSpPr/>
          <p:nvPr/>
        </p:nvSpPr>
        <p:spPr>
          <a:xfrm>
            <a:off x="7345326" y="3599878"/>
            <a:ext cx="0" cy="3184299"/>
          </a:xfrm>
          <a:prstGeom prst="rect">
            <a:avLst/>
          </a:prstGeom>
          <a:ln w="5235">
            <a:solidFill>
              <a:srgbClr val="000000"/>
            </a:solidFill>
          </a:ln>
        </p:spPr>
      </p:sp>
      <p:sp>
        <p:nvSpPr>
          <p:cNvPr id="15784" name="object_1578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786" name="object_15787"/>
          <p:cNvSpPr/>
          <p:nvPr/>
        </p:nvSpPr>
        <p:spPr>
          <a:xfrm>
            <a:off x="9026775" y="3599878"/>
            <a:ext cx="0" cy="3184299"/>
          </a:xfrm>
          <a:prstGeom prst="rect">
            <a:avLst/>
          </a:prstGeom>
          <a:ln w="5235">
            <a:solidFill>
              <a:srgbClr val="767A7C"/>
            </a:solidFill>
          </a:ln>
        </p:spPr>
      </p:sp>
      <p:sp>
        <p:nvSpPr>
          <p:cNvPr id="15788" name="object_1578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790" name="object_15791"/>
          <p:cNvSpPr/>
          <p:nvPr/>
        </p:nvSpPr>
        <p:spPr>
          <a:xfrm>
            <a:off x="10708225" y="3599878"/>
            <a:ext cx="0" cy="3184299"/>
          </a:xfrm>
          <a:prstGeom prst="rect">
            <a:avLst/>
          </a:prstGeom>
          <a:ln w="5235">
            <a:solidFill>
              <a:srgbClr val="767A7C"/>
            </a:solidFill>
          </a:ln>
        </p:spPr>
      </p:sp>
      <p:sp>
        <p:nvSpPr>
          <p:cNvPr id="15792" name="object_1579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794" name="object_15795"/>
          <p:cNvSpPr/>
          <p:nvPr/>
        </p:nvSpPr>
        <p:spPr>
          <a:xfrm>
            <a:off x="12389674" y="3599878"/>
            <a:ext cx="0" cy="3184299"/>
          </a:xfrm>
          <a:prstGeom prst="rect">
            <a:avLst/>
          </a:prstGeom>
          <a:ln w="5235">
            <a:solidFill>
              <a:srgbClr val="767A7C"/>
            </a:solidFill>
          </a:ln>
        </p:spPr>
      </p:sp>
      <p:sp>
        <p:nvSpPr>
          <p:cNvPr id="15796" name="object_1579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798" name="object_15799"/>
          <p:cNvSpPr/>
          <p:nvPr/>
        </p:nvSpPr>
        <p:spPr>
          <a:xfrm>
            <a:off x="14071124" y="3599878"/>
            <a:ext cx="0" cy="3184299"/>
          </a:xfrm>
          <a:prstGeom prst="rect">
            <a:avLst/>
          </a:prstGeom>
          <a:ln w="5235">
            <a:solidFill>
              <a:srgbClr val="767A7C"/>
            </a:solidFill>
          </a:ln>
        </p:spPr>
      </p:sp>
      <p:sp>
        <p:nvSpPr>
          <p:cNvPr id="15800" name="object_1580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802" name="object_15803"/>
          <p:cNvSpPr/>
          <p:nvPr/>
        </p:nvSpPr>
        <p:spPr>
          <a:xfrm>
            <a:off x="15752573" y="3599878"/>
            <a:ext cx="0" cy="3184299"/>
          </a:xfrm>
          <a:prstGeom prst="rect">
            <a:avLst/>
          </a:prstGeom>
          <a:ln w="5235">
            <a:solidFill>
              <a:srgbClr val="000000"/>
            </a:solidFill>
          </a:ln>
        </p:spPr>
      </p:sp>
      <p:sp>
        <p:nvSpPr>
          <p:cNvPr id="15734" name="object_15735"/>
          <p:cNvSpPr/>
          <p:nvPr/>
        </p:nvSpPr>
        <p:spPr>
          <a:xfrm>
            <a:off x="7345326" y="3442398"/>
            <a:ext cx="5128421" cy="157480"/>
          </a:xfrm>
          <a:prstGeom prst="rect">
            <a:avLst/>
          </a:prstGeom>
          <a:solidFill>
            <a:srgbClr val="DB2D3C"/>
          </a:solidFill>
        </p:spPr>
      </p:sp>
      <p:sp>
        <p:nvSpPr>
          <p:cNvPr id="15736" name="object_15737"/>
          <p:cNvSpPr/>
          <p:nvPr/>
        </p:nvSpPr>
        <p:spPr>
          <a:xfrm>
            <a:off x="12473747" y="3442398"/>
            <a:ext cx="1008870" cy="157480"/>
          </a:xfrm>
          <a:prstGeom prst="rect">
            <a:avLst/>
          </a:prstGeom>
          <a:solidFill>
            <a:srgbClr val="FABC46"/>
          </a:solidFill>
        </p:spPr>
      </p:sp>
      <p:sp>
        <p:nvSpPr>
          <p:cNvPr id="15738" name="object_15739"/>
          <p:cNvSpPr/>
          <p:nvPr/>
        </p:nvSpPr>
        <p:spPr>
          <a:xfrm>
            <a:off x="13482617" y="3442398"/>
            <a:ext cx="2269957" cy="157480"/>
          </a:xfrm>
          <a:prstGeom prst="rect">
            <a:avLst/>
          </a:prstGeom>
          <a:solidFill>
            <a:srgbClr val="35B77C"/>
          </a:solidFill>
        </p:spPr>
      </p:sp>
      <p:sp>
        <p:nvSpPr>
          <p:cNvPr id="15804" name="object_1580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806" name="object_15807"/>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5808" name="object_1580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W=47%</a:t>
            </a:r>
          </a:p>
        </p:txBody>
      </p:sp>
      <p:sp>
        <p:nvSpPr>
          <p:cNvPr id="15810" name="object_15811"/>
          <p:cNvSpPr/>
          <p:nvPr/>
        </p:nvSpPr>
        <p:spPr>
          <a:xfrm>
            <a:off x="7345326" y="3918308"/>
            <a:ext cx="5653443" cy="424573"/>
          </a:xfrm>
          <a:prstGeom prst="rect">
            <a:avLst/>
          </a:prstGeom>
          <a:solidFill>
            <a:srgbClr val="49C0B6"/>
          </a:solidFill>
        </p:spPr>
      </p:sp>
      <p:sp>
        <p:nvSpPr>
          <p:cNvPr id="15812" name="object_1581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814" name="object_15815"/>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5816" name="object_1581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W=47%</a:t>
            </a:r>
          </a:p>
        </p:txBody>
      </p:sp>
      <p:sp>
        <p:nvSpPr>
          <p:cNvPr id="15818" name="object_15819"/>
          <p:cNvSpPr/>
          <p:nvPr/>
        </p:nvSpPr>
        <p:spPr>
          <a:xfrm>
            <a:off x="7345326" y="4979741"/>
            <a:ext cx="5352403" cy="424573"/>
          </a:xfrm>
          <a:prstGeom prst="rect">
            <a:avLst/>
          </a:prstGeom>
          <a:solidFill>
            <a:srgbClr val="49C0B6"/>
          </a:solidFill>
        </p:spPr>
      </p:sp>
      <p:sp>
        <p:nvSpPr>
          <p:cNvPr id="15820" name="object_1582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822" name="object_15823"/>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5824" name="object_1582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W=46%</a:t>
            </a:r>
          </a:p>
        </p:txBody>
      </p:sp>
      <p:sp>
        <p:nvSpPr>
          <p:cNvPr id="15826" name="object_15827"/>
          <p:cNvSpPr/>
          <p:nvPr/>
        </p:nvSpPr>
        <p:spPr>
          <a:xfrm>
            <a:off x="7345326" y="6041174"/>
            <a:ext cx="5203026" cy="424573"/>
          </a:xfrm>
          <a:prstGeom prst="rect">
            <a:avLst/>
          </a:prstGeom>
          <a:solidFill>
            <a:srgbClr val="49C0B6"/>
          </a:solidFill>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16" name="object_2217"/>
          <p:cNvPicPr>
            <a:picLocks noChangeAspect="1"/>
          </p:cNvPicPr>
          <p:nvPr/>
        </p:nvPicPr>
        <p:blipFill>
          <a:blip r:embed="rId3"/>
          <a:stretch>
            <a:fillRect/>
          </a:stretch>
        </p:blipFill>
        <p:spPr>
          <a:xfrm>
            <a:off x="603250" y="519041"/>
            <a:ext cx="1098413" cy="1098413"/>
          </a:xfrm>
          <a:prstGeom prst="rect">
            <a:avLst/>
          </a:prstGeom>
        </p:spPr>
      </p:pic>
      <p:sp>
        <p:nvSpPr>
          <p:cNvPr id="2218" name="object_22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Wichtigkeitsübersicht (1/6)</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220" name="222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222" name="222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224" name="222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226" name="222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228" name="222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230" name="223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232" name="223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234" name="223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236" name="223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238" name="223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240" name="224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242" name="224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244" name="224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246" name="224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248" name="224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250" name="225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252" name="225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254" name="object_2255"/>
          <p:cNvSpPr/>
          <p:nvPr/>
        </p:nvSpPr>
        <p:spPr>
          <a:xfrm>
            <a:off x="7945326" y="2600000"/>
            <a:ext cx="0" cy="8491464"/>
          </a:xfrm>
          <a:prstGeom prst="rect">
            <a:avLst/>
          </a:prstGeom>
          <a:ln w="5235">
            <a:solidFill>
              <a:srgbClr val="000000"/>
            </a:solidFill>
          </a:ln>
        </p:spPr>
      </p:sp>
      <p:sp>
        <p:nvSpPr>
          <p:cNvPr id="2256" name="object_2257"/>
          <p:cNvSpPr/>
          <p:nvPr/>
        </p:nvSpPr>
        <p:spPr>
          <a:xfrm>
            <a:off x="16352573" y="2600000"/>
            <a:ext cx="0" cy="8491464"/>
          </a:xfrm>
          <a:prstGeom prst="rect">
            <a:avLst/>
          </a:prstGeom>
          <a:ln w="5235">
            <a:solidFill>
              <a:srgbClr val="000000"/>
            </a:solidFill>
          </a:ln>
        </p:spPr>
      </p:sp>
      <p:sp>
        <p:nvSpPr>
          <p:cNvPr id="2258" name="object_2259"/>
          <p:cNvSpPr txBox="1"/>
          <p:nvPr/>
        </p:nvSpPr>
        <p:spPr>
          <a:xfrm>
            <a:off x="1600000" y="260000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Unbürokratische Entscheidungen</a:t>
            </a:r>
          </a:p>
        </p:txBody>
      </p:sp>
      <p:sp>
        <p:nvSpPr>
          <p:cNvPr id="2260" name="object_2261"/>
          <p:cNvSpPr txBox="1"/>
          <p:nvPr/>
        </p:nvSpPr>
        <p:spPr>
          <a:xfrm>
            <a:off x="950000" y="2833516"/>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10</a:t>
            </a:r>
          </a:p>
        </p:txBody>
      </p:sp>
      <p:sp>
        <p:nvSpPr>
          <p:cNvPr id="2262" name="object_2263"/>
          <p:cNvSpPr/>
          <p:nvPr/>
        </p:nvSpPr>
        <p:spPr>
          <a:xfrm>
            <a:off x="6745326" y="2741420"/>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a:t>
            </a:r>
          </a:p>
        </p:txBody>
      </p:sp>
      <p:sp>
        <p:nvSpPr>
          <p:cNvPr id="2264" name="object_2265"/>
          <p:cNvSpPr txBox="1"/>
          <p:nvPr/>
        </p:nvSpPr>
        <p:spPr>
          <a:xfrm>
            <a:off x="16702573" y="2600000"/>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100%</a:t>
            </a:r>
          </a:p>
        </p:txBody>
      </p:sp>
      <p:sp>
        <p:nvSpPr>
          <p:cNvPr id="2266" name="object_2267"/>
          <p:cNvSpPr/>
          <p:nvPr/>
        </p:nvSpPr>
        <p:spPr>
          <a:xfrm>
            <a:off x="7945326" y="2918430"/>
            <a:ext cx="8407247" cy="424573"/>
          </a:xfrm>
          <a:prstGeom prst="rect">
            <a:avLst/>
          </a:prstGeom>
          <a:solidFill>
            <a:srgbClr val="49C0B6"/>
          </a:solidFill>
        </p:spPr>
      </p:sp>
      <p:sp>
        <p:nvSpPr>
          <p:cNvPr id="2268" name="object_2269"/>
          <p:cNvSpPr txBox="1"/>
          <p:nvPr/>
        </p:nvSpPr>
        <p:spPr>
          <a:xfrm>
            <a:off x="1600000" y="366143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Fairness im Unternehmen</a:t>
            </a:r>
          </a:p>
        </p:txBody>
      </p:sp>
      <p:sp>
        <p:nvSpPr>
          <p:cNvPr id="2270" name="object_2271"/>
          <p:cNvSpPr txBox="1"/>
          <p:nvPr/>
        </p:nvSpPr>
        <p:spPr>
          <a:xfrm>
            <a:off x="950000" y="3894949"/>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39</a:t>
            </a:r>
          </a:p>
        </p:txBody>
      </p:sp>
      <p:sp>
        <p:nvSpPr>
          <p:cNvPr id="2272" name="object_2273"/>
          <p:cNvSpPr/>
          <p:nvPr/>
        </p:nvSpPr>
        <p:spPr>
          <a:xfrm>
            <a:off x="6745326" y="3802853"/>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2.9</a:t>
            </a:r>
          </a:p>
        </p:txBody>
      </p:sp>
      <p:sp>
        <p:nvSpPr>
          <p:cNvPr id="2274" name="object_2275"/>
          <p:cNvSpPr txBox="1"/>
          <p:nvPr/>
        </p:nvSpPr>
        <p:spPr>
          <a:xfrm>
            <a:off x="16702573" y="3661433"/>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96%</a:t>
            </a:r>
          </a:p>
        </p:txBody>
      </p:sp>
      <p:sp>
        <p:nvSpPr>
          <p:cNvPr id="2276" name="object_2277"/>
          <p:cNvSpPr/>
          <p:nvPr/>
        </p:nvSpPr>
        <p:spPr>
          <a:xfrm>
            <a:off x="7945326" y="3979863"/>
            <a:ext cx="8108175" cy="424573"/>
          </a:xfrm>
          <a:prstGeom prst="rect">
            <a:avLst/>
          </a:prstGeom>
          <a:solidFill>
            <a:srgbClr val="49C0B6"/>
          </a:solidFill>
        </p:spPr>
      </p:sp>
      <p:sp>
        <p:nvSpPr>
          <p:cNvPr id="2278" name="object_2279"/>
          <p:cNvSpPr txBox="1"/>
          <p:nvPr/>
        </p:nvSpPr>
        <p:spPr>
          <a:xfrm>
            <a:off x="1600000" y="4722866"/>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Neues lernen</a:t>
            </a:r>
          </a:p>
        </p:txBody>
      </p:sp>
      <p:sp>
        <p:nvSpPr>
          <p:cNvPr id="2280" name="object_2281"/>
          <p:cNvSpPr txBox="1"/>
          <p:nvPr/>
        </p:nvSpPr>
        <p:spPr>
          <a:xfrm>
            <a:off x="950000" y="4956382"/>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2</a:t>
            </a:r>
          </a:p>
        </p:txBody>
      </p:sp>
      <p:sp>
        <p:nvSpPr>
          <p:cNvPr id="2282" name="object_2283"/>
          <p:cNvSpPr/>
          <p:nvPr/>
        </p:nvSpPr>
        <p:spPr>
          <a:xfrm>
            <a:off x="6745326" y="4864286"/>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2.6</a:t>
            </a:r>
          </a:p>
        </p:txBody>
      </p:sp>
      <p:sp>
        <p:nvSpPr>
          <p:cNvPr id="2284" name="object_2285"/>
          <p:cNvSpPr txBox="1"/>
          <p:nvPr/>
        </p:nvSpPr>
        <p:spPr>
          <a:xfrm>
            <a:off x="16702573" y="4722866"/>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88%</a:t>
            </a:r>
          </a:p>
        </p:txBody>
      </p:sp>
      <p:sp>
        <p:nvSpPr>
          <p:cNvPr id="2286" name="object_2287"/>
          <p:cNvSpPr/>
          <p:nvPr/>
        </p:nvSpPr>
        <p:spPr>
          <a:xfrm>
            <a:off x="7945326" y="5041296"/>
            <a:ext cx="7377110" cy="424573"/>
          </a:xfrm>
          <a:prstGeom prst="rect">
            <a:avLst/>
          </a:prstGeom>
          <a:solidFill>
            <a:srgbClr val="49C0B6"/>
          </a:solidFill>
        </p:spPr>
      </p:sp>
      <p:sp>
        <p:nvSpPr>
          <p:cNvPr id="2288" name="object_2289"/>
          <p:cNvSpPr txBox="1"/>
          <p:nvPr/>
        </p:nvSpPr>
        <p:spPr>
          <a:xfrm>
            <a:off x="1600000" y="5784299"/>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Zusammenarbeit mit anderen Bereichen</a:t>
            </a:r>
          </a:p>
        </p:txBody>
      </p:sp>
      <p:sp>
        <p:nvSpPr>
          <p:cNvPr id="2290" name="object_2291"/>
          <p:cNvSpPr txBox="1"/>
          <p:nvPr/>
        </p:nvSpPr>
        <p:spPr>
          <a:xfrm>
            <a:off x="950000" y="6017815"/>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13</a:t>
            </a:r>
          </a:p>
        </p:txBody>
      </p:sp>
      <p:sp>
        <p:nvSpPr>
          <p:cNvPr id="2292" name="object_2293"/>
          <p:cNvSpPr/>
          <p:nvPr/>
        </p:nvSpPr>
        <p:spPr>
          <a:xfrm>
            <a:off x="6745326" y="5925719"/>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3.5</a:t>
            </a:r>
          </a:p>
        </p:txBody>
      </p:sp>
      <p:sp>
        <p:nvSpPr>
          <p:cNvPr id="2294" name="object_2295"/>
          <p:cNvSpPr txBox="1"/>
          <p:nvPr/>
        </p:nvSpPr>
        <p:spPr>
          <a:xfrm>
            <a:off x="16702573" y="5784299"/>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85%</a:t>
            </a:r>
          </a:p>
        </p:txBody>
      </p:sp>
      <p:sp>
        <p:nvSpPr>
          <p:cNvPr id="2296" name="object_2297"/>
          <p:cNvSpPr/>
          <p:nvPr/>
        </p:nvSpPr>
        <p:spPr>
          <a:xfrm>
            <a:off x="7945326" y="6102729"/>
            <a:ext cx="7144498" cy="424573"/>
          </a:xfrm>
          <a:prstGeom prst="rect">
            <a:avLst/>
          </a:prstGeom>
          <a:solidFill>
            <a:srgbClr val="49C0B6"/>
          </a:solidFill>
        </p:spPr>
      </p:sp>
      <p:sp>
        <p:nvSpPr>
          <p:cNvPr id="2298" name="object_2299"/>
          <p:cNvSpPr txBox="1"/>
          <p:nvPr/>
        </p:nvSpPr>
        <p:spPr>
          <a:xfrm>
            <a:off x="1600000" y="6845732"/>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Weiterbildungsangebot</a:t>
            </a:r>
          </a:p>
        </p:txBody>
      </p:sp>
      <p:sp>
        <p:nvSpPr>
          <p:cNvPr id="2300" name="object_2301"/>
          <p:cNvSpPr txBox="1"/>
          <p:nvPr/>
        </p:nvSpPr>
        <p:spPr>
          <a:xfrm>
            <a:off x="950000" y="7079248"/>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33</a:t>
            </a:r>
          </a:p>
        </p:txBody>
      </p:sp>
      <p:sp>
        <p:nvSpPr>
          <p:cNvPr id="2302" name="object_2303"/>
          <p:cNvSpPr/>
          <p:nvPr/>
        </p:nvSpPr>
        <p:spPr>
          <a:xfrm>
            <a:off x="6745326" y="6987152"/>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3.1</a:t>
            </a:r>
          </a:p>
        </p:txBody>
      </p:sp>
      <p:sp>
        <p:nvSpPr>
          <p:cNvPr id="2304" name="object_2305"/>
          <p:cNvSpPr txBox="1"/>
          <p:nvPr/>
        </p:nvSpPr>
        <p:spPr>
          <a:xfrm>
            <a:off x="16702573" y="6845732"/>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84%</a:t>
            </a:r>
          </a:p>
        </p:txBody>
      </p:sp>
      <p:sp>
        <p:nvSpPr>
          <p:cNvPr id="2306" name="object_2307"/>
          <p:cNvSpPr/>
          <p:nvPr/>
        </p:nvSpPr>
        <p:spPr>
          <a:xfrm>
            <a:off x="7945326" y="7164162"/>
            <a:ext cx="7044808" cy="424573"/>
          </a:xfrm>
          <a:prstGeom prst="rect">
            <a:avLst/>
          </a:prstGeom>
          <a:solidFill>
            <a:srgbClr val="49C0B6"/>
          </a:solidFill>
        </p:spPr>
      </p:sp>
      <p:sp>
        <p:nvSpPr>
          <p:cNvPr id="2308" name="object_2309"/>
          <p:cNvSpPr txBox="1"/>
          <p:nvPr/>
        </p:nvSpPr>
        <p:spPr>
          <a:xfrm>
            <a:off x="1600000" y="7907165"/>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Eigenverantwortung wird gefördert</a:t>
            </a:r>
          </a:p>
        </p:txBody>
      </p:sp>
      <p:sp>
        <p:nvSpPr>
          <p:cNvPr id="2310" name="object_2311"/>
          <p:cNvSpPr txBox="1"/>
          <p:nvPr/>
        </p:nvSpPr>
        <p:spPr>
          <a:xfrm>
            <a:off x="950000" y="8140681"/>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21</a:t>
            </a:r>
          </a:p>
        </p:txBody>
      </p:sp>
      <p:sp>
        <p:nvSpPr>
          <p:cNvPr id="2312" name="object_2313"/>
          <p:cNvSpPr/>
          <p:nvPr/>
        </p:nvSpPr>
        <p:spPr>
          <a:xfrm>
            <a:off x="6745326" y="8048585"/>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a:t>
            </a:r>
          </a:p>
        </p:txBody>
      </p:sp>
      <p:sp>
        <p:nvSpPr>
          <p:cNvPr id="2314" name="object_2315"/>
          <p:cNvSpPr txBox="1"/>
          <p:nvPr/>
        </p:nvSpPr>
        <p:spPr>
          <a:xfrm>
            <a:off x="16702573" y="7907165"/>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82%</a:t>
            </a:r>
          </a:p>
        </p:txBody>
      </p:sp>
      <p:sp>
        <p:nvSpPr>
          <p:cNvPr id="2316" name="object_2317"/>
          <p:cNvSpPr/>
          <p:nvPr/>
        </p:nvSpPr>
        <p:spPr>
          <a:xfrm>
            <a:off x="7945326" y="8225595"/>
            <a:ext cx="6911887" cy="424573"/>
          </a:xfrm>
          <a:prstGeom prst="rect">
            <a:avLst/>
          </a:prstGeom>
          <a:solidFill>
            <a:srgbClr val="49C0B6"/>
          </a:solidFill>
        </p:spPr>
      </p:sp>
      <p:sp>
        <p:nvSpPr>
          <p:cNvPr id="2318" name="object_2319"/>
          <p:cNvSpPr txBox="1"/>
          <p:nvPr/>
        </p:nvSpPr>
        <p:spPr>
          <a:xfrm>
            <a:off x="1600000" y="896859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Arbeitszeitmodell</a:t>
            </a:r>
          </a:p>
        </p:txBody>
      </p:sp>
      <p:sp>
        <p:nvSpPr>
          <p:cNvPr id="2320" name="object_2321"/>
          <p:cNvSpPr txBox="1"/>
          <p:nvPr/>
        </p:nvSpPr>
        <p:spPr>
          <a:xfrm>
            <a:off x="950000" y="9202114"/>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6</a:t>
            </a:r>
          </a:p>
        </p:txBody>
      </p:sp>
      <p:sp>
        <p:nvSpPr>
          <p:cNvPr id="2322" name="object_2323"/>
          <p:cNvSpPr/>
          <p:nvPr/>
        </p:nvSpPr>
        <p:spPr>
          <a:xfrm>
            <a:off x="6745326" y="9110018"/>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1.8</a:t>
            </a:r>
          </a:p>
        </p:txBody>
      </p:sp>
      <p:sp>
        <p:nvSpPr>
          <p:cNvPr id="2324" name="object_2325"/>
          <p:cNvSpPr txBox="1"/>
          <p:nvPr/>
        </p:nvSpPr>
        <p:spPr>
          <a:xfrm>
            <a:off x="16702573" y="896859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80%</a:t>
            </a:r>
          </a:p>
        </p:txBody>
      </p:sp>
      <p:sp>
        <p:nvSpPr>
          <p:cNvPr id="2326" name="object_2327"/>
          <p:cNvSpPr/>
          <p:nvPr/>
        </p:nvSpPr>
        <p:spPr>
          <a:xfrm>
            <a:off x="7945326" y="9287028"/>
            <a:ext cx="6712506" cy="424573"/>
          </a:xfrm>
          <a:prstGeom prst="rect">
            <a:avLst/>
          </a:prstGeom>
          <a:solidFill>
            <a:srgbClr val="49C0B6"/>
          </a:solidFill>
        </p:spPr>
      </p:sp>
      <p:sp>
        <p:nvSpPr>
          <p:cNvPr id="2328" name="object_2329"/>
          <p:cNvSpPr txBox="1"/>
          <p:nvPr/>
        </p:nvSpPr>
        <p:spPr>
          <a:xfrm>
            <a:off x="1600000" y="1003003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Führungskraft ist Vorbild</a:t>
            </a:r>
          </a:p>
        </p:txBody>
      </p:sp>
      <p:sp>
        <p:nvSpPr>
          <p:cNvPr id="2330" name="object_2331"/>
          <p:cNvSpPr txBox="1"/>
          <p:nvPr/>
        </p:nvSpPr>
        <p:spPr>
          <a:xfrm>
            <a:off x="950000" y="10263547"/>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16</a:t>
            </a:r>
          </a:p>
        </p:txBody>
      </p:sp>
      <p:sp>
        <p:nvSpPr>
          <p:cNvPr id="2332" name="object_2333"/>
          <p:cNvSpPr/>
          <p:nvPr/>
        </p:nvSpPr>
        <p:spPr>
          <a:xfrm>
            <a:off x="6745326" y="10171451"/>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334" name="object_2335"/>
          <p:cNvSpPr txBox="1"/>
          <p:nvPr/>
        </p:nvSpPr>
        <p:spPr>
          <a:xfrm>
            <a:off x="16702573" y="1003003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80%</a:t>
            </a:r>
          </a:p>
        </p:txBody>
      </p:sp>
      <p:sp>
        <p:nvSpPr>
          <p:cNvPr id="2336" name="object_2337"/>
          <p:cNvSpPr/>
          <p:nvPr/>
        </p:nvSpPr>
        <p:spPr>
          <a:xfrm>
            <a:off x="7945326" y="10348461"/>
            <a:ext cx="6712506" cy="424573"/>
          </a:xfrm>
          <a:prstGeom prst="rect">
            <a:avLst/>
          </a:prstGeom>
          <a:solidFill>
            <a:srgbClr val="49C0B6"/>
          </a:solidFill>
        </p:spPr>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36" name="object_1583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34</a:t>
            </a:r>
            <a:endParaRPr sz="2950" b="1" dirty="0"/>
          </a:p>
        </p:txBody>
      </p:sp>
      <p:sp>
        <p:nvSpPr>
          <p:cNvPr id="15838" name="object_158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Attraktiver Arbeitgeber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840" name="1584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842" name="1584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844" name="1584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846" name="1584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848" name="1584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850" name="1585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852" name="1585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854" name="1585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856" name="1585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858" name="1585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860" name="1586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862" name="1586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864" name="1586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866" name="1586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868" name="1586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870" name="1587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872" name="1587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874" name="object_1587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(+0.2)</a:t>
            </a:r>
          </a:p>
        </p:txBody>
      </p:sp>
      <p:sp>
        <p:nvSpPr>
          <p:cNvPr id="15876" name="object_1587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878" name="object_15879"/>
          <p:cNvSpPr/>
          <p:nvPr/>
        </p:nvSpPr>
        <p:spPr>
          <a:xfrm>
            <a:off x="7345326" y="3599878"/>
            <a:ext cx="0" cy="3184299"/>
          </a:xfrm>
          <a:prstGeom prst="rect">
            <a:avLst/>
          </a:prstGeom>
          <a:ln w="5235">
            <a:solidFill>
              <a:srgbClr val="000000"/>
            </a:solidFill>
          </a:ln>
        </p:spPr>
      </p:sp>
      <p:sp>
        <p:nvSpPr>
          <p:cNvPr id="15880" name="object_1588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882" name="object_15883"/>
          <p:cNvSpPr/>
          <p:nvPr/>
        </p:nvSpPr>
        <p:spPr>
          <a:xfrm>
            <a:off x="9026775" y="3599878"/>
            <a:ext cx="0" cy="3184299"/>
          </a:xfrm>
          <a:prstGeom prst="rect">
            <a:avLst/>
          </a:prstGeom>
          <a:ln w="5235">
            <a:solidFill>
              <a:srgbClr val="767A7C"/>
            </a:solidFill>
          </a:ln>
        </p:spPr>
      </p:sp>
      <p:sp>
        <p:nvSpPr>
          <p:cNvPr id="15884" name="object_1588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886" name="object_15887"/>
          <p:cNvSpPr/>
          <p:nvPr/>
        </p:nvSpPr>
        <p:spPr>
          <a:xfrm>
            <a:off x="10708225" y="3599878"/>
            <a:ext cx="0" cy="3184299"/>
          </a:xfrm>
          <a:prstGeom prst="rect">
            <a:avLst/>
          </a:prstGeom>
          <a:ln w="5235">
            <a:solidFill>
              <a:srgbClr val="767A7C"/>
            </a:solidFill>
          </a:ln>
        </p:spPr>
      </p:sp>
      <p:sp>
        <p:nvSpPr>
          <p:cNvPr id="15888" name="object_1588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890" name="object_15891"/>
          <p:cNvSpPr/>
          <p:nvPr/>
        </p:nvSpPr>
        <p:spPr>
          <a:xfrm>
            <a:off x="12389674" y="3599878"/>
            <a:ext cx="0" cy="3184299"/>
          </a:xfrm>
          <a:prstGeom prst="rect">
            <a:avLst/>
          </a:prstGeom>
          <a:ln w="5235">
            <a:solidFill>
              <a:srgbClr val="767A7C"/>
            </a:solidFill>
          </a:ln>
        </p:spPr>
      </p:sp>
      <p:sp>
        <p:nvSpPr>
          <p:cNvPr id="15892" name="object_1589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894" name="object_15895"/>
          <p:cNvSpPr/>
          <p:nvPr/>
        </p:nvSpPr>
        <p:spPr>
          <a:xfrm>
            <a:off x="14071124" y="3599878"/>
            <a:ext cx="0" cy="3184299"/>
          </a:xfrm>
          <a:prstGeom prst="rect">
            <a:avLst/>
          </a:prstGeom>
          <a:ln w="5235">
            <a:solidFill>
              <a:srgbClr val="767A7C"/>
            </a:solidFill>
          </a:ln>
        </p:spPr>
      </p:sp>
      <p:sp>
        <p:nvSpPr>
          <p:cNvPr id="15896" name="object_1589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898" name="object_15899"/>
          <p:cNvSpPr/>
          <p:nvPr/>
        </p:nvSpPr>
        <p:spPr>
          <a:xfrm>
            <a:off x="15752573" y="3599878"/>
            <a:ext cx="0" cy="3184299"/>
          </a:xfrm>
          <a:prstGeom prst="rect">
            <a:avLst/>
          </a:prstGeom>
          <a:ln w="5235">
            <a:solidFill>
              <a:srgbClr val="000000"/>
            </a:solidFill>
          </a:ln>
        </p:spPr>
      </p:sp>
      <p:sp>
        <p:nvSpPr>
          <p:cNvPr id="15830" name="object_15831"/>
          <p:cNvSpPr/>
          <p:nvPr/>
        </p:nvSpPr>
        <p:spPr>
          <a:xfrm>
            <a:off x="7345326" y="3442398"/>
            <a:ext cx="5128421" cy="157480"/>
          </a:xfrm>
          <a:prstGeom prst="rect">
            <a:avLst/>
          </a:prstGeom>
          <a:solidFill>
            <a:srgbClr val="DB2D3C"/>
          </a:solidFill>
        </p:spPr>
      </p:sp>
      <p:sp>
        <p:nvSpPr>
          <p:cNvPr id="15832" name="object_15833"/>
          <p:cNvSpPr/>
          <p:nvPr/>
        </p:nvSpPr>
        <p:spPr>
          <a:xfrm>
            <a:off x="12473747" y="3442398"/>
            <a:ext cx="1008870" cy="157480"/>
          </a:xfrm>
          <a:prstGeom prst="rect">
            <a:avLst/>
          </a:prstGeom>
          <a:solidFill>
            <a:srgbClr val="FABC46"/>
          </a:solidFill>
        </p:spPr>
      </p:sp>
      <p:sp>
        <p:nvSpPr>
          <p:cNvPr id="15834" name="object_15835"/>
          <p:cNvSpPr/>
          <p:nvPr/>
        </p:nvSpPr>
        <p:spPr>
          <a:xfrm>
            <a:off x="13482617" y="3442398"/>
            <a:ext cx="2269957" cy="157480"/>
          </a:xfrm>
          <a:prstGeom prst="rect">
            <a:avLst/>
          </a:prstGeom>
          <a:solidFill>
            <a:srgbClr val="35B77C"/>
          </a:solidFill>
        </p:spPr>
      </p:sp>
      <p:sp>
        <p:nvSpPr>
          <p:cNvPr id="15900" name="object_1590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902" name="object_1590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548</a:t>
            </a:r>
          </a:p>
        </p:txBody>
      </p:sp>
      <p:sp>
        <p:nvSpPr>
          <p:cNvPr id="15904" name="object_1590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W=57%</a:t>
            </a:r>
          </a:p>
        </p:txBody>
      </p:sp>
      <p:sp>
        <p:nvSpPr>
          <p:cNvPr id="15906" name="object_15907">
            <a:hlinkClick r:id="rId29" action="ppaction://hlinksldjump" tooltip="Ich schätze mein Unternehmen als attraktiven Arbeitgeber."/>
          </p:cNvPr>
          <p:cNvSpPr/>
          <p:nvPr/>
        </p:nvSpPr>
        <p:spPr>
          <a:xfrm>
            <a:off x="7345326" y="3918308"/>
            <a:ext cx="6333050" cy="424573"/>
          </a:xfrm>
          <a:prstGeom prst="rect">
            <a:avLst/>
          </a:prstGeom>
          <a:solidFill>
            <a:srgbClr val="49C0B6"/>
          </a:solidFill>
        </p:spPr>
      </p:sp>
      <p:sp>
        <p:nvSpPr>
          <p:cNvPr id="15908" name="object_1590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5910" name="object_1591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572</a:t>
            </a:r>
          </a:p>
        </p:txBody>
      </p:sp>
      <p:sp>
        <p:nvSpPr>
          <p:cNvPr id="15912" name="object_1591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W=60%</a:t>
            </a:r>
          </a:p>
        </p:txBody>
      </p:sp>
      <p:sp>
        <p:nvSpPr>
          <p:cNvPr id="15914" name="object_15915">
            <a:hlinkClick r:id="rId29" action="ppaction://hlinksldjump" tooltip="Ich schätze mein Unternehmen als attraktiven Arbeitgeber."/>
          </p:cNvPr>
          <p:cNvSpPr/>
          <p:nvPr/>
        </p:nvSpPr>
        <p:spPr>
          <a:xfrm>
            <a:off x="7345326" y="4979741"/>
            <a:ext cx="6123180" cy="424573"/>
          </a:xfrm>
          <a:prstGeom prst="rect">
            <a:avLst/>
          </a:prstGeom>
          <a:solidFill>
            <a:srgbClr val="49C0B6"/>
          </a:solidFill>
        </p:spPr>
      </p:sp>
      <p:sp>
        <p:nvSpPr>
          <p:cNvPr id="15916" name="object_1591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5918" name="object_1591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554</a:t>
            </a:r>
          </a:p>
        </p:txBody>
      </p:sp>
      <p:sp>
        <p:nvSpPr>
          <p:cNvPr id="15920" name="object_1592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W=59%</a:t>
            </a:r>
          </a:p>
        </p:txBody>
      </p:sp>
      <p:sp>
        <p:nvSpPr>
          <p:cNvPr id="15922" name="object_15923">
            <a:hlinkClick r:id="rId29" action="ppaction://hlinksldjump" tooltip="Ich schätze mein Unternehmen als attraktiven Arbeitgeber."/>
          </p:cNvPr>
          <p:cNvSpPr/>
          <p:nvPr/>
        </p:nvSpPr>
        <p:spPr>
          <a:xfrm>
            <a:off x="7345326" y="6041174"/>
            <a:ext cx="5970056" cy="424573"/>
          </a:xfrm>
          <a:prstGeom prst="rect">
            <a:avLst/>
          </a:prstGeom>
          <a:solidFill>
            <a:srgbClr val="49C0B6"/>
          </a:solidFill>
        </p:spPr>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32" name="object_15933"/>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35</a:t>
            </a:r>
            <a:endParaRPr sz="2950" b="1" dirty="0"/>
          </a:p>
        </p:txBody>
      </p:sp>
      <p:sp>
        <p:nvSpPr>
          <p:cNvPr id="15934" name="object_159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Weiterempfehlung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936" name="1593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5938" name="1593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5940" name="1594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5942" name="1594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5944" name="1594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5946" name="1594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5948" name="1594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5950" name="1595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5952" name="1595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5954" name="1595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5956" name="1595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5958" name="1595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960" name="1596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5962" name="1596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964" name="1596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5966" name="1596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5968" name="1596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5970" name="object_1597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DC596"/>
                </a:solidFill>
                <a:latin typeface="Arial"/>
                <a:cs typeface="Arial"/>
              </a:rPr>
              <a:t>(+0.4)</a:t>
            </a:r>
          </a:p>
        </p:txBody>
      </p:sp>
      <p:sp>
        <p:nvSpPr>
          <p:cNvPr id="15972" name="object_1597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5974" name="object_15975"/>
          <p:cNvSpPr/>
          <p:nvPr/>
        </p:nvSpPr>
        <p:spPr>
          <a:xfrm>
            <a:off x="7345326" y="3599878"/>
            <a:ext cx="0" cy="3184299"/>
          </a:xfrm>
          <a:prstGeom prst="rect">
            <a:avLst/>
          </a:prstGeom>
          <a:ln w="5235">
            <a:solidFill>
              <a:srgbClr val="000000"/>
            </a:solidFill>
          </a:ln>
        </p:spPr>
      </p:sp>
      <p:sp>
        <p:nvSpPr>
          <p:cNvPr id="15976" name="object_1597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5978" name="object_15979"/>
          <p:cNvSpPr/>
          <p:nvPr/>
        </p:nvSpPr>
        <p:spPr>
          <a:xfrm>
            <a:off x="9026775" y="3599878"/>
            <a:ext cx="0" cy="3184299"/>
          </a:xfrm>
          <a:prstGeom prst="rect">
            <a:avLst/>
          </a:prstGeom>
          <a:ln w="5235">
            <a:solidFill>
              <a:srgbClr val="767A7C"/>
            </a:solidFill>
          </a:ln>
        </p:spPr>
      </p:sp>
      <p:sp>
        <p:nvSpPr>
          <p:cNvPr id="15980" name="object_1598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5982" name="object_15983"/>
          <p:cNvSpPr/>
          <p:nvPr/>
        </p:nvSpPr>
        <p:spPr>
          <a:xfrm>
            <a:off x="10708225" y="3599878"/>
            <a:ext cx="0" cy="3184299"/>
          </a:xfrm>
          <a:prstGeom prst="rect">
            <a:avLst/>
          </a:prstGeom>
          <a:ln w="5235">
            <a:solidFill>
              <a:srgbClr val="767A7C"/>
            </a:solidFill>
          </a:ln>
        </p:spPr>
      </p:sp>
      <p:sp>
        <p:nvSpPr>
          <p:cNvPr id="15984" name="object_1598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5986" name="object_15987"/>
          <p:cNvSpPr/>
          <p:nvPr/>
        </p:nvSpPr>
        <p:spPr>
          <a:xfrm>
            <a:off x="12389674" y="3599878"/>
            <a:ext cx="0" cy="3184299"/>
          </a:xfrm>
          <a:prstGeom prst="rect">
            <a:avLst/>
          </a:prstGeom>
          <a:ln w="5235">
            <a:solidFill>
              <a:srgbClr val="767A7C"/>
            </a:solidFill>
          </a:ln>
        </p:spPr>
      </p:sp>
      <p:sp>
        <p:nvSpPr>
          <p:cNvPr id="15988" name="object_1598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5990" name="object_15991"/>
          <p:cNvSpPr/>
          <p:nvPr/>
        </p:nvSpPr>
        <p:spPr>
          <a:xfrm>
            <a:off x="14071124" y="3599878"/>
            <a:ext cx="0" cy="3184299"/>
          </a:xfrm>
          <a:prstGeom prst="rect">
            <a:avLst/>
          </a:prstGeom>
          <a:ln w="5235">
            <a:solidFill>
              <a:srgbClr val="767A7C"/>
            </a:solidFill>
          </a:ln>
        </p:spPr>
      </p:sp>
      <p:sp>
        <p:nvSpPr>
          <p:cNvPr id="15992" name="object_1599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5994" name="object_15995"/>
          <p:cNvSpPr/>
          <p:nvPr/>
        </p:nvSpPr>
        <p:spPr>
          <a:xfrm>
            <a:off x="15752573" y="3599878"/>
            <a:ext cx="0" cy="3184299"/>
          </a:xfrm>
          <a:prstGeom prst="rect">
            <a:avLst/>
          </a:prstGeom>
          <a:ln w="5235">
            <a:solidFill>
              <a:srgbClr val="000000"/>
            </a:solidFill>
          </a:ln>
        </p:spPr>
      </p:sp>
      <p:sp>
        <p:nvSpPr>
          <p:cNvPr id="15926" name="object_15927"/>
          <p:cNvSpPr/>
          <p:nvPr/>
        </p:nvSpPr>
        <p:spPr>
          <a:xfrm>
            <a:off x="7345326" y="3442398"/>
            <a:ext cx="5128421" cy="157480"/>
          </a:xfrm>
          <a:prstGeom prst="rect">
            <a:avLst/>
          </a:prstGeom>
          <a:solidFill>
            <a:srgbClr val="DB2D3C"/>
          </a:solidFill>
        </p:spPr>
      </p:sp>
      <p:sp>
        <p:nvSpPr>
          <p:cNvPr id="15928" name="object_15929"/>
          <p:cNvSpPr/>
          <p:nvPr/>
        </p:nvSpPr>
        <p:spPr>
          <a:xfrm>
            <a:off x="12473747" y="3442398"/>
            <a:ext cx="1008870" cy="157480"/>
          </a:xfrm>
          <a:prstGeom prst="rect">
            <a:avLst/>
          </a:prstGeom>
          <a:solidFill>
            <a:srgbClr val="FABC46"/>
          </a:solidFill>
        </p:spPr>
      </p:sp>
      <p:sp>
        <p:nvSpPr>
          <p:cNvPr id="15930" name="object_15931"/>
          <p:cNvSpPr/>
          <p:nvPr/>
        </p:nvSpPr>
        <p:spPr>
          <a:xfrm>
            <a:off x="13482617" y="3442398"/>
            <a:ext cx="2269957" cy="157480"/>
          </a:xfrm>
          <a:prstGeom prst="rect">
            <a:avLst/>
          </a:prstGeom>
          <a:solidFill>
            <a:srgbClr val="35B77C"/>
          </a:solidFill>
        </p:spPr>
      </p:sp>
      <p:sp>
        <p:nvSpPr>
          <p:cNvPr id="15996" name="object_1599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5998" name="object_1599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551</a:t>
            </a:r>
          </a:p>
        </p:txBody>
      </p:sp>
      <p:sp>
        <p:nvSpPr>
          <p:cNvPr id="16000" name="object_1600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W=12%</a:t>
            </a:r>
          </a:p>
        </p:txBody>
      </p:sp>
      <p:sp>
        <p:nvSpPr>
          <p:cNvPr id="16002" name="object_16003">
            <a:hlinkClick r:id="rId29" action="ppaction://hlinksldjump" tooltip="Ich würde in meinem Bekanntenkreis unser Unternehmen als Arbeitgeber weiterempfehlen. "/>
          </p:cNvPr>
          <p:cNvSpPr/>
          <p:nvPr/>
        </p:nvSpPr>
        <p:spPr>
          <a:xfrm>
            <a:off x="7345326" y="3918308"/>
            <a:ext cx="5843876" cy="424573"/>
          </a:xfrm>
          <a:prstGeom prst="rect">
            <a:avLst/>
          </a:prstGeom>
          <a:solidFill>
            <a:srgbClr val="49C0B6"/>
          </a:solidFill>
        </p:spPr>
      </p:sp>
      <p:sp>
        <p:nvSpPr>
          <p:cNvPr id="16004" name="object_1600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006" name="object_1600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567</a:t>
            </a:r>
          </a:p>
        </p:txBody>
      </p:sp>
      <p:sp>
        <p:nvSpPr>
          <p:cNvPr id="16008" name="object_1600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W=13%</a:t>
            </a:r>
          </a:p>
        </p:txBody>
      </p:sp>
      <p:sp>
        <p:nvSpPr>
          <p:cNvPr id="16010" name="object_16011">
            <a:hlinkClick r:id="rId29" action="ppaction://hlinksldjump" tooltip="Ich würde in meinem Bekanntenkreis unser Unternehmen als Arbeitgeber weiterempfehlen. "/>
          </p:cNvPr>
          <p:cNvSpPr/>
          <p:nvPr/>
        </p:nvSpPr>
        <p:spPr>
          <a:xfrm>
            <a:off x="7345326" y="4979741"/>
            <a:ext cx="5254900" cy="424573"/>
          </a:xfrm>
          <a:prstGeom prst="rect">
            <a:avLst/>
          </a:prstGeom>
          <a:solidFill>
            <a:srgbClr val="49C0B6"/>
          </a:solidFill>
        </p:spPr>
      </p:sp>
      <p:sp>
        <p:nvSpPr>
          <p:cNvPr id="16012" name="object_1601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014" name="object_1601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550</a:t>
            </a:r>
          </a:p>
        </p:txBody>
      </p:sp>
      <p:sp>
        <p:nvSpPr>
          <p:cNvPr id="16016" name="object_1601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W=13%</a:t>
            </a:r>
          </a:p>
        </p:txBody>
      </p:sp>
      <p:sp>
        <p:nvSpPr>
          <p:cNvPr id="16018" name="object_16019">
            <a:hlinkClick r:id="rId29" action="ppaction://hlinksldjump" tooltip="Ich würde in meinem Bekanntenkreis unser Unternehmen als Arbeitgeber weiterempfehlen. "/>
          </p:cNvPr>
          <p:cNvSpPr/>
          <p:nvPr/>
        </p:nvSpPr>
        <p:spPr>
          <a:xfrm>
            <a:off x="7345326" y="6041174"/>
            <a:ext cx="5114663" cy="424573"/>
          </a:xfrm>
          <a:prstGeom prst="rect">
            <a:avLst/>
          </a:prstGeom>
          <a:solidFill>
            <a:srgbClr val="49C0B6"/>
          </a:solidFill>
        </p:spPr>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28" name="object_16029"/>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36</a:t>
            </a:r>
            <a:endParaRPr sz="2950" b="1" dirty="0"/>
          </a:p>
        </p:txBody>
      </p:sp>
      <p:sp>
        <p:nvSpPr>
          <p:cNvPr id="16030" name="object_1603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Loyalität zum Unternehmen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032" name="1603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6034" name="1603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6036" name="1603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6038" name="1603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6040" name="1604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6042" name="1604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6044" name="1604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6046" name="1604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6048" name="1604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6050" name="1605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6052" name="1605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6054" name="1605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056" name="1605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6058" name="1605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060" name="1606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6062" name="1606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6064" name="1606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6066" name="object_1606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16068" name="object_1606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6070" name="object_16071"/>
          <p:cNvSpPr/>
          <p:nvPr/>
        </p:nvSpPr>
        <p:spPr>
          <a:xfrm>
            <a:off x="7345326" y="3599878"/>
            <a:ext cx="0" cy="3184299"/>
          </a:xfrm>
          <a:prstGeom prst="rect">
            <a:avLst/>
          </a:prstGeom>
          <a:ln w="5235">
            <a:solidFill>
              <a:srgbClr val="000000"/>
            </a:solidFill>
          </a:ln>
        </p:spPr>
      </p:sp>
      <p:sp>
        <p:nvSpPr>
          <p:cNvPr id="16072" name="object_1607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6074" name="object_16075"/>
          <p:cNvSpPr/>
          <p:nvPr/>
        </p:nvSpPr>
        <p:spPr>
          <a:xfrm>
            <a:off x="9026775" y="3599878"/>
            <a:ext cx="0" cy="3184299"/>
          </a:xfrm>
          <a:prstGeom prst="rect">
            <a:avLst/>
          </a:prstGeom>
          <a:ln w="5235">
            <a:solidFill>
              <a:srgbClr val="767A7C"/>
            </a:solidFill>
          </a:ln>
        </p:spPr>
      </p:sp>
      <p:sp>
        <p:nvSpPr>
          <p:cNvPr id="16076" name="object_1607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6078" name="object_16079"/>
          <p:cNvSpPr/>
          <p:nvPr/>
        </p:nvSpPr>
        <p:spPr>
          <a:xfrm>
            <a:off x="10708225" y="3599878"/>
            <a:ext cx="0" cy="3184299"/>
          </a:xfrm>
          <a:prstGeom prst="rect">
            <a:avLst/>
          </a:prstGeom>
          <a:ln w="5235">
            <a:solidFill>
              <a:srgbClr val="767A7C"/>
            </a:solidFill>
          </a:ln>
        </p:spPr>
      </p:sp>
      <p:sp>
        <p:nvSpPr>
          <p:cNvPr id="16080" name="object_1608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6082" name="object_16083"/>
          <p:cNvSpPr/>
          <p:nvPr/>
        </p:nvSpPr>
        <p:spPr>
          <a:xfrm>
            <a:off x="12389674" y="3599878"/>
            <a:ext cx="0" cy="3184299"/>
          </a:xfrm>
          <a:prstGeom prst="rect">
            <a:avLst/>
          </a:prstGeom>
          <a:ln w="5235">
            <a:solidFill>
              <a:srgbClr val="767A7C"/>
            </a:solidFill>
          </a:ln>
        </p:spPr>
      </p:sp>
      <p:sp>
        <p:nvSpPr>
          <p:cNvPr id="16084" name="object_1608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6086" name="object_16087"/>
          <p:cNvSpPr/>
          <p:nvPr/>
        </p:nvSpPr>
        <p:spPr>
          <a:xfrm>
            <a:off x="14071124" y="3599878"/>
            <a:ext cx="0" cy="3184299"/>
          </a:xfrm>
          <a:prstGeom prst="rect">
            <a:avLst/>
          </a:prstGeom>
          <a:ln w="5235">
            <a:solidFill>
              <a:srgbClr val="767A7C"/>
            </a:solidFill>
          </a:ln>
        </p:spPr>
      </p:sp>
      <p:sp>
        <p:nvSpPr>
          <p:cNvPr id="16088" name="object_1608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6090" name="object_16091"/>
          <p:cNvSpPr/>
          <p:nvPr/>
        </p:nvSpPr>
        <p:spPr>
          <a:xfrm>
            <a:off x="15752573" y="3599878"/>
            <a:ext cx="0" cy="3184299"/>
          </a:xfrm>
          <a:prstGeom prst="rect">
            <a:avLst/>
          </a:prstGeom>
          <a:ln w="5235">
            <a:solidFill>
              <a:srgbClr val="000000"/>
            </a:solidFill>
          </a:ln>
        </p:spPr>
      </p:sp>
      <p:sp>
        <p:nvSpPr>
          <p:cNvPr id="16022" name="object_16023"/>
          <p:cNvSpPr/>
          <p:nvPr/>
        </p:nvSpPr>
        <p:spPr>
          <a:xfrm>
            <a:off x="7345326" y="3442398"/>
            <a:ext cx="5128421" cy="157480"/>
          </a:xfrm>
          <a:prstGeom prst="rect">
            <a:avLst/>
          </a:prstGeom>
          <a:solidFill>
            <a:srgbClr val="DB2D3C"/>
          </a:solidFill>
        </p:spPr>
      </p:sp>
      <p:sp>
        <p:nvSpPr>
          <p:cNvPr id="16024" name="object_16025"/>
          <p:cNvSpPr/>
          <p:nvPr/>
        </p:nvSpPr>
        <p:spPr>
          <a:xfrm>
            <a:off x="12473747" y="3442398"/>
            <a:ext cx="1008870" cy="157480"/>
          </a:xfrm>
          <a:prstGeom prst="rect">
            <a:avLst/>
          </a:prstGeom>
          <a:solidFill>
            <a:srgbClr val="FABC46"/>
          </a:solidFill>
        </p:spPr>
      </p:sp>
      <p:sp>
        <p:nvSpPr>
          <p:cNvPr id="16026" name="object_16027"/>
          <p:cNvSpPr/>
          <p:nvPr/>
        </p:nvSpPr>
        <p:spPr>
          <a:xfrm>
            <a:off x="13482617" y="3442398"/>
            <a:ext cx="2269957" cy="157480"/>
          </a:xfrm>
          <a:prstGeom prst="rect">
            <a:avLst/>
          </a:prstGeom>
          <a:solidFill>
            <a:srgbClr val="35B77C"/>
          </a:solidFill>
        </p:spPr>
      </p:sp>
      <p:sp>
        <p:nvSpPr>
          <p:cNvPr id="16092" name="object_1609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6094" name="object_1609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538</a:t>
            </a:r>
          </a:p>
        </p:txBody>
      </p:sp>
      <p:sp>
        <p:nvSpPr>
          <p:cNvPr id="16096" name="object_1609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W=54%</a:t>
            </a:r>
          </a:p>
        </p:txBody>
      </p:sp>
      <p:sp>
        <p:nvSpPr>
          <p:cNvPr id="16098" name="object_16099">
            <a:hlinkClick r:id="rId29" action="ppaction://hlinksldjump" tooltip="Ich möchte noch lange in unserem Unternehmen arbeiten. "/>
          </p:cNvPr>
          <p:cNvSpPr/>
          <p:nvPr/>
        </p:nvSpPr>
        <p:spPr>
          <a:xfrm>
            <a:off x="7345326" y="3918308"/>
            <a:ext cx="6416386" cy="424573"/>
          </a:xfrm>
          <a:prstGeom prst="rect">
            <a:avLst/>
          </a:prstGeom>
          <a:solidFill>
            <a:srgbClr val="49C0B6"/>
          </a:solidFill>
        </p:spPr>
      </p:sp>
      <p:sp>
        <p:nvSpPr>
          <p:cNvPr id="16100" name="object_1610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102" name="object_1610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565</a:t>
            </a:r>
          </a:p>
        </p:txBody>
      </p:sp>
      <p:sp>
        <p:nvSpPr>
          <p:cNvPr id="16104" name="object_1610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W=57%</a:t>
            </a:r>
          </a:p>
        </p:txBody>
      </p:sp>
      <p:sp>
        <p:nvSpPr>
          <p:cNvPr id="16106" name="object_16107">
            <a:hlinkClick r:id="rId29" action="ppaction://hlinksldjump" tooltip="Ich möchte noch lange in unserem Unternehmen arbeiten. "/>
          </p:cNvPr>
          <p:cNvSpPr/>
          <p:nvPr/>
        </p:nvSpPr>
        <p:spPr>
          <a:xfrm>
            <a:off x="7345326" y="4979741"/>
            <a:ext cx="6279395" cy="424573"/>
          </a:xfrm>
          <a:prstGeom prst="rect">
            <a:avLst/>
          </a:prstGeom>
          <a:solidFill>
            <a:srgbClr val="49C0B6"/>
          </a:solidFill>
        </p:spPr>
      </p:sp>
      <p:sp>
        <p:nvSpPr>
          <p:cNvPr id="16108" name="object_1610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110" name="object_1611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548</a:t>
            </a:r>
          </a:p>
        </p:txBody>
      </p:sp>
      <p:sp>
        <p:nvSpPr>
          <p:cNvPr id="16112" name="object_1611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W=57%</a:t>
            </a:r>
          </a:p>
        </p:txBody>
      </p:sp>
      <p:sp>
        <p:nvSpPr>
          <p:cNvPr id="16114" name="object_16115">
            <a:hlinkClick r:id="rId29" action="ppaction://hlinksldjump" tooltip="Ich möchte noch lange in unserem Unternehmen arbeiten. "/>
          </p:cNvPr>
          <p:cNvSpPr/>
          <p:nvPr/>
        </p:nvSpPr>
        <p:spPr>
          <a:xfrm>
            <a:off x="7345326" y="6041174"/>
            <a:ext cx="6161223" cy="424573"/>
          </a:xfrm>
          <a:prstGeom prst="rect">
            <a:avLst/>
          </a:prstGeom>
          <a:solidFill>
            <a:srgbClr val="49C0B6"/>
          </a:solidFill>
        </p:spPr>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24" name="object_16125"/>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37</a:t>
            </a:r>
            <a:endParaRPr sz="2950" b="1" dirty="0"/>
          </a:p>
        </p:txBody>
      </p:sp>
      <p:sp>
        <p:nvSpPr>
          <p:cNvPr id="16126" name="object_1612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Positive Zukunft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128" name="1612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6130" name="1613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6132" name="1613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6134" name="1613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6136" name="1613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6138" name="1613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6140" name="1614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6142" name="1614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6144" name="1614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6146" name="1614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6148" name="1614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6150" name="1615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152" name="1615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6154" name="1615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156" name="1615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6158" name="1615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6160" name="1616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6162" name="object_16163"/>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a:t>
            </a:r>
          </a:p>
          <a:p>
            <a:pPr algn="ctr"/>
            <a:r>
              <a:rPr lang="en-US" sz="1850" b="1" dirty="0">
                <a:solidFill>
                  <a:srgbClr val="515455"/>
                </a:solidFill>
                <a:latin typeface="Arial"/>
                <a:cs typeface="Arial"/>
              </a:rPr>
              <a:t>(+0.1)</a:t>
            </a:r>
          </a:p>
        </p:txBody>
      </p:sp>
      <p:sp>
        <p:nvSpPr>
          <p:cNvPr id="16164" name="object_1616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6166" name="object_16167"/>
          <p:cNvSpPr/>
          <p:nvPr/>
        </p:nvSpPr>
        <p:spPr>
          <a:xfrm>
            <a:off x="7345326" y="3599878"/>
            <a:ext cx="0" cy="3184299"/>
          </a:xfrm>
          <a:prstGeom prst="rect">
            <a:avLst/>
          </a:prstGeom>
          <a:ln w="5235">
            <a:solidFill>
              <a:srgbClr val="000000"/>
            </a:solidFill>
          </a:ln>
        </p:spPr>
      </p:sp>
      <p:sp>
        <p:nvSpPr>
          <p:cNvPr id="16168" name="object_1616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6170" name="object_16171"/>
          <p:cNvSpPr/>
          <p:nvPr/>
        </p:nvSpPr>
        <p:spPr>
          <a:xfrm>
            <a:off x="9026775" y="3599878"/>
            <a:ext cx="0" cy="3184299"/>
          </a:xfrm>
          <a:prstGeom prst="rect">
            <a:avLst/>
          </a:prstGeom>
          <a:ln w="5235">
            <a:solidFill>
              <a:srgbClr val="767A7C"/>
            </a:solidFill>
          </a:ln>
        </p:spPr>
      </p:sp>
      <p:sp>
        <p:nvSpPr>
          <p:cNvPr id="16172" name="object_1617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6174" name="object_16175"/>
          <p:cNvSpPr/>
          <p:nvPr/>
        </p:nvSpPr>
        <p:spPr>
          <a:xfrm>
            <a:off x="10708225" y="3599878"/>
            <a:ext cx="0" cy="3184299"/>
          </a:xfrm>
          <a:prstGeom prst="rect">
            <a:avLst/>
          </a:prstGeom>
          <a:ln w="5235">
            <a:solidFill>
              <a:srgbClr val="767A7C"/>
            </a:solidFill>
          </a:ln>
        </p:spPr>
      </p:sp>
      <p:sp>
        <p:nvSpPr>
          <p:cNvPr id="16176" name="object_1617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6178" name="object_16179"/>
          <p:cNvSpPr/>
          <p:nvPr/>
        </p:nvSpPr>
        <p:spPr>
          <a:xfrm>
            <a:off x="12389674" y="3599878"/>
            <a:ext cx="0" cy="3184299"/>
          </a:xfrm>
          <a:prstGeom prst="rect">
            <a:avLst/>
          </a:prstGeom>
          <a:ln w="5235">
            <a:solidFill>
              <a:srgbClr val="767A7C"/>
            </a:solidFill>
          </a:ln>
        </p:spPr>
      </p:sp>
      <p:sp>
        <p:nvSpPr>
          <p:cNvPr id="16180" name="object_1618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6182" name="object_16183"/>
          <p:cNvSpPr/>
          <p:nvPr/>
        </p:nvSpPr>
        <p:spPr>
          <a:xfrm>
            <a:off x="14071124" y="3599878"/>
            <a:ext cx="0" cy="3184299"/>
          </a:xfrm>
          <a:prstGeom prst="rect">
            <a:avLst/>
          </a:prstGeom>
          <a:ln w="5235">
            <a:solidFill>
              <a:srgbClr val="767A7C"/>
            </a:solidFill>
          </a:ln>
        </p:spPr>
      </p:sp>
      <p:sp>
        <p:nvSpPr>
          <p:cNvPr id="16184" name="object_1618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6186" name="object_16187"/>
          <p:cNvSpPr/>
          <p:nvPr/>
        </p:nvSpPr>
        <p:spPr>
          <a:xfrm>
            <a:off x="15752573" y="3599878"/>
            <a:ext cx="0" cy="3184299"/>
          </a:xfrm>
          <a:prstGeom prst="rect">
            <a:avLst/>
          </a:prstGeom>
          <a:ln w="5235">
            <a:solidFill>
              <a:srgbClr val="000000"/>
            </a:solidFill>
          </a:ln>
        </p:spPr>
      </p:sp>
      <p:sp>
        <p:nvSpPr>
          <p:cNvPr id="16118" name="object_16119"/>
          <p:cNvSpPr/>
          <p:nvPr/>
        </p:nvSpPr>
        <p:spPr>
          <a:xfrm>
            <a:off x="7345326" y="3442398"/>
            <a:ext cx="5128421" cy="157480"/>
          </a:xfrm>
          <a:prstGeom prst="rect">
            <a:avLst/>
          </a:prstGeom>
          <a:solidFill>
            <a:srgbClr val="DB2D3C"/>
          </a:solidFill>
        </p:spPr>
      </p:sp>
      <p:sp>
        <p:nvSpPr>
          <p:cNvPr id="16120" name="object_16121"/>
          <p:cNvSpPr/>
          <p:nvPr/>
        </p:nvSpPr>
        <p:spPr>
          <a:xfrm>
            <a:off x="12473747" y="3442398"/>
            <a:ext cx="1008870" cy="157480"/>
          </a:xfrm>
          <a:prstGeom prst="rect">
            <a:avLst/>
          </a:prstGeom>
          <a:solidFill>
            <a:srgbClr val="FABC46"/>
          </a:solidFill>
        </p:spPr>
      </p:sp>
      <p:sp>
        <p:nvSpPr>
          <p:cNvPr id="16122" name="object_16123"/>
          <p:cNvSpPr/>
          <p:nvPr/>
        </p:nvSpPr>
        <p:spPr>
          <a:xfrm>
            <a:off x="13482617" y="3442398"/>
            <a:ext cx="2269957" cy="157480"/>
          </a:xfrm>
          <a:prstGeom prst="rect">
            <a:avLst/>
          </a:prstGeom>
          <a:solidFill>
            <a:srgbClr val="35B77C"/>
          </a:solidFill>
        </p:spPr>
      </p:sp>
      <p:sp>
        <p:nvSpPr>
          <p:cNvPr id="16188" name="object_1618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6190" name="object_1619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562</a:t>
            </a:r>
          </a:p>
        </p:txBody>
      </p:sp>
      <p:sp>
        <p:nvSpPr>
          <p:cNvPr id="16192" name="object_1619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W=51%</a:t>
            </a:r>
          </a:p>
        </p:txBody>
      </p:sp>
      <p:sp>
        <p:nvSpPr>
          <p:cNvPr id="16194" name="object_16195">
            <a:hlinkClick r:id="rId29" action="ppaction://hlinksldjump" tooltip="Unser Unternehmen hat die Weichen für eine positive Zukunft gestellt."/>
          </p:cNvPr>
          <p:cNvSpPr/>
          <p:nvPr/>
        </p:nvSpPr>
        <p:spPr>
          <a:xfrm>
            <a:off x="7345326" y="3918308"/>
            <a:ext cx="5074267" cy="424573"/>
          </a:xfrm>
          <a:prstGeom prst="rect">
            <a:avLst/>
          </a:prstGeom>
          <a:solidFill>
            <a:srgbClr val="49C0B6"/>
          </a:solidFill>
        </p:spPr>
      </p:sp>
      <p:sp>
        <p:nvSpPr>
          <p:cNvPr id="16196" name="object_1619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198" name="object_1619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554</a:t>
            </a:r>
          </a:p>
        </p:txBody>
      </p:sp>
      <p:sp>
        <p:nvSpPr>
          <p:cNvPr id="16200" name="object_1620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W=48%</a:t>
            </a:r>
          </a:p>
        </p:txBody>
      </p:sp>
      <p:sp>
        <p:nvSpPr>
          <p:cNvPr id="16202" name="object_16203">
            <a:hlinkClick r:id="rId29" action="ppaction://hlinksldjump" tooltip="Unser Unternehmen hat die Weichen für eine positive Zukunft gestellt."/>
          </p:cNvPr>
          <p:cNvSpPr/>
          <p:nvPr/>
        </p:nvSpPr>
        <p:spPr>
          <a:xfrm>
            <a:off x="7345326" y="4979741"/>
            <a:ext cx="4910803" cy="424573"/>
          </a:xfrm>
          <a:prstGeom prst="rect">
            <a:avLst/>
          </a:prstGeom>
          <a:solidFill>
            <a:srgbClr val="49C0B6"/>
          </a:solidFill>
        </p:spPr>
      </p:sp>
      <p:sp>
        <p:nvSpPr>
          <p:cNvPr id="16204" name="object_1620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206" name="object_1620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540</a:t>
            </a:r>
          </a:p>
        </p:txBody>
      </p:sp>
      <p:sp>
        <p:nvSpPr>
          <p:cNvPr id="16208" name="object_1620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Z=3.2 | W=47%</a:t>
            </a:r>
          </a:p>
        </p:txBody>
      </p:sp>
      <p:sp>
        <p:nvSpPr>
          <p:cNvPr id="16210" name="object_16211">
            <a:hlinkClick r:id="rId29" action="ppaction://hlinksldjump" tooltip="Unser Unternehmen hat die Weichen für eine positive Zukunft gestellt."/>
          </p:cNvPr>
          <p:cNvSpPr/>
          <p:nvPr/>
        </p:nvSpPr>
        <p:spPr>
          <a:xfrm>
            <a:off x="7345326" y="6041174"/>
            <a:ext cx="4754765" cy="424573"/>
          </a:xfrm>
          <a:prstGeom prst="rect">
            <a:avLst/>
          </a:prstGeom>
          <a:solidFill>
            <a:srgbClr val="49C0B6"/>
          </a:solidFill>
        </p:spPr>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20" name="object_16221"/>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38</a:t>
            </a:r>
            <a:endParaRPr sz="2950" b="1" dirty="0"/>
          </a:p>
        </p:txBody>
      </p:sp>
      <p:sp>
        <p:nvSpPr>
          <p:cNvPr id="16222" name="object_1622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Innovation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224" name="1622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6226" name="1622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6228" name="1622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6230" name="1623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6232" name="1623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6234" name="1623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6236" name="1623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6238" name="1623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6240" name="1624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6242" name="1624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6244" name="1624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6246" name="1624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248" name="1624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6250" name="1625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252" name="1625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6254" name="1625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6256" name="1625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6258" name="object_16259"/>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15455"/>
                </a:solidFill>
                <a:latin typeface="Arial"/>
                <a:cs typeface="Arial"/>
              </a:rPr>
              <a:t>(-0.1)</a:t>
            </a:r>
          </a:p>
        </p:txBody>
      </p:sp>
      <p:sp>
        <p:nvSpPr>
          <p:cNvPr id="16260" name="object_1626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6262" name="object_16263"/>
          <p:cNvSpPr/>
          <p:nvPr/>
        </p:nvSpPr>
        <p:spPr>
          <a:xfrm>
            <a:off x="7345326" y="3599878"/>
            <a:ext cx="0" cy="3184299"/>
          </a:xfrm>
          <a:prstGeom prst="rect">
            <a:avLst/>
          </a:prstGeom>
          <a:ln w="5235">
            <a:solidFill>
              <a:srgbClr val="000000"/>
            </a:solidFill>
          </a:ln>
        </p:spPr>
      </p:sp>
      <p:sp>
        <p:nvSpPr>
          <p:cNvPr id="16264" name="object_1626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6266" name="object_16267"/>
          <p:cNvSpPr/>
          <p:nvPr/>
        </p:nvSpPr>
        <p:spPr>
          <a:xfrm>
            <a:off x="9026775" y="3599878"/>
            <a:ext cx="0" cy="3184299"/>
          </a:xfrm>
          <a:prstGeom prst="rect">
            <a:avLst/>
          </a:prstGeom>
          <a:ln w="5235">
            <a:solidFill>
              <a:srgbClr val="767A7C"/>
            </a:solidFill>
          </a:ln>
        </p:spPr>
      </p:sp>
      <p:sp>
        <p:nvSpPr>
          <p:cNvPr id="16268" name="object_1626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6270" name="object_16271"/>
          <p:cNvSpPr/>
          <p:nvPr/>
        </p:nvSpPr>
        <p:spPr>
          <a:xfrm>
            <a:off x="10708225" y="3599878"/>
            <a:ext cx="0" cy="3184299"/>
          </a:xfrm>
          <a:prstGeom prst="rect">
            <a:avLst/>
          </a:prstGeom>
          <a:ln w="5235">
            <a:solidFill>
              <a:srgbClr val="767A7C"/>
            </a:solidFill>
          </a:ln>
        </p:spPr>
      </p:sp>
      <p:sp>
        <p:nvSpPr>
          <p:cNvPr id="16272" name="object_1627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6274" name="object_16275"/>
          <p:cNvSpPr/>
          <p:nvPr/>
        </p:nvSpPr>
        <p:spPr>
          <a:xfrm>
            <a:off x="12389674" y="3599878"/>
            <a:ext cx="0" cy="3184299"/>
          </a:xfrm>
          <a:prstGeom prst="rect">
            <a:avLst/>
          </a:prstGeom>
          <a:ln w="5235">
            <a:solidFill>
              <a:srgbClr val="767A7C"/>
            </a:solidFill>
          </a:ln>
        </p:spPr>
      </p:sp>
      <p:sp>
        <p:nvSpPr>
          <p:cNvPr id="16276" name="object_1627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6278" name="object_16279"/>
          <p:cNvSpPr/>
          <p:nvPr/>
        </p:nvSpPr>
        <p:spPr>
          <a:xfrm>
            <a:off x="14071124" y="3599878"/>
            <a:ext cx="0" cy="3184299"/>
          </a:xfrm>
          <a:prstGeom prst="rect">
            <a:avLst/>
          </a:prstGeom>
          <a:ln w="5235">
            <a:solidFill>
              <a:srgbClr val="767A7C"/>
            </a:solidFill>
          </a:ln>
        </p:spPr>
      </p:sp>
      <p:sp>
        <p:nvSpPr>
          <p:cNvPr id="16280" name="object_1628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6282" name="object_16283"/>
          <p:cNvSpPr/>
          <p:nvPr/>
        </p:nvSpPr>
        <p:spPr>
          <a:xfrm>
            <a:off x="15752573" y="3599878"/>
            <a:ext cx="0" cy="3184299"/>
          </a:xfrm>
          <a:prstGeom prst="rect">
            <a:avLst/>
          </a:prstGeom>
          <a:ln w="5235">
            <a:solidFill>
              <a:srgbClr val="000000"/>
            </a:solidFill>
          </a:ln>
        </p:spPr>
      </p:sp>
      <p:sp>
        <p:nvSpPr>
          <p:cNvPr id="16214" name="object_16215"/>
          <p:cNvSpPr/>
          <p:nvPr/>
        </p:nvSpPr>
        <p:spPr>
          <a:xfrm>
            <a:off x="7345326" y="3442398"/>
            <a:ext cx="5128421" cy="157480"/>
          </a:xfrm>
          <a:prstGeom prst="rect">
            <a:avLst/>
          </a:prstGeom>
          <a:solidFill>
            <a:srgbClr val="DB2D3C"/>
          </a:solidFill>
        </p:spPr>
      </p:sp>
      <p:sp>
        <p:nvSpPr>
          <p:cNvPr id="16216" name="object_16217"/>
          <p:cNvSpPr/>
          <p:nvPr/>
        </p:nvSpPr>
        <p:spPr>
          <a:xfrm>
            <a:off x="12473747" y="3442398"/>
            <a:ext cx="1008870" cy="157480"/>
          </a:xfrm>
          <a:prstGeom prst="rect">
            <a:avLst/>
          </a:prstGeom>
          <a:solidFill>
            <a:srgbClr val="FABC46"/>
          </a:solidFill>
        </p:spPr>
      </p:sp>
      <p:sp>
        <p:nvSpPr>
          <p:cNvPr id="16218" name="object_16219"/>
          <p:cNvSpPr/>
          <p:nvPr/>
        </p:nvSpPr>
        <p:spPr>
          <a:xfrm>
            <a:off x="13482617" y="3442398"/>
            <a:ext cx="2269957" cy="157480"/>
          </a:xfrm>
          <a:prstGeom prst="rect">
            <a:avLst/>
          </a:prstGeom>
          <a:solidFill>
            <a:srgbClr val="35B77C"/>
          </a:solidFill>
        </p:spPr>
      </p:sp>
      <p:sp>
        <p:nvSpPr>
          <p:cNvPr id="16284" name="object_1628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6286" name="object_1628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6288" name="object_1628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W=25%</a:t>
            </a:r>
          </a:p>
        </p:txBody>
      </p:sp>
      <p:sp>
        <p:nvSpPr>
          <p:cNvPr id="16290" name="object_16291">
            <a:hlinkClick r:id="rId29" action="ppaction://hlinksldjump" tooltip="Es gelingt unserem Unternehmen immer wieder, neue erfolgreiche Produkte und Dienstleistungen zu schaffen."/>
          </p:cNvPr>
          <p:cNvSpPr/>
          <p:nvPr/>
        </p:nvSpPr>
        <p:spPr>
          <a:xfrm>
            <a:off x="7345326" y="3918308"/>
            <a:ext cx="4813263" cy="424573"/>
          </a:xfrm>
          <a:prstGeom prst="rect">
            <a:avLst/>
          </a:prstGeom>
          <a:solidFill>
            <a:srgbClr val="49C0B6"/>
          </a:solidFill>
        </p:spPr>
      </p:sp>
      <p:sp>
        <p:nvSpPr>
          <p:cNvPr id="16292" name="object_1629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294" name="object_1629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546</a:t>
            </a:r>
          </a:p>
        </p:txBody>
      </p:sp>
      <p:sp>
        <p:nvSpPr>
          <p:cNvPr id="16296" name="object_1629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W=26%</a:t>
            </a:r>
          </a:p>
        </p:txBody>
      </p:sp>
      <p:sp>
        <p:nvSpPr>
          <p:cNvPr id="16298" name="object_16299">
            <a:hlinkClick r:id="rId29" action="ppaction://hlinksldjump" tooltip="Es gelingt unserem Unternehmen immer wieder, neue erfolgreiche Produkte und Dienstleistungen zu schaffen."/>
          </p:cNvPr>
          <p:cNvSpPr/>
          <p:nvPr/>
        </p:nvSpPr>
        <p:spPr>
          <a:xfrm>
            <a:off x="7345326" y="4979741"/>
            <a:ext cx="5056667" cy="424573"/>
          </a:xfrm>
          <a:prstGeom prst="rect">
            <a:avLst/>
          </a:prstGeom>
          <a:solidFill>
            <a:srgbClr val="49C0B6"/>
          </a:solidFill>
        </p:spPr>
      </p:sp>
      <p:sp>
        <p:nvSpPr>
          <p:cNvPr id="16300" name="object_1630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302" name="object_1630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535</a:t>
            </a:r>
          </a:p>
        </p:txBody>
      </p:sp>
      <p:sp>
        <p:nvSpPr>
          <p:cNvPr id="16304" name="object_1630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W=25%</a:t>
            </a:r>
          </a:p>
        </p:txBody>
      </p:sp>
      <p:sp>
        <p:nvSpPr>
          <p:cNvPr id="16306" name="object_16307">
            <a:hlinkClick r:id="rId29" action="ppaction://hlinksldjump" tooltip="Es gelingt unserem Unternehmen immer wieder, neue erfolgreiche Produkte und Dienstleistungen zu schaffen."/>
          </p:cNvPr>
          <p:cNvSpPr/>
          <p:nvPr/>
        </p:nvSpPr>
        <p:spPr>
          <a:xfrm>
            <a:off x="7345326" y="6041174"/>
            <a:ext cx="4902918" cy="424573"/>
          </a:xfrm>
          <a:prstGeom prst="rect">
            <a:avLst/>
          </a:prstGeom>
          <a:solidFill>
            <a:srgbClr val="49C0B6"/>
          </a:solidFill>
        </p:spPr>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16" name="object_1631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39</a:t>
            </a:r>
            <a:endParaRPr sz="2950" b="1" dirty="0"/>
          </a:p>
        </p:txBody>
      </p:sp>
      <p:sp>
        <p:nvSpPr>
          <p:cNvPr id="16318" name="object_163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Fairness im Unternehmen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320" name="1632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6322" name="1632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6324" name="1632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6326" name="1632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6328" name="1632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6330" name="1633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6332" name="1633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6334" name="1633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6336" name="1633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6338" name="1633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6340" name="1634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6342" name="1634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344" name="1634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6346" name="1634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348" name="1634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6350" name="1635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6352" name="1635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6354" name="object_16355"/>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2.9</a:t>
            </a:r>
          </a:p>
          <a:p>
            <a:pPr algn="ctr"/>
            <a:r>
              <a:rPr lang="en-US" sz="1850" b="1" dirty="0">
                <a:solidFill>
                  <a:srgbClr val="5DC596"/>
                </a:solidFill>
                <a:latin typeface="Arial"/>
                <a:cs typeface="Arial"/>
              </a:rPr>
              <a:t>(+0.8)</a:t>
            </a:r>
          </a:p>
        </p:txBody>
      </p:sp>
      <p:sp>
        <p:nvSpPr>
          <p:cNvPr id="16356" name="object_1635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6358" name="object_16359"/>
          <p:cNvSpPr/>
          <p:nvPr/>
        </p:nvSpPr>
        <p:spPr>
          <a:xfrm>
            <a:off x="7345326" y="3599878"/>
            <a:ext cx="0" cy="3184299"/>
          </a:xfrm>
          <a:prstGeom prst="rect">
            <a:avLst/>
          </a:prstGeom>
          <a:ln w="5235">
            <a:solidFill>
              <a:srgbClr val="000000"/>
            </a:solidFill>
          </a:ln>
        </p:spPr>
      </p:sp>
      <p:sp>
        <p:nvSpPr>
          <p:cNvPr id="16360" name="object_1636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6362" name="object_16363"/>
          <p:cNvSpPr/>
          <p:nvPr/>
        </p:nvSpPr>
        <p:spPr>
          <a:xfrm>
            <a:off x="9026775" y="3599878"/>
            <a:ext cx="0" cy="3184299"/>
          </a:xfrm>
          <a:prstGeom prst="rect">
            <a:avLst/>
          </a:prstGeom>
          <a:ln w="5235">
            <a:solidFill>
              <a:srgbClr val="767A7C"/>
            </a:solidFill>
          </a:ln>
        </p:spPr>
      </p:sp>
      <p:sp>
        <p:nvSpPr>
          <p:cNvPr id="16364" name="object_1636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6366" name="object_16367"/>
          <p:cNvSpPr/>
          <p:nvPr/>
        </p:nvSpPr>
        <p:spPr>
          <a:xfrm>
            <a:off x="10708225" y="3599878"/>
            <a:ext cx="0" cy="3184299"/>
          </a:xfrm>
          <a:prstGeom prst="rect">
            <a:avLst/>
          </a:prstGeom>
          <a:ln w="5235">
            <a:solidFill>
              <a:srgbClr val="767A7C"/>
            </a:solidFill>
          </a:ln>
        </p:spPr>
      </p:sp>
      <p:sp>
        <p:nvSpPr>
          <p:cNvPr id="16368" name="object_1636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6370" name="object_16371"/>
          <p:cNvSpPr/>
          <p:nvPr/>
        </p:nvSpPr>
        <p:spPr>
          <a:xfrm>
            <a:off x="12389674" y="3599878"/>
            <a:ext cx="0" cy="3184299"/>
          </a:xfrm>
          <a:prstGeom prst="rect">
            <a:avLst/>
          </a:prstGeom>
          <a:ln w="5235">
            <a:solidFill>
              <a:srgbClr val="767A7C"/>
            </a:solidFill>
          </a:ln>
        </p:spPr>
      </p:sp>
      <p:sp>
        <p:nvSpPr>
          <p:cNvPr id="16372" name="object_1637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6374" name="object_16375"/>
          <p:cNvSpPr/>
          <p:nvPr/>
        </p:nvSpPr>
        <p:spPr>
          <a:xfrm>
            <a:off x="14071124" y="3599878"/>
            <a:ext cx="0" cy="3184299"/>
          </a:xfrm>
          <a:prstGeom prst="rect">
            <a:avLst/>
          </a:prstGeom>
          <a:ln w="5235">
            <a:solidFill>
              <a:srgbClr val="767A7C"/>
            </a:solidFill>
          </a:ln>
        </p:spPr>
      </p:sp>
      <p:sp>
        <p:nvSpPr>
          <p:cNvPr id="16376" name="object_1637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6378" name="object_16379"/>
          <p:cNvSpPr/>
          <p:nvPr/>
        </p:nvSpPr>
        <p:spPr>
          <a:xfrm>
            <a:off x="15752573" y="3599878"/>
            <a:ext cx="0" cy="3184299"/>
          </a:xfrm>
          <a:prstGeom prst="rect">
            <a:avLst/>
          </a:prstGeom>
          <a:ln w="5235">
            <a:solidFill>
              <a:srgbClr val="000000"/>
            </a:solidFill>
          </a:ln>
        </p:spPr>
      </p:sp>
      <p:sp>
        <p:nvSpPr>
          <p:cNvPr id="16310" name="object_16311"/>
          <p:cNvSpPr/>
          <p:nvPr/>
        </p:nvSpPr>
        <p:spPr>
          <a:xfrm>
            <a:off x="7345326" y="3442398"/>
            <a:ext cx="5128421" cy="157480"/>
          </a:xfrm>
          <a:prstGeom prst="rect">
            <a:avLst/>
          </a:prstGeom>
          <a:solidFill>
            <a:srgbClr val="DB2D3C"/>
          </a:solidFill>
        </p:spPr>
      </p:sp>
      <p:sp>
        <p:nvSpPr>
          <p:cNvPr id="16312" name="object_16313"/>
          <p:cNvSpPr/>
          <p:nvPr/>
        </p:nvSpPr>
        <p:spPr>
          <a:xfrm>
            <a:off x="12473747" y="3442398"/>
            <a:ext cx="1008870" cy="157480"/>
          </a:xfrm>
          <a:prstGeom prst="rect">
            <a:avLst/>
          </a:prstGeom>
          <a:solidFill>
            <a:srgbClr val="FABC46"/>
          </a:solidFill>
        </p:spPr>
      </p:sp>
      <p:sp>
        <p:nvSpPr>
          <p:cNvPr id="16314" name="object_16315"/>
          <p:cNvSpPr/>
          <p:nvPr/>
        </p:nvSpPr>
        <p:spPr>
          <a:xfrm>
            <a:off x="13482617" y="3442398"/>
            <a:ext cx="2269957" cy="157480"/>
          </a:xfrm>
          <a:prstGeom prst="rect">
            <a:avLst/>
          </a:prstGeom>
          <a:solidFill>
            <a:srgbClr val="35B77C"/>
          </a:solidFill>
        </p:spPr>
      </p:sp>
      <p:sp>
        <p:nvSpPr>
          <p:cNvPr id="16380" name="object_1638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6382" name="object_1638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576</a:t>
            </a:r>
          </a:p>
        </p:txBody>
      </p:sp>
      <p:sp>
        <p:nvSpPr>
          <p:cNvPr id="16384" name="object_1638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W=96%</a:t>
            </a:r>
          </a:p>
        </p:txBody>
      </p:sp>
      <p:sp>
        <p:nvSpPr>
          <p:cNvPr id="16386" name="object_16387">
            <a:hlinkClick r:id="rId29" action="ppaction://hlinksldjump" tooltip="Mitarbeitende werden stets fair vom Unternehmen behandelt."/>
          </p:cNvPr>
          <p:cNvSpPr/>
          <p:nvPr/>
        </p:nvSpPr>
        <p:spPr>
          <a:xfrm>
            <a:off x="7345326" y="3918308"/>
            <a:ext cx="5204903" cy="424573"/>
          </a:xfrm>
          <a:prstGeom prst="rect">
            <a:avLst/>
          </a:prstGeom>
          <a:solidFill>
            <a:srgbClr val="49C0B6"/>
          </a:solidFill>
        </p:spPr>
      </p:sp>
      <p:sp>
        <p:nvSpPr>
          <p:cNvPr id="16388" name="object_1638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390" name="object_1639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564</a:t>
            </a:r>
          </a:p>
        </p:txBody>
      </p:sp>
      <p:sp>
        <p:nvSpPr>
          <p:cNvPr id="16392" name="object_1639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Z=3.7 | W=87%</a:t>
            </a:r>
          </a:p>
        </p:txBody>
      </p:sp>
      <p:sp>
        <p:nvSpPr>
          <p:cNvPr id="16394" name="object_16395">
            <a:hlinkClick r:id="rId29" action="ppaction://hlinksldjump" tooltip="Mitarbeitende werden stets fair vom Unternehmen behandelt."/>
          </p:cNvPr>
          <p:cNvSpPr/>
          <p:nvPr/>
        </p:nvSpPr>
        <p:spPr>
          <a:xfrm>
            <a:off x="7345326" y="4979741"/>
            <a:ext cx="3857793" cy="424573"/>
          </a:xfrm>
          <a:prstGeom prst="rect">
            <a:avLst/>
          </a:prstGeom>
          <a:solidFill>
            <a:srgbClr val="49C0B6"/>
          </a:solidFill>
        </p:spPr>
      </p:sp>
      <p:sp>
        <p:nvSpPr>
          <p:cNvPr id="16396" name="object_1639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398" name="object_1639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548</a:t>
            </a:r>
          </a:p>
        </p:txBody>
      </p:sp>
      <p:sp>
        <p:nvSpPr>
          <p:cNvPr id="16400" name="object_1640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Z=3.8 | W=84%</a:t>
            </a:r>
          </a:p>
        </p:txBody>
      </p:sp>
      <p:sp>
        <p:nvSpPr>
          <p:cNvPr id="16402" name="object_16403">
            <a:hlinkClick r:id="rId29" action="ppaction://hlinksldjump" tooltip="Mitarbeitende werden stets fair vom Unternehmen behandelt."/>
          </p:cNvPr>
          <p:cNvSpPr/>
          <p:nvPr/>
        </p:nvSpPr>
        <p:spPr>
          <a:xfrm>
            <a:off x="7345326" y="6041174"/>
            <a:ext cx="3697348" cy="424573"/>
          </a:xfrm>
          <a:prstGeom prst="rect">
            <a:avLst/>
          </a:prstGeom>
          <a:solidFill>
            <a:srgbClr val="49C0B6"/>
          </a:solidFill>
        </p:spPr>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12" name="object_16413"/>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40</a:t>
            </a:r>
            <a:endParaRPr sz="2950" b="1" dirty="0"/>
          </a:p>
        </p:txBody>
      </p:sp>
      <p:sp>
        <p:nvSpPr>
          <p:cNvPr id="16414" name="object_164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Zusammenarbeit Kulturen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416" name="1641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6418" name="1641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6420" name="1642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6422" name="1642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6424" name="1642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6426" name="1642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6428" name="1642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6430" name="1643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6432" name="1643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6434" name="1643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6436" name="1643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6438" name="1643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440" name="1644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6442" name="1644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444" name="1644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6446" name="1644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6448" name="1644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6450" name="object_1645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(+0.1)</a:t>
            </a:r>
          </a:p>
        </p:txBody>
      </p:sp>
      <p:sp>
        <p:nvSpPr>
          <p:cNvPr id="16452" name="object_1645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6454" name="object_16455"/>
          <p:cNvSpPr/>
          <p:nvPr/>
        </p:nvSpPr>
        <p:spPr>
          <a:xfrm>
            <a:off x="7345326" y="3599878"/>
            <a:ext cx="0" cy="3184299"/>
          </a:xfrm>
          <a:prstGeom prst="rect">
            <a:avLst/>
          </a:prstGeom>
          <a:ln w="5235">
            <a:solidFill>
              <a:srgbClr val="000000"/>
            </a:solidFill>
          </a:ln>
        </p:spPr>
      </p:sp>
      <p:sp>
        <p:nvSpPr>
          <p:cNvPr id="16456" name="object_1645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6458" name="object_16459"/>
          <p:cNvSpPr/>
          <p:nvPr/>
        </p:nvSpPr>
        <p:spPr>
          <a:xfrm>
            <a:off x="9026775" y="3599878"/>
            <a:ext cx="0" cy="3184299"/>
          </a:xfrm>
          <a:prstGeom prst="rect">
            <a:avLst/>
          </a:prstGeom>
          <a:ln w="5235">
            <a:solidFill>
              <a:srgbClr val="767A7C"/>
            </a:solidFill>
          </a:ln>
        </p:spPr>
      </p:sp>
      <p:sp>
        <p:nvSpPr>
          <p:cNvPr id="16460" name="object_1646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6462" name="object_16463"/>
          <p:cNvSpPr/>
          <p:nvPr/>
        </p:nvSpPr>
        <p:spPr>
          <a:xfrm>
            <a:off x="10708225" y="3599878"/>
            <a:ext cx="0" cy="3184299"/>
          </a:xfrm>
          <a:prstGeom prst="rect">
            <a:avLst/>
          </a:prstGeom>
          <a:ln w="5235">
            <a:solidFill>
              <a:srgbClr val="767A7C"/>
            </a:solidFill>
          </a:ln>
        </p:spPr>
      </p:sp>
      <p:sp>
        <p:nvSpPr>
          <p:cNvPr id="16464" name="object_1646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6466" name="object_16467"/>
          <p:cNvSpPr/>
          <p:nvPr/>
        </p:nvSpPr>
        <p:spPr>
          <a:xfrm>
            <a:off x="12389674" y="3599878"/>
            <a:ext cx="0" cy="3184299"/>
          </a:xfrm>
          <a:prstGeom prst="rect">
            <a:avLst/>
          </a:prstGeom>
          <a:ln w="5235">
            <a:solidFill>
              <a:srgbClr val="767A7C"/>
            </a:solidFill>
          </a:ln>
        </p:spPr>
      </p:sp>
      <p:sp>
        <p:nvSpPr>
          <p:cNvPr id="16468" name="object_1646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6470" name="object_16471"/>
          <p:cNvSpPr/>
          <p:nvPr/>
        </p:nvSpPr>
        <p:spPr>
          <a:xfrm>
            <a:off x="14071124" y="3599878"/>
            <a:ext cx="0" cy="3184299"/>
          </a:xfrm>
          <a:prstGeom prst="rect">
            <a:avLst/>
          </a:prstGeom>
          <a:ln w="5235">
            <a:solidFill>
              <a:srgbClr val="767A7C"/>
            </a:solidFill>
          </a:ln>
        </p:spPr>
      </p:sp>
      <p:sp>
        <p:nvSpPr>
          <p:cNvPr id="16472" name="object_1647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6474" name="object_16475"/>
          <p:cNvSpPr/>
          <p:nvPr/>
        </p:nvSpPr>
        <p:spPr>
          <a:xfrm>
            <a:off x="15752573" y="3599878"/>
            <a:ext cx="0" cy="3184299"/>
          </a:xfrm>
          <a:prstGeom prst="rect">
            <a:avLst/>
          </a:prstGeom>
          <a:ln w="5235">
            <a:solidFill>
              <a:srgbClr val="000000"/>
            </a:solidFill>
          </a:ln>
        </p:spPr>
      </p:sp>
      <p:sp>
        <p:nvSpPr>
          <p:cNvPr id="16406" name="object_16407"/>
          <p:cNvSpPr/>
          <p:nvPr/>
        </p:nvSpPr>
        <p:spPr>
          <a:xfrm>
            <a:off x="7345326" y="3442398"/>
            <a:ext cx="5128421" cy="157480"/>
          </a:xfrm>
          <a:prstGeom prst="rect">
            <a:avLst/>
          </a:prstGeom>
          <a:solidFill>
            <a:srgbClr val="DB2D3C"/>
          </a:solidFill>
        </p:spPr>
      </p:sp>
      <p:sp>
        <p:nvSpPr>
          <p:cNvPr id="16408" name="object_16409"/>
          <p:cNvSpPr/>
          <p:nvPr/>
        </p:nvSpPr>
        <p:spPr>
          <a:xfrm>
            <a:off x="12473747" y="3442398"/>
            <a:ext cx="1008870" cy="157480"/>
          </a:xfrm>
          <a:prstGeom prst="rect">
            <a:avLst/>
          </a:prstGeom>
          <a:solidFill>
            <a:srgbClr val="FABC46"/>
          </a:solidFill>
        </p:spPr>
      </p:sp>
      <p:sp>
        <p:nvSpPr>
          <p:cNvPr id="16410" name="object_16411"/>
          <p:cNvSpPr/>
          <p:nvPr/>
        </p:nvSpPr>
        <p:spPr>
          <a:xfrm>
            <a:off x="13482617" y="3442398"/>
            <a:ext cx="2269957" cy="157480"/>
          </a:xfrm>
          <a:prstGeom prst="rect">
            <a:avLst/>
          </a:prstGeom>
          <a:solidFill>
            <a:srgbClr val="35B77C"/>
          </a:solidFill>
        </p:spPr>
      </p:sp>
      <p:sp>
        <p:nvSpPr>
          <p:cNvPr id="16476" name="object_1647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6478" name="object_1647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560</a:t>
            </a:r>
          </a:p>
        </p:txBody>
      </p:sp>
      <p:sp>
        <p:nvSpPr>
          <p:cNvPr id="16480" name="object_1648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W=19%</a:t>
            </a:r>
          </a:p>
        </p:txBody>
      </p:sp>
      <p:sp>
        <p:nvSpPr>
          <p:cNvPr id="16482" name="object_16483">
            <a:hlinkClick r:id="rId29" action="ppaction://hlinksldjump" tooltip="Wir erleben unsere unterschiedlichen Kulturen am Arbeitsplatz (Sprache, Nationalität, Religion,...) in der Zusammenarbeit sehr positiv."/>
          </p:cNvPr>
          <p:cNvSpPr/>
          <p:nvPr/>
        </p:nvSpPr>
        <p:spPr>
          <a:xfrm>
            <a:off x="7345326" y="3918308"/>
            <a:ext cx="5572804" cy="424573"/>
          </a:xfrm>
          <a:prstGeom prst="rect">
            <a:avLst/>
          </a:prstGeom>
          <a:solidFill>
            <a:srgbClr val="49C0B6"/>
          </a:solidFill>
        </p:spPr>
      </p:sp>
      <p:sp>
        <p:nvSpPr>
          <p:cNvPr id="16484" name="object_1648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486" name="object_1648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552</a:t>
            </a:r>
          </a:p>
        </p:txBody>
      </p:sp>
      <p:sp>
        <p:nvSpPr>
          <p:cNvPr id="16488" name="object_1648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W=21%</a:t>
            </a:r>
          </a:p>
        </p:txBody>
      </p:sp>
      <p:sp>
        <p:nvSpPr>
          <p:cNvPr id="16490" name="object_16491">
            <a:hlinkClick r:id="rId29" action="ppaction://hlinksldjump" tooltip="Wir erleben unsere unterschiedlichen Kulturen am Arbeitsplatz (Sprache, Nationalität, Religion,...) in der Zusammenarbeit sehr positiv."/>
          </p:cNvPr>
          <p:cNvSpPr/>
          <p:nvPr/>
        </p:nvSpPr>
        <p:spPr>
          <a:xfrm>
            <a:off x="7345326" y="4979741"/>
            <a:ext cx="5464711" cy="424573"/>
          </a:xfrm>
          <a:prstGeom prst="rect">
            <a:avLst/>
          </a:prstGeom>
          <a:solidFill>
            <a:srgbClr val="49C0B6"/>
          </a:solidFill>
        </p:spPr>
      </p:sp>
      <p:sp>
        <p:nvSpPr>
          <p:cNvPr id="16492" name="object_1649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494" name="object_1649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537</a:t>
            </a:r>
          </a:p>
        </p:txBody>
      </p:sp>
      <p:sp>
        <p:nvSpPr>
          <p:cNvPr id="16496" name="object_1649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W=20%</a:t>
            </a:r>
          </a:p>
        </p:txBody>
      </p:sp>
      <p:sp>
        <p:nvSpPr>
          <p:cNvPr id="16498" name="object_16499">
            <a:hlinkClick r:id="rId29" action="ppaction://hlinksldjump" tooltip="Wir erleben unsere unterschiedlichen Kulturen am Arbeitsplatz (Sprache, Nationalität, Religion,...) in der Zusammenarbeit sehr positiv."/>
          </p:cNvPr>
          <p:cNvSpPr/>
          <p:nvPr/>
        </p:nvSpPr>
        <p:spPr>
          <a:xfrm>
            <a:off x="7345326" y="6041174"/>
            <a:ext cx="5291712" cy="424573"/>
          </a:xfrm>
          <a:prstGeom prst="rect">
            <a:avLst/>
          </a:prstGeom>
          <a:solidFill>
            <a:srgbClr val="49C0B6"/>
          </a:solidFill>
        </p:spPr>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08" name="object_16509"/>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41</a:t>
            </a:r>
            <a:endParaRPr sz="2950" b="1" dirty="0"/>
          </a:p>
        </p:txBody>
      </p:sp>
      <p:sp>
        <p:nvSpPr>
          <p:cNvPr id="16510" name="object_165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Gesamtzufriedenheit | Trend Balkengrafik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6512" name="1651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6514" name="1651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6516" name="1651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6518" name="1651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6520" name="1652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6522" name="1652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6524" name="1652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6526" name="1652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6528" name="1652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6530" name="1653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6532" name="1653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6534" name="1653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6536" name="1653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6538" name="1653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6540" name="1654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6542" name="1654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6544" name="1654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6546" name="object_16547"/>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16548" name="object_1654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6550" name="object_16551"/>
          <p:cNvSpPr/>
          <p:nvPr/>
        </p:nvSpPr>
        <p:spPr>
          <a:xfrm>
            <a:off x="7345326" y="3599878"/>
            <a:ext cx="0" cy="3184299"/>
          </a:xfrm>
          <a:prstGeom prst="rect">
            <a:avLst/>
          </a:prstGeom>
          <a:ln w="5235">
            <a:solidFill>
              <a:srgbClr val="000000"/>
            </a:solidFill>
          </a:ln>
        </p:spPr>
      </p:sp>
      <p:sp>
        <p:nvSpPr>
          <p:cNvPr id="16552" name="object_1655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6554" name="object_16555"/>
          <p:cNvSpPr/>
          <p:nvPr/>
        </p:nvSpPr>
        <p:spPr>
          <a:xfrm>
            <a:off x="9026775" y="3599878"/>
            <a:ext cx="0" cy="3184299"/>
          </a:xfrm>
          <a:prstGeom prst="rect">
            <a:avLst/>
          </a:prstGeom>
          <a:ln w="5235">
            <a:solidFill>
              <a:srgbClr val="767A7C"/>
            </a:solidFill>
          </a:ln>
        </p:spPr>
      </p:sp>
      <p:sp>
        <p:nvSpPr>
          <p:cNvPr id="16556" name="object_1655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6558" name="object_16559"/>
          <p:cNvSpPr/>
          <p:nvPr/>
        </p:nvSpPr>
        <p:spPr>
          <a:xfrm>
            <a:off x="10708225" y="3599878"/>
            <a:ext cx="0" cy="3184299"/>
          </a:xfrm>
          <a:prstGeom prst="rect">
            <a:avLst/>
          </a:prstGeom>
          <a:ln w="5235">
            <a:solidFill>
              <a:srgbClr val="767A7C"/>
            </a:solidFill>
          </a:ln>
        </p:spPr>
      </p:sp>
      <p:sp>
        <p:nvSpPr>
          <p:cNvPr id="16560" name="object_1656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6562" name="object_16563"/>
          <p:cNvSpPr/>
          <p:nvPr/>
        </p:nvSpPr>
        <p:spPr>
          <a:xfrm>
            <a:off x="12389674" y="3599878"/>
            <a:ext cx="0" cy="3184299"/>
          </a:xfrm>
          <a:prstGeom prst="rect">
            <a:avLst/>
          </a:prstGeom>
          <a:ln w="5235">
            <a:solidFill>
              <a:srgbClr val="767A7C"/>
            </a:solidFill>
          </a:ln>
        </p:spPr>
      </p:sp>
      <p:sp>
        <p:nvSpPr>
          <p:cNvPr id="16564" name="object_1656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6566" name="object_16567"/>
          <p:cNvSpPr/>
          <p:nvPr/>
        </p:nvSpPr>
        <p:spPr>
          <a:xfrm>
            <a:off x="14071124" y="3599878"/>
            <a:ext cx="0" cy="3184299"/>
          </a:xfrm>
          <a:prstGeom prst="rect">
            <a:avLst/>
          </a:prstGeom>
          <a:ln w="5235">
            <a:solidFill>
              <a:srgbClr val="767A7C"/>
            </a:solidFill>
          </a:ln>
        </p:spPr>
      </p:sp>
      <p:sp>
        <p:nvSpPr>
          <p:cNvPr id="16568" name="object_1656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6570" name="object_16571"/>
          <p:cNvSpPr/>
          <p:nvPr/>
        </p:nvSpPr>
        <p:spPr>
          <a:xfrm>
            <a:off x="15752573" y="3599878"/>
            <a:ext cx="0" cy="3184299"/>
          </a:xfrm>
          <a:prstGeom prst="rect">
            <a:avLst/>
          </a:prstGeom>
          <a:ln w="5235">
            <a:solidFill>
              <a:srgbClr val="000000"/>
            </a:solidFill>
          </a:ln>
        </p:spPr>
      </p:sp>
      <p:sp>
        <p:nvSpPr>
          <p:cNvPr id="16502" name="object_16503"/>
          <p:cNvSpPr/>
          <p:nvPr/>
        </p:nvSpPr>
        <p:spPr>
          <a:xfrm>
            <a:off x="7345326" y="3442398"/>
            <a:ext cx="5128421" cy="157480"/>
          </a:xfrm>
          <a:prstGeom prst="rect">
            <a:avLst/>
          </a:prstGeom>
          <a:solidFill>
            <a:srgbClr val="DB2D3C"/>
          </a:solidFill>
        </p:spPr>
      </p:sp>
      <p:sp>
        <p:nvSpPr>
          <p:cNvPr id="16504" name="object_16505"/>
          <p:cNvSpPr/>
          <p:nvPr/>
        </p:nvSpPr>
        <p:spPr>
          <a:xfrm>
            <a:off x="12473747" y="3442398"/>
            <a:ext cx="1008870" cy="157480"/>
          </a:xfrm>
          <a:prstGeom prst="rect">
            <a:avLst/>
          </a:prstGeom>
          <a:solidFill>
            <a:srgbClr val="FABC46"/>
          </a:solidFill>
        </p:spPr>
      </p:sp>
      <p:sp>
        <p:nvSpPr>
          <p:cNvPr id="16506" name="object_16507"/>
          <p:cNvSpPr/>
          <p:nvPr/>
        </p:nvSpPr>
        <p:spPr>
          <a:xfrm>
            <a:off x="13482617" y="3442398"/>
            <a:ext cx="2269957" cy="157480"/>
          </a:xfrm>
          <a:prstGeom prst="rect">
            <a:avLst/>
          </a:prstGeom>
          <a:solidFill>
            <a:srgbClr val="35B77C"/>
          </a:solidFill>
        </p:spPr>
      </p:sp>
      <p:sp>
        <p:nvSpPr>
          <p:cNvPr id="16572" name="object_1657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a:t>
            </a:r>
          </a:p>
        </p:txBody>
      </p:sp>
      <p:sp>
        <p:nvSpPr>
          <p:cNvPr id="16574" name="object_1657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571</a:t>
            </a:r>
          </a:p>
        </p:txBody>
      </p:sp>
      <p:sp>
        <p:nvSpPr>
          <p:cNvPr id="16576" name="object_1657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W=66%</a:t>
            </a:r>
          </a:p>
        </p:txBody>
      </p:sp>
      <p:sp>
        <p:nvSpPr>
          <p:cNvPr id="16578" name="object_16579">
            <a:hlinkClick r:id="rId29" action="ppaction://hlinksldjump" tooltip="Insgesamt geht es mir in unserem Unternehmen sehr gut. "/>
          </p:cNvPr>
          <p:cNvSpPr/>
          <p:nvPr/>
        </p:nvSpPr>
        <p:spPr>
          <a:xfrm>
            <a:off x="7345326" y="3918308"/>
            <a:ext cx="5968998" cy="424573"/>
          </a:xfrm>
          <a:prstGeom prst="rect">
            <a:avLst/>
          </a:prstGeom>
          <a:solidFill>
            <a:srgbClr val="49C0B6"/>
          </a:solidFill>
        </p:spPr>
      </p:sp>
      <p:sp>
        <p:nvSpPr>
          <p:cNvPr id="16580" name="object_1658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2022: Company overall - Trend 1</a:t>
            </a:r>
          </a:p>
        </p:txBody>
      </p:sp>
      <p:sp>
        <p:nvSpPr>
          <p:cNvPr id="16582" name="object_1658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569</a:t>
            </a:r>
          </a:p>
        </p:txBody>
      </p:sp>
      <p:sp>
        <p:nvSpPr>
          <p:cNvPr id="16584" name="object_1658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W=64%</a:t>
            </a:r>
          </a:p>
        </p:txBody>
      </p:sp>
      <p:sp>
        <p:nvSpPr>
          <p:cNvPr id="16586" name="object_16587">
            <a:hlinkClick r:id="rId29" action="ppaction://hlinksldjump" tooltip="Insgesamt geht es mir in unserem Unternehmen sehr gut. "/>
          </p:cNvPr>
          <p:cNvSpPr/>
          <p:nvPr/>
        </p:nvSpPr>
        <p:spPr>
          <a:xfrm>
            <a:off x="7345326" y="4979741"/>
            <a:ext cx="5871775" cy="424573"/>
          </a:xfrm>
          <a:prstGeom prst="rect">
            <a:avLst/>
          </a:prstGeom>
          <a:solidFill>
            <a:srgbClr val="49C0B6"/>
          </a:solidFill>
        </p:spPr>
      </p:sp>
      <p:sp>
        <p:nvSpPr>
          <p:cNvPr id="16588" name="object_1658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2021: Company overall - Trend 2</a:t>
            </a:r>
          </a:p>
        </p:txBody>
      </p:sp>
      <p:sp>
        <p:nvSpPr>
          <p:cNvPr id="16590" name="object_1659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553</a:t>
            </a:r>
          </a:p>
        </p:txBody>
      </p:sp>
      <p:sp>
        <p:nvSpPr>
          <p:cNvPr id="16592" name="object_1659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W=62%</a:t>
            </a:r>
          </a:p>
        </p:txBody>
      </p:sp>
      <p:sp>
        <p:nvSpPr>
          <p:cNvPr id="16594" name="object_16595">
            <a:hlinkClick r:id="rId29" action="ppaction://hlinksldjump" tooltip="Insgesamt geht es mir in unserem Unternehmen sehr gut. "/>
          </p:cNvPr>
          <p:cNvSpPr/>
          <p:nvPr/>
        </p:nvSpPr>
        <p:spPr>
          <a:xfrm>
            <a:off x="7345326" y="6041174"/>
            <a:ext cx="5731523" cy="424573"/>
          </a:xfrm>
          <a:prstGeom prst="rect">
            <a:avLst/>
          </a:prstGeom>
          <a:solidFill>
            <a:srgbClr val="49C0B6"/>
          </a:solidFill>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40" name="object_2341"/>
          <p:cNvPicPr>
            <a:picLocks noChangeAspect="1"/>
          </p:cNvPicPr>
          <p:nvPr/>
        </p:nvPicPr>
        <p:blipFill>
          <a:blip r:embed="rId3"/>
          <a:stretch>
            <a:fillRect/>
          </a:stretch>
        </p:blipFill>
        <p:spPr>
          <a:xfrm>
            <a:off x="603250" y="519041"/>
            <a:ext cx="1098413" cy="1098413"/>
          </a:xfrm>
          <a:prstGeom prst="rect">
            <a:avLst/>
          </a:prstGeom>
        </p:spPr>
      </p:pic>
      <p:sp>
        <p:nvSpPr>
          <p:cNvPr id="2342" name="object_23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Wichtigkeitsübersicht (2/6)</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344" name="2345">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346" name="2347">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348" name="2349">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350" name="2351">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352" name="2353">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354" name="2355">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356" name="2357">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358" name="2359">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360" name="2361">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362" name="2363">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364" name="2365">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366" name="2367">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368" name="2369">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370" name="2371">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372" name="2373">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374" name="2375">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376" name="2377">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378" name="object_2379"/>
          <p:cNvSpPr/>
          <p:nvPr/>
        </p:nvSpPr>
        <p:spPr>
          <a:xfrm>
            <a:off x="7945326" y="2600000"/>
            <a:ext cx="0" cy="8491464"/>
          </a:xfrm>
          <a:prstGeom prst="rect">
            <a:avLst/>
          </a:prstGeom>
          <a:ln w="5235">
            <a:solidFill>
              <a:srgbClr val="000000"/>
            </a:solidFill>
          </a:ln>
        </p:spPr>
      </p:sp>
      <p:sp>
        <p:nvSpPr>
          <p:cNvPr id="2380" name="object_2381"/>
          <p:cNvSpPr/>
          <p:nvPr/>
        </p:nvSpPr>
        <p:spPr>
          <a:xfrm>
            <a:off x="16352573" y="2600000"/>
            <a:ext cx="0" cy="8491464"/>
          </a:xfrm>
          <a:prstGeom prst="rect">
            <a:avLst/>
          </a:prstGeom>
          <a:ln w="5235">
            <a:solidFill>
              <a:srgbClr val="000000"/>
            </a:solidFill>
          </a:ln>
        </p:spPr>
      </p:sp>
      <p:sp>
        <p:nvSpPr>
          <p:cNvPr id="2382" name="object_2383"/>
          <p:cNvSpPr txBox="1"/>
          <p:nvPr/>
        </p:nvSpPr>
        <p:spPr>
          <a:xfrm>
            <a:off x="1600000" y="260000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Einsatz der Qualifikationen</a:t>
            </a:r>
          </a:p>
        </p:txBody>
      </p:sp>
      <p:sp>
        <p:nvSpPr>
          <p:cNvPr id="2384" name="object_2385"/>
          <p:cNvSpPr txBox="1"/>
          <p:nvPr/>
        </p:nvSpPr>
        <p:spPr>
          <a:xfrm>
            <a:off x="950000" y="2833516"/>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1</a:t>
            </a:r>
          </a:p>
        </p:txBody>
      </p:sp>
      <p:sp>
        <p:nvSpPr>
          <p:cNvPr id="2386" name="object_2387"/>
          <p:cNvSpPr/>
          <p:nvPr/>
        </p:nvSpPr>
        <p:spPr>
          <a:xfrm>
            <a:off x="6745326" y="2741420"/>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2.4</a:t>
            </a:r>
          </a:p>
        </p:txBody>
      </p:sp>
      <p:sp>
        <p:nvSpPr>
          <p:cNvPr id="2388" name="object_2389"/>
          <p:cNvSpPr txBox="1"/>
          <p:nvPr/>
        </p:nvSpPr>
        <p:spPr>
          <a:xfrm>
            <a:off x="16702573" y="2600000"/>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71%</a:t>
            </a:r>
          </a:p>
        </p:txBody>
      </p:sp>
      <p:sp>
        <p:nvSpPr>
          <p:cNvPr id="2390" name="object_2391"/>
          <p:cNvSpPr/>
          <p:nvPr/>
        </p:nvSpPr>
        <p:spPr>
          <a:xfrm>
            <a:off x="7945326" y="2918430"/>
            <a:ext cx="5981441" cy="424573"/>
          </a:xfrm>
          <a:prstGeom prst="rect">
            <a:avLst/>
          </a:prstGeom>
          <a:solidFill>
            <a:srgbClr val="49C0B6"/>
          </a:solidFill>
        </p:spPr>
      </p:sp>
      <p:sp>
        <p:nvSpPr>
          <p:cNvPr id="2392" name="object_2393"/>
          <p:cNvSpPr txBox="1"/>
          <p:nvPr/>
        </p:nvSpPr>
        <p:spPr>
          <a:xfrm>
            <a:off x="1600000" y="366143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Unterstützung durch Führungskraft</a:t>
            </a:r>
          </a:p>
        </p:txBody>
      </p:sp>
      <p:sp>
        <p:nvSpPr>
          <p:cNvPr id="2394" name="object_2395"/>
          <p:cNvSpPr txBox="1"/>
          <p:nvPr/>
        </p:nvSpPr>
        <p:spPr>
          <a:xfrm>
            <a:off x="950000" y="3894949"/>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4</a:t>
            </a:r>
          </a:p>
        </p:txBody>
      </p:sp>
      <p:sp>
        <p:nvSpPr>
          <p:cNvPr id="2396" name="object_2397"/>
          <p:cNvSpPr/>
          <p:nvPr/>
        </p:nvSpPr>
        <p:spPr>
          <a:xfrm>
            <a:off x="6745326" y="3802853"/>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2.2</a:t>
            </a:r>
          </a:p>
        </p:txBody>
      </p:sp>
      <p:sp>
        <p:nvSpPr>
          <p:cNvPr id="2398" name="object_2399"/>
          <p:cNvSpPr txBox="1"/>
          <p:nvPr/>
        </p:nvSpPr>
        <p:spPr>
          <a:xfrm>
            <a:off x="16702573" y="3661433"/>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70%</a:t>
            </a:r>
          </a:p>
        </p:txBody>
      </p:sp>
      <p:sp>
        <p:nvSpPr>
          <p:cNvPr id="2400" name="object_2401"/>
          <p:cNvSpPr/>
          <p:nvPr/>
        </p:nvSpPr>
        <p:spPr>
          <a:xfrm>
            <a:off x="7945326" y="3979863"/>
            <a:ext cx="5914980" cy="424573"/>
          </a:xfrm>
          <a:prstGeom prst="rect">
            <a:avLst/>
          </a:prstGeom>
          <a:solidFill>
            <a:srgbClr val="49C0B6"/>
          </a:solidFill>
        </p:spPr>
      </p:sp>
      <p:sp>
        <p:nvSpPr>
          <p:cNvPr id="2402" name="object_2403"/>
          <p:cNvSpPr txBox="1"/>
          <p:nvPr/>
        </p:nvSpPr>
        <p:spPr>
          <a:xfrm>
            <a:off x="1600000" y="4722866"/>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Unterstützung durch Kollegen</a:t>
            </a:r>
          </a:p>
        </p:txBody>
      </p:sp>
      <p:sp>
        <p:nvSpPr>
          <p:cNvPr id="2404" name="object_2405"/>
          <p:cNvSpPr txBox="1"/>
          <p:nvPr/>
        </p:nvSpPr>
        <p:spPr>
          <a:xfrm>
            <a:off x="950000" y="4956382"/>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3</a:t>
            </a:r>
          </a:p>
        </p:txBody>
      </p:sp>
      <p:sp>
        <p:nvSpPr>
          <p:cNvPr id="2406" name="object_2407"/>
          <p:cNvSpPr/>
          <p:nvPr/>
        </p:nvSpPr>
        <p:spPr>
          <a:xfrm>
            <a:off x="6745326" y="4864286"/>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1.9</a:t>
            </a:r>
          </a:p>
        </p:txBody>
      </p:sp>
      <p:sp>
        <p:nvSpPr>
          <p:cNvPr id="2408" name="object_2409"/>
          <p:cNvSpPr txBox="1"/>
          <p:nvPr/>
        </p:nvSpPr>
        <p:spPr>
          <a:xfrm>
            <a:off x="16702573" y="4722866"/>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69%</a:t>
            </a:r>
          </a:p>
        </p:txBody>
      </p:sp>
      <p:sp>
        <p:nvSpPr>
          <p:cNvPr id="2410" name="object_2411"/>
          <p:cNvSpPr/>
          <p:nvPr/>
        </p:nvSpPr>
        <p:spPr>
          <a:xfrm>
            <a:off x="7945326" y="5041296"/>
            <a:ext cx="5815289" cy="424573"/>
          </a:xfrm>
          <a:prstGeom prst="rect">
            <a:avLst/>
          </a:prstGeom>
          <a:solidFill>
            <a:srgbClr val="49C0B6"/>
          </a:solidFill>
        </p:spPr>
      </p:sp>
      <p:sp>
        <p:nvSpPr>
          <p:cNvPr id="2412" name="object_2413"/>
          <p:cNvSpPr txBox="1"/>
          <p:nvPr/>
        </p:nvSpPr>
        <p:spPr>
          <a:xfrm>
            <a:off x="1600000" y="5784299"/>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Klarheit der Aufgaben</a:t>
            </a:r>
          </a:p>
        </p:txBody>
      </p:sp>
      <p:sp>
        <p:nvSpPr>
          <p:cNvPr id="2414" name="object_2415"/>
          <p:cNvSpPr txBox="1"/>
          <p:nvPr/>
        </p:nvSpPr>
        <p:spPr>
          <a:xfrm>
            <a:off x="950000" y="6017815"/>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27</a:t>
            </a:r>
          </a:p>
        </p:txBody>
      </p:sp>
      <p:sp>
        <p:nvSpPr>
          <p:cNvPr id="2416" name="object_2417"/>
          <p:cNvSpPr/>
          <p:nvPr/>
        </p:nvSpPr>
        <p:spPr>
          <a:xfrm>
            <a:off x="6745326" y="5925719"/>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2.2</a:t>
            </a:r>
          </a:p>
        </p:txBody>
      </p:sp>
      <p:sp>
        <p:nvSpPr>
          <p:cNvPr id="2418" name="object_2419"/>
          <p:cNvSpPr txBox="1"/>
          <p:nvPr/>
        </p:nvSpPr>
        <p:spPr>
          <a:xfrm>
            <a:off x="16702573" y="5784299"/>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68%</a:t>
            </a:r>
          </a:p>
        </p:txBody>
      </p:sp>
      <p:sp>
        <p:nvSpPr>
          <p:cNvPr id="2420" name="object_2421"/>
          <p:cNvSpPr/>
          <p:nvPr/>
        </p:nvSpPr>
        <p:spPr>
          <a:xfrm>
            <a:off x="7945326" y="6102729"/>
            <a:ext cx="5748829" cy="424573"/>
          </a:xfrm>
          <a:prstGeom prst="rect">
            <a:avLst/>
          </a:prstGeom>
          <a:solidFill>
            <a:srgbClr val="49C0B6"/>
          </a:solidFill>
        </p:spPr>
      </p:sp>
      <p:sp>
        <p:nvSpPr>
          <p:cNvPr id="2422" name="object_2423"/>
          <p:cNvSpPr txBox="1"/>
          <p:nvPr/>
        </p:nvSpPr>
        <p:spPr>
          <a:xfrm>
            <a:off x="1600000" y="6845732"/>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Gesamtzufriedenheit</a:t>
            </a:r>
          </a:p>
        </p:txBody>
      </p:sp>
      <p:sp>
        <p:nvSpPr>
          <p:cNvPr id="2424" name="object_2425"/>
          <p:cNvSpPr txBox="1"/>
          <p:nvPr/>
        </p:nvSpPr>
        <p:spPr>
          <a:xfrm>
            <a:off x="950000" y="7079248"/>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41</a:t>
            </a:r>
          </a:p>
        </p:txBody>
      </p:sp>
      <p:sp>
        <p:nvSpPr>
          <p:cNvPr id="2426" name="object_2427"/>
          <p:cNvSpPr/>
          <p:nvPr/>
        </p:nvSpPr>
        <p:spPr>
          <a:xfrm>
            <a:off x="6745326" y="6987152"/>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2.5</a:t>
            </a:r>
          </a:p>
        </p:txBody>
      </p:sp>
      <p:sp>
        <p:nvSpPr>
          <p:cNvPr id="2428" name="object_2429"/>
          <p:cNvSpPr txBox="1"/>
          <p:nvPr/>
        </p:nvSpPr>
        <p:spPr>
          <a:xfrm>
            <a:off x="16702573" y="6845732"/>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66%</a:t>
            </a:r>
          </a:p>
        </p:txBody>
      </p:sp>
      <p:sp>
        <p:nvSpPr>
          <p:cNvPr id="2430" name="object_2431"/>
          <p:cNvSpPr/>
          <p:nvPr/>
        </p:nvSpPr>
        <p:spPr>
          <a:xfrm>
            <a:off x="7945326" y="7164162"/>
            <a:ext cx="5516217" cy="424573"/>
          </a:xfrm>
          <a:prstGeom prst="rect">
            <a:avLst/>
          </a:prstGeom>
          <a:solidFill>
            <a:srgbClr val="49C0B6"/>
          </a:solidFill>
        </p:spPr>
      </p:sp>
      <p:sp>
        <p:nvSpPr>
          <p:cNvPr id="2432" name="object_2433"/>
          <p:cNvSpPr txBox="1"/>
          <p:nvPr/>
        </p:nvSpPr>
        <p:spPr>
          <a:xfrm>
            <a:off x="1600000" y="7907165"/>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Erfolgreiche Zukunft</a:t>
            </a:r>
          </a:p>
        </p:txBody>
      </p:sp>
      <p:sp>
        <p:nvSpPr>
          <p:cNvPr id="2434" name="object_2435"/>
          <p:cNvSpPr txBox="1"/>
          <p:nvPr/>
        </p:nvSpPr>
        <p:spPr>
          <a:xfrm>
            <a:off x="950000" y="8140681"/>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24</a:t>
            </a:r>
          </a:p>
        </p:txBody>
      </p:sp>
      <p:sp>
        <p:nvSpPr>
          <p:cNvPr id="2436" name="object_2437"/>
          <p:cNvSpPr/>
          <p:nvPr/>
        </p:nvSpPr>
        <p:spPr>
          <a:xfrm>
            <a:off x="6745326" y="8048585"/>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a:t>
            </a:r>
          </a:p>
        </p:txBody>
      </p:sp>
      <p:sp>
        <p:nvSpPr>
          <p:cNvPr id="2438" name="object_2439"/>
          <p:cNvSpPr txBox="1"/>
          <p:nvPr/>
        </p:nvSpPr>
        <p:spPr>
          <a:xfrm>
            <a:off x="16702573" y="7907165"/>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64%</a:t>
            </a:r>
          </a:p>
        </p:txBody>
      </p:sp>
      <p:sp>
        <p:nvSpPr>
          <p:cNvPr id="2440" name="object_2441"/>
          <p:cNvSpPr/>
          <p:nvPr/>
        </p:nvSpPr>
        <p:spPr>
          <a:xfrm>
            <a:off x="7945326" y="8225595"/>
            <a:ext cx="5350066" cy="424573"/>
          </a:xfrm>
          <a:prstGeom prst="rect">
            <a:avLst/>
          </a:prstGeom>
          <a:solidFill>
            <a:srgbClr val="49C0B6"/>
          </a:solidFill>
        </p:spPr>
      </p:sp>
      <p:sp>
        <p:nvSpPr>
          <p:cNvPr id="2442" name="object_2443"/>
          <p:cNvSpPr txBox="1"/>
          <p:nvPr/>
        </p:nvSpPr>
        <p:spPr>
          <a:xfrm>
            <a:off x="1600000" y="896859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Freiraum für Verbesserungen</a:t>
            </a:r>
          </a:p>
        </p:txBody>
      </p:sp>
      <p:sp>
        <p:nvSpPr>
          <p:cNvPr id="2444" name="object_2445"/>
          <p:cNvSpPr txBox="1"/>
          <p:nvPr/>
        </p:nvSpPr>
        <p:spPr>
          <a:xfrm>
            <a:off x="950000" y="9202114"/>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12</a:t>
            </a:r>
          </a:p>
        </p:txBody>
      </p:sp>
      <p:sp>
        <p:nvSpPr>
          <p:cNvPr id="2446" name="object_2447"/>
          <p:cNvSpPr/>
          <p:nvPr/>
        </p:nvSpPr>
        <p:spPr>
          <a:xfrm>
            <a:off x="6745326" y="9110018"/>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448" name="object_2449"/>
          <p:cNvSpPr txBox="1"/>
          <p:nvPr/>
        </p:nvSpPr>
        <p:spPr>
          <a:xfrm>
            <a:off x="16702573" y="896859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61%</a:t>
            </a:r>
          </a:p>
        </p:txBody>
      </p:sp>
      <p:sp>
        <p:nvSpPr>
          <p:cNvPr id="2450" name="object_2451"/>
          <p:cNvSpPr/>
          <p:nvPr/>
        </p:nvSpPr>
        <p:spPr>
          <a:xfrm>
            <a:off x="7945326" y="9287028"/>
            <a:ext cx="5117455" cy="424573"/>
          </a:xfrm>
          <a:prstGeom prst="rect">
            <a:avLst/>
          </a:prstGeom>
          <a:solidFill>
            <a:srgbClr val="49C0B6"/>
          </a:solidFill>
        </p:spPr>
      </p:sp>
      <p:sp>
        <p:nvSpPr>
          <p:cNvPr id="2452" name="object_2453"/>
          <p:cNvSpPr txBox="1"/>
          <p:nvPr/>
        </p:nvSpPr>
        <p:spPr>
          <a:xfrm>
            <a:off x="1600000" y="1003003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Feedback</a:t>
            </a:r>
          </a:p>
        </p:txBody>
      </p:sp>
      <p:sp>
        <p:nvSpPr>
          <p:cNvPr id="2454" name="object_2455"/>
          <p:cNvSpPr txBox="1"/>
          <p:nvPr/>
        </p:nvSpPr>
        <p:spPr>
          <a:xfrm>
            <a:off x="950000" y="10263547"/>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20</a:t>
            </a:r>
          </a:p>
        </p:txBody>
      </p:sp>
      <p:sp>
        <p:nvSpPr>
          <p:cNvPr id="2456" name="object_2457"/>
          <p:cNvSpPr/>
          <p:nvPr/>
        </p:nvSpPr>
        <p:spPr>
          <a:xfrm>
            <a:off x="6745326" y="10171451"/>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458" name="object_2459"/>
          <p:cNvSpPr txBox="1"/>
          <p:nvPr/>
        </p:nvSpPr>
        <p:spPr>
          <a:xfrm>
            <a:off x="16702573" y="1003003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59%</a:t>
            </a:r>
          </a:p>
        </p:txBody>
      </p:sp>
      <p:sp>
        <p:nvSpPr>
          <p:cNvPr id="2460" name="object_2461"/>
          <p:cNvSpPr/>
          <p:nvPr/>
        </p:nvSpPr>
        <p:spPr>
          <a:xfrm>
            <a:off x="7945326" y="10348461"/>
            <a:ext cx="4984534" cy="424573"/>
          </a:xfrm>
          <a:prstGeom prst="rect">
            <a:avLst/>
          </a:prstGeom>
          <a:solidFill>
            <a:srgbClr val="49C0B6"/>
          </a:solidFill>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64" name="object_2465"/>
          <p:cNvPicPr>
            <a:picLocks noChangeAspect="1"/>
          </p:cNvPicPr>
          <p:nvPr/>
        </p:nvPicPr>
        <p:blipFill>
          <a:blip r:embed="rId3"/>
          <a:stretch>
            <a:fillRect/>
          </a:stretch>
        </p:blipFill>
        <p:spPr>
          <a:xfrm>
            <a:off x="603250" y="519041"/>
            <a:ext cx="1098413" cy="1098413"/>
          </a:xfrm>
          <a:prstGeom prst="rect">
            <a:avLst/>
          </a:prstGeom>
        </p:spPr>
      </p:pic>
      <p:sp>
        <p:nvSpPr>
          <p:cNvPr id="2466" name="object_24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Wichtigkeitsübersicht (3/6)</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468" name="246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470" name="247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472" name="247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474" name="247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476" name="247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478" name="247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480" name="248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482" name="248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484" name="248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486" name="248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488" name="248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490" name="249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492" name="249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494" name="249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496" name="249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498" name="249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500" name="250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502" name="object_2503"/>
          <p:cNvSpPr/>
          <p:nvPr/>
        </p:nvSpPr>
        <p:spPr>
          <a:xfrm>
            <a:off x="7945326" y="2600000"/>
            <a:ext cx="0" cy="8491464"/>
          </a:xfrm>
          <a:prstGeom prst="rect">
            <a:avLst/>
          </a:prstGeom>
          <a:ln w="5235">
            <a:solidFill>
              <a:srgbClr val="000000"/>
            </a:solidFill>
          </a:ln>
        </p:spPr>
      </p:sp>
      <p:sp>
        <p:nvSpPr>
          <p:cNvPr id="2504" name="object_2505"/>
          <p:cNvSpPr/>
          <p:nvPr/>
        </p:nvSpPr>
        <p:spPr>
          <a:xfrm>
            <a:off x="16352573" y="2600000"/>
            <a:ext cx="0" cy="8491464"/>
          </a:xfrm>
          <a:prstGeom prst="rect">
            <a:avLst/>
          </a:prstGeom>
          <a:ln w="5235">
            <a:solidFill>
              <a:srgbClr val="000000"/>
            </a:solidFill>
          </a:ln>
        </p:spPr>
      </p:sp>
      <p:sp>
        <p:nvSpPr>
          <p:cNvPr id="2506" name="object_2507"/>
          <p:cNvSpPr txBox="1"/>
          <p:nvPr/>
        </p:nvSpPr>
        <p:spPr>
          <a:xfrm>
            <a:off x="1600000" y="260000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Attraktiver Arbeitgeber</a:t>
            </a:r>
          </a:p>
        </p:txBody>
      </p:sp>
      <p:sp>
        <p:nvSpPr>
          <p:cNvPr id="2508" name="object_2509"/>
          <p:cNvSpPr txBox="1"/>
          <p:nvPr/>
        </p:nvSpPr>
        <p:spPr>
          <a:xfrm>
            <a:off x="950000" y="2833516"/>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34</a:t>
            </a:r>
          </a:p>
        </p:txBody>
      </p:sp>
      <p:sp>
        <p:nvSpPr>
          <p:cNvPr id="2510" name="object_2511"/>
          <p:cNvSpPr/>
          <p:nvPr/>
        </p:nvSpPr>
        <p:spPr>
          <a:xfrm>
            <a:off x="6745326" y="2741420"/>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2.2</a:t>
            </a:r>
          </a:p>
        </p:txBody>
      </p:sp>
      <p:sp>
        <p:nvSpPr>
          <p:cNvPr id="2512" name="object_2513"/>
          <p:cNvSpPr txBox="1"/>
          <p:nvPr/>
        </p:nvSpPr>
        <p:spPr>
          <a:xfrm>
            <a:off x="16702573" y="2600000"/>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57%</a:t>
            </a:r>
          </a:p>
        </p:txBody>
      </p:sp>
      <p:sp>
        <p:nvSpPr>
          <p:cNvPr id="2514" name="object_2515"/>
          <p:cNvSpPr/>
          <p:nvPr/>
        </p:nvSpPr>
        <p:spPr>
          <a:xfrm>
            <a:off x="7945326" y="2918430"/>
            <a:ext cx="4785152" cy="424573"/>
          </a:xfrm>
          <a:prstGeom prst="rect">
            <a:avLst/>
          </a:prstGeom>
          <a:solidFill>
            <a:srgbClr val="49C0B6"/>
          </a:solidFill>
        </p:spPr>
      </p:sp>
      <p:sp>
        <p:nvSpPr>
          <p:cNvPr id="2516" name="object_2517"/>
          <p:cNvSpPr txBox="1"/>
          <p:nvPr/>
        </p:nvSpPr>
        <p:spPr>
          <a:xfrm>
            <a:off x="1600000" y="366143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Entscheidungsbefugnisse</a:t>
            </a:r>
          </a:p>
        </p:txBody>
      </p:sp>
      <p:sp>
        <p:nvSpPr>
          <p:cNvPr id="2518" name="object_2519"/>
          <p:cNvSpPr txBox="1"/>
          <p:nvPr/>
        </p:nvSpPr>
        <p:spPr>
          <a:xfrm>
            <a:off x="950000" y="3894949"/>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28</a:t>
            </a:r>
          </a:p>
        </p:txBody>
      </p:sp>
      <p:sp>
        <p:nvSpPr>
          <p:cNvPr id="2520" name="object_2521"/>
          <p:cNvSpPr/>
          <p:nvPr/>
        </p:nvSpPr>
        <p:spPr>
          <a:xfrm>
            <a:off x="6745326" y="3802853"/>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522" name="object_2523"/>
          <p:cNvSpPr txBox="1"/>
          <p:nvPr/>
        </p:nvSpPr>
        <p:spPr>
          <a:xfrm>
            <a:off x="16702573" y="3661433"/>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56%</a:t>
            </a:r>
          </a:p>
        </p:txBody>
      </p:sp>
      <p:sp>
        <p:nvSpPr>
          <p:cNvPr id="2524" name="object_2525"/>
          <p:cNvSpPr/>
          <p:nvPr/>
        </p:nvSpPr>
        <p:spPr>
          <a:xfrm>
            <a:off x="7945326" y="3979863"/>
            <a:ext cx="4718692" cy="424573"/>
          </a:xfrm>
          <a:prstGeom prst="rect">
            <a:avLst/>
          </a:prstGeom>
          <a:solidFill>
            <a:srgbClr val="49C0B6"/>
          </a:solidFill>
        </p:spPr>
      </p:sp>
      <p:sp>
        <p:nvSpPr>
          <p:cNvPr id="2526" name="object_2527"/>
          <p:cNvSpPr txBox="1"/>
          <p:nvPr/>
        </p:nvSpPr>
        <p:spPr>
          <a:xfrm>
            <a:off x="1600000" y="4722866"/>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Loyalität zum Unternehmen</a:t>
            </a:r>
          </a:p>
        </p:txBody>
      </p:sp>
      <p:sp>
        <p:nvSpPr>
          <p:cNvPr id="2528" name="object_2529"/>
          <p:cNvSpPr txBox="1"/>
          <p:nvPr/>
        </p:nvSpPr>
        <p:spPr>
          <a:xfrm>
            <a:off x="950000" y="4956382"/>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36</a:t>
            </a:r>
          </a:p>
        </p:txBody>
      </p:sp>
      <p:sp>
        <p:nvSpPr>
          <p:cNvPr id="2530" name="object_2531"/>
          <p:cNvSpPr/>
          <p:nvPr/>
        </p:nvSpPr>
        <p:spPr>
          <a:xfrm>
            <a:off x="6745326" y="4864286"/>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2.2</a:t>
            </a:r>
          </a:p>
        </p:txBody>
      </p:sp>
      <p:sp>
        <p:nvSpPr>
          <p:cNvPr id="2532" name="object_2533"/>
          <p:cNvSpPr txBox="1"/>
          <p:nvPr/>
        </p:nvSpPr>
        <p:spPr>
          <a:xfrm>
            <a:off x="16702573" y="4722866"/>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54%</a:t>
            </a:r>
          </a:p>
        </p:txBody>
      </p:sp>
      <p:sp>
        <p:nvSpPr>
          <p:cNvPr id="2534" name="object_2535"/>
          <p:cNvSpPr/>
          <p:nvPr/>
        </p:nvSpPr>
        <p:spPr>
          <a:xfrm>
            <a:off x="7945326" y="5041296"/>
            <a:ext cx="4552541" cy="424573"/>
          </a:xfrm>
          <a:prstGeom prst="rect">
            <a:avLst/>
          </a:prstGeom>
          <a:solidFill>
            <a:srgbClr val="49C0B6"/>
          </a:solidFill>
        </p:spPr>
      </p:sp>
      <p:sp>
        <p:nvSpPr>
          <p:cNvPr id="2536" name="object_2537"/>
          <p:cNvSpPr txBox="1"/>
          <p:nvPr/>
        </p:nvSpPr>
        <p:spPr>
          <a:xfrm>
            <a:off x="1600000" y="5784299"/>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Positive Zukunft</a:t>
            </a:r>
          </a:p>
        </p:txBody>
      </p:sp>
      <p:sp>
        <p:nvSpPr>
          <p:cNvPr id="2538" name="object_2539"/>
          <p:cNvSpPr txBox="1"/>
          <p:nvPr/>
        </p:nvSpPr>
        <p:spPr>
          <a:xfrm>
            <a:off x="950000" y="6017815"/>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37</a:t>
            </a:r>
          </a:p>
        </p:txBody>
      </p:sp>
      <p:sp>
        <p:nvSpPr>
          <p:cNvPr id="2540" name="object_2541"/>
          <p:cNvSpPr/>
          <p:nvPr/>
        </p:nvSpPr>
        <p:spPr>
          <a:xfrm>
            <a:off x="6745326" y="5925719"/>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a:t>
            </a:r>
          </a:p>
        </p:txBody>
      </p:sp>
      <p:sp>
        <p:nvSpPr>
          <p:cNvPr id="2542" name="object_2543"/>
          <p:cNvSpPr txBox="1"/>
          <p:nvPr/>
        </p:nvSpPr>
        <p:spPr>
          <a:xfrm>
            <a:off x="16702573" y="5784299"/>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51%</a:t>
            </a:r>
          </a:p>
        </p:txBody>
      </p:sp>
      <p:sp>
        <p:nvSpPr>
          <p:cNvPr id="2544" name="object_2545"/>
          <p:cNvSpPr/>
          <p:nvPr/>
        </p:nvSpPr>
        <p:spPr>
          <a:xfrm>
            <a:off x="7945326" y="6102729"/>
            <a:ext cx="4253469" cy="424573"/>
          </a:xfrm>
          <a:prstGeom prst="rect">
            <a:avLst/>
          </a:prstGeom>
          <a:solidFill>
            <a:srgbClr val="49C0B6"/>
          </a:solidFill>
        </p:spPr>
      </p:sp>
      <p:sp>
        <p:nvSpPr>
          <p:cNvPr id="2546" name="object_2547"/>
          <p:cNvSpPr txBox="1"/>
          <p:nvPr/>
        </p:nvSpPr>
        <p:spPr>
          <a:xfrm>
            <a:off x="1600000" y="6845732"/>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Förderung berufliche Entwicklung</a:t>
            </a:r>
          </a:p>
        </p:txBody>
      </p:sp>
      <p:sp>
        <p:nvSpPr>
          <p:cNvPr id="2548" name="object_2549"/>
          <p:cNvSpPr txBox="1"/>
          <p:nvPr/>
        </p:nvSpPr>
        <p:spPr>
          <a:xfrm>
            <a:off x="950000" y="7079248"/>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32</a:t>
            </a:r>
          </a:p>
        </p:txBody>
      </p:sp>
      <p:sp>
        <p:nvSpPr>
          <p:cNvPr id="2550" name="object_2551"/>
          <p:cNvSpPr/>
          <p:nvPr/>
        </p:nvSpPr>
        <p:spPr>
          <a:xfrm>
            <a:off x="6745326" y="6987152"/>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2.4</a:t>
            </a:r>
          </a:p>
        </p:txBody>
      </p:sp>
      <p:sp>
        <p:nvSpPr>
          <p:cNvPr id="2552" name="object_2553"/>
          <p:cNvSpPr txBox="1"/>
          <p:nvPr/>
        </p:nvSpPr>
        <p:spPr>
          <a:xfrm>
            <a:off x="16702573" y="6845732"/>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51%</a:t>
            </a:r>
          </a:p>
        </p:txBody>
      </p:sp>
      <p:sp>
        <p:nvSpPr>
          <p:cNvPr id="2554" name="object_2555"/>
          <p:cNvSpPr/>
          <p:nvPr/>
        </p:nvSpPr>
        <p:spPr>
          <a:xfrm>
            <a:off x="7945326" y="7164162"/>
            <a:ext cx="4253469" cy="424573"/>
          </a:xfrm>
          <a:prstGeom prst="rect">
            <a:avLst/>
          </a:prstGeom>
          <a:solidFill>
            <a:srgbClr val="49C0B6"/>
          </a:solidFill>
        </p:spPr>
      </p:sp>
      <p:sp>
        <p:nvSpPr>
          <p:cNvPr id="2556" name="object_2557"/>
          <p:cNvSpPr txBox="1"/>
          <p:nvPr/>
        </p:nvSpPr>
        <p:spPr>
          <a:xfrm>
            <a:off x="1600000" y="7907165"/>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Kundennutzen</a:t>
            </a:r>
          </a:p>
        </p:txBody>
      </p:sp>
      <p:sp>
        <p:nvSpPr>
          <p:cNvPr id="2558" name="object_2559"/>
          <p:cNvSpPr txBox="1"/>
          <p:nvPr/>
        </p:nvSpPr>
        <p:spPr>
          <a:xfrm>
            <a:off x="950000" y="8140681"/>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25</a:t>
            </a:r>
          </a:p>
        </p:txBody>
      </p:sp>
      <p:sp>
        <p:nvSpPr>
          <p:cNvPr id="2560" name="object_2561"/>
          <p:cNvSpPr/>
          <p:nvPr/>
        </p:nvSpPr>
        <p:spPr>
          <a:xfrm>
            <a:off x="6745326" y="8048585"/>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2.6</a:t>
            </a:r>
          </a:p>
        </p:txBody>
      </p:sp>
      <p:sp>
        <p:nvSpPr>
          <p:cNvPr id="2562" name="object_2563"/>
          <p:cNvSpPr txBox="1"/>
          <p:nvPr/>
        </p:nvSpPr>
        <p:spPr>
          <a:xfrm>
            <a:off x="16702573" y="7907165"/>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48%</a:t>
            </a:r>
          </a:p>
        </p:txBody>
      </p:sp>
      <p:sp>
        <p:nvSpPr>
          <p:cNvPr id="2564" name="object_2565"/>
          <p:cNvSpPr/>
          <p:nvPr/>
        </p:nvSpPr>
        <p:spPr>
          <a:xfrm>
            <a:off x="7945326" y="8225595"/>
            <a:ext cx="4054087" cy="424573"/>
          </a:xfrm>
          <a:prstGeom prst="rect">
            <a:avLst/>
          </a:prstGeom>
          <a:solidFill>
            <a:srgbClr val="49C0B6"/>
          </a:solidFill>
        </p:spPr>
      </p:sp>
      <p:sp>
        <p:nvSpPr>
          <p:cNvPr id="2566" name="object_2567"/>
          <p:cNvSpPr txBox="1"/>
          <p:nvPr/>
        </p:nvSpPr>
        <p:spPr>
          <a:xfrm>
            <a:off x="1600000" y="896859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Arbeitsmenge</a:t>
            </a:r>
          </a:p>
        </p:txBody>
      </p:sp>
      <p:sp>
        <p:nvSpPr>
          <p:cNvPr id="2568" name="object_2569"/>
          <p:cNvSpPr txBox="1"/>
          <p:nvPr/>
        </p:nvSpPr>
        <p:spPr>
          <a:xfrm>
            <a:off x="950000" y="9202114"/>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5</a:t>
            </a:r>
          </a:p>
        </p:txBody>
      </p:sp>
      <p:sp>
        <p:nvSpPr>
          <p:cNvPr id="2570" name="object_2571"/>
          <p:cNvSpPr/>
          <p:nvPr/>
        </p:nvSpPr>
        <p:spPr>
          <a:xfrm>
            <a:off x="6745326" y="9110018"/>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2.8</a:t>
            </a:r>
          </a:p>
        </p:txBody>
      </p:sp>
      <p:sp>
        <p:nvSpPr>
          <p:cNvPr id="2572" name="object_2573"/>
          <p:cNvSpPr txBox="1"/>
          <p:nvPr/>
        </p:nvSpPr>
        <p:spPr>
          <a:xfrm>
            <a:off x="16702573" y="896859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41%</a:t>
            </a:r>
          </a:p>
        </p:txBody>
      </p:sp>
      <p:sp>
        <p:nvSpPr>
          <p:cNvPr id="2574" name="object_2575"/>
          <p:cNvSpPr/>
          <p:nvPr/>
        </p:nvSpPr>
        <p:spPr>
          <a:xfrm>
            <a:off x="7945326" y="9287028"/>
            <a:ext cx="3422713" cy="424573"/>
          </a:xfrm>
          <a:prstGeom prst="rect">
            <a:avLst/>
          </a:prstGeom>
          <a:solidFill>
            <a:srgbClr val="49C0B6"/>
          </a:solidFill>
        </p:spPr>
      </p:sp>
      <p:sp>
        <p:nvSpPr>
          <p:cNvPr id="2576" name="object_2577"/>
          <p:cNvSpPr txBox="1"/>
          <p:nvPr/>
        </p:nvSpPr>
        <p:spPr>
          <a:xfrm>
            <a:off x="1600000" y="1003003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Prioritätensetzung</a:t>
            </a:r>
          </a:p>
        </p:txBody>
      </p:sp>
      <p:sp>
        <p:nvSpPr>
          <p:cNvPr id="2578" name="object_2579"/>
          <p:cNvSpPr txBox="1"/>
          <p:nvPr/>
        </p:nvSpPr>
        <p:spPr>
          <a:xfrm>
            <a:off x="950000" y="10263547"/>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9</a:t>
            </a:r>
          </a:p>
        </p:txBody>
      </p:sp>
      <p:sp>
        <p:nvSpPr>
          <p:cNvPr id="2580" name="object_2581"/>
          <p:cNvSpPr/>
          <p:nvPr/>
        </p:nvSpPr>
        <p:spPr>
          <a:xfrm>
            <a:off x="6745326" y="10171451"/>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2.6</a:t>
            </a:r>
          </a:p>
        </p:txBody>
      </p:sp>
      <p:sp>
        <p:nvSpPr>
          <p:cNvPr id="2582" name="object_2583"/>
          <p:cNvSpPr txBox="1"/>
          <p:nvPr/>
        </p:nvSpPr>
        <p:spPr>
          <a:xfrm>
            <a:off x="16702573" y="1003003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40%</a:t>
            </a:r>
          </a:p>
        </p:txBody>
      </p:sp>
      <p:sp>
        <p:nvSpPr>
          <p:cNvPr id="2584" name="object_2585"/>
          <p:cNvSpPr/>
          <p:nvPr/>
        </p:nvSpPr>
        <p:spPr>
          <a:xfrm>
            <a:off x="7945326" y="10348461"/>
            <a:ext cx="3389483" cy="424573"/>
          </a:xfrm>
          <a:prstGeom prst="rect">
            <a:avLst/>
          </a:prstGeom>
          <a:solidFill>
            <a:srgbClr val="49C0B6"/>
          </a:solidFill>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88" name="object_2589"/>
          <p:cNvPicPr>
            <a:picLocks noChangeAspect="1"/>
          </p:cNvPicPr>
          <p:nvPr/>
        </p:nvPicPr>
        <p:blipFill>
          <a:blip r:embed="rId3"/>
          <a:stretch>
            <a:fillRect/>
          </a:stretch>
        </p:blipFill>
        <p:spPr>
          <a:xfrm>
            <a:off x="603250" y="519041"/>
            <a:ext cx="1098413" cy="1098413"/>
          </a:xfrm>
          <a:prstGeom prst="rect">
            <a:avLst/>
          </a:prstGeom>
        </p:spPr>
      </p:pic>
      <p:sp>
        <p:nvSpPr>
          <p:cNvPr id="2590" name="object_25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Wichtigkeitsübersicht (4/6)</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592" name="2593">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594" name="2595">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596" name="2597">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598" name="2599">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600" name="2601">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602" name="2603">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604" name="2605">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606" name="2607">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608" name="2609">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610" name="2611">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612" name="2613">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614" name="2615">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616" name="2617">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618" name="2619">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620" name="2621">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622" name="2623">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624" name="2625">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626" name="object_2627"/>
          <p:cNvSpPr/>
          <p:nvPr/>
        </p:nvSpPr>
        <p:spPr>
          <a:xfrm>
            <a:off x="7945326" y="2600000"/>
            <a:ext cx="0" cy="8491464"/>
          </a:xfrm>
          <a:prstGeom prst="rect">
            <a:avLst/>
          </a:prstGeom>
          <a:ln w="5235">
            <a:solidFill>
              <a:srgbClr val="000000"/>
            </a:solidFill>
          </a:ln>
        </p:spPr>
      </p:sp>
      <p:sp>
        <p:nvSpPr>
          <p:cNvPr id="2628" name="object_2629"/>
          <p:cNvSpPr/>
          <p:nvPr/>
        </p:nvSpPr>
        <p:spPr>
          <a:xfrm>
            <a:off x="16352573" y="2600000"/>
            <a:ext cx="0" cy="8491464"/>
          </a:xfrm>
          <a:prstGeom prst="rect">
            <a:avLst/>
          </a:prstGeom>
          <a:ln w="5235">
            <a:solidFill>
              <a:srgbClr val="000000"/>
            </a:solidFill>
          </a:ln>
        </p:spPr>
      </p:sp>
      <p:sp>
        <p:nvSpPr>
          <p:cNvPr id="2630" name="object_2631"/>
          <p:cNvSpPr txBox="1"/>
          <p:nvPr/>
        </p:nvSpPr>
        <p:spPr>
          <a:xfrm>
            <a:off x="1600000" y="260000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Gegenseitige Vertretung</a:t>
            </a:r>
          </a:p>
        </p:txBody>
      </p:sp>
      <p:sp>
        <p:nvSpPr>
          <p:cNvPr id="2632" name="object_2633"/>
          <p:cNvSpPr txBox="1"/>
          <p:nvPr/>
        </p:nvSpPr>
        <p:spPr>
          <a:xfrm>
            <a:off x="950000" y="2833516"/>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14</a:t>
            </a:r>
          </a:p>
        </p:txBody>
      </p:sp>
      <p:sp>
        <p:nvSpPr>
          <p:cNvPr id="2634" name="object_2635"/>
          <p:cNvSpPr/>
          <p:nvPr/>
        </p:nvSpPr>
        <p:spPr>
          <a:xfrm>
            <a:off x="6745326" y="2741420"/>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636" name="object_2637"/>
          <p:cNvSpPr txBox="1"/>
          <p:nvPr/>
        </p:nvSpPr>
        <p:spPr>
          <a:xfrm>
            <a:off x="16702573" y="2600000"/>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39%</a:t>
            </a:r>
          </a:p>
        </p:txBody>
      </p:sp>
      <p:sp>
        <p:nvSpPr>
          <p:cNvPr id="2638" name="object_2639"/>
          <p:cNvSpPr/>
          <p:nvPr/>
        </p:nvSpPr>
        <p:spPr>
          <a:xfrm>
            <a:off x="7945326" y="2918430"/>
            <a:ext cx="3256562" cy="424573"/>
          </a:xfrm>
          <a:prstGeom prst="rect">
            <a:avLst/>
          </a:prstGeom>
          <a:solidFill>
            <a:srgbClr val="49C0B6"/>
          </a:solidFill>
        </p:spPr>
      </p:sp>
      <p:sp>
        <p:nvSpPr>
          <p:cNvPr id="2640" name="object_2641"/>
          <p:cNvSpPr txBox="1"/>
          <p:nvPr/>
        </p:nvSpPr>
        <p:spPr>
          <a:xfrm>
            <a:off x="1600000" y="366143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Kriterien für Karriere</a:t>
            </a:r>
          </a:p>
        </p:txBody>
      </p:sp>
      <p:sp>
        <p:nvSpPr>
          <p:cNvPr id="2642" name="object_2643"/>
          <p:cNvSpPr txBox="1"/>
          <p:nvPr/>
        </p:nvSpPr>
        <p:spPr>
          <a:xfrm>
            <a:off x="950000" y="3894949"/>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30</a:t>
            </a:r>
          </a:p>
        </p:txBody>
      </p:sp>
      <p:sp>
        <p:nvSpPr>
          <p:cNvPr id="2644" name="object_2645"/>
          <p:cNvSpPr/>
          <p:nvPr/>
        </p:nvSpPr>
        <p:spPr>
          <a:xfrm>
            <a:off x="6745326" y="3802853"/>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3.1</a:t>
            </a:r>
          </a:p>
        </p:txBody>
      </p:sp>
      <p:sp>
        <p:nvSpPr>
          <p:cNvPr id="2646" name="object_2647"/>
          <p:cNvSpPr txBox="1"/>
          <p:nvPr/>
        </p:nvSpPr>
        <p:spPr>
          <a:xfrm>
            <a:off x="16702573" y="3661433"/>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35%</a:t>
            </a:r>
          </a:p>
        </p:txBody>
      </p:sp>
      <p:sp>
        <p:nvSpPr>
          <p:cNvPr id="2648" name="object_2649"/>
          <p:cNvSpPr/>
          <p:nvPr/>
        </p:nvSpPr>
        <p:spPr>
          <a:xfrm>
            <a:off x="7945326" y="3979863"/>
            <a:ext cx="2957490" cy="424573"/>
          </a:xfrm>
          <a:prstGeom prst="rect">
            <a:avLst/>
          </a:prstGeom>
          <a:solidFill>
            <a:srgbClr val="49C0B6"/>
          </a:solidFill>
        </p:spPr>
      </p:sp>
      <p:sp>
        <p:nvSpPr>
          <p:cNvPr id="2650" name="object_2651"/>
          <p:cNvSpPr txBox="1"/>
          <p:nvPr/>
        </p:nvSpPr>
        <p:spPr>
          <a:xfrm>
            <a:off x="1600000" y="4722866"/>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Information über Veränderungen</a:t>
            </a:r>
          </a:p>
        </p:txBody>
      </p:sp>
      <p:sp>
        <p:nvSpPr>
          <p:cNvPr id="2652" name="object_2653"/>
          <p:cNvSpPr txBox="1"/>
          <p:nvPr/>
        </p:nvSpPr>
        <p:spPr>
          <a:xfrm>
            <a:off x="950000" y="4956382"/>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22</a:t>
            </a:r>
          </a:p>
        </p:txBody>
      </p:sp>
      <p:sp>
        <p:nvSpPr>
          <p:cNvPr id="2654" name="object_2655"/>
          <p:cNvSpPr/>
          <p:nvPr/>
        </p:nvSpPr>
        <p:spPr>
          <a:xfrm>
            <a:off x="6745326" y="4864286"/>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2.5</a:t>
            </a:r>
          </a:p>
        </p:txBody>
      </p:sp>
      <p:sp>
        <p:nvSpPr>
          <p:cNvPr id="2656" name="object_2657"/>
          <p:cNvSpPr txBox="1"/>
          <p:nvPr/>
        </p:nvSpPr>
        <p:spPr>
          <a:xfrm>
            <a:off x="16702573" y="4722866"/>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35%</a:t>
            </a:r>
          </a:p>
        </p:txBody>
      </p:sp>
      <p:sp>
        <p:nvSpPr>
          <p:cNvPr id="2658" name="object_2659"/>
          <p:cNvSpPr/>
          <p:nvPr/>
        </p:nvSpPr>
        <p:spPr>
          <a:xfrm>
            <a:off x="7945326" y="5041296"/>
            <a:ext cx="2924260" cy="424573"/>
          </a:xfrm>
          <a:prstGeom prst="rect">
            <a:avLst/>
          </a:prstGeom>
          <a:solidFill>
            <a:srgbClr val="49C0B6"/>
          </a:solidFill>
        </p:spPr>
      </p:sp>
      <p:sp>
        <p:nvSpPr>
          <p:cNvPr id="2660" name="object_2661"/>
          <p:cNvSpPr txBox="1"/>
          <p:nvPr/>
        </p:nvSpPr>
        <p:spPr>
          <a:xfrm>
            <a:off x="1600000" y="5784299"/>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Ziele des Unternehmens</a:t>
            </a:r>
          </a:p>
        </p:txBody>
      </p:sp>
      <p:sp>
        <p:nvSpPr>
          <p:cNvPr id="2662" name="object_2663"/>
          <p:cNvSpPr txBox="1"/>
          <p:nvPr/>
        </p:nvSpPr>
        <p:spPr>
          <a:xfrm>
            <a:off x="950000" y="6017815"/>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23</a:t>
            </a:r>
          </a:p>
        </p:txBody>
      </p:sp>
      <p:sp>
        <p:nvSpPr>
          <p:cNvPr id="2664" name="object_2665"/>
          <p:cNvSpPr/>
          <p:nvPr/>
        </p:nvSpPr>
        <p:spPr>
          <a:xfrm>
            <a:off x="6745326" y="5925719"/>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2.5</a:t>
            </a:r>
          </a:p>
        </p:txBody>
      </p:sp>
      <p:sp>
        <p:nvSpPr>
          <p:cNvPr id="2666" name="object_2667"/>
          <p:cNvSpPr txBox="1"/>
          <p:nvPr/>
        </p:nvSpPr>
        <p:spPr>
          <a:xfrm>
            <a:off x="16702573" y="5784299"/>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32%</a:t>
            </a:r>
          </a:p>
        </p:txBody>
      </p:sp>
      <p:sp>
        <p:nvSpPr>
          <p:cNvPr id="2668" name="object_2669"/>
          <p:cNvSpPr/>
          <p:nvPr/>
        </p:nvSpPr>
        <p:spPr>
          <a:xfrm>
            <a:off x="7945326" y="6102729"/>
            <a:ext cx="2724878" cy="424573"/>
          </a:xfrm>
          <a:prstGeom prst="rect">
            <a:avLst/>
          </a:prstGeom>
          <a:solidFill>
            <a:srgbClr val="49C0B6"/>
          </a:solidFill>
        </p:spPr>
      </p:sp>
      <p:sp>
        <p:nvSpPr>
          <p:cNvPr id="2670" name="object_2671"/>
          <p:cNvSpPr txBox="1"/>
          <p:nvPr/>
        </p:nvSpPr>
        <p:spPr>
          <a:xfrm>
            <a:off x="1600000" y="6845732"/>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Arbeitsrelevante Informationen</a:t>
            </a:r>
          </a:p>
        </p:txBody>
      </p:sp>
      <p:sp>
        <p:nvSpPr>
          <p:cNvPr id="2672" name="object_2673"/>
          <p:cNvSpPr txBox="1"/>
          <p:nvPr/>
        </p:nvSpPr>
        <p:spPr>
          <a:xfrm>
            <a:off x="950000" y="7079248"/>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15</a:t>
            </a:r>
          </a:p>
        </p:txBody>
      </p:sp>
      <p:sp>
        <p:nvSpPr>
          <p:cNvPr id="2674" name="object_2675"/>
          <p:cNvSpPr/>
          <p:nvPr/>
        </p:nvSpPr>
        <p:spPr>
          <a:xfrm>
            <a:off x="6745326" y="6987152"/>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2.4</a:t>
            </a:r>
          </a:p>
        </p:txBody>
      </p:sp>
      <p:sp>
        <p:nvSpPr>
          <p:cNvPr id="2676" name="object_2677"/>
          <p:cNvSpPr txBox="1"/>
          <p:nvPr/>
        </p:nvSpPr>
        <p:spPr>
          <a:xfrm>
            <a:off x="16702573" y="6845732"/>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31%</a:t>
            </a:r>
          </a:p>
        </p:txBody>
      </p:sp>
      <p:sp>
        <p:nvSpPr>
          <p:cNvPr id="2678" name="object_2679"/>
          <p:cNvSpPr/>
          <p:nvPr/>
        </p:nvSpPr>
        <p:spPr>
          <a:xfrm>
            <a:off x="7945326" y="7164162"/>
            <a:ext cx="2625188" cy="424573"/>
          </a:xfrm>
          <a:prstGeom prst="rect">
            <a:avLst/>
          </a:prstGeom>
          <a:solidFill>
            <a:srgbClr val="49C0B6"/>
          </a:solidFill>
        </p:spPr>
      </p:sp>
      <p:sp>
        <p:nvSpPr>
          <p:cNvPr id="2680" name="object_2681"/>
          <p:cNvSpPr txBox="1"/>
          <p:nvPr/>
        </p:nvSpPr>
        <p:spPr>
          <a:xfrm>
            <a:off x="1600000" y="7907165"/>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Abteilungsübergreifender Arbeitsablauf</a:t>
            </a:r>
          </a:p>
        </p:txBody>
      </p:sp>
      <p:sp>
        <p:nvSpPr>
          <p:cNvPr id="2682" name="object_2683"/>
          <p:cNvSpPr txBox="1"/>
          <p:nvPr/>
        </p:nvSpPr>
        <p:spPr>
          <a:xfrm>
            <a:off x="950000" y="8140681"/>
            <a:ext cx="594402" cy="594402"/>
          </a:xfrm>
          <a:prstGeom prst="ellipse">
            <a:avLst/>
          </a:prstGeom>
          <a:solidFill>
            <a:srgbClr val="B26256"/>
          </a:solidFill>
        </p:spPr>
        <p:txBody>
          <a:bodyPr wrap="square" lIns="0" tIns="0" rIns="0" bIns="0" rtlCol="0" anchor="ctr"/>
          <a:lstStyle/>
          <a:p>
            <a:pPr algn="ctr"/>
            <a:r>
              <a:rPr sz="2150" b="1" dirty="0">
                <a:solidFill>
                  <a:srgbClr val="FFFFFF"/>
                </a:solidFill>
                <a:latin typeface="Arial"/>
                <a:ea typeface="Arial"/>
              </a:rPr>
              <a:t>11</a:t>
            </a:r>
          </a:p>
        </p:txBody>
      </p:sp>
      <p:sp>
        <p:nvSpPr>
          <p:cNvPr id="2684" name="object_2685"/>
          <p:cNvSpPr/>
          <p:nvPr/>
        </p:nvSpPr>
        <p:spPr>
          <a:xfrm>
            <a:off x="6745326" y="8048585"/>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2.5</a:t>
            </a:r>
          </a:p>
        </p:txBody>
      </p:sp>
      <p:sp>
        <p:nvSpPr>
          <p:cNvPr id="2686" name="object_2687"/>
          <p:cNvSpPr txBox="1"/>
          <p:nvPr/>
        </p:nvSpPr>
        <p:spPr>
          <a:xfrm>
            <a:off x="16702573" y="7907165"/>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29%</a:t>
            </a:r>
          </a:p>
        </p:txBody>
      </p:sp>
      <p:sp>
        <p:nvSpPr>
          <p:cNvPr id="2688" name="object_2689"/>
          <p:cNvSpPr/>
          <p:nvPr/>
        </p:nvSpPr>
        <p:spPr>
          <a:xfrm>
            <a:off x="7945326" y="8225595"/>
            <a:ext cx="2459037" cy="424573"/>
          </a:xfrm>
          <a:prstGeom prst="rect">
            <a:avLst/>
          </a:prstGeom>
          <a:solidFill>
            <a:srgbClr val="49C0B6"/>
          </a:solidFill>
        </p:spPr>
      </p:sp>
      <p:sp>
        <p:nvSpPr>
          <p:cNvPr id="2690" name="object_2691"/>
          <p:cNvSpPr txBox="1"/>
          <p:nvPr/>
        </p:nvSpPr>
        <p:spPr>
          <a:xfrm>
            <a:off x="1600000" y="896859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Besonderer Einsatz</a:t>
            </a:r>
          </a:p>
        </p:txBody>
      </p:sp>
      <p:sp>
        <p:nvSpPr>
          <p:cNvPr id="2692" name="object_2693"/>
          <p:cNvSpPr txBox="1"/>
          <p:nvPr/>
        </p:nvSpPr>
        <p:spPr>
          <a:xfrm>
            <a:off x="950000" y="9202114"/>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29</a:t>
            </a:r>
          </a:p>
        </p:txBody>
      </p:sp>
      <p:sp>
        <p:nvSpPr>
          <p:cNvPr id="2694" name="object_2695"/>
          <p:cNvSpPr/>
          <p:nvPr/>
        </p:nvSpPr>
        <p:spPr>
          <a:xfrm>
            <a:off x="6745326" y="9110018"/>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1.6</a:t>
            </a:r>
          </a:p>
        </p:txBody>
      </p:sp>
      <p:sp>
        <p:nvSpPr>
          <p:cNvPr id="2696" name="object_2697"/>
          <p:cNvSpPr txBox="1"/>
          <p:nvPr/>
        </p:nvSpPr>
        <p:spPr>
          <a:xfrm>
            <a:off x="16702573" y="896859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29%</a:t>
            </a:r>
          </a:p>
        </p:txBody>
      </p:sp>
      <p:sp>
        <p:nvSpPr>
          <p:cNvPr id="2698" name="object_2699"/>
          <p:cNvSpPr/>
          <p:nvPr/>
        </p:nvSpPr>
        <p:spPr>
          <a:xfrm>
            <a:off x="7945326" y="9287028"/>
            <a:ext cx="2425806" cy="424573"/>
          </a:xfrm>
          <a:prstGeom prst="rect">
            <a:avLst/>
          </a:prstGeom>
          <a:solidFill>
            <a:srgbClr val="49C0B6"/>
          </a:solidFill>
        </p:spPr>
      </p:sp>
      <p:sp>
        <p:nvSpPr>
          <p:cNvPr id="2700" name="object_2701"/>
          <p:cNvSpPr txBox="1"/>
          <p:nvPr/>
        </p:nvSpPr>
        <p:spPr>
          <a:xfrm>
            <a:off x="1600000" y="1003003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Veränderungstempo</a:t>
            </a:r>
          </a:p>
        </p:txBody>
      </p:sp>
      <p:sp>
        <p:nvSpPr>
          <p:cNvPr id="2702" name="object_2703"/>
          <p:cNvSpPr txBox="1"/>
          <p:nvPr/>
        </p:nvSpPr>
        <p:spPr>
          <a:xfrm>
            <a:off x="950000" y="10263547"/>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7</a:t>
            </a:r>
          </a:p>
        </p:txBody>
      </p:sp>
      <p:sp>
        <p:nvSpPr>
          <p:cNvPr id="2704" name="object_2705"/>
          <p:cNvSpPr/>
          <p:nvPr/>
        </p:nvSpPr>
        <p:spPr>
          <a:xfrm>
            <a:off x="6745326" y="10171451"/>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2.8</a:t>
            </a:r>
          </a:p>
        </p:txBody>
      </p:sp>
      <p:sp>
        <p:nvSpPr>
          <p:cNvPr id="2706" name="object_2707"/>
          <p:cNvSpPr txBox="1"/>
          <p:nvPr/>
        </p:nvSpPr>
        <p:spPr>
          <a:xfrm>
            <a:off x="16702573" y="1003003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27%</a:t>
            </a:r>
          </a:p>
        </p:txBody>
      </p:sp>
      <p:sp>
        <p:nvSpPr>
          <p:cNvPr id="2708" name="object_2709"/>
          <p:cNvSpPr/>
          <p:nvPr/>
        </p:nvSpPr>
        <p:spPr>
          <a:xfrm>
            <a:off x="7945326" y="10348461"/>
            <a:ext cx="2292886" cy="424573"/>
          </a:xfrm>
          <a:prstGeom prst="rect">
            <a:avLst/>
          </a:prstGeom>
          <a:solidFill>
            <a:srgbClr val="49C0B6"/>
          </a:solidFill>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12" name="object_2713"/>
          <p:cNvPicPr>
            <a:picLocks noChangeAspect="1"/>
          </p:cNvPicPr>
          <p:nvPr/>
        </p:nvPicPr>
        <p:blipFill>
          <a:blip r:embed="rId3"/>
          <a:stretch>
            <a:fillRect/>
          </a:stretch>
        </p:blipFill>
        <p:spPr>
          <a:xfrm>
            <a:off x="603250" y="519041"/>
            <a:ext cx="1098413" cy="1098413"/>
          </a:xfrm>
          <a:prstGeom prst="rect">
            <a:avLst/>
          </a:prstGeom>
        </p:spPr>
      </p:pic>
      <p:sp>
        <p:nvSpPr>
          <p:cNvPr id="2714" name="object_27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Wichtigkeitsübersicht (5/6)</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716" name="2717">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718" name="2719">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720" name="2721">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722" name="2723">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724" name="2725">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726" name="2727">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728" name="2729">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730" name="2731">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732" name="2733">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734" name="2735">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736" name="2737">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738" name="2739">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740" name="2741">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742" name="2743">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744" name="2745">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746" name="2747">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748" name="2749">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750" name="object_2751"/>
          <p:cNvSpPr/>
          <p:nvPr/>
        </p:nvSpPr>
        <p:spPr>
          <a:xfrm>
            <a:off x="7945326" y="2600000"/>
            <a:ext cx="0" cy="8491464"/>
          </a:xfrm>
          <a:prstGeom prst="rect">
            <a:avLst/>
          </a:prstGeom>
          <a:ln w="5235">
            <a:solidFill>
              <a:srgbClr val="000000"/>
            </a:solidFill>
          </a:ln>
        </p:spPr>
      </p:sp>
      <p:sp>
        <p:nvSpPr>
          <p:cNvPr id="2752" name="object_2753"/>
          <p:cNvSpPr/>
          <p:nvPr/>
        </p:nvSpPr>
        <p:spPr>
          <a:xfrm>
            <a:off x="16352573" y="2600000"/>
            <a:ext cx="0" cy="8491464"/>
          </a:xfrm>
          <a:prstGeom prst="rect">
            <a:avLst/>
          </a:prstGeom>
          <a:ln w="5235">
            <a:solidFill>
              <a:srgbClr val="000000"/>
            </a:solidFill>
          </a:ln>
        </p:spPr>
      </p:sp>
      <p:sp>
        <p:nvSpPr>
          <p:cNvPr id="2754" name="object_2755"/>
          <p:cNvSpPr txBox="1"/>
          <p:nvPr/>
        </p:nvSpPr>
        <p:spPr>
          <a:xfrm>
            <a:off x="1600000" y="260000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Umsetzung von Veränderungen</a:t>
            </a:r>
          </a:p>
        </p:txBody>
      </p:sp>
      <p:sp>
        <p:nvSpPr>
          <p:cNvPr id="2756" name="object_2757"/>
          <p:cNvSpPr txBox="1"/>
          <p:nvPr/>
        </p:nvSpPr>
        <p:spPr>
          <a:xfrm>
            <a:off x="950000" y="2833516"/>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17</a:t>
            </a:r>
          </a:p>
        </p:txBody>
      </p:sp>
      <p:sp>
        <p:nvSpPr>
          <p:cNvPr id="2758" name="object_2759"/>
          <p:cNvSpPr/>
          <p:nvPr/>
        </p:nvSpPr>
        <p:spPr>
          <a:xfrm>
            <a:off x="6745326" y="2741420"/>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2.4</a:t>
            </a:r>
          </a:p>
        </p:txBody>
      </p:sp>
      <p:sp>
        <p:nvSpPr>
          <p:cNvPr id="2760" name="object_2761"/>
          <p:cNvSpPr txBox="1"/>
          <p:nvPr/>
        </p:nvSpPr>
        <p:spPr>
          <a:xfrm>
            <a:off x="16702573" y="2600000"/>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27%</a:t>
            </a:r>
          </a:p>
        </p:txBody>
      </p:sp>
      <p:sp>
        <p:nvSpPr>
          <p:cNvPr id="2762" name="object_2763"/>
          <p:cNvSpPr/>
          <p:nvPr/>
        </p:nvSpPr>
        <p:spPr>
          <a:xfrm>
            <a:off x="7945326" y="2918430"/>
            <a:ext cx="2292886" cy="424573"/>
          </a:xfrm>
          <a:prstGeom prst="rect">
            <a:avLst/>
          </a:prstGeom>
          <a:solidFill>
            <a:srgbClr val="49C0B6"/>
          </a:solidFill>
        </p:spPr>
      </p:sp>
      <p:sp>
        <p:nvSpPr>
          <p:cNvPr id="2764" name="object_2765"/>
          <p:cNvSpPr txBox="1"/>
          <p:nvPr/>
        </p:nvSpPr>
        <p:spPr>
          <a:xfrm>
            <a:off x="1600000" y="366143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Qualität von Besprechungen</a:t>
            </a:r>
          </a:p>
        </p:txBody>
      </p:sp>
      <p:sp>
        <p:nvSpPr>
          <p:cNvPr id="2766" name="object_2767"/>
          <p:cNvSpPr txBox="1"/>
          <p:nvPr/>
        </p:nvSpPr>
        <p:spPr>
          <a:xfrm>
            <a:off x="950000" y="3894949"/>
            <a:ext cx="594402" cy="594402"/>
          </a:xfrm>
          <a:prstGeom prst="ellipse">
            <a:avLst/>
          </a:prstGeom>
          <a:solidFill>
            <a:srgbClr val="49C0B6"/>
          </a:solidFill>
        </p:spPr>
        <p:txBody>
          <a:bodyPr wrap="square" lIns="0" tIns="0" rIns="0" bIns="0" rtlCol="0" anchor="ctr"/>
          <a:lstStyle/>
          <a:p>
            <a:pPr algn="ctr"/>
            <a:r>
              <a:rPr sz="2150" b="1" dirty="0">
                <a:solidFill>
                  <a:srgbClr val="FFFFFF"/>
                </a:solidFill>
                <a:latin typeface="Arial"/>
                <a:ea typeface="Arial"/>
              </a:rPr>
              <a:t>8</a:t>
            </a:r>
          </a:p>
        </p:txBody>
      </p:sp>
      <p:sp>
        <p:nvSpPr>
          <p:cNvPr id="2768" name="object_2769"/>
          <p:cNvSpPr/>
          <p:nvPr/>
        </p:nvSpPr>
        <p:spPr>
          <a:xfrm>
            <a:off x="6745326" y="3802853"/>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2.8</a:t>
            </a:r>
          </a:p>
        </p:txBody>
      </p:sp>
      <p:sp>
        <p:nvSpPr>
          <p:cNvPr id="2770" name="object_2771"/>
          <p:cNvSpPr txBox="1"/>
          <p:nvPr/>
        </p:nvSpPr>
        <p:spPr>
          <a:xfrm>
            <a:off x="16702573" y="3661433"/>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26%</a:t>
            </a:r>
          </a:p>
        </p:txBody>
      </p:sp>
      <p:sp>
        <p:nvSpPr>
          <p:cNvPr id="2772" name="object_2773"/>
          <p:cNvSpPr/>
          <p:nvPr/>
        </p:nvSpPr>
        <p:spPr>
          <a:xfrm>
            <a:off x="7945326" y="3979863"/>
            <a:ext cx="2159965" cy="424573"/>
          </a:xfrm>
          <a:prstGeom prst="rect">
            <a:avLst/>
          </a:prstGeom>
          <a:solidFill>
            <a:srgbClr val="49C0B6"/>
          </a:solidFill>
        </p:spPr>
      </p:sp>
      <p:sp>
        <p:nvSpPr>
          <p:cNvPr id="2774" name="object_2775"/>
          <p:cNvSpPr txBox="1"/>
          <p:nvPr/>
        </p:nvSpPr>
        <p:spPr>
          <a:xfrm>
            <a:off x="1600000" y="4722866"/>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Delegationskompetenz</a:t>
            </a:r>
          </a:p>
        </p:txBody>
      </p:sp>
      <p:sp>
        <p:nvSpPr>
          <p:cNvPr id="2776" name="object_2777"/>
          <p:cNvSpPr txBox="1"/>
          <p:nvPr/>
        </p:nvSpPr>
        <p:spPr>
          <a:xfrm>
            <a:off x="950000" y="4956382"/>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19</a:t>
            </a:r>
          </a:p>
        </p:txBody>
      </p:sp>
      <p:sp>
        <p:nvSpPr>
          <p:cNvPr id="2778" name="object_2779"/>
          <p:cNvSpPr/>
          <p:nvPr/>
        </p:nvSpPr>
        <p:spPr>
          <a:xfrm>
            <a:off x="6745326" y="4864286"/>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780" name="object_2781"/>
          <p:cNvSpPr txBox="1"/>
          <p:nvPr/>
        </p:nvSpPr>
        <p:spPr>
          <a:xfrm>
            <a:off x="16702573" y="4722866"/>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25%</a:t>
            </a:r>
          </a:p>
        </p:txBody>
      </p:sp>
      <p:sp>
        <p:nvSpPr>
          <p:cNvPr id="2782" name="object_2783"/>
          <p:cNvSpPr/>
          <p:nvPr/>
        </p:nvSpPr>
        <p:spPr>
          <a:xfrm>
            <a:off x="7945326" y="5041296"/>
            <a:ext cx="2060274" cy="424573"/>
          </a:xfrm>
          <a:prstGeom prst="rect">
            <a:avLst/>
          </a:prstGeom>
          <a:solidFill>
            <a:srgbClr val="49C0B6"/>
          </a:solidFill>
        </p:spPr>
      </p:sp>
      <p:sp>
        <p:nvSpPr>
          <p:cNvPr id="2784" name="object_2785"/>
          <p:cNvSpPr txBox="1"/>
          <p:nvPr/>
        </p:nvSpPr>
        <p:spPr>
          <a:xfrm>
            <a:off x="1600000" y="5784299"/>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Innovation</a:t>
            </a:r>
          </a:p>
        </p:txBody>
      </p:sp>
      <p:sp>
        <p:nvSpPr>
          <p:cNvPr id="2786" name="object_2787"/>
          <p:cNvSpPr txBox="1"/>
          <p:nvPr/>
        </p:nvSpPr>
        <p:spPr>
          <a:xfrm>
            <a:off x="950000" y="6017815"/>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38</a:t>
            </a:r>
          </a:p>
        </p:txBody>
      </p:sp>
      <p:sp>
        <p:nvSpPr>
          <p:cNvPr id="2788" name="object_2789"/>
          <p:cNvSpPr/>
          <p:nvPr/>
        </p:nvSpPr>
        <p:spPr>
          <a:xfrm>
            <a:off x="6745326" y="5925719"/>
            <a:ext cx="778594" cy="778594"/>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3.1</a:t>
            </a:r>
          </a:p>
        </p:txBody>
      </p:sp>
      <p:sp>
        <p:nvSpPr>
          <p:cNvPr id="2790" name="object_2791"/>
          <p:cNvSpPr txBox="1"/>
          <p:nvPr/>
        </p:nvSpPr>
        <p:spPr>
          <a:xfrm>
            <a:off x="16702573" y="5784299"/>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25%</a:t>
            </a:r>
          </a:p>
        </p:txBody>
      </p:sp>
      <p:sp>
        <p:nvSpPr>
          <p:cNvPr id="2792" name="object_2793"/>
          <p:cNvSpPr/>
          <p:nvPr/>
        </p:nvSpPr>
        <p:spPr>
          <a:xfrm>
            <a:off x="7945326" y="6102729"/>
            <a:ext cx="2060274" cy="424573"/>
          </a:xfrm>
          <a:prstGeom prst="rect">
            <a:avLst/>
          </a:prstGeom>
          <a:solidFill>
            <a:srgbClr val="49C0B6"/>
          </a:solidFill>
        </p:spPr>
      </p:sp>
      <p:sp>
        <p:nvSpPr>
          <p:cNvPr id="2794" name="object_2795"/>
          <p:cNvSpPr txBox="1"/>
          <p:nvPr/>
        </p:nvSpPr>
        <p:spPr>
          <a:xfrm>
            <a:off x="1600000" y="6845732"/>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Förderung interner Kooperation</a:t>
            </a:r>
          </a:p>
        </p:txBody>
      </p:sp>
      <p:sp>
        <p:nvSpPr>
          <p:cNvPr id="2796" name="object_2797"/>
          <p:cNvSpPr txBox="1"/>
          <p:nvPr/>
        </p:nvSpPr>
        <p:spPr>
          <a:xfrm>
            <a:off x="950000" y="7079248"/>
            <a:ext cx="594402" cy="594402"/>
          </a:xfrm>
          <a:prstGeom prst="ellipse">
            <a:avLst/>
          </a:prstGeom>
          <a:solidFill>
            <a:srgbClr val="5C5AA7"/>
          </a:solidFill>
        </p:spPr>
        <p:txBody>
          <a:bodyPr wrap="square" lIns="0" tIns="0" rIns="0" bIns="0" rtlCol="0" anchor="ctr"/>
          <a:lstStyle/>
          <a:p>
            <a:pPr algn="ctr"/>
            <a:r>
              <a:rPr sz="2150" b="1" dirty="0">
                <a:solidFill>
                  <a:srgbClr val="FFFFFF"/>
                </a:solidFill>
                <a:latin typeface="Arial"/>
                <a:ea typeface="Arial"/>
              </a:rPr>
              <a:t>18</a:t>
            </a:r>
          </a:p>
        </p:txBody>
      </p:sp>
      <p:sp>
        <p:nvSpPr>
          <p:cNvPr id="2798" name="object_2799"/>
          <p:cNvSpPr/>
          <p:nvPr/>
        </p:nvSpPr>
        <p:spPr>
          <a:xfrm>
            <a:off x="6745326" y="6987152"/>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2.4</a:t>
            </a:r>
          </a:p>
        </p:txBody>
      </p:sp>
      <p:sp>
        <p:nvSpPr>
          <p:cNvPr id="2800" name="object_2801"/>
          <p:cNvSpPr txBox="1"/>
          <p:nvPr/>
        </p:nvSpPr>
        <p:spPr>
          <a:xfrm>
            <a:off x="16702573" y="6845732"/>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23%</a:t>
            </a:r>
          </a:p>
        </p:txBody>
      </p:sp>
      <p:sp>
        <p:nvSpPr>
          <p:cNvPr id="2802" name="object_2803"/>
          <p:cNvSpPr/>
          <p:nvPr/>
        </p:nvSpPr>
        <p:spPr>
          <a:xfrm>
            <a:off x="7945326" y="7164162"/>
            <a:ext cx="1927353" cy="424573"/>
          </a:xfrm>
          <a:prstGeom prst="rect">
            <a:avLst/>
          </a:prstGeom>
          <a:solidFill>
            <a:srgbClr val="49C0B6"/>
          </a:solidFill>
        </p:spPr>
      </p:sp>
      <p:sp>
        <p:nvSpPr>
          <p:cNvPr id="2804" name="object_2805"/>
          <p:cNvSpPr txBox="1"/>
          <p:nvPr/>
        </p:nvSpPr>
        <p:spPr>
          <a:xfrm>
            <a:off x="1600000" y="7907165"/>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Zusammenarbeit Kulturen</a:t>
            </a:r>
          </a:p>
        </p:txBody>
      </p:sp>
      <p:sp>
        <p:nvSpPr>
          <p:cNvPr id="2806" name="object_2807"/>
          <p:cNvSpPr txBox="1"/>
          <p:nvPr/>
        </p:nvSpPr>
        <p:spPr>
          <a:xfrm>
            <a:off x="950000" y="8140681"/>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40</a:t>
            </a:r>
          </a:p>
        </p:txBody>
      </p:sp>
      <p:sp>
        <p:nvSpPr>
          <p:cNvPr id="2808" name="object_2809"/>
          <p:cNvSpPr/>
          <p:nvPr/>
        </p:nvSpPr>
        <p:spPr>
          <a:xfrm>
            <a:off x="6745326" y="8048585"/>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2.7</a:t>
            </a:r>
          </a:p>
        </p:txBody>
      </p:sp>
      <p:sp>
        <p:nvSpPr>
          <p:cNvPr id="2810" name="object_2811"/>
          <p:cNvSpPr txBox="1"/>
          <p:nvPr/>
        </p:nvSpPr>
        <p:spPr>
          <a:xfrm>
            <a:off x="16702573" y="7907165"/>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19%</a:t>
            </a:r>
          </a:p>
        </p:txBody>
      </p:sp>
      <p:sp>
        <p:nvSpPr>
          <p:cNvPr id="2812" name="object_2813"/>
          <p:cNvSpPr/>
          <p:nvPr/>
        </p:nvSpPr>
        <p:spPr>
          <a:xfrm>
            <a:off x="7945326" y="8225595"/>
            <a:ext cx="1628281" cy="424573"/>
          </a:xfrm>
          <a:prstGeom prst="rect">
            <a:avLst/>
          </a:prstGeom>
          <a:solidFill>
            <a:srgbClr val="49C0B6"/>
          </a:solidFill>
        </p:spPr>
      </p:sp>
      <p:sp>
        <p:nvSpPr>
          <p:cNvPr id="2814" name="object_2815"/>
          <p:cNvSpPr txBox="1"/>
          <p:nvPr/>
        </p:nvSpPr>
        <p:spPr>
          <a:xfrm>
            <a:off x="1600000" y="896859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Zielvereinbarung</a:t>
            </a:r>
          </a:p>
        </p:txBody>
      </p:sp>
      <p:sp>
        <p:nvSpPr>
          <p:cNvPr id="2816" name="object_2817"/>
          <p:cNvSpPr txBox="1"/>
          <p:nvPr/>
        </p:nvSpPr>
        <p:spPr>
          <a:xfrm>
            <a:off x="950000" y="9202114"/>
            <a:ext cx="594402" cy="594402"/>
          </a:xfrm>
          <a:prstGeom prst="ellipse">
            <a:avLst/>
          </a:prstGeom>
          <a:solidFill>
            <a:srgbClr val="5181B7"/>
          </a:solidFill>
        </p:spPr>
        <p:txBody>
          <a:bodyPr wrap="square" lIns="0" tIns="0" rIns="0" bIns="0" rtlCol="0" anchor="ctr"/>
          <a:lstStyle/>
          <a:p>
            <a:pPr algn="ctr"/>
            <a:r>
              <a:rPr sz="2150" b="1" dirty="0">
                <a:solidFill>
                  <a:srgbClr val="FFFFFF"/>
                </a:solidFill>
                <a:latin typeface="Arial"/>
                <a:ea typeface="Arial"/>
              </a:rPr>
              <a:t>26</a:t>
            </a:r>
          </a:p>
        </p:txBody>
      </p:sp>
      <p:sp>
        <p:nvSpPr>
          <p:cNvPr id="2818" name="object_2819"/>
          <p:cNvSpPr/>
          <p:nvPr/>
        </p:nvSpPr>
        <p:spPr>
          <a:xfrm>
            <a:off x="6745326" y="9110018"/>
            <a:ext cx="778594" cy="778594"/>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2.3</a:t>
            </a:r>
          </a:p>
        </p:txBody>
      </p:sp>
      <p:sp>
        <p:nvSpPr>
          <p:cNvPr id="2820" name="object_2821"/>
          <p:cNvSpPr txBox="1"/>
          <p:nvPr/>
        </p:nvSpPr>
        <p:spPr>
          <a:xfrm>
            <a:off x="16702573" y="896859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19%</a:t>
            </a:r>
          </a:p>
        </p:txBody>
      </p:sp>
      <p:sp>
        <p:nvSpPr>
          <p:cNvPr id="2822" name="object_2823"/>
          <p:cNvSpPr/>
          <p:nvPr/>
        </p:nvSpPr>
        <p:spPr>
          <a:xfrm>
            <a:off x="7945326" y="9287028"/>
            <a:ext cx="1628281" cy="424573"/>
          </a:xfrm>
          <a:prstGeom prst="rect">
            <a:avLst/>
          </a:prstGeom>
          <a:solidFill>
            <a:srgbClr val="49C0B6"/>
          </a:solidFill>
        </p:spPr>
      </p:sp>
      <p:sp>
        <p:nvSpPr>
          <p:cNvPr id="2824" name="object_2825"/>
          <p:cNvSpPr txBox="1"/>
          <p:nvPr/>
        </p:nvSpPr>
        <p:spPr>
          <a:xfrm>
            <a:off x="1600000" y="1003003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Kenntnis Bewertungssystem</a:t>
            </a:r>
          </a:p>
        </p:txBody>
      </p:sp>
      <p:sp>
        <p:nvSpPr>
          <p:cNvPr id="2826" name="object_2827"/>
          <p:cNvSpPr txBox="1"/>
          <p:nvPr/>
        </p:nvSpPr>
        <p:spPr>
          <a:xfrm>
            <a:off x="950000" y="10263547"/>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31</a:t>
            </a:r>
          </a:p>
        </p:txBody>
      </p:sp>
      <p:sp>
        <p:nvSpPr>
          <p:cNvPr id="2828" name="object_2829"/>
          <p:cNvSpPr/>
          <p:nvPr/>
        </p:nvSpPr>
        <p:spPr>
          <a:xfrm>
            <a:off x="6745326" y="10171451"/>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2.7</a:t>
            </a:r>
          </a:p>
        </p:txBody>
      </p:sp>
      <p:sp>
        <p:nvSpPr>
          <p:cNvPr id="2830" name="object_2831"/>
          <p:cNvSpPr txBox="1"/>
          <p:nvPr/>
        </p:nvSpPr>
        <p:spPr>
          <a:xfrm>
            <a:off x="16702573" y="1003003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19%</a:t>
            </a:r>
          </a:p>
        </p:txBody>
      </p:sp>
      <p:sp>
        <p:nvSpPr>
          <p:cNvPr id="2832" name="object_2833"/>
          <p:cNvSpPr/>
          <p:nvPr/>
        </p:nvSpPr>
        <p:spPr>
          <a:xfrm>
            <a:off x="7945326" y="10348461"/>
            <a:ext cx="1595051" cy="424573"/>
          </a:xfrm>
          <a:prstGeom prst="rect">
            <a:avLst/>
          </a:prstGeom>
          <a:solidFill>
            <a:srgbClr val="49C0B6"/>
          </a:solidFill>
        </p:spPr>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36" name="object_2837"/>
          <p:cNvPicPr>
            <a:picLocks noChangeAspect="1"/>
          </p:cNvPicPr>
          <p:nvPr/>
        </p:nvPicPr>
        <p:blipFill>
          <a:blip r:embed="rId3"/>
          <a:stretch>
            <a:fillRect/>
          </a:stretch>
        </p:blipFill>
        <p:spPr>
          <a:xfrm>
            <a:off x="603250" y="519041"/>
            <a:ext cx="1098413" cy="1098413"/>
          </a:xfrm>
          <a:prstGeom prst="rect">
            <a:avLst/>
          </a:prstGeom>
        </p:spPr>
      </p:pic>
      <p:sp>
        <p:nvSpPr>
          <p:cNvPr id="2838" name="object_28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Wichtigkeitsübersicht (6/6)</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840" name="284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842" name="284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844" name="284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846" name="284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848" name="284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850" name="285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852" name="285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854" name="285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856" name="285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858" name="285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860" name="286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862" name="286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864" name="286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866" name="286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868" name="286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870" name="287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872" name="287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874" name="object_2875"/>
          <p:cNvSpPr/>
          <p:nvPr/>
        </p:nvSpPr>
        <p:spPr>
          <a:xfrm>
            <a:off x="7945326" y="2600000"/>
            <a:ext cx="0" cy="1061433"/>
          </a:xfrm>
          <a:prstGeom prst="rect">
            <a:avLst/>
          </a:prstGeom>
          <a:ln w="5235">
            <a:solidFill>
              <a:srgbClr val="000000"/>
            </a:solidFill>
          </a:ln>
        </p:spPr>
      </p:sp>
      <p:sp>
        <p:nvSpPr>
          <p:cNvPr id="2876" name="object_2877"/>
          <p:cNvSpPr/>
          <p:nvPr/>
        </p:nvSpPr>
        <p:spPr>
          <a:xfrm>
            <a:off x="16352573" y="2600000"/>
            <a:ext cx="0" cy="1061433"/>
          </a:xfrm>
          <a:prstGeom prst="rect">
            <a:avLst/>
          </a:prstGeom>
          <a:ln w="5235">
            <a:solidFill>
              <a:srgbClr val="000000"/>
            </a:solidFill>
          </a:ln>
        </p:spPr>
      </p:sp>
      <p:sp>
        <p:nvSpPr>
          <p:cNvPr id="2878" name="object_2879"/>
          <p:cNvSpPr txBox="1"/>
          <p:nvPr/>
        </p:nvSpPr>
        <p:spPr>
          <a:xfrm>
            <a:off x="1600000" y="260000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Weiterempfehlung</a:t>
            </a:r>
          </a:p>
        </p:txBody>
      </p:sp>
      <p:sp>
        <p:nvSpPr>
          <p:cNvPr id="2880" name="object_2881"/>
          <p:cNvSpPr txBox="1"/>
          <p:nvPr/>
        </p:nvSpPr>
        <p:spPr>
          <a:xfrm>
            <a:off x="950000" y="2833516"/>
            <a:ext cx="594402" cy="594402"/>
          </a:xfrm>
          <a:prstGeom prst="ellipse">
            <a:avLst/>
          </a:prstGeom>
          <a:solidFill>
            <a:srgbClr val="F79964"/>
          </a:solidFill>
        </p:spPr>
        <p:txBody>
          <a:bodyPr wrap="square" lIns="0" tIns="0" rIns="0" bIns="0" rtlCol="0" anchor="ctr"/>
          <a:lstStyle/>
          <a:p>
            <a:pPr algn="ctr"/>
            <a:r>
              <a:rPr sz="2150" b="1" dirty="0">
                <a:solidFill>
                  <a:srgbClr val="FFFFFF"/>
                </a:solidFill>
                <a:latin typeface="Arial"/>
                <a:ea typeface="Arial"/>
              </a:rPr>
              <a:t>35</a:t>
            </a:r>
          </a:p>
        </p:txBody>
      </p:sp>
      <p:sp>
        <p:nvSpPr>
          <p:cNvPr id="2882" name="object_2883"/>
          <p:cNvSpPr/>
          <p:nvPr/>
        </p:nvSpPr>
        <p:spPr>
          <a:xfrm>
            <a:off x="6745326" y="2741420"/>
            <a:ext cx="778594" cy="778594"/>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450" b="1" dirty="0">
                <a:solidFill>
                  <a:srgbClr val="515455"/>
                </a:solidFill>
                <a:latin typeface="Arial"/>
                <a:cs typeface="Arial"/>
              </a:rPr>
              <a:t>2.5</a:t>
            </a:r>
          </a:p>
        </p:txBody>
      </p:sp>
      <p:sp>
        <p:nvSpPr>
          <p:cNvPr id="2884" name="object_2885"/>
          <p:cNvSpPr txBox="1"/>
          <p:nvPr/>
        </p:nvSpPr>
        <p:spPr>
          <a:xfrm>
            <a:off x="16702573" y="2600000"/>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W = 12%</a:t>
            </a:r>
          </a:p>
        </p:txBody>
      </p:sp>
      <p:sp>
        <p:nvSpPr>
          <p:cNvPr id="2886" name="object_2887"/>
          <p:cNvSpPr/>
          <p:nvPr/>
        </p:nvSpPr>
        <p:spPr>
          <a:xfrm>
            <a:off x="7945326" y="2918430"/>
            <a:ext cx="1030137" cy="424573"/>
          </a:xfrm>
          <a:prstGeom prst="rect">
            <a:avLst/>
          </a:prstGeom>
          <a:solidFill>
            <a:srgbClr val="49C0B6"/>
          </a:solid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6" name="object_1017"/>
          <p:cNvPicPr>
            <a:picLocks noChangeAspect="1"/>
          </p:cNvPicPr>
          <p:nvPr/>
        </p:nvPicPr>
        <p:blipFill>
          <a:blip r:embed="rId3"/>
          <a:stretch>
            <a:fillRect/>
          </a:stretch>
        </p:blipFill>
        <p:spPr>
          <a:xfrm>
            <a:off x="603250" y="519041"/>
            <a:ext cx="1098413" cy="1098413"/>
          </a:xfrm>
          <a:prstGeom prst="rect">
            <a:avLst/>
          </a:prstGeom>
        </p:spPr>
      </p:pic>
      <p:sp>
        <p:nvSpPr>
          <p:cNvPr id="1018" name="object_10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Fragebogenübersicht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20" name="102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022" name="102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024" name="102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026" name="102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028" name="102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030" name="103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032" name="103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034" name="103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036" name="103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038" name="103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040" name="104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042" name="104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44" name="104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046" name="104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48" name="104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050" name="105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052" name="105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054" name="object_1055"/>
          <p:cNvSpPr/>
          <p:nvPr/>
        </p:nvSpPr>
        <p:spPr>
          <a:xfrm>
            <a:off x="0" y="2094177"/>
            <a:ext cx="6701367" cy="9215173"/>
          </a:xfrm>
          <a:prstGeom prst="rect">
            <a:avLst/>
          </a:prstGeom>
        </p:spPr>
        <p:txBody>
          <a:bodyPr wrap="square" lIns="720000" tIns="720000" rIns="0" bIns="0" rtlCol="0"/>
          <a:lstStyle/>
          <a:p>
            <a:pPr>
              <a:spcAft>
                <a:spcPts val="1400"/>
              </a:spcAft>
            </a:pPr>
            <a:r>
              <a:rPr lang="de-AT" sz="1000" dirty="0">
                <a:solidFill>
                  <a:srgbClr val="000000"/>
                </a:solidFill>
                <a:latin typeface="Arial"/>
                <a:ea typeface="Arial"/>
              </a:rPr>
              <a:t>1: Einsatz der Qualifikationen</a:t>
            </a:r>
          </a:p>
          <a:p>
            <a:pPr>
              <a:spcAft>
                <a:spcPts val="1400"/>
              </a:spcAft>
            </a:pPr>
            <a:r>
              <a:rPr lang="de-AT" sz="1000" dirty="0">
                <a:solidFill>
                  <a:srgbClr val="000000"/>
                </a:solidFill>
                <a:latin typeface="Arial"/>
                <a:ea typeface="Arial"/>
              </a:rPr>
              <a:t>2: Neues lernen</a:t>
            </a:r>
          </a:p>
          <a:p>
            <a:pPr>
              <a:spcAft>
                <a:spcPts val="1400"/>
              </a:spcAft>
            </a:pPr>
            <a:r>
              <a:rPr lang="de-AT" sz="1000" dirty="0">
                <a:solidFill>
                  <a:srgbClr val="000000"/>
                </a:solidFill>
                <a:latin typeface="Arial"/>
                <a:ea typeface="Arial"/>
              </a:rPr>
              <a:t>3: Unterstützung durch Kollegen</a:t>
            </a:r>
          </a:p>
          <a:p>
            <a:pPr>
              <a:spcAft>
                <a:spcPts val="1400"/>
              </a:spcAft>
            </a:pPr>
            <a:r>
              <a:rPr lang="de-AT" sz="1000" dirty="0">
                <a:solidFill>
                  <a:srgbClr val="000000"/>
                </a:solidFill>
                <a:latin typeface="Arial"/>
                <a:ea typeface="Arial"/>
              </a:rPr>
              <a:t>4: Unterstützung durch Führungskraft</a:t>
            </a:r>
          </a:p>
          <a:p>
            <a:pPr>
              <a:spcAft>
                <a:spcPts val="1400"/>
              </a:spcAft>
            </a:pPr>
            <a:r>
              <a:rPr lang="de-AT" sz="1000" dirty="0">
                <a:solidFill>
                  <a:srgbClr val="000000"/>
                </a:solidFill>
                <a:latin typeface="Arial"/>
                <a:ea typeface="Arial"/>
              </a:rPr>
              <a:t>5: Arbeitsmenge</a:t>
            </a:r>
          </a:p>
          <a:p>
            <a:pPr>
              <a:spcAft>
                <a:spcPts val="1400"/>
              </a:spcAft>
            </a:pPr>
            <a:r>
              <a:rPr lang="de-AT" sz="1000" dirty="0">
                <a:solidFill>
                  <a:srgbClr val="000000"/>
                </a:solidFill>
                <a:latin typeface="Arial"/>
                <a:ea typeface="Arial"/>
              </a:rPr>
              <a:t>6: Arbeitszeitmodell</a:t>
            </a:r>
          </a:p>
          <a:p>
            <a:pPr>
              <a:spcAft>
                <a:spcPts val="1400"/>
              </a:spcAft>
            </a:pPr>
            <a:r>
              <a:rPr lang="de-AT" sz="1000" dirty="0">
                <a:solidFill>
                  <a:srgbClr val="000000"/>
                </a:solidFill>
                <a:latin typeface="Arial"/>
                <a:ea typeface="Arial"/>
              </a:rPr>
              <a:t>7: Veränderungstempo</a:t>
            </a:r>
          </a:p>
          <a:p>
            <a:pPr>
              <a:spcAft>
                <a:spcPts val="1400"/>
              </a:spcAft>
            </a:pPr>
            <a:r>
              <a:rPr lang="de-AT" sz="1000" dirty="0">
                <a:solidFill>
                  <a:srgbClr val="000000"/>
                </a:solidFill>
                <a:latin typeface="Arial"/>
                <a:ea typeface="Arial"/>
              </a:rPr>
              <a:t>8: Qualität von Besprechungen</a:t>
            </a:r>
          </a:p>
          <a:p>
            <a:pPr>
              <a:spcAft>
                <a:spcPts val="1400"/>
              </a:spcAft>
            </a:pPr>
            <a:r>
              <a:rPr lang="de-AT" sz="1000" dirty="0">
                <a:solidFill>
                  <a:srgbClr val="000000"/>
                </a:solidFill>
                <a:latin typeface="Arial"/>
                <a:ea typeface="Arial"/>
              </a:rPr>
              <a:t>9: Prioritätensetzung</a:t>
            </a:r>
          </a:p>
          <a:p>
            <a:pPr>
              <a:spcAft>
                <a:spcPts val="1400"/>
              </a:spcAft>
            </a:pPr>
            <a:r>
              <a:rPr lang="de-AT" sz="1000" dirty="0">
                <a:solidFill>
                  <a:srgbClr val="000000"/>
                </a:solidFill>
                <a:latin typeface="Arial"/>
                <a:ea typeface="Arial"/>
              </a:rPr>
              <a:t>10: Unbürokratische Entscheidungen</a:t>
            </a:r>
          </a:p>
          <a:p>
            <a:pPr>
              <a:spcAft>
                <a:spcPts val="1400"/>
              </a:spcAft>
            </a:pPr>
            <a:r>
              <a:rPr lang="de-AT" sz="1000" dirty="0">
                <a:solidFill>
                  <a:srgbClr val="000000"/>
                </a:solidFill>
                <a:latin typeface="Arial"/>
                <a:ea typeface="Arial"/>
              </a:rPr>
              <a:t>11: Abteilungsübergreifender Arbeitsablauf</a:t>
            </a:r>
          </a:p>
          <a:p>
            <a:pPr>
              <a:spcAft>
                <a:spcPts val="1400"/>
              </a:spcAft>
            </a:pPr>
            <a:r>
              <a:rPr lang="de-AT" sz="1000" dirty="0">
                <a:solidFill>
                  <a:srgbClr val="000000"/>
                </a:solidFill>
                <a:latin typeface="Arial"/>
                <a:ea typeface="Arial"/>
              </a:rPr>
              <a:t>12: Freiraum für Verbesserungen</a:t>
            </a:r>
          </a:p>
          <a:p>
            <a:pPr>
              <a:spcAft>
                <a:spcPts val="1400"/>
              </a:spcAft>
            </a:pPr>
            <a:r>
              <a:rPr lang="de-AT" sz="1000" dirty="0">
                <a:solidFill>
                  <a:srgbClr val="000000"/>
                </a:solidFill>
                <a:latin typeface="Arial"/>
                <a:ea typeface="Arial"/>
              </a:rPr>
              <a:t>13: Zusammenarbeit mit anderen Bereichen</a:t>
            </a:r>
          </a:p>
          <a:p>
            <a:pPr>
              <a:spcAft>
                <a:spcPts val="1400"/>
              </a:spcAft>
            </a:pPr>
            <a:r>
              <a:rPr lang="de-AT" sz="1000" dirty="0">
                <a:solidFill>
                  <a:srgbClr val="000000"/>
                </a:solidFill>
                <a:latin typeface="Arial"/>
                <a:ea typeface="Arial"/>
              </a:rPr>
              <a:t>14: Gegenseitige Vertretung</a:t>
            </a:r>
          </a:p>
          <a:p>
            <a:pPr>
              <a:spcAft>
                <a:spcPts val="1400"/>
              </a:spcAft>
            </a:pPr>
            <a:r>
              <a:rPr lang="de-AT" sz="1000" dirty="0">
                <a:solidFill>
                  <a:srgbClr val="000000"/>
                </a:solidFill>
                <a:latin typeface="Arial"/>
                <a:ea typeface="Arial"/>
              </a:rPr>
              <a:t>15: Arbeitsrelevante Informationen</a:t>
            </a:r>
          </a:p>
          <a:p>
            <a:pPr>
              <a:spcAft>
                <a:spcPts val="1400"/>
              </a:spcAft>
            </a:pPr>
            <a:r>
              <a:rPr lang="de-AT" sz="1000" dirty="0">
                <a:solidFill>
                  <a:srgbClr val="000000"/>
                </a:solidFill>
                <a:latin typeface="Arial"/>
                <a:ea typeface="Arial"/>
              </a:rPr>
              <a:t>16: Führungskraft ist Vorbild</a:t>
            </a:r>
          </a:p>
          <a:p>
            <a:pPr>
              <a:spcAft>
                <a:spcPts val="1400"/>
              </a:spcAft>
            </a:pPr>
            <a:r>
              <a:rPr lang="de-AT" sz="1000" dirty="0">
                <a:solidFill>
                  <a:srgbClr val="000000"/>
                </a:solidFill>
                <a:latin typeface="Arial"/>
                <a:ea typeface="Arial"/>
              </a:rPr>
              <a:t>17: Umsetzung von Veränderungen</a:t>
            </a:r>
          </a:p>
          <a:p>
            <a:pPr>
              <a:spcAft>
                <a:spcPts val="1400"/>
              </a:spcAft>
            </a:pPr>
            <a:r>
              <a:rPr lang="de-AT" sz="1000" dirty="0">
                <a:solidFill>
                  <a:srgbClr val="000000"/>
                </a:solidFill>
                <a:latin typeface="Arial"/>
                <a:ea typeface="Arial"/>
              </a:rPr>
              <a:t>18: Förderung interner Kooperation</a:t>
            </a:r>
          </a:p>
          <a:p>
            <a:pPr>
              <a:spcAft>
                <a:spcPts val="1400"/>
              </a:spcAft>
            </a:pPr>
            <a:r>
              <a:rPr lang="de-AT" sz="1000" dirty="0">
                <a:solidFill>
                  <a:srgbClr val="000000"/>
                </a:solidFill>
                <a:latin typeface="Arial"/>
                <a:ea typeface="Arial"/>
              </a:rPr>
              <a:t>19: Delegationskompetenz</a:t>
            </a:r>
          </a:p>
          <a:p>
            <a:pPr>
              <a:spcAft>
                <a:spcPts val="1400"/>
              </a:spcAft>
            </a:pPr>
            <a:r>
              <a:rPr lang="de-AT" sz="1000" dirty="0">
                <a:solidFill>
                  <a:srgbClr val="000000"/>
                </a:solidFill>
                <a:latin typeface="Arial"/>
                <a:ea typeface="Arial"/>
              </a:rPr>
              <a:t>20: Feedback</a:t>
            </a:r>
          </a:p>
          <a:p>
            <a:pPr>
              <a:spcAft>
                <a:spcPts val="1400"/>
              </a:spcAft>
            </a:pPr>
            <a:r>
              <a:rPr lang="de-AT" sz="1000" dirty="0">
                <a:solidFill>
                  <a:srgbClr val="000000"/>
                </a:solidFill>
                <a:latin typeface="Arial"/>
                <a:ea typeface="Arial"/>
              </a:rPr>
              <a:t>21: Eigenverantwortung wird gefördert</a:t>
            </a:r>
          </a:p>
          <a:p>
            <a:pPr>
              <a:spcAft>
                <a:spcPts val="1400"/>
              </a:spcAft>
            </a:pPr>
            <a:r>
              <a:rPr lang="de-AT" sz="1000" dirty="0">
                <a:solidFill>
                  <a:srgbClr val="000000"/>
                </a:solidFill>
                <a:latin typeface="Arial"/>
                <a:ea typeface="Arial"/>
              </a:rPr>
              <a:t>22: Information über Veränderungen</a:t>
            </a:r>
          </a:p>
          <a:p>
            <a:pPr>
              <a:spcAft>
                <a:spcPts val="1400"/>
              </a:spcAft>
            </a:pPr>
            <a:r>
              <a:rPr lang="de-AT" sz="1000" dirty="0">
                <a:solidFill>
                  <a:srgbClr val="000000"/>
                </a:solidFill>
                <a:latin typeface="Arial"/>
                <a:ea typeface="Arial"/>
              </a:rPr>
              <a:t>23: Ziele des Unternehmens</a:t>
            </a:r>
          </a:p>
          <a:p>
            <a:pPr>
              <a:spcAft>
                <a:spcPts val="1400"/>
              </a:spcAft>
            </a:pPr>
            <a:r>
              <a:rPr lang="de-AT" sz="1000" dirty="0">
                <a:solidFill>
                  <a:srgbClr val="000000"/>
                </a:solidFill>
                <a:latin typeface="Arial"/>
                <a:ea typeface="Arial"/>
              </a:rPr>
              <a:t>24: Erfolgreiche Zukunft</a:t>
            </a:r>
          </a:p>
          <a:p>
            <a:pPr>
              <a:spcAft>
                <a:spcPts val="1400"/>
              </a:spcAft>
            </a:pPr>
            <a:r>
              <a:rPr lang="de-AT" sz="1000" dirty="0">
                <a:solidFill>
                  <a:srgbClr val="000000"/>
                </a:solidFill>
                <a:latin typeface="Arial"/>
                <a:ea typeface="Arial"/>
              </a:rPr>
              <a:t>25: Kundennutzen</a:t>
            </a:r>
          </a:p>
        </p:txBody>
      </p:sp>
      <p:sp>
        <p:nvSpPr>
          <p:cNvPr id="1056" name="object_1057"/>
          <p:cNvSpPr/>
          <p:nvPr/>
        </p:nvSpPr>
        <p:spPr>
          <a:xfrm>
            <a:off x="6701367" y="2094177"/>
            <a:ext cx="6701367" cy="9215173"/>
          </a:xfrm>
          <a:prstGeom prst="rect">
            <a:avLst/>
          </a:prstGeom>
        </p:spPr>
        <p:txBody>
          <a:bodyPr wrap="square" lIns="720000" tIns="720000" rIns="0" bIns="0" rtlCol="0"/>
          <a:lstStyle/>
          <a:p>
            <a:pPr>
              <a:spcAft>
                <a:spcPts val="1400"/>
              </a:spcAft>
            </a:pPr>
            <a:r>
              <a:rPr lang="de-AT" sz="1000" dirty="0">
                <a:solidFill>
                  <a:srgbClr val="000000"/>
                </a:solidFill>
                <a:latin typeface="Arial"/>
                <a:ea typeface="Arial"/>
              </a:rPr>
              <a:t>26: Zielvereinbarung</a:t>
            </a:r>
          </a:p>
          <a:p>
            <a:pPr>
              <a:spcAft>
                <a:spcPts val="1400"/>
              </a:spcAft>
            </a:pPr>
            <a:r>
              <a:rPr lang="de-AT" sz="1000" dirty="0">
                <a:solidFill>
                  <a:srgbClr val="000000"/>
                </a:solidFill>
                <a:latin typeface="Arial"/>
                <a:ea typeface="Arial"/>
              </a:rPr>
              <a:t>27: Klarheit der Aufgaben</a:t>
            </a:r>
          </a:p>
          <a:p>
            <a:pPr>
              <a:spcAft>
                <a:spcPts val="1400"/>
              </a:spcAft>
            </a:pPr>
            <a:r>
              <a:rPr lang="de-AT" sz="1000" dirty="0">
                <a:solidFill>
                  <a:srgbClr val="000000"/>
                </a:solidFill>
                <a:latin typeface="Arial"/>
                <a:ea typeface="Arial"/>
              </a:rPr>
              <a:t>28: Entscheidungsbefugnisse</a:t>
            </a:r>
          </a:p>
          <a:p>
            <a:pPr>
              <a:spcAft>
                <a:spcPts val="1400"/>
              </a:spcAft>
            </a:pPr>
            <a:r>
              <a:rPr lang="de-AT" sz="1000" dirty="0">
                <a:solidFill>
                  <a:srgbClr val="000000"/>
                </a:solidFill>
                <a:latin typeface="Arial"/>
                <a:ea typeface="Arial"/>
              </a:rPr>
              <a:t>29: Besonderer Einsatz</a:t>
            </a:r>
          </a:p>
          <a:p>
            <a:pPr>
              <a:spcAft>
                <a:spcPts val="1400"/>
              </a:spcAft>
            </a:pPr>
            <a:r>
              <a:rPr lang="de-AT" sz="1000" dirty="0">
                <a:solidFill>
                  <a:srgbClr val="000000"/>
                </a:solidFill>
                <a:latin typeface="Arial"/>
                <a:ea typeface="Arial"/>
              </a:rPr>
              <a:t>30: Kriterien für Karriere</a:t>
            </a:r>
          </a:p>
          <a:p>
            <a:pPr>
              <a:spcAft>
                <a:spcPts val="1400"/>
              </a:spcAft>
            </a:pPr>
            <a:r>
              <a:rPr lang="de-AT" sz="1000" dirty="0">
                <a:solidFill>
                  <a:srgbClr val="000000"/>
                </a:solidFill>
                <a:latin typeface="Arial"/>
                <a:ea typeface="Arial"/>
              </a:rPr>
              <a:t>31: Kenntnis Bewertungssystem</a:t>
            </a:r>
          </a:p>
          <a:p>
            <a:pPr>
              <a:spcAft>
                <a:spcPts val="1400"/>
              </a:spcAft>
            </a:pPr>
            <a:r>
              <a:rPr lang="de-AT" sz="1000" dirty="0">
                <a:solidFill>
                  <a:srgbClr val="000000"/>
                </a:solidFill>
                <a:latin typeface="Arial"/>
                <a:ea typeface="Arial"/>
              </a:rPr>
              <a:t>32: Förderung berufliche Entwicklung</a:t>
            </a:r>
          </a:p>
          <a:p>
            <a:pPr>
              <a:spcAft>
                <a:spcPts val="1400"/>
              </a:spcAft>
            </a:pPr>
            <a:r>
              <a:rPr lang="de-AT" sz="1000" dirty="0">
                <a:solidFill>
                  <a:srgbClr val="000000"/>
                </a:solidFill>
                <a:latin typeface="Arial"/>
                <a:ea typeface="Arial"/>
              </a:rPr>
              <a:t>33: Weiterbildungsangebot</a:t>
            </a:r>
          </a:p>
          <a:p>
            <a:pPr>
              <a:spcAft>
                <a:spcPts val="1400"/>
              </a:spcAft>
            </a:pPr>
            <a:r>
              <a:rPr lang="de-AT" sz="1000" dirty="0">
                <a:solidFill>
                  <a:srgbClr val="000000"/>
                </a:solidFill>
                <a:latin typeface="Arial"/>
                <a:ea typeface="Arial"/>
              </a:rPr>
              <a:t>34: Attraktiver Arbeitgeber</a:t>
            </a:r>
          </a:p>
          <a:p>
            <a:pPr>
              <a:spcAft>
                <a:spcPts val="1400"/>
              </a:spcAft>
            </a:pPr>
            <a:r>
              <a:rPr lang="de-AT" sz="1000" dirty="0">
                <a:solidFill>
                  <a:srgbClr val="000000"/>
                </a:solidFill>
                <a:latin typeface="Arial"/>
                <a:ea typeface="Arial"/>
              </a:rPr>
              <a:t>35: Weiterempfehlung</a:t>
            </a:r>
          </a:p>
          <a:p>
            <a:pPr>
              <a:spcAft>
                <a:spcPts val="1400"/>
              </a:spcAft>
            </a:pPr>
            <a:r>
              <a:rPr lang="de-AT" sz="1000" dirty="0">
                <a:solidFill>
                  <a:srgbClr val="000000"/>
                </a:solidFill>
                <a:latin typeface="Arial"/>
                <a:ea typeface="Arial"/>
              </a:rPr>
              <a:t>36: Loyalität zum Unternehmen</a:t>
            </a:r>
          </a:p>
          <a:p>
            <a:pPr>
              <a:spcAft>
                <a:spcPts val="1400"/>
              </a:spcAft>
            </a:pPr>
            <a:r>
              <a:rPr lang="de-AT" sz="1000" dirty="0">
                <a:solidFill>
                  <a:srgbClr val="000000"/>
                </a:solidFill>
                <a:latin typeface="Arial"/>
                <a:ea typeface="Arial"/>
              </a:rPr>
              <a:t>37: Positive Zukunft</a:t>
            </a:r>
          </a:p>
          <a:p>
            <a:pPr>
              <a:spcAft>
                <a:spcPts val="1400"/>
              </a:spcAft>
            </a:pPr>
            <a:r>
              <a:rPr lang="de-AT" sz="1000" dirty="0">
                <a:solidFill>
                  <a:srgbClr val="000000"/>
                </a:solidFill>
                <a:latin typeface="Arial"/>
                <a:ea typeface="Arial"/>
              </a:rPr>
              <a:t>38: Innovation</a:t>
            </a:r>
          </a:p>
          <a:p>
            <a:pPr>
              <a:spcAft>
                <a:spcPts val="1400"/>
              </a:spcAft>
            </a:pPr>
            <a:r>
              <a:rPr lang="de-AT" sz="1000" dirty="0">
                <a:solidFill>
                  <a:srgbClr val="000000"/>
                </a:solidFill>
                <a:latin typeface="Arial"/>
                <a:ea typeface="Arial"/>
              </a:rPr>
              <a:t>39: Fairness im Unternehmen</a:t>
            </a:r>
          </a:p>
          <a:p>
            <a:pPr>
              <a:spcAft>
                <a:spcPts val="1400"/>
              </a:spcAft>
            </a:pPr>
            <a:r>
              <a:rPr lang="de-AT" sz="1000" dirty="0">
                <a:solidFill>
                  <a:srgbClr val="000000"/>
                </a:solidFill>
                <a:latin typeface="Arial"/>
                <a:ea typeface="Arial"/>
              </a:rPr>
              <a:t>40: Zusammenarbeit Kulturen</a:t>
            </a:r>
          </a:p>
          <a:p>
            <a:pPr>
              <a:spcAft>
                <a:spcPts val="1400"/>
              </a:spcAft>
            </a:pPr>
            <a:r>
              <a:rPr lang="de-AT" sz="1000" dirty="0">
                <a:solidFill>
                  <a:srgbClr val="000000"/>
                </a:solidFill>
                <a:latin typeface="Arial"/>
                <a:ea typeface="Arial"/>
              </a:rPr>
              <a:t>41: Gesamtzufriedenheit</a:t>
            </a:r>
          </a:p>
          <a:p>
            <a:pPr>
              <a:spcAft>
                <a:spcPts val="1400"/>
              </a:spcAft>
            </a:pPr>
            <a:r>
              <a:rPr lang="de-AT" sz="1000" dirty="0">
                <a:solidFill>
                  <a:srgbClr val="000000"/>
                </a:solidFill>
                <a:latin typeface="Arial"/>
                <a:ea typeface="Arial"/>
              </a:rPr>
              <a:t>EE1: Einschätzung der Entwicklung</a:t>
            </a:r>
          </a:p>
          <a:p>
            <a:pPr>
              <a:spcAft>
                <a:spcPts val="1400"/>
              </a:spcAft>
            </a:pPr>
            <a:r>
              <a:rPr lang="de-AT" sz="1000" dirty="0">
                <a:solidFill>
                  <a:srgbClr val="000000"/>
                </a:solidFill>
                <a:latin typeface="Arial"/>
                <a:ea typeface="Arial"/>
              </a:rPr>
              <a:t>EE2: Persönliche Weiterentwicklung</a:t>
            </a:r>
          </a:p>
          <a:p>
            <a:pPr>
              <a:spcAft>
                <a:spcPts val="1400"/>
              </a:spcAft>
            </a:pPr>
            <a:r>
              <a:rPr lang="de-AT" sz="1000" dirty="0">
                <a:solidFill>
                  <a:srgbClr val="000000"/>
                </a:solidFill>
                <a:latin typeface="Arial"/>
                <a:ea typeface="Arial"/>
              </a:rPr>
              <a:t>EE3: Zusammenarbeit im Unternehmen</a:t>
            </a:r>
          </a:p>
          <a:p>
            <a:pPr>
              <a:spcAft>
                <a:spcPts val="1400"/>
              </a:spcAft>
            </a:pPr>
            <a:r>
              <a:rPr lang="de-AT" sz="1000" dirty="0">
                <a:solidFill>
                  <a:srgbClr val="000000"/>
                </a:solidFill>
                <a:latin typeface="Arial"/>
                <a:ea typeface="Arial"/>
              </a:rPr>
              <a:t>EE4: Meine Gesamtzufriedenheit</a:t>
            </a:r>
          </a:p>
          <a:p>
            <a:pPr>
              <a:spcAft>
                <a:spcPts val="1400"/>
              </a:spcAft>
            </a:pPr>
            <a:r>
              <a:rPr lang="de-AT" sz="1000" dirty="0">
                <a:solidFill>
                  <a:srgbClr val="000000"/>
                </a:solidFill>
                <a:latin typeface="Arial"/>
                <a:ea typeface="Arial"/>
              </a:rPr>
              <a:t>NPS 1: Net Promoter Score</a:t>
            </a:r>
          </a:p>
          <a:p>
            <a:pPr>
              <a:spcAft>
                <a:spcPts val="1400"/>
              </a:spcAft>
            </a:pPr>
            <a:r>
              <a:rPr lang="de-AT" sz="1000" dirty="0">
                <a:solidFill>
                  <a:srgbClr val="000000"/>
                </a:solidFill>
                <a:latin typeface="Arial"/>
                <a:ea typeface="Arial"/>
              </a:rPr>
              <a:t>S1: Feedback als Projekt / Prozess</a:t>
            </a:r>
          </a:p>
          <a:p>
            <a:pPr>
              <a:spcAft>
                <a:spcPts val="1400"/>
              </a:spcAft>
            </a:pPr>
            <a:r>
              <a:rPr lang="de-AT" sz="1000" dirty="0">
                <a:solidFill>
                  <a:srgbClr val="000000"/>
                </a:solidFill>
                <a:latin typeface="Arial"/>
                <a:ea typeface="Arial"/>
              </a:rPr>
              <a:t>S1_F: Feedback als Projekt / Prozess</a:t>
            </a:r>
          </a:p>
          <a:p>
            <a:pPr>
              <a:spcAft>
                <a:spcPts val="1400"/>
              </a:spcAft>
            </a:pPr>
            <a:r>
              <a:rPr lang="de-AT" sz="1000" dirty="0">
                <a:solidFill>
                  <a:srgbClr val="000000"/>
                </a:solidFill>
                <a:latin typeface="Arial"/>
                <a:ea typeface="Arial"/>
              </a:rPr>
              <a:t>S2: Mehr Feedback / weniger Feedback in Zukunft</a:t>
            </a:r>
          </a:p>
          <a:p>
            <a:pPr>
              <a:spcAft>
                <a:spcPts val="1400"/>
              </a:spcAft>
            </a:pPr>
            <a:r>
              <a:rPr lang="de-AT" sz="1000" dirty="0">
                <a:solidFill>
                  <a:srgbClr val="000000"/>
                </a:solidFill>
                <a:latin typeface="Arial"/>
                <a:ea typeface="Arial"/>
              </a:rPr>
              <a:t>S2_F: Mehr Feedback / weniger Feedback in Zukunft</a:t>
            </a:r>
          </a:p>
        </p:txBody>
      </p:sp>
      <p:sp>
        <p:nvSpPr>
          <p:cNvPr id="1058" name="object_1059"/>
          <p:cNvSpPr/>
          <p:nvPr/>
        </p:nvSpPr>
        <p:spPr>
          <a:xfrm>
            <a:off x="13402733" y="2094177"/>
            <a:ext cx="6701367" cy="9215173"/>
          </a:xfrm>
          <a:prstGeom prst="rect">
            <a:avLst/>
          </a:prstGeom>
        </p:spPr>
        <p:txBody>
          <a:bodyPr wrap="square" lIns="720000" tIns="720000" rIns="0" bIns="0" rtlCol="0"/>
          <a:lstStyle/>
          <a:p>
            <a:pPr>
              <a:spcAft>
                <a:spcPts val="1400"/>
              </a:spcAft>
            </a:pPr>
            <a:r>
              <a:rPr lang="de-AT" sz="1000" dirty="0">
                <a:solidFill>
                  <a:srgbClr val="000000"/>
                </a:solidFill>
                <a:latin typeface="Arial"/>
                <a:ea typeface="Arial"/>
              </a:rPr>
              <a:t>S3: Teamfokus - Individuen-Fokus</a:t>
            </a:r>
          </a:p>
          <a:p>
            <a:pPr>
              <a:spcAft>
                <a:spcPts val="1400"/>
              </a:spcAft>
            </a:pPr>
            <a:r>
              <a:rPr lang="de-AT" sz="1000" dirty="0">
                <a:solidFill>
                  <a:srgbClr val="000000"/>
                </a:solidFill>
                <a:latin typeface="Arial"/>
                <a:ea typeface="Arial"/>
              </a:rPr>
              <a:t>S3_F: Teamfokus - Individuen-Fokus</a:t>
            </a:r>
          </a:p>
          <a:p>
            <a:pPr>
              <a:spcAft>
                <a:spcPts val="1400"/>
              </a:spcAft>
            </a:pPr>
            <a:r>
              <a:rPr lang="de-AT" sz="1000" dirty="0">
                <a:solidFill>
                  <a:srgbClr val="000000"/>
                </a:solidFill>
                <a:latin typeface="Arial"/>
                <a:ea typeface="Arial"/>
              </a:rPr>
              <a:t>S4: Persönliches Feedback / digitales Feedback</a:t>
            </a:r>
          </a:p>
          <a:p>
            <a:pPr>
              <a:spcAft>
                <a:spcPts val="1400"/>
              </a:spcAft>
            </a:pPr>
            <a:r>
              <a:rPr lang="de-AT" sz="1000" dirty="0">
                <a:solidFill>
                  <a:srgbClr val="000000"/>
                </a:solidFill>
                <a:latin typeface="Arial"/>
                <a:ea typeface="Arial"/>
              </a:rPr>
              <a:t>S4_F: Persönliches Feedback / digitales Feedback</a:t>
            </a:r>
          </a:p>
          <a:p>
            <a:pPr>
              <a:spcAft>
                <a:spcPts val="1400"/>
              </a:spcAft>
            </a:pPr>
            <a:r>
              <a:rPr lang="de-AT" sz="1000" dirty="0">
                <a:solidFill>
                  <a:srgbClr val="000000"/>
                </a:solidFill>
                <a:latin typeface="Arial"/>
                <a:ea typeface="Arial"/>
              </a:rPr>
              <a:t>S5: Fragebögen kurz / umfangreich</a:t>
            </a:r>
          </a:p>
          <a:p>
            <a:pPr>
              <a:spcAft>
                <a:spcPts val="1400"/>
              </a:spcAft>
            </a:pPr>
            <a:r>
              <a:rPr lang="de-AT" sz="1000" dirty="0">
                <a:solidFill>
                  <a:srgbClr val="000000"/>
                </a:solidFill>
                <a:latin typeface="Arial"/>
                <a:ea typeface="Arial"/>
              </a:rPr>
              <a:t>S5_F: Fragebögen kurz / umfangreich</a:t>
            </a:r>
          </a:p>
          <a:p>
            <a:pPr>
              <a:spcAft>
                <a:spcPts val="1400"/>
              </a:spcAft>
            </a:pPr>
            <a:r>
              <a:rPr lang="de-AT" sz="1000" dirty="0">
                <a:solidFill>
                  <a:srgbClr val="000000"/>
                </a:solidFill>
                <a:latin typeface="Arial"/>
                <a:ea typeface="Arial"/>
              </a:rPr>
              <a:t>K1: Kommentar</a:t>
            </a:r>
          </a:p>
          <a:p>
            <a:pPr>
              <a:spcAft>
                <a:spcPts val="1400"/>
              </a:spcAft>
            </a:pPr>
            <a:r>
              <a:rPr lang="de-AT" sz="1000" dirty="0">
                <a:solidFill>
                  <a:srgbClr val="000000"/>
                </a:solidFill>
                <a:latin typeface="Arial"/>
                <a:ea typeface="Arial"/>
              </a:rPr>
              <a:t>KK1: Kommentar Klassifizierung</a:t>
            </a:r>
          </a:p>
          <a:p>
            <a:pPr>
              <a:spcAft>
                <a:spcPts val="1400"/>
              </a:spcAft>
            </a:pPr>
            <a:r>
              <a:rPr lang="de-AT" sz="1000" dirty="0">
                <a:solidFill>
                  <a:srgbClr val="000000"/>
                </a:solidFill>
                <a:latin typeface="Arial"/>
                <a:ea typeface="Arial"/>
              </a:rPr>
              <a:t>EF1: Interesse an Sportangeboten</a:t>
            </a:r>
          </a:p>
          <a:p>
            <a:pPr>
              <a:spcAft>
                <a:spcPts val="1400"/>
              </a:spcAft>
            </a:pPr>
            <a:r>
              <a:rPr lang="de-AT" sz="1000" dirty="0">
                <a:solidFill>
                  <a:srgbClr val="000000"/>
                </a:solidFill>
                <a:latin typeface="Arial"/>
                <a:ea typeface="Arial"/>
              </a:rPr>
              <a:t>EF2: Homeoffice vs. Anwesenheit im Büro</a:t>
            </a:r>
          </a:p>
          <a:p>
            <a:pPr>
              <a:spcAft>
                <a:spcPts val="1400"/>
              </a:spcAft>
            </a:pPr>
            <a:r>
              <a:rPr lang="de-AT" sz="1000" dirty="0">
                <a:solidFill>
                  <a:srgbClr val="000000"/>
                </a:solidFill>
                <a:latin typeface="Arial"/>
                <a:ea typeface="Arial"/>
              </a:rPr>
              <a:t>D1: Position</a:t>
            </a:r>
          </a:p>
          <a:p>
            <a:pPr>
              <a:spcAft>
                <a:spcPts val="1400"/>
              </a:spcAft>
            </a:pPr>
            <a:r>
              <a:rPr lang="de-AT" sz="1000" dirty="0">
                <a:solidFill>
                  <a:srgbClr val="000000"/>
                </a:solidFill>
                <a:latin typeface="Arial"/>
                <a:ea typeface="Arial"/>
              </a:rPr>
              <a:t>D2: Betriebszugehörigkeit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02" name="object_2903"/>
          <p:cNvPicPr>
            <a:picLocks noChangeAspect="1"/>
          </p:cNvPicPr>
          <p:nvPr/>
        </p:nvPicPr>
        <p:blipFill>
          <a:blip r:embed="rId3"/>
          <a:stretch>
            <a:fillRect/>
          </a:stretch>
        </p:blipFill>
        <p:spPr>
          <a:xfrm>
            <a:off x="603250" y="519041"/>
            <a:ext cx="1098413" cy="1098413"/>
          </a:xfrm>
          <a:prstGeom prst="rect">
            <a:avLst/>
          </a:prstGeom>
        </p:spPr>
      </p:pic>
      <p:sp>
        <p:nvSpPr>
          <p:cNvPr id="2904" name="object_290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2906" name="2907">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2908" name="2909">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2910" name="2911">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2912" name="2913">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2914" name="2915">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2916" name="2917">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2918" name="2919">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2920" name="2921">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2922" name="2923">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2924" name="2925">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2926" name="2927">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2928" name="2929">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2930" name="2931">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2932" name="2933">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2934" name="2935">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2936" name="2937">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2938" name="2939">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2940" name="object_2941"/>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(N=253)</a:t>
            </a:r>
            <a:endParaRPr lang="en-US" sz="1950" dirty="0">
              <a:latin typeface="Arial" panose="02000000000000000000" pitchFamily="2" charset="0"/>
              <a:ea typeface="Arial" panose="02000000000000000000" pitchFamily="2" charset="0"/>
            </a:endParaRPr>
          </a:p>
        </p:txBody>
      </p:sp>
      <p:sp>
        <p:nvSpPr>
          <p:cNvPr id="2942" name="object_2943"/>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2944" name="object_2945"/>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(6)</a:t>
            </a:r>
            <a:endParaRPr sz="1950" dirty="0"/>
          </a:p>
        </p:txBody>
      </p:sp>
      <p:sp>
        <p:nvSpPr>
          <p:cNvPr id="2946" name="object_2947"/>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2948" name="object_2949"/>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a:t>
            </a:r>
          </a:p>
        </p:txBody>
      </p:sp>
      <p:sp>
        <p:nvSpPr>
          <p:cNvPr id="2890" name="object_2891"/>
          <p:cNvSpPr/>
          <p:nvPr/>
        </p:nvSpPr>
        <p:spPr>
          <a:xfrm>
            <a:off x="3748577" y="10104831"/>
            <a:ext cx="7690447" cy="157480"/>
          </a:xfrm>
          <a:prstGeom prst="rect">
            <a:avLst/>
          </a:prstGeom>
          <a:solidFill>
            <a:srgbClr val="DB2D3C"/>
          </a:solidFill>
        </p:spPr>
      </p:sp>
      <p:sp>
        <p:nvSpPr>
          <p:cNvPr id="2892" name="object_2893"/>
          <p:cNvSpPr/>
          <p:nvPr/>
        </p:nvSpPr>
        <p:spPr>
          <a:xfrm>
            <a:off x="3748577" y="3146501"/>
            <a:ext cx="7690447" cy="6958330"/>
          </a:xfrm>
          <a:prstGeom prst="rect">
            <a:avLst/>
          </a:prstGeom>
          <a:solidFill>
            <a:srgbClr val="DB2D3C">
              <a:alpha val="9999"/>
            </a:srgbClr>
          </a:solidFill>
        </p:spPr>
      </p:sp>
      <p:sp>
        <p:nvSpPr>
          <p:cNvPr id="2894" name="object_2895"/>
          <p:cNvSpPr/>
          <p:nvPr/>
        </p:nvSpPr>
        <p:spPr>
          <a:xfrm>
            <a:off x="11439024" y="10104831"/>
            <a:ext cx="1512875" cy="157480"/>
          </a:xfrm>
          <a:prstGeom prst="rect">
            <a:avLst/>
          </a:prstGeom>
          <a:solidFill>
            <a:srgbClr val="FABC46"/>
          </a:solidFill>
        </p:spPr>
      </p:sp>
      <p:sp>
        <p:nvSpPr>
          <p:cNvPr id="2896" name="object_2897"/>
          <p:cNvSpPr/>
          <p:nvPr/>
        </p:nvSpPr>
        <p:spPr>
          <a:xfrm>
            <a:off x="11439024" y="3146501"/>
            <a:ext cx="1512875" cy="6958330"/>
          </a:xfrm>
          <a:prstGeom prst="rect">
            <a:avLst/>
          </a:prstGeom>
          <a:solidFill>
            <a:srgbClr val="FABC46">
              <a:alpha val="9999"/>
            </a:srgbClr>
          </a:solidFill>
        </p:spPr>
      </p:sp>
      <p:sp>
        <p:nvSpPr>
          <p:cNvPr id="2898" name="object_2899"/>
          <p:cNvSpPr/>
          <p:nvPr/>
        </p:nvSpPr>
        <p:spPr>
          <a:xfrm>
            <a:off x="12951899" y="10104831"/>
            <a:ext cx="3403968" cy="157480"/>
          </a:xfrm>
          <a:prstGeom prst="rect">
            <a:avLst/>
          </a:prstGeom>
          <a:solidFill>
            <a:srgbClr val="35B77C"/>
          </a:solidFill>
        </p:spPr>
      </p:sp>
      <p:sp>
        <p:nvSpPr>
          <p:cNvPr id="2900" name="object_2901"/>
          <p:cNvSpPr/>
          <p:nvPr/>
        </p:nvSpPr>
        <p:spPr>
          <a:xfrm>
            <a:off x="12951899" y="3146501"/>
            <a:ext cx="3403968" cy="6958330"/>
          </a:xfrm>
          <a:prstGeom prst="rect">
            <a:avLst/>
          </a:prstGeom>
          <a:solidFill>
            <a:srgbClr val="35B77C">
              <a:alpha val="9999"/>
            </a:srgbClr>
          </a:solidFill>
        </p:spPr>
      </p:sp>
      <p:sp>
        <p:nvSpPr>
          <p:cNvPr id="2950" name="object_2951"/>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2952" name="object_2953"/>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2954" name="object_2955"/>
          <p:cNvCxnSpPr/>
          <p:nvPr/>
        </p:nvCxnSpPr>
        <p:spPr>
          <a:xfrm flipV="1">
            <a:off x="12118598" y="3722410"/>
            <a:ext cx="5137421" cy="5060338"/>
          </a:xfrm>
          <a:prstGeom prst="line">
            <a:avLst/>
          </a:prstGeom>
          <a:ln w="9525" cap="flat" cmpd="sng" algn="ctr">
            <a:solidFill>
              <a:srgbClr val="F48798">
                <a:alpha val="69999"/>
              </a:srgbClr>
            </a:solidFill>
            <a:prstDash val="dash"/>
            <a:round/>
            <a:headEnd type="none" w="med" len="med"/>
            <a:tailEnd type="none" w="med" len="med"/>
          </a:ln>
        </p:spPr>
      </p:cxnSp>
      <p:cxnSp>
        <p:nvCxnSpPr>
          <p:cNvPr id="2956" name="object_2957"/>
          <p:cNvCxnSpPr/>
          <p:nvPr/>
        </p:nvCxnSpPr>
        <p:spPr>
          <a:xfrm flipV="1">
            <a:off x="12118598" y="4570551"/>
            <a:ext cx="5137421" cy="4212197"/>
          </a:xfrm>
          <a:prstGeom prst="line">
            <a:avLst/>
          </a:prstGeom>
          <a:ln w="9525" cap="flat" cmpd="sng" algn="ctr">
            <a:solidFill>
              <a:srgbClr val="F79964">
                <a:alpha val="69999"/>
              </a:srgbClr>
            </a:solidFill>
            <a:prstDash val="dash"/>
            <a:round/>
            <a:headEnd type="none" w="med" len="med"/>
            <a:tailEnd type="none" w="med" len="med"/>
          </a:ln>
        </p:spPr>
      </p:cxnSp>
      <p:sp>
        <p:nvSpPr>
          <p:cNvPr id="2958" name="object_2959">
            <a:hlinkClick r:id="rId18" action="ppaction://hlinksldjump" tooltip="1: Einsatz der Qualifikationen Z=2.4 / W=71%"/>
          </p:cNvPr>
          <p:cNvSpPr/>
          <p:nvPr/>
        </p:nvSpPr>
        <p:spPr>
          <a:xfrm>
            <a:off x="12642566" y="489739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a:t>
            </a:r>
            <a:endParaRPr sz="1950" b="1" dirty="0"/>
          </a:p>
        </p:txBody>
      </p:sp>
      <p:sp>
        <p:nvSpPr>
          <p:cNvPr id="2960" name="object_2961">
            <a:hlinkClick r:id="rId32" action="ppaction://hlinksldjump" tooltip="2: Neues lernen Z=2.6 / W=88%"/>
          </p:cNvPr>
          <p:cNvSpPr/>
          <p:nvPr/>
        </p:nvSpPr>
        <p:spPr>
          <a:xfrm>
            <a:off x="12047549" y="37144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2962" name="object_2963">
            <a:hlinkClick r:id="rId33" action="ppaction://hlinksldjump" tooltip="3: Unterstützung durch Kollegen Z=1.9 / W=69%"/>
          </p:cNvPr>
          <p:cNvSpPr/>
          <p:nvPr/>
        </p:nvSpPr>
        <p:spPr>
          <a:xfrm>
            <a:off x="13760003" y="5036566"/>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a:t>
            </a:r>
            <a:endParaRPr sz="1950" b="1" dirty="0"/>
          </a:p>
        </p:txBody>
      </p:sp>
      <p:sp>
        <p:nvSpPr>
          <p:cNvPr id="2964" name="object_2965">
            <a:hlinkClick r:id="rId34" action="ppaction://hlinksldjump" tooltip="4: Unterstützung durch Führungskraft Z=2.2 / W=70%"/>
          </p:cNvPr>
          <p:cNvSpPr/>
          <p:nvPr/>
        </p:nvSpPr>
        <p:spPr>
          <a:xfrm>
            <a:off x="12952402" y="49669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2966" name="object_2967">
            <a:hlinkClick r:id="rId35" action="ppaction://hlinksldjump" tooltip="5: Arbeitsmenge Z=2.8 / W=41%"/>
          </p:cNvPr>
          <p:cNvSpPr/>
          <p:nvPr/>
        </p:nvSpPr>
        <p:spPr>
          <a:xfrm>
            <a:off x="11466907" y="698489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2968" name="object_2969">
            <a:hlinkClick r:id="rId36" action="ppaction://hlinksldjump" tooltip="6: Arbeitszeitmodell Z=1.8 / W=80%"/>
          </p:cNvPr>
          <p:cNvSpPr/>
          <p:nvPr/>
        </p:nvSpPr>
        <p:spPr>
          <a:xfrm>
            <a:off x="13965747" y="4271150"/>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2970" name="object_2971">
            <a:hlinkClick r:id="rId37" action="ppaction://hlinksldjump" tooltip="16: Führungskraft ist Vorbild Z=2.3 / W=80%"/>
          </p:cNvPr>
          <p:cNvSpPr/>
          <p:nvPr/>
        </p:nvSpPr>
        <p:spPr>
          <a:xfrm>
            <a:off x="12872570" y="427115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2972" name="object_2973">
            <a:hlinkClick r:id="rId38" action="ppaction://hlinksldjump" tooltip="7: Veränderungstempo Z=2.8 / W=27%"/>
          </p:cNvPr>
          <p:cNvSpPr/>
          <p:nvPr/>
        </p:nvSpPr>
        <p:spPr>
          <a:xfrm>
            <a:off x="11544972" y="795906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2974" name="object_2975">
            <a:hlinkClick r:id="rId39" action="ppaction://hlinksldjump" tooltip="17: Umsetzung von Veränderungen Z=2.4 / W=27%"/>
          </p:cNvPr>
          <p:cNvSpPr/>
          <p:nvPr/>
        </p:nvSpPr>
        <p:spPr>
          <a:xfrm>
            <a:off x="12608093" y="795906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2976" name="object_2977">
            <a:hlinkClick r:id="rId40" action="ppaction://hlinksldjump" tooltip="8: Qualität von Besprechungen Z=2.8 / W=26%"/>
          </p:cNvPr>
          <p:cNvSpPr/>
          <p:nvPr/>
        </p:nvSpPr>
        <p:spPr>
          <a:xfrm>
            <a:off x="11483687" y="802864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2978" name="object_2979">
            <a:hlinkClick r:id="rId41" action="ppaction://hlinksldjump" tooltip="9: Prioritätensetzung Z=2.6 / W=40%"/>
          </p:cNvPr>
          <p:cNvSpPr/>
          <p:nvPr/>
        </p:nvSpPr>
        <p:spPr>
          <a:xfrm>
            <a:off x="11999168" y="705448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2980" name="object_2981">
            <a:hlinkClick r:id="rId42" action="ppaction://hlinksldjump" tooltip="10: Unbürokratische Entscheidungen Z=3 / W=100%"/>
          </p:cNvPr>
          <p:cNvSpPr/>
          <p:nvPr/>
        </p:nvSpPr>
        <p:spPr>
          <a:xfrm>
            <a:off x="10980042" y="2879484"/>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2982" name="object_2983">
            <a:hlinkClick r:id="rId43" action="ppaction://hlinksldjump" tooltip="11: Abteilungsübergreifender Arbeitsablauf Z=2.5 / W=29%"/>
          </p:cNvPr>
          <p:cNvSpPr/>
          <p:nvPr/>
        </p:nvSpPr>
        <p:spPr>
          <a:xfrm>
            <a:off x="12203969" y="781989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11</a:t>
            </a:r>
            <a:endParaRPr sz="1950" b="1" dirty="0"/>
          </a:p>
        </p:txBody>
      </p:sp>
      <p:sp>
        <p:nvSpPr>
          <p:cNvPr id="2984" name="object_2985">
            <a:hlinkClick r:id="rId44" action="ppaction://hlinksldjump" tooltip="29: Besonderer Einsatz Z=1.6 / W=29%"/>
          </p:cNvPr>
          <p:cNvSpPr/>
          <p:nvPr/>
        </p:nvSpPr>
        <p:spPr>
          <a:xfrm>
            <a:off x="14453191" y="781989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2986" name="object_2987">
            <a:hlinkClick r:id="rId45" action="ppaction://hlinksldjump" tooltip="12: Freiraum für Verbesserungen Z=2.3 / W=61%"/>
          </p:cNvPr>
          <p:cNvSpPr/>
          <p:nvPr/>
        </p:nvSpPr>
        <p:spPr>
          <a:xfrm>
            <a:off x="12779711" y="559323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12</a:t>
            </a:r>
            <a:endParaRPr sz="1950" b="1" dirty="0"/>
          </a:p>
        </p:txBody>
      </p:sp>
      <p:sp>
        <p:nvSpPr>
          <p:cNvPr id="2988" name="object_2989">
            <a:hlinkClick r:id="rId46" action="ppaction://hlinksldjump" tooltip="13: Zusammenarbeit mit anderen Bereichen Z=3.5 / W=85%"/>
          </p:cNvPr>
          <p:cNvSpPr/>
          <p:nvPr/>
        </p:nvSpPr>
        <p:spPr>
          <a:xfrm>
            <a:off x="9881510" y="3923233"/>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2990" name="object_2991">
            <a:hlinkClick r:id="rId47" action="ppaction://hlinksldjump" tooltip="14: Gegenseitige Vertretung Z=2.3 / W=39%"/>
          </p:cNvPr>
          <p:cNvSpPr/>
          <p:nvPr/>
        </p:nvSpPr>
        <p:spPr>
          <a:xfrm>
            <a:off x="12841981" y="71240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2992" name="object_2993">
            <a:hlinkClick r:id="rId48" action="ppaction://hlinksldjump" tooltip="15: Arbeitsrelevante Informationen Z=2.4 / W=31%"/>
          </p:cNvPr>
          <p:cNvSpPr/>
          <p:nvPr/>
        </p:nvSpPr>
        <p:spPr>
          <a:xfrm>
            <a:off x="12463708" y="768073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2994" name="object_2995">
            <a:hlinkClick r:id="rId49" action="ppaction://hlinksldjump" tooltip="18: Förderung interner Kooperation Z=2.4 / W=23%"/>
          </p:cNvPr>
          <p:cNvSpPr/>
          <p:nvPr/>
        </p:nvSpPr>
        <p:spPr>
          <a:xfrm>
            <a:off x="12596586" y="8237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2996" name="object_2997">
            <a:hlinkClick r:id="rId50" action="ppaction://hlinksldjump" tooltip="19: Delegationskompetenz Z=2.3 / W=25%"/>
          </p:cNvPr>
          <p:cNvSpPr/>
          <p:nvPr/>
        </p:nvSpPr>
        <p:spPr>
          <a:xfrm>
            <a:off x="12703518" y="809823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2998" name="object_2999">
            <a:hlinkClick r:id="rId51" action="ppaction://hlinksldjump" tooltip="38: Innovation Z=3.1 / W=25%"/>
          </p:cNvPr>
          <p:cNvSpPr/>
          <p:nvPr/>
        </p:nvSpPr>
        <p:spPr>
          <a:xfrm>
            <a:off x="10699404" y="809823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3000" name="object_3001">
            <a:hlinkClick r:id="rId52" action="ppaction://hlinksldjump" tooltip="20: Feedback Z=2.3 / W=59%"/>
          </p:cNvPr>
          <p:cNvSpPr/>
          <p:nvPr/>
        </p:nvSpPr>
        <p:spPr>
          <a:xfrm>
            <a:off x="12693403" y="5732399"/>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3002" name="object_3003">
            <a:hlinkClick r:id="rId53" action="ppaction://hlinksldjump" tooltip="21: Eigenverantwortung wird gefördert Z=2 / W=82%"/>
          </p:cNvPr>
          <p:cNvSpPr/>
          <p:nvPr/>
        </p:nvSpPr>
        <p:spPr>
          <a:xfrm>
            <a:off x="13444607" y="4131983"/>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3004" name="object_3005">
            <a:hlinkClick r:id="rId54" action="ppaction://hlinksldjump" tooltip="22: Information über Veränderungen Z=2.5 / W=35%"/>
          </p:cNvPr>
          <p:cNvSpPr/>
          <p:nvPr/>
        </p:nvSpPr>
        <p:spPr>
          <a:xfrm>
            <a:off x="12227592" y="7402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3006" name="object_3007">
            <a:hlinkClick r:id="rId55" action="ppaction://hlinksldjump" tooltip="30: Kriterien für Karriere Z=3.1 / W=35%"/>
          </p:cNvPr>
          <p:cNvSpPr/>
          <p:nvPr/>
        </p:nvSpPr>
        <p:spPr>
          <a:xfrm>
            <a:off x="10720736" y="740239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3008" name="object_3009">
            <a:hlinkClick r:id="rId56" action="ppaction://hlinksldjump" tooltip="23: Ziele des Unternehmens Z=2.5 / W=32%"/>
          </p:cNvPr>
          <p:cNvSpPr/>
          <p:nvPr/>
        </p:nvSpPr>
        <p:spPr>
          <a:xfrm>
            <a:off x="12372325" y="7611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3010" name="object_3011">
            <a:hlinkClick r:id="rId57" action="ppaction://hlinksldjump" tooltip="24: Erfolgreiche Zukunft Z=3 / W=64%"/>
          </p:cNvPr>
          <p:cNvSpPr/>
          <p:nvPr/>
        </p:nvSpPr>
        <p:spPr>
          <a:xfrm>
            <a:off x="11067708" y="538448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3012" name="object_3013">
            <a:hlinkClick r:id="rId58" action="ppaction://hlinksldjump" tooltip="25: Kundennutzen Z=2.6 / W=48%"/>
          </p:cNvPr>
          <p:cNvSpPr/>
          <p:nvPr/>
        </p:nvSpPr>
        <p:spPr>
          <a:xfrm>
            <a:off x="12071386" y="649781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3014" name="object_3015">
            <a:hlinkClick r:id="rId59" action="ppaction://hlinksldjump" tooltip="26: Zielvereinbarung Z=2.3 / W=19%"/>
          </p:cNvPr>
          <p:cNvSpPr/>
          <p:nvPr/>
        </p:nvSpPr>
        <p:spPr>
          <a:xfrm>
            <a:off x="12879721" y="851573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3016" name="object_3017">
            <a:hlinkClick r:id="rId60" action="ppaction://hlinksldjump" tooltip="31: Kenntnis Bewertungssystem Z=2.7 / W=19%"/>
          </p:cNvPr>
          <p:cNvSpPr/>
          <p:nvPr/>
        </p:nvSpPr>
        <p:spPr>
          <a:xfrm rot="10800000">
            <a:off x="11864932" y="8515731"/>
            <a:ext cx="507333" cy="507333"/>
          </a:xfrm>
          <a:prstGeom prst="pie">
            <a:avLst>
              <a:gd name="adj1" fmla="val 0"/>
              <a:gd name="adj2" fmla="val 10800000"/>
            </a:avLst>
          </a:prstGeom>
          <a:solidFill>
            <a:srgbClr val="F48798"/>
          </a:solidFill>
          <a:ln>
            <a:noFill/>
          </a:ln>
        </p:spPr>
      </p:sp>
      <p:sp>
        <p:nvSpPr>
          <p:cNvPr id="3018" name="object_3019">
            <a:hlinkClick r:id="rId60" action="ppaction://hlinksldjump" tooltip="Kenntnis Bewertungssystem Z=2.7 / W=19%"/>
          </p:cNvPr>
          <p:cNvSpPr/>
          <p:nvPr/>
        </p:nvSpPr>
        <p:spPr>
          <a:xfrm>
            <a:off x="17256019" y="3455392"/>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31</a:t>
            </a:r>
            <a:endParaRPr sz="1950" b="1" dirty="0"/>
          </a:p>
        </p:txBody>
      </p:sp>
      <p:sp>
        <p:nvSpPr>
          <p:cNvPr id="3020" name="object_3021">
            <a:hlinkClick r:id="rId61" action="ppaction://hlinksldjump" tooltip="40: Zusammenarbeit Kulturen Z=2.7 / W=19%"/>
          </p:cNvPr>
          <p:cNvSpPr/>
          <p:nvPr/>
        </p:nvSpPr>
        <p:spPr>
          <a:xfrm rot="21600000">
            <a:off x="11864932" y="8542433"/>
            <a:ext cx="507333" cy="507333"/>
          </a:xfrm>
          <a:prstGeom prst="pie">
            <a:avLst>
              <a:gd name="adj1" fmla="val 0"/>
              <a:gd name="adj2" fmla="val 10800000"/>
            </a:avLst>
          </a:prstGeom>
          <a:solidFill>
            <a:srgbClr val="F79964"/>
          </a:solidFill>
          <a:ln>
            <a:noFill/>
          </a:ln>
        </p:spPr>
      </p:sp>
      <p:sp>
        <p:nvSpPr>
          <p:cNvPr id="3022" name="object_3023">
            <a:hlinkClick r:id="rId61" action="ppaction://hlinksldjump" tooltip="Zusammenarbeit Kulturen Z=2.7 / W=19%"/>
          </p:cNvPr>
          <p:cNvSpPr/>
          <p:nvPr/>
        </p:nvSpPr>
        <p:spPr>
          <a:xfrm>
            <a:off x="17256019" y="4303533"/>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3024" name="object_3025">
            <a:hlinkClick r:id="rId62" action="ppaction://hlinksldjump" tooltip="27: Klarheit der Aufgaben Z=2.2 / W=68%"/>
          </p:cNvPr>
          <p:cNvSpPr/>
          <p:nvPr/>
        </p:nvSpPr>
        <p:spPr>
          <a:xfrm>
            <a:off x="12953471" y="5106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3026" name="object_3027">
            <a:hlinkClick r:id="rId63" action="ppaction://hlinksldjump" tooltip="28: Entscheidungsbefugnisse Z=2.3 / W=56%"/>
          </p:cNvPr>
          <p:cNvSpPr/>
          <p:nvPr/>
        </p:nvSpPr>
        <p:spPr>
          <a:xfrm>
            <a:off x="12725428"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3028" name="object_3029">
            <a:hlinkClick r:id="rId64" action="ppaction://hlinksldjump" tooltip="32: Förderung berufliche Entwicklung Z=2.4 / W=51%"/>
          </p:cNvPr>
          <p:cNvSpPr/>
          <p:nvPr/>
        </p:nvSpPr>
        <p:spPr>
          <a:xfrm>
            <a:off x="12679267" y="6289065"/>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3030" name="object_3031">
            <a:hlinkClick r:id="rId65" action="ppaction://hlinksldjump" tooltip="37: Positive Zukunft Z=3 / W=51%"/>
          </p:cNvPr>
          <p:cNvSpPr/>
          <p:nvPr/>
        </p:nvSpPr>
        <p:spPr>
          <a:xfrm>
            <a:off x="11090799" y="62890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3032" name="object_3033">
            <a:hlinkClick r:id="rId66" action="ppaction://hlinksldjump" tooltip="33: Weiterbildungsangebot Z=3.1 / W=84%"/>
          </p:cNvPr>
          <p:cNvSpPr/>
          <p:nvPr/>
        </p:nvSpPr>
        <p:spPr>
          <a:xfrm>
            <a:off x="10782366" y="3992816"/>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33</a:t>
            </a:r>
            <a:endParaRPr sz="1950" b="1" dirty="0"/>
          </a:p>
        </p:txBody>
      </p:sp>
      <p:sp>
        <p:nvSpPr>
          <p:cNvPr id="3034" name="object_3035">
            <a:hlinkClick r:id="rId67" action="ppaction://hlinksldjump" tooltip="34: Attraktiver Arbeitgeber Z=2.2 / W=57%"/>
          </p:cNvPr>
          <p:cNvSpPr/>
          <p:nvPr/>
        </p:nvSpPr>
        <p:spPr>
          <a:xfrm>
            <a:off x="12978438" y="58715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34</a:t>
            </a:r>
            <a:endParaRPr sz="1950" b="1" dirty="0"/>
          </a:p>
        </p:txBody>
      </p:sp>
      <p:sp>
        <p:nvSpPr>
          <p:cNvPr id="3036" name="object_3037">
            <a:hlinkClick r:id="rId68" action="ppaction://hlinksldjump" tooltip="35: Weiterempfehlung Z=2.5 / W=12%"/>
          </p:cNvPr>
          <p:cNvSpPr/>
          <p:nvPr/>
        </p:nvSpPr>
        <p:spPr>
          <a:xfrm>
            <a:off x="12244884" y="9002814"/>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3038" name="object_3039">
            <a:hlinkClick r:id="rId69" action="ppaction://hlinksldjump" tooltip="36: Loyalität zum Unternehmen Z=2.2 / W=54%"/>
          </p:cNvPr>
          <p:cNvSpPr/>
          <p:nvPr/>
        </p:nvSpPr>
        <p:spPr>
          <a:xfrm>
            <a:off x="13103406" y="608031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3040" name="object_3041">
            <a:hlinkClick r:id="rId70" action="ppaction://hlinksldjump" tooltip="39: Fairness im Unternehmen Z=2.9 / W=96%"/>
          </p:cNvPr>
          <p:cNvSpPr/>
          <p:nvPr/>
        </p:nvSpPr>
        <p:spPr>
          <a:xfrm>
            <a:off x="11286698" y="315781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3042" name="object_3043">
            <a:hlinkClick r:id="rId71" action="ppaction://hlinksldjump" tooltip="41: Gesamtzufriedenheit Z=2.5 / W=66%"/>
          </p:cNvPr>
          <p:cNvSpPr/>
          <p:nvPr/>
        </p:nvSpPr>
        <p:spPr>
          <a:xfrm>
            <a:off x="12432515" y="5245316"/>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3044" name="object_3045"/>
          <p:cNvSpPr/>
          <p:nvPr/>
        </p:nvSpPr>
        <p:spPr>
          <a:xfrm>
            <a:off x="3748577" y="3146501"/>
            <a:ext cx="6021732" cy="6958330"/>
          </a:xfrm>
          <a:prstGeom prst="rect">
            <a:avLst/>
          </a:prstGeom>
          <a:solidFill>
            <a:srgbClr val="000000">
              <a:alpha val="25000"/>
            </a:srgbClr>
          </a:solidFill>
        </p:spPr>
      </p:sp>
      <p:sp>
        <p:nvSpPr>
          <p:cNvPr id="3046" name="object_3047"/>
          <p:cNvSpPr/>
          <p:nvPr/>
        </p:nvSpPr>
        <p:spPr>
          <a:xfrm>
            <a:off x="15098427" y="3146501"/>
            <a:ext cx="1257440" cy="6958330"/>
          </a:xfrm>
          <a:prstGeom prst="rect">
            <a:avLst/>
          </a:prstGeom>
          <a:solidFill>
            <a:srgbClr val="000000">
              <a:alpha val="25000"/>
            </a:srgbClr>
          </a:solidFill>
        </p:spPr>
      </p:sp>
      <p:sp>
        <p:nvSpPr>
          <p:cNvPr id="3048" name="object_3049"/>
          <p:cNvSpPr txBox="1"/>
          <p:nvPr/>
        </p:nvSpPr>
        <p:spPr>
          <a:xfrm>
            <a:off x="6654537" y="10255248"/>
            <a:ext cx="3115772" cy="327025"/>
          </a:xfrm>
          <a:prstGeom prst="rect">
            <a:avLst/>
          </a:prstGeom>
          <a:noFill/>
        </p:spPr>
        <p:txBody>
          <a:bodyPr wrap="square" rtlCol="0">
            <a:spAutoFit/>
          </a:bodyPr>
          <a:lstStyle/>
          <a:p>
            <a:pPr algn="r"/>
            <a:r>
              <a:rPr>
                <a:latin typeface="Arial"/>
                <a:ea typeface="Arial"/>
              </a:rPr>
              <a:t>(3.6)</a:t>
            </a:r>
          </a:p>
        </p:txBody>
      </p:sp>
      <p:sp>
        <p:nvSpPr>
          <p:cNvPr id="3050" name="object_3051"/>
          <p:cNvSpPr txBox="1"/>
          <p:nvPr/>
        </p:nvSpPr>
        <p:spPr>
          <a:xfrm>
            <a:off x="15098427" y="10255248"/>
            <a:ext cx="3115772" cy="327025"/>
          </a:xfrm>
          <a:prstGeom prst="rect">
            <a:avLst/>
          </a:prstGeom>
          <a:noFill/>
        </p:spPr>
        <p:txBody>
          <a:bodyPr wrap="square" rtlCol="0">
            <a:spAutoFit/>
          </a:bodyPr>
          <a:lstStyle/>
          <a:p>
            <a:r>
              <a:rPr>
                <a:latin typeface="Arial"/>
                <a:ea typeface="Arial"/>
              </a:rPr>
              <a:t>(1.5)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66" name="object_3067"/>
          <p:cNvPicPr>
            <a:picLocks noChangeAspect="1"/>
          </p:cNvPicPr>
          <p:nvPr/>
        </p:nvPicPr>
        <p:blipFill>
          <a:blip r:embed="rId3"/>
          <a:stretch>
            <a:fillRect/>
          </a:stretch>
        </p:blipFill>
        <p:spPr>
          <a:xfrm>
            <a:off x="603250" y="519041"/>
            <a:ext cx="1098413" cy="1098413"/>
          </a:xfrm>
          <a:prstGeom prst="rect">
            <a:avLst/>
          </a:prstGeom>
        </p:spPr>
      </p:pic>
      <p:sp>
        <p:nvSpPr>
          <p:cNvPr id="3068" name="object_306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070" name="307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3072" name="307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3074" name="307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3076" name="307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3078" name="307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3080" name="308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3082" name="308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3084" name="308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3086" name="308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3088" name="308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3090" name="309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3092" name="309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094" name="309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3096" name="309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098" name="309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3100" name="310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3102" name="310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3104" name="object_310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(N=253)</a:t>
            </a:r>
            <a:endParaRPr lang="en-US" sz="1950" dirty="0">
              <a:latin typeface="Arial" panose="02000000000000000000" pitchFamily="2" charset="0"/>
              <a:ea typeface="Arial" panose="02000000000000000000" pitchFamily="2" charset="0"/>
            </a:endParaRPr>
          </a:p>
        </p:txBody>
      </p:sp>
      <p:sp>
        <p:nvSpPr>
          <p:cNvPr id="3106" name="object_310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3108" name="object_310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3110" name="object_311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3112" name="object_311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3054" name="object_3055"/>
          <p:cNvSpPr/>
          <p:nvPr/>
        </p:nvSpPr>
        <p:spPr>
          <a:xfrm>
            <a:off x="3748577" y="10104831"/>
            <a:ext cx="3948481" cy="157480"/>
          </a:xfrm>
          <a:prstGeom prst="rect">
            <a:avLst/>
          </a:prstGeom>
          <a:solidFill>
            <a:srgbClr val="DB2D3C"/>
          </a:solidFill>
        </p:spPr>
      </p:sp>
      <p:sp>
        <p:nvSpPr>
          <p:cNvPr id="3056" name="object_3057"/>
          <p:cNvSpPr/>
          <p:nvPr/>
        </p:nvSpPr>
        <p:spPr>
          <a:xfrm>
            <a:off x="3748577" y="3146501"/>
            <a:ext cx="3948481" cy="6958330"/>
          </a:xfrm>
          <a:prstGeom prst="rect">
            <a:avLst/>
          </a:prstGeom>
          <a:solidFill>
            <a:srgbClr val="DB2D3C">
              <a:alpha val="9999"/>
            </a:srgbClr>
          </a:solidFill>
        </p:spPr>
      </p:sp>
      <p:sp>
        <p:nvSpPr>
          <p:cNvPr id="3058" name="object_3059"/>
          <p:cNvSpPr/>
          <p:nvPr/>
        </p:nvSpPr>
        <p:spPr>
          <a:xfrm>
            <a:off x="7697058" y="10104831"/>
            <a:ext cx="3579735" cy="157480"/>
          </a:xfrm>
          <a:prstGeom prst="rect">
            <a:avLst/>
          </a:prstGeom>
          <a:solidFill>
            <a:srgbClr val="FABC46"/>
          </a:solidFill>
        </p:spPr>
      </p:sp>
      <p:sp>
        <p:nvSpPr>
          <p:cNvPr id="3060" name="object_3061"/>
          <p:cNvSpPr/>
          <p:nvPr/>
        </p:nvSpPr>
        <p:spPr>
          <a:xfrm>
            <a:off x="7697058" y="3146501"/>
            <a:ext cx="3579735" cy="6958330"/>
          </a:xfrm>
          <a:prstGeom prst="rect">
            <a:avLst/>
          </a:prstGeom>
          <a:solidFill>
            <a:srgbClr val="FABC46">
              <a:alpha val="9999"/>
            </a:srgbClr>
          </a:solidFill>
        </p:spPr>
      </p:sp>
      <p:sp>
        <p:nvSpPr>
          <p:cNvPr id="3062" name="object_3063"/>
          <p:cNvSpPr/>
          <p:nvPr/>
        </p:nvSpPr>
        <p:spPr>
          <a:xfrm>
            <a:off x="11276793" y="10104831"/>
            <a:ext cx="5079073" cy="157480"/>
          </a:xfrm>
          <a:prstGeom prst="rect">
            <a:avLst/>
          </a:prstGeom>
          <a:solidFill>
            <a:srgbClr val="35B77C"/>
          </a:solidFill>
        </p:spPr>
      </p:sp>
      <p:sp>
        <p:nvSpPr>
          <p:cNvPr id="3064" name="object_3065"/>
          <p:cNvSpPr/>
          <p:nvPr/>
        </p:nvSpPr>
        <p:spPr>
          <a:xfrm>
            <a:off x="11276793" y="3146501"/>
            <a:ext cx="5079073" cy="6958330"/>
          </a:xfrm>
          <a:prstGeom prst="rect">
            <a:avLst/>
          </a:prstGeom>
          <a:solidFill>
            <a:srgbClr val="35B77C">
              <a:alpha val="9999"/>
            </a:srgbClr>
          </a:solidFill>
        </p:spPr>
      </p:sp>
      <p:sp>
        <p:nvSpPr>
          <p:cNvPr id="3114" name="object_311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3116" name="object_311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3118" name="object_3119"/>
          <p:cNvCxnSpPr/>
          <p:nvPr/>
        </p:nvCxnSpPr>
        <p:spPr>
          <a:xfrm flipV="1">
            <a:off x="9305054" y="3722410"/>
            <a:ext cx="7950965" cy="5060338"/>
          </a:xfrm>
          <a:prstGeom prst="line">
            <a:avLst/>
          </a:prstGeom>
          <a:ln w="9525" cap="flat" cmpd="sng" algn="ctr">
            <a:solidFill>
              <a:srgbClr val="F48798">
                <a:alpha val="69999"/>
              </a:srgbClr>
            </a:solidFill>
            <a:prstDash val="dash"/>
            <a:round/>
            <a:headEnd type="none" w="med" len="med"/>
            <a:tailEnd type="none" w="med" len="med"/>
          </a:ln>
        </p:spPr>
      </p:cxnSp>
      <p:cxnSp>
        <p:nvCxnSpPr>
          <p:cNvPr id="3120" name="object_3121"/>
          <p:cNvCxnSpPr/>
          <p:nvPr/>
        </p:nvCxnSpPr>
        <p:spPr>
          <a:xfrm flipV="1">
            <a:off x="9305054" y="4570551"/>
            <a:ext cx="7950965" cy="4212197"/>
          </a:xfrm>
          <a:prstGeom prst="line">
            <a:avLst/>
          </a:prstGeom>
          <a:ln w="9525" cap="flat" cmpd="sng" algn="ctr">
            <a:solidFill>
              <a:srgbClr val="F79964">
                <a:alpha val="69999"/>
              </a:srgbClr>
            </a:solidFill>
            <a:prstDash val="dash"/>
            <a:round/>
            <a:headEnd type="none" w="med" len="med"/>
            <a:tailEnd type="none" w="med" len="med"/>
          </a:ln>
        </p:spPr>
      </p:cxnSp>
      <p:sp>
        <p:nvSpPr>
          <p:cNvPr id="3122" name="object_3123">
            <a:hlinkClick r:id="rId18" action="ppaction://hlinksldjump" tooltip="1: Einsatz der Qualifikationen Z=2.4 / W=71%"/>
          </p:cNvPr>
          <p:cNvSpPr/>
          <p:nvPr/>
        </p:nvSpPr>
        <p:spPr>
          <a:xfrm>
            <a:off x="10909651" y="489739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a:t>
            </a:r>
            <a:endParaRPr sz="1950" b="1" dirty="0"/>
          </a:p>
        </p:txBody>
      </p:sp>
      <p:sp>
        <p:nvSpPr>
          <p:cNvPr id="3124" name="object_3125">
            <a:hlinkClick r:id="rId32" action="ppaction://hlinksldjump" tooltip="2: Neues lernen Z=2.6 / W=88%"/>
          </p:cNvPr>
          <p:cNvSpPr/>
          <p:nvPr/>
        </p:nvSpPr>
        <p:spPr>
          <a:xfrm>
            <a:off x="9501733" y="37144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3126" name="object_3127">
            <a:hlinkClick r:id="rId33" action="ppaction://hlinksldjump" tooltip="3: Unterstützung durch Kollegen Z=1.9 / W=69%"/>
          </p:cNvPr>
          <p:cNvSpPr/>
          <p:nvPr/>
        </p:nvSpPr>
        <p:spPr>
          <a:xfrm>
            <a:off x="13553708" y="5036566"/>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a:t>
            </a:r>
            <a:endParaRPr sz="1950" b="1" dirty="0"/>
          </a:p>
        </p:txBody>
      </p:sp>
      <p:sp>
        <p:nvSpPr>
          <p:cNvPr id="3128" name="object_3129">
            <a:hlinkClick r:id="rId34" action="ppaction://hlinksldjump" tooltip="4: Unterstützung durch Führungskraft Z=2.2 / W=70%"/>
          </p:cNvPr>
          <p:cNvSpPr/>
          <p:nvPr/>
        </p:nvSpPr>
        <p:spPr>
          <a:xfrm>
            <a:off x="11642778" y="49669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3130" name="object_3131">
            <a:hlinkClick r:id="rId35" action="ppaction://hlinksldjump" tooltip="5: Arbeitsmenge Z=2.8 / W=41%"/>
          </p:cNvPr>
          <p:cNvSpPr/>
          <p:nvPr/>
        </p:nvSpPr>
        <p:spPr>
          <a:xfrm>
            <a:off x="8127830" y="698489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3132" name="object_3133">
            <a:hlinkClick r:id="rId36" action="ppaction://hlinksldjump" tooltip="6: Arbeitszeitmodell Z=1.8 / W=80%"/>
          </p:cNvPr>
          <p:cNvSpPr/>
          <p:nvPr/>
        </p:nvSpPr>
        <p:spPr>
          <a:xfrm>
            <a:off x="14040536" y="4271150"/>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3134" name="object_3135">
            <a:hlinkClick r:id="rId37" action="ppaction://hlinksldjump" tooltip="16: Führungskraft ist Vorbild Z=2.3 / W=80%"/>
          </p:cNvPr>
          <p:cNvSpPr/>
          <p:nvPr/>
        </p:nvSpPr>
        <p:spPr>
          <a:xfrm>
            <a:off x="11453882" y="427115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3136" name="object_3137">
            <a:hlinkClick r:id="rId38" action="ppaction://hlinksldjump" tooltip="7: Veränderungstempo Z=2.8 / W=27%"/>
          </p:cNvPr>
          <p:cNvSpPr/>
          <p:nvPr/>
        </p:nvSpPr>
        <p:spPr>
          <a:xfrm>
            <a:off x="8312545" y="795906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3138" name="object_3139">
            <a:hlinkClick r:id="rId39" action="ppaction://hlinksldjump" tooltip="17: Umsetzung von Veränderungen Z=2.4 / W=27%"/>
          </p:cNvPr>
          <p:cNvSpPr/>
          <p:nvPr/>
        </p:nvSpPr>
        <p:spPr>
          <a:xfrm>
            <a:off x="10828082" y="795906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3140" name="object_3141">
            <a:hlinkClick r:id="rId40" action="ppaction://hlinksldjump" tooltip="8: Qualität von Besprechungen Z=2.8 / W=26%"/>
          </p:cNvPr>
          <p:cNvSpPr/>
          <p:nvPr/>
        </p:nvSpPr>
        <p:spPr>
          <a:xfrm>
            <a:off x="8167532" y="802864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3142" name="object_3143">
            <a:hlinkClick r:id="rId41" action="ppaction://hlinksldjump" tooltip="9: Prioritätensetzung Z=2.6 / W=40%"/>
          </p:cNvPr>
          <p:cNvSpPr/>
          <p:nvPr/>
        </p:nvSpPr>
        <p:spPr>
          <a:xfrm>
            <a:off x="9387254" y="705448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3144" name="object_3145">
            <a:hlinkClick r:id="rId42" action="ppaction://hlinksldjump" tooltip="10: Unbürokratische Entscheidungen Z=3 / W=100%"/>
          </p:cNvPr>
          <p:cNvSpPr/>
          <p:nvPr/>
        </p:nvSpPr>
        <p:spPr>
          <a:xfrm>
            <a:off x="6975818" y="2879484"/>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3146" name="object_3147">
            <a:hlinkClick r:id="rId43" action="ppaction://hlinksldjump" tooltip="11: Abteilungsübergreifender Arbeitsablauf Z=2.5 / W=29%"/>
          </p:cNvPr>
          <p:cNvSpPr/>
          <p:nvPr/>
        </p:nvSpPr>
        <p:spPr>
          <a:xfrm>
            <a:off x="9871850" y="781989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11</a:t>
            </a:r>
            <a:endParaRPr sz="1950" b="1" dirty="0"/>
          </a:p>
        </p:txBody>
      </p:sp>
      <p:sp>
        <p:nvSpPr>
          <p:cNvPr id="3148" name="object_3149">
            <a:hlinkClick r:id="rId44" action="ppaction://hlinksldjump" tooltip="29: Besonderer Einsatz Z=1.6 / W=29%"/>
          </p:cNvPr>
          <p:cNvSpPr/>
          <p:nvPr/>
        </p:nvSpPr>
        <p:spPr>
          <a:xfrm>
            <a:off x="15193916" y="781989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3150" name="object_3151">
            <a:hlinkClick r:id="rId45" action="ppaction://hlinksldjump" tooltip="12: Freiraum für Verbesserungen Z=2.3 / W=61%"/>
          </p:cNvPr>
          <p:cNvSpPr/>
          <p:nvPr/>
        </p:nvSpPr>
        <p:spPr>
          <a:xfrm>
            <a:off x="11234160" y="559323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12</a:t>
            </a:r>
            <a:endParaRPr sz="1950" b="1" dirty="0"/>
          </a:p>
        </p:txBody>
      </p:sp>
      <p:sp>
        <p:nvSpPr>
          <p:cNvPr id="3152" name="object_3153">
            <a:hlinkClick r:id="rId46" action="ppaction://hlinksldjump" tooltip="13: Zusammenarbeit mit anderen Bereichen Z=3.5 / W=85%"/>
          </p:cNvPr>
          <p:cNvSpPr/>
          <p:nvPr/>
        </p:nvSpPr>
        <p:spPr>
          <a:xfrm>
            <a:off x="4376493" y="3923233"/>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3154" name="object_3155">
            <a:hlinkClick r:id="rId47" action="ppaction://hlinksldjump" tooltip="14: Gegenseitige Vertretung Z=2.3 / W=39%"/>
          </p:cNvPr>
          <p:cNvSpPr/>
          <p:nvPr/>
        </p:nvSpPr>
        <p:spPr>
          <a:xfrm>
            <a:off x="11381502" y="71240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3156" name="object_3157">
            <a:hlinkClick r:id="rId48" action="ppaction://hlinksldjump" tooltip="15: Arbeitsrelevante Informationen Z=2.4 / W=31%"/>
          </p:cNvPr>
          <p:cNvSpPr/>
          <p:nvPr/>
        </p:nvSpPr>
        <p:spPr>
          <a:xfrm>
            <a:off x="10486441" y="768073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3158" name="object_3159">
            <a:hlinkClick r:id="rId49" action="ppaction://hlinksldjump" tooltip="18: Förderung interner Kooperation Z=2.4 / W=23%"/>
          </p:cNvPr>
          <p:cNvSpPr/>
          <p:nvPr/>
        </p:nvSpPr>
        <p:spPr>
          <a:xfrm>
            <a:off x="10800854" y="8237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3160" name="object_3161">
            <a:hlinkClick r:id="rId50" action="ppaction://hlinksldjump" tooltip="19: Delegationskompetenz Z=2.3 / W=25%"/>
          </p:cNvPr>
          <p:cNvSpPr/>
          <p:nvPr/>
        </p:nvSpPr>
        <p:spPr>
          <a:xfrm>
            <a:off x="11053874" y="809823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3162" name="object_3163">
            <a:hlinkClick r:id="rId51" action="ppaction://hlinksldjump" tooltip="38: Innovation Z=3.1 / W=25%"/>
          </p:cNvPr>
          <p:cNvSpPr/>
          <p:nvPr/>
        </p:nvSpPr>
        <p:spPr>
          <a:xfrm>
            <a:off x="6311778" y="809823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3164" name="object_3165">
            <a:hlinkClick r:id="rId52" action="ppaction://hlinksldjump" tooltip="20: Feedback Z=2.3 / W=59%"/>
          </p:cNvPr>
          <p:cNvSpPr/>
          <p:nvPr/>
        </p:nvSpPr>
        <p:spPr>
          <a:xfrm>
            <a:off x="11029939" y="5732399"/>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3166" name="object_3167">
            <a:hlinkClick r:id="rId53" action="ppaction://hlinksldjump" tooltip="21: Eigenverantwortung wird gefördert Z=2 / W=82%"/>
          </p:cNvPr>
          <p:cNvSpPr/>
          <p:nvPr/>
        </p:nvSpPr>
        <p:spPr>
          <a:xfrm>
            <a:off x="12807426" y="4131983"/>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3168" name="object_3169">
            <a:hlinkClick r:id="rId54" action="ppaction://hlinksldjump" tooltip="22: Information über Veränderungen Z=2.5 / W=35%"/>
          </p:cNvPr>
          <p:cNvSpPr/>
          <p:nvPr/>
        </p:nvSpPr>
        <p:spPr>
          <a:xfrm>
            <a:off x="9927748" y="7402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3170" name="object_3171">
            <a:hlinkClick r:id="rId55" action="ppaction://hlinksldjump" tooltip="30: Kriterien für Karriere Z=3.1 / W=35%"/>
          </p:cNvPr>
          <p:cNvSpPr/>
          <p:nvPr/>
        </p:nvSpPr>
        <p:spPr>
          <a:xfrm>
            <a:off x="6362254" y="740239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3172" name="object_3173">
            <a:hlinkClick r:id="rId56" action="ppaction://hlinksldjump" tooltip="23: Ziele des Unternehmens Z=2.5 / W=32%"/>
          </p:cNvPr>
          <p:cNvSpPr/>
          <p:nvPr/>
        </p:nvSpPr>
        <p:spPr>
          <a:xfrm>
            <a:off x="10270213" y="7611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3174" name="object_3175">
            <a:hlinkClick r:id="rId57" action="ppaction://hlinksldjump" tooltip="24: Erfolgreiche Zukunft Z=3 / W=64%"/>
          </p:cNvPr>
          <p:cNvSpPr/>
          <p:nvPr/>
        </p:nvSpPr>
        <p:spPr>
          <a:xfrm>
            <a:off x="7183251" y="538448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3176" name="object_3177">
            <a:hlinkClick r:id="rId58" action="ppaction://hlinksldjump" tooltip="25: Kundennutzen Z=2.6 / W=48%"/>
          </p:cNvPr>
          <p:cNvSpPr/>
          <p:nvPr/>
        </p:nvSpPr>
        <p:spPr>
          <a:xfrm>
            <a:off x="9558134" y="649781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3178" name="object_3179">
            <a:hlinkClick r:id="rId59" action="ppaction://hlinksldjump" tooltip="26: Zielvereinbarung Z=2.3 / W=19%"/>
          </p:cNvPr>
          <p:cNvSpPr/>
          <p:nvPr/>
        </p:nvSpPr>
        <p:spPr>
          <a:xfrm>
            <a:off x="11470802" y="851573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3180" name="object_3181">
            <a:hlinkClick r:id="rId60" action="ppaction://hlinksldjump" tooltip="31: Kenntnis Bewertungssystem Z=2.7 / W=19%"/>
          </p:cNvPr>
          <p:cNvSpPr/>
          <p:nvPr/>
        </p:nvSpPr>
        <p:spPr>
          <a:xfrm rot="10800000">
            <a:off x="9051387" y="8515731"/>
            <a:ext cx="507333" cy="507333"/>
          </a:xfrm>
          <a:prstGeom prst="pie">
            <a:avLst>
              <a:gd name="adj1" fmla="val 0"/>
              <a:gd name="adj2" fmla="val 10800000"/>
            </a:avLst>
          </a:prstGeom>
          <a:solidFill>
            <a:srgbClr val="F48798"/>
          </a:solidFill>
          <a:ln>
            <a:noFill/>
          </a:ln>
        </p:spPr>
      </p:sp>
      <p:sp>
        <p:nvSpPr>
          <p:cNvPr id="3182" name="object_3183">
            <a:hlinkClick r:id="rId60" action="ppaction://hlinksldjump" tooltip="Kenntnis Bewertungssystem Z=2.7 / W=19%"/>
          </p:cNvPr>
          <p:cNvSpPr/>
          <p:nvPr/>
        </p:nvSpPr>
        <p:spPr>
          <a:xfrm>
            <a:off x="17256019" y="3455392"/>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31</a:t>
            </a:r>
            <a:endParaRPr sz="1950" b="1" dirty="0"/>
          </a:p>
        </p:txBody>
      </p:sp>
      <p:sp>
        <p:nvSpPr>
          <p:cNvPr id="3184" name="object_3185">
            <a:hlinkClick r:id="rId61" action="ppaction://hlinksldjump" tooltip="40: Zusammenarbeit Kulturen Z=2.7 / W=19%"/>
          </p:cNvPr>
          <p:cNvSpPr/>
          <p:nvPr/>
        </p:nvSpPr>
        <p:spPr>
          <a:xfrm rot="21600000">
            <a:off x="9051387" y="8542433"/>
            <a:ext cx="507333" cy="507333"/>
          </a:xfrm>
          <a:prstGeom prst="pie">
            <a:avLst>
              <a:gd name="adj1" fmla="val 0"/>
              <a:gd name="adj2" fmla="val 10800000"/>
            </a:avLst>
          </a:prstGeom>
          <a:solidFill>
            <a:srgbClr val="F79964"/>
          </a:solidFill>
          <a:ln>
            <a:noFill/>
          </a:ln>
        </p:spPr>
      </p:sp>
      <p:sp>
        <p:nvSpPr>
          <p:cNvPr id="3186" name="object_3187">
            <a:hlinkClick r:id="rId61" action="ppaction://hlinksldjump" tooltip="Zusammenarbeit Kulturen Z=2.7 / W=19%"/>
          </p:cNvPr>
          <p:cNvSpPr/>
          <p:nvPr/>
        </p:nvSpPr>
        <p:spPr>
          <a:xfrm>
            <a:off x="17256019" y="4303533"/>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3188" name="object_3189">
            <a:hlinkClick r:id="rId62" action="ppaction://hlinksldjump" tooltip="27: Klarheit der Aufgaben Z=2.2 / W=68%"/>
          </p:cNvPr>
          <p:cNvSpPr/>
          <p:nvPr/>
        </p:nvSpPr>
        <p:spPr>
          <a:xfrm>
            <a:off x="11645309" y="5106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3190" name="object_3191">
            <a:hlinkClick r:id="rId63" action="ppaction://hlinksldjump" tooltip="28: Entscheidungsbefugnisse Z=2.3 / W=56%"/>
          </p:cNvPr>
          <p:cNvSpPr/>
          <p:nvPr/>
        </p:nvSpPr>
        <p:spPr>
          <a:xfrm>
            <a:off x="11105718"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3192" name="object_3193">
            <a:hlinkClick r:id="rId64" action="ppaction://hlinksldjump" tooltip="32: Förderung berufliche Entwicklung Z=2.4 / W=51%"/>
          </p:cNvPr>
          <p:cNvSpPr/>
          <p:nvPr/>
        </p:nvSpPr>
        <p:spPr>
          <a:xfrm>
            <a:off x="10996491" y="6289065"/>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3194" name="object_3195">
            <a:hlinkClick r:id="rId65" action="ppaction://hlinksldjump" tooltip="37: Positive Zukunft Z=3 / W=51%"/>
          </p:cNvPr>
          <p:cNvSpPr/>
          <p:nvPr/>
        </p:nvSpPr>
        <p:spPr>
          <a:xfrm>
            <a:off x="7237890" y="62890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3196" name="object_3197">
            <a:hlinkClick r:id="rId66" action="ppaction://hlinksldjump" tooltip="33: Weiterbildungsangebot Z=3.1 / W=84%"/>
          </p:cNvPr>
          <p:cNvSpPr/>
          <p:nvPr/>
        </p:nvSpPr>
        <p:spPr>
          <a:xfrm>
            <a:off x="6508082" y="3992816"/>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33</a:t>
            </a:r>
            <a:endParaRPr sz="1950" b="1" dirty="0"/>
          </a:p>
        </p:txBody>
      </p:sp>
      <p:sp>
        <p:nvSpPr>
          <p:cNvPr id="3198" name="object_3199">
            <a:hlinkClick r:id="rId67" action="ppaction://hlinksldjump" tooltip="34: Attraktiver Arbeitgeber Z=2.2 / W=57%"/>
          </p:cNvPr>
          <p:cNvSpPr/>
          <p:nvPr/>
        </p:nvSpPr>
        <p:spPr>
          <a:xfrm>
            <a:off x="11704384" y="58715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34</a:t>
            </a:r>
            <a:endParaRPr sz="1950" b="1" dirty="0"/>
          </a:p>
        </p:txBody>
      </p:sp>
      <p:sp>
        <p:nvSpPr>
          <p:cNvPr id="3200" name="object_3201">
            <a:hlinkClick r:id="rId68" action="ppaction://hlinksldjump" tooltip="35: Weiterempfehlung Z=2.5 / W=12%"/>
          </p:cNvPr>
          <p:cNvSpPr/>
          <p:nvPr/>
        </p:nvSpPr>
        <p:spPr>
          <a:xfrm>
            <a:off x="9968664" y="9002814"/>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3202" name="object_3203">
            <a:hlinkClick r:id="rId69" action="ppaction://hlinksldjump" tooltip="36: Loyalität zum Unternehmen Z=2.2 / W=54%"/>
          </p:cNvPr>
          <p:cNvSpPr/>
          <p:nvPr/>
        </p:nvSpPr>
        <p:spPr>
          <a:xfrm>
            <a:off x="12000081" y="608031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3204" name="object_3205">
            <a:hlinkClick r:id="rId70" action="ppaction://hlinksldjump" tooltip="39: Fairness im Unternehmen Z=2.9 / W=96%"/>
          </p:cNvPr>
          <p:cNvSpPr/>
          <p:nvPr/>
        </p:nvSpPr>
        <p:spPr>
          <a:xfrm>
            <a:off x="7701421" y="315781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3206" name="object_3207">
            <a:hlinkClick r:id="rId71" action="ppaction://hlinksldjump" tooltip="41: Gesamtzufriedenheit Z=2.5 / W=66%"/>
          </p:cNvPr>
          <p:cNvSpPr/>
          <p:nvPr/>
        </p:nvSpPr>
        <p:spPr>
          <a:xfrm>
            <a:off x="10412631" y="5245316"/>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22" name="object_3223"/>
          <p:cNvPicPr>
            <a:picLocks noChangeAspect="1"/>
          </p:cNvPicPr>
          <p:nvPr/>
        </p:nvPicPr>
        <p:blipFill>
          <a:blip r:embed="rId3"/>
          <a:stretch>
            <a:fillRect/>
          </a:stretch>
        </p:blipFill>
        <p:spPr>
          <a:xfrm>
            <a:off x="603250" y="519041"/>
            <a:ext cx="1098413" cy="1098413"/>
          </a:xfrm>
          <a:prstGeom prst="rect">
            <a:avLst/>
          </a:prstGeom>
        </p:spPr>
      </p:pic>
      <p:sp>
        <p:nvSpPr>
          <p:cNvPr id="3224" name="object_322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 | Relative Stärken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226" name="3227">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3228" name="3229">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3230" name="3231">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3232" name="3233">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3234" name="3235">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3236" name="3237">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3238" name="3239">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3240" name="3241">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3242" name="3243">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3244" name="3245">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3246" name="3247">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3248" name="3249">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250" name="3251">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3252" name="3253">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254" name="3255">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3256" name="3257">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3258" name="3259">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3260" name="object_3261"/>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(N=253)</a:t>
            </a:r>
            <a:endParaRPr lang="en-US" sz="1950" dirty="0">
              <a:latin typeface="Arial" panose="02000000000000000000" pitchFamily="2" charset="0"/>
              <a:ea typeface="Arial" panose="02000000000000000000" pitchFamily="2" charset="0"/>
            </a:endParaRPr>
          </a:p>
        </p:txBody>
      </p:sp>
      <p:sp>
        <p:nvSpPr>
          <p:cNvPr id="3262" name="object_3263"/>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3264" name="object_3265"/>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3266" name="object_3267"/>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3268" name="object_3269"/>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3210" name="object_3211"/>
          <p:cNvSpPr/>
          <p:nvPr/>
        </p:nvSpPr>
        <p:spPr>
          <a:xfrm>
            <a:off x="3748577" y="10104831"/>
            <a:ext cx="3948481" cy="157480"/>
          </a:xfrm>
          <a:prstGeom prst="rect">
            <a:avLst/>
          </a:prstGeom>
          <a:solidFill>
            <a:srgbClr val="DB2D3C"/>
          </a:solidFill>
        </p:spPr>
      </p:sp>
      <p:sp>
        <p:nvSpPr>
          <p:cNvPr id="3212" name="object_3213"/>
          <p:cNvSpPr/>
          <p:nvPr/>
        </p:nvSpPr>
        <p:spPr>
          <a:xfrm>
            <a:off x="3748577" y="3146501"/>
            <a:ext cx="3948481" cy="6958330"/>
          </a:xfrm>
          <a:prstGeom prst="rect">
            <a:avLst/>
          </a:prstGeom>
          <a:solidFill>
            <a:srgbClr val="DB2D3C">
              <a:alpha val="9999"/>
            </a:srgbClr>
          </a:solidFill>
        </p:spPr>
      </p:sp>
      <p:sp>
        <p:nvSpPr>
          <p:cNvPr id="3214" name="object_3215"/>
          <p:cNvSpPr/>
          <p:nvPr/>
        </p:nvSpPr>
        <p:spPr>
          <a:xfrm>
            <a:off x="7697058" y="10104831"/>
            <a:ext cx="3579735" cy="157480"/>
          </a:xfrm>
          <a:prstGeom prst="rect">
            <a:avLst/>
          </a:prstGeom>
          <a:solidFill>
            <a:srgbClr val="FABC46"/>
          </a:solidFill>
        </p:spPr>
      </p:sp>
      <p:sp>
        <p:nvSpPr>
          <p:cNvPr id="3216" name="object_3217"/>
          <p:cNvSpPr/>
          <p:nvPr/>
        </p:nvSpPr>
        <p:spPr>
          <a:xfrm>
            <a:off x="7697058" y="3146501"/>
            <a:ext cx="3579735" cy="6958330"/>
          </a:xfrm>
          <a:prstGeom prst="rect">
            <a:avLst/>
          </a:prstGeom>
          <a:solidFill>
            <a:srgbClr val="FABC46">
              <a:alpha val="9999"/>
            </a:srgbClr>
          </a:solidFill>
        </p:spPr>
      </p:sp>
      <p:sp>
        <p:nvSpPr>
          <p:cNvPr id="3218" name="object_3219"/>
          <p:cNvSpPr/>
          <p:nvPr/>
        </p:nvSpPr>
        <p:spPr>
          <a:xfrm>
            <a:off x="11276793" y="10104831"/>
            <a:ext cx="5079073" cy="157480"/>
          </a:xfrm>
          <a:prstGeom prst="rect">
            <a:avLst/>
          </a:prstGeom>
          <a:solidFill>
            <a:srgbClr val="35B77C"/>
          </a:solidFill>
        </p:spPr>
      </p:sp>
      <p:sp>
        <p:nvSpPr>
          <p:cNvPr id="3220" name="object_3221"/>
          <p:cNvSpPr/>
          <p:nvPr/>
        </p:nvSpPr>
        <p:spPr>
          <a:xfrm>
            <a:off x="11276793" y="3146501"/>
            <a:ext cx="5079073" cy="6958330"/>
          </a:xfrm>
          <a:prstGeom prst="rect">
            <a:avLst/>
          </a:prstGeom>
          <a:solidFill>
            <a:srgbClr val="35B77C">
              <a:alpha val="9999"/>
            </a:srgbClr>
          </a:solidFill>
        </p:spPr>
      </p:sp>
      <p:sp>
        <p:nvSpPr>
          <p:cNvPr id="3270" name="object_3271"/>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3272" name="object_3273"/>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3274" name="object_3275"/>
          <p:cNvCxnSpPr/>
          <p:nvPr/>
        </p:nvCxnSpPr>
        <p:spPr>
          <a:xfrm flipV="1">
            <a:off x="9305054" y="3722410"/>
            <a:ext cx="7950965" cy="5060338"/>
          </a:xfrm>
          <a:prstGeom prst="line">
            <a:avLst/>
          </a:prstGeom>
          <a:ln w="9525" cap="flat" cmpd="sng" algn="ctr">
            <a:solidFill>
              <a:srgbClr val="F48798">
                <a:alpha val="69999"/>
              </a:srgbClr>
            </a:solidFill>
            <a:prstDash val="dash"/>
            <a:round/>
            <a:headEnd type="none" w="med" len="med"/>
            <a:tailEnd type="none" w="med" len="med"/>
          </a:ln>
        </p:spPr>
      </p:cxnSp>
      <p:cxnSp>
        <p:nvCxnSpPr>
          <p:cNvPr id="3276" name="object_3277"/>
          <p:cNvCxnSpPr/>
          <p:nvPr/>
        </p:nvCxnSpPr>
        <p:spPr>
          <a:xfrm flipV="1">
            <a:off x="9305054" y="4570551"/>
            <a:ext cx="7950965" cy="4212197"/>
          </a:xfrm>
          <a:prstGeom prst="line">
            <a:avLst/>
          </a:prstGeom>
          <a:ln w="9525" cap="flat" cmpd="sng" algn="ctr">
            <a:solidFill>
              <a:srgbClr val="F79964">
                <a:alpha val="69999"/>
              </a:srgbClr>
            </a:solidFill>
            <a:prstDash val="dash"/>
            <a:round/>
            <a:headEnd type="none" w="med" len="med"/>
            <a:tailEnd type="none" w="med" len="med"/>
          </a:ln>
        </p:spPr>
      </p:cxnSp>
      <p:sp>
        <p:nvSpPr>
          <p:cNvPr id="3278" name="object_3279">
            <a:hlinkClick r:id="rId18" action="ppaction://hlinksldjump" tooltip="1: Einsatz der Qualifikationen Z=2.4 / W=71%"/>
          </p:cNvPr>
          <p:cNvSpPr/>
          <p:nvPr/>
        </p:nvSpPr>
        <p:spPr>
          <a:xfrm>
            <a:off x="10909651" y="489739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a:t>
            </a:r>
            <a:endParaRPr sz="1950" b="1" dirty="0"/>
          </a:p>
        </p:txBody>
      </p:sp>
      <p:sp>
        <p:nvSpPr>
          <p:cNvPr id="3280" name="object_3281">
            <a:hlinkClick r:id="rId32" action="ppaction://hlinksldjump" tooltip="2: Neues lernen Z=2.6 / W=88%"/>
          </p:cNvPr>
          <p:cNvSpPr/>
          <p:nvPr/>
        </p:nvSpPr>
        <p:spPr>
          <a:xfrm>
            <a:off x="9501733" y="37144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3282" name="object_3283">
            <a:hlinkClick r:id="rId33" action="ppaction://hlinksldjump" tooltip="3: Unterstützung durch Kollegen Z=1.9 / W=69%"/>
          </p:cNvPr>
          <p:cNvSpPr/>
          <p:nvPr/>
        </p:nvSpPr>
        <p:spPr>
          <a:xfrm>
            <a:off x="13553708" y="5036566"/>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a:t>
            </a:r>
            <a:endParaRPr sz="1950" b="1" dirty="0"/>
          </a:p>
        </p:txBody>
      </p:sp>
      <p:sp>
        <p:nvSpPr>
          <p:cNvPr id="3284" name="object_3285">
            <a:hlinkClick r:id="rId34" action="ppaction://hlinksldjump" tooltip="4: Unterstützung durch Führungskraft Z=2.2 / W=70%"/>
          </p:cNvPr>
          <p:cNvSpPr/>
          <p:nvPr/>
        </p:nvSpPr>
        <p:spPr>
          <a:xfrm>
            <a:off x="11642778" y="49669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3286" name="object_3287">
            <a:hlinkClick r:id="rId35" action="ppaction://hlinksldjump" tooltip="5: Arbeitsmenge Z=2.8 / W=41%"/>
          </p:cNvPr>
          <p:cNvSpPr/>
          <p:nvPr/>
        </p:nvSpPr>
        <p:spPr>
          <a:xfrm>
            <a:off x="8127830" y="698489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3288" name="object_3289">
            <a:hlinkClick r:id="rId36" action="ppaction://hlinksldjump" tooltip="6: Arbeitszeitmodell Z=1.8 / W=80%"/>
          </p:cNvPr>
          <p:cNvSpPr/>
          <p:nvPr/>
        </p:nvSpPr>
        <p:spPr>
          <a:xfrm>
            <a:off x="14040536" y="4271150"/>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3290" name="object_3291">
            <a:hlinkClick r:id="rId37" action="ppaction://hlinksldjump" tooltip="16: Führungskraft ist Vorbild Z=2.3 / W=80%"/>
          </p:cNvPr>
          <p:cNvSpPr/>
          <p:nvPr/>
        </p:nvSpPr>
        <p:spPr>
          <a:xfrm>
            <a:off x="11453882" y="427115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3292" name="object_3293">
            <a:hlinkClick r:id="rId38" action="ppaction://hlinksldjump" tooltip="7: Veränderungstempo Z=2.8 / W=27%"/>
          </p:cNvPr>
          <p:cNvSpPr/>
          <p:nvPr/>
        </p:nvSpPr>
        <p:spPr>
          <a:xfrm>
            <a:off x="8312545" y="795906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3294" name="object_3295">
            <a:hlinkClick r:id="rId39" action="ppaction://hlinksldjump" tooltip="17: Umsetzung von Veränderungen Z=2.4 / W=27%"/>
          </p:cNvPr>
          <p:cNvSpPr/>
          <p:nvPr/>
        </p:nvSpPr>
        <p:spPr>
          <a:xfrm>
            <a:off x="10828082" y="795906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3296" name="object_3297">
            <a:hlinkClick r:id="rId40" action="ppaction://hlinksldjump" tooltip="8: Qualität von Besprechungen Z=2.8 / W=26%"/>
          </p:cNvPr>
          <p:cNvSpPr/>
          <p:nvPr/>
        </p:nvSpPr>
        <p:spPr>
          <a:xfrm>
            <a:off x="8167532" y="802864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3298" name="object_3299">
            <a:hlinkClick r:id="rId41" action="ppaction://hlinksldjump" tooltip="9: Prioritätensetzung Z=2.6 / W=40%"/>
          </p:cNvPr>
          <p:cNvSpPr/>
          <p:nvPr/>
        </p:nvSpPr>
        <p:spPr>
          <a:xfrm>
            <a:off x="9387254" y="705448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3300" name="object_3301">
            <a:hlinkClick r:id="rId42" action="ppaction://hlinksldjump" tooltip="10: Unbürokratische Entscheidungen Z=3 / W=100%"/>
          </p:cNvPr>
          <p:cNvSpPr/>
          <p:nvPr/>
        </p:nvSpPr>
        <p:spPr>
          <a:xfrm>
            <a:off x="6975818" y="2879484"/>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3302" name="object_3303">
            <a:hlinkClick r:id="rId43" action="ppaction://hlinksldjump" tooltip="11: Abteilungsübergreifender Arbeitsablauf Z=2.5 / W=29%"/>
          </p:cNvPr>
          <p:cNvSpPr/>
          <p:nvPr/>
        </p:nvSpPr>
        <p:spPr>
          <a:xfrm>
            <a:off x="9871850" y="781989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11</a:t>
            </a:r>
            <a:endParaRPr sz="1950" b="1" dirty="0"/>
          </a:p>
        </p:txBody>
      </p:sp>
      <p:sp>
        <p:nvSpPr>
          <p:cNvPr id="3304" name="object_3305">
            <a:hlinkClick r:id="rId44" action="ppaction://hlinksldjump" tooltip="29: Besonderer Einsatz Z=1.6 / W=29%"/>
          </p:cNvPr>
          <p:cNvSpPr/>
          <p:nvPr/>
        </p:nvSpPr>
        <p:spPr>
          <a:xfrm>
            <a:off x="15193916" y="781989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3306" name="object_3307">
            <a:hlinkClick r:id="rId45" action="ppaction://hlinksldjump" tooltip="12: Freiraum für Verbesserungen Z=2.3 / W=61%"/>
          </p:cNvPr>
          <p:cNvSpPr/>
          <p:nvPr/>
        </p:nvSpPr>
        <p:spPr>
          <a:xfrm>
            <a:off x="11234160" y="559323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12</a:t>
            </a:r>
            <a:endParaRPr sz="1950" b="1" dirty="0"/>
          </a:p>
        </p:txBody>
      </p:sp>
      <p:sp>
        <p:nvSpPr>
          <p:cNvPr id="3308" name="object_3309">
            <a:hlinkClick r:id="rId46" action="ppaction://hlinksldjump" tooltip="13: Zusammenarbeit mit anderen Bereichen Z=3.5 / W=85%"/>
          </p:cNvPr>
          <p:cNvSpPr/>
          <p:nvPr/>
        </p:nvSpPr>
        <p:spPr>
          <a:xfrm>
            <a:off x="4376493" y="3923233"/>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3310" name="object_3311">
            <a:hlinkClick r:id="rId47" action="ppaction://hlinksldjump" tooltip="14: Gegenseitige Vertretung Z=2.3 / W=39%"/>
          </p:cNvPr>
          <p:cNvSpPr/>
          <p:nvPr/>
        </p:nvSpPr>
        <p:spPr>
          <a:xfrm>
            <a:off x="11381502" y="71240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3312" name="object_3313">
            <a:hlinkClick r:id="rId48" action="ppaction://hlinksldjump" tooltip="15: Arbeitsrelevante Informationen Z=2.4 / W=31%"/>
          </p:cNvPr>
          <p:cNvSpPr/>
          <p:nvPr/>
        </p:nvSpPr>
        <p:spPr>
          <a:xfrm>
            <a:off x="10486441" y="768073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3314" name="object_3315">
            <a:hlinkClick r:id="rId49" action="ppaction://hlinksldjump" tooltip="18: Förderung interner Kooperation Z=2.4 / W=23%"/>
          </p:cNvPr>
          <p:cNvSpPr/>
          <p:nvPr/>
        </p:nvSpPr>
        <p:spPr>
          <a:xfrm>
            <a:off x="10800854" y="8237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3316" name="object_3317">
            <a:hlinkClick r:id="rId50" action="ppaction://hlinksldjump" tooltip="19: Delegationskompetenz Z=2.3 / W=25%"/>
          </p:cNvPr>
          <p:cNvSpPr/>
          <p:nvPr/>
        </p:nvSpPr>
        <p:spPr>
          <a:xfrm>
            <a:off x="11053874" y="809823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3318" name="object_3319">
            <a:hlinkClick r:id="rId51" action="ppaction://hlinksldjump" tooltip="38: Innovation Z=3.1 / W=25%"/>
          </p:cNvPr>
          <p:cNvSpPr/>
          <p:nvPr/>
        </p:nvSpPr>
        <p:spPr>
          <a:xfrm>
            <a:off x="6311778" y="809823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3320" name="object_3321">
            <a:hlinkClick r:id="rId52" action="ppaction://hlinksldjump" tooltip="20: Feedback Z=2.3 / W=59%"/>
          </p:cNvPr>
          <p:cNvSpPr/>
          <p:nvPr/>
        </p:nvSpPr>
        <p:spPr>
          <a:xfrm>
            <a:off x="11029939" y="5732399"/>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3322" name="object_3323">
            <a:hlinkClick r:id="rId53" action="ppaction://hlinksldjump" tooltip="21: Eigenverantwortung wird gefördert Z=2 / W=82%"/>
          </p:cNvPr>
          <p:cNvSpPr/>
          <p:nvPr/>
        </p:nvSpPr>
        <p:spPr>
          <a:xfrm>
            <a:off x="12807426" y="4131983"/>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3324" name="object_3325">
            <a:hlinkClick r:id="rId54" action="ppaction://hlinksldjump" tooltip="22: Information über Veränderungen Z=2.5 / W=35%"/>
          </p:cNvPr>
          <p:cNvSpPr/>
          <p:nvPr/>
        </p:nvSpPr>
        <p:spPr>
          <a:xfrm>
            <a:off x="9927748" y="7402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3326" name="object_3327">
            <a:hlinkClick r:id="rId55" action="ppaction://hlinksldjump" tooltip="30: Kriterien für Karriere Z=3.1 / W=35%"/>
          </p:cNvPr>
          <p:cNvSpPr/>
          <p:nvPr/>
        </p:nvSpPr>
        <p:spPr>
          <a:xfrm>
            <a:off x="6362254" y="740239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3328" name="object_3329">
            <a:hlinkClick r:id="rId56" action="ppaction://hlinksldjump" tooltip="23: Ziele des Unternehmens Z=2.5 / W=32%"/>
          </p:cNvPr>
          <p:cNvSpPr/>
          <p:nvPr/>
        </p:nvSpPr>
        <p:spPr>
          <a:xfrm>
            <a:off x="10270213" y="7611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3330" name="object_3331">
            <a:hlinkClick r:id="rId57" action="ppaction://hlinksldjump" tooltip="24: Erfolgreiche Zukunft Z=3 / W=64%"/>
          </p:cNvPr>
          <p:cNvSpPr/>
          <p:nvPr/>
        </p:nvSpPr>
        <p:spPr>
          <a:xfrm>
            <a:off x="7183251" y="538448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3332" name="object_3333">
            <a:hlinkClick r:id="rId58" action="ppaction://hlinksldjump" tooltip="25: Kundennutzen Z=2.6 / W=48%"/>
          </p:cNvPr>
          <p:cNvSpPr/>
          <p:nvPr/>
        </p:nvSpPr>
        <p:spPr>
          <a:xfrm>
            <a:off x="9558134" y="649781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3334" name="object_3335">
            <a:hlinkClick r:id="rId59" action="ppaction://hlinksldjump" tooltip="26: Zielvereinbarung Z=2.3 / W=19%"/>
          </p:cNvPr>
          <p:cNvSpPr/>
          <p:nvPr/>
        </p:nvSpPr>
        <p:spPr>
          <a:xfrm>
            <a:off x="11470802" y="851573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3336" name="object_3337">
            <a:hlinkClick r:id="rId60" action="ppaction://hlinksldjump" tooltip="31: Kenntnis Bewertungssystem Z=2.7 / W=19%"/>
          </p:cNvPr>
          <p:cNvSpPr/>
          <p:nvPr/>
        </p:nvSpPr>
        <p:spPr>
          <a:xfrm rot="10800000">
            <a:off x="9051387" y="8515731"/>
            <a:ext cx="507333" cy="507333"/>
          </a:xfrm>
          <a:prstGeom prst="pie">
            <a:avLst>
              <a:gd name="adj1" fmla="val 0"/>
              <a:gd name="adj2" fmla="val 10800000"/>
            </a:avLst>
          </a:prstGeom>
          <a:solidFill>
            <a:srgbClr val="F48798"/>
          </a:solidFill>
          <a:ln>
            <a:noFill/>
          </a:ln>
        </p:spPr>
      </p:sp>
      <p:sp>
        <p:nvSpPr>
          <p:cNvPr id="3338" name="object_3339">
            <a:hlinkClick r:id="rId60" action="ppaction://hlinksldjump" tooltip="Kenntnis Bewertungssystem Z=2.7 / W=19%"/>
          </p:cNvPr>
          <p:cNvSpPr/>
          <p:nvPr/>
        </p:nvSpPr>
        <p:spPr>
          <a:xfrm>
            <a:off x="17256019" y="3455392"/>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31</a:t>
            </a:r>
            <a:endParaRPr sz="1950" b="1" dirty="0"/>
          </a:p>
        </p:txBody>
      </p:sp>
      <p:sp>
        <p:nvSpPr>
          <p:cNvPr id="3340" name="object_3341">
            <a:hlinkClick r:id="rId61" action="ppaction://hlinksldjump" tooltip="40: Zusammenarbeit Kulturen Z=2.7 / W=19%"/>
          </p:cNvPr>
          <p:cNvSpPr/>
          <p:nvPr/>
        </p:nvSpPr>
        <p:spPr>
          <a:xfrm rot="21600000">
            <a:off x="9051387" y="8542433"/>
            <a:ext cx="507333" cy="507333"/>
          </a:xfrm>
          <a:prstGeom prst="pie">
            <a:avLst>
              <a:gd name="adj1" fmla="val 0"/>
              <a:gd name="adj2" fmla="val 10800000"/>
            </a:avLst>
          </a:prstGeom>
          <a:solidFill>
            <a:srgbClr val="F79964"/>
          </a:solidFill>
          <a:ln>
            <a:noFill/>
          </a:ln>
        </p:spPr>
      </p:sp>
      <p:sp>
        <p:nvSpPr>
          <p:cNvPr id="3342" name="object_3343">
            <a:hlinkClick r:id="rId61" action="ppaction://hlinksldjump" tooltip="Zusammenarbeit Kulturen Z=2.7 / W=19%"/>
          </p:cNvPr>
          <p:cNvSpPr/>
          <p:nvPr/>
        </p:nvSpPr>
        <p:spPr>
          <a:xfrm>
            <a:off x="17256019" y="4303533"/>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3344" name="object_3345">
            <a:hlinkClick r:id="rId62" action="ppaction://hlinksldjump" tooltip="27: Klarheit der Aufgaben Z=2.2 / W=68%"/>
          </p:cNvPr>
          <p:cNvSpPr/>
          <p:nvPr/>
        </p:nvSpPr>
        <p:spPr>
          <a:xfrm>
            <a:off x="11645309" y="5106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3346" name="object_3347">
            <a:hlinkClick r:id="rId63" action="ppaction://hlinksldjump" tooltip="28: Entscheidungsbefugnisse Z=2.3 / W=56%"/>
          </p:cNvPr>
          <p:cNvSpPr/>
          <p:nvPr/>
        </p:nvSpPr>
        <p:spPr>
          <a:xfrm>
            <a:off x="11105718"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3348" name="object_3349">
            <a:hlinkClick r:id="rId64" action="ppaction://hlinksldjump" tooltip="32: Förderung berufliche Entwicklung Z=2.4 / W=51%"/>
          </p:cNvPr>
          <p:cNvSpPr/>
          <p:nvPr/>
        </p:nvSpPr>
        <p:spPr>
          <a:xfrm>
            <a:off x="10996491" y="6289065"/>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3350" name="object_3351">
            <a:hlinkClick r:id="rId65" action="ppaction://hlinksldjump" tooltip="37: Positive Zukunft Z=3 / W=51%"/>
          </p:cNvPr>
          <p:cNvSpPr/>
          <p:nvPr/>
        </p:nvSpPr>
        <p:spPr>
          <a:xfrm>
            <a:off x="7237890" y="62890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3352" name="object_3353">
            <a:hlinkClick r:id="rId66" action="ppaction://hlinksldjump" tooltip="33: Weiterbildungsangebot Z=3.1 / W=84%"/>
          </p:cNvPr>
          <p:cNvSpPr/>
          <p:nvPr/>
        </p:nvSpPr>
        <p:spPr>
          <a:xfrm>
            <a:off x="6508082" y="3992816"/>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33</a:t>
            </a:r>
            <a:endParaRPr sz="1950" b="1" dirty="0"/>
          </a:p>
        </p:txBody>
      </p:sp>
      <p:sp>
        <p:nvSpPr>
          <p:cNvPr id="3354" name="object_3355">
            <a:hlinkClick r:id="rId67" action="ppaction://hlinksldjump" tooltip="34: Attraktiver Arbeitgeber Z=2.2 / W=57%"/>
          </p:cNvPr>
          <p:cNvSpPr/>
          <p:nvPr/>
        </p:nvSpPr>
        <p:spPr>
          <a:xfrm>
            <a:off x="11704384" y="58715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34</a:t>
            </a:r>
            <a:endParaRPr sz="1950" b="1" dirty="0"/>
          </a:p>
        </p:txBody>
      </p:sp>
      <p:sp>
        <p:nvSpPr>
          <p:cNvPr id="3356" name="object_3357">
            <a:hlinkClick r:id="rId68" action="ppaction://hlinksldjump" tooltip="35: Weiterempfehlung Z=2.5 / W=12%"/>
          </p:cNvPr>
          <p:cNvSpPr/>
          <p:nvPr/>
        </p:nvSpPr>
        <p:spPr>
          <a:xfrm>
            <a:off x="9968664" y="9002814"/>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3358" name="object_3359">
            <a:hlinkClick r:id="rId69" action="ppaction://hlinksldjump" tooltip="36: Loyalität zum Unternehmen Z=2.2 / W=54%"/>
          </p:cNvPr>
          <p:cNvSpPr/>
          <p:nvPr/>
        </p:nvSpPr>
        <p:spPr>
          <a:xfrm>
            <a:off x="12000081" y="608031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3360" name="object_3361">
            <a:hlinkClick r:id="rId70" action="ppaction://hlinksldjump" tooltip="39: Fairness im Unternehmen Z=2.9 / W=96%"/>
          </p:cNvPr>
          <p:cNvSpPr/>
          <p:nvPr/>
        </p:nvSpPr>
        <p:spPr>
          <a:xfrm>
            <a:off x="7701421" y="315781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3362" name="object_3363">
            <a:hlinkClick r:id="rId71" action="ppaction://hlinksldjump" tooltip="41: Gesamtzufriedenheit Z=2.5 / W=66%"/>
          </p:cNvPr>
          <p:cNvSpPr/>
          <p:nvPr/>
        </p:nvSpPr>
        <p:spPr>
          <a:xfrm>
            <a:off x="10412631" y="5245316"/>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3364" name="object_3365"/>
          <p:cNvSpPr/>
          <p:nvPr/>
        </p:nvSpPr>
        <p:spPr>
          <a:xfrm>
            <a:off x="3481214" y="2879484"/>
            <a:ext cx="6283963" cy="6958330"/>
          </a:xfrm>
          <a:prstGeom prst="rect">
            <a:avLst/>
          </a:prstGeom>
          <a:solidFill>
            <a:srgbClr val="35B77C">
              <a:alpha val="91000"/>
            </a:srgbClr>
          </a:solidFill>
        </p:spPr>
        <p:txBody>
          <a:bodyPr rot="0" spcFirstLastPara="0" vertOverflow="overflow" horzOverflow="overflow" vert="horz" wrap="square" lIns="720000" tIns="720000" rIns="0" bIns="720000" numCol="1" spcCol="0" rtlCol="0" fromWordArt="0" anchor="t" anchorCtr="0" forceAA="0" compatLnSpc="1">
            <a:prstTxWarp prst="textNoShape">
              <a:avLst/>
            </a:prstTxWarp>
            <a:normAutofit/>
          </a:bodyPr>
          <a:lstStyle/>
          <a:p>
            <a:pPr>
              <a:spcAft>
                <a:spcPts val="2400"/>
              </a:spcAft>
            </a:pPr>
            <a:r>
              <a:rPr lang="de-AT" sz="2800" dirty="0">
                <a:solidFill>
                  <a:srgbClr val="FFFFFF"/>
                </a:solidFill>
                <a:latin typeface="Arial"/>
                <a:ea typeface="Arial"/>
              </a:rPr>
              <a:t>6 – Arbeitszeitmodell</a:t>
            </a:r>
          </a:p>
          <a:p>
            <a:pPr>
              <a:spcAft>
                <a:spcPts val="2400"/>
              </a:spcAft>
            </a:pPr>
            <a:r>
              <a:rPr lang="de-AT" sz="2800" dirty="0">
                <a:solidFill>
                  <a:srgbClr val="FFFFFF"/>
                </a:solidFill>
                <a:latin typeface="Arial"/>
                <a:ea typeface="Arial"/>
              </a:rPr>
              <a:t>21 – Eigenverantwortung wird gefördert</a:t>
            </a:r>
          </a:p>
          <a:p>
            <a:pPr>
              <a:spcAft>
                <a:spcPts val="2400"/>
              </a:spcAft>
            </a:pPr>
            <a:r>
              <a:rPr lang="de-AT" sz="2800" dirty="0">
                <a:solidFill>
                  <a:srgbClr val="FFFFFF"/>
                </a:solidFill>
                <a:latin typeface="Arial"/>
                <a:ea typeface="Arial"/>
              </a:rPr>
              <a:t>3 – Unterstützung durch Kollegen</a:t>
            </a:r>
          </a:p>
          <a:p>
            <a:pPr>
              <a:spcAft>
                <a:spcPts val="2400"/>
              </a:spcAft>
            </a:pPr>
            <a:r>
              <a:rPr lang="de-AT" sz="2800" dirty="0">
                <a:solidFill>
                  <a:srgbClr val="FFFFFF"/>
                </a:solidFill>
                <a:latin typeface="Arial"/>
                <a:ea typeface="Arial"/>
              </a:rPr>
              <a:t>16 – Führungskraft ist Vorbild</a:t>
            </a:r>
          </a:p>
          <a:p>
            <a:pPr>
              <a:spcAft>
                <a:spcPts val="2400"/>
              </a:spcAft>
            </a:pPr>
            <a:r>
              <a:rPr lang="de-AT" sz="2800" dirty="0">
                <a:solidFill>
                  <a:srgbClr val="FFFFFF"/>
                </a:solidFill>
                <a:latin typeface="Arial"/>
                <a:ea typeface="Arial"/>
              </a:rPr>
              <a:t>4 – Unterstützung durch Führungskraft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80" name="object_3381"/>
          <p:cNvPicPr>
            <a:picLocks noChangeAspect="1"/>
          </p:cNvPicPr>
          <p:nvPr/>
        </p:nvPicPr>
        <p:blipFill>
          <a:blip r:embed="rId3"/>
          <a:stretch>
            <a:fillRect/>
          </a:stretch>
        </p:blipFill>
        <p:spPr>
          <a:xfrm>
            <a:off x="603250" y="519041"/>
            <a:ext cx="1098413" cy="1098413"/>
          </a:xfrm>
          <a:prstGeom prst="rect">
            <a:avLst/>
          </a:prstGeom>
        </p:spPr>
      </p:pic>
      <p:sp>
        <p:nvSpPr>
          <p:cNvPr id="3382" name="object_338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 | Verbesserungspotentiale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384" name="3385">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3386" name="3387">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3388" name="3389">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3390" name="3391">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3392" name="3393">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3394" name="3395">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3396" name="3397">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3398" name="3399">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3400" name="3401">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3402" name="3403">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3404" name="3405">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3406" name="3407">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408" name="3409">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3410" name="3411">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412" name="3413">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3414" name="3415">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3416" name="3417">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3418" name="object_3419"/>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(N=253)</a:t>
            </a:r>
            <a:endParaRPr lang="en-US" sz="1950" dirty="0">
              <a:latin typeface="Arial" panose="02000000000000000000" pitchFamily="2" charset="0"/>
              <a:ea typeface="Arial" panose="02000000000000000000" pitchFamily="2" charset="0"/>
            </a:endParaRPr>
          </a:p>
        </p:txBody>
      </p:sp>
      <p:sp>
        <p:nvSpPr>
          <p:cNvPr id="3420" name="object_3421"/>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3422" name="object_3423"/>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3424" name="object_3425"/>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3426" name="object_3427"/>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3368" name="object_3369"/>
          <p:cNvSpPr/>
          <p:nvPr/>
        </p:nvSpPr>
        <p:spPr>
          <a:xfrm>
            <a:off x="3748577" y="10104831"/>
            <a:ext cx="3948481" cy="157480"/>
          </a:xfrm>
          <a:prstGeom prst="rect">
            <a:avLst/>
          </a:prstGeom>
          <a:solidFill>
            <a:srgbClr val="DB2D3C"/>
          </a:solidFill>
        </p:spPr>
      </p:sp>
      <p:sp>
        <p:nvSpPr>
          <p:cNvPr id="3370" name="object_3371"/>
          <p:cNvSpPr/>
          <p:nvPr/>
        </p:nvSpPr>
        <p:spPr>
          <a:xfrm>
            <a:off x="3748577" y="3146501"/>
            <a:ext cx="3948481" cy="6958330"/>
          </a:xfrm>
          <a:prstGeom prst="rect">
            <a:avLst/>
          </a:prstGeom>
          <a:solidFill>
            <a:srgbClr val="DB2D3C">
              <a:alpha val="9999"/>
            </a:srgbClr>
          </a:solidFill>
        </p:spPr>
      </p:sp>
      <p:sp>
        <p:nvSpPr>
          <p:cNvPr id="3372" name="object_3373"/>
          <p:cNvSpPr/>
          <p:nvPr/>
        </p:nvSpPr>
        <p:spPr>
          <a:xfrm>
            <a:off x="7697058" y="10104831"/>
            <a:ext cx="3579735" cy="157480"/>
          </a:xfrm>
          <a:prstGeom prst="rect">
            <a:avLst/>
          </a:prstGeom>
          <a:solidFill>
            <a:srgbClr val="FABC46"/>
          </a:solidFill>
        </p:spPr>
      </p:sp>
      <p:sp>
        <p:nvSpPr>
          <p:cNvPr id="3374" name="object_3375"/>
          <p:cNvSpPr/>
          <p:nvPr/>
        </p:nvSpPr>
        <p:spPr>
          <a:xfrm>
            <a:off x="7697058" y="3146501"/>
            <a:ext cx="3579735" cy="6958330"/>
          </a:xfrm>
          <a:prstGeom prst="rect">
            <a:avLst/>
          </a:prstGeom>
          <a:solidFill>
            <a:srgbClr val="FABC46">
              <a:alpha val="9999"/>
            </a:srgbClr>
          </a:solidFill>
        </p:spPr>
      </p:sp>
      <p:sp>
        <p:nvSpPr>
          <p:cNvPr id="3376" name="object_3377"/>
          <p:cNvSpPr/>
          <p:nvPr/>
        </p:nvSpPr>
        <p:spPr>
          <a:xfrm>
            <a:off x="11276793" y="10104831"/>
            <a:ext cx="5079073" cy="157480"/>
          </a:xfrm>
          <a:prstGeom prst="rect">
            <a:avLst/>
          </a:prstGeom>
          <a:solidFill>
            <a:srgbClr val="35B77C"/>
          </a:solidFill>
        </p:spPr>
      </p:sp>
      <p:sp>
        <p:nvSpPr>
          <p:cNvPr id="3378" name="object_3379"/>
          <p:cNvSpPr/>
          <p:nvPr/>
        </p:nvSpPr>
        <p:spPr>
          <a:xfrm>
            <a:off x="11276793" y="3146501"/>
            <a:ext cx="5079073" cy="6958330"/>
          </a:xfrm>
          <a:prstGeom prst="rect">
            <a:avLst/>
          </a:prstGeom>
          <a:solidFill>
            <a:srgbClr val="35B77C">
              <a:alpha val="9999"/>
            </a:srgbClr>
          </a:solidFill>
        </p:spPr>
      </p:sp>
      <p:sp>
        <p:nvSpPr>
          <p:cNvPr id="3428" name="object_3429"/>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3430" name="object_3431"/>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3432" name="object_3433"/>
          <p:cNvCxnSpPr/>
          <p:nvPr/>
        </p:nvCxnSpPr>
        <p:spPr>
          <a:xfrm flipV="1">
            <a:off x="9305054" y="3722410"/>
            <a:ext cx="7950965" cy="5060338"/>
          </a:xfrm>
          <a:prstGeom prst="line">
            <a:avLst/>
          </a:prstGeom>
          <a:ln w="9525" cap="flat" cmpd="sng" algn="ctr">
            <a:solidFill>
              <a:srgbClr val="F48798">
                <a:alpha val="69999"/>
              </a:srgbClr>
            </a:solidFill>
            <a:prstDash val="dash"/>
            <a:round/>
            <a:headEnd type="none" w="med" len="med"/>
            <a:tailEnd type="none" w="med" len="med"/>
          </a:ln>
        </p:spPr>
      </p:cxnSp>
      <p:cxnSp>
        <p:nvCxnSpPr>
          <p:cNvPr id="3434" name="object_3435"/>
          <p:cNvCxnSpPr/>
          <p:nvPr/>
        </p:nvCxnSpPr>
        <p:spPr>
          <a:xfrm flipV="1">
            <a:off x="9305054" y="4570551"/>
            <a:ext cx="7950965" cy="4212197"/>
          </a:xfrm>
          <a:prstGeom prst="line">
            <a:avLst/>
          </a:prstGeom>
          <a:ln w="9525" cap="flat" cmpd="sng" algn="ctr">
            <a:solidFill>
              <a:srgbClr val="F79964">
                <a:alpha val="69999"/>
              </a:srgbClr>
            </a:solidFill>
            <a:prstDash val="dash"/>
            <a:round/>
            <a:headEnd type="none" w="med" len="med"/>
            <a:tailEnd type="none" w="med" len="med"/>
          </a:ln>
        </p:spPr>
      </p:cxnSp>
      <p:sp>
        <p:nvSpPr>
          <p:cNvPr id="3436" name="object_3437">
            <a:hlinkClick r:id="rId18" action="ppaction://hlinksldjump" tooltip="1: Einsatz der Qualifikationen Z=2.4 / W=71%"/>
          </p:cNvPr>
          <p:cNvSpPr/>
          <p:nvPr/>
        </p:nvSpPr>
        <p:spPr>
          <a:xfrm>
            <a:off x="10909651" y="489739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a:t>
            </a:r>
            <a:endParaRPr sz="1950" b="1" dirty="0"/>
          </a:p>
        </p:txBody>
      </p:sp>
      <p:sp>
        <p:nvSpPr>
          <p:cNvPr id="3438" name="object_3439">
            <a:hlinkClick r:id="rId32" action="ppaction://hlinksldjump" tooltip="2: Neues lernen Z=2.6 / W=88%"/>
          </p:cNvPr>
          <p:cNvSpPr/>
          <p:nvPr/>
        </p:nvSpPr>
        <p:spPr>
          <a:xfrm>
            <a:off x="9501733" y="37144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3440" name="object_3441">
            <a:hlinkClick r:id="rId33" action="ppaction://hlinksldjump" tooltip="3: Unterstützung durch Kollegen Z=1.9 / W=69%"/>
          </p:cNvPr>
          <p:cNvSpPr/>
          <p:nvPr/>
        </p:nvSpPr>
        <p:spPr>
          <a:xfrm>
            <a:off x="13553708" y="5036566"/>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a:t>
            </a:r>
            <a:endParaRPr sz="1950" b="1" dirty="0"/>
          </a:p>
        </p:txBody>
      </p:sp>
      <p:sp>
        <p:nvSpPr>
          <p:cNvPr id="3442" name="object_3443">
            <a:hlinkClick r:id="rId34" action="ppaction://hlinksldjump" tooltip="4: Unterstützung durch Führungskraft Z=2.2 / W=70%"/>
          </p:cNvPr>
          <p:cNvSpPr/>
          <p:nvPr/>
        </p:nvSpPr>
        <p:spPr>
          <a:xfrm>
            <a:off x="11642778" y="49669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3444" name="object_3445">
            <a:hlinkClick r:id="rId35" action="ppaction://hlinksldjump" tooltip="5: Arbeitsmenge Z=2.8 / W=41%"/>
          </p:cNvPr>
          <p:cNvSpPr/>
          <p:nvPr/>
        </p:nvSpPr>
        <p:spPr>
          <a:xfrm>
            <a:off x="8127830" y="698489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3446" name="object_3447">
            <a:hlinkClick r:id="rId36" action="ppaction://hlinksldjump" tooltip="6: Arbeitszeitmodell Z=1.8 / W=80%"/>
          </p:cNvPr>
          <p:cNvSpPr/>
          <p:nvPr/>
        </p:nvSpPr>
        <p:spPr>
          <a:xfrm>
            <a:off x="14040536" y="4271150"/>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3448" name="object_3449">
            <a:hlinkClick r:id="rId37" action="ppaction://hlinksldjump" tooltip="16: Führungskraft ist Vorbild Z=2.3 / W=80%"/>
          </p:cNvPr>
          <p:cNvSpPr/>
          <p:nvPr/>
        </p:nvSpPr>
        <p:spPr>
          <a:xfrm>
            <a:off x="11453882" y="427115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3450" name="object_3451">
            <a:hlinkClick r:id="rId38" action="ppaction://hlinksldjump" tooltip="7: Veränderungstempo Z=2.8 / W=27%"/>
          </p:cNvPr>
          <p:cNvSpPr/>
          <p:nvPr/>
        </p:nvSpPr>
        <p:spPr>
          <a:xfrm>
            <a:off x="8312545" y="795906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3452" name="object_3453">
            <a:hlinkClick r:id="rId39" action="ppaction://hlinksldjump" tooltip="17: Umsetzung von Veränderungen Z=2.4 / W=27%"/>
          </p:cNvPr>
          <p:cNvSpPr/>
          <p:nvPr/>
        </p:nvSpPr>
        <p:spPr>
          <a:xfrm>
            <a:off x="10828082" y="795906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3454" name="object_3455">
            <a:hlinkClick r:id="rId40" action="ppaction://hlinksldjump" tooltip="8: Qualität von Besprechungen Z=2.8 / W=26%"/>
          </p:cNvPr>
          <p:cNvSpPr/>
          <p:nvPr/>
        </p:nvSpPr>
        <p:spPr>
          <a:xfrm>
            <a:off x="8167532" y="802864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3456" name="object_3457">
            <a:hlinkClick r:id="rId41" action="ppaction://hlinksldjump" tooltip="9: Prioritätensetzung Z=2.6 / W=40%"/>
          </p:cNvPr>
          <p:cNvSpPr/>
          <p:nvPr/>
        </p:nvSpPr>
        <p:spPr>
          <a:xfrm>
            <a:off x="9387254" y="705448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3458" name="object_3459">
            <a:hlinkClick r:id="rId42" action="ppaction://hlinksldjump" tooltip="10: Unbürokratische Entscheidungen Z=3 / W=100%"/>
          </p:cNvPr>
          <p:cNvSpPr/>
          <p:nvPr/>
        </p:nvSpPr>
        <p:spPr>
          <a:xfrm>
            <a:off x="6975818" y="2879484"/>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3460" name="object_3461">
            <a:hlinkClick r:id="rId43" action="ppaction://hlinksldjump" tooltip="11: Abteilungsübergreifender Arbeitsablauf Z=2.5 / W=29%"/>
          </p:cNvPr>
          <p:cNvSpPr/>
          <p:nvPr/>
        </p:nvSpPr>
        <p:spPr>
          <a:xfrm>
            <a:off x="9871850" y="781989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11</a:t>
            </a:r>
            <a:endParaRPr sz="1950" b="1" dirty="0"/>
          </a:p>
        </p:txBody>
      </p:sp>
      <p:sp>
        <p:nvSpPr>
          <p:cNvPr id="3462" name="object_3463">
            <a:hlinkClick r:id="rId44" action="ppaction://hlinksldjump" tooltip="29: Besonderer Einsatz Z=1.6 / W=29%"/>
          </p:cNvPr>
          <p:cNvSpPr/>
          <p:nvPr/>
        </p:nvSpPr>
        <p:spPr>
          <a:xfrm>
            <a:off x="15193916" y="781989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3464" name="object_3465">
            <a:hlinkClick r:id="rId45" action="ppaction://hlinksldjump" tooltip="12: Freiraum für Verbesserungen Z=2.3 / W=61%"/>
          </p:cNvPr>
          <p:cNvSpPr/>
          <p:nvPr/>
        </p:nvSpPr>
        <p:spPr>
          <a:xfrm>
            <a:off x="11234160" y="559323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12</a:t>
            </a:r>
            <a:endParaRPr sz="1950" b="1" dirty="0"/>
          </a:p>
        </p:txBody>
      </p:sp>
      <p:sp>
        <p:nvSpPr>
          <p:cNvPr id="3466" name="object_3467">
            <a:hlinkClick r:id="rId46" action="ppaction://hlinksldjump" tooltip="13: Zusammenarbeit mit anderen Bereichen Z=3.5 / W=85%"/>
          </p:cNvPr>
          <p:cNvSpPr/>
          <p:nvPr/>
        </p:nvSpPr>
        <p:spPr>
          <a:xfrm>
            <a:off x="4376493" y="3923233"/>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3468" name="object_3469">
            <a:hlinkClick r:id="rId47" action="ppaction://hlinksldjump" tooltip="14: Gegenseitige Vertretung Z=2.3 / W=39%"/>
          </p:cNvPr>
          <p:cNvSpPr/>
          <p:nvPr/>
        </p:nvSpPr>
        <p:spPr>
          <a:xfrm>
            <a:off x="11381502" y="71240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3470" name="object_3471">
            <a:hlinkClick r:id="rId48" action="ppaction://hlinksldjump" tooltip="15: Arbeitsrelevante Informationen Z=2.4 / W=31%"/>
          </p:cNvPr>
          <p:cNvSpPr/>
          <p:nvPr/>
        </p:nvSpPr>
        <p:spPr>
          <a:xfrm>
            <a:off x="10486441" y="768073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3472" name="object_3473">
            <a:hlinkClick r:id="rId49" action="ppaction://hlinksldjump" tooltip="18: Förderung interner Kooperation Z=2.4 / W=23%"/>
          </p:cNvPr>
          <p:cNvSpPr/>
          <p:nvPr/>
        </p:nvSpPr>
        <p:spPr>
          <a:xfrm>
            <a:off x="10800854" y="8237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3474" name="object_3475">
            <a:hlinkClick r:id="rId50" action="ppaction://hlinksldjump" tooltip="19: Delegationskompetenz Z=2.3 / W=25%"/>
          </p:cNvPr>
          <p:cNvSpPr/>
          <p:nvPr/>
        </p:nvSpPr>
        <p:spPr>
          <a:xfrm>
            <a:off x="11053874" y="809823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3476" name="object_3477">
            <a:hlinkClick r:id="rId51" action="ppaction://hlinksldjump" tooltip="38: Innovation Z=3.1 / W=25%"/>
          </p:cNvPr>
          <p:cNvSpPr/>
          <p:nvPr/>
        </p:nvSpPr>
        <p:spPr>
          <a:xfrm>
            <a:off x="6311778" y="809823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3478" name="object_3479">
            <a:hlinkClick r:id="rId52" action="ppaction://hlinksldjump" tooltip="20: Feedback Z=2.3 / W=59%"/>
          </p:cNvPr>
          <p:cNvSpPr/>
          <p:nvPr/>
        </p:nvSpPr>
        <p:spPr>
          <a:xfrm>
            <a:off x="11029939" y="5732399"/>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3480" name="object_3481">
            <a:hlinkClick r:id="rId53" action="ppaction://hlinksldjump" tooltip="21: Eigenverantwortung wird gefördert Z=2 / W=82%"/>
          </p:cNvPr>
          <p:cNvSpPr/>
          <p:nvPr/>
        </p:nvSpPr>
        <p:spPr>
          <a:xfrm>
            <a:off x="12807426" y="4131983"/>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3482" name="object_3483">
            <a:hlinkClick r:id="rId54" action="ppaction://hlinksldjump" tooltip="22: Information über Veränderungen Z=2.5 / W=35%"/>
          </p:cNvPr>
          <p:cNvSpPr/>
          <p:nvPr/>
        </p:nvSpPr>
        <p:spPr>
          <a:xfrm>
            <a:off x="9927748" y="7402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3484" name="object_3485">
            <a:hlinkClick r:id="rId55" action="ppaction://hlinksldjump" tooltip="30: Kriterien für Karriere Z=3.1 / W=35%"/>
          </p:cNvPr>
          <p:cNvSpPr/>
          <p:nvPr/>
        </p:nvSpPr>
        <p:spPr>
          <a:xfrm>
            <a:off x="6362254" y="740239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3486" name="object_3487">
            <a:hlinkClick r:id="rId56" action="ppaction://hlinksldjump" tooltip="23: Ziele des Unternehmens Z=2.5 / W=32%"/>
          </p:cNvPr>
          <p:cNvSpPr/>
          <p:nvPr/>
        </p:nvSpPr>
        <p:spPr>
          <a:xfrm>
            <a:off x="10270213" y="7611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3488" name="object_3489">
            <a:hlinkClick r:id="rId57" action="ppaction://hlinksldjump" tooltip="24: Erfolgreiche Zukunft Z=3 / W=64%"/>
          </p:cNvPr>
          <p:cNvSpPr/>
          <p:nvPr/>
        </p:nvSpPr>
        <p:spPr>
          <a:xfrm>
            <a:off x="7183251" y="538448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3490" name="object_3491">
            <a:hlinkClick r:id="rId58" action="ppaction://hlinksldjump" tooltip="25: Kundennutzen Z=2.6 / W=48%"/>
          </p:cNvPr>
          <p:cNvSpPr/>
          <p:nvPr/>
        </p:nvSpPr>
        <p:spPr>
          <a:xfrm>
            <a:off x="9558134" y="649781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3492" name="object_3493">
            <a:hlinkClick r:id="rId59" action="ppaction://hlinksldjump" tooltip="26: Zielvereinbarung Z=2.3 / W=19%"/>
          </p:cNvPr>
          <p:cNvSpPr/>
          <p:nvPr/>
        </p:nvSpPr>
        <p:spPr>
          <a:xfrm>
            <a:off x="11470802" y="851573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3494" name="object_3495">
            <a:hlinkClick r:id="rId60" action="ppaction://hlinksldjump" tooltip="31: Kenntnis Bewertungssystem Z=2.7 / W=19%"/>
          </p:cNvPr>
          <p:cNvSpPr/>
          <p:nvPr/>
        </p:nvSpPr>
        <p:spPr>
          <a:xfrm rot="10800000">
            <a:off x="9051387" y="8515731"/>
            <a:ext cx="507333" cy="507333"/>
          </a:xfrm>
          <a:prstGeom prst="pie">
            <a:avLst>
              <a:gd name="adj1" fmla="val 0"/>
              <a:gd name="adj2" fmla="val 10800000"/>
            </a:avLst>
          </a:prstGeom>
          <a:solidFill>
            <a:srgbClr val="F48798"/>
          </a:solidFill>
          <a:ln>
            <a:noFill/>
          </a:ln>
        </p:spPr>
      </p:sp>
      <p:sp>
        <p:nvSpPr>
          <p:cNvPr id="3496" name="object_3497">
            <a:hlinkClick r:id="rId60" action="ppaction://hlinksldjump" tooltip="Kenntnis Bewertungssystem Z=2.7 / W=19%"/>
          </p:cNvPr>
          <p:cNvSpPr/>
          <p:nvPr/>
        </p:nvSpPr>
        <p:spPr>
          <a:xfrm>
            <a:off x="17256019" y="3455392"/>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31</a:t>
            </a:r>
            <a:endParaRPr sz="1950" b="1" dirty="0"/>
          </a:p>
        </p:txBody>
      </p:sp>
      <p:sp>
        <p:nvSpPr>
          <p:cNvPr id="3498" name="object_3499">
            <a:hlinkClick r:id="rId61" action="ppaction://hlinksldjump" tooltip="40: Zusammenarbeit Kulturen Z=2.7 / W=19%"/>
          </p:cNvPr>
          <p:cNvSpPr/>
          <p:nvPr/>
        </p:nvSpPr>
        <p:spPr>
          <a:xfrm rot="21600000">
            <a:off x="9051387" y="8542433"/>
            <a:ext cx="507333" cy="507333"/>
          </a:xfrm>
          <a:prstGeom prst="pie">
            <a:avLst>
              <a:gd name="adj1" fmla="val 0"/>
              <a:gd name="adj2" fmla="val 10800000"/>
            </a:avLst>
          </a:prstGeom>
          <a:solidFill>
            <a:srgbClr val="F79964"/>
          </a:solidFill>
          <a:ln>
            <a:noFill/>
          </a:ln>
        </p:spPr>
      </p:sp>
      <p:sp>
        <p:nvSpPr>
          <p:cNvPr id="3500" name="object_3501">
            <a:hlinkClick r:id="rId61" action="ppaction://hlinksldjump" tooltip="Zusammenarbeit Kulturen Z=2.7 / W=19%"/>
          </p:cNvPr>
          <p:cNvSpPr/>
          <p:nvPr/>
        </p:nvSpPr>
        <p:spPr>
          <a:xfrm>
            <a:off x="17256019" y="4303533"/>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3502" name="object_3503">
            <a:hlinkClick r:id="rId62" action="ppaction://hlinksldjump" tooltip="27: Klarheit der Aufgaben Z=2.2 / W=68%"/>
          </p:cNvPr>
          <p:cNvSpPr/>
          <p:nvPr/>
        </p:nvSpPr>
        <p:spPr>
          <a:xfrm>
            <a:off x="11645309" y="5106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3504" name="object_3505">
            <a:hlinkClick r:id="rId63" action="ppaction://hlinksldjump" tooltip="28: Entscheidungsbefugnisse Z=2.3 / W=56%"/>
          </p:cNvPr>
          <p:cNvSpPr/>
          <p:nvPr/>
        </p:nvSpPr>
        <p:spPr>
          <a:xfrm>
            <a:off x="11105718"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3506" name="object_3507">
            <a:hlinkClick r:id="rId64" action="ppaction://hlinksldjump" tooltip="32: Förderung berufliche Entwicklung Z=2.4 / W=51%"/>
          </p:cNvPr>
          <p:cNvSpPr/>
          <p:nvPr/>
        </p:nvSpPr>
        <p:spPr>
          <a:xfrm>
            <a:off x="10996491" y="6289065"/>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3508" name="object_3509">
            <a:hlinkClick r:id="rId65" action="ppaction://hlinksldjump" tooltip="37: Positive Zukunft Z=3 / W=51%"/>
          </p:cNvPr>
          <p:cNvSpPr/>
          <p:nvPr/>
        </p:nvSpPr>
        <p:spPr>
          <a:xfrm>
            <a:off x="7237890" y="62890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3510" name="object_3511">
            <a:hlinkClick r:id="rId66" action="ppaction://hlinksldjump" tooltip="33: Weiterbildungsangebot Z=3.1 / W=84%"/>
          </p:cNvPr>
          <p:cNvSpPr/>
          <p:nvPr/>
        </p:nvSpPr>
        <p:spPr>
          <a:xfrm>
            <a:off x="6508082" y="3992816"/>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33</a:t>
            </a:r>
            <a:endParaRPr sz="1950" b="1" dirty="0"/>
          </a:p>
        </p:txBody>
      </p:sp>
      <p:sp>
        <p:nvSpPr>
          <p:cNvPr id="3512" name="object_3513">
            <a:hlinkClick r:id="rId67" action="ppaction://hlinksldjump" tooltip="34: Attraktiver Arbeitgeber Z=2.2 / W=57%"/>
          </p:cNvPr>
          <p:cNvSpPr/>
          <p:nvPr/>
        </p:nvSpPr>
        <p:spPr>
          <a:xfrm>
            <a:off x="11704384" y="58715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34</a:t>
            </a:r>
            <a:endParaRPr sz="1950" b="1" dirty="0"/>
          </a:p>
        </p:txBody>
      </p:sp>
      <p:sp>
        <p:nvSpPr>
          <p:cNvPr id="3514" name="object_3515">
            <a:hlinkClick r:id="rId68" action="ppaction://hlinksldjump" tooltip="35: Weiterempfehlung Z=2.5 / W=12%"/>
          </p:cNvPr>
          <p:cNvSpPr/>
          <p:nvPr/>
        </p:nvSpPr>
        <p:spPr>
          <a:xfrm>
            <a:off x="9968664" y="9002814"/>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3516" name="object_3517">
            <a:hlinkClick r:id="rId69" action="ppaction://hlinksldjump" tooltip="36: Loyalität zum Unternehmen Z=2.2 / W=54%"/>
          </p:cNvPr>
          <p:cNvSpPr/>
          <p:nvPr/>
        </p:nvSpPr>
        <p:spPr>
          <a:xfrm>
            <a:off x="12000081" y="608031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3518" name="object_3519">
            <a:hlinkClick r:id="rId70" action="ppaction://hlinksldjump" tooltip="39: Fairness im Unternehmen Z=2.9 / W=96%"/>
          </p:cNvPr>
          <p:cNvSpPr/>
          <p:nvPr/>
        </p:nvSpPr>
        <p:spPr>
          <a:xfrm>
            <a:off x="7701421" y="315781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3520" name="object_3521">
            <a:hlinkClick r:id="rId71" action="ppaction://hlinksldjump" tooltip="41: Gesamtzufriedenheit Z=2.5 / W=66%"/>
          </p:cNvPr>
          <p:cNvSpPr/>
          <p:nvPr/>
        </p:nvSpPr>
        <p:spPr>
          <a:xfrm>
            <a:off x="10412631" y="5245316"/>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3522" name="object_3523"/>
          <p:cNvSpPr/>
          <p:nvPr/>
        </p:nvSpPr>
        <p:spPr>
          <a:xfrm>
            <a:off x="10338921" y="2879484"/>
            <a:ext cx="6283963" cy="6958330"/>
          </a:xfrm>
          <a:prstGeom prst="rect">
            <a:avLst/>
          </a:prstGeom>
          <a:solidFill>
            <a:srgbClr val="DB2D3C">
              <a:alpha val="90980"/>
            </a:srgbClr>
          </a:solidFill>
        </p:spPr>
        <p:txBody>
          <a:bodyPr rot="0" spcFirstLastPara="0" vertOverflow="overflow" horzOverflow="overflow" vert="horz" wrap="square" lIns="720000" tIns="720000" rIns="0" bIns="720000" numCol="1" spcCol="0" rtlCol="0" fromWordArt="0" anchor="t" anchorCtr="0" forceAA="0" compatLnSpc="1">
            <a:prstTxWarp prst="textNoShape">
              <a:avLst/>
            </a:prstTxWarp>
            <a:normAutofit/>
          </a:bodyPr>
          <a:lstStyle/>
          <a:p>
            <a:pPr>
              <a:spcAft>
                <a:spcPts val="2400"/>
              </a:spcAft>
            </a:pPr>
            <a:r>
              <a:rPr lang="de-AT" sz="2800" dirty="0">
                <a:solidFill>
                  <a:srgbClr val="FFFFFF"/>
                </a:solidFill>
                <a:latin typeface="Arial"/>
                <a:ea typeface="Arial"/>
              </a:rPr>
              <a:t>13 – Zusammenarbeit mit anderen Bereichen</a:t>
            </a:r>
          </a:p>
          <a:p>
            <a:pPr>
              <a:spcAft>
                <a:spcPts val="2400"/>
              </a:spcAft>
            </a:pPr>
            <a:r>
              <a:rPr lang="de-AT" sz="2800" dirty="0">
                <a:solidFill>
                  <a:srgbClr val="FFFFFF"/>
                </a:solidFill>
                <a:latin typeface="Arial"/>
                <a:ea typeface="Arial"/>
              </a:rPr>
              <a:t>10 – Unbürokratische Entscheidungen</a:t>
            </a:r>
          </a:p>
          <a:p>
            <a:pPr>
              <a:spcAft>
                <a:spcPts val="2400"/>
              </a:spcAft>
            </a:pPr>
            <a:r>
              <a:rPr lang="de-AT" sz="2800" dirty="0">
                <a:solidFill>
                  <a:srgbClr val="FFFFFF"/>
                </a:solidFill>
                <a:latin typeface="Arial"/>
                <a:ea typeface="Arial"/>
              </a:rPr>
              <a:t>33 – Weiterbildungsangebot</a:t>
            </a:r>
          </a:p>
          <a:p>
            <a:pPr>
              <a:spcAft>
                <a:spcPts val="2400"/>
              </a:spcAft>
            </a:pPr>
            <a:r>
              <a:rPr lang="de-AT" sz="2800" dirty="0">
                <a:solidFill>
                  <a:srgbClr val="FFFFFF"/>
                </a:solidFill>
                <a:latin typeface="Arial"/>
                <a:ea typeface="Arial"/>
              </a:rPr>
              <a:t>24 – Erfolgreiche Zukunft</a:t>
            </a:r>
          </a:p>
          <a:p>
            <a:pPr>
              <a:spcAft>
                <a:spcPts val="2400"/>
              </a:spcAft>
            </a:pPr>
            <a:r>
              <a:rPr lang="de-AT" sz="2800" dirty="0">
                <a:solidFill>
                  <a:srgbClr val="FFFFFF"/>
                </a:solidFill>
                <a:latin typeface="Arial"/>
                <a:ea typeface="Arial"/>
              </a:rPr>
              <a:t>37 – Positive Zukunft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38" name="object_3539"/>
          <p:cNvPicPr>
            <a:picLocks noChangeAspect="1"/>
          </p:cNvPicPr>
          <p:nvPr/>
        </p:nvPicPr>
        <p:blipFill>
          <a:blip r:embed="rId3"/>
          <a:stretch>
            <a:fillRect/>
          </a:stretch>
        </p:blipFill>
        <p:spPr>
          <a:xfrm>
            <a:off x="603250" y="519041"/>
            <a:ext cx="1098413" cy="1098413"/>
          </a:xfrm>
          <a:prstGeom prst="rect">
            <a:avLst/>
          </a:prstGeom>
        </p:spPr>
      </p:pic>
      <p:sp>
        <p:nvSpPr>
          <p:cNvPr id="3540" name="object_354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 | Trend</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542" name="3543">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3544" name="3545">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3546" name="3547">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3548" name="3549">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3550" name="3551">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3552" name="3553">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3554" name="3555">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3556" name="3557">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3558" name="3559">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3560" name="3561">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3562" name="3563">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3564" name="3565">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566" name="3567">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3568" name="3569">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570" name="3571">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3572" name="3573">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3574" name="3575">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3576" name="object_3577"/>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(N=253)</a:t>
            </a:r>
            <a:endParaRPr lang="en-US" sz="1950" dirty="0">
              <a:latin typeface="Arial" panose="02000000000000000000" pitchFamily="2" charset="0"/>
              <a:ea typeface="Arial" panose="02000000000000000000" pitchFamily="2" charset="0"/>
            </a:endParaRPr>
          </a:p>
        </p:txBody>
      </p:sp>
      <p:sp>
        <p:nvSpPr>
          <p:cNvPr id="3578" name="object_3579"/>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3580" name="object_3581"/>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3582" name="object_3583"/>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3584" name="object_3585"/>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3526" name="object_3527"/>
          <p:cNvSpPr/>
          <p:nvPr/>
        </p:nvSpPr>
        <p:spPr>
          <a:xfrm>
            <a:off x="3748577" y="10104831"/>
            <a:ext cx="4837633" cy="157480"/>
          </a:xfrm>
          <a:prstGeom prst="rect">
            <a:avLst/>
          </a:prstGeom>
          <a:solidFill>
            <a:srgbClr val="DB2D3C"/>
          </a:solidFill>
        </p:spPr>
      </p:sp>
      <p:sp>
        <p:nvSpPr>
          <p:cNvPr id="3528" name="object_3529"/>
          <p:cNvSpPr/>
          <p:nvPr/>
        </p:nvSpPr>
        <p:spPr>
          <a:xfrm>
            <a:off x="3748577" y="3146501"/>
            <a:ext cx="4837633" cy="6958330"/>
          </a:xfrm>
          <a:prstGeom prst="rect">
            <a:avLst/>
          </a:prstGeom>
          <a:solidFill>
            <a:srgbClr val="DB2D3C">
              <a:alpha val="9999"/>
            </a:srgbClr>
          </a:solidFill>
        </p:spPr>
      </p:sp>
      <p:sp>
        <p:nvSpPr>
          <p:cNvPr id="3530" name="object_3531"/>
          <p:cNvSpPr/>
          <p:nvPr/>
        </p:nvSpPr>
        <p:spPr>
          <a:xfrm>
            <a:off x="8586210" y="10104831"/>
            <a:ext cx="3154019" cy="157480"/>
          </a:xfrm>
          <a:prstGeom prst="rect">
            <a:avLst/>
          </a:prstGeom>
          <a:solidFill>
            <a:srgbClr val="FABC46"/>
          </a:solidFill>
        </p:spPr>
      </p:sp>
      <p:sp>
        <p:nvSpPr>
          <p:cNvPr id="3532" name="object_3533"/>
          <p:cNvSpPr/>
          <p:nvPr/>
        </p:nvSpPr>
        <p:spPr>
          <a:xfrm>
            <a:off x="8586210" y="3146501"/>
            <a:ext cx="3154019" cy="6958330"/>
          </a:xfrm>
          <a:prstGeom prst="rect">
            <a:avLst/>
          </a:prstGeom>
          <a:solidFill>
            <a:srgbClr val="FABC46">
              <a:alpha val="9999"/>
            </a:srgbClr>
          </a:solidFill>
        </p:spPr>
      </p:sp>
      <p:sp>
        <p:nvSpPr>
          <p:cNvPr id="3534" name="object_3535"/>
          <p:cNvSpPr/>
          <p:nvPr/>
        </p:nvSpPr>
        <p:spPr>
          <a:xfrm>
            <a:off x="11740229" y="10104831"/>
            <a:ext cx="4615638" cy="157480"/>
          </a:xfrm>
          <a:prstGeom prst="rect">
            <a:avLst/>
          </a:prstGeom>
          <a:solidFill>
            <a:srgbClr val="35B77C"/>
          </a:solidFill>
        </p:spPr>
      </p:sp>
      <p:sp>
        <p:nvSpPr>
          <p:cNvPr id="3536" name="object_3537"/>
          <p:cNvSpPr/>
          <p:nvPr/>
        </p:nvSpPr>
        <p:spPr>
          <a:xfrm>
            <a:off x="11740229" y="3146501"/>
            <a:ext cx="4615638" cy="6958330"/>
          </a:xfrm>
          <a:prstGeom prst="rect">
            <a:avLst/>
          </a:prstGeom>
          <a:solidFill>
            <a:srgbClr val="35B77C">
              <a:alpha val="9999"/>
            </a:srgbClr>
          </a:solidFill>
        </p:spPr>
      </p:sp>
      <p:sp>
        <p:nvSpPr>
          <p:cNvPr id="3586" name="object_3587"/>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3588" name="object_3589"/>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3590" name="object_3591"/>
          <p:cNvCxnSpPr/>
          <p:nvPr/>
        </p:nvCxnSpPr>
        <p:spPr>
          <a:xfrm>
            <a:off x="5998296" y="4436814"/>
            <a:ext cx="691688" cy="1663956"/>
          </a:xfrm>
          <a:prstGeom prst="line">
            <a:avLst/>
          </a:prstGeom>
          <a:ln w="12000" cap="flat" cmpd="sng" algn="ctr">
            <a:solidFill>
              <a:srgbClr val="767A7C">
                <a:alpha val="89999"/>
              </a:srgbClr>
            </a:solidFill>
            <a:prstDash val="dash"/>
            <a:round/>
            <a:headEnd type="arrow" w="med" len="med"/>
            <a:tailEnd type="none" w="med" len="med"/>
          </a:ln>
        </p:spPr>
      </p:cxnSp>
      <p:sp>
        <p:nvSpPr>
          <p:cNvPr id="3592" name="object_3593">
            <a:hlinkClick r:id="rId32" action="ppaction://hlinksldjump" tooltip="2022: 13: Zusammenarbeit mit anderen Bereichen Z=3.3 / W=54%"/>
          </p:cNvPr>
          <p:cNvSpPr/>
          <p:nvPr/>
        </p:nvSpPr>
        <p:spPr>
          <a:xfrm>
            <a:off x="6525459" y="6080315"/>
            <a:ext cx="534035" cy="534035"/>
          </a:xfrm>
          <a:prstGeom prst="ellipse">
            <a:avLst/>
          </a:prstGeom>
          <a:solidFill>
            <a:srgbClr val="B26256">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13</a:t>
            </a:r>
            <a:endParaRPr sz="1950" b="1" dirty="0"/>
          </a:p>
        </p:txBody>
      </p:sp>
      <p:cxnSp>
        <p:nvCxnSpPr>
          <p:cNvPr id="3594" name="object_3595"/>
          <p:cNvCxnSpPr/>
          <p:nvPr/>
        </p:nvCxnSpPr>
        <p:spPr>
          <a:xfrm flipH="1">
            <a:off x="4877974" y="3464108"/>
            <a:ext cx="3683230" cy="547702"/>
          </a:xfrm>
          <a:prstGeom prst="line">
            <a:avLst/>
          </a:prstGeom>
          <a:ln w="12000" cap="flat" cmpd="sng" algn="ctr">
            <a:solidFill>
              <a:srgbClr val="767A7C">
                <a:alpha val="89999"/>
              </a:srgbClr>
            </a:solidFill>
            <a:prstDash val="dash"/>
            <a:round/>
            <a:headEnd type="arrow" w="med" len="med"/>
            <a:tailEnd type="none" w="med" len="med"/>
          </a:ln>
        </p:spPr>
      </p:cxnSp>
      <p:sp>
        <p:nvSpPr>
          <p:cNvPr id="3596" name="object_3597">
            <a:hlinkClick r:id="rId32" action="ppaction://hlinksldjump" tooltip="2022: 39: Fairness im Unternehmen Z=3.7 / W=87%"/>
          </p:cNvPr>
          <p:cNvSpPr/>
          <p:nvPr/>
        </p:nvSpPr>
        <p:spPr>
          <a:xfrm>
            <a:off x="4346843" y="3784066"/>
            <a:ext cx="534035" cy="534035"/>
          </a:xfrm>
          <a:prstGeom prst="ellipse">
            <a:avLst/>
          </a:prstGeom>
          <a:solidFill>
            <a:srgbClr val="F79964">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39</a:t>
            </a:r>
            <a:endParaRPr sz="1950" b="1" dirty="0"/>
          </a:p>
        </p:txBody>
      </p:sp>
      <p:cxnSp>
        <p:nvCxnSpPr>
          <p:cNvPr id="3598" name="object_3599"/>
          <p:cNvCxnSpPr/>
          <p:nvPr/>
        </p:nvCxnSpPr>
        <p:spPr>
          <a:xfrm flipH="1">
            <a:off x="4804100" y="3146501"/>
            <a:ext cx="3114887" cy="0"/>
          </a:xfrm>
          <a:prstGeom prst="line">
            <a:avLst/>
          </a:prstGeom>
          <a:ln w="12000" cap="flat" cmpd="sng" algn="ctr">
            <a:solidFill>
              <a:srgbClr val="767A7C">
                <a:alpha val="89999"/>
              </a:srgbClr>
            </a:solidFill>
            <a:prstDash val="dash"/>
            <a:round/>
            <a:headEnd type="arrow" w="med" len="med"/>
            <a:tailEnd type="none" w="med" len="med"/>
          </a:ln>
        </p:spPr>
      </p:cxnSp>
      <p:sp>
        <p:nvSpPr>
          <p:cNvPr id="3600" name="object_3601">
            <a:hlinkClick r:id="rId32" action="ppaction://hlinksldjump" tooltip="2022: 10: Unbürokratische Entscheidungen Z=3.7 / W=100%"/>
          </p:cNvPr>
          <p:cNvSpPr/>
          <p:nvPr/>
        </p:nvSpPr>
        <p:spPr>
          <a:xfrm>
            <a:off x="4270064" y="2879484"/>
            <a:ext cx="534035" cy="534035"/>
          </a:xfrm>
          <a:prstGeom prst="ellipse">
            <a:avLst/>
          </a:prstGeom>
          <a:solidFill>
            <a:srgbClr val="B26256">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10</a:t>
            </a:r>
            <a:endParaRPr sz="1950" b="1" dirty="0"/>
          </a:p>
        </p:txBody>
      </p:sp>
      <p:cxnSp>
        <p:nvCxnSpPr>
          <p:cNvPr id="3602" name="object_3603"/>
          <p:cNvCxnSpPr/>
          <p:nvPr/>
        </p:nvCxnSpPr>
        <p:spPr>
          <a:xfrm flipH="1">
            <a:off x="11892176" y="4801742"/>
            <a:ext cx="196604" cy="1212433"/>
          </a:xfrm>
          <a:prstGeom prst="line">
            <a:avLst/>
          </a:prstGeom>
          <a:ln w="12000" cap="flat" cmpd="sng" algn="ctr">
            <a:solidFill>
              <a:srgbClr val="767A7C">
                <a:alpha val="89999"/>
              </a:srgbClr>
            </a:solidFill>
            <a:prstDash val="dash"/>
            <a:round/>
            <a:headEnd type="arrow" w="med" len="med"/>
            <a:tailEnd type="none" w="med" len="med"/>
          </a:ln>
        </p:spPr>
      </p:cxnSp>
      <p:sp>
        <p:nvSpPr>
          <p:cNvPr id="3604" name="object_3605">
            <a:hlinkClick r:id="rId32" action="ppaction://hlinksldjump" tooltip="2022: 16: Führungskraft ist Vorbild Z=2.3 / W=55%"/>
          </p:cNvPr>
          <p:cNvSpPr/>
          <p:nvPr/>
        </p:nvSpPr>
        <p:spPr>
          <a:xfrm>
            <a:off x="11582418" y="6010732"/>
            <a:ext cx="534035" cy="534035"/>
          </a:xfrm>
          <a:prstGeom prst="ellipse">
            <a:avLst/>
          </a:prstGeom>
          <a:solidFill>
            <a:srgbClr val="5C5AA7">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16</a:t>
            </a:r>
            <a:endParaRPr sz="1950" b="1" dirty="0"/>
          </a:p>
        </p:txBody>
      </p:sp>
      <p:cxnSp>
        <p:nvCxnSpPr>
          <p:cNvPr id="3606" name="object_3607"/>
          <p:cNvCxnSpPr/>
          <p:nvPr/>
        </p:nvCxnSpPr>
        <p:spPr>
          <a:xfrm flipH="1">
            <a:off x="4863848" y="7681594"/>
            <a:ext cx="2514820" cy="114810"/>
          </a:xfrm>
          <a:prstGeom prst="line">
            <a:avLst/>
          </a:prstGeom>
          <a:ln w="12000" cap="flat" cmpd="sng" algn="ctr">
            <a:solidFill>
              <a:srgbClr val="767A7C">
                <a:alpha val="89999"/>
              </a:srgbClr>
            </a:solidFill>
            <a:prstDash val="dash"/>
            <a:round/>
            <a:headEnd type="arrow" w="med" len="med"/>
            <a:tailEnd type="none" w="med" len="med"/>
          </a:ln>
        </p:spPr>
      </p:cxnSp>
      <p:sp>
        <p:nvSpPr>
          <p:cNvPr id="3608" name="object_3609">
            <a:hlinkClick r:id="rId32" action="ppaction://hlinksldjump" tooltip="2022: 30: Kriterien für Karriere Z=3.7 / W=33%"/>
          </p:cNvPr>
          <p:cNvSpPr/>
          <p:nvPr/>
        </p:nvSpPr>
        <p:spPr>
          <a:xfrm>
            <a:off x="4330090" y="7541565"/>
            <a:ext cx="534035" cy="534035"/>
          </a:xfrm>
          <a:prstGeom prst="ellipse">
            <a:avLst/>
          </a:prstGeom>
          <a:solidFill>
            <a:srgbClr val="F48798">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30</a:t>
            </a:r>
            <a:endParaRPr sz="1950" b="1" dirty="0"/>
          </a:p>
        </p:txBody>
      </p:sp>
      <p:cxnSp>
        <p:nvCxnSpPr>
          <p:cNvPr id="3610" name="object_3611"/>
          <p:cNvCxnSpPr/>
          <p:nvPr/>
        </p:nvCxnSpPr>
        <p:spPr>
          <a:xfrm flipH="1" flipV="1">
            <a:off x="6816732" y="7919220"/>
            <a:ext cx="2155422" cy="335390"/>
          </a:xfrm>
          <a:prstGeom prst="line">
            <a:avLst/>
          </a:prstGeom>
          <a:ln w="12000" cap="flat" cmpd="sng" algn="ctr">
            <a:solidFill>
              <a:srgbClr val="767A7C">
                <a:alpha val="89999"/>
              </a:srgbClr>
            </a:solidFill>
            <a:prstDash val="dash"/>
            <a:round/>
            <a:headEnd type="arrow" w="med" len="med"/>
            <a:tailEnd type="none" w="med" len="med"/>
          </a:ln>
        </p:spPr>
      </p:cxnSp>
      <p:sp>
        <p:nvSpPr>
          <p:cNvPr id="3612" name="object_3613">
            <a:hlinkClick r:id="rId32" action="ppaction://hlinksldjump" tooltip="2022: 8: Qualität von Besprechungen Z=3.3 / W=32%"/>
          </p:cNvPr>
          <p:cNvSpPr/>
          <p:nvPr/>
        </p:nvSpPr>
        <p:spPr>
          <a:xfrm>
            <a:off x="6285872" y="7611148"/>
            <a:ext cx="534035" cy="534035"/>
          </a:xfrm>
          <a:prstGeom prst="ellipse">
            <a:avLst/>
          </a:prstGeom>
          <a:solidFill>
            <a:srgbClr val="49C0B6">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8</a:t>
            </a:r>
            <a:endParaRPr sz="1950" b="1" dirty="0"/>
          </a:p>
        </p:txBody>
      </p:sp>
      <p:cxnSp>
        <p:nvCxnSpPr>
          <p:cNvPr id="3614" name="object_3615"/>
          <p:cNvCxnSpPr/>
          <p:nvPr/>
        </p:nvCxnSpPr>
        <p:spPr>
          <a:xfrm flipH="1">
            <a:off x="5809819" y="5664635"/>
            <a:ext cx="2292257" cy="112896"/>
          </a:xfrm>
          <a:prstGeom prst="line">
            <a:avLst/>
          </a:prstGeom>
          <a:ln w="12000" cap="flat" cmpd="sng" algn="ctr">
            <a:solidFill>
              <a:srgbClr val="767A7C">
                <a:alpha val="89999"/>
              </a:srgbClr>
            </a:solidFill>
            <a:prstDash val="dash"/>
            <a:round/>
            <a:headEnd type="arrow" w="med" len="med"/>
            <a:tailEnd type="none" w="med" len="med"/>
          </a:ln>
        </p:spPr>
      </p:cxnSp>
      <p:sp>
        <p:nvSpPr>
          <p:cNvPr id="3616" name="object_3617">
            <a:hlinkClick r:id="rId32" action="ppaction://hlinksldjump" tooltip="2022: 24: Erfolgreiche Zukunft Z=3.5 / W=62%"/>
          </p:cNvPr>
          <p:cNvSpPr/>
          <p:nvPr/>
        </p:nvSpPr>
        <p:spPr>
          <a:xfrm>
            <a:off x="5276107" y="5523649"/>
            <a:ext cx="534035" cy="534035"/>
          </a:xfrm>
          <a:prstGeom prst="ellipse">
            <a:avLst/>
          </a:prstGeom>
          <a:solidFill>
            <a:srgbClr val="5181B7">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24</a:t>
            </a:r>
            <a:endParaRPr sz="1950" b="1" dirty="0"/>
          </a:p>
        </p:txBody>
      </p:sp>
      <p:sp>
        <p:nvSpPr>
          <p:cNvPr id="3618" name="object_3619">
            <a:hlinkClick r:id="rId33" action="ppaction://hlinksldjump" tooltip="13: Zusammenarbeit mit anderen Bereichen Z=3.5 / W=85%"/>
          </p:cNvPr>
          <p:cNvSpPr/>
          <p:nvPr/>
        </p:nvSpPr>
        <p:spPr>
          <a:xfrm>
            <a:off x="5628785" y="3923233"/>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3620" name="object_3621">
            <a:hlinkClick r:id="rId34" action="ppaction://hlinksldjump" tooltip="39: Fairness im Unternehmen Z=2.9 / W=96%"/>
          </p:cNvPr>
          <p:cNvSpPr/>
          <p:nvPr/>
        </p:nvSpPr>
        <p:spPr>
          <a:xfrm>
            <a:off x="8558299" y="315781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3622" name="object_3623">
            <a:hlinkClick r:id="rId35" action="ppaction://hlinksldjump" tooltip="10: Unbürokratische Entscheidungen Z=3 / W=100%"/>
          </p:cNvPr>
          <p:cNvSpPr/>
          <p:nvPr/>
        </p:nvSpPr>
        <p:spPr>
          <a:xfrm>
            <a:off x="7918987" y="2879484"/>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3624" name="object_3625">
            <a:hlinkClick r:id="rId36" action="ppaction://hlinksldjump" tooltip="16: Führungskraft ist Vorbild Z=2.3 / W=80%"/>
          </p:cNvPr>
          <p:cNvSpPr/>
          <p:nvPr/>
        </p:nvSpPr>
        <p:spPr>
          <a:xfrm>
            <a:off x="11864503" y="427115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3626" name="object_3627">
            <a:hlinkClick r:id="rId37" action="ppaction://hlinksldjump" tooltip="30: Kriterien für Karriere Z=3.1 / W=35%"/>
          </p:cNvPr>
          <p:cNvSpPr/>
          <p:nvPr/>
        </p:nvSpPr>
        <p:spPr>
          <a:xfrm>
            <a:off x="7378391" y="740239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3628" name="object_3629">
            <a:hlinkClick r:id="rId38" action="ppaction://hlinksldjump" tooltip="8: Qualität von Besprechungen Z=2.8 / W=26%"/>
          </p:cNvPr>
          <p:cNvSpPr/>
          <p:nvPr/>
        </p:nvSpPr>
        <p:spPr>
          <a:xfrm>
            <a:off x="8968979" y="802864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3630" name="object_3631">
            <a:hlinkClick r:id="rId39" action="ppaction://hlinksldjump" tooltip="24: Erfolgreiche Zukunft Z=3 / W=64%"/>
          </p:cNvPr>
          <p:cNvSpPr/>
          <p:nvPr/>
        </p:nvSpPr>
        <p:spPr>
          <a:xfrm>
            <a:off x="8101752" y="538448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6" name="object_3647"/>
          <p:cNvSpPr>
            <a:spLocks noGrp="1"/>
          </p:cNvSpPr>
          <p:nvPr/>
        </p:nvSpPr>
        <p:spPr>
          <a:xfrm>
            <a:off x="757390" y="680607"/>
            <a:ext cx="733425" cy="733425"/>
          </a:xfrm>
          <a:prstGeom prst="rect">
            <a:avLst/>
          </a:prstGeom>
          <a:ln w="125650">
            <a:solidFill>
              <a:srgbClr val="49C0B6"/>
            </a:solidFill>
          </a:ln>
        </p:spPr>
        <p:txBody>
          <a:bodyPr wrap="square" lIns="0" tIns="0" rIns="0" bIns="0" rtlCol="0"/>
          <a:lstStyle/>
          <a:p>
            <a:endParaRPr/>
          </a:p>
        </p:txBody>
      </p:sp>
      <p:sp>
        <p:nvSpPr>
          <p:cNvPr id="3648" name="object_364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650" name="365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3652" name="365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3654" name="365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3656" name="365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3658" name="365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3660" name="366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3662" name="366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3664" name="366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3666" name="366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3668" name="366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3670" name="367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3672" name="367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674" name="367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3676" name="367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678" name="367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3680" name="368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3682" name="368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3684" name="object_3685"/>
          <p:cNvSpPr/>
          <p:nvPr/>
        </p:nvSpPr>
        <p:spPr>
          <a:xfrm>
            <a:off x="18761549" y="2418474"/>
            <a:ext cx="922019" cy="922019"/>
          </a:xfrm>
          <a:prstGeom prst="rect">
            <a:avLst/>
          </a:prstGeom>
          <a:ln w="52354">
            <a:solidFill>
              <a:srgbClr val="FABC46"/>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2.4</a:t>
            </a:r>
          </a:p>
          <a:p>
            <a:pPr algn="ctr"/>
            <a:r>
              <a:rPr lang="en-US" sz="1850" b="1" dirty="0">
                <a:solidFill>
                  <a:srgbClr val="515455"/>
                </a:solidFill>
                <a:latin typeface="Arial"/>
                <a:cs typeface="Arial"/>
              </a:rPr>
              <a:t>(+0.2)</a:t>
            </a:r>
          </a:p>
        </p:txBody>
      </p:sp>
      <p:sp>
        <p:nvSpPr>
          <p:cNvPr id="3686" name="object_3687"/>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(N=222)</a:t>
            </a:r>
            <a:endParaRPr lang="en-US" sz="1950" dirty="0">
              <a:latin typeface="Arial" panose="02000000000000000000" pitchFamily="2" charset="0"/>
              <a:ea typeface="Arial" panose="02000000000000000000" pitchFamily="2" charset="0"/>
            </a:endParaRPr>
          </a:p>
        </p:txBody>
      </p:sp>
      <p:sp>
        <p:nvSpPr>
          <p:cNvPr id="3688" name="object_3689"/>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3690" name="object_3691"/>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3692" name="object_3693"/>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3694" name="object_3695"/>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3634" name="object_3635"/>
          <p:cNvSpPr/>
          <p:nvPr/>
        </p:nvSpPr>
        <p:spPr>
          <a:xfrm>
            <a:off x="3748577" y="10104831"/>
            <a:ext cx="4837633" cy="157480"/>
          </a:xfrm>
          <a:prstGeom prst="rect">
            <a:avLst/>
          </a:prstGeom>
          <a:solidFill>
            <a:srgbClr val="DB2D3C"/>
          </a:solidFill>
        </p:spPr>
      </p:sp>
      <p:sp>
        <p:nvSpPr>
          <p:cNvPr id="3636" name="object_3637"/>
          <p:cNvSpPr/>
          <p:nvPr/>
        </p:nvSpPr>
        <p:spPr>
          <a:xfrm>
            <a:off x="3748577" y="3146501"/>
            <a:ext cx="4837633" cy="6958330"/>
          </a:xfrm>
          <a:prstGeom prst="rect">
            <a:avLst/>
          </a:prstGeom>
          <a:solidFill>
            <a:srgbClr val="DB2D3C">
              <a:alpha val="9999"/>
            </a:srgbClr>
          </a:solidFill>
        </p:spPr>
      </p:sp>
      <p:sp>
        <p:nvSpPr>
          <p:cNvPr id="3638" name="object_3639"/>
          <p:cNvSpPr/>
          <p:nvPr/>
        </p:nvSpPr>
        <p:spPr>
          <a:xfrm>
            <a:off x="8586210" y="10104831"/>
            <a:ext cx="3154019" cy="157480"/>
          </a:xfrm>
          <a:prstGeom prst="rect">
            <a:avLst/>
          </a:prstGeom>
          <a:solidFill>
            <a:srgbClr val="FABC46"/>
          </a:solidFill>
        </p:spPr>
      </p:sp>
      <p:sp>
        <p:nvSpPr>
          <p:cNvPr id="3640" name="object_3641"/>
          <p:cNvSpPr/>
          <p:nvPr/>
        </p:nvSpPr>
        <p:spPr>
          <a:xfrm>
            <a:off x="8586210" y="3146501"/>
            <a:ext cx="3154019" cy="6958330"/>
          </a:xfrm>
          <a:prstGeom prst="rect">
            <a:avLst/>
          </a:prstGeom>
          <a:solidFill>
            <a:srgbClr val="FABC46">
              <a:alpha val="9999"/>
            </a:srgbClr>
          </a:solidFill>
        </p:spPr>
      </p:sp>
      <p:sp>
        <p:nvSpPr>
          <p:cNvPr id="3642" name="object_3643"/>
          <p:cNvSpPr/>
          <p:nvPr/>
        </p:nvSpPr>
        <p:spPr>
          <a:xfrm>
            <a:off x="11740229" y="10104831"/>
            <a:ext cx="4615638" cy="157480"/>
          </a:xfrm>
          <a:prstGeom prst="rect">
            <a:avLst/>
          </a:prstGeom>
          <a:solidFill>
            <a:srgbClr val="35B77C"/>
          </a:solidFill>
        </p:spPr>
      </p:sp>
      <p:sp>
        <p:nvSpPr>
          <p:cNvPr id="3644" name="object_3645"/>
          <p:cNvSpPr/>
          <p:nvPr/>
        </p:nvSpPr>
        <p:spPr>
          <a:xfrm>
            <a:off x="11740229" y="3146501"/>
            <a:ext cx="4615638" cy="6958330"/>
          </a:xfrm>
          <a:prstGeom prst="rect">
            <a:avLst/>
          </a:prstGeom>
          <a:solidFill>
            <a:srgbClr val="35B77C">
              <a:alpha val="9999"/>
            </a:srgbClr>
          </a:solidFill>
        </p:spPr>
      </p:sp>
      <p:sp>
        <p:nvSpPr>
          <p:cNvPr id="3696" name="object_3697"/>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3698" name="object_3699"/>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3700" name="object_3701">
            <a:hlinkClick r:id="rId17" action="ppaction://hlinksldjump" tooltip="1: Einsatz der Qualifikationen Z=2.4 / W=71%"/>
          </p:cNvPr>
          <p:cNvSpPr/>
          <p:nvPr/>
        </p:nvSpPr>
        <p:spPr>
          <a:xfrm>
            <a:off x="11384994" y="489739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a:t>
            </a:r>
            <a:endParaRPr sz="1950" b="1" dirty="0"/>
          </a:p>
        </p:txBody>
      </p:sp>
      <p:sp>
        <p:nvSpPr>
          <p:cNvPr id="3702" name="object_3703">
            <a:hlinkClick r:id="rId31" action="ppaction://hlinksldjump" tooltip="2: Neues lernen Z=2.6 / W=88%"/>
          </p:cNvPr>
          <p:cNvSpPr/>
          <p:nvPr/>
        </p:nvSpPr>
        <p:spPr>
          <a:xfrm>
            <a:off x="10144511" y="37144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3704" name="object_3705">
            <a:hlinkClick r:id="rId32" action="ppaction://hlinksldjump" tooltip="3: Unterstützung durch Kollegen Z=1.9 / W=69%"/>
          </p:cNvPr>
          <p:cNvSpPr/>
          <p:nvPr/>
        </p:nvSpPr>
        <p:spPr>
          <a:xfrm>
            <a:off x="13714610" y="5036566"/>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a:t>
            </a:r>
            <a:endParaRPr sz="1950" b="1" dirty="0"/>
          </a:p>
        </p:txBody>
      </p:sp>
      <p:sp>
        <p:nvSpPr>
          <p:cNvPr id="3706" name="object_3707">
            <a:hlinkClick r:id="rId33" action="ppaction://hlinksldjump" tooltip="4: Unterstützung durch Führungskraft Z=2.2 / W=70%"/>
          </p:cNvPr>
          <p:cNvSpPr/>
          <p:nvPr/>
        </p:nvSpPr>
        <p:spPr>
          <a:xfrm>
            <a:off x="12030935" y="4966983"/>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3708" name="object_3709">
            <a:hlinkClick r:id="rId34" action="ppaction://hlinksldjump" tooltip="5: Arbeitsmenge Z=2.8 / W=41%"/>
          </p:cNvPr>
          <p:cNvSpPr/>
          <p:nvPr/>
        </p:nvSpPr>
        <p:spPr>
          <a:xfrm>
            <a:off x="8933998" y="698489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3710" name="object_3711">
            <a:hlinkClick r:id="rId35" action="ppaction://hlinksldjump" tooltip="6: Arbeitszeitmodell Z=1.8 / W=80%"/>
          </p:cNvPr>
          <p:cNvSpPr/>
          <p:nvPr/>
        </p:nvSpPr>
        <p:spPr>
          <a:xfrm>
            <a:off x="14143542" y="4271150"/>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3712" name="object_3713">
            <a:hlinkClick r:id="rId36" action="ppaction://hlinksldjump" tooltip="7: Veränderungstempo Z=2.8 / W=27%"/>
          </p:cNvPr>
          <p:cNvSpPr/>
          <p:nvPr/>
        </p:nvSpPr>
        <p:spPr>
          <a:xfrm>
            <a:off x="9096746" y="795906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3714" name="object_3715">
            <a:hlinkClick r:id="rId37" action="ppaction://hlinksldjump" tooltip="8: Qualität von Besprechungen Z=2.8 / W=26%"/>
          </p:cNvPr>
          <p:cNvSpPr/>
          <p:nvPr/>
        </p:nvSpPr>
        <p:spPr>
          <a:xfrm>
            <a:off x="8968979" y="8028648"/>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18" name="object_3719"/>
          <p:cNvPicPr>
            <a:picLocks noChangeAspect="1"/>
          </p:cNvPicPr>
          <p:nvPr/>
        </p:nvPicPr>
        <p:blipFill>
          <a:blip r:embed="rId3"/>
          <a:stretch>
            <a:fillRect/>
          </a:stretch>
        </p:blipFill>
        <p:spPr>
          <a:xfrm>
            <a:off x="603250" y="519041"/>
            <a:ext cx="1098413" cy="1098413"/>
          </a:xfrm>
          <a:prstGeom prst="rect">
            <a:avLst/>
          </a:prstGeom>
        </p:spPr>
      </p:pic>
      <p:sp>
        <p:nvSpPr>
          <p:cNvPr id="3720" name="object_372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Aspektliste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722" name="3723">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3724" name="3725">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3726" name="3727">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3728" name="3729">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3730" name="3731">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3732" name="3733">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3734" name="3735">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3736" name="3737">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3738" name="3739">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3740" name="3741">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3742" name="3743">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3744" name="3745">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746" name="3747">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3748" name="3749">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750" name="3751">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3752" name="3753">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3754" name="3755">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3756" name="object_3757"/>
          <p:cNvSpPr>
            <a:spLocks noGrp="1"/>
          </p:cNvSpPr>
          <p:nvPr/>
        </p:nvSpPr>
        <p:spPr>
          <a:xfrm>
            <a:off x="1760600" y="2960456"/>
            <a:ext cx="737280" cy="737280"/>
          </a:xfrm>
          <a:prstGeom prst="rect">
            <a:avLst/>
          </a:prstGeom>
          <a:ln w="125650">
            <a:solidFill>
              <a:srgbClr val="49C0B6"/>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3758" name="object_3759"/>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Arbeitssituation</a:t>
            </a:r>
          </a:p>
        </p:txBody>
      </p:sp>
      <p:sp>
        <p:nvSpPr>
          <p:cNvPr id="3760" name="object_3761"/>
          <p:cNvSpPr/>
          <p:nvPr/>
        </p:nvSpPr>
        <p:spPr>
          <a:xfrm>
            <a:off x="7792620" y="2868296"/>
            <a:ext cx="921600" cy="921600"/>
          </a:xfrm>
          <a:prstGeom prst="rect">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15455"/>
                </a:solidFill>
                <a:latin typeface="Arial"/>
                <a:cs typeface="Arial"/>
              </a:rPr>
              <a:t>(+0.2)</a:t>
            </a:r>
          </a:p>
        </p:txBody>
      </p:sp>
      <p:sp>
        <p:nvSpPr>
          <p:cNvPr id="3762" name="object_3763">
            <a:hlinkClick r:id="rId32" action="ppaction://hlinksldjump" tooltip="Ich kann bei meiner Arbeit mein Wissen und Können voll einsetzen. Z=2.4"/>
          </p:cNvPr>
          <p:cNvSpPr>
            <a:spLocks noGrp="1"/>
          </p:cNvSpPr>
          <p:nvPr/>
        </p:nvSpPr>
        <p:spPr>
          <a:xfrm>
            <a:off x="1760600" y="41720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1</a:t>
            </a:r>
            <a:endParaRPr sz="2950" b="1" dirty="0"/>
          </a:p>
        </p:txBody>
      </p:sp>
      <p:sp>
        <p:nvSpPr>
          <p:cNvPr id="3764" name="object_3765"/>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Einsatz der Qualifikationen</a:t>
            </a:r>
          </a:p>
        </p:txBody>
      </p:sp>
      <p:sp>
        <p:nvSpPr>
          <p:cNvPr id="3766" name="object_3767"/>
          <p:cNvSpPr/>
          <p:nvPr/>
        </p:nvSpPr>
        <p:spPr>
          <a:xfrm>
            <a:off x="7792620" y="40798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15455"/>
                </a:solidFill>
                <a:latin typeface="Arial"/>
                <a:cs typeface="Arial"/>
              </a:rPr>
              <a:t>(-0.1)</a:t>
            </a:r>
          </a:p>
        </p:txBody>
      </p:sp>
      <p:sp>
        <p:nvSpPr>
          <p:cNvPr id="3768" name="object_3769">
            <a:hlinkClick r:id="rId32" action="ppaction://hlinksldjump" tooltip="Ich habe bei der Arbeit Gelegenheit, Neues zu lernen und mich weiter zu entwickeln. Z=2.6"/>
          </p:cNvPr>
          <p:cNvSpPr>
            <a:spLocks noGrp="1"/>
          </p:cNvSpPr>
          <p:nvPr/>
        </p:nvSpPr>
        <p:spPr>
          <a:xfrm>
            <a:off x="1760600" y="53836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2</a:t>
            </a:r>
            <a:endParaRPr sz="2950" b="1" dirty="0"/>
          </a:p>
        </p:txBody>
      </p:sp>
      <p:sp>
        <p:nvSpPr>
          <p:cNvPr id="3770" name="object_3771"/>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Neues lernen</a:t>
            </a:r>
          </a:p>
        </p:txBody>
      </p:sp>
      <p:sp>
        <p:nvSpPr>
          <p:cNvPr id="3772" name="object_3773"/>
          <p:cNvSpPr/>
          <p:nvPr/>
        </p:nvSpPr>
        <p:spPr>
          <a:xfrm>
            <a:off x="7792620" y="52914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2.6</a:t>
            </a:r>
          </a:p>
          <a:p>
            <a:pPr algn="ctr"/>
            <a:r>
              <a:rPr lang="en-US" sz="1700" b="1" dirty="0">
                <a:solidFill>
                  <a:srgbClr val="515455"/>
                </a:solidFill>
                <a:latin typeface="Arial"/>
                <a:cs typeface="Arial"/>
              </a:rPr>
              <a:t>(0)</a:t>
            </a:r>
          </a:p>
        </p:txBody>
      </p:sp>
      <p:sp>
        <p:nvSpPr>
          <p:cNvPr id="3774" name="object_3775">
            <a:hlinkClick r:id="rId32" action="ppaction://hlinksldjump" tooltip="Ich bekomme stets Unterstützung durch meine Arbeitskollegen, wenn ich diese brauche. Z=1.9"/>
          </p:cNvPr>
          <p:cNvSpPr>
            <a:spLocks noGrp="1"/>
          </p:cNvSpPr>
          <p:nvPr/>
        </p:nvSpPr>
        <p:spPr>
          <a:xfrm>
            <a:off x="1760600" y="65952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3</a:t>
            </a:r>
            <a:endParaRPr sz="2950" b="1" dirty="0"/>
          </a:p>
        </p:txBody>
      </p:sp>
      <p:sp>
        <p:nvSpPr>
          <p:cNvPr id="3776" name="object_3777"/>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Unterstützung durch Kollegen</a:t>
            </a:r>
          </a:p>
        </p:txBody>
      </p:sp>
      <p:sp>
        <p:nvSpPr>
          <p:cNvPr id="3778" name="object_3779"/>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1.9</a:t>
            </a:r>
          </a:p>
          <a:p>
            <a:pPr algn="ctr"/>
            <a:r>
              <a:rPr lang="en-US" sz="1700" b="1" dirty="0">
                <a:solidFill>
                  <a:srgbClr val="515455"/>
                </a:solidFill>
                <a:latin typeface="Arial"/>
                <a:cs typeface="Arial"/>
              </a:rPr>
              <a:t>(+0.1)</a:t>
            </a:r>
          </a:p>
        </p:txBody>
      </p:sp>
      <p:sp>
        <p:nvSpPr>
          <p:cNvPr id="3780" name="object_3781">
            <a:hlinkClick r:id="rId32" action="ppaction://hlinksldjump" tooltip="Ich bekomme stets Unterstützung durch meine direkte Führungskraft, wenn ich diese brauche. Z=2.2"/>
          </p:cNvPr>
          <p:cNvSpPr>
            <a:spLocks noGrp="1"/>
          </p:cNvSpPr>
          <p:nvPr/>
        </p:nvSpPr>
        <p:spPr>
          <a:xfrm>
            <a:off x="1760600" y="78068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4</a:t>
            </a:r>
            <a:endParaRPr sz="2950" b="1" dirty="0"/>
          </a:p>
        </p:txBody>
      </p:sp>
      <p:sp>
        <p:nvSpPr>
          <p:cNvPr id="3782" name="object_3783"/>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Unterstützung durch Führungskraft</a:t>
            </a:r>
          </a:p>
        </p:txBody>
      </p:sp>
      <p:sp>
        <p:nvSpPr>
          <p:cNvPr id="3784" name="object_3785"/>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2.2</a:t>
            </a:r>
          </a:p>
          <a:p>
            <a:pPr algn="ctr"/>
            <a:r>
              <a:rPr lang="en-US" sz="1700" b="1" dirty="0">
                <a:solidFill>
                  <a:srgbClr val="515455"/>
                </a:solidFill>
                <a:latin typeface="Arial"/>
                <a:cs typeface="Arial"/>
              </a:rPr>
              <a:t>(+0.1)</a:t>
            </a:r>
          </a:p>
        </p:txBody>
      </p:sp>
      <p:sp>
        <p:nvSpPr>
          <p:cNvPr id="3786" name="object_3787">
            <a:hlinkClick r:id="rId32" action="ppaction://hlinksldjump" tooltip="Ich fühle mich der Arbeitsmenge stets gewachsen. Z=2.8"/>
          </p:cNvPr>
          <p:cNvSpPr>
            <a:spLocks noGrp="1"/>
          </p:cNvSpPr>
          <p:nvPr/>
        </p:nvSpPr>
        <p:spPr>
          <a:xfrm>
            <a:off x="1760600" y="90184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5</a:t>
            </a:r>
            <a:endParaRPr sz="2950" b="1" dirty="0"/>
          </a:p>
        </p:txBody>
      </p:sp>
      <p:sp>
        <p:nvSpPr>
          <p:cNvPr id="3788" name="object_3789"/>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Arbeitsmenge</a:t>
            </a:r>
          </a:p>
        </p:txBody>
      </p:sp>
      <p:sp>
        <p:nvSpPr>
          <p:cNvPr id="3790" name="object_3791"/>
          <p:cNvSpPr/>
          <p:nvPr/>
        </p:nvSpPr>
        <p:spPr>
          <a:xfrm>
            <a:off x="7792620" y="89262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2.8</a:t>
            </a:r>
          </a:p>
          <a:p>
            <a:pPr algn="ctr"/>
            <a:r>
              <a:rPr lang="en-US" sz="1700" b="1" dirty="0">
                <a:solidFill>
                  <a:srgbClr val="515455"/>
                </a:solidFill>
                <a:latin typeface="Arial"/>
                <a:cs typeface="Arial"/>
              </a:rPr>
              <a:t>(+0.2)</a:t>
            </a:r>
          </a:p>
        </p:txBody>
      </p:sp>
      <p:sp>
        <p:nvSpPr>
          <p:cNvPr id="3792" name="object_3793">
            <a:hlinkClick r:id="rId32" action="ppaction://hlinksldjump" tooltip="Mit meinem Arbeitszeitmodell bin ich sehr zufrieden. Z=1.8"/>
          </p:cNvPr>
          <p:cNvSpPr>
            <a:spLocks noGrp="1"/>
          </p:cNvSpPr>
          <p:nvPr/>
        </p:nvSpPr>
        <p:spPr>
          <a:xfrm>
            <a:off x="11313821" y="29604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6</a:t>
            </a:r>
            <a:endParaRPr sz="2950" b="1" dirty="0"/>
          </a:p>
        </p:txBody>
      </p:sp>
      <p:sp>
        <p:nvSpPr>
          <p:cNvPr id="3794" name="object_3795"/>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Arbeitszeitmodell</a:t>
            </a:r>
          </a:p>
        </p:txBody>
      </p:sp>
      <p:sp>
        <p:nvSpPr>
          <p:cNvPr id="3796" name="object_3797"/>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DC596"/>
                </a:solidFill>
                <a:latin typeface="Arial"/>
                <a:cs typeface="Arial"/>
              </a:rPr>
              <a:t>(+0.3)</a:t>
            </a:r>
          </a:p>
        </p:txBody>
      </p:sp>
      <p:sp>
        <p:nvSpPr>
          <p:cNvPr id="3798" name="object_3799">
            <a:hlinkClick r:id="rId32" action="ppaction://hlinksldjump" tooltip="Das Veränderungstempo im Unternehmen ist für mich gut verkraftbar. Z=2.8"/>
          </p:cNvPr>
          <p:cNvSpPr>
            <a:spLocks noGrp="1"/>
          </p:cNvSpPr>
          <p:nvPr/>
        </p:nvSpPr>
        <p:spPr>
          <a:xfrm>
            <a:off x="11313821" y="41720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7</a:t>
            </a:r>
            <a:endParaRPr sz="2950" b="1" dirty="0"/>
          </a:p>
        </p:txBody>
      </p:sp>
      <p:sp>
        <p:nvSpPr>
          <p:cNvPr id="3800" name="object_3801"/>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Veränderungstempo</a:t>
            </a:r>
          </a:p>
        </p:txBody>
      </p:sp>
      <p:sp>
        <p:nvSpPr>
          <p:cNvPr id="3802" name="object_3803"/>
          <p:cNvSpPr/>
          <p:nvPr/>
        </p:nvSpPr>
        <p:spPr>
          <a:xfrm>
            <a:off x="17345841" y="40798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2.8</a:t>
            </a:r>
          </a:p>
          <a:p>
            <a:pPr algn="ctr"/>
            <a:r>
              <a:rPr lang="en-US" sz="1700" b="1" dirty="0">
                <a:solidFill>
                  <a:srgbClr val="515455"/>
                </a:solidFill>
                <a:latin typeface="Arial"/>
                <a:cs typeface="Arial"/>
              </a:rPr>
              <a:t>(0)</a:t>
            </a:r>
          </a:p>
        </p:txBody>
      </p:sp>
      <p:sp>
        <p:nvSpPr>
          <p:cNvPr id="3804" name="object_3805">
            <a:hlinkClick r:id="rId32" action="ppaction://hlinksldjump" tooltip="Mit der Qualität von internen Besprechungen bin ich sehr zufrieden. Z=2.8"/>
          </p:cNvPr>
          <p:cNvSpPr>
            <a:spLocks noGrp="1"/>
          </p:cNvSpPr>
          <p:nvPr/>
        </p:nvSpPr>
        <p:spPr>
          <a:xfrm>
            <a:off x="11313821" y="53836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8</a:t>
            </a:r>
            <a:endParaRPr sz="2950" b="1" dirty="0"/>
          </a:p>
        </p:txBody>
      </p:sp>
      <p:sp>
        <p:nvSpPr>
          <p:cNvPr id="3806" name="object_3807"/>
          <p:cNvSpPr txBox="1"/>
          <p:nvPr/>
        </p:nvSpPr>
        <p:spPr>
          <a:xfrm>
            <a:off x="12360904"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Qualität von Besprechungen</a:t>
            </a:r>
          </a:p>
        </p:txBody>
      </p:sp>
      <p:sp>
        <p:nvSpPr>
          <p:cNvPr id="3808" name="object_3809"/>
          <p:cNvSpPr/>
          <p:nvPr/>
        </p:nvSpPr>
        <p:spPr>
          <a:xfrm>
            <a:off x="17345841" y="52914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2.8</a:t>
            </a:r>
          </a:p>
          <a:p>
            <a:pPr algn="ctr"/>
            <a:r>
              <a:rPr lang="en-US" sz="1700" b="1" dirty="0">
                <a:solidFill>
                  <a:srgbClr val="5DC596"/>
                </a:solidFill>
                <a:latin typeface="Arial"/>
                <a:cs typeface="Arial"/>
              </a:rPr>
              <a:t>(+0.5)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2" name="object_381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1</a:t>
            </a:r>
            <a:endParaRPr sz="2950" b="1" dirty="0"/>
          </a:p>
        </p:txBody>
      </p:sp>
      <p:sp>
        <p:nvSpPr>
          <p:cNvPr id="3814" name="object_38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Einsatz der Qualifikationen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816" name="381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3818" name="381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3820" name="382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3822" name="382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3824" name="382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3826" name="382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3828" name="382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3830" name="383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3832" name="383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3834" name="383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3836" name="383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3838" name="383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840" name="384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3842" name="384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844" name="384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3846" name="384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3848" name="384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3850" name="object_385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kann bei meiner Arbeit mein Wissen und Können voll einsetzen. (99.7%)</a:t>
            </a:r>
            <a:endParaRPr sz="2450" dirty="0">
              <a:latin typeface="Arial"/>
              <a:cs typeface="Arial"/>
            </a:endParaRPr>
          </a:p>
        </p:txBody>
      </p:sp>
      <p:sp>
        <p:nvSpPr>
          <p:cNvPr id="3852" name="object_385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(-0.1)</a:t>
            </a:r>
          </a:p>
        </p:txBody>
      </p:sp>
      <p:sp>
        <p:nvSpPr>
          <p:cNvPr id="3854" name="object_385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856" name="object_385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27% / 25%</a:t>
            </a:r>
          </a:p>
        </p:txBody>
      </p:sp>
      <p:sp>
        <p:nvSpPr>
          <p:cNvPr id="3858" name="object_385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153</a:t>
            </a:r>
          </a:p>
        </p:txBody>
      </p:sp>
      <p:sp>
        <p:nvSpPr>
          <p:cNvPr id="3860" name="object_3861"/>
          <p:cNvSpPr/>
          <p:nvPr/>
        </p:nvSpPr>
        <p:spPr>
          <a:xfrm>
            <a:off x="7345326" y="4106021"/>
            <a:ext cx="6562800" cy="398037"/>
          </a:xfrm>
          <a:prstGeom prst="rect">
            <a:avLst/>
          </a:prstGeom>
          <a:solidFill>
            <a:srgbClr val="49C0B6"/>
          </a:solidFill>
        </p:spPr>
      </p:sp>
      <p:sp>
        <p:nvSpPr>
          <p:cNvPr id="3862" name="object_3863"/>
          <p:cNvSpPr/>
          <p:nvPr/>
        </p:nvSpPr>
        <p:spPr>
          <a:xfrm>
            <a:off x="7345326" y="4557130"/>
            <a:ext cx="6820165" cy="172483"/>
          </a:xfrm>
          <a:prstGeom prst="rect">
            <a:avLst/>
          </a:prstGeom>
          <a:solidFill>
            <a:srgbClr val="D1D3D4"/>
          </a:solidFill>
        </p:spPr>
      </p:sp>
      <p:sp>
        <p:nvSpPr>
          <p:cNvPr id="3864" name="object_3865"/>
          <p:cNvSpPr/>
          <p:nvPr/>
        </p:nvSpPr>
        <p:spPr>
          <a:xfrm>
            <a:off x="7345326" y="4782685"/>
            <a:ext cx="6331110" cy="172483"/>
          </a:xfrm>
          <a:prstGeom prst="rect">
            <a:avLst/>
          </a:prstGeom>
          <a:solidFill>
            <a:srgbClr val="E1E2E3"/>
          </a:solidFill>
        </p:spPr>
      </p:sp>
      <p:sp>
        <p:nvSpPr>
          <p:cNvPr id="3866" name="object_386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868" name="object_386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33%</a:t>
            </a:r>
          </a:p>
          <a:p>
            <a:pPr marL="12700" algn="r">
              <a:lnSpc>
                <a:spcPct val="100000"/>
              </a:lnSpc>
              <a:spcBef>
                <a:spcPts val="120"/>
              </a:spcBef>
            </a:pPr>
            <a:r>
              <a:rPr lang="de-AT" sz="1750" spc="10" dirty="0">
                <a:solidFill>
                  <a:srgbClr val="494C4D"/>
                </a:solidFill>
                <a:latin typeface="Arial"/>
                <a:cs typeface="Arial"/>
              </a:rPr>
              <a:t>34% / 31%</a:t>
            </a:r>
          </a:p>
        </p:txBody>
      </p:sp>
      <p:sp>
        <p:nvSpPr>
          <p:cNvPr id="3870" name="object_387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193</a:t>
            </a:r>
          </a:p>
        </p:txBody>
      </p:sp>
      <p:sp>
        <p:nvSpPr>
          <p:cNvPr id="3872" name="object_3873"/>
          <p:cNvSpPr/>
          <p:nvPr/>
        </p:nvSpPr>
        <p:spPr>
          <a:xfrm>
            <a:off x="7345326" y="5167454"/>
            <a:ext cx="8278565" cy="398037"/>
          </a:xfrm>
          <a:prstGeom prst="rect">
            <a:avLst/>
          </a:prstGeom>
          <a:solidFill>
            <a:srgbClr val="49C0B6"/>
          </a:solidFill>
        </p:spPr>
      </p:sp>
      <p:sp>
        <p:nvSpPr>
          <p:cNvPr id="3874" name="object_3875"/>
          <p:cNvSpPr/>
          <p:nvPr/>
        </p:nvSpPr>
        <p:spPr>
          <a:xfrm>
            <a:off x="7345326" y="5618563"/>
            <a:ext cx="8407247" cy="172483"/>
          </a:xfrm>
          <a:prstGeom prst="rect">
            <a:avLst/>
          </a:prstGeom>
          <a:solidFill>
            <a:srgbClr val="D1D3D4"/>
          </a:solidFill>
        </p:spPr>
      </p:sp>
      <p:sp>
        <p:nvSpPr>
          <p:cNvPr id="3876" name="object_3877"/>
          <p:cNvSpPr/>
          <p:nvPr/>
        </p:nvSpPr>
        <p:spPr>
          <a:xfrm>
            <a:off x="7345326" y="5844118"/>
            <a:ext cx="7713254" cy="172483"/>
          </a:xfrm>
          <a:prstGeom prst="rect">
            <a:avLst/>
          </a:prstGeom>
          <a:solidFill>
            <a:srgbClr val="E1E2E3"/>
          </a:solidFill>
        </p:spPr>
      </p:sp>
      <p:sp>
        <p:nvSpPr>
          <p:cNvPr id="3878" name="object_387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880" name="object_388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24% / 25%</a:t>
            </a:r>
          </a:p>
        </p:txBody>
      </p:sp>
      <p:sp>
        <p:nvSpPr>
          <p:cNvPr id="3882" name="object_388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135</a:t>
            </a:r>
          </a:p>
        </p:txBody>
      </p:sp>
      <p:sp>
        <p:nvSpPr>
          <p:cNvPr id="3884" name="object_3885"/>
          <p:cNvSpPr/>
          <p:nvPr/>
        </p:nvSpPr>
        <p:spPr>
          <a:xfrm>
            <a:off x="7345326" y="6228887"/>
            <a:ext cx="5790706" cy="398037"/>
          </a:xfrm>
          <a:prstGeom prst="rect">
            <a:avLst/>
          </a:prstGeom>
          <a:solidFill>
            <a:srgbClr val="49C0B6"/>
          </a:solidFill>
        </p:spPr>
      </p:sp>
      <p:sp>
        <p:nvSpPr>
          <p:cNvPr id="3886" name="object_3887"/>
          <p:cNvSpPr/>
          <p:nvPr/>
        </p:nvSpPr>
        <p:spPr>
          <a:xfrm>
            <a:off x="7345326" y="6679996"/>
            <a:ext cx="6048071" cy="172483"/>
          </a:xfrm>
          <a:prstGeom prst="rect">
            <a:avLst/>
          </a:prstGeom>
          <a:solidFill>
            <a:srgbClr val="D1D3D4"/>
          </a:solidFill>
        </p:spPr>
      </p:sp>
      <p:sp>
        <p:nvSpPr>
          <p:cNvPr id="3888" name="object_3889"/>
          <p:cNvSpPr/>
          <p:nvPr/>
        </p:nvSpPr>
        <p:spPr>
          <a:xfrm>
            <a:off x="7345326" y="6905551"/>
            <a:ext cx="6286525" cy="172483"/>
          </a:xfrm>
          <a:prstGeom prst="rect">
            <a:avLst/>
          </a:prstGeom>
          <a:solidFill>
            <a:srgbClr val="E1E2E3"/>
          </a:solidFill>
        </p:spPr>
      </p:sp>
      <p:sp>
        <p:nvSpPr>
          <p:cNvPr id="3890" name="object_389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892" name="object_389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13%</a:t>
            </a:r>
          </a:p>
        </p:txBody>
      </p:sp>
      <p:sp>
        <p:nvSpPr>
          <p:cNvPr id="3894" name="object_389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66</a:t>
            </a:r>
          </a:p>
        </p:txBody>
      </p:sp>
      <p:sp>
        <p:nvSpPr>
          <p:cNvPr id="3896" name="object_3897"/>
          <p:cNvSpPr/>
          <p:nvPr/>
        </p:nvSpPr>
        <p:spPr>
          <a:xfrm>
            <a:off x="7345326" y="7290320"/>
            <a:ext cx="2831012" cy="398037"/>
          </a:xfrm>
          <a:prstGeom prst="rect">
            <a:avLst/>
          </a:prstGeom>
          <a:solidFill>
            <a:srgbClr val="49C0B6"/>
          </a:solidFill>
        </p:spPr>
      </p:sp>
      <p:sp>
        <p:nvSpPr>
          <p:cNvPr id="3898" name="object_3899"/>
          <p:cNvSpPr/>
          <p:nvPr/>
        </p:nvSpPr>
        <p:spPr>
          <a:xfrm>
            <a:off x="7345326" y="7741429"/>
            <a:ext cx="2616541" cy="172483"/>
          </a:xfrm>
          <a:prstGeom prst="rect">
            <a:avLst/>
          </a:prstGeom>
          <a:solidFill>
            <a:srgbClr val="D1D3D4"/>
          </a:solidFill>
        </p:spPr>
      </p:sp>
      <p:sp>
        <p:nvSpPr>
          <p:cNvPr id="3900" name="object_3901"/>
          <p:cNvSpPr/>
          <p:nvPr/>
        </p:nvSpPr>
        <p:spPr>
          <a:xfrm>
            <a:off x="7345326" y="7966984"/>
            <a:ext cx="3299311" cy="172483"/>
          </a:xfrm>
          <a:prstGeom prst="rect">
            <a:avLst/>
          </a:prstGeom>
          <a:solidFill>
            <a:srgbClr val="E1E2E3"/>
          </a:solidFill>
        </p:spPr>
      </p:sp>
      <p:sp>
        <p:nvSpPr>
          <p:cNvPr id="3902" name="object_390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904" name="object_390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3% / 4%</a:t>
            </a:r>
          </a:p>
        </p:txBody>
      </p:sp>
      <p:sp>
        <p:nvSpPr>
          <p:cNvPr id="3906" name="object_390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26</a:t>
            </a:r>
          </a:p>
        </p:txBody>
      </p:sp>
      <p:sp>
        <p:nvSpPr>
          <p:cNvPr id="3908" name="object_3909"/>
          <p:cNvSpPr/>
          <p:nvPr/>
        </p:nvSpPr>
        <p:spPr>
          <a:xfrm>
            <a:off x="7345326" y="8351753"/>
            <a:ext cx="1115247" cy="398037"/>
          </a:xfrm>
          <a:prstGeom prst="rect">
            <a:avLst/>
          </a:prstGeom>
          <a:solidFill>
            <a:srgbClr val="49C0B6"/>
          </a:solidFill>
        </p:spPr>
      </p:sp>
      <p:sp>
        <p:nvSpPr>
          <p:cNvPr id="3910" name="object_3911"/>
          <p:cNvSpPr/>
          <p:nvPr/>
        </p:nvSpPr>
        <p:spPr>
          <a:xfrm>
            <a:off x="7345326" y="8802862"/>
            <a:ext cx="686306" cy="172483"/>
          </a:xfrm>
          <a:prstGeom prst="rect">
            <a:avLst/>
          </a:prstGeom>
          <a:solidFill>
            <a:srgbClr val="D1D3D4"/>
          </a:solidFill>
        </p:spPr>
      </p:sp>
      <p:sp>
        <p:nvSpPr>
          <p:cNvPr id="3912" name="object_3913"/>
          <p:cNvSpPr/>
          <p:nvPr/>
        </p:nvSpPr>
        <p:spPr>
          <a:xfrm>
            <a:off x="7345326" y="9028417"/>
            <a:ext cx="980876" cy="172483"/>
          </a:xfrm>
          <a:prstGeom prst="rect">
            <a:avLst/>
          </a:prstGeom>
          <a:solidFill>
            <a:srgbClr val="E1E2E3"/>
          </a:solidFill>
        </p:spPr>
      </p:sp>
      <p:sp>
        <p:nvSpPr>
          <p:cNvPr id="3914" name="object_391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916" name="object_391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1% / 1%</a:t>
            </a:r>
          </a:p>
        </p:txBody>
      </p:sp>
      <p:sp>
        <p:nvSpPr>
          <p:cNvPr id="3918" name="object_391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3920" name="object_3921"/>
          <p:cNvSpPr/>
          <p:nvPr/>
        </p:nvSpPr>
        <p:spPr>
          <a:xfrm>
            <a:off x="7345326" y="9413186"/>
            <a:ext cx="214471" cy="398037"/>
          </a:xfrm>
          <a:prstGeom prst="rect">
            <a:avLst/>
          </a:prstGeom>
          <a:solidFill>
            <a:srgbClr val="49C0B6"/>
          </a:solidFill>
        </p:spPr>
      </p:sp>
      <p:sp>
        <p:nvSpPr>
          <p:cNvPr id="3922" name="object_3923"/>
          <p:cNvSpPr/>
          <p:nvPr/>
        </p:nvSpPr>
        <p:spPr>
          <a:xfrm>
            <a:off x="7345326" y="9864295"/>
            <a:ext cx="214471" cy="172483"/>
          </a:xfrm>
          <a:prstGeom prst="rect">
            <a:avLst/>
          </a:prstGeom>
          <a:solidFill>
            <a:srgbClr val="D1D3D4"/>
          </a:solidFill>
        </p:spPr>
      </p:sp>
      <p:sp>
        <p:nvSpPr>
          <p:cNvPr id="3924" name="object_3925"/>
          <p:cNvSpPr/>
          <p:nvPr/>
        </p:nvSpPr>
        <p:spPr>
          <a:xfrm>
            <a:off x="7345326" y="10089850"/>
            <a:ext cx="178341" cy="172483"/>
          </a:xfrm>
          <a:prstGeom prst="rect">
            <a:avLst/>
          </a:prstGeom>
          <a:solidFill>
            <a:srgbClr val="E1E2E3"/>
          </a:solidFill>
        </p:spPr>
      </p:sp>
      <p:sp>
        <p:nvSpPr>
          <p:cNvPr id="3926" name="object_3927"/>
          <p:cNvSpPr/>
          <p:nvPr/>
        </p:nvSpPr>
        <p:spPr>
          <a:xfrm>
            <a:off x="7345326" y="3999878"/>
            <a:ext cx="0" cy="6368598"/>
          </a:xfrm>
          <a:prstGeom prst="rect">
            <a:avLst/>
          </a:prstGeom>
          <a:ln w="5235">
            <a:solidFill>
              <a:srgbClr val="000000"/>
            </a:solidFill>
          </a:ln>
        </p:spPr>
      </p:sp>
      <p:sp>
        <p:nvSpPr>
          <p:cNvPr id="3928" name="object_3929"/>
          <p:cNvSpPr/>
          <p:nvPr/>
        </p:nvSpPr>
        <p:spPr>
          <a:xfrm>
            <a:off x="15752573" y="3999878"/>
            <a:ext cx="0" cy="6368598"/>
          </a:xfrm>
          <a:prstGeom prst="rect">
            <a:avLst/>
          </a:prstGeom>
          <a:ln w="5235">
            <a:solidFill>
              <a:srgbClr val="000000"/>
            </a:solidFill>
          </a:ln>
        </p:spPr>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 name="object_393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2</a:t>
            </a:r>
            <a:endParaRPr sz="2950" b="1" dirty="0"/>
          </a:p>
        </p:txBody>
      </p:sp>
      <p:sp>
        <p:nvSpPr>
          <p:cNvPr id="3934" name="object_39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Neues lernen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3936" name="393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3938" name="393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3940" name="394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3942" name="394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3944" name="394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3946" name="394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3948" name="394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3950" name="395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3952" name="395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3954" name="395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3956" name="395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3958" name="395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3960" name="396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3962" name="396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3964" name="396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3966" name="396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3968" name="396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3970" name="object_397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habe bei der Arbeit Gelegenheit, Neues zu lernen und mich weiter zu entwickeln. (99.8%)</a:t>
            </a:r>
            <a:endParaRPr sz="2450" dirty="0">
              <a:latin typeface="Arial"/>
              <a:cs typeface="Arial"/>
            </a:endParaRPr>
          </a:p>
        </p:txBody>
      </p:sp>
      <p:sp>
        <p:nvSpPr>
          <p:cNvPr id="3972" name="object_397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15455"/>
                </a:solidFill>
                <a:latin typeface="Arial"/>
                <a:cs typeface="Arial"/>
              </a:rPr>
              <a:t>(0)</a:t>
            </a:r>
          </a:p>
        </p:txBody>
      </p:sp>
      <p:sp>
        <p:nvSpPr>
          <p:cNvPr id="3974" name="object_397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976" name="object_397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22% / 20%</a:t>
            </a:r>
          </a:p>
        </p:txBody>
      </p:sp>
      <p:sp>
        <p:nvSpPr>
          <p:cNvPr id="3978" name="object_397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129</a:t>
            </a:r>
          </a:p>
        </p:txBody>
      </p:sp>
      <p:sp>
        <p:nvSpPr>
          <p:cNvPr id="3980" name="object_3981"/>
          <p:cNvSpPr/>
          <p:nvPr/>
        </p:nvSpPr>
        <p:spPr>
          <a:xfrm>
            <a:off x="7345326" y="4106021"/>
            <a:ext cx="5768802" cy="398037"/>
          </a:xfrm>
          <a:prstGeom prst="rect">
            <a:avLst/>
          </a:prstGeom>
          <a:solidFill>
            <a:srgbClr val="49C0B6"/>
          </a:solidFill>
        </p:spPr>
      </p:sp>
      <p:sp>
        <p:nvSpPr>
          <p:cNvPr id="3982" name="object_3983"/>
          <p:cNvSpPr/>
          <p:nvPr/>
        </p:nvSpPr>
        <p:spPr>
          <a:xfrm>
            <a:off x="7345326" y="4557130"/>
            <a:ext cx="5724083" cy="172483"/>
          </a:xfrm>
          <a:prstGeom prst="rect">
            <a:avLst/>
          </a:prstGeom>
          <a:solidFill>
            <a:srgbClr val="D1D3D4"/>
          </a:solidFill>
        </p:spPr>
      </p:sp>
      <p:sp>
        <p:nvSpPr>
          <p:cNvPr id="3984" name="object_3985"/>
          <p:cNvSpPr/>
          <p:nvPr/>
        </p:nvSpPr>
        <p:spPr>
          <a:xfrm>
            <a:off x="7345326" y="4782685"/>
            <a:ext cx="5113078" cy="172483"/>
          </a:xfrm>
          <a:prstGeom prst="rect">
            <a:avLst/>
          </a:prstGeom>
          <a:solidFill>
            <a:srgbClr val="E1E2E3"/>
          </a:solidFill>
        </p:spPr>
      </p:sp>
      <p:sp>
        <p:nvSpPr>
          <p:cNvPr id="3986" name="object_398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988" name="object_398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32%</a:t>
            </a:r>
          </a:p>
          <a:p>
            <a:pPr marL="12700" algn="r">
              <a:lnSpc>
                <a:spcPct val="100000"/>
              </a:lnSpc>
              <a:spcBef>
                <a:spcPts val="120"/>
              </a:spcBef>
            </a:pPr>
            <a:r>
              <a:rPr lang="de-AT" sz="1750" spc="10" dirty="0">
                <a:solidFill>
                  <a:srgbClr val="494C4D"/>
                </a:solidFill>
                <a:latin typeface="Arial"/>
                <a:cs typeface="Arial"/>
              </a:rPr>
              <a:t>31% / 30%</a:t>
            </a:r>
          </a:p>
        </p:txBody>
      </p:sp>
      <p:sp>
        <p:nvSpPr>
          <p:cNvPr id="3990" name="object_399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188</a:t>
            </a:r>
          </a:p>
        </p:txBody>
      </p:sp>
      <p:sp>
        <p:nvSpPr>
          <p:cNvPr id="3992" name="object_3993"/>
          <p:cNvSpPr/>
          <p:nvPr/>
        </p:nvSpPr>
        <p:spPr>
          <a:xfrm>
            <a:off x="7345326" y="5167454"/>
            <a:ext cx="8407247" cy="398037"/>
          </a:xfrm>
          <a:prstGeom prst="rect">
            <a:avLst/>
          </a:prstGeom>
          <a:solidFill>
            <a:srgbClr val="49C0B6"/>
          </a:solidFill>
        </p:spPr>
      </p:sp>
      <p:sp>
        <p:nvSpPr>
          <p:cNvPr id="3994" name="object_3995"/>
          <p:cNvSpPr/>
          <p:nvPr/>
        </p:nvSpPr>
        <p:spPr>
          <a:xfrm>
            <a:off x="7345326" y="5618563"/>
            <a:ext cx="8004772" cy="172483"/>
          </a:xfrm>
          <a:prstGeom prst="rect">
            <a:avLst/>
          </a:prstGeom>
          <a:solidFill>
            <a:srgbClr val="D1D3D4"/>
          </a:solidFill>
        </p:spPr>
      </p:sp>
      <p:sp>
        <p:nvSpPr>
          <p:cNvPr id="3996" name="object_3997"/>
          <p:cNvSpPr/>
          <p:nvPr/>
        </p:nvSpPr>
        <p:spPr>
          <a:xfrm>
            <a:off x="7345326" y="5844118"/>
            <a:ext cx="7855547" cy="172483"/>
          </a:xfrm>
          <a:prstGeom prst="rect">
            <a:avLst/>
          </a:prstGeom>
          <a:solidFill>
            <a:srgbClr val="E1E2E3"/>
          </a:solidFill>
        </p:spPr>
      </p:sp>
      <p:sp>
        <p:nvSpPr>
          <p:cNvPr id="3998" name="object_399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000" name="object_400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25% / 25%</a:t>
            </a:r>
          </a:p>
        </p:txBody>
      </p:sp>
      <p:sp>
        <p:nvSpPr>
          <p:cNvPr id="4002" name="object_400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130</a:t>
            </a:r>
          </a:p>
        </p:txBody>
      </p:sp>
      <p:sp>
        <p:nvSpPr>
          <p:cNvPr id="4004" name="object_4005"/>
          <p:cNvSpPr/>
          <p:nvPr/>
        </p:nvSpPr>
        <p:spPr>
          <a:xfrm>
            <a:off x="7345326" y="6228887"/>
            <a:ext cx="5813522" cy="398037"/>
          </a:xfrm>
          <a:prstGeom prst="rect">
            <a:avLst/>
          </a:prstGeom>
          <a:solidFill>
            <a:srgbClr val="49C0B6"/>
          </a:solidFill>
        </p:spPr>
      </p:sp>
      <p:sp>
        <p:nvSpPr>
          <p:cNvPr id="4006" name="object_4007"/>
          <p:cNvSpPr/>
          <p:nvPr/>
        </p:nvSpPr>
        <p:spPr>
          <a:xfrm>
            <a:off x="7345326" y="6679996"/>
            <a:ext cx="6439593" cy="172483"/>
          </a:xfrm>
          <a:prstGeom prst="rect">
            <a:avLst/>
          </a:prstGeom>
          <a:solidFill>
            <a:srgbClr val="D1D3D4"/>
          </a:solidFill>
        </p:spPr>
      </p:sp>
      <p:sp>
        <p:nvSpPr>
          <p:cNvPr id="4008" name="object_4009"/>
          <p:cNvSpPr/>
          <p:nvPr/>
        </p:nvSpPr>
        <p:spPr>
          <a:xfrm>
            <a:off x="7345326" y="6905551"/>
            <a:ext cx="6554037" cy="172483"/>
          </a:xfrm>
          <a:prstGeom prst="rect">
            <a:avLst/>
          </a:prstGeom>
          <a:solidFill>
            <a:srgbClr val="E1E2E3"/>
          </a:solidFill>
        </p:spPr>
      </p:sp>
      <p:sp>
        <p:nvSpPr>
          <p:cNvPr id="4010" name="object_401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012" name="object_401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9% / 11%</a:t>
            </a:r>
          </a:p>
        </p:txBody>
      </p:sp>
      <p:sp>
        <p:nvSpPr>
          <p:cNvPr id="4014" name="object_401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65</a:t>
            </a:r>
          </a:p>
        </p:txBody>
      </p:sp>
      <p:sp>
        <p:nvSpPr>
          <p:cNvPr id="4016" name="object_4017"/>
          <p:cNvSpPr/>
          <p:nvPr/>
        </p:nvSpPr>
        <p:spPr>
          <a:xfrm>
            <a:off x="7345326" y="7290320"/>
            <a:ext cx="2906761" cy="398037"/>
          </a:xfrm>
          <a:prstGeom prst="rect">
            <a:avLst/>
          </a:prstGeom>
          <a:solidFill>
            <a:srgbClr val="49C0B6"/>
          </a:solidFill>
        </p:spPr>
      </p:sp>
      <p:sp>
        <p:nvSpPr>
          <p:cNvPr id="4018" name="object_4019"/>
          <p:cNvSpPr/>
          <p:nvPr/>
        </p:nvSpPr>
        <p:spPr>
          <a:xfrm>
            <a:off x="7345326" y="7741429"/>
            <a:ext cx="2459567" cy="172483"/>
          </a:xfrm>
          <a:prstGeom prst="rect">
            <a:avLst/>
          </a:prstGeom>
          <a:solidFill>
            <a:srgbClr val="D1D3D4"/>
          </a:solidFill>
        </p:spPr>
      </p:sp>
      <p:sp>
        <p:nvSpPr>
          <p:cNvPr id="4020" name="object_4021"/>
          <p:cNvSpPr/>
          <p:nvPr/>
        </p:nvSpPr>
        <p:spPr>
          <a:xfrm>
            <a:off x="7345326" y="7966984"/>
            <a:ext cx="2881917" cy="172483"/>
          </a:xfrm>
          <a:prstGeom prst="rect">
            <a:avLst/>
          </a:prstGeom>
          <a:solidFill>
            <a:srgbClr val="E1E2E3"/>
          </a:solidFill>
        </p:spPr>
      </p:sp>
      <p:sp>
        <p:nvSpPr>
          <p:cNvPr id="4022" name="object_402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024" name="object_402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10% / 10%</a:t>
            </a:r>
          </a:p>
        </p:txBody>
      </p:sp>
      <p:sp>
        <p:nvSpPr>
          <p:cNvPr id="4026" name="object_402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50</a:t>
            </a:r>
          </a:p>
        </p:txBody>
      </p:sp>
      <p:sp>
        <p:nvSpPr>
          <p:cNvPr id="4028" name="object_4029"/>
          <p:cNvSpPr/>
          <p:nvPr/>
        </p:nvSpPr>
        <p:spPr>
          <a:xfrm>
            <a:off x="7345326" y="8351753"/>
            <a:ext cx="2235970" cy="398037"/>
          </a:xfrm>
          <a:prstGeom prst="rect">
            <a:avLst/>
          </a:prstGeom>
          <a:solidFill>
            <a:srgbClr val="49C0B6"/>
          </a:solidFill>
        </p:spPr>
      </p:sp>
      <p:sp>
        <p:nvSpPr>
          <p:cNvPr id="4030" name="object_4031"/>
          <p:cNvSpPr/>
          <p:nvPr/>
        </p:nvSpPr>
        <p:spPr>
          <a:xfrm>
            <a:off x="7345326" y="8802862"/>
            <a:ext cx="2638445" cy="172483"/>
          </a:xfrm>
          <a:prstGeom prst="rect">
            <a:avLst/>
          </a:prstGeom>
          <a:solidFill>
            <a:srgbClr val="D1D3D4"/>
          </a:solidFill>
        </p:spPr>
      </p:sp>
      <p:sp>
        <p:nvSpPr>
          <p:cNvPr id="4032" name="object_4033"/>
          <p:cNvSpPr/>
          <p:nvPr/>
        </p:nvSpPr>
        <p:spPr>
          <a:xfrm>
            <a:off x="7345326" y="9028417"/>
            <a:ext cx="2510057" cy="172483"/>
          </a:xfrm>
          <a:prstGeom prst="rect">
            <a:avLst/>
          </a:prstGeom>
          <a:solidFill>
            <a:srgbClr val="E1E2E3"/>
          </a:solidFill>
        </p:spPr>
      </p:sp>
      <p:sp>
        <p:nvSpPr>
          <p:cNvPr id="4034" name="object_403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036" name="object_403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2% / 4%</a:t>
            </a:r>
          </a:p>
        </p:txBody>
      </p:sp>
      <p:sp>
        <p:nvSpPr>
          <p:cNvPr id="4038" name="object_403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4040" name="object_4041"/>
          <p:cNvSpPr/>
          <p:nvPr/>
        </p:nvSpPr>
        <p:spPr>
          <a:xfrm>
            <a:off x="7345326" y="9413186"/>
            <a:ext cx="760230" cy="398037"/>
          </a:xfrm>
          <a:prstGeom prst="rect">
            <a:avLst/>
          </a:prstGeom>
          <a:solidFill>
            <a:srgbClr val="49C0B6"/>
          </a:solidFill>
        </p:spPr>
      </p:sp>
      <p:sp>
        <p:nvSpPr>
          <p:cNvPr id="4042" name="object_4043"/>
          <p:cNvSpPr/>
          <p:nvPr/>
        </p:nvSpPr>
        <p:spPr>
          <a:xfrm>
            <a:off x="7345326" y="9864295"/>
            <a:ext cx="626072" cy="172483"/>
          </a:xfrm>
          <a:prstGeom prst="rect">
            <a:avLst/>
          </a:prstGeom>
          <a:solidFill>
            <a:srgbClr val="D1D3D4"/>
          </a:solidFill>
        </p:spPr>
      </p:sp>
      <p:sp>
        <p:nvSpPr>
          <p:cNvPr id="4044" name="object_4045"/>
          <p:cNvSpPr/>
          <p:nvPr/>
        </p:nvSpPr>
        <p:spPr>
          <a:xfrm>
            <a:off x="7345326" y="10089850"/>
            <a:ext cx="976133" cy="172483"/>
          </a:xfrm>
          <a:prstGeom prst="rect">
            <a:avLst/>
          </a:prstGeom>
          <a:solidFill>
            <a:srgbClr val="E1E2E3"/>
          </a:solidFill>
        </p:spPr>
      </p:sp>
      <p:sp>
        <p:nvSpPr>
          <p:cNvPr id="4046" name="object_4047"/>
          <p:cNvSpPr/>
          <p:nvPr/>
        </p:nvSpPr>
        <p:spPr>
          <a:xfrm>
            <a:off x="7345326" y="3999878"/>
            <a:ext cx="0" cy="6368598"/>
          </a:xfrm>
          <a:prstGeom prst="rect">
            <a:avLst/>
          </a:prstGeom>
          <a:ln w="5235">
            <a:solidFill>
              <a:srgbClr val="000000"/>
            </a:solidFill>
          </a:ln>
        </p:spPr>
      </p:sp>
      <p:sp>
        <p:nvSpPr>
          <p:cNvPr id="4048" name="object_4049"/>
          <p:cNvSpPr/>
          <p:nvPr/>
        </p:nvSpPr>
        <p:spPr>
          <a:xfrm>
            <a:off x="15752573" y="3999878"/>
            <a:ext cx="0" cy="6368598"/>
          </a:xfrm>
          <a:prstGeom prst="rect">
            <a:avLst/>
          </a:prstGeom>
          <a:ln w="5235">
            <a:solidFill>
              <a:srgbClr val="000000"/>
            </a:solidFill>
          </a:ln>
        </p:spPr>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2" name="object_405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3</a:t>
            </a:r>
            <a:endParaRPr sz="2950" b="1" dirty="0"/>
          </a:p>
        </p:txBody>
      </p:sp>
      <p:sp>
        <p:nvSpPr>
          <p:cNvPr id="4054" name="object_40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Unterstützung durch Kollegen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056" name="405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058" name="405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060" name="406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062" name="406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064" name="406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066" name="406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068" name="406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070" name="407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072" name="407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074" name="407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076" name="407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078" name="407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080" name="408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082" name="408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084" name="408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086" name="408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088" name="408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090" name="object_409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bekomme stets Unterstützung durch meine Arbeitskollegen, wenn ich diese brauche. (99.3%)</a:t>
            </a:r>
            <a:endParaRPr sz="2450" dirty="0">
              <a:latin typeface="Arial"/>
              <a:cs typeface="Arial"/>
            </a:endParaRPr>
          </a:p>
        </p:txBody>
      </p:sp>
      <p:sp>
        <p:nvSpPr>
          <p:cNvPr id="4092" name="object_409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1.9</a:t>
            </a:r>
          </a:p>
          <a:p>
            <a:pPr algn="ctr"/>
            <a:r>
              <a:rPr lang="en-US" sz="1850" b="1" dirty="0">
                <a:solidFill>
                  <a:srgbClr val="515455"/>
                </a:solidFill>
                <a:latin typeface="Arial"/>
                <a:cs typeface="Arial"/>
              </a:rPr>
              <a:t>(+0.1)</a:t>
            </a:r>
          </a:p>
        </p:txBody>
      </p:sp>
      <p:sp>
        <p:nvSpPr>
          <p:cNvPr id="4094" name="object_409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096" name="object_409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39%</a:t>
            </a:r>
          </a:p>
          <a:p>
            <a:pPr marL="12700" algn="r">
              <a:lnSpc>
                <a:spcPct val="100000"/>
              </a:lnSpc>
              <a:spcBef>
                <a:spcPts val="120"/>
              </a:spcBef>
            </a:pPr>
            <a:r>
              <a:rPr lang="de-AT" sz="1750" spc="10" dirty="0">
                <a:solidFill>
                  <a:srgbClr val="494C4D"/>
                </a:solidFill>
                <a:latin typeface="Arial"/>
                <a:cs typeface="Arial"/>
              </a:rPr>
              <a:t>39% / 34%</a:t>
            </a:r>
          </a:p>
        </p:txBody>
      </p:sp>
      <p:sp>
        <p:nvSpPr>
          <p:cNvPr id="4098" name="object_409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229</a:t>
            </a:r>
          </a:p>
        </p:txBody>
      </p:sp>
      <p:sp>
        <p:nvSpPr>
          <p:cNvPr id="4100" name="object_4101"/>
          <p:cNvSpPr/>
          <p:nvPr/>
        </p:nvSpPr>
        <p:spPr>
          <a:xfrm>
            <a:off x="7345326" y="4106021"/>
            <a:ext cx="8407247" cy="398037"/>
          </a:xfrm>
          <a:prstGeom prst="rect">
            <a:avLst/>
          </a:prstGeom>
          <a:solidFill>
            <a:srgbClr val="49C0B6"/>
          </a:solidFill>
        </p:spPr>
      </p:sp>
      <p:sp>
        <p:nvSpPr>
          <p:cNvPr id="4102" name="object_4103"/>
          <p:cNvSpPr/>
          <p:nvPr/>
        </p:nvSpPr>
        <p:spPr>
          <a:xfrm>
            <a:off x="7345326" y="4557130"/>
            <a:ext cx="8260396" cy="172483"/>
          </a:xfrm>
          <a:prstGeom prst="rect">
            <a:avLst/>
          </a:prstGeom>
          <a:solidFill>
            <a:srgbClr val="D1D3D4"/>
          </a:solidFill>
        </p:spPr>
      </p:sp>
      <p:sp>
        <p:nvSpPr>
          <p:cNvPr id="4104" name="object_4105"/>
          <p:cNvSpPr/>
          <p:nvPr/>
        </p:nvSpPr>
        <p:spPr>
          <a:xfrm>
            <a:off x="7345326" y="4782685"/>
            <a:ext cx="7135982" cy="172483"/>
          </a:xfrm>
          <a:prstGeom prst="rect">
            <a:avLst/>
          </a:prstGeom>
          <a:solidFill>
            <a:srgbClr val="E1E2E3"/>
          </a:solidFill>
        </p:spPr>
      </p:sp>
      <p:sp>
        <p:nvSpPr>
          <p:cNvPr id="4106" name="object_410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108" name="object_410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35% / 37%</a:t>
            </a:r>
          </a:p>
        </p:txBody>
      </p:sp>
      <p:sp>
        <p:nvSpPr>
          <p:cNvPr id="4110" name="object_411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216</a:t>
            </a:r>
          </a:p>
        </p:txBody>
      </p:sp>
      <p:sp>
        <p:nvSpPr>
          <p:cNvPr id="4112" name="object_4113"/>
          <p:cNvSpPr/>
          <p:nvPr/>
        </p:nvSpPr>
        <p:spPr>
          <a:xfrm>
            <a:off x="7345326" y="5167454"/>
            <a:ext cx="7929980" cy="398037"/>
          </a:xfrm>
          <a:prstGeom prst="rect">
            <a:avLst/>
          </a:prstGeom>
          <a:solidFill>
            <a:srgbClr val="49C0B6"/>
          </a:solidFill>
        </p:spPr>
      </p:sp>
      <p:sp>
        <p:nvSpPr>
          <p:cNvPr id="4114" name="object_4115"/>
          <p:cNvSpPr/>
          <p:nvPr/>
        </p:nvSpPr>
        <p:spPr>
          <a:xfrm>
            <a:off x="7345326" y="5618563"/>
            <a:ext cx="7489425" cy="172483"/>
          </a:xfrm>
          <a:prstGeom prst="rect">
            <a:avLst/>
          </a:prstGeom>
          <a:solidFill>
            <a:srgbClr val="D1D3D4"/>
          </a:solidFill>
        </p:spPr>
      </p:sp>
      <p:sp>
        <p:nvSpPr>
          <p:cNvPr id="4116" name="object_4117"/>
          <p:cNvSpPr/>
          <p:nvPr/>
        </p:nvSpPr>
        <p:spPr>
          <a:xfrm>
            <a:off x="7345326" y="5844118"/>
            <a:ext cx="7822868" cy="172483"/>
          </a:xfrm>
          <a:prstGeom prst="rect">
            <a:avLst/>
          </a:prstGeom>
          <a:solidFill>
            <a:srgbClr val="E1E2E3"/>
          </a:solidFill>
        </p:spPr>
      </p:sp>
      <p:sp>
        <p:nvSpPr>
          <p:cNvPr id="4118" name="object_411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120" name="object_412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15%</a:t>
            </a:r>
          </a:p>
          <a:p>
            <a:pPr marL="12700" algn="r">
              <a:lnSpc>
                <a:spcPct val="100000"/>
              </a:lnSpc>
              <a:spcBef>
                <a:spcPts val="120"/>
              </a:spcBef>
            </a:pPr>
            <a:r>
              <a:rPr lang="de-AT" sz="1750" spc="10" dirty="0">
                <a:solidFill>
                  <a:srgbClr val="494C4D"/>
                </a:solidFill>
                <a:latin typeface="Arial"/>
                <a:cs typeface="Arial"/>
              </a:rPr>
              <a:t>16% / 19%</a:t>
            </a:r>
          </a:p>
        </p:txBody>
      </p:sp>
      <p:sp>
        <p:nvSpPr>
          <p:cNvPr id="4122" name="object_412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88</a:t>
            </a:r>
          </a:p>
        </p:txBody>
      </p:sp>
      <p:sp>
        <p:nvSpPr>
          <p:cNvPr id="4124" name="object_4125"/>
          <p:cNvSpPr/>
          <p:nvPr/>
        </p:nvSpPr>
        <p:spPr>
          <a:xfrm>
            <a:off x="7345326" y="6228887"/>
            <a:ext cx="3230732" cy="398037"/>
          </a:xfrm>
          <a:prstGeom prst="rect">
            <a:avLst/>
          </a:prstGeom>
          <a:solidFill>
            <a:srgbClr val="49C0B6"/>
          </a:solidFill>
        </p:spPr>
      </p:sp>
      <p:sp>
        <p:nvSpPr>
          <p:cNvPr id="4126" name="object_4127"/>
          <p:cNvSpPr/>
          <p:nvPr/>
        </p:nvSpPr>
        <p:spPr>
          <a:xfrm>
            <a:off x="7345326" y="6679996"/>
            <a:ext cx="3487723" cy="172483"/>
          </a:xfrm>
          <a:prstGeom prst="rect">
            <a:avLst/>
          </a:prstGeom>
          <a:solidFill>
            <a:srgbClr val="D1D3D4"/>
          </a:solidFill>
        </p:spPr>
      </p:sp>
      <p:sp>
        <p:nvSpPr>
          <p:cNvPr id="4128" name="object_4129"/>
          <p:cNvSpPr/>
          <p:nvPr/>
        </p:nvSpPr>
        <p:spPr>
          <a:xfrm>
            <a:off x="7345326" y="6905551"/>
            <a:ext cx="3968674" cy="172483"/>
          </a:xfrm>
          <a:prstGeom prst="rect">
            <a:avLst/>
          </a:prstGeom>
          <a:solidFill>
            <a:srgbClr val="E1E2E3"/>
          </a:solidFill>
        </p:spPr>
      </p:sp>
      <p:sp>
        <p:nvSpPr>
          <p:cNvPr id="4130" name="object_413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132" name="object_413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7% / 7%</a:t>
            </a:r>
          </a:p>
        </p:txBody>
      </p:sp>
      <p:sp>
        <p:nvSpPr>
          <p:cNvPr id="4134" name="object_413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34</a:t>
            </a:r>
          </a:p>
        </p:txBody>
      </p:sp>
      <p:sp>
        <p:nvSpPr>
          <p:cNvPr id="4136" name="object_4137"/>
          <p:cNvSpPr/>
          <p:nvPr/>
        </p:nvSpPr>
        <p:spPr>
          <a:xfrm>
            <a:off x="7345326" y="7290320"/>
            <a:ext cx="1248238" cy="398037"/>
          </a:xfrm>
          <a:prstGeom prst="rect">
            <a:avLst/>
          </a:prstGeom>
          <a:solidFill>
            <a:srgbClr val="49C0B6"/>
          </a:solidFill>
        </p:spPr>
      </p:sp>
      <p:sp>
        <p:nvSpPr>
          <p:cNvPr id="4138" name="object_4139"/>
          <p:cNvSpPr/>
          <p:nvPr/>
        </p:nvSpPr>
        <p:spPr>
          <a:xfrm>
            <a:off x="7345326" y="7741429"/>
            <a:ext cx="1578653" cy="172483"/>
          </a:xfrm>
          <a:prstGeom prst="rect">
            <a:avLst/>
          </a:prstGeom>
          <a:solidFill>
            <a:srgbClr val="D1D3D4"/>
          </a:solidFill>
        </p:spPr>
      </p:sp>
      <p:sp>
        <p:nvSpPr>
          <p:cNvPr id="4140" name="object_4141"/>
          <p:cNvSpPr/>
          <p:nvPr/>
        </p:nvSpPr>
        <p:spPr>
          <a:xfrm>
            <a:off x="7345326" y="7966984"/>
            <a:ext cx="1564574" cy="172483"/>
          </a:xfrm>
          <a:prstGeom prst="rect">
            <a:avLst/>
          </a:prstGeom>
          <a:solidFill>
            <a:srgbClr val="E1E2E3"/>
          </a:solidFill>
        </p:spPr>
      </p:sp>
      <p:sp>
        <p:nvSpPr>
          <p:cNvPr id="4142" name="object_41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144" name="object_41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2% / 3%</a:t>
            </a:r>
          </a:p>
        </p:txBody>
      </p:sp>
      <p:sp>
        <p:nvSpPr>
          <p:cNvPr id="4146" name="object_41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4148" name="object_4149"/>
          <p:cNvSpPr/>
          <p:nvPr/>
        </p:nvSpPr>
        <p:spPr>
          <a:xfrm>
            <a:off x="7345326" y="8351753"/>
            <a:ext cx="256990" cy="398037"/>
          </a:xfrm>
          <a:prstGeom prst="rect">
            <a:avLst/>
          </a:prstGeom>
          <a:solidFill>
            <a:srgbClr val="49C0B6"/>
          </a:solidFill>
        </p:spPr>
      </p:sp>
      <p:sp>
        <p:nvSpPr>
          <p:cNvPr id="4150" name="object_4151"/>
          <p:cNvSpPr/>
          <p:nvPr/>
        </p:nvSpPr>
        <p:spPr>
          <a:xfrm>
            <a:off x="7345326" y="8802862"/>
            <a:ext cx="367129" cy="172483"/>
          </a:xfrm>
          <a:prstGeom prst="rect">
            <a:avLst/>
          </a:prstGeom>
          <a:solidFill>
            <a:srgbClr val="D1D3D4"/>
          </a:solidFill>
        </p:spPr>
      </p:sp>
      <p:sp>
        <p:nvSpPr>
          <p:cNvPr id="4152" name="object_4153"/>
          <p:cNvSpPr/>
          <p:nvPr/>
        </p:nvSpPr>
        <p:spPr>
          <a:xfrm>
            <a:off x="7345326" y="9028417"/>
            <a:ext cx="648726" cy="172483"/>
          </a:xfrm>
          <a:prstGeom prst="rect">
            <a:avLst/>
          </a:prstGeom>
          <a:solidFill>
            <a:srgbClr val="E1E2E3"/>
          </a:solidFill>
        </p:spPr>
      </p:sp>
      <p:sp>
        <p:nvSpPr>
          <p:cNvPr id="4154" name="object_415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156" name="object_415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1%</a:t>
            </a:r>
          </a:p>
        </p:txBody>
      </p:sp>
      <p:sp>
        <p:nvSpPr>
          <p:cNvPr id="4158" name="object_415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4160" name="object_4161"/>
          <p:cNvSpPr/>
          <p:nvPr/>
        </p:nvSpPr>
        <p:spPr>
          <a:xfrm>
            <a:off x="7345326" y="9413186"/>
            <a:ext cx="73426" cy="398037"/>
          </a:xfrm>
          <a:prstGeom prst="rect">
            <a:avLst/>
          </a:prstGeom>
          <a:solidFill>
            <a:srgbClr val="49C0B6"/>
          </a:solidFill>
        </p:spPr>
      </p:sp>
      <p:sp>
        <p:nvSpPr>
          <p:cNvPr id="4162" name="object_4163"/>
          <p:cNvSpPr/>
          <p:nvPr/>
        </p:nvSpPr>
        <p:spPr>
          <a:xfrm>
            <a:off x="7345326" y="9864295"/>
            <a:ext cx="73426" cy="172483"/>
          </a:xfrm>
          <a:prstGeom prst="rect">
            <a:avLst/>
          </a:prstGeom>
          <a:solidFill>
            <a:srgbClr val="D1D3D4"/>
          </a:solidFill>
        </p:spPr>
      </p:sp>
      <p:sp>
        <p:nvSpPr>
          <p:cNvPr id="4164" name="object_4165"/>
          <p:cNvSpPr/>
          <p:nvPr/>
        </p:nvSpPr>
        <p:spPr>
          <a:xfrm>
            <a:off x="7345326" y="10089850"/>
            <a:ext cx="114481" cy="172483"/>
          </a:xfrm>
          <a:prstGeom prst="rect">
            <a:avLst/>
          </a:prstGeom>
          <a:solidFill>
            <a:srgbClr val="E1E2E3"/>
          </a:solidFill>
        </p:spPr>
      </p:sp>
      <p:sp>
        <p:nvSpPr>
          <p:cNvPr id="4166" name="object_4167"/>
          <p:cNvSpPr/>
          <p:nvPr/>
        </p:nvSpPr>
        <p:spPr>
          <a:xfrm>
            <a:off x="7345326" y="3999878"/>
            <a:ext cx="0" cy="6368598"/>
          </a:xfrm>
          <a:prstGeom prst="rect">
            <a:avLst/>
          </a:prstGeom>
          <a:ln w="5235">
            <a:solidFill>
              <a:srgbClr val="000000"/>
            </a:solidFill>
          </a:ln>
        </p:spPr>
      </p:sp>
      <p:sp>
        <p:nvSpPr>
          <p:cNvPr id="4168" name="object_4169"/>
          <p:cNvSpPr/>
          <p:nvPr/>
        </p:nvSpPr>
        <p:spPr>
          <a:xfrm>
            <a:off x="15752573" y="3999878"/>
            <a:ext cx="0" cy="6368598"/>
          </a:xfrm>
          <a:prstGeom prst="rect">
            <a:avLst/>
          </a:prstGeom>
          <a:ln w="5235">
            <a:solidFill>
              <a:srgbClr val="000000"/>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2" name="object_1063"/>
          <p:cNvPicPr>
            <a:picLocks noChangeAspect="1"/>
          </p:cNvPicPr>
          <p:nvPr/>
        </p:nvPicPr>
        <p:blipFill>
          <a:blip r:embed="rId3"/>
          <a:stretch>
            <a:fillRect/>
          </a:stretch>
        </p:blipFill>
        <p:spPr>
          <a:xfrm>
            <a:off x="603250" y="519041"/>
            <a:ext cx="1098413" cy="1098413"/>
          </a:xfrm>
          <a:prstGeom prst="rect">
            <a:avLst/>
          </a:prstGeom>
        </p:spPr>
      </p:pic>
      <p:sp>
        <p:nvSpPr>
          <p:cNvPr id="1064" name="object_10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Allgemeine Information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66" name="1067">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068" name="1069">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070" name="1071">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072" name="1073">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074" name="1075">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076" name="1077">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078" name="1079">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080" name="1081">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082" name="1083">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084" name="1085">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086" name="1087">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088" name="1089">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90" name="1091">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092" name="1093">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94" name="1095">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096" name="1097">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098" name="1099">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graphicFrame>
        <p:nvGraphicFramePr>
          <p:cNvPr id="1100" name="object_1101"/>
          <p:cNvGraphicFramePr>
            <a:graphicFrameLocks noGrp="1"/>
          </p:cNvGraphicFramePr>
          <p:nvPr/>
        </p:nvGraphicFramePr>
        <p:xfrm>
          <a:off x="1507808" y="2400000"/>
          <a:ext cx="17088485" cy="7635240"/>
        </p:xfrm>
        <a:graphic>
          <a:graphicData uri="http://schemas.openxmlformats.org/drawingml/2006/table">
            <a:tbl>
              <a:tblPr firstRow="1" bandRow="1">
                <a:tableStyleId>{2D5ABB26-0587-4C30-8999-92F81FD0307C}</a:tableStyleId>
              </a:tblPr>
              <a:tblGrid>
                <a:gridCol w="17088485">
                  <a:extLst>
                    <a:ext uri="{9D8B030D-6E8A-4147-A177-3AD203B41FA5}">
                      <a16:colId xmlns:a16="http://schemas.microsoft.com/office/drawing/2014/main" val="20000"/>
                    </a:ext>
                  </a:extLst>
                </a:gridCol>
              </a:tblGrid>
              <a:tr h="942638">
                <a:tc>
                  <a:txBody>
                    <a:bodyPr/>
                    <a:lstStyle/>
                    <a:p>
                      <a:pPr marL="0" marR="0" lvl="0" indent="0" algn="l" defTabSz="914400" rtl="0" eaLnBrk="1" fontAlgn="auto" latinLnBrk="0" hangingPunct="1">
                        <a:lnSpc>
                          <a:spcPct val="100000"/>
                        </a:lnSpc>
                      </a:pPr>
                      <a:r>
                        <a:rPr lang="de-DE" sz="2800" dirty="0">
                          <a:solidFill>
                            <a:srgbClr val="494C4D"/>
                          </a:solidFill>
                          <a:latin typeface="Arial"/>
                        </a:rPr>
                        <a:t>Ein EUCUSA Ergebnisbericht ist </a:t>
                      </a:r>
                      <a:r>
                        <a:rPr lang="de-DE" sz="2800" b="1" dirty="0">
                          <a:solidFill>
                            <a:srgbClr val="494C4D"/>
                          </a:solidFill>
                          <a:latin typeface="Arial"/>
                        </a:rPr>
                        <a:t>am besten im Präsentationsmodus</a:t>
                      </a:r>
                      <a:r>
                        <a:rPr lang="de-DE" sz="2800" dirty="0">
                          <a:solidFill>
                            <a:srgbClr val="494C4D"/>
                          </a:solidFill>
                          <a:latin typeface="Arial"/>
                        </a:rPr>
                        <a:t> zu bedienen. Im Präsentationsmodus sind die Mouse-Over-Funktionalität und die Verlinkung der Grafiken aktiv und erlauben ein rasches Navigieren durch die Ergebnisse.</a:t>
                      </a:r>
                    </a:p>
                  </a:txBody>
                  <a:tcPr marL="135174" marR="135174" marT="135174" marB="135174">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42638">
                <a:tc>
                  <a:txBody>
                    <a:bodyPr/>
                    <a:lstStyle/>
                    <a:p>
                      <a:pPr marL="0" marR="0" lvl="0" indent="0" algn="l" defTabSz="914400" rtl="0" eaLnBrk="1" fontAlgn="auto" latinLnBrk="0" hangingPunct="1">
                        <a:lnSpc>
                          <a:spcPct val="100000"/>
                        </a:lnSpc>
                      </a:pPr>
                      <a:r>
                        <a:rPr lang="de-DE" sz="2800" dirty="0">
                          <a:solidFill>
                            <a:srgbClr val="494C4D"/>
                          </a:solidFill>
                          <a:latin typeface="Arial"/>
                        </a:rPr>
                        <a:t>Das </a:t>
                      </a:r>
                      <a:r>
                        <a:rPr lang="de-DE" sz="2800" b="1" dirty="0">
                          <a:solidFill>
                            <a:srgbClr val="494C4D"/>
                          </a:solidFill>
                          <a:latin typeface="Arial"/>
                        </a:rPr>
                        <a:t>Inhaltsverzeichnis</a:t>
                      </a:r>
                      <a:r>
                        <a:rPr lang="de-DE" sz="2800" dirty="0">
                          <a:solidFill>
                            <a:srgbClr val="494C4D"/>
                          </a:solidFill>
                          <a:latin typeface="Arial"/>
                        </a:rPr>
                        <a:t> zeigt die einzelnen Auswertungskapitel, die mit Mausklick direkt angesteuert werden können.​ Auf allen weiteren Auswertungsfolien ist rechts oben eine Navigationsfläche zu finden, in welcher die einzelnen Auswertungskapitel direkt angesteuert werden können.</a:t>
                      </a:r>
                    </a:p>
                  </a:txBody>
                  <a:tcPr marL="135174" marR="135174" marT="135174" marB="13517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18928">
                <a:tc>
                  <a:txBody>
                    <a:bodyPr/>
                    <a:lstStyle/>
                    <a:p>
                      <a:pPr marL="0" marR="0" lvl="0" indent="0" algn="l" defTabSz="914400" rtl="0" eaLnBrk="1" fontAlgn="auto" latinLnBrk="0" hangingPunct="1">
                        <a:lnSpc>
                          <a:spcPct val="100000"/>
                        </a:lnSpc>
                      </a:pPr>
                      <a:r>
                        <a:rPr lang="de-DE" sz="2800" dirty="0">
                          <a:solidFill>
                            <a:srgbClr val="494C4D"/>
                          </a:solidFill>
                          <a:latin typeface="Arial"/>
                        </a:rPr>
                        <a:t>Der Kern eines jeden Berichts ist das </a:t>
                      </a:r>
                      <a:r>
                        <a:rPr lang="de-DE" sz="2800" b="1" dirty="0">
                          <a:solidFill>
                            <a:srgbClr val="494C4D"/>
                          </a:solidFill>
                          <a:latin typeface="Arial"/>
                        </a:rPr>
                        <a:t>Handlungsportfolio</a:t>
                      </a:r>
                      <a:r>
                        <a:rPr lang="de-DE" sz="2800" dirty="0">
                          <a:solidFill>
                            <a:srgbClr val="494C4D"/>
                          </a:solidFill>
                          <a:latin typeface="Arial"/>
                        </a:rPr>
                        <a:t>. Im Kernfragebogen können die Teilnehmenden etwa ein Viertel der Statements = Aspekte ankreuzen, die ihnen </a:t>
                      </a:r>
                      <a:r>
                        <a:rPr lang="de-DE" sz="2800" b="1" dirty="0">
                          <a:solidFill>
                            <a:srgbClr val="494C4D"/>
                          </a:solidFill>
                          <a:latin typeface="Arial"/>
                        </a:rPr>
                        <a:t>besonders wichtig</a:t>
                      </a:r>
                      <a:r>
                        <a:rPr lang="de-DE" sz="2800" dirty="0">
                          <a:solidFill>
                            <a:srgbClr val="494C4D"/>
                          </a:solidFill>
                          <a:latin typeface="Arial"/>
                        </a:rPr>
                        <a:t> sind. Im Handlungsportfolio wird die so erfasste </a:t>
                      </a:r>
                      <a:r>
                        <a:rPr lang="de-DE" sz="2800" b="1" dirty="0">
                          <a:solidFill>
                            <a:srgbClr val="494C4D"/>
                          </a:solidFill>
                          <a:latin typeface="Arial"/>
                        </a:rPr>
                        <a:t>Wichtigkeit</a:t>
                      </a:r>
                      <a:r>
                        <a:rPr lang="de-DE" sz="2800" dirty="0">
                          <a:solidFill>
                            <a:srgbClr val="494C4D"/>
                          </a:solidFill>
                          <a:latin typeface="Arial"/>
                        </a:rPr>
                        <a:t> zusammen mit der </a:t>
                      </a:r>
                      <a:r>
                        <a:rPr lang="de-DE" sz="2800" b="1" dirty="0">
                          <a:solidFill>
                            <a:srgbClr val="494C4D"/>
                          </a:solidFill>
                          <a:latin typeface="Arial"/>
                        </a:rPr>
                        <a:t>Zustimmung</a:t>
                      </a:r>
                      <a:r>
                        <a:rPr lang="de-DE" sz="2800" dirty="0">
                          <a:solidFill>
                            <a:srgbClr val="494C4D"/>
                          </a:solidFill>
                          <a:latin typeface="Arial"/>
                        </a:rPr>
                        <a:t> dargestellt. Beim Mouse-Over über einen Aspekt erscheinen dessen Kurztext und die Werte im Detail. Wird der Punkt angeklickt, gelangt man über die Verlinkung direkt zur </a:t>
                      </a:r>
                      <a:r>
                        <a:rPr lang="de-DE" sz="2800" b="1" dirty="0">
                          <a:solidFill>
                            <a:srgbClr val="494C4D"/>
                          </a:solidFill>
                          <a:latin typeface="Arial"/>
                        </a:rPr>
                        <a:t>Aspektkarte</a:t>
                      </a:r>
                      <a:r>
                        <a:rPr lang="de-DE" sz="2800" dirty="0">
                          <a:solidFill>
                            <a:srgbClr val="494C4D"/>
                          </a:solidFill>
                          <a:latin typeface="Arial"/>
                        </a:rPr>
                        <a:t>, welche die Antwortverteilung und den genauen Wortlaut des Aspekts darstellt.</a:t>
                      </a:r>
                    </a:p>
                  </a:txBody>
                  <a:tcPr marL="135174" marR="135174" marT="135174" marB="13517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83875">
                <a:tc>
                  <a:txBody>
                    <a:bodyPr/>
                    <a:lstStyle/>
                    <a:p>
                      <a:pPr marL="0" marR="0" lvl="0" indent="0" algn="l" defTabSz="914400" rtl="0" eaLnBrk="1" fontAlgn="auto" latinLnBrk="0" hangingPunct="1">
                        <a:lnSpc>
                          <a:spcPct val="100000"/>
                        </a:lnSpc>
                      </a:pPr>
                      <a:r>
                        <a:rPr lang="de-DE" sz="2800" dirty="0">
                          <a:solidFill>
                            <a:srgbClr val="494C4D"/>
                          </a:solidFill>
                          <a:latin typeface="Arial"/>
                        </a:rPr>
                        <a:t>Über die Navigationsfläche rechts oben gelangt man wieder ins Handlungsportfolio oder zu anderen Ergebnisdarstellungen, welche in den nächsten Folien noch genauer erklärt werden.</a:t>
                      </a:r>
                    </a:p>
                  </a:txBody>
                  <a:tcPr marL="135174" marR="135174" marT="135174" marB="13517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42638">
                <a:tc>
                  <a:txBody>
                    <a:bodyPr/>
                    <a:lstStyle/>
                    <a:p>
                      <a:pPr marL="0" marR="0" lvl="0" indent="0" algn="l" defTabSz="914400" rtl="0" eaLnBrk="1" fontAlgn="auto" latinLnBrk="0" hangingPunct="1">
                        <a:lnSpc>
                          <a:spcPct val="100000"/>
                        </a:lnSpc>
                      </a:pPr>
                      <a:r>
                        <a:rPr lang="de-DE" sz="2800" dirty="0">
                          <a:solidFill>
                            <a:srgbClr val="494C4D"/>
                          </a:solidFill>
                          <a:latin typeface="Arial"/>
                        </a:rPr>
                        <a:t>Die nächsten Folien beinhalten weitere Informationen zur Auswertung und zur Symbolik. Für einen noch besseren Überblick der einzelnen Grafiken sind in den Powerpoint-Notizen ausführliche Beschreibungen jeder Grafik zu finden.</a:t>
                      </a:r>
                    </a:p>
                  </a:txBody>
                  <a:tcPr marL="135174" marR="135174" marT="135174" marB="135174">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2" name="object_417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4</a:t>
            </a:r>
            <a:endParaRPr sz="2950" b="1" dirty="0"/>
          </a:p>
        </p:txBody>
      </p:sp>
      <p:sp>
        <p:nvSpPr>
          <p:cNvPr id="4174" name="object_41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Unterstützung durch Führungskraft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176" name="417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178" name="417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180" name="418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182" name="418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184" name="418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186" name="418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188" name="418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190" name="419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192" name="419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194" name="419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196" name="419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198" name="419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200" name="420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202" name="420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204" name="420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206" name="420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208" name="420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210" name="object_421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bekomme stets Unterstützung durch meine direkte Führungskraft, wenn ich diese brauche. (99%)</a:t>
            </a:r>
            <a:endParaRPr sz="2450" dirty="0">
              <a:latin typeface="Arial"/>
              <a:cs typeface="Arial"/>
            </a:endParaRPr>
          </a:p>
        </p:txBody>
      </p:sp>
      <p:sp>
        <p:nvSpPr>
          <p:cNvPr id="4212" name="object_421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4214" name="object_421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216" name="object_421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35% / 30%</a:t>
            </a:r>
          </a:p>
        </p:txBody>
      </p:sp>
      <p:sp>
        <p:nvSpPr>
          <p:cNvPr id="4218" name="object_421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196</a:t>
            </a:r>
          </a:p>
        </p:txBody>
      </p:sp>
      <p:sp>
        <p:nvSpPr>
          <p:cNvPr id="4220" name="object_4221"/>
          <p:cNvSpPr/>
          <p:nvPr/>
        </p:nvSpPr>
        <p:spPr>
          <a:xfrm>
            <a:off x="7345326" y="4106021"/>
            <a:ext cx="8117342" cy="398037"/>
          </a:xfrm>
          <a:prstGeom prst="rect">
            <a:avLst/>
          </a:prstGeom>
          <a:solidFill>
            <a:srgbClr val="49C0B6"/>
          </a:solidFill>
        </p:spPr>
      </p:sp>
      <p:sp>
        <p:nvSpPr>
          <p:cNvPr id="4222" name="object_4223"/>
          <p:cNvSpPr/>
          <p:nvPr/>
        </p:nvSpPr>
        <p:spPr>
          <a:xfrm>
            <a:off x="7345326" y="4557130"/>
            <a:ext cx="8407247" cy="172483"/>
          </a:xfrm>
          <a:prstGeom prst="rect">
            <a:avLst/>
          </a:prstGeom>
          <a:solidFill>
            <a:srgbClr val="D1D3D4"/>
          </a:solidFill>
        </p:spPr>
      </p:sp>
      <p:sp>
        <p:nvSpPr>
          <p:cNvPr id="4224" name="object_4225"/>
          <p:cNvSpPr/>
          <p:nvPr/>
        </p:nvSpPr>
        <p:spPr>
          <a:xfrm>
            <a:off x="7345326" y="4782685"/>
            <a:ext cx="7275088" cy="172483"/>
          </a:xfrm>
          <a:prstGeom prst="rect">
            <a:avLst/>
          </a:prstGeom>
          <a:solidFill>
            <a:srgbClr val="E1E2E3"/>
          </a:solidFill>
        </p:spPr>
      </p:sp>
      <p:sp>
        <p:nvSpPr>
          <p:cNvPr id="4226" name="object_422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228" name="object_422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28% / 28%</a:t>
            </a:r>
          </a:p>
        </p:txBody>
      </p:sp>
      <p:sp>
        <p:nvSpPr>
          <p:cNvPr id="4230" name="object_423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198</a:t>
            </a:r>
          </a:p>
        </p:txBody>
      </p:sp>
      <p:sp>
        <p:nvSpPr>
          <p:cNvPr id="4232" name="object_4233"/>
          <p:cNvSpPr/>
          <p:nvPr/>
        </p:nvSpPr>
        <p:spPr>
          <a:xfrm>
            <a:off x="7345326" y="5167454"/>
            <a:ext cx="8200172" cy="398037"/>
          </a:xfrm>
          <a:prstGeom prst="rect">
            <a:avLst/>
          </a:prstGeom>
          <a:solidFill>
            <a:srgbClr val="49C0B6"/>
          </a:solidFill>
        </p:spPr>
      </p:sp>
      <p:sp>
        <p:nvSpPr>
          <p:cNvPr id="4234" name="object_4235"/>
          <p:cNvSpPr/>
          <p:nvPr/>
        </p:nvSpPr>
        <p:spPr>
          <a:xfrm>
            <a:off x="7345326" y="5618563"/>
            <a:ext cx="6667817" cy="172483"/>
          </a:xfrm>
          <a:prstGeom prst="rect">
            <a:avLst/>
          </a:prstGeom>
          <a:solidFill>
            <a:srgbClr val="D1D3D4"/>
          </a:solidFill>
        </p:spPr>
      </p:sp>
      <p:sp>
        <p:nvSpPr>
          <p:cNvPr id="4236" name="object_4237"/>
          <p:cNvSpPr/>
          <p:nvPr/>
        </p:nvSpPr>
        <p:spPr>
          <a:xfrm>
            <a:off x="7345326" y="5844118"/>
            <a:ext cx="6758514" cy="172483"/>
          </a:xfrm>
          <a:prstGeom prst="rect">
            <a:avLst/>
          </a:prstGeom>
          <a:solidFill>
            <a:srgbClr val="E1E2E3"/>
          </a:solidFill>
        </p:spPr>
      </p:sp>
      <p:sp>
        <p:nvSpPr>
          <p:cNvPr id="4238" name="object_423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240" name="object_424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15% / 17%</a:t>
            </a:r>
          </a:p>
        </p:txBody>
      </p:sp>
      <p:sp>
        <p:nvSpPr>
          <p:cNvPr id="4242" name="object_424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72</a:t>
            </a:r>
          </a:p>
        </p:txBody>
      </p:sp>
      <p:sp>
        <p:nvSpPr>
          <p:cNvPr id="4244" name="object_4245"/>
          <p:cNvSpPr/>
          <p:nvPr/>
        </p:nvSpPr>
        <p:spPr>
          <a:xfrm>
            <a:off x="7345326" y="6228887"/>
            <a:ext cx="2981881" cy="398037"/>
          </a:xfrm>
          <a:prstGeom prst="rect">
            <a:avLst/>
          </a:prstGeom>
          <a:solidFill>
            <a:srgbClr val="49C0B6"/>
          </a:solidFill>
        </p:spPr>
      </p:sp>
      <p:sp>
        <p:nvSpPr>
          <p:cNvPr id="4246" name="object_4247"/>
          <p:cNvSpPr/>
          <p:nvPr/>
        </p:nvSpPr>
        <p:spPr>
          <a:xfrm>
            <a:off x="7345326" y="6679996"/>
            <a:ext cx="3561691" cy="172483"/>
          </a:xfrm>
          <a:prstGeom prst="rect">
            <a:avLst/>
          </a:prstGeom>
          <a:solidFill>
            <a:srgbClr val="D1D3D4"/>
          </a:solidFill>
        </p:spPr>
      </p:sp>
      <p:sp>
        <p:nvSpPr>
          <p:cNvPr id="4248" name="object_4249"/>
          <p:cNvSpPr/>
          <p:nvPr/>
        </p:nvSpPr>
        <p:spPr>
          <a:xfrm>
            <a:off x="7345326" y="6905551"/>
            <a:ext cx="4046499" cy="172483"/>
          </a:xfrm>
          <a:prstGeom prst="rect">
            <a:avLst/>
          </a:prstGeom>
          <a:solidFill>
            <a:srgbClr val="E1E2E3"/>
          </a:solidFill>
        </p:spPr>
      </p:sp>
      <p:sp>
        <p:nvSpPr>
          <p:cNvPr id="4250" name="object_425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252" name="object_425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14% / 16%</a:t>
            </a:r>
          </a:p>
        </p:txBody>
      </p:sp>
      <p:sp>
        <p:nvSpPr>
          <p:cNvPr id="4254" name="object_425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65</a:t>
            </a:r>
          </a:p>
        </p:txBody>
      </p:sp>
      <p:sp>
        <p:nvSpPr>
          <p:cNvPr id="4256" name="object_4257"/>
          <p:cNvSpPr/>
          <p:nvPr/>
        </p:nvSpPr>
        <p:spPr>
          <a:xfrm>
            <a:off x="7345326" y="7290320"/>
            <a:ext cx="2691976" cy="398037"/>
          </a:xfrm>
          <a:prstGeom prst="rect">
            <a:avLst/>
          </a:prstGeom>
          <a:solidFill>
            <a:srgbClr val="49C0B6"/>
          </a:solidFill>
        </p:spPr>
      </p:sp>
      <p:sp>
        <p:nvSpPr>
          <p:cNvPr id="4258" name="object_4259"/>
          <p:cNvSpPr/>
          <p:nvPr/>
        </p:nvSpPr>
        <p:spPr>
          <a:xfrm>
            <a:off x="7345326" y="7741429"/>
            <a:ext cx="3313201" cy="172483"/>
          </a:xfrm>
          <a:prstGeom prst="rect">
            <a:avLst/>
          </a:prstGeom>
          <a:solidFill>
            <a:srgbClr val="D1D3D4"/>
          </a:solidFill>
        </p:spPr>
      </p:sp>
      <p:sp>
        <p:nvSpPr>
          <p:cNvPr id="4260" name="object_4261"/>
          <p:cNvSpPr/>
          <p:nvPr/>
        </p:nvSpPr>
        <p:spPr>
          <a:xfrm>
            <a:off x="7345326" y="7966984"/>
            <a:ext cx="3831260" cy="172483"/>
          </a:xfrm>
          <a:prstGeom prst="rect">
            <a:avLst/>
          </a:prstGeom>
          <a:solidFill>
            <a:srgbClr val="E1E2E3"/>
          </a:solidFill>
        </p:spPr>
      </p:sp>
      <p:sp>
        <p:nvSpPr>
          <p:cNvPr id="4262" name="object_426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264" name="object_426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7%</a:t>
            </a:r>
          </a:p>
          <a:p>
            <a:pPr marL="12700" algn="r">
              <a:lnSpc>
                <a:spcPct val="100000"/>
              </a:lnSpc>
              <a:spcBef>
                <a:spcPts val="120"/>
              </a:spcBef>
            </a:pPr>
            <a:r>
              <a:rPr lang="de-AT" sz="1750" spc="10" dirty="0">
                <a:solidFill>
                  <a:srgbClr val="494C4D"/>
                </a:solidFill>
                <a:latin typeface="Arial"/>
                <a:cs typeface="Arial"/>
              </a:rPr>
              <a:t>7% / 6%</a:t>
            </a:r>
          </a:p>
        </p:txBody>
      </p:sp>
      <p:sp>
        <p:nvSpPr>
          <p:cNvPr id="4266" name="object_426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38</a:t>
            </a:r>
          </a:p>
        </p:txBody>
      </p:sp>
      <p:sp>
        <p:nvSpPr>
          <p:cNvPr id="4268" name="object_4269"/>
          <p:cNvSpPr/>
          <p:nvPr/>
        </p:nvSpPr>
        <p:spPr>
          <a:xfrm>
            <a:off x="7345326" y="8351753"/>
            <a:ext cx="1573770" cy="398037"/>
          </a:xfrm>
          <a:prstGeom prst="rect">
            <a:avLst/>
          </a:prstGeom>
          <a:solidFill>
            <a:srgbClr val="49C0B6"/>
          </a:solidFill>
        </p:spPr>
      </p:sp>
      <p:sp>
        <p:nvSpPr>
          <p:cNvPr id="4270" name="object_4271"/>
          <p:cNvSpPr/>
          <p:nvPr/>
        </p:nvSpPr>
        <p:spPr>
          <a:xfrm>
            <a:off x="7345326" y="8802862"/>
            <a:ext cx="1615185" cy="172483"/>
          </a:xfrm>
          <a:prstGeom prst="rect">
            <a:avLst/>
          </a:prstGeom>
          <a:solidFill>
            <a:srgbClr val="D1D3D4"/>
          </a:solidFill>
        </p:spPr>
      </p:sp>
      <p:sp>
        <p:nvSpPr>
          <p:cNvPr id="4272" name="object_4273"/>
          <p:cNvSpPr/>
          <p:nvPr/>
        </p:nvSpPr>
        <p:spPr>
          <a:xfrm>
            <a:off x="7345326" y="9028417"/>
            <a:ext cx="1463627" cy="172483"/>
          </a:xfrm>
          <a:prstGeom prst="rect">
            <a:avLst/>
          </a:prstGeom>
          <a:solidFill>
            <a:srgbClr val="E1E2E3"/>
          </a:solidFill>
        </p:spPr>
      </p:sp>
      <p:sp>
        <p:nvSpPr>
          <p:cNvPr id="4274" name="object_427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276" name="object_427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1% / 2%</a:t>
            </a:r>
          </a:p>
        </p:txBody>
      </p:sp>
      <p:sp>
        <p:nvSpPr>
          <p:cNvPr id="4278" name="object_427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4280" name="object_4281"/>
          <p:cNvSpPr/>
          <p:nvPr/>
        </p:nvSpPr>
        <p:spPr>
          <a:xfrm>
            <a:off x="7345326" y="9413186"/>
            <a:ext cx="207075" cy="398037"/>
          </a:xfrm>
          <a:prstGeom prst="rect">
            <a:avLst/>
          </a:prstGeom>
          <a:solidFill>
            <a:srgbClr val="49C0B6"/>
          </a:solidFill>
        </p:spPr>
      </p:sp>
      <p:sp>
        <p:nvSpPr>
          <p:cNvPr id="4282" name="object_4283"/>
          <p:cNvSpPr/>
          <p:nvPr/>
        </p:nvSpPr>
        <p:spPr>
          <a:xfrm>
            <a:off x="7345326" y="9864295"/>
            <a:ext cx="207075" cy="172483"/>
          </a:xfrm>
          <a:prstGeom prst="rect">
            <a:avLst/>
          </a:prstGeom>
          <a:solidFill>
            <a:srgbClr val="D1D3D4"/>
          </a:solidFill>
        </p:spPr>
      </p:sp>
      <p:sp>
        <p:nvSpPr>
          <p:cNvPr id="4284" name="object_4285"/>
          <p:cNvSpPr/>
          <p:nvPr/>
        </p:nvSpPr>
        <p:spPr>
          <a:xfrm>
            <a:off x="7345326" y="10089850"/>
            <a:ext cx="473526" cy="172483"/>
          </a:xfrm>
          <a:prstGeom prst="rect">
            <a:avLst/>
          </a:prstGeom>
          <a:solidFill>
            <a:srgbClr val="E1E2E3"/>
          </a:solidFill>
        </p:spPr>
      </p:sp>
      <p:sp>
        <p:nvSpPr>
          <p:cNvPr id="4286" name="object_4287"/>
          <p:cNvSpPr/>
          <p:nvPr/>
        </p:nvSpPr>
        <p:spPr>
          <a:xfrm>
            <a:off x="7345326" y="3999878"/>
            <a:ext cx="0" cy="6368598"/>
          </a:xfrm>
          <a:prstGeom prst="rect">
            <a:avLst/>
          </a:prstGeom>
          <a:ln w="5235">
            <a:solidFill>
              <a:srgbClr val="000000"/>
            </a:solidFill>
          </a:ln>
        </p:spPr>
      </p:sp>
      <p:sp>
        <p:nvSpPr>
          <p:cNvPr id="4288" name="object_4289"/>
          <p:cNvSpPr/>
          <p:nvPr/>
        </p:nvSpPr>
        <p:spPr>
          <a:xfrm>
            <a:off x="15752573" y="3999878"/>
            <a:ext cx="0" cy="6368598"/>
          </a:xfrm>
          <a:prstGeom prst="rect">
            <a:avLst/>
          </a:prstGeom>
          <a:ln w="5235">
            <a:solidFill>
              <a:srgbClr val="000000"/>
            </a:solidFill>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2" name="object_429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5</a:t>
            </a:r>
            <a:endParaRPr sz="2950" b="1" dirty="0"/>
          </a:p>
        </p:txBody>
      </p:sp>
      <p:sp>
        <p:nvSpPr>
          <p:cNvPr id="4294" name="object_429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Arbeitsmenge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296" name="429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298" name="429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300" name="430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302" name="430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304" name="430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306" name="430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308" name="430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310" name="431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312" name="431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314" name="431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316" name="431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318" name="431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320" name="432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322" name="432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324" name="432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326" name="432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328" name="432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330" name="object_433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fühle mich der Arbeitsmenge stets gewachsen. (99.1%)</a:t>
            </a:r>
            <a:endParaRPr sz="2450" dirty="0">
              <a:latin typeface="Arial"/>
              <a:cs typeface="Arial"/>
            </a:endParaRPr>
          </a:p>
        </p:txBody>
      </p:sp>
      <p:sp>
        <p:nvSpPr>
          <p:cNvPr id="4332" name="object_433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15455"/>
                </a:solidFill>
                <a:latin typeface="Arial"/>
                <a:cs typeface="Arial"/>
              </a:rPr>
              <a:t>(+0.2)</a:t>
            </a:r>
          </a:p>
        </p:txBody>
      </p:sp>
      <p:sp>
        <p:nvSpPr>
          <p:cNvPr id="4334" name="object_433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336" name="object_433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15% / 13%</a:t>
            </a:r>
          </a:p>
        </p:txBody>
      </p:sp>
      <p:sp>
        <p:nvSpPr>
          <p:cNvPr id="4338" name="object_433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63</a:t>
            </a:r>
          </a:p>
        </p:txBody>
      </p:sp>
      <p:sp>
        <p:nvSpPr>
          <p:cNvPr id="4340" name="object_4341"/>
          <p:cNvSpPr/>
          <p:nvPr/>
        </p:nvSpPr>
        <p:spPr>
          <a:xfrm>
            <a:off x="7345326" y="4106021"/>
            <a:ext cx="2522174" cy="398037"/>
          </a:xfrm>
          <a:prstGeom prst="rect">
            <a:avLst/>
          </a:prstGeom>
          <a:solidFill>
            <a:srgbClr val="49C0B6"/>
          </a:solidFill>
        </p:spPr>
      </p:sp>
      <p:sp>
        <p:nvSpPr>
          <p:cNvPr id="4342" name="object_4343"/>
          <p:cNvSpPr/>
          <p:nvPr/>
        </p:nvSpPr>
        <p:spPr>
          <a:xfrm>
            <a:off x="7345326" y="4557130"/>
            <a:ext cx="3483002" cy="172483"/>
          </a:xfrm>
          <a:prstGeom prst="rect">
            <a:avLst/>
          </a:prstGeom>
          <a:solidFill>
            <a:srgbClr val="D1D3D4"/>
          </a:solidFill>
        </p:spPr>
      </p:sp>
      <p:sp>
        <p:nvSpPr>
          <p:cNvPr id="4344" name="object_4345"/>
          <p:cNvSpPr/>
          <p:nvPr/>
        </p:nvSpPr>
        <p:spPr>
          <a:xfrm>
            <a:off x="7345326" y="4782685"/>
            <a:ext cx="2996131" cy="172483"/>
          </a:xfrm>
          <a:prstGeom prst="rect">
            <a:avLst/>
          </a:prstGeom>
          <a:solidFill>
            <a:srgbClr val="E1E2E3"/>
          </a:solidFill>
        </p:spPr>
      </p:sp>
      <p:sp>
        <p:nvSpPr>
          <p:cNvPr id="4346" name="object_434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348" name="object_434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36%</a:t>
            </a:r>
          </a:p>
          <a:p>
            <a:pPr marL="12700" algn="r">
              <a:lnSpc>
                <a:spcPct val="100000"/>
              </a:lnSpc>
              <a:spcBef>
                <a:spcPts val="120"/>
              </a:spcBef>
            </a:pPr>
            <a:r>
              <a:rPr lang="de-AT" sz="1750" spc="10" dirty="0">
                <a:solidFill>
                  <a:srgbClr val="494C4D"/>
                </a:solidFill>
                <a:latin typeface="Arial"/>
                <a:cs typeface="Arial"/>
              </a:rPr>
              <a:t>26% / 26%</a:t>
            </a:r>
          </a:p>
        </p:txBody>
      </p:sp>
      <p:sp>
        <p:nvSpPr>
          <p:cNvPr id="4350" name="object_435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210</a:t>
            </a:r>
          </a:p>
        </p:txBody>
      </p:sp>
      <p:sp>
        <p:nvSpPr>
          <p:cNvPr id="4352" name="object_4353"/>
          <p:cNvSpPr/>
          <p:nvPr/>
        </p:nvSpPr>
        <p:spPr>
          <a:xfrm>
            <a:off x="7345326" y="5167454"/>
            <a:ext cx="8407247" cy="398037"/>
          </a:xfrm>
          <a:prstGeom prst="rect">
            <a:avLst/>
          </a:prstGeom>
          <a:solidFill>
            <a:srgbClr val="49C0B6"/>
          </a:solidFill>
        </p:spPr>
      </p:sp>
      <p:sp>
        <p:nvSpPr>
          <p:cNvPr id="4354" name="object_4355"/>
          <p:cNvSpPr/>
          <p:nvPr/>
        </p:nvSpPr>
        <p:spPr>
          <a:xfrm>
            <a:off x="7345326" y="5618563"/>
            <a:ext cx="6125280" cy="172483"/>
          </a:xfrm>
          <a:prstGeom prst="rect">
            <a:avLst/>
          </a:prstGeom>
          <a:solidFill>
            <a:srgbClr val="D1D3D4"/>
          </a:solidFill>
        </p:spPr>
      </p:sp>
      <p:sp>
        <p:nvSpPr>
          <p:cNvPr id="4356" name="object_4357"/>
          <p:cNvSpPr/>
          <p:nvPr/>
        </p:nvSpPr>
        <p:spPr>
          <a:xfrm>
            <a:off x="7345326" y="5844118"/>
            <a:ext cx="5992262" cy="172483"/>
          </a:xfrm>
          <a:prstGeom prst="rect">
            <a:avLst/>
          </a:prstGeom>
          <a:solidFill>
            <a:srgbClr val="E1E2E3"/>
          </a:solidFill>
        </p:spPr>
      </p:sp>
      <p:sp>
        <p:nvSpPr>
          <p:cNvPr id="4358" name="object_435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360" name="object_436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22% / 23%</a:t>
            </a:r>
          </a:p>
        </p:txBody>
      </p:sp>
      <p:sp>
        <p:nvSpPr>
          <p:cNvPr id="4362" name="object_436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166</a:t>
            </a:r>
          </a:p>
        </p:txBody>
      </p:sp>
      <p:sp>
        <p:nvSpPr>
          <p:cNvPr id="4364" name="object_4365"/>
          <p:cNvSpPr/>
          <p:nvPr/>
        </p:nvSpPr>
        <p:spPr>
          <a:xfrm>
            <a:off x="7345326" y="6228887"/>
            <a:ext cx="6645729" cy="398037"/>
          </a:xfrm>
          <a:prstGeom prst="rect">
            <a:avLst/>
          </a:prstGeom>
          <a:solidFill>
            <a:srgbClr val="49C0B6"/>
          </a:solidFill>
        </p:spPr>
      </p:sp>
      <p:sp>
        <p:nvSpPr>
          <p:cNvPr id="4366" name="object_4367"/>
          <p:cNvSpPr/>
          <p:nvPr/>
        </p:nvSpPr>
        <p:spPr>
          <a:xfrm>
            <a:off x="7345326" y="6679996"/>
            <a:ext cx="5204486" cy="172483"/>
          </a:xfrm>
          <a:prstGeom prst="rect">
            <a:avLst/>
          </a:prstGeom>
          <a:solidFill>
            <a:srgbClr val="D1D3D4"/>
          </a:solidFill>
        </p:spPr>
      </p:sp>
      <p:sp>
        <p:nvSpPr>
          <p:cNvPr id="4368" name="object_4369"/>
          <p:cNvSpPr/>
          <p:nvPr/>
        </p:nvSpPr>
        <p:spPr>
          <a:xfrm>
            <a:off x="7345326" y="6905551"/>
            <a:ext cx="5243229" cy="172483"/>
          </a:xfrm>
          <a:prstGeom prst="rect">
            <a:avLst/>
          </a:prstGeom>
          <a:solidFill>
            <a:srgbClr val="E1E2E3"/>
          </a:solidFill>
        </p:spPr>
      </p:sp>
      <p:sp>
        <p:nvSpPr>
          <p:cNvPr id="4370" name="object_437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372" name="object_437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10%</a:t>
            </a:r>
          </a:p>
          <a:p>
            <a:pPr marL="12700" algn="r">
              <a:lnSpc>
                <a:spcPct val="100000"/>
              </a:lnSpc>
              <a:spcBef>
                <a:spcPts val="120"/>
              </a:spcBef>
            </a:pPr>
            <a:r>
              <a:rPr lang="de-AT" sz="1750" spc="10" dirty="0">
                <a:solidFill>
                  <a:srgbClr val="494C4D"/>
                </a:solidFill>
                <a:latin typeface="Arial"/>
                <a:cs typeface="Arial"/>
              </a:rPr>
              <a:t>21% / 21%</a:t>
            </a:r>
          </a:p>
        </p:txBody>
      </p:sp>
      <p:sp>
        <p:nvSpPr>
          <p:cNvPr id="4374" name="object_437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60</a:t>
            </a:r>
          </a:p>
        </p:txBody>
      </p:sp>
      <p:sp>
        <p:nvSpPr>
          <p:cNvPr id="4376" name="object_4377"/>
          <p:cNvSpPr/>
          <p:nvPr/>
        </p:nvSpPr>
        <p:spPr>
          <a:xfrm>
            <a:off x="7345326" y="7290320"/>
            <a:ext cx="2402071" cy="398037"/>
          </a:xfrm>
          <a:prstGeom prst="rect">
            <a:avLst/>
          </a:prstGeom>
          <a:solidFill>
            <a:srgbClr val="49C0B6"/>
          </a:solidFill>
        </p:spPr>
      </p:sp>
      <p:sp>
        <p:nvSpPr>
          <p:cNvPr id="4378" name="object_4379"/>
          <p:cNvSpPr/>
          <p:nvPr/>
        </p:nvSpPr>
        <p:spPr>
          <a:xfrm>
            <a:off x="7345326" y="7741429"/>
            <a:ext cx="4804141" cy="172483"/>
          </a:xfrm>
          <a:prstGeom prst="rect">
            <a:avLst/>
          </a:prstGeom>
          <a:solidFill>
            <a:srgbClr val="D1D3D4"/>
          </a:solidFill>
        </p:spPr>
      </p:sp>
      <p:sp>
        <p:nvSpPr>
          <p:cNvPr id="4380" name="object_4381"/>
          <p:cNvSpPr/>
          <p:nvPr/>
        </p:nvSpPr>
        <p:spPr>
          <a:xfrm>
            <a:off x="7345326" y="7966984"/>
            <a:ext cx="4785487" cy="172483"/>
          </a:xfrm>
          <a:prstGeom prst="rect">
            <a:avLst/>
          </a:prstGeom>
          <a:solidFill>
            <a:srgbClr val="E1E2E3"/>
          </a:solidFill>
        </p:spPr>
      </p:sp>
      <p:sp>
        <p:nvSpPr>
          <p:cNvPr id="4382" name="object_438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384" name="object_438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9% / 12%</a:t>
            </a:r>
          </a:p>
        </p:txBody>
      </p:sp>
      <p:sp>
        <p:nvSpPr>
          <p:cNvPr id="4386" name="object_438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48</a:t>
            </a:r>
          </a:p>
        </p:txBody>
      </p:sp>
      <p:sp>
        <p:nvSpPr>
          <p:cNvPr id="4388" name="object_4389"/>
          <p:cNvSpPr/>
          <p:nvPr/>
        </p:nvSpPr>
        <p:spPr>
          <a:xfrm>
            <a:off x="7345326" y="8351753"/>
            <a:ext cx="1921656" cy="398037"/>
          </a:xfrm>
          <a:prstGeom prst="rect">
            <a:avLst/>
          </a:prstGeom>
          <a:solidFill>
            <a:srgbClr val="49C0B6"/>
          </a:solidFill>
        </p:spPr>
      </p:sp>
      <p:sp>
        <p:nvSpPr>
          <p:cNvPr id="4390" name="object_4391"/>
          <p:cNvSpPr/>
          <p:nvPr/>
        </p:nvSpPr>
        <p:spPr>
          <a:xfrm>
            <a:off x="7345326" y="8802862"/>
            <a:ext cx="2201898" cy="172483"/>
          </a:xfrm>
          <a:prstGeom prst="rect">
            <a:avLst/>
          </a:prstGeom>
          <a:solidFill>
            <a:srgbClr val="D1D3D4"/>
          </a:solidFill>
        </p:spPr>
      </p:sp>
      <p:sp>
        <p:nvSpPr>
          <p:cNvPr id="4392" name="object_4393"/>
          <p:cNvSpPr/>
          <p:nvPr/>
        </p:nvSpPr>
        <p:spPr>
          <a:xfrm>
            <a:off x="7345326" y="9028417"/>
            <a:ext cx="2746453" cy="172483"/>
          </a:xfrm>
          <a:prstGeom prst="rect">
            <a:avLst/>
          </a:prstGeom>
          <a:solidFill>
            <a:srgbClr val="E1E2E3"/>
          </a:solidFill>
        </p:spPr>
      </p:sp>
      <p:sp>
        <p:nvSpPr>
          <p:cNvPr id="4394" name="object_439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396" name="object_439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a:t>
            </a:r>
          </a:p>
          <a:p>
            <a:pPr marL="12700" algn="r">
              <a:lnSpc>
                <a:spcPct val="100000"/>
              </a:lnSpc>
              <a:spcBef>
                <a:spcPts val="120"/>
              </a:spcBef>
            </a:pPr>
            <a:r>
              <a:rPr lang="de-AT" sz="1750" spc="10" dirty="0">
                <a:solidFill>
                  <a:srgbClr val="494C4D"/>
                </a:solidFill>
                <a:latin typeface="Arial"/>
                <a:cs typeface="Arial"/>
              </a:rPr>
              <a:t>5% / 6%</a:t>
            </a:r>
          </a:p>
        </p:txBody>
      </p:sp>
      <p:sp>
        <p:nvSpPr>
          <p:cNvPr id="4398" name="object_439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28</a:t>
            </a:r>
          </a:p>
        </p:txBody>
      </p:sp>
      <p:sp>
        <p:nvSpPr>
          <p:cNvPr id="4400" name="object_4401"/>
          <p:cNvSpPr/>
          <p:nvPr/>
        </p:nvSpPr>
        <p:spPr>
          <a:xfrm>
            <a:off x="7345326" y="9413186"/>
            <a:ext cx="1120966" cy="398037"/>
          </a:xfrm>
          <a:prstGeom prst="rect">
            <a:avLst/>
          </a:prstGeom>
          <a:solidFill>
            <a:srgbClr val="49C0B6"/>
          </a:solidFill>
        </p:spPr>
      </p:sp>
      <p:sp>
        <p:nvSpPr>
          <p:cNvPr id="4402" name="object_4403"/>
          <p:cNvSpPr/>
          <p:nvPr/>
        </p:nvSpPr>
        <p:spPr>
          <a:xfrm>
            <a:off x="7345326" y="9864295"/>
            <a:ext cx="1201035" cy="172483"/>
          </a:xfrm>
          <a:prstGeom prst="rect">
            <a:avLst/>
          </a:prstGeom>
          <a:solidFill>
            <a:srgbClr val="D1D3D4"/>
          </a:solidFill>
        </p:spPr>
      </p:sp>
      <p:sp>
        <p:nvSpPr>
          <p:cNvPr id="4404" name="object_4405"/>
          <p:cNvSpPr/>
          <p:nvPr/>
        </p:nvSpPr>
        <p:spPr>
          <a:xfrm>
            <a:off x="7345326" y="10089850"/>
            <a:ext cx="1331614" cy="172483"/>
          </a:xfrm>
          <a:prstGeom prst="rect">
            <a:avLst/>
          </a:prstGeom>
          <a:solidFill>
            <a:srgbClr val="E1E2E3"/>
          </a:solidFill>
        </p:spPr>
      </p:sp>
      <p:sp>
        <p:nvSpPr>
          <p:cNvPr id="4406" name="object_4407"/>
          <p:cNvSpPr/>
          <p:nvPr/>
        </p:nvSpPr>
        <p:spPr>
          <a:xfrm>
            <a:off x="7345326" y="3999878"/>
            <a:ext cx="0" cy="6368598"/>
          </a:xfrm>
          <a:prstGeom prst="rect">
            <a:avLst/>
          </a:prstGeom>
          <a:ln w="5235">
            <a:solidFill>
              <a:srgbClr val="000000"/>
            </a:solidFill>
          </a:ln>
        </p:spPr>
      </p:sp>
      <p:sp>
        <p:nvSpPr>
          <p:cNvPr id="4408" name="object_4409"/>
          <p:cNvSpPr/>
          <p:nvPr/>
        </p:nvSpPr>
        <p:spPr>
          <a:xfrm>
            <a:off x="15752573" y="3999878"/>
            <a:ext cx="0" cy="6368598"/>
          </a:xfrm>
          <a:prstGeom prst="rect">
            <a:avLst/>
          </a:prstGeom>
          <a:ln w="5235">
            <a:solidFill>
              <a:srgbClr val="000000"/>
            </a:solidFill>
          </a:ln>
        </p:spPr>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2" name="object_441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6</a:t>
            </a:r>
            <a:endParaRPr sz="2950" b="1" dirty="0"/>
          </a:p>
        </p:txBody>
      </p:sp>
      <p:sp>
        <p:nvSpPr>
          <p:cNvPr id="4414" name="object_44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Arbeitszeitmodell</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416" name="441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418" name="441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420" name="442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422" name="442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424" name="442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426" name="442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428" name="442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430" name="443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432" name="443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434" name="443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436" name="443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438" name="443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440" name="444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442" name="444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444" name="444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446" name="444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448" name="444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450" name="object_445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Mit meinem Arbeitszeitmodell bin ich sehr zufrieden. (99.3%)</a:t>
            </a:r>
            <a:endParaRPr sz="2450" dirty="0">
              <a:latin typeface="Arial"/>
              <a:cs typeface="Arial"/>
            </a:endParaRPr>
          </a:p>
        </p:txBody>
      </p:sp>
      <p:sp>
        <p:nvSpPr>
          <p:cNvPr id="4452" name="object_445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DC596"/>
                </a:solidFill>
                <a:latin typeface="Arial"/>
                <a:cs typeface="Arial"/>
              </a:rPr>
              <a:t>(+0.3)</a:t>
            </a:r>
          </a:p>
        </p:txBody>
      </p:sp>
      <p:sp>
        <p:nvSpPr>
          <p:cNvPr id="4454" name="object_445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456" name="object_445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51%</a:t>
            </a:r>
          </a:p>
          <a:p>
            <a:pPr marL="12700" algn="r">
              <a:lnSpc>
                <a:spcPct val="100000"/>
              </a:lnSpc>
              <a:spcBef>
                <a:spcPts val="120"/>
              </a:spcBef>
            </a:pPr>
            <a:r>
              <a:rPr lang="de-AT" sz="1750" spc="10" dirty="0">
                <a:solidFill>
                  <a:srgbClr val="494C4D"/>
                </a:solidFill>
                <a:latin typeface="Arial"/>
                <a:cs typeface="Arial"/>
              </a:rPr>
              <a:t>42% / 37%</a:t>
            </a:r>
          </a:p>
        </p:txBody>
      </p:sp>
      <p:sp>
        <p:nvSpPr>
          <p:cNvPr id="4458" name="object_445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294</a:t>
            </a:r>
          </a:p>
        </p:txBody>
      </p:sp>
      <p:sp>
        <p:nvSpPr>
          <p:cNvPr id="4460" name="object_4461"/>
          <p:cNvSpPr/>
          <p:nvPr/>
        </p:nvSpPr>
        <p:spPr>
          <a:xfrm>
            <a:off x="7345326" y="4106021"/>
            <a:ext cx="8407247" cy="398037"/>
          </a:xfrm>
          <a:prstGeom prst="rect">
            <a:avLst/>
          </a:prstGeom>
          <a:solidFill>
            <a:srgbClr val="49C0B6"/>
          </a:solidFill>
        </p:spPr>
      </p:sp>
      <p:sp>
        <p:nvSpPr>
          <p:cNvPr id="4462" name="object_4463"/>
          <p:cNvSpPr/>
          <p:nvPr/>
        </p:nvSpPr>
        <p:spPr>
          <a:xfrm>
            <a:off x="7345326" y="4557130"/>
            <a:ext cx="6948847" cy="172483"/>
          </a:xfrm>
          <a:prstGeom prst="rect">
            <a:avLst/>
          </a:prstGeom>
          <a:solidFill>
            <a:srgbClr val="D1D3D4"/>
          </a:solidFill>
        </p:spPr>
      </p:sp>
      <p:sp>
        <p:nvSpPr>
          <p:cNvPr id="4464" name="object_4465"/>
          <p:cNvSpPr/>
          <p:nvPr/>
        </p:nvSpPr>
        <p:spPr>
          <a:xfrm>
            <a:off x="7345326" y="4782685"/>
            <a:ext cx="6123046" cy="172483"/>
          </a:xfrm>
          <a:prstGeom prst="rect">
            <a:avLst/>
          </a:prstGeom>
          <a:solidFill>
            <a:srgbClr val="E1E2E3"/>
          </a:solidFill>
        </p:spPr>
      </p:sp>
      <p:sp>
        <p:nvSpPr>
          <p:cNvPr id="4466" name="object_446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468" name="object_446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31%</a:t>
            </a:r>
          </a:p>
        </p:txBody>
      </p:sp>
      <p:sp>
        <p:nvSpPr>
          <p:cNvPr id="4470" name="object_447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166</a:t>
            </a:r>
          </a:p>
        </p:txBody>
      </p:sp>
      <p:sp>
        <p:nvSpPr>
          <p:cNvPr id="4472" name="object_4473"/>
          <p:cNvSpPr/>
          <p:nvPr/>
        </p:nvSpPr>
        <p:spPr>
          <a:xfrm>
            <a:off x="7345326" y="5167454"/>
            <a:ext cx="4746949" cy="398037"/>
          </a:xfrm>
          <a:prstGeom prst="rect">
            <a:avLst/>
          </a:prstGeom>
          <a:solidFill>
            <a:srgbClr val="49C0B6"/>
          </a:solidFill>
        </p:spPr>
      </p:sp>
      <p:sp>
        <p:nvSpPr>
          <p:cNvPr id="4474" name="object_4475"/>
          <p:cNvSpPr/>
          <p:nvPr/>
        </p:nvSpPr>
        <p:spPr>
          <a:xfrm>
            <a:off x="7345326" y="5618563"/>
            <a:ext cx="4746949" cy="172483"/>
          </a:xfrm>
          <a:prstGeom prst="rect">
            <a:avLst/>
          </a:prstGeom>
          <a:solidFill>
            <a:srgbClr val="D1D3D4"/>
          </a:solidFill>
        </p:spPr>
      </p:sp>
      <p:sp>
        <p:nvSpPr>
          <p:cNvPr id="4476" name="object_4477"/>
          <p:cNvSpPr/>
          <p:nvPr/>
        </p:nvSpPr>
        <p:spPr>
          <a:xfrm>
            <a:off x="7345326" y="5844118"/>
            <a:ext cx="5112446" cy="172483"/>
          </a:xfrm>
          <a:prstGeom prst="rect">
            <a:avLst/>
          </a:prstGeom>
          <a:solidFill>
            <a:srgbClr val="E1E2E3"/>
          </a:solidFill>
        </p:spPr>
      </p:sp>
      <p:sp>
        <p:nvSpPr>
          <p:cNvPr id="4478" name="object_447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480" name="object_448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13% / 14%</a:t>
            </a:r>
          </a:p>
        </p:txBody>
      </p:sp>
      <p:sp>
        <p:nvSpPr>
          <p:cNvPr id="4482" name="object_448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65</a:t>
            </a:r>
          </a:p>
        </p:txBody>
      </p:sp>
      <p:sp>
        <p:nvSpPr>
          <p:cNvPr id="4484" name="object_4485"/>
          <p:cNvSpPr/>
          <p:nvPr/>
        </p:nvSpPr>
        <p:spPr>
          <a:xfrm>
            <a:off x="7345326" y="6228887"/>
            <a:ext cx="1858745" cy="398037"/>
          </a:xfrm>
          <a:prstGeom prst="rect">
            <a:avLst/>
          </a:prstGeom>
          <a:solidFill>
            <a:srgbClr val="49C0B6"/>
          </a:solidFill>
        </p:spPr>
      </p:sp>
      <p:sp>
        <p:nvSpPr>
          <p:cNvPr id="4486" name="object_4487"/>
          <p:cNvSpPr/>
          <p:nvPr/>
        </p:nvSpPr>
        <p:spPr>
          <a:xfrm>
            <a:off x="7345326" y="6679996"/>
            <a:ext cx="2201898" cy="172483"/>
          </a:xfrm>
          <a:prstGeom prst="rect">
            <a:avLst/>
          </a:prstGeom>
          <a:solidFill>
            <a:srgbClr val="D1D3D4"/>
          </a:solidFill>
        </p:spPr>
      </p:sp>
      <p:sp>
        <p:nvSpPr>
          <p:cNvPr id="4488" name="object_4489"/>
          <p:cNvSpPr/>
          <p:nvPr/>
        </p:nvSpPr>
        <p:spPr>
          <a:xfrm>
            <a:off x="7345326" y="6905551"/>
            <a:ext cx="2348158" cy="172483"/>
          </a:xfrm>
          <a:prstGeom prst="rect">
            <a:avLst/>
          </a:prstGeom>
          <a:solidFill>
            <a:srgbClr val="E1E2E3"/>
          </a:solidFill>
        </p:spPr>
      </p:sp>
      <p:sp>
        <p:nvSpPr>
          <p:cNvPr id="4490" name="object_449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492" name="object_449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6% / 7%</a:t>
            </a:r>
          </a:p>
        </p:txBody>
      </p:sp>
      <p:sp>
        <p:nvSpPr>
          <p:cNvPr id="4494" name="object_449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23</a:t>
            </a:r>
          </a:p>
        </p:txBody>
      </p:sp>
      <p:sp>
        <p:nvSpPr>
          <p:cNvPr id="4496" name="object_4497"/>
          <p:cNvSpPr/>
          <p:nvPr/>
        </p:nvSpPr>
        <p:spPr>
          <a:xfrm>
            <a:off x="7345326" y="7290320"/>
            <a:ext cx="657710" cy="398037"/>
          </a:xfrm>
          <a:prstGeom prst="rect">
            <a:avLst/>
          </a:prstGeom>
          <a:solidFill>
            <a:srgbClr val="49C0B6"/>
          </a:solidFill>
        </p:spPr>
      </p:sp>
      <p:sp>
        <p:nvSpPr>
          <p:cNvPr id="4498" name="object_4499"/>
          <p:cNvSpPr/>
          <p:nvPr/>
        </p:nvSpPr>
        <p:spPr>
          <a:xfrm>
            <a:off x="7345326" y="7741429"/>
            <a:ext cx="1058055" cy="172483"/>
          </a:xfrm>
          <a:prstGeom prst="rect">
            <a:avLst/>
          </a:prstGeom>
          <a:solidFill>
            <a:srgbClr val="D1D3D4"/>
          </a:solidFill>
        </p:spPr>
      </p:sp>
      <p:sp>
        <p:nvSpPr>
          <p:cNvPr id="4500" name="object_4501"/>
          <p:cNvSpPr/>
          <p:nvPr/>
        </p:nvSpPr>
        <p:spPr>
          <a:xfrm>
            <a:off x="7345326" y="7966984"/>
            <a:ext cx="1188941" cy="172483"/>
          </a:xfrm>
          <a:prstGeom prst="rect">
            <a:avLst/>
          </a:prstGeom>
          <a:solidFill>
            <a:srgbClr val="E1E2E3"/>
          </a:solidFill>
        </p:spPr>
      </p:sp>
      <p:sp>
        <p:nvSpPr>
          <p:cNvPr id="4502" name="object_450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504" name="object_450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6% / 7%</a:t>
            </a:r>
          </a:p>
        </p:txBody>
      </p:sp>
      <p:sp>
        <p:nvSpPr>
          <p:cNvPr id="4506" name="object_450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4508" name="object_4509"/>
          <p:cNvSpPr/>
          <p:nvPr/>
        </p:nvSpPr>
        <p:spPr>
          <a:xfrm>
            <a:off x="7345326" y="8351753"/>
            <a:ext cx="571922" cy="398037"/>
          </a:xfrm>
          <a:prstGeom prst="rect">
            <a:avLst/>
          </a:prstGeom>
          <a:solidFill>
            <a:srgbClr val="49C0B6"/>
          </a:solidFill>
        </p:spPr>
      </p:sp>
      <p:sp>
        <p:nvSpPr>
          <p:cNvPr id="4510" name="object_4511"/>
          <p:cNvSpPr/>
          <p:nvPr/>
        </p:nvSpPr>
        <p:spPr>
          <a:xfrm>
            <a:off x="7345326" y="8802862"/>
            <a:ext cx="1058055" cy="172483"/>
          </a:xfrm>
          <a:prstGeom prst="rect">
            <a:avLst/>
          </a:prstGeom>
          <a:solidFill>
            <a:srgbClr val="D1D3D4"/>
          </a:solidFill>
        </p:spPr>
      </p:sp>
      <p:sp>
        <p:nvSpPr>
          <p:cNvPr id="4512" name="object_4513"/>
          <p:cNvSpPr/>
          <p:nvPr/>
        </p:nvSpPr>
        <p:spPr>
          <a:xfrm>
            <a:off x="7345326" y="9028417"/>
            <a:ext cx="1159217" cy="172483"/>
          </a:xfrm>
          <a:prstGeom prst="rect">
            <a:avLst/>
          </a:prstGeom>
          <a:solidFill>
            <a:srgbClr val="E1E2E3"/>
          </a:solidFill>
        </p:spPr>
      </p:sp>
      <p:sp>
        <p:nvSpPr>
          <p:cNvPr id="4514" name="object_451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516" name="object_451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3% / 3%</a:t>
            </a:r>
          </a:p>
        </p:txBody>
      </p:sp>
      <p:sp>
        <p:nvSpPr>
          <p:cNvPr id="4518" name="object_451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4520" name="object_4521"/>
          <p:cNvSpPr/>
          <p:nvPr/>
        </p:nvSpPr>
        <p:spPr>
          <a:xfrm>
            <a:off x="7345326" y="9413186"/>
            <a:ext cx="228769" cy="398037"/>
          </a:xfrm>
          <a:prstGeom prst="rect">
            <a:avLst/>
          </a:prstGeom>
          <a:solidFill>
            <a:srgbClr val="49C0B6"/>
          </a:solidFill>
        </p:spPr>
      </p:sp>
      <p:sp>
        <p:nvSpPr>
          <p:cNvPr id="4522" name="object_4523"/>
          <p:cNvSpPr/>
          <p:nvPr/>
        </p:nvSpPr>
        <p:spPr>
          <a:xfrm>
            <a:off x="7345326" y="9864295"/>
            <a:ext cx="457537" cy="172483"/>
          </a:xfrm>
          <a:prstGeom prst="rect">
            <a:avLst/>
          </a:prstGeom>
          <a:solidFill>
            <a:srgbClr val="D1D3D4"/>
          </a:solidFill>
        </p:spPr>
      </p:sp>
      <p:sp>
        <p:nvSpPr>
          <p:cNvPr id="4524" name="object_4525"/>
          <p:cNvSpPr/>
          <p:nvPr/>
        </p:nvSpPr>
        <p:spPr>
          <a:xfrm>
            <a:off x="7345326" y="10089850"/>
            <a:ext cx="564747" cy="172483"/>
          </a:xfrm>
          <a:prstGeom prst="rect">
            <a:avLst/>
          </a:prstGeom>
          <a:solidFill>
            <a:srgbClr val="E1E2E3"/>
          </a:solidFill>
        </p:spPr>
      </p:sp>
      <p:sp>
        <p:nvSpPr>
          <p:cNvPr id="4526" name="object_4527"/>
          <p:cNvSpPr/>
          <p:nvPr/>
        </p:nvSpPr>
        <p:spPr>
          <a:xfrm>
            <a:off x="7345326" y="3999878"/>
            <a:ext cx="0" cy="6368598"/>
          </a:xfrm>
          <a:prstGeom prst="rect">
            <a:avLst/>
          </a:prstGeom>
          <a:ln w="5235">
            <a:solidFill>
              <a:srgbClr val="000000"/>
            </a:solidFill>
          </a:ln>
        </p:spPr>
      </p:sp>
      <p:sp>
        <p:nvSpPr>
          <p:cNvPr id="4528" name="object_4529"/>
          <p:cNvSpPr/>
          <p:nvPr/>
        </p:nvSpPr>
        <p:spPr>
          <a:xfrm>
            <a:off x="15752573" y="3999878"/>
            <a:ext cx="0" cy="6368598"/>
          </a:xfrm>
          <a:prstGeom prst="rect">
            <a:avLst/>
          </a:prstGeom>
          <a:ln w="5235">
            <a:solidFill>
              <a:srgbClr val="000000"/>
            </a:solidFill>
          </a:ln>
        </p:spPr>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2" name="object_453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7</a:t>
            </a:r>
            <a:endParaRPr sz="2950" b="1" dirty="0"/>
          </a:p>
        </p:txBody>
      </p:sp>
      <p:sp>
        <p:nvSpPr>
          <p:cNvPr id="4534" name="object_45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Veränderungstempo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536" name="453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538" name="453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540" name="454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542" name="454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544" name="454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546" name="454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548" name="454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550" name="455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552" name="455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554" name="455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556" name="455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558" name="455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560" name="456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562" name="456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564" name="456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566" name="456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568" name="456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570" name="object_457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Das Veränderungstempo im Unternehmen ist für mich gut verkraftbar. (99.3%)</a:t>
            </a:r>
            <a:endParaRPr sz="2450" dirty="0">
              <a:latin typeface="Arial"/>
              <a:cs typeface="Arial"/>
            </a:endParaRPr>
          </a:p>
        </p:txBody>
      </p:sp>
      <p:sp>
        <p:nvSpPr>
          <p:cNvPr id="4572" name="object_457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15455"/>
                </a:solidFill>
                <a:latin typeface="Arial"/>
                <a:cs typeface="Arial"/>
              </a:rPr>
              <a:t>(0)</a:t>
            </a:r>
          </a:p>
        </p:txBody>
      </p:sp>
      <p:sp>
        <p:nvSpPr>
          <p:cNvPr id="4574" name="object_457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576" name="object_457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16%</a:t>
            </a:r>
          </a:p>
          <a:p>
            <a:pPr marL="12700" algn="r">
              <a:lnSpc>
                <a:spcPct val="100000"/>
              </a:lnSpc>
              <a:spcBef>
                <a:spcPts val="120"/>
              </a:spcBef>
            </a:pPr>
            <a:r>
              <a:rPr lang="de-AT" sz="1750" spc="10" dirty="0">
                <a:solidFill>
                  <a:srgbClr val="494C4D"/>
                </a:solidFill>
                <a:latin typeface="Arial"/>
                <a:cs typeface="Arial"/>
              </a:rPr>
              <a:t>18% / 16%</a:t>
            </a:r>
          </a:p>
        </p:txBody>
      </p:sp>
      <p:sp>
        <p:nvSpPr>
          <p:cNvPr id="4578" name="object_457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92</a:t>
            </a:r>
          </a:p>
        </p:txBody>
      </p:sp>
      <p:sp>
        <p:nvSpPr>
          <p:cNvPr id="4580" name="object_4581"/>
          <p:cNvSpPr/>
          <p:nvPr/>
        </p:nvSpPr>
        <p:spPr>
          <a:xfrm>
            <a:off x="7345326" y="4106021"/>
            <a:ext cx="4273297" cy="398037"/>
          </a:xfrm>
          <a:prstGeom prst="rect">
            <a:avLst/>
          </a:prstGeom>
          <a:solidFill>
            <a:srgbClr val="49C0B6"/>
          </a:solidFill>
        </p:spPr>
      </p:sp>
      <p:sp>
        <p:nvSpPr>
          <p:cNvPr id="4582" name="object_4583"/>
          <p:cNvSpPr/>
          <p:nvPr/>
        </p:nvSpPr>
        <p:spPr>
          <a:xfrm>
            <a:off x="7345326" y="4557130"/>
            <a:ext cx="4784234" cy="172483"/>
          </a:xfrm>
          <a:prstGeom prst="rect">
            <a:avLst/>
          </a:prstGeom>
          <a:solidFill>
            <a:srgbClr val="D1D3D4"/>
          </a:solidFill>
        </p:spPr>
      </p:sp>
      <p:sp>
        <p:nvSpPr>
          <p:cNvPr id="4584" name="object_4585"/>
          <p:cNvSpPr/>
          <p:nvPr/>
        </p:nvSpPr>
        <p:spPr>
          <a:xfrm>
            <a:off x="7345326" y="4782685"/>
            <a:ext cx="4200377" cy="172483"/>
          </a:xfrm>
          <a:prstGeom prst="rect">
            <a:avLst/>
          </a:prstGeom>
          <a:solidFill>
            <a:srgbClr val="E1E2E3"/>
          </a:solidFill>
        </p:spPr>
      </p:sp>
      <p:sp>
        <p:nvSpPr>
          <p:cNvPr id="4586" name="object_458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588" name="object_458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30% / 27%</a:t>
            </a:r>
          </a:p>
        </p:txBody>
      </p:sp>
      <p:sp>
        <p:nvSpPr>
          <p:cNvPr id="4590" name="object_459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181</a:t>
            </a:r>
          </a:p>
        </p:txBody>
      </p:sp>
      <p:sp>
        <p:nvSpPr>
          <p:cNvPr id="4592" name="object_4593"/>
          <p:cNvSpPr/>
          <p:nvPr/>
        </p:nvSpPr>
        <p:spPr>
          <a:xfrm>
            <a:off x="7345326" y="5167454"/>
            <a:ext cx="8407247" cy="398037"/>
          </a:xfrm>
          <a:prstGeom prst="rect">
            <a:avLst/>
          </a:prstGeom>
          <a:solidFill>
            <a:srgbClr val="49C0B6"/>
          </a:solidFill>
        </p:spPr>
      </p:sp>
      <p:sp>
        <p:nvSpPr>
          <p:cNvPr id="4594" name="object_4595"/>
          <p:cNvSpPr/>
          <p:nvPr/>
        </p:nvSpPr>
        <p:spPr>
          <a:xfrm>
            <a:off x="7345326" y="5618563"/>
            <a:ext cx="8035656" cy="172483"/>
          </a:xfrm>
          <a:prstGeom prst="rect">
            <a:avLst/>
          </a:prstGeom>
          <a:solidFill>
            <a:srgbClr val="D1D3D4"/>
          </a:solidFill>
        </p:spPr>
      </p:sp>
      <p:sp>
        <p:nvSpPr>
          <p:cNvPr id="4596" name="object_4597"/>
          <p:cNvSpPr/>
          <p:nvPr/>
        </p:nvSpPr>
        <p:spPr>
          <a:xfrm>
            <a:off x="7345326" y="5844118"/>
            <a:ext cx="7386870" cy="172483"/>
          </a:xfrm>
          <a:prstGeom prst="rect">
            <a:avLst/>
          </a:prstGeom>
          <a:solidFill>
            <a:srgbClr val="E1E2E3"/>
          </a:solidFill>
        </p:spPr>
      </p:sp>
      <p:sp>
        <p:nvSpPr>
          <p:cNvPr id="4598" name="object_459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600" name="object_460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30%</a:t>
            </a:r>
          </a:p>
          <a:p>
            <a:pPr marL="12700" algn="r">
              <a:lnSpc>
                <a:spcPct val="100000"/>
              </a:lnSpc>
              <a:spcBef>
                <a:spcPts val="120"/>
              </a:spcBef>
            </a:pPr>
            <a:r>
              <a:rPr lang="de-AT" sz="1750" spc="10" dirty="0">
                <a:solidFill>
                  <a:srgbClr val="494C4D"/>
                </a:solidFill>
                <a:latin typeface="Arial"/>
                <a:cs typeface="Arial"/>
              </a:rPr>
              <a:t>23% / 26%</a:t>
            </a:r>
          </a:p>
        </p:txBody>
      </p:sp>
      <p:sp>
        <p:nvSpPr>
          <p:cNvPr id="4602" name="object_460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174</a:t>
            </a:r>
          </a:p>
        </p:txBody>
      </p:sp>
      <p:sp>
        <p:nvSpPr>
          <p:cNvPr id="4604" name="object_4605"/>
          <p:cNvSpPr/>
          <p:nvPr/>
        </p:nvSpPr>
        <p:spPr>
          <a:xfrm>
            <a:off x="7345326" y="6228887"/>
            <a:ext cx="8082105" cy="398037"/>
          </a:xfrm>
          <a:prstGeom prst="rect">
            <a:avLst/>
          </a:prstGeom>
          <a:solidFill>
            <a:srgbClr val="49C0B6"/>
          </a:solidFill>
        </p:spPr>
      </p:sp>
      <p:sp>
        <p:nvSpPr>
          <p:cNvPr id="4606" name="object_4607"/>
          <p:cNvSpPr/>
          <p:nvPr/>
        </p:nvSpPr>
        <p:spPr>
          <a:xfrm>
            <a:off x="7345326" y="6679996"/>
            <a:ext cx="6317047" cy="172483"/>
          </a:xfrm>
          <a:prstGeom prst="rect">
            <a:avLst/>
          </a:prstGeom>
          <a:solidFill>
            <a:srgbClr val="D1D3D4"/>
          </a:solidFill>
        </p:spPr>
      </p:sp>
      <p:sp>
        <p:nvSpPr>
          <p:cNvPr id="4608" name="object_4609"/>
          <p:cNvSpPr/>
          <p:nvPr/>
        </p:nvSpPr>
        <p:spPr>
          <a:xfrm>
            <a:off x="7345326" y="6905551"/>
            <a:ext cx="6952348" cy="172483"/>
          </a:xfrm>
          <a:prstGeom prst="rect">
            <a:avLst/>
          </a:prstGeom>
          <a:solidFill>
            <a:srgbClr val="E1E2E3"/>
          </a:solidFill>
        </p:spPr>
      </p:sp>
      <p:sp>
        <p:nvSpPr>
          <p:cNvPr id="4610" name="object_461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612" name="object_461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13% / 14%</a:t>
            </a:r>
          </a:p>
        </p:txBody>
      </p:sp>
      <p:sp>
        <p:nvSpPr>
          <p:cNvPr id="4614" name="object_461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52</a:t>
            </a:r>
          </a:p>
        </p:txBody>
      </p:sp>
      <p:sp>
        <p:nvSpPr>
          <p:cNvPr id="4616" name="object_4617"/>
          <p:cNvSpPr/>
          <p:nvPr/>
        </p:nvSpPr>
        <p:spPr>
          <a:xfrm>
            <a:off x="7345326" y="7290320"/>
            <a:ext cx="2415342" cy="398037"/>
          </a:xfrm>
          <a:prstGeom prst="rect">
            <a:avLst/>
          </a:prstGeom>
          <a:solidFill>
            <a:srgbClr val="49C0B6"/>
          </a:solidFill>
        </p:spPr>
      </p:sp>
      <p:sp>
        <p:nvSpPr>
          <p:cNvPr id="4618" name="object_4619"/>
          <p:cNvSpPr/>
          <p:nvPr/>
        </p:nvSpPr>
        <p:spPr>
          <a:xfrm>
            <a:off x="7345326" y="7741429"/>
            <a:ext cx="3437217" cy="172483"/>
          </a:xfrm>
          <a:prstGeom prst="rect">
            <a:avLst/>
          </a:prstGeom>
          <a:solidFill>
            <a:srgbClr val="D1D3D4"/>
          </a:solidFill>
        </p:spPr>
      </p:sp>
      <p:sp>
        <p:nvSpPr>
          <p:cNvPr id="4620" name="object_4621"/>
          <p:cNvSpPr/>
          <p:nvPr/>
        </p:nvSpPr>
        <p:spPr>
          <a:xfrm>
            <a:off x="7345326" y="7966984"/>
            <a:ext cx="3862416" cy="172483"/>
          </a:xfrm>
          <a:prstGeom prst="rect">
            <a:avLst/>
          </a:prstGeom>
          <a:solidFill>
            <a:srgbClr val="E1E2E3"/>
          </a:solidFill>
        </p:spPr>
      </p:sp>
      <p:sp>
        <p:nvSpPr>
          <p:cNvPr id="4622" name="object_462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624" name="object_462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8% / 9%</a:t>
            </a:r>
          </a:p>
        </p:txBody>
      </p:sp>
      <p:sp>
        <p:nvSpPr>
          <p:cNvPr id="4626" name="object_462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32</a:t>
            </a:r>
          </a:p>
        </p:txBody>
      </p:sp>
      <p:sp>
        <p:nvSpPr>
          <p:cNvPr id="4628" name="object_4629"/>
          <p:cNvSpPr/>
          <p:nvPr/>
        </p:nvSpPr>
        <p:spPr>
          <a:xfrm>
            <a:off x="7345326" y="8351753"/>
            <a:ext cx="1486364" cy="398037"/>
          </a:xfrm>
          <a:prstGeom prst="rect">
            <a:avLst/>
          </a:prstGeom>
          <a:solidFill>
            <a:srgbClr val="49C0B6"/>
          </a:solidFill>
        </p:spPr>
      </p:sp>
      <p:sp>
        <p:nvSpPr>
          <p:cNvPr id="4630" name="object_4631"/>
          <p:cNvSpPr/>
          <p:nvPr/>
        </p:nvSpPr>
        <p:spPr>
          <a:xfrm>
            <a:off x="7345326" y="8802862"/>
            <a:ext cx="2275995" cy="172483"/>
          </a:xfrm>
          <a:prstGeom prst="rect">
            <a:avLst/>
          </a:prstGeom>
          <a:solidFill>
            <a:srgbClr val="D1D3D4"/>
          </a:solidFill>
        </p:spPr>
      </p:sp>
      <p:sp>
        <p:nvSpPr>
          <p:cNvPr id="4632" name="object_4633"/>
          <p:cNvSpPr/>
          <p:nvPr/>
        </p:nvSpPr>
        <p:spPr>
          <a:xfrm>
            <a:off x="7345326" y="9028417"/>
            <a:ext cx="2462290" cy="172483"/>
          </a:xfrm>
          <a:prstGeom prst="rect">
            <a:avLst/>
          </a:prstGeom>
          <a:solidFill>
            <a:srgbClr val="E1E2E3"/>
          </a:solidFill>
        </p:spPr>
      </p:sp>
      <p:sp>
        <p:nvSpPr>
          <p:cNvPr id="4634" name="object_463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636" name="object_463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7% / 7%</a:t>
            </a:r>
          </a:p>
        </p:txBody>
      </p:sp>
      <p:sp>
        <p:nvSpPr>
          <p:cNvPr id="4638" name="object_463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45</a:t>
            </a:r>
          </a:p>
        </p:txBody>
      </p:sp>
      <p:sp>
        <p:nvSpPr>
          <p:cNvPr id="4640" name="object_4641"/>
          <p:cNvSpPr/>
          <p:nvPr/>
        </p:nvSpPr>
        <p:spPr>
          <a:xfrm>
            <a:off x="7345326" y="9413186"/>
            <a:ext cx="2090200" cy="398037"/>
          </a:xfrm>
          <a:prstGeom prst="rect">
            <a:avLst/>
          </a:prstGeom>
          <a:solidFill>
            <a:srgbClr val="49C0B6"/>
          </a:solidFill>
        </p:spPr>
      </p:sp>
      <p:sp>
        <p:nvSpPr>
          <p:cNvPr id="4642" name="object_4643"/>
          <p:cNvSpPr/>
          <p:nvPr/>
        </p:nvSpPr>
        <p:spPr>
          <a:xfrm>
            <a:off x="7345326" y="9864295"/>
            <a:ext cx="1857955" cy="172483"/>
          </a:xfrm>
          <a:prstGeom prst="rect">
            <a:avLst/>
          </a:prstGeom>
          <a:solidFill>
            <a:srgbClr val="D1D3D4"/>
          </a:solidFill>
        </p:spPr>
      </p:sp>
      <p:sp>
        <p:nvSpPr>
          <p:cNvPr id="4644" name="object_4645"/>
          <p:cNvSpPr/>
          <p:nvPr/>
        </p:nvSpPr>
        <p:spPr>
          <a:xfrm>
            <a:off x="7345326" y="10089850"/>
            <a:ext cx="1979488" cy="172483"/>
          </a:xfrm>
          <a:prstGeom prst="rect">
            <a:avLst/>
          </a:prstGeom>
          <a:solidFill>
            <a:srgbClr val="E1E2E3"/>
          </a:solidFill>
        </p:spPr>
      </p:sp>
      <p:sp>
        <p:nvSpPr>
          <p:cNvPr id="4646" name="object_4647"/>
          <p:cNvSpPr/>
          <p:nvPr/>
        </p:nvSpPr>
        <p:spPr>
          <a:xfrm>
            <a:off x="7345326" y="3999878"/>
            <a:ext cx="0" cy="6368598"/>
          </a:xfrm>
          <a:prstGeom prst="rect">
            <a:avLst/>
          </a:prstGeom>
          <a:ln w="5235">
            <a:solidFill>
              <a:srgbClr val="000000"/>
            </a:solidFill>
          </a:ln>
        </p:spPr>
      </p:sp>
      <p:sp>
        <p:nvSpPr>
          <p:cNvPr id="4648" name="object_4649"/>
          <p:cNvSpPr/>
          <p:nvPr/>
        </p:nvSpPr>
        <p:spPr>
          <a:xfrm>
            <a:off x="15752573" y="3999878"/>
            <a:ext cx="0" cy="6368598"/>
          </a:xfrm>
          <a:prstGeom prst="rect">
            <a:avLst/>
          </a:prstGeom>
          <a:ln w="5235">
            <a:solidFill>
              <a:srgbClr val="000000"/>
            </a:solidFill>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2" name="object_465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8</a:t>
            </a:r>
            <a:endParaRPr sz="2950" b="1" dirty="0"/>
          </a:p>
        </p:txBody>
      </p:sp>
      <p:sp>
        <p:nvSpPr>
          <p:cNvPr id="4654" name="object_46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Qualität von Besprechungen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656" name="465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658" name="465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660" name="466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662" name="466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664" name="466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666" name="466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668" name="466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670" name="467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672" name="467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674" name="467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676" name="467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678" name="467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680" name="468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682" name="468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684" name="468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686" name="468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688" name="468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690" name="object_469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Mit der Qualität von internen Besprechungen bin ich sehr zufrieden. (99.3%)</a:t>
            </a:r>
            <a:endParaRPr sz="2450" dirty="0">
              <a:latin typeface="Arial"/>
              <a:cs typeface="Arial"/>
            </a:endParaRPr>
          </a:p>
        </p:txBody>
      </p:sp>
      <p:sp>
        <p:nvSpPr>
          <p:cNvPr id="4692" name="object_469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DC596"/>
                </a:solidFill>
                <a:latin typeface="Arial"/>
                <a:cs typeface="Arial"/>
              </a:rPr>
              <a:t>(+0.5)</a:t>
            </a:r>
          </a:p>
        </p:txBody>
      </p:sp>
      <p:sp>
        <p:nvSpPr>
          <p:cNvPr id="4694" name="object_469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696" name="object_469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21%</a:t>
            </a:r>
          </a:p>
          <a:p>
            <a:pPr marL="12700" algn="r">
              <a:lnSpc>
                <a:spcPct val="100000"/>
              </a:lnSpc>
              <a:spcBef>
                <a:spcPts val="120"/>
              </a:spcBef>
            </a:pPr>
            <a:r>
              <a:rPr lang="de-AT" sz="1750" spc="10" dirty="0">
                <a:solidFill>
                  <a:srgbClr val="494C4D"/>
                </a:solidFill>
                <a:latin typeface="Arial"/>
                <a:cs typeface="Arial"/>
              </a:rPr>
              <a:t>6% / 6%</a:t>
            </a:r>
          </a:p>
        </p:txBody>
      </p:sp>
      <p:sp>
        <p:nvSpPr>
          <p:cNvPr id="4698" name="object_469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123</a:t>
            </a:r>
          </a:p>
        </p:txBody>
      </p:sp>
      <p:sp>
        <p:nvSpPr>
          <p:cNvPr id="4700" name="object_4701"/>
          <p:cNvSpPr/>
          <p:nvPr/>
        </p:nvSpPr>
        <p:spPr>
          <a:xfrm>
            <a:off x="7345326" y="4106021"/>
            <a:ext cx="5620062" cy="398037"/>
          </a:xfrm>
          <a:prstGeom prst="rect">
            <a:avLst/>
          </a:prstGeom>
          <a:solidFill>
            <a:srgbClr val="49C0B6"/>
          </a:solidFill>
        </p:spPr>
      </p:sp>
      <p:sp>
        <p:nvSpPr>
          <p:cNvPr id="4702" name="object_4703"/>
          <p:cNvSpPr/>
          <p:nvPr/>
        </p:nvSpPr>
        <p:spPr>
          <a:xfrm>
            <a:off x="7345326" y="4557130"/>
            <a:ext cx="1690588" cy="172483"/>
          </a:xfrm>
          <a:prstGeom prst="rect">
            <a:avLst/>
          </a:prstGeom>
          <a:solidFill>
            <a:srgbClr val="D1D3D4"/>
          </a:solidFill>
        </p:spPr>
      </p:sp>
      <p:sp>
        <p:nvSpPr>
          <p:cNvPr id="4704" name="object_4705"/>
          <p:cNvSpPr/>
          <p:nvPr/>
        </p:nvSpPr>
        <p:spPr>
          <a:xfrm>
            <a:off x="7345326" y="4782685"/>
            <a:ext cx="1662256" cy="172483"/>
          </a:xfrm>
          <a:prstGeom prst="rect">
            <a:avLst/>
          </a:prstGeom>
          <a:solidFill>
            <a:srgbClr val="E1E2E3"/>
          </a:solidFill>
        </p:spPr>
      </p:sp>
      <p:sp>
        <p:nvSpPr>
          <p:cNvPr id="4706" name="object_470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708" name="object_470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19%</a:t>
            </a:r>
          </a:p>
          <a:p>
            <a:pPr marL="12700" algn="r">
              <a:lnSpc>
                <a:spcPct val="100000"/>
              </a:lnSpc>
              <a:spcBef>
                <a:spcPts val="120"/>
              </a:spcBef>
            </a:pPr>
            <a:r>
              <a:rPr lang="de-AT" sz="1750" spc="10" dirty="0">
                <a:solidFill>
                  <a:srgbClr val="494C4D"/>
                </a:solidFill>
                <a:latin typeface="Arial"/>
                <a:cs typeface="Arial"/>
              </a:rPr>
              <a:t>20% / 18%</a:t>
            </a:r>
          </a:p>
        </p:txBody>
      </p:sp>
      <p:sp>
        <p:nvSpPr>
          <p:cNvPr id="4710" name="object_471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113</a:t>
            </a:r>
          </a:p>
        </p:txBody>
      </p:sp>
      <p:sp>
        <p:nvSpPr>
          <p:cNvPr id="4712" name="object_4713"/>
          <p:cNvSpPr/>
          <p:nvPr/>
        </p:nvSpPr>
        <p:spPr>
          <a:xfrm>
            <a:off x="7345326" y="5167454"/>
            <a:ext cx="5163146" cy="398037"/>
          </a:xfrm>
          <a:prstGeom prst="rect">
            <a:avLst/>
          </a:prstGeom>
          <a:solidFill>
            <a:srgbClr val="49C0B6"/>
          </a:solidFill>
        </p:spPr>
      </p:sp>
      <p:sp>
        <p:nvSpPr>
          <p:cNvPr id="4714" name="object_4715"/>
          <p:cNvSpPr/>
          <p:nvPr/>
        </p:nvSpPr>
        <p:spPr>
          <a:xfrm>
            <a:off x="7345326" y="5618563"/>
            <a:ext cx="5300221" cy="172483"/>
          </a:xfrm>
          <a:prstGeom prst="rect">
            <a:avLst/>
          </a:prstGeom>
          <a:solidFill>
            <a:srgbClr val="D1D3D4"/>
          </a:solidFill>
        </p:spPr>
      </p:sp>
      <p:sp>
        <p:nvSpPr>
          <p:cNvPr id="4716" name="object_4717"/>
          <p:cNvSpPr/>
          <p:nvPr/>
        </p:nvSpPr>
        <p:spPr>
          <a:xfrm>
            <a:off x="7345326" y="5844118"/>
            <a:ext cx="4844288" cy="172483"/>
          </a:xfrm>
          <a:prstGeom prst="rect">
            <a:avLst/>
          </a:prstGeom>
          <a:solidFill>
            <a:srgbClr val="E1E2E3"/>
          </a:solidFill>
        </p:spPr>
      </p:sp>
      <p:sp>
        <p:nvSpPr>
          <p:cNvPr id="4718" name="object_471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720" name="object_472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32% / 29%</a:t>
            </a:r>
          </a:p>
        </p:txBody>
      </p:sp>
      <p:sp>
        <p:nvSpPr>
          <p:cNvPr id="4722" name="object_472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151</a:t>
            </a:r>
          </a:p>
        </p:txBody>
      </p:sp>
      <p:sp>
        <p:nvSpPr>
          <p:cNvPr id="4724" name="object_4725"/>
          <p:cNvSpPr/>
          <p:nvPr/>
        </p:nvSpPr>
        <p:spPr>
          <a:xfrm>
            <a:off x="7345326" y="6228887"/>
            <a:ext cx="6899426" cy="398037"/>
          </a:xfrm>
          <a:prstGeom prst="rect">
            <a:avLst/>
          </a:prstGeom>
          <a:solidFill>
            <a:srgbClr val="49C0B6"/>
          </a:solidFill>
        </p:spPr>
      </p:sp>
      <p:sp>
        <p:nvSpPr>
          <p:cNvPr id="4726" name="object_4727"/>
          <p:cNvSpPr/>
          <p:nvPr/>
        </p:nvSpPr>
        <p:spPr>
          <a:xfrm>
            <a:off x="7345326" y="6679996"/>
            <a:ext cx="8407247" cy="172483"/>
          </a:xfrm>
          <a:prstGeom prst="rect">
            <a:avLst/>
          </a:prstGeom>
          <a:solidFill>
            <a:srgbClr val="D1D3D4"/>
          </a:solidFill>
        </p:spPr>
      </p:sp>
      <p:sp>
        <p:nvSpPr>
          <p:cNvPr id="4728" name="object_4729"/>
          <p:cNvSpPr/>
          <p:nvPr/>
        </p:nvSpPr>
        <p:spPr>
          <a:xfrm>
            <a:off x="7345326" y="6905551"/>
            <a:ext cx="7598883" cy="172483"/>
          </a:xfrm>
          <a:prstGeom prst="rect">
            <a:avLst/>
          </a:prstGeom>
          <a:solidFill>
            <a:srgbClr val="E1E2E3"/>
          </a:solidFill>
        </p:spPr>
      </p:sp>
      <p:sp>
        <p:nvSpPr>
          <p:cNvPr id="4730" name="object_473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732" name="object_473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22% / 25%</a:t>
            </a:r>
          </a:p>
        </p:txBody>
      </p:sp>
      <p:sp>
        <p:nvSpPr>
          <p:cNvPr id="4734" name="object_473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129</a:t>
            </a:r>
          </a:p>
        </p:txBody>
      </p:sp>
      <p:sp>
        <p:nvSpPr>
          <p:cNvPr id="4736" name="object_4737"/>
          <p:cNvSpPr/>
          <p:nvPr/>
        </p:nvSpPr>
        <p:spPr>
          <a:xfrm>
            <a:off x="7345326" y="7290320"/>
            <a:ext cx="5894211" cy="398037"/>
          </a:xfrm>
          <a:prstGeom prst="rect">
            <a:avLst/>
          </a:prstGeom>
          <a:solidFill>
            <a:srgbClr val="49C0B6"/>
          </a:solidFill>
        </p:spPr>
      </p:sp>
      <p:sp>
        <p:nvSpPr>
          <p:cNvPr id="4738" name="object_4739"/>
          <p:cNvSpPr/>
          <p:nvPr/>
        </p:nvSpPr>
        <p:spPr>
          <a:xfrm>
            <a:off x="7345326" y="7741429"/>
            <a:ext cx="5757137" cy="172483"/>
          </a:xfrm>
          <a:prstGeom prst="rect">
            <a:avLst/>
          </a:prstGeom>
          <a:solidFill>
            <a:srgbClr val="D1D3D4"/>
          </a:solidFill>
        </p:spPr>
      </p:sp>
      <p:sp>
        <p:nvSpPr>
          <p:cNvPr id="4740" name="object_4741"/>
          <p:cNvSpPr/>
          <p:nvPr/>
        </p:nvSpPr>
        <p:spPr>
          <a:xfrm>
            <a:off x="7345326" y="7966984"/>
            <a:ext cx="6554037" cy="172483"/>
          </a:xfrm>
          <a:prstGeom prst="rect">
            <a:avLst/>
          </a:prstGeom>
          <a:solidFill>
            <a:srgbClr val="E1E2E3"/>
          </a:solidFill>
        </p:spPr>
      </p:sp>
      <p:sp>
        <p:nvSpPr>
          <p:cNvPr id="4742" name="object_47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744" name="object_47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14% / 14%</a:t>
            </a:r>
          </a:p>
        </p:txBody>
      </p:sp>
      <p:sp>
        <p:nvSpPr>
          <p:cNvPr id="4746" name="object_47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50</a:t>
            </a:r>
          </a:p>
        </p:txBody>
      </p:sp>
      <p:sp>
        <p:nvSpPr>
          <p:cNvPr id="4748" name="object_4749"/>
          <p:cNvSpPr/>
          <p:nvPr/>
        </p:nvSpPr>
        <p:spPr>
          <a:xfrm>
            <a:off x="7345326" y="8351753"/>
            <a:ext cx="2284578" cy="398037"/>
          </a:xfrm>
          <a:prstGeom prst="rect">
            <a:avLst/>
          </a:prstGeom>
          <a:solidFill>
            <a:srgbClr val="49C0B6"/>
          </a:solidFill>
        </p:spPr>
      </p:sp>
      <p:sp>
        <p:nvSpPr>
          <p:cNvPr id="4750" name="object_4751"/>
          <p:cNvSpPr/>
          <p:nvPr/>
        </p:nvSpPr>
        <p:spPr>
          <a:xfrm>
            <a:off x="7345326" y="8802862"/>
            <a:ext cx="3701016" cy="172483"/>
          </a:xfrm>
          <a:prstGeom prst="rect">
            <a:avLst/>
          </a:prstGeom>
          <a:solidFill>
            <a:srgbClr val="D1D3D4"/>
          </a:solidFill>
        </p:spPr>
      </p:sp>
      <p:sp>
        <p:nvSpPr>
          <p:cNvPr id="4752" name="object_4753"/>
          <p:cNvSpPr/>
          <p:nvPr/>
        </p:nvSpPr>
        <p:spPr>
          <a:xfrm>
            <a:off x="7345326" y="9028417"/>
            <a:ext cx="3751949" cy="172483"/>
          </a:xfrm>
          <a:prstGeom prst="rect">
            <a:avLst/>
          </a:prstGeom>
          <a:solidFill>
            <a:srgbClr val="E1E2E3"/>
          </a:solidFill>
        </p:spPr>
      </p:sp>
      <p:sp>
        <p:nvSpPr>
          <p:cNvPr id="4754" name="object_475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756" name="object_475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6% / 8%</a:t>
            </a:r>
          </a:p>
        </p:txBody>
      </p:sp>
      <p:sp>
        <p:nvSpPr>
          <p:cNvPr id="4758" name="object_475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4760" name="object_4761"/>
          <p:cNvSpPr/>
          <p:nvPr/>
        </p:nvSpPr>
        <p:spPr>
          <a:xfrm>
            <a:off x="7345326" y="9413186"/>
            <a:ext cx="456916" cy="398037"/>
          </a:xfrm>
          <a:prstGeom prst="rect">
            <a:avLst/>
          </a:prstGeom>
          <a:solidFill>
            <a:srgbClr val="49C0B6"/>
          </a:solidFill>
        </p:spPr>
      </p:sp>
      <p:sp>
        <p:nvSpPr>
          <p:cNvPr id="4762" name="object_4763"/>
          <p:cNvSpPr/>
          <p:nvPr/>
        </p:nvSpPr>
        <p:spPr>
          <a:xfrm>
            <a:off x="7345326" y="9864295"/>
            <a:ext cx="1462130" cy="172483"/>
          </a:xfrm>
          <a:prstGeom prst="rect">
            <a:avLst/>
          </a:prstGeom>
          <a:solidFill>
            <a:srgbClr val="D1D3D4"/>
          </a:solidFill>
        </p:spPr>
      </p:sp>
      <p:sp>
        <p:nvSpPr>
          <p:cNvPr id="4764" name="object_4765"/>
          <p:cNvSpPr/>
          <p:nvPr/>
        </p:nvSpPr>
        <p:spPr>
          <a:xfrm>
            <a:off x="7345326" y="10089850"/>
            <a:ext cx="1994707" cy="172483"/>
          </a:xfrm>
          <a:prstGeom prst="rect">
            <a:avLst/>
          </a:prstGeom>
          <a:solidFill>
            <a:srgbClr val="E1E2E3"/>
          </a:solidFill>
        </p:spPr>
      </p:sp>
      <p:sp>
        <p:nvSpPr>
          <p:cNvPr id="4766" name="object_4767"/>
          <p:cNvSpPr/>
          <p:nvPr/>
        </p:nvSpPr>
        <p:spPr>
          <a:xfrm>
            <a:off x="7345326" y="3999878"/>
            <a:ext cx="0" cy="6368598"/>
          </a:xfrm>
          <a:prstGeom prst="rect">
            <a:avLst/>
          </a:prstGeom>
          <a:ln w="5235">
            <a:solidFill>
              <a:srgbClr val="000000"/>
            </a:solidFill>
          </a:ln>
        </p:spPr>
      </p:sp>
      <p:sp>
        <p:nvSpPr>
          <p:cNvPr id="4768" name="object_4769"/>
          <p:cNvSpPr/>
          <p:nvPr/>
        </p:nvSpPr>
        <p:spPr>
          <a:xfrm>
            <a:off x="15752573" y="3999878"/>
            <a:ext cx="0" cy="6368598"/>
          </a:xfrm>
          <a:prstGeom prst="rect">
            <a:avLst/>
          </a:prstGeom>
          <a:ln w="5235">
            <a:solidFill>
              <a:srgbClr val="000000"/>
            </a:solidFill>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4" name="object_4785"/>
          <p:cNvSpPr>
            <a:spLocks noGrp="1"/>
          </p:cNvSpPr>
          <p:nvPr/>
        </p:nvSpPr>
        <p:spPr>
          <a:xfrm>
            <a:off x="757390" y="680607"/>
            <a:ext cx="733425" cy="733425"/>
          </a:xfrm>
          <a:prstGeom prst="rect">
            <a:avLst/>
          </a:prstGeom>
          <a:ln w="125650">
            <a:solidFill>
              <a:srgbClr val="B26256"/>
            </a:solidFill>
          </a:ln>
        </p:spPr>
        <p:txBody>
          <a:bodyPr wrap="square" lIns="0" tIns="0" rIns="0" bIns="0" rtlCol="0"/>
          <a:lstStyle/>
          <a:p>
            <a:endParaRPr/>
          </a:p>
        </p:txBody>
      </p:sp>
      <p:sp>
        <p:nvSpPr>
          <p:cNvPr id="4786" name="object_47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788" name="478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790" name="479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792" name="479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794" name="479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796" name="479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798" name="479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800" name="480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802" name="480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804" name="480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806" name="480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808" name="480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810" name="481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812" name="481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814" name="481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816" name="481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818" name="481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820" name="482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822" name="object_4823"/>
          <p:cNvSpPr/>
          <p:nvPr/>
        </p:nvSpPr>
        <p:spPr>
          <a:xfrm>
            <a:off x="18761549" y="2418474"/>
            <a:ext cx="922019" cy="922019"/>
          </a:xfrm>
          <a:prstGeom prst="rect">
            <a:avLst/>
          </a:prstGeom>
          <a:ln w="52354">
            <a:solidFill>
              <a:srgbClr val="FABC46"/>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2.7</a:t>
            </a:r>
          </a:p>
          <a:p>
            <a:pPr algn="ctr"/>
            <a:r>
              <a:rPr lang="en-US" sz="1850" b="1" dirty="0">
                <a:solidFill>
                  <a:srgbClr val="515455"/>
                </a:solidFill>
                <a:latin typeface="Arial"/>
                <a:cs typeface="Arial"/>
              </a:rPr>
              <a:t>(+0.1)</a:t>
            </a:r>
          </a:p>
        </p:txBody>
      </p:sp>
      <p:sp>
        <p:nvSpPr>
          <p:cNvPr id="4824" name="object_482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(N=253)</a:t>
            </a:r>
            <a:endParaRPr lang="en-US" sz="1950" dirty="0">
              <a:latin typeface="Arial" panose="02000000000000000000" pitchFamily="2" charset="0"/>
              <a:ea typeface="Arial" panose="02000000000000000000" pitchFamily="2" charset="0"/>
            </a:endParaRPr>
          </a:p>
        </p:txBody>
      </p:sp>
      <p:sp>
        <p:nvSpPr>
          <p:cNvPr id="4826" name="object_482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4828" name="object_482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4830" name="object_483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4832" name="object_483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4772" name="object_4773"/>
          <p:cNvSpPr/>
          <p:nvPr/>
        </p:nvSpPr>
        <p:spPr>
          <a:xfrm>
            <a:off x="3748577" y="10104831"/>
            <a:ext cx="4837633" cy="157480"/>
          </a:xfrm>
          <a:prstGeom prst="rect">
            <a:avLst/>
          </a:prstGeom>
          <a:solidFill>
            <a:srgbClr val="DB2D3C"/>
          </a:solidFill>
        </p:spPr>
      </p:sp>
      <p:sp>
        <p:nvSpPr>
          <p:cNvPr id="4774" name="object_4775"/>
          <p:cNvSpPr/>
          <p:nvPr/>
        </p:nvSpPr>
        <p:spPr>
          <a:xfrm>
            <a:off x="3748577" y="3146501"/>
            <a:ext cx="4837633" cy="6958330"/>
          </a:xfrm>
          <a:prstGeom prst="rect">
            <a:avLst/>
          </a:prstGeom>
          <a:solidFill>
            <a:srgbClr val="DB2D3C">
              <a:alpha val="9999"/>
            </a:srgbClr>
          </a:solidFill>
        </p:spPr>
      </p:sp>
      <p:sp>
        <p:nvSpPr>
          <p:cNvPr id="4776" name="object_4777"/>
          <p:cNvSpPr/>
          <p:nvPr/>
        </p:nvSpPr>
        <p:spPr>
          <a:xfrm>
            <a:off x="8586210" y="10104831"/>
            <a:ext cx="3154019" cy="157480"/>
          </a:xfrm>
          <a:prstGeom prst="rect">
            <a:avLst/>
          </a:prstGeom>
          <a:solidFill>
            <a:srgbClr val="FABC46"/>
          </a:solidFill>
        </p:spPr>
      </p:sp>
      <p:sp>
        <p:nvSpPr>
          <p:cNvPr id="4778" name="object_4779"/>
          <p:cNvSpPr/>
          <p:nvPr/>
        </p:nvSpPr>
        <p:spPr>
          <a:xfrm>
            <a:off x="8586210" y="3146501"/>
            <a:ext cx="3154019" cy="6958330"/>
          </a:xfrm>
          <a:prstGeom prst="rect">
            <a:avLst/>
          </a:prstGeom>
          <a:solidFill>
            <a:srgbClr val="FABC46">
              <a:alpha val="9999"/>
            </a:srgbClr>
          </a:solidFill>
        </p:spPr>
      </p:sp>
      <p:sp>
        <p:nvSpPr>
          <p:cNvPr id="4780" name="object_4781"/>
          <p:cNvSpPr/>
          <p:nvPr/>
        </p:nvSpPr>
        <p:spPr>
          <a:xfrm>
            <a:off x="11740229" y="10104831"/>
            <a:ext cx="4615638" cy="157480"/>
          </a:xfrm>
          <a:prstGeom prst="rect">
            <a:avLst/>
          </a:prstGeom>
          <a:solidFill>
            <a:srgbClr val="35B77C"/>
          </a:solidFill>
        </p:spPr>
      </p:sp>
      <p:sp>
        <p:nvSpPr>
          <p:cNvPr id="4782" name="object_4783"/>
          <p:cNvSpPr/>
          <p:nvPr/>
        </p:nvSpPr>
        <p:spPr>
          <a:xfrm>
            <a:off x="11740229" y="3146501"/>
            <a:ext cx="4615638" cy="6958330"/>
          </a:xfrm>
          <a:prstGeom prst="rect">
            <a:avLst/>
          </a:prstGeom>
          <a:solidFill>
            <a:srgbClr val="35B77C">
              <a:alpha val="9999"/>
            </a:srgbClr>
          </a:solidFill>
        </p:spPr>
      </p:sp>
      <p:sp>
        <p:nvSpPr>
          <p:cNvPr id="4834" name="object_483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4836" name="object_483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4838" name="object_4839">
            <a:hlinkClick r:id="rId17" action="ppaction://hlinksldjump" tooltip="9: Prioritätensetzung Z=2.6 / W=40%"/>
          </p:cNvPr>
          <p:cNvSpPr/>
          <p:nvPr/>
        </p:nvSpPr>
        <p:spPr>
          <a:xfrm>
            <a:off x="10043646" y="705448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4840" name="object_4841">
            <a:hlinkClick r:id="rId31" action="ppaction://hlinksldjump" tooltip="10: Unbürokratische Entscheidungen Z=3 / W=100%"/>
          </p:cNvPr>
          <p:cNvSpPr/>
          <p:nvPr/>
        </p:nvSpPr>
        <p:spPr>
          <a:xfrm>
            <a:off x="7918987" y="2879484"/>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4842" name="object_4843">
            <a:hlinkClick r:id="rId32" action="ppaction://hlinksldjump" tooltip="11: Abteilungsübergreifender Arbeitsablauf Z=2.5 / W=29%"/>
          </p:cNvPr>
          <p:cNvSpPr/>
          <p:nvPr/>
        </p:nvSpPr>
        <p:spPr>
          <a:xfrm>
            <a:off x="10470613" y="781989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11</a:t>
            </a:r>
            <a:endParaRPr sz="1950" b="1" dirty="0"/>
          </a:p>
        </p:txBody>
      </p:sp>
      <p:sp>
        <p:nvSpPr>
          <p:cNvPr id="4844" name="object_4845">
            <a:hlinkClick r:id="rId33" action="ppaction://hlinksldjump" tooltip="12: Freiraum für Verbesserungen Z=2.3 / W=61%"/>
          </p:cNvPr>
          <p:cNvSpPr/>
          <p:nvPr/>
        </p:nvSpPr>
        <p:spPr>
          <a:xfrm>
            <a:off x="11670911" y="5593232"/>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12</a:t>
            </a:r>
            <a:endParaRPr sz="1950" b="1" dirty="0"/>
          </a:p>
        </p:txBody>
      </p:sp>
      <p:sp>
        <p:nvSpPr>
          <p:cNvPr id="4846" name="object_4847">
            <a:hlinkClick r:id="rId34" action="ppaction://hlinksldjump" tooltip="13: Zusammenarbeit mit anderen Bereichen Z=3.5 / W=85%"/>
          </p:cNvPr>
          <p:cNvSpPr/>
          <p:nvPr/>
        </p:nvSpPr>
        <p:spPr>
          <a:xfrm>
            <a:off x="5628785" y="3923233"/>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4848" name="object_4849">
            <a:hlinkClick r:id="rId35" action="ppaction://hlinksldjump" tooltip="14: Gegenseitige Vertretung Z=2.3 / W=39%"/>
          </p:cNvPr>
          <p:cNvSpPr/>
          <p:nvPr/>
        </p:nvSpPr>
        <p:spPr>
          <a:xfrm>
            <a:off x="11800730" y="71240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4850" name="object_4851">
            <a:hlinkClick r:id="rId36" action="ppaction://hlinksldjump" tooltip="15: Arbeitsrelevante Informationen Z=2.4 / W=31%"/>
          </p:cNvPr>
          <p:cNvSpPr/>
          <p:nvPr/>
        </p:nvSpPr>
        <p:spPr>
          <a:xfrm>
            <a:off x="11012114" y="768073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54" name="object_4855"/>
          <p:cNvPicPr>
            <a:picLocks noChangeAspect="1"/>
          </p:cNvPicPr>
          <p:nvPr/>
        </p:nvPicPr>
        <p:blipFill>
          <a:blip r:embed="rId3"/>
          <a:stretch>
            <a:fillRect/>
          </a:stretch>
        </p:blipFill>
        <p:spPr>
          <a:xfrm>
            <a:off x="603250" y="519041"/>
            <a:ext cx="1098413" cy="1098413"/>
          </a:xfrm>
          <a:prstGeom prst="rect">
            <a:avLst/>
          </a:prstGeom>
        </p:spPr>
      </p:pic>
      <p:sp>
        <p:nvSpPr>
          <p:cNvPr id="4856" name="object_485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Aspektliste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858" name="485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4860" name="486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4862" name="486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4864" name="486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4866" name="486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4868" name="486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4870" name="487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4872" name="487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4874" name="487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4876" name="487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4878" name="487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4880" name="488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882" name="488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4884" name="488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886" name="488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4888" name="488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4890" name="489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4892" name="object_4893"/>
          <p:cNvSpPr>
            <a:spLocks noGrp="1"/>
          </p:cNvSpPr>
          <p:nvPr/>
        </p:nvSpPr>
        <p:spPr>
          <a:xfrm>
            <a:off x="1760600" y="2960456"/>
            <a:ext cx="737280" cy="737280"/>
          </a:xfrm>
          <a:prstGeom prst="rect">
            <a:avLst/>
          </a:prstGeom>
          <a:ln w="125650">
            <a:solidFill>
              <a:srgbClr val="B26256"/>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4894" name="object_4895"/>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Arbeitsabläufe</a:t>
            </a:r>
          </a:p>
        </p:txBody>
      </p:sp>
      <p:sp>
        <p:nvSpPr>
          <p:cNvPr id="4896" name="object_4897"/>
          <p:cNvSpPr/>
          <p:nvPr/>
        </p:nvSpPr>
        <p:spPr>
          <a:xfrm>
            <a:off x="7792620" y="2868296"/>
            <a:ext cx="921600" cy="921600"/>
          </a:xfrm>
          <a:prstGeom prst="rect">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2.7</a:t>
            </a:r>
          </a:p>
          <a:p>
            <a:pPr algn="ctr"/>
            <a:r>
              <a:rPr lang="en-US" sz="1700" b="1" dirty="0">
                <a:solidFill>
                  <a:srgbClr val="515455"/>
                </a:solidFill>
                <a:latin typeface="Arial"/>
                <a:cs typeface="Arial"/>
              </a:rPr>
              <a:t>(+0.1)</a:t>
            </a:r>
          </a:p>
        </p:txBody>
      </p:sp>
      <p:sp>
        <p:nvSpPr>
          <p:cNvPr id="4898" name="object_4899">
            <a:hlinkClick r:id="rId32" action="ppaction://hlinksldjump" tooltip="In unserem Bereich gelingt es uns, die wirklich wichtigen Dinge mit Vorrang zu bearbeiten. Z=2.6"/>
          </p:cNvPr>
          <p:cNvSpPr>
            <a:spLocks noGrp="1"/>
          </p:cNvSpPr>
          <p:nvPr/>
        </p:nvSpPr>
        <p:spPr>
          <a:xfrm>
            <a:off x="1760600" y="41720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9</a:t>
            </a:r>
            <a:endParaRPr sz="2950" b="1" dirty="0"/>
          </a:p>
        </p:txBody>
      </p:sp>
      <p:sp>
        <p:nvSpPr>
          <p:cNvPr id="4900" name="object_4901"/>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Prioritätensetzung</a:t>
            </a:r>
          </a:p>
        </p:txBody>
      </p:sp>
      <p:sp>
        <p:nvSpPr>
          <p:cNvPr id="4902" name="object_4903"/>
          <p:cNvSpPr/>
          <p:nvPr/>
        </p:nvSpPr>
        <p:spPr>
          <a:xfrm>
            <a:off x="7792620" y="40798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2.6</a:t>
            </a:r>
          </a:p>
          <a:p>
            <a:pPr algn="ctr"/>
            <a:r>
              <a:rPr lang="en-US" sz="1700" b="1" dirty="0">
                <a:solidFill>
                  <a:srgbClr val="5DC596"/>
                </a:solidFill>
                <a:latin typeface="Arial"/>
                <a:cs typeface="Arial"/>
              </a:rPr>
              <a:t>(+0.3)</a:t>
            </a:r>
          </a:p>
        </p:txBody>
      </p:sp>
      <p:sp>
        <p:nvSpPr>
          <p:cNvPr id="4904" name="object_4905">
            <a:hlinkClick r:id="rId32" action="ppaction://hlinksldjump" tooltip="Notwendige Entscheidungen werden schnell und unbürokratisch gefällt. Z=3"/>
          </p:cNvPr>
          <p:cNvSpPr>
            <a:spLocks noGrp="1"/>
          </p:cNvSpPr>
          <p:nvPr/>
        </p:nvSpPr>
        <p:spPr>
          <a:xfrm>
            <a:off x="1760600" y="53836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10</a:t>
            </a:r>
            <a:endParaRPr sz="2950" b="1" dirty="0"/>
          </a:p>
        </p:txBody>
      </p:sp>
      <p:sp>
        <p:nvSpPr>
          <p:cNvPr id="4906" name="object_4907"/>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Unbürokratische Entscheidungen</a:t>
            </a:r>
          </a:p>
        </p:txBody>
      </p:sp>
      <p:sp>
        <p:nvSpPr>
          <p:cNvPr id="4908" name="object_4909"/>
          <p:cNvSpPr/>
          <p:nvPr/>
        </p:nvSpPr>
        <p:spPr>
          <a:xfrm>
            <a:off x="7792620" y="52914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a:t>
            </a:r>
          </a:p>
          <a:p>
            <a:pPr algn="ctr"/>
            <a:r>
              <a:rPr lang="en-US" sz="1700" b="1" dirty="0">
                <a:solidFill>
                  <a:srgbClr val="5DC596"/>
                </a:solidFill>
                <a:latin typeface="Arial"/>
                <a:cs typeface="Arial"/>
              </a:rPr>
              <a:t>(+0.7)</a:t>
            </a:r>
          </a:p>
        </p:txBody>
      </p:sp>
      <p:sp>
        <p:nvSpPr>
          <p:cNvPr id="4910" name="object_4911">
            <a:hlinkClick r:id="rId32" action="ppaction://hlinksldjump" tooltip="Ich kenne die Arbeitsabläufe, in die ich eingebunden bin, sowie die notwendigen Schnittstellen zu anderen Bereichen sehr genau.  Z=2.5"/>
          </p:cNvPr>
          <p:cNvSpPr>
            <a:spLocks noGrp="1"/>
          </p:cNvSpPr>
          <p:nvPr/>
        </p:nvSpPr>
        <p:spPr>
          <a:xfrm>
            <a:off x="1760600" y="65952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11</a:t>
            </a:r>
            <a:endParaRPr sz="2950" b="1" dirty="0"/>
          </a:p>
        </p:txBody>
      </p:sp>
      <p:sp>
        <p:nvSpPr>
          <p:cNvPr id="4912" name="object_4913"/>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Abteilungsübergreifender Arbeitsablauf</a:t>
            </a:r>
          </a:p>
        </p:txBody>
      </p:sp>
      <p:sp>
        <p:nvSpPr>
          <p:cNvPr id="4914" name="object_4915"/>
          <p:cNvSpPr/>
          <p:nvPr/>
        </p:nvSpPr>
        <p:spPr>
          <a:xfrm>
            <a:off x="7792620" y="65030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2.5</a:t>
            </a:r>
          </a:p>
          <a:p>
            <a:pPr algn="ctr"/>
            <a:r>
              <a:rPr lang="en-US" sz="1700" b="1" dirty="0">
                <a:solidFill>
                  <a:srgbClr val="515455"/>
                </a:solidFill>
                <a:latin typeface="Arial"/>
                <a:cs typeface="Arial"/>
              </a:rPr>
              <a:t>(+0.1)</a:t>
            </a:r>
          </a:p>
        </p:txBody>
      </p:sp>
      <p:sp>
        <p:nvSpPr>
          <p:cNvPr id="4916" name="object_4917">
            <a:hlinkClick r:id="rId32" action="ppaction://hlinksldjump" tooltip="Meine direkte Führungskraft gibt den nötigen Freiraum, um Arbeitsabläufe zu verbessern. Z=2.3"/>
          </p:cNvPr>
          <p:cNvSpPr>
            <a:spLocks noGrp="1"/>
          </p:cNvSpPr>
          <p:nvPr/>
        </p:nvSpPr>
        <p:spPr>
          <a:xfrm>
            <a:off x="1760600" y="78068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12</a:t>
            </a:r>
            <a:endParaRPr sz="2950" b="1" dirty="0"/>
          </a:p>
        </p:txBody>
      </p:sp>
      <p:sp>
        <p:nvSpPr>
          <p:cNvPr id="4918" name="object_4919"/>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Freiraum für Verbesserungen</a:t>
            </a:r>
          </a:p>
        </p:txBody>
      </p:sp>
      <p:sp>
        <p:nvSpPr>
          <p:cNvPr id="4920" name="object_4921"/>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2.3</a:t>
            </a:r>
          </a:p>
          <a:p>
            <a:pPr algn="ctr"/>
            <a:r>
              <a:rPr lang="en-US" sz="1700" b="1" dirty="0">
                <a:solidFill>
                  <a:srgbClr val="515455"/>
                </a:solidFill>
                <a:latin typeface="Arial"/>
                <a:cs typeface="Arial"/>
              </a:rPr>
              <a:t>(0)</a:t>
            </a:r>
          </a:p>
        </p:txBody>
      </p:sp>
      <p:sp>
        <p:nvSpPr>
          <p:cNvPr id="4922" name="object_4923">
            <a:hlinkClick r:id="rId32" action="ppaction://hlinksldjump" tooltip="Die Zusammenarbeit mit anderen Bereichen funktioniert reibungslos. Z=3.5"/>
          </p:cNvPr>
          <p:cNvSpPr>
            <a:spLocks noGrp="1"/>
          </p:cNvSpPr>
          <p:nvPr/>
        </p:nvSpPr>
        <p:spPr>
          <a:xfrm>
            <a:off x="1760600" y="90184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13</a:t>
            </a:r>
            <a:endParaRPr sz="2950" b="1" dirty="0"/>
          </a:p>
        </p:txBody>
      </p:sp>
      <p:sp>
        <p:nvSpPr>
          <p:cNvPr id="4924" name="object_4925"/>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Zusammenarbeit mit anderen Bereichen</a:t>
            </a:r>
          </a:p>
        </p:txBody>
      </p:sp>
      <p:sp>
        <p:nvSpPr>
          <p:cNvPr id="4926" name="object_4927"/>
          <p:cNvSpPr/>
          <p:nvPr/>
        </p:nvSpPr>
        <p:spPr>
          <a:xfrm>
            <a:off x="7792620" y="89262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3.5</a:t>
            </a:r>
          </a:p>
          <a:p>
            <a:pPr algn="ctr"/>
            <a:r>
              <a:rPr lang="en-US" sz="1700" b="1" dirty="0">
                <a:solidFill>
                  <a:srgbClr val="515455"/>
                </a:solidFill>
                <a:latin typeface="Arial"/>
                <a:cs typeface="Arial"/>
              </a:rPr>
              <a:t>(-0.2)</a:t>
            </a:r>
          </a:p>
        </p:txBody>
      </p:sp>
      <p:sp>
        <p:nvSpPr>
          <p:cNvPr id="4928" name="object_4929">
            <a:hlinkClick r:id="rId32" action="ppaction://hlinksldjump" tooltip="Die gegenseitige Vertretung funktioniert bei uns sehr gut. Z=2.3"/>
          </p:cNvPr>
          <p:cNvSpPr>
            <a:spLocks noGrp="1"/>
          </p:cNvSpPr>
          <p:nvPr/>
        </p:nvSpPr>
        <p:spPr>
          <a:xfrm>
            <a:off x="11313821" y="29604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14</a:t>
            </a:r>
            <a:endParaRPr sz="2950" b="1" dirty="0"/>
          </a:p>
        </p:txBody>
      </p:sp>
      <p:sp>
        <p:nvSpPr>
          <p:cNvPr id="4930" name="object_4931"/>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Gegenseitige Vertretung</a:t>
            </a:r>
          </a:p>
        </p:txBody>
      </p:sp>
      <p:sp>
        <p:nvSpPr>
          <p:cNvPr id="4932" name="object_4933"/>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4934" name="object_4935">
            <a:hlinkClick r:id="rId32" action="ppaction://hlinksldjump" tooltip="Ich habe Zugriff auf alle Informationen, um meine Arbeitsaufgabe zu erfüllen. Z=2.4"/>
          </p:cNvPr>
          <p:cNvSpPr>
            <a:spLocks noGrp="1"/>
          </p:cNvSpPr>
          <p:nvPr/>
        </p:nvSpPr>
        <p:spPr>
          <a:xfrm>
            <a:off x="11313821" y="41720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15</a:t>
            </a:r>
            <a:endParaRPr sz="2950" b="1" dirty="0"/>
          </a:p>
        </p:txBody>
      </p:sp>
      <p:sp>
        <p:nvSpPr>
          <p:cNvPr id="4936" name="object_4937"/>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Arbeitsrelevante Informationen</a:t>
            </a:r>
          </a:p>
        </p:txBody>
      </p:sp>
      <p:sp>
        <p:nvSpPr>
          <p:cNvPr id="4938" name="object_4939"/>
          <p:cNvSpPr/>
          <p:nvPr/>
        </p:nvSpPr>
        <p:spPr>
          <a:xfrm>
            <a:off x="17345841" y="40798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15455"/>
                </a:solidFill>
                <a:latin typeface="Arial"/>
                <a:cs typeface="Arial"/>
              </a:rPr>
              <a:t>(+0.2)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2" name="object_494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9</a:t>
            </a:r>
            <a:endParaRPr sz="2950" b="1" dirty="0"/>
          </a:p>
        </p:txBody>
      </p:sp>
      <p:sp>
        <p:nvSpPr>
          <p:cNvPr id="4944" name="object_494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Prioritätensetzung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4946" name="494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4948" name="494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4950" name="495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4952" name="495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4954" name="495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4956" name="495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4958" name="495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4960" name="496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4962" name="496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4964" name="496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4966" name="496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4968" name="496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4970" name="497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4972" name="497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4974" name="497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4976" name="497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4978" name="497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4980" name="object_498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 unserem Bereich gelingt es uns, die wirklich wichtigen Dinge mit Vorrang zu bearbeiten. (99%)</a:t>
            </a:r>
            <a:endParaRPr sz="2450" dirty="0">
              <a:latin typeface="Arial"/>
              <a:cs typeface="Arial"/>
            </a:endParaRPr>
          </a:p>
        </p:txBody>
      </p:sp>
      <p:sp>
        <p:nvSpPr>
          <p:cNvPr id="4982" name="object_498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DC596"/>
                </a:solidFill>
                <a:latin typeface="Arial"/>
                <a:cs typeface="Arial"/>
              </a:rPr>
              <a:t>(+0.3)</a:t>
            </a:r>
          </a:p>
        </p:txBody>
      </p:sp>
      <p:sp>
        <p:nvSpPr>
          <p:cNvPr id="4984" name="object_498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986" name="object_498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19%</a:t>
            </a:r>
          </a:p>
          <a:p>
            <a:pPr marL="12700" algn="r">
              <a:lnSpc>
                <a:spcPct val="100000"/>
              </a:lnSpc>
              <a:spcBef>
                <a:spcPts val="120"/>
              </a:spcBef>
            </a:pPr>
            <a:r>
              <a:rPr lang="de-AT" sz="1750" spc="10" dirty="0">
                <a:solidFill>
                  <a:srgbClr val="494C4D"/>
                </a:solidFill>
                <a:latin typeface="Arial"/>
                <a:cs typeface="Arial"/>
              </a:rPr>
              <a:t>13% / 12%</a:t>
            </a:r>
          </a:p>
        </p:txBody>
      </p:sp>
      <p:sp>
        <p:nvSpPr>
          <p:cNvPr id="4988" name="object_498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113</a:t>
            </a:r>
          </a:p>
        </p:txBody>
      </p:sp>
      <p:sp>
        <p:nvSpPr>
          <p:cNvPr id="4990" name="object_4991"/>
          <p:cNvSpPr/>
          <p:nvPr/>
        </p:nvSpPr>
        <p:spPr>
          <a:xfrm>
            <a:off x="7345326" y="4106021"/>
            <a:ext cx="5219884" cy="398037"/>
          </a:xfrm>
          <a:prstGeom prst="rect">
            <a:avLst/>
          </a:prstGeom>
          <a:solidFill>
            <a:srgbClr val="49C0B6"/>
          </a:solidFill>
        </p:spPr>
      </p:sp>
      <p:sp>
        <p:nvSpPr>
          <p:cNvPr id="4992" name="object_4993"/>
          <p:cNvSpPr/>
          <p:nvPr/>
        </p:nvSpPr>
        <p:spPr>
          <a:xfrm>
            <a:off x="7345326" y="4557130"/>
            <a:ext cx="3464525" cy="172483"/>
          </a:xfrm>
          <a:prstGeom prst="rect">
            <a:avLst/>
          </a:prstGeom>
          <a:solidFill>
            <a:srgbClr val="D1D3D4"/>
          </a:solidFill>
        </p:spPr>
      </p:sp>
      <p:sp>
        <p:nvSpPr>
          <p:cNvPr id="4994" name="object_4995"/>
          <p:cNvSpPr/>
          <p:nvPr/>
        </p:nvSpPr>
        <p:spPr>
          <a:xfrm>
            <a:off x="7345326" y="4782685"/>
            <a:ext cx="3168985" cy="172483"/>
          </a:xfrm>
          <a:prstGeom prst="rect">
            <a:avLst/>
          </a:prstGeom>
          <a:solidFill>
            <a:srgbClr val="E1E2E3"/>
          </a:solidFill>
        </p:spPr>
      </p:sp>
      <p:sp>
        <p:nvSpPr>
          <p:cNvPr id="4996" name="object_499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998" name="object_499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29% / 25%</a:t>
            </a:r>
          </a:p>
        </p:txBody>
      </p:sp>
      <p:sp>
        <p:nvSpPr>
          <p:cNvPr id="5000" name="object_500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182</a:t>
            </a:r>
          </a:p>
        </p:txBody>
      </p:sp>
      <p:sp>
        <p:nvSpPr>
          <p:cNvPr id="5002" name="object_5003"/>
          <p:cNvSpPr/>
          <p:nvPr/>
        </p:nvSpPr>
        <p:spPr>
          <a:xfrm>
            <a:off x="7345326" y="5167454"/>
            <a:ext cx="8407247" cy="398037"/>
          </a:xfrm>
          <a:prstGeom prst="rect">
            <a:avLst/>
          </a:prstGeom>
          <a:solidFill>
            <a:srgbClr val="49C0B6"/>
          </a:solidFill>
        </p:spPr>
      </p:sp>
      <p:sp>
        <p:nvSpPr>
          <p:cNvPr id="5004" name="object_5005"/>
          <p:cNvSpPr/>
          <p:nvPr/>
        </p:nvSpPr>
        <p:spPr>
          <a:xfrm>
            <a:off x="7345326" y="5618563"/>
            <a:ext cx="7714342" cy="172483"/>
          </a:xfrm>
          <a:prstGeom prst="rect">
            <a:avLst/>
          </a:prstGeom>
          <a:solidFill>
            <a:srgbClr val="D1D3D4"/>
          </a:solidFill>
        </p:spPr>
      </p:sp>
      <p:sp>
        <p:nvSpPr>
          <p:cNvPr id="5006" name="object_5007"/>
          <p:cNvSpPr/>
          <p:nvPr/>
        </p:nvSpPr>
        <p:spPr>
          <a:xfrm>
            <a:off x="7345326" y="5844118"/>
            <a:ext cx="6818119" cy="172483"/>
          </a:xfrm>
          <a:prstGeom prst="rect">
            <a:avLst/>
          </a:prstGeom>
          <a:solidFill>
            <a:srgbClr val="E1E2E3"/>
          </a:solidFill>
        </p:spPr>
      </p:sp>
      <p:sp>
        <p:nvSpPr>
          <p:cNvPr id="5008" name="object_500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010" name="object_501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27%</a:t>
            </a:r>
          </a:p>
          <a:p>
            <a:pPr marL="12700" algn="r">
              <a:lnSpc>
                <a:spcPct val="100000"/>
              </a:lnSpc>
              <a:spcBef>
                <a:spcPts val="120"/>
              </a:spcBef>
            </a:pPr>
            <a:r>
              <a:rPr lang="de-AT" sz="1750" spc="10" dirty="0">
                <a:solidFill>
                  <a:srgbClr val="494C4D"/>
                </a:solidFill>
                <a:latin typeface="Arial"/>
                <a:cs typeface="Arial"/>
              </a:rPr>
              <a:t>25% / 27%</a:t>
            </a:r>
          </a:p>
        </p:txBody>
      </p:sp>
      <p:sp>
        <p:nvSpPr>
          <p:cNvPr id="5012" name="object_501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154</a:t>
            </a:r>
          </a:p>
        </p:txBody>
      </p:sp>
      <p:sp>
        <p:nvSpPr>
          <p:cNvPr id="5014" name="object_5015"/>
          <p:cNvSpPr/>
          <p:nvPr/>
        </p:nvSpPr>
        <p:spPr>
          <a:xfrm>
            <a:off x="7345326" y="6228887"/>
            <a:ext cx="7113824" cy="398037"/>
          </a:xfrm>
          <a:prstGeom prst="rect">
            <a:avLst/>
          </a:prstGeom>
          <a:solidFill>
            <a:srgbClr val="49C0B6"/>
          </a:solidFill>
        </p:spPr>
      </p:sp>
      <p:sp>
        <p:nvSpPr>
          <p:cNvPr id="5016" name="object_5017"/>
          <p:cNvSpPr/>
          <p:nvPr/>
        </p:nvSpPr>
        <p:spPr>
          <a:xfrm>
            <a:off x="7345326" y="6679996"/>
            <a:ext cx="6790469" cy="172483"/>
          </a:xfrm>
          <a:prstGeom prst="rect">
            <a:avLst/>
          </a:prstGeom>
          <a:solidFill>
            <a:srgbClr val="D1D3D4"/>
          </a:solidFill>
        </p:spPr>
      </p:sp>
      <p:sp>
        <p:nvSpPr>
          <p:cNvPr id="5018" name="object_5019"/>
          <p:cNvSpPr/>
          <p:nvPr/>
        </p:nvSpPr>
        <p:spPr>
          <a:xfrm>
            <a:off x="7345326" y="6905551"/>
            <a:ext cx="7298268" cy="172483"/>
          </a:xfrm>
          <a:prstGeom prst="rect">
            <a:avLst/>
          </a:prstGeom>
          <a:solidFill>
            <a:srgbClr val="E1E2E3"/>
          </a:solidFill>
        </p:spPr>
      </p:sp>
      <p:sp>
        <p:nvSpPr>
          <p:cNvPr id="5020" name="object_502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022" name="object_502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18% / 20%</a:t>
            </a:r>
          </a:p>
        </p:txBody>
      </p:sp>
      <p:sp>
        <p:nvSpPr>
          <p:cNvPr id="5024" name="object_502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67</a:t>
            </a:r>
          </a:p>
        </p:txBody>
      </p:sp>
      <p:sp>
        <p:nvSpPr>
          <p:cNvPr id="5026" name="object_5027"/>
          <p:cNvSpPr/>
          <p:nvPr/>
        </p:nvSpPr>
        <p:spPr>
          <a:xfrm>
            <a:off x="7345326" y="7290320"/>
            <a:ext cx="3094976" cy="398037"/>
          </a:xfrm>
          <a:prstGeom prst="rect">
            <a:avLst/>
          </a:prstGeom>
          <a:solidFill>
            <a:srgbClr val="49C0B6"/>
          </a:solidFill>
        </p:spPr>
      </p:sp>
      <p:sp>
        <p:nvSpPr>
          <p:cNvPr id="5028" name="object_5029"/>
          <p:cNvSpPr/>
          <p:nvPr/>
        </p:nvSpPr>
        <p:spPr>
          <a:xfrm>
            <a:off x="7345326" y="7741429"/>
            <a:ext cx="4942722" cy="172483"/>
          </a:xfrm>
          <a:prstGeom prst="rect">
            <a:avLst/>
          </a:prstGeom>
          <a:solidFill>
            <a:srgbClr val="D1D3D4"/>
          </a:solidFill>
        </p:spPr>
      </p:sp>
      <p:sp>
        <p:nvSpPr>
          <p:cNvPr id="5030" name="object_5031"/>
          <p:cNvSpPr/>
          <p:nvPr/>
        </p:nvSpPr>
        <p:spPr>
          <a:xfrm>
            <a:off x="7345326" y="7966984"/>
            <a:ext cx="5329656" cy="172483"/>
          </a:xfrm>
          <a:prstGeom prst="rect">
            <a:avLst/>
          </a:prstGeom>
          <a:solidFill>
            <a:srgbClr val="E1E2E3"/>
          </a:solidFill>
        </p:spPr>
      </p:sp>
      <p:sp>
        <p:nvSpPr>
          <p:cNvPr id="5032" name="object_503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034" name="object_503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10% / 11%</a:t>
            </a:r>
          </a:p>
        </p:txBody>
      </p:sp>
      <p:sp>
        <p:nvSpPr>
          <p:cNvPr id="5036" name="object_503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50</a:t>
            </a:r>
          </a:p>
        </p:txBody>
      </p:sp>
      <p:sp>
        <p:nvSpPr>
          <p:cNvPr id="5038" name="object_5039"/>
          <p:cNvSpPr/>
          <p:nvPr/>
        </p:nvSpPr>
        <p:spPr>
          <a:xfrm>
            <a:off x="7345326" y="8351753"/>
            <a:ext cx="2309683" cy="398037"/>
          </a:xfrm>
          <a:prstGeom prst="rect">
            <a:avLst/>
          </a:prstGeom>
          <a:solidFill>
            <a:srgbClr val="49C0B6"/>
          </a:solidFill>
        </p:spPr>
      </p:sp>
      <p:sp>
        <p:nvSpPr>
          <p:cNvPr id="5040" name="object_5041"/>
          <p:cNvSpPr/>
          <p:nvPr/>
        </p:nvSpPr>
        <p:spPr>
          <a:xfrm>
            <a:off x="7345326" y="8802862"/>
            <a:ext cx="2771620" cy="172483"/>
          </a:xfrm>
          <a:prstGeom prst="rect">
            <a:avLst/>
          </a:prstGeom>
          <a:solidFill>
            <a:srgbClr val="D1D3D4"/>
          </a:solidFill>
        </p:spPr>
      </p:sp>
      <p:sp>
        <p:nvSpPr>
          <p:cNvPr id="5042" name="object_5043"/>
          <p:cNvSpPr/>
          <p:nvPr/>
        </p:nvSpPr>
        <p:spPr>
          <a:xfrm>
            <a:off x="7345326" y="9028417"/>
            <a:ext cx="2880895" cy="172483"/>
          </a:xfrm>
          <a:prstGeom prst="rect">
            <a:avLst/>
          </a:prstGeom>
          <a:solidFill>
            <a:srgbClr val="E1E2E3"/>
          </a:solidFill>
        </p:spPr>
      </p:sp>
      <p:sp>
        <p:nvSpPr>
          <p:cNvPr id="5044" name="object_504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046" name="object_504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3% / 4%</a:t>
            </a:r>
          </a:p>
        </p:txBody>
      </p:sp>
      <p:sp>
        <p:nvSpPr>
          <p:cNvPr id="5048" name="object_504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5050" name="object_5051"/>
          <p:cNvSpPr/>
          <p:nvPr/>
        </p:nvSpPr>
        <p:spPr>
          <a:xfrm>
            <a:off x="7345326" y="9413186"/>
            <a:ext cx="369549" cy="398037"/>
          </a:xfrm>
          <a:prstGeom prst="rect">
            <a:avLst/>
          </a:prstGeom>
          <a:solidFill>
            <a:srgbClr val="49C0B6"/>
          </a:solidFill>
        </p:spPr>
      </p:sp>
      <p:sp>
        <p:nvSpPr>
          <p:cNvPr id="5052" name="object_5053"/>
          <p:cNvSpPr/>
          <p:nvPr/>
        </p:nvSpPr>
        <p:spPr>
          <a:xfrm>
            <a:off x="7345326" y="9864295"/>
            <a:ext cx="831486" cy="172483"/>
          </a:xfrm>
          <a:prstGeom prst="rect">
            <a:avLst/>
          </a:prstGeom>
          <a:solidFill>
            <a:srgbClr val="D1D3D4"/>
          </a:solidFill>
        </p:spPr>
      </p:sp>
      <p:sp>
        <p:nvSpPr>
          <p:cNvPr id="5054" name="object_5055"/>
          <p:cNvSpPr/>
          <p:nvPr/>
        </p:nvSpPr>
        <p:spPr>
          <a:xfrm>
            <a:off x="7345326" y="10089850"/>
            <a:ext cx="1152358" cy="172483"/>
          </a:xfrm>
          <a:prstGeom prst="rect">
            <a:avLst/>
          </a:prstGeom>
          <a:solidFill>
            <a:srgbClr val="E1E2E3"/>
          </a:solidFill>
        </p:spPr>
      </p:sp>
      <p:sp>
        <p:nvSpPr>
          <p:cNvPr id="5056" name="object_5057"/>
          <p:cNvSpPr/>
          <p:nvPr/>
        </p:nvSpPr>
        <p:spPr>
          <a:xfrm>
            <a:off x="7345326" y="3999878"/>
            <a:ext cx="0" cy="6368598"/>
          </a:xfrm>
          <a:prstGeom prst="rect">
            <a:avLst/>
          </a:prstGeom>
          <a:ln w="5235">
            <a:solidFill>
              <a:srgbClr val="000000"/>
            </a:solidFill>
          </a:ln>
        </p:spPr>
      </p:sp>
      <p:sp>
        <p:nvSpPr>
          <p:cNvPr id="5058" name="object_5059"/>
          <p:cNvSpPr/>
          <p:nvPr/>
        </p:nvSpPr>
        <p:spPr>
          <a:xfrm>
            <a:off x="15752573" y="3999878"/>
            <a:ext cx="0" cy="6368598"/>
          </a:xfrm>
          <a:prstGeom prst="rect">
            <a:avLst/>
          </a:prstGeom>
          <a:ln w="5235">
            <a:solidFill>
              <a:srgbClr val="000000"/>
            </a:solidFill>
          </a:ln>
        </p:spPr>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2" name="object_506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10</a:t>
            </a:r>
            <a:endParaRPr sz="2950" b="1" dirty="0"/>
          </a:p>
        </p:txBody>
      </p:sp>
      <p:sp>
        <p:nvSpPr>
          <p:cNvPr id="5064" name="object_50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Unbürokratische Entscheidungen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066" name="506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068" name="506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070" name="507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072" name="507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074" name="507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076" name="507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078" name="507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080" name="508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082" name="508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084" name="508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086" name="508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088" name="508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090" name="509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092" name="509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094" name="509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096" name="509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098" name="509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100" name="object_510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Notwendige Entscheidungen werden schnell und unbürokratisch gefällt. (99%)</a:t>
            </a:r>
            <a:endParaRPr sz="2450" dirty="0">
              <a:latin typeface="Arial"/>
              <a:cs typeface="Arial"/>
            </a:endParaRPr>
          </a:p>
        </p:txBody>
      </p:sp>
      <p:sp>
        <p:nvSpPr>
          <p:cNvPr id="5102" name="object_5103"/>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a:t>
            </a:r>
          </a:p>
          <a:p>
            <a:pPr algn="ctr"/>
            <a:r>
              <a:rPr lang="en-US" sz="1850" b="1" dirty="0">
                <a:solidFill>
                  <a:srgbClr val="5DC596"/>
                </a:solidFill>
                <a:latin typeface="Arial"/>
                <a:cs typeface="Arial"/>
              </a:rPr>
              <a:t>(+0.7)</a:t>
            </a:r>
          </a:p>
        </p:txBody>
      </p:sp>
      <p:sp>
        <p:nvSpPr>
          <p:cNvPr id="5104" name="object_510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106" name="object_510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7% / 6%</a:t>
            </a:r>
          </a:p>
        </p:txBody>
      </p:sp>
      <p:sp>
        <p:nvSpPr>
          <p:cNvPr id="5108" name="object_510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72</a:t>
            </a:r>
          </a:p>
        </p:txBody>
      </p:sp>
      <p:sp>
        <p:nvSpPr>
          <p:cNvPr id="5110" name="object_5111"/>
          <p:cNvSpPr/>
          <p:nvPr/>
        </p:nvSpPr>
        <p:spPr>
          <a:xfrm>
            <a:off x="7345326" y="4106021"/>
            <a:ext cx="3519313" cy="398037"/>
          </a:xfrm>
          <a:prstGeom prst="rect">
            <a:avLst/>
          </a:prstGeom>
          <a:solidFill>
            <a:srgbClr val="49C0B6"/>
          </a:solidFill>
        </p:spPr>
      </p:sp>
      <p:sp>
        <p:nvSpPr>
          <p:cNvPr id="5112" name="object_5113"/>
          <p:cNvSpPr/>
          <p:nvPr/>
        </p:nvSpPr>
        <p:spPr>
          <a:xfrm>
            <a:off x="7345326" y="4557130"/>
            <a:ext cx="1857415" cy="172483"/>
          </a:xfrm>
          <a:prstGeom prst="rect">
            <a:avLst/>
          </a:prstGeom>
          <a:solidFill>
            <a:srgbClr val="D1D3D4"/>
          </a:solidFill>
        </p:spPr>
      </p:sp>
      <p:sp>
        <p:nvSpPr>
          <p:cNvPr id="5114" name="object_5115"/>
          <p:cNvSpPr/>
          <p:nvPr/>
        </p:nvSpPr>
        <p:spPr>
          <a:xfrm>
            <a:off x="7345326" y="4782685"/>
            <a:ext cx="1625808" cy="172483"/>
          </a:xfrm>
          <a:prstGeom prst="rect">
            <a:avLst/>
          </a:prstGeom>
          <a:solidFill>
            <a:srgbClr val="E1E2E3"/>
          </a:solidFill>
        </p:spPr>
      </p:sp>
      <p:sp>
        <p:nvSpPr>
          <p:cNvPr id="5116" name="object_511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118" name="object_511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30%</a:t>
            </a:r>
          </a:p>
          <a:p>
            <a:pPr marL="12700" algn="r">
              <a:lnSpc>
                <a:spcPct val="100000"/>
              </a:lnSpc>
              <a:spcBef>
                <a:spcPts val="120"/>
              </a:spcBef>
            </a:pPr>
            <a:r>
              <a:rPr lang="de-AT" sz="1750" spc="10" dirty="0">
                <a:solidFill>
                  <a:srgbClr val="494C4D"/>
                </a:solidFill>
                <a:latin typeface="Arial"/>
                <a:cs typeface="Arial"/>
              </a:rPr>
              <a:t>17% / 16%</a:t>
            </a:r>
          </a:p>
        </p:txBody>
      </p:sp>
      <p:sp>
        <p:nvSpPr>
          <p:cNvPr id="5120" name="object_512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172</a:t>
            </a:r>
          </a:p>
        </p:txBody>
      </p:sp>
      <p:sp>
        <p:nvSpPr>
          <p:cNvPr id="5122" name="object_5123"/>
          <p:cNvSpPr/>
          <p:nvPr/>
        </p:nvSpPr>
        <p:spPr>
          <a:xfrm>
            <a:off x="7345326" y="5167454"/>
            <a:ext cx="8407247" cy="398037"/>
          </a:xfrm>
          <a:prstGeom prst="rect">
            <a:avLst/>
          </a:prstGeom>
          <a:solidFill>
            <a:srgbClr val="49C0B6"/>
          </a:solidFill>
        </p:spPr>
      </p:sp>
      <p:sp>
        <p:nvSpPr>
          <p:cNvPr id="5124" name="object_5125"/>
          <p:cNvSpPr/>
          <p:nvPr/>
        </p:nvSpPr>
        <p:spPr>
          <a:xfrm>
            <a:off x="7345326" y="5618563"/>
            <a:ext cx="4887934" cy="172483"/>
          </a:xfrm>
          <a:prstGeom prst="rect">
            <a:avLst/>
          </a:prstGeom>
          <a:solidFill>
            <a:srgbClr val="D1D3D4"/>
          </a:solidFill>
        </p:spPr>
      </p:sp>
      <p:sp>
        <p:nvSpPr>
          <p:cNvPr id="5126" name="object_5127"/>
          <p:cNvSpPr/>
          <p:nvPr/>
        </p:nvSpPr>
        <p:spPr>
          <a:xfrm>
            <a:off x="7345326" y="5844118"/>
            <a:ext cx="4420164" cy="172483"/>
          </a:xfrm>
          <a:prstGeom prst="rect">
            <a:avLst/>
          </a:prstGeom>
          <a:solidFill>
            <a:srgbClr val="E1E2E3"/>
          </a:solidFill>
        </p:spPr>
      </p:sp>
      <p:sp>
        <p:nvSpPr>
          <p:cNvPr id="5128" name="object_512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130" name="object_513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18% / 19%</a:t>
            </a:r>
          </a:p>
        </p:txBody>
      </p:sp>
      <p:sp>
        <p:nvSpPr>
          <p:cNvPr id="5132" name="object_513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114</a:t>
            </a:r>
          </a:p>
        </p:txBody>
      </p:sp>
      <p:sp>
        <p:nvSpPr>
          <p:cNvPr id="5134" name="object_5135"/>
          <p:cNvSpPr/>
          <p:nvPr/>
        </p:nvSpPr>
        <p:spPr>
          <a:xfrm>
            <a:off x="7345326" y="6228887"/>
            <a:ext cx="5572245" cy="398037"/>
          </a:xfrm>
          <a:prstGeom prst="rect">
            <a:avLst/>
          </a:prstGeom>
          <a:solidFill>
            <a:srgbClr val="49C0B6"/>
          </a:solidFill>
        </p:spPr>
      </p:sp>
      <p:sp>
        <p:nvSpPr>
          <p:cNvPr id="5136" name="object_5137"/>
          <p:cNvSpPr/>
          <p:nvPr/>
        </p:nvSpPr>
        <p:spPr>
          <a:xfrm>
            <a:off x="7345326" y="6679996"/>
            <a:ext cx="5230090" cy="172483"/>
          </a:xfrm>
          <a:prstGeom prst="rect">
            <a:avLst/>
          </a:prstGeom>
          <a:solidFill>
            <a:srgbClr val="D1D3D4"/>
          </a:solidFill>
        </p:spPr>
      </p:sp>
      <p:sp>
        <p:nvSpPr>
          <p:cNvPr id="5138" name="object_5139"/>
          <p:cNvSpPr/>
          <p:nvPr/>
        </p:nvSpPr>
        <p:spPr>
          <a:xfrm>
            <a:off x="7345326" y="6905551"/>
            <a:ext cx="5283875" cy="172483"/>
          </a:xfrm>
          <a:prstGeom prst="rect">
            <a:avLst/>
          </a:prstGeom>
          <a:solidFill>
            <a:srgbClr val="E1E2E3"/>
          </a:solidFill>
        </p:spPr>
      </p:sp>
      <p:sp>
        <p:nvSpPr>
          <p:cNvPr id="5140" name="object_514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142" name="object_514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21%</a:t>
            </a:r>
          </a:p>
          <a:p>
            <a:pPr marL="12700" algn="r">
              <a:lnSpc>
                <a:spcPct val="100000"/>
              </a:lnSpc>
              <a:spcBef>
                <a:spcPts val="120"/>
              </a:spcBef>
            </a:pPr>
            <a:r>
              <a:rPr lang="de-AT" sz="1750" spc="10" dirty="0">
                <a:solidFill>
                  <a:srgbClr val="494C4D"/>
                </a:solidFill>
                <a:latin typeface="Arial"/>
                <a:cs typeface="Arial"/>
              </a:rPr>
              <a:t>23% / 22%</a:t>
            </a:r>
          </a:p>
        </p:txBody>
      </p:sp>
      <p:sp>
        <p:nvSpPr>
          <p:cNvPr id="5144" name="object_514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119</a:t>
            </a:r>
          </a:p>
        </p:txBody>
      </p:sp>
      <p:sp>
        <p:nvSpPr>
          <p:cNvPr id="5146" name="object_5147"/>
          <p:cNvSpPr/>
          <p:nvPr/>
        </p:nvSpPr>
        <p:spPr>
          <a:xfrm>
            <a:off x="7345326" y="7290320"/>
            <a:ext cx="5816642" cy="398037"/>
          </a:xfrm>
          <a:prstGeom prst="rect">
            <a:avLst/>
          </a:prstGeom>
          <a:solidFill>
            <a:srgbClr val="49C0B6"/>
          </a:solidFill>
        </p:spPr>
      </p:sp>
      <p:sp>
        <p:nvSpPr>
          <p:cNvPr id="5148" name="object_5149"/>
          <p:cNvSpPr/>
          <p:nvPr/>
        </p:nvSpPr>
        <p:spPr>
          <a:xfrm>
            <a:off x="7345326" y="7741429"/>
            <a:ext cx="6452073" cy="172483"/>
          </a:xfrm>
          <a:prstGeom prst="rect">
            <a:avLst/>
          </a:prstGeom>
          <a:solidFill>
            <a:srgbClr val="D1D3D4"/>
          </a:solidFill>
        </p:spPr>
      </p:sp>
      <p:sp>
        <p:nvSpPr>
          <p:cNvPr id="5150" name="object_5151"/>
          <p:cNvSpPr/>
          <p:nvPr/>
        </p:nvSpPr>
        <p:spPr>
          <a:xfrm>
            <a:off x="7345326" y="7966984"/>
            <a:ext cx="6300004" cy="172483"/>
          </a:xfrm>
          <a:prstGeom prst="rect">
            <a:avLst/>
          </a:prstGeom>
          <a:solidFill>
            <a:srgbClr val="E1E2E3"/>
          </a:solidFill>
        </p:spPr>
      </p:sp>
      <p:sp>
        <p:nvSpPr>
          <p:cNvPr id="5152" name="object_515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154" name="object_515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22% / 23%</a:t>
            </a:r>
          </a:p>
        </p:txBody>
      </p:sp>
      <p:sp>
        <p:nvSpPr>
          <p:cNvPr id="5156" name="object_515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79</a:t>
            </a:r>
          </a:p>
        </p:txBody>
      </p:sp>
      <p:sp>
        <p:nvSpPr>
          <p:cNvPr id="5158" name="object_5159"/>
          <p:cNvSpPr/>
          <p:nvPr/>
        </p:nvSpPr>
        <p:spPr>
          <a:xfrm>
            <a:off x="7345326" y="8351753"/>
            <a:ext cx="3861468" cy="398037"/>
          </a:xfrm>
          <a:prstGeom prst="rect">
            <a:avLst/>
          </a:prstGeom>
          <a:solidFill>
            <a:srgbClr val="49C0B6"/>
          </a:solidFill>
        </p:spPr>
      </p:sp>
      <p:sp>
        <p:nvSpPr>
          <p:cNvPr id="5160" name="object_5161"/>
          <p:cNvSpPr/>
          <p:nvPr/>
        </p:nvSpPr>
        <p:spPr>
          <a:xfrm>
            <a:off x="7345326" y="8802862"/>
            <a:ext cx="6305435" cy="172483"/>
          </a:xfrm>
          <a:prstGeom prst="rect">
            <a:avLst/>
          </a:prstGeom>
          <a:solidFill>
            <a:srgbClr val="D1D3D4"/>
          </a:solidFill>
        </p:spPr>
      </p:sp>
      <p:sp>
        <p:nvSpPr>
          <p:cNvPr id="5162" name="object_5163"/>
          <p:cNvSpPr/>
          <p:nvPr/>
        </p:nvSpPr>
        <p:spPr>
          <a:xfrm>
            <a:off x="7345326" y="9028417"/>
            <a:ext cx="6503230" cy="172483"/>
          </a:xfrm>
          <a:prstGeom prst="rect">
            <a:avLst/>
          </a:prstGeom>
          <a:solidFill>
            <a:srgbClr val="E1E2E3"/>
          </a:solidFill>
        </p:spPr>
      </p:sp>
      <p:sp>
        <p:nvSpPr>
          <p:cNvPr id="5164" name="object_516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166" name="object_516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11% / 14%</a:t>
            </a:r>
          </a:p>
        </p:txBody>
      </p:sp>
      <p:sp>
        <p:nvSpPr>
          <p:cNvPr id="5168" name="object_516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a:t>
            </a:r>
          </a:p>
        </p:txBody>
      </p:sp>
      <p:sp>
        <p:nvSpPr>
          <p:cNvPr id="5170" name="object_5171"/>
          <p:cNvSpPr/>
          <p:nvPr/>
        </p:nvSpPr>
        <p:spPr>
          <a:xfrm>
            <a:off x="7345326" y="9413186"/>
            <a:ext cx="879828" cy="398037"/>
          </a:xfrm>
          <a:prstGeom prst="rect">
            <a:avLst/>
          </a:prstGeom>
          <a:solidFill>
            <a:srgbClr val="49C0B6"/>
          </a:solidFill>
        </p:spPr>
      </p:sp>
      <p:sp>
        <p:nvSpPr>
          <p:cNvPr id="5172" name="object_5173"/>
          <p:cNvSpPr/>
          <p:nvPr/>
        </p:nvSpPr>
        <p:spPr>
          <a:xfrm>
            <a:off x="7345326" y="9864295"/>
            <a:ext cx="3226037" cy="172483"/>
          </a:xfrm>
          <a:prstGeom prst="rect">
            <a:avLst/>
          </a:prstGeom>
          <a:solidFill>
            <a:srgbClr val="D1D3D4"/>
          </a:solidFill>
        </p:spPr>
      </p:sp>
      <p:sp>
        <p:nvSpPr>
          <p:cNvPr id="5174" name="object_5175"/>
          <p:cNvSpPr/>
          <p:nvPr/>
        </p:nvSpPr>
        <p:spPr>
          <a:xfrm>
            <a:off x="7345326" y="10089850"/>
            <a:ext cx="3912099" cy="172483"/>
          </a:xfrm>
          <a:prstGeom prst="rect">
            <a:avLst/>
          </a:prstGeom>
          <a:solidFill>
            <a:srgbClr val="E1E2E3"/>
          </a:solidFill>
        </p:spPr>
      </p:sp>
      <p:sp>
        <p:nvSpPr>
          <p:cNvPr id="5176" name="object_5177"/>
          <p:cNvSpPr/>
          <p:nvPr/>
        </p:nvSpPr>
        <p:spPr>
          <a:xfrm>
            <a:off x="7345326" y="3999878"/>
            <a:ext cx="0" cy="6368598"/>
          </a:xfrm>
          <a:prstGeom prst="rect">
            <a:avLst/>
          </a:prstGeom>
          <a:ln w="5235">
            <a:solidFill>
              <a:srgbClr val="000000"/>
            </a:solidFill>
          </a:ln>
        </p:spPr>
      </p:sp>
      <p:sp>
        <p:nvSpPr>
          <p:cNvPr id="5178" name="object_5179"/>
          <p:cNvSpPr/>
          <p:nvPr/>
        </p:nvSpPr>
        <p:spPr>
          <a:xfrm>
            <a:off x="15752573" y="3999878"/>
            <a:ext cx="0" cy="6368598"/>
          </a:xfrm>
          <a:prstGeom prst="rect">
            <a:avLst/>
          </a:prstGeom>
          <a:ln w="5235">
            <a:solidFill>
              <a:srgbClr val="000000"/>
            </a:solidFill>
          </a:ln>
        </p:spPr>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2" name="object_518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11</a:t>
            </a:r>
            <a:endParaRPr sz="2950" b="1" dirty="0"/>
          </a:p>
        </p:txBody>
      </p:sp>
      <p:sp>
        <p:nvSpPr>
          <p:cNvPr id="5184" name="object_518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Abteilungsübergreifender Arbeitsablauf</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186" name="518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188" name="518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190" name="519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192" name="519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194" name="519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196" name="519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198" name="519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200" name="520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202" name="520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204" name="520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206" name="520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208" name="520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210" name="521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212" name="521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214" name="521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216" name="521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218" name="521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220" name="object_522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kenne die Arbeitsabläufe, in die ich eingebunden bin, sowie die notwendigen Schnittstellen zu anderen Bereichen sehr genau. (99.5%)</a:t>
            </a:r>
            <a:endParaRPr sz="2450" dirty="0">
              <a:latin typeface="Arial"/>
              <a:cs typeface="Arial"/>
            </a:endParaRPr>
          </a:p>
        </p:txBody>
      </p:sp>
      <p:sp>
        <p:nvSpPr>
          <p:cNvPr id="5222" name="object_522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(+0.1)</a:t>
            </a:r>
          </a:p>
        </p:txBody>
      </p:sp>
      <p:sp>
        <p:nvSpPr>
          <p:cNvPr id="5224" name="object_522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226" name="object_522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16%</a:t>
            </a:r>
          </a:p>
          <a:p>
            <a:pPr marL="12700" algn="r">
              <a:lnSpc>
                <a:spcPct val="100000"/>
              </a:lnSpc>
              <a:spcBef>
                <a:spcPts val="120"/>
              </a:spcBef>
            </a:pPr>
            <a:r>
              <a:rPr lang="de-AT" sz="1750" spc="10" dirty="0">
                <a:solidFill>
                  <a:srgbClr val="494C4D"/>
                </a:solidFill>
                <a:latin typeface="Arial"/>
                <a:cs typeface="Arial"/>
              </a:rPr>
              <a:t>16% / 15%</a:t>
            </a:r>
          </a:p>
        </p:txBody>
      </p:sp>
      <p:sp>
        <p:nvSpPr>
          <p:cNvPr id="5228" name="object_522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93</a:t>
            </a:r>
          </a:p>
        </p:txBody>
      </p:sp>
      <p:sp>
        <p:nvSpPr>
          <p:cNvPr id="5230" name="object_5231"/>
          <p:cNvSpPr/>
          <p:nvPr/>
        </p:nvSpPr>
        <p:spPr>
          <a:xfrm>
            <a:off x="7345326" y="4106021"/>
            <a:ext cx="3537891" cy="398037"/>
          </a:xfrm>
          <a:prstGeom prst="rect">
            <a:avLst/>
          </a:prstGeom>
          <a:solidFill>
            <a:srgbClr val="49C0B6"/>
          </a:solidFill>
        </p:spPr>
      </p:sp>
      <p:sp>
        <p:nvSpPr>
          <p:cNvPr id="5232" name="object_5233"/>
          <p:cNvSpPr/>
          <p:nvPr/>
        </p:nvSpPr>
        <p:spPr>
          <a:xfrm>
            <a:off x="7345326" y="4557130"/>
            <a:ext cx="3461808" cy="172483"/>
          </a:xfrm>
          <a:prstGeom prst="rect">
            <a:avLst/>
          </a:prstGeom>
          <a:solidFill>
            <a:srgbClr val="D1D3D4"/>
          </a:solidFill>
        </p:spPr>
      </p:sp>
      <p:sp>
        <p:nvSpPr>
          <p:cNvPr id="5234" name="object_5235"/>
          <p:cNvSpPr/>
          <p:nvPr/>
        </p:nvSpPr>
        <p:spPr>
          <a:xfrm>
            <a:off x="7345326" y="4782685"/>
            <a:ext cx="3242419" cy="172483"/>
          </a:xfrm>
          <a:prstGeom prst="rect">
            <a:avLst/>
          </a:prstGeom>
          <a:solidFill>
            <a:srgbClr val="E1E2E3"/>
          </a:solidFill>
        </p:spPr>
      </p:sp>
      <p:sp>
        <p:nvSpPr>
          <p:cNvPr id="5236" name="object_523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238" name="object_523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38%</a:t>
            </a:r>
          </a:p>
          <a:p>
            <a:pPr marL="12700" algn="r">
              <a:lnSpc>
                <a:spcPct val="100000"/>
              </a:lnSpc>
              <a:spcBef>
                <a:spcPts val="120"/>
              </a:spcBef>
            </a:pPr>
            <a:r>
              <a:rPr lang="de-AT" sz="1750" spc="10" dirty="0">
                <a:solidFill>
                  <a:srgbClr val="494C4D"/>
                </a:solidFill>
                <a:latin typeface="Arial"/>
                <a:cs typeface="Arial"/>
              </a:rPr>
              <a:t>38% / 34%</a:t>
            </a:r>
          </a:p>
        </p:txBody>
      </p:sp>
      <p:sp>
        <p:nvSpPr>
          <p:cNvPr id="5240" name="object_524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221</a:t>
            </a:r>
          </a:p>
        </p:txBody>
      </p:sp>
      <p:sp>
        <p:nvSpPr>
          <p:cNvPr id="5242" name="object_5243"/>
          <p:cNvSpPr/>
          <p:nvPr/>
        </p:nvSpPr>
        <p:spPr>
          <a:xfrm>
            <a:off x="7345326" y="5167454"/>
            <a:ext cx="8407247" cy="398037"/>
          </a:xfrm>
          <a:prstGeom prst="rect">
            <a:avLst/>
          </a:prstGeom>
          <a:solidFill>
            <a:srgbClr val="49C0B6"/>
          </a:solidFill>
        </p:spPr>
      </p:sp>
      <p:sp>
        <p:nvSpPr>
          <p:cNvPr id="5244" name="object_5245"/>
          <p:cNvSpPr/>
          <p:nvPr/>
        </p:nvSpPr>
        <p:spPr>
          <a:xfrm>
            <a:off x="7345326" y="5618563"/>
            <a:ext cx="8293121" cy="172483"/>
          </a:xfrm>
          <a:prstGeom prst="rect">
            <a:avLst/>
          </a:prstGeom>
          <a:solidFill>
            <a:srgbClr val="D1D3D4"/>
          </a:solidFill>
        </p:spPr>
      </p:sp>
      <p:sp>
        <p:nvSpPr>
          <p:cNvPr id="5246" name="object_5247"/>
          <p:cNvSpPr/>
          <p:nvPr/>
        </p:nvSpPr>
        <p:spPr>
          <a:xfrm>
            <a:off x="7345326" y="5844118"/>
            <a:ext cx="7473381" cy="172483"/>
          </a:xfrm>
          <a:prstGeom prst="rect">
            <a:avLst/>
          </a:prstGeom>
          <a:solidFill>
            <a:srgbClr val="E1E2E3"/>
          </a:solidFill>
        </p:spPr>
      </p:sp>
      <p:sp>
        <p:nvSpPr>
          <p:cNvPr id="5248" name="object_524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250" name="object_525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27%</a:t>
            </a:r>
          </a:p>
          <a:p>
            <a:pPr marL="12700" algn="r">
              <a:lnSpc>
                <a:spcPct val="100000"/>
              </a:lnSpc>
              <a:spcBef>
                <a:spcPts val="120"/>
              </a:spcBef>
            </a:pPr>
            <a:r>
              <a:rPr lang="de-AT" sz="1750" spc="10" dirty="0">
                <a:solidFill>
                  <a:srgbClr val="494C4D"/>
                </a:solidFill>
                <a:latin typeface="Arial"/>
                <a:cs typeface="Arial"/>
              </a:rPr>
              <a:t>25% / 27%</a:t>
            </a:r>
          </a:p>
        </p:txBody>
      </p:sp>
      <p:sp>
        <p:nvSpPr>
          <p:cNvPr id="5252" name="object_525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155</a:t>
            </a:r>
          </a:p>
        </p:txBody>
      </p:sp>
      <p:sp>
        <p:nvSpPr>
          <p:cNvPr id="5254" name="object_5255"/>
          <p:cNvSpPr/>
          <p:nvPr/>
        </p:nvSpPr>
        <p:spPr>
          <a:xfrm>
            <a:off x="7345326" y="6228887"/>
            <a:ext cx="5896485" cy="398037"/>
          </a:xfrm>
          <a:prstGeom prst="rect">
            <a:avLst/>
          </a:prstGeom>
          <a:solidFill>
            <a:srgbClr val="49C0B6"/>
          </a:solidFill>
        </p:spPr>
      </p:sp>
      <p:sp>
        <p:nvSpPr>
          <p:cNvPr id="5256" name="object_5257"/>
          <p:cNvSpPr/>
          <p:nvPr/>
        </p:nvSpPr>
        <p:spPr>
          <a:xfrm>
            <a:off x="7345326" y="6679996"/>
            <a:ext cx="5554109" cy="172483"/>
          </a:xfrm>
          <a:prstGeom prst="rect">
            <a:avLst/>
          </a:prstGeom>
          <a:solidFill>
            <a:srgbClr val="D1D3D4"/>
          </a:solidFill>
        </p:spPr>
      </p:sp>
      <p:sp>
        <p:nvSpPr>
          <p:cNvPr id="5258" name="object_5259"/>
          <p:cNvSpPr/>
          <p:nvPr/>
        </p:nvSpPr>
        <p:spPr>
          <a:xfrm>
            <a:off x="7345326" y="6905551"/>
            <a:ext cx="5852171" cy="172483"/>
          </a:xfrm>
          <a:prstGeom prst="rect">
            <a:avLst/>
          </a:prstGeom>
          <a:solidFill>
            <a:srgbClr val="E1E2E3"/>
          </a:solidFill>
        </p:spPr>
      </p:sp>
      <p:sp>
        <p:nvSpPr>
          <p:cNvPr id="5260" name="object_526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262" name="object_526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13%</a:t>
            </a:r>
          </a:p>
          <a:p>
            <a:pPr marL="12700" algn="r">
              <a:lnSpc>
                <a:spcPct val="100000"/>
              </a:lnSpc>
              <a:spcBef>
                <a:spcPts val="120"/>
              </a:spcBef>
            </a:pPr>
            <a:r>
              <a:rPr lang="de-AT" sz="1750" spc="10" dirty="0">
                <a:solidFill>
                  <a:srgbClr val="494C4D"/>
                </a:solidFill>
                <a:latin typeface="Arial"/>
                <a:cs typeface="Arial"/>
              </a:rPr>
              <a:t>13% / 15%</a:t>
            </a:r>
          </a:p>
        </p:txBody>
      </p:sp>
      <p:sp>
        <p:nvSpPr>
          <p:cNvPr id="5264" name="object_526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75</a:t>
            </a:r>
          </a:p>
        </p:txBody>
      </p:sp>
      <p:sp>
        <p:nvSpPr>
          <p:cNvPr id="5266" name="object_5267"/>
          <p:cNvSpPr/>
          <p:nvPr/>
        </p:nvSpPr>
        <p:spPr>
          <a:xfrm>
            <a:off x="7345326" y="7290320"/>
            <a:ext cx="2853138" cy="398037"/>
          </a:xfrm>
          <a:prstGeom prst="rect">
            <a:avLst/>
          </a:prstGeom>
          <a:solidFill>
            <a:srgbClr val="49C0B6"/>
          </a:solidFill>
        </p:spPr>
      </p:sp>
      <p:sp>
        <p:nvSpPr>
          <p:cNvPr id="5268" name="object_5269"/>
          <p:cNvSpPr/>
          <p:nvPr/>
        </p:nvSpPr>
        <p:spPr>
          <a:xfrm>
            <a:off x="7345326" y="7741429"/>
            <a:ext cx="2891180" cy="172483"/>
          </a:xfrm>
          <a:prstGeom prst="rect">
            <a:avLst/>
          </a:prstGeom>
          <a:solidFill>
            <a:srgbClr val="D1D3D4"/>
          </a:solidFill>
        </p:spPr>
      </p:sp>
      <p:sp>
        <p:nvSpPr>
          <p:cNvPr id="5270" name="object_5271"/>
          <p:cNvSpPr/>
          <p:nvPr/>
        </p:nvSpPr>
        <p:spPr>
          <a:xfrm>
            <a:off x="7345326" y="7966984"/>
            <a:ext cx="3400586" cy="172483"/>
          </a:xfrm>
          <a:prstGeom prst="rect">
            <a:avLst/>
          </a:prstGeom>
          <a:solidFill>
            <a:srgbClr val="E1E2E3"/>
          </a:solidFill>
        </p:spPr>
      </p:sp>
      <p:sp>
        <p:nvSpPr>
          <p:cNvPr id="5272" name="object_527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274" name="object_527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7% / 7%</a:t>
            </a:r>
          </a:p>
        </p:txBody>
      </p:sp>
      <p:sp>
        <p:nvSpPr>
          <p:cNvPr id="5276" name="object_527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32</a:t>
            </a:r>
          </a:p>
        </p:txBody>
      </p:sp>
      <p:sp>
        <p:nvSpPr>
          <p:cNvPr id="5278" name="object_5279"/>
          <p:cNvSpPr/>
          <p:nvPr/>
        </p:nvSpPr>
        <p:spPr>
          <a:xfrm>
            <a:off x="7345326" y="8351753"/>
            <a:ext cx="1217339" cy="398037"/>
          </a:xfrm>
          <a:prstGeom prst="rect">
            <a:avLst/>
          </a:prstGeom>
          <a:solidFill>
            <a:srgbClr val="49C0B6"/>
          </a:solidFill>
        </p:spPr>
      </p:sp>
      <p:sp>
        <p:nvSpPr>
          <p:cNvPr id="5280" name="object_5281"/>
          <p:cNvSpPr/>
          <p:nvPr/>
        </p:nvSpPr>
        <p:spPr>
          <a:xfrm>
            <a:off x="7345326" y="8802862"/>
            <a:ext cx="1559716" cy="172483"/>
          </a:xfrm>
          <a:prstGeom prst="rect">
            <a:avLst/>
          </a:prstGeom>
          <a:solidFill>
            <a:srgbClr val="D1D3D4"/>
          </a:solidFill>
        </p:spPr>
      </p:sp>
      <p:sp>
        <p:nvSpPr>
          <p:cNvPr id="5282" name="object_5283"/>
          <p:cNvSpPr/>
          <p:nvPr/>
        </p:nvSpPr>
        <p:spPr>
          <a:xfrm>
            <a:off x="7345326" y="9028417"/>
            <a:ext cx="1502585" cy="172483"/>
          </a:xfrm>
          <a:prstGeom prst="rect">
            <a:avLst/>
          </a:prstGeom>
          <a:solidFill>
            <a:srgbClr val="E1E2E3"/>
          </a:solidFill>
        </p:spPr>
      </p:sp>
      <p:sp>
        <p:nvSpPr>
          <p:cNvPr id="5284" name="object_528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286" name="object_528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1% / 2%</a:t>
            </a:r>
          </a:p>
        </p:txBody>
      </p:sp>
      <p:sp>
        <p:nvSpPr>
          <p:cNvPr id="5288" name="object_528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290" name="object_5291"/>
          <p:cNvSpPr/>
          <p:nvPr/>
        </p:nvSpPr>
        <p:spPr>
          <a:xfrm>
            <a:off x="7345326" y="9413186"/>
            <a:ext cx="38042" cy="398037"/>
          </a:xfrm>
          <a:prstGeom prst="rect">
            <a:avLst/>
          </a:prstGeom>
          <a:solidFill>
            <a:srgbClr val="49C0B6"/>
          </a:solidFill>
        </p:spPr>
      </p:sp>
      <p:sp>
        <p:nvSpPr>
          <p:cNvPr id="5292" name="object_5293"/>
          <p:cNvSpPr/>
          <p:nvPr/>
        </p:nvSpPr>
        <p:spPr>
          <a:xfrm>
            <a:off x="7345326" y="9864295"/>
            <a:ext cx="152167" cy="172483"/>
          </a:xfrm>
          <a:prstGeom prst="rect">
            <a:avLst/>
          </a:prstGeom>
          <a:solidFill>
            <a:srgbClr val="D1D3D4"/>
          </a:solidFill>
        </p:spPr>
      </p:sp>
      <p:sp>
        <p:nvSpPr>
          <p:cNvPr id="5294" name="object_5295"/>
          <p:cNvSpPr/>
          <p:nvPr/>
        </p:nvSpPr>
        <p:spPr>
          <a:xfrm>
            <a:off x="7345326" y="10089850"/>
            <a:ext cx="474500" cy="172483"/>
          </a:xfrm>
          <a:prstGeom prst="rect">
            <a:avLst/>
          </a:prstGeom>
          <a:solidFill>
            <a:srgbClr val="E1E2E3"/>
          </a:solidFill>
        </p:spPr>
      </p:sp>
      <p:sp>
        <p:nvSpPr>
          <p:cNvPr id="5296" name="object_5297"/>
          <p:cNvSpPr/>
          <p:nvPr/>
        </p:nvSpPr>
        <p:spPr>
          <a:xfrm>
            <a:off x="7345326" y="3999878"/>
            <a:ext cx="0" cy="6368598"/>
          </a:xfrm>
          <a:prstGeom prst="rect">
            <a:avLst/>
          </a:prstGeom>
          <a:ln w="5235">
            <a:solidFill>
              <a:srgbClr val="000000"/>
            </a:solidFill>
          </a:ln>
        </p:spPr>
      </p:sp>
      <p:sp>
        <p:nvSpPr>
          <p:cNvPr id="5298" name="object_5299"/>
          <p:cNvSpPr/>
          <p:nvPr/>
        </p:nvSpPr>
        <p:spPr>
          <a:xfrm>
            <a:off x="15752573" y="3999878"/>
            <a:ext cx="0" cy="6368598"/>
          </a:xfrm>
          <a:prstGeom prst="rect">
            <a:avLst/>
          </a:prstGeom>
          <a:ln w="5235">
            <a:solidFill>
              <a:srgbClr val="000000"/>
            </a:solidFill>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4" name="object_1105"/>
          <p:cNvPicPr>
            <a:picLocks noChangeAspect="1"/>
          </p:cNvPicPr>
          <p:nvPr/>
        </p:nvPicPr>
        <p:blipFill>
          <a:blip r:embed="rId3"/>
          <a:stretch>
            <a:fillRect/>
          </a:stretch>
        </p:blipFill>
        <p:spPr>
          <a:xfrm>
            <a:off x="603250" y="519041"/>
            <a:ext cx="1098413" cy="1098413"/>
          </a:xfrm>
          <a:prstGeom prst="rect">
            <a:avLst/>
          </a:prstGeom>
        </p:spPr>
      </p:pic>
      <p:sp>
        <p:nvSpPr>
          <p:cNvPr id="1106" name="object_110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EUCUSA Ampelskala</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108" name="110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110" name="111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112" name="111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114" name="111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116" name="111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118" name="111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120" name="112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122" name="112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124" name="112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126" name="112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128" name="112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130" name="113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132" name="113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134" name="113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136" name="113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138" name="113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140" name="114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142" name="object_1143"/>
          <p:cNvSpPr txBox="1"/>
          <p:nvPr/>
        </p:nvSpPr>
        <p:spPr>
          <a:xfrm>
            <a:off x="2010410" y="2300000"/>
            <a:ext cx="16083280" cy="3000000"/>
          </a:xfrm>
          <a:prstGeom prst="rect">
            <a:avLst/>
          </a:prstGeom>
        </p:spPr>
        <p:txBody>
          <a:bodyPr vert="horz" wrap="square" lIns="0" tIns="15240" rIns="0" bIns="0" rtlCol="0" anchor="ctr">
            <a:spAutoFit/>
          </a:bodyPr>
          <a:lstStyle/>
          <a:p>
            <a:pPr marL="12700">
              <a:lnSpc>
                <a:spcPct val="100000"/>
              </a:lnSpc>
              <a:spcBef>
                <a:spcPts val="120"/>
              </a:spcBef>
            </a:pPr>
            <a:r>
              <a:rPr sz="3200" spc="0" dirty="0">
                <a:solidFill>
                  <a:srgbClr val="494C4D"/>
                </a:solidFill>
                <a:latin typeface="Arial"/>
                <a:cs typeface="Arial"/>
              </a:rPr>
              <a:t>Die Umfrageergebnisse werden anhand einer Ampelskala dargestellt, die auf theoretischen und empirischen Erkenntnissen beruht. Die Farbe zeigt an, wie gut die individuellen Wahrnehmungen und Erwartungen übereinstimmen (oder auch nicht). Ein rotes Ergebnis bedeutet, dass die Menschen höhere oder andere Erwartungen haben, als sie das jeweilige Thema wahrnehmen. Die Farbkodierung basiert auf dieser Logik.</a:t>
            </a:r>
            <a:endParaRPr sz="3200" dirty="0">
              <a:latin typeface="Arial"/>
              <a:cs typeface="Arial"/>
            </a:endParaRPr>
          </a:p>
        </p:txBody>
      </p:sp>
      <p:sp>
        <p:nvSpPr>
          <p:cNvPr id="1144" name="object_1145"/>
          <p:cNvSpPr/>
          <p:nvPr/>
        </p:nvSpPr>
        <p:spPr>
          <a:xfrm>
            <a:off x="1610410" y="5300000"/>
            <a:ext cx="800000" cy="600000"/>
          </a:xfrm>
          <a:prstGeom prst="rect">
            <a:avLst/>
          </a:prstGeom>
        </p:spPr>
        <p:txBody>
          <a:bodyPr rtlCol="0" anchor="ctr"/>
          <a:lstStyle/>
          <a:p>
            <a:pPr algn="ctr"/>
            <a:r>
              <a:rPr lang="de-DE" altLang="de-DE" sz="7000" b="1" dirty="0">
                <a:solidFill>
                  <a:srgbClr val="DB2D3C"/>
                </a:solidFill>
                <a:latin typeface="Wingdings" pitchFamily="2" charset="2"/>
              </a:rPr>
              <a:t>L</a:t>
            </a:r>
          </a:p>
        </p:txBody>
      </p:sp>
      <p:sp>
        <p:nvSpPr>
          <p:cNvPr id="1146" name="object_1147"/>
          <p:cNvSpPr/>
          <p:nvPr/>
        </p:nvSpPr>
        <p:spPr>
          <a:xfrm>
            <a:off x="17693690" y="5300000"/>
            <a:ext cx="800000" cy="600000"/>
          </a:xfrm>
          <a:prstGeom prst="rect">
            <a:avLst/>
          </a:prstGeom>
        </p:spPr>
        <p:txBody>
          <a:bodyPr rtlCol="0" anchor="ctr"/>
          <a:lstStyle/>
          <a:p>
            <a:pPr algn="ctr"/>
            <a:r>
              <a:rPr lang="de-DE" altLang="de-DE" sz="7000" b="1" dirty="0">
                <a:solidFill>
                  <a:srgbClr val="35B77C"/>
                </a:solidFill>
                <a:latin typeface="Wingdings" pitchFamily="2" charset="2"/>
              </a:rPr>
              <a:t>J</a:t>
            </a:r>
          </a:p>
        </p:txBody>
      </p:sp>
      <p:sp>
        <p:nvSpPr>
          <p:cNvPr id="1148" name="object_1149"/>
          <p:cNvSpPr/>
          <p:nvPr/>
        </p:nvSpPr>
        <p:spPr>
          <a:xfrm>
            <a:off x="2010410" y="7700000"/>
            <a:ext cx="1200000" cy="600000"/>
          </a:xfrm>
          <a:prstGeom prst="rect">
            <a:avLst/>
          </a:prstGeom>
        </p:spPr>
        <p:txBody>
          <a:bodyPr rtlCol="0" anchor="ctr"/>
          <a:lstStyle/>
          <a:p>
            <a:pPr algn="l"/>
            <a:r>
              <a:rPr lang="en-US" sz="3800"/>
              <a:t>6</a:t>
            </a:r>
          </a:p>
        </p:txBody>
      </p:sp>
      <p:sp>
        <p:nvSpPr>
          <p:cNvPr id="1150" name="object_1151"/>
          <p:cNvSpPr/>
          <p:nvPr/>
        </p:nvSpPr>
        <p:spPr>
          <a:xfrm>
            <a:off x="10621211" y="5900000"/>
            <a:ext cx="1200000" cy="600000"/>
          </a:xfrm>
          <a:prstGeom prst="rect">
            <a:avLst/>
          </a:prstGeom>
        </p:spPr>
        <p:txBody>
          <a:bodyPr rtlCol="0" anchor="ctr"/>
          <a:lstStyle/>
          <a:p>
            <a:pPr algn="r"/>
            <a:r>
              <a:rPr lang="en-US" sz="3800"/>
              <a:t>3</a:t>
            </a:r>
          </a:p>
        </p:txBody>
      </p:sp>
      <p:sp>
        <p:nvSpPr>
          <p:cNvPr id="1152" name="object_1153"/>
          <p:cNvSpPr/>
          <p:nvPr/>
        </p:nvSpPr>
        <p:spPr>
          <a:xfrm>
            <a:off x="11821211" y="7700000"/>
            <a:ext cx="1200000" cy="600000"/>
          </a:xfrm>
          <a:prstGeom prst="rect">
            <a:avLst/>
          </a:prstGeom>
        </p:spPr>
        <p:txBody>
          <a:bodyPr rtlCol="0" anchor="ctr"/>
          <a:lstStyle/>
          <a:p>
            <a:pPr algn="l"/>
            <a:r>
              <a:rPr lang="en-US" sz="3800"/>
              <a:t>2.9</a:t>
            </a:r>
          </a:p>
        </p:txBody>
      </p:sp>
      <p:sp>
        <p:nvSpPr>
          <p:cNvPr id="1154" name="object_1155"/>
          <p:cNvSpPr/>
          <p:nvPr/>
        </p:nvSpPr>
        <p:spPr>
          <a:xfrm>
            <a:off x="12551205" y="5900000"/>
            <a:ext cx="1200000" cy="600000"/>
          </a:xfrm>
          <a:prstGeom prst="rect">
            <a:avLst/>
          </a:prstGeom>
        </p:spPr>
        <p:txBody>
          <a:bodyPr rtlCol="0" anchor="ctr"/>
          <a:lstStyle/>
          <a:p>
            <a:pPr algn="r"/>
            <a:r>
              <a:rPr lang="en-US" sz="3800"/>
              <a:t>2.4</a:t>
            </a:r>
          </a:p>
        </p:txBody>
      </p:sp>
      <p:sp>
        <p:nvSpPr>
          <p:cNvPr id="1156" name="object_1157"/>
          <p:cNvSpPr/>
          <p:nvPr/>
        </p:nvSpPr>
        <p:spPr>
          <a:xfrm>
            <a:off x="13751205" y="7700000"/>
            <a:ext cx="1200000" cy="600000"/>
          </a:xfrm>
          <a:prstGeom prst="rect">
            <a:avLst/>
          </a:prstGeom>
        </p:spPr>
        <p:txBody>
          <a:bodyPr rtlCol="0" anchor="ctr"/>
          <a:lstStyle/>
          <a:p>
            <a:pPr algn="l"/>
            <a:r>
              <a:rPr lang="en-US" sz="3800"/>
              <a:t>2.3</a:t>
            </a:r>
          </a:p>
        </p:txBody>
      </p:sp>
      <p:sp>
        <p:nvSpPr>
          <p:cNvPr id="1158" name="object_1159"/>
          <p:cNvSpPr/>
          <p:nvPr/>
        </p:nvSpPr>
        <p:spPr>
          <a:xfrm>
            <a:off x="16893690" y="5900000"/>
            <a:ext cx="1200000" cy="600000"/>
          </a:xfrm>
          <a:prstGeom prst="rect">
            <a:avLst/>
          </a:prstGeom>
        </p:spPr>
        <p:txBody>
          <a:bodyPr rtlCol="0" anchor="ctr"/>
          <a:lstStyle/>
          <a:p>
            <a:pPr algn="r"/>
            <a:r>
              <a:rPr lang="en-US" sz="3800"/>
              <a:t>1</a:t>
            </a:r>
          </a:p>
        </p:txBody>
      </p:sp>
      <p:sp>
        <p:nvSpPr>
          <p:cNvPr id="1160" name="object_1161"/>
          <p:cNvSpPr/>
          <p:nvPr/>
        </p:nvSpPr>
        <p:spPr>
          <a:xfrm>
            <a:off x="2010410" y="6500000"/>
            <a:ext cx="9810801" cy="1200000"/>
          </a:xfrm>
          <a:prstGeom prst="rect">
            <a:avLst/>
          </a:prstGeom>
          <a:solidFill>
            <a:srgbClr val="DB2D3C">
              <a:alpha val="100000"/>
            </a:srgbClr>
          </a:solidFill>
        </p:spPr>
        <p:txBody>
          <a:bodyPr rtlCol="0" anchor="ctr"/>
          <a:lstStyle/>
          <a:p>
            <a:pPr algn="l"/>
            <a:endParaRPr/>
          </a:p>
        </p:txBody>
      </p:sp>
      <p:sp>
        <p:nvSpPr>
          <p:cNvPr id="1162" name="object_1163"/>
          <p:cNvSpPr/>
          <p:nvPr/>
        </p:nvSpPr>
        <p:spPr>
          <a:xfrm>
            <a:off x="11821211" y="6500000"/>
            <a:ext cx="1929994" cy="1200000"/>
          </a:xfrm>
          <a:prstGeom prst="rect">
            <a:avLst/>
          </a:prstGeom>
          <a:solidFill>
            <a:srgbClr val="FABC46">
              <a:alpha val="100000"/>
            </a:srgbClr>
          </a:solidFill>
        </p:spPr>
        <p:txBody>
          <a:bodyPr rtlCol="0" anchor="ctr"/>
          <a:lstStyle/>
          <a:p>
            <a:pPr algn="l"/>
            <a:endParaRPr/>
          </a:p>
        </p:txBody>
      </p:sp>
      <p:sp>
        <p:nvSpPr>
          <p:cNvPr id="1164" name="object_1165"/>
          <p:cNvSpPr/>
          <p:nvPr/>
        </p:nvSpPr>
        <p:spPr>
          <a:xfrm>
            <a:off x="13751205" y="6500000"/>
            <a:ext cx="4342485" cy="1200000"/>
          </a:xfrm>
          <a:prstGeom prst="rect">
            <a:avLst/>
          </a:prstGeom>
          <a:solidFill>
            <a:srgbClr val="35B77C">
              <a:alpha val="100000"/>
            </a:srgbClr>
          </a:solidFill>
        </p:spPr>
        <p:txBody>
          <a:bodyPr rtlCol="0" anchor="ctr"/>
          <a:lstStyle/>
          <a:p>
            <a:pPr algn="l"/>
            <a:endParaRPr/>
          </a:p>
        </p:txBody>
      </p:sp>
      <p:sp>
        <p:nvSpPr>
          <p:cNvPr id="1166" name="object_1167"/>
          <p:cNvSpPr/>
          <p:nvPr/>
        </p:nvSpPr>
        <p:spPr>
          <a:xfrm>
            <a:off x="2010410" y="7100000"/>
            <a:ext cx="0" cy="1200000"/>
          </a:xfrm>
          <a:prstGeom prst="rect">
            <a:avLst/>
          </a:prstGeom>
          <a:ln w="5235">
            <a:solidFill>
              <a:srgbClr val="000000"/>
            </a:solidFill>
          </a:ln>
        </p:spPr>
      </p:sp>
      <p:sp>
        <p:nvSpPr>
          <p:cNvPr id="1168" name="object_1169"/>
          <p:cNvSpPr/>
          <p:nvPr/>
        </p:nvSpPr>
        <p:spPr>
          <a:xfrm>
            <a:off x="1710410"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6</a:t>
            </a:r>
          </a:p>
        </p:txBody>
      </p:sp>
      <p:sp>
        <p:nvSpPr>
          <p:cNvPr id="1170" name="object_1171"/>
          <p:cNvSpPr/>
          <p:nvPr/>
        </p:nvSpPr>
        <p:spPr>
          <a:xfrm>
            <a:off x="5227066" y="7100000"/>
            <a:ext cx="0" cy="1200000"/>
          </a:xfrm>
          <a:prstGeom prst="rect">
            <a:avLst/>
          </a:prstGeom>
          <a:ln w="5235">
            <a:solidFill>
              <a:srgbClr val="000000"/>
            </a:solidFill>
          </a:ln>
        </p:spPr>
      </p:sp>
      <p:sp>
        <p:nvSpPr>
          <p:cNvPr id="1172" name="object_1173"/>
          <p:cNvSpPr/>
          <p:nvPr/>
        </p:nvSpPr>
        <p:spPr>
          <a:xfrm>
            <a:off x="4927066"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5</a:t>
            </a:r>
          </a:p>
        </p:txBody>
      </p:sp>
      <p:sp>
        <p:nvSpPr>
          <p:cNvPr id="1174" name="object_1175"/>
          <p:cNvSpPr/>
          <p:nvPr/>
        </p:nvSpPr>
        <p:spPr>
          <a:xfrm>
            <a:off x="8443722" y="7100000"/>
            <a:ext cx="0" cy="1200000"/>
          </a:xfrm>
          <a:prstGeom prst="rect">
            <a:avLst/>
          </a:prstGeom>
          <a:ln w="5235">
            <a:solidFill>
              <a:srgbClr val="000000"/>
            </a:solidFill>
          </a:ln>
        </p:spPr>
      </p:sp>
      <p:sp>
        <p:nvSpPr>
          <p:cNvPr id="1176" name="object_1177"/>
          <p:cNvSpPr/>
          <p:nvPr/>
        </p:nvSpPr>
        <p:spPr>
          <a:xfrm>
            <a:off x="8143722"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4</a:t>
            </a:r>
          </a:p>
        </p:txBody>
      </p:sp>
      <p:sp>
        <p:nvSpPr>
          <p:cNvPr id="1178" name="object_1179"/>
          <p:cNvSpPr/>
          <p:nvPr/>
        </p:nvSpPr>
        <p:spPr>
          <a:xfrm>
            <a:off x="11660378" y="7100000"/>
            <a:ext cx="0" cy="1200000"/>
          </a:xfrm>
          <a:prstGeom prst="rect">
            <a:avLst/>
          </a:prstGeom>
          <a:ln w="5235">
            <a:solidFill>
              <a:srgbClr val="000000"/>
            </a:solidFill>
          </a:ln>
        </p:spPr>
      </p:sp>
      <p:sp>
        <p:nvSpPr>
          <p:cNvPr id="1180" name="object_1181"/>
          <p:cNvSpPr/>
          <p:nvPr/>
        </p:nvSpPr>
        <p:spPr>
          <a:xfrm>
            <a:off x="11360378"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3</a:t>
            </a:r>
          </a:p>
        </p:txBody>
      </p:sp>
      <p:sp>
        <p:nvSpPr>
          <p:cNvPr id="1182" name="object_1183"/>
          <p:cNvSpPr/>
          <p:nvPr/>
        </p:nvSpPr>
        <p:spPr>
          <a:xfrm>
            <a:off x="14877034" y="7100000"/>
            <a:ext cx="0" cy="1200000"/>
          </a:xfrm>
          <a:prstGeom prst="rect">
            <a:avLst/>
          </a:prstGeom>
          <a:ln w="5235">
            <a:solidFill>
              <a:srgbClr val="000000"/>
            </a:solidFill>
          </a:ln>
        </p:spPr>
      </p:sp>
      <p:sp>
        <p:nvSpPr>
          <p:cNvPr id="1184" name="object_1185"/>
          <p:cNvSpPr/>
          <p:nvPr/>
        </p:nvSpPr>
        <p:spPr>
          <a:xfrm>
            <a:off x="14577034"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2</a:t>
            </a:r>
          </a:p>
        </p:txBody>
      </p:sp>
      <p:sp>
        <p:nvSpPr>
          <p:cNvPr id="1186" name="object_1187"/>
          <p:cNvSpPr/>
          <p:nvPr/>
        </p:nvSpPr>
        <p:spPr>
          <a:xfrm>
            <a:off x="18093690" y="7100000"/>
            <a:ext cx="0" cy="1200000"/>
          </a:xfrm>
          <a:prstGeom prst="rect">
            <a:avLst/>
          </a:prstGeom>
          <a:ln w="5235">
            <a:solidFill>
              <a:srgbClr val="000000"/>
            </a:solidFill>
          </a:ln>
        </p:spPr>
      </p:sp>
      <p:sp>
        <p:nvSpPr>
          <p:cNvPr id="1188" name="object_1189"/>
          <p:cNvSpPr/>
          <p:nvPr/>
        </p:nvSpPr>
        <p:spPr>
          <a:xfrm>
            <a:off x="17793690"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1</a:t>
            </a:r>
          </a:p>
        </p:txBody>
      </p:sp>
      <p:sp>
        <p:nvSpPr>
          <p:cNvPr id="1190" name="object_1191"/>
          <p:cNvSpPr txBox="1"/>
          <p:nvPr/>
        </p:nvSpPr>
        <p:spPr>
          <a:xfrm>
            <a:off x="2010410" y="8300000"/>
            <a:ext cx="16083280" cy="3000000"/>
          </a:xfrm>
          <a:prstGeom prst="rect">
            <a:avLst/>
          </a:prstGeom>
        </p:spPr>
        <p:txBody>
          <a:bodyPr vert="horz" wrap="square" lIns="0" tIns="15240" rIns="0" bIns="0" rtlCol="0" anchor="ctr">
            <a:spAutoFit/>
          </a:bodyPr>
          <a:lstStyle/>
          <a:p>
            <a:pPr marL="12700">
              <a:lnSpc>
                <a:spcPct val="100000"/>
              </a:lnSpc>
              <a:spcBef>
                <a:spcPts val="120"/>
              </a:spcBef>
            </a:pPr>
            <a:r>
              <a:rPr sz="3200" spc="0" dirty="0">
                <a:solidFill>
                  <a:srgbClr val="494C4D"/>
                </a:solidFill>
                <a:latin typeface="Arial"/>
                <a:cs typeface="Arial"/>
              </a:rPr>
              <a:t>EUCUSA verwendet positive Aussagen, um nach dem Grad der Zustimmung / Ablehnung zu fragen. Um das Gesamtergebnis zu ermitteln, wird der Durchschnittswert aller Antworten berechnet.</a:t>
            </a:r>
            <a:endParaRPr sz="3200" dirty="0">
              <a:latin typeface="Arial"/>
              <a:cs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2" name="object_530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12</a:t>
            </a:r>
            <a:endParaRPr sz="2950" b="1" dirty="0"/>
          </a:p>
        </p:txBody>
      </p:sp>
      <p:sp>
        <p:nvSpPr>
          <p:cNvPr id="5304" name="object_530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Freiraum für Verbesserungen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306" name="530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308" name="530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310" name="531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312" name="531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314" name="531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316" name="531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318" name="531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320" name="532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322" name="532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324" name="532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326" name="532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328" name="532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330" name="533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332" name="533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334" name="533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336" name="533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338" name="533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340" name="object_534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gibt den nötigen Freiraum, um Arbeitsabläufe zu verbessern. (98.8%)</a:t>
            </a:r>
            <a:endParaRPr sz="2450" dirty="0">
              <a:latin typeface="Arial"/>
              <a:cs typeface="Arial"/>
            </a:endParaRPr>
          </a:p>
        </p:txBody>
      </p:sp>
      <p:sp>
        <p:nvSpPr>
          <p:cNvPr id="5342" name="object_534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5344" name="object_534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346" name="object_534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25%</a:t>
            </a:r>
          </a:p>
        </p:txBody>
      </p:sp>
      <p:sp>
        <p:nvSpPr>
          <p:cNvPr id="5348" name="object_534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168</a:t>
            </a:r>
          </a:p>
        </p:txBody>
      </p:sp>
      <p:sp>
        <p:nvSpPr>
          <p:cNvPr id="5350" name="object_5351"/>
          <p:cNvSpPr/>
          <p:nvPr/>
        </p:nvSpPr>
        <p:spPr>
          <a:xfrm>
            <a:off x="7345326" y="4106021"/>
            <a:ext cx="7189646" cy="398037"/>
          </a:xfrm>
          <a:prstGeom prst="rect">
            <a:avLst/>
          </a:prstGeom>
          <a:solidFill>
            <a:srgbClr val="49C0B6"/>
          </a:solidFill>
        </p:spPr>
      </p:sp>
      <p:sp>
        <p:nvSpPr>
          <p:cNvPr id="5352" name="object_5353"/>
          <p:cNvSpPr/>
          <p:nvPr/>
        </p:nvSpPr>
        <p:spPr>
          <a:xfrm>
            <a:off x="7345326" y="4557130"/>
            <a:ext cx="7275237" cy="172483"/>
          </a:xfrm>
          <a:prstGeom prst="rect">
            <a:avLst/>
          </a:prstGeom>
          <a:solidFill>
            <a:srgbClr val="D1D3D4"/>
          </a:solidFill>
        </p:spPr>
      </p:sp>
      <p:sp>
        <p:nvSpPr>
          <p:cNvPr id="5354" name="object_5355"/>
          <p:cNvSpPr/>
          <p:nvPr/>
        </p:nvSpPr>
        <p:spPr>
          <a:xfrm>
            <a:off x="7345326" y="4782685"/>
            <a:ext cx="6183108" cy="172483"/>
          </a:xfrm>
          <a:prstGeom prst="rect">
            <a:avLst/>
          </a:prstGeom>
          <a:solidFill>
            <a:srgbClr val="E1E2E3"/>
          </a:solidFill>
        </p:spPr>
      </p:sp>
      <p:sp>
        <p:nvSpPr>
          <p:cNvPr id="5356" name="object_535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358" name="object_535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33%</a:t>
            </a:r>
          </a:p>
          <a:p>
            <a:pPr marL="12700" algn="r">
              <a:lnSpc>
                <a:spcPct val="100000"/>
              </a:lnSpc>
              <a:spcBef>
                <a:spcPts val="120"/>
              </a:spcBef>
            </a:pPr>
            <a:r>
              <a:rPr lang="de-AT" sz="1750" spc="10" dirty="0">
                <a:solidFill>
                  <a:srgbClr val="494C4D"/>
                </a:solidFill>
                <a:latin typeface="Arial"/>
                <a:cs typeface="Arial"/>
              </a:rPr>
              <a:t>33% / 34%</a:t>
            </a:r>
          </a:p>
        </p:txBody>
      </p:sp>
      <p:sp>
        <p:nvSpPr>
          <p:cNvPr id="5360" name="object_536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192</a:t>
            </a:r>
          </a:p>
        </p:txBody>
      </p:sp>
      <p:sp>
        <p:nvSpPr>
          <p:cNvPr id="5362" name="object_5363"/>
          <p:cNvSpPr/>
          <p:nvPr/>
        </p:nvSpPr>
        <p:spPr>
          <a:xfrm>
            <a:off x="7345326" y="5167454"/>
            <a:ext cx="8216738" cy="398037"/>
          </a:xfrm>
          <a:prstGeom prst="rect">
            <a:avLst/>
          </a:prstGeom>
          <a:solidFill>
            <a:srgbClr val="49C0B6"/>
          </a:solidFill>
        </p:spPr>
      </p:sp>
      <p:sp>
        <p:nvSpPr>
          <p:cNvPr id="5364" name="object_5365"/>
          <p:cNvSpPr/>
          <p:nvPr/>
        </p:nvSpPr>
        <p:spPr>
          <a:xfrm>
            <a:off x="7345326" y="5618563"/>
            <a:ext cx="8216738" cy="172483"/>
          </a:xfrm>
          <a:prstGeom prst="rect">
            <a:avLst/>
          </a:prstGeom>
          <a:solidFill>
            <a:srgbClr val="D1D3D4"/>
          </a:solidFill>
        </p:spPr>
      </p:sp>
      <p:sp>
        <p:nvSpPr>
          <p:cNvPr id="5366" name="object_5367"/>
          <p:cNvSpPr/>
          <p:nvPr/>
        </p:nvSpPr>
        <p:spPr>
          <a:xfrm>
            <a:off x="7345326" y="5844118"/>
            <a:ext cx="8407247" cy="172483"/>
          </a:xfrm>
          <a:prstGeom prst="rect">
            <a:avLst/>
          </a:prstGeom>
          <a:solidFill>
            <a:srgbClr val="E1E2E3"/>
          </a:solidFill>
        </p:spPr>
      </p:sp>
      <p:sp>
        <p:nvSpPr>
          <p:cNvPr id="5368" name="object_536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370" name="object_537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20% / 21%</a:t>
            </a:r>
          </a:p>
        </p:txBody>
      </p:sp>
      <p:sp>
        <p:nvSpPr>
          <p:cNvPr id="5372" name="object_537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125</a:t>
            </a:r>
          </a:p>
        </p:txBody>
      </p:sp>
      <p:sp>
        <p:nvSpPr>
          <p:cNvPr id="5374" name="object_5375"/>
          <p:cNvSpPr/>
          <p:nvPr/>
        </p:nvSpPr>
        <p:spPr>
          <a:xfrm>
            <a:off x="7345326" y="6228887"/>
            <a:ext cx="5349439" cy="398037"/>
          </a:xfrm>
          <a:prstGeom prst="rect">
            <a:avLst/>
          </a:prstGeom>
          <a:solidFill>
            <a:srgbClr val="49C0B6"/>
          </a:solidFill>
        </p:spPr>
      </p:sp>
      <p:sp>
        <p:nvSpPr>
          <p:cNvPr id="5376" name="object_5377"/>
          <p:cNvSpPr/>
          <p:nvPr/>
        </p:nvSpPr>
        <p:spPr>
          <a:xfrm>
            <a:off x="7345326" y="6679996"/>
            <a:ext cx="4921484" cy="172483"/>
          </a:xfrm>
          <a:prstGeom prst="rect">
            <a:avLst/>
          </a:prstGeom>
          <a:solidFill>
            <a:srgbClr val="D1D3D4"/>
          </a:solidFill>
        </p:spPr>
      </p:sp>
      <p:sp>
        <p:nvSpPr>
          <p:cNvPr id="5378" name="object_5379"/>
          <p:cNvSpPr/>
          <p:nvPr/>
        </p:nvSpPr>
        <p:spPr>
          <a:xfrm>
            <a:off x="7345326" y="6905551"/>
            <a:ext cx="5248969" cy="172483"/>
          </a:xfrm>
          <a:prstGeom prst="rect">
            <a:avLst/>
          </a:prstGeom>
          <a:solidFill>
            <a:srgbClr val="E1E2E3"/>
          </a:solidFill>
        </p:spPr>
      </p:sp>
      <p:sp>
        <p:nvSpPr>
          <p:cNvPr id="5380" name="object_538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382" name="object_538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11%</a:t>
            </a:r>
          </a:p>
        </p:txBody>
      </p:sp>
      <p:sp>
        <p:nvSpPr>
          <p:cNvPr id="5384" name="object_538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51</a:t>
            </a:r>
          </a:p>
        </p:txBody>
      </p:sp>
      <p:sp>
        <p:nvSpPr>
          <p:cNvPr id="5386" name="object_5387"/>
          <p:cNvSpPr/>
          <p:nvPr/>
        </p:nvSpPr>
        <p:spPr>
          <a:xfrm>
            <a:off x="7345326" y="7290320"/>
            <a:ext cx="2182571" cy="398037"/>
          </a:xfrm>
          <a:prstGeom prst="rect">
            <a:avLst/>
          </a:prstGeom>
          <a:solidFill>
            <a:srgbClr val="49C0B6"/>
          </a:solidFill>
        </p:spPr>
      </p:sp>
      <p:sp>
        <p:nvSpPr>
          <p:cNvPr id="5388" name="object_5389"/>
          <p:cNvSpPr/>
          <p:nvPr/>
        </p:nvSpPr>
        <p:spPr>
          <a:xfrm>
            <a:off x="7345326" y="7741429"/>
            <a:ext cx="2268162" cy="172483"/>
          </a:xfrm>
          <a:prstGeom prst="rect">
            <a:avLst/>
          </a:prstGeom>
          <a:solidFill>
            <a:srgbClr val="D1D3D4"/>
          </a:solidFill>
        </p:spPr>
      </p:sp>
      <p:sp>
        <p:nvSpPr>
          <p:cNvPr id="5390" name="object_5391"/>
          <p:cNvSpPr/>
          <p:nvPr/>
        </p:nvSpPr>
        <p:spPr>
          <a:xfrm>
            <a:off x="7345326" y="7966984"/>
            <a:ext cx="2624485" cy="172483"/>
          </a:xfrm>
          <a:prstGeom prst="rect">
            <a:avLst/>
          </a:prstGeom>
          <a:solidFill>
            <a:srgbClr val="E1E2E3"/>
          </a:solidFill>
        </p:spPr>
      </p:sp>
      <p:sp>
        <p:nvSpPr>
          <p:cNvPr id="5392" name="object_539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394" name="object_539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a:t>
            </a:r>
          </a:p>
          <a:p>
            <a:pPr marL="12700" algn="r">
              <a:lnSpc>
                <a:spcPct val="100000"/>
              </a:lnSpc>
              <a:spcBef>
                <a:spcPts val="120"/>
              </a:spcBef>
            </a:pPr>
            <a:r>
              <a:rPr lang="de-AT" sz="1750" spc="10" dirty="0">
                <a:solidFill>
                  <a:srgbClr val="494C4D"/>
                </a:solidFill>
                <a:latin typeface="Arial"/>
                <a:cs typeface="Arial"/>
              </a:rPr>
              <a:t>5% / 6%</a:t>
            </a:r>
          </a:p>
        </p:txBody>
      </p:sp>
      <p:sp>
        <p:nvSpPr>
          <p:cNvPr id="5396" name="object_539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28</a:t>
            </a:r>
          </a:p>
        </p:txBody>
      </p:sp>
      <p:sp>
        <p:nvSpPr>
          <p:cNvPr id="5398" name="object_5399"/>
          <p:cNvSpPr/>
          <p:nvPr/>
        </p:nvSpPr>
        <p:spPr>
          <a:xfrm>
            <a:off x="7345326" y="8351753"/>
            <a:ext cx="1198274" cy="398037"/>
          </a:xfrm>
          <a:prstGeom prst="rect">
            <a:avLst/>
          </a:prstGeom>
          <a:solidFill>
            <a:srgbClr val="49C0B6"/>
          </a:solidFill>
        </p:spPr>
      </p:sp>
      <p:sp>
        <p:nvSpPr>
          <p:cNvPr id="5400" name="object_5401"/>
          <p:cNvSpPr/>
          <p:nvPr/>
        </p:nvSpPr>
        <p:spPr>
          <a:xfrm>
            <a:off x="7345326" y="8802862"/>
            <a:ext cx="1326661" cy="172483"/>
          </a:xfrm>
          <a:prstGeom prst="rect">
            <a:avLst/>
          </a:prstGeom>
          <a:solidFill>
            <a:srgbClr val="D1D3D4"/>
          </a:solidFill>
        </p:spPr>
      </p:sp>
      <p:sp>
        <p:nvSpPr>
          <p:cNvPr id="5402" name="object_5403"/>
          <p:cNvSpPr/>
          <p:nvPr/>
        </p:nvSpPr>
        <p:spPr>
          <a:xfrm>
            <a:off x="7345326" y="9028417"/>
            <a:ext cx="1512415" cy="172483"/>
          </a:xfrm>
          <a:prstGeom prst="rect">
            <a:avLst/>
          </a:prstGeom>
          <a:solidFill>
            <a:srgbClr val="E1E2E3"/>
          </a:solidFill>
        </p:spPr>
      </p:sp>
      <p:sp>
        <p:nvSpPr>
          <p:cNvPr id="5404" name="object_540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406" name="object_540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2% / 3%</a:t>
            </a:r>
          </a:p>
        </p:txBody>
      </p:sp>
      <p:sp>
        <p:nvSpPr>
          <p:cNvPr id="5408" name="object_540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5410" name="object_5411"/>
          <p:cNvSpPr/>
          <p:nvPr/>
        </p:nvSpPr>
        <p:spPr>
          <a:xfrm>
            <a:off x="7345326" y="9413186"/>
            <a:ext cx="385160" cy="398037"/>
          </a:xfrm>
          <a:prstGeom prst="rect">
            <a:avLst/>
          </a:prstGeom>
          <a:solidFill>
            <a:srgbClr val="49C0B6"/>
          </a:solidFill>
        </p:spPr>
      </p:sp>
      <p:sp>
        <p:nvSpPr>
          <p:cNvPr id="5412" name="object_5413"/>
          <p:cNvSpPr/>
          <p:nvPr/>
        </p:nvSpPr>
        <p:spPr>
          <a:xfrm>
            <a:off x="7345326" y="9864295"/>
            <a:ext cx="470751" cy="172483"/>
          </a:xfrm>
          <a:prstGeom prst="rect">
            <a:avLst/>
          </a:prstGeom>
          <a:solidFill>
            <a:srgbClr val="D1D3D4"/>
          </a:solidFill>
        </p:spPr>
      </p:sp>
      <p:sp>
        <p:nvSpPr>
          <p:cNvPr id="5414" name="object_5415"/>
          <p:cNvSpPr/>
          <p:nvPr/>
        </p:nvSpPr>
        <p:spPr>
          <a:xfrm>
            <a:off x="7345326" y="10089850"/>
            <a:ext cx="622759" cy="172483"/>
          </a:xfrm>
          <a:prstGeom prst="rect">
            <a:avLst/>
          </a:prstGeom>
          <a:solidFill>
            <a:srgbClr val="E1E2E3"/>
          </a:solidFill>
        </p:spPr>
      </p:sp>
      <p:sp>
        <p:nvSpPr>
          <p:cNvPr id="5416" name="object_5417"/>
          <p:cNvSpPr/>
          <p:nvPr/>
        </p:nvSpPr>
        <p:spPr>
          <a:xfrm>
            <a:off x="7345326" y="3999878"/>
            <a:ext cx="0" cy="6368598"/>
          </a:xfrm>
          <a:prstGeom prst="rect">
            <a:avLst/>
          </a:prstGeom>
          <a:ln w="5235">
            <a:solidFill>
              <a:srgbClr val="000000"/>
            </a:solidFill>
          </a:ln>
        </p:spPr>
      </p:sp>
      <p:sp>
        <p:nvSpPr>
          <p:cNvPr id="5418" name="object_5419"/>
          <p:cNvSpPr/>
          <p:nvPr/>
        </p:nvSpPr>
        <p:spPr>
          <a:xfrm>
            <a:off x="15752573" y="3999878"/>
            <a:ext cx="0" cy="6368598"/>
          </a:xfrm>
          <a:prstGeom prst="rect">
            <a:avLst/>
          </a:prstGeom>
          <a:ln w="5235">
            <a:solidFill>
              <a:srgbClr val="000000"/>
            </a:solidFill>
          </a:ln>
        </p:spPr>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2" name="object_542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13</a:t>
            </a:r>
            <a:endParaRPr sz="2950" b="1" dirty="0"/>
          </a:p>
        </p:txBody>
      </p:sp>
      <p:sp>
        <p:nvSpPr>
          <p:cNvPr id="5424" name="object_542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Zusammenarbeit mit anderen Bereichen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426" name="542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428" name="542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430" name="543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432" name="543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434" name="543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436" name="543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438" name="543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440" name="544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442" name="544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444" name="544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446" name="544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448" name="544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450" name="545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452" name="545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454" name="545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456" name="545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458" name="545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460" name="object_546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Die Zusammenarbeit mit anderen Bereichen funktioniert reibungslos. (99.3%)</a:t>
            </a:r>
            <a:endParaRPr sz="2450" dirty="0">
              <a:latin typeface="Arial"/>
              <a:cs typeface="Arial"/>
            </a:endParaRPr>
          </a:p>
        </p:txBody>
      </p:sp>
      <p:sp>
        <p:nvSpPr>
          <p:cNvPr id="5462" name="object_5463"/>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3.5</a:t>
            </a:r>
          </a:p>
          <a:p>
            <a:pPr algn="ctr"/>
            <a:r>
              <a:rPr lang="en-US" sz="1850" b="1" dirty="0">
                <a:solidFill>
                  <a:srgbClr val="515455"/>
                </a:solidFill>
                <a:latin typeface="Arial"/>
                <a:cs typeface="Arial"/>
              </a:rPr>
              <a:t>(-0.2)</a:t>
            </a:r>
          </a:p>
        </p:txBody>
      </p:sp>
      <p:sp>
        <p:nvSpPr>
          <p:cNvPr id="5464" name="object_546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466" name="object_546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5% / 4%</a:t>
            </a:r>
          </a:p>
        </p:txBody>
      </p:sp>
      <p:sp>
        <p:nvSpPr>
          <p:cNvPr id="5468" name="object_546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49</a:t>
            </a:r>
          </a:p>
        </p:txBody>
      </p:sp>
      <p:sp>
        <p:nvSpPr>
          <p:cNvPr id="5470" name="object_5471"/>
          <p:cNvSpPr/>
          <p:nvPr/>
        </p:nvSpPr>
        <p:spPr>
          <a:xfrm>
            <a:off x="7345326" y="4106021"/>
            <a:ext cx="2214812" cy="398037"/>
          </a:xfrm>
          <a:prstGeom prst="rect">
            <a:avLst/>
          </a:prstGeom>
          <a:solidFill>
            <a:srgbClr val="49C0B6"/>
          </a:solidFill>
        </p:spPr>
      </p:sp>
      <p:sp>
        <p:nvSpPr>
          <p:cNvPr id="5472" name="object_5473"/>
          <p:cNvSpPr/>
          <p:nvPr/>
        </p:nvSpPr>
        <p:spPr>
          <a:xfrm>
            <a:off x="7345326" y="4557130"/>
            <a:ext cx="1220407" cy="172483"/>
          </a:xfrm>
          <a:prstGeom prst="rect">
            <a:avLst/>
          </a:prstGeom>
          <a:solidFill>
            <a:srgbClr val="D1D3D4"/>
          </a:solidFill>
        </p:spPr>
      </p:sp>
      <p:sp>
        <p:nvSpPr>
          <p:cNvPr id="5474" name="object_5475"/>
          <p:cNvSpPr/>
          <p:nvPr/>
        </p:nvSpPr>
        <p:spPr>
          <a:xfrm>
            <a:off x="7345326" y="4782685"/>
            <a:ext cx="1174559" cy="172483"/>
          </a:xfrm>
          <a:prstGeom prst="rect">
            <a:avLst/>
          </a:prstGeom>
          <a:solidFill>
            <a:srgbClr val="E1E2E3"/>
          </a:solidFill>
        </p:spPr>
      </p:sp>
      <p:sp>
        <p:nvSpPr>
          <p:cNvPr id="5476" name="object_547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478" name="object_547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15%</a:t>
            </a:r>
          </a:p>
          <a:p>
            <a:pPr marL="12700" algn="r">
              <a:lnSpc>
                <a:spcPct val="100000"/>
              </a:lnSpc>
              <a:spcBef>
                <a:spcPts val="120"/>
              </a:spcBef>
            </a:pPr>
            <a:r>
              <a:rPr lang="de-AT" sz="1750" spc="10" dirty="0">
                <a:solidFill>
                  <a:srgbClr val="494C4D"/>
                </a:solidFill>
                <a:latin typeface="Arial"/>
                <a:cs typeface="Arial"/>
              </a:rPr>
              <a:t>23% / 20%</a:t>
            </a:r>
          </a:p>
        </p:txBody>
      </p:sp>
      <p:sp>
        <p:nvSpPr>
          <p:cNvPr id="5480" name="object_548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87</a:t>
            </a:r>
          </a:p>
        </p:txBody>
      </p:sp>
      <p:sp>
        <p:nvSpPr>
          <p:cNvPr id="5482" name="object_5483"/>
          <p:cNvSpPr/>
          <p:nvPr/>
        </p:nvSpPr>
        <p:spPr>
          <a:xfrm>
            <a:off x="7345326" y="5167454"/>
            <a:ext cx="3932422" cy="398037"/>
          </a:xfrm>
          <a:prstGeom prst="rect">
            <a:avLst/>
          </a:prstGeom>
          <a:solidFill>
            <a:srgbClr val="49C0B6"/>
          </a:solidFill>
        </p:spPr>
      </p:sp>
      <p:sp>
        <p:nvSpPr>
          <p:cNvPr id="5484" name="object_5485"/>
          <p:cNvSpPr/>
          <p:nvPr/>
        </p:nvSpPr>
        <p:spPr>
          <a:xfrm>
            <a:off x="7345326" y="5618563"/>
            <a:ext cx="5921233" cy="172483"/>
          </a:xfrm>
          <a:prstGeom prst="rect">
            <a:avLst/>
          </a:prstGeom>
          <a:solidFill>
            <a:srgbClr val="D1D3D4"/>
          </a:solidFill>
        </p:spPr>
      </p:sp>
      <p:sp>
        <p:nvSpPr>
          <p:cNvPr id="5486" name="object_5487"/>
          <p:cNvSpPr/>
          <p:nvPr/>
        </p:nvSpPr>
        <p:spPr>
          <a:xfrm>
            <a:off x="7345326" y="5844118"/>
            <a:ext cx="5121075" cy="172483"/>
          </a:xfrm>
          <a:prstGeom prst="rect">
            <a:avLst/>
          </a:prstGeom>
          <a:solidFill>
            <a:srgbClr val="E1E2E3"/>
          </a:solidFill>
        </p:spPr>
      </p:sp>
      <p:sp>
        <p:nvSpPr>
          <p:cNvPr id="5488" name="object_548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490" name="object_549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31% / 31%</a:t>
            </a:r>
          </a:p>
        </p:txBody>
      </p:sp>
      <p:sp>
        <p:nvSpPr>
          <p:cNvPr id="5492" name="object_549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130</a:t>
            </a:r>
          </a:p>
        </p:txBody>
      </p:sp>
      <p:sp>
        <p:nvSpPr>
          <p:cNvPr id="5494" name="object_5495"/>
          <p:cNvSpPr/>
          <p:nvPr/>
        </p:nvSpPr>
        <p:spPr>
          <a:xfrm>
            <a:off x="7345326" y="6228887"/>
            <a:ext cx="5876033" cy="398037"/>
          </a:xfrm>
          <a:prstGeom prst="rect">
            <a:avLst/>
          </a:prstGeom>
          <a:solidFill>
            <a:srgbClr val="49C0B6"/>
          </a:solidFill>
        </p:spPr>
      </p:sp>
      <p:sp>
        <p:nvSpPr>
          <p:cNvPr id="5496" name="object_5497"/>
          <p:cNvSpPr/>
          <p:nvPr/>
        </p:nvSpPr>
        <p:spPr>
          <a:xfrm>
            <a:off x="7345326" y="6679996"/>
            <a:ext cx="8181246" cy="172483"/>
          </a:xfrm>
          <a:prstGeom prst="rect">
            <a:avLst/>
          </a:prstGeom>
          <a:solidFill>
            <a:srgbClr val="D1D3D4"/>
          </a:solidFill>
        </p:spPr>
      </p:sp>
      <p:sp>
        <p:nvSpPr>
          <p:cNvPr id="5498" name="object_5499"/>
          <p:cNvSpPr/>
          <p:nvPr/>
        </p:nvSpPr>
        <p:spPr>
          <a:xfrm>
            <a:off x="7345326" y="6905551"/>
            <a:ext cx="8221910" cy="172483"/>
          </a:xfrm>
          <a:prstGeom prst="rect">
            <a:avLst/>
          </a:prstGeom>
          <a:solidFill>
            <a:srgbClr val="E1E2E3"/>
          </a:solidFill>
        </p:spPr>
      </p:sp>
      <p:sp>
        <p:nvSpPr>
          <p:cNvPr id="5500" name="object_550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502" name="object_550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32%</a:t>
            </a:r>
          </a:p>
          <a:p>
            <a:pPr marL="12700" algn="r">
              <a:lnSpc>
                <a:spcPct val="100000"/>
              </a:lnSpc>
              <a:spcBef>
                <a:spcPts val="120"/>
              </a:spcBef>
            </a:pPr>
            <a:r>
              <a:rPr lang="de-AT" sz="1750" spc="10" dirty="0">
                <a:solidFill>
                  <a:srgbClr val="494C4D"/>
                </a:solidFill>
                <a:latin typeface="Arial"/>
                <a:cs typeface="Arial"/>
              </a:rPr>
              <a:t>23% / 23%</a:t>
            </a:r>
          </a:p>
        </p:txBody>
      </p:sp>
      <p:sp>
        <p:nvSpPr>
          <p:cNvPr id="5504" name="object_550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186</a:t>
            </a:r>
          </a:p>
        </p:txBody>
      </p:sp>
      <p:sp>
        <p:nvSpPr>
          <p:cNvPr id="5506" name="object_5507"/>
          <p:cNvSpPr/>
          <p:nvPr/>
        </p:nvSpPr>
        <p:spPr>
          <a:xfrm>
            <a:off x="7345326" y="7290320"/>
            <a:ext cx="8407247" cy="398037"/>
          </a:xfrm>
          <a:prstGeom prst="rect">
            <a:avLst/>
          </a:prstGeom>
          <a:solidFill>
            <a:srgbClr val="49C0B6"/>
          </a:solidFill>
        </p:spPr>
      </p:sp>
      <p:sp>
        <p:nvSpPr>
          <p:cNvPr id="5508" name="object_5509"/>
          <p:cNvSpPr/>
          <p:nvPr/>
        </p:nvSpPr>
        <p:spPr>
          <a:xfrm>
            <a:off x="7345326" y="7741429"/>
            <a:ext cx="6102034" cy="172483"/>
          </a:xfrm>
          <a:prstGeom prst="rect">
            <a:avLst/>
          </a:prstGeom>
          <a:solidFill>
            <a:srgbClr val="D1D3D4"/>
          </a:solidFill>
        </p:spPr>
      </p:sp>
      <p:sp>
        <p:nvSpPr>
          <p:cNvPr id="5510" name="object_5511"/>
          <p:cNvSpPr/>
          <p:nvPr/>
        </p:nvSpPr>
        <p:spPr>
          <a:xfrm>
            <a:off x="7345326" y="7966984"/>
            <a:ext cx="6060722" cy="172483"/>
          </a:xfrm>
          <a:prstGeom prst="rect">
            <a:avLst/>
          </a:prstGeom>
          <a:solidFill>
            <a:srgbClr val="E1E2E3"/>
          </a:solidFill>
        </p:spPr>
      </p:sp>
      <p:sp>
        <p:nvSpPr>
          <p:cNvPr id="5512" name="object_551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514" name="object_551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12% / 15%</a:t>
            </a:r>
          </a:p>
        </p:txBody>
      </p:sp>
      <p:sp>
        <p:nvSpPr>
          <p:cNvPr id="5516" name="object_551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107</a:t>
            </a:r>
          </a:p>
        </p:txBody>
      </p:sp>
      <p:sp>
        <p:nvSpPr>
          <p:cNvPr id="5518" name="object_5519"/>
          <p:cNvSpPr/>
          <p:nvPr/>
        </p:nvSpPr>
        <p:spPr>
          <a:xfrm>
            <a:off x="7345326" y="8351753"/>
            <a:ext cx="4836427" cy="398037"/>
          </a:xfrm>
          <a:prstGeom prst="rect">
            <a:avLst/>
          </a:prstGeom>
          <a:solidFill>
            <a:srgbClr val="49C0B6"/>
          </a:solidFill>
        </p:spPr>
      </p:sp>
      <p:sp>
        <p:nvSpPr>
          <p:cNvPr id="5520" name="object_5521"/>
          <p:cNvSpPr/>
          <p:nvPr/>
        </p:nvSpPr>
        <p:spPr>
          <a:xfrm>
            <a:off x="7345326" y="8802862"/>
            <a:ext cx="3254418" cy="172483"/>
          </a:xfrm>
          <a:prstGeom prst="rect">
            <a:avLst/>
          </a:prstGeom>
          <a:solidFill>
            <a:srgbClr val="D1D3D4"/>
          </a:solidFill>
        </p:spPr>
      </p:sp>
      <p:sp>
        <p:nvSpPr>
          <p:cNvPr id="5522" name="object_5523"/>
          <p:cNvSpPr/>
          <p:nvPr/>
        </p:nvSpPr>
        <p:spPr>
          <a:xfrm>
            <a:off x="7345326" y="9028417"/>
            <a:ext cx="3805570" cy="172483"/>
          </a:xfrm>
          <a:prstGeom prst="rect">
            <a:avLst/>
          </a:prstGeom>
          <a:solidFill>
            <a:srgbClr val="E1E2E3"/>
          </a:solidFill>
        </p:spPr>
      </p:sp>
      <p:sp>
        <p:nvSpPr>
          <p:cNvPr id="5524" name="object_552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526" name="object_552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4% / 6%</a:t>
            </a:r>
          </a:p>
        </p:txBody>
      </p:sp>
      <p:sp>
        <p:nvSpPr>
          <p:cNvPr id="5528" name="object_552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5530" name="object_5531"/>
          <p:cNvSpPr/>
          <p:nvPr/>
        </p:nvSpPr>
        <p:spPr>
          <a:xfrm>
            <a:off x="7345326" y="9413186"/>
            <a:ext cx="768404" cy="398037"/>
          </a:xfrm>
          <a:prstGeom prst="rect">
            <a:avLst/>
          </a:prstGeom>
          <a:solidFill>
            <a:srgbClr val="49C0B6"/>
          </a:solidFill>
        </p:spPr>
      </p:sp>
      <p:sp>
        <p:nvSpPr>
          <p:cNvPr id="5532" name="object_5533"/>
          <p:cNvSpPr/>
          <p:nvPr/>
        </p:nvSpPr>
        <p:spPr>
          <a:xfrm>
            <a:off x="7345326" y="9864295"/>
            <a:ext cx="1084806" cy="172483"/>
          </a:xfrm>
          <a:prstGeom prst="rect">
            <a:avLst/>
          </a:prstGeom>
          <a:solidFill>
            <a:srgbClr val="D1D3D4"/>
          </a:solidFill>
        </p:spPr>
      </p:sp>
      <p:sp>
        <p:nvSpPr>
          <p:cNvPr id="5534" name="object_5535"/>
          <p:cNvSpPr/>
          <p:nvPr/>
        </p:nvSpPr>
        <p:spPr>
          <a:xfrm>
            <a:off x="7345326" y="10089850"/>
            <a:ext cx="1503435" cy="172483"/>
          </a:xfrm>
          <a:prstGeom prst="rect">
            <a:avLst/>
          </a:prstGeom>
          <a:solidFill>
            <a:srgbClr val="E1E2E3"/>
          </a:solidFill>
        </p:spPr>
      </p:sp>
      <p:sp>
        <p:nvSpPr>
          <p:cNvPr id="5536" name="object_5537"/>
          <p:cNvSpPr/>
          <p:nvPr/>
        </p:nvSpPr>
        <p:spPr>
          <a:xfrm>
            <a:off x="7345326" y="3999878"/>
            <a:ext cx="0" cy="6368598"/>
          </a:xfrm>
          <a:prstGeom prst="rect">
            <a:avLst/>
          </a:prstGeom>
          <a:ln w="5235">
            <a:solidFill>
              <a:srgbClr val="000000"/>
            </a:solidFill>
          </a:ln>
        </p:spPr>
      </p:sp>
      <p:sp>
        <p:nvSpPr>
          <p:cNvPr id="5538" name="object_5539"/>
          <p:cNvSpPr/>
          <p:nvPr/>
        </p:nvSpPr>
        <p:spPr>
          <a:xfrm>
            <a:off x="15752573" y="3999878"/>
            <a:ext cx="0" cy="6368598"/>
          </a:xfrm>
          <a:prstGeom prst="rect">
            <a:avLst/>
          </a:prstGeom>
          <a:ln w="5235">
            <a:solidFill>
              <a:srgbClr val="000000"/>
            </a:solidFill>
          </a:ln>
        </p:spPr>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42" name="object_554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14</a:t>
            </a:r>
            <a:endParaRPr sz="2950" b="1" dirty="0"/>
          </a:p>
        </p:txBody>
      </p:sp>
      <p:sp>
        <p:nvSpPr>
          <p:cNvPr id="5544" name="object_554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Gegenseitige Vertretung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546" name="554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548" name="554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550" name="555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552" name="555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554" name="555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556" name="555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558" name="555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560" name="556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562" name="556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564" name="556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566" name="556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568" name="556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570" name="557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572" name="557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574" name="557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576" name="557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578" name="557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580" name="object_558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Die gegenseitige Vertretung funktioniert bei uns sehr gut. (99.5%)</a:t>
            </a:r>
            <a:endParaRPr sz="2450" dirty="0">
              <a:latin typeface="Arial"/>
              <a:cs typeface="Arial"/>
            </a:endParaRPr>
          </a:p>
        </p:txBody>
      </p:sp>
      <p:sp>
        <p:nvSpPr>
          <p:cNvPr id="5582" name="object_558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5584" name="object_558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586" name="object_558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33%</a:t>
            </a:r>
          </a:p>
          <a:p>
            <a:pPr marL="12700" algn="r">
              <a:lnSpc>
                <a:spcPct val="100000"/>
              </a:lnSpc>
              <a:spcBef>
                <a:spcPts val="120"/>
              </a:spcBef>
            </a:pPr>
            <a:r>
              <a:rPr lang="de-AT" sz="1750" spc="10" dirty="0">
                <a:solidFill>
                  <a:srgbClr val="494C4D"/>
                </a:solidFill>
                <a:latin typeface="Arial"/>
                <a:cs typeface="Arial"/>
              </a:rPr>
              <a:t>28% / 26%</a:t>
            </a:r>
          </a:p>
        </p:txBody>
      </p:sp>
      <p:sp>
        <p:nvSpPr>
          <p:cNvPr id="5588" name="object_558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189</a:t>
            </a:r>
          </a:p>
        </p:txBody>
      </p:sp>
      <p:sp>
        <p:nvSpPr>
          <p:cNvPr id="5590" name="object_5591"/>
          <p:cNvSpPr/>
          <p:nvPr/>
        </p:nvSpPr>
        <p:spPr>
          <a:xfrm>
            <a:off x="7345326" y="4106021"/>
            <a:ext cx="8407247" cy="398037"/>
          </a:xfrm>
          <a:prstGeom prst="rect">
            <a:avLst/>
          </a:prstGeom>
          <a:solidFill>
            <a:srgbClr val="49C0B6"/>
          </a:solidFill>
        </p:spPr>
      </p:sp>
      <p:sp>
        <p:nvSpPr>
          <p:cNvPr id="5592" name="object_5593"/>
          <p:cNvSpPr/>
          <p:nvPr/>
        </p:nvSpPr>
        <p:spPr>
          <a:xfrm>
            <a:off x="7345326" y="4557130"/>
            <a:ext cx="7295177" cy="172483"/>
          </a:xfrm>
          <a:prstGeom prst="rect">
            <a:avLst/>
          </a:prstGeom>
          <a:solidFill>
            <a:srgbClr val="D1D3D4"/>
          </a:solidFill>
        </p:spPr>
      </p:sp>
      <p:sp>
        <p:nvSpPr>
          <p:cNvPr id="5594" name="object_5595"/>
          <p:cNvSpPr/>
          <p:nvPr/>
        </p:nvSpPr>
        <p:spPr>
          <a:xfrm>
            <a:off x="7345326" y="4782685"/>
            <a:ext cx="6704306" cy="172483"/>
          </a:xfrm>
          <a:prstGeom prst="rect">
            <a:avLst/>
          </a:prstGeom>
          <a:solidFill>
            <a:srgbClr val="E1E2E3"/>
          </a:solidFill>
        </p:spPr>
      </p:sp>
      <p:sp>
        <p:nvSpPr>
          <p:cNvPr id="5596" name="object_559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598" name="object_559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32%</a:t>
            </a:r>
          </a:p>
          <a:p>
            <a:pPr marL="12700" algn="r">
              <a:lnSpc>
                <a:spcPct val="100000"/>
              </a:lnSpc>
              <a:spcBef>
                <a:spcPts val="120"/>
              </a:spcBef>
            </a:pPr>
            <a:r>
              <a:rPr lang="de-AT" sz="1750" spc="10" dirty="0">
                <a:solidFill>
                  <a:srgbClr val="494C4D"/>
                </a:solidFill>
                <a:latin typeface="Arial"/>
                <a:cs typeface="Arial"/>
              </a:rPr>
              <a:t>32% / 28%</a:t>
            </a:r>
          </a:p>
        </p:txBody>
      </p:sp>
      <p:sp>
        <p:nvSpPr>
          <p:cNvPr id="5600" name="object_560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184</a:t>
            </a:r>
          </a:p>
        </p:txBody>
      </p:sp>
      <p:sp>
        <p:nvSpPr>
          <p:cNvPr id="5602" name="object_5603"/>
          <p:cNvSpPr/>
          <p:nvPr/>
        </p:nvSpPr>
        <p:spPr>
          <a:xfrm>
            <a:off x="7345326" y="5167454"/>
            <a:ext cx="8184833" cy="398037"/>
          </a:xfrm>
          <a:prstGeom prst="rect">
            <a:avLst/>
          </a:prstGeom>
          <a:solidFill>
            <a:srgbClr val="49C0B6"/>
          </a:solidFill>
        </p:spPr>
      </p:sp>
      <p:sp>
        <p:nvSpPr>
          <p:cNvPr id="5604" name="object_5605"/>
          <p:cNvSpPr/>
          <p:nvPr/>
        </p:nvSpPr>
        <p:spPr>
          <a:xfrm>
            <a:off x="7345326" y="5618563"/>
            <a:ext cx="8229316" cy="172483"/>
          </a:xfrm>
          <a:prstGeom prst="rect">
            <a:avLst/>
          </a:prstGeom>
          <a:solidFill>
            <a:srgbClr val="D1D3D4"/>
          </a:solidFill>
        </p:spPr>
      </p:sp>
      <p:sp>
        <p:nvSpPr>
          <p:cNvPr id="5606" name="object_5607"/>
          <p:cNvSpPr/>
          <p:nvPr/>
        </p:nvSpPr>
        <p:spPr>
          <a:xfrm>
            <a:off x="7345326" y="5844118"/>
            <a:ext cx="7351618" cy="172483"/>
          </a:xfrm>
          <a:prstGeom prst="rect">
            <a:avLst/>
          </a:prstGeom>
          <a:solidFill>
            <a:srgbClr val="E1E2E3"/>
          </a:solidFill>
        </p:spPr>
      </p:sp>
      <p:sp>
        <p:nvSpPr>
          <p:cNvPr id="5608" name="object_560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610" name="object_561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21% / 23%</a:t>
            </a:r>
          </a:p>
        </p:txBody>
      </p:sp>
      <p:sp>
        <p:nvSpPr>
          <p:cNvPr id="5612" name="object_561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118</a:t>
            </a:r>
          </a:p>
        </p:txBody>
      </p:sp>
      <p:sp>
        <p:nvSpPr>
          <p:cNvPr id="5614" name="object_5615"/>
          <p:cNvSpPr/>
          <p:nvPr/>
        </p:nvSpPr>
        <p:spPr>
          <a:xfrm>
            <a:off x="7345326" y="6228887"/>
            <a:ext cx="5248969" cy="398037"/>
          </a:xfrm>
          <a:prstGeom prst="rect">
            <a:avLst/>
          </a:prstGeom>
          <a:solidFill>
            <a:srgbClr val="49C0B6"/>
          </a:solidFill>
        </p:spPr>
      </p:sp>
      <p:sp>
        <p:nvSpPr>
          <p:cNvPr id="5616" name="object_5617"/>
          <p:cNvSpPr/>
          <p:nvPr/>
        </p:nvSpPr>
        <p:spPr>
          <a:xfrm>
            <a:off x="7345326" y="6679996"/>
            <a:ext cx="5293452" cy="172483"/>
          </a:xfrm>
          <a:prstGeom prst="rect">
            <a:avLst/>
          </a:prstGeom>
          <a:solidFill>
            <a:srgbClr val="D1D3D4"/>
          </a:solidFill>
        </p:spPr>
      </p:sp>
      <p:sp>
        <p:nvSpPr>
          <p:cNvPr id="5618" name="object_5619"/>
          <p:cNvSpPr/>
          <p:nvPr/>
        </p:nvSpPr>
        <p:spPr>
          <a:xfrm>
            <a:off x="7345326" y="6905551"/>
            <a:ext cx="5964520" cy="172483"/>
          </a:xfrm>
          <a:prstGeom prst="rect">
            <a:avLst/>
          </a:prstGeom>
          <a:solidFill>
            <a:srgbClr val="E1E2E3"/>
          </a:solidFill>
        </p:spPr>
      </p:sp>
      <p:sp>
        <p:nvSpPr>
          <p:cNvPr id="5620" name="object_562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622" name="object_562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8% / 11%</a:t>
            </a:r>
          </a:p>
        </p:txBody>
      </p:sp>
      <p:sp>
        <p:nvSpPr>
          <p:cNvPr id="5624" name="object_562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37</a:t>
            </a:r>
          </a:p>
        </p:txBody>
      </p:sp>
      <p:sp>
        <p:nvSpPr>
          <p:cNvPr id="5626" name="object_5627"/>
          <p:cNvSpPr/>
          <p:nvPr/>
        </p:nvSpPr>
        <p:spPr>
          <a:xfrm>
            <a:off x="7345326" y="7290320"/>
            <a:ext cx="1645863" cy="398037"/>
          </a:xfrm>
          <a:prstGeom prst="rect">
            <a:avLst/>
          </a:prstGeom>
          <a:solidFill>
            <a:srgbClr val="49C0B6"/>
          </a:solidFill>
        </p:spPr>
      </p:sp>
      <p:sp>
        <p:nvSpPr>
          <p:cNvPr id="5628" name="object_5629"/>
          <p:cNvSpPr/>
          <p:nvPr/>
        </p:nvSpPr>
        <p:spPr>
          <a:xfrm>
            <a:off x="7345326" y="7741429"/>
            <a:ext cx="2179657" cy="172483"/>
          </a:xfrm>
          <a:prstGeom prst="rect">
            <a:avLst/>
          </a:prstGeom>
          <a:solidFill>
            <a:srgbClr val="D1D3D4"/>
          </a:solidFill>
        </p:spPr>
      </p:sp>
      <p:sp>
        <p:nvSpPr>
          <p:cNvPr id="5630" name="object_5631"/>
          <p:cNvSpPr/>
          <p:nvPr/>
        </p:nvSpPr>
        <p:spPr>
          <a:xfrm>
            <a:off x="7345326" y="7966984"/>
            <a:ext cx="2866669" cy="172483"/>
          </a:xfrm>
          <a:prstGeom prst="rect">
            <a:avLst/>
          </a:prstGeom>
          <a:solidFill>
            <a:srgbClr val="E1E2E3"/>
          </a:solidFill>
        </p:spPr>
      </p:sp>
      <p:sp>
        <p:nvSpPr>
          <p:cNvPr id="5632" name="object_563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634" name="object_563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6%</a:t>
            </a:r>
          </a:p>
        </p:txBody>
      </p:sp>
      <p:sp>
        <p:nvSpPr>
          <p:cNvPr id="5636" name="object_563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33</a:t>
            </a:r>
          </a:p>
        </p:txBody>
      </p:sp>
      <p:sp>
        <p:nvSpPr>
          <p:cNvPr id="5638" name="object_5639"/>
          <p:cNvSpPr/>
          <p:nvPr/>
        </p:nvSpPr>
        <p:spPr>
          <a:xfrm>
            <a:off x="7345326" y="8351753"/>
            <a:ext cx="1467932" cy="398037"/>
          </a:xfrm>
          <a:prstGeom prst="rect">
            <a:avLst/>
          </a:prstGeom>
          <a:solidFill>
            <a:srgbClr val="49C0B6"/>
          </a:solidFill>
        </p:spPr>
      </p:sp>
      <p:sp>
        <p:nvSpPr>
          <p:cNvPr id="5640" name="object_5641"/>
          <p:cNvSpPr/>
          <p:nvPr/>
        </p:nvSpPr>
        <p:spPr>
          <a:xfrm>
            <a:off x="7345326" y="8802862"/>
            <a:ext cx="1601380" cy="172483"/>
          </a:xfrm>
          <a:prstGeom prst="rect">
            <a:avLst/>
          </a:prstGeom>
          <a:solidFill>
            <a:srgbClr val="D1D3D4"/>
          </a:solidFill>
        </p:spPr>
      </p:sp>
      <p:sp>
        <p:nvSpPr>
          <p:cNvPr id="5642" name="object_5643"/>
          <p:cNvSpPr/>
          <p:nvPr/>
        </p:nvSpPr>
        <p:spPr>
          <a:xfrm>
            <a:off x="7345326" y="9028417"/>
            <a:ext cx="1664517" cy="172483"/>
          </a:xfrm>
          <a:prstGeom prst="rect">
            <a:avLst/>
          </a:prstGeom>
          <a:solidFill>
            <a:srgbClr val="E1E2E3"/>
          </a:solidFill>
        </p:spPr>
      </p:sp>
      <p:sp>
        <p:nvSpPr>
          <p:cNvPr id="5644" name="object_564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646" name="object_564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4%</a:t>
            </a:r>
          </a:p>
        </p:txBody>
      </p:sp>
      <p:sp>
        <p:nvSpPr>
          <p:cNvPr id="5648" name="object_564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5650" name="object_5651"/>
          <p:cNvSpPr/>
          <p:nvPr/>
        </p:nvSpPr>
        <p:spPr>
          <a:xfrm>
            <a:off x="7345326" y="9413186"/>
            <a:ext cx="711725" cy="398037"/>
          </a:xfrm>
          <a:prstGeom prst="rect">
            <a:avLst/>
          </a:prstGeom>
          <a:solidFill>
            <a:srgbClr val="49C0B6"/>
          </a:solidFill>
        </p:spPr>
      </p:sp>
      <p:sp>
        <p:nvSpPr>
          <p:cNvPr id="5652" name="object_5653"/>
          <p:cNvSpPr/>
          <p:nvPr/>
        </p:nvSpPr>
        <p:spPr>
          <a:xfrm>
            <a:off x="7345326" y="9864295"/>
            <a:ext cx="889656" cy="172483"/>
          </a:xfrm>
          <a:prstGeom prst="rect">
            <a:avLst/>
          </a:prstGeom>
          <a:solidFill>
            <a:srgbClr val="D1D3D4"/>
          </a:solidFill>
        </p:spPr>
      </p:sp>
      <p:sp>
        <p:nvSpPr>
          <p:cNvPr id="5654" name="object_5655"/>
          <p:cNvSpPr/>
          <p:nvPr/>
        </p:nvSpPr>
        <p:spPr>
          <a:xfrm>
            <a:off x="7345326" y="10089850"/>
            <a:ext cx="970968" cy="172483"/>
          </a:xfrm>
          <a:prstGeom prst="rect">
            <a:avLst/>
          </a:prstGeom>
          <a:solidFill>
            <a:srgbClr val="E1E2E3"/>
          </a:solidFill>
        </p:spPr>
      </p:sp>
      <p:sp>
        <p:nvSpPr>
          <p:cNvPr id="5656" name="object_5657"/>
          <p:cNvSpPr/>
          <p:nvPr/>
        </p:nvSpPr>
        <p:spPr>
          <a:xfrm>
            <a:off x="7345326" y="3999878"/>
            <a:ext cx="0" cy="6368598"/>
          </a:xfrm>
          <a:prstGeom prst="rect">
            <a:avLst/>
          </a:prstGeom>
          <a:ln w="5235">
            <a:solidFill>
              <a:srgbClr val="000000"/>
            </a:solidFill>
          </a:ln>
        </p:spPr>
      </p:sp>
      <p:sp>
        <p:nvSpPr>
          <p:cNvPr id="5658" name="object_5659"/>
          <p:cNvSpPr/>
          <p:nvPr/>
        </p:nvSpPr>
        <p:spPr>
          <a:xfrm>
            <a:off x="15752573" y="3999878"/>
            <a:ext cx="0" cy="6368598"/>
          </a:xfrm>
          <a:prstGeom prst="rect">
            <a:avLst/>
          </a:prstGeom>
          <a:ln w="5235">
            <a:solidFill>
              <a:srgbClr val="000000"/>
            </a:solidFill>
          </a:ln>
        </p:spPr>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 name="object_566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15</a:t>
            </a:r>
            <a:endParaRPr sz="2950" b="1" dirty="0"/>
          </a:p>
        </p:txBody>
      </p:sp>
      <p:sp>
        <p:nvSpPr>
          <p:cNvPr id="5664" name="object_56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Arbeitsrelevante Informationen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666" name="566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668" name="566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670" name="567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672" name="567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674" name="567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676" name="567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678" name="567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680" name="568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682" name="568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684" name="568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686" name="568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688" name="568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690" name="569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692" name="569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694" name="569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696" name="569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698" name="569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700" name="object_570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habe Zugriff auf alle Informationen, um meine Arbeitsaufgabe zu erfüllen. (99.7%)</a:t>
            </a:r>
            <a:endParaRPr sz="2450" dirty="0">
              <a:latin typeface="Arial"/>
              <a:cs typeface="Arial"/>
            </a:endParaRPr>
          </a:p>
        </p:txBody>
      </p:sp>
      <p:sp>
        <p:nvSpPr>
          <p:cNvPr id="5702" name="object_570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(+0.2)</a:t>
            </a:r>
          </a:p>
        </p:txBody>
      </p:sp>
      <p:sp>
        <p:nvSpPr>
          <p:cNvPr id="5704" name="object_570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706" name="object_570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24%</a:t>
            </a:r>
          </a:p>
          <a:p>
            <a:pPr marL="12700" algn="r">
              <a:lnSpc>
                <a:spcPct val="100000"/>
              </a:lnSpc>
              <a:spcBef>
                <a:spcPts val="120"/>
              </a:spcBef>
            </a:pPr>
            <a:r>
              <a:rPr lang="de-AT" sz="1750" spc="10" dirty="0">
                <a:solidFill>
                  <a:srgbClr val="494C4D"/>
                </a:solidFill>
                <a:latin typeface="Arial"/>
                <a:cs typeface="Arial"/>
              </a:rPr>
              <a:t>17% / 15%</a:t>
            </a:r>
          </a:p>
        </p:txBody>
      </p:sp>
      <p:sp>
        <p:nvSpPr>
          <p:cNvPr id="5708" name="object_570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138</a:t>
            </a:r>
          </a:p>
        </p:txBody>
      </p:sp>
      <p:sp>
        <p:nvSpPr>
          <p:cNvPr id="5710" name="object_5711"/>
          <p:cNvSpPr/>
          <p:nvPr/>
        </p:nvSpPr>
        <p:spPr>
          <a:xfrm>
            <a:off x="7345326" y="4106021"/>
            <a:ext cx="5551197" cy="398037"/>
          </a:xfrm>
          <a:prstGeom prst="rect">
            <a:avLst/>
          </a:prstGeom>
          <a:solidFill>
            <a:srgbClr val="49C0B6"/>
          </a:solidFill>
        </p:spPr>
      </p:sp>
      <p:sp>
        <p:nvSpPr>
          <p:cNvPr id="5712" name="object_5713"/>
          <p:cNvSpPr/>
          <p:nvPr/>
        </p:nvSpPr>
        <p:spPr>
          <a:xfrm>
            <a:off x="7345326" y="4557130"/>
            <a:ext cx="3901928" cy="172483"/>
          </a:xfrm>
          <a:prstGeom prst="rect">
            <a:avLst/>
          </a:prstGeom>
          <a:solidFill>
            <a:srgbClr val="D1D3D4"/>
          </a:solidFill>
        </p:spPr>
      </p:sp>
      <p:sp>
        <p:nvSpPr>
          <p:cNvPr id="5714" name="object_5715"/>
          <p:cNvSpPr/>
          <p:nvPr/>
        </p:nvSpPr>
        <p:spPr>
          <a:xfrm>
            <a:off x="7345326" y="4782685"/>
            <a:ext cx="3554023" cy="172483"/>
          </a:xfrm>
          <a:prstGeom prst="rect">
            <a:avLst/>
          </a:prstGeom>
          <a:solidFill>
            <a:srgbClr val="E1E2E3"/>
          </a:solidFill>
        </p:spPr>
      </p:sp>
      <p:sp>
        <p:nvSpPr>
          <p:cNvPr id="5716" name="object_571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718" name="object_571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36% / 34%</a:t>
            </a:r>
          </a:p>
        </p:txBody>
      </p:sp>
      <p:sp>
        <p:nvSpPr>
          <p:cNvPr id="5720" name="object_572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197</a:t>
            </a:r>
          </a:p>
        </p:txBody>
      </p:sp>
      <p:sp>
        <p:nvSpPr>
          <p:cNvPr id="5722" name="object_5723"/>
          <p:cNvSpPr/>
          <p:nvPr/>
        </p:nvSpPr>
        <p:spPr>
          <a:xfrm>
            <a:off x="7345326" y="5167454"/>
            <a:ext cx="7924534" cy="398037"/>
          </a:xfrm>
          <a:prstGeom prst="rect">
            <a:avLst/>
          </a:prstGeom>
          <a:solidFill>
            <a:srgbClr val="49C0B6"/>
          </a:solidFill>
        </p:spPr>
      </p:sp>
      <p:sp>
        <p:nvSpPr>
          <p:cNvPr id="5724" name="object_5725"/>
          <p:cNvSpPr/>
          <p:nvPr/>
        </p:nvSpPr>
        <p:spPr>
          <a:xfrm>
            <a:off x="7345326" y="5618563"/>
            <a:ext cx="8407247" cy="172483"/>
          </a:xfrm>
          <a:prstGeom prst="rect">
            <a:avLst/>
          </a:prstGeom>
          <a:solidFill>
            <a:srgbClr val="D1D3D4"/>
          </a:solidFill>
        </p:spPr>
      </p:sp>
      <p:sp>
        <p:nvSpPr>
          <p:cNvPr id="5726" name="object_5727"/>
          <p:cNvSpPr/>
          <p:nvPr/>
        </p:nvSpPr>
        <p:spPr>
          <a:xfrm>
            <a:off x="7345326" y="5844118"/>
            <a:ext cx="7818851" cy="172483"/>
          </a:xfrm>
          <a:prstGeom prst="rect">
            <a:avLst/>
          </a:prstGeom>
          <a:solidFill>
            <a:srgbClr val="E1E2E3"/>
          </a:solidFill>
        </p:spPr>
      </p:sp>
      <p:sp>
        <p:nvSpPr>
          <p:cNvPr id="5728" name="object_572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730" name="object_573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27%</a:t>
            </a:r>
          </a:p>
          <a:p>
            <a:pPr marL="12700" algn="r">
              <a:lnSpc>
                <a:spcPct val="100000"/>
              </a:lnSpc>
              <a:spcBef>
                <a:spcPts val="120"/>
              </a:spcBef>
            </a:pPr>
            <a:r>
              <a:rPr lang="de-AT" sz="1750" spc="10" dirty="0">
                <a:solidFill>
                  <a:srgbClr val="494C4D"/>
                </a:solidFill>
                <a:latin typeface="Arial"/>
                <a:cs typeface="Arial"/>
              </a:rPr>
              <a:t>27% / 26%</a:t>
            </a:r>
          </a:p>
        </p:txBody>
      </p:sp>
      <p:sp>
        <p:nvSpPr>
          <p:cNvPr id="5732" name="object_573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154</a:t>
            </a:r>
          </a:p>
        </p:txBody>
      </p:sp>
      <p:sp>
        <p:nvSpPr>
          <p:cNvPr id="5734" name="object_5735"/>
          <p:cNvSpPr/>
          <p:nvPr/>
        </p:nvSpPr>
        <p:spPr>
          <a:xfrm>
            <a:off x="7345326" y="6228887"/>
            <a:ext cx="6194814" cy="398037"/>
          </a:xfrm>
          <a:prstGeom prst="rect">
            <a:avLst/>
          </a:prstGeom>
          <a:solidFill>
            <a:srgbClr val="49C0B6"/>
          </a:solidFill>
        </p:spPr>
      </p:sp>
      <p:sp>
        <p:nvSpPr>
          <p:cNvPr id="5736" name="object_5737"/>
          <p:cNvSpPr/>
          <p:nvPr/>
        </p:nvSpPr>
        <p:spPr>
          <a:xfrm>
            <a:off x="7345326" y="6679996"/>
            <a:ext cx="6275266" cy="172483"/>
          </a:xfrm>
          <a:prstGeom prst="rect">
            <a:avLst/>
          </a:prstGeom>
          <a:solidFill>
            <a:srgbClr val="D1D3D4"/>
          </a:solidFill>
        </p:spPr>
      </p:sp>
      <p:sp>
        <p:nvSpPr>
          <p:cNvPr id="5738" name="object_5739"/>
          <p:cNvSpPr/>
          <p:nvPr/>
        </p:nvSpPr>
        <p:spPr>
          <a:xfrm>
            <a:off x="7345326" y="6905551"/>
            <a:ext cx="6062745" cy="172483"/>
          </a:xfrm>
          <a:prstGeom prst="rect">
            <a:avLst/>
          </a:prstGeom>
          <a:solidFill>
            <a:srgbClr val="E1E2E3"/>
          </a:solidFill>
        </p:spPr>
      </p:sp>
      <p:sp>
        <p:nvSpPr>
          <p:cNvPr id="5740" name="object_574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742" name="object_574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11% / 15%</a:t>
            </a:r>
          </a:p>
        </p:txBody>
      </p:sp>
      <p:sp>
        <p:nvSpPr>
          <p:cNvPr id="5744" name="object_574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44</a:t>
            </a:r>
          </a:p>
        </p:txBody>
      </p:sp>
      <p:sp>
        <p:nvSpPr>
          <p:cNvPr id="5746" name="object_5747"/>
          <p:cNvSpPr/>
          <p:nvPr/>
        </p:nvSpPr>
        <p:spPr>
          <a:xfrm>
            <a:off x="7345326" y="7290320"/>
            <a:ext cx="1769947" cy="398037"/>
          </a:xfrm>
          <a:prstGeom prst="rect">
            <a:avLst/>
          </a:prstGeom>
          <a:solidFill>
            <a:srgbClr val="49C0B6"/>
          </a:solidFill>
        </p:spPr>
      </p:sp>
      <p:sp>
        <p:nvSpPr>
          <p:cNvPr id="5748" name="object_5749"/>
          <p:cNvSpPr/>
          <p:nvPr/>
        </p:nvSpPr>
        <p:spPr>
          <a:xfrm>
            <a:off x="7345326" y="7741429"/>
            <a:ext cx="2614694" cy="172483"/>
          </a:xfrm>
          <a:prstGeom prst="rect">
            <a:avLst/>
          </a:prstGeom>
          <a:solidFill>
            <a:srgbClr val="D1D3D4"/>
          </a:solidFill>
        </p:spPr>
      </p:sp>
      <p:sp>
        <p:nvSpPr>
          <p:cNvPr id="5750" name="object_5751"/>
          <p:cNvSpPr/>
          <p:nvPr/>
        </p:nvSpPr>
        <p:spPr>
          <a:xfrm>
            <a:off x="7345326" y="7966984"/>
            <a:ext cx="3428587" cy="172483"/>
          </a:xfrm>
          <a:prstGeom prst="rect">
            <a:avLst/>
          </a:prstGeom>
          <a:solidFill>
            <a:srgbClr val="E1E2E3"/>
          </a:solidFill>
        </p:spPr>
      </p:sp>
      <p:sp>
        <p:nvSpPr>
          <p:cNvPr id="5752" name="object_575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754" name="object_575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a:t>
            </a:r>
          </a:p>
          <a:p>
            <a:pPr marL="12700" algn="r">
              <a:lnSpc>
                <a:spcPct val="100000"/>
              </a:lnSpc>
              <a:spcBef>
                <a:spcPts val="120"/>
              </a:spcBef>
            </a:pPr>
            <a:r>
              <a:rPr lang="de-AT" sz="1750" spc="10" dirty="0">
                <a:solidFill>
                  <a:srgbClr val="494C4D"/>
                </a:solidFill>
                <a:latin typeface="Arial"/>
                <a:cs typeface="Arial"/>
              </a:rPr>
              <a:t>6% / 7%</a:t>
            </a:r>
          </a:p>
        </p:txBody>
      </p:sp>
      <p:sp>
        <p:nvSpPr>
          <p:cNvPr id="5756" name="object_575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31</a:t>
            </a:r>
          </a:p>
        </p:txBody>
      </p:sp>
      <p:sp>
        <p:nvSpPr>
          <p:cNvPr id="5758" name="object_5759"/>
          <p:cNvSpPr/>
          <p:nvPr/>
        </p:nvSpPr>
        <p:spPr>
          <a:xfrm>
            <a:off x="7345326" y="8351753"/>
            <a:ext cx="1247008" cy="398037"/>
          </a:xfrm>
          <a:prstGeom prst="rect">
            <a:avLst/>
          </a:prstGeom>
          <a:solidFill>
            <a:srgbClr val="49C0B6"/>
          </a:solidFill>
        </p:spPr>
      </p:sp>
      <p:sp>
        <p:nvSpPr>
          <p:cNvPr id="5760" name="object_5761"/>
          <p:cNvSpPr/>
          <p:nvPr/>
        </p:nvSpPr>
        <p:spPr>
          <a:xfrm>
            <a:off x="7345326" y="8802862"/>
            <a:ext cx="1448138" cy="172483"/>
          </a:xfrm>
          <a:prstGeom prst="rect">
            <a:avLst/>
          </a:prstGeom>
          <a:solidFill>
            <a:srgbClr val="D1D3D4"/>
          </a:solidFill>
        </p:spPr>
      </p:sp>
      <p:sp>
        <p:nvSpPr>
          <p:cNvPr id="5762" name="object_5763"/>
          <p:cNvSpPr/>
          <p:nvPr/>
        </p:nvSpPr>
        <p:spPr>
          <a:xfrm>
            <a:off x="7345326" y="9028417"/>
            <a:ext cx="1630669" cy="172483"/>
          </a:xfrm>
          <a:prstGeom prst="rect">
            <a:avLst/>
          </a:prstGeom>
          <a:solidFill>
            <a:srgbClr val="E1E2E3"/>
          </a:solidFill>
        </p:spPr>
      </p:sp>
      <p:sp>
        <p:nvSpPr>
          <p:cNvPr id="5764" name="object_576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766" name="object_576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2% / 3%</a:t>
            </a:r>
          </a:p>
        </p:txBody>
      </p:sp>
      <p:sp>
        <p:nvSpPr>
          <p:cNvPr id="5768" name="object_576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5770" name="object_5771"/>
          <p:cNvSpPr/>
          <p:nvPr/>
        </p:nvSpPr>
        <p:spPr>
          <a:xfrm>
            <a:off x="7345326" y="9413186"/>
            <a:ext cx="563165" cy="398037"/>
          </a:xfrm>
          <a:prstGeom prst="rect">
            <a:avLst/>
          </a:prstGeom>
          <a:solidFill>
            <a:srgbClr val="49C0B6"/>
          </a:solidFill>
        </p:spPr>
      </p:sp>
      <p:sp>
        <p:nvSpPr>
          <p:cNvPr id="5772" name="object_5773"/>
          <p:cNvSpPr/>
          <p:nvPr/>
        </p:nvSpPr>
        <p:spPr>
          <a:xfrm>
            <a:off x="7345326" y="9864295"/>
            <a:ext cx="482713" cy="172483"/>
          </a:xfrm>
          <a:prstGeom prst="rect">
            <a:avLst/>
          </a:prstGeom>
          <a:solidFill>
            <a:srgbClr val="D1D3D4"/>
          </a:solidFill>
        </p:spPr>
      </p:sp>
      <p:sp>
        <p:nvSpPr>
          <p:cNvPr id="5774" name="object_5775"/>
          <p:cNvSpPr/>
          <p:nvPr/>
        </p:nvSpPr>
        <p:spPr>
          <a:xfrm>
            <a:off x="7345326" y="10089850"/>
            <a:ext cx="668993" cy="172483"/>
          </a:xfrm>
          <a:prstGeom prst="rect">
            <a:avLst/>
          </a:prstGeom>
          <a:solidFill>
            <a:srgbClr val="E1E2E3"/>
          </a:solidFill>
        </p:spPr>
      </p:sp>
      <p:sp>
        <p:nvSpPr>
          <p:cNvPr id="5776" name="object_5777"/>
          <p:cNvSpPr/>
          <p:nvPr/>
        </p:nvSpPr>
        <p:spPr>
          <a:xfrm>
            <a:off x="7345326" y="3999878"/>
            <a:ext cx="0" cy="6368598"/>
          </a:xfrm>
          <a:prstGeom prst="rect">
            <a:avLst/>
          </a:prstGeom>
          <a:ln w="5235">
            <a:solidFill>
              <a:srgbClr val="000000"/>
            </a:solidFill>
          </a:ln>
        </p:spPr>
      </p:sp>
      <p:sp>
        <p:nvSpPr>
          <p:cNvPr id="5778" name="object_5779"/>
          <p:cNvSpPr/>
          <p:nvPr/>
        </p:nvSpPr>
        <p:spPr>
          <a:xfrm>
            <a:off x="15752573" y="3999878"/>
            <a:ext cx="0" cy="6368598"/>
          </a:xfrm>
          <a:prstGeom prst="rect">
            <a:avLst/>
          </a:prstGeom>
          <a:ln w="5235">
            <a:solidFill>
              <a:srgbClr val="000000"/>
            </a:solidFill>
          </a:ln>
        </p:spPr>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4" name="object_5795"/>
          <p:cNvSpPr>
            <a:spLocks noGrp="1"/>
          </p:cNvSpPr>
          <p:nvPr/>
        </p:nvSpPr>
        <p:spPr>
          <a:xfrm>
            <a:off x="757390" y="680607"/>
            <a:ext cx="733425" cy="733425"/>
          </a:xfrm>
          <a:prstGeom prst="rect">
            <a:avLst/>
          </a:prstGeom>
          <a:ln w="125650">
            <a:solidFill>
              <a:srgbClr val="5C5AA7"/>
            </a:solidFill>
          </a:ln>
        </p:spPr>
        <p:txBody>
          <a:bodyPr wrap="square" lIns="0" tIns="0" rIns="0" bIns="0" rtlCol="0"/>
          <a:lstStyle/>
          <a:p>
            <a:endParaRPr/>
          </a:p>
        </p:txBody>
      </p:sp>
      <p:sp>
        <p:nvSpPr>
          <p:cNvPr id="5796" name="object_579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798" name="579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800" name="580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802" name="580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804" name="580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806" name="580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808" name="580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810" name="581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812" name="581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814" name="581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816" name="581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818" name="581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820" name="582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822" name="582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824" name="582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826" name="582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828" name="582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830" name="583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832" name="object_5833"/>
          <p:cNvSpPr/>
          <p:nvPr/>
        </p:nvSpPr>
        <p:spPr>
          <a:xfrm>
            <a:off x="18761549" y="2418474"/>
            <a:ext cx="922019" cy="922019"/>
          </a:xfrm>
          <a:prstGeom prst="rect">
            <a:avLst/>
          </a:prstGeom>
          <a:ln w="52354">
            <a:solidFill>
              <a:srgbClr val="35B77C"/>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2.3</a:t>
            </a:r>
          </a:p>
          <a:p>
            <a:pPr algn="ctr"/>
            <a:r>
              <a:rPr lang="en-US" sz="1850" b="1" dirty="0">
                <a:solidFill>
                  <a:srgbClr val="515455"/>
                </a:solidFill>
                <a:latin typeface="Arial"/>
                <a:cs typeface="Arial"/>
              </a:rPr>
              <a:t>(0)</a:t>
            </a:r>
          </a:p>
        </p:txBody>
      </p:sp>
      <p:sp>
        <p:nvSpPr>
          <p:cNvPr id="5834" name="object_583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(N=208)</a:t>
            </a:r>
            <a:endParaRPr lang="en-US" sz="1950" dirty="0">
              <a:latin typeface="Arial" panose="02000000000000000000" pitchFamily="2" charset="0"/>
              <a:ea typeface="Arial" panose="02000000000000000000" pitchFamily="2" charset="0"/>
            </a:endParaRPr>
          </a:p>
        </p:txBody>
      </p:sp>
      <p:sp>
        <p:nvSpPr>
          <p:cNvPr id="5836" name="object_583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5838" name="object_583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5840" name="object_584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5842" name="object_584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5782" name="object_5783"/>
          <p:cNvSpPr/>
          <p:nvPr/>
        </p:nvSpPr>
        <p:spPr>
          <a:xfrm>
            <a:off x="3748577" y="10104831"/>
            <a:ext cx="4837633" cy="157480"/>
          </a:xfrm>
          <a:prstGeom prst="rect">
            <a:avLst/>
          </a:prstGeom>
          <a:solidFill>
            <a:srgbClr val="DB2D3C"/>
          </a:solidFill>
        </p:spPr>
      </p:sp>
      <p:sp>
        <p:nvSpPr>
          <p:cNvPr id="5784" name="object_5785"/>
          <p:cNvSpPr/>
          <p:nvPr/>
        </p:nvSpPr>
        <p:spPr>
          <a:xfrm>
            <a:off x="3748577" y="3146501"/>
            <a:ext cx="4837633" cy="6958330"/>
          </a:xfrm>
          <a:prstGeom prst="rect">
            <a:avLst/>
          </a:prstGeom>
          <a:solidFill>
            <a:srgbClr val="DB2D3C">
              <a:alpha val="9999"/>
            </a:srgbClr>
          </a:solidFill>
        </p:spPr>
      </p:sp>
      <p:sp>
        <p:nvSpPr>
          <p:cNvPr id="5786" name="object_5787"/>
          <p:cNvSpPr/>
          <p:nvPr/>
        </p:nvSpPr>
        <p:spPr>
          <a:xfrm>
            <a:off x="8586210" y="10104831"/>
            <a:ext cx="3154019" cy="157480"/>
          </a:xfrm>
          <a:prstGeom prst="rect">
            <a:avLst/>
          </a:prstGeom>
          <a:solidFill>
            <a:srgbClr val="FABC46"/>
          </a:solidFill>
        </p:spPr>
      </p:sp>
      <p:sp>
        <p:nvSpPr>
          <p:cNvPr id="5788" name="object_5789"/>
          <p:cNvSpPr/>
          <p:nvPr/>
        </p:nvSpPr>
        <p:spPr>
          <a:xfrm>
            <a:off x="8586210" y="3146501"/>
            <a:ext cx="3154019" cy="6958330"/>
          </a:xfrm>
          <a:prstGeom prst="rect">
            <a:avLst/>
          </a:prstGeom>
          <a:solidFill>
            <a:srgbClr val="FABC46">
              <a:alpha val="9999"/>
            </a:srgbClr>
          </a:solidFill>
        </p:spPr>
      </p:sp>
      <p:sp>
        <p:nvSpPr>
          <p:cNvPr id="5790" name="object_5791"/>
          <p:cNvSpPr/>
          <p:nvPr/>
        </p:nvSpPr>
        <p:spPr>
          <a:xfrm>
            <a:off x="11740229" y="10104831"/>
            <a:ext cx="4615638" cy="157480"/>
          </a:xfrm>
          <a:prstGeom prst="rect">
            <a:avLst/>
          </a:prstGeom>
          <a:solidFill>
            <a:srgbClr val="35B77C"/>
          </a:solidFill>
        </p:spPr>
      </p:sp>
      <p:sp>
        <p:nvSpPr>
          <p:cNvPr id="5792" name="object_5793"/>
          <p:cNvSpPr/>
          <p:nvPr/>
        </p:nvSpPr>
        <p:spPr>
          <a:xfrm>
            <a:off x="11740229" y="3146501"/>
            <a:ext cx="4615638" cy="6958330"/>
          </a:xfrm>
          <a:prstGeom prst="rect">
            <a:avLst/>
          </a:prstGeom>
          <a:solidFill>
            <a:srgbClr val="35B77C">
              <a:alpha val="9999"/>
            </a:srgbClr>
          </a:solidFill>
        </p:spPr>
      </p:sp>
      <p:sp>
        <p:nvSpPr>
          <p:cNvPr id="5844" name="object_584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5846" name="object_584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5848" name="object_5849">
            <a:hlinkClick r:id="rId17" action="ppaction://hlinksldjump" tooltip="16: Führungskraft ist Vorbild Z=2.3 / W=80%"/>
          </p:cNvPr>
          <p:cNvSpPr/>
          <p:nvPr/>
        </p:nvSpPr>
        <p:spPr>
          <a:xfrm>
            <a:off x="11864503" y="427115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5850" name="object_5851">
            <a:hlinkClick r:id="rId31" action="ppaction://hlinksldjump" tooltip="17: Umsetzung von Veränderungen Z=2.4 / W=27%"/>
          </p:cNvPr>
          <p:cNvSpPr/>
          <p:nvPr/>
        </p:nvSpPr>
        <p:spPr>
          <a:xfrm>
            <a:off x="11313126" y="795906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5852" name="object_5853">
            <a:hlinkClick r:id="rId32" action="ppaction://hlinksldjump" tooltip="18: Förderung interner Kooperation Z=2.4 / W=23%"/>
          </p:cNvPr>
          <p:cNvSpPr/>
          <p:nvPr/>
        </p:nvSpPr>
        <p:spPr>
          <a:xfrm>
            <a:off x="11289136" y="8237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5854" name="object_5855">
            <a:hlinkClick r:id="rId33" action="ppaction://hlinksldjump" tooltip="19: Delegationskompetenz Z=2.3 / W=25%"/>
          </p:cNvPr>
          <p:cNvSpPr/>
          <p:nvPr/>
        </p:nvSpPr>
        <p:spPr>
          <a:xfrm>
            <a:off x="11512066" y="809823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5856" name="object_5857">
            <a:hlinkClick r:id="rId34" action="ppaction://hlinksldjump" tooltip="20: Feedback Z=2.3 / W=59%"/>
          </p:cNvPr>
          <p:cNvSpPr/>
          <p:nvPr/>
        </p:nvSpPr>
        <p:spPr>
          <a:xfrm>
            <a:off x="11490977" y="5732399"/>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5858" name="object_5859">
            <a:hlinkClick r:id="rId35" action="ppaction://hlinksldjump" tooltip="21: Eigenverantwortung wird gefördert Z=2 / W=82%"/>
          </p:cNvPr>
          <p:cNvSpPr/>
          <p:nvPr/>
        </p:nvSpPr>
        <p:spPr>
          <a:xfrm>
            <a:off x="13057078" y="4131983"/>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5860" name="object_5861">
            <a:hlinkClick r:id="rId36" action="ppaction://hlinksldjump" tooltip="22: Information über Veränderungen Z=2.5 / W=35%"/>
          </p:cNvPr>
          <p:cNvSpPr/>
          <p:nvPr/>
        </p:nvSpPr>
        <p:spPr>
          <a:xfrm>
            <a:off x="10519863" y="7402398"/>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64" name="object_5865"/>
          <p:cNvPicPr>
            <a:picLocks noChangeAspect="1"/>
          </p:cNvPicPr>
          <p:nvPr/>
        </p:nvPicPr>
        <p:blipFill>
          <a:blip r:embed="rId3"/>
          <a:stretch>
            <a:fillRect/>
          </a:stretch>
        </p:blipFill>
        <p:spPr>
          <a:xfrm>
            <a:off x="603250" y="519041"/>
            <a:ext cx="1098413" cy="1098413"/>
          </a:xfrm>
          <a:prstGeom prst="rect">
            <a:avLst/>
          </a:prstGeom>
        </p:spPr>
      </p:pic>
      <p:sp>
        <p:nvSpPr>
          <p:cNvPr id="5866" name="object_58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Aspektliste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868" name="586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5870" name="587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5872" name="587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5874" name="587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5876" name="587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5878" name="587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5880" name="588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5882" name="588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5884" name="588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5886" name="588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5888" name="588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5890" name="589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892" name="589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5894" name="589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896" name="589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5898" name="589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5900" name="590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5902" name="object_5903"/>
          <p:cNvSpPr>
            <a:spLocks noGrp="1"/>
          </p:cNvSpPr>
          <p:nvPr/>
        </p:nvSpPr>
        <p:spPr>
          <a:xfrm>
            <a:off x="1760600" y="2960456"/>
            <a:ext cx="737280" cy="737280"/>
          </a:xfrm>
          <a:prstGeom prst="rect">
            <a:avLst/>
          </a:prstGeom>
          <a:ln w="125650">
            <a:solidFill>
              <a:srgbClr val="5C5AA7"/>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5904" name="object_5905"/>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Leadership</a:t>
            </a:r>
          </a:p>
        </p:txBody>
      </p:sp>
      <p:sp>
        <p:nvSpPr>
          <p:cNvPr id="5906" name="object_5907"/>
          <p:cNvSpPr/>
          <p:nvPr/>
        </p:nvSpPr>
        <p:spPr>
          <a:xfrm>
            <a:off x="7792620" y="2868296"/>
            <a:ext cx="921600" cy="921600"/>
          </a:xfrm>
          <a:prstGeom prst="rect">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2.3</a:t>
            </a:r>
          </a:p>
          <a:p>
            <a:pPr algn="ctr"/>
            <a:r>
              <a:rPr lang="en-US" sz="1700" b="1" dirty="0">
                <a:solidFill>
                  <a:srgbClr val="515455"/>
                </a:solidFill>
                <a:latin typeface="Arial"/>
                <a:cs typeface="Arial"/>
              </a:rPr>
              <a:t>(0)</a:t>
            </a:r>
          </a:p>
        </p:txBody>
      </p:sp>
      <p:sp>
        <p:nvSpPr>
          <p:cNvPr id="5908" name="object_5909">
            <a:hlinkClick r:id="rId32" action="ppaction://hlinksldjump" tooltip="Meine direkte Führungskraft lebt vor, was sie sagt. Z=2.3"/>
          </p:cNvPr>
          <p:cNvSpPr>
            <a:spLocks noGrp="1"/>
          </p:cNvSpPr>
          <p:nvPr/>
        </p:nvSpPr>
        <p:spPr>
          <a:xfrm>
            <a:off x="1760600" y="41720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16</a:t>
            </a:r>
            <a:endParaRPr sz="2950" b="1" dirty="0"/>
          </a:p>
        </p:txBody>
      </p:sp>
      <p:sp>
        <p:nvSpPr>
          <p:cNvPr id="5910" name="object_5911"/>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Führungskraft ist Vorbild</a:t>
            </a:r>
          </a:p>
        </p:txBody>
      </p:sp>
      <p:sp>
        <p:nvSpPr>
          <p:cNvPr id="5912" name="object_5913"/>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2.3</a:t>
            </a:r>
          </a:p>
          <a:p>
            <a:pPr algn="ctr"/>
            <a:r>
              <a:rPr lang="en-US" sz="1700" b="1" dirty="0">
                <a:solidFill>
                  <a:srgbClr val="515455"/>
                </a:solidFill>
                <a:latin typeface="Arial"/>
                <a:cs typeface="Arial"/>
              </a:rPr>
              <a:t>(0)</a:t>
            </a:r>
          </a:p>
        </p:txBody>
      </p:sp>
      <p:sp>
        <p:nvSpPr>
          <p:cNvPr id="5914" name="object_5915">
            <a:hlinkClick r:id="rId32" action="ppaction://hlinksldjump" tooltip="Meine direkte Führungskraft setzt notwendige Veränderungen professionell um. Z=2.4"/>
          </p:cNvPr>
          <p:cNvSpPr>
            <a:spLocks noGrp="1"/>
          </p:cNvSpPr>
          <p:nvPr/>
        </p:nvSpPr>
        <p:spPr>
          <a:xfrm>
            <a:off x="1760600" y="53836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17</a:t>
            </a:r>
            <a:endParaRPr sz="2950" b="1" dirty="0"/>
          </a:p>
        </p:txBody>
      </p:sp>
      <p:sp>
        <p:nvSpPr>
          <p:cNvPr id="5916" name="object_5917"/>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Umsetzung von Veränderungen</a:t>
            </a:r>
          </a:p>
        </p:txBody>
      </p:sp>
      <p:sp>
        <p:nvSpPr>
          <p:cNvPr id="5918" name="object_5919"/>
          <p:cNvSpPr/>
          <p:nvPr/>
        </p:nvSpPr>
        <p:spPr>
          <a:xfrm>
            <a:off x="7792620" y="52914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15455"/>
                </a:solidFill>
                <a:latin typeface="Arial"/>
                <a:cs typeface="Arial"/>
              </a:rPr>
              <a:t>(+0.1)</a:t>
            </a:r>
          </a:p>
        </p:txBody>
      </p:sp>
      <p:sp>
        <p:nvSpPr>
          <p:cNvPr id="5920" name="object_5921">
            <a:hlinkClick r:id="rId32" action="ppaction://hlinksldjump" tooltip="Meine direkte Führungskraft fördert die bereichsübergreifende Zusammenarbeit. Z=2.4"/>
          </p:cNvPr>
          <p:cNvSpPr>
            <a:spLocks noGrp="1"/>
          </p:cNvSpPr>
          <p:nvPr/>
        </p:nvSpPr>
        <p:spPr>
          <a:xfrm>
            <a:off x="1760600" y="65952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18</a:t>
            </a:r>
            <a:endParaRPr sz="2950" b="1" dirty="0"/>
          </a:p>
        </p:txBody>
      </p:sp>
      <p:sp>
        <p:nvSpPr>
          <p:cNvPr id="5922" name="object_5923"/>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Förderung interner Kooperation</a:t>
            </a:r>
          </a:p>
        </p:txBody>
      </p:sp>
      <p:sp>
        <p:nvSpPr>
          <p:cNvPr id="5924" name="object_5925"/>
          <p:cNvSpPr/>
          <p:nvPr/>
        </p:nvSpPr>
        <p:spPr>
          <a:xfrm>
            <a:off x="7792620" y="65030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2.4</a:t>
            </a:r>
          </a:p>
          <a:p>
            <a:pPr algn="ctr"/>
            <a:r>
              <a:rPr lang="en-US" sz="1700" b="1" dirty="0">
                <a:solidFill>
                  <a:srgbClr val="515455"/>
                </a:solidFill>
                <a:latin typeface="Arial"/>
                <a:cs typeface="Arial"/>
              </a:rPr>
              <a:t>(0)</a:t>
            </a:r>
          </a:p>
        </p:txBody>
      </p:sp>
      <p:sp>
        <p:nvSpPr>
          <p:cNvPr id="5926" name="object_5927">
            <a:hlinkClick r:id="rId32" action="ppaction://hlinksldjump" tooltip="Meine direkte Führungskraft delegiert sehr klar und unmissverständlich. Z=2.3"/>
          </p:cNvPr>
          <p:cNvSpPr>
            <a:spLocks noGrp="1"/>
          </p:cNvSpPr>
          <p:nvPr/>
        </p:nvSpPr>
        <p:spPr>
          <a:xfrm>
            <a:off x="1760600" y="78068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19</a:t>
            </a:r>
            <a:endParaRPr sz="2950" b="1" dirty="0"/>
          </a:p>
        </p:txBody>
      </p:sp>
      <p:sp>
        <p:nvSpPr>
          <p:cNvPr id="5928" name="object_5929"/>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Delegationskompetenz</a:t>
            </a:r>
          </a:p>
        </p:txBody>
      </p:sp>
      <p:sp>
        <p:nvSpPr>
          <p:cNvPr id="5930" name="object_5931"/>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2.3</a:t>
            </a:r>
          </a:p>
          <a:p>
            <a:pPr algn="ctr"/>
            <a:r>
              <a:rPr lang="en-US" sz="1700" b="1" dirty="0">
                <a:solidFill>
                  <a:srgbClr val="515455"/>
                </a:solidFill>
                <a:latin typeface="Arial"/>
                <a:cs typeface="Arial"/>
              </a:rPr>
              <a:t>(0)</a:t>
            </a:r>
          </a:p>
        </p:txBody>
      </p:sp>
      <p:sp>
        <p:nvSpPr>
          <p:cNvPr id="5932" name="object_5933">
            <a:hlinkClick r:id="rId32" action="ppaction://hlinksldjump" tooltip="Meine direkte Führungskraft gibt mir ausreichend wertschätzendes Feedback. Z=2.3"/>
          </p:cNvPr>
          <p:cNvSpPr>
            <a:spLocks noGrp="1"/>
          </p:cNvSpPr>
          <p:nvPr/>
        </p:nvSpPr>
        <p:spPr>
          <a:xfrm>
            <a:off x="1760600" y="90184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20</a:t>
            </a:r>
            <a:endParaRPr sz="2950" b="1" dirty="0"/>
          </a:p>
        </p:txBody>
      </p:sp>
      <p:sp>
        <p:nvSpPr>
          <p:cNvPr id="5934" name="object_5935"/>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Feedback</a:t>
            </a:r>
          </a:p>
        </p:txBody>
      </p:sp>
      <p:sp>
        <p:nvSpPr>
          <p:cNvPr id="5936" name="object_5937"/>
          <p:cNvSpPr/>
          <p:nvPr/>
        </p:nvSpPr>
        <p:spPr>
          <a:xfrm>
            <a:off x="7792620" y="8926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5938" name="object_5939">
            <a:hlinkClick r:id="rId32" action="ppaction://hlinksldjump" tooltip="Eigenverantwortliches Handeln wird von meiner direkten Führungskraft gefördert. Z=2"/>
          </p:cNvPr>
          <p:cNvSpPr>
            <a:spLocks noGrp="1"/>
          </p:cNvSpPr>
          <p:nvPr/>
        </p:nvSpPr>
        <p:spPr>
          <a:xfrm>
            <a:off x="11313821" y="29604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21</a:t>
            </a:r>
            <a:endParaRPr sz="2950" b="1" dirty="0"/>
          </a:p>
        </p:txBody>
      </p:sp>
      <p:sp>
        <p:nvSpPr>
          <p:cNvPr id="5940" name="object_5941"/>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Eigenverantwortung wird gefördert</a:t>
            </a:r>
          </a:p>
        </p:txBody>
      </p:sp>
      <p:sp>
        <p:nvSpPr>
          <p:cNvPr id="5942" name="object_5943"/>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a:t>
            </a:r>
          </a:p>
          <a:p>
            <a:pPr algn="ctr"/>
            <a:r>
              <a:rPr lang="en-US" sz="1700" b="1" dirty="0">
                <a:solidFill>
                  <a:srgbClr val="515455"/>
                </a:solidFill>
                <a:latin typeface="Arial"/>
                <a:cs typeface="Arial"/>
              </a:rPr>
              <a:t>(0)</a:t>
            </a:r>
          </a:p>
        </p:txBody>
      </p:sp>
      <p:sp>
        <p:nvSpPr>
          <p:cNvPr id="5944" name="object_5945">
            <a:hlinkClick r:id="rId32" action="ppaction://hlinksldjump" tooltip="Über Veränderungen in meinem Bereich werde ich ausreichend informiert. Z=2.5"/>
          </p:cNvPr>
          <p:cNvSpPr>
            <a:spLocks noGrp="1"/>
          </p:cNvSpPr>
          <p:nvPr/>
        </p:nvSpPr>
        <p:spPr>
          <a:xfrm>
            <a:off x="11313821" y="41720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22</a:t>
            </a:r>
            <a:endParaRPr sz="2950" b="1" dirty="0"/>
          </a:p>
        </p:txBody>
      </p:sp>
      <p:sp>
        <p:nvSpPr>
          <p:cNvPr id="5946" name="object_5947"/>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Information über Veränderungen</a:t>
            </a:r>
          </a:p>
        </p:txBody>
      </p:sp>
      <p:sp>
        <p:nvSpPr>
          <p:cNvPr id="5948" name="object_5949"/>
          <p:cNvSpPr/>
          <p:nvPr/>
        </p:nvSpPr>
        <p:spPr>
          <a:xfrm>
            <a:off x="17345841" y="40798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2.5</a:t>
            </a:r>
          </a:p>
          <a:p>
            <a:pPr algn="ctr"/>
            <a:r>
              <a:rPr lang="en-US" sz="1700" b="1" dirty="0">
                <a:solidFill>
                  <a:srgbClr val="515455"/>
                </a:solidFill>
                <a:latin typeface="Arial"/>
                <a:cs typeface="Arial"/>
              </a:rPr>
              <a:t>(0)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2" name="object_595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16</a:t>
            </a:r>
            <a:endParaRPr sz="2950" b="1" dirty="0"/>
          </a:p>
        </p:txBody>
      </p:sp>
      <p:sp>
        <p:nvSpPr>
          <p:cNvPr id="5954" name="object_59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Führungskraft ist Vorbild</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5956" name="595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5958" name="595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5960" name="596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5962" name="596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5964" name="596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5966" name="596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5968" name="596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5970" name="597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5972" name="597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5974" name="597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5976" name="597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5978" name="597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5980" name="598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5982" name="598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5984" name="598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5986" name="598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5988" name="598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5990" name="object_599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lebt vor, was sie sagt. (99.5%)</a:t>
            </a:r>
            <a:endParaRPr sz="2450" dirty="0">
              <a:latin typeface="Arial"/>
              <a:cs typeface="Arial"/>
            </a:endParaRPr>
          </a:p>
        </p:txBody>
      </p:sp>
      <p:sp>
        <p:nvSpPr>
          <p:cNvPr id="5992" name="object_599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5994" name="object_599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996" name="object_599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27% / 24%</a:t>
            </a:r>
          </a:p>
        </p:txBody>
      </p:sp>
      <p:sp>
        <p:nvSpPr>
          <p:cNvPr id="5998" name="object_599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153</a:t>
            </a:r>
          </a:p>
        </p:txBody>
      </p:sp>
      <p:sp>
        <p:nvSpPr>
          <p:cNvPr id="6000" name="object_6001"/>
          <p:cNvSpPr/>
          <p:nvPr/>
        </p:nvSpPr>
        <p:spPr>
          <a:xfrm>
            <a:off x="7345326" y="4106021"/>
            <a:ext cx="5337381" cy="398037"/>
          </a:xfrm>
          <a:prstGeom prst="rect">
            <a:avLst/>
          </a:prstGeom>
          <a:solidFill>
            <a:srgbClr val="49C0B6"/>
          </a:solidFill>
        </p:spPr>
      </p:sp>
      <p:sp>
        <p:nvSpPr>
          <p:cNvPr id="6002" name="object_6003"/>
          <p:cNvSpPr/>
          <p:nvPr/>
        </p:nvSpPr>
        <p:spPr>
          <a:xfrm>
            <a:off x="7345326" y="4557130"/>
            <a:ext cx="5442035" cy="172483"/>
          </a:xfrm>
          <a:prstGeom prst="rect">
            <a:avLst/>
          </a:prstGeom>
          <a:solidFill>
            <a:srgbClr val="D1D3D4"/>
          </a:solidFill>
        </p:spPr>
      </p:sp>
      <p:sp>
        <p:nvSpPr>
          <p:cNvPr id="6004" name="object_6005"/>
          <p:cNvSpPr/>
          <p:nvPr/>
        </p:nvSpPr>
        <p:spPr>
          <a:xfrm>
            <a:off x="7345326" y="4782685"/>
            <a:ext cx="4786350" cy="172483"/>
          </a:xfrm>
          <a:prstGeom prst="rect">
            <a:avLst/>
          </a:prstGeom>
          <a:solidFill>
            <a:srgbClr val="E1E2E3"/>
          </a:solidFill>
        </p:spPr>
      </p:sp>
      <p:sp>
        <p:nvSpPr>
          <p:cNvPr id="6006" name="object_600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008" name="object_600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42%</a:t>
            </a:r>
          </a:p>
          <a:p>
            <a:pPr marL="12700" algn="r">
              <a:lnSpc>
                <a:spcPct val="100000"/>
              </a:lnSpc>
              <a:spcBef>
                <a:spcPts val="120"/>
              </a:spcBef>
            </a:pPr>
            <a:r>
              <a:rPr lang="de-AT" sz="1750" spc="10" dirty="0">
                <a:solidFill>
                  <a:srgbClr val="494C4D"/>
                </a:solidFill>
                <a:latin typeface="Arial"/>
                <a:cs typeface="Arial"/>
              </a:rPr>
              <a:t>40% / 38%</a:t>
            </a:r>
          </a:p>
        </p:txBody>
      </p:sp>
      <p:sp>
        <p:nvSpPr>
          <p:cNvPr id="6010" name="object_601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241</a:t>
            </a:r>
          </a:p>
        </p:txBody>
      </p:sp>
      <p:sp>
        <p:nvSpPr>
          <p:cNvPr id="6012" name="object_6013"/>
          <p:cNvSpPr/>
          <p:nvPr/>
        </p:nvSpPr>
        <p:spPr>
          <a:xfrm>
            <a:off x="7345326" y="5167454"/>
            <a:ext cx="8407247" cy="398037"/>
          </a:xfrm>
          <a:prstGeom prst="rect">
            <a:avLst/>
          </a:prstGeom>
          <a:solidFill>
            <a:srgbClr val="49C0B6"/>
          </a:solidFill>
        </p:spPr>
      </p:sp>
      <p:sp>
        <p:nvSpPr>
          <p:cNvPr id="6014" name="object_6015"/>
          <p:cNvSpPr/>
          <p:nvPr/>
        </p:nvSpPr>
        <p:spPr>
          <a:xfrm>
            <a:off x="7345326" y="5618563"/>
            <a:ext cx="8163053" cy="172483"/>
          </a:xfrm>
          <a:prstGeom prst="rect">
            <a:avLst/>
          </a:prstGeom>
          <a:solidFill>
            <a:srgbClr val="D1D3D4"/>
          </a:solidFill>
        </p:spPr>
      </p:sp>
      <p:sp>
        <p:nvSpPr>
          <p:cNvPr id="6016" name="object_6017"/>
          <p:cNvSpPr/>
          <p:nvPr/>
        </p:nvSpPr>
        <p:spPr>
          <a:xfrm>
            <a:off x="7345326" y="5844118"/>
            <a:ext cx="7687169" cy="172483"/>
          </a:xfrm>
          <a:prstGeom prst="rect">
            <a:avLst/>
          </a:prstGeom>
          <a:solidFill>
            <a:srgbClr val="E1E2E3"/>
          </a:solidFill>
        </p:spPr>
      </p:sp>
      <p:sp>
        <p:nvSpPr>
          <p:cNvPr id="6018" name="object_601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020" name="object_602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10% / 15%</a:t>
            </a:r>
          </a:p>
        </p:txBody>
      </p:sp>
      <p:sp>
        <p:nvSpPr>
          <p:cNvPr id="6022" name="object_602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105</a:t>
            </a:r>
          </a:p>
        </p:txBody>
      </p:sp>
      <p:sp>
        <p:nvSpPr>
          <p:cNvPr id="6024" name="object_6025"/>
          <p:cNvSpPr/>
          <p:nvPr/>
        </p:nvSpPr>
        <p:spPr>
          <a:xfrm>
            <a:off x="7345326" y="6228887"/>
            <a:ext cx="3662908" cy="398037"/>
          </a:xfrm>
          <a:prstGeom prst="rect">
            <a:avLst/>
          </a:prstGeom>
          <a:solidFill>
            <a:srgbClr val="49C0B6"/>
          </a:solidFill>
        </p:spPr>
      </p:sp>
      <p:sp>
        <p:nvSpPr>
          <p:cNvPr id="6026" name="object_6027"/>
          <p:cNvSpPr/>
          <p:nvPr/>
        </p:nvSpPr>
        <p:spPr>
          <a:xfrm>
            <a:off x="7345326" y="6679996"/>
            <a:ext cx="1988436" cy="172483"/>
          </a:xfrm>
          <a:prstGeom prst="rect">
            <a:avLst/>
          </a:prstGeom>
          <a:solidFill>
            <a:srgbClr val="D1D3D4"/>
          </a:solidFill>
        </p:spPr>
      </p:sp>
      <p:sp>
        <p:nvSpPr>
          <p:cNvPr id="6028" name="object_6029"/>
          <p:cNvSpPr/>
          <p:nvPr/>
        </p:nvSpPr>
        <p:spPr>
          <a:xfrm>
            <a:off x="7345326" y="6905551"/>
            <a:ext cx="2937079" cy="172483"/>
          </a:xfrm>
          <a:prstGeom prst="rect">
            <a:avLst/>
          </a:prstGeom>
          <a:solidFill>
            <a:srgbClr val="E1E2E3"/>
          </a:solidFill>
        </p:spPr>
      </p:sp>
      <p:sp>
        <p:nvSpPr>
          <p:cNvPr id="6030" name="object_603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032" name="object_603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14% / 15%</a:t>
            </a:r>
          </a:p>
        </p:txBody>
      </p:sp>
      <p:sp>
        <p:nvSpPr>
          <p:cNvPr id="6034" name="object_603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44</a:t>
            </a:r>
          </a:p>
        </p:txBody>
      </p:sp>
      <p:sp>
        <p:nvSpPr>
          <p:cNvPr id="6036" name="object_6037"/>
          <p:cNvSpPr/>
          <p:nvPr/>
        </p:nvSpPr>
        <p:spPr>
          <a:xfrm>
            <a:off x="7345326" y="7290320"/>
            <a:ext cx="1534933" cy="398037"/>
          </a:xfrm>
          <a:prstGeom prst="rect">
            <a:avLst/>
          </a:prstGeom>
          <a:solidFill>
            <a:srgbClr val="49C0B6"/>
          </a:solidFill>
        </p:spPr>
      </p:sp>
      <p:sp>
        <p:nvSpPr>
          <p:cNvPr id="6038" name="object_6039"/>
          <p:cNvSpPr/>
          <p:nvPr/>
        </p:nvSpPr>
        <p:spPr>
          <a:xfrm>
            <a:off x="7345326" y="7741429"/>
            <a:ext cx="2895442" cy="172483"/>
          </a:xfrm>
          <a:prstGeom prst="rect">
            <a:avLst/>
          </a:prstGeom>
          <a:solidFill>
            <a:srgbClr val="D1D3D4"/>
          </a:solidFill>
        </p:spPr>
      </p:sp>
      <p:sp>
        <p:nvSpPr>
          <p:cNvPr id="6040" name="object_6041"/>
          <p:cNvSpPr/>
          <p:nvPr/>
        </p:nvSpPr>
        <p:spPr>
          <a:xfrm>
            <a:off x="7345326" y="7966984"/>
            <a:ext cx="3045859" cy="172483"/>
          </a:xfrm>
          <a:prstGeom prst="rect">
            <a:avLst/>
          </a:prstGeom>
          <a:solidFill>
            <a:srgbClr val="E1E2E3"/>
          </a:solidFill>
        </p:spPr>
      </p:sp>
      <p:sp>
        <p:nvSpPr>
          <p:cNvPr id="6042" name="object_60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044" name="object_60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6% / 6%</a:t>
            </a:r>
          </a:p>
        </p:txBody>
      </p:sp>
      <p:sp>
        <p:nvSpPr>
          <p:cNvPr id="6046" name="object_60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6048" name="object_6049"/>
          <p:cNvSpPr/>
          <p:nvPr/>
        </p:nvSpPr>
        <p:spPr>
          <a:xfrm>
            <a:off x="7345326" y="8351753"/>
            <a:ext cx="593042" cy="398037"/>
          </a:xfrm>
          <a:prstGeom prst="rect">
            <a:avLst/>
          </a:prstGeom>
          <a:solidFill>
            <a:srgbClr val="49C0B6"/>
          </a:solidFill>
        </p:spPr>
      </p:sp>
      <p:sp>
        <p:nvSpPr>
          <p:cNvPr id="6050" name="object_6051"/>
          <p:cNvSpPr/>
          <p:nvPr/>
        </p:nvSpPr>
        <p:spPr>
          <a:xfrm>
            <a:off x="7345326" y="8802862"/>
            <a:ext cx="1116315" cy="172483"/>
          </a:xfrm>
          <a:prstGeom prst="rect">
            <a:avLst/>
          </a:prstGeom>
          <a:solidFill>
            <a:srgbClr val="D1D3D4"/>
          </a:solidFill>
        </p:spPr>
      </p:sp>
      <p:sp>
        <p:nvSpPr>
          <p:cNvPr id="6052" name="object_6053"/>
          <p:cNvSpPr/>
          <p:nvPr/>
        </p:nvSpPr>
        <p:spPr>
          <a:xfrm>
            <a:off x="7345326" y="9028417"/>
            <a:ext cx="1232848" cy="172483"/>
          </a:xfrm>
          <a:prstGeom prst="rect">
            <a:avLst/>
          </a:prstGeom>
          <a:solidFill>
            <a:srgbClr val="E1E2E3"/>
          </a:solidFill>
        </p:spPr>
      </p:sp>
      <p:sp>
        <p:nvSpPr>
          <p:cNvPr id="6054" name="object_605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056" name="object_605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 / 1%</a:t>
            </a:r>
          </a:p>
        </p:txBody>
      </p:sp>
      <p:sp>
        <p:nvSpPr>
          <p:cNvPr id="6058" name="object_605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6060" name="object_6061"/>
          <p:cNvSpPr/>
          <p:nvPr/>
        </p:nvSpPr>
        <p:spPr>
          <a:xfrm>
            <a:off x="7345326" y="9413186"/>
            <a:ext cx="593042" cy="398037"/>
          </a:xfrm>
          <a:prstGeom prst="rect">
            <a:avLst/>
          </a:prstGeom>
          <a:solidFill>
            <a:srgbClr val="49C0B6"/>
          </a:solidFill>
        </p:spPr>
      </p:sp>
      <p:sp>
        <p:nvSpPr>
          <p:cNvPr id="6062" name="object_6063"/>
          <p:cNvSpPr/>
          <p:nvPr/>
        </p:nvSpPr>
        <p:spPr>
          <a:xfrm>
            <a:off x="7345326" y="9864295"/>
            <a:ext cx="209309" cy="172483"/>
          </a:xfrm>
          <a:prstGeom prst="rect">
            <a:avLst/>
          </a:prstGeom>
          <a:solidFill>
            <a:srgbClr val="D1D3D4"/>
          </a:solidFill>
        </p:spPr>
      </p:sp>
      <p:sp>
        <p:nvSpPr>
          <p:cNvPr id="6064" name="object_6065"/>
          <p:cNvSpPr/>
          <p:nvPr/>
        </p:nvSpPr>
        <p:spPr>
          <a:xfrm>
            <a:off x="7345326" y="10089850"/>
            <a:ext cx="290082" cy="172483"/>
          </a:xfrm>
          <a:prstGeom prst="rect">
            <a:avLst/>
          </a:prstGeom>
          <a:solidFill>
            <a:srgbClr val="E1E2E3"/>
          </a:solidFill>
        </p:spPr>
      </p:sp>
      <p:sp>
        <p:nvSpPr>
          <p:cNvPr id="6066" name="object_6067"/>
          <p:cNvSpPr/>
          <p:nvPr/>
        </p:nvSpPr>
        <p:spPr>
          <a:xfrm>
            <a:off x="7345326" y="3999878"/>
            <a:ext cx="0" cy="6368598"/>
          </a:xfrm>
          <a:prstGeom prst="rect">
            <a:avLst/>
          </a:prstGeom>
          <a:ln w="5235">
            <a:solidFill>
              <a:srgbClr val="000000"/>
            </a:solidFill>
          </a:ln>
        </p:spPr>
      </p:sp>
      <p:sp>
        <p:nvSpPr>
          <p:cNvPr id="6068" name="object_6069"/>
          <p:cNvSpPr/>
          <p:nvPr/>
        </p:nvSpPr>
        <p:spPr>
          <a:xfrm>
            <a:off x="15752573" y="3999878"/>
            <a:ext cx="0" cy="6368598"/>
          </a:xfrm>
          <a:prstGeom prst="rect">
            <a:avLst/>
          </a:prstGeom>
          <a:ln w="5235">
            <a:solidFill>
              <a:srgbClr val="000000"/>
            </a:solidFill>
          </a:ln>
        </p:spPr>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 name="object_607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17</a:t>
            </a:r>
            <a:endParaRPr sz="2950" b="1" dirty="0"/>
          </a:p>
        </p:txBody>
      </p:sp>
      <p:sp>
        <p:nvSpPr>
          <p:cNvPr id="6074" name="object_60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Umsetzung von Veränderungen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076" name="607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078" name="607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080" name="608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082" name="608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084" name="608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086" name="608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088" name="608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090" name="609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092" name="609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094" name="609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096" name="609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098" name="609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100" name="610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102" name="610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104" name="610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106" name="610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108" name="610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110" name="object_611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setzt notwendige Veränderungen professionell um. (98.8%)</a:t>
            </a:r>
            <a:endParaRPr sz="2450" dirty="0">
              <a:latin typeface="Arial"/>
              <a:cs typeface="Arial"/>
            </a:endParaRPr>
          </a:p>
        </p:txBody>
      </p:sp>
      <p:sp>
        <p:nvSpPr>
          <p:cNvPr id="6112" name="object_611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(+0.1)</a:t>
            </a:r>
          </a:p>
        </p:txBody>
      </p:sp>
      <p:sp>
        <p:nvSpPr>
          <p:cNvPr id="6114" name="object_611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116" name="object_611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25%</a:t>
            </a:r>
          </a:p>
          <a:p>
            <a:pPr marL="12700" algn="r">
              <a:lnSpc>
                <a:spcPct val="100000"/>
              </a:lnSpc>
              <a:spcBef>
                <a:spcPts val="120"/>
              </a:spcBef>
            </a:pPr>
            <a:r>
              <a:rPr lang="de-AT" sz="1750" spc="10" dirty="0">
                <a:solidFill>
                  <a:srgbClr val="494C4D"/>
                </a:solidFill>
                <a:latin typeface="Arial"/>
                <a:cs typeface="Arial"/>
              </a:rPr>
              <a:t>26% / 23%</a:t>
            </a:r>
          </a:p>
        </p:txBody>
      </p:sp>
      <p:sp>
        <p:nvSpPr>
          <p:cNvPr id="6118" name="object_611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146</a:t>
            </a:r>
          </a:p>
        </p:txBody>
      </p:sp>
      <p:sp>
        <p:nvSpPr>
          <p:cNvPr id="6120" name="object_6121"/>
          <p:cNvSpPr/>
          <p:nvPr/>
        </p:nvSpPr>
        <p:spPr>
          <a:xfrm>
            <a:off x="7345326" y="4106021"/>
            <a:ext cx="5762714" cy="398037"/>
          </a:xfrm>
          <a:prstGeom prst="rect">
            <a:avLst/>
          </a:prstGeom>
          <a:solidFill>
            <a:srgbClr val="49C0B6"/>
          </a:solidFill>
        </p:spPr>
      </p:sp>
      <p:sp>
        <p:nvSpPr>
          <p:cNvPr id="6122" name="object_6123"/>
          <p:cNvSpPr/>
          <p:nvPr/>
        </p:nvSpPr>
        <p:spPr>
          <a:xfrm>
            <a:off x="7345326" y="4557130"/>
            <a:ext cx="5920596" cy="172483"/>
          </a:xfrm>
          <a:prstGeom prst="rect">
            <a:avLst/>
          </a:prstGeom>
          <a:solidFill>
            <a:srgbClr val="D1D3D4"/>
          </a:solidFill>
        </p:spPr>
      </p:sp>
      <p:sp>
        <p:nvSpPr>
          <p:cNvPr id="6124" name="object_6125"/>
          <p:cNvSpPr/>
          <p:nvPr/>
        </p:nvSpPr>
        <p:spPr>
          <a:xfrm>
            <a:off x="7345326" y="4782685"/>
            <a:ext cx="5210408" cy="172483"/>
          </a:xfrm>
          <a:prstGeom prst="rect">
            <a:avLst/>
          </a:prstGeom>
          <a:solidFill>
            <a:srgbClr val="E1E2E3"/>
          </a:solidFill>
        </p:spPr>
      </p:sp>
      <p:sp>
        <p:nvSpPr>
          <p:cNvPr id="6126" name="object_612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128" name="object_612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33% / 33%</a:t>
            </a:r>
          </a:p>
        </p:txBody>
      </p:sp>
      <p:sp>
        <p:nvSpPr>
          <p:cNvPr id="6130" name="object_613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213</a:t>
            </a:r>
          </a:p>
        </p:txBody>
      </p:sp>
      <p:sp>
        <p:nvSpPr>
          <p:cNvPr id="6132" name="object_6133"/>
          <p:cNvSpPr/>
          <p:nvPr/>
        </p:nvSpPr>
        <p:spPr>
          <a:xfrm>
            <a:off x="7345326" y="5167454"/>
            <a:ext cx="8407247" cy="398037"/>
          </a:xfrm>
          <a:prstGeom prst="rect">
            <a:avLst/>
          </a:prstGeom>
          <a:solidFill>
            <a:srgbClr val="49C0B6"/>
          </a:solidFill>
        </p:spPr>
      </p:sp>
      <p:sp>
        <p:nvSpPr>
          <p:cNvPr id="6134" name="object_6135"/>
          <p:cNvSpPr/>
          <p:nvPr/>
        </p:nvSpPr>
        <p:spPr>
          <a:xfrm>
            <a:off x="7345326" y="5618563"/>
            <a:ext cx="7617834" cy="172483"/>
          </a:xfrm>
          <a:prstGeom prst="rect">
            <a:avLst/>
          </a:prstGeom>
          <a:solidFill>
            <a:srgbClr val="D1D3D4"/>
          </a:solidFill>
        </p:spPr>
      </p:sp>
      <p:sp>
        <p:nvSpPr>
          <p:cNvPr id="6136" name="object_6137"/>
          <p:cNvSpPr/>
          <p:nvPr/>
        </p:nvSpPr>
        <p:spPr>
          <a:xfrm>
            <a:off x="7345326" y="5844118"/>
            <a:ext cx="7507911" cy="172483"/>
          </a:xfrm>
          <a:prstGeom prst="rect">
            <a:avLst/>
          </a:prstGeom>
          <a:solidFill>
            <a:srgbClr val="E1E2E3"/>
          </a:solidFill>
        </p:spPr>
      </p:sp>
      <p:sp>
        <p:nvSpPr>
          <p:cNvPr id="6138" name="object_613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140" name="object_614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13% / 15%</a:t>
            </a:r>
          </a:p>
        </p:txBody>
      </p:sp>
      <p:sp>
        <p:nvSpPr>
          <p:cNvPr id="6142" name="object_614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107</a:t>
            </a:r>
          </a:p>
        </p:txBody>
      </p:sp>
      <p:sp>
        <p:nvSpPr>
          <p:cNvPr id="6144" name="object_6145"/>
          <p:cNvSpPr/>
          <p:nvPr/>
        </p:nvSpPr>
        <p:spPr>
          <a:xfrm>
            <a:off x="7345326" y="6228887"/>
            <a:ext cx="4223359" cy="398037"/>
          </a:xfrm>
          <a:prstGeom prst="rect">
            <a:avLst/>
          </a:prstGeom>
          <a:solidFill>
            <a:srgbClr val="49C0B6"/>
          </a:solidFill>
        </p:spPr>
      </p:sp>
      <p:sp>
        <p:nvSpPr>
          <p:cNvPr id="6146" name="object_6147"/>
          <p:cNvSpPr/>
          <p:nvPr/>
        </p:nvSpPr>
        <p:spPr>
          <a:xfrm>
            <a:off x="7345326" y="6679996"/>
            <a:ext cx="3039240" cy="172483"/>
          </a:xfrm>
          <a:prstGeom prst="rect">
            <a:avLst/>
          </a:prstGeom>
          <a:solidFill>
            <a:srgbClr val="D1D3D4"/>
          </a:solidFill>
        </p:spPr>
      </p:sp>
      <p:sp>
        <p:nvSpPr>
          <p:cNvPr id="6148" name="object_6149"/>
          <p:cNvSpPr/>
          <p:nvPr/>
        </p:nvSpPr>
        <p:spPr>
          <a:xfrm>
            <a:off x="7345326" y="6905551"/>
            <a:ext cx="3528308" cy="172483"/>
          </a:xfrm>
          <a:prstGeom prst="rect">
            <a:avLst/>
          </a:prstGeom>
          <a:solidFill>
            <a:srgbClr val="E1E2E3"/>
          </a:solidFill>
        </p:spPr>
      </p:sp>
      <p:sp>
        <p:nvSpPr>
          <p:cNvPr id="6150" name="object_615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152" name="object_615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20% / 19%</a:t>
            </a:r>
          </a:p>
        </p:txBody>
      </p:sp>
      <p:sp>
        <p:nvSpPr>
          <p:cNvPr id="6154" name="object_615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80</a:t>
            </a:r>
          </a:p>
        </p:txBody>
      </p:sp>
      <p:sp>
        <p:nvSpPr>
          <p:cNvPr id="6156" name="object_6157"/>
          <p:cNvSpPr/>
          <p:nvPr/>
        </p:nvSpPr>
        <p:spPr>
          <a:xfrm>
            <a:off x="7345326" y="7290320"/>
            <a:ext cx="3157651" cy="398037"/>
          </a:xfrm>
          <a:prstGeom prst="rect">
            <a:avLst/>
          </a:prstGeom>
          <a:solidFill>
            <a:srgbClr val="49C0B6"/>
          </a:solidFill>
        </p:spPr>
      </p:sp>
      <p:sp>
        <p:nvSpPr>
          <p:cNvPr id="6158" name="object_6159"/>
          <p:cNvSpPr/>
          <p:nvPr/>
        </p:nvSpPr>
        <p:spPr>
          <a:xfrm>
            <a:off x="7345326" y="7741429"/>
            <a:ext cx="4539124" cy="172483"/>
          </a:xfrm>
          <a:prstGeom prst="rect">
            <a:avLst/>
          </a:prstGeom>
          <a:solidFill>
            <a:srgbClr val="D1D3D4"/>
          </a:solidFill>
        </p:spPr>
      </p:sp>
      <p:sp>
        <p:nvSpPr>
          <p:cNvPr id="6160" name="object_6161"/>
          <p:cNvSpPr/>
          <p:nvPr/>
        </p:nvSpPr>
        <p:spPr>
          <a:xfrm>
            <a:off x="7345326" y="7966984"/>
            <a:ext cx="4389871" cy="172483"/>
          </a:xfrm>
          <a:prstGeom prst="rect">
            <a:avLst/>
          </a:prstGeom>
          <a:solidFill>
            <a:srgbClr val="E1E2E3"/>
          </a:solidFill>
        </p:spPr>
      </p:sp>
      <p:sp>
        <p:nvSpPr>
          <p:cNvPr id="6162" name="object_616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164" name="object_616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5% / 7%</a:t>
            </a:r>
          </a:p>
        </p:txBody>
      </p:sp>
      <p:sp>
        <p:nvSpPr>
          <p:cNvPr id="6166" name="object_616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6168" name="object_6169"/>
          <p:cNvSpPr/>
          <p:nvPr/>
        </p:nvSpPr>
        <p:spPr>
          <a:xfrm>
            <a:off x="7345326" y="8351753"/>
            <a:ext cx="434177" cy="398037"/>
          </a:xfrm>
          <a:prstGeom prst="rect">
            <a:avLst/>
          </a:prstGeom>
          <a:solidFill>
            <a:srgbClr val="49C0B6"/>
          </a:solidFill>
        </p:spPr>
      </p:sp>
      <p:sp>
        <p:nvSpPr>
          <p:cNvPr id="6170" name="object_6171"/>
          <p:cNvSpPr/>
          <p:nvPr/>
        </p:nvSpPr>
        <p:spPr>
          <a:xfrm>
            <a:off x="7345326" y="8802862"/>
            <a:ext cx="1065707" cy="172483"/>
          </a:xfrm>
          <a:prstGeom prst="rect">
            <a:avLst/>
          </a:prstGeom>
          <a:solidFill>
            <a:srgbClr val="D1D3D4"/>
          </a:solidFill>
        </p:spPr>
      </p:sp>
      <p:sp>
        <p:nvSpPr>
          <p:cNvPr id="6172" name="object_6173"/>
          <p:cNvSpPr/>
          <p:nvPr/>
        </p:nvSpPr>
        <p:spPr>
          <a:xfrm>
            <a:off x="7345326" y="9028417"/>
            <a:ext cx="1641073" cy="172483"/>
          </a:xfrm>
          <a:prstGeom prst="rect">
            <a:avLst/>
          </a:prstGeom>
          <a:solidFill>
            <a:srgbClr val="E1E2E3"/>
          </a:solidFill>
        </p:spPr>
      </p:sp>
      <p:sp>
        <p:nvSpPr>
          <p:cNvPr id="6174" name="object_617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176" name="object_617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 / 1%</a:t>
            </a:r>
          </a:p>
        </p:txBody>
      </p:sp>
      <p:sp>
        <p:nvSpPr>
          <p:cNvPr id="6178" name="object_617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6180" name="object_6181"/>
          <p:cNvSpPr/>
          <p:nvPr/>
        </p:nvSpPr>
        <p:spPr>
          <a:xfrm>
            <a:off x="7345326" y="9413186"/>
            <a:ext cx="631530" cy="398037"/>
          </a:xfrm>
          <a:prstGeom prst="rect">
            <a:avLst/>
          </a:prstGeom>
          <a:solidFill>
            <a:srgbClr val="49C0B6"/>
          </a:solidFill>
        </p:spPr>
      </p:sp>
      <p:sp>
        <p:nvSpPr>
          <p:cNvPr id="6182" name="object_6183"/>
          <p:cNvSpPr/>
          <p:nvPr/>
        </p:nvSpPr>
        <p:spPr>
          <a:xfrm>
            <a:off x="7345326" y="9864295"/>
            <a:ext cx="236824" cy="172483"/>
          </a:xfrm>
          <a:prstGeom prst="rect">
            <a:avLst/>
          </a:prstGeom>
          <a:solidFill>
            <a:srgbClr val="D1D3D4"/>
          </a:solidFill>
        </p:spPr>
      </p:sp>
      <p:sp>
        <p:nvSpPr>
          <p:cNvPr id="6184" name="object_6185"/>
          <p:cNvSpPr/>
          <p:nvPr/>
        </p:nvSpPr>
        <p:spPr>
          <a:xfrm>
            <a:off x="7345326" y="10089850"/>
            <a:ext cx="287188" cy="172483"/>
          </a:xfrm>
          <a:prstGeom prst="rect">
            <a:avLst/>
          </a:prstGeom>
          <a:solidFill>
            <a:srgbClr val="E1E2E3"/>
          </a:solidFill>
        </p:spPr>
      </p:sp>
      <p:sp>
        <p:nvSpPr>
          <p:cNvPr id="6186" name="object_6187"/>
          <p:cNvSpPr/>
          <p:nvPr/>
        </p:nvSpPr>
        <p:spPr>
          <a:xfrm>
            <a:off x="7345326" y="3999878"/>
            <a:ext cx="0" cy="6368598"/>
          </a:xfrm>
          <a:prstGeom prst="rect">
            <a:avLst/>
          </a:prstGeom>
          <a:ln w="5235">
            <a:solidFill>
              <a:srgbClr val="000000"/>
            </a:solidFill>
          </a:ln>
        </p:spPr>
      </p:sp>
      <p:sp>
        <p:nvSpPr>
          <p:cNvPr id="6188" name="object_6189"/>
          <p:cNvSpPr/>
          <p:nvPr/>
        </p:nvSpPr>
        <p:spPr>
          <a:xfrm>
            <a:off x="15752573" y="3999878"/>
            <a:ext cx="0" cy="6368598"/>
          </a:xfrm>
          <a:prstGeom prst="rect">
            <a:avLst/>
          </a:prstGeom>
          <a:ln w="5235">
            <a:solidFill>
              <a:srgbClr val="000000"/>
            </a:solidFill>
          </a:ln>
        </p:spPr>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2" name="object_619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18</a:t>
            </a:r>
            <a:endParaRPr sz="2950" b="1" dirty="0"/>
          </a:p>
        </p:txBody>
      </p:sp>
      <p:sp>
        <p:nvSpPr>
          <p:cNvPr id="6194" name="object_619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Förderung interner Kooperation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196" name="619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198" name="619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200" name="620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202" name="620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204" name="620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206" name="620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208" name="620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210" name="621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212" name="621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214" name="621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216" name="621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218" name="621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220" name="622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222" name="622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224" name="622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226" name="622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228" name="622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230" name="object_623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fördert die bereichsübergreifende Zusammenarbeit. (99%)</a:t>
            </a:r>
            <a:endParaRPr sz="2450" dirty="0">
              <a:latin typeface="Arial"/>
              <a:cs typeface="Arial"/>
            </a:endParaRPr>
          </a:p>
        </p:txBody>
      </p:sp>
      <p:sp>
        <p:nvSpPr>
          <p:cNvPr id="6232" name="object_623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a:t>
            </a:r>
          </a:p>
        </p:txBody>
      </p:sp>
      <p:sp>
        <p:nvSpPr>
          <p:cNvPr id="6234" name="object_623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236" name="object_623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25%</a:t>
            </a:r>
          </a:p>
          <a:p>
            <a:pPr marL="12700" algn="r">
              <a:lnSpc>
                <a:spcPct val="100000"/>
              </a:lnSpc>
              <a:spcBef>
                <a:spcPts val="120"/>
              </a:spcBef>
            </a:pPr>
            <a:r>
              <a:rPr lang="de-AT" sz="1750" spc="10" dirty="0">
                <a:solidFill>
                  <a:srgbClr val="494C4D"/>
                </a:solidFill>
                <a:latin typeface="Arial"/>
                <a:cs typeface="Arial"/>
              </a:rPr>
              <a:t>26% / 24%</a:t>
            </a:r>
          </a:p>
        </p:txBody>
      </p:sp>
      <p:sp>
        <p:nvSpPr>
          <p:cNvPr id="6238" name="object_623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144</a:t>
            </a:r>
          </a:p>
        </p:txBody>
      </p:sp>
      <p:sp>
        <p:nvSpPr>
          <p:cNvPr id="6240" name="object_6241"/>
          <p:cNvSpPr/>
          <p:nvPr/>
        </p:nvSpPr>
        <p:spPr>
          <a:xfrm>
            <a:off x="7345326" y="4106021"/>
            <a:ext cx="5710583" cy="398037"/>
          </a:xfrm>
          <a:prstGeom prst="rect">
            <a:avLst/>
          </a:prstGeom>
          <a:solidFill>
            <a:srgbClr val="49C0B6"/>
          </a:solidFill>
        </p:spPr>
      </p:sp>
      <p:sp>
        <p:nvSpPr>
          <p:cNvPr id="6242" name="object_6243"/>
          <p:cNvSpPr/>
          <p:nvPr/>
        </p:nvSpPr>
        <p:spPr>
          <a:xfrm>
            <a:off x="7345326" y="4557130"/>
            <a:ext cx="5948524" cy="172483"/>
          </a:xfrm>
          <a:prstGeom prst="rect">
            <a:avLst/>
          </a:prstGeom>
          <a:solidFill>
            <a:srgbClr val="D1D3D4"/>
          </a:solidFill>
        </p:spPr>
      </p:sp>
      <p:sp>
        <p:nvSpPr>
          <p:cNvPr id="6244" name="object_6245"/>
          <p:cNvSpPr/>
          <p:nvPr/>
        </p:nvSpPr>
        <p:spPr>
          <a:xfrm>
            <a:off x="7345326" y="4782685"/>
            <a:ext cx="5441087" cy="172483"/>
          </a:xfrm>
          <a:prstGeom prst="rect">
            <a:avLst/>
          </a:prstGeom>
          <a:solidFill>
            <a:srgbClr val="E1E2E3"/>
          </a:solidFill>
        </p:spPr>
      </p:sp>
      <p:sp>
        <p:nvSpPr>
          <p:cNvPr id="6246" name="object_624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248" name="object_624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35% / 33%</a:t>
            </a:r>
          </a:p>
        </p:txBody>
      </p:sp>
      <p:sp>
        <p:nvSpPr>
          <p:cNvPr id="6250" name="object_625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212</a:t>
            </a:r>
          </a:p>
        </p:txBody>
      </p:sp>
      <p:sp>
        <p:nvSpPr>
          <p:cNvPr id="6252" name="object_6253"/>
          <p:cNvSpPr/>
          <p:nvPr/>
        </p:nvSpPr>
        <p:spPr>
          <a:xfrm>
            <a:off x="7345326" y="5167454"/>
            <a:ext cx="8407247" cy="398037"/>
          </a:xfrm>
          <a:prstGeom prst="rect">
            <a:avLst/>
          </a:prstGeom>
          <a:solidFill>
            <a:srgbClr val="49C0B6"/>
          </a:solidFill>
        </p:spPr>
      </p:sp>
      <p:sp>
        <p:nvSpPr>
          <p:cNvPr id="6254" name="object_6255"/>
          <p:cNvSpPr/>
          <p:nvPr/>
        </p:nvSpPr>
        <p:spPr>
          <a:xfrm>
            <a:off x="7345326" y="5618563"/>
            <a:ext cx="8089992" cy="172483"/>
          </a:xfrm>
          <a:prstGeom prst="rect">
            <a:avLst/>
          </a:prstGeom>
          <a:solidFill>
            <a:srgbClr val="D1D3D4"/>
          </a:solidFill>
        </p:spPr>
      </p:sp>
      <p:sp>
        <p:nvSpPr>
          <p:cNvPr id="6256" name="object_6257"/>
          <p:cNvSpPr/>
          <p:nvPr/>
        </p:nvSpPr>
        <p:spPr>
          <a:xfrm>
            <a:off x="7345326" y="5844118"/>
            <a:ext cx="7502105" cy="172483"/>
          </a:xfrm>
          <a:prstGeom prst="rect">
            <a:avLst/>
          </a:prstGeom>
          <a:solidFill>
            <a:srgbClr val="E1E2E3"/>
          </a:solidFill>
        </p:spPr>
      </p:sp>
      <p:sp>
        <p:nvSpPr>
          <p:cNvPr id="6258" name="object_625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260" name="object_626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17% / 20%</a:t>
            </a:r>
          </a:p>
        </p:txBody>
      </p:sp>
      <p:sp>
        <p:nvSpPr>
          <p:cNvPr id="6262" name="object_626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116</a:t>
            </a:r>
          </a:p>
        </p:txBody>
      </p:sp>
      <p:sp>
        <p:nvSpPr>
          <p:cNvPr id="6264" name="object_6265"/>
          <p:cNvSpPr/>
          <p:nvPr/>
        </p:nvSpPr>
        <p:spPr>
          <a:xfrm>
            <a:off x="7345326" y="6228887"/>
            <a:ext cx="4600192" cy="398037"/>
          </a:xfrm>
          <a:prstGeom prst="rect">
            <a:avLst/>
          </a:prstGeom>
          <a:solidFill>
            <a:srgbClr val="49C0B6"/>
          </a:solidFill>
        </p:spPr>
      </p:sp>
      <p:sp>
        <p:nvSpPr>
          <p:cNvPr id="6266" name="object_6267"/>
          <p:cNvSpPr/>
          <p:nvPr/>
        </p:nvSpPr>
        <p:spPr>
          <a:xfrm>
            <a:off x="7345326" y="6679996"/>
            <a:ext cx="3926026" cy="172483"/>
          </a:xfrm>
          <a:prstGeom prst="rect">
            <a:avLst/>
          </a:prstGeom>
          <a:solidFill>
            <a:srgbClr val="D1D3D4"/>
          </a:solidFill>
        </p:spPr>
      </p:sp>
      <p:sp>
        <p:nvSpPr>
          <p:cNvPr id="6268" name="object_6269"/>
          <p:cNvSpPr/>
          <p:nvPr/>
        </p:nvSpPr>
        <p:spPr>
          <a:xfrm>
            <a:off x="7345326" y="6905551"/>
            <a:ext cx="4657900" cy="172483"/>
          </a:xfrm>
          <a:prstGeom prst="rect">
            <a:avLst/>
          </a:prstGeom>
          <a:solidFill>
            <a:srgbClr val="E1E2E3"/>
          </a:solidFill>
        </p:spPr>
      </p:sp>
      <p:sp>
        <p:nvSpPr>
          <p:cNvPr id="6270" name="object_627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272" name="object_627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15% / 16%</a:t>
            </a:r>
          </a:p>
        </p:txBody>
      </p:sp>
      <p:sp>
        <p:nvSpPr>
          <p:cNvPr id="6274" name="object_627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70</a:t>
            </a:r>
          </a:p>
        </p:txBody>
      </p:sp>
      <p:sp>
        <p:nvSpPr>
          <p:cNvPr id="6276" name="object_6277"/>
          <p:cNvSpPr/>
          <p:nvPr/>
        </p:nvSpPr>
        <p:spPr>
          <a:xfrm>
            <a:off x="7345326" y="7290320"/>
            <a:ext cx="2775978" cy="398037"/>
          </a:xfrm>
          <a:prstGeom prst="rect">
            <a:avLst/>
          </a:prstGeom>
          <a:solidFill>
            <a:srgbClr val="49C0B6"/>
          </a:solidFill>
        </p:spPr>
      </p:sp>
      <p:sp>
        <p:nvSpPr>
          <p:cNvPr id="6278" name="object_6279"/>
          <p:cNvSpPr/>
          <p:nvPr/>
        </p:nvSpPr>
        <p:spPr>
          <a:xfrm>
            <a:off x="7345326" y="7741429"/>
            <a:ext cx="3489801" cy="172483"/>
          </a:xfrm>
          <a:prstGeom prst="rect">
            <a:avLst/>
          </a:prstGeom>
          <a:solidFill>
            <a:srgbClr val="D1D3D4"/>
          </a:solidFill>
        </p:spPr>
      </p:sp>
      <p:sp>
        <p:nvSpPr>
          <p:cNvPr id="6280" name="object_6281"/>
          <p:cNvSpPr/>
          <p:nvPr/>
        </p:nvSpPr>
        <p:spPr>
          <a:xfrm>
            <a:off x="7345326" y="7966984"/>
            <a:ext cx="3586171" cy="172483"/>
          </a:xfrm>
          <a:prstGeom prst="rect">
            <a:avLst/>
          </a:prstGeom>
          <a:solidFill>
            <a:srgbClr val="E1E2E3"/>
          </a:solidFill>
        </p:spPr>
      </p:sp>
      <p:sp>
        <p:nvSpPr>
          <p:cNvPr id="6282" name="object_628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284" name="object_628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5%</a:t>
            </a:r>
          </a:p>
        </p:txBody>
      </p:sp>
      <p:sp>
        <p:nvSpPr>
          <p:cNvPr id="6286" name="object_628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6288" name="object_6289"/>
          <p:cNvSpPr/>
          <p:nvPr/>
        </p:nvSpPr>
        <p:spPr>
          <a:xfrm>
            <a:off x="7345326" y="8351753"/>
            <a:ext cx="753480" cy="398037"/>
          </a:xfrm>
          <a:prstGeom prst="rect">
            <a:avLst/>
          </a:prstGeom>
          <a:solidFill>
            <a:srgbClr val="49C0B6"/>
          </a:solidFill>
        </p:spPr>
      </p:sp>
      <p:sp>
        <p:nvSpPr>
          <p:cNvPr id="6290" name="object_6291"/>
          <p:cNvSpPr/>
          <p:nvPr/>
        </p:nvSpPr>
        <p:spPr>
          <a:xfrm>
            <a:off x="7345326" y="8802862"/>
            <a:ext cx="793137" cy="172483"/>
          </a:xfrm>
          <a:prstGeom prst="rect">
            <a:avLst/>
          </a:prstGeom>
          <a:solidFill>
            <a:srgbClr val="D1D3D4"/>
          </a:solidFill>
        </p:spPr>
      </p:sp>
      <p:sp>
        <p:nvSpPr>
          <p:cNvPr id="6292" name="object_6293"/>
          <p:cNvSpPr/>
          <p:nvPr/>
        </p:nvSpPr>
        <p:spPr>
          <a:xfrm>
            <a:off x="7345326" y="9028417"/>
            <a:ext cx="1071729" cy="172483"/>
          </a:xfrm>
          <a:prstGeom prst="rect">
            <a:avLst/>
          </a:prstGeom>
          <a:solidFill>
            <a:srgbClr val="E1E2E3"/>
          </a:solidFill>
        </p:spPr>
      </p:sp>
      <p:sp>
        <p:nvSpPr>
          <p:cNvPr id="6294" name="object_629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296" name="object_629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1% / 2%</a:t>
            </a:r>
          </a:p>
        </p:txBody>
      </p:sp>
      <p:sp>
        <p:nvSpPr>
          <p:cNvPr id="6298" name="object_629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6300" name="object_6301"/>
          <p:cNvSpPr/>
          <p:nvPr/>
        </p:nvSpPr>
        <p:spPr>
          <a:xfrm>
            <a:off x="7345326" y="9413186"/>
            <a:ext cx="515539" cy="398037"/>
          </a:xfrm>
          <a:prstGeom prst="rect">
            <a:avLst/>
          </a:prstGeom>
          <a:solidFill>
            <a:srgbClr val="49C0B6"/>
          </a:solidFill>
        </p:spPr>
      </p:sp>
      <p:sp>
        <p:nvSpPr>
          <p:cNvPr id="6302" name="object_6303"/>
          <p:cNvSpPr/>
          <p:nvPr/>
        </p:nvSpPr>
        <p:spPr>
          <a:xfrm>
            <a:off x="7345326" y="9864295"/>
            <a:ext cx="237941" cy="172483"/>
          </a:xfrm>
          <a:prstGeom prst="rect">
            <a:avLst/>
          </a:prstGeom>
          <a:solidFill>
            <a:srgbClr val="D1D3D4"/>
          </a:solidFill>
        </p:spPr>
      </p:sp>
      <p:sp>
        <p:nvSpPr>
          <p:cNvPr id="6304" name="object_6305"/>
          <p:cNvSpPr/>
          <p:nvPr/>
        </p:nvSpPr>
        <p:spPr>
          <a:xfrm>
            <a:off x="7345326" y="10089850"/>
            <a:ext cx="370983" cy="172483"/>
          </a:xfrm>
          <a:prstGeom prst="rect">
            <a:avLst/>
          </a:prstGeom>
          <a:solidFill>
            <a:srgbClr val="E1E2E3"/>
          </a:solidFill>
        </p:spPr>
      </p:sp>
      <p:sp>
        <p:nvSpPr>
          <p:cNvPr id="6306" name="object_6307"/>
          <p:cNvSpPr/>
          <p:nvPr/>
        </p:nvSpPr>
        <p:spPr>
          <a:xfrm>
            <a:off x="7345326" y="3999878"/>
            <a:ext cx="0" cy="6368598"/>
          </a:xfrm>
          <a:prstGeom prst="rect">
            <a:avLst/>
          </a:prstGeom>
          <a:ln w="5235">
            <a:solidFill>
              <a:srgbClr val="000000"/>
            </a:solidFill>
          </a:ln>
        </p:spPr>
      </p:sp>
      <p:sp>
        <p:nvSpPr>
          <p:cNvPr id="6308" name="object_6309"/>
          <p:cNvSpPr/>
          <p:nvPr/>
        </p:nvSpPr>
        <p:spPr>
          <a:xfrm>
            <a:off x="15752573" y="3999878"/>
            <a:ext cx="0" cy="6368598"/>
          </a:xfrm>
          <a:prstGeom prst="rect">
            <a:avLst/>
          </a:prstGeom>
          <a:ln w="5235">
            <a:solidFill>
              <a:srgbClr val="000000"/>
            </a:solidFill>
          </a:ln>
        </p:spPr>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2" name="object_631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19</a:t>
            </a:r>
            <a:endParaRPr sz="2950" b="1" dirty="0"/>
          </a:p>
        </p:txBody>
      </p:sp>
      <p:sp>
        <p:nvSpPr>
          <p:cNvPr id="6314" name="object_63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Delegationskompetenz</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316" name="631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318" name="631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320" name="632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322" name="632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324" name="632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326" name="632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328" name="632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330" name="633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332" name="633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334" name="633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336" name="633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338" name="633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340" name="634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342" name="634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344" name="634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346" name="634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348" name="634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350" name="object_635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delegiert sehr klar und unmissverständlich. (99.1%)</a:t>
            </a:r>
            <a:endParaRPr sz="2450" dirty="0">
              <a:latin typeface="Arial"/>
              <a:cs typeface="Arial"/>
            </a:endParaRPr>
          </a:p>
        </p:txBody>
      </p:sp>
      <p:sp>
        <p:nvSpPr>
          <p:cNvPr id="6352" name="object_635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6354" name="object_635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356" name="object_635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31% / 27%</a:t>
            </a:r>
          </a:p>
        </p:txBody>
      </p:sp>
      <p:sp>
        <p:nvSpPr>
          <p:cNvPr id="6358" name="object_635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170</a:t>
            </a:r>
          </a:p>
        </p:txBody>
      </p:sp>
      <p:sp>
        <p:nvSpPr>
          <p:cNvPr id="6360" name="object_6361"/>
          <p:cNvSpPr/>
          <p:nvPr/>
        </p:nvSpPr>
        <p:spPr>
          <a:xfrm>
            <a:off x="7345326" y="4106021"/>
            <a:ext cx="7254985" cy="398037"/>
          </a:xfrm>
          <a:prstGeom prst="rect">
            <a:avLst/>
          </a:prstGeom>
          <a:solidFill>
            <a:srgbClr val="49C0B6"/>
          </a:solidFill>
        </p:spPr>
      </p:sp>
      <p:sp>
        <p:nvSpPr>
          <p:cNvPr id="6362" name="object_6363"/>
          <p:cNvSpPr/>
          <p:nvPr/>
        </p:nvSpPr>
        <p:spPr>
          <a:xfrm>
            <a:off x="7345326" y="4557130"/>
            <a:ext cx="7596396" cy="172483"/>
          </a:xfrm>
          <a:prstGeom prst="rect">
            <a:avLst/>
          </a:prstGeom>
          <a:solidFill>
            <a:srgbClr val="D1D3D4"/>
          </a:solidFill>
        </p:spPr>
      </p:sp>
      <p:sp>
        <p:nvSpPr>
          <p:cNvPr id="6364" name="object_6365"/>
          <p:cNvSpPr/>
          <p:nvPr/>
        </p:nvSpPr>
        <p:spPr>
          <a:xfrm>
            <a:off x="7345326" y="4782685"/>
            <a:ext cx="6786921" cy="172483"/>
          </a:xfrm>
          <a:prstGeom prst="rect">
            <a:avLst/>
          </a:prstGeom>
          <a:solidFill>
            <a:srgbClr val="E1E2E3"/>
          </a:solidFill>
        </p:spPr>
      </p:sp>
      <p:sp>
        <p:nvSpPr>
          <p:cNvPr id="6366" name="object_636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368" name="object_636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32%</a:t>
            </a:r>
          </a:p>
        </p:txBody>
      </p:sp>
      <p:sp>
        <p:nvSpPr>
          <p:cNvPr id="6370" name="object_637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197</a:t>
            </a:r>
          </a:p>
        </p:txBody>
      </p:sp>
      <p:sp>
        <p:nvSpPr>
          <p:cNvPr id="6372" name="object_6373"/>
          <p:cNvSpPr/>
          <p:nvPr/>
        </p:nvSpPr>
        <p:spPr>
          <a:xfrm>
            <a:off x="7345326" y="5167454"/>
            <a:ext cx="8407247" cy="398037"/>
          </a:xfrm>
          <a:prstGeom prst="rect">
            <a:avLst/>
          </a:prstGeom>
          <a:solidFill>
            <a:srgbClr val="49C0B6"/>
          </a:solidFill>
        </p:spPr>
      </p:sp>
      <p:sp>
        <p:nvSpPr>
          <p:cNvPr id="6374" name="object_6375"/>
          <p:cNvSpPr/>
          <p:nvPr/>
        </p:nvSpPr>
        <p:spPr>
          <a:xfrm>
            <a:off x="7345326" y="5618563"/>
            <a:ext cx="8407247" cy="172483"/>
          </a:xfrm>
          <a:prstGeom prst="rect">
            <a:avLst/>
          </a:prstGeom>
          <a:solidFill>
            <a:srgbClr val="D1D3D4"/>
          </a:solidFill>
        </p:spPr>
      </p:sp>
      <p:sp>
        <p:nvSpPr>
          <p:cNvPr id="6376" name="object_6377"/>
          <p:cNvSpPr/>
          <p:nvPr/>
        </p:nvSpPr>
        <p:spPr>
          <a:xfrm>
            <a:off x="7345326" y="5844118"/>
            <a:ext cx="7807177" cy="172483"/>
          </a:xfrm>
          <a:prstGeom prst="rect">
            <a:avLst/>
          </a:prstGeom>
          <a:solidFill>
            <a:srgbClr val="E1E2E3"/>
          </a:solidFill>
        </p:spPr>
      </p:sp>
      <p:sp>
        <p:nvSpPr>
          <p:cNvPr id="6378" name="object_637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380" name="object_638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16% / 20%</a:t>
            </a:r>
          </a:p>
        </p:txBody>
      </p:sp>
      <p:sp>
        <p:nvSpPr>
          <p:cNvPr id="6382" name="object_638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102</a:t>
            </a:r>
          </a:p>
        </p:txBody>
      </p:sp>
      <p:sp>
        <p:nvSpPr>
          <p:cNvPr id="6384" name="object_6385"/>
          <p:cNvSpPr/>
          <p:nvPr/>
        </p:nvSpPr>
        <p:spPr>
          <a:xfrm>
            <a:off x="7345326" y="6228887"/>
            <a:ext cx="4352991" cy="398037"/>
          </a:xfrm>
          <a:prstGeom prst="rect">
            <a:avLst/>
          </a:prstGeom>
          <a:solidFill>
            <a:srgbClr val="49C0B6"/>
          </a:solidFill>
        </p:spPr>
      </p:sp>
      <p:sp>
        <p:nvSpPr>
          <p:cNvPr id="6386" name="object_6387"/>
          <p:cNvSpPr/>
          <p:nvPr/>
        </p:nvSpPr>
        <p:spPr>
          <a:xfrm>
            <a:off x="7345326" y="6679996"/>
            <a:ext cx="4011580" cy="172483"/>
          </a:xfrm>
          <a:prstGeom prst="rect">
            <a:avLst/>
          </a:prstGeom>
          <a:solidFill>
            <a:srgbClr val="D1D3D4"/>
          </a:solidFill>
        </p:spPr>
      </p:sp>
      <p:sp>
        <p:nvSpPr>
          <p:cNvPr id="6388" name="object_6389"/>
          <p:cNvSpPr/>
          <p:nvPr/>
        </p:nvSpPr>
        <p:spPr>
          <a:xfrm>
            <a:off x="7345326" y="6905551"/>
            <a:ext cx="4879486" cy="172483"/>
          </a:xfrm>
          <a:prstGeom prst="rect">
            <a:avLst/>
          </a:prstGeom>
          <a:solidFill>
            <a:srgbClr val="E1E2E3"/>
          </a:solidFill>
        </p:spPr>
      </p:sp>
      <p:sp>
        <p:nvSpPr>
          <p:cNvPr id="6390" name="object_639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392" name="object_639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12% / 13%</a:t>
            </a:r>
          </a:p>
        </p:txBody>
      </p:sp>
      <p:sp>
        <p:nvSpPr>
          <p:cNvPr id="6394" name="object_639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68</a:t>
            </a:r>
          </a:p>
        </p:txBody>
      </p:sp>
      <p:sp>
        <p:nvSpPr>
          <p:cNvPr id="6396" name="object_6397"/>
          <p:cNvSpPr/>
          <p:nvPr/>
        </p:nvSpPr>
        <p:spPr>
          <a:xfrm>
            <a:off x="7345326" y="7290320"/>
            <a:ext cx="2901994" cy="398037"/>
          </a:xfrm>
          <a:prstGeom prst="rect">
            <a:avLst/>
          </a:prstGeom>
          <a:solidFill>
            <a:srgbClr val="49C0B6"/>
          </a:solidFill>
        </p:spPr>
      </p:sp>
      <p:sp>
        <p:nvSpPr>
          <p:cNvPr id="6398" name="object_6399"/>
          <p:cNvSpPr/>
          <p:nvPr/>
        </p:nvSpPr>
        <p:spPr>
          <a:xfrm>
            <a:off x="7345326" y="7741429"/>
            <a:ext cx="2859318" cy="172483"/>
          </a:xfrm>
          <a:prstGeom prst="rect">
            <a:avLst/>
          </a:prstGeom>
          <a:solidFill>
            <a:srgbClr val="D1D3D4"/>
          </a:solidFill>
        </p:spPr>
      </p:sp>
      <p:sp>
        <p:nvSpPr>
          <p:cNvPr id="6400" name="object_6401"/>
          <p:cNvSpPr/>
          <p:nvPr/>
        </p:nvSpPr>
        <p:spPr>
          <a:xfrm>
            <a:off x="7345326" y="7966984"/>
            <a:ext cx="3282563" cy="172483"/>
          </a:xfrm>
          <a:prstGeom prst="rect">
            <a:avLst/>
          </a:prstGeom>
          <a:solidFill>
            <a:srgbClr val="E1E2E3"/>
          </a:solidFill>
        </p:spPr>
      </p:sp>
      <p:sp>
        <p:nvSpPr>
          <p:cNvPr id="6402" name="object_640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404" name="object_640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5% / 6%</a:t>
            </a:r>
          </a:p>
        </p:txBody>
      </p:sp>
      <p:sp>
        <p:nvSpPr>
          <p:cNvPr id="6406" name="object_640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23</a:t>
            </a:r>
          </a:p>
        </p:txBody>
      </p:sp>
      <p:sp>
        <p:nvSpPr>
          <p:cNvPr id="6408" name="object_6409"/>
          <p:cNvSpPr/>
          <p:nvPr/>
        </p:nvSpPr>
        <p:spPr>
          <a:xfrm>
            <a:off x="7345326" y="8351753"/>
            <a:ext cx="981557" cy="398037"/>
          </a:xfrm>
          <a:prstGeom prst="rect">
            <a:avLst/>
          </a:prstGeom>
          <a:solidFill>
            <a:srgbClr val="49C0B6"/>
          </a:solidFill>
        </p:spPr>
      </p:sp>
      <p:sp>
        <p:nvSpPr>
          <p:cNvPr id="6410" name="object_6411"/>
          <p:cNvSpPr/>
          <p:nvPr/>
        </p:nvSpPr>
        <p:spPr>
          <a:xfrm>
            <a:off x="7345326" y="8802862"/>
            <a:ext cx="1237615" cy="172483"/>
          </a:xfrm>
          <a:prstGeom prst="rect">
            <a:avLst/>
          </a:prstGeom>
          <a:solidFill>
            <a:srgbClr val="D1D3D4"/>
          </a:solidFill>
        </p:spPr>
      </p:sp>
      <p:sp>
        <p:nvSpPr>
          <p:cNvPr id="6412" name="object_6413"/>
          <p:cNvSpPr/>
          <p:nvPr/>
        </p:nvSpPr>
        <p:spPr>
          <a:xfrm>
            <a:off x="7345326" y="9028417"/>
            <a:ext cx="1419487" cy="172483"/>
          </a:xfrm>
          <a:prstGeom prst="rect">
            <a:avLst/>
          </a:prstGeom>
          <a:solidFill>
            <a:srgbClr val="E1E2E3"/>
          </a:solidFill>
        </p:spPr>
      </p:sp>
      <p:sp>
        <p:nvSpPr>
          <p:cNvPr id="6414" name="object_641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416" name="object_641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 / 1%</a:t>
            </a:r>
          </a:p>
        </p:txBody>
      </p:sp>
      <p:sp>
        <p:nvSpPr>
          <p:cNvPr id="6418" name="object_641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a:t>
            </a:r>
          </a:p>
        </p:txBody>
      </p:sp>
      <p:sp>
        <p:nvSpPr>
          <p:cNvPr id="6420" name="object_6421"/>
          <p:cNvSpPr/>
          <p:nvPr/>
        </p:nvSpPr>
        <p:spPr>
          <a:xfrm>
            <a:off x="7345326" y="9413186"/>
            <a:ext cx="640146" cy="398037"/>
          </a:xfrm>
          <a:prstGeom prst="rect">
            <a:avLst/>
          </a:prstGeom>
          <a:solidFill>
            <a:srgbClr val="49C0B6"/>
          </a:solidFill>
        </p:spPr>
      </p:sp>
      <p:sp>
        <p:nvSpPr>
          <p:cNvPr id="6422" name="object_6423"/>
          <p:cNvSpPr/>
          <p:nvPr/>
        </p:nvSpPr>
        <p:spPr>
          <a:xfrm>
            <a:off x="7345326" y="9864295"/>
            <a:ext cx="298735" cy="172483"/>
          </a:xfrm>
          <a:prstGeom prst="rect">
            <a:avLst/>
          </a:prstGeom>
          <a:solidFill>
            <a:srgbClr val="D1D3D4"/>
          </a:solidFill>
        </p:spPr>
      </p:sp>
      <p:sp>
        <p:nvSpPr>
          <p:cNvPr id="6424" name="object_6425"/>
          <p:cNvSpPr/>
          <p:nvPr/>
        </p:nvSpPr>
        <p:spPr>
          <a:xfrm>
            <a:off x="7345326" y="10089850"/>
            <a:ext cx="354872" cy="172483"/>
          </a:xfrm>
          <a:prstGeom prst="rect">
            <a:avLst/>
          </a:prstGeom>
          <a:solidFill>
            <a:srgbClr val="E1E2E3"/>
          </a:solidFill>
        </p:spPr>
      </p:sp>
      <p:sp>
        <p:nvSpPr>
          <p:cNvPr id="6426" name="object_6427"/>
          <p:cNvSpPr/>
          <p:nvPr/>
        </p:nvSpPr>
        <p:spPr>
          <a:xfrm>
            <a:off x="7345326" y="3999878"/>
            <a:ext cx="0" cy="6368598"/>
          </a:xfrm>
          <a:prstGeom prst="rect">
            <a:avLst/>
          </a:prstGeom>
          <a:ln w="5235">
            <a:solidFill>
              <a:srgbClr val="000000"/>
            </a:solidFill>
          </a:ln>
        </p:spPr>
      </p:sp>
      <p:sp>
        <p:nvSpPr>
          <p:cNvPr id="6428" name="object_6429"/>
          <p:cNvSpPr/>
          <p:nvPr/>
        </p:nvSpPr>
        <p:spPr>
          <a:xfrm>
            <a:off x="15752573" y="3999878"/>
            <a:ext cx="0" cy="6368598"/>
          </a:xfrm>
          <a:prstGeom prst="rect">
            <a:avLst/>
          </a:prstGeom>
          <a:ln w="5235">
            <a:solidFill>
              <a:srgbClr val="000000"/>
            </a:solid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4" name="object_1195"/>
          <p:cNvPicPr>
            <a:picLocks noChangeAspect="1"/>
          </p:cNvPicPr>
          <p:nvPr/>
        </p:nvPicPr>
        <p:blipFill>
          <a:blip r:embed="rId3"/>
          <a:stretch>
            <a:fillRect/>
          </a:stretch>
        </p:blipFill>
        <p:spPr>
          <a:xfrm>
            <a:off x="603250" y="519041"/>
            <a:ext cx="1098413" cy="1098413"/>
          </a:xfrm>
          <a:prstGeom prst="rect">
            <a:avLst/>
          </a:prstGeom>
        </p:spPr>
      </p:pic>
      <p:sp>
        <p:nvSpPr>
          <p:cNvPr id="1196" name="object_119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Symbole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198" name="119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200" name="120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202" name="120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204" name="120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206" name="120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208" name="120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210" name="121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212" name="121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214" name="121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216" name="121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218" name="121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220" name="122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22" name="122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224" name="122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26" name="122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228" name="122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230" name="123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232" name="object_1233"/>
          <p:cNvSpPr txBox="1"/>
          <p:nvPr/>
        </p:nvSpPr>
        <p:spPr>
          <a:xfrm>
            <a:off x="2010410" y="3100000"/>
            <a:ext cx="3216656" cy="2261870"/>
          </a:xfrm>
          <a:prstGeom prst="rect">
            <a:avLst/>
          </a:prstGeom>
        </p:spPr>
        <p:txBody>
          <a:bodyPr vert="horz" wrap="square" lIns="0" tIns="15240" rIns="0" bIns="0" rtlCol="0" anchor="ctr">
            <a:spAutoFit/>
          </a:bodyPr>
          <a:lstStyle/>
          <a:p>
            <a:pPr marL="180000">
              <a:lnSpc>
                <a:spcPct val="100000"/>
              </a:lnSpc>
              <a:spcBef>
                <a:spcPts val="120"/>
              </a:spcBef>
            </a:pPr>
            <a:r>
              <a:rPr sz="3200" spc="0" dirty="0">
                <a:solidFill>
                  <a:srgbClr val="494C4D"/>
                </a:solidFill>
                <a:latin typeface="Arial"/>
                <a:cs typeface="Arial"/>
              </a:rPr>
              <a:t>Index</a:t>
            </a:r>
            <a:endParaRPr sz="3200" dirty="0">
              <a:latin typeface="Arial"/>
              <a:cs typeface="Arial"/>
            </a:endParaRPr>
          </a:p>
        </p:txBody>
      </p:sp>
      <p:sp>
        <p:nvSpPr>
          <p:cNvPr id="1234" name="object_1235"/>
          <p:cNvSpPr>
            <a:spLocks noGrp="1"/>
          </p:cNvSpPr>
          <p:nvPr/>
        </p:nvSpPr>
        <p:spPr>
          <a:xfrm rot="18900000">
            <a:off x="6511394" y="3906935"/>
            <a:ext cx="648000" cy="648000"/>
          </a:xfrm>
          <a:prstGeom prst="rect">
            <a:avLst/>
          </a:prstGeom>
          <a:ln w="125650">
            <a:solidFill>
              <a:srgbClr val="49C0B6"/>
            </a:solidFill>
          </a:ln>
        </p:spPr>
        <p:txBody>
          <a:bodyPr wrap="square" lIns="0" tIns="0" rIns="0" bIns="0" rtlCol="0"/>
          <a:lstStyle/>
          <a:p>
            <a:endParaRPr/>
          </a:p>
        </p:txBody>
      </p:sp>
      <p:sp>
        <p:nvSpPr>
          <p:cNvPr id="1236" name="object_1237"/>
          <p:cNvSpPr txBox="1"/>
          <p:nvPr/>
        </p:nvSpPr>
        <p:spPr>
          <a:xfrm>
            <a:off x="8443722" y="3100000"/>
            <a:ext cx="9649968" cy="2261870"/>
          </a:xfrm>
          <a:prstGeom prst="rect">
            <a:avLst/>
          </a:prstGeom>
        </p:spPr>
        <p:txBody>
          <a:bodyPr vert="horz" wrap="square" lIns="15240" tIns="15240" rIns="0" bIns="0" rtlCol="0" anchor="ctr">
            <a:spAutoFit/>
          </a:bodyPr>
          <a:lstStyle/>
          <a:p>
            <a:pPr marL="200000">
              <a:lnSpc>
                <a:spcPct val="100000"/>
              </a:lnSpc>
              <a:spcBef>
                <a:spcPts val="120"/>
              </a:spcBef>
            </a:pPr>
            <a:r>
              <a:rPr sz="3200" spc="0" dirty="0">
                <a:solidFill>
                  <a:srgbClr val="494C4D"/>
                </a:solidFill>
                <a:latin typeface="Arial"/>
                <a:cs typeface="Arial"/>
              </a:rPr>
              <a:t>Die durchschnittliche Bewertung (Mittelwert) von mehreren Aspekten, die ein gemeinsames Phänomen beschreiben. Die Ergebnisse eines Index werden als Raute dargestellt.</a:t>
            </a:r>
            <a:endParaRPr sz="3200" dirty="0">
              <a:latin typeface="Arial"/>
              <a:cs typeface="Arial"/>
            </a:endParaRPr>
          </a:p>
        </p:txBody>
      </p:sp>
      <p:sp>
        <p:nvSpPr>
          <p:cNvPr id="1238" name="object_1239"/>
          <p:cNvSpPr txBox="1"/>
          <p:nvPr/>
        </p:nvSpPr>
        <p:spPr>
          <a:xfrm>
            <a:off x="2010410" y="5361870"/>
            <a:ext cx="3216656" cy="2261870"/>
          </a:xfrm>
          <a:prstGeom prst="rect">
            <a:avLst/>
          </a:prstGeom>
        </p:spPr>
        <p:txBody>
          <a:bodyPr vert="horz" wrap="square" lIns="0" tIns="15240" rIns="0" bIns="0" rtlCol="0" anchor="ctr">
            <a:spAutoFit/>
          </a:bodyPr>
          <a:lstStyle/>
          <a:p>
            <a:pPr marL="180000">
              <a:lnSpc>
                <a:spcPct val="100000"/>
              </a:lnSpc>
              <a:spcBef>
                <a:spcPts val="120"/>
              </a:spcBef>
            </a:pPr>
            <a:r>
              <a:rPr sz="3200" spc="0" dirty="0">
                <a:solidFill>
                  <a:srgbClr val="494C4D"/>
                </a:solidFill>
                <a:latin typeface="Arial"/>
                <a:cs typeface="Arial"/>
              </a:rPr>
              <a:t>Dimension</a:t>
            </a:r>
            <a:endParaRPr sz="3200" dirty="0">
              <a:latin typeface="Arial"/>
              <a:cs typeface="Arial"/>
            </a:endParaRPr>
          </a:p>
        </p:txBody>
      </p:sp>
      <p:sp>
        <p:nvSpPr>
          <p:cNvPr id="5" name="object_3557"/>
          <p:cNvSpPr>
            <a:spLocks noGrp="1"/>
          </p:cNvSpPr>
          <p:nvPr/>
        </p:nvSpPr>
        <p:spPr>
          <a:xfrm>
            <a:off x="6511394" y="6168805"/>
            <a:ext cx="648000" cy="648000"/>
          </a:xfrm>
          <a:prstGeom prst="rect">
            <a:avLst/>
          </a:prstGeom>
          <a:ln w="125650">
            <a:solidFill>
              <a:srgbClr val="49C0B6"/>
            </a:solidFill>
          </a:ln>
        </p:spPr>
        <p:txBody>
          <a:bodyPr wrap="square" lIns="0" tIns="0" rIns="0" bIns="0" rtlCol="0"/>
          <a:lstStyle/>
          <a:p>
            <a:endParaRPr/>
          </a:p>
        </p:txBody>
      </p:sp>
      <p:sp>
        <p:nvSpPr>
          <p:cNvPr id="1240" name="object_1241"/>
          <p:cNvSpPr txBox="1"/>
          <p:nvPr/>
        </p:nvSpPr>
        <p:spPr>
          <a:xfrm>
            <a:off x="8443722" y="5361870"/>
            <a:ext cx="9649968" cy="2261870"/>
          </a:xfrm>
          <a:prstGeom prst="rect">
            <a:avLst/>
          </a:prstGeom>
        </p:spPr>
        <p:txBody>
          <a:bodyPr vert="horz" wrap="square" lIns="15240" tIns="15240" rIns="0" bIns="0" rtlCol="0" anchor="ctr">
            <a:spAutoFit/>
          </a:bodyPr>
          <a:lstStyle/>
          <a:p>
            <a:pPr marL="180000">
              <a:lnSpc>
                <a:spcPct val="100000"/>
              </a:lnSpc>
              <a:spcBef>
                <a:spcPts val="120"/>
              </a:spcBef>
            </a:pPr>
            <a:r>
              <a:rPr sz="3200" spc="0" dirty="0">
                <a:solidFill>
                  <a:srgbClr val="494C4D"/>
                </a:solidFill>
                <a:latin typeface="Arial"/>
                <a:cs typeface="Arial"/>
              </a:rPr>
              <a:t>Eine Dimension fasst verschiedene Aspekte aus dem Fragebogen zusammen (=Fragebogenkapitel). Die Dimensionsergebnisse sind an der Darstellung als Quadrat zu erkennen.</a:t>
            </a:r>
            <a:endParaRPr sz="3200" dirty="0">
              <a:latin typeface="Arial"/>
              <a:cs typeface="Arial"/>
            </a:endParaRPr>
          </a:p>
        </p:txBody>
      </p:sp>
      <p:sp>
        <p:nvSpPr>
          <p:cNvPr id="1242" name="object_1243"/>
          <p:cNvSpPr txBox="1"/>
          <p:nvPr/>
        </p:nvSpPr>
        <p:spPr>
          <a:xfrm>
            <a:off x="2010410" y="7623740"/>
            <a:ext cx="3216656" cy="2261870"/>
          </a:xfrm>
          <a:prstGeom prst="rect">
            <a:avLst/>
          </a:prstGeom>
        </p:spPr>
        <p:txBody>
          <a:bodyPr vert="horz" wrap="square" lIns="0" tIns="15240" rIns="0" bIns="0" rtlCol="0" anchor="ctr">
            <a:spAutoFit/>
          </a:bodyPr>
          <a:lstStyle/>
          <a:p>
            <a:pPr marL="180000">
              <a:lnSpc>
                <a:spcPct val="100000"/>
              </a:lnSpc>
              <a:spcBef>
                <a:spcPts val="120"/>
              </a:spcBef>
            </a:pPr>
            <a:r>
              <a:rPr sz="3200" spc="0" dirty="0">
                <a:solidFill>
                  <a:srgbClr val="494C4D"/>
                </a:solidFill>
                <a:latin typeface="Arial"/>
                <a:cs typeface="Arial"/>
              </a:rPr>
              <a:t>Aspekt</a:t>
            </a:r>
            <a:endParaRPr sz="3200" dirty="0">
              <a:latin typeface="Arial"/>
              <a:cs typeface="Arial"/>
            </a:endParaRPr>
          </a:p>
        </p:txBody>
      </p:sp>
      <p:sp>
        <p:nvSpPr>
          <p:cNvPr id="6" name="object_2463">
            <a:hlinkClick r:id="" action="ppaction://noaction"/>
          </p:cNvPr>
          <p:cNvSpPr/>
          <p:nvPr/>
        </p:nvSpPr>
        <p:spPr>
          <a:xfrm>
            <a:off x="6511394" y="8430675"/>
            <a:ext cx="720000" cy="720000"/>
          </a:xfrm>
          <a:prstGeom prst="ellipse">
            <a:avLst/>
          </a:prstGeom>
          <a:solidFill>
            <a:srgbClr val="49C0B6">
              <a:alpha val="89999"/>
            </a:srgbClr>
          </a:solidFill>
        </p:spPr>
        <p:txBody>
          <a:bodyPr wrap="square" lIns="0" tIns="0" rIns="0" bIns="0" rtlCol="0" anchor="ctr"/>
          <a:lstStyle/>
          <a:p>
            <a:pPr algn="ctr"/>
            <a:r>
              <a:rPr lang="de-AT" sz="2800" b="1" dirty="0">
                <a:solidFill>
                  <a:srgbClr val="FFFFFF"/>
                </a:solidFill>
                <a:latin typeface="Arial"/>
                <a:ea typeface="Arial"/>
              </a:rPr>
              <a:t>1</a:t>
            </a:r>
            <a:endParaRPr sz="2800" b="1" dirty="0"/>
          </a:p>
        </p:txBody>
      </p:sp>
      <p:sp>
        <p:nvSpPr>
          <p:cNvPr id="1244" name="object_1245"/>
          <p:cNvSpPr txBox="1"/>
          <p:nvPr/>
        </p:nvSpPr>
        <p:spPr>
          <a:xfrm>
            <a:off x="8443722" y="7623740"/>
            <a:ext cx="9649968" cy="2261870"/>
          </a:xfrm>
          <a:prstGeom prst="rect">
            <a:avLst/>
          </a:prstGeom>
        </p:spPr>
        <p:txBody>
          <a:bodyPr vert="horz" wrap="square" lIns="15240" tIns="15240" rIns="0" bIns="0" rtlCol="0" anchor="ctr">
            <a:spAutoFit/>
          </a:bodyPr>
          <a:lstStyle/>
          <a:p>
            <a:pPr marL="180000">
              <a:lnSpc>
                <a:spcPct val="100000"/>
              </a:lnSpc>
              <a:spcBef>
                <a:spcPts val="120"/>
              </a:spcBef>
            </a:pPr>
            <a:r>
              <a:rPr sz="3200" spc="0" dirty="0">
                <a:solidFill>
                  <a:srgbClr val="494C4D"/>
                </a:solidFill>
                <a:latin typeface="Arial"/>
                <a:cs typeface="Arial"/>
              </a:rPr>
              <a:t>Ein Aspekt beschreibt eine konkrete Aussage aus dem Fragebogen. Die Ergebnisse von Aspekten werden im Bericht immer mit Kreisen dargestellt.</a:t>
            </a:r>
            <a:endParaRPr sz="3200" dirty="0">
              <a:latin typeface="Arial"/>
              <a:cs typeface="Arial"/>
            </a:endParaRPr>
          </a:p>
        </p:txBody>
      </p:sp>
      <p:sp>
        <p:nvSpPr>
          <p:cNvPr id="1246" name="object_1247"/>
          <p:cNvSpPr/>
          <p:nvPr/>
        </p:nvSpPr>
        <p:spPr>
          <a:xfrm>
            <a:off x="2010410" y="5361870"/>
            <a:ext cx="16083280" cy="0"/>
          </a:xfrm>
          <a:prstGeom prst="rect">
            <a:avLst/>
          </a:prstGeom>
          <a:ln w="5235">
            <a:solidFill>
              <a:srgbClr val="000000"/>
            </a:solidFill>
          </a:ln>
        </p:spPr>
      </p:sp>
      <p:sp>
        <p:nvSpPr>
          <p:cNvPr id="1248" name="object_1249"/>
          <p:cNvSpPr/>
          <p:nvPr/>
        </p:nvSpPr>
        <p:spPr>
          <a:xfrm>
            <a:off x="2010410" y="7623740"/>
            <a:ext cx="16083280" cy="0"/>
          </a:xfrm>
          <a:prstGeom prst="rect">
            <a:avLst/>
          </a:prstGeom>
          <a:ln w="5235">
            <a:solidFill>
              <a:srgbClr val="000000"/>
            </a:solidFill>
          </a:ln>
        </p:spPr>
      </p:sp>
      <p:sp>
        <p:nvSpPr>
          <p:cNvPr id="1250" name="object_1251"/>
          <p:cNvSpPr/>
          <p:nvPr/>
        </p:nvSpPr>
        <p:spPr>
          <a:xfrm>
            <a:off x="5227066" y="3100000"/>
            <a:ext cx="0" cy="6785610"/>
          </a:xfrm>
          <a:prstGeom prst="rect">
            <a:avLst/>
          </a:prstGeom>
          <a:ln w="5235">
            <a:solidFill>
              <a:srgbClr val="000000"/>
            </a:solidFill>
          </a:ln>
        </p:spPr>
      </p:sp>
      <p:sp>
        <p:nvSpPr>
          <p:cNvPr id="1252" name="object_1253"/>
          <p:cNvSpPr/>
          <p:nvPr/>
        </p:nvSpPr>
        <p:spPr>
          <a:xfrm>
            <a:off x="8443722" y="3100000"/>
            <a:ext cx="0" cy="6785610"/>
          </a:xfrm>
          <a:prstGeom prst="rect">
            <a:avLst/>
          </a:prstGeom>
          <a:ln w="5235">
            <a:solidFill>
              <a:srgbClr val="000000"/>
            </a:solidFill>
          </a:ln>
        </p:spPr>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2" name="object_643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20</a:t>
            </a:r>
            <a:endParaRPr sz="2950" b="1" dirty="0"/>
          </a:p>
        </p:txBody>
      </p:sp>
      <p:sp>
        <p:nvSpPr>
          <p:cNvPr id="6434" name="object_64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Feedback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436" name="643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438" name="643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440" name="644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442" name="644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444" name="644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446" name="644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448" name="644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450" name="645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452" name="645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454" name="645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456" name="645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458" name="645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460" name="646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462" name="646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464" name="646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466" name="646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468" name="646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470" name="object_647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gibt mir ausreichend wertschätzendes Feedback. (99.5%)</a:t>
            </a:r>
            <a:endParaRPr sz="2450" dirty="0">
              <a:latin typeface="Arial"/>
              <a:cs typeface="Arial"/>
            </a:endParaRPr>
          </a:p>
        </p:txBody>
      </p:sp>
      <p:sp>
        <p:nvSpPr>
          <p:cNvPr id="6472" name="object_647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6474" name="object_647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476" name="object_647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33%</a:t>
            </a:r>
          </a:p>
          <a:p>
            <a:pPr marL="12700" algn="r">
              <a:lnSpc>
                <a:spcPct val="100000"/>
              </a:lnSpc>
              <a:spcBef>
                <a:spcPts val="120"/>
              </a:spcBef>
            </a:pPr>
            <a:r>
              <a:rPr lang="de-AT" sz="1750" spc="10" dirty="0">
                <a:solidFill>
                  <a:srgbClr val="494C4D"/>
                </a:solidFill>
                <a:latin typeface="Arial"/>
                <a:cs typeface="Arial"/>
              </a:rPr>
              <a:t>34% / 29%</a:t>
            </a:r>
          </a:p>
        </p:txBody>
      </p:sp>
      <p:sp>
        <p:nvSpPr>
          <p:cNvPr id="6478" name="object_647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194</a:t>
            </a:r>
          </a:p>
        </p:txBody>
      </p:sp>
      <p:sp>
        <p:nvSpPr>
          <p:cNvPr id="6480" name="object_6481"/>
          <p:cNvSpPr/>
          <p:nvPr/>
        </p:nvSpPr>
        <p:spPr>
          <a:xfrm>
            <a:off x="7345326" y="4106021"/>
            <a:ext cx="8155030" cy="398037"/>
          </a:xfrm>
          <a:prstGeom prst="rect">
            <a:avLst/>
          </a:prstGeom>
          <a:solidFill>
            <a:srgbClr val="49C0B6"/>
          </a:solidFill>
        </p:spPr>
      </p:sp>
      <p:sp>
        <p:nvSpPr>
          <p:cNvPr id="6482" name="object_6483"/>
          <p:cNvSpPr/>
          <p:nvPr/>
        </p:nvSpPr>
        <p:spPr>
          <a:xfrm>
            <a:off x="7345326" y="4557130"/>
            <a:ext cx="8407247" cy="172483"/>
          </a:xfrm>
          <a:prstGeom prst="rect">
            <a:avLst/>
          </a:prstGeom>
          <a:solidFill>
            <a:srgbClr val="D1D3D4"/>
          </a:solidFill>
        </p:spPr>
      </p:sp>
      <p:sp>
        <p:nvSpPr>
          <p:cNvPr id="6484" name="object_6485"/>
          <p:cNvSpPr/>
          <p:nvPr/>
        </p:nvSpPr>
        <p:spPr>
          <a:xfrm>
            <a:off x="7345326" y="4782685"/>
            <a:ext cx="7122053" cy="172483"/>
          </a:xfrm>
          <a:prstGeom prst="rect">
            <a:avLst/>
          </a:prstGeom>
          <a:solidFill>
            <a:srgbClr val="E1E2E3"/>
          </a:solidFill>
        </p:spPr>
      </p:sp>
      <p:sp>
        <p:nvSpPr>
          <p:cNvPr id="6486" name="object_648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488" name="object_648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28% / 30%</a:t>
            </a:r>
          </a:p>
        </p:txBody>
      </p:sp>
      <p:sp>
        <p:nvSpPr>
          <p:cNvPr id="6490" name="object_649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171</a:t>
            </a:r>
          </a:p>
        </p:txBody>
      </p:sp>
      <p:sp>
        <p:nvSpPr>
          <p:cNvPr id="6492" name="object_6493"/>
          <p:cNvSpPr/>
          <p:nvPr/>
        </p:nvSpPr>
        <p:spPr>
          <a:xfrm>
            <a:off x="7345326" y="5167454"/>
            <a:ext cx="7188196" cy="398037"/>
          </a:xfrm>
          <a:prstGeom prst="rect">
            <a:avLst/>
          </a:prstGeom>
          <a:solidFill>
            <a:srgbClr val="49C0B6"/>
          </a:solidFill>
        </p:spPr>
      </p:sp>
      <p:sp>
        <p:nvSpPr>
          <p:cNvPr id="6494" name="object_6495"/>
          <p:cNvSpPr/>
          <p:nvPr/>
        </p:nvSpPr>
        <p:spPr>
          <a:xfrm>
            <a:off x="7345326" y="5618563"/>
            <a:ext cx="6809870" cy="172483"/>
          </a:xfrm>
          <a:prstGeom prst="rect">
            <a:avLst/>
          </a:prstGeom>
          <a:solidFill>
            <a:srgbClr val="D1D3D4"/>
          </a:solidFill>
        </p:spPr>
      </p:sp>
      <p:sp>
        <p:nvSpPr>
          <p:cNvPr id="6496" name="object_6497"/>
          <p:cNvSpPr/>
          <p:nvPr/>
        </p:nvSpPr>
        <p:spPr>
          <a:xfrm>
            <a:off x="7345326" y="5844118"/>
            <a:ext cx="7340521" cy="172483"/>
          </a:xfrm>
          <a:prstGeom prst="rect">
            <a:avLst/>
          </a:prstGeom>
          <a:solidFill>
            <a:srgbClr val="E1E2E3"/>
          </a:solidFill>
        </p:spPr>
      </p:sp>
      <p:sp>
        <p:nvSpPr>
          <p:cNvPr id="6498" name="object_649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500" name="object_650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16%</a:t>
            </a:r>
          </a:p>
          <a:p>
            <a:pPr marL="12700" algn="r">
              <a:lnSpc>
                <a:spcPct val="100000"/>
              </a:lnSpc>
              <a:spcBef>
                <a:spcPts val="120"/>
              </a:spcBef>
            </a:pPr>
            <a:r>
              <a:rPr lang="de-AT" sz="1750" spc="10" dirty="0">
                <a:solidFill>
                  <a:srgbClr val="494C4D"/>
                </a:solidFill>
                <a:latin typeface="Arial"/>
                <a:cs typeface="Arial"/>
              </a:rPr>
              <a:t>14% / 16%</a:t>
            </a:r>
          </a:p>
        </p:txBody>
      </p:sp>
      <p:sp>
        <p:nvSpPr>
          <p:cNvPr id="6502" name="object_650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95</a:t>
            </a:r>
          </a:p>
        </p:txBody>
      </p:sp>
      <p:sp>
        <p:nvSpPr>
          <p:cNvPr id="6504" name="object_6505"/>
          <p:cNvSpPr/>
          <p:nvPr/>
        </p:nvSpPr>
        <p:spPr>
          <a:xfrm>
            <a:off x="7345326" y="6228887"/>
            <a:ext cx="3993442" cy="398037"/>
          </a:xfrm>
          <a:prstGeom prst="rect">
            <a:avLst/>
          </a:prstGeom>
          <a:solidFill>
            <a:srgbClr val="49C0B6"/>
          </a:solidFill>
        </p:spPr>
      </p:sp>
      <p:sp>
        <p:nvSpPr>
          <p:cNvPr id="6506" name="object_6507"/>
          <p:cNvSpPr/>
          <p:nvPr/>
        </p:nvSpPr>
        <p:spPr>
          <a:xfrm>
            <a:off x="7345326" y="6679996"/>
            <a:ext cx="3320863" cy="172483"/>
          </a:xfrm>
          <a:prstGeom prst="rect">
            <a:avLst/>
          </a:prstGeom>
          <a:solidFill>
            <a:srgbClr val="D1D3D4"/>
          </a:solidFill>
        </p:spPr>
      </p:sp>
      <p:sp>
        <p:nvSpPr>
          <p:cNvPr id="6508" name="object_6509"/>
          <p:cNvSpPr/>
          <p:nvPr/>
        </p:nvSpPr>
        <p:spPr>
          <a:xfrm>
            <a:off x="7345326" y="6905551"/>
            <a:ext cx="3888728" cy="172483"/>
          </a:xfrm>
          <a:prstGeom prst="rect">
            <a:avLst/>
          </a:prstGeom>
          <a:solidFill>
            <a:srgbClr val="E1E2E3"/>
          </a:solidFill>
        </p:spPr>
      </p:sp>
      <p:sp>
        <p:nvSpPr>
          <p:cNvPr id="6510" name="object_651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512" name="object_651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14% / 12%</a:t>
            </a:r>
          </a:p>
        </p:txBody>
      </p:sp>
      <p:sp>
        <p:nvSpPr>
          <p:cNvPr id="6514" name="object_651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68</a:t>
            </a:r>
          </a:p>
        </p:txBody>
      </p:sp>
      <p:sp>
        <p:nvSpPr>
          <p:cNvPr id="6516" name="object_6517"/>
          <p:cNvSpPr/>
          <p:nvPr/>
        </p:nvSpPr>
        <p:spPr>
          <a:xfrm>
            <a:off x="7345326" y="7290320"/>
            <a:ext cx="2858464" cy="398037"/>
          </a:xfrm>
          <a:prstGeom prst="rect">
            <a:avLst/>
          </a:prstGeom>
          <a:solidFill>
            <a:srgbClr val="49C0B6"/>
          </a:solidFill>
        </p:spPr>
      </p:sp>
      <p:sp>
        <p:nvSpPr>
          <p:cNvPr id="6518" name="object_6519"/>
          <p:cNvSpPr/>
          <p:nvPr/>
        </p:nvSpPr>
        <p:spPr>
          <a:xfrm>
            <a:off x="7345326" y="7741429"/>
            <a:ext cx="3320863" cy="172483"/>
          </a:xfrm>
          <a:prstGeom prst="rect">
            <a:avLst/>
          </a:prstGeom>
          <a:solidFill>
            <a:srgbClr val="D1D3D4"/>
          </a:solidFill>
        </p:spPr>
      </p:sp>
      <p:sp>
        <p:nvSpPr>
          <p:cNvPr id="6520" name="object_6521"/>
          <p:cNvSpPr/>
          <p:nvPr/>
        </p:nvSpPr>
        <p:spPr>
          <a:xfrm>
            <a:off x="7345326" y="7966984"/>
            <a:ext cx="3014857" cy="172483"/>
          </a:xfrm>
          <a:prstGeom prst="rect">
            <a:avLst/>
          </a:prstGeom>
          <a:solidFill>
            <a:srgbClr val="E1E2E3"/>
          </a:solidFill>
        </p:spPr>
      </p:sp>
      <p:sp>
        <p:nvSpPr>
          <p:cNvPr id="6522" name="object_652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524" name="object_652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9%</a:t>
            </a:r>
          </a:p>
        </p:txBody>
      </p:sp>
      <p:sp>
        <p:nvSpPr>
          <p:cNvPr id="6526" name="object_652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33</a:t>
            </a:r>
          </a:p>
        </p:txBody>
      </p:sp>
      <p:sp>
        <p:nvSpPr>
          <p:cNvPr id="6528" name="object_6529"/>
          <p:cNvSpPr/>
          <p:nvPr/>
        </p:nvSpPr>
        <p:spPr>
          <a:xfrm>
            <a:off x="7345326" y="8351753"/>
            <a:ext cx="1387196" cy="398037"/>
          </a:xfrm>
          <a:prstGeom prst="rect">
            <a:avLst/>
          </a:prstGeom>
          <a:solidFill>
            <a:srgbClr val="49C0B6"/>
          </a:solidFill>
        </p:spPr>
      </p:sp>
      <p:sp>
        <p:nvSpPr>
          <p:cNvPr id="6530" name="object_6531"/>
          <p:cNvSpPr/>
          <p:nvPr/>
        </p:nvSpPr>
        <p:spPr>
          <a:xfrm>
            <a:off x="7345326" y="8802862"/>
            <a:ext cx="1555341" cy="172483"/>
          </a:xfrm>
          <a:prstGeom prst="rect">
            <a:avLst/>
          </a:prstGeom>
          <a:solidFill>
            <a:srgbClr val="D1D3D4"/>
          </a:solidFill>
        </p:spPr>
      </p:sp>
      <p:sp>
        <p:nvSpPr>
          <p:cNvPr id="6532" name="object_6533"/>
          <p:cNvSpPr/>
          <p:nvPr/>
        </p:nvSpPr>
        <p:spPr>
          <a:xfrm>
            <a:off x="7345326" y="9028417"/>
            <a:ext cx="2140985" cy="172483"/>
          </a:xfrm>
          <a:prstGeom prst="rect">
            <a:avLst/>
          </a:prstGeom>
          <a:solidFill>
            <a:srgbClr val="E1E2E3"/>
          </a:solidFill>
        </p:spPr>
      </p:sp>
      <p:sp>
        <p:nvSpPr>
          <p:cNvPr id="6534" name="object_653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536" name="object_653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6538" name="object_653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6540" name="object_6541"/>
          <p:cNvSpPr/>
          <p:nvPr/>
        </p:nvSpPr>
        <p:spPr>
          <a:xfrm>
            <a:off x="7345326" y="9413186"/>
            <a:ext cx="672580" cy="398037"/>
          </a:xfrm>
          <a:prstGeom prst="rect">
            <a:avLst/>
          </a:prstGeom>
          <a:solidFill>
            <a:srgbClr val="49C0B6"/>
          </a:solidFill>
        </p:spPr>
      </p:sp>
      <p:sp>
        <p:nvSpPr>
          <p:cNvPr id="6542" name="object_6543"/>
          <p:cNvSpPr/>
          <p:nvPr/>
        </p:nvSpPr>
        <p:spPr>
          <a:xfrm>
            <a:off x="7345326" y="9864295"/>
            <a:ext cx="672580" cy="172483"/>
          </a:xfrm>
          <a:prstGeom prst="rect">
            <a:avLst/>
          </a:prstGeom>
          <a:solidFill>
            <a:srgbClr val="D1D3D4"/>
          </a:solidFill>
        </p:spPr>
      </p:sp>
      <p:sp>
        <p:nvSpPr>
          <p:cNvPr id="6544" name="object_6545"/>
          <p:cNvSpPr/>
          <p:nvPr/>
        </p:nvSpPr>
        <p:spPr>
          <a:xfrm>
            <a:off x="7345326" y="10089850"/>
            <a:ext cx="699097" cy="172483"/>
          </a:xfrm>
          <a:prstGeom prst="rect">
            <a:avLst/>
          </a:prstGeom>
          <a:solidFill>
            <a:srgbClr val="E1E2E3"/>
          </a:solidFill>
        </p:spPr>
      </p:sp>
      <p:sp>
        <p:nvSpPr>
          <p:cNvPr id="6546" name="object_6547"/>
          <p:cNvSpPr/>
          <p:nvPr/>
        </p:nvSpPr>
        <p:spPr>
          <a:xfrm>
            <a:off x="7345326" y="3999878"/>
            <a:ext cx="0" cy="6368598"/>
          </a:xfrm>
          <a:prstGeom prst="rect">
            <a:avLst/>
          </a:prstGeom>
          <a:ln w="5235">
            <a:solidFill>
              <a:srgbClr val="000000"/>
            </a:solidFill>
          </a:ln>
        </p:spPr>
      </p:sp>
      <p:sp>
        <p:nvSpPr>
          <p:cNvPr id="6548" name="object_6549"/>
          <p:cNvSpPr/>
          <p:nvPr/>
        </p:nvSpPr>
        <p:spPr>
          <a:xfrm>
            <a:off x="15752573" y="3999878"/>
            <a:ext cx="0" cy="6368598"/>
          </a:xfrm>
          <a:prstGeom prst="rect">
            <a:avLst/>
          </a:prstGeom>
          <a:ln w="5235">
            <a:solidFill>
              <a:srgbClr val="000000"/>
            </a:solidFill>
          </a:ln>
        </p:spPr>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2" name="object_655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21</a:t>
            </a:r>
            <a:endParaRPr sz="2950" b="1" dirty="0"/>
          </a:p>
        </p:txBody>
      </p:sp>
      <p:sp>
        <p:nvSpPr>
          <p:cNvPr id="6554" name="object_65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Eigenverantwortung wird gefördert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556" name="655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558" name="655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560" name="656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562" name="656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564" name="656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566" name="656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568" name="656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570" name="657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572" name="657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574" name="657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576" name="657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578" name="657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580" name="658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582" name="658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584" name="658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586" name="658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588" name="658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590" name="object_659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Eigenverantwortliches Handeln wird von meiner direkten Führungskraft gefördert. (99.1%)</a:t>
            </a:r>
            <a:endParaRPr sz="2450" dirty="0">
              <a:latin typeface="Arial"/>
              <a:cs typeface="Arial"/>
            </a:endParaRPr>
          </a:p>
        </p:txBody>
      </p:sp>
      <p:sp>
        <p:nvSpPr>
          <p:cNvPr id="6592" name="object_659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6594" name="object_659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596" name="object_659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43%</a:t>
            </a:r>
          </a:p>
          <a:p>
            <a:pPr marL="12700" algn="r">
              <a:lnSpc>
                <a:spcPct val="100000"/>
              </a:lnSpc>
              <a:spcBef>
                <a:spcPts val="120"/>
              </a:spcBef>
            </a:pPr>
            <a:r>
              <a:rPr lang="de-AT" sz="1750" spc="10" dirty="0">
                <a:solidFill>
                  <a:srgbClr val="494C4D"/>
                </a:solidFill>
                <a:latin typeface="Arial"/>
                <a:cs typeface="Arial"/>
              </a:rPr>
              <a:t>45% / 40%</a:t>
            </a:r>
          </a:p>
        </p:txBody>
      </p:sp>
      <p:sp>
        <p:nvSpPr>
          <p:cNvPr id="6598" name="object_659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250</a:t>
            </a:r>
          </a:p>
        </p:txBody>
      </p:sp>
      <p:sp>
        <p:nvSpPr>
          <p:cNvPr id="6600" name="object_6601"/>
          <p:cNvSpPr/>
          <p:nvPr/>
        </p:nvSpPr>
        <p:spPr>
          <a:xfrm>
            <a:off x="7345326" y="4106021"/>
            <a:ext cx="7991680" cy="398037"/>
          </a:xfrm>
          <a:prstGeom prst="rect">
            <a:avLst/>
          </a:prstGeom>
          <a:solidFill>
            <a:srgbClr val="49C0B6"/>
          </a:solidFill>
        </p:spPr>
      </p:sp>
      <p:sp>
        <p:nvSpPr>
          <p:cNvPr id="6602" name="object_6603"/>
          <p:cNvSpPr/>
          <p:nvPr/>
        </p:nvSpPr>
        <p:spPr>
          <a:xfrm>
            <a:off x="7345326" y="4557130"/>
            <a:ext cx="8407247" cy="172483"/>
          </a:xfrm>
          <a:prstGeom prst="rect">
            <a:avLst/>
          </a:prstGeom>
          <a:solidFill>
            <a:srgbClr val="D1D3D4"/>
          </a:solidFill>
        </p:spPr>
      </p:sp>
      <p:sp>
        <p:nvSpPr>
          <p:cNvPr id="6604" name="object_6605"/>
          <p:cNvSpPr/>
          <p:nvPr/>
        </p:nvSpPr>
        <p:spPr>
          <a:xfrm>
            <a:off x="7345326" y="4782685"/>
            <a:ext cx="7376406" cy="172483"/>
          </a:xfrm>
          <a:prstGeom prst="rect">
            <a:avLst/>
          </a:prstGeom>
          <a:solidFill>
            <a:srgbClr val="E1E2E3"/>
          </a:solidFill>
        </p:spPr>
      </p:sp>
      <p:sp>
        <p:nvSpPr>
          <p:cNvPr id="6606" name="object_660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608" name="object_660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28% / 30%</a:t>
            </a:r>
          </a:p>
        </p:txBody>
      </p:sp>
      <p:sp>
        <p:nvSpPr>
          <p:cNvPr id="6610" name="object_661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170</a:t>
            </a:r>
          </a:p>
        </p:txBody>
      </p:sp>
      <p:sp>
        <p:nvSpPr>
          <p:cNvPr id="6612" name="object_6613"/>
          <p:cNvSpPr/>
          <p:nvPr/>
        </p:nvSpPr>
        <p:spPr>
          <a:xfrm>
            <a:off x="7345326" y="5167454"/>
            <a:ext cx="5434342" cy="398037"/>
          </a:xfrm>
          <a:prstGeom prst="rect">
            <a:avLst/>
          </a:prstGeom>
          <a:solidFill>
            <a:srgbClr val="49C0B6"/>
          </a:solidFill>
        </p:spPr>
      </p:sp>
      <p:sp>
        <p:nvSpPr>
          <p:cNvPr id="6614" name="object_6615"/>
          <p:cNvSpPr/>
          <p:nvPr/>
        </p:nvSpPr>
        <p:spPr>
          <a:xfrm>
            <a:off x="7345326" y="5618563"/>
            <a:ext cx="5210575" cy="172483"/>
          </a:xfrm>
          <a:prstGeom prst="rect">
            <a:avLst/>
          </a:prstGeom>
          <a:solidFill>
            <a:srgbClr val="D1D3D4"/>
          </a:solidFill>
        </p:spPr>
      </p:sp>
      <p:sp>
        <p:nvSpPr>
          <p:cNvPr id="6616" name="object_6617"/>
          <p:cNvSpPr/>
          <p:nvPr/>
        </p:nvSpPr>
        <p:spPr>
          <a:xfrm>
            <a:off x="7345326" y="5844118"/>
            <a:ext cx="5482464" cy="172483"/>
          </a:xfrm>
          <a:prstGeom prst="rect">
            <a:avLst/>
          </a:prstGeom>
          <a:solidFill>
            <a:srgbClr val="E1E2E3"/>
          </a:solidFill>
        </p:spPr>
      </p:sp>
      <p:sp>
        <p:nvSpPr>
          <p:cNvPr id="6618" name="object_661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620" name="object_662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12% / 14%</a:t>
            </a:r>
          </a:p>
        </p:txBody>
      </p:sp>
      <p:sp>
        <p:nvSpPr>
          <p:cNvPr id="6622" name="object_662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80</a:t>
            </a:r>
          </a:p>
        </p:txBody>
      </p:sp>
      <p:sp>
        <p:nvSpPr>
          <p:cNvPr id="6624" name="object_6625"/>
          <p:cNvSpPr/>
          <p:nvPr/>
        </p:nvSpPr>
        <p:spPr>
          <a:xfrm>
            <a:off x="7345326" y="6228887"/>
            <a:ext cx="2557337" cy="398037"/>
          </a:xfrm>
          <a:prstGeom prst="rect">
            <a:avLst/>
          </a:prstGeom>
          <a:solidFill>
            <a:srgbClr val="49C0B6"/>
          </a:solidFill>
        </p:spPr>
      </p:sp>
      <p:sp>
        <p:nvSpPr>
          <p:cNvPr id="6626" name="object_6627"/>
          <p:cNvSpPr/>
          <p:nvPr/>
        </p:nvSpPr>
        <p:spPr>
          <a:xfrm>
            <a:off x="7345326" y="6679996"/>
            <a:ext cx="2205704" cy="172483"/>
          </a:xfrm>
          <a:prstGeom prst="rect">
            <a:avLst/>
          </a:prstGeom>
          <a:solidFill>
            <a:srgbClr val="D1D3D4"/>
          </a:solidFill>
        </p:spPr>
      </p:sp>
      <p:sp>
        <p:nvSpPr>
          <p:cNvPr id="6628" name="object_6629"/>
          <p:cNvSpPr/>
          <p:nvPr/>
        </p:nvSpPr>
        <p:spPr>
          <a:xfrm>
            <a:off x="7345326" y="6905551"/>
            <a:ext cx="2558483" cy="172483"/>
          </a:xfrm>
          <a:prstGeom prst="rect">
            <a:avLst/>
          </a:prstGeom>
          <a:solidFill>
            <a:srgbClr val="E1E2E3"/>
          </a:solidFill>
        </p:spPr>
      </p:sp>
      <p:sp>
        <p:nvSpPr>
          <p:cNvPr id="6630" name="object_663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632" name="object_663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7%</a:t>
            </a:r>
          </a:p>
          <a:p>
            <a:pPr marL="12700" algn="r">
              <a:lnSpc>
                <a:spcPct val="100000"/>
              </a:lnSpc>
              <a:spcBef>
                <a:spcPts val="120"/>
              </a:spcBef>
            </a:pPr>
            <a:r>
              <a:rPr lang="de-AT" sz="1750" spc="10" dirty="0">
                <a:solidFill>
                  <a:srgbClr val="494C4D"/>
                </a:solidFill>
                <a:latin typeface="Arial"/>
                <a:cs typeface="Arial"/>
              </a:rPr>
              <a:t>7% / 9%</a:t>
            </a:r>
          </a:p>
        </p:txBody>
      </p:sp>
      <p:sp>
        <p:nvSpPr>
          <p:cNvPr id="6634" name="object_663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38</a:t>
            </a:r>
          </a:p>
        </p:txBody>
      </p:sp>
      <p:sp>
        <p:nvSpPr>
          <p:cNvPr id="6636" name="object_6637"/>
          <p:cNvSpPr/>
          <p:nvPr/>
        </p:nvSpPr>
        <p:spPr>
          <a:xfrm>
            <a:off x="7345326" y="7290320"/>
            <a:ext cx="1214735" cy="398037"/>
          </a:xfrm>
          <a:prstGeom prst="rect">
            <a:avLst/>
          </a:prstGeom>
          <a:solidFill>
            <a:srgbClr val="49C0B6"/>
          </a:solidFill>
        </p:spPr>
      </p:sp>
      <p:sp>
        <p:nvSpPr>
          <p:cNvPr id="6638" name="object_6639"/>
          <p:cNvSpPr/>
          <p:nvPr/>
        </p:nvSpPr>
        <p:spPr>
          <a:xfrm>
            <a:off x="7345326" y="7741429"/>
            <a:ext cx="1374569" cy="172483"/>
          </a:xfrm>
          <a:prstGeom prst="rect">
            <a:avLst/>
          </a:prstGeom>
          <a:solidFill>
            <a:srgbClr val="D1D3D4"/>
          </a:solidFill>
        </p:spPr>
      </p:sp>
      <p:sp>
        <p:nvSpPr>
          <p:cNvPr id="6640" name="object_6641"/>
          <p:cNvSpPr/>
          <p:nvPr/>
        </p:nvSpPr>
        <p:spPr>
          <a:xfrm>
            <a:off x="7345326" y="7966984"/>
            <a:ext cx="1727807" cy="172483"/>
          </a:xfrm>
          <a:prstGeom prst="rect">
            <a:avLst/>
          </a:prstGeom>
          <a:solidFill>
            <a:srgbClr val="E1E2E3"/>
          </a:solidFill>
        </p:spPr>
      </p:sp>
      <p:sp>
        <p:nvSpPr>
          <p:cNvPr id="6642" name="object_66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644" name="object_66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5% / 5%</a:t>
            </a:r>
          </a:p>
        </p:txBody>
      </p:sp>
      <p:sp>
        <p:nvSpPr>
          <p:cNvPr id="6646" name="object_66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26</a:t>
            </a:r>
          </a:p>
        </p:txBody>
      </p:sp>
      <p:sp>
        <p:nvSpPr>
          <p:cNvPr id="6648" name="object_6649"/>
          <p:cNvSpPr/>
          <p:nvPr/>
        </p:nvSpPr>
        <p:spPr>
          <a:xfrm>
            <a:off x="7345326" y="8351753"/>
            <a:ext cx="831135" cy="398037"/>
          </a:xfrm>
          <a:prstGeom prst="rect">
            <a:avLst/>
          </a:prstGeom>
          <a:solidFill>
            <a:srgbClr val="49C0B6"/>
          </a:solidFill>
        </p:spPr>
      </p:sp>
      <p:sp>
        <p:nvSpPr>
          <p:cNvPr id="6650" name="object_6651"/>
          <p:cNvSpPr/>
          <p:nvPr/>
        </p:nvSpPr>
        <p:spPr>
          <a:xfrm>
            <a:off x="7345326" y="8802862"/>
            <a:ext cx="959002" cy="172483"/>
          </a:xfrm>
          <a:prstGeom prst="rect">
            <a:avLst/>
          </a:prstGeom>
          <a:solidFill>
            <a:srgbClr val="D1D3D4"/>
          </a:solidFill>
        </p:spPr>
      </p:sp>
      <p:sp>
        <p:nvSpPr>
          <p:cNvPr id="6652" name="object_6653"/>
          <p:cNvSpPr/>
          <p:nvPr/>
        </p:nvSpPr>
        <p:spPr>
          <a:xfrm>
            <a:off x="7345326" y="9028417"/>
            <a:ext cx="897130" cy="172483"/>
          </a:xfrm>
          <a:prstGeom prst="rect">
            <a:avLst/>
          </a:prstGeom>
          <a:solidFill>
            <a:srgbClr val="E1E2E3"/>
          </a:solidFill>
        </p:spPr>
      </p:sp>
      <p:sp>
        <p:nvSpPr>
          <p:cNvPr id="6654" name="object_665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656" name="object_665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1% / 2%</a:t>
            </a:r>
          </a:p>
        </p:txBody>
      </p:sp>
      <p:sp>
        <p:nvSpPr>
          <p:cNvPr id="6658" name="object_665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6660" name="object_6661"/>
          <p:cNvSpPr/>
          <p:nvPr/>
        </p:nvSpPr>
        <p:spPr>
          <a:xfrm>
            <a:off x="7345326" y="9413186"/>
            <a:ext cx="351634" cy="398037"/>
          </a:xfrm>
          <a:prstGeom prst="rect">
            <a:avLst/>
          </a:prstGeom>
          <a:solidFill>
            <a:srgbClr val="49C0B6"/>
          </a:solidFill>
        </p:spPr>
      </p:sp>
      <p:sp>
        <p:nvSpPr>
          <p:cNvPr id="6662" name="object_6663"/>
          <p:cNvSpPr/>
          <p:nvPr/>
        </p:nvSpPr>
        <p:spPr>
          <a:xfrm>
            <a:off x="7345326" y="9864295"/>
            <a:ext cx="159834" cy="172483"/>
          </a:xfrm>
          <a:prstGeom prst="rect">
            <a:avLst/>
          </a:prstGeom>
          <a:solidFill>
            <a:srgbClr val="D1D3D4"/>
          </a:solidFill>
        </p:spPr>
      </p:sp>
      <p:sp>
        <p:nvSpPr>
          <p:cNvPr id="6664" name="object_6665"/>
          <p:cNvSpPr/>
          <p:nvPr/>
        </p:nvSpPr>
        <p:spPr>
          <a:xfrm>
            <a:off x="7345326" y="10089850"/>
            <a:ext cx="332271" cy="172483"/>
          </a:xfrm>
          <a:prstGeom prst="rect">
            <a:avLst/>
          </a:prstGeom>
          <a:solidFill>
            <a:srgbClr val="E1E2E3"/>
          </a:solidFill>
        </p:spPr>
      </p:sp>
      <p:sp>
        <p:nvSpPr>
          <p:cNvPr id="6666" name="object_6667"/>
          <p:cNvSpPr/>
          <p:nvPr/>
        </p:nvSpPr>
        <p:spPr>
          <a:xfrm>
            <a:off x="7345326" y="3999878"/>
            <a:ext cx="0" cy="6368598"/>
          </a:xfrm>
          <a:prstGeom prst="rect">
            <a:avLst/>
          </a:prstGeom>
          <a:ln w="5235">
            <a:solidFill>
              <a:srgbClr val="000000"/>
            </a:solidFill>
          </a:ln>
        </p:spPr>
      </p:sp>
      <p:sp>
        <p:nvSpPr>
          <p:cNvPr id="6668" name="object_6669"/>
          <p:cNvSpPr/>
          <p:nvPr/>
        </p:nvSpPr>
        <p:spPr>
          <a:xfrm>
            <a:off x="15752573" y="3999878"/>
            <a:ext cx="0" cy="6368598"/>
          </a:xfrm>
          <a:prstGeom prst="rect">
            <a:avLst/>
          </a:prstGeom>
          <a:ln w="5235">
            <a:solidFill>
              <a:srgbClr val="000000"/>
            </a:solidFill>
          </a:ln>
        </p:spPr>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2" name="object_667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22</a:t>
            </a:r>
            <a:endParaRPr sz="2950" b="1" dirty="0"/>
          </a:p>
        </p:txBody>
      </p:sp>
      <p:sp>
        <p:nvSpPr>
          <p:cNvPr id="6674" name="object_66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Information über Veränderungen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676" name="667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678" name="667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680" name="668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682" name="668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684" name="668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686" name="668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688" name="668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690" name="669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692" name="669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694" name="669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696" name="669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698" name="669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700" name="670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702" name="670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704" name="670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706" name="670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708" name="670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710" name="object_671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Über Veränderungen in meinem Bereich werde ich ausreichend informiert. (99%)</a:t>
            </a:r>
            <a:endParaRPr sz="2450" dirty="0">
              <a:latin typeface="Arial"/>
              <a:cs typeface="Arial"/>
            </a:endParaRPr>
          </a:p>
        </p:txBody>
      </p:sp>
      <p:sp>
        <p:nvSpPr>
          <p:cNvPr id="6712" name="object_671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6714" name="object_671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716" name="object_671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24% / 21%</a:t>
            </a:r>
          </a:p>
        </p:txBody>
      </p:sp>
      <p:sp>
        <p:nvSpPr>
          <p:cNvPr id="6718" name="object_671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134</a:t>
            </a:r>
          </a:p>
        </p:txBody>
      </p:sp>
      <p:sp>
        <p:nvSpPr>
          <p:cNvPr id="6720" name="object_6721"/>
          <p:cNvSpPr/>
          <p:nvPr/>
        </p:nvSpPr>
        <p:spPr>
          <a:xfrm>
            <a:off x="7345326" y="4106021"/>
            <a:ext cx="5442372" cy="398037"/>
          </a:xfrm>
          <a:prstGeom prst="rect">
            <a:avLst/>
          </a:prstGeom>
          <a:solidFill>
            <a:srgbClr val="49C0B6"/>
          </a:solidFill>
        </p:spPr>
      </p:sp>
      <p:sp>
        <p:nvSpPr>
          <p:cNvPr id="6722" name="object_6723"/>
          <p:cNvSpPr/>
          <p:nvPr/>
        </p:nvSpPr>
        <p:spPr>
          <a:xfrm>
            <a:off x="7345326" y="4557130"/>
            <a:ext cx="5767290" cy="172483"/>
          </a:xfrm>
          <a:prstGeom prst="rect">
            <a:avLst/>
          </a:prstGeom>
          <a:solidFill>
            <a:srgbClr val="D1D3D4"/>
          </a:solidFill>
        </p:spPr>
      </p:sp>
      <p:sp>
        <p:nvSpPr>
          <p:cNvPr id="6724" name="object_6725"/>
          <p:cNvSpPr/>
          <p:nvPr/>
        </p:nvSpPr>
        <p:spPr>
          <a:xfrm>
            <a:off x="7345326" y="4782685"/>
            <a:ext cx="4854842" cy="172483"/>
          </a:xfrm>
          <a:prstGeom prst="rect">
            <a:avLst/>
          </a:prstGeom>
          <a:solidFill>
            <a:srgbClr val="E1E2E3"/>
          </a:solidFill>
        </p:spPr>
      </p:sp>
      <p:sp>
        <p:nvSpPr>
          <p:cNvPr id="6726" name="object_672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728" name="object_672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36%</a:t>
            </a:r>
          </a:p>
          <a:p>
            <a:pPr marL="12700" algn="r">
              <a:lnSpc>
                <a:spcPct val="100000"/>
              </a:lnSpc>
              <a:spcBef>
                <a:spcPts val="120"/>
              </a:spcBef>
            </a:pPr>
            <a:r>
              <a:rPr lang="de-AT" sz="1750" spc="10" dirty="0">
                <a:solidFill>
                  <a:srgbClr val="494C4D"/>
                </a:solidFill>
                <a:latin typeface="Arial"/>
                <a:cs typeface="Arial"/>
              </a:rPr>
              <a:t>35% / 34%</a:t>
            </a:r>
          </a:p>
        </p:txBody>
      </p:sp>
      <p:sp>
        <p:nvSpPr>
          <p:cNvPr id="6730" name="object_673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207</a:t>
            </a:r>
          </a:p>
        </p:txBody>
      </p:sp>
      <p:sp>
        <p:nvSpPr>
          <p:cNvPr id="6732" name="object_6733"/>
          <p:cNvSpPr/>
          <p:nvPr/>
        </p:nvSpPr>
        <p:spPr>
          <a:xfrm>
            <a:off x="7345326" y="5167454"/>
            <a:ext cx="8407247" cy="398037"/>
          </a:xfrm>
          <a:prstGeom prst="rect">
            <a:avLst/>
          </a:prstGeom>
          <a:solidFill>
            <a:srgbClr val="49C0B6"/>
          </a:solidFill>
        </p:spPr>
      </p:sp>
      <p:sp>
        <p:nvSpPr>
          <p:cNvPr id="6734" name="object_6735"/>
          <p:cNvSpPr/>
          <p:nvPr/>
        </p:nvSpPr>
        <p:spPr>
          <a:xfrm>
            <a:off x="7345326" y="5618563"/>
            <a:ext cx="8163559" cy="172483"/>
          </a:xfrm>
          <a:prstGeom prst="rect">
            <a:avLst/>
          </a:prstGeom>
          <a:solidFill>
            <a:srgbClr val="D1D3D4"/>
          </a:solidFill>
        </p:spPr>
      </p:sp>
      <p:sp>
        <p:nvSpPr>
          <p:cNvPr id="6736" name="object_6737"/>
          <p:cNvSpPr/>
          <p:nvPr/>
        </p:nvSpPr>
        <p:spPr>
          <a:xfrm>
            <a:off x="7345326" y="5844118"/>
            <a:ext cx="7978827" cy="172483"/>
          </a:xfrm>
          <a:prstGeom prst="rect">
            <a:avLst/>
          </a:prstGeom>
          <a:solidFill>
            <a:srgbClr val="E1E2E3"/>
          </a:solidFill>
        </p:spPr>
      </p:sp>
      <p:sp>
        <p:nvSpPr>
          <p:cNvPr id="6738" name="object_673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740" name="object_674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19%</a:t>
            </a:r>
          </a:p>
          <a:p>
            <a:pPr marL="12700" algn="r">
              <a:lnSpc>
                <a:spcPct val="100000"/>
              </a:lnSpc>
              <a:spcBef>
                <a:spcPts val="120"/>
              </a:spcBef>
            </a:pPr>
            <a:r>
              <a:rPr lang="de-AT" sz="1750" spc="10" dirty="0">
                <a:solidFill>
                  <a:srgbClr val="494C4D"/>
                </a:solidFill>
                <a:latin typeface="Arial"/>
                <a:cs typeface="Arial"/>
              </a:rPr>
              <a:t>18% / 22%</a:t>
            </a:r>
          </a:p>
        </p:txBody>
      </p:sp>
      <p:sp>
        <p:nvSpPr>
          <p:cNvPr id="6742" name="object_674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112</a:t>
            </a:r>
          </a:p>
        </p:txBody>
      </p:sp>
      <p:sp>
        <p:nvSpPr>
          <p:cNvPr id="6744" name="object_6745"/>
          <p:cNvSpPr/>
          <p:nvPr/>
        </p:nvSpPr>
        <p:spPr>
          <a:xfrm>
            <a:off x="7345326" y="6228887"/>
            <a:ext cx="4548849" cy="398037"/>
          </a:xfrm>
          <a:prstGeom prst="rect">
            <a:avLst/>
          </a:prstGeom>
          <a:solidFill>
            <a:srgbClr val="49C0B6"/>
          </a:solidFill>
        </p:spPr>
      </p:sp>
      <p:sp>
        <p:nvSpPr>
          <p:cNvPr id="6746" name="object_6747"/>
          <p:cNvSpPr/>
          <p:nvPr/>
        </p:nvSpPr>
        <p:spPr>
          <a:xfrm>
            <a:off x="7345326" y="6679996"/>
            <a:ext cx="4345775" cy="172483"/>
          </a:xfrm>
          <a:prstGeom prst="rect">
            <a:avLst/>
          </a:prstGeom>
          <a:solidFill>
            <a:srgbClr val="D1D3D4"/>
          </a:solidFill>
        </p:spPr>
      </p:sp>
      <p:sp>
        <p:nvSpPr>
          <p:cNvPr id="6748" name="object_6749"/>
          <p:cNvSpPr/>
          <p:nvPr/>
        </p:nvSpPr>
        <p:spPr>
          <a:xfrm>
            <a:off x="7345326" y="6905551"/>
            <a:ext cx="5065922" cy="172483"/>
          </a:xfrm>
          <a:prstGeom prst="rect">
            <a:avLst/>
          </a:prstGeom>
          <a:solidFill>
            <a:srgbClr val="E1E2E3"/>
          </a:solidFill>
        </p:spPr>
      </p:sp>
      <p:sp>
        <p:nvSpPr>
          <p:cNvPr id="6750" name="object_675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752" name="object_675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10%</a:t>
            </a:r>
          </a:p>
        </p:txBody>
      </p:sp>
      <p:sp>
        <p:nvSpPr>
          <p:cNvPr id="6754" name="object_675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61</a:t>
            </a:r>
          </a:p>
        </p:txBody>
      </p:sp>
      <p:sp>
        <p:nvSpPr>
          <p:cNvPr id="6756" name="object_6757"/>
          <p:cNvSpPr/>
          <p:nvPr/>
        </p:nvSpPr>
        <p:spPr>
          <a:xfrm>
            <a:off x="7345326" y="7290320"/>
            <a:ext cx="2477498" cy="398037"/>
          </a:xfrm>
          <a:prstGeom prst="rect">
            <a:avLst/>
          </a:prstGeom>
          <a:solidFill>
            <a:srgbClr val="49C0B6"/>
          </a:solidFill>
        </p:spPr>
      </p:sp>
      <p:sp>
        <p:nvSpPr>
          <p:cNvPr id="6758" name="object_6759"/>
          <p:cNvSpPr/>
          <p:nvPr/>
        </p:nvSpPr>
        <p:spPr>
          <a:xfrm>
            <a:off x="7345326" y="7741429"/>
            <a:ext cx="2477498" cy="172483"/>
          </a:xfrm>
          <a:prstGeom prst="rect">
            <a:avLst/>
          </a:prstGeom>
          <a:solidFill>
            <a:srgbClr val="D1D3D4"/>
          </a:solidFill>
        </p:spPr>
      </p:sp>
      <p:sp>
        <p:nvSpPr>
          <p:cNvPr id="6760" name="object_6761"/>
          <p:cNvSpPr/>
          <p:nvPr/>
        </p:nvSpPr>
        <p:spPr>
          <a:xfrm>
            <a:off x="7345326" y="7966984"/>
            <a:ext cx="2406313" cy="172483"/>
          </a:xfrm>
          <a:prstGeom prst="rect">
            <a:avLst/>
          </a:prstGeom>
          <a:solidFill>
            <a:srgbClr val="E1E2E3"/>
          </a:solidFill>
        </p:spPr>
      </p:sp>
      <p:sp>
        <p:nvSpPr>
          <p:cNvPr id="6762" name="object_676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764" name="object_676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7% / 8%</a:t>
            </a:r>
          </a:p>
        </p:txBody>
      </p:sp>
      <p:sp>
        <p:nvSpPr>
          <p:cNvPr id="6766" name="object_676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35</a:t>
            </a:r>
          </a:p>
        </p:txBody>
      </p:sp>
      <p:sp>
        <p:nvSpPr>
          <p:cNvPr id="6768" name="object_6769"/>
          <p:cNvSpPr/>
          <p:nvPr/>
        </p:nvSpPr>
        <p:spPr>
          <a:xfrm>
            <a:off x="7345326" y="8351753"/>
            <a:ext cx="1421515" cy="398037"/>
          </a:xfrm>
          <a:prstGeom prst="rect">
            <a:avLst/>
          </a:prstGeom>
          <a:solidFill>
            <a:srgbClr val="49C0B6"/>
          </a:solidFill>
        </p:spPr>
      </p:sp>
      <p:sp>
        <p:nvSpPr>
          <p:cNvPr id="6770" name="object_6771"/>
          <p:cNvSpPr/>
          <p:nvPr/>
        </p:nvSpPr>
        <p:spPr>
          <a:xfrm>
            <a:off x="7345326" y="8802862"/>
            <a:ext cx="1705818" cy="172483"/>
          </a:xfrm>
          <a:prstGeom prst="rect">
            <a:avLst/>
          </a:prstGeom>
          <a:solidFill>
            <a:srgbClr val="D1D3D4"/>
          </a:solidFill>
        </p:spPr>
      </p:sp>
      <p:sp>
        <p:nvSpPr>
          <p:cNvPr id="6772" name="object_6773"/>
          <p:cNvSpPr/>
          <p:nvPr/>
        </p:nvSpPr>
        <p:spPr>
          <a:xfrm>
            <a:off x="7345326" y="9028417"/>
            <a:ext cx="1941937" cy="172483"/>
          </a:xfrm>
          <a:prstGeom prst="rect">
            <a:avLst/>
          </a:prstGeom>
          <a:solidFill>
            <a:srgbClr val="E1E2E3"/>
          </a:solidFill>
        </p:spPr>
      </p:sp>
      <p:sp>
        <p:nvSpPr>
          <p:cNvPr id="6774" name="object_677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776" name="object_677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3% / 4%</a:t>
            </a:r>
          </a:p>
        </p:txBody>
      </p:sp>
      <p:sp>
        <p:nvSpPr>
          <p:cNvPr id="6778" name="object_677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25</a:t>
            </a:r>
          </a:p>
        </p:txBody>
      </p:sp>
      <p:sp>
        <p:nvSpPr>
          <p:cNvPr id="6780" name="object_6781"/>
          <p:cNvSpPr/>
          <p:nvPr/>
        </p:nvSpPr>
        <p:spPr>
          <a:xfrm>
            <a:off x="7345326" y="9413186"/>
            <a:ext cx="1015368" cy="398037"/>
          </a:xfrm>
          <a:prstGeom prst="rect">
            <a:avLst/>
          </a:prstGeom>
          <a:solidFill>
            <a:srgbClr val="49C0B6"/>
          </a:solidFill>
        </p:spPr>
      </p:sp>
      <p:sp>
        <p:nvSpPr>
          <p:cNvPr id="6782" name="object_6783"/>
          <p:cNvSpPr/>
          <p:nvPr/>
        </p:nvSpPr>
        <p:spPr>
          <a:xfrm>
            <a:off x="7345326" y="9864295"/>
            <a:ext cx="812294" cy="172483"/>
          </a:xfrm>
          <a:prstGeom prst="rect">
            <a:avLst/>
          </a:prstGeom>
          <a:solidFill>
            <a:srgbClr val="D1D3D4"/>
          </a:solidFill>
        </p:spPr>
      </p:sp>
      <p:sp>
        <p:nvSpPr>
          <p:cNvPr id="6784" name="object_6785"/>
          <p:cNvSpPr/>
          <p:nvPr/>
        </p:nvSpPr>
        <p:spPr>
          <a:xfrm>
            <a:off x="7345326" y="10089850"/>
            <a:ext cx="1013184" cy="172483"/>
          </a:xfrm>
          <a:prstGeom prst="rect">
            <a:avLst/>
          </a:prstGeom>
          <a:solidFill>
            <a:srgbClr val="E1E2E3"/>
          </a:solidFill>
        </p:spPr>
      </p:sp>
      <p:sp>
        <p:nvSpPr>
          <p:cNvPr id="6786" name="object_6787"/>
          <p:cNvSpPr/>
          <p:nvPr/>
        </p:nvSpPr>
        <p:spPr>
          <a:xfrm>
            <a:off x="7345326" y="3999878"/>
            <a:ext cx="0" cy="6368598"/>
          </a:xfrm>
          <a:prstGeom prst="rect">
            <a:avLst/>
          </a:prstGeom>
          <a:ln w="5235">
            <a:solidFill>
              <a:srgbClr val="000000"/>
            </a:solidFill>
          </a:ln>
        </p:spPr>
      </p:sp>
      <p:sp>
        <p:nvSpPr>
          <p:cNvPr id="6788" name="object_6789"/>
          <p:cNvSpPr/>
          <p:nvPr/>
        </p:nvSpPr>
        <p:spPr>
          <a:xfrm>
            <a:off x="15752573" y="3999878"/>
            <a:ext cx="0" cy="6368598"/>
          </a:xfrm>
          <a:prstGeom prst="rect">
            <a:avLst/>
          </a:prstGeom>
          <a:ln w="5235">
            <a:solidFill>
              <a:srgbClr val="000000"/>
            </a:solidFill>
          </a:ln>
        </p:spPr>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4" name="object_6805"/>
          <p:cNvSpPr>
            <a:spLocks noGrp="1"/>
          </p:cNvSpPr>
          <p:nvPr/>
        </p:nvSpPr>
        <p:spPr>
          <a:xfrm>
            <a:off x="757390" y="680607"/>
            <a:ext cx="733425" cy="733425"/>
          </a:xfrm>
          <a:prstGeom prst="rect">
            <a:avLst/>
          </a:prstGeom>
          <a:ln w="125650">
            <a:solidFill>
              <a:srgbClr val="5181B7"/>
            </a:solidFill>
          </a:ln>
        </p:spPr>
        <p:txBody>
          <a:bodyPr wrap="square" lIns="0" tIns="0" rIns="0" bIns="0" rtlCol="0"/>
          <a:lstStyle/>
          <a:p>
            <a:endParaRPr/>
          </a:p>
        </p:txBody>
      </p:sp>
      <p:sp>
        <p:nvSpPr>
          <p:cNvPr id="6806" name="object_680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808" name="680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810" name="681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812" name="681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814" name="681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816" name="681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818" name="681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820" name="682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822" name="682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824" name="682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826" name="682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828" name="682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830" name="683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832" name="683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834" name="683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836" name="683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838" name="683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840" name="684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6842" name="object_6843"/>
          <p:cNvSpPr/>
          <p:nvPr/>
        </p:nvSpPr>
        <p:spPr>
          <a:xfrm>
            <a:off x="18761549" y="2418474"/>
            <a:ext cx="922019" cy="922019"/>
          </a:xfrm>
          <a:prstGeom prst="rect">
            <a:avLst/>
          </a:prstGeom>
          <a:ln w="52354">
            <a:solidFill>
              <a:srgbClr val="FABC46"/>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2.4</a:t>
            </a:r>
          </a:p>
          <a:p>
            <a:pPr algn="ctr"/>
            <a:r>
              <a:rPr lang="en-US" sz="1850" b="1" dirty="0">
                <a:solidFill>
                  <a:srgbClr val="515455"/>
                </a:solidFill>
                <a:latin typeface="Arial"/>
                <a:cs typeface="Arial"/>
              </a:rPr>
              <a:t>(+0.1)</a:t>
            </a:r>
          </a:p>
        </p:txBody>
      </p:sp>
      <p:sp>
        <p:nvSpPr>
          <p:cNvPr id="6844" name="object_684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(N=173)</a:t>
            </a:r>
            <a:endParaRPr lang="en-US" sz="1950" dirty="0">
              <a:latin typeface="Arial" panose="02000000000000000000" pitchFamily="2" charset="0"/>
              <a:ea typeface="Arial" panose="02000000000000000000" pitchFamily="2" charset="0"/>
            </a:endParaRPr>
          </a:p>
        </p:txBody>
      </p:sp>
      <p:sp>
        <p:nvSpPr>
          <p:cNvPr id="6846" name="object_684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6848" name="object_684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6850" name="object_685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6852" name="object_685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6792" name="object_6793"/>
          <p:cNvSpPr/>
          <p:nvPr/>
        </p:nvSpPr>
        <p:spPr>
          <a:xfrm>
            <a:off x="3748577" y="10104831"/>
            <a:ext cx="4837633" cy="157480"/>
          </a:xfrm>
          <a:prstGeom prst="rect">
            <a:avLst/>
          </a:prstGeom>
          <a:solidFill>
            <a:srgbClr val="DB2D3C"/>
          </a:solidFill>
        </p:spPr>
      </p:sp>
      <p:sp>
        <p:nvSpPr>
          <p:cNvPr id="6794" name="object_6795"/>
          <p:cNvSpPr/>
          <p:nvPr/>
        </p:nvSpPr>
        <p:spPr>
          <a:xfrm>
            <a:off x="3748577" y="3146501"/>
            <a:ext cx="4837633" cy="6958330"/>
          </a:xfrm>
          <a:prstGeom prst="rect">
            <a:avLst/>
          </a:prstGeom>
          <a:solidFill>
            <a:srgbClr val="DB2D3C">
              <a:alpha val="9999"/>
            </a:srgbClr>
          </a:solidFill>
        </p:spPr>
      </p:sp>
      <p:sp>
        <p:nvSpPr>
          <p:cNvPr id="6796" name="object_6797"/>
          <p:cNvSpPr/>
          <p:nvPr/>
        </p:nvSpPr>
        <p:spPr>
          <a:xfrm>
            <a:off x="8586210" y="10104831"/>
            <a:ext cx="3154019" cy="157480"/>
          </a:xfrm>
          <a:prstGeom prst="rect">
            <a:avLst/>
          </a:prstGeom>
          <a:solidFill>
            <a:srgbClr val="FABC46"/>
          </a:solidFill>
        </p:spPr>
      </p:sp>
      <p:sp>
        <p:nvSpPr>
          <p:cNvPr id="6798" name="object_6799"/>
          <p:cNvSpPr/>
          <p:nvPr/>
        </p:nvSpPr>
        <p:spPr>
          <a:xfrm>
            <a:off x="8586210" y="3146501"/>
            <a:ext cx="3154019" cy="6958330"/>
          </a:xfrm>
          <a:prstGeom prst="rect">
            <a:avLst/>
          </a:prstGeom>
          <a:solidFill>
            <a:srgbClr val="FABC46">
              <a:alpha val="9999"/>
            </a:srgbClr>
          </a:solidFill>
        </p:spPr>
      </p:sp>
      <p:sp>
        <p:nvSpPr>
          <p:cNvPr id="6800" name="object_6801"/>
          <p:cNvSpPr/>
          <p:nvPr/>
        </p:nvSpPr>
        <p:spPr>
          <a:xfrm>
            <a:off x="11740229" y="10104831"/>
            <a:ext cx="4615638" cy="157480"/>
          </a:xfrm>
          <a:prstGeom prst="rect">
            <a:avLst/>
          </a:prstGeom>
          <a:solidFill>
            <a:srgbClr val="35B77C"/>
          </a:solidFill>
        </p:spPr>
      </p:sp>
      <p:sp>
        <p:nvSpPr>
          <p:cNvPr id="6802" name="object_6803"/>
          <p:cNvSpPr/>
          <p:nvPr/>
        </p:nvSpPr>
        <p:spPr>
          <a:xfrm>
            <a:off x="11740229" y="3146501"/>
            <a:ext cx="4615638" cy="6958330"/>
          </a:xfrm>
          <a:prstGeom prst="rect">
            <a:avLst/>
          </a:prstGeom>
          <a:solidFill>
            <a:srgbClr val="35B77C">
              <a:alpha val="9999"/>
            </a:srgbClr>
          </a:solidFill>
        </p:spPr>
      </p:sp>
      <p:sp>
        <p:nvSpPr>
          <p:cNvPr id="6854" name="object_685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6856" name="object_685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6858" name="object_6859">
            <a:hlinkClick r:id="rId17" action="ppaction://hlinksldjump" tooltip="23: Ziele des Unternehmens Z=2.5 / W=32%"/>
          </p:cNvPr>
          <p:cNvSpPr/>
          <p:nvPr/>
        </p:nvSpPr>
        <p:spPr>
          <a:xfrm>
            <a:off x="10821600" y="7611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6860" name="object_6861">
            <a:hlinkClick r:id="rId31" action="ppaction://hlinksldjump" tooltip="24: Erfolgreiche Zukunft Z=3 / W=64%"/>
          </p:cNvPr>
          <p:cNvSpPr/>
          <p:nvPr/>
        </p:nvSpPr>
        <p:spPr>
          <a:xfrm>
            <a:off x="8101752" y="538448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6862" name="object_6863">
            <a:hlinkClick r:id="rId32" action="ppaction://hlinksldjump" tooltip="25: Kundennutzen Z=2.6 / W=48%"/>
          </p:cNvPr>
          <p:cNvSpPr/>
          <p:nvPr/>
        </p:nvSpPr>
        <p:spPr>
          <a:xfrm>
            <a:off x="10194205" y="649781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6864" name="object_6865">
            <a:hlinkClick r:id="rId33" action="ppaction://hlinksldjump" tooltip="26: Zielvereinbarung Z=2.3 / W=19%"/>
          </p:cNvPr>
          <p:cNvSpPr/>
          <p:nvPr/>
        </p:nvSpPr>
        <p:spPr>
          <a:xfrm>
            <a:off x="11879411" y="851573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6866" name="object_6867">
            <a:hlinkClick r:id="rId34" action="ppaction://hlinksldjump" tooltip="27: Klarheit der Aufgaben Z=2.2 / W=68%"/>
          </p:cNvPr>
          <p:cNvSpPr/>
          <p:nvPr/>
        </p:nvSpPr>
        <p:spPr>
          <a:xfrm>
            <a:off x="12033164" y="5106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6868" name="object_6869">
            <a:hlinkClick r:id="rId35" action="ppaction://hlinksldjump" tooltip="28: Entscheidungsbefugnisse Z=2.3 / W=56%"/>
          </p:cNvPr>
          <p:cNvSpPr/>
          <p:nvPr/>
        </p:nvSpPr>
        <p:spPr>
          <a:xfrm>
            <a:off x="11557744"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6870" name="object_6871">
            <a:hlinkClick r:id="rId36" action="ppaction://hlinksldjump" tooltip="29: Besonderer Einsatz Z=1.6 / W=29%"/>
          </p:cNvPr>
          <p:cNvSpPr/>
          <p:nvPr/>
        </p:nvSpPr>
        <p:spPr>
          <a:xfrm>
            <a:off x="15159757" y="781989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74" name="object_6875"/>
          <p:cNvPicPr>
            <a:picLocks noChangeAspect="1"/>
          </p:cNvPicPr>
          <p:nvPr/>
        </p:nvPicPr>
        <p:blipFill>
          <a:blip r:embed="rId3"/>
          <a:stretch>
            <a:fillRect/>
          </a:stretch>
        </p:blipFill>
        <p:spPr>
          <a:xfrm>
            <a:off x="603250" y="519041"/>
            <a:ext cx="1098413" cy="1098413"/>
          </a:xfrm>
          <a:prstGeom prst="rect">
            <a:avLst/>
          </a:prstGeom>
        </p:spPr>
      </p:pic>
      <p:sp>
        <p:nvSpPr>
          <p:cNvPr id="6876" name="object_687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Aspektliste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878" name="687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6880" name="688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6882" name="688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6884" name="688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6886" name="688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6888" name="688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6890" name="689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6892" name="689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6894" name="689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6896" name="689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6898" name="689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6900" name="690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902" name="690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6904" name="690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906" name="690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6908" name="690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6910" name="691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6912" name="object_6913"/>
          <p:cNvSpPr>
            <a:spLocks noGrp="1"/>
          </p:cNvSpPr>
          <p:nvPr/>
        </p:nvSpPr>
        <p:spPr>
          <a:xfrm>
            <a:off x="1760600" y="2960456"/>
            <a:ext cx="737280" cy="737280"/>
          </a:xfrm>
          <a:prstGeom prst="rect">
            <a:avLst/>
          </a:prstGeom>
          <a:ln w="125650">
            <a:solidFill>
              <a:srgbClr val="5181B7"/>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6914" name="object_6915"/>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Zielorientierung</a:t>
            </a:r>
          </a:p>
        </p:txBody>
      </p:sp>
      <p:sp>
        <p:nvSpPr>
          <p:cNvPr id="6916" name="object_6917"/>
          <p:cNvSpPr/>
          <p:nvPr/>
        </p:nvSpPr>
        <p:spPr>
          <a:xfrm>
            <a:off x="7792620" y="2868296"/>
            <a:ext cx="921600" cy="921600"/>
          </a:xfrm>
          <a:prstGeom prst="rect">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15455"/>
                </a:solidFill>
                <a:latin typeface="Arial"/>
                <a:cs typeface="Arial"/>
              </a:rPr>
              <a:t>(+0.1)</a:t>
            </a:r>
          </a:p>
        </p:txBody>
      </p:sp>
      <p:sp>
        <p:nvSpPr>
          <p:cNvPr id="6918" name="object_6919">
            <a:hlinkClick r:id="rId32" action="ppaction://hlinksldjump" tooltip="Die Ziele meines Unternehmens sind mir bekannt. Z=2.5"/>
          </p:cNvPr>
          <p:cNvSpPr>
            <a:spLocks noGrp="1"/>
          </p:cNvSpPr>
          <p:nvPr/>
        </p:nvSpPr>
        <p:spPr>
          <a:xfrm>
            <a:off x="1760600" y="41720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23</a:t>
            </a:r>
            <a:endParaRPr sz="2950" b="1" dirty="0"/>
          </a:p>
        </p:txBody>
      </p:sp>
      <p:sp>
        <p:nvSpPr>
          <p:cNvPr id="6920" name="object_6921"/>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Ziele des Unternehmens</a:t>
            </a:r>
          </a:p>
        </p:txBody>
      </p:sp>
      <p:sp>
        <p:nvSpPr>
          <p:cNvPr id="6922" name="object_6923"/>
          <p:cNvSpPr/>
          <p:nvPr/>
        </p:nvSpPr>
        <p:spPr>
          <a:xfrm>
            <a:off x="7792620" y="40798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2.5</a:t>
            </a:r>
          </a:p>
          <a:p>
            <a:pPr algn="ctr"/>
            <a:r>
              <a:rPr lang="en-US" sz="1700" b="1" dirty="0">
                <a:solidFill>
                  <a:srgbClr val="515455"/>
                </a:solidFill>
                <a:latin typeface="Arial"/>
                <a:cs typeface="Arial"/>
              </a:rPr>
              <a:t>(0)</a:t>
            </a:r>
          </a:p>
        </p:txBody>
      </p:sp>
      <p:sp>
        <p:nvSpPr>
          <p:cNvPr id="6924" name="object_6925">
            <a:hlinkClick r:id="rId32" action="ppaction://hlinksldjump" tooltip="Ich bin überzeugt, dass uns der eingeschlagene Weg zum Erfolg führt. Z=3"/>
          </p:cNvPr>
          <p:cNvSpPr>
            <a:spLocks noGrp="1"/>
          </p:cNvSpPr>
          <p:nvPr/>
        </p:nvSpPr>
        <p:spPr>
          <a:xfrm>
            <a:off x="1760600" y="53836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24</a:t>
            </a:r>
            <a:endParaRPr sz="2950" b="1" dirty="0"/>
          </a:p>
        </p:txBody>
      </p:sp>
      <p:sp>
        <p:nvSpPr>
          <p:cNvPr id="6926" name="object_6927"/>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Erfolgreiche Zukunft</a:t>
            </a:r>
          </a:p>
        </p:txBody>
      </p:sp>
      <p:sp>
        <p:nvSpPr>
          <p:cNvPr id="6928" name="object_6929"/>
          <p:cNvSpPr/>
          <p:nvPr/>
        </p:nvSpPr>
        <p:spPr>
          <a:xfrm>
            <a:off x="7792620" y="52914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a:t>
            </a:r>
          </a:p>
          <a:p>
            <a:pPr algn="ctr"/>
            <a:r>
              <a:rPr lang="en-US" sz="1700" b="1" dirty="0">
                <a:solidFill>
                  <a:srgbClr val="5DC596"/>
                </a:solidFill>
                <a:latin typeface="Arial"/>
                <a:cs typeface="Arial"/>
              </a:rPr>
              <a:t>(+0.5)</a:t>
            </a:r>
          </a:p>
        </p:txBody>
      </p:sp>
      <p:sp>
        <p:nvSpPr>
          <p:cNvPr id="6930" name="object_6931">
            <a:hlinkClick r:id="rId32" action="ppaction://hlinksldjump" tooltip="In meinem Bereich steht der Kundennutzen* im Mittelpunkt. Z=2.6"/>
          </p:cNvPr>
          <p:cNvSpPr>
            <a:spLocks noGrp="1"/>
          </p:cNvSpPr>
          <p:nvPr/>
        </p:nvSpPr>
        <p:spPr>
          <a:xfrm>
            <a:off x="1760600" y="65952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25</a:t>
            </a:r>
            <a:endParaRPr sz="2950" b="1" dirty="0"/>
          </a:p>
        </p:txBody>
      </p:sp>
      <p:sp>
        <p:nvSpPr>
          <p:cNvPr id="6932" name="object_6933"/>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Kundennutzen</a:t>
            </a:r>
          </a:p>
        </p:txBody>
      </p:sp>
      <p:sp>
        <p:nvSpPr>
          <p:cNvPr id="6934" name="object_6935"/>
          <p:cNvSpPr/>
          <p:nvPr/>
        </p:nvSpPr>
        <p:spPr>
          <a:xfrm>
            <a:off x="7792620" y="65030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2.6</a:t>
            </a:r>
          </a:p>
          <a:p>
            <a:pPr algn="ctr"/>
            <a:r>
              <a:rPr lang="en-US" sz="1700" b="1" dirty="0">
                <a:solidFill>
                  <a:srgbClr val="515455"/>
                </a:solidFill>
                <a:latin typeface="Arial"/>
                <a:cs typeface="Arial"/>
              </a:rPr>
              <a:t>(+0.1)</a:t>
            </a:r>
          </a:p>
        </p:txBody>
      </p:sp>
      <p:sp>
        <p:nvSpPr>
          <p:cNvPr id="6936" name="object_6937">
            <a:hlinkClick r:id="rId32" action="ppaction://hlinksldjump" tooltip="Meine Führungskraft vereinbart mit mir klare Ziele. Z=2.3"/>
          </p:cNvPr>
          <p:cNvSpPr>
            <a:spLocks noGrp="1"/>
          </p:cNvSpPr>
          <p:nvPr/>
        </p:nvSpPr>
        <p:spPr>
          <a:xfrm>
            <a:off x="1760600" y="78068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26</a:t>
            </a:r>
            <a:endParaRPr sz="2950" b="1" dirty="0"/>
          </a:p>
        </p:txBody>
      </p:sp>
      <p:sp>
        <p:nvSpPr>
          <p:cNvPr id="6938" name="object_6939"/>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Zielvereinbarung</a:t>
            </a:r>
          </a:p>
        </p:txBody>
      </p:sp>
      <p:sp>
        <p:nvSpPr>
          <p:cNvPr id="6940" name="object_6941"/>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2.3</a:t>
            </a:r>
          </a:p>
          <a:p>
            <a:pPr algn="ctr"/>
            <a:r>
              <a:rPr lang="en-US" sz="1700" b="1" dirty="0">
                <a:solidFill>
                  <a:srgbClr val="515455"/>
                </a:solidFill>
                <a:latin typeface="Arial"/>
                <a:cs typeface="Arial"/>
              </a:rPr>
              <a:t>(0)</a:t>
            </a:r>
          </a:p>
        </p:txBody>
      </p:sp>
      <p:sp>
        <p:nvSpPr>
          <p:cNvPr id="6942" name="object_6943">
            <a:hlinkClick r:id="rId32" action="ppaction://hlinksldjump" tooltip="Meine Aufgaben sind klar definiert. Z=2.2"/>
          </p:cNvPr>
          <p:cNvSpPr>
            <a:spLocks noGrp="1"/>
          </p:cNvSpPr>
          <p:nvPr/>
        </p:nvSpPr>
        <p:spPr>
          <a:xfrm>
            <a:off x="1760600" y="90184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27</a:t>
            </a:r>
            <a:endParaRPr sz="2950" b="1" dirty="0"/>
          </a:p>
        </p:txBody>
      </p:sp>
      <p:sp>
        <p:nvSpPr>
          <p:cNvPr id="6944" name="object_6945"/>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Klarheit der Aufgaben</a:t>
            </a:r>
          </a:p>
        </p:txBody>
      </p:sp>
      <p:sp>
        <p:nvSpPr>
          <p:cNvPr id="6946" name="object_6947"/>
          <p:cNvSpPr/>
          <p:nvPr/>
        </p:nvSpPr>
        <p:spPr>
          <a:xfrm>
            <a:off x="7792620" y="8926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2.2</a:t>
            </a:r>
          </a:p>
          <a:p>
            <a:pPr algn="ctr"/>
            <a:r>
              <a:rPr lang="en-US" sz="1700" b="1" dirty="0">
                <a:solidFill>
                  <a:srgbClr val="515455"/>
                </a:solidFill>
                <a:latin typeface="Arial"/>
                <a:cs typeface="Arial"/>
              </a:rPr>
              <a:t>(+0.1)</a:t>
            </a:r>
          </a:p>
        </p:txBody>
      </p:sp>
      <p:sp>
        <p:nvSpPr>
          <p:cNvPr id="6948" name="object_6949">
            <a:hlinkClick r:id="rId32" action="ppaction://hlinksldjump" tooltip="Meine Entscheidungsbefugnisse entsprechen der mir übertragenen Verantwortung. Z=2.3"/>
          </p:cNvPr>
          <p:cNvSpPr>
            <a:spLocks noGrp="1"/>
          </p:cNvSpPr>
          <p:nvPr/>
        </p:nvSpPr>
        <p:spPr>
          <a:xfrm>
            <a:off x="11313821" y="29604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28</a:t>
            </a:r>
            <a:endParaRPr sz="2950" b="1" dirty="0"/>
          </a:p>
        </p:txBody>
      </p:sp>
      <p:sp>
        <p:nvSpPr>
          <p:cNvPr id="6950" name="object_6951"/>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Entscheidungsbefugnisse</a:t>
            </a:r>
          </a:p>
        </p:txBody>
      </p:sp>
      <p:sp>
        <p:nvSpPr>
          <p:cNvPr id="6952" name="object_6953"/>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6954" name="object_6955">
            <a:hlinkClick r:id="rId32" action="ppaction://hlinksldjump" tooltip="Wenn es eine Aufgabe erfordert, bin ich gerne bereit mehr zu leisten, als von mir erwartet wird. Z=1.6"/>
          </p:cNvPr>
          <p:cNvSpPr>
            <a:spLocks noGrp="1"/>
          </p:cNvSpPr>
          <p:nvPr/>
        </p:nvSpPr>
        <p:spPr>
          <a:xfrm>
            <a:off x="11313821" y="41720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29</a:t>
            </a:r>
            <a:endParaRPr sz="2950" b="1" dirty="0"/>
          </a:p>
        </p:txBody>
      </p:sp>
      <p:sp>
        <p:nvSpPr>
          <p:cNvPr id="6956" name="object_6957"/>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Besonderer Einsatz</a:t>
            </a:r>
          </a:p>
        </p:txBody>
      </p:sp>
      <p:sp>
        <p:nvSpPr>
          <p:cNvPr id="6958" name="object_6959"/>
          <p:cNvSpPr/>
          <p:nvPr/>
        </p:nvSpPr>
        <p:spPr>
          <a:xfrm>
            <a:off x="17345841"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1.6</a:t>
            </a:r>
          </a:p>
          <a:p>
            <a:pPr algn="ctr"/>
            <a:r>
              <a:rPr lang="en-US" sz="1700" b="1" dirty="0">
                <a:solidFill>
                  <a:srgbClr val="515455"/>
                </a:solidFill>
                <a:latin typeface="Arial"/>
                <a:cs typeface="Arial"/>
              </a:rPr>
              <a:t>(0)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2" name="object_696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23</a:t>
            </a:r>
            <a:endParaRPr sz="2950" b="1" dirty="0"/>
          </a:p>
        </p:txBody>
      </p:sp>
      <p:sp>
        <p:nvSpPr>
          <p:cNvPr id="6964" name="object_69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Ziele des Unternehmens</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6966" name="696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6968" name="696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6970" name="697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6972" name="697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6974" name="697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6976" name="697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6978" name="697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6980" name="698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6982" name="698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6984" name="698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6986" name="698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6988" name="698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6990" name="699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6992" name="699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6994" name="699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6996" name="699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6998" name="699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000" name="object_700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Die Ziele meines Unternehmens sind mir bekannt. (99.3%)</a:t>
            </a:r>
            <a:endParaRPr sz="2450" dirty="0">
              <a:latin typeface="Arial"/>
              <a:cs typeface="Arial"/>
            </a:endParaRPr>
          </a:p>
        </p:txBody>
      </p:sp>
      <p:sp>
        <p:nvSpPr>
          <p:cNvPr id="7002" name="object_700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7004" name="object_700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006" name="object_700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23% / 21%</a:t>
            </a:r>
          </a:p>
        </p:txBody>
      </p:sp>
      <p:sp>
        <p:nvSpPr>
          <p:cNvPr id="7008" name="object_700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129</a:t>
            </a:r>
          </a:p>
        </p:txBody>
      </p:sp>
      <p:sp>
        <p:nvSpPr>
          <p:cNvPr id="7010" name="object_7011"/>
          <p:cNvSpPr/>
          <p:nvPr/>
        </p:nvSpPr>
        <p:spPr>
          <a:xfrm>
            <a:off x="7345326" y="4106021"/>
            <a:ext cx="4907398" cy="398037"/>
          </a:xfrm>
          <a:prstGeom prst="rect">
            <a:avLst/>
          </a:prstGeom>
          <a:solidFill>
            <a:srgbClr val="49C0B6"/>
          </a:solidFill>
        </p:spPr>
      </p:sp>
      <p:sp>
        <p:nvSpPr>
          <p:cNvPr id="7012" name="object_7013"/>
          <p:cNvSpPr/>
          <p:nvPr/>
        </p:nvSpPr>
        <p:spPr>
          <a:xfrm>
            <a:off x="7345326" y="4557130"/>
            <a:ext cx="5135649" cy="172483"/>
          </a:xfrm>
          <a:prstGeom prst="rect">
            <a:avLst/>
          </a:prstGeom>
          <a:solidFill>
            <a:srgbClr val="D1D3D4"/>
          </a:solidFill>
        </p:spPr>
      </p:sp>
      <p:sp>
        <p:nvSpPr>
          <p:cNvPr id="7014" name="object_7015"/>
          <p:cNvSpPr/>
          <p:nvPr/>
        </p:nvSpPr>
        <p:spPr>
          <a:xfrm>
            <a:off x="7345326" y="4782685"/>
            <a:ext cx="4705462" cy="172483"/>
          </a:xfrm>
          <a:prstGeom prst="rect">
            <a:avLst/>
          </a:prstGeom>
          <a:solidFill>
            <a:srgbClr val="E1E2E3"/>
          </a:solidFill>
        </p:spPr>
      </p:sp>
      <p:sp>
        <p:nvSpPr>
          <p:cNvPr id="7016" name="object_701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018" name="object_701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38%</a:t>
            </a:r>
          </a:p>
          <a:p>
            <a:pPr marL="12700" algn="r">
              <a:lnSpc>
                <a:spcPct val="100000"/>
              </a:lnSpc>
              <a:spcBef>
                <a:spcPts val="120"/>
              </a:spcBef>
            </a:pPr>
            <a:r>
              <a:rPr lang="de-AT" sz="1750" spc="10" dirty="0">
                <a:solidFill>
                  <a:srgbClr val="494C4D"/>
                </a:solidFill>
                <a:latin typeface="Arial"/>
                <a:cs typeface="Arial"/>
              </a:rPr>
              <a:t>37% / 36%</a:t>
            </a:r>
          </a:p>
        </p:txBody>
      </p:sp>
      <p:sp>
        <p:nvSpPr>
          <p:cNvPr id="7020" name="object_702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221</a:t>
            </a:r>
          </a:p>
        </p:txBody>
      </p:sp>
      <p:sp>
        <p:nvSpPr>
          <p:cNvPr id="7022" name="object_7023"/>
          <p:cNvSpPr/>
          <p:nvPr/>
        </p:nvSpPr>
        <p:spPr>
          <a:xfrm>
            <a:off x="7345326" y="5167454"/>
            <a:ext cx="8407247" cy="398037"/>
          </a:xfrm>
          <a:prstGeom prst="rect">
            <a:avLst/>
          </a:prstGeom>
          <a:solidFill>
            <a:srgbClr val="49C0B6"/>
          </a:solidFill>
        </p:spPr>
      </p:sp>
      <p:sp>
        <p:nvSpPr>
          <p:cNvPr id="7024" name="object_7025"/>
          <p:cNvSpPr/>
          <p:nvPr/>
        </p:nvSpPr>
        <p:spPr>
          <a:xfrm>
            <a:off x="7345326" y="5618563"/>
            <a:ext cx="8217038" cy="172483"/>
          </a:xfrm>
          <a:prstGeom prst="rect">
            <a:avLst/>
          </a:prstGeom>
          <a:solidFill>
            <a:srgbClr val="D1D3D4"/>
          </a:solidFill>
        </p:spPr>
      </p:sp>
      <p:sp>
        <p:nvSpPr>
          <p:cNvPr id="7026" name="object_7027"/>
          <p:cNvSpPr/>
          <p:nvPr/>
        </p:nvSpPr>
        <p:spPr>
          <a:xfrm>
            <a:off x="7345326" y="5844118"/>
            <a:ext cx="7947882" cy="172483"/>
          </a:xfrm>
          <a:prstGeom prst="rect">
            <a:avLst/>
          </a:prstGeom>
          <a:solidFill>
            <a:srgbClr val="E1E2E3"/>
          </a:solidFill>
        </p:spPr>
      </p:sp>
      <p:sp>
        <p:nvSpPr>
          <p:cNvPr id="7028" name="object_702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030" name="object_703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19%</a:t>
            </a:r>
          </a:p>
          <a:p>
            <a:pPr marL="12700" algn="r">
              <a:lnSpc>
                <a:spcPct val="100000"/>
              </a:lnSpc>
              <a:spcBef>
                <a:spcPts val="120"/>
              </a:spcBef>
            </a:pPr>
            <a:r>
              <a:rPr lang="de-AT" sz="1750" spc="10" dirty="0">
                <a:solidFill>
                  <a:srgbClr val="494C4D"/>
                </a:solidFill>
                <a:latin typeface="Arial"/>
                <a:cs typeface="Arial"/>
              </a:rPr>
              <a:t>20% / 20%</a:t>
            </a:r>
          </a:p>
        </p:txBody>
      </p:sp>
      <p:sp>
        <p:nvSpPr>
          <p:cNvPr id="7032" name="object_703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112</a:t>
            </a:r>
          </a:p>
        </p:txBody>
      </p:sp>
      <p:sp>
        <p:nvSpPr>
          <p:cNvPr id="7034" name="object_7035"/>
          <p:cNvSpPr/>
          <p:nvPr/>
        </p:nvSpPr>
        <p:spPr>
          <a:xfrm>
            <a:off x="7345326" y="6228887"/>
            <a:ext cx="4260686" cy="398037"/>
          </a:xfrm>
          <a:prstGeom prst="rect">
            <a:avLst/>
          </a:prstGeom>
          <a:solidFill>
            <a:srgbClr val="49C0B6"/>
          </a:solidFill>
        </p:spPr>
      </p:sp>
      <p:sp>
        <p:nvSpPr>
          <p:cNvPr id="7036" name="object_7037"/>
          <p:cNvSpPr/>
          <p:nvPr/>
        </p:nvSpPr>
        <p:spPr>
          <a:xfrm>
            <a:off x="7345326" y="6679996"/>
            <a:ext cx="4336770" cy="172483"/>
          </a:xfrm>
          <a:prstGeom prst="rect">
            <a:avLst/>
          </a:prstGeom>
          <a:solidFill>
            <a:srgbClr val="D1D3D4"/>
          </a:solidFill>
        </p:spPr>
      </p:sp>
      <p:sp>
        <p:nvSpPr>
          <p:cNvPr id="7038" name="object_7039"/>
          <p:cNvSpPr/>
          <p:nvPr/>
        </p:nvSpPr>
        <p:spPr>
          <a:xfrm>
            <a:off x="7345326" y="6905551"/>
            <a:ext cx="4349587" cy="172483"/>
          </a:xfrm>
          <a:prstGeom prst="rect">
            <a:avLst/>
          </a:prstGeom>
          <a:solidFill>
            <a:srgbClr val="E1E2E3"/>
          </a:solidFill>
        </p:spPr>
      </p:sp>
      <p:sp>
        <p:nvSpPr>
          <p:cNvPr id="7040" name="object_704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042" name="object_704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10% / 13%</a:t>
            </a:r>
          </a:p>
        </p:txBody>
      </p:sp>
      <p:sp>
        <p:nvSpPr>
          <p:cNvPr id="7044" name="object_704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64</a:t>
            </a:r>
          </a:p>
        </p:txBody>
      </p:sp>
      <p:sp>
        <p:nvSpPr>
          <p:cNvPr id="7046" name="object_7047"/>
          <p:cNvSpPr/>
          <p:nvPr/>
        </p:nvSpPr>
        <p:spPr>
          <a:xfrm>
            <a:off x="7345326" y="7290320"/>
            <a:ext cx="2434678" cy="398037"/>
          </a:xfrm>
          <a:prstGeom prst="rect">
            <a:avLst/>
          </a:prstGeom>
          <a:solidFill>
            <a:srgbClr val="49C0B6"/>
          </a:solidFill>
        </p:spPr>
      </p:sp>
      <p:sp>
        <p:nvSpPr>
          <p:cNvPr id="7048" name="object_7049"/>
          <p:cNvSpPr/>
          <p:nvPr/>
        </p:nvSpPr>
        <p:spPr>
          <a:xfrm>
            <a:off x="7345326" y="7741429"/>
            <a:ext cx="2206427" cy="172483"/>
          </a:xfrm>
          <a:prstGeom prst="rect">
            <a:avLst/>
          </a:prstGeom>
          <a:solidFill>
            <a:srgbClr val="D1D3D4"/>
          </a:solidFill>
        </p:spPr>
      </p:sp>
      <p:sp>
        <p:nvSpPr>
          <p:cNvPr id="7050" name="object_7051"/>
          <p:cNvSpPr/>
          <p:nvPr/>
        </p:nvSpPr>
        <p:spPr>
          <a:xfrm>
            <a:off x="7345326" y="7966984"/>
            <a:ext cx="2767919" cy="172483"/>
          </a:xfrm>
          <a:prstGeom prst="rect">
            <a:avLst/>
          </a:prstGeom>
          <a:solidFill>
            <a:srgbClr val="E1E2E3"/>
          </a:solidFill>
        </p:spPr>
      </p:sp>
      <p:sp>
        <p:nvSpPr>
          <p:cNvPr id="7052" name="object_705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054" name="object_705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7%</a:t>
            </a:r>
          </a:p>
          <a:p>
            <a:pPr marL="12700" algn="r">
              <a:lnSpc>
                <a:spcPct val="100000"/>
              </a:lnSpc>
              <a:spcBef>
                <a:spcPts val="120"/>
              </a:spcBef>
            </a:pPr>
            <a:r>
              <a:rPr lang="de-AT" sz="1750" spc="10" dirty="0">
                <a:solidFill>
                  <a:srgbClr val="494C4D"/>
                </a:solidFill>
                <a:latin typeface="Arial"/>
                <a:cs typeface="Arial"/>
              </a:rPr>
              <a:t>7% / 7%</a:t>
            </a:r>
          </a:p>
        </p:txBody>
      </p:sp>
      <p:sp>
        <p:nvSpPr>
          <p:cNvPr id="7056" name="object_705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38</a:t>
            </a:r>
          </a:p>
        </p:txBody>
      </p:sp>
      <p:sp>
        <p:nvSpPr>
          <p:cNvPr id="7058" name="object_7059"/>
          <p:cNvSpPr/>
          <p:nvPr/>
        </p:nvSpPr>
        <p:spPr>
          <a:xfrm>
            <a:off x="7345326" y="8351753"/>
            <a:ext cx="1445590" cy="398037"/>
          </a:xfrm>
          <a:prstGeom prst="rect">
            <a:avLst/>
          </a:prstGeom>
          <a:solidFill>
            <a:srgbClr val="49C0B6"/>
          </a:solidFill>
        </p:spPr>
      </p:sp>
      <p:sp>
        <p:nvSpPr>
          <p:cNvPr id="7060" name="object_7061"/>
          <p:cNvSpPr/>
          <p:nvPr/>
        </p:nvSpPr>
        <p:spPr>
          <a:xfrm>
            <a:off x="7345326" y="8802862"/>
            <a:ext cx="1483632" cy="172483"/>
          </a:xfrm>
          <a:prstGeom prst="rect">
            <a:avLst/>
          </a:prstGeom>
          <a:solidFill>
            <a:srgbClr val="D1D3D4"/>
          </a:solidFill>
        </p:spPr>
      </p:sp>
      <p:sp>
        <p:nvSpPr>
          <p:cNvPr id="7062" name="object_7063"/>
          <p:cNvSpPr/>
          <p:nvPr/>
        </p:nvSpPr>
        <p:spPr>
          <a:xfrm>
            <a:off x="7345326" y="9028417"/>
            <a:ext cx="1621210" cy="172483"/>
          </a:xfrm>
          <a:prstGeom prst="rect">
            <a:avLst/>
          </a:prstGeom>
          <a:solidFill>
            <a:srgbClr val="E1E2E3"/>
          </a:solidFill>
        </p:spPr>
      </p:sp>
      <p:sp>
        <p:nvSpPr>
          <p:cNvPr id="7064" name="object_706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066" name="object_706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2% / 3%</a:t>
            </a:r>
          </a:p>
        </p:txBody>
      </p:sp>
      <p:sp>
        <p:nvSpPr>
          <p:cNvPr id="7068" name="object_706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7070" name="object_7071"/>
          <p:cNvSpPr/>
          <p:nvPr/>
        </p:nvSpPr>
        <p:spPr>
          <a:xfrm>
            <a:off x="7345326" y="9413186"/>
            <a:ext cx="456502" cy="398037"/>
          </a:xfrm>
          <a:prstGeom prst="rect">
            <a:avLst/>
          </a:prstGeom>
          <a:solidFill>
            <a:srgbClr val="49C0B6"/>
          </a:solidFill>
        </p:spPr>
      </p:sp>
      <p:sp>
        <p:nvSpPr>
          <p:cNvPr id="7072" name="object_7073"/>
          <p:cNvSpPr/>
          <p:nvPr/>
        </p:nvSpPr>
        <p:spPr>
          <a:xfrm>
            <a:off x="7345326" y="9864295"/>
            <a:ext cx="456502" cy="172483"/>
          </a:xfrm>
          <a:prstGeom prst="rect">
            <a:avLst/>
          </a:prstGeom>
          <a:solidFill>
            <a:srgbClr val="D1D3D4"/>
          </a:solidFill>
        </p:spPr>
      </p:sp>
      <p:sp>
        <p:nvSpPr>
          <p:cNvPr id="7074" name="object_7075"/>
          <p:cNvSpPr/>
          <p:nvPr/>
        </p:nvSpPr>
        <p:spPr>
          <a:xfrm>
            <a:off x="7345326" y="10089850"/>
            <a:ext cx="553584" cy="172483"/>
          </a:xfrm>
          <a:prstGeom prst="rect">
            <a:avLst/>
          </a:prstGeom>
          <a:solidFill>
            <a:srgbClr val="E1E2E3"/>
          </a:solidFill>
        </p:spPr>
      </p:sp>
      <p:sp>
        <p:nvSpPr>
          <p:cNvPr id="7076" name="object_7077"/>
          <p:cNvSpPr/>
          <p:nvPr/>
        </p:nvSpPr>
        <p:spPr>
          <a:xfrm>
            <a:off x="7345326" y="3999878"/>
            <a:ext cx="0" cy="6368598"/>
          </a:xfrm>
          <a:prstGeom prst="rect">
            <a:avLst/>
          </a:prstGeom>
          <a:ln w="5235">
            <a:solidFill>
              <a:srgbClr val="000000"/>
            </a:solidFill>
          </a:ln>
        </p:spPr>
      </p:sp>
      <p:sp>
        <p:nvSpPr>
          <p:cNvPr id="7078" name="object_7079"/>
          <p:cNvSpPr/>
          <p:nvPr/>
        </p:nvSpPr>
        <p:spPr>
          <a:xfrm>
            <a:off x="15752573" y="3999878"/>
            <a:ext cx="0" cy="6368598"/>
          </a:xfrm>
          <a:prstGeom prst="rect">
            <a:avLst/>
          </a:prstGeom>
          <a:ln w="5235">
            <a:solidFill>
              <a:srgbClr val="000000"/>
            </a:solidFill>
          </a:ln>
        </p:spPr>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2" name="object_708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24</a:t>
            </a:r>
            <a:endParaRPr sz="2950" b="1" dirty="0"/>
          </a:p>
        </p:txBody>
      </p:sp>
      <p:sp>
        <p:nvSpPr>
          <p:cNvPr id="7084" name="object_708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Erfolgreiche Zukunft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086" name="708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088" name="708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090" name="709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092" name="709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094" name="709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096" name="709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098" name="709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100" name="710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102" name="710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104" name="710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106" name="710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108" name="710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110" name="711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112" name="711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114" name="711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116" name="711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118" name="711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120" name="object_712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bin überzeugt, dass uns der eingeschlagene Weg zum Erfolg führt. (99.8%)</a:t>
            </a:r>
            <a:endParaRPr sz="2450" dirty="0">
              <a:latin typeface="Arial"/>
              <a:cs typeface="Arial"/>
            </a:endParaRPr>
          </a:p>
        </p:txBody>
      </p:sp>
      <p:sp>
        <p:nvSpPr>
          <p:cNvPr id="7122" name="object_7123"/>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a:t>
            </a:r>
          </a:p>
          <a:p>
            <a:pPr algn="ctr"/>
            <a:r>
              <a:rPr lang="en-US" sz="1850" b="1" dirty="0">
                <a:solidFill>
                  <a:srgbClr val="5DC596"/>
                </a:solidFill>
                <a:latin typeface="Arial"/>
                <a:cs typeface="Arial"/>
              </a:rPr>
              <a:t>(+0.5)</a:t>
            </a:r>
          </a:p>
        </p:txBody>
      </p:sp>
      <p:sp>
        <p:nvSpPr>
          <p:cNvPr id="7124" name="object_712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126" name="object_712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6% / 6%</a:t>
            </a:r>
          </a:p>
        </p:txBody>
      </p:sp>
      <p:sp>
        <p:nvSpPr>
          <p:cNvPr id="7128" name="object_712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114</a:t>
            </a:r>
          </a:p>
        </p:txBody>
      </p:sp>
      <p:sp>
        <p:nvSpPr>
          <p:cNvPr id="7130" name="object_7131"/>
          <p:cNvSpPr/>
          <p:nvPr/>
        </p:nvSpPr>
        <p:spPr>
          <a:xfrm>
            <a:off x="7345326" y="4106021"/>
            <a:ext cx="6264223" cy="398037"/>
          </a:xfrm>
          <a:prstGeom prst="rect">
            <a:avLst/>
          </a:prstGeom>
          <a:solidFill>
            <a:srgbClr val="49C0B6"/>
          </a:solidFill>
        </p:spPr>
      </p:sp>
      <p:sp>
        <p:nvSpPr>
          <p:cNvPr id="7132" name="object_7133"/>
          <p:cNvSpPr/>
          <p:nvPr/>
        </p:nvSpPr>
        <p:spPr>
          <a:xfrm>
            <a:off x="7345326" y="4557130"/>
            <a:ext cx="2033125" cy="172483"/>
          </a:xfrm>
          <a:prstGeom prst="rect">
            <a:avLst/>
          </a:prstGeom>
          <a:solidFill>
            <a:srgbClr val="D1D3D4"/>
          </a:solidFill>
        </p:spPr>
      </p:sp>
      <p:sp>
        <p:nvSpPr>
          <p:cNvPr id="7134" name="object_7135"/>
          <p:cNvSpPr/>
          <p:nvPr/>
        </p:nvSpPr>
        <p:spPr>
          <a:xfrm>
            <a:off x="7345326" y="4782685"/>
            <a:ext cx="2056168" cy="172483"/>
          </a:xfrm>
          <a:prstGeom prst="rect">
            <a:avLst/>
          </a:prstGeom>
          <a:solidFill>
            <a:srgbClr val="E1E2E3"/>
          </a:solidFill>
        </p:spPr>
      </p:sp>
      <p:sp>
        <p:nvSpPr>
          <p:cNvPr id="7136" name="object_713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138" name="object_713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19% / 18%</a:t>
            </a:r>
          </a:p>
        </p:txBody>
      </p:sp>
      <p:sp>
        <p:nvSpPr>
          <p:cNvPr id="7140" name="object_714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116</a:t>
            </a:r>
          </a:p>
        </p:txBody>
      </p:sp>
      <p:sp>
        <p:nvSpPr>
          <p:cNvPr id="7142" name="object_7143"/>
          <p:cNvSpPr/>
          <p:nvPr/>
        </p:nvSpPr>
        <p:spPr>
          <a:xfrm>
            <a:off x="7345326" y="5167454"/>
            <a:ext cx="6374122" cy="398037"/>
          </a:xfrm>
          <a:prstGeom prst="rect">
            <a:avLst/>
          </a:prstGeom>
          <a:solidFill>
            <a:srgbClr val="49C0B6"/>
          </a:solidFill>
        </p:spPr>
      </p:sp>
      <p:sp>
        <p:nvSpPr>
          <p:cNvPr id="7144" name="object_7145"/>
          <p:cNvSpPr/>
          <p:nvPr/>
        </p:nvSpPr>
        <p:spPr>
          <a:xfrm>
            <a:off x="7345326" y="5618563"/>
            <a:ext cx="6154325" cy="172483"/>
          </a:xfrm>
          <a:prstGeom prst="rect">
            <a:avLst/>
          </a:prstGeom>
          <a:solidFill>
            <a:srgbClr val="D1D3D4"/>
          </a:solidFill>
        </p:spPr>
      </p:sp>
      <p:sp>
        <p:nvSpPr>
          <p:cNvPr id="7146" name="object_7147"/>
          <p:cNvSpPr/>
          <p:nvPr/>
        </p:nvSpPr>
        <p:spPr>
          <a:xfrm>
            <a:off x="7345326" y="5844118"/>
            <a:ext cx="5825810" cy="172483"/>
          </a:xfrm>
          <a:prstGeom prst="rect">
            <a:avLst/>
          </a:prstGeom>
          <a:solidFill>
            <a:srgbClr val="E1E2E3"/>
          </a:solidFill>
        </p:spPr>
      </p:sp>
      <p:sp>
        <p:nvSpPr>
          <p:cNvPr id="7148" name="object_714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150" name="object_715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25%</a:t>
            </a:r>
          </a:p>
          <a:p>
            <a:pPr marL="12700" algn="r">
              <a:lnSpc>
                <a:spcPct val="100000"/>
              </a:lnSpc>
              <a:spcBef>
                <a:spcPts val="120"/>
              </a:spcBef>
            </a:pPr>
            <a:r>
              <a:rPr lang="de-AT" sz="1750" spc="10" dirty="0">
                <a:solidFill>
                  <a:srgbClr val="494C4D"/>
                </a:solidFill>
                <a:latin typeface="Arial"/>
                <a:cs typeface="Arial"/>
              </a:rPr>
              <a:t>26% / 23%</a:t>
            </a:r>
          </a:p>
        </p:txBody>
      </p:sp>
      <p:sp>
        <p:nvSpPr>
          <p:cNvPr id="7152" name="object_715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144</a:t>
            </a:r>
          </a:p>
        </p:txBody>
      </p:sp>
      <p:sp>
        <p:nvSpPr>
          <p:cNvPr id="7154" name="object_7155"/>
          <p:cNvSpPr/>
          <p:nvPr/>
        </p:nvSpPr>
        <p:spPr>
          <a:xfrm>
            <a:off x="7345326" y="6228887"/>
            <a:ext cx="7912703" cy="398037"/>
          </a:xfrm>
          <a:prstGeom prst="rect">
            <a:avLst/>
          </a:prstGeom>
          <a:solidFill>
            <a:srgbClr val="49C0B6"/>
          </a:solidFill>
        </p:spPr>
      </p:sp>
      <p:sp>
        <p:nvSpPr>
          <p:cNvPr id="7156" name="object_7157"/>
          <p:cNvSpPr/>
          <p:nvPr/>
        </p:nvSpPr>
        <p:spPr>
          <a:xfrm>
            <a:off x="7345326" y="6679996"/>
            <a:ext cx="8407247" cy="172483"/>
          </a:xfrm>
          <a:prstGeom prst="rect">
            <a:avLst/>
          </a:prstGeom>
          <a:solidFill>
            <a:srgbClr val="D1D3D4"/>
          </a:solidFill>
        </p:spPr>
      </p:sp>
      <p:sp>
        <p:nvSpPr>
          <p:cNvPr id="7158" name="object_7159"/>
          <p:cNvSpPr/>
          <p:nvPr/>
        </p:nvSpPr>
        <p:spPr>
          <a:xfrm>
            <a:off x="7345326" y="6905551"/>
            <a:ext cx="7425052" cy="172483"/>
          </a:xfrm>
          <a:prstGeom prst="rect">
            <a:avLst/>
          </a:prstGeom>
          <a:solidFill>
            <a:srgbClr val="E1E2E3"/>
          </a:solidFill>
        </p:spPr>
      </p:sp>
      <p:sp>
        <p:nvSpPr>
          <p:cNvPr id="7160" name="object_716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162" name="object_716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19%</a:t>
            </a:r>
          </a:p>
          <a:p>
            <a:pPr marL="12700" algn="r">
              <a:lnSpc>
                <a:spcPct val="100000"/>
              </a:lnSpc>
              <a:spcBef>
                <a:spcPts val="120"/>
              </a:spcBef>
            </a:pPr>
            <a:r>
              <a:rPr lang="de-AT" sz="1750" spc="10" dirty="0">
                <a:solidFill>
                  <a:srgbClr val="494C4D"/>
                </a:solidFill>
                <a:latin typeface="Arial"/>
                <a:cs typeface="Arial"/>
              </a:rPr>
              <a:t>19% / 21%</a:t>
            </a:r>
          </a:p>
        </p:txBody>
      </p:sp>
      <p:sp>
        <p:nvSpPr>
          <p:cNvPr id="7164" name="object_716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112</a:t>
            </a:r>
          </a:p>
        </p:txBody>
      </p:sp>
      <p:sp>
        <p:nvSpPr>
          <p:cNvPr id="7166" name="object_7167"/>
          <p:cNvSpPr/>
          <p:nvPr/>
        </p:nvSpPr>
        <p:spPr>
          <a:xfrm>
            <a:off x="7345326" y="7290320"/>
            <a:ext cx="6154325" cy="398037"/>
          </a:xfrm>
          <a:prstGeom prst="rect">
            <a:avLst/>
          </a:prstGeom>
          <a:solidFill>
            <a:srgbClr val="49C0B6"/>
          </a:solidFill>
        </p:spPr>
      </p:sp>
      <p:sp>
        <p:nvSpPr>
          <p:cNvPr id="7168" name="object_7169"/>
          <p:cNvSpPr/>
          <p:nvPr/>
        </p:nvSpPr>
        <p:spPr>
          <a:xfrm>
            <a:off x="7345326" y="7741429"/>
            <a:ext cx="6154325" cy="172483"/>
          </a:xfrm>
          <a:prstGeom prst="rect">
            <a:avLst/>
          </a:prstGeom>
          <a:solidFill>
            <a:srgbClr val="D1D3D4"/>
          </a:solidFill>
        </p:spPr>
      </p:sp>
      <p:sp>
        <p:nvSpPr>
          <p:cNvPr id="7170" name="object_7171"/>
          <p:cNvSpPr/>
          <p:nvPr/>
        </p:nvSpPr>
        <p:spPr>
          <a:xfrm>
            <a:off x="7345326" y="7966984"/>
            <a:ext cx="6739663" cy="172483"/>
          </a:xfrm>
          <a:prstGeom prst="rect">
            <a:avLst/>
          </a:prstGeom>
          <a:solidFill>
            <a:srgbClr val="E1E2E3"/>
          </a:solidFill>
        </p:spPr>
      </p:sp>
      <p:sp>
        <p:nvSpPr>
          <p:cNvPr id="7172" name="object_717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174" name="object_717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16% / 18%</a:t>
            </a:r>
          </a:p>
        </p:txBody>
      </p:sp>
      <p:sp>
        <p:nvSpPr>
          <p:cNvPr id="7176" name="object_717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52</a:t>
            </a:r>
          </a:p>
        </p:txBody>
      </p:sp>
      <p:sp>
        <p:nvSpPr>
          <p:cNvPr id="7178" name="object_7179"/>
          <p:cNvSpPr/>
          <p:nvPr/>
        </p:nvSpPr>
        <p:spPr>
          <a:xfrm>
            <a:off x="7345326" y="8351753"/>
            <a:ext cx="2857365" cy="398037"/>
          </a:xfrm>
          <a:prstGeom prst="rect">
            <a:avLst/>
          </a:prstGeom>
          <a:solidFill>
            <a:srgbClr val="49C0B6"/>
          </a:solidFill>
        </p:spPr>
      </p:sp>
      <p:sp>
        <p:nvSpPr>
          <p:cNvPr id="7180" name="object_7181"/>
          <p:cNvSpPr/>
          <p:nvPr/>
        </p:nvSpPr>
        <p:spPr>
          <a:xfrm>
            <a:off x="7345326" y="8802862"/>
            <a:ext cx="5220186" cy="172483"/>
          </a:xfrm>
          <a:prstGeom prst="rect">
            <a:avLst/>
          </a:prstGeom>
          <a:solidFill>
            <a:srgbClr val="D1D3D4"/>
          </a:solidFill>
        </p:spPr>
      </p:sp>
      <p:sp>
        <p:nvSpPr>
          <p:cNvPr id="7182" name="object_7183"/>
          <p:cNvSpPr/>
          <p:nvPr/>
        </p:nvSpPr>
        <p:spPr>
          <a:xfrm>
            <a:off x="7345326" y="9028417"/>
            <a:ext cx="5882926" cy="172483"/>
          </a:xfrm>
          <a:prstGeom prst="rect">
            <a:avLst/>
          </a:prstGeom>
          <a:solidFill>
            <a:srgbClr val="E1E2E3"/>
          </a:solidFill>
        </p:spPr>
      </p:sp>
      <p:sp>
        <p:nvSpPr>
          <p:cNvPr id="7184" name="object_718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186" name="object_718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7%</a:t>
            </a:r>
          </a:p>
          <a:p>
            <a:pPr marL="12700" algn="r">
              <a:lnSpc>
                <a:spcPct val="100000"/>
              </a:lnSpc>
              <a:spcBef>
                <a:spcPts val="120"/>
              </a:spcBef>
            </a:pPr>
            <a:r>
              <a:rPr lang="de-AT" sz="1750" spc="10" dirty="0">
                <a:solidFill>
                  <a:srgbClr val="494C4D"/>
                </a:solidFill>
                <a:latin typeface="Arial"/>
                <a:cs typeface="Arial"/>
              </a:rPr>
              <a:t>11% / 11%</a:t>
            </a:r>
          </a:p>
        </p:txBody>
      </p:sp>
      <p:sp>
        <p:nvSpPr>
          <p:cNvPr id="7188" name="object_718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41</a:t>
            </a:r>
          </a:p>
        </p:txBody>
      </p:sp>
      <p:sp>
        <p:nvSpPr>
          <p:cNvPr id="7190" name="object_7191"/>
          <p:cNvSpPr/>
          <p:nvPr/>
        </p:nvSpPr>
        <p:spPr>
          <a:xfrm>
            <a:off x="7345326" y="9413186"/>
            <a:ext cx="2252922" cy="398037"/>
          </a:xfrm>
          <a:prstGeom prst="rect">
            <a:avLst/>
          </a:prstGeom>
          <a:solidFill>
            <a:srgbClr val="49C0B6"/>
          </a:solidFill>
        </p:spPr>
      </p:sp>
      <p:sp>
        <p:nvSpPr>
          <p:cNvPr id="7192" name="object_7193"/>
          <p:cNvSpPr/>
          <p:nvPr/>
        </p:nvSpPr>
        <p:spPr>
          <a:xfrm>
            <a:off x="7345326" y="9864295"/>
            <a:ext cx="3406858" cy="172483"/>
          </a:xfrm>
          <a:prstGeom prst="rect">
            <a:avLst/>
          </a:prstGeom>
          <a:solidFill>
            <a:srgbClr val="D1D3D4"/>
          </a:solidFill>
        </p:spPr>
      </p:sp>
      <p:sp>
        <p:nvSpPr>
          <p:cNvPr id="7194" name="object_7195"/>
          <p:cNvSpPr/>
          <p:nvPr/>
        </p:nvSpPr>
        <p:spPr>
          <a:xfrm>
            <a:off x="7345326" y="10089850"/>
            <a:ext cx="3598295" cy="172483"/>
          </a:xfrm>
          <a:prstGeom prst="rect">
            <a:avLst/>
          </a:prstGeom>
          <a:solidFill>
            <a:srgbClr val="E1E2E3"/>
          </a:solidFill>
        </p:spPr>
      </p:sp>
      <p:sp>
        <p:nvSpPr>
          <p:cNvPr id="7196" name="object_7197"/>
          <p:cNvSpPr/>
          <p:nvPr/>
        </p:nvSpPr>
        <p:spPr>
          <a:xfrm>
            <a:off x="7345326" y="3999878"/>
            <a:ext cx="0" cy="6368598"/>
          </a:xfrm>
          <a:prstGeom prst="rect">
            <a:avLst/>
          </a:prstGeom>
          <a:ln w="5235">
            <a:solidFill>
              <a:srgbClr val="000000"/>
            </a:solidFill>
          </a:ln>
        </p:spPr>
      </p:sp>
      <p:sp>
        <p:nvSpPr>
          <p:cNvPr id="7198" name="object_7199"/>
          <p:cNvSpPr/>
          <p:nvPr/>
        </p:nvSpPr>
        <p:spPr>
          <a:xfrm>
            <a:off x="15752573" y="3999878"/>
            <a:ext cx="0" cy="6368598"/>
          </a:xfrm>
          <a:prstGeom prst="rect">
            <a:avLst/>
          </a:prstGeom>
          <a:ln w="5235">
            <a:solidFill>
              <a:srgbClr val="000000"/>
            </a:solidFill>
          </a:ln>
        </p:spPr>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2" name="object_720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25</a:t>
            </a:r>
            <a:endParaRPr sz="2950" b="1" dirty="0"/>
          </a:p>
        </p:txBody>
      </p:sp>
      <p:sp>
        <p:nvSpPr>
          <p:cNvPr id="7204" name="object_720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Kundennutzen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206" name="720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208" name="720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210" name="721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212" name="721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214" name="721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216" name="721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218" name="721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220" name="722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222" name="722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224" name="722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226" name="722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228" name="722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230" name="723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232" name="723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234" name="723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236" name="723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238" name="723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240" name="object_724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 meinem Bereich steht der Kundennutzen* im Mittelpunkt. (97.9%)</a:t>
            </a:r>
            <a:endParaRPr sz="2450" dirty="0">
              <a:latin typeface="Arial"/>
              <a:cs typeface="Arial"/>
            </a:endParaRPr>
          </a:p>
        </p:txBody>
      </p:sp>
      <p:sp>
        <p:nvSpPr>
          <p:cNvPr id="7242" name="object_724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515455"/>
                </a:solidFill>
                <a:latin typeface="Arial"/>
                <a:cs typeface="Arial"/>
              </a:rPr>
              <a:t>(+0.1)</a:t>
            </a:r>
          </a:p>
        </p:txBody>
      </p:sp>
      <p:sp>
        <p:nvSpPr>
          <p:cNvPr id="7244" name="object_724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246" name="object_724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21%</a:t>
            </a:r>
          </a:p>
          <a:p>
            <a:pPr marL="12700" algn="r">
              <a:lnSpc>
                <a:spcPct val="100000"/>
              </a:lnSpc>
              <a:spcBef>
                <a:spcPts val="120"/>
              </a:spcBef>
            </a:pPr>
            <a:r>
              <a:rPr lang="de-AT" sz="1750" spc="10" dirty="0">
                <a:solidFill>
                  <a:srgbClr val="494C4D"/>
                </a:solidFill>
                <a:latin typeface="Arial"/>
                <a:cs typeface="Arial"/>
              </a:rPr>
              <a:t>22% / 20%</a:t>
            </a:r>
          </a:p>
        </p:txBody>
      </p:sp>
      <p:sp>
        <p:nvSpPr>
          <p:cNvPr id="7248" name="object_724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122</a:t>
            </a:r>
          </a:p>
        </p:txBody>
      </p:sp>
      <p:sp>
        <p:nvSpPr>
          <p:cNvPr id="7250" name="object_7251"/>
          <p:cNvSpPr/>
          <p:nvPr/>
        </p:nvSpPr>
        <p:spPr>
          <a:xfrm>
            <a:off x="7345326" y="4106021"/>
            <a:ext cx="5455767" cy="398037"/>
          </a:xfrm>
          <a:prstGeom prst="rect">
            <a:avLst/>
          </a:prstGeom>
          <a:solidFill>
            <a:srgbClr val="49C0B6"/>
          </a:solidFill>
        </p:spPr>
      </p:sp>
      <p:sp>
        <p:nvSpPr>
          <p:cNvPr id="7252" name="object_7253"/>
          <p:cNvSpPr/>
          <p:nvPr/>
        </p:nvSpPr>
        <p:spPr>
          <a:xfrm>
            <a:off x="7345326" y="4557130"/>
            <a:ext cx="5589925" cy="172483"/>
          </a:xfrm>
          <a:prstGeom prst="rect">
            <a:avLst/>
          </a:prstGeom>
          <a:solidFill>
            <a:srgbClr val="D1D3D4"/>
          </a:solidFill>
        </p:spPr>
      </p:sp>
      <p:sp>
        <p:nvSpPr>
          <p:cNvPr id="7254" name="object_7255"/>
          <p:cNvSpPr/>
          <p:nvPr/>
        </p:nvSpPr>
        <p:spPr>
          <a:xfrm>
            <a:off x="7345326" y="4782685"/>
            <a:ext cx="5252526" cy="172483"/>
          </a:xfrm>
          <a:prstGeom prst="rect">
            <a:avLst/>
          </a:prstGeom>
          <a:solidFill>
            <a:srgbClr val="E1E2E3"/>
          </a:solidFill>
        </p:spPr>
      </p:sp>
      <p:sp>
        <p:nvSpPr>
          <p:cNvPr id="7256" name="object_725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258" name="object_725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32%</a:t>
            </a:r>
          </a:p>
          <a:p>
            <a:pPr marL="12700" algn="r">
              <a:lnSpc>
                <a:spcPct val="100000"/>
              </a:lnSpc>
              <a:spcBef>
                <a:spcPts val="120"/>
              </a:spcBef>
            </a:pPr>
            <a:r>
              <a:rPr lang="de-AT" sz="1750" spc="10" dirty="0">
                <a:solidFill>
                  <a:srgbClr val="494C4D"/>
                </a:solidFill>
                <a:latin typeface="Arial"/>
                <a:cs typeface="Arial"/>
              </a:rPr>
              <a:t>29% / 26%</a:t>
            </a:r>
          </a:p>
        </p:txBody>
      </p:sp>
      <p:sp>
        <p:nvSpPr>
          <p:cNvPr id="7260" name="object_726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188</a:t>
            </a:r>
          </a:p>
        </p:txBody>
      </p:sp>
      <p:sp>
        <p:nvSpPr>
          <p:cNvPr id="7262" name="object_7263"/>
          <p:cNvSpPr/>
          <p:nvPr/>
        </p:nvSpPr>
        <p:spPr>
          <a:xfrm>
            <a:off x="7345326" y="5167454"/>
            <a:ext cx="8407247" cy="398037"/>
          </a:xfrm>
          <a:prstGeom prst="rect">
            <a:avLst/>
          </a:prstGeom>
          <a:solidFill>
            <a:srgbClr val="49C0B6"/>
          </a:solidFill>
        </p:spPr>
      </p:sp>
      <p:sp>
        <p:nvSpPr>
          <p:cNvPr id="7264" name="object_7265"/>
          <p:cNvSpPr/>
          <p:nvPr/>
        </p:nvSpPr>
        <p:spPr>
          <a:xfrm>
            <a:off x="7345326" y="5618563"/>
            <a:ext cx="7602298" cy="172483"/>
          </a:xfrm>
          <a:prstGeom prst="rect">
            <a:avLst/>
          </a:prstGeom>
          <a:solidFill>
            <a:srgbClr val="D1D3D4"/>
          </a:solidFill>
        </p:spPr>
      </p:sp>
      <p:sp>
        <p:nvSpPr>
          <p:cNvPr id="7266" name="object_7267"/>
          <p:cNvSpPr/>
          <p:nvPr/>
        </p:nvSpPr>
        <p:spPr>
          <a:xfrm>
            <a:off x="7345326" y="5844118"/>
            <a:ext cx="6786449" cy="172483"/>
          </a:xfrm>
          <a:prstGeom prst="rect">
            <a:avLst/>
          </a:prstGeom>
          <a:solidFill>
            <a:srgbClr val="E1E2E3"/>
          </a:solidFill>
        </p:spPr>
      </p:sp>
      <p:sp>
        <p:nvSpPr>
          <p:cNvPr id="7268" name="object_726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270" name="object_727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17% / 20%</a:t>
            </a:r>
          </a:p>
        </p:txBody>
      </p:sp>
      <p:sp>
        <p:nvSpPr>
          <p:cNvPr id="7272" name="object_727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127</a:t>
            </a:r>
          </a:p>
        </p:txBody>
      </p:sp>
      <p:sp>
        <p:nvSpPr>
          <p:cNvPr id="7274" name="object_7275"/>
          <p:cNvSpPr/>
          <p:nvPr/>
        </p:nvSpPr>
        <p:spPr>
          <a:xfrm>
            <a:off x="7345326" y="6228887"/>
            <a:ext cx="5679364" cy="398037"/>
          </a:xfrm>
          <a:prstGeom prst="rect">
            <a:avLst/>
          </a:prstGeom>
          <a:solidFill>
            <a:srgbClr val="49C0B6"/>
          </a:solidFill>
        </p:spPr>
      </p:sp>
      <p:sp>
        <p:nvSpPr>
          <p:cNvPr id="7276" name="object_7277"/>
          <p:cNvSpPr/>
          <p:nvPr/>
        </p:nvSpPr>
        <p:spPr>
          <a:xfrm>
            <a:off x="7345326" y="6679996"/>
            <a:ext cx="4293062" cy="172483"/>
          </a:xfrm>
          <a:prstGeom prst="rect">
            <a:avLst/>
          </a:prstGeom>
          <a:solidFill>
            <a:srgbClr val="D1D3D4"/>
          </a:solidFill>
        </p:spPr>
      </p:sp>
      <p:sp>
        <p:nvSpPr>
          <p:cNvPr id="7278" name="object_7279"/>
          <p:cNvSpPr/>
          <p:nvPr/>
        </p:nvSpPr>
        <p:spPr>
          <a:xfrm>
            <a:off x="7345326" y="6905551"/>
            <a:ext cx="5113078" cy="172483"/>
          </a:xfrm>
          <a:prstGeom prst="rect">
            <a:avLst/>
          </a:prstGeom>
          <a:solidFill>
            <a:srgbClr val="E1E2E3"/>
          </a:solidFill>
        </p:spPr>
      </p:sp>
      <p:sp>
        <p:nvSpPr>
          <p:cNvPr id="7280" name="object_728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282" name="object_728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13%</a:t>
            </a:r>
          </a:p>
          <a:p>
            <a:pPr marL="12700" algn="r">
              <a:lnSpc>
                <a:spcPct val="100000"/>
              </a:lnSpc>
              <a:spcBef>
                <a:spcPts val="120"/>
              </a:spcBef>
            </a:pPr>
            <a:r>
              <a:rPr lang="de-AT" sz="1750" spc="10" dirty="0">
                <a:solidFill>
                  <a:srgbClr val="494C4D"/>
                </a:solidFill>
                <a:latin typeface="Arial"/>
                <a:cs typeface="Arial"/>
              </a:rPr>
              <a:t>14% / 15%</a:t>
            </a:r>
          </a:p>
        </p:txBody>
      </p:sp>
      <p:sp>
        <p:nvSpPr>
          <p:cNvPr id="7284" name="object_728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75</a:t>
            </a:r>
          </a:p>
        </p:txBody>
      </p:sp>
      <p:sp>
        <p:nvSpPr>
          <p:cNvPr id="7286" name="object_7287"/>
          <p:cNvSpPr/>
          <p:nvPr/>
        </p:nvSpPr>
        <p:spPr>
          <a:xfrm>
            <a:off x="7345326" y="7290320"/>
            <a:ext cx="3353955" cy="398037"/>
          </a:xfrm>
          <a:prstGeom prst="rect">
            <a:avLst/>
          </a:prstGeom>
          <a:solidFill>
            <a:srgbClr val="49C0B6"/>
          </a:solidFill>
        </p:spPr>
      </p:sp>
      <p:sp>
        <p:nvSpPr>
          <p:cNvPr id="7288" name="object_7289"/>
          <p:cNvSpPr/>
          <p:nvPr/>
        </p:nvSpPr>
        <p:spPr>
          <a:xfrm>
            <a:off x="7345326" y="7741429"/>
            <a:ext cx="3666991" cy="172483"/>
          </a:xfrm>
          <a:prstGeom prst="rect">
            <a:avLst/>
          </a:prstGeom>
          <a:solidFill>
            <a:srgbClr val="D1D3D4"/>
          </a:solidFill>
        </p:spPr>
      </p:sp>
      <p:sp>
        <p:nvSpPr>
          <p:cNvPr id="7290" name="object_7291"/>
          <p:cNvSpPr/>
          <p:nvPr/>
        </p:nvSpPr>
        <p:spPr>
          <a:xfrm>
            <a:off x="7345326" y="7966984"/>
            <a:ext cx="3904532" cy="172483"/>
          </a:xfrm>
          <a:prstGeom prst="rect">
            <a:avLst/>
          </a:prstGeom>
          <a:solidFill>
            <a:srgbClr val="E1E2E3"/>
          </a:solidFill>
        </p:spPr>
      </p:sp>
      <p:sp>
        <p:nvSpPr>
          <p:cNvPr id="7292" name="object_729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294" name="object_729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7%</a:t>
            </a:r>
          </a:p>
          <a:p>
            <a:pPr marL="12700" algn="r">
              <a:lnSpc>
                <a:spcPct val="100000"/>
              </a:lnSpc>
              <a:spcBef>
                <a:spcPts val="120"/>
              </a:spcBef>
            </a:pPr>
            <a:r>
              <a:rPr lang="de-AT" sz="1750" spc="10" dirty="0">
                <a:solidFill>
                  <a:srgbClr val="494C4D"/>
                </a:solidFill>
                <a:latin typeface="Arial"/>
                <a:cs typeface="Arial"/>
              </a:rPr>
              <a:t>10% / 11%</a:t>
            </a:r>
          </a:p>
        </p:txBody>
      </p:sp>
      <p:sp>
        <p:nvSpPr>
          <p:cNvPr id="7296" name="object_729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42</a:t>
            </a:r>
          </a:p>
        </p:txBody>
      </p:sp>
      <p:sp>
        <p:nvSpPr>
          <p:cNvPr id="7298" name="object_7299"/>
          <p:cNvSpPr/>
          <p:nvPr/>
        </p:nvSpPr>
        <p:spPr>
          <a:xfrm>
            <a:off x="7345326" y="8351753"/>
            <a:ext cx="1878215" cy="398037"/>
          </a:xfrm>
          <a:prstGeom prst="rect">
            <a:avLst/>
          </a:prstGeom>
          <a:solidFill>
            <a:srgbClr val="49C0B6"/>
          </a:solidFill>
        </p:spPr>
      </p:sp>
      <p:sp>
        <p:nvSpPr>
          <p:cNvPr id="7300" name="object_7301"/>
          <p:cNvSpPr/>
          <p:nvPr/>
        </p:nvSpPr>
        <p:spPr>
          <a:xfrm>
            <a:off x="7345326" y="8802862"/>
            <a:ext cx="2549006" cy="172483"/>
          </a:xfrm>
          <a:prstGeom prst="rect">
            <a:avLst/>
          </a:prstGeom>
          <a:solidFill>
            <a:srgbClr val="D1D3D4"/>
          </a:solidFill>
        </p:spPr>
      </p:sp>
      <p:sp>
        <p:nvSpPr>
          <p:cNvPr id="7302" name="object_7303"/>
          <p:cNvSpPr/>
          <p:nvPr/>
        </p:nvSpPr>
        <p:spPr>
          <a:xfrm>
            <a:off x="7345326" y="9028417"/>
            <a:ext cx="2742469" cy="172483"/>
          </a:xfrm>
          <a:prstGeom prst="rect">
            <a:avLst/>
          </a:prstGeom>
          <a:solidFill>
            <a:srgbClr val="E1E2E3"/>
          </a:solidFill>
        </p:spPr>
      </p:sp>
      <p:sp>
        <p:nvSpPr>
          <p:cNvPr id="7304" name="object_730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306" name="object_730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5% / 5%</a:t>
            </a:r>
          </a:p>
        </p:txBody>
      </p:sp>
      <p:sp>
        <p:nvSpPr>
          <p:cNvPr id="7308" name="object_730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7310" name="object_7311"/>
          <p:cNvSpPr/>
          <p:nvPr/>
        </p:nvSpPr>
        <p:spPr>
          <a:xfrm>
            <a:off x="7345326" y="9413186"/>
            <a:ext cx="626072" cy="398037"/>
          </a:xfrm>
          <a:prstGeom prst="rect">
            <a:avLst/>
          </a:prstGeom>
          <a:solidFill>
            <a:srgbClr val="49C0B6"/>
          </a:solidFill>
        </p:spPr>
      </p:sp>
      <p:sp>
        <p:nvSpPr>
          <p:cNvPr id="7312" name="object_7313"/>
          <p:cNvSpPr/>
          <p:nvPr/>
        </p:nvSpPr>
        <p:spPr>
          <a:xfrm>
            <a:off x="7345326" y="9864295"/>
            <a:ext cx="1252143" cy="172483"/>
          </a:xfrm>
          <a:prstGeom prst="rect">
            <a:avLst/>
          </a:prstGeom>
          <a:solidFill>
            <a:srgbClr val="D1D3D4"/>
          </a:solidFill>
        </p:spPr>
      </p:sp>
      <p:sp>
        <p:nvSpPr>
          <p:cNvPr id="7314" name="object_7315"/>
          <p:cNvSpPr/>
          <p:nvPr/>
        </p:nvSpPr>
        <p:spPr>
          <a:xfrm>
            <a:off x="7345326" y="10089850"/>
            <a:ext cx="1394476" cy="172483"/>
          </a:xfrm>
          <a:prstGeom prst="rect">
            <a:avLst/>
          </a:prstGeom>
          <a:solidFill>
            <a:srgbClr val="E1E2E3"/>
          </a:solidFill>
        </p:spPr>
      </p:sp>
      <p:sp>
        <p:nvSpPr>
          <p:cNvPr id="7316" name="object_7317"/>
          <p:cNvSpPr/>
          <p:nvPr/>
        </p:nvSpPr>
        <p:spPr>
          <a:xfrm>
            <a:off x="7345326" y="3999878"/>
            <a:ext cx="0" cy="6368598"/>
          </a:xfrm>
          <a:prstGeom prst="rect">
            <a:avLst/>
          </a:prstGeom>
          <a:ln w="5235">
            <a:solidFill>
              <a:srgbClr val="000000"/>
            </a:solidFill>
          </a:ln>
        </p:spPr>
      </p:sp>
      <p:sp>
        <p:nvSpPr>
          <p:cNvPr id="7318" name="object_7319"/>
          <p:cNvSpPr/>
          <p:nvPr/>
        </p:nvSpPr>
        <p:spPr>
          <a:xfrm>
            <a:off x="15752573" y="3999878"/>
            <a:ext cx="0" cy="6368598"/>
          </a:xfrm>
          <a:prstGeom prst="rect">
            <a:avLst/>
          </a:prstGeom>
          <a:ln w="5235">
            <a:solidFill>
              <a:srgbClr val="000000"/>
            </a:solidFill>
          </a:ln>
        </p:spPr>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2" name="object_732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26</a:t>
            </a:r>
            <a:endParaRPr sz="2950" b="1" dirty="0"/>
          </a:p>
        </p:txBody>
      </p:sp>
      <p:sp>
        <p:nvSpPr>
          <p:cNvPr id="7324" name="object_732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Zielvereinbarung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326" name="732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328" name="732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330" name="733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332" name="733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334" name="733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336" name="733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338" name="733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340" name="734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342" name="734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344" name="734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346" name="734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348" name="734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350" name="735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352" name="735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354" name="735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356" name="735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358" name="735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360" name="object_736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Führungskraft vereinbart mit mir klare Ziele. (98.6%)</a:t>
            </a:r>
            <a:endParaRPr sz="2450" dirty="0">
              <a:latin typeface="Arial"/>
              <a:cs typeface="Arial"/>
            </a:endParaRPr>
          </a:p>
        </p:txBody>
      </p:sp>
      <p:sp>
        <p:nvSpPr>
          <p:cNvPr id="7362" name="object_736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a:t>
            </a:r>
          </a:p>
        </p:txBody>
      </p:sp>
      <p:sp>
        <p:nvSpPr>
          <p:cNvPr id="7364" name="object_736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366" name="object_736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30%</a:t>
            </a:r>
          </a:p>
          <a:p>
            <a:pPr marL="12700" algn="r">
              <a:lnSpc>
                <a:spcPct val="100000"/>
              </a:lnSpc>
              <a:spcBef>
                <a:spcPts val="120"/>
              </a:spcBef>
            </a:pPr>
            <a:r>
              <a:rPr lang="de-AT" sz="1750" spc="10" dirty="0">
                <a:solidFill>
                  <a:srgbClr val="494C4D"/>
                </a:solidFill>
                <a:latin typeface="Arial"/>
                <a:cs typeface="Arial"/>
              </a:rPr>
              <a:t>31% / 27%</a:t>
            </a:r>
          </a:p>
        </p:txBody>
      </p:sp>
      <p:sp>
        <p:nvSpPr>
          <p:cNvPr id="7368" name="object_736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176</a:t>
            </a:r>
          </a:p>
        </p:txBody>
      </p:sp>
      <p:sp>
        <p:nvSpPr>
          <p:cNvPr id="7370" name="object_7371"/>
          <p:cNvSpPr/>
          <p:nvPr/>
        </p:nvSpPr>
        <p:spPr>
          <a:xfrm>
            <a:off x="7345326" y="4106021"/>
            <a:ext cx="7787766" cy="398037"/>
          </a:xfrm>
          <a:prstGeom prst="rect">
            <a:avLst/>
          </a:prstGeom>
          <a:solidFill>
            <a:srgbClr val="49C0B6"/>
          </a:solidFill>
        </p:spPr>
      </p:sp>
      <p:sp>
        <p:nvSpPr>
          <p:cNvPr id="7372" name="object_7373"/>
          <p:cNvSpPr/>
          <p:nvPr/>
        </p:nvSpPr>
        <p:spPr>
          <a:xfrm>
            <a:off x="7345326" y="4557130"/>
            <a:ext cx="7876263" cy="172483"/>
          </a:xfrm>
          <a:prstGeom prst="rect">
            <a:avLst/>
          </a:prstGeom>
          <a:solidFill>
            <a:srgbClr val="D1D3D4"/>
          </a:solidFill>
        </p:spPr>
      </p:sp>
      <p:sp>
        <p:nvSpPr>
          <p:cNvPr id="7374" name="object_7375"/>
          <p:cNvSpPr/>
          <p:nvPr/>
        </p:nvSpPr>
        <p:spPr>
          <a:xfrm>
            <a:off x="7345326" y="4782685"/>
            <a:ext cx="6990972" cy="172483"/>
          </a:xfrm>
          <a:prstGeom prst="rect">
            <a:avLst/>
          </a:prstGeom>
          <a:solidFill>
            <a:srgbClr val="E1E2E3"/>
          </a:solidFill>
        </p:spPr>
      </p:sp>
      <p:sp>
        <p:nvSpPr>
          <p:cNvPr id="7376" name="object_737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378" name="object_737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33%</a:t>
            </a:r>
          </a:p>
          <a:p>
            <a:pPr marL="12700" algn="r">
              <a:lnSpc>
                <a:spcPct val="100000"/>
              </a:lnSpc>
              <a:spcBef>
                <a:spcPts val="120"/>
              </a:spcBef>
            </a:pPr>
            <a:r>
              <a:rPr lang="de-AT" sz="1750" spc="10" dirty="0">
                <a:solidFill>
                  <a:srgbClr val="494C4D"/>
                </a:solidFill>
                <a:latin typeface="Arial"/>
                <a:cs typeface="Arial"/>
              </a:rPr>
              <a:t>31% / 31%</a:t>
            </a:r>
          </a:p>
        </p:txBody>
      </p:sp>
      <p:sp>
        <p:nvSpPr>
          <p:cNvPr id="7380" name="object_738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190</a:t>
            </a:r>
          </a:p>
        </p:txBody>
      </p:sp>
      <p:sp>
        <p:nvSpPr>
          <p:cNvPr id="7382" name="object_7383"/>
          <p:cNvSpPr/>
          <p:nvPr/>
        </p:nvSpPr>
        <p:spPr>
          <a:xfrm>
            <a:off x="7345326" y="5167454"/>
            <a:ext cx="8407247" cy="398037"/>
          </a:xfrm>
          <a:prstGeom prst="rect">
            <a:avLst/>
          </a:prstGeom>
          <a:solidFill>
            <a:srgbClr val="49C0B6"/>
          </a:solidFill>
        </p:spPr>
      </p:sp>
      <p:sp>
        <p:nvSpPr>
          <p:cNvPr id="7384" name="object_7385"/>
          <p:cNvSpPr/>
          <p:nvPr/>
        </p:nvSpPr>
        <p:spPr>
          <a:xfrm>
            <a:off x="7345326" y="5618563"/>
            <a:ext cx="7964760" cy="172483"/>
          </a:xfrm>
          <a:prstGeom prst="rect">
            <a:avLst/>
          </a:prstGeom>
          <a:solidFill>
            <a:srgbClr val="D1D3D4"/>
          </a:solidFill>
        </p:spPr>
      </p:sp>
      <p:sp>
        <p:nvSpPr>
          <p:cNvPr id="7386" name="object_7387"/>
          <p:cNvSpPr/>
          <p:nvPr/>
        </p:nvSpPr>
        <p:spPr>
          <a:xfrm>
            <a:off x="7345326" y="5844118"/>
            <a:ext cx="7956830" cy="172483"/>
          </a:xfrm>
          <a:prstGeom prst="rect">
            <a:avLst/>
          </a:prstGeom>
          <a:solidFill>
            <a:srgbClr val="E1E2E3"/>
          </a:solidFill>
        </p:spPr>
      </p:sp>
      <p:sp>
        <p:nvSpPr>
          <p:cNvPr id="7388" name="object_738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390" name="object_739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19%</a:t>
            </a:r>
          </a:p>
          <a:p>
            <a:pPr marL="12700" algn="r">
              <a:lnSpc>
                <a:spcPct val="100000"/>
              </a:lnSpc>
              <a:spcBef>
                <a:spcPts val="120"/>
              </a:spcBef>
            </a:pPr>
            <a:r>
              <a:rPr lang="de-AT" sz="1750" spc="10" dirty="0">
                <a:solidFill>
                  <a:srgbClr val="494C4D"/>
                </a:solidFill>
                <a:latin typeface="Arial"/>
                <a:cs typeface="Arial"/>
              </a:rPr>
              <a:t>19% / 19%</a:t>
            </a:r>
          </a:p>
        </p:txBody>
      </p:sp>
      <p:sp>
        <p:nvSpPr>
          <p:cNvPr id="7392" name="object_739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113</a:t>
            </a:r>
          </a:p>
        </p:txBody>
      </p:sp>
      <p:sp>
        <p:nvSpPr>
          <p:cNvPr id="7394" name="object_7395"/>
          <p:cNvSpPr/>
          <p:nvPr/>
        </p:nvSpPr>
        <p:spPr>
          <a:xfrm>
            <a:off x="7345326" y="6228887"/>
            <a:ext cx="5000100" cy="398037"/>
          </a:xfrm>
          <a:prstGeom prst="rect">
            <a:avLst/>
          </a:prstGeom>
          <a:solidFill>
            <a:srgbClr val="49C0B6"/>
          </a:solidFill>
        </p:spPr>
      </p:sp>
      <p:sp>
        <p:nvSpPr>
          <p:cNvPr id="7396" name="object_7397"/>
          <p:cNvSpPr/>
          <p:nvPr/>
        </p:nvSpPr>
        <p:spPr>
          <a:xfrm>
            <a:off x="7345326" y="6679996"/>
            <a:ext cx="4778856" cy="172483"/>
          </a:xfrm>
          <a:prstGeom prst="rect">
            <a:avLst/>
          </a:prstGeom>
          <a:solidFill>
            <a:srgbClr val="D1D3D4"/>
          </a:solidFill>
        </p:spPr>
      </p:sp>
      <p:sp>
        <p:nvSpPr>
          <p:cNvPr id="7398" name="object_7399"/>
          <p:cNvSpPr/>
          <p:nvPr/>
        </p:nvSpPr>
        <p:spPr>
          <a:xfrm>
            <a:off x="7345326" y="6905551"/>
            <a:ext cx="4967270" cy="172483"/>
          </a:xfrm>
          <a:prstGeom prst="rect">
            <a:avLst/>
          </a:prstGeom>
          <a:solidFill>
            <a:srgbClr val="E1E2E3"/>
          </a:solidFill>
        </p:spPr>
      </p:sp>
      <p:sp>
        <p:nvSpPr>
          <p:cNvPr id="7400" name="object_740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402" name="object_740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10% / 14%</a:t>
            </a:r>
          </a:p>
        </p:txBody>
      </p:sp>
      <p:sp>
        <p:nvSpPr>
          <p:cNvPr id="7404" name="object_740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65</a:t>
            </a:r>
          </a:p>
        </p:txBody>
      </p:sp>
      <p:sp>
        <p:nvSpPr>
          <p:cNvPr id="7406" name="object_7407"/>
          <p:cNvSpPr/>
          <p:nvPr/>
        </p:nvSpPr>
        <p:spPr>
          <a:xfrm>
            <a:off x="7345326" y="7290320"/>
            <a:ext cx="2876163" cy="398037"/>
          </a:xfrm>
          <a:prstGeom prst="rect">
            <a:avLst/>
          </a:prstGeom>
          <a:solidFill>
            <a:srgbClr val="49C0B6"/>
          </a:solidFill>
        </p:spPr>
      </p:sp>
      <p:sp>
        <p:nvSpPr>
          <p:cNvPr id="7408" name="object_7409"/>
          <p:cNvSpPr/>
          <p:nvPr/>
        </p:nvSpPr>
        <p:spPr>
          <a:xfrm>
            <a:off x="7345326" y="7741429"/>
            <a:ext cx="2654920" cy="172483"/>
          </a:xfrm>
          <a:prstGeom prst="rect">
            <a:avLst/>
          </a:prstGeom>
          <a:solidFill>
            <a:srgbClr val="D1D3D4"/>
          </a:solidFill>
        </p:spPr>
      </p:sp>
      <p:sp>
        <p:nvSpPr>
          <p:cNvPr id="7410" name="object_7411"/>
          <p:cNvSpPr/>
          <p:nvPr/>
        </p:nvSpPr>
        <p:spPr>
          <a:xfrm>
            <a:off x="7345326" y="7966984"/>
            <a:ext cx="3541479" cy="172483"/>
          </a:xfrm>
          <a:prstGeom prst="rect">
            <a:avLst/>
          </a:prstGeom>
          <a:solidFill>
            <a:srgbClr val="E1E2E3"/>
          </a:solidFill>
        </p:spPr>
      </p:sp>
      <p:sp>
        <p:nvSpPr>
          <p:cNvPr id="7412" name="object_741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414" name="object_741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6% / 6%</a:t>
            </a:r>
          </a:p>
        </p:txBody>
      </p:sp>
      <p:sp>
        <p:nvSpPr>
          <p:cNvPr id="7416" name="object_741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23</a:t>
            </a:r>
          </a:p>
        </p:txBody>
      </p:sp>
      <p:sp>
        <p:nvSpPr>
          <p:cNvPr id="7418" name="object_7419"/>
          <p:cNvSpPr/>
          <p:nvPr/>
        </p:nvSpPr>
        <p:spPr>
          <a:xfrm>
            <a:off x="7345326" y="8351753"/>
            <a:ext cx="1017719" cy="398037"/>
          </a:xfrm>
          <a:prstGeom prst="rect">
            <a:avLst/>
          </a:prstGeom>
          <a:solidFill>
            <a:srgbClr val="49C0B6"/>
          </a:solidFill>
        </p:spPr>
      </p:sp>
      <p:sp>
        <p:nvSpPr>
          <p:cNvPr id="7420" name="object_7421"/>
          <p:cNvSpPr/>
          <p:nvPr/>
        </p:nvSpPr>
        <p:spPr>
          <a:xfrm>
            <a:off x="7345326" y="8802862"/>
            <a:ext cx="1504455" cy="172483"/>
          </a:xfrm>
          <a:prstGeom prst="rect">
            <a:avLst/>
          </a:prstGeom>
          <a:solidFill>
            <a:srgbClr val="D1D3D4"/>
          </a:solidFill>
        </p:spPr>
      </p:sp>
      <p:sp>
        <p:nvSpPr>
          <p:cNvPr id="7422" name="object_7423"/>
          <p:cNvSpPr/>
          <p:nvPr/>
        </p:nvSpPr>
        <p:spPr>
          <a:xfrm>
            <a:off x="7345326" y="9028417"/>
            <a:ext cx="1425790" cy="172483"/>
          </a:xfrm>
          <a:prstGeom prst="rect">
            <a:avLst/>
          </a:prstGeom>
          <a:solidFill>
            <a:srgbClr val="E1E2E3"/>
          </a:solidFill>
        </p:spPr>
      </p:sp>
      <p:sp>
        <p:nvSpPr>
          <p:cNvPr id="7424" name="object_742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426" name="object_742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2% / 2%</a:t>
            </a:r>
          </a:p>
        </p:txBody>
      </p:sp>
      <p:sp>
        <p:nvSpPr>
          <p:cNvPr id="7428" name="object_742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7430" name="object_7431"/>
          <p:cNvSpPr/>
          <p:nvPr/>
        </p:nvSpPr>
        <p:spPr>
          <a:xfrm>
            <a:off x="7345326" y="9413186"/>
            <a:ext cx="221243" cy="398037"/>
          </a:xfrm>
          <a:prstGeom prst="rect">
            <a:avLst/>
          </a:prstGeom>
          <a:solidFill>
            <a:srgbClr val="49C0B6"/>
          </a:solidFill>
        </p:spPr>
      </p:sp>
      <p:sp>
        <p:nvSpPr>
          <p:cNvPr id="7432" name="object_7433"/>
          <p:cNvSpPr/>
          <p:nvPr/>
        </p:nvSpPr>
        <p:spPr>
          <a:xfrm>
            <a:off x="7345326" y="9864295"/>
            <a:ext cx="486735" cy="172483"/>
          </a:xfrm>
          <a:prstGeom prst="rect">
            <a:avLst/>
          </a:prstGeom>
          <a:solidFill>
            <a:srgbClr val="D1D3D4"/>
          </a:solidFill>
        </p:spPr>
      </p:sp>
      <p:sp>
        <p:nvSpPr>
          <p:cNvPr id="7434" name="object_7435"/>
          <p:cNvSpPr/>
          <p:nvPr/>
        </p:nvSpPr>
        <p:spPr>
          <a:xfrm>
            <a:off x="7345326" y="10089850"/>
            <a:ext cx="551919" cy="172483"/>
          </a:xfrm>
          <a:prstGeom prst="rect">
            <a:avLst/>
          </a:prstGeom>
          <a:solidFill>
            <a:srgbClr val="E1E2E3"/>
          </a:solidFill>
        </p:spPr>
      </p:sp>
      <p:sp>
        <p:nvSpPr>
          <p:cNvPr id="7436" name="object_7437"/>
          <p:cNvSpPr/>
          <p:nvPr/>
        </p:nvSpPr>
        <p:spPr>
          <a:xfrm>
            <a:off x="7345326" y="3999878"/>
            <a:ext cx="0" cy="6368598"/>
          </a:xfrm>
          <a:prstGeom prst="rect">
            <a:avLst/>
          </a:prstGeom>
          <a:ln w="5235">
            <a:solidFill>
              <a:srgbClr val="000000"/>
            </a:solidFill>
          </a:ln>
        </p:spPr>
      </p:sp>
      <p:sp>
        <p:nvSpPr>
          <p:cNvPr id="7438" name="object_7439"/>
          <p:cNvSpPr/>
          <p:nvPr/>
        </p:nvSpPr>
        <p:spPr>
          <a:xfrm>
            <a:off x="15752573" y="3999878"/>
            <a:ext cx="0" cy="6368598"/>
          </a:xfrm>
          <a:prstGeom prst="rect">
            <a:avLst/>
          </a:prstGeom>
          <a:ln w="5235">
            <a:solidFill>
              <a:srgbClr val="000000"/>
            </a:solidFill>
          </a:ln>
        </p:spPr>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2" name="object_744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27</a:t>
            </a:r>
            <a:endParaRPr sz="2950" b="1" dirty="0"/>
          </a:p>
        </p:txBody>
      </p:sp>
      <p:sp>
        <p:nvSpPr>
          <p:cNvPr id="7444" name="object_744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Klarheit der Aufgaben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446" name="744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448" name="744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450" name="745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452" name="745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454" name="745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456" name="745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458" name="745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460" name="746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462" name="746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464" name="746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466" name="746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468" name="746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470" name="747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472" name="747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474" name="747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476" name="747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478" name="747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480" name="object_748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Aufgaben sind klar definiert. (99.1%)</a:t>
            </a:r>
            <a:endParaRPr sz="2450" dirty="0">
              <a:latin typeface="Arial"/>
              <a:cs typeface="Arial"/>
            </a:endParaRPr>
          </a:p>
        </p:txBody>
      </p:sp>
      <p:sp>
        <p:nvSpPr>
          <p:cNvPr id="7482" name="object_748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7484" name="object_748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486" name="object_748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28%</a:t>
            </a:r>
          </a:p>
          <a:p>
            <a:pPr marL="12700" algn="r">
              <a:lnSpc>
                <a:spcPct val="100000"/>
              </a:lnSpc>
              <a:spcBef>
                <a:spcPts val="120"/>
              </a:spcBef>
            </a:pPr>
            <a:r>
              <a:rPr lang="de-AT" sz="1750" spc="10" dirty="0">
                <a:solidFill>
                  <a:srgbClr val="494C4D"/>
                </a:solidFill>
                <a:latin typeface="Arial"/>
                <a:cs typeface="Arial"/>
              </a:rPr>
              <a:t>28% / 26%</a:t>
            </a:r>
          </a:p>
        </p:txBody>
      </p:sp>
      <p:sp>
        <p:nvSpPr>
          <p:cNvPr id="7488" name="object_748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162</a:t>
            </a:r>
          </a:p>
        </p:txBody>
      </p:sp>
      <p:sp>
        <p:nvSpPr>
          <p:cNvPr id="7490" name="object_7491"/>
          <p:cNvSpPr/>
          <p:nvPr/>
        </p:nvSpPr>
        <p:spPr>
          <a:xfrm>
            <a:off x="7345326" y="4106021"/>
            <a:ext cx="6454853" cy="398037"/>
          </a:xfrm>
          <a:prstGeom prst="rect">
            <a:avLst/>
          </a:prstGeom>
          <a:solidFill>
            <a:srgbClr val="49C0B6"/>
          </a:solidFill>
        </p:spPr>
      </p:sp>
      <p:sp>
        <p:nvSpPr>
          <p:cNvPr id="7492" name="object_7493"/>
          <p:cNvSpPr/>
          <p:nvPr/>
        </p:nvSpPr>
        <p:spPr>
          <a:xfrm>
            <a:off x="7345326" y="4557130"/>
            <a:ext cx="6494698" cy="172483"/>
          </a:xfrm>
          <a:prstGeom prst="rect">
            <a:avLst/>
          </a:prstGeom>
          <a:solidFill>
            <a:srgbClr val="D1D3D4"/>
          </a:solidFill>
        </p:spPr>
      </p:sp>
      <p:sp>
        <p:nvSpPr>
          <p:cNvPr id="7494" name="object_7495"/>
          <p:cNvSpPr/>
          <p:nvPr/>
        </p:nvSpPr>
        <p:spPr>
          <a:xfrm>
            <a:off x="7345326" y="4782685"/>
            <a:ext cx="5922447" cy="172483"/>
          </a:xfrm>
          <a:prstGeom prst="rect">
            <a:avLst/>
          </a:prstGeom>
          <a:solidFill>
            <a:srgbClr val="E1E2E3"/>
          </a:solidFill>
        </p:spPr>
      </p:sp>
      <p:sp>
        <p:nvSpPr>
          <p:cNvPr id="7496" name="object_749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498" name="object_749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36%</a:t>
            </a:r>
          </a:p>
          <a:p>
            <a:pPr marL="12700" algn="r">
              <a:lnSpc>
                <a:spcPct val="100000"/>
              </a:lnSpc>
              <a:spcBef>
                <a:spcPts val="120"/>
              </a:spcBef>
            </a:pPr>
            <a:r>
              <a:rPr lang="de-AT" sz="1750" spc="10" dirty="0">
                <a:solidFill>
                  <a:srgbClr val="494C4D"/>
                </a:solidFill>
                <a:latin typeface="Arial"/>
                <a:cs typeface="Arial"/>
              </a:rPr>
              <a:t>36% / 34%</a:t>
            </a:r>
          </a:p>
        </p:txBody>
      </p:sp>
      <p:sp>
        <p:nvSpPr>
          <p:cNvPr id="7500" name="object_750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211</a:t>
            </a:r>
          </a:p>
        </p:txBody>
      </p:sp>
      <p:sp>
        <p:nvSpPr>
          <p:cNvPr id="7502" name="object_7503"/>
          <p:cNvSpPr/>
          <p:nvPr/>
        </p:nvSpPr>
        <p:spPr>
          <a:xfrm>
            <a:off x="7345326" y="5167454"/>
            <a:ext cx="8407247" cy="398037"/>
          </a:xfrm>
          <a:prstGeom prst="rect">
            <a:avLst/>
          </a:prstGeom>
          <a:solidFill>
            <a:srgbClr val="49C0B6"/>
          </a:solidFill>
        </p:spPr>
      </p:sp>
      <p:sp>
        <p:nvSpPr>
          <p:cNvPr id="7504" name="object_7505"/>
          <p:cNvSpPr/>
          <p:nvPr/>
        </p:nvSpPr>
        <p:spPr>
          <a:xfrm>
            <a:off x="7345326" y="5618563"/>
            <a:ext cx="8208023" cy="172483"/>
          </a:xfrm>
          <a:prstGeom prst="rect">
            <a:avLst/>
          </a:prstGeom>
          <a:solidFill>
            <a:srgbClr val="D1D3D4"/>
          </a:solidFill>
        </p:spPr>
      </p:sp>
      <p:sp>
        <p:nvSpPr>
          <p:cNvPr id="7506" name="object_7507"/>
          <p:cNvSpPr/>
          <p:nvPr/>
        </p:nvSpPr>
        <p:spPr>
          <a:xfrm>
            <a:off x="7345326" y="5844118"/>
            <a:ext cx="7868986" cy="172483"/>
          </a:xfrm>
          <a:prstGeom prst="rect">
            <a:avLst/>
          </a:prstGeom>
          <a:solidFill>
            <a:srgbClr val="E1E2E3"/>
          </a:solidFill>
        </p:spPr>
      </p:sp>
      <p:sp>
        <p:nvSpPr>
          <p:cNvPr id="7508" name="object_750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510" name="object_751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21% / 22%</a:t>
            </a:r>
          </a:p>
        </p:txBody>
      </p:sp>
      <p:sp>
        <p:nvSpPr>
          <p:cNvPr id="7512" name="object_751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127</a:t>
            </a:r>
          </a:p>
        </p:txBody>
      </p:sp>
      <p:sp>
        <p:nvSpPr>
          <p:cNvPr id="7514" name="object_7515"/>
          <p:cNvSpPr/>
          <p:nvPr/>
        </p:nvSpPr>
        <p:spPr>
          <a:xfrm>
            <a:off x="7345326" y="6228887"/>
            <a:ext cx="5060286" cy="398037"/>
          </a:xfrm>
          <a:prstGeom prst="rect">
            <a:avLst/>
          </a:prstGeom>
          <a:solidFill>
            <a:srgbClr val="49C0B6"/>
          </a:solidFill>
        </p:spPr>
      </p:sp>
      <p:sp>
        <p:nvSpPr>
          <p:cNvPr id="7516" name="object_7517"/>
          <p:cNvSpPr/>
          <p:nvPr/>
        </p:nvSpPr>
        <p:spPr>
          <a:xfrm>
            <a:off x="7345326" y="6679996"/>
            <a:ext cx="4821217" cy="172483"/>
          </a:xfrm>
          <a:prstGeom prst="rect">
            <a:avLst/>
          </a:prstGeom>
          <a:solidFill>
            <a:srgbClr val="D1D3D4"/>
          </a:solidFill>
        </p:spPr>
      </p:sp>
      <p:sp>
        <p:nvSpPr>
          <p:cNvPr id="7518" name="object_7519"/>
          <p:cNvSpPr/>
          <p:nvPr/>
        </p:nvSpPr>
        <p:spPr>
          <a:xfrm>
            <a:off x="7345326" y="6905551"/>
            <a:ext cx="5011301" cy="172483"/>
          </a:xfrm>
          <a:prstGeom prst="rect">
            <a:avLst/>
          </a:prstGeom>
          <a:solidFill>
            <a:srgbClr val="E1E2E3"/>
          </a:solidFill>
        </p:spPr>
      </p:sp>
      <p:sp>
        <p:nvSpPr>
          <p:cNvPr id="7520" name="object_752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522" name="object_752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8% / 10%</a:t>
            </a:r>
          </a:p>
        </p:txBody>
      </p:sp>
      <p:sp>
        <p:nvSpPr>
          <p:cNvPr id="7524" name="object_752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53</a:t>
            </a:r>
          </a:p>
        </p:txBody>
      </p:sp>
      <p:sp>
        <p:nvSpPr>
          <p:cNvPr id="7526" name="object_7527"/>
          <p:cNvSpPr/>
          <p:nvPr/>
        </p:nvSpPr>
        <p:spPr>
          <a:xfrm>
            <a:off x="7345326" y="7290320"/>
            <a:ext cx="2111773" cy="398037"/>
          </a:xfrm>
          <a:prstGeom prst="rect">
            <a:avLst/>
          </a:prstGeom>
          <a:solidFill>
            <a:srgbClr val="49C0B6"/>
          </a:solidFill>
        </p:spPr>
      </p:sp>
      <p:sp>
        <p:nvSpPr>
          <p:cNvPr id="7528" name="object_7529"/>
          <p:cNvSpPr/>
          <p:nvPr/>
        </p:nvSpPr>
        <p:spPr>
          <a:xfrm>
            <a:off x="7345326" y="7741429"/>
            <a:ext cx="1872704" cy="172483"/>
          </a:xfrm>
          <a:prstGeom prst="rect">
            <a:avLst/>
          </a:prstGeom>
          <a:solidFill>
            <a:srgbClr val="D1D3D4"/>
          </a:solidFill>
        </p:spPr>
      </p:sp>
      <p:sp>
        <p:nvSpPr>
          <p:cNvPr id="7530" name="object_7531"/>
          <p:cNvSpPr/>
          <p:nvPr/>
        </p:nvSpPr>
        <p:spPr>
          <a:xfrm>
            <a:off x="7345326" y="7966984"/>
            <a:ext cx="2402111" cy="172483"/>
          </a:xfrm>
          <a:prstGeom prst="rect">
            <a:avLst/>
          </a:prstGeom>
          <a:solidFill>
            <a:srgbClr val="E1E2E3"/>
          </a:solidFill>
        </p:spPr>
      </p:sp>
      <p:sp>
        <p:nvSpPr>
          <p:cNvPr id="7532" name="object_753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534" name="object_753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5% / 5%</a:t>
            </a:r>
          </a:p>
        </p:txBody>
      </p:sp>
      <p:sp>
        <p:nvSpPr>
          <p:cNvPr id="7536" name="object_753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7538" name="object_7539"/>
          <p:cNvSpPr/>
          <p:nvPr/>
        </p:nvSpPr>
        <p:spPr>
          <a:xfrm>
            <a:off x="7345326" y="8351753"/>
            <a:ext cx="757051" cy="398037"/>
          </a:xfrm>
          <a:prstGeom prst="rect">
            <a:avLst/>
          </a:prstGeom>
          <a:solidFill>
            <a:srgbClr val="49C0B6"/>
          </a:solidFill>
        </p:spPr>
      </p:sp>
      <p:sp>
        <p:nvSpPr>
          <p:cNvPr id="7540" name="object_7541"/>
          <p:cNvSpPr/>
          <p:nvPr/>
        </p:nvSpPr>
        <p:spPr>
          <a:xfrm>
            <a:off x="7345326" y="8802862"/>
            <a:ext cx="1115654" cy="172483"/>
          </a:xfrm>
          <a:prstGeom prst="rect">
            <a:avLst/>
          </a:prstGeom>
          <a:solidFill>
            <a:srgbClr val="D1D3D4"/>
          </a:solidFill>
        </p:spPr>
      </p:sp>
      <p:sp>
        <p:nvSpPr>
          <p:cNvPr id="7542" name="object_7543"/>
          <p:cNvSpPr/>
          <p:nvPr/>
        </p:nvSpPr>
        <p:spPr>
          <a:xfrm>
            <a:off x="7345326" y="9028417"/>
            <a:ext cx="1201056" cy="172483"/>
          </a:xfrm>
          <a:prstGeom prst="rect">
            <a:avLst/>
          </a:prstGeom>
          <a:solidFill>
            <a:srgbClr val="E1E2E3"/>
          </a:solidFill>
        </p:spPr>
      </p:sp>
      <p:sp>
        <p:nvSpPr>
          <p:cNvPr id="7544" name="object_754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546" name="object_754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2% / 3%</a:t>
            </a:r>
          </a:p>
        </p:txBody>
      </p:sp>
      <p:sp>
        <p:nvSpPr>
          <p:cNvPr id="7548" name="object_754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7550" name="object_7551"/>
          <p:cNvSpPr/>
          <p:nvPr/>
        </p:nvSpPr>
        <p:spPr>
          <a:xfrm>
            <a:off x="7345326" y="9413186"/>
            <a:ext cx="119534" cy="398037"/>
          </a:xfrm>
          <a:prstGeom prst="rect">
            <a:avLst/>
          </a:prstGeom>
          <a:solidFill>
            <a:srgbClr val="49C0B6"/>
          </a:solidFill>
        </p:spPr>
      </p:sp>
      <p:sp>
        <p:nvSpPr>
          <p:cNvPr id="7552" name="object_7553"/>
          <p:cNvSpPr/>
          <p:nvPr/>
        </p:nvSpPr>
        <p:spPr>
          <a:xfrm>
            <a:off x="7345326" y="9864295"/>
            <a:ext cx="398448" cy="172483"/>
          </a:xfrm>
          <a:prstGeom prst="rect">
            <a:avLst/>
          </a:prstGeom>
          <a:solidFill>
            <a:srgbClr val="D1D3D4"/>
          </a:solidFill>
        </p:spPr>
      </p:sp>
      <p:sp>
        <p:nvSpPr>
          <p:cNvPr id="7554" name="object_7555"/>
          <p:cNvSpPr/>
          <p:nvPr/>
        </p:nvSpPr>
        <p:spPr>
          <a:xfrm>
            <a:off x="7345326" y="10089850"/>
            <a:ext cx="579820" cy="172483"/>
          </a:xfrm>
          <a:prstGeom prst="rect">
            <a:avLst/>
          </a:prstGeom>
          <a:solidFill>
            <a:srgbClr val="E1E2E3"/>
          </a:solidFill>
        </p:spPr>
      </p:sp>
      <p:sp>
        <p:nvSpPr>
          <p:cNvPr id="7556" name="object_7557"/>
          <p:cNvSpPr/>
          <p:nvPr/>
        </p:nvSpPr>
        <p:spPr>
          <a:xfrm>
            <a:off x="7345326" y="3999878"/>
            <a:ext cx="0" cy="6368598"/>
          </a:xfrm>
          <a:prstGeom prst="rect">
            <a:avLst/>
          </a:prstGeom>
          <a:ln w="5235">
            <a:solidFill>
              <a:srgbClr val="000000"/>
            </a:solidFill>
          </a:ln>
        </p:spPr>
      </p:sp>
      <p:sp>
        <p:nvSpPr>
          <p:cNvPr id="7558" name="object_7559"/>
          <p:cNvSpPr/>
          <p:nvPr/>
        </p:nvSpPr>
        <p:spPr>
          <a:xfrm>
            <a:off x="15752573" y="3999878"/>
            <a:ext cx="0" cy="6368598"/>
          </a:xfrm>
          <a:prstGeom prst="rect">
            <a:avLst/>
          </a:prstGeom>
          <a:ln w="5235">
            <a:solidFill>
              <a:srgbClr val="000000"/>
            </a:solid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6" name="object_1257"/>
          <p:cNvPicPr>
            <a:picLocks noChangeAspect="1"/>
          </p:cNvPicPr>
          <p:nvPr/>
        </p:nvPicPr>
        <p:blipFill>
          <a:blip r:embed="rId3"/>
          <a:stretch>
            <a:fillRect/>
          </a:stretch>
        </p:blipFill>
        <p:spPr>
          <a:xfrm>
            <a:off x="603250" y="519041"/>
            <a:ext cx="1098413" cy="1098413"/>
          </a:xfrm>
          <a:prstGeom prst="rect">
            <a:avLst/>
          </a:prstGeom>
        </p:spPr>
      </p:pic>
      <p:sp>
        <p:nvSpPr>
          <p:cNvPr id="1258" name="object_125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Navigation (1/2)</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260" name="126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262" name="126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264" name="126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266" name="126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268" name="126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270" name="127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272" name="127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274" name="127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276" name="127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278" name="127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280" name="128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282" name="128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284" name="128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286" name="128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288" name="128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290" name="129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292" name="129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294" name="object_1295"/>
          <p:cNvSpPr txBox="1"/>
          <p:nvPr/>
        </p:nvSpPr>
        <p:spPr>
          <a:xfrm>
            <a:off x="2010410" y="2600000"/>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Inhaltsverzeichnis</a:t>
            </a:r>
            <a:endParaRPr sz="2400" dirty="0">
              <a:latin typeface="Arial"/>
              <a:cs typeface="Arial"/>
            </a:endParaRPr>
          </a:p>
        </p:txBody>
      </p:sp>
      <p:pic>
        <p:nvPicPr>
          <p:cNvPr id="1296" name="1297">
            <a:hlinkClick r:id="rId32" action="ppaction://hlinksldjump"/>
          </p:cNvPr>
          <p:cNvPicPr>
            <a:picLocks noChangeAspect="1"/>
          </p:cNvPicPr>
          <p:nvPr/>
        </p:nvPicPr>
        <p:blipFill>
          <a:blip r:embed="rId5">
            <a:clrChange>
              <a:clrFrom>
                <a:srgbClr val="000000"/>
              </a:clrFrom>
              <a:clrTo>
                <a:srgbClr val="707274"/>
              </a:clrTo>
            </a:clrChange>
          </a:blip>
          <a:stretch>
            <a:fillRect/>
          </a:stretch>
        </p:blipFill>
        <p:spPr>
          <a:xfrm>
            <a:off x="6821227" y="2940707"/>
            <a:ext cx="350000" cy="350000"/>
          </a:xfrm>
          <a:prstGeom prst="rect">
            <a:avLst/>
          </a:prstGeom>
        </p:spPr>
      </p:pic>
      <p:sp>
        <p:nvSpPr>
          <p:cNvPr id="1298" name="object_1299"/>
          <p:cNvSpPr txBox="1"/>
          <p:nvPr/>
        </p:nvSpPr>
        <p:spPr>
          <a:xfrm>
            <a:off x="7800391" y="2600000"/>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Das Cockpit (=Inhaltsverzeichnis) zeigt die einzelnen Kapitel eines Berichts, die mit Mausklick direkt angesteuert werden können.</a:t>
            </a:r>
            <a:endParaRPr sz="2400" dirty="0">
              <a:latin typeface="Arial"/>
              <a:cs typeface="Arial"/>
            </a:endParaRPr>
          </a:p>
        </p:txBody>
      </p:sp>
      <p:sp>
        <p:nvSpPr>
          <p:cNvPr id="1300" name="object_1301"/>
          <p:cNvSpPr/>
          <p:nvPr/>
        </p:nvSpPr>
        <p:spPr>
          <a:xfrm>
            <a:off x="2010410" y="3631413"/>
            <a:ext cx="16083280" cy="0"/>
          </a:xfrm>
          <a:prstGeom prst="rect">
            <a:avLst/>
          </a:prstGeom>
          <a:ln w="5235">
            <a:solidFill>
              <a:srgbClr val="000000"/>
            </a:solidFill>
          </a:ln>
        </p:spPr>
      </p:sp>
      <p:sp>
        <p:nvSpPr>
          <p:cNvPr id="1302" name="object_1303"/>
          <p:cNvSpPr txBox="1"/>
          <p:nvPr/>
        </p:nvSpPr>
        <p:spPr>
          <a:xfrm>
            <a:off x="2010410" y="3631413"/>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Rücklaufquote</a:t>
            </a:r>
            <a:endParaRPr sz="2400" dirty="0">
              <a:latin typeface="Arial"/>
              <a:cs typeface="Arial"/>
            </a:endParaRPr>
          </a:p>
        </p:txBody>
      </p:sp>
      <p:pic>
        <p:nvPicPr>
          <p:cNvPr id="1304" name="1305">
            <a:hlinkClick r:id="rId32" action="ppaction://hlinksldjump"/>
          </p:cNvPr>
          <p:cNvPicPr>
            <a:picLocks noChangeAspect="1"/>
          </p:cNvPicPr>
          <p:nvPr/>
        </p:nvPicPr>
        <p:blipFill>
          <a:blip r:embed="rId9">
            <a:clrChange>
              <a:clrFrom>
                <a:srgbClr val="000000"/>
              </a:clrFrom>
              <a:clrTo>
                <a:srgbClr val="707274"/>
              </a:clrTo>
            </a:clrChange>
          </a:blip>
          <a:stretch>
            <a:fillRect/>
          </a:stretch>
        </p:blipFill>
        <p:spPr>
          <a:xfrm>
            <a:off x="6821227" y="3972120"/>
            <a:ext cx="350000" cy="350000"/>
          </a:xfrm>
          <a:prstGeom prst="rect">
            <a:avLst/>
          </a:prstGeom>
        </p:spPr>
      </p:pic>
      <p:sp>
        <p:nvSpPr>
          <p:cNvPr id="1306" name="object_1307"/>
          <p:cNvSpPr txBox="1"/>
          <p:nvPr/>
        </p:nvSpPr>
        <p:spPr>
          <a:xfrm>
            <a:off x="7800391" y="3631413"/>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Die Rücklaufgrafik zeigt im Detail, mit welcher Quote eingeladene Befragungsteilnehmende den Fragebogen beantwortet haben.</a:t>
            </a:r>
            <a:endParaRPr sz="2400" dirty="0">
              <a:latin typeface="Arial"/>
              <a:cs typeface="Arial"/>
            </a:endParaRPr>
          </a:p>
        </p:txBody>
      </p:sp>
      <p:sp>
        <p:nvSpPr>
          <p:cNvPr id="1308" name="object_1309"/>
          <p:cNvSpPr/>
          <p:nvPr/>
        </p:nvSpPr>
        <p:spPr>
          <a:xfrm>
            <a:off x="2010410" y="4662826"/>
            <a:ext cx="16083280" cy="0"/>
          </a:xfrm>
          <a:prstGeom prst="rect">
            <a:avLst/>
          </a:prstGeom>
          <a:ln w="5235">
            <a:solidFill>
              <a:srgbClr val="000000"/>
            </a:solidFill>
          </a:ln>
        </p:spPr>
      </p:sp>
      <p:sp>
        <p:nvSpPr>
          <p:cNvPr id="1310" name="object_1311"/>
          <p:cNvSpPr txBox="1"/>
          <p:nvPr/>
        </p:nvSpPr>
        <p:spPr>
          <a:xfrm>
            <a:off x="2010410" y="4662826"/>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Projekt im Überblick</a:t>
            </a:r>
            <a:endParaRPr sz="2400" dirty="0">
              <a:latin typeface="Arial"/>
              <a:cs typeface="Arial"/>
            </a:endParaRPr>
          </a:p>
        </p:txBody>
      </p:sp>
      <p:pic>
        <p:nvPicPr>
          <p:cNvPr id="1312" name="1313">
            <a:hlinkClick r:id="rId32" action="ppaction://hlinksldjump"/>
          </p:cNvPr>
          <p:cNvPicPr>
            <a:picLocks noChangeAspect="1"/>
          </p:cNvPicPr>
          <p:nvPr/>
        </p:nvPicPr>
        <p:blipFill>
          <a:blip r:embed="rId7">
            <a:clrChange>
              <a:clrFrom>
                <a:srgbClr val="000000"/>
              </a:clrFrom>
              <a:clrTo>
                <a:srgbClr val="707274"/>
              </a:clrTo>
            </a:clrChange>
          </a:blip>
          <a:stretch>
            <a:fillRect/>
          </a:stretch>
        </p:blipFill>
        <p:spPr>
          <a:xfrm>
            <a:off x="6821227" y="5003533"/>
            <a:ext cx="350000" cy="350000"/>
          </a:xfrm>
          <a:prstGeom prst="rect">
            <a:avLst/>
          </a:prstGeom>
        </p:spPr>
      </p:pic>
      <p:sp>
        <p:nvSpPr>
          <p:cNvPr id="1314" name="object_1315"/>
          <p:cNvSpPr txBox="1"/>
          <p:nvPr/>
        </p:nvSpPr>
        <p:spPr>
          <a:xfrm>
            <a:off x="7800391" y="4662826"/>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In der Projektübersicht (=Dashboard) befinden sich Rücklaufquote, der Gesamtindex und die fünf Stärken/Verbesserungspotenziale.</a:t>
            </a:r>
            <a:endParaRPr sz="2400" dirty="0">
              <a:latin typeface="Arial"/>
              <a:cs typeface="Arial"/>
            </a:endParaRPr>
          </a:p>
        </p:txBody>
      </p:sp>
      <p:sp>
        <p:nvSpPr>
          <p:cNvPr id="1316" name="object_1317"/>
          <p:cNvSpPr/>
          <p:nvPr/>
        </p:nvSpPr>
        <p:spPr>
          <a:xfrm>
            <a:off x="2010410" y="5694239"/>
            <a:ext cx="16083280" cy="0"/>
          </a:xfrm>
          <a:prstGeom prst="rect">
            <a:avLst/>
          </a:prstGeom>
          <a:ln w="5235">
            <a:solidFill>
              <a:srgbClr val="000000"/>
            </a:solidFill>
          </a:ln>
        </p:spPr>
      </p:sp>
      <p:sp>
        <p:nvSpPr>
          <p:cNvPr id="1318" name="object_1319"/>
          <p:cNvSpPr txBox="1"/>
          <p:nvPr/>
        </p:nvSpPr>
        <p:spPr>
          <a:xfrm>
            <a:off x="2010410" y="5694239"/>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Index Übersicht</a:t>
            </a:r>
            <a:endParaRPr sz="2400" dirty="0">
              <a:latin typeface="Arial"/>
              <a:cs typeface="Arial"/>
            </a:endParaRPr>
          </a:p>
        </p:txBody>
      </p:sp>
      <p:pic>
        <p:nvPicPr>
          <p:cNvPr id="1320" name="1321">
            <a:hlinkClick r:id="rId32" action="ppaction://hlinksldjump"/>
          </p:cNvPr>
          <p:cNvPicPr>
            <a:picLocks noChangeAspect="1"/>
          </p:cNvPicPr>
          <p:nvPr/>
        </p:nvPicPr>
        <p:blipFill>
          <a:blip r:embed="rId11">
            <a:clrChange>
              <a:clrFrom>
                <a:srgbClr val="000000"/>
              </a:clrFrom>
              <a:clrTo>
                <a:srgbClr val="707274"/>
              </a:clrTo>
            </a:clrChange>
          </a:blip>
          <a:stretch>
            <a:fillRect/>
          </a:stretch>
        </p:blipFill>
        <p:spPr>
          <a:xfrm>
            <a:off x="6821227" y="6034946"/>
            <a:ext cx="350000" cy="350000"/>
          </a:xfrm>
          <a:prstGeom prst="rect">
            <a:avLst/>
          </a:prstGeom>
        </p:spPr>
      </p:pic>
      <p:sp>
        <p:nvSpPr>
          <p:cNvPr id="1322" name="object_1323"/>
          <p:cNvSpPr txBox="1"/>
          <p:nvPr/>
        </p:nvSpPr>
        <p:spPr>
          <a:xfrm>
            <a:off x="7800391" y="5694239"/>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Die Indexübersicht gibt einen groben Überblick, welche Fragebogen-Kapitel besonders gut oder kritisch bewertet werden.</a:t>
            </a:r>
            <a:endParaRPr sz="2400" dirty="0">
              <a:latin typeface="Arial"/>
              <a:cs typeface="Arial"/>
            </a:endParaRPr>
          </a:p>
        </p:txBody>
      </p:sp>
      <p:sp>
        <p:nvSpPr>
          <p:cNvPr id="1324" name="object_1325"/>
          <p:cNvSpPr/>
          <p:nvPr/>
        </p:nvSpPr>
        <p:spPr>
          <a:xfrm>
            <a:off x="2010410" y="6725652"/>
            <a:ext cx="16083280" cy="0"/>
          </a:xfrm>
          <a:prstGeom prst="rect">
            <a:avLst/>
          </a:prstGeom>
          <a:ln w="5235">
            <a:solidFill>
              <a:srgbClr val="000000"/>
            </a:solidFill>
          </a:ln>
        </p:spPr>
      </p:sp>
      <p:sp>
        <p:nvSpPr>
          <p:cNvPr id="1326" name="object_1327"/>
          <p:cNvSpPr txBox="1"/>
          <p:nvPr/>
        </p:nvSpPr>
        <p:spPr>
          <a:xfrm>
            <a:off x="2010410" y="6725652"/>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Dimensionsübersicht</a:t>
            </a:r>
            <a:endParaRPr sz="2400" dirty="0">
              <a:latin typeface="Arial"/>
              <a:cs typeface="Arial"/>
            </a:endParaRPr>
          </a:p>
        </p:txBody>
      </p:sp>
      <p:pic>
        <p:nvPicPr>
          <p:cNvPr id="1328" name="1329">
            <a:hlinkClick r:id="rId32" action="ppaction://hlinksldjump"/>
          </p:cNvPr>
          <p:cNvPicPr>
            <a:picLocks noChangeAspect="1"/>
          </p:cNvPicPr>
          <p:nvPr/>
        </p:nvPicPr>
        <p:blipFill>
          <a:blip r:embed="rId13">
            <a:clrChange>
              <a:clrFrom>
                <a:srgbClr val="000000"/>
              </a:clrFrom>
              <a:clrTo>
                <a:srgbClr val="707274"/>
              </a:clrTo>
            </a:clrChange>
          </a:blip>
          <a:stretch>
            <a:fillRect/>
          </a:stretch>
        </p:blipFill>
        <p:spPr>
          <a:xfrm>
            <a:off x="6821227" y="7066359"/>
            <a:ext cx="350000" cy="350000"/>
          </a:xfrm>
          <a:prstGeom prst="rect">
            <a:avLst/>
          </a:prstGeom>
        </p:spPr>
      </p:pic>
      <p:sp>
        <p:nvSpPr>
          <p:cNvPr id="1330" name="object_1331"/>
          <p:cNvSpPr txBox="1"/>
          <p:nvPr/>
        </p:nvSpPr>
        <p:spPr>
          <a:xfrm>
            <a:off x="7800391" y="6725652"/>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Die Dimensionsübersicht zeigt Anteile der besonders zustimmenden (hell) und ablehnenden Antworten (dunkel) pro Dimension.</a:t>
            </a:r>
            <a:endParaRPr sz="2400" dirty="0">
              <a:latin typeface="Arial"/>
              <a:cs typeface="Arial"/>
            </a:endParaRPr>
          </a:p>
        </p:txBody>
      </p:sp>
      <p:sp>
        <p:nvSpPr>
          <p:cNvPr id="1332" name="object_1333"/>
          <p:cNvSpPr/>
          <p:nvPr/>
        </p:nvSpPr>
        <p:spPr>
          <a:xfrm>
            <a:off x="2010410" y="7757065"/>
            <a:ext cx="16083280" cy="0"/>
          </a:xfrm>
          <a:prstGeom prst="rect">
            <a:avLst/>
          </a:prstGeom>
          <a:ln w="5235">
            <a:solidFill>
              <a:srgbClr val="000000"/>
            </a:solidFill>
          </a:ln>
        </p:spPr>
      </p:sp>
      <p:sp>
        <p:nvSpPr>
          <p:cNvPr id="1334" name="object_1335"/>
          <p:cNvSpPr txBox="1"/>
          <p:nvPr/>
        </p:nvSpPr>
        <p:spPr>
          <a:xfrm>
            <a:off x="2010410" y="7757065"/>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Wichtigkeitsübersicht</a:t>
            </a:r>
            <a:endParaRPr sz="2400" dirty="0">
              <a:latin typeface="Arial"/>
              <a:cs typeface="Arial"/>
            </a:endParaRPr>
          </a:p>
        </p:txBody>
      </p:sp>
      <p:pic>
        <p:nvPicPr>
          <p:cNvPr id="1336" name="1337">
            <a:hlinkClick r:id="rId32" action="ppaction://hlinksldjump"/>
          </p:cNvPr>
          <p:cNvPicPr>
            <a:picLocks noChangeAspect="1"/>
          </p:cNvPicPr>
          <p:nvPr/>
        </p:nvPicPr>
        <p:blipFill>
          <a:blip r:embed="rId15">
            <a:clrChange>
              <a:clrFrom>
                <a:srgbClr val="000000"/>
              </a:clrFrom>
              <a:clrTo>
                <a:srgbClr val="707274"/>
              </a:clrTo>
            </a:clrChange>
          </a:blip>
          <a:stretch>
            <a:fillRect/>
          </a:stretch>
        </p:blipFill>
        <p:spPr>
          <a:xfrm>
            <a:off x="6821227" y="8097772"/>
            <a:ext cx="350000" cy="350000"/>
          </a:xfrm>
          <a:prstGeom prst="rect">
            <a:avLst/>
          </a:prstGeom>
        </p:spPr>
      </p:pic>
      <p:sp>
        <p:nvSpPr>
          <p:cNvPr id="1338" name="object_1339"/>
          <p:cNvSpPr txBox="1"/>
          <p:nvPr/>
        </p:nvSpPr>
        <p:spPr>
          <a:xfrm>
            <a:off x="7800391" y="7757065"/>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In der Wichtigkeitsübersicht werden die wichtigstem Aspekte im Vergleich dargestellt.</a:t>
            </a:r>
            <a:endParaRPr sz="2400" dirty="0">
              <a:latin typeface="Arial"/>
              <a:cs typeface="Arial"/>
            </a:endParaRPr>
          </a:p>
        </p:txBody>
      </p:sp>
      <p:sp>
        <p:nvSpPr>
          <p:cNvPr id="1340" name="object_1341"/>
          <p:cNvSpPr/>
          <p:nvPr/>
        </p:nvSpPr>
        <p:spPr>
          <a:xfrm>
            <a:off x="2010410" y="8788478"/>
            <a:ext cx="16083280" cy="0"/>
          </a:xfrm>
          <a:prstGeom prst="rect">
            <a:avLst/>
          </a:prstGeom>
          <a:ln w="5235">
            <a:solidFill>
              <a:srgbClr val="000000"/>
            </a:solidFill>
          </a:ln>
        </p:spPr>
      </p:sp>
      <p:sp>
        <p:nvSpPr>
          <p:cNvPr id="1342" name="object_1343"/>
          <p:cNvSpPr txBox="1"/>
          <p:nvPr/>
        </p:nvSpPr>
        <p:spPr>
          <a:xfrm>
            <a:off x="2010410" y="8788478"/>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Handlungsportfolio</a:t>
            </a:r>
            <a:endParaRPr sz="2400" dirty="0">
              <a:latin typeface="Arial"/>
              <a:cs typeface="Arial"/>
            </a:endParaRPr>
          </a:p>
        </p:txBody>
      </p:sp>
      <p:pic>
        <p:nvPicPr>
          <p:cNvPr id="1344" name="1345">
            <a:hlinkClick r:id="rId32" action="ppaction://hlinksldjump"/>
          </p:cNvPr>
          <p:cNvPicPr>
            <a:picLocks noChangeAspect="1"/>
          </p:cNvPicPr>
          <p:nvPr/>
        </p:nvPicPr>
        <p:blipFill>
          <a:blip r:embed="rId17">
            <a:clrChange>
              <a:clrFrom>
                <a:srgbClr val="000000"/>
              </a:clrFrom>
              <a:clrTo>
                <a:srgbClr val="707274"/>
              </a:clrTo>
            </a:clrChange>
          </a:blip>
          <a:stretch>
            <a:fillRect/>
          </a:stretch>
        </p:blipFill>
        <p:spPr>
          <a:xfrm>
            <a:off x="6821227" y="9129185"/>
            <a:ext cx="350000" cy="350000"/>
          </a:xfrm>
          <a:prstGeom prst="rect">
            <a:avLst/>
          </a:prstGeom>
        </p:spPr>
      </p:pic>
      <p:sp>
        <p:nvSpPr>
          <p:cNvPr id="1346" name="object_1347"/>
          <p:cNvSpPr txBox="1"/>
          <p:nvPr/>
        </p:nvSpPr>
        <p:spPr>
          <a:xfrm>
            <a:off x="7800391" y="8788478"/>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Das Handlungsportfolio zeigt auf der x-Achse den Zustimmungsgrad aller Aspekte und auf der y-Achse deren Wichtigkeit.</a:t>
            </a:r>
            <a:endParaRPr sz="2400" dirty="0">
              <a:latin typeface="Arial"/>
              <a:cs typeface="Arial"/>
            </a:endParaRPr>
          </a:p>
        </p:txBody>
      </p:sp>
      <p:sp>
        <p:nvSpPr>
          <p:cNvPr id="1348" name="object_1349"/>
          <p:cNvSpPr/>
          <p:nvPr/>
        </p:nvSpPr>
        <p:spPr>
          <a:xfrm>
            <a:off x="6192063" y="2600000"/>
            <a:ext cx="0" cy="7219891"/>
          </a:xfrm>
          <a:prstGeom prst="rect">
            <a:avLst/>
          </a:prstGeom>
          <a:ln w="5235">
            <a:solidFill>
              <a:srgbClr val="000000"/>
            </a:solidFill>
          </a:ln>
        </p:spPr>
      </p:sp>
      <p:sp>
        <p:nvSpPr>
          <p:cNvPr id="1350" name="object_1351"/>
          <p:cNvSpPr/>
          <p:nvPr/>
        </p:nvSpPr>
        <p:spPr>
          <a:xfrm>
            <a:off x="7800391" y="2600000"/>
            <a:ext cx="0" cy="7219891"/>
          </a:xfrm>
          <a:prstGeom prst="rect">
            <a:avLst/>
          </a:prstGeom>
          <a:ln w="5235">
            <a:solidFill>
              <a:srgbClr val="000000"/>
            </a:solidFill>
          </a:ln>
        </p:spPr>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2" name="object_756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28</a:t>
            </a:r>
            <a:endParaRPr sz="2950" b="1" dirty="0"/>
          </a:p>
        </p:txBody>
      </p:sp>
      <p:sp>
        <p:nvSpPr>
          <p:cNvPr id="7564" name="object_75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Entscheidungsbefugnisse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566" name="756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568" name="756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570" name="757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572" name="757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574" name="757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576" name="757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578" name="757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580" name="758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582" name="758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584" name="758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586" name="758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588" name="758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590" name="759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592" name="759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594" name="759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596" name="759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598" name="759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600" name="object_760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Entscheidungsbefugnisse entsprechen der mir übertragenen Verantwortung. (98.1%)</a:t>
            </a:r>
            <a:endParaRPr sz="2450" dirty="0">
              <a:latin typeface="Arial"/>
              <a:cs typeface="Arial"/>
            </a:endParaRPr>
          </a:p>
        </p:txBody>
      </p:sp>
      <p:sp>
        <p:nvSpPr>
          <p:cNvPr id="7602" name="object_760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7604" name="object_760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606" name="object_760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25%</a:t>
            </a:r>
          </a:p>
          <a:p>
            <a:pPr marL="12700" algn="r">
              <a:lnSpc>
                <a:spcPct val="100000"/>
              </a:lnSpc>
              <a:spcBef>
                <a:spcPts val="120"/>
              </a:spcBef>
            </a:pPr>
            <a:r>
              <a:rPr lang="de-AT" sz="1750" spc="10" dirty="0">
                <a:solidFill>
                  <a:srgbClr val="494C4D"/>
                </a:solidFill>
                <a:latin typeface="Arial"/>
                <a:cs typeface="Arial"/>
              </a:rPr>
              <a:t>24% / 22%</a:t>
            </a:r>
          </a:p>
        </p:txBody>
      </p:sp>
      <p:sp>
        <p:nvSpPr>
          <p:cNvPr id="7608" name="object_760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145</a:t>
            </a:r>
          </a:p>
        </p:txBody>
      </p:sp>
      <p:sp>
        <p:nvSpPr>
          <p:cNvPr id="7610" name="object_7611"/>
          <p:cNvSpPr/>
          <p:nvPr/>
        </p:nvSpPr>
        <p:spPr>
          <a:xfrm>
            <a:off x="7345326" y="4106021"/>
            <a:ext cx="5566442" cy="398037"/>
          </a:xfrm>
          <a:prstGeom prst="rect">
            <a:avLst/>
          </a:prstGeom>
          <a:solidFill>
            <a:srgbClr val="49C0B6"/>
          </a:solidFill>
        </p:spPr>
      </p:sp>
      <p:sp>
        <p:nvSpPr>
          <p:cNvPr id="7612" name="object_7613"/>
          <p:cNvSpPr/>
          <p:nvPr/>
        </p:nvSpPr>
        <p:spPr>
          <a:xfrm>
            <a:off x="7345326" y="4557130"/>
            <a:ext cx="5451274" cy="172483"/>
          </a:xfrm>
          <a:prstGeom prst="rect">
            <a:avLst/>
          </a:prstGeom>
          <a:solidFill>
            <a:srgbClr val="D1D3D4"/>
          </a:solidFill>
        </p:spPr>
      </p:sp>
      <p:sp>
        <p:nvSpPr>
          <p:cNvPr id="7614" name="object_7615"/>
          <p:cNvSpPr/>
          <p:nvPr/>
        </p:nvSpPr>
        <p:spPr>
          <a:xfrm>
            <a:off x="7345326" y="4782685"/>
            <a:ext cx="4908046" cy="172483"/>
          </a:xfrm>
          <a:prstGeom prst="rect">
            <a:avLst/>
          </a:prstGeom>
          <a:solidFill>
            <a:srgbClr val="E1E2E3"/>
          </a:solidFill>
        </p:spPr>
      </p:sp>
      <p:sp>
        <p:nvSpPr>
          <p:cNvPr id="7616" name="object_761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618" name="object_761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38%</a:t>
            </a:r>
          </a:p>
          <a:p>
            <a:pPr marL="12700" algn="r">
              <a:lnSpc>
                <a:spcPct val="100000"/>
              </a:lnSpc>
              <a:spcBef>
                <a:spcPts val="120"/>
              </a:spcBef>
            </a:pPr>
            <a:r>
              <a:rPr lang="de-AT" sz="1750" spc="10" dirty="0">
                <a:solidFill>
                  <a:srgbClr val="494C4D"/>
                </a:solidFill>
                <a:latin typeface="Arial"/>
                <a:cs typeface="Arial"/>
              </a:rPr>
              <a:t>36% / 36%</a:t>
            </a:r>
          </a:p>
        </p:txBody>
      </p:sp>
      <p:sp>
        <p:nvSpPr>
          <p:cNvPr id="7620" name="object_762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219</a:t>
            </a:r>
          </a:p>
        </p:txBody>
      </p:sp>
      <p:sp>
        <p:nvSpPr>
          <p:cNvPr id="7622" name="object_7623"/>
          <p:cNvSpPr/>
          <p:nvPr/>
        </p:nvSpPr>
        <p:spPr>
          <a:xfrm>
            <a:off x="7345326" y="5167454"/>
            <a:ext cx="8407247" cy="398037"/>
          </a:xfrm>
          <a:prstGeom prst="rect">
            <a:avLst/>
          </a:prstGeom>
          <a:solidFill>
            <a:srgbClr val="49C0B6"/>
          </a:solidFill>
        </p:spPr>
      </p:sp>
      <p:sp>
        <p:nvSpPr>
          <p:cNvPr id="7624" name="object_7625"/>
          <p:cNvSpPr/>
          <p:nvPr/>
        </p:nvSpPr>
        <p:spPr>
          <a:xfrm>
            <a:off x="7345326" y="5618563"/>
            <a:ext cx="7984965" cy="172483"/>
          </a:xfrm>
          <a:prstGeom prst="rect">
            <a:avLst/>
          </a:prstGeom>
          <a:solidFill>
            <a:srgbClr val="D1D3D4"/>
          </a:solidFill>
        </p:spPr>
      </p:sp>
      <p:sp>
        <p:nvSpPr>
          <p:cNvPr id="7626" name="object_7627"/>
          <p:cNvSpPr/>
          <p:nvPr/>
        </p:nvSpPr>
        <p:spPr>
          <a:xfrm>
            <a:off x="7345326" y="5844118"/>
            <a:ext cx="8100271" cy="172483"/>
          </a:xfrm>
          <a:prstGeom prst="rect">
            <a:avLst/>
          </a:prstGeom>
          <a:solidFill>
            <a:srgbClr val="E1E2E3"/>
          </a:solidFill>
        </p:spPr>
      </p:sp>
      <p:sp>
        <p:nvSpPr>
          <p:cNvPr id="7628" name="object_762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630" name="object_763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19% / 18%</a:t>
            </a:r>
          </a:p>
        </p:txBody>
      </p:sp>
      <p:sp>
        <p:nvSpPr>
          <p:cNvPr id="7632" name="object_763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106</a:t>
            </a:r>
          </a:p>
        </p:txBody>
      </p:sp>
      <p:sp>
        <p:nvSpPr>
          <p:cNvPr id="7634" name="object_7635"/>
          <p:cNvSpPr/>
          <p:nvPr/>
        </p:nvSpPr>
        <p:spPr>
          <a:xfrm>
            <a:off x="7345326" y="6228887"/>
            <a:ext cx="4069261" cy="398037"/>
          </a:xfrm>
          <a:prstGeom prst="rect">
            <a:avLst/>
          </a:prstGeom>
          <a:solidFill>
            <a:srgbClr val="49C0B6"/>
          </a:solidFill>
        </p:spPr>
      </p:sp>
      <p:sp>
        <p:nvSpPr>
          <p:cNvPr id="7636" name="object_7637"/>
          <p:cNvSpPr/>
          <p:nvPr/>
        </p:nvSpPr>
        <p:spPr>
          <a:xfrm>
            <a:off x="7345326" y="6679996"/>
            <a:ext cx="4184429" cy="172483"/>
          </a:xfrm>
          <a:prstGeom prst="rect">
            <a:avLst/>
          </a:prstGeom>
          <a:solidFill>
            <a:srgbClr val="D1D3D4"/>
          </a:solidFill>
        </p:spPr>
      </p:sp>
      <p:sp>
        <p:nvSpPr>
          <p:cNvPr id="7638" name="object_7639"/>
          <p:cNvSpPr/>
          <p:nvPr/>
        </p:nvSpPr>
        <p:spPr>
          <a:xfrm>
            <a:off x="7345326" y="6905551"/>
            <a:ext cx="4070087" cy="172483"/>
          </a:xfrm>
          <a:prstGeom prst="rect">
            <a:avLst/>
          </a:prstGeom>
          <a:solidFill>
            <a:srgbClr val="E1E2E3"/>
          </a:solidFill>
        </p:spPr>
      </p:sp>
      <p:sp>
        <p:nvSpPr>
          <p:cNvPr id="7640" name="object_764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642" name="object_764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11% / 13%</a:t>
            </a:r>
          </a:p>
        </p:txBody>
      </p:sp>
      <p:sp>
        <p:nvSpPr>
          <p:cNvPr id="7644" name="object_764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72</a:t>
            </a:r>
          </a:p>
        </p:txBody>
      </p:sp>
      <p:sp>
        <p:nvSpPr>
          <p:cNvPr id="7646" name="object_7647"/>
          <p:cNvSpPr/>
          <p:nvPr/>
        </p:nvSpPr>
        <p:spPr>
          <a:xfrm>
            <a:off x="7345326" y="7290320"/>
            <a:ext cx="2764026" cy="398037"/>
          </a:xfrm>
          <a:prstGeom prst="rect">
            <a:avLst/>
          </a:prstGeom>
          <a:solidFill>
            <a:srgbClr val="49C0B6"/>
          </a:solidFill>
        </p:spPr>
      </p:sp>
      <p:sp>
        <p:nvSpPr>
          <p:cNvPr id="7648" name="object_7649"/>
          <p:cNvSpPr/>
          <p:nvPr/>
        </p:nvSpPr>
        <p:spPr>
          <a:xfrm>
            <a:off x="7345326" y="7741429"/>
            <a:ext cx="2456912" cy="172483"/>
          </a:xfrm>
          <a:prstGeom prst="rect">
            <a:avLst/>
          </a:prstGeom>
          <a:solidFill>
            <a:srgbClr val="D1D3D4"/>
          </a:solidFill>
        </p:spPr>
      </p:sp>
      <p:sp>
        <p:nvSpPr>
          <p:cNvPr id="7650" name="object_7651"/>
          <p:cNvSpPr/>
          <p:nvPr/>
        </p:nvSpPr>
        <p:spPr>
          <a:xfrm>
            <a:off x="7345326" y="7966984"/>
            <a:ext cx="2793197" cy="172483"/>
          </a:xfrm>
          <a:prstGeom prst="rect">
            <a:avLst/>
          </a:prstGeom>
          <a:solidFill>
            <a:srgbClr val="E1E2E3"/>
          </a:solidFill>
        </p:spPr>
      </p:sp>
      <p:sp>
        <p:nvSpPr>
          <p:cNvPr id="7652" name="object_765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654" name="object_765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6% / 7%</a:t>
            </a:r>
          </a:p>
        </p:txBody>
      </p:sp>
      <p:sp>
        <p:nvSpPr>
          <p:cNvPr id="7656" name="object_765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23</a:t>
            </a:r>
          </a:p>
        </p:txBody>
      </p:sp>
      <p:sp>
        <p:nvSpPr>
          <p:cNvPr id="7658" name="object_7659"/>
          <p:cNvSpPr/>
          <p:nvPr/>
        </p:nvSpPr>
        <p:spPr>
          <a:xfrm>
            <a:off x="7345326" y="8351753"/>
            <a:ext cx="882953" cy="398037"/>
          </a:xfrm>
          <a:prstGeom prst="rect">
            <a:avLst/>
          </a:prstGeom>
          <a:solidFill>
            <a:srgbClr val="49C0B6"/>
          </a:solidFill>
        </p:spPr>
      </p:sp>
      <p:sp>
        <p:nvSpPr>
          <p:cNvPr id="7660" name="object_7661"/>
          <p:cNvSpPr/>
          <p:nvPr/>
        </p:nvSpPr>
        <p:spPr>
          <a:xfrm>
            <a:off x="7345326" y="8802862"/>
            <a:ext cx="1266845" cy="172483"/>
          </a:xfrm>
          <a:prstGeom prst="rect">
            <a:avLst/>
          </a:prstGeom>
          <a:solidFill>
            <a:srgbClr val="D1D3D4"/>
          </a:solidFill>
        </p:spPr>
      </p:sp>
      <p:sp>
        <p:nvSpPr>
          <p:cNvPr id="7662" name="object_7663"/>
          <p:cNvSpPr/>
          <p:nvPr/>
        </p:nvSpPr>
        <p:spPr>
          <a:xfrm>
            <a:off x="7345326" y="9028417"/>
            <a:ext cx="1476404" cy="172483"/>
          </a:xfrm>
          <a:prstGeom prst="rect">
            <a:avLst/>
          </a:prstGeom>
          <a:solidFill>
            <a:srgbClr val="E1E2E3"/>
          </a:solidFill>
        </p:spPr>
      </p:sp>
      <p:sp>
        <p:nvSpPr>
          <p:cNvPr id="7664" name="object_766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666" name="object_766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2% / 3%</a:t>
            </a:r>
          </a:p>
        </p:txBody>
      </p:sp>
      <p:sp>
        <p:nvSpPr>
          <p:cNvPr id="7668" name="object_766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7670" name="object_7671"/>
          <p:cNvSpPr/>
          <p:nvPr/>
        </p:nvSpPr>
        <p:spPr>
          <a:xfrm>
            <a:off x="7345326" y="9413186"/>
            <a:ext cx="153557" cy="398037"/>
          </a:xfrm>
          <a:prstGeom prst="rect">
            <a:avLst/>
          </a:prstGeom>
          <a:solidFill>
            <a:srgbClr val="49C0B6"/>
          </a:solidFill>
        </p:spPr>
      </p:sp>
      <p:sp>
        <p:nvSpPr>
          <p:cNvPr id="7672" name="object_7673"/>
          <p:cNvSpPr/>
          <p:nvPr/>
        </p:nvSpPr>
        <p:spPr>
          <a:xfrm>
            <a:off x="7345326" y="9864295"/>
            <a:ext cx="460671" cy="172483"/>
          </a:xfrm>
          <a:prstGeom prst="rect">
            <a:avLst/>
          </a:prstGeom>
          <a:solidFill>
            <a:srgbClr val="D1D3D4"/>
          </a:solidFill>
        </p:spPr>
      </p:sp>
      <p:sp>
        <p:nvSpPr>
          <p:cNvPr id="7674" name="object_7675"/>
          <p:cNvSpPr/>
          <p:nvPr/>
        </p:nvSpPr>
        <p:spPr>
          <a:xfrm>
            <a:off x="7345326" y="10089850"/>
            <a:ext cx="678348" cy="172483"/>
          </a:xfrm>
          <a:prstGeom prst="rect">
            <a:avLst/>
          </a:prstGeom>
          <a:solidFill>
            <a:srgbClr val="E1E2E3"/>
          </a:solidFill>
        </p:spPr>
      </p:sp>
      <p:sp>
        <p:nvSpPr>
          <p:cNvPr id="7676" name="object_7677"/>
          <p:cNvSpPr/>
          <p:nvPr/>
        </p:nvSpPr>
        <p:spPr>
          <a:xfrm>
            <a:off x="7345326" y="3999878"/>
            <a:ext cx="0" cy="6368598"/>
          </a:xfrm>
          <a:prstGeom prst="rect">
            <a:avLst/>
          </a:prstGeom>
          <a:ln w="5235">
            <a:solidFill>
              <a:srgbClr val="000000"/>
            </a:solidFill>
          </a:ln>
        </p:spPr>
      </p:sp>
      <p:sp>
        <p:nvSpPr>
          <p:cNvPr id="7678" name="object_7679"/>
          <p:cNvSpPr/>
          <p:nvPr/>
        </p:nvSpPr>
        <p:spPr>
          <a:xfrm>
            <a:off x="15752573" y="3999878"/>
            <a:ext cx="0" cy="6368598"/>
          </a:xfrm>
          <a:prstGeom prst="rect">
            <a:avLst/>
          </a:prstGeom>
          <a:ln w="5235">
            <a:solidFill>
              <a:srgbClr val="000000"/>
            </a:solidFill>
          </a:ln>
        </p:spPr>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2" name="object_768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29</a:t>
            </a:r>
            <a:endParaRPr sz="2950" b="1" dirty="0"/>
          </a:p>
        </p:txBody>
      </p:sp>
      <p:sp>
        <p:nvSpPr>
          <p:cNvPr id="7684" name="object_768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Besonderer Einsatz</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686" name="768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688" name="768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690" name="769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692" name="769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694" name="769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696" name="769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698" name="769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700" name="770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702" name="770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704" name="770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706" name="770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708" name="770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710" name="771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712" name="771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714" name="771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716" name="771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718" name="771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720" name="object_772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Wenn es eine Aufgabe erfordert, bin ich gerne bereit mehr zu leisten, als von mir erwartet wird. (99.1%)</a:t>
            </a:r>
            <a:endParaRPr sz="2450" dirty="0">
              <a:latin typeface="Arial"/>
              <a:cs typeface="Arial"/>
            </a:endParaRPr>
          </a:p>
        </p:txBody>
      </p:sp>
      <p:sp>
        <p:nvSpPr>
          <p:cNvPr id="7722" name="object_772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7724" name="object_772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726" name="object_772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55%</a:t>
            </a:r>
          </a:p>
          <a:p>
            <a:pPr marL="12700" algn="r">
              <a:lnSpc>
                <a:spcPct val="100000"/>
              </a:lnSpc>
              <a:spcBef>
                <a:spcPts val="120"/>
              </a:spcBef>
            </a:pPr>
            <a:r>
              <a:rPr lang="de-AT" sz="1750" spc="10" dirty="0">
                <a:solidFill>
                  <a:srgbClr val="494C4D"/>
                </a:solidFill>
                <a:latin typeface="Arial"/>
                <a:cs typeface="Arial"/>
              </a:rPr>
              <a:t>55% / 49%</a:t>
            </a:r>
          </a:p>
        </p:txBody>
      </p:sp>
      <p:sp>
        <p:nvSpPr>
          <p:cNvPr id="7728" name="object_772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318</a:t>
            </a:r>
          </a:p>
        </p:txBody>
      </p:sp>
      <p:sp>
        <p:nvSpPr>
          <p:cNvPr id="7730" name="object_7731"/>
          <p:cNvSpPr/>
          <p:nvPr/>
        </p:nvSpPr>
        <p:spPr>
          <a:xfrm>
            <a:off x="7345326" y="4106021"/>
            <a:ext cx="8328675" cy="398037"/>
          </a:xfrm>
          <a:prstGeom prst="rect">
            <a:avLst/>
          </a:prstGeom>
          <a:solidFill>
            <a:srgbClr val="49C0B6"/>
          </a:solidFill>
        </p:spPr>
      </p:sp>
      <p:sp>
        <p:nvSpPr>
          <p:cNvPr id="7732" name="object_7733"/>
          <p:cNvSpPr/>
          <p:nvPr/>
        </p:nvSpPr>
        <p:spPr>
          <a:xfrm>
            <a:off x="7345326" y="4557130"/>
            <a:ext cx="8407247" cy="172483"/>
          </a:xfrm>
          <a:prstGeom prst="rect">
            <a:avLst/>
          </a:prstGeom>
          <a:solidFill>
            <a:srgbClr val="D1D3D4"/>
          </a:solidFill>
        </p:spPr>
      </p:sp>
      <p:sp>
        <p:nvSpPr>
          <p:cNvPr id="7734" name="object_7735"/>
          <p:cNvSpPr/>
          <p:nvPr/>
        </p:nvSpPr>
        <p:spPr>
          <a:xfrm>
            <a:off x="7345326" y="4782685"/>
            <a:ext cx="7404768" cy="172483"/>
          </a:xfrm>
          <a:prstGeom prst="rect">
            <a:avLst/>
          </a:prstGeom>
          <a:solidFill>
            <a:srgbClr val="E1E2E3"/>
          </a:solidFill>
        </p:spPr>
      </p:sp>
      <p:sp>
        <p:nvSpPr>
          <p:cNvPr id="7736" name="object_773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738" name="object_773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30%</a:t>
            </a:r>
          </a:p>
          <a:p>
            <a:pPr marL="12700" algn="r">
              <a:lnSpc>
                <a:spcPct val="100000"/>
              </a:lnSpc>
              <a:spcBef>
                <a:spcPts val="120"/>
              </a:spcBef>
            </a:pPr>
            <a:r>
              <a:rPr lang="de-AT" sz="1750" spc="10" dirty="0">
                <a:solidFill>
                  <a:srgbClr val="494C4D"/>
                </a:solidFill>
                <a:latin typeface="Arial"/>
                <a:cs typeface="Arial"/>
              </a:rPr>
              <a:t>30% / 34%</a:t>
            </a:r>
          </a:p>
        </p:txBody>
      </p:sp>
      <p:sp>
        <p:nvSpPr>
          <p:cNvPr id="7740" name="object_774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173</a:t>
            </a:r>
          </a:p>
        </p:txBody>
      </p:sp>
      <p:sp>
        <p:nvSpPr>
          <p:cNvPr id="7742" name="object_7743"/>
          <p:cNvSpPr/>
          <p:nvPr/>
        </p:nvSpPr>
        <p:spPr>
          <a:xfrm>
            <a:off x="7345326" y="5167454"/>
            <a:ext cx="4531009" cy="398037"/>
          </a:xfrm>
          <a:prstGeom prst="rect">
            <a:avLst/>
          </a:prstGeom>
          <a:solidFill>
            <a:srgbClr val="49C0B6"/>
          </a:solidFill>
        </p:spPr>
      </p:sp>
      <p:sp>
        <p:nvSpPr>
          <p:cNvPr id="7744" name="object_7745"/>
          <p:cNvSpPr/>
          <p:nvPr/>
        </p:nvSpPr>
        <p:spPr>
          <a:xfrm>
            <a:off x="7345326" y="5618563"/>
            <a:ext cx="4583390" cy="172483"/>
          </a:xfrm>
          <a:prstGeom prst="rect">
            <a:avLst/>
          </a:prstGeom>
          <a:solidFill>
            <a:srgbClr val="D1D3D4"/>
          </a:solidFill>
        </p:spPr>
      </p:sp>
      <p:sp>
        <p:nvSpPr>
          <p:cNvPr id="7746" name="object_7747"/>
          <p:cNvSpPr/>
          <p:nvPr/>
        </p:nvSpPr>
        <p:spPr>
          <a:xfrm>
            <a:off x="7345326" y="5844118"/>
            <a:ext cx="5226895" cy="172483"/>
          </a:xfrm>
          <a:prstGeom prst="rect">
            <a:avLst/>
          </a:prstGeom>
          <a:solidFill>
            <a:srgbClr val="E1E2E3"/>
          </a:solidFill>
        </p:spPr>
      </p:sp>
      <p:sp>
        <p:nvSpPr>
          <p:cNvPr id="7748" name="object_774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750" name="object_775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11% / 12%</a:t>
            </a:r>
          </a:p>
        </p:txBody>
      </p:sp>
      <p:sp>
        <p:nvSpPr>
          <p:cNvPr id="7752" name="object_775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68</a:t>
            </a:r>
          </a:p>
        </p:txBody>
      </p:sp>
      <p:sp>
        <p:nvSpPr>
          <p:cNvPr id="7754" name="object_7755"/>
          <p:cNvSpPr/>
          <p:nvPr/>
        </p:nvSpPr>
        <p:spPr>
          <a:xfrm>
            <a:off x="7345326" y="6228887"/>
            <a:ext cx="1780974" cy="398037"/>
          </a:xfrm>
          <a:prstGeom prst="rect">
            <a:avLst/>
          </a:prstGeom>
          <a:solidFill>
            <a:srgbClr val="49C0B6"/>
          </a:solidFill>
        </p:spPr>
      </p:sp>
      <p:sp>
        <p:nvSpPr>
          <p:cNvPr id="7756" name="object_7757"/>
          <p:cNvSpPr/>
          <p:nvPr/>
        </p:nvSpPr>
        <p:spPr>
          <a:xfrm>
            <a:off x="7345326" y="6679996"/>
            <a:ext cx="1676211" cy="172483"/>
          </a:xfrm>
          <a:prstGeom prst="rect">
            <a:avLst/>
          </a:prstGeom>
          <a:solidFill>
            <a:srgbClr val="D1D3D4"/>
          </a:solidFill>
        </p:spPr>
      </p:sp>
      <p:sp>
        <p:nvSpPr>
          <p:cNvPr id="7758" name="object_7759"/>
          <p:cNvSpPr/>
          <p:nvPr/>
        </p:nvSpPr>
        <p:spPr>
          <a:xfrm>
            <a:off x="7345326" y="6905551"/>
            <a:ext cx="1769522" cy="172483"/>
          </a:xfrm>
          <a:prstGeom prst="rect">
            <a:avLst/>
          </a:prstGeom>
          <a:solidFill>
            <a:srgbClr val="E1E2E3"/>
          </a:solidFill>
        </p:spPr>
      </p:sp>
      <p:sp>
        <p:nvSpPr>
          <p:cNvPr id="7760" name="object_776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762" name="object_776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1% / 4%</a:t>
            </a:r>
          </a:p>
        </p:txBody>
      </p:sp>
      <p:sp>
        <p:nvSpPr>
          <p:cNvPr id="7764" name="object_776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7766" name="object_7767"/>
          <p:cNvSpPr/>
          <p:nvPr/>
        </p:nvSpPr>
        <p:spPr>
          <a:xfrm>
            <a:off x="7345326" y="7290320"/>
            <a:ext cx="104763" cy="398037"/>
          </a:xfrm>
          <a:prstGeom prst="rect">
            <a:avLst/>
          </a:prstGeom>
          <a:solidFill>
            <a:srgbClr val="49C0B6"/>
          </a:solidFill>
        </p:spPr>
      </p:sp>
      <p:sp>
        <p:nvSpPr>
          <p:cNvPr id="7768" name="object_7769"/>
          <p:cNvSpPr/>
          <p:nvPr/>
        </p:nvSpPr>
        <p:spPr>
          <a:xfrm>
            <a:off x="7345326" y="7741429"/>
            <a:ext cx="157145" cy="172483"/>
          </a:xfrm>
          <a:prstGeom prst="rect">
            <a:avLst/>
          </a:prstGeom>
          <a:solidFill>
            <a:srgbClr val="D1D3D4"/>
          </a:solidFill>
        </p:spPr>
      </p:sp>
      <p:sp>
        <p:nvSpPr>
          <p:cNvPr id="7770" name="object_7771"/>
          <p:cNvSpPr/>
          <p:nvPr/>
        </p:nvSpPr>
        <p:spPr>
          <a:xfrm>
            <a:off x="7345326" y="7966984"/>
            <a:ext cx="544468" cy="172483"/>
          </a:xfrm>
          <a:prstGeom prst="rect">
            <a:avLst/>
          </a:prstGeom>
          <a:solidFill>
            <a:srgbClr val="E1E2E3"/>
          </a:solidFill>
        </p:spPr>
      </p:sp>
      <p:sp>
        <p:nvSpPr>
          <p:cNvPr id="7772" name="object_777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774" name="object_777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1% / 1%</a:t>
            </a:r>
          </a:p>
        </p:txBody>
      </p:sp>
      <p:sp>
        <p:nvSpPr>
          <p:cNvPr id="7776" name="object_777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7778" name="object_7779"/>
          <p:cNvSpPr/>
          <p:nvPr/>
        </p:nvSpPr>
        <p:spPr>
          <a:xfrm>
            <a:off x="7345326" y="8351753"/>
            <a:ext cx="209526" cy="398037"/>
          </a:xfrm>
          <a:prstGeom prst="rect">
            <a:avLst/>
          </a:prstGeom>
          <a:solidFill>
            <a:srgbClr val="49C0B6"/>
          </a:solidFill>
        </p:spPr>
      </p:sp>
      <p:sp>
        <p:nvSpPr>
          <p:cNvPr id="7780" name="object_7781"/>
          <p:cNvSpPr/>
          <p:nvPr/>
        </p:nvSpPr>
        <p:spPr>
          <a:xfrm>
            <a:off x="7345326" y="8802862"/>
            <a:ext cx="104763" cy="172483"/>
          </a:xfrm>
          <a:prstGeom prst="rect">
            <a:avLst/>
          </a:prstGeom>
          <a:solidFill>
            <a:srgbClr val="D1D3D4"/>
          </a:solidFill>
        </p:spPr>
      </p:sp>
      <p:sp>
        <p:nvSpPr>
          <p:cNvPr id="7782" name="object_7783"/>
          <p:cNvSpPr/>
          <p:nvPr/>
        </p:nvSpPr>
        <p:spPr>
          <a:xfrm>
            <a:off x="7345326" y="9028417"/>
            <a:ext cx="108894" cy="172483"/>
          </a:xfrm>
          <a:prstGeom prst="rect">
            <a:avLst/>
          </a:prstGeom>
          <a:solidFill>
            <a:srgbClr val="E1E2E3"/>
          </a:solidFill>
        </p:spPr>
      </p:sp>
      <p:sp>
        <p:nvSpPr>
          <p:cNvPr id="7784" name="object_778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786" name="object_778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1% / 0%</a:t>
            </a:r>
          </a:p>
        </p:txBody>
      </p:sp>
      <p:sp>
        <p:nvSpPr>
          <p:cNvPr id="7788" name="object_778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7790" name="object_7791"/>
          <p:cNvSpPr/>
          <p:nvPr/>
        </p:nvSpPr>
        <p:spPr>
          <a:xfrm>
            <a:off x="7345326" y="9413186"/>
            <a:ext cx="104763" cy="398037"/>
          </a:xfrm>
          <a:prstGeom prst="rect">
            <a:avLst/>
          </a:prstGeom>
          <a:solidFill>
            <a:srgbClr val="49C0B6"/>
          </a:solidFill>
        </p:spPr>
      </p:sp>
      <p:sp>
        <p:nvSpPr>
          <p:cNvPr id="7792" name="object_7793"/>
          <p:cNvSpPr/>
          <p:nvPr/>
        </p:nvSpPr>
        <p:spPr>
          <a:xfrm>
            <a:off x="7345326" y="9864295"/>
            <a:ext cx="104763" cy="172483"/>
          </a:xfrm>
          <a:prstGeom prst="rect">
            <a:avLst/>
          </a:prstGeom>
          <a:solidFill>
            <a:srgbClr val="D1D3D4"/>
          </a:solidFill>
        </p:spPr>
      </p:sp>
      <p:sp>
        <p:nvSpPr>
          <p:cNvPr id="7794" name="object_7795"/>
          <p:cNvSpPr/>
          <p:nvPr/>
        </p:nvSpPr>
        <p:spPr>
          <a:xfrm>
            <a:off x="7345326" y="10089850"/>
            <a:ext cx="27223" cy="172483"/>
          </a:xfrm>
          <a:prstGeom prst="rect">
            <a:avLst/>
          </a:prstGeom>
          <a:solidFill>
            <a:srgbClr val="E1E2E3"/>
          </a:solidFill>
        </p:spPr>
      </p:sp>
      <p:sp>
        <p:nvSpPr>
          <p:cNvPr id="7796" name="object_7797"/>
          <p:cNvSpPr/>
          <p:nvPr/>
        </p:nvSpPr>
        <p:spPr>
          <a:xfrm>
            <a:off x="7345326" y="3999878"/>
            <a:ext cx="0" cy="6368598"/>
          </a:xfrm>
          <a:prstGeom prst="rect">
            <a:avLst/>
          </a:prstGeom>
          <a:ln w="5235">
            <a:solidFill>
              <a:srgbClr val="000000"/>
            </a:solidFill>
          </a:ln>
        </p:spPr>
      </p:sp>
      <p:sp>
        <p:nvSpPr>
          <p:cNvPr id="7798" name="object_7799"/>
          <p:cNvSpPr/>
          <p:nvPr/>
        </p:nvSpPr>
        <p:spPr>
          <a:xfrm>
            <a:off x="15752573" y="3999878"/>
            <a:ext cx="0" cy="6368598"/>
          </a:xfrm>
          <a:prstGeom prst="rect">
            <a:avLst/>
          </a:prstGeom>
          <a:ln w="5235">
            <a:solidFill>
              <a:srgbClr val="000000"/>
            </a:solidFill>
          </a:ln>
        </p:spPr>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4" name="object_7815"/>
          <p:cNvSpPr>
            <a:spLocks noGrp="1"/>
          </p:cNvSpPr>
          <p:nvPr/>
        </p:nvSpPr>
        <p:spPr>
          <a:xfrm>
            <a:off x="757390" y="680607"/>
            <a:ext cx="733425" cy="733425"/>
          </a:xfrm>
          <a:prstGeom prst="rect">
            <a:avLst/>
          </a:prstGeom>
          <a:ln w="125650">
            <a:solidFill>
              <a:srgbClr val="F48798"/>
            </a:solidFill>
          </a:ln>
        </p:spPr>
        <p:txBody>
          <a:bodyPr wrap="square" lIns="0" tIns="0" rIns="0" bIns="0" rtlCol="0"/>
          <a:lstStyle/>
          <a:p>
            <a:endParaRPr/>
          </a:p>
        </p:txBody>
      </p:sp>
      <p:sp>
        <p:nvSpPr>
          <p:cNvPr id="7816" name="object_781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Berufliche Entwicklung | 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818" name="781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820" name="782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822" name="782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824" name="782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826" name="782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828" name="782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830" name="783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832" name="783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834" name="783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836" name="783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838" name="783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840" name="784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842" name="784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844" name="784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846" name="784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848" name="784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850" name="785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852" name="object_7853"/>
          <p:cNvSpPr/>
          <p:nvPr/>
        </p:nvSpPr>
        <p:spPr>
          <a:xfrm>
            <a:off x="18761549" y="2418474"/>
            <a:ext cx="922019" cy="922019"/>
          </a:xfrm>
          <a:prstGeom prst="rect">
            <a:avLst/>
          </a:prstGeom>
          <a:ln w="52354">
            <a:solidFill>
              <a:srgbClr val="FABC46"/>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2.8</a:t>
            </a:r>
          </a:p>
          <a:p>
            <a:pPr algn="ctr"/>
            <a:r>
              <a:rPr lang="en-US" sz="1850" b="1" dirty="0">
                <a:solidFill>
                  <a:srgbClr val="5DC596"/>
                </a:solidFill>
                <a:latin typeface="Arial"/>
                <a:cs typeface="Arial"/>
              </a:rPr>
              <a:t>(+0.4)</a:t>
            </a:r>
          </a:p>
        </p:txBody>
      </p:sp>
      <p:sp>
        <p:nvSpPr>
          <p:cNvPr id="7854" name="object_785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(N=212)</a:t>
            </a:r>
            <a:endParaRPr lang="en-US" sz="1950" dirty="0">
              <a:latin typeface="Arial" panose="02000000000000000000" pitchFamily="2" charset="0"/>
              <a:ea typeface="Arial" panose="02000000000000000000" pitchFamily="2" charset="0"/>
            </a:endParaRPr>
          </a:p>
        </p:txBody>
      </p:sp>
      <p:sp>
        <p:nvSpPr>
          <p:cNvPr id="7856" name="object_785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7858" name="object_785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7860" name="object_786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7862" name="object_786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7802" name="object_7803"/>
          <p:cNvSpPr/>
          <p:nvPr/>
        </p:nvSpPr>
        <p:spPr>
          <a:xfrm>
            <a:off x="3748577" y="10104831"/>
            <a:ext cx="4837633" cy="157480"/>
          </a:xfrm>
          <a:prstGeom prst="rect">
            <a:avLst/>
          </a:prstGeom>
          <a:solidFill>
            <a:srgbClr val="DB2D3C"/>
          </a:solidFill>
        </p:spPr>
      </p:sp>
      <p:sp>
        <p:nvSpPr>
          <p:cNvPr id="7804" name="object_7805"/>
          <p:cNvSpPr/>
          <p:nvPr/>
        </p:nvSpPr>
        <p:spPr>
          <a:xfrm>
            <a:off x="3748577" y="3146501"/>
            <a:ext cx="4837633" cy="6958330"/>
          </a:xfrm>
          <a:prstGeom prst="rect">
            <a:avLst/>
          </a:prstGeom>
          <a:solidFill>
            <a:srgbClr val="DB2D3C">
              <a:alpha val="9999"/>
            </a:srgbClr>
          </a:solidFill>
        </p:spPr>
      </p:sp>
      <p:sp>
        <p:nvSpPr>
          <p:cNvPr id="7806" name="object_7807"/>
          <p:cNvSpPr/>
          <p:nvPr/>
        </p:nvSpPr>
        <p:spPr>
          <a:xfrm>
            <a:off x="8586210" y="10104831"/>
            <a:ext cx="3154019" cy="157480"/>
          </a:xfrm>
          <a:prstGeom prst="rect">
            <a:avLst/>
          </a:prstGeom>
          <a:solidFill>
            <a:srgbClr val="FABC46"/>
          </a:solidFill>
        </p:spPr>
      </p:sp>
      <p:sp>
        <p:nvSpPr>
          <p:cNvPr id="7808" name="object_7809"/>
          <p:cNvSpPr/>
          <p:nvPr/>
        </p:nvSpPr>
        <p:spPr>
          <a:xfrm>
            <a:off x="8586210" y="3146501"/>
            <a:ext cx="3154019" cy="6958330"/>
          </a:xfrm>
          <a:prstGeom prst="rect">
            <a:avLst/>
          </a:prstGeom>
          <a:solidFill>
            <a:srgbClr val="FABC46">
              <a:alpha val="9999"/>
            </a:srgbClr>
          </a:solidFill>
        </p:spPr>
      </p:sp>
      <p:sp>
        <p:nvSpPr>
          <p:cNvPr id="7810" name="object_7811"/>
          <p:cNvSpPr/>
          <p:nvPr/>
        </p:nvSpPr>
        <p:spPr>
          <a:xfrm>
            <a:off x="11740229" y="10104831"/>
            <a:ext cx="4615638" cy="157480"/>
          </a:xfrm>
          <a:prstGeom prst="rect">
            <a:avLst/>
          </a:prstGeom>
          <a:solidFill>
            <a:srgbClr val="35B77C"/>
          </a:solidFill>
        </p:spPr>
      </p:sp>
      <p:sp>
        <p:nvSpPr>
          <p:cNvPr id="7812" name="object_7813"/>
          <p:cNvSpPr/>
          <p:nvPr/>
        </p:nvSpPr>
        <p:spPr>
          <a:xfrm>
            <a:off x="11740229" y="3146501"/>
            <a:ext cx="4615638" cy="6958330"/>
          </a:xfrm>
          <a:prstGeom prst="rect">
            <a:avLst/>
          </a:prstGeom>
          <a:solidFill>
            <a:srgbClr val="35B77C">
              <a:alpha val="9999"/>
            </a:srgbClr>
          </a:solidFill>
        </p:spPr>
      </p:sp>
      <p:sp>
        <p:nvSpPr>
          <p:cNvPr id="7864" name="object_786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7866" name="object_786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7868" name="object_7869">
            <a:hlinkClick r:id="rId17" action="ppaction://hlinksldjump" tooltip="30: Kriterien für Karriere Z=3.1 / W=35%"/>
          </p:cNvPr>
          <p:cNvSpPr/>
          <p:nvPr/>
        </p:nvSpPr>
        <p:spPr>
          <a:xfrm>
            <a:off x="7378391" y="740239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7870" name="object_7871">
            <a:hlinkClick r:id="rId31" action="ppaction://hlinksldjump" tooltip="31: Kenntnis Bewertungssystem Z=2.7 / W=19%"/>
          </p:cNvPr>
          <p:cNvSpPr/>
          <p:nvPr/>
        </p:nvSpPr>
        <p:spPr>
          <a:xfrm>
            <a:off x="9735959" y="8515731"/>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31</a:t>
            </a:r>
            <a:endParaRPr sz="1950" b="1" dirty="0"/>
          </a:p>
        </p:txBody>
      </p:sp>
      <p:sp>
        <p:nvSpPr>
          <p:cNvPr id="7872" name="object_7873">
            <a:hlinkClick r:id="rId32" action="ppaction://hlinksldjump" tooltip="32: Förderung berufliche Entwicklung Z=2.4 / W=51%"/>
          </p:cNvPr>
          <p:cNvSpPr/>
          <p:nvPr/>
        </p:nvSpPr>
        <p:spPr>
          <a:xfrm>
            <a:off x="11461507" y="6289065"/>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7874" name="object_7875">
            <a:hlinkClick r:id="rId33" action="ppaction://hlinksldjump" tooltip="33: Weiterbildungsangebot Z=3.1 / W=84%"/>
          </p:cNvPr>
          <p:cNvSpPr/>
          <p:nvPr/>
        </p:nvSpPr>
        <p:spPr>
          <a:xfrm>
            <a:off x="7506877" y="3992816"/>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33</a:t>
            </a:r>
            <a:endParaRPr sz="1950" b="1"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78" name="object_7879"/>
          <p:cNvPicPr>
            <a:picLocks noChangeAspect="1"/>
          </p:cNvPicPr>
          <p:nvPr/>
        </p:nvPicPr>
        <p:blipFill>
          <a:blip r:embed="rId3"/>
          <a:stretch>
            <a:fillRect/>
          </a:stretch>
        </p:blipFill>
        <p:spPr>
          <a:xfrm>
            <a:off x="603250" y="519041"/>
            <a:ext cx="1098413" cy="1098413"/>
          </a:xfrm>
          <a:prstGeom prst="rect">
            <a:avLst/>
          </a:prstGeom>
        </p:spPr>
      </p:pic>
      <p:sp>
        <p:nvSpPr>
          <p:cNvPr id="7880" name="object_788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Berufliche Entwicklung | Aspektliste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882" name="7883">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7884" name="7885">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7886" name="7887">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7888" name="7889">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7890" name="7891">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7892" name="7893">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7894" name="7895">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7896" name="7897">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7898" name="7899">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7900" name="7901">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7902" name="7903">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7904" name="7905">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906" name="7907">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7908" name="7909">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910" name="7911">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7912" name="7913">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7914" name="7915">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7916" name="object_7917"/>
          <p:cNvSpPr>
            <a:spLocks noGrp="1"/>
          </p:cNvSpPr>
          <p:nvPr/>
        </p:nvSpPr>
        <p:spPr>
          <a:xfrm>
            <a:off x="1760600" y="2960456"/>
            <a:ext cx="737280" cy="737280"/>
          </a:xfrm>
          <a:prstGeom prst="rect">
            <a:avLst/>
          </a:prstGeom>
          <a:ln w="125650">
            <a:solidFill>
              <a:srgbClr val="F48798"/>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7918" name="object_7919"/>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Berufliche Entwicklung</a:t>
            </a:r>
          </a:p>
        </p:txBody>
      </p:sp>
      <p:sp>
        <p:nvSpPr>
          <p:cNvPr id="7920" name="object_7921"/>
          <p:cNvSpPr/>
          <p:nvPr/>
        </p:nvSpPr>
        <p:spPr>
          <a:xfrm>
            <a:off x="7792620" y="2868296"/>
            <a:ext cx="921600" cy="921600"/>
          </a:xfrm>
          <a:prstGeom prst="rect">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2.8</a:t>
            </a:r>
          </a:p>
          <a:p>
            <a:pPr algn="ctr"/>
            <a:r>
              <a:rPr lang="en-US" sz="1700" b="1" dirty="0">
                <a:solidFill>
                  <a:srgbClr val="5DC596"/>
                </a:solidFill>
                <a:latin typeface="Arial"/>
                <a:cs typeface="Arial"/>
              </a:rPr>
              <a:t>(+0.4)</a:t>
            </a:r>
          </a:p>
        </p:txBody>
      </p:sp>
      <p:sp>
        <p:nvSpPr>
          <p:cNvPr id="7922" name="object_7923">
            <a:hlinkClick r:id="rId32" action="ppaction://hlinksldjump" tooltip="Berufliche Laufbahnen beruhen bei uns auf fairen und transparenten Kriterien. Z=3.1"/>
          </p:cNvPr>
          <p:cNvSpPr>
            <a:spLocks noGrp="1"/>
          </p:cNvSpPr>
          <p:nvPr/>
        </p:nvSpPr>
        <p:spPr>
          <a:xfrm>
            <a:off x="1760600" y="41720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30</a:t>
            </a:r>
            <a:endParaRPr sz="2950" b="1" dirty="0"/>
          </a:p>
        </p:txBody>
      </p:sp>
      <p:sp>
        <p:nvSpPr>
          <p:cNvPr id="7924" name="object_7925"/>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Kriterien für Karriere</a:t>
            </a:r>
          </a:p>
        </p:txBody>
      </p:sp>
      <p:sp>
        <p:nvSpPr>
          <p:cNvPr id="7926" name="object_7927"/>
          <p:cNvSpPr/>
          <p:nvPr/>
        </p:nvSpPr>
        <p:spPr>
          <a:xfrm>
            <a:off x="7792620" y="40798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3.1</a:t>
            </a:r>
          </a:p>
          <a:p>
            <a:pPr algn="ctr"/>
            <a:r>
              <a:rPr lang="en-US" sz="1700" b="1" dirty="0">
                <a:solidFill>
                  <a:srgbClr val="5DC596"/>
                </a:solidFill>
                <a:latin typeface="Arial"/>
                <a:cs typeface="Arial"/>
              </a:rPr>
              <a:t>(+0.6)</a:t>
            </a:r>
          </a:p>
        </p:txBody>
      </p:sp>
      <p:sp>
        <p:nvSpPr>
          <p:cNvPr id="7928" name="object_7929">
            <a:hlinkClick r:id="rId32" action="ppaction://hlinksldjump" tooltip="Ich kenne die Messkriterien, die zur Bewertung meiner Leistung verwendet werden. Z=2.7"/>
          </p:cNvPr>
          <p:cNvSpPr>
            <a:spLocks noGrp="1"/>
          </p:cNvSpPr>
          <p:nvPr/>
        </p:nvSpPr>
        <p:spPr>
          <a:xfrm>
            <a:off x="1760600" y="53836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31</a:t>
            </a:r>
            <a:endParaRPr sz="2950" b="1" dirty="0"/>
          </a:p>
        </p:txBody>
      </p:sp>
      <p:sp>
        <p:nvSpPr>
          <p:cNvPr id="7930" name="object_7931"/>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Kenntnis Bewertungssystem</a:t>
            </a:r>
          </a:p>
        </p:txBody>
      </p:sp>
      <p:sp>
        <p:nvSpPr>
          <p:cNvPr id="7932" name="object_7933"/>
          <p:cNvSpPr/>
          <p:nvPr/>
        </p:nvSpPr>
        <p:spPr>
          <a:xfrm>
            <a:off x="7792620" y="52914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2.7</a:t>
            </a:r>
          </a:p>
          <a:p>
            <a:pPr algn="ctr"/>
            <a:r>
              <a:rPr lang="en-US" sz="1700" b="1" dirty="0">
                <a:solidFill>
                  <a:srgbClr val="515455"/>
                </a:solidFill>
                <a:latin typeface="Arial"/>
                <a:cs typeface="Arial"/>
              </a:rPr>
              <a:t>(+0.2)</a:t>
            </a:r>
          </a:p>
        </p:txBody>
      </p:sp>
      <p:sp>
        <p:nvSpPr>
          <p:cNvPr id="7934" name="object_7935">
            <a:hlinkClick r:id="rId32" action="ppaction://hlinksldjump" tooltip="Meine direkte Führungskraft fördert meine berufliche Entwicklung optimal. Z=2.4"/>
          </p:cNvPr>
          <p:cNvSpPr>
            <a:spLocks noGrp="1"/>
          </p:cNvSpPr>
          <p:nvPr/>
        </p:nvSpPr>
        <p:spPr>
          <a:xfrm>
            <a:off x="1760600" y="65952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32</a:t>
            </a:r>
            <a:endParaRPr sz="2950" b="1" dirty="0"/>
          </a:p>
        </p:txBody>
      </p:sp>
      <p:sp>
        <p:nvSpPr>
          <p:cNvPr id="7936" name="object_7937"/>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Förderung berufliche Entwicklung</a:t>
            </a:r>
          </a:p>
        </p:txBody>
      </p:sp>
      <p:sp>
        <p:nvSpPr>
          <p:cNvPr id="7938" name="object_7939"/>
          <p:cNvSpPr/>
          <p:nvPr/>
        </p:nvSpPr>
        <p:spPr>
          <a:xfrm>
            <a:off x="7792620" y="65030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DC596"/>
                </a:solidFill>
                <a:latin typeface="Arial"/>
                <a:cs typeface="Arial"/>
              </a:rPr>
              <a:t>(+0.5)</a:t>
            </a:r>
          </a:p>
        </p:txBody>
      </p:sp>
      <p:sp>
        <p:nvSpPr>
          <p:cNvPr id="7940" name="object_7941">
            <a:hlinkClick r:id="rId32" action="ppaction://hlinksldjump" tooltip="Ich bin mit dem Weiterbildungsangebot sehr zufrieden. Z=3.1"/>
          </p:cNvPr>
          <p:cNvSpPr>
            <a:spLocks noGrp="1"/>
          </p:cNvSpPr>
          <p:nvPr/>
        </p:nvSpPr>
        <p:spPr>
          <a:xfrm>
            <a:off x="1760600" y="78068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33</a:t>
            </a:r>
            <a:endParaRPr sz="2950" b="1" dirty="0"/>
          </a:p>
        </p:txBody>
      </p:sp>
      <p:sp>
        <p:nvSpPr>
          <p:cNvPr id="7942" name="object_7943"/>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Weiterbildungsangebot</a:t>
            </a:r>
          </a:p>
        </p:txBody>
      </p:sp>
      <p:sp>
        <p:nvSpPr>
          <p:cNvPr id="7944" name="object_7945"/>
          <p:cNvSpPr/>
          <p:nvPr/>
        </p:nvSpPr>
        <p:spPr>
          <a:xfrm>
            <a:off x="7792620" y="77146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3.1</a:t>
            </a:r>
          </a:p>
          <a:p>
            <a:pPr algn="ctr"/>
            <a:r>
              <a:rPr lang="en-US" sz="1700" b="1" dirty="0">
                <a:solidFill>
                  <a:srgbClr val="515455"/>
                </a:solidFill>
                <a:latin typeface="Arial"/>
                <a:cs typeface="Arial"/>
              </a:rPr>
              <a:t>(+0.2)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8" name="object_7949"/>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30</a:t>
            </a:r>
            <a:endParaRPr sz="2950" b="1" dirty="0"/>
          </a:p>
        </p:txBody>
      </p:sp>
      <p:sp>
        <p:nvSpPr>
          <p:cNvPr id="7950" name="object_795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Kriterien für Karriere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7952" name="795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7954" name="795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7956" name="795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7958" name="795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7960" name="796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7962" name="796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7964" name="796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7966" name="796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7968" name="796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7970" name="797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7972" name="797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7974" name="797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7976" name="797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7978" name="797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7980" name="798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7982" name="798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7984" name="798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7986" name="object_798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Berufliche Laufbahnen beruhen bei uns auf fairen und transparenten Kriterien. (92.2%)</a:t>
            </a:r>
            <a:endParaRPr sz="2450" dirty="0">
              <a:latin typeface="Arial"/>
              <a:cs typeface="Arial"/>
            </a:endParaRPr>
          </a:p>
        </p:txBody>
      </p:sp>
      <p:sp>
        <p:nvSpPr>
          <p:cNvPr id="7988" name="object_7989"/>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DC596"/>
                </a:solidFill>
                <a:latin typeface="Arial"/>
                <a:cs typeface="Arial"/>
              </a:rPr>
              <a:t>(+0.6)</a:t>
            </a:r>
          </a:p>
        </p:txBody>
      </p:sp>
      <p:sp>
        <p:nvSpPr>
          <p:cNvPr id="7990" name="object_799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992" name="object_799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13%</a:t>
            </a:r>
          </a:p>
          <a:p>
            <a:pPr marL="12700" algn="r">
              <a:lnSpc>
                <a:spcPct val="100000"/>
              </a:lnSpc>
              <a:spcBef>
                <a:spcPts val="120"/>
              </a:spcBef>
            </a:pPr>
            <a:r>
              <a:rPr lang="de-AT" sz="1750" spc="10" dirty="0">
                <a:solidFill>
                  <a:srgbClr val="494C4D"/>
                </a:solidFill>
                <a:latin typeface="Arial"/>
                <a:cs typeface="Arial"/>
              </a:rPr>
              <a:t>5% / 5%</a:t>
            </a:r>
          </a:p>
        </p:txBody>
      </p:sp>
      <p:sp>
        <p:nvSpPr>
          <p:cNvPr id="7994" name="object_799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74</a:t>
            </a:r>
          </a:p>
        </p:txBody>
      </p:sp>
      <p:sp>
        <p:nvSpPr>
          <p:cNvPr id="7996" name="object_7997"/>
          <p:cNvSpPr/>
          <p:nvPr/>
        </p:nvSpPr>
        <p:spPr>
          <a:xfrm>
            <a:off x="7345326" y="4106021"/>
            <a:ext cx="4147575" cy="398037"/>
          </a:xfrm>
          <a:prstGeom prst="rect">
            <a:avLst/>
          </a:prstGeom>
          <a:solidFill>
            <a:srgbClr val="49C0B6"/>
          </a:solidFill>
        </p:spPr>
      </p:sp>
      <p:sp>
        <p:nvSpPr>
          <p:cNvPr id="7998" name="object_7999"/>
          <p:cNvSpPr/>
          <p:nvPr/>
        </p:nvSpPr>
        <p:spPr>
          <a:xfrm>
            <a:off x="7345326" y="4557130"/>
            <a:ext cx="1681449" cy="172483"/>
          </a:xfrm>
          <a:prstGeom prst="rect">
            <a:avLst/>
          </a:prstGeom>
          <a:solidFill>
            <a:srgbClr val="D1D3D4"/>
          </a:solidFill>
        </p:spPr>
      </p:sp>
      <p:sp>
        <p:nvSpPr>
          <p:cNvPr id="8000" name="object_8001"/>
          <p:cNvSpPr/>
          <p:nvPr/>
        </p:nvSpPr>
        <p:spPr>
          <a:xfrm>
            <a:off x="7345326" y="4782685"/>
            <a:ext cx="1631227" cy="172483"/>
          </a:xfrm>
          <a:prstGeom prst="rect">
            <a:avLst/>
          </a:prstGeom>
          <a:solidFill>
            <a:srgbClr val="E1E2E3"/>
          </a:solidFill>
        </p:spPr>
      </p:sp>
      <p:sp>
        <p:nvSpPr>
          <p:cNvPr id="8002" name="object_800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004" name="object_800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15% / 13%</a:t>
            </a:r>
          </a:p>
        </p:txBody>
      </p:sp>
      <p:sp>
        <p:nvSpPr>
          <p:cNvPr id="8006" name="object_800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114</a:t>
            </a:r>
          </a:p>
        </p:txBody>
      </p:sp>
      <p:sp>
        <p:nvSpPr>
          <p:cNvPr id="8008" name="object_8009"/>
          <p:cNvSpPr/>
          <p:nvPr/>
        </p:nvSpPr>
        <p:spPr>
          <a:xfrm>
            <a:off x="7345326" y="5167454"/>
            <a:ext cx="6389508" cy="398037"/>
          </a:xfrm>
          <a:prstGeom prst="rect">
            <a:avLst/>
          </a:prstGeom>
          <a:solidFill>
            <a:srgbClr val="49C0B6"/>
          </a:solidFill>
        </p:spPr>
      </p:sp>
      <p:sp>
        <p:nvSpPr>
          <p:cNvPr id="8010" name="object_8011"/>
          <p:cNvSpPr/>
          <p:nvPr/>
        </p:nvSpPr>
        <p:spPr>
          <a:xfrm>
            <a:off x="7345326" y="5618563"/>
            <a:ext cx="4932252" cy="172483"/>
          </a:xfrm>
          <a:prstGeom prst="rect">
            <a:avLst/>
          </a:prstGeom>
          <a:solidFill>
            <a:srgbClr val="D1D3D4"/>
          </a:solidFill>
        </p:spPr>
      </p:sp>
      <p:sp>
        <p:nvSpPr>
          <p:cNvPr id="8012" name="object_8013"/>
          <p:cNvSpPr/>
          <p:nvPr/>
        </p:nvSpPr>
        <p:spPr>
          <a:xfrm>
            <a:off x="7345326" y="5844118"/>
            <a:ext cx="4369358" cy="172483"/>
          </a:xfrm>
          <a:prstGeom prst="rect">
            <a:avLst/>
          </a:prstGeom>
          <a:solidFill>
            <a:srgbClr val="E1E2E3"/>
          </a:solidFill>
        </p:spPr>
      </p:sp>
      <p:sp>
        <p:nvSpPr>
          <p:cNvPr id="8014" name="object_801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016" name="object_801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25%</a:t>
            </a:r>
          </a:p>
        </p:txBody>
      </p:sp>
      <p:sp>
        <p:nvSpPr>
          <p:cNvPr id="8018" name="object_801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150</a:t>
            </a:r>
          </a:p>
        </p:txBody>
      </p:sp>
      <p:sp>
        <p:nvSpPr>
          <p:cNvPr id="8020" name="object_8021"/>
          <p:cNvSpPr/>
          <p:nvPr/>
        </p:nvSpPr>
        <p:spPr>
          <a:xfrm>
            <a:off x="7345326" y="6228887"/>
            <a:ext cx="8407247" cy="398037"/>
          </a:xfrm>
          <a:prstGeom prst="rect">
            <a:avLst/>
          </a:prstGeom>
          <a:solidFill>
            <a:srgbClr val="49C0B6"/>
          </a:solidFill>
        </p:spPr>
      </p:sp>
      <p:sp>
        <p:nvSpPr>
          <p:cNvPr id="8022" name="object_8023"/>
          <p:cNvSpPr/>
          <p:nvPr/>
        </p:nvSpPr>
        <p:spPr>
          <a:xfrm>
            <a:off x="7345326" y="6679996"/>
            <a:ext cx="8351199" cy="172483"/>
          </a:xfrm>
          <a:prstGeom prst="rect">
            <a:avLst/>
          </a:prstGeom>
          <a:solidFill>
            <a:srgbClr val="D1D3D4"/>
          </a:solidFill>
        </p:spPr>
      </p:sp>
      <p:sp>
        <p:nvSpPr>
          <p:cNvPr id="8024" name="object_8025"/>
          <p:cNvSpPr/>
          <p:nvPr/>
        </p:nvSpPr>
        <p:spPr>
          <a:xfrm>
            <a:off x="7345326" y="6905551"/>
            <a:ext cx="8156134" cy="172483"/>
          </a:xfrm>
          <a:prstGeom prst="rect">
            <a:avLst/>
          </a:prstGeom>
          <a:solidFill>
            <a:srgbClr val="E1E2E3"/>
          </a:solidFill>
        </p:spPr>
      </p:sp>
      <p:sp>
        <p:nvSpPr>
          <p:cNvPr id="8026" name="object_802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028" name="object_802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18% / 19%</a:t>
            </a:r>
          </a:p>
        </p:txBody>
      </p:sp>
      <p:sp>
        <p:nvSpPr>
          <p:cNvPr id="8030" name="object_803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103</a:t>
            </a:r>
          </a:p>
        </p:txBody>
      </p:sp>
      <p:sp>
        <p:nvSpPr>
          <p:cNvPr id="8032" name="object_8033"/>
          <p:cNvSpPr/>
          <p:nvPr/>
        </p:nvSpPr>
        <p:spPr>
          <a:xfrm>
            <a:off x="7345326" y="7290320"/>
            <a:ext cx="5772976" cy="398037"/>
          </a:xfrm>
          <a:prstGeom prst="rect">
            <a:avLst/>
          </a:prstGeom>
          <a:solidFill>
            <a:srgbClr val="49C0B6"/>
          </a:solidFill>
        </p:spPr>
      </p:sp>
      <p:sp>
        <p:nvSpPr>
          <p:cNvPr id="8034" name="object_8035"/>
          <p:cNvSpPr/>
          <p:nvPr/>
        </p:nvSpPr>
        <p:spPr>
          <a:xfrm>
            <a:off x="7345326" y="7741429"/>
            <a:ext cx="5885073" cy="172483"/>
          </a:xfrm>
          <a:prstGeom prst="rect">
            <a:avLst/>
          </a:prstGeom>
          <a:solidFill>
            <a:srgbClr val="D1D3D4"/>
          </a:solidFill>
        </p:spPr>
      </p:sp>
      <p:sp>
        <p:nvSpPr>
          <p:cNvPr id="8036" name="object_8037"/>
          <p:cNvSpPr/>
          <p:nvPr/>
        </p:nvSpPr>
        <p:spPr>
          <a:xfrm>
            <a:off x="7345326" y="7966984"/>
            <a:ext cx="6175359" cy="172483"/>
          </a:xfrm>
          <a:prstGeom prst="rect">
            <a:avLst/>
          </a:prstGeom>
          <a:solidFill>
            <a:srgbClr val="E1E2E3"/>
          </a:solidFill>
        </p:spPr>
      </p:sp>
      <p:sp>
        <p:nvSpPr>
          <p:cNvPr id="8038" name="object_803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040" name="object_804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19% / 20%</a:t>
            </a:r>
          </a:p>
        </p:txBody>
      </p:sp>
      <p:sp>
        <p:nvSpPr>
          <p:cNvPr id="8042" name="object_804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54</a:t>
            </a:r>
          </a:p>
        </p:txBody>
      </p:sp>
      <p:sp>
        <p:nvSpPr>
          <p:cNvPr id="8044" name="object_8045"/>
          <p:cNvSpPr/>
          <p:nvPr/>
        </p:nvSpPr>
        <p:spPr>
          <a:xfrm>
            <a:off x="7345326" y="8351753"/>
            <a:ext cx="3026609" cy="398037"/>
          </a:xfrm>
          <a:prstGeom prst="rect">
            <a:avLst/>
          </a:prstGeom>
          <a:solidFill>
            <a:srgbClr val="49C0B6"/>
          </a:solidFill>
        </p:spPr>
      </p:sp>
      <p:sp>
        <p:nvSpPr>
          <p:cNvPr id="8046" name="object_8047"/>
          <p:cNvSpPr/>
          <p:nvPr/>
        </p:nvSpPr>
        <p:spPr>
          <a:xfrm>
            <a:off x="7345326" y="8802862"/>
            <a:ext cx="6053218" cy="172483"/>
          </a:xfrm>
          <a:prstGeom prst="rect">
            <a:avLst/>
          </a:prstGeom>
          <a:solidFill>
            <a:srgbClr val="D1D3D4"/>
          </a:solidFill>
        </p:spPr>
      </p:sp>
      <p:sp>
        <p:nvSpPr>
          <p:cNvPr id="8048" name="object_8049"/>
          <p:cNvSpPr/>
          <p:nvPr/>
        </p:nvSpPr>
        <p:spPr>
          <a:xfrm>
            <a:off x="7345326" y="9028417"/>
            <a:ext cx="6524908" cy="172483"/>
          </a:xfrm>
          <a:prstGeom prst="rect">
            <a:avLst/>
          </a:prstGeom>
          <a:solidFill>
            <a:srgbClr val="E1E2E3"/>
          </a:solidFill>
        </p:spPr>
      </p:sp>
      <p:sp>
        <p:nvSpPr>
          <p:cNvPr id="8050" name="object_805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052" name="object_805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7%</a:t>
            </a:r>
          </a:p>
          <a:p>
            <a:pPr marL="12700" algn="r">
              <a:lnSpc>
                <a:spcPct val="100000"/>
              </a:lnSpc>
              <a:spcBef>
                <a:spcPts val="120"/>
              </a:spcBef>
            </a:pPr>
            <a:r>
              <a:rPr lang="de-AT" sz="1750" spc="10" dirty="0">
                <a:solidFill>
                  <a:srgbClr val="494C4D"/>
                </a:solidFill>
                <a:latin typeface="Arial"/>
                <a:cs typeface="Arial"/>
              </a:rPr>
              <a:t>13% / 14%</a:t>
            </a:r>
          </a:p>
        </p:txBody>
      </p:sp>
      <p:sp>
        <p:nvSpPr>
          <p:cNvPr id="8054" name="object_805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40</a:t>
            </a:r>
          </a:p>
        </p:txBody>
      </p:sp>
      <p:sp>
        <p:nvSpPr>
          <p:cNvPr id="8056" name="object_8057"/>
          <p:cNvSpPr/>
          <p:nvPr/>
        </p:nvSpPr>
        <p:spPr>
          <a:xfrm>
            <a:off x="7345326" y="9413186"/>
            <a:ext cx="2241933" cy="398037"/>
          </a:xfrm>
          <a:prstGeom prst="rect">
            <a:avLst/>
          </a:prstGeom>
          <a:solidFill>
            <a:srgbClr val="49C0B6"/>
          </a:solidFill>
        </p:spPr>
      </p:sp>
      <p:sp>
        <p:nvSpPr>
          <p:cNvPr id="8058" name="object_8059"/>
          <p:cNvSpPr/>
          <p:nvPr/>
        </p:nvSpPr>
        <p:spPr>
          <a:xfrm>
            <a:off x="7345326" y="9864295"/>
            <a:ext cx="4091527" cy="172483"/>
          </a:xfrm>
          <a:prstGeom prst="rect">
            <a:avLst/>
          </a:prstGeom>
          <a:solidFill>
            <a:srgbClr val="D1D3D4"/>
          </a:solidFill>
        </p:spPr>
      </p:sp>
      <p:sp>
        <p:nvSpPr>
          <p:cNvPr id="8060" name="object_8061"/>
          <p:cNvSpPr/>
          <p:nvPr/>
        </p:nvSpPr>
        <p:spPr>
          <a:xfrm>
            <a:off x="7345326" y="10089850"/>
            <a:ext cx="4485874" cy="172483"/>
          </a:xfrm>
          <a:prstGeom prst="rect">
            <a:avLst/>
          </a:prstGeom>
          <a:solidFill>
            <a:srgbClr val="E1E2E3"/>
          </a:solidFill>
        </p:spPr>
      </p:sp>
      <p:sp>
        <p:nvSpPr>
          <p:cNvPr id="8062" name="object_8063"/>
          <p:cNvSpPr/>
          <p:nvPr/>
        </p:nvSpPr>
        <p:spPr>
          <a:xfrm>
            <a:off x="7345326" y="3999878"/>
            <a:ext cx="0" cy="6368598"/>
          </a:xfrm>
          <a:prstGeom prst="rect">
            <a:avLst/>
          </a:prstGeom>
          <a:ln w="5235">
            <a:solidFill>
              <a:srgbClr val="000000"/>
            </a:solidFill>
          </a:ln>
        </p:spPr>
      </p:sp>
      <p:sp>
        <p:nvSpPr>
          <p:cNvPr id="8064" name="object_8065"/>
          <p:cNvSpPr/>
          <p:nvPr/>
        </p:nvSpPr>
        <p:spPr>
          <a:xfrm>
            <a:off x="15752573" y="3999878"/>
            <a:ext cx="0" cy="6368598"/>
          </a:xfrm>
          <a:prstGeom prst="rect">
            <a:avLst/>
          </a:prstGeom>
          <a:ln w="5235">
            <a:solidFill>
              <a:srgbClr val="000000"/>
            </a:solidFill>
          </a:ln>
        </p:spPr>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8" name="object_8069"/>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31</a:t>
            </a:r>
            <a:endParaRPr sz="2950" b="1" dirty="0"/>
          </a:p>
        </p:txBody>
      </p:sp>
      <p:sp>
        <p:nvSpPr>
          <p:cNvPr id="8070" name="object_80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Kenntnis Bewertungssystem</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072" name="807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074" name="807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076" name="807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078" name="807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080" name="808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082" name="808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084" name="808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086" name="808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088" name="808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090" name="809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092" name="809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094" name="809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096" name="809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098" name="809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100" name="810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102" name="810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104" name="810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106" name="object_810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kenne die Messkriterien, die zur Bewertung meiner Leistung verwendet werden. (99.8%)</a:t>
            </a:r>
            <a:endParaRPr sz="2450" dirty="0">
              <a:latin typeface="Arial"/>
              <a:cs typeface="Arial"/>
            </a:endParaRPr>
          </a:p>
        </p:txBody>
      </p:sp>
      <p:sp>
        <p:nvSpPr>
          <p:cNvPr id="8108" name="object_8109"/>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(+0.2)</a:t>
            </a:r>
          </a:p>
        </p:txBody>
      </p:sp>
      <p:sp>
        <p:nvSpPr>
          <p:cNvPr id="8110" name="object_811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8112" name="object_811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25%</a:t>
            </a:r>
          </a:p>
          <a:p>
            <a:pPr marL="12700" algn="r">
              <a:lnSpc>
                <a:spcPct val="100000"/>
              </a:lnSpc>
              <a:spcBef>
                <a:spcPts val="120"/>
              </a:spcBef>
            </a:pPr>
            <a:r>
              <a:rPr lang="de-AT" sz="1750" spc="10" dirty="0">
                <a:solidFill>
                  <a:srgbClr val="494C4D"/>
                </a:solidFill>
                <a:latin typeface="Arial"/>
                <a:cs typeface="Arial"/>
              </a:rPr>
              <a:t>17% / 15%</a:t>
            </a:r>
          </a:p>
        </p:txBody>
      </p:sp>
      <p:sp>
        <p:nvSpPr>
          <p:cNvPr id="8114" name="object_811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143</a:t>
            </a:r>
          </a:p>
        </p:txBody>
      </p:sp>
      <p:sp>
        <p:nvSpPr>
          <p:cNvPr id="8116" name="object_8117"/>
          <p:cNvSpPr/>
          <p:nvPr/>
        </p:nvSpPr>
        <p:spPr>
          <a:xfrm>
            <a:off x="7345326" y="4106021"/>
            <a:ext cx="7030622" cy="398037"/>
          </a:xfrm>
          <a:prstGeom prst="rect">
            <a:avLst/>
          </a:prstGeom>
          <a:solidFill>
            <a:srgbClr val="49C0B6"/>
          </a:solidFill>
        </p:spPr>
      </p:sp>
      <p:sp>
        <p:nvSpPr>
          <p:cNvPr id="8118" name="object_8119"/>
          <p:cNvSpPr/>
          <p:nvPr/>
        </p:nvSpPr>
        <p:spPr>
          <a:xfrm>
            <a:off x="7345326" y="4557130"/>
            <a:ext cx="4965684" cy="172483"/>
          </a:xfrm>
          <a:prstGeom prst="rect">
            <a:avLst/>
          </a:prstGeom>
          <a:solidFill>
            <a:srgbClr val="D1D3D4"/>
          </a:solidFill>
        </p:spPr>
      </p:sp>
      <p:sp>
        <p:nvSpPr>
          <p:cNvPr id="8120" name="object_8121"/>
          <p:cNvSpPr/>
          <p:nvPr/>
        </p:nvSpPr>
        <p:spPr>
          <a:xfrm>
            <a:off x="7345326" y="4782685"/>
            <a:ext cx="4394910" cy="172483"/>
          </a:xfrm>
          <a:prstGeom prst="rect">
            <a:avLst/>
          </a:prstGeom>
          <a:solidFill>
            <a:srgbClr val="E1E2E3"/>
          </a:solidFill>
        </p:spPr>
      </p:sp>
      <p:sp>
        <p:nvSpPr>
          <p:cNvPr id="8122" name="object_812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124" name="object_812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29%</a:t>
            </a:r>
          </a:p>
        </p:txBody>
      </p:sp>
      <p:sp>
        <p:nvSpPr>
          <p:cNvPr id="8126" name="object_812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166</a:t>
            </a:r>
          </a:p>
        </p:txBody>
      </p:sp>
      <p:sp>
        <p:nvSpPr>
          <p:cNvPr id="8128" name="object_8129"/>
          <p:cNvSpPr/>
          <p:nvPr/>
        </p:nvSpPr>
        <p:spPr>
          <a:xfrm>
            <a:off x="7345326" y="5167454"/>
            <a:ext cx="8161421" cy="398037"/>
          </a:xfrm>
          <a:prstGeom prst="rect">
            <a:avLst/>
          </a:prstGeom>
          <a:solidFill>
            <a:srgbClr val="49C0B6"/>
          </a:solidFill>
        </p:spPr>
      </p:sp>
      <p:sp>
        <p:nvSpPr>
          <p:cNvPr id="8130" name="object_8131"/>
          <p:cNvSpPr/>
          <p:nvPr/>
        </p:nvSpPr>
        <p:spPr>
          <a:xfrm>
            <a:off x="7345326" y="5618563"/>
            <a:ext cx="8407247" cy="172483"/>
          </a:xfrm>
          <a:prstGeom prst="rect">
            <a:avLst/>
          </a:prstGeom>
          <a:solidFill>
            <a:srgbClr val="D1D3D4"/>
          </a:solidFill>
        </p:spPr>
      </p:sp>
      <p:sp>
        <p:nvSpPr>
          <p:cNvPr id="8132" name="object_8133"/>
          <p:cNvSpPr/>
          <p:nvPr/>
        </p:nvSpPr>
        <p:spPr>
          <a:xfrm>
            <a:off x="7345326" y="5844118"/>
            <a:ext cx="8380990" cy="172483"/>
          </a:xfrm>
          <a:prstGeom prst="rect">
            <a:avLst/>
          </a:prstGeom>
          <a:solidFill>
            <a:srgbClr val="E1E2E3"/>
          </a:solidFill>
        </p:spPr>
      </p:sp>
      <p:sp>
        <p:nvSpPr>
          <p:cNvPr id="8134" name="object_813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136" name="object_813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20% / 18%</a:t>
            </a:r>
          </a:p>
        </p:txBody>
      </p:sp>
      <p:sp>
        <p:nvSpPr>
          <p:cNvPr id="8138" name="object_813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117</a:t>
            </a:r>
          </a:p>
        </p:txBody>
      </p:sp>
      <p:sp>
        <p:nvSpPr>
          <p:cNvPr id="8140" name="object_8141"/>
          <p:cNvSpPr/>
          <p:nvPr/>
        </p:nvSpPr>
        <p:spPr>
          <a:xfrm>
            <a:off x="7345326" y="6228887"/>
            <a:ext cx="5752327" cy="398037"/>
          </a:xfrm>
          <a:prstGeom prst="rect">
            <a:avLst/>
          </a:prstGeom>
          <a:solidFill>
            <a:srgbClr val="49C0B6"/>
          </a:solidFill>
        </p:spPr>
      </p:sp>
      <p:sp>
        <p:nvSpPr>
          <p:cNvPr id="8142" name="object_8143"/>
          <p:cNvSpPr/>
          <p:nvPr/>
        </p:nvSpPr>
        <p:spPr>
          <a:xfrm>
            <a:off x="7345326" y="6679996"/>
            <a:ext cx="5653997" cy="172483"/>
          </a:xfrm>
          <a:prstGeom prst="rect">
            <a:avLst/>
          </a:prstGeom>
          <a:solidFill>
            <a:srgbClr val="D1D3D4"/>
          </a:solidFill>
        </p:spPr>
      </p:sp>
      <p:sp>
        <p:nvSpPr>
          <p:cNvPr id="8144" name="object_8145"/>
          <p:cNvSpPr/>
          <p:nvPr/>
        </p:nvSpPr>
        <p:spPr>
          <a:xfrm>
            <a:off x="7345326" y="6905551"/>
            <a:ext cx="5263671" cy="172483"/>
          </a:xfrm>
          <a:prstGeom prst="rect">
            <a:avLst/>
          </a:prstGeom>
          <a:solidFill>
            <a:srgbClr val="E1E2E3"/>
          </a:solidFill>
        </p:spPr>
      </p:sp>
      <p:sp>
        <p:nvSpPr>
          <p:cNvPr id="8146" name="object_814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148" name="object_814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12% / 15%</a:t>
            </a:r>
          </a:p>
        </p:txBody>
      </p:sp>
      <p:sp>
        <p:nvSpPr>
          <p:cNvPr id="8150" name="object_815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70</a:t>
            </a:r>
          </a:p>
        </p:txBody>
      </p:sp>
      <p:sp>
        <p:nvSpPr>
          <p:cNvPr id="8152" name="object_8153"/>
          <p:cNvSpPr/>
          <p:nvPr/>
        </p:nvSpPr>
        <p:spPr>
          <a:xfrm>
            <a:off x="7345326" y="7290320"/>
            <a:ext cx="3441563" cy="398037"/>
          </a:xfrm>
          <a:prstGeom prst="rect">
            <a:avLst/>
          </a:prstGeom>
          <a:solidFill>
            <a:srgbClr val="49C0B6"/>
          </a:solidFill>
        </p:spPr>
      </p:sp>
      <p:sp>
        <p:nvSpPr>
          <p:cNvPr id="8154" name="object_8155"/>
          <p:cNvSpPr/>
          <p:nvPr/>
        </p:nvSpPr>
        <p:spPr>
          <a:xfrm>
            <a:off x="7345326" y="7741429"/>
            <a:ext cx="3490728" cy="172483"/>
          </a:xfrm>
          <a:prstGeom prst="rect">
            <a:avLst/>
          </a:prstGeom>
          <a:solidFill>
            <a:srgbClr val="D1D3D4"/>
          </a:solidFill>
        </p:spPr>
      </p:sp>
      <p:sp>
        <p:nvSpPr>
          <p:cNvPr id="8156" name="object_8157"/>
          <p:cNvSpPr/>
          <p:nvPr/>
        </p:nvSpPr>
        <p:spPr>
          <a:xfrm>
            <a:off x="7345326" y="7966984"/>
            <a:ext cx="4394910" cy="172483"/>
          </a:xfrm>
          <a:prstGeom prst="rect">
            <a:avLst/>
          </a:prstGeom>
          <a:solidFill>
            <a:srgbClr val="E1E2E3"/>
          </a:solidFill>
        </p:spPr>
      </p:sp>
      <p:sp>
        <p:nvSpPr>
          <p:cNvPr id="8158" name="object_815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160" name="object_816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12% / 13%</a:t>
            </a:r>
          </a:p>
        </p:txBody>
      </p:sp>
      <p:sp>
        <p:nvSpPr>
          <p:cNvPr id="8162" name="object_816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52</a:t>
            </a:r>
          </a:p>
        </p:txBody>
      </p:sp>
      <p:sp>
        <p:nvSpPr>
          <p:cNvPr id="8164" name="object_8165"/>
          <p:cNvSpPr/>
          <p:nvPr/>
        </p:nvSpPr>
        <p:spPr>
          <a:xfrm>
            <a:off x="7345326" y="8351753"/>
            <a:ext cx="2556590" cy="398037"/>
          </a:xfrm>
          <a:prstGeom prst="rect">
            <a:avLst/>
          </a:prstGeom>
          <a:solidFill>
            <a:srgbClr val="49C0B6"/>
          </a:solidFill>
        </p:spPr>
      </p:sp>
      <p:sp>
        <p:nvSpPr>
          <p:cNvPr id="8166" name="object_8167"/>
          <p:cNvSpPr/>
          <p:nvPr/>
        </p:nvSpPr>
        <p:spPr>
          <a:xfrm>
            <a:off x="7345326" y="8802862"/>
            <a:ext cx="3392398" cy="172483"/>
          </a:xfrm>
          <a:prstGeom prst="rect">
            <a:avLst/>
          </a:prstGeom>
          <a:solidFill>
            <a:srgbClr val="D1D3D4"/>
          </a:solidFill>
        </p:spPr>
      </p:sp>
      <p:sp>
        <p:nvSpPr>
          <p:cNvPr id="8168" name="object_8169"/>
          <p:cNvSpPr/>
          <p:nvPr/>
        </p:nvSpPr>
        <p:spPr>
          <a:xfrm>
            <a:off x="7345326" y="9028417"/>
            <a:ext cx="3577252" cy="172483"/>
          </a:xfrm>
          <a:prstGeom prst="rect">
            <a:avLst/>
          </a:prstGeom>
          <a:solidFill>
            <a:srgbClr val="E1E2E3"/>
          </a:solidFill>
        </p:spPr>
      </p:sp>
      <p:sp>
        <p:nvSpPr>
          <p:cNvPr id="8170" name="object_817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172" name="object_817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a:t>
            </a:r>
          </a:p>
          <a:p>
            <a:pPr marL="12700" algn="r">
              <a:lnSpc>
                <a:spcPct val="100000"/>
              </a:lnSpc>
              <a:spcBef>
                <a:spcPts val="120"/>
              </a:spcBef>
            </a:pPr>
            <a:r>
              <a:rPr lang="de-AT" sz="1750" spc="10" dirty="0">
                <a:solidFill>
                  <a:srgbClr val="494C4D"/>
                </a:solidFill>
                <a:latin typeface="Arial"/>
                <a:cs typeface="Arial"/>
              </a:rPr>
              <a:t>6% / 7%</a:t>
            </a:r>
          </a:p>
        </p:txBody>
      </p:sp>
      <p:sp>
        <p:nvSpPr>
          <p:cNvPr id="8174" name="object_817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31</a:t>
            </a:r>
          </a:p>
        </p:txBody>
      </p:sp>
      <p:sp>
        <p:nvSpPr>
          <p:cNvPr id="8176" name="object_8177"/>
          <p:cNvSpPr/>
          <p:nvPr/>
        </p:nvSpPr>
        <p:spPr>
          <a:xfrm>
            <a:off x="7345326" y="9413186"/>
            <a:ext cx="1524121" cy="398037"/>
          </a:xfrm>
          <a:prstGeom prst="rect">
            <a:avLst/>
          </a:prstGeom>
          <a:solidFill>
            <a:srgbClr val="49C0B6"/>
          </a:solidFill>
        </p:spPr>
      </p:sp>
      <p:sp>
        <p:nvSpPr>
          <p:cNvPr id="8178" name="object_8179"/>
          <p:cNvSpPr/>
          <p:nvPr/>
        </p:nvSpPr>
        <p:spPr>
          <a:xfrm>
            <a:off x="7345326" y="9864295"/>
            <a:ext cx="1769947" cy="172483"/>
          </a:xfrm>
          <a:prstGeom prst="rect">
            <a:avLst/>
          </a:prstGeom>
          <a:solidFill>
            <a:srgbClr val="D1D3D4"/>
          </a:solidFill>
        </p:spPr>
      </p:sp>
      <p:sp>
        <p:nvSpPr>
          <p:cNvPr id="8180" name="object_8181"/>
          <p:cNvSpPr/>
          <p:nvPr/>
        </p:nvSpPr>
        <p:spPr>
          <a:xfrm>
            <a:off x="7345326" y="10089850"/>
            <a:ext cx="1890833" cy="172483"/>
          </a:xfrm>
          <a:prstGeom prst="rect">
            <a:avLst/>
          </a:prstGeom>
          <a:solidFill>
            <a:srgbClr val="E1E2E3"/>
          </a:solidFill>
        </p:spPr>
      </p:sp>
      <p:sp>
        <p:nvSpPr>
          <p:cNvPr id="8182" name="object_8183"/>
          <p:cNvSpPr/>
          <p:nvPr/>
        </p:nvSpPr>
        <p:spPr>
          <a:xfrm>
            <a:off x="7345326" y="3999878"/>
            <a:ext cx="0" cy="6368598"/>
          </a:xfrm>
          <a:prstGeom prst="rect">
            <a:avLst/>
          </a:prstGeom>
          <a:ln w="5235">
            <a:solidFill>
              <a:srgbClr val="000000"/>
            </a:solidFill>
          </a:ln>
        </p:spPr>
      </p:sp>
      <p:sp>
        <p:nvSpPr>
          <p:cNvPr id="8184" name="object_8185"/>
          <p:cNvSpPr/>
          <p:nvPr/>
        </p:nvSpPr>
        <p:spPr>
          <a:xfrm>
            <a:off x="15752573" y="3999878"/>
            <a:ext cx="0" cy="6368598"/>
          </a:xfrm>
          <a:prstGeom prst="rect">
            <a:avLst/>
          </a:prstGeom>
          <a:ln w="5235">
            <a:solidFill>
              <a:srgbClr val="000000"/>
            </a:solidFill>
          </a:ln>
        </p:spPr>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88" name="object_8189"/>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32</a:t>
            </a:r>
            <a:endParaRPr sz="2950" b="1" dirty="0"/>
          </a:p>
        </p:txBody>
      </p:sp>
      <p:sp>
        <p:nvSpPr>
          <p:cNvPr id="8190" name="object_81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Förderung berufliche Entwicklung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192" name="819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194" name="819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196" name="819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198" name="819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200" name="820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202" name="820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204" name="820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206" name="820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208" name="820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210" name="821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212" name="821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214" name="821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216" name="821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218" name="821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220" name="822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222" name="822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224" name="822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226" name="object_822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fördert meine berufliche Entwicklung optimal. (85.2%)</a:t>
            </a:r>
            <a:endParaRPr sz="2450" dirty="0">
              <a:latin typeface="Arial"/>
              <a:cs typeface="Arial"/>
            </a:endParaRPr>
          </a:p>
        </p:txBody>
      </p:sp>
      <p:sp>
        <p:nvSpPr>
          <p:cNvPr id="8228" name="object_8229"/>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DC596"/>
                </a:solidFill>
                <a:latin typeface="Arial"/>
                <a:cs typeface="Arial"/>
              </a:rPr>
              <a:t>(+0.5)</a:t>
            </a:r>
          </a:p>
        </p:txBody>
      </p:sp>
      <p:sp>
        <p:nvSpPr>
          <p:cNvPr id="8230" name="object_823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8232" name="object_823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21%</a:t>
            </a:r>
          </a:p>
          <a:p>
            <a:pPr marL="12700" algn="r">
              <a:lnSpc>
                <a:spcPct val="100000"/>
              </a:lnSpc>
              <a:spcBef>
                <a:spcPts val="120"/>
              </a:spcBef>
            </a:pPr>
            <a:r>
              <a:rPr lang="de-AT" sz="1750" spc="10" dirty="0">
                <a:solidFill>
                  <a:srgbClr val="494C4D"/>
                </a:solidFill>
                <a:latin typeface="Arial"/>
                <a:cs typeface="Arial"/>
              </a:rPr>
              <a:t>17% / 15%</a:t>
            </a:r>
          </a:p>
        </p:txBody>
      </p:sp>
      <p:sp>
        <p:nvSpPr>
          <p:cNvPr id="8234" name="object_823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124</a:t>
            </a:r>
          </a:p>
        </p:txBody>
      </p:sp>
      <p:sp>
        <p:nvSpPr>
          <p:cNvPr id="8236" name="object_8237"/>
          <p:cNvSpPr/>
          <p:nvPr/>
        </p:nvSpPr>
        <p:spPr>
          <a:xfrm>
            <a:off x="7345326" y="4106021"/>
            <a:ext cx="5545205" cy="398037"/>
          </a:xfrm>
          <a:prstGeom prst="rect">
            <a:avLst/>
          </a:prstGeom>
          <a:solidFill>
            <a:srgbClr val="49C0B6"/>
          </a:solidFill>
        </p:spPr>
      </p:sp>
      <p:sp>
        <p:nvSpPr>
          <p:cNvPr id="8238" name="object_8239"/>
          <p:cNvSpPr/>
          <p:nvPr/>
        </p:nvSpPr>
        <p:spPr>
          <a:xfrm>
            <a:off x="7345326" y="4557130"/>
            <a:ext cx="4471940" cy="172483"/>
          </a:xfrm>
          <a:prstGeom prst="rect">
            <a:avLst/>
          </a:prstGeom>
          <a:solidFill>
            <a:srgbClr val="D1D3D4"/>
          </a:solidFill>
        </p:spPr>
      </p:sp>
      <p:sp>
        <p:nvSpPr>
          <p:cNvPr id="8240" name="object_8241"/>
          <p:cNvSpPr/>
          <p:nvPr/>
        </p:nvSpPr>
        <p:spPr>
          <a:xfrm>
            <a:off x="7345326" y="4782685"/>
            <a:ext cx="3904532" cy="172483"/>
          </a:xfrm>
          <a:prstGeom prst="rect">
            <a:avLst/>
          </a:prstGeom>
          <a:solidFill>
            <a:srgbClr val="E1E2E3"/>
          </a:solidFill>
        </p:spPr>
      </p:sp>
      <p:sp>
        <p:nvSpPr>
          <p:cNvPr id="8242" name="object_824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244" name="object_824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32%</a:t>
            </a:r>
          </a:p>
          <a:p>
            <a:pPr marL="12700" algn="r">
              <a:lnSpc>
                <a:spcPct val="100000"/>
              </a:lnSpc>
              <a:spcBef>
                <a:spcPts val="120"/>
              </a:spcBef>
            </a:pPr>
            <a:r>
              <a:rPr lang="de-AT" sz="1750" spc="10" dirty="0">
                <a:solidFill>
                  <a:srgbClr val="494C4D"/>
                </a:solidFill>
                <a:latin typeface="Arial"/>
                <a:cs typeface="Arial"/>
              </a:rPr>
              <a:t>30% / 30%</a:t>
            </a:r>
          </a:p>
        </p:txBody>
      </p:sp>
      <p:sp>
        <p:nvSpPr>
          <p:cNvPr id="8246" name="object_824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188</a:t>
            </a:r>
          </a:p>
        </p:txBody>
      </p:sp>
      <p:sp>
        <p:nvSpPr>
          <p:cNvPr id="8248" name="object_8249"/>
          <p:cNvSpPr/>
          <p:nvPr/>
        </p:nvSpPr>
        <p:spPr>
          <a:xfrm>
            <a:off x="7345326" y="5167454"/>
            <a:ext cx="8407247" cy="398037"/>
          </a:xfrm>
          <a:prstGeom prst="rect">
            <a:avLst/>
          </a:prstGeom>
          <a:solidFill>
            <a:srgbClr val="49C0B6"/>
          </a:solidFill>
        </p:spPr>
      </p:sp>
      <p:sp>
        <p:nvSpPr>
          <p:cNvPr id="8250" name="object_8251"/>
          <p:cNvSpPr/>
          <p:nvPr/>
        </p:nvSpPr>
        <p:spPr>
          <a:xfrm>
            <a:off x="7345326" y="5618563"/>
            <a:ext cx="7870614" cy="172483"/>
          </a:xfrm>
          <a:prstGeom prst="rect">
            <a:avLst/>
          </a:prstGeom>
          <a:solidFill>
            <a:srgbClr val="D1D3D4"/>
          </a:solidFill>
        </p:spPr>
      </p:sp>
      <p:sp>
        <p:nvSpPr>
          <p:cNvPr id="8252" name="object_8253"/>
          <p:cNvSpPr/>
          <p:nvPr/>
        </p:nvSpPr>
        <p:spPr>
          <a:xfrm>
            <a:off x="7345326" y="5844118"/>
            <a:ext cx="7669617" cy="172483"/>
          </a:xfrm>
          <a:prstGeom prst="rect">
            <a:avLst/>
          </a:prstGeom>
          <a:solidFill>
            <a:srgbClr val="E1E2E3"/>
          </a:solidFill>
        </p:spPr>
      </p:sp>
      <p:sp>
        <p:nvSpPr>
          <p:cNvPr id="8254" name="object_825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256" name="object_825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17% / 19%</a:t>
            </a:r>
          </a:p>
        </p:txBody>
      </p:sp>
      <p:sp>
        <p:nvSpPr>
          <p:cNvPr id="8258" name="object_825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98</a:t>
            </a:r>
          </a:p>
        </p:txBody>
      </p:sp>
      <p:sp>
        <p:nvSpPr>
          <p:cNvPr id="8260" name="object_8261"/>
          <p:cNvSpPr/>
          <p:nvPr/>
        </p:nvSpPr>
        <p:spPr>
          <a:xfrm>
            <a:off x="7345326" y="6228887"/>
            <a:ext cx="4382501" cy="398037"/>
          </a:xfrm>
          <a:prstGeom prst="rect">
            <a:avLst/>
          </a:prstGeom>
          <a:solidFill>
            <a:srgbClr val="49C0B6"/>
          </a:solidFill>
        </p:spPr>
      </p:sp>
      <p:sp>
        <p:nvSpPr>
          <p:cNvPr id="8262" name="object_8263"/>
          <p:cNvSpPr/>
          <p:nvPr/>
        </p:nvSpPr>
        <p:spPr>
          <a:xfrm>
            <a:off x="7345326" y="6679996"/>
            <a:ext cx="4516659" cy="172483"/>
          </a:xfrm>
          <a:prstGeom prst="rect">
            <a:avLst/>
          </a:prstGeom>
          <a:solidFill>
            <a:srgbClr val="D1D3D4"/>
          </a:solidFill>
        </p:spPr>
      </p:sp>
      <p:sp>
        <p:nvSpPr>
          <p:cNvPr id="8264" name="object_8265"/>
          <p:cNvSpPr/>
          <p:nvPr/>
        </p:nvSpPr>
        <p:spPr>
          <a:xfrm>
            <a:off x="7345326" y="6905551"/>
            <a:ext cx="4973631" cy="172483"/>
          </a:xfrm>
          <a:prstGeom prst="rect">
            <a:avLst/>
          </a:prstGeom>
          <a:solidFill>
            <a:srgbClr val="E1E2E3"/>
          </a:solidFill>
        </p:spPr>
      </p:sp>
      <p:sp>
        <p:nvSpPr>
          <p:cNvPr id="8266" name="object_826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268" name="object_826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10%</a:t>
            </a:r>
          </a:p>
          <a:p>
            <a:pPr marL="12700" algn="r">
              <a:lnSpc>
                <a:spcPct val="100000"/>
              </a:lnSpc>
              <a:spcBef>
                <a:spcPts val="120"/>
              </a:spcBef>
            </a:pPr>
            <a:r>
              <a:rPr lang="de-AT" sz="1750" spc="10" dirty="0">
                <a:solidFill>
                  <a:srgbClr val="494C4D"/>
                </a:solidFill>
                <a:latin typeface="Arial"/>
                <a:cs typeface="Arial"/>
              </a:rPr>
              <a:t>17% / 16%</a:t>
            </a:r>
          </a:p>
        </p:txBody>
      </p:sp>
      <p:sp>
        <p:nvSpPr>
          <p:cNvPr id="8270" name="object_827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58</a:t>
            </a:r>
          </a:p>
        </p:txBody>
      </p:sp>
      <p:sp>
        <p:nvSpPr>
          <p:cNvPr id="8272" name="object_8273"/>
          <p:cNvSpPr/>
          <p:nvPr/>
        </p:nvSpPr>
        <p:spPr>
          <a:xfrm>
            <a:off x="7345326" y="7290320"/>
            <a:ext cx="2593725" cy="398037"/>
          </a:xfrm>
          <a:prstGeom prst="rect">
            <a:avLst/>
          </a:prstGeom>
          <a:solidFill>
            <a:srgbClr val="49C0B6"/>
          </a:solidFill>
        </p:spPr>
      </p:sp>
      <p:sp>
        <p:nvSpPr>
          <p:cNvPr id="8274" name="object_8275"/>
          <p:cNvSpPr/>
          <p:nvPr/>
        </p:nvSpPr>
        <p:spPr>
          <a:xfrm>
            <a:off x="7345326" y="7741429"/>
            <a:ext cx="4337782" cy="172483"/>
          </a:xfrm>
          <a:prstGeom prst="rect">
            <a:avLst/>
          </a:prstGeom>
          <a:solidFill>
            <a:srgbClr val="D1D3D4"/>
          </a:solidFill>
        </p:spPr>
      </p:sp>
      <p:sp>
        <p:nvSpPr>
          <p:cNvPr id="8276" name="object_8277"/>
          <p:cNvSpPr/>
          <p:nvPr/>
        </p:nvSpPr>
        <p:spPr>
          <a:xfrm>
            <a:off x="7345326" y="7966984"/>
            <a:ext cx="4090463" cy="172483"/>
          </a:xfrm>
          <a:prstGeom prst="rect">
            <a:avLst/>
          </a:prstGeom>
          <a:solidFill>
            <a:srgbClr val="E1E2E3"/>
          </a:solidFill>
        </p:spPr>
      </p:sp>
      <p:sp>
        <p:nvSpPr>
          <p:cNvPr id="8278" name="object_827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280" name="object_828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12% / 13%</a:t>
            </a:r>
          </a:p>
        </p:txBody>
      </p:sp>
      <p:sp>
        <p:nvSpPr>
          <p:cNvPr id="8282" name="object_828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8284" name="object_8285"/>
          <p:cNvSpPr/>
          <p:nvPr/>
        </p:nvSpPr>
        <p:spPr>
          <a:xfrm>
            <a:off x="7345326" y="8351753"/>
            <a:ext cx="894388" cy="398037"/>
          </a:xfrm>
          <a:prstGeom prst="rect">
            <a:avLst/>
          </a:prstGeom>
          <a:solidFill>
            <a:srgbClr val="49C0B6"/>
          </a:solidFill>
        </p:spPr>
      </p:sp>
      <p:sp>
        <p:nvSpPr>
          <p:cNvPr id="8286" name="object_8287"/>
          <p:cNvSpPr/>
          <p:nvPr/>
        </p:nvSpPr>
        <p:spPr>
          <a:xfrm>
            <a:off x="7345326" y="8802862"/>
            <a:ext cx="2996200" cy="172483"/>
          </a:xfrm>
          <a:prstGeom prst="rect">
            <a:avLst/>
          </a:prstGeom>
          <a:solidFill>
            <a:srgbClr val="D1D3D4"/>
          </a:solidFill>
        </p:spPr>
      </p:sp>
      <p:sp>
        <p:nvSpPr>
          <p:cNvPr id="8288" name="object_8289"/>
          <p:cNvSpPr/>
          <p:nvPr/>
        </p:nvSpPr>
        <p:spPr>
          <a:xfrm>
            <a:off x="7345326" y="9028417"/>
            <a:ext cx="3486190" cy="172483"/>
          </a:xfrm>
          <a:prstGeom prst="rect">
            <a:avLst/>
          </a:prstGeom>
          <a:solidFill>
            <a:srgbClr val="E1E2E3"/>
          </a:solidFill>
        </p:spPr>
      </p:sp>
      <p:sp>
        <p:nvSpPr>
          <p:cNvPr id="8290" name="object_829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292" name="object_829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a:t>
            </a:r>
          </a:p>
          <a:p>
            <a:pPr marL="12700" algn="r">
              <a:lnSpc>
                <a:spcPct val="100000"/>
              </a:lnSpc>
              <a:spcBef>
                <a:spcPts val="120"/>
              </a:spcBef>
            </a:pPr>
            <a:r>
              <a:rPr lang="de-AT" sz="1750" spc="10" dirty="0">
                <a:solidFill>
                  <a:srgbClr val="494C4D"/>
                </a:solidFill>
                <a:latin typeface="Arial"/>
                <a:cs typeface="Arial"/>
              </a:rPr>
              <a:t>4% / 5%</a:t>
            </a:r>
          </a:p>
        </p:txBody>
      </p:sp>
      <p:sp>
        <p:nvSpPr>
          <p:cNvPr id="8294" name="object_829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8296" name="object_8297"/>
          <p:cNvSpPr/>
          <p:nvPr/>
        </p:nvSpPr>
        <p:spPr>
          <a:xfrm>
            <a:off x="7345326" y="9413186"/>
            <a:ext cx="268316" cy="398037"/>
          </a:xfrm>
          <a:prstGeom prst="rect">
            <a:avLst/>
          </a:prstGeom>
          <a:solidFill>
            <a:srgbClr val="49C0B6"/>
          </a:solidFill>
        </p:spPr>
      </p:sp>
      <p:sp>
        <p:nvSpPr>
          <p:cNvPr id="8298" name="object_8299"/>
          <p:cNvSpPr/>
          <p:nvPr/>
        </p:nvSpPr>
        <p:spPr>
          <a:xfrm>
            <a:off x="7345326" y="9864295"/>
            <a:ext cx="939107" cy="172483"/>
          </a:xfrm>
          <a:prstGeom prst="rect">
            <a:avLst/>
          </a:prstGeom>
          <a:solidFill>
            <a:srgbClr val="D1D3D4"/>
          </a:solidFill>
        </p:spPr>
      </p:sp>
      <p:sp>
        <p:nvSpPr>
          <p:cNvPr id="8300" name="object_8301"/>
          <p:cNvSpPr/>
          <p:nvPr/>
        </p:nvSpPr>
        <p:spPr>
          <a:xfrm>
            <a:off x="7345326" y="10089850"/>
            <a:ext cx="1208546" cy="172483"/>
          </a:xfrm>
          <a:prstGeom prst="rect">
            <a:avLst/>
          </a:prstGeom>
          <a:solidFill>
            <a:srgbClr val="E1E2E3"/>
          </a:solidFill>
        </p:spPr>
      </p:sp>
      <p:sp>
        <p:nvSpPr>
          <p:cNvPr id="8302" name="object_8303"/>
          <p:cNvSpPr/>
          <p:nvPr/>
        </p:nvSpPr>
        <p:spPr>
          <a:xfrm>
            <a:off x="7345326" y="3999878"/>
            <a:ext cx="0" cy="6368598"/>
          </a:xfrm>
          <a:prstGeom prst="rect">
            <a:avLst/>
          </a:prstGeom>
          <a:ln w="5235">
            <a:solidFill>
              <a:srgbClr val="000000"/>
            </a:solidFill>
          </a:ln>
        </p:spPr>
      </p:sp>
      <p:sp>
        <p:nvSpPr>
          <p:cNvPr id="8304" name="object_8305"/>
          <p:cNvSpPr/>
          <p:nvPr/>
        </p:nvSpPr>
        <p:spPr>
          <a:xfrm>
            <a:off x="15752573" y="3999878"/>
            <a:ext cx="0" cy="6368598"/>
          </a:xfrm>
          <a:prstGeom prst="rect">
            <a:avLst/>
          </a:prstGeom>
          <a:ln w="5235">
            <a:solidFill>
              <a:srgbClr val="000000"/>
            </a:solidFill>
          </a:ln>
        </p:spPr>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08" name="object_8309"/>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33</a:t>
            </a:r>
            <a:endParaRPr sz="2950" b="1" dirty="0"/>
          </a:p>
        </p:txBody>
      </p:sp>
      <p:sp>
        <p:nvSpPr>
          <p:cNvPr id="8310" name="object_83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Weiterbildungsangebot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312" name="831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314" name="831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316" name="831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318" name="831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320" name="832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322" name="832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324" name="832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326" name="832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328" name="832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330" name="833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332" name="833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334" name="833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336" name="833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338" name="833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340" name="834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342" name="834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344" name="834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346" name="object_834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bin mit dem Weiterbildungsangebot sehr zufrieden. (99%)</a:t>
            </a:r>
            <a:endParaRPr sz="2450" dirty="0">
              <a:latin typeface="Arial"/>
              <a:cs typeface="Arial"/>
            </a:endParaRPr>
          </a:p>
        </p:txBody>
      </p:sp>
      <p:sp>
        <p:nvSpPr>
          <p:cNvPr id="8348" name="object_8349"/>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15455"/>
                </a:solidFill>
                <a:latin typeface="Arial"/>
                <a:cs typeface="Arial"/>
              </a:rPr>
              <a:t>(+0.2)</a:t>
            </a:r>
          </a:p>
        </p:txBody>
      </p:sp>
      <p:sp>
        <p:nvSpPr>
          <p:cNvPr id="8350" name="object_835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8352" name="object_835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16%</a:t>
            </a:r>
          </a:p>
          <a:p>
            <a:pPr marL="12700" algn="r">
              <a:lnSpc>
                <a:spcPct val="100000"/>
              </a:lnSpc>
              <a:spcBef>
                <a:spcPts val="120"/>
              </a:spcBef>
            </a:pPr>
            <a:r>
              <a:rPr lang="de-AT" sz="1750" spc="10" dirty="0">
                <a:solidFill>
                  <a:srgbClr val="494C4D"/>
                </a:solidFill>
                <a:latin typeface="Arial"/>
                <a:cs typeface="Arial"/>
              </a:rPr>
              <a:t>10% / 10%</a:t>
            </a:r>
          </a:p>
        </p:txBody>
      </p:sp>
      <p:sp>
        <p:nvSpPr>
          <p:cNvPr id="8354" name="object_835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93</a:t>
            </a:r>
          </a:p>
        </p:txBody>
      </p:sp>
      <p:sp>
        <p:nvSpPr>
          <p:cNvPr id="8356" name="object_8357"/>
          <p:cNvSpPr/>
          <p:nvPr/>
        </p:nvSpPr>
        <p:spPr>
          <a:xfrm>
            <a:off x="7345326" y="4106021"/>
            <a:ext cx="5429680" cy="398037"/>
          </a:xfrm>
          <a:prstGeom prst="rect">
            <a:avLst/>
          </a:prstGeom>
          <a:solidFill>
            <a:srgbClr val="49C0B6"/>
          </a:solidFill>
        </p:spPr>
      </p:sp>
      <p:sp>
        <p:nvSpPr>
          <p:cNvPr id="8358" name="object_8359"/>
          <p:cNvSpPr/>
          <p:nvPr/>
        </p:nvSpPr>
        <p:spPr>
          <a:xfrm>
            <a:off x="7345326" y="4557130"/>
            <a:ext cx="3386252" cy="172483"/>
          </a:xfrm>
          <a:prstGeom prst="rect">
            <a:avLst/>
          </a:prstGeom>
          <a:solidFill>
            <a:srgbClr val="D1D3D4"/>
          </a:solidFill>
        </p:spPr>
      </p:sp>
      <p:sp>
        <p:nvSpPr>
          <p:cNvPr id="8360" name="object_8361"/>
          <p:cNvSpPr/>
          <p:nvPr/>
        </p:nvSpPr>
        <p:spPr>
          <a:xfrm>
            <a:off x="7345326" y="4782685"/>
            <a:ext cx="3277018" cy="172483"/>
          </a:xfrm>
          <a:prstGeom prst="rect">
            <a:avLst/>
          </a:prstGeom>
          <a:solidFill>
            <a:srgbClr val="E1E2E3"/>
          </a:solidFill>
        </p:spPr>
      </p:sp>
      <p:sp>
        <p:nvSpPr>
          <p:cNvPr id="8362" name="object_836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364" name="object_836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24% / 21%</a:t>
            </a:r>
          </a:p>
        </p:txBody>
      </p:sp>
      <p:sp>
        <p:nvSpPr>
          <p:cNvPr id="8366" name="object_836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128</a:t>
            </a:r>
          </a:p>
        </p:txBody>
      </p:sp>
      <p:sp>
        <p:nvSpPr>
          <p:cNvPr id="8368" name="object_8369"/>
          <p:cNvSpPr/>
          <p:nvPr/>
        </p:nvSpPr>
        <p:spPr>
          <a:xfrm>
            <a:off x="7345326" y="5167454"/>
            <a:ext cx="7473108" cy="398037"/>
          </a:xfrm>
          <a:prstGeom prst="rect">
            <a:avLst/>
          </a:prstGeom>
          <a:solidFill>
            <a:srgbClr val="49C0B6"/>
          </a:solidFill>
        </p:spPr>
      </p:sp>
      <p:sp>
        <p:nvSpPr>
          <p:cNvPr id="8370" name="object_8371"/>
          <p:cNvSpPr/>
          <p:nvPr/>
        </p:nvSpPr>
        <p:spPr>
          <a:xfrm>
            <a:off x="7345326" y="5618563"/>
            <a:ext cx="7998561" cy="172483"/>
          </a:xfrm>
          <a:prstGeom prst="rect">
            <a:avLst/>
          </a:prstGeom>
          <a:solidFill>
            <a:srgbClr val="D1D3D4"/>
          </a:solidFill>
        </p:spPr>
      </p:sp>
      <p:sp>
        <p:nvSpPr>
          <p:cNvPr id="8372" name="object_8373"/>
          <p:cNvSpPr/>
          <p:nvPr/>
        </p:nvSpPr>
        <p:spPr>
          <a:xfrm>
            <a:off x="7345326" y="5844118"/>
            <a:ext cx="7221577" cy="172483"/>
          </a:xfrm>
          <a:prstGeom prst="rect">
            <a:avLst/>
          </a:prstGeom>
          <a:solidFill>
            <a:srgbClr val="E1E2E3"/>
          </a:solidFill>
        </p:spPr>
      </p:sp>
      <p:sp>
        <p:nvSpPr>
          <p:cNvPr id="8374" name="object_837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376" name="object_837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24%</a:t>
            </a:r>
          </a:p>
          <a:p>
            <a:pPr marL="12700" algn="r">
              <a:lnSpc>
                <a:spcPct val="100000"/>
              </a:lnSpc>
              <a:spcBef>
                <a:spcPts val="120"/>
              </a:spcBef>
            </a:pPr>
            <a:r>
              <a:rPr lang="de-AT" sz="1750" spc="10" dirty="0">
                <a:solidFill>
                  <a:srgbClr val="494C4D"/>
                </a:solidFill>
                <a:latin typeface="Arial"/>
                <a:cs typeface="Arial"/>
              </a:rPr>
              <a:t>25% / 24%</a:t>
            </a:r>
          </a:p>
        </p:txBody>
      </p:sp>
      <p:sp>
        <p:nvSpPr>
          <p:cNvPr id="8378" name="object_837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139</a:t>
            </a:r>
          </a:p>
        </p:txBody>
      </p:sp>
      <p:sp>
        <p:nvSpPr>
          <p:cNvPr id="8380" name="object_8381"/>
          <p:cNvSpPr/>
          <p:nvPr/>
        </p:nvSpPr>
        <p:spPr>
          <a:xfrm>
            <a:off x="7345326" y="6228887"/>
            <a:ext cx="8115329" cy="398037"/>
          </a:xfrm>
          <a:prstGeom prst="rect">
            <a:avLst/>
          </a:prstGeom>
          <a:solidFill>
            <a:srgbClr val="49C0B6"/>
          </a:solidFill>
        </p:spPr>
      </p:sp>
      <p:sp>
        <p:nvSpPr>
          <p:cNvPr id="8382" name="object_8383"/>
          <p:cNvSpPr/>
          <p:nvPr/>
        </p:nvSpPr>
        <p:spPr>
          <a:xfrm>
            <a:off x="7345326" y="6679996"/>
            <a:ext cx="8407247" cy="172483"/>
          </a:xfrm>
          <a:prstGeom prst="rect">
            <a:avLst/>
          </a:prstGeom>
          <a:solidFill>
            <a:srgbClr val="D1D3D4"/>
          </a:solidFill>
        </p:spPr>
      </p:sp>
      <p:sp>
        <p:nvSpPr>
          <p:cNvPr id="8384" name="object_8385"/>
          <p:cNvSpPr/>
          <p:nvPr/>
        </p:nvSpPr>
        <p:spPr>
          <a:xfrm>
            <a:off x="7345326" y="6905551"/>
            <a:ext cx="8253231" cy="172483"/>
          </a:xfrm>
          <a:prstGeom prst="rect">
            <a:avLst/>
          </a:prstGeom>
          <a:solidFill>
            <a:srgbClr val="E1E2E3"/>
          </a:solidFill>
        </p:spPr>
      </p:sp>
      <p:sp>
        <p:nvSpPr>
          <p:cNvPr id="8386" name="object_838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388" name="object_838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18% / 20%</a:t>
            </a:r>
          </a:p>
        </p:txBody>
      </p:sp>
      <p:sp>
        <p:nvSpPr>
          <p:cNvPr id="8390" name="object_839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98</a:t>
            </a:r>
          </a:p>
        </p:txBody>
      </p:sp>
      <p:sp>
        <p:nvSpPr>
          <p:cNvPr id="8392" name="object_8393"/>
          <p:cNvSpPr/>
          <p:nvPr/>
        </p:nvSpPr>
        <p:spPr>
          <a:xfrm>
            <a:off x="7345326" y="7290320"/>
            <a:ext cx="5721599" cy="398037"/>
          </a:xfrm>
          <a:prstGeom prst="rect">
            <a:avLst/>
          </a:prstGeom>
          <a:solidFill>
            <a:srgbClr val="49C0B6"/>
          </a:solidFill>
        </p:spPr>
      </p:sp>
      <p:sp>
        <p:nvSpPr>
          <p:cNvPr id="8394" name="object_8395"/>
          <p:cNvSpPr/>
          <p:nvPr/>
        </p:nvSpPr>
        <p:spPr>
          <a:xfrm>
            <a:off x="7345326" y="7741429"/>
            <a:ext cx="6247052" cy="172483"/>
          </a:xfrm>
          <a:prstGeom prst="rect">
            <a:avLst/>
          </a:prstGeom>
          <a:solidFill>
            <a:srgbClr val="D1D3D4"/>
          </a:solidFill>
        </p:spPr>
      </p:sp>
      <p:sp>
        <p:nvSpPr>
          <p:cNvPr id="8396" name="object_8397"/>
          <p:cNvSpPr/>
          <p:nvPr/>
        </p:nvSpPr>
        <p:spPr>
          <a:xfrm>
            <a:off x="7345326" y="7966984"/>
            <a:ext cx="6918150" cy="172483"/>
          </a:xfrm>
          <a:prstGeom prst="rect">
            <a:avLst/>
          </a:prstGeom>
          <a:solidFill>
            <a:srgbClr val="E1E2E3"/>
          </a:solidFill>
        </p:spPr>
      </p:sp>
      <p:sp>
        <p:nvSpPr>
          <p:cNvPr id="8398" name="object_839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400" name="object_840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11% / 11%</a:t>
            </a:r>
          </a:p>
        </p:txBody>
      </p:sp>
      <p:sp>
        <p:nvSpPr>
          <p:cNvPr id="8402" name="object_840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72</a:t>
            </a:r>
          </a:p>
        </p:txBody>
      </p:sp>
      <p:sp>
        <p:nvSpPr>
          <p:cNvPr id="8404" name="object_8405"/>
          <p:cNvSpPr/>
          <p:nvPr/>
        </p:nvSpPr>
        <p:spPr>
          <a:xfrm>
            <a:off x="7345326" y="8351753"/>
            <a:ext cx="4203624" cy="398037"/>
          </a:xfrm>
          <a:prstGeom prst="rect">
            <a:avLst/>
          </a:prstGeom>
          <a:solidFill>
            <a:srgbClr val="49C0B6"/>
          </a:solidFill>
        </p:spPr>
      </p:sp>
      <p:sp>
        <p:nvSpPr>
          <p:cNvPr id="8406" name="object_8407"/>
          <p:cNvSpPr/>
          <p:nvPr/>
        </p:nvSpPr>
        <p:spPr>
          <a:xfrm>
            <a:off x="7345326" y="8802862"/>
            <a:ext cx="3678171" cy="172483"/>
          </a:xfrm>
          <a:prstGeom prst="rect">
            <a:avLst/>
          </a:prstGeom>
          <a:solidFill>
            <a:srgbClr val="D1D3D4"/>
          </a:solidFill>
        </p:spPr>
      </p:sp>
      <p:sp>
        <p:nvSpPr>
          <p:cNvPr id="8408" name="object_8409"/>
          <p:cNvSpPr/>
          <p:nvPr/>
        </p:nvSpPr>
        <p:spPr>
          <a:xfrm>
            <a:off x="7345326" y="9028417"/>
            <a:ext cx="3823188" cy="172483"/>
          </a:xfrm>
          <a:prstGeom prst="rect">
            <a:avLst/>
          </a:prstGeom>
          <a:solidFill>
            <a:srgbClr val="E1E2E3"/>
          </a:solidFill>
        </p:spPr>
      </p:sp>
      <p:sp>
        <p:nvSpPr>
          <p:cNvPr id="8410" name="object_841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412" name="object_841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10% / 11%</a:t>
            </a:r>
          </a:p>
        </p:txBody>
      </p:sp>
      <p:sp>
        <p:nvSpPr>
          <p:cNvPr id="8414" name="object_841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44</a:t>
            </a:r>
          </a:p>
        </p:txBody>
      </p:sp>
      <p:sp>
        <p:nvSpPr>
          <p:cNvPr id="8416" name="object_8417"/>
          <p:cNvSpPr/>
          <p:nvPr/>
        </p:nvSpPr>
        <p:spPr>
          <a:xfrm>
            <a:off x="7345326" y="9413186"/>
            <a:ext cx="2568881" cy="398037"/>
          </a:xfrm>
          <a:prstGeom prst="rect">
            <a:avLst/>
          </a:prstGeom>
          <a:solidFill>
            <a:srgbClr val="49C0B6"/>
          </a:solidFill>
        </p:spPr>
      </p:sp>
      <p:sp>
        <p:nvSpPr>
          <p:cNvPr id="8418" name="object_8419"/>
          <p:cNvSpPr/>
          <p:nvPr/>
        </p:nvSpPr>
        <p:spPr>
          <a:xfrm>
            <a:off x="7345326" y="9864295"/>
            <a:ext cx="3327869" cy="172483"/>
          </a:xfrm>
          <a:prstGeom prst="rect">
            <a:avLst/>
          </a:prstGeom>
          <a:solidFill>
            <a:srgbClr val="D1D3D4"/>
          </a:solidFill>
        </p:spPr>
      </p:sp>
      <p:sp>
        <p:nvSpPr>
          <p:cNvPr id="8420" name="object_8421"/>
          <p:cNvSpPr/>
          <p:nvPr/>
        </p:nvSpPr>
        <p:spPr>
          <a:xfrm>
            <a:off x="7345326" y="10089850"/>
            <a:ext cx="3823188" cy="172483"/>
          </a:xfrm>
          <a:prstGeom prst="rect">
            <a:avLst/>
          </a:prstGeom>
          <a:solidFill>
            <a:srgbClr val="E1E2E3"/>
          </a:solidFill>
        </p:spPr>
      </p:sp>
      <p:sp>
        <p:nvSpPr>
          <p:cNvPr id="8422" name="object_8423"/>
          <p:cNvSpPr/>
          <p:nvPr/>
        </p:nvSpPr>
        <p:spPr>
          <a:xfrm>
            <a:off x="7345326" y="3999878"/>
            <a:ext cx="0" cy="6368598"/>
          </a:xfrm>
          <a:prstGeom prst="rect">
            <a:avLst/>
          </a:prstGeom>
          <a:ln w="5235">
            <a:solidFill>
              <a:srgbClr val="000000"/>
            </a:solidFill>
          </a:ln>
        </p:spPr>
      </p:sp>
      <p:sp>
        <p:nvSpPr>
          <p:cNvPr id="8424" name="object_8425"/>
          <p:cNvSpPr/>
          <p:nvPr/>
        </p:nvSpPr>
        <p:spPr>
          <a:xfrm>
            <a:off x="15752573" y="3999878"/>
            <a:ext cx="0" cy="6368598"/>
          </a:xfrm>
          <a:prstGeom prst="rect">
            <a:avLst/>
          </a:prstGeom>
          <a:ln w="5235">
            <a:solidFill>
              <a:srgbClr val="000000"/>
            </a:solidFill>
          </a:ln>
        </p:spPr>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0" name="object_8441"/>
          <p:cNvSpPr>
            <a:spLocks noGrp="1"/>
          </p:cNvSpPr>
          <p:nvPr/>
        </p:nvSpPr>
        <p:spPr>
          <a:xfrm>
            <a:off x="757390" y="680607"/>
            <a:ext cx="733425" cy="733425"/>
          </a:xfrm>
          <a:prstGeom prst="rect">
            <a:avLst/>
          </a:prstGeom>
          <a:ln w="125650">
            <a:solidFill>
              <a:srgbClr val="F79964"/>
            </a:solidFill>
          </a:ln>
        </p:spPr>
        <p:txBody>
          <a:bodyPr wrap="square" lIns="0" tIns="0" rIns="0" bIns="0" rtlCol="0"/>
          <a:lstStyle/>
          <a:p>
            <a:endParaRPr/>
          </a:p>
        </p:txBody>
      </p:sp>
      <p:sp>
        <p:nvSpPr>
          <p:cNvPr id="8442" name="object_84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Handlungsportfolio</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444" name="844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446" name="844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448" name="844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450" name="845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452" name="845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454" name="845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456" name="845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458" name="845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460" name="846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462" name="846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464" name="846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466" name="846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468" name="846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470" name="847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472" name="847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474" name="847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476" name="847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478" name="object_8479"/>
          <p:cNvSpPr/>
          <p:nvPr/>
        </p:nvSpPr>
        <p:spPr>
          <a:xfrm>
            <a:off x="18761549" y="2418474"/>
            <a:ext cx="922019" cy="922019"/>
          </a:xfrm>
          <a:prstGeom prst="rect">
            <a:avLst/>
          </a:prstGeom>
          <a:ln w="52354">
            <a:solidFill>
              <a:srgbClr val="FABC46"/>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2.6</a:t>
            </a:r>
          </a:p>
          <a:p>
            <a:pPr algn="ctr"/>
            <a:r>
              <a:rPr lang="en-US" sz="1850" b="1" dirty="0">
                <a:solidFill>
                  <a:srgbClr val="515455"/>
                </a:solidFill>
                <a:latin typeface="Arial"/>
                <a:cs typeface="Arial"/>
              </a:rPr>
              <a:t>(+0.2)</a:t>
            </a:r>
          </a:p>
        </p:txBody>
      </p:sp>
      <p:sp>
        <p:nvSpPr>
          <p:cNvPr id="8480" name="object_8481"/>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(N=244)</a:t>
            </a:r>
            <a:endParaRPr lang="en-US" sz="1950" dirty="0">
              <a:latin typeface="Arial" panose="02000000000000000000" pitchFamily="2" charset="0"/>
              <a:ea typeface="Arial" panose="02000000000000000000" pitchFamily="2" charset="0"/>
            </a:endParaRPr>
          </a:p>
        </p:txBody>
      </p:sp>
      <p:sp>
        <p:nvSpPr>
          <p:cNvPr id="8482" name="object_8483"/>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8484" name="object_8485"/>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(3.9)</a:t>
            </a:r>
            <a:endParaRPr sz="1950" dirty="0"/>
          </a:p>
        </p:txBody>
      </p:sp>
      <p:sp>
        <p:nvSpPr>
          <p:cNvPr id="8486" name="object_8487"/>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8488" name="object_8489"/>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(1.5)</a:t>
            </a:r>
          </a:p>
        </p:txBody>
      </p:sp>
      <p:sp>
        <p:nvSpPr>
          <p:cNvPr id="8428" name="object_8429"/>
          <p:cNvSpPr/>
          <p:nvPr/>
        </p:nvSpPr>
        <p:spPr>
          <a:xfrm>
            <a:off x="3748577" y="10104831"/>
            <a:ext cx="4837633" cy="157480"/>
          </a:xfrm>
          <a:prstGeom prst="rect">
            <a:avLst/>
          </a:prstGeom>
          <a:solidFill>
            <a:srgbClr val="DB2D3C"/>
          </a:solidFill>
        </p:spPr>
      </p:sp>
      <p:sp>
        <p:nvSpPr>
          <p:cNvPr id="8430" name="object_8431"/>
          <p:cNvSpPr/>
          <p:nvPr/>
        </p:nvSpPr>
        <p:spPr>
          <a:xfrm>
            <a:off x="3748577" y="3146501"/>
            <a:ext cx="4837633" cy="6958330"/>
          </a:xfrm>
          <a:prstGeom prst="rect">
            <a:avLst/>
          </a:prstGeom>
          <a:solidFill>
            <a:srgbClr val="DB2D3C">
              <a:alpha val="9999"/>
            </a:srgbClr>
          </a:solidFill>
        </p:spPr>
      </p:sp>
      <p:sp>
        <p:nvSpPr>
          <p:cNvPr id="8432" name="object_8433"/>
          <p:cNvSpPr/>
          <p:nvPr/>
        </p:nvSpPr>
        <p:spPr>
          <a:xfrm>
            <a:off x="8586210" y="10104831"/>
            <a:ext cx="3154019" cy="157480"/>
          </a:xfrm>
          <a:prstGeom prst="rect">
            <a:avLst/>
          </a:prstGeom>
          <a:solidFill>
            <a:srgbClr val="FABC46"/>
          </a:solidFill>
        </p:spPr>
      </p:sp>
      <p:sp>
        <p:nvSpPr>
          <p:cNvPr id="8434" name="object_8435"/>
          <p:cNvSpPr/>
          <p:nvPr/>
        </p:nvSpPr>
        <p:spPr>
          <a:xfrm>
            <a:off x="8586210" y="3146501"/>
            <a:ext cx="3154019" cy="6958330"/>
          </a:xfrm>
          <a:prstGeom prst="rect">
            <a:avLst/>
          </a:prstGeom>
          <a:solidFill>
            <a:srgbClr val="FABC46">
              <a:alpha val="9999"/>
            </a:srgbClr>
          </a:solidFill>
        </p:spPr>
      </p:sp>
      <p:sp>
        <p:nvSpPr>
          <p:cNvPr id="8436" name="object_8437"/>
          <p:cNvSpPr/>
          <p:nvPr/>
        </p:nvSpPr>
        <p:spPr>
          <a:xfrm>
            <a:off x="11740229" y="10104831"/>
            <a:ext cx="4615638" cy="157480"/>
          </a:xfrm>
          <a:prstGeom prst="rect">
            <a:avLst/>
          </a:prstGeom>
          <a:solidFill>
            <a:srgbClr val="35B77C"/>
          </a:solidFill>
        </p:spPr>
      </p:sp>
      <p:sp>
        <p:nvSpPr>
          <p:cNvPr id="8438" name="object_8439"/>
          <p:cNvSpPr/>
          <p:nvPr/>
        </p:nvSpPr>
        <p:spPr>
          <a:xfrm>
            <a:off x="11740229" y="3146501"/>
            <a:ext cx="4615638" cy="6958330"/>
          </a:xfrm>
          <a:prstGeom prst="rect">
            <a:avLst/>
          </a:prstGeom>
          <a:solidFill>
            <a:srgbClr val="35B77C">
              <a:alpha val="9999"/>
            </a:srgbClr>
          </a:solidFill>
        </p:spPr>
      </p:sp>
      <p:sp>
        <p:nvSpPr>
          <p:cNvPr id="8490" name="object_8491"/>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8492" name="object_8493"/>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8494" name="object_8495">
            <a:hlinkClick r:id="rId17" action="ppaction://hlinksldjump" tooltip="34: Attraktiver Arbeitgeber Z=2.2 / W=57%"/>
          </p:cNvPr>
          <p:cNvSpPr/>
          <p:nvPr/>
        </p:nvSpPr>
        <p:spPr>
          <a:xfrm>
            <a:off x="12085214" y="58715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34</a:t>
            </a:r>
            <a:endParaRPr sz="1950" b="1" dirty="0"/>
          </a:p>
        </p:txBody>
      </p:sp>
      <p:sp>
        <p:nvSpPr>
          <p:cNvPr id="8496" name="object_8497">
            <a:hlinkClick r:id="rId31" action="ppaction://hlinksldjump" tooltip="35: Weiterempfehlung Z=2.5 / W=12%"/>
          </p:cNvPr>
          <p:cNvSpPr/>
          <p:nvPr/>
        </p:nvSpPr>
        <p:spPr>
          <a:xfrm>
            <a:off x="10555913" y="9002814"/>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8498" name="object_8499">
            <a:hlinkClick r:id="rId32" action="ppaction://hlinksldjump" tooltip="36: Loyalität zum Unternehmen Z=2.2 / W=54%"/>
          </p:cNvPr>
          <p:cNvSpPr/>
          <p:nvPr/>
        </p:nvSpPr>
        <p:spPr>
          <a:xfrm>
            <a:off x="12345746" y="608031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8500" name="object_8501">
            <a:hlinkClick r:id="rId33" action="ppaction://hlinksldjump" tooltip="37: Positive Zukunft Z=3 / W=51%"/>
          </p:cNvPr>
          <p:cNvSpPr/>
          <p:nvPr/>
        </p:nvSpPr>
        <p:spPr>
          <a:xfrm>
            <a:off x="8149893" y="6289065"/>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8502" name="object_8503">
            <a:hlinkClick r:id="rId34" action="ppaction://hlinksldjump" tooltip="38: Innovation Z=3.1 / W=25%"/>
          </p:cNvPr>
          <p:cNvSpPr/>
          <p:nvPr/>
        </p:nvSpPr>
        <p:spPr>
          <a:xfrm>
            <a:off x="7333918" y="809823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8504" name="object_8505">
            <a:hlinkClick r:id="rId35" action="ppaction://hlinksldjump" tooltip="39: Fairness im Unternehmen Z=2.9 / W=96%"/>
          </p:cNvPr>
          <p:cNvSpPr/>
          <p:nvPr/>
        </p:nvSpPr>
        <p:spPr>
          <a:xfrm>
            <a:off x="8558299" y="315781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8506" name="object_8507">
            <a:hlinkClick r:id="rId36" action="ppaction://hlinksldjump" tooltip="40: Zusammenarbeit Kulturen Z=2.7 / W=19%"/>
          </p:cNvPr>
          <p:cNvSpPr/>
          <p:nvPr/>
        </p:nvSpPr>
        <p:spPr>
          <a:xfrm>
            <a:off x="9708463" y="851573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40</a:t>
            </a:r>
            <a:endParaRPr sz="1950" b="1" dirty="0"/>
          </a:p>
        </p:txBody>
      </p:sp>
      <p:sp>
        <p:nvSpPr>
          <p:cNvPr id="8508" name="object_8509">
            <a:hlinkClick r:id="rId37" action="ppaction://hlinksldjump" tooltip="41: Gesamtzufriedenheit Z=2.5 / W=66%"/>
          </p:cNvPr>
          <p:cNvSpPr/>
          <p:nvPr/>
        </p:nvSpPr>
        <p:spPr>
          <a:xfrm>
            <a:off x="10947082" y="5245316"/>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12" name="object_8513"/>
          <p:cNvPicPr>
            <a:picLocks noChangeAspect="1"/>
          </p:cNvPicPr>
          <p:nvPr/>
        </p:nvPicPr>
        <p:blipFill>
          <a:blip r:embed="rId3"/>
          <a:stretch>
            <a:fillRect/>
          </a:stretch>
        </p:blipFill>
        <p:spPr>
          <a:xfrm>
            <a:off x="603250" y="519041"/>
            <a:ext cx="1098413" cy="1098413"/>
          </a:xfrm>
          <a:prstGeom prst="rect">
            <a:avLst/>
          </a:prstGeom>
        </p:spPr>
      </p:pic>
      <p:sp>
        <p:nvSpPr>
          <p:cNvPr id="8514" name="object_85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Aspektliste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516" name="8517">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8518" name="8519">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8520" name="8521">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8522" name="8523">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8524" name="8525">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8526" name="8527">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8528" name="8529">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8530" name="8531">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8532" name="8533">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8534" name="8535">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8536" name="8537">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8538" name="8539">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540" name="8541">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8542" name="8543">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544" name="8545">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8546" name="8547">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8548" name="8549">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8550" name="object_8551"/>
          <p:cNvSpPr>
            <a:spLocks noGrp="1"/>
          </p:cNvSpPr>
          <p:nvPr/>
        </p:nvSpPr>
        <p:spPr>
          <a:xfrm>
            <a:off x="1760600" y="2960456"/>
            <a:ext cx="737280" cy="737280"/>
          </a:xfrm>
          <a:prstGeom prst="rect">
            <a:avLst/>
          </a:prstGeom>
          <a:ln w="125650">
            <a:solidFill>
              <a:srgbClr val="F79964"/>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8552" name="object_8553"/>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Unternehmensimage</a:t>
            </a:r>
          </a:p>
        </p:txBody>
      </p:sp>
      <p:sp>
        <p:nvSpPr>
          <p:cNvPr id="8554" name="object_8555"/>
          <p:cNvSpPr/>
          <p:nvPr/>
        </p:nvSpPr>
        <p:spPr>
          <a:xfrm>
            <a:off x="7792620" y="2868296"/>
            <a:ext cx="921600" cy="921600"/>
          </a:xfrm>
          <a:prstGeom prst="rect">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2.6</a:t>
            </a:r>
          </a:p>
          <a:p>
            <a:pPr algn="ctr"/>
            <a:r>
              <a:rPr lang="en-US" sz="1700" b="1" dirty="0">
                <a:solidFill>
                  <a:srgbClr val="515455"/>
                </a:solidFill>
                <a:latin typeface="Arial"/>
                <a:cs typeface="Arial"/>
              </a:rPr>
              <a:t>(+0.2)</a:t>
            </a:r>
          </a:p>
        </p:txBody>
      </p:sp>
      <p:sp>
        <p:nvSpPr>
          <p:cNvPr id="8556" name="object_8557">
            <a:hlinkClick r:id="rId32" action="ppaction://hlinksldjump" tooltip="Ich schätze mein Unternehmen als attraktiven Arbeitgeber. Z=2.2"/>
          </p:cNvPr>
          <p:cNvSpPr>
            <a:spLocks noGrp="1"/>
          </p:cNvSpPr>
          <p:nvPr/>
        </p:nvSpPr>
        <p:spPr>
          <a:xfrm>
            <a:off x="1760600" y="41720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34</a:t>
            </a:r>
            <a:endParaRPr sz="2950" b="1" dirty="0"/>
          </a:p>
        </p:txBody>
      </p:sp>
      <p:sp>
        <p:nvSpPr>
          <p:cNvPr id="8558" name="object_8559"/>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Attraktiver Arbeitgeber</a:t>
            </a:r>
          </a:p>
        </p:txBody>
      </p:sp>
      <p:sp>
        <p:nvSpPr>
          <p:cNvPr id="8560" name="object_8561"/>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2.2</a:t>
            </a:r>
          </a:p>
          <a:p>
            <a:pPr algn="ctr"/>
            <a:r>
              <a:rPr lang="en-US" sz="1700" b="1" dirty="0">
                <a:solidFill>
                  <a:srgbClr val="515455"/>
                </a:solidFill>
                <a:latin typeface="Arial"/>
                <a:cs typeface="Arial"/>
              </a:rPr>
              <a:t>(+0.2)</a:t>
            </a:r>
          </a:p>
        </p:txBody>
      </p:sp>
      <p:sp>
        <p:nvSpPr>
          <p:cNvPr id="8562" name="object_8563">
            <a:hlinkClick r:id="rId32" action="ppaction://hlinksldjump" tooltip="Ich würde in meinem Bekanntenkreis unser Unternehmen als Arbeitgeber weiterempfehlen.  Z=2.5"/>
          </p:cNvPr>
          <p:cNvSpPr>
            <a:spLocks noGrp="1"/>
          </p:cNvSpPr>
          <p:nvPr/>
        </p:nvSpPr>
        <p:spPr>
          <a:xfrm>
            <a:off x="1760600" y="53836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35</a:t>
            </a:r>
            <a:endParaRPr sz="2950" b="1" dirty="0"/>
          </a:p>
        </p:txBody>
      </p:sp>
      <p:sp>
        <p:nvSpPr>
          <p:cNvPr id="8564" name="object_8565"/>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Weiterempfehlung</a:t>
            </a:r>
          </a:p>
        </p:txBody>
      </p:sp>
      <p:sp>
        <p:nvSpPr>
          <p:cNvPr id="8566" name="object_8567"/>
          <p:cNvSpPr/>
          <p:nvPr/>
        </p:nvSpPr>
        <p:spPr>
          <a:xfrm>
            <a:off x="7792620" y="52914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2.5</a:t>
            </a:r>
          </a:p>
          <a:p>
            <a:pPr algn="ctr"/>
            <a:r>
              <a:rPr lang="en-US" sz="1700" b="1" dirty="0">
                <a:solidFill>
                  <a:srgbClr val="5DC596"/>
                </a:solidFill>
                <a:latin typeface="Arial"/>
                <a:cs typeface="Arial"/>
              </a:rPr>
              <a:t>(+0.4)</a:t>
            </a:r>
          </a:p>
        </p:txBody>
      </p:sp>
      <p:sp>
        <p:nvSpPr>
          <p:cNvPr id="8568" name="object_8569">
            <a:hlinkClick r:id="rId32" action="ppaction://hlinksldjump" tooltip="Ich möchte noch lange in unserem Unternehmen arbeiten.  Z=2.2"/>
          </p:cNvPr>
          <p:cNvSpPr>
            <a:spLocks noGrp="1"/>
          </p:cNvSpPr>
          <p:nvPr/>
        </p:nvSpPr>
        <p:spPr>
          <a:xfrm>
            <a:off x="1760600" y="65952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36</a:t>
            </a:r>
            <a:endParaRPr sz="2950" b="1" dirty="0"/>
          </a:p>
        </p:txBody>
      </p:sp>
      <p:sp>
        <p:nvSpPr>
          <p:cNvPr id="8570" name="object_8571"/>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Loyalität zum Unternehmen</a:t>
            </a:r>
          </a:p>
        </p:txBody>
      </p:sp>
      <p:sp>
        <p:nvSpPr>
          <p:cNvPr id="8572" name="object_8573"/>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2.2</a:t>
            </a:r>
          </a:p>
          <a:p>
            <a:pPr algn="ctr"/>
            <a:r>
              <a:rPr lang="en-US" sz="1700" b="1" dirty="0">
                <a:solidFill>
                  <a:srgbClr val="515455"/>
                </a:solidFill>
                <a:latin typeface="Arial"/>
                <a:cs typeface="Arial"/>
              </a:rPr>
              <a:t>(+0.1)</a:t>
            </a:r>
          </a:p>
        </p:txBody>
      </p:sp>
      <p:sp>
        <p:nvSpPr>
          <p:cNvPr id="8574" name="object_8575">
            <a:hlinkClick r:id="rId32" action="ppaction://hlinksldjump" tooltip="Unser Unternehmen hat die Weichen für eine positive Zukunft gestellt. Z=3"/>
          </p:cNvPr>
          <p:cNvSpPr>
            <a:spLocks noGrp="1"/>
          </p:cNvSpPr>
          <p:nvPr/>
        </p:nvSpPr>
        <p:spPr>
          <a:xfrm>
            <a:off x="1760600" y="78068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37</a:t>
            </a:r>
            <a:endParaRPr sz="2950" b="1" dirty="0"/>
          </a:p>
        </p:txBody>
      </p:sp>
      <p:sp>
        <p:nvSpPr>
          <p:cNvPr id="8576" name="object_8577"/>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Positive Zukunft</a:t>
            </a:r>
          </a:p>
        </p:txBody>
      </p:sp>
      <p:sp>
        <p:nvSpPr>
          <p:cNvPr id="8578" name="object_8579"/>
          <p:cNvSpPr/>
          <p:nvPr/>
        </p:nvSpPr>
        <p:spPr>
          <a:xfrm>
            <a:off x="7792620" y="77146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a:t>
            </a:r>
          </a:p>
          <a:p>
            <a:pPr algn="ctr"/>
            <a:r>
              <a:rPr lang="en-US" sz="1700" b="1" dirty="0">
                <a:solidFill>
                  <a:srgbClr val="515455"/>
                </a:solidFill>
                <a:latin typeface="Arial"/>
                <a:cs typeface="Arial"/>
              </a:rPr>
              <a:t>(+0.1)</a:t>
            </a:r>
          </a:p>
        </p:txBody>
      </p:sp>
      <p:sp>
        <p:nvSpPr>
          <p:cNvPr id="8580" name="object_8581">
            <a:hlinkClick r:id="rId32" action="ppaction://hlinksldjump" tooltip="Es gelingt unserem Unternehmen immer wieder, neue erfolgreiche Produkte und Dienstleistungen zu schaffen. Z=3.1"/>
          </p:cNvPr>
          <p:cNvSpPr>
            <a:spLocks noGrp="1"/>
          </p:cNvSpPr>
          <p:nvPr/>
        </p:nvSpPr>
        <p:spPr>
          <a:xfrm>
            <a:off x="1760600" y="90184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38</a:t>
            </a:r>
            <a:endParaRPr sz="2950" b="1" dirty="0"/>
          </a:p>
        </p:txBody>
      </p:sp>
      <p:sp>
        <p:nvSpPr>
          <p:cNvPr id="8582" name="object_8583"/>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Innovation</a:t>
            </a:r>
          </a:p>
        </p:txBody>
      </p:sp>
      <p:sp>
        <p:nvSpPr>
          <p:cNvPr id="8584" name="object_8585"/>
          <p:cNvSpPr/>
          <p:nvPr/>
        </p:nvSpPr>
        <p:spPr>
          <a:xfrm>
            <a:off x="7792620" y="89262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3.1</a:t>
            </a:r>
          </a:p>
          <a:p>
            <a:pPr algn="ctr"/>
            <a:r>
              <a:rPr lang="en-US" sz="1700" b="1" dirty="0">
                <a:solidFill>
                  <a:srgbClr val="515455"/>
                </a:solidFill>
                <a:latin typeface="Arial"/>
                <a:cs typeface="Arial"/>
              </a:rPr>
              <a:t>(-0.1)</a:t>
            </a:r>
          </a:p>
        </p:txBody>
      </p:sp>
      <p:sp>
        <p:nvSpPr>
          <p:cNvPr id="8586" name="object_8587">
            <a:hlinkClick r:id="rId32" action="ppaction://hlinksldjump" tooltip="Mitarbeitende werden stets fair vom Unternehmen behandelt. Z=2.9"/>
          </p:cNvPr>
          <p:cNvSpPr>
            <a:spLocks noGrp="1"/>
          </p:cNvSpPr>
          <p:nvPr/>
        </p:nvSpPr>
        <p:spPr>
          <a:xfrm>
            <a:off x="11313821" y="29604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39</a:t>
            </a:r>
            <a:endParaRPr sz="2950" b="1" dirty="0"/>
          </a:p>
        </p:txBody>
      </p:sp>
      <p:sp>
        <p:nvSpPr>
          <p:cNvPr id="8588" name="object_8589"/>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Fairness im Unternehmen</a:t>
            </a:r>
          </a:p>
        </p:txBody>
      </p:sp>
      <p:sp>
        <p:nvSpPr>
          <p:cNvPr id="8590" name="object_8591"/>
          <p:cNvSpPr/>
          <p:nvPr/>
        </p:nvSpPr>
        <p:spPr>
          <a:xfrm>
            <a:off x="17345841" y="28682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2.9</a:t>
            </a:r>
          </a:p>
          <a:p>
            <a:pPr algn="ctr"/>
            <a:r>
              <a:rPr lang="en-US" sz="1700" b="1" dirty="0">
                <a:solidFill>
                  <a:srgbClr val="5DC596"/>
                </a:solidFill>
                <a:latin typeface="Arial"/>
                <a:cs typeface="Arial"/>
              </a:rPr>
              <a:t>(+0.8)</a:t>
            </a:r>
          </a:p>
        </p:txBody>
      </p:sp>
      <p:sp>
        <p:nvSpPr>
          <p:cNvPr id="8592" name="object_8593">
            <a:hlinkClick r:id="rId32" action="ppaction://hlinksldjump" tooltip="Wir erleben unsere unterschiedlichen Kulturen am Arbeitsplatz (Sprache, Nationalität, Religion,...) in der Zusammenarbeit sehr positiv. Z=2.7"/>
          </p:cNvPr>
          <p:cNvSpPr>
            <a:spLocks noGrp="1"/>
          </p:cNvSpPr>
          <p:nvPr/>
        </p:nvSpPr>
        <p:spPr>
          <a:xfrm>
            <a:off x="11313821" y="41720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40</a:t>
            </a:r>
            <a:endParaRPr sz="2950" b="1" dirty="0"/>
          </a:p>
        </p:txBody>
      </p:sp>
      <p:sp>
        <p:nvSpPr>
          <p:cNvPr id="8594" name="object_8595"/>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Zusammenarbeit Kulturen</a:t>
            </a:r>
          </a:p>
        </p:txBody>
      </p:sp>
      <p:sp>
        <p:nvSpPr>
          <p:cNvPr id="8596" name="object_8597"/>
          <p:cNvSpPr/>
          <p:nvPr/>
        </p:nvSpPr>
        <p:spPr>
          <a:xfrm>
            <a:off x="17345841" y="40798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2.7</a:t>
            </a:r>
          </a:p>
          <a:p>
            <a:pPr algn="ctr"/>
            <a:r>
              <a:rPr lang="en-US" sz="1700" b="1" dirty="0">
                <a:solidFill>
                  <a:srgbClr val="515455"/>
                </a:solidFill>
                <a:latin typeface="Arial"/>
                <a:cs typeface="Arial"/>
              </a:rPr>
              <a:t>(+0.1)</a:t>
            </a:r>
          </a:p>
        </p:txBody>
      </p:sp>
      <p:sp>
        <p:nvSpPr>
          <p:cNvPr id="8598" name="object_8599">
            <a:hlinkClick r:id="rId32" action="ppaction://hlinksldjump" tooltip="Insgesamt geht es mir in unserem Unternehmen sehr gut.  Z=2.5"/>
          </p:cNvPr>
          <p:cNvSpPr>
            <a:spLocks noGrp="1"/>
          </p:cNvSpPr>
          <p:nvPr/>
        </p:nvSpPr>
        <p:spPr>
          <a:xfrm>
            <a:off x="11313821" y="53836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41</a:t>
            </a:r>
            <a:endParaRPr sz="2950" b="1" dirty="0"/>
          </a:p>
        </p:txBody>
      </p:sp>
      <p:sp>
        <p:nvSpPr>
          <p:cNvPr id="8600" name="object_8601"/>
          <p:cNvSpPr txBox="1"/>
          <p:nvPr/>
        </p:nvSpPr>
        <p:spPr>
          <a:xfrm>
            <a:off x="12360904"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Gesamtzufriedenheit</a:t>
            </a:r>
          </a:p>
        </p:txBody>
      </p:sp>
      <p:sp>
        <p:nvSpPr>
          <p:cNvPr id="8602" name="object_8603"/>
          <p:cNvSpPr/>
          <p:nvPr/>
        </p:nvSpPr>
        <p:spPr>
          <a:xfrm>
            <a:off x="17345841" y="52914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2.5</a:t>
            </a:r>
          </a:p>
          <a:p>
            <a:pPr algn="ctr"/>
            <a:r>
              <a:rPr lang="en-US" sz="1700" b="1" dirty="0">
                <a:solidFill>
                  <a:srgbClr val="515455"/>
                </a:solidFill>
                <a:latin typeface="Arial"/>
                <a:cs typeface="Arial"/>
              </a:rPr>
              <a:t>(0)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4" name="object_1355"/>
          <p:cNvPicPr>
            <a:picLocks noChangeAspect="1"/>
          </p:cNvPicPr>
          <p:nvPr/>
        </p:nvPicPr>
        <p:blipFill>
          <a:blip r:embed="rId3"/>
          <a:stretch>
            <a:fillRect/>
          </a:stretch>
        </p:blipFill>
        <p:spPr>
          <a:xfrm>
            <a:off x="603250" y="519041"/>
            <a:ext cx="1098413" cy="1098413"/>
          </a:xfrm>
          <a:prstGeom prst="rect">
            <a:avLst/>
          </a:prstGeom>
        </p:spPr>
      </p:pic>
      <p:sp>
        <p:nvSpPr>
          <p:cNvPr id="1356" name="object_135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Navigation (2/2)</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358" name="135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360" name="136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362" name="136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364" name="136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366" name="136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368" name="136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370" name="137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372" name="137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374" name="137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376" name="137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378" name="137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380" name="138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382" name="138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384" name="138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386" name="138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388" name="138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390" name="139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392" name="object_1393"/>
          <p:cNvSpPr txBox="1"/>
          <p:nvPr/>
        </p:nvSpPr>
        <p:spPr>
          <a:xfrm>
            <a:off x="2010410" y="2600000"/>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Aspektkarten</a:t>
            </a:r>
            <a:endParaRPr sz="2400" dirty="0">
              <a:latin typeface="Arial"/>
              <a:cs typeface="Arial"/>
            </a:endParaRPr>
          </a:p>
        </p:txBody>
      </p:sp>
      <p:pic>
        <p:nvPicPr>
          <p:cNvPr id="1394" name="1395">
            <a:hlinkClick r:id="rId32" action="ppaction://hlinksldjump"/>
          </p:cNvPr>
          <p:cNvPicPr>
            <a:picLocks noChangeAspect="1"/>
          </p:cNvPicPr>
          <p:nvPr/>
        </p:nvPicPr>
        <p:blipFill>
          <a:blip r:embed="rId19">
            <a:clrChange>
              <a:clrFrom>
                <a:srgbClr val="000000"/>
              </a:clrFrom>
              <a:clrTo>
                <a:srgbClr val="707274"/>
              </a:clrTo>
            </a:clrChange>
          </a:blip>
          <a:stretch>
            <a:fillRect/>
          </a:stretch>
        </p:blipFill>
        <p:spPr>
          <a:xfrm>
            <a:off x="6821227" y="2940707"/>
            <a:ext cx="350000" cy="350000"/>
          </a:xfrm>
          <a:prstGeom prst="rect">
            <a:avLst/>
          </a:prstGeom>
        </p:spPr>
      </p:pic>
      <p:sp>
        <p:nvSpPr>
          <p:cNvPr id="1396" name="object_1397"/>
          <p:cNvSpPr txBox="1"/>
          <p:nvPr/>
        </p:nvSpPr>
        <p:spPr>
          <a:xfrm>
            <a:off x="7800391" y="2600000"/>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Aspektkarten zeigen die Antwortverteilung von voller Zustimmung bis voller Ablehnung im Detail, sowie die Formulierung und den Index.</a:t>
            </a:r>
            <a:endParaRPr sz="2400" dirty="0">
              <a:latin typeface="Arial"/>
              <a:cs typeface="Arial"/>
            </a:endParaRPr>
          </a:p>
        </p:txBody>
      </p:sp>
      <p:sp>
        <p:nvSpPr>
          <p:cNvPr id="1398" name="object_1399"/>
          <p:cNvSpPr/>
          <p:nvPr/>
        </p:nvSpPr>
        <p:spPr>
          <a:xfrm>
            <a:off x="2010410" y="3631413"/>
            <a:ext cx="16083280" cy="0"/>
          </a:xfrm>
          <a:prstGeom prst="rect">
            <a:avLst/>
          </a:prstGeom>
          <a:ln w="5235">
            <a:solidFill>
              <a:srgbClr val="000000"/>
            </a:solidFill>
          </a:ln>
        </p:spPr>
      </p:sp>
      <p:sp>
        <p:nvSpPr>
          <p:cNvPr id="1400" name="object_1401"/>
          <p:cNvSpPr txBox="1"/>
          <p:nvPr/>
        </p:nvSpPr>
        <p:spPr>
          <a:xfrm>
            <a:off x="2010410" y="3631413"/>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Veränderungsabfrage</a:t>
            </a:r>
            <a:endParaRPr sz="2400" dirty="0">
              <a:latin typeface="Arial"/>
              <a:cs typeface="Arial"/>
            </a:endParaRPr>
          </a:p>
        </p:txBody>
      </p:sp>
      <p:pic>
        <p:nvPicPr>
          <p:cNvPr id="1402" name="1403">
            <a:hlinkClick r:id="rId32" action="ppaction://hlinksldjump"/>
          </p:cNvPr>
          <p:cNvPicPr>
            <a:picLocks noChangeAspect="1"/>
          </p:cNvPicPr>
          <p:nvPr/>
        </p:nvPicPr>
        <p:blipFill>
          <a:blip r:embed="rId21">
            <a:clrChange>
              <a:clrFrom>
                <a:srgbClr val="000000"/>
              </a:clrFrom>
              <a:clrTo>
                <a:srgbClr val="707274"/>
              </a:clrTo>
            </a:clrChange>
          </a:blip>
          <a:stretch>
            <a:fillRect/>
          </a:stretch>
        </p:blipFill>
        <p:spPr>
          <a:xfrm>
            <a:off x="6821227" y="3972120"/>
            <a:ext cx="350000" cy="350000"/>
          </a:xfrm>
          <a:prstGeom prst="rect">
            <a:avLst/>
          </a:prstGeom>
        </p:spPr>
      </p:pic>
      <p:sp>
        <p:nvSpPr>
          <p:cNvPr id="1404" name="object_1405"/>
          <p:cNvSpPr txBox="1"/>
          <p:nvPr/>
        </p:nvSpPr>
        <p:spPr>
          <a:xfrm>
            <a:off x="7800391" y="3631413"/>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In der Veränderungs-Abfrage ist erkennbar, wie die Antwortenden die Veränderung von Themen im Zeitablauf empfinden.</a:t>
            </a:r>
            <a:endParaRPr sz="2400" dirty="0">
              <a:latin typeface="Arial"/>
              <a:cs typeface="Arial"/>
            </a:endParaRPr>
          </a:p>
        </p:txBody>
      </p:sp>
      <p:sp>
        <p:nvSpPr>
          <p:cNvPr id="1406" name="object_1407"/>
          <p:cNvSpPr/>
          <p:nvPr/>
        </p:nvSpPr>
        <p:spPr>
          <a:xfrm>
            <a:off x="2010410" y="4662826"/>
            <a:ext cx="16083280" cy="0"/>
          </a:xfrm>
          <a:prstGeom prst="rect">
            <a:avLst/>
          </a:prstGeom>
          <a:ln w="5235">
            <a:solidFill>
              <a:srgbClr val="000000"/>
            </a:solidFill>
          </a:ln>
        </p:spPr>
      </p:sp>
      <p:sp>
        <p:nvSpPr>
          <p:cNvPr id="1408" name="object_1409"/>
          <p:cNvSpPr txBox="1"/>
          <p:nvPr/>
        </p:nvSpPr>
        <p:spPr>
          <a:xfrm>
            <a:off x="2010410" y="4662826"/>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Net Promoter Score</a:t>
            </a:r>
            <a:endParaRPr sz="2400" dirty="0">
              <a:latin typeface="Arial"/>
              <a:cs typeface="Arial"/>
            </a:endParaRPr>
          </a:p>
        </p:txBody>
      </p:sp>
      <p:pic>
        <p:nvPicPr>
          <p:cNvPr id="1410" name="1411">
            <a:hlinkClick r:id="rId32" action="ppaction://hlinksldjump"/>
          </p:cNvPr>
          <p:cNvPicPr>
            <a:picLocks noChangeAspect="1"/>
          </p:cNvPicPr>
          <p:nvPr/>
        </p:nvPicPr>
        <p:blipFill>
          <a:blip r:embed="rId23">
            <a:clrChange>
              <a:clrFrom>
                <a:srgbClr val="000000"/>
              </a:clrFrom>
              <a:clrTo>
                <a:srgbClr val="707274"/>
              </a:clrTo>
            </a:clrChange>
          </a:blip>
          <a:stretch>
            <a:fillRect/>
          </a:stretch>
        </p:blipFill>
        <p:spPr>
          <a:xfrm>
            <a:off x="6821227" y="5003533"/>
            <a:ext cx="350000" cy="350000"/>
          </a:xfrm>
          <a:prstGeom prst="rect">
            <a:avLst/>
          </a:prstGeom>
        </p:spPr>
      </p:pic>
      <p:sp>
        <p:nvSpPr>
          <p:cNvPr id="1412" name="object_1413"/>
          <p:cNvSpPr txBox="1"/>
          <p:nvPr/>
        </p:nvSpPr>
        <p:spPr>
          <a:xfrm>
            <a:off x="7800391" y="4662826"/>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Der Net Promoter Score ist eine Kennzahl, die aus der Frage nach der Weiterempfehlungsbereitschaft auf einer Skala von 0 bis 10 resultiert.</a:t>
            </a:r>
            <a:endParaRPr sz="2400" dirty="0">
              <a:latin typeface="Arial"/>
              <a:cs typeface="Arial"/>
            </a:endParaRPr>
          </a:p>
        </p:txBody>
      </p:sp>
      <p:sp>
        <p:nvSpPr>
          <p:cNvPr id="1414" name="object_1415"/>
          <p:cNvSpPr/>
          <p:nvPr/>
        </p:nvSpPr>
        <p:spPr>
          <a:xfrm>
            <a:off x="2010410" y="5694239"/>
            <a:ext cx="16083280" cy="0"/>
          </a:xfrm>
          <a:prstGeom prst="rect">
            <a:avLst/>
          </a:prstGeom>
          <a:ln w="5235">
            <a:solidFill>
              <a:srgbClr val="000000"/>
            </a:solidFill>
          </a:ln>
        </p:spPr>
      </p:sp>
      <p:sp>
        <p:nvSpPr>
          <p:cNvPr id="1416" name="object_1417"/>
          <p:cNvSpPr txBox="1"/>
          <p:nvPr/>
        </p:nvSpPr>
        <p:spPr>
          <a:xfrm>
            <a:off x="2010410" y="5694239"/>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Semantisches Differential</a:t>
            </a:r>
            <a:endParaRPr sz="2400" dirty="0">
              <a:latin typeface="Arial"/>
              <a:cs typeface="Arial"/>
            </a:endParaRPr>
          </a:p>
        </p:txBody>
      </p:sp>
      <p:pic>
        <p:nvPicPr>
          <p:cNvPr id="1418" name="1419">
            <a:hlinkClick r:id="rId32" action="ppaction://hlinksldjump"/>
          </p:cNvPr>
          <p:cNvPicPr>
            <a:picLocks noChangeAspect="1"/>
          </p:cNvPicPr>
          <p:nvPr/>
        </p:nvPicPr>
        <p:blipFill>
          <a:blip r:embed="rId27">
            <a:clrChange>
              <a:clrFrom>
                <a:srgbClr val="000000"/>
              </a:clrFrom>
              <a:clrTo>
                <a:srgbClr val="707274"/>
              </a:clrTo>
            </a:clrChange>
          </a:blip>
          <a:stretch>
            <a:fillRect/>
          </a:stretch>
        </p:blipFill>
        <p:spPr>
          <a:xfrm>
            <a:off x="6821227" y="6034946"/>
            <a:ext cx="350000" cy="350000"/>
          </a:xfrm>
          <a:prstGeom prst="rect">
            <a:avLst/>
          </a:prstGeom>
        </p:spPr>
      </p:pic>
      <p:sp>
        <p:nvSpPr>
          <p:cNvPr id="1420" name="object_1421"/>
          <p:cNvSpPr txBox="1"/>
          <p:nvPr/>
        </p:nvSpPr>
        <p:spPr>
          <a:xfrm>
            <a:off x="7800391" y="5694239"/>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Das Semantische Differenzial zeigt die Meinung über IST und SOLL von Gegensatzpaaren, um Veränderungsbedarf zu identifizieren.</a:t>
            </a:r>
            <a:endParaRPr sz="2400" dirty="0">
              <a:latin typeface="Arial"/>
              <a:cs typeface="Arial"/>
            </a:endParaRPr>
          </a:p>
        </p:txBody>
      </p:sp>
      <p:sp>
        <p:nvSpPr>
          <p:cNvPr id="1422" name="object_1423"/>
          <p:cNvSpPr/>
          <p:nvPr/>
        </p:nvSpPr>
        <p:spPr>
          <a:xfrm>
            <a:off x="2010410" y="6725652"/>
            <a:ext cx="16083280" cy="0"/>
          </a:xfrm>
          <a:prstGeom prst="rect">
            <a:avLst/>
          </a:prstGeom>
          <a:ln w="5235">
            <a:solidFill>
              <a:srgbClr val="000000"/>
            </a:solidFill>
          </a:ln>
        </p:spPr>
      </p:sp>
      <p:sp>
        <p:nvSpPr>
          <p:cNvPr id="1424" name="object_1425"/>
          <p:cNvSpPr txBox="1"/>
          <p:nvPr/>
        </p:nvSpPr>
        <p:spPr>
          <a:xfrm>
            <a:off x="2010410" y="6725652"/>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Internes Benchmarking</a:t>
            </a:r>
            <a:endParaRPr sz="2400" dirty="0">
              <a:latin typeface="Arial"/>
              <a:cs typeface="Arial"/>
            </a:endParaRPr>
          </a:p>
        </p:txBody>
      </p:sp>
      <p:pic>
        <p:nvPicPr>
          <p:cNvPr id="1426" name="1427">
            <a:hlinkClick r:id="rId32" action="ppaction://hlinksldjump"/>
          </p:cNvPr>
          <p:cNvPicPr>
            <a:picLocks noChangeAspect="1"/>
          </p:cNvPicPr>
          <p:nvPr/>
        </p:nvPicPr>
        <p:blipFill>
          <a:blip r:embed="rId29">
            <a:clrChange>
              <a:clrFrom>
                <a:srgbClr val="000000"/>
              </a:clrFrom>
              <a:clrTo>
                <a:srgbClr val="707274"/>
              </a:clrTo>
            </a:clrChange>
          </a:blip>
          <a:stretch>
            <a:fillRect/>
          </a:stretch>
        </p:blipFill>
        <p:spPr>
          <a:xfrm>
            <a:off x="6821227" y="7066359"/>
            <a:ext cx="350000" cy="350000"/>
          </a:xfrm>
          <a:prstGeom prst="rect">
            <a:avLst/>
          </a:prstGeom>
        </p:spPr>
      </p:pic>
      <p:sp>
        <p:nvSpPr>
          <p:cNvPr id="1428" name="object_1429"/>
          <p:cNvSpPr txBox="1"/>
          <p:nvPr/>
        </p:nvSpPr>
        <p:spPr>
          <a:xfrm>
            <a:off x="7800391" y="6725652"/>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Im internen Benchmarking wird das Berichts-Ergebnis mit den besten und schlechtesten Ergebnissen von Organisations-Einheiten gezeigt.</a:t>
            </a:r>
            <a:endParaRPr sz="2400" dirty="0">
              <a:latin typeface="Arial"/>
              <a:cs typeface="Arial"/>
            </a:endParaRPr>
          </a:p>
        </p:txBody>
      </p:sp>
      <p:sp>
        <p:nvSpPr>
          <p:cNvPr id="1430" name="object_1431"/>
          <p:cNvSpPr/>
          <p:nvPr/>
        </p:nvSpPr>
        <p:spPr>
          <a:xfrm>
            <a:off x="2010410" y="7757065"/>
            <a:ext cx="16083280" cy="0"/>
          </a:xfrm>
          <a:prstGeom prst="rect">
            <a:avLst/>
          </a:prstGeom>
          <a:ln w="5235">
            <a:solidFill>
              <a:srgbClr val="000000"/>
            </a:solidFill>
          </a:ln>
        </p:spPr>
      </p:sp>
      <p:sp>
        <p:nvSpPr>
          <p:cNvPr id="1432" name="object_1433"/>
          <p:cNvSpPr txBox="1"/>
          <p:nvPr/>
        </p:nvSpPr>
        <p:spPr>
          <a:xfrm>
            <a:off x="2010410" y="7757065"/>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Trend Balkengrafik</a:t>
            </a:r>
            <a:endParaRPr sz="2400" dirty="0">
              <a:latin typeface="Arial"/>
              <a:cs typeface="Arial"/>
            </a:endParaRPr>
          </a:p>
        </p:txBody>
      </p:sp>
      <p:pic>
        <p:nvPicPr>
          <p:cNvPr id="1434" name="1435">
            <a:hlinkClick r:id="rId32" action="ppaction://hlinksldjump"/>
          </p:cNvPr>
          <p:cNvPicPr>
            <a:picLocks noChangeAspect="1"/>
          </p:cNvPicPr>
          <p:nvPr/>
        </p:nvPicPr>
        <p:blipFill>
          <a:blip r:embed="rId31">
            <a:clrChange>
              <a:clrFrom>
                <a:srgbClr val="000000"/>
              </a:clrFrom>
              <a:clrTo>
                <a:srgbClr val="707274"/>
              </a:clrTo>
            </a:clrChange>
          </a:blip>
          <a:stretch>
            <a:fillRect/>
          </a:stretch>
        </p:blipFill>
        <p:spPr>
          <a:xfrm>
            <a:off x="6821227" y="8097772"/>
            <a:ext cx="350000" cy="350000"/>
          </a:xfrm>
          <a:prstGeom prst="rect">
            <a:avLst/>
          </a:prstGeom>
        </p:spPr>
      </p:pic>
      <p:sp>
        <p:nvSpPr>
          <p:cNvPr id="1436" name="object_1437"/>
          <p:cNvSpPr txBox="1"/>
          <p:nvPr/>
        </p:nvSpPr>
        <p:spPr>
          <a:xfrm>
            <a:off x="7800391" y="7757065"/>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Bei Wiederholungsbefragungen wird der Vergleich von Ergebnissen im Laufe der Zeit grafisch dargestellt.</a:t>
            </a:r>
            <a:endParaRPr sz="2400" dirty="0">
              <a:latin typeface="Arial"/>
              <a:cs typeface="Arial"/>
            </a:endParaRPr>
          </a:p>
        </p:txBody>
      </p:sp>
      <p:sp>
        <p:nvSpPr>
          <p:cNvPr id="1438" name="object_1439"/>
          <p:cNvSpPr/>
          <p:nvPr/>
        </p:nvSpPr>
        <p:spPr>
          <a:xfrm>
            <a:off x="6192063" y="2600000"/>
            <a:ext cx="0" cy="6188478"/>
          </a:xfrm>
          <a:prstGeom prst="rect">
            <a:avLst/>
          </a:prstGeom>
          <a:ln w="5235">
            <a:solidFill>
              <a:srgbClr val="000000"/>
            </a:solidFill>
          </a:ln>
        </p:spPr>
      </p:sp>
      <p:sp>
        <p:nvSpPr>
          <p:cNvPr id="1440" name="object_1441"/>
          <p:cNvSpPr/>
          <p:nvPr/>
        </p:nvSpPr>
        <p:spPr>
          <a:xfrm>
            <a:off x="7800391" y="2600000"/>
            <a:ext cx="0" cy="6188478"/>
          </a:xfrm>
          <a:prstGeom prst="rect">
            <a:avLst/>
          </a:prstGeom>
          <a:ln w="5235">
            <a:solidFill>
              <a:srgbClr val="000000"/>
            </a:solidFill>
          </a:ln>
        </p:spPr>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6" name="object_860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34</a:t>
            </a:r>
            <a:endParaRPr sz="2950" b="1" dirty="0"/>
          </a:p>
        </p:txBody>
      </p:sp>
      <p:sp>
        <p:nvSpPr>
          <p:cNvPr id="8608" name="object_860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Attraktiver Arbeitgeber</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610" name="861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612" name="861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614" name="861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616" name="861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618" name="861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620" name="862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622" name="862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624" name="862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626" name="862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628" name="862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630" name="863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632" name="863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634" name="863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636" name="863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638" name="863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640" name="864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642" name="864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644" name="object_864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schätze mein Unternehmen als attraktiven Arbeitgeber. (94.5%)</a:t>
            </a:r>
            <a:endParaRPr sz="2450" dirty="0">
              <a:latin typeface="Arial"/>
              <a:cs typeface="Arial"/>
            </a:endParaRPr>
          </a:p>
        </p:txBody>
      </p:sp>
      <p:sp>
        <p:nvSpPr>
          <p:cNvPr id="8646" name="object_864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(+0.2)</a:t>
            </a:r>
          </a:p>
        </p:txBody>
      </p:sp>
      <p:sp>
        <p:nvSpPr>
          <p:cNvPr id="8648" name="object_864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8650" name="object_865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24% / 23%</a:t>
            </a:r>
          </a:p>
        </p:txBody>
      </p:sp>
      <p:sp>
        <p:nvSpPr>
          <p:cNvPr id="8652" name="object_865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170</a:t>
            </a:r>
          </a:p>
        </p:txBody>
      </p:sp>
      <p:sp>
        <p:nvSpPr>
          <p:cNvPr id="8654" name="object_8655"/>
          <p:cNvSpPr/>
          <p:nvPr/>
        </p:nvSpPr>
        <p:spPr>
          <a:xfrm>
            <a:off x="7345326" y="4106021"/>
            <a:ext cx="6526173" cy="398037"/>
          </a:xfrm>
          <a:prstGeom prst="rect">
            <a:avLst/>
          </a:prstGeom>
          <a:solidFill>
            <a:srgbClr val="49C0B6"/>
          </a:solidFill>
        </p:spPr>
      </p:sp>
      <p:sp>
        <p:nvSpPr>
          <p:cNvPr id="8656" name="object_8657"/>
          <p:cNvSpPr/>
          <p:nvPr/>
        </p:nvSpPr>
        <p:spPr>
          <a:xfrm>
            <a:off x="7345326" y="4557130"/>
            <a:ext cx="5451274" cy="172483"/>
          </a:xfrm>
          <a:prstGeom prst="rect">
            <a:avLst/>
          </a:prstGeom>
          <a:solidFill>
            <a:srgbClr val="D1D3D4"/>
          </a:solidFill>
        </p:spPr>
      </p:sp>
      <p:sp>
        <p:nvSpPr>
          <p:cNvPr id="8658" name="object_8659"/>
          <p:cNvSpPr/>
          <p:nvPr/>
        </p:nvSpPr>
        <p:spPr>
          <a:xfrm>
            <a:off x="7345326" y="4782685"/>
            <a:ext cx="5067657" cy="172483"/>
          </a:xfrm>
          <a:prstGeom prst="rect">
            <a:avLst/>
          </a:prstGeom>
          <a:solidFill>
            <a:srgbClr val="E1E2E3"/>
          </a:solidFill>
        </p:spPr>
      </p:sp>
      <p:sp>
        <p:nvSpPr>
          <p:cNvPr id="8660" name="object_866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662" name="object_866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35%</a:t>
            </a:r>
          </a:p>
          <a:p>
            <a:pPr marL="12700" algn="r">
              <a:lnSpc>
                <a:spcPct val="100000"/>
              </a:lnSpc>
              <a:spcBef>
                <a:spcPts val="120"/>
              </a:spcBef>
            </a:pPr>
            <a:r>
              <a:rPr lang="de-AT" sz="1750" spc="10" dirty="0">
                <a:solidFill>
                  <a:srgbClr val="494C4D"/>
                </a:solidFill>
                <a:latin typeface="Arial"/>
                <a:cs typeface="Arial"/>
              </a:rPr>
              <a:t>38% / 36%</a:t>
            </a:r>
          </a:p>
        </p:txBody>
      </p:sp>
      <p:sp>
        <p:nvSpPr>
          <p:cNvPr id="8664" name="object_866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202</a:t>
            </a:r>
          </a:p>
        </p:txBody>
      </p:sp>
      <p:sp>
        <p:nvSpPr>
          <p:cNvPr id="8666" name="object_8667"/>
          <p:cNvSpPr/>
          <p:nvPr/>
        </p:nvSpPr>
        <p:spPr>
          <a:xfrm>
            <a:off x="7345326" y="5167454"/>
            <a:ext cx="7754630" cy="398037"/>
          </a:xfrm>
          <a:prstGeom prst="rect">
            <a:avLst/>
          </a:prstGeom>
          <a:solidFill>
            <a:srgbClr val="49C0B6"/>
          </a:solidFill>
        </p:spPr>
      </p:sp>
      <p:sp>
        <p:nvSpPr>
          <p:cNvPr id="8668" name="object_8669"/>
          <p:cNvSpPr/>
          <p:nvPr/>
        </p:nvSpPr>
        <p:spPr>
          <a:xfrm>
            <a:off x="7345326" y="5618563"/>
            <a:ext cx="8407247" cy="172483"/>
          </a:xfrm>
          <a:prstGeom prst="rect">
            <a:avLst/>
          </a:prstGeom>
          <a:solidFill>
            <a:srgbClr val="D1D3D4"/>
          </a:solidFill>
        </p:spPr>
      </p:sp>
      <p:sp>
        <p:nvSpPr>
          <p:cNvPr id="8670" name="object_8671"/>
          <p:cNvSpPr/>
          <p:nvPr/>
        </p:nvSpPr>
        <p:spPr>
          <a:xfrm>
            <a:off x="7345326" y="5844118"/>
            <a:ext cx="8020465" cy="172483"/>
          </a:xfrm>
          <a:prstGeom prst="rect">
            <a:avLst/>
          </a:prstGeom>
          <a:solidFill>
            <a:srgbClr val="E1E2E3"/>
          </a:solidFill>
        </p:spPr>
      </p:sp>
      <p:sp>
        <p:nvSpPr>
          <p:cNvPr id="8672" name="object_867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674" name="object_867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20% / 22%</a:t>
            </a:r>
          </a:p>
        </p:txBody>
      </p:sp>
      <p:sp>
        <p:nvSpPr>
          <p:cNvPr id="8676" name="object_867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98</a:t>
            </a:r>
          </a:p>
        </p:txBody>
      </p:sp>
      <p:sp>
        <p:nvSpPr>
          <p:cNvPr id="8678" name="object_8679"/>
          <p:cNvSpPr/>
          <p:nvPr/>
        </p:nvSpPr>
        <p:spPr>
          <a:xfrm>
            <a:off x="7345326" y="6228887"/>
            <a:ext cx="3762147" cy="398037"/>
          </a:xfrm>
          <a:prstGeom prst="rect">
            <a:avLst/>
          </a:prstGeom>
          <a:solidFill>
            <a:srgbClr val="49C0B6"/>
          </a:solidFill>
        </p:spPr>
      </p:sp>
      <p:sp>
        <p:nvSpPr>
          <p:cNvPr id="8680" name="object_8681"/>
          <p:cNvSpPr/>
          <p:nvPr/>
        </p:nvSpPr>
        <p:spPr>
          <a:xfrm>
            <a:off x="7345326" y="6679996"/>
            <a:ext cx="4453154" cy="172483"/>
          </a:xfrm>
          <a:prstGeom prst="rect">
            <a:avLst/>
          </a:prstGeom>
          <a:solidFill>
            <a:srgbClr val="D1D3D4"/>
          </a:solidFill>
        </p:spPr>
      </p:sp>
      <p:sp>
        <p:nvSpPr>
          <p:cNvPr id="8682" name="object_8683"/>
          <p:cNvSpPr/>
          <p:nvPr/>
        </p:nvSpPr>
        <p:spPr>
          <a:xfrm>
            <a:off x="7345326" y="6905551"/>
            <a:ext cx="4987851" cy="172483"/>
          </a:xfrm>
          <a:prstGeom prst="rect">
            <a:avLst/>
          </a:prstGeom>
          <a:solidFill>
            <a:srgbClr val="E1E2E3"/>
          </a:solidFill>
        </p:spPr>
      </p:sp>
      <p:sp>
        <p:nvSpPr>
          <p:cNvPr id="8684" name="object_868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686" name="object_868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10% / 11%</a:t>
            </a:r>
          </a:p>
        </p:txBody>
      </p:sp>
      <p:sp>
        <p:nvSpPr>
          <p:cNvPr id="8688" name="object_868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45</a:t>
            </a:r>
          </a:p>
        </p:txBody>
      </p:sp>
      <p:sp>
        <p:nvSpPr>
          <p:cNvPr id="8690" name="object_8691"/>
          <p:cNvSpPr/>
          <p:nvPr/>
        </p:nvSpPr>
        <p:spPr>
          <a:xfrm>
            <a:off x="7345326" y="7290320"/>
            <a:ext cx="1727517" cy="398037"/>
          </a:xfrm>
          <a:prstGeom prst="rect">
            <a:avLst/>
          </a:prstGeom>
          <a:solidFill>
            <a:srgbClr val="49C0B6"/>
          </a:solidFill>
        </p:spPr>
      </p:sp>
      <p:sp>
        <p:nvSpPr>
          <p:cNvPr id="8692" name="object_8693"/>
          <p:cNvSpPr/>
          <p:nvPr/>
        </p:nvSpPr>
        <p:spPr>
          <a:xfrm>
            <a:off x="7345326" y="7741429"/>
            <a:ext cx="2303355" cy="172483"/>
          </a:xfrm>
          <a:prstGeom prst="rect">
            <a:avLst/>
          </a:prstGeom>
          <a:solidFill>
            <a:srgbClr val="D1D3D4"/>
          </a:solidFill>
        </p:spPr>
      </p:sp>
      <p:sp>
        <p:nvSpPr>
          <p:cNvPr id="8694" name="object_8695"/>
          <p:cNvSpPr/>
          <p:nvPr/>
        </p:nvSpPr>
        <p:spPr>
          <a:xfrm>
            <a:off x="7345326" y="7966984"/>
            <a:ext cx="2434071" cy="172483"/>
          </a:xfrm>
          <a:prstGeom prst="rect">
            <a:avLst/>
          </a:prstGeom>
          <a:solidFill>
            <a:srgbClr val="E1E2E3"/>
          </a:solidFill>
        </p:spPr>
      </p:sp>
      <p:sp>
        <p:nvSpPr>
          <p:cNvPr id="8696" name="object_869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698" name="object_869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a:t>
            </a:r>
          </a:p>
          <a:p>
            <a:pPr marL="12700" algn="r">
              <a:lnSpc>
                <a:spcPct val="100000"/>
              </a:lnSpc>
              <a:spcBef>
                <a:spcPts val="120"/>
              </a:spcBef>
            </a:pPr>
            <a:r>
              <a:rPr lang="de-AT" sz="1750" spc="10" dirty="0">
                <a:solidFill>
                  <a:srgbClr val="494C4D"/>
                </a:solidFill>
                <a:latin typeface="Arial"/>
                <a:cs typeface="Arial"/>
              </a:rPr>
              <a:t>5% / 6%</a:t>
            </a:r>
          </a:p>
        </p:txBody>
      </p:sp>
      <p:sp>
        <p:nvSpPr>
          <p:cNvPr id="8700" name="object_870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22</a:t>
            </a:r>
          </a:p>
        </p:txBody>
      </p:sp>
      <p:sp>
        <p:nvSpPr>
          <p:cNvPr id="8702" name="object_8703"/>
          <p:cNvSpPr/>
          <p:nvPr/>
        </p:nvSpPr>
        <p:spPr>
          <a:xfrm>
            <a:off x="7345326" y="8351753"/>
            <a:ext cx="844564" cy="398037"/>
          </a:xfrm>
          <a:prstGeom prst="rect">
            <a:avLst/>
          </a:prstGeom>
          <a:solidFill>
            <a:srgbClr val="49C0B6"/>
          </a:solidFill>
        </p:spPr>
      </p:sp>
      <p:sp>
        <p:nvSpPr>
          <p:cNvPr id="8704" name="object_8705"/>
          <p:cNvSpPr/>
          <p:nvPr/>
        </p:nvSpPr>
        <p:spPr>
          <a:xfrm>
            <a:off x="7345326" y="8802862"/>
            <a:ext cx="1113288" cy="172483"/>
          </a:xfrm>
          <a:prstGeom prst="rect">
            <a:avLst/>
          </a:prstGeom>
          <a:solidFill>
            <a:srgbClr val="D1D3D4"/>
          </a:solidFill>
        </p:spPr>
      </p:sp>
      <p:sp>
        <p:nvSpPr>
          <p:cNvPr id="8706" name="object_8707"/>
          <p:cNvSpPr/>
          <p:nvPr/>
        </p:nvSpPr>
        <p:spPr>
          <a:xfrm>
            <a:off x="7345326" y="9028417"/>
            <a:ext cx="1236987" cy="172483"/>
          </a:xfrm>
          <a:prstGeom prst="rect">
            <a:avLst/>
          </a:prstGeom>
          <a:solidFill>
            <a:srgbClr val="E1E2E3"/>
          </a:solidFill>
        </p:spPr>
      </p:sp>
      <p:sp>
        <p:nvSpPr>
          <p:cNvPr id="8708" name="object_870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710" name="object_871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1% / 2%</a:t>
            </a:r>
          </a:p>
        </p:txBody>
      </p:sp>
      <p:sp>
        <p:nvSpPr>
          <p:cNvPr id="8712" name="object_871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8714" name="object_8715"/>
          <p:cNvSpPr/>
          <p:nvPr/>
        </p:nvSpPr>
        <p:spPr>
          <a:xfrm>
            <a:off x="7345326" y="9413186"/>
            <a:ext cx="422282" cy="398037"/>
          </a:xfrm>
          <a:prstGeom prst="rect">
            <a:avLst/>
          </a:prstGeom>
          <a:solidFill>
            <a:srgbClr val="49C0B6"/>
          </a:solidFill>
        </p:spPr>
      </p:sp>
      <p:sp>
        <p:nvSpPr>
          <p:cNvPr id="8716" name="object_8717"/>
          <p:cNvSpPr/>
          <p:nvPr/>
        </p:nvSpPr>
        <p:spPr>
          <a:xfrm>
            <a:off x="7345326" y="9864295"/>
            <a:ext cx="230336" cy="172483"/>
          </a:xfrm>
          <a:prstGeom prst="rect">
            <a:avLst/>
          </a:prstGeom>
          <a:solidFill>
            <a:srgbClr val="D1D3D4"/>
          </a:solidFill>
        </p:spPr>
      </p:sp>
      <p:sp>
        <p:nvSpPr>
          <p:cNvPr id="8718" name="object_8719"/>
          <p:cNvSpPr/>
          <p:nvPr/>
        </p:nvSpPr>
        <p:spPr>
          <a:xfrm>
            <a:off x="7345326" y="10089850"/>
            <a:ext cx="359125" cy="172483"/>
          </a:xfrm>
          <a:prstGeom prst="rect">
            <a:avLst/>
          </a:prstGeom>
          <a:solidFill>
            <a:srgbClr val="E1E2E3"/>
          </a:solidFill>
        </p:spPr>
      </p:sp>
      <p:sp>
        <p:nvSpPr>
          <p:cNvPr id="8720" name="object_8721"/>
          <p:cNvSpPr/>
          <p:nvPr/>
        </p:nvSpPr>
        <p:spPr>
          <a:xfrm>
            <a:off x="7345326" y="3999878"/>
            <a:ext cx="0" cy="6368598"/>
          </a:xfrm>
          <a:prstGeom prst="rect">
            <a:avLst/>
          </a:prstGeom>
          <a:ln w="5235">
            <a:solidFill>
              <a:srgbClr val="000000"/>
            </a:solidFill>
          </a:ln>
        </p:spPr>
      </p:sp>
      <p:sp>
        <p:nvSpPr>
          <p:cNvPr id="8722" name="object_8723"/>
          <p:cNvSpPr/>
          <p:nvPr/>
        </p:nvSpPr>
        <p:spPr>
          <a:xfrm>
            <a:off x="15752573" y="3999878"/>
            <a:ext cx="0" cy="6368598"/>
          </a:xfrm>
          <a:prstGeom prst="rect">
            <a:avLst/>
          </a:prstGeom>
          <a:ln w="5235">
            <a:solidFill>
              <a:srgbClr val="000000"/>
            </a:solidFill>
          </a:ln>
        </p:spPr>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26" name="object_872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35</a:t>
            </a:r>
            <a:endParaRPr sz="2950" b="1" dirty="0"/>
          </a:p>
        </p:txBody>
      </p:sp>
      <p:sp>
        <p:nvSpPr>
          <p:cNvPr id="8728" name="object_872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Weiterempfehlung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730" name="873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732" name="873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734" name="873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736" name="873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738" name="873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740" name="874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742" name="874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744" name="874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746" name="874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748" name="874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750" name="875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752" name="875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754" name="875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756" name="875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758" name="875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760" name="876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762" name="876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764" name="object_876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würde in meinem Bekanntenkreis unser Unternehmen als Arbeitgeber weiterempfehlen. (95%)</a:t>
            </a:r>
            <a:endParaRPr sz="2450" dirty="0">
              <a:latin typeface="Arial"/>
              <a:cs typeface="Arial"/>
            </a:endParaRPr>
          </a:p>
        </p:txBody>
      </p:sp>
      <p:sp>
        <p:nvSpPr>
          <p:cNvPr id="8766" name="object_8767"/>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DC596"/>
                </a:solidFill>
                <a:latin typeface="Arial"/>
                <a:cs typeface="Arial"/>
              </a:rPr>
              <a:t>(+0.4)</a:t>
            </a:r>
          </a:p>
        </p:txBody>
      </p:sp>
      <p:sp>
        <p:nvSpPr>
          <p:cNvPr id="8768" name="object_876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8770" name="object_877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17% / 16%</a:t>
            </a:r>
          </a:p>
        </p:txBody>
      </p:sp>
      <p:sp>
        <p:nvSpPr>
          <p:cNvPr id="8772" name="object_877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127</a:t>
            </a:r>
          </a:p>
        </p:txBody>
      </p:sp>
      <p:sp>
        <p:nvSpPr>
          <p:cNvPr id="8774" name="object_8775"/>
          <p:cNvSpPr/>
          <p:nvPr/>
        </p:nvSpPr>
        <p:spPr>
          <a:xfrm>
            <a:off x="7345326" y="4106021"/>
            <a:ext cx="5998429" cy="398037"/>
          </a:xfrm>
          <a:prstGeom prst="rect">
            <a:avLst/>
          </a:prstGeom>
          <a:solidFill>
            <a:srgbClr val="49C0B6"/>
          </a:solidFill>
        </p:spPr>
      </p:sp>
      <p:sp>
        <p:nvSpPr>
          <p:cNvPr id="8776" name="object_8777"/>
          <p:cNvSpPr/>
          <p:nvPr/>
        </p:nvSpPr>
        <p:spPr>
          <a:xfrm>
            <a:off x="7345326" y="4557130"/>
            <a:ext cx="4675941" cy="172483"/>
          </a:xfrm>
          <a:prstGeom prst="rect">
            <a:avLst/>
          </a:prstGeom>
          <a:solidFill>
            <a:srgbClr val="D1D3D4"/>
          </a:solidFill>
        </p:spPr>
      </p:sp>
      <p:sp>
        <p:nvSpPr>
          <p:cNvPr id="8778" name="object_8779"/>
          <p:cNvSpPr/>
          <p:nvPr/>
        </p:nvSpPr>
        <p:spPr>
          <a:xfrm>
            <a:off x="7345326" y="4782685"/>
            <a:ext cx="4320264" cy="172483"/>
          </a:xfrm>
          <a:prstGeom prst="rect">
            <a:avLst/>
          </a:prstGeom>
          <a:solidFill>
            <a:srgbClr val="E1E2E3"/>
          </a:solidFill>
        </p:spPr>
      </p:sp>
      <p:sp>
        <p:nvSpPr>
          <p:cNvPr id="8780" name="object_878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782" name="object_878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28% / 26%</a:t>
            </a:r>
          </a:p>
        </p:txBody>
      </p:sp>
      <p:sp>
        <p:nvSpPr>
          <p:cNvPr id="8784" name="object_878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178</a:t>
            </a:r>
          </a:p>
        </p:txBody>
      </p:sp>
      <p:sp>
        <p:nvSpPr>
          <p:cNvPr id="8786" name="object_8787"/>
          <p:cNvSpPr/>
          <p:nvPr/>
        </p:nvSpPr>
        <p:spPr>
          <a:xfrm>
            <a:off x="7345326" y="5167454"/>
            <a:ext cx="8407247" cy="398037"/>
          </a:xfrm>
          <a:prstGeom prst="rect">
            <a:avLst/>
          </a:prstGeom>
          <a:solidFill>
            <a:srgbClr val="49C0B6"/>
          </a:solidFill>
        </p:spPr>
      </p:sp>
      <p:sp>
        <p:nvSpPr>
          <p:cNvPr id="8788" name="object_8789"/>
          <p:cNvSpPr/>
          <p:nvPr/>
        </p:nvSpPr>
        <p:spPr>
          <a:xfrm>
            <a:off x="7345326" y="5618563"/>
            <a:ext cx="7557076" cy="172483"/>
          </a:xfrm>
          <a:prstGeom prst="rect">
            <a:avLst/>
          </a:prstGeom>
          <a:solidFill>
            <a:srgbClr val="D1D3D4"/>
          </a:solidFill>
        </p:spPr>
      </p:sp>
      <p:sp>
        <p:nvSpPr>
          <p:cNvPr id="8790" name="object_8791"/>
          <p:cNvSpPr/>
          <p:nvPr/>
        </p:nvSpPr>
        <p:spPr>
          <a:xfrm>
            <a:off x="7345326" y="5844118"/>
            <a:ext cx="7118617" cy="172483"/>
          </a:xfrm>
          <a:prstGeom prst="rect">
            <a:avLst/>
          </a:prstGeom>
          <a:solidFill>
            <a:srgbClr val="E1E2E3"/>
          </a:solidFill>
        </p:spPr>
      </p:sp>
      <p:sp>
        <p:nvSpPr>
          <p:cNvPr id="8792" name="object_879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794" name="object_879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23% / 25%</a:t>
            </a:r>
          </a:p>
        </p:txBody>
      </p:sp>
      <p:sp>
        <p:nvSpPr>
          <p:cNvPr id="8796" name="object_879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134</a:t>
            </a:r>
          </a:p>
        </p:txBody>
      </p:sp>
      <p:sp>
        <p:nvSpPr>
          <p:cNvPr id="8798" name="object_8799"/>
          <p:cNvSpPr/>
          <p:nvPr/>
        </p:nvSpPr>
        <p:spPr>
          <a:xfrm>
            <a:off x="7345326" y="6228887"/>
            <a:ext cx="6329051" cy="398037"/>
          </a:xfrm>
          <a:prstGeom prst="rect">
            <a:avLst/>
          </a:prstGeom>
          <a:solidFill>
            <a:srgbClr val="49C0B6"/>
          </a:solidFill>
        </p:spPr>
      </p:sp>
      <p:sp>
        <p:nvSpPr>
          <p:cNvPr id="8800" name="object_8801"/>
          <p:cNvSpPr/>
          <p:nvPr/>
        </p:nvSpPr>
        <p:spPr>
          <a:xfrm>
            <a:off x="7345326" y="6679996"/>
            <a:ext cx="6423515" cy="172483"/>
          </a:xfrm>
          <a:prstGeom prst="rect">
            <a:avLst/>
          </a:prstGeom>
          <a:solidFill>
            <a:srgbClr val="D1D3D4"/>
          </a:solidFill>
        </p:spPr>
      </p:sp>
      <p:sp>
        <p:nvSpPr>
          <p:cNvPr id="8802" name="object_8803"/>
          <p:cNvSpPr/>
          <p:nvPr/>
        </p:nvSpPr>
        <p:spPr>
          <a:xfrm>
            <a:off x="7345326" y="6905551"/>
            <a:ext cx="6824053" cy="172483"/>
          </a:xfrm>
          <a:prstGeom prst="rect">
            <a:avLst/>
          </a:prstGeom>
          <a:solidFill>
            <a:srgbClr val="E1E2E3"/>
          </a:solidFill>
        </p:spPr>
      </p:sp>
      <p:sp>
        <p:nvSpPr>
          <p:cNvPr id="8804" name="object_880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806" name="object_880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14% / 15%</a:t>
            </a:r>
          </a:p>
        </p:txBody>
      </p:sp>
      <p:sp>
        <p:nvSpPr>
          <p:cNvPr id="8808" name="object_880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67</a:t>
            </a:r>
          </a:p>
        </p:txBody>
      </p:sp>
      <p:sp>
        <p:nvSpPr>
          <p:cNvPr id="8810" name="object_8811"/>
          <p:cNvSpPr/>
          <p:nvPr/>
        </p:nvSpPr>
        <p:spPr>
          <a:xfrm>
            <a:off x="7345326" y="7290320"/>
            <a:ext cx="3164526" cy="398037"/>
          </a:xfrm>
          <a:prstGeom prst="rect">
            <a:avLst/>
          </a:prstGeom>
          <a:solidFill>
            <a:srgbClr val="49C0B6"/>
          </a:solidFill>
        </p:spPr>
      </p:sp>
      <p:sp>
        <p:nvSpPr>
          <p:cNvPr id="8812" name="object_8813"/>
          <p:cNvSpPr/>
          <p:nvPr/>
        </p:nvSpPr>
        <p:spPr>
          <a:xfrm>
            <a:off x="7345326" y="7741429"/>
            <a:ext cx="3920233" cy="172483"/>
          </a:xfrm>
          <a:prstGeom prst="rect">
            <a:avLst/>
          </a:prstGeom>
          <a:solidFill>
            <a:srgbClr val="D1D3D4"/>
          </a:solidFill>
        </p:spPr>
      </p:sp>
      <p:sp>
        <p:nvSpPr>
          <p:cNvPr id="8814" name="object_8815"/>
          <p:cNvSpPr/>
          <p:nvPr/>
        </p:nvSpPr>
        <p:spPr>
          <a:xfrm>
            <a:off x="7345326" y="7966984"/>
            <a:ext cx="4074794" cy="172483"/>
          </a:xfrm>
          <a:prstGeom prst="rect">
            <a:avLst/>
          </a:prstGeom>
          <a:solidFill>
            <a:srgbClr val="E1E2E3"/>
          </a:solidFill>
        </p:spPr>
      </p:sp>
      <p:sp>
        <p:nvSpPr>
          <p:cNvPr id="8816" name="object_881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818" name="object_881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11% / 13%</a:t>
            </a:r>
          </a:p>
        </p:txBody>
      </p:sp>
      <p:sp>
        <p:nvSpPr>
          <p:cNvPr id="8820" name="object_882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32</a:t>
            </a:r>
          </a:p>
        </p:txBody>
      </p:sp>
      <p:sp>
        <p:nvSpPr>
          <p:cNvPr id="8822" name="object_8823"/>
          <p:cNvSpPr/>
          <p:nvPr/>
        </p:nvSpPr>
        <p:spPr>
          <a:xfrm>
            <a:off x="7345326" y="8351753"/>
            <a:ext cx="1511415" cy="398037"/>
          </a:xfrm>
          <a:prstGeom prst="rect">
            <a:avLst/>
          </a:prstGeom>
          <a:solidFill>
            <a:srgbClr val="49C0B6"/>
          </a:solidFill>
        </p:spPr>
      </p:sp>
      <p:sp>
        <p:nvSpPr>
          <p:cNvPr id="8824" name="object_8825"/>
          <p:cNvSpPr/>
          <p:nvPr/>
        </p:nvSpPr>
        <p:spPr>
          <a:xfrm>
            <a:off x="7345326" y="8802862"/>
            <a:ext cx="2975599" cy="172483"/>
          </a:xfrm>
          <a:prstGeom prst="rect">
            <a:avLst/>
          </a:prstGeom>
          <a:solidFill>
            <a:srgbClr val="D1D3D4"/>
          </a:solidFill>
        </p:spPr>
      </p:sp>
      <p:sp>
        <p:nvSpPr>
          <p:cNvPr id="8826" name="object_8827"/>
          <p:cNvSpPr/>
          <p:nvPr/>
        </p:nvSpPr>
        <p:spPr>
          <a:xfrm>
            <a:off x="7345326" y="9028417"/>
            <a:ext cx="3436574" cy="172483"/>
          </a:xfrm>
          <a:prstGeom prst="rect">
            <a:avLst/>
          </a:prstGeom>
          <a:solidFill>
            <a:srgbClr val="E1E2E3"/>
          </a:solidFill>
        </p:spPr>
      </p:sp>
      <p:sp>
        <p:nvSpPr>
          <p:cNvPr id="8828" name="object_882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830" name="object_883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4% / 4%</a:t>
            </a:r>
          </a:p>
        </p:txBody>
      </p:sp>
      <p:sp>
        <p:nvSpPr>
          <p:cNvPr id="8832" name="object_883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8834" name="object_8835"/>
          <p:cNvSpPr/>
          <p:nvPr/>
        </p:nvSpPr>
        <p:spPr>
          <a:xfrm>
            <a:off x="7345326" y="9413186"/>
            <a:ext cx="614012" cy="398037"/>
          </a:xfrm>
          <a:prstGeom prst="rect">
            <a:avLst/>
          </a:prstGeom>
          <a:solidFill>
            <a:srgbClr val="49C0B6"/>
          </a:solidFill>
        </p:spPr>
      </p:sp>
      <p:sp>
        <p:nvSpPr>
          <p:cNvPr id="8836" name="object_8837"/>
          <p:cNvSpPr/>
          <p:nvPr/>
        </p:nvSpPr>
        <p:spPr>
          <a:xfrm>
            <a:off x="7345326" y="9864295"/>
            <a:ext cx="1228025" cy="172483"/>
          </a:xfrm>
          <a:prstGeom prst="rect">
            <a:avLst/>
          </a:prstGeom>
          <a:solidFill>
            <a:srgbClr val="D1D3D4"/>
          </a:solidFill>
        </p:spPr>
      </p:sp>
      <p:sp>
        <p:nvSpPr>
          <p:cNvPr id="8838" name="object_8839"/>
          <p:cNvSpPr/>
          <p:nvPr/>
        </p:nvSpPr>
        <p:spPr>
          <a:xfrm>
            <a:off x="7345326" y="10089850"/>
            <a:ext cx="1227348" cy="172483"/>
          </a:xfrm>
          <a:prstGeom prst="rect">
            <a:avLst/>
          </a:prstGeom>
          <a:solidFill>
            <a:srgbClr val="E1E2E3"/>
          </a:solidFill>
        </p:spPr>
      </p:sp>
      <p:sp>
        <p:nvSpPr>
          <p:cNvPr id="8840" name="object_8841"/>
          <p:cNvSpPr/>
          <p:nvPr/>
        </p:nvSpPr>
        <p:spPr>
          <a:xfrm>
            <a:off x="7345326" y="3999878"/>
            <a:ext cx="0" cy="6368598"/>
          </a:xfrm>
          <a:prstGeom prst="rect">
            <a:avLst/>
          </a:prstGeom>
          <a:ln w="5235">
            <a:solidFill>
              <a:srgbClr val="000000"/>
            </a:solidFill>
          </a:ln>
        </p:spPr>
      </p:sp>
      <p:sp>
        <p:nvSpPr>
          <p:cNvPr id="8842" name="object_8843"/>
          <p:cNvSpPr/>
          <p:nvPr/>
        </p:nvSpPr>
        <p:spPr>
          <a:xfrm>
            <a:off x="15752573" y="3999878"/>
            <a:ext cx="0" cy="6368598"/>
          </a:xfrm>
          <a:prstGeom prst="rect">
            <a:avLst/>
          </a:prstGeom>
          <a:ln w="5235">
            <a:solidFill>
              <a:srgbClr val="000000"/>
            </a:solidFill>
          </a:ln>
        </p:spPr>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46" name="object_884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36</a:t>
            </a:r>
            <a:endParaRPr sz="2950" b="1" dirty="0"/>
          </a:p>
        </p:txBody>
      </p:sp>
      <p:sp>
        <p:nvSpPr>
          <p:cNvPr id="8848" name="object_884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Loyalität zum Unternehmen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850" name="885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852" name="885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854" name="885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856" name="885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858" name="885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860" name="886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862" name="886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864" name="886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866" name="886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868" name="886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870" name="887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872" name="887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874" name="887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876" name="887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878" name="887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8880" name="888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8882" name="888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8884" name="object_888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möchte noch lange in unserem Unternehmen arbeiten. (92.8%)</a:t>
            </a:r>
            <a:endParaRPr sz="2450" dirty="0">
              <a:latin typeface="Arial"/>
              <a:cs typeface="Arial"/>
            </a:endParaRPr>
          </a:p>
        </p:txBody>
      </p:sp>
      <p:sp>
        <p:nvSpPr>
          <p:cNvPr id="8886" name="object_888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8888" name="object_888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8890" name="object_889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38%</a:t>
            </a:r>
          </a:p>
          <a:p>
            <a:pPr marL="12700" algn="r">
              <a:lnSpc>
                <a:spcPct val="100000"/>
              </a:lnSpc>
              <a:spcBef>
                <a:spcPts val="120"/>
              </a:spcBef>
            </a:pPr>
            <a:r>
              <a:rPr lang="de-AT" sz="1750" spc="10" dirty="0">
                <a:solidFill>
                  <a:srgbClr val="494C4D"/>
                </a:solidFill>
                <a:latin typeface="Arial"/>
                <a:cs typeface="Arial"/>
              </a:rPr>
              <a:t>38% / 35%</a:t>
            </a:r>
          </a:p>
        </p:txBody>
      </p:sp>
      <p:sp>
        <p:nvSpPr>
          <p:cNvPr id="8892" name="object_889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221</a:t>
            </a:r>
          </a:p>
        </p:txBody>
      </p:sp>
      <p:sp>
        <p:nvSpPr>
          <p:cNvPr id="8894" name="object_8895"/>
          <p:cNvSpPr/>
          <p:nvPr/>
        </p:nvSpPr>
        <p:spPr>
          <a:xfrm>
            <a:off x="7345326" y="4106021"/>
            <a:ext cx="8407247" cy="398037"/>
          </a:xfrm>
          <a:prstGeom prst="rect">
            <a:avLst/>
          </a:prstGeom>
          <a:solidFill>
            <a:srgbClr val="49C0B6"/>
          </a:solidFill>
        </p:spPr>
      </p:sp>
      <p:sp>
        <p:nvSpPr>
          <p:cNvPr id="8896" name="object_8897"/>
          <p:cNvSpPr/>
          <p:nvPr/>
        </p:nvSpPr>
        <p:spPr>
          <a:xfrm>
            <a:off x="7345326" y="4557130"/>
            <a:ext cx="8369205" cy="172483"/>
          </a:xfrm>
          <a:prstGeom prst="rect">
            <a:avLst/>
          </a:prstGeom>
          <a:solidFill>
            <a:srgbClr val="D1D3D4"/>
          </a:solidFill>
        </p:spPr>
      </p:sp>
      <p:sp>
        <p:nvSpPr>
          <p:cNvPr id="8898" name="object_8899"/>
          <p:cNvSpPr/>
          <p:nvPr/>
        </p:nvSpPr>
        <p:spPr>
          <a:xfrm>
            <a:off x="7345326" y="4782685"/>
            <a:ext cx="7750173" cy="172483"/>
          </a:xfrm>
          <a:prstGeom prst="rect">
            <a:avLst/>
          </a:prstGeom>
          <a:solidFill>
            <a:srgbClr val="E1E2E3"/>
          </a:solidFill>
        </p:spPr>
      </p:sp>
      <p:sp>
        <p:nvSpPr>
          <p:cNvPr id="8900" name="object_890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8902" name="object_890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25%</a:t>
            </a:r>
          </a:p>
          <a:p>
            <a:pPr marL="12700" algn="r">
              <a:lnSpc>
                <a:spcPct val="100000"/>
              </a:lnSpc>
              <a:spcBef>
                <a:spcPts val="120"/>
              </a:spcBef>
            </a:pPr>
            <a:r>
              <a:rPr lang="de-AT" sz="1750" spc="10" dirty="0">
                <a:solidFill>
                  <a:srgbClr val="494C4D"/>
                </a:solidFill>
                <a:latin typeface="Arial"/>
                <a:cs typeface="Arial"/>
              </a:rPr>
              <a:t>27% / 28%</a:t>
            </a:r>
          </a:p>
        </p:txBody>
      </p:sp>
      <p:sp>
        <p:nvSpPr>
          <p:cNvPr id="8904" name="object_890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146</a:t>
            </a:r>
          </a:p>
        </p:txBody>
      </p:sp>
      <p:sp>
        <p:nvSpPr>
          <p:cNvPr id="8906" name="object_8907"/>
          <p:cNvSpPr/>
          <p:nvPr/>
        </p:nvSpPr>
        <p:spPr>
          <a:xfrm>
            <a:off x="7345326" y="5167454"/>
            <a:ext cx="5554109" cy="398037"/>
          </a:xfrm>
          <a:prstGeom prst="rect">
            <a:avLst/>
          </a:prstGeom>
          <a:solidFill>
            <a:srgbClr val="49C0B6"/>
          </a:solidFill>
        </p:spPr>
      </p:sp>
      <p:sp>
        <p:nvSpPr>
          <p:cNvPr id="8908" name="object_8909"/>
          <p:cNvSpPr/>
          <p:nvPr/>
        </p:nvSpPr>
        <p:spPr>
          <a:xfrm>
            <a:off x="7345326" y="5618563"/>
            <a:ext cx="5934527" cy="172483"/>
          </a:xfrm>
          <a:prstGeom prst="rect">
            <a:avLst/>
          </a:prstGeom>
          <a:solidFill>
            <a:srgbClr val="D1D3D4"/>
          </a:solidFill>
        </p:spPr>
      </p:sp>
      <p:sp>
        <p:nvSpPr>
          <p:cNvPr id="8910" name="object_8911"/>
          <p:cNvSpPr/>
          <p:nvPr/>
        </p:nvSpPr>
        <p:spPr>
          <a:xfrm>
            <a:off x="7345326" y="5844118"/>
            <a:ext cx="6168505" cy="172483"/>
          </a:xfrm>
          <a:prstGeom prst="rect">
            <a:avLst/>
          </a:prstGeom>
          <a:solidFill>
            <a:srgbClr val="E1E2E3"/>
          </a:solidFill>
        </p:spPr>
      </p:sp>
      <p:sp>
        <p:nvSpPr>
          <p:cNvPr id="8912" name="object_891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8914" name="object_891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15%</a:t>
            </a:r>
          </a:p>
          <a:p>
            <a:pPr marL="12700" algn="r">
              <a:lnSpc>
                <a:spcPct val="100000"/>
              </a:lnSpc>
              <a:spcBef>
                <a:spcPts val="120"/>
              </a:spcBef>
            </a:pPr>
            <a:r>
              <a:rPr lang="de-AT" sz="1750" spc="10" dirty="0">
                <a:solidFill>
                  <a:srgbClr val="494C4D"/>
                </a:solidFill>
                <a:latin typeface="Arial"/>
                <a:cs typeface="Arial"/>
              </a:rPr>
              <a:t>15% / 16%</a:t>
            </a:r>
          </a:p>
        </p:txBody>
      </p:sp>
      <p:sp>
        <p:nvSpPr>
          <p:cNvPr id="8916" name="object_891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86</a:t>
            </a:r>
          </a:p>
        </p:txBody>
      </p:sp>
      <p:sp>
        <p:nvSpPr>
          <p:cNvPr id="8918" name="object_8919"/>
          <p:cNvSpPr/>
          <p:nvPr/>
        </p:nvSpPr>
        <p:spPr>
          <a:xfrm>
            <a:off x="7345326" y="6228887"/>
            <a:ext cx="3271598" cy="398037"/>
          </a:xfrm>
          <a:prstGeom prst="rect">
            <a:avLst/>
          </a:prstGeom>
          <a:solidFill>
            <a:srgbClr val="49C0B6"/>
          </a:solidFill>
        </p:spPr>
      </p:sp>
      <p:sp>
        <p:nvSpPr>
          <p:cNvPr id="8920" name="object_8921"/>
          <p:cNvSpPr/>
          <p:nvPr/>
        </p:nvSpPr>
        <p:spPr>
          <a:xfrm>
            <a:off x="7345326" y="6679996"/>
            <a:ext cx="3309640" cy="172483"/>
          </a:xfrm>
          <a:prstGeom prst="rect">
            <a:avLst/>
          </a:prstGeom>
          <a:solidFill>
            <a:srgbClr val="D1D3D4"/>
          </a:solidFill>
        </p:spPr>
      </p:sp>
      <p:sp>
        <p:nvSpPr>
          <p:cNvPr id="8922" name="object_8923"/>
          <p:cNvSpPr/>
          <p:nvPr/>
        </p:nvSpPr>
        <p:spPr>
          <a:xfrm>
            <a:off x="7345326" y="6905551"/>
            <a:ext cx="3598295" cy="172483"/>
          </a:xfrm>
          <a:prstGeom prst="rect">
            <a:avLst/>
          </a:prstGeom>
          <a:solidFill>
            <a:srgbClr val="E1E2E3"/>
          </a:solidFill>
        </p:spPr>
      </p:sp>
      <p:sp>
        <p:nvSpPr>
          <p:cNvPr id="8924" name="object_892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8926" name="object_892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8% / 8%</a:t>
            </a:r>
          </a:p>
        </p:txBody>
      </p:sp>
      <p:sp>
        <p:nvSpPr>
          <p:cNvPr id="8928" name="object_892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37</a:t>
            </a:r>
          </a:p>
        </p:txBody>
      </p:sp>
      <p:sp>
        <p:nvSpPr>
          <p:cNvPr id="8930" name="object_8931"/>
          <p:cNvSpPr/>
          <p:nvPr/>
        </p:nvSpPr>
        <p:spPr>
          <a:xfrm>
            <a:off x="7345326" y="7290320"/>
            <a:ext cx="1407548" cy="398037"/>
          </a:xfrm>
          <a:prstGeom prst="rect">
            <a:avLst/>
          </a:prstGeom>
          <a:solidFill>
            <a:srgbClr val="49C0B6"/>
          </a:solidFill>
        </p:spPr>
      </p:sp>
      <p:sp>
        <p:nvSpPr>
          <p:cNvPr id="8932" name="object_8933"/>
          <p:cNvSpPr/>
          <p:nvPr/>
        </p:nvSpPr>
        <p:spPr>
          <a:xfrm>
            <a:off x="7345326" y="7741429"/>
            <a:ext cx="1749925" cy="172483"/>
          </a:xfrm>
          <a:prstGeom prst="rect">
            <a:avLst/>
          </a:prstGeom>
          <a:solidFill>
            <a:srgbClr val="D1D3D4"/>
          </a:solidFill>
        </p:spPr>
      </p:sp>
      <p:sp>
        <p:nvSpPr>
          <p:cNvPr id="8934" name="object_8935"/>
          <p:cNvSpPr/>
          <p:nvPr/>
        </p:nvSpPr>
        <p:spPr>
          <a:xfrm>
            <a:off x="7345326" y="7966984"/>
            <a:ext cx="1858460" cy="172483"/>
          </a:xfrm>
          <a:prstGeom prst="rect">
            <a:avLst/>
          </a:prstGeom>
          <a:solidFill>
            <a:srgbClr val="E1E2E3"/>
          </a:solidFill>
        </p:spPr>
      </p:sp>
      <p:sp>
        <p:nvSpPr>
          <p:cNvPr id="8936" name="object_893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8938" name="object_893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7%</a:t>
            </a:r>
          </a:p>
        </p:txBody>
      </p:sp>
      <p:sp>
        <p:nvSpPr>
          <p:cNvPr id="8940" name="object_894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32</a:t>
            </a:r>
          </a:p>
        </p:txBody>
      </p:sp>
      <p:sp>
        <p:nvSpPr>
          <p:cNvPr id="8942" name="object_8943"/>
          <p:cNvSpPr/>
          <p:nvPr/>
        </p:nvSpPr>
        <p:spPr>
          <a:xfrm>
            <a:off x="7345326" y="8351753"/>
            <a:ext cx="1217339" cy="398037"/>
          </a:xfrm>
          <a:prstGeom prst="rect">
            <a:avLst/>
          </a:prstGeom>
          <a:solidFill>
            <a:srgbClr val="49C0B6"/>
          </a:solidFill>
        </p:spPr>
      </p:sp>
      <p:sp>
        <p:nvSpPr>
          <p:cNvPr id="8944" name="object_8945"/>
          <p:cNvSpPr/>
          <p:nvPr/>
        </p:nvSpPr>
        <p:spPr>
          <a:xfrm>
            <a:off x="7345326" y="8802862"/>
            <a:ext cx="1255381" cy="172483"/>
          </a:xfrm>
          <a:prstGeom prst="rect">
            <a:avLst/>
          </a:prstGeom>
          <a:solidFill>
            <a:srgbClr val="D1D3D4"/>
          </a:solidFill>
        </p:spPr>
      </p:sp>
      <p:sp>
        <p:nvSpPr>
          <p:cNvPr id="8946" name="object_8947"/>
          <p:cNvSpPr/>
          <p:nvPr/>
        </p:nvSpPr>
        <p:spPr>
          <a:xfrm>
            <a:off x="7345326" y="9028417"/>
            <a:ext cx="1463043" cy="172483"/>
          </a:xfrm>
          <a:prstGeom prst="rect">
            <a:avLst/>
          </a:prstGeom>
          <a:solidFill>
            <a:srgbClr val="E1E2E3"/>
          </a:solidFill>
        </p:spPr>
      </p:sp>
      <p:sp>
        <p:nvSpPr>
          <p:cNvPr id="8948" name="object_894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8950" name="object_895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4% / 4%</a:t>
            </a:r>
          </a:p>
        </p:txBody>
      </p:sp>
      <p:sp>
        <p:nvSpPr>
          <p:cNvPr id="8952" name="object_895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8954" name="object_8955"/>
          <p:cNvSpPr/>
          <p:nvPr/>
        </p:nvSpPr>
        <p:spPr>
          <a:xfrm>
            <a:off x="7345326" y="9413186"/>
            <a:ext cx="608669" cy="398037"/>
          </a:xfrm>
          <a:prstGeom prst="rect">
            <a:avLst/>
          </a:prstGeom>
          <a:solidFill>
            <a:srgbClr val="49C0B6"/>
          </a:solidFill>
        </p:spPr>
      </p:sp>
      <p:sp>
        <p:nvSpPr>
          <p:cNvPr id="8956" name="object_8957"/>
          <p:cNvSpPr/>
          <p:nvPr/>
        </p:nvSpPr>
        <p:spPr>
          <a:xfrm>
            <a:off x="7345326" y="9864295"/>
            <a:ext cx="874962" cy="172483"/>
          </a:xfrm>
          <a:prstGeom prst="rect">
            <a:avLst/>
          </a:prstGeom>
          <a:solidFill>
            <a:srgbClr val="D1D3D4"/>
          </a:solidFill>
        </p:spPr>
      </p:sp>
      <p:sp>
        <p:nvSpPr>
          <p:cNvPr id="8958" name="object_8959"/>
          <p:cNvSpPr/>
          <p:nvPr/>
        </p:nvSpPr>
        <p:spPr>
          <a:xfrm>
            <a:off x="7345326" y="10089850"/>
            <a:ext cx="830376" cy="172483"/>
          </a:xfrm>
          <a:prstGeom prst="rect">
            <a:avLst/>
          </a:prstGeom>
          <a:solidFill>
            <a:srgbClr val="E1E2E3"/>
          </a:solidFill>
        </p:spPr>
      </p:sp>
      <p:sp>
        <p:nvSpPr>
          <p:cNvPr id="8960" name="object_8961"/>
          <p:cNvSpPr/>
          <p:nvPr/>
        </p:nvSpPr>
        <p:spPr>
          <a:xfrm>
            <a:off x="7345326" y="3999878"/>
            <a:ext cx="0" cy="6368598"/>
          </a:xfrm>
          <a:prstGeom prst="rect">
            <a:avLst/>
          </a:prstGeom>
          <a:ln w="5235">
            <a:solidFill>
              <a:srgbClr val="000000"/>
            </a:solidFill>
          </a:ln>
        </p:spPr>
      </p:sp>
      <p:sp>
        <p:nvSpPr>
          <p:cNvPr id="8962" name="object_8963"/>
          <p:cNvSpPr/>
          <p:nvPr/>
        </p:nvSpPr>
        <p:spPr>
          <a:xfrm>
            <a:off x="15752573" y="3999878"/>
            <a:ext cx="0" cy="6368598"/>
          </a:xfrm>
          <a:prstGeom prst="rect">
            <a:avLst/>
          </a:prstGeom>
          <a:ln w="5235">
            <a:solidFill>
              <a:srgbClr val="000000"/>
            </a:solidFill>
          </a:ln>
        </p:spPr>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6" name="object_896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37</a:t>
            </a:r>
            <a:endParaRPr sz="2950" b="1" dirty="0"/>
          </a:p>
        </p:txBody>
      </p:sp>
      <p:sp>
        <p:nvSpPr>
          <p:cNvPr id="8968" name="object_896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Positive Zukunft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8970" name="897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8972" name="897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8974" name="897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8976" name="897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8978" name="897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8980" name="898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8982" name="898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8984" name="898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8986" name="898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8988" name="898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8990" name="899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8992" name="899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8994" name="899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8996" name="899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8998" name="899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000" name="900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002" name="900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004" name="object_900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Unser Unternehmen hat die Weichen für eine positive Zukunft gestellt. (96.9%)</a:t>
            </a:r>
            <a:endParaRPr sz="2450" dirty="0">
              <a:latin typeface="Arial"/>
              <a:cs typeface="Arial"/>
            </a:endParaRPr>
          </a:p>
        </p:txBody>
      </p:sp>
      <p:sp>
        <p:nvSpPr>
          <p:cNvPr id="9006" name="object_9007"/>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a:t>
            </a:r>
          </a:p>
          <a:p>
            <a:pPr algn="ctr"/>
            <a:r>
              <a:rPr lang="en-US" sz="1850" b="1" dirty="0">
                <a:solidFill>
                  <a:srgbClr val="515455"/>
                </a:solidFill>
                <a:latin typeface="Arial"/>
                <a:cs typeface="Arial"/>
              </a:rPr>
              <a:t>(+0.1)</a:t>
            </a:r>
          </a:p>
        </p:txBody>
      </p:sp>
      <p:sp>
        <p:nvSpPr>
          <p:cNvPr id="9008" name="object_900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9010" name="object_901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15%</a:t>
            </a:r>
          </a:p>
          <a:p>
            <a:pPr marL="12700" algn="r">
              <a:lnSpc>
                <a:spcPct val="100000"/>
              </a:lnSpc>
              <a:spcBef>
                <a:spcPts val="120"/>
              </a:spcBef>
            </a:pPr>
            <a:r>
              <a:rPr lang="de-AT" sz="1750" spc="10" dirty="0">
                <a:solidFill>
                  <a:srgbClr val="494C4D"/>
                </a:solidFill>
                <a:latin typeface="Arial"/>
                <a:cs typeface="Arial"/>
              </a:rPr>
              <a:t>12% / 12%</a:t>
            </a:r>
          </a:p>
        </p:txBody>
      </p:sp>
      <p:sp>
        <p:nvSpPr>
          <p:cNvPr id="9012" name="object_901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88</a:t>
            </a:r>
          </a:p>
        </p:txBody>
      </p:sp>
      <p:sp>
        <p:nvSpPr>
          <p:cNvPr id="9014" name="object_9015"/>
          <p:cNvSpPr/>
          <p:nvPr/>
        </p:nvSpPr>
        <p:spPr>
          <a:xfrm>
            <a:off x="7345326" y="4106021"/>
            <a:ext cx="4932252" cy="398037"/>
          </a:xfrm>
          <a:prstGeom prst="rect">
            <a:avLst/>
          </a:prstGeom>
          <a:solidFill>
            <a:srgbClr val="49C0B6"/>
          </a:solidFill>
        </p:spPr>
      </p:sp>
      <p:sp>
        <p:nvSpPr>
          <p:cNvPr id="9016" name="object_9017"/>
          <p:cNvSpPr/>
          <p:nvPr/>
        </p:nvSpPr>
        <p:spPr>
          <a:xfrm>
            <a:off x="7345326" y="4557130"/>
            <a:ext cx="4035479" cy="172483"/>
          </a:xfrm>
          <a:prstGeom prst="rect">
            <a:avLst/>
          </a:prstGeom>
          <a:solidFill>
            <a:srgbClr val="D1D3D4"/>
          </a:solidFill>
        </p:spPr>
      </p:sp>
      <p:sp>
        <p:nvSpPr>
          <p:cNvPr id="9018" name="object_9019"/>
          <p:cNvSpPr/>
          <p:nvPr/>
        </p:nvSpPr>
        <p:spPr>
          <a:xfrm>
            <a:off x="7345326" y="4782685"/>
            <a:ext cx="3845035" cy="172483"/>
          </a:xfrm>
          <a:prstGeom prst="rect">
            <a:avLst/>
          </a:prstGeom>
          <a:solidFill>
            <a:srgbClr val="E1E2E3"/>
          </a:solidFill>
        </p:spPr>
      </p:sp>
      <p:sp>
        <p:nvSpPr>
          <p:cNvPr id="9020" name="object_902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9022" name="object_902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24%</a:t>
            </a:r>
          </a:p>
          <a:p>
            <a:pPr marL="12700" algn="r">
              <a:lnSpc>
                <a:spcPct val="100000"/>
              </a:lnSpc>
              <a:spcBef>
                <a:spcPts val="120"/>
              </a:spcBef>
            </a:pPr>
            <a:r>
              <a:rPr lang="de-AT" sz="1750" spc="10" dirty="0">
                <a:solidFill>
                  <a:srgbClr val="494C4D"/>
                </a:solidFill>
                <a:latin typeface="Arial"/>
                <a:cs typeface="Arial"/>
              </a:rPr>
              <a:t>26% / 25%</a:t>
            </a:r>
          </a:p>
        </p:txBody>
      </p:sp>
      <p:sp>
        <p:nvSpPr>
          <p:cNvPr id="9024" name="object_902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140</a:t>
            </a:r>
          </a:p>
        </p:txBody>
      </p:sp>
      <p:sp>
        <p:nvSpPr>
          <p:cNvPr id="9026" name="object_9027"/>
          <p:cNvSpPr/>
          <p:nvPr/>
        </p:nvSpPr>
        <p:spPr>
          <a:xfrm>
            <a:off x="7345326" y="5167454"/>
            <a:ext cx="7846764" cy="398037"/>
          </a:xfrm>
          <a:prstGeom prst="rect">
            <a:avLst/>
          </a:prstGeom>
          <a:solidFill>
            <a:srgbClr val="49C0B6"/>
          </a:solidFill>
        </p:spPr>
      </p:sp>
      <p:sp>
        <p:nvSpPr>
          <p:cNvPr id="9028" name="object_9029"/>
          <p:cNvSpPr/>
          <p:nvPr/>
        </p:nvSpPr>
        <p:spPr>
          <a:xfrm>
            <a:off x="7345326" y="5618563"/>
            <a:ext cx="8407247" cy="172483"/>
          </a:xfrm>
          <a:prstGeom prst="rect">
            <a:avLst/>
          </a:prstGeom>
          <a:solidFill>
            <a:srgbClr val="D1D3D4"/>
          </a:solidFill>
        </p:spPr>
      </p:sp>
      <p:sp>
        <p:nvSpPr>
          <p:cNvPr id="9030" name="object_9031"/>
          <p:cNvSpPr/>
          <p:nvPr/>
        </p:nvSpPr>
        <p:spPr>
          <a:xfrm>
            <a:off x="7345326" y="5844118"/>
            <a:ext cx="8097876" cy="172483"/>
          </a:xfrm>
          <a:prstGeom prst="rect">
            <a:avLst/>
          </a:prstGeom>
          <a:solidFill>
            <a:srgbClr val="E1E2E3"/>
          </a:solidFill>
        </p:spPr>
      </p:sp>
      <p:sp>
        <p:nvSpPr>
          <p:cNvPr id="9032" name="object_903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9034" name="object_903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23% / 22%</a:t>
            </a:r>
          </a:p>
        </p:txBody>
      </p:sp>
      <p:sp>
        <p:nvSpPr>
          <p:cNvPr id="9036" name="object_903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133</a:t>
            </a:r>
          </a:p>
        </p:txBody>
      </p:sp>
      <p:sp>
        <p:nvSpPr>
          <p:cNvPr id="9038" name="object_9039"/>
          <p:cNvSpPr/>
          <p:nvPr/>
        </p:nvSpPr>
        <p:spPr>
          <a:xfrm>
            <a:off x="7345326" y="6228887"/>
            <a:ext cx="7454426" cy="398037"/>
          </a:xfrm>
          <a:prstGeom prst="rect">
            <a:avLst/>
          </a:prstGeom>
          <a:solidFill>
            <a:srgbClr val="49C0B6"/>
          </a:solidFill>
        </p:spPr>
      </p:sp>
      <p:sp>
        <p:nvSpPr>
          <p:cNvPr id="9040" name="object_9041"/>
          <p:cNvSpPr/>
          <p:nvPr/>
        </p:nvSpPr>
        <p:spPr>
          <a:xfrm>
            <a:off x="7345326" y="6679996"/>
            <a:ext cx="7566522" cy="172483"/>
          </a:xfrm>
          <a:prstGeom prst="rect">
            <a:avLst/>
          </a:prstGeom>
          <a:solidFill>
            <a:srgbClr val="D1D3D4"/>
          </a:solidFill>
        </p:spPr>
      </p:sp>
      <p:sp>
        <p:nvSpPr>
          <p:cNvPr id="9042" name="object_9043"/>
          <p:cNvSpPr/>
          <p:nvPr/>
        </p:nvSpPr>
        <p:spPr>
          <a:xfrm>
            <a:off x="7345326" y="6905551"/>
            <a:ext cx="7107489" cy="172483"/>
          </a:xfrm>
          <a:prstGeom prst="rect">
            <a:avLst/>
          </a:prstGeom>
          <a:solidFill>
            <a:srgbClr val="E1E2E3"/>
          </a:solidFill>
        </p:spPr>
      </p:sp>
      <p:sp>
        <p:nvSpPr>
          <p:cNvPr id="9044" name="object_904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9046" name="object_904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17% / 19%</a:t>
            </a:r>
          </a:p>
        </p:txBody>
      </p:sp>
      <p:sp>
        <p:nvSpPr>
          <p:cNvPr id="9048" name="object_904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116</a:t>
            </a:r>
          </a:p>
        </p:txBody>
      </p:sp>
      <p:sp>
        <p:nvSpPr>
          <p:cNvPr id="9050" name="object_9051"/>
          <p:cNvSpPr/>
          <p:nvPr/>
        </p:nvSpPr>
        <p:spPr>
          <a:xfrm>
            <a:off x="7345326" y="7290320"/>
            <a:ext cx="6501604" cy="398037"/>
          </a:xfrm>
          <a:prstGeom prst="rect">
            <a:avLst/>
          </a:prstGeom>
          <a:solidFill>
            <a:srgbClr val="49C0B6"/>
          </a:solidFill>
        </p:spPr>
      </p:sp>
      <p:sp>
        <p:nvSpPr>
          <p:cNvPr id="9052" name="object_9053"/>
          <p:cNvSpPr/>
          <p:nvPr/>
        </p:nvSpPr>
        <p:spPr>
          <a:xfrm>
            <a:off x="7345326" y="7741429"/>
            <a:ext cx="5380638" cy="172483"/>
          </a:xfrm>
          <a:prstGeom prst="rect">
            <a:avLst/>
          </a:prstGeom>
          <a:solidFill>
            <a:srgbClr val="D1D3D4"/>
          </a:solidFill>
        </p:spPr>
      </p:sp>
      <p:sp>
        <p:nvSpPr>
          <p:cNvPr id="9054" name="object_9055"/>
          <p:cNvSpPr/>
          <p:nvPr/>
        </p:nvSpPr>
        <p:spPr>
          <a:xfrm>
            <a:off x="7345326" y="7966984"/>
            <a:ext cx="6058843" cy="172483"/>
          </a:xfrm>
          <a:prstGeom prst="rect">
            <a:avLst/>
          </a:prstGeom>
          <a:solidFill>
            <a:srgbClr val="E1E2E3"/>
          </a:solidFill>
        </p:spPr>
      </p:sp>
      <p:sp>
        <p:nvSpPr>
          <p:cNvPr id="9056" name="object_905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9058" name="object_905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12%</a:t>
            </a:r>
          </a:p>
        </p:txBody>
      </p:sp>
      <p:sp>
        <p:nvSpPr>
          <p:cNvPr id="9060" name="object_906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65</a:t>
            </a:r>
          </a:p>
        </p:txBody>
      </p:sp>
      <p:sp>
        <p:nvSpPr>
          <p:cNvPr id="9062" name="object_9063"/>
          <p:cNvSpPr/>
          <p:nvPr/>
        </p:nvSpPr>
        <p:spPr>
          <a:xfrm>
            <a:off x="7345326" y="8351753"/>
            <a:ext cx="3643140" cy="398037"/>
          </a:xfrm>
          <a:prstGeom prst="rect">
            <a:avLst/>
          </a:prstGeom>
          <a:solidFill>
            <a:srgbClr val="49C0B6"/>
          </a:solidFill>
        </p:spPr>
      </p:sp>
      <p:sp>
        <p:nvSpPr>
          <p:cNvPr id="9064" name="object_9065"/>
          <p:cNvSpPr/>
          <p:nvPr/>
        </p:nvSpPr>
        <p:spPr>
          <a:xfrm>
            <a:off x="7345326" y="8802862"/>
            <a:ext cx="3418947" cy="172483"/>
          </a:xfrm>
          <a:prstGeom prst="rect">
            <a:avLst/>
          </a:prstGeom>
          <a:solidFill>
            <a:srgbClr val="D1D3D4"/>
          </a:solidFill>
        </p:spPr>
      </p:sp>
      <p:sp>
        <p:nvSpPr>
          <p:cNvPr id="9066" name="object_9067"/>
          <p:cNvSpPr/>
          <p:nvPr/>
        </p:nvSpPr>
        <p:spPr>
          <a:xfrm>
            <a:off x="7345326" y="9028417"/>
            <a:ext cx="3903293" cy="172483"/>
          </a:xfrm>
          <a:prstGeom prst="rect">
            <a:avLst/>
          </a:prstGeom>
          <a:solidFill>
            <a:srgbClr val="E1E2E3"/>
          </a:solidFill>
        </p:spPr>
      </p:sp>
      <p:sp>
        <p:nvSpPr>
          <p:cNvPr id="9068" name="object_906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9070" name="object_907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7% / 8%</a:t>
            </a:r>
          </a:p>
        </p:txBody>
      </p:sp>
      <p:sp>
        <p:nvSpPr>
          <p:cNvPr id="9072" name="object_907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9074" name="object_9075"/>
          <p:cNvSpPr/>
          <p:nvPr/>
        </p:nvSpPr>
        <p:spPr>
          <a:xfrm>
            <a:off x="7345326" y="9413186"/>
            <a:ext cx="1120966" cy="398037"/>
          </a:xfrm>
          <a:prstGeom prst="rect">
            <a:avLst/>
          </a:prstGeom>
          <a:solidFill>
            <a:srgbClr val="49C0B6"/>
          </a:solidFill>
        </p:spPr>
      </p:sp>
      <p:sp>
        <p:nvSpPr>
          <p:cNvPr id="9076" name="object_9077"/>
          <p:cNvSpPr/>
          <p:nvPr/>
        </p:nvSpPr>
        <p:spPr>
          <a:xfrm>
            <a:off x="7345326" y="9864295"/>
            <a:ext cx="2241933" cy="172483"/>
          </a:xfrm>
          <a:prstGeom prst="rect">
            <a:avLst/>
          </a:prstGeom>
          <a:solidFill>
            <a:srgbClr val="D1D3D4"/>
          </a:solidFill>
        </p:spPr>
      </p:sp>
      <p:sp>
        <p:nvSpPr>
          <p:cNvPr id="9078" name="object_9079"/>
          <p:cNvSpPr/>
          <p:nvPr/>
        </p:nvSpPr>
        <p:spPr>
          <a:xfrm>
            <a:off x="7345326" y="10089850"/>
            <a:ext cx="2446840" cy="172483"/>
          </a:xfrm>
          <a:prstGeom prst="rect">
            <a:avLst/>
          </a:prstGeom>
          <a:solidFill>
            <a:srgbClr val="E1E2E3"/>
          </a:solidFill>
        </p:spPr>
      </p:sp>
      <p:sp>
        <p:nvSpPr>
          <p:cNvPr id="9080" name="object_9081"/>
          <p:cNvSpPr/>
          <p:nvPr/>
        </p:nvSpPr>
        <p:spPr>
          <a:xfrm>
            <a:off x="7345326" y="3999878"/>
            <a:ext cx="0" cy="6368598"/>
          </a:xfrm>
          <a:prstGeom prst="rect">
            <a:avLst/>
          </a:prstGeom>
          <a:ln w="5235">
            <a:solidFill>
              <a:srgbClr val="000000"/>
            </a:solidFill>
          </a:ln>
        </p:spPr>
      </p:sp>
      <p:sp>
        <p:nvSpPr>
          <p:cNvPr id="9082" name="object_9083"/>
          <p:cNvSpPr/>
          <p:nvPr/>
        </p:nvSpPr>
        <p:spPr>
          <a:xfrm>
            <a:off x="15752573" y="3999878"/>
            <a:ext cx="0" cy="6368598"/>
          </a:xfrm>
          <a:prstGeom prst="rect">
            <a:avLst/>
          </a:prstGeom>
          <a:ln w="5235">
            <a:solidFill>
              <a:srgbClr val="000000"/>
            </a:solidFill>
          </a:ln>
        </p:spPr>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6" name="object_908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38</a:t>
            </a:r>
            <a:endParaRPr sz="2950" b="1" dirty="0"/>
          </a:p>
        </p:txBody>
      </p:sp>
      <p:sp>
        <p:nvSpPr>
          <p:cNvPr id="9088" name="object_908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Innovation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090" name="909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092" name="909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094" name="909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096" name="909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098" name="909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100" name="910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102" name="910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104" name="910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106" name="910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108" name="910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110" name="911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112" name="911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114" name="911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116" name="911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118" name="911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120" name="912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122" name="912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124" name="object_912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Es gelingt unserem Unternehmen immer wieder, neue erfolgreiche Produkte und Dienstleistungen zu schaffen. (95.3%)</a:t>
            </a:r>
            <a:endParaRPr sz="2450" dirty="0">
              <a:latin typeface="Arial"/>
              <a:cs typeface="Arial"/>
            </a:endParaRPr>
          </a:p>
        </p:txBody>
      </p:sp>
      <p:sp>
        <p:nvSpPr>
          <p:cNvPr id="9126" name="object_9127"/>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15455"/>
                </a:solidFill>
                <a:latin typeface="Arial"/>
                <a:cs typeface="Arial"/>
              </a:rPr>
              <a:t>(-0.1)</a:t>
            </a:r>
          </a:p>
        </p:txBody>
      </p:sp>
      <p:sp>
        <p:nvSpPr>
          <p:cNvPr id="9128" name="object_912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9130" name="object_913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10% / 11%</a:t>
            </a:r>
          </a:p>
        </p:txBody>
      </p:sp>
      <p:sp>
        <p:nvSpPr>
          <p:cNvPr id="9132" name="object_913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54</a:t>
            </a:r>
          </a:p>
        </p:txBody>
      </p:sp>
      <p:sp>
        <p:nvSpPr>
          <p:cNvPr id="9134" name="object_9135"/>
          <p:cNvSpPr/>
          <p:nvPr/>
        </p:nvSpPr>
        <p:spPr>
          <a:xfrm>
            <a:off x="7345326" y="4106021"/>
            <a:ext cx="2670537" cy="398037"/>
          </a:xfrm>
          <a:prstGeom prst="rect">
            <a:avLst/>
          </a:prstGeom>
          <a:solidFill>
            <a:srgbClr val="49C0B6"/>
          </a:solidFill>
        </p:spPr>
      </p:sp>
      <p:sp>
        <p:nvSpPr>
          <p:cNvPr id="9136" name="object_9137"/>
          <p:cNvSpPr/>
          <p:nvPr/>
        </p:nvSpPr>
        <p:spPr>
          <a:xfrm>
            <a:off x="7345326" y="4557130"/>
            <a:ext cx="2917809" cy="172483"/>
          </a:xfrm>
          <a:prstGeom prst="rect">
            <a:avLst/>
          </a:prstGeom>
          <a:solidFill>
            <a:srgbClr val="D1D3D4"/>
          </a:solidFill>
        </p:spPr>
      </p:sp>
      <p:sp>
        <p:nvSpPr>
          <p:cNvPr id="9138" name="object_9139"/>
          <p:cNvSpPr/>
          <p:nvPr/>
        </p:nvSpPr>
        <p:spPr>
          <a:xfrm>
            <a:off x="7345326" y="4782685"/>
            <a:ext cx="3084253" cy="172483"/>
          </a:xfrm>
          <a:prstGeom prst="rect">
            <a:avLst/>
          </a:prstGeom>
          <a:solidFill>
            <a:srgbClr val="E1E2E3"/>
          </a:solidFill>
        </p:spPr>
      </p:sp>
      <p:sp>
        <p:nvSpPr>
          <p:cNvPr id="9140" name="object_914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9142" name="object_914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25% / 23%</a:t>
            </a:r>
          </a:p>
        </p:txBody>
      </p:sp>
      <p:sp>
        <p:nvSpPr>
          <p:cNvPr id="9144" name="object_914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136</a:t>
            </a:r>
          </a:p>
        </p:txBody>
      </p:sp>
      <p:sp>
        <p:nvSpPr>
          <p:cNvPr id="9146" name="object_9147"/>
          <p:cNvSpPr/>
          <p:nvPr/>
        </p:nvSpPr>
        <p:spPr>
          <a:xfrm>
            <a:off x="7345326" y="5167454"/>
            <a:ext cx="6725798" cy="398037"/>
          </a:xfrm>
          <a:prstGeom prst="rect">
            <a:avLst/>
          </a:prstGeom>
          <a:solidFill>
            <a:srgbClr val="49C0B6"/>
          </a:solidFill>
        </p:spPr>
      </p:sp>
      <p:sp>
        <p:nvSpPr>
          <p:cNvPr id="9148" name="object_9149"/>
          <p:cNvSpPr/>
          <p:nvPr/>
        </p:nvSpPr>
        <p:spPr>
          <a:xfrm>
            <a:off x="7345326" y="5618563"/>
            <a:ext cx="7220342" cy="172483"/>
          </a:xfrm>
          <a:prstGeom prst="rect">
            <a:avLst/>
          </a:prstGeom>
          <a:solidFill>
            <a:srgbClr val="D1D3D4"/>
          </a:solidFill>
        </p:spPr>
      </p:sp>
      <p:sp>
        <p:nvSpPr>
          <p:cNvPr id="9150" name="object_9151"/>
          <p:cNvSpPr/>
          <p:nvPr/>
        </p:nvSpPr>
        <p:spPr>
          <a:xfrm>
            <a:off x="7345326" y="5844118"/>
            <a:ext cx="6528335" cy="172483"/>
          </a:xfrm>
          <a:prstGeom prst="rect">
            <a:avLst/>
          </a:prstGeom>
          <a:solidFill>
            <a:srgbClr val="E1E2E3"/>
          </a:solidFill>
        </p:spPr>
      </p:sp>
      <p:sp>
        <p:nvSpPr>
          <p:cNvPr id="9152" name="object_915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9154" name="object_915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28%</a:t>
            </a:r>
          </a:p>
        </p:txBody>
      </p:sp>
      <p:sp>
        <p:nvSpPr>
          <p:cNvPr id="9156" name="object_915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166</a:t>
            </a:r>
          </a:p>
        </p:txBody>
      </p:sp>
      <p:sp>
        <p:nvSpPr>
          <p:cNvPr id="9158" name="object_9159"/>
          <p:cNvSpPr/>
          <p:nvPr/>
        </p:nvSpPr>
        <p:spPr>
          <a:xfrm>
            <a:off x="7345326" y="6228887"/>
            <a:ext cx="8209429" cy="398037"/>
          </a:xfrm>
          <a:prstGeom prst="rect">
            <a:avLst/>
          </a:prstGeom>
          <a:solidFill>
            <a:srgbClr val="49C0B6"/>
          </a:solidFill>
        </p:spPr>
      </p:sp>
      <p:sp>
        <p:nvSpPr>
          <p:cNvPr id="9160" name="object_9161"/>
          <p:cNvSpPr/>
          <p:nvPr/>
        </p:nvSpPr>
        <p:spPr>
          <a:xfrm>
            <a:off x="7345326" y="6679996"/>
            <a:ext cx="8407247" cy="172483"/>
          </a:xfrm>
          <a:prstGeom prst="rect">
            <a:avLst/>
          </a:prstGeom>
          <a:solidFill>
            <a:srgbClr val="D1D3D4"/>
          </a:solidFill>
        </p:spPr>
      </p:sp>
      <p:sp>
        <p:nvSpPr>
          <p:cNvPr id="9162" name="object_9163"/>
          <p:cNvSpPr/>
          <p:nvPr/>
        </p:nvSpPr>
        <p:spPr>
          <a:xfrm>
            <a:off x="7345326" y="6905551"/>
            <a:ext cx="8173269" cy="172483"/>
          </a:xfrm>
          <a:prstGeom prst="rect">
            <a:avLst/>
          </a:prstGeom>
          <a:solidFill>
            <a:srgbClr val="E1E2E3"/>
          </a:solidFill>
        </p:spPr>
      </p:sp>
      <p:sp>
        <p:nvSpPr>
          <p:cNvPr id="9164" name="object_916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9166" name="object_916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18% / 20%</a:t>
            </a:r>
          </a:p>
        </p:txBody>
      </p:sp>
      <p:sp>
        <p:nvSpPr>
          <p:cNvPr id="9168" name="object_916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102</a:t>
            </a:r>
          </a:p>
        </p:txBody>
      </p:sp>
      <p:sp>
        <p:nvSpPr>
          <p:cNvPr id="9170" name="object_9171"/>
          <p:cNvSpPr/>
          <p:nvPr/>
        </p:nvSpPr>
        <p:spPr>
          <a:xfrm>
            <a:off x="7345326" y="7290320"/>
            <a:ext cx="5044348" cy="398037"/>
          </a:xfrm>
          <a:prstGeom prst="rect">
            <a:avLst/>
          </a:prstGeom>
          <a:solidFill>
            <a:srgbClr val="49C0B6"/>
          </a:solidFill>
        </p:spPr>
      </p:sp>
      <p:sp>
        <p:nvSpPr>
          <p:cNvPr id="9172" name="object_9173"/>
          <p:cNvSpPr/>
          <p:nvPr/>
        </p:nvSpPr>
        <p:spPr>
          <a:xfrm>
            <a:off x="7345326" y="7741429"/>
            <a:ext cx="5044348" cy="172483"/>
          </a:xfrm>
          <a:prstGeom prst="rect">
            <a:avLst/>
          </a:prstGeom>
          <a:solidFill>
            <a:srgbClr val="D1D3D4"/>
          </a:solidFill>
        </p:spPr>
      </p:sp>
      <p:sp>
        <p:nvSpPr>
          <p:cNvPr id="9174" name="object_9175"/>
          <p:cNvSpPr/>
          <p:nvPr/>
        </p:nvSpPr>
        <p:spPr>
          <a:xfrm>
            <a:off x="7345326" y="7966984"/>
            <a:ext cx="5654463" cy="172483"/>
          </a:xfrm>
          <a:prstGeom prst="rect">
            <a:avLst/>
          </a:prstGeom>
          <a:solidFill>
            <a:srgbClr val="E1E2E3"/>
          </a:solidFill>
        </p:spPr>
      </p:sp>
      <p:sp>
        <p:nvSpPr>
          <p:cNvPr id="9176" name="object_917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9178" name="object_917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8% / 10%</a:t>
            </a:r>
          </a:p>
        </p:txBody>
      </p:sp>
      <p:sp>
        <p:nvSpPr>
          <p:cNvPr id="9180" name="object_918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67</a:t>
            </a:r>
          </a:p>
        </p:txBody>
      </p:sp>
      <p:sp>
        <p:nvSpPr>
          <p:cNvPr id="9182" name="object_9183"/>
          <p:cNvSpPr/>
          <p:nvPr/>
        </p:nvSpPr>
        <p:spPr>
          <a:xfrm>
            <a:off x="7345326" y="8351753"/>
            <a:ext cx="3313444" cy="398037"/>
          </a:xfrm>
          <a:prstGeom prst="rect">
            <a:avLst/>
          </a:prstGeom>
          <a:solidFill>
            <a:srgbClr val="49C0B6"/>
          </a:solidFill>
        </p:spPr>
      </p:sp>
      <p:sp>
        <p:nvSpPr>
          <p:cNvPr id="9184" name="object_9185"/>
          <p:cNvSpPr/>
          <p:nvPr/>
        </p:nvSpPr>
        <p:spPr>
          <a:xfrm>
            <a:off x="7345326" y="8802862"/>
            <a:ext cx="2423265" cy="172483"/>
          </a:xfrm>
          <a:prstGeom prst="rect">
            <a:avLst/>
          </a:prstGeom>
          <a:solidFill>
            <a:srgbClr val="D1D3D4"/>
          </a:solidFill>
        </p:spPr>
      </p:sp>
      <p:sp>
        <p:nvSpPr>
          <p:cNvPr id="9186" name="object_9187"/>
          <p:cNvSpPr/>
          <p:nvPr/>
        </p:nvSpPr>
        <p:spPr>
          <a:xfrm>
            <a:off x="7345326" y="9028417"/>
            <a:ext cx="2827231" cy="172483"/>
          </a:xfrm>
          <a:prstGeom prst="rect">
            <a:avLst/>
          </a:prstGeom>
          <a:solidFill>
            <a:srgbClr val="E1E2E3"/>
          </a:solidFill>
        </p:spPr>
      </p:sp>
      <p:sp>
        <p:nvSpPr>
          <p:cNvPr id="9188" name="object_918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9190" name="object_919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a:t>
            </a:r>
          </a:p>
          <a:p>
            <a:pPr marL="12700" algn="r">
              <a:lnSpc>
                <a:spcPct val="100000"/>
              </a:lnSpc>
              <a:spcBef>
                <a:spcPts val="120"/>
              </a:spcBef>
            </a:pPr>
            <a:r>
              <a:rPr lang="de-AT" sz="1750" spc="10" dirty="0">
                <a:solidFill>
                  <a:srgbClr val="494C4D"/>
                </a:solidFill>
                <a:latin typeface="Arial"/>
                <a:cs typeface="Arial"/>
              </a:rPr>
              <a:t>3% / 4%</a:t>
            </a:r>
          </a:p>
        </p:txBody>
      </p:sp>
      <p:sp>
        <p:nvSpPr>
          <p:cNvPr id="9192" name="object_919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28</a:t>
            </a:r>
          </a:p>
        </p:txBody>
      </p:sp>
      <p:sp>
        <p:nvSpPr>
          <p:cNvPr id="9194" name="object_9195"/>
          <p:cNvSpPr/>
          <p:nvPr/>
        </p:nvSpPr>
        <p:spPr>
          <a:xfrm>
            <a:off x="7345326" y="9413186"/>
            <a:ext cx="1384723" cy="398037"/>
          </a:xfrm>
          <a:prstGeom prst="rect">
            <a:avLst/>
          </a:prstGeom>
          <a:solidFill>
            <a:srgbClr val="49C0B6"/>
          </a:solidFill>
        </p:spPr>
      </p:sp>
      <p:sp>
        <p:nvSpPr>
          <p:cNvPr id="9196" name="object_9197"/>
          <p:cNvSpPr/>
          <p:nvPr/>
        </p:nvSpPr>
        <p:spPr>
          <a:xfrm>
            <a:off x="7345326" y="9864295"/>
            <a:ext cx="989088" cy="172483"/>
          </a:xfrm>
          <a:prstGeom prst="rect">
            <a:avLst/>
          </a:prstGeom>
          <a:solidFill>
            <a:srgbClr val="D1D3D4"/>
          </a:solidFill>
        </p:spPr>
      </p:sp>
      <p:sp>
        <p:nvSpPr>
          <p:cNvPr id="9198" name="object_9199"/>
          <p:cNvSpPr/>
          <p:nvPr/>
        </p:nvSpPr>
        <p:spPr>
          <a:xfrm>
            <a:off x="7345326" y="10089850"/>
            <a:ext cx="1233701" cy="172483"/>
          </a:xfrm>
          <a:prstGeom prst="rect">
            <a:avLst/>
          </a:prstGeom>
          <a:solidFill>
            <a:srgbClr val="E1E2E3"/>
          </a:solidFill>
        </p:spPr>
      </p:sp>
      <p:sp>
        <p:nvSpPr>
          <p:cNvPr id="9200" name="object_9201"/>
          <p:cNvSpPr/>
          <p:nvPr/>
        </p:nvSpPr>
        <p:spPr>
          <a:xfrm>
            <a:off x="7345326" y="3999878"/>
            <a:ext cx="0" cy="6368598"/>
          </a:xfrm>
          <a:prstGeom prst="rect">
            <a:avLst/>
          </a:prstGeom>
          <a:ln w="5235">
            <a:solidFill>
              <a:srgbClr val="000000"/>
            </a:solidFill>
          </a:ln>
        </p:spPr>
      </p:sp>
      <p:sp>
        <p:nvSpPr>
          <p:cNvPr id="9202" name="object_9203"/>
          <p:cNvSpPr/>
          <p:nvPr/>
        </p:nvSpPr>
        <p:spPr>
          <a:xfrm>
            <a:off x="15752573" y="3999878"/>
            <a:ext cx="0" cy="6368598"/>
          </a:xfrm>
          <a:prstGeom prst="rect">
            <a:avLst/>
          </a:prstGeom>
          <a:ln w="5235">
            <a:solidFill>
              <a:srgbClr val="000000"/>
            </a:solidFill>
          </a:ln>
        </p:spPr>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06" name="object_920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39</a:t>
            </a:r>
            <a:endParaRPr sz="2950" b="1" dirty="0"/>
          </a:p>
        </p:txBody>
      </p:sp>
      <p:sp>
        <p:nvSpPr>
          <p:cNvPr id="9208" name="object_920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Fairness im Unternehmen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210" name="921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212" name="921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214" name="921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216" name="921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218" name="921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220" name="922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222" name="922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224" name="922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226" name="922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228" name="922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230" name="923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232" name="923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234" name="923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236" name="923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238" name="923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240" name="924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242" name="924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244" name="object_924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Mitarbeitende werden stets fair vom Unternehmen behandelt. (99.3%)</a:t>
            </a:r>
            <a:endParaRPr sz="2450" dirty="0">
              <a:latin typeface="Arial"/>
              <a:cs typeface="Arial"/>
            </a:endParaRPr>
          </a:p>
        </p:txBody>
      </p:sp>
      <p:sp>
        <p:nvSpPr>
          <p:cNvPr id="9246" name="object_9247"/>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2.9</a:t>
            </a:r>
          </a:p>
          <a:p>
            <a:pPr algn="ctr"/>
            <a:r>
              <a:rPr lang="en-US" sz="1850" b="1" dirty="0">
                <a:solidFill>
                  <a:srgbClr val="5DC596"/>
                </a:solidFill>
                <a:latin typeface="Arial"/>
                <a:cs typeface="Arial"/>
              </a:rPr>
              <a:t>(+0.8)</a:t>
            </a:r>
          </a:p>
        </p:txBody>
      </p:sp>
      <p:sp>
        <p:nvSpPr>
          <p:cNvPr id="9248" name="object_924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9250" name="object_925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4% / 4%</a:t>
            </a:r>
          </a:p>
        </p:txBody>
      </p:sp>
      <p:sp>
        <p:nvSpPr>
          <p:cNvPr id="9252" name="object_925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127</a:t>
            </a:r>
          </a:p>
        </p:txBody>
      </p:sp>
      <p:sp>
        <p:nvSpPr>
          <p:cNvPr id="9254" name="object_9255"/>
          <p:cNvSpPr/>
          <p:nvPr/>
        </p:nvSpPr>
        <p:spPr>
          <a:xfrm>
            <a:off x="7345326" y="4106021"/>
            <a:ext cx="5899008" cy="398037"/>
          </a:xfrm>
          <a:prstGeom prst="rect">
            <a:avLst/>
          </a:prstGeom>
          <a:solidFill>
            <a:srgbClr val="49C0B6"/>
          </a:solidFill>
        </p:spPr>
      </p:sp>
      <p:sp>
        <p:nvSpPr>
          <p:cNvPr id="9256" name="object_9257"/>
          <p:cNvSpPr/>
          <p:nvPr/>
        </p:nvSpPr>
        <p:spPr>
          <a:xfrm>
            <a:off x="7345326" y="4557130"/>
            <a:ext cx="1207671" cy="172483"/>
          </a:xfrm>
          <a:prstGeom prst="rect">
            <a:avLst/>
          </a:prstGeom>
          <a:solidFill>
            <a:srgbClr val="D1D3D4"/>
          </a:solidFill>
        </p:spPr>
      </p:sp>
      <p:sp>
        <p:nvSpPr>
          <p:cNvPr id="9258" name="object_9259"/>
          <p:cNvSpPr/>
          <p:nvPr/>
        </p:nvSpPr>
        <p:spPr>
          <a:xfrm>
            <a:off x="7345326" y="4782685"/>
            <a:ext cx="1110445" cy="172483"/>
          </a:xfrm>
          <a:prstGeom prst="rect">
            <a:avLst/>
          </a:prstGeom>
          <a:solidFill>
            <a:srgbClr val="E1E2E3"/>
          </a:solidFill>
        </p:spPr>
      </p:sp>
      <p:sp>
        <p:nvSpPr>
          <p:cNvPr id="9260" name="object_926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9262" name="object_926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22%</a:t>
            </a:r>
          </a:p>
          <a:p>
            <a:pPr marL="12700" algn="r">
              <a:lnSpc>
                <a:spcPct val="100000"/>
              </a:lnSpc>
              <a:spcBef>
                <a:spcPts val="120"/>
              </a:spcBef>
            </a:pPr>
            <a:r>
              <a:rPr lang="de-AT" sz="1750" spc="10" dirty="0">
                <a:solidFill>
                  <a:srgbClr val="494C4D"/>
                </a:solidFill>
                <a:latin typeface="Arial"/>
                <a:cs typeface="Arial"/>
              </a:rPr>
              <a:t>13% / 13%</a:t>
            </a:r>
          </a:p>
        </p:txBody>
      </p:sp>
      <p:sp>
        <p:nvSpPr>
          <p:cNvPr id="9264" name="object_926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127</a:t>
            </a:r>
          </a:p>
        </p:txBody>
      </p:sp>
      <p:sp>
        <p:nvSpPr>
          <p:cNvPr id="9266" name="object_9267"/>
          <p:cNvSpPr/>
          <p:nvPr/>
        </p:nvSpPr>
        <p:spPr>
          <a:xfrm>
            <a:off x="7345326" y="5167454"/>
            <a:ext cx="5899008" cy="398037"/>
          </a:xfrm>
          <a:prstGeom prst="rect">
            <a:avLst/>
          </a:prstGeom>
          <a:solidFill>
            <a:srgbClr val="49C0B6"/>
          </a:solidFill>
        </p:spPr>
      </p:sp>
      <p:sp>
        <p:nvSpPr>
          <p:cNvPr id="9268" name="object_9269"/>
          <p:cNvSpPr/>
          <p:nvPr/>
        </p:nvSpPr>
        <p:spPr>
          <a:xfrm>
            <a:off x="7345326" y="5618563"/>
            <a:ext cx="3483666" cy="172483"/>
          </a:xfrm>
          <a:prstGeom prst="rect">
            <a:avLst/>
          </a:prstGeom>
          <a:solidFill>
            <a:srgbClr val="D1D3D4"/>
          </a:solidFill>
        </p:spPr>
      </p:sp>
      <p:sp>
        <p:nvSpPr>
          <p:cNvPr id="9270" name="object_9271"/>
          <p:cNvSpPr/>
          <p:nvPr/>
        </p:nvSpPr>
        <p:spPr>
          <a:xfrm>
            <a:off x="7345326" y="5844118"/>
            <a:ext cx="3427894" cy="172483"/>
          </a:xfrm>
          <a:prstGeom prst="rect">
            <a:avLst/>
          </a:prstGeom>
          <a:solidFill>
            <a:srgbClr val="E1E2E3"/>
          </a:solidFill>
        </p:spPr>
      </p:sp>
      <p:sp>
        <p:nvSpPr>
          <p:cNvPr id="9272" name="object_927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9274" name="object_927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21%</a:t>
            </a:r>
          </a:p>
          <a:p>
            <a:pPr marL="12700" algn="r">
              <a:lnSpc>
                <a:spcPct val="100000"/>
              </a:lnSpc>
              <a:spcBef>
                <a:spcPts val="120"/>
              </a:spcBef>
            </a:pPr>
            <a:r>
              <a:rPr lang="de-AT" sz="1750" spc="10" dirty="0">
                <a:solidFill>
                  <a:srgbClr val="494C4D"/>
                </a:solidFill>
                <a:latin typeface="Arial"/>
                <a:cs typeface="Arial"/>
              </a:rPr>
              <a:t>31% / 27%</a:t>
            </a:r>
          </a:p>
        </p:txBody>
      </p:sp>
      <p:sp>
        <p:nvSpPr>
          <p:cNvPr id="9276" name="object_927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124</a:t>
            </a:r>
          </a:p>
        </p:txBody>
      </p:sp>
      <p:sp>
        <p:nvSpPr>
          <p:cNvPr id="9278" name="object_9279"/>
          <p:cNvSpPr/>
          <p:nvPr/>
        </p:nvSpPr>
        <p:spPr>
          <a:xfrm>
            <a:off x="7345326" y="6228887"/>
            <a:ext cx="5759661" cy="398037"/>
          </a:xfrm>
          <a:prstGeom prst="rect">
            <a:avLst/>
          </a:prstGeom>
          <a:solidFill>
            <a:srgbClr val="49C0B6"/>
          </a:solidFill>
        </p:spPr>
      </p:sp>
      <p:sp>
        <p:nvSpPr>
          <p:cNvPr id="9280" name="object_9281"/>
          <p:cNvSpPr/>
          <p:nvPr/>
        </p:nvSpPr>
        <p:spPr>
          <a:xfrm>
            <a:off x="7345326" y="6679996"/>
            <a:ext cx="8407247" cy="172483"/>
          </a:xfrm>
          <a:prstGeom prst="rect">
            <a:avLst/>
          </a:prstGeom>
          <a:solidFill>
            <a:srgbClr val="D1D3D4"/>
          </a:solidFill>
        </p:spPr>
      </p:sp>
      <p:sp>
        <p:nvSpPr>
          <p:cNvPr id="9282" name="object_9283"/>
          <p:cNvSpPr/>
          <p:nvPr/>
        </p:nvSpPr>
        <p:spPr>
          <a:xfrm>
            <a:off x="7345326" y="6905551"/>
            <a:ext cx="7386870" cy="172483"/>
          </a:xfrm>
          <a:prstGeom prst="rect">
            <a:avLst/>
          </a:prstGeom>
          <a:solidFill>
            <a:srgbClr val="E1E2E3"/>
          </a:solidFill>
        </p:spPr>
      </p:sp>
      <p:sp>
        <p:nvSpPr>
          <p:cNvPr id="9284" name="object_928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9286" name="object_928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21% / 24%</a:t>
            </a:r>
          </a:p>
        </p:txBody>
      </p:sp>
      <p:sp>
        <p:nvSpPr>
          <p:cNvPr id="9288" name="object_928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98</a:t>
            </a:r>
          </a:p>
        </p:txBody>
      </p:sp>
      <p:sp>
        <p:nvSpPr>
          <p:cNvPr id="9290" name="object_9291"/>
          <p:cNvSpPr/>
          <p:nvPr/>
        </p:nvSpPr>
        <p:spPr>
          <a:xfrm>
            <a:off x="7345326" y="7290320"/>
            <a:ext cx="4551990" cy="398037"/>
          </a:xfrm>
          <a:prstGeom prst="rect">
            <a:avLst/>
          </a:prstGeom>
          <a:solidFill>
            <a:srgbClr val="49C0B6"/>
          </a:solidFill>
        </p:spPr>
      </p:sp>
      <p:sp>
        <p:nvSpPr>
          <p:cNvPr id="9292" name="object_9293"/>
          <p:cNvSpPr/>
          <p:nvPr/>
        </p:nvSpPr>
        <p:spPr>
          <a:xfrm>
            <a:off x="7345326" y="7741429"/>
            <a:ext cx="5527417" cy="172483"/>
          </a:xfrm>
          <a:prstGeom prst="rect">
            <a:avLst/>
          </a:prstGeom>
          <a:solidFill>
            <a:srgbClr val="D1D3D4"/>
          </a:solidFill>
        </p:spPr>
      </p:sp>
      <p:sp>
        <p:nvSpPr>
          <p:cNvPr id="9294" name="object_9295"/>
          <p:cNvSpPr/>
          <p:nvPr/>
        </p:nvSpPr>
        <p:spPr>
          <a:xfrm>
            <a:off x="7345326" y="7966984"/>
            <a:ext cx="6421266" cy="172483"/>
          </a:xfrm>
          <a:prstGeom prst="rect">
            <a:avLst/>
          </a:prstGeom>
          <a:solidFill>
            <a:srgbClr val="E1E2E3"/>
          </a:solidFill>
        </p:spPr>
      </p:sp>
      <p:sp>
        <p:nvSpPr>
          <p:cNvPr id="9296" name="object_929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9298" name="object_929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12%</a:t>
            </a:r>
          </a:p>
          <a:p>
            <a:pPr marL="12700" algn="r">
              <a:lnSpc>
                <a:spcPct val="100000"/>
              </a:lnSpc>
              <a:spcBef>
                <a:spcPts val="120"/>
              </a:spcBef>
            </a:pPr>
            <a:r>
              <a:rPr lang="de-AT" sz="1750" spc="10" dirty="0">
                <a:solidFill>
                  <a:srgbClr val="494C4D"/>
                </a:solidFill>
                <a:latin typeface="Arial"/>
                <a:cs typeface="Arial"/>
              </a:rPr>
              <a:t>14% / 15%</a:t>
            </a:r>
          </a:p>
        </p:txBody>
      </p:sp>
      <p:sp>
        <p:nvSpPr>
          <p:cNvPr id="9300" name="object_930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72</a:t>
            </a:r>
          </a:p>
        </p:txBody>
      </p:sp>
      <p:sp>
        <p:nvSpPr>
          <p:cNvPr id="9302" name="object_9303"/>
          <p:cNvSpPr/>
          <p:nvPr/>
        </p:nvSpPr>
        <p:spPr>
          <a:xfrm>
            <a:off x="7345326" y="8351753"/>
            <a:ext cx="3344319" cy="398037"/>
          </a:xfrm>
          <a:prstGeom prst="rect">
            <a:avLst/>
          </a:prstGeom>
          <a:solidFill>
            <a:srgbClr val="49C0B6"/>
          </a:solidFill>
        </p:spPr>
      </p:sp>
      <p:sp>
        <p:nvSpPr>
          <p:cNvPr id="9304" name="object_9305"/>
          <p:cNvSpPr/>
          <p:nvPr/>
        </p:nvSpPr>
        <p:spPr>
          <a:xfrm>
            <a:off x="7345326" y="8802862"/>
            <a:ext cx="3855257" cy="172483"/>
          </a:xfrm>
          <a:prstGeom prst="rect">
            <a:avLst/>
          </a:prstGeom>
          <a:solidFill>
            <a:srgbClr val="D1D3D4"/>
          </a:solidFill>
        </p:spPr>
      </p:sp>
      <p:sp>
        <p:nvSpPr>
          <p:cNvPr id="9306" name="object_9307"/>
          <p:cNvSpPr/>
          <p:nvPr/>
        </p:nvSpPr>
        <p:spPr>
          <a:xfrm>
            <a:off x="7345326" y="9028417"/>
            <a:ext cx="3910696" cy="172483"/>
          </a:xfrm>
          <a:prstGeom prst="rect">
            <a:avLst/>
          </a:prstGeom>
          <a:solidFill>
            <a:srgbClr val="E1E2E3"/>
          </a:solidFill>
        </p:spPr>
      </p:sp>
      <p:sp>
        <p:nvSpPr>
          <p:cNvPr id="9308" name="object_930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9310" name="object_931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a:t>
            </a:r>
          </a:p>
          <a:p>
            <a:pPr marL="12700" algn="r">
              <a:lnSpc>
                <a:spcPct val="100000"/>
              </a:lnSpc>
              <a:spcBef>
                <a:spcPts val="120"/>
              </a:spcBef>
            </a:pPr>
            <a:r>
              <a:rPr lang="de-AT" sz="1750" spc="10" dirty="0">
                <a:solidFill>
                  <a:srgbClr val="494C4D"/>
                </a:solidFill>
                <a:latin typeface="Arial"/>
                <a:cs typeface="Arial"/>
              </a:rPr>
              <a:t>14% / 16%</a:t>
            </a:r>
          </a:p>
        </p:txBody>
      </p:sp>
      <p:sp>
        <p:nvSpPr>
          <p:cNvPr id="9312" name="object_931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28</a:t>
            </a:r>
          </a:p>
        </p:txBody>
      </p:sp>
      <p:sp>
        <p:nvSpPr>
          <p:cNvPr id="9314" name="object_9315"/>
          <p:cNvSpPr/>
          <p:nvPr/>
        </p:nvSpPr>
        <p:spPr>
          <a:xfrm>
            <a:off x="7345326" y="9413186"/>
            <a:ext cx="1300569" cy="398037"/>
          </a:xfrm>
          <a:prstGeom prst="rect">
            <a:avLst/>
          </a:prstGeom>
          <a:solidFill>
            <a:srgbClr val="49C0B6"/>
          </a:solidFill>
        </p:spPr>
      </p:sp>
      <p:sp>
        <p:nvSpPr>
          <p:cNvPr id="9316" name="object_9317"/>
          <p:cNvSpPr/>
          <p:nvPr/>
        </p:nvSpPr>
        <p:spPr>
          <a:xfrm>
            <a:off x="7345326" y="9864295"/>
            <a:ext cx="3715910" cy="172483"/>
          </a:xfrm>
          <a:prstGeom prst="rect">
            <a:avLst/>
          </a:prstGeom>
          <a:solidFill>
            <a:srgbClr val="D1D3D4"/>
          </a:solidFill>
        </p:spPr>
      </p:sp>
      <p:sp>
        <p:nvSpPr>
          <p:cNvPr id="9318" name="object_9319"/>
          <p:cNvSpPr/>
          <p:nvPr/>
        </p:nvSpPr>
        <p:spPr>
          <a:xfrm>
            <a:off x="7345326" y="10089850"/>
            <a:ext cx="4200377" cy="172483"/>
          </a:xfrm>
          <a:prstGeom prst="rect">
            <a:avLst/>
          </a:prstGeom>
          <a:solidFill>
            <a:srgbClr val="E1E2E3"/>
          </a:solidFill>
        </p:spPr>
      </p:sp>
      <p:sp>
        <p:nvSpPr>
          <p:cNvPr id="9320" name="object_9321"/>
          <p:cNvSpPr/>
          <p:nvPr/>
        </p:nvSpPr>
        <p:spPr>
          <a:xfrm>
            <a:off x="7345326" y="3999878"/>
            <a:ext cx="0" cy="6368598"/>
          </a:xfrm>
          <a:prstGeom prst="rect">
            <a:avLst/>
          </a:prstGeom>
          <a:ln w="5235">
            <a:solidFill>
              <a:srgbClr val="000000"/>
            </a:solidFill>
          </a:ln>
        </p:spPr>
      </p:sp>
      <p:sp>
        <p:nvSpPr>
          <p:cNvPr id="9322" name="object_9323"/>
          <p:cNvSpPr/>
          <p:nvPr/>
        </p:nvSpPr>
        <p:spPr>
          <a:xfrm>
            <a:off x="15752573" y="3999878"/>
            <a:ext cx="0" cy="6368598"/>
          </a:xfrm>
          <a:prstGeom prst="rect">
            <a:avLst/>
          </a:prstGeom>
          <a:ln w="5235">
            <a:solidFill>
              <a:srgbClr val="000000"/>
            </a:solidFill>
          </a:ln>
        </p:spPr>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6" name="object_932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40</a:t>
            </a:r>
            <a:endParaRPr sz="2950" b="1" dirty="0"/>
          </a:p>
        </p:txBody>
      </p:sp>
      <p:sp>
        <p:nvSpPr>
          <p:cNvPr id="9328" name="object_932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Zusammenarbeit Kulturen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330" name="933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332" name="933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334" name="933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336" name="933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338" name="933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340" name="934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342" name="934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344" name="934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346" name="934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348" name="934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350" name="935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352" name="935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354" name="935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356" name="935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358" name="935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360" name="936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362" name="936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364" name="object_936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Wir erleben unsere unterschiedlichen Kulturen am Arbeitsplatz (Sprache, Nationalität, Religion,...) in der Zusammenarbeit sehr positiv. (96.6%)</a:t>
            </a:r>
            <a:endParaRPr sz="2450" dirty="0">
              <a:latin typeface="Arial"/>
              <a:cs typeface="Arial"/>
            </a:endParaRPr>
          </a:p>
        </p:txBody>
      </p:sp>
      <p:sp>
        <p:nvSpPr>
          <p:cNvPr id="9366" name="object_9367"/>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(+0.1)</a:t>
            </a:r>
          </a:p>
        </p:txBody>
      </p:sp>
      <p:sp>
        <p:nvSpPr>
          <p:cNvPr id="9368" name="object_936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9370" name="object_937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18% / 16%</a:t>
            </a:r>
          </a:p>
        </p:txBody>
      </p:sp>
      <p:sp>
        <p:nvSpPr>
          <p:cNvPr id="9372" name="object_937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104</a:t>
            </a:r>
          </a:p>
        </p:txBody>
      </p:sp>
      <p:sp>
        <p:nvSpPr>
          <p:cNvPr id="9374" name="object_9375"/>
          <p:cNvSpPr/>
          <p:nvPr/>
        </p:nvSpPr>
        <p:spPr>
          <a:xfrm>
            <a:off x="7345326" y="4106021"/>
            <a:ext cx="5143257" cy="398037"/>
          </a:xfrm>
          <a:prstGeom prst="rect">
            <a:avLst/>
          </a:prstGeom>
          <a:solidFill>
            <a:srgbClr val="49C0B6"/>
          </a:solidFill>
        </p:spPr>
      </p:sp>
      <p:sp>
        <p:nvSpPr>
          <p:cNvPr id="9376" name="object_9377"/>
          <p:cNvSpPr/>
          <p:nvPr/>
        </p:nvSpPr>
        <p:spPr>
          <a:xfrm>
            <a:off x="7345326" y="4557130"/>
            <a:ext cx="5242166" cy="172483"/>
          </a:xfrm>
          <a:prstGeom prst="rect">
            <a:avLst/>
          </a:prstGeom>
          <a:solidFill>
            <a:srgbClr val="D1D3D4"/>
          </a:solidFill>
        </p:spPr>
      </p:sp>
      <p:sp>
        <p:nvSpPr>
          <p:cNvPr id="9378" name="object_9379"/>
          <p:cNvSpPr/>
          <p:nvPr/>
        </p:nvSpPr>
        <p:spPr>
          <a:xfrm>
            <a:off x="7345326" y="4782685"/>
            <a:ext cx="4677783" cy="172483"/>
          </a:xfrm>
          <a:prstGeom prst="rect">
            <a:avLst/>
          </a:prstGeom>
          <a:solidFill>
            <a:srgbClr val="E1E2E3"/>
          </a:solidFill>
        </p:spPr>
      </p:sp>
      <p:sp>
        <p:nvSpPr>
          <p:cNvPr id="9380" name="object_938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9382" name="object_938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28% / 27%</a:t>
            </a:r>
          </a:p>
        </p:txBody>
      </p:sp>
      <p:sp>
        <p:nvSpPr>
          <p:cNvPr id="9384" name="object_938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170</a:t>
            </a:r>
          </a:p>
        </p:txBody>
      </p:sp>
      <p:sp>
        <p:nvSpPr>
          <p:cNvPr id="9386" name="object_9387"/>
          <p:cNvSpPr/>
          <p:nvPr/>
        </p:nvSpPr>
        <p:spPr>
          <a:xfrm>
            <a:off x="7345326" y="5167454"/>
            <a:ext cx="8407247" cy="398037"/>
          </a:xfrm>
          <a:prstGeom prst="rect">
            <a:avLst/>
          </a:prstGeom>
          <a:solidFill>
            <a:srgbClr val="49C0B6"/>
          </a:solidFill>
        </p:spPr>
      </p:sp>
      <p:sp>
        <p:nvSpPr>
          <p:cNvPr id="9388" name="object_9389"/>
          <p:cNvSpPr/>
          <p:nvPr/>
        </p:nvSpPr>
        <p:spPr>
          <a:xfrm>
            <a:off x="7345326" y="5618563"/>
            <a:ext cx="8061066" cy="172483"/>
          </a:xfrm>
          <a:prstGeom prst="rect">
            <a:avLst/>
          </a:prstGeom>
          <a:solidFill>
            <a:srgbClr val="D1D3D4"/>
          </a:solidFill>
        </p:spPr>
      </p:sp>
      <p:sp>
        <p:nvSpPr>
          <p:cNvPr id="9390" name="object_9391"/>
          <p:cNvSpPr/>
          <p:nvPr/>
        </p:nvSpPr>
        <p:spPr>
          <a:xfrm>
            <a:off x="7345326" y="5844118"/>
            <a:ext cx="7813440" cy="172483"/>
          </a:xfrm>
          <a:prstGeom prst="rect">
            <a:avLst/>
          </a:prstGeom>
          <a:solidFill>
            <a:srgbClr val="E1E2E3"/>
          </a:solidFill>
        </p:spPr>
      </p:sp>
      <p:sp>
        <p:nvSpPr>
          <p:cNvPr id="9392" name="object_939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9394" name="object_939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28%</a:t>
            </a:r>
          </a:p>
          <a:p>
            <a:pPr marL="12700" algn="r">
              <a:lnSpc>
                <a:spcPct val="100000"/>
              </a:lnSpc>
              <a:spcBef>
                <a:spcPts val="120"/>
              </a:spcBef>
            </a:pPr>
            <a:r>
              <a:rPr lang="de-AT" sz="1750" spc="10" dirty="0">
                <a:solidFill>
                  <a:srgbClr val="494C4D"/>
                </a:solidFill>
                <a:latin typeface="Arial"/>
                <a:cs typeface="Arial"/>
              </a:rPr>
              <a:t>23% / 25%</a:t>
            </a:r>
          </a:p>
        </p:txBody>
      </p:sp>
      <p:sp>
        <p:nvSpPr>
          <p:cNvPr id="9396" name="object_939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161</a:t>
            </a:r>
          </a:p>
        </p:txBody>
      </p:sp>
      <p:sp>
        <p:nvSpPr>
          <p:cNvPr id="9398" name="object_9399"/>
          <p:cNvSpPr/>
          <p:nvPr/>
        </p:nvSpPr>
        <p:spPr>
          <a:xfrm>
            <a:off x="7345326" y="6228887"/>
            <a:ext cx="7962157" cy="398037"/>
          </a:xfrm>
          <a:prstGeom prst="rect">
            <a:avLst/>
          </a:prstGeom>
          <a:solidFill>
            <a:srgbClr val="49C0B6"/>
          </a:solidFill>
        </p:spPr>
      </p:sp>
      <p:sp>
        <p:nvSpPr>
          <p:cNvPr id="9400" name="object_9401"/>
          <p:cNvSpPr/>
          <p:nvPr/>
        </p:nvSpPr>
        <p:spPr>
          <a:xfrm>
            <a:off x="7345326" y="6679996"/>
            <a:ext cx="6577434" cy="172483"/>
          </a:xfrm>
          <a:prstGeom prst="rect">
            <a:avLst/>
          </a:prstGeom>
          <a:solidFill>
            <a:srgbClr val="D1D3D4"/>
          </a:solidFill>
        </p:spPr>
      </p:sp>
      <p:sp>
        <p:nvSpPr>
          <p:cNvPr id="9402" name="object_9403"/>
          <p:cNvSpPr/>
          <p:nvPr/>
        </p:nvSpPr>
        <p:spPr>
          <a:xfrm>
            <a:off x="7345326" y="6905551"/>
            <a:ext cx="7093781" cy="172483"/>
          </a:xfrm>
          <a:prstGeom prst="rect">
            <a:avLst/>
          </a:prstGeom>
          <a:solidFill>
            <a:srgbClr val="E1E2E3"/>
          </a:solidFill>
        </p:spPr>
      </p:sp>
      <p:sp>
        <p:nvSpPr>
          <p:cNvPr id="9404" name="object_940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9406" name="object_940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14% / 15%</a:t>
            </a:r>
          </a:p>
        </p:txBody>
      </p:sp>
      <p:sp>
        <p:nvSpPr>
          <p:cNvPr id="9408" name="object_940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64</a:t>
            </a:r>
          </a:p>
        </p:txBody>
      </p:sp>
      <p:sp>
        <p:nvSpPr>
          <p:cNvPr id="9410" name="object_9411"/>
          <p:cNvSpPr/>
          <p:nvPr/>
        </p:nvSpPr>
        <p:spPr>
          <a:xfrm>
            <a:off x="7345326" y="7290320"/>
            <a:ext cx="3165081" cy="398037"/>
          </a:xfrm>
          <a:prstGeom prst="rect">
            <a:avLst/>
          </a:prstGeom>
          <a:solidFill>
            <a:srgbClr val="49C0B6"/>
          </a:solidFill>
        </p:spPr>
      </p:sp>
      <p:sp>
        <p:nvSpPr>
          <p:cNvPr id="9412" name="object_9413"/>
          <p:cNvSpPr/>
          <p:nvPr/>
        </p:nvSpPr>
        <p:spPr>
          <a:xfrm>
            <a:off x="7345326" y="7741429"/>
            <a:ext cx="4055260" cy="172483"/>
          </a:xfrm>
          <a:prstGeom prst="rect">
            <a:avLst/>
          </a:prstGeom>
          <a:solidFill>
            <a:srgbClr val="D1D3D4"/>
          </a:solidFill>
        </p:spPr>
      </p:sp>
      <p:sp>
        <p:nvSpPr>
          <p:cNvPr id="9414" name="object_9415"/>
          <p:cNvSpPr/>
          <p:nvPr/>
        </p:nvSpPr>
        <p:spPr>
          <a:xfrm>
            <a:off x="7345326" y="7966984"/>
            <a:ext cx="4163741" cy="172483"/>
          </a:xfrm>
          <a:prstGeom prst="rect">
            <a:avLst/>
          </a:prstGeom>
          <a:solidFill>
            <a:srgbClr val="E1E2E3"/>
          </a:solidFill>
        </p:spPr>
      </p:sp>
      <p:sp>
        <p:nvSpPr>
          <p:cNvPr id="9416" name="object_941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9418" name="object_941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8%</a:t>
            </a:r>
          </a:p>
          <a:p>
            <a:pPr marL="12700" algn="r">
              <a:lnSpc>
                <a:spcPct val="100000"/>
              </a:lnSpc>
              <a:spcBef>
                <a:spcPts val="120"/>
              </a:spcBef>
            </a:pPr>
            <a:r>
              <a:rPr lang="de-AT" sz="1750" spc="10" dirty="0">
                <a:solidFill>
                  <a:srgbClr val="494C4D"/>
                </a:solidFill>
                <a:latin typeface="Arial"/>
                <a:cs typeface="Arial"/>
              </a:rPr>
              <a:t>8% / 9%</a:t>
            </a:r>
          </a:p>
        </p:txBody>
      </p:sp>
      <p:sp>
        <p:nvSpPr>
          <p:cNvPr id="9420" name="object_942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45</a:t>
            </a:r>
          </a:p>
        </p:txBody>
      </p:sp>
      <p:sp>
        <p:nvSpPr>
          <p:cNvPr id="9422" name="object_9423"/>
          <p:cNvSpPr/>
          <p:nvPr/>
        </p:nvSpPr>
        <p:spPr>
          <a:xfrm>
            <a:off x="7345326" y="8351753"/>
            <a:ext cx="2225448" cy="398037"/>
          </a:xfrm>
          <a:prstGeom prst="rect">
            <a:avLst/>
          </a:prstGeom>
          <a:solidFill>
            <a:srgbClr val="49C0B6"/>
          </a:solidFill>
        </p:spPr>
      </p:sp>
      <p:sp>
        <p:nvSpPr>
          <p:cNvPr id="9424" name="object_9425"/>
          <p:cNvSpPr/>
          <p:nvPr/>
        </p:nvSpPr>
        <p:spPr>
          <a:xfrm>
            <a:off x="7345326" y="8802862"/>
            <a:ext cx="2423265" cy="172483"/>
          </a:xfrm>
          <a:prstGeom prst="rect">
            <a:avLst/>
          </a:prstGeom>
          <a:solidFill>
            <a:srgbClr val="D1D3D4"/>
          </a:solidFill>
        </p:spPr>
      </p:sp>
      <p:sp>
        <p:nvSpPr>
          <p:cNvPr id="9426" name="object_9427"/>
          <p:cNvSpPr/>
          <p:nvPr/>
        </p:nvSpPr>
        <p:spPr>
          <a:xfrm>
            <a:off x="7345326" y="9028417"/>
            <a:ext cx="2621615" cy="172483"/>
          </a:xfrm>
          <a:prstGeom prst="rect">
            <a:avLst/>
          </a:prstGeom>
          <a:solidFill>
            <a:srgbClr val="E1E2E3"/>
          </a:solidFill>
        </p:spPr>
      </p:sp>
      <p:sp>
        <p:nvSpPr>
          <p:cNvPr id="9428" name="object_942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9430" name="object_943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4%</a:t>
            </a:r>
          </a:p>
        </p:txBody>
      </p:sp>
      <p:sp>
        <p:nvSpPr>
          <p:cNvPr id="9432" name="object_943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9434" name="object_9435"/>
          <p:cNvSpPr/>
          <p:nvPr/>
        </p:nvSpPr>
        <p:spPr>
          <a:xfrm>
            <a:off x="7345326" y="9413186"/>
            <a:ext cx="791270" cy="398037"/>
          </a:xfrm>
          <a:prstGeom prst="rect">
            <a:avLst/>
          </a:prstGeom>
          <a:solidFill>
            <a:srgbClr val="49C0B6"/>
          </a:solidFill>
        </p:spPr>
      </p:sp>
      <p:sp>
        <p:nvSpPr>
          <p:cNvPr id="9436" name="object_9437"/>
          <p:cNvSpPr/>
          <p:nvPr/>
        </p:nvSpPr>
        <p:spPr>
          <a:xfrm>
            <a:off x="7345326" y="9864295"/>
            <a:ext cx="939633" cy="172483"/>
          </a:xfrm>
          <a:prstGeom prst="rect">
            <a:avLst/>
          </a:prstGeom>
          <a:solidFill>
            <a:srgbClr val="D1D3D4"/>
          </a:solidFill>
        </p:spPr>
      </p:sp>
      <p:sp>
        <p:nvSpPr>
          <p:cNvPr id="9438" name="object_9439"/>
          <p:cNvSpPr/>
          <p:nvPr/>
        </p:nvSpPr>
        <p:spPr>
          <a:xfrm>
            <a:off x="7345326" y="10089850"/>
            <a:ext cx="1233701" cy="172483"/>
          </a:xfrm>
          <a:prstGeom prst="rect">
            <a:avLst/>
          </a:prstGeom>
          <a:solidFill>
            <a:srgbClr val="E1E2E3"/>
          </a:solidFill>
        </p:spPr>
      </p:sp>
      <p:sp>
        <p:nvSpPr>
          <p:cNvPr id="9440" name="object_9441"/>
          <p:cNvSpPr/>
          <p:nvPr/>
        </p:nvSpPr>
        <p:spPr>
          <a:xfrm>
            <a:off x="7345326" y="3999878"/>
            <a:ext cx="0" cy="6368598"/>
          </a:xfrm>
          <a:prstGeom prst="rect">
            <a:avLst/>
          </a:prstGeom>
          <a:ln w="5235">
            <a:solidFill>
              <a:srgbClr val="000000"/>
            </a:solidFill>
          </a:ln>
        </p:spPr>
      </p:sp>
      <p:sp>
        <p:nvSpPr>
          <p:cNvPr id="9442" name="object_9443"/>
          <p:cNvSpPr/>
          <p:nvPr/>
        </p:nvSpPr>
        <p:spPr>
          <a:xfrm>
            <a:off x="15752573" y="3999878"/>
            <a:ext cx="0" cy="6368598"/>
          </a:xfrm>
          <a:prstGeom prst="rect">
            <a:avLst/>
          </a:prstGeom>
          <a:ln w="5235">
            <a:solidFill>
              <a:srgbClr val="000000"/>
            </a:solidFill>
          </a:ln>
        </p:spPr>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6" name="object_944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41</a:t>
            </a:r>
            <a:endParaRPr sz="2950" b="1" dirty="0"/>
          </a:p>
        </p:txBody>
      </p:sp>
      <p:sp>
        <p:nvSpPr>
          <p:cNvPr id="9448" name="object_944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Gesamtzufriedenheit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450" name="9451">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452" name="9453">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454" name="9455">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456" name="9457">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458" name="9459">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460" name="9461">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462" name="9463">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464" name="9465">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466" name="9467">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468" name="9469">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470" name="9471">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472" name="9473">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474" name="9475">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476" name="9477">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478" name="9479">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480" name="9481">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482" name="9483">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484" name="object_948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Insgesamt geht es mir in unserem Unternehmen sehr gut. (98.4%)</a:t>
            </a:r>
            <a:endParaRPr sz="2450" dirty="0">
              <a:latin typeface="Arial"/>
              <a:cs typeface="Arial"/>
            </a:endParaRPr>
          </a:p>
        </p:txBody>
      </p:sp>
      <p:sp>
        <p:nvSpPr>
          <p:cNvPr id="9486" name="object_9487"/>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9488" name="object_948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9490" name="object_949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18%</a:t>
            </a:r>
          </a:p>
          <a:p>
            <a:pPr marL="12700" algn="r">
              <a:lnSpc>
                <a:spcPct val="100000"/>
              </a:lnSpc>
              <a:spcBef>
                <a:spcPts val="120"/>
              </a:spcBef>
            </a:pPr>
            <a:r>
              <a:rPr lang="de-AT" sz="1750" spc="10" dirty="0">
                <a:solidFill>
                  <a:srgbClr val="494C4D"/>
                </a:solidFill>
                <a:latin typeface="Arial"/>
                <a:cs typeface="Arial"/>
              </a:rPr>
              <a:t>19% / 18%</a:t>
            </a:r>
          </a:p>
        </p:txBody>
      </p:sp>
      <p:sp>
        <p:nvSpPr>
          <p:cNvPr id="9492" name="object_949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106</a:t>
            </a:r>
          </a:p>
        </p:txBody>
      </p:sp>
      <p:sp>
        <p:nvSpPr>
          <p:cNvPr id="9494" name="object_9495"/>
          <p:cNvSpPr/>
          <p:nvPr/>
        </p:nvSpPr>
        <p:spPr>
          <a:xfrm>
            <a:off x="7345326" y="4106021"/>
            <a:ext cx="3874644" cy="398037"/>
          </a:xfrm>
          <a:prstGeom prst="rect">
            <a:avLst/>
          </a:prstGeom>
          <a:solidFill>
            <a:srgbClr val="49C0B6"/>
          </a:solidFill>
        </p:spPr>
      </p:sp>
      <p:sp>
        <p:nvSpPr>
          <p:cNvPr id="9496" name="object_9497"/>
          <p:cNvSpPr/>
          <p:nvPr/>
        </p:nvSpPr>
        <p:spPr>
          <a:xfrm>
            <a:off x="7345326" y="4557130"/>
            <a:ext cx="4057411" cy="172483"/>
          </a:xfrm>
          <a:prstGeom prst="rect">
            <a:avLst/>
          </a:prstGeom>
          <a:solidFill>
            <a:srgbClr val="D1D3D4"/>
          </a:solidFill>
        </p:spPr>
      </p:sp>
      <p:sp>
        <p:nvSpPr>
          <p:cNvPr id="9498" name="object_9499"/>
          <p:cNvSpPr/>
          <p:nvPr/>
        </p:nvSpPr>
        <p:spPr>
          <a:xfrm>
            <a:off x="7345326" y="4782685"/>
            <a:ext cx="3875430" cy="172483"/>
          </a:xfrm>
          <a:prstGeom prst="rect">
            <a:avLst/>
          </a:prstGeom>
          <a:solidFill>
            <a:srgbClr val="E1E2E3"/>
          </a:solidFill>
        </p:spPr>
      </p:sp>
      <p:sp>
        <p:nvSpPr>
          <p:cNvPr id="9500" name="object_950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9502" name="object_950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36% / 34%</a:t>
            </a:r>
          </a:p>
        </p:txBody>
      </p:sp>
      <p:sp>
        <p:nvSpPr>
          <p:cNvPr id="9504" name="object_950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230</a:t>
            </a:r>
          </a:p>
        </p:txBody>
      </p:sp>
      <p:sp>
        <p:nvSpPr>
          <p:cNvPr id="9506" name="object_9507"/>
          <p:cNvSpPr/>
          <p:nvPr/>
        </p:nvSpPr>
        <p:spPr>
          <a:xfrm>
            <a:off x="7345326" y="5167454"/>
            <a:ext cx="8407247" cy="398037"/>
          </a:xfrm>
          <a:prstGeom prst="rect">
            <a:avLst/>
          </a:prstGeom>
          <a:solidFill>
            <a:srgbClr val="49C0B6"/>
          </a:solidFill>
        </p:spPr>
      </p:sp>
      <p:sp>
        <p:nvSpPr>
          <p:cNvPr id="9508" name="object_9509"/>
          <p:cNvSpPr/>
          <p:nvPr/>
        </p:nvSpPr>
        <p:spPr>
          <a:xfrm>
            <a:off x="7345326" y="5618563"/>
            <a:ext cx="7566522" cy="172483"/>
          </a:xfrm>
          <a:prstGeom prst="rect">
            <a:avLst/>
          </a:prstGeom>
          <a:solidFill>
            <a:srgbClr val="D1D3D4"/>
          </a:solidFill>
        </p:spPr>
      </p:sp>
      <p:sp>
        <p:nvSpPr>
          <p:cNvPr id="9510" name="object_9511"/>
          <p:cNvSpPr/>
          <p:nvPr/>
        </p:nvSpPr>
        <p:spPr>
          <a:xfrm>
            <a:off x="7345326" y="5844118"/>
            <a:ext cx="7180944" cy="172483"/>
          </a:xfrm>
          <a:prstGeom prst="rect">
            <a:avLst/>
          </a:prstGeom>
          <a:solidFill>
            <a:srgbClr val="E1E2E3"/>
          </a:solidFill>
        </p:spPr>
      </p:sp>
      <p:sp>
        <p:nvSpPr>
          <p:cNvPr id="9512" name="object_951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9514" name="object_951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25% / 26%</a:t>
            </a:r>
          </a:p>
        </p:txBody>
      </p:sp>
      <p:sp>
        <p:nvSpPr>
          <p:cNvPr id="9516" name="object_951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151</a:t>
            </a:r>
          </a:p>
        </p:txBody>
      </p:sp>
      <p:sp>
        <p:nvSpPr>
          <p:cNvPr id="9518" name="object_9519"/>
          <p:cNvSpPr/>
          <p:nvPr/>
        </p:nvSpPr>
        <p:spPr>
          <a:xfrm>
            <a:off x="7345326" y="6228887"/>
            <a:ext cx="5519540" cy="398037"/>
          </a:xfrm>
          <a:prstGeom prst="rect">
            <a:avLst/>
          </a:prstGeom>
          <a:solidFill>
            <a:srgbClr val="49C0B6"/>
          </a:solidFill>
        </p:spPr>
      </p:sp>
      <p:sp>
        <p:nvSpPr>
          <p:cNvPr id="9520" name="object_9521"/>
          <p:cNvSpPr/>
          <p:nvPr/>
        </p:nvSpPr>
        <p:spPr>
          <a:xfrm>
            <a:off x="7345326" y="6679996"/>
            <a:ext cx="5336774" cy="172483"/>
          </a:xfrm>
          <a:prstGeom prst="rect">
            <a:avLst/>
          </a:prstGeom>
          <a:solidFill>
            <a:srgbClr val="D1D3D4"/>
          </a:solidFill>
        </p:spPr>
      </p:sp>
      <p:sp>
        <p:nvSpPr>
          <p:cNvPr id="9522" name="object_9523"/>
          <p:cNvSpPr/>
          <p:nvPr/>
        </p:nvSpPr>
        <p:spPr>
          <a:xfrm>
            <a:off x="7345326" y="6905551"/>
            <a:ext cx="5433201" cy="172483"/>
          </a:xfrm>
          <a:prstGeom prst="rect">
            <a:avLst/>
          </a:prstGeom>
          <a:solidFill>
            <a:srgbClr val="E1E2E3"/>
          </a:solidFill>
        </p:spPr>
      </p:sp>
      <p:sp>
        <p:nvSpPr>
          <p:cNvPr id="9524" name="object_952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9526" name="object_952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12% / 15%</a:t>
            </a:r>
          </a:p>
        </p:txBody>
      </p:sp>
      <p:sp>
        <p:nvSpPr>
          <p:cNvPr id="9528" name="object_952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53</a:t>
            </a:r>
          </a:p>
        </p:txBody>
      </p:sp>
      <p:sp>
        <p:nvSpPr>
          <p:cNvPr id="9530" name="object_9531"/>
          <p:cNvSpPr/>
          <p:nvPr/>
        </p:nvSpPr>
        <p:spPr>
          <a:xfrm>
            <a:off x="7345326" y="7290320"/>
            <a:ext cx="1937322" cy="398037"/>
          </a:xfrm>
          <a:prstGeom prst="rect">
            <a:avLst/>
          </a:prstGeom>
          <a:solidFill>
            <a:srgbClr val="49C0B6"/>
          </a:solidFill>
        </p:spPr>
      </p:sp>
      <p:sp>
        <p:nvSpPr>
          <p:cNvPr id="9532" name="object_9533"/>
          <p:cNvSpPr/>
          <p:nvPr/>
        </p:nvSpPr>
        <p:spPr>
          <a:xfrm>
            <a:off x="7345326" y="7741429"/>
            <a:ext cx="2522174" cy="172483"/>
          </a:xfrm>
          <a:prstGeom prst="rect">
            <a:avLst/>
          </a:prstGeom>
          <a:solidFill>
            <a:srgbClr val="D1D3D4"/>
          </a:solidFill>
        </p:spPr>
      </p:sp>
      <p:sp>
        <p:nvSpPr>
          <p:cNvPr id="9534" name="object_9535"/>
          <p:cNvSpPr/>
          <p:nvPr/>
        </p:nvSpPr>
        <p:spPr>
          <a:xfrm>
            <a:off x="7345326" y="7966984"/>
            <a:ext cx="3153536" cy="172483"/>
          </a:xfrm>
          <a:prstGeom prst="rect">
            <a:avLst/>
          </a:prstGeom>
          <a:solidFill>
            <a:srgbClr val="E1E2E3"/>
          </a:solidFill>
        </p:spPr>
      </p:sp>
      <p:sp>
        <p:nvSpPr>
          <p:cNvPr id="9536" name="object_953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9538" name="object_953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5% / 4%</a:t>
            </a:r>
          </a:p>
        </p:txBody>
      </p:sp>
      <p:sp>
        <p:nvSpPr>
          <p:cNvPr id="9540" name="object_954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a:t>
            </a:r>
          </a:p>
        </p:txBody>
      </p:sp>
      <p:sp>
        <p:nvSpPr>
          <p:cNvPr id="9542" name="object_9543"/>
          <p:cNvSpPr/>
          <p:nvPr/>
        </p:nvSpPr>
        <p:spPr>
          <a:xfrm>
            <a:off x="7345326" y="8351753"/>
            <a:ext cx="657958" cy="398037"/>
          </a:xfrm>
          <a:prstGeom prst="rect">
            <a:avLst/>
          </a:prstGeom>
          <a:solidFill>
            <a:srgbClr val="49C0B6"/>
          </a:solidFill>
        </p:spPr>
      </p:sp>
      <p:sp>
        <p:nvSpPr>
          <p:cNvPr id="9544" name="object_9545"/>
          <p:cNvSpPr/>
          <p:nvPr/>
        </p:nvSpPr>
        <p:spPr>
          <a:xfrm>
            <a:off x="7345326" y="8802862"/>
            <a:ext cx="1023491" cy="172483"/>
          </a:xfrm>
          <a:prstGeom prst="rect">
            <a:avLst/>
          </a:prstGeom>
          <a:solidFill>
            <a:srgbClr val="D1D3D4"/>
          </a:solidFill>
        </p:spPr>
      </p:sp>
      <p:sp>
        <p:nvSpPr>
          <p:cNvPr id="9546" name="object_9547"/>
          <p:cNvSpPr/>
          <p:nvPr/>
        </p:nvSpPr>
        <p:spPr>
          <a:xfrm>
            <a:off x="7345326" y="9028417"/>
            <a:ext cx="911866" cy="172483"/>
          </a:xfrm>
          <a:prstGeom prst="rect">
            <a:avLst/>
          </a:prstGeom>
          <a:solidFill>
            <a:srgbClr val="E1E2E3"/>
          </a:solidFill>
        </p:spPr>
      </p:sp>
      <p:sp>
        <p:nvSpPr>
          <p:cNvPr id="9548" name="object_954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9550" name="object_955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a:t>
            </a:r>
          </a:p>
          <a:p>
            <a:pPr marL="12700" algn="r">
              <a:lnSpc>
                <a:spcPct val="100000"/>
              </a:lnSpc>
              <a:spcBef>
                <a:spcPts val="120"/>
              </a:spcBef>
            </a:pPr>
            <a:r>
              <a:rPr lang="de-AT" sz="1750" spc="10" dirty="0">
                <a:solidFill>
                  <a:srgbClr val="494C4D"/>
                </a:solidFill>
                <a:latin typeface="Arial"/>
                <a:cs typeface="Arial"/>
              </a:rPr>
              <a:t>1% / 2%</a:t>
            </a:r>
          </a:p>
        </p:txBody>
      </p:sp>
      <p:sp>
        <p:nvSpPr>
          <p:cNvPr id="9552" name="object_955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9554" name="object_9555"/>
          <p:cNvSpPr/>
          <p:nvPr/>
        </p:nvSpPr>
        <p:spPr>
          <a:xfrm>
            <a:off x="7345326" y="9413186"/>
            <a:ext cx="475192" cy="398037"/>
          </a:xfrm>
          <a:prstGeom prst="rect">
            <a:avLst/>
          </a:prstGeom>
          <a:solidFill>
            <a:srgbClr val="49C0B6"/>
          </a:solidFill>
        </p:spPr>
      </p:sp>
      <p:sp>
        <p:nvSpPr>
          <p:cNvPr id="9556" name="object_9557"/>
          <p:cNvSpPr/>
          <p:nvPr/>
        </p:nvSpPr>
        <p:spPr>
          <a:xfrm>
            <a:off x="7345326" y="9864295"/>
            <a:ext cx="292426" cy="172483"/>
          </a:xfrm>
          <a:prstGeom prst="rect">
            <a:avLst/>
          </a:prstGeom>
          <a:solidFill>
            <a:srgbClr val="D1D3D4"/>
          </a:solidFill>
        </p:spPr>
      </p:sp>
      <p:sp>
        <p:nvSpPr>
          <p:cNvPr id="9558" name="object_9559"/>
          <p:cNvSpPr/>
          <p:nvPr/>
        </p:nvSpPr>
        <p:spPr>
          <a:xfrm>
            <a:off x="7345326" y="10089850"/>
            <a:ext cx="455933" cy="172483"/>
          </a:xfrm>
          <a:prstGeom prst="rect">
            <a:avLst/>
          </a:prstGeom>
          <a:solidFill>
            <a:srgbClr val="E1E2E3"/>
          </a:solidFill>
        </p:spPr>
      </p:sp>
      <p:sp>
        <p:nvSpPr>
          <p:cNvPr id="9560" name="object_9561"/>
          <p:cNvSpPr/>
          <p:nvPr/>
        </p:nvSpPr>
        <p:spPr>
          <a:xfrm>
            <a:off x="7345326" y="3999878"/>
            <a:ext cx="0" cy="6368598"/>
          </a:xfrm>
          <a:prstGeom prst="rect">
            <a:avLst/>
          </a:prstGeom>
          <a:ln w="5235">
            <a:solidFill>
              <a:srgbClr val="000000"/>
            </a:solidFill>
          </a:ln>
        </p:spPr>
      </p:sp>
      <p:sp>
        <p:nvSpPr>
          <p:cNvPr id="9562" name="object_9563"/>
          <p:cNvSpPr/>
          <p:nvPr/>
        </p:nvSpPr>
        <p:spPr>
          <a:xfrm>
            <a:off x="15752573" y="3999878"/>
            <a:ext cx="0" cy="6368598"/>
          </a:xfrm>
          <a:prstGeom prst="rect">
            <a:avLst/>
          </a:prstGeom>
          <a:ln w="5235">
            <a:solidFill>
              <a:srgbClr val="000000"/>
            </a:solidFill>
          </a:ln>
        </p:spPr>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6" name="object_9567"/>
          <p:cNvSpPr/>
          <p:nvPr/>
        </p:nvSpPr>
        <p:spPr>
          <a:xfrm>
            <a:off x="0" y="0"/>
            <a:ext cx="20104100" cy="7831455"/>
          </a:xfrm>
          <a:prstGeom prst="rect">
            <a:avLst/>
          </a:prstGeom>
          <a:solidFill>
            <a:srgbClr val="49C0B6"/>
          </a:solidFill>
        </p:spPr>
      </p:sp>
      <p:sp>
        <p:nvSpPr>
          <p:cNvPr id="9568" name="object_9569"/>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Einschätzung der Entwicklung</a:t>
            </a:r>
          </a:p>
          <a:p>
            <a:pPr marL="0" algn="ctr">
              <a:spcBef>
                <a:spcPts val="715"/>
              </a:spcBef>
            </a:pPr>
            <a:endParaRPr sz="245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72" name="object_9573"/>
          <p:cNvPicPr>
            <a:picLocks noChangeAspect="1"/>
          </p:cNvPicPr>
          <p:nvPr/>
        </p:nvPicPr>
        <p:blipFill>
          <a:blip r:embed="rId3"/>
          <a:stretch>
            <a:fillRect/>
          </a:stretch>
        </p:blipFill>
        <p:spPr>
          <a:xfrm>
            <a:off x="603250" y="519041"/>
            <a:ext cx="1098413" cy="1098413"/>
          </a:xfrm>
          <a:prstGeom prst="rect">
            <a:avLst/>
          </a:prstGeom>
        </p:spPr>
      </p:pic>
      <p:sp>
        <p:nvSpPr>
          <p:cNvPr id="9574" name="object_95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Veränderungsabfrage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576" name="9577">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9578" name="9579">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9580" name="9581">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9582" name="9583">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9584" name="9585">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9586" name="9587">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9588" name="9589">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9590" name="9591">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9592" name="9593">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9594" name="9595">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9596" name="9597">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9598" name="9599">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600" name="9601">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9602" name="9603">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604" name="9605">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9606" name="9607">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9608" name="9609">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9610" name="object_9611"/>
          <p:cNvSpPr/>
          <p:nvPr/>
        </p:nvSpPr>
        <p:spPr>
          <a:xfrm>
            <a:off x="6458433" y="3940455"/>
            <a:ext cx="0" cy="6433820"/>
          </a:xfrm>
          <a:prstGeom prst="rect">
            <a:avLst/>
          </a:prstGeom>
          <a:ln w="5235">
            <a:solidFill>
              <a:srgbClr val="000000"/>
            </a:solidFill>
          </a:ln>
        </p:spPr>
      </p:sp>
      <p:sp>
        <p:nvSpPr>
          <p:cNvPr id="9612" name="object_9613"/>
          <p:cNvSpPr/>
          <p:nvPr/>
        </p:nvSpPr>
        <p:spPr>
          <a:xfrm>
            <a:off x="14868450" y="3940455"/>
            <a:ext cx="0" cy="6433820"/>
          </a:xfrm>
          <a:prstGeom prst="rect">
            <a:avLst/>
          </a:prstGeom>
          <a:ln w="5235">
            <a:solidFill>
              <a:srgbClr val="000000"/>
            </a:solidFill>
          </a:ln>
        </p:spPr>
      </p:sp>
      <p:sp>
        <p:nvSpPr>
          <p:cNvPr id="9614" name="object_9615"/>
          <p:cNvSpPr txBox="1"/>
          <p:nvPr/>
        </p:nvSpPr>
        <p:spPr>
          <a:xfrm>
            <a:off x="2371783" y="2429302"/>
            <a:ext cx="15360533"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Wie haben sich folgende Themen in den letzten Jahren für Sie entwickelt?</a:t>
            </a:r>
            <a:endParaRPr sz="2450" dirty="0">
              <a:latin typeface="Arial"/>
              <a:cs typeface="Arial"/>
            </a:endParaRPr>
          </a:p>
        </p:txBody>
      </p:sp>
      <p:sp>
        <p:nvSpPr>
          <p:cNvPr id="9616" name="object_9617"/>
          <p:cNvSpPr/>
          <p:nvPr/>
        </p:nvSpPr>
        <p:spPr>
          <a:xfrm>
            <a:off x="6458433" y="10216795"/>
            <a:ext cx="3700407" cy="157480"/>
          </a:xfrm>
          <a:prstGeom prst="rect">
            <a:avLst/>
          </a:prstGeom>
          <a:solidFill>
            <a:srgbClr val="DB2D3C"/>
          </a:solidFill>
        </p:spPr>
      </p:sp>
      <p:sp>
        <p:nvSpPr>
          <p:cNvPr id="9618" name="object_9619"/>
          <p:cNvSpPr/>
          <p:nvPr/>
        </p:nvSpPr>
        <p:spPr>
          <a:xfrm>
            <a:off x="10158840" y="10216795"/>
            <a:ext cx="1009202" cy="157480"/>
          </a:xfrm>
          <a:prstGeom prst="rect">
            <a:avLst/>
          </a:prstGeom>
          <a:solidFill>
            <a:srgbClr val="FABC46"/>
          </a:solidFill>
        </p:spPr>
      </p:sp>
      <p:sp>
        <p:nvSpPr>
          <p:cNvPr id="9620" name="object_9621"/>
          <p:cNvSpPr/>
          <p:nvPr/>
        </p:nvSpPr>
        <p:spPr>
          <a:xfrm>
            <a:off x="11168043" y="10216795"/>
            <a:ext cx="3700407" cy="157480"/>
          </a:xfrm>
          <a:prstGeom prst="rect">
            <a:avLst/>
          </a:prstGeom>
          <a:solidFill>
            <a:srgbClr val="35B77C"/>
          </a:solidFill>
        </p:spPr>
      </p:sp>
      <p:sp>
        <p:nvSpPr>
          <p:cNvPr id="9622" name="object_9623"/>
          <p:cNvSpPr/>
          <p:nvPr/>
        </p:nvSpPr>
        <p:spPr>
          <a:xfrm>
            <a:off x="6458433" y="3940455"/>
            <a:ext cx="3700407" cy="6433820"/>
          </a:xfrm>
          <a:prstGeom prst="rect">
            <a:avLst/>
          </a:prstGeom>
          <a:solidFill>
            <a:srgbClr val="DB2D3C">
              <a:alpha val="9999"/>
            </a:srgbClr>
          </a:solidFill>
        </p:spPr>
      </p:sp>
      <p:sp>
        <p:nvSpPr>
          <p:cNvPr id="9624" name="object_9625"/>
          <p:cNvSpPr/>
          <p:nvPr/>
        </p:nvSpPr>
        <p:spPr>
          <a:xfrm>
            <a:off x="10158840" y="3940455"/>
            <a:ext cx="1009202" cy="6433820"/>
          </a:xfrm>
          <a:prstGeom prst="rect">
            <a:avLst/>
          </a:prstGeom>
          <a:solidFill>
            <a:srgbClr val="FABC46">
              <a:alpha val="9999"/>
            </a:srgbClr>
          </a:solidFill>
        </p:spPr>
      </p:sp>
      <p:sp>
        <p:nvSpPr>
          <p:cNvPr id="9626" name="object_9627"/>
          <p:cNvSpPr/>
          <p:nvPr/>
        </p:nvSpPr>
        <p:spPr>
          <a:xfrm>
            <a:off x="11168043" y="3940455"/>
            <a:ext cx="3700407" cy="6433820"/>
          </a:xfrm>
          <a:prstGeom prst="rect">
            <a:avLst/>
          </a:prstGeom>
          <a:solidFill>
            <a:srgbClr val="35B77C">
              <a:alpha val="9999"/>
            </a:srgbClr>
          </a:solidFill>
        </p:spPr>
      </p:sp>
      <p:sp>
        <p:nvSpPr>
          <p:cNvPr id="9628" name="object_9629"/>
          <p:cNvSpPr txBox="1"/>
          <p:nvPr/>
        </p:nvSpPr>
        <p:spPr>
          <a:xfrm>
            <a:off x="5079606" y="3190455"/>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-2</a:t>
            </a:r>
          </a:p>
        </p:txBody>
      </p:sp>
      <p:sp>
        <p:nvSpPr>
          <p:cNvPr id="9630" name="object_9631"/>
          <p:cNvSpPr txBox="1"/>
          <p:nvPr/>
        </p:nvSpPr>
        <p:spPr>
          <a:xfrm>
            <a:off x="9284615" y="3190455"/>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0</a:t>
            </a:r>
          </a:p>
        </p:txBody>
      </p:sp>
      <p:sp>
        <p:nvSpPr>
          <p:cNvPr id="9632" name="object_9633"/>
          <p:cNvSpPr txBox="1"/>
          <p:nvPr/>
        </p:nvSpPr>
        <p:spPr>
          <a:xfrm>
            <a:off x="13489623" y="3190455"/>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+2</a:t>
            </a:r>
          </a:p>
        </p:txBody>
      </p:sp>
      <p:sp>
        <p:nvSpPr>
          <p:cNvPr id="9634" name="object_9635"/>
          <p:cNvSpPr/>
          <p:nvPr/>
        </p:nvSpPr>
        <p:spPr>
          <a:xfrm>
            <a:off x="8560937" y="3940455"/>
            <a:ext cx="0" cy="6276340"/>
          </a:xfrm>
          <a:prstGeom prst="rect">
            <a:avLst/>
          </a:prstGeom>
          <a:ln w="5235">
            <a:solidFill>
              <a:srgbClr val="E0E0E0"/>
            </a:solidFill>
          </a:ln>
        </p:spPr>
      </p:sp>
      <p:sp>
        <p:nvSpPr>
          <p:cNvPr id="9636" name="object_9637"/>
          <p:cNvSpPr/>
          <p:nvPr/>
        </p:nvSpPr>
        <p:spPr>
          <a:xfrm>
            <a:off x="10663442" y="3940455"/>
            <a:ext cx="0" cy="6276340"/>
          </a:xfrm>
          <a:prstGeom prst="rect">
            <a:avLst/>
          </a:prstGeom>
          <a:ln w="5235">
            <a:solidFill>
              <a:srgbClr val="E0E0E0"/>
            </a:solidFill>
          </a:ln>
        </p:spPr>
      </p:sp>
      <p:sp>
        <p:nvSpPr>
          <p:cNvPr id="9638" name="object_9639"/>
          <p:cNvSpPr/>
          <p:nvPr/>
        </p:nvSpPr>
        <p:spPr>
          <a:xfrm>
            <a:off x="12765946" y="3940455"/>
            <a:ext cx="0" cy="6276340"/>
          </a:xfrm>
          <a:prstGeom prst="rect">
            <a:avLst/>
          </a:prstGeom>
          <a:ln w="5235">
            <a:solidFill>
              <a:srgbClr val="E0E0E0"/>
            </a:solidFill>
          </a:ln>
        </p:spPr>
      </p:sp>
      <p:sp>
        <p:nvSpPr>
          <p:cNvPr id="9640" name="object_9641"/>
          <p:cNvSpPr/>
          <p:nvPr/>
        </p:nvSpPr>
        <p:spPr>
          <a:xfrm>
            <a:off x="10587242" y="4668483"/>
            <a:ext cx="152400" cy="152400"/>
          </a:xfrm>
          <a:prstGeom prst="ellipse">
            <a:avLst/>
          </a:prstGeom>
          <a:solidFill>
            <a:srgbClr val="00000F"/>
          </a:solidFill>
        </p:spPr>
      </p:sp>
      <p:sp>
        <p:nvSpPr>
          <p:cNvPr id="9642" name="object_9643"/>
          <p:cNvSpPr txBox="1"/>
          <p:nvPr/>
        </p:nvSpPr>
        <p:spPr>
          <a:xfrm>
            <a:off x="0" y="3940455"/>
            <a:ext cx="5673456" cy="1608455"/>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Einschätzung der Entwicklung</a:t>
            </a:r>
          </a:p>
        </p:txBody>
      </p:sp>
      <p:sp>
        <p:nvSpPr>
          <p:cNvPr id="9644" name="object_9645"/>
          <p:cNvSpPr txBox="1"/>
          <p:nvPr/>
        </p:nvSpPr>
        <p:spPr>
          <a:xfrm>
            <a:off x="15353427" y="3940455"/>
            <a:ext cx="4373456" cy="1608455"/>
          </a:xfrm>
          <a:prstGeom prst="rect">
            <a:avLst/>
          </a:prstGeom>
        </p:spPr>
        <p:txBody>
          <a:bodyPr vert="horz" wrap="square" lIns="0" tIns="15240" rIns="0" bIns="0" rtlCol="0" anchor="ctr" anchorCtr="0">
            <a:normAutofit/>
          </a:bodyPr>
          <a:lstStyle/>
          <a:p>
            <a:pPr marL="12700">
              <a:lnSpc>
                <a:spcPct val="100000"/>
              </a:lnSpc>
              <a:spcBef>
                <a:spcPts val="120"/>
              </a:spcBef>
            </a:pPr>
            <a:r>
              <a:rPr sz="2450" spc="-5" dirty="0">
                <a:solidFill>
                  <a:srgbClr val="494C4D"/>
                </a:solidFill>
                <a:latin typeface="Arial"/>
                <a:cs typeface="Arial"/>
              </a:rPr>
              <a:t>+/- 0</a:t>
            </a:r>
          </a:p>
        </p:txBody>
      </p:sp>
      <p:sp>
        <p:nvSpPr>
          <p:cNvPr id="9646" name="object_9647"/>
          <p:cNvSpPr/>
          <p:nvPr/>
        </p:nvSpPr>
        <p:spPr>
          <a:xfrm>
            <a:off x="10587242" y="6276938"/>
            <a:ext cx="152400" cy="152400"/>
          </a:xfrm>
          <a:prstGeom prst="ellipse">
            <a:avLst/>
          </a:prstGeom>
          <a:solidFill>
            <a:srgbClr val="00000F"/>
          </a:solidFill>
        </p:spPr>
      </p:sp>
      <p:sp>
        <p:nvSpPr>
          <p:cNvPr id="9648" name="object_9649"/>
          <p:cNvSpPr txBox="1"/>
          <p:nvPr/>
        </p:nvSpPr>
        <p:spPr>
          <a:xfrm>
            <a:off x="0" y="5548910"/>
            <a:ext cx="5673456" cy="1608455"/>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Persönliche Weiterentwicklung</a:t>
            </a:r>
          </a:p>
        </p:txBody>
      </p:sp>
      <p:sp>
        <p:nvSpPr>
          <p:cNvPr id="9650" name="object_9651"/>
          <p:cNvSpPr txBox="1"/>
          <p:nvPr/>
        </p:nvSpPr>
        <p:spPr>
          <a:xfrm>
            <a:off x="15353427" y="5548910"/>
            <a:ext cx="4373456" cy="1608455"/>
          </a:xfrm>
          <a:prstGeom prst="rect">
            <a:avLst/>
          </a:prstGeom>
        </p:spPr>
        <p:txBody>
          <a:bodyPr vert="horz" wrap="square" lIns="0" tIns="15240" rIns="0" bIns="0" rtlCol="0" anchor="ctr" anchorCtr="0">
            <a:normAutofit/>
          </a:bodyPr>
          <a:lstStyle/>
          <a:p>
            <a:pPr marL="12700">
              <a:lnSpc>
                <a:spcPct val="100000"/>
              </a:lnSpc>
              <a:spcBef>
                <a:spcPts val="120"/>
              </a:spcBef>
            </a:pPr>
            <a:r>
              <a:rPr sz="2450" spc="-5" dirty="0">
                <a:solidFill>
                  <a:srgbClr val="494C4D"/>
                </a:solidFill>
                <a:latin typeface="Arial"/>
                <a:cs typeface="Arial"/>
              </a:rPr>
              <a:t>+/- 0</a:t>
            </a:r>
          </a:p>
        </p:txBody>
      </p:sp>
      <p:sp>
        <p:nvSpPr>
          <p:cNvPr id="9652" name="object_9653"/>
          <p:cNvSpPr/>
          <p:nvPr/>
        </p:nvSpPr>
        <p:spPr>
          <a:xfrm>
            <a:off x="10587242" y="7885393"/>
            <a:ext cx="152400" cy="152400"/>
          </a:xfrm>
          <a:prstGeom prst="ellipse">
            <a:avLst/>
          </a:prstGeom>
          <a:solidFill>
            <a:srgbClr val="00000F"/>
          </a:solidFill>
        </p:spPr>
      </p:sp>
      <p:sp>
        <p:nvSpPr>
          <p:cNvPr id="9654" name="object_9655"/>
          <p:cNvSpPr txBox="1"/>
          <p:nvPr/>
        </p:nvSpPr>
        <p:spPr>
          <a:xfrm>
            <a:off x="0" y="7157365"/>
            <a:ext cx="5673456" cy="1608455"/>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Zusammenarbeit im Unternehmen</a:t>
            </a:r>
          </a:p>
        </p:txBody>
      </p:sp>
      <p:sp>
        <p:nvSpPr>
          <p:cNvPr id="9656" name="object_9657"/>
          <p:cNvSpPr txBox="1"/>
          <p:nvPr/>
        </p:nvSpPr>
        <p:spPr>
          <a:xfrm>
            <a:off x="15353427" y="7157365"/>
            <a:ext cx="4373456" cy="1608455"/>
          </a:xfrm>
          <a:prstGeom prst="rect">
            <a:avLst/>
          </a:prstGeom>
        </p:spPr>
        <p:txBody>
          <a:bodyPr vert="horz" wrap="square" lIns="0" tIns="15240" rIns="0" bIns="0" rtlCol="0" anchor="ctr" anchorCtr="0">
            <a:normAutofit/>
          </a:bodyPr>
          <a:lstStyle/>
          <a:p>
            <a:pPr marL="12700">
              <a:lnSpc>
                <a:spcPct val="100000"/>
              </a:lnSpc>
              <a:spcBef>
                <a:spcPts val="120"/>
              </a:spcBef>
            </a:pPr>
            <a:r>
              <a:rPr sz="2450" spc="-5" dirty="0">
                <a:solidFill>
                  <a:srgbClr val="494C4D"/>
                </a:solidFill>
                <a:latin typeface="Arial"/>
                <a:cs typeface="Arial"/>
              </a:rPr>
              <a:t>+/- 0</a:t>
            </a:r>
          </a:p>
        </p:txBody>
      </p:sp>
      <p:sp>
        <p:nvSpPr>
          <p:cNvPr id="9658" name="object_9659"/>
          <p:cNvSpPr/>
          <p:nvPr/>
        </p:nvSpPr>
        <p:spPr>
          <a:xfrm>
            <a:off x="10587242" y="9493848"/>
            <a:ext cx="152400" cy="152400"/>
          </a:xfrm>
          <a:prstGeom prst="ellipse">
            <a:avLst/>
          </a:prstGeom>
          <a:solidFill>
            <a:srgbClr val="00000F"/>
          </a:solidFill>
        </p:spPr>
      </p:sp>
      <p:sp>
        <p:nvSpPr>
          <p:cNvPr id="9660" name="object_9661"/>
          <p:cNvSpPr txBox="1"/>
          <p:nvPr/>
        </p:nvSpPr>
        <p:spPr>
          <a:xfrm>
            <a:off x="0" y="8765820"/>
            <a:ext cx="5673456" cy="1608455"/>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Meine Gesamtzufriedenheit</a:t>
            </a:r>
          </a:p>
        </p:txBody>
      </p:sp>
      <p:sp>
        <p:nvSpPr>
          <p:cNvPr id="9662" name="object_9663"/>
          <p:cNvSpPr txBox="1"/>
          <p:nvPr/>
        </p:nvSpPr>
        <p:spPr>
          <a:xfrm>
            <a:off x="15353427" y="8765820"/>
            <a:ext cx="4373456" cy="1608455"/>
          </a:xfrm>
          <a:prstGeom prst="rect">
            <a:avLst/>
          </a:prstGeom>
        </p:spPr>
        <p:txBody>
          <a:bodyPr vert="horz" wrap="square" lIns="0" tIns="15240" rIns="0" bIns="0" rtlCol="0" anchor="ctr" anchorCtr="0">
            <a:normAutofit/>
          </a:bodyPr>
          <a:lstStyle/>
          <a:p>
            <a:pPr marL="12700">
              <a:lnSpc>
                <a:spcPct val="100000"/>
              </a:lnSpc>
              <a:spcBef>
                <a:spcPts val="120"/>
              </a:spcBef>
            </a:pPr>
            <a:r>
              <a:rPr sz="2450" spc="-5" dirty="0">
                <a:solidFill>
                  <a:srgbClr val="494C4D"/>
                </a:solidFill>
                <a:latin typeface="Arial"/>
                <a:cs typeface="Arial"/>
              </a:rPr>
              <a:t>+/- 0</a:t>
            </a:r>
          </a:p>
        </p:txBody>
      </p:sp>
      <p:sp>
        <p:nvSpPr>
          <p:cNvPr id="9664" name="object_9665"/>
          <p:cNvSpPr txBox="1"/>
          <p:nvPr/>
        </p:nvSpPr>
        <p:spPr>
          <a:xfrm>
            <a:off x="5079606" y="10147236"/>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Stark verschlechtert</a:t>
            </a:r>
          </a:p>
        </p:txBody>
      </p:sp>
      <p:sp>
        <p:nvSpPr>
          <p:cNvPr id="9666" name="object_9667"/>
          <p:cNvSpPr txBox="1"/>
          <p:nvPr/>
        </p:nvSpPr>
        <p:spPr>
          <a:xfrm>
            <a:off x="9284615" y="10147236"/>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Unverändert</a:t>
            </a:r>
          </a:p>
        </p:txBody>
      </p:sp>
      <p:sp>
        <p:nvSpPr>
          <p:cNvPr id="9668" name="object_9669"/>
          <p:cNvSpPr txBox="1"/>
          <p:nvPr/>
        </p:nvSpPr>
        <p:spPr>
          <a:xfrm>
            <a:off x="13489623" y="10147236"/>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Stark verbessert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4" name="object_1445"/>
          <p:cNvPicPr>
            <a:picLocks noChangeAspect="1"/>
          </p:cNvPicPr>
          <p:nvPr/>
        </p:nvPicPr>
        <p:blipFill>
          <a:blip r:embed="rId3"/>
          <a:stretch>
            <a:fillRect/>
          </a:stretch>
        </p:blipFill>
        <p:spPr>
          <a:xfrm>
            <a:off x="603250" y="519041"/>
            <a:ext cx="1098413" cy="1098413"/>
          </a:xfrm>
          <a:prstGeom prst="rect">
            <a:avLst/>
          </a:prstGeom>
        </p:spPr>
      </p:pic>
      <p:sp>
        <p:nvSpPr>
          <p:cNvPr id="1446" name="object_144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Inhaltsverzeichnis</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448" name="1449">
            <a:hlinkClick r:id="rId4" action="ppaction://hlinksldjump" tooltip="Projekt im Überblick"/>
          </p:cNvPr>
          <p:cNvPicPr>
            <a:picLocks noChangeAspect="1"/>
          </p:cNvPicPr>
          <p:nvPr/>
        </p:nvPicPr>
        <p:blipFill>
          <a:blip r:embed="rId5">
            <a:clrChange>
              <a:clrFrom>
                <a:srgbClr val="000000"/>
              </a:clrFrom>
              <a:clrTo>
                <a:srgbClr val="707274"/>
              </a:clrTo>
            </a:clrChange>
          </a:blip>
          <a:stretch>
            <a:fillRect/>
          </a:stretch>
        </p:blipFill>
        <p:spPr>
          <a:xfrm>
            <a:off x="1009451" y="2682875"/>
            <a:ext cx="350000" cy="350000"/>
          </a:xfrm>
          <a:prstGeom prst="rect">
            <a:avLst/>
          </a:prstGeom>
        </p:spPr>
      </p:pic>
      <p:sp>
        <p:nvSpPr>
          <p:cNvPr id="1450" name="1451"/>
          <p:cNvSpPr>
            <a:spLocks noGrp="1"/>
          </p:cNvSpPr>
          <p:nvPr>
            <p:ph type="body" idx="1"/>
          </p:nvPr>
        </p:nvSpPr>
        <p:spPr>
          <a:xfrm>
            <a:off x="1822450" y="2602875"/>
            <a:ext cx="8546845" cy="492443"/>
          </a:xfrm>
        </p:spPr>
        <p:txBody>
          <a:bodyPr/>
          <a:lstStyle/>
          <a:p>
            <a:r>
              <a:rPr sz="3200">
                <a:solidFill>
                  <a:srgbClr val="515455"/>
                </a:solidFill>
                <a:latin typeface="Arial"/>
                <a:ea typeface="Arial"/>
                <a:hlinkClick r:id="rId4" action="ppaction://hlinksldjump" tooltip="Projekt im Überblick"/>
              </a:rPr>
              <a:t>1) Projekt im Überblick</a:t>
            </a:r>
          </a:p>
        </p:txBody>
      </p:sp>
      <p:pic>
        <p:nvPicPr>
          <p:cNvPr id="1452" name="1453">
            <a:hlinkClick r:id="rId6" action="ppaction://hlinksldjump" tooltip="Rücklaufquote"/>
          </p:cNvPr>
          <p:cNvPicPr>
            <a:picLocks noChangeAspect="1"/>
          </p:cNvPicPr>
          <p:nvPr/>
        </p:nvPicPr>
        <p:blipFill>
          <a:blip r:embed="rId7">
            <a:clrChange>
              <a:clrFrom>
                <a:srgbClr val="000000"/>
              </a:clrFrom>
              <a:clrTo>
                <a:srgbClr val="707274"/>
              </a:clrTo>
            </a:clrChange>
          </a:blip>
          <a:stretch>
            <a:fillRect/>
          </a:stretch>
        </p:blipFill>
        <p:spPr>
          <a:xfrm>
            <a:off x="1009451" y="3395682"/>
            <a:ext cx="350000" cy="350000"/>
          </a:xfrm>
          <a:prstGeom prst="rect">
            <a:avLst/>
          </a:prstGeom>
        </p:spPr>
      </p:pic>
      <p:sp>
        <p:nvSpPr>
          <p:cNvPr id="1454" name="1455"/>
          <p:cNvSpPr>
            <a:spLocks noGrp="1"/>
          </p:cNvSpPr>
          <p:nvPr>
            <p:ph type="body" idx="1"/>
          </p:nvPr>
        </p:nvSpPr>
        <p:spPr>
          <a:xfrm>
            <a:off x="1822450" y="3315682"/>
            <a:ext cx="8546845" cy="492443"/>
          </a:xfrm>
        </p:spPr>
        <p:txBody>
          <a:bodyPr/>
          <a:lstStyle/>
          <a:p>
            <a:r>
              <a:rPr sz="3200">
                <a:solidFill>
                  <a:srgbClr val="515455"/>
                </a:solidFill>
                <a:latin typeface="Arial"/>
                <a:ea typeface="Arial"/>
                <a:hlinkClick r:id="rId6" action="ppaction://hlinksldjump" tooltip="Rücklaufquote"/>
              </a:rPr>
              <a:t>2) Rücklaufquote</a:t>
            </a:r>
          </a:p>
        </p:txBody>
      </p:sp>
      <p:pic>
        <p:nvPicPr>
          <p:cNvPr id="1456" name="1457">
            <a:hlinkClick r:id="rId8" action="ppaction://hlinksldjump" tooltip="Index Übersicht"/>
          </p:cNvPr>
          <p:cNvPicPr>
            <a:picLocks noChangeAspect="1"/>
          </p:cNvPicPr>
          <p:nvPr/>
        </p:nvPicPr>
        <p:blipFill>
          <a:blip r:embed="rId9">
            <a:clrChange>
              <a:clrFrom>
                <a:srgbClr val="000000"/>
              </a:clrFrom>
              <a:clrTo>
                <a:srgbClr val="707274"/>
              </a:clrTo>
            </a:clrChange>
          </a:blip>
          <a:stretch>
            <a:fillRect/>
          </a:stretch>
        </p:blipFill>
        <p:spPr>
          <a:xfrm>
            <a:off x="1009451" y="4108489"/>
            <a:ext cx="350000" cy="350000"/>
          </a:xfrm>
          <a:prstGeom prst="rect">
            <a:avLst/>
          </a:prstGeom>
        </p:spPr>
      </p:pic>
      <p:sp>
        <p:nvSpPr>
          <p:cNvPr id="1458" name="1459"/>
          <p:cNvSpPr>
            <a:spLocks noGrp="1"/>
          </p:cNvSpPr>
          <p:nvPr>
            <p:ph type="body" idx="1"/>
          </p:nvPr>
        </p:nvSpPr>
        <p:spPr>
          <a:xfrm>
            <a:off x="1822450" y="4028489"/>
            <a:ext cx="8546845" cy="492443"/>
          </a:xfrm>
        </p:spPr>
        <p:txBody>
          <a:bodyPr/>
          <a:lstStyle/>
          <a:p>
            <a:r>
              <a:rPr sz="3200">
                <a:solidFill>
                  <a:srgbClr val="515455"/>
                </a:solidFill>
                <a:latin typeface="Arial"/>
                <a:ea typeface="Arial"/>
                <a:hlinkClick r:id="rId8" action="ppaction://hlinksldjump" tooltip="Index Übersicht"/>
              </a:rPr>
              <a:t>3) Index Übersicht</a:t>
            </a:r>
          </a:p>
        </p:txBody>
      </p:sp>
      <p:pic>
        <p:nvPicPr>
          <p:cNvPr id="1460" name="1461">
            <a:hlinkClick r:id="rId10" action="ppaction://hlinksldjump" tooltip="Dimensionsübersicht"/>
          </p:cNvPr>
          <p:cNvPicPr>
            <a:picLocks noChangeAspect="1"/>
          </p:cNvPicPr>
          <p:nvPr/>
        </p:nvPicPr>
        <p:blipFill>
          <a:blip r:embed="rId11">
            <a:clrChange>
              <a:clrFrom>
                <a:srgbClr val="000000"/>
              </a:clrFrom>
              <a:clrTo>
                <a:srgbClr val="707274"/>
              </a:clrTo>
            </a:clrChange>
          </a:blip>
          <a:stretch>
            <a:fillRect/>
          </a:stretch>
        </p:blipFill>
        <p:spPr>
          <a:xfrm>
            <a:off x="1009451" y="4821296"/>
            <a:ext cx="350000" cy="350000"/>
          </a:xfrm>
          <a:prstGeom prst="rect">
            <a:avLst/>
          </a:prstGeom>
        </p:spPr>
      </p:pic>
      <p:sp>
        <p:nvSpPr>
          <p:cNvPr id="1462" name="1463"/>
          <p:cNvSpPr>
            <a:spLocks noGrp="1"/>
          </p:cNvSpPr>
          <p:nvPr>
            <p:ph type="body" idx="1"/>
          </p:nvPr>
        </p:nvSpPr>
        <p:spPr>
          <a:xfrm>
            <a:off x="1822450" y="4741296"/>
            <a:ext cx="8546845" cy="492443"/>
          </a:xfrm>
        </p:spPr>
        <p:txBody>
          <a:bodyPr/>
          <a:lstStyle/>
          <a:p>
            <a:r>
              <a:rPr sz="3200">
                <a:solidFill>
                  <a:srgbClr val="515455"/>
                </a:solidFill>
                <a:latin typeface="Arial"/>
                <a:ea typeface="Arial"/>
                <a:hlinkClick r:id="rId10" action="ppaction://hlinksldjump" tooltip="Dimensionsübersicht"/>
              </a:rPr>
              <a:t>4) Dimensionsübersicht</a:t>
            </a:r>
          </a:p>
        </p:txBody>
      </p:sp>
      <p:pic>
        <p:nvPicPr>
          <p:cNvPr id="1464" name="1465">
            <a:hlinkClick r:id="rId12" action="ppaction://hlinksldjump" tooltip="Wichtigkeitsübersicht"/>
          </p:cNvPr>
          <p:cNvPicPr>
            <a:picLocks noChangeAspect="1"/>
          </p:cNvPicPr>
          <p:nvPr/>
        </p:nvPicPr>
        <p:blipFill>
          <a:blip r:embed="rId13">
            <a:clrChange>
              <a:clrFrom>
                <a:srgbClr val="000000"/>
              </a:clrFrom>
              <a:clrTo>
                <a:srgbClr val="707274"/>
              </a:clrTo>
            </a:clrChange>
          </a:blip>
          <a:stretch>
            <a:fillRect/>
          </a:stretch>
        </p:blipFill>
        <p:spPr>
          <a:xfrm>
            <a:off x="1009451" y="5534103"/>
            <a:ext cx="350000" cy="350000"/>
          </a:xfrm>
          <a:prstGeom prst="rect">
            <a:avLst/>
          </a:prstGeom>
        </p:spPr>
      </p:pic>
      <p:sp>
        <p:nvSpPr>
          <p:cNvPr id="1466" name="1467"/>
          <p:cNvSpPr>
            <a:spLocks noGrp="1"/>
          </p:cNvSpPr>
          <p:nvPr>
            <p:ph type="body" idx="1"/>
          </p:nvPr>
        </p:nvSpPr>
        <p:spPr>
          <a:xfrm>
            <a:off x="1822450" y="5454103"/>
            <a:ext cx="8546845" cy="492443"/>
          </a:xfrm>
        </p:spPr>
        <p:txBody>
          <a:bodyPr/>
          <a:lstStyle/>
          <a:p>
            <a:r>
              <a:rPr sz="3200">
                <a:solidFill>
                  <a:srgbClr val="515455"/>
                </a:solidFill>
                <a:latin typeface="Arial"/>
                <a:ea typeface="Arial"/>
                <a:hlinkClick r:id="rId12" action="ppaction://hlinksldjump" tooltip="Wichtigkeitsübersicht"/>
              </a:rPr>
              <a:t>5) Wichtigkeitsübersicht</a:t>
            </a:r>
          </a:p>
        </p:txBody>
      </p:sp>
      <p:pic>
        <p:nvPicPr>
          <p:cNvPr id="1468" name="1469">
            <a:hlinkClick r:id="rId14" action="ppaction://hlinksldjump" tooltip="Handlungsportfolio"/>
          </p:cNvPr>
          <p:cNvPicPr>
            <a:picLocks noChangeAspect="1"/>
          </p:cNvPicPr>
          <p:nvPr/>
        </p:nvPicPr>
        <p:blipFill>
          <a:blip r:embed="rId15">
            <a:clrChange>
              <a:clrFrom>
                <a:srgbClr val="000000"/>
              </a:clrFrom>
              <a:clrTo>
                <a:srgbClr val="707274"/>
              </a:clrTo>
            </a:clrChange>
          </a:blip>
          <a:stretch>
            <a:fillRect/>
          </a:stretch>
        </p:blipFill>
        <p:spPr>
          <a:xfrm>
            <a:off x="1009451" y="6246910"/>
            <a:ext cx="350000" cy="350000"/>
          </a:xfrm>
          <a:prstGeom prst="rect">
            <a:avLst/>
          </a:prstGeom>
        </p:spPr>
      </p:pic>
      <p:sp>
        <p:nvSpPr>
          <p:cNvPr id="1470" name="1471"/>
          <p:cNvSpPr>
            <a:spLocks noGrp="1"/>
          </p:cNvSpPr>
          <p:nvPr>
            <p:ph type="body" idx="1"/>
          </p:nvPr>
        </p:nvSpPr>
        <p:spPr>
          <a:xfrm>
            <a:off x="1822450" y="6166910"/>
            <a:ext cx="8546845" cy="492443"/>
          </a:xfrm>
        </p:spPr>
        <p:txBody>
          <a:bodyPr/>
          <a:lstStyle/>
          <a:p>
            <a:r>
              <a:rPr sz="3200">
                <a:solidFill>
                  <a:srgbClr val="515455"/>
                </a:solidFill>
                <a:latin typeface="Arial"/>
                <a:ea typeface="Arial"/>
                <a:hlinkClick r:id="rId14" action="ppaction://hlinksldjump" tooltip="Handlungsportfolio"/>
              </a:rPr>
              <a:t>6) Handlungsportfolio</a:t>
            </a:r>
          </a:p>
        </p:txBody>
      </p:sp>
      <p:pic>
        <p:nvPicPr>
          <p:cNvPr id="1472" name="1473">
            <a:hlinkClick r:id="rId16" action="ppaction://hlinksldjump" tooltip="Aspektkarten"/>
          </p:cNvPr>
          <p:cNvPicPr>
            <a:picLocks noChangeAspect="1"/>
          </p:cNvPicPr>
          <p:nvPr/>
        </p:nvPicPr>
        <p:blipFill>
          <a:blip r:embed="rId17">
            <a:clrChange>
              <a:clrFrom>
                <a:srgbClr val="000000"/>
              </a:clrFrom>
              <a:clrTo>
                <a:srgbClr val="707274"/>
              </a:clrTo>
            </a:clrChange>
          </a:blip>
          <a:stretch>
            <a:fillRect/>
          </a:stretch>
        </p:blipFill>
        <p:spPr>
          <a:xfrm>
            <a:off x="1009451" y="6959717"/>
            <a:ext cx="350000" cy="350000"/>
          </a:xfrm>
          <a:prstGeom prst="rect">
            <a:avLst/>
          </a:prstGeom>
        </p:spPr>
      </p:pic>
      <p:sp>
        <p:nvSpPr>
          <p:cNvPr id="1474" name="1475"/>
          <p:cNvSpPr>
            <a:spLocks noGrp="1"/>
          </p:cNvSpPr>
          <p:nvPr>
            <p:ph type="body" idx="1"/>
          </p:nvPr>
        </p:nvSpPr>
        <p:spPr>
          <a:xfrm>
            <a:off x="1822450" y="6879717"/>
            <a:ext cx="8546845" cy="492443"/>
          </a:xfrm>
        </p:spPr>
        <p:txBody>
          <a:bodyPr/>
          <a:lstStyle/>
          <a:p>
            <a:r>
              <a:rPr sz="3200">
                <a:solidFill>
                  <a:srgbClr val="515455"/>
                </a:solidFill>
                <a:latin typeface="Arial"/>
                <a:ea typeface="Arial"/>
                <a:hlinkClick r:id="rId16" action="ppaction://hlinksldjump" tooltip="Aspektkarten"/>
              </a:rPr>
              <a:t>7) Aspektkarten</a:t>
            </a:r>
          </a:p>
        </p:txBody>
      </p:sp>
      <p:pic>
        <p:nvPicPr>
          <p:cNvPr id="1476" name="1477">
            <a:hlinkClick r:id="rId18" action="ppaction://hlinksldjump" tooltip="Einschätzung der Entwicklung"/>
          </p:cNvPr>
          <p:cNvPicPr>
            <a:picLocks noChangeAspect="1"/>
          </p:cNvPicPr>
          <p:nvPr/>
        </p:nvPicPr>
        <p:blipFill>
          <a:blip r:embed="rId19">
            <a:clrChange>
              <a:clrFrom>
                <a:srgbClr val="000000"/>
              </a:clrFrom>
              <a:clrTo>
                <a:srgbClr val="707274"/>
              </a:clrTo>
            </a:clrChange>
          </a:blip>
          <a:stretch>
            <a:fillRect/>
          </a:stretch>
        </p:blipFill>
        <p:spPr>
          <a:xfrm>
            <a:off x="1009451" y="7672524"/>
            <a:ext cx="350000" cy="350000"/>
          </a:xfrm>
          <a:prstGeom prst="rect">
            <a:avLst/>
          </a:prstGeom>
        </p:spPr>
      </p:pic>
      <p:sp>
        <p:nvSpPr>
          <p:cNvPr id="1478" name="1479"/>
          <p:cNvSpPr>
            <a:spLocks noGrp="1"/>
          </p:cNvSpPr>
          <p:nvPr>
            <p:ph type="body" idx="1"/>
          </p:nvPr>
        </p:nvSpPr>
        <p:spPr>
          <a:xfrm>
            <a:off x="1822450" y="7592524"/>
            <a:ext cx="8546845" cy="492443"/>
          </a:xfrm>
        </p:spPr>
        <p:txBody>
          <a:bodyPr/>
          <a:lstStyle/>
          <a:p>
            <a:r>
              <a:rPr sz="3200">
                <a:solidFill>
                  <a:srgbClr val="515455"/>
                </a:solidFill>
                <a:latin typeface="Arial"/>
                <a:ea typeface="Arial"/>
                <a:hlinkClick r:id="rId18" action="ppaction://hlinksldjump" tooltip="Einschätzung der Entwicklung"/>
              </a:rPr>
              <a:t>8) Einschätzung der Entwicklung</a:t>
            </a:r>
          </a:p>
        </p:txBody>
      </p:sp>
      <p:pic>
        <p:nvPicPr>
          <p:cNvPr id="1480" name="1481">
            <a:hlinkClick r:id="rId20" action="ppaction://hlinksldjump" tooltip="Net Promoter Score"/>
          </p:cNvPr>
          <p:cNvPicPr>
            <a:picLocks noChangeAspect="1"/>
          </p:cNvPicPr>
          <p:nvPr/>
        </p:nvPicPr>
        <p:blipFill>
          <a:blip r:embed="rId21">
            <a:clrChange>
              <a:clrFrom>
                <a:srgbClr val="000000"/>
              </a:clrFrom>
              <a:clrTo>
                <a:srgbClr val="707274"/>
              </a:clrTo>
            </a:clrChange>
          </a:blip>
          <a:stretch>
            <a:fillRect/>
          </a:stretch>
        </p:blipFill>
        <p:spPr>
          <a:xfrm>
            <a:off x="10056296" y="2682875"/>
            <a:ext cx="350000" cy="350000"/>
          </a:xfrm>
          <a:prstGeom prst="rect">
            <a:avLst/>
          </a:prstGeom>
        </p:spPr>
      </p:pic>
      <p:sp>
        <p:nvSpPr>
          <p:cNvPr id="1482" name="1483"/>
          <p:cNvSpPr>
            <a:spLocks noGrp="1"/>
          </p:cNvSpPr>
          <p:nvPr>
            <p:ph type="body" idx="1"/>
          </p:nvPr>
        </p:nvSpPr>
        <p:spPr>
          <a:xfrm>
            <a:off x="10869295" y="2602875"/>
            <a:ext cx="8546845" cy="492443"/>
          </a:xfrm>
        </p:spPr>
        <p:txBody>
          <a:bodyPr/>
          <a:lstStyle/>
          <a:p>
            <a:r>
              <a:rPr sz="3200">
                <a:solidFill>
                  <a:srgbClr val="515455"/>
                </a:solidFill>
                <a:latin typeface="Arial"/>
                <a:ea typeface="Arial"/>
                <a:hlinkClick r:id="rId20" action="ppaction://hlinksldjump" tooltip="Net Promoter Score"/>
              </a:rPr>
              <a:t>9) Net Promoter Score</a:t>
            </a:r>
          </a:p>
        </p:txBody>
      </p:sp>
      <p:pic>
        <p:nvPicPr>
          <p:cNvPr id="1484" name="1485">
            <a:hlinkClick r:id="rId22" action="ppaction://hlinksldjump" tooltip="Ergänzende Fragen"/>
          </p:cNvPr>
          <p:cNvPicPr>
            <a:picLocks noChangeAspect="1"/>
          </p:cNvPicPr>
          <p:nvPr/>
        </p:nvPicPr>
        <p:blipFill>
          <a:blip r:embed="rId17">
            <a:clrChange>
              <a:clrFrom>
                <a:srgbClr val="000000"/>
              </a:clrFrom>
              <a:clrTo>
                <a:srgbClr val="707274"/>
              </a:clrTo>
            </a:clrChange>
          </a:blip>
          <a:stretch>
            <a:fillRect/>
          </a:stretch>
        </p:blipFill>
        <p:spPr>
          <a:xfrm>
            <a:off x="10056296" y="3395682"/>
            <a:ext cx="350000" cy="350000"/>
          </a:xfrm>
          <a:prstGeom prst="rect">
            <a:avLst/>
          </a:prstGeom>
        </p:spPr>
      </p:pic>
      <p:sp>
        <p:nvSpPr>
          <p:cNvPr id="1486" name="1487">
            <a:hlinkClick r:id="rId22" action="ppaction://hlinksldjump" tooltip="Ergänzende Fragen"/>
          </p:cNvPr>
          <p:cNvSpPr txBox="1"/>
          <p:nvPr/>
        </p:nvSpPr>
        <p:spPr>
          <a:xfrm>
            <a:off x="10301296" y="3640682"/>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sp>
        <p:nvSpPr>
          <p:cNvPr id="1488" name="1489"/>
          <p:cNvSpPr>
            <a:spLocks noGrp="1"/>
          </p:cNvSpPr>
          <p:nvPr>
            <p:ph type="body" idx="1"/>
          </p:nvPr>
        </p:nvSpPr>
        <p:spPr>
          <a:xfrm>
            <a:off x="10869295" y="3315682"/>
            <a:ext cx="8546845" cy="492443"/>
          </a:xfrm>
        </p:spPr>
        <p:txBody>
          <a:bodyPr/>
          <a:lstStyle/>
          <a:p>
            <a:r>
              <a:rPr sz="3200">
                <a:solidFill>
                  <a:srgbClr val="515455"/>
                </a:solidFill>
                <a:latin typeface="Arial"/>
                <a:ea typeface="Arial"/>
                <a:hlinkClick r:id="rId22" action="ppaction://hlinksldjump" tooltip="Ergänzende Fragen"/>
              </a:rPr>
              <a:t>10) Ergänzende Fragen</a:t>
            </a:r>
          </a:p>
        </p:txBody>
      </p:sp>
      <p:pic>
        <p:nvPicPr>
          <p:cNvPr id="1490" name="1491">
            <a:hlinkClick r:id="rId23" action="ppaction://hlinksldjump" tooltip="Personal information"/>
          </p:cNvPr>
          <p:cNvPicPr>
            <a:picLocks noChangeAspect="1"/>
          </p:cNvPicPr>
          <p:nvPr/>
        </p:nvPicPr>
        <p:blipFill>
          <a:blip r:embed="rId17">
            <a:clrChange>
              <a:clrFrom>
                <a:srgbClr val="000000"/>
              </a:clrFrom>
              <a:clrTo>
                <a:srgbClr val="707274"/>
              </a:clrTo>
            </a:clrChange>
          </a:blip>
          <a:stretch>
            <a:fillRect/>
          </a:stretch>
        </p:blipFill>
        <p:spPr>
          <a:xfrm>
            <a:off x="10056296" y="4108489"/>
            <a:ext cx="350000" cy="350000"/>
          </a:xfrm>
          <a:prstGeom prst="rect">
            <a:avLst/>
          </a:prstGeom>
        </p:spPr>
      </p:pic>
      <p:sp>
        <p:nvSpPr>
          <p:cNvPr id="1492" name="1493">
            <a:hlinkClick r:id="rId23" action="ppaction://hlinksldjump" tooltip="Personal information"/>
          </p:cNvPr>
          <p:cNvSpPr txBox="1"/>
          <p:nvPr/>
        </p:nvSpPr>
        <p:spPr>
          <a:xfrm>
            <a:off x="10301296" y="4353489"/>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sp>
        <p:nvSpPr>
          <p:cNvPr id="1494" name="1495"/>
          <p:cNvSpPr>
            <a:spLocks noGrp="1"/>
          </p:cNvSpPr>
          <p:nvPr>
            <p:ph type="body" idx="1"/>
          </p:nvPr>
        </p:nvSpPr>
        <p:spPr>
          <a:xfrm>
            <a:off x="10869295" y="4028489"/>
            <a:ext cx="8546845" cy="492443"/>
          </a:xfrm>
        </p:spPr>
        <p:txBody>
          <a:bodyPr/>
          <a:lstStyle/>
          <a:p>
            <a:r>
              <a:rPr sz="3200">
                <a:solidFill>
                  <a:srgbClr val="515455"/>
                </a:solidFill>
                <a:latin typeface="Arial"/>
                <a:ea typeface="Arial"/>
                <a:hlinkClick r:id="rId23" action="ppaction://hlinksldjump" tooltip="Personal information"/>
              </a:rPr>
              <a:t>11) Personal information</a:t>
            </a:r>
          </a:p>
        </p:txBody>
      </p:sp>
      <p:pic>
        <p:nvPicPr>
          <p:cNvPr id="1496" name="1497">
            <a:hlinkClick r:id="rId24" action="ppaction://hlinksldjump" tooltip="Semantisches Differential"/>
          </p:cNvPr>
          <p:cNvPicPr>
            <a:picLocks noChangeAspect="1"/>
          </p:cNvPicPr>
          <p:nvPr/>
        </p:nvPicPr>
        <p:blipFill>
          <a:blip r:embed="rId25">
            <a:clrChange>
              <a:clrFrom>
                <a:srgbClr val="000000"/>
              </a:clrFrom>
              <a:clrTo>
                <a:srgbClr val="707274"/>
              </a:clrTo>
            </a:clrChange>
          </a:blip>
          <a:stretch>
            <a:fillRect/>
          </a:stretch>
        </p:blipFill>
        <p:spPr>
          <a:xfrm>
            <a:off x="10056296" y="4821296"/>
            <a:ext cx="350000" cy="350000"/>
          </a:xfrm>
          <a:prstGeom prst="rect">
            <a:avLst/>
          </a:prstGeom>
        </p:spPr>
      </p:pic>
      <p:sp>
        <p:nvSpPr>
          <p:cNvPr id="1498" name="1499"/>
          <p:cNvSpPr>
            <a:spLocks noGrp="1"/>
          </p:cNvSpPr>
          <p:nvPr>
            <p:ph type="body" idx="1"/>
          </p:nvPr>
        </p:nvSpPr>
        <p:spPr>
          <a:xfrm>
            <a:off x="10869295" y="4741296"/>
            <a:ext cx="8546845" cy="492443"/>
          </a:xfrm>
        </p:spPr>
        <p:txBody>
          <a:bodyPr/>
          <a:lstStyle/>
          <a:p>
            <a:r>
              <a:rPr sz="3200">
                <a:solidFill>
                  <a:srgbClr val="515455"/>
                </a:solidFill>
                <a:latin typeface="Arial"/>
                <a:ea typeface="Arial"/>
                <a:hlinkClick r:id="rId24" action="ppaction://hlinksldjump" tooltip="Semantisches Differential"/>
              </a:rPr>
              <a:t>12) Semantisches Differential</a:t>
            </a:r>
          </a:p>
        </p:txBody>
      </p:sp>
      <p:pic>
        <p:nvPicPr>
          <p:cNvPr id="1500" name="1501">
            <a:hlinkClick r:id="rId26" action="ppaction://hlinksldjump" tooltip="Internes Benchmarking"/>
          </p:cNvPr>
          <p:cNvPicPr>
            <a:picLocks noChangeAspect="1"/>
          </p:cNvPicPr>
          <p:nvPr/>
        </p:nvPicPr>
        <p:blipFill>
          <a:blip r:embed="rId27">
            <a:clrChange>
              <a:clrFrom>
                <a:srgbClr val="000000"/>
              </a:clrFrom>
              <a:clrTo>
                <a:srgbClr val="707274"/>
              </a:clrTo>
            </a:clrChange>
          </a:blip>
          <a:stretch>
            <a:fillRect/>
          </a:stretch>
        </p:blipFill>
        <p:spPr>
          <a:xfrm>
            <a:off x="10056296" y="5534103"/>
            <a:ext cx="350000" cy="350000"/>
          </a:xfrm>
          <a:prstGeom prst="rect">
            <a:avLst/>
          </a:prstGeom>
        </p:spPr>
      </p:pic>
      <p:sp>
        <p:nvSpPr>
          <p:cNvPr id="1502" name="1503"/>
          <p:cNvSpPr>
            <a:spLocks noGrp="1"/>
          </p:cNvSpPr>
          <p:nvPr>
            <p:ph type="body" idx="1"/>
          </p:nvPr>
        </p:nvSpPr>
        <p:spPr>
          <a:xfrm>
            <a:off x="10869295" y="5454103"/>
            <a:ext cx="8546845" cy="492443"/>
          </a:xfrm>
        </p:spPr>
        <p:txBody>
          <a:bodyPr/>
          <a:lstStyle/>
          <a:p>
            <a:r>
              <a:rPr sz="3200">
                <a:solidFill>
                  <a:srgbClr val="515455"/>
                </a:solidFill>
                <a:latin typeface="Arial"/>
                <a:ea typeface="Arial"/>
                <a:hlinkClick r:id="rId26" action="ppaction://hlinksldjump" tooltip="Internes Benchmarking"/>
              </a:rPr>
              <a:t>13) Internes Benchmarking</a:t>
            </a:r>
          </a:p>
        </p:txBody>
      </p:sp>
      <p:pic>
        <p:nvPicPr>
          <p:cNvPr id="1504" name="1505">
            <a:hlinkClick r:id="rId28" action="ppaction://hlinksldjump" tooltip="Ergebnisse im Zeitreihenvergleich"/>
          </p:cNvPr>
          <p:cNvPicPr>
            <a:picLocks noChangeAspect="1"/>
          </p:cNvPicPr>
          <p:nvPr/>
        </p:nvPicPr>
        <p:blipFill>
          <a:blip r:embed="rId29">
            <a:clrChange>
              <a:clrFrom>
                <a:srgbClr val="000000"/>
              </a:clrFrom>
              <a:clrTo>
                <a:srgbClr val="707274"/>
              </a:clrTo>
            </a:clrChange>
          </a:blip>
          <a:stretch>
            <a:fillRect/>
          </a:stretch>
        </p:blipFill>
        <p:spPr>
          <a:xfrm>
            <a:off x="10056296" y="6246910"/>
            <a:ext cx="350000" cy="350000"/>
          </a:xfrm>
          <a:prstGeom prst="rect">
            <a:avLst/>
          </a:prstGeom>
        </p:spPr>
      </p:pic>
      <p:sp>
        <p:nvSpPr>
          <p:cNvPr id="1506" name="1507"/>
          <p:cNvSpPr>
            <a:spLocks noGrp="1"/>
          </p:cNvSpPr>
          <p:nvPr>
            <p:ph type="body" idx="1"/>
          </p:nvPr>
        </p:nvSpPr>
        <p:spPr>
          <a:xfrm>
            <a:off x="10869295" y="6166910"/>
            <a:ext cx="8546845" cy="492443"/>
          </a:xfrm>
        </p:spPr>
        <p:txBody>
          <a:bodyPr/>
          <a:lstStyle/>
          <a:p>
            <a:r>
              <a:rPr sz="3200">
                <a:solidFill>
                  <a:srgbClr val="515455"/>
                </a:solidFill>
                <a:latin typeface="Arial"/>
                <a:ea typeface="Arial"/>
                <a:hlinkClick r:id="rId28" action="ppaction://hlinksldjump" tooltip="Ergebnisse im Zeitreihenvergleich"/>
              </a:rPr>
              <a:t>14) Ergebnisse im Zeitreihenvergleich</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2" name="object_9673"/>
          <p:cNvSpPr/>
          <p:nvPr/>
        </p:nvSpPr>
        <p:spPr>
          <a:xfrm>
            <a:off x="0" y="0"/>
            <a:ext cx="20104100" cy="7831455"/>
          </a:xfrm>
          <a:prstGeom prst="rect">
            <a:avLst/>
          </a:prstGeom>
          <a:solidFill>
            <a:srgbClr val="49C0B6"/>
          </a:solidFill>
        </p:spPr>
      </p:sp>
      <p:sp>
        <p:nvSpPr>
          <p:cNvPr id="9674" name="object_9675"/>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Net Promoter Score</a:t>
            </a:r>
          </a:p>
          <a:p>
            <a:pPr marL="0" algn="ctr">
              <a:spcBef>
                <a:spcPts val="715"/>
              </a:spcBef>
            </a:pPr>
            <a:endParaRPr sz="245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8" name="object_9679"/>
          <p:cNvSpPr>
            <a:spLocks noGrp="1"/>
          </p:cNvSpPr>
          <p:nvPr/>
        </p:nvSpPr>
        <p:spPr>
          <a:xfrm>
            <a:off x="663156" y="586369"/>
            <a:ext cx="922019" cy="922019"/>
          </a:xfrm>
          <a:prstGeom prst="ellipse">
            <a:avLst/>
          </a:prstGeom>
          <a:solidFill>
            <a:srgbClr val="54A6DC"/>
          </a:solidFill>
        </p:spPr>
        <p:txBody>
          <a:bodyPr wrap="square" lIns="0" tIns="72000" rIns="0" bIns="72000" rtlCol="0" anchor="ctr">
            <a:normAutofit fontScale="77500" lnSpcReduction="20000"/>
          </a:bodyPr>
          <a:lstStyle/>
          <a:p>
            <a:pPr algn="ctr"/>
            <a:r>
              <a:rPr sz="2450" b="1" dirty="0">
                <a:solidFill>
                  <a:srgbClr val="FFFFFF"/>
                </a:solidFill>
                <a:latin typeface="Arial"/>
                <a:ea typeface="Arial"/>
              </a:rPr>
              <a:t>NPS 1</a:t>
            </a:r>
            <a:endParaRPr sz="2950" b="1" dirty="0"/>
          </a:p>
        </p:txBody>
      </p:sp>
      <p:sp>
        <p:nvSpPr>
          <p:cNvPr id="9680" name="object_968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Net Promoter Score</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682" name="968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684" name="968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686" name="968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688" name="968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690" name="969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692" name="969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694" name="969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696" name="969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698" name="969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700" name="970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702" name="970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704" name="970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706" name="970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708" name="970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710" name="971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712" name="971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714" name="971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716" name="object_9717"/>
          <p:cNvSpPr txBox="1"/>
          <p:nvPr/>
        </p:nvSpPr>
        <p:spPr>
          <a:xfrm>
            <a:off x="2010410" y="2600000"/>
            <a:ext cx="13303138" cy="1400000"/>
          </a:xfrm>
          <a:prstGeom prst="rect">
            <a:avLst/>
          </a:prstGeom>
        </p:spPr>
        <p:txBody>
          <a:bodyPr vert="horz" wrap="square" lIns="0" tIns="15240" rIns="0" bIns="0" rtlCol="0" anchor="ctr">
            <a:spAutoFit/>
          </a:bodyPr>
          <a:lstStyle/>
          <a:p>
            <a:pPr marL="12700">
              <a:lnSpc>
                <a:spcPct val="100000"/>
              </a:lnSpc>
              <a:spcBef>
                <a:spcPts val="120"/>
              </a:spcBef>
            </a:pPr>
            <a:r>
              <a:rPr sz="3450" spc="0" dirty="0">
                <a:solidFill>
                  <a:srgbClr val="494C4D"/>
                </a:solidFill>
                <a:latin typeface="Arial"/>
                <a:cs typeface="Arial"/>
              </a:rPr>
              <a:t>Wie wahrscheinlich ist es, dass Sie unsere Produkte und Dienstleistungen einem Freund weiterempfehlen? (0%)</a:t>
            </a:r>
            <a:endParaRPr sz="3450" dirty="0">
              <a:latin typeface="Arial"/>
              <a:cs typeface="Arial"/>
            </a:endParaRPr>
          </a:p>
        </p:txBody>
      </p:sp>
      <p:sp>
        <p:nvSpPr>
          <p:cNvPr id="9718" name="object_9719"/>
          <p:cNvSpPr/>
          <p:nvPr/>
        </p:nvSpPr>
        <p:spPr>
          <a:xfrm>
            <a:off x="16376529" y="2740000"/>
            <a:ext cx="1521600" cy="1120000"/>
          </a:xfrm>
          <a:prstGeom prst="rect">
            <a:avLst/>
          </a:prstGeom>
          <a:solidFill>
            <a:srgbClr val="F0F0F0">
              <a:alpha val="91000"/>
            </a:srgbClr>
          </a:solidFill>
          <a:ln w="52354">
            <a:solidFill>
              <a:srgbClr val="000000"/>
            </a:solidFill>
          </a:ln>
        </p:spPr>
        <p:txBody>
          <a:bodyPr rtlCol="0" anchor="ctr"/>
          <a:lstStyle/>
          <a:p>
            <a:pPr algn="ctr"/>
            <a:endParaRPr/>
          </a:p>
        </p:txBody>
      </p:sp>
      <p:sp>
        <p:nvSpPr>
          <p:cNvPr id="9720" name="object_9721"/>
          <p:cNvSpPr/>
          <p:nvPr/>
        </p:nvSpPr>
        <p:spPr>
          <a:xfrm>
            <a:off x="2030410" y="5520000"/>
            <a:ext cx="8041640" cy="800000"/>
          </a:xfrm>
          <a:prstGeom prst="rect">
            <a:avLst/>
          </a:prstGeom>
        </p:spPr>
        <p:txBody>
          <a:bodyPr rtlCol="0" anchor="ctr"/>
          <a:lstStyle/>
          <a:p>
            <a:pPr algn="l"/>
            <a:r>
              <a:rPr lang="en-US" sz="3800">
                <a:solidFill>
                  <a:srgbClr val="DB2D3C"/>
                </a:solidFill>
                <a:latin typeface="Arial"/>
                <a:cs typeface="Arial"/>
              </a:rPr>
              <a:t>0 - 6: Detraktoren</a:t>
            </a:r>
          </a:p>
        </p:txBody>
      </p:sp>
      <p:sp>
        <p:nvSpPr>
          <p:cNvPr id="9722" name="object_9723"/>
          <p:cNvSpPr/>
          <p:nvPr/>
        </p:nvSpPr>
        <p:spPr>
          <a:xfrm>
            <a:off x="2030410" y="6320000"/>
            <a:ext cx="8041640" cy="800000"/>
          </a:xfrm>
          <a:prstGeom prst="rect">
            <a:avLst/>
          </a:prstGeom>
        </p:spPr>
        <p:txBody>
          <a:bodyPr rtlCol="0" anchor="ctr"/>
          <a:lstStyle/>
          <a:p>
            <a:pPr algn="l"/>
            <a:r>
              <a:rPr lang="en-US" sz="3800">
                <a:solidFill>
                  <a:srgbClr val="FABC46"/>
                </a:solidFill>
                <a:latin typeface="Arial"/>
                <a:cs typeface="Arial"/>
              </a:rPr>
              <a:t>7 - 8: Indifferent</a:t>
            </a:r>
          </a:p>
        </p:txBody>
      </p:sp>
      <p:sp>
        <p:nvSpPr>
          <p:cNvPr id="9724" name="object_9725"/>
          <p:cNvSpPr/>
          <p:nvPr/>
        </p:nvSpPr>
        <p:spPr>
          <a:xfrm>
            <a:off x="2030410" y="7120000"/>
            <a:ext cx="8041640" cy="800000"/>
          </a:xfrm>
          <a:prstGeom prst="rect">
            <a:avLst/>
          </a:prstGeom>
        </p:spPr>
        <p:txBody>
          <a:bodyPr rtlCol="0" anchor="ctr"/>
          <a:lstStyle/>
          <a:p>
            <a:pPr algn="l"/>
            <a:r>
              <a:rPr lang="en-US" sz="3800">
                <a:solidFill>
                  <a:srgbClr val="35B77C"/>
                </a:solidFill>
                <a:latin typeface="Arial"/>
                <a:cs typeface="Arial"/>
              </a:rPr>
              <a:t>9 - 10: Promotoren</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 name="object_9729"/>
          <p:cNvSpPr>
            <a:spLocks noGrp="1"/>
          </p:cNvSpPr>
          <p:nvPr/>
        </p:nvSpPr>
        <p:spPr>
          <a:xfrm>
            <a:off x="663156" y="586369"/>
            <a:ext cx="922019" cy="922019"/>
          </a:xfrm>
          <a:prstGeom prst="ellipse">
            <a:avLst/>
          </a:prstGeom>
          <a:solidFill>
            <a:srgbClr val="54A6DC"/>
          </a:solidFill>
        </p:spPr>
        <p:txBody>
          <a:bodyPr wrap="square" lIns="0" tIns="72000" rIns="0" bIns="72000" rtlCol="0" anchor="ctr">
            <a:normAutofit fontScale="77500" lnSpcReduction="20000"/>
          </a:bodyPr>
          <a:lstStyle/>
          <a:p>
            <a:pPr algn="ctr"/>
            <a:r>
              <a:rPr sz="2450" b="1" dirty="0">
                <a:solidFill>
                  <a:srgbClr val="FFFFFF"/>
                </a:solidFill>
                <a:latin typeface="Arial"/>
                <a:ea typeface="Arial"/>
              </a:rPr>
              <a:t>NPS 1</a:t>
            </a:r>
            <a:endParaRPr sz="2950" b="1" dirty="0"/>
          </a:p>
        </p:txBody>
      </p:sp>
      <p:sp>
        <p:nvSpPr>
          <p:cNvPr id="9730" name="object_973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Net Promoter Score - Details</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732" name="973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734" name="973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736" name="973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738" name="973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740" name="974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742" name="974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744" name="974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746" name="974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748" name="974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750" name="975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752" name="975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754" name="975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756" name="975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758" name="975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760" name="976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762" name="976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764" name="976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766" name="object_9767"/>
          <p:cNvSpPr txBox="1"/>
          <p:nvPr/>
        </p:nvSpPr>
        <p:spPr>
          <a:xfrm>
            <a:off x="2010410" y="2600000"/>
            <a:ext cx="13303138" cy="1400000"/>
          </a:xfrm>
          <a:prstGeom prst="rect">
            <a:avLst/>
          </a:prstGeom>
        </p:spPr>
        <p:txBody>
          <a:bodyPr vert="horz" wrap="square" lIns="0" tIns="15240" rIns="0" bIns="0" rtlCol="0" anchor="ctr">
            <a:spAutoFit/>
          </a:bodyPr>
          <a:lstStyle/>
          <a:p>
            <a:pPr marL="12700">
              <a:lnSpc>
                <a:spcPct val="100000"/>
              </a:lnSpc>
              <a:spcBef>
                <a:spcPts val="120"/>
              </a:spcBef>
            </a:pPr>
            <a:r>
              <a:rPr sz="3450" spc="0" dirty="0">
                <a:solidFill>
                  <a:srgbClr val="494C4D"/>
                </a:solidFill>
                <a:latin typeface="Arial"/>
                <a:cs typeface="Arial"/>
              </a:rPr>
              <a:t>Wie wahrscheinlich ist es, dass Sie unsere Produkte und Dienstleistungen einem Freund weiterempfehlen? (0%)</a:t>
            </a:r>
            <a:endParaRPr sz="3450" dirty="0">
              <a:latin typeface="Arial"/>
              <a:cs typeface="Arial"/>
            </a:endParaRPr>
          </a:p>
        </p:txBody>
      </p:sp>
      <p:sp>
        <p:nvSpPr>
          <p:cNvPr id="9768" name="object_9769"/>
          <p:cNvSpPr/>
          <p:nvPr/>
        </p:nvSpPr>
        <p:spPr>
          <a:xfrm>
            <a:off x="16376529" y="2740000"/>
            <a:ext cx="1521600" cy="1120000"/>
          </a:xfrm>
          <a:prstGeom prst="rect">
            <a:avLst/>
          </a:prstGeom>
          <a:solidFill>
            <a:srgbClr val="F0F0F0">
              <a:alpha val="91000"/>
            </a:srgbClr>
          </a:solidFill>
          <a:ln w="52354">
            <a:solidFill>
              <a:srgbClr val="000000"/>
            </a:solidFill>
          </a:ln>
        </p:spPr>
        <p:txBody>
          <a:bodyPr rtlCol="0" anchor="ctr"/>
          <a:lstStyle/>
          <a:p>
            <a:pPr algn="ctr"/>
            <a:endParaRPr/>
          </a:p>
        </p:txBody>
      </p:sp>
      <p:sp>
        <p:nvSpPr>
          <p:cNvPr id="9770" name="object_9771"/>
          <p:cNvSpPr txBox="1"/>
          <p:nvPr/>
        </p:nvSpPr>
        <p:spPr>
          <a:xfrm>
            <a:off x="450850" y="4200000"/>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0</a:t>
            </a:r>
          </a:p>
        </p:txBody>
      </p:sp>
      <p:sp>
        <p:nvSpPr>
          <p:cNvPr id="9772" name="object_9773"/>
          <p:cNvSpPr txBox="1"/>
          <p:nvPr/>
        </p:nvSpPr>
        <p:spPr>
          <a:xfrm>
            <a:off x="6147239" y="4200000"/>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774" name="object_9775"/>
          <p:cNvSpPr txBox="1"/>
          <p:nvPr/>
        </p:nvSpPr>
        <p:spPr>
          <a:xfrm>
            <a:off x="16342736" y="4200000"/>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776" name="object_9777"/>
          <p:cNvSpPr/>
          <p:nvPr/>
        </p:nvSpPr>
        <p:spPr>
          <a:xfrm>
            <a:off x="7345326" y="4373689"/>
            <a:ext cx="0" cy="231585"/>
          </a:xfrm>
          <a:prstGeom prst="rect">
            <a:avLst/>
          </a:prstGeom>
          <a:solidFill>
            <a:srgbClr val="49C0B6"/>
          </a:solidFill>
        </p:spPr>
      </p:sp>
      <p:sp>
        <p:nvSpPr>
          <p:cNvPr id="9778" name="object_9779"/>
          <p:cNvSpPr txBox="1"/>
          <p:nvPr/>
        </p:nvSpPr>
        <p:spPr>
          <a:xfrm>
            <a:off x="450850" y="4778963"/>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1</a:t>
            </a:r>
          </a:p>
        </p:txBody>
      </p:sp>
      <p:sp>
        <p:nvSpPr>
          <p:cNvPr id="9780" name="object_9781"/>
          <p:cNvSpPr txBox="1"/>
          <p:nvPr/>
        </p:nvSpPr>
        <p:spPr>
          <a:xfrm>
            <a:off x="6147239" y="4778963"/>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782" name="object_9783"/>
          <p:cNvSpPr txBox="1"/>
          <p:nvPr/>
        </p:nvSpPr>
        <p:spPr>
          <a:xfrm>
            <a:off x="16342736" y="4778963"/>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784" name="object_9785"/>
          <p:cNvSpPr/>
          <p:nvPr/>
        </p:nvSpPr>
        <p:spPr>
          <a:xfrm>
            <a:off x="7345326" y="4952652"/>
            <a:ext cx="0" cy="231585"/>
          </a:xfrm>
          <a:prstGeom prst="rect">
            <a:avLst/>
          </a:prstGeom>
          <a:solidFill>
            <a:srgbClr val="49C0B6"/>
          </a:solidFill>
        </p:spPr>
      </p:sp>
      <p:sp>
        <p:nvSpPr>
          <p:cNvPr id="9786" name="object_9787"/>
          <p:cNvSpPr txBox="1"/>
          <p:nvPr/>
        </p:nvSpPr>
        <p:spPr>
          <a:xfrm>
            <a:off x="450850" y="5357926"/>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2</a:t>
            </a:r>
          </a:p>
        </p:txBody>
      </p:sp>
      <p:sp>
        <p:nvSpPr>
          <p:cNvPr id="9788" name="object_9789"/>
          <p:cNvSpPr txBox="1"/>
          <p:nvPr/>
        </p:nvSpPr>
        <p:spPr>
          <a:xfrm>
            <a:off x="6147239" y="5357926"/>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790" name="object_9791"/>
          <p:cNvSpPr txBox="1"/>
          <p:nvPr/>
        </p:nvSpPr>
        <p:spPr>
          <a:xfrm>
            <a:off x="16342736" y="5357926"/>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792" name="object_9793"/>
          <p:cNvSpPr/>
          <p:nvPr/>
        </p:nvSpPr>
        <p:spPr>
          <a:xfrm>
            <a:off x="7345326" y="5531615"/>
            <a:ext cx="0" cy="231585"/>
          </a:xfrm>
          <a:prstGeom prst="rect">
            <a:avLst/>
          </a:prstGeom>
          <a:solidFill>
            <a:srgbClr val="49C0B6"/>
          </a:solidFill>
        </p:spPr>
      </p:sp>
      <p:sp>
        <p:nvSpPr>
          <p:cNvPr id="9794" name="object_9795"/>
          <p:cNvSpPr txBox="1"/>
          <p:nvPr/>
        </p:nvSpPr>
        <p:spPr>
          <a:xfrm>
            <a:off x="450850" y="5936889"/>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3</a:t>
            </a:r>
          </a:p>
        </p:txBody>
      </p:sp>
      <p:sp>
        <p:nvSpPr>
          <p:cNvPr id="9796" name="object_9797"/>
          <p:cNvSpPr txBox="1"/>
          <p:nvPr/>
        </p:nvSpPr>
        <p:spPr>
          <a:xfrm>
            <a:off x="6147239" y="5936889"/>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798" name="object_9799"/>
          <p:cNvSpPr txBox="1"/>
          <p:nvPr/>
        </p:nvSpPr>
        <p:spPr>
          <a:xfrm>
            <a:off x="16342736" y="5936889"/>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00" name="object_9801"/>
          <p:cNvSpPr/>
          <p:nvPr/>
        </p:nvSpPr>
        <p:spPr>
          <a:xfrm>
            <a:off x="7345326" y="6110578"/>
            <a:ext cx="0" cy="231585"/>
          </a:xfrm>
          <a:prstGeom prst="rect">
            <a:avLst/>
          </a:prstGeom>
          <a:solidFill>
            <a:srgbClr val="49C0B6"/>
          </a:solidFill>
        </p:spPr>
      </p:sp>
      <p:sp>
        <p:nvSpPr>
          <p:cNvPr id="9802" name="object_9803"/>
          <p:cNvSpPr txBox="1"/>
          <p:nvPr/>
        </p:nvSpPr>
        <p:spPr>
          <a:xfrm>
            <a:off x="450850" y="6515852"/>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4</a:t>
            </a:r>
          </a:p>
        </p:txBody>
      </p:sp>
      <p:sp>
        <p:nvSpPr>
          <p:cNvPr id="9804" name="object_9805"/>
          <p:cNvSpPr txBox="1"/>
          <p:nvPr/>
        </p:nvSpPr>
        <p:spPr>
          <a:xfrm>
            <a:off x="6147239" y="6515852"/>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06" name="object_9807"/>
          <p:cNvSpPr txBox="1"/>
          <p:nvPr/>
        </p:nvSpPr>
        <p:spPr>
          <a:xfrm>
            <a:off x="16342736" y="6515852"/>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08" name="object_9809"/>
          <p:cNvSpPr/>
          <p:nvPr/>
        </p:nvSpPr>
        <p:spPr>
          <a:xfrm>
            <a:off x="7345326" y="6689541"/>
            <a:ext cx="0" cy="231585"/>
          </a:xfrm>
          <a:prstGeom prst="rect">
            <a:avLst/>
          </a:prstGeom>
          <a:solidFill>
            <a:srgbClr val="49C0B6"/>
          </a:solidFill>
        </p:spPr>
      </p:sp>
      <p:sp>
        <p:nvSpPr>
          <p:cNvPr id="9810" name="object_9811"/>
          <p:cNvSpPr txBox="1"/>
          <p:nvPr/>
        </p:nvSpPr>
        <p:spPr>
          <a:xfrm>
            <a:off x="450850" y="7094815"/>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5</a:t>
            </a:r>
          </a:p>
        </p:txBody>
      </p:sp>
      <p:sp>
        <p:nvSpPr>
          <p:cNvPr id="9812" name="object_9813"/>
          <p:cNvSpPr txBox="1"/>
          <p:nvPr/>
        </p:nvSpPr>
        <p:spPr>
          <a:xfrm>
            <a:off x="6147239" y="7094815"/>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14" name="object_9815"/>
          <p:cNvSpPr txBox="1"/>
          <p:nvPr/>
        </p:nvSpPr>
        <p:spPr>
          <a:xfrm>
            <a:off x="16342736" y="7094815"/>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16" name="object_9817"/>
          <p:cNvSpPr/>
          <p:nvPr/>
        </p:nvSpPr>
        <p:spPr>
          <a:xfrm>
            <a:off x="7345326" y="7268504"/>
            <a:ext cx="0" cy="231585"/>
          </a:xfrm>
          <a:prstGeom prst="rect">
            <a:avLst/>
          </a:prstGeom>
          <a:solidFill>
            <a:srgbClr val="49C0B6"/>
          </a:solidFill>
        </p:spPr>
      </p:sp>
      <p:sp>
        <p:nvSpPr>
          <p:cNvPr id="9818" name="object_9819"/>
          <p:cNvSpPr txBox="1"/>
          <p:nvPr/>
        </p:nvSpPr>
        <p:spPr>
          <a:xfrm>
            <a:off x="450850" y="7673778"/>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6</a:t>
            </a:r>
          </a:p>
        </p:txBody>
      </p:sp>
      <p:sp>
        <p:nvSpPr>
          <p:cNvPr id="9820" name="object_9821"/>
          <p:cNvSpPr txBox="1"/>
          <p:nvPr/>
        </p:nvSpPr>
        <p:spPr>
          <a:xfrm>
            <a:off x="6147239" y="7673778"/>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22" name="object_9823"/>
          <p:cNvSpPr txBox="1"/>
          <p:nvPr/>
        </p:nvSpPr>
        <p:spPr>
          <a:xfrm>
            <a:off x="16342736" y="7673778"/>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24" name="object_9825"/>
          <p:cNvSpPr/>
          <p:nvPr/>
        </p:nvSpPr>
        <p:spPr>
          <a:xfrm>
            <a:off x="7345326" y="7847467"/>
            <a:ext cx="0" cy="231585"/>
          </a:xfrm>
          <a:prstGeom prst="rect">
            <a:avLst/>
          </a:prstGeom>
          <a:solidFill>
            <a:srgbClr val="49C0B6"/>
          </a:solidFill>
        </p:spPr>
      </p:sp>
      <p:sp>
        <p:nvSpPr>
          <p:cNvPr id="9826" name="object_9827"/>
          <p:cNvSpPr txBox="1"/>
          <p:nvPr/>
        </p:nvSpPr>
        <p:spPr>
          <a:xfrm>
            <a:off x="450850" y="8252741"/>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7</a:t>
            </a:r>
          </a:p>
        </p:txBody>
      </p:sp>
      <p:sp>
        <p:nvSpPr>
          <p:cNvPr id="9828" name="object_9829"/>
          <p:cNvSpPr txBox="1"/>
          <p:nvPr/>
        </p:nvSpPr>
        <p:spPr>
          <a:xfrm>
            <a:off x="6147239" y="8252741"/>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30" name="object_9831"/>
          <p:cNvSpPr txBox="1"/>
          <p:nvPr/>
        </p:nvSpPr>
        <p:spPr>
          <a:xfrm>
            <a:off x="16342736" y="8252741"/>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32" name="object_9833"/>
          <p:cNvSpPr/>
          <p:nvPr/>
        </p:nvSpPr>
        <p:spPr>
          <a:xfrm>
            <a:off x="7345326" y="8426430"/>
            <a:ext cx="0" cy="231585"/>
          </a:xfrm>
          <a:prstGeom prst="rect">
            <a:avLst/>
          </a:prstGeom>
          <a:solidFill>
            <a:srgbClr val="49C0B6"/>
          </a:solidFill>
        </p:spPr>
      </p:sp>
      <p:sp>
        <p:nvSpPr>
          <p:cNvPr id="9834" name="object_9835"/>
          <p:cNvSpPr txBox="1"/>
          <p:nvPr/>
        </p:nvSpPr>
        <p:spPr>
          <a:xfrm>
            <a:off x="450850" y="8831704"/>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8</a:t>
            </a:r>
          </a:p>
        </p:txBody>
      </p:sp>
      <p:sp>
        <p:nvSpPr>
          <p:cNvPr id="9836" name="object_9837"/>
          <p:cNvSpPr txBox="1"/>
          <p:nvPr/>
        </p:nvSpPr>
        <p:spPr>
          <a:xfrm>
            <a:off x="6147239" y="8831704"/>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38" name="object_9839"/>
          <p:cNvSpPr txBox="1"/>
          <p:nvPr/>
        </p:nvSpPr>
        <p:spPr>
          <a:xfrm>
            <a:off x="16342736" y="8831704"/>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40" name="object_9841"/>
          <p:cNvSpPr/>
          <p:nvPr/>
        </p:nvSpPr>
        <p:spPr>
          <a:xfrm>
            <a:off x="7345326" y="9005393"/>
            <a:ext cx="0" cy="231585"/>
          </a:xfrm>
          <a:prstGeom prst="rect">
            <a:avLst/>
          </a:prstGeom>
          <a:solidFill>
            <a:srgbClr val="49C0B6"/>
          </a:solidFill>
        </p:spPr>
      </p:sp>
      <p:sp>
        <p:nvSpPr>
          <p:cNvPr id="9842" name="object_9843"/>
          <p:cNvSpPr txBox="1"/>
          <p:nvPr/>
        </p:nvSpPr>
        <p:spPr>
          <a:xfrm>
            <a:off x="450850" y="9410667"/>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9</a:t>
            </a:r>
          </a:p>
        </p:txBody>
      </p:sp>
      <p:sp>
        <p:nvSpPr>
          <p:cNvPr id="9844" name="object_9845"/>
          <p:cNvSpPr txBox="1"/>
          <p:nvPr/>
        </p:nvSpPr>
        <p:spPr>
          <a:xfrm>
            <a:off x="6147239" y="9410667"/>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46" name="object_9847"/>
          <p:cNvSpPr txBox="1"/>
          <p:nvPr/>
        </p:nvSpPr>
        <p:spPr>
          <a:xfrm>
            <a:off x="16342736" y="9410667"/>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48" name="object_9849"/>
          <p:cNvSpPr/>
          <p:nvPr/>
        </p:nvSpPr>
        <p:spPr>
          <a:xfrm>
            <a:off x="7345326" y="9584356"/>
            <a:ext cx="0" cy="231585"/>
          </a:xfrm>
          <a:prstGeom prst="rect">
            <a:avLst/>
          </a:prstGeom>
          <a:solidFill>
            <a:srgbClr val="49C0B6"/>
          </a:solidFill>
        </p:spPr>
      </p:sp>
      <p:sp>
        <p:nvSpPr>
          <p:cNvPr id="9850" name="object_9851"/>
          <p:cNvSpPr txBox="1"/>
          <p:nvPr/>
        </p:nvSpPr>
        <p:spPr>
          <a:xfrm>
            <a:off x="450850" y="9989630"/>
            <a:ext cx="5409499"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sz="2005" spc="-5" dirty="0">
                <a:solidFill>
                  <a:srgbClr val="494C4D"/>
                </a:solidFill>
                <a:latin typeface="Arial"/>
                <a:cs typeface="Arial"/>
              </a:rPr>
              <a:t>10</a:t>
            </a:r>
          </a:p>
        </p:txBody>
      </p:sp>
      <p:sp>
        <p:nvSpPr>
          <p:cNvPr id="9852" name="object_9853"/>
          <p:cNvSpPr txBox="1"/>
          <p:nvPr/>
        </p:nvSpPr>
        <p:spPr>
          <a:xfrm>
            <a:off x="6147239" y="9989630"/>
            <a:ext cx="913882" cy="57896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005" spc="10" dirty="0">
                <a:solidFill>
                  <a:srgbClr val="494C4D"/>
                </a:solidFill>
                <a:latin typeface="Arial"/>
                <a:cs typeface="Arial"/>
              </a:rPr>
              <a:t>0%</a:t>
            </a:r>
          </a:p>
        </p:txBody>
      </p:sp>
      <p:sp>
        <p:nvSpPr>
          <p:cNvPr id="9854" name="object_9855"/>
          <p:cNvSpPr txBox="1"/>
          <p:nvPr/>
        </p:nvSpPr>
        <p:spPr>
          <a:xfrm>
            <a:off x="16342736" y="9989630"/>
            <a:ext cx="2167513" cy="578963"/>
          </a:xfrm>
          <a:prstGeom prst="rect">
            <a:avLst/>
          </a:prstGeom>
        </p:spPr>
        <p:txBody>
          <a:bodyPr vert="horz" wrap="square" lIns="0" tIns="15240" rIns="0" bIns="0" rtlCol="0" anchor="ctr" anchorCtr="0">
            <a:normAutofit/>
          </a:bodyPr>
          <a:lstStyle/>
          <a:p>
            <a:pPr marL="12700">
              <a:lnSpc>
                <a:spcPct val="100000"/>
              </a:lnSpc>
              <a:spcBef>
                <a:spcPts val="120"/>
              </a:spcBef>
            </a:pPr>
            <a:r>
              <a:rPr sz="2005" spc="10" dirty="0">
                <a:solidFill>
                  <a:srgbClr val="494C4D"/>
                </a:solidFill>
                <a:latin typeface="Arial"/>
                <a:cs typeface="Arial"/>
              </a:rPr>
              <a:t>N = 0</a:t>
            </a:r>
          </a:p>
        </p:txBody>
      </p:sp>
      <p:sp>
        <p:nvSpPr>
          <p:cNvPr id="9856" name="object_9857"/>
          <p:cNvSpPr/>
          <p:nvPr/>
        </p:nvSpPr>
        <p:spPr>
          <a:xfrm>
            <a:off x="7345326" y="10163319"/>
            <a:ext cx="0" cy="231585"/>
          </a:xfrm>
          <a:prstGeom prst="rect">
            <a:avLst/>
          </a:prstGeom>
          <a:solidFill>
            <a:srgbClr val="49C0B6"/>
          </a:solidFill>
        </p:spPr>
      </p:sp>
      <p:sp>
        <p:nvSpPr>
          <p:cNvPr id="9858" name="object_9859"/>
          <p:cNvSpPr/>
          <p:nvPr/>
        </p:nvSpPr>
        <p:spPr>
          <a:xfrm>
            <a:off x="7345326" y="4200000"/>
            <a:ext cx="0" cy="6368593"/>
          </a:xfrm>
          <a:prstGeom prst="rect">
            <a:avLst/>
          </a:prstGeom>
          <a:ln w="5235">
            <a:solidFill>
              <a:srgbClr val="000000"/>
            </a:solidFill>
          </a:ln>
        </p:spPr>
      </p:sp>
      <p:sp>
        <p:nvSpPr>
          <p:cNvPr id="9860" name="object_9861"/>
          <p:cNvSpPr/>
          <p:nvPr/>
        </p:nvSpPr>
        <p:spPr>
          <a:xfrm>
            <a:off x="15752573" y="4200000"/>
            <a:ext cx="0" cy="6368593"/>
          </a:xfrm>
          <a:prstGeom prst="rect">
            <a:avLst/>
          </a:prstGeom>
          <a:ln w="5235">
            <a:solidFill>
              <a:srgbClr val="000000"/>
            </a:solidFill>
          </a:ln>
        </p:spPr>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4" name="object_9865"/>
          <p:cNvSpPr/>
          <p:nvPr/>
        </p:nvSpPr>
        <p:spPr>
          <a:xfrm>
            <a:off x="0" y="0"/>
            <a:ext cx="20104100" cy="7831455"/>
          </a:xfrm>
          <a:prstGeom prst="rect">
            <a:avLst/>
          </a:prstGeom>
          <a:solidFill>
            <a:srgbClr val="49C0B6"/>
          </a:solidFill>
        </p:spPr>
      </p:sp>
      <p:sp>
        <p:nvSpPr>
          <p:cNvPr id="9866" name="object_9867"/>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Ergänzende Fragen</a:t>
            </a:r>
          </a:p>
          <a:p>
            <a:pPr marL="0" algn="ctr">
              <a:spcBef>
                <a:spcPts val="715"/>
              </a:spcBef>
            </a:pPr>
            <a:endParaRPr sz="245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70" name="object_9871"/>
          <p:cNvSpPr>
            <a:spLocks noGrp="1"/>
          </p:cNvSpPr>
          <p:nvPr/>
        </p:nvSpPr>
        <p:spPr>
          <a:xfrm>
            <a:off x="663156" y="586369"/>
            <a:ext cx="922019" cy="922019"/>
          </a:xfrm>
          <a:prstGeom prst="ellipse">
            <a:avLst/>
          </a:prstGeom>
          <a:solidFill>
            <a:srgbClr val="265560"/>
          </a:solidFill>
        </p:spPr>
        <p:txBody>
          <a:bodyPr wrap="square" lIns="0" tIns="72000" rIns="0" bIns="72000" rtlCol="0" anchor="ctr">
            <a:normAutofit/>
          </a:bodyPr>
          <a:lstStyle/>
          <a:p>
            <a:pPr algn="ctr"/>
            <a:r>
              <a:rPr sz="2450" b="1" dirty="0">
                <a:solidFill>
                  <a:srgbClr val="FFFFFF"/>
                </a:solidFill>
                <a:latin typeface="Arial"/>
                <a:ea typeface="Arial"/>
              </a:rPr>
              <a:t>EF1</a:t>
            </a:r>
            <a:endParaRPr sz="2950" b="1" dirty="0"/>
          </a:p>
        </p:txBody>
      </p:sp>
      <p:sp>
        <p:nvSpPr>
          <p:cNvPr id="9872" name="object_987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Interesse an Sportangeboten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874" name="987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876" name="987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878" name="987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880" name="988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882" name="988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884" name="988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886" name="988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888" name="988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890" name="989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892" name="989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894" name="989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896" name="989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898" name="989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900" name="990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902" name="990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904" name="990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906" name="990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9908" name="object_990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interessiere mich für die folgenden Sportangebote: </a:t>
            </a:r>
            <a:endParaRPr sz="2450" dirty="0">
              <a:latin typeface="Arial"/>
              <a:cs typeface="Arial"/>
            </a:endParaRPr>
          </a:p>
        </p:txBody>
      </p:sp>
      <p:sp>
        <p:nvSpPr>
          <p:cNvPr id="9910" name="object_991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Schwimmen</a:t>
            </a:r>
          </a:p>
        </p:txBody>
      </p:sp>
      <p:sp>
        <p:nvSpPr>
          <p:cNvPr id="9912" name="object_991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9914" name="object_991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9916" name="object_9917"/>
          <p:cNvSpPr/>
          <p:nvPr/>
        </p:nvSpPr>
        <p:spPr>
          <a:xfrm>
            <a:off x="7345326" y="4318308"/>
            <a:ext cx="0" cy="424573"/>
          </a:xfrm>
          <a:prstGeom prst="rect">
            <a:avLst/>
          </a:prstGeom>
          <a:solidFill>
            <a:srgbClr val="49C0B6"/>
          </a:solidFill>
        </p:spPr>
      </p:sp>
      <p:sp>
        <p:nvSpPr>
          <p:cNvPr id="9918" name="object_991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Golf</a:t>
            </a:r>
          </a:p>
        </p:txBody>
      </p:sp>
      <p:sp>
        <p:nvSpPr>
          <p:cNvPr id="9920" name="object_992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9922" name="object_992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9924" name="object_9925"/>
          <p:cNvSpPr/>
          <p:nvPr/>
        </p:nvSpPr>
        <p:spPr>
          <a:xfrm>
            <a:off x="7345326" y="5379741"/>
            <a:ext cx="0" cy="424573"/>
          </a:xfrm>
          <a:prstGeom prst="rect">
            <a:avLst/>
          </a:prstGeom>
          <a:solidFill>
            <a:srgbClr val="49C0B6"/>
          </a:solidFill>
        </p:spPr>
      </p:sp>
      <p:sp>
        <p:nvSpPr>
          <p:cNvPr id="9926" name="object_992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Tennis</a:t>
            </a:r>
          </a:p>
        </p:txBody>
      </p:sp>
      <p:sp>
        <p:nvSpPr>
          <p:cNvPr id="9928" name="object_992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9930" name="object_993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9932" name="object_9933"/>
          <p:cNvSpPr/>
          <p:nvPr/>
        </p:nvSpPr>
        <p:spPr>
          <a:xfrm>
            <a:off x="7345326" y="6441174"/>
            <a:ext cx="0" cy="424573"/>
          </a:xfrm>
          <a:prstGeom prst="rect">
            <a:avLst/>
          </a:prstGeom>
          <a:solidFill>
            <a:srgbClr val="49C0B6"/>
          </a:solidFill>
        </p:spPr>
      </p:sp>
      <p:sp>
        <p:nvSpPr>
          <p:cNvPr id="9934" name="object_993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Fußball</a:t>
            </a:r>
          </a:p>
        </p:txBody>
      </p:sp>
      <p:sp>
        <p:nvSpPr>
          <p:cNvPr id="9936" name="object_993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9938" name="object_993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9940" name="object_9941"/>
          <p:cNvSpPr/>
          <p:nvPr/>
        </p:nvSpPr>
        <p:spPr>
          <a:xfrm>
            <a:off x="7345326" y="7502607"/>
            <a:ext cx="0" cy="424573"/>
          </a:xfrm>
          <a:prstGeom prst="rect">
            <a:avLst/>
          </a:prstGeom>
          <a:solidFill>
            <a:srgbClr val="49C0B6"/>
          </a:solidFill>
        </p:spPr>
      </p:sp>
      <p:sp>
        <p:nvSpPr>
          <p:cNvPr id="9942" name="object_99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Badminton</a:t>
            </a:r>
          </a:p>
        </p:txBody>
      </p:sp>
      <p:sp>
        <p:nvSpPr>
          <p:cNvPr id="9944" name="object_99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9946" name="object_99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9948" name="object_9949"/>
          <p:cNvSpPr/>
          <p:nvPr/>
        </p:nvSpPr>
        <p:spPr>
          <a:xfrm>
            <a:off x="7345326" y="8564040"/>
            <a:ext cx="0" cy="424573"/>
          </a:xfrm>
          <a:prstGeom prst="rect">
            <a:avLst/>
          </a:prstGeom>
          <a:solidFill>
            <a:srgbClr val="49C0B6"/>
          </a:solidFill>
        </p:spPr>
      </p:sp>
      <p:sp>
        <p:nvSpPr>
          <p:cNvPr id="9950" name="object_9951"/>
          <p:cNvSpPr/>
          <p:nvPr/>
        </p:nvSpPr>
        <p:spPr>
          <a:xfrm>
            <a:off x="7345326" y="3999878"/>
            <a:ext cx="0" cy="5307165"/>
          </a:xfrm>
          <a:prstGeom prst="rect">
            <a:avLst/>
          </a:prstGeom>
          <a:ln w="5235">
            <a:solidFill>
              <a:srgbClr val="000000"/>
            </a:solidFill>
          </a:ln>
        </p:spPr>
      </p:sp>
      <p:sp>
        <p:nvSpPr>
          <p:cNvPr id="9952" name="object_9953"/>
          <p:cNvSpPr/>
          <p:nvPr/>
        </p:nvSpPr>
        <p:spPr>
          <a:xfrm>
            <a:off x="15752573" y="3999878"/>
            <a:ext cx="0" cy="5307165"/>
          </a:xfrm>
          <a:prstGeom prst="rect">
            <a:avLst/>
          </a:prstGeom>
          <a:ln w="5235">
            <a:solidFill>
              <a:srgbClr val="000000"/>
            </a:solidFill>
          </a:ln>
        </p:spPr>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6" name="object_9957"/>
          <p:cNvSpPr/>
          <p:nvPr/>
        </p:nvSpPr>
        <p:spPr>
          <a:xfrm>
            <a:off x="0" y="0"/>
            <a:ext cx="20104100" cy="7831455"/>
          </a:xfrm>
          <a:prstGeom prst="rect">
            <a:avLst/>
          </a:prstGeom>
          <a:solidFill>
            <a:srgbClr val="49C0B6"/>
          </a:solidFill>
        </p:spPr>
      </p:sp>
      <p:sp>
        <p:nvSpPr>
          <p:cNvPr id="9958" name="object_9959"/>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Persönliche Angaben</a:t>
            </a:r>
          </a:p>
          <a:p>
            <a:pPr marL="0" algn="ctr">
              <a:spcBef>
                <a:spcPts val="715"/>
              </a:spcBef>
            </a:pPr>
            <a:endParaRPr sz="245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62" name="object_9963"/>
          <p:cNvSpPr>
            <a:spLocks noGrp="1"/>
          </p:cNvSpPr>
          <p:nvPr/>
        </p:nvSpPr>
        <p:spPr>
          <a:xfrm>
            <a:off x="663156" y="586369"/>
            <a:ext cx="922019" cy="922019"/>
          </a:xfrm>
          <a:prstGeom prst="ellipse">
            <a:avLst/>
          </a:prstGeom>
          <a:solidFill>
            <a:srgbClr val="A4ADA3"/>
          </a:solidFill>
        </p:spPr>
        <p:txBody>
          <a:bodyPr wrap="square" lIns="0" tIns="72000" rIns="0" bIns="72000" rtlCol="0" anchor="ctr">
            <a:normAutofit/>
          </a:bodyPr>
          <a:lstStyle/>
          <a:p>
            <a:pPr algn="ctr"/>
            <a:r>
              <a:rPr sz="2950" b="1" dirty="0">
                <a:solidFill>
                  <a:srgbClr val="FFFFFF"/>
                </a:solidFill>
                <a:latin typeface="Arial"/>
                <a:ea typeface="Arial"/>
              </a:rPr>
              <a:t>D1</a:t>
            </a:r>
            <a:endParaRPr sz="2950" b="1" dirty="0"/>
          </a:p>
        </p:txBody>
      </p:sp>
      <p:sp>
        <p:nvSpPr>
          <p:cNvPr id="9964" name="object_99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Position</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9966" name="996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9968" name="996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9970" name="997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9972" name="997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9974" name="997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9976" name="997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9978" name="997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9980" name="998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9982" name="998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9984" name="998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9986" name="998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9988" name="998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9990" name="999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9992" name="999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9994" name="999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9996" name="999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9998" name="999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0000" name="object_1000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 welcher Position arbeiten Sie? (0%)</a:t>
            </a:r>
            <a:endParaRPr sz="2450" dirty="0">
              <a:latin typeface="Arial"/>
              <a:cs typeface="Arial"/>
            </a:endParaRPr>
          </a:p>
        </p:txBody>
      </p:sp>
      <p:sp>
        <p:nvSpPr>
          <p:cNvPr id="10002" name="object_1000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Führungskraft</a:t>
            </a:r>
          </a:p>
        </p:txBody>
      </p:sp>
      <p:sp>
        <p:nvSpPr>
          <p:cNvPr id="10004" name="object_1000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10006" name="object_1000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10008" name="object_10009"/>
          <p:cNvSpPr/>
          <p:nvPr/>
        </p:nvSpPr>
        <p:spPr>
          <a:xfrm>
            <a:off x="7345326" y="4318308"/>
            <a:ext cx="0" cy="424573"/>
          </a:xfrm>
          <a:prstGeom prst="rect">
            <a:avLst/>
          </a:prstGeom>
          <a:solidFill>
            <a:srgbClr val="49C0B6"/>
          </a:solidFill>
        </p:spPr>
      </p:sp>
      <p:sp>
        <p:nvSpPr>
          <p:cNvPr id="10010" name="object_1001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Mitarbeiter/-in</a:t>
            </a:r>
          </a:p>
        </p:txBody>
      </p:sp>
      <p:sp>
        <p:nvSpPr>
          <p:cNvPr id="10012" name="object_1001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10014" name="object_1001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10016" name="object_10017"/>
          <p:cNvSpPr/>
          <p:nvPr/>
        </p:nvSpPr>
        <p:spPr>
          <a:xfrm>
            <a:off x="7345326" y="5379741"/>
            <a:ext cx="0" cy="424573"/>
          </a:xfrm>
          <a:prstGeom prst="rect">
            <a:avLst/>
          </a:prstGeom>
          <a:solidFill>
            <a:srgbClr val="49C0B6"/>
          </a:solidFill>
        </p:spPr>
      </p:sp>
      <p:sp>
        <p:nvSpPr>
          <p:cNvPr id="10018" name="object_10019"/>
          <p:cNvSpPr/>
          <p:nvPr/>
        </p:nvSpPr>
        <p:spPr>
          <a:xfrm>
            <a:off x="7345326" y="3999878"/>
            <a:ext cx="0" cy="2122866"/>
          </a:xfrm>
          <a:prstGeom prst="rect">
            <a:avLst/>
          </a:prstGeom>
          <a:ln w="5235">
            <a:solidFill>
              <a:srgbClr val="000000"/>
            </a:solidFill>
          </a:ln>
        </p:spPr>
      </p:sp>
      <p:sp>
        <p:nvSpPr>
          <p:cNvPr id="10020" name="object_10021"/>
          <p:cNvSpPr/>
          <p:nvPr/>
        </p:nvSpPr>
        <p:spPr>
          <a:xfrm>
            <a:off x="15752573" y="3999878"/>
            <a:ext cx="0" cy="2122866"/>
          </a:xfrm>
          <a:prstGeom prst="rect">
            <a:avLst/>
          </a:prstGeom>
          <a:ln w="5235">
            <a:solidFill>
              <a:srgbClr val="000000"/>
            </a:solidFill>
          </a:ln>
        </p:spPr>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4" name="object_10025"/>
          <p:cNvSpPr>
            <a:spLocks noGrp="1"/>
          </p:cNvSpPr>
          <p:nvPr/>
        </p:nvSpPr>
        <p:spPr>
          <a:xfrm>
            <a:off x="663156" y="586369"/>
            <a:ext cx="922019" cy="922019"/>
          </a:xfrm>
          <a:prstGeom prst="ellipse">
            <a:avLst/>
          </a:prstGeom>
          <a:solidFill>
            <a:srgbClr val="A4ADA3"/>
          </a:solidFill>
        </p:spPr>
        <p:txBody>
          <a:bodyPr wrap="square" lIns="0" tIns="72000" rIns="0" bIns="72000" rtlCol="0" anchor="ctr">
            <a:normAutofit/>
          </a:bodyPr>
          <a:lstStyle/>
          <a:p>
            <a:pPr algn="ctr"/>
            <a:r>
              <a:rPr sz="2950" b="1" dirty="0">
                <a:solidFill>
                  <a:srgbClr val="FFFFFF"/>
                </a:solidFill>
                <a:latin typeface="Arial"/>
                <a:ea typeface="Arial"/>
              </a:rPr>
              <a:t>D2</a:t>
            </a:r>
            <a:endParaRPr sz="2950" b="1" dirty="0"/>
          </a:p>
        </p:txBody>
      </p:sp>
      <p:sp>
        <p:nvSpPr>
          <p:cNvPr id="10026" name="object_1002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Betriebszugehörigkeit</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028" name="1002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0030" name="1003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0032" name="1003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0034" name="1003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0036" name="1003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0038" name="1003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0040" name="1004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0042" name="1004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0044" name="1004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0046" name="1004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0048" name="1004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0050" name="1005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052" name="1005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0054" name="1005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056" name="1005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0058" name="1005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0060" name="1006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0062" name="object_1006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Betriebszugehörigkeit (0%)</a:t>
            </a:r>
            <a:endParaRPr sz="2450" dirty="0">
              <a:latin typeface="Arial"/>
              <a:cs typeface="Arial"/>
            </a:endParaRPr>
          </a:p>
        </p:txBody>
      </p:sp>
      <p:sp>
        <p:nvSpPr>
          <p:cNvPr id="10064" name="object_1006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bis 2 Jahre</a:t>
            </a:r>
          </a:p>
        </p:txBody>
      </p:sp>
      <p:sp>
        <p:nvSpPr>
          <p:cNvPr id="10066" name="object_1006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10068" name="object_1006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10070" name="object_10071"/>
          <p:cNvSpPr/>
          <p:nvPr/>
        </p:nvSpPr>
        <p:spPr>
          <a:xfrm>
            <a:off x="7345326" y="4318308"/>
            <a:ext cx="0" cy="424573"/>
          </a:xfrm>
          <a:prstGeom prst="rect">
            <a:avLst/>
          </a:prstGeom>
          <a:solidFill>
            <a:srgbClr val="49C0B6"/>
          </a:solidFill>
        </p:spPr>
      </p:sp>
      <p:sp>
        <p:nvSpPr>
          <p:cNvPr id="10072" name="object_1007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2 bis 5 Jahre</a:t>
            </a:r>
          </a:p>
        </p:txBody>
      </p:sp>
      <p:sp>
        <p:nvSpPr>
          <p:cNvPr id="10074" name="object_1007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10076" name="object_1007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10078" name="object_10079"/>
          <p:cNvSpPr/>
          <p:nvPr/>
        </p:nvSpPr>
        <p:spPr>
          <a:xfrm>
            <a:off x="7345326" y="5379741"/>
            <a:ext cx="0" cy="424573"/>
          </a:xfrm>
          <a:prstGeom prst="rect">
            <a:avLst/>
          </a:prstGeom>
          <a:solidFill>
            <a:srgbClr val="49C0B6"/>
          </a:solidFill>
        </p:spPr>
      </p:sp>
      <p:sp>
        <p:nvSpPr>
          <p:cNvPr id="10080" name="object_1008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über 5 Jahre</a:t>
            </a:r>
          </a:p>
        </p:txBody>
      </p:sp>
      <p:sp>
        <p:nvSpPr>
          <p:cNvPr id="10082" name="object_1008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p:txBody>
      </p:sp>
      <p:sp>
        <p:nvSpPr>
          <p:cNvPr id="10084" name="object_1008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10086" name="object_10087"/>
          <p:cNvSpPr/>
          <p:nvPr/>
        </p:nvSpPr>
        <p:spPr>
          <a:xfrm>
            <a:off x="7345326" y="6441174"/>
            <a:ext cx="0" cy="424573"/>
          </a:xfrm>
          <a:prstGeom prst="rect">
            <a:avLst/>
          </a:prstGeom>
          <a:solidFill>
            <a:srgbClr val="49C0B6"/>
          </a:solidFill>
        </p:spPr>
      </p:sp>
      <p:sp>
        <p:nvSpPr>
          <p:cNvPr id="10088" name="object_10089"/>
          <p:cNvSpPr/>
          <p:nvPr/>
        </p:nvSpPr>
        <p:spPr>
          <a:xfrm>
            <a:off x="7345326" y="3999878"/>
            <a:ext cx="0" cy="3184299"/>
          </a:xfrm>
          <a:prstGeom prst="rect">
            <a:avLst/>
          </a:prstGeom>
          <a:ln w="5235">
            <a:solidFill>
              <a:srgbClr val="000000"/>
            </a:solidFill>
          </a:ln>
        </p:spPr>
      </p:sp>
      <p:sp>
        <p:nvSpPr>
          <p:cNvPr id="10090" name="object_10091"/>
          <p:cNvSpPr/>
          <p:nvPr/>
        </p:nvSpPr>
        <p:spPr>
          <a:xfrm>
            <a:off x="15752573" y="3999878"/>
            <a:ext cx="0" cy="3184299"/>
          </a:xfrm>
          <a:prstGeom prst="rect">
            <a:avLst/>
          </a:prstGeom>
          <a:ln w="5235">
            <a:solidFill>
              <a:srgbClr val="000000"/>
            </a:solidFill>
          </a:ln>
        </p:spPr>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4" name="object_10095"/>
          <p:cNvSpPr/>
          <p:nvPr/>
        </p:nvSpPr>
        <p:spPr>
          <a:xfrm>
            <a:off x="0" y="0"/>
            <a:ext cx="20104100" cy="7831455"/>
          </a:xfrm>
          <a:prstGeom prst="rect">
            <a:avLst/>
          </a:prstGeom>
          <a:solidFill>
            <a:srgbClr val="49C0B6"/>
          </a:solidFill>
        </p:spPr>
      </p:sp>
      <p:sp>
        <p:nvSpPr>
          <p:cNvPr id="10096" name="object_10097"/>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Semantisches Differential</a:t>
            </a:r>
          </a:p>
          <a:p>
            <a:pPr marL="0" algn="ctr">
              <a:spcBef>
                <a:spcPts val="715"/>
              </a:spcBef>
            </a:pPr>
            <a:endParaRPr sz="2450"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00" name="object_10101"/>
          <p:cNvPicPr>
            <a:picLocks noChangeAspect="1"/>
          </p:cNvPicPr>
          <p:nvPr/>
        </p:nvPicPr>
        <p:blipFill>
          <a:blip r:embed="rId3"/>
          <a:stretch>
            <a:fillRect/>
          </a:stretch>
        </p:blipFill>
        <p:spPr>
          <a:xfrm>
            <a:off x="603250" y="519041"/>
            <a:ext cx="1098413" cy="1098413"/>
          </a:xfrm>
          <a:prstGeom prst="rect">
            <a:avLst/>
          </a:prstGeom>
        </p:spPr>
      </p:pic>
      <p:sp>
        <p:nvSpPr>
          <p:cNvPr id="10102" name="object_1010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Semantisches Differential</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104" name="10105">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0106" name="10107">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0108" name="10109">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0110" name="10111">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0112" name="10113">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0114" name="10115">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0116" name="10117">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0118" name="10119">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0120" name="10121">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0122" name="10123">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0124" name="10125">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0126" name="10127">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128" name="10129">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0130" name="10131">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132" name="10133">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0134" name="10135">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0136" name="10137">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0138" name="object_10139"/>
          <p:cNvSpPr/>
          <p:nvPr/>
        </p:nvSpPr>
        <p:spPr>
          <a:xfrm>
            <a:off x="5858433" y="3634787"/>
            <a:ext cx="0" cy="6433820"/>
          </a:xfrm>
          <a:prstGeom prst="rect">
            <a:avLst/>
          </a:prstGeom>
          <a:ln w="5235">
            <a:solidFill>
              <a:srgbClr val="000000"/>
            </a:solidFill>
          </a:ln>
        </p:spPr>
      </p:sp>
      <p:sp>
        <p:nvSpPr>
          <p:cNvPr id="10140" name="object_10141"/>
          <p:cNvSpPr/>
          <p:nvPr/>
        </p:nvSpPr>
        <p:spPr>
          <a:xfrm>
            <a:off x="14268450" y="3640455"/>
            <a:ext cx="0" cy="6433820"/>
          </a:xfrm>
          <a:prstGeom prst="rect">
            <a:avLst/>
          </a:prstGeom>
          <a:ln w="5235">
            <a:solidFill>
              <a:srgbClr val="000000"/>
            </a:solidFill>
          </a:ln>
        </p:spPr>
      </p:sp>
      <p:sp>
        <p:nvSpPr>
          <p:cNvPr id="10142" name="object_10143"/>
          <p:cNvSpPr/>
          <p:nvPr/>
        </p:nvSpPr>
        <p:spPr>
          <a:xfrm>
            <a:off x="7260103" y="3640455"/>
            <a:ext cx="0" cy="6433820"/>
          </a:xfrm>
          <a:prstGeom prst="rect">
            <a:avLst/>
          </a:prstGeom>
          <a:ln w="5235">
            <a:solidFill>
              <a:srgbClr val="E0E0E0"/>
            </a:solidFill>
          </a:ln>
        </p:spPr>
      </p:sp>
      <p:sp>
        <p:nvSpPr>
          <p:cNvPr id="10144" name="object_10145"/>
          <p:cNvSpPr/>
          <p:nvPr/>
        </p:nvSpPr>
        <p:spPr>
          <a:xfrm>
            <a:off x="8661772" y="3640455"/>
            <a:ext cx="0" cy="6433820"/>
          </a:xfrm>
          <a:prstGeom prst="rect">
            <a:avLst/>
          </a:prstGeom>
          <a:ln w="5235">
            <a:solidFill>
              <a:srgbClr val="E0E0E0"/>
            </a:solidFill>
          </a:ln>
        </p:spPr>
      </p:sp>
      <p:sp>
        <p:nvSpPr>
          <p:cNvPr id="10146" name="object_10147"/>
          <p:cNvSpPr/>
          <p:nvPr/>
        </p:nvSpPr>
        <p:spPr>
          <a:xfrm>
            <a:off x="10063442" y="3640455"/>
            <a:ext cx="0" cy="6433820"/>
          </a:xfrm>
          <a:prstGeom prst="rect">
            <a:avLst/>
          </a:prstGeom>
          <a:ln w="5235">
            <a:solidFill>
              <a:srgbClr val="E0E0E0"/>
            </a:solidFill>
          </a:ln>
        </p:spPr>
      </p:sp>
      <p:sp>
        <p:nvSpPr>
          <p:cNvPr id="10148" name="object_10149"/>
          <p:cNvSpPr/>
          <p:nvPr/>
        </p:nvSpPr>
        <p:spPr>
          <a:xfrm>
            <a:off x="11465111" y="3640455"/>
            <a:ext cx="0" cy="6433820"/>
          </a:xfrm>
          <a:prstGeom prst="rect">
            <a:avLst/>
          </a:prstGeom>
          <a:ln w="5235">
            <a:solidFill>
              <a:srgbClr val="E0E0E0"/>
            </a:solidFill>
          </a:ln>
        </p:spPr>
      </p:sp>
      <p:sp>
        <p:nvSpPr>
          <p:cNvPr id="10150" name="object_10151"/>
          <p:cNvSpPr/>
          <p:nvPr/>
        </p:nvSpPr>
        <p:spPr>
          <a:xfrm>
            <a:off x="12866781" y="3640455"/>
            <a:ext cx="0" cy="6433820"/>
          </a:xfrm>
          <a:prstGeom prst="rect">
            <a:avLst/>
          </a:prstGeom>
          <a:ln w="5235">
            <a:solidFill>
              <a:srgbClr val="E0E0E0"/>
            </a:solidFill>
          </a:ln>
        </p:spPr>
      </p:sp>
      <p:sp>
        <p:nvSpPr>
          <p:cNvPr id="10152" name="object_10153"/>
          <p:cNvSpPr/>
          <p:nvPr/>
        </p:nvSpPr>
        <p:spPr>
          <a:xfrm>
            <a:off x="5782233" y="4089303"/>
            <a:ext cx="152400" cy="152400"/>
          </a:xfrm>
          <a:prstGeom prst="ellipse">
            <a:avLst/>
          </a:prstGeom>
          <a:solidFill>
            <a:srgbClr val="421C5E"/>
          </a:solidFill>
        </p:spPr>
      </p:sp>
      <p:cxnSp>
        <p:nvCxnSpPr>
          <p:cNvPr id="10154" name="object_10155"/>
          <p:cNvCxnSpPr/>
          <p:nvPr/>
        </p:nvCxnSpPr>
        <p:spPr>
          <a:xfrm flipH="1">
            <a:off x="5782233" y="4165503"/>
            <a:ext cx="152400" cy="0"/>
          </a:xfrm>
          <a:prstGeom prst="line">
            <a:avLst/>
          </a:prstGeom>
          <a:ln w="19050" cap="flat" cmpd="sng" algn="ctr">
            <a:solidFill>
              <a:srgbClr val="494C4D"/>
            </a:solidFill>
            <a:prstDash val="dash"/>
            <a:round/>
            <a:headEnd type="none" w="med" len="med"/>
            <a:tailEnd type="arrow" w="lg" len="lg"/>
          </a:ln>
        </p:spPr>
      </p:cxnSp>
      <p:sp>
        <p:nvSpPr>
          <p:cNvPr id="10156" name="object_10157"/>
          <p:cNvSpPr/>
          <p:nvPr/>
        </p:nvSpPr>
        <p:spPr>
          <a:xfrm>
            <a:off x="5782233" y="4089303"/>
            <a:ext cx="152400" cy="152400"/>
          </a:xfrm>
          <a:prstGeom prst="ellipse">
            <a:avLst/>
          </a:prstGeom>
          <a:solidFill>
            <a:srgbClr val="48C1B8"/>
          </a:solidFill>
        </p:spPr>
      </p:sp>
      <p:sp>
        <p:nvSpPr>
          <p:cNvPr id="10158" name="object_10159"/>
          <p:cNvSpPr txBox="1"/>
          <p:nvPr/>
        </p:nvSpPr>
        <p:spPr>
          <a:xfrm>
            <a:off x="286890" y="3634787"/>
            <a:ext cx="4373456" cy="1061432"/>
          </a:xfrm>
          <a:prstGeom prst="rect">
            <a:avLst/>
          </a:prstGeom>
        </p:spPr>
        <p:txBody>
          <a:bodyPr vert="horz" wrap="square" lIns="0" tIns="15240" rIns="0" bIns="0" rtlCol="0" anchor="ctr" anchorCtr="0">
            <a:normAutofit/>
          </a:bodyPr>
          <a:lstStyle/>
          <a:p>
            <a:pPr marL="12700" algn="r">
              <a:lnSpc>
                <a:spcPct val="100000"/>
              </a:lnSpc>
              <a:spcBef>
                <a:spcPts val="120"/>
              </a:spcBef>
            </a:pPr>
            <a:r>
              <a:rPr sz="1800" spc="-5" dirty="0">
                <a:solidFill>
                  <a:srgbClr val="494C4D"/>
                </a:solidFill>
                <a:latin typeface="Arial"/>
                <a:cs typeface="Arial"/>
              </a:rPr>
              <a:t>Feedback als abgegrenztes Projekt</a:t>
            </a:r>
          </a:p>
        </p:txBody>
      </p:sp>
      <p:sp>
        <p:nvSpPr>
          <p:cNvPr id="10160" name="object_10161"/>
          <p:cNvSpPr txBox="1"/>
          <p:nvPr/>
        </p:nvSpPr>
        <p:spPr>
          <a:xfrm>
            <a:off x="4660346" y="3634787"/>
            <a:ext cx="913882" cy="1061432"/>
          </a:xfrm>
          <a:prstGeom prst="rect">
            <a:avLst/>
          </a:prstGeom>
        </p:spPr>
        <p:txBody>
          <a:bodyPr vert="horz" wrap="square" lIns="0" tIns="15240" rIns="0" bIns="0" rtlCol="0" anchor="ctr" anchorCtr="0">
            <a:spAutoFit/>
          </a:bodyPr>
          <a:lstStyle/>
          <a:p>
            <a:pPr marL="12700" algn="r">
              <a:lnSpc>
                <a:spcPct val="100000"/>
              </a:lnSpc>
              <a:spcBef>
                <a:spcPts val="120"/>
              </a:spcBef>
            </a:pPr>
            <a:r>
              <a:rPr lang="de-AT" sz="2450" spc="10" dirty="0">
                <a:solidFill>
                  <a:srgbClr val="421C5E"/>
                </a:solidFill>
                <a:latin typeface="Arial"/>
                <a:cs typeface="Arial"/>
              </a:rPr>
              <a:t>100</a:t>
            </a:r>
          </a:p>
          <a:p>
            <a:pPr marL="12700" algn="r">
              <a:lnSpc>
                <a:spcPct val="100000"/>
              </a:lnSpc>
              <a:spcBef>
                <a:spcPts val="120"/>
              </a:spcBef>
            </a:pPr>
            <a:r>
              <a:rPr lang="de-AT" sz="2450" spc="10" dirty="0">
                <a:solidFill>
                  <a:srgbClr val="48C1B8"/>
                </a:solidFill>
                <a:latin typeface="Arial"/>
                <a:cs typeface="Arial"/>
              </a:rPr>
              <a:t>100</a:t>
            </a:r>
          </a:p>
        </p:txBody>
      </p:sp>
      <p:sp>
        <p:nvSpPr>
          <p:cNvPr id="10162" name="object_10163"/>
          <p:cNvSpPr txBox="1"/>
          <p:nvPr/>
        </p:nvSpPr>
        <p:spPr>
          <a:xfrm>
            <a:off x="15466537" y="3634787"/>
            <a:ext cx="4373456" cy="1061432"/>
          </a:xfrm>
          <a:prstGeom prst="rect">
            <a:avLst/>
          </a:prstGeom>
        </p:spPr>
        <p:txBody>
          <a:bodyPr vert="horz" wrap="square" lIns="0" tIns="15240" rIns="0" bIns="0" rtlCol="0" anchor="ctr" anchorCtr="0">
            <a:normAutofit/>
          </a:bodyPr>
          <a:lstStyle/>
          <a:p>
            <a:pPr marL="12700">
              <a:lnSpc>
                <a:spcPct val="100000"/>
              </a:lnSpc>
              <a:spcBef>
                <a:spcPts val="120"/>
              </a:spcBef>
            </a:pPr>
            <a:r>
              <a:rPr sz="1800" spc="-5" dirty="0">
                <a:solidFill>
                  <a:srgbClr val="494C4D"/>
                </a:solidFill>
                <a:latin typeface="Arial"/>
                <a:cs typeface="Arial"/>
              </a:rPr>
              <a:t>Feedback als permanenter Prozess</a:t>
            </a:r>
          </a:p>
        </p:txBody>
      </p:sp>
      <p:sp>
        <p:nvSpPr>
          <p:cNvPr id="10164" name="object_10165"/>
          <p:cNvSpPr txBox="1"/>
          <p:nvPr/>
        </p:nvSpPr>
        <p:spPr>
          <a:xfrm>
            <a:off x="14552655" y="3634787"/>
            <a:ext cx="913882" cy="1061432"/>
          </a:xfrm>
          <a:prstGeom prst="rect">
            <a:avLst/>
          </a:prstGeom>
        </p:spPr>
        <p:txBody>
          <a:bodyPr vert="horz" wrap="square" lIns="0" tIns="15240" rIns="0" bIns="0" rtlCol="0" anchor="ctr" anchorCtr="0">
            <a:spAutoFit/>
          </a:bodyPr>
          <a:lstStyle/>
          <a:p>
            <a:pPr marL="12700" algn="l">
              <a:lnSpc>
                <a:spcPct val="100000"/>
              </a:lnSpc>
              <a:spcBef>
                <a:spcPts val="120"/>
              </a:spcBef>
            </a:pPr>
            <a:endParaRPr/>
          </a:p>
          <a:p>
            <a:pPr marL="12700" algn="l">
              <a:lnSpc>
                <a:spcPct val="100000"/>
              </a:lnSpc>
              <a:spcBef>
                <a:spcPts val="120"/>
              </a:spcBef>
            </a:pPr>
            <a:endParaRPr/>
          </a:p>
        </p:txBody>
      </p:sp>
      <p:sp>
        <p:nvSpPr>
          <p:cNvPr id="10166" name="object_10167"/>
          <p:cNvSpPr/>
          <p:nvPr/>
        </p:nvSpPr>
        <p:spPr>
          <a:xfrm>
            <a:off x="5782233" y="5150735"/>
            <a:ext cx="152400" cy="152400"/>
          </a:xfrm>
          <a:prstGeom prst="ellipse">
            <a:avLst/>
          </a:prstGeom>
          <a:solidFill>
            <a:srgbClr val="421C5E"/>
          </a:solidFill>
        </p:spPr>
      </p:sp>
      <p:cxnSp>
        <p:nvCxnSpPr>
          <p:cNvPr id="10168" name="object_10169"/>
          <p:cNvCxnSpPr/>
          <p:nvPr/>
        </p:nvCxnSpPr>
        <p:spPr>
          <a:xfrm flipH="1">
            <a:off x="5782233" y="5226935"/>
            <a:ext cx="152400" cy="0"/>
          </a:xfrm>
          <a:prstGeom prst="line">
            <a:avLst/>
          </a:prstGeom>
          <a:ln w="19050" cap="flat" cmpd="sng" algn="ctr">
            <a:solidFill>
              <a:srgbClr val="494C4D"/>
            </a:solidFill>
            <a:prstDash val="dash"/>
            <a:round/>
            <a:headEnd type="none" w="med" len="med"/>
            <a:tailEnd type="arrow" w="lg" len="lg"/>
          </a:ln>
        </p:spPr>
      </p:cxnSp>
      <p:sp>
        <p:nvSpPr>
          <p:cNvPr id="10170" name="object_10171"/>
          <p:cNvSpPr/>
          <p:nvPr/>
        </p:nvSpPr>
        <p:spPr>
          <a:xfrm>
            <a:off x="5782233" y="5150735"/>
            <a:ext cx="152400" cy="152400"/>
          </a:xfrm>
          <a:prstGeom prst="ellipse">
            <a:avLst/>
          </a:prstGeom>
          <a:solidFill>
            <a:srgbClr val="48C1B8"/>
          </a:solidFill>
        </p:spPr>
      </p:sp>
      <p:sp>
        <p:nvSpPr>
          <p:cNvPr id="10172" name="object_10173"/>
          <p:cNvSpPr txBox="1"/>
          <p:nvPr/>
        </p:nvSpPr>
        <p:spPr>
          <a:xfrm>
            <a:off x="286890" y="4696219"/>
            <a:ext cx="4373456" cy="1061432"/>
          </a:xfrm>
          <a:prstGeom prst="rect">
            <a:avLst/>
          </a:prstGeom>
        </p:spPr>
        <p:txBody>
          <a:bodyPr vert="horz" wrap="square" lIns="0" tIns="15240" rIns="0" bIns="0" rtlCol="0" anchor="ctr" anchorCtr="0">
            <a:normAutofit/>
          </a:bodyPr>
          <a:lstStyle/>
          <a:p>
            <a:pPr marL="12700" algn="r">
              <a:lnSpc>
                <a:spcPct val="100000"/>
              </a:lnSpc>
              <a:spcBef>
                <a:spcPts val="120"/>
              </a:spcBef>
            </a:pPr>
            <a:r>
              <a:rPr sz="1800" spc="-5" dirty="0">
                <a:solidFill>
                  <a:srgbClr val="494C4D"/>
                </a:solidFill>
                <a:latin typeface="Arial"/>
                <a:cs typeface="Arial"/>
              </a:rPr>
              <a:t>Feedback wird häufig eingeholt</a:t>
            </a:r>
          </a:p>
        </p:txBody>
      </p:sp>
      <p:sp>
        <p:nvSpPr>
          <p:cNvPr id="10174" name="object_10175"/>
          <p:cNvSpPr txBox="1"/>
          <p:nvPr/>
        </p:nvSpPr>
        <p:spPr>
          <a:xfrm>
            <a:off x="4660346" y="4696219"/>
            <a:ext cx="913882" cy="1061432"/>
          </a:xfrm>
          <a:prstGeom prst="rect">
            <a:avLst/>
          </a:prstGeom>
        </p:spPr>
        <p:txBody>
          <a:bodyPr vert="horz" wrap="square" lIns="0" tIns="15240" rIns="0" bIns="0" rtlCol="0" anchor="ctr" anchorCtr="0">
            <a:spAutoFit/>
          </a:bodyPr>
          <a:lstStyle/>
          <a:p>
            <a:pPr marL="12700" algn="r">
              <a:lnSpc>
                <a:spcPct val="100000"/>
              </a:lnSpc>
              <a:spcBef>
                <a:spcPts val="120"/>
              </a:spcBef>
            </a:pPr>
            <a:r>
              <a:rPr lang="de-AT" sz="2450" spc="10" dirty="0">
                <a:solidFill>
                  <a:srgbClr val="421C5E"/>
                </a:solidFill>
                <a:latin typeface="Arial"/>
                <a:cs typeface="Arial"/>
              </a:rPr>
              <a:t>100</a:t>
            </a:r>
          </a:p>
          <a:p>
            <a:pPr marL="12700" algn="r">
              <a:lnSpc>
                <a:spcPct val="100000"/>
              </a:lnSpc>
              <a:spcBef>
                <a:spcPts val="120"/>
              </a:spcBef>
            </a:pPr>
            <a:r>
              <a:rPr lang="de-AT" sz="2450" spc="10" dirty="0">
                <a:solidFill>
                  <a:srgbClr val="48C1B8"/>
                </a:solidFill>
                <a:latin typeface="Arial"/>
                <a:cs typeface="Arial"/>
              </a:rPr>
              <a:t>100</a:t>
            </a:r>
          </a:p>
        </p:txBody>
      </p:sp>
      <p:sp>
        <p:nvSpPr>
          <p:cNvPr id="10176" name="object_10177"/>
          <p:cNvSpPr txBox="1"/>
          <p:nvPr/>
        </p:nvSpPr>
        <p:spPr>
          <a:xfrm>
            <a:off x="15466537" y="4696219"/>
            <a:ext cx="4373456" cy="1061432"/>
          </a:xfrm>
          <a:prstGeom prst="rect">
            <a:avLst/>
          </a:prstGeom>
        </p:spPr>
        <p:txBody>
          <a:bodyPr vert="horz" wrap="square" lIns="0" tIns="15240" rIns="0" bIns="0" rtlCol="0" anchor="ctr" anchorCtr="0">
            <a:normAutofit/>
          </a:bodyPr>
          <a:lstStyle/>
          <a:p>
            <a:pPr marL="12700">
              <a:lnSpc>
                <a:spcPct val="100000"/>
              </a:lnSpc>
              <a:spcBef>
                <a:spcPts val="120"/>
              </a:spcBef>
            </a:pPr>
            <a:r>
              <a:rPr sz="1800" spc="-5" dirty="0">
                <a:solidFill>
                  <a:srgbClr val="494C4D"/>
                </a:solidFill>
                <a:latin typeface="Arial"/>
                <a:cs typeface="Arial"/>
              </a:rPr>
              <a:t>Feedback wird selten eingeholt</a:t>
            </a:r>
          </a:p>
        </p:txBody>
      </p:sp>
      <p:sp>
        <p:nvSpPr>
          <p:cNvPr id="10178" name="object_10179"/>
          <p:cNvSpPr txBox="1"/>
          <p:nvPr/>
        </p:nvSpPr>
        <p:spPr>
          <a:xfrm>
            <a:off x="14552655" y="4696219"/>
            <a:ext cx="913882" cy="1061432"/>
          </a:xfrm>
          <a:prstGeom prst="rect">
            <a:avLst/>
          </a:prstGeom>
        </p:spPr>
        <p:txBody>
          <a:bodyPr vert="horz" wrap="square" lIns="0" tIns="15240" rIns="0" bIns="0" rtlCol="0" anchor="ctr" anchorCtr="0">
            <a:spAutoFit/>
          </a:bodyPr>
          <a:lstStyle/>
          <a:p>
            <a:pPr marL="12700" algn="l">
              <a:lnSpc>
                <a:spcPct val="100000"/>
              </a:lnSpc>
              <a:spcBef>
                <a:spcPts val="120"/>
              </a:spcBef>
            </a:pPr>
            <a:endParaRPr/>
          </a:p>
          <a:p>
            <a:pPr marL="12700" algn="l">
              <a:lnSpc>
                <a:spcPct val="100000"/>
              </a:lnSpc>
              <a:spcBef>
                <a:spcPts val="120"/>
              </a:spcBef>
            </a:pPr>
            <a:endParaRPr/>
          </a:p>
        </p:txBody>
      </p:sp>
      <p:sp>
        <p:nvSpPr>
          <p:cNvPr id="10180" name="object_10181"/>
          <p:cNvSpPr/>
          <p:nvPr/>
        </p:nvSpPr>
        <p:spPr>
          <a:xfrm>
            <a:off x="5782233" y="6212167"/>
            <a:ext cx="152400" cy="152400"/>
          </a:xfrm>
          <a:prstGeom prst="ellipse">
            <a:avLst/>
          </a:prstGeom>
          <a:solidFill>
            <a:srgbClr val="421C5E"/>
          </a:solidFill>
        </p:spPr>
      </p:sp>
      <p:cxnSp>
        <p:nvCxnSpPr>
          <p:cNvPr id="10182" name="object_10183"/>
          <p:cNvCxnSpPr/>
          <p:nvPr/>
        </p:nvCxnSpPr>
        <p:spPr>
          <a:xfrm flipH="1">
            <a:off x="5782233" y="6288367"/>
            <a:ext cx="152400" cy="0"/>
          </a:xfrm>
          <a:prstGeom prst="line">
            <a:avLst/>
          </a:prstGeom>
          <a:ln w="19050" cap="flat" cmpd="sng" algn="ctr">
            <a:solidFill>
              <a:srgbClr val="494C4D"/>
            </a:solidFill>
            <a:prstDash val="dash"/>
            <a:round/>
            <a:headEnd type="none" w="med" len="med"/>
            <a:tailEnd type="arrow" w="lg" len="lg"/>
          </a:ln>
        </p:spPr>
      </p:cxnSp>
      <p:sp>
        <p:nvSpPr>
          <p:cNvPr id="10184" name="object_10185"/>
          <p:cNvSpPr/>
          <p:nvPr/>
        </p:nvSpPr>
        <p:spPr>
          <a:xfrm>
            <a:off x="5782233" y="6212167"/>
            <a:ext cx="152400" cy="152400"/>
          </a:xfrm>
          <a:prstGeom prst="ellipse">
            <a:avLst/>
          </a:prstGeom>
          <a:solidFill>
            <a:srgbClr val="48C1B8"/>
          </a:solidFill>
        </p:spPr>
      </p:sp>
      <p:sp>
        <p:nvSpPr>
          <p:cNvPr id="10186" name="object_10187"/>
          <p:cNvSpPr txBox="1"/>
          <p:nvPr/>
        </p:nvSpPr>
        <p:spPr>
          <a:xfrm>
            <a:off x="286890" y="5757651"/>
            <a:ext cx="4373456" cy="1061432"/>
          </a:xfrm>
          <a:prstGeom prst="rect">
            <a:avLst/>
          </a:prstGeom>
        </p:spPr>
        <p:txBody>
          <a:bodyPr vert="horz" wrap="square" lIns="0" tIns="15240" rIns="0" bIns="0" rtlCol="0" anchor="ctr" anchorCtr="0">
            <a:normAutofit/>
          </a:bodyPr>
          <a:lstStyle/>
          <a:p>
            <a:pPr marL="12700" algn="r">
              <a:lnSpc>
                <a:spcPct val="100000"/>
              </a:lnSpc>
              <a:spcBef>
                <a:spcPts val="120"/>
              </a:spcBef>
            </a:pPr>
            <a:r>
              <a:rPr sz="1800" spc="-5" dirty="0">
                <a:solidFill>
                  <a:srgbClr val="494C4D"/>
                </a:solidFill>
                <a:latin typeface="Arial"/>
                <a:cs typeface="Arial"/>
              </a:rPr>
              <a:t>Stellt Teams in den Mittelpunkt (Organisationsentwicklung)</a:t>
            </a:r>
          </a:p>
        </p:txBody>
      </p:sp>
      <p:sp>
        <p:nvSpPr>
          <p:cNvPr id="10188" name="object_10189"/>
          <p:cNvSpPr txBox="1"/>
          <p:nvPr/>
        </p:nvSpPr>
        <p:spPr>
          <a:xfrm>
            <a:off x="4660346" y="5757651"/>
            <a:ext cx="913882" cy="1061432"/>
          </a:xfrm>
          <a:prstGeom prst="rect">
            <a:avLst/>
          </a:prstGeom>
        </p:spPr>
        <p:txBody>
          <a:bodyPr vert="horz" wrap="square" lIns="0" tIns="15240" rIns="0" bIns="0" rtlCol="0" anchor="ctr" anchorCtr="0">
            <a:spAutoFit/>
          </a:bodyPr>
          <a:lstStyle/>
          <a:p>
            <a:pPr marL="12700" algn="r">
              <a:lnSpc>
                <a:spcPct val="100000"/>
              </a:lnSpc>
              <a:spcBef>
                <a:spcPts val="120"/>
              </a:spcBef>
            </a:pPr>
            <a:r>
              <a:rPr lang="de-AT" sz="2450" spc="10" dirty="0">
                <a:solidFill>
                  <a:srgbClr val="421C5E"/>
                </a:solidFill>
                <a:latin typeface="Arial"/>
                <a:cs typeface="Arial"/>
              </a:rPr>
              <a:t>100</a:t>
            </a:r>
          </a:p>
          <a:p>
            <a:pPr marL="12700" algn="r">
              <a:lnSpc>
                <a:spcPct val="100000"/>
              </a:lnSpc>
              <a:spcBef>
                <a:spcPts val="120"/>
              </a:spcBef>
            </a:pPr>
            <a:r>
              <a:rPr lang="de-AT" sz="2450" spc="10" dirty="0">
                <a:solidFill>
                  <a:srgbClr val="48C1B8"/>
                </a:solidFill>
                <a:latin typeface="Arial"/>
                <a:cs typeface="Arial"/>
              </a:rPr>
              <a:t>100</a:t>
            </a:r>
          </a:p>
        </p:txBody>
      </p:sp>
      <p:sp>
        <p:nvSpPr>
          <p:cNvPr id="10190" name="object_10191"/>
          <p:cNvSpPr txBox="1"/>
          <p:nvPr/>
        </p:nvSpPr>
        <p:spPr>
          <a:xfrm>
            <a:off x="15466537" y="5757651"/>
            <a:ext cx="4373456" cy="1061432"/>
          </a:xfrm>
          <a:prstGeom prst="rect">
            <a:avLst/>
          </a:prstGeom>
        </p:spPr>
        <p:txBody>
          <a:bodyPr vert="horz" wrap="square" lIns="0" tIns="15240" rIns="0" bIns="0" rtlCol="0" anchor="ctr" anchorCtr="0">
            <a:normAutofit/>
          </a:bodyPr>
          <a:lstStyle/>
          <a:p>
            <a:pPr marL="12700">
              <a:lnSpc>
                <a:spcPct val="100000"/>
              </a:lnSpc>
              <a:spcBef>
                <a:spcPts val="120"/>
              </a:spcBef>
            </a:pPr>
            <a:r>
              <a:rPr sz="1800" spc="-5" dirty="0">
                <a:solidFill>
                  <a:srgbClr val="494C4D"/>
                </a:solidFill>
                <a:latin typeface="Arial"/>
                <a:cs typeface="Arial"/>
              </a:rPr>
              <a:t>Stellt Individuen in den Mittelpunkt (Personalentwicklung)</a:t>
            </a:r>
          </a:p>
        </p:txBody>
      </p:sp>
      <p:sp>
        <p:nvSpPr>
          <p:cNvPr id="10192" name="object_10193"/>
          <p:cNvSpPr txBox="1"/>
          <p:nvPr/>
        </p:nvSpPr>
        <p:spPr>
          <a:xfrm>
            <a:off x="14552655" y="5757651"/>
            <a:ext cx="913882" cy="1061432"/>
          </a:xfrm>
          <a:prstGeom prst="rect">
            <a:avLst/>
          </a:prstGeom>
        </p:spPr>
        <p:txBody>
          <a:bodyPr vert="horz" wrap="square" lIns="0" tIns="15240" rIns="0" bIns="0" rtlCol="0" anchor="ctr" anchorCtr="0">
            <a:spAutoFit/>
          </a:bodyPr>
          <a:lstStyle/>
          <a:p>
            <a:pPr marL="12700" algn="l">
              <a:lnSpc>
                <a:spcPct val="100000"/>
              </a:lnSpc>
              <a:spcBef>
                <a:spcPts val="120"/>
              </a:spcBef>
            </a:pPr>
            <a:endParaRPr/>
          </a:p>
          <a:p>
            <a:pPr marL="12700" algn="l">
              <a:lnSpc>
                <a:spcPct val="100000"/>
              </a:lnSpc>
              <a:spcBef>
                <a:spcPts val="120"/>
              </a:spcBef>
            </a:pPr>
            <a:endParaRPr/>
          </a:p>
        </p:txBody>
      </p:sp>
      <p:sp>
        <p:nvSpPr>
          <p:cNvPr id="10194" name="object_10195"/>
          <p:cNvSpPr/>
          <p:nvPr/>
        </p:nvSpPr>
        <p:spPr>
          <a:xfrm>
            <a:off x="5782233" y="7273599"/>
            <a:ext cx="152400" cy="152400"/>
          </a:xfrm>
          <a:prstGeom prst="ellipse">
            <a:avLst/>
          </a:prstGeom>
          <a:solidFill>
            <a:srgbClr val="421C5E"/>
          </a:solidFill>
        </p:spPr>
      </p:sp>
      <p:cxnSp>
        <p:nvCxnSpPr>
          <p:cNvPr id="10196" name="object_10197"/>
          <p:cNvCxnSpPr/>
          <p:nvPr/>
        </p:nvCxnSpPr>
        <p:spPr>
          <a:xfrm flipH="1">
            <a:off x="5782233" y="7349799"/>
            <a:ext cx="152400" cy="0"/>
          </a:xfrm>
          <a:prstGeom prst="line">
            <a:avLst/>
          </a:prstGeom>
          <a:ln w="19050" cap="flat" cmpd="sng" algn="ctr">
            <a:solidFill>
              <a:srgbClr val="494C4D"/>
            </a:solidFill>
            <a:prstDash val="dash"/>
            <a:round/>
            <a:headEnd type="none" w="med" len="med"/>
            <a:tailEnd type="arrow" w="lg" len="lg"/>
          </a:ln>
        </p:spPr>
      </p:cxnSp>
      <p:sp>
        <p:nvSpPr>
          <p:cNvPr id="10198" name="object_10199"/>
          <p:cNvSpPr/>
          <p:nvPr/>
        </p:nvSpPr>
        <p:spPr>
          <a:xfrm>
            <a:off x="5782233" y="7273599"/>
            <a:ext cx="152400" cy="152400"/>
          </a:xfrm>
          <a:prstGeom prst="ellipse">
            <a:avLst/>
          </a:prstGeom>
          <a:solidFill>
            <a:srgbClr val="48C1B8"/>
          </a:solidFill>
        </p:spPr>
      </p:sp>
      <p:sp>
        <p:nvSpPr>
          <p:cNvPr id="10200" name="object_10201"/>
          <p:cNvSpPr txBox="1"/>
          <p:nvPr/>
        </p:nvSpPr>
        <p:spPr>
          <a:xfrm>
            <a:off x="286890" y="6819083"/>
            <a:ext cx="4373456" cy="1061432"/>
          </a:xfrm>
          <a:prstGeom prst="rect">
            <a:avLst/>
          </a:prstGeom>
        </p:spPr>
        <p:txBody>
          <a:bodyPr vert="horz" wrap="square" lIns="0" tIns="15240" rIns="0" bIns="0" rtlCol="0" anchor="ctr" anchorCtr="0">
            <a:normAutofit/>
          </a:bodyPr>
          <a:lstStyle/>
          <a:p>
            <a:pPr marL="12700" algn="r">
              <a:lnSpc>
                <a:spcPct val="100000"/>
              </a:lnSpc>
              <a:spcBef>
                <a:spcPts val="120"/>
              </a:spcBef>
            </a:pPr>
            <a:r>
              <a:rPr sz="1800" spc="-5" dirty="0">
                <a:solidFill>
                  <a:srgbClr val="494C4D"/>
                </a:solidFill>
                <a:latin typeface="Arial"/>
                <a:cs typeface="Arial"/>
              </a:rPr>
              <a:t>Feedback wird persönlich eingeholt</a:t>
            </a:r>
          </a:p>
        </p:txBody>
      </p:sp>
      <p:sp>
        <p:nvSpPr>
          <p:cNvPr id="10202" name="object_10203"/>
          <p:cNvSpPr txBox="1"/>
          <p:nvPr/>
        </p:nvSpPr>
        <p:spPr>
          <a:xfrm>
            <a:off x="4660346" y="6819083"/>
            <a:ext cx="913882" cy="1061432"/>
          </a:xfrm>
          <a:prstGeom prst="rect">
            <a:avLst/>
          </a:prstGeom>
        </p:spPr>
        <p:txBody>
          <a:bodyPr vert="horz" wrap="square" lIns="0" tIns="15240" rIns="0" bIns="0" rtlCol="0" anchor="ctr" anchorCtr="0">
            <a:spAutoFit/>
          </a:bodyPr>
          <a:lstStyle/>
          <a:p>
            <a:pPr marL="12700" algn="r">
              <a:lnSpc>
                <a:spcPct val="100000"/>
              </a:lnSpc>
              <a:spcBef>
                <a:spcPts val="120"/>
              </a:spcBef>
            </a:pPr>
            <a:r>
              <a:rPr lang="de-AT" sz="2450" spc="10" dirty="0">
                <a:solidFill>
                  <a:srgbClr val="421C5E"/>
                </a:solidFill>
                <a:latin typeface="Arial"/>
                <a:cs typeface="Arial"/>
              </a:rPr>
              <a:t>100</a:t>
            </a:r>
          </a:p>
          <a:p>
            <a:pPr marL="12700" algn="r">
              <a:lnSpc>
                <a:spcPct val="100000"/>
              </a:lnSpc>
              <a:spcBef>
                <a:spcPts val="120"/>
              </a:spcBef>
            </a:pPr>
            <a:r>
              <a:rPr lang="de-AT" sz="2450" spc="10" dirty="0">
                <a:solidFill>
                  <a:srgbClr val="48C1B8"/>
                </a:solidFill>
                <a:latin typeface="Arial"/>
                <a:cs typeface="Arial"/>
              </a:rPr>
              <a:t>100</a:t>
            </a:r>
          </a:p>
        </p:txBody>
      </p:sp>
      <p:sp>
        <p:nvSpPr>
          <p:cNvPr id="10204" name="object_10205"/>
          <p:cNvSpPr txBox="1"/>
          <p:nvPr/>
        </p:nvSpPr>
        <p:spPr>
          <a:xfrm>
            <a:off x="15466537" y="6819083"/>
            <a:ext cx="4373456" cy="1061432"/>
          </a:xfrm>
          <a:prstGeom prst="rect">
            <a:avLst/>
          </a:prstGeom>
        </p:spPr>
        <p:txBody>
          <a:bodyPr vert="horz" wrap="square" lIns="0" tIns="15240" rIns="0" bIns="0" rtlCol="0" anchor="ctr" anchorCtr="0">
            <a:normAutofit/>
          </a:bodyPr>
          <a:lstStyle/>
          <a:p>
            <a:pPr marL="12700">
              <a:lnSpc>
                <a:spcPct val="100000"/>
              </a:lnSpc>
              <a:spcBef>
                <a:spcPts val="120"/>
              </a:spcBef>
            </a:pPr>
            <a:r>
              <a:rPr sz="1800" spc="-5" dirty="0">
                <a:solidFill>
                  <a:srgbClr val="494C4D"/>
                </a:solidFill>
                <a:latin typeface="Arial"/>
                <a:cs typeface="Arial"/>
              </a:rPr>
              <a:t>Feedback wird über digitale Tools eingeholt</a:t>
            </a:r>
          </a:p>
        </p:txBody>
      </p:sp>
      <p:sp>
        <p:nvSpPr>
          <p:cNvPr id="10206" name="object_10207"/>
          <p:cNvSpPr txBox="1"/>
          <p:nvPr/>
        </p:nvSpPr>
        <p:spPr>
          <a:xfrm>
            <a:off x="14552655" y="6819083"/>
            <a:ext cx="913882" cy="1061432"/>
          </a:xfrm>
          <a:prstGeom prst="rect">
            <a:avLst/>
          </a:prstGeom>
        </p:spPr>
        <p:txBody>
          <a:bodyPr vert="horz" wrap="square" lIns="0" tIns="15240" rIns="0" bIns="0" rtlCol="0" anchor="ctr" anchorCtr="0">
            <a:spAutoFit/>
          </a:bodyPr>
          <a:lstStyle/>
          <a:p>
            <a:pPr marL="12700" algn="l">
              <a:lnSpc>
                <a:spcPct val="100000"/>
              </a:lnSpc>
              <a:spcBef>
                <a:spcPts val="120"/>
              </a:spcBef>
            </a:pPr>
            <a:endParaRPr/>
          </a:p>
          <a:p>
            <a:pPr marL="12700" algn="l">
              <a:lnSpc>
                <a:spcPct val="100000"/>
              </a:lnSpc>
              <a:spcBef>
                <a:spcPts val="120"/>
              </a:spcBef>
            </a:pPr>
            <a:endParaRPr/>
          </a:p>
        </p:txBody>
      </p:sp>
      <p:sp>
        <p:nvSpPr>
          <p:cNvPr id="10208" name="object_10209"/>
          <p:cNvSpPr/>
          <p:nvPr/>
        </p:nvSpPr>
        <p:spPr>
          <a:xfrm>
            <a:off x="5782233" y="8335031"/>
            <a:ext cx="152400" cy="152400"/>
          </a:xfrm>
          <a:prstGeom prst="ellipse">
            <a:avLst/>
          </a:prstGeom>
          <a:solidFill>
            <a:srgbClr val="421C5E"/>
          </a:solidFill>
        </p:spPr>
      </p:sp>
      <p:cxnSp>
        <p:nvCxnSpPr>
          <p:cNvPr id="10210" name="object_10211"/>
          <p:cNvCxnSpPr/>
          <p:nvPr/>
        </p:nvCxnSpPr>
        <p:spPr>
          <a:xfrm flipH="1">
            <a:off x="5782233" y="8411231"/>
            <a:ext cx="152400" cy="0"/>
          </a:xfrm>
          <a:prstGeom prst="line">
            <a:avLst/>
          </a:prstGeom>
          <a:ln w="19050" cap="flat" cmpd="sng" algn="ctr">
            <a:solidFill>
              <a:srgbClr val="494C4D"/>
            </a:solidFill>
            <a:prstDash val="dash"/>
            <a:round/>
            <a:headEnd type="none" w="med" len="med"/>
            <a:tailEnd type="arrow" w="lg" len="lg"/>
          </a:ln>
        </p:spPr>
      </p:cxnSp>
      <p:sp>
        <p:nvSpPr>
          <p:cNvPr id="10212" name="object_10213"/>
          <p:cNvSpPr/>
          <p:nvPr/>
        </p:nvSpPr>
        <p:spPr>
          <a:xfrm>
            <a:off x="5782233" y="8335031"/>
            <a:ext cx="152400" cy="152400"/>
          </a:xfrm>
          <a:prstGeom prst="ellipse">
            <a:avLst/>
          </a:prstGeom>
          <a:solidFill>
            <a:srgbClr val="48C1B8"/>
          </a:solidFill>
        </p:spPr>
      </p:sp>
      <p:sp>
        <p:nvSpPr>
          <p:cNvPr id="10214" name="object_10215"/>
          <p:cNvSpPr txBox="1"/>
          <p:nvPr/>
        </p:nvSpPr>
        <p:spPr>
          <a:xfrm>
            <a:off x="286890" y="7880515"/>
            <a:ext cx="4373456" cy="1061432"/>
          </a:xfrm>
          <a:prstGeom prst="rect">
            <a:avLst/>
          </a:prstGeom>
        </p:spPr>
        <p:txBody>
          <a:bodyPr vert="horz" wrap="square" lIns="0" tIns="15240" rIns="0" bIns="0" rtlCol="0" anchor="ctr" anchorCtr="0">
            <a:normAutofit/>
          </a:bodyPr>
          <a:lstStyle/>
          <a:p>
            <a:pPr marL="12700" algn="r">
              <a:lnSpc>
                <a:spcPct val="100000"/>
              </a:lnSpc>
              <a:spcBef>
                <a:spcPts val="120"/>
              </a:spcBef>
            </a:pPr>
            <a:r>
              <a:rPr sz="1800" spc="-5" dirty="0">
                <a:solidFill>
                  <a:srgbClr val="494C4D"/>
                </a:solidFill>
                <a:latin typeface="Arial"/>
                <a:cs typeface="Arial"/>
              </a:rPr>
              <a:t>Fragebögen sind kurz und beinhalten wenige Fragen</a:t>
            </a:r>
          </a:p>
        </p:txBody>
      </p:sp>
      <p:sp>
        <p:nvSpPr>
          <p:cNvPr id="10216" name="object_10217"/>
          <p:cNvSpPr txBox="1"/>
          <p:nvPr/>
        </p:nvSpPr>
        <p:spPr>
          <a:xfrm>
            <a:off x="4660346" y="7880515"/>
            <a:ext cx="913882" cy="1061432"/>
          </a:xfrm>
          <a:prstGeom prst="rect">
            <a:avLst/>
          </a:prstGeom>
        </p:spPr>
        <p:txBody>
          <a:bodyPr vert="horz" wrap="square" lIns="0" tIns="15240" rIns="0" bIns="0" rtlCol="0" anchor="ctr" anchorCtr="0">
            <a:spAutoFit/>
          </a:bodyPr>
          <a:lstStyle/>
          <a:p>
            <a:pPr marL="12700" algn="r">
              <a:lnSpc>
                <a:spcPct val="100000"/>
              </a:lnSpc>
              <a:spcBef>
                <a:spcPts val="120"/>
              </a:spcBef>
            </a:pPr>
            <a:r>
              <a:rPr lang="de-AT" sz="2450" spc="10" dirty="0">
                <a:solidFill>
                  <a:srgbClr val="421C5E"/>
                </a:solidFill>
                <a:latin typeface="Arial"/>
                <a:cs typeface="Arial"/>
              </a:rPr>
              <a:t>100</a:t>
            </a:r>
          </a:p>
          <a:p>
            <a:pPr marL="12700" algn="r">
              <a:lnSpc>
                <a:spcPct val="100000"/>
              </a:lnSpc>
              <a:spcBef>
                <a:spcPts val="120"/>
              </a:spcBef>
            </a:pPr>
            <a:r>
              <a:rPr lang="de-AT" sz="2450" spc="10" dirty="0">
                <a:solidFill>
                  <a:srgbClr val="48C1B8"/>
                </a:solidFill>
                <a:latin typeface="Arial"/>
                <a:cs typeface="Arial"/>
              </a:rPr>
              <a:t>100</a:t>
            </a:r>
          </a:p>
        </p:txBody>
      </p:sp>
      <p:sp>
        <p:nvSpPr>
          <p:cNvPr id="10218" name="object_10219"/>
          <p:cNvSpPr txBox="1"/>
          <p:nvPr/>
        </p:nvSpPr>
        <p:spPr>
          <a:xfrm>
            <a:off x="15466537" y="7880515"/>
            <a:ext cx="4373456" cy="1061432"/>
          </a:xfrm>
          <a:prstGeom prst="rect">
            <a:avLst/>
          </a:prstGeom>
        </p:spPr>
        <p:txBody>
          <a:bodyPr vert="horz" wrap="square" lIns="0" tIns="15240" rIns="0" bIns="0" rtlCol="0" anchor="ctr" anchorCtr="0">
            <a:normAutofit/>
          </a:bodyPr>
          <a:lstStyle/>
          <a:p>
            <a:pPr marL="12700">
              <a:lnSpc>
                <a:spcPct val="100000"/>
              </a:lnSpc>
              <a:spcBef>
                <a:spcPts val="120"/>
              </a:spcBef>
            </a:pPr>
            <a:r>
              <a:rPr sz="1800" spc="-5" dirty="0">
                <a:solidFill>
                  <a:srgbClr val="494C4D"/>
                </a:solidFill>
                <a:latin typeface="Arial"/>
                <a:cs typeface="Arial"/>
              </a:rPr>
              <a:t>Fragebögen sind umfangreich und beinhalten viele Fragen</a:t>
            </a:r>
          </a:p>
        </p:txBody>
      </p:sp>
      <p:sp>
        <p:nvSpPr>
          <p:cNvPr id="10220" name="object_10221"/>
          <p:cNvSpPr txBox="1"/>
          <p:nvPr/>
        </p:nvSpPr>
        <p:spPr>
          <a:xfrm>
            <a:off x="14552655" y="7880515"/>
            <a:ext cx="913882" cy="1061432"/>
          </a:xfrm>
          <a:prstGeom prst="rect">
            <a:avLst/>
          </a:prstGeom>
        </p:spPr>
        <p:txBody>
          <a:bodyPr vert="horz" wrap="square" lIns="0" tIns="15240" rIns="0" bIns="0" rtlCol="0" anchor="ctr" anchorCtr="0">
            <a:spAutoFit/>
          </a:bodyPr>
          <a:lstStyle/>
          <a:p>
            <a:pPr marL="12700" algn="l">
              <a:lnSpc>
                <a:spcPct val="100000"/>
              </a:lnSpc>
              <a:spcBef>
                <a:spcPts val="120"/>
              </a:spcBef>
            </a:pPr>
            <a:endParaRPr/>
          </a:p>
          <a:p>
            <a:pPr marL="12700" algn="l">
              <a:lnSpc>
                <a:spcPct val="100000"/>
              </a:lnSpc>
              <a:spcBef>
                <a:spcPts val="120"/>
              </a:spcBef>
            </a:pPr>
            <a:endParaRPr/>
          </a:p>
        </p:txBody>
      </p:sp>
      <p:sp>
        <p:nvSpPr>
          <p:cNvPr id="10222" name="Rechteck_10223"/>
          <p:cNvSpPr/>
          <p:nvPr/>
        </p:nvSpPr>
        <p:spPr>
          <a:xfrm>
            <a:off x="6538024" y="10107675"/>
            <a:ext cx="322823" cy="140553"/>
          </a:xfrm>
          <a:prstGeom prst="rect">
            <a:avLst/>
          </a:prstGeom>
          <a:solidFill>
            <a:srgbClr val="421C5E"/>
          </a:solidFill>
        </p:spPr>
      </p:sp>
      <p:sp>
        <p:nvSpPr>
          <p:cNvPr id="10224" name="object_10225"/>
          <p:cNvSpPr txBox="1"/>
          <p:nvPr/>
        </p:nvSpPr>
        <p:spPr>
          <a:xfrm>
            <a:off x="4479606" y="10147236"/>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Jetzt</a:t>
            </a:r>
          </a:p>
        </p:txBody>
      </p:sp>
      <p:sp>
        <p:nvSpPr>
          <p:cNvPr id="10226" name="Rechteck_10227"/>
          <p:cNvSpPr/>
          <p:nvPr/>
        </p:nvSpPr>
        <p:spPr>
          <a:xfrm>
            <a:off x="13266037" y="10107675"/>
            <a:ext cx="322823" cy="140553"/>
          </a:xfrm>
          <a:prstGeom prst="rect">
            <a:avLst/>
          </a:prstGeom>
          <a:solidFill>
            <a:srgbClr val="48C1B8"/>
          </a:solidFill>
        </p:spPr>
      </p:sp>
      <p:sp>
        <p:nvSpPr>
          <p:cNvPr id="10228" name="object_10229"/>
          <p:cNvSpPr txBox="1"/>
          <p:nvPr/>
        </p:nvSpPr>
        <p:spPr>
          <a:xfrm>
            <a:off x="12889623" y="10147236"/>
            <a:ext cx="2757654" cy="1061432"/>
          </a:xfrm>
          <a:prstGeom prst="rect">
            <a:avLst/>
          </a:prstGeom>
        </p:spPr>
        <p:txBody>
          <a:bodyPr vert="horz" wrap="square" lIns="0" tIns="15240" rIns="0" bIns="0" rtlCol="0" anchor="ctr" anchorCtr="0">
            <a:normAutofit/>
          </a:bodyPr>
          <a:lstStyle/>
          <a:p>
            <a:pPr algn="ctr">
              <a:lnSpc>
                <a:spcPct val="100000"/>
              </a:lnSpc>
              <a:spcBef>
                <a:spcPts val="120"/>
              </a:spcBef>
            </a:pPr>
            <a:r>
              <a:rPr lang="de-DE" sz="2450" spc="-5" dirty="0">
                <a:solidFill>
                  <a:srgbClr val="494C4D"/>
                </a:solidFill>
                <a:latin typeface="Arial"/>
                <a:cs typeface="Arial"/>
              </a:rPr>
              <a:t>Zukunft</a:t>
            </a:r>
          </a:p>
        </p:txBody>
      </p:sp>
      <p:cxnSp>
        <p:nvCxnSpPr>
          <p:cNvPr id="10230" name="object_10231"/>
          <p:cNvCxnSpPr/>
          <p:nvPr/>
        </p:nvCxnSpPr>
        <p:spPr>
          <a:xfrm>
            <a:off x="7119936" y="10177952"/>
            <a:ext cx="5887011" cy="0"/>
          </a:xfrm>
          <a:prstGeom prst="line">
            <a:avLst/>
          </a:prstGeom>
          <a:ln w="19050" cap="flat" cmpd="sng" algn="ctr">
            <a:solidFill>
              <a:srgbClr val="494C4D"/>
            </a:solidFill>
            <a:prstDash val="dash"/>
            <a:round/>
            <a:headEnd type="none" w="med" len="med"/>
            <a:tailEnd type="arrow" w="lg" len="lg"/>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0" name="object_1511"/>
          <p:cNvPicPr>
            <a:picLocks noChangeAspect="1"/>
          </p:cNvPicPr>
          <p:nvPr/>
        </p:nvPicPr>
        <p:blipFill>
          <a:blip r:embed="rId3"/>
          <a:stretch>
            <a:fillRect/>
          </a:stretch>
        </p:blipFill>
        <p:spPr>
          <a:xfrm>
            <a:off x="603250" y="519041"/>
            <a:ext cx="1098413" cy="1098413"/>
          </a:xfrm>
          <a:prstGeom prst="rect">
            <a:avLst/>
          </a:prstGeom>
        </p:spPr>
      </p:pic>
      <p:sp>
        <p:nvSpPr>
          <p:cNvPr id="1512" name="object_151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Projekt im Überblick</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514" name="1515">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516" name="1517">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518" name="1519">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520" name="1521">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522" name="1523">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524" name="1525">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526" name="1527">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528" name="1529">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530" name="1531">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532" name="1533">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534" name="1535">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536" name="1537">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538" name="1539">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540" name="1541">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542" name="1543">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544" name="1545">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546" name="1547">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548" name="object_1549"/>
          <p:cNvSpPr/>
          <p:nvPr/>
        </p:nvSpPr>
        <p:spPr>
          <a:xfrm>
            <a:off x="1005205" y="2320000"/>
            <a:ext cx="18093690" cy="580000"/>
          </a:xfrm>
        </p:spPr>
        <p:txBody>
          <a:bodyPr wrap="square" lIns="0" tIns="0" rIns="0" bIns="0" rtlCol="0" anchor="ctr" anchorCtr="0"/>
          <a:lstStyle/>
          <a:p>
            <a:pPr algn="ctr"/>
            <a:r>
              <a:rPr lang="de-AT" sz="2000" b="1" dirty="0">
                <a:solidFill>
                  <a:srgbClr val="000000"/>
                </a:solidFill>
                <a:latin typeface="Avenir Next LT Pro"/>
                <a:cs typeface="Avenir Next LT Pro"/>
              </a:rPr>
              <a:t>Company overall</a:t>
            </a:r>
          </a:p>
        </p:txBody>
      </p:sp>
      <p:sp>
        <p:nvSpPr>
          <p:cNvPr id="1550" name="object_1551"/>
          <p:cNvSpPr/>
          <p:nvPr/>
        </p:nvSpPr>
        <p:spPr>
          <a:xfrm>
            <a:off x="7802050" y="290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Aussendungen: 697</a:t>
            </a:r>
          </a:p>
        </p:txBody>
      </p:sp>
      <p:sp>
        <p:nvSpPr>
          <p:cNvPr id="1552" name="object_1553"/>
          <p:cNvSpPr/>
          <p:nvPr/>
        </p:nvSpPr>
        <p:spPr>
          <a:xfrm>
            <a:off x="7802050" y="342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Rücksendungen: 580</a:t>
            </a:r>
          </a:p>
        </p:txBody>
      </p:sp>
      <p:sp>
        <p:nvSpPr>
          <p:cNvPr id="1554" name="object_1555"/>
          <p:cNvSpPr/>
          <p:nvPr/>
        </p:nvSpPr>
        <p:spPr>
          <a:xfrm rot="16200000">
            <a:off x="8902050" y="3940000"/>
            <a:ext cx="2300000" cy="2300000"/>
          </a:xfrm>
          <a:prstGeom prst="blockArc">
            <a:avLst>
              <a:gd name="adj1" fmla="val 3672000"/>
              <a:gd name="adj2" fmla="val 21600000"/>
              <a:gd name="adj3" fmla="val 20000"/>
            </a:avLst>
          </a:prstGeom>
          <a:solidFill>
            <a:srgbClr val="49C0B6"/>
          </a:solidFill>
          <a:ln w="1100" cap="flat" cmpd="sng" algn="ctr">
            <a:noFill/>
          </a:ln>
        </p:spPr>
      </p:sp>
      <p:sp>
        <p:nvSpPr>
          <p:cNvPr id="1556" name="object_1557"/>
          <p:cNvSpPr/>
          <p:nvPr/>
        </p:nvSpPr>
        <p:spPr>
          <a:xfrm rot="16200000">
            <a:off x="8902050" y="3940000"/>
            <a:ext cx="2300000" cy="2300000"/>
          </a:xfrm>
          <a:prstGeom prst="blockArc">
            <a:avLst>
              <a:gd name="adj1" fmla="val 21600000"/>
              <a:gd name="adj2" fmla="val 3672000"/>
              <a:gd name="adj3" fmla="val 20000"/>
            </a:avLst>
          </a:prstGeom>
          <a:solidFill>
            <a:srgbClr val="E6E6E6"/>
          </a:solidFill>
          <a:ln w="1100" cap="flat" cmpd="sng" algn="ctr">
            <a:noFill/>
          </a:ln>
        </p:spPr>
      </p:sp>
      <p:sp>
        <p:nvSpPr>
          <p:cNvPr id="1558" name="object_1559"/>
          <p:cNvSpPr txBox="1"/>
          <p:nvPr/>
        </p:nvSpPr>
        <p:spPr>
          <a:xfrm>
            <a:off x="8902050" y="3940000"/>
            <a:ext cx="2300000" cy="2300000"/>
          </a:xfrm>
          <a:prstGeom prst="rect">
            <a:avLst/>
          </a:prstGeom>
        </p:spPr>
        <p:txBody>
          <a:bodyPr wrap="square" lIns="0" tIns="0" rIns="0" bIns="0" rtlCol="0" anchor="ctr" anchorCtr="0">
            <a:noAutofit/>
          </a:bodyPr>
          <a:lstStyle/>
          <a:p>
            <a:pPr algn="ctr"/>
            <a:r>
              <a:rPr lang="de-AT" sz="3000" b="1" dirty="0">
                <a:solidFill>
                  <a:srgbClr val="000000"/>
                </a:solidFill>
                <a:latin typeface="Avenir Next LT Pro"/>
                <a:cs typeface="Avenir Next LT Pro"/>
              </a:rPr>
              <a:t>83 %</a:t>
            </a:r>
          </a:p>
        </p:txBody>
      </p:sp>
      <p:sp>
        <p:nvSpPr>
          <p:cNvPr id="1560" name="object_1561"/>
          <p:cNvSpPr/>
          <p:nvPr/>
        </p:nvSpPr>
        <p:spPr>
          <a:xfrm>
            <a:off x="6934830" y="6480000"/>
            <a:ext cx="6234440" cy="853400"/>
          </a:xfrm>
        </p:spPr>
        <p:txBody>
          <a:bodyPr wrap="square" lIns="0" tIns="0" rIns="0" bIns="0" rtlCol="0" anchor="t" anchorCtr="0"/>
          <a:lstStyle/>
          <a:p>
            <a:pPr algn="ctr"/>
            <a:r>
              <a:rPr lang="de-AT" sz="2350" dirty="0">
                <a:solidFill>
                  <a:srgbClr val="000000"/>
                </a:solidFill>
                <a:latin typeface="Avenir Next LT Pro"/>
                <a:cs typeface="Avenir Next LT Pro"/>
              </a:rPr>
              <a:t>EUCUSA Index</a:t>
            </a:r>
          </a:p>
        </p:txBody>
      </p:sp>
      <p:sp>
        <p:nvSpPr>
          <p:cNvPr id="1562" name="object_1563"/>
          <p:cNvSpPr/>
          <p:nvPr/>
        </p:nvSpPr>
        <p:spPr>
          <a:xfrm rot="16200000">
            <a:off x="9426220" y="6974790"/>
            <a:ext cx="1251660" cy="1251660"/>
          </a:xfrm>
          <a:prstGeom prst="blockArc">
            <a:avLst>
              <a:gd name="adj1" fmla="val 0"/>
              <a:gd name="adj2" fmla="val 5454882"/>
              <a:gd name="adj3" fmla="val 50000"/>
            </a:avLst>
          </a:prstGeom>
          <a:solidFill>
            <a:srgbClr val="D0D0D0"/>
          </a:solidFill>
          <a:ln w="19050" cap="flat" cmpd="sng" algn="ctr">
            <a:solidFill>
              <a:srgbClr val="FFFFFF"/>
            </a:solidFill>
          </a:ln>
        </p:spPr>
      </p:sp>
      <p:sp>
        <p:nvSpPr>
          <p:cNvPr id="1564" name="object_1565"/>
          <p:cNvSpPr/>
          <p:nvPr/>
        </p:nvSpPr>
        <p:spPr>
          <a:xfrm rot="16200000">
            <a:off x="9426220" y="6974790"/>
            <a:ext cx="1251660" cy="1251660"/>
          </a:xfrm>
          <a:prstGeom prst="blockArc">
            <a:avLst>
              <a:gd name="adj1" fmla="val 5454882"/>
              <a:gd name="adj2" fmla="val 12266770"/>
              <a:gd name="adj3" fmla="val 50000"/>
            </a:avLst>
          </a:prstGeom>
          <a:solidFill>
            <a:srgbClr val="D0D0D0"/>
          </a:solidFill>
          <a:ln w="19050" cap="flat" cmpd="sng" algn="ctr">
            <a:solidFill>
              <a:srgbClr val="FFFFFF"/>
            </a:solidFill>
          </a:ln>
        </p:spPr>
      </p:sp>
      <p:sp>
        <p:nvSpPr>
          <p:cNvPr id="1566" name="object_1567"/>
          <p:cNvSpPr/>
          <p:nvPr/>
        </p:nvSpPr>
        <p:spPr>
          <a:xfrm rot="16200000">
            <a:off x="9426220" y="6974790"/>
            <a:ext cx="1251660" cy="1251660"/>
          </a:xfrm>
          <a:prstGeom prst="blockArc">
            <a:avLst>
              <a:gd name="adj1" fmla="val 12266770"/>
              <a:gd name="adj2" fmla="val 16900039"/>
              <a:gd name="adj3" fmla="val 50000"/>
            </a:avLst>
          </a:prstGeom>
          <a:solidFill>
            <a:srgbClr val="707070"/>
          </a:solidFill>
          <a:ln w="19050" cap="flat" cmpd="sng" algn="ctr">
            <a:solidFill>
              <a:srgbClr val="FFFFFF"/>
            </a:solidFill>
          </a:ln>
        </p:spPr>
      </p:sp>
      <p:sp>
        <p:nvSpPr>
          <p:cNvPr id="1568" name="object_1569"/>
          <p:cNvSpPr/>
          <p:nvPr/>
        </p:nvSpPr>
        <p:spPr>
          <a:xfrm rot="16200000">
            <a:off x="9426220" y="6974790"/>
            <a:ext cx="1251660" cy="1251660"/>
          </a:xfrm>
          <a:prstGeom prst="blockArc">
            <a:avLst>
              <a:gd name="adj1" fmla="val 16900039"/>
              <a:gd name="adj2" fmla="val 19547356"/>
              <a:gd name="adj3" fmla="val 50000"/>
            </a:avLst>
          </a:prstGeom>
          <a:solidFill>
            <a:srgbClr val="707070"/>
          </a:solidFill>
          <a:ln w="19050" cap="flat" cmpd="sng" algn="ctr">
            <a:solidFill>
              <a:srgbClr val="FFFFFF"/>
            </a:solidFill>
          </a:ln>
        </p:spPr>
      </p:sp>
      <p:sp>
        <p:nvSpPr>
          <p:cNvPr id="1570" name="object_1571"/>
          <p:cNvSpPr/>
          <p:nvPr/>
        </p:nvSpPr>
        <p:spPr>
          <a:xfrm rot="16200000">
            <a:off x="9426220" y="6974790"/>
            <a:ext cx="1251660" cy="1251660"/>
          </a:xfrm>
          <a:prstGeom prst="blockArc">
            <a:avLst>
              <a:gd name="adj1" fmla="val 19547356"/>
              <a:gd name="adj2" fmla="val 20984022"/>
              <a:gd name="adj3" fmla="val 50000"/>
            </a:avLst>
          </a:prstGeom>
          <a:solidFill>
            <a:srgbClr val="101010"/>
          </a:solidFill>
          <a:ln w="19050" cap="flat" cmpd="sng" algn="ctr">
            <a:solidFill>
              <a:srgbClr val="FFFFFF"/>
            </a:solidFill>
          </a:ln>
        </p:spPr>
      </p:sp>
      <p:sp>
        <p:nvSpPr>
          <p:cNvPr id="1572" name="object_1573"/>
          <p:cNvSpPr/>
          <p:nvPr/>
        </p:nvSpPr>
        <p:spPr>
          <a:xfrm rot="16200000">
            <a:off x="9426220" y="6974790"/>
            <a:ext cx="1251660" cy="1251660"/>
          </a:xfrm>
          <a:prstGeom prst="blockArc">
            <a:avLst>
              <a:gd name="adj1" fmla="val 20984022"/>
              <a:gd name="adj2" fmla="val 21600000"/>
              <a:gd name="adj3" fmla="val 50000"/>
            </a:avLst>
          </a:prstGeom>
          <a:solidFill>
            <a:srgbClr val="101010"/>
          </a:solidFill>
          <a:ln w="19050" cap="flat" cmpd="sng" algn="ctr">
            <a:solidFill>
              <a:srgbClr val="FFFFFF"/>
            </a:solidFill>
          </a:ln>
        </p:spPr>
      </p:sp>
      <p:sp>
        <p:nvSpPr>
          <p:cNvPr id="1574" name="object_1575"/>
          <p:cNvSpPr/>
          <p:nvPr/>
        </p:nvSpPr>
        <p:spPr>
          <a:xfrm>
            <a:off x="9634830" y="7183400"/>
            <a:ext cx="834440" cy="834440"/>
          </a:xfrm>
          <a:prstGeom prst="ellipse">
            <a:avLst/>
          </a:prstGeom>
          <a:solidFill>
            <a:srgbClr val="FABC46"/>
          </a:solidFill>
          <a:ln w="49050" cap="flat" cmpd="sng" algn="ctr">
            <a:solidFill>
              <a:srgbClr val="FFFFFF"/>
            </a:solidFill>
          </a:ln>
        </p:spPr>
        <p:txBody>
          <a:bodyPr wrap="square" lIns="0" tIns="0" rIns="0" bIns="0" rtlCol="0" anchor="ctr" anchorCtr="0"/>
          <a:lstStyle/>
          <a:p>
            <a:pPr algn="ctr"/>
            <a:r>
              <a:rPr lang="de-AT" sz="2550" b="1" dirty="0">
                <a:solidFill>
                  <a:srgbClr val="FFFFFF"/>
                </a:solidFill>
                <a:latin typeface="Avenir Next LT Pro"/>
                <a:cs typeface="Avenir Next LT Pro"/>
              </a:rPr>
              <a:t>2.5</a:t>
            </a:r>
          </a:p>
        </p:txBody>
      </p:sp>
      <p:sp>
        <p:nvSpPr>
          <p:cNvPr id="1576" name="object_1577"/>
          <p:cNvSpPr/>
          <p:nvPr/>
        </p:nvSpPr>
        <p:spPr>
          <a:xfrm>
            <a:off x="8989073" y="6947836"/>
            <a:ext cx="500000" cy="250000"/>
          </a:xfrm>
          <a:prstGeom prst="rect">
            <a:avLst/>
          </a:prstGeom>
          <a:solidFill>
            <a:srgbClr val="101010"/>
          </a:solidFill>
        </p:spPr>
      </p:sp>
      <p:sp>
        <p:nvSpPr>
          <p:cNvPr id="1578" name="object_1579"/>
          <p:cNvSpPr/>
          <p:nvPr/>
        </p:nvSpPr>
        <p:spPr>
          <a:xfrm>
            <a:off x="8989073" y="6947836"/>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10%</a:t>
            </a:r>
          </a:p>
        </p:txBody>
      </p:sp>
      <p:sp>
        <p:nvSpPr>
          <p:cNvPr id="1580" name="object_1581"/>
          <p:cNvSpPr/>
          <p:nvPr/>
        </p:nvSpPr>
        <p:spPr>
          <a:xfrm>
            <a:off x="9802050" y="8355954"/>
            <a:ext cx="500000" cy="250000"/>
          </a:xfrm>
          <a:prstGeom prst="rect">
            <a:avLst/>
          </a:prstGeom>
          <a:solidFill>
            <a:srgbClr val="707070"/>
          </a:solidFill>
        </p:spPr>
      </p:sp>
      <p:sp>
        <p:nvSpPr>
          <p:cNvPr id="1582" name="object_1583"/>
          <p:cNvSpPr/>
          <p:nvPr/>
        </p:nvSpPr>
        <p:spPr>
          <a:xfrm>
            <a:off x="9802050" y="8355954"/>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34%</a:t>
            </a:r>
          </a:p>
        </p:txBody>
      </p:sp>
      <p:sp>
        <p:nvSpPr>
          <p:cNvPr id="1584" name="object_1585"/>
          <p:cNvSpPr/>
          <p:nvPr/>
        </p:nvSpPr>
        <p:spPr>
          <a:xfrm>
            <a:off x="10615027" y="6947837"/>
            <a:ext cx="500000" cy="250000"/>
          </a:xfrm>
          <a:prstGeom prst="rect">
            <a:avLst/>
          </a:prstGeom>
          <a:solidFill>
            <a:srgbClr val="D0D0D0"/>
          </a:solidFill>
        </p:spPr>
      </p:sp>
      <p:sp>
        <p:nvSpPr>
          <p:cNvPr id="1586" name="object_1587"/>
          <p:cNvSpPr/>
          <p:nvPr/>
        </p:nvSpPr>
        <p:spPr>
          <a:xfrm>
            <a:off x="10615027" y="6947837"/>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57%</a:t>
            </a:r>
          </a:p>
        </p:txBody>
      </p:sp>
      <p:sp>
        <p:nvSpPr>
          <p:cNvPr id="1588" name="object_1589"/>
          <p:cNvSpPr/>
          <p:nvPr/>
        </p:nvSpPr>
        <p:spPr>
          <a:xfrm>
            <a:off x="9634830" y="8101284"/>
            <a:ext cx="417220" cy="320000"/>
          </a:xfrm>
          <a:prstGeom prst="rect">
            <a:avLst/>
          </a:prstGeom>
          <a:solidFill>
            <a:srgbClr val="D1D3D4"/>
          </a:solidFill>
        </p:spPr>
      </p:sp>
      <p:sp>
        <p:nvSpPr>
          <p:cNvPr id="1590" name="object_1591"/>
          <p:cNvSpPr/>
          <p:nvPr/>
        </p:nvSpPr>
        <p:spPr>
          <a:xfrm>
            <a:off x="9634830" y="8101284"/>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2.7                                                      </a:t>
            </a:r>
          </a:p>
        </p:txBody>
      </p:sp>
      <p:sp>
        <p:nvSpPr>
          <p:cNvPr id="1592" name="object_1593"/>
          <p:cNvSpPr/>
          <p:nvPr/>
        </p:nvSpPr>
        <p:spPr>
          <a:xfrm>
            <a:off x="10052050" y="8101284"/>
            <a:ext cx="417220" cy="320000"/>
          </a:xfrm>
          <a:prstGeom prst="rect">
            <a:avLst/>
          </a:prstGeom>
          <a:solidFill>
            <a:srgbClr val="E1E2E3"/>
          </a:solidFill>
        </p:spPr>
      </p:sp>
      <p:sp>
        <p:nvSpPr>
          <p:cNvPr id="1594" name="object_1595"/>
          <p:cNvSpPr/>
          <p:nvPr/>
        </p:nvSpPr>
        <p:spPr>
          <a:xfrm>
            <a:off x="10052050" y="8101284"/>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2.8                                                      </a:t>
            </a:r>
          </a:p>
        </p:txBody>
      </p:sp>
      <p:sp>
        <p:nvSpPr>
          <p:cNvPr id="1596" name="object_1597"/>
          <p:cNvSpPr/>
          <p:nvPr/>
        </p:nvSpPr>
        <p:spPr>
          <a:xfrm>
            <a:off x="0" y="8162013"/>
            <a:ext cx="822960" cy="320000"/>
          </a:xfrm>
          <a:prstGeom prst="rect">
            <a:avLst/>
          </a:prstGeom>
          <a:solidFill>
            <a:srgbClr val="D1D3D4"/>
          </a:solidFill>
        </p:spPr>
      </p:sp>
      <p:sp>
        <p:nvSpPr>
          <p:cNvPr id="1598" name="object_1599"/>
          <p:cNvSpPr/>
          <p:nvPr/>
        </p:nvSpPr>
        <p:spPr>
          <a:xfrm>
            <a:off x="0" y="8162013"/>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2022</a:t>
            </a:r>
          </a:p>
        </p:txBody>
      </p:sp>
      <p:sp>
        <p:nvSpPr>
          <p:cNvPr id="1600" name="object_1601"/>
          <p:cNvSpPr/>
          <p:nvPr/>
        </p:nvSpPr>
        <p:spPr>
          <a:xfrm>
            <a:off x="822960" y="8162013"/>
            <a:ext cx="822960" cy="320000"/>
          </a:xfrm>
          <a:prstGeom prst="rect">
            <a:avLst/>
          </a:prstGeom>
          <a:solidFill>
            <a:srgbClr val="E1E2E3"/>
          </a:solidFill>
        </p:spPr>
      </p:sp>
      <p:sp>
        <p:nvSpPr>
          <p:cNvPr id="1602" name="object_1603"/>
          <p:cNvSpPr/>
          <p:nvPr/>
        </p:nvSpPr>
        <p:spPr>
          <a:xfrm>
            <a:off x="822960" y="8162013"/>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2021</a:t>
            </a:r>
          </a:p>
        </p:txBody>
      </p:sp>
      <p:sp>
        <p:nvSpPr>
          <p:cNvPr id="1604" name="object_1605"/>
          <p:cNvSpPr/>
          <p:nvPr/>
        </p:nvSpPr>
        <p:spPr>
          <a:xfrm>
            <a:off x="0" y="8482012"/>
            <a:ext cx="10052050" cy="565468"/>
          </a:xfrm>
        </p:spPr>
        <p:txBody>
          <a:bodyPr wrap="square" lIns="0" tIns="0" rIns="0" bIns="0" rtlCol="0" anchor="b" anchorCtr="0"/>
          <a:lstStyle/>
          <a:p>
            <a:pPr algn="ctr"/>
            <a:r>
              <a:rPr lang="de-AT" sz="2350" b="1" dirty="0">
                <a:solidFill>
                  <a:srgbClr val="000000"/>
                </a:solidFill>
                <a:latin typeface="Avenir Next LT Pro"/>
                <a:cs typeface="Avenir Next LT Pro"/>
              </a:rPr>
              <a:t>Verbesserungspotentiale</a:t>
            </a:r>
          </a:p>
        </p:txBody>
      </p:sp>
      <p:sp>
        <p:nvSpPr>
          <p:cNvPr id="1606" name="object_1607"/>
          <p:cNvSpPr/>
          <p:nvPr/>
        </p:nvSpPr>
        <p:spPr>
          <a:xfrm>
            <a:off x="0" y="8679926"/>
            <a:ext cx="10052050" cy="2629424"/>
          </a:xfrm>
          <a:prstGeom prst="rect">
            <a:avLst/>
          </a:prstGeom>
          <a:solidFill>
            <a:srgbClr val="DB2D3C">
              <a:alpha val="30000"/>
            </a:srgbClr>
          </a:solidFill>
        </p:spPr>
      </p:sp>
      <p:sp>
        <p:nvSpPr>
          <p:cNvPr id="1608" name="object_1609">
            <a:hlinkClick r:id="rId32" action="ppaction://hlinksldjump" tooltip="Zusammenarbeit mit anderen Bereichen Z=3.5 / W=85%"/>
          </p:cNvPr>
          <p:cNvSpPr/>
          <p:nvPr/>
        </p:nvSpPr>
        <p:spPr>
          <a:xfrm>
            <a:off x="250000" y="9047480"/>
            <a:ext cx="452374" cy="452374"/>
          </a:xfrm>
          <a:prstGeom prst="ellipse">
            <a:avLst/>
          </a:prstGeom>
          <a:solidFill>
            <a:srgbClr val="DB2D3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13</a:t>
            </a:r>
            <a:endParaRPr sz="1950" b="1" dirty="0"/>
          </a:p>
        </p:txBody>
      </p:sp>
      <p:sp>
        <p:nvSpPr>
          <p:cNvPr id="1610" name="object_1611"/>
          <p:cNvSpPr/>
          <p:nvPr/>
        </p:nvSpPr>
        <p:spPr>
          <a:xfrm>
            <a:off x="602374" y="9047480"/>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Zusammenarbeit mit anderen Bereichen</a:t>
            </a:r>
          </a:p>
        </p:txBody>
      </p:sp>
      <p:sp>
        <p:nvSpPr>
          <p:cNvPr id="1612" name="object_1613">
            <a:hlinkClick r:id="rId33" action="ppaction://hlinksldjump" tooltip="Unbürokratische Entscheidungen Z=3 / W=100%"/>
          </p:cNvPr>
          <p:cNvSpPr/>
          <p:nvPr/>
        </p:nvSpPr>
        <p:spPr>
          <a:xfrm>
            <a:off x="250000" y="9499854"/>
            <a:ext cx="452374" cy="452374"/>
          </a:xfrm>
          <a:prstGeom prst="ellipse">
            <a:avLst/>
          </a:prstGeom>
          <a:solidFill>
            <a:srgbClr val="DB2D3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10</a:t>
            </a:r>
            <a:endParaRPr sz="1950" b="1" dirty="0"/>
          </a:p>
        </p:txBody>
      </p:sp>
      <p:sp>
        <p:nvSpPr>
          <p:cNvPr id="1614" name="object_1615"/>
          <p:cNvSpPr/>
          <p:nvPr/>
        </p:nvSpPr>
        <p:spPr>
          <a:xfrm>
            <a:off x="602374" y="9499854"/>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Unbürokratische Entscheidungen</a:t>
            </a:r>
          </a:p>
        </p:txBody>
      </p:sp>
      <p:sp>
        <p:nvSpPr>
          <p:cNvPr id="1616" name="object_1617">
            <a:hlinkClick r:id="rId34" action="ppaction://hlinksldjump" tooltip="Weiterbildungsangebot Z=3.1 / W=84%"/>
          </p:cNvPr>
          <p:cNvSpPr/>
          <p:nvPr/>
        </p:nvSpPr>
        <p:spPr>
          <a:xfrm>
            <a:off x="250000" y="9952228"/>
            <a:ext cx="452374" cy="452374"/>
          </a:xfrm>
          <a:prstGeom prst="ellipse">
            <a:avLst/>
          </a:prstGeom>
          <a:solidFill>
            <a:srgbClr val="DB2D3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33</a:t>
            </a:r>
            <a:endParaRPr sz="1950" b="1" dirty="0"/>
          </a:p>
        </p:txBody>
      </p:sp>
      <p:sp>
        <p:nvSpPr>
          <p:cNvPr id="1618" name="object_1619"/>
          <p:cNvSpPr/>
          <p:nvPr/>
        </p:nvSpPr>
        <p:spPr>
          <a:xfrm>
            <a:off x="602374" y="9952228"/>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Weiterbildungsangebot</a:t>
            </a:r>
          </a:p>
        </p:txBody>
      </p:sp>
      <p:sp>
        <p:nvSpPr>
          <p:cNvPr id="1620" name="object_1621">
            <a:hlinkClick r:id="rId35" action="ppaction://hlinksldjump" tooltip="Erfolgreiche Zukunft Z=3 / W=64%"/>
          </p:cNvPr>
          <p:cNvSpPr/>
          <p:nvPr/>
        </p:nvSpPr>
        <p:spPr>
          <a:xfrm>
            <a:off x="250000" y="10404602"/>
            <a:ext cx="452374" cy="452374"/>
          </a:xfrm>
          <a:prstGeom prst="ellipse">
            <a:avLst/>
          </a:prstGeom>
          <a:solidFill>
            <a:srgbClr val="DB2D3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24</a:t>
            </a:r>
            <a:endParaRPr sz="1950" b="1" dirty="0"/>
          </a:p>
        </p:txBody>
      </p:sp>
      <p:sp>
        <p:nvSpPr>
          <p:cNvPr id="1622" name="object_1623"/>
          <p:cNvSpPr/>
          <p:nvPr/>
        </p:nvSpPr>
        <p:spPr>
          <a:xfrm>
            <a:off x="602374" y="10404602"/>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Erfolgreiche Zukunft</a:t>
            </a:r>
          </a:p>
        </p:txBody>
      </p:sp>
      <p:sp>
        <p:nvSpPr>
          <p:cNvPr id="1624" name="object_1625">
            <a:hlinkClick r:id="rId36" action="ppaction://hlinksldjump" tooltip="Positive Zukunft Z=3 / W=51%"/>
          </p:cNvPr>
          <p:cNvSpPr/>
          <p:nvPr/>
        </p:nvSpPr>
        <p:spPr>
          <a:xfrm>
            <a:off x="250000" y="10856976"/>
            <a:ext cx="452374" cy="452374"/>
          </a:xfrm>
          <a:prstGeom prst="ellipse">
            <a:avLst/>
          </a:prstGeom>
          <a:solidFill>
            <a:srgbClr val="DB2D3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37</a:t>
            </a:r>
            <a:endParaRPr sz="1950" b="1" dirty="0"/>
          </a:p>
        </p:txBody>
      </p:sp>
      <p:sp>
        <p:nvSpPr>
          <p:cNvPr id="1626" name="object_1627"/>
          <p:cNvSpPr/>
          <p:nvPr/>
        </p:nvSpPr>
        <p:spPr>
          <a:xfrm>
            <a:off x="602374" y="10856976"/>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Positive Zukunft</a:t>
            </a:r>
          </a:p>
        </p:txBody>
      </p:sp>
      <p:sp>
        <p:nvSpPr>
          <p:cNvPr id="1628" name="object_1629"/>
          <p:cNvSpPr/>
          <p:nvPr/>
        </p:nvSpPr>
        <p:spPr>
          <a:xfrm>
            <a:off x="10052050" y="8482012"/>
            <a:ext cx="10052050" cy="565468"/>
          </a:xfrm>
        </p:spPr>
        <p:txBody>
          <a:bodyPr wrap="square" lIns="0" tIns="0" rIns="0" bIns="0" rtlCol="0" anchor="b" anchorCtr="0"/>
          <a:lstStyle/>
          <a:p>
            <a:pPr algn="ctr"/>
            <a:r>
              <a:rPr lang="de-AT" sz="2350" b="1" dirty="0">
                <a:solidFill>
                  <a:srgbClr val="000000"/>
                </a:solidFill>
                <a:latin typeface="Avenir Next LT Pro"/>
                <a:cs typeface="Avenir Next LT Pro"/>
              </a:rPr>
              <a:t>Relative Stärken</a:t>
            </a:r>
          </a:p>
        </p:txBody>
      </p:sp>
      <p:sp>
        <p:nvSpPr>
          <p:cNvPr id="1630" name="object_1631"/>
          <p:cNvSpPr/>
          <p:nvPr/>
        </p:nvSpPr>
        <p:spPr>
          <a:xfrm>
            <a:off x="10052050" y="8679926"/>
            <a:ext cx="10052050" cy="2629424"/>
          </a:xfrm>
          <a:prstGeom prst="rect">
            <a:avLst/>
          </a:prstGeom>
          <a:solidFill>
            <a:srgbClr val="35B77C">
              <a:alpha val="30000"/>
            </a:srgbClr>
          </a:solidFill>
        </p:spPr>
      </p:sp>
      <p:sp>
        <p:nvSpPr>
          <p:cNvPr id="1632" name="object_1633">
            <a:hlinkClick r:id="rId37" action="ppaction://hlinksldjump" tooltip="Arbeitszeitmodell Z=1.8 / W=80%"/>
          </p:cNvPr>
          <p:cNvSpPr/>
          <p:nvPr/>
        </p:nvSpPr>
        <p:spPr>
          <a:xfrm>
            <a:off x="10302050" y="9047480"/>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6</a:t>
            </a:r>
            <a:endParaRPr sz="1950" b="1" dirty="0"/>
          </a:p>
        </p:txBody>
      </p:sp>
      <p:sp>
        <p:nvSpPr>
          <p:cNvPr id="1634" name="object_1635"/>
          <p:cNvSpPr/>
          <p:nvPr/>
        </p:nvSpPr>
        <p:spPr>
          <a:xfrm>
            <a:off x="10654424" y="9047480"/>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Arbeitszeitmodell</a:t>
            </a:r>
          </a:p>
        </p:txBody>
      </p:sp>
      <p:sp>
        <p:nvSpPr>
          <p:cNvPr id="1636" name="object_1637">
            <a:hlinkClick r:id="rId38" action="ppaction://hlinksldjump" tooltip="Eigenverantwortung wird gefördert Z=2 / W=82%"/>
          </p:cNvPr>
          <p:cNvSpPr/>
          <p:nvPr/>
        </p:nvSpPr>
        <p:spPr>
          <a:xfrm>
            <a:off x="10302050" y="9499854"/>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21</a:t>
            </a:r>
            <a:endParaRPr sz="1950" b="1" dirty="0"/>
          </a:p>
        </p:txBody>
      </p:sp>
      <p:sp>
        <p:nvSpPr>
          <p:cNvPr id="1638" name="object_1639"/>
          <p:cNvSpPr/>
          <p:nvPr/>
        </p:nvSpPr>
        <p:spPr>
          <a:xfrm>
            <a:off x="10654424" y="9499854"/>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Eigenverantwortung wird gefördert</a:t>
            </a:r>
          </a:p>
        </p:txBody>
      </p:sp>
      <p:sp>
        <p:nvSpPr>
          <p:cNvPr id="1640" name="object_1641">
            <a:hlinkClick r:id="rId39" action="ppaction://hlinksldjump" tooltip="Unterstützung durch Kollegen Z=1.9 / W=69%"/>
          </p:cNvPr>
          <p:cNvSpPr/>
          <p:nvPr/>
        </p:nvSpPr>
        <p:spPr>
          <a:xfrm>
            <a:off x="10302050" y="9952228"/>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3</a:t>
            </a:r>
            <a:endParaRPr sz="1950" b="1" dirty="0"/>
          </a:p>
        </p:txBody>
      </p:sp>
      <p:sp>
        <p:nvSpPr>
          <p:cNvPr id="1642" name="object_1643"/>
          <p:cNvSpPr/>
          <p:nvPr/>
        </p:nvSpPr>
        <p:spPr>
          <a:xfrm>
            <a:off x="10654424" y="9952228"/>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Unterstützung durch Kollegen</a:t>
            </a:r>
          </a:p>
        </p:txBody>
      </p:sp>
      <p:sp>
        <p:nvSpPr>
          <p:cNvPr id="1644" name="object_1645">
            <a:hlinkClick r:id="rId40" action="ppaction://hlinksldjump" tooltip="Führungskraft ist Vorbild Z=2.3 / W=80%"/>
          </p:cNvPr>
          <p:cNvSpPr/>
          <p:nvPr/>
        </p:nvSpPr>
        <p:spPr>
          <a:xfrm>
            <a:off x="10302050" y="10404602"/>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16</a:t>
            </a:r>
            <a:endParaRPr sz="1950" b="1" dirty="0"/>
          </a:p>
        </p:txBody>
      </p:sp>
      <p:sp>
        <p:nvSpPr>
          <p:cNvPr id="1646" name="object_1647"/>
          <p:cNvSpPr/>
          <p:nvPr/>
        </p:nvSpPr>
        <p:spPr>
          <a:xfrm>
            <a:off x="10654424" y="10404602"/>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Führungskraft ist Vorbild</a:t>
            </a:r>
          </a:p>
        </p:txBody>
      </p:sp>
      <p:sp>
        <p:nvSpPr>
          <p:cNvPr id="1648" name="object_1649">
            <a:hlinkClick r:id="rId41" action="ppaction://hlinksldjump" tooltip="Unterstützung durch Führungskraft Z=2.2 / W=70%"/>
          </p:cNvPr>
          <p:cNvSpPr/>
          <p:nvPr/>
        </p:nvSpPr>
        <p:spPr>
          <a:xfrm>
            <a:off x="10302050" y="10856976"/>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4</a:t>
            </a:r>
            <a:endParaRPr sz="1950" b="1" dirty="0"/>
          </a:p>
        </p:txBody>
      </p:sp>
      <p:sp>
        <p:nvSpPr>
          <p:cNvPr id="1650" name="object_1651"/>
          <p:cNvSpPr/>
          <p:nvPr/>
        </p:nvSpPr>
        <p:spPr>
          <a:xfrm>
            <a:off x="10654424" y="10856976"/>
            <a:ext cx="10052050" cy="452374"/>
          </a:xfrm>
          <a:prstGeom prst="rect">
            <a:avLst/>
          </a:prstGeom>
        </p:spPr>
        <p:txBody>
          <a:bodyPr wrap="square" lIns="420000" tIns="0" rIns="0" bIns="0" rtlCol="0" anchor="ctr"/>
          <a:lstStyle/>
          <a:p>
            <a:pPr>
              <a:spcAft>
                <a:spcPts val="1000"/>
              </a:spcAft>
            </a:pPr>
            <a:r>
              <a:rPr lang="de-AT" sz="2000" dirty="0">
                <a:solidFill>
                  <a:srgbClr val="000000"/>
                </a:solidFill>
                <a:latin typeface="Arial"/>
                <a:ea typeface="Arial"/>
              </a:rPr>
              <a:t>Unterstützung durch Führungskraft</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34" name="object_10235"/>
          <p:cNvSpPr/>
          <p:nvPr/>
        </p:nvSpPr>
        <p:spPr>
          <a:xfrm>
            <a:off x="0" y="0"/>
            <a:ext cx="20104100" cy="7831455"/>
          </a:xfrm>
          <a:prstGeom prst="rect">
            <a:avLst/>
          </a:prstGeom>
          <a:solidFill>
            <a:srgbClr val="49C0B6"/>
          </a:solidFill>
        </p:spPr>
      </p:sp>
      <p:sp>
        <p:nvSpPr>
          <p:cNvPr id="10236" name="object_10237"/>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Internes Benchmarking</a:t>
            </a:r>
          </a:p>
          <a:p>
            <a:pPr marL="0" algn="ctr">
              <a:spcBef>
                <a:spcPts val="715"/>
              </a:spcBef>
            </a:pPr>
            <a:endParaRPr sz="245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6" name="object_10247"/>
          <p:cNvPicPr>
            <a:picLocks noChangeAspect="1"/>
          </p:cNvPicPr>
          <p:nvPr/>
        </p:nvPicPr>
        <p:blipFill>
          <a:blip r:embed="rId3"/>
          <a:stretch>
            <a:fillRect/>
          </a:stretch>
        </p:blipFill>
        <p:spPr>
          <a:xfrm>
            <a:off x="603250" y="519041"/>
            <a:ext cx="1098413" cy="1098413"/>
          </a:xfrm>
          <a:prstGeom prst="rect">
            <a:avLst/>
          </a:prstGeom>
        </p:spPr>
      </p:pic>
      <p:sp>
        <p:nvSpPr>
          <p:cNvPr id="10248" name="object_1024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250" name="10251">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0252" name="10253">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0254" name="10255">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0256" name="10257">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0258" name="10259">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0260" name="10261">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0262" name="10263">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0264" name="10265">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0266" name="10267">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0268" name="10269">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0270" name="10271">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0272" name="10273">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274" name="10275">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0276" name="10277">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278" name="10279">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0280" name="10281">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0282" name="10283">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0284" name="object_10285"/>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0286" name="object_10287"/>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288" name="object_10289"/>
          <p:cNvSpPr/>
          <p:nvPr/>
        </p:nvSpPr>
        <p:spPr>
          <a:xfrm>
            <a:off x="7945326" y="3399878"/>
            <a:ext cx="0" cy="1061433"/>
          </a:xfrm>
          <a:prstGeom prst="rect">
            <a:avLst/>
          </a:prstGeom>
          <a:ln w="5235">
            <a:solidFill>
              <a:srgbClr val="000000"/>
            </a:solidFill>
          </a:ln>
        </p:spPr>
      </p:sp>
      <p:sp>
        <p:nvSpPr>
          <p:cNvPr id="10290" name="object_10291"/>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292" name="object_10293"/>
          <p:cNvSpPr/>
          <p:nvPr/>
        </p:nvSpPr>
        <p:spPr>
          <a:xfrm>
            <a:off x="9626775" y="3399878"/>
            <a:ext cx="0" cy="1061433"/>
          </a:xfrm>
          <a:prstGeom prst="rect">
            <a:avLst/>
          </a:prstGeom>
          <a:ln w="5235">
            <a:solidFill>
              <a:srgbClr val="767A7C"/>
            </a:solidFill>
          </a:ln>
        </p:spPr>
      </p:sp>
      <p:sp>
        <p:nvSpPr>
          <p:cNvPr id="10294" name="object_10295"/>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296" name="object_10297"/>
          <p:cNvSpPr/>
          <p:nvPr/>
        </p:nvSpPr>
        <p:spPr>
          <a:xfrm>
            <a:off x="11308225" y="3399878"/>
            <a:ext cx="0" cy="1061433"/>
          </a:xfrm>
          <a:prstGeom prst="rect">
            <a:avLst/>
          </a:prstGeom>
          <a:ln w="5235">
            <a:solidFill>
              <a:srgbClr val="767A7C"/>
            </a:solidFill>
          </a:ln>
        </p:spPr>
      </p:sp>
      <p:sp>
        <p:nvSpPr>
          <p:cNvPr id="10298" name="object_10299"/>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300" name="object_10301"/>
          <p:cNvSpPr/>
          <p:nvPr/>
        </p:nvSpPr>
        <p:spPr>
          <a:xfrm>
            <a:off x="12989674" y="3399878"/>
            <a:ext cx="0" cy="1061433"/>
          </a:xfrm>
          <a:prstGeom prst="rect">
            <a:avLst/>
          </a:prstGeom>
          <a:ln w="5235">
            <a:solidFill>
              <a:srgbClr val="767A7C"/>
            </a:solidFill>
          </a:ln>
        </p:spPr>
      </p:sp>
      <p:sp>
        <p:nvSpPr>
          <p:cNvPr id="10302" name="object_10303"/>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304" name="object_10305"/>
          <p:cNvSpPr/>
          <p:nvPr/>
        </p:nvSpPr>
        <p:spPr>
          <a:xfrm>
            <a:off x="14671124" y="3399878"/>
            <a:ext cx="0" cy="1061433"/>
          </a:xfrm>
          <a:prstGeom prst="rect">
            <a:avLst/>
          </a:prstGeom>
          <a:ln w="5235">
            <a:solidFill>
              <a:srgbClr val="767A7C"/>
            </a:solidFill>
          </a:ln>
        </p:spPr>
      </p:sp>
      <p:sp>
        <p:nvSpPr>
          <p:cNvPr id="10306" name="object_10307"/>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308" name="object_10309"/>
          <p:cNvSpPr/>
          <p:nvPr/>
        </p:nvSpPr>
        <p:spPr>
          <a:xfrm>
            <a:off x="16352573" y="3399878"/>
            <a:ext cx="0" cy="1061433"/>
          </a:xfrm>
          <a:prstGeom prst="rect">
            <a:avLst/>
          </a:prstGeom>
          <a:ln w="5235">
            <a:solidFill>
              <a:srgbClr val="000000"/>
            </a:solidFill>
          </a:ln>
        </p:spPr>
      </p:sp>
      <p:sp>
        <p:nvSpPr>
          <p:cNvPr id="10240" name="object_10241"/>
          <p:cNvSpPr/>
          <p:nvPr/>
        </p:nvSpPr>
        <p:spPr>
          <a:xfrm>
            <a:off x="7945326" y="3242398"/>
            <a:ext cx="5128421" cy="157480"/>
          </a:xfrm>
          <a:prstGeom prst="rect">
            <a:avLst/>
          </a:prstGeom>
          <a:solidFill>
            <a:srgbClr val="DB2D3C"/>
          </a:solidFill>
        </p:spPr>
      </p:sp>
      <p:sp>
        <p:nvSpPr>
          <p:cNvPr id="10242" name="object_10243"/>
          <p:cNvSpPr/>
          <p:nvPr/>
        </p:nvSpPr>
        <p:spPr>
          <a:xfrm>
            <a:off x="13073747" y="3242398"/>
            <a:ext cx="1008870" cy="157480"/>
          </a:xfrm>
          <a:prstGeom prst="rect">
            <a:avLst/>
          </a:prstGeom>
          <a:solidFill>
            <a:srgbClr val="FABC46"/>
          </a:solidFill>
        </p:spPr>
      </p:sp>
      <p:sp>
        <p:nvSpPr>
          <p:cNvPr id="10244" name="object_10245"/>
          <p:cNvSpPr/>
          <p:nvPr/>
        </p:nvSpPr>
        <p:spPr>
          <a:xfrm>
            <a:off x="14082617" y="3242398"/>
            <a:ext cx="2269957" cy="157480"/>
          </a:xfrm>
          <a:prstGeom prst="rect">
            <a:avLst/>
          </a:prstGeom>
          <a:solidFill>
            <a:srgbClr val="35B77C"/>
          </a:solidFill>
        </p:spPr>
      </p:sp>
      <p:sp>
        <p:nvSpPr>
          <p:cNvPr id="10310" name="object_10311"/>
          <p:cNvSpPr txBox="1"/>
          <p:nvPr/>
        </p:nvSpPr>
        <p:spPr>
          <a:xfrm>
            <a:off x="1600000" y="339987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EUCUSA Index</a:t>
            </a:r>
          </a:p>
        </p:txBody>
      </p:sp>
      <p:sp>
        <p:nvSpPr>
          <p:cNvPr id="10312" name="object_10313"/>
          <p:cNvSpPr txBox="1"/>
          <p:nvPr/>
        </p:nvSpPr>
        <p:spPr>
          <a:xfrm>
            <a:off x="950000" y="3718308"/>
            <a:ext cx="424573" cy="424573"/>
          </a:xfrm>
          <a:prstGeom prst="diamond">
            <a:avLst/>
          </a:prstGeom>
          <a:solidFill>
            <a:srgbClr val="A6A6A6"/>
          </a:solidFill>
        </p:spPr>
        <p:txBody>
          <a:bodyPr wrap="square" lIns="0" tIns="0" rIns="0" bIns="0" rtlCol="0" anchor="ctr"/>
          <a:lstStyle/>
          <a:p>
            <a:pPr algn="ctr"/>
            <a:endParaRPr/>
          </a:p>
        </p:txBody>
      </p:sp>
      <p:sp>
        <p:nvSpPr>
          <p:cNvPr id="10314" name="object_10315"/>
          <p:cNvSpPr txBox="1"/>
          <p:nvPr/>
        </p:nvSpPr>
        <p:spPr>
          <a:xfrm>
            <a:off x="6745326" y="3399878"/>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59%</a:t>
            </a:r>
          </a:p>
        </p:txBody>
      </p:sp>
      <p:sp>
        <p:nvSpPr>
          <p:cNvPr id="10316" name="object_10317"/>
          <p:cNvSpPr txBox="1"/>
          <p:nvPr/>
        </p:nvSpPr>
        <p:spPr>
          <a:xfrm>
            <a:off x="16702573" y="3399878"/>
            <a:ext cx="2167513" cy="1061433"/>
          </a:xfrm>
          <a:prstGeom prst="rect">
            <a:avLst/>
          </a:prstGeom>
        </p:spPr>
        <p:txBody>
          <a:bodyPr vert="horz" wrap="square" lIns="0" tIns="15240" rIns="0" bIns="0" rtlCol="0" anchor="ctr" anchorCtr="0">
            <a:normAutofit/>
          </a:bodyPr>
          <a:lstStyle/>
          <a:p>
            <a:endParaRPr/>
          </a:p>
        </p:txBody>
      </p:sp>
      <p:sp>
        <p:nvSpPr>
          <p:cNvPr id="10318" name="object_10319"/>
          <p:cNvSpPr/>
          <p:nvPr/>
        </p:nvSpPr>
        <p:spPr>
          <a:xfrm>
            <a:off x="7945326" y="3718308"/>
            <a:ext cx="5849597" cy="424573"/>
          </a:xfrm>
          <a:prstGeom prst="rect">
            <a:avLst/>
          </a:prstGeom>
          <a:solidFill>
            <a:srgbClr val="49C0B6"/>
          </a:solidFill>
        </p:spPr>
      </p:sp>
      <p:sp>
        <p:nvSpPr>
          <p:cNvPr id="10320" name="object_10321"/>
          <p:cNvSpPr/>
          <p:nvPr/>
        </p:nvSpPr>
        <p:spPr>
          <a:xfrm>
            <a:off x="11748597" y="3919980"/>
            <a:ext cx="2046326" cy="21229"/>
          </a:xfrm>
          <a:prstGeom prst="rect">
            <a:avLst/>
          </a:prstGeom>
          <a:solidFill>
            <a:srgbClr val="DB2D3C"/>
          </a:solidFill>
        </p:spPr>
      </p:sp>
      <p:sp>
        <p:nvSpPr>
          <p:cNvPr id="10322" name="object_10323"/>
          <p:cNvSpPr/>
          <p:nvPr/>
        </p:nvSpPr>
        <p:spPr>
          <a:xfrm>
            <a:off x="11695525" y="3877523"/>
            <a:ext cx="106143" cy="106143"/>
          </a:xfrm>
          <a:prstGeom prst="rect">
            <a:avLst/>
          </a:prstGeom>
          <a:solidFill>
            <a:srgbClr val="DB2D3C"/>
          </a:solidFill>
        </p:spPr>
      </p:sp>
      <p:sp>
        <p:nvSpPr>
          <p:cNvPr id="10324" name="object_10325"/>
          <p:cNvSpPr/>
          <p:nvPr/>
        </p:nvSpPr>
        <p:spPr>
          <a:xfrm>
            <a:off x="13794923" y="3919980"/>
            <a:ext cx="1450354" cy="21229"/>
          </a:xfrm>
          <a:prstGeom prst="rect">
            <a:avLst/>
          </a:prstGeom>
          <a:solidFill>
            <a:srgbClr val="35B77C"/>
          </a:solidFill>
        </p:spPr>
      </p:sp>
      <p:sp>
        <p:nvSpPr>
          <p:cNvPr id="10326" name="object_10327"/>
          <p:cNvSpPr/>
          <p:nvPr/>
        </p:nvSpPr>
        <p:spPr>
          <a:xfrm>
            <a:off x="15192205" y="3877523"/>
            <a:ext cx="106143" cy="106143"/>
          </a:xfrm>
          <a:prstGeom prst="ellipse">
            <a:avLst/>
          </a:prstGeom>
          <a:solidFill>
            <a:srgbClr val="35B77C"/>
          </a:solidFill>
        </p:spPr>
      </p:sp>
      <p:sp>
        <p:nvSpPr>
          <p:cNvPr id="10328" name="object_10329"/>
          <p:cNvSpPr/>
          <p:nvPr/>
        </p:nvSpPr>
        <p:spPr>
          <a:xfrm>
            <a:off x="13570858" y="3824451"/>
            <a:ext cx="0" cy="212287"/>
          </a:xfrm>
          <a:prstGeom prst="rect">
            <a:avLst/>
          </a:prstGeom>
          <a:ln w="10000">
            <a:solidFill>
              <a:srgbClr val="767A7C"/>
            </a:solidFill>
          </a:ln>
        </p:spPr>
      </p:sp>
      <p:sp>
        <p:nvSpPr>
          <p:cNvPr id="10330" name="object_10331"/>
          <p:cNvSpPr/>
          <p:nvPr/>
        </p:nvSpPr>
        <p:spPr>
          <a:xfrm>
            <a:off x="13990698" y="3824451"/>
            <a:ext cx="0" cy="212287"/>
          </a:xfrm>
          <a:prstGeom prst="rect">
            <a:avLst/>
          </a:prstGeom>
          <a:ln w="20000">
            <a:solidFill>
              <a:srgbClr val="767A7C"/>
            </a:solidFill>
          </a:ln>
        </p:spPr>
      </p:sp>
      <p:sp>
        <p:nvSpPr>
          <p:cNvPr id="10332" name="object_10333"/>
          <p:cNvSpPr/>
          <p:nvPr/>
        </p:nvSpPr>
        <p:spPr>
          <a:xfrm>
            <a:off x="14684897" y="3824451"/>
            <a:ext cx="0" cy="212287"/>
          </a:xfrm>
          <a:prstGeom prst="rect">
            <a:avLst/>
          </a:prstGeom>
          <a:ln w="10000">
            <a:solidFill>
              <a:srgbClr val="767A7C"/>
            </a:solidFill>
          </a:ln>
        </p:spPr>
      </p:sp>
      <p:sp>
        <p:nvSpPr>
          <p:cNvPr id="10334" name="object_10335"/>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4" name="object_10345"/>
          <p:cNvPicPr>
            <a:picLocks noChangeAspect="1"/>
          </p:cNvPicPr>
          <p:nvPr/>
        </p:nvPicPr>
        <p:blipFill>
          <a:blip r:embed="rId3"/>
          <a:stretch>
            <a:fillRect/>
          </a:stretch>
        </p:blipFill>
        <p:spPr>
          <a:xfrm>
            <a:off x="603250" y="519041"/>
            <a:ext cx="1098413" cy="1098413"/>
          </a:xfrm>
          <a:prstGeom prst="rect">
            <a:avLst/>
          </a:prstGeom>
        </p:spPr>
      </p:pic>
      <p:sp>
        <p:nvSpPr>
          <p:cNvPr id="10346" name="object_1034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348" name="10349">
            <a:hlinkClick r:id="rId4" action="ppaction://hlinksldjump" tooltip="Inhaltsverzeichnis - {{datasubset.name}} - {{datasubset.name}}"/>
          </p:cNvPr>
          <p:cNvPicPr>
            <a:picLocks noChangeAspect="1"/>
          </p:cNvPicPr>
          <p:nvPr/>
        </p:nvPicPr>
        <p:blipFill>
          <a:blip r:embed="rId5">
            <a:clrChange>
              <a:clrFrom>
                <a:srgbClr val="000000"/>
              </a:clrFrom>
              <a:clrTo>
                <a:srgbClr val="707274"/>
              </a:clrTo>
            </a:clrChange>
          </a:blip>
          <a:stretch>
            <a:fillRect/>
          </a:stretch>
        </p:blipFill>
        <p:spPr>
          <a:xfrm>
            <a:off x="19403940" y="295737"/>
            <a:ext cx="350000" cy="350000"/>
          </a:xfrm>
          <a:prstGeom prst="rect">
            <a:avLst/>
          </a:prstGeom>
        </p:spPr>
      </p:pic>
      <p:pic>
        <p:nvPicPr>
          <p:cNvPr id="10350" name="10351">
            <a:hlinkClick r:id="rId6" action="ppaction://hlinksldjump" tooltip="Projekt im Überblick"/>
          </p:cNvPr>
          <p:cNvPicPr>
            <a:picLocks noChangeAspect="1"/>
          </p:cNvPicPr>
          <p:nvPr/>
        </p:nvPicPr>
        <p:blipFill>
          <a:blip r:embed="rId7">
            <a:clrChange>
              <a:clrFrom>
                <a:srgbClr val="000000"/>
              </a:clrFrom>
              <a:clrTo>
                <a:srgbClr val="707274"/>
              </a:clrTo>
            </a:clrChange>
          </a:blip>
          <a:stretch>
            <a:fillRect/>
          </a:stretch>
        </p:blipFill>
        <p:spPr>
          <a:xfrm>
            <a:off x="18380322" y="295737"/>
            <a:ext cx="350000" cy="350000"/>
          </a:xfrm>
          <a:prstGeom prst="rect">
            <a:avLst/>
          </a:prstGeom>
        </p:spPr>
      </p:pic>
      <p:pic>
        <p:nvPicPr>
          <p:cNvPr id="10352" name="10353">
            <a:hlinkClick r:id="rId8" action="ppaction://hlinksldjump" tooltip="Rücklaufquote"/>
          </p:cNvPr>
          <p:cNvPicPr>
            <a:picLocks noChangeAspect="1"/>
          </p:cNvPicPr>
          <p:nvPr/>
        </p:nvPicPr>
        <p:blipFill>
          <a:blip r:embed="rId9">
            <a:clrChange>
              <a:clrFrom>
                <a:srgbClr val="000000"/>
              </a:clrFrom>
              <a:clrTo>
                <a:srgbClr val="707274"/>
              </a:clrTo>
            </a:clrChange>
          </a:blip>
          <a:stretch>
            <a:fillRect/>
          </a:stretch>
        </p:blipFill>
        <p:spPr>
          <a:xfrm>
            <a:off x="17356704" y="295737"/>
            <a:ext cx="350000" cy="350000"/>
          </a:xfrm>
          <a:prstGeom prst="rect">
            <a:avLst/>
          </a:prstGeom>
        </p:spPr>
      </p:pic>
      <p:pic>
        <p:nvPicPr>
          <p:cNvPr id="10354" name="10355">
            <a:hlinkClick r:id="rId10" action="ppaction://hlinksldjump" tooltip="Index Übersicht"/>
          </p:cNvPr>
          <p:cNvPicPr>
            <a:picLocks noChangeAspect="1"/>
          </p:cNvPicPr>
          <p:nvPr/>
        </p:nvPicPr>
        <p:blipFill>
          <a:blip r:embed="rId11">
            <a:clrChange>
              <a:clrFrom>
                <a:srgbClr val="000000"/>
              </a:clrFrom>
              <a:clrTo>
                <a:srgbClr val="707274"/>
              </a:clrTo>
            </a:clrChange>
          </a:blip>
          <a:stretch>
            <a:fillRect/>
          </a:stretch>
        </p:blipFill>
        <p:spPr>
          <a:xfrm>
            <a:off x="16333086" y="295737"/>
            <a:ext cx="350000" cy="350000"/>
          </a:xfrm>
          <a:prstGeom prst="rect">
            <a:avLst/>
          </a:prstGeom>
        </p:spPr>
      </p:pic>
      <p:pic>
        <p:nvPicPr>
          <p:cNvPr id="10356" name="10357">
            <a:hlinkClick r:id="rId12" action="ppaction://hlinksldjump" tooltip="Dimensionsübersicht"/>
          </p:cNvPr>
          <p:cNvPicPr>
            <a:picLocks noChangeAspect="1"/>
          </p:cNvPicPr>
          <p:nvPr/>
        </p:nvPicPr>
        <p:blipFill>
          <a:blip r:embed="rId13">
            <a:clrChange>
              <a:clrFrom>
                <a:srgbClr val="000000"/>
              </a:clrFrom>
              <a:clrTo>
                <a:srgbClr val="707274"/>
              </a:clrTo>
            </a:clrChange>
          </a:blip>
          <a:stretch>
            <a:fillRect/>
          </a:stretch>
        </p:blipFill>
        <p:spPr>
          <a:xfrm>
            <a:off x="15309468" y="295737"/>
            <a:ext cx="350000" cy="350000"/>
          </a:xfrm>
          <a:prstGeom prst="rect">
            <a:avLst/>
          </a:prstGeom>
        </p:spPr>
      </p:pic>
      <p:pic>
        <p:nvPicPr>
          <p:cNvPr id="10358" name="10359">
            <a:hlinkClick r:id="rId14" action="ppaction://hlinksldjump" tooltip="Wichtigkeitsübersicht"/>
          </p:cNvPr>
          <p:cNvPicPr>
            <a:picLocks noChangeAspect="1"/>
          </p:cNvPicPr>
          <p:nvPr/>
        </p:nvPicPr>
        <p:blipFill>
          <a:blip r:embed="rId15">
            <a:clrChange>
              <a:clrFrom>
                <a:srgbClr val="000000"/>
              </a:clrFrom>
              <a:clrTo>
                <a:srgbClr val="707274"/>
              </a:clrTo>
            </a:clrChange>
          </a:blip>
          <a:stretch>
            <a:fillRect/>
          </a:stretch>
        </p:blipFill>
        <p:spPr>
          <a:xfrm>
            <a:off x="19403940" y="887211"/>
            <a:ext cx="350000" cy="350000"/>
          </a:xfrm>
          <a:prstGeom prst="rect">
            <a:avLst/>
          </a:prstGeom>
        </p:spPr>
      </p:pic>
      <p:pic>
        <p:nvPicPr>
          <p:cNvPr id="10360" name="10361">
            <a:hlinkClick r:id="rId16" action="ppaction://hlinksldjump" tooltip="Handlungsportfolio"/>
          </p:cNvPr>
          <p:cNvPicPr>
            <a:picLocks noChangeAspect="1"/>
          </p:cNvPicPr>
          <p:nvPr/>
        </p:nvPicPr>
        <p:blipFill>
          <a:blip r:embed="rId17">
            <a:clrChange>
              <a:clrFrom>
                <a:srgbClr val="000000"/>
              </a:clrFrom>
              <a:clrTo>
                <a:srgbClr val="707274"/>
              </a:clrTo>
            </a:clrChange>
          </a:blip>
          <a:stretch>
            <a:fillRect/>
          </a:stretch>
        </p:blipFill>
        <p:spPr>
          <a:xfrm>
            <a:off x="18380322" y="887211"/>
            <a:ext cx="350000" cy="350000"/>
          </a:xfrm>
          <a:prstGeom prst="rect">
            <a:avLst/>
          </a:prstGeom>
        </p:spPr>
      </p:pic>
      <p:pic>
        <p:nvPicPr>
          <p:cNvPr id="10362" name="10363">
            <a:hlinkClick r:id="rId18" action="ppaction://hlinksldjump" tooltip="Aspektkarten"/>
          </p:cNvPr>
          <p:cNvPicPr>
            <a:picLocks noChangeAspect="1"/>
          </p:cNvPicPr>
          <p:nvPr/>
        </p:nvPicPr>
        <p:blipFill>
          <a:blip r:embed="rId19">
            <a:clrChange>
              <a:clrFrom>
                <a:srgbClr val="000000"/>
              </a:clrFrom>
              <a:clrTo>
                <a:srgbClr val="707274"/>
              </a:clrTo>
            </a:clrChange>
          </a:blip>
          <a:stretch>
            <a:fillRect/>
          </a:stretch>
        </p:blipFill>
        <p:spPr>
          <a:xfrm>
            <a:off x="17356704" y="887211"/>
            <a:ext cx="350000" cy="350000"/>
          </a:xfrm>
          <a:prstGeom prst="rect">
            <a:avLst/>
          </a:prstGeom>
        </p:spPr>
      </p:pic>
      <p:pic>
        <p:nvPicPr>
          <p:cNvPr id="10364" name="10365">
            <a:hlinkClick r:id="rId20" action="ppaction://hlinksldjump" tooltip="Einschätzung der Entwicklung"/>
          </p:cNvPr>
          <p:cNvPicPr>
            <a:picLocks noChangeAspect="1"/>
          </p:cNvPicPr>
          <p:nvPr/>
        </p:nvPicPr>
        <p:blipFill>
          <a:blip r:embed="rId21">
            <a:clrChange>
              <a:clrFrom>
                <a:srgbClr val="000000"/>
              </a:clrFrom>
              <a:clrTo>
                <a:srgbClr val="707274"/>
              </a:clrTo>
            </a:clrChange>
          </a:blip>
          <a:stretch>
            <a:fillRect/>
          </a:stretch>
        </p:blipFill>
        <p:spPr>
          <a:xfrm>
            <a:off x="16333086" y="887211"/>
            <a:ext cx="350000" cy="350000"/>
          </a:xfrm>
          <a:prstGeom prst="rect">
            <a:avLst/>
          </a:prstGeom>
        </p:spPr>
      </p:pic>
      <p:pic>
        <p:nvPicPr>
          <p:cNvPr id="10366" name="10367">
            <a:hlinkClick r:id="rId22" action="ppaction://hlinksldjump" tooltip="Net Promoter Score"/>
          </p:cNvPr>
          <p:cNvPicPr>
            <a:picLocks noChangeAspect="1"/>
          </p:cNvPicPr>
          <p:nvPr/>
        </p:nvPicPr>
        <p:blipFill>
          <a:blip r:embed="rId23">
            <a:clrChange>
              <a:clrFrom>
                <a:srgbClr val="000000"/>
              </a:clrFrom>
              <a:clrTo>
                <a:srgbClr val="707274"/>
              </a:clrTo>
            </a:clrChange>
          </a:blip>
          <a:stretch>
            <a:fillRect/>
          </a:stretch>
        </p:blipFill>
        <p:spPr>
          <a:xfrm>
            <a:off x="15309468" y="887211"/>
            <a:ext cx="350000" cy="350000"/>
          </a:xfrm>
          <a:prstGeom prst="rect">
            <a:avLst/>
          </a:prstGeom>
        </p:spPr>
      </p:pic>
      <p:pic>
        <p:nvPicPr>
          <p:cNvPr id="10368" name="10369">
            <a:hlinkClick r:id="rId24" action="ppaction://hlinksldjump" tooltip="Ergänzende Fragen"/>
          </p:cNvPr>
          <p:cNvPicPr>
            <a:picLocks noChangeAspect="1"/>
          </p:cNvPicPr>
          <p:nvPr/>
        </p:nvPicPr>
        <p:blipFill>
          <a:blip r:embed="rId19">
            <a:clrChange>
              <a:clrFrom>
                <a:srgbClr val="000000"/>
              </a:clrFrom>
              <a:clrTo>
                <a:srgbClr val="707274"/>
              </a:clrTo>
            </a:clrChange>
          </a:blip>
          <a:stretch>
            <a:fillRect/>
          </a:stretch>
        </p:blipFill>
        <p:spPr>
          <a:xfrm>
            <a:off x="19403940" y="1478685"/>
            <a:ext cx="350000" cy="350000"/>
          </a:xfrm>
          <a:prstGeom prst="rect">
            <a:avLst/>
          </a:prstGeom>
        </p:spPr>
      </p:pic>
      <p:sp>
        <p:nvSpPr>
          <p:cNvPr id="10370" name="10371">
            <a:hlinkClick r:id="rId24"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372" name="10373">
            <a:hlinkClick r:id="rId25" action="ppaction://hlinksldjump" tooltip="Personal information"/>
          </p:cNvPr>
          <p:cNvPicPr>
            <a:picLocks noChangeAspect="1"/>
          </p:cNvPicPr>
          <p:nvPr/>
        </p:nvPicPr>
        <p:blipFill>
          <a:blip r:embed="rId19">
            <a:clrChange>
              <a:clrFrom>
                <a:srgbClr val="000000"/>
              </a:clrFrom>
              <a:clrTo>
                <a:srgbClr val="707274"/>
              </a:clrTo>
            </a:clrChange>
          </a:blip>
          <a:stretch>
            <a:fillRect/>
          </a:stretch>
        </p:blipFill>
        <p:spPr>
          <a:xfrm>
            <a:off x="18380322" y="1478685"/>
            <a:ext cx="350000" cy="350000"/>
          </a:xfrm>
          <a:prstGeom prst="rect">
            <a:avLst/>
          </a:prstGeom>
        </p:spPr>
      </p:pic>
      <p:sp>
        <p:nvSpPr>
          <p:cNvPr id="10374" name="10375">
            <a:hlinkClick r:id="rId25"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376" name="10377">
            <a:hlinkClick r:id="rId26" action="ppaction://hlinksldjump" tooltip="Semantisches Differential"/>
          </p:cNvPr>
          <p:cNvPicPr>
            <a:picLocks noChangeAspect="1"/>
          </p:cNvPicPr>
          <p:nvPr/>
        </p:nvPicPr>
        <p:blipFill>
          <a:blip r:embed="rId27">
            <a:clrChange>
              <a:clrFrom>
                <a:srgbClr val="000000"/>
              </a:clrFrom>
              <a:clrTo>
                <a:srgbClr val="707274"/>
              </a:clrTo>
            </a:clrChange>
          </a:blip>
          <a:stretch>
            <a:fillRect/>
          </a:stretch>
        </p:blipFill>
        <p:spPr>
          <a:xfrm>
            <a:off x="17356704" y="1478685"/>
            <a:ext cx="350000" cy="350000"/>
          </a:xfrm>
          <a:prstGeom prst="rect">
            <a:avLst/>
          </a:prstGeom>
        </p:spPr>
      </p:pic>
      <p:pic>
        <p:nvPicPr>
          <p:cNvPr id="10378" name="10379">
            <a:hlinkClick r:id="rId28" action="ppaction://hlinksldjump" tooltip="Internes Benchmarking"/>
          </p:cNvPr>
          <p:cNvPicPr>
            <a:picLocks noChangeAspect="1"/>
          </p:cNvPicPr>
          <p:nvPr/>
        </p:nvPicPr>
        <p:blipFill>
          <a:blip r:embed="rId29">
            <a:clrChange>
              <a:clrFrom>
                <a:srgbClr val="000000"/>
              </a:clrFrom>
              <a:clrTo>
                <a:srgbClr val="707274"/>
              </a:clrTo>
            </a:clrChange>
          </a:blip>
          <a:stretch>
            <a:fillRect/>
          </a:stretch>
        </p:blipFill>
        <p:spPr>
          <a:xfrm>
            <a:off x="16333086" y="1478685"/>
            <a:ext cx="350000" cy="350000"/>
          </a:xfrm>
          <a:prstGeom prst="rect">
            <a:avLst/>
          </a:prstGeom>
        </p:spPr>
      </p:pic>
      <p:pic>
        <p:nvPicPr>
          <p:cNvPr id="10380" name="10381">
            <a:hlinkClick r:id="rId30" action="ppaction://hlinksldjump" tooltip="Ergebnisse im Zeitreihenvergleich"/>
          </p:cNvPr>
          <p:cNvPicPr>
            <a:picLocks noChangeAspect="1"/>
          </p:cNvPicPr>
          <p:nvPr/>
        </p:nvPicPr>
        <p:blipFill>
          <a:blip r:embed="rId31">
            <a:clrChange>
              <a:clrFrom>
                <a:srgbClr val="000000"/>
              </a:clrFrom>
              <a:clrTo>
                <a:srgbClr val="707274"/>
              </a:clrTo>
            </a:clrChange>
          </a:blip>
          <a:stretch>
            <a:fillRect/>
          </a:stretch>
        </p:blipFill>
        <p:spPr>
          <a:xfrm>
            <a:off x="15309468" y="1478685"/>
            <a:ext cx="350000" cy="350000"/>
          </a:xfrm>
          <a:prstGeom prst="rect">
            <a:avLst/>
          </a:prstGeom>
        </p:spPr>
      </p:pic>
      <p:sp>
        <p:nvSpPr>
          <p:cNvPr id="10382" name="object_10383"/>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0384" name="object_10385"/>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386" name="object_10387"/>
          <p:cNvSpPr/>
          <p:nvPr/>
        </p:nvSpPr>
        <p:spPr>
          <a:xfrm>
            <a:off x="7945326" y="3399878"/>
            <a:ext cx="0" cy="6368598"/>
          </a:xfrm>
          <a:prstGeom prst="rect">
            <a:avLst/>
          </a:prstGeom>
          <a:ln w="5235">
            <a:solidFill>
              <a:srgbClr val="000000"/>
            </a:solidFill>
          </a:ln>
        </p:spPr>
      </p:sp>
      <p:sp>
        <p:nvSpPr>
          <p:cNvPr id="10388" name="object_10389"/>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390" name="object_10391"/>
          <p:cNvSpPr/>
          <p:nvPr/>
        </p:nvSpPr>
        <p:spPr>
          <a:xfrm>
            <a:off x="9626775" y="3399878"/>
            <a:ext cx="0" cy="6368598"/>
          </a:xfrm>
          <a:prstGeom prst="rect">
            <a:avLst/>
          </a:prstGeom>
          <a:ln w="5235">
            <a:solidFill>
              <a:srgbClr val="767A7C"/>
            </a:solidFill>
          </a:ln>
        </p:spPr>
      </p:sp>
      <p:sp>
        <p:nvSpPr>
          <p:cNvPr id="10392" name="object_10393"/>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394" name="object_10395"/>
          <p:cNvSpPr/>
          <p:nvPr/>
        </p:nvSpPr>
        <p:spPr>
          <a:xfrm>
            <a:off x="11308225" y="3399878"/>
            <a:ext cx="0" cy="6368598"/>
          </a:xfrm>
          <a:prstGeom prst="rect">
            <a:avLst/>
          </a:prstGeom>
          <a:ln w="5235">
            <a:solidFill>
              <a:srgbClr val="767A7C"/>
            </a:solidFill>
          </a:ln>
        </p:spPr>
      </p:sp>
      <p:sp>
        <p:nvSpPr>
          <p:cNvPr id="10396" name="object_10397"/>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398" name="object_10399"/>
          <p:cNvSpPr/>
          <p:nvPr/>
        </p:nvSpPr>
        <p:spPr>
          <a:xfrm>
            <a:off x="12989674" y="3399878"/>
            <a:ext cx="0" cy="6368598"/>
          </a:xfrm>
          <a:prstGeom prst="rect">
            <a:avLst/>
          </a:prstGeom>
          <a:ln w="5235">
            <a:solidFill>
              <a:srgbClr val="767A7C"/>
            </a:solidFill>
          </a:ln>
        </p:spPr>
      </p:sp>
      <p:sp>
        <p:nvSpPr>
          <p:cNvPr id="10400" name="object_10401"/>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402" name="object_10403"/>
          <p:cNvSpPr/>
          <p:nvPr/>
        </p:nvSpPr>
        <p:spPr>
          <a:xfrm>
            <a:off x="14671124" y="3399878"/>
            <a:ext cx="0" cy="6368598"/>
          </a:xfrm>
          <a:prstGeom prst="rect">
            <a:avLst/>
          </a:prstGeom>
          <a:ln w="5235">
            <a:solidFill>
              <a:srgbClr val="767A7C"/>
            </a:solidFill>
          </a:ln>
        </p:spPr>
      </p:sp>
      <p:sp>
        <p:nvSpPr>
          <p:cNvPr id="10404" name="object_10405"/>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406" name="object_10407"/>
          <p:cNvSpPr/>
          <p:nvPr/>
        </p:nvSpPr>
        <p:spPr>
          <a:xfrm>
            <a:off x="16352573" y="3399878"/>
            <a:ext cx="0" cy="6368598"/>
          </a:xfrm>
          <a:prstGeom prst="rect">
            <a:avLst/>
          </a:prstGeom>
          <a:ln w="5235">
            <a:solidFill>
              <a:srgbClr val="000000"/>
            </a:solidFill>
          </a:ln>
        </p:spPr>
      </p:sp>
      <p:sp>
        <p:nvSpPr>
          <p:cNvPr id="10338" name="object_10339"/>
          <p:cNvSpPr/>
          <p:nvPr/>
        </p:nvSpPr>
        <p:spPr>
          <a:xfrm>
            <a:off x="7945326" y="3242398"/>
            <a:ext cx="5128421" cy="157480"/>
          </a:xfrm>
          <a:prstGeom prst="rect">
            <a:avLst/>
          </a:prstGeom>
          <a:solidFill>
            <a:srgbClr val="DB2D3C"/>
          </a:solidFill>
        </p:spPr>
      </p:sp>
      <p:sp>
        <p:nvSpPr>
          <p:cNvPr id="10340" name="object_10341"/>
          <p:cNvSpPr/>
          <p:nvPr/>
        </p:nvSpPr>
        <p:spPr>
          <a:xfrm>
            <a:off x="13073747" y="3242398"/>
            <a:ext cx="1008870" cy="157480"/>
          </a:xfrm>
          <a:prstGeom prst="rect">
            <a:avLst/>
          </a:prstGeom>
          <a:solidFill>
            <a:srgbClr val="FABC46"/>
          </a:solidFill>
        </p:spPr>
      </p:sp>
      <p:sp>
        <p:nvSpPr>
          <p:cNvPr id="10342" name="object_10343"/>
          <p:cNvSpPr/>
          <p:nvPr/>
        </p:nvSpPr>
        <p:spPr>
          <a:xfrm>
            <a:off x="14082617" y="3242398"/>
            <a:ext cx="2269957" cy="157480"/>
          </a:xfrm>
          <a:prstGeom prst="rect">
            <a:avLst/>
          </a:prstGeom>
          <a:solidFill>
            <a:srgbClr val="35B77C"/>
          </a:solidFill>
        </p:spPr>
      </p:sp>
      <p:sp>
        <p:nvSpPr>
          <p:cNvPr id="10408" name="object_10409"/>
          <p:cNvSpPr txBox="1"/>
          <p:nvPr/>
        </p:nvSpPr>
        <p:spPr>
          <a:xfrm>
            <a:off x="1600000" y="339987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Arbeitssituation</a:t>
            </a:r>
          </a:p>
        </p:txBody>
      </p:sp>
      <p:sp>
        <p:nvSpPr>
          <p:cNvPr id="10410" name="object_10411"/>
          <p:cNvSpPr txBox="1"/>
          <p:nvPr/>
        </p:nvSpPr>
        <p:spPr>
          <a:xfrm>
            <a:off x="950000" y="3718308"/>
            <a:ext cx="424573" cy="424573"/>
          </a:xfrm>
          <a:prstGeom prst="rect">
            <a:avLst/>
          </a:prstGeom>
          <a:solidFill>
            <a:srgbClr val="49C0B6"/>
          </a:solidFill>
        </p:spPr>
        <p:txBody>
          <a:bodyPr wrap="square" lIns="0" tIns="0" rIns="0" bIns="0" rtlCol="0" anchor="ctr"/>
          <a:lstStyle/>
          <a:p>
            <a:pPr algn="ctr"/>
            <a:endParaRPr/>
          </a:p>
        </p:txBody>
      </p:sp>
      <p:sp>
        <p:nvSpPr>
          <p:cNvPr id="10412" name="object_10413"/>
          <p:cNvSpPr txBox="1"/>
          <p:nvPr/>
        </p:nvSpPr>
        <p:spPr>
          <a:xfrm>
            <a:off x="6745326" y="3399878"/>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50%</a:t>
            </a:r>
          </a:p>
        </p:txBody>
      </p:sp>
      <p:sp>
        <p:nvSpPr>
          <p:cNvPr id="10414" name="object_10415"/>
          <p:cNvSpPr txBox="1"/>
          <p:nvPr/>
        </p:nvSpPr>
        <p:spPr>
          <a:xfrm>
            <a:off x="16702573" y="3399878"/>
            <a:ext cx="2167513" cy="1061433"/>
          </a:xfrm>
          <a:prstGeom prst="rect">
            <a:avLst/>
          </a:prstGeom>
        </p:spPr>
        <p:txBody>
          <a:bodyPr vert="horz" wrap="square" lIns="0" tIns="15240" rIns="0" bIns="0" rtlCol="0" anchor="ctr" anchorCtr="0">
            <a:normAutofit/>
          </a:bodyPr>
          <a:lstStyle/>
          <a:p>
            <a:endParaRPr/>
          </a:p>
        </p:txBody>
      </p:sp>
      <p:sp>
        <p:nvSpPr>
          <p:cNvPr id="10416" name="object_10417"/>
          <p:cNvSpPr/>
          <p:nvPr/>
        </p:nvSpPr>
        <p:spPr>
          <a:xfrm>
            <a:off x="7945326" y="3718308"/>
            <a:ext cx="6002651" cy="424573"/>
          </a:xfrm>
          <a:prstGeom prst="rect">
            <a:avLst/>
          </a:prstGeom>
          <a:solidFill>
            <a:srgbClr val="49C0B6"/>
          </a:solidFill>
        </p:spPr>
      </p:sp>
      <p:sp>
        <p:nvSpPr>
          <p:cNvPr id="10418" name="object_10419"/>
          <p:cNvSpPr/>
          <p:nvPr/>
        </p:nvSpPr>
        <p:spPr>
          <a:xfrm>
            <a:off x="12509260" y="3919980"/>
            <a:ext cx="1438717" cy="21229"/>
          </a:xfrm>
          <a:prstGeom prst="rect">
            <a:avLst/>
          </a:prstGeom>
          <a:solidFill>
            <a:srgbClr val="DB2D3C"/>
          </a:solidFill>
        </p:spPr>
      </p:sp>
      <p:sp>
        <p:nvSpPr>
          <p:cNvPr id="10420" name="object_10421"/>
          <p:cNvSpPr/>
          <p:nvPr/>
        </p:nvSpPr>
        <p:spPr>
          <a:xfrm>
            <a:off x="12456188" y="3877523"/>
            <a:ext cx="106143" cy="106143"/>
          </a:xfrm>
          <a:prstGeom prst="rect">
            <a:avLst/>
          </a:prstGeom>
          <a:solidFill>
            <a:srgbClr val="DB2D3C"/>
          </a:solidFill>
        </p:spPr>
      </p:sp>
      <p:sp>
        <p:nvSpPr>
          <p:cNvPr id="10422" name="object_10423"/>
          <p:cNvSpPr/>
          <p:nvPr/>
        </p:nvSpPr>
        <p:spPr>
          <a:xfrm>
            <a:off x="13947977" y="3919980"/>
            <a:ext cx="1413742" cy="21229"/>
          </a:xfrm>
          <a:prstGeom prst="rect">
            <a:avLst/>
          </a:prstGeom>
          <a:solidFill>
            <a:srgbClr val="35B77C"/>
          </a:solidFill>
        </p:spPr>
      </p:sp>
      <p:sp>
        <p:nvSpPr>
          <p:cNvPr id="10424" name="object_10425"/>
          <p:cNvSpPr/>
          <p:nvPr/>
        </p:nvSpPr>
        <p:spPr>
          <a:xfrm>
            <a:off x="15308647" y="3877523"/>
            <a:ext cx="106143" cy="106143"/>
          </a:xfrm>
          <a:prstGeom prst="ellipse">
            <a:avLst/>
          </a:prstGeom>
          <a:solidFill>
            <a:srgbClr val="35B77C"/>
          </a:solidFill>
        </p:spPr>
      </p:sp>
      <p:sp>
        <p:nvSpPr>
          <p:cNvPr id="10426" name="object_10427"/>
          <p:cNvSpPr/>
          <p:nvPr/>
        </p:nvSpPr>
        <p:spPr>
          <a:xfrm>
            <a:off x="13590192" y="3824451"/>
            <a:ext cx="0" cy="212287"/>
          </a:xfrm>
          <a:prstGeom prst="rect">
            <a:avLst/>
          </a:prstGeom>
          <a:ln w="10000">
            <a:solidFill>
              <a:srgbClr val="767A7C"/>
            </a:solidFill>
          </a:ln>
        </p:spPr>
      </p:sp>
      <p:sp>
        <p:nvSpPr>
          <p:cNvPr id="10428" name="object_10429"/>
          <p:cNvSpPr/>
          <p:nvPr/>
        </p:nvSpPr>
        <p:spPr>
          <a:xfrm>
            <a:off x="14040580" y="3824451"/>
            <a:ext cx="0" cy="212287"/>
          </a:xfrm>
          <a:prstGeom prst="rect">
            <a:avLst/>
          </a:prstGeom>
          <a:ln w="20000">
            <a:solidFill>
              <a:srgbClr val="767A7C"/>
            </a:solidFill>
          </a:ln>
        </p:spPr>
      </p:sp>
      <p:sp>
        <p:nvSpPr>
          <p:cNvPr id="10430" name="object_10431"/>
          <p:cNvSpPr/>
          <p:nvPr/>
        </p:nvSpPr>
        <p:spPr>
          <a:xfrm>
            <a:off x="14656303" y="3824451"/>
            <a:ext cx="0" cy="212287"/>
          </a:xfrm>
          <a:prstGeom prst="rect">
            <a:avLst/>
          </a:prstGeom>
          <a:ln w="10000">
            <a:solidFill>
              <a:srgbClr val="767A7C"/>
            </a:solidFill>
          </a:ln>
        </p:spPr>
      </p:sp>
      <p:sp>
        <p:nvSpPr>
          <p:cNvPr id="10432" name="object_10433"/>
          <p:cNvSpPr txBox="1"/>
          <p:nvPr/>
        </p:nvSpPr>
        <p:spPr>
          <a:xfrm>
            <a:off x="1600000" y="446131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Arbeitsabläufe</a:t>
            </a:r>
          </a:p>
        </p:txBody>
      </p:sp>
      <p:sp>
        <p:nvSpPr>
          <p:cNvPr id="10434" name="object_10435"/>
          <p:cNvSpPr txBox="1"/>
          <p:nvPr/>
        </p:nvSpPr>
        <p:spPr>
          <a:xfrm>
            <a:off x="950000" y="4779741"/>
            <a:ext cx="424573" cy="424573"/>
          </a:xfrm>
          <a:prstGeom prst="rect">
            <a:avLst/>
          </a:prstGeom>
          <a:solidFill>
            <a:srgbClr val="B26256"/>
          </a:solidFill>
        </p:spPr>
        <p:txBody>
          <a:bodyPr wrap="square" lIns="0" tIns="0" rIns="0" bIns="0" rtlCol="0" anchor="ctr"/>
          <a:lstStyle/>
          <a:p>
            <a:pPr algn="ctr"/>
            <a:endParaRPr/>
          </a:p>
        </p:txBody>
      </p:sp>
      <p:sp>
        <p:nvSpPr>
          <p:cNvPr id="10436" name="object_10437"/>
          <p:cNvSpPr txBox="1"/>
          <p:nvPr/>
        </p:nvSpPr>
        <p:spPr>
          <a:xfrm>
            <a:off x="6745326" y="4461311"/>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54%</a:t>
            </a:r>
          </a:p>
        </p:txBody>
      </p:sp>
      <p:sp>
        <p:nvSpPr>
          <p:cNvPr id="10438" name="object_10439"/>
          <p:cNvSpPr txBox="1"/>
          <p:nvPr/>
        </p:nvSpPr>
        <p:spPr>
          <a:xfrm>
            <a:off x="16702573" y="4461311"/>
            <a:ext cx="2167513" cy="1061433"/>
          </a:xfrm>
          <a:prstGeom prst="rect">
            <a:avLst/>
          </a:prstGeom>
        </p:spPr>
        <p:txBody>
          <a:bodyPr vert="horz" wrap="square" lIns="0" tIns="15240" rIns="0" bIns="0" rtlCol="0" anchor="ctr" anchorCtr="0">
            <a:normAutofit/>
          </a:bodyPr>
          <a:lstStyle/>
          <a:p>
            <a:endParaRPr/>
          </a:p>
        </p:txBody>
      </p:sp>
      <p:sp>
        <p:nvSpPr>
          <p:cNvPr id="10440" name="object_10441"/>
          <p:cNvSpPr/>
          <p:nvPr/>
        </p:nvSpPr>
        <p:spPr>
          <a:xfrm>
            <a:off x="7945326" y="4779741"/>
            <a:ext cx="5599606" cy="424573"/>
          </a:xfrm>
          <a:prstGeom prst="rect">
            <a:avLst/>
          </a:prstGeom>
          <a:solidFill>
            <a:srgbClr val="49C0B6"/>
          </a:solidFill>
        </p:spPr>
      </p:sp>
      <p:sp>
        <p:nvSpPr>
          <p:cNvPr id="10442" name="object_10443"/>
          <p:cNvSpPr/>
          <p:nvPr/>
        </p:nvSpPr>
        <p:spPr>
          <a:xfrm>
            <a:off x="12251895" y="4981413"/>
            <a:ext cx="1293037" cy="21229"/>
          </a:xfrm>
          <a:prstGeom prst="rect">
            <a:avLst/>
          </a:prstGeom>
          <a:solidFill>
            <a:srgbClr val="DB2D3C"/>
          </a:solidFill>
        </p:spPr>
      </p:sp>
      <p:sp>
        <p:nvSpPr>
          <p:cNvPr id="10444" name="object_10445"/>
          <p:cNvSpPr/>
          <p:nvPr/>
        </p:nvSpPr>
        <p:spPr>
          <a:xfrm>
            <a:off x="12198823" y="4938956"/>
            <a:ext cx="106143" cy="106143"/>
          </a:xfrm>
          <a:prstGeom prst="rect">
            <a:avLst/>
          </a:prstGeom>
          <a:solidFill>
            <a:srgbClr val="DB2D3C"/>
          </a:solidFill>
        </p:spPr>
      </p:sp>
      <p:sp>
        <p:nvSpPr>
          <p:cNvPr id="10446" name="object_10447"/>
          <p:cNvSpPr/>
          <p:nvPr/>
        </p:nvSpPr>
        <p:spPr>
          <a:xfrm>
            <a:off x="13544932" y="4981413"/>
            <a:ext cx="1096166" cy="21229"/>
          </a:xfrm>
          <a:prstGeom prst="rect">
            <a:avLst/>
          </a:prstGeom>
          <a:solidFill>
            <a:srgbClr val="35B77C"/>
          </a:solidFill>
        </p:spPr>
      </p:sp>
      <p:sp>
        <p:nvSpPr>
          <p:cNvPr id="10448" name="object_10449"/>
          <p:cNvSpPr/>
          <p:nvPr/>
        </p:nvSpPr>
        <p:spPr>
          <a:xfrm>
            <a:off x="14588026" y="4938956"/>
            <a:ext cx="106143" cy="106143"/>
          </a:xfrm>
          <a:prstGeom prst="ellipse">
            <a:avLst/>
          </a:prstGeom>
          <a:solidFill>
            <a:srgbClr val="35B77C"/>
          </a:solidFill>
        </p:spPr>
      </p:sp>
      <p:sp>
        <p:nvSpPr>
          <p:cNvPr id="10450" name="object_10451"/>
          <p:cNvSpPr/>
          <p:nvPr/>
        </p:nvSpPr>
        <p:spPr>
          <a:xfrm>
            <a:off x="13229881" y="4885884"/>
            <a:ext cx="0" cy="212287"/>
          </a:xfrm>
          <a:prstGeom prst="rect">
            <a:avLst/>
          </a:prstGeom>
          <a:ln w="10000">
            <a:solidFill>
              <a:srgbClr val="767A7C"/>
            </a:solidFill>
          </a:ln>
        </p:spPr>
      </p:sp>
      <p:sp>
        <p:nvSpPr>
          <p:cNvPr id="10452" name="object_10453"/>
          <p:cNvSpPr/>
          <p:nvPr/>
        </p:nvSpPr>
        <p:spPr>
          <a:xfrm>
            <a:off x="13682036" y="4885884"/>
            <a:ext cx="0" cy="212287"/>
          </a:xfrm>
          <a:prstGeom prst="rect">
            <a:avLst/>
          </a:prstGeom>
          <a:ln w="20000">
            <a:solidFill>
              <a:srgbClr val="767A7C"/>
            </a:solidFill>
          </a:ln>
        </p:spPr>
      </p:sp>
      <p:sp>
        <p:nvSpPr>
          <p:cNvPr id="10454" name="object_10455"/>
          <p:cNvSpPr/>
          <p:nvPr/>
        </p:nvSpPr>
        <p:spPr>
          <a:xfrm>
            <a:off x="14135277" y="4885884"/>
            <a:ext cx="0" cy="212287"/>
          </a:xfrm>
          <a:prstGeom prst="rect">
            <a:avLst/>
          </a:prstGeom>
          <a:ln w="10000">
            <a:solidFill>
              <a:srgbClr val="767A7C"/>
            </a:solidFill>
          </a:ln>
        </p:spPr>
      </p:sp>
      <p:sp>
        <p:nvSpPr>
          <p:cNvPr id="10456" name="object_10457"/>
          <p:cNvSpPr txBox="1"/>
          <p:nvPr/>
        </p:nvSpPr>
        <p:spPr>
          <a:xfrm>
            <a:off x="1600000" y="5522744"/>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Leadership</a:t>
            </a:r>
          </a:p>
        </p:txBody>
      </p:sp>
      <p:sp>
        <p:nvSpPr>
          <p:cNvPr id="10458" name="object_10459"/>
          <p:cNvSpPr txBox="1"/>
          <p:nvPr/>
        </p:nvSpPr>
        <p:spPr>
          <a:xfrm>
            <a:off x="950000" y="5841174"/>
            <a:ext cx="424573" cy="424573"/>
          </a:xfrm>
          <a:prstGeom prst="rect">
            <a:avLst/>
          </a:prstGeom>
          <a:solidFill>
            <a:srgbClr val="5C5AA7"/>
          </a:solidFill>
        </p:spPr>
        <p:txBody>
          <a:bodyPr wrap="square" lIns="0" tIns="0" rIns="0" bIns="0" rtlCol="0" anchor="ctr"/>
          <a:lstStyle/>
          <a:p>
            <a:pPr algn="ctr"/>
            <a:endParaRPr/>
          </a:p>
        </p:txBody>
      </p:sp>
      <p:sp>
        <p:nvSpPr>
          <p:cNvPr id="10460" name="object_10461"/>
          <p:cNvSpPr txBox="1"/>
          <p:nvPr/>
        </p:nvSpPr>
        <p:spPr>
          <a:xfrm>
            <a:off x="6745326" y="5522744"/>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75%</a:t>
            </a:r>
          </a:p>
        </p:txBody>
      </p:sp>
      <p:sp>
        <p:nvSpPr>
          <p:cNvPr id="10462" name="object_10463"/>
          <p:cNvSpPr txBox="1"/>
          <p:nvPr/>
        </p:nvSpPr>
        <p:spPr>
          <a:xfrm>
            <a:off x="16702573" y="5522744"/>
            <a:ext cx="2167513" cy="1061433"/>
          </a:xfrm>
          <a:prstGeom prst="rect">
            <a:avLst/>
          </a:prstGeom>
        </p:spPr>
        <p:txBody>
          <a:bodyPr vert="horz" wrap="square" lIns="0" tIns="15240" rIns="0" bIns="0" rtlCol="0" anchor="ctr" anchorCtr="0">
            <a:normAutofit/>
          </a:bodyPr>
          <a:lstStyle/>
          <a:p>
            <a:endParaRPr/>
          </a:p>
        </p:txBody>
      </p:sp>
      <p:sp>
        <p:nvSpPr>
          <p:cNvPr id="10464" name="object_10465"/>
          <p:cNvSpPr/>
          <p:nvPr/>
        </p:nvSpPr>
        <p:spPr>
          <a:xfrm>
            <a:off x="7945326" y="5841174"/>
            <a:ext cx="6170843" cy="424573"/>
          </a:xfrm>
          <a:prstGeom prst="rect">
            <a:avLst/>
          </a:prstGeom>
          <a:solidFill>
            <a:srgbClr val="49C0B6"/>
          </a:solidFill>
        </p:spPr>
      </p:sp>
      <p:sp>
        <p:nvSpPr>
          <p:cNvPr id="10466" name="object_10467"/>
          <p:cNvSpPr/>
          <p:nvPr/>
        </p:nvSpPr>
        <p:spPr>
          <a:xfrm>
            <a:off x="9645253" y="6042846"/>
            <a:ext cx="4470916" cy="21229"/>
          </a:xfrm>
          <a:prstGeom prst="rect">
            <a:avLst/>
          </a:prstGeom>
          <a:solidFill>
            <a:srgbClr val="DB2D3C"/>
          </a:solidFill>
        </p:spPr>
      </p:sp>
      <p:sp>
        <p:nvSpPr>
          <p:cNvPr id="10468" name="object_10469"/>
          <p:cNvSpPr/>
          <p:nvPr/>
        </p:nvSpPr>
        <p:spPr>
          <a:xfrm>
            <a:off x="9592181" y="6000389"/>
            <a:ext cx="106143" cy="106143"/>
          </a:xfrm>
          <a:prstGeom prst="rect">
            <a:avLst/>
          </a:prstGeom>
          <a:solidFill>
            <a:srgbClr val="DB2D3C"/>
          </a:solidFill>
        </p:spPr>
      </p:sp>
      <p:sp>
        <p:nvSpPr>
          <p:cNvPr id="10470" name="object_10471"/>
          <p:cNvSpPr/>
          <p:nvPr/>
        </p:nvSpPr>
        <p:spPr>
          <a:xfrm>
            <a:off x="14116169" y="6042846"/>
            <a:ext cx="1515783" cy="21229"/>
          </a:xfrm>
          <a:prstGeom prst="rect">
            <a:avLst/>
          </a:prstGeom>
          <a:solidFill>
            <a:srgbClr val="35B77C"/>
          </a:solidFill>
        </p:spPr>
      </p:sp>
      <p:sp>
        <p:nvSpPr>
          <p:cNvPr id="10472" name="object_10473"/>
          <p:cNvSpPr/>
          <p:nvPr/>
        </p:nvSpPr>
        <p:spPr>
          <a:xfrm>
            <a:off x="15578880" y="6000389"/>
            <a:ext cx="106143" cy="106143"/>
          </a:xfrm>
          <a:prstGeom prst="ellipse">
            <a:avLst/>
          </a:prstGeom>
          <a:solidFill>
            <a:srgbClr val="35B77C"/>
          </a:solidFill>
        </p:spPr>
      </p:sp>
      <p:sp>
        <p:nvSpPr>
          <p:cNvPr id="10474" name="object_10475"/>
          <p:cNvSpPr/>
          <p:nvPr/>
        </p:nvSpPr>
        <p:spPr>
          <a:xfrm>
            <a:off x="13794191" y="5947317"/>
            <a:ext cx="0" cy="212287"/>
          </a:xfrm>
          <a:prstGeom prst="rect">
            <a:avLst/>
          </a:prstGeom>
          <a:ln w="10000">
            <a:solidFill>
              <a:srgbClr val="767A7C"/>
            </a:solidFill>
          </a:ln>
        </p:spPr>
      </p:sp>
      <p:sp>
        <p:nvSpPr>
          <p:cNvPr id="10476" name="object_10477"/>
          <p:cNvSpPr/>
          <p:nvPr/>
        </p:nvSpPr>
        <p:spPr>
          <a:xfrm>
            <a:off x="14805860" y="5947317"/>
            <a:ext cx="0" cy="212287"/>
          </a:xfrm>
          <a:prstGeom prst="rect">
            <a:avLst/>
          </a:prstGeom>
          <a:ln w="20000">
            <a:solidFill>
              <a:srgbClr val="767A7C"/>
            </a:solidFill>
          </a:ln>
        </p:spPr>
      </p:sp>
      <p:sp>
        <p:nvSpPr>
          <p:cNvPr id="10478" name="object_10479"/>
          <p:cNvSpPr/>
          <p:nvPr/>
        </p:nvSpPr>
        <p:spPr>
          <a:xfrm>
            <a:off x="15271641" y="5947317"/>
            <a:ext cx="0" cy="212287"/>
          </a:xfrm>
          <a:prstGeom prst="rect">
            <a:avLst/>
          </a:prstGeom>
          <a:ln w="10000">
            <a:solidFill>
              <a:srgbClr val="767A7C"/>
            </a:solidFill>
          </a:ln>
        </p:spPr>
      </p:sp>
      <p:sp>
        <p:nvSpPr>
          <p:cNvPr id="10480" name="object_10481"/>
          <p:cNvSpPr txBox="1"/>
          <p:nvPr/>
        </p:nvSpPr>
        <p:spPr>
          <a:xfrm>
            <a:off x="1600000" y="6584177"/>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Zielorientierung</a:t>
            </a:r>
          </a:p>
        </p:txBody>
      </p:sp>
      <p:sp>
        <p:nvSpPr>
          <p:cNvPr id="10482" name="object_10483"/>
          <p:cNvSpPr txBox="1"/>
          <p:nvPr/>
        </p:nvSpPr>
        <p:spPr>
          <a:xfrm>
            <a:off x="950000" y="6902607"/>
            <a:ext cx="424573" cy="424573"/>
          </a:xfrm>
          <a:prstGeom prst="rect">
            <a:avLst/>
          </a:prstGeom>
          <a:solidFill>
            <a:srgbClr val="5181B7"/>
          </a:solidFill>
        </p:spPr>
        <p:txBody>
          <a:bodyPr wrap="square" lIns="0" tIns="0" rIns="0" bIns="0" rtlCol="0" anchor="ctr"/>
          <a:lstStyle/>
          <a:p>
            <a:pPr algn="ctr"/>
            <a:endParaRPr/>
          </a:p>
        </p:txBody>
      </p:sp>
      <p:sp>
        <p:nvSpPr>
          <p:cNvPr id="10484" name="object_10485"/>
          <p:cNvSpPr txBox="1"/>
          <p:nvPr/>
        </p:nvSpPr>
        <p:spPr>
          <a:xfrm>
            <a:off x="6745326" y="6584177"/>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57%</a:t>
            </a:r>
          </a:p>
        </p:txBody>
      </p:sp>
      <p:sp>
        <p:nvSpPr>
          <p:cNvPr id="10486" name="object_10487"/>
          <p:cNvSpPr txBox="1"/>
          <p:nvPr/>
        </p:nvSpPr>
        <p:spPr>
          <a:xfrm>
            <a:off x="16702573" y="6584177"/>
            <a:ext cx="2167513" cy="1061433"/>
          </a:xfrm>
          <a:prstGeom prst="rect">
            <a:avLst/>
          </a:prstGeom>
        </p:spPr>
        <p:txBody>
          <a:bodyPr vert="horz" wrap="square" lIns="0" tIns="15240" rIns="0" bIns="0" rtlCol="0" anchor="ctr" anchorCtr="0">
            <a:normAutofit/>
          </a:bodyPr>
          <a:lstStyle/>
          <a:p>
            <a:endParaRPr/>
          </a:p>
        </p:txBody>
      </p:sp>
      <p:sp>
        <p:nvSpPr>
          <p:cNvPr id="10488" name="object_10489"/>
          <p:cNvSpPr/>
          <p:nvPr/>
        </p:nvSpPr>
        <p:spPr>
          <a:xfrm>
            <a:off x="7945326" y="6902607"/>
            <a:ext cx="6111479" cy="424573"/>
          </a:xfrm>
          <a:prstGeom prst="rect">
            <a:avLst/>
          </a:prstGeom>
          <a:solidFill>
            <a:srgbClr val="49C0B6"/>
          </a:solidFill>
        </p:spPr>
      </p:sp>
      <p:sp>
        <p:nvSpPr>
          <p:cNvPr id="10490" name="object_10491"/>
          <p:cNvSpPr/>
          <p:nvPr/>
        </p:nvSpPr>
        <p:spPr>
          <a:xfrm>
            <a:off x="11804653" y="7104279"/>
            <a:ext cx="2252152" cy="21229"/>
          </a:xfrm>
          <a:prstGeom prst="rect">
            <a:avLst/>
          </a:prstGeom>
          <a:solidFill>
            <a:srgbClr val="DB2D3C"/>
          </a:solidFill>
        </p:spPr>
      </p:sp>
      <p:sp>
        <p:nvSpPr>
          <p:cNvPr id="10492" name="object_10493"/>
          <p:cNvSpPr/>
          <p:nvPr/>
        </p:nvSpPr>
        <p:spPr>
          <a:xfrm>
            <a:off x="11751581" y="7061822"/>
            <a:ext cx="106143" cy="106143"/>
          </a:xfrm>
          <a:prstGeom prst="rect">
            <a:avLst/>
          </a:prstGeom>
          <a:solidFill>
            <a:srgbClr val="DB2D3C"/>
          </a:solidFill>
        </p:spPr>
      </p:sp>
      <p:sp>
        <p:nvSpPr>
          <p:cNvPr id="10494" name="object_10495"/>
          <p:cNvSpPr/>
          <p:nvPr/>
        </p:nvSpPr>
        <p:spPr>
          <a:xfrm>
            <a:off x="14056805" y="7104279"/>
            <a:ext cx="1706689" cy="21229"/>
          </a:xfrm>
          <a:prstGeom prst="rect">
            <a:avLst/>
          </a:prstGeom>
          <a:solidFill>
            <a:srgbClr val="35B77C"/>
          </a:solidFill>
        </p:spPr>
      </p:sp>
      <p:sp>
        <p:nvSpPr>
          <p:cNvPr id="10496" name="object_10497"/>
          <p:cNvSpPr/>
          <p:nvPr/>
        </p:nvSpPr>
        <p:spPr>
          <a:xfrm>
            <a:off x="15710422" y="7061822"/>
            <a:ext cx="106143" cy="106143"/>
          </a:xfrm>
          <a:prstGeom prst="ellipse">
            <a:avLst/>
          </a:prstGeom>
          <a:solidFill>
            <a:srgbClr val="35B77C"/>
          </a:solidFill>
        </p:spPr>
      </p:sp>
      <p:sp>
        <p:nvSpPr>
          <p:cNvPr id="10498" name="object_10499"/>
          <p:cNvSpPr/>
          <p:nvPr/>
        </p:nvSpPr>
        <p:spPr>
          <a:xfrm>
            <a:off x="13717574" y="7008750"/>
            <a:ext cx="0" cy="212287"/>
          </a:xfrm>
          <a:prstGeom prst="rect">
            <a:avLst/>
          </a:prstGeom>
          <a:ln w="10000">
            <a:solidFill>
              <a:srgbClr val="767A7C"/>
            </a:solidFill>
          </a:ln>
        </p:spPr>
      </p:sp>
      <p:sp>
        <p:nvSpPr>
          <p:cNvPr id="10500" name="object_10501"/>
          <p:cNvSpPr/>
          <p:nvPr/>
        </p:nvSpPr>
        <p:spPr>
          <a:xfrm>
            <a:off x="14130658" y="7008750"/>
            <a:ext cx="0" cy="212287"/>
          </a:xfrm>
          <a:prstGeom prst="rect">
            <a:avLst/>
          </a:prstGeom>
          <a:ln w="20000">
            <a:solidFill>
              <a:srgbClr val="767A7C"/>
            </a:solidFill>
          </a:ln>
        </p:spPr>
      </p:sp>
      <p:sp>
        <p:nvSpPr>
          <p:cNvPr id="10502" name="object_10503"/>
          <p:cNvSpPr/>
          <p:nvPr/>
        </p:nvSpPr>
        <p:spPr>
          <a:xfrm>
            <a:off x="14968523" y="7008750"/>
            <a:ext cx="0" cy="212287"/>
          </a:xfrm>
          <a:prstGeom prst="rect">
            <a:avLst/>
          </a:prstGeom>
          <a:ln w="10000">
            <a:solidFill>
              <a:srgbClr val="767A7C"/>
            </a:solidFill>
          </a:ln>
        </p:spPr>
      </p:sp>
      <p:sp>
        <p:nvSpPr>
          <p:cNvPr id="10504" name="object_10505"/>
          <p:cNvSpPr txBox="1"/>
          <p:nvPr/>
        </p:nvSpPr>
        <p:spPr>
          <a:xfrm>
            <a:off x="1600000" y="764561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Berufliche Entwicklung</a:t>
            </a:r>
          </a:p>
        </p:txBody>
      </p:sp>
      <p:sp>
        <p:nvSpPr>
          <p:cNvPr id="10506" name="object_10507"/>
          <p:cNvSpPr txBox="1"/>
          <p:nvPr/>
        </p:nvSpPr>
        <p:spPr>
          <a:xfrm>
            <a:off x="950000" y="7964040"/>
            <a:ext cx="424573" cy="424573"/>
          </a:xfrm>
          <a:prstGeom prst="rect">
            <a:avLst/>
          </a:prstGeom>
          <a:solidFill>
            <a:srgbClr val="F48798"/>
          </a:solidFill>
        </p:spPr>
        <p:txBody>
          <a:bodyPr wrap="square" lIns="0" tIns="0" rIns="0" bIns="0" rtlCol="0" anchor="ctr"/>
          <a:lstStyle/>
          <a:p>
            <a:pPr algn="ctr"/>
            <a:endParaRPr/>
          </a:p>
        </p:txBody>
      </p:sp>
      <p:sp>
        <p:nvSpPr>
          <p:cNvPr id="10508" name="object_10509"/>
          <p:cNvSpPr txBox="1"/>
          <p:nvPr/>
        </p:nvSpPr>
        <p:spPr>
          <a:xfrm>
            <a:off x="6745326" y="7645610"/>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53%</a:t>
            </a:r>
          </a:p>
        </p:txBody>
      </p:sp>
      <p:sp>
        <p:nvSpPr>
          <p:cNvPr id="10510" name="object_10511"/>
          <p:cNvSpPr txBox="1"/>
          <p:nvPr/>
        </p:nvSpPr>
        <p:spPr>
          <a:xfrm>
            <a:off x="16702573" y="7645610"/>
            <a:ext cx="2167513" cy="1061433"/>
          </a:xfrm>
          <a:prstGeom prst="rect">
            <a:avLst/>
          </a:prstGeom>
        </p:spPr>
        <p:txBody>
          <a:bodyPr vert="horz" wrap="square" lIns="0" tIns="15240" rIns="0" bIns="0" rtlCol="0" anchor="ctr" anchorCtr="0">
            <a:normAutofit/>
          </a:bodyPr>
          <a:lstStyle/>
          <a:p>
            <a:endParaRPr/>
          </a:p>
        </p:txBody>
      </p:sp>
      <p:sp>
        <p:nvSpPr>
          <p:cNvPr id="10512" name="object_10513"/>
          <p:cNvSpPr/>
          <p:nvPr/>
        </p:nvSpPr>
        <p:spPr>
          <a:xfrm>
            <a:off x="7945326" y="7964040"/>
            <a:ext cx="5352805" cy="424573"/>
          </a:xfrm>
          <a:prstGeom prst="rect">
            <a:avLst/>
          </a:prstGeom>
          <a:solidFill>
            <a:srgbClr val="49C0B6"/>
          </a:solidFill>
        </p:spPr>
      </p:sp>
      <p:sp>
        <p:nvSpPr>
          <p:cNvPr id="10514" name="object_10515"/>
          <p:cNvSpPr/>
          <p:nvPr/>
        </p:nvSpPr>
        <p:spPr>
          <a:xfrm>
            <a:off x="10887862" y="8165712"/>
            <a:ext cx="2410269" cy="21229"/>
          </a:xfrm>
          <a:prstGeom prst="rect">
            <a:avLst/>
          </a:prstGeom>
          <a:solidFill>
            <a:srgbClr val="DB2D3C"/>
          </a:solidFill>
        </p:spPr>
      </p:sp>
      <p:sp>
        <p:nvSpPr>
          <p:cNvPr id="10516" name="object_10517"/>
          <p:cNvSpPr/>
          <p:nvPr/>
        </p:nvSpPr>
        <p:spPr>
          <a:xfrm>
            <a:off x="10834790" y="8123255"/>
            <a:ext cx="106143" cy="106143"/>
          </a:xfrm>
          <a:prstGeom prst="rect">
            <a:avLst/>
          </a:prstGeom>
          <a:solidFill>
            <a:srgbClr val="DB2D3C"/>
          </a:solidFill>
        </p:spPr>
      </p:sp>
      <p:sp>
        <p:nvSpPr>
          <p:cNvPr id="10518" name="object_10519"/>
          <p:cNvSpPr/>
          <p:nvPr/>
        </p:nvSpPr>
        <p:spPr>
          <a:xfrm>
            <a:off x="13298131" y="8165712"/>
            <a:ext cx="2161172" cy="21229"/>
          </a:xfrm>
          <a:prstGeom prst="rect">
            <a:avLst/>
          </a:prstGeom>
          <a:solidFill>
            <a:srgbClr val="35B77C"/>
          </a:solidFill>
        </p:spPr>
      </p:sp>
      <p:sp>
        <p:nvSpPr>
          <p:cNvPr id="10520" name="object_10521"/>
          <p:cNvSpPr/>
          <p:nvPr/>
        </p:nvSpPr>
        <p:spPr>
          <a:xfrm>
            <a:off x="15406231" y="8123255"/>
            <a:ext cx="106143" cy="106143"/>
          </a:xfrm>
          <a:prstGeom prst="ellipse">
            <a:avLst/>
          </a:prstGeom>
          <a:solidFill>
            <a:srgbClr val="35B77C"/>
          </a:solidFill>
        </p:spPr>
      </p:sp>
      <p:sp>
        <p:nvSpPr>
          <p:cNvPr id="10522" name="object_10523"/>
          <p:cNvSpPr/>
          <p:nvPr/>
        </p:nvSpPr>
        <p:spPr>
          <a:xfrm>
            <a:off x="12839545" y="8070183"/>
            <a:ext cx="0" cy="212287"/>
          </a:xfrm>
          <a:prstGeom prst="rect">
            <a:avLst/>
          </a:prstGeom>
          <a:ln w="10000">
            <a:solidFill>
              <a:srgbClr val="767A7C"/>
            </a:solidFill>
          </a:ln>
        </p:spPr>
      </p:sp>
      <p:sp>
        <p:nvSpPr>
          <p:cNvPr id="10524" name="object_10525"/>
          <p:cNvSpPr/>
          <p:nvPr/>
        </p:nvSpPr>
        <p:spPr>
          <a:xfrm>
            <a:off x="13458064" y="8070183"/>
            <a:ext cx="0" cy="212287"/>
          </a:xfrm>
          <a:prstGeom prst="rect">
            <a:avLst/>
          </a:prstGeom>
          <a:ln w="20000">
            <a:solidFill>
              <a:srgbClr val="767A7C"/>
            </a:solidFill>
          </a:ln>
        </p:spPr>
      </p:sp>
      <p:sp>
        <p:nvSpPr>
          <p:cNvPr id="10526" name="object_10527"/>
          <p:cNvSpPr/>
          <p:nvPr/>
        </p:nvSpPr>
        <p:spPr>
          <a:xfrm>
            <a:off x="14320822" y="8070183"/>
            <a:ext cx="0" cy="212287"/>
          </a:xfrm>
          <a:prstGeom prst="rect">
            <a:avLst/>
          </a:prstGeom>
          <a:ln w="10000">
            <a:solidFill>
              <a:srgbClr val="767A7C"/>
            </a:solidFill>
          </a:ln>
        </p:spPr>
      </p:sp>
      <p:sp>
        <p:nvSpPr>
          <p:cNvPr id="10528" name="object_10529"/>
          <p:cNvSpPr txBox="1"/>
          <p:nvPr/>
        </p:nvSpPr>
        <p:spPr>
          <a:xfrm>
            <a:off x="1600000" y="870704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Unternehmensimage</a:t>
            </a:r>
          </a:p>
        </p:txBody>
      </p:sp>
      <p:sp>
        <p:nvSpPr>
          <p:cNvPr id="10530" name="object_10531"/>
          <p:cNvSpPr txBox="1"/>
          <p:nvPr/>
        </p:nvSpPr>
        <p:spPr>
          <a:xfrm>
            <a:off x="950000" y="9025473"/>
            <a:ext cx="424573" cy="424573"/>
          </a:xfrm>
          <a:prstGeom prst="rect">
            <a:avLst/>
          </a:prstGeom>
          <a:solidFill>
            <a:srgbClr val="F79964"/>
          </a:solidFill>
        </p:spPr>
        <p:txBody>
          <a:bodyPr wrap="square" lIns="0" tIns="0" rIns="0" bIns="0" rtlCol="0" anchor="ctr"/>
          <a:lstStyle/>
          <a:p>
            <a:pPr algn="ctr"/>
            <a:endParaRPr/>
          </a:p>
        </p:txBody>
      </p:sp>
      <p:sp>
        <p:nvSpPr>
          <p:cNvPr id="10532" name="object_10533"/>
          <p:cNvSpPr txBox="1"/>
          <p:nvPr/>
        </p:nvSpPr>
        <p:spPr>
          <a:xfrm>
            <a:off x="6745326" y="8707043"/>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64%</a:t>
            </a:r>
          </a:p>
        </p:txBody>
      </p:sp>
      <p:sp>
        <p:nvSpPr>
          <p:cNvPr id="10534" name="object_10535"/>
          <p:cNvSpPr txBox="1"/>
          <p:nvPr/>
        </p:nvSpPr>
        <p:spPr>
          <a:xfrm>
            <a:off x="16702573" y="8707043"/>
            <a:ext cx="2167513" cy="1061433"/>
          </a:xfrm>
          <a:prstGeom prst="rect">
            <a:avLst/>
          </a:prstGeom>
        </p:spPr>
        <p:txBody>
          <a:bodyPr vert="horz" wrap="square" lIns="0" tIns="15240" rIns="0" bIns="0" rtlCol="0" anchor="ctr" anchorCtr="0">
            <a:normAutofit/>
          </a:bodyPr>
          <a:lstStyle/>
          <a:p>
            <a:endParaRPr/>
          </a:p>
        </p:txBody>
      </p:sp>
      <p:sp>
        <p:nvSpPr>
          <p:cNvPr id="10536" name="object_10537"/>
          <p:cNvSpPr/>
          <p:nvPr/>
        </p:nvSpPr>
        <p:spPr>
          <a:xfrm>
            <a:off x="7945326" y="9025473"/>
            <a:ext cx="5653443" cy="424573"/>
          </a:xfrm>
          <a:prstGeom prst="rect">
            <a:avLst/>
          </a:prstGeom>
          <a:solidFill>
            <a:srgbClr val="49C0B6"/>
          </a:solidFill>
        </p:spPr>
      </p:sp>
      <p:sp>
        <p:nvSpPr>
          <p:cNvPr id="10538" name="object_10539"/>
          <p:cNvSpPr/>
          <p:nvPr/>
        </p:nvSpPr>
        <p:spPr>
          <a:xfrm>
            <a:off x="10537560" y="9227145"/>
            <a:ext cx="3061209" cy="21229"/>
          </a:xfrm>
          <a:prstGeom prst="rect">
            <a:avLst/>
          </a:prstGeom>
          <a:solidFill>
            <a:srgbClr val="DB2D3C"/>
          </a:solidFill>
        </p:spPr>
      </p:sp>
      <p:sp>
        <p:nvSpPr>
          <p:cNvPr id="10540" name="object_10541"/>
          <p:cNvSpPr/>
          <p:nvPr/>
        </p:nvSpPr>
        <p:spPr>
          <a:xfrm>
            <a:off x="10484488" y="9184688"/>
            <a:ext cx="106143" cy="106143"/>
          </a:xfrm>
          <a:prstGeom prst="rect">
            <a:avLst/>
          </a:prstGeom>
          <a:solidFill>
            <a:srgbClr val="DB2D3C"/>
          </a:solidFill>
        </p:spPr>
      </p:sp>
      <p:sp>
        <p:nvSpPr>
          <p:cNvPr id="10542" name="object_10543"/>
          <p:cNvSpPr/>
          <p:nvPr/>
        </p:nvSpPr>
        <p:spPr>
          <a:xfrm>
            <a:off x="13598769" y="9227145"/>
            <a:ext cx="1732924" cy="21229"/>
          </a:xfrm>
          <a:prstGeom prst="rect">
            <a:avLst/>
          </a:prstGeom>
          <a:solidFill>
            <a:srgbClr val="35B77C"/>
          </a:solidFill>
        </p:spPr>
      </p:sp>
      <p:sp>
        <p:nvSpPr>
          <p:cNvPr id="10544" name="object_10545"/>
          <p:cNvSpPr/>
          <p:nvPr/>
        </p:nvSpPr>
        <p:spPr>
          <a:xfrm>
            <a:off x="15278621" y="9184688"/>
            <a:ext cx="106143" cy="106143"/>
          </a:xfrm>
          <a:prstGeom prst="ellipse">
            <a:avLst/>
          </a:prstGeom>
          <a:solidFill>
            <a:srgbClr val="35B77C"/>
          </a:solidFill>
        </p:spPr>
      </p:sp>
      <p:sp>
        <p:nvSpPr>
          <p:cNvPr id="10546" name="object_10547"/>
          <p:cNvSpPr/>
          <p:nvPr/>
        </p:nvSpPr>
        <p:spPr>
          <a:xfrm>
            <a:off x="13314745" y="9131616"/>
            <a:ext cx="0" cy="212287"/>
          </a:xfrm>
          <a:prstGeom prst="rect">
            <a:avLst/>
          </a:prstGeom>
          <a:ln w="10000">
            <a:solidFill>
              <a:srgbClr val="767A7C"/>
            </a:solidFill>
          </a:ln>
        </p:spPr>
      </p:sp>
      <p:sp>
        <p:nvSpPr>
          <p:cNvPr id="10548" name="object_10549"/>
          <p:cNvSpPr/>
          <p:nvPr/>
        </p:nvSpPr>
        <p:spPr>
          <a:xfrm>
            <a:off x="13820775" y="9131616"/>
            <a:ext cx="0" cy="212287"/>
          </a:xfrm>
          <a:prstGeom prst="rect">
            <a:avLst/>
          </a:prstGeom>
          <a:ln w="20000">
            <a:solidFill>
              <a:srgbClr val="767A7C"/>
            </a:solidFill>
          </a:ln>
        </p:spPr>
      </p:sp>
      <p:sp>
        <p:nvSpPr>
          <p:cNvPr id="10550" name="object_10551"/>
          <p:cNvSpPr/>
          <p:nvPr/>
        </p:nvSpPr>
        <p:spPr>
          <a:xfrm>
            <a:off x="14360856" y="9131616"/>
            <a:ext cx="0" cy="212287"/>
          </a:xfrm>
          <a:prstGeom prst="rect">
            <a:avLst/>
          </a:prstGeom>
          <a:ln w="10000">
            <a:solidFill>
              <a:srgbClr val="767A7C"/>
            </a:solidFill>
          </a:ln>
        </p:spPr>
      </p:sp>
      <p:sp>
        <p:nvSpPr>
          <p:cNvPr id="10552" name="object_10553"/>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2" name="object_10563"/>
          <p:cNvSpPr>
            <a:spLocks noGrp="1"/>
          </p:cNvSpPr>
          <p:nvPr/>
        </p:nvSpPr>
        <p:spPr>
          <a:xfrm>
            <a:off x="757390" y="680607"/>
            <a:ext cx="733425" cy="733425"/>
          </a:xfrm>
          <a:prstGeom prst="rect">
            <a:avLst/>
          </a:prstGeom>
          <a:ln w="125650">
            <a:solidFill>
              <a:srgbClr val="49C0B6"/>
            </a:solidFill>
          </a:ln>
        </p:spPr>
        <p:txBody>
          <a:bodyPr wrap="square" lIns="0" tIns="0" rIns="0" bIns="0" rtlCol="0"/>
          <a:lstStyle/>
          <a:p>
            <a:endParaRPr/>
          </a:p>
        </p:txBody>
      </p:sp>
      <p:sp>
        <p:nvSpPr>
          <p:cNvPr id="10564" name="object_105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566" name="1056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0568" name="1056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0570" name="1057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0572" name="1057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0574" name="1057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0576" name="1057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0578" name="1057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0580" name="1058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0582" name="1058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0584" name="1058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0586" name="1058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0588" name="1058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590" name="1059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0592" name="1059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594" name="1059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0596" name="1059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0598" name="1059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0600" name="object_10601"/>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0602" name="object_10603"/>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604" name="object_10605"/>
          <p:cNvSpPr/>
          <p:nvPr/>
        </p:nvSpPr>
        <p:spPr>
          <a:xfrm>
            <a:off x="7945326" y="3399878"/>
            <a:ext cx="0" cy="6368600"/>
          </a:xfrm>
          <a:prstGeom prst="rect">
            <a:avLst/>
          </a:prstGeom>
          <a:ln w="5235">
            <a:solidFill>
              <a:srgbClr val="000000"/>
            </a:solidFill>
          </a:ln>
        </p:spPr>
      </p:sp>
      <p:sp>
        <p:nvSpPr>
          <p:cNvPr id="10606" name="object_10607"/>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608" name="object_10609"/>
          <p:cNvSpPr/>
          <p:nvPr/>
        </p:nvSpPr>
        <p:spPr>
          <a:xfrm>
            <a:off x="9626775" y="3399878"/>
            <a:ext cx="0" cy="6368600"/>
          </a:xfrm>
          <a:prstGeom prst="rect">
            <a:avLst/>
          </a:prstGeom>
          <a:ln w="5235">
            <a:solidFill>
              <a:srgbClr val="767A7C"/>
            </a:solidFill>
          </a:ln>
        </p:spPr>
      </p:sp>
      <p:sp>
        <p:nvSpPr>
          <p:cNvPr id="10610" name="object_10611"/>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612" name="object_10613"/>
          <p:cNvSpPr/>
          <p:nvPr/>
        </p:nvSpPr>
        <p:spPr>
          <a:xfrm>
            <a:off x="11308225" y="3399878"/>
            <a:ext cx="0" cy="6368600"/>
          </a:xfrm>
          <a:prstGeom prst="rect">
            <a:avLst/>
          </a:prstGeom>
          <a:ln w="5235">
            <a:solidFill>
              <a:srgbClr val="767A7C"/>
            </a:solidFill>
          </a:ln>
        </p:spPr>
      </p:sp>
      <p:sp>
        <p:nvSpPr>
          <p:cNvPr id="10614" name="object_10615"/>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616" name="object_10617"/>
          <p:cNvSpPr/>
          <p:nvPr/>
        </p:nvSpPr>
        <p:spPr>
          <a:xfrm>
            <a:off x="12989674" y="3399878"/>
            <a:ext cx="0" cy="6368600"/>
          </a:xfrm>
          <a:prstGeom prst="rect">
            <a:avLst/>
          </a:prstGeom>
          <a:ln w="5235">
            <a:solidFill>
              <a:srgbClr val="767A7C"/>
            </a:solidFill>
          </a:ln>
        </p:spPr>
      </p:sp>
      <p:sp>
        <p:nvSpPr>
          <p:cNvPr id="10618" name="object_10619"/>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620" name="object_10621"/>
          <p:cNvSpPr/>
          <p:nvPr/>
        </p:nvSpPr>
        <p:spPr>
          <a:xfrm>
            <a:off x="14671124" y="3399878"/>
            <a:ext cx="0" cy="6368600"/>
          </a:xfrm>
          <a:prstGeom prst="rect">
            <a:avLst/>
          </a:prstGeom>
          <a:ln w="5235">
            <a:solidFill>
              <a:srgbClr val="767A7C"/>
            </a:solidFill>
          </a:ln>
        </p:spPr>
      </p:sp>
      <p:sp>
        <p:nvSpPr>
          <p:cNvPr id="10622" name="object_10623"/>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624" name="object_10625"/>
          <p:cNvSpPr/>
          <p:nvPr/>
        </p:nvSpPr>
        <p:spPr>
          <a:xfrm>
            <a:off x="16352573" y="3399878"/>
            <a:ext cx="0" cy="6368600"/>
          </a:xfrm>
          <a:prstGeom prst="rect">
            <a:avLst/>
          </a:prstGeom>
          <a:ln w="5235">
            <a:solidFill>
              <a:srgbClr val="000000"/>
            </a:solidFill>
          </a:ln>
        </p:spPr>
      </p:sp>
      <p:sp>
        <p:nvSpPr>
          <p:cNvPr id="10556" name="object_10557"/>
          <p:cNvSpPr/>
          <p:nvPr/>
        </p:nvSpPr>
        <p:spPr>
          <a:xfrm>
            <a:off x="7945326" y="3242398"/>
            <a:ext cx="5128421" cy="157480"/>
          </a:xfrm>
          <a:prstGeom prst="rect">
            <a:avLst/>
          </a:prstGeom>
          <a:solidFill>
            <a:srgbClr val="DB2D3C"/>
          </a:solidFill>
        </p:spPr>
      </p:sp>
      <p:sp>
        <p:nvSpPr>
          <p:cNvPr id="10558" name="object_10559"/>
          <p:cNvSpPr/>
          <p:nvPr/>
        </p:nvSpPr>
        <p:spPr>
          <a:xfrm>
            <a:off x="13073747" y="3242398"/>
            <a:ext cx="1008870" cy="157480"/>
          </a:xfrm>
          <a:prstGeom prst="rect">
            <a:avLst/>
          </a:prstGeom>
          <a:solidFill>
            <a:srgbClr val="FABC46"/>
          </a:solidFill>
        </p:spPr>
      </p:sp>
      <p:sp>
        <p:nvSpPr>
          <p:cNvPr id="10560" name="object_10561"/>
          <p:cNvSpPr/>
          <p:nvPr/>
        </p:nvSpPr>
        <p:spPr>
          <a:xfrm>
            <a:off x="14082617" y="3242398"/>
            <a:ext cx="2269957" cy="157480"/>
          </a:xfrm>
          <a:prstGeom prst="rect">
            <a:avLst/>
          </a:prstGeom>
          <a:solidFill>
            <a:srgbClr val="35B77C"/>
          </a:solidFill>
        </p:spPr>
      </p:sp>
      <p:sp>
        <p:nvSpPr>
          <p:cNvPr id="10626" name="object_10627"/>
          <p:cNvSpPr txBox="1"/>
          <p:nvPr/>
        </p:nvSpPr>
        <p:spPr>
          <a:xfrm>
            <a:off x="1600000" y="33998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Einsatz der Qualifikationen</a:t>
            </a:r>
          </a:p>
        </p:txBody>
      </p:sp>
      <p:sp>
        <p:nvSpPr>
          <p:cNvPr id="10628" name="object_10629"/>
          <p:cNvSpPr txBox="1"/>
          <p:nvPr/>
        </p:nvSpPr>
        <p:spPr>
          <a:xfrm>
            <a:off x="950000" y="357501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1</a:t>
            </a:r>
          </a:p>
        </p:txBody>
      </p:sp>
      <p:sp>
        <p:nvSpPr>
          <p:cNvPr id="10630" name="object_10631"/>
          <p:cNvSpPr txBox="1"/>
          <p:nvPr/>
        </p:nvSpPr>
        <p:spPr>
          <a:xfrm>
            <a:off x="6745326" y="33998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37%</a:t>
            </a:r>
          </a:p>
        </p:txBody>
      </p:sp>
      <p:sp>
        <p:nvSpPr>
          <p:cNvPr id="10632" name="object_10633"/>
          <p:cNvSpPr txBox="1"/>
          <p:nvPr/>
        </p:nvSpPr>
        <p:spPr>
          <a:xfrm>
            <a:off x="16702573" y="3399878"/>
            <a:ext cx="2167513" cy="796075"/>
          </a:xfrm>
          <a:prstGeom prst="rect">
            <a:avLst/>
          </a:prstGeom>
        </p:spPr>
        <p:txBody>
          <a:bodyPr vert="horz" wrap="square" lIns="0" tIns="15240" rIns="0" bIns="0" rtlCol="0" anchor="ctr" anchorCtr="0">
            <a:normAutofit/>
          </a:bodyPr>
          <a:lstStyle/>
          <a:p>
            <a:endParaRPr/>
          </a:p>
        </p:txBody>
      </p:sp>
      <p:sp>
        <p:nvSpPr>
          <p:cNvPr id="10634" name="object_10635"/>
          <p:cNvSpPr/>
          <p:nvPr/>
        </p:nvSpPr>
        <p:spPr>
          <a:xfrm>
            <a:off x="7945326" y="3638701"/>
            <a:ext cx="6109072" cy="318430"/>
          </a:xfrm>
          <a:prstGeom prst="rect">
            <a:avLst/>
          </a:prstGeom>
          <a:solidFill>
            <a:srgbClr val="49C0B6"/>
          </a:solidFill>
        </p:spPr>
      </p:sp>
      <p:sp>
        <p:nvSpPr>
          <p:cNvPr id="10636" name="object_10637"/>
          <p:cNvSpPr/>
          <p:nvPr/>
        </p:nvSpPr>
        <p:spPr>
          <a:xfrm>
            <a:off x="12802846" y="3789955"/>
            <a:ext cx="1251552" cy="15922"/>
          </a:xfrm>
          <a:prstGeom prst="rect">
            <a:avLst/>
          </a:prstGeom>
          <a:solidFill>
            <a:srgbClr val="DB2D3C"/>
          </a:solidFill>
        </p:spPr>
      </p:sp>
      <p:sp>
        <p:nvSpPr>
          <p:cNvPr id="10638" name="object_10639"/>
          <p:cNvSpPr/>
          <p:nvPr/>
        </p:nvSpPr>
        <p:spPr>
          <a:xfrm>
            <a:off x="12763042" y="3758112"/>
            <a:ext cx="79608" cy="79608"/>
          </a:xfrm>
          <a:prstGeom prst="rect">
            <a:avLst/>
          </a:prstGeom>
          <a:solidFill>
            <a:srgbClr val="DB2D3C"/>
          </a:solidFill>
        </p:spPr>
      </p:sp>
      <p:sp>
        <p:nvSpPr>
          <p:cNvPr id="10640" name="object_10641"/>
          <p:cNvSpPr/>
          <p:nvPr/>
        </p:nvSpPr>
        <p:spPr>
          <a:xfrm>
            <a:off x="14054398" y="3789955"/>
            <a:ext cx="2158054" cy="15922"/>
          </a:xfrm>
          <a:prstGeom prst="rect">
            <a:avLst/>
          </a:prstGeom>
          <a:solidFill>
            <a:srgbClr val="35B77C"/>
          </a:solidFill>
        </p:spPr>
      </p:sp>
      <p:sp>
        <p:nvSpPr>
          <p:cNvPr id="10642" name="object_10643"/>
          <p:cNvSpPr/>
          <p:nvPr/>
        </p:nvSpPr>
        <p:spPr>
          <a:xfrm>
            <a:off x="16172648" y="3758112"/>
            <a:ext cx="79608" cy="79608"/>
          </a:xfrm>
          <a:prstGeom prst="ellipse">
            <a:avLst/>
          </a:prstGeom>
          <a:solidFill>
            <a:srgbClr val="35B77C"/>
          </a:solidFill>
        </p:spPr>
      </p:sp>
      <p:sp>
        <p:nvSpPr>
          <p:cNvPr id="10644" name="object_10645"/>
          <p:cNvSpPr/>
          <p:nvPr/>
        </p:nvSpPr>
        <p:spPr>
          <a:xfrm>
            <a:off x="13494109" y="3718309"/>
            <a:ext cx="0" cy="159215"/>
          </a:xfrm>
          <a:prstGeom prst="rect">
            <a:avLst/>
          </a:prstGeom>
          <a:ln w="10000">
            <a:solidFill>
              <a:srgbClr val="767A7C"/>
            </a:solidFill>
          </a:ln>
        </p:spPr>
      </p:sp>
      <p:sp>
        <p:nvSpPr>
          <p:cNvPr id="10646" name="object_10647"/>
          <p:cNvSpPr/>
          <p:nvPr/>
        </p:nvSpPr>
        <p:spPr>
          <a:xfrm>
            <a:off x="14166689" y="3718309"/>
            <a:ext cx="0" cy="159215"/>
          </a:xfrm>
          <a:prstGeom prst="rect">
            <a:avLst/>
          </a:prstGeom>
          <a:ln w="20000">
            <a:solidFill>
              <a:srgbClr val="767A7C"/>
            </a:solidFill>
          </a:ln>
        </p:spPr>
      </p:sp>
      <p:sp>
        <p:nvSpPr>
          <p:cNvPr id="10648" name="object_10649"/>
          <p:cNvSpPr/>
          <p:nvPr/>
        </p:nvSpPr>
        <p:spPr>
          <a:xfrm>
            <a:off x="15007413" y="3718309"/>
            <a:ext cx="0" cy="159215"/>
          </a:xfrm>
          <a:prstGeom prst="rect">
            <a:avLst/>
          </a:prstGeom>
          <a:ln w="10000">
            <a:solidFill>
              <a:srgbClr val="767A7C"/>
            </a:solidFill>
          </a:ln>
        </p:spPr>
      </p:sp>
      <p:sp>
        <p:nvSpPr>
          <p:cNvPr id="10650" name="object_10651"/>
          <p:cNvSpPr txBox="1"/>
          <p:nvPr/>
        </p:nvSpPr>
        <p:spPr>
          <a:xfrm>
            <a:off x="1600000" y="41959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Neues lernen</a:t>
            </a:r>
          </a:p>
        </p:txBody>
      </p:sp>
      <p:sp>
        <p:nvSpPr>
          <p:cNvPr id="10652" name="object_10653"/>
          <p:cNvSpPr txBox="1"/>
          <p:nvPr/>
        </p:nvSpPr>
        <p:spPr>
          <a:xfrm>
            <a:off x="950000" y="437109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2</a:t>
            </a:r>
          </a:p>
        </p:txBody>
      </p:sp>
      <p:sp>
        <p:nvSpPr>
          <p:cNvPr id="10654" name="object_10655"/>
          <p:cNvSpPr txBox="1"/>
          <p:nvPr/>
        </p:nvSpPr>
        <p:spPr>
          <a:xfrm>
            <a:off x="6745326" y="41959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39%</a:t>
            </a:r>
          </a:p>
        </p:txBody>
      </p:sp>
      <p:sp>
        <p:nvSpPr>
          <p:cNvPr id="10656" name="object_10657"/>
          <p:cNvSpPr txBox="1"/>
          <p:nvPr/>
        </p:nvSpPr>
        <p:spPr>
          <a:xfrm>
            <a:off x="16702573" y="4195953"/>
            <a:ext cx="2167513" cy="796075"/>
          </a:xfrm>
          <a:prstGeom prst="rect">
            <a:avLst/>
          </a:prstGeom>
        </p:spPr>
        <p:txBody>
          <a:bodyPr vert="horz" wrap="square" lIns="0" tIns="15240" rIns="0" bIns="0" rtlCol="0" anchor="ctr" anchorCtr="0">
            <a:normAutofit/>
          </a:bodyPr>
          <a:lstStyle/>
          <a:p>
            <a:endParaRPr/>
          </a:p>
        </p:txBody>
      </p:sp>
      <p:sp>
        <p:nvSpPr>
          <p:cNvPr id="10658" name="object_10659"/>
          <p:cNvSpPr/>
          <p:nvPr/>
        </p:nvSpPr>
        <p:spPr>
          <a:xfrm>
            <a:off x="7945326" y="4434776"/>
            <a:ext cx="5712281" cy="318430"/>
          </a:xfrm>
          <a:prstGeom prst="rect">
            <a:avLst/>
          </a:prstGeom>
          <a:solidFill>
            <a:srgbClr val="49C0B6"/>
          </a:solidFill>
        </p:spPr>
      </p:sp>
      <p:sp>
        <p:nvSpPr>
          <p:cNvPr id="10660" name="object_10661"/>
          <p:cNvSpPr/>
          <p:nvPr/>
        </p:nvSpPr>
        <p:spPr>
          <a:xfrm>
            <a:off x="12092901" y="4586030"/>
            <a:ext cx="1564706" cy="15922"/>
          </a:xfrm>
          <a:prstGeom prst="rect">
            <a:avLst/>
          </a:prstGeom>
          <a:solidFill>
            <a:srgbClr val="DB2D3C"/>
          </a:solidFill>
        </p:spPr>
      </p:sp>
      <p:sp>
        <p:nvSpPr>
          <p:cNvPr id="10662" name="object_10663"/>
          <p:cNvSpPr/>
          <p:nvPr/>
        </p:nvSpPr>
        <p:spPr>
          <a:xfrm>
            <a:off x="12053097" y="4554187"/>
            <a:ext cx="79608" cy="79608"/>
          </a:xfrm>
          <a:prstGeom prst="rect">
            <a:avLst/>
          </a:prstGeom>
          <a:solidFill>
            <a:srgbClr val="DB2D3C"/>
          </a:solidFill>
        </p:spPr>
      </p:sp>
      <p:sp>
        <p:nvSpPr>
          <p:cNvPr id="10664" name="object_10665"/>
          <p:cNvSpPr/>
          <p:nvPr/>
        </p:nvSpPr>
        <p:spPr>
          <a:xfrm>
            <a:off x="13657607" y="4586030"/>
            <a:ext cx="2414724" cy="15922"/>
          </a:xfrm>
          <a:prstGeom prst="rect">
            <a:avLst/>
          </a:prstGeom>
          <a:solidFill>
            <a:srgbClr val="35B77C"/>
          </a:solidFill>
        </p:spPr>
      </p:sp>
      <p:sp>
        <p:nvSpPr>
          <p:cNvPr id="10666" name="object_10667"/>
          <p:cNvSpPr/>
          <p:nvPr/>
        </p:nvSpPr>
        <p:spPr>
          <a:xfrm>
            <a:off x="16032527" y="4554187"/>
            <a:ext cx="79608" cy="79608"/>
          </a:xfrm>
          <a:prstGeom prst="ellipse">
            <a:avLst/>
          </a:prstGeom>
          <a:solidFill>
            <a:srgbClr val="35B77C"/>
          </a:solidFill>
        </p:spPr>
      </p:sp>
      <p:sp>
        <p:nvSpPr>
          <p:cNvPr id="10668" name="object_10669"/>
          <p:cNvSpPr/>
          <p:nvPr/>
        </p:nvSpPr>
        <p:spPr>
          <a:xfrm>
            <a:off x="12989674" y="4514384"/>
            <a:ext cx="0" cy="159215"/>
          </a:xfrm>
          <a:prstGeom prst="rect">
            <a:avLst/>
          </a:prstGeom>
          <a:ln w="10000">
            <a:solidFill>
              <a:srgbClr val="767A7C"/>
            </a:solidFill>
          </a:ln>
        </p:spPr>
      </p:sp>
      <p:sp>
        <p:nvSpPr>
          <p:cNvPr id="10670" name="object_10671"/>
          <p:cNvSpPr/>
          <p:nvPr/>
        </p:nvSpPr>
        <p:spPr>
          <a:xfrm>
            <a:off x="13710295" y="4514384"/>
            <a:ext cx="0" cy="159215"/>
          </a:xfrm>
          <a:prstGeom prst="rect">
            <a:avLst/>
          </a:prstGeom>
          <a:ln w="20000">
            <a:solidFill>
              <a:srgbClr val="767A7C"/>
            </a:solidFill>
          </a:ln>
        </p:spPr>
      </p:sp>
      <p:sp>
        <p:nvSpPr>
          <p:cNvPr id="10672" name="object_10673"/>
          <p:cNvSpPr/>
          <p:nvPr/>
        </p:nvSpPr>
        <p:spPr>
          <a:xfrm>
            <a:off x="14671124" y="4514384"/>
            <a:ext cx="0" cy="159215"/>
          </a:xfrm>
          <a:prstGeom prst="rect">
            <a:avLst/>
          </a:prstGeom>
          <a:ln w="10000">
            <a:solidFill>
              <a:srgbClr val="767A7C"/>
            </a:solidFill>
          </a:ln>
        </p:spPr>
      </p:sp>
      <p:sp>
        <p:nvSpPr>
          <p:cNvPr id="10674" name="object_10675"/>
          <p:cNvSpPr txBox="1"/>
          <p:nvPr/>
        </p:nvSpPr>
        <p:spPr>
          <a:xfrm>
            <a:off x="1600000" y="49920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Unterstützung durch Kollegen</a:t>
            </a:r>
          </a:p>
        </p:txBody>
      </p:sp>
      <p:sp>
        <p:nvSpPr>
          <p:cNvPr id="10676" name="object_10677"/>
          <p:cNvSpPr txBox="1"/>
          <p:nvPr/>
        </p:nvSpPr>
        <p:spPr>
          <a:xfrm>
            <a:off x="950000" y="516716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3</a:t>
            </a:r>
          </a:p>
        </p:txBody>
      </p:sp>
      <p:sp>
        <p:nvSpPr>
          <p:cNvPr id="10678" name="object_10679"/>
          <p:cNvSpPr txBox="1"/>
          <p:nvPr/>
        </p:nvSpPr>
        <p:spPr>
          <a:xfrm>
            <a:off x="6745326" y="49920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50%</a:t>
            </a:r>
          </a:p>
        </p:txBody>
      </p:sp>
      <p:sp>
        <p:nvSpPr>
          <p:cNvPr id="10680" name="object_10681"/>
          <p:cNvSpPr txBox="1"/>
          <p:nvPr/>
        </p:nvSpPr>
        <p:spPr>
          <a:xfrm>
            <a:off x="16702573" y="4992028"/>
            <a:ext cx="2167513" cy="796075"/>
          </a:xfrm>
          <a:prstGeom prst="rect">
            <a:avLst/>
          </a:prstGeom>
        </p:spPr>
        <p:txBody>
          <a:bodyPr vert="horz" wrap="square" lIns="0" tIns="15240" rIns="0" bIns="0" rtlCol="0" anchor="ctr" anchorCtr="0">
            <a:normAutofit/>
          </a:bodyPr>
          <a:lstStyle/>
          <a:p>
            <a:endParaRPr/>
          </a:p>
        </p:txBody>
      </p:sp>
      <p:sp>
        <p:nvSpPr>
          <p:cNvPr id="10682" name="object_10683"/>
          <p:cNvSpPr/>
          <p:nvPr/>
        </p:nvSpPr>
        <p:spPr>
          <a:xfrm>
            <a:off x="7945326" y="5230851"/>
            <a:ext cx="6854242" cy="318430"/>
          </a:xfrm>
          <a:prstGeom prst="rect">
            <a:avLst/>
          </a:prstGeom>
          <a:solidFill>
            <a:srgbClr val="49C0B6"/>
          </a:solidFill>
        </p:spPr>
      </p:sp>
      <p:sp>
        <p:nvSpPr>
          <p:cNvPr id="10684" name="object_10685"/>
          <p:cNvSpPr/>
          <p:nvPr/>
        </p:nvSpPr>
        <p:spPr>
          <a:xfrm>
            <a:off x="13470088" y="5382105"/>
            <a:ext cx="1329480" cy="15922"/>
          </a:xfrm>
          <a:prstGeom prst="rect">
            <a:avLst/>
          </a:prstGeom>
          <a:solidFill>
            <a:srgbClr val="DB2D3C"/>
          </a:solidFill>
        </p:spPr>
      </p:sp>
      <p:sp>
        <p:nvSpPr>
          <p:cNvPr id="10686" name="object_10687"/>
          <p:cNvSpPr/>
          <p:nvPr/>
        </p:nvSpPr>
        <p:spPr>
          <a:xfrm>
            <a:off x="13430284" y="5350262"/>
            <a:ext cx="79608" cy="79608"/>
          </a:xfrm>
          <a:prstGeom prst="rect">
            <a:avLst/>
          </a:prstGeom>
          <a:solidFill>
            <a:srgbClr val="DB2D3C"/>
          </a:solidFill>
        </p:spPr>
      </p:sp>
      <p:sp>
        <p:nvSpPr>
          <p:cNvPr id="10688" name="object_10689"/>
          <p:cNvSpPr/>
          <p:nvPr/>
        </p:nvSpPr>
        <p:spPr>
          <a:xfrm>
            <a:off x="14799568" y="5382105"/>
            <a:ext cx="1312798" cy="15922"/>
          </a:xfrm>
          <a:prstGeom prst="rect">
            <a:avLst/>
          </a:prstGeom>
          <a:solidFill>
            <a:srgbClr val="35B77C"/>
          </a:solidFill>
        </p:spPr>
      </p:sp>
      <p:sp>
        <p:nvSpPr>
          <p:cNvPr id="10690" name="object_10691"/>
          <p:cNvSpPr/>
          <p:nvPr/>
        </p:nvSpPr>
        <p:spPr>
          <a:xfrm>
            <a:off x="16072562" y="5350262"/>
            <a:ext cx="79608" cy="79608"/>
          </a:xfrm>
          <a:prstGeom prst="ellipse">
            <a:avLst/>
          </a:prstGeom>
          <a:solidFill>
            <a:srgbClr val="35B77C"/>
          </a:solidFill>
        </p:spPr>
      </p:sp>
      <p:sp>
        <p:nvSpPr>
          <p:cNvPr id="10692" name="object_10693"/>
          <p:cNvSpPr/>
          <p:nvPr/>
        </p:nvSpPr>
        <p:spPr>
          <a:xfrm>
            <a:off x="14591055" y="5310459"/>
            <a:ext cx="0" cy="159215"/>
          </a:xfrm>
          <a:prstGeom prst="rect">
            <a:avLst/>
          </a:prstGeom>
          <a:ln w="10000">
            <a:solidFill>
              <a:srgbClr val="767A7C"/>
            </a:solidFill>
          </a:ln>
        </p:spPr>
      </p:sp>
      <p:sp>
        <p:nvSpPr>
          <p:cNvPr id="10694" name="object_10695"/>
          <p:cNvSpPr/>
          <p:nvPr/>
        </p:nvSpPr>
        <p:spPr>
          <a:xfrm>
            <a:off x="14936616" y="5310459"/>
            <a:ext cx="0" cy="159215"/>
          </a:xfrm>
          <a:prstGeom prst="rect">
            <a:avLst/>
          </a:prstGeom>
          <a:ln w="20000">
            <a:solidFill>
              <a:srgbClr val="767A7C"/>
            </a:solidFill>
          </a:ln>
        </p:spPr>
      </p:sp>
      <p:sp>
        <p:nvSpPr>
          <p:cNvPr id="10696" name="object_10697"/>
          <p:cNvSpPr/>
          <p:nvPr/>
        </p:nvSpPr>
        <p:spPr>
          <a:xfrm>
            <a:off x="15271641" y="5310459"/>
            <a:ext cx="0" cy="159215"/>
          </a:xfrm>
          <a:prstGeom prst="rect">
            <a:avLst/>
          </a:prstGeom>
          <a:ln w="10000">
            <a:solidFill>
              <a:srgbClr val="767A7C"/>
            </a:solidFill>
          </a:ln>
        </p:spPr>
      </p:sp>
      <p:sp>
        <p:nvSpPr>
          <p:cNvPr id="10698" name="object_10699"/>
          <p:cNvSpPr txBox="1"/>
          <p:nvPr/>
        </p:nvSpPr>
        <p:spPr>
          <a:xfrm>
            <a:off x="1600000" y="57881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Unterstützung durch Führungskraft</a:t>
            </a:r>
          </a:p>
        </p:txBody>
      </p:sp>
      <p:sp>
        <p:nvSpPr>
          <p:cNvPr id="10700" name="object_10701"/>
          <p:cNvSpPr txBox="1"/>
          <p:nvPr/>
        </p:nvSpPr>
        <p:spPr>
          <a:xfrm>
            <a:off x="950000" y="596324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4</a:t>
            </a:r>
          </a:p>
        </p:txBody>
      </p:sp>
      <p:sp>
        <p:nvSpPr>
          <p:cNvPr id="10702" name="object_10703"/>
          <p:cNvSpPr txBox="1"/>
          <p:nvPr/>
        </p:nvSpPr>
        <p:spPr>
          <a:xfrm>
            <a:off x="6745326" y="57881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57%</a:t>
            </a:r>
          </a:p>
        </p:txBody>
      </p:sp>
      <p:sp>
        <p:nvSpPr>
          <p:cNvPr id="10704" name="object_10705"/>
          <p:cNvSpPr txBox="1"/>
          <p:nvPr/>
        </p:nvSpPr>
        <p:spPr>
          <a:xfrm>
            <a:off x="16702573" y="5788103"/>
            <a:ext cx="2167513" cy="796075"/>
          </a:xfrm>
          <a:prstGeom prst="rect">
            <a:avLst/>
          </a:prstGeom>
        </p:spPr>
        <p:txBody>
          <a:bodyPr vert="horz" wrap="square" lIns="0" tIns="15240" rIns="0" bIns="0" rtlCol="0" anchor="ctr" anchorCtr="0">
            <a:normAutofit/>
          </a:bodyPr>
          <a:lstStyle/>
          <a:p>
            <a:endParaRPr/>
          </a:p>
        </p:txBody>
      </p:sp>
      <p:sp>
        <p:nvSpPr>
          <p:cNvPr id="10706" name="object_10707"/>
          <p:cNvSpPr/>
          <p:nvPr/>
        </p:nvSpPr>
        <p:spPr>
          <a:xfrm>
            <a:off x="7945326" y="6026926"/>
            <a:ext cx="6315688" cy="318430"/>
          </a:xfrm>
          <a:prstGeom prst="rect">
            <a:avLst/>
          </a:prstGeom>
          <a:solidFill>
            <a:srgbClr val="49C0B6"/>
          </a:solidFill>
        </p:spPr>
      </p:sp>
      <p:sp>
        <p:nvSpPr>
          <p:cNvPr id="10708" name="object_10709"/>
          <p:cNvSpPr/>
          <p:nvPr/>
        </p:nvSpPr>
        <p:spPr>
          <a:xfrm>
            <a:off x="11766802" y="6178180"/>
            <a:ext cx="2494212" cy="15922"/>
          </a:xfrm>
          <a:prstGeom prst="rect">
            <a:avLst/>
          </a:prstGeom>
          <a:solidFill>
            <a:srgbClr val="DB2D3C"/>
          </a:solidFill>
        </p:spPr>
      </p:sp>
      <p:sp>
        <p:nvSpPr>
          <p:cNvPr id="10710" name="object_10711"/>
          <p:cNvSpPr/>
          <p:nvPr/>
        </p:nvSpPr>
        <p:spPr>
          <a:xfrm>
            <a:off x="11726998" y="6146337"/>
            <a:ext cx="79608" cy="79608"/>
          </a:xfrm>
          <a:prstGeom prst="rect">
            <a:avLst/>
          </a:prstGeom>
          <a:solidFill>
            <a:srgbClr val="DB2D3C"/>
          </a:solidFill>
        </p:spPr>
      </p:sp>
      <p:sp>
        <p:nvSpPr>
          <p:cNvPr id="10712" name="object_10713"/>
          <p:cNvSpPr/>
          <p:nvPr/>
        </p:nvSpPr>
        <p:spPr>
          <a:xfrm>
            <a:off x="14261014" y="6178180"/>
            <a:ext cx="1881378" cy="15922"/>
          </a:xfrm>
          <a:prstGeom prst="rect">
            <a:avLst/>
          </a:prstGeom>
          <a:solidFill>
            <a:srgbClr val="35B77C"/>
          </a:solidFill>
        </p:spPr>
      </p:sp>
      <p:sp>
        <p:nvSpPr>
          <p:cNvPr id="10714" name="object_10715"/>
          <p:cNvSpPr/>
          <p:nvPr/>
        </p:nvSpPr>
        <p:spPr>
          <a:xfrm>
            <a:off x="16102588" y="6146337"/>
            <a:ext cx="79608" cy="79608"/>
          </a:xfrm>
          <a:prstGeom prst="ellipse">
            <a:avLst/>
          </a:prstGeom>
          <a:solidFill>
            <a:srgbClr val="35B77C"/>
          </a:solidFill>
        </p:spPr>
      </p:sp>
      <p:sp>
        <p:nvSpPr>
          <p:cNvPr id="10716" name="object_10717"/>
          <p:cNvSpPr/>
          <p:nvPr/>
        </p:nvSpPr>
        <p:spPr>
          <a:xfrm>
            <a:off x="13470088" y="6106534"/>
            <a:ext cx="0" cy="159215"/>
          </a:xfrm>
          <a:prstGeom prst="rect">
            <a:avLst/>
          </a:prstGeom>
          <a:ln w="10000">
            <a:solidFill>
              <a:srgbClr val="767A7C"/>
            </a:solidFill>
          </a:ln>
        </p:spPr>
      </p:sp>
      <p:sp>
        <p:nvSpPr>
          <p:cNvPr id="10718" name="object_10719"/>
          <p:cNvSpPr/>
          <p:nvPr/>
        </p:nvSpPr>
        <p:spPr>
          <a:xfrm>
            <a:off x="14787086" y="6106534"/>
            <a:ext cx="0" cy="159215"/>
          </a:xfrm>
          <a:prstGeom prst="rect">
            <a:avLst/>
          </a:prstGeom>
          <a:ln w="20000">
            <a:solidFill>
              <a:srgbClr val="767A7C"/>
            </a:solidFill>
          </a:ln>
        </p:spPr>
      </p:sp>
      <p:sp>
        <p:nvSpPr>
          <p:cNvPr id="10720" name="object_10721"/>
          <p:cNvSpPr/>
          <p:nvPr/>
        </p:nvSpPr>
        <p:spPr>
          <a:xfrm>
            <a:off x="15511848" y="6106534"/>
            <a:ext cx="0" cy="159215"/>
          </a:xfrm>
          <a:prstGeom prst="rect">
            <a:avLst/>
          </a:prstGeom>
          <a:ln w="10000">
            <a:solidFill>
              <a:srgbClr val="767A7C"/>
            </a:solidFill>
          </a:ln>
        </p:spPr>
      </p:sp>
      <p:sp>
        <p:nvSpPr>
          <p:cNvPr id="10722" name="object_10723"/>
          <p:cNvSpPr txBox="1"/>
          <p:nvPr/>
        </p:nvSpPr>
        <p:spPr>
          <a:xfrm>
            <a:off x="1600000" y="65841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Arbeitsmenge</a:t>
            </a:r>
          </a:p>
        </p:txBody>
      </p:sp>
      <p:sp>
        <p:nvSpPr>
          <p:cNvPr id="10724" name="object_10725"/>
          <p:cNvSpPr txBox="1"/>
          <p:nvPr/>
        </p:nvSpPr>
        <p:spPr>
          <a:xfrm>
            <a:off x="950000" y="675931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5</a:t>
            </a:r>
          </a:p>
        </p:txBody>
      </p:sp>
      <p:sp>
        <p:nvSpPr>
          <p:cNvPr id="10726" name="object_10727"/>
          <p:cNvSpPr txBox="1"/>
          <p:nvPr/>
        </p:nvSpPr>
        <p:spPr>
          <a:xfrm>
            <a:off x="6745326" y="65841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61%</a:t>
            </a:r>
          </a:p>
        </p:txBody>
      </p:sp>
      <p:sp>
        <p:nvSpPr>
          <p:cNvPr id="10728" name="object_10729"/>
          <p:cNvSpPr txBox="1"/>
          <p:nvPr/>
        </p:nvSpPr>
        <p:spPr>
          <a:xfrm>
            <a:off x="16702573" y="6584178"/>
            <a:ext cx="2167513" cy="796075"/>
          </a:xfrm>
          <a:prstGeom prst="rect">
            <a:avLst/>
          </a:prstGeom>
        </p:spPr>
        <p:txBody>
          <a:bodyPr vert="horz" wrap="square" lIns="0" tIns="15240" rIns="0" bIns="0" rtlCol="0" anchor="ctr" anchorCtr="0">
            <a:normAutofit/>
          </a:bodyPr>
          <a:lstStyle/>
          <a:p>
            <a:endParaRPr/>
          </a:p>
        </p:txBody>
      </p:sp>
      <p:sp>
        <p:nvSpPr>
          <p:cNvPr id="10730" name="object_10731"/>
          <p:cNvSpPr/>
          <p:nvPr/>
        </p:nvSpPr>
        <p:spPr>
          <a:xfrm>
            <a:off x="7945326" y="6823001"/>
            <a:ext cx="5325077" cy="318430"/>
          </a:xfrm>
          <a:prstGeom prst="rect">
            <a:avLst/>
          </a:prstGeom>
          <a:solidFill>
            <a:srgbClr val="49C0B6"/>
          </a:solidFill>
        </p:spPr>
      </p:sp>
      <p:sp>
        <p:nvSpPr>
          <p:cNvPr id="10732" name="object_10733"/>
          <p:cNvSpPr/>
          <p:nvPr/>
        </p:nvSpPr>
        <p:spPr>
          <a:xfrm>
            <a:off x="10587604" y="6974255"/>
            <a:ext cx="2682799" cy="15922"/>
          </a:xfrm>
          <a:prstGeom prst="rect">
            <a:avLst/>
          </a:prstGeom>
          <a:solidFill>
            <a:srgbClr val="DB2D3C"/>
          </a:solidFill>
        </p:spPr>
      </p:sp>
      <p:sp>
        <p:nvSpPr>
          <p:cNvPr id="10734" name="object_10735"/>
          <p:cNvSpPr/>
          <p:nvPr/>
        </p:nvSpPr>
        <p:spPr>
          <a:xfrm>
            <a:off x="10547800" y="6942412"/>
            <a:ext cx="79608" cy="79608"/>
          </a:xfrm>
          <a:prstGeom prst="rect">
            <a:avLst/>
          </a:prstGeom>
          <a:solidFill>
            <a:srgbClr val="DB2D3C"/>
          </a:solidFill>
        </p:spPr>
      </p:sp>
      <p:sp>
        <p:nvSpPr>
          <p:cNvPr id="10736" name="object_10737"/>
          <p:cNvSpPr/>
          <p:nvPr/>
        </p:nvSpPr>
        <p:spPr>
          <a:xfrm>
            <a:off x="13270403" y="6974255"/>
            <a:ext cx="1680962" cy="15922"/>
          </a:xfrm>
          <a:prstGeom prst="rect">
            <a:avLst/>
          </a:prstGeom>
          <a:solidFill>
            <a:srgbClr val="35B77C"/>
          </a:solidFill>
        </p:spPr>
      </p:sp>
      <p:sp>
        <p:nvSpPr>
          <p:cNvPr id="10738" name="object_10739"/>
          <p:cNvSpPr/>
          <p:nvPr/>
        </p:nvSpPr>
        <p:spPr>
          <a:xfrm>
            <a:off x="14911561" y="6942412"/>
            <a:ext cx="79608" cy="79608"/>
          </a:xfrm>
          <a:prstGeom prst="ellipse">
            <a:avLst/>
          </a:prstGeom>
          <a:solidFill>
            <a:srgbClr val="35B77C"/>
          </a:solidFill>
        </p:spPr>
      </p:sp>
      <p:sp>
        <p:nvSpPr>
          <p:cNvPr id="10740" name="object_10741"/>
          <p:cNvSpPr/>
          <p:nvPr/>
        </p:nvSpPr>
        <p:spPr>
          <a:xfrm>
            <a:off x="12989674" y="6902609"/>
            <a:ext cx="0" cy="159215"/>
          </a:xfrm>
          <a:prstGeom prst="rect">
            <a:avLst/>
          </a:prstGeom>
          <a:ln w="10000">
            <a:solidFill>
              <a:srgbClr val="767A7C"/>
            </a:solidFill>
          </a:ln>
        </p:spPr>
      </p:sp>
      <p:sp>
        <p:nvSpPr>
          <p:cNvPr id="10742" name="object_10743"/>
          <p:cNvSpPr/>
          <p:nvPr/>
        </p:nvSpPr>
        <p:spPr>
          <a:xfrm>
            <a:off x="13470088" y="6902609"/>
            <a:ext cx="0" cy="159215"/>
          </a:xfrm>
          <a:prstGeom prst="rect">
            <a:avLst/>
          </a:prstGeom>
          <a:ln w="20000">
            <a:solidFill>
              <a:srgbClr val="767A7C"/>
            </a:solidFill>
          </a:ln>
        </p:spPr>
      </p:sp>
      <p:sp>
        <p:nvSpPr>
          <p:cNvPr id="10744" name="object_10745"/>
          <p:cNvSpPr/>
          <p:nvPr/>
        </p:nvSpPr>
        <p:spPr>
          <a:xfrm>
            <a:off x="14008734" y="6902609"/>
            <a:ext cx="0" cy="159215"/>
          </a:xfrm>
          <a:prstGeom prst="rect">
            <a:avLst/>
          </a:prstGeom>
          <a:ln w="10000">
            <a:solidFill>
              <a:srgbClr val="767A7C"/>
            </a:solidFill>
          </a:ln>
        </p:spPr>
      </p:sp>
      <p:sp>
        <p:nvSpPr>
          <p:cNvPr id="10746" name="object_10747"/>
          <p:cNvSpPr txBox="1"/>
          <p:nvPr/>
        </p:nvSpPr>
        <p:spPr>
          <a:xfrm>
            <a:off x="1600000" y="73802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Arbeitszeitmodell</a:t>
            </a:r>
          </a:p>
        </p:txBody>
      </p:sp>
      <p:sp>
        <p:nvSpPr>
          <p:cNvPr id="10748" name="object_10749"/>
          <p:cNvSpPr txBox="1"/>
          <p:nvPr/>
        </p:nvSpPr>
        <p:spPr>
          <a:xfrm>
            <a:off x="950000" y="755539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6</a:t>
            </a:r>
          </a:p>
        </p:txBody>
      </p:sp>
      <p:sp>
        <p:nvSpPr>
          <p:cNvPr id="10750" name="object_10751"/>
          <p:cNvSpPr txBox="1"/>
          <p:nvPr/>
        </p:nvSpPr>
        <p:spPr>
          <a:xfrm>
            <a:off x="6745326" y="73802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65%</a:t>
            </a:r>
          </a:p>
        </p:txBody>
      </p:sp>
      <p:sp>
        <p:nvSpPr>
          <p:cNvPr id="10752" name="object_10753"/>
          <p:cNvSpPr txBox="1"/>
          <p:nvPr/>
        </p:nvSpPr>
        <p:spPr>
          <a:xfrm>
            <a:off x="16702573" y="7380253"/>
            <a:ext cx="2167513" cy="796075"/>
          </a:xfrm>
          <a:prstGeom prst="rect">
            <a:avLst/>
          </a:prstGeom>
        </p:spPr>
        <p:txBody>
          <a:bodyPr vert="horz" wrap="square" lIns="0" tIns="15240" rIns="0" bIns="0" rtlCol="0" anchor="ctr" anchorCtr="0">
            <a:normAutofit/>
          </a:bodyPr>
          <a:lstStyle/>
          <a:p>
            <a:endParaRPr/>
          </a:p>
        </p:txBody>
      </p:sp>
      <p:sp>
        <p:nvSpPr>
          <p:cNvPr id="10754" name="object_10755"/>
          <p:cNvSpPr/>
          <p:nvPr/>
        </p:nvSpPr>
        <p:spPr>
          <a:xfrm>
            <a:off x="7945326" y="7619076"/>
            <a:ext cx="6991443" cy="318430"/>
          </a:xfrm>
          <a:prstGeom prst="rect">
            <a:avLst/>
          </a:prstGeom>
          <a:solidFill>
            <a:srgbClr val="49C0B6"/>
          </a:solidFill>
        </p:spPr>
      </p:sp>
      <p:sp>
        <p:nvSpPr>
          <p:cNvPr id="10756" name="object_10757"/>
          <p:cNvSpPr/>
          <p:nvPr/>
        </p:nvSpPr>
        <p:spPr>
          <a:xfrm>
            <a:off x="12749467" y="7770330"/>
            <a:ext cx="2187302" cy="15922"/>
          </a:xfrm>
          <a:prstGeom prst="rect">
            <a:avLst/>
          </a:prstGeom>
          <a:solidFill>
            <a:srgbClr val="DB2D3C"/>
          </a:solidFill>
        </p:spPr>
      </p:sp>
      <p:sp>
        <p:nvSpPr>
          <p:cNvPr id="10758" name="object_10759"/>
          <p:cNvSpPr/>
          <p:nvPr/>
        </p:nvSpPr>
        <p:spPr>
          <a:xfrm>
            <a:off x="12709663" y="7738487"/>
            <a:ext cx="79608" cy="79608"/>
          </a:xfrm>
          <a:prstGeom prst="rect">
            <a:avLst/>
          </a:prstGeom>
          <a:solidFill>
            <a:srgbClr val="DB2D3C"/>
          </a:solidFill>
        </p:spPr>
      </p:sp>
      <p:sp>
        <p:nvSpPr>
          <p:cNvPr id="10760" name="object_10761"/>
          <p:cNvSpPr/>
          <p:nvPr/>
        </p:nvSpPr>
        <p:spPr>
          <a:xfrm>
            <a:off x="14936769" y="7770330"/>
            <a:ext cx="1175597" cy="15922"/>
          </a:xfrm>
          <a:prstGeom prst="rect">
            <a:avLst/>
          </a:prstGeom>
          <a:solidFill>
            <a:srgbClr val="35B77C"/>
          </a:solidFill>
        </p:spPr>
      </p:sp>
      <p:sp>
        <p:nvSpPr>
          <p:cNvPr id="10762" name="object_10763"/>
          <p:cNvSpPr/>
          <p:nvPr/>
        </p:nvSpPr>
        <p:spPr>
          <a:xfrm>
            <a:off x="16072562" y="7738487"/>
            <a:ext cx="79608" cy="79608"/>
          </a:xfrm>
          <a:prstGeom prst="ellipse">
            <a:avLst/>
          </a:prstGeom>
          <a:solidFill>
            <a:srgbClr val="35B77C"/>
          </a:solidFill>
        </p:spPr>
      </p:sp>
      <p:sp>
        <p:nvSpPr>
          <p:cNvPr id="10764" name="object_10765"/>
          <p:cNvSpPr/>
          <p:nvPr/>
        </p:nvSpPr>
        <p:spPr>
          <a:xfrm>
            <a:off x="14572215" y="7698684"/>
            <a:ext cx="0" cy="159215"/>
          </a:xfrm>
          <a:prstGeom prst="rect">
            <a:avLst/>
          </a:prstGeom>
          <a:ln w="10000">
            <a:solidFill>
              <a:srgbClr val="767A7C"/>
            </a:solidFill>
          </a:ln>
        </p:spPr>
      </p:sp>
      <p:sp>
        <p:nvSpPr>
          <p:cNvPr id="10766" name="object_10767"/>
          <p:cNvSpPr/>
          <p:nvPr/>
        </p:nvSpPr>
        <p:spPr>
          <a:xfrm>
            <a:off x="15066759" y="7698684"/>
            <a:ext cx="0" cy="159215"/>
          </a:xfrm>
          <a:prstGeom prst="rect">
            <a:avLst/>
          </a:prstGeom>
          <a:ln w="20000">
            <a:solidFill>
              <a:srgbClr val="767A7C"/>
            </a:solidFill>
          </a:ln>
        </p:spPr>
      </p:sp>
      <p:sp>
        <p:nvSpPr>
          <p:cNvPr id="10768" name="object_10769"/>
          <p:cNvSpPr/>
          <p:nvPr/>
        </p:nvSpPr>
        <p:spPr>
          <a:xfrm>
            <a:off x="15551883" y="7698684"/>
            <a:ext cx="0" cy="159215"/>
          </a:xfrm>
          <a:prstGeom prst="rect">
            <a:avLst/>
          </a:prstGeom>
          <a:ln w="10000">
            <a:solidFill>
              <a:srgbClr val="767A7C"/>
            </a:solidFill>
          </a:ln>
        </p:spPr>
      </p:sp>
      <p:sp>
        <p:nvSpPr>
          <p:cNvPr id="10770" name="object_10771"/>
          <p:cNvSpPr txBox="1"/>
          <p:nvPr/>
        </p:nvSpPr>
        <p:spPr>
          <a:xfrm>
            <a:off x="1600000" y="81763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Veränderungstempo</a:t>
            </a:r>
          </a:p>
        </p:txBody>
      </p:sp>
      <p:sp>
        <p:nvSpPr>
          <p:cNvPr id="10772" name="object_10773"/>
          <p:cNvSpPr txBox="1"/>
          <p:nvPr/>
        </p:nvSpPr>
        <p:spPr>
          <a:xfrm>
            <a:off x="950000" y="835146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7</a:t>
            </a:r>
          </a:p>
        </p:txBody>
      </p:sp>
      <p:sp>
        <p:nvSpPr>
          <p:cNvPr id="10774" name="object_10775"/>
          <p:cNvSpPr txBox="1"/>
          <p:nvPr/>
        </p:nvSpPr>
        <p:spPr>
          <a:xfrm>
            <a:off x="6745326" y="81763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57%</a:t>
            </a:r>
          </a:p>
        </p:txBody>
      </p:sp>
      <p:sp>
        <p:nvSpPr>
          <p:cNvPr id="10776" name="object_10777"/>
          <p:cNvSpPr txBox="1"/>
          <p:nvPr/>
        </p:nvSpPr>
        <p:spPr>
          <a:xfrm>
            <a:off x="16702573" y="8176328"/>
            <a:ext cx="2167513" cy="796075"/>
          </a:xfrm>
          <a:prstGeom prst="rect">
            <a:avLst/>
          </a:prstGeom>
        </p:spPr>
        <p:txBody>
          <a:bodyPr vert="horz" wrap="square" lIns="0" tIns="15240" rIns="0" bIns="0" rtlCol="0" anchor="ctr" anchorCtr="0">
            <a:normAutofit/>
          </a:bodyPr>
          <a:lstStyle/>
          <a:p>
            <a:endParaRPr/>
          </a:p>
        </p:txBody>
      </p:sp>
      <p:sp>
        <p:nvSpPr>
          <p:cNvPr id="10778" name="object_10779"/>
          <p:cNvSpPr/>
          <p:nvPr/>
        </p:nvSpPr>
        <p:spPr>
          <a:xfrm>
            <a:off x="7945326" y="8415151"/>
            <a:ext cx="5377135" cy="318430"/>
          </a:xfrm>
          <a:prstGeom prst="rect">
            <a:avLst/>
          </a:prstGeom>
          <a:solidFill>
            <a:srgbClr val="49C0B6"/>
          </a:solidFill>
        </p:spPr>
      </p:sp>
      <p:sp>
        <p:nvSpPr>
          <p:cNvPr id="10780" name="object_10781"/>
          <p:cNvSpPr/>
          <p:nvPr/>
        </p:nvSpPr>
        <p:spPr>
          <a:xfrm>
            <a:off x="10587604" y="8566405"/>
            <a:ext cx="2734857" cy="15922"/>
          </a:xfrm>
          <a:prstGeom prst="rect">
            <a:avLst/>
          </a:prstGeom>
          <a:solidFill>
            <a:srgbClr val="DB2D3C"/>
          </a:solidFill>
        </p:spPr>
      </p:sp>
      <p:sp>
        <p:nvSpPr>
          <p:cNvPr id="10782" name="object_10783"/>
          <p:cNvSpPr/>
          <p:nvPr/>
        </p:nvSpPr>
        <p:spPr>
          <a:xfrm>
            <a:off x="10547800" y="8534562"/>
            <a:ext cx="79608" cy="79608"/>
          </a:xfrm>
          <a:prstGeom prst="rect">
            <a:avLst/>
          </a:prstGeom>
          <a:solidFill>
            <a:srgbClr val="DB2D3C"/>
          </a:solidFill>
        </p:spPr>
      </p:sp>
      <p:sp>
        <p:nvSpPr>
          <p:cNvPr id="10784" name="object_10785"/>
          <p:cNvSpPr/>
          <p:nvPr/>
        </p:nvSpPr>
        <p:spPr>
          <a:xfrm>
            <a:off x="13322461" y="8566405"/>
            <a:ext cx="2069284" cy="15922"/>
          </a:xfrm>
          <a:prstGeom prst="rect">
            <a:avLst/>
          </a:prstGeom>
          <a:solidFill>
            <a:srgbClr val="35B77C"/>
          </a:solidFill>
        </p:spPr>
      </p:sp>
      <p:sp>
        <p:nvSpPr>
          <p:cNvPr id="10786" name="object_10787"/>
          <p:cNvSpPr/>
          <p:nvPr/>
        </p:nvSpPr>
        <p:spPr>
          <a:xfrm>
            <a:off x="15351941" y="8534562"/>
            <a:ext cx="79608" cy="79608"/>
          </a:xfrm>
          <a:prstGeom prst="ellipse">
            <a:avLst/>
          </a:prstGeom>
          <a:solidFill>
            <a:srgbClr val="35B77C"/>
          </a:solidFill>
        </p:spPr>
      </p:sp>
      <p:sp>
        <p:nvSpPr>
          <p:cNvPr id="10788" name="object_10789"/>
          <p:cNvSpPr/>
          <p:nvPr/>
        </p:nvSpPr>
        <p:spPr>
          <a:xfrm>
            <a:off x="13049726" y="8494759"/>
            <a:ext cx="0" cy="159215"/>
          </a:xfrm>
          <a:prstGeom prst="rect">
            <a:avLst/>
          </a:prstGeom>
          <a:ln w="10000">
            <a:solidFill>
              <a:srgbClr val="767A7C"/>
            </a:solidFill>
          </a:ln>
        </p:spPr>
      </p:sp>
      <p:sp>
        <p:nvSpPr>
          <p:cNvPr id="10790" name="object_10791"/>
          <p:cNvSpPr/>
          <p:nvPr/>
        </p:nvSpPr>
        <p:spPr>
          <a:xfrm>
            <a:off x="13363330" y="8494759"/>
            <a:ext cx="0" cy="159215"/>
          </a:xfrm>
          <a:prstGeom prst="rect">
            <a:avLst/>
          </a:prstGeom>
          <a:ln w="20000">
            <a:solidFill>
              <a:srgbClr val="767A7C"/>
            </a:solidFill>
          </a:ln>
        </p:spPr>
      </p:sp>
      <p:sp>
        <p:nvSpPr>
          <p:cNvPr id="10792" name="object_10793"/>
          <p:cNvSpPr/>
          <p:nvPr/>
        </p:nvSpPr>
        <p:spPr>
          <a:xfrm>
            <a:off x="13774351" y="8494759"/>
            <a:ext cx="0" cy="159215"/>
          </a:xfrm>
          <a:prstGeom prst="rect">
            <a:avLst/>
          </a:prstGeom>
          <a:ln w="10000">
            <a:solidFill>
              <a:srgbClr val="767A7C"/>
            </a:solidFill>
          </a:ln>
        </p:spPr>
      </p:sp>
      <p:sp>
        <p:nvSpPr>
          <p:cNvPr id="10794" name="object_10795"/>
          <p:cNvSpPr txBox="1"/>
          <p:nvPr/>
        </p:nvSpPr>
        <p:spPr>
          <a:xfrm>
            <a:off x="1600000" y="89724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Qualität von Besprechungen</a:t>
            </a:r>
          </a:p>
        </p:txBody>
      </p:sp>
      <p:sp>
        <p:nvSpPr>
          <p:cNvPr id="10796" name="object_10797"/>
          <p:cNvSpPr txBox="1"/>
          <p:nvPr/>
        </p:nvSpPr>
        <p:spPr>
          <a:xfrm>
            <a:off x="950000" y="914754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8</a:t>
            </a:r>
          </a:p>
        </p:txBody>
      </p:sp>
      <p:sp>
        <p:nvSpPr>
          <p:cNvPr id="10798" name="object_10799"/>
          <p:cNvSpPr txBox="1"/>
          <p:nvPr/>
        </p:nvSpPr>
        <p:spPr>
          <a:xfrm>
            <a:off x="6745326" y="89724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42%</a:t>
            </a:r>
          </a:p>
        </p:txBody>
      </p:sp>
      <p:sp>
        <p:nvSpPr>
          <p:cNvPr id="10800" name="object_10801"/>
          <p:cNvSpPr txBox="1"/>
          <p:nvPr/>
        </p:nvSpPr>
        <p:spPr>
          <a:xfrm>
            <a:off x="16702573" y="8972403"/>
            <a:ext cx="2167513" cy="796075"/>
          </a:xfrm>
          <a:prstGeom prst="rect">
            <a:avLst/>
          </a:prstGeom>
        </p:spPr>
        <p:txBody>
          <a:bodyPr vert="horz" wrap="square" lIns="0" tIns="15240" rIns="0" bIns="0" rtlCol="0" anchor="ctr" anchorCtr="0">
            <a:normAutofit/>
          </a:bodyPr>
          <a:lstStyle/>
          <a:p>
            <a:endParaRPr/>
          </a:p>
        </p:txBody>
      </p:sp>
      <p:sp>
        <p:nvSpPr>
          <p:cNvPr id="10802" name="object_10803"/>
          <p:cNvSpPr/>
          <p:nvPr/>
        </p:nvSpPr>
        <p:spPr>
          <a:xfrm>
            <a:off x="7945326" y="9211226"/>
            <a:ext cx="5336266" cy="318430"/>
          </a:xfrm>
          <a:prstGeom prst="rect">
            <a:avLst/>
          </a:prstGeom>
          <a:solidFill>
            <a:srgbClr val="49C0B6"/>
          </a:solidFill>
        </p:spPr>
      </p:sp>
      <p:sp>
        <p:nvSpPr>
          <p:cNvPr id="10804" name="object_10805"/>
          <p:cNvSpPr/>
          <p:nvPr/>
        </p:nvSpPr>
        <p:spPr>
          <a:xfrm>
            <a:off x="11407134" y="9362480"/>
            <a:ext cx="1874458" cy="15922"/>
          </a:xfrm>
          <a:prstGeom prst="rect">
            <a:avLst/>
          </a:prstGeom>
          <a:solidFill>
            <a:srgbClr val="DB2D3C"/>
          </a:solidFill>
        </p:spPr>
      </p:sp>
      <p:sp>
        <p:nvSpPr>
          <p:cNvPr id="10806" name="object_10807"/>
          <p:cNvSpPr/>
          <p:nvPr/>
        </p:nvSpPr>
        <p:spPr>
          <a:xfrm>
            <a:off x="11367330" y="9330637"/>
            <a:ext cx="79608" cy="79608"/>
          </a:xfrm>
          <a:prstGeom prst="rect">
            <a:avLst/>
          </a:prstGeom>
          <a:solidFill>
            <a:srgbClr val="DB2D3C"/>
          </a:solidFill>
        </p:spPr>
      </p:sp>
      <p:sp>
        <p:nvSpPr>
          <p:cNvPr id="10808" name="object_10809"/>
          <p:cNvSpPr/>
          <p:nvPr/>
        </p:nvSpPr>
        <p:spPr>
          <a:xfrm>
            <a:off x="13281592" y="9362480"/>
            <a:ext cx="2590567" cy="15922"/>
          </a:xfrm>
          <a:prstGeom prst="rect">
            <a:avLst/>
          </a:prstGeom>
          <a:solidFill>
            <a:srgbClr val="35B77C"/>
          </a:solidFill>
        </p:spPr>
      </p:sp>
      <p:sp>
        <p:nvSpPr>
          <p:cNvPr id="10810" name="object_10811"/>
          <p:cNvSpPr/>
          <p:nvPr/>
        </p:nvSpPr>
        <p:spPr>
          <a:xfrm>
            <a:off x="15832355" y="9330637"/>
            <a:ext cx="79608" cy="79608"/>
          </a:xfrm>
          <a:prstGeom prst="ellipse">
            <a:avLst/>
          </a:prstGeom>
          <a:solidFill>
            <a:srgbClr val="35B77C"/>
          </a:solidFill>
        </p:spPr>
      </p:sp>
      <p:sp>
        <p:nvSpPr>
          <p:cNvPr id="10812" name="object_10813"/>
          <p:cNvSpPr/>
          <p:nvPr/>
        </p:nvSpPr>
        <p:spPr>
          <a:xfrm>
            <a:off x="12683956" y="9290834"/>
            <a:ext cx="0" cy="159215"/>
          </a:xfrm>
          <a:prstGeom prst="rect">
            <a:avLst/>
          </a:prstGeom>
          <a:ln w="10000">
            <a:solidFill>
              <a:srgbClr val="767A7C"/>
            </a:solidFill>
          </a:ln>
        </p:spPr>
      </p:sp>
      <p:sp>
        <p:nvSpPr>
          <p:cNvPr id="10814" name="object_10815"/>
          <p:cNvSpPr/>
          <p:nvPr/>
        </p:nvSpPr>
        <p:spPr>
          <a:xfrm>
            <a:off x="13620218" y="9290834"/>
            <a:ext cx="0" cy="159215"/>
          </a:xfrm>
          <a:prstGeom prst="rect">
            <a:avLst/>
          </a:prstGeom>
          <a:ln w="20000">
            <a:solidFill>
              <a:srgbClr val="767A7C"/>
            </a:solidFill>
          </a:ln>
        </p:spPr>
      </p:sp>
      <p:sp>
        <p:nvSpPr>
          <p:cNvPr id="10816" name="object_10817"/>
          <p:cNvSpPr/>
          <p:nvPr/>
        </p:nvSpPr>
        <p:spPr>
          <a:xfrm>
            <a:off x="14671124" y="9290834"/>
            <a:ext cx="0" cy="159215"/>
          </a:xfrm>
          <a:prstGeom prst="rect">
            <a:avLst/>
          </a:prstGeom>
          <a:ln w="10000">
            <a:solidFill>
              <a:srgbClr val="767A7C"/>
            </a:solidFill>
          </a:ln>
        </p:spPr>
      </p:sp>
      <p:sp>
        <p:nvSpPr>
          <p:cNvPr id="10818" name="object_10819"/>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8" name="object_10829"/>
          <p:cNvSpPr>
            <a:spLocks noGrp="1"/>
          </p:cNvSpPr>
          <p:nvPr/>
        </p:nvSpPr>
        <p:spPr>
          <a:xfrm>
            <a:off x="757390" y="680607"/>
            <a:ext cx="733425" cy="733425"/>
          </a:xfrm>
          <a:prstGeom prst="rect">
            <a:avLst/>
          </a:prstGeom>
          <a:ln w="125650">
            <a:solidFill>
              <a:srgbClr val="B26256"/>
            </a:solidFill>
          </a:ln>
        </p:spPr>
        <p:txBody>
          <a:bodyPr wrap="square" lIns="0" tIns="0" rIns="0" bIns="0" rtlCol="0"/>
          <a:lstStyle/>
          <a:p>
            <a:endParaRPr/>
          </a:p>
        </p:txBody>
      </p:sp>
      <p:sp>
        <p:nvSpPr>
          <p:cNvPr id="10830" name="object_1083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0832" name="10833">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0834" name="10835">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0836" name="10837">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0838" name="10839">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0840" name="10841">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0842" name="10843">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0844" name="10845">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0846" name="10847">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0848" name="10849">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0850" name="10851">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0852" name="10853">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0854" name="10855">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0856" name="10857">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0858" name="10859">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0860" name="10861">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0862" name="10863">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0864" name="10865">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0866" name="object_10867"/>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0868" name="object_10869"/>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870" name="object_10871"/>
          <p:cNvSpPr/>
          <p:nvPr/>
        </p:nvSpPr>
        <p:spPr>
          <a:xfrm>
            <a:off x="7945326" y="3399878"/>
            <a:ext cx="0" cy="6368600"/>
          </a:xfrm>
          <a:prstGeom prst="rect">
            <a:avLst/>
          </a:prstGeom>
          <a:ln w="5235">
            <a:solidFill>
              <a:srgbClr val="000000"/>
            </a:solidFill>
          </a:ln>
        </p:spPr>
      </p:sp>
      <p:sp>
        <p:nvSpPr>
          <p:cNvPr id="10872" name="object_10873"/>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874" name="object_10875"/>
          <p:cNvSpPr/>
          <p:nvPr/>
        </p:nvSpPr>
        <p:spPr>
          <a:xfrm>
            <a:off x="9626775" y="3399878"/>
            <a:ext cx="0" cy="6368600"/>
          </a:xfrm>
          <a:prstGeom prst="rect">
            <a:avLst/>
          </a:prstGeom>
          <a:ln w="5235">
            <a:solidFill>
              <a:srgbClr val="767A7C"/>
            </a:solidFill>
          </a:ln>
        </p:spPr>
      </p:sp>
      <p:sp>
        <p:nvSpPr>
          <p:cNvPr id="10876" name="object_10877"/>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878" name="object_10879"/>
          <p:cNvSpPr/>
          <p:nvPr/>
        </p:nvSpPr>
        <p:spPr>
          <a:xfrm>
            <a:off x="11308225" y="3399878"/>
            <a:ext cx="0" cy="6368600"/>
          </a:xfrm>
          <a:prstGeom prst="rect">
            <a:avLst/>
          </a:prstGeom>
          <a:ln w="5235">
            <a:solidFill>
              <a:srgbClr val="767A7C"/>
            </a:solidFill>
          </a:ln>
        </p:spPr>
      </p:sp>
      <p:sp>
        <p:nvSpPr>
          <p:cNvPr id="10880" name="object_10881"/>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882" name="object_10883"/>
          <p:cNvSpPr/>
          <p:nvPr/>
        </p:nvSpPr>
        <p:spPr>
          <a:xfrm>
            <a:off x="12989674" y="3399878"/>
            <a:ext cx="0" cy="6368600"/>
          </a:xfrm>
          <a:prstGeom prst="rect">
            <a:avLst/>
          </a:prstGeom>
          <a:ln w="5235">
            <a:solidFill>
              <a:srgbClr val="767A7C"/>
            </a:solidFill>
          </a:ln>
        </p:spPr>
      </p:sp>
      <p:sp>
        <p:nvSpPr>
          <p:cNvPr id="10884" name="object_10885"/>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886" name="object_10887"/>
          <p:cNvSpPr/>
          <p:nvPr/>
        </p:nvSpPr>
        <p:spPr>
          <a:xfrm>
            <a:off x="14671124" y="3399878"/>
            <a:ext cx="0" cy="6368600"/>
          </a:xfrm>
          <a:prstGeom prst="rect">
            <a:avLst/>
          </a:prstGeom>
          <a:ln w="5235">
            <a:solidFill>
              <a:srgbClr val="767A7C"/>
            </a:solidFill>
          </a:ln>
        </p:spPr>
      </p:sp>
      <p:sp>
        <p:nvSpPr>
          <p:cNvPr id="10888" name="object_10889"/>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890" name="object_10891"/>
          <p:cNvSpPr/>
          <p:nvPr/>
        </p:nvSpPr>
        <p:spPr>
          <a:xfrm>
            <a:off x="16352573" y="3399878"/>
            <a:ext cx="0" cy="6368600"/>
          </a:xfrm>
          <a:prstGeom prst="rect">
            <a:avLst/>
          </a:prstGeom>
          <a:ln w="5235">
            <a:solidFill>
              <a:srgbClr val="000000"/>
            </a:solidFill>
          </a:ln>
        </p:spPr>
      </p:sp>
      <p:sp>
        <p:nvSpPr>
          <p:cNvPr id="10822" name="object_10823"/>
          <p:cNvSpPr/>
          <p:nvPr/>
        </p:nvSpPr>
        <p:spPr>
          <a:xfrm>
            <a:off x="7945326" y="3242398"/>
            <a:ext cx="5128421" cy="157480"/>
          </a:xfrm>
          <a:prstGeom prst="rect">
            <a:avLst/>
          </a:prstGeom>
          <a:solidFill>
            <a:srgbClr val="DB2D3C"/>
          </a:solidFill>
        </p:spPr>
      </p:sp>
      <p:sp>
        <p:nvSpPr>
          <p:cNvPr id="10824" name="object_10825"/>
          <p:cNvSpPr/>
          <p:nvPr/>
        </p:nvSpPr>
        <p:spPr>
          <a:xfrm>
            <a:off x="13073747" y="3242398"/>
            <a:ext cx="1008870" cy="157480"/>
          </a:xfrm>
          <a:prstGeom prst="rect">
            <a:avLst/>
          </a:prstGeom>
          <a:solidFill>
            <a:srgbClr val="FABC46"/>
          </a:solidFill>
        </p:spPr>
      </p:sp>
      <p:sp>
        <p:nvSpPr>
          <p:cNvPr id="10826" name="object_10827"/>
          <p:cNvSpPr/>
          <p:nvPr/>
        </p:nvSpPr>
        <p:spPr>
          <a:xfrm>
            <a:off x="14082617" y="3242398"/>
            <a:ext cx="2269957" cy="157480"/>
          </a:xfrm>
          <a:prstGeom prst="rect">
            <a:avLst/>
          </a:prstGeom>
          <a:solidFill>
            <a:srgbClr val="35B77C"/>
          </a:solidFill>
        </p:spPr>
      </p:sp>
      <p:sp>
        <p:nvSpPr>
          <p:cNvPr id="10892" name="object_10893"/>
          <p:cNvSpPr txBox="1"/>
          <p:nvPr/>
        </p:nvSpPr>
        <p:spPr>
          <a:xfrm>
            <a:off x="1600000" y="3399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Prioritätensetzung</a:t>
            </a:r>
          </a:p>
        </p:txBody>
      </p:sp>
      <p:sp>
        <p:nvSpPr>
          <p:cNvPr id="10894" name="object_10895"/>
          <p:cNvSpPr txBox="1"/>
          <p:nvPr/>
        </p:nvSpPr>
        <p:spPr>
          <a:xfrm>
            <a:off x="950000" y="36000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9</a:t>
            </a:r>
          </a:p>
        </p:txBody>
      </p:sp>
      <p:sp>
        <p:nvSpPr>
          <p:cNvPr id="10896" name="object_10897"/>
          <p:cNvSpPr txBox="1"/>
          <p:nvPr/>
        </p:nvSpPr>
        <p:spPr>
          <a:xfrm>
            <a:off x="6745326" y="3399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61%</a:t>
            </a:r>
          </a:p>
        </p:txBody>
      </p:sp>
      <p:sp>
        <p:nvSpPr>
          <p:cNvPr id="10898" name="object_10899"/>
          <p:cNvSpPr txBox="1"/>
          <p:nvPr/>
        </p:nvSpPr>
        <p:spPr>
          <a:xfrm>
            <a:off x="16702573" y="3399878"/>
            <a:ext cx="2167513" cy="909800"/>
          </a:xfrm>
          <a:prstGeom prst="rect">
            <a:avLst/>
          </a:prstGeom>
        </p:spPr>
        <p:txBody>
          <a:bodyPr vert="horz" wrap="square" lIns="0" tIns="15240" rIns="0" bIns="0" rtlCol="0" anchor="ctr" anchorCtr="0">
            <a:normAutofit/>
          </a:bodyPr>
          <a:lstStyle/>
          <a:p>
            <a:endParaRPr/>
          </a:p>
        </p:txBody>
      </p:sp>
      <p:sp>
        <p:nvSpPr>
          <p:cNvPr id="10900" name="object_10901"/>
          <p:cNvSpPr/>
          <p:nvPr/>
        </p:nvSpPr>
        <p:spPr>
          <a:xfrm>
            <a:off x="7945326" y="3672818"/>
            <a:ext cx="5680018" cy="363920"/>
          </a:xfrm>
          <a:prstGeom prst="rect">
            <a:avLst/>
          </a:prstGeom>
          <a:solidFill>
            <a:srgbClr val="49C0B6"/>
          </a:solidFill>
        </p:spPr>
      </p:sp>
      <p:sp>
        <p:nvSpPr>
          <p:cNvPr id="10902" name="object_10903"/>
          <p:cNvSpPr/>
          <p:nvPr/>
        </p:nvSpPr>
        <p:spPr>
          <a:xfrm>
            <a:off x="11308225" y="3845680"/>
            <a:ext cx="2317119" cy="18196"/>
          </a:xfrm>
          <a:prstGeom prst="rect">
            <a:avLst/>
          </a:prstGeom>
          <a:solidFill>
            <a:srgbClr val="DB2D3C"/>
          </a:solidFill>
        </p:spPr>
      </p:sp>
      <p:sp>
        <p:nvSpPr>
          <p:cNvPr id="10904" name="object_10905"/>
          <p:cNvSpPr/>
          <p:nvPr/>
        </p:nvSpPr>
        <p:spPr>
          <a:xfrm>
            <a:off x="11262735" y="3809288"/>
            <a:ext cx="90980" cy="90980"/>
          </a:xfrm>
          <a:prstGeom prst="rect">
            <a:avLst/>
          </a:prstGeom>
          <a:solidFill>
            <a:srgbClr val="DB2D3C"/>
          </a:solidFill>
        </p:spPr>
      </p:sp>
      <p:sp>
        <p:nvSpPr>
          <p:cNvPr id="10906" name="object_10907"/>
          <p:cNvSpPr/>
          <p:nvPr/>
        </p:nvSpPr>
        <p:spPr>
          <a:xfrm>
            <a:off x="13625344" y="3845680"/>
            <a:ext cx="1466142" cy="18196"/>
          </a:xfrm>
          <a:prstGeom prst="rect">
            <a:avLst/>
          </a:prstGeom>
          <a:solidFill>
            <a:srgbClr val="35B77C"/>
          </a:solidFill>
        </p:spPr>
      </p:sp>
      <p:sp>
        <p:nvSpPr>
          <p:cNvPr id="10908" name="object_10909"/>
          <p:cNvSpPr/>
          <p:nvPr/>
        </p:nvSpPr>
        <p:spPr>
          <a:xfrm>
            <a:off x="15045996" y="3809288"/>
            <a:ext cx="90980" cy="90980"/>
          </a:xfrm>
          <a:prstGeom prst="ellipse">
            <a:avLst/>
          </a:prstGeom>
          <a:solidFill>
            <a:srgbClr val="35B77C"/>
          </a:solidFill>
        </p:spPr>
      </p:sp>
      <p:sp>
        <p:nvSpPr>
          <p:cNvPr id="10910" name="object_10911"/>
          <p:cNvSpPr/>
          <p:nvPr/>
        </p:nvSpPr>
        <p:spPr>
          <a:xfrm>
            <a:off x="13292335" y="3763798"/>
            <a:ext cx="0" cy="181960"/>
          </a:xfrm>
          <a:prstGeom prst="rect">
            <a:avLst/>
          </a:prstGeom>
          <a:ln w="10000">
            <a:solidFill>
              <a:srgbClr val="767A7C"/>
            </a:solidFill>
          </a:ln>
        </p:spPr>
      </p:sp>
      <p:sp>
        <p:nvSpPr>
          <p:cNvPr id="10912" name="object_10913"/>
          <p:cNvSpPr/>
          <p:nvPr/>
        </p:nvSpPr>
        <p:spPr>
          <a:xfrm>
            <a:off x="13625344" y="3763798"/>
            <a:ext cx="0" cy="181960"/>
          </a:xfrm>
          <a:prstGeom prst="rect">
            <a:avLst/>
          </a:prstGeom>
          <a:ln w="20000">
            <a:solidFill>
              <a:srgbClr val="767A7C"/>
            </a:solidFill>
          </a:ln>
        </p:spPr>
      </p:sp>
      <p:sp>
        <p:nvSpPr>
          <p:cNvPr id="10914" name="object_10915"/>
          <p:cNvSpPr/>
          <p:nvPr/>
        </p:nvSpPr>
        <p:spPr>
          <a:xfrm>
            <a:off x="14176580" y="3763798"/>
            <a:ext cx="0" cy="181960"/>
          </a:xfrm>
          <a:prstGeom prst="rect">
            <a:avLst/>
          </a:prstGeom>
          <a:ln w="10000">
            <a:solidFill>
              <a:srgbClr val="767A7C"/>
            </a:solidFill>
          </a:ln>
        </p:spPr>
      </p:sp>
      <p:sp>
        <p:nvSpPr>
          <p:cNvPr id="10916" name="object_10917"/>
          <p:cNvSpPr txBox="1"/>
          <p:nvPr/>
        </p:nvSpPr>
        <p:spPr>
          <a:xfrm>
            <a:off x="1600000" y="4309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Unbürokratische Entscheidungen</a:t>
            </a:r>
          </a:p>
        </p:txBody>
      </p:sp>
      <p:sp>
        <p:nvSpPr>
          <p:cNvPr id="10918" name="object_10919"/>
          <p:cNvSpPr txBox="1"/>
          <p:nvPr/>
        </p:nvSpPr>
        <p:spPr>
          <a:xfrm>
            <a:off x="950000" y="45098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10</a:t>
            </a:r>
          </a:p>
        </p:txBody>
      </p:sp>
      <p:sp>
        <p:nvSpPr>
          <p:cNvPr id="10920" name="object_10921"/>
          <p:cNvSpPr txBox="1"/>
          <p:nvPr/>
        </p:nvSpPr>
        <p:spPr>
          <a:xfrm>
            <a:off x="6745326" y="4309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49%</a:t>
            </a:r>
          </a:p>
        </p:txBody>
      </p:sp>
      <p:sp>
        <p:nvSpPr>
          <p:cNvPr id="10922" name="object_10923"/>
          <p:cNvSpPr txBox="1"/>
          <p:nvPr/>
        </p:nvSpPr>
        <p:spPr>
          <a:xfrm>
            <a:off x="16702573" y="4309678"/>
            <a:ext cx="2167513" cy="909800"/>
          </a:xfrm>
          <a:prstGeom prst="rect">
            <a:avLst/>
          </a:prstGeom>
        </p:spPr>
        <p:txBody>
          <a:bodyPr vert="horz" wrap="square" lIns="0" tIns="15240" rIns="0" bIns="0" rtlCol="0" anchor="ctr" anchorCtr="0">
            <a:normAutofit/>
          </a:bodyPr>
          <a:lstStyle/>
          <a:p>
            <a:endParaRPr/>
          </a:p>
        </p:txBody>
      </p:sp>
      <p:sp>
        <p:nvSpPr>
          <p:cNvPr id="10924" name="object_10925"/>
          <p:cNvSpPr/>
          <p:nvPr/>
        </p:nvSpPr>
        <p:spPr>
          <a:xfrm>
            <a:off x="7945326" y="4582618"/>
            <a:ext cx="5000408" cy="363920"/>
          </a:xfrm>
          <a:prstGeom prst="rect">
            <a:avLst/>
          </a:prstGeom>
          <a:solidFill>
            <a:srgbClr val="49C0B6"/>
          </a:solidFill>
        </p:spPr>
      </p:sp>
      <p:sp>
        <p:nvSpPr>
          <p:cNvPr id="10926" name="object_10927"/>
          <p:cNvSpPr/>
          <p:nvPr/>
        </p:nvSpPr>
        <p:spPr>
          <a:xfrm>
            <a:off x="10859838" y="4755480"/>
            <a:ext cx="2085896" cy="18196"/>
          </a:xfrm>
          <a:prstGeom prst="rect">
            <a:avLst/>
          </a:prstGeom>
          <a:solidFill>
            <a:srgbClr val="DB2D3C"/>
          </a:solidFill>
        </p:spPr>
      </p:sp>
      <p:sp>
        <p:nvSpPr>
          <p:cNvPr id="10928" name="object_10929"/>
          <p:cNvSpPr/>
          <p:nvPr/>
        </p:nvSpPr>
        <p:spPr>
          <a:xfrm>
            <a:off x="10814348" y="4719088"/>
            <a:ext cx="90980" cy="90980"/>
          </a:xfrm>
          <a:prstGeom prst="rect">
            <a:avLst/>
          </a:prstGeom>
          <a:solidFill>
            <a:srgbClr val="DB2D3C"/>
          </a:solidFill>
        </p:spPr>
      </p:sp>
      <p:sp>
        <p:nvSpPr>
          <p:cNvPr id="10930" name="object_10931"/>
          <p:cNvSpPr/>
          <p:nvPr/>
        </p:nvSpPr>
        <p:spPr>
          <a:xfrm>
            <a:off x="12945734" y="4755480"/>
            <a:ext cx="2205804" cy="18196"/>
          </a:xfrm>
          <a:prstGeom prst="rect">
            <a:avLst/>
          </a:prstGeom>
          <a:solidFill>
            <a:srgbClr val="35B77C"/>
          </a:solidFill>
        </p:spPr>
      </p:sp>
      <p:sp>
        <p:nvSpPr>
          <p:cNvPr id="10932" name="object_10933"/>
          <p:cNvSpPr/>
          <p:nvPr/>
        </p:nvSpPr>
        <p:spPr>
          <a:xfrm>
            <a:off x="15106048" y="4719088"/>
            <a:ext cx="90980" cy="90980"/>
          </a:xfrm>
          <a:prstGeom prst="ellipse">
            <a:avLst/>
          </a:prstGeom>
          <a:solidFill>
            <a:srgbClr val="35B77C"/>
          </a:solidFill>
        </p:spPr>
      </p:sp>
      <p:sp>
        <p:nvSpPr>
          <p:cNvPr id="10934" name="object_10935"/>
          <p:cNvSpPr/>
          <p:nvPr/>
        </p:nvSpPr>
        <p:spPr>
          <a:xfrm>
            <a:off x="12495130" y="4673598"/>
            <a:ext cx="0" cy="181960"/>
          </a:xfrm>
          <a:prstGeom prst="rect">
            <a:avLst/>
          </a:prstGeom>
          <a:ln w="10000">
            <a:solidFill>
              <a:srgbClr val="767A7C"/>
            </a:solidFill>
          </a:ln>
        </p:spPr>
      </p:sp>
      <p:sp>
        <p:nvSpPr>
          <p:cNvPr id="10936" name="object_10937"/>
          <p:cNvSpPr/>
          <p:nvPr/>
        </p:nvSpPr>
        <p:spPr>
          <a:xfrm>
            <a:off x="13101771" y="4673598"/>
            <a:ext cx="0" cy="181960"/>
          </a:xfrm>
          <a:prstGeom prst="rect">
            <a:avLst/>
          </a:prstGeom>
          <a:ln w="20000">
            <a:solidFill>
              <a:srgbClr val="767A7C"/>
            </a:solidFill>
          </a:ln>
        </p:spPr>
      </p:sp>
      <p:sp>
        <p:nvSpPr>
          <p:cNvPr id="10938" name="object_10939"/>
          <p:cNvSpPr/>
          <p:nvPr/>
        </p:nvSpPr>
        <p:spPr>
          <a:xfrm>
            <a:off x="13758337" y="4673598"/>
            <a:ext cx="0" cy="181960"/>
          </a:xfrm>
          <a:prstGeom prst="rect">
            <a:avLst/>
          </a:prstGeom>
          <a:ln w="10000">
            <a:solidFill>
              <a:srgbClr val="767A7C"/>
            </a:solidFill>
          </a:ln>
        </p:spPr>
      </p:sp>
      <p:sp>
        <p:nvSpPr>
          <p:cNvPr id="10940" name="object_10941"/>
          <p:cNvSpPr txBox="1"/>
          <p:nvPr/>
        </p:nvSpPr>
        <p:spPr>
          <a:xfrm>
            <a:off x="1600000" y="52194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Abteilungsübergreifender Arbeitsablauf</a:t>
            </a:r>
          </a:p>
        </p:txBody>
      </p:sp>
      <p:sp>
        <p:nvSpPr>
          <p:cNvPr id="10942" name="object_10943"/>
          <p:cNvSpPr txBox="1"/>
          <p:nvPr/>
        </p:nvSpPr>
        <p:spPr>
          <a:xfrm>
            <a:off x="950000" y="54196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11</a:t>
            </a:r>
          </a:p>
        </p:txBody>
      </p:sp>
      <p:sp>
        <p:nvSpPr>
          <p:cNvPr id="10944" name="object_10945"/>
          <p:cNvSpPr txBox="1"/>
          <p:nvPr/>
        </p:nvSpPr>
        <p:spPr>
          <a:xfrm>
            <a:off x="6745326" y="52194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53%</a:t>
            </a:r>
          </a:p>
        </p:txBody>
      </p:sp>
      <p:sp>
        <p:nvSpPr>
          <p:cNvPr id="10946" name="object_10947"/>
          <p:cNvSpPr txBox="1"/>
          <p:nvPr/>
        </p:nvSpPr>
        <p:spPr>
          <a:xfrm>
            <a:off x="16702573" y="5219478"/>
            <a:ext cx="2167513" cy="909800"/>
          </a:xfrm>
          <a:prstGeom prst="rect">
            <a:avLst/>
          </a:prstGeom>
        </p:spPr>
        <p:txBody>
          <a:bodyPr vert="horz" wrap="square" lIns="0" tIns="15240" rIns="0" bIns="0" rtlCol="0" anchor="ctr" anchorCtr="0">
            <a:normAutofit/>
          </a:bodyPr>
          <a:lstStyle/>
          <a:p>
            <a:endParaRPr/>
          </a:p>
        </p:txBody>
      </p:sp>
      <p:sp>
        <p:nvSpPr>
          <p:cNvPr id="10948" name="object_10949"/>
          <p:cNvSpPr/>
          <p:nvPr/>
        </p:nvSpPr>
        <p:spPr>
          <a:xfrm>
            <a:off x="7945326" y="5492418"/>
            <a:ext cx="5816591" cy="363920"/>
          </a:xfrm>
          <a:prstGeom prst="rect">
            <a:avLst/>
          </a:prstGeom>
          <a:solidFill>
            <a:srgbClr val="49C0B6"/>
          </a:solidFill>
        </p:spPr>
      </p:sp>
      <p:sp>
        <p:nvSpPr>
          <p:cNvPr id="10950" name="object_10951"/>
          <p:cNvSpPr/>
          <p:nvPr/>
        </p:nvSpPr>
        <p:spPr>
          <a:xfrm>
            <a:off x="11788639" y="5665280"/>
            <a:ext cx="1973278" cy="18196"/>
          </a:xfrm>
          <a:prstGeom prst="rect">
            <a:avLst/>
          </a:prstGeom>
          <a:solidFill>
            <a:srgbClr val="DB2D3C"/>
          </a:solidFill>
        </p:spPr>
      </p:sp>
      <p:sp>
        <p:nvSpPr>
          <p:cNvPr id="10952" name="object_10953"/>
          <p:cNvSpPr/>
          <p:nvPr/>
        </p:nvSpPr>
        <p:spPr>
          <a:xfrm>
            <a:off x="11743149" y="5628888"/>
            <a:ext cx="90980" cy="90980"/>
          </a:xfrm>
          <a:prstGeom prst="rect">
            <a:avLst/>
          </a:prstGeom>
          <a:solidFill>
            <a:srgbClr val="DB2D3C"/>
          </a:solidFill>
        </p:spPr>
      </p:sp>
      <p:sp>
        <p:nvSpPr>
          <p:cNvPr id="10954" name="object_10955"/>
          <p:cNvSpPr/>
          <p:nvPr/>
        </p:nvSpPr>
        <p:spPr>
          <a:xfrm>
            <a:off x="13761917" y="5665280"/>
            <a:ext cx="1749931" cy="18196"/>
          </a:xfrm>
          <a:prstGeom prst="rect">
            <a:avLst/>
          </a:prstGeom>
          <a:solidFill>
            <a:srgbClr val="35B77C"/>
          </a:solidFill>
        </p:spPr>
      </p:sp>
      <p:sp>
        <p:nvSpPr>
          <p:cNvPr id="10956" name="object_10957"/>
          <p:cNvSpPr/>
          <p:nvPr/>
        </p:nvSpPr>
        <p:spPr>
          <a:xfrm>
            <a:off x="15466358" y="5628888"/>
            <a:ext cx="90980" cy="90980"/>
          </a:xfrm>
          <a:prstGeom prst="ellipse">
            <a:avLst/>
          </a:prstGeom>
          <a:solidFill>
            <a:srgbClr val="35B77C"/>
          </a:solidFill>
        </p:spPr>
      </p:sp>
      <p:sp>
        <p:nvSpPr>
          <p:cNvPr id="10958" name="object_10959"/>
          <p:cNvSpPr/>
          <p:nvPr/>
        </p:nvSpPr>
        <p:spPr>
          <a:xfrm>
            <a:off x="13470088" y="5583398"/>
            <a:ext cx="0" cy="181960"/>
          </a:xfrm>
          <a:prstGeom prst="rect">
            <a:avLst/>
          </a:prstGeom>
          <a:ln w="10000">
            <a:solidFill>
              <a:srgbClr val="767A7C"/>
            </a:solidFill>
          </a:ln>
        </p:spPr>
      </p:sp>
      <p:sp>
        <p:nvSpPr>
          <p:cNvPr id="10960" name="object_10961"/>
          <p:cNvSpPr/>
          <p:nvPr/>
        </p:nvSpPr>
        <p:spPr>
          <a:xfrm>
            <a:off x="13950502" y="5583398"/>
            <a:ext cx="0" cy="181960"/>
          </a:xfrm>
          <a:prstGeom prst="rect">
            <a:avLst/>
          </a:prstGeom>
          <a:ln w="20000">
            <a:solidFill>
              <a:srgbClr val="767A7C"/>
            </a:solidFill>
          </a:ln>
        </p:spPr>
      </p:sp>
      <p:sp>
        <p:nvSpPr>
          <p:cNvPr id="10962" name="object_10963"/>
          <p:cNvSpPr/>
          <p:nvPr/>
        </p:nvSpPr>
        <p:spPr>
          <a:xfrm>
            <a:off x="14250761" y="5583398"/>
            <a:ext cx="0" cy="181960"/>
          </a:xfrm>
          <a:prstGeom prst="rect">
            <a:avLst/>
          </a:prstGeom>
          <a:ln w="10000">
            <a:solidFill>
              <a:srgbClr val="767A7C"/>
            </a:solidFill>
          </a:ln>
        </p:spPr>
      </p:sp>
      <p:sp>
        <p:nvSpPr>
          <p:cNvPr id="10964" name="object_10965"/>
          <p:cNvSpPr txBox="1"/>
          <p:nvPr/>
        </p:nvSpPr>
        <p:spPr>
          <a:xfrm>
            <a:off x="1600000" y="61292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Freiraum für Verbesserungen</a:t>
            </a:r>
          </a:p>
        </p:txBody>
      </p:sp>
      <p:sp>
        <p:nvSpPr>
          <p:cNvPr id="10966" name="object_10967"/>
          <p:cNvSpPr txBox="1"/>
          <p:nvPr/>
        </p:nvSpPr>
        <p:spPr>
          <a:xfrm>
            <a:off x="950000" y="63294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12</a:t>
            </a:r>
          </a:p>
        </p:txBody>
      </p:sp>
      <p:sp>
        <p:nvSpPr>
          <p:cNvPr id="10968" name="object_10969"/>
          <p:cNvSpPr txBox="1"/>
          <p:nvPr/>
        </p:nvSpPr>
        <p:spPr>
          <a:xfrm>
            <a:off x="6745326" y="61292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53%</a:t>
            </a:r>
          </a:p>
        </p:txBody>
      </p:sp>
      <p:sp>
        <p:nvSpPr>
          <p:cNvPr id="10970" name="object_10971"/>
          <p:cNvSpPr txBox="1"/>
          <p:nvPr/>
        </p:nvSpPr>
        <p:spPr>
          <a:xfrm>
            <a:off x="16702573" y="6129278"/>
            <a:ext cx="2167513" cy="909800"/>
          </a:xfrm>
          <a:prstGeom prst="rect">
            <a:avLst/>
          </a:prstGeom>
        </p:spPr>
        <p:txBody>
          <a:bodyPr vert="horz" wrap="square" lIns="0" tIns="15240" rIns="0" bIns="0" rtlCol="0" anchor="ctr" anchorCtr="0">
            <a:normAutofit/>
          </a:bodyPr>
          <a:lstStyle/>
          <a:p>
            <a:endParaRPr/>
          </a:p>
        </p:txBody>
      </p:sp>
      <p:sp>
        <p:nvSpPr>
          <p:cNvPr id="10972" name="object_10973"/>
          <p:cNvSpPr/>
          <p:nvPr/>
        </p:nvSpPr>
        <p:spPr>
          <a:xfrm>
            <a:off x="7945326" y="6402218"/>
            <a:ext cx="6200528" cy="363920"/>
          </a:xfrm>
          <a:prstGeom prst="rect">
            <a:avLst/>
          </a:prstGeom>
          <a:solidFill>
            <a:srgbClr val="49C0B6"/>
          </a:solidFill>
        </p:spPr>
      </p:sp>
      <p:sp>
        <p:nvSpPr>
          <p:cNvPr id="10974" name="object_10975"/>
          <p:cNvSpPr/>
          <p:nvPr/>
        </p:nvSpPr>
        <p:spPr>
          <a:xfrm>
            <a:off x="11938768" y="6575080"/>
            <a:ext cx="2207086" cy="18196"/>
          </a:xfrm>
          <a:prstGeom prst="rect">
            <a:avLst/>
          </a:prstGeom>
          <a:solidFill>
            <a:srgbClr val="DB2D3C"/>
          </a:solidFill>
        </p:spPr>
      </p:sp>
      <p:sp>
        <p:nvSpPr>
          <p:cNvPr id="10976" name="object_10977"/>
          <p:cNvSpPr/>
          <p:nvPr/>
        </p:nvSpPr>
        <p:spPr>
          <a:xfrm>
            <a:off x="11893278" y="6538688"/>
            <a:ext cx="90980" cy="90980"/>
          </a:xfrm>
          <a:prstGeom prst="rect">
            <a:avLst/>
          </a:prstGeom>
          <a:solidFill>
            <a:srgbClr val="DB2D3C"/>
          </a:solidFill>
        </p:spPr>
      </p:sp>
      <p:sp>
        <p:nvSpPr>
          <p:cNvPr id="10978" name="object_10979"/>
          <p:cNvSpPr/>
          <p:nvPr/>
        </p:nvSpPr>
        <p:spPr>
          <a:xfrm>
            <a:off x="14145854" y="6575080"/>
            <a:ext cx="1996538" cy="18196"/>
          </a:xfrm>
          <a:prstGeom prst="rect">
            <a:avLst/>
          </a:prstGeom>
          <a:solidFill>
            <a:srgbClr val="35B77C"/>
          </a:solidFill>
        </p:spPr>
      </p:sp>
      <p:sp>
        <p:nvSpPr>
          <p:cNvPr id="10980" name="object_10981"/>
          <p:cNvSpPr/>
          <p:nvPr/>
        </p:nvSpPr>
        <p:spPr>
          <a:xfrm>
            <a:off x="16096902" y="6538688"/>
            <a:ext cx="90980" cy="90980"/>
          </a:xfrm>
          <a:prstGeom prst="ellipse">
            <a:avLst/>
          </a:prstGeom>
          <a:solidFill>
            <a:srgbClr val="35B77C"/>
          </a:solidFill>
        </p:spPr>
      </p:sp>
      <p:sp>
        <p:nvSpPr>
          <p:cNvPr id="10982" name="object_10983"/>
          <p:cNvSpPr/>
          <p:nvPr/>
        </p:nvSpPr>
        <p:spPr>
          <a:xfrm>
            <a:off x="13304946" y="6493198"/>
            <a:ext cx="0" cy="181960"/>
          </a:xfrm>
          <a:prstGeom prst="rect">
            <a:avLst/>
          </a:prstGeom>
          <a:ln w="10000">
            <a:solidFill>
              <a:srgbClr val="767A7C"/>
            </a:solidFill>
          </a:ln>
        </p:spPr>
      </p:sp>
      <p:sp>
        <p:nvSpPr>
          <p:cNvPr id="10984" name="object_10985"/>
          <p:cNvSpPr/>
          <p:nvPr/>
        </p:nvSpPr>
        <p:spPr>
          <a:xfrm>
            <a:off x="14390882" y="6493198"/>
            <a:ext cx="0" cy="181960"/>
          </a:xfrm>
          <a:prstGeom prst="rect">
            <a:avLst/>
          </a:prstGeom>
          <a:ln w="20000">
            <a:solidFill>
              <a:srgbClr val="767A7C"/>
            </a:solidFill>
          </a:ln>
        </p:spPr>
      </p:sp>
      <p:sp>
        <p:nvSpPr>
          <p:cNvPr id="10986" name="object_10987"/>
          <p:cNvSpPr/>
          <p:nvPr/>
        </p:nvSpPr>
        <p:spPr>
          <a:xfrm>
            <a:off x="15116213" y="6493198"/>
            <a:ext cx="0" cy="181960"/>
          </a:xfrm>
          <a:prstGeom prst="rect">
            <a:avLst/>
          </a:prstGeom>
          <a:ln w="10000">
            <a:solidFill>
              <a:srgbClr val="767A7C"/>
            </a:solidFill>
          </a:ln>
        </p:spPr>
      </p:sp>
      <p:sp>
        <p:nvSpPr>
          <p:cNvPr id="10988" name="object_10989"/>
          <p:cNvSpPr txBox="1"/>
          <p:nvPr/>
        </p:nvSpPr>
        <p:spPr>
          <a:xfrm>
            <a:off x="1600000" y="70390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Zusammenarbeit mit anderen Bereichen</a:t>
            </a:r>
          </a:p>
        </p:txBody>
      </p:sp>
      <p:sp>
        <p:nvSpPr>
          <p:cNvPr id="10990" name="object_10991"/>
          <p:cNvSpPr txBox="1"/>
          <p:nvPr/>
        </p:nvSpPr>
        <p:spPr>
          <a:xfrm>
            <a:off x="950000" y="72392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13</a:t>
            </a:r>
          </a:p>
        </p:txBody>
      </p:sp>
      <p:sp>
        <p:nvSpPr>
          <p:cNvPr id="10992" name="object_10993"/>
          <p:cNvSpPr txBox="1"/>
          <p:nvPr/>
        </p:nvSpPr>
        <p:spPr>
          <a:xfrm>
            <a:off x="6745326" y="70390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62%</a:t>
            </a:r>
          </a:p>
        </p:txBody>
      </p:sp>
      <p:sp>
        <p:nvSpPr>
          <p:cNvPr id="10994" name="object_10995"/>
          <p:cNvSpPr txBox="1"/>
          <p:nvPr/>
        </p:nvSpPr>
        <p:spPr>
          <a:xfrm>
            <a:off x="16702573" y="7039078"/>
            <a:ext cx="2167513" cy="909800"/>
          </a:xfrm>
          <a:prstGeom prst="rect">
            <a:avLst/>
          </a:prstGeom>
        </p:spPr>
        <p:txBody>
          <a:bodyPr vert="horz" wrap="square" lIns="0" tIns="15240" rIns="0" bIns="0" rtlCol="0" anchor="ctr" anchorCtr="0">
            <a:normAutofit/>
          </a:bodyPr>
          <a:lstStyle/>
          <a:p>
            <a:endParaRPr/>
          </a:p>
        </p:txBody>
      </p:sp>
      <p:sp>
        <p:nvSpPr>
          <p:cNvPr id="10996" name="object_10997"/>
          <p:cNvSpPr/>
          <p:nvPr/>
        </p:nvSpPr>
        <p:spPr>
          <a:xfrm>
            <a:off x="7945326" y="7312018"/>
            <a:ext cx="4267846" cy="363920"/>
          </a:xfrm>
          <a:prstGeom prst="rect">
            <a:avLst/>
          </a:prstGeom>
          <a:solidFill>
            <a:srgbClr val="49C0B6"/>
          </a:solidFill>
        </p:spPr>
      </p:sp>
      <p:sp>
        <p:nvSpPr>
          <p:cNvPr id="10998" name="object_10999"/>
          <p:cNvSpPr/>
          <p:nvPr/>
        </p:nvSpPr>
        <p:spPr>
          <a:xfrm>
            <a:off x="9626775" y="7484880"/>
            <a:ext cx="2586397" cy="18196"/>
          </a:xfrm>
          <a:prstGeom prst="rect">
            <a:avLst/>
          </a:prstGeom>
          <a:solidFill>
            <a:srgbClr val="DB2D3C"/>
          </a:solidFill>
        </p:spPr>
      </p:sp>
      <p:sp>
        <p:nvSpPr>
          <p:cNvPr id="11000" name="object_11001"/>
          <p:cNvSpPr/>
          <p:nvPr/>
        </p:nvSpPr>
        <p:spPr>
          <a:xfrm>
            <a:off x="9581285" y="7448488"/>
            <a:ext cx="90980" cy="90980"/>
          </a:xfrm>
          <a:prstGeom prst="rect">
            <a:avLst/>
          </a:prstGeom>
          <a:solidFill>
            <a:srgbClr val="DB2D3C"/>
          </a:solidFill>
        </p:spPr>
      </p:sp>
      <p:sp>
        <p:nvSpPr>
          <p:cNvPr id="11002" name="object_11003"/>
          <p:cNvSpPr/>
          <p:nvPr/>
        </p:nvSpPr>
        <p:spPr>
          <a:xfrm>
            <a:off x="12213172" y="7484880"/>
            <a:ext cx="1617227" cy="18196"/>
          </a:xfrm>
          <a:prstGeom prst="rect">
            <a:avLst/>
          </a:prstGeom>
          <a:solidFill>
            <a:srgbClr val="35B77C"/>
          </a:solidFill>
        </p:spPr>
      </p:sp>
      <p:sp>
        <p:nvSpPr>
          <p:cNvPr id="11004" name="object_11005"/>
          <p:cNvSpPr/>
          <p:nvPr/>
        </p:nvSpPr>
        <p:spPr>
          <a:xfrm>
            <a:off x="13784909" y="7448488"/>
            <a:ext cx="90980" cy="90980"/>
          </a:xfrm>
          <a:prstGeom prst="ellipse">
            <a:avLst/>
          </a:prstGeom>
          <a:solidFill>
            <a:srgbClr val="35B77C"/>
          </a:solidFill>
        </p:spPr>
      </p:sp>
      <p:sp>
        <p:nvSpPr>
          <p:cNvPr id="11006" name="object_11007"/>
          <p:cNvSpPr/>
          <p:nvPr/>
        </p:nvSpPr>
        <p:spPr>
          <a:xfrm>
            <a:off x="11788639" y="7402998"/>
            <a:ext cx="0" cy="181960"/>
          </a:xfrm>
          <a:prstGeom prst="rect">
            <a:avLst/>
          </a:prstGeom>
          <a:ln w="10000">
            <a:solidFill>
              <a:srgbClr val="767A7C"/>
            </a:solidFill>
          </a:ln>
        </p:spPr>
      </p:sp>
      <p:sp>
        <p:nvSpPr>
          <p:cNvPr id="11008" name="object_11009"/>
          <p:cNvSpPr/>
          <p:nvPr/>
        </p:nvSpPr>
        <p:spPr>
          <a:xfrm>
            <a:off x="12371658" y="7402998"/>
            <a:ext cx="0" cy="181960"/>
          </a:xfrm>
          <a:prstGeom prst="rect">
            <a:avLst/>
          </a:prstGeom>
          <a:ln w="20000">
            <a:solidFill>
              <a:srgbClr val="767A7C"/>
            </a:solidFill>
          </a:ln>
        </p:spPr>
      </p:sp>
      <p:sp>
        <p:nvSpPr>
          <p:cNvPr id="11010" name="object_11011"/>
          <p:cNvSpPr/>
          <p:nvPr/>
        </p:nvSpPr>
        <p:spPr>
          <a:xfrm>
            <a:off x="12989674" y="7402998"/>
            <a:ext cx="0" cy="181960"/>
          </a:xfrm>
          <a:prstGeom prst="rect">
            <a:avLst/>
          </a:prstGeom>
          <a:ln w="10000">
            <a:solidFill>
              <a:srgbClr val="767A7C"/>
            </a:solidFill>
          </a:ln>
        </p:spPr>
      </p:sp>
      <p:sp>
        <p:nvSpPr>
          <p:cNvPr id="11012" name="object_11013"/>
          <p:cNvSpPr txBox="1"/>
          <p:nvPr/>
        </p:nvSpPr>
        <p:spPr>
          <a:xfrm>
            <a:off x="1600000" y="7948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Gegenseitige Vertretung</a:t>
            </a:r>
          </a:p>
        </p:txBody>
      </p:sp>
      <p:sp>
        <p:nvSpPr>
          <p:cNvPr id="11014" name="object_11015"/>
          <p:cNvSpPr txBox="1"/>
          <p:nvPr/>
        </p:nvSpPr>
        <p:spPr>
          <a:xfrm>
            <a:off x="950000" y="81490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14</a:t>
            </a:r>
          </a:p>
        </p:txBody>
      </p:sp>
      <p:sp>
        <p:nvSpPr>
          <p:cNvPr id="11016" name="object_11017"/>
          <p:cNvSpPr txBox="1"/>
          <p:nvPr/>
        </p:nvSpPr>
        <p:spPr>
          <a:xfrm>
            <a:off x="6745326" y="7948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71%</a:t>
            </a:r>
          </a:p>
        </p:txBody>
      </p:sp>
      <p:sp>
        <p:nvSpPr>
          <p:cNvPr id="11018" name="object_11019"/>
          <p:cNvSpPr txBox="1"/>
          <p:nvPr/>
        </p:nvSpPr>
        <p:spPr>
          <a:xfrm>
            <a:off x="16702573" y="7948878"/>
            <a:ext cx="2167513" cy="909800"/>
          </a:xfrm>
          <a:prstGeom prst="rect">
            <a:avLst/>
          </a:prstGeom>
        </p:spPr>
        <p:txBody>
          <a:bodyPr vert="horz" wrap="square" lIns="0" tIns="15240" rIns="0" bIns="0" rtlCol="0" anchor="ctr" anchorCtr="0">
            <a:normAutofit/>
          </a:bodyPr>
          <a:lstStyle/>
          <a:p>
            <a:endParaRPr/>
          </a:p>
        </p:txBody>
      </p:sp>
      <p:sp>
        <p:nvSpPr>
          <p:cNvPr id="11020" name="object_11021"/>
          <p:cNvSpPr/>
          <p:nvPr/>
        </p:nvSpPr>
        <p:spPr>
          <a:xfrm>
            <a:off x="7945326" y="8221818"/>
            <a:ext cx="6242053" cy="363920"/>
          </a:xfrm>
          <a:prstGeom prst="rect">
            <a:avLst/>
          </a:prstGeom>
          <a:solidFill>
            <a:srgbClr val="49C0B6"/>
          </a:solidFill>
        </p:spPr>
      </p:sp>
      <p:sp>
        <p:nvSpPr>
          <p:cNvPr id="11022" name="object_11023"/>
          <p:cNvSpPr/>
          <p:nvPr/>
        </p:nvSpPr>
        <p:spPr>
          <a:xfrm>
            <a:off x="9514679" y="8394680"/>
            <a:ext cx="4672700" cy="18196"/>
          </a:xfrm>
          <a:prstGeom prst="rect">
            <a:avLst/>
          </a:prstGeom>
          <a:solidFill>
            <a:srgbClr val="DB2D3C"/>
          </a:solidFill>
        </p:spPr>
      </p:sp>
      <p:sp>
        <p:nvSpPr>
          <p:cNvPr id="11024" name="object_11025"/>
          <p:cNvSpPr/>
          <p:nvPr/>
        </p:nvSpPr>
        <p:spPr>
          <a:xfrm>
            <a:off x="9469189" y="8358288"/>
            <a:ext cx="90980" cy="90980"/>
          </a:xfrm>
          <a:prstGeom prst="rect">
            <a:avLst/>
          </a:prstGeom>
          <a:solidFill>
            <a:srgbClr val="DB2D3C"/>
          </a:solidFill>
        </p:spPr>
      </p:sp>
      <p:sp>
        <p:nvSpPr>
          <p:cNvPr id="11026" name="object_11027"/>
          <p:cNvSpPr/>
          <p:nvPr/>
        </p:nvSpPr>
        <p:spPr>
          <a:xfrm>
            <a:off x="14187379" y="8394680"/>
            <a:ext cx="1924987" cy="18196"/>
          </a:xfrm>
          <a:prstGeom prst="rect">
            <a:avLst/>
          </a:prstGeom>
          <a:solidFill>
            <a:srgbClr val="35B77C"/>
          </a:solidFill>
        </p:spPr>
      </p:sp>
      <p:sp>
        <p:nvSpPr>
          <p:cNvPr id="11028" name="object_11029"/>
          <p:cNvSpPr/>
          <p:nvPr/>
        </p:nvSpPr>
        <p:spPr>
          <a:xfrm>
            <a:off x="16066876" y="8358288"/>
            <a:ext cx="90980" cy="90980"/>
          </a:xfrm>
          <a:prstGeom prst="ellipse">
            <a:avLst/>
          </a:prstGeom>
          <a:solidFill>
            <a:srgbClr val="35B77C"/>
          </a:solidFill>
        </p:spPr>
      </p:sp>
      <p:sp>
        <p:nvSpPr>
          <p:cNvPr id="11030" name="object_11031"/>
          <p:cNvSpPr/>
          <p:nvPr/>
        </p:nvSpPr>
        <p:spPr>
          <a:xfrm>
            <a:off x="13741902" y="8312798"/>
            <a:ext cx="0" cy="181960"/>
          </a:xfrm>
          <a:prstGeom prst="rect">
            <a:avLst/>
          </a:prstGeom>
          <a:ln w="10000">
            <a:solidFill>
              <a:srgbClr val="767A7C"/>
            </a:solidFill>
          </a:ln>
        </p:spPr>
      </p:sp>
      <p:sp>
        <p:nvSpPr>
          <p:cNvPr id="11032" name="object_11033"/>
          <p:cNvSpPr/>
          <p:nvPr/>
        </p:nvSpPr>
        <p:spPr>
          <a:xfrm>
            <a:off x="14430917" y="8312798"/>
            <a:ext cx="0" cy="181960"/>
          </a:xfrm>
          <a:prstGeom prst="rect">
            <a:avLst/>
          </a:prstGeom>
          <a:ln w="20000">
            <a:solidFill>
              <a:srgbClr val="767A7C"/>
            </a:solidFill>
          </a:ln>
        </p:spPr>
      </p:sp>
      <p:sp>
        <p:nvSpPr>
          <p:cNvPr id="11034" name="object_11035"/>
          <p:cNvSpPr/>
          <p:nvPr/>
        </p:nvSpPr>
        <p:spPr>
          <a:xfrm>
            <a:off x="14951365" y="8312798"/>
            <a:ext cx="0" cy="181960"/>
          </a:xfrm>
          <a:prstGeom prst="rect">
            <a:avLst/>
          </a:prstGeom>
          <a:ln w="10000">
            <a:solidFill>
              <a:srgbClr val="767A7C"/>
            </a:solidFill>
          </a:ln>
        </p:spPr>
      </p:sp>
      <p:sp>
        <p:nvSpPr>
          <p:cNvPr id="11036" name="object_11037"/>
          <p:cNvSpPr txBox="1"/>
          <p:nvPr/>
        </p:nvSpPr>
        <p:spPr>
          <a:xfrm>
            <a:off x="1600000" y="8858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Arbeitsrelevante Informationen</a:t>
            </a:r>
          </a:p>
        </p:txBody>
      </p:sp>
      <p:sp>
        <p:nvSpPr>
          <p:cNvPr id="11038" name="object_11039"/>
          <p:cNvSpPr txBox="1"/>
          <p:nvPr/>
        </p:nvSpPr>
        <p:spPr>
          <a:xfrm>
            <a:off x="950000" y="90588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15</a:t>
            </a:r>
          </a:p>
        </p:txBody>
      </p:sp>
      <p:sp>
        <p:nvSpPr>
          <p:cNvPr id="11040" name="object_11041"/>
          <p:cNvSpPr txBox="1"/>
          <p:nvPr/>
        </p:nvSpPr>
        <p:spPr>
          <a:xfrm>
            <a:off x="6745326" y="8858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68%</a:t>
            </a:r>
          </a:p>
        </p:txBody>
      </p:sp>
      <p:sp>
        <p:nvSpPr>
          <p:cNvPr id="11042" name="object_11043"/>
          <p:cNvSpPr txBox="1"/>
          <p:nvPr/>
        </p:nvSpPr>
        <p:spPr>
          <a:xfrm>
            <a:off x="16702573" y="8858678"/>
            <a:ext cx="2167513" cy="909800"/>
          </a:xfrm>
          <a:prstGeom prst="rect">
            <a:avLst/>
          </a:prstGeom>
        </p:spPr>
        <p:txBody>
          <a:bodyPr vert="horz" wrap="square" lIns="0" tIns="15240" rIns="0" bIns="0" rtlCol="0" anchor="ctr" anchorCtr="0">
            <a:normAutofit/>
          </a:bodyPr>
          <a:lstStyle/>
          <a:p>
            <a:endParaRPr/>
          </a:p>
        </p:txBody>
      </p:sp>
      <p:sp>
        <p:nvSpPr>
          <p:cNvPr id="11044" name="object_11045"/>
          <p:cNvSpPr/>
          <p:nvPr/>
        </p:nvSpPr>
        <p:spPr>
          <a:xfrm>
            <a:off x="7945326" y="9131618"/>
            <a:ext cx="5989800" cy="363920"/>
          </a:xfrm>
          <a:prstGeom prst="rect">
            <a:avLst/>
          </a:prstGeom>
          <a:solidFill>
            <a:srgbClr val="49C0B6"/>
          </a:solidFill>
        </p:spPr>
      </p:sp>
      <p:sp>
        <p:nvSpPr>
          <p:cNvPr id="11046" name="object_11047"/>
          <p:cNvSpPr/>
          <p:nvPr/>
        </p:nvSpPr>
        <p:spPr>
          <a:xfrm>
            <a:off x="9738872" y="9304480"/>
            <a:ext cx="4196254" cy="18196"/>
          </a:xfrm>
          <a:prstGeom prst="rect">
            <a:avLst/>
          </a:prstGeom>
          <a:solidFill>
            <a:srgbClr val="DB2D3C"/>
          </a:solidFill>
        </p:spPr>
      </p:sp>
      <p:sp>
        <p:nvSpPr>
          <p:cNvPr id="11048" name="object_11049"/>
          <p:cNvSpPr/>
          <p:nvPr/>
        </p:nvSpPr>
        <p:spPr>
          <a:xfrm>
            <a:off x="9693382" y="9268088"/>
            <a:ext cx="90980" cy="90980"/>
          </a:xfrm>
          <a:prstGeom prst="rect">
            <a:avLst/>
          </a:prstGeom>
          <a:solidFill>
            <a:srgbClr val="DB2D3C"/>
          </a:solidFill>
        </p:spPr>
      </p:sp>
      <p:sp>
        <p:nvSpPr>
          <p:cNvPr id="11050" name="object_11051"/>
          <p:cNvSpPr/>
          <p:nvPr/>
        </p:nvSpPr>
        <p:spPr>
          <a:xfrm>
            <a:off x="13935126" y="9304480"/>
            <a:ext cx="1937033" cy="18196"/>
          </a:xfrm>
          <a:prstGeom prst="rect">
            <a:avLst/>
          </a:prstGeom>
          <a:solidFill>
            <a:srgbClr val="35B77C"/>
          </a:solidFill>
        </p:spPr>
      </p:sp>
      <p:sp>
        <p:nvSpPr>
          <p:cNvPr id="11052" name="object_11053"/>
          <p:cNvSpPr/>
          <p:nvPr/>
        </p:nvSpPr>
        <p:spPr>
          <a:xfrm>
            <a:off x="15826669" y="9268088"/>
            <a:ext cx="90980" cy="90980"/>
          </a:xfrm>
          <a:prstGeom prst="ellipse">
            <a:avLst/>
          </a:prstGeom>
          <a:solidFill>
            <a:srgbClr val="35B77C"/>
          </a:solidFill>
        </p:spPr>
      </p:sp>
      <p:sp>
        <p:nvSpPr>
          <p:cNvPr id="11054" name="object_11055"/>
          <p:cNvSpPr/>
          <p:nvPr/>
        </p:nvSpPr>
        <p:spPr>
          <a:xfrm>
            <a:off x="13498534" y="9222598"/>
            <a:ext cx="0" cy="181960"/>
          </a:xfrm>
          <a:prstGeom prst="rect">
            <a:avLst/>
          </a:prstGeom>
          <a:ln w="10000">
            <a:solidFill>
              <a:srgbClr val="767A7C"/>
            </a:solidFill>
          </a:ln>
        </p:spPr>
      </p:sp>
      <p:sp>
        <p:nvSpPr>
          <p:cNvPr id="11056" name="object_11057"/>
          <p:cNvSpPr/>
          <p:nvPr/>
        </p:nvSpPr>
        <p:spPr>
          <a:xfrm>
            <a:off x="14070606" y="9222598"/>
            <a:ext cx="0" cy="181960"/>
          </a:xfrm>
          <a:prstGeom prst="rect">
            <a:avLst/>
          </a:prstGeom>
          <a:ln w="20000">
            <a:solidFill>
              <a:srgbClr val="767A7C"/>
            </a:solidFill>
          </a:ln>
        </p:spPr>
      </p:sp>
      <p:sp>
        <p:nvSpPr>
          <p:cNvPr id="11058" name="object_11059"/>
          <p:cNvSpPr/>
          <p:nvPr/>
        </p:nvSpPr>
        <p:spPr>
          <a:xfrm>
            <a:off x="14671124" y="9222598"/>
            <a:ext cx="0" cy="181960"/>
          </a:xfrm>
          <a:prstGeom prst="rect">
            <a:avLst/>
          </a:prstGeom>
          <a:ln w="10000">
            <a:solidFill>
              <a:srgbClr val="767A7C"/>
            </a:solidFill>
          </a:ln>
        </p:spPr>
      </p:sp>
      <p:sp>
        <p:nvSpPr>
          <p:cNvPr id="11060" name="object_11061"/>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0" name="object_11071"/>
          <p:cNvSpPr>
            <a:spLocks noGrp="1"/>
          </p:cNvSpPr>
          <p:nvPr/>
        </p:nvSpPr>
        <p:spPr>
          <a:xfrm>
            <a:off x="757390" y="680607"/>
            <a:ext cx="733425" cy="733425"/>
          </a:xfrm>
          <a:prstGeom prst="rect">
            <a:avLst/>
          </a:prstGeom>
          <a:ln w="125650">
            <a:solidFill>
              <a:srgbClr val="5C5AA7"/>
            </a:solidFill>
          </a:ln>
        </p:spPr>
        <p:txBody>
          <a:bodyPr wrap="square" lIns="0" tIns="0" rIns="0" bIns="0" rtlCol="0"/>
          <a:lstStyle/>
          <a:p>
            <a:endParaRPr/>
          </a:p>
        </p:txBody>
      </p:sp>
      <p:sp>
        <p:nvSpPr>
          <p:cNvPr id="11072" name="object_1107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1074" name="11075">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1076" name="11077">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1078" name="11079">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1080" name="11081">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1082" name="11083">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1084" name="11085">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1086" name="11087">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1088" name="11089">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1090" name="11091">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1092" name="11093">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1094" name="11095">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1096" name="11097">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1098" name="11099">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1100" name="11101">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1102" name="11103">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1104" name="11105">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1106" name="11107">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1108" name="object_11109"/>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1110" name="object_11111"/>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112" name="object_11113"/>
          <p:cNvSpPr/>
          <p:nvPr/>
        </p:nvSpPr>
        <p:spPr>
          <a:xfrm>
            <a:off x="7945326" y="3399878"/>
            <a:ext cx="0" cy="6368600"/>
          </a:xfrm>
          <a:prstGeom prst="rect">
            <a:avLst/>
          </a:prstGeom>
          <a:ln w="5235">
            <a:solidFill>
              <a:srgbClr val="000000"/>
            </a:solidFill>
          </a:ln>
        </p:spPr>
      </p:sp>
      <p:sp>
        <p:nvSpPr>
          <p:cNvPr id="11114" name="object_11115"/>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116" name="object_11117"/>
          <p:cNvSpPr/>
          <p:nvPr/>
        </p:nvSpPr>
        <p:spPr>
          <a:xfrm>
            <a:off x="9626775" y="3399878"/>
            <a:ext cx="0" cy="6368600"/>
          </a:xfrm>
          <a:prstGeom prst="rect">
            <a:avLst/>
          </a:prstGeom>
          <a:ln w="5235">
            <a:solidFill>
              <a:srgbClr val="767A7C"/>
            </a:solidFill>
          </a:ln>
        </p:spPr>
      </p:sp>
      <p:sp>
        <p:nvSpPr>
          <p:cNvPr id="11118" name="object_11119"/>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120" name="object_11121"/>
          <p:cNvSpPr/>
          <p:nvPr/>
        </p:nvSpPr>
        <p:spPr>
          <a:xfrm>
            <a:off x="11308225" y="3399878"/>
            <a:ext cx="0" cy="6368600"/>
          </a:xfrm>
          <a:prstGeom prst="rect">
            <a:avLst/>
          </a:prstGeom>
          <a:ln w="5235">
            <a:solidFill>
              <a:srgbClr val="767A7C"/>
            </a:solidFill>
          </a:ln>
        </p:spPr>
      </p:sp>
      <p:sp>
        <p:nvSpPr>
          <p:cNvPr id="11122" name="object_11123"/>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124" name="object_11125"/>
          <p:cNvSpPr/>
          <p:nvPr/>
        </p:nvSpPr>
        <p:spPr>
          <a:xfrm>
            <a:off x="12989674" y="3399878"/>
            <a:ext cx="0" cy="6368600"/>
          </a:xfrm>
          <a:prstGeom prst="rect">
            <a:avLst/>
          </a:prstGeom>
          <a:ln w="5235">
            <a:solidFill>
              <a:srgbClr val="767A7C"/>
            </a:solidFill>
          </a:ln>
        </p:spPr>
      </p:sp>
      <p:sp>
        <p:nvSpPr>
          <p:cNvPr id="11126" name="object_11127"/>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128" name="object_11129"/>
          <p:cNvSpPr/>
          <p:nvPr/>
        </p:nvSpPr>
        <p:spPr>
          <a:xfrm>
            <a:off x="14671124" y="3399878"/>
            <a:ext cx="0" cy="6368600"/>
          </a:xfrm>
          <a:prstGeom prst="rect">
            <a:avLst/>
          </a:prstGeom>
          <a:ln w="5235">
            <a:solidFill>
              <a:srgbClr val="767A7C"/>
            </a:solidFill>
          </a:ln>
        </p:spPr>
      </p:sp>
      <p:sp>
        <p:nvSpPr>
          <p:cNvPr id="11130" name="object_11131"/>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132" name="object_11133"/>
          <p:cNvSpPr/>
          <p:nvPr/>
        </p:nvSpPr>
        <p:spPr>
          <a:xfrm>
            <a:off x="16352573" y="3399878"/>
            <a:ext cx="0" cy="6368600"/>
          </a:xfrm>
          <a:prstGeom prst="rect">
            <a:avLst/>
          </a:prstGeom>
          <a:ln w="5235">
            <a:solidFill>
              <a:srgbClr val="000000"/>
            </a:solidFill>
          </a:ln>
        </p:spPr>
      </p:sp>
      <p:sp>
        <p:nvSpPr>
          <p:cNvPr id="11064" name="object_11065"/>
          <p:cNvSpPr/>
          <p:nvPr/>
        </p:nvSpPr>
        <p:spPr>
          <a:xfrm>
            <a:off x="7945326" y="3242398"/>
            <a:ext cx="5128421" cy="157480"/>
          </a:xfrm>
          <a:prstGeom prst="rect">
            <a:avLst/>
          </a:prstGeom>
          <a:solidFill>
            <a:srgbClr val="DB2D3C"/>
          </a:solidFill>
        </p:spPr>
      </p:sp>
      <p:sp>
        <p:nvSpPr>
          <p:cNvPr id="11066" name="object_11067"/>
          <p:cNvSpPr/>
          <p:nvPr/>
        </p:nvSpPr>
        <p:spPr>
          <a:xfrm>
            <a:off x="13073747" y="3242398"/>
            <a:ext cx="1008870" cy="157480"/>
          </a:xfrm>
          <a:prstGeom prst="rect">
            <a:avLst/>
          </a:prstGeom>
          <a:solidFill>
            <a:srgbClr val="FABC46"/>
          </a:solidFill>
        </p:spPr>
      </p:sp>
      <p:sp>
        <p:nvSpPr>
          <p:cNvPr id="11068" name="object_11069"/>
          <p:cNvSpPr/>
          <p:nvPr/>
        </p:nvSpPr>
        <p:spPr>
          <a:xfrm>
            <a:off x="14082617" y="3242398"/>
            <a:ext cx="2269957" cy="157480"/>
          </a:xfrm>
          <a:prstGeom prst="rect">
            <a:avLst/>
          </a:prstGeom>
          <a:solidFill>
            <a:srgbClr val="35B77C"/>
          </a:solidFill>
        </p:spPr>
      </p:sp>
      <p:sp>
        <p:nvSpPr>
          <p:cNvPr id="11134" name="object_11135"/>
          <p:cNvSpPr txBox="1"/>
          <p:nvPr/>
        </p:nvSpPr>
        <p:spPr>
          <a:xfrm>
            <a:off x="1600000" y="3399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Führungskraft ist Vorbild</a:t>
            </a:r>
          </a:p>
        </p:txBody>
      </p:sp>
      <p:sp>
        <p:nvSpPr>
          <p:cNvPr id="11136" name="object_11137"/>
          <p:cNvSpPr txBox="1"/>
          <p:nvPr/>
        </p:nvSpPr>
        <p:spPr>
          <a:xfrm>
            <a:off x="950000" y="36000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16</a:t>
            </a:r>
          </a:p>
        </p:txBody>
      </p:sp>
      <p:sp>
        <p:nvSpPr>
          <p:cNvPr id="11138" name="object_11139"/>
          <p:cNvSpPr txBox="1"/>
          <p:nvPr/>
        </p:nvSpPr>
        <p:spPr>
          <a:xfrm>
            <a:off x="6745326" y="3399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73%</a:t>
            </a:r>
          </a:p>
        </p:txBody>
      </p:sp>
      <p:sp>
        <p:nvSpPr>
          <p:cNvPr id="11140" name="object_11141"/>
          <p:cNvSpPr txBox="1"/>
          <p:nvPr/>
        </p:nvSpPr>
        <p:spPr>
          <a:xfrm>
            <a:off x="16702573" y="3399878"/>
            <a:ext cx="2167513" cy="909800"/>
          </a:xfrm>
          <a:prstGeom prst="rect">
            <a:avLst/>
          </a:prstGeom>
        </p:spPr>
        <p:txBody>
          <a:bodyPr vert="horz" wrap="square" lIns="0" tIns="15240" rIns="0" bIns="0" rtlCol="0" anchor="ctr" anchorCtr="0">
            <a:normAutofit/>
          </a:bodyPr>
          <a:lstStyle/>
          <a:p>
            <a:endParaRPr/>
          </a:p>
        </p:txBody>
      </p:sp>
      <p:sp>
        <p:nvSpPr>
          <p:cNvPr id="11142" name="object_11143"/>
          <p:cNvSpPr/>
          <p:nvPr/>
        </p:nvSpPr>
        <p:spPr>
          <a:xfrm>
            <a:off x="7945326" y="3672818"/>
            <a:ext cx="6262452" cy="363920"/>
          </a:xfrm>
          <a:prstGeom prst="rect">
            <a:avLst/>
          </a:prstGeom>
          <a:solidFill>
            <a:srgbClr val="49C0B6"/>
          </a:solidFill>
        </p:spPr>
      </p:sp>
      <p:sp>
        <p:nvSpPr>
          <p:cNvPr id="11144" name="object_11145"/>
          <p:cNvSpPr/>
          <p:nvPr/>
        </p:nvSpPr>
        <p:spPr>
          <a:xfrm>
            <a:off x="9109406" y="3845680"/>
            <a:ext cx="5098372" cy="18196"/>
          </a:xfrm>
          <a:prstGeom prst="rect">
            <a:avLst/>
          </a:prstGeom>
          <a:solidFill>
            <a:srgbClr val="DB2D3C"/>
          </a:solidFill>
        </p:spPr>
      </p:sp>
      <p:sp>
        <p:nvSpPr>
          <p:cNvPr id="11146" name="object_11147"/>
          <p:cNvSpPr/>
          <p:nvPr/>
        </p:nvSpPr>
        <p:spPr>
          <a:xfrm>
            <a:off x="9063916" y="3809288"/>
            <a:ext cx="90980" cy="90980"/>
          </a:xfrm>
          <a:prstGeom prst="rect">
            <a:avLst/>
          </a:prstGeom>
          <a:solidFill>
            <a:srgbClr val="DB2D3C"/>
          </a:solidFill>
        </p:spPr>
      </p:sp>
      <p:sp>
        <p:nvSpPr>
          <p:cNvPr id="11148" name="object_11149"/>
          <p:cNvSpPr/>
          <p:nvPr/>
        </p:nvSpPr>
        <p:spPr>
          <a:xfrm>
            <a:off x="14207778" y="3845680"/>
            <a:ext cx="1904588" cy="18196"/>
          </a:xfrm>
          <a:prstGeom prst="rect">
            <a:avLst/>
          </a:prstGeom>
          <a:solidFill>
            <a:srgbClr val="35B77C"/>
          </a:solidFill>
        </p:spPr>
      </p:sp>
      <p:sp>
        <p:nvSpPr>
          <p:cNvPr id="11150" name="object_11151"/>
          <p:cNvSpPr/>
          <p:nvPr/>
        </p:nvSpPr>
        <p:spPr>
          <a:xfrm>
            <a:off x="16066876" y="3809288"/>
            <a:ext cx="90980" cy="90980"/>
          </a:xfrm>
          <a:prstGeom prst="ellipse">
            <a:avLst/>
          </a:prstGeom>
          <a:solidFill>
            <a:srgbClr val="35B77C"/>
          </a:solidFill>
        </p:spPr>
      </p:sp>
      <p:sp>
        <p:nvSpPr>
          <p:cNvPr id="11152" name="object_11153"/>
          <p:cNvSpPr/>
          <p:nvPr/>
        </p:nvSpPr>
        <p:spPr>
          <a:xfrm>
            <a:off x="14077671" y="3763798"/>
            <a:ext cx="0" cy="181960"/>
          </a:xfrm>
          <a:prstGeom prst="rect">
            <a:avLst/>
          </a:prstGeom>
          <a:ln w="10000">
            <a:solidFill>
              <a:srgbClr val="767A7C"/>
            </a:solidFill>
          </a:ln>
        </p:spPr>
      </p:sp>
      <p:sp>
        <p:nvSpPr>
          <p:cNvPr id="11154" name="object_11155"/>
          <p:cNvSpPr/>
          <p:nvPr/>
        </p:nvSpPr>
        <p:spPr>
          <a:xfrm>
            <a:off x="14881305" y="3763798"/>
            <a:ext cx="0" cy="181960"/>
          </a:xfrm>
          <a:prstGeom prst="rect">
            <a:avLst/>
          </a:prstGeom>
          <a:ln w="20000">
            <a:solidFill>
              <a:srgbClr val="767A7C"/>
            </a:solidFill>
          </a:ln>
        </p:spPr>
      </p:sp>
      <p:sp>
        <p:nvSpPr>
          <p:cNvPr id="11156" name="object_11157"/>
          <p:cNvSpPr/>
          <p:nvPr/>
        </p:nvSpPr>
        <p:spPr>
          <a:xfrm>
            <a:off x="15333513" y="3763798"/>
            <a:ext cx="0" cy="181960"/>
          </a:xfrm>
          <a:prstGeom prst="rect">
            <a:avLst/>
          </a:prstGeom>
          <a:ln w="10000">
            <a:solidFill>
              <a:srgbClr val="767A7C"/>
            </a:solidFill>
          </a:ln>
        </p:spPr>
      </p:sp>
      <p:sp>
        <p:nvSpPr>
          <p:cNvPr id="11158" name="object_11159"/>
          <p:cNvSpPr txBox="1"/>
          <p:nvPr/>
        </p:nvSpPr>
        <p:spPr>
          <a:xfrm>
            <a:off x="1600000" y="4309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Umsetzung von Veränderungen</a:t>
            </a:r>
          </a:p>
        </p:txBody>
      </p:sp>
      <p:sp>
        <p:nvSpPr>
          <p:cNvPr id="11160" name="object_11161"/>
          <p:cNvSpPr txBox="1"/>
          <p:nvPr/>
        </p:nvSpPr>
        <p:spPr>
          <a:xfrm>
            <a:off x="950000" y="45098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17</a:t>
            </a:r>
          </a:p>
        </p:txBody>
      </p:sp>
      <p:sp>
        <p:nvSpPr>
          <p:cNvPr id="11162" name="object_11163"/>
          <p:cNvSpPr txBox="1"/>
          <p:nvPr/>
        </p:nvSpPr>
        <p:spPr>
          <a:xfrm>
            <a:off x="6745326" y="4309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69%</a:t>
            </a:r>
          </a:p>
        </p:txBody>
      </p:sp>
      <p:sp>
        <p:nvSpPr>
          <p:cNvPr id="11164" name="object_11165"/>
          <p:cNvSpPr txBox="1"/>
          <p:nvPr/>
        </p:nvSpPr>
        <p:spPr>
          <a:xfrm>
            <a:off x="16702573" y="4309678"/>
            <a:ext cx="2167513" cy="909800"/>
          </a:xfrm>
          <a:prstGeom prst="rect">
            <a:avLst/>
          </a:prstGeom>
        </p:spPr>
        <p:txBody>
          <a:bodyPr vert="horz" wrap="square" lIns="0" tIns="15240" rIns="0" bIns="0" rtlCol="0" anchor="ctr" anchorCtr="0">
            <a:normAutofit/>
          </a:bodyPr>
          <a:lstStyle/>
          <a:p>
            <a:endParaRPr/>
          </a:p>
        </p:txBody>
      </p:sp>
      <p:sp>
        <p:nvSpPr>
          <p:cNvPr id="11166" name="object_11167"/>
          <p:cNvSpPr/>
          <p:nvPr/>
        </p:nvSpPr>
        <p:spPr>
          <a:xfrm>
            <a:off x="7945326" y="4582618"/>
            <a:ext cx="6086084" cy="363920"/>
          </a:xfrm>
          <a:prstGeom prst="rect">
            <a:avLst/>
          </a:prstGeom>
          <a:solidFill>
            <a:srgbClr val="49C0B6"/>
          </a:solidFill>
        </p:spPr>
      </p:sp>
      <p:sp>
        <p:nvSpPr>
          <p:cNvPr id="11168" name="object_11169"/>
          <p:cNvSpPr/>
          <p:nvPr/>
        </p:nvSpPr>
        <p:spPr>
          <a:xfrm>
            <a:off x="9368091" y="4755480"/>
            <a:ext cx="4663319" cy="18196"/>
          </a:xfrm>
          <a:prstGeom prst="rect">
            <a:avLst/>
          </a:prstGeom>
          <a:solidFill>
            <a:srgbClr val="DB2D3C"/>
          </a:solidFill>
        </p:spPr>
      </p:sp>
      <p:sp>
        <p:nvSpPr>
          <p:cNvPr id="11170" name="object_11171"/>
          <p:cNvSpPr/>
          <p:nvPr/>
        </p:nvSpPr>
        <p:spPr>
          <a:xfrm>
            <a:off x="9322601" y="4719088"/>
            <a:ext cx="90980" cy="90980"/>
          </a:xfrm>
          <a:prstGeom prst="rect">
            <a:avLst/>
          </a:prstGeom>
          <a:solidFill>
            <a:srgbClr val="DB2D3C"/>
          </a:solidFill>
        </p:spPr>
      </p:sp>
      <p:sp>
        <p:nvSpPr>
          <p:cNvPr id="11172" name="object_11173"/>
          <p:cNvSpPr/>
          <p:nvPr/>
        </p:nvSpPr>
        <p:spPr>
          <a:xfrm>
            <a:off x="14031410" y="4755480"/>
            <a:ext cx="2080956" cy="18196"/>
          </a:xfrm>
          <a:prstGeom prst="rect">
            <a:avLst/>
          </a:prstGeom>
          <a:solidFill>
            <a:srgbClr val="35B77C"/>
          </a:solidFill>
        </p:spPr>
      </p:sp>
      <p:sp>
        <p:nvSpPr>
          <p:cNvPr id="11174" name="object_11175"/>
          <p:cNvSpPr/>
          <p:nvPr/>
        </p:nvSpPr>
        <p:spPr>
          <a:xfrm>
            <a:off x="16066876" y="4719088"/>
            <a:ext cx="90980" cy="90980"/>
          </a:xfrm>
          <a:prstGeom prst="ellipse">
            <a:avLst/>
          </a:prstGeom>
          <a:solidFill>
            <a:srgbClr val="35B77C"/>
          </a:solidFill>
        </p:spPr>
      </p:sp>
      <p:sp>
        <p:nvSpPr>
          <p:cNvPr id="11176" name="object_11177"/>
          <p:cNvSpPr/>
          <p:nvPr/>
        </p:nvSpPr>
        <p:spPr>
          <a:xfrm>
            <a:off x="13229881" y="4673598"/>
            <a:ext cx="0" cy="181960"/>
          </a:xfrm>
          <a:prstGeom prst="rect">
            <a:avLst/>
          </a:prstGeom>
          <a:ln w="10000">
            <a:solidFill>
              <a:srgbClr val="767A7C"/>
            </a:solidFill>
          </a:ln>
        </p:spPr>
      </p:sp>
      <p:sp>
        <p:nvSpPr>
          <p:cNvPr id="11178" name="object_11179"/>
          <p:cNvSpPr/>
          <p:nvPr/>
        </p:nvSpPr>
        <p:spPr>
          <a:xfrm>
            <a:off x="14671124" y="4673598"/>
            <a:ext cx="0" cy="181960"/>
          </a:xfrm>
          <a:prstGeom prst="rect">
            <a:avLst/>
          </a:prstGeom>
          <a:ln w="20000">
            <a:solidFill>
              <a:srgbClr val="767A7C"/>
            </a:solidFill>
          </a:ln>
        </p:spPr>
      </p:sp>
      <p:sp>
        <p:nvSpPr>
          <p:cNvPr id="11180" name="object_11181"/>
          <p:cNvSpPr/>
          <p:nvPr/>
        </p:nvSpPr>
        <p:spPr>
          <a:xfrm>
            <a:off x="15251624" y="4673598"/>
            <a:ext cx="0" cy="181960"/>
          </a:xfrm>
          <a:prstGeom prst="rect">
            <a:avLst/>
          </a:prstGeom>
          <a:ln w="10000">
            <a:solidFill>
              <a:srgbClr val="767A7C"/>
            </a:solidFill>
          </a:ln>
        </p:spPr>
      </p:sp>
      <p:sp>
        <p:nvSpPr>
          <p:cNvPr id="11182" name="object_11183"/>
          <p:cNvSpPr txBox="1"/>
          <p:nvPr/>
        </p:nvSpPr>
        <p:spPr>
          <a:xfrm>
            <a:off x="1600000" y="52194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Förderung interner Kooperation</a:t>
            </a:r>
          </a:p>
        </p:txBody>
      </p:sp>
      <p:sp>
        <p:nvSpPr>
          <p:cNvPr id="11184" name="object_11185"/>
          <p:cNvSpPr txBox="1"/>
          <p:nvPr/>
        </p:nvSpPr>
        <p:spPr>
          <a:xfrm>
            <a:off x="950000" y="54196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18</a:t>
            </a:r>
          </a:p>
        </p:txBody>
      </p:sp>
      <p:sp>
        <p:nvSpPr>
          <p:cNvPr id="11186" name="object_11187"/>
          <p:cNvSpPr txBox="1"/>
          <p:nvPr/>
        </p:nvSpPr>
        <p:spPr>
          <a:xfrm>
            <a:off x="6745326" y="52194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65%</a:t>
            </a:r>
          </a:p>
        </p:txBody>
      </p:sp>
      <p:sp>
        <p:nvSpPr>
          <p:cNvPr id="11188" name="object_11189"/>
          <p:cNvSpPr txBox="1"/>
          <p:nvPr/>
        </p:nvSpPr>
        <p:spPr>
          <a:xfrm>
            <a:off x="16702573" y="5219478"/>
            <a:ext cx="2167513" cy="909800"/>
          </a:xfrm>
          <a:prstGeom prst="rect">
            <a:avLst/>
          </a:prstGeom>
        </p:spPr>
        <p:txBody>
          <a:bodyPr vert="horz" wrap="square" lIns="0" tIns="15240" rIns="0" bIns="0" rtlCol="0" anchor="ctr" anchorCtr="0">
            <a:normAutofit/>
          </a:bodyPr>
          <a:lstStyle/>
          <a:p>
            <a:endParaRPr/>
          </a:p>
        </p:txBody>
      </p:sp>
      <p:sp>
        <p:nvSpPr>
          <p:cNvPr id="11190" name="object_11191"/>
          <p:cNvSpPr/>
          <p:nvPr/>
        </p:nvSpPr>
        <p:spPr>
          <a:xfrm>
            <a:off x="7945326" y="5492418"/>
            <a:ext cx="6078410" cy="363920"/>
          </a:xfrm>
          <a:prstGeom prst="rect">
            <a:avLst/>
          </a:prstGeom>
          <a:solidFill>
            <a:srgbClr val="49C0B6"/>
          </a:solidFill>
        </p:spPr>
      </p:sp>
      <p:sp>
        <p:nvSpPr>
          <p:cNvPr id="11192" name="object_11193"/>
          <p:cNvSpPr/>
          <p:nvPr/>
        </p:nvSpPr>
        <p:spPr>
          <a:xfrm>
            <a:off x="10144144" y="5665280"/>
            <a:ext cx="3879592" cy="18196"/>
          </a:xfrm>
          <a:prstGeom prst="rect">
            <a:avLst/>
          </a:prstGeom>
          <a:solidFill>
            <a:srgbClr val="DB2D3C"/>
          </a:solidFill>
        </p:spPr>
      </p:sp>
      <p:sp>
        <p:nvSpPr>
          <p:cNvPr id="11194" name="object_11195"/>
          <p:cNvSpPr/>
          <p:nvPr/>
        </p:nvSpPr>
        <p:spPr>
          <a:xfrm>
            <a:off x="10098654" y="5628888"/>
            <a:ext cx="90980" cy="90980"/>
          </a:xfrm>
          <a:prstGeom prst="rect">
            <a:avLst/>
          </a:prstGeom>
          <a:solidFill>
            <a:srgbClr val="DB2D3C"/>
          </a:solidFill>
        </p:spPr>
      </p:sp>
      <p:sp>
        <p:nvSpPr>
          <p:cNvPr id="11196" name="object_11197"/>
          <p:cNvSpPr/>
          <p:nvPr/>
        </p:nvSpPr>
        <p:spPr>
          <a:xfrm>
            <a:off x="14023736" y="5665280"/>
            <a:ext cx="2088630" cy="18196"/>
          </a:xfrm>
          <a:prstGeom prst="rect">
            <a:avLst/>
          </a:prstGeom>
          <a:solidFill>
            <a:srgbClr val="35B77C"/>
          </a:solidFill>
        </p:spPr>
      </p:sp>
      <p:sp>
        <p:nvSpPr>
          <p:cNvPr id="11198" name="object_11199"/>
          <p:cNvSpPr/>
          <p:nvPr/>
        </p:nvSpPr>
        <p:spPr>
          <a:xfrm>
            <a:off x="16066876" y="5628888"/>
            <a:ext cx="90980" cy="90980"/>
          </a:xfrm>
          <a:prstGeom prst="ellipse">
            <a:avLst/>
          </a:prstGeom>
          <a:solidFill>
            <a:srgbClr val="35B77C"/>
          </a:solidFill>
        </p:spPr>
      </p:sp>
      <p:sp>
        <p:nvSpPr>
          <p:cNvPr id="11200" name="object_11201"/>
          <p:cNvSpPr/>
          <p:nvPr/>
        </p:nvSpPr>
        <p:spPr>
          <a:xfrm>
            <a:off x="13816149" y="5583398"/>
            <a:ext cx="0" cy="181960"/>
          </a:xfrm>
          <a:prstGeom prst="rect">
            <a:avLst/>
          </a:prstGeom>
          <a:ln w="10000">
            <a:solidFill>
              <a:srgbClr val="767A7C"/>
            </a:solidFill>
          </a:ln>
        </p:spPr>
      </p:sp>
      <p:sp>
        <p:nvSpPr>
          <p:cNvPr id="11202" name="object_11203"/>
          <p:cNvSpPr/>
          <p:nvPr/>
        </p:nvSpPr>
        <p:spPr>
          <a:xfrm>
            <a:off x="14435058" y="5583398"/>
            <a:ext cx="0" cy="181960"/>
          </a:xfrm>
          <a:prstGeom prst="rect">
            <a:avLst/>
          </a:prstGeom>
          <a:ln w="20000">
            <a:solidFill>
              <a:srgbClr val="767A7C"/>
            </a:solidFill>
          </a:ln>
        </p:spPr>
      </p:sp>
      <p:sp>
        <p:nvSpPr>
          <p:cNvPr id="11204" name="object_11205"/>
          <p:cNvSpPr/>
          <p:nvPr/>
        </p:nvSpPr>
        <p:spPr>
          <a:xfrm>
            <a:off x="15151538" y="5583398"/>
            <a:ext cx="0" cy="181960"/>
          </a:xfrm>
          <a:prstGeom prst="rect">
            <a:avLst/>
          </a:prstGeom>
          <a:ln w="10000">
            <a:solidFill>
              <a:srgbClr val="767A7C"/>
            </a:solidFill>
          </a:ln>
        </p:spPr>
      </p:sp>
      <p:sp>
        <p:nvSpPr>
          <p:cNvPr id="11206" name="object_11207"/>
          <p:cNvSpPr txBox="1"/>
          <p:nvPr/>
        </p:nvSpPr>
        <p:spPr>
          <a:xfrm>
            <a:off x="1600000" y="61292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Delegationskompetenz</a:t>
            </a:r>
          </a:p>
        </p:txBody>
      </p:sp>
      <p:sp>
        <p:nvSpPr>
          <p:cNvPr id="11208" name="object_11209"/>
          <p:cNvSpPr txBox="1"/>
          <p:nvPr/>
        </p:nvSpPr>
        <p:spPr>
          <a:xfrm>
            <a:off x="950000" y="63294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19</a:t>
            </a:r>
          </a:p>
        </p:txBody>
      </p:sp>
      <p:sp>
        <p:nvSpPr>
          <p:cNvPr id="11210" name="object_11211"/>
          <p:cNvSpPr txBox="1"/>
          <p:nvPr/>
        </p:nvSpPr>
        <p:spPr>
          <a:xfrm>
            <a:off x="6745326" y="61292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71%</a:t>
            </a:r>
          </a:p>
        </p:txBody>
      </p:sp>
      <p:sp>
        <p:nvSpPr>
          <p:cNvPr id="11212" name="object_11213"/>
          <p:cNvSpPr txBox="1"/>
          <p:nvPr/>
        </p:nvSpPr>
        <p:spPr>
          <a:xfrm>
            <a:off x="16702573" y="6129278"/>
            <a:ext cx="2167513" cy="909800"/>
          </a:xfrm>
          <a:prstGeom prst="rect">
            <a:avLst/>
          </a:prstGeom>
        </p:spPr>
        <p:txBody>
          <a:bodyPr vert="horz" wrap="square" lIns="0" tIns="15240" rIns="0" bIns="0" rtlCol="0" anchor="ctr" anchorCtr="0">
            <a:normAutofit/>
          </a:bodyPr>
          <a:lstStyle/>
          <a:p>
            <a:endParaRPr/>
          </a:p>
        </p:txBody>
      </p:sp>
      <p:sp>
        <p:nvSpPr>
          <p:cNvPr id="11214" name="object_11215"/>
          <p:cNvSpPr/>
          <p:nvPr/>
        </p:nvSpPr>
        <p:spPr>
          <a:xfrm>
            <a:off x="7945326" y="6402218"/>
            <a:ext cx="6149718" cy="363920"/>
          </a:xfrm>
          <a:prstGeom prst="rect">
            <a:avLst/>
          </a:prstGeom>
          <a:solidFill>
            <a:srgbClr val="49C0B6"/>
          </a:solidFill>
        </p:spPr>
      </p:sp>
      <p:sp>
        <p:nvSpPr>
          <p:cNvPr id="11216" name="object_11217"/>
          <p:cNvSpPr/>
          <p:nvPr/>
        </p:nvSpPr>
        <p:spPr>
          <a:xfrm>
            <a:off x="9238749" y="6575080"/>
            <a:ext cx="4856295" cy="18196"/>
          </a:xfrm>
          <a:prstGeom prst="rect">
            <a:avLst/>
          </a:prstGeom>
          <a:solidFill>
            <a:srgbClr val="DB2D3C"/>
          </a:solidFill>
        </p:spPr>
      </p:sp>
      <p:sp>
        <p:nvSpPr>
          <p:cNvPr id="11218" name="object_11219"/>
          <p:cNvSpPr/>
          <p:nvPr/>
        </p:nvSpPr>
        <p:spPr>
          <a:xfrm>
            <a:off x="9193259" y="6538688"/>
            <a:ext cx="90980" cy="90980"/>
          </a:xfrm>
          <a:prstGeom prst="rect">
            <a:avLst/>
          </a:prstGeom>
          <a:solidFill>
            <a:srgbClr val="DB2D3C"/>
          </a:solidFill>
        </p:spPr>
      </p:sp>
      <p:sp>
        <p:nvSpPr>
          <p:cNvPr id="11220" name="object_11221"/>
          <p:cNvSpPr/>
          <p:nvPr/>
        </p:nvSpPr>
        <p:spPr>
          <a:xfrm>
            <a:off x="14095044" y="6575080"/>
            <a:ext cx="2017322" cy="18196"/>
          </a:xfrm>
          <a:prstGeom prst="rect">
            <a:avLst/>
          </a:prstGeom>
          <a:solidFill>
            <a:srgbClr val="35B77C"/>
          </a:solidFill>
        </p:spPr>
      </p:sp>
      <p:sp>
        <p:nvSpPr>
          <p:cNvPr id="11222" name="object_11223"/>
          <p:cNvSpPr/>
          <p:nvPr/>
        </p:nvSpPr>
        <p:spPr>
          <a:xfrm>
            <a:off x="16066876" y="6538688"/>
            <a:ext cx="90980" cy="90980"/>
          </a:xfrm>
          <a:prstGeom prst="ellipse">
            <a:avLst/>
          </a:prstGeom>
          <a:solidFill>
            <a:srgbClr val="35B77C"/>
          </a:solidFill>
        </p:spPr>
      </p:sp>
      <p:sp>
        <p:nvSpPr>
          <p:cNvPr id="11224" name="object_11225"/>
          <p:cNvSpPr/>
          <p:nvPr/>
        </p:nvSpPr>
        <p:spPr>
          <a:xfrm>
            <a:off x="13830399" y="6493198"/>
            <a:ext cx="0" cy="181960"/>
          </a:xfrm>
          <a:prstGeom prst="rect">
            <a:avLst/>
          </a:prstGeom>
          <a:ln w="10000">
            <a:solidFill>
              <a:srgbClr val="767A7C"/>
            </a:solidFill>
          </a:ln>
        </p:spPr>
      </p:sp>
      <p:sp>
        <p:nvSpPr>
          <p:cNvPr id="11226" name="object_11227"/>
          <p:cNvSpPr/>
          <p:nvPr/>
        </p:nvSpPr>
        <p:spPr>
          <a:xfrm>
            <a:off x="14671124" y="6493198"/>
            <a:ext cx="0" cy="181960"/>
          </a:xfrm>
          <a:prstGeom prst="rect">
            <a:avLst/>
          </a:prstGeom>
          <a:ln w="20000">
            <a:solidFill>
              <a:srgbClr val="767A7C"/>
            </a:solidFill>
          </a:ln>
        </p:spPr>
      </p:sp>
      <p:sp>
        <p:nvSpPr>
          <p:cNvPr id="11228" name="object_11229"/>
          <p:cNvSpPr/>
          <p:nvPr/>
        </p:nvSpPr>
        <p:spPr>
          <a:xfrm>
            <a:off x="15231607" y="6493198"/>
            <a:ext cx="0" cy="181960"/>
          </a:xfrm>
          <a:prstGeom prst="rect">
            <a:avLst/>
          </a:prstGeom>
          <a:ln w="10000">
            <a:solidFill>
              <a:srgbClr val="767A7C"/>
            </a:solidFill>
          </a:ln>
        </p:spPr>
      </p:sp>
      <p:sp>
        <p:nvSpPr>
          <p:cNvPr id="11230" name="object_11231"/>
          <p:cNvSpPr txBox="1"/>
          <p:nvPr/>
        </p:nvSpPr>
        <p:spPr>
          <a:xfrm>
            <a:off x="1600000" y="70390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Feedback</a:t>
            </a:r>
          </a:p>
        </p:txBody>
      </p:sp>
      <p:sp>
        <p:nvSpPr>
          <p:cNvPr id="11232" name="object_11233"/>
          <p:cNvSpPr txBox="1"/>
          <p:nvPr/>
        </p:nvSpPr>
        <p:spPr>
          <a:xfrm>
            <a:off x="950000" y="72392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20</a:t>
            </a:r>
          </a:p>
        </p:txBody>
      </p:sp>
      <p:sp>
        <p:nvSpPr>
          <p:cNvPr id="11234" name="object_11235"/>
          <p:cNvSpPr txBox="1"/>
          <p:nvPr/>
        </p:nvSpPr>
        <p:spPr>
          <a:xfrm>
            <a:off x="6745326" y="70390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68%</a:t>
            </a:r>
          </a:p>
        </p:txBody>
      </p:sp>
      <p:sp>
        <p:nvSpPr>
          <p:cNvPr id="11236" name="object_11237"/>
          <p:cNvSpPr txBox="1"/>
          <p:nvPr/>
        </p:nvSpPr>
        <p:spPr>
          <a:xfrm>
            <a:off x="16702573" y="7039078"/>
            <a:ext cx="2167513" cy="909800"/>
          </a:xfrm>
          <a:prstGeom prst="rect">
            <a:avLst/>
          </a:prstGeom>
        </p:spPr>
        <p:txBody>
          <a:bodyPr vert="horz" wrap="square" lIns="0" tIns="15240" rIns="0" bIns="0" rtlCol="0" anchor="ctr" anchorCtr="0">
            <a:normAutofit/>
          </a:bodyPr>
          <a:lstStyle/>
          <a:p>
            <a:endParaRPr/>
          </a:p>
        </p:txBody>
      </p:sp>
      <p:sp>
        <p:nvSpPr>
          <p:cNvPr id="11238" name="object_11239"/>
          <p:cNvSpPr/>
          <p:nvPr/>
        </p:nvSpPr>
        <p:spPr>
          <a:xfrm>
            <a:off x="7945326" y="7312018"/>
            <a:ext cx="6142973" cy="363920"/>
          </a:xfrm>
          <a:prstGeom prst="rect">
            <a:avLst/>
          </a:prstGeom>
          <a:solidFill>
            <a:srgbClr val="49C0B6"/>
          </a:solidFill>
        </p:spPr>
      </p:sp>
      <p:sp>
        <p:nvSpPr>
          <p:cNvPr id="11240" name="object_11241"/>
          <p:cNvSpPr/>
          <p:nvPr/>
        </p:nvSpPr>
        <p:spPr>
          <a:xfrm>
            <a:off x="9626775" y="7484880"/>
            <a:ext cx="4461524" cy="18196"/>
          </a:xfrm>
          <a:prstGeom prst="rect">
            <a:avLst/>
          </a:prstGeom>
          <a:solidFill>
            <a:srgbClr val="DB2D3C"/>
          </a:solidFill>
        </p:spPr>
      </p:sp>
      <p:sp>
        <p:nvSpPr>
          <p:cNvPr id="11242" name="object_11243"/>
          <p:cNvSpPr/>
          <p:nvPr/>
        </p:nvSpPr>
        <p:spPr>
          <a:xfrm>
            <a:off x="9581285" y="7448488"/>
            <a:ext cx="90980" cy="90980"/>
          </a:xfrm>
          <a:prstGeom prst="rect">
            <a:avLst/>
          </a:prstGeom>
          <a:solidFill>
            <a:srgbClr val="DB2D3C"/>
          </a:solidFill>
        </p:spPr>
      </p:sp>
      <p:sp>
        <p:nvSpPr>
          <p:cNvPr id="11244" name="object_11245"/>
          <p:cNvSpPr/>
          <p:nvPr/>
        </p:nvSpPr>
        <p:spPr>
          <a:xfrm>
            <a:off x="14088299" y="7484880"/>
            <a:ext cx="2054093" cy="18196"/>
          </a:xfrm>
          <a:prstGeom prst="rect">
            <a:avLst/>
          </a:prstGeom>
          <a:solidFill>
            <a:srgbClr val="35B77C"/>
          </a:solidFill>
        </p:spPr>
      </p:sp>
      <p:sp>
        <p:nvSpPr>
          <p:cNvPr id="11246" name="object_11247"/>
          <p:cNvSpPr/>
          <p:nvPr/>
        </p:nvSpPr>
        <p:spPr>
          <a:xfrm>
            <a:off x="16096902" y="7448488"/>
            <a:ext cx="90980" cy="90980"/>
          </a:xfrm>
          <a:prstGeom prst="ellipse">
            <a:avLst/>
          </a:prstGeom>
          <a:solidFill>
            <a:srgbClr val="35B77C"/>
          </a:solidFill>
        </p:spPr>
      </p:sp>
      <p:sp>
        <p:nvSpPr>
          <p:cNvPr id="11248" name="object_11249"/>
          <p:cNvSpPr/>
          <p:nvPr/>
        </p:nvSpPr>
        <p:spPr>
          <a:xfrm>
            <a:off x="13725308" y="7402998"/>
            <a:ext cx="0" cy="181960"/>
          </a:xfrm>
          <a:prstGeom prst="rect">
            <a:avLst/>
          </a:prstGeom>
          <a:ln w="10000">
            <a:solidFill>
              <a:srgbClr val="767A7C"/>
            </a:solidFill>
          </a:ln>
        </p:spPr>
      </p:sp>
      <p:sp>
        <p:nvSpPr>
          <p:cNvPr id="11250" name="object_11251"/>
          <p:cNvSpPr/>
          <p:nvPr/>
        </p:nvSpPr>
        <p:spPr>
          <a:xfrm>
            <a:off x="14729105" y="7402998"/>
            <a:ext cx="0" cy="181960"/>
          </a:xfrm>
          <a:prstGeom prst="rect">
            <a:avLst/>
          </a:prstGeom>
          <a:ln w="20000">
            <a:solidFill>
              <a:srgbClr val="767A7C"/>
            </a:solidFill>
          </a:ln>
        </p:spPr>
      </p:sp>
      <p:sp>
        <p:nvSpPr>
          <p:cNvPr id="11252" name="object_11253"/>
          <p:cNvSpPr/>
          <p:nvPr/>
        </p:nvSpPr>
        <p:spPr>
          <a:xfrm>
            <a:off x="15467600" y="7402998"/>
            <a:ext cx="0" cy="181960"/>
          </a:xfrm>
          <a:prstGeom prst="rect">
            <a:avLst/>
          </a:prstGeom>
          <a:ln w="10000">
            <a:solidFill>
              <a:srgbClr val="767A7C"/>
            </a:solidFill>
          </a:ln>
        </p:spPr>
      </p:sp>
      <p:sp>
        <p:nvSpPr>
          <p:cNvPr id="11254" name="object_11255"/>
          <p:cNvSpPr txBox="1"/>
          <p:nvPr/>
        </p:nvSpPr>
        <p:spPr>
          <a:xfrm>
            <a:off x="1600000" y="7948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Eigenverantwortung wird gefördert</a:t>
            </a:r>
          </a:p>
        </p:txBody>
      </p:sp>
      <p:sp>
        <p:nvSpPr>
          <p:cNvPr id="11256" name="object_11257"/>
          <p:cNvSpPr txBox="1"/>
          <p:nvPr/>
        </p:nvSpPr>
        <p:spPr>
          <a:xfrm>
            <a:off x="950000" y="81490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21</a:t>
            </a:r>
          </a:p>
        </p:txBody>
      </p:sp>
      <p:sp>
        <p:nvSpPr>
          <p:cNvPr id="11258" name="object_11259"/>
          <p:cNvSpPr txBox="1"/>
          <p:nvPr/>
        </p:nvSpPr>
        <p:spPr>
          <a:xfrm>
            <a:off x="6745326" y="7948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72%</a:t>
            </a:r>
          </a:p>
        </p:txBody>
      </p:sp>
      <p:sp>
        <p:nvSpPr>
          <p:cNvPr id="11260" name="object_11261"/>
          <p:cNvSpPr txBox="1"/>
          <p:nvPr/>
        </p:nvSpPr>
        <p:spPr>
          <a:xfrm>
            <a:off x="16702573" y="7948878"/>
            <a:ext cx="2167513" cy="909800"/>
          </a:xfrm>
          <a:prstGeom prst="rect">
            <a:avLst/>
          </a:prstGeom>
        </p:spPr>
        <p:txBody>
          <a:bodyPr vert="horz" wrap="square" lIns="0" tIns="15240" rIns="0" bIns="0" rtlCol="0" anchor="ctr" anchorCtr="0">
            <a:normAutofit/>
          </a:bodyPr>
          <a:lstStyle/>
          <a:p>
            <a:endParaRPr/>
          </a:p>
        </p:txBody>
      </p:sp>
      <p:sp>
        <p:nvSpPr>
          <p:cNvPr id="11262" name="object_11263"/>
          <p:cNvSpPr/>
          <p:nvPr/>
        </p:nvSpPr>
        <p:spPr>
          <a:xfrm>
            <a:off x="7945326" y="8221818"/>
            <a:ext cx="6643918" cy="363920"/>
          </a:xfrm>
          <a:prstGeom prst="rect">
            <a:avLst/>
          </a:prstGeom>
          <a:solidFill>
            <a:srgbClr val="49C0B6"/>
          </a:solidFill>
        </p:spPr>
      </p:sp>
      <p:sp>
        <p:nvSpPr>
          <p:cNvPr id="11264" name="object_11265"/>
          <p:cNvSpPr/>
          <p:nvPr/>
        </p:nvSpPr>
        <p:spPr>
          <a:xfrm>
            <a:off x="10144144" y="8394680"/>
            <a:ext cx="4445100" cy="18196"/>
          </a:xfrm>
          <a:prstGeom prst="rect">
            <a:avLst/>
          </a:prstGeom>
          <a:solidFill>
            <a:srgbClr val="DB2D3C"/>
          </a:solidFill>
        </p:spPr>
      </p:sp>
      <p:sp>
        <p:nvSpPr>
          <p:cNvPr id="11266" name="object_11267"/>
          <p:cNvSpPr/>
          <p:nvPr/>
        </p:nvSpPr>
        <p:spPr>
          <a:xfrm>
            <a:off x="10098654" y="8358288"/>
            <a:ext cx="90980" cy="90980"/>
          </a:xfrm>
          <a:prstGeom prst="rect">
            <a:avLst/>
          </a:prstGeom>
          <a:solidFill>
            <a:srgbClr val="DB2D3C"/>
          </a:solidFill>
        </p:spPr>
      </p:sp>
      <p:sp>
        <p:nvSpPr>
          <p:cNvPr id="11268" name="object_11269"/>
          <p:cNvSpPr/>
          <p:nvPr/>
        </p:nvSpPr>
        <p:spPr>
          <a:xfrm>
            <a:off x="14589244" y="8394680"/>
            <a:ext cx="1763329" cy="18196"/>
          </a:xfrm>
          <a:prstGeom prst="rect">
            <a:avLst/>
          </a:prstGeom>
          <a:solidFill>
            <a:srgbClr val="35B77C"/>
          </a:solidFill>
        </p:spPr>
      </p:sp>
      <p:sp>
        <p:nvSpPr>
          <p:cNvPr id="11270" name="object_11271"/>
          <p:cNvSpPr/>
          <p:nvPr/>
        </p:nvSpPr>
        <p:spPr>
          <a:xfrm>
            <a:off x="16307083" y="8358288"/>
            <a:ext cx="90980" cy="90980"/>
          </a:xfrm>
          <a:prstGeom prst="ellipse">
            <a:avLst/>
          </a:prstGeom>
          <a:solidFill>
            <a:srgbClr val="35B77C"/>
          </a:solidFill>
        </p:spPr>
      </p:sp>
      <p:sp>
        <p:nvSpPr>
          <p:cNvPr id="11272" name="object_11273"/>
          <p:cNvSpPr/>
          <p:nvPr/>
        </p:nvSpPr>
        <p:spPr>
          <a:xfrm>
            <a:off x="14190709" y="8312798"/>
            <a:ext cx="0" cy="181960"/>
          </a:xfrm>
          <a:prstGeom prst="rect">
            <a:avLst/>
          </a:prstGeom>
          <a:ln w="10000">
            <a:solidFill>
              <a:srgbClr val="767A7C"/>
            </a:solidFill>
          </a:ln>
        </p:spPr>
      </p:sp>
      <p:sp>
        <p:nvSpPr>
          <p:cNvPr id="11274" name="object_11275"/>
          <p:cNvSpPr/>
          <p:nvPr/>
        </p:nvSpPr>
        <p:spPr>
          <a:xfrm>
            <a:off x="15271641" y="8312798"/>
            <a:ext cx="0" cy="181960"/>
          </a:xfrm>
          <a:prstGeom prst="rect">
            <a:avLst/>
          </a:prstGeom>
          <a:ln w="20000">
            <a:solidFill>
              <a:srgbClr val="767A7C"/>
            </a:solidFill>
          </a:ln>
        </p:spPr>
      </p:sp>
      <p:sp>
        <p:nvSpPr>
          <p:cNvPr id="11276" name="object_11277"/>
          <p:cNvSpPr/>
          <p:nvPr/>
        </p:nvSpPr>
        <p:spPr>
          <a:xfrm>
            <a:off x="15792090" y="8312798"/>
            <a:ext cx="0" cy="181960"/>
          </a:xfrm>
          <a:prstGeom prst="rect">
            <a:avLst/>
          </a:prstGeom>
          <a:ln w="10000">
            <a:solidFill>
              <a:srgbClr val="767A7C"/>
            </a:solidFill>
          </a:ln>
        </p:spPr>
      </p:sp>
      <p:sp>
        <p:nvSpPr>
          <p:cNvPr id="11278" name="object_11279"/>
          <p:cNvSpPr txBox="1"/>
          <p:nvPr/>
        </p:nvSpPr>
        <p:spPr>
          <a:xfrm>
            <a:off x="1600000" y="8858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Information über Veränderungen</a:t>
            </a:r>
          </a:p>
        </p:txBody>
      </p:sp>
      <p:sp>
        <p:nvSpPr>
          <p:cNvPr id="11280" name="object_11281"/>
          <p:cNvSpPr txBox="1"/>
          <p:nvPr/>
        </p:nvSpPr>
        <p:spPr>
          <a:xfrm>
            <a:off x="950000" y="90588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22</a:t>
            </a:r>
          </a:p>
        </p:txBody>
      </p:sp>
      <p:sp>
        <p:nvSpPr>
          <p:cNvPr id="11282" name="object_11283"/>
          <p:cNvSpPr txBox="1"/>
          <p:nvPr/>
        </p:nvSpPr>
        <p:spPr>
          <a:xfrm>
            <a:off x="6745326" y="8858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68%</a:t>
            </a:r>
          </a:p>
        </p:txBody>
      </p:sp>
      <p:sp>
        <p:nvSpPr>
          <p:cNvPr id="11284" name="object_11285"/>
          <p:cNvSpPr txBox="1"/>
          <p:nvPr/>
        </p:nvSpPr>
        <p:spPr>
          <a:xfrm>
            <a:off x="16702573" y="8858678"/>
            <a:ext cx="2167513" cy="909800"/>
          </a:xfrm>
          <a:prstGeom prst="rect">
            <a:avLst/>
          </a:prstGeom>
        </p:spPr>
        <p:txBody>
          <a:bodyPr vert="horz" wrap="square" lIns="0" tIns="15240" rIns="0" bIns="0" rtlCol="0" anchor="ctr" anchorCtr="0">
            <a:normAutofit/>
          </a:bodyPr>
          <a:lstStyle/>
          <a:p>
            <a:endParaRPr/>
          </a:p>
        </p:txBody>
      </p:sp>
      <p:sp>
        <p:nvSpPr>
          <p:cNvPr id="11286" name="object_11287"/>
          <p:cNvSpPr/>
          <p:nvPr/>
        </p:nvSpPr>
        <p:spPr>
          <a:xfrm>
            <a:off x="7945326" y="9131618"/>
            <a:ext cx="5832345" cy="363920"/>
          </a:xfrm>
          <a:prstGeom prst="rect">
            <a:avLst/>
          </a:prstGeom>
          <a:solidFill>
            <a:srgbClr val="49C0B6"/>
          </a:solidFill>
        </p:spPr>
      </p:sp>
      <p:sp>
        <p:nvSpPr>
          <p:cNvPr id="11288" name="object_11289"/>
          <p:cNvSpPr/>
          <p:nvPr/>
        </p:nvSpPr>
        <p:spPr>
          <a:xfrm>
            <a:off x="9885460" y="9304480"/>
            <a:ext cx="3892211" cy="18196"/>
          </a:xfrm>
          <a:prstGeom prst="rect">
            <a:avLst/>
          </a:prstGeom>
          <a:solidFill>
            <a:srgbClr val="DB2D3C"/>
          </a:solidFill>
        </p:spPr>
      </p:sp>
      <p:sp>
        <p:nvSpPr>
          <p:cNvPr id="11290" name="object_11291"/>
          <p:cNvSpPr/>
          <p:nvPr/>
        </p:nvSpPr>
        <p:spPr>
          <a:xfrm>
            <a:off x="9839970" y="9268088"/>
            <a:ext cx="90980" cy="90980"/>
          </a:xfrm>
          <a:prstGeom prst="rect">
            <a:avLst/>
          </a:prstGeom>
          <a:solidFill>
            <a:srgbClr val="DB2D3C"/>
          </a:solidFill>
        </p:spPr>
      </p:sp>
      <p:sp>
        <p:nvSpPr>
          <p:cNvPr id="11292" name="object_11293"/>
          <p:cNvSpPr/>
          <p:nvPr/>
        </p:nvSpPr>
        <p:spPr>
          <a:xfrm>
            <a:off x="13777671" y="9304480"/>
            <a:ext cx="1854281" cy="18196"/>
          </a:xfrm>
          <a:prstGeom prst="rect">
            <a:avLst/>
          </a:prstGeom>
          <a:solidFill>
            <a:srgbClr val="35B77C"/>
          </a:solidFill>
        </p:spPr>
      </p:sp>
      <p:sp>
        <p:nvSpPr>
          <p:cNvPr id="11294" name="object_11295"/>
          <p:cNvSpPr/>
          <p:nvPr/>
        </p:nvSpPr>
        <p:spPr>
          <a:xfrm>
            <a:off x="15586462" y="9268088"/>
            <a:ext cx="90980" cy="90980"/>
          </a:xfrm>
          <a:prstGeom prst="ellipse">
            <a:avLst/>
          </a:prstGeom>
          <a:solidFill>
            <a:srgbClr val="35B77C"/>
          </a:solidFill>
        </p:spPr>
      </p:sp>
      <p:sp>
        <p:nvSpPr>
          <p:cNvPr id="11296" name="object_11297"/>
          <p:cNvSpPr/>
          <p:nvPr/>
        </p:nvSpPr>
        <p:spPr>
          <a:xfrm>
            <a:off x="13363330" y="9222598"/>
            <a:ext cx="0" cy="181960"/>
          </a:xfrm>
          <a:prstGeom prst="rect">
            <a:avLst/>
          </a:prstGeom>
          <a:ln w="10000">
            <a:solidFill>
              <a:srgbClr val="767A7C"/>
            </a:solidFill>
          </a:ln>
        </p:spPr>
      </p:sp>
      <p:sp>
        <p:nvSpPr>
          <p:cNvPr id="11298" name="object_11299"/>
          <p:cNvSpPr/>
          <p:nvPr/>
        </p:nvSpPr>
        <p:spPr>
          <a:xfrm>
            <a:off x="14379107" y="9222598"/>
            <a:ext cx="0" cy="181960"/>
          </a:xfrm>
          <a:prstGeom prst="rect">
            <a:avLst/>
          </a:prstGeom>
          <a:ln w="20000">
            <a:solidFill>
              <a:srgbClr val="767A7C"/>
            </a:solidFill>
          </a:ln>
        </p:spPr>
      </p:sp>
      <p:sp>
        <p:nvSpPr>
          <p:cNvPr id="11300" name="object_11301"/>
          <p:cNvSpPr/>
          <p:nvPr/>
        </p:nvSpPr>
        <p:spPr>
          <a:xfrm>
            <a:off x="14881305" y="9222598"/>
            <a:ext cx="0" cy="181960"/>
          </a:xfrm>
          <a:prstGeom prst="rect">
            <a:avLst/>
          </a:prstGeom>
          <a:ln w="10000">
            <a:solidFill>
              <a:srgbClr val="767A7C"/>
            </a:solidFill>
          </a:ln>
        </p:spPr>
      </p:sp>
      <p:sp>
        <p:nvSpPr>
          <p:cNvPr id="11302" name="object_11303"/>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2" name="object_11313"/>
          <p:cNvSpPr>
            <a:spLocks noGrp="1"/>
          </p:cNvSpPr>
          <p:nvPr/>
        </p:nvSpPr>
        <p:spPr>
          <a:xfrm>
            <a:off x="757390" y="680607"/>
            <a:ext cx="733425" cy="733425"/>
          </a:xfrm>
          <a:prstGeom prst="rect">
            <a:avLst/>
          </a:prstGeom>
          <a:ln w="125650">
            <a:solidFill>
              <a:srgbClr val="5181B7"/>
            </a:solidFill>
          </a:ln>
        </p:spPr>
        <p:txBody>
          <a:bodyPr wrap="square" lIns="0" tIns="0" rIns="0" bIns="0" rtlCol="0"/>
          <a:lstStyle/>
          <a:p>
            <a:endParaRPr/>
          </a:p>
        </p:txBody>
      </p:sp>
      <p:sp>
        <p:nvSpPr>
          <p:cNvPr id="11314" name="object_113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1316" name="11317">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1318" name="11319">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1320" name="11321">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1322" name="11323">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1324" name="11325">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1326" name="11327">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1328" name="11329">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1330" name="11331">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1332" name="11333">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1334" name="11335">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1336" name="11337">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1338" name="11339">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1340" name="11341">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1342" name="11343">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1344" name="11345">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1346" name="11347">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1348" name="11349">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1350" name="object_11351"/>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1352" name="object_11353"/>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354" name="object_11355"/>
          <p:cNvSpPr/>
          <p:nvPr/>
        </p:nvSpPr>
        <p:spPr>
          <a:xfrm>
            <a:off x="7945326" y="3399878"/>
            <a:ext cx="0" cy="6368600"/>
          </a:xfrm>
          <a:prstGeom prst="rect">
            <a:avLst/>
          </a:prstGeom>
          <a:ln w="5235">
            <a:solidFill>
              <a:srgbClr val="000000"/>
            </a:solidFill>
          </a:ln>
        </p:spPr>
      </p:sp>
      <p:sp>
        <p:nvSpPr>
          <p:cNvPr id="11356" name="object_11357"/>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358" name="object_11359"/>
          <p:cNvSpPr/>
          <p:nvPr/>
        </p:nvSpPr>
        <p:spPr>
          <a:xfrm>
            <a:off x="9626775" y="3399878"/>
            <a:ext cx="0" cy="6368600"/>
          </a:xfrm>
          <a:prstGeom prst="rect">
            <a:avLst/>
          </a:prstGeom>
          <a:ln w="5235">
            <a:solidFill>
              <a:srgbClr val="767A7C"/>
            </a:solidFill>
          </a:ln>
        </p:spPr>
      </p:sp>
      <p:sp>
        <p:nvSpPr>
          <p:cNvPr id="11360" name="object_11361"/>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362" name="object_11363"/>
          <p:cNvSpPr/>
          <p:nvPr/>
        </p:nvSpPr>
        <p:spPr>
          <a:xfrm>
            <a:off x="11308225" y="3399878"/>
            <a:ext cx="0" cy="6368600"/>
          </a:xfrm>
          <a:prstGeom prst="rect">
            <a:avLst/>
          </a:prstGeom>
          <a:ln w="5235">
            <a:solidFill>
              <a:srgbClr val="767A7C"/>
            </a:solidFill>
          </a:ln>
        </p:spPr>
      </p:sp>
      <p:sp>
        <p:nvSpPr>
          <p:cNvPr id="11364" name="object_11365"/>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366" name="object_11367"/>
          <p:cNvSpPr/>
          <p:nvPr/>
        </p:nvSpPr>
        <p:spPr>
          <a:xfrm>
            <a:off x="12989674" y="3399878"/>
            <a:ext cx="0" cy="6368600"/>
          </a:xfrm>
          <a:prstGeom prst="rect">
            <a:avLst/>
          </a:prstGeom>
          <a:ln w="5235">
            <a:solidFill>
              <a:srgbClr val="767A7C"/>
            </a:solidFill>
          </a:ln>
        </p:spPr>
      </p:sp>
      <p:sp>
        <p:nvSpPr>
          <p:cNvPr id="11368" name="object_11369"/>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370" name="object_11371"/>
          <p:cNvSpPr/>
          <p:nvPr/>
        </p:nvSpPr>
        <p:spPr>
          <a:xfrm>
            <a:off x="14671124" y="3399878"/>
            <a:ext cx="0" cy="6368600"/>
          </a:xfrm>
          <a:prstGeom prst="rect">
            <a:avLst/>
          </a:prstGeom>
          <a:ln w="5235">
            <a:solidFill>
              <a:srgbClr val="767A7C"/>
            </a:solidFill>
          </a:ln>
        </p:spPr>
      </p:sp>
      <p:sp>
        <p:nvSpPr>
          <p:cNvPr id="11372" name="object_11373"/>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374" name="object_11375"/>
          <p:cNvSpPr/>
          <p:nvPr/>
        </p:nvSpPr>
        <p:spPr>
          <a:xfrm>
            <a:off x="16352573" y="3399878"/>
            <a:ext cx="0" cy="6368600"/>
          </a:xfrm>
          <a:prstGeom prst="rect">
            <a:avLst/>
          </a:prstGeom>
          <a:ln w="5235">
            <a:solidFill>
              <a:srgbClr val="000000"/>
            </a:solidFill>
          </a:ln>
        </p:spPr>
      </p:sp>
      <p:sp>
        <p:nvSpPr>
          <p:cNvPr id="11306" name="object_11307"/>
          <p:cNvSpPr/>
          <p:nvPr/>
        </p:nvSpPr>
        <p:spPr>
          <a:xfrm>
            <a:off x="7945326" y="3242398"/>
            <a:ext cx="5128421" cy="157480"/>
          </a:xfrm>
          <a:prstGeom prst="rect">
            <a:avLst/>
          </a:prstGeom>
          <a:solidFill>
            <a:srgbClr val="DB2D3C"/>
          </a:solidFill>
        </p:spPr>
      </p:sp>
      <p:sp>
        <p:nvSpPr>
          <p:cNvPr id="11308" name="object_11309"/>
          <p:cNvSpPr/>
          <p:nvPr/>
        </p:nvSpPr>
        <p:spPr>
          <a:xfrm>
            <a:off x="13073747" y="3242398"/>
            <a:ext cx="1008870" cy="157480"/>
          </a:xfrm>
          <a:prstGeom prst="rect">
            <a:avLst/>
          </a:prstGeom>
          <a:solidFill>
            <a:srgbClr val="FABC46"/>
          </a:solidFill>
        </p:spPr>
      </p:sp>
      <p:sp>
        <p:nvSpPr>
          <p:cNvPr id="11310" name="object_11311"/>
          <p:cNvSpPr/>
          <p:nvPr/>
        </p:nvSpPr>
        <p:spPr>
          <a:xfrm>
            <a:off x="14082617" y="3242398"/>
            <a:ext cx="2269957" cy="157480"/>
          </a:xfrm>
          <a:prstGeom prst="rect">
            <a:avLst/>
          </a:prstGeom>
          <a:solidFill>
            <a:srgbClr val="35B77C"/>
          </a:solidFill>
        </p:spPr>
      </p:sp>
      <p:sp>
        <p:nvSpPr>
          <p:cNvPr id="11376" name="object_11377"/>
          <p:cNvSpPr txBox="1"/>
          <p:nvPr/>
        </p:nvSpPr>
        <p:spPr>
          <a:xfrm>
            <a:off x="1600000" y="3399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Ziele des Unternehmens</a:t>
            </a:r>
          </a:p>
        </p:txBody>
      </p:sp>
      <p:sp>
        <p:nvSpPr>
          <p:cNvPr id="11378" name="object_11379"/>
          <p:cNvSpPr txBox="1"/>
          <p:nvPr/>
        </p:nvSpPr>
        <p:spPr>
          <a:xfrm>
            <a:off x="950000" y="36000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23</a:t>
            </a:r>
          </a:p>
        </p:txBody>
      </p:sp>
      <p:sp>
        <p:nvSpPr>
          <p:cNvPr id="11380" name="object_11381"/>
          <p:cNvSpPr txBox="1"/>
          <p:nvPr/>
        </p:nvSpPr>
        <p:spPr>
          <a:xfrm>
            <a:off x="6745326" y="3399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47%</a:t>
            </a:r>
          </a:p>
        </p:txBody>
      </p:sp>
      <p:sp>
        <p:nvSpPr>
          <p:cNvPr id="11382" name="object_11383"/>
          <p:cNvSpPr txBox="1"/>
          <p:nvPr/>
        </p:nvSpPr>
        <p:spPr>
          <a:xfrm>
            <a:off x="16702573" y="3399878"/>
            <a:ext cx="2167513" cy="909800"/>
          </a:xfrm>
          <a:prstGeom prst="rect">
            <a:avLst/>
          </a:prstGeom>
        </p:spPr>
        <p:txBody>
          <a:bodyPr vert="horz" wrap="square" lIns="0" tIns="15240" rIns="0" bIns="0" rtlCol="0" anchor="ctr" anchorCtr="0">
            <a:normAutofit/>
          </a:bodyPr>
          <a:lstStyle/>
          <a:p>
            <a:endParaRPr/>
          </a:p>
        </p:txBody>
      </p:sp>
      <p:sp>
        <p:nvSpPr>
          <p:cNvPr id="11384" name="object_11385"/>
          <p:cNvSpPr/>
          <p:nvPr/>
        </p:nvSpPr>
        <p:spPr>
          <a:xfrm>
            <a:off x="7945326" y="3672818"/>
            <a:ext cx="5928861" cy="363920"/>
          </a:xfrm>
          <a:prstGeom prst="rect">
            <a:avLst/>
          </a:prstGeom>
          <a:solidFill>
            <a:srgbClr val="49C0B6"/>
          </a:solidFill>
        </p:spPr>
      </p:sp>
      <p:sp>
        <p:nvSpPr>
          <p:cNvPr id="11386" name="object_11387"/>
          <p:cNvSpPr/>
          <p:nvPr/>
        </p:nvSpPr>
        <p:spPr>
          <a:xfrm>
            <a:off x="11825594" y="3845680"/>
            <a:ext cx="2048593" cy="18196"/>
          </a:xfrm>
          <a:prstGeom prst="rect">
            <a:avLst/>
          </a:prstGeom>
          <a:solidFill>
            <a:srgbClr val="DB2D3C"/>
          </a:solidFill>
        </p:spPr>
      </p:sp>
      <p:sp>
        <p:nvSpPr>
          <p:cNvPr id="11388" name="object_11389"/>
          <p:cNvSpPr/>
          <p:nvPr/>
        </p:nvSpPr>
        <p:spPr>
          <a:xfrm>
            <a:off x="11780104" y="3809288"/>
            <a:ext cx="90980" cy="90980"/>
          </a:xfrm>
          <a:prstGeom prst="rect">
            <a:avLst/>
          </a:prstGeom>
          <a:solidFill>
            <a:srgbClr val="DB2D3C"/>
          </a:solidFill>
        </p:spPr>
      </p:sp>
      <p:sp>
        <p:nvSpPr>
          <p:cNvPr id="11390" name="object_11391"/>
          <p:cNvSpPr/>
          <p:nvPr/>
        </p:nvSpPr>
        <p:spPr>
          <a:xfrm>
            <a:off x="13874187" y="3845680"/>
            <a:ext cx="2291558" cy="18196"/>
          </a:xfrm>
          <a:prstGeom prst="rect">
            <a:avLst/>
          </a:prstGeom>
          <a:solidFill>
            <a:srgbClr val="35B77C"/>
          </a:solidFill>
        </p:spPr>
      </p:sp>
      <p:sp>
        <p:nvSpPr>
          <p:cNvPr id="11392" name="object_11393"/>
          <p:cNvSpPr/>
          <p:nvPr/>
        </p:nvSpPr>
        <p:spPr>
          <a:xfrm>
            <a:off x="16120255" y="3809288"/>
            <a:ext cx="90980" cy="90980"/>
          </a:xfrm>
          <a:prstGeom prst="ellipse">
            <a:avLst/>
          </a:prstGeom>
          <a:solidFill>
            <a:srgbClr val="35B77C"/>
          </a:solidFill>
        </p:spPr>
      </p:sp>
      <p:sp>
        <p:nvSpPr>
          <p:cNvPr id="11394" name="object_11395"/>
          <p:cNvSpPr/>
          <p:nvPr/>
        </p:nvSpPr>
        <p:spPr>
          <a:xfrm>
            <a:off x="13494109" y="3763798"/>
            <a:ext cx="0" cy="181960"/>
          </a:xfrm>
          <a:prstGeom prst="rect">
            <a:avLst/>
          </a:prstGeom>
          <a:ln w="10000">
            <a:solidFill>
              <a:srgbClr val="767A7C"/>
            </a:solidFill>
          </a:ln>
        </p:spPr>
      </p:sp>
      <p:sp>
        <p:nvSpPr>
          <p:cNvPr id="11396" name="object_11397"/>
          <p:cNvSpPr/>
          <p:nvPr/>
        </p:nvSpPr>
        <p:spPr>
          <a:xfrm>
            <a:off x="14030571" y="3763798"/>
            <a:ext cx="0" cy="181960"/>
          </a:xfrm>
          <a:prstGeom prst="rect">
            <a:avLst/>
          </a:prstGeom>
          <a:ln w="20000">
            <a:solidFill>
              <a:srgbClr val="767A7C"/>
            </a:solidFill>
          </a:ln>
        </p:spPr>
      </p:sp>
      <p:sp>
        <p:nvSpPr>
          <p:cNvPr id="11398" name="object_11399"/>
          <p:cNvSpPr/>
          <p:nvPr/>
        </p:nvSpPr>
        <p:spPr>
          <a:xfrm>
            <a:off x="14911331" y="3763798"/>
            <a:ext cx="0" cy="181960"/>
          </a:xfrm>
          <a:prstGeom prst="rect">
            <a:avLst/>
          </a:prstGeom>
          <a:ln w="10000">
            <a:solidFill>
              <a:srgbClr val="767A7C"/>
            </a:solidFill>
          </a:ln>
        </p:spPr>
      </p:sp>
      <p:sp>
        <p:nvSpPr>
          <p:cNvPr id="11400" name="object_11401"/>
          <p:cNvSpPr txBox="1"/>
          <p:nvPr/>
        </p:nvSpPr>
        <p:spPr>
          <a:xfrm>
            <a:off x="1600000" y="4309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Erfolgreiche Zukunft</a:t>
            </a:r>
          </a:p>
        </p:txBody>
      </p:sp>
      <p:sp>
        <p:nvSpPr>
          <p:cNvPr id="11402" name="object_11403"/>
          <p:cNvSpPr txBox="1"/>
          <p:nvPr/>
        </p:nvSpPr>
        <p:spPr>
          <a:xfrm>
            <a:off x="950000" y="45098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24</a:t>
            </a:r>
          </a:p>
        </p:txBody>
      </p:sp>
      <p:sp>
        <p:nvSpPr>
          <p:cNvPr id="11404" name="object_11405"/>
          <p:cNvSpPr txBox="1"/>
          <p:nvPr/>
        </p:nvSpPr>
        <p:spPr>
          <a:xfrm>
            <a:off x="6745326" y="4309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61%</a:t>
            </a:r>
          </a:p>
        </p:txBody>
      </p:sp>
      <p:sp>
        <p:nvSpPr>
          <p:cNvPr id="11406" name="object_11407"/>
          <p:cNvSpPr txBox="1"/>
          <p:nvPr/>
        </p:nvSpPr>
        <p:spPr>
          <a:xfrm>
            <a:off x="16702573" y="4309678"/>
            <a:ext cx="2167513" cy="909800"/>
          </a:xfrm>
          <a:prstGeom prst="rect">
            <a:avLst/>
          </a:prstGeom>
        </p:spPr>
        <p:txBody>
          <a:bodyPr vert="horz" wrap="square" lIns="0" tIns="15240" rIns="0" bIns="0" rtlCol="0" anchor="ctr" anchorCtr="0">
            <a:normAutofit/>
          </a:bodyPr>
          <a:lstStyle/>
          <a:p>
            <a:endParaRPr/>
          </a:p>
        </p:txBody>
      </p:sp>
      <p:sp>
        <p:nvSpPr>
          <p:cNvPr id="11408" name="object_11409"/>
          <p:cNvSpPr/>
          <p:nvPr/>
        </p:nvSpPr>
        <p:spPr>
          <a:xfrm>
            <a:off x="7945326" y="4582618"/>
            <a:ext cx="5058868" cy="363920"/>
          </a:xfrm>
          <a:prstGeom prst="rect">
            <a:avLst/>
          </a:prstGeom>
          <a:solidFill>
            <a:srgbClr val="49C0B6"/>
          </a:solidFill>
        </p:spPr>
      </p:sp>
      <p:sp>
        <p:nvSpPr>
          <p:cNvPr id="11410" name="object_11411"/>
          <p:cNvSpPr/>
          <p:nvPr/>
        </p:nvSpPr>
        <p:spPr>
          <a:xfrm>
            <a:off x="8842099" y="4755480"/>
            <a:ext cx="4162095" cy="18196"/>
          </a:xfrm>
          <a:prstGeom prst="rect">
            <a:avLst/>
          </a:prstGeom>
          <a:solidFill>
            <a:srgbClr val="DB2D3C"/>
          </a:solidFill>
        </p:spPr>
      </p:sp>
      <p:sp>
        <p:nvSpPr>
          <p:cNvPr id="11412" name="object_11413"/>
          <p:cNvSpPr/>
          <p:nvPr/>
        </p:nvSpPr>
        <p:spPr>
          <a:xfrm>
            <a:off x="8796609" y="4719088"/>
            <a:ext cx="90980" cy="90980"/>
          </a:xfrm>
          <a:prstGeom prst="rect">
            <a:avLst/>
          </a:prstGeom>
          <a:solidFill>
            <a:srgbClr val="DB2D3C"/>
          </a:solidFill>
        </p:spPr>
      </p:sp>
      <p:sp>
        <p:nvSpPr>
          <p:cNvPr id="11414" name="object_11415"/>
          <p:cNvSpPr/>
          <p:nvPr/>
        </p:nvSpPr>
        <p:spPr>
          <a:xfrm>
            <a:off x="13004194" y="4755480"/>
            <a:ext cx="2627758" cy="18196"/>
          </a:xfrm>
          <a:prstGeom prst="rect">
            <a:avLst/>
          </a:prstGeom>
          <a:solidFill>
            <a:srgbClr val="35B77C"/>
          </a:solidFill>
        </p:spPr>
      </p:sp>
      <p:sp>
        <p:nvSpPr>
          <p:cNvPr id="11416" name="object_11417"/>
          <p:cNvSpPr/>
          <p:nvPr/>
        </p:nvSpPr>
        <p:spPr>
          <a:xfrm>
            <a:off x="15586462" y="4719088"/>
            <a:ext cx="90980" cy="90980"/>
          </a:xfrm>
          <a:prstGeom prst="ellipse">
            <a:avLst/>
          </a:prstGeom>
          <a:solidFill>
            <a:srgbClr val="35B77C"/>
          </a:solidFill>
        </p:spPr>
      </p:sp>
      <p:sp>
        <p:nvSpPr>
          <p:cNvPr id="11418" name="object_11419"/>
          <p:cNvSpPr/>
          <p:nvPr/>
        </p:nvSpPr>
        <p:spPr>
          <a:xfrm>
            <a:off x="12359131" y="4673598"/>
            <a:ext cx="0" cy="181960"/>
          </a:xfrm>
          <a:prstGeom prst="rect">
            <a:avLst/>
          </a:prstGeom>
          <a:ln w="10000">
            <a:solidFill>
              <a:srgbClr val="767A7C"/>
            </a:solidFill>
          </a:ln>
        </p:spPr>
      </p:sp>
      <p:sp>
        <p:nvSpPr>
          <p:cNvPr id="11420" name="object_11421"/>
          <p:cNvSpPr/>
          <p:nvPr/>
        </p:nvSpPr>
        <p:spPr>
          <a:xfrm>
            <a:off x="13199855" y="4673598"/>
            <a:ext cx="0" cy="181960"/>
          </a:xfrm>
          <a:prstGeom prst="rect">
            <a:avLst/>
          </a:prstGeom>
          <a:ln w="20000">
            <a:solidFill>
              <a:srgbClr val="767A7C"/>
            </a:solidFill>
          </a:ln>
        </p:spPr>
      </p:sp>
      <p:sp>
        <p:nvSpPr>
          <p:cNvPr id="11422" name="object_11423"/>
          <p:cNvSpPr/>
          <p:nvPr/>
        </p:nvSpPr>
        <p:spPr>
          <a:xfrm>
            <a:off x="14196869" y="4673598"/>
            <a:ext cx="0" cy="181960"/>
          </a:xfrm>
          <a:prstGeom prst="rect">
            <a:avLst/>
          </a:prstGeom>
          <a:ln w="10000">
            <a:solidFill>
              <a:srgbClr val="767A7C"/>
            </a:solidFill>
          </a:ln>
        </p:spPr>
      </p:sp>
      <p:sp>
        <p:nvSpPr>
          <p:cNvPr id="11424" name="object_11425"/>
          <p:cNvSpPr txBox="1"/>
          <p:nvPr/>
        </p:nvSpPr>
        <p:spPr>
          <a:xfrm>
            <a:off x="1600000" y="52194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Kundennutzen</a:t>
            </a:r>
          </a:p>
        </p:txBody>
      </p:sp>
      <p:sp>
        <p:nvSpPr>
          <p:cNvPr id="11426" name="object_11427"/>
          <p:cNvSpPr txBox="1"/>
          <p:nvPr/>
        </p:nvSpPr>
        <p:spPr>
          <a:xfrm>
            <a:off x="950000" y="54196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25</a:t>
            </a:r>
          </a:p>
        </p:txBody>
      </p:sp>
      <p:sp>
        <p:nvSpPr>
          <p:cNvPr id="11428" name="object_11429"/>
          <p:cNvSpPr txBox="1"/>
          <p:nvPr/>
        </p:nvSpPr>
        <p:spPr>
          <a:xfrm>
            <a:off x="6745326" y="52194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57%</a:t>
            </a:r>
          </a:p>
        </p:txBody>
      </p:sp>
      <p:sp>
        <p:nvSpPr>
          <p:cNvPr id="11430" name="object_11431"/>
          <p:cNvSpPr txBox="1"/>
          <p:nvPr/>
        </p:nvSpPr>
        <p:spPr>
          <a:xfrm>
            <a:off x="16702573" y="5219478"/>
            <a:ext cx="2167513" cy="909800"/>
          </a:xfrm>
          <a:prstGeom prst="rect">
            <a:avLst/>
          </a:prstGeom>
        </p:spPr>
        <p:txBody>
          <a:bodyPr vert="horz" wrap="square" lIns="0" tIns="15240" rIns="0" bIns="0" rtlCol="0" anchor="ctr" anchorCtr="0">
            <a:normAutofit/>
          </a:bodyPr>
          <a:lstStyle/>
          <a:p>
            <a:endParaRPr/>
          </a:p>
        </p:txBody>
      </p:sp>
      <p:sp>
        <p:nvSpPr>
          <p:cNvPr id="11432" name="object_11433"/>
          <p:cNvSpPr/>
          <p:nvPr/>
        </p:nvSpPr>
        <p:spPr>
          <a:xfrm>
            <a:off x="7945326" y="5492418"/>
            <a:ext cx="5728177" cy="363920"/>
          </a:xfrm>
          <a:prstGeom prst="rect">
            <a:avLst/>
          </a:prstGeom>
          <a:solidFill>
            <a:srgbClr val="49C0B6"/>
          </a:solidFill>
        </p:spPr>
      </p:sp>
      <p:sp>
        <p:nvSpPr>
          <p:cNvPr id="11434" name="object_11435"/>
          <p:cNvSpPr/>
          <p:nvPr/>
        </p:nvSpPr>
        <p:spPr>
          <a:xfrm>
            <a:off x="10859838" y="5665280"/>
            <a:ext cx="2813665" cy="18196"/>
          </a:xfrm>
          <a:prstGeom prst="rect">
            <a:avLst/>
          </a:prstGeom>
          <a:solidFill>
            <a:srgbClr val="DB2D3C"/>
          </a:solidFill>
        </p:spPr>
      </p:sp>
      <p:sp>
        <p:nvSpPr>
          <p:cNvPr id="11436" name="object_11437"/>
          <p:cNvSpPr/>
          <p:nvPr/>
        </p:nvSpPr>
        <p:spPr>
          <a:xfrm>
            <a:off x="10814348" y="5628888"/>
            <a:ext cx="90980" cy="90980"/>
          </a:xfrm>
          <a:prstGeom prst="rect">
            <a:avLst/>
          </a:prstGeom>
          <a:solidFill>
            <a:srgbClr val="DB2D3C"/>
          </a:solidFill>
        </p:spPr>
      </p:sp>
      <p:sp>
        <p:nvSpPr>
          <p:cNvPr id="11438" name="object_11439"/>
          <p:cNvSpPr/>
          <p:nvPr/>
        </p:nvSpPr>
        <p:spPr>
          <a:xfrm>
            <a:off x="13673503" y="5665280"/>
            <a:ext cx="2118587" cy="18196"/>
          </a:xfrm>
          <a:prstGeom prst="rect">
            <a:avLst/>
          </a:prstGeom>
          <a:solidFill>
            <a:srgbClr val="35B77C"/>
          </a:solidFill>
        </p:spPr>
      </p:sp>
      <p:sp>
        <p:nvSpPr>
          <p:cNvPr id="11440" name="object_11441"/>
          <p:cNvSpPr/>
          <p:nvPr/>
        </p:nvSpPr>
        <p:spPr>
          <a:xfrm>
            <a:off x="15746600" y="5628888"/>
            <a:ext cx="90980" cy="90980"/>
          </a:xfrm>
          <a:prstGeom prst="ellipse">
            <a:avLst/>
          </a:prstGeom>
          <a:solidFill>
            <a:srgbClr val="35B77C"/>
          </a:solidFill>
        </p:spPr>
      </p:sp>
      <p:sp>
        <p:nvSpPr>
          <p:cNvPr id="11442" name="object_11443"/>
          <p:cNvSpPr/>
          <p:nvPr/>
        </p:nvSpPr>
        <p:spPr>
          <a:xfrm>
            <a:off x="13285202" y="5583398"/>
            <a:ext cx="0" cy="181960"/>
          </a:xfrm>
          <a:prstGeom prst="rect">
            <a:avLst/>
          </a:prstGeom>
          <a:ln w="10000">
            <a:solidFill>
              <a:srgbClr val="767A7C"/>
            </a:solidFill>
          </a:ln>
        </p:spPr>
      </p:sp>
      <p:sp>
        <p:nvSpPr>
          <p:cNvPr id="11444" name="object_11445"/>
          <p:cNvSpPr/>
          <p:nvPr/>
        </p:nvSpPr>
        <p:spPr>
          <a:xfrm>
            <a:off x="13969886" y="5583398"/>
            <a:ext cx="0" cy="181960"/>
          </a:xfrm>
          <a:prstGeom prst="rect">
            <a:avLst/>
          </a:prstGeom>
          <a:ln w="20000">
            <a:solidFill>
              <a:srgbClr val="767A7C"/>
            </a:solidFill>
          </a:ln>
        </p:spPr>
      </p:sp>
      <p:sp>
        <p:nvSpPr>
          <p:cNvPr id="11446" name="object_11447"/>
          <p:cNvSpPr/>
          <p:nvPr/>
        </p:nvSpPr>
        <p:spPr>
          <a:xfrm>
            <a:off x="14735795" y="5583398"/>
            <a:ext cx="0" cy="181960"/>
          </a:xfrm>
          <a:prstGeom prst="rect">
            <a:avLst/>
          </a:prstGeom>
          <a:ln w="10000">
            <a:solidFill>
              <a:srgbClr val="767A7C"/>
            </a:solidFill>
          </a:ln>
        </p:spPr>
      </p:sp>
      <p:sp>
        <p:nvSpPr>
          <p:cNvPr id="11448" name="object_11449"/>
          <p:cNvSpPr txBox="1"/>
          <p:nvPr/>
        </p:nvSpPr>
        <p:spPr>
          <a:xfrm>
            <a:off x="1600000" y="61292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Zielvereinbarung</a:t>
            </a:r>
          </a:p>
        </p:txBody>
      </p:sp>
      <p:sp>
        <p:nvSpPr>
          <p:cNvPr id="11450" name="object_11451"/>
          <p:cNvSpPr txBox="1"/>
          <p:nvPr/>
        </p:nvSpPr>
        <p:spPr>
          <a:xfrm>
            <a:off x="950000" y="63294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26</a:t>
            </a:r>
          </a:p>
        </p:txBody>
      </p:sp>
      <p:sp>
        <p:nvSpPr>
          <p:cNvPr id="11452" name="object_11453"/>
          <p:cNvSpPr txBox="1"/>
          <p:nvPr/>
        </p:nvSpPr>
        <p:spPr>
          <a:xfrm>
            <a:off x="6745326" y="61292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48%</a:t>
            </a:r>
          </a:p>
        </p:txBody>
      </p:sp>
      <p:sp>
        <p:nvSpPr>
          <p:cNvPr id="11454" name="object_11455"/>
          <p:cNvSpPr txBox="1"/>
          <p:nvPr/>
        </p:nvSpPr>
        <p:spPr>
          <a:xfrm>
            <a:off x="16702573" y="6129278"/>
            <a:ext cx="2167513" cy="909800"/>
          </a:xfrm>
          <a:prstGeom prst="rect">
            <a:avLst/>
          </a:prstGeom>
        </p:spPr>
        <p:txBody>
          <a:bodyPr vert="horz" wrap="square" lIns="0" tIns="15240" rIns="0" bIns="0" rtlCol="0" anchor="ctr" anchorCtr="0">
            <a:normAutofit/>
          </a:bodyPr>
          <a:lstStyle/>
          <a:p>
            <a:endParaRPr/>
          </a:p>
        </p:txBody>
      </p:sp>
      <p:sp>
        <p:nvSpPr>
          <p:cNvPr id="11456" name="object_11457"/>
          <p:cNvSpPr/>
          <p:nvPr/>
        </p:nvSpPr>
        <p:spPr>
          <a:xfrm>
            <a:off x="7945326" y="6402218"/>
            <a:ext cx="6267220" cy="363920"/>
          </a:xfrm>
          <a:prstGeom prst="rect">
            <a:avLst/>
          </a:prstGeom>
          <a:solidFill>
            <a:srgbClr val="49C0B6"/>
          </a:solidFill>
        </p:spPr>
      </p:sp>
      <p:sp>
        <p:nvSpPr>
          <p:cNvPr id="11458" name="object_11459"/>
          <p:cNvSpPr/>
          <p:nvPr/>
        </p:nvSpPr>
        <p:spPr>
          <a:xfrm>
            <a:off x="12242363" y="6575080"/>
            <a:ext cx="1970183" cy="18196"/>
          </a:xfrm>
          <a:prstGeom prst="rect">
            <a:avLst/>
          </a:prstGeom>
          <a:solidFill>
            <a:srgbClr val="DB2D3C"/>
          </a:solidFill>
        </p:spPr>
      </p:sp>
      <p:sp>
        <p:nvSpPr>
          <p:cNvPr id="11460" name="object_11461"/>
          <p:cNvSpPr/>
          <p:nvPr/>
        </p:nvSpPr>
        <p:spPr>
          <a:xfrm>
            <a:off x="12196873" y="6538688"/>
            <a:ext cx="90980" cy="90980"/>
          </a:xfrm>
          <a:prstGeom prst="rect">
            <a:avLst/>
          </a:prstGeom>
          <a:solidFill>
            <a:srgbClr val="DB2D3C"/>
          </a:solidFill>
        </p:spPr>
      </p:sp>
      <p:sp>
        <p:nvSpPr>
          <p:cNvPr id="11462" name="object_11463"/>
          <p:cNvSpPr/>
          <p:nvPr/>
        </p:nvSpPr>
        <p:spPr>
          <a:xfrm>
            <a:off x="14212546" y="6575080"/>
            <a:ext cx="2140027" cy="18196"/>
          </a:xfrm>
          <a:prstGeom prst="rect">
            <a:avLst/>
          </a:prstGeom>
          <a:solidFill>
            <a:srgbClr val="35B77C"/>
          </a:solidFill>
        </p:spPr>
      </p:sp>
      <p:sp>
        <p:nvSpPr>
          <p:cNvPr id="11464" name="object_11465"/>
          <p:cNvSpPr/>
          <p:nvPr/>
        </p:nvSpPr>
        <p:spPr>
          <a:xfrm>
            <a:off x="16307083" y="6538688"/>
            <a:ext cx="90980" cy="90980"/>
          </a:xfrm>
          <a:prstGeom prst="ellipse">
            <a:avLst/>
          </a:prstGeom>
          <a:solidFill>
            <a:srgbClr val="35B77C"/>
          </a:solidFill>
        </p:spPr>
      </p:sp>
      <p:sp>
        <p:nvSpPr>
          <p:cNvPr id="11466" name="object_11467"/>
          <p:cNvSpPr/>
          <p:nvPr/>
        </p:nvSpPr>
        <p:spPr>
          <a:xfrm>
            <a:off x="13470088" y="6493198"/>
            <a:ext cx="0" cy="181960"/>
          </a:xfrm>
          <a:prstGeom prst="rect">
            <a:avLst/>
          </a:prstGeom>
          <a:ln w="10000">
            <a:solidFill>
              <a:srgbClr val="767A7C"/>
            </a:solidFill>
          </a:ln>
        </p:spPr>
      </p:sp>
      <p:sp>
        <p:nvSpPr>
          <p:cNvPr id="11468" name="object_11469"/>
          <p:cNvSpPr/>
          <p:nvPr/>
        </p:nvSpPr>
        <p:spPr>
          <a:xfrm>
            <a:off x="14430917" y="6493198"/>
            <a:ext cx="0" cy="181960"/>
          </a:xfrm>
          <a:prstGeom prst="rect">
            <a:avLst/>
          </a:prstGeom>
          <a:ln w="20000">
            <a:solidFill>
              <a:srgbClr val="767A7C"/>
            </a:solidFill>
          </a:ln>
        </p:spPr>
      </p:sp>
      <p:sp>
        <p:nvSpPr>
          <p:cNvPr id="11470" name="object_11471"/>
          <p:cNvSpPr/>
          <p:nvPr/>
        </p:nvSpPr>
        <p:spPr>
          <a:xfrm>
            <a:off x="15511848" y="6493198"/>
            <a:ext cx="0" cy="181960"/>
          </a:xfrm>
          <a:prstGeom prst="rect">
            <a:avLst/>
          </a:prstGeom>
          <a:ln w="10000">
            <a:solidFill>
              <a:srgbClr val="767A7C"/>
            </a:solidFill>
          </a:ln>
        </p:spPr>
      </p:sp>
      <p:sp>
        <p:nvSpPr>
          <p:cNvPr id="11472" name="object_11473"/>
          <p:cNvSpPr txBox="1"/>
          <p:nvPr/>
        </p:nvSpPr>
        <p:spPr>
          <a:xfrm>
            <a:off x="1600000" y="70390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Klarheit der Aufgaben</a:t>
            </a:r>
          </a:p>
        </p:txBody>
      </p:sp>
      <p:sp>
        <p:nvSpPr>
          <p:cNvPr id="11474" name="object_11475"/>
          <p:cNvSpPr txBox="1"/>
          <p:nvPr/>
        </p:nvSpPr>
        <p:spPr>
          <a:xfrm>
            <a:off x="950000" y="72392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27</a:t>
            </a:r>
          </a:p>
        </p:txBody>
      </p:sp>
      <p:sp>
        <p:nvSpPr>
          <p:cNvPr id="11476" name="object_11477"/>
          <p:cNvSpPr txBox="1"/>
          <p:nvPr/>
        </p:nvSpPr>
        <p:spPr>
          <a:xfrm>
            <a:off x="6745326" y="70390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51%</a:t>
            </a:r>
          </a:p>
        </p:txBody>
      </p:sp>
      <p:sp>
        <p:nvSpPr>
          <p:cNvPr id="11478" name="object_11479"/>
          <p:cNvSpPr txBox="1"/>
          <p:nvPr/>
        </p:nvSpPr>
        <p:spPr>
          <a:xfrm>
            <a:off x="16702573" y="7039078"/>
            <a:ext cx="2167513" cy="909800"/>
          </a:xfrm>
          <a:prstGeom prst="rect">
            <a:avLst/>
          </a:prstGeom>
        </p:spPr>
        <p:txBody>
          <a:bodyPr vert="horz" wrap="square" lIns="0" tIns="15240" rIns="0" bIns="0" rtlCol="0" anchor="ctr" anchorCtr="0">
            <a:normAutofit/>
          </a:bodyPr>
          <a:lstStyle/>
          <a:p>
            <a:endParaRPr/>
          </a:p>
        </p:txBody>
      </p:sp>
      <p:sp>
        <p:nvSpPr>
          <p:cNvPr id="11480" name="object_11481"/>
          <p:cNvSpPr/>
          <p:nvPr/>
        </p:nvSpPr>
        <p:spPr>
          <a:xfrm>
            <a:off x="7945326" y="7312018"/>
            <a:ext cx="6316401" cy="363920"/>
          </a:xfrm>
          <a:prstGeom prst="rect">
            <a:avLst/>
          </a:prstGeom>
          <a:solidFill>
            <a:srgbClr val="49C0B6"/>
          </a:solidFill>
        </p:spPr>
      </p:sp>
      <p:sp>
        <p:nvSpPr>
          <p:cNvPr id="11482" name="object_11483"/>
          <p:cNvSpPr/>
          <p:nvPr/>
        </p:nvSpPr>
        <p:spPr>
          <a:xfrm>
            <a:off x="12242363" y="7484880"/>
            <a:ext cx="2019364" cy="18196"/>
          </a:xfrm>
          <a:prstGeom prst="rect">
            <a:avLst/>
          </a:prstGeom>
          <a:solidFill>
            <a:srgbClr val="DB2D3C"/>
          </a:solidFill>
        </p:spPr>
      </p:sp>
      <p:sp>
        <p:nvSpPr>
          <p:cNvPr id="11484" name="object_11485"/>
          <p:cNvSpPr/>
          <p:nvPr/>
        </p:nvSpPr>
        <p:spPr>
          <a:xfrm>
            <a:off x="12196873" y="7448488"/>
            <a:ext cx="90980" cy="90980"/>
          </a:xfrm>
          <a:prstGeom prst="rect">
            <a:avLst/>
          </a:prstGeom>
          <a:solidFill>
            <a:srgbClr val="DB2D3C"/>
          </a:solidFill>
        </p:spPr>
      </p:sp>
      <p:sp>
        <p:nvSpPr>
          <p:cNvPr id="11486" name="object_11487"/>
          <p:cNvSpPr/>
          <p:nvPr/>
        </p:nvSpPr>
        <p:spPr>
          <a:xfrm>
            <a:off x="14261727" y="7484880"/>
            <a:ext cx="1904018" cy="18196"/>
          </a:xfrm>
          <a:prstGeom prst="rect">
            <a:avLst/>
          </a:prstGeom>
          <a:solidFill>
            <a:srgbClr val="35B77C"/>
          </a:solidFill>
        </p:spPr>
      </p:sp>
      <p:sp>
        <p:nvSpPr>
          <p:cNvPr id="11488" name="object_11489"/>
          <p:cNvSpPr/>
          <p:nvPr/>
        </p:nvSpPr>
        <p:spPr>
          <a:xfrm>
            <a:off x="16120255" y="7448488"/>
            <a:ext cx="90980" cy="90980"/>
          </a:xfrm>
          <a:prstGeom prst="ellipse">
            <a:avLst/>
          </a:prstGeom>
          <a:solidFill>
            <a:srgbClr val="35B77C"/>
          </a:solidFill>
        </p:spPr>
      </p:sp>
      <p:sp>
        <p:nvSpPr>
          <p:cNvPr id="11490" name="object_11491"/>
          <p:cNvSpPr/>
          <p:nvPr/>
        </p:nvSpPr>
        <p:spPr>
          <a:xfrm>
            <a:off x="13830399" y="7402998"/>
            <a:ext cx="0" cy="181960"/>
          </a:xfrm>
          <a:prstGeom prst="rect">
            <a:avLst/>
          </a:prstGeom>
          <a:ln w="10000">
            <a:solidFill>
              <a:srgbClr val="767A7C"/>
            </a:solidFill>
          </a:ln>
        </p:spPr>
      </p:sp>
      <p:sp>
        <p:nvSpPr>
          <p:cNvPr id="11492" name="object_11493"/>
          <p:cNvSpPr/>
          <p:nvPr/>
        </p:nvSpPr>
        <p:spPr>
          <a:xfrm>
            <a:off x="14485964" y="7402998"/>
            <a:ext cx="0" cy="181960"/>
          </a:xfrm>
          <a:prstGeom prst="rect">
            <a:avLst/>
          </a:prstGeom>
          <a:ln w="20000">
            <a:solidFill>
              <a:srgbClr val="767A7C"/>
            </a:solidFill>
          </a:ln>
        </p:spPr>
      </p:sp>
      <p:sp>
        <p:nvSpPr>
          <p:cNvPr id="11494" name="object_11495"/>
          <p:cNvSpPr/>
          <p:nvPr/>
        </p:nvSpPr>
        <p:spPr>
          <a:xfrm>
            <a:off x="15301667" y="7402998"/>
            <a:ext cx="0" cy="181960"/>
          </a:xfrm>
          <a:prstGeom prst="rect">
            <a:avLst/>
          </a:prstGeom>
          <a:ln w="10000">
            <a:solidFill>
              <a:srgbClr val="767A7C"/>
            </a:solidFill>
          </a:ln>
        </p:spPr>
      </p:sp>
      <p:sp>
        <p:nvSpPr>
          <p:cNvPr id="11496" name="object_11497"/>
          <p:cNvSpPr txBox="1"/>
          <p:nvPr/>
        </p:nvSpPr>
        <p:spPr>
          <a:xfrm>
            <a:off x="1600000" y="7948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Entscheidungsbefugnisse</a:t>
            </a:r>
          </a:p>
        </p:txBody>
      </p:sp>
      <p:sp>
        <p:nvSpPr>
          <p:cNvPr id="11498" name="object_11499"/>
          <p:cNvSpPr txBox="1"/>
          <p:nvPr/>
        </p:nvSpPr>
        <p:spPr>
          <a:xfrm>
            <a:off x="950000" y="81490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28</a:t>
            </a:r>
          </a:p>
        </p:txBody>
      </p:sp>
      <p:sp>
        <p:nvSpPr>
          <p:cNvPr id="11500" name="object_11501"/>
          <p:cNvSpPr txBox="1"/>
          <p:nvPr/>
        </p:nvSpPr>
        <p:spPr>
          <a:xfrm>
            <a:off x="6745326" y="7948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47%</a:t>
            </a:r>
          </a:p>
        </p:txBody>
      </p:sp>
      <p:sp>
        <p:nvSpPr>
          <p:cNvPr id="11502" name="object_11503"/>
          <p:cNvSpPr txBox="1"/>
          <p:nvPr/>
        </p:nvSpPr>
        <p:spPr>
          <a:xfrm>
            <a:off x="16702573" y="7948878"/>
            <a:ext cx="2167513" cy="909800"/>
          </a:xfrm>
          <a:prstGeom prst="rect">
            <a:avLst/>
          </a:prstGeom>
        </p:spPr>
        <p:txBody>
          <a:bodyPr vert="horz" wrap="square" lIns="0" tIns="15240" rIns="0" bIns="0" rtlCol="0" anchor="ctr" anchorCtr="0">
            <a:normAutofit/>
          </a:bodyPr>
          <a:lstStyle/>
          <a:p>
            <a:endParaRPr/>
          </a:p>
        </p:txBody>
      </p:sp>
      <p:sp>
        <p:nvSpPr>
          <p:cNvPr id="11504" name="object_11505"/>
          <p:cNvSpPr/>
          <p:nvPr/>
        </p:nvSpPr>
        <p:spPr>
          <a:xfrm>
            <a:off x="7945326" y="8221818"/>
            <a:ext cx="6164329" cy="363920"/>
          </a:xfrm>
          <a:prstGeom prst="rect">
            <a:avLst/>
          </a:prstGeom>
          <a:solidFill>
            <a:srgbClr val="49C0B6"/>
          </a:solidFill>
        </p:spPr>
      </p:sp>
      <p:sp>
        <p:nvSpPr>
          <p:cNvPr id="11506" name="object_11507"/>
          <p:cNvSpPr/>
          <p:nvPr/>
        </p:nvSpPr>
        <p:spPr>
          <a:xfrm>
            <a:off x="12317094" y="8394680"/>
            <a:ext cx="1792561" cy="18196"/>
          </a:xfrm>
          <a:prstGeom prst="rect">
            <a:avLst/>
          </a:prstGeom>
          <a:solidFill>
            <a:srgbClr val="DB2D3C"/>
          </a:solidFill>
        </p:spPr>
      </p:sp>
      <p:sp>
        <p:nvSpPr>
          <p:cNvPr id="11508" name="object_11509"/>
          <p:cNvSpPr/>
          <p:nvPr/>
        </p:nvSpPr>
        <p:spPr>
          <a:xfrm>
            <a:off x="12271604" y="8358288"/>
            <a:ext cx="90980" cy="90980"/>
          </a:xfrm>
          <a:prstGeom prst="rect">
            <a:avLst/>
          </a:prstGeom>
          <a:solidFill>
            <a:srgbClr val="DB2D3C"/>
          </a:solidFill>
        </p:spPr>
      </p:sp>
      <p:sp>
        <p:nvSpPr>
          <p:cNvPr id="11510" name="object_11511"/>
          <p:cNvSpPr/>
          <p:nvPr/>
        </p:nvSpPr>
        <p:spPr>
          <a:xfrm>
            <a:off x="14109655" y="8394680"/>
            <a:ext cx="2002711" cy="18196"/>
          </a:xfrm>
          <a:prstGeom prst="rect">
            <a:avLst/>
          </a:prstGeom>
          <a:solidFill>
            <a:srgbClr val="35B77C"/>
          </a:solidFill>
        </p:spPr>
      </p:sp>
      <p:sp>
        <p:nvSpPr>
          <p:cNvPr id="11512" name="object_11513"/>
          <p:cNvSpPr/>
          <p:nvPr/>
        </p:nvSpPr>
        <p:spPr>
          <a:xfrm>
            <a:off x="16066876" y="8358288"/>
            <a:ext cx="90980" cy="90980"/>
          </a:xfrm>
          <a:prstGeom prst="ellipse">
            <a:avLst/>
          </a:prstGeom>
          <a:solidFill>
            <a:srgbClr val="35B77C"/>
          </a:solidFill>
        </p:spPr>
      </p:sp>
      <p:sp>
        <p:nvSpPr>
          <p:cNvPr id="11514" name="object_11515"/>
          <p:cNvSpPr/>
          <p:nvPr/>
        </p:nvSpPr>
        <p:spPr>
          <a:xfrm>
            <a:off x="13710295" y="8312798"/>
            <a:ext cx="0" cy="181960"/>
          </a:xfrm>
          <a:prstGeom prst="rect">
            <a:avLst/>
          </a:prstGeom>
          <a:ln w="10000">
            <a:solidFill>
              <a:srgbClr val="767A7C"/>
            </a:solidFill>
          </a:ln>
        </p:spPr>
      </p:sp>
      <p:sp>
        <p:nvSpPr>
          <p:cNvPr id="11516" name="object_11517"/>
          <p:cNvSpPr/>
          <p:nvPr/>
        </p:nvSpPr>
        <p:spPr>
          <a:xfrm>
            <a:off x="14220735" y="8312798"/>
            <a:ext cx="0" cy="181960"/>
          </a:xfrm>
          <a:prstGeom prst="rect">
            <a:avLst/>
          </a:prstGeom>
          <a:ln w="20000">
            <a:solidFill>
              <a:srgbClr val="767A7C"/>
            </a:solidFill>
          </a:ln>
        </p:spPr>
      </p:sp>
      <p:sp>
        <p:nvSpPr>
          <p:cNvPr id="11518" name="object_11519"/>
          <p:cNvSpPr/>
          <p:nvPr/>
        </p:nvSpPr>
        <p:spPr>
          <a:xfrm>
            <a:off x="15151538" y="8312798"/>
            <a:ext cx="0" cy="181960"/>
          </a:xfrm>
          <a:prstGeom prst="rect">
            <a:avLst/>
          </a:prstGeom>
          <a:ln w="10000">
            <a:solidFill>
              <a:srgbClr val="767A7C"/>
            </a:solidFill>
          </a:ln>
        </p:spPr>
      </p:sp>
      <p:sp>
        <p:nvSpPr>
          <p:cNvPr id="11520" name="object_11521"/>
          <p:cNvSpPr txBox="1"/>
          <p:nvPr/>
        </p:nvSpPr>
        <p:spPr>
          <a:xfrm>
            <a:off x="1600000" y="8858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Besonderer Einsatz</a:t>
            </a:r>
          </a:p>
        </p:txBody>
      </p:sp>
      <p:sp>
        <p:nvSpPr>
          <p:cNvPr id="11522" name="object_11523"/>
          <p:cNvSpPr txBox="1"/>
          <p:nvPr/>
        </p:nvSpPr>
        <p:spPr>
          <a:xfrm>
            <a:off x="950000" y="90588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29</a:t>
            </a:r>
          </a:p>
        </p:txBody>
      </p:sp>
      <p:sp>
        <p:nvSpPr>
          <p:cNvPr id="11524" name="object_11525"/>
          <p:cNvSpPr txBox="1"/>
          <p:nvPr/>
        </p:nvSpPr>
        <p:spPr>
          <a:xfrm>
            <a:off x="6745326" y="8858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70%</a:t>
            </a:r>
          </a:p>
        </p:txBody>
      </p:sp>
      <p:sp>
        <p:nvSpPr>
          <p:cNvPr id="11526" name="object_11527"/>
          <p:cNvSpPr txBox="1"/>
          <p:nvPr/>
        </p:nvSpPr>
        <p:spPr>
          <a:xfrm>
            <a:off x="16702573" y="8858678"/>
            <a:ext cx="2167513" cy="909800"/>
          </a:xfrm>
          <a:prstGeom prst="rect">
            <a:avLst/>
          </a:prstGeom>
        </p:spPr>
        <p:txBody>
          <a:bodyPr vert="horz" wrap="square" lIns="0" tIns="15240" rIns="0" bIns="0" rtlCol="0" anchor="ctr" anchorCtr="0">
            <a:normAutofit/>
          </a:bodyPr>
          <a:lstStyle/>
          <a:p>
            <a:endParaRPr/>
          </a:p>
        </p:txBody>
      </p:sp>
      <p:sp>
        <p:nvSpPr>
          <p:cNvPr id="11528" name="object_11529"/>
          <p:cNvSpPr/>
          <p:nvPr/>
        </p:nvSpPr>
        <p:spPr>
          <a:xfrm>
            <a:off x="7945326" y="9131618"/>
            <a:ext cx="7316498" cy="363920"/>
          </a:xfrm>
          <a:prstGeom prst="rect">
            <a:avLst/>
          </a:prstGeom>
          <a:solidFill>
            <a:srgbClr val="49C0B6"/>
          </a:solidFill>
        </p:spPr>
      </p:sp>
      <p:sp>
        <p:nvSpPr>
          <p:cNvPr id="11530" name="object_11531"/>
          <p:cNvSpPr/>
          <p:nvPr/>
        </p:nvSpPr>
        <p:spPr>
          <a:xfrm>
            <a:off x="12765481" y="9304480"/>
            <a:ext cx="2496343" cy="18196"/>
          </a:xfrm>
          <a:prstGeom prst="rect">
            <a:avLst/>
          </a:prstGeom>
          <a:solidFill>
            <a:srgbClr val="DB2D3C"/>
          </a:solidFill>
        </p:spPr>
      </p:sp>
      <p:sp>
        <p:nvSpPr>
          <p:cNvPr id="11532" name="object_11533"/>
          <p:cNvSpPr/>
          <p:nvPr/>
        </p:nvSpPr>
        <p:spPr>
          <a:xfrm>
            <a:off x="12719991" y="9268088"/>
            <a:ext cx="90980" cy="90980"/>
          </a:xfrm>
          <a:prstGeom prst="rect">
            <a:avLst/>
          </a:prstGeom>
          <a:solidFill>
            <a:srgbClr val="DB2D3C"/>
          </a:solidFill>
        </p:spPr>
      </p:sp>
      <p:sp>
        <p:nvSpPr>
          <p:cNvPr id="11534" name="object_11535"/>
          <p:cNvSpPr/>
          <p:nvPr/>
        </p:nvSpPr>
        <p:spPr>
          <a:xfrm>
            <a:off x="15261824" y="9304480"/>
            <a:ext cx="1090749" cy="18196"/>
          </a:xfrm>
          <a:prstGeom prst="rect">
            <a:avLst/>
          </a:prstGeom>
          <a:solidFill>
            <a:srgbClr val="35B77C"/>
          </a:solidFill>
        </p:spPr>
      </p:sp>
      <p:sp>
        <p:nvSpPr>
          <p:cNvPr id="11536" name="object_11537"/>
          <p:cNvSpPr/>
          <p:nvPr/>
        </p:nvSpPr>
        <p:spPr>
          <a:xfrm>
            <a:off x="16307083" y="9268088"/>
            <a:ext cx="90980" cy="90980"/>
          </a:xfrm>
          <a:prstGeom prst="ellipse">
            <a:avLst/>
          </a:prstGeom>
          <a:solidFill>
            <a:srgbClr val="35B77C"/>
          </a:solidFill>
        </p:spPr>
      </p:sp>
      <p:sp>
        <p:nvSpPr>
          <p:cNvPr id="11538" name="object_11539"/>
          <p:cNvSpPr/>
          <p:nvPr/>
        </p:nvSpPr>
        <p:spPr>
          <a:xfrm>
            <a:off x="15025113" y="9222598"/>
            <a:ext cx="0" cy="181960"/>
          </a:xfrm>
          <a:prstGeom prst="rect">
            <a:avLst/>
          </a:prstGeom>
          <a:ln w="10000">
            <a:solidFill>
              <a:srgbClr val="767A7C"/>
            </a:solidFill>
          </a:ln>
        </p:spPr>
      </p:sp>
      <p:sp>
        <p:nvSpPr>
          <p:cNvPr id="11540" name="object_11541"/>
          <p:cNvSpPr/>
          <p:nvPr/>
        </p:nvSpPr>
        <p:spPr>
          <a:xfrm>
            <a:off x="15391745" y="9222598"/>
            <a:ext cx="0" cy="181960"/>
          </a:xfrm>
          <a:prstGeom prst="rect">
            <a:avLst/>
          </a:prstGeom>
          <a:ln w="20000">
            <a:solidFill>
              <a:srgbClr val="767A7C"/>
            </a:solidFill>
          </a:ln>
        </p:spPr>
      </p:sp>
      <p:sp>
        <p:nvSpPr>
          <p:cNvPr id="11542" name="object_11543"/>
          <p:cNvSpPr/>
          <p:nvPr/>
        </p:nvSpPr>
        <p:spPr>
          <a:xfrm>
            <a:off x="15792090" y="9222598"/>
            <a:ext cx="0" cy="181960"/>
          </a:xfrm>
          <a:prstGeom prst="rect">
            <a:avLst/>
          </a:prstGeom>
          <a:ln w="10000">
            <a:solidFill>
              <a:srgbClr val="767A7C"/>
            </a:solidFill>
          </a:ln>
        </p:spPr>
      </p:sp>
      <p:sp>
        <p:nvSpPr>
          <p:cNvPr id="11544" name="object_11545"/>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54" name="object_11555"/>
          <p:cNvSpPr>
            <a:spLocks noGrp="1"/>
          </p:cNvSpPr>
          <p:nvPr/>
        </p:nvSpPr>
        <p:spPr>
          <a:xfrm>
            <a:off x="757390" y="680607"/>
            <a:ext cx="733425" cy="733425"/>
          </a:xfrm>
          <a:prstGeom prst="rect">
            <a:avLst/>
          </a:prstGeom>
          <a:ln w="125650">
            <a:solidFill>
              <a:srgbClr val="F48798"/>
            </a:solidFill>
          </a:ln>
        </p:spPr>
        <p:txBody>
          <a:bodyPr wrap="square" lIns="0" tIns="0" rIns="0" bIns="0" rtlCol="0"/>
          <a:lstStyle/>
          <a:p>
            <a:endParaRPr/>
          </a:p>
        </p:txBody>
      </p:sp>
      <p:sp>
        <p:nvSpPr>
          <p:cNvPr id="11556" name="object_1155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Berufliche Entwicklung | 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1558" name="1155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1560" name="1156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1562" name="1156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1564" name="1156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1566" name="1156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1568" name="1156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1570" name="1157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1572" name="1157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1574" name="1157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1576" name="1157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1578" name="1157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1580" name="1158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1582" name="1158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1584" name="1158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1586" name="1158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1588" name="1158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1590" name="1159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1592" name="object_11593"/>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1594" name="object_11595"/>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596" name="object_11597"/>
          <p:cNvSpPr/>
          <p:nvPr/>
        </p:nvSpPr>
        <p:spPr>
          <a:xfrm>
            <a:off x="7945326" y="3399878"/>
            <a:ext cx="0" cy="4245732"/>
          </a:xfrm>
          <a:prstGeom prst="rect">
            <a:avLst/>
          </a:prstGeom>
          <a:ln w="5235">
            <a:solidFill>
              <a:srgbClr val="000000"/>
            </a:solidFill>
          </a:ln>
        </p:spPr>
      </p:sp>
      <p:sp>
        <p:nvSpPr>
          <p:cNvPr id="11598" name="object_11599"/>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600" name="object_11601"/>
          <p:cNvSpPr/>
          <p:nvPr/>
        </p:nvSpPr>
        <p:spPr>
          <a:xfrm>
            <a:off x="9626775" y="3399878"/>
            <a:ext cx="0" cy="4245732"/>
          </a:xfrm>
          <a:prstGeom prst="rect">
            <a:avLst/>
          </a:prstGeom>
          <a:ln w="5235">
            <a:solidFill>
              <a:srgbClr val="767A7C"/>
            </a:solidFill>
          </a:ln>
        </p:spPr>
      </p:sp>
      <p:sp>
        <p:nvSpPr>
          <p:cNvPr id="11602" name="object_11603"/>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604" name="object_11605"/>
          <p:cNvSpPr/>
          <p:nvPr/>
        </p:nvSpPr>
        <p:spPr>
          <a:xfrm>
            <a:off x="11308225" y="3399878"/>
            <a:ext cx="0" cy="4245732"/>
          </a:xfrm>
          <a:prstGeom prst="rect">
            <a:avLst/>
          </a:prstGeom>
          <a:ln w="5235">
            <a:solidFill>
              <a:srgbClr val="767A7C"/>
            </a:solidFill>
          </a:ln>
        </p:spPr>
      </p:sp>
      <p:sp>
        <p:nvSpPr>
          <p:cNvPr id="11606" name="object_11607"/>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608" name="object_11609"/>
          <p:cNvSpPr/>
          <p:nvPr/>
        </p:nvSpPr>
        <p:spPr>
          <a:xfrm>
            <a:off x="12989674" y="3399878"/>
            <a:ext cx="0" cy="4245732"/>
          </a:xfrm>
          <a:prstGeom prst="rect">
            <a:avLst/>
          </a:prstGeom>
          <a:ln w="5235">
            <a:solidFill>
              <a:srgbClr val="767A7C"/>
            </a:solidFill>
          </a:ln>
        </p:spPr>
      </p:sp>
      <p:sp>
        <p:nvSpPr>
          <p:cNvPr id="11610" name="object_11611"/>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612" name="object_11613"/>
          <p:cNvSpPr/>
          <p:nvPr/>
        </p:nvSpPr>
        <p:spPr>
          <a:xfrm>
            <a:off x="14671124" y="3399878"/>
            <a:ext cx="0" cy="4245732"/>
          </a:xfrm>
          <a:prstGeom prst="rect">
            <a:avLst/>
          </a:prstGeom>
          <a:ln w="5235">
            <a:solidFill>
              <a:srgbClr val="767A7C"/>
            </a:solidFill>
          </a:ln>
        </p:spPr>
      </p:sp>
      <p:sp>
        <p:nvSpPr>
          <p:cNvPr id="11614" name="object_11615"/>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616" name="object_11617"/>
          <p:cNvSpPr/>
          <p:nvPr/>
        </p:nvSpPr>
        <p:spPr>
          <a:xfrm>
            <a:off x="16352573" y="3399878"/>
            <a:ext cx="0" cy="4245732"/>
          </a:xfrm>
          <a:prstGeom prst="rect">
            <a:avLst/>
          </a:prstGeom>
          <a:ln w="5235">
            <a:solidFill>
              <a:srgbClr val="000000"/>
            </a:solidFill>
          </a:ln>
        </p:spPr>
      </p:sp>
      <p:sp>
        <p:nvSpPr>
          <p:cNvPr id="11548" name="object_11549"/>
          <p:cNvSpPr/>
          <p:nvPr/>
        </p:nvSpPr>
        <p:spPr>
          <a:xfrm>
            <a:off x="7945326" y="3242398"/>
            <a:ext cx="5128421" cy="157480"/>
          </a:xfrm>
          <a:prstGeom prst="rect">
            <a:avLst/>
          </a:prstGeom>
          <a:solidFill>
            <a:srgbClr val="DB2D3C"/>
          </a:solidFill>
        </p:spPr>
      </p:sp>
      <p:sp>
        <p:nvSpPr>
          <p:cNvPr id="11550" name="object_11551"/>
          <p:cNvSpPr/>
          <p:nvPr/>
        </p:nvSpPr>
        <p:spPr>
          <a:xfrm>
            <a:off x="13073747" y="3242398"/>
            <a:ext cx="1008870" cy="157480"/>
          </a:xfrm>
          <a:prstGeom prst="rect">
            <a:avLst/>
          </a:prstGeom>
          <a:solidFill>
            <a:srgbClr val="FABC46"/>
          </a:solidFill>
        </p:spPr>
      </p:sp>
      <p:sp>
        <p:nvSpPr>
          <p:cNvPr id="11552" name="object_11553"/>
          <p:cNvSpPr/>
          <p:nvPr/>
        </p:nvSpPr>
        <p:spPr>
          <a:xfrm>
            <a:off x="14082617" y="3242398"/>
            <a:ext cx="2269957" cy="157480"/>
          </a:xfrm>
          <a:prstGeom prst="rect">
            <a:avLst/>
          </a:prstGeom>
          <a:solidFill>
            <a:srgbClr val="35B77C"/>
          </a:solidFill>
        </p:spPr>
      </p:sp>
      <p:sp>
        <p:nvSpPr>
          <p:cNvPr id="11618" name="object_11619"/>
          <p:cNvSpPr txBox="1"/>
          <p:nvPr/>
        </p:nvSpPr>
        <p:spPr>
          <a:xfrm>
            <a:off x="1600000" y="339987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Kriterien für Karriere</a:t>
            </a:r>
          </a:p>
        </p:txBody>
      </p:sp>
      <p:sp>
        <p:nvSpPr>
          <p:cNvPr id="11620" name="object_11621"/>
          <p:cNvSpPr txBox="1"/>
          <p:nvPr/>
        </p:nvSpPr>
        <p:spPr>
          <a:xfrm>
            <a:off x="950000" y="3633394"/>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30</a:t>
            </a:r>
          </a:p>
        </p:txBody>
      </p:sp>
      <p:sp>
        <p:nvSpPr>
          <p:cNvPr id="11622" name="object_11623"/>
          <p:cNvSpPr txBox="1"/>
          <p:nvPr/>
        </p:nvSpPr>
        <p:spPr>
          <a:xfrm>
            <a:off x="6745326" y="3399878"/>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53%</a:t>
            </a:r>
          </a:p>
        </p:txBody>
      </p:sp>
      <p:sp>
        <p:nvSpPr>
          <p:cNvPr id="11624" name="object_11625"/>
          <p:cNvSpPr txBox="1"/>
          <p:nvPr/>
        </p:nvSpPr>
        <p:spPr>
          <a:xfrm>
            <a:off x="16702573" y="3399878"/>
            <a:ext cx="2167513" cy="1061433"/>
          </a:xfrm>
          <a:prstGeom prst="rect">
            <a:avLst/>
          </a:prstGeom>
        </p:spPr>
        <p:txBody>
          <a:bodyPr vert="horz" wrap="square" lIns="0" tIns="15240" rIns="0" bIns="0" rtlCol="0" anchor="ctr" anchorCtr="0">
            <a:normAutofit/>
          </a:bodyPr>
          <a:lstStyle/>
          <a:p>
            <a:endParaRPr/>
          </a:p>
        </p:txBody>
      </p:sp>
      <p:sp>
        <p:nvSpPr>
          <p:cNvPr id="11626" name="object_11627"/>
          <p:cNvSpPr/>
          <p:nvPr/>
        </p:nvSpPr>
        <p:spPr>
          <a:xfrm>
            <a:off x="7945326" y="3718308"/>
            <a:ext cx="4827488" cy="424573"/>
          </a:xfrm>
          <a:prstGeom prst="rect">
            <a:avLst/>
          </a:prstGeom>
          <a:solidFill>
            <a:srgbClr val="49C0B6"/>
          </a:solidFill>
        </p:spPr>
      </p:sp>
      <p:sp>
        <p:nvSpPr>
          <p:cNvPr id="11628" name="object_11629"/>
          <p:cNvSpPr/>
          <p:nvPr/>
        </p:nvSpPr>
        <p:spPr>
          <a:xfrm>
            <a:off x="9386568" y="3919980"/>
            <a:ext cx="3386246" cy="21229"/>
          </a:xfrm>
          <a:prstGeom prst="rect">
            <a:avLst/>
          </a:prstGeom>
          <a:solidFill>
            <a:srgbClr val="DB2D3C"/>
          </a:solidFill>
        </p:spPr>
      </p:sp>
      <p:sp>
        <p:nvSpPr>
          <p:cNvPr id="11630" name="object_11631"/>
          <p:cNvSpPr/>
          <p:nvPr/>
        </p:nvSpPr>
        <p:spPr>
          <a:xfrm>
            <a:off x="9333496" y="3877523"/>
            <a:ext cx="106143" cy="106143"/>
          </a:xfrm>
          <a:prstGeom prst="rect">
            <a:avLst/>
          </a:prstGeom>
          <a:solidFill>
            <a:srgbClr val="DB2D3C"/>
          </a:solidFill>
        </p:spPr>
      </p:sp>
      <p:sp>
        <p:nvSpPr>
          <p:cNvPr id="11632" name="object_11633"/>
          <p:cNvSpPr/>
          <p:nvPr/>
        </p:nvSpPr>
        <p:spPr>
          <a:xfrm>
            <a:off x="12772814" y="3919980"/>
            <a:ext cx="2949215" cy="21229"/>
          </a:xfrm>
          <a:prstGeom prst="rect">
            <a:avLst/>
          </a:prstGeom>
          <a:solidFill>
            <a:srgbClr val="35B77C"/>
          </a:solidFill>
        </p:spPr>
      </p:sp>
      <p:sp>
        <p:nvSpPr>
          <p:cNvPr id="11634" name="object_11635"/>
          <p:cNvSpPr/>
          <p:nvPr/>
        </p:nvSpPr>
        <p:spPr>
          <a:xfrm>
            <a:off x="15668957" y="3877523"/>
            <a:ext cx="106143" cy="106143"/>
          </a:xfrm>
          <a:prstGeom prst="ellipse">
            <a:avLst/>
          </a:prstGeom>
          <a:solidFill>
            <a:srgbClr val="35B77C"/>
          </a:solidFill>
        </p:spPr>
      </p:sp>
      <p:sp>
        <p:nvSpPr>
          <p:cNvPr id="11636" name="object_11637"/>
          <p:cNvSpPr/>
          <p:nvPr/>
        </p:nvSpPr>
        <p:spPr>
          <a:xfrm>
            <a:off x="12201495" y="3824451"/>
            <a:ext cx="0" cy="212287"/>
          </a:xfrm>
          <a:prstGeom prst="rect">
            <a:avLst/>
          </a:prstGeom>
          <a:ln w="10000">
            <a:solidFill>
              <a:srgbClr val="767A7C"/>
            </a:solidFill>
          </a:ln>
        </p:spPr>
      </p:sp>
      <p:sp>
        <p:nvSpPr>
          <p:cNvPr id="11638" name="object_11639"/>
          <p:cNvSpPr/>
          <p:nvPr/>
        </p:nvSpPr>
        <p:spPr>
          <a:xfrm>
            <a:off x="12989674" y="3824451"/>
            <a:ext cx="0" cy="212287"/>
          </a:xfrm>
          <a:prstGeom prst="rect">
            <a:avLst/>
          </a:prstGeom>
          <a:ln w="20000">
            <a:solidFill>
              <a:srgbClr val="767A7C"/>
            </a:solidFill>
          </a:ln>
        </p:spPr>
      </p:sp>
      <p:sp>
        <p:nvSpPr>
          <p:cNvPr id="11640" name="object_11641"/>
          <p:cNvSpPr/>
          <p:nvPr/>
        </p:nvSpPr>
        <p:spPr>
          <a:xfrm>
            <a:off x="13710295" y="3824451"/>
            <a:ext cx="0" cy="212287"/>
          </a:xfrm>
          <a:prstGeom prst="rect">
            <a:avLst/>
          </a:prstGeom>
          <a:ln w="10000">
            <a:solidFill>
              <a:srgbClr val="767A7C"/>
            </a:solidFill>
          </a:ln>
        </p:spPr>
      </p:sp>
      <p:sp>
        <p:nvSpPr>
          <p:cNvPr id="11642" name="object_11643"/>
          <p:cNvSpPr txBox="1"/>
          <p:nvPr/>
        </p:nvSpPr>
        <p:spPr>
          <a:xfrm>
            <a:off x="1600000" y="446131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Kenntnis Bewertungssystem</a:t>
            </a:r>
          </a:p>
        </p:txBody>
      </p:sp>
      <p:sp>
        <p:nvSpPr>
          <p:cNvPr id="11644" name="object_11645"/>
          <p:cNvSpPr txBox="1"/>
          <p:nvPr/>
        </p:nvSpPr>
        <p:spPr>
          <a:xfrm>
            <a:off x="950000" y="4694827"/>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31</a:t>
            </a:r>
          </a:p>
        </p:txBody>
      </p:sp>
      <p:sp>
        <p:nvSpPr>
          <p:cNvPr id="11646" name="object_11647"/>
          <p:cNvSpPr txBox="1"/>
          <p:nvPr/>
        </p:nvSpPr>
        <p:spPr>
          <a:xfrm>
            <a:off x="6745326" y="4461311"/>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52%</a:t>
            </a:r>
          </a:p>
        </p:txBody>
      </p:sp>
      <p:sp>
        <p:nvSpPr>
          <p:cNvPr id="11648" name="object_11649"/>
          <p:cNvSpPr txBox="1"/>
          <p:nvPr/>
        </p:nvSpPr>
        <p:spPr>
          <a:xfrm>
            <a:off x="16702573" y="4461311"/>
            <a:ext cx="2167513" cy="1061433"/>
          </a:xfrm>
          <a:prstGeom prst="rect">
            <a:avLst/>
          </a:prstGeom>
        </p:spPr>
        <p:txBody>
          <a:bodyPr vert="horz" wrap="square" lIns="0" tIns="15240" rIns="0" bIns="0" rtlCol="0" anchor="ctr" anchorCtr="0">
            <a:normAutofit/>
          </a:bodyPr>
          <a:lstStyle/>
          <a:p>
            <a:endParaRPr/>
          </a:p>
        </p:txBody>
      </p:sp>
      <p:sp>
        <p:nvSpPr>
          <p:cNvPr id="11650" name="object_11651"/>
          <p:cNvSpPr/>
          <p:nvPr/>
        </p:nvSpPr>
        <p:spPr>
          <a:xfrm>
            <a:off x="7945326" y="4779741"/>
            <a:ext cx="5581599" cy="424573"/>
          </a:xfrm>
          <a:prstGeom prst="rect">
            <a:avLst/>
          </a:prstGeom>
          <a:solidFill>
            <a:srgbClr val="49C0B6"/>
          </a:solidFill>
        </p:spPr>
      </p:sp>
      <p:sp>
        <p:nvSpPr>
          <p:cNvPr id="11652" name="object_11653"/>
          <p:cNvSpPr/>
          <p:nvPr/>
        </p:nvSpPr>
        <p:spPr>
          <a:xfrm>
            <a:off x="10411452" y="4981413"/>
            <a:ext cx="3115473" cy="21229"/>
          </a:xfrm>
          <a:prstGeom prst="rect">
            <a:avLst/>
          </a:prstGeom>
          <a:solidFill>
            <a:srgbClr val="DB2D3C"/>
          </a:solidFill>
        </p:spPr>
      </p:sp>
      <p:sp>
        <p:nvSpPr>
          <p:cNvPr id="11654" name="object_11655"/>
          <p:cNvSpPr/>
          <p:nvPr/>
        </p:nvSpPr>
        <p:spPr>
          <a:xfrm>
            <a:off x="10358380" y="4938956"/>
            <a:ext cx="106143" cy="106143"/>
          </a:xfrm>
          <a:prstGeom prst="rect">
            <a:avLst/>
          </a:prstGeom>
          <a:solidFill>
            <a:srgbClr val="DB2D3C"/>
          </a:solidFill>
        </p:spPr>
      </p:sp>
      <p:sp>
        <p:nvSpPr>
          <p:cNvPr id="11656" name="object_11657"/>
          <p:cNvSpPr/>
          <p:nvPr/>
        </p:nvSpPr>
        <p:spPr>
          <a:xfrm>
            <a:off x="13526925" y="4981413"/>
            <a:ext cx="2825648" cy="21229"/>
          </a:xfrm>
          <a:prstGeom prst="rect">
            <a:avLst/>
          </a:prstGeom>
          <a:solidFill>
            <a:srgbClr val="35B77C"/>
          </a:solidFill>
        </p:spPr>
      </p:sp>
      <p:sp>
        <p:nvSpPr>
          <p:cNvPr id="11658" name="object_11659"/>
          <p:cNvSpPr/>
          <p:nvPr/>
        </p:nvSpPr>
        <p:spPr>
          <a:xfrm>
            <a:off x="16299501" y="4938956"/>
            <a:ext cx="106143" cy="106143"/>
          </a:xfrm>
          <a:prstGeom prst="ellipse">
            <a:avLst/>
          </a:prstGeom>
          <a:solidFill>
            <a:srgbClr val="35B77C"/>
          </a:solidFill>
        </p:spPr>
      </p:sp>
      <p:sp>
        <p:nvSpPr>
          <p:cNvPr id="11660" name="object_11661"/>
          <p:cNvSpPr/>
          <p:nvPr/>
        </p:nvSpPr>
        <p:spPr>
          <a:xfrm>
            <a:off x="12869571" y="4885884"/>
            <a:ext cx="0" cy="212287"/>
          </a:xfrm>
          <a:prstGeom prst="rect">
            <a:avLst/>
          </a:prstGeom>
          <a:ln w="10000">
            <a:solidFill>
              <a:srgbClr val="767A7C"/>
            </a:solidFill>
          </a:ln>
        </p:spPr>
      </p:sp>
      <p:sp>
        <p:nvSpPr>
          <p:cNvPr id="11662" name="object_11663"/>
          <p:cNvSpPr/>
          <p:nvPr/>
        </p:nvSpPr>
        <p:spPr>
          <a:xfrm>
            <a:off x="13716402" y="4885884"/>
            <a:ext cx="0" cy="212287"/>
          </a:xfrm>
          <a:prstGeom prst="rect">
            <a:avLst/>
          </a:prstGeom>
          <a:ln w="20000">
            <a:solidFill>
              <a:srgbClr val="767A7C"/>
            </a:solidFill>
          </a:ln>
        </p:spPr>
      </p:sp>
      <p:sp>
        <p:nvSpPr>
          <p:cNvPr id="11664" name="object_11665"/>
          <p:cNvSpPr/>
          <p:nvPr/>
        </p:nvSpPr>
        <p:spPr>
          <a:xfrm>
            <a:off x="14881305" y="4885884"/>
            <a:ext cx="0" cy="212287"/>
          </a:xfrm>
          <a:prstGeom prst="rect">
            <a:avLst/>
          </a:prstGeom>
          <a:ln w="10000">
            <a:solidFill>
              <a:srgbClr val="767A7C"/>
            </a:solidFill>
          </a:ln>
        </p:spPr>
      </p:sp>
      <p:sp>
        <p:nvSpPr>
          <p:cNvPr id="11666" name="object_11667"/>
          <p:cNvSpPr txBox="1"/>
          <p:nvPr/>
        </p:nvSpPr>
        <p:spPr>
          <a:xfrm>
            <a:off x="1600000" y="5522744"/>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Förderung berufliche Entwicklung</a:t>
            </a:r>
          </a:p>
        </p:txBody>
      </p:sp>
      <p:sp>
        <p:nvSpPr>
          <p:cNvPr id="11668" name="object_11669"/>
          <p:cNvSpPr txBox="1"/>
          <p:nvPr/>
        </p:nvSpPr>
        <p:spPr>
          <a:xfrm>
            <a:off x="950000" y="5756260"/>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32</a:t>
            </a:r>
          </a:p>
        </p:txBody>
      </p:sp>
      <p:sp>
        <p:nvSpPr>
          <p:cNvPr id="11670" name="object_11671"/>
          <p:cNvSpPr txBox="1"/>
          <p:nvPr/>
        </p:nvSpPr>
        <p:spPr>
          <a:xfrm>
            <a:off x="6745326" y="5522744"/>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53%</a:t>
            </a:r>
          </a:p>
        </p:txBody>
      </p:sp>
      <p:sp>
        <p:nvSpPr>
          <p:cNvPr id="11672" name="object_11673"/>
          <p:cNvSpPr txBox="1"/>
          <p:nvPr/>
        </p:nvSpPr>
        <p:spPr>
          <a:xfrm>
            <a:off x="16702573" y="5522744"/>
            <a:ext cx="2167513" cy="1061433"/>
          </a:xfrm>
          <a:prstGeom prst="rect">
            <a:avLst/>
          </a:prstGeom>
        </p:spPr>
        <p:txBody>
          <a:bodyPr vert="horz" wrap="square" lIns="0" tIns="15240" rIns="0" bIns="0" rtlCol="0" anchor="ctr" anchorCtr="0">
            <a:normAutofit/>
          </a:bodyPr>
          <a:lstStyle/>
          <a:p>
            <a:endParaRPr/>
          </a:p>
        </p:txBody>
      </p:sp>
      <p:sp>
        <p:nvSpPr>
          <p:cNvPr id="11674" name="object_11675"/>
          <p:cNvSpPr/>
          <p:nvPr/>
        </p:nvSpPr>
        <p:spPr>
          <a:xfrm>
            <a:off x="7945326" y="5841174"/>
            <a:ext cx="6133546" cy="424573"/>
          </a:xfrm>
          <a:prstGeom prst="rect">
            <a:avLst/>
          </a:prstGeom>
          <a:solidFill>
            <a:srgbClr val="49C0B6"/>
          </a:solidFill>
        </p:spPr>
      </p:sp>
      <p:sp>
        <p:nvSpPr>
          <p:cNvPr id="11676" name="object_11677"/>
          <p:cNvSpPr/>
          <p:nvPr/>
        </p:nvSpPr>
        <p:spPr>
          <a:xfrm>
            <a:off x="12028846" y="6042846"/>
            <a:ext cx="2050026" cy="21229"/>
          </a:xfrm>
          <a:prstGeom prst="rect">
            <a:avLst/>
          </a:prstGeom>
          <a:solidFill>
            <a:srgbClr val="DB2D3C"/>
          </a:solidFill>
        </p:spPr>
      </p:sp>
      <p:sp>
        <p:nvSpPr>
          <p:cNvPr id="11678" name="object_11679"/>
          <p:cNvSpPr/>
          <p:nvPr/>
        </p:nvSpPr>
        <p:spPr>
          <a:xfrm>
            <a:off x="11975774" y="6000389"/>
            <a:ext cx="106143" cy="106143"/>
          </a:xfrm>
          <a:prstGeom prst="rect">
            <a:avLst/>
          </a:prstGeom>
          <a:solidFill>
            <a:srgbClr val="DB2D3C"/>
          </a:solidFill>
        </p:spPr>
      </p:sp>
      <p:sp>
        <p:nvSpPr>
          <p:cNvPr id="11680" name="object_11681"/>
          <p:cNvSpPr/>
          <p:nvPr/>
        </p:nvSpPr>
        <p:spPr>
          <a:xfrm>
            <a:off x="14078872" y="6042846"/>
            <a:ext cx="1793287" cy="21229"/>
          </a:xfrm>
          <a:prstGeom prst="rect">
            <a:avLst/>
          </a:prstGeom>
          <a:solidFill>
            <a:srgbClr val="35B77C"/>
          </a:solidFill>
        </p:spPr>
      </p:sp>
      <p:sp>
        <p:nvSpPr>
          <p:cNvPr id="11682" name="object_11683"/>
          <p:cNvSpPr/>
          <p:nvPr/>
        </p:nvSpPr>
        <p:spPr>
          <a:xfrm>
            <a:off x="15819087" y="6000389"/>
            <a:ext cx="106143" cy="106143"/>
          </a:xfrm>
          <a:prstGeom prst="ellipse">
            <a:avLst/>
          </a:prstGeom>
          <a:solidFill>
            <a:srgbClr val="35B77C"/>
          </a:solidFill>
        </p:spPr>
      </p:sp>
      <p:sp>
        <p:nvSpPr>
          <p:cNvPr id="11684" name="object_11685"/>
          <p:cNvSpPr/>
          <p:nvPr/>
        </p:nvSpPr>
        <p:spPr>
          <a:xfrm>
            <a:off x="13515127" y="5947317"/>
            <a:ext cx="0" cy="212287"/>
          </a:xfrm>
          <a:prstGeom prst="rect">
            <a:avLst/>
          </a:prstGeom>
          <a:ln w="10000">
            <a:solidFill>
              <a:srgbClr val="767A7C"/>
            </a:solidFill>
          </a:ln>
        </p:spPr>
      </p:sp>
      <p:sp>
        <p:nvSpPr>
          <p:cNvPr id="11686" name="object_11687"/>
          <p:cNvSpPr/>
          <p:nvPr/>
        </p:nvSpPr>
        <p:spPr>
          <a:xfrm>
            <a:off x="14078872" y="5947317"/>
            <a:ext cx="0" cy="212287"/>
          </a:xfrm>
          <a:prstGeom prst="rect">
            <a:avLst/>
          </a:prstGeom>
          <a:ln w="20000">
            <a:solidFill>
              <a:srgbClr val="767A7C"/>
            </a:solidFill>
          </a:ln>
        </p:spPr>
      </p:sp>
      <p:sp>
        <p:nvSpPr>
          <p:cNvPr id="11688" name="object_11689"/>
          <p:cNvSpPr/>
          <p:nvPr/>
        </p:nvSpPr>
        <p:spPr>
          <a:xfrm>
            <a:off x="14865137" y="5947317"/>
            <a:ext cx="0" cy="212287"/>
          </a:xfrm>
          <a:prstGeom prst="rect">
            <a:avLst/>
          </a:prstGeom>
          <a:ln w="10000">
            <a:solidFill>
              <a:srgbClr val="767A7C"/>
            </a:solidFill>
          </a:ln>
        </p:spPr>
      </p:sp>
      <p:sp>
        <p:nvSpPr>
          <p:cNvPr id="11690" name="object_11691"/>
          <p:cNvSpPr txBox="1"/>
          <p:nvPr/>
        </p:nvSpPr>
        <p:spPr>
          <a:xfrm>
            <a:off x="1600000" y="6584177"/>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Weiterbildungsangebot</a:t>
            </a:r>
          </a:p>
        </p:txBody>
      </p:sp>
      <p:sp>
        <p:nvSpPr>
          <p:cNvPr id="11692" name="object_11693"/>
          <p:cNvSpPr txBox="1"/>
          <p:nvPr/>
        </p:nvSpPr>
        <p:spPr>
          <a:xfrm>
            <a:off x="950000" y="6817693"/>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33</a:t>
            </a:r>
          </a:p>
        </p:txBody>
      </p:sp>
      <p:sp>
        <p:nvSpPr>
          <p:cNvPr id="11694" name="object_11695"/>
          <p:cNvSpPr txBox="1"/>
          <p:nvPr/>
        </p:nvSpPr>
        <p:spPr>
          <a:xfrm>
            <a:off x="6745326" y="6584177"/>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56%</a:t>
            </a:r>
          </a:p>
        </p:txBody>
      </p:sp>
      <p:sp>
        <p:nvSpPr>
          <p:cNvPr id="11696" name="object_11697"/>
          <p:cNvSpPr txBox="1"/>
          <p:nvPr/>
        </p:nvSpPr>
        <p:spPr>
          <a:xfrm>
            <a:off x="16702573" y="6584177"/>
            <a:ext cx="2167513" cy="1061433"/>
          </a:xfrm>
          <a:prstGeom prst="rect">
            <a:avLst/>
          </a:prstGeom>
        </p:spPr>
        <p:txBody>
          <a:bodyPr vert="horz" wrap="square" lIns="0" tIns="15240" rIns="0" bIns="0" rtlCol="0" anchor="ctr" anchorCtr="0">
            <a:normAutofit/>
          </a:bodyPr>
          <a:lstStyle/>
          <a:p>
            <a:endParaRPr/>
          </a:p>
        </p:txBody>
      </p:sp>
      <p:sp>
        <p:nvSpPr>
          <p:cNvPr id="11698" name="object_11699"/>
          <p:cNvSpPr/>
          <p:nvPr/>
        </p:nvSpPr>
        <p:spPr>
          <a:xfrm>
            <a:off x="7945326" y="6902607"/>
            <a:ext cx="4868587" cy="424573"/>
          </a:xfrm>
          <a:prstGeom prst="rect">
            <a:avLst/>
          </a:prstGeom>
          <a:solidFill>
            <a:srgbClr val="49C0B6"/>
          </a:solidFill>
        </p:spPr>
      </p:sp>
      <p:sp>
        <p:nvSpPr>
          <p:cNvPr id="11700" name="object_11701"/>
          <p:cNvSpPr/>
          <p:nvPr/>
        </p:nvSpPr>
        <p:spPr>
          <a:xfrm>
            <a:off x="10075162" y="7104279"/>
            <a:ext cx="2738751" cy="21229"/>
          </a:xfrm>
          <a:prstGeom prst="rect">
            <a:avLst/>
          </a:prstGeom>
          <a:solidFill>
            <a:srgbClr val="DB2D3C"/>
          </a:solidFill>
        </p:spPr>
      </p:sp>
      <p:sp>
        <p:nvSpPr>
          <p:cNvPr id="11702" name="object_11703"/>
          <p:cNvSpPr/>
          <p:nvPr/>
        </p:nvSpPr>
        <p:spPr>
          <a:xfrm>
            <a:off x="10022090" y="7061822"/>
            <a:ext cx="106143" cy="106143"/>
          </a:xfrm>
          <a:prstGeom prst="rect">
            <a:avLst/>
          </a:prstGeom>
          <a:solidFill>
            <a:srgbClr val="DB2D3C"/>
          </a:solidFill>
        </p:spPr>
      </p:sp>
      <p:sp>
        <p:nvSpPr>
          <p:cNvPr id="11704" name="object_11705"/>
          <p:cNvSpPr/>
          <p:nvPr/>
        </p:nvSpPr>
        <p:spPr>
          <a:xfrm>
            <a:off x="12813913" y="7104279"/>
            <a:ext cx="2137452" cy="21229"/>
          </a:xfrm>
          <a:prstGeom prst="rect">
            <a:avLst/>
          </a:prstGeom>
          <a:solidFill>
            <a:srgbClr val="35B77C"/>
          </a:solidFill>
        </p:spPr>
      </p:sp>
      <p:sp>
        <p:nvSpPr>
          <p:cNvPr id="11706" name="object_11707"/>
          <p:cNvSpPr/>
          <p:nvPr/>
        </p:nvSpPr>
        <p:spPr>
          <a:xfrm>
            <a:off x="14898293" y="7061822"/>
            <a:ext cx="106143" cy="106143"/>
          </a:xfrm>
          <a:prstGeom prst="ellipse">
            <a:avLst/>
          </a:prstGeom>
          <a:solidFill>
            <a:srgbClr val="35B77C"/>
          </a:solidFill>
        </p:spPr>
      </p:sp>
      <p:sp>
        <p:nvSpPr>
          <p:cNvPr id="11708" name="object_11709"/>
          <p:cNvSpPr/>
          <p:nvPr/>
        </p:nvSpPr>
        <p:spPr>
          <a:xfrm>
            <a:off x="12148950" y="7008750"/>
            <a:ext cx="0" cy="212287"/>
          </a:xfrm>
          <a:prstGeom prst="rect">
            <a:avLst/>
          </a:prstGeom>
          <a:ln w="10000">
            <a:solidFill>
              <a:srgbClr val="767A7C"/>
            </a:solidFill>
          </a:ln>
        </p:spPr>
      </p:sp>
      <p:sp>
        <p:nvSpPr>
          <p:cNvPr id="11710" name="object_11711"/>
          <p:cNvSpPr/>
          <p:nvPr/>
        </p:nvSpPr>
        <p:spPr>
          <a:xfrm>
            <a:off x="13049726" y="7008750"/>
            <a:ext cx="0" cy="212287"/>
          </a:xfrm>
          <a:prstGeom prst="rect">
            <a:avLst/>
          </a:prstGeom>
          <a:ln w="20000">
            <a:solidFill>
              <a:srgbClr val="767A7C"/>
            </a:solidFill>
          </a:ln>
        </p:spPr>
      </p:sp>
      <p:sp>
        <p:nvSpPr>
          <p:cNvPr id="11712" name="object_11713"/>
          <p:cNvSpPr/>
          <p:nvPr/>
        </p:nvSpPr>
        <p:spPr>
          <a:xfrm>
            <a:off x="13970520" y="7008750"/>
            <a:ext cx="0" cy="212287"/>
          </a:xfrm>
          <a:prstGeom prst="rect">
            <a:avLst/>
          </a:prstGeom>
          <a:ln w="10000">
            <a:solidFill>
              <a:srgbClr val="767A7C"/>
            </a:solidFill>
          </a:ln>
        </p:spPr>
      </p:sp>
      <p:sp>
        <p:nvSpPr>
          <p:cNvPr id="11714" name="object_11715"/>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4" name="object_11725"/>
          <p:cNvSpPr>
            <a:spLocks noGrp="1"/>
          </p:cNvSpPr>
          <p:nvPr/>
        </p:nvSpPr>
        <p:spPr>
          <a:xfrm>
            <a:off x="757390" y="680607"/>
            <a:ext cx="733425" cy="733425"/>
          </a:xfrm>
          <a:prstGeom prst="rect">
            <a:avLst/>
          </a:prstGeom>
          <a:ln w="125650">
            <a:solidFill>
              <a:srgbClr val="F79964"/>
            </a:solidFill>
          </a:ln>
        </p:spPr>
        <p:txBody>
          <a:bodyPr wrap="square" lIns="0" tIns="0" rIns="0" bIns="0" rtlCol="0"/>
          <a:lstStyle/>
          <a:p>
            <a:endParaRPr/>
          </a:p>
        </p:txBody>
      </p:sp>
      <p:sp>
        <p:nvSpPr>
          <p:cNvPr id="11726" name="object_1172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Internes Benchmarking</a:t>
            </a:r>
          </a:p>
          <a:p>
            <a:pPr marL="12700">
              <a:spcBef>
                <a:spcPts val="715"/>
              </a:spcBef>
            </a:pPr>
            <a:r>
              <a:rPr sz="2450" b="0" spc="5" dirty="0">
                <a:solidFill>
                  <a:srgbClr val="515455"/>
                </a:solidFill>
                <a:latin typeface="Arial"/>
                <a:cs typeface="Arial"/>
              </a:rPr>
              <a:t>Company overall</a:t>
            </a:r>
            <a:endParaRPr sz="2450" dirty="0">
              <a:latin typeface="Arial"/>
              <a:cs typeface="Arial"/>
            </a:endParaRPr>
          </a:p>
        </p:txBody>
      </p:sp>
      <p:pic>
        <p:nvPicPr>
          <p:cNvPr id="11728" name="11729">
            <a:hlinkClick r:id="rId3" action="ppaction://hlinksldjump" tooltip="Inhaltsverzeichnis - {{datasubset.name}} - {{datasubset.name}}"/>
          </p:cNvPr>
          <p:cNvPicPr>
            <a:picLocks noChangeAspect="1"/>
          </p:cNvPicPr>
          <p:nvPr/>
        </p:nvPicPr>
        <p:blipFill>
          <a:blip r:embed="rId4">
            <a:clrChange>
              <a:clrFrom>
                <a:srgbClr val="000000"/>
              </a:clrFrom>
              <a:clrTo>
                <a:srgbClr val="707274"/>
              </a:clrTo>
            </a:clrChange>
          </a:blip>
          <a:stretch>
            <a:fillRect/>
          </a:stretch>
        </p:blipFill>
        <p:spPr>
          <a:xfrm>
            <a:off x="19403940" y="295737"/>
            <a:ext cx="350000" cy="350000"/>
          </a:xfrm>
          <a:prstGeom prst="rect">
            <a:avLst/>
          </a:prstGeom>
        </p:spPr>
      </p:pic>
      <p:pic>
        <p:nvPicPr>
          <p:cNvPr id="11730" name="11731">
            <a:hlinkClick r:id="rId5" action="ppaction://hlinksldjump" tooltip="Projekt im Überblick"/>
          </p:cNvPr>
          <p:cNvPicPr>
            <a:picLocks noChangeAspect="1"/>
          </p:cNvPicPr>
          <p:nvPr/>
        </p:nvPicPr>
        <p:blipFill>
          <a:blip r:embed="rId6">
            <a:clrChange>
              <a:clrFrom>
                <a:srgbClr val="000000"/>
              </a:clrFrom>
              <a:clrTo>
                <a:srgbClr val="707274"/>
              </a:clrTo>
            </a:clrChange>
          </a:blip>
          <a:stretch>
            <a:fillRect/>
          </a:stretch>
        </p:blipFill>
        <p:spPr>
          <a:xfrm>
            <a:off x="18380322" y="295737"/>
            <a:ext cx="350000" cy="350000"/>
          </a:xfrm>
          <a:prstGeom prst="rect">
            <a:avLst/>
          </a:prstGeom>
        </p:spPr>
      </p:pic>
      <p:pic>
        <p:nvPicPr>
          <p:cNvPr id="11732" name="11733">
            <a:hlinkClick r:id="rId7" action="ppaction://hlinksldjump" tooltip="Rücklaufquote"/>
          </p:cNvPr>
          <p:cNvPicPr>
            <a:picLocks noChangeAspect="1"/>
          </p:cNvPicPr>
          <p:nvPr/>
        </p:nvPicPr>
        <p:blipFill>
          <a:blip r:embed="rId8">
            <a:clrChange>
              <a:clrFrom>
                <a:srgbClr val="000000"/>
              </a:clrFrom>
              <a:clrTo>
                <a:srgbClr val="707274"/>
              </a:clrTo>
            </a:clrChange>
          </a:blip>
          <a:stretch>
            <a:fillRect/>
          </a:stretch>
        </p:blipFill>
        <p:spPr>
          <a:xfrm>
            <a:off x="17356704" y="295737"/>
            <a:ext cx="350000" cy="350000"/>
          </a:xfrm>
          <a:prstGeom prst="rect">
            <a:avLst/>
          </a:prstGeom>
        </p:spPr>
      </p:pic>
      <p:pic>
        <p:nvPicPr>
          <p:cNvPr id="11734" name="11735">
            <a:hlinkClick r:id="rId9" action="ppaction://hlinksldjump" tooltip="Index Übersicht"/>
          </p:cNvPr>
          <p:cNvPicPr>
            <a:picLocks noChangeAspect="1"/>
          </p:cNvPicPr>
          <p:nvPr/>
        </p:nvPicPr>
        <p:blipFill>
          <a:blip r:embed="rId10">
            <a:clrChange>
              <a:clrFrom>
                <a:srgbClr val="000000"/>
              </a:clrFrom>
              <a:clrTo>
                <a:srgbClr val="707274"/>
              </a:clrTo>
            </a:clrChange>
          </a:blip>
          <a:stretch>
            <a:fillRect/>
          </a:stretch>
        </p:blipFill>
        <p:spPr>
          <a:xfrm>
            <a:off x="16333086" y="295737"/>
            <a:ext cx="350000" cy="350000"/>
          </a:xfrm>
          <a:prstGeom prst="rect">
            <a:avLst/>
          </a:prstGeom>
        </p:spPr>
      </p:pic>
      <p:pic>
        <p:nvPicPr>
          <p:cNvPr id="11736" name="11737">
            <a:hlinkClick r:id="rId11" action="ppaction://hlinksldjump" tooltip="Dimensionsübersicht"/>
          </p:cNvPr>
          <p:cNvPicPr>
            <a:picLocks noChangeAspect="1"/>
          </p:cNvPicPr>
          <p:nvPr/>
        </p:nvPicPr>
        <p:blipFill>
          <a:blip r:embed="rId12">
            <a:clrChange>
              <a:clrFrom>
                <a:srgbClr val="000000"/>
              </a:clrFrom>
              <a:clrTo>
                <a:srgbClr val="707274"/>
              </a:clrTo>
            </a:clrChange>
          </a:blip>
          <a:stretch>
            <a:fillRect/>
          </a:stretch>
        </p:blipFill>
        <p:spPr>
          <a:xfrm>
            <a:off x="15309468" y="295737"/>
            <a:ext cx="350000" cy="350000"/>
          </a:xfrm>
          <a:prstGeom prst="rect">
            <a:avLst/>
          </a:prstGeom>
        </p:spPr>
      </p:pic>
      <p:pic>
        <p:nvPicPr>
          <p:cNvPr id="11738" name="11739">
            <a:hlinkClick r:id="rId13" action="ppaction://hlinksldjump" tooltip="Wichtigkeitsübersicht"/>
          </p:cNvPr>
          <p:cNvPicPr>
            <a:picLocks noChangeAspect="1"/>
          </p:cNvPicPr>
          <p:nvPr/>
        </p:nvPicPr>
        <p:blipFill>
          <a:blip r:embed="rId14">
            <a:clrChange>
              <a:clrFrom>
                <a:srgbClr val="000000"/>
              </a:clrFrom>
              <a:clrTo>
                <a:srgbClr val="707274"/>
              </a:clrTo>
            </a:clrChange>
          </a:blip>
          <a:stretch>
            <a:fillRect/>
          </a:stretch>
        </p:blipFill>
        <p:spPr>
          <a:xfrm>
            <a:off x="19403940" y="887211"/>
            <a:ext cx="350000" cy="350000"/>
          </a:xfrm>
          <a:prstGeom prst="rect">
            <a:avLst/>
          </a:prstGeom>
        </p:spPr>
      </p:pic>
      <p:pic>
        <p:nvPicPr>
          <p:cNvPr id="11740" name="11741">
            <a:hlinkClick r:id="rId15" action="ppaction://hlinksldjump" tooltip="Handlungsportfolio"/>
          </p:cNvPr>
          <p:cNvPicPr>
            <a:picLocks noChangeAspect="1"/>
          </p:cNvPicPr>
          <p:nvPr/>
        </p:nvPicPr>
        <p:blipFill>
          <a:blip r:embed="rId16">
            <a:clrChange>
              <a:clrFrom>
                <a:srgbClr val="000000"/>
              </a:clrFrom>
              <a:clrTo>
                <a:srgbClr val="707274"/>
              </a:clrTo>
            </a:clrChange>
          </a:blip>
          <a:stretch>
            <a:fillRect/>
          </a:stretch>
        </p:blipFill>
        <p:spPr>
          <a:xfrm>
            <a:off x="18380322" y="887211"/>
            <a:ext cx="350000" cy="350000"/>
          </a:xfrm>
          <a:prstGeom prst="rect">
            <a:avLst/>
          </a:prstGeom>
        </p:spPr>
      </p:pic>
      <p:pic>
        <p:nvPicPr>
          <p:cNvPr id="11742" name="11743">
            <a:hlinkClick r:id="rId17" action="ppaction://hlinksldjump" tooltip="Aspektkarten"/>
          </p:cNvPr>
          <p:cNvPicPr>
            <a:picLocks noChangeAspect="1"/>
          </p:cNvPicPr>
          <p:nvPr/>
        </p:nvPicPr>
        <p:blipFill>
          <a:blip r:embed="rId18">
            <a:clrChange>
              <a:clrFrom>
                <a:srgbClr val="000000"/>
              </a:clrFrom>
              <a:clrTo>
                <a:srgbClr val="707274"/>
              </a:clrTo>
            </a:clrChange>
          </a:blip>
          <a:stretch>
            <a:fillRect/>
          </a:stretch>
        </p:blipFill>
        <p:spPr>
          <a:xfrm>
            <a:off x="17356704" y="887211"/>
            <a:ext cx="350000" cy="350000"/>
          </a:xfrm>
          <a:prstGeom prst="rect">
            <a:avLst/>
          </a:prstGeom>
        </p:spPr>
      </p:pic>
      <p:pic>
        <p:nvPicPr>
          <p:cNvPr id="11744" name="11745">
            <a:hlinkClick r:id="rId19" action="ppaction://hlinksldjump" tooltip="Einschätzung der Entwicklung"/>
          </p:cNvPr>
          <p:cNvPicPr>
            <a:picLocks noChangeAspect="1"/>
          </p:cNvPicPr>
          <p:nvPr/>
        </p:nvPicPr>
        <p:blipFill>
          <a:blip r:embed="rId20">
            <a:clrChange>
              <a:clrFrom>
                <a:srgbClr val="000000"/>
              </a:clrFrom>
              <a:clrTo>
                <a:srgbClr val="707274"/>
              </a:clrTo>
            </a:clrChange>
          </a:blip>
          <a:stretch>
            <a:fillRect/>
          </a:stretch>
        </p:blipFill>
        <p:spPr>
          <a:xfrm>
            <a:off x="16333086" y="887211"/>
            <a:ext cx="350000" cy="350000"/>
          </a:xfrm>
          <a:prstGeom prst="rect">
            <a:avLst/>
          </a:prstGeom>
        </p:spPr>
      </p:pic>
      <p:pic>
        <p:nvPicPr>
          <p:cNvPr id="11746" name="11747">
            <a:hlinkClick r:id="rId21" action="ppaction://hlinksldjump" tooltip="Net Promoter Score"/>
          </p:cNvPr>
          <p:cNvPicPr>
            <a:picLocks noChangeAspect="1"/>
          </p:cNvPicPr>
          <p:nvPr/>
        </p:nvPicPr>
        <p:blipFill>
          <a:blip r:embed="rId22">
            <a:clrChange>
              <a:clrFrom>
                <a:srgbClr val="000000"/>
              </a:clrFrom>
              <a:clrTo>
                <a:srgbClr val="707274"/>
              </a:clrTo>
            </a:clrChange>
          </a:blip>
          <a:stretch>
            <a:fillRect/>
          </a:stretch>
        </p:blipFill>
        <p:spPr>
          <a:xfrm>
            <a:off x="15309468" y="887211"/>
            <a:ext cx="350000" cy="350000"/>
          </a:xfrm>
          <a:prstGeom prst="rect">
            <a:avLst/>
          </a:prstGeom>
        </p:spPr>
      </p:pic>
      <p:pic>
        <p:nvPicPr>
          <p:cNvPr id="11748" name="11749">
            <a:hlinkClick r:id="rId23" action="ppaction://hlinksldjump" tooltip="Ergänzende Fragen"/>
          </p:cNvPr>
          <p:cNvPicPr>
            <a:picLocks noChangeAspect="1"/>
          </p:cNvPicPr>
          <p:nvPr/>
        </p:nvPicPr>
        <p:blipFill>
          <a:blip r:embed="rId18">
            <a:clrChange>
              <a:clrFrom>
                <a:srgbClr val="000000"/>
              </a:clrFrom>
              <a:clrTo>
                <a:srgbClr val="707274"/>
              </a:clrTo>
            </a:clrChange>
          </a:blip>
          <a:stretch>
            <a:fillRect/>
          </a:stretch>
        </p:blipFill>
        <p:spPr>
          <a:xfrm>
            <a:off x="19403940" y="1478685"/>
            <a:ext cx="350000" cy="350000"/>
          </a:xfrm>
          <a:prstGeom prst="rect">
            <a:avLst/>
          </a:prstGeom>
        </p:spPr>
      </p:pic>
      <p:sp>
        <p:nvSpPr>
          <p:cNvPr id="11750" name="11751">
            <a:hlinkClick r:id="rId23" action="ppaction://hlinksldjump" tooltip="Ergänzende Fragen"/>
          </p:cNvPr>
          <p:cNvSpPr txBox="1"/>
          <p:nvPr/>
        </p:nvSpPr>
        <p:spPr>
          <a:xfrm>
            <a:off x="19648940"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E</a:t>
            </a:r>
          </a:p>
        </p:txBody>
      </p:sp>
      <p:pic>
        <p:nvPicPr>
          <p:cNvPr id="11752" name="11753">
            <a:hlinkClick r:id="rId24" action="ppaction://hlinksldjump" tooltip="Personal information"/>
          </p:cNvPr>
          <p:cNvPicPr>
            <a:picLocks noChangeAspect="1"/>
          </p:cNvPicPr>
          <p:nvPr/>
        </p:nvPicPr>
        <p:blipFill>
          <a:blip r:embed="rId18">
            <a:clrChange>
              <a:clrFrom>
                <a:srgbClr val="000000"/>
              </a:clrFrom>
              <a:clrTo>
                <a:srgbClr val="707274"/>
              </a:clrTo>
            </a:clrChange>
          </a:blip>
          <a:stretch>
            <a:fillRect/>
          </a:stretch>
        </p:blipFill>
        <p:spPr>
          <a:xfrm>
            <a:off x="18380322" y="1478685"/>
            <a:ext cx="350000" cy="350000"/>
          </a:xfrm>
          <a:prstGeom prst="rect">
            <a:avLst/>
          </a:prstGeom>
        </p:spPr>
      </p:pic>
      <p:sp>
        <p:nvSpPr>
          <p:cNvPr id="11754" name="11755">
            <a:hlinkClick r:id="rId24" action="ppaction://hlinksldjump" tooltip="Personal information"/>
          </p:cNvPr>
          <p:cNvSpPr txBox="1"/>
          <p:nvPr/>
        </p:nvSpPr>
        <p:spPr>
          <a:xfrm>
            <a:off x="18625322" y="1723685"/>
            <a:ext cx="350000" cy="350000"/>
          </a:xfrm>
          <a:prstGeom prst="rect">
            <a:avLst/>
          </a:prstGeom>
        </p:spPr>
        <p:txBody>
          <a:bodyPr wrap="square" lIns="0" tIns="0" rIns="0" bIns="0" rtlCol="0" anchor="b">
            <a:spAutoFit/>
          </a:bodyPr>
          <a:lstStyle/>
          <a:p>
            <a:pPr algn="r"/>
            <a:r>
              <a:rPr dirty="0">
                <a:solidFill>
                  <a:srgbClr val="707274"/>
                </a:solidFill>
                <a:latin typeface="Arial"/>
                <a:ea typeface="Arial"/>
              </a:rPr>
              <a:t>P</a:t>
            </a:r>
          </a:p>
        </p:txBody>
      </p:sp>
      <p:pic>
        <p:nvPicPr>
          <p:cNvPr id="11756" name="11757">
            <a:hlinkClick r:id="rId25" action="ppaction://hlinksldjump" tooltip="Semantisches Differential"/>
          </p:cNvPr>
          <p:cNvPicPr>
            <a:picLocks noChangeAspect="1"/>
          </p:cNvPicPr>
          <p:nvPr/>
        </p:nvPicPr>
        <p:blipFill>
          <a:blip r:embed="rId26">
            <a:clrChange>
              <a:clrFrom>
                <a:srgbClr val="000000"/>
              </a:clrFrom>
              <a:clrTo>
                <a:srgbClr val="707274"/>
              </a:clrTo>
            </a:clrChange>
          </a:blip>
          <a:stretch>
            <a:fillRect/>
          </a:stretch>
        </p:blipFill>
        <p:spPr>
          <a:xfrm>
            <a:off x="17356704" y="1478685"/>
            <a:ext cx="350000" cy="350000"/>
          </a:xfrm>
          <a:prstGeom prst="rect">
            <a:avLst/>
          </a:prstGeom>
        </p:spPr>
      </p:pic>
      <p:pic>
        <p:nvPicPr>
          <p:cNvPr id="11758" name="11759">
            <a:hlinkClick r:id="rId27" action="ppaction://hlinksldjump" tooltip="Internes Benchmarking"/>
          </p:cNvPr>
          <p:cNvPicPr>
            <a:picLocks noChangeAspect="1"/>
          </p:cNvPicPr>
          <p:nvPr/>
        </p:nvPicPr>
        <p:blipFill>
          <a:blip r:embed="rId28">
            <a:clrChange>
              <a:clrFrom>
                <a:srgbClr val="000000"/>
              </a:clrFrom>
              <a:clrTo>
                <a:srgbClr val="707274"/>
              </a:clrTo>
            </a:clrChange>
          </a:blip>
          <a:stretch>
            <a:fillRect/>
          </a:stretch>
        </p:blipFill>
        <p:spPr>
          <a:xfrm>
            <a:off x="16333086" y="1478685"/>
            <a:ext cx="350000" cy="350000"/>
          </a:xfrm>
          <a:prstGeom prst="rect">
            <a:avLst/>
          </a:prstGeom>
        </p:spPr>
      </p:pic>
      <p:pic>
        <p:nvPicPr>
          <p:cNvPr id="11760" name="11761">
            <a:hlinkClick r:id="rId29" action="ppaction://hlinksldjump" tooltip="Ergebnisse im Zeitreihenvergleich"/>
          </p:cNvPr>
          <p:cNvPicPr>
            <a:picLocks noChangeAspect="1"/>
          </p:cNvPicPr>
          <p:nvPr/>
        </p:nvPicPr>
        <p:blipFill>
          <a:blip r:embed="rId30">
            <a:clrChange>
              <a:clrFrom>
                <a:srgbClr val="000000"/>
              </a:clrFrom>
              <a:clrTo>
                <a:srgbClr val="707274"/>
              </a:clrTo>
            </a:clrChange>
          </a:blip>
          <a:stretch>
            <a:fillRect/>
          </a:stretch>
        </p:blipFill>
        <p:spPr>
          <a:xfrm>
            <a:off x="15309468" y="1478685"/>
            <a:ext cx="350000" cy="350000"/>
          </a:xfrm>
          <a:prstGeom prst="rect">
            <a:avLst/>
          </a:prstGeom>
        </p:spPr>
      </p:pic>
      <p:sp>
        <p:nvSpPr>
          <p:cNvPr id="11762" name="object_11763"/>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11764" name="object_11765"/>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766" name="object_11767"/>
          <p:cNvSpPr/>
          <p:nvPr/>
        </p:nvSpPr>
        <p:spPr>
          <a:xfrm>
            <a:off x="7945326" y="3399878"/>
            <a:ext cx="0" cy="6368600"/>
          </a:xfrm>
          <a:prstGeom prst="rect">
            <a:avLst/>
          </a:prstGeom>
          <a:ln w="5235">
            <a:solidFill>
              <a:srgbClr val="000000"/>
            </a:solidFill>
          </a:ln>
        </p:spPr>
      </p:sp>
      <p:sp>
        <p:nvSpPr>
          <p:cNvPr id="11768" name="object_11769"/>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770" name="object_11771"/>
          <p:cNvSpPr/>
          <p:nvPr/>
        </p:nvSpPr>
        <p:spPr>
          <a:xfrm>
            <a:off x="9626775" y="3399878"/>
            <a:ext cx="0" cy="6368600"/>
          </a:xfrm>
          <a:prstGeom prst="rect">
            <a:avLst/>
          </a:prstGeom>
          <a:ln w="5235">
            <a:solidFill>
              <a:srgbClr val="767A7C"/>
            </a:solidFill>
          </a:ln>
        </p:spPr>
      </p:sp>
      <p:sp>
        <p:nvSpPr>
          <p:cNvPr id="11772" name="object_11773"/>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774" name="object_11775"/>
          <p:cNvSpPr/>
          <p:nvPr/>
        </p:nvSpPr>
        <p:spPr>
          <a:xfrm>
            <a:off x="11308225" y="3399878"/>
            <a:ext cx="0" cy="6368600"/>
          </a:xfrm>
          <a:prstGeom prst="rect">
            <a:avLst/>
          </a:prstGeom>
          <a:ln w="5235">
            <a:solidFill>
              <a:srgbClr val="767A7C"/>
            </a:solidFill>
          </a:ln>
        </p:spPr>
      </p:sp>
      <p:sp>
        <p:nvSpPr>
          <p:cNvPr id="11776" name="object_11777"/>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778" name="object_11779"/>
          <p:cNvSpPr/>
          <p:nvPr/>
        </p:nvSpPr>
        <p:spPr>
          <a:xfrm>
            <a:off x="12989674" y="3399878"/>
            <a:ext cx="0" cy="6368600"/>
          </a:xfrm>
          <a:prstGeom prst="rect">
            <a:avLst/>
          </a:prstGeom>
          <a:ln w="5235">
            <a:solidFill>
              <a:srgbClr val="767A7C"/>
            </a:solidFill>
          </a:ln>
        </p:spPr>
      </p:sp>
      <p:sp>
        <p:nvSpPr>
          <p:cNvPr id="11780" name="object_11781"/>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782" name="object_11783"/>
          <p:cNvSpPr/>
          <p:nvPr/>
        </p:nvSpPr>
        <p:spPr>
          <a:xfrm>
            <a:off x="14671124" y="3399878"/>
            <a:ext cx="0" cy="6368600"/>
          </a:xfrm>
          <a:prstGeom prst="rect">
            <a:avLst/>
          </a:prstGeom>
          <a:ln w="5235">
            <a:solidFill>
              <a:srgbClr val="767A7C"/>
            </a:solidFill>
          </a:ln>
        </p:spPr>
      </p:sp>
      <p:sp>
        <p:nvSpPr>
          <p:cNvPr id="11784" name="object_11785"/>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786" name="object_11787"/>
          <p:cNvSpPr/>
          <p:nvPr/>
        </p:nvSpPr>
        <p:spPr>
          <a:xfrm>
            <a:off x="16352573" y="3399878"/>
            <a:ext cx="0" cy="6368600"/>
          </a:xfrm>
          <a:prstGeom prst="rect">
            <a:avLst/>
          </a:prstGeom>
          <a:ln w="5235">
            <a:solidFill>
              <a:srgbClr val="000000"/>
            </a:solidFill>
          </a:ln>
        </p:spPr>
      </p:sp>
      <p:sp>
        <p:nvSpPr>
          <p:cNvPr id="11718" name="object_11719"/>
          <p:cNvSpPr/>
          <p:nvPr/>
        </p:nvSpPr>
        <p:spPr>
          <a:xfrm>
            <a:off x="7945326" y="3242398"/>
            <a:ext cx="5128421" cy="157480"/>
          </a:xfrm>
          <a:prstGeom prst="rect">
            <a:avLst/>
          </a:prstGeom>
          <a:solidFill>
            <a:srgbClr val="DB2D3C"/>
          </a:solidFill>
        </p:spPr>
      </p:sp>
      <p:sp>
        <p:nvSpPr>
          <p:cNvPr id="11720" name="object_11721"/>
          <p:cNvSpPr/>
          <p:nvPr/>
        </p:nvSpPr>
        <p:spPr>
          <a:xfrm>
            <a:off x="13073747" y="3242398"/>
            <a:ext cx="1008870" cy="157480"/>
          </a:xfrm>
          <a:prstGeom prst="rect">
            <a:avLst/>
          </a:prstGeom>
          <a:solidFill>
            <a:srgbClr val="FABC46"/>
          </a:solidFill>
        </p:spPr>
      </p:sp>
      <p:sp>
        <p:nvSpPr>
          <p:cNvPr id="11722" name="object_11723"/>
          <p:cNvSpPr/>
          <p:nvPr/>
        </p:nvSpPr>
        <p:spPr>
          <a:xfrm>
            <a:off x="14082617" y="3242398"/>
            <a:ext cx="2269957" cy="157480"/>
          </a:xfrm>
          <a:prstGeom prst="rect">
            <a:avLst/>
          </a:prstGeom>
          <a:solidFill>
            <a:srgbClr val="35B77C"/>
          </a:solidFill>
        </p:spPr>
      </p:sp>
      <p:sp>
        <p:nvSpPr>
          <p:cNvPr id="11788" name="object_11789"/>
          <p:cNvSpPr txBox="1"/>
          <p:nvPr/>
        </p:nvSpPr>
        <p:spPr>
          <a:xfrm>
            <a:off x="1600000" y="33998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Attraktiver Arbeitgeber</a:t>
            </a:r>
          </a:p>
        </p:txBody>
      </p:sp>
      <p:sp>
        <p:nvSpPr>
          <p:cNvPr id="11790" name="object_11791"/>
          <p:cNvSpPr txBox="1"/>
          <p:nvPr/>
        </p:nvSpPr>
        <p:spPr>
          <a:xfrm>
            <a:off x="950000" y="357501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34</a:t>
            </a:r>
          </a:p>
        </p:txBody>
      </p:sp>
      <p:sp>
        <p:nvSpPr>
          <p:cNvPr id="11792" name="object_11793"/>
          <p:cNvSpPr txBox="1"/>
          <p:nvPr/>
        </p:nvSpPr>
        <p:spPr>
          <a:xfrm>
            <a:off x="6745326" y="33998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69%</a:t>
            </a:r>
          </a:p>
        </p:txBody>
      </p:sp>
      <p:sp>
        <p:nvSpPr>
          <p:cNvPr id="11794" name="object_11795"/>
          <p:cNvSpPr txBox="1"/>
          <p:nvPr/>
        </p:nvSpPr>
        <p:spPr>
          <a:xfrm>
            <a:off x="16702573" y="3399878"/>
            <a:ext cx="2167513" cy="796075"/>
          </a:xfrm>
          <a:prstGeom prst="rect">
            <a:avLst/>
          </a:prstGeom>
        </p:spPr>
        <p:txBody>
          <a:bodyPr vert="horz" wrap="square" lIns="0" tIns="15240" rIns="0" bIns="0" rtlCol="0" anchor="ctr" anchorCtr="0">
            <a:normAutofit/>
          </a:bodyPr>
          <a:lstStyle/>
          <a:p>
            <a:endParaRPr/>
          </a:p>
        </p:txBody>
      </p:sp>
      <p:sp>
        <p:nvSpPr>
          <p:cNvPr id="11796" name="object_11797"/>
          <p:cNvSpPr/>
          <p:nvPr/>
        </p:nvSpPr>
        <p:spPr>
          <a:xfrm>
            <a:off x="7945326" y="3638701"/>
            <a:ext cx="6333050" cy="318430"/>
          </a:xfrm>
          <a:prstGeom prst="rect">
            <a:avLst/>
          </a:prstGeom>
          <a:solidFill>
            <a:srgbClr val="49C0B6"/>
          </a:solidFill>
        </p:spPr>
      </p:sp>
      <p:sp>
        <p:nvSpPr>
          <p:cNvPr id="11798" name="object_11799"/>
          <p:cNvSpPr/>
          <p:nvPr/>
        </p:nvSpPr>
        <p:spPr>
          <a:xfrm>
            <a:off x="10187259" y="3789955"/>
            <a:ext cx="4091117" cy="15922"/>
          </a:xfrm>
          <a:prstGeom prst="rect">
            <a:avLst/>
          </a:prstGeom>
          <a:solidFill>
            <a:srgbClr val="DB2D3C"/>
          </a:solidFill>
        </p:spPr>
      </p:sp>
      <p:sp>
        <p:nvSpPr>
          <p:cNvPr id="11800" name="object_11801"/>
          <p:cNvSpPr/>
          <p:nvPr/>
        </p:nvSpPr>
        <p:spPr>
          <a:xfrm>
            <a:off x="10147455" y="3758112"/>
            <a:ext cx="79608" cy="79608"/>
          </a:xfrm>
          <a:prstGeom prst="rect">
            <a:avLst/>
          </a:prstGeom>
          <a:solidFill>
            <a:srgbClr val="DB2D3C"/>
          </a:solidFill>
        </p:spPr>
      </p:sp>
      <p:sp>
        <p:nvSpPr>
          <p:cNvPr id="11802" name="object_11803"/>
          <p:cNvSpPr/>
          <p:nvPr/>
        </p:nvSpPr>
        <p:spPr>
          <a:xfrm>
            <a:off x="14278376" y="3789955"/>
            <a:ext cx="1833990" cy="15922"/>
          </a:xfrm>
          <a:prstGeom prst="rect">
            <a:avLst/>
          </a:prstGeom>
          <a:solidFill>
            <a:srgbClr val="35B77C"/>
          </a:solidFill>
        </p:spPr>
      </p:sp>
      <p:sp>
        <p:nvSpPr>
          <p:cNvPr id="11804" name="object_11805"/>
          <p:cNvSpPr/>
          <p:nvPr/>
        </p:nvSpPr>
        <p:spPr>
          <a:xfrm>
            <a:off x="16072562" y="3758112"/>
            <a:ext cx="79608" cy="79608"/>
          </a:xfrm>
          <a:prstGeom prst="ellipse">
            <a:avLst/>
          </a:prstGeom>
          <a:solidFill>
            <a:srgbClr val="35B77C"/>
          </a:solidFill>
        </p:spPr>
      </p:sp>
      <p:sp>
        <p:nvSpPr>
          <p:cNvPr id="11806" name="object_11807"/>
          <p:cNvSpPr/>
          <p:nvPr/>
        </p:nvSpPr>
        <p:spPr>
          <a:xfrm>
            <a:off x="14059687" y="3718309"/>
            <a:ext cx="0" cy="159215"/>
          </a:xfrm>
          <a:prstGeom prst="rect">
            <a:avLst/>
          </a:prstGeom>
          <a:ln w="10000">
            <a:solidFill>
              <a:srgbClr val="767A7C"/>
            </a:solidFill>
          </a:ln>
        </p:spPr>
      </p:sp>
      <p:sp>
        <p:nvSpPr>
          <p:cNvPr id="11808" name="object_11809"/>
          <p:cNvSpPr/>
          <p:nvPr/>
        </p:nvSpPr>
        <p:spPr>
          <a:xfrm>
            <a:off x="14671124" y="3718309"/>
            <a:ext cx="0" cy="159215"/>
          </a:xfrm>
          <a:prstGeom prst="rect">
            <a:avLst/>
          </a:prstGeom>
          <a:ln w="20000">
            <a:solidFill>
              <a:srgbClr val="767A7C"/>
            </a:solidFill>
          </a:ln>
        </p:spPr>
      </p:sp>
      <p:sp>
        <p:nvSpPr>
          <p:cNvPr id="11810" name="object_11811"/>
          <p:cNvSpPr/>
          <p:nvPr/>
        </p:nvSpPr>
        <p:spPr>
          <a:xfrm>
            <a:off x="15175558" y="3718309"/>
            <a:ext cx="0" cy="159215"/>
          </a:xfrm>
          <a:prstGeom prst="rect">
            <a:avLst/>
          </a:prstGeom>
          <a:ln w="10000">
            <a:solidFill>
              <a:srgbClr val="767A7C"/>
            </a:solidFill>
          </a:ln>
        </p:spPr>
      </p:sp>
      <p:sp>
        <p:nvSpPr>
          <p:cNvPr id="11812" name="object_11813"/>
          <p:cNvSpPr txBox="1"/>
          <p:nvPr/>
        </p:nvSpPr>
        <p:spPr>
          <a:xfrm>
            <a:off x="1600000" y="41959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Weiterempfehlung</a:t>
            </a:r>
          </a:p>
        </p:txBody>
      </p:sp>
      <p:sp>
        <p:nvSpPr>
          <p:cNvPr id="11814" name="object_11815"/>
          <p:cNvSpPr txBox="1"/>
          <p:nvPr/>
        </p:nvSpPr>
        <p:spPr>
          <a:xfrm>
            <a:off x="950000" y="437109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35</a:t>
            </a:r>
          </a:p>
        </p:txBody>
      </p:sp>
      <p:sp>
        <p:nvSpPr>
          <p:cNvPr id="11816" name="object_11817"/>
          <p:cNvSpPr txBox="1"/>
          <p:nvPr/>
        </p:nvSpPr>
        <p:spPr>
          <a:xfrm>
            <a:off x="6745326" y="41959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64%</a:t>
            </a:r>
          </a:p>
        </p:txBody>
      </p:sp>
      <p:sp>
        <p:nvSpPr>
          <p:cNvPr id="11818" name="object_11819"/>
          <p:cNvSpPr txBox="1"/>
          <p:nvPr/>
        </p:nvSpPr>
        <p:spPr>
          <a:xfrm>
            <a:off x="16702573" y="4195953"/>
            <a:ext cx="2167513" cy="796075"/>
          </a:xfrm>
          <a:prstGeom prst="rect">
            <a:avLst/>
          </a:prstGeom>
        </p:spPr>
        <p:txBody>
          <a:bodyPr vert="horz" wrap="square" lIns="0" tIns="15240" rIns="0" bIns="0" rtlCol="0" anchor="ctr" anchorCtr="0">
            <a:normAutofit/>
          </a:bodyPr>
          <a:lstStyle/>
          <a:p>
            <a:endParaRPr/>
          </a:p>
        </p:txBody>
      </p:sp>
      <p:sp>
        <p:nvSpPr>
          <p:cNvPr id="11820" name="object_11821"/>
          <p:cNvSpPr/>
          <p:nvPr/>
        </p:nvSpPr>
        <p:spPr>
          <a:xfrm>
            <a:off x="7945326" y="4434776"/>
            <a:ext cx="5843876" cy="318430"/>
          </a:xfrm>
          <a:prstGeom prst="rect">
            <a:avLst/>
          </a:prstGeom>
          <a:solidFill>
            <a:srgbClr val="49C0B6"/>
          </a:solidFill>
        </p:spPr>
      </p:sp>
      <p:sp>
        <p:nvSpPr>
          <p:cNvPr id="11822" name="object_11823"/>
          <p:cNvSpPr/>
          <p:nvPr/>
        </p:nvSpPr>
        <p:spPr>
          <a:xfrm>
            <a:off x="10075162" y="4586030"/>
            <a:ext cx="3714040" cy="15922"/>
          </a:xfrm>
          <a:prstGeom prst="rect">
            <a:avLst/>
          </a:prstGeom>
          <a:solidFill>
            <a:srgbClr val="DB2D3C"/>
          </a:solidFill>
        </p:spPr>
      </p:sp>
      <p:sp>
        <p:nvSpPr>
          <p:cNvPr id="11824" name="object_11825"/>
          <p:cNvSpPr/>
          <p:nvPr/>
        </p:nvSpPr>
        <p:spPr>
          <a:xfrm>
            <a:off x="10035358" y="4554187"/>
            <a:ext cx="79608" cy="79608"/>
          </a:xfrm>
          <a:prstGeom prst="rect">
            <a:avLst/>
          </a:prstGeom>
          <a:solidFill>
            <a:srgbClr val="DB2D3C"/>
          </a:solidFill>
        </p:spPr>
      </p:sp>
      <p:sp>
        <p:nvSpPr>
          <p:cNvPr id="11826" name="object_11827"/>
          <p:cNvSpPr/>
          <p:nvPr/>
        </p:nvSpPr>
        <p:spPr>
          <a:xfrm>
            <a:off x="13789202" y="4586030"/>
            <a:ext cx="2082957" cy="15922"/>
          </a:xfrm>
          <a:prstGeom prst="rect">
            <a:avLst/>
          </a:prstGeom>
          <a:solidFill>
            <a:srgbClr val="35B77C"/>
          </a:solidFill>
        </p:spPr>
      </p:sp>
      <p:sp>
        <p:nvSpPr>
          <p:cNvPr id="11828" name="object_11829"/>
          <p:cNvSpPr/>
          <p:nvPr/>
        </p:nvSpPr>
        <p:spPr>
          <a:xfrm>
            <a:off x="15832355" y="4554187"/>
            <a:ext cx="79608" cy="79608"/>
          </a:xfrm>
          <a:prstGeom prst="ellipse">
            <a:avLst/>
          </a:prstGeom>
          <a:solidFill>
            <a:srgbClr val="35B77C"/>
          </a:solidFill>
        </p:spPr>
      </p:sp>
      <p:sp>
        <p:nvSpPr>
          <p:cNvPr id="11830" name="object_11831"/>
          <p:cNvSpPr/>
          <p:nvPr/>
        </p:nvSpPr>
        <p:spPr>
          <a:xfrm>
            <a:off x="13483433" y="4514384"/>
            <a:ext cx="0" cy="159215"/>
          </a:xfrm>
          <a:prstGeom prst="rect">
            <a:avLst/>
          </a:prstGeom>
          <a:ln w="10000">
            <a:solidFill>
              <a:srgbClr val="767A7C"/>
            </a:solidFill>
          </a:ln>
        </p:spPr>
      </p:sp>
      <p:sp>
        <p:nvSpPr>
          <p:cNvPr id="11832" name="object_11833"/>
          <p:cNvSpPr/>
          <p:nvPr/>
        </p:nvSpPr>
        <p:spPr>
          <a:xfrm>
            <a:off x="13998544" y="4514384"/>
            <a:ext cx="0" cy="159215"/>
          </a:xfrm>
          <a:prstGeom prst="rect">
            <a:avLst/>
          </a:prstGeom>
          <a:ln w="20000">
            <a:solidFill>
              <a:srgbClr val="767A7C"/>
            </a:solidFill>
          </a:ln>
        </p:spPr>
      </p:sp>
      <p:sp>
        <p:nvSpPr>
          <p:cNvPr id="11834" name="object_11835"/>
          <p:cNvSpPr/>
          <p:nvPr/>
        </p:nvSpPr>
        <p:spPr>
          <a:xfrm>
            <a:off x="14577710" y="4514384"/>
            <a:ext cx="0" cy="159215"/>
          </a:xfrm>
          <a:prstGeom prst="rect">
            <a:avLst/>
          </a:prstGeom>
          <a:ln w="10000">
            <a:solidFill>
              <a:srgbClr val="767A7C"/>
            </a:solidFill>
          </a:ln>
        </p:spPr>
      </p:sp>
      <p:sp>
        <p:nvSpPr>
          <p:cNvPr id="11836" name="object_11837"/>
          <p:cNvSpPr txBox="1"/>
          <p:nvPr/>
        </p:nvSpPr>
        <p:spPr>
          <a:xfrm>
            <a:off x="1600000" y="49920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Loyalität zum Unternehmen</a:t>
            </a:r>
          </a:p>
        </p:txBody>
      </p:sp>
      <p:sp>
        <p:nvSpPr>
          <p:cNvPr id="11838" name="object_11839"/>
          <p:cNvSpPr txBox="1"/>
          <p:nvPr/>
        </p:nvSpPr>
        <p:spPr>
          <a:xfrm>
            <a:off x="950000" y="516716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36</a:t>
            </a:r>
          </a:p>
        </p:txBody>
      </p:sp>
      <p:sp>
        <p:nvSpPr>
          <p:cNvPr id="11840" name="object_11841"/>
          <p:cNvSpPr txBox="1"/>
          <p:nvPr/>
        </p:nvSpPr>
        <p:spPr>
          <a:xfrm>
            <a:off x="6745326" y="49920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65%</a:t>
            </a:r>
          </a:p>
        </p:txBody>
      </p:sp>
      <p:sp>
        <p:nvSpPr>
          <p:cNvPr id="11842" name="object_11843"/>
          <p:cNvSpPr txBox="1"/>
          <p:nvPr/>
        </p:nvSpPr>
        <p:spPr>
          <a:xfrm>
            <a:off x="16702573" y="4992028"/>
            <a:ext cx="2167513" cy="796075"/>
          </a:xfrm>
          <a:prstGeom prst="rect">
            <a:avLst/>
          </a:prstGeom>
        </p:spPr>
        <p:txBody>
          <a:bodyPr vert="horz" wrap="square" lIns="0" tIns="15240" rIns="0" bIns="0" rtlCol="0" anchor="ctr" anchorCtr="0">
            <a:normAutofit/>
          </a:bodyPr>
          <a:lstStyle/>
          <a:p>
            <a:endParaRPr/>
          </a:p>
        </p:txBody>
      </p:sp>
      <p:sp>
        <p:nvSpPr>
          <p:cNvPr id="11844" name="object_11845"/>
          <p:cNvSpPr/>
          <p:nvPr/>
        </p:nvSpPr>
        <p:spPr>
          <a:xfrm>
            <a:off x="7945326" y="5230851"/>
            <a:ext cx="6416386" cy="318430"/>
          </a:xfrm>
          <a:prstGeom prst="rect">
            <a:avLst/>
          </a:prstGeom>
          <a:solidFill>
            <a:srgbClr val="49C0B6"/>
          </a:solidFill>
        </p:spPr>
      </p:sp>
      <p:sp>
        <p:nvSpPr>
          <p:cNvPr id="11846" name="object_11847"/>
          <p:cNvSpPr/>
          <p:nvPr/>
        </p:nvSpPr>
        <p:spPr>
          <a:xfrm>
            <a:off x="10607621" y="5382105"/>
            <a:ext cx="3754091" cy="15922"/>
          </a:xfrm>
          <a:prstGeom prst="rect">
            <a:avLst/>
          </a:prstGeom>
          <a:solidFill>
            <a:srgbClr val="DB2D3C"/>
          </a:solidFill>
        </p:spPr>
      </p:sp>
      <p:sp>
        <p:nvSpPr>
          <p:cNvPr id="11848" name="object_11849"/>
          <p:cNvSpPr/>
          <p:nvPr/>
        </p:nvSpPr>
        <p:spPr>
          <a:xfrm>
            <a:off x="10567817" y="5350262"/>
            <a:ext cx="79608" cy="79608"/>
          </a:xfrm>
          <a:prstGeom prst="rect">
            <a:avLst/>
          </a:prstGeom>
          <a:solidFill>
            <a:srgbClr val="DB2D3C"/>
          </a:solidFill>
        </p:spPr>
      </p:sp>
      <p:sp>
        <p:nvSpPr>
          <p:cNvPr id="11850" name="object_11851"/>
          <p:cNvSpPr/>
          <p:nvPr/>
        </p:nvSpPr>
        <p:spPr>
          <a:xfrm>
            <a:off x="14361712" y="5382105"/>
            <a:ext cx="1990861" cy="15922"/>
          </a:xfrm>
          <a:prstGeom prst="rect">
            <a:avLst/>
          </a:prstGeom>
          <a:solidFill>
            <a:srgbClr val="35B77C"/>
          </a:solidFill>
        </p:spPr>
      </p:sp>
      <p:sp>
        <p:nvSpPr>
          <p:cNvPr id="11852" name="object_11853"/>
          <p:cNvSpPr/>
          <p:nvPr/>
        </p:nvSpPr>
        <p:spPr>
          <a:xfrm>
            <a:off x="16312769" y="5350262"/>
            <a:ext cx="79608" cy="79608"/>
          </a:xfrm>
          <a:prstGeom prst="ellipse">
            <a:avLst/>
          </a:prstGeom>
          <a:solidFill>
            <a:srgbClr val="35B77C"/>
          </a:solidFill>
        </p:spPr>
      </p:sp>
      <p:sp>
        <p:nvSpPr>
          <p:cNvPr id="11854" name="object_11855"/>
          <p:cNvSpPr/>
          <p:nvPr/>
        </p:nvSpPr>
        <p:spPr>
          <a:xfrm>
            <a:off x="14110640" y="5310459"/>
            <a:ext cx="0" cy="159215"/>
          </a:xfrm>
          <a:prstGeom prst="rect">
            <a:avLst/>
          </a:prstGeom>
          <a:ln w="10000">
            <a:solidFill>
              <a:srgbClr val="767A7C"/>
            </a:solidFill>
          </a:ln>
        </p:spPr>
      </p:sp>
      <p:sp>
        <p:nvSpPr>
          <p:cNvPr id="11856" name="object_11857"/>
          <p:cNvSpPr/>
          <p:nvPr/>
        </p:nvSpPr>
        <p:spPr>
          <a:xfrm>
            <a:off x="14671124" y="5310459"/>
            <a:ext cx="0" cy="159215"/>
          </a:xfrm>
          <a:prstGeom prst="rect">
            <a:avLst/>
          </a:prstGeom>
          <a:ln w="20000">
            <a:solidFill>
              <a:srgbClr val="767A7C"/>
            </a:solidFill>
          </a:ln>
        </p:spPr>
      </p:sp>
      <p:sp>
        <p:nvSpPr>
          <p:cNvPr id="11858" name="object_11859"/>
          <p:cNvSpPr/>
          <p:nvPr/>
        </p:nvSpPr>
        <p:spPr>
          <a:xfrm>
            <a:off x="15391745" y="5310459"/>
            <a:ext cx="0" cy="159215"/>
          </a:xfrm>
          <a:prstGeom prst="rect">
            <a:avLst/>
          </a:prstGeom>
          <a:ln w="10000">
            <a:solidFill>
              <a:srgbClr val="767A7C"/>
            </a:solidFill>
          </a:ln>
        </p:spPr>
      </p:sp>
      <p:sp>
        <p:nvSpPr>
          <p:cNvPr id="11860" name="object_11861"/>
          <p:cNvSpPr txBox="1"/>
          <p:nvPr/>
        </p:nvSpPr>
        <p:spPr>
          <a:xfrm>
            <a:off x="1600000" y="57881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Positive Zukunft</a:t>
            </a:r>
          </a:p>
        </p:txBody>
      </p:sp>
      <p:sp>
        <p:nvSpPr>
          <p:cNvPr id="11862" name="object_11863"/>
          <p:cNvSpPr txBox="1"/>
          <p:nvPr/>
        </p:nvSpPr>
        <p:spPr>
          <a:xfrm>
            <a:off x="950000" y="596324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37</a:t>
            </a:r>
          </a:p>
        </p:txBody>
      </p:sp>
      <p:sp>
        <p:nvSpPr>
          <p:cNvPr id="11864" name="object_11865"/>
          <p:cNvSpPr txBox="1"/>
          <p:nvPr/>
        </p:nvSpPr>
        <p:spPr>
          <a:xfrm>
            <a:off x="6745326" y="57881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58%</a:t>
            </a:r>
          </a:p>
        </p:txBody>
      </p:sp>
      <p:sp>
        <p:nvSpPr>
          <p:cNvPr id="11866" name="object_11867"/>
          <p:cNvSpPr txBox="1"/>
          <p:nvPr/>
        </p:nvSpPr>
        <p:spPr>
          <a:xfrm>
            <a:off x="16702573" y="5788103"/>
            <a:ext cx="2167513" cy="796075"/>
          </a:xfrm>
          <a:prstGeom prst="rect">
            <a:avLst/>
          </a:prstGeom>
        </p:spPr>
        <p:txBody>
          <a:bodyPr vert="horz" wrap="square" lIns="0" tIns="15240" rIns="0" bIns="0" rtlCol="0" anchor="ctr" anchorCtr="0">
            <a:normAutofit/>
          </a:bodyPr>
          <a:lstStyle/>
          <a:p>
            <a:endParaRPr/>
          </a:p>
        </p:txBody>
      </p:sp>
      <p:sp>
        <p:nvSpPr>
          <p:cNvPr id="11868" name="object_11869"/>
          <p:cNvSpPr/>
          <p:nvPr/>
        </p:nvSpPr>
        <p:spPr>
          <a:xfrm>
            <a:off x="7945326" y="6026926"/>
            <a:ext cx="5074267" cy="318430"/>
          </a:xfrm>
          <a:prstGeom prst="rect">
            <a:avLst/>
          </a:prstGeom>
          <a:solidFill>
            <a:srgbClr val="49C0B6"/>
          </a:solidFill>
        </p:spPr>
      </p:sp>
      <p:sp>
        <p:nvSpPr>
          <p:cNvPr id="11870" name="object_11871"/>
          <p:cNvSpPr/>
          <p:nvPr/>
        </p:nvSpPr>
        <p:spPr>
          <a:xfrm>
            <a:off x="9626775" y="6178180"/>
            <a:ext cx="3392818" cy="15922"/>
          </a:xfrm>
          <a:prstGeom prst="rect">
            <a:avLst/>
          </a:prstGeom>
          <a:solidFill>
            <a:srgbClr val="DB2D3C"/>
          </a:solidFill>
        </p:spPr>
      </p:sp>
      <p:sp>
        <p:nvSpPr>
          <p:cNvPr id="11872" name="object_11873"/>
          <p:cNvSpPr/>
          <p:nvPr/>
        </p:nvSpPr>
        <p:spPr>
          <a:xfrm>
            <a:off x="9586971" y="6146337"/>
            <a:ext cx="79608" cy="79608"/>
          </a:xfrm>
          <a:prstGeom prst="rect">
            <a:avLst/>
          </a:prstGeom>
          <a:solidFill>
            <a:srgbClr val="DB2D3C"/>
          </a:solidFill>
        </p:spPr>
      </p:sp>
      <p:sp>
        <p:nvSpPr>
          <p:cNvPr id="11874" name="object_11875"/>
          <p:cNvSpPr/>
          <p:nvPr/>
        </p:nvSpPr>
        <p:spPr>
          <a:xfrm>
            <a:off x="13019593" y="6178180"/>
            <a:ext cx="2492255" cy="15922"/>
          </a:xfrm>
          <a:prstGeom prst="rect">
            <a:avLst/>
          </a:prstGeom>
          <a:solidFill>
            <a:srgbClr val="35B77C"/>
          </a:solidFill>
        </p:spPr>
      </p:sp>
      <p:sp>
        <p:nvSpPr>
          <p:cNvPr id="11876" name="object_11877"/>
          <p:cNvSpPr/>
          <p:nvPr/>
        </p:nvSpPr>
        <p:spPr>
          <a:xfrm>
            <a:off x="15472044" y="6146337"/>
            <a:ext cx="79608" cy="79608"/>
          </a:xfrm>
          <a:prstGeom prst="ellipse">
            <a:avLst/>
          </a:prstGeom>
          <a:solidFill>
            <a:srgbClr val="35B77C"/>
          </a:solidFill>
        </p:spPr>
      </p:sp>
      <p:sp>
        <p:nvSpPr>
          <p:cNvPr id="11878" name="object_11879"/>
          <p:cNvSpPr/>
          <p:nvPr/>
        </p:nvSpPr>
        <p:spPr>
          <a:xfrm>
            <a:off x="12609650" y="6106534"/>
            <a:ext cx="0" cy="159215"/>
          </a:xfrm>
          <a:prstGeom prst="rect">
            <a:avLst/>
          </a:prstGeom>
          <a:ln w="10000">
            <a:solidFill>
              <a:srgbClr val="767A7C"/>
            </a:solidFill>
          </a:ln>
        </p:spPr>
      </p:sp>
      <p:sp>
        <p:nvSpPr>
          <p:cNvPr id="11880" name="object_11881"/>
          <p:cNvSpPr/>
          <p:nvPr/>
        </p:nvSpPr>
        <p:spPr>
          <a:xfrm>
            <a:off x="13119016" y="6106534"/>
            <a:ext cx="0" cy="159215"/>
          </a:xfrm>
          <a:prstGeom prst="rect">
            <a:avLst/>
          </a:prstGeom>
          <a:ln w="20000">
            <a:solidFill>
              <a:srgbClr val="767A7C"/>
            </a:solidFill>
          </a:ln>
        </p:spPr>
      </p:sp>
      <p:sp>
        <p:nvSpPr>
          <p:cNvPr id="11882" name="object_11883"/>
          <p:cNvSpPr/>
          <p:nvPr/>
        </p:nvSpPr>
        <p:spPr>
          <a:xfrm>
            <a:off x="14110640" y="6106534"/>
            <a:ext cx="0" cy="159215"/>
          </a:xfrm>
          <a:prstGeom prst="rect">
            <a:avLst/>
          </a:prstGeom>
          <a:ln w="10000">
            <a:solidFill>
              <a:srgbClr val="767A7C"/>
            </a:solidFill>
          </a:ln>
        </p:spPr>
      </p:sp>
      <p:sp>
        <p:nvSpPr>
          <p:cNvPr id="11884" name="object_11885"/>
          <p:cNvSpPr txBox="1"/>
          <p:nvPr/>
        </p:nvSpPr>
        <p:spPr>
          <a:xfrm>
            <a:off x="1600000" y="65841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Innovation</a:t>
            </a:r>
          </a:p>
        </p:txBody>
      </p:sp>
      <p:sp>
        <p:nvSpPr>
          <p:cNvPr id="11886" name="object_11887"/>
          <p:cNvSpPr txBox="1"/>
          <p:nvPr/>
        </p:nvSpPr>
        <p:spPr>
          <a:xfrm>
            <a:off x="950000" y="675931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38</a:t>
            </a:r>
          </a:p>
        </p:txBody>
      </p:sp>
      <p:sp>
        <p:nvSpPr>
          <p:cNvPr id="11888" name="object_11889"/>
          <p:cNvSpPr txBox="1"/>
          <p:nvPr/>
        </p:nvSpPr>
        <p:spPr>
          <a:xfrm>
            <a:off x="6745326" y="65841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41%</a:t>
            </a:r>
          </a:p>
        </p:txBody>
      </p:sp>
      <p:sp>
        <p:nvSpPr>
          <p:cNvPr id="11890" name="object_11891"/>
          <p:cNvSpPr txBox="1"/>
          <p:nvPr/>
        </p:nvSpPr>
        <p:spPr>
          <a:xfrm>
            <a:off x="16702573" y="6584178"/>
            <a:ext cx="2167513" cy="796075"/>
          </a:xfrm>
          <a:prstGeom prst="rect">
            <a:avLst/>
          </a:prstGeom>
        </p:spPr>
        <p:txBody>
          <a:bodyPr vert="horz" wrap="square" lIns="0" tIns="15240" rIns="0" bIns="0" rtlCol="0" anchor="ctr" anchorCtr="0">
            <a:normAutofit/>
          </a:bodyPr>
          <a:lstStyle/>
          <a:p>
            <a:endParaRPr/>
          </a:p>
        </p:txBody>
      </p:sp>
      <p:sp>
        <p:nvSpPr>
          <p:cNvPr id="11892" name="object_11893"/>
          <p:cNvSpPr/>
          <p:nvPr/>
        </p:nvSpPr>
        <p:spPr>
          <a:xfrm>
            <a:off x="7945326" y="6823001"/>
            <a:ext cx="4813263" cy="318430"/>
          </a:xfrm>
          <a:prstGeom prst="rect">
            <a:avLst/>
          </a:prstGeom>
          <a:solidFill>
            <a:srgbClr val="49C0B6"/>
          </a:solidFill>
        </p:spPr>
      </p:sp>
      <p:sp>
        <p:nvSpPr>
          <p:cNvPr id="11894" name="object_11895"/>
          <p:cNvSpPr/>
          <p:nvPr/>
        </p:nvSpPr>
        <p:spPr>
          <a:xfrm>
            <a:off x="10827811" y="6974255"/>
            <a:ext cx="1930778" cy="15922"/>
          </a:xfrm>
          <a:prstGeom prst="rect">
            <a:avLst/>
          </a:prstGeom>
          <a:solidFill>
            <a:srgbClr val="DB2D3C"/>
          </a:solidFill>
        </p:spPr>
      </p:sp>
      <p:sp>
        <p:nvSpPr>
          <p:cNvPr id="11896" name="object_11897"/>
          <p:cNvSpPr/>
          <p:nvPr/>
        </p:nvSpPr>
        <p:spPr>
          <a:xfrm>
            <a:off x="10788007" y="6942412"/>
            <a:ext cx="79608" cy="79608"/>
          </a:xfrm>
          <a:prstGeom prst="rect">
            <a:avLst/>
          </a:prstGeom>
          <a:solidFill>
            <a:srgbClr val="DB2D3C"/>
          </a:solidFill>
        </p:spPr>
      </p:sp>
      <p:sp>
        <p:nvSpPr>
          <p:cNvPr id="11898" name="object_11899"/>
          <p:cNvSpPr/>
          <p:nvPr/>
        </p:nvSpPr>
        <p:spPr>
          <a:xfrm>
            <a:off x="12758589" y="6974255"/>
            <a:ext cx="2753259" cy="15922"/>
          </a:xfrm>
          <a:prstGeom prst="rect">
            <a:avLst/>
          </a:prstGeom>
          <a:solidFill>
            <a:srgbClr val="35B77C"/>
          </a:solidFill>
        </p:spPr>
      </p:sp>
      <p:sp>
        <p:nvSpPr>
          <p:cNvPr id="11900" name="object_11901"/>
          <p:cNvSpPr/>
          <p:nvPr/>
        </p:nvSpPr>
        <p:spPr>
          <a:xfrm>
            <a:off x="15472044" y="6942412"/>
            <a:ext cx="79608" cy="79608"/>
          </a:xfrm>
          <a:prstGeom prst="ellipse">
            <a:avLst/>
          </a:prstGeom>
          <a:solidFill>
            <a:srgbClr val="35B77C"/>
          </a:solidFill>
        </p:spPr>
      </p:sp>
      <p:sp>
        <p:nvSpPr>
          <p:cNvPr id="11902" name="object_11903"/>
          <p:cNvSpPr/>
          <p:nvPr/>
        </p:nvSpPr>
        <p:spPr>
          <a:xfrm>
            <a:off x="12039290" y="6902609"/>
            <a:ext cx="0" cy="159215"/>
          </a:xfrm>
          <a:prstGeom prst="rect">
            <a:avLst/>
          </a:prstGeom>
          <a:ln w="10000">
            <a:solidFill>
              <a:srgbClr val="767A7C"/>
            </a:solidFill>
          </a:ln>
        </p:spPr>
      </p:sp>
      <p:sp>
        <p:nvSpPr>
          <p:cNvPr id="11904" name="object_11905"/>
          <p:cNvSpPr/>
          <p:nvPr/>
        </p:nvSpPr>
        <p:spPr>
          <a:xfrm>
            <a:off x="12933626" y="6902609"/>
            <a:ext cx="0" cy="159215"/>
          </a:xfrm>
          <a:prstGeom prst="rect">
            <a:avLst/>
          </a:prstGeom>
          <a:ln w="20000">
            <a:solidFill>
              <a:srgbClr val="767A7C"/>
            </a:solidFill>
          </a:ln>
        </p:spPr>
      </p:sp>
      <p:sp>
        <p:nvSpPr>
          <p:cNvPr id="11906" name="object_11907"/>
          <p:cNvSpPr/>
          <p:nvPr/>
        </p:nvSpPr>
        <p:spPr>
          <a:xfrm>
            <a:off x="13830399" y="6902609"/>
            <a:ext cx="0" cy="159215"/>
          </a:xfrm>
          <a:prstGeom prst="rect">
            <a:avLst/>
          </a:prstGeom>
          <a:ln w="10000">
            <a:solidFill>
              <a:srgbClr val="767A7C"/>
            </a:solidFill>
          </a:ln>
        </p:spPr>
      </p:sp>
      <p:sp>
        <p:nvSpPr>
          <p:cNvPr id="11908" name="object_11909"/>
          <p:cNvSpPr txBox="1"/>
          <p:nvPr/>
        </p:nvSpPr>
        <p:spPr>
          <a:xfrm>
            <a:off x="1600000" y="73802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Fairness im Unternehmen</a:t>
            </a:r>
          </a:p>
        </p:txBody>
      </p:sp>
      <p:sp>
        <p:nvSpPr>
          <p:cNvPr id="11910" name="object_11911"/>
          <p:cNvSpPr txBox="1"/>
          <p:nvPr/>
        </p:nvSpPr>
        <p:spPr>
          <a:xfrm>
            <a:off x="950000" y="755539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39</a:t>
            </a:r>
          </a:p>
        </p:txBody>
      </p:sp>
      <p:sp>
        <p:nvSpPr>
          <p:cNvPr id="11912" name="object_11913"/>
          <p:cNvSpPr txBox="1"/>
          <p:nvPr/>
        </p:nvSpPr>
        <p:spPr>
          <a:xfrm>
            <a:off x="6745326" y="73802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56%</a:t>
            </a:r>
          </a:p>
        </p:txBody>
      </p:sp>
      <p:sp>
        <p:nvSpPr>
          <p:cNvPr id="11914" name="object_11915"/>
          <p:cNvSpPr txBox="1"/>
          <p:nvPr/>
        </p:nvSpPr>
        <p:spPr>
          <a:xfrm>
            <a:off x="16702573" y="7380253"/>
            <a:ext cx="2167513" cy="796075"/>
          </a:xfrm>
          <a:prstGeom prst="rect">
            <a:avLst/>
          </a:prstGeom>
        </p:spPr>
        <p:txBody>
          <a:bodyPr vert="horz" wrap="square" lIns="0" tIns="15240" rIns="0" bIns="0" rtlCol="0" anchor="ctr" anchorCtr="0">
            <a:normAutofit/>
          </a:bodyPr>
          <a:lstStyle/>
          <a:p>
            <a:endParaRPr/>
          </a:p>
        </p:txBody>
      </p:sp>
      <p:sp>
        <p:nvSpPr>
          <p:cNvPr id="11916" name="object_11917"/>
          <p:cNvSpPr/>
          <p:nvPr/>
        </p:nvSpPr>
        <p:spPr>
          <a:xfrm>
            <a:off x="7945326" y="7619076"/>
            <a:ext cx="5204903" cy="318430"/>
          </a:xfrm>
          <a:prstGeom prst="rect">
            <a:avLst/>
          </a:prstGeom>
          <a:solidFill>
            <a:srgbClr val="49C0B6"/>
          </a:solidFill>
        </p:spPr>
      </p:sp>
      <p:sp>
        <p:nvSpPr>
          <p:cNvPr id="11918" name="object_11919"/>
          <p:cNvSpPr/>
          <p:nvPr/>
        </p:nvSpPr>
        <p:spPr>
          <a:xfrm>
            <a:off x="10299355" y="7770330"/>
            <a:ext cx="2850874" cy="15922"/>
          </a:xfrm>
          <a:prstGeom prst="rect">
            <a:avLst/>
          </a:prstGeom>
          <a:solidFill>
            <a:srgbClr val="DB2D3C"/>
          </a:solidFill>
        </p:spPr>
      </p:sp>
      <p:sp>
        <p:nvSpPr>
          <p:cNvPr id="11920" name="object_11921"/>
          <p:cNvSpPr/>
          <p:nvPr/>
        </p:nvSpPr>
        <p:spPr>
          <a:xfrm>
            <a:off x="10259551" y="7738487"/>
            <a:ext cx="79608" cy="79608"/>
          </a:xfrm>
          <a:prstGeom prst="rect">
            <a:avLst/>
          </a:prstGeom>
          <a:solidFill>
            <a:srgbClr val="DB2D3C"/>
          </a:solidFill>
        </p:spPr>
      </p:sp>
      <p:sp>
        <p:nvSpPr>
          <p:cNvPr id="11922" name="object_11923"/>
          <p:cNvSpPr/>
          <p:nvPr/>
        </p:nvSpPr>
        <p:spPr>
          <a:xfrm>
            <a:off x="13150229" y="7770330"/>
            <a:ext cx="2241516" cy="15922"/>
          </a:xfrm>
          <a:prstGeom prst="rect">
            <a:avLst/>
          </a:prstGeom>
          <a:solidFill>
            <a:srgbClr val="35B77C"/>
          </a:solidFill>
        </p:spPr>
      </p:sp>
      <p:sp>
        <p:nvSpPr>
          <p:cNvPr id="11924" name="object_11925"/>
          <p:cNvSpPr/>
          <p:nvPr/>
        </p:nvSpPr>
        <p:spPr>
          <a:xfrm>
            <a:off x="15351941" y="7738487"/>
            <a:ext cx="79608" cy="79608"/>
          </a:xfrm>
          <a:prstGeom prst="ellipse">
            <a:avLst/>
          </a:prstGeom>
          <a:solidFill>
            <a:srgbClr val="35B77C"/>
          </a:solidFill>
        </p:spPr>
      </p:sp>
      <p:sp>
        <p:nvSpPr>
          <p:cNvPr id="11926" name="object_11927"/>
          <p:cNvSpPr/>
          <p:nvPr/>
        </p:nvSpPr>
        <p:spPr>
          <a:xfrm>
            <a:off x="12509260" y="7698684"/>
            <a:ext cx="0" cy="159215"/>
          </a:xfrm>
          <a:prstGeom prst="rect">
            <a:avLst/>
          </a:prstGeom>
          <a:ln w="10000">
            <a:solidFill>
              <a:srgbClr val="767A7C"/>
            </a:solidFill>
          </a:ln>
        </p:spPr>
      </p:sp>
      <p:sp>
        <p:nvSpPr>
          <p:cNvPr id="11928" name="object_11929"/>
          <p:cNvSpPr/>
          <p:nvPr/>
        </p:nvSpPr>
        <p:spPr>
          <a:xfrm>
            <a:off x="13229881" y="7698684"/>
            <a:ext cx="0" cy="159215"/>
          </a:xfrm>
          <a:prstGeom prst="rect">
            <a:avLst/>
          </a:prstGeom>
          <a:ln w="20000">
            <a:solidFill>
              <a:srgbClr val="767A7C"/>
            </a:solidFill>
          </a:ln>
        </p:spPr>
      </p:sp>
      <p:sp>
        <p:nvSpPr>
          <p:cNvPr id="11930" name="object_11931"/>
          <p:cNvSpPr/>
          <p:nvPr/>
        </p:nvSpPr>
        <p:spPr>
          <a:xfrm>
            <a:off x="13950502" y="7698684"/>
            <a:ext cx="0" cy="159215"/>
          </a:xfrm>
          <a:prstGeom prst="rect">
            <a:avLst/>
          </a:prstGeom>
          <a:ln w="10000">
            <a:solidFill>
              <a:srgbClr val="767A7C"/>
            </a:solidFill>
          </a:ln>
        </p:spPr>
      </p:sp>
      <p:sp>
        <p:nvSpPr>
          <p:cNvPr id="11932" name="object_11933"/>
          <p:cNvSpPr txBox="1"/>
          <p:nvPr/>
        </p:nvSpPr>
        <p:spPr>
          <a:xfrm>
            <a:off x="1600000" y="81763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Zusammenarbeit Kulturen</a:t>
            </a:r>
          </a:p>
        </p:txBody>
      </p:sp>
      <p:sp>
        <p:nvSpPr>
          <p:cNvPr id="11934" name="object_11935"/>
          <p:cNvSpPr txBox="1"/>
          <p:nvPr/>
        </p:nvSpPr>
        <p:spPr>
          <a:xfrm>
            <a:off x="950000" y="835146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40</a:t>
            </a:r>
          </a:p>
        </p:txBody>
      </p:sp>
      <p:sp>
        <p:nvSpPr>
          <p:cNvPr id="11936" name="object_11937"/>
          <p:cNvSpPr txBox="1"/>
          <p:nvPr/>
        </p:nvSpPr>
        <p:spPr>
          <a:xfrm>
            <a:off x="6745326" y="81763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67%</a:t>
            </a:r>
          </a:p>
        </p:txBody>
      </p:sp>
      <p:sp>
        <p:nvSpPr>
          <p:cNvPr id="11938" name="object_11939"/>
          <p:cNvSpPr txBox="1"/>
          <p:nvPr/>
        </p:nvSpPr>
        <p:spPr>
          <a:xfrm>
            <a:off x="16702573" y="8176328"/>
            <a:ext cx="2167513" cy="796075"/>
          </a:xfrm>
          <a:prstGeom prst="rect">
            <a:avLst/>
          </a:prstGeom>
        </p:spPr>
        <p:txBody>
          <a:bodyPr vert="horz" wrap="square" lIns="0" tIns="15240" rIns="0" bIns="0" rtlCol="0" anchor="ctr" anchorCtr="0">
            <a:normAutofit/>
          </a:bodyPr>
          <a:lstStyle/>
          <a:p>
            <a:endParaRPr/>
          </a:p>
        </p:txBody>
      </p:sp>
      <p:sp>
        <p:nvSpPr>
          <p:cNvPr id="11940" name="object_11941"/>
          <p:cNvSpPr/>
          <p:nvPr/>
        </p:nvSpPr>
        <p:spPr>
          <a:xfrm>
            <a:off x="7945326" y="8415151"/>
            <a:ext cx="5572804" cy="318430"/>
          </a:xfrm>
          <a:prstGeom prst="rect">
            <a:avLst/>
          </a:prstGeom>
          <a:solidFill>
            <a:srgbClr val="49C0B6"/>
          </a:solidFill>
        </p:spPr>
      </p:sp>
      <p:sp>
        <p:nvSpPr>
          <p:cNvPr id="11942" name="object_11943"/>
          <p:cNvSpPr/>
          <p:nvPr/>
        </p:nvSpPr>
        <p:spPr>
          <a:xfrm>
            <a:off x="9866982" y="8566405"/>
            <a:ext cx="3651148" cy="15922"/>
          </a:xfrm>
          <a:prstGeom prst="rect">
            <a:avLst/>
          </a:prstGeom>
          <a:solidFill>
            <a:srgbClr val="DB2D3C"/>
          </a:solidFill>
        </p:spPr>
      </p:sp>
      <p:sp>
        <p:nvSpPr>
          <p:cNvPr id="11944" name="object_11945"/>
          <p:cNvSpPr/>
          <p:nvPr/>
        </p:nvSpPr>
        <p:spPr>
          <a:xfrm>
            <a:off x="9827178" y="8534562"/>
            <a:ext cx="79608" cy="79608"/>
          </a:xfrm>
          <a:prstGeom prst="rect">
            <a:avLst/>
          </a:prstGeom>
          <a:solidFill>
            <a:srgbClr val="DB2D3C"/>
          </a:solidFill>
        </p:spPr>
      </p:sp>
      <p:sp>
        <p:nvSpPr>
          <p:cNvPr id="11946" name="object_11947"/>
          <p:cNvSpPr/>
          <p:nvPr/>
        </p:nvSpPr>
        <p:spPr>
          <a:xfrm>
            <a:off x="13518130" y="8566405"/>
            <a:ext cx="1799705" cy="15922"/>
          </a:xfrm>
          <a:prstGeom prst="rect">
            <a:avLst/>
          </a:prstGeom>
          <a:solidFill>
            <a:srgbClr val="35B77C"/>
          </a:solidFill>
        </p:spPr>
      </p:sp>
      <p:sp>
        <p:nvSpPr>
          <p:cNvPr id="11948" name="object_11949"/>
          <p:cNvSpPr/>
          <p:nvPr/>
        </p:nvSpPr>
        <p:spPr>
          <a:xfrm>
            <a:off x="15278031" y="8534562"/>
            <a:ext cx="79608" cy="79608"/>
          </a:xfrm>
          <a:prstGeom prst="ellipse">
            <a:avLst/>
          </a:prstGeom>
          <a:solidFill>
            <a:srgbClr val="35B77C"/>
          </a:solidFill>
        </p:spPr>
      </p:sp>
      <p:sp>
        <p:nvSpPr>
          <p:cNvPr id="11950" name="object_11951"/>
          <p:cNvSpPr/>
          <p:nvPr/>
        </p:nvSpPr>
        <p:spPr>
          <a:xfrm>
            <a:off x="13149894" y="8494759"/>
            <a:ext cx="0" cy="159215"/>
          </a:xfrm>
          <a:prstGeom prst="rect">
            <a:avLst/>
          </a:prstGeom>
          <a:ln w="10000">
            <a:solidFill>
              <a:srgbClr val="767A7C"/>
            </a:solidFill>
          </a:ln>
        </p:spPr>
      </p:sp>
      <p:sp>
        <p:nvSpPr>
          <p:cNvPr id="11952" name="object_11953"/>
          <p:cNvSpPr/>
          <p:nvPr/>
        </p:nvSpPr>
        <p:spPr>
          <a:xfrm>
            <a:off x="13778319" y="8494759"/>
            <a:ext cx="0" cy="159215"/>
          </a:xfrm>
          <a:prstGeom prst="rect">
            <a:avLst/>
          </a:prstGeom>
          <a:ln w="20000">
            <a:solidFill>
              <a:srgbClr val="767A7C"/>
            </a:solidFill>
          </a:ln>
        </p:spPr>
      </p:sp>
      <p:sp>
        <p:nvSpPr>
          <p:cNvPr id="11954" name="object_11955"/>
          <p:cNvSpPr/>
          <p:nvPr/>
        </p:nvSpPr>
        <p:spPr>
          <a:xfrm>
            <a:off x="14220735" y="8494759"/>
            <a:ext cx="0" cy="159215"/>
          </a:xfrm>
          <a:prstGeom prst="rect">
            <a:avLst/>
          </a:prstGeom>
          <a:ln w="10000">
            <a:solidFill>
              <a:srgbClr val="767A7C"/>
            </a:solidFill>
          </a:ln>
        </p:spPr>
      </p:sp>
      <p:sp>
        <p:nvSpPr>
          <p:cNvPr id="11956" name="object_11957"/>
          <p:cNvSpPr txBox="1"/>
          <p:nvPr/>
        </p:nvSpPr>
        <p:spPr>
          <a:xfrm>
            <a:off x="1600000" y="89724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Gesamtzufriedenheit</a:t>
            </a:r>
          </a:p>
        </p:txBody>
      </p:sp>
      <p:sp>
        <p:nvSpPr>
          <p:cNvPr id="11958" name="object_11959"/>
          <p:cNvSpPr txBox="1"/>
          <p:nvPr/>
        </p:nvSpPr>
        <p:spPr>
          <a:xfrm>
            <a:off x="950000" y="914754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41</a:t>
            </a:r>
          </a:p>
        </p:txBody>
      </p:sp>
      <p:sp>
        <p:nvSpPr>
          <p:cNvPr id="11960" name="object_11961"/>
          <p:cNvSpPr txBox="1"/>
          <p:nvPr/>
        </p:nvSpPr>
        <p:spPr>
          <a:xfrm>
            <a:off x="6745326" y="89724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69%</a:t>
            </a:r>
          </a:p>
        </p:txBody>
      </p:sp>
      <p:sp>
        <p:nvSpPr>
          <p:cNvPr id="11962" name="object_11963"/>
          <p:cNvSpPr txBox="1"/>
          <p:nvPr/>
        </p:nvSpPr>
        <p:spPr>
          <a:xfrm>
            <a:off x="16702573" y="8972403"/>
            <a:ext cx="2167513" cy="796075"/>
          </a:xfrm>
          <a:prstGeom prst="rect">
            <a:avLst/>
          </a:prstGeom>
        </p:spPr>
        <p:txBody>
          <a:bodyPr vert="horz" wrap="square" lIns="0" tIns="15240" rIns="0" bIns="0" rtlCol="0" anchor="ctr" anchorCtr="0">
            <a:normAutofit/>
          </a:bodyPr>
          <a:lstStyle/>
          <a:p>
            <a:endParaRPr/>
          </a:p>
        </p:txBody>
      </p:sp>
      <p:sp>
        <p:nvSpPr>
          <p:cNvPr id="11964" name="object_11965"/>
          <p:cNvSpPr/>
          <p:nvPr/>
        </p:nvSpPr>
        <p:spPr>
          <a:xfrm>
            <a:off x="7945326" y="9211226"/>
            <a:ext cx="5968998" cy="318430"/>
          </a:xfrm>
          <a:prstGeom prst="rect">
            <a:avLst/>
          </a:prstGeom>
          <a:solidFill>
            <a:srgbClr val="49C0B6"/>
          </a:solidFill>
        </p:spPr>
      </p:sp>
      <p:sp>
        <p:nvSpPr>
          <p:cNvPr id="11966" name="object_11967"/>
          <p:cNvSpPr/>
          <p:nvPr/>
        </p:nvSpPr>
        <p:spPr>
          <a:xfrm>
            <a:off x="10075162" y="9362480"/>
            <a:ext cx="3839162" cy="15922"/>
          </a:xfrm>
          <a:prstGeom prst="rect">
            <a:avLst/>
          </a:prstGeom>
          <a:solidFill>
            <a:srgbClr val="DB2D3C"/>
          </a:solidFill>
        </p:spPr>
      </p:sp>
      <p:sp>
        <p:nvSpPr>
          <p:cNvPr id="11968" name="object_11969"/>
          <p:cNvSpPr/>
          <p:nvPr/>
        </p:nvSpPr>
        <p:spPr>
          <a:xfrm>
            <a:off x="10035358" y="9330637"/>
            <a:ext cx="79608" cy="79608"/>
          </a:xfrm>
          <a:prstGeom prst="rect">
            <a:avLst/>
          </a:prstGeom>
          <a:solidFill>
            <a:srgbClr val="DB2D3C"/>
          </a:solidFill>
        </p:spPr>
      </p:sp>
      <p:sp>
        <p:nvSpPr>
          <p:cNvPr id="11970" name="object_11971"/>
          <p:cNvSpPr/>
          <p:nvPr/>
        </p:nvSpPr>
        <p:spPr>
          <a:xfrm>
            <a:off x="13914324" y="9362480"/>
            <a:ext cx="1717628" cy="15922"/>
          </a:xfrm>
          <a:prstGeom prst="rect">
            <a:avLst/>
          </a:prstGeom>
          <a:solidFill>
            <a:srgbClr val="35B77C"/>
          </a:solidFill>
        </p:spPr>
      </p:sp>
      <p:sp>
        <p:nvSpPr>
          <p:cNvPr id="11972" name="object_11973"/>
          <p:cNvSpPr/>
          <p:nvPr/>
        </p:nvSpPr>
        <p:spPr>
          <a:xfrm>
            <a:off x="15592148" y="9330637"/>
            <a:ext cx="79608" cy="79608"/>
          </a:xfrm>
          <a:prstGeom prst="ellipse">
            <a:avLst/>
          </a:prstGeom>
          <a:solidFill>
            <a:srgbClr val="35B77C"/>
          </a:solidFill>
        </p:spPr>
      </p:sp>
      <p:sp>
        <p:nvSpPr>
          <p:cNvPr id="11974" name="object_11975"/>
          <p:cNvSpPr/>
          <p:nvPr/>
        </p:nvSpPr>
        <p:spPr>
          <a:xfrm>
            <a:off x="13830399" y="9290834"/>
            <a:ext cx="0" cy="159215"/>
          </a:xfrm>
          <a:prstGeom prst="rect">
            <a:avLst/>
          </a:prstGeom>
          <a:ln w="10000">
            <a:solidFill>
              <a:srgbClr val="767A7C"/>
            </a:solidFill>
          </a:ln>
        </p:spPr>
      </p:sp>
      <p:sp>
        <p:nvSpPr>
          <p:cNvPr id="11976" name="object_11977"/>
          <p:cNvSpPr/>
          <p:nvPr/>
        </p:nvSpPr>
        <p:spPr>
          <a:xfrm>
            <a:off x="14190709" y="9290834"/>
            <a:ext cx="0" cy="159215"/>
          </a:xfrm>
          <a:prstGeom prst="rect">
            <a:avLst/>
          </a:prstGeom>
          <a:ln w="20000">
            <a:solidFill>
              <a:srgbClr val="767A7C"/>
            </a:solidFill>
          </a:ln>
        </p:spPr>
      </p:sp>
      <p:sp>
        <p:nvSpPr>
          <p:cNvPr id="11978" name="object_11979"/>
          <p:cNvSpPr/>
          <p:nvPr/>
        </p:nvSpPr>
        <p:spPr>
          <a:xfrm>
            <a:off x="14881305" y="9290834"/>
            <a:ext cx="0" cy="159215"/>
          </a:xfrm>
          <a:prstGeom prst="rect">
            <a:avLst/>
          </a:prstGeom>
          <a:ln w="10000">
            <a:solidFill>
              <a:srgbClr val="767A7C"/>
            </a:solidFill>
          </a:ln>
        </p:spPr>
      </p:sp>
      <p:sp>
        <p:nvSpPr>
          <p:cNvPr id="11980" name="object_11981"/>
          <p:cNvSpPr txBox="1"/>
          <p:nvPr/>
        </p:nvSpPr>
        <p:spPr>
          <a:xfrm>
            <a:off x="800000" y="10500000"/>
            <a:ext cx="12059499" cy="250000"/>
          </a:xfrm>
          <a:prstGeom prst="rect">
            <a:avLst/>
          </a:prstGeom>
        </p:spPr>
        <p:txBody>
          <a:bodyPr vert="horz" wrap="square" lIns="0" tIns="15875" rIns="0" bIns="0" rtlCol="0">
            <a:spAutoFit/>
          </a:bodyPr>
          <a:lstStyle/>
          <a:p>
            <a:r>
              <a:rPr sz="24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4" name="object_11985"/>
          <p:cNvSpPr/>
          <p:nvPr/>
        </p:nvSpPr>
        <p:spPr>
          <a:xfrm>
            <a:off x="0" y="0"/>
            <a:ext cx="20104100" cy="7831455"/>
          </a:xfrm>
          <a:prstGeom prst="rect">
            <a:avLst/>
          </a:prstGeom>
          <a:solidFill>
            <a:srgbClr val="49C0B6"/>
          </a:solidFill>
        </p:spPr>
      </p:sp>
      <p:sp>
        <p:nvSpPr>
          <p:cNvPr id="11986" name="object_11987"/>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Ergebnisse im Zeitreihenvergleich</a:t>
            </a:r>
          </a:p>
          <a:p>
            <a:pPr marL="0" algn="ctr">
              <a:spcBef>
                <a:spcPts val="715"/>
              </a:spcBef>
            </a:pPr>
            <a:endParaRPr sz="24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15455"/>
      </a:hlink>
      <a:folHlink>
        <a:srgbClr val="51545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515455"/>
      </a:hlink>
      <a:folHlink>
        <a:srgbClr val="51545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28003</Words>
  <Application>Microsoft Office PowerPoint</Application>
  <PresentationFormat>Benutzerdefiniert</PresentationFormat>
  <Paragraphs>5249</Paragraphs>
  <Slides>147</Slides>
  <Notes>147</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147</vt:i4>
      </vt:variant>
    </vt:vector>
  </HeadingPairs>
  <TitlesOfParts>
    <vt:vector size="152" baseType="lpstr">
      <vt:lpstr>Arial</vt:lpstr>
      <vt:lpstr>Avenir Next LT Pro</vt:lpstr>
      <vt:lpstr>Calibri</vt:lpstr>
      <vt:lpstr>Wingdings</vt:lpstr>
      <vt:lpstr>Office Theme</vt:lpstr>
      <vt:lpstr>PowerPoint-Präsentation</vt:lpstr>
      <vt:lpstr>Fragebogenübersicht Company overall</vt:lpstr>
      <vt:lpstr>Allgemeine Information Company overall</vt:lpstr>
      <vt:lpstr>Die EUCUSA Ampelskala Company overall</vt:lpstr>
      <vt:lpstr>Die Symbole Company overall</vt:lpstr>
      <vt:lpstr>Die Navigation (1/2) Company overall</vt:lpstr>
      <vt:lpstr>Die Navigation (2/2) Company overall</vt:lpstr>
      <vt:lpstr>Inhaltsverzeichnis Company overall</vt:lpstr>
      <vt:lpstr>Projekt im Überblick Company overall</vt:lpstr>
      <vt:lpstr>Rücklaufquote Company overall</vt:lpstr>
      <vt:lpstr>EUCUSA Index Company overall</vt:lpstr>
      <vt:lpstr>Dimensionsübersicht Company overall</vt:lpstr>
      <vt:lpstr>Wichtigkeitsübersicht </vt:lpstr>
      <vt:lpstr>Wichtigkeitsübersicht (1/6) Company overall</vt:lpstr>
      <vt:lpstr>Wichtigkeitsübersicht (2/6) Company overall</vt:lpstr>
      <vt:lpstr>Wichtigkeitsübersicht (3/6) Company overall</vt:lpstr>
      <vt:lpstr>Wichtigkeitsübersicht (4/6) Company overall</vt:lpstr>
      <vt:lpstr>Wichtigkeitsübersicht (5/6) Company overall</vt:lpstr>
      <vt:lpstr>Wichtigkeitsübersicht (6/6) Company overall</vt:lpstr>
      <vt:lpstr>Handlungsportfolio Company overall</vt:lpstr>
      <vt:lpstr>Handlungsportfolio Company overall</vt:lpstr>
      <vt:lpstr>Handlungsportfolio | Relative Stärken Company overall</vt:lpstr>
      <vt:lpstr>Handlungsportfolio | Verbesserungspotentiale Company overall</vt:lpstr>
      <vt:lpstr>Handlungsportfolio | Trend Company overall</vt:lpstr>
      <vt:lpstr>Arbeitssituation | Handlungsportfolio Company overall</vt:lpstr>
      <vt:lpstr>Arbeitssituation | Aspektliste Company overall</vt:lpstr>
      <vt:lpstr>Einsatz der Qualifikationen Company overall</vt:lpstr>
      <vt:lpstr>Neues lernen Company overall</vt:lpstr>
      <vt:lpstr>Unterstützung durch Kollegen Company overall</vt:lpstr>
      <vt:lpstr>Unterstützung durch Führungskraft Company overall</vt:lpstr>
      <vt:lpstr>Arbeitsmenge Company overall</vt:lpstr>
      <vt:lpstr>Arbeitszeitmodell Company overall</vt:lpstr>
      <vt:lpstr>Veränderungstempo Company overall</vt:lpstr>
      <vt:lpstr>Qualität von Besprechungen Company overall</vt:lpstr>
      <vt:lpstr>Arbeitsabläufe | Handlungsportfolio Company overall</vt:lpstr>
      <vt:lpstr>Arbeitsabläufe | Aspektliste Company overall</vt:lpstr>
      <vt:lpstr>Prioritätensetzung Company overall</vt:lpstr>
      <vt:lpstr>Unbürokratische Entscheidungen Company overall</vt:lpstr>
      <vt:lpstr>Abteilungsübergreifender Arbeitsablauf Company overall</vt:lpstr>
      <vt:lpstr>Freiraum für Verbesserungen Company overall</vt:lpstr>
      <vt:lpstr>Zusammenarbeit mit anderen Bereichen Company overall</vt:lpstr>
      <vt:lpstr>Gegenseitige Vertretung Company overall</vt:lpstr>
      <vt:lpstr>Arbeitsrelevante Informationen Company overall</vt:lpstr>
      <vt:lpstr>Leadership | Handlungsportfolio Company overall</vt:lpstr>
      <vt:lpstr>Leadership | Aspektliste Company overall</vt:lpstr>
      <vt:lpstr>Führungskraft ist Vorbild Company overall</vt:lpstr>
      <vt:lpstr>Umsetzung von Veränderungen Company overall</vt:lpstr>
      <vt:lpstr>Förderung interner Kooperation Company overall</vt:lpstr>
      <vt:lpstr>Delegationskompetenz Company overall</vt:lpstr>
      <vt:lpstr>Feedback Company overall</vt:lpstr>
      <vt:lpstr>Eigenverantwortung wird gefördert Company overall</vt:lpstr>
      <vt:lpstr>Information über Veränderungen Company overall</vt:lpstr>
      <vt:lpstr>Zielorientierung  | Handlungsportfolio Company overall</vt:lpstr>
      <vt:lpstr>Zielorientierung  | Aspektliste Company overall</vt:lpstr>
      <vt:lpstr>Ziele des Unternehmens Company overall</vt:lpstr>
      <vt:lpstr>Erfolgreiche Zukunft Company overall</vt:lpstr>
      <vt:lpstr>Kundennutzen Company overall</vt:lpstr>
      <vt:lpstr>Zielvereinbarung Company overall</vt:lpstr>
      <vt:lpstr>Klarheit der Aufgaben Company overall</vt:lpstr>
      <vt:lpstr>Entscheidungsbefugnisse Company overall</vt:lpstr>
      <vt:lpstr>Besonderer Einsatz Company overall</vt:lpstr>
      <vt:lpstr>Berufliche Entwicklung | Handlungsportfolio Company overall</vt:lpstr>
      <vt:lpstr>Berufliche Entwicklung | Aspektliste Company overall</vt:lpstr>
      <vt:lpstr>Kriterien für Karriere Company overall</vt:lpstr>
      <vt:lpstr>Kenntnis Bewertungssystem Company overall</vt:lpstr>
      <vt:lpstr>Förderung berufliche Entwicklung Company overall</vt:lpstr>
      <vt:lpstr>Weiterbildungsangebot Company overall</vt:lpstr>
      <vt:lpstr>Unternehmensimage | Handlungsportfolio Company overall</vt:lpstr>
      <vt:lpstr>Unternehmensimage | Aspektliste Company overall</vt:lpstr>
      <vt:lpstr>Attraktiver Arbeitgeber Company overall</vt:lpstr>
      <vt:lpstr>Weiterempfehlung Company overall</vt:lpstr>
      <vt:lpstr>Loyalität zum Unternehmen Company overall</vt:lpstr>
      <vt:lpstr>Positive Zukunft Company overall</vt:lpstr>
      <vt:lpstr>Innovation Company overall</vt:lpstr>
      <vt:lpstr>Fairness im Unternehmen Company overall</vt:lpstr>
      <vt:lpstr>Zusammenarbeit Kulturen Company overall</vt:lpstr>
      <vt:lpstr>Gesamtzufriedenheit Company overall</vt:lpstr>
      <vt:lpstr>Einschätzung der Entwicklung </vt:lpstr>
      <vt:lpstr>Veränderungsabfrage Company overall</vt:lpstr>
      <vt:lpstr>Net Promoter Score </vt:lpstr>
      <vt:lpstr>Net Promoter Score Company overall</vt:lpstr>
      <vt:lpstr>Net Promoter Score - Details Company overall</vt:lpstr>
      <vt:lpstr>Ergänzende Fragen </vt:lpstr>
      <vt:lpstr>Interesse an Sportangeboten Company overall</vt:lpstr>
      <vt:lpstr>Persönliche Angaben </vt:lpstr>
      <vt:lpstr>Position Company overall</vt:lpstr>
      <vt:lpstr>Betriebszugehörigkeit Company overall</vt:lpstr>
      <vt:lpstr>Semantisches Differential </vt:lpstr>
      <vt:lpstr>Semantisches Differential Company overall</vt:lpstr>
      <vt:lpstr>Internes Benchmarking </vt:lpstr>
      <vt:lpstr>Internes Benchmarking Company overall</vt:lpstr>
      <vt:lpstr>Internes Benchmarking Company overall</vt:lpstr>
      <vt:lpstr>Arbeitssituation | Internes Benchmarking Company overall</vt:lpstr>
      <vt:lpstr>Arbeitsabläufe | Internes Benchmarking Company overall</vt:lpstr>
      <vt:lpstr>Leadership | Internes Benchmarking Company overall</vt:lpstr>
      <vt:lpstr>Zielorientierung  | Internes Benchmarking Company overall</vt:lpstr>
      <vt:lpstr>Berufliche Entwicklung | Internes Benchmarking Company overall</vt:lpstr>
      <vt:lpstr>Unternehmensimage | Internes Benchmarking Company overall</vt:lpstr>
      <vt:lpstr>Ergebnisse im Zeitreihenvergleich </vt:lpstr>
      <vt:lpstr>EUCUSA Index | Trend Balkengrafik Company overall</vt:lpstr>
      <vt:lpstr>Arbeitssituation | Trend Balkengrafik Company overall</vt:lpstr>
      <vt:lpstr>Einsatz der Qualifikationen | Trend Balkengrafik Company overall</vt:lpstr>
      <vt:lpstr>Neues lernen | Trend Balkengrafik Company overall</vt:lpstr>
      <vt:lpstr>Unterstützung durch Kollegen | Trend Balkengrafik Company overall</vt:lpstr>
      <vt:lpstr>Unterstützung durch Führungskraft | Trend Balkengrafik Company overall</vt:lpstr>
      <vt:lpstr>Arbeitsmenge | Trend Balkengrafik Company overall</vt:lpstr>
      <vt:lpstr>Arbeitszeitmodell | Trend Balkengrafik Company overall</vt:lpstr>
      <vt:lpstr>Veränderungstempo | Trend Balkengrafik Company overall</vt:lpstr>
      <vt:lpstr>Qualität von Besprechungen | Trend Balkengrafik Company overall</vt:lpstr>
      <vt:lpstr>Arbeitsabläufe | Trend Balkengrafik Company overall</vt:lpstr>
      <vt:lpstr>Prioritätensetzung | Trend Balkengrafik Company overall</vt:lpstr>
      <vt:lpstr>Unbürokratische Entscheidungen | Trend Balkengrafik Company overall</vt:lpstr>
      <vt:lpstr>Abteilungsübergreifender Arbeitsablauf | Trend Balkengrafik Company overall</vt:lpstr>
      <vt:lpstr>Freiraum für Verbesserungen | Trend Balkengrafik Company overall</vt:lpstr>
      <vt:lpstr>Zusammenarbeit mit anderen Bereichen | Trend Balkengrafik Company overall</vt:lpstr>
      <vt:lpstr>Gegenseitige Vertretung | Trend Balkengrafik Company overall</vt:lpstr>
      <vt:lpstr>Arbeitsrelevante Informationen | Trend Balkengrafik Company overall</vt:lpstr>
      <vt:lpstr>Leadership | Trend Balkengrafik Company overall</vt:lpstr>
      <vt:lpstr>Führungskraft ist Vorbild | Trend Balkengrafik Company overall</vt:lpstr>
      <vt:lpstr>Umsetzung von Veränderungen | Trend Balkengrafik Company overall</vt:lpstr>
      <vt:lpstr>Förderung interner Kooperation | Trend Balkengrafik Company overall</vt:lpstr>
      <vt:lpstr>Delegationskompetenz | Trend Balkengrafik Company overall</vt:lpstr>
      <vt:lpstr>Feedback | Trend Balkengrafik Company overall</vt:lpstr>
      <vt:lpstr>Eigenverantwortung wird gefördert | Trend Balkengrafik Company overall</vt:lpstr>
      <vt:lpstr>Information über Veränderungen | Trend Balkengrafik Company overall</vt:lpstr>
      <vt:lpstr>Zielorientierung  | Trend Balkengrafik Company overall</vt:lpstr>
      <vt:lpstr>Ziele des Unternehmens | Trend Balkengrafik Company overall</vt:lpstr>
      <vt:lpstr>Erfolgreiche Zukunft | Trend Balkengrafik Company overall</vt:lpstr>
      <vt:lpstr>Kundennutzen | Trend Balkengrafik Company overall</vt:lpstr>
      <vt:lpstr>Zielvereinbarung | Trend Balkengrafik Company overall</vt:lpstr>
      <vt:lpstr>Klarheit der Aufgaben | Trend Balkengrafik Company overall</vt:lpstr>
      <vt:lpstr>Entscheidungsbefugnisse | Trend Balkengrafik Company overall</vt:lpstr>
      <vt:lpstr>Besonderer Einsatz | Trend Balkengrafik Company overall</vt:lpstr>
      <vt:lpstr>Berufliche Entwicklung | Trend Balkengrafik Company overall</vt:lpstr>
      <vt:lpstr>Kriterien für Karriere | Trend Balkengrafik Company overall</vt:lpstr>
      <vt:lpstr>Kenntnis Bewertungssystem | Trend Balkengrafik Company overall</vt:lpstr>
      <vt:lpstr>Förderung berufliche Entwicklung | Trend Balkengrafik Company overall</vt:lpstr>
      <vt:lpstr>Weiterbildungsangebot | Trend Balkengrafik Company overall</vt:lpstr>
      <vt:lpstr>Unternehmensimage | Trend Balkengrafik Company overall</vt:lpstr>
      <vt:lpstr>Attraktiver Arbeitgeber | Trend Balkengrafik Company overall</vt:lpstr>
      <vt:lpstr>Weiterempfehlung | Trend Balkengrafik Company overall</vt:lpstr>
      <vt:lpstr>Loyalität zum Unternehmen | Trend Balkengrafik Company overall</vt:lpstr>
      <vt:lpstr>Positive Zukunft | Trend Balkengrafik Company overall</vt:lpstr>
      <vt:lpstr>Innovation | Trend Balkengrafik Company overall</vt:lpstr>
      <vt:lpstr>Fairness im Unternehmen | Trend Balkengrafik Company overall</vt:lpstr>
      <vt:lpstr>Zusammenarbeit Kulturen | Trend Balkengrafik Company overall</vt:lpstr>
      <vt:lpstr>Gesamtzufriedenheit | Trend Balkengrafik Company overall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EUCUSA REPORT</dc:title>
  <dc:creator>EUCUSA</dc:creator>
  <cp:lastModifiedBy>Dominic Vallaster</cp:lastModifiedBy>
  <cp:revision>6</cp:revision>
  <dcterms:created xsi:type="dcterms:W3CDTF">2018-05-16T07:42:01Z</dcterms:created>
  <dcterms:modified xsi:type="dcterms:W3CDTF">2025-02-21T11:14:15Z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2018-05-16T00:00:00Z</vt:filetime>
  </property>
  <property fmtid="{D5CDD505-2E9C-101B-9397-08002B2CF9AE}" pid="3" name="Creator">
    <vt:lpwstr>Adobe InDesign CC 13.0 (Macintosh)</vt:lpwstr>
  </property>
  <property fmtid="{D5CDD505-2E9C-101B-9397-08002B2CF9AE}" pid="4" name="LastSaved">
    <vt:filetime>2018-05-16T00:00:00Z</vt:filetime>
  </property>
</Properties>
</file>