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9"/>
  </p:notesMasterIdLst>
  <p:handoutMasterIdLst>
    <p:handoutMasterId r:id="rId130"/>
  </p:handoutMasterIdLst>
  <p:sldIdLst>
    <p:sldId id="8000" r:id="rId2"/>
    <p:sldId id="8001" r:id="rId3"/>
    <p:sldId id="8002" r:id="rId4"/>
    <p:sldId id="8003" r:id="rId5"/>
    <p:sldId id="8004" r:id="rId6"/>
    <p:sldId id="8005" r:id="rId7"/>
    <p:sldId id="8006" r:id="rId8"/>
    <p:sldId id="8007" r:id="rId9"/>
    <p:sldId id="8008" r:id="rId10"/>
    <p:sldId id="8009" r:id="rId11"/>
    <p:sldId id="80010" r:id="rId12"/>
    <p:sldId id="80011" r:id="rId13"/>
    <p:sldId id="80012" r:id="rId14"/>
    <p:sldId id="80013" r:id="rId15"/>
    <p:sldId id="80014" r:id="rId16"/>
    <p:sldId id="80015" r:id="rId17"/>
    <p:sldId id="80016" r:id="rId18"/>
    <p:sldId id="80017" r:id="rId19"/>
    <p:sldId id="80018" r:id="rId20"/>
    <p:sldId id="80019" r:id="rId21"/>
    <p:sldId id="80020" r:id="rId22"/>
    <p:sldId id="80021" r:id="rId23"/>
    <p:sldId id="80022" r:id="rId24"/>
    <p:sldId id="80023" r:id="rId25"/>
    <p:sldId id="80024" r:id="rId26"/>
    <p:sldId id="80025" r:id="rId27"/>
    <p:sldId id="80026" r:id="rId28"/>
    <p:sldId id="80027" r:id="rId29"/>
    <p:sldId id="80028" r:id="rId30"/>
    <p:sldId id="80029" r:id="rId31"/>
    <p:sldId id="80030" r:id="rId32"/>
    <p:sldId id="80031" r:id="rId33"/>
    <p:sldId id="80032" r:id="rId34"/>
    <p:sldId id="80033" r:id="rId35"/>
    <p:sldId id="80034" r:id="rId36"/>
    <p:sldId id="80035" r:id="rId37"/>
    <p:sldId id="80036" r:id="rId38"/>
    <p:sldId id="80037" r:id="rId39"/>
    <p:sldId id="80038" r:id="rId40"/>
    <p:sldId id="80039" r:id="rId41"/>
    <p:sldId id="80040" r:id="rId42"/>
    <p:sldId id="80041" r:id="rId43"/>
    <p:sldId id="80042" r:id="rId44"/>
    <p:sldId id="80043" r:id="rId45"/>
    <p:sldId id="80044" r:id="rId46"/>
    <p:sldId id="80045" r:id="rId47"/>
    <p:sldId id="80046" r:id="rId48"/>
    <p:sldId id="80047" r:id="rId49"/>
    <p:sldId id="80048" r:id="rId50"/>
    <p:sldId id="80049" r:id="rId51"/>
    <p:sldId id="80050" r:id="rId52"/>
    <p:sldId id="80051" r:id="rId53"/>
    <p:sldId id="80052" r:id="rId54"/>
    <p:sldId id="80053" r:id="rId55"/>
    <p:sldId id="80054" r:id="rId56"/>
    <p:sldId id="80055" r:id="rId57"/>
    <p:sldId id="80056" r:id="rId58"/>
    <p:sldId id="80057" r:id="rId59"/>
    <p:sldId id="80058" r:id="rId60"/>
    <p:sldId id="80059" r:id="rId61"/>
    <p:sldId id="80060" r:id="rId62"/>
    <p:sldId id="80061" r:id="rId63"/>
    <p:sldId id="80062" r:id="rId64"/>
    <p:sldId id="80063" r:id="rId65"/>
    <p:sldId id="80064" r:id="rId66"/>
    <p:sldId id="80065" r:id="rId67"/>
    <p:sldId id="80066" r:id="rId68"/>
    <p:sldId id="80067" r:id="rId69"/>
    <p:sldId id="80068" r:id="rId70"/>
    <p:sldId id="80069" r:id="rId71"/>
    <p:sldId id="80070" r:id="rId72"/>
    <p:sldId id="80071" r:id="rId73"/>
    <p:sldId id="80072" r:id="rId74"/>
    <p:sldId id="80073" r:id="rId75"/>
    <p:sldId id="80074" r:id="rId76"/>
    <p:sldId id="80075" r:id="rId77"/>
    <p:sldId id="80076" r:id="rId78"/>
    <p:sldId id="80077" r:id="rId79"/>
    <p:sldId id="80078" r:id="rId80"/>
    <p:sldId id="80079" r:id="rId81"/>
    <p:sldId id="80080" r:id="rId82"/>
    <p:sldId id="80081" r:id="rId83"/>
    <p:sldId id="80082" r:id="rId84"/>
    <p:sldId id="80083" r:id="rId85"/>
    <p:sldId id="80084" r:id="rId86"/>
    <p:sldId id="80085" r:id="rId87"/>
    <p:sldId id="80086" r:id="rId88"/>
    <p:sldId id="80087" r:id="rId89"/>
    <p:sldId id="80088" r:id="rId90"/>
    <p:sldId id="80089" r:id="rId91"/>
    <p:sldId id="80090" r:id="rId92"/>
    <p:sldId id="80091" r:id="rId93"/>
    <p:sldId id="80092" r:id="rId94"/>
    <p:sldId id="80093" r:id="rId95"/>
    <p:sldId id="80094" r:id="rId96"/>
    <p:sldId id="80095" r:id="rId97"/>
    <p:sldId id="80096" r:id="rId98"/>
    <p:sldId id="80097" r:id="rId99"/>
    <p:sldId id="80098" r:id="rId100"/>
    <p:sldId id="80099" r:id="rId101"/>
    <p:sldId id="800100" r:id="rId102"/>
    <p:sldId id="800101" r:id="rId103"/>
    <p:sldId id="800102" r:id="rId104"/>
    <p:sldId id="800103" r:id="rId105"/>
    <p:sldId id="800104" r:id="rId106"/>
    <p:sldId id="800105" r:id="rId107"/>
    <p:sldId id="800106" r:id="rId108"/>
    <p:sldId id="800107" r:id="rId109"/>
    <p:sldId id="800108" r:id="rId110"/>
    <p:sldId id="800109" r:id="rId111"/>
    <p:sldId id="800110" r:id="rId112"/>
    <p:sldId id="800111" r:id="rId113"/>
    <p:sldId id="800112" r:id="rId114"/>
    <p:sldId id="800113" r:id="rId115"/>
    <p:sldId id="800114" r:id="rId116"/>
    <p:sldId id="800115" r:id="rId117"/>
    <p:sldId id="800116" r:id="rId118"/>
    <p:sldId id="800117" r:id="rId119"/>
    <p:sldId id="800118" r:id="rId120"/>
    <p:sldId id="800119" r:id="rId121"/>
    <p:sldId id="800120" r:id="rId122"/>
    <p:sldId id="800121" r:id="rId123"/>
    <p:sldId id="800122" r:id="rId124"/>
    <p:sldId id="800123" r:id="rId125"/>
    <p:sldId id="800124" r:id="rId126"/>
    <p:sldId id="800125" r:id="rId127"/>
    <p:sldId id="800126" r:id="rId128"/>
  </p:sldIdLst>
  <p:sldSz cx="20104100" cy="11309350"/>
  <p:notesSz cx="20104100" cy="113093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000000"/>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p:cViewPr varScale="1">
        <p:scale>
          <a:sx n="42" d="100"/>
          <a:sy n="42" d="100"/>
        </p:scale>
        <p:origin x="936" y="78"/>
      </p:cViewPr>
      <p:guideLst>
        <p:guide orient="horz" pos="2880"/>
        <p:guide pos="2160"/>
      </p:guideLst>
    </p:cSldViewPr>
  </p:slideViewPr>
  <p:notesTextViewPr>
    <p:cViewPr>
      <p:scale>
        <a:sx n="100" d="100"/>
        <a:sy n="100" d="100"/>
      </p:scale>
      <p:origin x="0" y="0"/>
    </p:cViewPr>
  </p:notesTextViewPr>
  <p:notesViewPr>
    <p:cSldViewPr>
      <p:cViewPr varScale="1">
        <p:scale>
          <a:sx n="56" d="100"/>
          <a:sy n="56" d="100"/>
        </p:scale>
        <p:origin x="1237" y="75"/>
      </p:cViewPr>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tableStyles" Target="tableStyle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notesMaster" Target="notesMasters/notesMaster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handoutMaster" Target="handoutMasters/handoutMaster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05CF0697-E3BB-473F-9809-1A1B2E7444F3}"/>
              </a:ext>
            </a:extLst>
          </p:cNvPr>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de-AT"/>
          </a:p>
        </p:txBody>
      </p:sp>
      <p:sp>
        <p:nvSpPr>
          <p:cNvPr id="3" name="Datumsplatzhalter 2">
            <a:extLst>
              <a:ext uri="{FF2B5EF4-FFF2-40B4-BE49-F238E27FC236}">
                <a16:creationId xmlns:a16="http://schemas.microsoft.com/office/drawing/2014/main" id="{D5176EE6-1D92-411D-9183-F926F211D7CD}"/>
              </a:ext>
            </a:extLst>
          </p:cNvPr>
          <p:cNvSpPr>
            <a:spLocks noGrp="1"/>
          </p:cNvSpPr>
          <p:nvPr>
            <p:ph type="dt" sz="quarter" idx="1"/>
          </p:nvPr>
        </p:nvSpPr>
        <p:spPr>
          <a:xfrm>
            <a:off x="11387138" y="0"/>
            <a:ext cx="8712200" cy="566738"/>
          </a:xfrm>
          <a:prstGeom prst="rect">
            <a:avLst/>
          </a:prstGeom>
        </p:spPr>
        <p:txBody>
          <a:bodyPr vert="horz" lIns="91440" tIns="45720" rIns="91440" bIns="45720" rtlCol="0"/>
          <a:lstStyle>
            <a:lvl1pPr algn="r">
              <a:defRPr sz="1200"/>
            </a:lvl1pPr>
          </a:lstStyle>
          <a:p>
            <a:fld id="{747FA246-1B5E-4136-8B80-4A00131B301E}" type="datetimeFigureOut">
              <a:rPr lang="de-AT" smtClean="0"/>
              <a:t>01.10.2025</a:t>
            </a:fld>
            <a:endParaRPr lang="de-AT"/>
          </a:p>
        </p:txBody>
      </p:sp>
      <p:sp>
        <p:nvSpPr>
          <p:cNvPr id="4" name="Fußzeilenplatzhalter 3">
            <a:extLst>
              <a:ext uri="{FF2B5EF4-FFF2-40B4-BE49-F238E27FC236}">
                <a16:creationId xmlns:a16="http://schemas.microsoft.com/office/drawing/2014/main" id="{323F5694-5351-4CE9-8BB9-BAB9CCB8AB99}"/>
              </a:ext>
            </a:extLst>
          </p:cNvPr>
          <p:cNvSpPr>
            <a:spLocks noGrp="1"/>
          </p:cNvSpPr>
          <p:nvPr>
            <p:ph type="ftr" sz="quarter" idx="2"/>
          </p:nvPr>
        </p:nvSpPr>
        <p:spPr>
          <a:xfrm>
            <a:off x="0" y="10742613"/>
            <a:ext cx="8712200" cy="566737"/>
          </a:xfrm>
          <a:prstGeom prst="rect">
            <a:avLst/>
          </a:prstGeom>
        </p:spPr>
        <p:txBody>
          <a:bodyPr vert="horz" lIns="91440" tIns="45720" rIns="91440" bIns="45720" rtlCol="0" anchor="b"/>
          <a:lstStyle>
            <a:lvl1pPr algn="l">
              <a:defRPr sz="1200"/>
            </a:lvl1pPr>
          </a:lstStyle>
          <a:p>
            <a:endParaRPr lang="de-AT"/>
          </a:p>
        </p:txBody>
      </p:sp>
      <p:sp>
        <p:nvSpPr>
          <p:cNvPr id="5" name="Foliennummernplatzhalter 4">
            <a:extLst>
              <a:ext uri="{FF2B5EF4-FFF2-40B4-BE49-F238E27FC236}">
                <a16:creationId xmlns:a16="http://schemas.microsoft.com/office/drawing/2014/main" id="{CD69211B-EFED-4C1D-BCEE-1B05AAE0183C}"/>
              </a:ext>
            </a:extLst>
          </p:cNvPr>
          <p:cNvSpPr>
            <a:spLocks noGrp="1"/>
          </p:cNvSpPr>
          <p:nvPr>
            <p:ph type="sldNum" sz="quarter" idx="3"/>
          </p:nvPr>
        </p:nvSpPr>
        <p:spPr>
          <a:xfrm>
            <a:off x="11387138" y="10742613"/>
            <a:ext cx="8712200" cy="566737"/>
          </a:xfrm>
          <a:prstGeom prst="rect">
            <a:avLst/>
          </a:prstGeom>
        </p:spPr>
        <p:txBody>
          <a:bodyPr vert="horz" lIns="91440" tIns="45720" rIns="91440" bIns="45720" rtlCol="0" anchor="b"/>
          <a:lstStyle>
            <a:lvl1pPr algn="r">
              <a:defRPr sz="1200"/>
            </a:lvl1pPr>
          </a:lstStyle>
          <a:p>
            <a:fld id="{510D3538-6E96-45C6-8372-FFC24A59EE47}" type="slidenum">
              <a:rPr lang="de-AT" smtClean="0"/>
              <a:t>‹Nr.›</a:t>
            </a:fld>
            <a:endParaRPr lang="de-AT"/>
          </a:p>
        </p:txBody>
      </p:sp>
    </p:spTree>
    <p:extLst>
      <p:ext uri="{BB962C8B-B14F-4D97-AF65-F5344CB8AC3E}">
        <p14:creationId xmlns:p14="http://schemas.microsoft.com/office/powerpoint/2010/main" val="8426482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5914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4" name="Notizenplatzhalter 1015"/>
          <p:cNvSpPr>
            <a:spLocks noGrp="1"/>
          </p:cNvSpPr>
          <p:nvPr>
            <p:ph type="body" idx="1"/>
          </p:nvPr>
        </p:nvSpPr>
        <p:spPr/>
        <p:txBody>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4" name="Notizenplatzhalter 1695"/>
          <p:cNvSpPr>
            <a:spLocks noGrp="1"/>
          </p:cNvSpPr>
          <p:nvPr>
            <p:ph type="body" idx="1"/>
          </p:nvPr>
        </p:nvSpPr>
        <p:spPr/>
        <p:txBody>
          <a:bodyPr/>
          <a:lstStyle/>
          <a:p>
            <a:r>
              <a:t>Indizes helfen bei der Analyse von Themenblöcken. Den Indizes sind jene Aspekte zugeordnet, die bei der Erstellung des Fragebogens zur Erklärung des Indices ausgewählt wurden.</a:t>
            </a:r>
          </a:p>
          <a:p>
            <a:endParaRPr/>
          </a:p>
          <a:p>
            <a:r>
              <a:t>Die Gesamtergebnisse werden mit dem Ergebniskreis in der Mitte dargestellt. Hier ist der Indexwert als Zahl  zwischen 6  und 1  angegeben. 6  bedeutet „volle Ablehnung“, 1  bedeutet volle „Zustimmung“. Der Indexwert ist immer der Mittelwert aus den zugeordneten Aspekten oder Dimensionen.</a:t>
            </a:r>
          </a:p>
          <a:p>
            <a:endParaRPr/>
          </a:p>
          <a:p>
            <a:r>
              <a:t>Er wird umrandet von einem äußeren Kreisring in drei Segmenten, die das Antwortverhalten widerspiegeln.</a:t>
            </a:r>
          </a:p>
          <a:p>
            <a:r>
              <a:t>In Dunkelgrau ist der Prozentsatz angegeben, der die Aspekte im Fragebogen abgelehnt hat (Antwortmöglichkeit „volle Ablehnung“, „Ablehnung“).</a:t>
            </a:r>
          </a:p>
          <a:p>
            <a:r>
              <a:t>In Mittelgrau ist der Prozentsatz angegeben, der den Aspekten weder klare Zustimmung noch eine klare Ablehnung erteilt hat (Antwortmöglichkeit „eher Ablehnung“, „eher Zustimmung“).</a:t>
            </a:r>
          </a:p>
          <a:p>
            <a:r>
              <a:t>In Hellgrau ist der Prozentsatz angegeben, der den Aussagen eine klare Zustimmung gegeben hat (Antwortmöglichkeit „Zustimmung“, „volle Zustimmung“).</a:t>
            </a:r>
          </a:p>
          <a:p>
            <a:endParaRPr/>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44" name="Notizenplatzhalter 1094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Meine direkte Führungskraft setzt notwendige Veränderungen professionell um.</a:t>
            </a:r>
          </a:p>
          <a:p>
            <a:endParaRPr/>
          </a:p>
          <a:p>
            <a:r>
              <a:t>Wortlaut des Aspekts 2024:  Meine direkte Führungskraft setzt notwendige Veränderungen professionell um.</a:t>
            </a:r>
          </a:p>
          <a:p>
            <a:endParaRPr/>
          </a:p>
          <a:p>
            <a:r>
              <a:t>Wortlaut des Aspekts 2023:  Meine direkte Führungskraft setzt notwendige Veränderungen professionell um.</a:t>
            </a:r>
          </a:p>
          <a:p>
            <a:endParaRPr/>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22" name="Notizenplatzhalter 1102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Meine direkte Führungskraft fördert die bereichsübergreifende Zusammenarbeit.</a:t>
            </a:r>
          </a:p>
          <a:p>
            <a:endParaRPr/>
          </a:p>
          <a:p>
            <a:r>
              <a:t>Wortlaut des Aspekts 2024:  Meine direkte Führungskraft fördert die bereichsübergreifende Zusammenarbeit.</a:t>
            </a:r>
          </a:p>
          <a:p>
            <a:endParaRPr/>
          </a:p>
          <a:p>
            <a:r>
              <a:t>Wortlaut des Aspekts 2023:  Meine direkte Führungskraft fördert die bereichsübergreifende Zusammenarbeit.</a:t>
            </a:r>
          </a:p>
          <a:p>
            <a:endParaRPr/>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00" name="Notizenplatzhalter 1110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Meine direkte Führungskraft delegiert sehr klar und unmissverständlich.</a:t>
            </a:r>
          </a:p>
          <a:p>
            <a:endParaRPr/>
          </a:p>
          <a:p>
            <a:r>
              <a:t>Wortlaut des Aspekts 2024:  Meine direkte Führungskraft delegiert sehr klar und unmissverständlich.</a:t>
            </a:r>
          </a:p>
          <a:p>
            <a:endParaRPr/>
          </a:p>
          <a:p>
            <a:r>
              <a:t>Wortlaut des Aspekts 2023:  Meine direkte Führungskraft delegiert sehr klar und unmissverständlich.</a:t>
            </a:r>
          </a:p>
          <a:p>
            <a:endParaRPr/>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78" name="Notizenplatzhalter 1117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Meine direkte Führungskraft gibt mir ausreichend wertschätzendes Feedback.</a:t>
            </a:r>
          </a:p>
          <a:p>
            <a:endParaRPr/>
          </a:p>
          <a:p>
            <a:r>
              <a:t>Wortlaut des Aspekts 2024:  Meine direkte Führungskraft gibt mir ausreichend wertschätzendes Feedback.</a:t>
            </a:r>
          </a:p>
          <a:p>
            <a:endParaRPr/>
          </a:p>
          <a:p>
            <a:r>
              <a:t>Wortlaut des Aspekts 2023:  Meine direkte Führungskraft gibt mir ausreichend wertschätzendes Feedback.</a:t>
            </a:r>
          </a:p>
          <a:p>
            <a:endParaRPr/>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56" name="Notizenplatzhalter 1125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Eigenverantwortliches Handeln wird von meiner direkten Führungskraft gefördert.</a:t>
            </a:r>
          </a:p>
          <a:p>
            <a:endParaRPr/>
          </a:p>
          <a:p>
            <a:r>
              <a:t>Wortlaut des Aspekts 2024:  Eigenverantwortliches Handeln wird von meiner direkten Führungskraft gefördert.</a:t>
            </a:r>
          </a:p>
          <a:p>
            <a:endParaRPr/>
          </a:p>
          <a:p>
            <a:r>
              <a:t>Wortlaut des Aspekts 2023:  Eigenverantwortliches Handeln wird von meiner direkten Führungskraft gefördert.</a:t>
            </a:r>
          </a:p>
          <a:p>
            <a:endParaRPr/>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4" name="Notizenplatzhalter 1133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Über Veränderungen in meinem Bereich werde ich ausreichend informiert.</a:t>
            </a:r>
          </a:p>
          <a:p>
            <a:endParaRPr/>
          </a:p>
          <a:p>
            <a:r>
              <a:t>Wortlaut des Aspekts 2024:  Über Veränderungen in meinem Bereich werde ich ausreichend informiert.</a:t>
            </a:r>
          </a:p>
          <a:p>
            <a:endParaRPr/>
          </a:p>
          <a:p>
            <a:r>
              <a:t>Wortlaut des Aspekts 2023:  Über Veränderungen in meinem Bereich werde ich ausreichend informiert.</a:t>
            </a:r>
          </a:p>
          <a:p>
            <a:endParaRPr/>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12" name="Notizenplatzhalter 1141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endParaRPr/>
          </a:p>
          <a:p>
            <a:endParaRPr/>
          </a:p>
          <a:p>
            <a:endParaRPr/>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90" name="Notizenplatzhalter 1149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Die Ziele meines Unternehmens sind mir bekannt.</a:t>
            </a:r>
          </a:p>
          <a:p>
            <a:endParaRPr/>
          </a:p>
          <a:p>
            <a:r>
              <a:t>Wortlaut des Aspekts 2024:  Die Ziele meines Unternehmens sind mir bekannt.</a:t>
            </a:r>
          </a:p>
          <a:p>
            <a:endParaRPr/>
          </a:p>
          <a:p>
            <a:r>
              <a:t>Wortlaut des Aspekts 2023:  Die Ziele meines Unternehmens sind mir bekannt.</a:t>
            </a:r>
          </a:p>
          <a:p>
            <a:endParaRPr/>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68" name="Notizenplatzhalter 1156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Ich bin überzeugt, dass uns der eingeschlagene Weg zum Erfolg führt.</a:t>
            </a:r>
          </a:p>
          <a:p>
            <a:endParaRPr/>
          </a:p>
          <a:p>
            <a:r>
              <a:t>Wortlaut des Aspekts 2024:  Ich bin überzeugt, dass uns der eingeschlagene Weg zum Erfolg führt.</a:t>
            </a:r>
          </a:p>
          <a:p>
            <a:endParaRPr/>
          </a:p>
          <a:p>
            <a:r>
              <a:t>Wortlaut des Aspekts 2023:  Ich bin überzeugt, dass uns der eingeschlagene Weg zum Erfolg führt.</a:t>
            </a:r>
          </a:p>
          <a:p>
            <a:endParaRPr/>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46" name="Notizenplatzhalter 1164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In meinem Bereich steht der Kundennutzen* im Mittelpunkt.</a:t>
            </a:r>
          </a:p>
          <a:p>
            <a:endParaRPr/>
          </a:p>
          <a:p>
            <a:r>
              <a:t>Wortlaut des Aspekts 2024:  In meinem Bereich steht der Kundennutzen* im Mittelpunkt.</a:t>
            </a:r>
          </a:p>
          <a:p>
            <a:endParaRPr/>
          </a:p>
          <a:p>
            <a:r>
              <a:t>Wortlaut des Aspekts 2023:  In meinem Bereich steht der Kundennutzen* im Mittelpunkt.</a:t>
            </a:r>
          </a:p>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0" name="Notizenplatzhalter 1951"/>
          <p:cNvSpPr>
            <a:spLocks noGrp="1"/>
          </p:cNvSpPr>
          <p:nvPr>
            <p:ph type="body" idx="1"/>
          </p:nvPr>
        </p:nvSpPr>
        <p:spPr/>
        <p:txBody>
          <a:bodyPr/>
          <a:lstStyle/>
          <a:p>
            <a:r>
              <a:t>Die folgende Grafik gibt einen Ergebnisüberblick in Form der Dimensionen. Die hellgrauen und dunkelgrauen Balken zeigen in unterschiedlichen Schattierungen den Grad der Zustimmung (hellgrau) bzw. Ablehnung (dunkelgrau) auf der sechsteiligen Skala des Fragebogens. Das helle Profil fasst die Antworten der beiden Zustimmungsfelder (lächelndes Gesicht und das Feld daneben) zusammen, das dunkle Profil fasst die Antworten der beiden Ablehnungsfelder (weinendes Gesicht und das Feld daneben) zusammen. Die Lücke zwischen den grauen Balken unterstützt die Wahrnehmung der beiden Profile.</a:t>
            </a:r>
          </a:p>
          <a:p>
            <a:endParaRPr/>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24" name="Notizenplatzhalter 1172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Meine Führungskraft vereinbart mit mir klare Ziele.</a:t>
            </a:r>
          </a:p>
          <a:p>
            <a:endParaRPr/>
          </a:p>
          <a:p>
            <a:r>
              <a:t>Wortlaut des Aspekts 2024:  Meine Führungskraft vereinbart mit mir klare Ziele.</a:t>
            </a:r>
          </a:p>
          <a:p>
            <a:endParaRPr/>
          </a:p>
          <a:p>
            <a:r>
              <a:t>Wortlaut des Aspekts 2023:  Meine Führungskraft vereinbart mit mir klare Ziele.</a:t>
            </a:r>
          </a:p>
          <a:p>
            <a:endParaRPr/>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02" name="Notizenplatzhalter 1180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Meine Aufgaben sind klar definiert.</a:t>
            </a:r>
          </a:p>
          <a:p>
            <a:endParaRPr/>
          </a:p>
          <a:p>
            <a:r>
              <a:t>Wortlaut des Aspekts 2024:  Meine Aufgaben sind klar definiert.</a:t>
            </a:r>
          </a:p>
          <a:p>
            <a:endParaRPr/>
          </a:p>
          <a:p>
            <a:r>
              <a:t>Wortlaut des Aspekts 2023:  Meine Aufgaben sind klar definiert.</a:t>
            </a:r>
          </a:p>
          <a:p>
            <a:endParaRPr/>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80" name="Notizenplatzhalter 1188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Meine Entscheidungsbefugnisse entsprechen der mir übertragenen Verantwortung.</a:t>
            </a:r>
          </a:p>
          <a:p>
            <a:endParaRPr/>
          </a:p>
          <a:p>
            <a:r>
              <a:t>Wortlaut des Aspekts 2024:  Meine Entscheidungsbefugnisse entsprechen der mir übertragenen Verantwortung.</a:t>
            </a:r>
          </a:p>
          <a:p>
            <a:endParaRPr/>
          </a:p>
          <a:p>
            <a:r>
              <a:t>Wortlaut des Aspekts 2023:  Meine Entscheidungsbefugnisse entsprechen der mir übertragenen Verantwortung.</a:t>
            </a:r>
          </a:p>
          <a:p>
            <a:endParaRPr/>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58" name="Notizenplatzhalter 1195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Wenn es eine Aufgabe erfordert, bin ich gerne bereit mehr zu leisten, als von mir erwartet wird.</a:t>
            </a:r>
          </a:p>
          <a:p>
            <a:endParaRPr/>
          </a:p>
          <a:p>
            <a:r>
              <a:t>Wortlaut des Aspekts 2024:  Wenn es eine Aufgabe erfordert, bin ich gerne bereit mehr zu leisten, als von mir erwartet wird.</a:t>
            </a:r>
          </a:p>
          <a:p>
            <a:endParaRPr/>
          </a:p>
          <a:p>
            <a:r>
              <a:t>Wortlaut des Aspekts 2023:  Wenn es eine Aufgabe erfordert, bin ich gerne bereit mehr zu leisten, als von mir erwartet wird.</a:t>
            </a:r>
          </a:p>
          <a:p>
            <a:endParaRPr/>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36" name="Notizenplatzhalter 1203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endParaRPr/>
          </a:p>
          <a:p>
            <a:endParaRPr/>
          </a:p>
          <a:p>
            <a:endParaRPr/>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14" name="Notizenplatzhalter 1211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Berufliche Laufbahnen beruhen bei uns auf fairen und transparenten Kriterien.</a:t>
            </a:r>
          </a:p>
          <a:p>
            <a:endParaRPr/>
          </a:p>
          <a:p>
            <a:r>
              <a:t>Wortlaut des Aspekts 2024:  Berufliche Laufbahnen beruhen bei uns auf fairen und transparenten Kriterien.</a:t>
            </a:r>
          </a:p>
          <a:p>
            <a:endParaRPr/>
          </a:p>
          <a:p>
            <a:r>
              <a:t>Wortlaut des Aspekts 2023:  Berufliche Laufbahnen beruhen bei uns auf fairen und transparenten Kriterien.</a:t>
            </a:r>
          </a:p>
          <a:p>
            <a:endParaRPr/>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92" name="Notizenplatzhalter 1219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Ich kenne die Messkriterien, die zur Bewertung meiner Leistung verwendet werden.</a:t>
            </a:r>
          </a:p>
          <a:p>
            <a:endParaRPr/>
          </a:p>
          <a:p>
            <a:r>
              <a:t>Wortlaut des Aspekts 2024:  Ich kenne die Messkriterien, die zur Bewertung meiner Leistung verwendet werden.</a:t>
            </a:r>
          </a:p>
          <a:p>
            <a:endParaRPr/>
          </a:p>
          <a:p>
            <a:r>
              <a:t>Wortlaut des Aspekts 2023:  Ich kenne die Messkriterien, die zur Bewertung meiner Leistung verwendet werden.</a:t>
            </a:r>
          </a:p>
          <a:p>
            <a:endParaRPr/>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70" name="Notizenplatzhalter 1227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Meine direkte Führungskraft fördert meine berufliche Entwicklung optimal.</a:t>
            </a:r>
          </a:p>
          <a:p>
            <a:endParaRPr/>
          </a:p>
          <a:p>
            <a:r>
              <a:t>Wortlaut des Aspekts 2024:  Meine direkte Führungskraft fördert meine berufliche Entwicklung optimal.</a:t>
            </a:r>
          </a:p>
          <a:p>
            <a:endParaRPr/>
          </a:p>
          <a:p>
            <a:r>
              <a:t>Wortlaut des Aspekts 2023:  Meine direkte Führungskraft fördert meine berufliche Entwicklung optimal.</a:t>
            </a:r>
          </a:p>
          <a:p>
            <a:endParaRPr/>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48" name="Notizenplatzhalter 1234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Ich bin mit dem Weiterbildungsangebot sehr zufrieden.</a:t>
            </a:r>
          </a:p>
          <a:p>
            <a:endParaRPr/>
          </a:p>
          <a:p>
            <a:r>
              <a:t>Wortlaut des Aspekts 2024:  Ich bin mit dem Weiterbildungsangebot sehr zufrieden.</a:t>
            </a:r>
          </a:p>
          <a:p>
            <a:endParaRPr/>
          </a:p>
          <a:p>
            <a:r>
              <a:t>Wortlaut des Aspekts 2023:  Ich bin mit dem Weiterbildungsangebot sehr zufrieden.</a:t>
            </a:r>
          </a:p>
          <a:p>
            <a:endParaRPr/>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26" name="Notizenplatzhalter 1242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endParaRPr/>
          </a:p>
          <a:p>
            <a:endParaRPr/>
          </a:p>
          <a:p>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0" name="Notizenplatzhalter 2121"/>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04" name="Notizenplatzhalter 1250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Ich schätze mein Unternehmen als attraktiven Arbeitgeber.</a:t>
            </a:r>
          </a:p>
          <a:p>
            <a:endParaRPr/>
          </a:p>
          <a:p>
            <a:r>
              <a:t>Wortlaut des Aspekts 2024:  Ich schätze mein Unternehmen als attraktiven Arbeitgeber.</a:t>
            </a:r>
          </a:p>
          <a:p>
            <a:endParaRPr/>
          </a:p>
          <a:p>
            <a:r>
              <a:t>Wortlaut des Aspekts 2023:  Ich schätze mein Unternehmen als attraktiven Arbeitgeber.</a:t>
            </a:r>
          </a:p>
          <a:p>
            <a:endParaRPr/>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82" name="Notizenplatzhalter 1258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Ich würde in meinem Bekanntenkreis unser Unternehmen als Arbeitgeber weiterempfehlen.</a:t>
            </a:r>
          </a:p>
          <a:p>
            <a:endParaRPr/>
          </a:p>
          <a:p>
            <a:r>
              <a:t>Wortlaut des Aspekts 2024:  Ich würde in meinem Bekanntenkreis unser Unternehmen als Arbeitgeber weiterempfehlen.</a:t>
            </a:r>
          </a:p>
          <a:p>
            <a:endParaRPr/>
          </a:p>
          <a:p>
            <a:r>
              <a:t>Wortlaut des Aspekts 2023:  Ich würde in meinem Bekanntenkreis unser Unternehmen als Arbeitgeber weiterempfehlen.</a:t>
            </a:r>
          </a:p>
          <a:p>
            <a:endParaRPr/>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60" name="Notizenplatzhalter 1266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Ich möchte noch lange in unserem Unternehmen arbeiten.</a:t>
            </a:r>
          </a:p>
          <a:p>
            <a:endParaRPr/>
          </a:p>
          <a:p>
            <a:r>
              <a:t>Wortlaut des Aspekts 2024:  Ich möchte noch lange in unserem Unternehmen arbeiten.</a:t>
            </a:r>
          </a:p>
          <a:p>
            <a:endParaRPr/>
          </a:p>
          <a:p>
            <a:r>
              <a:t>Wortlaut des Aspekts 2023:  Ich möchte noch lange in unserem Unternehmen arbeiten.</a:t>
            </a:r>
          </a:p>
          <a:p>
            <a:endParaRPr/>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38" name="Notizenplatzhalter 1273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Unser Unternehmen hat die Weichen für eine positive Zukunft gestellt.</a:t>
            </a:r>
          </a:p>
          <a:p>
            <a:endParaRPr/>
          </a:p>
          <a:p>
            <a:r>
              <a:t>Wortlaut des Aspekts 2024:  Unser Unternehmen hat die Weichen für eine positive Zukunft gestellt.</a:t>
            </a:r>
          </a:p>
          <a:p>
            <a:endParaRPr/>
          </a:p>
          <a:p>
            <a:r>
              <a:t>Wortlaut des Aspekts 2023:  Unser Unternehmen hat die Weichen für eine positive Zukunft gestellt.</a:t>
            </a:r>
          </a:p>
          <a:p>
            <a:endParaRPr/>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16" name="Notizenplatzhalter 1281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Es gelingt unserem Unternehmen immer wieder, neue erfolgreiche Produkte und Dienstleistungen zu schaffen.</a:t>
            </a:r>
          </a:p>
          <a:p>
            <a:endParaRPr/>
          </a:p>
          <a:p>
            <a:r>
              <a:t>Wortlaut des Aspekts 2024:  Es gelingt unserem Unternehmen immer wieder, neue erfolgreiche Produkte und Dienstleistungen zu schaffen.</a:t>
            </a:r>
          </a:p>
          <a:p>
            <a:endParaRPr/>
          </a:p>
          <a:p>
            <a:r>
              <a:t>Wortlaut des Aspekts 2023:  Es gelingt unserem Unternehmen immer wieder, neue erfolgreiche Produkte und Dienstleistungen zu schaffen.</a:t>
            </a:r>
          </a:p>
          <a:p>
            <a:endParaRPr/>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94" name="Notizenplatzhalter 1289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Mitarbeitende werden stets fair vom Unternehmen behandelt.</a:t>
            </a:r>
          </a:p>
          <a:p>
            <a:endParaRPr/>
          </a:p>
          <a:p>
            <a:r>
              <a:t>Wortlaut des Aspekts 2024:  Mitarbeitende werden stets fair vom Unternehmen behandelt.</a:t>
            </a:r>
          </a:p>
          <a:p>
            <a:endParaRPr/>
          </a:p>
          <a:p>
            <a:r>
              <a:t>Wortlaut des Aspekts 2023:  Mitarbeitende werden stets fair vom Unternehmen behandelt.</a:t>
            </a:r>
          </a:p>
          <a:p>
            <a:endParaRPr/>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72" name="Notizenplatzhalter 1297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Wir erleben unsere unterschiedlichen Kulturen am Arbeitsplatz (Sprache, Nationalität, Religion,...) in der Zusammenarbeit sehr positiv.</a:t>
            </a:r>
          </a:p>
          <a:p>
            <a:endParaRPr/>
          </a:p>
          <a:p>
            <a:r>
              <a:t>Wortlaut des Aspekts 2024:  Wir erleben unsere unterschiedlichen Kulturen am Arbeitsplatz (Sprache, Nationalität, Religion,...) in der Zusammenarbeit sehr positiv.</a:t>
            </a:r>
          </a:p>
          <a:p>
            <a:endParaRPr/>
          </a:p>
          <a:p>
            <a:r>
              <a:t>Wortlaut des Aspekts 2023:  Wir erleben unsere unterschiedlichen Kulturen am Arbeitsplatz (Sprache, Nationalität, Religion,...) in der Zusammenarbeit sehr positiv.</a:t>
            </a:r>
          </a:p>
          <a:p>
            <a:endParaRPr/>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50" name="Notizenplatzhalter 1305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Insgesamt geht es mir in unserem Unternehmen sehr gut.</a:t>
            </a:r>
          </a:p>
          <a:p>
            <a:endParaRPr/>
          </a:p>
          <a:p>
            <a:r>
              <a:t>Wortlaut des Aspekts 2024:  Insgesamt geht es mir in unserem Unternehmen sehr gut.</a:t>
            </a:r>
          </a:p>
          <a:p>
            <a:endParaRPr/>
          </a:p>
          <a:p>
            <a:r>
              <a:t>Wortlaut des Aspekts 2023:  Insgesamt geht es mir in unserem Unternehmen sehr gut.</a:t>
            </a:r>
          </a:p>
          <a:p>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2" name="Notizenplatzhalter 2283"/>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6" name="Notizenplatzhalter 2447"/>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0" name="Notizenplatzhalter 2611"/>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8" name="Notizenplatzhalter 2709"/>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2" name="Notizenplatzhalter 2783"/>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8" name="Notizenplatzhalter 2859"/>
          <p:cNvSpPr>
            <a:spLocks noGrp="1"/>
          </p:cNvSpPr>
          <p:nvPr>
            <p:ph type="body" idx="1"/>
          </p:nvPr>
        </p:nvSpPr>
        <p:spPr/>
        <p:txBody>
          <a:bodyPr/>
          <a:lstStyle/>
          <a:p>
            <a:r>
              <a:t>Auf der Aspektliste finden Sie die Ergebnisse einer Dimension und aller Aspekt der Dimension. Im Rechteck steht das Ergebnis der Dimension. In den Kreisen stehen die Ergebnisse der Aspekte. Die Farbe der Umrandung des Kreises entspricht wieder der Ampelskala von EUCUSA. </a:t>
            </a:r>
          </a:p>
          <a:p>
            <a:r>
              <a:t>rot = sofort handeln</a:t>
            </a:r>
          </a:p>
          <a:p>
            <a:r>
              <a:t>gelb = in Angriff nehmen</a:t>
            </a:r>
          </a:p>
          <a:p>
            <a:r>
              <a:t>grün = erhalten und fördern </a:t>
            </a:r>
          </a:p>
          <a:p>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0" name="Notizenplatzhalter 296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2" name="Notizenplatzhalter 1043"/>
          <p:cNvSpPr>
            <a:spLocks noGrp="1"/>
          </p:cNvSpPr>
          <p:nvPr>
            <p:ph type="body" idx="1"/>
          </p:nvPr>
        </p:nvSpPr>
        <p:spPr/>
        <p:txBody>
          <a:bodyPr/>
          <a:lstStyle/>
          <a:p>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2" name="Notizenplatzhalter 3063"/>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 name="Notizenplatzhalter 316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 name="Notizenplatzhalter 3267"/>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 name="Notizenplatzhalter 3369"/>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0" name="Notizenplatzhalter 347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2" name="Notizenplatzhalter 3573"/>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4" name="Notizenplatzhalter 367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8" name="Notizenplatzhalter 3739"/>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8" name="Notizenplatzhalter 3809"/>
          <p:cNvSpPr>
            <a:spLocks noGrp="1"/>
          </p:cNvSpPr>
          <p:nvPr>
            <p:ph type="body" idx="1"/>
          </p:nvPr>
        </p:nvSpPr>
        <p:spPr/>
        <p:txBody>
          <a:bodyPr/>
          <a:lstStyle/>
          <a:p>
            <a:r>
              <a:t>Auf der Aspektliste finden Sie die Ergebnisse einer Dimension und aller Aspekt der Dimension. Im Rechteck steht das Ergebnis der Dimension. In den Kreisen stehen die Ergebnisse der Aspekte. Die Farbe der Umrandung des Kreises entspricht wieder der Ampelskala von EUCUSA. </a:t>
            </a:r>
          </a:p>
          <a:p>
            <a:r>
              <a:t>rot = sofort handeln</a:t>
            </a:r>
          </a:p>
          <a:p>
            <a:r>
              <a:t>gelb = in Angriff nehmen</a:t>
            </a:r>
          </a:p>
          <a:p>
            <a:r>
              <a:t>grün = erhalten und fördern </a:t>
            </a:r>
          </a:p>
          <a:p>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0" name="Notizenplatzhalter 391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6" name="Notizenplatzhalter 1067"/>
          <p:cNvSpPr>
            <a:spLocks noGrp="1"/>
          </p:cNvSpPr>
          <p:nvPr>
            <p:ph type="body" idx="1"/>
          </p:nvPr>
        </p:nvSpPr>
        <p:spPr/>
        <p:txBody>
          <a:bodyPr/>
          <a:lstStyle/>
          <a:p>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2" name="Notizenplatzhalter 4013"/>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4" name="Notizenplatzhalter 411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6" name="Notizenplatzhalter 4217"/>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8" name="Notizenplatzhalter 4319"/>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20" name="Notizenplatzhalter 442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2" name="Notizenplatzhalter 4523"/>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86" name="Notizenplatzhalter 4587"/>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6" name="Notizenplatzhalter 4657"/>
          <p:cNvSpPr>
            <a:spLocks noGrp="1"/>
          </p:cNvSpPr>
          <p:nvPr>
            <p:ph type="body" idx="1"/>
          </p:nvPr>
        </p:nvSpPr>
        <p:spPr/>
        <p:txBody>
          <a:bodyPr/>
          <a:lstStyle/>
          <a:p>
            <a:r>
              <a:t>Auf der Aspektliste finden Sie die Ergebnisse einer Dimension und aller Aspekt der Dimension. Im Rechteck steht das Ergebnis der Dimension. In den Kreisen stehen die Ergebnisse der Aspekte. Die Farbe der Umrandung des Kreises entspricht wieder der Ampelskala von EUCUSA. </a:t>
            </a:r>
          </a:p>
          <a:p>
            <a:r>
              <a:t>rot = sofort handeln</a:t>
            </a:r>
          </a:p>
          <a:p>
            <a:r>
              <a:t>gelb = in Angriff nehmen</a:t>
            </a:r>
          </a:p>
          <a:p>
            <a:r>
              <a:t>grün = erhalten und fördern </a:t>
            </a:r>
          </a:p>
          <a:p>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8" name="Notizenplatzhalter 4759"/>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0" name="Notizenplatzhalter 486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8" name="Notizenplatzhalter 1139"/>
          <p:cNvSpPr>
            <a:spLocks noGrp="1"/>
          </p:cNvSpPr>
          <p:nvPr>
            <p:ph type="body" idx="1"/>
          </p:nvPr>
        </p:nvSpPr>
        <p:spPr/>
        <p:txBody>
          <a:bodyPr/>
          <a:lstStyle/>
          <a:p>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62" name="Notizenplatzhalter 4963"/>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64" name="Notizenplatzhalter 506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6" name="Notizenplatzhalter 5167"/>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8" name="Notizenplatzhalter 5269"/>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70" name="Notizenplatzhalter 537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34" name="Notizenplatzhalter 5435"/>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4" name="Notizenplatzhalter 5505"/>
          <p:cNvSpPr>
            <a:spLocks noGrp="1"/>
          </p:cNvSpPr>
          <p:nvPr>
            <p:ph type="body" idx="1"/>
          </p:nvPr>
        </p:nvSpPr>
        <p:spPr/>
        <p:txBody>
          <a:bodyPr/>
          <a:lstStyle/>
          <a:p>
            <a:r>
              <a:t>Auf der Aspektliste finden Sie die Ergebnisse einer Dimension und aller Aspekt der Dimension. Im Rechteck steht das Ergebnis der Dimension. In den Kreisen stehen die Ergebnisse der Aspekte. Die Farbe der Umrandung des Kreises entspricht wieder der Ampelskala von EUCUSA. </a:t>
            </a:r>
          </a:p>
          <a:p>
            <a:r>
              <a:t>rot = sofort handeln</a:t>
            </a:r>
          </a:p>
          <a:p>
            <a:r>
              <a:t>gelb = in Angriff nehmen</a:t>
            </a:r>
          </a:p>
          <a:p>
            <a:r>
              <a:t>grün = erhalten und fördern </a:t>
            </a:r>
          </a:p>
          <a:p>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6" name="Notizenplatzhalter 5607"/>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08" name="Notizenplatzhalter 5709"/>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0" name="Notizenplatzhalter 581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2" name="Notizenplatzhalter 1183"/>
          <p:cNvSpPr>
            <a:spLocks noGrp="1"/>
          </p:cNvSpPr>
          <p:nvPr>
            <p:ph type="body" idx="1"/>
          </p:nvPr>
        </p:nvSpPr>
        <p:spPr/>
        <p:txBody>
          <a:bodyPr/>
          <a:lstStyle/>
          <a:p>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2" name="Notizenplatzhalter 5913"/>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14" name="Notizenplatzhalter 601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16" name="Notizenplatzhalter 6117"/>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18" name="Notizenplatzhalter 6219"/>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76" name="Notizenplatzhalter 6277"/>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28" name="Notizenplatzhalter 6329"/>
          <p:cNvSpPr>
            <a:spLocks noGrp="1"/>
          </p:cNvSpPr>
          <p:nvPr>
            <p:ph type="body" idx="1"/>
          </p:nvPr>
        </p:nvSpPr>
        <p:spPr/>
        <p:txBody>
          <a:bodyPr/>
          <a:lstStyle/>
          <a:p>
            <a:r>
              <a:t>Auf der Aspektliste finden Sie die Ergebnisse einer Dimension und aller Aspekt der Dimension. Im Rechteck steht das Ergebnis der Dimension. In den Kreisen stehen die Ergebnisse der Aspekte. Die Farbe der Umrandung des Kreises entspricht wieder der Ampelskala von EUCUSA. </a:t>
            </a:r>
          </a:p>
          <a:p>
            <a:r>
              <a:t>rot = sofort handeln</a:t>
            </a:r>
          </a:p>
          <a:p>
            <a:r>
              <a:t>gelb = in Angriff nehmen</a:t>
            </a:r>
          </a:p>
          <a:p>
            <a:r>
              <a:t>grün = erhalten und fördern </a:t>
            </a:r>
          </a:p>
          <a:p>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 name="Notizenplatzhalter 643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32" name="Notizenplatzhalter 6533"/>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34" name="Notizenplatzhalter 663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36" name="Notizenplatzhalter 6737"/>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2" name="Notizenplatzhalter 1263"/>
          <p:cNvSpPr>
            <a:spLocks noGrp="1"/>
          </p:cNvSpPr>
          <p:nvPr>
            <p:ph type="body" idx="1"/>
          </p:nvPr>
        </p:nvSpPr>
        <p:spPr/>
        <p:txBody>
          <a:bodyPr/>
          <a:lstStyle/>
          <a:p>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02" name="Notizenplatzhalter 6803"/>
          <p:cNvSpPr>
            <a:spLocks noGrp="1"/>
          </p:cNvSpPr>
          <p:nvPr>
            <p:ph type="body" idx="1"/>
          </p:nvPr>
        </p:nvSpPr>
        <p:spPr/>
        <p:txBody>
          <a:bodyPr/>
          <a:lstStyle/>
          <a:p>
            <a:r>
              <a:t>Das Handlungsportfolio unterstützt Sie beim Setzen von Prioritäten. Die Lage der farbigen Punkte gibt Aufschluss über die Zustimmung zu den einzelnen Aspekten (Z liegt zwischen 6 und 1) und deren Wichtigkeit (W liegt zwischen 0 und 100%). Die Wichtigkeit wird auf den am häufigsten genannten Aspekt skaliert. Im ersten Portfolio sind alle Aspekte auf der gesamten Zustimmungsskala von 6 bis 1 dargestellt. In den folgenden Handlungsportfolios wird nur der Bereich mit farbigen Punkten dargestellt. Damit wird eine bessere Übersicht gewährleistet.</a:t>
            </a:r>
          </a:p>
          <a:p>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78" name="Notizenplatzhalter 6879"/>
          <p:cNvSpPr>
            <a:spLocks noGrp="1"/>
          </p:cNvSpPr>
          <p:nvPr>
            <p:ph type="body" idx="1"/>
          </p:nvPr>
        </p:nvSpPr>
        <p:spPr/>
        <p:txBody>
          <a:bodyPr/>
          <a:lstStyle/>
          <a:p>
            <a:r>
              <a:t>Auf der Aspektliste finden Sie die Ergebnisse einer Dimension und aller Aspekt der Dimension. Im Rechteck steht das Ergebnis der Dimension. In den Kreisen stehen die Ergebnisse der Aspekte. Die Farbe der Umrandung des Kreises entspricht wieder der Ampelskala von EUCUSA. </a:t>
            </a:r>
          </a:p>
          <a:p>
            <a:r>
              <a:t>rot = sofort handeln</a:t>
            </a:r>
          </a:p>
          <a:p>
            <a:r>
              <a:t>gelb = in Angriff nehmen</a:t>
            </a:r>
          </a:p>
          <a:p>
            <a:r>
              <a:t>grün = erhalten und fördern </a:t>
            </a:r>
          </a:p>
          <a:p>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80" name="Notizenplatzhalter 698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82" name="Notizenplatzhalter 7083"/>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4" name="Notizenplatzhalter 718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86" name="Notizenplatzhalter 7287"/>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88" name="Notizenplatzhalter 7389"/>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90" name="Notizenplatzhalter 7491"/>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92" name="Notizenplatzhalter 7593"/>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94" name="Notizenplatzhalter 7695"/>
          <p:cNvSpPr>
            <a:spLocks noGrp="1"/>
          </p:cNvSpPr>
          <p:nvPr>
            <p:ph type="body" idx="1"/>
          </p:nvPr>
        </p:nvSpPr>
        <p:spPr/>
        <p:txBody>
          <a:bodyPr/>
          <a:lstStyle/>
          <a:p>
            <a:r>
              <a:t>Aspektkarten zeigen die Antworthäufigkeiten und deren Verteilung. Mit einem Blick erkennen Sie, ob es eine einheitliche Meinung gibt (Normalverteilung) oder sich deutliche Unterschiede zeigen (Polarisierung). Das ist eine wertvolle Information bei der Ableitung geeigneter Maßnahmen.</a:t>
            </a:r>
          </a:p>
          <a:p>
            <a:endParaRPr/>
          </a:p>
          <a:p>
            <a:r>
              <a:t>Auf der Aspektkarte finden Sie im Kreis rechts oben den Grad der Zustimmung (zwischen 6  und 1) zum angeführten Aspekt. Die Farbe der Umrandung des Kreises entspricht wieder der Ampelskala von EUCUSA.</a:t>
            </a:r>
          </a:p>
          <a:p>
            <a:r>
              <a:t>rot = sofort handeln</a:t>
            </a:r>
          </a:p>
          <a:p>
            <a:r>
              <a:t>gelb = in Angriff nehmen</a:t>
            </a:r>
          </a:p>
          <a:p>
            <a:r>
              <a:t>grün = erhalten und fördern</a:t>
            </a:r>
          </a:p>
          <a:p>
            <a:r>
              <a:t>Auf der Aspektkarte angegeben ist zudem die entsprechende Formulierung aus dem Fragebogen. </a:t>
            </a:r>
          </a:p>
          <a:p>
            <a:endParaRPr/>
          </a:p>
          <a:p>
            <a:r>
              <a:t>In Klammer steht der Prozentsatz der Personen, die diesen Aspekt beantwortet haben.</a:t>
            </a:r>
          </a:p>
          <a:p>
            <a:r>
              <a:t>N gibt an, wie viele Personen das jeweilige Feld angekreuzt haben, und der Prozentsatz besagt, welchem Anteil dies entspricht.</a:t>
            </a:r>
          </a:p>
          <a:p>
            <a:endParaRPr/>
          </a:p>
          <a:p>
            <a:r>
              <a:t>Falls es eine Zeitreihe für die Ergebnisse gibt, sind die Veränderungen (unter dem Aspektindex) entsprechend eingefärbt.</a:t>
            </a:r>
          </a:p>
          <a:p>
            <a:r>
              <a:t>Die Trendfarbe gibt den Grad der Veränderung an:
Rot = signifikant schlechter
Schwarz = keine signifikante Änderung
Grün = signifikant besser
Dünnere graue Balken im Balkendiagramm zeigen die Verteilungen bzw. Werte früherer Befragungen.</a:t>
            </a:r>
          </a:p>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4" name="Notizenplatzhalter 1295"/>
          <p:cNvSpPr>
            <a:spLocks noGrp="1"/>
          </p:cNvSpPr>
          <p:nvPr>
            <p:ph type="body" idx="1"/>
          </p:nvPr>
        </p:nvSpPr>
        <p:spPr/>
        <p:txBody>
          <a:bodyPr/>
          <a:lstStyle/>
          <a:p>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00" name="Notizenplatzhalter 7701"/>
          <p:cNvSpPr>
            <a:spLocks noGrp="1"/>
          </p:cNvSpPr>
          <p:nvPr>
            <p:ph type="body" idx="1"/>
          </p:nvPr>
        </p:nvSpPr>
        <p:spPr/>
        <p:txBody>
          <a:bodyPr/>
          <a:lstStyle/>
          <a:p>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0" name="Notizenplatzhalter 7781"/>
          <p:cNvSpPr>
            <a:spLocks noGrp="1"/>
          </p:cNvSpPr>
          <p:nvPr>
            <p:ph type="body" idx="1"/>
          </p:nvPr>
        </p:nvSpPr>
        <p:spPr/>
        <p:txBody>
          <a:bodyPr/>
          <a:lstStyle/>
          <a:p>
            <a:r>
              <a:t>Das Benchmarking ermöglicht eine Positionsbestimmung der eigenen Organisationseinheit. Die „Best in Class“-Werte (BIC) sind als grüne Kreise dargestellt, die roten Rechtecke zeigen die Organisationseinheit mit dem größten Verbesserungspotenzial. Mit diesen Werten wird die Spannbreite der Ergebnisse aufgezeigt.</a:t>
            </a:r>
          </a:p>
          <a:p>
            <a:endParaRPr/>
          </a:p>
          <a:p>
            <a:r>
              <a:t>Die Werte der in diesem Bericht betrachteten Organisationseinheit sind als türkise Balken dargestellt. Links daneben steht der Grad der Potenzial-Ausschöpfung (GPA) als Kennzahl für eine schnelle Positionsbestimmung. Er gibt an, welches Potenzial im Verhältnis zum „Best in Class“ bereits erschlossen ist. Stimmt also der Balken mit dem roten Punkt überein, so ist die betrachtete Organisationseinheit die schlechteste in der Vergleichsgruppe. Sie hat also das höchste Verbesserungspotenzial (GPA = 0%). Stimmt der türkise Balken mit dem grünen Punkt überein, so ist man „Best in Class“ (GPA = 100%).</a:t>
            </a:r>
          </a:p>
          <a:p>
            <a:endParaRPr/>
          </a:p>
          <a:p>
            <a:r>
              <a:t>Es wurden folgende Organisationseinheiten einbezogen: </a:t>
            </a:r>
          </a:p>
          <a:p>
            <a:r>
              <a:t>Bitte beachten Sie, dass sich die einbezogenen Units sich je nach Rücklauf und Anonymitätsgrenze zwischen den einzelnen Fragen bzw. Dimensionen unterscheiden können.</a:t>
            </a:r>
          </a:p>
          <a:p>
            <a:r>
              <a:t>Company overall</a:t>
            </a:r>
          </a:p>
          <a:p>
            <a:r>
              <a:t>Division A overall</a:t>
            </a:r>
          </a:p>
          <a:p>
            <a:r>
              <a:t>Direct reports VP Division A</a:t>
            </a:r>
          </a:p>
          <a:p>
            <a:r>
              <a:t>Marketing</a:t>
            </a:r>
          </a:p>
          <a:p>
            <a:r>
              <a:t>Sponsoring</a:t>
            </a:r>
          </a:p>
          <a:p>
            <a:r>
              <a:t>Communication</a:t>
            </a:r>
          </a:p>
          <a:p>
            <a:r>
              <a:t>Product development</a:t>
            </a:r>
          </a:p>
          <a:p>
            <a:r>
              <a:t>Advertising</a:t>
            </a:r>
          </a:p>
          <a:p>
            <a:r>
              <a:t>Purchase</a:t>
            </a:r>
          </a:p>
          <a:p>
            <a:r>
              <a:t>Purchase administration</a:t>
            </a:r>
          </a:p>
          <a:p>
            <a:r>
              <a:t>Purchase development</a:t>
            </a:r>
          </a:p>
          <a:p>
            <a:r>
              <a:t>Production</a:t>
            </a:r>
          </a:p>
          <a:p>
            <a:r>
              <a:t>Production group 1</a:t>
            </a:r>
          </a:p>
          <a:p>
            <a:r>
              <a:t>Production group 2</a:t>
            </a:r>
          </a:p>
          <a:p>
            <a:r>
              <a:t>Production group 3</a:t>
            </a:r>
          </a:p>
          <a:p>
            <a:r>
              <a:t>Production group 4</a:t>
            </a:r>
          </a:p>
          <a:p>
            <a:r>
              <a:t>Production group 5</a:t>
            </a:r>
          </a:p>
          <a:p>
            <a:r>
              <a:t>Division B overall</a:t>
            </a:r>
          </a:p>
          <a:p>
            <a:r>
              <a:t>Direct reports VP Division B</a:t>
            </a:r>
          </a:p>
          <a:p>
            <a:r>
              <a:t>Finance</a:t>
            </a:r>
          </a:p>
          <a:p>
            <a:r>
              <a:t>Accounting</a:t>
            </a:r>
          </a:p>
          <a:p>
            <a:r>
              <a:t>Controlling</a:t>
            </a:r>
          </a:p>
          <a:p>
            <a:r>
              <a:t>HR</a:t>
            </a:r>
          </a:p>
          <a:p>
            <a:r>
              <a:t>Payroll processing</a:t>
            </a:r>
          </a:p>
          <a:p>
            <a:r>
              <a:t>Organisation development</a:t>
            </a:r>
          </a:p>
          <a:p>
            <a:r>
              <a:t>HR development</a:t>
            </a:r>
          </a:p>
          <a:p>
            <a:r>
              <a:t>HR administration</a:t>
            </a:r>
          </a:p>
          <a:p>
            <a:r>
              <a:t>Legal</a:t>
            </a:r>
          </a:p>
          <a:p>
            <a:r>
              <a:t>Compliance</a:t>
            </a:r>
          </a:p>
          <a:p>
            <a:r>
              <a:t>Contract design</a:t>
            </a:r>
          </a:p>
          <a:p>
            <a:r>
              <a:t>Audit</a:t>
            </a:r>
          </a:p>
          <a:p>
            <a:r>
              <a:t>IT</a:t>
            </a:r>
          </a:p>
          <a:p>
            <a:r>
              <a:t>Software development</a:t>
            </a:r>
          </a:p>
          <a:p>
            <a:r>
              <a:t>IT operation</a:t>
            </a:r>
          </a:p>
          <a:p>
            <a:r>
              <a:t>IT purchase</a:t>
            </a:r>
          </a:p>
          <a:p>
            <a:r>
              <a:t>Call Center</a:t>
            </a:r>
          </a:p>
          <a:p>
            <a:r>
              <a:t>Division C overall</a:t>
            </a:r>
          </a:p>
          <a:p>
            <a:r>
              <a:t>Direct reports VP Division C</a:t>
            </a:r>
          </a:p>
          <a:p>
            <a:r>
              <a:t>Sales</a:t>
            </a:r>
          </a:p>
          <a:p>
            <a:r>
              <a:t>Greece</a:t>
            </a:r>
          </a:p>
          <a:p>
            <a:r>
              <a:t>Italy</a:t>
            </a:r>
          </a:p>
          <a:p>
            <a:r>
              <a:t>Spain</a:t>
            </a:r>
          </a:p>
          <a:p>
            <a:r>
              <a:t>Portugal</a:t>
            </a:r>
          </a:p>
          <a:p>
            <a:r>
              <a:t>Great Britain</a:t>
            </a:r>
          </a:p>
          <a:p>
            <a:r>
              <a:t>Ireland</a:t>
            </a:r>
          </a:p>
          <a:p>
            <a:r>
              <a:t>France</a:t>
            </a:r>
          </a:p>
          <a:p>
            <a:r>
              <a:t>Sweden</a:t>
            </a:r>
          </a:p>
          <a:p>
            <a:r>
              <a:t>Finland</a:t>
            </a:r>
          </a:p>
          <a:p>
            <a:r>
              <a:t>Balticum</a:t>
            </a:r>
          </a:p>
          <a:p>
            <a:r>
              <a:t>Americas</a:t>
            </a:r>
          </a:p>
          <a:p>
            <a:r>
              <a:t>Region North America</a:t>
            </a:r>
          </a:p>
          <a:p>
            <a:r>
              <a:t>Region South America</a:t>
            </a:r>
          </a:p>
          <a:p>
            <a:r>
              <a:t>Region DACH</a:t>
            </a:r>
          </a:p>
          <a:p>
            <a:r>
              <a:t>Germany</a:t>
            </a:r>
          </a:p>
          <a:p>
            <a:r>
              <a:t>Austria</a:t>
            </a:r>
          </a:p>
          <a:p>
            <a:r>
              <a:t>Switzerland</a:t>
            </a:r>
          </a:p>
          <a:p>
            <a:r>
              <a:t>Russia</a:t>
            </a:r>
          </a:p>
          <a:p>
            <a:r>
              <a:t>China</a:t>
            </a:r>
          </a:p>
          <a:p>
            <a:r>
              <a:t>Japan</a:t>
            </a:r>
          </a:p>
          <a:p>
            <a:r>
              <a:t>Taiwan</a:t>
            </a:r>
          </a:p>
          <a:p>
            <a:r>
              <a:t>India</a:t>
            </a:r>
          </a:p>
          <a:p>
            <a:r>
              <a:t>Region Africa</a:t>
            </a:r>
          </a:p>
          <a:p>
            <a:r>
              <a:t>Region Australia</a:t>
            </a: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0" name="Notizenplatzhalter 7981"/>
          <p:cNvSpPr>
            <a:spLocks noGrp="1"/>
          </p:cNvSpPr>
          <p:nvPr>
            <p:ph type="body" idx="1"/>
          </p:nvPr>
        </p:nvSpPr>
        <p:spPr/>
        <p:txBody>
          <a:bodyPr/>
          <a:lstStyle/>
          <a:p>
            <a:r>
              <a:t>Das Benchmarking ermöglicht eine Positionsbestimmung der eigenen Organisationseinheit. Die „Best in Class“-Werte (BIC) sind als grüne Kreise dargestellt, die roten Rechtecke zeigen die Organisationseinheit mit dem größten Verbesserungspotenzial. Mit diesen Werten wird die Spannbreite der Ergebnisse aufgezeigt.</a:t>
            </a:r>
          </a:p>
          <a:p>
            <a:endParaRPr/>
          </a:p>
          <a:p>
            <a:r>
              <a:t>Die Werte der in diesem Bericht betrachteten Organisationseinheit sind als türkise Balken dargestellt. Links daneben steht der Grad der Potenzial-Ausschöpfung (GPA) als Kennzahl für eine schnelle Positionsbestimmung. Er gibt an, welches Potenzial im Verhältnis zum „Best in Class“ bereits erschlossen ist. Stimmt also der Balken mit dem roten Punkt überein, so ist die betrachtete Organisationseinheit die schlechteste in der Vergleichsgruppe. Sie hat also das höchste Verbesserungspotenzial (GPA = 0%). Stimmt der türkise Balken mit dem grünen Punkt überein, so ist man „Best in Class“ (GPA = 100%).</a:t>
            </a:r>
          </a:p>
          <a:p>
            <a:endParaRPr/>
          </a:p>
          <a:p>
            <a:r>
              <a:t>Es wurden folgende Organisationseinheiten einbezogen: </a:t>
            </a:r>
          </a:p>
          <a:p>
            <a:r>
              <a:t>Bitte beachten Sie, dass sich die einbezogenen Units sich je nach Rücklauf und Anonymitätsgrenze zwischen den einzelnen Fragen bzw. Dimensionen unterscheiden können.</a:t>
            </a:r>
          </a:p>
          <a:p>
            <a:r>
              <a:t>Company overall</a:t>
            </a:r>
          </a:p>
          <a:p>
            <a:r>
              <a:t>Division A overall</a:t>
            </a:r>
          </a:p>
          <a:p>
            <a:r>
              <a:t>Direct reports VP Division A</a:t>
            </a:r>
          </a:p>
          <a:p>
            <a:r>
              <a:t>Marketing</a:t>
            </a:r>
          </a:p>
          <a:p>
            <a:r>
              <a:t>Sponsoring</a:t>
            </a:r>
          </a:p>
          <a:p>
            <a:r>
              <a:t>Communication</a:t>
            </a:r>
          </a:p>
          <a:p>
            <a:r>
              <a:t>Product development</a:t>
            </a:r>
          </a:p>
          <a:p>
            <a:r>
              <a:t>Advertising</a:t>
            </a:r>
          </a:p>
          <a:p>
            <a:r>
              <a:t>Purchase</a:t>
            </a:r>
          </a:p>
          <a:p>
            <a:r>
              <a:t>Purchase administration</a:t>
            </a:r>
          </a:p>
          <a:p>
            <a:r>
              <a:t>Purchase development</a:t>
            </a:r>
          </a:p>
          <a:p>
            <a:r>
              <a:t>Production</a:t>
            </a:r>
          </a:p>
          <a:p>
            <a:r>
              <a:t>Production group 1</a:t>
            </a:r>
          </a:p>
          <a:p>
            <a:r>
              <a:t>Production group 2</a:t>
            </a:r>
          </a:p>
          <a:p>
            <a:r>
              <a:t>Production group 3</a:t>
            </a:r>
          </a:p>
          <a:p>
            <a:r>
              <a:t>Production group 4</a:t>
            </a:r>
          </a:p>
          <a:p>
            <a:r>
              <a:t>Production group 5</a:t>
            </a:r>
          </a:p>
          <a:p>
            <a:r>
              <a:t>Division B overall</a:t>
            </a:r>
          </a:p>
          <a:p>
            <a:r>
              <a:t>Direct reports VP Division B</a:t>
            </a:r>
          </a:p>
          <a:p>
            <a:r>
              <a:t>Finance</a:t>
            </a:r>
          </a:p>
          <a:p>
            <a:r>
              <a:t>Accounting</a:t>
            </a:r>
          </a:p>
          <a:p>
            <a:r>
              <a:t>Controlling</a:t>
            </a:r>
          </a:p>
          <a:p>
            <a:r>
              <a:t>HR</a:t>
            </a:r>
          </a:p>
          <a:p>
            <a:r>
              <a:t>Payroll processing</a:t>
            </a:r>
          </a:p>
          <a:p>
            <a:r>
              <a:t>Organisation development</a:t>
            </a:r>
          </a:p>
          <a:p>
            <a:r>
              <a:t>HR development</a:t>
            </a:r>
          </a:p>
          <a:p>
            <a:r>
              <a:t>HR administration</a:t>
            </a:r>
          </a:p>
          <a:p>
            <a:r>
              <a:t>Legal</a:t>
            </a:r>
          </a:p>
          <a:p>
            <a:r>
              <a:t>Compliance</a:t>
            </a:r>
          </a:p>
          <a:p>
            <a:r>
              <a:t>Contract design</a:t>
            </a:r>
          </a:p>
          <a:p>
            <a:r>
              <a:t>Audit</a:t>
            </a:r>
          </a:p>
          <a:p>
            <a:r>
              <a:t>IT</a:t>
            </a:r>
          </a:p>
          <a:p>
            <a:r>
              <a:t>Software development</a:t>
            </a:r>
          </a:p>
          <a:p>
            <a:r>
              <a:t>IT operation</a:t>
            </a:r>
          </a:p>
          <a:p>
            <a:r>
              <a:t>IT purchase</a:t>
            </a:r>
          </a:p>
          <a:p>
            <a:r>
              <a:t>Call Center</a:t>
            </a:r>
          </a:p>
          <a:p>
            <a:r>
              <a:t>Division C overall</a:t>
            </a:r>
          </a:p>
          <a:p>
            <a:r>
              <a:t>Direct reports VP Division C</a:t>
            </a:r>
          </a:p>
          <a:p>
            <a:r>
              <a:t>Sales</a:t>
            </a:r>
          </a:p>
          <a:p>
            <a:r>
              <a:t>Greece</a:t>
            </a:r>
          </a:p>
          <a:p>
            <a:r>
              <a:t>Italy</a:t>
            </a:r>
          </a:p>
          <a:p>
            <a:r>
              <a:t>Spain</a:t>
            </a:r>
          </a:p>
          <a:p>
            <a:r>
              <a:t>Portugal</a:t>
            </a:r>
          </a:p>
          <a:p>
            <a:r>
              <a:t>Great Britain</a:t>
            </a:r>
          </a:p>
          <a:p>
            <a:r>
              <a:t>Ireland</a:t>
            </a:r>
          </a:p>
          <a:p>
            <a:r>
              <a:t>France</a:t>
            </a:r>
          </a:p>
          <a:p>
            <a:r>
              <a:t>Sweden</a:t>
            </a:r>
          </a:p>
          <a:p>
            <a:r>
              <a:t>Finland</a:t>
            </a:r>
          </a:p>
          <a:p>
            <a:r>
              <a:t>Balticum</a:t>
            </a:r>
          </a:p>
          <a:p>
            <a:r>
              <a:t>Americas</a:t>
            </a:r>
          </a:p>
          <a:p>
            <a:r>
              <a:t>Region North America</a:t>
            </a:r>
          </a:p>
          <a:p>
            <a:r>
              <a:t>Region South America</a:t>
            </a:r>
          </a:p>
          <a:p>
            <a:r>
              <a:t>Region DACH</a:t>
            </a:r>
          </a:p>
          <a:p>
            <a:r>
              <a:t>Germany</a:t>
            </a:r>
          </a:p>
          <a:p>
            <a:r>
              <a:t>Austria</a:t>
            </a:r>
          </a:p>
          <a:p>
            <a:r>
              <a:t>Switzerland</a:t>
            </a:r>
          </a:p>
          <a:p>
            <a:r>
              <a:t>Russia</a:t>
            </a:r>
          </a:p>
          <a:p>
            <a:r>
              <a:t>China</a:t>
            </a:r>
          </a:p>
          <a:p>
            <a:r>
              <a:t>Japan</a:t>
            </a:r>
          </a:p>
          <a:p>
            <a:r>
              <a:t>Taiwan</a:t>
            </a:r>
          </a:p>
          <a:p>
            <a:r>
              <a:t>India</a:t>
            </a:r>
          </a:p>
          <a:p>
            <a:r>
              <a:t>Region Africa</a:t>
            </a:r>
          </a:p>
          <a:p>
            <a:r>
              <a:t>Region Australia</a:t>
            </a: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28" name="Notizenplatzhalter 8229"/>
          <p:cNvSpPr>
            <a:spLocks noGrp="1"/>
          </p:cNvSpPr>
          <p:nvPr>
            <p:ph type="body" idx="1"/>
          </p:nvPr>
        </p:nvSpPr>
        <p:spPr/>
        <p:txBody>
          <a:bodyPr/>
          <a:lstStyle/>
          <a:p>
            <a:r>
              <a:t>Das Benchmarking ermöglicht eine Positionsbestimmung der eigenen Organisationseinheit. Die „Best in Class“-Werte (BIC) sind als grüne Kreise dargestellt, die roten Rechtecke zeigen die Organisationseinheit mit dem größten Verbesserungspotenzial. Mit diesen Werten wird die Spannbreite der Ergebnisse aufgezeigt.</a:t>
            </a:r>
          </a:p>
          <a:p>
            <a:endParaRPr/>
          </a:p>
          <a:p>
            <a:r>
              <a:t>Die Werte der in diesem Bericht betrachteten Organisationseinheit sind als türkise Balken dargestellt. Links daneben steht der Grad der Potenzial-Ausschöpfung (GPA) als Kennzahl für eine schnelle Positionsbestimmung. Er gibt an, welches Potenzial im Verhältnis zum „Best in Class“ bereits erschlossen ist. Stimmt also der Balken mit dem roten Punkt überein, so ist die betrachtete Organisationseinheit die schlechteste in der Vergleichsgruppe. Sie hat also das höchste Verbesserungspotenzial (GPA = 0%). Stimmt der türkise Balken mit dem grünen Punkt überein, so ist man „Best in Class“ (GPA = 100%).</a:t>
            </a:r>
          </a:p>
          <a:p>
            <a:endParaRPr/>
          </a:p>
          <a:p>
            <a:r>
              <a:t>Es wurden folgende Organisationseinheiten einbezogen: </a:t>
            </a:r>
          </a:p>
          <a:p>
            <a:r>
              <a:t>Bitte beachten Sie, dass sich die einbezogenen Units sich je nach Rücklauf und Anonymitätsgrenze zwischen den einzelnen Fragen bzw. Dimensionen unterscheiden können.</a:t>
            </a:r>
          </a:p>
          <a:p>
            <a:r>
              <a:t>Company overall</a:t>
            </a:r>
          </a:p>
          <a:p>
            <a:r>
              <a:t>Division A overall</a:t>
            </a:r>
          </a:p>
          <a:p>
            <a:r>
              <a:t>Direct reports VP Division A</a:t>
            </a:r>
          </a:p>
          <a:p>
            <a:r>
              <a:t>Marketing</a:t>
            </a:r>
          </a:p>
          <a:p>
            <a:r>
              <a:t>Sponsoring</a:t>
            </a:r>
          </a:p>
          <a:p>
            <a:r>
              <a:t>Communication</a:t>
            </a:r>
          </a:p>
          <a:p>
            <a:r>
              <a:t>Product development</a:t>
            </a:r>
          </a:p>
          <a:p>
            <a:r>
              <a:t>Advertising</a:t>
            </a:r>
          </a:p>
          <a:p>
            <a:r>
              <a:t>Purchase</a:t>
            </a:r>
          </a:p>
          <a:p>
            <a:r>
              <a:t>Purchase administration</a:t>
            </a:r>
          </a:p>
          <a:p>
            <a:r>
              <a:t>Purchase development</a:t>
            </a:r>
          </a:p>
          <a:p>
            <a:r>
              <a:t>Production</a:t>
            </a:r>
          </a:p>
          <a:p>
            <a:r>
              <a:t>Production group 1</a:t>
            </a:r>
          </a:p>
          <a:p>
            <a:r>
              <a:t>Production group 2</a:t>
            </a:r>
          </a:p>
          <a:p>
            <a:r>
              <a:t>Production group 3</a:t>
            </a:r>
          </a:p>
          <a:p>
            <a:r>
              <a:t>Production group 4</a:t>
            </a:r>
          </a:p>
          <a:p>
            <a:r>
              <a:t>Production group 5</a:t>
            </a:r>
          </a:p>
          <a:p>
            <a:r>
              <a:t>Division B overall</a:t>
            </a:r>
          </a:p>
          <a:p>
            <a:r>
              <a:t>Direct reports VP Division B</a:t>
            </a:r>
          </a:p>
          <a:p>
            <a:r>
              <a:t>Finance</a:t>
            </a:r>
          </a:p>
          <a:p>
            <a:r>
              <a:t>Accounting</a:t>
            </a:r>
          </a:p>
          <a:p>
            <a:r>
              <a:t>Controlling</a:t>
            </a:r>
          </a:p>
          <a:p>
            <a:r>
              <a:t>HR</a:t>
            </a:r>
          </a:p>
          <a:p>
            <a:r>
              <a:t>Payroll processing</a:t>
            </a:r>
          </a:p>
          <a:p>
            <a:r>
              <a:t>Organisation development</a:t>
            </a:r>
          </a:p>
          <a:p>
            <a:r>
              <a:t>HR development</a:t>
            </a:r>
          </a:p>
          <a:p>
            <a:r>
              <a:t>HR administration</a:t>
            </a:r>
          </a:p>
          <a:p>
            <a:r>
              <a:t>Legal</a:t>
            </a:r>
          </a:p>
          <a:p>
            <a:r>
              <a:t>Compliance</a:t>
            </a:r>
          </a:p>
          <a:p>
            <a:r>
              <a:t>Contract design</a:t>
            </a:r>
          </a:p>
          <a:p>
            <a:r>
              <a:t>Audit</a:t>
            </a:r>
          </a:p>
          <a:p>
            <a:r>
              <a:t>IT</a:t>
            </a:r>
          </a:p>
          <a:p>
            <a:r>
              <a:t>Software development</a:t>
            </a:r>
          </a:p>
          <a:p>
            <a:r>
              <a:t>IT operation</a:t>
            </a:r>
          </a:p>
          <a:p>
            <a:r>
              <a:t>IT purchase</a:t>
            </a:r>
          </a:p>
          <a:p>
            <a:r>
              <a:t>Call Center</a:t>
            </a:r>
          </a:p>
          <a:p>
            <a:r>
              <a:t>Division C overall</a:t>
            </a:r>
          </a:p>
          <a:p>
            <a:r>
              <a:t>Direct reports VP Division C</a:t>
            </a:r>
          </a:p>
          <a:p>
            <a:r>
              <a:t>Sales</a:t>
            </a:r>
          </a:p>
          <a:p>
            <a:r>
              <a:t>Greece</a:t>
            </a:r>
          </a:p>
          <a:p>
            <a:r>
              <a:t>Italy</a:t>
            </a:r>
          </a:p>
          <a:p>
            <a:r>
              <a:t>Spain</a:t>
            </a:r>
          </a:p>
          <a:p>
            <a:r>
              <a:t>Portugal</a:t>
            </a:r>
          </a:p>
          <a:p>
            <a:r>
              <a:t>Great Britain</a:t>
            </a:r>
          </a:p>
          <a:p>
            <a:r>
              <a:t>Ireland</a:t>
            </a:r>
          </a:p>
          <a:p>
            <a:r>
              <a:t>France</a:t>
            </a:r>
          </a:p>
          <a:p>
            <a:r>
              <a:t>Sweden</a:t>
            </a:r>
          </a:p>
          <a:p>
            <a:r>
              <a:t>Finland</a:t>
            </a:r>
          </a:p>
          <a:p>
            <a:r>
              <a:t>Balticum</a:t>
            </a:r>
          </a:p>
          <a:p>
            <a:r>
              <a:t>Americas</a:t>
            </a:r>
          </a:p>
          <a:p>
            <a:r>
              <a:t>Region North America</a:t>
            </a:r>
          </a:p>
          <a:p>
            <a:r>
              <a:t>Region South America</a:t>
            </a:r>
          </a:p>
          <a:p>
            <a:r>
              <a:t>Region DACH</a:t>
            </a:r>
          </a:p>
          <a:p>
            <a:r>
              <a:t>Germany</a:t>
            </a:r>
          </a:p>
          <a:p>
            <a:r>
              <a:t>Austria</a:t>
            </a:r>
          </a:p>
          <a:p>
            <a:r>
              <a:t>Switzerland</a:t>
            </a:r>
          </a:p>
          <a:p>
            <a:r>
              <a:t>Russia</a:t>
            </a:r>
          </a:p>
          <a:p>
            <a:r>
              <a:t>China</a:t>
            </a:r>
          </a:p>
          <a:p>
            <a:r>
              <a:t>Japan</a:t>
            </a:r>
          </a:p>
          <a:p>
            <a:r>
              <a:t>Taiwan</a:t>
            </a:r>
          </a:p>
          <a:p>
            <a:r>
              <a:t>India</a:t>
            </a:r>
          </a:p>
          <a:p>
            <a:r>
              <a:t>Region Africa</a:t>
            </a:r>
          </a:p>
          <a:p>
            <a:r>
              <a:t>Region Australia</a:t>
            </a: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52" name="Notizenplatzhalter 8453"/>
          <p:cNvSpPr>
            <a:spLocks noGrp="1"/>
          </p:cNvSpPr>
          <p:nvPr>
            <p:ph type="body" idx="1"/>
          </p:nvPr>
        </p:nvSpPr>
        <p:spPr/>
        <p:txBody>
          <a:bodyPr/>
          <a:lstStyle/>
          <a:p>
            <a:r>
              <a:t>Das Benchmarking ermöglicht eine Positionsbestimmung der eigenen Organisationseinheit. Die „Best in Class“-Werte (BIC) sind als grüne Kreise dargestellt, die roten Rechtecke zeigen die Organisationseinheit mit dem größten Verbesserungspotenzial. Mit diesen Werten wird die Spannbreite der Ergebnisse aufgezeigt.</a:t>
            </a:r>
          </a:p>
          <a:p>
            <a:endParaRPr/>
          </a:p>
          <a:p>
            <a:r>
              <a:t>Die Werte der in diesem Bericht betrachteten Organisationseinheit sind als türkise Balken dargestellt. Links daneben steht der Grad der Potenzial-Ausschöpfung (GPA) als Kennzahl für eine schnelle Positionsbestimmung. Er gibt an, welches Potenzial im Verhältnis zum „Best in Class“ bereits erschlossen ist. Stimmt also der Balken mit dem roten Punkt überein, so ist die betrachtete Organisationseinheit die schlechteste in der Vergleichsgruppe. Sie hat also das höchste Verbesserungspotenzial (GPA = 0%). Stimmt der türkise Balken mit dem grünen Punkt überein, so ist man „Best in Class“ (GPA = 100%).</a:t>
            </a:r>
          </a:p>
          <a:p>
            <a:endParaRPr/>
          </a:p>
          <a:p>
            <a:r>
              <a:t>Es wurden folgende Organisationseinheiten einbezogen: </a:t>
            </a:r>
          </a:p>
          <a:p>
            <a:r>
              <a:t>Bitte beachten Sie, dass sich die einbezogenen Units sich je nach Rücklauf und Anonymitätsgrenze zwischen den einzelnen Fragen bzw. Dimensionen unterscheiden können.</a:t>
            </a:r>
          </a:p>
          <a:p>
            <a:r>
              <a:t>Company overall</a:t>
            </a:r>
          </a:p>
          <a:p>
            <a:r>
              <a:t>Division A overall</a:t>
            </a:r>
          </a:p>
          <a:p>
            <a:r>
              <a:t>Direct reports VP Division A</a:t>
            </a:r>
          </a:p>
          <a:p>
            <a:r>
              <a:t>Marketing</a:t>
            </a:r>
          </a:p>
          <a:p>
            <a:r>
              <a:t>Sponsoring</a:t>
            </a:r>
          </a:p>
          <a:p>
            <a:r>
              <a:t>Communication</a:t>
            </a:r>
          </a:p>
          <a:p>
            <a:r>
              <a:t>Product development</a:t>
            </a:r>
          </a:p>
          <a:p>
            <a:r>
              <a:t>Advertising</a:t>
            </a:r>
          </a:p>
          <a:p>
            <a:r>
              <a:t>Purchase</a:t>
            </a:r>
          </a:p>
          <a:p>
            <a:r>
              <a:t>Purchase administration</a:t>
            </a:r>
          </a:p>
          <a:p>
            <a:r>
              <a:t>Purchase development</a:t>
            </a:r>
          </a:p>
          <a:p>
            <a:r>
              <a:t>Production</a:t>
            </a:r>
          </a:p>
          <a:p>
            <a:r>
              <a:t>Production group 1</a:t>
            </a:r>
          </a:p>
          <a:p>
            <a:r>
              <a:t>Production group 2</a:t>
            </a:r>
          </a:p>
          <a:p>
            <a:r>
              <a:t>Production group 3</a:t>
            </a:r>
          </a:p>
          <a:p>
            <a:r>
              <a:t>Production group 4</a:t>
            </a:r>
          </a:p>
          <a:p>
            <a:r>
              <a:t>Production group 5</a:t>
            </a:r>
          </a:p>
          <a:p>
            <a:r>
              <a:t>Division B overall</a:t>
            </a:r>
          </a:p>
          <a:p>
            <a:r>
              <a:t>Direct reports VP Division B</a:t>
            </a:r>
          </a:p>
          <a:p>
            <a:r>
              <a:t>Finance</a:t>
            </a:r>
          </a:p>
          <a:p>
            <a:r>
              <a:t>Accounting</a:t>
            </a:r>
          </a:p>
          <a:p>
            <a:r>
              <a:t>Controlling</a:t>
            </a:r>
          </a:p>
          <a:p>
            <a:r>
              <a:t>HR</a:t>
            </a:r>
          </a:p>
          <a:p>
            <a:r>
              <a:t>Payroll processing</a:t>
            </a:r>
          </a:p>
          <a:p>
            <a:r>
              <a:t>Organisation development</a:t>
            </a:r>
          </a:p>
          <a:p>
            <a:r>
              <a:t>HR development</a:t>
            </a:r>
          </a:p>
          <a:p>
            <a:r>
              <a:t>HR administration</a:t>
            </a:r>
          </a:p>
          <a:p>
            <a:r>
              <a:t>Legal</a:t>
            </a:r>
          </a:p>
          <a:p>
            <a:r>
              <a:t>Compliance</a:t>
            </a:r>
          </a:p>
          <a:p>
            <a:r>
              <a:t>Contract design</a:t>
            </a:r>
          </a:p>
          <a:p>
            <a:r>
              <a:t>Audit</a:t>
            </a:r>
          </a:p>
          <a:p>
            <a:r>
              <a:t>IT</a:t>
            </a:r>
          </a:p>
          <a:p>
            <a:r>
              <a:t>Software development</a:t>
            </a:r>
          </a:p>
          <a:p>
            <a:r>
              <a:t>IT operation</a:t>
            </a:r>
          </a:p>
          <a:p>
            <a:r>
              <a:t>IT purchase</a:t>
            </a:r>
          </a:p>
          <a:p>
            <a:r>
              <a:t>Call Center</a:t>
            </a:r>
          </a:p>
          <a:p>
            <a:r>
              <a:t>Division C overall</a:t>
            </a:r>
          </a:p>
          <a:p>
            <a:r>
              <a:t>Direct reports VP Division C</a:t>
            </a:r>
          </a:p>
          <a:p>
            <a:r>
              <a:t>Sales</a:t>
            </a:r>
          </a:p>
          <a:p>
            <a:r>
              <a:t>Greece</a:t>
            </a:r>
          </a:p>
          <a:p>
            <a:r>
              <a:t>Italy</a:t>
            </a:r>
          </a:p>
          <a:p>
            <a:r>
              <a:t>Spain</a:t>
            </a:r>
          </a:p>
          <a:p>
            <a:r>
              <a:t>Portugal</a:t>
            </a:r>
          </a:p>
          <a:p>
            <a:r>
              <a:t>Great Britain</a:t>
            </a:r>
          </a:p>
          <a:p>
            <a:r>
              <a:t>Ireland</a:t>
            </a:r>
          </a:p>
          <a:p>
            <a:r>
              <a:t>France</a:t>
            </a:r>
          </a:p>
          <a:p>
            <a:r>
              <a:t>Sweden</a:t>
            </a:r>
          </a:p>
          <a:p>
            <a:r>
              <a:t>Finland</a:t>
            </a:r>
          </a:p>
          <a:p>
            <a:r>
              <a:t>Balticum</a:t>
            </a:r>
          </a:p>
          <a:p>
            <a:r>
              <a:t>Americas</a:t>
            </a:r>
          </a:p>
          <a:p>
            <a:r>
              <a:t>Region North America</a:t>
            </a:r>
          </a:p>
          <a:p>
            <a:r>
              <a:t>Region South America</a:t>
            </a:r>
          </a:p>
          <a:p>
            <a:r>
              <a:t>Region DACH</a:t>
            </a:r>
          </a:p>
          <a:p>
            <a:r>
              <a:t>Germany</a:t>
            </a:r>
          </a:p>
          <a:p>
            <a:r>
              <a:t>Austria</a:t>
            </a:r>
          </a:p>
          <a:p>
            <a:r>
              <a:t>Switzerland</a:t>
            </a:r>
          </a:p>
          <a:p>
            <a:r>
              <a:t>Russia</a:t>
            </a:r>
          </a:p>
          <a:p>
            <a:r>
              <a:t>China</a:t>
            </a:r>
          </a:p>
          <a:p>
            <a:r>
              <a:t>Japan</a:t>
            </a:r>
          </a:p>
          <a:p>
            <a:r>
              <a:t>Taiwan</a:t>
            </a:r>
          </a:p>
          <a:p>
            <a:r>
              <a:t>India</a:t>
            </a:r>
          </a:p>
          <a:p>
            <a:r>
              <a:t>Region Africa</a:t>
            </a:r>
          </a:p>
          <a:p>
            <a:r>
              <a:t>Region Australia</a:t>
            </a: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76" name="Notizenplatzhalter 8677"/>
          <p:cNvSpPr>
            <a:spLocks noGrp="1"/>
          </p:cNvSpPr>
          <p:nvPr>
            <p:ph type="body" idx="1"/>
          </p:nvPr>
        </p:nvSpPr>
        <p:spPr/>
        <p:txBody>
          <a:bodyPr/>
          <a:lstStyle/>
          <a:p>
            <a:r>
              <a:t>Das Benchmarking ermöglicht eine Positionsbestimmung der eigenen Organisationseinheit. Die „Best in Class“-Werte (BIC) sind als grüne Kreise dargestellt, die roten Rechtecke zeigen die Organisationseinheit mit dem größten Verbesserungspotenzial. Mit diesen Werten wird die Spannbreite der Ergebnisse aufgezeigt.</a:t>
            </a:r>
          </a:p>
          <a:p>
            <a:endParaRPr/>
          </a:p>
          <a:p>
            <a:r>
              <a:t>Die Werte der in diesem Bericht betrachteten Organisationseinheit sind als türkise Balken dargestellt. Links daneben steht der Grad der Potenzial-Ausschöpfung (GPA) als Kennzahl für eine schnelle Positionsbestimmung. Er gibt an, welches Potenzial im Verhältnis zum „Best in Class“ bereits erschlossen ist. Stimmt also der Balken mit dem roten Punkt überein, so ist die betrachtete Organisationseinheit die schlechteste in der Vergleichsgruppe. Sie hat also das höchste Verbesserungspotenzial (GPA = 0%). Stimmt der türkise Balken mit dem grünen Punkt überein, so ist man „Best in Class“ (GPA = 100%).</a:t>
            </a:r>
          </a:p>
          <a:p>
            <a:endParaRPr/>
          </a:p>
          <a:p>
            <a:r>
              <a:t>Es wurden folgende Organisationseinheiten einbezogen: </a:t>
            </a:r>
          </a:p>
          <a:p>
            <a:r>
              <a:t>Bitte beachten Sie, dass sich die einbezogenen Units sich je nach Rücklauf und Anonymitätsgrenze zwischen den einzelnen Fragen bzw. Dimensionen unterscheiden können.</a:t>
            </a:r>
          </a:p>
          <a:p>
            <a:r>
              <a:t>Company overall</a:t>
            </a:r>
          </a:p>
          <a:p>
            <a:r>
              <a:t>Division A overall</a:t>
            </a:r>
          </a:p>
          <a:p>
            <a:r>
              <a:t>Direct reports VP Division A</a:t>
            </a:r>
          </a:p>
          <a:p>
            <a:r>
              <a:t>Marketing</a:t>
            </a:r>
          </a:p>
          <a:p>
            <a:r>
              <a:t>Sponsoring</a:t>
            </a:r>
          </a:p>
          <a:p>
            <a:r>
              <a:t>Communication</a:t>
            </a:r>
          </a:p>
          <a:p>
            <a:r>
              <a:t>Product development</a:t>
            </a:r>
          </a:p>
          <a:p>
            <a:r>
              <a:t>Advertising</a:t>
            </a:r>
          </a:p>
          <a:p>
            <a:r>
              <a:t>Purchase</a:t>
            </a:r>
          </a:p>
          <a:p>
            <a:r>
              <a:t>Purchase administration</a:t>
            </a:r>
          </a:p>
          <a:p>
            <a:r>
              <a:t>Purchase development</a:t>
            </a:r>
          </a:p>
          <a:p>
            <a:r>
              <a:t>Production</a:t>
            </a:r>
          </a:p>
          <a:p>
            <a:r>
              <a:t>Production group 1</a:t>
            </a:r>
          </a:p>
          <a:p>
            <a:r>
              <a:t>Production group 2</a:t>
            </a:r>
          </a:p>
          <a:p>
            <a:r>
              <a:t>Production group 3</a:t>
            </a:r>
          </a:p>
          <a:p>
            <a:r>
              <a:t>Production group 4</a:t>
            </a:r>
          </a:p>
          <a:p>
            <a:r>
              <a:t>Production group 5</a:t>
            </a:r>
          </a:p>
          <a:p>
            <a:r>
              <a:t>Division B overall</a:t>
            </a:r>
          </a:p>
          <a:p>
            <a:r>
              <a:t>Direct reports VP Division B</a:t>
            </a:r>
          </a:p>
          <a:p>
            <a:r>
              <a:t>Finance</a:t>
            </a:r>
          </a:p>
          <a:p>
            <a:r>
              <a:t>Accounting</a:t>
            </a:r>
          </a:p>
          <a:p>
            <a:r>
              <a:t>Controlling</a:t>
            </a:r>
          </a:p>
          <a:p>
            <a:r>
              <a:t>HR</a:t>
            </a:r>
          </a:p>
          <a:p>
            <a:r>
              <a:t>Payroll processing</a:t>
            </a:r>
          </a:p>
          <a:p>
            <a:r>
              <a:t>Organisation development</a:t>
            </a:r>
          </a:p>
          <a:p>
            <a:r>
              <a:t>HR development</a:t>
            </a:r>
          </a:p>
          <a:p>
            <a:r>
              <a:t>HR administration</a:t>
            </a:r>
          </a:p>
          <a:p>
            <a:r>
              <a:t>Legal</a:t>
            </a:r>
          </a:p>
          <a:p>
            <a:r>
              <a:t>Compliance</a:t>
            </a:r>
          </a:p>
          <a:p>
            <a:r>
              <a:t>Contract design</a:t>
            </a:r>
          </a:p>
          <a:p>
            <a:r>
              <a:t>Audit</a:t>
            </a:r>
          </a:p>
          <a:p>
            <a:r>
              <a:t>IT</a:t>
            </a:r>
          </a:p>
          <a:p>
            <a:r>
              <a:t>Software development</a:t>
            </a:r>
          </a:p>
          <a:p>
            <a:r>
              <a:t>IT operation</a:t>
            </a:r>
          </a:p>
          <a:p>
            <a:r>
              <a:t>IT purchase</a:t>
            </a:r>
          </a:p>
          <a:p>
            <a:r>
              <a:t>Call Center</a:t>
            </a:r>
          </a:p>
          <a:p>
            <a:r>
              <a:t>Division C overall</a:t>
            </a:r>
          </a:p>
          <a:p>
            <a:r>
              <a:t>Direct reports VP Division C</a:t>
            </a:r>
          </a:p>
          <a:p>
            <a:r>
              <a:t>Sales</a:t>
            </a:r>
          </a:p>
          <a:p>
            <a:r>
              <a:t>Greece</a:t>
            </a:r>
          </a:p>
          <a:p>
            <a:r>
              <a:t>Italy</a:t>
            </a:r>
          </a:p>
          <a:p>
            <a:r>
              <a:t>Spain</a:t>
            </a:r>
          </a:p>
          <a:p>
            <a:r>
              <a:t>Portugal</a:t>
            </a:r>
          </a:p>
          <a:p>
            <a:r>
              <a:t>Great Britain</a:t>
            </a:r>
          </a:p>
          <a:p>
            <a:r>
              <a:t>Ireland</a:t>
            </a:r>
          </a:p>
          <a:p>
            <a:r>
              <a:t>France</a:t>
            </a:r>
          </a:p>
          <a:p>
            <a:r>
              <a:t>Sweden</a:t>
            </a:r>
          </a:p>
          <a:p>
            <a:r>
              <a:t>Finland</a:t>
            </a:r>
          </a:p>
          <a:p>
            <a:r>
              <a:t>Balticum</a:t>
            </a:r>
          </a:p>
          <a:p>
            <a:r>
              <a:t>Americas</a:t>
            </a:r>
          </a:p>
          <a:p>
            <a:r>
              <a:t>Region North America</a:t>
            </a:r>
          </a:p>
          <a:p>
            <a:r>
              <a:t>Region South America</a:t>
            </a:r>
          </a:p>
          <a:p>
            <a:r>
              <a:t>Region DACH</a:t>
            </a:r>
          </a:p>
          <a:p>
            <a:r>
              <a:t>Germany</a:t>
            </a:r>
          </a:p>
          <a:p>
            <a:r>
              <a:t>Austria</a:t>
            </a:r>
          </a:p>
          <a:p>
            <a:r>
              <a:t>Switzerland</a:t>
            </a:r>
          </a:p>
          <a:p>
            <a:r>
              <a:t>Russia</a:t>
            </a:r>
          </a:p>
          <a:p>
            <a:r>
              <a:t>China</a:t>
            </a:r>
          </a:p>
          <a:p>
            <a:r>
              <a:t>Japan</a:t>
            </a:r>
          </a:p>
          <a:p>
            <a:r>
              <a:t>Taiwan</a:t>
            </a:r>
          </a:p>
          <a:p>
            <a:r>
              <a:t>India</a:t>
            </a:r>
          </a:p>
          <a:p>
            <a:r>
              <a:t>Region Africa</a:t>
            </a:r>
          </a:p>
          <a:p>
            <a:r>
              <a:t>Region Australia</a:t>
            </a: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0" name="Notizenplatzhalter 8901"/>
          <p:cNvSpPr>
            <a:spLocks noGrp="1"/>
          </p:cNvSpPr>
          <p:nvPr>
            <p:ph type="body" idx="1"/>
          </p:nvPr>
        </p:nvSpPr>
        <p:spPr/>
        <p:txBody>
          <a:bodyPr/>
          <a:lstStyle/>
          <a:p>
            <a:r>
              <a:t>Das Benchmarking ermöglicht eine Positionsbestimmung der eigenen Organisationseinheit. Die „Best in Class“-Werte (BIC) sind als grüne Kreise dargestellt, die roten Rechtecke zeigen die Organisationseinheit mit dem größten Verbesserungspotenzial. Mit diesen Werten wird die Spannbreite der Ergebnisse aufgezeigt.</a:t>
            </a:r>
          </a:p>
          <a:p>
            <a:endParaRPr/>
          </a:p>
          <a:p>
            <a:r>
              <a:t>Die Werte der in diesem Bericht betrachteten Organisationseinheit sind als türkise Balken dargestellt. Links daneben steht der Grad der Potenzial-Ausschöpfung (GPA) als Kennzahl für eine schnelle Positionsbestimmung. Er gibt an, welches Potenzial im Verhältnis zum „Best in Class“ bereits erschlossen ist. Stimmt also der Balken mit dem roten Punkt überein, so ist die betrachtete Organisationseinheit die schlechteste in der Vergleichsgruppe. Sie hat also das höchste Verbesserungspotenzial (GPA = 0%). Stimmt der türkise Balken mit dem grünen Punkt überein, so ist man „Best in Class“ (GPA = 100%).</a:t>
            </a:r>
          </a:p>
          <a:p>
            <a:endParaRPr/>
          </a:p>
          <a:p>
            <a:r>
              <a:t>Es wurden folgende Organisationseinheiten einbezogen: </a:t>
            </a:r>
          </a:p>
          <a:p>
            <a:r>
              <a:t>Bitte beachten Sie, dass sich die einbezogenen Units sich je nach Rücklauf und Anonymitätsgrenze zwischen den einzelnen Fragen bzw. Dimensionen unterscheiden können.</a:t>
            </a:r>
          </a:p>
          <a:p>
            <a:r>
              <a:t>Company overall</a:t>
            </a:r>
          </a:p>
          <a:p>
            <a:r>
              <a:t>Division A overall</a:t>
            </a:r>
          </a:p>
          <a:p>
            <a:r>
              <a:t>Direct reports VP Division A</a:t>
            </a:r>
          </a:p>
          <a:p>
            <a:r>
              <a:t>Marketing</a:t>
            </a:r>
          </a:p>
          <a:p>
            <a:r>
              <a:t>Sponsoring</a:t>
            </a:r>
          </a:p>
          <a:p>
            <a:r>
              <a:t>Communication</a:t>
            </a:r>
          </a:p>
          <a:p>
            <a:r>
              <a:t>Product development</a:t>
            </a:r>
          </a:p>
          <a:p>
            <a:r>
              <a:t>Advertising</a:t>
            </a:r>
          </a:p>
          <a:p>
            <a:r>
              <a:t>Purchase</a:t>
            </a:r>
          </a:p>
          <a:p>
            <a:r>
              <a:t>Purchase administration</a:t>
            </a:r>
          </a:p>
          <a:p>
            <a:r>
              <a:t>Purchase development</a:t>
            </a:r>
          </a:p>
          <a:p>
            <a:r>
              <a:t>Production</a:t>
            </a:r>
          </a:p>
          <a:p>
            <a:r>
              <a:t>Production group 1</a:t>
            </a:r>
          </a:p>
          <a:p>
            <a:r>
              <a:t>Production group 2</a:t>
            </a:r>
          </a:p>
          <a:p>
            <a:r>
              <a:t>Production group 3</a:t>
            </a:r>
          </a:p>
          <a:p>
            <a:r>
              <a:t>Production group 4</a:t>
            </a:r>
          </a:p>
          <a:p>
            <a:r>
              <a:t>Production group 5</a:t>
            </a:r>
          </a:p>
          <a:p>
            <a:r>
              <a:t>Division B overall</a:t>
            </a:r>
          </a:p>
          <a:p>
            <a:r>
              <a:t>Direct reports VP Division B</a:t>
            </a:r>
          </a:p>
          <a:p>
            <a:r>
              <a:t>Finance</a:t>
            </a:r>
          </a:p>
          <a:p>
            <a:r>
              <a:t>Accounting</a:t>
            </a:r>
          </a:p>
          <a:p>
            <a:r>
              <a:t>Controlling</a:t>
            </a:r>
          </a:p>
          <a:p>
            <a:r>
              <a:t>HR</a:t>
            </a:r>
          </a:p>
          <a:p>
            <a:r>
              <a:t>Payroll processing</a:t>
            </a:r>
          </a:p>
          <a:p>
            <a:r>
              <a:t>Organisation development</a:t>
            </a:r>
          </a:p>
          <a:p>
            <a:r>
              <a:t>HR development</a:t>
            </a:r>
          </a:p>
          <a:p>
            <a:r>
              <a:t>HR administration</a:t>
            </a:r>
          </a:p>
          <a:p>
            <a:r>
              <a:t>Legal</a:t>
            </a:r>
          </a:p>
          <a:p>
            <a:r>
              <a:t>Compliance</a:t>
            </a:r>
          </a:p>
          <a:p>
            <a:r>
              <a:t>Contract design</a:t>
            </a:r>
          </a:p>
          <a:p>
            <a:r>
              <a:t>Audit</a:t>
            </a:r>
          </a:p>
          <a:p>
            <a:r>
              <a:t>IT</a:t>
            </a:r>
          </a:p>
          <a:p>
            <a:r>
              <a:t>Software development</a:t>
            </a:r>
          </a:p>
          <a:p>
            <a:r>
              <a:t>IT operation</a:t>
            </a:r>
          </a:p>
          <a:p>
            <a:r>
              <a:t>IT purchase</a:t>
            </a:r>
          </a:p>
          <a:p>
            <a:r>
              <a:t>Call Center</a:t>
            </a:r>
          </a:p>
          <a:p>
            <a:r>
              <a:t>Division C overall</a:t>
            </a:r>
          </a:p>
          <a:p>
            <a:r>
              <a:t>Direct reports VP Division C</a:t>
            </a:r>
          </a:p>
          <a:p>
            <a:r>
              <a:t>Sales</a:t>
            </a:r>
          </a:p>
          <a:p>
            <a:r>
              <a:t>Greece</a:t>
            </a:r>
          </a:p>
          <a:p>
            <a:r>
              <a:t>Italy</a:t>
            </a:r>
          </a:p>
          <a:p>
            <a:r>
              <a:t>Spain</a:t>
            </a:r>
          </a:p>
          <a:p>
            <a:r>
              <a:t>Portugal</a:t>
            </a:r>
          </a:p>
          <a:p>
            <a:r>
              <a:t>Great Britain</a:t>
            </a:r>
          </a:p>
          <a:p>
            <a:r>
              <a:t>Ireland</a:t>
            </a:r>
          </a:p>
          <a:p>
            <a:r>
              <a:t>France</a:t>
            </a:r>
          </a:p>
          <a:p>
            <a:r>
              <a:t>Sweden</a:t>
            </a:r>
          </a:p>
          <a:p>
            <a:r>
              <a:t>Finland</a:t>
            </a:r>
          </a:p>
          <a:p>
            <a:r>
              <a:t>Balticum</a:t>
            </a:r>
          </a:p>
          <a:p>
            <a:r>
              <a:t>Americas</a:t>
            </a:r>
          </a:p>
          <a:p>
            <a:r>
              <a:t>Region North America</a:t>
            </a:r>
          </a:p>
          <a:p>
            <a:r>
              <a:t>Region South America</a:t>
            </a:r>
          </a:p>
          <a:p>
            <a:r>
              <a:t>Region DACH</a:t>
            </a:r>
          </a:p>
          <a:p>
            <a:r>
              <a:t>Germany</a:t>
            </a:r>
          </a:p>
          <a:p>
            <a:r>
              <a:t>Austria</a:t>
            </a:r>
          </a:p>
          <a:p>
            <a:r>
              <a:t>Switzerland</a:t>
            </a:r>
          </a:p>
          <a:p>
            <a:r>
              <a:t>Russia</a:t>
            </a:r>
          </a:p>
          <a:p>
            <a:r>
              <a:t>China</a:t>
            </a:r>
          </a:p>
          <a:p>
            <a:r>
              <a:t>Japan</a:t>
            </a:r>
          </a:p>
          <a:p>
            <a:r>
              <a:t>Taiwan</a:t>
            </a:r>
          </a:p>
          <a:p>
            <a:r>
              <a:t>India</a:t>
            </a:r>
          </a:p>
          <a:p>
            <a:r>
              <a:t>Region Africa</a:t>
            </a:r>
          </a:p>
          <a:p>
            <a:r>
              <a:t>Region Australia</a:t>
            </a: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52" name="Notizenplatzhalter 9053"/>
          <p:cNvSpPr>
            <a:spLocks noGrp="1"/>
          </p:cNvSpPr>
          <p:nvPr>
            <p:ph type="body" idx="1"/>
          </p:nvPr>
        </p:nvSpPr>
        <p:spPr/>
        <p:txBody>
          <a:bodyPr/>
          <a:lstStyle/>
          <a:p>
            <a:r>
              <a:t>Das Benchmarking ermöglicht eine Positionsbestimmung der eigenen Organisationseinheit. Die „Best in Class“-Werte (BIC) sind als grüne Kreise dargestellt, die roten Rechtecke zeigen die Organisationseinheit mit dem größten Verbesserungspotenzial. Mit diesen Werten wird die Spannbreite der Ergebnisse aufgezeigt.</a:t>
            </a:r>
          </a:p>
          <a:p>
            <a:endParaRPr/>
          </a:p>
          <a:p>
            <a:r>
              <a:t>Die Werte der in diesem Bericht betrachteten Organisationseinheit sind als türkise Balken dargestellt. Links daneben steht der Grad der Potenzial-Ausschöpfung (GPA) als Kennzahl für eine schnelle Positionsbestimmung. Er gibt an, welches Potenzial im Verhältnis zum „Best in Class“ bereits erschlossen ist. Stimmt also der Balken mit dem roten Punkt überein, so ist die betrachtete Organisationseinheit die schlechteste in der Vergleichsgruppe. Sie hat also das höchste Verbesserungspotenzial (GPA = 0%). Stimmt der türkise Balken mit dem grünen Punkt überein, so ist man „Best in Class“ (GPA = 100%).</a:t>
            </a:r>
          </a:p>
          <a:p>
            <a:endParaRPr/>
          </a:p>
          <a:p>
            <a:r>
              <a:t>Es wurden folgende Organisationseinheiten einbezogen: </a:t>
            </a:r>
          </a:p>
          <a:p>
            <a:r>
              <a:t>Bitte beachten Sie, dass sich die einbezogenen Units sich je nach Rücklauf und Anonymitätsgrenze zwischen den einzelnen Fragen bzw. Dimensionen unterscheiden können.</a:t>
            </a:r>
          </a:p>
          <a:p>
            <a:r>
              <a:t>Company overall</a:t>
            </a:r>
          </a:p>
          <a:p>
            <a:r>
              <a:t>Division A overall</a:t>
            </a:r>
          </a:p>
          <a:p>
            <a:r>
              <a:t>Direct reports VP Division A</a:t>
            </a:r>
          </a:p>
          <a:p>
            <a:r>
              <a:t>Marketing</a:t>
            </a:r>
          </a:p>
          <a:p>
            <a:r>
              <a:t>Sponsoring</a:t>
            </a:r>
          </a:p>
          <a:p>
            <a:r>
              <a:t>Communication</a:t>
            </a:r>
          </a:p>
          <a:p>
            <a:r>
              <a:t>Product development</a:t>
            </a:r>
          </a:p>
          <a:p>
            <a:r>
              <a:t>Advertising</a:t>
            </a:r>
          </a:p>
          <a:p>
            <a:r>
              <a:t>Purchase</a:t>
            </a:r>
          </a:p>
          <a:p>
            <a:r>
              <a:t>Purchase administration</a:t>
            </a:r>
          </a:p>
          <a:p>
            <a:r>
              <a:t>Purchase development</a:t>
            </a:r>
          </a:p>
          <a:p>
            <a:r>
              <a:t>Production</a:t>
            </a:r>
          </a:p>
          <a:p>
            <a:r>
              <a:t>Production group 1</a:t>
            </a:r>
          </a:p>
          <a:p>
            <a:r>
              <a:t>Production group 2</a:t>
            </a:r>
          </a:p>
          <a:p>
            <a:r>
              <a:t>Production group 3</a:t>
            </a:r>
          </a:p>
          <a:p>
            <a:r>
              <a:t>Production group 4</a:t>
            </a:r>
          </a:p>
          <a:p>
            <a:r>
              <a:t>Production group 5</a:t>
            </a:r>
          </a:p>
          <a:p>
            <a:r>
              <a:t>Division B overall</a:t>
            </a:r>
          </a:p>
          <a:p>
            <a:r>
              <a:t>Direct reports VP Division B</a:t>
            </a:r>
          </a:p>
          <a:p>
            <a:r>
              <a:t>Finance</a:t>
            </a:r>
          </a:p>
          <a:p>
            <a:r>
              <a:t>Accounting</a:t>
            </a:r>
          </a:p>
          <a:p>
            <a:r>
              <a:t>Controlling</a:t>
            </a:r>
          </a:p>
          <a:p>
            <a:r>
              <a:t>HR</a:t>
            </a:r>
          </a:p>
          <a:p>
            <a:r>
              <a:t>Payroll processing</a:t>
            </a:r>
          </a:p>
          <a:p>
            <a:r>
              <a:t>Organisation development</a:t>
            </a:r>
          </a:p>
          <a:p>
            <a:r>
              <a:t>HR development</a:t>
            </a:r>
          </a:p>
          <a:p>
            <a:r>
              <a:t>HR administration</a:t>
            </a:r>
          </a:p>
          <a:p>
            <a:r>
              <a:t>Legal</a:t>
            </a:r>
          </a:p>
          <a:p>
            <a:r>
              <a:t>Compliance</a:t>
            </a:r>
          </a:p>
          <a:p>
            <a:r>
              <a:t>Contract design</a:t>
            </a:r>
          </a:p>
          <a:p>
            <a:r>
              <a:t>Audit</a:t>
            </a:r>
          </a:p>
          <a:p>
            <a:r>
              <a:t>IT</a:t>
            </a:r>
          </a:p>
          <a:p>
            <a:r>
              <a:t>Software development</a:t>
            </a:r>
          </a:p>
          <a:p>
            <a:r>
              <a:t>IT operation</a:t>
            </a:r>
          </a:p>
          <a:p>
            <a:r>
              <a:t>IT purchase</a:t>
            </a:r>
          </a:p>
          <a:p>
            <a:r>
              <a:t>Call Center</a:t>
            </a:r>
          </a:p>
          <a:p>
            <a:r>
              <a:t>Division C overall</a:t>
            </a:r>
          </a:p>
          <a:p>
            <a:r>
              <a:t>Direct reports VP Division C</a:t>
            </a:r>
          </a:p>
          <a:p>
            <a:r>
              <a:t>Sales</a:t>
            </a:r>
          </a:p>
          <a:p>
            <a:r>
              <a:t>Greece</a:t>
            </a:r>
          </a:p>
          <a:p>
            <a:r>
              <a:t>Italy</a:t>
            </a:r>
          </a:p>
          <a:p>
            <a:r>
              <a:t>Spain</a:t>
            </a:r>
          </a:p>
          <a:p>
            <a:r>
              <a:t>Portugal</a:t>
            </a:r>
          </a:p>
          <a:p>
            <a:r>
              <a:t>Great Britain</a:t>
            </a:r>
          </a:p>
          <a:p>
            <a:r>
              <a:t>Ireland</a:t>
            </a:r>
          </a:p>
          <a:p>
            <a:r>
              <a:t>France</a:t>
            </a:r>
          </a:p>
          <a:p>
            <a:r>
              <a:t>Sweden</a:t>
            </a:r>
          </a:p>
          <a:p>
            <a:r>
              <a:t>Finland</a:t>
            </a:r>
          </a:p>
          <a:p>
            <a:r>
              <a:t>Balticum</a:t>
            </a:r>
          </a:p>
          <a:p>
            <a:r>
              <a:t>Americas</a:t>
            </a:r>
          </a:p>
          <a:p>
            <a:r>
              <a:t>Region North America</a:t>
            </a:r>
          </a:p>
          <a:p>
            <a:r>
              <a:t>Region South America</a:t>
            </a:r>
          </a:p>
          <a:p>
            <a:r>
              <a:t>Region DACH</a:t>
            </a:r>
          </a:p>
          <a:p>
            <a:r>
              <a:t>Germany</a:t>
            </a:r>
          </a:p>
          <a:p>
            <a:r>
              <a:t>Austria</a:t>
            </a:r>
          </a:p>
          <a:p>
            <a:r>
              <a:t>Switzerland</a:t>
            </a:r>
          </a:p>
          <a:p>
            <a:r>
              <a:t>Russia</a:t>
            </a:r>
          </a:p>
          <a:p>
            <a:r>
              <a:t>China</a:t>
            </a:r>
          </a:p>
          <a:p>
            <a:r>
              <a:t>Japan</a:t>
            </a:r>
          </a:p>
          <a:p>
            <a:r>
              <a:t>Taiwan</a:t>
            </a:r>
          </a:p>
          <a:p>
            <a:r>
              <a:t>India</a:t>
            </a:r>
          </a:p>
          <a:p>
            <a:r>
              <a:t>Region Africa</a:t>
            </a:r>
          </a:p>
          <a:p>
            <a:r>
              <a:t>Region Australia</a:t>
            </a: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00" name="Notizenplatzhalter 9301"/>
          <p:cNvSpPr>
            <a:spLocks noGrp="1"/>
          </p:cNvSpPr>
          <p:nvPr>
            <p:ph type="body" idx="1"/>
          </p:nvPr>
        </p:nvSpPr>
        <p:spPr/>
        <p:txBody>
          <a:bodyPr/>
          <a:lstStyle/>
          <a:p>
            <a:r>
              <a:t>Das Benchmarking ermöglicht eine Positionsbestimmung der eigenen Organisationseinheit. Die „Best in Class“-Werte (BIC) sind als grüne Kreise dargestellt, die roten Rechtecke zeigen die Organisationseinheit mit dem größten Verbesserungspotenzial. Mit diesen Werten wird die Spannbreite der Ergebnisse aufgezeigt.</a:t>
            </a:r>
          </a:p>
          <a:p>
            <a:endParaRPr/>
          </a:p>
          <a:p>
            <a:r>
              <a:t>Die Werte der in diesem Bericht betrachteten Organisationseinheit sind als türkise Balken dargestellt. Links daneben steht der Grad der Potenzial-Ausschöpfung (GPA) als Kennzahl für eine schnelle Positionsbestimmung. Er gibt an, welches Potenzial im Verhältnis zum „Best in Class“ bereits erschlossen ist. Stimmt also der Balken mit dem roten Punkt überein, so ist die betrachtete Organisationseinheit die schlechteste in der Vergleichsgruppe. Sie hat also das höchste Verbesserungspotenzial (GPA = 0%). Stimmt der türkise Balken mit dem grünen Punkt überein, so ist man „Best in Class“ (GPA = 100%).</a:t>
            </a:r>
          </a:p>
          <a:p>
            <a:endParaRPr/>
          </a:p>
          <a:p>
            <a:r>
              <a:t>Es wurden folgende Organisationseinheiten einbezogen: </a:t>
            </a:r>
          </a:p>
          <a:p>
            <a:r>
              <a:t>Bitte beachten Sie, dass sich die einbezogenen Units sich je nach Rücklauf und Anonymitätsgrenze zwischen den einzelnen Fragen bzw. Dimensionen unterscheiden können.</a:t>
            </a:r>
          </a:p>
          <a:p>
            <a:r>
              <a:t>Company overall</a:t>
            </a:r>
          </a:p>
          <a:p>
            <a:r>
              <a:t>Division A overall</a:t>
            </a:r>
          </a:p>
          <a:p>
            <a:r>
              <a:t>Direct reports VP Division A</a:t>
            </a:r>
          </a:p>
          <a:p>
            <a:r>
              <a:t>Marketing</a:t>
            </a:r>
          </a:p>
          <a:p>
            <a:r>
              <a:t>Sponsoring</a:t>
            </a:r>
          </a:p>
          <a:p>
            <a:r>
              <a:t>Communication</a:t>
            </a:r>
          </a:p>
          <a:p>
            <a:r>
              <a:t>Product development</a:t>
            </a:r>
          </a:p>
          <a:p>
            <a:r>
              <a:t>Advertising</a:t>
            </a:r>
          </a:p>
          <a:p>
            <a:r>
              <a:t>Purchase</a:t>
            </a:r>
          </a:p>
          <a:p>
            <a:r>
              <a:t>Purchase administration</a:t>
            </a:r>
          </a:p>
          <a:p>
            <a:r>
              <a:t>Purchase development</a:t>
            </a:r>
          </a:p>
          <a:p>
            <a:r>
              <a:t>Production</a:t>
            </a:r>
          </a:p>
          <a:p>
            <a:r>
              <a:t>Production group 1</a:t>
            </a:r>
          </a:p>
          <a:p>
            <a:r>
              <a:t>Production group 2</a:t>
            </a:r>
          </a:p>
          <a:p>
            <a:r>
              <a:t>Production group 3</a:t>
            </a:r>
          </a:p>
          <a:p>
            <a:r>
              <a:t>Production group 4</a:t>
            </a:r>
          </a:p>
          <a:p>
            <a:r>
              <a:t>Production group 5</a:t>
            </a:r>
          </a:p>
          <a:p>
            <a:r>
              <a:t>Division B overall</a:t>
            </a:r>
          </a:p>
          <a:p>
            <a:r>
              <a:t>Direct reports VP Division B</a:t>
            </a:r>
          </a:p>
          <a:p>
            <a:r>
              <a:t>Finance</a:t>
            </a:r>
          </a:p>
          <a:p>
            <a:r>
              <a:t>Accounting</a:t>
            </a:r>
          </a:p>
          <a:p>
            <a:r>
              <a:t>Controlling</a:t>
            </a:r>
          </a:p>
          <a:p>
            <a:r>
              <a:t>HR</a:t>
            </a:r>
          </a:p>
          <a:p>
            <a:r>
              <a:t>Payroll processing</a:t>
            </a:r>
          </a:p>
          <a:p>
            <a:r>
              <a:t>Organisation development</a:t>
            </a:r>
          </a:p>
          <a:p>
            <a:r>
              <a:t>HR development</a:t>
            </a:r>
          </a:p>
          <a:p>
            <a:r>
              <a:t>HR administration</a:t>
            </a:r>
          </a:p>
          <a:p>
            <a:r>
              <a:t>Legal</a:t>
            </a:r>
          </a:p>
          <a:p>
            <a:r>
              <a:t>Compliance</a:t>
            </a:r>
          </a:p>
          <a:p>
            <a:r>
              <a:t>Contract design</a:t>
            </a:r>
          </a:p>
          <a:p>
            <a:r>
              <a:t>Audit</a:t>
            </a:r>
          </a:p>
          <a:p>
            <a:r>
              <a:t>IT</a:t>
            </a:r>
          </a:p>
          <a:p>
            <a:r>
              <a:t>Software development</a:t>
            </a:r>
          </a:p>
          <a:p>
            <a:r>
              <a:t>IT operation</a:t>
            </a:r>
          </a:p>
          <a:p>
            <a:r>
              <a:t>IT purchase</a:t>
            </a:r>
          </a:p>
          <a:p>
            <a:r>
              <a:t>Call Center</a:t>
            </a:r>
          </a:p>
          <a:p>
            <a:r>
              <a:t>Division C overall</a:t>
            </a:r>
          </a:p>
          <a:p>
            <a:r>
              <a:t>Direct reports VP Division C</a:t>
            </a:r>
          </a:p>
          <a:p>
            <a:r>
              <a:t>Sales</a:t>
            </a:r>
          </a:p>
          <a:p>
            <a:r>
              <a:t>Greece</a:t>
            </a:r>
          </a:p>
          <a:p>
            <a:r>
              <a:t>Italy</a:t>
            </a:r>
          </a:p>
          <a:p>
            <a:r>
              <a:t>Spain</a:t>
            </a:r>
          </a:p>
          <a:p>
            <a:r>
              <a:t>Portugal</a:t>
            </a:r>
          </a:p>
          <a:p>
            <a:r>
              <a:t>Great Britain</a:t>
            </a:r>
          </a:p>
          <a:p>
            <a:r>
              <a:t>Ireland</a:t>
            </a:r>
          </a:p>
          <a:p>
            <a:r>
              <a:t>France</a:t>
            </a:r>
          </a:p>
          <a:p>
            <a:r>
              <a:t>Sweden</a:t>
            </a:r>
          </a:p>
          <a:p>
            <a:r>
              <a:t>Finland</a:t>
            </a:r>
          </a:p>
          <a:p>
            <a:r>
              <a:t>Balticum</a:t>
            </a:r>
          </a:p>
          <a:p>
            <a:r>
              <a:t>Americas</a:t>
            </a:r>
          </a:p>
          <a:p>
            <a:r>
              <a:t>Region North America</a:t>
            </a:r>
          </a:p>
          <a:p>
            <a:r>
              <a:t>Region South America</a:t>
            </a:r>
          </a:p>
          <a:p>
            <a:r>
              <a:t>Region DACH</a:t>
            </a:r>
          </a:p>
          <a:p>
            <a:r>
              <a:t>Germany</a:t>
            </a:r>
          </a:p>
          <a:p>
            <a:r>
              <a:t>Austria</a:t>
            </a:r>
          </a:p>
          <a:p>
            <a:r>
              <a:t>Switzerland</a:t>
            </a:r>
          </a:p>
          <a:p>
            <a:r>
              <a:t>Russia</a:t>
            </a:r>
          </a:p>
          <a:p>
            <a:r>
              <a:t>China</a:t>
            </a:r>
          </a:p>
          <a:p>
            <a:r>
              <a:t>Japan</a:t>
            </a:r>
          </a:p>
          <a:p>
            <a:r>
              <a:t>Taiwan</a:t>
            </a:r>
          </a:p>
          <a:p>
            <a:r>
              <a:t>India</a:t>
            </a:r>
          </a:p>
          <a:p>
            <a:r>
              <a:t>Region Africa</a:t>
            </a:r>
          </a:p>
          <a:p>
            <a:r>
              <a:t>Region Australia</a:t>
            </a: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06" name="Notizenplatzhalter 9307"/>
          <p:cNvSpPr>
            <a:spLocks noGrp="1"/>
          </p:cNvSpPr>
          <p:nvPr>
            <p:ph type="body" idx="1"/>
          </p:nvPr>
        </p:nvSpPr>
        <p:spPr/>
        <p:txBody>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8" name="Notizenplatzhalter 1329"/>
          <p:cNvSpPr>
            <a:spLocks noGrp="1"/>
          </p:cNvSpPr>
          <p:nvPr>
            <p:ph type="body" idx="1"/>
          </p:nvPr>
        </p:nvSpPr>
        <p:spPr/>
        <p:txBody>
          <a:bodyPr/>
          <a:lstStyle/>
          <a:p>
            <a:endParaRPr/>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84" name="Notizenplatzhalter 938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endParaRPr/>
          </a:p>
          <a:p>
            <a:endParaRPr/>
          </a:p>
          <a:p>
            <a:endParaRP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62" name="Notizenplatzhalter 946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endParaRPr/>
          </a:p>
          <a:p>
            <a:endParaRPr/>
          </a:p>
          <a:p>
            <a:endParaRPr/>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40" name="Notizenplatzhalter 954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Ich kann bei meiner Arbeit mein Wissen und Können voll einsetzen.</a:t>
            </a:r>
          </a:p>
          <a:p>
            <a:endParaRPr/>
          </a:p>
          <a:p>
            <a:r>
              <a:t>Wortlaut des Aspekts 2024:  Ich kann bei meiner Arbeit mein Wissen und Können voll einsetzen.</a:t>
            </a:r>
          </a:p>
          <a:p>
            <a:endParaRPr/>
          </a:p>
          <a:p>
            <a:r>
              <a:t>Wortlaut des Aspekts 2023:  Ich kann bei meiner Arbeit mein Wissen und Können voll einsetzen.</a:t>
            </a:r>
          </a:p>
          <a:p>
            <a:endParaRPr/>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18" name="Notizenplatzhalter 961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Ich habe bei der Arbeit Gelegenheit, Neues zu lernen und mich weiter zu entwickeln.</a:t>
            </a:r>
          </a:p>
          <a:p>
            <a:endParaRPr/>
          </a:p>
          <a:p>
            <a:r>
              <a:t>Wortlaut des Aspekts 2024:  Ich habe bei der Arbeit Gelegenheit, Neues zu lernen und mich weiter zu entwickeln.</a:t>
            </a:r>
          </a:p>
          <a:p>
            <a:endParaRPr/>
          </a:p>
          <a:p>
            <a:r>
              <a:t>Wortlaut des Aspekts 2023:  Ich habe bei der Arbeit Gelegenheit, Neues zu lernen und mich weiter zu entwickeln.</a:t>
            </a:r>
          </a:p>
          <a:p>
            <a:endParaRPr/>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96" name="Notizenplatzhalter 969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Ich bekomme stets Unterstützung durch meine Arbeitskollegen, wenn ich diese brauche.</a:t>
            </a:r>
          </a:p>
          <a:p>
            <a:endParaRPr/>
          </a:p>
          <a:p>
            <a:r>
              <a:t>Wortlaut des Aspekts 2024:  Ich bekomme stets Unterstützung durch meine Arbeitskollegen, wenn ich diese brauche.</a:t>
            </a:r>
          </a:p>
          <a:p>
            <a:endParaRPr/>
          </a:p>
          <a:p>
            <a:r>
              <a:t>Wortlaut des Aspekts 2023:  Ich bekomme stets Unterstützung durch meine Arbeitskollegen, wenn ich diese brauche.</a:t>
            </a:r>
          </a:p>
          <a:p>
            <a:endParaRPr/>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74" name="Notizenplatzhalter 977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Ich bekomme stets Unterstützung durch meine direkte Führungskraft, wenn ich diese brauche.</a:t>
            </a:r>
          </a:p>
          <a:p>
            <a:endParaRPr/>
          </a:p>
          <a:p>
            <a:r>
              <a:t>Wortlaut des Aspekts 2024:  Ich bekomme stets Unterstützung durch meine direkte Führungskraft, wenn ich diese brauche.</a:t>
            </a:r>
          </a:p>
          <a:p>
            <a:endParaRPr/>
          </a:p>
          <a:p>
            <a:r>
              <a:t>Wortlaut des Aspekts 2023:  Ich bekomme stets Unterstützung durch meine direkte Führungskraft, wenn ich diese brauche.</a:t>
            </a:r>
          </a:p>
          <a:p>
            <a:endParaRPr/>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52" name="Notizenplatzhalter 985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Ich fühle mich der Arbeitsmenge stets gewachsen.</a:t>
            </a:r>
          </a:p>
          <a:p>
            <a:endParaRPr/>
          </a:p>
          <a:p>
            <a:r>
              <a:t>Wortlaut des Aspekts 2024:  Ich fühle mich der Arbeitsmenge stets gewachsen.</a:t>
            </a:r>
          </a:p>
          <a:p>
            <a:endParaRPr/>
          </a:p>
          <a:p>
            <a:r>
              <a:t>Wortlaut des Aspekts 2023:  Ich fühle mich der Arbeitsmenge stets gewachsen.</a:t>
            </a:r>
          </a:p>
          <a:p>
            <a:endParaRPr/>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0" name="Notizenplatzhalter 993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Mit meinem Arbeitszeitmodell bin ich sehr zufrieden.</a:t>
            </a:r>
          </a:p>
          <a:p>
            <a:endParaRPr/>
          </a:p>
          <a:p>
            <a:r>
              <a:t>Wortlaut des Aspekts 2024:  Mit meinem Arbeitszeitmodell bin ich sehr zufrieden.</a:t>
            </a:r>
          </a:p>
          <a:p>
            <a:endParaRPr/>
          </a:p>
          <a:p>
            <a:r>
              <a:t>Wortlaut des Aspekts 2023:  Mit meinem Arbeitszeitmodell bin ich sehr zufrieden.</a:t>
            </a:r>
          </a:p>
          <a:p>
            <a:endParaRPr/>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08" name="Notizenplatzhalter 1000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Das Veränderungstempo im Unternehmen ist für mich gut verkraftbar.</a:t>
            </a:r>
          </a:p>
          <a:p>
            <a:endParaRPr/>
          </a:p>
          <a:p>
            <a:r>
              <a:t>Wortlaut des Aspekts 2024:  Das Veränderungstempo im Unternehmen ist für mich gut verkraftbar.</a:t>
            </a:r>
          </a:p>
          <a:p>
            <a:endParaRPr/>
          </a:p>
          <a:p>
            <a:r>
              <a:t>Wortlaut des Aspekts 2023:  Das Veränderungstempo im Unternehmen ist für mich gut verkraftbar.</a:t>
            </a:r>
          </a:p>
          <a:p>
            <a:endParaRPr/>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86" name="Notizenplatzhalter 1008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Mit der Qualität von internen Besprechungen bin ich sehr zufrieden.</a:t>
            </a:r>
          </a:p>
          <a:p>
            <a:endParaRPr/>
          </a:p>
          <a:p>
            <a:r>
              <a:t>Wortlaut des Aspekts 2024:  Mit der Qualität von internen Besprechungen bin ich sehr zufrieden.</a:t>
            </a:r>
          </a:p>
          <a:p>
            <a:endParaRPr/>
          </a:p>
          <a:p>
            <a:r>
              <a:t>Wortlaut des Aspekts 2023:  Mit der Qualität von internen Besprechungen bin ich sehr zufrieden.</a:t>
            </a:r>
          </a:p>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 name="Notizenplatzhalter 1547"/>
          <p:cNvSpPr>
            <a:spLocks noGrp="1"/>
          </p:cNvSpPr>
          <p:nvPr>
            <p:ph type="body" idx="1"/>
          </p:nvPr>
        </p:nvSpPr>
        <p:spPr/>
        <p:txBody>
          <a:bodyPr/>
          <a:lstStyle/>
          <a:p>
            <a:r>
              <a:t>In dieser Grafik ist die Gesamtrücklaufquote sowie das Gesamtergebnis der Befragung als Index dargestellt. Hier ist der Indexwert als Zahl  zwischen 6  und 1  angegeben. 6  bedeutet „volle Ablehnung“, 1 bedeutet „volle Zustimmung“.</a:t>
            </a:r>
          </a:p>
          <a:p>
            <a:endParaRPr/>
          </a:p>
          <a:p>
            <a:r>
              <a:t>Er wird umrandet von einem äußeren Kreisring in drei Segmenten, die das Antwortverhalten widerspiegeln.</a:t>
            </a:r>
          </a:p>
          <a:p>
            <a:r>
              <a:t>In Dunkelgrau ist der Prozentsatz angegeben, der die Aspekte im Fragebogen abgelehnt hat (Antwortmöglichkeit „volle Ablehnung“, „Ablehnung“).</a:t>
            </a:r>
          </a:p>
          <a:p>
            <a:r>
              <a:t>In Mittelgrau ist der Prozentsatz angegeben, der den Aspekten weder klare Zustimmung noch eine klare Ablehnung erteilt hat (Antwortmöglichkeit „eher Ablehnung“, „eher Zustimmung“).</a:t>
            </a:r>
          </a:p>
          <a:p>
            <a:r>
              <a:t>In Hellgrau ist der Prozentsatz angegeben, der den Aussagen eine klare Zustimmung gegeben hat (Antwortmöglichkeit „Zustimmung“, „volle Zustimmung“).</a:t>
            </a:r>
          </a:p>
          <a:p>
            <a:endParaRPr/>
          </a:p>
          <a:p>
            <a:r>
              <a:t>Ebenfalls sind maximal fünf aus der Kombination von Zustimmung und Wichtigkeit mathematisch errechneten relativen Stärken und Verbesserungspotenziale im Überblick dargestellt.</a:t>
            </a:r>
          </a:p>
          <a:p>
            <a:endParaRPr/>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64" name="Notizenplatzhalter 1016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endParaRPr/>
          </a:p>
          <a:p>
            <a:endParaRPr/>
          </a:p>
          <a:p>
            <a:endParaRPr/>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otizenplatzhalter 1024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In unserem Bereich gelingt es uns, die wirklich wichtigen Dinge mit Vorrang zu bearbeiten.</a:t>
            </a:r>
          </a:p>
          <a:p>
            <a:endParaRPr/>
          </a:p>
          <a:p>
            <a:r>
              <a:t>Wortlaut des Aspekts 2024:  In unserem Bereich gelingt es uns, die wirklich wichtigen Dinge mit Vorrang zu bearbeiten.</a:t>
            </a:r>
          </a:p>
          <a:p>
            <a:endParaRPr/>
          </a:p>
          <a:p>
            <a:r>
              <a:t>Wortlaut des Aspekts 2023:  In unserem Bereich gelingt es uns, die wirklich wichtigen Dinge mit Vorrang zu bearbeiten.</a:t>
            </a:r>
          </a:p>
          <a:p>
            <a:endParaRPr/>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0" name="Notizenplatzhalter 1032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Notwendige Entscheidungen werden schnell und unbürokratisch gefällt.</a:t>
            </a:r>
          </a:p>
          <a:p>
            <a:endParaRPr/>
          </a:p>
          <a:p>
            <a:r>
              <a:t>Wortlaut des Aspekts 2024:  Notwendige Entscheidungen werden schnell und unbürokratisch gefällt.</a:t>
            </a:r>
          </a:p>
          <a:p>
            <a:endParaRPr/>
          </a:p>
          <a:p>
            <a:r>
              <a:t>Wortlaut des Aspekts 2023:  Notwendige Entscheidungen werden schnell und unbürokratisch gefällt.</a:t>
            </a:r>
          </a:p>
          <a:p>
            <a:endParaRPr/>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98" name="Notizenplatzhalter 1039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Ich kenne die Arbeitsabläufe, in die ich eingebunden bin, sowie die notwendigen Schnittstellen zu anderen Bereichen sehr genau.</a:t>
            </a:r>
          </a:p>
          <a:p>
            <a:endParaRPr/>
          </a:p>
          <a:p>
            <a:r>
              <a:t>Wortlaut des Aspekts 2024:  Ich kenne die Arbeitsabläufe, in die ich eingebunden bin, sowie die notwendigen Schnittstellen zu anderen Bereichen sehr genau.</a:t>
            </a:r>
          </a:p>
          <a:p>
            <a:endParaRPr/>
          </a:p>
          <a:p>
            <a:r>
              <a:t>Wortlaut des Aspekts 2023:  Ich kenne die Arbeitsabläufe, in die ich eingebunden bin, sowie die notwendigen Schnittstellen zu anderen Bereichen sehr genau.</a:t>
            </a:r>
          </a:p>
          <a:p>
            <a:endParaRPr/>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76" name="Notizenplatzhalter 1047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Meine direkte Führungskraft gibt den nötigen Freiraum, um Arbeitsabläufe zu verbessern.</a:t>
            </a:r>
          </a:p>
          <a:p>
            <a:endParaRPr/>
          </a:p>
          <a:p>
            <a:r>
              <a:t>Wortlaut des Aspekts 2024:  Meine direkte Führungskraft gibt den nötigen Freiraum, um Arbeitsabläufe zu verbessern.</a:t>
            </a:r>
          </a:p>
          <a:p>
            <a:endParaRPr/>
          </a:p>
          <a:p>
            <a:r>
              <a:t>Wortlaut des Aspekts 2023:  Meine direkte Führungskraft gibt den nötigen Freiraum, um Arbeitsabläufe zu verbessern.</a:t>
            </a:r>
          </a:p>
          <a:p>
            <a:endParaRPr/>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54" name="Notizenplatzhalter 10555"/>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Die Zusammenarbeit mit anderen Bereichen funktioniert reibungslos.</a:t>
            </a:r>
          </a:p>
          <a:p>
            <a:endParaRPr/>
          </a:p>
          <a:p>
            <a:r>
              <a:t>Wortlaut des Aspekts 2024:  Die Zusammenarbeit mit anderen Bereichen funktioniert reibungslos.</a:t>
            </a:r>
          </a:p>
          <a:p>
            <a:endParaRPr/>
          </a:p>
          <a:p>
            <a:r>
              <a:t>Wortlaut des Aspekts 2023:  Die Zusammenarbeit mit anderen Bereichen funktioniert reibungslos.</a:t>
            </a:r>
          </a:p>
          <a:p>
            <a:endParaRPr/>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32" name="Notizenplatzhalter 10633"/>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Die gegenseitige Vertretung funktioniert bei uns sehr gut.</a:t>
            </a:r>
          </a:p>
          <a:p>
            <a:endParaRPr/>
          </a:p>
          <a:p>
            <a:r>
              <a:t>Wortlaut des Aspekts 2024:  Die gegenseitige Vertretung funktioniert bei uns sehr gut.</a:t>
            </a:r>
          </a:p>
          <a:p>
            <a:endParaRPr/>
          </a:p>
          <a:p>
            <a:r>
              <a:t>Wortlaut des Aspekts 2023:  Die gegenseitige Vertretung funktioniert bei uns sehr gut.</a:t>
            </a:r>
          </a:p>
          <a:p>
            <a:endParaRPr/>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10" name="Notizenplatzhalter 10711"/>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Ich habe Zugriff auf alle Informationen, um meine Arbeitsaufgabe zu erfüllen.</a:t>
            </a:r>
          </a:p>
          <a:p>
            <a:endParaRPr/>
          </a:p>
          <a:p>
            <a:r>
              <a:t>Wortlaut des Aspekts 2024:  Ich habe Zugriff auf alle Informationen, um meine Arbeitsaufgabe zu erfüllen.</a:t>
            </a:r>
          </a:p>
          <a:p>
            <a:endParaRPr/>
          </a:p>
          <a:p>
            <a:r>
              <a:t>Wortlaut des Aspekts 2023:  Ich habe Zugriff auf alle Informationen, um meine Arbeitsaufgabe zu erfüllen.</a:t>
            </a:r>
          </a:p>
          <a:p>
            <a:endParaRPr/>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8" name="Notizenplatzhalter 10789"/>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endParaRPr/>
          </a:p>
          <a:p>
            <a:endParaRPr/>
          </a:p>
          <a:p>
            <a:endParaRPr/>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66" name="Notizenplatzhalter 10867"/>
          <p:cNvSpPr>
            <a:spLocks noGrp="1"/>
          </p:cNvSpPr>
          <p:nvPr>
            <p:ph type="body" idx="1"/>
          </p:nvPr>
        </p:nvSpPr>
        <p:spPr/>
        <p:txBody>
          <a:bodyPr/>
          <a:lstStyle/>
          <a:p>
            <a:r>
              <a:t>Einige Aspekte sind bereits in der letzten Umfrage verwendet worden. Deshalb können die Resultate jener Aspekte direkt verglichen werden. Um Ihnen einen guten Überblick zu geben, stellen wir Ihnen den genauen Wortlaut dieser Aspekte zur Verfügung, der in den vergangenen Umfragen verwendet worden ist.</a:t>
            </a:r>
          </a:p>
          <a:p>
            <a:endParaRPr/>
          </a:p>
          <a:p>
            <a:r>
              <a:t>Wortlaut des Aspekts 2025:  Meine direkte Führungskraft lebt vor, was sie sagt.</a:t>
            </a:r>
          </a:p>
          <a:p>
            <a:endParaRPr/>
          </a:p>
          <a:p>
            <a:r>
              <a:t>Wortlaut des Aspekts 2024:  Meine direkte Führungskraft lebt vor, was sie sagt.</a:t>
            </a:r>
          </a:p>
          <a:p>
            <a:endParaRPr/>
          </a:p>
          <a:p>
            <a:r>
              <a:t>Wortlaut des Aspekts 2023:  Meine direkte Führungskraft lebt vor, was sie sagt.</a:t>
            </a:r>
          </a:p>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950" b="1" i="0">
                <a:solidFill>
                  <a:schemeClr val="bg1"/>
                </a:solidFill>
                <a:latin typeface="Avenir Next LT Pro"/>
                <a:cs typeface="Avenir Next LT Pro"/>
              </a:defRPr>
            </a:lvl1pPr>
          </a:lstStyle>
          <a:p>
            <a:endParaRPr/>
          </a:p>
        </p:txBody>
      </p:sp>
      <p:sp>
        <p:nvSpPr>
          <p:cNvPr id="3" name="Holder 3"/>
          <p:cNvSpPr>
            <a:spLocks noGrp="1"/>
          </p:cNvSpPr>
          <p:nvPr>
            <p:ph type="body" idx="1"/>
          </p:nvPr>
        </p:nvSpPr>
        <p:spPr/>
        <p:txBody>
          <a:bodyPr lIns="0" tIns="0" rIns="0" bIns="0"/>
          <a:lstStyle>
            <a:lvl1pPr>
              <a:defRPr/>
            </a:lvl1pPr>
          </a:lstStyle>
          <a:p>
            <a:endParaRPr dirty="0"/>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20104100" cy="2094230"/>
          </a:xfrm>
          <a:custGeom>
            <a:avLst/>
            <a:gdLst/>
            <a:ahLst/>
            <a:cxnLst/>
            <a:rect l="l" t="t" r="r" b="b"/>
            <a:pathLst>
              <a:path w="20104100" h="2094230">
                <a:moveTo>
                  <a:pt x="0" y="2094177"/>
                </a:moveTo>
                <a:lnTo>
                  <a:pt x="20104099" y="2094177"/>
                </a:lnTo>
                <a:lnTo>
                  <a:pt x="20104099" y="0"/>
                </a:lnTo>
                <a:lnTo>
                  <a:pt x="0" y="0"/>
                </a:lnTo>
                <a:lnTo>
                  <a:pt x="0" y="2094177"/>
                </a:lnTo>
                <a:close/>
              </a:path>
            </a:pathLst>
          </a:custGeom>
          <a:solidFill>
            <a:srgbClr val="49C0B6">
              <a:alpha val="15000"/>
            </a:srgbClr>
          </a:solidFill>
        </p:spPr>
        <p:txBody>
          <a:bodyPr wrap="square" lIns="0" tIns="0" rIns="0" bIns="0" rtlCol="0"/>
          <a:lstStyle/>
          <a:p>
            <a:endParaRPr/>
          </a:p>
        </p:txBody>
      </p:sp>
      <p:sp>
        <p:nvSpPr>
          <p:cNvPr id="2" name="Holder 2"/>
          <p:cNvSpPr>
            <a:spLocks noGrp="1"/>
          </p:cNvSpPr>
          <p:nvPr>
            <p:ph type="title"/>
          </p:nvPr>
        </p:nvSpPr>
        <p:spPr>
          <a:xfrm>
            <a:off x="5543978" y="3523711"/>
            <a:ext cx="9016142" cy="1234439"/>
          </a:xfrm>
          <a:prstGeom prst="rect">
            <a:avLst/>
          </a:prstGeom>
        </p:spPr>
        <p:txBody>
          <a:bodyPr wrap="square" lIns="0" tIns="0" rIns="0" bIns="0">
            <a:spAutoFit/>
          </a:bodyPr>
          <a:lstStyle>
            <a:lvl1pPr>
              <a:defRPr sz="3950" b="1" i="0">
                <a:solidFill>
                  <a:schemeClr val="bg1"/>
                </a:solidFill>
                <a:latin typeface="Avenir Next LT Pro"/>
                <a:cs typeface="Avenir Next LT Pro"/>
              </a:defRPr>
            </a:lvl1pPr>
          </a:lstStyle>
          <a:p>
            <a:endParaRPr/>
          </a:p>
        </p:txBody>
      </p:sp>
      <p:sp>
        <p:nvSpPr>
          <p:cNvPr id="3" name="Holder 3"/>
          <p:cNvSpPr>
            <a:spLocks noGrp="1"/>
          </p:cNvSpPr>
          <p:nvPr>
            <p:ph type="body" idx="1"/>
          </p:nvPr>
        </p:nvSpPr>
        <p:spPr>
          <a:xfrm>
            <a:off x="1005205" y="2601150"/>
            <a:ext cx="18093690" cy="7464171"/>
          </a:xfrm>
          <a:prstGeom prst="rect">
            <a:avLst/>
          </a:prstGeom>
        </p:spPr>
        <p:txBody>
          <a:bodyPr wrap="square" lIns="0" tIns="0" rIns="0" bIns="0">
            <a:spAutoFit/>
          </a:bodyPr>
          <a:lstStyle>
            <a:lvl1pPr>
              <a:defRPr/>
            </a:lvl1pPr>
          </a:lstStyle>
          <a:p>
            <a:endParaRPr dirty="0"/>
          </a:p>
        </p:txBody>
      </p:sp>
      <p:sp>
        <p:nvSpPr>
          <p:cNvPr id="4" name="Holder 4"/>
          <p:cNvSpPr>
            <a:spLocks noGrp="1"/>
          </p:cNvSpPr>
          <p:nvPr>
            <p:ph type="ftr" sz="quarter" idx="5"/>
          </p:nvPr>
        </p:nvSpPr>
        <p:spPr>
          <a:xfrm>
            <a:off x="6835394" y="10517696"/>
            <a:ext cx="6433312" cy="56546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005205" y="10517696"/>
            <a:ext cx="4623943" cy="56546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10/1/2025</a:t>
            </a:fld>
            <a:endParaRPr lang="en-US"/>
          </a:p>
        </p:txBody>
      </p:sp>
      <p:sp>
        <p:nvSpPr>
          <p:cNvPr id="6" name="Holder 6"/>
          <p:cNvSpPr>
            <a:spLocks noGrp="1"/>
          </p:cNvSpPr>
          <p:nvPr>
            <p:ph type="sldNum" sz="quarter" idx="7"/>
          </p:nvPr>
        </p:nvSpPr>
        <p:spPr>
          <a:xfrm>
            <a:off x="14474953" y="10517696"/>
            <a:ext cx="4623943" cy="56546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Tree>
  </p:cSld>
  <p:clrMap bg1="lt1" tx1="dk1" bg2="lt2" tx2="dk2" accent1="accent1" accent2="accent2" accent3="accent3" accent4="accent4" accent5="accent5" accent6="accent6" hlink="hlink" folHlink="folHlink"/>
  <p:sldLayoutIdLst>
    <p:sldLayoutId id="2147483662" r:id="rId1"/>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80.xml"/><Relationship Id="rId3" Type="http://schemas.openxmlformats.org/officeDocument/2006/relationships/image" Target="../media/image2.png"/><Relationship Id="rId21" Type="http://schemas.openxmlformats.org/officeDocument/2006/relationships/slide" Target="slide28.xml"/><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5" Type="http://schemas.openxmlformats.org/officeDocument/2006/relationships/slide" Target="slide61.xml"/><Relationship Id="rId2" Type="http://schemas.openxmlformats.org/officeDocument/2006/relationships/notesSlide" Target="../notesSlides/notesSlide10.xml"/><Relationship Id="rId16" Type="http://schemas.openxmlformats.org/officeDocument/2006/relationships/slide" Target="slide71.xml"/><Relationship Id="rId20" Type="http://schemas.openxmlformats.org/officeDocument/2006/relationships/slide" Target="slide18.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55.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slide" Target="slide46.xml"/><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 Id="rId22" Type="http://schemas.openxmlformats.org/officeDocument/2006/relationships/slide" Target="slide37.xml"/></Relationships>
</file>

<file path=ppt/slides/_rels/slide10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9.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0.xml"/><Relationship Id="rId2" Type="http://schemas.openxmlformats.org/officeDocument/2006/relationships/notesSlide" Target="../notesSlides/notesSlide100.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5.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0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0.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1.xml"/><Relationship Id="rId2" Type="http://schemas.openxmlformats.org/officeDocument/2006/relationships/notesSlide" Target="../notesSlides/notesSlide101.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5.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0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1.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2.xml"/><Relationship Id="rId2" Type="http://schemas.openxmlformats.org/officeDocument/2006/relationships/notesSlide" Target="../notesSlides/notesSlide10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5.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0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2.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3.xml"/><Relationship Id="rId2" Type="http://schemas.openxmlformats.org/officeDocument/2006/relationships/notesSlide" Target="../notesSlides/notesSlide103.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5.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0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3.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4.xml"/><Relationship Id="rId2" Type="http://schemas.openxmlformats.org/officeDocument/2006/relationships/notesSlide" Target="../notesSlides/notesSlide104.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5.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0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4.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5.xml"/><Relationship Id="rId2" Type="http://schemas.openxmlformats.org/officeDocument/2006/relationships/notesSlide" Target="../notesSlides/notesSlide105.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5.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0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7.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6.xml"/><Relationship Id="rId2" Type="http://schemas.openxmlformats.org/officeDocument/2006/relationships/notesSlide" Target="../notesSlides/notesSlide106.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6.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0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7.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7.xml"/><Relationship Id="rId2" Type="http://schemas.openxmlformats.org/officeDocument/2006/relationships/notesSlide" Target="../notesSlides/notesSlide107.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6.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0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8.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8.xml"/><Relationship Id="rId2" Type="http://schemas.openxmlformats.org/officeDocument/2006/relationships/notesSlide" Target="../notesSlides/notesSlide108.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6.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0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9.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9.xml"/><Relationship Id="rId2" Type="http://schemas.openxmlformats.org/officeDocument/2006/relationships/notesSlide" Target="../notesSlides/notesSlide109.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6.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1.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80.xml"/><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 Type="http://schemas.openxmlformats.org/officeDocument/2006/relationships/notesSlide" Target="../notesSlides/notesSlide11.xml"/><Relationship Id="rId16" Type="http://schemas.openxmlformats.org/officeDocument/2006/relationships/slide" Target="slide71.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s>
</file>

<file path=ppt/slides/_rels/slide11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0.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0.xml"/><Relationship Id="rId2" Type="http://schemas.openxmlformats.org/officeDocument/2006/relationships/notesSlide" Target="../notesSlides/notesSlide110.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6.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1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1.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1.xml"/><Relationship Id="rId2" Type="http://schemas.openxmlformats.org/officeDocument/2006/relationships/notesSlide" Target="../notesSlides/notesSlide111.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6.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1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2.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2.xml"/><Relationship Id="rId2" Type="http://schemas.openxmlformats.org/officeDocument/2006/relationships/notesSlide" Target="../notesSlides/notesSlide11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6.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1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3.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3.xml"/><Relationship Id="rId2" Type="http://schemas.openxmlformats.org/officeDocument/2006/relationships/notesSlide" Target="../notesSlides/notesSlide113.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6.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1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6.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4.xml"/><Relationship Id="rId2" Type="http://schemas.openxmlformats.org/officeDocument/2006/relationships/notesSlide" Target="../notesSlides/notesSlide114.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7.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1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6.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5.xml"/><Relationship Id="rId2" Type="http://schemas.openxmlformats.org/officeDocument/2006/relationships/notesSlide" Target="../notesSlides/notesSlide115.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7.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1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7.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6.xml"/><Relationship Id="rId2" Type="http://schemas.openxmlformats.org/officeDocument/2006/relationships/notesSlide" Target="../notesSlides/notesSlide116.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7.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1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8.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7.xml"/><Relationship Id="rId2" Type="http://schemas.openxmlformats.org/officeDocument/2006/relationships/notesSlide" Target="../notesSlides/notesSlide117.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7.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1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9.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8.xml"/><Relationship Id="rId2" Type="http://schemas.openxmlformats.org/officeDocument/2006/relationships/notesSlide" Target="../notesSlides/notesSlide118.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7.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1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2.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9.xml"/><Relationship Id="rId2" Type="http://schemas.openxmlformats.org/officeDocument/2006/relationships/notesSlide" Target="../notesSlides/notesSlide119.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2.xml.rels><?xml version="1.0" encoding="UTF-8" standalone="yes"?>
<Relationships xmlns="http://schemas.openxmlformats.org/package/2006/relationships"><Relationship Id="rId13" Type="http://schemas.openxmlformats.org/officeDocument/2006/relationships/image" Target="../media/image7.png"/><Relationship Id="rId18" Type="http://schemas.openxmlformats.org/officeDocument/2006/relationships/slide" Target="slide80.xml"/><Relationship Id="rId26" Type="http://schemas.openxmlformats.org/officeDocument/2006/relationships/slide" Target="slide41.xml"/><Relationship Id="rId39" Type="http://schemas.openxmlformats.org/officeDocument/2006/relationships/slide" Target="slide31.xml"/><Relationship Id="rId21" Type="http://schemas.openxmlformats.org/officeDocument/2006/relationships/slide" Target="slide20.xml"/><Relationship Id="rId34" Type="http://schemas.openxmlformats.org/officeDocument/2006/relationships/slide" Target="slide40.xml"/><Relationship Id="rId42" Type="http://schemas.openxmlformats.org/officeDocument/2006/relationships/slide" Target="slide53.xml"/><Relationship Id="rId47" Type="http://schemas.openxmlformats.org/officeDocument/2006/relationships/slide" Target="slide58.xml"/><Relationship Id="rId50" Type="http://schemas.openxmlformats.org/officeDocument/2006/relationships/slide" Target="slide34.xml"/><Relationship Id="rId55" Type="http://schemas.openxmlformats.org/officeDocument/2006/relationships/slide" Target="slide64.xml"/><Relationship Id="rId7" Type="http://schemas.openxmlformats.org/officeDocument/2006/relationships/image" Target="../media/image4.png"/><Relationship Id="rId2" Type="http://schemas.openxmlformats.org/officeDocument/2006/relationships/notesSlide" Target="../notesSlides/notesSlide12.xml"/><Relationship Id="rId16" Type="http://schemas.openxmlformats.org/officeDocument/2006/relationships/slide" Target="slide71.xml"/><Relationship Id="rId29" Type="http://schemas.openxmlformats.org/officeDocument/2006/relationships/slide" Target="slide63.xml"/><Relationship Id="rId11" Type="http://schemas.openxmlformats.org/officeDocument/2006/relationships/image" Target="../media/image6.png"/><Relationship Id="rId24" Type="http://schemas.openxmlformats.org/officeDocument/2006/relationships/slide" Target="slide24.xml"/><Relationship Id="rId32" Type="http://schemas.openxmlformats.org/officeDocument/2006/relationships/slide" Target="slide57.xml"/><Relationship Id="rId37" Type="http://schemas.openxmlformats.org/officeDocument/2006/relationships/slide" Target="slide38.xml"/><Relationship Id="rId40" Type="http://schemas.openxmlformats.org/officeDocument/2006/relationships/slide" Target="slide68.xml"/><Relationship Id="rId45" Type="http://schemas.openxmlformats.org/officeDocument/2006/relationships/slide" Target="slide35.xml"/><Relationship Id="rId53" Type="http://schemas.openxmlformats.org/officeDocument/2006/relationships/slide" Target="slide48.xml"/><Relationship Id="rId58" Type="http://schemas.openxmlformats.org/officeDocument/2006/relationships/slide" Target="slide59.xml"/><Relationship Id="rId5" Type="http://schemas.openxmlformats.org/officeDocument/2006/relationships/image" Target="../media/image3.png"/><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 Id="rId22" Type="http://schemas.openxmlformats.org/officeDocument/2006/relationships/slide" Target="slide23.xml"/><Relationship Id="rId27" Type="http://schemas.openxmlformats.org/officeDocument/2006/relationships/slide" Target="slide42.xml"/><Relationship Id="rId30" Type="http://schemas.openxmlformats.org/officeDocument/2006/relationships/slide" Target="slide65.xml"/><Relationship Id="rId35" Type="http://schemas.openxmlformats.org/officeDocument/2006/relationships/slide" Target="slide66.xml"/><Relationship Id="rId43" Type="http://schemas.openxmlformats.org/officeDocument/2006/relationships/slide" Target="slide32.xml"/><Relationship Id="rId48" Type="http://schemas.openxmlformats.org/officeDocument/2006/relationships/slide" Target="slide33.xml"/><Relationship Id="rId56" Type="http://schemas.openxmlformats.org/officeDocument/2006/relationships/slide" Target="slide69.xml"/><Relationship Id="rId8" Type="http://schemas.openxmlformats.org/officeDocument/2006/relationships/slide" Target="slide10.xml"/><Relationship Id="rId51" Type="http://schemas.openxmlformats.org/officeDocument/2006/relationships/slide" Target="slide47.xml"/><Relationship Id="rId3" Type="http://schemas.openxmlformats.org/officeDocument/2006/relationships/image" Target="../media/image2.png"/><Relationship Id="rId12" Type="http://schemas.openxmlformats.org/officeDocument/2006/relationships/slide" Target="slide13.xml"/><Relationship Id="rId17" Type="http://schemas.openxmlformats.org/officeDocument/2006/relationships/image" Target="../media/image9.png"/><Relationship Id="rId25" Type="http://schemas.openxmlformats.org/officeDocument/2006/relationships/slide" Target="slide25.xml"/><Relationship Id="rId33" Type="http://schemas.openxmlformats.org/officeDocument/2006/relationships/slide" Target="slide29.xml"/><Relationship Id="rId38" Type="http://schemas.openxmlformats.org/officeDocument/2006/relationships/slide" Target="slide43.xml"/><Relationship Id="rId46" Type="http://schemas.openxmlformats.org/officeDocument/2006/relationships/slide" Target="slide51.xml"/><Relationship Id="rId59" Type="http://schemas.openxmlformats.org/officeDocument/2006/relationships/slide" Target="slide67.xml"/><Relationship Id="rId20" Type="http://schemas.openxmlformats.org/officeDocument/2006/relationships/slide" Target="slide21.xml"/><Relationship Id="rId41" Type="http://schemas.openxmlformats.org/officeDocument/2006/relationships/slide" Target="slide39.xml"/><Relationship Id="rId54" Type="http://schemas.openxmlformats.org/officeDocument/2006/relationships/slide" Target="slide56.xml"/><Relationship Id="rId1" Type="http://schemas.openxmlformats.org/officeDocument/2006/relationships/slideLayout" Target="../slideLayouts/slideLayout1.xml"/><Relationship Id="rId6" Type="http://schemas.openxmlformats.org/officeDocument/2006/relationships/slide" Target="slide9.xml"/><Relationship Id="rId15" Type="http://schemas.openxmlformats.org/officeDocument/2006/relationships/image" Target="../media/image8.png"/><Relationship Id="rId23" Type="http://schemas.openxmlformats.org/officeDocument/2006/relationships/slide" Target="slide22.xml"/><Relationship Id="rId28" Type="http://schemas.openxmlformats.org/officeDocument/2006/relationships/slide" Target="slide50.xml"/><Relationship Id="rId36" Type="http://schemas.openxmlformats.org/officeDocument/2006/relationships/slide" Target="slide30.xml"/><Relationship Id="rId49" Type="http://schemas.openxmlformats.org/officeDocument/2006/relationships/slide" Target="slide49.xml"/><Relationship Id="rId57" Type="http://schemas.openxmlformats.org/officeDocument/2006/relationships/slide" Target="slide52.xml"/><Relationship Id="rId10" Type="http://schemas.openxmlformats.org/officeDocument/2006/relationships/slide" Target="slide11.xml"/><Relationship Id="rId31" Type="http://schemas.openxmlformats.org/officeDocument/2006/relationships/slide" Target="slide26.xml"/><Relationship Id="rId44" Type="http://schemas.openxmlformats.org/officeDocument/2006/relationships/slide" Target="slide62.xml"/><Relationship Id="rId52" Type="http://schemas.openxmlformats.org/officeDocument/2006/relationships/slide" Target="slide44.xml"/></Relationships>
</file>

<file path=ppt/slides/_rels/slide12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2.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20.xml"/><Relationship Id="rId2" Type="http://schemas.openxmlformats.org/officeDocument/2006/relationships/notesSlide" Target="../notesSlides/notesSlide120.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2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3.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21.xml"/><Relationship Id="rId2" Type="http://schemas.openxmlformats.org/officeDocument/2006/relationships/notesSlide" Target="../notesSlides/notesSlide121.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2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4.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22.xml"/><Relationship Id="rId2" Type="http://schemas.openxmlformats.org/officeDocument/2006/relationships/notesSlide" Target="../notesSlides/notesSlide12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2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5.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23.xml"/><Relationship Id="rId2" Type="http://schemas.openxmlformats.org/officeDocument/2006/relationships/notesSlide" Target="../notesSlides/notesSlide123.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2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6.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24.xml"/><Relationship Id="rId2" Type="http://schemas.openxmlformats.org/officeDocument/2006/relationships/notesSlide" Target="../notesSlides/notesSlide124.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2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7.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25.xml"/><Relationship Id="rId2" Type="http://schemas.openxmlformats.org/officeDocument/2006/relationships/notesSlide" Target="../notesSlides/notesSlide125.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2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8.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26.xml"/><Relationship Id="rId2" Type="http://schemas.openxmlformats.org/officeDocument/2006/relationships/notesSlide" Target="../notesSlides/notesSlide126.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2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9.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27.xml"/><Relationship Id="rId2" Type="http://schemas.openxmlformats.org/officeDocument/2006/relationships/notesSlide" Target="../notesSlides/notesSlide127.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13.xml.rels><?xml version="1.0" encoding="UTF-8" standalone="yes"?>
<Relationships xmlns="http://schemas.openxmlformats.org/package/2006/relationships"><Relationship Id="rId13" Type="http://schemas.openxmlformats.org/officeDocument/2006/relationships/image" Target="../media/image7.png"/><Relationship Id="rId18" Type="http://schemas.openxmlformats.org/officeDocument/2006/relationships/slide" Target="slide80.xml"/><Relationship Id="rId26" Type="http://schemas.openxmlformats.org/officeDocument/2006/relationships/slide" Target="slide41.xml"/><Relationship Id="rId39" Type="http://schemas.openxmlformats.org/officeDocument/2006/relationships/slide" Target="slide31.xml"/><Relationship Id="rId21" Type="http://schemas.openxmlformats.org/officeDocument/2006/relationships/slide" Target="slide20.xml"/><Relationship Id="rId34" Type="http://schemas.openxmlformats.org/officeDocument/2006/relationships/slide" Target="slide40.xml"/><Relationship Id="rId42" Type="http://schemas.openxmlformats.org/officeDocument/2006/relationships/slide" Target="slide53.xml"/><Relationship Id="rId47" Type="http://schemas.openxmlformats.org/officeDocument/2006/relationships/slide" Target="slide58.xml"/><Relationship Id="rId50" Type="http://schemas.openxmlformats.org/officeDocument/2006/relationships/slide" Target="slide34.xml"/><Relationship Id="rId55" Type="http://schemas.openxmlformats.org/officeDocument/2006/relationships/slide" Target="slide64.xml"/><Relationship Id="rId7" Type="http://schemas.openxmlformats.org/officeDocument/2006/relationships/image" Target="../media/image4.png"/><Relationship Id="rId2" Type="http://schemas.openxmlformats.org/officeDocument/2006/relationships/notesSlide" Target="../notesSlides/notesSlide13.xml"/><Relationship Id="rId16" Type="http://schemas.openxmlformats.org/officeDocument/2006/relationships/slide" Target="slide71.xml"/><Relationship Id="rId29" Type="http://schemas.openxmlformats.org/officeDocument/2006/relationships/slide" Target="slide63.xml"/><Relationship Id="rId11" Type="http://schemas.openxmlformats.org/officeDocument/2006/relationships/image" Target="../media/image6.png"/><Relationship Id="rId24" Type="http://schemas.openxmlformats.org/officeDocument/2006/relationships/slide" Target="slide24.xml"/><Relationship Id="rId32" Type="http://schemas.openxmlformats.org/officeDocument/2006/relationships/slide" Target="slide57.xml"/><Relationship Id="rId37" Type="http://schemas.openxmlformats.org/officeDocument/2006/relationships/slide" Target="slide38.xml"/><Relationship Id="rId40" Type="http://schemas.openxmlformats.org/officeDocument/2006/relationships/slide" Target="slide68.xml"/><Relationship Id="rId45" Type="http://schemas.openxmlformats.org/officeDocument/2006/relationships/slide" Target="slide35.xml"/><Relationship Id="rId53" Type="http://schemas.openxmlformats.org/officeDocument/2006/relationships/slide" Target="slide48.xml"/><Relationship Id="rId58" Type="http://schemas.openxmlformats.org/officeDocument/2006/relationships/slide" Target="slide59.xml"/><Relationship Id="rId5" Type="http://schemas.openxmlformats.org/officeDocument/2006/relationships/image" Target="../media/image3.png"/><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 Id="rId22" Type="http://schemas.openxmlformats.org/officeDocument/2006/relationships/slide" Target="slide23.xml"/><Relationship Id="rId27" Type="http://schemas.openxmlformats.org/officeDocument/2006/relationships/slide" Target="slide42.xml"/><Relationship Id="rId30" Type="http://schemas.openxmlformats.org/officeDocument/2006/relationships/slide" Target="slide65.xml"/><Relationship Id="rId35" Type="http://schemas.openxmlformats.org/officeDocument/2006/relationships/slide" Target="slide66.xml"/><Relationship Id="rId43" Type="http://schemas.openxmlformats.org/officeDocument/2006/relationships/slide" Target="slide32.xml"/><Relationship Id="rId48" Type="http://schemas.openxmlformats.org/officeDocument/2006/relationships/slide" Target="slide33.xml"/><Relationship Id="rId56" Type="http://schemas.openxmlformats.org/officeDocument/2006/relationships/slide" Target="slide69.xml"/><Relationship Id="rId8" Type="http://schemas.openxmlformats.org/officeDocument/2006/relationships/slide" Target="slide10.xml"/><Relationship Id="rId51" Type="http://schemas.openxmlformats.org/officeDocument/2006/relationships/slide" Target="slide47.xml"/><Relationship Id="rId3" Type="http://schemas.openxmlformats.org/officeDocument/2006/relationships/image" Target="../media/image2.png"/><Relationship Id="rId12" Type="http://schemas.openxmlformats.org/officeDocument/2006/relationships/slide" Target="slide13.xml"/><Relationship Id="rId17" Type="http://schemas.openxmlformats.org/officeDocument/2006/relationships/image" Target="../media/image9.png"/><Relationship Id="rId25" Type="http://schemas.openxmlformats.org/officeDocument/2006/relationships/slide" Target="slide25.xml"/><Relationship Id="rId33" Type="http://schemas.openxmlformats.org/officeDocument/2006/relationships/slide" Target="slide29.xml"/><Relationship Id="rId38" Type="http://schemas.openxmlformats.org/officeDocument/2006/relationships/slide" Target="slide43.xml"/><Relationship Id="rId46" Type="http://schemas.openxmlformats.org/officeDocument/2006/relationships/slide" Target="slide51.xml"/><Relationship Id="rId59" Type="http://schemas.openxmlformats.org/officeDocument/2006/relationships/slide" Target="slide67.xml"/><Relationship Id="rId20" Type="http://schemas.openxmlformats.org/officeDocument/2006/relationships/slide" Target="slide21.xml"/><Relationship Id="rId41" Type="http://schemas.openxmlformats.org/officeDocument/2006/relationships/slide" Target="slide39.xml"/><Relationship Id="rId54" Type="http://schemas.openxmlformats.org/officeDocument/2006/relationships/slide" Target="slide56.xml"/><Relationship Id="rId1" Type="http://schemas.openxmlformats.org/officeDocument/2006/relationships/slideLayout" Target="../slideLayouts/slideLayout1.xml"/><Relationship Id="rId6" Type="http://schemas.openxmlformats.org/officeDocument/2006/relationships/slide" Target="slide9.xml"/><Relationship Id="rId15" Type="http://schemas.openxmlformats.org/officeDocument/2006/relationships/image" Target="../media/image8.png"/><Relationship Id="rId23" Type="http://schemas.openxmlformats.org/officeDocument/2006/relationships/slide" Target="slide22.xml"/><Relationship Id="rId28" Type="http://schemas.openxmlformats.org/officeDocument/2006/relationships/slide" Target="slide50.xml"/><Relationship Id="rId36" Type="http://schemas.openxmlformats.org/officeDocument/2006/relationships/slide" Target="slide30.xml"/><Relationship Id="rId49" Type="http://schemas.openxmlformats.org/officeDocument/2006/relationships/slide" Target="slide49.xml"/><Relationship Id="rId57" Type="http://schemas.openxmlformats.org/officeDocument/2006/relationships/slide" Target="slide52.xml"/><Relationship Id="rId10" Type="http://schemas.openxmlformats.org/officeDocument/2006/relationships/slide" Target="slide11.xml"/><Relationship Id="rId31" Type="http://schemas.openxmlformats.org/officeDocument/2006/relationships/slide" Target="slide26.xml"/><Relationship Id="rId44" Type="http://schemas.openxmlformats.org/officeDocument/2006/relationships/slide" Target="slide62.xml"/><Relationship Id="rId52" Type="http://schemas.openxmlformats.org/officeDocument/2006/relationships/slide" Target="slide44.xml"/></Relationships>
</file>

<file path=ppt/slides/_rels/slide14.xml.rels><?xml version="1.0" encoding="UTF-8" standalone="yes"?>
<Relationships xmlns="http://schemas.openxmlformats.org/package/2006/relationships"><Relationship Id="rId13" Type="http://schemas.openxmlformats.org/officeDocument/2006/relationships/image" Target="../media/image7.png"/><Relationship Id="rId18" Type="http://schemas.openxmlformats.org/officeDocument/2006/relationships/slide" Target="slide80.xml"/><Relationship Id="rId26" Type="http://schemas.openxmlformats.org/officeDocument/2006/relationships/slide" Target="slide41.xml"/><Relationship Id="rId39" Type="http://schemas.openxmlformats.org/officeDocument/2006/relationships/slide" Target="slide31.xml"/><Relationship Id="rId21" Type="http://schemas.openxmlformats.org/officeDocument/2006/relationships/slide" Target="slide20.xml"/><Relationship Id="rId34" Type="http://schemas.openxmlformats.org/officeDocument/2006/relationships/slide" Target="slide40.xml"/><Relationship Id="rId42" Type="http://schemas.openxmlformats.org/officeDocument/2006/relationships/slide" Target="slide53.xml"/><Relationship Id="rId47" Type="http://schemas.openxmlformats.org/officeDocument/2006/relationships/slide" Target="slide58.xml"/><Relationship Id="rId50" Type="http://schemas.openxmlformats.org/officeDocument/2006/relationships/slide" Target="slide34.xml"/><Relationship Id="rId55" Type="http://schemas.openxmlformats.org/officeDocument/2006/relationships/slide" Target="slide64.xml"/><Relationship Id="rId7" Type="http://schemas.openxmlformats.org/officeDocument/2006/relationships/image" Target="../media/image4.png"/><Relationship Id="rId2" Type="http://schemas.openxmlformats.org/officeDocument/2006/relationships/notesSlide" Target="../notesSlides/notesSlide14.xml"/><Relationship Id="rId16" Type="http://schemas.openxmlformats.org/officeDocument/2006/relationships/slide" Target="slide71.xml"/><Relationship Id="rId29" Type="http://schemas.openxmlformats.org/officeDocument/2006/relationships/slide" Target="slide63.xml"/><Relationship Id="rId11" Type="http://schemas.openxmlformats.org/officeDocument/2006/relationships/image" Target="../media/image6.png"/><Relationship Id="rId24" Type="http://schemas.openxmlformats.org/officeDocument/2006/relationships/slide" Target="slide24.xml"/><Relationship Id="rId32" Type="http://schemas.openxmlformats.org/officeDocument/2006/relationships/slide" Target="slide57.xml"/><Relationship Id="rId37" Type="http://schemas.openxmlformats.org/officeDocument/2006/relationships/slide" Target="slide38.xml"/><Relationship Id="rId40" Type="http://schemas.openxmlformats.org/officeDocument/2006/relationships/slide" Target="slide68.xml"/><Relationship Id="rId45" Type="http://schemas.openxmlformats.org/officeDocument/2006/relationships/slide" Target="slide35.xml"/><Relationship Id="rId53" Type="http://schemas.openxmlformats.org/officeDocument/2006/relationships/slide" Target="slide48.xml"/><Relationship Id="rId58" Type="http://schemas.openxmlformats.org/officeDocument/2006/relationships/slide" Target="slide59.xml"/><Relationship Id="rId5" Type="http://schemas.openxmlformats.org/officeDocument/2006/relationships/image" Target="../media/image3.png"/><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 Id="rId22" Type="http://schemas.openxmlformats.org/officeDocument/2006/relationships/slide" Target="slide23.xml"/><Relationship Id="rId27" Type="http://schemas.openxmlformats.org/officeDocument/2006/relationships/slide" Target="slide42.xml"/><Relationship Id="rId30" Type="http://schemas.openxmlformats.org/officeDocument/2006/relationships/slide" Target="slide65.xml"/><Relationship Id="rId35" Type="http://schemas.openxmlformats.org/officeDocument/2006/relationships/slide" Target="slide66.xml"/><Relationship Id="rId43" Type="http://schemas.openxmlformats.org/officeDocument/2006/relationships/slide" Target="slide32.xml"/><Relationship Id="rId48" Type="http://schemas.openxmlformats.org/officeDocument/2006/relationships/slide" Target="slide33.xml"/><Relationship Id="rId56" Type="http://schemas.openxmlformats.org/officeDocument/2006/relationships/slide" Target="slide69.xml"/><Relationship Id="rId8" Type="http://schemas.openxmlformats.org/officeDocument/2006/relationships/slide" Target="slide10.xml"/><Relationship Id="rId51" Type="http://schemas.openxmlformats.org/officeDocument/2006/relationships/slide" Target="slide47.xml"/><Relationship Id="rId3" Type="http://schemas.openxmlformats.org/officeDocument/2006/relationships/image" Target="../media/image2.png"/><Relationship Id="rId12" Type="http://schemas.openxmlformats.org/officeDocument/2006/relationships/slide" Target="slide13.xml"/><Relationship Id="rId17" Type="http://schemas.openxmlformats.org/officeDocument/2006/relationships/image" Target="../media/image9.png"/><Relationship Id="rId25" Type="http://schemas.openxmlformats.org/officeDocument/2006/relationships/slide" Target="slide25.xml"/><Relationship Id="rId33" Type="http://schemas.openxmlformats.org/officeDocument/2006/relationships/slide" Target="slide29.xml"/><Relationship Id="rId38" Type="http://schemas.openxmlformats.org/officeDocument/2006/relationships/slide" Target="slide43.xml"/><Relationship Id="rId46" Type="http://schemas.openxmlformats.org/officeDocument/2006/relationships/slide" Target="slide51.xml"/><Relationship Id="rId59" Type="http://schemas.openxmlformats.org/officeDocument/2006/relationships/slide" Target="slide67.xml"/><Relationship Id="rId20" Type="http://schemas.openxmlformats.org/officeDocument/2006/relationships/slide" Target="slide21.xml"/><Relationship Id="rId41" Type="http://schemas.openxmlformats.org/officeDocument/2006/relationships/slide" Target="slide39.xml"/><Relationship Id="rId54" Type="http://schemas.openxmlformats.org/officeDocument/2006/relationships/slide" Target="slide56.xml"/><Relationship Id="rId1" Type="http://schemas.openxmlformats.org/officeDocument/2006/relationships/slideLayout" Target="../slideLayouts/slideLayout1.xml"/><Relationship Id="rId6" Type="http://schemas.openxmlformats.org/officeDocument/2006/relationships/slide" Target="slide9.xml"/><Relationship Id="rId15" Type="http://schemas.openxmlformats.org/officeDocument/2006/relationships/image" Target="../media/image8.png"/><Relationship Id="rId23" Type="http://schemas.openxmlformats.org/officeDocument/2006/relationships/slide" Target="slide22.xml"/><Relationship Id="rId28" Type="http://schemas.openxmlformats.org/officeDocument/2006/relationships/slide" Target="slide50.xml"/><Relationship Id="rId36" Type="http://schemas.openxmlformats.org/officeDocument/2006/relationships/slide" Target="slide30.xml"/><Relationship Id="rId49" Type="http://schemas.openxmlformats.org/officeDocument/2006/relationships/slide" Target="slide49.xml"/><Relationship Id="rId57" Type="http://schemas.openxmlformats.org/officeDocument/2006/relationships/slide" Target="slide52.xml"/><Relationship Id="rId10" Type="http://schemas.openxmlformats.org/officeDocument/2006/relationships/slide" Target="slide11.xml"/><Relationship Id="rId31" Type="http://schemas.openxmlformats.org/officeDocument/2006/relationships/slide" Target="slide26.xml"/><Relationship Id="rId44" Type="http://schemas.openxmlformats.org/officeDocument/2006/relationships/slide" Target="slide62.xml"/><Relationship Id="rId52" Type="http://schemas.openxmlformats.org/officeDocument/2006/relationships/slide" Target="slide44.xml"/></Relationships>
</file>

<file path=ppt/slides/_rels/slide15.xml.rels><?xml version="1.0" encoding="UTF-8" standalone="yes"?>
<Relationships xmlns="http://schemas.openxmlformats.org/package/2006/relationships"><Relationship Id="rId13" Type="http://schemas.openxmlformats.org/officeDocument/2006/relationships/image" Target="../media/image7.png"/><Relationship Id="rId18" Type="http://schemas.openxmlformats.org/officeDocument/2006/relationships/slide" Target="slide80.xml"/><Relationship Id="rId26" Type="http://schemas.openxmlformats.org/officeDocument/2006/relationships/slide" Target="slide41.xml"/><Relationship Id="rId39" Type="http://schemas.openxmlformats.org/officeDocument/2006/relationships/slide" Target="slide31.xml"/><Relationship Id="rId21" Type="http://schemas.openxmlformats.org/officeDocument/2006/relationships/slide" Target="slide20.xml"/><Relationship Id="rId34" Type="http://schemas.openxmlformats.org/officeDocument/2006/relationships/slide" Target="slide40.xml"/><Relationship Id="rId42" Type="http://schemas.openxmlformats.org/officeDocument/2006/relationships/slide" Target="slide53.xml"/><Relationship Id="rId47" Type="http://schemas.openxmlformats.org/officeDocument/2006/relationships/slide" Target="slide58.xml"/><Relationship Id="rId50" Type="http://schemas.openxmlformats.org/officeDocument/2006/relationships/slide" Target="slide34.xml"/><Relationship Id="rId55" Type="http://schemas.openxmlformats.org/officeDocument/2006/relationships/slide" Target="slide64.xml"/><Relationship Id="rId7" Type="http://schemas.openxmlformats.org/officeDocument/2006/relationships/image" Target="../media/image4.png"/><Relationship Id="rId2" Type="http://schemas.openxmlformats.org/officeDocument/2006/relationships/notesSlide" Target="../notesSlides/notesSlide15.xml"/><Relationship Id="rId16" Type="http://schemas.openxmlformats.org/officeDocument/2006/relationships/slide" Target="slide71.xml"/><Relationship Id="rId29" Type="http://schemas.openxmlformats.org/officeDocument/2006/relationships/slide" Target="slide63.xml"/><Relationship Id="rId11" Type="http://schemas.openxmlformats.org/officeDocument/2006/relationships/image" Target="../media/image6.png"/><Relationship Id="rId24" Type="http://schemas.openxmlformats.org/officeDocument/2006/relationships/slide" Target="slide24.xml"/><Relationship Id="rId32" Type="http://schemas.openxmlformats.org/officeDocument/2006/relationships/slide" Target="slide57.xml"/><Relationship Id="rId37" Type="http://schemas.openxmlformats.org/officeDocument/2006/relationships/slide" Target="slide38.xml"/><Relationship Id="rId40" Type="http://schemas.openxmlformats.org/officeDocument/2006/relationships/slide" Target="slide68.xml"/><Relationship Id="rId45" Type="http://schemas.openxmlformats.org/officeDocument/2006/relationships/slide" Target="slide35.xml"/><Relationship Id="rId53" Type="http://schemas.openxmlformats.org/officeDocument/2006/relationships/slide" Target="slide48.xml"/><Relationship Id="rId58" Type="http://schemas.openxmlformats.org/officeDocument/2006/relationships/slide" Target="slide59.xml"/><Relationship Id="rId5" Type="http://schemas.openxmlformats.org/officeDocument/2006/relationships/image" Target="../media/image3.png"/><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 Id="rId22" Type="http://schemas.openxmlformats.org/officeDocument/2006/relationships/slide" Target="slide23.xml"/><Relationship Id="rId27" Type="http://schemas.openxmlformats.org/officeDocument/2006/relationships/slide" Target="slide42.xml"/><Relationship Id="rId30" Type="http://schemas.openxmlformats.org/officeDocument/2006/relationships/slide" Target="slide65.xml"/><Relationship Id="rId35" Type="http://schemas.openxmlformats.org/officeDocument/2006/relationships/slide" Target="slide66.xml"/><Relationship Id="rId43" Type="http://schemas.openxmlformats.org/officeDocument/2006/relationships/slide" Target="slide32.xml"/><Relationship Id="rId48" Type="http://schemas.openxmlformats.org/officeDocument/2006/relationships/slide" Target="slide33.xml"/><Relationship Id="rId56" Type="http://schemas.openxmlformats.org/officeDocument/2006/relationships/slide" Target="slide69.xml"/><Relationship Id="rId8" Type="http://schemas.openxmlformats.org/officeDocument/2006/relationships/slide" Target="slide10.xml"/><Relationship Id="rId51" Type="http://schemas.openxmlformats.org/officeDocument/2006/relationships/slide" Target="slide47.xml"/><Relationship Id="rId3" Type="http://schemas.openxmlformats.org/officeDocument/2006/relationships/image" Target="../media/image2.png"/><Relationship Id="rId12" Type="http://schemas.openxmlformats.org/officeDocument/2006/relationships/slide" Target="slide13.xml"/><Relationship Id="rId17" Type="http://schemas.openxmlformats.org/officeDocument/2006/relationships/image" Target="../media/image9.png"/><Relationship Id="rId25" Type="http://schemas.openxmlformats.org/officeDocument/2006/relationships/slide" Target="slide25.xml"/><Relationship Id="rId33" Type="http://schemas.openxmlformats.org/officeDocument/2006/relationships/slide" Target="slide29.xml"/><Relationship Id="rId38" Type="http://schemas.openxmlformats.org/officeDocument/2006/relationships/slide" Target="slide43.xml"/><Relationship Id="rId46" Type="http://schemas.openxmlformats.org/officeDocument/2006/relationships/slide" Target="slide51.xml"/><Relationship Id="rId59" Type="http://schemas.openxmlformats.org/officeDocument/2006/relationships/slide" Target="slide67.xml"/><Relationship Id="rId20" Type="http://schemas.openxmlformats.org/officeDocument/2006/relationships/slide" Target="slide21.xml"/><Relationship Id="rId41" Type="http://schemas.openxmlformats.org/officeDocument/2006/relationships/slide" Target="slide39.xml"/><Relationship Id="rId54" Type="http://schemas.openxmlformats.org/officeDocument/2006/relationships/slide" Target="slide56.xml"/><Relationship Id="rId1" Type="http://schemas.openxmlformats.org/officeDocument/2006/relationships/slideLayout" Target="../slideLayouts/slideLayout1.xml"/><Relationship Id="rId6" Type="http://schemas.openxmlformats.org/officeDocument/2006/relationships/slide" Target="slide9.xml"/><Relationship Id="rId15" Type="http://schemas.openxmlformats.org/officeDocument/2006/relationships/image" Target="../media/image8.png"/><Relationship Id="rId23" Type="http://schemas.openxmlformats.org/officeDocument/2006/relationships/slide" Target="slide22.xml"/><Relationship Id="rId28" Type="http://schemas.openxmlformats.org/officeDocument/2006/relationships/slide" Target="slide50.xml"/><Relationship Id="rId36" Type="http://schemas.openxmlformats.org/officeDocument/2006/relationships/slide" Target="slide30.xml"/><Relationship Id="rId49" Type="http://schemas.openxmlformats.org/officeDocument/2006/relationships/slide" Target="slide49.xml"/><Relationship Id="rId57" Type="http://schemas.openxmlformats.org/officeDocument/2006/relationships/slide" Target="slide52.xml"/><Relationship Id="rId10" Type="http://schemas.openxmlformats.org/officeDocument/2006/relationships/slide" Target="slide11.xml"/><Relationship Id="rId31" Type="http://schemas.openxmlformats.org/officeDocument/2006/relationships/slide" Target="slide26.xml"/><Relationship Id="rId44" Type="http://schemas.openxmlformats.org/officeDocument/2006/relationships/slide" Target="slide62.xml"/><Relationship Id="rId52" Type="http://schemas.openxmlformats.org/officeDocument/2006/relationships/slide" Target="slide44.xml"/></Relationships>
</file>

<file path=ppt/slides/_rels/slide16.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80.xml"/><Relationship Id="rId26" Type="http://schemas.openxmlformats.org/officeDocument/2006/relationships/slide" Target="slide33.xml"/><Relationship Id="rId3" Type="http://schemas.openxmlformats.org/officeDocument/2006/relationships/image" Target="../media/image2.png"/><Relationship Id="rId21" Type="http://schemas.openxmlformats.org/officeDocument/2006/relationships/slide" Target="slide48.xml"/><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5" Type="http://schemas.openxmlformats.org/officeDocument/2006/relationships/slide" Target="slide38.xml"/><Relationship Id="rId2" Type="http://schemas.openxmlformats.org/officeDocument/2006/relationships/notesSlide" Target="../notesSlides/notesSlide16.xml"/><Relationship Id="rId16" Type="http://schemas.openxmlformats.org/officeDocument/2006/relationships/slide" Target="slide71.xml"/><Relationship Id="rId20" Type="http://schemas.openxmlformats.org/officeDocument/2006/relationships/slide" Target="slide16.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59.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slide" Target="slide67.xml"/><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 Id="rId22" Type="http://schemas.openxmlformats.org/officeDocument/2006/relationships/slide" Target="slide56.xml"/><Relationship Id="rId27" Type="http://schemas.openxmlformats.org/officeDocument/2006/relationships/slide" Target="slide51.xml"/></Relationships>
</file>

<file path=ppt/slides/_rels/slide1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9.xml"/><Relationship Id="rId18" Type="http://schemas.openxmlformats.org/officeDocument/2006/relationships/image" Target="../media/image10.png"/><Relationship Id="rId3" Type="http://schemas.openxmlformats.org/officeDocument/2006/relationships/slide" Target="slide8.xml"/><Relationship Id="rId21" Type="http://schemas.openxmlformats.org/officeDocument/2006/relationships/slide" Target="slide23.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1.xml"/><Relationship Id="rId25" Type="http://schemas.openxmlformats.org/officeDocument/2006/relationships/slide" Target="slide26.xml"/><Relationship Id="rId2" Type="http://schemas.openxmlformats.org/officeDocument/2006/relationships/notesSlide" Target="../notesSlides/notesSlide17.xml"/><Relationship Id="rId16" Type="http://schemas.openxmlformats.org/officeDocument/2006/relationships/image" Target="../media/image9.png"/><Relationship Id="rId20" Type="http://schemas.openxmlformats.org/officeDocument/2006/relationships/slide" Target="slide2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24" Type="http://schemas.openxmlformats.org/officeDocument/2006/relationships/slide" Target="slide25.xml"/><Relationship Id="rId5" Type="http://schemas.openxmlformats.org/officeDocument/2006/relationships/slide" Target="slide9.xml"/><Relationship Id="rId15" Type="http://schemas.openxmlformats.org/officeDocument/2006/relationships/slide" Target="slide73.xml"/><Relationship Id="rId23" Type="http://schemas.openxmlformats.org/officeDocument/2006/relationships/slide" Target="slide24.xml"/><Relationship Id="rId10" Type="http://schemas.openxmlformats.org/officeDocument/2006/relationships/image" Target="../media/image6.png"/><Relationship Id="rId19" Type="http://schemas.openxmlformats.org/officeDocument/2006/relationships/slide" Target="slide21.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slide" Target="slide22.xml"/></Relationships>
</file>

<file path=ppt/slides/_rels/slide18.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81.xml"/><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 Type="http://schemas.openxmlformats.org/officeDocument/2006/relationships/notesSlide" Target="../notesSlides/notesSlide18.xml"/><Relationship Id="rId16" Type="http://schemas.openxmlformats.org/officeDocument/2006/relationships/slide" Target="slide73.xml"/><Relationship Id="rId20" Type="http://schemas.openxmlformats.org/officeDocument/2006/relationships/slide" Target="slide18.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s>
</file>

<file path=ppt/slides/_rels/slide1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9.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2.xml"/><Relationship Id="rId2" Type="http://schemas.openxmlformats.org/officeDocument/2006/relationships/notesSlide" Target="../notesSlides/notesSlide19.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80.xml"/><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 Type="http://schemas.openxmlformats.org/officeDocument/2006/relationships/notesSlide" Target="../notesSlides/notesSlide2.xml"/><Relationship Id="rId16" Type="http://schemas.openxmlformats.org/officeDocument/2006/relationships/slide" Target="slide71.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s>
</file>

<file path=ppt/slides/_rels/slide2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0.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3.xml"/><Relationship Id="rId2" Type="http://schemas.openxmlformats.org/officeDocument/2006/relationships/notesSlide" Target="../notesSlides/notesSlide20.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2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1.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4.xml"/><Relationship Id="rId2" Type="http://schemas.openxmlformats.org/officeDocument/2006/relationships/notesSlide" Target="../notesSlides/notesSlide21.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2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2.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5.xml"/><Relationship Id="rId2" Type="http://schemas.openxmlformats.org/officeDocument/2006/relationships/notesSlide" Target="../notesSlides/notesSlide2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2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3.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6.xml"/><Relationship Id="rId2" Type="http://schemas.openxmlformats.org/officeDocument/2006/relationships/notesSlide" Target="../notesSlides/notesSlide23.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2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4.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7.xml"/><Relationship Id="rId2" Type="http://schemas.openxmlformats.org/officeDocument/2006/relationships/notesSlide" Target="../notesSlides/notesSlide24.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2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5.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8.xml"/><Relationship Id="rId2" Type="http://schemas.openxmlformats.org/officeDocument/2006/relationships/notesSlide" Target="../notesSlides/notesSlide25.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2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6.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9.xml"/><Relationship Id="rId2" Type="http://schemas.openxmlformats.org/officeDocument/2006/relationships/notesSlide" Target="../notesSlides/notesSlide26.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2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9.xml"/><Relationship Id="rId18" Type="http://schemas.openxmlformats.org/officeDocument/2006/relationships/image" Target="../media/image10.png"/><Relationship Id="rId3" Type="http://schemas.openxmlformats.org/officeDocument/2006/relationships/slide" Target="slide8.xml"/><Relationship Id="rId21" Type="http://schemas.openxmlformats.org/officeDocument/2006/relationships/slide" Target="slide32.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0.xml"/><Relationship Id="rId2" Type="http://schemas.openxmlformats.org/officeDocument/2006/relationships/notesSlide" Target="../notesSlides/notesSlide27.xml"/><Relationship Id="rId16" Type="http://schemas.openxmlformats.org/officeDocument/2006/relationships/image" Target="../media/image9.png"/><Relationship Id="rId20" Type="http://schemas.openxmlformats.org/officeDocument/2006/relationships/slide" Target="slide3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24" Type="http://schemas.openxmlformats.org/officeDocument/2006/relationships/slide" Target="slide34.xml"/><Relationship Id="rId5" Type="http://schemas.openxmlformats.org/officeDocument/2006/relationships/slide" Target="slide9.xml"/><Relationship Id="rId15" Type="http://schemas.openxmlformats.org/officeDocument/2006/relationships/slide" Target="slide74.xml"/><Relationship Id="rId23" Type="http://schemas.openxmlformats.org/officeDocument/2006/relationships/slide" Target="slide33.xml"/><Relationship Id="rId10" Type="http://schemas.openxmlformats.org/officeDocument/2006/relationships/image" Target="../media/image6.png"/><Relationship Id="rId19" Type="http://schemas.openxmlformats.org/officeDocument/2006/relationships/slide" Target="slide30.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slide" Target="slide35.xml"/></Relationships>
</file>

<file path=ppt/slides/_rels/slide28.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90.xml"/><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 Type="http://schemas.openxmlformats.org/officeDocument/2006/relationships/notesSlide" Target="../notesSlides/notesSlide28.xml"/><Relationship Id="rId16" Type="http://schemas.openxmlformats.org/officeDocument/2006/relationships/slide" Target="slide74.xml"/><Relationship Id="rId20" Type="http://schemas.openxmlformats.org/officeDocument/2006/relationships/slide" Target="slide28.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29.xml"/></Relationships>
</file>

<file path=ppt/slides/_rels/slide2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9.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1.xml"/><Relationship Id="rId2" Type="http://schemas.openxmlformats.org/officeDocument/2006/relationships/notesSlide" Target="../notesSlides/notesSlide29.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4.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80.xml"/><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 Type="http://schemas.openxmlformats.org/officeDocument/2006/relationships/notesSlide" Target="../notesSlides/notesSlide3.xml"/><Relationship Id="rId16" Type="http://schemas.openxmlformats.org/officeDocument/2006/relationships/slide" Target="slide71.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s>
</file>

<file path=ppt/slides/_rels/slide3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0.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2.xml"/><Relationship Id="rId2" Type="http://schemas.openxmlformats.org/officeDocument/2006/relationships/notesSlide" Target="../notesSlides/notesSlide30.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4.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3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1.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3.xml"/><Relationship Id="rId2" Type="http://schemas.openxmlformats.org/officeDocument/2006/relationships/notesSlide" Target="../notesSlides/notesSlide31.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4.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3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2.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4.xml"/><Relationship Id="rId2" Type="http://schemas.openxmlformats.org/officeDocument/2006/relationships/notesSlide" Target="../notesSlides/notesSlide3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4.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3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3.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5.xml"/><Relationship Id="rId2" Type="http://schemas.openxmlformats.org/officeDocument/2006/relationships/notesSlide" Target="../notesSlides/notesSlide33.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4.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3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4.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6.xml"/><Relationship Id="rId2" Type="http://schemas.openxmlformats.org/officeDocument/2006/relationships/notesSlide" Target="../notesSlides/notesSlide34.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4.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3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5.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7.xml"/><Relationship Id="rId2" Type="http://schemas.openxmlformats.org/officeDocument/2006/relationships/notesSlide" Target="../notesSlides/notesSlide35.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4.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3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8.xml"/><Relationship Id="rId18" Type="http://schemas.openxmlformats.org/officeDocument/2006/relationships/image" Target="../media/image10.png"/><Relationship Id="rId3" Type="http://schemas.openxmlformats.org/officeDocument/2006/relationships/slide" Target="slide8.xml"/><Relationship Id="rId21" Type="http://schemas.openxmlformats.org/officeDocument/2006/relationships/slide" Target="slide40.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8.xml"/><Relationship Id="rId2" Type="http://schemas.openxmlformats.org/officeDocument/2006/relationships/notesSlide" Target="../notesSlides/notesSlide36.xml"/><Relationship Id="rId16" Type="http://schemas.openxmlformats.org/officeDocument/2006/relationships/image" Target="../media/image9.png"/><Relationship Id="rId20" Type="http://schemas.openxmlformats.org/officeDocument/2006/relationships/slide" Target="slide39.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24" Type="http://schemas.openxmlformats.org/officeDocument/2006/relationships/slide" Target="slide44.xml"/><Relationship Id="rId5" Type="http://schemas.openxmlformats.org/officeDocument/2006/relationships/slide" Target="slide9.xml"/><Relationship Id="rId15" Type="http://schemas.openxmlformats.org/officeDocument/2006/relationships/slide" Target="slide75.xml"/><Relationship Id="rId23" Type="http://schemas.openxmlformats.org/officeDocument/2006/relationships/slide" Target="slide42.xml"/><Relationship Id="rId10" Type="http://schemas.openxmlformats.org/officeDocument/2006/relationships/image" Target="../media/image6.png"/><Relationship Id="rId19" Type="http://schemas.openxmlformats.org/officeDocument/2006/relationships/slide" Target="slide43.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slide" Target="slide41.xml"/></Relationships>
</file>

<file path=ppt/slides/_rels/slide37.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98.xml"/><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 Type="http://schemas.openxmlformats.org/officeDocument/2006/relationships/notesSlide" Target="../notesSlides/notesSlide37.xml"/><Relationship Id="rId16" Type="http://schemas.openxmlformats.org/officeDocument/2006/relationships/slide" Target="slide75.xml"/><Relationship Id="rId20" Type="http://schemas.openxmlformats.org/officeDocument/2006/relationships/slide" Target="slide37.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38.xml"/></Relationships>
</file>

<file path=ppt/slides/_rels/slide3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8.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9.xml"/><Relationship Id="rId2" Type="http://schemas.openxmlformats.org/officeDocument/2006/relationships/notesSlide" Target="../notesSlides/notesSlide38.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5.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3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9.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0.xml"/><Relationship Id="rId2" Type="http://schemas.openxmlformats.org/officeDocument/2006/relationships/notesSlide" Target="../notesSlides/notesSlide39.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5.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80.xml"/><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 Type="http://schemas.openxmlformats.org/officeDocument/2006/relationships/notesSlide" Target="../notesSlides/notesSlide4.xml"/><Relationship Id="rId16" Type="http://schemas.openxmlformats.org/officeDocument/2006/relationships/slide" Target="slide71.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s>
</file>

<file path=ppt/slides/_rels/slide4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0.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1.xml"/><Relationship Id="rId2" Type="http://schemas.openxmlformats.org/officeDocument/2006/relationships/notesSlide" Target="../notesSlides/notesSlide40.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5.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4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1.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2.xml"/><Relationship Id="rId2" Type="http://schemas.openxmlformats.org/officeDocument/2006/relationships/notesSlide" Target="../notesSlides/notesSlide41.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5.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4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2.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3.xml"/><Relationship Id="rId2" Type="http://schemas.openxmlformats.org/officeDocument/2006/relationships/notesSlide" Target="../notesSlides/notesSlide4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5.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4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3.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4.xml"/><Relationship Id="rId2" Type="http://schemas.openxmlformats.org/officeDocument/2006/relationships/notesSlide" Target="../notesSlides/notesSlide43.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5.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4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4.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5.xml"/><Relationship Id="rId2" Type="http://schemas.openxmlformats.org/officeDocument/2006/relationships/notesSlide" Target="../notesSlides/notesSlide44.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5.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4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7.xml"/><Relationship Id="rId18" Type="http://schemas.openxmlformats.org/officeDocument/2006/relationships/image" Target="../media/image10.png"/><Relationship Id="rId3" Type="http://schemas.openxmlformats.org/officeDocument/2006/relationships/slide" Target="slide8.xml"/><Relationship Id="rId21" Type="http://schemas.openxmlformats.org/officeDocument/2006/relationships/slide" Target="slide50.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6.xml"/><Relationship Id="rId2" Type="http://schemas.openxmlformats.org/officeDocument/2006/relationships/notesSlide" Target="../notesSlides/notesSlide45.xml"/><Relationship Id="rId16" Type="http://schemas.openxmlformats.org/officeDocument/2006/relationships/image" Target="../media/image9.png"/><Relationship Id="rId20" Type="http://schemas.openxmlformats.org/officeDocument/2006/relationships/slide" Target="slide49.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24" Type="http://schemas.openxmlformats.org/officeDocument/2006/relationships/slide" Target="slide53.xml"/><Relationship Id="rId5" Type="http://schemas.openxmlformats.org/officeDocument/2006/relationships/slide" Target="slide9.xml"/><Relationship Id="rId15" Type="http://schemas.openxmlformats.org/officeDocument/2006/relationships/slide" Target="slide76.xml"/><Relationship Id="rId23" Type="http://schemas.openxmlformats.org/officeDocument/2006/relationships/slide" Target="slide52.xml"/><Relationship Id="rId10" Type="http://schemas.openxmlformats.org/officeDocument/2006/relationships/image" Target="../media/image6.png"/><Relationship Id="rId19" Type="http://schemas.openxmlformats.org/officeDocument/2006/relationships/slide" Target="slide48.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slide" Target="slide51.xml"/></Relationships>
</file>

<file path=ppt/slides/_rels/slide46.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106.xml"/><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 Type="http://schemas.openxmlformats.org/officeDocument/2006/relationships/notesSlide" Target="../notesSlides/notesSlide46.xml"/><Relationship Id="rId16" Type="http://schemas.openxmlformats.org/officeDocument/2006/relationships/slide" Target="slide76.xml"/><Relationship Id="rId20" Type="http://schemas.openxmlformats.org/officeDocument/2006/relationships/slide" Target="slide46.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47.xml"/></Relationships>
</file>

<file path=ppt/slides/_rels/slide4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7.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7.xml"/><Relationship Id="rId2" Type="http://schemas.openxmlformats.org/officeDocument/2006/relationships/notesSlide" Target="../notesSlides/notesSlide47.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6.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4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8.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8.xml"/><Relationship Id="rId2" Type="http://schemas.openxmlformats.org/officeDocument/2006/relationships/notesSlide" Target="../notesSlides/notesSlide48.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6.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4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9.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9.xml"/><Relationship Id="rId2" Type="http://schemas.openxmlformats.org/officeDocument/2006/relationships/notesSlide" Target="../notesSlides/notesSlide49.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6.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80.xml"/><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 Type="http://schemas.openxmlformats.org/officeDocument/2006/relationships/notesSlide" Target="../notesSlides/notesSlide5.xml"/><Relationship Id="rId16" Type="http://schemas.openxmlformats.org/officeDocument/2006/relationships/slide" Target="slide71.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s>
</file>

<file path=ppt/slides/_rels/slide5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0.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0.xml"/><Relationship Id="rId2" Type="http://schemas.openxmlformats.org/officeDocument/2006/relationships/notesSlide" Target="../notesSlides/notesSlide50.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6.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5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1.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1.xml"/><Relationship Id="rId2" Type="http://schemas.openxmlformats.org/officeDocument/2006/relationships/notesSlide" Target="../notesSlides/notesSlide51.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6.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5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2.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2.xml"/><Relationship Id="rId2" Type="http://schemas.openxmlformats.org/officeDocument/2006/relationships/notesSlide" Target="../notesSlides/notesSlide5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6.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5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3.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3.xml"/><Relationship Id="rId2" Type="http://schemas.openxmlformats.org/officeDocument/2006/relationships/notesSlide" Target="../notesSlides/notesSlide53.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6.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5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6.xml"/><Relationship Id="rId18" Type="http://schemas.openxmlformats.org/officeDocument/2006/relationships/image" Target="../media/image10.png"/><Relationship Id="rId3" Type="http://schemas.openxmlformats.org/officeDocument/2006/relationships/slide" Target="slide8.xml"/><Relationship Id="rId21" Type="http://schemas.openxmlformats.org/officeDocument/2006/relationships/slide" Target="slide59.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4.xml"/><Relationship Id="rId2" Type="http://schemas.openxmlformats.org/officeDocument/2006/relationships/notesSlide" Target="../notesSlides/notesSlide54.xml"/><Relationship Id="rId16" Type="http://schemas.openxmlformats.org/officeDocument/2006/relationships/image" Target="../media/image9.png"/><Relationship Id="rId20" Type="http://schemas.openxmlformats.org/officeDocument/2006/relationships/slide" Target="slide58.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7.xml"/><Relationship Id="rId10" Type="http://schemas.openxmlformats.org/officeDocument/2006/relationships/image" Target="../media/image6.png"/><Relationship Id="rId19" Type="http://schemas.openxmlformats.org/officeDocument/2006/relationships/slide" Target="slide57.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55.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114.xml"/><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 Type="http://schemas.openxmlformats.org/officeDocument/2006/relationships/notesSlide" Target="../notesSlides/notesSlide55.xml"/><Relationship Id="rId16" Type="http://schemas.openxmlformats.org/officeDocument/2006/relationships/slide" Target="slide77.xml"/><Relationship Id="rId20" Type="http://schemas.openxmlformats.org/officeDocument/2006/relationships/slide" Target="slide55.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56.xml"/></Relationships>
</file>

<file path=ppt/slides/_rels/slide5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6.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5.xml"/><Relationship Id="rId2" Type="http://schemas.openxmlformats.org/officeDocument/2006/relationships/notesSlide" Target="../notesSlides/notesSlide56.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7.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5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7.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6.xml"/><Relationship Id="rId2" Type="http://schemas.openxmlformats.org/officeDocument/2006/relationships/notesSlide" Target="../notesSlides/notesSlide57.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7.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5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8.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7.xml"/><Relationship Id="rId2" Type="http://schemas.openxmlformats.org/officeDocument/2006/relationships/notesSlide" Target="../notesSlides/notesSlide58.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7.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5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9.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8.xml"/><Relationship Id="rId2" Type="http://schemas.openxmlformats.org/officeDocument/2006/relationships/notesSlide" Target="../notesSlides/notesSlide59.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7.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80.xml"/><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 Type="http://schemas.openxmlformats.org/officeDocument/2006/relationships/notesSlide" Target="../notesSlides/notesSlide6.xml"/><Relationship Id="rId16" Type="http://schemas.openxmlformats.org/officeDocument/2006/relationships/slide" Target="slide71.xml"/><Relationship Id="rId20" Type="http://schemas.openxmlformats.org/officeDocument/2006/relationships/slide" Target="slide6.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s>
</file>

<file path=ppt/slides/_rels/slide6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2.xml"/><Relationship Id="rId18" Type="http://schemas.openxmlformats.org/officeDocument/2006/relationships/image" Target="../media/image10.png"/><Relationship Id="rId3" Type="http://schemas.openxmlformats.org/officeDocument/2006/relationships/slide" Target="slide8.xml"/><Relationship Id="rId21" Type="http://schemas.openxmlformats.org/officeDocument/2006/relationships/slide" Target="slide64.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9.xml"/><Relationship Id="rId25" Type="http://schemas.openxmlformats.org/officeDocument/2006/relationships/slide" Target="slide68.xml"/><Relationship Id="rId2" Type="http://schemas.openxmlformats.org/officeDocument/2006/relationships/notesSlide" Target="../notesSlides/notesSlide60.xml"/><Relationship Id="rId16" Type="http://schemas.openxmlformats.org/officeDocument/2006/relationships/image" Target="../media/image9.png"/><Relationship Id="rId20" Type="http://schemas.openxmlformats.org/officeDocument/2006/relationships/slide" Target="slide65.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24" Type="http://schemas.openxmlformats.org/officeDocument/2006/relationships/slide" Target="slide67.xml"/><Relationship Id="rId5" Type="http://schemas.openxmlformats.org/officeDocument/2006/relationships/slide" Target="slide9.xml"/><Relationship Id="rId15" Type="http://schemas.openxmlformats.org/officeDocument/2006/relationships/slide" Target="slide78.xml"/><Relationship Id="rId23" Type="http://schemas.openxmlformats.org/officeDocument/2006/relationships/slide" Target="slide66.xml"/><Relationship Id="rId10" Type="http://schemas.openxmlformats.org/officeDocument/2006/relationships/image" Target="../media/image6.png"/><Relationship Id="rId19" Type="http://schemas.openxmlformats.org/officeDocument/2006/relationships/slide" Target="slide63.xml"/><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 Id="rId22" Type="http://schemas.openxmlformats.org/officeDocument/2006/relationships/slide" Target="slide69.xml"/></Relationships>
</file>

<file path=ppt/slides/_rels/slide61.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119.xml"/><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 Type="http://schemas.openxmlformats.org/officeDocument/2006/relationships/notesSlide" Target="../notesSlides/notesSlide61.xml"/><Relationship Id="rId16" Type="http://schemas.openxmlformats.org/officeDocument/2006/relationships/slide" Target="slide78.xml"/><Relationship Id="rId20" Type="http://schemas.openxmlformats.org/officeDocument/2006/relationships/slide" Target="slide61.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62.xml"/></Relationships>
</file>

<file path=ppt/slides/_rels/slide6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2.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20.xml"/><Relationship Id="rId2" Type="http://schemas.openxmlformats.org/officeDocument/2006/relationships/notesSlide" Target="../notesSlides/notesSlide6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6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3.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21.xml"/><Relationship Id="rId2" Type="http://schemas.openxmlformats.org/officeDocument/2006/relationships/notesSlide" Target="../notesSlides/notesSlide63.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6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4.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22.xml"/><Relationship Id="rId2" Type="http://schemas.openxmlformats.org/officeDocument/2006/relationships/notesSlide" Target="../notesSlides/notesSlide64.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6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5.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23.xml"/><Relationship Id="rId2" Type="http://schemas.openxmlformats.org/officeDocument/2006/relationships/notesSlide" Target="../notesSlides/notesSlide65.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6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6.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24.xml"/><Relationship Id="rId2" Type="http://schemas.openxmlformats.org/officeDocument/2006/relationships/notesSlide" Target="../notesSlides/notesSlide66.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6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7.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25.xml"/><Relationship Id="rId2" Type="http://schemas.openxmlformats.org/officeDocument/2006/relationships/notesSlide" Target="../notesSlides/notesSlide67.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6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8.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26.xml"/><Relationship Id="rId2" Type="http://schemas.openxmlformats.org/officeDocument/2006/relationships/notesSlide" Target="../notesSlides/notesSlide68.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6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9.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27.xml"/><Relationship Id="rId2" Type="http://schemas.openxmlformats.org/officeDocument/2006/relationships/notesSlide" Target="../notesSlides/notesSlide69.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7.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80.xml"/><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 Type="http://schemas.openxmlformats.org/officeDocument/2006/relationships/notesSlide" Target="../notesSlides/notesSlide7.xml"/><Relationship Id="rId16" Type="http://schemas.openxmlformats.org/officeDocument/2006/relationships/slide" Target="slide71.xml"/><Relationship Id="rId20" Type="http://schemas.openxmlformats.org/officeDocument/2006/relationships/slide" Target="slide6.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80.xml"/><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 Type="http://schemas.openxmlformats.org/officeDocument/2006/relationships/notesSlide" Target="../notesSlides/notesSlide71.xml"/><Relationship Id="rId16" Type="http://schemas.openxmlformats.org/officeDocument/2006/relationships/slide" Target="slide71.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s>
</file>

<file path=ppt/slides/_rels/slide72.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80.xml"/><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 Type="http://schemas.openxmlformats.org/officeDocument/2006/relationships/notesSlide" Target="../notesSlides/notesSlide72.xml"/><Relationship Id="rId16" Type="http://schemas.openxmlformats.org/officeDocument/2006/relationships/slide" Target="slide71.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s>
</file>

<file path=ppt/slides/_rels/slide7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9.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1.xml"/><Relationship Id="rId2" Type="http://schemas.openxmlformats.org/officeDocument/2006/relationships/notesSlide" Target="../notesSlides/notesSlide73.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7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9.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0.xml"/><Relationship Id="rId2" Type="http://schemas.openxmlformats.org/officeDocument/2006/relationships/notesSlide" Target="../notesSlides/notesSlide74.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4.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7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8.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8.xml"/><Relationship Id="rId2" Type="http://schemas.openxmlformats.org/officeDocument/2006/relationships/notesSlide" Target="../notesSlides/notesSlide75.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5.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7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47.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06.xml"/><Relationship Id="rId2" Type="http://schemas.openxmlformats.org/officeDocument/2006/relationships/notesSlide" Target="../notesSlides/notesSlide76.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6.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7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56.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4.xml"/><Relationship Id="rId2" Type="http://schemas.openxmlformats.org/officeDocument/2006/relationships/notesSlide" Target="../notesSlides/notesSlide77.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7.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7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62.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119.xml"/><Relationship Id="rId2" Type="http://schemas.openxmlformats.org/officeDocument/2006/relationships/notesSlide" Target="../notesSlides/notesSlide78.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8.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image" Target="../media/image5.png"/><Relationship Id="rId12" Type="http://schemas.openxmlformats.org/officeDocument/2006/relationships/slide" Target="slide19.xml"/><Relationship Id="rId17" Type="http://schemas.openxmlformats.org/officeDocument/2006/relationships/image" Target="../media/image10.png"/><Relationship Id="rId2" Type="http://schemas.openxmlformats.org/officeDocument/2006/relationships/notesSlide" Target="../notesSlides/notesSlide8.xml"/><Relationship Id="rId16" Type="http://schemas.openxmlformats.org/officeDocument/2006/relationships/slide" Target="slide80.xml"/><Relationship Id="rId1" Type="http://schemas.openxmlformats.org/officeDocument/2006/relationships/slideLayout" Target="../slideLayouts/slideLayout1.xml"/><Relationship Id="rId6" Type="http://schemas.openxmlformats.org/officeDocument/2006/relationships/slide" Target="slide10.xml"/><Relationship Id="rId11" Type="http://schemas.openxmlformats.org/officeDocument/2006/relationships/image" Target="../media/image7.png"/><Relationship Id="rId5" Type="http://schemas.openxmlformats.org/officeDocument/2006/relationships/image" Target="../media/image4.png"/><Relationship Id="rId15" Type="http://schemas.openxmlformats.org/officeDocument/2006/relationships/image" Target="../media/image9.png"/><Relationship Id="rId10" Type="http://schemas.openxmlformats.org/officeDocument/2006/relationships/slide" Target="slide13.xml"/><Relationship Id="rId4" Type="http://schemas.openxmlformats.org/officeDocument/2006/relationships/slide" Target="slide9.xml"/><Relationship Id="rId9" Type="http://schemas.openxmlformats.org/officeDocument/2006/relationships/image" Target="../media/image6.png"/><Relationship Id="rId14" Type="http://schemas.openxmlformats.org/officeDocument/2006/relationships/slide" Target="slide71.xml"/></Relationships>
</file>

<file path=ppt/slides/_rels/slide80.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80.xml"/><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 Type="http://schemas.openxmlformats.org/officeDocument/2006/relationships/notesSlide" Target="../notesSlides/notesSlide80.xml"/><Relationship Id="rId16" Type="http://schemas.openxmlformats.org/officeDocument/2006/relationships/slide" Target="slide71.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8.png"/><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s>
</file>

<file path=ppt/slides/_rels/slide8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9.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1.xml"/><Relationship Id="rId2" Type="http://schemas.openxmlformats.org/officeDocument/2006/relationships/notesSlide" Target="../notesSlides/notesSlide81.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8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9.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2.xml"/><Relationship Id="rId2" Type="http://schemas.openxmlformats.org/officeDocument/2006/relationships/notesSlide" Target="../notesSlides/notesSlide8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8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0.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3.xml"/><Relationship Id="rId2" Type="http://schemas.openxmlformats.org/officeDocument/2006/relationships/notesSlide" Target="../notesSlides/notesSlide83.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8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1.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4.xml"/><Relationship Id="rId2" Type="http://schemas.openxmlformats.org/officeDocument/2006/relationships/notesSlide" Target="../notesSlides/notesSlide84.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8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2.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5.xml"/><Relationship Id="rId2" Type="http://schemas.openxmlformats.org/officeDocument/2006/relationships/notesSlide" Target="../notesSlides/notesSlide85.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8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3.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6.xml"/><Relationship Id="rId2" Type="http://schemas.openxmlformats.org/officeDocument/2006/relationships/notesSlide" Target="../notesSlides/notesSlide86.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8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4.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7.xml"/><Relationship Id="rId2" Type="http://schemas.openxmlformats.org/officeDocument/2006/relationships/notesSlide" Target="../notesSlides/notesSlide87.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8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5.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8.xml"/><Relationship Id="rId2" Type="http://schemas.openxmlformats.org/officeDocument/2006/relationships/notesSlide" Target="../notesSlides/notesSlide88.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8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6.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89.xml"/><Relationship Id="rId2" Type="http://schemas.openxmlformats.org/officeDocument/2006/relationships/notesSlide" Target="../notesSlides/notesSlide89.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3.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9.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7.png"/><Relationship Id="rId18" Type="http://schemas.openxmlformats.org/officeDocument/2006/relationships/slide" Target="slide80.xml"/><Relationship Id="rId3" Type="http://schemas.openxmlformats.org/officeDocument/2006/relationships/image" Target="../media/image2.png"/><Relationship Id="rId21" Type="http://schemas.openxmlformats.org/officeDocument/2006/relationships/slide" Target="slide22.xml"/><Relationship Id="rId7" Type="http://schemas.openxmlformats.org/officeDocument/2006/relationships/image" Target="../media/image4.png"/><Relationship Id="rId12" Type="http://schemas.openxmlformats.org/officeDocument/2006/relationships/slide" Target="slide13.xml"/><Relationship Id="rId17" Type="http://schemas.openxmlformats.org/officeDocument/2006/relationships/image" Target="../media/image9.png"/><Relationship Id="rId25" Type="http://schemas.openxmlformats.org/officeDocument/2006/relationships/slide" Target="slide48.xml"/><Relationship Id="rId2" Type="http://schemas.openxmlformats.org/officeDocument/2006/relationships/notesSlide" Target="../notesSlides/notesSlide9.xml"/><Relationship Id="rId16" Type="http://schemas.openxmlformats.org/officeDocument/2006/relationships/slide" Target="slide71.xml"/><Relationship Id="rId20" Type="http://schemas.openxmlformats.org/officeDocument/2006/relationships/slide" Target="slide33.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image" Target="../media/image6.png"/><Relationship Id="rId24" Type="http://schemas.openxmlformats.org/officeDocument/2006/relationships/slide" Target="slide64.xml"/><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slide" Target="slide38.xml"/><Relationship Id="rId10" Type="http://schemas.openxmlformats.org/officeDocument/2006/relationships/slide" Target="slide11.xml"/><Relationship Id="rId19" Type="http://schemas.openxmlformats.org/officeDocument/2006/relationships/image" Target="../media/image10.png"/><Relationship Id="rId4" Type="http://schemas.openxmlformats.org/officeDocument/2006/relationships/slide" Target="slide8.xml"/><Relationship Id="rId9" Type="http://schemas.openxmlformats.org/officeDocument/2006/relationships/image" Target="../media/image5.png"/><Relationship Id="rId14" Type="http://schemas.openxmlformats.org/officeDocument/2006/relationships/slide" Target="slide19.xml"/><Relationship Id="rId22" Type="http://schemas.openxmlformats.org/officeDocument/2006/relationships/slide" Target="slide43.xml"/></Relationships>
</file>

<file path=ppt/slides/_rels/slide9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9.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0.xml"/><Relationship Id="rId2" Type="http://schemas.openxmlformats.org/officeDocument/2006/relationships/notesSlide" Target="../notesSlides/notesSlide90.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4.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9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29.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1.xml"/><Relationship Id="rId2" Type="http://schemas.openxmlformats.org/officeDocument/2006/relationships/notesSlide" Target="../notesSlides/notesSlide91.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4.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9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0.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2.xml"/><Relationship Id="rId2" Type="http://schemas.openxmlformats.org/officeDocument/2006/relationships/notesSlide" Target="../notesSlides/notesSlide9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4.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9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1.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3.xml"/><Relationship Id="rId2" Type="http://schemas.openxmlformats.org/officeDocument/2006/relationships/notesSlide" Target="../notesSlides/notesSlide93.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4.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9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2.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4.xml"/><Relationship Id="rId2" Type="http://schemas.openxmlformats.org/officeDocument/2006/relationships/notesSlide" Target="../notesSlides/notesSlide94.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4.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9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3.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5.xml"/><Relationship Id="rId2" Type="http://schemas.openxmlformats.org/officeDocument/2006/relationships/notesSlide" Target="../notesSlides/notesSlide95.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4.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9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4.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6.xml"/><Relationship Id="rId2" Type="http://schemas.openxmlformats.org/officeDocument/2006/relationships/notesSlide" Target="../notesSlides/notesSlide96.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4.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9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5.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7.xml"/><Relationship Id="rId2" Type="http://schemas.openxmlformats.org/officeDocument/2006/relationships/notesSlide" Target="../notesSlides/notesSlide97.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4.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98.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8.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8.xml"/><Relationship Id="rId2" Type="http://schemas.openxmlformats.org/officeDocument/2006/relationships/notesSlide" Target="../notesSlides/notesSlide98.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5.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_rels/slide9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38.xml"/><Relationship Id="rId18" Type="http://schemas.openxmlformats.org/officeDocument/2006/relationships/image" Target="../media/image10.png"/><Relationship Id="rId3" Type="http://schemas.openxmlformats.org/officeDocument/2006/relationships/slide" Target="slide8.xml"/><Relationship Id="rId7" Type="http://schemas.openxmlformats.org/officeDocument/2006/relationships/slide" Target="slide10.xml"/><Relationship Id="rId12" Type="http://schemas.openxmlformats.org/officeDocument/2006/relationships/image" Target="../media/image7.png"/><Relationship Id="rId17" Type="http://schemas.openxmlformats.org/officeDocument/2006/relationships/slide" Target="slide99.xml"/><Relationship Id="rId2" Type="http://schemas.openxmlformats.org/officeDocument/2006/relationships/notesSlide" Target="../notesSlides/notesSlide99.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slide" Target="slide13.xml"/><Relationship Id="rId5" Type="http://schemas.openxmlformats.org/officeDocument/2006/relationships/slide" Target="slide9.xml"/><Relationship Id="rId15" Type="http://schemas.openxmlformats.org/officeDocument/2006/relationships/slide" Target="slide75.xm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slide" Target="slide11.xml"/><Relationship Id="rId1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0" name="object_1001"/>
          <p:cNvSpPr/>
          <p:nvPr/>
        </p:nvSpPr>
        <p:spPr>
          <a:xfrm>
            <a:off x="0" y="0"/>
            <a:ext cx="20104100" cy="7831455"/>
          </a:xfrm>
          <a:prstGeom prst="rect">
            <a:avLst/>
          </a:prstGeom>
          <a:solidFill>
            <a:srgbClr val="49C0B6"/>
          </a:solidFill>
        </p:spPr>
      </p:sp>
      <p:sp>
        <p:nvSpPr>
          <p:cNvPr id="1002" name="object_1003"/>
          <p:cNvSpPr/>
          <p:nvPr/>
        </p:nvSpPr>
        <p:spPr>
          <a:xfrm>
            <a:off x="0" y="7831455"/>
            <a:ext cx="20104100" cy="3477895"/>
          </a:xfrm>
          <a:prstGeom prst="rect">
            <a:avLst/>
          </a:prstGeom>
          <a:solidFill>
            <a:srgbClr val="FFFFFF"/>
          </a:solidFill>
        </p:spPr>
      </p:sp>
      <p:sp>
        <p:nvSpPr>
          <p:cNvPr id="1004" name="object_1005"/>
          <p:cNvSpPr/>
          <p:nvPr/>
        </p:nvSpPr>
        <p:spPr>
          <a:xfrm>
            <a:off x="0" y="3128414"/>
            <a:ext cx="20104100" cy="779780"/>
          </a:xfrm>
          <a:prstGeom prst="rect">
            <a:avLst/>
          </a:prstGeom>
        </p:spPr>
        <p:txBody>
          <a:bodyPr vert="horz" wrap="square" lIns="0" tIns="12065" rIns="0" bIns="0" rtlCol="0">
            <a:spAutoFit/>
          </a:bodyPr>
          <a:lstStyle/>
          <a:p>
            <a:pPr marL="12700" algn="ctr">
              <a:spcBef>
                <a:spcPts val="95"/>
              </a:spcBef>
            </a:pPr>
            <a:r>
              <a:rPr sz="4950" b="1" spc="-5" dirty="0">
                <a:solidFill>
                  <a:srgbClr val="FFFFFF"/>
                </a:solidFill>
                <a:latin typeface="Avenir Next LT Pro"/>
              </a:rPr>
              <a:t>E-FEMO Demo</a:t>
            </a:r>
            <a:endParaRPr sz="5950" dirty="0"/>
          </a:p>
        </p:txBody>
      </p:sp>
      <p:sp>
        <p:nvSpPr>
          <p:cNvPr id="1006" name="object_1007"/>
          <p:cNvSpPr/>
          <p:nvPr/>
        </p:nvSpPr>
        <p:spPr>
          <a:xfrm>
            <a:off x="0" y="4055715"/>
            <a:ext cx="20104100" cy="1234440"/>
          </a:xfrm>
          <a:prstGeom prst="rect">
            <a:avLst/>
          </a:prstGeom>
        </p:spPr>
        <p:txBody>
          <a:bodyPr vert="horz" wrap="square" lIns="0" tIns="154305" rIns="0" bIns="0" rtlCol="0">
            <a:spAutoFit/>
          </a:bodyPr>
          <a:lstStyle/>
          <a:p>
            <a:pPr marL="12700" algn="ctr">
              <a:spcBef>
                <a:spcPts val="1215"/>
              </a:spcBef>
            </a:pPr>
            <a:r>
              <a:rPr sz="3550" b="1" spc="-5" dirty="0">
                <a:solidFill>
                  <a:srgbClr val="FFFFFF"/>
                </a:solidFill>
                <a:latin typeface="Avenir Next LT Pro"/>
              </a:rPr>
              <a:t>Gesamtbericht</a:t>
            </a:r>
            <a:endParaRPr sz="3550" dirty="0"/>
          </a:p>
          <a:p>
            <a:pPr marL="12700" algn="ctr">
              <a:lnSpc>
                <a:spcPct val="150000"/>
              </a:lnSpc>
              <a:spcBef>
                <a:spcPts val="715"/>
              </a:spcBef>
            </a:pPr>
            <a:r>
              <a:rPr sz="3450" b="0" spc="-5" dirty="0">
                <a:solidFill>
                  <a:srgbClr val="FFFFFF"/>
                </a:solidFill>
                <a:latin typeface="Arial"/>
              </a:rPr>
              <a:t>HR</a:t>
            </a:r>
            <a:endParaRPr sz="2450" dirty="0"/>
          </a:p>
        </p:txBody>
      </p:sp>
      <p:sp>
        <p:nvSpPr>
          <p:cNvPr id="1008" name="object_1009"/>
          <p:cNvSpPr/>
          <p:nvPr/>
        </p:nvSpPr>
        <p:spPr>
          <a:xfrm>
            <a:off x="1043369" y="8874824"/>
            <a:ext cx="6701367" cy="1391158"/>
          </a:xfrm>
          <a:prstGeom prst="rect">
            <a:avLst/>
          </a:prstGeom>
        </p:spPr>
        <p:txBody>
          <a:bodyPr vert="horz" wrap="square" lIns="0" tIns="140970" rIns="0" bIns="0" rtlCol="0" anchor="ctr">
            <a:spAutoFit/>
          </a:bodyPr>
          <a:lstStyle/>
          <a:p>
            <a:pPr marL="12700">
              <a:spcBef>
                <a:spcPts val="1110"/>
              </a:spcBef>
            </a:pPr>
            <a:endParaRPr sz="2450" dirty="0"/>
          </a:p>
          <a:p>
            <a:pPr marL="12700">
              <a:spcBef>
                <a:spcPts val="1019"/>
              </a:spcBef>
            </a:pPr>
            <a:r>
              <a:rPr sz="2450" spc="15" dirty="0">
                <a:solidFill>
                  <a:srgbClr val="494C4D"/>
                </a:solidFill>
                <a:latin typeface="Arial"/>
                <a:cs typeface="Arial"/>
              </a:rPr>
              <a:t>Report 41824</a:t>
            </a:r>
            <a:endParaRPr sz="2450" dirty="0"/>
          </a:p>
          <a:p>
            <a:pPr marL="12700">
              <a:spcBef>
                <a:spcPts val="1019"/>
              </a:spcBef>
            </a:pPr>
            <a:r>
              <a:rPr sz="2450" spc="15" dirty="0">
                <a:solidFill>
                  <a:srgbClr val="494C4D"/>
                </a:solidFill>
                <a:latin typeface="Arial"/>
                <a:cs typeface="Arial"/>
              </a:rPr>
              <a:t>HR</a:t>
            </a:r>
            <a:endParaRPr sz="2450" dirty="0"/>
          </a:p>
        </p:txBody>
      </p:sp>
      <p:pic>
        <p:nvPicPr>
          <p:cNvPr id="1010" name="object_kundenlogo_1011"/>
          <p:cNvPicPr>
            <a:picLocks noChangeAspect="1"/>
          </p:cNvPicPr>
          <p:nvPr/>
        </p:nvPicPr>
        <p:blipFill rotWithShape="1">
          <a:blip r:embed="rId3"/>
          <a:stretch/>
        </p:blipFill>
        <p:spPr>
          <a:xfrm>
            <a:off x="9423515" y="8874824"/>
            <a:ext cx="1257071" cy="1391158"/>
          </a:xfrm>
          <a:prstGeom prst="rect">
            <a:avLst/>
          </a:prstGeom>
        </p:spPr>
      </p:pic>
      <p:pic>
        <p:nvPicPr>
          <p:cNvPr id="1012" name="object_1013"/>
          <p:cNvPicPr>
            <a:picLocks noChangeAspect="1"/>
          </p:cNvPicPr>
          <p:nvPr/>
        </p:nvPicPr>
        <p:blipFill rotWithShape="1">
          <a:blip r:embed="rId4"/>
          <a:stretch/>
        </p:blipFill>
        <p:spPr>
          <a:xfrm>
            <a:off x="17669574" y="8874824"/>
            <a:ext cx="1391158" cy="139115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48" name="object_1549"/>
          <p:cNvPicPr>
            <a:picLocks noChangeAspect="1"/>
          </p:cNvPicPr>
          <p:nvPr/>
        </p:nvPicPr>
        <p:blipFill>
          <a:blip r:embed="rId3"/>
          <a:stretch>
            <a:fillRect/>
          </a:stretch>
        </p:blipFill>
        <p:spPr>
          <a:xfrm>
            <a:off x="603250" y="519041"/>
            <a:ext cx="1098413" cy="1098413"/>
          </a:xfrm>
          <a:prstGeom prst="rect">
            <a:avLst/>
          </a:prstGeom>
        </p:spPr>
      </p:pic>
      <p:sp>
        <p:nvSpPr>
          <p:cNvPr id="1550" name="object_155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EUCUSA Index</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552" name="1553">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1554" name="1555">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1556" name="1557">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1558" name="1559">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1560" name="1561">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1562" name="1563">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1564" name="1565">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1566" name="1567">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1568" name="object_1569"/>
          <p:cNvSpPr/>
          <p:nvPr/>
        </p:nvSpPr>
        <p:spPr>
          <a:xfrm rot="16200000">
            <a:off x="9126441" y="5489027"/>
            <a:ext cx="1851660" cy="1851660"/>
          </a:xfrm>
          <a:prstGeom prst="blockArc">
            <a:avLst>
              <a:gd name="adj1" fmla="val 0"/>
              <a:gd name="adj2" fmla="val 7762500"/>
              <a:gd name="adj3" fmla="val 50000"/>
            </a:avLst>
          </a:prstGeom>
          <a:solidFill>
            <a:srgbClr val="D0D0D0"/>
          </a:solidFill>
          <a:ln w="19050" cap="flat" cmpd="sng" algn="ctr">
            <a:solidFill>
              <a:srgbClr val="FFFFFF"/>
            </a:solidFill>
          </a:ln>
        </p:spPr>
      </p:sp>
      <p:sp>
        <p:nvSpPr>
          <p:cNvPr id="1570" name="object_1571"/>
          <p:cNvSpPr/>
          <p:nvPr/>
        </p:nvSpPr>
        <p:spPr>
          <a:xfrm rot="16200000">
            <a:off x="9126441" y="5489027"/>
            <a:ext cx="1851660" cy="1851660"/>
          </a:xfrm>
          <a:prstGeom prst="blockArc">
            <a:avLst>
              <a:gd name="adj1" fmla="val 7762500"/>
              <a:gd name="adj2" fmla="val 16230682"/>
              <a:gd name="adj3" fmla="val 50000"/>
            </a:avLst>
          </a:prstGeom>
          <a:solidFill>
            <a:srgbClr val="D0D0D0"/>
          </a:solidFill>
          <a:ln w="19050" cap="flat" cmpd="sng" algn="ctr">
            <a:solidFill>
              <a:srgbClr val="FFFFFF"/>
            </a:solidFill>
          </a:ln>
        </p:spPr>
      </p:sp>
      <p:sp>
        <p:nvSpPr>
          <p:cNvPr id="1572" name="object_1573"/>
          <p:cNvSpPr/>
          <p:nvPr/>
        </p:nvSpPr>
        <p:spPr>
          <a:xfrm rot="16200000">
            <a:off x="9126441" y="5489027"/>
            <a:ext cx="1851660" cy="1851660"/>
          </a:xfrm>
          <a:prstGeom prst="blockArc">
            <a:avLst>
              <a:gd name="adj1" fmla="val 16230682"/>
              <a:gd name="adj2" fmla="val 19851136"/>
              <a:gd name="adj3" fmla="val 50000"/>
            </a:avLst>
          </a:prstGeom>
          <a:solidFill>
            <a:srgbClr val="707070"/>
          </a:solidFill>
          <a:ln w="19050" cap="flat" cmpd="sng" algn="ctr">
            <a:solidFill>
              <a:srgbClr val="FFFFFF"/>
            </a:solidFill>
          </a:ln>
        </p:spPr>
      </p:sp>
      <p:sp>
        <p:nvSpPr>
          <p:cNvPr id="1574" name="object_1575"/>
          <p:cNvSpPr/>
          <p:nvPr/>
        </p:nvSpPr>
        <p:spPr>
          <a:xfrm rot="16200000">
            <a:off x="9126441" y="5489027"/>
            <a:ext cx="1851660" cy="1851660"/>
          </a:xfrm>
          <a:prstGeom prst="blockArc">
            <a:avLst>
              <a:gd name="adj1" fmla="val 19851136"/>
              <a:gd name="adj2" fmla="val 20756250"/>
              <a:gd name="adj3" fmla="val 50000"/>
            </a:avLst>
          </a:prstGeom>
          <a:solidFill>
            <a:srgbClr val="707070"/>
          </a:solidFill>
          <a:ln w="19050" cap="flat" cmpd="sng" algn="ctr">
            <a:solidFill>
              <a:srgbClr val="FFFFFF"/>
            </a:solidFill>
          </a:ln>
        </p:spPr>
      </p:sp>
      <p:sp>
        <p:nvSpPr>
          <p:cNvPr id="1576" name="object_1577"/>
          <p:cNvSpPr/>
          <p:nvPr/>
        </p:nvSpPr>
        <p:spPr>
          <a:xfrm rot="16200000">
            <a:off x="9126441" y="5489027"/>
            <a:ext cx="1851660" cy="1851660"/>
          </a:xfrm>
          <a:prstGeom prst="blockArc">
            <a:avLst>
              <a:gd name="adj1" fmla="val 20756250"/>
              <a:gd name="adj2" fmla="val 21293182"/>
              <a:gd name="adj3" fmla="val 50000"/>
            </a:avLst>
          </a:prstGeom>
          <a:solidFill>
            <a:srgbClr val="101010"/>
          </a:solidFill>
          <a:ln w="19050" cap="flat" cmpd="sng" algn="ctr">
            <a:solidFill>
              <a:srgbClr val="FFFFFF"/>
            </a:solidFill>
          </a:ln>
        </p:spPr>
      </p:sp>
      <p:sp>
        <p:nvSpPr>
          <p:cNvPr id="1578" name="object_1579"/>
          <p:cNvSpPr/>
          <p:nvPr/>
        </p:nvSpPr>
        <p:spPr>
          <a:xfrm rot="16200000">
            <a:off x="9126441" y="5489027"/>
            <a:ext cx="1851660" cy="1851660"/>
          </a:xfrm>
          <a:prstGeom prst="blockArc">
            <a:avLst>
              <a:gd name="adj1" fmla="val 21293182"/>
              <a:gd name="adj2" fmla="val 21600000"/>
              <a:gd name="adj3" fmla="val 50000"/>
            </a:avLst>
          </a:prstGeom>
          <a:solidFill>
            <a:srgbClr val="101010"/>
          </a:solidFill>
          <a:ln w="19050" cap="flat" cmpd="sng" algn="ctr">
            <a:solidFill>
              <a:srgbClr val="FFFFFF"/>
            </a:solidFill>
          </a:ln>
        </p:spPr>
      </p:sp>
      <p:sp>
        <p:nvSpPr>
          <p:cNvPr id="1580" name="object_1581"/>
          <p:cNvSpPr/>
          <p:nvPr/>
        </p:nvSpPr>
        <p:spPr>
          <a:xfrm>
            <a:off x="9435051" y="5797637"/>
            <a:ext cx="1234440" cy="1234440"/>
          </a:xfrm>
          <a:prstGeom prst="ellipse">
            <a:avLst/>
          </a:prstGeom>
          <a:solidFill>
            <a:srgbClr val="35B77C"/>
          </a:solidFill>
          <a:ln w="49050" cap="flat" cmpd="sng" algn="ctr">
            <a:solidFill>
              <a:srgbClr val="FFFFFF"/>
            </a:solidFill>
          </a:ln>
        </p:spPr>
        <p:txBody>
          <a:bodyPr wrap="square" lIns="0" tIns="0" rIns="0" bIns="0" rtlCol="0" anchor="ctr" anchorCtr="0"/>
          <a:lstStyle/>
          <a:p>
            <a:pPr algn="ctr"/>
            <a:r>
              <a:rPr lang="de-AT" sz="3950" b="1" dirty="0">
                <a:solidFill>
                  <a:srgbClr val="FFFFFF"/>
                </a:solidFill>
                <a:latin typeface="Avenir Next LT Pro"/>
                <a:cs typeface="Avenir Next LT Pro"/>
              </a:rPr>
              <a:t>2</a:t>
            </a:r>
          </a:p>
        </p:txBody>
      </p:sp>
      <p:sp>
        <p:nvSpPr>
          <p:cNvPr id="1582" name="object_1583"/>
          <p:cNvSpPr/>
          <p:nvPr/>
        </p:nvSpPr>
        <p:spPr>
          <a:xfrm>
            <a:off x="9435051" y="7155521"/>
            <a:ext cx="617220" cy="320000"/>
          </a:xfrm>
          <a:prstGeom prst="rect">
            <a:avLst/>
          </a:prstGeom>
          <a:solidFill>
            <a:srgbClr val="D1D3D4"/>
          </a:solidFill>
        </p:spPr>
      </p:sp>
      <p:sp>
        <p:nvSpPr>
          <p:cNvPr id="1584" name="object_1585"/>
          <p:cNvSpPr/>
          <p:nvPr/>
        </p:nvSpPr>
        <p:spPr>
          <a:xfrm>
            <a:off x="9435051" y="7155521"/>
            <a:ext cx="61722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2.1                                  </a:t>
            </a:r>
          </a:p>
        </p:txBody>
      </p:sp>
      <p:sp>
        <p:nvSpPr>
          <p:cNvPr id="1586" name="object_1587"/>
          <p:cNvSpPr/>
          <p:nvPr/>
        </p:nvSpPr>
        <p:spPr>
          <a:xfrm>
            <a:off x="10052271" y="7155521"/>
            <a:ext cx="617220" cy="320000"/>
          </a:xfrm>
          <a:prstGeom prst="rect">
            <a:avLst/>
          </a:prstGeom>
          <a:solidFill>
            <a:srgbClr val="E1E2E3"/>
          </a:solidFill>
        </p:spPr>
      </p:sp>
      <p:sp>
        <p:nvSpPr>
          <p:cNvPr id="1588" name="object_1589"/>
          <p:cNvSpPr/>
          <p:nvPr/>
        </p:nvSpPr>
        <p:spPr>
          <a:xfrm>
            <a:off x="10052271" y="7155521"/>
            <a:ext cx="61722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2.2                                  </a:t>
            </a:r>
          </a:p>
        </p:txBody>
      </p:sp>
      <p:sp>
        <p:nvSpPr>
          <p:cNvPr id="1590" name="object_1591"/>
          <p:cNvSpPr/>
          <p:nvPr/>
        </p:nvSpPr>
        <p:spPr>
          <a:xfrm>
            <a:off x="0" y="10989350"/>
            <a:ext cx="822960" cy="320000"/>
          </a:xfrm>
          <a:prstGeom prst="rect">
            <a:avLst/>
          </a:prstGeom>
          <a:solidFill>
            <a:srgbClr val="D1D3D4"/>
          </a:solidFill>
        </p:spPr>
      </p:sp>
      <p:sp>
        <p:nvSpPr>
          <p:cNvPr id="1592" name="object_1593"/>
          <p:cNvSpPr/>
          <p:nvPr/>
        </p:nvSpPr>
        <p:spPr>
          <a:xfrm>
            <a:off x="0" y="10989350"/>
            <a:ext cx="82296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2024</a:t>
            </a:r>
          </a:p>
        </p:txBody>
      </p:sp>
      <p:sp>
        <p:nvSpPr>
          <p:cNvPr id="1594" name="object_1595"/>
          <p:cNvSpPr/>
          <p:nvPr/>
        </p:nvSpPr>
        <p:spPr>
          <a:xfrm>
            <a:off x="822960" y="10989350"/>
            <a:ext cx="822960" cy="320000"/>
          </a:xfrm>
          <a:prstGeom prst="rect">
            <a:avLst/>
          </a:prstGeom>
          <a:solidFill>
            <a:srgbClr val="E1E2E3"/>
          </a:solidFill>
        </p:spPr>
      </p:sp>
      <p:sp>
        <p:nvSpPr>
          <p:cNvPr id="1596" name="object_1597"/>
          <p:cNvSpPr/>
          <p:nvPr/>
        </p:nvSpPr>
        <p:spPr>
          <a:xfrm>
            <a:off x="822960" y="10989350"/>
            <a:ext cx="82296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2023</a:t>
            </a:r>
          </a:p>
        </p:txBody>
      </p:sp>
      <p:sp>
        <p:nvSpPr>
          <p:cNvPr id="1598" name="object_1599"/>
          <p:cNvSpPr/>
          <p:nvPr/>
        </p:nvSpPr>
        <p:spPr>
          <a:xfrm>
            <a:off x="8574583" y="5580484"/>
            <a:ext cx="550000" cy="280000"/>
          </a:xfrm>
          <a:prstGeom prst="rect">
            <a:avLst/>
          </a:prstGeom>
          <a:solidFill>
            <a:srgbClr val="101010"/>
          </a:solidFill>
        </p:spPr>
      </p:sp>
      <p:sp>
        <p:nvSpPr>
          <p:cNvPr id="1600" name="object_1601"/>
          <p:cNvSpPr/>
          <p:nvPr/>
        </p:nvSpPr>
        <p:spPr>
          <a:xfrm>
            <a:off x="8574583" y="5580484"/>
            <a:ext cx="550000" cy="280000"/>
          </a:xfrm>
          <a:prstGeom prst="rect">
            <a:avLst/>
          </a:prstGeom>
        </p:spPr>
        <p:txBody>
          <a:bodyPr wrap="square" lIns="0" tIns="0" rIns="0" bIns="0" rtlCol="0" anchor="ctr" anchorCtr="0">
            <a:spAutoFit/>
          </a:bodyPr>
          <a:lstStyle/>
          <a:p>
            <a:pPr algn="ctr"/>
            <a:r>
              <a:rPr sz="2100" dirty="0">
                <a:solidFill>
                  <a:srgbClr val="FFFFFF"/>
                </a:solidFill>
                <a:latin typeface="Arial" pitchFamily="34" charset="0"/>
                <a:cs typeface="Arial" pitchFamily="34" charset="0"/>
              </a:rPr>
              <a:t>4%                            </a:t>
            </a:r>
          </a:p>
        </p:txBody>
      </p:sp>
      <p:sp>
        <p:nvSpPr>
          <p:cNvPr id="1602" name="object_1603"/>
          <p:cNvSpPr/>
          <p:nvPr/>
        </p:nvSpPr>
        <p:spPr>
          <a:xfrm>
            <a:off x="9777271" y="7663602"/>
            <a:ext cx="550000" cy="280000"/>
          </a:xfrm>
          <a:prstGeom prst="rect">
            <a:avLst/>
          </a:prstGeom>
          <a:solidFill>
            <a:srgbClr val="707070"/>
          </a:solidFill>
        </p:spPr>
      </p:sp>
      <p:sp>
        <p:nvSpPr>
          <p:cNvPr id="1604" name="object_1605"/>
          <p:cNvSpPr/>
          <p:nvPr/>
        </p:nvSpPr>
        <p:spPr>
          <a:xfrm>
            <a:off x="9777271" y="7663602"/>
            <a:ext cx="550000" cy="280000"/>
          </a:xfrm>
          <a:prstGeom prst="rect">
            <a:avLst/>
          </a:prstGeom>
        </p:spPr>
        <p:txBody>
          <a:bodyPr wrap="square" lIns="0" tIns="0" rIns="0" bIns="0" rtlCol="0" anchor="ctr" anchorCtr="0">
            <a:spAutoFit/>
          </a:bodyPr>
          <a:lstStyle/>
          <a:p>
            <a:pPr algn="ctr"/>
            <a:r>
              <a:rPr sz="2100" dirty="0">
                <a:solidFill>
                  <a:srgbClr val="FFFFFF"/>
                </a:solidFill>
                <a:latin typeface="Arial" pitchFamily="34" charset="0"/>
                <a:cs typeface="Arial" pitchFamily="34" charset="0"/>
              </a:rPr>
              <a:t>21%                            </a:t>
            </a:r>
          </a:p>
        </p:txBody>
      </p:sp>
      <p:sp>
        <p:nvSpPr>
          <p:cNvPr id="1606" name="object_1607"/>
          <p:cNvSpPr/>
          <p:nvPr/>
        </p:nvSpPr>
        <p:spPr>
          <a:xfrm>
            <a:off x="10979959" y="5580485"/>
            <a:ext cx="550000" cy="280000"/>
          </a:xfrm>
          <a:prstGeom prst="rect">
            <a:avLst/>
          </a:prstGeom>
          <a:solidFill>
            <a:srgbClr val="D0D0D0"/>
          </a:solidFill>
        </p:spPr>
      </p:sp>
      <p:sp>
        <p:nvSpPr>
          <p:cNvPr id="1608" name="object_1609"/>
          <p:cNvSpPr/>
          <p:nvPr/>
        </p:nvSpPr>
        <p:spPr>
          <a:xfrm>
            <a:off x="10979959" y="5580485"/>
            <a:ext cx="550000" cy="280000"/>
          </a:xfrm>
          <a:prstGeom prst="rect">
            <a:avLst/>
          </a:prstGeom>
        </p:spPr>
        <p:txBody>
          <a:bodyPr wrap="square" lIns="0" tIns="0" rIns="0" bIns="0" rtlCol="0" anchor="ctr" anchorCtr="0">
            <a:spAutoFit/>
          </a:bodyPr>
          <a:lstStyle/>
          <a:p>
            <a:pPr algn="ctr"/>
            <a:r>
              <a:rPr sz="2100" dirty="0">
                <a:solidFill>
                  <a:srgbClr val="FFFFFF"/>
                </a:solidFill>
                <a:latin typeface="Arial" pitchFamily="34" charset="0"/>
                <a:cs typeface="Arial" pitchFamily="34" charset="0"/>
              </a:rPr>
              <a:t>75%                            </a:t>
            </a:r>
          </a:p>
        </p:txBody>
      </p:sp>
      <p:grpSp>
        <p:nvGrpSpPr>
          <p:cNvPr id="1610" name="object_1611"/>
          <p:cNvGrpSpPr/>
          <p:nvPr/>
        </p:nvGrpSpPr>
        <p:grpSpPr>
          <a:xfrm>
            <a:off x="8252050" y="2613217"/>
            <a:ext cx="3600000" cy="1694055"/>
            <a:chOff x="8252050" y="2613217"/>
            <a:chExt cx="3600000" cy="1694055"/>
          </a:xfrm>
        </p:grpSpPr>
        <p:sp>
          <p:nvSpPr>
            <p:cNvPr id="1612" name="object_1613"/>
            <p:cNvSpPr txBox="1"/>
            <p:nvPr/>
          </p:nvSpPr>
          <p:spPr>
            <a:xfrm>
              <a:off x="8252050" y="3595272"/>
              <a:ext cx="3600000" cy="612000"/>
            </a:xfrm>
            <a:prstGeom prst="rect">
              <a:avLst/>
            </a:prstGeom>
            <a:noFill/>
          </p:spPr>
          <p:txBody>
            <a:bodyPr wrap="square" lIns="0" tIns="0" rIns="0" bIns="0" rtlCol="0">
              <a:spAutoFit/>
            </a:bodyPr>
            <a:lstStyle/>
            <a:p>
              <a:pPr algn="ctr"/>
              <a:r>
                <a:rPr lang="en-US" sz="1950" dirty="0">
                  <a:latin typeface="Arial"/>
                  <a:ea typeface="Arial"/>
                </a:rPr>
                <a:t>Arbeitssituation</a:t>
              </a:r>
            </a:p>
          </p:txBody>
        </p:sp>
        <p:sp>
          <p:nvSpPr>
            <p:cNvPr id="1614" name="object_1615">
              <a:hlinkClick r:id="rId20" action="ppaction://hlinksldjump" tooltip="Arbeitssituation"/>
            </p:cNvPr>
            <p:cNvSpPr/>
            <p:nvPr/>
          </p:nvSpPr>
          <p:spPr>
            <a:xfrm>
              <a:off x="9591041" y="2613217"/>
              <a:ext cx="922019" cy="922019"/>
            </a:xfrm>
            <a:prstGeom prst="rect">
              <a:avLst/>
            </a:prstGeom>
            <a:solidFill>
              <a:srgbClr val="35B77C"/>
            </a:solidFill>
            <a:ln>
              <a:noFill/>
            </a:ln>
          </p:spPr>
          <p:txBody>
            <a:bodyPr lIns="0" tIns="0" rIns="0" bIns="0" rtlCol="0" anchor="ctr"/>
            <a:lstStyle/>
            <a:p>
              <a:pPr algn="ctr"/>
              <a:r>
                <a:rPr lang="de-AT" sz="2900" b="1" dirty="0">
                  <a:solidFill>
                    <a:srgbClr val="FFFFFF"/>
                  </a:solidFill>
                  <a:latin typeface="Avenir Next LT Pro"/>
                  <a:cs typeface="Avenir Next LT Pro"/>
                </a:rPr>
                <a:t>2.1</a:t>
              </a:r>
            </a:p>
            <a:p>
              <a:pPr algn="ctr">
                <a:lnSpc>
                  <a:spcPts val="2155"/>
                </a:lnSpc>
              </a:pPr>
              <a:r>
                <a:rPr lang="de-AT" sz="1450" spc="5" dirty="0">
                  <a:solidFill>
                    <a:srgbClr val="FFFFFF"/>
                  </a:solidFill>
                  <a:latin typeface="Avenir Next LT Pro"/>
                  <a:cs typeface="Avenir Next LT Pro"/>
                </a:rPr>
                <a:t> </a:t>
              </a:r>
              <a:endParaRPr lang="de-AT" sz="1450" dirty="0"/>
            </a:p>
          </p:txBody>
        </p:sp>
        <p:sp>
          <p:nvSpPr>
            <p:cNvPr id="1616" name="object_1617"/>
            <p:cNvSpPr/>
            <p:nvPr/>
          </p:nvSpPr>
          <p:spPr>
            <a:xfrm>
              <a:off x="9591041" y="3227896"/>
              <a:ext cx="461010" cy="320000"/>
            </a:xfrm>
            <a:prstGeom prst="rect">
              <a:avLst/>
            </a:prstGeom>
            <a:solidFill>
              <a:srgbClr val="D1D3D4"/>
            </a:solidFill>
          </p:spPr>
        </p:sp>
        <p:sp>
          <p:nvSpPr>
            <p:cNvPr id="1618" name="object_1619"/>
            <p:cNvSpPr/>
            <p:nvPr/>
          </p:nvSpPr>
          <p:spPr>
            <a:xfrm>
              <a:off x="9591041" y="322789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2.1                                              </a:t>
              </a:r>
            </a:p>
          </p:txBody>
        </p:sp>
        <p:sp>
          <p:nvSpPr>
            <p:cNvPr id="1620" name="object_1621"/>
            <p:cNvSpPr/>
            <p:nvPr/>
          </p:nvSpPr>
          <p:spPr>
            <a:xfrm>
              <a:off x="10052051" y="3227896"/>
              <a:ext cx="461010" cy="320000"/>
            </a:xfrm>
            <a:prstGeom prst="rect">
              <a:avLst/>
            </a:prstGeom>
            <a:solidFill>
              <a:srgbClr val="E1E2E3"/>
            </a:solidFill>
          </p:spPr>
        </p:sp>
        <p:sp>
          <p:nvSpPr>
            <p:cNvPr id="1622" name="object_1623"/>
            <p:cNvSpPr/>
            <p:nvPr/>
          </p:nvSpPr>
          <p:spPr>
            <a:xfrm>
              <a:off x="10052051" y="322789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2.1                                              </a:t>
              </a:r>
            </a:p>
          </p:txBody>
        </p:sp>
      </p:grpSp>
      <p:grpSp>
        <p:nvGrpSpPr>
          <p:cNvPr id="1624" name="object_1625"/>
          <p:cNvGrpSpPr/>
          <p:nvPr/>
        </p:nvGrpSpPr>
        <p:grpSpPr>
          <a:xfrm>
            <a:off x="14100986" y="4283747"/>
            <a:ext cx="3600000" cy="1694055"/>
            <a:chOff x="14100986" y="4283747"/>
            <a:chExt cx="3600000" cy="1694055"/>
          </a:xfrm>
        </p:grpSpPr>
        <p:sp>
          <p:nvSpPr>
            <p:cNvPr id="1626" name="object_1627"/>
            <p:cNvSpPr txBox="1"/>
            <p:nvPr/>
          </p:nvSpPr>
          <p:spPr>
            <a:xfrm>
              <a:off x="14100986" y="5265802"/>
              <a:ext cx="3600000" cy="612000"/>
            </a:xfrm>
            <a:prstGeom prst="rect">
              <a:avLst/>
            </a:prstGeom>
            <a:noFill/>
          </p:spPr>
          <p:txBody>
            <a:bodyPr wrap="square" lIns="0" tIns="0" rIns="0" bIns="0" rtlCol="0">
              <a:spAutoFit/>
            </a:bodyPr>
            <a:lstStyle/>
            <a:p>
              <a:pPr algn="ctr"/>
              <a:r>
                <a:rPr lang="en-US" sz="1950" dirty="0">
                  <a:latin typeface="Arial"/>
                  <a:ea typeface="Arial"/>
                </a:rPr>
                <a:t>Arbeitsabläufe</a:t>
              </a:r>
            </a:p>
          </p:txBody>
        </p:sp>
        <p:sp>
          <p:nvSpPr>
            <p:cNvPr id="1628" name="object_1629">
              <a:hlinkClick r:id="rId21" action="ppaction://hlinksldjump" tooltip="Arbeitsabläufe"/>
            </p:cNvPr>
            <p:cNvSpPr/>
            <p:nvPr/>
          </p:nvSpPr>
          <p:spPr>
            <a:xfrm>
              <a:off x="15439977" y="4283747"/>
              <a:ext cx="922019" cy="922019"/>
            </a:xfrm>
            <a:prstGeom prst="rect">
              <a:avLst/>
            </a:prstGeom>
            <a:solidFill>
              <a:srgbClr val="FABC46"/>
            </a:solidFill>
            <a:ln>
              <a:noFill/>
            </a:ln>
          </p:spPr>
          <p:txBody>
            <a:bodyPr lIns="0" tIns="0" rIns="0" bIns="0" rtlCol="0" anchor="ctr"/>
            <a:lstStyle/>
            <a:p>
              <a:pPr algn="ctr"/>
              <a:r>
                <a:rPr lang="de-AT" sz="2900" b="1" dirty="0">
                  <a:solidFill>
                    <a:srgbClr val="FFFFFF"/>
                  </a:solidFill>
                  <a:latin typeface="Avenir Next LT Pro"/>
                  <a:cs typeface="Avenir Next LT Pro"/>
                </a:rPr>
                <a:t>2.4</a:t>
              </a:r>
            </a:p>
            <a:p>
              <a:pPr algn="ctr">
                <a:lnSpc>
                  <a:spcPts val="2155"/>
                </a:lnSpc>
              </a:pPr>
              <a:r>
                <a:rPr lang="de-AT" sz="1450" spc="5" dirty="0">
                  <a:solidFill>
                    <a:srgbClr val="FFFFFF"/>
                  </a:solidFill>
                  <a:latin typeface="Avenir Next LT Pro"/>
                  <a:cs typeface="Avenir Next LT Pro"/>
                </a:rPr>
                <a:t> </a:t>
              </a:r>
              <a:endParaRPr lang="de-AT" sz="1450" dirty="0"/>
            </a:p>
          </p:txBody>
        </p:sp>
        <p:sp>
          <p:nvSpPr>
            <p:cNvPr id="1630" name="object_1631"/>
            <p:cNvSpPr/>
            <p:nvPr/>
          </p:nvSpPr>
          <p:spPr>
            <a:xfrm>
              <a:off x="15439977" y="4898426"/>
              <a:ext cx="461010" cy="320000"/>
            </a:xfrm>
            <a:prstGeom prst="rect">
              <a:avLst/>
            </a:prstGeom>
            <a:solidFill>
              <a:srgbClr val="D1D3D4"/>
            </a:solidFill>
          </p:spPr>
        </p:sp>
        <p:sp>
          <p:nvSpPr>
            <p:cNvPr id="1632" name="object_1633"/>
            <p:cNvSpPr/>
            <p:nvPr/>
          </p:nvSpPr>
          <p:spPr>
            <a:xfrm>
              <a:off x="15439977" y="489842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2.5                                              </a:t>
              </a:r>
            </a:p>
          </p:txBody>
        </p:sp>
        <p:sp>
          <p:nvSpPr>
            <p:cNvPr id="1634" name="object_1635"/>
            <p:cNvSpPr/>
            <p:nvPr/>
          </p:nvSpPr>
          <p:spPr>
            <a:xfrm>
              <a:off x="15900987" y="4898426"/>
              <a:ext cx="461010" cy="320000"/>
            </a:xfrm>
            <a:prstGeom prst="rect">
              <a:avLst/>
            </a:prstGeom>
            <a:solidFill>
              <a:srgbClr val="E1E2E3"/>
            </a:solidFill>
          </p:spPr>
        </p:sp>
        <p:sp>
          <p:nvSpPr>
            <p:cNvPr id="1636" name="object_1637"/>
            <p:cNvSpPr/>
            <p:nvPr/>
          </p:nvSpPr>
          <p:spPr>
            <a:xfrm>
              <a:off x="15900987" y="489842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2.6                                              </a:t>
              </a:r>
            </a:p>
          </p:txBody>
        </p:sp>
      </p:grpSp>
      <p:grpSp>
        <p:nvGrpSpPr>
          <p:cNvPr id="1638" name="object_1639"/>
          <p:cNvGrpSpPr/>
          <p:nvPr/>
        </p:nvGrpSpPr>
        <p:grpSpPr>
          <a:xfrm>
            <a:off x="14100986" y="7624807"/>
            <a:ext cx="3600000" cy="1694055"/>
            <a:chOff x="14100986" y="7624807"/>
            <a:chExt cx="3600000" cy="1694055"/>
          </a:xfrm>
        </p:grpSpPr>
        <p:sp>
          <p:nvSpPr>
            <p:cNvPr id="1640" name="object_1641"/>
            <p:cNvSpPr txBox="1"/>
            <p:nvPr/>
          </p:nvSpPr>
          <p:spPr>
            <a:xfrm>
              <a:off x="14100986" y="8606862"/>
              <a:ext cx="3600000" cy="612000"/>
            </a:xfrm>
            <a:prstGeom prst="rect">
              <a:avLst/>
            </a:prstGeom>
            <a:noFill/>
          </p:spPr>
          <p:txBody>
            <a:bodyPr wrap="square" lIns="0" tIns="0" rIns="0" bIns="0" rtlCol="0">
              <a:spAutoFit/>
            </a:bodyPr>
            <a:lstStyle/>
            <a:p>
              <a:pPr algn="ctr"/>
              <a:r>
                <a:rPr lang="en-US" sz="1950" dirty="0">
                  <a:latin typeface="Arial"/>
                  <a:ea typeface="Arial"/>
                </a:rPr>
                <a:t>Leadership</a:t>
              </a:r>
            </a:p>
          </p:txBody>
        </p:sp>
        <p:sp>
          <p:nvSpPr>
            <p:cNvPr id="1642" name="object_1643">
              <a:hlinkClick r:id="rId22" action="ppaction://hlinksldjump" tooltip="Leadership"/>
            </p:cNvPr>
            <p:cNvSpPr/>
            <p:nvPr/>
          </p:nvSpPr>
          <p:spPr>
            <a:xfrm>
              <a:off x="15439977" y="7624807"/>
              <a:ext cx="922019" cy="922019"/>
            </a:xfrm>
            <a:prstGeom prst="rect">
              <a:avLst/>
            </a:prstGeom>
            <a:solidFill>
              <a:srgbClr val="35B77C"/>
            </a:solidFill>
            <a:ln>
              <a:noFill/>
            </a:ln>
          </p:spPr>
          <p:txBody>
            <a:bodyPr lIns="0" tIns="0" rIns="0" bIns="0" rtlCol="0" anchor="ctr"/>
            <a:lstStyle/>
            <a:p>
              <a:pPr algn="ctr"/>
              <a:r>
                <a:rPr lang="de-AT" sz="2900" b="1" dirty="0">
                  <a:solidFill>
                    <a:srgbClr val="FFFFFF"/>
                  </a:solidFill>
                  <a:latin typeface="Avenir Next LT Pro"/>
                  <a:cs typeface="Avenir Next LT Pro"/>
                </a:rPr>
                <a:t>1.7</a:t>
              </a:r>
            </a:p>
            <a:p>
              <a:pPr algn="ctr">
                <a:lnSpc>
                  <a:spcPts val="2155"/>
                </a:lnSpc>
              </a:pPr>
              <a:r>
                <a:rPr lang="de-AT" sz="1450" spc="5" dirty="0">
                  <a:solidFill>
                    <a:srgbClr val="FFFFFF"/>
                  </a:solidFill>
                  <a:latin typeface="Avenir Next LT Pro"/>
                  <a:cs typeface="Avenir Next LT Pro"/>
                </a:rPr>
                <a:t> </a:t>
              </a:r>
              <a:endParaRPr lang="de-AT" sz="1450" dirty="0"/>
            </a:p>
          </p:txBody>
        </p:sp>
        <p:sp>
          <p:nvSpPr>
            <p:cNvPr id="1644" name="object_1645"/>
            <p:cNvSpPr/>
            <p:nvPr/>
          </p:nvSpPr>
          <p:spPr>
            <a:xfrm>
              <a:off x="15439977" y="8239486"/>
              <a:ext cx="461010" cy="320000"/>
            </a:xfrm>
            <a:prstGeom prst="rect">
              <a:avLst/>
            </a:prstGeom>
            <a:solidFill>
              <a:srgbClr val="D1D3D4"/>
            </a:solidFill>
          </p:spPr>
        </p:sp>
        <p:sp>
          <p:nvSpPr>
            <p:cNvPr id="1646" name="object_1647"/>
            <p:cNvSpPr/>
            <p:nvPr/>
          </p:nvSpPr>
          <p:spPr>
            <a:xfrm>
              <a:off x="15439977" y="823948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1.7                                              </a:t>
              </a:r>
            </a:p>
          </p:txBody>
        </p:sp>
        <p:sp>
          <p:nvSpPr>
            <p:cNvPr id="1648" name="object_1649"/>
            <p:cNvSpPr/>
            <p:nvPr/>
          </p:nvSpPr>
          <p:spPr>
            <a:xfrm>
              <a:off x="15900987" y="8239486"/>
              <a:ext cx="461010" cy="320000"/>
            </a:xfrm>
            <a:prstGeom prst="rect">
              <a:avLst/>
            </a:prstGeom>
            <a:solidFill>
              <a:srgbClr val="E1E2E3"/>
            </a:solidFill>
          </p:spPr>
        </p:sp>
        <p:sp>
          <p:nvSpPr>
            <p:cNvPr id="1650" name="object_1651"/>
            <p:cNvSpPr/>
            <p:nvPr/>
          </p:nvSpPr>
          <p:spPr>
            <a:xfrm>
              <a:off x="15900987" y="823948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1.8                                              </a:t>
              </a:r>
            </a:p>
          </p:txBody>
        </p:sp>
      </p:grpSp>
      <p:grpSp>
        <p:nvGrpSpPr>
          <p:cNvPr id="1652" name="object_1653"/>
          <p:cNvGrpSpPr/>
          <p:nvPr/>
        </p:nvGrpSpPr>
        <p:grpSpPr>
          <a:xfrm>
            <a:off x="8252050" y="9295337"/>
            <a:ext cx="3600000" cy="1694055"/>
            <a:chOff x="8252050" y="9295337"/>
            <a:chExt cx="3600000" cy="1694055"/>
          </a:xfrm>
        </p:grpSpPr>
        <p:sp>
          <p:nvSpPr>
            <p:cNvPr id="1654" name="object_1655"/>
            <p:cNvSpPr txBox="1"/>
            <p:nvPr/>
          </p:nvSpPr>
          <p:spPr>
            <a:xfrm>
              <a:off x="8252050" y="10277392"/>
              <a:ext cx="3600000" cy="612000"/>
            </a:xfrm>
            <a:prstGeom prst="rect">
              <a:avLst/>
            </a:prstGeom>
            <a:noFill/>
          </p:spPr>
          <p:txBody>
            <a:bodyPr wrap="square" lIns="0" tIns="0" rIns="0" bIns="0" rtlCol="0">
              <a:spAutoFit/>
            </a:bodyPr>
            <a:lstStyle/>
            <a:p>
              <a:pPr algn="ctr"/>
              <a:r>
                <a:rPr lang="en-US" sz="1950" dirty="0">
                  <a:latin typeface="Arial"/>
                  <a:ea typeface="Arial"/>
                </a:rPr>
                <a:t>Zielorientierung</a:t>
              </a:r>
            </a:p>
          </p:txBody>
        </p:sp>
        <p:sp>
          <p:nvSpPr>
            <p:cNvPr id="1656" name="object_1657">
              <a:hlinkClick r:id="rId23" action="ppaction://hlinksldjump" tooltip="Zielorientierung "/>
            </p:cNvPr>
            <p:cNvSpPr/>
            <p:nvPr/>
          </p:nvSpPr>
          <p:spPr>
            <a:xfrm>
              <a:off x="9591041" y="9295337"/>
              <a:ext cx="922019" cy="922019"/>
            </a:xfrm>
            <a:prstGeom prst="rect">
              <a:avLst/>
            </a:prstGeom>
            <a:solidFill>
              <a:srgbClr val="35B77C"/>
            </a:solidFill>
            <a:ln>
              <a:noFill/>
            </a:ln>
          </p:spPr>
          <p:txBody>
            <a:bodyPr lIns="0" tIns="0" rIns="0" bIns="0" rtlCol="0" anchor="ctr"/>
            <a:lstStyle/>
            <a:p>
              <a:pPr algn="ctr"/>
              <a:r>
                <a:rPr lang="de-AT" sz="2900" b="1" dirty="0">
                  <a:solidFill>
                    <a:srgbClr val="FFFFFF"/>
                  </a:solidFill>
                  <a:latin typeface="Avenir Next LT Pro"/>
                  <a:cs typeface="Avenir Next LT Pro"/>
                </a:rPr>
                <a:t>1.7</a:t>
              </a:r>
            </a:p>
            <a:p>
              <a:pPr algn="ctr">
                <a:lnSpc>
                  <a:spcPts val="2155"/>
                </a:lnSpc>
              </a:pPr>
              <a:r>
                <a:rPr lang="de-AT" sz="1450" spc="5" dirty="0">
                  <a:solidFill>
                    <a:srgbClr val="FFFFFF"/>
                  </a:solidFill>
                  <a:latin typeface="Avenir Next LT Pro"/>
                  <a:cs typeface="Avenir Next LT Pro"/>
                </a:rPr>
                <a:t> </a:t>
              </a:r>
              <a:endParaRPr lang="de-AT" sz="1450" dirty="0"/>
            </a:p>
          </p:txBody>
        </p:sp>
        <p:sp>
          <p:nvSpPr>
            <p:cNvPr id="1658" name="object_1659"/>
            <p:cNvSpPr/>
            <p:nvPr/>
          </p:nvSpPr>
          <p:spPr>
            <a:xfrm>
              <a:off x="9591041" y="9910016"/>
              <a:ext cx="461010" cy="320000"/>
            </a:xfrm>
            <a:prstGeom prst="rect">
              <a:avLst/>
            </a:prstGeom>
            <a:solidFill>
              <a:srgbClr val="D1D3D4"/>
            </a:solidFill>
          </p:spPr>
        </p:sp>
        <p:sp>
          <p:nvSpPr>
            <p:cNvPr id="1660" name="object_1661"/>
            <p:cNvSpPr/>
            <p:nvPr/>
          </p:nvSpPr>
          <p:spPr>
            <a:xfrm>
              <a:off x="9591041" y="991001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1.8                                              </a:t>
              </a:r>
            </a:p>
          </p:txBody>
        </p:sp>
        <p:sp>
          <p:nvSpPr>
            <p:cNvPr id="1662" name="object_1663"/>
            <p:cNvSpPr/>
            <p:nvPr/>
          </p:nvSpPr>
          <p:spPr>
            <a:xfrm>
              <a:off x="10052051" y="9910016"/>
              <a:ext cx="461010" cy="320000"/>
            </a:xfrm>
            <a:prstGeom prst="rect">
              <a:avLst/>
            </a:prstGeom>
            <a:solidFill>
              <a:srgbClr val="E1E2E3"/>
            </a:solidFill>
          </p:spPr>
        </p:sp>
        <p:sp>
          <p:nvSpPr>
            <p:cNvPr id="1664" name="object_1665"/>
            <p:cNvSpPr/>
            <p:nvPr/>
          </p:nvSpPr>
          <p:spPr>
            <a:xfrm>
              <a:off x="10052051" y="991001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1.9                                              </a:t>
              </a:r>
            </a:p>
          </p:txBody>
        </p:sp>
      </p:grpSp>
      <p:grpSp>
        <p:nvGrpSpPr>
          <p:cNvPr id="1666" name="object_1667"/>
          <p:cNvGrpSpPr/>
          <p:nvPr/>
        </p:nvGrpSpPr>
        <p:grpSpPr>
          <a:xfrm>
            <a:off x="2403114" y="7624807"/>
            <a:ext cx="3600000" cy="1694055"/>
            <a:chOff x="2403114" y="7624807"/>
            <a:chExt cx="3600000" cy="1694055"/>
          </a:xfrm>
        </p:grpSpPr>
        <p:sp>
          <p:nvSpPr>
            <p:cNvPr id="1668" name="object_1669"/>
            <p:cNvSpPr txBox="1"/>
            <p:nvPr/>
          </p:nvSpPr>
          <p:spPr>
            <a:xfrm>
              <a:off x="2403114" y="8606862"/>
              <a:ext cx="3600000" cy="612000"/>
            </a:xfrm>
            <a:prstGeom prst="rect">
              <a:avLst/>
            </a:prstGeom>
            <a:noFill/>
          </p:spPr>
          <p:txBody>
            <a:bodyPr wrap="square" lIns="0" tIns="0" rIns="0" bIns="0" rtlCol="0">
              <a:spAutoFit/>
            </a:bodyPr>
            <a:lstStyle/>
            <a:p>
              <a:pPr algn="ctr"/>
              <a:r>
                <a:rPr lang="en-US" sz="1950" dirty="0">
                  <a:latin typeface="Arial"/>
                  <a:ea typeface="Arial"/>
                </a:rPr>
                <a:t>Berufliche Entwicklung</a:t>
              </a:r>
            </a:p>
          </p:txBody>
        </p:sp>
        <p:sp>
          <p:nvSpPr>
            <p:cNvPr id="1670" name="object_1671">
              <a:hlinkClick r:id="rId24" action="ppaction://hlinksldjump" tooltip="Berufliche Entwicklung"/>
            </p:cNvPr>
            <p:cNvSpPr/>
            <p:nvPr/>
          </p:nvSpPr>
          <p:spPr>
            <a:xfrm>
              <a:off x="3742105" y="7624807"/>
              <a:ext cx="922019" cy="922019"/>
            </a:xfrm>
            <a:prstGeom prst="rect">
              <a:avLst/>
            </a:prstGeom>
            <a:solidFill>
              <a:srgbClr val="35B77C"/>
            </a:solidFill>
            <a:ln>
              <a:noFill/>
            </a:ln>
          </p:spPr>
          <p:txBody>
            <a:bodyPr lIns="0" tIns="0" rIns="0" bIns="0" rtlCol="0" anchor="ctr"/>
            <a:lstStyle/>
            <a:p>
              <a:pPr algn="ctr"/>
              <a:r>
                <a:rPr lang="de-AT" sz="2900" b="1" dirty="0">
                  <a:solidFill>
                    <a:srgbClr val="FFFFFF"/>
                  </a:solidFill>
                  <a:latin typeface="Avenir Next LT Pro"/>
                  <a:cs typeface="Avenir Next LT Pro"/>
                </a:rPr>
                <a:t>2.2</a:t>
              </a:r>
            </a:p>
            <a:p>
              <a:pPr algn="ctr">
                <a:lnSpc>
                  <a:spcPts val="2155"/>
                </a:lnSpc>
              </a:pPr>
              <a:r>
                <a:rPr lang="de-AT" sz="1450" spc="5" dirty="0">
                  <a:solidFill>
                    <a:srgbClr val="FFFFFF"/>
                  </a:solidFill>
                  <a:latin typeface="Avenir Next LT Pro"/>
                  <a:cs typeface="Avenir Next LT Pro"/>
                </a:rPr>
                <a:t> </a:t>
              </a:r>
              <a:endParaRPr lang="de-AT" sz="1450" dirty="0"/>
            </a:p>
          </p:txBody>
        </p:sp>
        <p:sp>
          <p:nvSpPr>
            <p:cNvPr id="1672" name="object_1673"/>
            <p:cNvSpPr/>
            <p:nvPr/>
          </p:nvSpPr>
          <p:spPr>
            <a:xfrm>
              <a:off x="3742105" y="8239486"/>
              <a:ext cx="461010" cy="320000"/>
            </a:xfrm>
            <a:prstGeom prst="rect">
              <a:avLst/>
            </a:prstGeom>
            <a:solidFill>
              <a:srgbClr val="D1D3D4"/>
            </a:solidFill>
          </p:spPr>
        </p:sp>
        <p:sp>
          <p:nvSpPr>
            <p:cNvPr id="1674" name="object_1675"/>
            <p:cNvSpPr/>
            <p:nvPr/>
          </p:nvSpPr>
          <p:spPr>
            <a:xfrm>
              <a:off x="3742105" y="823948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2.5                                              </a:t>
              </a:r>
            </a:p>
          </p:txBody>
        </p:sp>
        <p:sp>
          <p:nvSpPr>
            <p:cNvPr id="1676" name="object_1677"/>
            <p:cNvSpPr/>
            <p:nvPr/>
          </p:nvSpPr>
          <p:spPr>
            <a:xfrm>
              <a:off x="4203115" y="8239486"/>
              <a:ext cx="461010" cy="320000"/>
            </a:xfrm>
            <a:prstGeom prst="rect">
              <a:avLst/>
            </a:prstGeom>
            <a:solidFill>
              <a:srgbClr val="E1E2E3"/>
            </a:solidFill>
          </p:spPr>
        </p:sp>
        <p:sp>
          <p:nvSpPr>
            <p:cNvPr id="1678" name="object_1679"/>
            <p:cNvSpPr/>
            <p:nvPr/>
          </p:nvSpPr>
          <p:spPr>
            <a:xfrm>
              <a:off x="4203115" y="823948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2.6                                              </a:t>
              </a:r>
            </a:p>
          </p:txBody>
        </p:sp>
      </p:grpSp>
      <p:grpSp>
        <p:nvGrpSpPr>
          <p:cNvPr id="1680" name="object_1681"/>
          <p:cNvGrpSpPr/>
          <p:nvPr/>
        </p:nvGrpSpPr>
        <p:grpSpPr>
          <a:xfrm>
            <a:off x="2403114" y="4283747"/>
            <a:ext cx="3600000" cy="1694055"/>
            <a:chOff x="2403114" y="4283747"/>
            <a:chExt cx="3600000" cy="1694055"/>
          </a:xfrm>
        </p:grpSpPr>
        <p:sp>
          <p:nvSpPr>
            <p:cNvPr id="1682" name="object_1683"/>
            <p:cNvSpPr txBox="1"/>
            <p:nvPr/>
          </p:nvSpPr>
          <p:spPr>
            <a:xfrm>
              <a:off x="2403114" y="5265802"/>
              <a:ext cx="3600000" cy="612000"/>
            </a:xfrm>
            <a:prstGeom prst="rect">
              <a:avLst/>
            </a:prstGeom>
            <a:noFill/>
          </p:spPr>
          <p:txBody>
            <a:bodyPr wrap="square" lIns="0" tIns="0" rIns="0" bIns="0" rtlCol="0">
              <a:spAutoFit/>
            </a:bodyPr>
            <a:lstStyle/>
            <a:p>
              <a:pPr algn="ctr"/>
              <a:r>
                <a:rPr lang="en-US" sz="1950" dirty="0">
                  <a:latin typeface="Arial"/>
                  <a:ea typeface="Arial"/>
                </a:rPr>
                <a:t>Unternehmensimage</a:t>
              </a:r>
            </a:p>
          </p:txBody>
        </p:sp>
        <p:sp>
          <p:nvSpPr>
            <p:cNvPr id="1684" name="object_1685">
              <a:hlinkClick r:id="rId25" action="ppaction://hlinksldjump" tooltip="Unternehmensimage"/>
            </p:cNvPr>
            <p:cNvSpPr/>
            <p:nvPr/>
          </p:nvSpPr>
          <p:spPr>
            <a:xfrm>
              <a:off x="3742105" y="4283747"/>
              <a:ext cx="922019" cy="922019"/>
            </a:xfrm>
            <a:prstGeom prst="rect">
              <a:avLst/>
            </a:prstGeom>
            <a:solidFill>
              <a:srgbClr val="35B77C"/>
            </a:solidFill>
            <a:ln>
              <a:noFill/>
            </a:ln>
          </p:spPr>
          <p:txBody>
            <a:bodyPr lIns="0" tIns="0" rIns="0" bIns="0" rtlCol="0" anchor="ctr"/>
            <a:lstStyle/>
            <a:p>
              <a:pPr algn="ctr"/>
              <a:r>
                <a:rPr lang="de-AT" sz="2900" b="1" dirty="0">
                  <a:solidFill>
                    <a:srgbClr val="FFFFFF"/>
                  </a:solidFill>
                  <a:latin typeface="Avenir Next LT Pro"/>
                  <a:cs typeface="Avenir Next LT Pro"/>
                </a:rPr>
                <a:t>2.1</a:t>
              </a:r>
            </a:p>
            <a:p>
              <a:pPr algn="ctr">
                <a:lnSpc>
                  <a:spcPts val="2155"/>
                </a:lnSpc>
              </a:pPr>
              <a:r>
                <a:rPr lang="de-AT" sz="1450" spc="5" dirty="0">
                  <a:solidFill>
                    <a:srgbClr val="FFFFFF"/>
                  </a:solidFill>
                  <a:latin typeface="Avenir Next LT Pro"/>
                  <a:cs typeface="Avenir Next LT Pro"/>
                </a:rPr>
                <a:t> </a:t>
              </a:r>
              <a:endParaRPr lang="de-AT" sz="1450" dirty="0"/>
            </a:p>
          </p:txBody>
        </p:sp>
        <p:sp>
          <p:nvSpPr>
            <p:cNvPr id="1686" name="object_1687"/>
            <p:cNvSpPr/>
            <p:nvPr/>
          </p:nvSpPr>
          <p:spPr>
            <a:xfrm>
              <a:off x="3742105" y="4898426"/>
              <a:ext cx="461010" cy="320000"/>
            </a:xfrm>
            <a:prstGeom prst="rect">
              <a:avLst/>
            </a:prstGeom>
            <a:solidFill>
              <a:srgbClr val="D1D3D4"/>
            </a:solidFill>
          </p:spPr>
        </p:sp>
        <p:sp>
          <p:nvSpPr>
            <p:cNvPr id="1688" name="object_1689"/>
            <p:cNvSpPr/>
            <p:nvPr/>
          </p:nvSpPr>
          <p:spPr>
            <a:xfrm>
              <a:off x="3742105" y="489842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2.2                                              </a:t>
              </a:r>
            </a:p>
          </p:txBody>
        </p:sp>
        <p:sp>
          <p:nvSpPr>
            <p:cNvPr id="1690" name="object_1691"/>
            <p:cNvSpPr/>
            <p:nvPr/>
          </p:nvSpPr>
          <p:spPr>
            <a:xfrm>
              <a:off x="4203115" y="4898426"/>
              <a:ext cx="461010" cy="320000"/>
            </a:xfrm>
            <a:prstGeom prst="rect">
              <a:avLst/>
            </a:prstGeom>
            <a:solidFill>
              <a:srgbClr val="E1E2E3"/>
            </a:solidFill>
          </p:spPr>
        </p:sp>
        <p:sp>
          <p:nvSpPr>
            <p:cNvPr id="1692" name="object_1693"/>
            <p:cNvSpPr/>
            <p:nvPr/>
          </p:nvSpPr>
          <p:spPr>
            <a:xfrm>
              <a:off x="4203115" y="4898426"/>
              <a:ext cx="46101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2.3                                              </a:t>
              </a:r>
            </a:p>
          </p:txBody>
        </p:sp>
      </p:gr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74" name="object_10875"/>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17</a:t>
            </a:r>
            <a:endParaRPr sz="2950" b="1" dirty="0"/>
          </a:p>
        </p:txBody>
      </p:sp>
      <p:sp>
        <p:nvSpPr>
          <p:cNvPr id="10876" name="object_1087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Umsetzung von Veränderungen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0878" name="1087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0880" name="1088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0882" name="1088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0884" name="1088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0886" name="1088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0888" name="1088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0890" name="1089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0892" name="1089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0894" name="object_10895"/>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15455"/>
                </a:solidFill>
                <a:latin typeface="Arial"/>
                <a:cs typeface="Arial"/>
              </a:rPr>
              <a:t>(0)</a:t>
            </a:r>
          </a:p>
        </p:txBody>
      </p:sp>
      <p:sp>
        <p:nvSpPr>
          <p:cNvPr id="10896" name="object_1089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898" name="object_10899"/>
          <p:cNvSpPr/>
          <p:nvPr/>
        </p:nvSpPr>
        <p:spPr>
          <a:xfrm>
            <a:off x="7345326" y="3599878"/>
            <a:ext cx="0" cy="3184299"/>
          </a:xfrm>
          <a:prstGeom prst="rect">
            <a:avLst/>
          </a:prstGeom>
          <a:ln w="5235">
            <a:solidFill>
              <a:srgbClr val="000000"/>
            </a:solidFill>
          </a:ln>
        </p:spPr>
      </p:sp>
      <p:sp>
        <p:nvSpPr>
          <p:cNvPr id="10900" name="object_1090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902" name="object_10903"/>
          <p:cNvSpPr/>
          <p:nvPr/>
        </p:nvSpPr>
        <p:spPr>
          <a:xfrm>
            <a:off x="9026775" y="3599878"/>
            <a:ext cx="0" cy="3184299"/>
          </a:xfrm>
          <a:prstGeom prst="rect">
            <a:avLst/>
          </a:prstGeom>
          <a:ln w="5235">
            <a:solidFill>
              <a:srgbClr val="767A7C"/>
            </a:solidFill>
          </a:ln>
        </p:spPr>
      </p:sp>
      <p:sp>
        <p:nvSpPr>
          <p:cNvPr id="10904" name="object_1090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906" name="object_10907"/>
          <p:cNvSpPr/>
          <p:nvPr/>
        </p:nvSpPr>
        <p:spPr>
          <a:xfrm>
            <a:off x="10708225" y="3599878"/>
            <a:ext cx="0" cy="3184299"/>
          </a:xfrm>
          <a:prstGeom prst="rect">
            <a:avLst/>
          </a:prstGeom>
          <a:ln w="5235">
            <a:solidFill>
              <a:srgbClr val="767A7C"/>
            </a:solidFill>
          </a:ln>
        </p:spPr>
      </p:sp>
      <p:sp>
        <p:nvSpPr>
          <p:cNvPr id="10908" name="object_1090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910" name="object_10911"/>
          <p:cNvSpPr/>
          <p:nvPr/>
        </p:nvSpPr>
        <p:spPr>
          <a:xfrm>
            <a:off x="12389674" y="3599878"/>
            <a:ext cx="0" cy="3184299"/>
          </a:xfrm>
          <a:prstGeom prst="rect">
            <a:avLst/>
          </a:prstGeom>
          <a:ln w="5235">
            <a:solidFill>
              <a:srgbClr val="767A7C"/>
            </a:solidFill>
          </a:ln>
        </p:spPr>
      </p:sp>
      <p:sp>
        <p:nvSpPr>
          <p:cNvPr id="10912" name="object_1091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914" name="object_10915"/>
          <p:cNvSpPr/>
          <p:nvPr/>
        </p:nvSpPr>
        <p:spPr>
          <a:xfrm>
            <a:off x="14071124" y="3599878"/>
            <a:ext cx="0" cy="3184299"/>
          </a:xfrm>
          <a:prstGeom prst="rect">
            <a:avLst/>
          </a:prstGeom>
          <a:ln w="5235">
            <a:solidFill>
              <a:srgbClr val="767A7C"/>
            </a:solidFill>
          </a:ln>
        </p:spPr>
      </p:sp>
      <p:sp>
        <p:nvSpPr>
          <p:cNvPr id="10916" name="object_1091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918" name="object_10919"/>
          <p:cNvSpPr/>
          <p:nvPr/>
        </p:nvSpPr>
        <p:spPr>
          <a:xfrm>
            <a:off x="15752573" y="3599878"/>
            <a:ext cx="0" cy="3184299"/>
          </a:xfrm>
          <a:prstGeom prst="rect">
            <a:avLst/>
          </a:prstGeom>
          <a:ln w="5235">
            <a:solidFill>
              <a:srgbClr val="000000"/>
            </a:solidFill>
          </a:ln>
        </p:spPr>
      </p:sp>
      <p:sp>
        <p:nvSpPr>
          <p:cNvPr id="10868" name="object_10869"/>
          <p:cNvSpPr/>
          <p:nvPr/>
        </p:nvSpPr>
        <p:spPr>
          <a:xfrm>
            <a:off x="7345326" y="3442398"/>
            <a:ext cx="5128421" cy="157480"/>
          </a:xfrm>
          <a:prstGeom prst="rect">
            <a:avLst/>
          </a:prstGeom>
          <a:solidFill>
            <a:srgbClr val="DB2D3C"/>
          </a:solidFill>
        </p:spPr>
      </p:sp>
      <p:sp>
        <p:nvSpPr>
          <p:cNvPr id="10870" name="object_10871"/>
          <p:cNvSpPr/>
          <p:nvPr/>
        </p:nvSpPr>
        <p:spPr>
          <a:xfrm>
            <a:off x="12473747" y="3442398"/>
            <a:ext cx="1008870" cy="157480"/>
          </a:xfrm>
          <a:prstGeom prst="rect">
            <a:avLst/>
          </a:prstGeom>
          <a:solidFill>
            <a:srgbClr val="FABC46"/>
          </a:solidFill>
        </p:spPr>
      </p:sp>
      <p:sp>
        <p:nvSpPr>
          <p:cNvPr id="10872" name="object_10873"/>
          <p:cNvSpPr/>
          <p:nvPr/>
        </p:nvSpPr>
        <p:spPr>
          <a:xfrm>
            <a:off x="13482617" y="3442398"/>
            <a:ext cx="2269957" cy="157480"/>
          </a:xfrm>
          <a:prstGeom prst="rect">
            <a:avLst/>
          </a:prstGeom>
          <a:solidFill>
            <a:srgbClr val="35B77C"/>
          </a:solidFill>
        </p:spPr>
      </p:sp>
      <p:sp>
        <p:nvSpPr>
          <p:cNvPr id="10920" name="object_1092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0922" name="object_10923"/>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0924" name="object_1092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W=17%</a:t>
            </a:r>
          </a:p>
        </p:txBody>
      </p:sp>
      <p:sp>
        <p:nvSpPr>
          <p:cNvPr id="10926" name="object_10927">
            <a:hlinkClick r:id="rId17" action="ppaction://hlinksldjump" tooltip="Meine direkte Führungskraft setzt notwendige Veränderungen professionell um."/>
          </p:cNvPr>
          <p:cNvSpPr/>
          <p:nvPr/>
        </p:nvSpPr>
        <p:spPr>
          <a:xfrm>
            <a:off x="7345326" y="3918308"/>
            <a:ext cx="7062087" cy="424573"/>
          </a:xfrm>
          <a:prstGeom prst="rect">
            <a:avLst/>
          </a:prstGeom>
          <a:solidFill>
            <a:srgbClr val="49C0B6"/>
          </a:solidFill>
        </p:spPr>
      </p:sp>
      <p:sp>
        <p:nvSpPr>
          <p:cNvPr id="10928" name="object_1092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0930" name="object_10931"/>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0932" name="object_1093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W=17%</a:t>
            </a:r>
          </a:p>
        </p:txBody>
      </p:sp>
      <p:sp>
        <p:nvSpPr>
          <p:cNvPr id="10934" name="object_10935">
            <a:hlinkClick r:id="rId17" action="ppaction://hlinksldjump" tooltip="Meine direkte Führungskraft setzt notwendige Veränderungen professionell um."/>
          </p:cNvPr>
          <p:cNvSpPr/>
          <p:nvPr/>
        </p:nvSpPr>
        <p:spPr>
          <a:xfrm>
            <a:off x="7345326" y="4979741"/>
            <a:ext cx="7110129" cy="424573"/>
          </a:xfrm>
          <a:prstGeom prst="rect">
            <a:avLst/>
          </a:prstGeom>
          <a:solidFill>
            <a:srgbClr val="49C0B6"/>
          </a:solidFill>
        </p:spPr>
      </p:sp>
      <p:sp>
        <p:nvSpPr>
          <p:cNvPr id="10936" name="object_1093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0938" name="object_10939"/>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0940" name="object_1094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Z=1.9 | W=17%</a:t>
            </a:r>
          </a:p>
        </p:txBody>
      </p:sp>
      <p:sp>
        <p:nvSpPr>
          <p:cNvPr id="10942" name="object_10943">
            <a:hlinkClick r:id="rId17" action="ppaction://hlinksldjump" tooltip="Meine direkte Führungskraft setzt notwendige Veränderungen professionell um."/>
          </p:cNvPr>
          <p:cNvSpPr/>
          <p:nvPr/>
        </p:nvSpPr>
        <p:spPr>
          <a:xfrm>
            <a:off x="7345326" y="6041174"/>
            <a:ext cx="6923615" cy="424573"/>
          </a:xfrm>
          <a:prstGeom prst="rect">
            <a:avLst/>
          </a:prstGeom>
          <a:solidFill>
            <a:srgbClr val="49C0B6"/>
          </a:solidFill>
        </p:spPr>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2" name="object_10953"/>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18</a:t>
            </a:r>
            <a:endParaRPr sz="2950" b="1" dirty="0"/>
          </a:p>
        </p:txBody>
      </p:sp>
      <p:sp>
        <p:nvSpPr>
          <p:cNvPr id="10954" name="object_1095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Förderung interner Kooperation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0956" name="1095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0958" name="1095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0960" name="1096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0962" name="1096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0964" name="1096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0966" name="1096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0968" name="1096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0970" name="1097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0972" name="object_10973"/>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15455"/>
                </a:solidFill>
                <a:latin typeface="Arial"/>
                <a:cs typeface="Arial"/>
              </a:rPr>
              <a:t>(+0.1)</a:t>
            </a:r>
          </a:p>
        </p:txBody>
      </p:sp>
      <p:sp>
        <p:nvSpPr>
          <p:cNvPr id="10974" name="object_1097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976" name="object_10977"/>
          <p:cNvSpPr/>
          <p:nvPr/>
        </p:nvSpPr>
        <p:spPr>
          <a:xfrm>
            <a:off x="7345326" y="3599878"/>
            <a:ext cx="0" cy="3184299"/>
          </a:xfrm>
          <a:prstGeom prst="rect">
            <a:avLst/>
          </a:prstGeom>
          <a:ln w="5235">
            <a:solidFill>
              <a:srgbClr val="000000"/>
            </a:solidFill>
          </a:ln>
        </p:spPr>
      </p:sp>
      <p:sp>
        <p:nvSpPr>
          <p:cNvPr id="10978" name="object_1097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980" name="object_10981"/>
          <p:cNvSpPr/>
          <p:nvPr/>
        </p:nvSpPr>
        <p:spPr>
          <a:xfrm>
            <a:off x="9026775" y="3599878"/>
            <a:ext cx="0" cy="3184299"/>
          </a:xfrm>
          <a:prstGeom prst="rect">
            <a:avLst/>
          </a:prstGeom>
          <a:ln w="5235">
            <a:solidFill>
              <a:srgbClr val="767A7C"/>
            </a:solidFill>
          </a:ln>
        </p:spPr>
      </p:sp>
      <p:sp>
        <p:nvSpPr>
          <p:cNvPr id="10982" name="object_1098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984" name="object_10985"/>
          <p:cNvSpPr/>
          <p:nvPr/>
        </p:nvSpPr>
        <p:spPr>
          <a:xfrm>
            <a:off x="10708225" y="3599878"/>
            <a:ext cx="0" cy="3184299"/>
          </a:xfrm>
          <a:prstGeom prst="rect">
            <a:avLst/>
          </a:prstGeom>
          <a:ln w="5235">
            <a:solidFill>
              <a:srgbClr val="767A7C"/>
            </a:solidFill>
          </a:ln>
        </p:spPr>
      </p:sp>
      <p:sp>
        <p:nvSpPr>
          <p:cNvPr id="10986" name="object_1098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988" name="object_10989"/>
          <p:cNvSpPr/>
          <p:nvPr/>
        </p:nvSpPr>
        <p:spPr>
          <a:xfrm>
            <a:off x="12389674" y="3599878"/>
            <a:ext cx="0" cy="3184299"/>
          </a:xfrm>
          <a:prstGeom prst="rect">
            <a:avLst/>
          </a:prstGeom>
          <a:ln w="5235">
            <a:solidFill>
              <a:srgbClr val="767A7C"/>
            </a:solidFill>
          </a:ln>
        </p:spPr>
      </p:sp>
      <p:sp>
        <p:nvSpPr>
          <p:cNvPr id="10990" name="object_1099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992" name="object_10993"/>
          <p:cNvSpPr/>
          <p:nvPr/>
        </p:nvSpPr>
        <p:spPr>
          <a:xfrm>
            <a:off x="14071124" y="3599878"/>
            <a:ext cx="0" cy="3184299"/>
          </a:xfrm>
          <a:prstGeom prst="rect">
            <a:avLst/>
          </a:prstGeom>
          <a:ln w="5235">
            <a:solidFill>
              <a:srgbClr val="767A7C"/>
            </a:solidFill>
          </a:ln>
        </p:spPr>
      </p:sp>
      <p:sp>
        <p:nvSpPr>
          <p:cNvPr id="10994" name="object_1099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996" name="object_10997"/>
          <p:cNvSpPr/>
          <p:nvPr/>
        </p:nvSpPr>
        <p:spPr>
          <a:xfrm>
            <a:off x="15752573" y="3599878"/>
            <a:ext cx="0" cy="3184299"/>
          </a:xfrm>
          <a:prstGeom prst="rect">
            <a:avLst/>
          </a:prstGeom>
          <a:ln w="5235">
            <a:solidFill>
              <a:srgbClr val="000000"/>
            </a:solidFill>
          </a:ln>
        </p:spPr>
      </p:sp>
      <p:sp>
        <p:nvSpPr>
          <p:cNvPr id="10946" name="object_10947"/>
          <p:cNvSpPr/>
          <p:nvPr/>
        </p:nvSpPr>
        <p:spPr>
          <a:xfrm>
            <a:off x="7345326" y="3442398"/>
            <a:ext cx="5128421" cy="157480"/>
          </a:xfrm>
          <a:prstGeom prst="rect">
            <a:avLst/>
          </a:prstGeom>
          <a:solidFill>
            <a:srgbClr val="DB2D3C"/>
          </a:solidFill>
        </p:spPr>
      </p:sp>
      <p:sp>
        <p:nvSpPr>
          <p:cNvPr id="10948" name="object_10949"/>
          <p:cNvSpPr/>
          <p:nvPr/>
        </p:nvSpPr>
        <p:spPr>
          <a:xfrm>
            <a:off x="12473747" y="3442398"/>
            <a:ext cx="1008870" cy="157480"/>
          </a:xfrm>
          <a:prstGeom prst="rect">
            <a:avLst/>
          </a:prstGeom>
          <a:solidFill>
            <a:srgbClr val="FABC46"/>
          </a:solidFill>
        </p:spPr>
      </p:sp>
      <p:sp>
        <p:nvSpPr>
          <p:cNvPr id="10950" name="object_10951"/>
          <p:cNvSpPr/>
          <p:nvPr/>
        </p:nvSpPr>
        <p:spPr>
          <a:xfrm>
            <a:off x="13482617" y="3442398"/>
            <a:ext cx="2269957" cy="157480"/>
          </a:xfrm>
          <a:prstGeom prst="rect">
            <a:avLst/>
          </a:prstGeom>
          <a:solidFill>
            <a:srgbClr val="35B77C"/>
          </a:solidFill>
        </p:spPr>
      </p:sp>
      <p:sp>
        <p:nvSpPr>
          <p:cNvPr id="10998" name="object_1099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1000" name="object_11001"/>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1002" name="object_1100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W=22%</a:t>
            </a:r>
          </a:p>
        </p:txBody>
      </p:sp>
      <p:sp>
        <p:nvSpPr>
          <p:cNvPr id="11004" name="object_11005">
            <a:hlinkClick r:id="rId17" action="ppaction://hlinksldjump" tooltip="Meine direkte Führungskraft fördert die bereichsübergreifende Zusammenarbeit."/>
          </p:cNvPr>
          <p:cNvSpPr/>
          <p:nvPr/>
        </p:nvSpPr>
        <p:spPr>
          <a:xfrm>
            <a:off x="7345326" y="3918308"/>
            <a:ext cx="7014046" cy="424573"/>
          </a:xfrm>
          <a:prstGeom prst="rect">
            <a:avLst/>
          </a:prstGeom>
          <a:solidFill>
            <a:srgbClr val="49C0B6"/>
          </a:solidFill>
        </p:spPr>
      </p:sp>
      <p:sp>
        <p:nvSpPr>
          <p:cNvPr id="11006" name="object_1100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1008" name="object_11009"/>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1010" name="object_1101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Z=1.9 | W=22%</a:t>
            </a:r>
          </a:p>
        </p:txBody>
      </p:sp>
      <p:sp>
        <p:nvSpPr>
          <p:cNvPr id="11012" name="object_11013">
            <a:hlinkClick r:id="rId17" action="ppaction://hlinksldjump" tooltip="Meine direkte Führungskraft fördert die bereichsübergreifende Zusammenarbeit."/>
          </p:cNvPr>
          <p:cNvSpPr/>
          <p:nvPr/>
        </p:nvSpPr>
        <p:spPr>
          <a:xfrm>
            <a:off x="7345326" y="4979741"/>
            <a:ext cx="6966005" cy="424573"/>
          </a:xfrm>
          <a:prstGeom prst="rect">
            <a:avLst/>
          </a:prstGeom>
          <a:solidFill>
            <a:srgbClr val="49C0B6"/>
          </a:solidFill>
        </p:spPr>
      </p:sp>
      <p:sp>
        <p:nvSpPr>
          <p:cNvPr id="11014" name="object_1101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1016" name="object_11017"/>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1018" name="object_1101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 | W=22%</a:t>
            </a:r>
          </a:p>
        </p:txBody>
      </p:sp>
      <p:sp>
        <p:nvSpPr>
          <p:cNvPr id="11020" name="object_11021">
            <a:hlinkClick r:id="rId17" action="ppaction://hlinksldjump" tooltip="Meine direkte Führungskraft fördert die bereichsübergreifende Zusammenarbeit."/>
          </p:cNvPr>
          <p:cNvSpPr/>
          <p:nvPr/>
        </p:nvSpPr>
        <p:spPr>
          <a:xfrm>
            <a:off x="7345326" y="6041174"/>
            <a:ext cx="6725798" cy="424573"/>
          </a:xfrm>
          <a:prstGeom prst="rect">
            <a:avLst/>
          </a:prstGeom>
          <a:solidFill>
            <a:srgbClr val="49C0B6"/>
          </a:solidFill>
        </p:spPr>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30" name="object_11031"/>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19</a:t>
            </a:r>
            <a:endParaRPr sz="2950" b="1" dirty="0"/>
          </a:p>
        </p:txBody>
      </p:sp>
      <p:sp>
        <p:nvSpPr>
          <p:cNvPr id="11032" name="object_1103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Delegationskompetenz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1034" name="1103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1036" name="1103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1038" name="1103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1040" name="1104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1042" name="1104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1044" name="1104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1046" name="1104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1048" name="1104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1050" name="object_11051"/>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1.7</a:t>
            </a:r>
          </a:p>
          <a:p>
            <a:pPr algn="ctr"/>
            <a:r>
              <a:rPr lang="en-US" sz="1850" b="1" dirty="0">
                <a:solidFill>
                  <a:srgbClr val="515455"/>
                </a:solidFill>
                <a:latin typeface="Arial"/>
                <a:cs typeface="Arial"/>
              </a:rPr>
              <a:t>(0)</a:t>
            </a:r>
          </a:p>
        </p:txBody>
      </p:sp>
      <p:sp>
        <p:nvSpPr>
          <p:cNvPr id="11052" name="object_1105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054" name="object_11055"/>
          <p:cNvSpPr/>
          <p:nvPr/>
        </p:nvSpPr>
        <p:spPr>
          <a:xfrm>
            <a:off x="7345326" y="3599878"/>
            <a:ext cx="0" cy="3184299"/>
          </a:xfrm>
          <a:prstGeom prst="rect">
            <a:avLst/>
          </a:prstGeom>
          <a:ln w="5235">
            <a:solidFill>
              <a:srgbClr val="000000"/>
            </a:solidFill>
          </a:ln>
        </p:spPr>
      </p:sp>
      <p:sp>
        <p:nvSpPr>
          <p:cNvPr id="11056" name="object_1105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058" name="object_11059"/>
          <p:cNvSpPr/>
          <p:nvPr/>
        </p:nvSpPr>
        <p:spPr>
          <a:xfrm>
            <a:off x="9026775" y="3599878"/>
            <a:ext cx="0" cy="3184299"/>
          </a:xfrm>
          <a:prstGeom prst="rect">
            <a:avLst/>
          </a:prstGeom>
          <a:ln w="5235">
            <a:solidFill>
              <a:srgbClr val="767A7C"/>
            </a:solidFill>
          </a:ln>
        </p:spPr>
      </p:sp>
      <p:sp>
        <p:nvSpPr>
          <p:cNvPr id="11060" name="object_1106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062" name="object_11063"/>
          <p:cNvSpPr/>
          <p:nvPr/>
        </p:nvSpPr>
        <p:spPr>
          <a:xfrm>
            <a:off x="10708225" y="3599878"/>
            <a:ext cx="0" cy="3184299"/>
          </a:xfrm>
          <a:prstGeom prst="rect">
            <a:avLst/>
          </a:prstGeom>
          <a:ln w="5235">
            <a:solidFill>
              <a:srgbClr val="767A7C"/>
            </a:solidFill>
          </a:ln>
        </p:spPr>
      </p:sp>
      <p:sp>
        <p:nvSpPr>
          <p:cNvPr id="11064" name="object_1106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1066" name="object_11067"/>
          <p:cNvSpPr/>
          <p:nvPr/>
        </p:nvSpPr>
        <p:spPr>
          <a:xfrm>
            <a:off x="12389674" y="3599878"/>
            <a:ext cx="0" cy="3184299"/>
          </a:xfrm>
          <a:prstGeom prst="rect">
            <a:avLst/>
          </a:prstGeom>
          <a:ln w="5235">
            <a:solidFill>
              <a:srgbClr val="767A7C"/>
            </a:solidFill>
          </a:ln>
        </p:spPr>
      </p:sp>
      <p:sp>
        <p:nvSpPr>
          <p:cNvPr id="11068" name="object_1106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1070" name="object_11071"/>
          <p:cNvSpPr/>
          <p:nvPr/>
        </p:nvSpPr>
        <p:spPr>
          <a:xfrm>
            <a:off x="14071124" y="3599878"/>
            <a:ext cx="0" cy="3184299"/>
          </a:xfrm>
          <a:prstGeom prst="rect">
            <a:avLst/>
          </a:prstGeom>
          <a:ln w="5235">
            <a:solidFill>
              <a:srgbClr val="767A7C"/>
            </a:solidFill>
          </a:ln>
        </p:spPr>
      </p:sp>
      <p:sp>
        <p:nvSpPr>
          <p:cNvPr id="11072" name="object_1107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1074" name="object_11075"/>
          <p:cNvSpPr/>
          <p:nvPr/>
        </p:nvSpPr>
        <p:spPr>
          <a:xfrm>
            <a:off x="15752573" y="3599878"/>
            <a:ext cx="0" cy="3184299"/>
          </a:xfrm>
          <a:prstGeom prst="rect">
            <a:avLst/>
          </a:prstGeom>
          <a:ln w="5235">
            <a:solidFill>
              <a:srgbClr val="000000"/>
            </a:solidFill>
          </a:ln>
        </p:spPr>
      </p:sp>
      <p:sp>
        <p:nvSpPr>
          <p:cNvPr id="11024" name="object_11025"/>
          <p:cNvSpPr/>
          <p:nvPr/>
        </p:nvSpPr>
        <p:spPr>
          <a:xfrm>
            <a:off x="7345326" y="3442398"/>
            <a:ext cx="5128421" cy="157480"/>
          </a:xfrm>
          <a:prstGeom prst="rect">
            <a:avLst/>
          </a:prstGeom>
          <a:solidFill>
            <a:srgbClr val="DB2D3C"/>
          </a:solidFill>
        </p:spPr>
      </p:sp>
      <p:sp>
        <p:nvSpPr>
          <p:cNvPr id="11026" name="object_11027"/>
          <p:cNvSpPr/>
          <p:nvPr/>
        </p:nvSpPr>
        <p:spPr>
          <a:xfrm>
            <a:off x="12473747" y="3442398"/>
            <a:ext cx="1008870" cy="157480"/>
          </a:xfrm>
          <a:prstGeom prst="rect">
            <a:avLst/>
          </a:prstGeom>
          <a:solidFill>
            <a:srgbClr val="FABC46"/>
          </a:solidFill>
        </p:spPr>
      </p:sp>
      <p:sp>
        <p:nvSpPr>
          <p:cNvPr id="11028" name="object_11029"/>
          <p:cNvSpPr/>
          <p:nvPr/>
        </p:nvSpPr>
        <p:spPr>
          <a:xfrm>
            <a:off x="13482617" y="3442398"/>
            <a:ext cx="2269957" cy="157480"/>
          </a:xfrm>
          <a:prstGeom prst="rect">
            <a:avLst/>
          </a:prstGeom>
          <a:solidFill>
            <a:srgbClr val="35B77C"/>
          </a:solidFill>
        </p:spPr>
      </p:sp>
      <p:sp>
        <p:nvSpPr>
          <p:cNvPr id="11076" name="object_1107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1078" name="object_1107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1080" name="object_1108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Z=1.7 | W=28%</a:t>
            </a:r>
          </a:p>
        </p:txBody>
      </p:sp>
      <p:sp>
        <p:nvSpPr>
          <p:cNvPr id="11082" name="object_11083">
            <a:hlinkClick r:id="rId17" action="ppaction://hlinksldjump" tooltip="Meine direkte Führungskraft delegiert sehr klar und unmissverständlich."/>
          </p:cNvPr>
          <p:cNvSpPr/>
          <p:nvPr/>
        </p:nvSpPr>
        <p:spPr>
          <a:xfrm>
            <a:off x="7345326" y="3918308"/>
            <a:ext cx="7254253" cy="424573"/>
          </a:xfrm>
          <a:prstGeom prst="rect">
            <a:avLst/>
          </a:prstGeom>
          <a:solidFill>
            <a:srgbClr val="49C0B6"/>
          </a:solidFill>
        </p:spPr>
      </p:sp>
      <p:sp>
        <p:nvSpPr>
          <p:cNvPr id="11084" name="object_1108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1086" name="object_1108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1088" name="object_1108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Z=1.7 | W=28%</a:t>
            </a:r>
          </a:p>
        </p:txBody>
      </p:sp>
      <p:sp>
        <p:nvSpPr>
          <p:cNvPr id="11090" name="object_11091">
            <a:hlinkClick r:id="rId17" action="ppaction://hlinksldjump" tooltip="Meine direkte Führungskraft delegiert sehr klar und unmissverständlich."/>
          </p:cNvPr>
          <p:cNvSpPr/>
          <p:nvPr/>
        </p:nvSpPr>
        <p:spPr>
          <a:xfrm>
            <a:off x="7345326" y="4979741"/>
            <a:ext cx="7206212" cy="424573"/>
          </a:xfrm>
          <a:prstGeom prst="rect">
            <a:avLst/>
          </a:prstGeom>
          <a:solidFill>
            <a:srgbClr val="49C0B6"/>
          </a:solidFill>
        </p:spPr>
      </p:sp>
      <p:sp>
        <p:nvSpPr>
          <p:cNvPr id="11092" name="object_1109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1094" name="object_1109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1096" name="object_1109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W=28%</a:t>
            </a:r>
          </a:p>
        </p:txBody>
      </p:sp>
      <p:sp>
        <p:nvSpPr>
          <p:cNvPr id="11098" name="object_11099">
            <a:hlinkClick r:id="rId17" action="ppaction://hlinksldjump" tooltip="Meine direkte Führungskraft delegiert sehr klar und unmissverständlich."/>
          </p:cNvPr>
          <p:cNvSpPr/>
          <p:nvPr/>
        </p:nvSpPr>
        <p:spPr>
          <a:xfrm>
            <a:off x="7345326" y="6041174"/>
            <a:ext cx="7022524" cy="424573"/>
          </a:xfrm>
          <a:prstGeom prst="rect">
            <a:avLst/>
          </a:prstGeom>
          <a:solidFill>
            <a:srgbClr val="49C0B6"/>
          </a:solidFill>
        </p:spPr>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08" name="object_11109"/>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20</a:t>
            </a:r>
            <a:endParaRPr sz="2950" b="1" dirty="0"/>
          </a:p>
        </p:txBody>
      </p:sp>
      <p:sp>
        <p:nvSpPr>
          <p:cNvPr id="11110" name="object_1111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Feedback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1112" name="1111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1114" name="1111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1116" name="1111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1118" name="1111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1120" name="1112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1122" name="1112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1124" name="1112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1126" name="1112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1128" name="object_11129"/>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1.6</a:t>
            </a:r>
          </a:p>
          <a:p>
            <a:pPr algn="ctr"/>
            <a:r>
              <a:rPr lang="en-US" sz="1850" b="1" dirty="0">
                <a:solidFill>
                  <a:srgbClr val="515455"/>
                </a:solidFill>
                <a:latin typeface="Arial"/>
                <a:cs typeface="Arial"/>
              </a:rPr>
              <a:t>(0)</a:t>
            </a:r>
          </a:p>
        </p:txBody>
      </p:sp>
      <p:sp>
        <p:nvSpPr>
          <p:cNvPr id="11130" name="object_1113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132" name="object_11133"/>
          <p:cNvSpPr/>
          <p:nvPr/>
        </p:nvSpPr>
        <p:spPr>
          <a:xfrm>
            <a:off x="7345326" y="3599878"/>
            <a:ext cx="0" cy="3184299"/>
          </a:xfrm>
          <a:prstGeom prst="rect">
            <a:avLst/>
          </a:prstGeom>
          <a:ln w="5235">
            <a:solidFill>
              <a:srgbClr val="000000"/>
            </a:solidFill>
          </a:ln>
        </p:spPr>
      </p:sp>
      <p:sp>
        <p:nvSpPr>
          <p:cNvPr id="11134" name="object_1113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136" name="object_11137"/>
          <p:cNvSpPr/>
          <p:nvPr/>
        </p:nvSpPr>
        <p:spPr>
          <a:xfrm>
            <a:off x="9026775" y="3599878"/>
            <a:ext cx="0" cy="3184299"/>
          </a:xfrm>
          <a:prstGeom prst="rect">
            <a:avLst/>
          </a:prstGeom>
          <a:ln w="5235">
            <a:solidFill>
              <a:srgbClr val="767A7C"/>
            </a:solidFill>
          </a:ln>
        </p:spPr>
      </p:sp>
      <p:sp>
        <p:nvSpPr>
          <p:cNvPr id="11138" name="object_1113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140" name="object_11141"/>
          <p:cNvSpPr/>
          <p:nvPr/>
        </p:nvSpPr>
        <p:spPr>
          <a:xfrm>
            <a:off x="10708225" y="3599878"/>
            <a:ext cx="0" cy="3184299"/>
          </a:xfrm>
          <a:prstGeom prst="rect">
            <a:avLst/>
          </a:prstGeom>
          <a:ln w="5235">
            <a:solidFill>
              <a:srgbClr val="767A7C"/>
            </a:solidFill>
          </a:ln>
        </p:spPr>
      </p:sp>
      <p:sp>
        <p:nvSpPr>
          <p:cNvPr id="11142" name="object_1114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1144" name="object_11145"/>
          <p:cNvSpPr/>
          <p:nvPr/>
        </p:nvSpPr>
        <p:spPr>
          <a:xfrm>
            <a:off x="12389674" y="3599878"/>
            <a:ext cx="0" cy="3184299"/>
          </a:xfrm>
          <a:prstGeom prst="rect">
            <a:avLst/>
          </a:prstGeom>
          <a:ln w="5235">
            <a:solidFill>
              <a:srgbClr val="767A7C"/>
            </a:solidFill>
          </a:ln>
        </p:spPr>
      </p:sp>
      <p:sp>
        <p:nvSpPr>
          <p:cNvPr id="11146" name="object_1114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1148" name="object_11149"/>
          <p:cNvSpPr/>
          <p:nvPr/>
        </p:nvSpPr>
        <p:spPr>
          <a:xfrm>
            <a:off x="14071124" y="3599878"/>
            <a:ext cx="0" cy="3184299"/>
          </a:xfrm>
          <a:prstGeom prst="rect">
            <a:avLst/>
          </a:prstGeom>
          <a:ln w="5235">
            <a:solidFill>
              <a:srgbClr val="767A7C"/>
            </a:solidFill>
          </a:ln>
        </p:spPr>
      </p:sp>
      <p:sp>
        <p:nvSpPr>
          <p:cNvPr id="11150" name="object_1115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1152" name="object_11153"/>
          <p:cNvSpPr/>
          <p:nvPr/>
        </p:nvSpPr>
        <p:spPr>
          <a:xfrm>
            <a:off x="15752573" y="3599878"/>
            <a:ext cx="0" cy="3184299"/>
          </a:xfrm>
          <a:prstGeom prst="rect">
            <a:avLst/>
          </a:prstGeom>
          <a:ln w="5235">
            <a:solidFill>
              <a:srgbClr val="000000"/>
            </a:solidFill>
          </a:ln>
        </p:spPr>
      </p:sp>
      <p:sp>
        <p:nvSpPr>
          <p:cNvPr id="11102" name="object_11103"/>
          <p:cNvSpPr/>
          <p:nvPr/>
        </p:nvSpPr>
        <p:spPr>
          <a:xfrm>
            <a:off x="7345326" y="3442398"/>
            <a:ext cx="5128421" cy="157480"/>
          </a:xfrm>
          <a:prstGeom prst="rect">
            <a:avLst/>
          </a:prstGeom>
          <a:solidFill>
            <a:srgbClr val="DB2D3C"/>
          </a:solidFill>
        </p:spPr>
      </p:sp>
      <p:sp>
        <p:nvSpPr>
          <p:cNvPr id="11104" name="object_11105"/>
          <p:cNvSpPr/>
          <p:nvPr/>
        </p:nvSpPr>
        <p:spPr>
          <a:xfrm>
            <a:off x="12473747" y="3442398"/>
            <a:ext cx="1008870" cy="157480"/>
          </a:xfrm>
          <a:prstGeom prst="rect">
            <a:avLst/>
          </a:prstGeom>
          <a:solidFill>
            <a:srgbClr val="FABC46"/>
          </a:solidFill>
        </p:spPr>
      </p:sp>
      <p:sp>
        <p:nvSpPr>
          <p:cNvPr id="11106" name="object_11107"/>
          <p:cNvSpPr/>
          <p:nvPr/>
        </p:nvSpPr>
        <p:spPr>
          <a:xfrm>
            <a:off x="13482617" y="3442398"/>
            <a:ext cx="2269957" cy="157480"/>
          </a:xfrm>
          <a:prstGeom prst="rect">
            <a:avLst/>
          </a:prstGeom>
          <a:solidFill>
            <a:srgbClr val="35B77C"/>
          </a:solidFill>
        </p:spPr>
      </p:sp>
      <p:sp>
        <p:nvSpPr>
          <p:cNvPr id="11154" name="object_1115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1156" name="object_11157"/>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1158" name="object_1115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Z=1.6 | W=28%</a:t>
            </a:r>
          </a:p>
        </p:txBody>
      </p:sp>
      <p:sp>
        <p:nvSpPr>
          <p:cNvPr id="11160" name="object_11161">
            <a:hlinkClick r:id="rId17" action="ppaction://hlinksldjump" tooltip="Meine direkte Führungskraft gibt mir ausreichend wertschätzendes Feedback."/>
          </p:cNvPr>
          <p:cNvSpPr/>
          <p:nvPr/>
        </p:nvSpPr>
        <p:spPr>
          <a:xfrm>
            <a:off x="7345326" y="3918308"/>
            <a:ext cx="7446419" cy="424573"/>
          </a:xfrm>
          <a:prstGeom prst="rect">
            <a:avLst/>
          </a:prstGeom>
          <a:solidFill>
            <a:srgbClr val="49C0B6"/>
          </a:solidFill>
        </p:spPr>
      </p:sp>
      <p:sp>
        <p:nvSpPr>
          <p:cNvPr id="11162" name="object_1116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1164" name="object_11165"/>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1166" name="object_1116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Z=1.6 | W=28%</a:t>
            </a:r>
          </a:p>
        </p:txBody>
      </p:sp>
      <p:sp>
        <p:nvSpPr>
          <p:cNvPr id="11168" name="object_11169">
            <a:hlinkClick r:id="rId17" action="ppaction://hlinksldjump" tooltip="Meine direkte Führungskraft gibt mir ausreichend wertschätzendes Feedback."/>
          </p:cNvPr>
          <p:cNvSpPr/>
          <p:nvPr/>
        </p:nvSpPr>
        <p:spPr>
          <a:xfrm>
            <a:off x="7345326" y="4979741"/>
            <a:ext cx="7467614" cy="424573"/>
          </a:xfrm>
          <a:prstGeom prst="rect">
            <a:avLst/>
          </a:prstGeom>
          <a:solidFill>
            <a:srgbClr val="49C0B6"/>
          </a:solidFill>
        </p:spPr>
      </p:sp>
      <p:sp>
        <p:nvSpPr>
          <p:cNvPr id="11170" name="object_1117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1172" name="object_11173"/>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1174" name="object_1117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Z=1.7 | W=28%</a:t>
            </a:r>
          </a:p>
        </p:txBody>
      </p:sp>
      <p:sp>
        <p:nvSpPr>
          <p:cNvPr id="11176" name="object_11177">
            <a:hlinkClick r:id="rId17" action="ppaction://hlinksldjump" tooltip="Meine direkte Führungskraft gibt mir ausreichend wertschätzendes Feedback."/>
          </p:cNvPr>
          <p:cNvSpPr/>
          <p:nvPr/>
        </p:nvSpPr>
        <p:spPr>
          <a:xfrm>
            <a:off x="7345326" y="6041174"/>
            <a:ext cx="7235328" cy="424573"/>
          </a:xfrm>
          <a:prstGeom prst="rect">
            <a:avLst/>
          </a:prstGeom>
          <a:solidFill>
            <a:srgbClr val="49C0B6"/>
          </a:solidFill>
        </p:spPr>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86" name="object_11187"/>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21</a:t>
            </a:r>
            <a:endParaRPr sz="2950" b="1" dirty="0"/>
          </a:p>
        </p:txBody>
      </p:sp>
      <p:sp>
        <p:nvSpPr>
          <p:cNvPr id="11188" name="object_1118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Eigenverantwortung wird gefördert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1190" name="1119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1192" name="1119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1194" name="1119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1196" name="1119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1198" name="1119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1200" name="1120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1202" name="1120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1204" name="1120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1206" name="object_11207"/>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1.4</a:t>
            </a:r>
          </a:p>
          <a:p>
            <a:pPr algn="ctr"/>
            <a:r>
              <a:rPr lang="en-US" sz="1850" b="1" dirty="0">
                <a:solidFill>
                  <a:srgbClr val="515455"/>
                </a:solidFill>
                <a:latin typeface="Arial"/>
                <a:cs typeface="Arial"/>
              </a:rPr>
              <a:t>(0)</a:t>
            </a:r>
          </a:p>
        </p:txBody>
      </p:sp>
      <p:sp>
        <p:nvSpPr>
          <p:cNvPr id="11208" name="object_1120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210" name="object_11211"/>
          <p:cNvSpPr/>
          <p:nvPr/>
        </p:nvSpPr>
        <p:spPr>
          <a:xfrm>
            <a:off x="7345326" y="3599878"/>
            <a:ext cx="0" cy="3184299"/>
          </a:xfrm>
          <a:prstGeom prst="rect">
            <a:avLst/>
          </a:prstGeom>
          <a:ln w="5235">
            <a:solidFill>
              <a:srgbClr val="000000"/>
            </a:solidFill>
          </a:ln>
        </p:spPr>
      </p:sp>
      <p:sp>
        <p:nvSpPr>
          <p:cNvPr id="11212" name="object_1121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214" name="object_11215"/>
          <p:cNvSpPr/>
          <p:nvPr/>
        </p:nvSpPr>
        <p:spPr>
          <a:xfrm>
            <a:off x="9026775" y="3599878"/>
            <a:ext cx="0" cy="3184299"/>
          </a:xfrm>
          <a:prstGeom prst="rect">
            <a:avLst/>
          </a:prstGeom>
          <a:ln w="5235">
            <a:solidFill>
              <a:srgbClr val="767A7C"/>
            </a:solidFill>
          </a:ln>
        </p:spPr>
      </p:sp>
      <p:sp>
        <p:nvSpPr>
          <p:cNvPr id="11216" name="object_1121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218" name="object_11219"/>
          <p:cNvSpPr/>
          <p:nvPr/>
        </p:nvSpPr>
        <p:spPr>
          <a:xfrm>
            <a:off x="10708225" y="3599878"/>
            <a:ext cx="0" cy="3184299"/>
          </a:xfrm>
          <a:prstGeom prst="rect">
            <a:avLst/>
          </a:prstGeom>
          <a:ln w="5235">
            <a:solidFill>
              <a:srgbClr val="767A7C"/>
            </a:solidFill>
          </a:ln>
        </p:spPr>
      </p:sp>
      <p:sp>
        <p:nvSpPr>
          <p:cNvPr id="11220" name="object_1122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1222" name="object_11223"/>
          <p:cNvSpPr/>
          <p:nvPr/>
        </p:nvSpPr>
        <p:spPr>
          <a:xfrm>
            <a:off x="12389674" y="3599878"/>
            <a:ext cx="0" cy="3184299"/>
          </a:xfrm>
          <a:prstGeom prst="rect">
            <a:avLst/>
          </a:prstGeom>
          <a:ln w="5235">
            <a:solidFill>
              <a:srgbClr val="767A7C"/>
            </a:solidFill>
          </a:ln>
        </p:spPr>
      </p:sp>
      <p:sp>
        <p:nvSpPr>
          <p:cNvPr id="11224" name="object_1122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1226" name="object_11227"/>
          <p:cNvSpPr/>
          <p:nvPr/>
        </p:nvSpPr>
        <p:spPr>
          <a:xfrm>
            <a:off x="14071124" y="3599878"/>
            <a:ext cx="0" cy="3184299"/>
          </a:xfrm>
          <a:prstGeom prst="rect">
            <a:avLst/>
          </a:prstGeom>
          <a:ln w="5235">
            <a:solidFill>
              <a:srgbClr val="767A7C"/>
            </a:solidFill>
          </a:ln>
        </p:spPr>
      </p:sp>
      <p:sp>
        <p:nvSpPr>
          <p:cNvPr id="11228" name="object_1122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1230" name="object_11231"/>
          <p:cNvSpPr/>
          <p:nvPr/>
        </p:nvSpPr>
        <p:spPr>
          <a:xfrm>
            <a:off x="15752573" y="3599878"/>
            <a:ext cx="0" cy="3184299"/>
          </a:xfrm>
          <a:prstGeom prst="rect">
            <a:avLst/>
          </a:prstGeom>
          <a:ln w="5235">
            <a:solidFill>
              <a:srgbClr val="000000"/>
            </a:solidFill>
          </a:ln>
        </p:spPr>
      </p:sp>
      <p:sp>
        <p:nvSpPr>
          <p:cNvPr id="11180" name="object_11181"/>
          <p:cNvSpPr/>
          <p:nvPr/>
        </p:nvSpPr>
        <p:spPr>
          <a:xfrm>
            <a:off x="7345326" y="3442398"/>
            <a:ext cx="5128421" cy="157480"/>
          </a:xfrm>
          <a:prstGeom prst="rect">
            <a:avLst/>
          </a:prstGeom>
          <a:solidFill>
            <a:srgbClr val="DB2D3C"/>
          </a:solidFill>
        </p:spPr>
      </p:sp>
      <p:sp>
        <p:nvSpPr>
          <p:cNvPr id="11182" name="object_11183"/>
          <p:cNvSpPr/>
          <p:nvPr/>
        </p:nvSpPr>
        <p:spPr>
          <a:xfrm>
            <a:off x="12473747" y="3442398"/>
            <a:ext cx="1008870" cy="157480"/>
          </a:xfrm>
          <a:prstGeom prst="rect">
            <a:avLst/>
          </a:prstGeom>
          <a:solidFill>
            <a:srgbClr val="FABC46"/>
          </a:solidFill>
        </p:spPr>
      </p:sp>
      <p:sp>
        <p:nvSpPr>
          <p:cNvPr id="11184" name="object_11185"/>
          <p:cNvSpPr/>
          <p:nvPr/>
        </p:nvSpPr>
        <p:spPr>
          <a:xfrm>
            <a:off x="13482617" y="3442398"/>
            <a:ext cx="2269957" cy="157480"/>
          </a:xfrm>
          <a:prstGeom prst="rect">
            <a:avLst/>
          </a:prstGeom>
          <a:solidFill>
            <a:srgbClr val="35B77C"/>
          </a:solidFill>
        </p:spPr>
      </p:sp>
      <p:sp>
        <p:nvSpPr>
          <p:cNvPr id="11232" name="object_1123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1234" name="object_1123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1236" name="object_1123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Z=1.4 | W=83%</a:t>
            </a:r>
          </a:p>
        </p:txBody>
      </p:sp>
      <p:sp>
        <p:nvSpPr>
          <p:cNvPr id="11238" name="object_11239">
            <a:hlinkClick r:id="rId17" action="ppaction://hlinksldjump" tooltip="Eigenverantwortliches Handeln wird von meiner direkten Führungskraft gefördert."/>
          </p:cNvPr>
          <p:cNvSpPr/>
          <p:nvPr/>
        </p:nvSpPr>
        <p:spPr>
          <a:xfrm>
            <a:off x="7345326" y="3918308"/>
            <a:ext cx="7782709" cy="424573"/>
          </a:xfrm>
          <a:prstGeom prst="rect">
            <a:avLst/>
          </a:prstGeom>
          <a:solidFill>
            <a:srgbClr val="49C0B6"/>
          </a:solidFill>
        </p:spPr>
      </p:sp>
      <p:sp>
        <p:nvSpPr>
          <p:cNvPr id="11240" name="object_1124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1242" name="object_1124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1244" name="object_1124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Z=1.4 | W=83%</a:t>
            </a:r>
          </a:p>
        </p:txBody>
      </p:sp>
      <p:sp>
        <p:nvSpPr>
          <p:cNvPr id="11246" name="object_11247">
            <a:hlinkClick r:id="rId17" action="ppaction://hlinksldjump" tooltip="Eigenverantwortliches Handeln wird von meiner direkten Führungskraft gefördert."/>
          </p:cNvPr>
          <p:cNvSpPr/>
          <p:nvPr/>
        </p:nvSpPr>
        <p:spPr>
          <a:xfrm>
            <a:off x="7345326" y="4979741"/>
            <a:ext cx="7782709" cy="424573"/>
          </a:xfrm>
          <a:prstGeom prst="rect">
            <a:avLst/>
          </a:prstGeom>
          <a:solidFill>
            <a:srgbClr val="49C0B6"/>
          </a:solidFill>
        </p:spPr>
      </p:sp>
      <p:sp>
        <p:nvSpPr>
          <p:cNvPr id="11248" name="object_1124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1250" name="object_1125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1252" name="object_1125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Z=1.5 | W=78%</a:t>
            </a:r>
          </a:p>
        </p:txBody>
      </p:sp>
      <p:sp>
        <p:nvSpPr>
          <p:cNvPr id="11254" name="object_11255">
            <a:hlinkClick r:id="rId17" action="ppaction://hlinksldjump" tooltip="Eigenverantwortliches Handeln wird von meiner direkten Führungskraft gefördert."/>
          </p:cNvPr>
          <p:cNvSpPr/>
          <p:nvPr/>
        </p:nvSpPr>
        <p:spPr>
          <a:xfrm>
            <a:off x="7345326" y="6041174"/>
            <a:ext cx="7566522" cy="424573"/>
          </a:xfrm>
          <a:prstGeom prst="rect">
            <a:avLst/>
          </a:prstGeom>
          <a:solidFill>
            <a:srgbClr val="49C0B6"/>
          </a:solidFill>
        </p:spPr>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 name="object_11265"/>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22</a:t>
            </a:r>
            <a:endParaRPr sz="2950" b="1" dirty="0"/>
          </a:p>
        </p:txBody>
      </p:sp>
      <p:sp>
        <p:nvSpPr>
          <p:cNvPr id="11266" name="object_1126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Information über Veränderungen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1268" name="1126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1270" name="1127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1272" name="1127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1274" name="1127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1276" name="1127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1278" name="1127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1280" name="1128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1282" name="1128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1284" name="object_11285"/>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a:t>
            </a:r>
          </a:p>
          <a:p>
            <a:pPr algn="ctr"/>
            <a:r>
              <a:rPr lang="en-US" sz="1850" b="1" dirty="0">
                <a:solidFill>
                  <a:srgbClr val="515455"/>
                </a:solidFill>
                <a:latin typeface="Arial"/>
                <a:cs typeface="Arial"/>
              </a:rPr>
              <a:t>(0)</a:t>
            </a:r>
          </a:p>
        </p:txBody>
      </p:sp>
      <p:sp>
        <p:nvSpPr>
          <p:cNvPr id="11286" name="object_1128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288" name="object_11289"/>
          <p:cNvSpPr/>
          <p:nvPr/>
        </p:nvSpPr>
        <p:spPr>
          <a:xfrm>
            <a:off x="7345326" y="3599878"/>
            <a:ext cx="0" cy="3184299"/>
          </a:xfrm>
          <a:prstGeom prst="rect">
            <a:avLst/>
          </a:prstGeom>
          <a:ln w="5235">
            <a:solidFill>
              <a:srgbClr val="000000"/>
            </a:solidFill>
          </a:ln>
        </p:spPr>
      </p:sp>
      <p:sp>
        <p:nvSpPr>
          <p:cNvPr id="11290" name="object_1129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292" name="object_11293"/>
          <p:cNvSpPr/>
          <p:nvPr/>
        </p:nvSpPr>
        <p:spPr>
          <a:xfrm>
            <a:off x="9026775" y="3599878"/>
            <a:ext cx="0" cy="3184299"/>
          </a:xfrm>
          <a:prstGeom prst="rect">
            <a:avLst/>
          </a:prstGeom>
          <a:ln w="5235">
            <a:solidFill>
              <a:srgbClr val="767A7C"/>
            </a:solidFill>
          </a:ln>
        </p:spPr>
      </p:sp>
      <p:sp>
        <p:nvSpPr>
          <p:cNvPr id="11294" name="object_1129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296" name="object_11297"/>
          <p:cNvSpPr/>
          <p:nvPr/>
        </p:nvSpPr>
        <p:spPr>
          <a:xfrm>
            <a:off x="10708225" y="3599878"/>
            <a:ext cx="0" cy="3184299"/>
          </a:xfrm>
          <a:prstGeom prst="rect">
            <a:avLst/>
          </a:prstGeom>
          <a:ln w="5235">
            <a:solidFill>
              <a:srgbClr val="767A7C"/>
            </a:solidFill>
          </a:ln>
        </p:spPr>
      </p:sp>
      <p:sp>
        <p:nvSpPr>
          <p:cNvPr id="11298" name="object_1129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1300" name="object_11301"/>
          <p:cNvSpPr/>
          <p:nvPr/>
        </p:nvSpPr>
        <p:spPr>
          <a:xfrm>
            <a:off x="12389674" y="3599878"/>
            <a:ext cx="0" cy="3184299"/>
          </a:xfrm>
          <a:prstGeom prst="rect">
            <a:avLst/>
          </a:prstGeom>
          <a:ln w="5235">
            <a:solidFill>
              <a:srgbClr val="767A7C"/>
            </a:solidFill>
          </a:ln>
        </p:spPr>
      </p:sp>
      <p:sp>
        <p:nvSpPr>
          <p:cNvPr id="11302" name="object_1130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1304" name="object_11305"/>
          <p:cNvSpPr/>
          <p:nvPr/>
        </p:nvSpPr>
        <p:spPr>
          <a:xfrm>
            <a:off x="14071124" y="3599878"/>
            <a:ext cx="0" cy="3184299"/>
          </a:xfrm>
          <a:prstGeom prst="rect">
            <a:avLst/>
          </a:prstGeom>
          <a:ln w="5235">
            <a:solidFill>
              <a:srgbClr val="767A7C"/>
            </a:solidFill>
          </a:ln>
        </p:spPr>
      </p:sp>
      <p:sp>
        <p:nvSpPr>
          <p:cNvPr id="11306" name="object_1130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1308" name="object_11309"/>
          <p:cNvSpPr/>
          <p:nvPr/>
        </p:nvSpPr>
        <p:spPr>
          <a:xfrm>
            <a:off x="15752573" y="3599878"/>
            <a:ext cx="0" cy="3184299"/>
          </a:xfrm>
          <a:prstGeom prst="rect">
            <a:avLst/>
          </a:prstGeom>
          <a:ln w="5235">
            <a:solidFill>
              <a:srgbClr val="000000"/>
            </a:solidFill>
          </a:ln>
        </p:spPr>
      </p:sp>
      <p:sp>
        <p:nvSpPr>
          <p:cNvPr id="11258" name="object_11259"/>
          <p:cNvSpPr/>
          <p:nvPr/>
        </p:nvSpPr>
        <p:spPr>
          <a:xfrm>
            <a:off x="7345326" y="3442398"/>
            <a:ext cx="5128421" cy="157480"/>
          </a:xfrm>
          <a:prstGeom prst="rect">
            <a:avLst/>
          </a:prstGeom>
          <a:solidFill>
            <a:srgbClr val="DB2D3C"/>
          </a:solidFill>
        </p:spPr>
      </p:sp>
      <p:sp>
        <p:nvSpPr>
          <p:cNvPr id="11260" name="object_11261"/>
          <p:cNvSpPr/>
          <p:nvPr/>
        </p:nvSpPr>
        <p:spPr>
          <a:xfrm>
            <a:off x="12473747" y="3442398"/>
            <a:ext cx="1008870" cy="157480"/>
          </a:xfrm>
          <a:prstGeom prst="rect">
            <a:avLst/>
          </a:prstGeom>
          <a:solidFill>
            <a:srgbClr val="FABC46"/>
          </a:solidFill>
        </p:spPr>
      </p:sp>
      <p:sp>
        <p:nvSpPr>
          <p:cNvPr id="11262" name="object_11263"/>
          <p:cNvSpPr/>
          <p:nvPr/>
        </p:nvSpPr>
        <p:spPr>
          <a:xfrm>
            <a:off x="13482617" y="3442398"/>
            <a:ext cx="2269957" cy="157480"/>
          </a:xfrm>
          <a:prstGeom prst="rect">
            <a:avLst/>
          </a:prstGeom>
          <a:solidFill>
            <a:srgbClr val="35B77C"/>
          </a:solidFill>
        </p:spPr>
      </p:sp>
      <p:sp>
        <p:nvSpPr>
          <p:cNvPr id="11310" name="object_1131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1312" name="object_11313"/>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1314" name="object_1131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 | W=6%</a:t>
            </a:r>
          </a:p>
        </p:txBody>
      </p:sp>
      <p:sp>
        <p:nvSpPr>
          <p:cNvPr id="11316" name="object_11317">
            <a:hlinkClick r:id="rId17" action="ppaction://hlinksldjump" tooltip="Über Veränderungen in meinem Bereich werde ich ausreichend informiert."/>
          </p:cNvPr>
          <p:cNvSpPr/>
          <p:nvPr/>
        </p:nvSpPr>
        <p:spPr>
          <a:xfrm>
            <a:off x="7345326" y="3918308"/>
            <a:ext cx="6725798" cy="424573"/>
          </a:xfrm>
          <a:prstGeom prst="rect">
            <a:avLst/>
          </a:prstGeom>
          <a:solidFill>
            <a:srgbClr val="49C0B6"/>
          </a:solidFill>
        </p:spPr>
      </p:sp>
      <p:sp>
        <p:nvSpPr>
          <p:cNvPr id="11318" name="object_1131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1320" name="object_11321"/>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1322" name="object_1132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 | W=6%</a:t>
            </a:r>
          </a:p>
        </p:txBody>
      </p:sp>
      <p:sp>
        <p:nvSpPr>
          <p:cNvPr id="11324" name="object_11325">
            <a:hlinkClick r:id="rId17" action="ppaction://hlinksldjump" tooltip="Über Veränderungen in meinem Bereich werde ich ausreichend informiert."/>
          </p:cNvPr>
          <p:cNvSpPr/>
          <p:nvPr/>
        </p:nvSpPr>
        <p:spPr>
          <a:xfrm>
            <a:off x="7345326" y="4979741"/>
            <a:ext cx="6725798" cy="424573"/>
          </a:xfrm>
          <a:prstGeom prst="rect">
            <a:avLst/>
          </a:prstGeom>
          <a:solidFill>
            <a:srgbClr val="49C0B6"/>
          </a:solidFill>
        </p:spPr>
      </p:sp>
      <p:sp>
        <p:nvSpPr>
          <p:cNvPr id="11326" name="object_1132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1328" name="object_11329"/>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1330" name="object_1133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W=6%</a:t>
            </a:r>
          </a:p>
        </p:txBody>
      </p:sp>
      <p:sp>
        <p:nvSpPr>
          <p:cNvPr id="11332" name="object_11333">
            <a:hlinkClick r:id="rId17" action="ppaction://hlinksldjump" tooltip="Über Veränderungen in meinem Bereich werde ich ausreichend informiert."/>
          </p:cNvPr>
          <p:cNvSpPr/>
          <p:nvPr/>
        </p:nvSpPr>
        <p:spPr>
          <a:xfrm>
            <a:off x="7345326" y="6041174"/>
            <a:ext cx="6572939" cy="424573"/>
          </a:xfrm>
          <a:prstGeom prst="rect">
            <a:avLst/>
          </a:prstGeom>
          <a:solidFill>
            <a:srgbClr val="49C0B6"/>
          </a:solidFill>
        </p:spPr>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42" name="object_11343"/>
          <p:cNvSpPr>
            <a:spLocks noGrp="1"/>
          </p:cNvSpPr>
          <p:nvPr/>
        </p:nvSpPr>
        <p:spPr>
          <a:xfrm>
            <a:off x="757390" y="680607"/>
            <a:ext cx="733425" cy="733425"/>
          </a:xfrm>
          <a:prstGeom prst="rect">
            <a:avLst/>
          </a:prstGeom>
          <a:ln w="125650">
            <a:solidFill>
              <a:srgbClr val="5181B7"/>
            </a:solidFill>
          </a:ln>
        </p:spPr>
        <p:txBody>
          <a:bodyPr wrap="square" lIns="0" tIns="0" rIns="0" bIns="0" rtlCol="0"/>
          <a:lstStyle/>
          <a:p>
            <a:endParaRPr/>
          </a:p>
        </p:txBody>
      </p:sp>
      <p:sp>
        <p:nvSpPr>
          <p:cNvPr id="11344" name="object_1134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Zielorientierung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1346" name="1134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1348" name="1134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1350" name="1135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1352" name="1135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1354" name="1135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1356" name="1135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1358" name="1135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1360" name="1136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1362" name="object_11363"/>
          <p:cNvSpPr/>
          <p:nvPr/>
        </p:nvSpPr>
        <p:spPr>
          <a:xfrm>
            <a:off x="16376529" y="2577826"/>
            <a:ext cx="921600" cy="921600"/>
          </a:xfrm>
          <a:prstGeom prst="rect">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1.7</a:t>
            </a:r>
          </a:p>
          <a:p>
            <a:pPr algn="ctr"/>
            <a:r>
              <a:rPr lang="en-US" sz="1850" b="1" dirty="0">
                <a:solidFill>
                  <a:srgbClr val="515455"/>
                </a:solidFill>
                <a:latin typeface="Arial"/>
                <a:cs typeface="Arial"/>
              </a:rPr>
              <a:t>(+0.1)</a:t>
            </a:r>
          </a:p>
        </p:txBody>
      </p:sp>
      <p:sp>
        <p:nvSpPr>
          <p:cNvPr id="11364" name="object_1136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366" name="object_11367"/>
          <p:cNvSpPr/>
          <p:nvPr/>
        </p:nvSpPr>
        <p:spPr>
          <a:xfrm>
            <a:off x="7345326" y="3599878"/>
            <a:ext cx="0" cy="3184299"/>
          </a:xfrm>
          <a:prstGeom prst="rect">
            <a:avLst/>
          </a:prstGeom>
          <a:ln w="5235">
            <a:solidFill>
              <a:srgbClr val="000000"/>
            </a:solidFill>
          </a:ln>
        </p:spPr>
      </p:sp>
      <p:sp>
        <p:nvSpPr>
          <p:cNvPr id="11368" name="object_1136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370" name="object_11371"/>
          <p:cNvSpPr/>
          <p:nvPr/>
        </p:nvSpPr>
        <p:spPr>
          <a:xfrm>
            <a:off x="9026775" y="3599878"/>
            <a:ext cx="0" cy="3184299"/>
          </a:xfrm>
          <a:prstGeom prst="rect">
            <a:avLst/>
          </a:prstGeom>
          <a:ln w="5235">
            <a:solidFill>
              <a:srgbClr val="767A7C"/>
            </a:solidFill>
          </a:ln>
        </p:spPr>
      </p:sp>
      <p:sp>
        <p:nvSpPr>
          <p:cNvPr id="11372" name="object_1137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374" name="object_11375"/>
          <p:cNvSpPr/>
          <p:nvPr/>
        </p:nvSpPr>
        <p:spPr>
          <a:xfrm>
            <a:off x="10708225" y="3599878"/>
            <a:ext cx="0" cy="3184299"/>
          </a:xfrm>
          <a:prstGeom prst="rect">
            <a:avLst/>
          </a:prstGeom>
          <a:ln w="5235">
            <a:solidFill>
              <a:srgbClr val="767A7C"/>
            </a:solidFill>
          </a:ln>
        </p:spPr>
      </p:sp>
      <p:sp>
        <p:nvSpPr>
          <p:cNvPr id="11376" name="object_1137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1378" name="object_11379"/>
          <p:cNvSpPr/>
          <p:nvPr/>
        </p:nvSpPr>
        <p:spPr>
          <a:xfrm>
            <a:off x="12389674" y="3599878"/>
            <a:ext cx="0" cy="3184299"/>
          </a:xfrm>
          <a:prstGeom prst="rect">
            <a:avLst/>
          </a:prstGeom>
          <a:ln w="5235">
            <a:solidFill>
              <a:srgbClr val="767A7C"/>
            </a:solidFill>
          </a:ln>
        </p:spPr>
      </p:sp>
      <p:sp>
        <p:nvSpPr>
          <p:cNvPr id="11380" name="object_1138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1382" name="object_11383"/>
          <p:cNvSpPr/>
          <p:nvPr/>
        </p:nvSpPr>
        <p:spPr>
          <a:xfrm>
            <a:off x="14071124" y="3599878"/>
            <a:ext cx="0" cy="3184299"/>
          </a:xfrm>
          <a:prstGeom prst="rect">
            <a:avLst/>
          </a:prstGeom>
          <a:ln w="5235">
            <a:solidFill>
              <a:srgbClr val="767A7C"/>
            </a:solidFill>
          </a:ln>
        </p:spPr>
      </p:sp>
      <p:sp>
        <p:nvSpPr>
          <p:cNvPr id="11384" name="object_1138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1386" name="object_11387"/>
          <p:cNvSpPr/>
          <p:nvPr/>
        </p:nvSpPr>
        <p:spPr>
          <a:xfrm>
            <a:off x="15752573" y="3599878"/>
            <a:ext cx="0" cy="3184299"/>
          </a:xfrm>
          <a:prstGeom prst="rect">
            <a:avLst/>
          </a:prstGeom>
          <a:ln w="5235">
            <a:solidFill>
              <a:srgbClr val="000000"/>
            </a:solidFill>
          </a:ln>
        </p:spPr>
      </p:sp>
      <p:sp>
        <p:nvSpPr>
          <p:cNvPr id="11336" name="object_11337"/>
          <p:cNvSpPr/>
          <p:nvPr/>
        </p:nvSpPr>
        <p:spPr>
          <a:xfrm>
            <a:off x="7345326" y="3442398"/>
            <a:ext cx="5128421" cy="157480"/>
          </a:xfrm>
          <a:prstGeom prst="rect">
            <a:avLst/>
          </a:prstGeom>
          <a:solidFill>
            <a:srgbClr val="DB2D3C"/>
          </a:solidFill>
        </p:spPr>
      </p:sp>
      <p:sp>
        <p:nvSpPr>
          <p:cNvPr id="11338" name="object_11339"/>
          <p:cNvSpPr/>
          <p:nvPr/>
        </p:nvSpPr>
        <p:spPr>
          <a:xfrm>
            <a:off x="12473747" y="3442398"/>
            <a:ext cx="1008870" cy="157480"/>
          </a:xfrm>
          <a:prstGeom prst="rect">
            <a:avLst/>
          </a:prstGeom>
          <a:solidFill>
            <a:srgbClr val="FABC46"/>
          </a:solidFill>
        </p:spPr>
      </p:sp>
      <p:sp>
        <p:nvSpPr>
          <p:cNvPr id="11340" name="object_11341"/>
          <p:cNvSpPr/>
          <p:nvPr/>
        </p:nvSpPr>
        <p:spPr>
          <a:xfrm>
            <a:off x="13482617" y="3442398"/>
            <a:ext cx="2269957" cy="157480"/>
          </a:xfrm>
          <a:prstGeom prst="rect">
            <a:avLst/>
          </a:prstGeom>
          <a:solidFill>
            <a:srgbClr val="35B77C"/>
          </a:solidFill>
        </p:spPr>
      </p:sp>
      <p:sp>
        <p:nvSpPr>
          <p:cNvPr id="11388" name="object_1138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1390" name="object_11391"/>
          <p:cNvSpPr txBox="1"/>
          <p:nvPr/>
        </p:nvSpPr>
        <p:spPr>
          <a:xfrm>
            <a:off x="16342736" y="3599878"/>
            <a:ext cx="2167513" cy="1061433"/>
          </a:xfrm>
          <a:prstGeom prst="rect">
            <a:avLst/>
          </a:prstGeom>
        </p:spPr>
        <p:txBody>
          <a:bodyPr vert="horz" wrap="square" lIns="0" tIns="15240" rIns="0" bIns="0" rtlCol="0" anchor="ctr" anchorCtr="0">
            <a:normAutofit/>
          </a:bodyPr>
          <a:lstStyle/>
          <a:p>
            <a:endParaRPr/>
          </a:p>
        </p:txBody>
      </p:sp>
      <p:sp>
        <p:nvSpPr>
          <p:cNvPr id="11392" name="object_1139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Z=1.7 | W=44%</a:t>
            </a:r>
          </a:p>
        </p:txBody>
      </p:sp>
      <p:sp>
        <p:nvSpPr>
          <p:cNvPr id="11394" name="object_11395"/>
          <p:cNvSpPr/>
          <p:nvPr/>
        </p:nvSpPr>
        <p:spPr>
          <a:xfrm>
            <a:off x="7345326" y="3918308"/>
            <a:ext cx="7216347" cy="424573"/>
          </a:xfrm>
          <a:prstGeom prst="rect">
            <a:avLst/>
          </a:prstGeom>
          <a:solidFill>
            <a:srgbClr val="49C0B6"/>
          </a:solidFill>
        </p:spPr>
      </p:sp>
      <p:sp>
        <p:nvSpPr>
          <p:cNvPr id="11396" name="object_1139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1398" name="object_11399"/>
          <p:cNvSpPr txBox="1"/>
          <p:nvPr/>
        </p:nvSpPr>
        <p:spPr>
          <a:xfrm>
            <a:off x="16342736" y="4661311"/>
            <a:ext cx="2167513" cy="1061433"/>
          </a:xfrm>
          <a:prstGeom prst="rect">
            <a:avLst/>
          </a:prstGeom>
        </p:spPr>
        <p:txBody>
          <a:bodyPr vert="horz" wrap="square" lIns="0" tIns="15240" rIns="0" bIns="0" rtlCol="0" anchor="ctr" anchorCtr="0">
            <a:normAutofit/>
          </a:bodyPr>
          <a:lstStyle/>
          <a:p>
            <a:endParaRPr/>
          </a:p>
        </p:txBody>
      </p:sp>
      <p:sp>
        <p:nvSpPr>
          <p:cNvPr id="11400" name="object_1140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W=41%</a:t>
            </a:r>
          </a:p>
        </p:txBody>
      </p:sp>
      <p:sp>
        <p:nvSpPr>
          <p:cNvPr id="11402" name="object_11403"/>
          <p:cNvSpPr/>
          <p:nvPr/>
        </p:nvSpPr>
        <p:spPr>
          <a:xfrm>
            <a:off x="7345326" y="4979741"/>
            <a:ext cx="7017068" cy="424573"/>
          </a:xfrm>
          <a:prstGeom prst="rect">
            <a:avLst/>
          </a:prstGeom>
          <a:solidFill>
            <a:srgbClr val="49C0B6"/>
          </a:solidFill>
        </p:spPr>
      </p:sp>
      <p:sp>
        <p:nvSpPr>
          <p:cNvPr id="11404" name="object_1140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1406" name="object_11407"/>
          <p:cNvSpPr txBox="1"/>
          <p:nvPr/>
        </p:nvSpPr>
        <p:spPr>
          <a:xfrm>
            <a:off x="16342736" y="5722744"/>
            <a:ext cx="2167513" cy="1061433"/>
          </a:xfrm>
          <a:prstGeom prst="rect">
            <a:avLst/>
          </a:prstGeom>
        </p:spPr>
        <p:txBody>
          <a:bodyPr vert="horz" wrap="square" lIns="0" tIns="15240" rIns="0" bIns="0" rtlCol="0" anchor="ctr" anchorCtr="0">
            <a:normAutofit/>
          </a:bodyPr>
          <a:lstStyle/>
          <a:p>
            <a:endParaRPr/>
          </a:p>
        </p:txBody>
      </p:sp>
      <p:sp>
        <p:nvSpPr>
          <p:cNvPr id="11408" name="object_1140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Z=1.9 | W=40%</a:t>
            </a:r>
          </a:p>
        </p:txBody>
      </p:sp>
      <p:sp>
        <p:nvSpPr>
          <p:cNvPr id="11410" name="object_11411"/>
          <p:cNvSpPr/>
          <p:nvPr/>
        </p:nvSpPr>
        <p:spPr>
          <a:xfrm>
            <a:off x="7345326" y="6041174"/>
            <a:ext cx="6844295" cy="424573"/>
          </a:xfrm>
          <a:prstGeom prst="rect">
            <a:avLst/>
          </a:prstGeom>
          <a:solidFill>
            <a:srgbClr val="49C0B6"/>
          </a:solidFill>
        </p:spPr>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20" name="object_11421"/>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23</a:t>
            </a:r>
            <a:endParaRPr sz="2950" b="1" dirty="0"/>
          </a:p>
        </p:txBody>
      </p:sp>
      <p:sp>
        <p:nvSpPr>
          <p:cNvPr id="11422" name="object_1142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Ziele des Unternehmens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1424" name="1142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1426" name="1142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1428" name="1142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1430" name="1143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1432" name="1143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1434" name="1143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1436" name="1143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1438" name="1143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1440" name="object_11441"/>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1.6</a:t>
            </a:r>
          </a:p>
          <a:p>
            <a:pPr algn="ctr"/>
            <a:r>
              <a:rPr lang="en-US" sz="1850" b="1" dirty="0">
                <a:solidFill>
                  <a:srgbClr val="515455"/>
                </a:solidFill>
                <a:latin typeface="Arial"/>
                <a:cs typeface="Arial"/>
              </a:rPr>
              <a:t>(0)</a:t>
            </a:r>
          </a:p>
        </p:txBody>
      </p:sp>
      <p:sp>
        <p:nvSpPr>
          <p:cNvPr id="11442" name="object_1144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444" name="object_11445"/>
          <p:cNvSpPr/>
          <p:nvPr/>
        </p:nvSpPr>
        <p:spPr>
          <a:xfrm>
            <a:off x="7345326" y="3599878"/>
            <a:ext cx="0" cy="3184299"/>
          </a:xfrm>
          <a:prstGeom prst="rect">
            <a:avLst/>
          </a:prstGeom>
          <a:ln w="5235">
            <a:solidFill>
              <a:srgbClr val="000000"/>
            </a:solidFill>
          </a:ln>
        </p:spPr>
      </p:sp>
      <p:sp>
        <p:nvSpPr>
          <p:cNvPr id="11446" name="object_1144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448" name="object_11449"/>
          <p:cNvSpPr/>
          <p:nvPr/>
        </p:nvSpPr>
        <p:spPr>
          <a:xfrm>
            <a:off x="9026775" y="3599878"/>
            <a:ext cx="0" cy="3184299"/>
          </a:xfrm>
          <a:prstGeom prst="rect">
            <a:avLst/>
          </a:prstGeom>
          <a:ln w="5235">
            <a:solidFill>
              <a:srgbClr val="767A7C"/>
            </a:solidFill>
          </a:ln>
        </p:spPr>
      </p:sp>
      <p:sp>
        <p:nvSpPr>
          <p:cNvPr id="11450" name="object_1145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452" name="object_11453"/>
          <p:cNvSpPr/>
          <p:nvPr/>
        </p:nvSpPr>
        <p:spPr>
          <a:xfrm>
            <a:off x="10708225" y="3599878"/>
            <a:ext cx="0" cy="3184299"/>
          </a:xfrm>
          <a:prstGeom prst="rect">
            <a:avLst/>
          </a:prstGeom>
          <a:ln w="5235">
            <a:solidFill>
              <a:srgbClr val="767A7C"/>
            </a:solidFill>
          </a:ln>
        </p:spPr>
      </p:sp>
      <p:sp>
        <p:nvSpPr>
          <p:cNvPr id="11454" name="object_1145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1456" name="object_11457"/>
          <p:cNvSpPr/>
          <p:nvPr/>
        </p:nvSpPr>
        <p:spPr>
          <a:xfrm>
            <a:off x="12389674" y="3599878"/>
            <a:ext cx="0" cy="3184299"/>
          </a:xfrm>
          <a:prstGeom prst="rect">
            <a:avLst/>
          </a:prstGeom>
          <a:ln w="5235">
            <a:solidFill>
              <a:srgbClr val="767A7C"/>
            </a:solidFill>
          </a:ln>
        </p:spPr>
      </p:sp>
      <p:sp>
        <p:nvSpPr>
          <p:cNvPr id="11458" name="object_1145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1460" name="object_11461"/>
          <p:cNvSpPr/>
          <p:nvPr/>
        </p:nvSpPr>
        <p:spPr>
          <a:xfrm>
            <a:off x="14071124" y="3599878"/>
            <a:ext cx="0" cy="3184299"/>
          </a:xfrm>
          <a:prstGeom prst="rect">
            <a:avLst/>
          </a:prstGeom>
          <a:ln w="5235">
            <a:solidFill>
              <a:srgbClr val="767A7C"/>
            </a:solidFill>
          </a:ln>
        </p:spPr>
      </p:sp>
      <p:sp>
        <p:nvSpPr>
          <p:cNvPr id="11462" name="object_1146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1464" name="object_11465"/>
          <p:cNvSpPr/>
          <p:nvPr/>
        </p:nvSpPr>
        <p:spPr>
          <a:xfrm>
            <a:off x="15752573" y="3599878"/>
            <a:ext cx="0" cy="3184299"/>
          </a:xfrm>
          <a:prstGeom prst="rect">
            <a:avLst/>
          </a:prstGeom>
          <a:ln w="5235">
            <a:solidFill>
              <a:srgbClr val="000000"/>
            </a:solidFill>
          </a:ln>
        </p:spPr>
      </p:sp>
      <p:sp>
        <p:nvSpPr>
          <p:cNvPr id="11414" name="object_11415"/>
          <p:cNvSpPr/>
          <p:nvPr/>
        </p:nvSpPr>
        <p:spPr>
          <a:xfrm>
            <a:off x="7345326" y="3442398"/>
            <a:ext cx="5128421" cy="157480"/>
          </a:xfrm>
          <a:prstGeom prst="rect">
            <a:avLst/>
          </a:prstGeom>
          <a:solidFill>
            <a:srgbClr val="DB2D3C"/>
          </a:solidFill>
        </p:spPr>
      </p:sp>
      <p:sp>
        <p:nvSpPr>
          <p:cNvPr id="11416" name="object_11417"/>
          <p:cNvSpPr/>
          <p:nvPr/>
        </p:nvSpPr>
        <p:spPr>
          <a:xfrm>
            <a:off x="12473747" y="3442398"/>
            <a:ext cx="1008870" cy="157480"/>
          </a:xfrm>
          <a:prstGeom prst="rect">
            <a:avLst/>
          </a:prstGeom>
          <a:solidFill>
            <a:srgbClr val="FABC46"/>
          </a:solidFill>
        </p:spPr>
      </p:sp>
      <p:sp>
        <p:nvSpPr>
          <p:cNvPr id="11418" name="object_11419"/>
          <p:cNvSpPr/>
          <p:nvPr/>
        </p:nvSpPr>
        <p:spPr>
          <a:xfrm>
            <a:off x="13482617" y="3442398"/>
            <a:ext cx="2269957" cy="157480"/>
          </a:xfrm>
          <a:prstGeom prst="rect">
            <a:avLst/>
          </a:prstGeom>
          <a:solidFill>
            <a:srgbClr val="35B77C"/>
          </a:solidFill>
        </p:spPr>
      </p:sp>
      <p:sp>
        <p:nvSpPr>
          <p:cNvPr id="11466" name="object_1146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1468" name="object_1146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1470" name="object_1147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Z=1.6 | W=33%</a:t>
            </a:r>
          </a:p>
        </p:txBody>
      </p:sp>
      <p:sp>
        <p:nvSpPr>
          <p:cNvPr id="11472" name="object_11473">
            <a:hlinkClick r:id="rId17" action="ppaction://hlinksldjump" tooltip="Die Ziele meines Unternehmens sind mir bekannt."/>
          </p:cNvPr>
          <p:cNvSpPr/>
          <p:nvPr/>
        </p:nvSpPr>
        <p:spPr>
          <a:xfrm>
            <a:off x="7345326" y="3918308"/>
            <a:ext cx="7350336" cy="424573"/>
          </a:xfrm>
          <a:prstGeom prst="rect">
            <a:avLst/>
          </a:prstGeom>
          <a:solidFill>
            <a:srgbClr val="49C0B6"/>
          </a:solidFill>
        </p:spPr>
      </p:sp>
      <p:sp>
        <p:nvSpPr>
          <p:cNvPr id="11474" name="object_1147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1476" name="object_1147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1478" name="object_1147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Z=1.6 | W=33%</a:t>
            </a:r>
          </a:p>
        </p:txBody>
      </p:sp>
      <p:sp>
        <p:nvSpPr>
          <p:cNvPr id="11480" name="object_11481">
            <a:hlinkClick r:id="rId17" action="ppaction://hlinksldjump" tooltip="Die Ziele meines Unternehmens sind mir bekannt."/>
          </p:cNvPr>
          <p:cNvSpPr/>
          <p:nvPr/>
        </p:nvSpPr>
        <p:spPr>
          <a:xfrm>
            <a:off x="7345326" y="4979741"/>
            <a:ext cx="7350336" cy="424573"/>
          </a:xfrm>
          <a:prstGeom prst="rect">
            <a:avLst/>
          </a:prstGeom>
          <a:solidFill>
            <a:srgbClr val="49C0B6"/>
          </a:solidFill>
        </p:spPr>
      </p:sp>
      <p:sp>
        <p:nvSpPr>
          <p:cNvPr id="11482" name="object_1148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1484" name="object_1148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1486" name="object_1148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Z=1.7 | W=33%</a:t>
            </a:r>
          </a:p>
        </p:txBody>
      </p:sp>
      <p:sp>
        <p:nvSpPr>
          <p:cNvPr id="11488" name="object_11489">
            <a:hlinkClick r:id="rId17" action="ppaction://hlinksldjump" tooltip="Die Ziele meines Unternehmens sind mir bekannt."/>
          </p:cNvPr>
          <p:cNvSpPr/>
          <p:nvPr/>
        </p:nvSpPr>
        <p:spPr>
          <a:xfrm>
            <a:off x="7345326" y="6041174"/>
            <a:ext cx="7220342" cy="424573"/>
          </a:xfrm>
          <a:prstGeom prst="rect">
            <a:avLst/>
          </a:prstGeom>
          <a:solidFill>
            <a:srgbClr val="49C0B6"/>
          </a:solidFill>
        </p:spPr>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98" name="object_11499"/>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24</a:t>
            </a:r>
            <a:endParaRPr sz="2950" b="1" dirty="0"/>
          </a:p>
        </p:txBody>
      </p:sp>
      <p:sp>
        <p:nvSpPr>
          <p:cNvPr id="11500" name="object_1150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Erfolgreiche Zukunft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1502" name="1150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1504" name="1150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1506" name="1150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1508" name="1150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1510" name="1151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1512" name="1151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1514" name="1151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1516" name="1151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1518" name="object_11519"/>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DC596"/>
                </a:solidFill>
                <a:latin typeface="Arial"/>
                <a:cs typeface="Arial"/>
              </a:rPr>
              <a:t>(+0.9)</a:t>
            </a:r>
          </a:p>
        </p:txBody>
      </p:sp>
      <p:sp>
        <p:nvSpPr>
          <p:cNvPr id="11520" name="object_1152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522" name="object_11523"/>
          <p:cNvSpPr/>
          <p:nvPr/>
        </p:nvSpPr>
        <p:spPr>
          <a:xfrm>
            <a:off x="7345326" y="3599878"/>
            <a:ext cx="0" cy="3184299"/>
          </a:xfrm>
          <a:prstGeom prst="rect">
            <a:avLst/>
          </a:prstGeom>
          <a:ln w="5235">
            <a:solidFill>
              <a:srgbClr val="000000"/>
            </a:solidFill>
          </a:ln>
        </p:spPr>
      </p:sp>
      <p:sp>
        <p:nvSpPr>
          <p:cNvPr id="11524" name="object_1152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526" name="object_11527"/>
          <p:cNvSpPr/>
          <p:nvPr/>
        </p:nvSpPr>
        <p:spPr>
          <a:xfrm>
            <a:off x="9026775" y="3599878"/>
            <a:ext cx="0" cy="3184299"/>
          </a:xfrm>
          <a:prstGeom prst="rect">
            <a:avLst/>
          </a:prstGeom>
          <a:ln w="5235">
            <a:solidFill>
              <a:srgbClr val="767A7C"/>
            </a:solidFill>
          </a:ln>
        </p:spPr>
      </p:sp>
      <p:sp>
        <p:nvSpPr>
          <p:cNvPr id="11528" name="object_1152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530" name="object_11531"/>
          <p:cNvSpPr/>
          <p:nvPr/>
        </p:nvSpPr>
        <p:spPr>
          <a:xfrm>
            <a:off x="10708225" y="3599878"/>
            <a:ext cx="0" cy="3184299"/>
          </a:xfrm>
          <a:prstGeom prst="rect">
            <a:avLst/>
          </a:prstGeom>
          <a:ln w="5235">
            <a:solidFill>
              <a:srgbClr val="767A7C"/>
            </a:solidFill>
          </a:ln>
        </p:spPr>
      </p:sp>
      <p:sp>
        <p:nvSpPr>
          <p:cNvPr id="11532" name="object_1153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1534" name="object_11535"/>
          <p:cNvSpPr/>
          <p:nvPr/>
        </p:nvSpPr>
        <p:spPr>
          <a:xfrm>
            <a:off x="12389674" y="3599878"/>
            <a:ext cx="0" cy="3184299"/>
          </a:xfrm>
          <a:prstGeom prst="rect">
            <a:avLst/>
          </a:prstGeom>
          <a:ln w="5235">
            <a:solidFill>
              <a:srgbClr val="767A7C"/>
            </a:solidFill>
          </a:ln>
        </p:spPr>
      </p:sp>
      <p:sp>
        <p:nvSpPr>
          <p:cNvPr id="11536" name="object_1153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1538" name="object_11539"/>
          <p:cNvSpPr/>
          <p:nvPr/>
        </p:nvSpPr>
        <p:spPr>
          <a:xfrm>
            <a:off x="14071124" y="3599878"/>
            <a:ext cx="0" cy="3184299"/>
          </a:xfrm>
          <a:prstGeom prst="rect">
            <a:avLst/>
          </a:prstGeom>
          <a:ln w="5235">
            <a:solidFill>
              <a:srgbClr val="767A7C"/>
            </a:solidFill>
          </a:ln>
        </p:spPr>
      </p:sp>
      <p:sp>
        <p:nvSpPr>
          <p:cNvPr id="11540" name="object_1154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1542" name="object_11543"/>
          <p:cNvSpPr/>
          <p:nvPr/>
        </p:nvSpPr>
        <p:spPr>
          <a:xfrm>
            <a:off x="15752573" y="3599878"/>
            <a:ext cx="0" cy="3184299"/>
          </a:xfrm>
          <a:prstGeom prst="rect">
            <a:avLst/>
          </a:prstGeom>
          <a:ln w="5235">
            <a:solidFill>
              <a:srgbClr val="000000"/>
            </a:solidFill>
          </a:ln>
        </p:spPr>
      </p:sp>
      <p:sp>
        <p:nvSpPr>
          <p:cNvPr id="11492" name="object_11493"/>
          <p:cNvSpPr/>
          <p:nvPr/>
        </p:nvSpPr>
        <p:spPr>
          <a:xfrm>
            <a:off x="7345326" y="3442398"/>
            <a:ext cx="5128421" cy="157480"/>
          </a:xfrm>
          <a:prstGeom prst="rect">
            <a:avLst/>
          </a:prstGeom>
          <a:solidFill>
            <a:srgbClr val="DB2D3C"/>
          </a:solidFill>
        </p:spPr>
      </p:sp>
      <p:sp>
        <p:nvSpPr>
          <p:cNvPr id="11494" name="object_11495"/>
          <p:cNvSpPr/>
          <p:nvPr/>
        </p:nvSpPr>
        <p:spPr>
          <a:xfrm>
            <a:off x="12473747" y="3442398"/>
            <a:ext cx="1008870" cy="157480"/>
          </a:xfrm>
          <a:prstGeom prst="rect">
            <a:avLst/>
          </a:prstGeom>
          <a:solidFill>
            <a:srgbClr val="FABC46"/>
          </a:solidFill>
        </p:spPr>
      </p:sp>
      <p:sp>
        <p:nvSpPr>
          <p:cNvPr id="11496" name="object_11497"/>
          <p:cNvSpPr/>
          <p:nvPr/>
        </p:nvSpPr>
        <p:spPr>
          <a:xfrm>
            <a:off x="13482617" y="3442398"/>
            <a:ext cx="2269957" cy="157480"/>
          </a:xfrm>
          <a:prstGeom prst="rect">
            <a:avLst/>
          </a:prstGeom>
          <a:solidFill>
            <a:srgbClr val="35B77C"/>
          </a:solidFill>
        </p:spPr>
      </p:sp>
      <p:sp>
        <p:nvSpPr>
          <p:cNvPr id="11544" name="object_1154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1546" name="object_11547"/>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1548" name="object_1154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W=61%</a:t>
            </a:r>
          </a:p>
        </p:txBody>
      </p:sp>
      <p:sp>
        <p:nvSpPr>
          <p:cNvPr id="11550" name="object_11551">
            <a:hlinkClick r:id="rId17" action="ppaction://hlinksldjump" tooltip="Ich bin überzeugt, dass uns der eingeschlagene Weg zum Erfolg führt."/>
          </p:cNvPr>
          <p:cNvSpPr/>
          <p:nvPr/>
        </p:nvSpPr>
        <p:spPr>
          <a:xfrm>
            <a:off x="7345326" y="3918308"/>
            <a:ext cx="7062087" cy="424573"/>
          </a:xfrm>
          <a:prstGeom prst="rect">
            <a:avLst/>
          </a:prstGeom>
          <a:solidFill>
            <a:srgbClr val="49C0B6"/>
          </a:solidFill>
        </p:spPr>
      </p:sp>
      <p:sp>
        <p:nvSpPr>
          <p:cNvPr id="11552" name="object_1155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1554" name="object_11555"/>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1556" name="object_1155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Z=2.7 | W=61%</a:t>
            </a:r>
          </a:p>
        </p:txBody>
      </p:sp>
      <p:sp>
        <p:nvSpPr>
          <p:cNvPr id="11558" name="object_11559">
            <a:hlinkClick r:id="rId17" action="ppaction://hlinksldjump" tooltip="Ich bin überzeugt, dass uns der eingeschlagene Weg zum Erfolg führt."/>
          </p:cNvPr>
          <p:cNvSpPr/>
          <p:nvPr/>
        </p:nvSpPr>
        <p:spPr>
          <a:xfrm>
            <a:off x="7345326" y="4979741"/>
            <a:ext cx="5524762" cy="424573"/>
          </a:xfrm>
          <a:prstGeom prst="rect">
            <a:avLst/>
          </a:prstGeom>
          <a:solidFill>
            <a:srgbClr val="49C0B6"/>
          </a:solidFill>
        </p:spPr>
      </p:sp>
      <p:sp>
        <p:nvSpPr>
          <p:cNvPr id="11560" name="object_1156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1562" name="object_11563"/>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1564" name="object_1156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Z=2.8 | W=56%</a:t>
            </a:r>
          </a:p>
        </p:txBody>
      </p:sp>
      <p:sp>
        <p:nvSpPr>
          <p:cNvPr id="11566" name="object_11567">
            <a:hlinkClick r:id="rId17" action="ppaction://hlinksldjump" tooltip="Ich bin überzeugt, dass uns der eingeschlagene Weg zum Erfolg führt."/>
          </p:cNvPr>
          <p:cNvSpPr/>
          <p:nvPr/>
        </p:nvSpPr>
        <p:spPr>
          <a:xfrm>
            <a:off x="7345326" y="6041174"/>
            <a:ext cx="5390529" cy="424573"/>
          </a:xfrm>
          <a:prstGeom prst="rect">
            <a:avLst/>
          </a:prstGeom>
          <a:solidFill>
            <a:srgbClr val="49C0B6"/>
          </a:solidFill>
        </p:spPr>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6" name="object_11577"/>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25</a:t>
            </a:r>
            <a:endParaRPr sz="2950" b="1" dirty="0"/>
          </a:p>
        </p:txBody>
      </p:sp>
      <p:sp>
        <p:nvSpPr>
          <p:cNvPr id="11578" name="object_1157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Kundennutzen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1580" name="1158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1582" name="1158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1584" name="1158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1586" name="1158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1588" name="1158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1590" name="1159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1592" name="1159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1594" name="1159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1596" name="object_11597"/>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2.2</a:t>
            </a:r>
          </a:p>
          <a:p>
            <a:pPr algn="ctr"/>
            <a:r>
              <a:rPr lang="en-US" sz="1850" b="1" dirty="0">
                <a:solidFill>
                  <a:srgbClr val="515455"/>
                </a:solidFill>
                <a:latin typeface="Arial"/>
                <a:cs typeface="Arial"/>
              </a:rPr>
              <a:t>(-0.1)</a:t>
            </a:r>
          </a:p>
        </p:txBody>
      </p:sp>
      <p:sp>
        <p:nvSpPr>
          <p:cNvPr id="11598" name="object_1159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600" name="object_11601"/>
          <p:cNvSpPr/>
          <p:nvPr/>
        </p:nvSpPr>
        <p:spPr>
          <a:xfrm>
            <a:off x="7345326" y="3599878"/>
            <a:ext cx="0" cy="3184299"/>
          </a:xfrm>
          <a:prstGeom prst="rect">
            <a:avLst/>
          </a:prstGeom>
          <a:ln w="5235">
            <a:solidFill>
              <a:srgbClr val="000000"/>
            </a:solidFill>
          </a:ln>
        </p:spPr>
      </p:sp>
      <p:sp>
        <p:nvSpPr>
          <p:cNvPr id="11602" name="object_1160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604" name="object_11605"/>
          <p:cNvSpPr/>
          <p:nvPr/>
        </p:nvSpPr>
        <p:spPr>
          <a:xfrm>
            <a:off x="9026775" y="3599878"/>
            <a:ext cx="0" cy="3184299"/>
          </a:xfrm>
          <a:prstGeom prst="rect">
            <a:avLst/>
          </a:prstGeom>
          <a:ln w="5235">
            <a:solidFill>
              <a:srgbClr val="767A7C"/>
            </a:solidFill>
          </a:ln>
        </p:spPr>
      </p:sp>
      <p:sp>
        <p:nvSpPr>
          <p:cNvPr id="11606" name="object_1160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608" name="object_11609"/>
          <p:cNvSpPr/>
          <p:nvPr/>
        </p:nvSpPr>
        <p:spPr>
          <a:xfrm>
            <a:off x="10708225" y="3599878"/>
            <a:ext cx="0" cy="3184299"/>
          </a:xfrm>
          <a:prstGeom prst="rect">
            <a:avLst/>
          </a:prstGeom>
          <a:ln w="5235">
            <a:solidFill>
              <a:srgbClr val="767A7C"/>
            </a:solidFill>
          </a:ln>
        </p:spPr>
      </p:sp>
      <p:sp>
        <p:nvSpPr>
          <p:cNvPr id="11610" name="object_1161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1612" name="object_11613"/>
          <p:cNvSpPr/>
          <p:nvPr/>
        </p:nvSpPr>
        <p:spPr>
          <a:xfrm>
            <a:off x="12389674" y="3599878"/>
            <a:ext cx="0" cy="3184299"/>
          </a:xfrm>
          <a:prstGeom prst="rect">
            <a:avLst/>
          </a:prstGeom>
          <a:ln w="5235">
            <a:solidFill>
              <a:srgbClr val="767A7C"/>
            </a:solidFill>
          </a:ln>
        </p:spPr>
      </p:sp>
      <p:sp>
        <p:nvSpPr>
          <p:cNvPr id="11614" name="object_1161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1616" name="object_11617"/>
          <p:cNvSpPr/>
          <p:nvPr/>
        </p:nvSpPr>
        <p:spPr>
          <a:xfrm>
            <a:off x="14071124" y="3599878"/>
            <a:ext cx="0" cy="3184299"/>
          </a:xfrm>
          <a:prstGeom prst="rect">
            <a:avLst/>
          </a:prstGeom>
          <a:ln w="5235">
            <a:solidFill>
              <a:srgbClr val="767A7C"/>
            </a:solidFill>
          </a:ln>
        </p:spPr>
      </p:sp>
      <p:sp>
        <p:nvSpPr>
          <p:cNvPr id="11618" name="object_1161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1620" name="object_11621"/>
          <p:cNvSpPr/>
          <p:nvPr/>
        </p:nvSpPr>
        <p:spPr>
          <a:xfrm>
            <a:off x="15752573" y="3599878"/>
            <a:ext cx="0" cy="3184299"/>
          </a:xfrm>
          <a:prstGeom prst="rect">
            <a:avLst/>
          </a:prstGeom>
          <a:ln w="5235">
            <a:solidFill>
              <a:srgbClr val="000000"/>
            </a:solidFill>
          </a:ln>
        </p:spPr>
      </p:sp>
      <p:sp>
        <p:nvSpPr>
          <p:cNvPr id="11570" name="object_11571"/>
          <p:cNvSpPr/>
          <p:nvPr/>
        </p:nvSpPr>
        <p:spPr>
          <a:xfrm>
            <a:off x="7345326" y="3442398"/>
            <a:ext cx="5128421" cy="157480"/>
          </a:xfrm>
          <a:prstGeom prst="rect">
            <a:avLst/>
          </a:prstGeom>
          <a:solidFill>
            <a:srgbClr val="DB2D3C"/>
          </a:solidFill>
        </p:spPr>
      </p:sp>
      <p:sp>
        <p:nvSpPr>
          <p:cNvPr id="11572" name="object_11573"/>
          <p:cNvSpPr/>
          <p:nvPr/>
        </p:nvSpPr>
        <p:spPr>
          <a:xfrm>
            <a:off x="12473747" y="3442398"/>
            <a:ext cx="1008870" cy="157480"/>
          </a:xfrm>
          <a:prstGeom prst="rect">
            <a:avLst/>
          </a:prstGeom>
          <a:solidFill>
            <a:srgbClr val="FABC46"/>
          </a:solidFill>
        </p:spPr>
      </p:sp>
      <p:sp>
        <p:nvSpPr>
          <p:cNvPr id="11574" name="object_11575"/>
          <p:cNvSpPr/>
          <p:nvPr/>
        </p:nvSpPr>
        <p:spPr>
          <a:xfrm>
            <a:off x="13482617" y="3442398"/>
            <a:ext cx="2269957" cy="157480"/>
          </a:xfrm>
          <a:prstGeom prst="rect">
            <a:avLst/>
          </a:prstGeom>
          <a:solidFill>
            <a:srgbClr val="35B77C"/>
          </a:solidFill>
        </p:spPr>
      </p:sp>
      <p:sp>
        <p:nvSpPr>
          <p:cNvPr id="11622" name="object_1162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1624" name="object_1162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1626" name="object_1162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W=56%</a:t>
            </a:r>
          </a:p>
        </p:txBody>
      </p:sp>
      <p:sp>
        <p:nvSpPr>
          <p:cNvPr id="11628" name="object_11629">
            <a:hlinkClick r:id="rId17" action="ppaction://hlinksldjump" tooltip="In meinem Bereich steht der Kundennutzen* im Mittelpunkt."/>
          </p:cNvPr>
          <p:cNvSpPr/>
          <p:nvPr/>
        </p:nvSpPr>
        <p:spPr>
          <a:xfrm>
            <a:off x="7345326" y="3918308"/>
            <a:ext cx="6379617" cy="424573"/>
          </a:xfrm>
          <a:prstGeom prst="rect">
            <a:avLst/>
          </a:prstGeom>
          <a:solidFill>
            <a:srgbClr val="49C0B6"/>
          </a:solidFill>
        </p:spPr>
      </p:sp>
      <p:sp>
        <p:nvSpPr>
          <p:cNvPr id="11630" name="object_1163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1632" name="object_1163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1634" name="object_1163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W=56%</a:t>
            </a:r>
          </a:p>
        </p:txBody>
      </p:sp>
      <p:sp>
        <p:nvSpPr>
          <p:cNvPr id="11636" name="object_11637">
            <a:hlinkClick r:id="rId17" action="ppaction://hlinksldjump" tooltip="In meinem Bereich steht der Kundennutzen* im Mittelpunkt."/>
          </p:cNvPr>
          <p:cNvSpPr/>
          <p:nvPr/>
        </p:nvSpPr>
        <p:spPr>
          <a:xfrm>
            <a:off x="7345326" y="4979741"/>
            <a:ext cx="6521986" cy="424573"/>
          </a:xfrm>
          <a:prstGeom prst="rect">
            <a:avLst/>
          </a:prstGeom>
          <a:solidFill>
            <a:srgbClr val="49C0B6"/>
          </a:solidFill>
        </p:spPr>
      </p:sp>
      <p:sp>
        <p:nvSpPr>
          <p:cNvPr id="11638" name="object_1163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1640" name="object_1164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32</a:t>
            </a:r>
          </a:p>
        </p:txBody>
      </p:sp>
      <p:sp>
        <p:nvSpPr>
          <p:cNvPr id="11642" name="object_1164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W=56%</a:t>
            </a:r>
          </a:p>
        </p:txBody>
      </p:sp>
      <p:sp>
        <p:nvSpPr>
          <p:cNvPr id="11644" name="object_11645">
            <a:hlinkClick r:id="rId17" action="ppaction://hlinksldjump" tooltip="In meinem Bereich steht der Kundennutzen* im Mittelpunkt."/>
          </p:cNvPr>
          <p:cNvSpPr/>
          <p:nvPr/>
        </p:nvSpPr>
        <p:spPr>
          <a:xfrm>
            <a:off x="7345326" y="6041174"/>
            <a:ext cx="6357981" cy="424573"/>
          </a:xfrm>
          <a:prstGeom prst="rect">
            <a:avLst/>
          </a:prstGeom>
          <a:solidFill>
            <a:srgbClr val="49C0B6"/>
          </a:solidFill>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96" name="object_1697"/>
          <p:cNvPicPr>
            <a:picLocks noChangeAspect="1"/>
          </p:cNvPicPr>
          <p:nvPr/>
        </p:nvPicPr>
        <p:blipFill>
          <a:blip r:embed="rId3"/>
          <a:stretch>
            <a:fillRect/>
          </a:stretch>
        </p:blipFill>
        <p:spPr>
          <a:xfrm>
            <a:off x="603250" y="519041"/>
            <a:ext cx="1098413" cy="1098413"/>
          </a:xfrm>
          <a:prstGeom prst="rect">
            <a:avLst/>
          </a:prstGeom>
        </p:spPr>
      </p:pic>
      <p:sp>
        <p:nvSpPr>
          <p:cNvPr id="1698" name="object_169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Dimensionsübersicht</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700" name="1701">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1702" name="1703">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1704" name="1705">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1706" name="1707">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1708" name="1709">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1710" name="1711">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1712" name="1713">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1714" name="1715">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1716" name="object_1717"/>
          <p:cNvSpPr/>
          <p:nvPr/>
        </p:nvSpPr>
        <p:spPr>
          <a:xfrm>
            <a:off x="8854006" y="2520000"/>
            <a:ext cx="0" cy="4800000"/>
          </a:xfrm>
          <a:prstGeom prst="rect">
            <a:avLst/>
          </a:prstGeom>
          <a:ln w="5235">
            <a:solidFill>
              <a:srgbClr val="000000"/>
            </a:solidFill>
          </a:ln>
        </p:spPr>
      </p:sp>
      <p:sp>
        <p:nvSpPr>
          <p:cNvPr id="1718" name="object_1719"/>
          <p:cNvSpPr/>
          <p:nvPr/>
        </p:nvSpPr>
        <p:spPr>
          <a:xfrm>
            <a:off x="17256018" y="2520000"/>
            <a:ext cx="0" cy="4800000"/>
          </a:xfrm>
          <a:prstGeom prst="rect">
            <a:avLst/>
          </a:prstGeom>
          <a:ln w="5235">
            <a:solidFill>
              <a:srgbClr val="000000"/>
            </a:solidFill>
          </a:ln>
        </p:spPr>
      </p:sp>
      <p:sp>
        <p:nvSpPr>
          <p:cNvPr id="1720" name="object_1721"/>
          <p:cNvSpPr/>
          <p:nvPr/>
        </p:nvSpPr>
        <p:spPr>
          <a:xfrm>
            <a:off x="1047083" y="3320000"/>
            <a:ext cx="18010505" cy="0"/>
          </a:xfrm>
          <a:prstGeom prst="rect">
            <a:avLst/>
          </a:prstGeom>
          <a:ln w="3175">
            <a:solidFill>
              <a:srgbClr val="000000"/>
            </a:solidFill>
          </a:ln>
        </p:spPr>
      </p:sp>
      <p:sp>
        <p:nvSpPr>
          <p:cNvPr id="1722" name="object_1723"/>
          <p:cNvSpPr txBox="1"/>
          <p:nvPr/>
        </p:nvSpPr>
        <p:spPr>
          <a:xfrm>
            <a:off x="1047083" y="2520000"/>
            <a:ext cx="4814951" cy="800000"/>
          </a:xfrm>
          <a:prstGeom prst="rect">
            <a:avLst/>
          </a:prstGeom>
        </p:spPr>
        <p:txBody>
          <a:bodyPr vert="horz" wrap="square" lIns="0" tIns="15240" rIns="0" bIns="0" rtlCol="0" anchor="ctr">
            <a:spAutoFit/>
          </a:bodyPr>
          <a:lstStyle/>
          <a:p>
            <a:pPr marL="12700" algn="r">
              <a:lnSpc>
                <a:spcPct val="100000"/>
              </a:lnSpc>
              <a:spcBef>
                <a:spcPts val="120"/>
              </a:spcBef>
            </a:pPr>
            <a:r>
              <a:rPr sz="2450" dirty="0">
                <a:solidFill>
                  <a:srgbClr val="494C4D"/>
                </a:solidFill>
                <a:latin typeface="Arial"/>
                <a:cs typeface="Arial"/>
              </a:rPr>
              <a:t>Arbeitssituation</a:t>
            </a:r>
          </a:p>
        </p:txBody>
      </p:sp>
      <p:sp>
        <p:nvSpPr>
          <p:cNvPr id="1724" name="object_1725"/>
          <p:cNvSpPr/>
          <p:nvPr/>
        </p:nvSpPr>
        <p:spPr>
          <a:xfrm>
            <a:off x="6450065" y="2760000"/>
            <a:ext cx="320000" cy="320000"/>
          </a:xfrm>
          <a:prstGeom prst="rect">
            <a:avLst/>
          </a:prstGeom>
          <a:solidFill>
            <a:srgbClr val="49C0B6"/>
          </a:solidFill>
        </p:spPr>
        <p:txBody>
          <a:bodyPr wrap="square" lIns="0" tIns="0" rIns="0" bIns="0" rtlCol="0"/>
          <a:lstStyle/>
          <a:p>
            <a:endParaRPr/>
          </a:p>
        </p:txBody>
      </p:sp>
      <p:sp>
        <p:nvSpPr>
          <p:cNvPr id="1726" name="object_1727"/>
          <p:cNvSpPr txBox="1"/>
          <p:nvPr/>
        </p:nvSpPr>
        <p:spPr>
          <a:xfrm>
            <a:off x="7832020" y="26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5%</a:t>
            </a:r>
            <a:endParaRPr sz="2450"/>
          </a:p>
        </p:txBody>
      </p:sp>
      <p:sp>
        <p:nvSpPr>
          <p:cNvPr id="1728" name="object_1729"/>
          <p:cNvSpPr txBox="1"/>
          <p:nvPr/>
        </p:nvSpPr>
        <p:spPr>
          <a:xfrm>
            <a:off x="7832020" y="30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5%</a:t>
            </a:r>
            <a:endParaRPr sz="1700"/>
          </a:p>
        </p:txBody>
      </p:sp>
      <p:sp>
        <p:nvSpPr>
          <p:cNvPr id="1730" name="object_1731"/>
          <p:cNvSpPr txBox="1"/>
          <p:nvPr/>
        </p:nvSpPr>
        <p:spPr>
          <a:xfrm>
            <a:off x="17843650" y="26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72%</a:t>
            </a:r>
            <a:endParaRPr sz="2450"/>
          </a:p>
        </p:txBody>
      </p:sp>
      <p:sp>
        <p:nvSpPr>
          <p:cNvPr id="1732" name="object_1733"/>
          <p:cNvSpPr txBox="1"/>
          <p:nvPr/>
        </p:nvSpPr>
        <p:spPr>
          <a:xfrm>
            <a:off x="17843650" y="30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73%</a:t>
            </a:r>
            <a:endParaRPr sz="1700"/>
          </a:p>
        </p:txBody>
      </p:sp>
      <p:sp>
        <p:nvSpPr>
          <p:cNvPr id="1734" name="object_1735"/>
          <p:cNvSpPr/>
          <p:nvPr/>
        </p:nvSpPr>
        <p:spPr>
          <a:xfrm>
            <a:off x="8857479" y="2640000"/>
            <a:ext cx="152701" cy="320000"/>
          </a:xfrm>
          <a:prstGeom prst="rect">
            <a:avLst/>
          </a:prstGeom>
          <a:solidFill>
            <a:srgbClr val="101010"/>
          </a:solidFill>
        </p:spPr>
      </p:sp>
      <p:sp>
        <p:nvSpPr>
          <p:cNvPr id="1736" name="object_1737"/>
          <p:cNvSpPr/>
          <p:nvPr/>
        </p:nvSpPr>
        <p:spPr>
          <a:xfrm>
            <a:off x="9010180" y="2640000"/>
            <a:ext cx="244321" cy="320000"/>
          </a:xfrm>
          <a:prstGeom prst="rect">
            <a:avLst/>
          </a:prstGeom>
          <a:solidFill>
            <a:srgbClr val="606060"/>
          </a:solidFill>
        </p:spPr>
      </p:sp>
      <p:sp>
        <p:nvSpPr>
          <p:cNvPr id="1738" name="object_1739"/>
          <p:cNvSpPr/>
          <p:nvPr/>
        </p:nvSpPr>
        <p:spPr>
          <a:xfrm>
            <a:off x="9254501" y="2640000"/>
            <a:ext cx="397022" cy="320000"/>
          </a:xfrm>
          <a:prstGeom prst="rect">
            <a:avLst/>
          </a:prstGeom>
          <a:solidFill>
            <a:srgbClr val="909090">
              <a:alpha val="0"/>
            </a:srgbClr>
          </a:solidFill>
        </p:spPr>
      </p:sp>
      <p:sp>
        <p:nvSpPr>
          <p:cNvPr id="1740" name="object_1741"/>
          <p:cNvSpPr/>
          <p:nvPr/>
        </p:nvSpPr>
        <p:spPr>
          <a:xfrm>
            <a:off x="9651523" y="2640000"/>
            <a:ext cx="1527007" cy="320000"/>
          </a:xfrm>
          <a:prstGeom prst="rect">
            <a:avLst/>
          </a:prstGeom>
          <a:solidFill>
            <a:srgbClr val="AFAFAF">
              <a:alpha val="0"/>
            </a:srgbClr>
          </a:solidFill>
        </p:spPr>
      </p:sp>
      <p:sp>
        <p:nvSpPr>
          <p:cNvPr id="1742" name="object_1743"/>
          <p:cNvSpPr/>
          <p:nvPr/>
        </p:nvSpPr>
        <p:spPr>
          <a:xfrm>
            <a:off x="11178530" y="2640000"/>
            <a:ext cx="2840233" cy="320000"/>
          </a:xfrm>
          <a:prstGeom prst="rect">
            <a:avLst/>
          </a:prstGeom>
          <a:solidFill>
            <a:srgbClr val="D0D0D0"/>
          </a:solidFill>
        </p:spPr>
      </p:sp>
      <p:sp>
        <p:nvSpPr>
          <p:cNvPr id="1744" name="object_1745"/>
          <p:cNvSpPr/>
          <p:nvPr/>
        </p:nvSpPr>
        <p:spPr>
          <a:xfrm>
            <a:off x="14018763" y="2640000"/>
            <a:ext cx="3237255" cy="320000"/>
          </a:xfrm>
          <a:prstGeom prst="rect">
            <a:avLst/>
          </a:prstGeom>
          <a:solidFill>
            <a:srgbClr val="F0F0F0"/>
          </a:solidFill>
        </p:spPr>
      </p:sp>
      <p:sp>
        <p:nvSpPr>
          <p:cNvPr id="1746" name="object_1747"/>
          <p:cNvSpPr/>
          <p:nvPr/>
        </p:nvSpPr>
        <p:spPr>
          <a:xfrm>
            <a:off x="8857479" y="3040000"/>
            <a:ext cx="152701" cy="80000"/>
          </a:xfrm>
          <a:prstGeom prst="rect">
            <a:avLst/>
          </a:prstGeom>
          <a:solidFill>
            <a:srgbClr val="101010"/>
          </a:solidFill>
        </p:spPr>
      </p:sp>
      <p:sp>
        <p:nvSpPr>
          <p:cNvPr id="1748" name="object_1749"/>
          <p:cNvSpPr/>
          <p:nvPr/>
        </p:nvSpPr>
        <p:spPr>
          <a:xfrm>
            <a:off x="9010180" y="3040000"/>
            <a:ext cx="244321" cy="80000"/>
          </a:xfrm>
          <a:prstGeom prst="rect">
            <a:avLst/>
          </a:prstGeom>
          <a:solidFill>
            <a:srgbClr val="606060"/>
          </a:solidFill>
        </p:spPr>
      </p:sp>
      <p:sp>
        <p:nvSpPr>
          <p:cNvPr id="1750" name="object_1751"/>
          <p:cNvSpPr/>
          <p:nvPr/>
        </p:nvSpPr>
        <p:spPr>
          <a:xfrm>
            <a:off x="9254501" y="3040000"/>
            <a:ext cx="458102" cy="80000"/>
          </a:xfrm>
          <a:prstGeom prst="rect">
            <a:avLst/>
          </a:prstGeom>
          <a:solidFill>
            <a:srgbClr val="909090">
              <a:alpha val="0"/>
            </a:srgbClr>
          </a:solidFill>
        </p:spPr>
      </p:sp>
      <p:sp>
        <p:nvSpPr>
          <p:cNvPr id="1752" name="object_1753"/>
          <p:cNvSpPr/>
          <p:nvPr/>
        </p:nvSpPr>
        <p:spPr>
          <a:xfrm>
            <a:off x="9712603" y="3040000"/>
            <a:ext cx="1435387" cy="80000"/>
          </a:xfrm>
          <a:prstGeom prst="rect">
            <a:avLst/>
          </a:prstGeom>
          <a:solidFill>
            <a:srgbClr val="AFAFAF">
              <a:alpha val="0"/>
            </a:srgbClr>
          </a:solidFill>
        </p:spPr>
      </p:sp>
      <p:sp>
        <p:nvSpPr>
          <p:cNvPr id="1754" name="object_1755"/>
          <p:cNvSpPr/>
          <p:nvPr/>
        </p:nvSpPr>
        <p:spPr>
          <a:xfrm>
            <a:off x="11147990" y="3040000"/>
            <a:ext cx="2840233" cy="80000"/>
          </a:xfrm>
          <a:prstGeom prst="rect">
            <a:avLst/>
          </a:prstGeom>
          <a:solidFill>
            <a:srgbClr val="D0D0D0"/>
          </a:solidFill>
        </p:spPr>
      </p:sp>
      <p:sp>
        <p:nvSpPr>
          <p:cNvPr id="1756" name="object_1757"/>
          <p:cNvSpPr/>
          <p:nvPr/>
        </p:nvSpPr>
        <p:spPr>
          <a:xfrm>
            <a:off x="13988223" y="3040000"/>
            <a:ext cx="3267795" cy="80000"/>
          </a:xfrm>
          <a:prstGeom prst="rect">
            <a:avLst/>
          </a:prstGeom>
          <a:solidFill>
            <a:srgbClr val="F0F0F0"/>
          </a:solidFill>
        </p:spPr>
      </p:sp>
      <p:sp>
        <p:nvSpPr>
          <p:cNvPr id="1758" name="object_1759"/>
          <p:cNvSpPr/>
          <p:nvPr/>
        </p:nvSpPr>
        <p:spPr>
          <a:xfrm>
            <a:off x="1047083" y="4120000"/>
            <a:ext cx="18010505" cy="0"/>
          </a:xfrm>
          <a:prstGeom prst="rect">
            <a:avLst/>
          </a:prstGeom>
          <a:ln w="3175">
            <a:solidFill>
              <a:srgbClr val="000000"/>
            </a:solidFill>
          </a:ln>
        </p:spPr>
      </p:sp>
      <p:sp>
        <p:nvSpPr>
          <p:cNvPr id="1760" name="object_1761"/>
          <p:cNvSpPr txBox="1"/>
          <p:nvPr/>
        </p:nvSpPr>
        <p:spPr>
          <a:xfrm>
            <a:off x="1047083" y="3320000"/>
            <a:ext cx="4814951" cy="800000"/>
          </a:xfrm>
          <a:prstGeom prst="rect">
            <a:avLst/>
          </a:prstGeom>
        </p:spPr>
        <p:txBody>
          <a:bodyPr vert="horz" wrap="square" lIns="0" tIns="15240" rIns="0" bIns="0" rtlCol="0" anchor="ctr">
            <a:spAutoFit/>
          </a:bodyPr>
          <a:lstStyle/>
          <a:p>
            <a:pPr marL="12700" algn="r">
              <a:lnSpc>
                <a:spcPct val="100000"/>
              </a:lnSpc>
              <a:spcBef>
                <a:spcPts val="120"/>
              </a:spcBef>
            </a:pPr>
            <a:r>
              <a:rPr sz="2450" dirty="0">
                <a:solidFill>
                  <a:srgbClr val="494C4D"/>
                </a:solidFill>
                <a:latin typeface="Arial"/>
                <a:cs typeface="Arial"/>
              </a:rPr>
              <a:t>Arbeitsabläufe</a:t>
            </a:r>
          </a:p>
        </p:txBody>
      </p:sp>
      <p:sp>
        <p:nvSpPr>
          <p:cNvPr id="1762" name="object_1763"/>
          <p:cNvSpPr/>
          <p:nvPr/>
        </p:nvSpPr>
        <p:spPr>
          <a:xfrm>
            <a:off x="6450065" y="3560000"/>
            <a:ext cx="320000" cy="320000"/>
          </a:xfrm>
          <a:prstGeom prst="rect">
            <a:avLst/>
          </a:prstGeom>
          <a:solidFill>
            <a:srgbClr val="B26256"/>
          </a:solidFill>
        </p:spPr>
        <p:txBody>
          <a:bodyPr wrap="square" lIns="0" tIns="0" rIns="0" bIns="0" rtlCol="0"/>
          <a:lstStyle/>
          <a:p>
            <a:endParaRPr/>
          </a:p>
        </p:txBody>
      </p:sp>
      <p:sp>
        <p:nvSpPr>
          <p:cNvPr id="1764" name="object_1765"/>
          <p:cNvSpPr txBox="1"/>
          <p:nvPr/>
        </p:nvSpPr>
        <p:spPr>
          <a:xfrm>
            <a:off x="7832020" y="34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7%</a:t>
            </a:r>
            <a:endParaRPr sz="2450"/>
          </a:p>
        </p:txBody>
      </p:sp>
      <p:sp>
        <p:nvSpPr>
          <p:cNvPr id="1766" name="object_1767"/>
          <p:cNvSpPr txBox="1"/>
          <p:nvPr/>
        </p:nvSpPr>
        <p:spPr>
          <a:xfrm>
            <a:off x="7832020" y="38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8%</a:t>
            </a:r>
            <a:endParaRPr sz="1700"/>
          </a:p>
        </p:txBody>
      </p:sp>
      <p:sp>
        <p:nvSpPr>
          <p:cNvPr id="1768" name="object_1769"/>
          <p:cNvSpPr txBox="1"/>
          <p:nvPr/>
        </p:nvSpPr>
        <p:spPr>
          <a:xfrm>
            <a:off x="17843650" y="34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61%</a:t>
            </a:r>
            <a:endParaRPr sz="2450"/>
          </a:p>
        </p:txBody>
      </p:sp>
      <p:sp>
        <p:nvSpPr>
          <p:cNvPr id="1770" name="object_1771"/>
          <p:cNvSpPr txBox="1"/>
          <p:nvPr/>
        </p:nvSpPr>
        <p:spPr>
          <a:xfrm>
            <a:off x="17843650" y="38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58%</a:t>
            </a:r>
            <a:endParaRPr sz="1700"/>
          </a:p>
        </p:txBody>
      </p:sp>
      <p:sp>
        <p:nvSpPr>
          <p:cNvPr id="1772" name="object_1773"/>
          <p:cNvSpPr/>
          <p:nvPr/>
        </p:nvSpPr>
        <p:spPr>
          <a:xfrm>
            <a:off x="8857479" y="3440000"/>
            <a:ext cx="174244" cy="320000"/>
          </a:xfrm>
          <a:prstGeom prst="rect">
            <a:avLst/>
          </a:prstGeom>
          <a:solidFill>
            <a:srgbClr val="101010"/>
          </a:solidFill>
        </p:spPr>
      </p:sp>
      <p:sp>
        <p:nvSpPr>
          <p:cNvPr id="1774" name="object_1775"/>
          <p:cNvSpPr/>
          <p:nvPr/>
        </p:nvSpPr>
        <p:spPr>
          <a:xfrm>
            <a:off x="9031723" y="3440000"/>
            <a:ext cx="453033" cy="320000"/>
          </a:xfrm>
          <a:prstGeom prst="rect">
            <a:avLst/>
          </a:prstGeom>
          <a:solidFill>
            <a:srgbClr val="606060"/>
          </a:solidFill>
        </p:spPr>
      </p:sp>
      <p:sp>
        <p:nvSpPr>
          <p:cNvPr id="1776" name="object_1777"/>
          <p:cNvSpPr/>
          <p:nvPr/>
        </p:nvSpPr>
        <p:spPr>
          <a:xfrm>
            <a:off x="9484756" y="3440000"/>
            <a:ext cx="766672" cy="320000"/>
          </a:xfrm>
          <a:prstGeom prst="rect">
            <a:avLst/>
          </a:prstGeom>
          <a:solidFill>
            <a:srgbClr val="909090">
              <a:alpha val="0"/>
            </a:srgbClr>
          </a:solidFill>
        </p:spPr>
      </p:sp>
      <p:sp>
        <p:nvSpPr>
          <p:cNvPr id="1778" name="object_1779"/>
          <p:cNvSpPr/>
          <p:nvPr/>
        </p:nvSpPr>
        <p:spPr>
          <a:xfrm>
            <a:off x="10251428" y="3440000"/>
            <a:ext cx="1881830" cy="320000"/>
          </a:xfrm>
          <a:prstGeom prst="rect">
            <a:avLst/>
          </a:prstGeom>
          <a:solidFill>
            <a:srgbClr val="AFAFAF">
              <a:alpha val="0"/>
            </a:srgbClr>
          </a:solidFill>
        </p:spPr>
      </p:sp>
      <p:sp>
        <p:nvSpPr>
          <p:cNvPr id="1780" name="object_1781"/>
          <p:cNvSpPr/>
          <p:nvPr/>
        </p:nvSpPr>
        <p:spPr>
          <a:xfrm>
            <a:off x="12133258" y="3440000"/>
            <a:ext cx="3136384" cy="320000"/>
          </a:xfrm>
          <a:prstGeom prst="rect">
            <a:avLst/>
          </a:prstGeom>
          <a:solidFill>
            <a:srgbClr val="D0D0D0"/>
          </a:solidFill>
        </p:spPr>
      </p:sp>
      <p:sp>
        <p:nvSpPr>
          <p:cNvPr id="1782" name="object_1783"/>
          <p:cNvSpPr/>
          <p:nvPr/>
        </p:nvSpPr>
        <p:spPr>
          <a:xfrm>
            <a:off x="15269642" y="3440000"/>
            <a:ext cx="1986376" cy="320000"/>
          </a:xfrm>
          <a:prstGeom prst="rect">
            <a:avLst/>
          </a:prstGeom>
          <a:solidFill>
            <a:srgbClr val="F0F0F0"/>
          </a:solidFill>
        </p:spPr>
      </p:sp>
      <p:sp>
        <p:nvSpPr>
          <p:cNvPr id="1784" name="object_1785"/>
          <p:cNvSpPr/>
          <p:nvPr/>
        </p:nvSpPr>
        <p:spPr>
          <a:xfrm>
            <a:off x="8857479" y="3840000"/>
            <a:ext cx="175702" cy="80000"/>
          </a:xfrm>
          <a:prstGeom prst="rect">
            <a:avLst/>
          </a:prstGeom>
          <a:solidFill>
            <a:srgbClr val="101010"/>
          </a:solidFill>
        </p:spPr>
      </p:sp>
      <p:sp>
        <p:nvSpPr>
          <p:cNvPr id="1786" name="object_1787"/>
          <p:cNvSpPr/>
          <p:nvPr/>
        </p:nvSpPr>
        <p:spPr>
          <a:xfrm>
            <a:off x="9033181" y="3840000"/>
            <a:ext cx="491965" cy="80000"/>
          </a:xfrm>
          <a:prstGeom prst="rect">
            <a:avLst/>
          </a:prstGeom>
          <a:solidFill>
            <a:srgbClr val="606060"/>
          </a:solidFill>
        </p:spPr>
      </p:sp>
      <p:sp>
        <p:nvSpPr>
          <p:cNvPr id="1788" name="object_1789"/>
          <p:cNvSpPr/>
          <p:nvPr/>
        </p:nvSpPr>
        <p:spPr>
          <a:xfrm>
            <a:off x="9525146" y="3840000"/>
            <a:ext cx="913649" cy="80000"/>
          </a:xfrm>
          <a:prstGeom prst="rect">
            <a:avLst/>
          </a:prstGeom>
          <a:solidFill>
            <a:srgbClr val="909090">
              <a:alpha val="0"/>
            </a:srgbClr>
          </a:solidFill>
        </p:spPr>
      </p:sp>
      <p:sp>
        <p:nvSpPr>
          <p:cNvPr id="1790" name="object_1791"/>
          <p:cNvSpPr/>
          <p:nvPr/>
        </p:nvSpPr>
        <p:spPr>
          <a:xfrm>
            <a:off x="10438795" y="3840000"/>
            <a:ext cx="1932718" cy="80000"/>
          </a:xfrm>
          <a:prstGeom prst="rect">
            <a:avLst/>
          </a:prstGeom>
          <a:solidFill>
            <a:srgbClr val="AFAFAF">
              <a:alpha val="0"/>
            </a:srgbClr>
          </a:solidFill>
        </p:spPr>
      </p:sp>
      <p:sp>
        <p:nvSpPr>
          <p:cNvPr id="1792" name="object_1793"/>
          <p:cNvSpPr/>
          <p:nvPr/>
        </p:nvSpPr>
        <p:spPr>
          <a:xfrm>
            <a:off x="12371513" y="3840000"/>
            <a:ext cx="2986928" cy="80000"/>
          </a:xfrm>
          <a:prstGeom prst="rect">
            <a:avLst/>
          </a:prstGeom>
          <a:solidFill>
            <a:srgbClr val="D0D0D0"/>
          </a:solidFill>
        </p:spPr>
      </p:sp>
      <p:sp>
        <p:nvSpPr>
          <p:cNvPr id="1794" name="object_1795"/>
          <p:cNvSpPr/>
          <p:nvPr/>
        </p:nvSpPr>
        <p:spPr>
          <a:xfrm>
            <a:off x="15358441" y="3840000"/>
            <a:ext cx="1897578" cy="80000"/>
          </a:xfrm>
          <a:prstGeom prst="rect">
            <a:avLst/>
          </a:prstGeom>
          <a:solidFill>
            <a:srgbClr val="F0F0F0"/>
          </a:solidFill>
        </p:spPr>
      </p:sp>
      <p:sp>
        <p:nvSpPr>
          <p:cNvPr id="1796" name="object_1797"/>
          <p:cNvSpPr/>
          <p:nvPr/>
        </p:nvSpPr>
        <p:spPr>
          <a:xfrm>
            <a:off x="1047083" y="4920000"/>
            <a:ext cx="18010505" cy="0"/>
          </a:xfrm>
          <a:prstGeom prst="rect">
            <a:avLst/>
          </a:prstGeom>
          <a:ln w="3175">
            <a:solidFill>
              <a:srgbClr val="000000"/>
            </a:solidFill>
          </a:ln>
        </p:spPr>
      </p:sp>
      <p:sp>
        <p:nvSpPr>
          <p:cNvPr id="1798" name="object_1799"/>
          <p:cNvSpPr txBox="1"/>
          <p:nvPr/>
        </p:nvSpPr>
        <p:spPr>
          <a:xfrm>
            <a:off x="1047083" y="4120000"/>
            <a:ext cx="4814951" cy="800000"/>
          </a:xfrm>
          <a:prstGeom prst="rect">
            <a:avLst/>
          </a:prstGeom>
        </p:spPr>
        <p:txBody>
          <a:bodyPr vert="horz" wrap="square" lIns="0" tIns="15240" rIns="0" bIns="0" rtlCol="0" anchor="ctr">
            <a:spAutoFit/>
          </a:bodyPr>
          <a:lstStyle/>
          <a:p>
            <a:pPr marL="12700" algn="r">
              <a:lnSpc>
                <a:spcPct val="100000"/>
              </a:lnSpc>
              <a:spcBef>
                <a:spcPts val="120"/>
              </a:spcBef>
            </a:pPr>
            <a:r>
              <a:rPr sz="2450" dirty="0">
                <a:solidFill>
                  <a:srgbClr val="494C4D"/>
                </a:solidFill>
                <a:latin typeface="Arial"/>
                <a:cs typeface="Arial"/>
              </a:rPr>
              <a:t>Leadership</a:t>
            </a:r>
          </a:p>
        </p:txBody>
      </p:sp>
      <p:sp>
        <p:nvSpPr>
          <p:cNvPr id="1800" name="object_1801"/>
          <p:cNvSpPr/>
          <p:nvPr/>
        </p:nvSpPr>
        <p:spPr>
          <a:xfrm>
            <a:off x="6450065" y="4360000"/>
            <a:ext cx="320000" cy="320000"/>
          </a:xfrm>
          <a:prstGeom prst="rect">
            <a:avLst/>
          </a:prstGeom>
          <a:solidFill>
            <a:srgbClr val="5C5AA7"/>
          </a:solidFill>
        </p:spPr>
        <p:txBody>
          <a:bodyPr wrap="square" lIns="0" tIns="0" rIns="0" bIns="0" rtlCol="0"/>
          <a:lstStyle/>
          <a:p>
            <a:endParaRPr/>
          </a:p>
        </p:txBody>
      </p:sp>
      <p:sp>
        <p:nvSpPr>
          <p:cNvPr id="1802" name="object_1803"/>
          <p:cNvSpPr txBox="1"/>
          <p:nvPr/>
        </p:nvSpPr>
        <p:spPr>
          <a:xfrm>
            <a:off x="7832020" y="42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0%</a:t>
            </a:r>
            <a:endParaRPr sz="2450"/>
          </a:p>
        </p:txBody>
      </p:sp>
      <p:sp>
        <p:nvSpPr>
          <p:cNvPr id="1804" name="object_1805"/>
          <p:cNvSpPr txBox="1"/>
          <p:nvPr/>
        </p:nvSpPr>
        <p:spPr>
          <a:xfrm>
            <a:off x="7832020" y="46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0%</a:t>
            </a:r>
            <a:endParaRPr sz="1700"/>
          </a:p>
        </p:txBody>
      </p:sp>
      <p:sp>
        <p:nvSpPr>
          <p:cNvPr id="1806" name="object_1807"/>
          <p:cNvSpPr txBox="1"/>
          <p:nvPr/>
        </p:nvSpPr>
        <p:spPr>
          <a:xfrm>
            <a:off x="17843650" y="42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89%</a:t>
            </a:r>
            <a:endParaRPr sz="2450"/>
          </a:p>
        </p:txBody>
      </p:sp>
      <p:sp>
        <p:nvSpPr>
          <p:cNvPr id="1808" name="object_1809"/>
          <p:cNvSpPr txBox="1"/>
          <p:nvPr/>
        </p:nvSpPr>
        <p:spPr>
          <a:xfrm>
            <a:off x="17843650" y="46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90%</a:t>
            </a:r>
            <a:endParaRPr sz="1700"/>
          </a:p>
        </p:txBody>
      </p:sp>
      <p:sp>
        <p:nvSpPr>
          <p:cNvPr id="1810" name="object_1811"/>
          <p:cNvSpPr/>
          <p:nvPr/>
        </p:nvSpPr>
        <p:spPr>
          <a:xfrm>
            <a:off x="8857479" y="4240000"/>
            <a:ext cx="34420" cy="320000"/>
          </a:xfrm>
          <a:prstGeom prst="rect">
            <a:avLst/>
          </a:prstGeom>
          <a:solidFill>
            <a:srgbClr val="101010"/>
          </a:solidFill>
        </p:spPr>
      </p:sp>
      <p:sp>
        <p:nvSpPr>
          <p:cNvPr id="1812" name="object_1813"/>
          <p:cNvSpPr/>
          <p:nvPr/>
        </p:nvSpPr>
        <p:spPr>
          <a:xfrm>
            <a:off x="8891899" y="4240000"/>
            <a:ext cx="0" cy="320000"/>
          </a:xfrm>
          <a:prstGeom prst="rect">
            <a:avLst/>
          </a:prstGeom>
          <a:solidFill>
            <a:srgbClr val="606060"/>
          </a:solidFill>
        </p:spPr>
      </p:sp>
      <p:sp>
        <p:nvSpPr>
          <p:cNvPr id="1814" name="object_1815"/>
          <p:cNvSpPr/>
          <p:nvPr/>
        </p:nvSpPr>
        <p:spPr>
          <a:xfrm>
            <a:off x="8891899" y="4240000"/>
            <a:ext cx="68840" cy="320000"/>
          </a:xfrm>
          <a:prstGeom prst="rect">
            <a:avLst/>
          </a:prstGeom>
          <a:solidFill>
            <a:srgbClr val="909090">
              <a:alpha val="0"/>
            </a:srgbClr>
          </a:solidFill>
        </p:spPr>
      </p:sp>
      <p:sp>
        <p:nvSpPr>
          <p:cNvPr id="1816" name="object_1817"/>
          <p:cNvSpPr/>
          <p:nvPr/>
        </p:nvSpPr>
        <p:spPr>
          <a:xfrm>
            <a:off x="8960739" y="4240000"/>
            <a:ext cx="791666" cy="320000"/>
          </a:xfrm>
          <a:prstGeom prst="rect">
            <a:avLst/>
          </a:prstGeom>
          <a:solidFill>
            <a:srgbClr val="AFAFAF">
              <a:alpha val="0"/>
            </a:srgbClr>
          </a:solidFill>
        </p:spPr>
      </p:sp>
      <p:sp>
        <p:nvSpPr>
          <p:cNvPr id="1818" name="object_1819"/>
          <p:cNvSpPr/>
          <p:nvPr/>
        </p:nvSpPr>
        <p:spPr>
          <a:xfrm>
            <a:off x="9752405" y="4240000"/>
            <a:ext cx="4061589" cy="320000"/>
          </a:xfrm>
          <a:prstGeom prst="rect">
            <a:avLst/>
          </a:prstGeom>
          <a:solidFill>
            <a:srgbClr val="D0D0D0"/>
          </a:solidFill>
        </p:spPr>
      </p:sp>
      <p:sp>
        <p:nvSpPr>
          <p:cNvPr id="1820" name="object_1821"/>
          <p:cNvSpPr/>
          <p:nvPr/>
        </p:nvSpPr>
        <p:spPr>
          <a:xfrm>
            <a:off x="13813994" y="4240000"/>
            <a:ext cx="3442024" cy="320000"/>
          </a:xfrm>
          <a:prstGeom prst="rect">
            <a:avLst/>
          </a:prstGeom>
          <a:solidFill>
            <a:srgbClr val="F0F0F0"/>
          </a:solidFill>
        </p:spPr>
      </p:sp>
      <p:sp>
        <p:nvSpPr>
          <p:cNvPr id="1822" name="object_1823"/>
          <p:cNvSpPr/>
          <p:nvPr/>
        </p:nvSpPr>
        <p:spPr>
          <a:xfrm>
            <a:off x="8857479" y="4640000"/>
            <a:ext cx="34705" cy="80000"/>
          </a:xfrm>
          <a:prstGeom prst="rect">
            <a:avLst/>
          </a:prstGeom>
          <a:solidFill>
            <a:srgbClr val="101010"/>
          </a:solidFill>
        </p:spPr>
      </p:sp>
      <p:sp>
        <p:nvSpPr>
          <p:cNvPr id="1824" name="object_1825"/>
          <p:cNvSpPr/>
          <p:nvPr/>
        </p:nvSpPr>
        <p:spPr>
          <a:xfrm>
            <a:off x="8892184" y="4640000"/>
            <a:ext cx="0" cy="80000"/>
          </a:xfrm>
          <a:prstGeom prst="rect">
            <a:avLst/>
          </a:prstGeom>
          <a:solidFill>
            <a:srgbClr val="606060"/>
          </a:solidFill>
        </p:spPr>
      </p:sp>
      <p:sp>
        <p:nvSpPr>
          <p:cNvPr id="1826" name="object_1827"/>
          <p:cNvSpPr/>
          <p:nvPr/>
        </p:nvSpPr>
        <p:spPr>
          <a:xfrm>
            <a:off x="8892184" y="4640000"/>
            <a:ext cx="104114" cy="80000"/>
          </a:xfrm>
          <a:prstGeom prst="rect">
            <a:avLst/>
          </a:prstGeom>
          <a:solidFill>
            <a:srgbClr val="909090">
              <a:alpha val="0"/>
            </a:srgbClr>
          </a:solidFill>
        </p:spPr>
      </p:sp>
      <p:sp>
        <p:nvSpPr>
          <p:cNvPr id="1828" name="object_1829"/>
          <p:cNvSpPr/>
          <p:nvPr/>
        </p:nvSpPr>
        <p:spPr>
          <a:xfrm>
            <a:off x="8996298" y="4640000"/>
            <a:ext cx="728799" cy="80000"/>
          </a:xfrm>
          <a:prstGeom prst="rect">
            <a:avLst/>
          </a:prstGeom>
          <a:solidFill>
            <a:srgbClr val="AFAFAF">
              <a:alpha val="0"/>
            </a:srgbClr>
          </a:solidFill>
        </p:spPr>
      </p:sp>
      <p:sp>
        <p:nvSpPr>
          <p:cNvPr id="1830" name="object_1831"/>
          <p:cNvSpPr/>
          <p:nvPr/>
        </p:nvSpPr>
        <p:spPr>
          <a:xfrm>
            <a:off x="9725097" y="4640000"/>
            <a:ext cx="4060451" cy="80000"/>
          </a:xfrm>
          <a:prstGeom prst="rect">
            <a:avLst/>
          </a:prstGeom>
          <a:solidFill>
            <a:srgbClr val="D0D0D0"/>
          </a:solidFill>
        </p:spPr>
      </p:sp>
      <p:sp>
        <p:nvSpPr>
          <p:cNvPr id="1832" name="object_1833"/>
          <p:cNvSpPr/>
          <p:nvPr/>
        </p:nvSpPr>
        <p:spPr>
          <a:xfrm>
            <a:off x="13785548" y="4640000"/>
            <a:ext cx="3470471" cy="80000"/>
          </a:xfrm>
          <a:prstGeom prst="rect">
            <a:avLst/>
          </a:prstGeom>
          <a:solidFill>
            <a:srgbClr val="F0F0F0"/>
          </a:solidFill>
        </p:spPr>
      </p:sp>
      <p:sp>
        <p:nvSpPr>
          <p:cNvPr id="1834" name="object_1835"/>
          <p:cNvSpPr/>
          <p:nvPr/>
        </p:nvSpPr>
        <p:spPr>
          <a:xfrm>
            <a:off x="1047083" y="5720000"/>
            <a:ext cx="18010505" cy="0"/>
          </a:xfrm>
          <a:prstGeom prst="rect">
            <a:avLst/>
          </a:prstGeom>
          <a:ln w="3175">
            <a:solidFill>
              <a:srgbClr val="000000"/>
            </a:solidFill>
          </a:ln>
        </p:spPr>
      </p:sp>
      <p:sp>
        <p:nvSpPr>
          <p:cNvPr id="1836" name="object_1837"/>
          <p:cNvSpPr txBox="1"/>
          <p:nvPr/>
        </p:nvSpPr>
        <p:spPr>
          <a:xfrm>
            <a:off x="1047083" y="4920000"/>
            <a:ext cx="4814951" cy="800000"/>
          </a:xfrm>
          <a:prstGeom prst="rect">
            <a:avLst/>
          </a:prstGeom>
        </p:spPr>
        <p:txBody>
          <a:bodyPr vert="horz" wrap="square" lIns="0" tIns="15240" rIns="0" bIns="0" rtlCol="0" anchor="ctr">
            <a:spAutoFit/>
          </a:bodyPr>
          <a:lstStyle/>
          <a:p>
            <a:pPr marL="12700" algn="r">
              <a:lnSpc>
                <a:spcPct val="100000"/>
              </a:lnSpc>
              <a:spcBef>
                <a:spcPts val="120"/>
              </a:spcBef>
            </a:pPr>
            <a:r>
              <a:rPr sz="2450" dirty="0">
                <a:solidFill>
                  <a:srgbClr val="494C4D"/>
                </a:solidFill>
                <a:latin typeface="Arial"/>
                <a:cs typeface="Arial"/>
              </a:rPr>
              <a:t>Zielorientierung</a:t>
            </a:r>
          </a:p>
        </p:txBody>
      </p:sp>
      <p:sp>
        <p:nvSpPr>
          <p:cNvPr id="1838" name="object_1839"/>
          <p:cNvSpPr/>
          <p:nvPr/>
        </p:nvSpPr>
        <p:spPr>
          <a:xfrm>
            <a:off x="6450065" y="5160000"/>
            <a:ext cx="320000" cy="320000"/>
          </a:xfrm>
          <a:prstGeom prst="rect">
            <a:avLst/>
          </a:prstGeom>
          <a:solidFill>
            <a:srgbClr val="5181B7"/>
          </a:solidFill>
        </p:spPr>
        <p:txBody>
          <a:bodyPr wrap="square" lIns="0" tIns="0" rIns="0" bIns="0" rtlCol="0"/>
          <a:lstStyle/>
          <a:p>
            <a:endParaRPr/>
          </a:p>
        </p:txBody>
      </p:sp>
      <p:sp>
        <p:nvSpPr>
          <p:cNvPr id="1840" name="object_1841"/>
          <p:cNvSpPr txBox="1"/>
          <p:nvPr/>
        </p:nvSpPr>
        <p:spPr>
          <a:xfrm>
            <a:off x="7832020" y="50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1%</a:t>
            </a:r>
            <a:endParaRPr sz="2450"/>
          </a:p>
        </p:txBody>
      </p:sp>
      <p:sp>
        <p:nvSpPr>
          <p:cNvPr id="1842" name="object_1843"/>
          <p:cNvSpPr txBox="1"/>
          <p:nvPr/>
        </p:nvSpPr>
        <p:spPr>
          <a:xfrm>
            <a:off x="7832020" y="54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2%</a:t>
            </a:r>
            <a:endParaRPr sz="1700"/>
          </a:p>
        </p:txBody>
      </p:sp>
      <p:sp>
        <p:nvSpPr>
          <p:cNvPr id="1844" name="object_1845"/>
          <p:cNvSpPr txBox="1"/>
          <p:nvPr/>
        </p:nvSpPr>
        <p:spPr>
          <a:xfrm>
            <a:off x="17843650" y="50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85%</a:t>
            </a:r>
            <a:endParaRPr sz="2450"/>
          </a:p>
        </p:txBody>
      </p:sp>
      <p:sp>
        <p:nvSpPr>
          <p:cNvPr id="1846" name="object_1847"/>
          <p:cNvSpPr txBox="1"/>
          <p:nvPr/>
        </p:nvSpPr>
        <p:spPr>
          <a:xfrm>
            <a:off x="17843650" y="54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80%</a:t>
            </a:r>
            <a:endParaRPr sz="1700"/>
          </a:p>
        </p:txBody>
      </p:sp>
      <p:sp>
        <p:nvSpPr>
          <p:cNvPr id="1848" name="object_1849"/>
          <p:cNvSpPr/>
          <p:nvPr/>
        </p:nvSpPr>
        <p:spPr>
          <a:xfrm>
            <a:off x="8857479" y="5040000"/>
            <a:ext cx="34994" cy="320000"/>
          </a:xfrm>
          <a:prstGeom prst="rect">
            <a:avLst/>
          </a:prstGeom>
          <a:solidFill>
            <a:srgbClr val="101010"/>
          </a:solidFill>
        </p:spPr>
      </p:sp>
      <p:sp>
        <p:nvSpPr>
          <p:cNvPr id="1850" name="object_1851"/>
          <p:cNvSpPr/>
          <p:nvPr/>
        </p:nvSpPr>
        <p:spPr>
          <a:xfrm>
            <a:off x="8892473" y="5040000"/>
            <a:ext cx="69988" cy="320000"/>
          </a:xfrm>
          <a:prstGeom prst="rect">
            <a:avLst/>
          </a:prstGeom>
          <a:solidFill>
            <a:srgbClr val="606060"/>
          </a:solidFill>
        </p:spPr>
      </p:sp>
      <p:sp>
        <p:nvSpPr>
          <p:cNvPr id="1852" name="object_1853"/>
          <p:cNvSpPr/>
          <p:nvPr/>
        </p:nvSpPr>
        <p:spPr>
          <a:xfrm>
            <a:off x="8962461" y="5040000"/>
            <a:ext cx="69988" cy="320000"/>
          </a:xfrm>
          <a:prstGeom prst="rect">
            <a:avLst/>
          </a:prstGeom>
          <a:solidFill>
            <a:srgbClr val="909090">
              <a:alpha val="0"/>
            </a:srgbClr>
          </a:solidFill>
        </p:spPr>
      </p:sp>
      <p:sp>
        <p:nvSpPr>
          <p:cNvPr id="1854" name="object_1855"/>
          <p:cNvSpPr/>
          <p:nvPr/>
        </p:nvSpPr>
        <p:spPr>
          <a:xfrm>
            <a:off x="9032449" y="5040000"/>
            <a:ext cx="1049817" cy="320000"/>
          </a:xfrm>
          <a:prstGeom prst="rect">
            <a:avLst/>
          </a:prstGeom>
          <a:solidFill>
            <a:srgbClr val="AFAFAF">
              <a:alpha val="0"/>
            </a:srgbClr>
          </a:solidFill>
        </p:spPr>
      </p:sp>
      <p:sp>
        <p:nvSpPr>
          <p:cNvPr id="1856" name="object_1857"/>
          <p:cNvSpPr/>
          <p:nvPr/>
        </p:nvSpPr>
        <p:spPr>
          <a:xfrm>
            <a:off x="10082266" y="5040000"/>
            <a:ext cx="3184446" cy="320000"/>
          </a:xfrm>
          <a:prstGeom prst="rect">
            <a:avLst/>
          </a:prstGeom>
          <a:solidFill>
            <a:srgbClr val="D0D0D0"/>
          </a:solidFill>
        </p:spPr>
      </p:sp>
      <p:sp>
        <p:nvSpPr>
          <p:cNvPr id="1858" name="object_1859"/>
          <p:cNvSpPr/>
          <p:nvPr/>
        </p:nvSpPr>
        <p:spPr>
          <a:xfrm>
            <a:off x="13266712" y="5040000"/>
            <a:ext cx="3989306" cy="320000"/>
          </a:xfrm>
          <a:prstGeom prst="rect">
            <a:avLst/>
          </a:prstGeom>
          <a:solidFill>
            <a:srgbClr val="F0F0F0"/>
          </a:solidFill>
        </p:spPr>
      </p:sp>
      <p:sp>
        <p:nvSpPr>
          <p:cNvPr id="1860" name="object_1861"/>
          <p:cNvSpPr/>
          <p:nvPr/>
        </p:nvSpPr>
        <p:spPr>
          <a:xfrm>
            <a:off x="8857479" y="5440000"/>
            <a:ext cx="105421" cy="80000"/>
          </a:xfrm>
          <a:prstGeom prst="rect">
            <a:avLst/>
          </a:prstGeom>
          <a:solidFill>
            <a:srgbClr val="101010"/>
          </a:solidFill>
        </p:spPr>
      </p:sp>
      <p:sp>
        <p:nvSpPr>
          <p:cNvPr id="1862" name="object_1863"/>
          <p:cNvSpPr/>
          <p:nvPr/>
        </p:nvSpPr>
        <p:spPr>
          <a:xfrm>
            <a:off x="8962900" y="5440000"/>
            <a:ext cx="70281" cy="80000"/>
          </a:xfrm>
          <a:prstGeom prst="rect">
            <a:avLst/>
          </a:prstGeom>
          <a:solidFill>
            <a:srgbClr val="606060"/>
          </a:solidFill>
        </p:spPr>
      </p:sp>
      <p:sp>
        <p:nvSpPr>
          <p:cNvPr id="1864" name="object_1865"/>
          <p:cNvSpPr/>
          <p:nvPr/>
        </p:nvSpPr>
        <p:spPr>
          <a:xfrm>
            <a:off x="9033181" y="5440000"/>
            <a:ext cx="245982" cy="80000"/>
          </a:xfrm>
          <a:prstGeom prst="rect">
            <a:avLst/>
          </a:prstGeom>
          <a:solidFill>
            <a:srgbClr val="909090">
              <a:alpha val="0"/>
            </a:srgbClr>
          </a:solidFill>
        </p:spPr>
      </p:sp>
      <p:sp>
        <p:nvSpPr>
          <p:cNvPr id="1866" name="object_1867"/>
          <p:cNvSpPr/>
          <p:nvPr/>
        </p:nvSpPr>
        <p:spPr>
          <a:xfrm>
            <a:off x="9279163" y="5440000"/>
            <a:ext cx="1229912" cy="80000"/>
          </a:xfrm>
          <a:prstGeom prst="rect">
            <a:avLst/>
          </a:prstGeom>
          <a:solidFill>
            <a:srgbClr val="AFAFAF">
              <a:alpha val="0"/>
            </a:srgbClr>
          </a:solidFill>
        </p:spPr>
      </p:sp>
      <p:sp>
        <p:nvSpPr>
          <p:cNvPr id="1868" name="object_1869"/>
          <p:cNvSpPr/>
          <p:nvPr/>
        </p:nvSpPr>
        <p:spPr>
          <a:xfrm>
            <a:off x="10509075" y="5440000"/>
            <a:ext cx="2951788" cy="80000"/>
          </a:xfrm>
          <a:prstGeom prst="rect">
            <a:avLst/>
          </a:prstGeom>
          <a:solidFill>
            <a:srgbClr val="D0D0D0"/>
          </a:solidFill>
        </p:spPr>
      </p:sp>
      <p:sp>
        <p:nvSpPr>
          <p:cNvPr id="1870" name="object_1871"/>
          <p:cNvSpPr/>
          <p:nvPr/>
        </p:nvSpPr>
        <p:spPr>
          <a:xfrm>
            <a:off x="13460863" y="5440000"/>
            <a:ext cx="3795156" cy="80000"/>
          </a:xfrm>
          <a:prstGeom prst="rect">
            <a:avLst/>
          </a:prstGeom>
          <a:solidFill>
            <a:srgbClr val="F0F0F0"/>
          </a:solidFill>
        </p:spPr>
      </p:sp>
      <p:sp>
        <p:nvSpPr>
          <p:cNvPr id="1872" name="object_1873"/>
          <p:cNvSpPr/>
          <p:nvPr/>
        </p:nvSpPr>
        <p:spPr>
          <a:xfrm>
            <a:off x="1047083" y="6520000"/>
            <a:ext cx="18010505" cy="0"/>
          </a:xfrm>
          <a:prstGeom prst="rect">
            <a:avLst/>
          </a:prstGeom>
          <a:ln w="3175">
            <a:solidFill>
              <a:srgbClr val="000000"/>
            </a:solidFill>
          </a:ln>
        </p:spPr>
      </p:sp>
      <p:sp>
        <p:nvSpPr>
          <p:cNvPr id="1874" name="object_1875"/>
          <p:cNvSpPr txBox="1"/>
          <p:nvPr/>
        </p:nvSpPr>
        <p:spPr>
          <a:xfrm>
            <a:off x="1047083" y="5720000"/>
            <a:ext cx="4814951" cy="800000"/>
          </a:xfrm>
          <a:prstGeom prst="rect">
            <a:avLst/>
          </a:prstGeom>
        </p:spPr>
        <p:txBody>
          <a:bodyPr vert="horz" wrap="square" lIns="0" tIns="15240" rIns="0" bIns="0" rtlCol="0" anchor="ctr">
            <a:spAutoFit/>
          </a:bodyPr>
          <a:lstStyle/>
          <a:p>
            <a:pPr marL="12700" algn="r">
              <a:lnSpc>
                <a:spcPct val="100000"/>
              </a:lnSpc>
              <a:spcBef>
                <a:spcPts val="120"/>
              </a:spcBef>
            </a:pPr>
            <a:r>
              <a:rPr sz="2450" dirty="0">
                <a:solidFill>
                  <a:srgbClr val="494C4D"/>
                </a:solidFill>
                <a:latin typeface="Arial"/>
                <a:cs typeface="Arial"/>
              </a:rPr>
              <a:t>Berufliche Entwicklung</a:t>
            </a:r>
          </a:p>
        </p:txBody>
      </p:sp>
      <p:sp>
        <p:nvSpPr>
          <p:cNvPr id="1876" name="object_1877"/>
          <p:cNvSpPr/>
          <p:nvPr/>
        </p:nvSpPr>
        <p:spPr>
          <a:xfrm>
            <a:off x="6450065" y="5960000"/>
            <a:ext cx="320000" cy="320000"/>
          </a:xfrm>
          <a:prstGeom prst="rect">
            <a:avLst/>
          </a:prstGeom>
          <a:solidFill>
            <a:srgbClr val="F48798"/>
          </a:solidFill>
        </p:spPr>
        <p:txBody>
          <a:bodyPr wrap="square" lIns="0" tIns="0" rIns="0" bIns="0" rtlCol="0"/>
          <a:lstStyle/>
          <a:p>
            <a:endParaRPr/>
          </a:p>
        </p:txBody>
      </p:sp>
      <p:sp>
        <p:nvSpPr>
          <p:cNvPr id="1878" name="object_1879"/>
          <p:cNvSpPr txBox="1"/>
          <p:nvPr/>
        </p:nvSpPr>
        <p:spPr>
          <a:xfrm>
            <a:off x="7832020" y="58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6%</a:t>
            </a:r>
            <a:endParaRPr sz="2450"/>
          </a:p>
        </p:txBody>
      </p:sp>
      <p:sp>
        <p:nvSpPr>
          <p:cNvPr id="1880" name="object_1881"/>
          <p:cNvSpPr txBox="1"/>
          <p:nvPr/>
        </p:nvSpPr>
        <p:spPr>
          <a:xfrm>
            <a:off x="7832020" y="62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13%</a:t>
            </a:r>
            <a:endParaRPr sz="1700"/>
          </a:p>
        </p:txBody>
      </p:sp>
      <p:sp>
        <p:nvSpPr>
          <p:cNvPr id="1882" name="object_1883"/>
          <p:cNvSpPr txBox="1"/>
          <p:nvPr/>
        </p:nvSpPr>
        <p:spPr>
          <a:xfrm>
            <a:off x="17843650" y="58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69%</a:t>
            </a:r>
            <a:endParaRPr sz="2450"/>
          </a:p>
        </p:txBody>
      </p:sp>
      <p:sp>
        <p:nvSpPr>
          <p:cNvPr id="1884" name="object_1885"/>
          <p:cNvSpPr txBox="1"/>
          <p:nvPr/>
        </p:nvSpPr>
        <p:spPr>
          <a:xfrm>
            <a:off x="17843650" y="62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63%</a:t>
            </a:r>
            <a:endParaRPr sz="1700"/>
          </a:p>
        </p:txBody>
      </p:sp>
      <p:sp>
        <p:nvSpPr>
          <p:cNvPr id="1886" name="object_1887"/>
          <p:cNvSpPr/>
          <p:nvPr/>
        </p:nvSpPr>
        <p:spPr>
          <a:xfrm>
            <a:off x="8857479" y="5840000"/>
            <a:ext cx="254501" cy="320000"/>
          </a:xfrm>
          <a:prstGeom prst="rect">
            <a:avLst/>
          </a:prstGeom>
          <a:solidFill>
            <a:srgbClr val="101010"/>
          </a:solidFill>
        </p:spPr>
      </p:sp>
      <p:sp>
        <p:nvSpPr>
          <p:cNvPr id="1888" name="object_1889"/>
          <p:cNvSpPr/>
          <p:nvPr/>
        </p:nvSpPr>
        <p:spPr>
          <a:xfrm>
            <a:off x="9111980" y="5840000"/>
            <a:ext cx="254501" cy="320000"/>
          </a:xfrm>
          <a:prstGeom prst="rect">
            <a:avLst/>
          </a:prstGeom>
          <a:solidFill>
            <a:srgbClr val="606060"/>
          </a:solidFill>
        </p:spPr>
      </p:sp>
      <p:sp>
        <p:nvSpPr>
          <p:cNvPr id="1890" name="object_1891"/>
          <p:cNvSpPr/>
          <p:nvPr/>
        </p:nvSpPr>
        <p:spPr>
          <a:xfrm>
            <a:off x="9366481" y="5840000"/>
            <a:ext cx="509002" cy="320000"/>
          </a:xfrm>
          <a:prstGeom prst="rect">
            <a:avLst/>
          </a:prstGeom>
          <a:solidFill>
            <a:srgbClr val="909090">
              <a:alpha val="0"/>
            </a:srgbClr>
          </a:solidFill>
        </p:spPr>
      </p:sp>
      <p:sp>
        <p:nvSpPr>
          <p:cNvPr id="1892" name="object_1893"/>
          <p:cNvSpPr/>
          <p:nvPr/>
        </p:nvSpPr>
        <p:spPr>
          <a:xfrm>
            <a:off x="9875483" y="5840000"/>
            <a:ext cx="1590632" cy="320000"/>
          </a:xfrm>
          <a:prstGeom prst="rect">
            <a:avLst/>
          </a:prstGeom>
          <a:solidFill>
            <a:srgbClr val="AFAFAF">
              <a:alpha val="0"/>
            </a:srgbClr>
          </a:solidFill>
        </p:spPr>
      </p:sp>
      <p:sp>
        <p:nvSpPr>
          <p:cNvPr id="1894" name="object_1895"/>
          <p:cNvSpPr/>
          <p:nvPr/>
        </p:nvSpPr>
        <p:spPr>
          <a:xfrm>
            <a:off x="11466115" y="5840000"/>
            <a:ext cx="3435766" cy="320000"/>
          </a:xfrm>
          <a:prstGeom prst="rect">
            <a:avLst/>
          </a:prstGeom>
          <a:solidFill>
            <a:srgbClr val="D0D0D0"/>
          </a:solidFill>
        </p:spPr>
      </p:sp>
      <p:sp>
        <p:nvSpPr>
          <p:cNvPr id="1896" name="object_1897"/>
          <p:cNvSpPr/>
          <p:nvPr/>
        </p:nvSpPr>
        <p:spPr>
          <a:xfrm>
            <a:off x="14901881" y="5840000"/>
            <a:ext cx="2354136" cy="320000"/>
          </a:xfrm>
          <a:prstGeom prst="rect">
            <a:avLst/>
          </a:prstGeom>
          <a:solidFill>
            <a:srgbClr val="F0F0F0"/>
          </a:solidFill>
        </p:spPr>
      </p:sp>
      <p:sp>
        <p:nvSpPr>
          <p:cNvPr id="1898" name="object_1899"/>
          <p:cNvSpPr/>
          <p:nvPr/>
        </p:nvSpPr>
        <p:spPr>
          <a:xfrm>
            <a:off x="8857479" y="6240000"/>
            <a:ext cx="435480" cy="80000"/>
          </a:xfrm>
          <a:prstGeom prst="rect">
            <a:avLst/>
          </a:prstGeom>
          <a:solidFill>
            <a:srgbClr val="101010"/>
          </a:solidFill>
        </p:spPr>
      </p:sp>
      <p:sp>
        <p:nvSpPr>
          <p:cNvPr id="1900" name="object_1901"/>
          <p:cNvSpPr/>
          <p:nvPr/>
        </p:nvSpPr>
        <p:spPr>
          <a:xfrm>
            <a:off x="9292959" y="6240000"/>
            <a:ext cx="622114" cy="80000"/>
          </a:xfrm>
          <a:prstGeom prst="rect">
            <a:avLst/>
          </a:prstGeom>
          <a:solidFill>
            <a:srgbClr val="606060"/>
          </a:solidFill>
        </p:spPr>
      </p:sp>
      <p:sp>
        <p:nvSpPr>
          <p:cNvPr id="1902" name="object_1903"/>
          <p:cNvSpPr/>
          <p:nvPr/>
        </p:nvSpPr>
        <p:spPr>
          <a:xfrm>
            <a:off x="9915073" y="6240000"/>
            <a:ext cx="684325" cy="80000"/>
          </a:xfrm>
          <a:prstGeom prst="rect">
            <a:avLst/>
          </a:prstGeom>
          <a:solidFill>
            <a:srgbClr val="909090">
              <a:alpha val="0"/>
            </a:srgbClr>
          </a:solidFill>
        </p:spPr>
      </p:sp>
      <p:sp>
        <p:nvSpPr>
          <p:cNvPr id="1904" name="object_1905"/>
          <p:cNvSpPr/>
          <p:nvPr/>
        </p:nvSpPr>
        <p:spPr>
          <a:xfrm>
            <a:off x="10599398" y="6240000"/>
            <a:ext cx="1368651" cy="80000"/>
          </a:xfrm>
          <a:prstGeom prst="rect">
            <a:avLst/>
          </a:prstGeom>
          <a:solidFill>
            <a:srgbClr val="AFAFAF">
              <a:alpha val="0"/>
            </a:srgbClr>
          </a:solidFill>
        </p:spPr>
      </p:sp>
      <p:sp>
        <p:nvSpPr>
          <p:cNvPr id="1906" name="object_1907"/>
          <p:cNvSpPr/>
          <p:nvPr/>
        </p:nvSpPr>
        <p:spPr>
          <a:xfrm>
            <a:off x="11968049" y="6240000"/>
            <a:ext cx="2986147" cy="80000"/>
          </a:xfrm>
          <a:prstGeom prst="rect">
            <a:avLst/>
          </a:prstGeom>
          <a:solidFill>
            <a:srgbClr val="D0D0D0"/>
          </a:solidFill>
        </p:spPr>
      </p:sp>
      <p:sp>
        <p:nvSpPr>
          <p:cNvPr id="1908" name="object_1909"/>
          <p:cNvSpPr/>
          <p:nvPr/>
        </p:nvSpPr>
        <p:spPr>
          <a:xfrm>
            <a:off x="14954196" y="6240000"/>
            <a:ext cx="2301822" cy="80000"/>
          </a:xfrm>
          <a:prstGeom prst="rect">
            <a:avLst/>
          </a:prstGeom>
          <a:solidFill>
            <a:srgbClr val="F0F0F0"/>
          </a:solidFill>
        </p:spPr>
      </p:sp>
      <p:sp>
        <p:nvSpPr>
          <p:cNvPr id="1910" name="object_1911"/>
          <p:cNvSpPr txBox="1"/>
          <p:nvPr/>
        </p:nvSpPr>
        <p:spPr>
          <a:xfrm>
            <a:off x="1047083" y="6520000"/>
            <a:ext cx="4814951" cy="800000"/>
          </a:xfrm>
          <a:prstGeom prst="rect">
            <a:avLst/>
          </a:prstGeom>
        </p:spPr>
        <p:txBody>
          <a:bodyPr vert="horz" wrap="square" lIns="0" tIns="15240" rIns="0" bIns="0" rtlCol="0" anchor="ctr">
            <a:spAutoFit/>
          </a:bodyPr>
          <a:lstStyle/>
          <a:p>
            <a:pPr marL="12700" algn="r">
              <a:lnSpc>
                <a:spcPct val="100000"/>
              </a:lnSpc>
              <a:spcBef>
                <a:spcPts val="120"/>
              </a:spcBef>
            </a:pPr>
            <a:r>
              <a:rPr sz="2450" dirty="0">
                <a:solidFill>
                  <a:srgbClr val="494C4D"/>
                </a:solidFill>
                <a:latin typeface="Arial"/>
                <a:cs typeface="Arial"/>
              </a:rPr>
              <a:t>Unternehmensimage</a:t>
            </a:r>
          </a:p>
        </p:txBody>
      </p:sp>
      <p:sp>
        <p:nvSpPr>
          <p:cNvPr id="1912" name="object_1913"/>
          <p:cNvSpPr/>
          <p:nvPr/>
        </p:nvSpPr>
        <p:spPr>
          <a:xfrm>
            <a:off x="6450065" y="6760000"/>
            <a:ext cx="320000" cy="320000"/>
          </a:xfrm>
          <a:prstGeom prst="rect">
            <a:avLst/>
          </a:prstGeom>
          <a:solidFill>
            <a:srgbClr val="F79964"/>
          </a:solidFill>
        </p:spPr>
        <p:txBody>
          <a:bodyPr wrap="square" lIns="0" tIns="0" rIns="0" bIns="0" rtlCol="0"/>
          <a:lstStyle/>
          <a:p>
            <a:endParaRPr/>
          </a:p>
        </p:txBody>
      </p:sp>
      <p:sp>
        <p:nvSpPr>
          <p:cNvPr id="1914" name="object_1915"/>
          <p:cNvSpPr txBox="1"/>
          <p:nvPr/>
        </p:nvSpPr>
        <p:spPr>
          <a:xfrm>
            <a:off x="7832020" y="66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4%</a:t>
            </a:r>
            <a:endParaRPr sz="2450"/>
          </a:p>
        </p:txBody>
      </p:sp>
      <p:sp>
        <p:nvSpPr>
          <p:cNvPr id="1916" name="object_1917"/>
          <p:cNvSpPr txBox="1"/>
          <p:nvPr/>
        </p:nvSpPr>
        <p:spPr>
          <a:xfrm>
            <a:off x="7832020" y="70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5%</a:t>
            </a:r>
            <a:endParaRPr sz="1700"/>
          </a:p>
        </p:txBody>
      </p:sp>
      <p:sp>
        <p:nvSpPr>
          <p:cNvPr id="1918" name="object_1919"/>
          <p:cNvSpPr txBox="1"/>
          <p:nvPr/>
        </p:nvSpPr>
        <p:spPr>
          <a:xfrm>
            <a:off x="17843650" y="6640000"/>
            <a:ext cx="772230" cy="320000"/>
          </a:xfrm>
          <a:prstGeom prst="rect">
            <a:avLst/>
          </a:prstGeom>
        </p:spPr>
        <p:txBody>
          <a:bodyPr vert="horz" wrap="square" lIns="0" tIns="48260" rIns="0" bIns="0" rtlCol="0" anchor="ctr">
            <a:spAutoFit/>
          </a:bodyPr>
          <a:lstStyle/>
          <a:p>
            <a:pPr marL="12700">
              <a:lnSpc>
                <a:spcPct val="100000"/>
              </a:lnSpc>
              <a:spcBef>
                <a:spcPts val="380"/>
              </a:spcBef>
            </a:pPr>
            <a:r>
              <a:rPr sz="2450" spc="5" dirty="0">
                <a:solidFill>
                  <a:srgbClr val="494C4D"/>
                </a:solidFill>
                <a:latin typeface="Arial"/>
                <a:cs typeface="Arial"/>
              </a:rPr>
              <a:t>72%</a:t>
            </a:r>
            <a:endParaRPr sz="2450"/>
          </a:p>
        </p:txBody>
      </p:sp>
      <p:sp>
        <p:nvSpPr>
          <p:cNvPr id="1920" name="object_1921"/>
          <p:cNvSpPr txBox="1"/>
          <p:nvPr/>
        </p:nvSpPr>
        <p:spPr>
          <a:xfrm>
            <a:off x="17843650" y="7040000"/>
            <a:ext cx="772230" cy="80000"/>
          </a:xfrm>
          <a:prstGeom prst="rect">
            <a:avLst/>
          </a:prstGeom>
        </p:spPr>
        <p:txBody>
          <a:bodyPr vert="horz" wrap="square" lIns="0" tIns="48260" rIns="0" bIns="0" rtlCol="0" anchor="ctr">
            <a:spAutoFit/>
          </a:bodyPr>
          <a:lstStyle/>
          <a:p>
            <a:pPr marL="12700">
              <a:lnSpc>
                <a:spcPct val="100000"/>
              </a:lnSpc>
              <a:spcBef>
                <a:spcPts val="380"/>
              </a:spcBef>
            </a:pPr>
            <a:r>
              <a:rPr sz="1700" spc="5" dirty="0">
                <a:solidFill>
                  <a:srgbClr val="494C4D"/>
                </a:solidFill>
                <a:latin typeface="Arial"/>
                <a:cs typeface="Arial"/>
              </a:rPr>
              <a:t>66%</a:t>
            </a:r>
            <a:endParaRPr sz="1700"/>
          </a:p>
        </p:txBody>
      </p:sp>
      <p:sp>
        <p:nvSpPr>
          <p:cNvPr id="1922" name="object_1923"/>
          <p:cNvSpPr/>
          <p:nvPr/>
        </p:nvSpPr>
        <p:spPr>
          <a:xfrm>
            <a:off x="8857479" y="6640000"/>
            <a:ext cx="121718" cy="320000"/>
          </a:xfrm>
          <a:prstGeom prst="rect">
            <a:avLst/>
          </a:prstGeom>
          <a:solidFill>
            <a:srgbClr val="101010"/>
          </a:solidFill>
        </p:spPr>
      </p:sp>
      <p:sp>
        <p:nvSpPr>
          <p:cNvPr id="1924" name="object_1925"/>
          <p:cNvSpPr/>
          <p:nvPr/>
        </p:nvSpPr>
        <p:spPr>
          <a:xfrm>
            <a:off x="8979197" y="6640000"/>
            <a:ext cx="243436" cy="320000"/>
          </a:xfrm>
          <a:prstGeom prst="rect">
            <a:avLst/>
          </a:prstGeom>
          <a:solidFill>
            <a:srgbClr val="606060"/>
          </a:solidFill>
        </p:spPr>
      </p:sp>
      <p:sp>
        <p:nvSpPr>
          <p:cNvPr id="1926" name="object_1927"/>
          <p:cNvSpPr/>
          <p:nvPr/>
        </p:nvSpPr>
        <p:spPr>
          <a:xfrm>
            <a:off x="9222633" y="6640000"/>
            <a:ext cx="365154" cy="320000"/>
          </a:xfrm>
          <a:prstGeom prst="rect">
            <a:avLst/>
          </a:prstGeom>
          <a:solidFill>
            <a:srgbClr val="909090">
              <a:alpha val="0"/>
            </a:srgbClr>
          </a:solidFill>
        </p:spPr>
      </p:sp>
      <p:sp>
        <p:nvSpPr>
          <p:cNvPr id="1928" name="object_1929"/>
          <p:cNvSpPr/>
          <p:nvPr/>
        </p:nvSpPr>
        <p:spPr>
          <a:xfrm>
            <a:off x="9587787" y="6640000"/>
            <a:ext cx="1643192" cy="320000"/>
          </a:xfrm>
          <a:prstGeom prst="rect">
            <a:avLst/>
          </a:prstGeom>
          <a:solidFill>
            <a:srgbClr val="AFAFAF">
              <a:alpha val="0"/>
            </a:srgbClr>
          </a:solidFill>
        </p:spPr>
      </p:sp>
      <p:sp>
        <p:nvSpPr>
          <p:cNvPr id="1930" name="object_1931"/>
          <p:cNvSpPr/>
          <p:nvPr/>
        </p:nvSpPr>
        <p:spPr>
          <a:xfrm>
            <a:off x="11230979" y="6640000"/>
            <a:ext cx="3225526" cy="320000"/>
          </a:xfrm>
          <a:prstGeom prst="rect">
            <a:avLst/>
          </a:prstGeom>
          <a:solidFill>
            <a:srgbClr val="D0D0D0"/>
          </a:solidFill>
        </p:spPr>
      </p:sp>
      <p:sp>
        <p:nvSpPr>
          <p:cNvPr id="1932" name="object_1933"/>
          <p:cNvSpPr/>
          <p:nvPr/>
        </p:nvSpPr>
        <p:spPr>
          <a:xfrm>
            <a:off x="14456505" y="6640000"/>
            <a:ext cx="2799513" cy="320000"/>
          </a:xfrm>
          <a:prstGeom prst="rect">
            <a:avLst/>
          </a:prstGeom>
          <a:solidFill>
            <a:srgbClr val="F0F0F0"/>
          </a:solidFill>
        </p:spPr>
      </p:sp>
      <p:sp>
        <p:nvSpPr>
          <p:cNvPr id="1934" name="object_1935"/>
          <p:cNvSpPr/>
          <p:nvPr/>
        </p:nvSpPr>
        <p:spPr>
          <a:xfrm>
            <a:off x="8857479" y="7040000"/>
            <a:ext cx="152701" cy="80000"/>
          </a:xfrm>
          <a:prstGeom prst="rect">
            <a:avLst/>
          </a:prstGeom>
          <a:solidFill>
            <a:srgbClr val="101010"/>
          </a:solidFill>
        </p:spPr>
      </p:sp>
      <p:sp>
        <p:nvSpPr>
          <p:cNvPr id="1936" name="object_1937"/>
          <p:cNvSpPr/>
          <p:nvPr/>
        </p:nvSpPr>
        <p:spPr>
          <a:xfrm>
            <a:off x="9010180" y="7040000"/>
            <a:ext cx="305401" cy="80000"/>
          </a:xfrm>
          <a:prstGeom prst="rect">
            <a:avLst/>
          </a:prstGeom>
          <a:solidFill>
            <a:srgbClr val="606060"/>
          </a:solidFill>
        </p:spPr>
      </p:sp>
      <p:sp>
        <p:nvSpPr>
          <p:cNvPr id="1938" name="object_1939"/>
          <p:cNvSpPr/>
          <p:nvPr/>
        </p:nvSpPr>
        <p:spPr>
          <a:xfrm>
            <a:off x="9315581" y="7040000"/>
            <a:ext cx="610803" cy="80000"/>
          </a:xfrm>
          <a:prstGeom prst="rect">
            <a:avLst/>
          </a:prstGeom>
          <a:solidFill>
            <a:srgbClr val="909090">
              <a:alpha val="0"/>
            </a:srgbClr>
          </a:solidFill>
        </p:spPr>
      </p:sp>
      <p:sp>
        <p:nvSpPr>
          <p:cNvPr id="1940" name="object_1941"/>
          <p:cNvSpPr/>
          <p:nvPr/>
        </p:nvSpPr>
        <p:spPr>
          <a:xfrm>
            <a:off x="9926384" y="7040000"/>
            <a:ext cx="1771328" cy="80000"/>
          </a:xfrm>
          <a:prstGeom prst="rect">
            <a:avLst/>
          </a:prstGeom>
          <a:solidFill>
            <a:srgbClr val="AFAFAF">
              <a:alpha val="0"/>
            </a:srgbClr>
          </a:solidFill>
        </p:spPr>
      </p:sp>
      <p:sp>
        <p:nvSpPr>
          <p:cNvPr id="1942" name="object_1943"/>
          <p:cNvSpPr/>
          <p:nvPr/>
        </p:nvSpPr>
        <p:spPr>
          <a:xfrm>
            <a:off x="11697712" y="7040000"/>
            <a:ext cx="2962394" cy="80000"/>
          </a:xfrm>
          <a:prstGeom prst="rect">
            <a:avLst/>
          </a:prstGeom>
          <a:solidFill>
            <a:srgbClr val="D0D0D0"/>
          </a:solidFill>
        </p:spPr>
      </p:sp>
      <p:sp>
        <p:nvSpPr>
          <p:cNvPr id="1944" name="object_1945"/>
          <p:cNvSpPr/>
          <p:nvPr/>
        </p:nvSpPr>
        <p:spPr>
          <a:xfrm>
            <a:off x="14660106" y="7040000"/>
            <a:ext cx="2595912" cy="80000"/>
          </a:xfrm>
          <a:prstGeom prst="rect">
            <a:avLst/>
          </a:prstGeom>
          <a:solidFill>
            <a:srgbClr val="F0F0F0"/>
          </a:solidFill>
        </p:spPr>
      </p:sp>
      <p:sp>
        <p:nvSpPr>
          <p:cNvPr id="1946" name="object_1947"/>
          <p:cNvSpPr txBox="1"/>
          <p:nvPr/>
        </p:nvSpPr>
        <p:spPr>
          <a:xfrm>
            <a:off x="8841278" y="7320000"/>
            <a:ext cx="4563572" cy="327025"/>
          </a:xfrm>
          <a:prstGeom prst="rect">
            <a:avLst/>
          </a:prstGeom>
        </p:spPr>
        <p:txBody>
          <a:bodyPr vert="horz" wrap="square" lIns="0" tIns="15875" rIns="0" bIns="0" rtlCol="0">
            <a:spAutoFit/>
          </a:bodyPr>
          <a:lstStyle/>
          <a:p>
            <a:pPr marL="12700">
              <a:lnSpc>
                <a:spcPct val="100000"/>
              </a:lnSpc>
              <a:spcBef>
                <a:spcPts val="125"/>
              </a:spcBef>
            </a:pPr>
            <a:r>
              <a:rPr lang="de-AT" sz="1950" spc="5" dirty="0">
                <a:solidFill>
                  <a:srgbClr val="515455"/>
                </a:solidFill>
                <a:latin typeface="Arial"/>
                <a:cs typeface="Arial"/>
              </a:rPr>
              <a:t>Ablehnung</a:t>
            </a:r>
            <a:endParaRPr sz="1950" dirty="0"/>
          </a:p>
        </p:txBody>
      </p:sp>
      <p:sp>
        <p:nvSpPr>
          <p:cNvPr id="1948" name="object_1949"/>
          <p:cNvSpPr txBox="1"/>
          <p:nvPr/>
        </p:nvSpPr>
        <p:spPr>
          <a:xfrm>
            <a:off x="13404850" y="7320000"/>
            <a:ext cx="3851167" cy="327025"/>
          </a:xfrm>
          <a:prstGeom prst="rect">
            <a:avLst/>
          </a:prstGeom>
        </p:spPr>
        <p:txBody>
          <a:bodyPr vert="horz" wrap="square" lIns="0" tIns="15875" rIns="0" bIns="0" rtlCol="0">
            <a:spAutoFit/>
          </a:bodyPr>
          <a:lstStyle/>
          <a:p>
            <a:pPr marL="12700" algn="r">
              <a:lnSpc>
                <a:spcPct val="100000"/>
              </a:lnSpc>
              <a:spcBef>
                <a:spcPts val="125"/>
              </a:spcBef>
            </a:pPr>
            <a:r>
              <a:rPr lang="de-AT" sz="1950" spc="5" dirty="0">
                <a:solidFill>
                  <a:srgbClr val="515455"/>
                </a:solidFill>
                <a:latin typeface="Arial"/>
                <a:cs typeface="Arial"/>
              </a:rPr>
              <a:t>Zustimmung</a:t>
            </a:r>
            <a:endParaRPr sz="1950"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54" name="object_11655"/>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26</a:t>
            </a:r>
            <a:endParaRPr sz="2950" b="1" dirty="0"/>
          </a:p>
        </p:txBody>
      </p:sp>
      <p:sp>
        <p:nvSpPr>
          <p:cNvPr id="11656" name="object_1165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Zielvereinbarung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1658" name="1165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1660" name="1166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1662" name="1166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1664" name="1166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1666" name="1166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1668" name="1166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1670" name="1167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1672" name="1167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1674" name="object_11675"/>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1.4</a:t>
            </a:r>
          </a:p>
          <a:p>
            <a:pPr algn="ctr"/>
            <a:r>
              <a:rPr lang="en-US" sz="1850" b="1" dirty="0">
                <a:solidFill>
                  <a:srgbClr val="515455"/>
                </a:solidFill>
                <a:latin typeface="Arial"/>
                <a:cs typeface="Arial"/>
              </a:rPr>
              <a:t>(0)</a:t>
            </a:r>
          </a:p>
        </p:txBody>
      </p:sp>
      <p:sp>
        <p:nvSpPr>
          <p:cNvPr id="11676" name="object_1167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678" name="object_11679"/>
          <p:cNvSpPr/>
          <p:nvPr/>
        </p:nvSpPr>
        <p:spPr>
          <a:xfrm>
            <a:off x="7345326" y="3599878"/>
            <a:ext cx="0" cy="3184299"/>
          </a:xfrm>
          <a:prstGeom prst="rect">
            <a:avLst/>
          </a:prstGeom>
          <a:ln w="5235">
            <a:solidFill>
              <a:srgbClr val="000000"/>
            </a:solidFill>
          </a:ln>
        </p:spPr>
      </p:sp>
      <p:sp>
        <p:nvSpPr>
          <p:cNvPr id="11680" name="object_1168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682" name="object_11683"/>
          <p:cNvSpPr/>
          <p:nvPr/>
        </p:nvSpPr>
        <p:spPr>
          <a:xfrm>
            <a:off x="9026775" y="3599878"/>
            <a:ext cx="0" cy="3184299"/>
          </a:xfrm>
          <a:prstGeom prst="rect">
            <a:avLst/>
          </a:prstGeom>
          <a:ln w="5235">
            <a:solidFill>
              <a:srgbClr val="767A7C"/>
            </a:solidFill>
          </a:ln>
        </p:spPr>
      </p:sp>
      <p:sp>
        <p:nvSpPr>
          <p:cNvPr id="11684" name="object_1168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686" name="object_11687"/>
          <p:cNvSpPr/>
          <p:nvPr/>
        </p:nvSpPr>
        <p:spPr>
          <a:xfrm>
            <a:off x="10708225" y="3599878"/>
            <a:ext cx="0" cy="3184299"/>
          </a:xfrm>
          <a:prstGeom prst="rect">
            <a:avLst/>
          </a:prstGeom>
          <a:ln w="5235">
            <a:solidFill>
              <a:srgbClr val="767A7C"/>
            </a:solidFill>
          </a:ln>
        </p:spPr>
      </p:sp>
      <p:sp>
        <p:nvSpPr>
          <p:cNvPr id="11688" name="object_1168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1690" name="object_11691"/>
          <p:cNvSpPr/>
          <p:nvPr/>
        </p:nvSpPr>
        <p:spPr>
          <a:xfrm>
            <a:off x="12389674" y="3599878"/>
            <a:ext cx="0" cy="3184299"/>
          </a:xfrm>
          <a:prstGeom prst="rect">
            <a:avLst/>
          </a:prstGeom>
          <a:ln w="5235">
            <a:solidFill>
              <a:srgbClr val="767A7C"/>
            </a:solidFill>
          </a:ln>
        </p:spPr>
      </p:sp>
      <p:sp>
        <p:nvSpPr>
          <p:cNvPr id="11692" name="object_1169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1694" name="object_11695"/>
          <p:cNvSpPr/>
          <p:nvPr/>
        </p:nvSpPr>
        <p:spPr>
          <a:xfrm>
            <a:off x="14071124" y="3599878"/>
            <a:ext cx="0" cy="3184299"/>
          </a:xfrm>
          <a:prstGeom prst="rect">
            <a:avLst/>
          </a:prstGeom>
          <a:ln w="5235">
            <a:solidFill>
              <a:srgbClr val="767A7C"/>
            </a:solidFill>
          </a:ln>
        </p:spPr>
      </p:sp>
      <p:sp>
        <p:nvSpPr>
          <p:cNvPr id="11696" name="object_1169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1698" name="object_11699"/>
          <p:cNvSpPr/>
          <p:nvPr/>
        </p:nvSpPr>
        <p:spPr>
          <a:xfrm>
            <a:off x="15752573" y="3599878"/>
            <a:ext cx="0" cy="3184299"/>
          </a:xfrm>
          <a:prstGeom prst="rect">
            <a:avLst/>
          </a:prstGeom>
          <a:ln w="5235">
            <a:solidFill>
              <a:srgbClr val="000000"/>
            </a:solidFill>
          </a:ln>
        </p:spPr>
      </p:sp>
      <p:sp>
        <p:nvSpPr>
          <p:cNvPr id="11648" name="object_11649"/>
          <p:cNvSpPr/>
          <p:nvPr/>
        </p:nvSpPr>
        <p:spPr>
          <a:xfrm>
            <a:off x="7345326" y="3442398"/>
            <a:ext cx="5128421" cy="157480"/>
          </a:xfrm>
          <a:prstGeom prst="rect">
            <a:avLst/>
          </a:prstGeom>
          <a:solidFill>
            <a:srgbClr val="DB2D3C"/>
          </a:solidFill>
        </p:spPr>
      </p:sp>
      <p:sp>
        <p:nvSpPr>
          <p:cNvPr id="11650" name="object_11651"/>
          <p:cNvSpPr/>
          <p:nvPr/>
        </p:nvSpPr>
        <p:spPr>
          <a:xfrm>
            <a:off x="12473747" y="3442398"/>
            <a:ext cx="1008870" cy="157480"/>
          </a:xfrm>
          <a:prstGeom prst="rect">
            <a:avLst/>
          </a:prstGeom>
          <a:solidFill>
            <a:srgbClr val="FABC46"/>
          </a:solidFill>
        </p:spPr>
      </p:sp>
      <p:sp>
        <p:nvSpPr>
          <p:cNvPr id="11652" name="object_11653"/>
          <p:cNvSpPr/>
          <p:nvPr/>
        </p:nvSpPr>
        <p:spPr>
          <a:xfrm>
            <a:off x="13482617" y="3442398"/>
            <a:ext cx="2269957" cy="157480"/>
          </a:xfrm>
          <a:prstGeom prst="rect">
            <a:avLst/>
          </a:prstGeom>
          <a:solidFill>
            <a:srgbClr val="35B77C"/>
          </a:solidFill>
        </p:spPr>
      </p:sp>
      <p:sp>
        <p:nvSpPr>
          <p:cNvPr id="11700" name="object_1170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1702" name="object_11703"/>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1704" name="object_1170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Z=1.4 | W=28%</a:t>
            </a:r>
          </a:p>
        </p:txBody>
      </p:sp>
      <p:sp>
        <p:nvSpPr>
          <p:cNvPr id="11706" name="object_11707">
            <a:hlinkClick r:id="rId17" action="ppaction://hlinksldjump" tooltip="Meine Führungskraft vereinbart mit mir klare Ziele."/>
          </p:cNvPr>
          <p:cNvSpPr/>
          <p:nvPr/>
        </p:nvSpPr>
        <p:spPr>
          <a:xfrm>
            <a:off x="7345326" y="3918308"/>
            <a:ext cx="7744858" cy="424573"/>
          </a:xfrm>
          <a:prstGeom prst="rect">
            <a:avLst/>
          </a:prstGeom>
          <a:solidFill>
            <a:srgbClr val="49C0B6"/>
          </a:solidFill>
        </p:spPr>
      </p:sp>
      <p:sp>
        <p:nvSpPr>
          <p:cNvPr id="11708" name="object_1170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1710" name="object_11711"/>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1712" name="object_1171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Z=1.4 | W=28%</a:t>
            </a:r>
          </a:p>
        </p:txBody>
      </p:sp>
      <p:sp>
        <p:nvSpPr>
          <p:cNvPr id="11714" name="object_11715">
            <a:hlinkClick r:id="rId17" action="ppaction://hlinksldjump" tooltip="Meine Führungskraft vereinbart mit mir klare Ziele."/>
          </p:cNvPr>
          <p:cNvSpPr/>
          <p:nvPr/>
        </p:nvSpPr>
        <p:spPr>
          <a:xfrm>
            <a:off x="7345326" y="4979741"/>
            <a:ext cx="7744858" cy="424573"/>
          </a:xfrm>
          <a:prstGeom prst="rect">
            <a:avLst/>
          </a:prstGeom>
          <a:solidFill>
            <a:srgbClr val="49C0B6"/>
          </a:solidFill>
        </p:spPr>
      </p:sp>
      <p:sp>
        <p:nvSpPr>
          <p:cNvPr id="11716" name="object_1171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1718" name="object_11719"/>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32</a:t>
            </a:r>
          </a:p>
        </p:txBody>
      </p:sp>
      <p:sp>
        <p:nvSpPr>
          <p:cNvPr id="11720" name="object_1172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Z=1.5 | W=28%</a:t>
            </a:r>
          </a:p>
        </p:txBody>
      </p:sp>
      <p:sp>
        <p:nvSpPr>
          <p:cNvPr id="11722" name="object_11723">
            <a:hlinkClick r:id="rId17" action="ppaction://hlinksldjump" tooltip="Meine Führungskraft vereinbart mit mir klare Ziele."/>
          </p:cNvPr>
          <p:cNvSpPr/>
          <p:nvPr/>
        </p:nvSpPr>
        <p:spPr>
          <a:xfrm>
            <a:off x="7345326" y="6041174"/>
            <a:ext cx="7513977" cy="424573"/>
          </a:xfrm>
          <a:prstGeom prst="rect">
            <a:avLst/>
          </a:prstGeom>
          <a:solidFill>
            <a:srgbClr val="49C0B6"/>
          </a:solidFill>
        </p:spPr>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32" name="object_11733"/>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27</a:t>
            </a:r>
            <a:endParaRPr sz="2950" b="1" dirty="0"/>
          </a:p>
        </p:txBody>
      </p:sp>
      <p:sp>
        <p:nvSpPr>
          <p:cNvPr id="11734" name="object_1173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Klarheit der Aufgaben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1736" name="1173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1738" name="1173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1740" name="1174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1742" name="1174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1744" name="1174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1746" name="1174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1748" name="1174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1750" name="1175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1752" name="object_11753"/>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1.5</a:t>
            </a:r>
          </a:p>
          <a:p>
            <a:pPr algn="ctr"/>
            <a:r>
              <a:rPr lang="en-US" sz="1850" b="1" dirty="0">
                <a:solidFill>
                  <a:srgbClr val="515455"/>
                </a:solidFill>
                <a:latin typeface="Arial"/>
                <a:cs typeface="Arial"/>
              </a:rPr>
              <a:t>(0)</a:t>
            </a:r>
          </a:p>
        </p:txBody>
      </p:sp>
      <p:sp>
        <p:nvSpPr>
          <p:cNvPr id="11754" name="object_1175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756" name="object_11757"/>
          <p:cNvSpPr/>
          <p:nvPr/>
        </p:nvSpPr>
        <p:spPr>
          <a:xfrm>
            <a:off x="7345326" y="3599878"/>
            <a:ext cx="0" cy="3184299"/>
          </a:xfrm>
          <a:prstGeom prst="rect">
            <a:avLst/>
          </a:prstGeom>
          <a:ln w="5235">
            <a:solidFill>
              <a:srgbClr val="000000"/>
            </a:solidFill>
          </a:ln>
        </p:spPr>
      </p:sp>
      <p:sp>
        <p:nvSpPr>
          <p:cNvPr id="11758" name="object_1175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760" name="object_11761"/>
          <p:cNvSpPr/>
          <p:nvPr/>
        </p:nvSpPr>
        <p:spPr>
          <a:xfrm>
            <a:off x="9026775" y="3599878"/>
            <a:ext cx="0" cy="3184299"/>
          </a:xfrm>
          <a:prstGeom prst="rect">
            <a:avLst/>
          </a:prstGeom>
          <a:ln w="5235">
            <a:solidFill>
              <a:srgbClr val="767A7C"/>
            </a:solidFill>
          </a:ln>
        </p:spPr>
      </p:sp>
      <p:sp>
        <p:nvSpPr>
          <p:cNvPr id="11762" name="object_1176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764" name="object_11765"/>
          <p:cNvSpPr/>
          <p:nvPr/>
        </p:nvSpPr>
        <p:spPr>
          <a:xfrm>
            <a:off x="10708225" y="3599878"/>
            <a:ext cx="0" cy="3184299"/>
          </a:xfrm>
          <a:prstGeom prst="rect">
            <a:avLst/>
          </a:prstGeom>
          <a:ln w="5235">
            <a:solidFill>
              <a:srgbClr val="767A7C"/>
            </a:solidFill>
          </a:ln>
        </p:spPr>
      </p:sp>
      <p:sp>
        <p:nvSpPr>
          <p:cNvPr id="11766" name="object_1176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1768" name="object_11769"/>
          <p:cNvSpPr/>
          <p:nvPr/>
        </p:nvSpPr>
        <p:spPr>
          <a:xfrm>
            <a:off x="12389674" y="3599878"/>
            <a:ext cx="0" cy="3184299"/>
          </a:xfrm>
          <a:prstGeom prst="rect">
            <a:avLst/>
          </a:prstGeom>
          <a:ln w="5235">
            <a:solidFill>
              <a:srgbClr val="767A7C"/>
            </a:solidFill>
          </a:ln>
        </p:spPr>
      </p:sp>
      <p:sp>
        <p:nvSpPr>
          <p:cNvPr id="11770" name="object_1177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1772" name="object_11773"/>
          <p:cNvSpPr/>
          <p:nvPr/>
        </p:nvSpPr>
        <p:spPr>
          <a:xfrm>
            <a:off x="14071124" y="3599878"/>
            <a:ext cx="0" cy="3184299"/>
          </a:xfrm>
          <a:prstGeom prst="rect">
            <a:avLst/>
          </a:prstGeom>
          <a:ln w="5235">
            <a:solidFill>
              <a:srgbClr val="767A7C"/>
            </a:solidFill>
          </a:ln>
        </p:spPr>
      </p:sp>
      <p:sp>
        <p:nvSpPr>
          <p:cNvPr id="11774" name="object_1177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1776" name="object_11777"/>
          <p:cNvSpPr/>
          <p:nvPr/>
        </p:nvSpPr>
        <p:spPr>
          <a:xfrm>
            <a:off x="15752573" y="3599878"/>
            <a:ext cx="0" cy="3184299"/>
          </a:xfrm>
          <a:prstGeom prst="rect">
            <a:avLst/>
          </a:prstGeom>
          <a:ln w="5235">
            <a:solidFill>
              <a:srgbClr val="000000"/>
            </a:solidFill>
          </a:ln>
        </p:spPr>
      </p:sp>
      <p:sp>
        <p:nvSpPr>
          <p:cNvPr id="11726" name="object_11727"/>
          <p:cNvSpPr/>
          <p:nvPr/>
        </p:nvSpPr>
        <p:spPr>
          <a:xfrm>
            <a:off x="7345326" y="3442398"/>
            <a:ext cx="5128421" cy="157480"/>
          </a:xfrm>
          <a:prstGeom prst="rect">
            <a:avLst/>
          </a:prstGeom>
          <a:solidFill>
            <a:srgbClr val="DB2D3C"/>
          </a:solidFill>
        </p:spPr>
      </p:sp>
      <p:sp>
        <p:nvSpPr>
          <p:cNvPr id="11728" name="object_11729"/>
          <p:cNvSpPr/>
          <p:nvPr/>
        </p:nvSpPr>
        <p:spPr>
          <a:xfrm>
            <a:off x="12473747" y="3442398"/>
            <a:ext cx="1008870" cy="157480"/>
          </a:xfrm>
          <a:prstGeom prst="rect">
            <a:avLst/>
          </a:prstGeom>
          <a:solidFill>
            <a:srgbClr val="FABC46"/>
          </a:solidFill>
        </p:spPr>
      </p:sp>
      <p:sp>
        <p:nvSpPr>
          <p:cNvPr id="11730" name="object_11731"/>
          <p:cNvSpPr/>
          <p:nvPr/>
        </p:nvSpPr>
        <p:spPr>
          <a:xfrm>
            <a:off x="13482617" y="3442398"/>
            <a:ext cx="2269957" cy="157480"/>
          </a:xfrm>
          <a:prstGeom prst="rect">
            <a:avLst/>
          </a:prstGeom>
          <a:solidFill>
            <a:srgbClr val="35B77C"/>
          </a:solidFill>
        </p:spPr>
      </p:sp>
      <p:sp>
        <p:nvSpPr>
          <p:cNvPr id="11778" name="object_1177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1780" name="object_11781"/>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1782" name="object_1178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Z=1.5 | W=44%</a:t>
            </a:r>
          </a:p>
        </p:txBody>
      </p:sp>
      <p:sp>
        <p:nvSpPr>
          <p:cNvPr id="11784" name="object_11785">
            <a:hlinkClick r:id="rId17" action="ppaction://hlinksldjump" tooltip="Meine Aufgaben sind klar definiert."/>
          </p:cNvPr>
          <p:cNvSpPr/>
          <p:nvPr/>
        </p:nvSpPr>
        <p:spPr>
          <a:xfrm>
            <a:off x="7345326" y="3918308"/>
            <a:ext cx="7517068" cy="424573"/>
          </a:xfrm>
          <a:prstGeom prst="rect">
            <a:avLst/>
          </a:prstGeom>
          <a:solidFill>
            <a:srgbClr val="49C0B6"/>
          </a:solidFill>
        </p:spPr>
      </p:sp>
      <p:sp>
        <p:nvSpPr>
          <p:cNvPr id="11786" name="object_1178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1788" name="object_11789"/>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1790" name="object_1179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Z=1.5 | W=28%</a:t>
            </a:r>
          </a:p>
        </p:txBody>
      </p:sp>
      <p:sp>
        <p:nvSpPr>
          <p:cNvPr id="11792" name="object_11793">
            <a:hlinkClick r:id="rId17" action="ppaction://hlinksldjump" tooltip="Meine Aufgaben sind klar definiert."/>
          </p:cNvPr>
          <p:cNvSpPr/>
          <p:nvPr/>
        </p:nvSpPr>
        <p:spPr>
          <a:xfrm>
            <a:off x="7345326" y="4979741"/>
            <a:ext cx="7517068" cy="424573"/>
          </a:xfrm>
          <a:prstGeom prst="rect">
            <a:avLst/>
          </a:prstGeom>
          <a:solidFill>
            <a:srgbClr val="49C0B6"/>
          </a:solidFill>
        </p:spPr>
      </p:sp>
      <p:sp>
        <p:nvSpPr>
          <p:cNvPr id="11794" name="object_1179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1796" name="object_11797"/>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1798" name="object_1179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Z=1.6 | W=28%</a:t>
            </a:r>
          </a:p>
        </p:txBody>
      </p:sp>
      <p:sp>
        <p:nvSpPr>
          <p:cNvPr id="11800" name="object_11801">
            <a:hlinkClick r:id="rId17" action="ppaction://hlinksldjump" tooltip="Meine Aufgaben sind klar definiert."/>
          </p:cNvPr>
          <p:cNvSpPr/>
          <p:nvPr/>
        </p:nvSpPr>
        <p:spPr>
          <a:xfrm>
            <a:off x="7345326" y="6041174"/>
            <a:ext cx="7337234" cy="424573"/>
          </a:xfrm>
          <a:prstGeom prst="rect">
            <a:avLst/>
          </a:prstGeom>
          <a:solidFill>
            <a:srgbClr val="49C0B6"/>
          </a:solidFill>
        </p:spPr>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10" name="object_11811"/>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28</a:t>
            </a:r>
            <a:endParaRPr sz="2950" b="1" dirty="0"/>
          </a:p>
        </p:txBody>
      </p:sp>
      <p:sp>
        <p:nvSpPr>
          <p:cNvPr id="11812" name="object_1181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Entscheidungsbefugnisse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1814" name="1181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1816" name="1181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1818" name="1181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1820" name="1182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1822" name="1182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1824" name="1182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1826" name="1182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1828" name="1182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1830" name="object_11831"/>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a:t>
            </a:r>
          </a:p>
          <a:p>
            <a:pPr algn="ctr"/>
            <a:r>
              <a:rPr lang="en-US" sz="1850" b="1" dirty="0">
                <a:solidFill>
                  <a:srgbClr val="515455"/>
                </a:solidFill>
                <a:latin typeface="Arial"/>
                <a:cs typeface="Arial"/>
              </a:rPr>
              <a:t>(0)</a:t>
            </a:r>
          </a:p>
        </p:txBody>
      </p:sp>
      <p:sp>
        <p:nvSpPr>
          <p:cNvPr id="11832" name="object_1183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834" name="object_11835"/>
          <p:cNvSpPr/>
          <p:nvPr/>
        </p:nvSpPr>
        <p:spPr>
          <a:xfrm>
            <a:off x="7345326" y="3599878"/>
            <a:ext cx="0" cy="3184299"/>
          </a:xfrm>
          <a:prstGeom prst="rect">
            <a:avLst/>
          </a:prstGeom>
          <a:ln w="5235">
            <a:solidFill>
              <a:srgbClr val="000000"/>
            </a:solidFill>
          </a:ln>
        </p:spPr>
      </p:sp>
      <p:sp>
        <p:nvSpPr>
          <p:cNvPr id="11836" name="object_1183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838" name="object_11839"/>
          <p:cNvSpPr/>
          <p:nvPr/>
        </p:nvSpPr>
        <p:spPr>
          <a:xfrm>
            <a:off x="9026775" y="3599878"/>
            <a:ext cx="0" cy="3184299"/>
          </a:xfrm>
          <a:prstGeom prst="rect">
            <a:avLst/>
          </a:prstGeom>
          <a:ln w="5235">
            <a:solidFill>
              <a:srgbClr val="767A7C"/>
            </a:solidFill>
          </a:ln>
        </p:spPr>
      </p:sp>
      <p:sp>
        <p:nvSpPr>
          <p:cNvPr id="11840" name="object_1184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842" name="object_11843"/>
          <p:cNvSpPr/>
          <p:nvPr/>
        </p:nvSpPr>
        <p:spPr>
          <a:xfrm>
            <a:off x="10708225" y="3599878"/>
            <a:ext cx="0" cy="3184299"/>
          </a:xfrm>
          <a:prstGeom prst="rect">
            <a:avLst/>
          </a:prstGeom>
          <a:ln w="5235">
            <a:solidFill>
              <a:srgbClr val="767A7C"/>
            </a:solidFill>
          </a:ln>
        </p:spPr>
      </p:sp>
      <p:sp>
        <p:nvSpPr>
          <p:cNvPr id="11844" name="object_1184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1846" name="object_11847"/>
          <p:cNvSpPr/>
          <p:nvPr/>
        </p:nvSpPr>
        <p:spPr>
          <a:xfrm>
            <a:off x="12389674" y="3599878"/>
            <a:ext cx="0" cy="3184299"/>
          </a:xfrm>
          <a:prstGeom prst="rect">
            <a:avLst/>
          </a:prstGeom>
          <a:ln w="5235">
            <a:solidFill>
              <a:srgbClr val="767A7C"/>
            </a:solidFill>
          </a:ln>
        </p:spPr>
      </p:sp>
      <p:sp>
        <p:nvSpPr>
          <p:cNvPr id="11848" name="object_1184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1850" name="object_11851"/>
          <p:cNvSpPr/>
          <p:nvPr/>
        </p:nvSpPr>
        <p:spPr>
          <a:xfrm>
            <a:off x="14071124" y="3599878"/>
            <a:ext cx="0" cy="3184299"/>
          </a:xfrm>
          <a:prstGeom prst="rect">
            <a:avLst/>
          </a:prstGeom>
          <a:ln w="5235">
            <a:solidFill>
              <a:srgbClr val="767A7C"/>
            </a:solidFill>
          </a:ln>
        </p:spPr>
      </p:sp>
      <p:sp>
        <p:nvSpPr>
          <p:cNvPr id="11852" name="object_1185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1854" name="object_11855"/>
          <p:cNvSpPr/>
          <p:nvPr/>
        </p:nvSpPr>
        <p:spPr>
          <a:xfrm>
            <a:off x="15752573" y="3599878"/>
            <a:ext cx="0" cy="3184299"/>
          </a:xfrm>
          <a:prstGeom prst="rect">
            <a:avLst/>
          </a:prstGeom>
          <a:ln w="5235">
            <a:solidFill>
              <a:srgbClr val="000000"/>
            </a:solidFill>
          </a:ln>
        </p:spPr>
      </p:sp>
      <p:sp>
        <p:nvSpPr>
          <p:cNvPr id="11804" name="object_11805"/>
          <p:cNvSpPr/>
          <p:nvPr/>
        </p:nvSpPr>
        <p:spPr>
          <a:xfrm>
            <a:off x="7345326" y="3442398"/>
            <a:ext cx="5128421" cy="157480"/>
          </a:xfrm>
          <a:prstGeom prst="rect">
            <a:avLst/>
          </a:prstGeom>
          <a:solidFill>
            <a:srgbClr val="DB2D3C"/>
          </a:solidFill>
        </p:spPr>
      </p:sp>
      <p:sp>
        <p:nvSpPr>
          <p:cNvPr id="11806" name="object_11807"/>
          <p:cNvSpPr/>
          <p:nvPr/>
        </p:nvSpPr>
        <p:spPr>
          <a:xfrm>
            <a:off x="12473747" y="3442398"/>
            <a:ext cx="1008870" cy="157480"/>
          </a:xfrm>
          <a:prstGeom prst="rect">
            <a:avLst/>
          </a:prstGeom>
          <a:solidFill>
            <a:srgbClr val="FABC46"/>
          </a:solidFill>
        </p:spPr>
      </p:sp>
      <p:sp>
        <p:nvSpPr>
          <p:cNvPr id="11808" name="object_11809"/>
          <p:cNvSpPr/>
          <p:nvPr/>
        </p:nvSpPr>
        <p:spPr>
          <a:xfrm>
            <a:off x="13482617" y="3442398"/>
            <a:ext cx="2269957" cy="157480"/>
          </a:xfrm>
          <a:prstGeom prst="rect">
            <a:avLst/>
          </a:prstGeom>
          <a:solidFill>
            <a:srgbClr val="35B77C"/>
          </a:solidFill>
        </p:spPr>
      </p:sp>
      <p:sp>
        <p:nvSpPr>
          <p:cNvPr id="11856" name="object_1185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1858" name="object_1185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1860" name="object_1186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 | W=67%</a:t>
            </a:r>
          </a:p>
        </p:txBody>
      </p:sp>
      <p:sp>
        <p:nvSpPr>
          <p:cNvPr id="11862" name="object_11863">
            <a:hlinkClick r:id="rId17" action="ppaction://hlinksldjump" tooltip="Meine Entscheidungsbefugnisse entsprechen der mir übertragenen Verantwortung."/>
          </p:cNvPr>
          <p:cNvSpPr/>
          <p:nvPr/>
        </p:nvSpPr>
        <p:spPr>
          <a:xfrm>
            <a:off x="7345326" y="3918308"/>
            <a:ext cx="6725798" cy="424573"/>
          </a:xfrm>
          <a:prstGeom prst="rect">
            <a:avLst/>
          </a:prstGeom>
          <a:solidFill>
            <a:srgbClr val="49C0B6"/>
          </a:solidFill>
        </p:spPr>
      </p:sp>
      <p:sp>
        <p:nvSpPr>
          <p:cNvPr id="11864" name="object_1186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1866" name="object_1186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1868" name="object_1186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 | W=67%</a:t>
            </a:r>
          </a:p>
        </p:txBody>
      </p:sp>
      <p:sp>
        <p:nvSpPr>
          <p:cNvPr id="11870" name="object_11871">
            <a:hlinkClick r:id="rId17" action="ppaction://hlinksldjump" tooltip="Meine Entscheidungsbefugnisse entsprechen der mir übertragenen Verantwortung."/>
          </p:cNvPr>
          <p:cNvSpPr/>
          <p:nvPr/>
        </p:nvSpPr>
        <p:spPr>
          <a:xfrm>
            <a:off x="7345326" y="4979741"/>
            <a:ext cx="6725798" cy="424573"/>
          </a:xfrm>
          <a:prstGeom prst="rect">
            <a:avLst/>
          </a:prstGeom>
          <a:solidFill>
            <a:srgbClr val="49C0B6"/>
          </a:solidFill>
        </p:spPr>
      </p:sp>
      <p:sp>
        <p:nvSpPr>
          <p:cNvPr id="11872" name="object_1187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1874" name="object_1187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1876" name="object_1187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W=61%</a:t>
            </a:r>
          </a:p>
        </p:txBody>
      </p:sp>
      <p:sp>
        <p:nvSpPr>
          <p:cNvPr id="11878" name="object_11879">
            <a:hlinkClick r:id="rId17" action="ppaction://hlinksldjump" tooltip="Meine Entscheidungsbefugnisse entsprechen der mir übertragenen Verantwortung."/>
          </p:cNvPr>
          <p:cNvSpPr/>
          <p:nvPr/>
        </p:nvSpPr>
        <p:spPr>
          <a:xfrm>
            <a:off x="7345326" y="6041174"/>
            <a:ext cx="6572939" cy="424573"/>
          </a:xfrm>
          <a:prstGeom prst="rect">
            <a:avLst/>
          </a:prstGeom>
          <a:solidFill>
            <a:srgbClr val="49C0B6"/>
          </a:solidFill>
        </p:spPr>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88" name="object_11889"/>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29</a:t>
            </a:r>
            <a:endParaRPr sz="2950" b="1" dirty="0"/>
          </a:p>
        </p:txBody>
      </p:sp>
      <p:sp>
        <p:nvSpPr>
          <p:cNvPr id="11890" name="object_1189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Besonderer Einsatz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1892" name="1189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1894" name="1189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1896" name="1189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1898" name="1189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1900" name="1190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1902" name="1190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1904" name="1190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1906" name="1190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1908" name="object_11909"/>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1.4</a:t>
            </a:r>
          </a:p>
          <a:p>
            <a:pPr algn="ctr"/>
            <a:r>
              <a:rPr lang="en-US" sz="1850" b="1" dirty="0">
                <a:solidFill>
                  <a:srgbClr val="515455"/>
                </a:solidFill>
                <a:latin typeface="Arial"/>
                <a:cs typeface="Arial"/>
              </a:rPr>
              <a:t>(0)</a:t>
            </a:r>
          </a:p>
        </p:txBody>
      </p:sp>
      <p:sp>
        <p:nvSpPr>
          <p:cNvPr id="11910" name="object_1191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912" name="object_11913"/>
          <p:cNvSpPr/>
          <p:nvPr/>
        </p:nvSpPr>
        <p:spPr>
          <a:xfrm>
            <a:off x="7345326" y="3599878"/>
            <a:ext cx="0" cy="3184299"/>
          </a:xfrm>
          <a:prstGeom prst="rect">
            <a:avLst/>
          </a:prstGeom>
          <a:ln w="5235">
            <a:solidFill>
              <a:srgbClr val="000000"/>
            </a:solidFill>
          </a:ln>
        </p:spPr>
      </p:sp>
      <p:sp>
        <p:nvSpPr>
          <p:cNvPr id="11914" name="object_1191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916" name="object_11917"/>
          <p:cNvSpPr/>
          <p:nvPr/>
        </p:nvSpPr>
        <p:spPr>
          <a:xfrm>
            <a:off x="9026775" y="3599878"/>
            <a:ext cx="0" cy="3184299"/>
          </a:xfrm>
          <a:prstGeom prst="rect">
            <a:avLst/>
          </a:prstGeom>
          <a:ln w="5235">
            <a:solidFill>
              <a:srgbClr val="767A7C"/>
            </a:solidFill>
          </a:ln>
        </p:spPr>
      </p:sp>
      <p:sp>
        <p:nvSpPr>
          <p:cNvPr id="11918" name="object_1191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920" name="object_11921"/>
          <p:cNvSpPr/>
          <p:nvPr/>
        </p:nvSpPr>
        <p:spPr>
          <a:xfrm>
            <a:off x="10708225" y="3599878"/>
            <a:ext cx="0" cy="3184299"/>
          </a:xfrm>
          <a:prstGeom prst="rect">
            <a:avLst/>
          </a:prstGeom>
          <a:ln w="5235">
            <a:solidFill>
              <a:srgbClr val="767A7C"/>
            </a:solidFill>
          </a:ln>
        </p:spPr>
      </p:sp>
      <p:sp>
        <p:nvSpPr>
          <p:cNvPr id="11922" name="object_1192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1924" name="object_11925"/>
          <p:cNvSpPr/>
          <p:nvPr/>
        </p:nvSpPr>
        <p:spPr>
          <a:xfrm>
            <a:off x="12389674" y="3599878"/>
            <a:ext cx="0" cy="3184299"/>
          </a:xfrm>
          <a:prstGeom prst="rect">
            <a:avLst/>
          </a:prstGeom>
          <a:ln w="5235">
            <a:solidFill>
              <a:srgbClr val="767A7C"/>
            </a:solidFill>
          </a:ln>
        </p:spPr>
      </p:sp>
      <p:sp>
        <p:nvSpPr>
          <p:cNvPr id="11926" name="object_1192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1928" name="object_11929"/>
          <p:cNvSpPr/>
          <p:nvPr/>
        </p:nvSpPr>
        <p:spPr>
          <a:xfrm>
            <a:off x="14071124" y="3599878"/>
            <a:ext cx="0" cy="3184299"/>
          </a:xfrm>
          <a:prstGeom prst="rect">
            <a:avLst/>
          </a:prstGeom>
          <a:ln w="5235">
            <a:solidFill>
              <a:srgbClr val="767A7C"/>
            </a:solidFill>
          </a:ln>
        </p:spPr>
      </p:sp>
      <p:sp>
        <p:nvSpPr>
          <p:cNvPr id="11930" name="object_1193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1932" name="object_11933"/>
          <p:cNvSpPr/>
          <p:nvPr/>
        </p:nvSpPr>
        <p:spPr>
          <a:xfrm>
            <a:off x="15752573" y="3599878"/>
            <a:ext cx="0" cy="3184299"/>
          </a:xfrm>
          <a:prstGeom prst="rect">
            <a:avLst/>
          </a:prstGeom>
          <a:ln w="5235">
            <a:solidFill>
              <a:srgbClr val="000000"/>
            </a:solidFill>
          </a:ln>
        </p:spPr>
      </p:sp>
      <p:sp>
        <p:nvSpPr>
          <p:cNvPr id="11882" name="object_11883"/>
          <p:cNvSpPr/>
          <p:nvPr/>
        </p:nvSpPr>
        <p:spPr>
          <a:xfrm>
            <a:off x="7345326" y="3442398"/>
            <a:ext cx="5128421" cy="157480"/>
          </a:xfrm>
          <a:prstGeom prst="rect">
            <a:avLst/>
          </a:prstGeom>
          <a:solidFill>
            <a:srgbClr val="DB2D3C"/>
          </a:solidFill>
        </p:spPr>
      </p:sp>
      <p:sp>
        <p:nvSpPr>
          <p:cNvPr id="11884" name="object_11885"/>
          <p:cNvSpPr/>
          <p:nvPr/>
        </p:nvSpPr>
        <p:spPr>
          <a:xfrm>
            <a:off x="12473747" y="3442398"/>
            <a:ext cx="1008870" cy="157480"/>
          </a:xfrm>
          <a:prstGeom prst="rect">
            <a:avLst/>
          </a:prstGeom>
          <a:solidFill>
            <a:srgbClr val="FABC46"/>
          </a:solidFill>
        </p:spPr>
      </p:sp>
      <p:sp>
        <p:nvSpPr>
          <p:cNvPr id="11886" name="object_11887"/>
          <p:cNvSpPr/>
          <p:nvPr/>
        </p:nvSpPr>
        <p:spPr>
          <a:xfrm>
            <a:off x="13482617" y="3442398"/>
            <a:ext cx="2269957" cy="157480"/>
          </a:xfrm>
          <a:prstGeom prst="rect">
            <a:avLst/>
          </a:prstGeom>
          <a:solidFill>
            <a:srgbClr val="35B77C"/>
          </a:solidFill>
        </p:spPr>
      </p:sp>
      <p:sp>
        <p:nvSpPr>
          <p:cNvPr id="11934" name="object_1193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1936" name="object_11937"/>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1938" name="object_1193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Z=1.4 | W=17%</a:t>
            </a:r>
          </a:p>
        </p:txBody>
      </p:sp>
      <p:sp>
        <p:nvSpPr>
          <p:cNvPr id="11940" name="object_11941">
            <a:hlinkClick r:id="rId17" action="ppaction://hlinksldjump" tooltip="Wenn es eine Aufgabe erfordert, bin ich gerne bereit mehr zu leisten, als von mir erwartet wird."/>
          </p:cNvPr>
          <p:cNvSpPr/>
          <p:nvPr/>
        </p:nvSpPr>
        <p:spPr>
          <a:xfrm>
            <a:off x="7345326" y="3918308"/>
            <a:ext cx="7734667" cy="424573"/>
          </a:xfrm>
          <a:prstGeom prst="rect">
            <a:avLst/>
          </a:prstGeom>
          <a:solidFill>
            <a:srgbClr val="49C0B6"/>
          </a:solidFill>
        </p:spPr>
      </p:sp>
      <p:sp>
        <p:nvSpPr>
          <p:cNvPr id="11942" name="object_1194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1944" name="object_11945"/>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1946" name="object_1194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Z=1.4 | W=17%</a:t>
            </a:r>
          </a:p>
        </p:txBody>
      </p:sp>
      <p:sp>
        <p:nvSpPr>
          <p:cNvPr id="11948" name="object_11949">
            <a:hlinkClick r:id="rId17" action="ppaction://hlinksldjump" tooltip="Wenn es eine Aufgabe erfordert, bin ich gerne bereit mehr zu leisten, als von mir erwartet wird."/>
          </p:cNvPr>
          <p:cNvSpPr/>
          <p:nvPr/>
        </p:nvSpPr>
        <p:spPr>
          <a:xfrm>
            <a:off x="7345326" y="4979741"/>
            <a:ext cx="7734667" cy="424573"/>
          </a:xfrm>
          <a:prstGeom prst="rect">
            <a:avLst/>
          </a:prstGeom>
          <a:solidFill>
            <a:srgbClr val="49C0B6"/>
          </a:solidFill>
        </p:spPr>
      </p:sp>
      <p:sp>
        <p:nvSpPr>
          <p:cNvPr id="11950" name="object_1195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1952" name="object_11953"/>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1954" name="object_1195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Z=1.5 | W=17%</a:t>
            </a:r>
          </a:p>
        </p:txBody>
      </p:sp>
      <p:sp>
        <p:nvSpPr>
          <p:cNvPr id="11956" name="object_11957">
            <a:hlinkClick r:id="rId17" action="ppaction://hlinksldjump" tooltip="Wenn es eine Aufgabe erfordert, bin ich gerne bereit mehr zu leisten, als von mir erwartet wird."/>
          </p:cNvPr>
          <p:cNvSpPr/>
          <p:nvPr/>
        </p:nvSpPr>
        <p:spPr>
          <a:xfrm>
            <a:off x="7345326" y="6041174"/>
            <a:ext cx="7517068" cy="424573"/>
          </a:xfrm>
          <a:prstGeom prst="rect">
            <a:avLst/>
          </a:prstGeom>
          <a:solidFill>
            <a:srgbClr val="49C0B6"/>
          </a:solidFill>
        </p:spPr>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66" name="object_11967"/>
          <p:cNvSpPr>
            <a:spLocks noGrp="1"/>
          </p:cNvSpPr>
          <p:nvPr/>
        </p:nvSpPr>
        <p:spPr>
          <a:xfrm>
            <a:off x="757390" y="680607"/>
            <a:ext cx="733425" cy="733425"/>
          </a:xfrm>
          <a:prstGeom prst="rect">
            <a:avLst/>
          </a:prstGeom>
          <a:ln w="125650">
            <a:solidFill>
              <a:srgbClr val="F48798"/>
            </a:solidFill>
          </a:ln>
        </p:spPr>
        <p:txBody>
          <a:bodyPr wrap="square" lIns="0" tIns="0" rIns="0" bIns="0" rtlCol="0"/>
          <a:lstStyle/>
          <a:p>
            <a:endParaRPr/>
          </a:p>
        </p:txBody>
      </p:sp>
      <p:sp>
        <p:nvSpPr>
          <p:cNvPr id="11968" name="object_1196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Berufliche Entwicklung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1970" name="1197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1972" name="1197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1974" name="1197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1976" name="1197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1978" name="1197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1980" name="1198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1982" name="1198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1984" name="1198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1986" name="object_11987"/>
          <p:cNvSpPr/>
          <p:nvPr/>
        </p:nvSpPr>
        <p:spPr>
          <a:xfrm>
            <a:off x="16376529" y="2577826"/>
            <a:ext cx="921600" cy="921600"/>
          </a:xfrm>
          <a:prstGeom prst="rect">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2.2</a:t>
            </a:r>
          </a:p>
          <a:p>
            <a:pPr algn="ctr"/>
            <a:r>
              <a:rPr lang="en-US" sz="1850" b="1" dirty="0">
                <a:solidFill>
                  <a:srgbClr val="5DC596"/>
                </a:solidFill>
                <a:latin typeface="Arial"/>
                <a:cs typeface="Arial"/>
              </a:rPr>
              <a:t>(+0.3)</a:t>
            </a:r>
          </a:p>
        </p:txBody>
      </p:sp>
      <p:sp>
        <p:nvSpPr>
          <p:cNvPr id="11988" name="object_1198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1990" name="object_11991"/>
          <p:cNvSpPr/>
          <p:nvPr/>
        </p:nvSpPr>
        <p:spPr>
          <a:xfrm>
            <a:off x="7345326" y="3599878"/>
            <a:ext cx="0" cy="3184299"/>
          </a:xfrm>
          <a:prstGeom prst="rect">
            <a:avLst/>
          </a:prstGeom>
          <a:ln w="5235">
            <a:solidFill>
              <a:srgbClr val="000000"/>
            </a:solidFill>
          </a:ln>
        </p:spPr>
      </p:sp>
      <p:sp>
        <p:nvSpPr>
          <p:cNvPr id="11992" name="object_1199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1994" name="object_11995"/>
          <p:cNvSpPr/>
          <p:nvPr/>
        </p:nvSpPr>
        <p:spPr>
          <a:xfrm>
            <a:off x="9026775" y="3599878"/>
            <a:ext cx="0" cy="3184299"/>
          </a:xfrm>
          <a:prstGeom prst="rect">
            <a:avLst/>
          </a:prstGeom>
          <a:ln w="5235">
            <a:solidFill>
              <a:srgbClr val="767A7C"/>
            </a:solidFill>
          </a:ln>
        </p:spPr>
      </p:sp>
      <p:sp>
        <p:nvSpPr>
          <p:cNvPr id="11996" name="object_1199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1998" name="object_11999"/>
          <p:cNvSpPr/>
          <p:nvPr/>
        </p:nvSpPr>
        <p:spPr>
          <a:xfrm>
            <a:off x="10708225" y="3599878"/>
            <a:ext cx="0" cy="3184299"/>
          </a:xfrm>
          <a:prstGeom prst="rect">
            <a:avLst/>
          </a:prstGeom>
          <a:ln w="5235">
            <a:solidFill>
              <a:srgbClr val="767A7C"/>
            </a:solidFill>
          </a:ln>
        </p:spPr>
      </p:sp>
      <p:sp>
        <p:nvSpPr>
          <p:cNvPr id="12000" name="object_1200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002" name="object_12003"/>
          <p:cNvSpPr/>
          <p:nvPr/>
        </p:nvSpPr>
        <p:spPr>
          <a:xfrm>
            <a:off x="12389674" y="3599878"/>
            <a:ext cx="0" cy="3184299"/>
          </a:xfrm>
          <a:prstGeom prst="rect">
            <a:avLst/>
          </a:prstGeom>
          <a:ln w="5235">
            <a:solidFill>
              <a:srgbClr val="767A7C"/>
            </a:solidFill>
          </a:ln>
        </p:spPr>
      </p:sp>
      <p:sp>
        <p:nvSpPr>
          <p:cNvPr id="12004" name="object_1200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006" name="object_12007"/>
          <p:cNvSpPr/>
          <p:nvPr/>
        </p:nvSpPr>
        <p:spPr>
          <a:xfrm>
            <a:off x="14071124" y="3599878"/>
            <a:ext cx="0" cy="3184299"/>
          </a:xfrm>
          <a:prstGeom prst="rect">
            <a:avLst/>
          </a:prstGeom>
          <a:ln w="5235">
            <a:solidFill>
              <a:srgbClr val="767A7C"/>
            </a:solidFill>
          </a:ln>
        </p:spPr>
      </p:sp>
      <p:sp>
        <p:nvSpPr>
          <p:cNvPr id="12008" name="object_1200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010" name="object_12011"/>
          <p:cNvSpPr/>
          <p:nvPr/>
        </p:nvSpPr>
        <p:spPr>
          <a:xfrm>
            <a:off x="15752573" y="3599878"/>
            <a:ext cx="0" cy="3184299"/>
          </a:xfrm>
          <a:prstGeom prst="rect">
            <a:avLst/>
          </a:prstGeom>
          <a:ln w="5235">
            <a:solidFill>
              <a:srgbClr val="000000"/>
            </a:solidFill>
          </a:ln>
        </p:spPr>
      </p:sp>
      <p:sp>
        <p:nvSpPr>
          <p:cNvPr id="11960" name="object_11961"/>
          <p:cNvSpPr/>
          <p:nvPr/>
        </p:nvSpPr>
        <p:spPr>
          <a:xfrm>
            <a:off x="7345326" y="3442398"/>
            <a:ext cx="5128421" cy="157480"/>
          </a:xfrm>
          <a:prstGeom prst="rect">
            <a:avLst/>
          </a:prstGeom>
          <a:solidFill>
            <a:srgbClr val="DB2D3C"/>
          </a:solidFill>
        </p:spPr>
      </p:sp>
      <p:sp>
        <p:nvSpPr>
          <p:cNvPr id="11962" name="object_11963"/>
          <p:cNvSpPr/>
          <p:nvPr/>
        </p:nvSpPr>
        <p:spPr>
          <a:xfrm>
            <a:off x="12473747" y="3442398"/>
            <a:ext cx="1008870" cy="157480"/>
          </a:xfrm>
          <a:prstGeom prst="rect">
            <a:avLst/>
          </a:prstGeom>
          <a:solidFill>
            <a:srgbClr val="FABC46"/>
          </a:solidFill>
        </p:spPr>
      </p:sp>
      <p:sp>
        <p:nvSpPr>
          <p:cNvPr id="11964" name="object_11965"/>
          <p:cNvSpPr/>
          <p:nvPr/>
        </p:nvSpPr>
        <p:spPr>
          <a:xfrm>
            <a:off x="13482617" y="3442398"/>
            <a:ext cx="2269957" cy="157480"/>
          </a:xfrm>
          <a:prstGeom prst="rect">
            <a:avLst/>
          </a:prstGeom>
          <a:solidFill>
            <a:srgbClr val="35B77C"/>
          </a:solidFill>
        </p:spPr>
      </p:sp>
      <p:sp>
        <p:nvSpPr>
          <p:cNvPr id="12012" name="object_1201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2014" name="object_12015"/>
          <p:cNvSpPr txBox="1"/>
          <p:nvPr/>
        </p:nvSpPr>
        <p:spPr>
          <a:xfrm>
            <a:off x="16342736" y="3599878"/>
            <a:ext cx="2167513" cy="1061433"/>
          </a:xfrm>
          <a:prstGeom prst="rect">
            <a:avLst/>
          </a:prstGeom>
        </p:spPr>
        <p:txBody>
          <a:bodyPr vert="horz" wrap="square" lIns="0" tIns="15240" rIns="0" bIns="0" rtlCol="0" anchor="ctr" anchorCtr="0">
            <a:normAutofit/>
          </a:bodyPr>
          <a:lstStyle/>
          <a:p>
            <a:endParaRPr/>
          </a:p>
        </p:txBody>
      </p:sp>
      <p:sp>
        <p:nvSpPr>
          <p:cNvPr id="12016" name="object_1201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W=47%</a:t>
            </a:r>
          </a:p>
        </p:txBody>
      </p:sp>
      <p:sp>
        <p:nvSpPr>
          <p:cNvPr id="12018" name="object_12019"/>
          <p:cNvSpPr/>
          <p:nvPr/>
        </p:nvSpPr>
        <p:spPr>
          <a:xfrm>
            <a:off x="7345326" y="3918308"/>
            <a:ext cx="6348584" cy="424573"/>
          </a:xfrm>
          <a:prstGeom prst="rect">
            <a:avLst/>
          </a:prstGeom>
          <a:solidFill>
            <a:srgbClr val="49C0B6"/>
          </a:solidFill>
        </p:spPr>
      </p:sp>
      <p:sp>
        <p:nvSpPr>
          <p:cNvPr id="12020" name="object_1202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2022" name="object_12023"/>
          <p:cNvSpPr txBox="1"/>
          <p:nvPr/>
        </p:nvSpPr>
        <p:spPr>
          <a:xfrm>
            <a:off x="16342736" y="4661311"/>
            <a:ext cx="2167513" cy="1061433"/>
          </a:xfrm>
          <a:prstGeom prst="rect">
            <a:avLst/>
          </a:prstGeom>
        </p:spPr>
        <p:txBody>
          <a:bodyPr vert="horz" wrap="square" lIns="0" tIns="15240" rIns="0" bIns="0" rtlCol="0" anchor="ctr" anchorCtr="0">
            <a:normAutofit/>
          </a:bodyPr>
          <a:lstStyle/>
          <a:p>
            <a:endParaRPr/>
          </a:p>
        </p:txBody>
      </p:sp>
      <p:sp>
        <p:nvSpPr>
          <p:cNvPr id="12024" name="object_1202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W=42%</a:t>
            </a:r>
          </a:p>
        </p:txBody>
      </p:sp>
      <p:sp>
        <p:nvSpPr>
          <p:cNvPr id="12026" name="object_12027"/>
          <p:cNvSpPr/>
          <p:nvPr/>
        </p:nvSpPr>
        <p:spPr>
          <a:xfrm>
            <a:off x="7345326" y="4979741"/>
            <a:ext cx="5910549" cy="424573"/>
          </a:xfrm>
          <a:prstGeom prst="rect">
            <a:avLst/>
          </a:prstGeom>
          <a:solidFill>
            <a:srgbClr val="49C0B6"/>
          </a:solidFill>
        </p:spPr>
      </p:sp>
      <p:sp>
        <p:nvSpPr>
          <p:cNvPr id="12028" name="object_1202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2030" name="object_12031"/>
          <p:cNvSpPr txBox="1"/>
          <p:nvPr/>
        </p:nvSpPr>
        <p:spPr>
          <a:xfrm>
            <a:off x="16342736" y="5722744"/>
            <a:ext cx="2167513" cy="1061433"/>
          </a:xfrm>
          <a:prstGeom prst="rect">
            <a:avLst/>
          </a:prstGeom>
        </p:spPr>
        <p:txBody>
          <a:bodyPr vert="horz" wrap="square" lIns="0" tIns="15240" rIns="0" bIns="0" rtlCol="0" anchor="ctr" anchorCtr="0">
            <a:normAutofit/>
          </a:bodyPr>
          <a:lstStyle/>
          <a:p>
            <a:endParaRPr/>
          </a:p>
        </p:txBody>
      </p:sp>
      <p:sp>
        <p:nvSpPr>
          <p:cNvPr id="12032" name="object_1203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W=40%</a:t>
            </a:r>
          </a:p>
        </p:txBody>
      </p:sp>
      <p:sp>
        <p:nvSpPr>
          <p:cNvPr id="12034" name="object_12035"/>
          <p:cNvSpPr/>
          <p:nvPr/>
        </p:nvSpPr>
        <p:spPr>
          <a:xfrm>
            <a:off x="7345326" y="6041174"/>
            <a:ext cx="5796303" cy="424573"/>
          </a:xfrm>
          <a:prstGeom prst="rect">
            <a:avLst/>
          </a:prstGeom>
          <a:solidFill>
            <a:srgbClr val="49C0B6"/>
          </a:solidFill>
        </p:spPr>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44" name="object_12045"/>
          <p:cNvSpPr>
            <a:spLocks noGrp="1"/>
          </p:cNvSpPr>
          <p:nvPr/>
        </p:nvSpPr>
        <p:spPr>
          <a:xfrm>
            <a:off x="663156" y="586369"/>
            <a:ext cx="922019" cy="922019"/>
          </a:xfrm>
          <a:prstGeom prst="ellipse">
            <a:avLst/>
          </a:prstGeom>
          <a:solidFill>
            <a:srgbClr val="F48798"/>
          </a:solidFill>
        </p:spPr>
        <p:txBody>
          <a:bodyPr wrap="square" lIns="0" tIns="72000" rIns="0" bIns="72000" rtlCol="0" anchor="ctr">
            <a:normAutofit/>
          </a:bodyPr>
          <a:lstStyle/>
          <a:p>
            <a:pPr algn="ctr"/>
            <a:r>
              <a:rPr sz="2950" b="1" dirty="0">
                <a:solidFill>
                  <a:srgbClr val="FFFFFF"/>
                </a:solidFill>
                <a:latin typeface="Arial"/>
                <a:ea typeface="Arial"/>
              </a:rPr>
              <a:t>30</a:t>
            </a:r>
            <a:endParaRPr sz="2950" b="1" dirty="0"/>
          </a:p>
        </p:txBody>
      </p:sp>
      <p:sp>
        <p:nvSpPr>
          <p:cNvPr id="12046" name="object_1204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Kriterien für Karriere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2048" name="1204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2050" name="1205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2052" name="1205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2054" name="1205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2056" name="1205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2058" name="1205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2060" name="1206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2062" name="1206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2064" name="object_12065"/>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2.7</a:t>
            </a:r>
          </a:p>
          <a:p>
            <a:pPr algn="ctr"/>
            <a:r>
              <a:rPr lang="en-US" sz="1850" b="1" dirty="0">
                <a:solidFill>
                  <a:srgbClr val="5DC596"/>
                </a:solidFill>
                <a:latin typeface="Arial"/>
                <a:cs typeface="Arial"/>
              </a:rPr>
              <a:t>(+0.6)</a:t>
            </a:r>
          </a:p>
        </p:txBody>
      </p:sp>
      <p:sp>
        <p:nvSpPr>
          <p:cNvPr id="12066" name="object_1206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068" name="object_12069"/>
          <p:cNvSpPr/>
          <p:nvPr/>
        </p:nvSpPr>
        <p:spPr>
          <a:xfrm>
            <a:off x="7345326" y="3599878"/>
            <a:ext cx="0" cy="3184299"/>
          </a:xfrm>
          <a:prstGeom prst="rect">
            <a:avLst/>
          </a:prstGeom>
          <a:ln w="5235">
            <a:solidFill>
              <a:srgbClr val="000000"/>
            </a:solidFill>
          </a:ln>
        </p:spPr>
      </p:sp>
      <p:sp>
        <p:nvSpPr>
          <p:cNvPr id="12070" name="object_1207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072" name="object_12073"/>
          <p:cNvSpPr/>
          <p:nvPr/>
        </p:nvSpPr>
        <p:spPr>
          <a:xfrm>
            <a:off x="9026775" y="3599878"/>
            <a:ext cx="0" cy="3184299"/>
          </a:xfrm>
          <a:prstGeom prst="rect">
            <a:avLst/>
          </a:prstGeom>
          <a:ln w="5235">
            <a:solidFill>
              <a:srgbClr val="767A7C"/>
            </a:solidFill>
          </a:ln>
        </p:spPr>
      </p:sp>
      <p:sp>
        <p:nvSpPr>
          <p:cNvPr id="12074" name="object_1207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076" name="object_12077"/>
          <p:cNvSpPr/>
          <p:nvPr/>
        </p:nvSpPr>
        <p:spPr>
          <a:xfrm>
            <a:off x="10708225" y="3599878"/>
            <a:ext cx="0" cy="3184299"/>
          </a:xfrm>
          <a:prstGeom prst="rect">
            <a:avLst/>
          </a:prstGeom>
          <a:ln w="5235">
            <a:solidFill>
              <a:srgbClr val="767A7C"/>
            </a:solidFill>
          </a:ln>
        </p:spPr>
      </p:sp>
      <p:sp>
        <p:nvSpPr>
          <p:cNvPr id="12078" name="object_1207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080" name="object_12081"/>
          <p:cNvSpPr/>
          <p:nvPr/>
        </p:nvSpPr>
        <p:spPr>
          <a:xfrm>
            <a:off x="12389674" y="3599878"/>
            <a:ext cx="0" cy="3184299"/>
          </a:xfrm>
          <a:prstGeom prst="rect">
            <a:avLst/>
          </a:prstGeom>
          <a:ln w="5235">
            <a:solidFill>
              <a:srgbClr val="767A7C"/>
            </a:solidFill>
          </a:ln>
        </p:spPr>
      </p:sp>
      <p:sp>
        <p:nvSpPr>
          <p:cNvPr id="12082" name="object_1208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084" name="object_12085"/>
          <p:cNvSpPr/>
          <p:nvPr/>
        </p:nvSpPr>
        <p:spPr>
          <a:xfrm>
            <a:off x="14071124" y="3599878"/>
            <a:ext cx="0" cy="3184299"/>
          </a:xfrm>
          <a:prstGeom prst="rect">
            <a:avLst/>
          </a:prstGeom>
          <a:ln w="5235">
            <a:solidFill>
              <a:srgbClr val="767A7C"/>
            </a:solidFill>
          </a:ln>
        </p:spPr>
      </p:sp>
      <p:sp>
        <p:nvSpPr>
          <p:cNvPr id="12086" name="object_1208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088" name="object_12089"/>
          <p:cNvSpPr/>
          <p:nvPr/>
        </p:nvSpPr>
        <p:spPr>
          <a:xfrm>
            <a:off x="15752573" y="3599878"/>
            <a:ext cx="0" cy="3184299"/>
          </a:xfrm>
          <a:prstGeom prst="rect">
            <a:avLst/>
          </a:prstGeom>
          <a:ln w="5235">
            <a:solidFill>
              <a:srgbClr val="000000"/>
            </a:solidFill>
          </a:ln>
        </p:spPr>
      </p:sp>
      <p:sp>
        <p:nvSpPr>
          <p:cNvPr id="12038" name="object_12039"/>
          <p:cNvSpPr/>
          <p:nvPr/>
        </p:nvSpPr>
        <p:spPr>
          <a:xfrm>
            <a:off x="7345326" y="3442398"/>
            <a:ext cx="5128421" cy="157480"/>
          </a:xfrm>
          <a:prstGeom prst="rect">
            <a:avLst/>
          </a:prstGeom>
          <a:solidFill>
            <a:srgbClr val="DB2D3C"/>
          </a:solidFill>
        </p:spPr>
      </p:sp>
      <p:sp>
        <p:nvSpPr>
          <p:cNvPr id="12040" name="object_12041"/>
          <p:cNvSpPr/>
          <p:nvPr/>
        </p:nvSpPr>
        <p:spPr>
          <a:xfrm>
            <a:off x="12473747" y="3442398"/>
            <a:ext cx="1008870" cy="157480"/>
          </a:xfrm>
          <a:prstGeom prst="rect">
            <a:avLst/>
          </a:prstGeom>
          <a:solidFill>
            <a:srgbClr val="FABC46"/>
          </a:solidFill>
        </p:spPr>
      </p:sp>
      <p:sp>
        <p:nvSpPr>
          <p:cNvPr id="12042" name="object_12043"/>
          <p:cNvSpPr/>
          <p:nvPr/>
        </p:nvSpPr>
        <p:spPr>
          <a:xfrm>
            <a:off x="13482617" y="3442398"/>
            <a:ext cx="2269957" cy="157480"/>
          </a:xfrm>
          <a:prstGeom prst="rect">
            <a:avLst/>
          </a:prstGeom>
          <a:solidFill>
            <a:srgbClr val="35B77C"/>
          </a:solidFill>
        </p:spPr>
      </p:sp>
      <p:sp>
        <p:nvSpPr>
          <p:cNvPr id="12090" name="object_1209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2092" name="object_12093"/>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2094" name="object_1209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Z=2.7 | W=61%</a:t>
            </a:r>
          </a:p>
        </p:txBody>
      </p:sp>
      <p:sp>
        <p:nvSpPr>
          <p:cNvPr id="12096" name="object_12097">
            <a:hlinkClick r:id="rId17" action="ppaction://hlinksldjump" tooltip="Berufliche Laufbahnen beruhen bei uns auf fairen und transparenten Kriterien."/>
          </p:cNvPr>
          <p:cNvSpPr/>
          <p:nvPr/>
        </p:nvSpPr>
        <p:spPr>
          <a:xfrm>
            <a:off x="7345326" y="3918308"/>
            <a:ext cx="5476721" cy="424573"/>
          </a:xfrm>
          <a:prstGeom prst="rect">
            <a:avLst/>
          </a:prstGeom>
          <a:solidFill>
            <a:srgbClr val="49C0B6"/>
          </a:solidFill>
        </p:spPr>
      </p:sp>
      <p:sp>
        <p:nvSpPr>
          <p:cNvPr id="12098" name="object_1209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2100" name="object_12101"/>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2102" name="object_1210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Z=3.3 | W=61%</a:t>
            </a:r>
          </a:p>
        </p:txBody>
      </p:sp>
      <p:sp>
        <p:nvSpPr>
          <p:cNvPr id="12104" name="object_12105">
            <a:hlinkClick r:id="rId17" action="ppaction://hlinksldjump" tooltip="Berufliche Laufbahnen beruhen bei uns auf fairen und transparenten Kriterien."/>
          </p:cNvPr>
          <p:cNvSpPr/>
          <p:nvPr/>
        </p:nvSpPr>
        <p:spPr>
          <a:xfrm>
            <a:off x="7345326" y="4979741"/>
            <a:ext cx="4599259" cy="424573"/>
          </a:xfrm>
          <a:prstGeom prst="rect">
            <a:avLst/>
          </a:prstGeom>
          <a:solidFill>
            <a:srgbClr val="49C0B6"/>
          </a:solidFill>
        </p:spPr>
      </p:sp>
      <p:sp>
        <p:nvSpPr>
          <p:cNvPr id="12106" name="object_1210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2108" name="object_12109"/>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2110" name="object_1211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Z=3.3 | W=61%</a:t>
            </a:r>
          </a:p>
        </p:txBody>
      </p:sp>
      <p:sp>
        <p:nvSpPr>
          <p:cNvPr id="12112" name="object_12113">
            <a:hlinkClick r:id="rId17" action="ppaction://hlinksldjump" tooltip="Berufliche Laufbahnen beruhen bei uns auf fairen und transparenten Kriterien."/>
          </p:cNvPr>
          <p:cNvSpPr/>
          <p:nvPr/>
        </p:nvSpPr>
        <p:spPr>
          <a:xfrm>
            <a:off x="7345326" y="6041174"/>
            <a:ext cx="4534818" cy="424573"/>
          </a:xfrm>
          <a:prstGeom prst="rect">
            <a:avLst/>
          </a:prstGeom>
          <a:solidFill>
            <a:srgbClr val="49C0B6"/>
          </a:solidFill>
        </p:spPr>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22" name="object_12123"/>
          <p:cNvSpPr>
            <a:spLocks noGrp="1"/>
          </p:cNvSpPr>
          <p:nvPr/>
        </p:nvSpPr>
        <p:spPr>
          <a:xfrm>
            <a:off x="663156" y="586369"/>
            <a:ext cx="922019" cy="922019"/>
          </a:xfrm>
          <a:prstGeom prst="ellipse">
            <a:avLst/>
          </a:prstGeom>
          <a:solidFill>
            <a:srgbClr val="F48798"/>
          </a:solidFill>
        </p:spPr>
        <p:txBody>
          <a:bodyPr wrap="square" lIns="0" tIns="72000" rIns="0" bIns="72000" rtlCol="0" anchor="ctr">
            <a:normAutofit/>
          </a:bodyPr>
          <a:lstStyle/>
          <a:p>
            <a:pPr algn="ctr"/>
            <a:r>
              <a:rPr sz="2950" b="1" dirty="0">
                <a:solidFill>
                  <a:srgbClr val="FFFFFF"/>
                </a:solidFill>
                <a:latin typeface="Arial"/>
                <a:ea typeface="Arial"/>
              </a:rPr>
              <a:t>31</a:t>
            </a:r>
            <a:endParaRPr sz="2950" b="1" dirty="0"/>
          </a:p>
        </p:txBody>
      </p:sp>
      <p:sp>
        <p:nvSpPr>
          <p:cNvPr id="12124" name="object_1212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Kenntnis Bewertungssystem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2126" name="1212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2128" name="1212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2130" name="1213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2132" name="1213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2134" name="1213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2136" name="1213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2138" name="1213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2140" name="1214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2142" name="object_12143"/>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1.5</a:t>
            </a:r>
          </a:p>
          <a:p>
            <a:pPr algn="ctr"/>
            <a:r>
              <a:rPr lang="en-US" sz="1850" b="1" dirty="0">
                <a:solidFill>
                  <a:srgbClr val="5DC596"/>
                </a:solidFill>
                <a:latin typeface="Arial"/>
                <a:cs typeface="Arial"/>
              </a:rPr>
              <a:t>(+0.3)</a:t>
            </a:r>
          </a:p>
        </p:txBody>
      </p:sp>
      <p:sp>
        <p:nvSpPr>
          <p:cNvPr id="12144" name="object_1214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146" name="object_12147"/>
          <p:cNvSpPr/>
          <p:nvPr/>
        </p:nvSpPr>
        <p:spPr>
          <a:xfrm>
            <a:off x="7345326" y="3599878"/>
            <a:ext cx="0" cy="3184299"/>
          </a:xfrm>
          <a:prstGeom prst="rect">
            <a:avLst/>
          </a:prstGeom>
          <a:ln w="5235">
            <a:solidFill>
              <a:srgbClr val="000000"/>
            </a:solidFill>
          </a:ln>
        </p:spPr>
      </p:sp>
      <p:sp>
        <p:nvSpPr>
          <p:cNvPr id="12148" name="object_1214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150" name="object_12151"/>
          <p:cNvSpPr/>
          <p:nvPr/>
        </p:nvSpPr>
        <p:spPr>
          <a:xfrm>
            <a:off x="9026775" y="3599878"/>
            <a:ext cx="0" cy="3184299"/>
          </a:xfrm>
          <a:prstGeom prst="rect">
            <a:avLst/>
          </a:prstGeom>
          <a:ln w="5235">
            <a:solidFill>
              <a:srgbClr val="767A7C"/>
            </a:solidFill>
          </a:ln>
        </p:spPr>
      </p:sp>
      <p:sp>
        <p:nvSpPr>
          <p:cNvPr id="12152" name="object_1215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154" name="object_12155"/>
          <p:cNvSpPr/>
          <p:nvPr/>
        </p:nvSpPr>
        <p:spPr>
          <a:xfrm>
            <a:off x="10708225" y="3599878"/>
            <a:ext cx="0" cy="3184299"/>
          </a:xfrm>
          <a:prstGeom prst="rect">
            <a:avLst/>
          </a:prstGeom>
          <a:ln w="5235">
            <a:solidFill>
              <a:srgbClr val="767A7C"/>
            </a:solidFill>
          </a:ln>
        </p:spPr>
      </p:sp>
      <p:sp>
        <p:nvSpPr>
          <p:cNvPr id="12156" name="object_1215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158" name="object_12159"/>
          <p:cNvSpPr/>
          <p:nvPr/>
        </p:nvSpPr>
        <p:spPr>
          <a:xfrm>
            <a:off x="12389674" y="3599878"/>
            <a:ext cx="0" cy="3184299"/>
          </a:xfrm>
          <a:prstGeom prst="rect">
            <a:avLst/>
          </a:prstGeom>
          <a:ln w="5235">
            <a:solidFill>
              <a:srgbClr val="767A7C"/>
            </a:solidFill>
          </a:ln>
        </p:spPr>
      </p:sp>
      <p:sp>
        <p:nvSpPr>
          <p:cNvPr id="12160" name="object_1216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162" name="object_12163"/>
          <p:cNvSpPr/>
          <p:nvPr/>
        </p:nvSpPr>
        <p:spPr>
          <a:xfrm>
            <a:off x="14071124" y="3599878"/>
            <a:ext cx="0" cy="3184299"/>
          </a:xfrm>
          <a:prstGeom prst="rect">
            <a:avLst/>
          </a:prstGeom>
          <a:ln w="5235">
            <a:solidFill>
              <a:srgbClr val="767A7C"/>
            </a:solidFill>
          </a:ln>
        </p:spPr>
      </p:sp>
      <p:sp>
        <p:nvSpPr>
          <p:cNvPr id="12164" name="object_1216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166" name="object_12167"/>
          <p:cNvSpPr/>
          <p:nvPr/>
        </p:nvSpPr>
        <p:spPr>
          <a:xfrm>
            <a:off x="15752573" y="3599878"/>
            <a:ext cx="0" cy="3184299"/>
          </a:xfrm>
          <a:prstGeom prst="rect">
            <a:avLst/>
          </a:prstGeom>
          <a:ln w="5235">
            <a:solidFill>
              <a:srgbClr val="000000"/>
            </a:solidFill>
          </a:ln>
        </p:spPr>
      </p:sp>
      <p:sp>
        <p:nvSpPr>
          <p:cNvPr id="12116" name="object_12117"/>
          <p:cNvSpPr/>
          <p:nvPr/>
        </p:nvSpPr>
        <p:spPr>
          <a:xfrm>
            <a:off x="7345326" y="3442398"/>
            <a:ext cx="5128421" cy="157480"/>
          </a:xfrm>
          <a:prstGeom prst="rect">
            <a:avLst/>
          </a:prstGeom>
          <a:solidFill>
            <a:srgbClr val="DB2D3C"/>
          </a:solidFill>
        </p:spPr>
      </p:sp>
      <p:sp>
        <p:nvSpPr>
          <p:cNvPr id="12118" name="object_12119"/>
          <p:cNvSpPr/>
          <p:nvPr/>
        </p:nvSpPr>
        <p:spPr>
          <a:xfrm>
            <a:off x="12473747" y="3442398"/>
            <a:ext cx="1008870" cy="157480"/>
          </a:xfrm>
          <a:prstGeom prst="rect">
            <a:avLst/>
          </a:prstGeom>
          <a:solidFill>
            <a:srgbClr val="FABC46"/>
          </a:solidFill>
        </p:spPr>
      </p:sp>
      <p:sp>
        <p:nvSpPr>
          <p:cNvPr id="12120" name="object_12121"/>
          <p:cNvSpPr/>
          <p:nvPr/>
        </p:nvSpPr>
        <p:spPr>
          <a:xfrm>
            <a:off x="13482617" y="3442398"/>
            <a:ext cx="2269957" cy="157480"/>
          </a:xfrm>
          <a:prstGeom prst="rect">
            <a:avLst/>
          </a:prstGeom>
          <a:solidFill>
            <a:srgbClr val="35B77C"/>
          </a:solidFill>
        </p:spPr>
      </p:sp>
      <p:sp>
        <p:nvSpPr>
          <p:cNvPr id="12168" name="object_1216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2170" name="object_12171"/>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2172" name="object_1217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Z=1.5 | W=11%</a:t>
            </a:r>
          </a:p>
        </p:txBody>
      </p:sp>
      <p:sp>
        <p:nvSpPr>
          <p:cNvPr id="12174" name="object_12175">
            <a:hlinkClick r:id="rId17" action="ppaction://hlinksldjump" tooltip="Ich kenne die Messkriterien, die zur Bewertung meiner Leistung verwendet werden."/>
          </p:cNvPr>
          <p:cNvSpPr/>
          <p:nvPr/>
        </p:nvSpPr>
        <p:spPr>
          <a:xfrm>
            <a:off x="7345326" y="3918308"/>
            <a:ext cx="7494460" cy="424573"/>
          </a:xfrm>
          <a:prstGeom prst="rect">
            <a:avLst/>
          </a:prstGeom>
          <a:solidFill>
            <a:srgbClr val="49C0B6"/>
          </a:solidFill>
        </p:spPr>
      </p:sp>
      <p:sp>
        <p:nvSpPr>
          <p:cNvPr id="12176" name="object_1217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2178" name="object_12179"/>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2180" name="object_1218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W=11%</a:t>
            </a:r>
          </a:p>
        </p:txBody>
      </p:sp>
      <p:sp>
        <p:nvSpPr>
          <p:cNvPr id="12182" name="object_12183">
            <a:hlinkClick r:id="rId17" action="ppaction://hlinksldjump" tooltip="Ich kenne die Messkriterien, die zur Bewertung meiner Leistung verwendet werden."/>
          </p:cNvPr>
          <p:cNvSpPr/>
          <p:nvPr/>
        </p:nvSpPr>
        <p:spPr>
          <a:xfrm>
            <a:off x="7345326" y="4979741"/>
            <a:ext cx="7022524" cy="424573"/>
          </a:xfrm>
          <a:prstGeom prst="rect">
            <a:avLst/>
          </a:prstGeom>
          <a:solidFill>
            <a:srgbClr val="49C0B6"/>
          </a:solidFill>
        </p:spPr>
      </p:sp>
      <p:sp>
        <p:nvSpPr>
          <p:cNvPr id="12184" name="object_1218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2186" name="object_12187"/>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2188" name="object_1218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Z=1.9 | W=11%</a:t>
            </a:r>
          </a:p>
        </p:txBody>
      </p:sp>
      <p:sp>
        <p:nvSpPr>
          <p:cNvPr id="12190" name="object_12191">
            <a:hlinkClick r:id="rId17" action="ppaction://hlinksldjump" tooltip="Ich kenne die Messkriterien, die zur Bewertung meiner Leistung verwendet werden."/>
          </p:cNvPr>
          <p:cNvSpPr/>
          <p:nvPr/>
        </p:nvSpPr>
        <p:spPr>
          <a:xfrm>
            <a:off x="7345326" y="6041174"/>
            <a:ext cx="6827704" cy="424573"/>
          </a:xfrm>
          <a:prstGeom prst="rect">
            <a:avLst/>
          </a:prstGeom>
          <a:solidFill>
            <a:srgbClr val="49C0B6"/>
          </a:solidFill>
        </p:spPr>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00" name="object_12201"/>
          <p:cNvSpPr>
            <a:spLocks noGrp="1"/>
          </p:cNvSpPr>
          <p:nvPr/>
        </p:nvSpPr>
        <p:spPr>
          <a:xfrm>
            <a:off x="663156" y="586369"/>
            <a:ext cx="922019" cy="922019"/>
          </a:xfrm>
          <a:prstGeom prst="ellipse">
            <a:avLst/>
          </a:prstGeom>
          <a:solidFill>
            <a:srgbClr val="F48798"/>
          </a:solidFill>
        </p:spPr>
        <p:txBody>
          <a:bodyPr wrap="square" lIns="0" tIns="72000" rIns="0" bIns="72000" rtlCol="0" anchor="ctr">
            <a:normAutofit/>
          </a:bodyPr>
          <a:lstStyle/>
          <a:p>
            <a:pPr algn="ctr"/>
            <a:r>
              <a:rPr sz="2950" b="1" dirty="0">
                <a:solidFill>
                  <a:srgbClr val="FFFFFF"/>
                </a:solidFill>
                <a:latin typeface="Arial"/>
                <a:ea typeface="Arial"/>
              </a:rPr>
              <a:t>32</a:t>
            </a:r>
            <a:endParaRPr sz="2950" b="1" dirty="0"/>
          </a:p>
        </p:txBody>
      </p:sp>
      <p:sp>
        <p:nvSpPr>
          <p:cNvPr id="12202" name="object_1220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Förderung berufliche Entwicklung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2204" name="1220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2206" name="1220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2208" name="1220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2210" name="1221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2212" name="1221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2214" name="1221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2216" name="1221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2218" name="1221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2220" name="object_12221"/>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1.9</a:t>
            </a:r>
          </a:p>
          <a:p>
            <a:pPr algn="ctr"/>
            <a:r>
              <a:rPr lang="en-US" sz="1850" b="1" dirty="0">
                <a:solidFill>
                  <a:srgbClr val="515455"/>
                </a:solidFill>
                <a:latin typeface="Arial"/>
                <a:cs typeface="Arial"/>
              </a:rPr>
              <a:t>(0)</a:t>
            </a:r>
          </a:p>
        </p:txBody>
      </p:sp>
      <p:sp>
        <p:nvSpPr>
          <p:cNvPr id="12222" name="object_1222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224" name="object_12225"/>
          <p:cNvSpPr/>
          <p:nvPr/>
        </p:nvSpPr>
        <p:spPr>
          <a:xfrm>
            <a:off x="7345326" y="3599878"/>
            <a:ext cx="0" cy="3184299"/>
          </a:xfrm>
          <a:prstGeom prst="rect">
            <a:avLst/>
          </a:prstGeom>
          <a:ln w="5235">
            <a:solidFill>
              <a:srgbClr val="000000"/>
            </a:solidFill>
          </a:ln>
        </p:spPr>
      </p:sp>
      <p:sp>
        <p:nvSpPr>
          <p:cNvPr id="12226" name="object_1222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228" name="object_12229"/>
          <p:cNvSpPr/>
          <p:nvPr/>
        </p:nvSpPr>
        <p:spPr>
          <a:xfrm>
            <a:off x="9026775" y="3599878"/>
            <a:ext cx="0" cy="3184299"/>
          </a:xfrm>
          <a:prstGeom prst="rect">
            <a:avLst/>
          </a:prstGeom>
          <a:ln w="5235">
            <a:solidFill>
              <a:srgbClr val="767A7C"/>
            </a:solidFill>
          </a:ln>
        </p:spPr>
      </p:sp>
      <p:sp>
        <p:nvSpPr>
          <p:cNvPr id="12230" name="object_1223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232" name="object_12233"/>
          <p:cNvSpPr/>
          <p:nvPr/>
        </p:nvSpPr>
        <p:spPr>
          <a:xfrm>
            <a:off x="10708225" y="3599878"/>
            <a:ext cx="0" cy="3184299"/>
          </a:xfrm>
          <a:prstGeom prst="rect">
            <a:avLst/>
          </a:prstGeom>
          <a:ln w="5235">
            <a:solidFill>
              <a:srgbClr val="767A7C"/>
            </a:solidFill>
          </a:ln>
        </p:spPr>
      </p:sp>
      <p:sp>
        <p:nvSpPr>
          <p:cNvPr id="12234" name="object_1223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236" name="object_12237"/>
          <p:cNvSpPr/>
          <p:nvPr/>
        </p:nvSpPr>
        <p:spPr>
          <a:xfrm>
            <a:off x="12389674" y="3599878"/>
            <a:ext cx="0" cy="3184299"/>
          </a:xfrm>
          <a:prstGeom prst="rect">
            <a:avLst/>
          </a:prstGeom>
          <a:ln w="5235">
            <a:solidFill>
              <a:srgbClr val="767A7C"/>
            </a:solidFill>
          </a:ln>
        </p:spPr>
      </p:sp>
      <p:sp>
        <p:nvSpPr>
          <p:cNvPr id="12238" name="object_1223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240" name="object_12241"/>
          <p:cNvSpPr/>
          <p:nvPr/>
        </p:nvSpPr>
        <p:spPr>
          <a:xfrm>
            <a:off x="14071124" y="3599878"/>
            <a:ext cx="0" cy="3184299"/>
          </a:xfrm>
          <a:prstGeom prst="rect">
            <a:avLst/>
          </a:prstGeom>
          <a:ln w="5235">
            <a:solidFill>
              <a:srgbClr val="767A7C"/>
            </a:solidFill>
          </a:ln>
        </p:spPr>
      </p:sp>
      <p:sp>
        <p:nvSpPr>
          <p:cNvPr id="12242" name="object_1224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244" name="object_12245"/>
          <p:cNvSpPr/>
          <p:nvPr/>
        </p:nvSpPr>
        <p:spPr>
          <a:xfrm>
            <a:off x="15752573" y="3599878"/>
            <a:ext cx="0" cy="3184299"/>
          </a:xfrm>
          <a:prstGeom prst="rect">
            <a:avLst/>
          </a:prstGeom>
          <a:ln w="5235">
            <a:solidFill>
              <a:srgbClr val="000000"/>
            </a:solidFill>
          </a:ln>
        </p:spPr>
      </p:sp>
      <p:sp>
        <p:nvSpPr>
          <p:cNvPr id="12194" name="object_12195"/>
          <p:cNvSpPr/>
          <p:nvPr/>
        </p:nvSpPr>
        <p:spPr>
          <a:xfrm>
            <a:off x="7345326" y="3442398"/>
            <a:ext cx="5128421" cy="157480"/>
          </a:xfrm>
          <a:prstGeom prst="rect">
            <a:avLst/>
          </a:prstGeom>
          <a:solidFill>
            <a:srgbClr val="DB2D3C"/>
          </a:solidFill>
        </p:spPr>
      </p:sp>
      <p:sp>
        <p:nvSpPr>
          <p:cNvPr id="12196" name="object_12197"/>
          <p:cNvSpPr/>
          <p:nvPr/>
        </p:nvSpPr>
        <p:spPr>
          <a:xfrm>
            <a:off x="12473747" y="3442398"/>
            <a:ext cx="1008870" cy="157480"/>
          </a:xfrm>
          <a:prstGeom prst="rect">
            <a:avLst/>
          </a:prstGeom>
          <a:solidFill>
            <a:srgbClr val="FABC46"/>
          </a:solidFill>
        </p:spPr>
      </p:sp>
      <p:sp>
        <p:nvSpPr>
          <p:cNvPr id="12198" name="object_12199"/>
          <p:cNvSpPr/>
          <p:nvPr/>
        </p:nvSpPr>
        <p:spPr>
          <a:xfrm>
            <a:off x="13482617" y="3442398"/>
            <a:ext cx="2269957" cy="157480"/>
          </a:xfrm>
          <a:prstGeom prst="rect">
            <a:avLst/>
          </a:prstGeom>
          <a:solidFill>
            <a:srgbClr val="35B77C"/>
          </a:solidFill>
        </p:spPr>
      </p:sp>
      <p:sp>
        <p:nvSpPr>
          <p:cNvPr id="12246" name="object_1224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2248" name="object_1224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27</a:t>
            </a:r>
          </a:p>
        </p:txBody>
      </p:sp>
      <p:sp>
        <p:nvSpPr>
          <p:cNvPr id="12250" name="object_1225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Z=1.9 | W=44%</a:t>
            </a:r>
          </a:p>
        </p:txBody>
      </p:sp>
      <p:sp>
        <p:nvSpPr>
          <p:cNvPr id="12252" name="object_12253">
            <a:hlinkClick r:id="rId17" action="ppaction://hlinksldjump" tooltip="Meine direkte Führungskraft fördert meine berufliche Entwicklung optimal."/>
          </p:cNvPr>
          <p:cNvSpPr/>
          <p:nvPr/>
        </p:nvSpPr>
        <p:spPr>
          <a:xfrm>
            <a:off x="7345326" y="3918308"/>
            <a:ext cx="6850349" cy="424573"/>
          </a:xfrm>
          <a:prstGeom prst="rect">
            <a:avLst/>
          </a:prstGeom>
          <a:solidFill>
            <a:srgbClr val="49C0B6"/>
          </a:solidFill>
        </p:spPr>
      </p:sp>
      <p:sp>
        <p:nvSpPr>
          <p:cNvPr id="12254" name="object_1225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2256" name="object_1225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2258" name="object_1225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Z=1.9 | W=44%</a:t>
            </a:r>
          </a:p>
        </p:txBody>
      </p:sp>
      <p:sp>
        <p:nvSpPr>
          <p:cNvPr id="12260" name="object_12261">
            <a:hlinkClick r:id="rId17" action="ppaction://hlinksldjump" tooltip="Meine direkte Führungskraft fördert meine berufliche Entwicklung optimal."/>
          </p:cNvPr>
          <p:cNvSpPr/>
          <p:nvPr/>
        </p:nvSpPr>
        <p:spPr>
          <a:xfrm>
            <a:off x="7345326" y="4979741"/>
            <a:ext cx="6874161" cy="424573"/>
          </a:xfrm>
          <a:prstGeom prst="rect">
            <a:avLst/>
          </a:prstGeom>
          <a:solidFill>
            <a:srgbClr val="49C0B6"/>
          </a:solidFill>
        </p:spPr>
      </p:sp>
      <p:sp>
        <p:nvSpPr>
          <p:cNvPr id="12262" name="object_1226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2264" name="object_1226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2266" name="object_1226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 | W=39%</a:t>
            </a:r>
          </a:p>
        </p:txBody>
      </p:sp>
      <p:sp>
        <p:nvSpPr>
          <p:cNvPr id="12268" name="object_12269">
            <a:hlinkClick r:id="rId17" action="ppaction://hlinksldjump" tooltip="Meine direkte Führungskraft fördert meine berufliche Entwicklung optimal."/>
          </p:cNvPr>
          <p:cNvSpPr/>
          <p:nvPr/>
        </p:nvSpPr>
        <p:spPr>
          <a:xfrm>
            <a:off x="7345326" y="6041174"/>
            <a:ext cx="6725798" cy="424573"/>
          </a:xfrm>
          <a:prstGeom prst="rect">
            <a:avLst/>
          </a:prstGeom>
          <a:solidFill>
            <a:srgbClr val="49C0B6"/>
          </a:solidFill>
        </p:spPr>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78" name="object_12279"/>
          <p:cNvSpPr>
            <a:spLocks noGrp="1"/>
          </p:cNvSpPr>
          <p:nvPr/>
        </p:nvSpPr>
        <p:spPr>
          <a:xfrm>
            <a:off x="663156" y="586369"/>
            <a:ext cx="922019" cy="922019"/>
          </a:xfrm>
          <a:prstGeom prst="ellipse">
            <a:avLst/>
          </a:prstGeom>
          <a:solidFill>
            <a:srgbClr val="F48798"/>
          </a:solidFill>
        </p:spPr>
        <p:txBody>
          <a:bodyPr wrap="square" lIns="0" tIns="72000" rIns="0" bIns="72000" rtlCol="0" anchor="ctr">
            <a:normAutofit/>
          </a:bodyPr>
          <a:lstStyle/>
          <a:p>
            <a:pPr algn="ctr"/>
            <a:r>
              <a:rPr sz="2950" b="1" dirty="0">
                <a:solidFill>
                  <a:srgbClr val="FFFFFF"/>
                </a:solidFill>
                <a:latin typeface="Arial"/>
                <a:ea typeface="Arial"/>
              </a:rPr>
              <a:t>33</a:t>
            </a:r>
            <a:endParaRPr sz="2950" b="1" dirty="0"/>
          </a:p>
        </p:txBody>
      </p:sp>
      <p:sp>
        <p:nvSpPr>
          <p:cNvPr id="12280" name="object_1228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Weiterbildungsangebot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2282" name="1228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2284" name="1228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2286" name="1228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2288" name="1228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2290" name="1229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2292" name="1229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2294" name="1229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2296" name="1229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2298" name="object_12299"/>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2.7</a:t>
            </a:r>
          </a:p>
          <a:p>
            <a:pPr algn="ctr"/>
            <a:r>
              <a:rPr lang="en-US" sz="1850" b="1" dirty="0">
                <a:solidFill>
                  <a:srgbClr val="515455"/>
                </a:solidFill>
                <a:latin typeface="Arial"/>
                <a:cs typeface="Arial"/>
              </a:rPr>
              <a:t>(+0.2)</a:t>
            </a:r>
          </a:p>
        </p:txBody>
      </p:sp>
      <p:sp>
        <p:nvSpPr>
          <p:cNvPr id="12300" name="object_1230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302" name="object_12303"/>
          <p:cNvSpPr/>
          <p:nvPr/>
        </p:nvSpPr>
        <p:spPr>
          <a:xfrm>
            <a:off x="7345326" y="3599878"/>
            <a:ext cx="0" cy="3184299"/>
          </a:xfrm>
          <a:prstGeom prst="rect">
            <a:avLst/>
          </a:prstGeom>
          <a:ln w="5235">
            <a:solidFill>
              <a:srgbClr val="000000"/>
            </a:solidFill>
          </a:ln>
        </p:spPr>
      </p:sp>
      <p:sp>
        <p:nvSpPr>
          <p:cNvPr id="12304" name="object_1230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306" name="object_12307"/>
          <p:cNvSpPr/>
          <p:nvPr/>
        </p:nvSpPr>
        <p:spPr>
          <a:xfrm>
            <a:off x="9026775" y="3599878"/>
            <a:ext cx="0" cy="3184299"/>
          </a:xfrm>
          <a:prstGeom prst="rect">
            <a:avLst/>
          </a:prstGeom>
          <a:ln w="5235">
            <a:solidFill>
              <a:srgbClr val="767A7C"/>
            </a:solidFill>
          </a:ln>
        </p:spPr>
      </p:sp>
      <p:sp>
        <p:nvSpPr>
          <p:cNvPr id="12308" name="object_1230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310" name="object_12311"/>
          <p:cNvSpPr/>
          <p:nvPr/>
        </p:nvSpPr>
        <p:spPr>
          <a:xfrm>
            <a:off x="10708225" y="3599878"/>
            <a:ext cx="0" cy="3184299"/>
          </a:xfrm>
          <a:prstGeom prst="rect">
            <a:avLst/>
          </a:prstGeom>
          <a:ln w="5235">
            <a:solidFill>
              <a:srgbClr val="767A7C"/>
            </a:solidFill>
          </a:ln>
        </p:spPr>
      </p:sp>
      <p:sp>
        <p:nvSpPr>
          <p:cNvPr id="12312" name="object_1231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314" name="object_12315"/>
          <p:cNvSpPr/>
          <p:nvPr/>
        </p:nvSpPr>
        <p:spPr>
          <a:xfrm>
            <a:off x="12389674" y="3599878"/>
            <a:ext cx="0" cy="3184299"/>
          </a:xfrm>
          <a:prstGeom prst="rect">
            <a:avLst/>
          </a:prstGeom>
          <a:ln w="5235">
            <a:solidFill>
              <a:srgbClr val="767A7C"/>
            </a:solidFill>
          </a:ln>
        </p:spPr>
      </p:sp>
      <p:sp>
        <p:nvSpPr>
          <p:cNvPr id="12316" name="object_1231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318" name="object_12319"/>
          <p:cNvSpPr/>
          <p:nvPr/>
        </p:nvSpPr>
        <p:spPr>
          <a:xfrm>
            <a:off x="14071124" y="3599878"/>
            <a:ext cx="0" cy="3184299"/>
          </a:xfrm>
          <a:prstGeom prst="rect">
            <a:avLst/>
          </a:prstGeom>
          <a:ln w="5235">
            <a:solidFill>
              <a:srgbClr val="767A7C"/>
            </a:solidFill>
          </a:ln>
        </p:spPr>
      </p:sp>
      <p:sp>
        <p:nvSpPr>
          <p:cNvPr id="12320" name="object_1232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322" name="object_12323"/>
          <p:cNvSpPr/>
          <p:nvPr/>
        </p:nvSpPr>
        <p:spPr>
          <a:xfrm>
            <a:off x="15752573" y="3599878"/>
            <a:ext cx="0" cy="3184299"/>
          </a:xfrm>
          <a:prstGeom prst="rect">
            <a:avLst/>
          </a:prstGeom>
          <a:ln w="5235">
            <a:solidFill>
              <a:srgbClr val="000000"/>
            </a:solidFill>
          </a:ln>
        </p:spPr>
      </p:sp>
      <p:sp>
        <p:nvSpPr>
          <p:cNvPr id="12272" name="object_12273"/>
          <p:cNvSpPr/>
          <p:nvPr/>
        </p:nvSpPr>
        <p:spPr>
          <a:xfrm>
            <a:off x="7345326" y="3442398"/>
            <a:ext cx="5128421" cy="157480"/>
          </a:xfrm>
          <a:prstGeom prst="rect">
            <a:avLst/>
          </a:prstGeom>
          <a:solidFill>
            <a:srgbClr val="DB2D3C"/>
          </a:solidFill>
        </p:spPr>
      </p:sp>
      <p:sp>
        <p:nvSpPr>
          <p:cNvPr id="12274" name="object_12275"/>
          <p:cNvSpPr/>
          <p:nvPr/>
        </p:nvSpPr>
        <p:spPr>
          <a:xfrm>
            <a:off x="12473747" y="3442398"/>
            <a:ext cx="1008870" cy="157480"/>
          </a:xfrm>
          <a:prstGeom prst="rect">
            <a:avLst/>
          </a:prstGeom>
          <a:solidFill>
            <a:srgbClr val="FABC46"/>
          </a:solidFill>
        </p:spPr>
      </p:sp>
      <p:sp>
        <p:nvSpPr>
          <p:cNvPr id="12276" name="object_12277"/>
          <p:cNvSpPr/>
          <p:nvPr/>
        </p:nvSpPr>
        <p:spPr>
          <a:xfrm>
            <a:off x="13482617" y="3442398"/>
            <a:ext cx="2269957" cy="157480"/>
          </a:xfrm>
          <a:prstGeom prst="rect">
            <a:avLst/>
          </a:prstGeom>
          <a:solidFill>
            <a:srgbClr val="35B77C"/>
          </a:solidFill>
        </p:spPr>
      </p:sp>
      <p:sp>
        <p:nvSpPr>
          <p:cNvPr id="12324" name="object_1232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2326" name="object_12327"/>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2328" name="object_1232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Z=2.7 | W=72%</a:t>
            </a:r>
          </a:p>
        </p:txBody>
      </p:sp>
      <p:sp>
        <p:nvSpPr>
          <p:cNvPr id="12330" name="object_12331">
            <a:hlinkClick r:id="rId17" action="ppaction://hlinksldjump" tooltip="Ich bin mit dem Weiterbildungsangebot sehr zufrieden."/>
          </p:cNvPr>
          <p:cNvSpPr/>
          <p:nvPr/>
        </p:nvSpPr>
        <p:spPr>
          <a:xfrm>
            <a:off x="7345326" y="3918308"/>
            <a:ext cx="5572804" cy="424573"/>
          </a:xfrm>
          <a:prstGeom prst="rect">
            <a:avLst/>
          </a:prstGeom>
          <a:solidFill>
            <a:srgbClr val="49C0B6"/>
          </a:solidFill>
        </p:spPr>
      </p:sp>
      <p:sp>
        <p:nvSpPr>
          <p:cNvPr id="12332" name="object_1233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2334" name="object_12335"/>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2336" name="object_1233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Z=2.9 | W=50%</a:t>
            </a:r>
          </a:p>
        </p:txBody>
      </p:sp>
      <p:sp>
        <p:nvSpPr>
          <p:cNvPr id="12338" name="object_12339">
            <a:hlinkClick r:id="rId17" action="ppaction://hlinksldjump" tooltip="Ich bin mit dem Weiterbildungsangebot sehr zufrieden."/>
          </p:cNvPr>
          <p:cNvSpPr/>
          <p:nvPr/>
        </p:nvSpPr>
        <p:spPr>
          <a:xfrm>
            <a:off x="7345326" y="4979741"/>
            <a:ext cx="5146254" cy="424573"/>
          </a:xfrm>
          <a:prstGeom prst="rect">
            <a:avLst/>
          </a:prstGeom>
          <a:solidFill>
            <a:srgbClr val="49C0B6"/>
          </a:solidFill>
        </p:spPr>
      </p:sp>
      <p:sp>
        <p:nvSpPr>
          <p:cNvPr id="12340" name="object_1234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2342" name="object_12343"/>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32</a:t>
            </a:r>
          </a:p>
        </p:txBody>
      </p:sp>
      <p:sp>
        <p:nvSpPr>
          <p:cNvPr id="12344" name="object_1234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 | W=50%</a:t>
            </a:r>
          </a:p>
        </p:txBody>
      </p:sp>
      <p:sp>
        <p:nvSpPr>
          <p:cNvPr id="12346" name="object_12347">
            <a:hlinkClick r:id="rId17" action="ppaction://hlinksldjump" tooltip="Ich bin mit dem Weiterbildungsangebot sehr zufrieden."/>
          </p:cNvPr>
          <p:cNvSpPr/>
          <p:nvPr/>
        </p:nvSpPr>
        <p:spPr>
          <a:xfrm>
            <a:off x="7345326" y="6041174"/>
            <a:ext cx="5096893" cy="424573"/>
          </a:xfrm>
          <a:prstGeom prst="rect">
            <a:avLst/>
          </a:prstGeom>
          <a:solidFill>
            <a:srgbClr val="49C0B6"/>
          </a:solidFill>
        </p:spPr>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56" name="object_12357"/>
          <p:cNvSpPr>
            <a:spLocks noGrp="1"/>
          </p:cNvSpPr>
          <p:nvPr/>
        </p:nvSpPr>
        <p:spPr>
          <a:xfrm>
            <a:off x="757390" y="680607"/>
            <a:ext cx="733425" cy="733425"/>
          </a:xfrm>
          <a:prstGeom prst="rect">
            <a:avLst/>
          </a:prstGeom>
          <a:ln w="125650">
            <a:solidFill>
              <a:srgbClr val="F79964"/>
            </a:solidFill>
          </a:ln>
        </p:spPr>
        <p:txBody>
          <a:bodyPr wrap="square" lIns="0" tIns="0" rIns="0" bIns="0" rtlCol="0"/>
          <a:lstStyle/>
          <a:p>
            <a:endParaRPr/>
          </a:p>
        </p:txBody>
      </p:sp>
      <p:sp>
        <p:nvSpPr>
          <p:cNvPr id="12358" name="object_1235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Unternehmensimage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2360" name="1236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2362" name="1236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2364" name="1236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2366" name="1236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2368" name="1236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2370" name="1237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2372" name="1237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2374" name="1237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2376" name="object_12377"/>
          <p:cNvSpPr/>
          <p:nvPr/>
        </p:nvSpPr>
        <p:spPr>
          <a:xfrm>
            <a:off x="16376529" y="2577826"/>
            <a:ext cx="921600" cy="921600"/>
          </a:xfrm>
          <a:prstGeom prst="rect">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2.1</a:t>
            </a:r>
          </a:p>
          <a:p>
            <a:pPr algn="ctr"/>
            <a:r>
              <a:rPr lang="en-US" sz="1850" b="1" dirty="0">
                <a:solidFill>
                  <a:srgbClr val="515455"/>
                </a:solidFill>
                <a:latin typeface="Arial"/>
                <a:cs typeface="Arial"/>
              </a:rPr>
              <a:t>(+0.1)</a:t>
            </a:r>
          </a:p>
        </p:txBody>
      </p:sp>
      <p:sp>
        <p:nvSpPr>
          <p:cNvPr id="12378" name="object_1237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380" name="object_12381"/>
          <p:cNvSpPr/>
          <p:nvPr/>
        </p:nvSpPr>
        <p:spPr>
          <a:xfrm>
            <a:off x="7345326" y="3599878"/>
            <a:ext cx="0" cy="3184299"/>
          </a:xfrm>
          <a:prstGeom prst="rect">
            <a:avLst/>
          </a:prstGeom>
          <a:ln w="5235">
            <a:solidFill>
              <a:srgbClr val="000000"/>
            </a:solidFill>
          </a:ln>
        </p:spPr>
      </p:sp>
      <p:sp>
        <p:nvSpPr>
          <p:cNvPr id="12382" name="object_1238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384" name="object_12385"/>
          <p:cNvSpPr/>
          <p:nvPr/>
        </p:nvSpPr>
        <p:spPr>
          <a:xfrm>
            <a:off x="9026775" y="3599878"/>
            <a:ext cx="0" cy="3184299"/>
          </a:xfrm>
          <a:prstGeom prst="rect">
            <a:avLst/>
          </a:prstGeom>
          <a:ln w="5235">
            <a:solidFill>
              <a:srgbClr val="767A7C"/>
            </a:solidFill>
          </a:ln>
        </p:spPr>
      </p:sp>
      <p:sp>
        <p:nvSpPr>
          <p:cNvPr id="12386" name="object_1238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388" name="object_12389"/>
          <p:cNvSpPr/>
          <p:nvPr/>
        </p:nvSpPr>
        <p:spPr>
          <a:xfrm>
            <a:off x="10708225" y="3599878"/>
            <a:ext cx="0" cy="3184299"/>
          </a:xfrm>
          <a:prstGeom prst="rect">
            <a:avLst/>
          </a:prstGeom>
          <a:ln w="5235">
            <a:solidFill>
              <a:srgbClr val="767A7C"/>
            </a:solidFill>
          </a:ln>
        </p:spPr>
      </p:sp>
      <p:sp>
        <p:nvSpPr>
          <p:cNvPr id="12390" name="object_1239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392" name="object_12393"/>
          <p:cNvSpPr/>
          <p:nvPr/>
        </p:nvSpPr>
        <p:spPr>
          <a:xfrm>
            <a:off x="12389674" y="3599878"/>
            <a:ext cx="0" cy="3184299"/>
          </a:xfrm>
          <a:prstGeom prst="rect">
            <a:avLst/>
          </a:prstGeom>
          <a:ln w="5235">
            <a:solidFill>
              <a:srgbClr val="767A7C"/>
            </a:solidFill>
          </a:ln>
        </p:spPr>
      </p:sp>
      <p:sp>
        <p:nvSpPr>
          <p:cNvPr id="12394" name="object_1239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396" name="object_12397"/>
          <p:cNvSpPr/>
          <p:nvPr/>
        </p:nvSpPr>
        <p:spPr>
          <a:xfrm>
            <a:off x="14071124" y="3599878"/>
            <a:ext cx="0" cy="3184299"/>
          </a:xfrm>
          <a:prstGeom prst="rect">
            <a:avLst/>
          </a:prstGeom>
          <a:ln w="5235">
            <a:solidFill>
              <a:srgbClr val="767A7C"/>
            </a:solidFill>
          </a:ln>
        </p:spPr>
      </p:sp>
      <p:sp>
        <p:nvSpPr>
          <p:cNvPr id="12398" name="object_1239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400" name="object_12401"/>
          <p:cNvSpPr/>
          <p:nvPr/>
        </p:nvSpPr>
        <p:spPr>
          <a:xfrm>
            <a:off x="15752573" y="3599878"/>
            <a:ext cx="0" cy="3184299"/>
          </a:xfrm>
          <a:prstGeom prst="rect">
            <a:avLst/>
          </a:prstGeom>
          <a:ln w="5235">
            <a:solidFill>
              <a:srgbClr val="000000"/>
            </a:solidFill>
          </a:ln>
        </p:spPr>
      </p:sp>
      <p:sp>
        <p:nvSpPr>
          <p:cNvPr id="12350" name="object_12351"/>
          <p:cNvSpPr/>
          <p:nvPr/>
        </p:nvSpPr>
        <p:spPr>
          <a:xfrm>
            <a:off x="7345326" y="3442398"/>
            <a:ext cx="5128421" cy="157480"/>
          </a:xfrm>
          <a:prstGeom prst="rect">
            <a:avLst/>
          </a:prstGeom>
          <a:solidFill>
            <a:srgbClr val="DB2D3C"/>
          </a:solidFill>
        </p:spPr>
      </p:sp>
      <p:sp>
        <p:nvSpPr>
          <p:cNvPr id="12352" name="object_12353"/>
          <p:cNvSpPr/>
          <p:nvPr/>
        </p:nvSpPr>
        <p:spPr>
          <a:xfrm>
            <a:off x="12473747" y="3442398"/>
            <a:ext cx="1008870" cy="157480"/>
          </a:xfrm>
          <a:prstGeom prst="rect">
            <a:avLst/>
          </a:prstGeom>
          <a:solidFill>
            <a:srgbClr val="FABC46"/>
          </a:solidFill>
        </p:spPr>
      </p:sp>
      <p:sp>
        <p:nvSpPr>
          <p:cNvPr id="12354" name="object_12355"/>
          <p:cNvSpPr/>
          <p:nvPr/>
        </p:nvSpPr>
        <p:spPr>
          <a:xfrm>
            <a:off x="13482617" y="3442398"/>
            <a:ext cx="2269957" cy="157480"/>
          </a:xfrm>
          <a:prstGeom prst="rect">
            <a:avLst/>
          </a:prstGeom>
          <a:solidFill>
            <a:srgbClr val="35B77C"/>
          </a:solidFill>
        </p:spPr>
      </p:sp>
      <p:sp>
        <p:nvSpPr>
          <p:cNvPr id="12402" name="object_1240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2404" name="object_12405"/>
          <p:cNvSpPr txBox="1"/>
          <p:nvPr/>
        </p:nvSpPr>
        <p:spPr>
          <a:xfrm>
            <a:off x="16342736" y="3599878"/>
            <a:ext cx="2167513" cy="1061433"/>
          </a:xfrm>
          <a:prstGeom prst="rect">
            <a:avLst/>
          </a:prstGeom>
        </p:spPr>
        <p:txBody>
          <a:bodyPr vert="horz" wrap="square" lIns="0" tIns="15240" rIns="0" bIns="0" rtlCol="0" anchor="ctr" anchorCtr="0">
            <a:normAutofit/>
          </a:bodyPr>
          <a:lstStyle/>
          <a:p>
            <a:endParaRPr/>
          </a:p>
        </p:txBody>
      </p:sp>
      <p:sp>
        <p:nvSpPr>
          <p:cNvPr id="12406" name="object_1240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W=42%</a:t>
            </a:r>
          </a:p>
        </p:txBody>
      </p:sp>
      <p:sp>
        <p:nvSpPr>
          <p:cNvPr id="12408" name="object_12409"/>
          <p:cNvSpPr/>
          <p:nvPr/>
        </p:nvSpPr>
        <p:spPr>
          <a:xfrm>
            <a:off x="7345326" y="3918308"/>
            <a:ext cx="6564932" cy="424573"/>
          </a:xfrm>
          <a:prstGeom prst="rect">
            <a:avLst/>
          </a:prstGeom>
          <a:solidFill>
            <a:srgbClr val="49C0B6"/>
          </a:solidFill>
        </p:spPr>
      </p:sp>
      <p:sp>
        <p:nvSpPr>
          <p:cNvPr id="12410" name="object_1241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2412" name="object_12413"/>
          <p:cNvSpPr txBox="1"/>
          <p:nvPr/>
        </p:nvSpPr>
        <p:spPr>
          <a:xfrm>
            <a:off x="16342736" y="4661311"/>
            <a:ext cx="2167513" cy="1061433"/>
          </a:xfrm>
          <a:prstGeom prst="rect">
            <a:avLst/>
          </a:prstGeom>
        </p:spPr>
        <p:txBody>
          <a:bodyPr vert="horz" wrap="square" lIns="0" tIns="15240" rIns="0" bIns="0" rtlCol="0" anchor="ctr" anchorCtr="0">
            <a:normAutofit/>
          </a:bodyPr>
          <a:lstStyle/>
          <a:p>
            <a:endParaRPr/>
          </a:p>
        </p:txBody>
      </p:sp>
      <p:sp>
        <p:nvSpPr>
          <p:cNvPr id="12414" name="object_1241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W=42%</a:t>
            </a:r>
          </a:p>
        </p:txBody>
      </p:sp>
      <p:sp>
        <p:nvSpPr>
          <p:cNvPr id="12416" name="object_12417"/>
          <p:cNvSpPr/>
          <p:nvPr/>
        </p:nvSpPr>
        <p:spPr>
          <a:xfrm>
            <a:off x="7345326" y="4979741"/>
            <a:ext cx="6339163" cy="424573"/>
          </a:xfrm>
          <a:prstGeom prst="rect">
            <a:avLst/>
          </a:prstGeom>
          <a:solidFill>
            <a:srgbClr val="49C0B6"/>
          </a:solidFill>
        </p:spPr>
      </p:sp>
      <p:sp>
        <p:nvSpPr>
          <p:cNvPr id="12418" name="object_1241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2420" name="object_12421"/>
          <p:cNvSpPr txBox="1"/>
          <p:nvPr/>
        </p:nvSpPr>
        <p:spPr>
          <a:xfrm>
            <a:off x="16342736" y="5722744"/>
            <a:ext cx="2167513" cy="1061433"/>
          </a:xfrm>
          <a:prstGeom prst="rect">
            <a:avLst/>
          </a:prstGeom>
        </p:spPr>
        <p:txBody>
          <a:bodyPr vert="horz" wrap="square" lIns="0" tIns="15240" rIns="0" bIns="0" rtlCol="0" anchor="ctr" anchorCtr="0">
            <a:normAutofit/>
          </a:bodyPr>
          <a:lstStyle/>
          <a:p>
            <a:endParaRPr/>
          </a:p>
        </p:txBody>
      </p:sp>
      <p:sp>
        <p:nvSpPr>
          <p:cNvPr id="12422" name="object_1242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W=42%</a:t>
            </a:r>
          </a:p>
        </p:txBody>
      </p:sp>
      <p:sp>
        <p:nvSpPr>
          <p:cNvPr id="12424" name="object_12425"/>
          <p:cNvSpPr/>
          <p:nvPr/>
        </p:nvSpPr>
        <p:spPr>
          <a:xfrm>
            <a:off x="7345326" y="6041174"/>
            <a:ext cx="6206726" cy="424573"/>
          </a:xfrm>
          <a:prstGeom prst="rect">
            <a:avLst/>
          </a:prstGeom>
          <a:solidFill>
            <a:srgbClr val="49C0B6"/>
          </a:solidFill>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64" name="object_1965"/>
          <p:cNvPicPr>
            <a:picLocks noChangeAspect="1"/>
          </p:cNvPicPr>
          <p:nvPr/>
        </p:nvPicPr>
        <p:blipFill>
          <a:blip r:embed="rId3"/>
          <a:stretch>
            <a:fillRect/>
          </a:stretch>
        </p:blipFill>
        <p:spPr>
          <a:xfrm>
            <a:off x="603250" y="519041"/>
            <a:ext cx="1098413" cy="1098413"/>
          </a:xfrm>
          <a:prstGeom prst="rect">
            <a:avLst/>
          </a:prstGeom>
        </p:spPr>
      </p:pic>
      <p:sp>
        <p:nvSpPr>
          <p:cNvPr id="1966" name="object_196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Handlungsportfolio</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968" name="1969">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1970" name="1971">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1972" name="1973">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1974" name="1975">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1976" name="1977">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1978" name="1979">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1980" name="1981">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1982" name="1983">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1984" name="object_1985"/>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(N=18)</a:t>
            </a:r>
            <a:endParaRPr lang="en-US" sz="1950" dirty="0">
              <a:latin typeface="Arial" panose="02000000000000000000" pitchFamily="2" charset="0"/>
              <a:ea typeface="Arial" panose="02000000000000000000" pitchFamily="2" charset="0"/>
            </a:endParaRPr>
          </a:p>
        </p:txBody>
      </p:sp>
      <p:sp>
        <p:nvSpPr>
          <p:cNvPr id="1986" name="object_1987"/>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1988" name="object_1989"/>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(6)</a:t>
            </a:r>
            <a:endParaRPr sz="1950" dirty="0"/>
          </a:p>
        </p:txBody>
      </p:sp>
      <p:sp>
        <p:nvSpPr>
          <p:cNvPr id="1990" name="object_1991"/>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1992" name="object_1993"/>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a:t>
            </a:r>
          </a:p>
        </p:txBody>
      </p:sp>
      <p:sp>
        <p:nvSpPr>
          <p:cNvPr id="1952" name="object_1953"/>
          <p:cNvSpPr/>
          <p:nvPr/>
        </p:nvSpPr>
        <p:spPr>
          <a:xfrm>
            <a:off x="3748577" y="10104831"/>
            <a:ext cx="7690447" cy="157480"/>
          </a:xfrm>
          <a:prstGeom prst="rect">
            <a:avLst/>
          </a:prstGeom>
          <a:solidFill>
            <a:srgbClr val="DB2D3C"/>
          </a:solidFill>
        </p:spPr>
      </p:sp>
      <p:sp>
        <p:nvSpPr>
          <p:cNvPr id="1954" name="object_1955"/>
          <p:cNvSpPr/>
          <p:nvPr/>
        </p:nvSpPr>
        <p:spPr>
          <a:xfrm>
            <a:off x="3748577" y="3146501"/>
            <a:ext cx="7690447" cy="6958330"/>
          </a:xfrm>
          <a:prstGeom prst="rect">
            <a:avLst/>
          </a:prstGeom>
          <a:solidFill>
            <a:srgbClr val="DB2D3C">
              <a:alpha val="9999"/>
            </a:srgbClr>
          </a:solidFill>
        </p:spPr>
      </p:sp>
      <p:sp>
        <p:nvSpPr>
          <p:cNvPr id="1956" name="object_1957"/>
          <p:cNvSpPr/>
          <p:nvPr/>
        </p:nvSpPr>
        <p:spPr>
          <a:xfrm>
            <a:off x="11439024" y="10104831"/>
            <a:ext cx="1512875" cy="157480"/>
          </a:xfrm>
          <a:prstGeom prst="rect">
            <a:avLst/>
          </a:prstGeom>
          <a:solidFill>
            <a:srgbClr val="FABC46"/>
          </a:solidFill>
        </p:spPr>
      </p:sp>
      <p:sp>
        <p:nvSpPr>
          <p:cNvPr id="1958" name="object_1959"/>
          <p:cNvSpPr/>
          <p:nvPr/>
        </p:nvSpPr>
        <p:spPr>
          <a:xfrm>
            <a:off x="11439024" y="3146501"/>
            <a:ext cx="1512875" cy="6958330"/>
          </a:xfrm>
          <a:prstGeom prst="rect">
            <a:avLst/>
          </a:prstGeom>
          <a:solidFill>
            <a:srgbClr val="FABC46">
              <a:alpha val="9999"/>
            </a:srgbClr>
          </a:solidFill>
        </p:spPr>
      </p:sp>
      <p:sp>
        <p:nvSpPr>
          <p:cNvPr id="1960" name="object_1961"/>
          <p:cNvSpPr/>
          <p:nvPr/>
        </p:nvSpPr>
        <p:spPr>
          <a:xfrm>
            <a:off x="12951899" y="10104831"/>
            <a:ext cx="3403968" cy="157480"/>
          </a:xfrm>
          <a:prstGeom prst="rect">
            <a:avLst/>
          </a:prstGeom>
          <a:solidFill>
            <a:srgbClr val="35B77C"/>
          </a:solidFill>
        </p:spPr>
      </p:sp>
      <p:sp>
        <p:nvSpPr>
          <p:cNvPr id="1962" name="object_1963"/>
          <p:cNvSpPr/>
          <p:nvPr/>
        </p:nvSpPr>
        <p:spPr>
          <a:xfrm>
            <a:off x="12951899" y="3146501"/>
            <a:ext cx="3403968" cy="6958330"/>
          </a:xfrm>
          <a:prstGeom prst="rect">
            <a:avLst/>
          </a:prstGeom>
          <a:solidFill>
            <a:srgbClr val="35B77C">
              <a:alpha val="9999"/>
            </a:srgbClr>
          </a:solidFill>
        </p:spPr>
      </p:sp>
      <p:sp>
        <p:nvSpPr>
          <p:cNvPr id="1994" name="object_1995"/>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1996" name="object_1997"/>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cxnSp>
        <p:nvCxnSpPr>
          <p:cNvPr id="1998" name="object_1999"/>
          <p:cNvCxnSpPr/>
          <p:nvPr/>
        </p:nvCxnSpPr>
        <p:spPr>
          <a:xfrm flipV="1">
            <a:off x="14410742" y="3722410"/>
            <a:ext cx="2845277" cy="2903256"/>
          </a:xfrm>
          <a:prstGeom prst="line">
            <a:avLst/>
          </a:prstGeom>
          <a:ln w="9525" cap="flat" cmpd="sng" algn="ctr">
            <a:solidFill>
              <a:srgbClr val="49C0B6">
                <a:alpha val="69999"/>
              </a:srgbClr>
            </a:solidFill>
            <a:prstDash val="dash"/>
            <a:round/>
            <a:headEnd type="none" w="med" len="med"/>
            <a:tailEnd type="none" w="med" len="med"/>
          </a:ln>
        </p:spPr>
      </p:cxnSp>
      <p:cxnSp>
        <p:nvCxnSpPr>
          <p:cNvPr id="2000" name="object_2001"/>
          <p:cNvCxnSpPr/>
          <p:nvPr/>
        </p:nvCxnSpPr>
        <p:spPr>
          <a:xfrm flipV="1">
            <a:off x="14410742" y="4570551"/>
            <a:ext cx="2845277" cy="2055115"/>
          </a:xfrm>
          <a:prstGeom prst="line">
            <a:avLst/>
          </a:prstGeom>
          <a:ln w="9525" cap="flat" cmpd="sng" algn="ctr">
            <a:solidFill>
              <a:srgbClr val="49C0B6">
                <a:alpha val="69999"/>
              </a:srgbClr>
            </a:solidFill>
            <a:prstDash val="dash"/>
            <a:round/>
            <a:headEnd type="none" w="med" len="med"/>
            <a:tailEnd type="none" w="med" len="med"/>
          </a:ln>
        </p:spPr>
      </p:cxnSp>
      <p:cxnSp>
        <p:nvCxnSpPr>
          <p:cNvPr id="2002" name="object_2003"/>
          <p:cNvCxnSpPr/>
          <p:nvPr/>
        </p:nvCxnSpPr>
        <p:spPr>
          <a:xfrm flipV="1">
            <a:off x="13186034" y="5418692"/>
            <a:ext cx="4069985" cy="3503223"/>
          </a:xfrm>
          <a:prstGeom prst="line">
            <a:avLst/>
          </a:prstGeom>
          <a:ln w="9525" cap="flat" cmpd="sng" algn="ctr">
            <a:solidFill>
              <a:srgbClr val="B26256">
                <a:alpha val="69999"/>
              </a:srgbClr>
            </a:solidFill>
            <a:prstDash val="dash"/>
            <a:round/>
            <a:headEnd type="none" w="med" len="med"/>
            <a:tailEnd type="none" w="med" len="med"/>
          </a:ln>
        </p:spPr>
      </p:cxnSp>
      <p:cxnSp>
        <p:nvCxnSpPr>
          <p:cNvPr id="2004" name="object_2005"/>
          <p:cNvCxnSpPr/>
          <p:nvPr/>
        </p:nvCxnSpPr>
        <p:spPr>
          <a:xfrm flipV="1">
            <a:off x="13186034" y="6266833"/>
            <a:ext cx="4069985" cy="2655082"/>
          </a:xfrm>
          <a:prstGeom prst="line">
            <a:avLst/>
          </a:prstGeom>
          <a:ln w="9525" cap="flat" cmpd="sng" algn="ctr">
            <a:solidFill>
              <a:srgbClr val="F79964">
                <a:alpha val="69999"/>
              </a:srgbClr>
            </a:solidFill>
            <a:prstDash val="dash"/>
            <a:round/>
            <a:headEnd type="none" w="med" len="med"/>
            <a:tailEnd type="none" w="med" len="med"/>
          </a:ln>
        </p:spPr>
      </p:cxnSp>
      <p:cxnSp>
        <p:nvCxnSpPr>
          <p:cNvPr id="2006" name="object_2007"/>
          <p:cNvCxnSpPr/>
          <p:nvPr/>
        </p:nvCxnSpPr>
        <p:spPr>
          <a:xfrm>
            <a:off x="14501854" y="7043166"/>
            <a:ext cx="2754165" cy="71808"/>
          </a:xfrm>
          <a:prstGeom prst="line">
            <a:avLst/>
          </a:prstGeom>
          <a:ln w="9525" cap="flat" cmpd="sng" algn="ctr">
            <a:solidFill>
              <a:srgbClr val="B26256">
                <a:alpha val="69999"/>
              </a:srgbClr>
            </a:solidFill>
            <a:prstDash val="dash"/>
            <a:round/>
            <a:headEnd type="none" w="med" len="med"/>
            <a:tailEnd type="none" w="med" len="med"/>
          </a:ln>
        </p:spPr>
      </p:cxnSp>
      <p:cxnSp>
        <p:nvCxnSpPr>
          <p:cNvPr id="2008" name="object_2009"/>
          <p:cNvCxnSpPr/>
          <p:nvPr/>
        </p:nvCxnSpPr>
        <p:spPr>
          <a:xfrm>
            <a:off x="14501854" y="7043166"/>
            <a:ext cx="2754165" cy="919949"/>
          </a:xfrm>
          <a:prstGeom prst="line">
            <a:avLst/>
          </a:prstGeom>
          <a:ln w="9525" cap="flat" cmpd="sng" algn="ctr">
            <a:solidFill>
              <a:srgbClr val="F79964">
                <a:alpha val="69999"/>
              </a:srgbClr>
            </a:solidFill>
            <a:prstDash val="dash"/>
            <a:round/>
            <a:headEnd type="none" w="med" len="med"/>
            <a:tailEnd type="none" w="med" len="med"/>
          </a:ln>
        </p:spPr>
      </p:cxnSp>
      <p:cxnSp>
        <p:nvCxnSpPr>
          <p:cNvPr id="2010" name="object_2011"/>
          <p:cNvCxnSpPr/>
          <p:nvPr/>
        </p:nvCxnSpPr>
        <p:spPr>
          <a:xfrm>
            <a:off x="12105409" y="5094833"/>
            <a:ext cx="5150610" cy="3716423"/>
          </a:xfrm>
          <a:prstGeom prst="line">
            <a:avLst/>
          </a:prstGeom>
          <a:ln w="9525" cap="flat" cmpd="sng" algn="ctr">
            <a:solidFill>
              <a:srgbClr val="F48798">
                <a:alpha val="69999"/>
              </a:srgbClr>
            </a:solidFill>
            <a:prstDash val="dash"/>
            <a:round/>
            <a:headEnd type="none" w="med" len="med"/>
            <a:tailEnd type="none" w="med" len="med"/>
          </a:ln>
        </p:spPr>
      </p:cxnSp>
      <p:cxnSp>
        <p:nvCxnSpPr>
          <p:cNvPr id="2012" name="object_2013"/>
          <p:cNvCxnSpPr/>
          <p:nvPr/>
        </p:nvCxnSpPr>
        <p:spPr>
          <a:xfrm>
            <a:off x="12105409" y="5094833"/>
            <a:ext cx="5150610" cy="4564564"/>
          </a:xfrm>
          <a:prstGeom prst="line">
            <a:avLst/>
          </a:prstGeom>
          <a:ln w="9525" cap="flat" cmpd="sng" algn="ctr">
            <a:solidFill>
              <a:srgbClr val="F79964">
                <a:alpha val="69999"/>
              </a:srgbClr>
            </a:solidFill>
            <a:prstDash val="dash"/>
            <a:round/>
            <a:headEnd type="none" w="med" len="med"/>
            <a:tailEnd type="none" w="med" len="med"/>
          </a:ln>
        </p:spPr>
      </p:cxnSp>
      <p:sp>
        <p:nvSpPr>
          <p:cNvPr id="2014" name="object_2015">
            <a:hlinkClick r:id="rId14" action="ppaction://hlinksldjump" tooltip="1: Einsatz der Qualifikationen Z=1.8 / W=50%"/>
          </p:cNvPr>
          <p:cNvSpPr/>
          <p:nvPr/>
        </p:nvSpPr>
        <p:spPr>
          <a:xfrm rot="10800000">
            <a:off x="14157076" y="6358649"/>
            <a:ext cx="507333" cy="507333"/>
          </a:xfrm>
          <a:prstGeom prst="pie">
            <a:avLst>
              <a:gd name="adj1" fmla="val 0"/>
              <a:gd name="adj2" fmla="val 10800000"/>
            </a:avLst>
          </a:prstGeom>
          <a:solidFill>
            <a:srgbClr val="49C0B6"/>
          </a:solidFill>
          <a:ln>
            <a:noFill/>
          </a:ln>
        </p:spPr>
      </p:sp>
      <p:sp>
        <p:nvSpPr>
          <p:cNvPr id="2016" name="object_2017">
            <a:hlinkClick r:id="rId14" action="ppaction://hlinksldjump" tooltip="Einsatz der Qualifikationen Z=1.8 / W=50%"/>
          </p:cNvPr>
          <p:cNvSpPr/>
          <p:nvPr/>
        </p:nvSpPr>
        <p:spPr>
          <a:xfrm>
            <a:off x="17256019" y="3455392"/>
            <a:ext cx="534035" cy="534035"/>
          </a:xfrm>
          <a:prstGeom prst="ellipse">
            <a:avLst/>
          </a:prstGeom>
          <a:solidFill>
            <a:srgbClr val="49C0B6">
              <a:alpha val="89999"/>
            </a:srgbClr>
          </a:solidFill>
        </p:spPr>
        <p:txBody>
          <a:bodyPr wrap="square" lIns="0" tIns="0" rIns="0" bIns="0" rtlCol="0" anchor="ctr"/>
          <a:lstStyle/>
          <a:p>
            <a:pPr algn="ctr"/>
            <a:r>
              <a:rPr sz="1950" b="1" dirty="0">
                <a:solidFill>
                  <a:srgbClr val="FFFFFF"/>
                </a:solidFill>
                <a:latin typeface="Arial"/>
                <a:ea typeface="Arial"/>
              </a:rPr>
              <a:t>1</a:t>
            </a:r>
            <a:endParaRPr sz="1950" b="1" dirty="0"/>
          </a:p>
        </p:txBody>
      </p:sp>
      <p:sp>
        <p:nvSpPr>
          <p:cNvPr id="2018" name="object_2019">
            <a:hlinkClick r:id="rId20" action="ppaction://hlinksldjump" tooltip="3: Unterstützung durch Kollegen Z=1.8 / W=50%"/>
          </p:cNvPr>
          <p:cNvSpPr/>
          <p:nvPr/>
        </p:nvSpPr>
        <p:spPr>
          <a:xfrm rot="21600000">
            <a:off x="14157076" y="6385350"/>
            <a:ext cx="507333" cy="507333"/>
          </a:xfrm>
          <a:prstGeom prst="pie">
            <a:avLst>
              <a:gd name="adj1" fmla="val 0"/>
              <a:gd name="adj2" fmla="val 10800000"/>
            </a:avLst>
          </a:prstGeom>
          <a:solidFill>
            <a:srgbClr val="49C0B6"/>
          </a:solidFill>
          <a:ln>
            <a:noFill/>
          </a:ln>
        </p:spPr>
      </p:sp>
      <p:sp>
        <p:nvSpPr>
          <p:cNvPr id="2020" name="object_2021">
            <a:hlinkClick r:id="rId20" action="ppaction://hlinksldjump" tooltip="Unterstützung durch Kollegen Z=1.8 / W=50%"/>
          </p:cNvPr>
          <p:cNvSpPr/>
          <p:nvPr/>
        </p:nvSpPr>
        <p:spPr>
          <a:xfrm>
            <a:off x="17256019" y="4303533"/>
            <a:ext cx="534035" cy="534035"/>
          </a:xfrm>
          <a:prstGeom prst="ellipse">
            <a:avLst/>
          </a:prstGeom>
          <a:solidFill>
            <a:srgbClr val="49C0B6">
              <a:alpha val="89999"/>
            </a:srgbClr>
          </a:solidFill>
        </p:spPr>
        <p:txBody>
          <a:bodyPr wrap="square" lIns="0" tIns="0" rIns="0" bIns="0" rtlCol="0" anchor="ctr"/>
          <a:lstStyle/>
          <a:p>
            <a:pPr algn="ctr"/>
            <a:r>
              <a:rPr sz="1950" b="1" dirty="0">
                <a:solidFill>
                  <a:srgbClr val="FFFFFF"/>
                </a:solidFill>
                <a:latin typeface="Arial"/>
                <a:ea typeface="Arial"/>
              </a:rPr>
              <a:t>3</a:t>
            </a:r>
            <a:endParaRPr sz="1950" b="1" dirty="0"/>
          </a:p>
        </p:txBody>
      </p:sp>
      <p:sp>
        <p:nvSpPr>
          <p:cNvPr id="2022" name="object_2023">
            <a:hlinkClick r:id="rId21" action="ppaction://hlinksldjump" tooltip="2: Neues lernen Z=2 / W=50%"/>
          </p:cNvPr>
          <p:cNvSpPr/>
          <p:nvPr/>
        </p:nvSpPr>
        <p:spPr>
          <a:xfrm>
            <a:off x="13495350" y="6358649"/>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a:t>
            </a:r>
            <a:endParaRPr sz="1950" b="1" dirty="0"/>
          </a:p>
        </p:txBody>
      </p:sp>
      <p:sp>
        <p:nvSpPr>
          <p:cNvPr id="2024" name="object_2025">
            <a:hlinkClick r:id="rId22" action="ppaction://hlinksldjump" tooltip="5: Arbeitsmenge Z=2.4 / W=50%"/>
          </p:cNvPr>
          <p:cNvSpPr/>
          <p:nvPr/>
        </p:nvSpPr>
        <p:spPr>
          <a:xfrm>
            <a:off x="12574090" y="6358649"/>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5</a:t>
            </a:r>
            <a:endParaRPr sz="1950" b="1" dirty="0"/>
          </a:p>
        </p:txBody>
      </p:sp>
      <p:sp>
        <p:nvSpPr>
          <p:cNvPr id="2026" name="object_2027">
            <a:hlinkClick r:id="rId23" action="ppaction://hlinksldjump" tooltip="4: Unterstützung durch Führungskraft Z=1.8 / W=100%"/>
          </p:cNvPr>
          <p:cNvSpPr/>
          <p:nvPr/>
        </p:nvSpPr>
        <p:spPr>
          <a:xfrm>
            <a:off x="14178654" y="2879484"/>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a:t>
            </a:r>
            <a:endParaRPr sz="1950" b="1" dirty="0"/>
          </a:p>
        </p:txBody>
      </p:sp>
      <p:sp>
        <p:nvSpPr>
          <p:cNvPr id="2028" name="object_2029">
            <a:hlinkClick r:id="rId24" action="ppaction://hlinksldjump" tooltip="6: Arbeitszeitmodell Z=1.8 / W=28%"/>
          </p:cNvPr>
          <p:cNvSpPr/>
          <p:nvPr/>
        </p:nvSpPr>
        <p:spPr>
          <a:xfrm>
            <a:off x="14160676" y="7889481"/>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6</a:t>
            </a:r>
            <a:endParaRPr sz="1950" b="1" dirty="0"/>
          </a:p>
        </p:txBody>
      </p:sp>
      <p:sp>
        <p:nvSpPr>
          <p:cNvPr id="2030" name="object_2031">
            <a:hlinkClick r:id="rId25" action="ppaction://hlinksldjump" tooltip="7: Veränderungstempo Z=2.6 / W=28%"/>
          </p:cNvPr>
          <p:cNvSpPr/>
          <p:nvPr/>
        </p:nvSpPr>
        <p:spPr>
          <a:xfrm>
            <a:off x="12126558" y="7889481"/>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7</a:t>
            </a:r>
            <a:endParaRPr sz="1950" b="1" dirty="0"/>
          </a:p>
        </p:txBody>
      </p:sp>
      <p:sp>
        <p:nvSpPr>
          <p:cNvPr id="2032" name="object_2033">
            <a:hlinkClick r:id="rId26" action="ppaction://hlinksldjump" tooltip="19: Delegationskompetenz Z=1.7 / W=28%"/>
          </p:cNvPr>
          <p:cNvSpPr/>
          <p:nvPr/>
        </p:nvSpPr>
        <p:spPr>
          <a:xfrm>
            <a:off x="14359850" y="788948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19</a:t>
            </a:r>
            <a:endParaRPr sz="1950" b="1" dirty="0"/>
          </a:p>
        </p:txBody>
      </p:sp>
      <p:sp>
        <p:nvSpPr>
          <p:cNvPr id="2034" name="object_2035">
            <a:hlinkClick r:id="rId27" action="ppaction://hlinksldjump" tooltip="20: Feedback Z=1.6 / W=28%"/>
          </p:cNvPr>
          <p:cNvSpPr/>
          <p:nvPr/>
        </p:nvSpPr>
        <p:spPr>
          <a:xfrm>
            <a:off x="14648016" y="788948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20</a:t>
            </a:r>
            <a:endParaRPr sz="1950" b="1" dirty="0"/>
          </a:p>
        </p:txBody>
      </p:sp>
      <p:sp>
        <p:nvSpPr>
          <p:cNvPr id="2036" name="object_2037">
            <a:hlinkClick r:id="rId28" action="ppaction://hlinksldjump" tooltip="26: Zielvereinbarung Z=1.4 / W=28%"/>
          </p:cNvPr>
          <p:cNvSpPr/>
          <p:nvPr/>
        </p:nvSpPr>
        <p:spPr>
          <a:xfrm>
            <a:off x="15095548" y="7889481"/>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26</a:t>
            </a:r>
            <a:endParaRPr sz="1950" b="1" dirty="0"/>
          </a:p>
        </p:txBody>
      </p:sp>
      <p:sp>
        <p:nvSpPr>
          <p:cNvPr id="2038" name="object_2039">
            <a:hlinkClick r:id="rId29" action="ppaction://hlinksldjump" tooltip="35: Weiterempfehlung Z=2.2 / W=28%"/>
          </p:cNvPr>
          <p:cNvSpPr/>
          <p:nvPr/>
        </p:nvSpPr>
        <p:spPr>
          <a:xfrm>
            <a:off x="13063100" y="788948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35</a:t>
            </a:r>
            <a:endParaRPr sz="1950" b="1" dirty="0"/>
          </a:p>
        </p:txBody>
      </p:sp>
      <p:sp>
        <p:nvSpPr>
          <p:cNvPr id="2040" name="object_2041">
            <a:hlinkClick r:id="rId30" action="ppaction://hlinksldjump" tooltip="37: Positive Zukunft Z=2.1 / W=28%"/>
          </p:cNvPr>
          <p:cNvSpPr/>
          <p:nvPr/>
        </p:nvSpPr>
        <p:spPr>
          <a:xfrm>
            <a:off x="13414576" y="788948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37</a:t>
            </a:r>
            <a:endParaRPr sz="1950" b="1" dirty="0"/>
          </a:p>
        </p:txBody>
      </p:sp>
      <p:sp>
        <p:nvSpPr>
          <p:cNvPr id="2042" name="object_2043">
            <a:hlinkClick r:id="rId31" action="ppaction://hlinksldjump" tooltip="8: Qualität von Besprechungen Z=2.3 / W=11%"/>
          </p:cNvPr>
          <p:cNvSpPr/>
          <p:nvPr/>
        </p:nvSpPr>
        <p:spPr>
          <a:xfrm>
            <a:off x="12774933" y="9072397"/>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8</a:t>
            </a:r>
            <a:endParaRPr sz="1950" b="1" dirty="0"/>
          </a:p>
        </p:txBody>
      </p:sp>
      <p:sp>
        <p:nvSpPr>
          <p:cNvPr id="2044" name="object_2045">
            <a:hlinkClick r:id="rId32" action="ppaction://hlinksldjump" tooltip="31: Kenntnis Bewertungssystem Z=1.5 / W=11%"/>
          </p:cNvPr>
          <p:cNvSpPr/>
          <p:nvPr/>
        </p:nvSpPr>
        <p:spPr>
          <a:xfrm>
            <a:off x="14720058" y="9072397"/>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31</a:t>
            </a:r>
            <a:endParaRPr sz="1950" b="1" dirty="0"/>
          </a:p>
        </p:txBody>
      </p:sp>
      <p:sp>
        <p:nvSpPr>
          <p:cNvPr id="2046" name="object_2047">
            <a:hlinkClick r:id="rId33" action="ppaction://hlinksldjump" tooltip="9: Prioritätensetzung Z=2.3 / W=22%"/>
          </p:cNvPr>
          <p:cNvSpPr/>
          <p:nvPr/>
        </p:nvSpPr>
        <p:spPr>
          <a:xfrm>
            <a:off x="12825786" y="8306981"/>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9</a:t>
            </a:r>
            <a:endParaRPr sz="1950" b="1" dirty="0"/>
          </a:p>
        </p:txBody>
      </p:sp>
      <p:sp>
        <p:nvSpPr>
          <p:cNvPr id="2048" name="object_2049">
            <a:hlinkClick r:id="rId34" action="ppaction://hlinksldjump" tooltip="18: Förderung interner Kooperation Z=1.8 / W=22%"/>
          </p:cNvPr>
          <p:cNvSpPr/>
          <p:nvPr/>
        </p:nvSpPr>
        <p:spPr>
          <a:xfrm>
            <a:off x="13999641" y="830698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18</a:t>
            </a:r>
            <a:endParaRPr sz="1950" b="1" dirty="0"/>
          </a:p>
        </p:txBody>
      </p:sp>
      <p:sp>
        <p:nvSpPr>
          <p:cNvPr id="2050" name="object_2051">
            <a:hlinkClick r:id="rId35" action="ppaction://hlinksldjump" tooltip="38: Innovation Z=2.2 / W=22%"/>
          </p:cNvPr>
          <p:cNvSpPr/>
          <p:nvPr/>
        </p:nvSpPr>
        <p:spPr>
          <a:xfrm>
            <a:off x="13135142" y="830698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38</a:t>
            </a:r>
            <a:endParaRPr sz="1950" b="1" dirty="0"/>
          </a:p>
        </p:txBody>
      </p:sp>
      <p:sp>
        <p:nvSpPr>
          <p:cNvPr id="2052" name="object_2053">
            <a:hlinkClick r:id="rId36" action="ppaction://hlinksldjump" tooltip="10: Unbürokratische Entscheidungen Z=2.8 / W=83%"/>
          </p:cNvPr>
          <p:cNvSpPr/>
          <p:nvPr/>
        </p:nvSpPr>
        <p:spPr>
          <a:xfrm>
            <a:off x="11580788" y="4062400"/>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10</a:t>
            </a:r>
            <a:endParaRPr sz="1950" b="1" dirty="0"/>
          </a:p>
        </p:txBody>
      </p:sp>
      <p:sp>
        <p:nvSpPr>
          <p:cNvPr id="2054" name="object_2055">
            <a:hlinkClick r:id="rId37" action="ppaction://hlinksldjump" tooltip="16: Führungskraft ist Vorbild Z=1.8 / W=83%"/>
          </p:cNvPr>
          <p:cNvSpPr/>
          <p:nvPr/>
        </p:nvSpPr>
        <p:spPr>
          <a:xfrm>
            <a:off x="14143725" y="406240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16</a:t>
            </a:r>
            <a:endParaRPr sz="1950" b="1" dirty="0"/>
          </a:p>
        </p:txBody>
      </p:sp>
      <p:sp>
        <p:nvSpPr>
          <p:cNvPr id="2056" name="object_2057">
            <a:hlinkClick r:id="rId38" action="ppaction://hlinksldjump" tooltip="21: Eigenverantwortung wird gefördert Z=1.4 / W=83%"/>
          </p:cNvPr>
          <p:cNvSpPr/>
          <p:nvPr/>
        </p:nvSpPr>
        <p:spPr>
          <a:xfrm>
            <a:off x="15152308" y="406240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21</a:t>
            </a:r>
            <a:endParaRPr sz="1950" b="1" dirty="0"/>
          </a:p>
        </p:txBody>
      </p:sp>
      <p:sp>
        <p:nvSpPr>
          <p:cNvPr id="2058" name="object_2059">
            <a:hlinkClick r:id="rId39" action="ppaction://hlinksldjump" tooltip="11: Abteilungsübergreifender Arbeitsablauf Z=2.3 / W=17%"/>
          </p:cNvPr>
          <p:cNvSpPr/>
          <p:nvPr/>
        </p:nvSpPr>
        <p:spPr>
          <a:xfrm rot="10800000">
            <a:off x="12932367" y="8654897"/>
            <a:ext cx="507333" cy="507333"/>
          </a:xfrm>
          <a:prstGeom prst="pie">
            <a:avLst>
              <a:gd name="adj1" fmla="val 0"/>
              <a:gd name="adj2" fmla="val 10800000"/>
            </a:avLst>
          </a:prstGeom>
          <a:solidFill>
            <a:srgbClr val="B26256"/>
          </a:solidFill>
          <a:ln>
            <a:noFill/>
          </a:ln>
        </p:spPr>
      </p:sp>
      <p:sp>
        <p:nvSpPr>
          <p:cNvPr id="2060" name="object_2061">
            <a:hlinkClick r:id="rId39" action="ppaction://hlinksldjump" tooltip="Abteilungsübergreifender Arbeitsablauf Z=2.3 / W=17%"/>
          </p:cNvPr>
          <p:cNvSpPr/>
          <p:nvPr/>
        </p:nvSpPr>
        <p:spPr>
          <a:xfrm>
            <a:off x="17256019" y="5151674"/>
            <a:ext cx="534035" cy="534035"/>
          </a:xfrm>
          <a:prstGeom prst="ellipse">
            <a:avLst/>
          </a:prstGeom>
          <a:solidFill>
            <a:srgbClr val="B26256">
              <a:alpha val="89999"/>
            </a:srgbClr>
          </a:solidFill>
        </p:spPr>
        <p:txBody>
          <a:bodyPr wrap="square" lIns="0" tIns="0" rIns="0" bIns="0" rtlCol="0" anchor="ctr"/>
          <a:lstStyle/>
          <a:p>
            <a:pPr algn="ctr"/>
            <a:r>
              <a:rPr sz="1950" b="1" dirty="0">
                <a:solidFill>
                  <a:srgbClr val="FFFFFF"/>
                </a:solidFill>
                <a:latin typeface="Arial"/>
                <a:ea typeface="Arial"/>
              </a:rPr>
              <a:t>11</a:t>
            </a:r>
            <a:endParaRPr sz="1950" b="1" dirty="0"/>
          </a:p>
        </p:txBody>
      </p:sp>
      <p:sp>
        <p:nvSpPr>
          <p:cNvPr id="2062" name="object_2063">
            <a:hlinkClick r:id="rId40" action="ppaction://hlinksldjump" tooltip="40: Zusammenarbeit Kulturen Z=2.3 / W=17%"/>
          </p:cNvPr>
          <p:cNvSpPr/>
          <p:nvPr/>
        </p:nvSpPr>
        <p:spPr>
          <a:xfrm rot="21600000">
            <a:off x="12932367" y="8681599"/>
            <a:ext cx="507333" cy="507333"/>
          </a:xfrm>
          <a:prstGeom prst="pie">
            <a:avLst>
              <a:gd name="adj1" fmla="val 0"/>
              <a:gd name="adj2" fmla="val 10800000"/>
            </a:avLst>
          </a:prstGeom>
          <a:solidFill>
            <a:srgbClr val="F79964"/>
          </a:solidFill>
          <a:ln>
            <a:noFill/>
          </a:ln>
        </p:spPr>
      </p:sp>
      <p:sp>
        <p:nvSpPr>
          <p:cNvPr id="2064" name="object_2065">
            <a:hlinkClick r:id="rId40" action="ppaction://hlinksldjump" tooltip="Zusammenarbeit Kulturen Z=2.3 / W=17%"/>
          </p:cNvPr>
          <p:cNvSpPr/>
          <p:nvPr/>
        </p:nvSpPr>
        <p:spPr>
          <a:xfrm>
            <a:off x="17256019" y="5999815"/>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40</a:t>
            </a:r>
            <a:endParaRPr sz="1950" b="1" dirty="0"/>
          </a:p>
        </p:txBody>
      </p:sp>
      <p:sp>
        <p:nvSpPr>
          <p:cNvPr id="2066" name="object_2067">
            <a:hlinkClick r:id="rId41" action="ppaction://hlinksldjump" tooltip="17: Umsetzung von Veränderungen Z=1.8 / W=17%"/>
          </p:cNvPr>
          <p:cNvSpPr/>
          <p:nvPr/>
        </p:nvSpPr>
        <p:spPr>
          <a:xfrm>
            <a:off x="14071683" y="8654897"/>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17</a:t>
            </a:r>
            <a:endParaRPr sz="1950" b="1" dirty="0"/>
          </a:p>
        </p:txBody>
      </p:sp>
      <p:sp>
        <p:nvSpPr>
          <p:cNvPr id="2068" name="object_2069">
            <a:hlinkClick r:id="rId42" action="ppaction://hlinksldjump" tooltip="29: Besonderer Einsatz Z=1.4 / W=17%"/>
          </p:cNvPr>
          <p:cNvSpPr/>
          <p:nvPr/>
        </p:nvSpPr>
        <p:spPr>
          <a:xfrm>
            <a:off x="15080266" y="8654897"/>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29</a:t>
            </a:r>
            <a:endParaRPr sz="1950" b="1" dirty="0"/>
          </a:p>
        </p:txBody>
      </p:sp>
      <p:sp>
        <p:nvSpPr>
          <p:cNvPr id="2070" name="object_2071">
            <a:hlinkClick r:id="rId43" action="ppaction://hlinksldjump" tooltip="12: Freiraum für Verbesserungen Z=1.7 / W=44%"/>
          </p:cNvPr>
          <p:cNvSpPr/>
          <p:nvPr/>
        </p:nvSpPr>
        <p:spPr>
          <a:xfrm rot="10800000">
            <a:off x="14248187" y="6776148"/>
            <a:ext cx="507333" cy="507333"/>
          </a:xfrm>
          <a:prstGeom prst="pie">
            <a:avLst>
              <a:gd name="adj1" fmla="val 0"/>
              <a:gd name="adj2" fmla="val 10800000"/>
            </a:avLst>
          </a:prstGeom>
          <a:solidFill>
            <a:srgbClr val="B26256"/>
          </a:solidFill>
          <a:ln>
            <a:noFill/>
          </a:ln>
        </p:spPr>
      </p:sp>
      <p:sp>
        <p:nvSpPr>
          <p:cNvPr id="2072" name="object_2073">
            <a:hlinkClick r:id="rId43" action="ppaction://hlinksldjump" tooltip="Freiraum für Verbesserungen Z=1.7 / W=44%"/>
          </p:cNvPr>
          <p:cNvSpPr/>
          <p:nvPr/>
        </p:nvSpPr>
        <p:spPr>
          <a:xfrm>
            <a:off x="17256019" y="6847956"/>
            <a:ext cx="534035" cy="534035"/>
          </a:xfrm>
          <a:prstGeom prst="ellipse">
            <a:avLst/>
          </a:prstGeom>
          <a:solidFill>
            <a:srgbClr val="B26256">
              <a:alpha val="89999"/>
            </a:srgbClr>
          </a:solidFill>
        </p:spPr>
        <p:txBody>
          <a:bodyPr wrap="square" lIns="0" tIns="0" rIns="0" bIns="0" rtlCol="0" anchor="ctr"/>
          <a:lstStyle/>
          <a:p>
            <a:pPr algn="ctr"/>
            <a:r>
              <a:rPr sz="1950" b="1" dirty="0">
                <a:solidFill>
                  <a:srgbClr val="FFFFFF"/>
                </a:solidFill>
                <a:latin typeface="Arial"/>
                <a:ea typeface="Arial"/>
              </a:rPr>
              <a:t>12</a:t>
            </a:r>
            <a:endParaRPr sz="1950" b="1" dirty="0"/>
          </a:p>
        </p:txBody>
      </p:sp>
      <p:sp>
        <p:nvSpPr>
          <p:cNvPr id="2074" name="object_2075">
            <a:hlinkClick r:id="rId44" action="ppaction://hlinksldjump" tooltip="34: Attraktiver Arbeitgeber Z=1.7 / W=44%"/>
          </p:cNvPr>
          <p:cNvSpPr/>
          <p:nvPr/>
        </p:nvSpPr>
        <p:spPr>
          <a:xfrm rot="21600000">
            <a:off x="14248187" y="6802850"/>
            <a:ext cx="507333" cy="507333"/>
          </a:xfrm>
          <a:prstGeom prst="pie">
            <a:avLst>
              <a:gd name="adj1" fmla="val 0"/>
              <a:gd name="adj2" fmla="val 10800000"/>
            </a:avLst>
          </a:prstGeom>
          <a:solidFill>
            <a:srgbClr val="F79964"/>
          </a:solidFill>
          <a:ln>
            <a:noFill/>
          </a:ln>
        </p:spPr>
      </p:sp>
      <p:sp>
        <p:nvSpPr>
          <p:cNvPr id="2076" name="object_2077">
            <a:hlinkClick r:id="rId44" action="ppaction://hlinksldjump" tooltip="Attraktiver Arbeitgeber Z=1.7 / W=44%"/>
          </p:cNvPr>
          <p:cNvSpPr/>
          <p:nvPr/>
        </p:nvSpPr>
        <p:spPr>
          <a:xfrm>
            <a:off x="17256019" y="7696097"/>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34</a:t>
            </a:r>
            <a:endParaRPr sz="1950" b="1" dirty="0"/>
          </a:p>
        </p:txBody>
      </p:sp>
      <p:sp>
        <p:nvSpPr>
          <p:cNvPr id="2078" name="object_2079">
            <a:hlinkClick r:id="rId45" action="ppaction://hlinksldjump" tooltip="15: Arbeitsrelevante Informationen Z=2.5 / W=44%"/>
          </p:cNvPr>
          <p:cNvSpPr/>
          <p:nvPr/>
        </p:nvSpPr>
        <p:spPr>
          <a:xfrm>
            <a:off x="12414725" y="6776148"/>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15</a:t>
            </a:r>
            <a:endParaRPr sz="1950" b="1" dirty="0"/>
          </a:p>
        </p:txBody>
      </p:sp>
      <p:sp>
        <p:nvSpPr>
          <p:cNvPr id="2080" name="object_2081">
            <a:hlinkClick r:id="rId46" action="ppaction://hlinksldjump" tooltip="27: Klarheit der Aufgaben Z=1.5 / W=44%"/>
          </p:cNvPr>
          <p:cNvSpPr/>
          <p:nvPr/>
        </p:nvSpPr>
        <p:spPr>
          <a:xfrm>
            <a:off x="14753960" y="6776148"/>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27</a:t>
            </a:r>
            <a:endParaRPr sz="1950" b="1" dirty="0"/>
          </a:p>
        </p:txBody>
      </p:sp>
      <p:sp>
        <p:nvSpPr>
          <p:cNvPr id="2082" name="object_2083">
            <a:hlinkClick r:id="rId47" action="ppaction://hlinksldjump" tooltip="32: Förderung berufliche Entwicklung Z=1.9 / W=44%"/>
          </p:cNvPr>
          <p:cNvSpPr/>
          <p:nvPr/>
        </p:nvSpPr>
        <p:spPr>
          <a:xfrm>
            <a:off x="13754166" y="6776148"/>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32</a:t>
            </a:r>
            <a:endParaRPr sz="1950" b="1" dirty="0"/>
          </a:p>
        </p:txBody>
      </p:sp>
      <p:sp>
        <p:nvSpPr>
          <p:cNvPr id="2084" name="object_2085">
            <a:hlinkClick r:id="rId48" action="ppaction://hlinksldjump" tooltip="13: Zusammenarbeit mit anderen Bereichen Z=3.1 / W=56%"/>
          </p:cNvPr>
          <p:cNvSpPr/>
          <p:nvPr/>
        </p:nvSpPr>
        <p:spPr>
          <a:xfrm>
            <a:off x="10757767" y="5941149"/>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13</a:t>
            </a:r>
            <a:endParaRPr sz="1950" b="1" dirty="0"/>
          </a:p>
        </p:txBody>
      </p:sp>
      <p:sp>
        <p:nvSpPr>
          <p:cNvPr id="2086" name="object_2087">
            <a:hlinkClick r:id="rId49" action="ppaction://hlinksldjump" tooltip="25: Kundennutzen Z=2.2 / W=56%"/>
          </p:cNvPr>
          <p:cNvSpPr/>
          <p:nvPr/>
        </p:nvSpPr>
        <p:spPr>
          <a:xfrm>
            <a:off x="13048268" y="5941149"/>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25</a:t>
            </a:r>
            <a:endParaRPr sz="1950" b="1" dirty="0"/>
          </a:p>
        </p:txBody>
      </p:sp>
      <p:sp>
        <p:nvSpPr>
          <p:cNvPr id="2088" name="object_2089">
            <a:hlinkClick r:id="rId50" action="ppaction://hlinksldjump" tooltip="14: Gegenseitige Vertretung Z=2.3 / W=33%"/>
          </p:cNvPr>
          <p:cNvSpPr/>
          <p:nvPr/>
        </p:nvSpPr>
        <p:spPr>
          <a:xfrm>
            <a:off x="12919017" y="7541565"/>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14</a:t>
            </a:r>
            <a:endParaRPr sz="1950" b="1" dirty="0"/>
          </a:p>
        </p:txBody>
      </p:sp>
      <p:sp>
        <p:nvSpPr>
          <p:cNvPr id="2090" name="object_2091">
            <a:hlinkClick r:id="rId51" action="ppaction://hlinksldjump" tooltip="23: Ziele des Unternehmens Z=1.6 / W=33%"/>
          </p:cNvPr>
          <p:cNvSpPr/>
          <p:nvPr/>
        </p:nvSpPr>
        <p:spPr>
          <a:xfrm>
            <a:off x="14503933" y="7541565"/>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23</a:t>
            </a:r>
            <a:endParaRPr sz="1950" b="1" dirty="0"/>
          </a:p>
        </p:txBody>
      </p:sp>
      <p:sp>
        <p:nvSpPr>
          <p:cNvPr id="2092" name="object_2093">
            <a:hlinkClick r:id="rId52" action="ppaction://hlinksldjump" tooltip="22: Information über Veränderungen Z=2 / W=6%"/>
          </p:cNvPr>
          <p:cNvSpPr/>
          <p:nvPr/>
        </p:nvSpPr>
        <p:spPr>
          <a:xfrm>
            <a:off x="13567392" y="9420314"/>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22</a:t>
            </a:r>
            <a:endParaRPr sz="1950" b="1" dirty="0"/>
          </a:p>
        </p:txBody>
      </p:sp>
      <p:sp>
        <p:nvSpPr>
          <p:cNvPr id="2094" name="object_2095">
            <a:hlinkClick r:id="rId53" action="ppaction://hlinksldjump" tooltip="24: Erfolgreiche Zukunft Z=1.8 / W=61%"/>
          </p:cNvPr>
          <p:cNvSpPr/>
          <p:nvPr/>
        </p:nvSpPr>
        <p:spPr>
          <a:xfrm>
            <a:off x="14071683" y="559323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24</a:t>
            </a:r>
            <a:endParaRPr sz="1950" b="1" dirty="0"/>
          </a:p>
        </p:txBody>
      </p:sp>
      <p:sp>
        <p:nvSpPr>
          <p:cNvPr id="2096" name="object_2097">
            <a:hlinkClick r:id="rId54" action="ppaction://hlinksldjump" tooltip="30: Kriterien für Karriere Z=2.7 / W=61%"/>
          </p:cNvPr>
          <p:cNvSpPr/>
          <p:nvPr/>
        </p:nvSpPr>
        <p:spPr>
          <a:xfrm>
            <a:off x="11694308" y="5593232"/>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30</a:t>
            </a:r>
            <a:endParaRPr sz="1950" b="1" dirty="0"/>
          </a:p>
        </p:txBody>
      </p:sp>
      <p:sp>
        <p:nvSpPr>
          <p:cNvPr id="2098" name="object_2099">
            <a:hlinkClick r:id="rId55" action="ppaction://hlinksldjump" tooltip="36: Loyalität zum Unternehmen Z=1.6 / W=61%"/>
          </p:cNvPr>
          <p:cNvSpPr/>
          <p:nvPr/>
        </p:nvSpPr>
        <p:spPr>
          <a:xfrm>
            <a:off x="14648016" y="5593232"/>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36</a:t>
            </a:r>
            <a:endParaRPr sz="1950" b="1" dirty="0"/>
          </a:p>
        </p:txBody>
      </p:sp>
      <p:sp>
        <p:nvSpPr>
          <p:cNvPr id="2100" name="object_2101">
            <a:hlinkClick r:id="rId56" action="ppaction://hlinksldjump" tooltip="41: Gesamtzufriedenheit Z=2 / W=61%"/>
          </p:cNvPr>
          <p:cNvSpPr/>
          <p:nvPr/>
        </p:nvSpPr>
        <p:spPr>
          <a:xfrm>
            <a:off x="13567392" y="5593232"/>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41</a:t>
            </a:r>
            <a:endParaRPr sz="1950" b="1" dirty="0"/>
          </a:p>
        </p:txBody>
      </p:sp>
      <p:sp>
        <p:nvSpPr>
          <p:cNvPr id="2102" name="object_2103">
            <a:hlinkClick r:id="rId57" action="ppaction://hlinksldjump" tooltip="28: Entscheidungsbefugnisse Z=2 / W=67%"/>
          </p:cNvPr>
          <p:cNvSpPr/>
          <p:nvPr/>
        </p:nvSpPr>
        <p:spPr>
          <a:xfrm>
            <a:off x="13567392" y="517573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28</a:t>
            </a:r>
            <a:endParaRPr sz="1950" b="1" dirty="0"/>
          </a:p>
        </p:txBody>
      </p:sp>
      <p:sp>
        <p:nvSpPr>
          <p:cNvPr id="2104" name="object_2105">
            <a:hlinkClick r:id="rId58" action="ppaction://hlinksldjump" tooltip="33: Weiterbildungsangebot Z=2.7 / W=72%"/>
          </p:cNvPr>
          <p:cNvSpPr/>
          <p:nvPr/>
        </p:nvSpPr>
        <p:spPr>
          <a:xfrm rot="10800000">
            <a:off x="11851743" y="4827816"/>
            <a:ext cx="507333" cy="507333"/>
          </a:xfrm>
          <a:prstGeom prst="pie">
            <a:avLst>
              <a:gd name="adj1" fmla="val 0"/>
              <a:gd name="adj2" fmla="val 10800000"/>
            </a:avLst>
          </a:prstGeom>
          <a:solidFill>
            <a:srgbClr val="F48798"/>
          </a:solidFill>
          <a:ln>
            <a:noFill/>
          </a:ln>
        </p:spPr>
      </p:sp>
      <p:sp>
        <p:nvSpPr>
          <p:cNvPr id="2106" name="object_2107">
            <a:hlinkClick r:id="rId58" action="ppaction://hlinksldjump" tooltip="Weiterbildungsangebot Z=2.7 / W=72%"/>
          </p:cNvPr>
          <p:cNvSpPr/>
          <p:nvPr/>
        </p:nvSpPr>
        <p:spPr>
          <a:xfrm>
            <a:off x="17256019" y="8544238"/>
            <a:ext cx="534035" cy="534035"/>
          </a:xfrm>
          <a:prstGeom prst="ellipse">
            <a:avLst/>
          </a:prstGeom>
          <a:solidFill>
            <a:srgbClr val="F48798">
              <a:alpha val="89999"/>
            </a:srgbClr>
          </a:solidFill>
        </p:spPr>
        <p:txBody>
          <a:bodyPr wrap="square" lIns="0" tIns="0" rIns="0" bIns="0" rtlCol="0" anchor="ctr"/>
          <a:lstStyle/>
          <a:p>
            <a:pPr algn="ctr"/>
            <a:r>
              <a:rPr sz="1950" b="1" dirty="0">
                <a:solidFill>
                  <a:srgbClr val="FFFFFF"/>
                </a:solidFill>
                <a:latin typeface="Arial"/>
                <a:ea typeface="Arial"/>
              </a:rPr>
              <a:t>33</a:t>
            </a:r>
            <a:endParaRPr sz="1950" b="1" dirty="0"/>
          </a:p>
        </p:txBody>
      </p:sp>
      <p:sp>
        <p:nvSpPr>
          <p:cNvPr id="2108" name="object_2109">
            <a:hlinkClick r:id="rId59" action="ppaction://hlinksldjump" tooltip="39: Fairness im Unternehmen Z=2.7 / W=72%"/>
          </p:cNvPr>
          <p:cNvSpPr/>
          <p:nvPr/>
        </p:nvSpPr>
        <p:spPr>
          <a:xfrm rot="21600000">
            <a:off x="11851743" y="4854518"/>
            <a:ext cx="507333" cy="507333"/>
          </a:xfrm>
          <a:prstGeom prst="pie">
            <a:avLst>
              <a:gd name="adj1" fmla="val 0"/>
              <a:gd name="adj2" fmla="val 10800000"/>
            </a:avLst>
          </a:prstGeom>
          <a:solidFill>
            <a:srgbClr val="F79964"/>
          </a:solidFill>
          <a:ln>
            <a:noFill/>
          </a:ln>
        </p:spPr>
      </p:sp>
      <p:sp>
        <p:nvSpPr>
          <p:cNvPr id="2110" name="object_2111">
            <a:hlinkClick r:id="rId59" action="ppaction://hlinksldjump" tooltip="Fairness im Unternehmen Z=2.7 / W=72%"/>
          </p:cNvPr>
          <p:cNvSpPr/>
          <p:nvPr/>
        </p:nvSpPr>
        <p:spPr>
          <a:xfrm>
            <a:off x="17256019" y="9392379"/>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39</a:t>
            </a:r>
            <a:endParaRPr sz="1950" b="1" dirty="0"/>
          </a:p>
        </p:txBody>
      </p:sp>
      <p:sp>
        <p:nvSpPr>
          <p:cNvPr id="2112" name="object_2113"/>
          <p:cNvSpPr/>
          <p:nvPr/>
        </p:nvSpPr>
        <p:spPr>
          <a:xfrm>
            <a:off x="3748577" y="3146501"/>
            <a:ext cx="6897989" cy="6958330"/>
          </a:xfrm>
          <a:prstGeom prst="rect">
            <a:avLst/>
          </a:prstGeom>
          <a:solidFill>
            <a:srgbClr val="000000">
              <a:alpha val="25000"/>
            </a:srgbClr>
          </a:solidFill>
        </p:spPr>
      </p:sp>
      <p:sp>
        <p:nvSpPr>
          <p:cNvPr id="2114" name="object_2115"/>
          <p:cNvSpPr/>
          <p:nvPr/>
        </p:nvSpPr>
        <p:spPr>
          <a:xfrm>
            <a:off x="15797544" y="3146501"/>
            <a:ext cx="558323" cy="6958330"/>
          </a:xfrm>
          <a:prstGeom prst="rect">
            <a:avLst/>
          </a:prstGeom>
          <a:solidFill>
            <a:srgbClr val="000000">
              <a:alpha val="25000"/>
            </a:srgbClr>
          </a:solidFill>
        </p:spPr>
      </p:sp>
      <p:sp>
        <p:nvSpPr>
          <p:cNvPr id="2116" name="object_2117"/>
          <p:cNvSpPr txBox="1"/>
          <p:nvPr/>
        </p:nvSpPr>
        <p:spPr>
          <a:xfrm>
            <a:off x="7530794" y="10255248"/>
            <a:ext cx="3115772" cy="327025"/>
          </a:xfrm>
          <a:prstGeom prst="rect">
            <a:avLst/>
          </a:prstGeom>
          <a:noFill/>
        </p:spPr>
        <p:txBody>
          <a:bodyPr wrap="square" rtlCol="0">
            <a:spAutoFit/>
          </a:bodyPr>
          <a:lstStyle/>
          <a:p>
            <a:pPr algn="r"/>
            <a:r>
              <a:rPr>
                <a:latin typeface="Arial"/>
                <a:ea typeface="Arial"/>
              </a:rPr>
              <a:t>(3.3)</a:t>
            </a:r>
          </a:p>
        </p:txBody>
      </p:sp>
      <p:sp>
        <p:nvSpPr>
          <p:cNvPr id="2118" name="object_2119"/>
          <p:cNvSpPr txBox="1"/>
          <p:nvPr/>
        </p:nvSpPr>
        <p:spPr>
          <a:xfrm>
            <a:off x="15797544" y="10255248"/>
            <a:ext cx="3115772" cy="327025"/>
          </a:xfrm>
          <a:prstGeom prst="rect">
            <a:avLst/>
          </a:prstGeom>
          <a:noFill/>
        </p:spPr>
        <p:txBody>
          <a:bodyPr wrap="square" rtlCol="0">
            <a:spAutoFit/>
          </a:bodyPr>
          <a:lstStyle/>
          <a:p>
            <a:r>
              <a:rPr>
                <a:latin typeface="Arial"/>
                <a:ea typeface="Arial"/>
              </a:rPr>
              <a:t>(1.2)</a:t>
            </a: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34" name="object_12435"/>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34</a:t>
            </a:r>
            <a:endParaRPr sz="2950" b="1" dirty="0"/>
          </a:p>
        </p:txBody>
      </p:sp>
      <p:sp>
        <p:nvSpPr>
          <p:cNvPr id="12436" name="object_1243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Attraktiver Arbeitgeber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2438" name="1243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2440" name="1244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2442" name="1244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2444" name="1244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2446" name="1244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2448" name="1244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2450" name="1245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2452" name="1245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2454" name="object_12455"/>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1.7</a:t>
            </a:r>
          </a:p>
          <a:p>
            <a:pPr algn="ctr"/>
            <a:r>
              <a:rPr lang="en-US" sz="1850" b="1" dirty="0">
                <a:solidFill>
                  <a:srgbClr val="515455"/>
                </a:solidFill>
                <a:latin typeface="Arial"/>
                <a:cs typeface="Arial"/>
              </a:rPr>
              <a:t>(0)</a:t>
            </a:r>
          </a:p>
        </p:txBody>
      </p:sp>
      <p:sp>
        <p:nvSpPr>
          <p:cNvPr id="12456" name="object_1245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458" name="object_12459"/>
          <p:cNvSpPr/>
          <p:nvPr/>
        </p:nvSpPr>
        <p:spPr>
          <a:xfrm>
            <a:off x="7345326" y="3599878"/>
            <a:ext cx="0" cy="3184299"/>
          </a:xfrm>
          <a:prstGeom prst="rect">
            <a:avLst/>
          </a:prstGeom>
          <a:ln w="5235">
            <a:solidFill>
              <a:srgbClr val="000000"/>
            </a:solidFill>
          </a:ln>
        </p:spPr>
      </p:sp>
      <p:sp>
        <p:nvSpPr>
          <p:cNvPr id="12460" name="object_1246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462" name="object_12463"/>
          <p:cNvSpPr/>
          <p:nvPr/>
        </p:nvSpPr>
        <p:spPr>
          <a:xfrm>
            <a:off x="9026775" y="3599878"/>
            <a:ext cx="0" cy="3184299"/>
          </a:xfrm>
          <a:prstGeom prst="rect">
            <a:avLst/>
          </a:prstGeom>
          <a:ln w="5235">
            <a:solidFill>
              <a:srgbClr val="767A7C"/>
            </a:solidFill>
          </a:ln>
        </p:spPr>
      </p:sp>
      <p:sp>
        <p:nvSpPr>
          <p:cNvPr id="12464" name="object_1246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466" name="object_12467"/>
          <p:cNvSpPr/>
          <p:nvPr/>
        </p:nvSpPr>
        <p:spPr>
          <a:xfrm>
            <a:off x="10708225" y="3599878"/>
            <a:ext cx="0" cy="3184299"/>
          </a:xfrm>
          <a:prstGeom prst="rect">
            <a:avLst/>
          </a:prstGeom>
          <a:ln w="5235">
            <a:solidFill>
              <a:srgbClr val="767A7C"/>
            </a:solidFill>
          </a:ln>
        </p:spPr>
      </p:sp>
      <p:sp>
        <p:nvSpPr>
          <p:cNvPr id="12468" name="object_1246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470" name="object_12471"/>
          <p:cNvSpPr/>
          <p:nvPr/>
        </p:nvSpPr>
        <p:spPr>
          <a:xfrm>
            <a:off x="12389674" y="3599878"/>
            <a:ext cx="0" cy="3184299"/>
          </a:xfrm>
          <a:prstGeom prst="rect">
            <a:avLst/>
          </a:prstGeom>
          <a:ln w="5235">
            <a:solidFill>
              <a:srgbClr val="767A7C"/>
            </a:solidFill>
          </a:ln>
        </p:spPr>
      </p:sp>
      <p:sp>
        <p:nvSpPr>
          <p:cNvPr id="12472" name="object_1247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474" name="object_12475"/>
          <p:cNvSpPr/>
          <p:nvPr/>
        </p:nvSpPr>
        <p:spPr>
          <a:xfrm>
            <a:off x="14071124" y="3599878"/>
            <a:ext cx="0" cy="3184299"/>
          </a:xfrm>
          <a:prstGeom prst="rect">
            <a:avLst/>
          </a:prstGeom>
          <a:ln w="5235">
            <a:solidFill>
              <a:srgbClr val="767A7C"/>
            </a:solidFill>
          </a:ln>
        </p:spPr>
      </p:sp>
      <p:sp>
        <p:nvSpPr>
          <p:cNvPr id="12476" name="object_1247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478" name="object_12479"/>
          <p:cNvSpPr/>
          <p:nvPr/>
        </p:nvSpPr>
        <p:spPr>
          <a:xfrm>
            <a:off x="15752573" y="3599878"/>
            <a:ext cx="0" cy="3184299"/>
          </a:xfrm>
          <a:prstGeom prst="rect">
            <a:avLst/>
          </a:prstGeom>
          <a:ln w="5235">
            <a:solidFill>
              <a:srgbClr val="000000"/>
            </a:solidFill>
          </a:ln>
        </p:spPr>
      </p:sp>
      <p:sp>
        <p:nvSpPr>
          <p:cNvPr id="12428" name="object_12429"/>
          <p:cNvSpPr/>
          <p:nvPr/>
        </p:nvSpPr>
        <p:spPr>
          <a:xfrm>
            <a:off x="7345326" y="3442398"/>
            <a:ext cx="5128421" cy="157480"/>
          </a:xfrm>
          <a:prstGeom prst="rect">
            <a:avLst/>
          </a:prstGeom>
          <a:solidFill>
            <a:srgbClr val="DB2D3C"/>
          </a:solidFill>
        </p:spPr>
      </p:sp>
      <p:sp>
        <p:nvSpPr>
          <p:cNvPr id="12430" name="object_12431"/>
          <p:cNvSpPr/>
          <p:nvPr/>
        </p:nvSpPr>
        <p:spPr>
          <a:xfrm>
            <a:off x="12473747" y="3442398"/>
            <a:ext cx="1008870" cy="157480"/>
          </a:xfrm>
          <a:prstGeom prst="rect">
            <a:avLst/>
          </a:prstGeom>
          <a:solidFill>
            <a:srgbClr val="FABC46"/>
          </a:solidFill>
        </p:spPr>
      </p:sp>
      <p:sp>
        <p:nvSpPr>
          <p:cNvPr id="12432" name="object_12433"/>
          <p:cNvSpPr/>
          <p:nvPr/>
        </p:nvSpPr>
        <p:spPr>
          <a:xfrm>
            <a:off x="13482617" y="3442398"/>
            <a:ext cx="2269957" cy="157480"/>
          </a:xfrm>
          <a:prstGeom prst="rect">
            <a:avLst/>
          </a:prstGeom>
          <a:solidFill>
            <a:srgbClr val="35B77C"/>
          </a:solidFill>
        </p:spPr>
      </p:sp>
      <p:sp>
        <p:nvSpPr>
          <p:cNvPr id="12480" name="object_1248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2482" name="object_12483"/>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2484" name="object_1248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Z=1.7 | W=44%</a:t>
            </a:r>
          </a:p>
        </p:txBody>
      </p:sp>
      <p:sp>
        <p:nvSpPr>
          <p:cNvPr id="12486" name="object_12487">
            <a:hlinkClick r:id="rId17" action="ppaction://hlinksldjump" tooltip="Ich schätze mein Unternehmen als attraktiven Arbeitgeber."/>
          </p:cNvPr>
          <p:cNvSpPr/>
          <p:nvPr/>
        </p:nvSpPr>
        <p:spPr>
          <a:xfrm>
            <a:off x="7345326" y="3918308"/>
            <a:ext cx="7158170" cy="424573"/>
          </a:xfrm>
          <a:prstGeom prst="rect">
            <a:avLst/>
          </a:prstGeom>
          <a:solidFill>
            <a:srgbClr val="49C0B6"/>
          </a:solidFill>
        </p:spPr>
      </p:sp>
      <p:sp>
        <p:nvSpPr>
          <p:cNvPr id="12488" name="object_1248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2490" name="object_12491"/>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2492" name="object_1249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Z=1.7 | W=44%</a:t>
            </a:r>
          </a:p>
        </p:txBody>
      </p:sp>
      <p:sp>
        <p:nvSpPr>
          <p:cNvPr id="12494" name="object_12495">
            <a:hlinkClick r:id="rId17" action="ppaction://hlinksldjump" tooltip="Ich schätze mein Unternehmen als attraktiven Arbeitgeber."/>
          </p:cNvPr>
          <p:cNvSpPr/>
          <p:nvPr/>
        </p:nvSpPr>
        <p:spPr>
          <a:xfrm>
            <a:off x="7345326" y="4979741"/>
            <a:ext cx="7158170" cy="424573"/>
          </a:xfrm>
          <a:prstGeom prst="rect">
            <a:avLst/>
          </a:prstGeom>
          <a:solidFill>
            <a:srgbClr val="49C0B6"/>
          </a:solidFill>
        </p:spPr>
      </p:sp>
      <p:sp>
        <p:nvSpPr>
          <p:cNvPr id="12496" name="object_1249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2498" name="object_12499"/>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2500" name="object_1250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W=44%</a:t>
            </a:r>
          </a:p>
        </p:txBody>
      </p:sp>
      <p:sp>
        <p:nvSpPr>
          <p:cNvPr id="12502" name="object_12503">
            <a:hlinkClick r:id="rId17" action="ppaction://hlinksldjump" tooltip="Ich schätze mein Unternehmen als attraktiven Arbeitgeber."/>
          </p:cNvPr>
          <p:cNvSpPr/>
          <p:nvPr/>
        </p:nvSpPr>
        <p:spPr>
          <a:xfrm>
            <a:off x="7345326" y="6041174"/>
            <a:ext cx="7022524" cy="424573"/>
          </a:xfrm>
          <a:prstGeom prst="rect">
            <a:avLst/>
          </a:prstGeom>
          <a:solidFill>
            <a:srgbClr val="49C0B6"/>
          </a:solidFill>
        </p:spPr>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12" name="object_12513"/>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35</a:t>
            </a:r>
            <a:endParaRPr sz="2950" b="1" dirty="0"/>
          </a:p>
        </p:txBody>
      </p:sp>
      <p:sp>
        <p:nvSpPr>
          <p:cNvPr id="12514" name="object_1251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Weiterempfehlung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2516" name="1251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2518" name="1251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2520" name="1252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2522" name="1252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2524" name="1252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2526" name="1252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2528" name="1252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2530" name="1253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2532" name="object_12533"/>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2.2</a:t>
            </a:r>
          </a:p>
          <a:p>
            <a:pPr algn="ctr"/>
            <a:r>
              <a:rPr lang="en-US" sz="1850" b="1" dirty="0">
                <a:solidFill>
                  <a:srgbClr val="515455"/>
                </a:solidFill>
                <a:latin typeface="Arial"/>
                <a:cs typeface="Arial"/>
              </a:rPr>
              <a:t>(0)</a:t>
            </a:r>
          </a:p>
        </p:txBody>
      </p:sp>
      <p:sp>
        <p:nvSpPr>
          <p:cNvPr id="12534" name="object_1253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536" name="object_12537"/>
          <p:cNvSpPr/>
          <p:nvPr/>
        </p:nvSpPr>
        <p:spPr>
          <a:xfrm>
            <a:off x="7345326" y="3599878"/>
            <a:ext cx="0" cy="3184299"/>
          </a:xfrm>
          <a:prstGeom prst="rect">
            <a:avLst/>
          </a:prstGeom>
          <a:ln w="5235">
            <a:solidFill>
              <a:srgbClr val="000000"/>
            </a:solidFill>
          </a:ln>
        </p:spPr>
      </p:sp>
      <p:sp>
        <p:nvSpPr>
          <p:cNvPr id="12538" name="object_1253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540" name="object_12541"/>
          <p:cNvSpPr/>
          <p:nvPr/>
        </p:nvSpPr>
        <p:spPr>
          <a:xfrm>
            <a:off x="9026775" y="3599878"/>
            <a:ext cx="0" cy="3184299"/>
          </a:xfrm>
          <a:prstGeom prst="rect">
            <a:avLst/>
          </a:prstGeom>
          <a:ln w="5235">
            <a:solidFill>
              <a:srgbClr val="767A7C"/>
            </a:solidFill>
          </a:ln>
        </p:spPr>
      </p:sp>
      <p:sp>
        <p:nvSpPr>
          <p:cNvPr id="12542" name="object_1254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544" name="object_12545"/>
          <p:cNvSpPr/>
          <p:nvPr/>
        </p:nvSpPr>
        <p:spPr>
          <a:xfrm>
            <a:off x="10708225" y="3599878"/>
            <a:ext cx="0" cy="3184299"/>
          </a:xfrm>
          <a:prstGeom prst="rect">
            <a:avLst/>
          </a:prstGeom>
          <a:ln w="5235">
            <a:solidFill>
              <a:srgbClr val="767A7C"/>
            </a:solidFill>
          </a:ln>
        </p:spPr>
      </p:sp>
      <p:sp>
        <p:nvSpPr>
          <p:cNvPr id="12546" name="object_1254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548" name="object_12549"/>
          <p:cNvSpPr/>
          <p:nvPr/>
        </p:nvSpPr>
        <p:spPr>
          <a:xfrm>
            <a:off x="12389674" y="3599878"/>
            <a:ext cx="0" cy="3184299"/>
          </a:xfrm>
          <a:prstGeom prst="rect">
            <a:avLst/>
          </a:prstGeom>
          <a:ln w="5235">
            <a:solidFill>
              <a:srgbClr val="767A7C"/>
            </a:solidFill>
          </a:ln>
        </p:spPr>
      </p:sp>
      <p:sp>
        <p:nvSpPr>
          <p:cNvPr id="12550" name="object_1255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552" name="object_12553"/>
          <p:cNvSpPr/>
          <p:nvPr/>
        </p:nvSpPr>
        <p:spPr>
          <a:xfrm>
            <a:off x="14071124" y="3599878"/>
            <a:ext cx="0" cy="3184299"/>
          </a:xfrm>
          <a:prstGeom prst="rect">
            <a:avLst/>
          </a:prstGeom>
          <a:ln w="5235">
            <a:solidFill>
              <a:srgbClr val="767A7C"/>
            </a:solidFill>
          </a:ln>
        </p:spPr>
      </p:sp>
      <p:sp>
        <p:nvSpPr>
          <p:cNvPr id="12554" name="object_1255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556" name="object_12557"/>
          <p:cNvSpPr/>
          <p:nvPr/>
        </p:nvSpPr>
        <p:spPr>
          <a:xfrm>
            <a:off x="15752573" y="3599878"/>
            <a:ext cx="0" cy="3184299"/>
          </a:xfrm>
          <a:prstGeom prst="rect">
            <a:avLst/>
          </a:prstGeom>
          <a:ln w="5235">
            <a:solidFill>
              <a:srgbClr val="000000"/>
            </a:solidFill>
          </a:ln>
        </p:spPr>
      </p:sp>
      <p:sp>
        <p:nvSpPr>
          <p:cNvPr id="12506" name="object_12507"/>
          <p:cNvSpPr/>
          <p:nvPr/>
        </p:nvSpPr>
        <p:spPr>
          <a:xfrm>
            <a:off x="7345326" y="3442398"/>
            <a:ext cx="5128421" cy="157480"/>
          </a:xfrm>
          <a:prstGeom prst="rect">
            <a:avLst/>
          </a:prstGeom>
          <a:solidFill>
            <a:srgbClr val="DB2D3C"/>
          </a:solidFill>
        </p:spPr>
      </p:sp>
      <p:sp>
        <p:nvSpPr>
          <p:cNvPr id="12508" name="object_12509"/>
          <p:cNvSpPr/>
          <p:nvPr/>
        </p:nvSpPr>
        <p:spPr>
          <a:xfrm>
            <a:off x="12473747" y="3442398"/>
            <a:ext cx="1008870" cy="157480"/>
          </a:xfrm>
          <a:prstGeom prst="rect">
            <a:avLst/>
          </a:prstGeom>
          <a:solidFill>
            <a:srgbClr val="FABC46"/>
          </a:solidFill>
        </p:spPr>
      </p:sp>
      <p:sp>
        <p:nvSpPr>
          <p:cNvPr id="12510" name="object_12511"/>
          <p:cNvSpPr/>
          <p:nvPr/>
        </p:nvSpPr>
        <p:spPr>
          <a:xfrm>
            <a:off x="13482617" y="3442398"/>
            <a:ext cx="2269957" cy="157480"/>
          </a:xfrm>
          <a:prstGeom prst="rect">
            <a:avLst/>
          </a:prstGeom>
          <a:solidFill>
            <a:srgbClr val="35B77C"/>
          </a:solidFill>
        </p:spPr>
      </p:sp>
      <p:sp>
        <p:nvSpPr>
          <p:cNvPr id="12558" name="object_1255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2560" name="object_12561"/>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2562" name="object_1256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W=28%</a:t>
            </a:r>
          </a:p>
        </p:txBody>
      </p:sp>
      <p:sp>
        <p:nvSpPr>
          <p:cNvPr id="12564" name="object_12565">
            <a:hlinkClick r:id="rId17" action="ppaction://hlinksldjump" tooltip="Ich würde in meinem Bekanntenkreis unser Unternehmen als Arbeitgeber weiterempfehlen. "/>
          </p:cNvPr>
          <p:cNvSpPr/>
          <p:nvPr/>
        </p:nvSpPr>
        <p:spPr>
          <a:xfrm>
            <a:off x="7345326" y="3918308"/>
            <a:ext cx="6389508" cy="424573"/>
          </a:xfrm>
          <a:prstGeom prst="rect">
            <a:avLst/>
          </a:prstGeom>
          <a:solidFill>
            <a:srgbClr val="49C0B6"/>
          </a:solidFill>
        </p:spPr>
      </p:sp>
      <p:sp>
        <p:nvSpPr>
          <p:cNvPr id="12566" name="object_1256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2568" name="object_12569"/>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2570" name="object_1257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W=28%</a:t>
            </a:r>
          </a:p>
        </p:txBody>
      </p:sp>
      <p:sp>
        <p:nvSpPr>
          <p:cNvPr id="12572" name="object_12573">
            <a:hlinkClick r:id="rId17" action="ppaction://hlinksldjump" tooltip="Ich würde in meinem Bekanntenkreis unser Unternehmen als Arbeitgeber weiterempfehlen. "/>
          </p:cNvPr>
          <p:cNvSpPr/>
          <p:nvPr/>
        </p:nvSpPr>
        <p:spPr>
          <a:xfrm>
            <a:off x="7345326" y="4979741"/>
            <a:ext cx="6389508" cy="424573"/>
          </a:xfrm>
          <a:prstGeom prst="rect">
            <a:avLst/>
          </a:prstGeom>
          <a:solidFill>
            <a:srgbClr val="49C0B6"/>
          </a:solidFill>
        </p:spPr>
      </p:sp>
      <p:sp>
        <p:nvSpPr>
          <p:cNvPr id="12574" name="object_1257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2576" name="object_12577"/>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2578" name="object_1257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W=28%</a:t>
            </a:r>
          </a:p>
        </p:txBody>
      </p:sp>
      <p:sp>
        <p:nvSpPr>
          <p:cNvPr id="12580" name="object_12581">
            <a:hlinkClick r:id="rId17" action="ppaction://hlinksldjump" tooltip="Ich würde in meinem Bekanntenkreis unser Unternehmen als Arbeitgeber weiterempfehlen. "/>
          </p:cNvPr>
          <p:cNvSpPr/>
          <p:nvPr/>
        </p:nvSpPr>
        <p:spPr>
          <a:xfrm>
            <a:off x="7345326" y="6041174"/>
            <a:ext cx="6231254" cy="424573"/>
          </a:xfrm>
          <a:prstGeom prst="rect">
            <a:avLst/>
          </a:prstGeom>
          <a:solidFill>
            <a:srgbClr val="49C0B6"/>
          </a:solidFill>
        </p:spPr>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0" name="object_12591"/>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36</a:t>
            </a:r>
            <a:endParaRPr sz="2950" b="1" dirty="0"/>
          </a:p>
        </p:txBody>
      </p:sp>
      <p:sp>
        <p:nvSpPr>
          <p:cNvPr id="12592" name="object_1259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Loyalität zum Unternehmen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2594" name="1259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2596" name="1259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2598" name="1259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2600" name="1260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2602" name="1260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2604" name="1260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2606" name="1260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2608" name="1260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2610" name="object_12611"/>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1.6</a:t>
            </a:r>
          </a:p>
          <a:p>
            <a:pPr algn="ctr"/>
            <a:r>
              <a:rPr lang="en-US" sz="1850" b="1" dirty="0">
                <a:solidFill>
                  <a:srgbClr val="515455"/>
                </a:solidFill>
                <a:latin typeface="Arial"/>
                <a:cs typeface="Arial"/>
              </a:rPr>
              <a:t>(0)</a:t>
            </a:r>
          </a:p>
        </p:txBody>
      </p:sp>
      <p:sp>
        <p:nvSpPr>
          <p:cNvPr id="12612" name="object_1261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614" name="object_12615"/>
          <p:cNvSpPr/>
          <p:nvPr/>
        </p:nvSpPr>
        <p:spPr>
          <a:xfrm>
            <a:off x="7345326" y="3599878"/>
            <a:ext cx="0" cy="3184299"/>
          </a:xfrm>
          <a:prstGeom prst="rect">
            <a:avLst/>
          </a:prstGeom>
          <a:ln w="5235">
            <a:solidFill>
              <a:srgbClr val="000000"/>
            </a:solidFill>
          </a:ln>
        </p:spPr>
      </p:sp>
      <p:sp>
        <p:nvSpPr>
          <p:cNvPr id="12616" name="object_1261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618" name="object_12619"/>
          <p:cNvSpPr/>
          <p:nvPr/>
        </p:nvSpPr>
        <p:spPr>
          <a:xfrm>
            <a:off x="9026775" y="3599878"/>
            <a:ext cx="0" cy="3184299"/>
          </a:xfrm>
          <a:prstGeom prst="rect">
            <a:avLst/>
          </a:prstGeom>
          <a:ln w="5235">
            <a:solidFill>
              <a:srgbClr val="767A7C"/>
            </a:solidFill>
          </a:ln>
        </p:spPr>
      </p:sp>
      <p:sp>
        <p:nvSpPr>
          <p:cNvPr id="12620" name="object_1262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622" name="object_12623"/>
          <p:cNvSpPr/>
          <p:nvPr/>
        </p:nvSpPr>
        <p:spPr>
          <a:xfrm>
            <a:off x="10708225" y="3599878"/>
            <a:ext cx="0" cy="3184299"/>
          </a:xfrm>
          <a:prstGeom prst="rect">
            <a:avLst/>
          </a:prstGeom>
          <a:ln w="5235">
            <a:solidFill>
              <a:srgbClr val="767A7C"/>
            </a:solidFill>
          </a:ln>
        </p:spPr>
      </p:sp>
      <p:sp>
        <p:nvSpPr>
          <p:cNvPr id="12624" name="object_1262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626" name="object_12627"/>
          <p:cNvSpPr/>
          <p:nvPr/>
        </p:nvSpPr>
        <p:spPr>
          <a:xfrm>
            <a:off x="12389674" y="3599878"/>
            <a:ext cx="0" cy="3184299"/>
          </a:xfrm>
          <a:prstGeom prst="rect">
            <a:avLst/>
          </a:prstGeom>
          <a:ln w="5235">
            <a:solidFill>
              <a:srgbClr val="767A7C"/>
            </a:solidFill>
          </a:ln>
        </p:spPr>
      </p:sp>
      <p:sp>
        <p:nvSpPr>
          <p:cNvPr id="12628" name="object_1262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630" name="object_12631"/>
          <p:cNvSpPr/>
          <p:nvPr/>
        </p:nvSpPr>
        <p:spPr>
          <a:xfrm>
            <a:off x="14071124" y="3599878"/>
            <a:ext cx="0" cy="3184299"/>
          </a:xfrm>
          <a:prstGeom prst="rect">
            <a:avLst/>
          </a:prstGeom>
          <a:ln w="5235">
            <a:solidFill>
              <a:srgbClr val="767A7C"/>
            </a:solidFill>
          </a:ln>
        </p:spPr>
      </p:sp>
      <p:sp>
        <p:nvSpPr>
          <p:cNvPr id="12632" name="object_1263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634" name="object_12635"/>
          <p:cNvSpPr/>
          <p:nvPr/>
        </p:nvSpPr>
        <p:spPr>
          <a:xfrm>
            <a:off x="15752573" y="3599878"/>
            <a:ext cx="0" cy="3184299"/>
          </a:xfrm>
          <a:prstGeom prst="rect">
            <a:avLst/>
          </a:prstGeom>
          <a:ln w="5235">
            <a:solidFill>
              <a:srgbClr val="000000"/>
            </a:solidFill>
          </a:ln>
        </p:spPr>
      </p:sp>
      <p:sp>
        <p:nvSpPr>
          <p:cNvPr id="12584" name="object_12585"/>
          <p:cNvSpPr/>
          <p:nvPr/>
        </p:nvSpPr>
        <p:spPr>
          <a:xfrm>
            <a:off x="7345326" y="3442398"/>
            <a:ext cx="5128421" cy="157480"/>
          </a:xfrm>
          <a:prstGeom prst="rect">
            <a:avLst/>
          </a:prstGeom>
          <a:solidFill>
            <a:srgbClr val="DB2D3C"/>
          </a:solidFill>
        </p:spPr>
      </p:sp>
      <p:sp>
        <p:nvSpPr>
          <p:cNvPr id="12586" name="object_12587"/>
          <p:cNvSpPr/>
          <p:nvPr/>
        </p:nvSpPr>
        <p:spPr>
          <a:xfrm>
            <a:off x="12473747" y="3442398"/>
            <a:ext cx="1008870" cy="157480"/>
          </a:xfrm>
          <a:prstGeom prst="rect">
            <a:avLst/>
          </a:prstGeom>
          <a:solidFill>
            <a:srgbClr val="FABC46"/>
          </a:solidFill>
        </p:spPr>
      </p:sp>
      <p:sp>
        <p:nvSpPr>
          <p:cNvPr id="12588" name="object_12589"/>
          <p:cNvSpPr/>
          <p:nvPr/>
        </p:nvSpPr>
        <p:spPr>
          <a:xfrm>
            <a:off x="13482617" y="3442398"/>
            <a:ext cx="2269957" cy="157480"/>
          </a:xfrm>
          <a:prstGeom prst="rect">
            <a:avLst/>
          </a:prstGeom>
          <a:solidFill>
            <a:srgbClr val="35B77C"/>
          </a:solidFill>
        </p:spPr>
      </p:sp>
      <p:sp>
        <p:nvSpPr>
          <p:cNvPr id="12636" name="object_1263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2638" name="object_1263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2640" name="object_1264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Z=1.6 | W=61%</a:t>
            </a:r>
          </a:p>
        </p:txBody>
      </p:sp>
      <p:sp>
        <p:nvSpPr>
          <p:cNvPr id="12642" name="object_12643">
            <a:hlinkClick r:id="rId17" action="ppaction://hlinksldjump" tooltip="Ich möchte noch lange in unserem Unternehmen arbeiten. "/>
          </p:cNvPr>
          <p:cNvSpPr/>
          <p:nvPr/>
        </p:nvSpPr>
        <p:spPr>
          <a:xfrm>
            <a:off x="7345326" y="3918308"/>
            <a:ext cx="7446419" cy="424573"/>
          </a:xfrm>
          <a:prstGeom prst="rect">
            <a:avLst/>
          </a:prstGeom>
          <a:solidFill>
            <a:srgbClr val="49C0B6"/>
          </a:solidFill>
        </p:spPr>
      </p:sp>
      <p:sp>
        <p:nvSpPr>
          <p:cNvPr id="12644" name="object_1264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2646" name="object_1264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2648" name="object_1264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Z=1.6 | W=61%</a:t>
            </a:r>
          </a:p>
        </p:txBody>
      </p:sp>
      <p:sp>
        <p:nvSpPr>
          <p:cNvPr id="12650" name="object_12651">
            <a:hlinkClick r:id="rId17" action="ppaction://hlinksldjump" tooltip="Ich möchte noch lange in unserem Unternehmen arbeiten. "/>
          </p:cNvPr>
          <p:cNvSpPr/>
          <p:nvPr/>
        </p:nvSpPr>
        <p:spPr>
          <a:xfrm>
            <a:off x="7345326" y="4979741"/>
            <a:ext cx="7446419" cy="424573"/>
          </a:xfrm>
          <a:prstGeom prst="rect">
            <a:avLst/>
          </a:prstGeom>
          <a:solidFill>
            <a:srgbClr val="49C0B6"/>
          </a:solidFill>
        </p:spPr>
      </p:sp>
      <p:sp>
        <p:nvSpPr>
          <p:cNvPr id="12652" name="object_1265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2654" name="object_1265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2656" name="object_1265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Z=1.6 | W=61%</a:t>
            </a:r>
          </a:p>
        </p:txBody>
      </p:sp>
      <p:sp>
        <p:nvSpPr>
          <p:cNvPr id="12658" name="object_12659">
            <a:hlinkClick r:id="rId17" action="ppaction://hlinksldjump" tooltip="Ich möchte noch lange in unserem Unternehmen arbeiten. "/>
          </p:cNvPr>
          <p:cNvSpPr/>
          <p:nvPr/>
        </p:nvSpPr>
        <p:spPr>
          <a:xfrm>
            <a:off x="7345326" y="6041174"/>
            <a:ext cx="7319250" cy="424573"/>
          </a:xfrm>
          <a:prstGeom prst="rect">
            <a:avLst/>
          </a:prstGeom>
          <a:solidFill>
            <a:srgbClr val="49C0B6"/>
          </a:solidFill>
        </p:spPr>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68" name="object_12669"/>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37</a:t>
            </a:r>
            <a:endParaRPr sz="2950" b="1" dirty="0"/>
          </a:p>
        </p:txBody>
      </p:sp>
      <p:sp>
        <p:nvSpPr>
          <p:cNvPr id="12670" name="object_1267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Positive Zukunft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2672" name="1267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2674" name="1267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2676" name="1267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2678" name="1267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2680" name="1268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2682" name="1268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2684" name="1268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2686" name="1268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2688" name="object_12689"/>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2.1</a:t>
            </a:r>
          </a:p>
          <a:p>
            <a:pPr algn="ctr"/>
            <a:r>
              <a:rPr lang="en-US" sz="1850" b="1" dirty="0">
                <a:solidFill>
                  <a:srgbClr val="515455"/>
                </a:solidFill>
                <a:latin typeface="Arial"/>
                <a:cs typeface="Arial"/>
              </a:rPr>
              <a:t>(+0.1)</a:t>
            </a:r>
          </a:p>
        </p:txBody>
      </p:sp>
      <p:sp>
        <p:nvSpPr>
          <p:cNvPr id="12690" name="object_1269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692" name="object_12693"/>
          <p:cNvSpPr/>
          <p:nvPr/>
        </p:nvSpPr>
        <p:spPr>
          <a:xfrm>
            <a:off x="7345326" y="3599878"/>
            <a:ext cx="0" cy="3184299"/>
          </a:xfrm>
          <a:prstGeom prst="rect">
            <a:avLst/>
          </a:prstGeom>
          <a:ln w="5235">
            <a:solidFill>
              <a:srgbClr val="000000"/>
            </a:solidFill>
          </a:ln>
        </p:spPr>
      </p:sp>
      <p:sp>
        <p:nvSpPr>
          <p:cNvPr id="12694" name="object_1269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696" name="object_12697"/>
          <p:cNvSpPr/>
          <p:nvPr/>
        </p:nvSpPr>
        <p:spPr>
          <a:xfrm>
            <a:off x="9026775" y="3599878"/>
            <a:ext cx="0" cy="3184299"/>
          </a:xfrm>
          <a:prstGeom prst="rect">
            <a:avLst/>
          </a:prstGeom>
          <a:ln w="5235">
            <a:solidFill>
              <a:srgbClr val="767A7C"/>
            </a:solidFill>
          </a:ln>
        </p:spPr>
      </p:sp>
      <p:sp>
        <p:nvSpPr>
          <p:cNvPr id="12698" name="object_1269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700" name="object_12701"/>
          <p:cNvSpPr/>
          <p:nvPr/>
        </p:nvSpPr>
        <p:spPr>
          <a:xfrm>
            <a:off x="10708225" y="3599878"/>
            <a:ext cx="0" cy="3184299"/>
          </a:xfrm>
          <a:prstGeom prst="rect">
            <a:avLst/>
          </a:prstGeom>
          <a:ln w="5235">
            <a:solidFill>
              <a:srgbClr val="767A7C"/>
            </a:solidFill>
          </a:ln>
        </p:spPr>
      </p:sp>
      <p:sp>
        <p:nvSpPr>
          <p:cNvPr id="12702" name="object_1270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704" name="object_12705"/>
          <p:cNvSpPr/>
          <p:nvPr/>
        </p:nvSpPr>
        <p:spPr>
          <a:xfrm>
            <a:off x="12389674" y="3599878"/>
            <a:ext cx="0" cy="3184299"/>
          </a:xfrm>
          <a:prstGeom prst="rect">
            <a:avLst/>
          </a:prstGeom>
          <a:ln w="5235">
            <a:solidFill>
              <a:srgbClr val="767A7C"/>
            </a:solidFill>
          </a:ln>
        </p:spPr>
      </p:sp>
      <p:sp>
        <p:nvSpPr>
          <p:cNvPr id="12706" name="object_1270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708" name="object_12709"/>
          <p:cNvSpPr/>
          <p:nvPr/>
        </p:nvSpPr>
        <p:spPr>
          <a:xfrm>
            <a:off x="14071124" y="3599878"/>
            <a:ext cx="0" cy="3184299"/>
          </a:xfrm>
          <a:prstGeom prst="rect">
            <a:avLst/>
          </a:prstGeom>
          <a:ln w="5235">
            <a:solidFill>
              <a:srgbClr val="767A7C"/>
            </a:solidFill>
          </a:ln>
        </p:spPr>
      </p:sp>
      <p:sp>
        <p:nvSpPr>
          <p:cNvPr id="12710" name="object_1271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712" name="object_12713"/>
          <p:cNvSpPr/>
          <p:nvPr/>
        </p:nvSpPr>
        <p:spPr>
          <a:xfrm>
            <a:off x="15752573" y="3599878"/>
            <a:ext cx="0" cy="3184299"/>
          </a:xfrm>
          <a:prstGeom prst="rect">
            <a:avLst/>
          </a:prstGeom>
          <a:ln w="5235">
            <a:solidFill>
              <a:srgbClr val="000000"/>
            </a:solidFill>
          </a:ln>
        </p:spPr>
      </p:sp>
      <p:sp>
        <p:nvSpPr>
          <p:cNvPr id="12662" name="object_12663"/>
          <p:cNvSpPr/>
          <p:nvPr/>
        </p:nvSpPr>
        <p:spPr>
          <a:xfrm>
            <a:off x="7345326" y="3442398"/>
            <a:ext cx="5128421" cy="157480"/>
          </a:xfrm>
          <a:prstGeom prst="rect">
            <a:avLst/>
          </a:prstGeom>
          <a:solidFill>
            <a:srgbClr val="DB2D3C"/>
          </a:solidFill>
        </p:spPr>
      </p:sp>
      <p:sp>
        <p:nvSpPr>
          <p:cNvPr id="12664" name="object_12665"/>
          <p:cNvSpPr/>
          <p:nvPr/>
        </p:nvSpPr>
        <p:spPr>
          <a:xfrm>
            <a:off x="12473747" y="3442398"/>
            <a:ext cx="1008870" cy="157480"/>
          </a:xfrm>
          <a:prstGeom prst="rect">
            <a:avLst/>
          </a:prstGeom>
          <a:solidFill>
            <a:srgbClr val="FABC46"/>
          </a:solidFill>
        </p:spPr>
      </p:sp>
      <p:sp>
        <p:nvSpPr>
          <p:cNvPr id="12666" name="object_12667"/>
          <p:cNvSpPr/>
          <p:nvPr/>
        </p:nvSpPr>
        <p:spPr>
          <a:xfrm>
            <a:off x="13482617" y="3442398"/>
            <a:ext cx="2269957" cy="157480"/>
          </a:xfrm>
          <a:prstGeom prst="rect">
            <a:avLst/>
          </a:prstGeom>
          <a:solidFill>
            <a:srgbClr val="35B77C"/>
          </a:solidFill>
        </p:spPr>
      </p:sp>
      <p:sp>
        <p:nvSpPr>
          <p:cNvPr id="12714" name="object_1271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2716" name="object_12717"/>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2718" name="object_1271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W=28%</a:t>
            </a:r>
          </a:p>
        </p:txBody>
      </p:sp>
      <p:sp>
        <p:nvSpPr>
          <p:cNvPr id="12720" name="object_12721">
            <a:hlinkClick r:id="rId17" action="ppaction://hlinksldjump" tooltip="Unser Unternehmen hat die Weichen für eine positive Zukunft gestellt."/>
          </p:cNvPr>
          <p:cNvSpPr/>
          <p:nvPr/>
        </p:nvSpPr>
        <p:spPr>
          <a:xfrm>
            <a:off x="7345326" y="3918308"/>
            <a:ext cx="6623892" cy="424573"/>
          </a:xfrm>
          <a:prstGeom prst="rect">
            <a:avLst/>
          </a:prstGeom>
          <a:solidFill>
            <a:srgbClr val="49C0B6"/>
          </a:solidFill>
        </p:spPr>
      </p:sp>
      <p:sp>
        <p:nvSpPr>
          <p:cNvPr id="12722" name="object_1272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2724" name="object_12725"/>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32</a:t>
            </a:r>
          </a:p>
        </p:txBody>
      </p:sp>
      <p:sp>
        <p:nvSpPr>
          <p:cNvPr id="12726" name="object_1272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W=28%</a:t>
            </a:r>
          </a:p>
        </p:txBody>
      </p:sp>
      <p:sp>
        <p:nvSpPr>
          <p:cNvPr id="12728" name="object_12729">
            <a:hlinkClick r:id="rId17" action="ppaction://hlinksldjump" tooltip="Unser Unternehmen hat die Weichen für eine positive Zukunft gestellt."/>
          </p:cNvPr>
          <p:cNvSpPr/>
          <p:nvPr/>
        </p:nvSpPr>
        <p:spPr>
          <a:xfrm>
            <a:off x="7345326" y="4979741"/>
            <a:ext cx="6357981" cy="424573"/>
          </a:xfrm>
          <a:prstGeom prst="rect">
            <a:avLst/>
          </a:prstGeom>
          <a:solidFill>
            <a:srgbClr val="49C0B6"/>
          </a:solidFill>
        </p:spPr>
      </p:sp>
      <p:sp>
        <p:nvSpPr>
          <p:cNvPr id="12730" name="object_1273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2732" name="object_12733"/>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31</a:t>
            </a:r>
          </a:p>
        </p:txBody>
      </p:sp>
      <p:sp>
        <p:nvSpPr>
          <p:cNvPr id="12734" name="object_1273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W=28%</a:t>
            </a:r>
          </a:p>
        </p:txBody>
      </p:sp>
      <p:sp>
        <p:nvSpPr>
          <p:cNvPr id="12736" name="object_12737">
            <a:hlinkClick r:id="rId17" action="ppaction://hlinksldjump" tooltip="Unser Unternehmen hat die Weichen für eine positive Zukunft gestellt."/>
          </p:cNvPr>
          <p:cNvSpPr/>
          <p:nvPr/>
        </p:nvSpPr>
        <p:spPr>
          <a:xfrm>
            <a:off x="7345326" y="6041174"/>
            <a:ext cx="6183395" cy="424573"/>
          </a:xfrm>
          <a:prstGeom prst="rect">
            <a:avLst/>
          </a:prstGeom>
          <a:solidFill>
            <a:srgbClr val="49C0B6"/>
          </a:solidFill>
        </p:spPr>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46" name="object_12747"/>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38</a:t>
            </a:r>
            <a:endParaRPr sz="2950" b="1" dirty="0"/>
          </a:p>
        </p:txBody>
      </p:sp>
      <p:sp>
        <p:nvSpPr>
          <p:cNvPr id="12748" name="object_1274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Innovation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2750" name="1275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2752" name="1275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2754" name="1275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2756" name="1275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2758" name="1275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2760" name="1276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2762" name="1276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2764" name="1276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2766" name="object_12767"/>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2.2</a:t>
            </a:r>
          </a:p>
          <a:p>
            <a:pPr algn="ctr"/>
            <a:r>
              <a:rPr lang="en-US" sz="1850" b="1" dirty="0">
                <a:solidFill>
                  <a:srgbClr val="515455"/>
                </a:solidFill>
                <a:latin typeface="Arial"/>
                <a:cs typeface="Arial"/>
              </a:rPr>
              <a:t>(0)</a:t>
            </a:r>
          </a:p>
        </p:txBody>
      </p:sp>
      <p:sp>
        <p:nvSpPr>
          <p:cNvPr id="12768" name="object_1276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770" name="object_12771"/>
          <p:cNvSpPr/>
          <p:nvPr/>
        </p:nvSpPr>
        <p:spPr>
          <a:xfrm>
            <a:off x="7345326" y="3599878"/>
            <a:ext cx="0" cy="3184299"/>
          </a:xfrm>
          <a:prstGeom prst="rect">
            <a:avLst/>
          </a:prstGeom>
          <a:ln w="5235">
            <a:solidFill>
              <a:srgbClr val="000000"/>
            </a:solidFill>
          </a:ln>
        </p:spPr>
      </p:sp>
      <p:sp>
        <p:nvSpPr>
          <p:cNvPr id="12772" name="object_1277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774" name="object_12775"/>
          <p:cNvSpPr/>
          <p:nvPr/>
        </p:nvSpPr>
        <p:spPr>
          <a:xfrm>
            <a:off x="9026775" y="3599878"/>
            <a:ext cx="0" cy="3184299"/>
          </a:xfrm>
          <a:prstGeom prst="rect">
            <a:avLst/>
          </a:prstGeom>
          <a:ln w="5235">
            <a:solidFill>
              <a:srgbClr val="767A7C"/>
            </a:solidFill>
          </a:ln>
        </p:spPr>
      </p:sp>
      <p:sp>
        <p:nvSpPr>
          <p:cNvPr id="12776" name="object_1277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778" name="object_12779"/>
          <p:cNvSpPr/>
          <p:nvPr/>
        </p:nvSpPr>
        <p:spPr>
          <a:xfrm>
            <a:off x="10708225" y="3599878"/>
            <a:ext cx="0" cy="3184299"/>
          </a:xfrm>
          <a:prstGeom prst="rect">
            <a:avLst/>
          </a:prstGeom>
          <a:ln w="5235">
            <a:solidFill>
              <a:srgbClr val="767A7C"/>
            </a:solidFill>
          </a:ln>
        </p:spPr>
      </p:sp>
      <p:sp>
        <p:nvSpPr>
          <p:cNvPr id="12780" name="object_1278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782" name="object_12783"/>
          <p:cNvSpPr/>
          <p:nvPr/>
        </p:nvSpPr>
        <p:spPr>
          <a:xfrm>
            <a:off x="12389674" y="3599878"/>
            <a:ext cx="0" cy="3184299"/>
          </a:xfrm>
          <a:prstGeom prst="rect">
            <a:avLst/>
          </a:prstGeom>
          <a:ln w="5235">
            <a:solidFill>
              <a:srgbClr val="767A7C"/>
            </a:solidFill>
          </a:ln>
        </p:spPr>
      </p:sp>
      <p:sp>
        <p:nvSpPr>
          <p:cNvPr id="12784" name="object_1278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786" name="object_12787"/>
          <p:cNvSpPr/>
          <p:nvPr/>
        </p:nvSpPr>
        <p:spPr>
          <a:xfrm>
            <a:off x="14071124" y="3599878"/>
            <a:ext cx="0" cy="3184299"/>
          </a:xfrm>
          <a:prstGeom prst="rect">
            <a:avLst/>
          </a:prstGeom>
          <a:ln w="5235">
            <a:solidFill>
              <a:srgbClr val="767A7C"/>
            </a:solidFill>
          </a:ln>
        </p:spPr>
      </p:sp>
      <p:sp>
        <p:nvSpPr>
          <p:cNvPr id="12788" name="object_1278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790" name="object_12791"/>
          <p:cNvSpPr/>
          <p:nvPr/>
        </p:nvSpPr>
        <p:spPr>
          <a:xfrm>
            <a:off x="15752573" y="3599878"/>
            <a:ext cx="0" cy="3184299"/>
          </a:xfrm>
          <a:prstGeom prst="rect">
            <a:avLst/>
          </a:prstGeom>
          <a:ln w="5235">
            <a:solidFill>
              <a:srgbClr val="000000"/>
            </a:solidFill>
          </a:ln>
        </p:spPr>
      </p:sp>
      <p:sp>
        <p:nvSpPr>
          <p:cNvPr id="12740" name="object_12741"/>
          <p:cNvSpPr/>
          <p:nvPr/>
        </p:nvSpPr>
        <p:spPr>
          <a:xfrm>
            <a:off x="7345326" y="3442398"/>
            <a:ext cx="5128421" cy="157480"/>
          </a:xfrm>
          <a:prstGeom prst="rect">
            <a:avLst/>
          </a:prstGeom>
          <a:solidFill>
            <a:srgbClr val="DB2D3C"/>
          </a:solidFill>
        </p:spPr>
      </p:sp>
      <p:sp>
        <p:nvSpPr>
          <p:cNvPr id="12742" name="object_12743"/>
          <p:cNvSpPr/>
          <p:nvPr/>
        </p:nvSpPr>
        <p:spPr>
          <a:xfrm>
            <a:off x="12473747" y="3442398"/>
            <a:ext cx="1008870" cy="157480"/>
          </a:xfrm>
          <a:prstGeom prst="rect">
            <a:avLst/>
          </a:prstGeom>
          <a:solidFill>
            <a:srgbClr val="FABC46"/>
          </a:solidFill>
        </p:spPr>
      </p:sp>
      <p:sp>
        <p:nvSpPr>
          <p:cNvPr id="12744" name="object_12745"/>
          <p:cNvSpPr/>
          <p:nvPr/>
        </p:nvSpPr>
        <p:spPr>
          <a:xfrm>
            <a:off x="13482617" y="3442398"/>
            <a:ext cx="2269957" cy="157480"/>
          </a:xfrm>
          <a:prstGeom prst="rect">
            <a:avLst/>
          </a:prstGeom>
          <a:solidFill>
            <a:srgbClr val="35B77C"/>
          </a:solidFill>
        </p:spPr>
      </p:sp>
      <p:sp>
        <p:nvSpPr>
          <p:cNvPr id="12792" name="object_1279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2794" name="object_1279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2796" name="object_1279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W=22%</a:t>
            </a:r>
          </a:p>
        </p:txBody>
      </p:sp>
      <p:sp>
        <p:nvSpPr>
          <p:cNvPr id="12798" name="object_12799">
            <a:hlinkClick r:id="rId17" action="ppaction://hlinksldjump" tooltip="Es gelingt unserem Unternehmen immer wieder, neue erfolgreiche Produkte und Dienstleistungen zu schaffen."/>
          </p:cNvPr>
          <p:cNvSpPr/>
          <p:nvPr/>
        </p:nvSpPr>
        <p:spPr>
          <a:xfrm>
            <a:off x="7345326" y="3918308"/>
            <a:ext cx="6437549" cy="424573"/>
          </a:xfrm>
          <a:prstGeom prst="rect">
            <a:avLst/>
          </a:prstGeom>
          <a:solidFill>
            <a:srgbClr val="49C0B6"/>
          </a:solidFill>
        </p:spPr>
      </p:sp>
      <p:sp>
        <p:nvSpPr>
          <p:cNvPr id="12800" name="object_1280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2802" name="object_1280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2804" name="object_1280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W=22%</a:t>
            </a:r>
          </a:p>
        </p:txBody>
      </p:sp>
      <p:sp>
        <p:nvSpPr>
          <p:cNvPr id="12806" name="object_12807">
            <a:hlinkClick r:id="rId17" action="ppaction://hlinksldjump" tooltip="Es gelingt unserem Unternehmen immer wieder, neue erfolgreiche Produkte und Dienstleistungen zu schaffen."/>
          </p:cNvPr>
          <p:cNvSpPr/>
          <p:nvPr/>
        </p:nvSpPr>
        <p:spPr>
          <a:xfrm>
            <a:off x="7345326" y="4979741"/>
            <a:ext cx="6437549" cy="424573"/>
          </a:xfrm>
          <a:prstGeom prst="rect">
            <a:avLst/>
          </a:prstGeom>
          <a:solidFill>
            <a:srgbClr val="49C0B6"/>
          </a:solidFill>
        </p:spPr>
      </p:sp>
      <p:sp>
        <p:nvSpPr>
          <p:cNvPr id="12808" name="object_1280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2810" name="object_1281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2812" name="object_1281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W=22%</a:t>
            </a:r>
          </a:p>
        </p:txBody>
      </p:sp>
      <p:sp>
        <p:nvSpPr>
          <p:cNvPr id="12814" name="object_12815">
            <a:hlinkClick r:id="rId17" action="ppaction://hlinksldjump" tooltip="Es gelingt unserem Unternehmen immer wieder, neue erfolgreiche Produkte und Dienstleistungen zu schaffen."/>
          </p:cNvPr>
          <p:cNvSpPr/>
          <p:nvPr/>
        </p:nvSpPr>
        <p:spPr>
          <a:xfrm>
            <a:off x="7345326" y="6041174"/>
            <a:ext cx="6280708" cy="424573"/>
          </a:xfrm>
          <a:prstGeom prst="rect">
            <a:avLst/>
          </a:prstGeom>
          <a:solidFill>
            <a:srgbClr val="49C0B6"/>
          </a:solidFill>
        </p:spPr>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24" name="object_12825"/>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39</a:t>
            </a:r>
            <a:endParaRPr sz="2950" b="1" dirty="0"/>
          </a:p>
        </p:txBody>
      </p:sp>
      <p:sp>
        <p:nvSpPr>
          <p:cNvPr id="12826" name="object_1282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Fairness im Unternehmen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2828" name="1282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2830" name="1283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2832" name="1283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2834" name="1283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2836" name="1283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2838" name="1283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2840" name="1284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2842" name="1284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2844" name="object_12845"/>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2.7</a:t>
            </a:r>
          </a:p>
          <a:p>
            <a:pPr algn="ctr"/>
            <a:r>
              <a:rPr lang="en-US" sz="1850" b="1" dirty="0">
                <a:solidFill>
                  <a:srgbClr val="5DC596"/>
                </a:solidFill>
                <a:latin typeface="Arial"/>
                <a:cs typeface="Arial"/>
              </a:rPr>
              <a:t>(+0.8)</a:t>
            </a:r>
          </a:p>
        </p:txBody>
      </p:sp>
      <p:sp>
        <p:nvSpPr>
          <p:cNvPr id="12846" name="object_1284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848" name="object_12849"/>
          <p:cNvSpPr/>
          <p:nvPr/>
        </p:nvSpPr>
        <p:spPr>
          <a:xfrm>
            <a:off x="7345326" y="3599878"/>
            <a:ext cx="0" cy="3184299"/>
          </a:xfrm>
          <a:prstGeom prst="rect">
            <a:avLst/>
          </a:prstGeom>
          <a:ln w="5235">
            <a:solidFill>
              <a:srgbClr val="000000"/>
            </a:solidFill>
          </a:ln>
        </p:spPr>
      </p:sp>
      <p:sp>
        <p:nvSpPr>
          <p:cNvPr id="12850" name="object_1285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852" name="object_12853"/>
          <p:cNvSpPr/>
          <p:nvPr/>
        </p:nvSpPr>
        <p:spPr>
          <a:xfrm>
            <a:off x="9026775" y="3599878"/>
            <a:ext cx="0" cy="3184299"/>
          </a:xfrm>
          <a:prstGeom prst="rect">
            <a:avLst/>
          </a:prstGeom>
          <a:ln w="5235">
            <a:solidFill>
              <a:srgbClr val="767A7C"/>
            </a:solidFill>
          </a:ln>
        </p:spPr>
      </p:sp>
      <p:sp>
        <p:nvSpPr>
          <p:cNvPr id="12854" name="object_1285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856" name="object_12857"/>
          <p:cNvSpPr/>
          <p:nvPr/>
        </p:nvSpPr>
        <p:spPr>
          <a:xfrm>
            <a:off x="10708225" y="3599878"/>
            <a:ext cx="0" cy="3184299"/>
          </a:xfrm>
          <a:prstGeom prst="rect">
            <a:avLst/>
          </a:prstGeom>
          <a:ln w="5235">
            <a:solidFill>
              <a:srgbClr val="767A7C"/>
            </a:solidFill>
          </a:ln>
        </p:spPr>
      </p:sp>
      <p:sp>
        <p:nvSpPr>
          <p:cNvPr id="12858" name="object_1285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860" name="object_12861"/>
          <p:cNvSpPr/>
          <p:nvPr/>
        </p:nvSpPr>
        <p:spPr>
          <a:xfrm>
            <a:off x="12389674" y="3599878"/>
            <a:ext cx="0" cy="3184299"/>
          </a:xfrm>
          <a:prstGeom prst="rect">
            <a:avLst/>
          </a:prstGeom>
          <a:ln w="5235">
            <a:solidFill>
              <a:srgbClr val="767A7C"/>
            </a:solidFill>
          </a:ln>
        </p:spPr>
      </p:sp>
      <p:sp>
        <p:nvSpPr>
          <p:cNvPr id="12862" name="object_1286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864" name="object_12865"/>
          <p:cNvSpPr/>
          <p:nvPr/>
        </p:nvSpPr>
        <p:spPr>
          <a:xfrm>
            <a:off x="14071124" y="3599878"/>
            <a:ext cx="0" cy="3184299"/>
          </a:xfrm>
          <a:prstGeom prst="rect">
            <a:avLst/>
          </a:prstGeom>
          <a:ln w="5235">
            <a:solidFill>
              <a:srgbClr val="767A7C"/>
            </a:solidFill>
          </a:ln>
        </p:spPr>
      </p:sp>
      <p:sp>
        <p:nvSpPr>
          <p:cNvPr id="12866" name="object_1286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868" name="object_12869"/>
          <p:cNvSpPr/>
          <p:nvPr/>
        </p:nvSpPr>
        <p:spPr>
          <a:xfrm>
            <a:off x="15752573" y="3599878"/>
            <a:ext cx="0" cy="3184299"/>
          </a:xfrm>
          <a:prstGeom prst="rect">
            <a:avLst/>
          </a:prstGeom>
          <a:ln w="5235">
            <a:solidFill>
              <a:srgbClr val="000000"/>
            </a:solidFill>
          </a:ln>
        </p:spPr>
      </p:sp>
      <p:sp>
        <p:nvSpPr>
          <p:cNvPr id="12818" name="object_12819"/>
          <p:cNvSpPr/>
          <p:nvPr/>
        </p:nvSpPr>
        <p:spPr>
          <a:xfrm>
            <a:off x="7345326" y="3442398"/>
            <a:ext cx="5128421" cy="157480"/>
          </a:xfrm>
          <a:prstGeom prst="rect">
            <a:avLst/>
          </a:prstGeom>
          <a:solidFill>
            <a:srgbClr val="DB2D3C"/>
          </a:solidFill>
        </p:spPr>
      </p:sp>
      <p:sp>
        <p:nvSpPr>
          <p:cNvPr id="12820" name="object_12821"/>
          <p:cNvSpPr/>
          <p:nvPr/>
        </p:nvSpPr>
        <p:spPr>
          <a:xfrm>
            <a:off x="12473747" y="3442398"/>
            <a:ext cx="1008870" cy="157480"/>
          </a:xfrm>
          <a:prstGeom prst="rect">
            <a:avLst/>
          </a:prstGeom>
          <a:solidFill>
            <a:srgbClr val="FABC46"/>
          </a:solidFill>
        </p:spPr>
      </p:sp>
      <p:sp>
        <p:nvSpPr>
          <p:cNvPr id="12822" name="object_12823"/>
          <p:cNvSpPr/>
          <p:nvPr/>
        </p:nvSpPr>
        <p:spPr>
          <a:xfrm>
            <a:off x="13482617" y="3442398"/>
            <a:ext cx="2269957" cy="157480"/>
          </a:xfrm>
          <a:prstGeom prst="rect">
            <a:avLst/>
          </a:prstGeom>
          <a:solidFill>
            <a:srgbClr val="35B77C"/>
          </a:solidFill>
        </p:spPr>
      </p:sp>
      <p:sp>
        <p:nvSpPr>
          <p:cNvPr id="12870" name="object_1287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2872" name="object_12873"/>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2874" name="object_1287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Z=2.7 | W=72%</a:t>
            </a:r>
          </a:p>
        </p:txBody>
      </p:sp>
      <p:sp>
        <p:nvSpPr>
          <p:cNvPr id="12876" name="object_12877">
            <a:hlinkClick r:id="rId17" action="ppaction://hlinksldjump" tooltip="Mitarbeitende werden stets fair vom Unternehmen behandelt."/>
          </p:cNvPr>
          <p:cNvSpPr/>
          <p:nvPr/>
        </p:nvSpPr>
        <p:spPr>
          <a:xfrm>
            <a:off x="7345326" y="3918308"/>
            <a:ext cx="5572804" cy="424573"/>
          </a:xfrm>
          <a:prstGeom prst="rect">
            <a:avLst/>
          </a:prstGeom>
          <a:solidFill>
            <a:srgbClr val="49C0B6"/>
          </a:solidFill>
        </p:spPr>
      </p:sp>
      <p:sp>
        <p:nvSpPr>
          <p:cNvPr id="12878" name="object_1287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2880" name="object_12881"/>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2882" name="object_1288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Z=3.5 | W=78%</a:t>
            </a:r>
          </a:p>
        </p:txBody>
      </p:sp>
      <p:sp>
        <p:nvSpPr>
          <p:cNvPr id="12884" name="object_12885">
            <a:hlinkClick r:id="rId17" action="ppaction://hlinksldjump" tooltip="Mitarbeitende werden stets fair vom Unternehmen behandelt."/>
          </p:cNvPr>
          <p:cNvSpPr/>
          <p:nvPr/>
        </p:nvSpPr>
        <p:spPr>
          <a:xfrm>
            <a:off x="7345326" y="4979741"/>
            <a:ext cx="4227644" cy="424573"/>
          </a:xfrm>
          <a:prstGeom prst="rect">
            <a:avLst/>
          </a:prstGeom>
          <a:solidFill>
            <a:srgbClr val="49C0B6"/>
          </a:solidFill>
        </p:spPr>
      </p:sp>
      <p:sp>
        <p:nvSpPr>
          <p:cNvPr id="12886" name="object_1288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2888" name="object_12889"/>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2890" name="object_1289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Z=3.5 | W=72%</a:t>
            </a:r>
          </a:p>
        </p:txBody>
      </p:sp>
      <p:sp>
        <p:nvSpPr>
          <p:cNvPr id="12892" name="object_12893">
            <a:hlinkClick r:id="rId17" action="ppaction://hlinksldjump" tooltip="Mitarbeitende werden stets fair vom Unternehmen behandelt."/>
          </p:cNvPr>
          <p:cNvSpPr/>
          <p:nvPr/>
        </p:nvSpPr>
        <p:spPr>
          <a:xfrm>
            <a:off x="7345326" y="6041174"/>
            <a:ext cx="4154169" cy="424573"/>
          </a:xfrm>
          <a:prstGeom prst="rect">
            <a:avLst/>
          </a:prstGeom>
          <a:solidFill>
            <a:srgbClr val="49C0B6"/>
          </a:solidFill>
        </p:spPr>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 name="object_12903"/>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40</a:t>
            </a:r>
            <a:endParaRPr sz="2950" b="1" dirty="0"/>
          </a:p>
        </p:txBody>
      </p:sp>
      <p:sp>
        <p:nvSpPr>
          <p:cNvPr id="12904" name="object_1290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Zusammenarbeit Kulturen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2906" name="1290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2908" name="1290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2910" name="1291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2912" name="1291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2914" name="1291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2916" name="1291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2918" name="1291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2920" name="1292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2922" name="object_12923"/>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(+0.1)</a:t>
            </a:r>
          </a:p>
        </p:txBody>
      </p:sp>
      <p:sp>
        <p:nvSpPr>
          <p:cNvPr id="12924" name="object_1292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2926" name="object_12927"/>
          <p:cNvSpPr/>
          <p:nvPr/>
        </p:nvSpPr>
        <p:spPr>
          <a:xfrm>
            <a:off x="7345326" y="3599878"/>
            <a:ext cx="0" cy="3184299"/>
          </a:xfrm>
          <a:prstGeom prst="rect">
            <a:avLst/>
          </a:prstGeom>
          <a:ln w="5235">
            <a:solidFill>
              <a:srgbClr val="000000"/>
            </a:solidFill>
          </a:ln>
        </p:spPr>
      </p:sp>
      <p:sp>
        <p:nvSpPr>
          <p:cNvPr id="12928" name="object_1292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2930" name="object_12931"/>
          <p:cNvSpPr/>
          <p:nvPr/>
        </p:nvSpPr>
        <p:spPr>
          <a:xfrm>
            <a:off x="9026775" y="3599878"/>
            <a:ext cx="0" cy="3184299"/>
          </a:xfrm>
          <a:prstGeom prst="rect">
            <a:avLst/>
          </a:prstGeom>
          <a:ln w="5235">
            <a:solidFill>
              <a:srgbClr val="767A7C"/>
            </a:solidFill>
          </a:ln>
        </p:spPr>
      </p:sp>
      <p:sp>
        <p:nvSpPr>
          <p:cNvPr id="12932" name="object_1293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2934" name="object_12935"/>
          <p:cNvSpPr/>
          <p:nvPr/>
        </p:nvSpPr>
        <p:spPr>
          <a:xfrm>
            <a:off x="10708225" y="3599878"/>
            <a:ext cx="0" cy="3184299"/>
          </a:xfrm>
          <a:prstGeom prst="rect">
            <a:avLst/>
          </a:prstGeom>
          <a:ln w="5235">
            <a:solidFill>
              <a:srgbClr val="767A7C"/>
            </a:solidFill>
          </a:ln>
        </p:spPr>
      </p:sp>
      <p:sp>
        <p:nvSpPr>
          <p:cNvPr id="12936" name="object_1293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2938" name="object_12939"/>
          <p:cNvSpPr/>
          <p:nvPr/>
        </p:nvSpPr>
        <p:spPr>
          <a:xfrm>
            <a:off x="12389674" y="3599878"/>
            <a:ext cx="0" cy="3184299"/>
          </a:xfrm>
          <a:prstGeom prst="rect">
            <a:avLst/>
          </a:prstGeom>
          <a:ln w="5235">
            <a:solidFill>
              <a:srgbClr val="767A7C"/>
            </a:solidFill>
          </a:ln>
        </p:spPr>
      </p:sp>
      <p:sp>
        <p:nvSpPr>
          <p:cNvPr id="12940" name="object_1294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2942" name="object_12943"/>
          <p:cNvSpPr/>
          <p:nvPr/>
        </p:nvSpPr>
        <p:spPr>
          <a:xfrm>
            <a:off x="14071124" y="3599878"/>
            <a:ext cx="0" cy="3184299"/>
          </a:xfrm>
          <a:prstGeom prst="rect">
            <a:avLst/>
          </a:prstGeom>
          <a:ln w="5235">
            <a:solidFill>
              <a:srgbClr val="767A7C"/>
            </a:solidFill>
          </a:ln>
        </p:spPr>
      </p:sp>
      <p:sp>
        <p:nvSpPr>
          <p:cNvPr id="12944" name="object_1294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2946" name="object_12947"/>
          <p:cNvSpPr/>
          <p:nvPr/>
        </p:nvSpPr>
        <p:spPr>
          <a:xfrm>
            <a:off x="15752573" y="3599878"/>
            <a:ext cx="0" cy="3184299"/>
          </a:xfrm>
          <a:prstGeom prst="rect">
            <a:avLst/>
          </a:prstGeom>
          <a:ln w="5235">
            <a:solidFill>
              <a:srgbClr val="000000"/>
            </a:solidFill>
          </a:ln>
        </p:spPr>
      </p:sp>
      <p:sp>
        <p:nvSpPr>
          <p:cNvPr id="12896" name="object_12897"/>
          <p:cNvSpPr/>
          <p:nvPr/>
        </p:nvSpPr>
        <p:spPr>
          <a:xfrm>
            <a:off x="7345326" y="3442398"/>
            <a:ext cx="5128421" cy="157480"/>
          </a:xfrm>
          <a:prstGeom prst="rect">
            <a:avLst/>
          </a:prstGeom>
          <a:solidFill>
            <a:srgbClr val="DB2D3C"/>
          </a:solidFill>
        </p:spPr>
      </p:sp>
      <p:sp>
        <p:nvSpPr>
          <p:cNvPr id="12898" name="object_12899"/>
          <p:cNvSpPr/>
          <p:nvPr/>
        </p:nvSpPr>
        <p:spPr>
          <a:xfrm>
            <a:off x="12473747" y="3442398"/>
            <a:ext cx="1008870" cy="157480"/>
          </a:xfrm>
          <a:prstGeom prst="rect">
            <a:avLst/>
          </a:prstGeom>
          <a:solidFill>
            <a:srgbClr val="FABC46"/>
          </a:solidFill>
        </p:spPr>
      </p:sp>
      <p:sp>
        <p:nvSpPr>
          <p:cNvPr id="12900" name="object_12901"/>
          <p:cNvSpPr/>
          <p:nvPr/>
        </p:nvSpPr>
        <p:spPr>
          <a:xfrm>
            <a:off x="13482617" y="3442398"/>
            <a:ext cx="2269957" cy="157480"/>
          </a:xfrm>
          <a:prstGeom prst="rect">
            <a:avLst/>
          </a:prstGeom>
          <a:solidFill>
            <a:srgbClr val="35B77C"/>
          </a:solidFill>
        </p:spPr>
      </p:sp>
      <p:sp>
        <p:nvSpPr>
          <p:cNvPr id="12948" name="object_1294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2950" name="object_12951"/>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2952" name="object_1295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W=17%</a:t>
            </a:r>
          </a:p>
        </p:txBody>
      </p:sp>
      <p:sp>
        <p:nvSpPr>
          <p:cNvPr id="12954" name="object_12955">
            <a:hlinkClick r:id="rId17" action="ppaction://hlinksldjump" tooltip="Wir erleben unsere unterschiedlichen Kulturen am Arbeitsplatz (Sprache, Nationalität, Religion,...) in der Zusammenarbeit sehr positiv."/>
          </p:cNvPr>
          <p:cNvSpPr/>
          <p:nvPr/>
        </p:nvSpPr>
        <p:spPr>
          <a:xfrm>
            <a:off x="7345326" y="3918308"/>
            <a:ext cx="6165314" cy="424573"/>
          </a:xfrm>
          <a:prstGeom prst="rect">
            <a:avLst/>
          </a:prstGeom>
          <a:solidFill>
            <a:srgbClr val="49C0B6"/>
          </a:solidFill>
        </p:spPr>
      </p:sp>
      <p:sp>
        <p:nvSpPr>
          <p:cNvPr id="12956" name="object_1295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2958" name="object_12959"/>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2960" name="object_1296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W=17%</a:t>
            </a:r>
          </a:p>
        </p:txBody>
      </p:sp>
      <p:sp>
        <p:nvSpPr>
          <p:cNvPr id="12962" name="object_12963">
            <a:hlinkClick r:id="rId17" action="ppaction://hlinksldjump" tooltip="Wir erleben unsere unterschiedlichen Kulturen am Arbeitsplatz (Sprache, Nationalität, Religion,...) in der Zusammenarbeit sehr positiv."/>
          </p:cNvPr>
          <p:cNvSpPr/>
          <p:nvPr/>
        </p:nvSpPr>
        <p:spPr>
          <a:xfrm>
            <a:off x="7345326" y="4979741"/>
            <a:ext cx="6114361" cy="424573"/>
          </a:xfrm>
          <a:prstGeom prst="rect">
            <a:avLst/>
          </a:prstGeom>
          <a:solidFill>
            <a:srgbClr val="49C0B6"/>
          </a:solidFill>
        </p:spPr>
      </p:sp>
      <p:sp>
        <p:nvSpPr>
          <p:cNvPr id="12964" name="object_1296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2966" name="object_12967"/>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32</a:t>
            </a:r>
          </a:p>
        </p:txBody>
      </p:sp>
      <p:sp>
        <p:nvSpPr>
          <p:cNvPr id="12968" name="object_1296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W=17%</a:t>
            </a:r>
          </a:p>
        </p:txBody>
      </p:sp>
      <p:sp>
        <p:nvSpPr>
          <p:cNvPr id="12970" name="object_12971">
            <a:hlinkClick r:id="rId17" action="ppaction://hlinksldjump" tooltip="Wir erleben unsere unterschiedlichen Kulturen am Arbeitsplatz (Sprache, Nationalität, Religion,...) in der Zusammenarbeit sehr positiv."/>
          </p:cNvPr>
          <p:cNvSpPr/>
          <p:nvPr/>
        </p:nvSpPr>
        <p:spPr>
          <a:xfrm>
            <a:off x="7345326" y="6041174"/>
            <a:ext cx="5885073" cy="424573"/>
          </a:xfrm>
          <a:prstGeom prst="rect">
            <a:avLst/>
          </a:prstGeom>
          <a:solidFill>
            <a:srgbClr val="49C0B6"/>
          </a:solidFill>
        </p:spPr>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80" name="object_12981"/>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41</a:t>
            </a:r>
            <a:endParaRPr sz="2950" b="1" dirty="0"/>
          </a:p>
        </p:txBody>
      </p:sp>
      <p:sp>
        <p:nvSpPr>
          <p:cNvPr id="12982" name="object_1298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Gesamtzufriedenheit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2984" name="1298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2986" name="1298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2988" name="1298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2990" name="1299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2992" name="1299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2994" name="1299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2996" name="1299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2998" name="1299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3000" name="object_13001"/>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a:t>
            </a:r>
          </a:p>
          <a:p>
            <a:pPr algn="ctr"/>
            <a:r>
              <a:rPr lang="en-US" sz="1850" b="1" dirty="0">
                <a:solidFill>
                  <a:srgbClr val="515455"/>
                </a:solidFill>
                <a:latin typeface="Arial"/>
                <a:cs typeface="Arial"/>
              </a:rPr>
              <a:t>(+0.1)</a:t>
            </a:r>
          </a:p>
        </p:txBody>
      </p:sp>
      <p:sp>
        <p:nvSpPr>
          <p:cNvPr id="13002" name="object_1300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3004" name="object_13005"/>
          <p:cNvSpPr/>
          <p:nvPr/>
        </p:nvSpPr>
        <p:spPr>
          <a:xfrm>
            <a:off x="7345326" y="3599878"/>
            <a:ext cx="0" cy="3184299"/>
          </a:xfrm>
          <a:prstGeom prst="rect">
            <a:avLst/>
          </a:prstGeom>
          <a:ln w="5235">
            <a:solidFill>
              <a:srgbClr val="000000"/>
            </a:solidFill>
          </a:ln>
        </p:spPr>
      </p:sp>
      <p:sp>
        <p:nvSpPr>
          <p:cNvPr id="13006" name="object_1300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3008" name="object_13009"/>
          <p:cNvSpPr/>
          <p:nvPr/>
        </p:nvSpPr>
        <p:spPr>
          <a:xfrm>
            <a:off x="9026775" y="3599878"/>
            <a:ext cx="0" cy="3184299"/>
          </a:xfrm>
          <a:prstGeom prst="rect">
            <a:avLst/>
          </a:prstGeom>
          <a:ln w="5235">
            <a:solidFill>
              <a:srgbClr val="767A7C"/>
            </a:solidFill>
          </a:ln>
        </p:spPr>
      </p:sp>
      <p:sp>
        <p:nvSpPr>
          <p:cNvPr id="13010" name="object_1301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3012" name="object_13013"/>
          <p:cNvSpPr/>
          <p:nvPr/>
        </p:nvSpPr>
        <p:spPr>
          <a:xfrm>
            <a:off x="10708225" y="3599878"/>
            <a:ext cx="0" cy="3184299"/>
          </a:xfrm>
          <a:prstGeom prst="rect">
            <a:avLst/>
          </a:prstGeom>
          <a:ln w="5235">
            <a:solidFill>
              <a:srgbClr val="767A7C"/>
            </a:solidFill>
          </a:ln>
        </p:spPr>
      </p:sp>
      <p:sp>
        <p:nvSpPr>
          <p:cNvPr id="13014" name="object_1301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3016" name="object_13017"/>
          <p:cNvSpPr/>
          <p:nvPr/>
        </p:nvSpPr>
        <p:spPr>
          <a:xfrm>
            <a:off x="12389674" y="3599878"/>
            <a:ext cx="0" cy="3184299"/>
          </a:xfrm>
          <a:prstGeom prst="rect">
            <a:avLst/>
          </a:prstGeom>
          <a:ln w="5235">
            <a:solidFill>
              <a:srgbClr val="767A7C"/>
            </a:solidFill>
          </a:ln>
        </p:spPr>
      </p:sp>
      <p:sp>
        <p:nvSpPr>
          <p:cNvPr id="13018" name="object_1301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3020" name="object_13021"/>
          <p:cNvSpPr/>
          <p:nvPr/>
        </p:nvSpPr>
        <p:spPr>
          <a:xfrm>
            <a:off x="14071124" y="3599878"/>
            <a:ext cx="0" cy="3184299"/>
          </a:xfrm>
          <a:prstGeom prst="rect">
            <a:avLst/>
          </a:prstGeom>
          <a:ln w="5235">
            <a:solidFill>
              <a:srgbClr val="767A7C"/>
            </a:solidFill>
          </a:ln>
        </p:spPr>
      </p:sp>
      <p:sp>
        <p:nvSpPr>
          <p:cNvPr id="13022" name="object_1302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3024" name="object_13025"/>
          <p:cNvSpPr/>
          <p:nvPr/>
        </p:nvSpPr>
        <p:spPr>
          <a:xfrm>
            <a:off x="15752573" y="3599878"/>
            <a:ext cx="0" cy="3184299"/>
          </a:xfrm>
          <a:prstGeom prst="rect">
            <a:avLst/>
          </a:prstGeom>
          <a:ln w="5235">
            <a:solidFill>
              <a:srgbClr val="000000"/>
            </a:solidFill>
          </a:ln>
        </p:spPr>
      </p:sp>
      <p:sp>
        <p:nvSpPr>
          <p:cNvPr id="12974" name="object_12975"/>
          <p:cNvSpPr/>
          <p:nvPr/>
        </p:nvSpPr>
        <p:spPr>
          <a:xfrm>
            <a:off x="7345326" y="3442398"/>
            <a:ext cx="5128421" cy="157480"/>
          </a:xfrm>
          <a:prstGeom prst="rect">
            <a:avLst/>
          </a:prstGeom>
          <a:solidFill>
            <a:srgbClr val="DB2D3C"/>
          </a:solidFill>
        </p:spPr>
      </p:sp>
      <p:sp>
        <p:nvSpPr>
          <p:cNvPr id="12976" name="object_12977"/>
          <p:cNvSpPr/>
          <p:nvPr/>
        </p:nvSpPr>
        <p:spPr>
          <a:xfrm>
            <a:off x="12473747" y="3442398"/>
            <a:ext cx="1008870" cy="157480"/>
          </a:xfrm>
          <a:prstGeom prst="rect">
            <a:avLst/>
          </a:prstGeom>
          <a:solidFill>
            <a:srgbClr val="FABC46"/>
          </a:solidFill>
        </p:spPr>
      </p:sp>
      <p:sp>
        <p:nvSpPr>
          <p:cNvPr id="12978" name="object_12979"/>
          <p:cNvSpPr/>
          <p:nvPr/>
        </p:nvSpPr>
        <p:spPr>
          <a:xfrm>
            <a:off x="13482617" y="3442398"/>
            <a:ext cx="2269957" cy="157480"/>
          </a:xfrm>
          <a:prstGeom prst="rect">
            <a:avLst/>
          </a:prstGeom>
          <a:solidFill>
            <a:srgbClr val="35B77C"/>
          </a:solidFill>
        </p:spPr>
      </p:sp>
      <p:sp>
        <p:nvSpPr>
          <p:cNvPr id="13026" name="object_1302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3028" name="object_1302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3030" name="object_1303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 | W=61%</a:t>
            </a:r>
          </a:p>
        </p:txBody>
      </p:sp>
      <p:sp>
        <p:nvSpPr>
          <p:cNvPr id="13032" name="object_13033">
            <a:hlinkClick r:id="rId17" action="ppaction://hlinksldjump" tooltip="Insgesamt geht es mir in unserem Unternehmen sehr gut. "/>
          </p:cNvPr>
          <p:cNvSpPr/>
          <p:nvPr/>
        </p:nvSpPr>
        <p:spPr>
          <a:xfrm>
            <a:off x="7345326" y="3918308"/>
            <a:ext cx="6725798" cy="424573"/>
          </a:xfrm>
          <a:prstGeom prst="rect">
            <a:avLst/>
          </a:prstGeom>
          <a:solidFill>
            <a:srgbClr val="49C0B6"/>
          </a:solidFill>
        </p:spPr>
      </p:sp>
      <p:sp>
        <p:nvSpPr>
          <p:cNvPr id="13034" name="object_1303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3036" name="object_1303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3038" name="object_1303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W=61%</a:t>
            </a:r>
          </a:p>
        </p:txBody>
      </p:sp>
      <p:sp>
        <p:nvSpPr>
          <p:cNvPr id="13040" name="object_13041">
            <a:hlinkClick r:id="rId17" action="ppaction://hlinksldjump" tooltip="Insgesamt geht es mir in unserem Unternehmen sehr gut. "/>
          </p:cNvPr>
          <p:cNvSpPr/>
          <p:nvPr/>
        </p:nvSpPr>
        <p:spPr>
          <a:xfrm>
            <a:off x="7345326" y="4979741"/>
            <a:ext cx="6581673" cy="424573"/>
          </a:xfrm>
          <a:prstGeom prst="rect">
            <a:avLst/>
          </a:prstGeom>
          <a:solidFill>
            <a:srgbClr val="49C0B6"/>
          </a:solidFill>
        </p:spPr>
      </p:sp>
      <p:sp>
        <p:nvSpPr>
          <p:cNvPr id="13042" name="object_1304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3044" name="object_1304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3046" name="object_1304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W=61%</a:t>
            </a:r>
          </a:p>
        </p:txBody>
      </p:sp>
      <p:sp>
        <p:nvSpPr>
          <p:cNvPr id="13048" name="object_13049">
            <a:hlinkClick r:id="rId17" action="ppaction://hlinksldjump" tooltip="Insgesamt geht es mir in unserem Unternehmen sehr gut. "/>
          </p:cNvPr>
          <p:cNvSpPr/>
          <p:nvPr/>
        </p:nvSpPr>
        <p:spPr>
          <a:xfrm>
            <a:off x="7345326" y="6041174"/>
            <a:ext cx="6577434" cy="424573"/>
          </a:xfrm>
          <a:prstGeom prst="rect">
            <a:avLst/>
          </a:prstGeom>
          <a:solidFill>
            <a:srgbClr val="49C0B6"/>
          </a:solidFill>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34" name="object_2135"/>
          <p:cNvPicPr>
            <a:picLocks noChangeAspect="1"/>
          </p:cNvPicPr>
          <p:nvPr/>
        </p:nvPicPr>
        <p:blipFill>
          <a:blip r:embed="rId3"/>
          <a:stretch>
            <a:fillRect/>
          </a:stretch>
        </p:blipFill>
        <p:spPr>
          <a:xfrm>
            <a:off x="603250" y="519041"/>
            <a:ext cx="1098413" cy="1098413"/>
          </a:xfrm>
          <a:prstGeom prst="rect">
            <a:avLst/>
          </a:prstGeom>
        </p:spPr>
      </p:pic>
      <p:sp>
        <p:nvSpPr>
          <p:cNvPr id="2136" name="object_213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Handlungsportfolio</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2138" name="2139">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2140" name="2141">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2142" name="2143">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2144" name="2145">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2146" name="2147">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2148" name="2149">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2150" name="2151">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2152" name="2153">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2154" name="object_2155"/>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(N=18)</a:t>
            </a:r>
            <a:endParaRPr lang="en-US" sz="1950" dirty="0">
              <a:latin typeface="Arial" panose="02000000000000000000" pitchFamily="2" charset="0"/>
              <a:ea typeface="Arial" panose="02000000000000000000" pitchFamily="2" charset="0"/>
            </a:endParaRPr>
          </a:p>
        </p:txBody>
      </p:sp>
      <p:sp>
        <p:nvSpPr>
          <p:cNvPr id="2156" name="object_2157"/>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2158" name="object_2159"/>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(3.3)</a:t>
            </a:r>
            <a:endParaRPr sz="1950" dirty="0"/>
          </a:p>
        </p:txBody>
      </p:sp>
      <p:sp>
        <p:nvSpPr>
          <p:cNvPr id="2160" name="object_2161"/>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2162" name="object_2163"/>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(1.2)</a:t>
            </a:r>
          </a:p>
        </p:txBody>
      </p:sp>
      <p:sp>
        <p:nvSpPr>
          <p:cNvPr id="2122" name="object_2123"/>
          <p:cNvSpPr/>
          <p:nvPr/>
        </p:nvSpPr>
        <p:spPr>
          <a:xfrm>
            <a:off x="3748577" y="10104831"/>
            <a:ext cx="1939583" cy="157480"/>
          </a:xfrm>
          <a:prstGeom prst="rect">
            <a:avLst/>
          </a:prstGeom>
          <a:solidFill>
            <a:srgbClr val="DB2D3C"/>
          </a:solidFill>
        </p:spPr>
      </p:sp>
      <p:sp>
        <p:nvSpPr>
          <p:cNvPr id="2124" name="object_2125"/>
          <p:cNvSpPr/>
          <p:nvPr/>
        </p:nvSpPr>
        <p:spPr>
          <a:xfrm>
            <a:off x="3748577" y="3146501"/>
            <a:ext cx="1939583" cy="6958330"/>
          </a:xfrm>
          <a:prstGeom prst="rect">
            <a:avLst/>
          </a:prstGeom>
          <a:solidFill>
            <a:srgbClr val="DB2D3C">
              <a:alpha val="9999"/>
            </a:srgbClr>
          </a:solidFill>
        </p:spPr>
      </p:sp>
      <p:sp>
        <p:nvSpPr>
          <p:cNvPr id="2126" name="object_2127"/>
          <p:cNvSpPr/>
          <p:nvPr/>
        </p:nvSpPr>
        <p:spPr>
          <a:xfrm>
            <a:off x="5688160" y="10104831"/>
            <a:ext cx="3702840" cy="157480"/>
          </a:xfrm>
          <a:prstGeom prst="rect">
            <a:avLst/>
          </a:prstGeom>
          <a:solidFill>
            <a:srgbClr val="FABC46"/>
          </a:solidFill>
        </p:spPr>
      </p:sp>
      <p:sp>
        <p:nvSpPr>
          <p:cNvPr id="2128" name="object_2129"/>
          <p:cNvSpPr/>
          <p:nvPr/>
        </p:nvSpPr>
        <p:spPr>
          <a:xfrm>
            <a:off x="5688160" y="3146501"/>
            <a:ext cx="3702840" cy="6958330"/>
          </a:xfrm>
          <a:prstGeom prst="rect">
            <a:avLst/>
          </a:prstGeom>
          <a:solidFill>
            <a:srgbClr val="FABC46">
              <a:alpha val="9999"/>
            </a:srgbClr>
          </a:solidFill>
        </p:spPr>
      </p:sp>
      <p:sp>
        <p:nvSpPr>
          <p:cNvPr id="2130" name="object_2131"/>
          <p:cNvSpPr/>
          <p:nvPr/>
        </p:nvSpPr>
        <p:spPr>
          <a:xfrm>
            <a:off x="9391000" y="10104831"/>
            <a:ext cx="6964866" cy="157480"/>
          </a:xfrm>
          <a:prstGeom prst="rect">
            <a:avLst/>
          </a:prstGeom>
          <a:solidFill>
            <a:srgbClr val="35B77C"/>
          </a:solidFill>
        </p:spPr>
      </p:sp>
      <p:sp>
        <p:nvSpPr>
          <p:cNvPr id="2132" name="object_2133"/>
          <p:cNvSpPr/>
          <p:nvPr/>
        </p:nvSpPr>
        <p:spPr>
          <a:xfrm>
            <a:off x="9391000" y="3146501"/>
            <a:ext cx="6964866" cy="6958330"/>
          </a:xfrm>
          <a:prstGeom prst="rect">
            <a:avLst/>
          </a:prstGeom>
          <a:solidFill>
            <a:srgbClr val="35B77C">
              <a:alpha val="9999"/>
            </a:srgbClr>
          </a:solidFill>
        </p:spPr>
      </p:sp>
      <p:sp>
        <p:nvSpPr>
          <p:cNvPr id="2164" name="object_2165"/>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2166" name="object_2167"/>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cxnSp>
        <p:nvCxnSpPr>
          <p:cNvPr id="2168" name="object_2169"/>
          <p:cNvCxnSpPr/>
          <p:nvPr/>
        </p:nvCxnSpPr>
        <p:spPr>
          <a:xfrm flipV="1">
            <a:off x="12961597" y="3722410"/>
            <a:ext cx="4294422" cy="2903256"/>
          </a:xfrm>
          <a:prstGeom prst="line">
            <a:avLst/>
          </a:prstGeom>
          <a:ln w="9525" cap="flat" cmpd="sng" algn="ctr">
            <a:solidFill>
              <a:srgbClr val="49C0B6">
                <a:alpha val="69999"/>
              </a:srgbClr>
            </a:solidFill>
            <a:prstDash val="dash"/>
            <a:round/>
            <a:headEnd type="none" w="med" len="med"/>
            <a:tailEnd type="none" w="med" len="med"/>
          </a:ln>
        </p:spPr>
      </p:cxnSp>
      <p:cxnSp>
        <p:nvCxnSpPr>
          <p:cNvPr id="2170" name="object_2171"/>
          <p:cNvCxnSpPr/>
          <p:nvPr/>
        </p:nvCxnSpPr>
        <p:spPr>
          <a:xfrm flipV="1">
            <a:off x="12961597" y="4570551"/>
            <a:ext cx="4294422" cy="2055115"/>
          </a:xfrm>
          <a:prstGeom prst="line">
            <a:avLst/>
          </a:prstGeom>
          <a:ln w="9525" cap="flat" cmpd="sng" algn="ctr">
            <a:solidFill>
              <a:srgbClr val="49C0B6">
                <a:alpha val="69999"/>
              </a:srgbClr>
            </a:solidFill>
            <a:prstDash val="dash"/>
            <a:round/>
            <a:headEnd type="none" w="med" len="med"/>
            <a:tailEnd type="none" w="med" len="med"/>
          </a:ln>
        </p:spPr>
      </p:cxnSp>
      <p:cxnSp>
        <p:nvCxnSpPr>
          <p:cNvPr id="2172" name="object_2173"/>
          <p:cNvCxnSpPr/>
          <p:nvPr/>
        </p:nvCxnSpPr>
        <p:spPr>
          <a:xfrm flipV="1">
            <a:off x="9964059" y="5418692"/>
            <a:ext cx="7291960" cy="3503223"/>
          </a:xfrm>
          <a:prstGeom prst="line">
            <a:avLst/>
          </a:prstGeom>
          <a:ln w="9525" cap="flat" cmpd="sng" algn="ctr">
            <a:solidFill>
              <a:srgbClr val="B26256">
                <a:alpha val="69999"/>
              </a:srgbClr>
            </a:solidFill>
            <a:prstDash val="dash"/>
            <a:round/>
            <a:headEnd type="none" w="med" len="med"/>
            <a:tailEnd type="none" w="med" len="med"/>
          </a:ln>
        </p:spPr>
      </p:cxnSp>
      <p:cxnSp>
        <p:nvCxnSpPr>
          <p:cNvPr id="2174" name="object_2175"/>
          <p:cNvCxnSpPr/>
          <p:nvPr/>
        </p:nvCxnSpPr>
        <p:spPr>
          <a:xfrm flipV="1">
            <a:off x="9964059" y="6266833"/>
            <a:ext cx="7291960" cy="2655082"/>
          </a:xfrm>
          <a:prstGeom prst="line">
            <a:avLst/>
          </a:prstGeom>
          <a:ln w="9525" cap="flat" cmpd="sng" algn="ctr">
            <a:solidFill>
              <a:srgbClr val="F79964">
                <a:alpha val="69999"/>
              </a:srgbClr>
            </a:solidFill>
            <a:prstDash val="dash"/>
            <a:round/>
            <a:headEnd type="none" w="med" len="med"/>
            <a:tailEnd type="none" w="med" len="med"/>
          </a:ln>
        </p:spPr>
      </p:cxnSp>
      <p:cxnSp>
        <p:nvCxnSpPr>
          <p:cNvPr id="2176" name="object_2177"/>
          <p:cNvCxnSpPr/>
          <p:nvPr/>
        </p:nvCxnSpPr>
        <p:spPr>
          <a:xfrm>
            <a:off x="13184597" y="7043166"/>
            <a:ext cx="4071422" cy="71808"/>
          </a:xfrm>
          <a:prstGeom prst="line">
            <a:avLst/>
          </a:prstGeom>
          <a:ln w="9525" cap="flat" cmpd="sng" algn="ctr">
            <a:solidFill>
              <a:srgbClr val="B26256">
                <a:alpha val="69999"/>
              </a:srgbClr>
            </a:solidFill>
            <a:prstDash val="dash"/>
            <a:round/>
            <a:headEnd type="none" w="med" len="med"/>
            <a:tailEnd type="none" w="med" len="med"/>
          </a:ln>
        </p:spPr>
      </p:cxnSp>
      <p:cxnSp>
        <p:nvCxnSpPr>
          <p:cNvPr id="2178" name="object_2179"/>
          <p:cNvCxnSpPr/>
          <p:nvPr/>
        </p:nvCxnSpPr>
        <p:spPr>
          <a:xfrm>
            <a:off x="13184597" y="7043166"/>
            <a:ext cx="4071422" cy="919949"/>
          </a:xfrm>
          <a:prstGeom prst="line">
            <a:avLst/>
          </a:prstGeom>
          <a:ln w="9525" cap="flat" cmpd="sng" algn="ctr">
            <a:solidFill>
              <a:srgbClr val="F79964">
                <a:alpha val="69999"/>
              </a:srgbClr>
            </a:solidFill>
            <a:prstDash val="dash"/>
            <a:round/>
            <a:headEnd type="none" w="med" len="med"/>
            <a:tailEnd type="none" w="med" len="med"/>
          </a:ln>
        </p:spPr>
      </p:cxnSp>
      <p:cxnSp>
        <p:nvCxnSpPr>
          <p:cNvPr id="2180" name="object_2181"/>
          <p:cNvCxnSpPr/>
          <p:nvPr/>
        </p:nvCxnSpPr>
        <p:spPr>
          <a:xfrm>
            <a:off x="7319173" y="5094833"/>
            <a:ext cx="9936846" cy="3716423"/>
          </a:xfrm>
          <a:prstGeom prst="line">
            <a:avLst/>
          </a:prstGeom>
          <a:ln w="9525" cap="flat" cmpd="sng" algn="ctr">
            <a:solidFill>
              <a:srgbClr val="F48798">
                <a:alpha val="69999"/>
              </a:srgbClr>
            </a:solidFill>
            <a:prstDash val="dash"/>
            <a:round/>
            <a:headEnd type="none" w="med" len="med"/>
            <a:tailEnd type="none" w="med" len="med"/>
          </a:ln>
        </p:spPr>
      </p:cxnSp>
      <p:cxnSp>
        <p:nvCxnSpPr>
          <p:cNvPr id="2182" name="object_2183"/>
          <p:cNvCxnSpPr/>
          <p:nvPr/>
        </p:nvCxnSpPr>
        <p:spPr>
          <a:xfrm>
            <a:off x="7319173" y="5094833"/>
            <a:ext cx="9936846" cy="4564564"/>
          </a:xfrm>
          <a:prstGeom prst="line">
            <a:avLst/>
          </a:prstGeom>
          <a:ln w="9525" cap="flat" cmpd="sng" algn="ctr">
            <a:solidFill>
              <a:srgbClr val="F79964">
                <a:alpha val="69999"/>
              </a:srgbClr>
            </a:solidFill>
            <a:prstDash val="dash"/>
            <a:round/>
            <a:headEnd type="none" w="med" len="med"/>
            <a:tailEnd type="none" w="med" len="med"/>
          </a:ln>
        </p:spPr>
      </p:cxnSp>
      <p:sp>
        <p:nvSpPr>
          <p:cNvPr id="2184" name="object_2185">
            <a:hlinkClick r:id="rId14" action="ppaction://hlinksldjump" tooltip="1: Einsatz der Qualifikationen Z=1.8 / W=50%"/>
          </p:cNvPr>
          <p:cNvSpPr/>
          <p:nvPr/>
        </p:nvSpPr>
        <p:spPr>
          <a:xfrm rot="10800000">
            <a:off x="12707930" y="6358649"/>
            <a:ext cx="507333" cy="507333"/>
          </a:xfrm>
          <a:prstGeom prst="pie">
            <a:avLst>
              <a:gd name="adj1" fmla="val 0"/>
              <a:gd name="adj2" fmla="val 10800000"/>
            </a:avLst>
          </a:prstGeom>
          <a:solidFill>
            <a:srgbClr val="49C0B6"/>
          </a:solidFill>
          <a:ln>
            <a:noFill/>
          </a:ln>
        </p:spPr>
      </p:sp>
      <p:sp>
        <p:nvSpPr>
          <p:cNvPr id="2186" name="object_2187">
            <a:hlinkClick r:id="rId14" action="ppaction://hlinksldjump" tooltip="Einsatz der Qualifikationen Z=1.8 / W=50%"/>
          </p:cNvPr>
          <p:cNvSpPr/>
          <p:nvPr/>
        </p:nvSpPr>
        <p:spPr>
          <a:xfrm>
            <a:off x="17256019" y="3455392"/>
            <a:ext cx="534035" cy="534035"/>
          </a:xfrm>
          <a:prstGeom prst="ellipse">
            <a:avLst/>
          </a:prstGeom>
          <a:solidFill>
            <a:srgbClr val="49C0B6">
              <a:alpha val="89999"/>
            </a:srgbClr>
          </a:solidFill>
        </p:spPr>
        <p:txBody>
          <a:bodyPr wrap="square" lIns="0" tIns="0" rIns="0" bIns="0" rtlCol="0" anchor="ctr"/>
          <a:lstStyle/>
          <a:p>
            <a:pPr algn="ctr"/>
            <a:r>
              <a:rPr sz="1950" b="1" dirty="0">
                <a:solidFill>
                  <a:srgbClr val="FFFFFF"/>
                </a:solidFill>
                <a:latin typeface="Arial"/>
                <a:ea typeface="Arial"/>
              </a:rPr>
              <a:t>1</a:t>
            </a:r>
            <a:endParaRPr sz="1950" b="1" dirty="0"/>
          </a:p>
        </p:txBody>
      </p:sp>
      <p:sp>
        <p:nvSpPr>
          <p:cNvPr id="2188" name="object_2189">
            <a:hlinkClick r:id="rId20" action="ppaction://hlinksldjump" tooltip="3: Unterstützung durch Kollegen Z=1.8 / W=50%"/>
          </p:cNvPr>
          <p:cNvSpPr/>
          <p:nvPr/>
        </p:nvSpPr>
        <p:spPr>
          <a:xfrm rot="21600000">
            <a:off x="12707930" y="6385350"/>
            <a:ext cx="507333" cy="507333"/>
          </a:xfrm>
          <a:prstGeom prst="pie">
            <a:avLst>
              <a:gd name="adj1" fmla="val 0"/>
              <a:gd name="adj2" fmla="val 10800000"/>
            </a:avLst>
          </a:prstGeom>
          <a:solidFill>
            <a:srgbClr val="49C0B6"/>
          </a:solidFill>
          <a:ln>
            <a:noFill/>
          </a:ln>
        </p:spPr>
      </p:sp>
      <p:sp>
        <p:nvSpPr>
          <p:cNvPr id="2190" name="object_2191">
            <a:hlinkClick r:id="rId20" action="ppaction://hlinksldjump" tooltip="Unterstützung durch Kollegen Z=1.8 / W=50%"/>
          </p:cNvPr>
          <p:cNvSpPr/>
          <p:nvPr/>
        </p:nvSpPr>
        <p:spPr>
          <a:xfrm>
            <a:off x="17256019" y="4303533"/>
            <a:ext cx="534035" cy="534035"/>
          </a:xfrm>
          <a:prstGeom prst="ellipse">
            <a:avLst/>
          </a:prstGeom>
          <a:solidFill>
            <a:srgbClr val="49C0B6">
              <a:alpha val="89999"/>
            </a:srgbClr>
          </a:solidFill>
        </p:spPr>
        <p:txBody>
          <a:bodyPr wrap="square" lIns="0" tIns="0" rIns="0" bIns="0" rtlCol="0" anchor="ctr"/>
          <a:lstStyle/>
          <a:p>
            <a:pPr algn="ctr"/>
            <a:r>
              <a:rPr sz="1950" b="1" dirty="0">
                <a:solidFill>
                  <a:srgbClr val="FFFFFF"/>
                </a:solidFill>
                <a:latin typeface="Arial"/>
                <a:ea typeface="Arial"/>
              </a:rPr>
              <a:t>3</a:t>
            </a:r>
            <a:endParaRPr sz="1950" b="1" dirty="0"/>
          </a:p>
        </p:txBody>
      </p:sp>
      <p:sp>
        <p:nvSpPr>
          <p:cNvPr id="2192" name="object_2193">
            <a:hlinkClick r:id="rId21" action="ppaction://hlinksldjump" tooltip="2: Neues lernen Z=2 / W=50%"/>
          </p:cNvPr>
          <p:cNvSpPr/>
          <p:nvPr/>
        </p:nvSpPr>
        <p:spPr>
          <a:xfrm>
            <a:off x="11107648" y="6358649"/>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a:t>
            </a:r>
            <a:endParaRPr sz="1950" b="1" dirty="0"/>
          </a:p>
        </p:txBody>
      </p:sp>
      <p:sp>
        <p:nvSpPr>
          <p:cNvPr id="2194" name="object_2195">
            <a:hlinkClick r:id="rId22" action="ppaction://hlinksldjump" tooltip="5: Arbeitsmenge Z=2.4 / W=50%"/>
          </p:cNvPr>
          <p:cNvSpPr/>
          <p:nvPr/>
        </p:nvSpPr>
        <p:spPr>
          <a:xfrm>
            <a:off x="8852815" y="6358649"/>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5</a:t>
            </a:r>
            <a:endParaRPr sz="1950" b="1" dirty="0"/>
          </a:p>
        </p:txBody>
      </p:sp>
      <p:sp>
        <p:nvSpPr>
          <p:cNvPr id="2196" name="object_2197">
            <a:hlinkClick r:id="rId23" action="ppaction://hlinksldjump" tooltip="4: Unterstützung durch Führungskraft Z=1.8 / W=100%"/>
          </p:cNvPr>
          <p:cNvSpPr/>
          <p:nvPr/>
        </p:nvSpPr>
        <p:spPr>
          <a:xfrm>
            <a:off x="12780070" y="2879484"/>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a:t>
            </a:r>
            <a:endParaRPr sz="1950" b="1" dirty="0"/>
          </a:p>
        </p:txBody>
      </p:sp>
      <p:sp>
        <p:nvSpPr>
          <p:cNvPr id="2198" name="object_2199">
            <a:hlinkClick r:id="rId24" action="ppaction://hlinksldjump" tooltip="6: Arbeitszeitmodell Z=1.8 / W=28%"/>
          </p:cNvPr>
          <p:cNvSpPr/>
          <p:nvPr/>
        </p:nvSpPr>
        <p:spPr>
          <a:xfrm>
            <a:off x="12736068" y="7889481"/>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6</a:t>
            </a:r>
            <a:endParaRPr sz="1950" b="1" dirty="0"/>
          </a:p>
        </p:txBody>
      </p:sp>
      <p:sp>
        <p:nvSpPr>
          <p:cNvPr id="2200" name="object_2201">
            <a:hlinkClick r:id="rId25" action="ppaction://hlinksldjump" tooltip="7: Veränderungstempo Z=2.6 / W=28%"/>
          </p:cNvPr>
          <p:cNvSpPr/>
          <p:nvPr/>
        </p:nvSpPr>
        <p:spPr>
          <a:xfrm>
            <a:off x="7757459" y="7889481"/>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7</a:t>
            </a:r>
            <a:endParaRPr sz="1950" b="1" dirty="0"/>
          </a:p>
        </p:txBody>
      </p:sp>
      <p:sp>
        <p:nvSpPr>
          <p:cNvPr id="2202" name="object_2203">
            <a:hlinkClick r:id="rId26" action="ppaction://hlinksldjump" tooltip="19: Delegationskompetenz Z=1.7 / W=28%"/>
          </p:cNvPr>
          <p:cNvSpPr/>
          <p:nvPr/>
        </p:nvSpPr>
        <p:spPr>
          <a:xfrm>
            <a:off x="13223556" y="788948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19</a:t>
            </a:r>
            <a:endParaRPr sz="1950" b="1" dirty="0"/>
          </a:p>
        </p:txBody>
      </p:sp>
      <p:sp>
        <p:nvSpPr>
          <p:cNvPr id="2204" name="object_2205">
            <a:hlinkClick r:id="rId27" action="ppaction://hlinksldjump" tooltip="20: Feedback Z=1.6 / W=28%"/>
          </p:cNvPr>
          <p:cNvSpPr/>
          <p:nvPr/>
        </p:nvSpPr>
        <p:spPr>
          <a:xfrm>
            <a:off x="13928859" y="788948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20</a:t>
            </a:r>
            <a:endParaRPr sz="1950" b="1" dirty="0"/>
          </a:p>
        </p:txBody>
      </p:sp>
      <p:sp>
        <p:nvSpPr>
          <p:cNvPr id="2206" name="object_2207">
            <a:hlinkClick r:id="rId28" action="ppaction://hlinksldjump" tooltip="26: Zielvereinbarung Z=1.4 / W=28%"/>
          </p:cNvPr>
          <p:cNvSpPr/>
          <p:nvPr/>
        </p:nvSpPr>
        <p:spPr>
          <a:xfrm>
            <a:off x="15024216" y="7889481"/>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26</a:t>
            </a:r>
            <a:endParaRPr sz="1950" b="1" dirty="0"/>
          </a:p>
        </p:txBody>
      </p:sp>
      <p:sp>
        <p:nvSpPr>
          <p:cNvPr id="2208" name="object_2209">
            <a:hlinkClick r:id="rId29" action="ppaction://hlinksldjump" tooltip="35: Weiterempfehlung Z=2.2 / W=28%"/>
          </p:cNvPr>
          <p:cNvSpPr/>
          <p:nvPr/>
        </p:nvSpPr>
        <p:spPr>
          <a:xfrm>
            <a:off x="10049693" y="788948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35</a:t>
            </a:r>
            <a:endParaRPr sz="1950" b="1" dirty="0"/>
          </a:p>
        </p:txBody>
      </p:sp>
      <p:sp>
        <p:nvSpPr>
          <p:cNvPr id="2210" name="object_2211">
            <a:hlinkClick r:id="rId30" action="ppaction://hlinksldjump" tooltip="37: Positive Zukunft Z=2.1 / W=28%"/>
          </p:cNvPr>
          <p:cNvSpPr/>
          <p:nvPr/>
        </p:nvSpPr>
        <p:spPr>
          <a:xfrm>
            <a:off x="10909949" y="788948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37</a:t>
            </a:r>
            <a:endParaRPr sz="1950" b="1" dirty="0"/>
          </a:p>
        </p:txBody>
      </p:sp>
      <p:sp>
        <p:nvSpPr>
          <p:cNvPr id="2212" name="object_2213">
            <a:hlinkClick r:id="rId31" action="ppaction://hlinksldjump" tooltip="8: Qualität von Besprechungen Z=2.3 / W=11%"/>
          </p:cNvPr>
          <p:cNvSpPr/>
          <p:nvPr/>
        </p:nvSpPr>
        <p:spPr>
          <a:xfrm>
            <a:off x="9344390" y="9072397"/>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8</a:t>
            </a:r>
            <a:endParaRPr sz="1950" b="1" dirty="0"/>
          </a:p>
        </p:txBody>
      </p:sp>
      <p:sp>
        <p:nvSpPr>
          <p:cNvPr id="2214" name="object_2215">
            <a:hlinkClick r:id="rId32" action="ppaction://hlinksldjump" tooltip="31: Kenntnis Bewertungssystem Z=1.5 / W=11%"/>
          </p:cNvPr>
          <p:cNvSpPr/>
          <p:nvPr/>
        </p:nvSpPr>
        <p:spPr>
          <a:xfrm>
            <a:off x="14105185" y="9072397"/>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31</a:t>
            </a:r>
            <a:endParaRPr sz="1950" b="1" dirty="0"/>
          </a:p>
        </p:txBody>
      </p:sp>
      <p:sp>
        <p:nvSpPr>
          <p:cNvPr id="2216" name="object_2217">
            <a:hlinkClick r:id="rId33" action="ppaction://hlinksldjump" tooltip="9: Prioritätensetzung Z=2.3 / W=22%"/>
          </p:cNvPr>
          <p:cNvSpPr/>
          <p:nvPr/>
        </p:nvSpPr>
        <p:spPr>
          <a:xfrm>
            <a:off x="9468855" y="8306981"/>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9</a:t>
            </a:r>
            <a:endParaRPr sz="1950" b="1" dirty="0"/>
          </a:p>
        </p:txBody>
      </p:sp>
      <p:sp>
        <p:nvSpPr>
          <p:cNvPr id="2218" name="object_2219">
            <a:hlinkClick r:id="rId34" action="ppaction://hlinksldjump" tooltip="18: Förderung interner Kooperation Z=1.8 / W=22%"/>
          </p:cNvPr>
          <p:cNvSpPr/>
          <p:nvPr/>
        </p:nvSpPr>
        <p:spPr>
          <a:xfrm>
            <a:off x="12341928" y="830698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18</a:t>
            </a:r>
            <a:endParaRPr sz="1950" b="1" dirty="0"/>
          </a:p>
        </p:txBody>
      </p:sp>
      <p:sp>
        <p:nvSpPr>
          <p:cNvPr id="2220" name="object_2221">
            <a:hlinkClick r:id="rId35" action="ppaction://hlinksldjump" tooltip="38: Innovation Z=2.2 / W=22%"/>
          </p:cNvPr>
          <p:cNvSpPr/>
          <p:nvPr/>
        </p:nvSpPr>
        <p:spPr>
          <a:xfrm>
            <a:off x="10226019" y="830698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38</a:t>
            </a:r>
            <a:endParaRPr sz="1950" b="1" dirty="0"/>
          </a:p>
        </p:txBody>
      </p:sp>
      <p:sp>
        <p:nvSpPr>
          <p:cNvPr id="2222" name="object_2223">
            <a:hlinkClick r:id="rId36" action="ppaction://hlinksldjump" tooltip="10: Unbürokratische Entscheidungen Z=2.8 / W=83%"/>
          </p:cNvPr>
          <p:cNvSpPr/>
          <p:nvPr/>
        </p:nvSpPr>
        <p:spPr>
          <a:xfrm>
            <a:off x="6421658" y="4062400"/>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10</a:t>
            </a:r>
            <a:endParaRPr sz="1950" b="1" dirty="0"/>
          </a:p>
        </p:txBody>
      </p:sp>
      <p:sp>
        <p:nvSpPr>
          <p:cNvPr id="2224" name="object_2225">
            <a:hlinkClick r:id="rId37" action="ppaction://hlinksldjump" tooltip="16: Führungskraft ist Vorbild Z=1.8 / W=83%"/>
          </p:cNvPr>
          <p:cNvSpPr/>
          <p:nvPr/>
        </p:nvSpPr>
        <p:spPr>
          <a:xfrm>
            <a:off x="12694579" y="406240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16</a:t>
            </a:r>
            <a:endParaRPr sz="1950" b="1" dirty="0"/>
          </a:p>
        </p:txBody>
      </p:sp>
      <p:sp>
        <p:nvSpPr>
          <p:cNvPr id="2226" name="object_2227">
            <a:hlinkClick r:id="rId38" action="ppaction://hlinksldjump" tooltip="21: Eigenverantwortung wird gefördert Z=1.4 / W=83%"/>
          </p:cNvPr>
          <p:cNvSpPr/>
          <p:nvPr/>
        </p:nvSpPr>
        <p:spPr>
          <a:xfrm>
            <a:off x="15163139" y="406240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21</a:t>
            </a:r>
            <a:endParaRPr sz="1950" b="1" dirty="0"/>
          </a:p>
        </p:txBody>
      </p:sp>
      <p:sp>
        <p:nvSpPr>
          <p:cNvPr id="2228" name="object_2229">
            <a:hlinkClick r:id="rId39" action="ppaction://hlinksldjump" tooltip="11: Abteilungsübergreifender Arbeitsablauf Z=2.3 / W=17%"/>
          </p:cNvPr>
          <p:cNvSpPr/>
          <p:nvPr/>
        </p:nvSpPr>
        <p:spPr>
          <a:xfrm rot="10800000">
            <a:off x="9710393" y="8654897"/>
            <a:ext cx="507333" cy="507333"/>
          </a:xfrm>
          <a:prstGeom prst="pie">
            <a:avLst>
              <a:gd name="adj1" fmla="val 0"/>
              <a:gd name="adj2" fmla="val 10800000"/>
            </a:avLst>
          </a:prstGeom>
          <a:solidFill>
            <a:srgbClr val="B26256"/>
          </a:solidFill>
          <a:ln>
            <a:noFill/>
          </a:ln>
        </p:spPr>
      </p:sp>
      <p:sp>
        <p:nvSpPr>
          <p:cNvPr id="2230" name="object_2231">
            <a:hlinkClick r:id="rId39" action="ppaction://hlinksldjump" tooltip="Abteilungsübergreifender Arbeitsablauf Z=2.3 / W=17%"/>
          </p:cNvPr>
          <p:cNvSpPr/>
          <p:nvPr/>
        </p:nvSpPr>
        <p:spPr>
          <a:xfrm>
            <a:off x="17256019" y="5151674"/>
            <a:ext cx="534035" cy="534035"/>
          </a:xfrm>
          <a:prstGeom prst="ellipse">
            <a:avLst/>
          </a:prstGeom>
          <a:solidFill>
            <a:srgbClr val="B26256">
              <a:alpha val="89999"/>
            </a:srgbClr>
          </a:solidFill>
        </p:spPr>
        <p:txBody>
          <a:bodyPr wrap="square" lIns="0" tIns="0" rIns="0" bIns="0" rtlCol="0" anchor="ctr"/>
          <a:lstStyle/>
          <a:p>
            <a:pPr algn="ctr"/>
            <a:r>
              <a:rPr sz="1950" b="1" dirty="0">
                <a:solidFill>
                  <a:srgbClr val="FFFFFF"/>
                </a:solidFill>
                <a:latin typeface="Arial"/>
                <a:ea typeface="Arial"/>
              </a:rPr>
              <a:t>11</a:t>
            </a:r>
            <a:endParaRPr sz="1950" b="1" dirty="0"/>
          </a:p>
        </p:txBody>
      </p:sp>
      <p:sp>
        <p:nvSpPr>
          <p:cNvPr id="2232" name="object_2233">
            <a:hlinkClick r:id="rId40" action="ppaction://hlinksldjump" tooltip="40: Zusammenarbeit Kulturen Z=2.3 / W=17%"/>
          </p:cNvPr>
          <p:cNvSpPr/>
          <p:nvPr/>
        </p:nvSpPr>
        <p:spPr>
          <a:xfrm rot="21600000">
            <a:off x="9710393" y="8681599"/>
            <a:ext cx="507333" cy="507333"/>
          </a:xfrm>
          <a:prstGeom prst="pie">
            <a:avLst>
              <a:gd name="adj1" fmla="val 0"/>
              <a:gd name="adj2" fmla="val 10800000"/>
            </a:avLst>
          </a:prstGeom>
          <a:solidFill>
            <a:srgbClr val="F79964"/>
          </a:solidFill>
          <a:ln>
            <a:noFill/>
          </a:ln>
        </p:spPr>
      </p:sp>
      <p:sp>
        <p:nvSpPr>
          <p:cNvPr id="2234" name="object_2235">
            <a:hlinkClick r:id="rId40" action="ppaction://hlinksldjump" tooltip="Zusammenarbeit Kulturen Z=2.3 / W=17%"/>
          </p:cNvPr>
          <p:cNvSpPr/>
          <p:nvPr/>
        </p:nvSpPr>
        <p:spPr>
          <a:xfrm>
            <a:off x="17256019" y="5999815"/>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40</a:t>
            </a:r>
            <a:endParaRPr sz="1950" b="1" dirty="0"/>
          </a:p>
        </p:txBody>
      </p:sp>
      <p:sp>
        <p:nvSpPr>
          <p:cNvPr id="2236" name="object_2237">
            <a:hlinkClick r:id="rId41" action="ppaction://hlinksldjump" tooltip="17: Umsetzung von Veränderungen Z=1.8 / W=17%"/>
          </p:cNvPr>
          <p:cNvSpPr/>
          <p:nvPr/>
        </p:nvSpPr>
        <p:spPr>
          <a:xfrm>
            <a:off x="12518253" y="8654897"/>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17</a:t>
            </a:r>
            <a:endParaRPr sz="1950" b="1" dirty="0"/>
          </a:p>
        </p:txBody>
      </p:sp>
      <p:sp>
        <p:nvSpPr>
          <p:cNvPr id="2238" name="object_2239">
            <a:hlinkClick r:id="rId42" action="ppaction://hlinksldjump" tooltip="29: Besonderer Einsatz Z=1.4 / W=17%"/>
          </p:cNvPr>
          <p:cNvSpPr/>
          <p:nvPr/>
        </p:nvSpPr>
        <p:spPr>
          <a:xfrm>
            <a:off x="14986814" y="8654897"/>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29</a:t>
            </a:r>
            <a:endParaRPr sz="1950" b="1" dirty="0"/>
          </a:p>
        </p:txBody>
      </p:sp>
      <p:sp>
        <p:nvSpPr>
          <p:cNvPr id="2240" name="object_2241">
            <a:hlinkClick r:id="rId43" action="ppaction://hlinksldjump" tooltip="12: Freiraum für Verbesserungen Z=1.7 / W=44%"/>
          </p:cNvPr>
          <p:cNvSpPr/>
          <p:nvPr/>
        </p:nvSpPr>
        <p:spPr>
          <a:xfrm rot="10800000">
            <a:off x="12930930" y="6776148"/>
            <a:ext cx="507333" cy="507333"/>
          </a:xfrm>
          <a:prstGeom prst="pie">
            <a:avLst>
              <a:gd name="adj1" fmla="val 0"/>
              <a:gd name="adj2" fmla="val 10800000"/>
            </a:avLst>
          </a:prstGeom>
          <a:solidFill>
            <a:srgbClr val="B26256"/>
          </a:solidFill>
          <a:ln>
            <a:noFill/>
          </a:ln>
        </p:spPr>
      </p:sp>
      <p:sp>
        <p:nvSpPr>
          <p:cNvPr id="2242" name="object_2243">
            <a:hlinkClick r:id="rId43" action="ppaction://hlinksldjump" tooltip="Freiraum für Verbesserungen Z=1.7 / W=44%"/>
          </p:cNvPr>
          <p:cNvSpPr/>
          <p:nvPr/>
        </p:nvSpPr>
        <p:spPr>
          <a:xfrm>
            <a:off x="17256019" y="6847956"/>
            <a:ext cx="534035" cy="534035"/>
          </a:xfrm>
          <a:prstGeom prst="ellipse">
            <a:avLst/>
          </a:prstGeom>
          <a:solidFill>
            <a:srgbClr val="B26256">
              <a:alpha val="89999"/>
            </a:srgbClr>
          </a:solidFill>
        </p:spPr>
        <p:txBody>
          <a:bodyPr wrap="square" lIns="0" tIns="0" rIns="0" bIns="0" rtlCol="0" anchor="ctr"/>
          <a:lstStyle/>
          <a:p>
            <a:pPr algn="ctr"/>
            <a:r>
              <a:rPr sz="1950" b="1" dirty="0">
                <a:solidFill>
                  <a:srgbClr val="FFFFFF"/>
                </a:solidFill>
                <a:latin typeface="Arial"/>
                <a:ea typeface="Arial"/>
              </a:rPr>
              <a:t>12</a:t>
            </a:r>
            <a:endParaRPr sz="1950" b="1" dirty="0"/>
          </a:p>
        </p:txBody>
      </p:sp>
      <p:sp>
        <p:nvSpPr>
          <p:cNvPr id="2244" name="object_2245">
            <a:hlinkClick r:id="rId44" action="ppaction://hlinksldjump" tooltip="34: Attraktiver Arbeitgeber Z=1.7 / W=44%"/>
          </p:cNvPr>
          <p:cNvSpPr/>
          <p:nvPr/>
        </p:nvSpPr>
        <p:spPr>
          <a:xfrm rot="21600000">
            <a:off x="12930930" y="6802850"/>
            <a:ext cx="507333" cy="507333"/>
          </a:xfrm>
          <a:prstGeom prst="pie">
            <a:avLst>
              <a:gd name="adj1" fmla="val 0"/>
              <a:gd name="adj2" fmla="val 10800000"/>
            </a:avLst>
          </a:prstGeom>
          <a:solidFill>
            <a:srgbClr val="F79964"/>
          </a:solidFill>
          <a:ln>
            <a:noFill/>
          </a:ln>
        </p:spPr>
      </p:sp>
      <p:sp>
        <p:nvSpPr>
          <p:cNvPr id="2246" name="object_2247">
            <a:hlinkClick r:id="rId44" action="ppaction://hlinksldjump" tooltip="Attraktiver Arbeitgeber Z=1.7 / W=44%"/>
          </p:cNvPr>
          <p:cNvSpPr/>
          <p:nvPr/>
        </p:nvSpPr>
        <p:spPr>
          <a:xfrm>
            <a:off x="17256019" y="7696097"/>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34</a:t>
            </a:r>
            <a:endParaRPr sz="1950" b="1" dirty="0"/>
          </a:p>
        </p:txBody>
      </p:sp>
      <p:sp>
        <p:nvSpPr>
          <p:cNvPr id="2248" name="object_2249">
            <a:hlinkClick r:id="rId45" action="ppaction://hlinksldjump" tooltip="15: Arbeitsrelevante Informationen Z=2.5 / W=44%"/>
          </p:cNvPr>
          <p:cNvSpPr/>
          <p:nvPr/>
        </p:nvSpPr>
        <p:spPr>
          <a:xfrm>
            <a:off x="8462761" y="6776148"/>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15</a:t>
            </a:r>
            <a:endParaRPr sz="1950" b="1" dirty="0"/>
          </a:p>
        </p:txBody>
      </p:sp>
      <p:sp>
        <p:nvSpPr>
          <p:cNvPr id="2250" name="object_2251">
            <a:hlinkClick r:id="rId46" action="ppaction://hlinksldjump" tooltip="27: Klarheit der Aufgaben Z=1.5 / W=44%"/>
          </p:cNvPr>
          <p:cNvSpPr/>
          <p:nvPr/>
        </p:nvSpPr>
        <p:spPr>
          <a:xfrm>
            <a:off x="14188162" y="6776148"/>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27</a:t>
            </a:r>
            <a:endParaRPr sz="1950" b="1" dirty="0"/>
          </a:p>
        </p:txBody>
      </p:sp>
      <p:sp>
        <p:nvSpPr>
          <p:cNvPr id="2252" name="object_2253">
            <a:hlinkClick r:id="rId47" action="ppaction://hlinksldjump" tooltip="32: Förderung berufliche Entwicklung Z=1.9 / W=44%"/>
          </p:cNvPr>
          <p:cNvSpPr/>
          <p:nvPr/>
        </p:nvSpPr>
        <p:spPr>
          <a:xfrm>
            <a:off x="11741114" y="6776148"/>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32</a:t>
            </a:r>
            <a:endParaRPr sz="1950" b="1" dirty="0"/>
          </a:p>
        </p:txBody>
      </p:sp>
      <p:sp>
        <p:nvSpPr>
          <p:cNvPr id="2254" name="object_2255">
            <a:hlinkClick r:id="rId48" action="ppaction://hlinksldjump" tooltip="13: Zusammenarbeit mit anderen Bereichen Z=3.1 / W=56%"/>
          </p:cNvPr>
          <p:cNvSpPr/>
          <p:nvPr/>
        </p:nvSpPr>
        <p:spPr>
          <a:xfrm>
            <a:off x="4407270" y="5941149"/>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13</a:t>
            </a:r>
            <a:endParaRPr sz="1950" b="1" dirty="0"/>
          </a:p>
        </p:txBody>
      </p:sp>
      <p:sp>
        <p:nvSpPr>
          <p:cNvPr id="2256" name="object_2257">
            <a:hlinkClick r:id="rId49" action="ppaction://hlinksldjump" tooltip="25: Kundennutzen Z=2.2 / W=56%"/>
          </p:cNvPr>
          <p:cNvSpPr/>
          <p:nvPr/>
        </p:nvSpPr>
        <p:spPr>
          <a:xfrm>
            <a:off x="10013391" y="5941149"/>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25</a:t>
            </a:r>
            <a:endParaRPr sz="1950" b="1" dirty="0"/>
          </a:p>
        </p:txBody>
      </p:sp>
      <p:sp>
        <p:nvSpPr>
          <p:cNvPr id="2258" name="object_2259">
            <a:hlinkClick r:id="rId50" action="ppaction://hlinksldjump" tooltip="14: Gegenseitige Vertretung Z=2.3 / W=33%"/>
          </p:cNvPr>
          <p:cNvSpPr/>
          <p:nvPr/>
        </p:nvSpPr>
        <p:spPr>
          <a:xfrm>
            <a:off x="9697042" y="7541565"/>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14</a:t>
            </a:r>
            <a:endParaRPr sz="1950" b="1" dirty="0"/>
          </a:p>
        </p:txBody>
      </p:sp>
      <p:sp>
        <p:nvSpPr>
          <p:cNvPr id="2260" name="object_2261">
            <a:hlinkClick r:id="rId51" action="ppaction://hlinksldjump" tooltip="23: Ziele des Unternehmens Z=1.6 / W=33%"/>
          </p:cNvPr>
          <p:cNvSpPr/>
          <p:nvPr/>
        </p:nvSpPr>
        <p:spPr>
          <a:xfrm>
            <a:off x="13576208" y="7541565"/>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23</a:t>
            </a:r>
            <a:endParaRPr sz="1950" b="1" dirty="0"/>
          </a:p>
        </p:txBody>
      </p:sp>
      <p:sp>
        <p:nvSpPr>
          <p:cNvPr id="2262" name="object_2263">
            <a:hlinkClick r:id="rId52" action="ppaction://hlinksldjump" tooltip="22: Information über Veränderungen Z=2 / W=6%"/>
          </p:cNvPr>
          <p:cNvSpPr/>
          <p:nvPr/>
        </p:nvSpPr>
        <p:spPr>
          <a:xfrm>
            <a:off x="11283973" y="9420314"/>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22</a:t>
            </a:r>
            <a:endParaRPr sz="1950" b="1" dirty="0"/>
          </a:p>
        </p:txBody>
      </p:sp>
      <p:sp>
        <p:nvSpPr>
          <p:cNvPr id="2264" name="object_2265">
            <a:hlinkClick r:id="rId53" action="ppaction://hlinksldjump" tooltip="24: Erfolgreiche Zukunft Z=1.8 / W=61%"/>
          </p:cNvPr>
          <p:cNvSpPr/>
          <p:nvPr/>
        </p:nvSpPr>
        <p:spPr>
          <a:xfrm>
            <a:off x="12518253" y="559323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24</a:t>
            </a:r>
            <a:endParaRPr sz="1950" b="1" dirty="0"/>
          </a:p>
        </p:txBody>
      </p:sp>
      <p:sp>
        <p:nvSpPr>
          <p:cNvPr id="2266" name="object_2267">
            <a:hlinkClick r:id="rId54" action="ppaction://hlinksldjump" tooltip="30: Kriterien für Karriere Z=2.7 / W=61%"/>
          </p:cNvPr>
          <p:cNvSpPr/>
          <p:nvPr/>
        </p:nvSpPr>
        <p:spPr>
          <a:xfrm>
            <a:off x="6699504" y="5593232"/>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30</a:t>
            </a:r>
            <a:endParaRPr sz="1950" b="1" dirty="0"/>
          </a:p>
        </p:txBody>
      </p:sp>
      <p:sp>
        <p:nvSpPr>
          <p:cNvPr id="2268" name="object_2269">
            <a:hlinkClick r:id="rId55" action="ppaction://hlinksldjump" tooltip="36: Loyalität zum Unternehmen Z=1.6 / W=61%"/>
          </p:cNvPr>
          <p:cNvSpPr/>
          <p:nvPr/>
        </p:nvSpPr>
        <p:spPr>
          <a:xfrm>
            <a:off x="13928859" y="5593232"/>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36</a:t>
            </a:r>
            <a:endParaRPr sz="1950" b="1" dirty="0"/>
          </a:p>
        </p:txBody>
      </p:sp>
      <p:sp>
        <p:nvSpPr>
          <p:cNvPr id="2270" name="object_2271">
            <a:hlinkClick r:id="rId56" action="ppaction://hlinksldjump" tooltip="41: Gesamtzufriedenheit Z=2 / W=61%"/>
          </p:cNvPr>
          <p:cNvSpPr/>
          <p:nvPr/>
        </p:nvSpPr>
        <p:spPr>
          <a:xfrm>
            <a:off x="11283973" y="5593232"/>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41</a:t>
            </a:r>
            <a:endParaRPr sz="1950" b="1" dirty="0"/>
          </a:p>
        </p:txBody>
      </p:sp>
      <p:sp>
        <p:nvSpPr>
          <p:cNvPr id="2272" name="object_2273">
            <a:hlinkClick r:id="rId57" action="ppaction://hlinksldjump" tooltip="28: Entscheidungsbefugnisse Z=2 / W=67%"/>
          </p:cNvPr>
          <p:cNvSpPr/>
          <p:nvPr/>
        </p:nvSpPr>
        <p:spPr>
          <a:xfrm>
            <a:off x="11283973" y="517573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28</a:t>
            </a:r>
            <a:endParaRPr sz="1950" b="1" dirty="0"/>
          </a:p>
        </p:txBody>
      </p:sp>
      <p:sp>
        <p:nvSpPr>
          <p:cNvPr id="2274" name="object_2275">
            <a:hlinkClick r:id="rId58" action="ppaction://hlinksldjump" tooltip="33: Weiterbildungsangebot Z=2.7 / W=72%"/>
          </p:cNvPr>
          <p:cNvSpPr/>
          <p:nvPr/>
        </p:nvSpPr>
        <p:spPr>
          <a:xfrm rot="10800000">
            <a:off x="7065506" y="4827816"/>
            <a:ext cx="507333" cy="507333"/>
          </a:xfrm>
          <a:prstGeom prst="pie">
            <a:avLst>
              <a:gd name="adj1" fmla="val 0"/>
              <a:gd name="adj2" fmla="val 10800000"/>
            </a:avLst>
          </a:prstGeom>
          <a:solidFill>
            <a:srgbClr val="F48798"/>
          </a:solidFill>
          <a:ln>
            <a:noFill/>
          </a:ln>
        </p:spPr>
      </p:sp>
      <p:sp>
        <p:nvSpPr>
          <p:cNvPr id="2276" name="object_2277">
            <a:hlinkClick r:id="rId58" action="ppaction://hlinksldjump" tooltip="Weiterbildungsangebot Z=2.7 / W=72%"/>
          </p:cNvPr>
          <p:cNvSpPr/>
          <p:nvPr/>
        </p:nvSpPr>
        <p:spPr>
          <a:xfrm>
            <a:off x="17256019" y="8544238"/>
            <a:ext cx="534035" cy="534035"/>
          </a:xfrm>
          <a:prstGeom prst="ellipse">
            <a:avLst/>
          </a:prstGeom>
          <a:solidFill>
            <a:srgbClr val="F48798">
              <a:alpha val="89999"/>
            </a:srgbClr>
          </a:solidFill>
        </p:spPr>
        <p:txBody>
          <a:bodyPr wrap="square" lIns="0" tIns="0" rIns="0" bIns="0" rtlCol="0" anchor="ctr"/>
          <a:lstStyle/>
          <a:p>
            <a:pPr algn="ctr"/>
            <a:r>
              <a:rPr sz="1950" b="1" dirty="0">
                <a:solidFill>
                  <a:srgbClr val="FFFFFF"/>
                </a:solidFill>
                <a:latin typeface="Arial"/>
                <a:ea typeface="Arial"/>
              </a:rPr>
              <a:t>33</a:t>
            </a:r>
            <a:endParaRPr sz="1950" b="1" dirty="0"/>
          </a:p>
        </p:txBody>
      </p:sp>
      <p:sp>
        <p:nvSpPr>
          <p:cNvPr id="2278" name="object_2279">
            <a:hlinkClick r:id="rId59" action="ppaction://hlinksldjump" tooltip="39: Fairness im Unternehmen Z=2.7 / W=72%"/>
          </p:cNvPr>
          <p:cNvSpPr/>
          <p:nvPr/>
        </p:nvSpPr>
        <p:spPr>
          <a:xfrm rot="21600000">
            <a:off x="7065506" y="4854518"/>
            <a:ext cx="507333" cy="507333"/>
          </a:xfrm>
          <a:prstGeom prst="pie">
            <a:avLst>
              <a:gd name="adj1" fmla="val 0"/>
              <a:gd name="adj2" fmla="val 10800000"/>
            </a:avLst>
          </a:prstGeom>
          <a:solidFill>
            <a:srgbClr val="F79964"/>
          </a:solidFill>
          <a:ln>
            <a:noFill/>
          </a:ln>
        </p:spPr>
      </p:sp>
      <p:sp>
        <p:nvSpPr>
          <p:cNvPr id="2280" name="object_2281">
            <a:hlinkClick r:id="rId59" action="ppaction://hlinksldjump" tooltip="Fairness im Unternehmen Z=2.7 / W=72%"/>
          </p:cNvPr>
          <p:cNvSpPr/>
          <p:nvPr/>
        </p:nvSpPr>
        <p:spPr>
          <a:xfrm>
            <a:off x="17256019" y="9392379"/>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39</a:t>
            </a:r>
            <a:endParaRPr sz="195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96" name="object_2297"/>
          <p:cNvPicPr>
            <a:picLocks noChangeAspect="1"/>
          </p:cNvPicPr>
          <p:nvPr/>
        </p:nvPicPr>
        <p:blipFill>
          <a:blip r:embed="rId3"/>
          <a:stretch>
            <a:fillRect/>
          </a:stretch>
        </p:blipFill>
        <p:spPr>
          <a:xfrm>
            <a:off x="603250" y="519041"/>
            <a:ext cx="1098413" cy="1098413"/>
          </a:xfrm>
          <a:prstGeom prst="rect">
            <a:avLst/>
          </a:prstGeom>
        </p:spPr>
      </p:pic>
      <p:sp>
        <p:nvSpPr>
          <p:cNvPr id="2298" name="object_229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Handlungsportfolio | Relative Stärken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2300" name="2301">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2302" name="2303">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2304" name="2305">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2306" name="2307">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2308" name="2309">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2310" name="2311">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2312" name="2313">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2314" name="2315">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2316" name="object_2317"/>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(N=18)</a:t>
            </a:r>
            <a:endParaRPr lang="en-US" sz="1950" dirty="0">
              <a:latin typeface="Arial" panose="02000000000000000000" pitchFamily="2" charset="0"/>
              <a:ea typeface="Arial" panose="02000000000000000000" pitchFamily="2" charset="0"/>
            </a:endParaRPr>
          </a:p>
        </p:txBody>
      </p:sp>
      <p:sp>
        <p:nvSpPr>
          <p:cNvPr id="2318" name="object_2319"/>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2320" name="object_2321"/>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(3.3)</a:t>
            </a:r>
            <a:endParaRPr sz="1950" dirty="0"/>
          </a:p>
        </p:txBody>
      </p:sp>
      <p:sp>
        <p:nvSpPr>
          <p:cNvPr id="2322" name="object_2323"/>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2324" name="object_2325"/>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(1.2)</a:t>
            </a:r>
          </a:p>
        </p:txBody>
      </p:sp>
      <p:sp>
        <p:nvSpPr>
          <p:cNvPr id="2284" name="object_2285"/>
          <p:cNvSpPr/>
          <p:nvPr/>
        </p:nvSpPr>
        <p:spPr>
          <a:xfrm>
            <a:off x="3748577" y="10104831"/>
            <a:ext cx="1939583" cy="157480"/>
          </a:xfrm>
          <a:prstGeom prst="rect">
            <a:avLst/>
          </a:prstGeom>
          <a:solidFill>
            <a:srgbClr val="DB2D3C"/>
          </a:solidFill>
        </p:spPr>
      </p:sp>
      <p:sp>
        <p:nvSpPr>
          <p:cNvPr id="2286" name="object_2287"/>
          <p:cNvSpPr/>
          <p:nvPr/>
        </p:nvSpPr>
        <p:spPr>
          <a:xfrm>
            <a:off x="3748577" y="3146501"/>
            <a:ext cx="1939583" cy="6958330"/>
          </a:xfrm>
          <a:prstGeom prst="rect">
            <a:avLst/>
          </a:prstGeom>
          <a:solidFill>
            <a:srgbClr val="DB2D3C">
              <a:alpha val="9999"/>
            </a:srgbClr>
          </a:solidFill>
        </p:spPr>
      </p:sp>
      <p:sp>
        <p:nvSpPr>
          <p:cNvPr id="2288" name="object_2289"/>
          <p:cNvSpPr/>
          <p:nvPr/>
        </p:nvSpPr>
        <p:spPr>
          <a:xfrm>
            <a:off x="5688160" y="10104831"/>
            <a:ext cx="3702840" cy="157480"/>
          </a:xfrm>
          <a:prstGeom prst="rect">
            <a:avLst/>
          </a:prstGeom>
          <a:solidFill>
            <a:srgbClr val="FABC46"/>
          </a:solidFill>
        </p:spPr>
      </p:sp>
      <p:sp>
        <p:nvSpPr>
          <p:cNvPr id="2290" name="object_2291"/>
          <p:cNvSpPr/>
          <p:nvPr/>
        </p:nvSpPr>
        <p:spPr>
          <a:xfrm>
            <a:off x="5688160" y="3146501"/>
            <a:ext cx="3702840" cy="6958330"/>
          </a:xfrm>
          <a:prstGeom prst="rect">
            <a:avLst/>
          </a:prstGeom>
          <a:solidFill>
            <a:srgbClr val="FABC46">
              <a:alpha val="9999"/>
            </a:srgbClr>
          </a:solidFill>
        </p:spPr>
      </p:sp>
      <p:sp>
        <p:nvSpPr>
          <p:cNvPr id="2292" name="object_2293"/>
          <p:cNvSpPr/>
          <p:nvPr/>
        </p:nvSpPr>
        <p:spPr>
          <a:xfrm>
            <a:off x="9391000" y="10104831"/>
            <a:ext cx="6964866" cy="157480"/>
          </a:xfrm>
          <a:prstGeom prst="rect">
            <a:avLst/>
          </a:prstGeom>
          <a:solidFill>
            <a:srgbClr val="35B77C"/>
          </a:solidFill>
        </p:spPr>
      </p:sp>
      <p:sp>
        <p:nvSpPr>
          <p:cNvPr id="2294" name="object_2295"/>
          <p:cNvSpPr/>
          <p:nvPr/>
        </p:nvSpPr>
        <p:spPr>
          <a:xfrm>
            <a:off x="9391000" y="3146501"/>
            <a:ext cx="6964866" cy="6958330"/>
          </a:xfrm>
          <a:prstGeom prst="rect">
            <a:avLst/>
          </a:prstGeom>
          <a:solidFill>
            <a:srgbClr val="35B77C">
              <a:alpha val="9999"/>
            </a:srgbClr>
          </a:solidFill>
        </p:spPr>
      </p:sp>
      <p:sp>
        <p:nvSpPr>
          <p:cNvPr id="2326" name="object_2327"/>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2328" name="object_2329"/>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cxnSp>
        <p:nvCxnSpPr>
          <p:cNvPr id="2330" name="object_2331"/>
          <p:cNvCxnSpPr/>
          <p:nvPr/>
        </p:nvCxnSpPr>
        <p:spPr>
          <a:xfrm flipV="1">
            <a:off x="12961597" y="3722410"/>
            <a:ext cx="4294422" cy="2903256"/>
          </a:xfrm>
          <a:prstGeom prst="line">
            <a:avLst/>
          </a:prstGeom>
          <a:ln w="9525" cap="flat" cmpd="sng" algn="ctr">
            <a:solidFill>
              <a:srgbClr val="49C0B6">
                <a:alpha val="69999"/>
              </a:srgbClr>
            </a:solidFill>
            <a:prstDash val="dash"/>
            <a:round/>
            <a:headEnd type="none" w="med" len="med"/>
            <a:tailEnd type="none" w="med" len="med"/>
          </a:ln>
        </p:spPr>
      </p:cxnSp>
      <p:cxnSp>
        <p:nvCxnSpPr>
          <p:cNvPr id="2332" name="object_2333"/>
          <p:cNvCxnSpPr/>
          <p:nvPr/>
        </p:nvCxnSpPr>
        <p:spPr>
          <a:xfrm flipV="1">
            <a:off x="12961597" y="4570551"/>
            <a:ext cx="4294422" cy="2055115"/>
          </a:xfrm>
          <a:prstGeom prst="line">
            <a:avLst/>
          </a:prstGeom>
          <a:ln w="9525" cap="flat" cmpd="sng" algn="ctr">
            <a:solidFill>
              <a:srgbClr val="49C0B6">
                <a:alpha val="69999"/>
              </a:srgbClr>
            </a:solidFill>
            <a:prstDash val="dash"/>
            <a:round/>
            <a:headEnd type="none" w="med" len="med"/>
            <a:tailEnd type="none" w="med" len="med"/>
          </a:ln>
        </p:spPr>
      </p:cxnSp>
      <p:cxnSp>
        <p:nvCxnSpPr>
          <p:cNvPr id="2334" name="object_2335"/>
          <p:cNvCxnSpPr/>
          <p:nvPr/>
        </p:nvCxnSpPr>
        <p:spPr>
          <a:xfrm flipV="1">
            <a:off x="9964059" y="5418692"/>
            <a:ext cx="7291960" cy="3503223"/>
          </a:xfrm>
          <a:prstGeom prst="line">
            <a:avLst/>
          </a:prstGeom>
          <a:ln w="9525" cap="flat" cmpd="sng" algn="ctr">
            <a:solidFill>
              <a:srgbClr val="B26256">
                <a:alpha val="69999"/>
              </a:srgbClr>
            </a:solidFill>
            <a:prstDash val="dash"/>
            <a:round/>
            <a:headEnd type="none" w="med" len="med"/>
            <a:tailEnd type="none" w="med" len="med"/>
          </a:ln>
        </p:spPr>
      </p:cxnSp>
      <p:cxnSp>
        <p:nvCxnSpPr>
          <p:cNvPr id="2336" name="object_2337"/>
          <p:cNvCxnSpPr/>
          <p:nvPr/>
        </p:nvCxnSpPr>
        <p:spPr>
          <a:xfrm flipV="1">
            <a:off x="9964059" y="6266833"/>
            <a:ext cx="7291960" cy="2655082"/>
          </a:xfrm>
          <a:prstGeom prst="line">
            <a:avLst/>
          </a:prstGeom>
          <a:ln w="9525" cap="flat" cmpd="sng" algn="ctr">
            <a:solidFill>
              <a:srgbClr val="F79964">
                <a:alpha val="69999"/>
              </a:srgbClr>
            </a:solidFill>
            <a:prstDash val="dash"/>
            <a:round/>
            <a:headEnd type="none" w="med" len="med"/>
            <a:tailEnd type="none" w="med" len="med"/>
          </a:ln>
        </p:spPr>
      </p:cxnSp>
      <p:cxnSp>
        <p:nvCxnSpPr>
          <p:cNvPr id="2338" name="object_2339"/>
          <p:cNvCxnSpPr/>
          <p:nvPr/>
        </p:nvCxnSpPr>
        <p:spPr>
          <a:xfrm>
            <a:off x="13184597" y="7043166"/>
            <a:ext cx="4071422" cy="71808"/>
          </a:xfrm>
          <a:prstGeom prst="line">
            <a:avLst/>
          </a:prstGeom>
          <a:ln w="9525" cap="flat" cmpd="sng" algn="ctr">
            <a:solidFill>
              <a:srgbClr val="B26256">
                <a:alpha val="69999"/>
              </a:srgbClr>
            </a:solidFill>
            <a:prstDash val="dash"/>
            <a:round/>
            <a:headEnd type="none" w="med" len="med"/>
            <a:tailEnd type="none" w="med" len="med"/>
          </a:ln>
        </p:spPr>
      </p:cxnSp>
      <p:cxnSp>
        <p:nvCxnSpPr>
          <p:cNvPr id="2340" name="object_2341"/>
          <p:cNvCxnSpPr/>
          <p:nvPr/>
        </p:nvCxnSpPr>
        <p:spPr>
          <a:xfrm>
            <a:off x="13184597" y="7043166"/>
            <a:ext cx="4071422" cy="919949"/>
          </a:xfrm>
          <a:prstGeom prst="line">
            <a:avLst/>
          </a:prstGeom>
          <a:ln w="9525" cap="flat" cmpd="sng" algn="ctr">
            <a:solidFill>
              <a:srgbClr val="F79964">
                <a:alpha val="69999"/>
              </a:srgbClr>
            </a:solidFill>
            <a:prstDash val="dash"/>
            <a:round/>
            <a:headEnd type="none" w="med" len="med"/>
            <a:tailEnd type="none" w="med" len="med"/>
          </a:ln>
        </p:spPr>
      </p:cxnSp>
      <p:cxnSp>
        <p:nvCxnSpPr>
          <p:cNvPr id="2342" name="object_2343"/>
          <p:cNvCxnSpPr/>
          <p:nvPr/>
        </p:nvCxnSpPr>
        <p:spPr>
          <a:xfrm>
            <a:off x="7319173" y="5094833"/>
            <a:ext cx="9936846" cy="3716423"/>
          </a:xfrm>
          <a:prstGeom prst="line">
            <a:avLst/>
          </a:prstGeom>
          <a:ln w="9525" cap="flat" cmpd="sng" algn="ctr">
            <a:solidFill>
              <a:srgbClr val="F48798">
                <a:alpha val="69999"/>
              </a:srgbClr>
            </a:solidFill>
            <a:prstDash val="dash"/>
            <a:round/>
            <a:headEnd type="none" w="med" len="med"/>
            <a:tailEnd type="none" w="med" len="med"/>
          </a:ln>
        </p:spPr>
      </p:cxnSp>
      <p:cxnSp>
        <p:nvCxnSpPr>
          <p:cNvPr id="2344" name="object_2345"/>
          <p:cNvCxnSpPr/>
          <p:nvPr/>
        </p:nvCxnSpPr>
        <p:spPr>
          <a:xfrm>
            <a:off x="7319173" y="5094833"/>
            <a:ext cx="9936846" cy="4564564"/>
          </a:xfrm>
          <a:prstGeom prst="line">
            <a:avLst/>
          </a:prstGeom>
          <a:ln w="9525" cap="flat" cmpd="sng" algn="ctr">
            <a:solidFill>
              <a:srgbClr val="F79964">
                <a:alpha val="69999"/>
              </a:srgbClr>
            </a:solidFill>
            <a:prstDash val="dash"/>
            <a:round/>
            <a:headEnd type="none" w="med" len="med"/>
            <a:tailEnd type="none" w="med" len="med"/>
          </a:ln>
        </p:spPr>
      </p:cxnSp>
      <p:sp>
        <p:nvSpPr>
          <p:cNvPr id="2346" name="object_2347">
            <a:hlinkClick r:id="rId14" action="ppaction://hlinksldjump" tooltip="1: Einsatz der Qualifikationen Z=1.8 / W=50%"/>
          </p:cNvPr>
          <p:cNvSpPr/>
          <p:nvPr/>
        </p:nvSpPr>
        <p:spPr>
          <a:xfrm rot="10800000">
            <a:off x="12707930" y="6358649"/>
            <a:ext cx="507333" cy="507333"/>
          </a:xfrm>
          <a:prstGeom prst="pie">
            <a:avLst>
              <a:gd name="adj1" fmla="val 0"/>
              <a:gd name="adj2" fmla="val 10800000"/>
            </a:avLst>
          </a:prstGeom>
          <a:solidFill>
            <a:srgbClr val="49C0B6"/>
          </a:solidFill>
          <a:ln>
            <a:noFill/>
          </a:ln>
        </p:spPr>
      </p:sp>
      <p:sp>
        <p:nvSpPr>
          <p:cNvPr id="2348" name="object_2349">
            <a:hlinkClick r:id="rId14" action="ppaction://hlinksldjump" tooltip="Einsatz der Qualifikationen Z=1.8 / W=50%"/>
          </p:cNvPr>
          <p:cNvSpPr/>
          <p:nvPr/>
        </p:nvSpPr>
        <p:spPr>
          <a:xfrm>
            <a:off x="17256019" y="3455392"/>
            <a:ext cx="534035" cy="534035"/>
          </a:xfrm>
          <a:prstGeom prst="ellipse">
            <a:avLst/>
          </a:prstGeom>
          <a:solidFill>
            <a:srgbClr val="49C0B6">
              <a:alpha val="89999"/>
            </a:srgbClr>
          </a:solidFill>
        </p:spPr>
        <p:txBody>
          <a:bodyPr wrap="square" lIns="0" tIns="0" rIns="0" bIns="0" rtlCol="0" anchor="ctr"/>
          <a:lstStyle/>
          <a:p>
            <a:pPr algn="ctr"/>
            <a:r>
              <a:rPr sz="1950" b="1" dirty="0">
                <a:solidFill>
                  <a:srgbClr val="FFFFFF"/>
                </a:solidFill>
                <a:latin typeface="Arial"/>
                <a:ea typeface="Arial"/>
              </a:rPr>
              <a:t>1</a:t>
            </a:r>
            <a:endParaRPr sz="1950" b="1" dirty="0"/>
          </a:p>
        </p:txBody>
      </p:sp>
      <p:sp>
        <p:nvSpPr>
          <p:cNvPr id="2350" name="object_2351">
            <a:hlinkClick r:id="rId20" action="ppaction://hlinksldjump" tooltip="3: Unterstützung durch Kollegen Z=1.8 / W=50%"/>
          </p:cNvPr>
          <p:cNvSpPr/>
          <p:nvPr/>
        </p:nvSpPr>
        <p:spPr>
          <a:xfrm rot="21600000">
            <a:off x="12707930" y="6385350"/>
            <a:ext cx="507333" cy="507333"/>
          </a:xfrm>
          <a:prstGeom prst="pie">
            <a:avLst>
              <a:gd name="adj1" fmla="val 0"/>
              <a:gd name="adj2" fmla="val 10800000"/>
            </a:avLst>
          </a:prstGeom>
          <a:solidFill>
            <a:srgbClr val="49C0B6"/>
          </a:solidFill>
          <a:ln>
            <a:noFill/>
          </a:ln>
        </p:spPr>
      </p:sp>
      <p:sp>
        <p:nvSpPr>
          <p:cNvPr id="2352" name="object_2353">
            <a:hlinkClick r:id="rId20" action="ppaction://hlinksldjump" tooltip="Unterstützung durch Kollegen Z=1.8 / W=50%"/>
          </p:cNvPr>
          <p:cNvSpPr/>
          <p:nvPr/>
        </p:nvSpPr>
        <p:spPr>
          <a:xfrm>
            <a:off x="17256019" y="4303533"/>
            <a:ext cx="534035" cy="534035"/>
          </a:xfrm>
          <a:prstGeom prst="ellipse">
            <a:avLst/>
          </a:prstGeom>
          <a:solidFill>
            <a:srgbClr val="49C0B6">
              <a:alpha val="89999"/>
            </a:srgbClr>
          </a:solidFill>
        </p:spPr>
        <p:txBody>
          <a:bodyPr wrap="square" lIns="0" tIns="0" rIns="0" bIns="0" rtlCol="0" anchor="ctr"/>
          <a:lstStyle/>
          <a:p>
            <a:pPr algn="ctr"/>
            <a:r>
              <a:rPr sz="1950" b="1" dirty="0">
                <a:solidFill>
                  <a:srgbClr val="FFFFFF"/>
                </a:solidFill>
                <a:latin typeface="Arial"/>
                <a:ea typeface="Arial"/>
              </a:rPr>
              <a:t>3</a:t>
            </a:r>
            <a:endParaRPr sz="1950" b="1" dirty="0"/>
          </a:p>
        </p:txBody>
      </p:sp>
      <p:sp>
        <p:nvSpPr>
          <p:cNvPr id="2354" name="object_2355">
            <a:hlinkClick r:id="rId21" action="ppaction://hlinksldjump" tooltip="2: Neues lernen Z=2 / W=50%"/>
          </p:cNvPr>
          <p:cNvSpPr/>
          <p:nvPr/>
        </p:nvSpPr>
        <p:spPr>
          <a:xfrm>
            <a:off x="11107648" y="6358649"/>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a:t>
            </a:r>
            <a:endParaRPr sz="1950" b="1" dirty="0"/>
          </a:p>
        </p:txBody>
      </p:sp>
      <p:sp>
        <p:nvSpPr>
          <p:cNvPr id="2356" name="object_2357">
            <a:hlinkClick r:id="rId22" action="ppaction://hlinksldjump" tooltip="5: Arbeitsmenge Z=2.4 / W=50%"/>
          </p:cNvPr>
          <p:cNvSpPr/>
          <p:nvPr/>
        </p:nvSpPr>
        <p:spPr>
          <a:xfrm>
            <a:off x="8852815" y="6358649"/>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5</a:t>
            </a:r>
            <a:endParaRPr sz="1950" b="1" dirty="0"/>
          </a:p>
        </p:txBody>
      </p:sp>
      <p:sp>
        <p:nvSpPr>
          <p:cNvPr id="2358" name="object_2359">
            <a:hlinkClick r:id="rId23" action="ppaction://hlinksldjump" tooltip="4: Unterstützung durch Führungskraft Z=1.8 / W=100%"/>
          </p:cNvPr>
          <p:cNvSpPr/>
          <p:nvPr/>
        </p:nvSpPr>
        <p:spPr>
          <a:xfrm>
            <a:off x="12780070" y="2879484"/>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a:t>
            </a:r>
            <a:endParaRPr sz="1950" b="1" dirty="0"/>
          </a:p>
        </p:txBody>
      </p:sp>
      <p:sp>
        <p:nvSpPr>
          <p:cNvPr id="2360" name="object_2361">
            <a:hlinkClick r:id="rId24" action="ppaction://hlinksldjump" tooltip="6: Arbeitszeitmodell Z=1.8 / W=28%"/>
          </p:cNvPr>
          <p:cNvSpPr/>
          <p:nvPr/>
        </p:nvSpPr>
        <p:spPr>
          <a:xfrm>
            <a:off x="12736068" y="7889481"/>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6</a:t>
            </a:r>
            <a:endParaRPr sz="1950" b="1" dirty="0"/>
          </a:p>
        </p:txBody>
      </p:sp>
      <p:sp>
        <p:nvSpPr>
          <p:cNvPr id="2362" name="object_2363">
            <a:hlinkClick r:id="rId25" action="ppaction://hlinksldjump" tooltip="7: Veränderungstempo Z=2.6 / W=28%"/>
          </p:cNvPr>
          <p:cNvSpPr/>
          <p:nvPr/>
        </p:nvSpPr>
        <p:spPr>
          <a:xfrm>
            <a:off x="7757459" y="7889481"/>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7</a:t>
            </a:r>
            <a:endParaRPr sz="1950" b="1" dirty="0"/>
          </a:p>
        </p:txBody>
      </p:sp>
      <p:sp>
        <p:nvSpPr>
          <p:cNvPr id="2364" name="object_2365">
            <a:hlinkClick r:id="rId26" action="ppaction://hlinksldjump" tooltip="19: Delegationskompetenz Z=1.7 / W=28%"/>
          </p:cNvPr>
          <p:cNvSpPr/>
          <p:nvPr/>
        </p:nvSpPr>
        <p:spPr>
          <a:xfrm>
            <a:off x="13223556" y="788948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19</a:t>
            </a:r>
            <a:endParaRPr sz="1950" b="1" dirty="0"/>
          </a:p>
        </p:txBody>
      </p:sp>
      <p:sp>
        <p:nvSpPr>
          <p:cNvPr id="2366" name="object_2367">
            <a:hlinkClick r:id="rId27" action="ppaction://hlinksldjump" tooltip="20: Feedback Z=1.6 / W=28%"/>
          </p:cNvPr>
          <p:cNvSpPr/>
          <p:nvPr/>
        </p:nvSpPr>
        <p:spPr>
          <a:xfrm>
            <a:off x="13928859" y="788948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20</a:t>
            </a:r>
            <a:endParaRPr sz="1950" b="1" dirty="0"/>
          </a:p>
        </p:txBody>
      </p:sp>
      <p:sp>
        <p:nvSpPr>
          <p:cNvPr id="2368" name="object_2369">
            <a:hlinkClick r:id="rId28" action="ppaction://hlinksldjump" tooltip="26: Zielvereinbarung Z=1.4 / W=28%"/>
          </p:cNvPr>
          <p:cNvSpPr/>
          <p:nvPr/>
        </p:nvSpPr>
        <p:spPr>
          <a:xfrm>
            <a:off x="15024216" y="7889481"/>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26</a:t>
            </a:r>
            <a:endParaRPr sz="1950" b="1" dirty="0"/>
          </a:p>
        </p:txBody>
      </p:sp>
      <p:sp>
        <p:nvSpPr>
          <p:cNvPr id="2370" name="object_2371">
            <a:hlinkClick r:id="rId29" action="ppaction://hlinksldjump" tooltip="35: Weiterempfehlung Z=2.2 / W=28%"/>
          </p:cNvPr>
          <p:cNvSpPr/>
          <p:nvPr/>
        </p:nvSpPr>
        <p:spPr>
          <a:xfrm>
            <a:off x="10049693" y="788948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35</a:t>
            </a:r>
            <a:endParaRPr sz="1950" b="1" dirty="0"/>
          </a:p>
        </p:txBody>
      </p:sp>
      <p:sp>
        <p:nvSpPr>
          <p:cNvPr id="2372" name="object_2373">
            <a:hlinkClick r:id="rId30" action="ppaction://hlinksldjump" tooltip="37: Positive Zukunft Z=2.1 / W=28%"/>
          </p:cNvPr>
          <p:cNvSpPr/>
          <p:nvPr/>
        </p:nvSpPr>
        <p:spPr>
          <a:xfrm>
            <a:off x="10909949" y="788948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37</a:t>
            </a:r>
            <a:endParaRPr sz="1950" b="1" dirty="0"/>
          </a:p>
        </p:txBody>
      </p:sp>
      <p:sp>
        <p:nvSpPr>
          <p:cNvPr id="2374" name="object_2375">
            <a:hlinkClick r:id="rId31" action="ppaction://hlinksldjump" tooltip="8: Qualität von Besprechungen Z=2.3 / W=11%"/>
          </p:cNvPr>
          <p:cNvSpPr/>
          <p:nvPr/>
        </p:nvSpPr>
        <p:spPr>
          <a:xfrm>
            <a:off x="9344390" y="9072397"/>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8</a:t>
            </a:r>
            <a:endParaRPr sz="1950" b="1" dirty="0"/>
          </a:p>
        </p:txBody>
      </p:sp>
      <p:sp>
        <p:nvSpPr>
          <p:cNvPr id="2376" name="object_2377">
            <a:hlinkClick r:id="rId32" action="ppaction://hlinksldjump" tooltip="31: Kenntnis Bewertungssystem Z=1.5 / W=11%"/>
          </p:cNvPr>
          <p:cNvSpPr/>
          <p:nvPr/>
        </p:nvSpPr>
        <p:spPr>
          <a:xfrm>
            <a:off x="14105185" y="9072397"/>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31</a:t>
            </a:r>
            <a:endParaRPr sz="1950" b="1" dirty="0"/>
          </a:p>
        </p:txBody>
      </p:sp>
      <p:sp>
        <p:nvSpPr>
          <p:cNvPr id="2378" name="object_2379">
            <a:hlinkClick r:id="rId33" action="ppaction://hlinksldjump" tooltip="9: Prioritätensetzung Z=2.3 / W=22%"/>
          </p:cNvPr>
          <p:cNvSpPr/>
          <p:nvPr/>
        </p:nvSpPr>
        <p:spPr>
          <a:xfrm>
            <a:off x="9468855" y="8306981"/>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9</a:t>
            </a:r>
            <a:endParaRPr sz="1950" b="1" dirty="0"/>
          </a:p>
        </p:txBody>
      </p:sp>
      <p:sp>
        <p:nvSpPr>
          <p:cNvPr id="2380" name="object_2381">
            <a:hlinkClick r:id="rId34" action="ppaction://hlinksldjump" tooltip="18: Förderung interner Kooperation Z=1.8 / W=22%"/>
          </p:cNvPr>
          <p:cNvSpPr/>
          <p:nvPr/>
        </p:nvSpPr>
        <p:spPr>
          <a:xfrm>
            <a:off x="12341928" y="830698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18</a:t>
            </a:r>
            <a:endParaRPr sz="1950" b="1" dirty="0"/>
          </a:p>
        </p:txBody>
      </p:sp>
      <p:sp>
        <p:nvSpPr>
          <p:cNvPr id="2382" name="object_2383">
            <a:hlinkClick r:id="rId35" action="ppaction://hlinksldjump" tooltip="38: Innovation Z=2.2 / W=22%"/>
          </p:cNvPr>
          <p:cNvSpPr/>
          <p:nvPr/>
        </p:nvSpPr>
        <p:spPr>
          <a:xfrm>
            <a:off x="10226019" y="830698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38</a:t>
            </a:r>
            <a:endParaRPr sz="1950" b="1" dirty="0"/>
          </a:p>
        </p:txBody>
      </p:sp>
      <p:sp>
        <p:nvSpPr>
          <p:cNvPr id="2384" name="object_2385">
            <a:hlinkClick r:id="rId36" action="ppaction://hlinksldjump" tooltip="10: Unbürokratische Entscheidungen Z=2.8 / W=83%"/>
          </p:cNvPr>
          <p:cNvSpPr/>
          <p:nvPr/>
        </p:nvSpPr>
        <p:spPr>
          <a:xfrm>
            <a:off x="6421658" y="4062400"/>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10</a:t>
            </a:r>
            <a:endParaRPr sz="1950" b="1" dirty="0"/>
          </a:p>
        </p:txBody>
      </p:sp>
      <p:sp>
        <p:nvSpPr>
          <p:cNvPr id="2386" name="object_2387">
            <a:hlinkClick r:id="rId37" action="ppaction://hlinksldjump" tooltip="16: Führungskraft ist Vorbild Z=1.8 / W=83%"/>
          </p:cNvPr>
          <p:cNvSpPr/>
          <p:nvPr/>
        </p:nvSpPr>
        <p:spPr>
          <a:xfrm>
            <a:off x="12694579" y="406240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16</a:t>
            </a:r>
            <a:endParaRPr sz="1950" b="1" dirty="0"/>
          </a:p>
        </p:txBody>
      </p:sp>
      <p:sp>
        <p:nvSpPr>
          <p:cNvPr id="2388" name="object_2389">
            <a:hlinkClick r:id="rId38" action="ppaction://hlinksldjump" tooltip="21: Eigenverantwortung wird gefördert Z=1.4 / W=83%"/>
          </p:cNvPr>
          <p:cNvSpPr/>
          <p:nvPr/>
        </p:nvSpPr>
        <p:spPr>
          <a:xfrm>
            <a:off x="15163139" y="406240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21</a:t>
            </a:r>
            <a:endParaRPr sz="1950" b="1" dirty="0"/>
          </a:p>
        </p:txBody>
      </p:sp>
      <p:sp>
        <p:nvSpPr>
          <p:cNvPr id="2390" name="object_2391">
            <a:hlinkClick r:id="rId39" action="ppaction://hlinksldjump" tooltip="11: Abteilungsübergreifender Arbeitsablauf Z=2.3 / W=17%"/>
          </p:cNvPr>
          <p:cNvSpPr/>
          <p:nvPr/>
        </p:nvSpPr>
        <p:spPr>
          <a:xfrm rot="10800000">
            <a:off x="9710393" y="8654897"/>
            <a:ext cx="507333" cy="507333"/>
          </a:xfrm>
          <a:prstGeom prst="pie">
            <a:avLst>
              <a:gd name="adj1" fmla="val 0"/>
              <a:gd name="adj2" fmla="val 10800000"/>
            </a:avLst>
          </a:prstGeom>
          <a:solidFill>
            <a:srgbClr val="B26256"/>
          </a:solidFill>
          <a:ln>
            <a:noFill/>
          </a:ln>
        </p:spPr>
      </p:sp>
      <p:sp>
        <p:nvSpPr>
          <p:cNvPr id="2392" name="object_2393">
            <a:hlinkClick r:id="rId39" action="ppaction://hlinksldjump" tooltip="Abteilungsübergreifender Arbeitsablauf Z=2.3 / W=17%"/>
          </p:cNvPr>
          <p:cNvSpPr/>
          <p:nvPr/>
        </p:nvSpPr>
        <p:spPr>
          <a:xfrm>
            <a:off x="17256019" y="5151674"/>
            <a:ext cx="534035" cy="534035"/>
          </a:xfrm>
          <a:prstGeom prst="ellipse">
            <a:avLst/>
          </a:prstGeom>
          <a:solidFill>
            <a:srgbClr val="B26256">
              <a:alpha val="89999"/>
            </a:srgbClr>
          </a:solidFill>
        </p:spPr>
        <p:txBody>
          <a:bodyPr wrap="square" lIns="0" tIns="0" rIns="0" bIns="0" rtlCol="0" anchor="ctr"/>
          <a:lstStyle/>
          <a:p>
            <a:pPr algn="ctr"/>
            <a:r>
              <a:rPr sz="1950" b="1" dirty="0">
                <a:solidFill>
                  <a:srgbClr val="FFFFFF"/>
                </a:solidFill>
                <a:latin typeface="Arial"/>
                <a:ea typeface="Arial"/>
              </a:rPr>
              <a:t>11</a:t>
            </a:r>
            <a:endParaRPr sz="1950" b="1" dirty="0"/>
          </a:p>
        </p:txBody>
      </p:sp>
      <p:sp>
        <p:nvSpPr>
          <p:cNvPr id="2394" name="object_2395">
            <a:hlinkClick r:id="rId40" action="ppaction://hlinksldjump" tooltip="40: Zusammenarbeit Kulturen Z=2.3 / W=17%"/>
          </p:cNvPr>
          <p:cNvSpPr/>
          <p:nvPr/>
        </p:nvSpPr>
        <p:spPr>
          <a:xfrm rot="21600000">
            <a:off x="9710393" y="8681599"/>
            <a:ext cx="507333" cy="507333"/>
          </a:xfrm>
          <a:prstGeom prst="pie">
            <a:avLst>
              <a:gd name="adj1" fmla="val 0"/>
              <a:gd name="adj2" fmla="val 10800000"/>
            </a:avLst>
          </a:prstGeom>
          <a:solidFill>
            <a:srgbClr val="F79964"/>
          </a:solidFill>
          <a:ln>
            <a:noFill/>
          </a:ln>
        </p:spPr>
      </p:sp>
      <p:sp>
        <p:nvSpPr>
          <p:cNvPr id="2396" name="object_2397">
            <a:hlinkClick r:id="rId40" action="ppaction://hlinksldjump" tooltip="Zusammenarbeit Kulturen Z=2.3 / W=17%"/>
          </p:cNvPr>
          <p:cNvSpPr/>
          <p:nvPr/>
        </p:nvSpPr>
        <p:spPr>
          <a:xfrm>
            <a:off x="17256019" y="5999815"/>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40</a:t>
            </a:r>
            <a:endParaRPr sz="1950" b="1" dirty="0"/>
          </a:p>
        </p:txBody>
      </p:sp>
      <p:sp>
        <p:nvSpPr>
          <p:cNvPr id="2398" name="object_2399">
            <a:hlinkClick r:id="rId41" action="ppaction://hlinksldjump" tooltip="17: Umsetzung von Veränderungen Z=1.8 / W=17%"/>
          </p:cNvPr>
          <p:cNvSpPr/>
          <p:nvPr/>
        </p:nvSpPr>
        <p:spPr>
          <a:xfrm>
            <a:off x="12518253" y="8654897"/>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17</a:t>
            </a:r>
            <a:endParaRPr sz="1950" b="1" dirty="0"/>
          </a:p>
        </p:txBody>
      </p:sp>
      <p:sp>
        <p:nvSpPr>
          <p:cNvPr id="2400" name="object_2401">
            <a:hlinkClick r:id="rId42" action="ppaction://hlinksldjump" tooltip="29: Besonderer Einsatz Z=1.4 / W=17%"/>
          </p:cNvPr>
          <p:cNvSpPr/>
          <p:nvPr/>
        </p:nvSpPr>
        <p:spPr>
          <a:xfrm>
            <a:off x="14986814" y="8654897"/>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29</a:t>
            </a:r>
            <a:endParaRPr sz="1950" b="1" dirty="0"/>
          </a:p>
        </p:txBody>
      </p:sp>
      <p:sp>
        <p:nvSpPr>
          <p:cNvPr id="2402" name="object_2403">
            <a:hlinkClick r:id="rId43" action="ppaction://hlinksldjump" tooltip="12: Freiraum für Verbesserungen Z=1.7 / W=44%"/>
          </p:cNvPr>
          <p:cNvSpPr/>
          <p:nvPr/>
        </p:nvSpPr>
        <p:spPr>
          <a:xfrm rot="10800000">
            <a:off x="12930930" y="6776148"/>
            <a:ext cx="507333" cy="507333"/>
          </a:xfrm>
          <a:prstGeom prst="pie">
            <a:avLst>
              <a:gd name="adj1" fmla="val 0"/>
              <a:gd name="adj2" fmla="val 10800000"/>
            </a:avLst>
          </a:prstGeom>
          <a:solidFill>
            <a:srgbClr val="B26256"/>
          </a:solidFill>
          <a:ln>
            <a:noFill/>
          </a:ln>
        </p:spPr>
      </p:sp>
      <p:sp>
        <p:nvSpPr>
          <p:cNvPr id="2404" name="object_2405">
            <a:hlinkClick r:id="rId43" action="ppaction://hlinksldjump" tooltip="Freiraum für Verbesserungen Z=1.7 / W=44%"/>
          </p:cNvPr>
          <p:cNvSpPr/>
          <p:nvPr/>
        </p:nvSpPr>
        <p:spPr>
          <a:xfrm>
            <a:off x="17256019" y="6847956"/>
            <a:ext cx="534035" cy="534035"/>
          </a:xfrm>
          <a:prstGeom prst="ellipse">
            <a:avLst/>
          </a:prstGeom>
          <a:solidFill>
            <a:srgbClr val="B26256">
              <a:alpha val="89999"/>
            </a:srgbClr>
          </a:solidFill>
        </p:spPr>
        <p:txBody>
          <a:bodyPr wrap="square" lIns="0" tIns="0" rIns="0" bIns="0" rtlCol="0" anchor="ctr"/>
          <a:lstStyle/>
          <a:p>
            <a:pPr algn="ctr"/>
            <a:r>
              <a:rPr sz="1950" b="1" dirty="0">
                <a:solidFill>
                  <a:srgbClr val="FFFFFF"/>
                </a:solidFill>
                <a:latin typeface="Arial"/>
                <a:ea typeface="Arial"/>
              </a:rPr>
              <a:t>12</a:t>
            </a:r>
            <a:endParaRPr sz="1950" b="1" dirty="0"/>
          </a:p>
        </p:txBody>
      </p:sp>
      <p:sp>
        <p:nvSpPr>
          <p:cNvPr id="2406" name="object_2407">
            <a:hlinkClick r:id="rId44" action="ppaction://hlinksldjump" tooltip="34: Attraktiver Arbeitgeber Z=1.7 / W=44%"/>
          </p:cNvPr>
          <p:cNvSpPr/>
          <p:nvPr/>
        </p:nvSpPr>
        <p:spPr>
          <a:xfrm rot="21600000">
            <a:off x="12930930" y="6802850"/>
            <a:ext cx="507333" cy="507333"/>
          </a:xfrm>
          <a:prstGeom prst="pie">
            <a:avLst>
              <a:gd name="adj1" fmla="val 0"/>
              <a:gd name="adj2" fmla="val 10800000"/>
            </a:avLst>
          </a:prstGeom>
          <a:solidFill>
            <a:srgbClr val="F79964"/>
          </a:solidFill>
          <a:ln>
            <a:noFill/>
          </a:ln>
        </p:spPr>
      </p:sp>
      <p:sp>
        <p:nvSpPr>
          <p:cNvPr id="2408" name="object_2409">
            <a:hlinkClick r:id="rId44" action="ppaction://hlinksldjump" tooltip="Attraktiver Arbeitgeber Z=1.7 / W=44%"/>
          </p:cNvPr>
          <p:cNvSpPr/>
          <p:nvPr/>
        </p:nvSpPr>
        <p:spPr>
          <a:xfrm>
            <a:off x="17256019" y="7696097"/>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34</a:t>
            </a:r>
            <a:endParaRPr sz="1950" b="1" dirty="0"/>
          </a:p>
        </p:txBody>
      </p:sp>
      <p:sp>
        <p:nvSpPr>
          <p:cNvPr id="2410" name="object_2411">
            <a:hlinkClick r:id="rId45" action="ppaction://hlinksldjump" tooltip="15: Arbeitsrelevante Informationen Z=2.5 / W=44%"/>
          </p:cNvPr>
          <p:cNvSpPr/>
          <p:nvPr/>
        </p:nvSpPr>
        <p:spPr>
          <a:xfrm>
            <a:off x="8462761" y="6776148"/>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15</a:t>
            </a:r>
            <a:endParaRPr sz="1950" b="1" dirty="0"/>
          </a:p>
        </p:txBody>
      </p:sp>
      <p:sp>
        <p:nvSpPr>
          <p:cNvPr id="2412" name="object_2413">
            <a:hlinkClick r:id="rId46" action="ppaction://hlinksldjump" tooltip="27: Klarheit der Aufgaben Z=1.5 / W=44%"/>
          </p:cNvPr>
          <p:cNvSpPr/>
          <p:nvPr/>
        </p:nvSpPr>
        <p:spPr>
          <a:xfrm>
            <a:off x="14188162" y="6776148"/>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27</a:t>
            </a:r>
            <a:endParaRPr sz="1950" b="1" dirty="0"/>
          </a:p>
        </p:txBody>
      </p:sp>
      <p:sp>
        <p:nvSpPr>
          <p:cNvPr id="2414" name="object_2415">
            <a:hlinkClick r:id="rId47" action="ppaction://hlinksldjump" tooltip="32: Förderung berufliche Entwicklung Z=1.9 / W=44%"/>
          </p:cNvPr>
          <p:cNvSpPr/>
          <p:nvPr/>
        </p:nvSpPr>
        <p:spPr>
          <a:xfrm>
            <a:off x="11741114" y="6776148"/>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32</a:t>
            </a:r>
            <a:endParaRPr sz="1950" b="1" dirty="0"/>
          </a:p>
        </p:txBody>
      </p:sp>
      <p:sp>
        <p:nvSpPr>
          <p:cNvPr id="2416" name="object_2417">
            <a:hlinkClick r:id="rId48" action="ppaction://hlinksldjump" tooltip="13: Zusammenarbeit mit anderen Bereichen Z=3.1 / W=56%"/>
          </p:cNvPr>
          <p:cNvSpPr/>
          <p:nvPr/>
        </p:nvSpPr>
        <p:spPr>
          <a:xfrm>
            <a:off x="4407270" y="5941149"/>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13</a:t>
            </a:r>
            <a:endParaRPr sz="1950" b="1" dirty="0"/>
          </a:p>
        </p:txBody>
      </p:sp>
      <p:sp>
        <p:nvSpPr>
          <p:cNvPr id="2418" name="object_2419">
            <a:hlinkClick r:id="rId49" action="ppaction://hlinksldjump" tooltip="25: Kundennutzen Z=2.2 / W=56%"/>
          </p:cNvPr>
          <p:cNvSpPr/>
          <p:nvPr/>
        </p:nvSpPr>
        <p:spPr>
          <a:xfrm>
            <a:off x="10013391" y="5941149"/>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25</a:t>
            </a:r>
            <a:endParaRPr sz="1950" b="1" dirty="0"/>
          </a:p>
        </p:txBody>
      </p:sp>
      <p:sp>
        <p:nvSpPr>
          <p:cNvPr id="2420" name="object_2421">
            <a:hlinkClick r:id="rId50" action="ppaction://hlinksldjump" tooltip="14: Gegenseitige Vertretung Z=2.3 / W=33%"/>
          </p:cNvPr>
          <p:cNvSpPr/>
          <p:nvPr/>
        </p:nvSpPr>
        <p:spPr>
          <a:xfrm>
            <a:off x="9697042" y="7541565"/>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14</a:t>
            </a:r>
            <a:endParaRPr sz="1950" b="1" dirty="0"/>
          </a:p>
        </p:txBody>
      </p:sp>
      <p:sp>
        <p:nvSpPr>
          <p:cNvPr id="2422" name="object_2423">
            <a:hlinkClick r:id="rId51" action="ppaction://hlinksldjump" tooltip="23: Ziele des Unternehmens Z=1.6 / W=33%"/>
          </p:cNvPr>
          <p:cNvSpPr/>
          <p:nvPr/>
        </p:nvSpPr>
        <p:spPr>
          <a:xfrm>
            <a:off x="13576208" y="7541565"/>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23</a:t>
            </a:r>
            <a:endParaRPr sz="1950" b="1" dirty="0"/>
          </a:p>
        </p:txBody>
      </p:sp>
      <p:sp>
        <p:nvSpPr>
          <p:cNvPr id="2424" name="object_2425">
            <a:hlinkClick r:id="rId52" action="ppaction://hlinksldjump" tooltip="22: Information über Veränderungen Z=2 / W=6%"/>
          </p:cNvPr>
          <p:cNvSpPr/>
          <p:nvPr/>
        </p:nvSpPr>
        <p:spPr>
          <a:xfrm>
            <a:off x="11283973" y="9420314"/>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22</a:t>
            </a:r>
            <a:endParaRPr sz="1950" b="1" dirty="0"/>
          </a:p>
        </p:txBody>
      </p:sp>
      <p:sp>
        <p:nvSpPr>
          <p:cNvPr id="2426" name="object_2427">
            <a:hlinkClick r:id="rId53" action="ppaction://hlinksldjump" tooltip="24: Erfolgreiche Zukunft Z=1.8 / W=61%"/>
          </p:cNvPr>
          <p:cNvSpPr/>
          <p:nvPr/>
        </p:nvSpPr>
        <p:spPr>
          <a:xfrm>
            <a:off x="12518253" y="559323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24</a:t>
            </a:r>
            <a:endParaRPr sz="1950" b="1" dirty="0"/>
          </a:p>
        </p:txBody>
      </p:sp>
      <p:sp>
        <p:nvSpPr>
          <p:cNvPr id="2428" name="object_2429">
            <a:hlinkClick r:id="rId54" action="ppaction://hlinksldjump" tooltip="30: Kriterien für Karriere Z=2.7 / W=61%"/>
          </p:cNvPr>
          <p:cNvSpPr/>
          <p:nvPr/>
        </p:nvSpPr>
        <p:spPr>
          <a:xfrm>
            <a:off x="6699504" y="5593232"/>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30</a:t>
            </a:r>
            <a:endParaRPr sz="1950" b="1" dirty="0"/>
          </a:p>
        </p:txBody>
      </p:sp>
      <p:sp>
        <p:nvSpPr>
          <p:cNvPr id="2430" name="object_2431">
            <a:hlinkClick r:id="rId55" action="ppaction://hlinksldjump" tooltip="36: Loyalität zum Unternehmen Z=1.6 / W=61%"/>
          </p:cNvPr>
          <p:cNvSpPr/>
          <p:nvPr/>
        </p:nvSpPr>
        <p:spPr>
          <a:xfrm>
            <a:off x="13928859" y="5593232"/>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36</a:t>
            </a:r>
            <a:endParaRPr sz="1950" b="1" dirty="0"/>
          </a:p>
        </p:txBody>
      </p:sp>
      <p:sp>
        <p:nvSpPr>
          <p:cNvPr id="2432" name="object_2433">
            <a:hlinkClick r:id="rId56" action="ppaction://hlinksldjump" tooltip="41: Gesamtzufriedenheit Z=2 / W=61%"/>
          </p:cNvPr>
          <p:cNvSpPr/>
          <p:nvPr/>
        </p:nvSpPr>
        <p:spPr>
          <a:xfrm>
            <a:off x="11283973" y="5593232"/>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41</a:t>
            </a:r>
            <a:endParaRPr sz="1950" b="1" dirty="0"/>
          </a:p>
        </p:txBody>
      </p:sp>
      <p:sp>
        <p:nvSpPr>
          <p:cNvPr id="2434" name="object_2435">
            <a:hlinkClick r:id="rId57" action="ppaction://hlinksldjump" tooltip="28: Entscheidungsbefugnisse Z=2 / W=67%"/>
          </p:cNvPr>
          <p:cNvSpPr/>
          <p:nvPr/>
        </p:nvSpPr>
        <p:spPr>
          <a:xfrm>
            <a:off x="11283973" y="517573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28</a:t>
            </a:r>
            <a:endParaRPr sz="1950" b="1" dirty="0"/>
          </a:p>
        </p:txBody>
      </p:sp>
      <p:sp>
        <p:nvSpPr>
          <p:cNvPr id="2436" name="object_2437">
            <a:hlinkClick r:id="rId58" action="ppaction://hlinksldjump" tooltip="33: Weiterbildungsangebot Z=2.7 / W=72%"/>
          </p:cNvPr>
          <p:cNvSpPr/>
          <p:nvPr/>
        </p:nvSpPr>
        <p:spPr>
          <a:xfrm rot="10800000">
            <a:off x="7065506" y="4827816"/>
            <a:ext cx="507333" cy="507333"/>
          </a:xfrm>
          <a:prstGeom prst="pie">
            <a:avLst>
              <a:gd name="adj1" fmla="val 0"/>
              <a:gd name="adj2" fmla="val 10800000"/>
            </a:avLst>
          </a:prstGeom>
          <a:solidFill>
            <a:srgbClr val="F48798"/>
          </a:solidFill>
          <a:ln>
            <a:noFill/>
          </a:ln>
        </p:spPr>
      </p:sp>
      <p:sp>
        <p:nvSpPr>
          <p:cNvPr id="2438" name="object_2439">
            <a:hlinkClick r:id="rId58" action="ppaction://hlinksldjump" tooltip="Weiterbildungsangebot Z=2.7 / W=72%"/>
          </p:cNvPr>
          <p:cNvSpPr/>
          <p:nvPr/>
        </p:nvSpPr>
        <p:spPr>
          <a:xfrm>
            <a:off x="17256019" y="8544238"/>
            <a:ext cx="534035" cy="534035"/>
          </a:xfrm>
          <a:prstGeom prst="ellipse">
            <a:avLst/>
          </a:prstGeom>
          <a:solidFill>
            <a:srgbClr val="F48798">
              <a:alpha val="89999"/>
            </a:srgbClr>
          </a:solidFill>
        </p:spPr>
        <p:txBody>
          <a:bodyPr wrap="square" lIns="0" tIns="0" rIns="0" bIns="0" rtlCol="0" anchor="ctr"/>
          <a:lstStyle/>
          <a:p>
            <a:pPr algn="ctr"/>
            <a:r>
              <a:rPr sz="1950" b="1" dirty="0">
                <a:solidFill>
                  <a:srgbClr val="FFFFFF"/>
                </a:solidFill>
                <a:latin typeface="Arial"/>
                <a:ea typeface="Arial"/>
              </a:rPr>
              <a:t>33</a:t>
            </a:r>
            <a:endParaRPr sz="1950" b="1" dirty="0"/>
          </a:p>
        </p:txBody>
      </p:sp>
      <p:sp>
        <p:nvSpPr>
          <p:cNvPr id="2440" name="object_2441">
            <a:hlinkClick r:id="rId59" action="ppaction://hlinksldjump" tooltip="39: Fairness im Unternehmen Z=2.7 / W=72%"/>
          </p:cNvPr>
          <p:cNvSpPr/>
          <p:nvPr/>
        </p:nvSpPr>
        <p:spPr>
          <a:xfrm rot="21600000">
            <a:off x="7065506" y="4854518"/>
            <a:ext cx="507333" cy="507333"/>
          </a:xfrm>
          <a:prstGeom prst="pie">
            <a:avLst>
              <a:gd name="adj1" fmla="val 0"/>
              <a:gd name="adj2" fmla="val 10800000"/>
            </a:avLst>
          </a:prstGeom>
          <a:solidFill>
            <a:srgbClr val="F79964"/>
          </a:solidFill>
          <a:ln>
            <a:noFill/>
          </a:ln>
        </p:spPr>
      </p:sp>
      <p:sp>
        <p:nvSpPr>
          <p:cNvPr id="2442" name="object_2443">
            <a:hlinkClick r:id="rId59" action="ppaction://hlinksldjump" tooltip="Fairness im Unternehmen Z=2.7 / W=72%"/>
          </p:cNvPr>
          <p:cNvSpPr/>
          <p:nvPr/>
        </p:nvSpPr>
        <p:spPr>
          <a:xfrm>
            <a:off x="17256019" y="9392379"/>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39</a:t>
            </a:r>
            <a:endParaRPr sz="1950" b="1" dirty="0"/>
          </a:p>
        </p:txBody>
      </p:sp>
      <p:sp>
        <p:nvSpPr>
          <p:cNvPr id="2444" name="object_2445"/>
          <p:cNvSpPr/>
          <p:nvPr/>
        </p:nvSpPr>
        <p:spPr>
          <a:xfrm>
            <a:off x="3481214" y="2879484"/>
            <a:ext cx="6283963" cy="6958330"/>
          </a:xfrm>
          <a:prstGeom prst="rect">
            <a:avLst/>
          </a:prstGeom>
          <a:solidFill>
            <a:srgbClr val="35B77C">
              <a:alpha val="91000"/>
            </a:srgbClr>
          </a:solidFill>
        </p:spPr>
        <p:txBody>
          <a:bodyPr rot="0" spcFirstLastPara="0" vertOverflow="overflow" horzOverflow="overflow" vert="horz" wrap="square" lIns="720000" tIns="720000" rIns="0" bIns="720000" numCol="1" spcCol="0" rtlCol="0" fromWordArt="0" anchor="t" anchorCtr="0" forceAA="0" compatLnSpc="1">
            <a:prstTxWarp prst="textNoShape">
              <a:avLst/>
            </a:prstTxWarp>
            <a:normAutofit/>
          </a:bodyPr>
          <a:lstStyle/>
          <a:p>
            <a:pPr>
              <a:spcAft>
                <a:spcPts val="2400"/>
              </a:spcAft>
            </a:pPr>
            <a:r>
              <a:rPr lang="de-AT" sz="2800" dirty="0">
                <a:solidFill>
                  <a:srgbClr val="FFFFFF"/>
                </a:solidFill>
                <a:latin typeface="Arial"/>
                <a:ea typeface="Arial"/>
              </a:rPr>
              <a:t>4 – Unterstützung durch Führungskraft</a:t>
            </a:r>
          </a:p>
          <a:p>
            <a:pPr>
              <a:spcAft>
                <a:spcPts val="2400"/>
              </a:spcAft>
            </a:pPr>
            <a:r>
              <a:rPr lang="de-AT" sz="2800" dirty="0">
                <a:solidFill>
                  <a:srgbClr val="FFFFFF"/>
                </a:solidFill>
                <a:latin typeface="Arial"/>
                <a:ea typeface="Arial"/>
              </a:rPr>
              <a:t>21 – Eigenverantwortung wird gefördert</a:t>
            </a:r>
          </a:p>
          <a:p>
            <a:pPr>
              <a:spcAft>
                <a:spcPts val="2400"/>
              </a:spcAft>
            </a:pPr>
            <a:r>
              <a:rPr lang="de-AT" sz="2800" dirty="0">
                <a:solidFill>
                  <a:srgbClr val="FFFFFF"/>
                </a:solidFill>
                <a:latin typeface="Arial"/>
                <a:ea typeface="Arial"/>
              </a:rPr>
              <a:t>16 – Führungskraft ist Vorbild</a:t>
            </a:r>
          </a:p>
          <a:p>
            <a:pPr>
              <a:spcAft>
                <a:spcPts val="2400"/>
              </a:spcAft>
            </a:pPr>
            <a:r>
              <a:rPr lang="de-AT" sz="2800" dirty="0">
                <a:solidFill>
                  <a:srgbClr val="FFFFFF"/>
                </a:solidFill>
                <a:latin typeface="Arial"/>
                <a:ea typeface="Arial"/>
              </a:rPr>
              <a:t>36 – Loyalität zum Unternehmen</a:t>
            </a:r>
          </a:p>
          <a:p>
            <a:pPr>
              <a:spcAft>
                <a:spcPts val="2400"/>
              </a:spcAft>
            </a:pPr>
            <a:r>
              <a:rPr lang="de-AT" sz="2800" dirty="0">
                <a:solidFill>
                  <a:srgbClr val="FFFFFF"/>
                </a:solidFill>
                <a:latin typeface="Arial"/>
                <a:ea typeface="Arial"/>
              </a:rPr>
              <a:t>24 – Erfolgreiche Zukunft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60" name="object_2461"/>
          <p:cNvPicPr>
            <a:picLocks noChangeAspect="1"/>
          </p:cNvPicPr>
          <p:nvPr/>
        </p:nvPicPr>
        <p:blipFill>
          <a:blip r:embed="rId3"/>
          <a:stretch>
            <a:fillRect/>
          </a:stretch>
        </p:blipFill>
        <p:spPr>
          <a:xfrm>
            <a:off x="603250" y="519041"/>
            <a:ext cx="1098413" cy="1098413"/>
          </a:xfrm>
          <a:prstGeom prst="rect">
            <a:avLst/>
          </a:prstGeom>
        </p:spPr>
      </p:pic>
      <p:sp>
        <p:nvSpPr>
          <p:cNvPr id="2462" name="object_246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Handlungsportfolio | Verbesserungspotentiale</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2464" name="2465">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2466" name="2467">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2468" name="2469">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2470" name="2471">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2472" name="2473">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2474" name="2475">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2476" name="2477">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2478" name="2479">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2480" name="object_2481"/>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(N=18)</a:t>
            </a:r>
            <a:endParaRPr lang="en-US" sz="1950" dirty="0">
              <a:latin typeface="Arial" panose="02000000000000000000" pitchFamily="2" charset="0"/>
              <a:ea typeface="Arial" panose="02000000000000000000" pitchFamily="2" charset="0"/>
            </a:endParaRPr>
          </a:p>
        </p:txBody>
      </p:sp>
      <p:sp>
        <p:nvSpPr>
          <p:cNvPr id="2482" name="object_2483"/>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2484" name="object_2485"/>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(3.3)</a:t>
            </a:r>
            <a:endParaRPr sz="1950" dirty="0"/>
          </a:p>
        </p:txBody>
      </p:sp>
      <p:sp>
        <p:nvSpPr>
          <p:cNvPr id="2486" name="object_2487"/>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2488" name="object_2489"/>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(1.2)</a:t>
            </a:r>
          </a:p>
        </p:txBody>
      </p:sp>
      <p:sp>
        <p:nvSpPr>
          <p:cNvPr id="2448" name="object_2449"/>
          <p:cNvSpPr/>
          <p:nvPr/>
        </p:nvSpPr>
        <p:spPr>
          <a:xfrm>
            <a:off x="3748577" y="10104831"/>
            <a:ext cx="1939583" cy="157480"/>
          </a:xfrm>
          <a:prstGeom prst="rect">
            <a:avLst/>
          </a:prstGeom>
          <a:solidFill>
            <a:srgbClr val="DB2D3C"/>
          </a:solidFill>
        </p:spPr>
      </p:sp>
      <p:sp>
        <p:nvSpPr>
          <p:cNvPr id="2450" name="object_2451"/>
          <p:cNvSpPr/>
          <p:nvPr/>
        </p:nvSpPr>
        <p:spPr>
          <a:xfrm>
            <a:off x="3748577" y="3146501"/>
            <a:ext cx="1939583" cy="6958330"/>
          </a:xfrm>
          <a:prstGeom prst="rect">
            <a:avLst/>
          </a:prstGeom>
          <a:solidFill>
            <a:srgbClr val="DB2D3C">
              <a:alpha val="9999"/>
            </a:srgbClr>
          </a:solidFill>
        </p:spPr>
      </p:sp>
      <p:sp>
        <p:nvSpPr>
          <p:cNvPr id="2452" name="object_2453"/>
          <p:cNvSpPr/>
          <p:nvPr/>
        </p:nvSpPr>
        <p:spPr>
          <a:xfrm>
            <a:off x="5688160" y="10104831"/>
            <a:ext cx="3702840" cy="157480"/>
          </a:xfrm>
          <a:prstGeom prst="rect">
            <a:avLst/>
          </a:prstGeom>
          <a:solidFill>
            <a:srgbClr val="FABC46"/>
          </a:solidFill>
        </p:spPr>
      </p:sp>
      <p:sp>
        <p:nvSpPr>
          <p:cNvPr id="2454" name="object_2455"/>
          <p:cNvSpPr/>
          <p:nvPr/>
        </p:nvSpPr>
        <p:spPr>
          <a:xfrm>
            <a:off x="5688160" y="3146501"/>
            <a:ext cx="3702840" cy="6958330"/>
          </a:xfrm>
          <a:prstGeom prst="rect">
            <a:avLst/>
          </a:prstGeom>
          <a:solidFill>
            <a:srgbClr val="FABC46">
              <a:alpha val="9999"/>
            </a:srgbClr>
          </a:solidFill>
        </p:spPr>
      </p:sp>
      <p:sp>
        <p:nvSpPr>
          <p:cNvPr id="2456" name="object_2457"/>
          <p:cNvSpPr/>
          <p:nvPr/>
        </p:nvSpPr>
        <p:spPr>
          <a:xfrm>
            <a:off x="9391000" y="10104831"/>
            <a:ext cx="6964866" cy="157480"/>
          </a:xfrm>
          <a:prstGeom prst="rect">
            <a:avLst/>
          </a:prstGeom>
          <a:solidFill>
            <a:srgbClr val="35B77C"/>
          </a:solidFill>
        </p:spPr>
      </p:sp>
      <p:sp>
        <p:nvSpPr>
          <p:cNvPr id="2458" name="object_2459"/>
          <p:cNvSpPr/>
          <p:nvPr/>
        </p:nvSpPr>
        <p:spPr>
          <a:xfrm>
            <a:off x="9391000" y="3146501"/>
            <a:ext cx="6964866" cy="6958330"/>
          </a:xfrm>
          <a:prstGeom prst="rect">
            <a:avLst/>
          </a:prstGeom>
          <a:solidFill>
            <a:srgbClr val="35B77C">
              <a:alpha val="9999"/>
            </a:srgbClr>
          </a:solidFill>
        </p:spPr>
      </p:sp>
      <p:sp>
        <p:nvSpPr>
          <p:cNvPr id="2490" name="object_2491"/>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2492" name="object_2493"/>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cxnSp>
        <p:nvCxnSpPr>
          <p:cNvPr id="2494" name="object_2495"/>
          <p:cNvCxnSpPr/>
          <p:nvPr/>
        </p:nvCxnSpPr>
        <p:spPr>
          <a:xfrm flipV="1">
            <a:off x="12961597" y="3722410"/>
            <a:ext cx="4294422" cy="2903256"/>
          </a:xfrm>
          <a:prstGeom prst="line">
            <a:avLst/>
          </a:prstGeom>
          <a:ln w="9525" cap="flat" cmpd="sng" algn="ctr">
            <a:solidFill>
              <a:srgbClr val="49C0B6">
                <a:alpha val="69999"/>
              </a:srgbClr>
            </a:solidFill>
            <a:prstDash val="dash"/>
            <a:round/>
            <a:headEnd type="none" w="med" len="med"/>
            <a:tailEnd type="none" w="med" len="med"/>
          </a:ln>
        </p:spPr>
      </p:cxnSp>
      <p:cxnSp>
        <p:nvCxnSpPr>
          <p:cNvPr id="2496" name="object_2497"/>
          <p:cNvCxnSpPr/>
          <p:nvPr/>
        </p:nvCxnSpPr>
        <p:spPr>
          <a:xfrm flipV="1">
            <a:off x="12961597" y="4570551"/>
            <a:ext cx="4294422" cy="2055115"/>
          </a:xfrm>
          <a:prstGeom prst="line">
            <a:avLst/>
          </a:prstGeom>
          <a:ln w="9525" cap="flat" cmpd="sng" algn="ctr">
            <a:solidFill>
              <a:srgbClr val="49C0B6">
                <a:alpha val="69999"/>
              </a:srgbClr>
            </a:solidFill>
            <a:prstDash val="dash"/>
            <a:round/>
            <a:headEnd type="none" w="med" len="med"/>
            <a:tailEnd type="none" w="med" len="med"/>
          </a:ln>
        </p:spPr>
      </p:cxnSp>
      <p:cxnSp>
        <p:nvCxnSpPr>
          <p:cNvPr id="2498" name="object_2499"/>
          <p:cNvCxnSpPr/>
          <p:nvPr/>
        </p:nvCxnSpPr>
        <p:spPr>
          <a:xfrm flipV="1">
            <a:off x="9964059" y="5418692"/>
            <a:ext cx="7291960" cy="3503223"/>
          </a:xfrm>
          <a:prstGeom prst="line">
            <a:avLst/>
          </a:prstGeom>
          <a:ln w="9525" cap="flat" cmpd="sng" algn="ctr">
            <a:solidFill>
              <a:srgbClr val="B26256">
                <a:alpha val="69999"/>
              </a:srgbClr>
            </a:solidFill>
            <a:prstDash val="dash"/>
            <a:round/>
            <a:headEnd type="none" w="med" len="med"/>
            <a:tailEnd type="none" w="med" len="med"/>
          </a:ln>
        </p:spPr>
      </p:cxnSp>
      <p:cxnSp>
        <p:nvCxnSpPr>
          <p:cNvPr id="2500" name="object_2501"/>
          <p:cNvCxnSpPr/>
          <p:nvPr/>
        </p:nvCxnSpPr>
        <p:spPr>
          <a:xfrm flipV="1">
            <a:off x="9964059" y="6266833"/>
            <a:ext cx="7291960" cy="2655082"/>
          </a:xfrm>
          <a:prstGeom prst="line">
            <a:avLst/>
          </a:prstGeom>
          <a:ln w="9525" cap="flat" cmpd="sng" algn="ctr">
            <a:solidFill>
              <a:srgbClr val="F79964">
                <a:alpha val="69999"/>
              </a:srgbClr>
            </a:solidFill>
            <a:prstDash val="dash"/>
            <a:round/>
            <a:headEnd type="none" w="med" len="med"/>
            <a:tailEnd type="none" w="med" len="med"/>
          </a:ln>
        </p:spPr>
      </p:cxnSp>
      <p:cxnSp>
        <p:nvCxnSpPr>
          <p:cNvPr id="2502" name="object_2503"/>
          <p:cNvCxnSpPr/>
          <p:nvPr/>
        </p:nvCxnSpPr>
        <p:spPr>
          <a:xfrm>
            <a:off x="13184597" y="7043166"/>
            <a:ext cx="4071422" cy="71808"/>
          </a:xfrm>
          <a:prstGeom prst="line">
            <a:avLst/>
          </a:prstGeom>
          <a:ln w="9525" cap="flat" cmpd="sng" algn="ctr">
            <a:solidFill>
              <a:srgbClr val="B26256">
                <a:alpha val="69999"/>
              </a:srgbClr>
            </a:solidFill>
            <a:prstDash val="dash"/>
            <a:round/>
            <a:headEnd type="none" w="med" len="med"/>
            <a:tailEnd type="none" w="med" len="med"/>
          </a:ln>
        </p:spPr>
      </p:cxnSp>
      <p:cxnSp>
        <p:nvCxnSpPr>
          <p:cNvPr id="2504" name="object_2505"/>
          <p:cNvCxnSpPr/>
          <p:nvPr/>
        </p:nvCxnSpPr>
        <p:spPr>
          <a:xfrm>
            <a:off x="13184597" y="7043166"/>
            <a:ext cx="4071422" cy="919949"/>
          </a:xfrm>
          <a:prstGeom prst="line">
            <a:avLst/>
          </a:prstGeom>
          <a:ln w="9525" cap="flat" cmpd="sng" algn="ctr">
            <a:solidFill>
              <a:srgbClr val="F79964">
                <a:alpha val="69999"/>
              </a:srgbClr>
            </a:solidFill>
            <a:prstDash val="dash"/>
            <a:round/>
            <a:headEnd type="none" w="med" len="med"/>
            <a:tailEnd type="none" w="med" len="med"/>
          </a:ln>
        </p:spPr>
      </p:cxnSp>
      <p:cxnSp>
        <p:nvCxnSpPr>
          <p:cNvPr id="2506" name="object_2507"/>
          <p:cNvCxnSpPr/>
          <p:nvPr/>
        </p:nvCxnSpPr>
        <p:spPr>
          <a:xfrm>
            <a:off x="7319173" y="5094833"/>
            <a:ext cx="9936846" cy="3716423"/>
          </a:xfrm>
          <a:prstGeom prst="line">
            <a:avLst/>
          </a:prstGeom>
          <a:ln w="9525" cap="flat" cmpd="sng" algn="ctr">
            <a:solidFill>
              <a:srgbClr val="F48798">
                <a:alpha val="69999"/>
              </a:srgbClr>
            </a:solidFill>
            <a:prstDash val="dash"/>
            <a:round/>
            <a:headEnd type="none" w="med" len="med"/>
            <a:tailEnd type="none" w="med" len="med"/>
          </a:ln>
        </p:spPr>
      </p:cxnSp>
      <p:cxnSp>
        <p:nvCxnSpPr>
          <p:cNvPr id="2508" name="object_2509"/>
          <p:cNvCxnSpPr/>
          <p:nvPr/>
        </p:nvCxnSpPr>
        <p:spPr>
          <a:xfrm>
            <a:off x="7319173" y="5094833"/>
            <a:ext cx="9936846" cy="4564564"/>
          </a:xfrm>
          <a:prstGeom prst="line">
            <a:avLst/>
          </a:prstGeom>
          <a:ln w="9525" cap="flat" cmpd="sng" algn="ctr">
            <a:solidFill>
              <a:srgbClr val="F79964">
                <a:alpha val="69999"/>
              </a:srgbClr>
            </a:solidFill>
            <a:prstDash val="dash"/>
            <a:round/>
            <a:headEnd type="none" w="med" len="med"/>
            <a:tailEnd type="none" w="med" len="med"/>
          </a:ln>
        </p:spPr>
      </p:cxnSp>
      <p:sp>
        <p:nvSpPr>
          <p:cNvPr id="2510" name="object_2511">
            <a:hlinkClick r:id="rId14" action="ppaction://hlinksldjump" tooltip="1: Einsatz der Qualifikationen Z=1.8 / W=50%"/>
          </p:cNvPr>
          <p:cNvSpPr/>
          <p:nvPr/>
        </p:nvSpPr>
        <p:spPr>
          <a:xfrm rot="10800000">
            <a:off x="12707930" y="6358649"/>
            <a:ext cx="507333" cy="507333"/>
          </a:xfrm>
          <a:prstGeom prst="pie">
            <a:avLst>
              <a:gd name="adj1" fmla="val 0"/>
              <a:gd name="adj2" fmla="val 10800000"/>
            </a:avLst>
          </a:prstGeom>
          <a:solidFill>
            <a:srgbClr val="49C0B6"/>
          </a:solidFill>
          <a:ln>
            <a:noFill/>
          </a:ln>
        </p:spPr>
      </p:sp>
      <p:sp>
        <p:nvSpPr>
          <p:cNvPr id="2512" name="object_2513">
            <a:hlinkClick r:id="rId14" action="ppaction://hlinksldjump" tooltip="Einsatz der Qualifikationen Z=1.8 / W=50%"/>
          </p:cNvPr>
          <p:cNvSpPr/>
          <p:nvPr/>
        </p:nvSpPr>
        <p:spPr>
          <a:xfrm>
            <a:off x="17256019" y="3455392"/>
            <a:ext cx="534035" cy="534035"/>
          </a:xfrm>
          <a:prstGeom prst="ellipse">
            <a:avLst/>
          </a:prstGeom>
          <a:solidFill>
            <a:srgbClr val="49C0B6">
              <a:alpha val="89999"/>
            </a:srgbClr>
          </a:solidFill>
        </p:spPr>
        <p:txBody>
          <a:bodyPr wrap="square" lIns="0" tIns="0" rIns="0" bIns="0" rtlCol="0" anchor="ctr"/>
          <a:lstStyle/>
          <a:p>
            <a:pPr algn="ctr"/>
            <a:r>
              <a:rPr sz="1950" b="1" dirty="0">
                <a:solidFill>
                  <a:srgbClr val="FFFFFF"/>
                </a:solidFill>
                <a:latin typeface="Arial"/>
                <a:ea typeface="Arial"/>
              </a:rPr>
              <a:t>1</a:t>
            </a:r>
            <a:endParaRPr sz="1950" b="1" dirty="0"/>
          </a:p>
        </p:txBody>
      </p:sp>
      <p:sp>
        <p:nvSpPr>
          <p:cNvPr id="2514" name="object_2515">
            <a:hlinkClick r:id="rId20" action="ppaction://hlinksldjump" tooltip="3: Unterstützung durch Kollegen Z=1.8 / W=50%"/>
          </p:cNvPr>
          <p:cNvSpPr/>
          <p:nvPr/>
        </p:nvSpPr>
        <p:spPr>
          <a:xfrm rot="21600000">
            <a:off x="12707930" y="6385350"/>
            <a:ext cx="507333" cy="507333"/>
          </a:xfrm>
          <a:prstGeom prst="pie">
            <a:avLst>
              <a:gd name="adj1" fmla="val 0"/>
              <a:gd name="adj2" fmla="val 10800000"/>
            </a:avLst>
          </a:prstGeom>
          <a:solidFill>
            <a:srgbClr val="49C0B6"/>
          </a:solidFill>
          <a:ln>
            <a:noFill/>
          </a:ln>
        </p:spPr>
      </p:sp>
      <p:sp>
        <p:nvSpPr>
          <p:cNvPr id="2516" name="object_2517">
            <a:hlinkClick r:id="rId20" action="ppaction://hlinksldjump" tooltip="Unterstützung durch Kollegen Z=1.8 / W=50%"/>
          </p:cNvPr>
          <p:cNvSpPr/>
          <p:nvPr/>
        </p:nvSpPr>
        <p:spPr>
          <a:xfrm>
            <a:off x="17256019" y="4303533"/>
            <a:ext cx="534035" cy="534035"/>
          </a:xfrm>
          <a:prstGeom prst="ellipse">
            <a:avLst/>
          </a:prstGeom>
          <a:solidFill>
            <a:srgbClr val="49C0B6">
              <a:alpha val="89999"/>
            </a:srgbClr>
          </a:solidFill>
        </p:spPr>
        <p:txBody>
          <a:bodyPr wrap="square" lIns="0" tIns="0" rIns="0" bIns="0" rtlCol="0" anchor="ctr"/>
          <a:lstStyle/>
          <a:p>
            <a:pPr algn="ctr"/>
            <a:r>
              <a:rPr sz="1950" b="1" dirty="0">
                <a:solidFill>
                  <a:srgbClr val="FFFFFF"/>
                </a:solidFill>
                <a:latin typeface="Arial"/>
                <a:ea typeface="Arial"/>
              </a:rPr>
              <a:t>3</a:t>
            </a:r>
            <a:endParaRPr sz="1950" b="1" dirty="0"/>
          </a:p>
        </p:txBody>
      </p:sp>
      <p:sp>
        <p:nvSpPr>
          <p:cNvPr id="2518" name="object_2519">
            <a:hlinkClick r:id="rId21" action="ppaction://hlinksldjump" tooltip="2: Neues lernen Z=2 / W=50%"/>
          </p:cNvPr>
          <p:cNvSpPr/>
          <p:nvPr/>
        </p:nvSpPr>
        <p:spPr>
          <a:xfrm>
            <a:off x="11107648" y="6358649"/>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a:t>
            </a:r>
            <a:endParaRPr sz="1950" b="1" dirty="0"/>
          </a:p>
        </p:txBody>
      </p:sp>
      <p:sp>
        <p:nvSpPr>
          <p:cNvPr id="2520" name="object_2521">
            <a:hlinkClick r:id="rId22" action="ppaction://hlinksldjump" tooltip="5: Arbeitsmenge Z=2.4 / W=50%"/>
          </p:cNvPr>
          <p:cNvSpPr/>
          <p:nvPr/>
        </p:nvSpPr>
        <p:spPr>
          <a:xfrm>
            <a:off x="8852815" y="6358649"/>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5</a:t>
            </a:r>
            <a:endParaRPr sz="1950" b="1" dirty="0"/>
          </a:p>
        </p:txBody>
      </p:sp>
      <p:sp>
        <p:nvSpPr>
          <p:cNvPr id="2522" name="object_2523">
            <a:hlinkClick r:id="rId23" action="ppaction://hlinksldjump" tooltip="4: Unterstützung durch Führungskraft Z=1.8 / W=100%"/>
          </p:cNvPr>
          <p:cNvSpPr/>
          <p:nvPr/>
        </p:nvSpPr>
        <p:spPr>
          <a:xfrm>
            <a:off x="12780070" y="2879484"/>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a:t>
            </a:r>
            <a:endParaRPr sz="1950" b="1" dirty="0"/>
          </a:p>
        </p:txBody>
      </p:sp>
      <p:sp>
        <p:nvSpPr>
          <p:cNvPr id="2524" name="object_2525">
            <a:hlinkClick r:id="rId24" action="ppaction://hlinksldjump" tooltip="6: Arbeitszeitmodell Z=1.8 / W=28%"/>
          </p:cNvPr>
          <p:cNvSpPr/>
          <p:nvPr/>
        </p:nvSpPr>
        <p:spPr>
          <a:xfrm>
            <a:off x="12736068" y="7889481"/>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6</a:t>
            </a:r>
            <a:endParaRPr sz="1950" b="1" dirty="0"/>
          </a:p>
        </p:txBody>
      </p:sp>
      <p:sp>
        <p:nvSpPr>
          <p:cNvPr id="2526" name="object_2527">
            <a:hlinkClick r:id="rId25" action="ppaction://hlinksldjump" tooltip="7: Veränderungstempo Z=2.6 / W=28%"/>
          </p:cNvPr>
          <p:cNvSpPr/>
          <p:nvPr/>
        </p:nvSpPr>
        <p:spPr>
          <a:xfrm>
            <a:off x="7757459" y="7889481"/>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7</a:t>
            </a:r>
            <a:endParaRPr sz="1950" b="1" dirty="0"/>
          </a:p>
        </p:txBody>
      </p:sp>
      <p:sp>
        <p:nvSpPr>
          <p:cNvPr id="2528" name="object_2529">
            <a:hlinkClick r:id="rId26" action="ppaction://hlinksldjump" tooltip="19: Delegationskompetenz Z=1.7 / W=28%"/>
          </p:cNvPr>
          <p:cNvSpPr/>
          <p:nvPr/>
        </p:nvSpPr>
        <p:spPr>
          <a:xfrm>
            <a:off x="13223556" y="788948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19</a:t>
            </a:r>
            <a:endParaRPr sz="1950" b="1" dirty="0"/>
          </a:p>
        </p:txBody>
      </p:sp>
      <p:sp>
        <p:nvSpPr>
          <p:cNvPr id="2530" name="object_2531">
            <a:hlinkClick r:id="rId27" action="ppaction://hlinksldjump" tooltip="20: Feedback Z=1.6 / W=28%"/>
          </p:cNvPr>
          <p:cNvSpPr/>
          <p:nvPr/>
        </p:nvSpPr>
        <p:spPr>
          <a:xfrm>
            <a:off x="13928859" y="788948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20</a:t>
            </a:r>
            <a:endParaRPr sz="1950" b="1" dirty="0"/>
          </a:p>
        </p:txBody>
      </p:sp>
      <p:sp>
        <p:nvSpPr>
          <p:cNvPr id="2532" name="object_2533">
            <a:hlinkClick r:id="rId28" action="ppaction://hlinksldjump" tooltip="26: Zielvereinbarung Z=1.4 / W=28%"/>
          </p:cNvPr>
          <p:cNvSpPr/>
          <p:nvPr/>
        </p:nvSpPr>
        <p:spPr>
          <a:xfrm>
            <a:off x="15024216" y="7889481"/>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26</a:t>
            </a:r>
            <a:endParaRPr sz="1950" b="1" dirty="0"/>
          </a:p>
        </p:txBody>
      </p:sp>
      <p:sp>
        <p:nvSpPr>
          <p:cNvPr id="2534" name="object_2535">
            <a:hlinkClick r:id="rId29" action="ppaction://hlinksldjump" tooltip="35: Weiterempfehlung Z=2.2 / W=28%"/>
          </p:cNvPr>
          <p:cNvSpPr/>
          <p:nvPr/>
        </p:nvSpPr>
        <p:spPr>
          <a:xfrm>
            <a:off x="10049693" y="788948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35</a:t>
            </a:r>
            <a:endParaRPr sz="1950" b="1" dirty="0"/>
          </a:p>
        </p:txBody>
      </p:sp>
      <p:sp>
        <p:nvSpPr>
          <p:cNvPr id="2536" name="object_2537">
            <a:hlinkClick r:id="rId30" action="ppaction://hlinksldjump" tooltip="37: Positive Zukunft Z=2.1 / W=28%"/>
          </p:cNvPr>
          <p:cNvSpPr/>
          <p:nvPr/>
        </p:nvSpPr>
        <p:spPr>
          <a:xfrm>
            <a:off x="10909949" y="788948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37</a:t>
            </a:r>
            <a:endParaRPr sz="1950" b="1" dirty="0"/>
          </a:p>
        </p:txBody>
      </p:sp>
      <p:sp>
        <p:nvSpPr>
          <p:cNvPr id="2538" name="object_2539">
            <a:hlinkClick r:id="rId31" action="ppaction://hlinksldjump" tooltip="8: Qualität von Besprechungen Z=2.3 / W=11%"/>
          </p:cNvPr>
          <p:cNvSpPr/>
          <p:nvPr/>
        </p:nvSpPr>
        <p:spPr>
          <a:xfrm>
            <a:off x="9344390" y="9072397"/>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8</a:t>
            </a:r>
            <a:endParaRPr sz="1950" b="1" dirty="0"/>
          </a:p>
        </p:txBody>
      </p:sp>
      <p:sp>
        <p:nvSpPr>
          <p:cNvPr id="2540" name="object_2541">
            <a:hlinkClick r:id="rId32" action="ppaction://hlinksldjump" tooltip="31: Kenntnis Bewertungssystem Z=1.5 / W=11%"/>
          </p:cNvPr>
          <p:cNvSpPr/>
          <p:nvPr/>
        </p:nvSpPr>
        <p:spPr>
          <a:xfrm>
            <a:off x="14105185" y="9072397"/>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31</a:t>
            </a:r>
            <a:endParaRPr sz="1950" b="1" dirty="0"/>
          </a:p>
        </p:txBody>
      </p:sp>
      <p:sp>
        <p:nvSpPr>
          <p:cNvPr id="2542" name="object_2543">
            <a:hlinkClick r:id="rId33" action="ppaction://hlinksldjump" tooltip="9: Prioritätensetzung Z=2.3 / W=22%"/>
          </p:cNvPr>
          <p:cNvSpPr/>
          <p:nvPr/>
        </p:nvSpPr>
        <p:spPr>
          <a:xfrm>
            <a:off x="9468855" y="8306981"/>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9</a:t>
            </a:r>
            <a:endParaRPr sz="1950" b="1" dirty="0"/>
          </a:p>
        </p:txBody>
      </p:sp>
      <p:sp>
        <p:nvSpPr>
          <p:cNvPr id="2544" name="object_2545">
            <a:hlinkClick r:id="rId34" action="ppaction://hlinksldjump" tooltip="18: Förderung interner Kooperation Z=1.8 / W=22%"/>
          </p:cNvPr>
          <p:cNvSpPr/>
          <p:nvPr/>
        </p:nvSpPr>
        <p:spPr>
          <a:xfrm>
            <a:off x="12341928" y="830698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18</a:t>
            </a:r>
            <a:endParaRPr sz="1950" b="1" dirty="0"/>
          </a:p>
        </p:txBody>
      </p:sp>
      <p:sp>
        <p:nvSpPr>
          <p:cNvPr id="2546" name="object_2547">
            <a:hlinkClick r:id="rId35" action="ppaction://hlinksldjump" tooltip="38: Innovation Z=2.2 / W=22%"/>
          </p:cNvPr>
          <p:cNvSpPr/>
          <p:nvPr/>
        </p:nvSpPr>
        <p:spPr>
          <a:xfrm>
            <a:off x="10226019" y="830698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38</a:t>
            </a:r>
            <a:endParaRPr sz="1950" b="1" dirty="0"/>
          </a:p>
        </p:txBody>
      </p:sp>
      <p:sp>
        <p:nvSpPr>
          <p:cNvPr id="2548" name="object_2549">
            <a:hlinkClick r:id="rId36" action="ppaction://hlinksldjump" tooltip="10: Unbürokratische Entscheidungen Z=2.8 / W=83%"/>
          </p:cNvPr>
          <p:cNvSpPr/>
          <p:nvPr/>
        </p:nvSpPr>
        <p:spPr>
          <a:xfrm>
            <a:off x="6421658" y="4062400"/>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10</a:t>
            </a:r>
            <a:endParaRPr sz="1950" b="1" dirty="0"/>
          </a:p>
        </p:txBody>
      </p:sp>
      <p:sp>
        <p:nvSpPr>
          <p:cNvPr id="2550" name="object_2551">
            <a:hlinkClick r:id="rId37" action="ppaction://hlinksldjump" tooltip="16: Führungskraft ist Vorbild Z=1.8 / W=83%"/>
          </p:cNvPr>
          <p:cNvSpPr/>
          <p:nvPr/>
        </p:nvSpPr>
        <p:spPr>
          <a:xfrm>
            <a:off x="12694579" y="406240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16</a:t>
            </a:r>
            <a:endParaRPr sz="1950" b="1" dirty="0"/>
          </a:p>
        </p:txBody>
      </p:sp>
      <p:sp>
        <p:nvSpPr>
          <p:cNvPr id="2552" name="object_2553">
            <a:hlinkClick r:id="rId38" action="ppaction://hlinksldjump" tooltip="21: Eigenverantwortung wird gefördert Z=1.4 / W=83%"/>
          </p:cNvPr>
          <p:cNvSpPr/>
          <p:nvPr/>
        </p:nvSpPr>
        <p:spPr>
          <a:xfrm>
            <a:off x="15163139" y="406240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21</a:t>
            </a:r>
            <a:endParaRPr sz="1950" b="1" dirty="0"/>
          </a:p>
        </p:txBody>
      </p:sp>
      <p:sp>
        <p:nvSpPr>
          <p:cNvPr id="2554" name="object_2555">
            <a:hlinkClick r:id="rId39" action="ppaction://hlinksldjump" tooltip="11: Abteilungsübergreifender Arbeitsablauf Z=2.3 / W=17%"/>
          </p:cNvPr>
          <p:cNvSpPr/>
          <p:nvPr/>
        </p:nvSpPr>
        <p:spPr>
          <a:xfrm rot="10800000">
            <a:off x="9710393" y="8654897"/>
            <a:ext cx="507333" cy="507333"/>
          </a:xfrm>
          <a:prstGeom prst="pie">
            <a:avLst>
              <a:gd name="adj1" fmla="val 0"/>
              <a:gd name="adj2" fmla="val 10800000"/>
            </a:avLst>
          </a:prstGeom>
          <a:solidFill>
            <a:srgbClr val="B26256"/>
          </a:solidFill>
          <a:ln>
            <a:noFill/>
          </a:ln>
        </p:spPr>
      </p:sp>
      <p:sp>
        <p:nvSpPr>
          <p:cNvPr id="2556" name="object_2557">
            <a:hlinkClick r:id="rId39" action="ppaction://hlinksldjump" tooltip="Abteilungsübergreifender Arbeitsablauf Z=2.3 / W=17%"/>
          </p:cNvPr>
          <p:cNvSpPr/>
          <p:nvPr/>
        </p:nvSpPr>
        <p:spPr>
          <a:xfrm>
            <a:off x="17256019" y="5151674"/>
            <a:ext cx="534035" cy="534035"/>
          </a:xfrm>
          <a:prstGeom prst="ellipse">
            <a:avLst/>
          </a:prstGeom>
          <a:solidFill>
            <a:srgbClr val="B26256">
              <a:alpha val="89999"/>
            </a:srgbClr>
          </a:solidFill>
        </p:spPr>
        <p:txBody>
          <a:bodyPr wrap="square" lIns="0" tIns="0" rIns="0" bIns="0" rtlCol="0" anchor="ctr"/>
          <a:lstStyle/>
          <a:p>
            <a:pPr algn="ctr"/>
            <a:r>
              <a:rPr sz="1950" b="1" dirty="0">
                <a:solidFill>
                  <a:srgbClr val="FFFFFF"/>
                </a:solidFill>
                <a:latin typeface="Arial"/>
                <a:ea typeface="Arial"/>
              </a:rPr>
              <a:t>11</a:t>
            </a:r>
            <a:endParaRPr sz="1950" b="1" dirty="0"/>
          </a:p>
        </p:txBody>
      </p:sp>
      <p:sp>
        <p:nvSpPr>
          <p:cNvPr id="2558" name="object_2559">
            <a:hlinkClick r:id="rId40" action="ppaction://hlinksldjump" tooltip="40: Zusammenarbeit Kulturen Z=2.3 / W=17%"/>
          </p:cNvPr>
          <p:cNvSpPr/>
          <p:nvPr/>
        </p:nvSpPr>
        <p:spPr>
          <a:xfrm rot="21600000">
            <a:off x="9710393" y="8681599"/>
            <a:ext cx="507333" cy="507333"/>
          </a:xfrm>
          <a:prstGeom prst="pie">
            <a:avLst>
              <a:gd name="adj1" fmla="val 0"/>
              <a:gd name="adj2" fmla="val 10800000"/>
            </a:avLst>
          </a:prstGeom>
          <a:solidFill>
            <a:srgbClr val="F79964"/>
          </a:solidFill>
          <a:ln>
            <a:noFill/>
          </a:ln>
        </p:spPr>
      </p:sp>
      <p:sp>
        <p:nvSpPr>
          <p:cNvPr id="2560" name="object_2561">
            <a:hlinkClick r:id="rId40" action="ppaction://hlinksldjump" tooltip="Zusammenarbeit Kulturen Z=2.3 / W=17%"/>
          </p:cNvPr>
          <p:cNvSpPr/>
          <p:nvPr/>
        </p:nvSpPr>
        <p:spPr>
          <a:xfrm>
            <a:off x="17256019" y="5999815"/>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40</a:t>
            </a:r>
            <a:endParaRPr sz="1950" b="1" dirty="0"/>
          </a:p>
        </p:txBody>
      </p:sp>
      <p:sp>
        <p:nvSpPr>
          <p:cNvPr id="2562" name="object_2563">
            <a:hlinkClick r:id="rId41" action="ppaction://hlinksldjump" tooltip="17: Umsetzung von Veränderungen Z=1.8 / W=17%"/>
          </p:cNvPr>
          <p:cNvSpPr/>
          <p:nvPr/>
        </p:nvSpPr>
        <p:spPr>
          <a:xfrm>
            <a:off x="12518253" y="8654897"/>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17</a:t>
            </a:r>
            <a:endParaRPr sz="1950" b="1" dirty="0"/>
          </a:p>
        </p:txBody>
      </p:sp>
      <p:sp>
        <p:nvSpPr>
          <p:cNvPr id="2564" name="object_2565">
            <a:hlinkClick r:id="rId42" action="ppaction://hlinksldjump" tooltip="29: Besonderer Einsatz Z=1.4 / W=17%"/>
          </p:cNvPr>
          <p:cNvSpPr/>
          <p:nvPr/>
        </p:nvSpPr>
        <p:spPr>
          <a:xfrm>
            <a:off x="14986814" y="8654897"/>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29</a:t>
            </a:r>
            <a:endParaRPr sz="1950" b="1" dirty="0"/>
          </a:p>
        </p:txBody>
      </p:sp>
      <p:sp>
        <p:nvSpPr>
          <p:cNvPr id="2566" name="object_2567">
            <a:hlinkClick r:id="rId43" action="ppaction://hlinksldjump" tooltip="12: Freiraum für Verbesserungen Z=1.7 / W=44%"/>
          </p:cNvPr>
          <p:cNvSpPr/>
          <p:nvPr/>
        </p:nvSpPr>
        <p:spPr>
          <a:xfrm rot="10800000">
            <a:off x="12930930" y="6776148"/>
            <a:ext cx="507333" cy="507333"/>
          </a:xfrm>
          <a:prstGeom prst="pie">
            <a:avLst>
              <a:gd name="adj1" fmla="val 0"/>
              <a:gd name="adj2" fmla="val 10800000"/>
            </a:avLst>
          </a:prstGeom>
          <a:solidFill>
            <a:srgbClr val="B26256"/>
          </a:solidFill>
          <a:ln>
            <a:noFill/>
          </a:ln>
        </p:spPr>
      </p:sp>
      <p:sp>
        <p:nvSpPr>
          <p:cNvPr id="2568" name="object_2569">
            <a:hlinkClick r:id="rId43" action="ppaction://hlinksldjump" tooltip="Freiraum für Verbesserungen Z=1.7 / W=44%"/>
          </p:cNvPr>
          <p:cNvSpPr/>
          <p:nvPr/>
        </p:nvSpPr>
        <p:spPr>
          <a:xfrm>
            <a:off x="17256019" y="6847956"/>
            <a:ext cx="534035" cy="534035"/>
          </a:xfrm>
          <a:prstGeom prst="ellipse">
            <a:avLst/>
          </a:prstGeom>
          <a:solidFill>
            <a:srgbClr val="B26256">
              <a:alpha val="89999"/>
            </a:srgbClr>
          </a:solidFill>
        </p:spPr>
        <p:txBody>
          <a:bodyPr wrap="square" lIns="0" tIns="0" rIns="0" bIns="0" rtlCol="0" anchor="ctr"/>
          <a:lstStyle/>
          <a:p>
            <a:pPr algn="ctr"/>
            <a:r>
              <a:rPr sz="1950" b="1" dirty="0">
                <a:solidFill>
                  <a:srgbClr val="FFFFFF"/>
                </a:solidFill>
                <a:latin typeface="Arial"/>
                <a:ea typeface="Arial"/>
              </a:rPr>
              <a:t>12</a:t>
            </a:r>
            <a:endParaRPr sz="1950" b="1" dirty="0"/>
          </a:p>
        </p:txBody>
      </p:sp>
      <p:sp>
        <p:nvSpPr>
          <p:cNvPr id="2570" name="object_2571">
            <a:hlinkClick r:id="rId44" action="ppaction://hlinksldjump" tooltip="34: Attraktiver Arbeitgeber Z=1.7 / W=44%"/>
          </p:cNvPr>
          <p:cNvSpPr/>
          <p:nvPr/>
        </p:nvSpPr>
        <p:spPr>
          <a:xfrm rot="21600000">
            <a:off x="12930930" y="6802850"/>
            <a:ext cx="507333" cy="507333"/>
          </a:xfrm>
          <a:prstGeom prst="pie">
            <a:avLst>
              <a:gd name="adj1" fmla="val 0"/>
              <a:gd name="adj2" fmla="val 10800000"/>
            </a:avLst>
          </a:prstGeom>
          <a:solidFill>
            <a:srgbClr val="F79964"/>
          </a:solidFill>
          <a:ln>
            <a:noFill/>
          </a:ln>
        </p:spPr>
      </p:sp>
      <p:sp>
        <p:nvSpPr>
          <p:cNvPr id="2572" name="object_2573">
            <a:hlinkClick r:id="rId44" action="ppaction://hlinksldjump" tooltip="Attraktiver Arbeitgeber Z=1.7 / W=44%"/>
          </p:cNvPr>
          <p:cNvSpPr/>
          <p:nvPr/>
        </p:nvSpPr>
        <p:spPr>
          <a:xfrm>
            <a:off x="17256019" y="7696097"/>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34</a:t>
            </a:r>
            <a:endParaRPr sz="1950" b="1" dirty="0"/>
          </a:p>
        </p:txBody>
      </p:sp>
      <p:sp>
        <p:nvSpPr>
          <p:cNvPr id="2574" name="object_2575">
            <a:hlinkClick r:id="rId45" action="ppaction://hlinksldjump" tooltip="15: Arbeitsrelevante Informationen Z=2.5 / W=44%"/>
          </p:cNvPr>
          <p:cNvSpPr/>
          <p:nvPr/>
        </p:nvSpPr>
        <p:spPr>
          <a:xfrm>
            <a:off x="8462761" y="6776148"/>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15</a:t>
            </a:r>
            <a:endParaRPr sz="1950" b="1" dirty="0"/>
          </a:p>
        </p:txBody>
      </p:sp>
      <p:sp>
        <p:nvSpPr>
          <p:cNvPr id="2576" name="object_2577">
            <a:hlinkClick r:id="rId46" action="ppaction://hlinksldjump" tooltip="27: Klarheit der Aufgaben Z=1.5 / W=44%"/>
          </p:cNvPr>
          <p:cNvSpPr/>
          <p:nvPr/>
        </p:nvSpPr>
        <p:spPr>
          <a:xfrm>
            <a:off x="14188162" y="6776148"/>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27</a:t>
            </a:r>
            <a:endParaRPr sz="1950" b="1" dirty="0"/>
          </a:p>
        </p:txBody>
      </p:sp>
      <p:sp>
        <p:nvSpPr>
          <p:cNvPr id="2578" name="object_2579">
            <a:hlinkClick r:id="rId47" action="ppaction://hlinksldjump" tooltip="32: Förderung berufliche Entwicklung Z=1.9 / W=44%"/>
          </p:cNvPr>
          <p:cNvSpPr/>
          <p:nvPr/>
        </p:nvSpPr>
        <p:spPr>
          <a:xfrm>
            <a:off x="11741114" y="6776148"/>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32</a:t>
            </a:r>
            <a:endParaRPr sz="1950" b="1" dirty="0"/>
          </a:p>
        </p:txBody>
      </p:sp>
      <p:sp>
        <p:nvSpPr>
          <p:cNvPr id="2580" name="object_2581">
            <a:hlinkClick r:id="rId48" action="ppaction://hlinksldjump" tooltip="13: Zusammenarbeit mit anderen Bereichen Z=3.1 / W=56%"/>
          </p:cNvPr>
          <p:cNvSpPr/>
          <p:nvPr/>
        </p:nvSpPr>
        <p:spPr>
          <a:xfrm>
            <a:off x="4407270" y="5941149"/>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13</a:t>
            </a:r>
            <a:endParaRPr sz="1950" b="1" dirty="0"/>
          </a:p>
        </p:txBody>
      </p:sp>
      <p:sp>
        <p:nvSpPr>
          <p:cNvPr id="2582" name="object_2583">
            <a:hlinkClick r:id="rId49" action="ppaction://hlinksldjump" tooltip="25: Kundennutzen Z=2.2 / W=56%"/>
          </p:cNvPr>
          <p:cNvSpPr/>
          <p:nvPr/>
        </p:nvSpPr>
        <p:spPr>
          <a:xfrm>
            <a:off x="10013391" y="5941149"/>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25</a:t>
            </a:r>
            <a:endParaRPr sz="1950" b="1" dirty="0"/>
          </a:p>
        </p:txBody>
      </p:sp>
      <p:sp>
        <p:nvSpPr>
          <p:cNvPr id="2584" name="object_2585">
            <a:hlinkClick r:id="rId50" action="ppaction://hlinksldjump" tooltip="14: Gegenseitige Vertretung Z=2.3 / W=33%"/>
          </p:cNvPr>
          <p:cNvSpPr/>
          <p:nvPr/>
        </p:nvSpPr>
        <p:spPr>
          <a:xfrm>
            <a:off x="9697042" y="7541565"/>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14</a:t>
            </a:r>
            <a:endParaRPr sz="1950" b="1" dirty="0"/>
          </a:p>
        </p:txBody>
      </p:sp>
      <p:sp>
        <p:nvSpPr>
          <p:cNvPr id="2586" name="object_2587">
            <a:hlinkClick r:id="rId51" action="ppaction://hlinksldjump" tooltip="23: Ziele des Unternehmens Z=1.6 / W=33%"/>
          </p:cNvPr>
          <p:cNvSpPr/>
          <p:nvPr/>
        </p:nvSpPr>
        <p:spPr>
          <a:xfrm>
            <a:off x="13576208" y="7541565"/>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23</a:t>
            </a:r>
            <a:endParaRPr sz="1950" b="1" dirty="0"/>
          </a:p>
        </p:txBody>
      </p:sp>
      <p:sp>
        <p:nvSpPr>
          <p:cNvPr id="2588" name="object_2589">
            <a:hlinkClick r:id="rId52" action="ppaction://hlinksldjump" tooltip="22: Information über Veränderungen Z=2 / W=6%"/>
          </p:cNvPr>
          <p:cNvSpPr/>
          <p:nvPr/>
        </p:nvSpPr>
        <p:spPr>
          <a:xfrm>
            <a:off x="11283973" y="9420314"/>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22</a:t>
            </a:r>
            <a:endParaRPr sz="1950" b="1" dirty="0"/>
          </a:p>
        </p:txBody>
      </p:sp>
      <p:sp>
        <p:nvSpPr>
          <p:cNvPr id="2590" name="object_2591">
            <a:hlinkClick r:id="rId53" action="ppaction://hlinksldjump" tooltip="24: Erfolgreiche Zukunft Z=1.8 / W=61%"/>
          </p:cNvPr>
          <p:cNvSpPr/>
          <p:nvPr/>
        </p:nvSpPr>
        <p:spPr>
          <a:xfrm>
            <a:off x="12518253" y="559323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24</a:t>
            </a:r>
            <a:endParaRPr sz="1950" b="1" dirty="0"/>
          </a:p>
        </p:txBody>
      </p:sp>
      <p:sp>
        <p:nvSpPr>
          <p:cNvPr id="2592" name="object_2593">
            <a:hlinkClick r:id="rId54" action="ppaction://hlinksldjump" tooltip="30: Kriterien für Karriere Z=2.7 / W=61%"/>
          </p:cNvPr>
          <p:cNvSpPr/>
          <p:nvPr/>
        </p:nvSpPr>
        <p:spPr>
          <a:xfrm>
            <a:off x="6699504" y="5593232"/>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30</a:t>
            </a:r>
            <a:endParaRPr sz="1950" b="1" dirty="0"/>
          </a:p>
        </p:txBody>
      </p:sp>
      <p:sp>
        <p:nvSpPr>
          <p:cNvPr id="2594" name="object_2595">
            <a:hlinkClick r:id="rId55" action="ppaction://hlinksldjump" tooltip="36: Loyalität zum Unternehmen Z=1.6 / W=61%"/>
          </p:cNvPr>
          <p:cNvSpPr/>
          <p:nvPr/>
        </p:nvSpPr>
        <p:spPr>
          <a:xfrm>
            <a:off x="13928859" y="5593232"/>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36</a:t>
            </a:r>
            <a:endParaRPr sz="1950" b="1" dirty="0"/>
          </a:p>
        </p:txBody>
      </p:sp>
      <p:sp>
        <p:nvSpPr>
          <p:cNvPr id="2596" name="object_2597">
            <a:hlinkClick r:id="rId56" action="ppaction://hlinksldjump" tooltip="41: Gesamtzufriedenheit Z=2 / W=61%"/>
          </p:cNvPr>
          <p:cNvSpPr/>
          <p:nvPr/>
        </p:nvSpPr>
        <p:spPr>
          <a:xfrm>
            <a:off x="11283973" y="5593232"/>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41</a:t>
            </a:r>
            <a:endParaRPr sz="1950" b="1" dirty="0"/>
          </a:p>
        </p:txBody>
      </p:sp>
      <p:sp>
        <p:nvSpPr>
          <p:cNvPr id="2598" name="object_2599">
            <a:hlinkClick r:id="rId57" action="ppaction://hlinksldjump" tooltip="28: Entscheidungsbefugnisse Z=2 / W=67%"/>
          </p:cNvPr>
          <p:cNvSpPr/>
          <p:nvPr/>
        </p:nvSpPr>
        <p:spPr>
          <a:xfrm>
            <a:off x="11283973" y="517573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28</a:t>
            </a:r>
            <a:endParaRPr sz="1950" b="1" dirty="0"/>
          </a:p>
        </p:txBody>
      </p:sp>
      <p:sp>
        <p:nvSpPr>
          <p:cNvPr id="2600" name="object_2601">
            <a:hlinkClick r:id="rId58" action="ppaction://hlinksldjump" tooltip="33: Weiterbildungsangebot Z=2.7 / W=72%"/>
          </p:cNvPr>
          <p:cNvSpPr/>
          <p:nvPr/>
        </p:nvSpPr>
        <p:spPr>
          <a:xfrm rot="10800000">
            <a:off x="7065506" y="4827816"/>
            <a:ext cx="507333" cy="507333"/>
          </a:xfrm>
          <a:prstGeom prst="pie">
            <a:avLst>
              <a:gd name="adj1" fmla="val 0"/>
              <a:gd name="adj2" fmla="val 10800000"/>
            </a:avLst>
          </a:prstGeom>
          <a:solidFill>
            <a:srgbClr val="F48798"/>
          </a:solidFill>
          <a:ln>
            <a:noFill/>
          </a:ln>
        </p:spPr>
      </p:sp>
      <p:sp>
        <p:nvSpPr>
          <p:cNvPr id="2602" name="object_2603">
            <a:hlinkClick r:id="rId58" action="ppaction://hlinksldjump" tooltip="Weiterbildungsangebot Z=2.7 / W=72%"/>
          </p:cNvPr>
          <p:cNvSpPr/>
          <p:nvPr/>
        </p:nvSpPr>
        <p:spPr>
          <a:xfrm>
            <a:off x="17256019" y="8544238"/>
            <a:ext cx="534035" cy="534035"/>
          </a:xfrm>
          <a:prstGeom prst="ellipse">
            <a:avLst/>
          </a:prstGeom>
          <a:solidFill>
            <a:srgbClr val="F48798">
              <a:alpha val="89999"/>
            </a:srgbClr>
          </a:solidFill>
        </p:spPr>
        <p:txBody>
          <a:bodyPr wrap="square" lIns="0" tIns="0" rIns="0" bIns="0" rtlCol="0" anchor="ctr"/>
          <a:lstStyle/>
          <a:p>
            <a:pPr algn="ctr"/>
            <a:r>
              <a:rPr sz="1950" b="1" dirty="0">
                <a:solidFill>
                  <a:srgbClr val="FFFFFF"/>
                </a:solidFill>
                <a:latin typeface="Arial"/>
                <a:ea typeface="Arial"/>
              </a:rPr>
              <a:t>33</a:t>
            </a:r>
            <a:endParaRPr sz="1950" b="1" dirty="0"/>
          </a:p>
        </p:txBody>
      </p:sp>
      <p:sp>
        <p:nvSpPr>
          <p:cNvPr id="2604" name="object_2605">
            <a:hlinkClick r:id="rId59" action="ppaction://hlinksldjump" tooltip="39: Fairness im Unternehmen Z=2.7 / W=72%"/>
          </p:cNvPr>
          <p:cNvSpPr/>
          <p:nvPr/>
        </p:nvSpPr>
        <p:spPr>
          <a:xfrm rot="21600000">
            <a:off x="7065506" y="4854518"/>
            <a:ext cx="507333" cy="507333"/>
          </a:xfrm>
          <a:prstGeom prst="pie">
            <a:avLst>
              <a:gd name="adj1" fmla="val 0"/>
              <a:gd name="adj2" fmla="val 10800000"/>
            </a:avLst>
          </a:prstGeom>
          <a:solidFill>
            <a:srgbClr val="F79964"/>
          </a:solidFill>
          <a:ln>
            <a:noFill/>
          </a:ln>
        </p:spPr>
      </p:sp>
      <p:sp>
        <p:nvSpPr>
          <p:cNvPr id="2606" name="object_2607">
            <a:hlinkClick r:id="rId59" action="ppaction://hlinksldjump" tooltip="Fairness im Unternehmen Z=2.7 / W=72%"/>
          </p:cNvPr>
          <p:cNvSpPr/>
          <p:nvPr/>
        </p:nvSpPr>
        <p:spPr>
          <a:xfrm>
            <a:off x="17256019" y="9392379"/>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39</a:t>
            </a:r>
            <a:endParaRPr sz="1950" b="1" dirty="0"/>
          </a:p>
        </p:txBody>
      </p:sp>
      <p:sp>
        <p:nvSpPr>
          <p:cNvPr id="2608" name="object_2609"/>
          <p:cNvSpPr/>
          <p:nvPr/>
        </p:nvSpPr>
        <p:spPr>
          <a:xfrm>
            <a:off x="10338921" y="2879484"/>
            <a:ext cx="6283963" cy="6958330"/>
          </a:xfrm>
          <a:prstGeom prst="rect">
            <a:avLst/>
          </a:prstGeom>
          <a:solidFill>
            <a:srgbClr val="DB2D3C">
              <a:alpha val="90980"/>
            </a:srgbClr>
          </a:solidFill>
        </p:spPr>
        <p:txBody>
          <a:bodyPr rot="0" spcFirstLastPara="0" vertOverflow="overflow" horzOverflow="overflow" vert="horz" wrap="square" lIns="720000" tIns="720000" rIns="0" bIns="720000" numCol="1" spcCol="0" rtlCol="0" fromWordArt="0" anchor="t" anchorCtr="0" forceAA="0" compatLnSpc="1">
            <a:prstTxWarp prst="textNoShape">
              <a:avLst/>
            </a:prstTxWarp>
            <a:normAutofit/>
          </a:bodyPr>
          <a:lstStyle/>
          <a:p>
            <a:pPr>
              <a:spcAft>
                <a:spcPts val="2400"/>
              </a:spcAft>
            </a:pPr>
            <a:r>
              <a:rPr lang="de-AT" sz="2800" dirty="0">
                <a:solidFill>
                  <a:srgbClr val="FFFFFF"/>
                </a:solidFill>
                <a:latin typeface="Arial"/>
                <a:ea typeface="Arial"/>
              </a:rPr>
              <a:t>13 – Zusammenarbeit mit anderen Bereichen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24" name="object_2625"/>
          <p:cNvPicPr>
            <a:picLocks noChangeAspect="1"/>
          </p:cNvPicPr>
          <p:nvPr/>
        </p:nvPicPr>
        <p:blipFill>
          <a:blip r:embed="rId3"/>
          <a:stretch>
            <a:fillRect/>
          </a:stretch>
        </p:blipFill>
        <p:spPr>
          <a:xfrm>
            <a:off x="603250" y="519041"/>
            <a:ext cx="1098413" cy="1098413"/>
          </a:xfrm>
          <a:prstGeom prst="rect">
            <a:avLst/>
          </a:prstGeom>
        </p:spPr>
      </p:pic>
      <p:sp>
        <p:nvSpPr>
          <p:cNvPr id="2626" name="object_262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Handlungsportfolio | Trend</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2628" name="2629">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2630" name="2631">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2632" name="2633">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2634" name="2635">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2636" name="2637">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2638" name="2639">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2640" name="2641">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2642" name="2643">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2644" name="object_2645"/>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(N=18)</a:t>
            </a:r>
            <a:endParaRPr lang="en-US" sz="1950" dirty="0">
              <a:latin typeface="Arial" panose="02000000000000000000" pitchFamily="2" charset="0"/>
              <a:ea typeface="Arial" panose="02000000000000000000" pitchFamily="2" charset="0"/>
            </a:endParaRPr>
          </a:p>
        </p:txBody>
      </p:sp>
      <p:sp>
        <p:nvSpPr>
          <p:cNvPr id="2646" name="object_2647"/>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2648" name="object_2649"/>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(3.6)</a:t>
            </a:r>
            <a:endParaRPr sz="1950" dirty="0"/>
          </a:p>
        </p:txBody>
      </p:sp>
      <p:sp>
        <p:nvSpPr>
          <p:cNvPr id="2650" name="object_2651"/>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2652" name="object_2653"/>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(1.2)</a:t>
            </a:r>
          </a:p>
        </p:txBody>
      </p:sp>
      <p:sp>
        <p:nvSpPr>
          <p:cNvPr id="2612" name="object_2613"/>
          <p:cNvSpPr/>
          <p:nvPr/>
        </p:nvSpPr>
        <p:spPr>
          <a:xfrm>
            <a:off x="3748577" y="10104831"/>
            <a:ext cx="3580769" cy="157480"/>
          </a:xfrm>
          <a:prstGeom prst="rect">
            <a:avLst/>
          </a:prstGeom>
          <a:solidFill>
            <a:srgbClr val="DB2D3C"/>
          </a:solidFill>
        </p:spPr>
      </p:sp>
      <p:sp>
        <p:nvSpPr>
          <p:cNvPr id="2614" name="object_2615"/>
          <p:cNvSpPr/>
          <p:nvPr/>
        </p:nvSpPr>
        <p:spPr>
          <a:xfrm>
            <a:off x="3748577" y="3146501"/>
            <a:ext cx="3580769" cy="6958330"/>
          </a:xfrm>
          <a:prstGeom prst="rect">
            <a:avLst/>
          </a:prstGeom>
          <a:solidFill>
            <a:srgbClr val="DB2D3C">
              <a:alpha val="9999"/>
            </a:srgbClr>
          </a:solidFill>
        </p:spPr>
      </p:sp>
      <p:sp>
        <p:nvSpPr>
          <p:cNvPr id="2616" name="object_2617"/>
          <p:cNvSpPr/>
          <p:nvPr/>
        </p:nvSpPr>
        <p:spPr>
          <a:xfrm>
            <a:off x="7329346" y="10104831"/>
            <a:ext cx="3133173" cy="157480"/>
          </a:xfrm>
          <a:prstGeom prst="rect">
            <a:avLst/>
          </a:prstGeom>
          <a:solidFill>
            <a:srgbClr val="FABC46"/>
          </a:solidFill>
        </p:spPr>
      </p:sp>
      <p:sp>
        <p:nvSpPr>
          <p:cNvPr id="2618" name="object_2619"/>
          <p:cNvSpPr/>
          <p:nvPr/>
        </p:nvSpPr>
        <p:spPr>
          <a:xfrm>
            <a:off x="7329346" y="3146501"/>
            <a:ext cx="3133173" cy="6958330"/>
          </a:xfrm>
          <a:prstGeom prst="rect">
            <a:avLst/>
          </a:prstGeom>
          <a:solidFill>
            <a:srgbClr val="FABC46">
              <a:alpha val="9999"/>
            </a:srgbClr>
          </a:solidFill>
        </p:spPr>
      </p:sp>
      <p:sp>
        <p:nvSpPr>
          <p:cNvPr id="2620" name="object_2621"/>
          <p:cNvSpPr/>
          <p:nvPr/>
        </p:nvSpPr>
        <p:spPr>
          <a:xfrm>
            <a:off x="10462519" y="10104831"/>
            <a:ext cx="5893348" cy="157480"/>
          </a:xfrm>
          <a:prstGeom prst="rect">
            <a:avLst/>
          </a:prstGeom>
          <a:solidFill>
            <a:srgbClr val="35B77C"/>
          </a:solidFill>
        </p:spPr>
      </p:sp>
      <p:sp>
        <p:nvSpPr>
          <p:cNvPr id="2622" name="object_2623"/>
          <p:cNvSpPr/>
          <p:nvPr/>
        </p:nvSpPr>
        <p:spPr>
          <a:xfrm>
            <a:off x="10462519" y="3146501"/>
            <a:ext cx="5893348" cy="6958330"/>
          </a:xfrm>
          <a:prstGeom prst="rect">
            <a:avLst/>
          </a:prstGeom>
          <a:solidFill>
            <a:srgbClr val="35B77C">
              <a:alpha val="9999"/>
            </a:srgbClr>
          </a:solidFill>
        </p:spPr>
      </p:sp>
      <p:sp>
        <p:nvSpPr>
          <p:cNvPr id="2654" name="object_2655"/>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2656" name="object_2657"/>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cxnSp>
        <p:nvCxnSpPr>
          <p:cNvPr id="2658" name="object_2659"/>
          <p:cNvCxnSpPr/>
          <p:nvPr/>
        </p:nvCxnSpPr>
        <p:spPr>
          <a:xfrm flipH="1">
            <a:off x="8827253" y="5860250"/>
            <a:ext cx="4240322" cy="0"/>
          </a:xfrm>
          <a:prstGeom prst="line">
            <a:avLst/>
          </a:prstGeom>
          <a:ln w="12000" cap="flat" cmpd="sng" algn="ctr">
            <a:solidFill>
              <a:srgbClr val="767A7C">
                <a:alpha val="89999"/>
              </a:srgbClr>
            </a:solidFill>
            <a:prstDash val="dash"/>
            <a:round/>
            <a:headEnd type="arrow" w="med" len="med"/>
            <a:tailEnd type="none" w="med" len="med"/>
          </a:ln>
        </p:spPr>
      </p:cxnSp>
      <p:sp>
        <p:nvSpPr>
          <p:cNvPr id="2660" name="object_2661">
            <a:hlinkClick r:id="rId20" action="ppaction://hlinksldjump" tooltip="2024: 24: Erfolgreiche Zukunft Z=2.7 / W=61%"/>
          </p:cNvPr>
          <p:cNvSpPr/>
          <p:nvPr/>
        </p:nvSpPr>
        <p:spPr>
          <a:xfrm>
            <a:off x="8293218" y="5593232"/>
            <a:ext cx="534035" cy="534035"/>
          </a:xfrm>
          <a:prstGeom prst="ellipse">
            <a:avLst/>
          </a:prstGeom>
          <a:solidFill>
            <a:srgbClr val="5181B7">
              <a:alpha val="49999"/>
            </a:srgbClr>
          </a:solidFill>
          <a:ln>
            <a:solidFill>
              <a:srgbClr val="767A7C">
                <a:alpha val="89999"/>
              </a:srgbClr>
            </a:solidFill>
            <a:prstDash val="dash"/>
          </a:ln>
        </p:spPr>
        <p:txBody>
          <a:bodyPr wrap="square" lIns="0" tIns="0" rIns="0" bIns="0" rtlCol="0" anchor="ctr"/>
          <a:lstStyle/>
          <a:p>
            <a:pPr algn="ctr"/>
            <a:r>
              <a:rPr sz="1950" b="1" dirty="0">
                <a:solidFill>
                  <a:srgbClr val="FFFFFF"/>
                </a:solidFill>
                <a:latin typeface="Arial"/>
                <a:ea typeface="Arial"/>
              </a:rPr>
              <a:t>24</a:t>
            </a:r>
            <a:endParaRPr sz="1950" b="1" dirty="0"/>
          </a:p>
        </p:txBody>
      </p:sp>
      <p:cxnSp>
        <p:nvCxnSpPr>
          <p:cNvPr id="2662" name="object_2663"/>
          <p:cNvCxnSpPr/>
          <p:nvPr/>
        </p:nvCxnSpPr>
        <p:spPr>
          <a:xfrm flipH="1">
            <a:off x="5952984" y="5860250"/>
            <a:ext cx="2191034" cy="0"/>
          </a:xfrm>
          <a:prstGeom prst="line">
            <a:avLst/>
          </a:prstGeom>
          <a:ln w="12000" cap="flat" cmpd="sng" algn="ctr">
            <a:solidFill>
              <a:srgbClr val="767A7C">
                <a:alpha val="89999"/>
              </a:srgbClr>
            </a:solidFill>
            <a:prstDash val="dash"/>
            <a:round/>
            <a:headEnd type="arrow" w="med" len="med"/>
            <a:tailEnd type="none" w="med" len="med"/>
          </a:ln>
        </p:spPr>
      </p:cxnSp>
      <p:sp>
        <p:nvSpPr>
          <p:cNvPr id="2664" name="object_2665">
            <a:hlinkClick r:id="rId20" action="ppaction://hlinksldjump" tooltip="2024: 30: Kriterien für Karriere Z=3.3 / W=61%"/>
          </p:cNvPr>
          <p:cNvSpPr/>
          <p:nvPr/>
        </p:nvSpPr>
        <p:spPr>
          <a:xfrm>
            <a:off x="5418948" y="5593232"/>
            <a:ext cx="534035" cy="534035"/>
          </a:xfrm>
          <a:prstGeom prst="ellipse">
            <a:avLst/>
          </a:prstGeom>
          <a:solidFill>
            <a:srgbClr val="F48798">
              <a:alpha val="49999"/>
            </a:srgbClr>
          </a:solidFill>
          <a:ln>
            <a:solidFill>
              <a:srgbClr val="767A7C">
                <a:alpha val="89999"/>
              </a:srgbClr>
            </a:solidFill>
            <a:prstDash val="dash"/>
          </a:ln>
        </p:spPr>
        <p:txBody>
          <a:bodyPr wrap="square" lIns="0" tIns="0" rIns="0" bIns="0" rtlCol="0" anchor="ctr"/>
          <a:lstStyle/>
          <a:p>
            <a:pPr algn="ctr"/>
            <a:r>
              <a:rPr sz="1950" b="1" dirty="0">
                <a:solidFill>
                  <a:srgbClr val="FFFFFF"/>
                </a:solidFill>
                <a:latin typeface="Arial"/>
                <a:ea typeface="Arial"/>
              </a:rPr>
              <a:t>30</a:t>
            </a:r>
            <a:endParaRPr sz="1950" b="1" dirty="0"/>
          </a:p>
        </p:txBody>
      </p:sp>
      <p:cxnSp>
        <p:nvCxnSpPr>
          <p:cNvPr id="2666" name="object_2667"/>
          <p:cNvCxnSpPr/>
          <p:nvPr/>
        </p:nvCxnSpPr>
        <p:spPr>
          <a:xfrm flipV="1">
            <a:off x="8709434" y="3722410"/>
            <a:ext cx="8546585" cy="1372423"/>
          </a:xfrm>
          <a:prstGeom prst="line">
            <a:avLst/>
          </a:prstGeom>
          <a:ln w="9525" cap="flat" cmpd="sng" algn="ctr">
            <a:solidFill>
              <a:srgbClr val="F79964">
                <a:alpha val="69999"/>
              </a:srgbClr>
            </a:solidFill>
            <a:prstDash val="dash"/>
            <a:round/>
            <a:headEnd type="none" w="med" len="med"/>
            <a:tailEnd type="none" w="med" len="med"/>
          </a:ln>
        </p:spPr>
      </p:cxnSp>
      <p:cxnSp>
        <p:nvCxnSpPr>
          <p:cNvPr id="2668" name="object_2669"/>
          <p:cNvCxnSpPr/>
          <p:nvPr/>
        </p:nvCxnSpPr>
        <p:spPr>
          <a:xfrm flipH="1" flipV="1">
            <a:off x="4797564" y="4703887"/>
            <a:ext cx="3646176" cy="364393"/>
          </a:xfrm>
          <a:prstGeom prst="line">
            <a:avLst/>
          </a:prstGeom>
          <a:ln w="12000" cap="flat" cmpd="sng" algn="ctr">
            <a:solidFill>
              <a:srgbClr val="767A7C">
                <a:alpha val="89999"/>
              </a:srgbClr>
            </a:solidFill>
            <a:prstDash val="dash"/>
            <a:round/>
            <a:headEnd type="arrow" w="med" len="med"/>
            <a:tailEnd type="none" w="med" len="med"/>
          </a:ln>
        </p:spPr>
      </p:cxnSp>
      <p:sp>
        <p:nvSpPr>
          <p:cNvPr id="2670" name="object_2671">
            <a:hlinkClick r:id="rId20" action="ppaction://hlinksldjump" tooltip="2024: 39: Fairness im Unternehmen Z=3.5 / W=78%"/>
          </p:cNvPr>
          <p:cNvSpPr/>
          <p:nvPr/>
        </p:nvSpPr>
        <p:spPr>
          <a:xfrm>
            <a:off x="4264853" y="4410316"/>
            <a:ext cx="534035" cy="534035"/>
          </a:xfrm>
          <a:prstGeom prst="ellipse">
            <a:avLst/>
          </a:prstGeom>
          <a:solidFill>
            <a:srgbClr val="F79964">
              <a:alpha val="49999"/>
            </a:srgbClr>
          </a:solidFill>
          <a:ln>
            <a:solidFill>
              <a:srgbClr val="767A7C">
                <a:alpha val="89999"/>
              </a:srgbClr>
            </a:solidFill>
            <a:prstDash val="dash"/>
          </a:ln>
        </p:spPr>
        <p:txBody>
          <a:bodyPr wrap="square" lIns="0" tIns="0" rIns="0" bIns="0" rtlCol="0" anchor="ctr"/>
          <a:lstStyle/>
          <a:p>
            <a:pPr algn="ctr"/>
            <a:r>
              <a:rPr sz="1950" b="1" dirty="0">
                <a:solidFill>
                  <a:srgbClr val="FFFFFF"/>
                </a:solidFill>
                <a:latin typeface="Arial"/>
                <a:ea typeface="Arial"/>
              </a:rPr>
              <a:t>39</a:t>
            </a:r>
            <a:endParaRPr sz="1950" b="1" dirty="0"/>
          </a:p>
        </p:txBody>
      </p:sp>
      <p:cxnSp>
        <p:nvCxnSpPr>
          <p:cNvPr id="2672" name="object_2673"/>
          <p:cNvCxnSpPr/>
          <p:nvPr/>
        </p:nvCxnSpPr>
        <p:spPr>
          <a:xfrm flipV="1">
            <a:off x="8709434" y="4570551"/>
            <a:ext cx="8546585" cy="524282"/>
          </a:xfrm>
          <a:prstGeom prst="line">
            <a:avLst/>
          </a:prstGeom>
          <a:ln w="9525" cap="flat" cmpd="sng" algn="ctr">
            <a:solidFill>
              <a:srgbClr val="F48798">
                <a:alpha val="69999"/>
              </a:srgbClr>
            </a:solidFill>
            <a:prstDash val="dash"/>
            <a:round/>
            <a:headEnd type="none" w="med" len="med"/>
            <a:tailEnd type="none" w="med" len="med"/>
          </a:ln>
        </p:spPr>
      </p:cxnSp>
      <p:cxnSp>
        <p:nvCxnSpPr>
          <p:cNvPr id="2674" name="object_2675"/>
          <p:cNvCxnSpPr/>
          <p:nvPr/>
        </p:nvCxnSpPr>
        <p:spPr>
          <a:xfrm flipH="1">
            <a:off x="7559456" y="5296747"/>
            <a:ext cx="975252" cy="1127005"/>
          </a:xfrm>
          <a:prstGeom prst="line">
            <a:avLst/>
          </a:prstGeom>
          <a:ln w="12000" cap="flat" cmpd="sng" algn="ctr">
            <a:solidFill>
              <a:srgbClr val="767A7C">
                <a:alpha val="89999"/>
              </a:srgbClr>
            </a:solidFill>
            <a:prstDash val="dash"/>
            <a:round/>
            <a:headEnd type="arrow" w="med" len="med"/>
            <a:tailEnd type="none" w="med" len="med"/>
          </a:ln>
        </p:spPr>
      </p:cxnSp>
      <p:sp>
        <p:nvSpPr>
          <p:cNvPr id="2676" name="object_2677">
            <a:hlinkClick r:id="rId20" action="ppaction://hlinksldjump" tooltip="2024: 33: Weiterbildungsangebot Z=2.9 / W=50%"/>
          </p:cNvPr>
          <p:cNvSpPr/>
          <p:nvPr/>
        </p:nvSpPr>
        <p:spPr>
          <a:xfrm>
            <a:off x="7117713" y="6358649"/>
            <a:ext cx="534035" cy="534035"/>
          </a:xfrm>
          <a:prstGeom prst="ellipse">
            <a:avLst/>
          </a:prstGeom>
          <a:solidFill>
            <a:srgbClr val="F48798">
              <a:alpha val="49999"/>
            </a:srgbClr>
          </a:solidFill>
          <a:ln>
            <a:solidFill>
              <a:srgbClr val="767A7C">
                <a:alpha val="89999"/>
              </a:srgbClr>
            </a:solidFill>
            <a:prstDash val="dash"/>
          </a:ln>
        </p:spPr>
        <p:txBody>
          <a:bodyPr wrap="square" lIns="0" tIns="0" rIns="0" bIns="0" rtlCol="0" anchor="ctr"/>
          <a:lstStyle/>
          <a:p>
            <a:pPr algn="ctr"/>
            <a:r>
              <a:rPr sz="1950" b="1" dirty="0">
                <a:solidFill>
                  <a:srgbClr val="FFFFFF"/>
                </a:solidFill>
                <a:latin typeface="Arial"/>
                <a:ea typeface="Arial"/>
              </a:rPr>
              <a:t>33</a:t>
            </a:r>
            <a:endParaRPr sz="1950" b="1" dirty="0"/>
          </a:p>
        </p:txBody>
      </p:sp>
      <p:cxnSp>
        <p:nvCxnSpPr>
          <p:cNvPr id="2678" name="object_2679"/>
          <p:cNvCxnSpPr/>
          <p:nvPr/>
        </p:nvCxnSpPr>
        <p:spPr>
          <a:xfrm>
            <a:off x="13516458" y="4594429"/>
            <a:ext cx="123361" cy="1000809"/>
          </a:xfrm>
          <a:prstGeom prst="line">
            <a:avLst/>
          </a:prstGeom>
          <a:ln w="12000" cap="flat" cmpd="sng" algn="ctr">
            <a:solidFill>
              <a:srgbClr val="767A7C">
                <a:alpha val="89999"/>
              </a:srgbClr>
            </a:solidFill>
            <a:prstDash val="dash"/>
            <a:round/>
            <a:headEnd type="arrow" w="med" len="med"/>
            <a:tailEnd type="none" w="med" len="med"/>
          </a:ln>
        </p:spPr>
      </p:cxnSp>
      <p:sp>
        <p:nvSpPr>
          <p:cNvPr id="2680" name="object_2681">
            <a:hlinkClick r:id="rId20" action="ppaction://hlinksldjump" tooltip="2024: 16: Führungskraft ist Vorbild Z=1.7 / W=61%"/>
          </p:cNvPr>
          <p:cNvSpPr/>
          <p:nvPr/>
        </p:nvSpPr>
        <p:spPr>
          <a:xfrm>
            <a:off x="13405467" y="5593232"/>
            <a:ext cx="534035" cy="534035"/>
          </a:xfrm>
          <a:prstGeom prst="ellipse">
            <a:avLst/>
          </a:prstGeom>
          <a:solidFill>
            <a:srgbClr val="5C5AA7">
              <a:alpha val="49999"/>
            </a:srgbClr>
          </a:solidFill>
          <a:ln>
            <a:solidFill>
              <a:srgbClr val="767A7C">
                <a:alpha val="89999"/>
              </a:srgbClr>
            </a:solidFill>
            <a:prstDash val="dash"/>
          </a:ln>
        </p:spPr>
        <p:txBody>
          <a:bodyPr wrap="square" lIns="0" tIns="0" rIns="0" bIns="0" rtlCol="0" anchor="ctr"/>
          <a:lstStyle/>
          <a:p>
            <a:pPr algn="ctr"/>
            <a:r>
              <a:rPr sz="1950" b="1" dirty="0">
                <a:solidFill>
                  <a:srgbClr val="FFFFFF"/>
                </a:solidFill>
                <a:latin typeface="Arial"/>
                <a:ea typeface="Arial"/>
              </a:rPr>
              <a:t>16</a:t>
            </a:r>
            <a:endParaRPr sz="1950" b="1" dirty="0"/>
          </a:p>
        </p:txBody>
      </p:sp>
      <p:cxnSp>
        <p:nvCxnSpPr>
          <p:cNvPr id="2682" name="object_2683"/>
          <p:cNvCxnSpPr/>
          <p:nvPr/>
        </p:nvCxnSpPr>
        <p:spPr>
          <a:xfrm flipH="1">
            <a:off x="5603788" y="6408332"/>
            <a:ext cx="690939" cy="782584"/>
          </a:xfrm>
          <a:prstGeom prst="line">
            <a:avLst/>
          </a:prstGeom>
          <a:ln w="12000" cap="flat" cmpd="sng" algn="ctr">
            <a:solidFill>
              <a:srgbClr val="767A7C">
                <a:alpha val="89999"/>
              </a:srgbClr>
            </a:solidFill>
            <a:prstDash val="dash"/>
            <a:round/>
            <a:headEnd type="arrow" w="med" len="med"/>
            <a:tailEnd type="none" w="med" len="med"/>
          </a:ln>
        </p:spPr>
      </p:cxnSp>
      <p:sp>
        <p:nvSpPr>
          <p:cNvPr id="2684" name="object_2685">
            <a:hlinkClick r:id="rId20" action="ppaction://hlinksldjump" tooltip="2024: 13: Zusammenarbeit mit anderen Bereichen Z=3.3 / W=39%"/>
          </p:cNvPr>
          <p:cNvSpPr/>
          <p:nvPr/>
        </p:nvSpPr>
        <p:spPr>
          <a:xfrm>
            <a:off x="5160045" y="7124065"/>
            <a:ext cx="534035" cy="534035"/>
          </a:xfrm>
          <a:prstGeom prst="ellipse">
            <a:avLst/>
          </a:prstGeom>
          <a:solidFill>
            <a:srgbClr val="B26256">
              <a:alpha val="49999"/>
            </a:srgbClr>
          </a:solidFill>
          <a:ln>
            <a:solidFill>
              <a:srgbClr val="767A7C">
                <a:alpha val="89999"/>
              </a:srgbClr>
            </a:solidFill>
            <a:prstDash val="dash"/>
          </a:ln>
        </p:spPr>
        <p:txBody>
          <a:bodyPr wrap="square" lIns="0" tIns="0" rIns="0" bIns="0" rtlCol="0" anchor="ctr"/>
          <a:lstStyle/>
          <a:p>
            <a:pPr algn="ctr"/>
            <a:r>
              <a:rPr sz="1950" b="1" dirty="0">
                <a:solidFill>
                  <a:srgbClr val="FFFFFF"/>
                </a:solidFill>
                <a:latin typeface="Arial"/>
                <a:ea typeface="Arial"/>
              </a:rPr>
              <a:t>13</a:t>
            </a:r>
            <a:endParaRPr sz="1950" b="1" dirty="0"/>
          </a:p>
        </p:txBody>
      </p:sp>
      <p:cxnSp>
        <p:nvCxnSpPr>
          <p:cNvPr id="2686" name="object_2687"/>
          <p:cNvCxnSpPr/>
          <p:nvPr/>
        </p:nvCxnSpPr>
        <p:spPr>
          <a:xfrm>
            <a:off x="14747593" y="7310184"/>
            <a:ext cx="0" cy="579297"/>
          </a:xfrm>
          <a:prstGeom prst="line">
            <a:avLst/>
          </a:prstGeom>
          <a:ln w="12000" cap="flat" cmpd="sng" algn="ctr">
            <a:solidFill>
              <a:srgbClr val="767A7C">
                <a:alpha val="89999"/>
              </a:srgbClr>
            </a:solidFill>
            <a:prstDash val="dash"/>
            <a:round/>
            <a:headEnd type="arrow" w="med" len="med"/>
            <a:tailEnd type="none" w="med" len="med"/>
          </a:ln>
        </p:spPr>
      </p:cxnSp>
      <p:sp>
        <p:nvSpPr>
          <p:cNvPr id="2688" name="object_2689">
            <a:hlinkClick r:id="rId20" action="ppaction://hlinksldjump" tooltip="2024: 27: Klarheit der Aufgaben Z=1.5 / W=28%"/>
          </p:cNvPr>
          <p:cNvSpPr/>
          <p:nvPr/>
        </p:nvSpPr>
        <p:spPr>
          <a:xfrm>
            <a:off x="14480575" y="7889481"/>
            <a:ext cx="534035" cy="534035"/>
          </a:xfrm>
          <a:prstGeom prst="ellipse">
            <a:avLst/>
          </a:prstGeom>
          <a:solidFill>
            <a:srgbClr val="5181B7">
              <a:alpha val="49999"/>
            </a:srgbClr>
          </a:solidFill>
          <a:ln>
            <a:solidFill>
              <a:srgbClr val="767A7C">
                <a:alpha val="89999"/>
              </a:srgbClr>
            </a:solidFill>
            <a:prstDash val="dash"/>
          </a:ln>
        </p:spPr>
        <p:txBody>
          <a:bodyPr wrap="square" lIns="0" tIns="0" rIns="0" bIns="0" rtlCol="0" anchor="ctr"/>
          <a:lstStyle/>
          <a:p>
            <a:pPr algn="ctr"/>
            <a:r>
              <a:rPr sz="1950" b="1" dirty="0">
                <a:solidFill>
                  <a:srgbClr val="FFFFFF"/>
                </a:solidFill>
                <a:latin typeface="Arial"/>
                <a:ea typeface="Arial"/>
              </a:rPr>
              <a:t>27</a:t>
            </a:r>
            <a:endParaRPr sz="1950" b="1" dirty="0"/>
          </a:p>
        </p:txBody>
      </p:sp>
      <p:sp>
        <p:nvSpPr>
          <p:cNvPr id="2690" name="object_2691">
            <a:hlinkClick r:id="rId21" action="ppaction://hlinksldjump" tooltip="24: Erfolgreiche Zukunft Z=1.8 / W=61%"/>
          </p:cNvPr>
          <p:cNvSpPr/>
          <p:nvPr/>
        </p:nvSpPr>
        <p:spPr>
          <a:xfrm>
            <a:off x="13067576" y="559323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24</a:t>
            </a:r>
            <a:endParaRPr sz="1950" b="1" dirty="0"/>
          </a:p>
        </p:txBody>
      </p:sp>
      <p:sp>
        <p:nvSpPr>
          <p:cNvPr id="2692" name="object_2693">
            <a:hlinkClick r:id="rId22" action="ppaction://hlinksldjump" tooltip="30: Kriterien für Karriere Z=2.7 / W=61%"/>
          </p:cNvPr>
          <p:cNvSpPr/>
          <p:nvPr/>
        </p:nvSpPr>
        <p:spPr>
          <a:xfrm>
            <a:off x="8144019" y="5593232"/>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30</a:t>
            </a:r>
            <a:endParaRPr sz="1950" b="1" dirty="0"/>
          </a:p>
        </p:txBody>
      </p:sp>
      <p:sp>
        <p:nvSpPr>
          <p:cNvPr id="2694" name="object_2695">
            <a:hlinkClick r:id="rId23" action="ppaction://hlinksldjump" tooltip="39: Fairness im Unternehmen Z=2.7 / W=72%"/>
          </p:cNvPr>
          <p:cNvSpPr/>
          <p:nvPr/>
        </p:nvSpPr>
        <p:spPr>
          <a:xfrm rot="10800000">
            <a:off x="8455767" y="4827816"/>
            <a:ext cx="507333" cy="507333"/>
          </a:xfrm>
          <a:prstGeom prst="pie">
            <a:avLst>
              <a:gd name="adj1" fmla="val 0"/>
              <a:gd name="adj2" fmla="val 10800000"/>
            </a:avLst>
          </a:prstGeom>
          <a:solidFill>
            <a:srgbClr val="F79964"/>
          </a:solidFill>
          <a:ln>
            <a:noFill/>
          </a:ln>
        </p:spPr>
      </p:sp>
      <p:sp>
        <p:nvSpPr>
          <p:cNvPr id="2696" name="object_2697">
            <a:hlinkClick r:id="rId23" action="ppaction://hlinksldjump" tooltip="Fairness im Unternehmen Z=2.7 / W=72%"/>
          </p:cNvPr>
          <p:cNvSpPr/>
          <p:nvPr/>
        </p:nvSpPr>
        <p:spPr>
          <a:xfrm>
            <a:off x="17256019" y="3455392"/>
            <a:ext cx="534035" cy="534035"/>
          </a:xfrm>
          <a:prstGeom prst="ellipse">
            <a:avLst/>
          </a:prstGeom>
          <a:solidFill>
            <a:srgbClr val="F79964">
              <a:alpha val="89999"/>
            </a:srgbClr>
          </a:solidFill>
        </p:spPr>
        <p:txBody>
          <a:bodyPr wrap="square" lIns="0" tIns="0" rIns="0" bIns="0" rtlCol="0" anchor="ctr"/>
          <a:lstStyle/>
          <a:p>
            <a:pPr algn="ctr"/>
            <a:r>
              <a:rPr sz="1950" b="1" dirty="0">
                <a:solidFill>
                  <a:srgbClr val="FFFFFF"/>
                </a:solidFill>
                <a:latin typeface="Arial"/>
                <a:ea typeface="Arial"/>
              </a:rPr>
              <a:t>39</a:t>
            </a:r>
            <a:endParaRPr sz="1950" b="1" dirty="0"/>
          </a:p>
        </p:txBody>
      </p:sp>
      <p:sp>
        <p:nvSpPr>
          <p:cNvPr id="2698" name="object_2699">
            <a:hlinkClick r:id="rId24" action="ppaction://hlinksldjump" tooltip="33: Weiterbildungsangebot Z=2.7 / W=72%"/>
          </p:cNvPr>
          <p:cNvSpPr/>
          <p:nvPr/>
        </p:nvSpPr>
        <p:spPr>
          <a:xfrm rot="21600000">
            <a:off x="8455767" y="4854518"/>
            <a:ext cx="507333" cy="507333"/>
          </a:xfrm>
          <a:prstGeom prst="pie">
            <a:avLst>
              <a:gd name="adj1" fmla="val 0"/>
              <a:gd name="adj2" fmla="val 10800000"/>
            </a:avLst>
          </a:prstGeom>
          <a:solidFill>
            <a:srgbClr val="F48798"/>
          </a:solidFill>
          <a:ln>
            <a:noFill/>
          </a:ln>
        </p:spPr>
      </p:sp>
      <p:sp>
        <p:nvSpPr>
          <p:cNvPr id="2700" name="object_2701">
            <a:hlinkClick r:id="rId24" action="ppaction://hlinksldjump" tooltip="Weiterbildungsangebot Z=2.7 / W=72%"/>
          </p:cNvPr>
          <p:cNvSpPr/>
          <p:nvPr/>
        </p:nvSpPr>
        <p:spPr>
          <a:xfrm>
            <a:off x="17256019" y="4303533"/>
            <a:ext cx="534035" cy="534035"/>
          </a:xfrm>
          <a:prstGeom prst="ellipse">
            <a:avLst/>
          </a:prstGeom>
          <a:solidFill>
            <a:srgbClr val="F48798">
              <a:alpha val="89999"/>
            </a:srgbClr>
          </a:solidFill>
        </p:spPr>
        <p:txBody>
          <a:bodyPr wrap="square" lIns="0" tIns="0" rIns="0" bIns="0" rtlCol="0" anchor="ctr"/>
          <a:lstStyle/>
          <a:p>
            <a:pPr algn="ctr"/>
            <a:r>
              <a:rPr sz="1950" b="1" dirty="0">
                <a:solidFill>
                  <a:srgbClr val="FFFFFF"/>
                </a:solidFill>
                <a:latin typeface="Arial"/>
                <a:ea typeface="Arial"/>
              </a:rPr>
              <a:t>33</a:t>
            </a:r>
            <a:endParaRPr sz="1950" b="1" dirty="0"/>
          </a:p>
        </p:txBody>
      </p:sp>
      <p:sp>
        <p:nvSpPr>
          <p:cNvPr id="2702" name="object_2703">
            <a:hlinkClick r:id="rId25" action="ppaction://hlinksldjump" tooltip="16: Führungskraft ist Vorbild Z=1.8 / W=83%"/>
          </p:cNvPr>
          <p:cNvSpPr/>
          <p:nvPr/>
        </p:nvSpPr>
        <p:spPr>
          <a:xfrm>
            <a:off x="13216775" y="406240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16</a:t>
            </a:r>
            <a:endParaRPr sz="1950" b="1" dirty="0"/>
          </a:p>
        </p:txBody>
      </p:sp>
      <p:sp>
        <p:nvSpPr>
          <p:cNvPr id="2704" name="object_2705">
            <a:hlinkClick r:id="rId26" action="ppaction://hlinksldjump" tooltip="13: Zusammenarbeit mit anderen Bereichen Z=3.1 / W=56%"/>
          </p:cNvPr>
          <p:cNvSpPr/>
          <p:nvPr/>
        </p:nvSpPr>
        <p:spPr>
          <a:xfrm>
            <a:off x="6204436" y="5941149"/>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13</a:t>
            </a:r>
            <a:endParaRPr sz="1950" b="1" dirty="0"/>
          </a:p>
        </p:txBody>
      </p:sp>
      <p:sp>
        <p:nvSpPr>
          <p:cNvPr id="2706" name="object_2707">
            <a:hlinkClick r:id="rId27" action="ppaction://hlinksldjump" tooltip="27: Klarheit der Aufgaben Z=1.5 / W=44%"/>
          </p:cNvPr>
          <p:cNvSpPr/>
          <p:nvPr/>
        </p:nvSpPr>
        <p:spPr>
          <a:xfrm>
            <a:off x="14480575" y="6776148"/>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27</a:t>
            </a:r>
            <a:endParaRPr sz="195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2" name="object_2723"/>
          <p:cNvSpPr>
            <a:spLocks noGrp="1"/>
          </p:cNvSpPr>
          <p:nvPr/>
        </p:nvSpPr>
        <p:spPr>
          <a:xfrm>
            <a:off x="757390" y="680607"/>
            <a:ext cx="733425" cy="733425"/>
          </a:xfrm>
          <a:prstGeom prst="rect">
            <a:avLst/>
          </a:prstGeom>
          <a:ln w="125650">
            <a:solidFill>
              <a:srgbClr val="49C0B6"/>
            </a:solidFill>
          </a:ln>
        </p:spPr>
        <p:txBody>
          <a:bodyPr wrap="square" lIns="0" tIns="0" rIns="0" bIns="0" rtlCol="0"/>
          <a:lstStyle/>
          <a:p>
            <a:endParaRPr/>
          </a:p>
        </p:txBody>
      </p:sp>
      <p:sp>
        <p:nvSpPr>
          <p:cNvPr id="2724" name="object_272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Arbeitssituation | Handlungsportfolio</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2726" name="272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2728" name="272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2730" name="273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2732" name="273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2734" name="273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2736" name="273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2738" name="273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2740" name="274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2742" name="object_2743"/>
          <p:cNvSpPr/>
          <p:nvPr/>
        </p:nvSpPr>
        <p:spPr>
          <a:xfrm>
            <a:off x="18761549" y="2418474"/>
            <a:ext cx="922019" cy="922019"/>
          </a:xfrm>
          <a:prstGeom prst="rect">
            <a:avLst/>
          </a:prstGeom>
          <a:ln w="52354">
            <a:solidFill>
              <a:srgbClr val="35B77C"/>
            </a:solidFill>
          </a:ln>
        </p:spPr>
        <p:txBody>
          <a:bodyPr wrap="square" lIns="0" tIns="0" rIns="0" bIns="0" rtlCol="0" anchor="ctr" anchorCtr="1"/>
          <a:lstStyle/>
          <a:p>
            <a:pPr marL="12700" algn="ctr">
              <a:lnSpc>
                <a:spcPts val="3260"/>
              </a:lnSpc>
              <a:spcBef>
                <a:spcPts val="114"/>
              </a:spcBef>
            </a:pPr>
            <a:r>
              <a:rPr lang="de-AT" sz="2950" b="1" dirty="0">
                <a:solidFill>
                  <a:srgbClr val="515455"/>
                </a:solidFill>
                <a:latin typeface="Arial"/>
                <a:ea typeface="Arial"/>
              </a:rPr>
              <a:t>2.1</a:t>
            </a:r>
          </a:p>
          <a:p>
            <a:pPr algn="ctr"/>
            <a:r>
              <a:rPr lang="en-US" sz="1850" b="1" dirty="0">
                <a:solidFill>
                  <a:srgbClr val="515455"/>
                </a:solidFill>
                <a:latin typeface="Arial"/>
                <a:cs typeface="Arial"/>
              </a:rPr>
              <a:t>(0)</a:t>
            </a:r>
          </a:p>
        </p:txBody>
      </p:sp>
      <p:sp>
        <p:nvSpPr>
          <p:cNvPr id="2744" name="object_2745"/>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(N=18)</a:t>
            </a:r>
            <a:endParaRPr lang="en-US" sz="1950" dirty="0">
              <a:latin typeface="Arial" panose="02000000000000000000" pitchFamily="2" charset="0"/>
              <a:ea typeface="Arial" panose="02000000000000000000" pitchFamily="2" charset="0"/>
            </a:endParaRPr>
          </a:p>
        </p:txBody>
      </p:sp>
      <p:sp>
        <p:nvSpPr>
          <p:cNvPr id="2746" name="object_2747"/>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2748" name="object_2749"/>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(3.6)</a:t>
            </a:r>
            <a:endParaRPr sz="1950" dirty="0"/>
          </a:p>
        </p:txBody>
      </p:sp>
      <p:sp>
        <p:nvSpPr>
          <p:cNvPr id="2750" name="object_2751"/>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2752" name="object_2753"/>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(1.2)</a:t>
            </a:r>
          </a:p>
        </p:txBody>
      </p:sp>
      <p:sp>
        <p:nvSpPr>
          <p:cNvPr id="2710" name="object_2711"/>
          <p:cNvSpPr/>
          <p:nvPr/>
        </p:nvSpPr>
        <p:spPr>
          <a:xfrm>
            <a:off x="3748577" y="10104831"/>
            <a:ext cx="3580769" cy="157480"/>
          </a:xfrm>
          <a:prstGeom prst="rect">
            <a:avLst/>
          </a:prstGeom>
          <a:solidFill>
            <a:srgbClr val="DB2D3C"/>
          </a:solidFill>
        </p:spPr>
      </p:sp>
      <p:sp>
        <p:nvSpPr>
          <p:cNvPr id="2712" name="object_2713"/>
          <p:cNvSpPr/>
          <p:nvPr/>
        </p:nvSpPr>
        <p:spPr>
          <a:xfrm>
            <a:off x="3748577" y="3146501"/>
            <a:ext cx="3580769" cy="6958330"/>
          </a:xfrm>
          <a:prstGeom prst="rect">
            <a:avLst/>
          </a:prstGeom>
          <a:solidFill>
            <a:srgbClr val="DB2D3C">
              <a:alpha val="9999"/>
            </a:srgbClr>
          </a:solidFill>
        </p:spPr>
      </p:sp>
      <p:sp>
        <p:nvSpPr>
          <p:cNvPr id="2714" name="object_2715"/>
          <p:cNvSpPr/>
          <p:nvPr/>
        </p:nvSpPr>
        <p:spPr>
          <a:xfrm>
            <a:off x="7329346" y="10104831"/>
            <a:ext cx="3133173" cy="157480"/>
          </a:xfrm>
          <a:prstGeom prst="rect">
            <a:avLst/>
          </a:prstGeom>
          <a:solidFill>
            <a:srgbClr val="FABC46"/>
          </a:solidFill>
        </p:spPr>
      </p:sp>
      <p:sp>
        <p:nvSpPr>
          <p:cNvPr id="2716" name="object_2717"/>
          <p:cNvSpPr/>
          <p:nvPr/>
        </p:nvSpPr>
        <p:spPr>
          <a:xfrm>
            <a:off x="7329346" y="3146501"/>
            <a:ext cx="3133173" cy="6958330"/>
          </a:xfrm>
          <a:prstGeom prst="rect">
            <a:avLst/>
          </a:prstGeom>
          <a:solidFill>
            <a:srgbClr val="FABC46">
              <a:alpha val="9999"/>
            </a:srgbClr>
          </a:solidFill>
        </p:spPr>
      </p:sp>
      <p:sp>
        <p:nvSpPr>
          <p:cNvPr id="2718" name="object_2719"/>
          <p:cNvSpPr/>
          <p:nvPr/>
        </p:nvSpPr>
        <p:spPr>
          <a:xfrm>
            <a:off x="10462519" y="10104831"/>
            <a:ext cx="5893348" cy="157480"/>
          </a:xfrm>
          <a:prstGeom prst="rect">
            <a:avLst/>
          </a:prstGeom>
          <a:solidFill>
            <a:srgbClr val="35B77C"/>
          </a:solidFill>
        </p:spPr>
      </p:sp>
      <p:sp>
        <p:nvSpPr>
          <p:cNvPr id="2720" name="object_2721"/>
          <p:cNvSpPr/>
          <p:nvPr/>
        </p:nvSpPr>
        <p:spPr>
          <a:xfrm>
            <a:off x="10462519" y="3146501"/>
            <a:ext cx="5893348" cy="6958330"/>
          </a:xfrm>
          <a:prstGeom prst="rect">
            <a:avLst/>
          </a:prstGeom>
          <a:solidFill>
            <a:srgbClr val="35B77C">
              <a:alpha val="9999"/>
            </a:srgbClr>
          </a:solidFill>
        </p:spPr>
      </p:sp>
      <p:sp>
        <p:nvSpPr>
          <p:cNvPr id="2754" name="object_2755"/>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2756" name="object_2757"/>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cxnSp>
        <p:nvCxnSpPr>
          <p:cNvPr id="2758" name="object_2759"/>
          <p:cNvCxnSpPr/>
          <p:nvPr/>
        </p:nvCxnSpPr>
        <p:spPr>
          <a:xfrm flipV="1">
            <a:off x="13483792" y="3722410"/>
            <a:ext cx="3772227" cy="2903256"/>
          </a:xfrm>
          <a:prstGeom prst="line">
            <a:avLst/>
          </a:prstGeom>
          <a:ln w="9525" cap="flat" cmpd="sng" algn="ctr">
            <a:solidFill>
              <a:srgbClr val="49C0B6">
                <a:alpha val="69999"/>
              </a:srgbClr>
            </a:solidFill>
            <a:prstDash val="dash"/>
            <a:round/>
            <a:headEnd type="none" w="med" len="med"/>
            <a:tailEnd type="none" w="med" len="med"/>
          </a:ln>
        </p:spPr>
      </p:cxnSp>
      <p:cxnSp>
        <p:nvCxnSpPr>
          <p:cNvPr id="2760" name="object_2761"/>
          <p:cNvCxnSpPr/>
          <p:nvPr/>
        </p:nvCxnSpPr>
        <p:spPr>
          <a:xfrm flipV="1">
            <a:off x="13483792" y="4570551"/>
            <a:ext cx="3772227" cy="2055115"/>
          </a:xfrm>
          <a:prstGeom prst="line">
            <a:avLst/>
          </a:prstGeom>
          <a:ln w="9525" cap="flat" cmpd="sng" algn="ctr">
            <a:solidFill>
              <a:srgbClr val="49C0B6">
                <a:alpha val="69999"/>
              </a:srgbClr>
            </a:solidFill>
            <a:prstDash val="dash"/>
            <a:round/>
            <a:headEnd type="none" w="med" len="med"/>
            <a:tailEnd type="none" w="med" len="med"/>
          </a:ln>
        </p:spPr>
      </p:cxnSp>
      <p:sp>
        <p:nvSpPr>
          <p:cNvPr id="2762" name="object_2763">
            <a:hlinkClick r:id="rId13" action="ppaction://hlinksldjump" tooltip="1: Einsatz der Qualifikationen Z=1.8 / W=50%"/>
          </p:cNvPr>
          <p:cNvSpPr/>
          <p:nvPr/>
        </p:nvSpPr>
        <p:spPr>
          <a:xfrm rot="10800000">
            <a:off x="13230125" y="6358649"/>
            <a:ext cx="507333" cy="507333"/>
          </a:xfrm>
          <a:prstGeom prst="pie">
            <a:avLst>
              <a:gd name="adj1" fmla="val 0"/>
              <a:gd name="adj2" fmla="val 10800000"/>
            </a:avLst>
          </a:prstGeom>
          <a:solidFill>
            <a:srgbClr val="49C0B6"/>
          </a:solidFill>
          <a:ln>
            <a:noFill/>
          </a:ln>
        </p:spPr>
      </p:sp>
      <p:sp>
        <p:nvSpPr>
          <p:cNvPr id="2764" name="object_2765">
            <a:hlinkClick r:id="rId13" action="ppaction://hlinksldjump" tooltip="Einsatz der Qualifikationen Z=1.8 / W=50%"/>
          </p:cNvPr>
          <p:cNvSpPr/>
          <p:nvPr/>
        </p:nvSpPr>
        <p:spPr>
          <a:xfrm>
            <a:off x="17256019" y="3455392"/>
            <a:ext cx="534035" cy="534035"/>
          </a:xfrm>
          <a:prstGeom prst="ellipse">
            <a:avLst/>
          </a:prstGeom>
          <a:solidFill>
            <a:srgbClr val="49C0B6">
              <a:alpha val="89999"/>
            </a:srgbClr>
          </a:solidFill>
        </p:spPr>
        <p:txBody>
          <a:bodyPr wrap="square" lIns="0" tIns="0" rIns="0" bIns="0" rtlCol="0" anchor="ctr"/>
          <a:lstStyle/>
          <a:p>
            <a:pPr algn="ctr"/>
            <a:r>
              <a:rPr sz="1950" b="1" dirty="0">
                <a:solidFill>
                  <a:srgbClr val="FFFFFF"/>
                </a:solidFill>
                <a:latin typeface="Arial"/>
                <a:ea typeface="Arial"/>
              </a:rPr>
              <a:t>1</a:t>
            </a:r>
            <a:endParaRPr sz="1950" b="1" dirty="0"/>
          </a:p>
        </p:txBody>
      </p:sp>
      <p:sp>
        <p:nvSpPr>
          <p:cNvPr id="2766" name="object_2767">
            <a:hlinkClick r:id="rId19" action="ppaction://hlinksldjump" tooltip="3: Unterstützung durch Kollegen Z=1.8 / W=50%"/>
          </p:cNvPr>
          <p:cNvSpPr/>
          <p:nvPr/>
        </p:nvSpPr>
        <p:spPr>
          <a:xfrm rot="21600000">
            <a:off x="13230125" y="6385350"/>
            <a:ext cx="507333" cy="507333"/>
          </a:xfrm>
          <a:prstGeom prst="pie">
            <a:avLst>
              <a:gd name="adj1" fmla="val 0"/>
              <a:gd name="adj2" fmla="val 10800000"/>
            </a:avLst>
          </a:prstGeom>
          <a:solidFill>
            <a:srgbClr val="49C0B6"/>
          </a:solidFill>
          <a:ln>
            <a:noFill/>
          </a:ln>
        </p:spPr>
      </p:sp>
      <p:sp>
        <p:nvSpPr>
          <p:cNvPr id="2768" name="object_2769">
            <a:hlinkClick r:id="rId19" action="ppaction://hlinksldjump" tooltip="Unterstützung durch Kollegen Z=1.8 / W=50%"/>
          </p:cNvPr>
          <p:cNvSpPr/>
          <p:nvPr/>
        </p:nvSpPr>
        <p:spPr>
          <a:xfrm>
            <a:off x="17256019" y="4303533"/>
            <a:ext cx="534035" cy="534035"/>
          </a:xfrm>
          <a:prstGeom prst="ellipse">
            <a:avLst/>
          </a:prstGeom>
          <a:solidFill>
            <a:srgbClr val="49C0B6">
              <a:alpha val="89999"/>
            </a:srgbClr>
          </a:solidFill>
        </p:spPr>
        <p:txBody>
          <a:bodyPr wrap="square" lIns="0" tIns="0" rIns="0" bIns="0" rtlCol="0" anchor="ctr"/>
          <a:lstStyle/>
          <a:p>
            <a:pPr algn="ctr"/>
            <a:r>
              <a:rPr sz="1950" b="1" dirty="0">
                <a:solidFill>
                  <a:srgbClr val="FFFFFF"/>
                </a:solidFill>
                <a:latin typeface="Arial"/>
                <a:ea typeface="Arial"/>
              </a:rPr>
              <a:t>3</a:t>
            </a:r>
            <a:endParaRPr sz="1950" b="1" dirty="0"/>
          </a:p>
        </p:txBody>
      </p:sp>
      <p:sp>
        <p:nvSpPr>
          <p:cNvPr id="2770" name="object_2771">
            <a:hlinkClick r:id="rId20" action="ppaction://hlinksldjump" tooltip="2: Neues lernen Z=2 / W=50%"/>
          </p:cNvPr>
          <p:cNvSpPr/>
          <p:nvPr/>
        </p:nvSpPr>
        <p:spPr>
          <a:xfrm>
            <a:off x="11873986" y="6358649"/>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a:t>
            </a:r>
            <a:endParaRPr sz="1950" b="1" dirty="0"/>
          </a:p>
        </p:txBody>
      </p:sp>
      <p:sp>
        <p:nvSpPr>
          <p:cNvPr id="2772" name="object_2773">
            <a:hlinkClick r:id="rId21" action="ppaction://hlinksldjump" tooltip="5: Arbeitsmenge Z=2.4 / W=50%"/>
          </p:cNvPr>
          <p:cNvSpPr/>
          <p:nvPr/>
        </p:nvSpPr>
        <p:spPr>
          <a:xfrm>
            <a:off x="9966051" y="6358649"/>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5</a:t>
            </a:r>
            <a:endParaRPr sz="1950" b="1" dirty="0"/>
          </a:p>
        </p:txBody>
      </p:sp>
      <p:sp>
        <p:nvSpPr>
          <p:cNvPr id="2774" name="object_2775">
            <a:hlinkClick r:id="rId22" action="ppaction://hlinksldjump" tooltip="4: Unterstützung durch Führungskraft Z=1.8 / W=100%"/>
          </p:cNvPr>
          <p:cNvSpPr/>
          <p:nvPr/>
        </p:nvSpPr>
        <p:spPr>
          <a:xfrm>
            <a:off x="13289113" y="2879484"/>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a:t>
            </a:r>
            <a:endParaRPr sz="1950" b="1" dirty="0"/>
          </a:p>
        </p:txBody>
      </p:sp>
      <p:sp>
        <p:nvSpPr>
          <p:cNvPr id="2776" name="object_2777">
            <a:hlinkClick r:id="rId23" action="ppaction://hlinksldjump" tooltip="6: Arbeitszeitmodell Z=1.8 / W=28%"/>
          </p:cNvPr>
          <p:cNvSpPr/>
          <p:nvPr/>
        </p:nvSpPr>
        <p:spPr>
          <a:xfrm>
            <a:off x="13251880" y="7889481"/>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6</a:t>
            </a:r>
            <a:endParaRPr sz="1950" b="1" dirty="0"/>
          </a:p>
        </p:txBody>
      </p:sp>
      <p:sp>
        <p:nvSpPr>
          <p:cNvPr id="2778" name="object_2779">
            <a:hlinkClick r:id="rId24" action="ppaction://hlinksldjump" tooltip="7: Veränderungstempo Z=2.6 / W=28%"/>
          </p:cNvPr>
          <p:cNvSpPr/>
          <p:nvPr/>
        </p:nvSpPr>
        <p:spPr>
          <a:xfrm>
            <a:off x="9039211" y="7889481"/>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7</a:t>
            </a:r>
            <a:endParaRPr sz="1950" b="1" dirty="0"/>
          </a:p>
        </p:txBody>
      </p:sp>
      <p:sp>
        <p:nvSpPr>
          <p:cNvPr id="2780" name="object_2781">
            <a:hlinkClick r:id="rId25" action="ppaction://hlinksldjump" tooltip="8: Qualität von Besprechungen Z=2.3 / W=11%"/>
          </p:cNvPr>
          <p:cNvSpPr/>
          <p:nvPr/>
        </p:nvSpPr>
        <p:spPr>
          <a:xfrm>
            <a:off x="10381999" y="9072397"/>
            <a:ext cx="534035" cy="534035"/>
          </a:xfrm>
          <a:prstGeom prst="ellipse">
            <a:avLst/>
          </a:prstGeom>
          <a:solidFill>
            <a:srgbClr val="49C0B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8</a:t>
            </a:r>
            <a:endParaRPr sz="195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84" name="object_2785"/>
          <p:cNvPicPr>
            <a:picLocks noChangeAspect="1"/>
          </p:cNvPicPr>
          <p:nvPr/>
        </p:nvPicPr>
        <p:blipFill>
          <a:blip r:embed="rId3"/>
          <a:stretch>
            <a:fillRect/>
          </a:stretch>
        </p:blipFill>
        <p:spPr>
          <a:xfrm>
            <a:off x="603250" y="519041"/>
            <a:ext cx="1098413" cy="1098413"/>
          </a:xfrm>
          <a:prstGeom prst="rect">
            <a:avLst/>
          </a:prstGeom>
        </p:spPr>
      </p:pic>
      <p:sp>
        <p:nvSpPr>
          <p:cNvPr id="2786" name="object_278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Arbeitssituation | Aspektliste</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2788" name="2789">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2790" name="2791">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2792" name="2793">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2794" name="2795">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2796" name="2797">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2798" name="2799">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2800" name="2801">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2802" name="2803">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2804" name="object_2805"/>
          <p:cNvSpPr>
            <a:spLocks noGrp="1"/>
          </p:cNvSpPr>
          <p:nvPr/>
        </p:nvSpPr>
        <p:spPr>
          <a:xfrm>
            <a:off x="1760600" y="2960456"/>
            <a:ext cx="737280" cy="737280"/>
          </a:xfrm>
          <a:prstGeom prst="rect">
            <a:avLst/>
          </a:prstGeom>
          <a:ln w="125650">
            <a:solidFill>
              <a:srgbClr val="49C0B6"/>
            </a:solidFill>
          </a:ln>
        </p:spPr>
        <p:txBody>
          <a:bodyPr wrap="square" lIns="0" tIns="0" rIns="0" bIns="0" rtlCol="0" anchor="ctr"/>
          <a:lstStyle/>
          <a:p>
            <a:pPr algn="ctr"/>
            <a:r>
              <a:rPr sz="2950" b="1" dirty="0">
                <a:solidFill>
                  <a:srgbClr val="FFFFFF"/>
                </a:solidFill>
                <a:latin typeface="Arial"/>
                <a:ea typeface="Arial"/>
              </a:rPr>
              <a:t> </a:t>
            </a:r>
            <a:endParaRPr sz="2950" b="1" dirty="0"/>
          </a:p>
        </p:txBody>
      </p:sp>
      <p:sp>
        <p:nvSpPr>
          <p:cNvPr id="2806" name="object_2807"/>
          <p:cNvSpPr txBox="1"/>
          <p:nvPr/>
        </p:nvSpPr>
        <p:spPr>
          <a:xfrm>
            <a:off x="2807683"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Arbeitssituation</a:t>
            </a:r>
          </a:p>
        </p:txBody>
      </p:sp>
      <p:sp>
        <p:nvSpPr>
          <p:cNvPr id="2808" name="object_2809"/>
          <p:cNvSpPr/>
          <p:nvPr/>
        </p:nvSpPr>
        <p:spPr>
          <a:xfrm>
            <a:off x="7792620" y="2868296"/>
            <a:ext cx="921600" cy="921600"/>
          </a:xfrm>
          <a:prstGeom prst="rect">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2.1</a:t>
            </a:r>
          </a:p>
          <a:p>
            <a:pPr algn="ctr"/>
            <a:r>
              <a:rPr lang="en-US" sz="1700" b="1" dirty="0">
                <a:solidFill>
                  <a:srgbClr val="515455"/>
                </a:solidFill>
                <a:latin typeface="Arial"/>
                <a:cs typeface="Arial"/>
              </a:rPr>
              <a:t>(0)</a:t>
            </a:r>
          </a:p>
        </p:txBody>
      </p:sp>
      <p:sp>
        <p:nvSpPr>
          <p:cNvPr id="2810" name="object_2811">
            <a:hlinkClick r:id="rId20" action="ppaction://hlinksldjump" tooltip="Ich kann bei meiner Arbeit mein Wissen und Können voll einsetzen. Z=1.8"/>
          </p:cNvPr>
          <p:cNvSpPr>
            <a:spLocks noGrp="1"/>
          </p:cNvSpPr>
          <p:nvPr/>
        </p:nvSpPr>
        <p:spPr>
          <a:xfrm>
            <a:off x="1760600" y="4172056"/>
            <a:ext cx="737280" cy="737280"/>
          </a:xfrm>
          <a:prstGeom prst="ellipse">
            <a:avLst/>
          </a:prstGeom>
          <a:solidFill>
            <a:srgbClr val="49C0B6"/>
          </a:solidFill>
        </p:spPr>
        <p:txBody>
          <a:bodyPr wrap="square" lIns="0" tIns="0" rIns="0" bIns="0" rtlCol="0" anchor="ctr"/>
          <a:lstStyle/>
          <a:p>
            <a:pPr algn="ctr"/>
            <a:r>
              <a:rPr sz="2900" b="1" dirty="0">
                <a:solidFill>
                  <a:srgbClr val="FFFFFF"/>
                </a:solidFill>
                <a:latin typeface="Arial"/>
                <a:ea typeface="Arial"/>
              </a:rPr>
              <a:t>1</a:t>
            </a:r>
            <a:endParaRPr sz="2950" b="1" dirty="0"/>
          </a:p>
        </p:txBody>
      </p:sp>
      <p:sp>
        <p:nvSpPr>
          <p:cNvPr id="2812" name="object_2813"/>
          <p:cNvSpPr txBox="1"/>
          <p:nvPr/>
        </p:nvSpPr>
        <p:spPr>
          <a:xfrm>
            <a:off x="2807683"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Einsatz der Qualifikationen</a:t>
            </a:r>
          </a:p>
        </p:txBody>
      </p:sp>
      <p:sp>
        <p:nvSpPr>
          <p:cNvPr id="2814" name="object_2815"/>
          <p:cNvSpPr/>
          <p:nvPr/>
        </p:nvSpPr>
        <p:spPr>
          <a:xfrm>
            <a:off x="7792620" y="40798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1.8</a:t>
            </a:r>
          </a:p>
          <a:p>
            <a:pPr algn="ctr"/>
            <a:r>
              <a:rPr lang="en-US" sz="1700" b="1" dirty="0">
                <a:solidFill>
                  <a:srgbClr val="515455"/>
                </a:solidFill>
                <a:latin typeface="Arial"/>
                <a:cs typeface="Arial"/>
              </a:rPr>
              <a:t>(0)</a:t>
            </a:r>
          </a:p>
        </p:txBody>
      </p:sp>
      <p:sp>
        <p:nvSpPr>
          <p:cNvPr id="2816" name="object_2817">
            <a:hlinkClick r:id="rId20" action="ppaction://hlinksldjump" tooltip="Ich habe bei der Arbeit Gelegenheit, Neues zu lernen und mich weiter zu entwickeln. Z=2"/>
          </p:cNvPr>
          <p:cNvSpPr>
            <a:spLocks noGrp="1"/>
          </p:cNvSpPr>
          <p:nvPr/>
        </p:nvSpPr>
        <p:spPr>
          <a:xfrm>
            <a:off x="1760600" y="5383656"/>
            <a:ext cx="737280" cy="737280"/>
          </a:xfrm>
          <a:prstGeom prst="ellipse">
            <a:avLst/>
          </a:prstGeom>
          <a:solidFill>
            <a:srgbClr val="49C0B6"/>
          </a:solidFill>
        </p:spPr>
        <p:txBody>
          <a:bodyPr wrap="square" lIns="0" tIns="0" rIns="0" bIns="0" rtlCol="0" anchor="ctr"/>
          <a:lstStyle/>
          <a:p>
            <a:pPr algn="ctr"/>
            <a:r>
              <a:rPr sz="2900" b="1" dirty="0">
                <a:solidFill>
                  <a:srgbClr val="FFFFFF"/>
                </a:solidFill>
                <a:latin typeface="Arial"/>
                <a:ea typeface="Arial"/>
              </a:rPr>
              <a:t>2</a:t>
            </a:r>
            <a:endParaRPr sz="2950" b="1" dirty="0"/>
          </a:p>
        </p:txBody>
      </p:sp>
      <p:sp>
        <p:nvSpPr>
          <p:cNvPr id="2818" name="object_2819"/>
          <p:cNvSpPr txBox="1"/>
          <p:nvPr/>
        </p:nvSpPr>
        <p:spPr>
          <a:xfrm>
            <a:off x="2807683" y="52914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Neues lernen</a:t>
            </a:r>
          </a:p>
        </p:txBody>
      </p:sp>
      <p:sp>
        <p:nvSpPr>
          <p:cNvPr id="2820" name="object_2821"/>
          <p:cNvSpPr/>
          <p:nvPr/>
        </p:nvSpPr>
        <p:spPr>
          <a:xfrm>
            <a:off x="7792620" y="52914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2</a:t>
            </a:r>
          </a:p>
          <a:p>
            <a:pPr algn="ctr"/>
            <a:r>
              <a:rPr lang="en-US" sz="1700" b="1" dirty="0">
                <a:solidFill>
                  <a:srgbClr val="515455"/>
                </a:solidFill>
                <a:latin typeface="Arial"/>
                <a:cs typeface="Arial"/>
              </a:rPr>
              <a:t>(0)</a:t>
            </a:r>
          </a:p>
        </p:txBody>
      </p:sp>
      <p:sp>
        <p:nvSpPr>
          <p:cNvPr id="2822" name="object_2823">
            <a:hlinkClick r:id="rId20" action="ppaction://hlinksldjump" tooltip="Ich bekomme stets Unterstützung durch meine Arbeitskollegen, wenn ich diese brauche. Z=1.8"/>
          </p:cNvPr>
          <p:cNvSpPr>
            <a:spLocks noGrp="1"/>
          </p:cNvSpPr>
          <p:nvPr/>
        </p:nvSpPr>
        <p:spPr>
          <a:xfrm>
            <a:off x="1760600" y="6595256"/>
            <a:ext cx="737280" cy="737280"/>
          </a:xfrm>
          <a:prstGeom prst="ellipse">
            <a:avLst/>
          </a:prstGeom>
          <a:solidFill>
            <a:srgbClr val="49C0B6"/>
          </a:solidFill>
        </p:spPr>
        <p:txBody>
          <a:bodyPr wrap="square" lIns="0" tIns="0" rIns="0" bIns="0" rtlCol="0" anchor="ctr"/>
          <a:lstStyle/>
          <a:p>
            <a:pPr algn="ctr"/>
            <a:r>
              <a:rPr sz="2900" b="1" dirty="0">
                <a:solidFill>
                  <a:srgbClr val="FFFFFF"/>
                </a:solidFill>
                <a:latin typeface="Arial"/>
                <a:ea typeface="Arial"/>
              </a:rPr>
              <a:t>3</a:t>
            </a:r>
            <a:endParaRPr sz="2950" b="1" dirty="0"/>
          </a:p>
        </p:txBody>
      </p:sp>
      <p:sp>
        <p:nvSpPr>
          <p:cNvPr id="2824" name="object_2825"/>
          <p:cNvSpPr txBox="1"/>
          <p:nvPr/>
        </p:nvSpPr>
        <p:spPr>
          <a:xfrm>
            <a:off x="2807683" y="65030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Unterstützung durch Kollegen</a:t>
            </a:r>
          </a:p>
        </p:txBody>
      </p:sp>
      <p:sp>
        <p:nvSpPr>
          <p:cNvPr id="2826" name="object_2827"/>
          <p:cNvSpPr/>
          <p:nvPr/>
        </p:nvSpPr>
        <p:spPr>
          <a:xfrm>
            <a:off x="7792620" y="65030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1.8</a:t>
            </a:r>
          </a:p>
          <a:p>
            <a:pPr algn="ctr"/>
            <a:r>
              <a:rPr lang="en-US" sz="1700" b="1" dirty="0">
                <a:solidFill>
                  <a:srgbClr val="515455"/>
                </a:solidFill>
                <a:latin typeface="Arial"/>
                <a:cs typeface="Arial"/>
              </a:rPr>
              <a:t>(+0.2)</a:t>
            </a:r>
          </a:p>
        </p:txBody>
      </p:sp>
      <p:sp>
        <p:nvSpPr>
          <p:cNvPr id="2828" name="object_2829">
            <a:hlinkClick r:id="rId20" action="ppaction://hlinksldjump" tooltip="Ich bekomme stets Unterstützung durch meine direkte Führungskraft, wenn ich diese brauche. Z=1.8"/>
          </p:cNvPr>
          <p:cNvSpPr>
            <a:spLocks noGrp="1"/>
          </p:cNvSpPr>
          <p:nvPr/>
        </p:nvSpPr>
        <p:spPr>
          <a:xfrm>
            <a:off x="1760600" y="7806856"/>
            <a:ext cx="737280" cy="737280"/>
          </a:xfrm>
          <a:prstGeom prst="ellipse">
            <a:avLst/>
          </a:prstGeom>
          <a:solidFill>
            <a:srgbClr val="49C0B6"/>
          </a:solidFill>
        </p:spPr>
        <p:txBody>
          <a:bodyPr wrap="square" lIns="0" tIns="0" rIns="0" bIns="0" rtlCol="0" anchor="ctr"/>
          <a:lstStyle/>
          <a:p>
            <a:pPr algn="ctr"/>
            <a:r>
              <a:rPr sz="2900" b="1" dirty="0">
                <a:solidFill>
                  <a:srgbClr val="FFFFFF"/>
                </a:solidFill>
                <a:latin typeface="Arial"/>
                <a:ea typeface="Arial"/>
              </a:rPr>
              <a:t>4</a:t>
            </a:r>
            <a:endParaRPr sz="2950" b="1" dirty="0"/>
          </a:p>
        </p:txBody>
      </p:sp>
      <p:sp>
        <p:nvSpPr>
          <p:cNvPr id="2830" name="object_2831"/>
          <p:cNvSpPr txBox="1"/>
          <p:nvPr/>
        </p:nvSpPr>
        <p:spPr>
          <a:xfrm>
            <a:off x="2807683" y="77146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Unterstützung durch Führungskraft</a:t>
            </a:r>
          </a:p>
        </p:txBody>
      </p:sp>
      <p:sp>
        <p:nvSpPr>
          <p:cNvPr id="2832" name="object_2833"/>
          <p:cNvSpPr/>
          <p:nvPr/>
        </p:nvSpPr>
        <p:spPr>
          <a:xfrm>
            <a:off x="7792620" y="77146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1.8</a:t>
            </a:r>
          </a:p>
          <a:p>
            <a:pPr algn="ctr"/>
            <a:r>
              <a:rPr lang="en-US" sz="1700" b="1" dirty="0">
                <a:solidFill>
                  <a:srgbClr val="515455"/>
                </a:solidFill>
                <a:latin typeface="Arial"/>
                <a:cs typeface="Arial"/>
              </a:rPr>
              <a:t>(-0.2)</a:t>
            </a:r>
          </a:p>
        </p:txBody>
      </p:sp>
      <p:sp>
        <p:nvSpPr>
          <p:cNvPr id="2834" name="object_2835">
            <a:hlinkClick r:id="rId20" action="ppaction://hlinksldjump" tooltip="Ich fühle mich der Arbeitsmenge stets gewachsen. Z=2.4"/>
          </p:cNvPr>
          <p:cNvSpPr>
            <a:spLocks noGrp="1"/>
          </p:cNvSpPr>
          <p:nvPr/>
        </p:nvSpPr>
        <p:spPr>
          <a:xfrm>
            <a:off x="1760600" y="9018456"/>
            <a:ext cx="737280" cy="737280"/>
          </a:xfrm>
          <a:prstGeom prst="ellipse">
            <a:avLst/>
          </a:prstGeom>
          <a:solidFill>
            <a:srgbClr val="49C0B6"/>
          </a:solidFill>
        </p:spPr>
        <p:txBody>
          <a:bodyPr wrap="square" lIns="0" tIns="0" rIns="0" bIns="0" rtlCol="0" anchor="ctr"/>
          <a:lstStyle/>
          <a:p>
            <a:pPr algn="ctr"/>
            <a:r>
              <a:rPr sz="2900" b="1" dirty="0">
                <a:solidFill>
                  <a:srgbClr val="FFFFFF"/>
                </a:solidFill>
                <a:latin typeface="Arial"/>
                <a:ea typeface="Arial"/>
              </a:rPr>
              <a:t>5</a:t>
            </a:r>
            <a:endParaRPr sz="2950" b="1" dirty="0"/>
          </a:p>
        </p:txBody>
      </p:sp>
      <p:sp>
        <p:nvSpPr>
          <p:cNvPr id="2836" name="object_2837"/>
          <p:cNvSpPr txBox="1"/>
          <p:nvPr/>
        </p:nvSpPr>
        <p:spPr>
          <a:xfrm>
            <a:off x="2807683" y="8926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Arbeitsmenge</a:t>
            </a:r>
          </a:p>
        </p:txBody>
      </p:sp>
      <p:sp>
        <p:nvSpPr>
          <p:cNvPr id="2838" name="object_2839"/>
          <p:cNvSpPr/>
          <p:nvPr/>
        </p:nvSpPr>
        <p:spPr>
          <a:xfrm>
            <a:off x="7792620" y="8926296"/>
            <a:ext cx="921600" cy="921600"/>
          </a:xfrm>
          <a:prstGeom prst="ellipse">
            <a:avLst/>
          </a:prstGeom>
          <a:ln w="52354">
            <a:solidFill>
              <a:srgbClr val="FABC46"/>
            </a:solidFill>
          </a:ln>
        </p:spPr>
        <p:txBody>
          <a:bodyPr wrap="square" lIns="0" tIns="0" rIns="0" bIns="0" rtlCol="0" anchor="ctr" anchorCtr="0"/>
          <a:lstStyle/>
          <a:p>
            <a:pPr algn="ctr"/>
            <a:r>
              <a:rPr lang="en-US" sz="2900" b="1" dirty="0">
                <a:solidFill>
                  <a:srgbClr val="515455"/>
                </a:solidFill>
                <a:latin typeface="Arial"/>
                <a:cs typeface="Arial"/>
              </a:rPr>
              <a:t>2.4</a:t>
            </a:r>
          </a:p>
          <a:p>
            <a:pPr algn="ctr"/>
            <a:r>
              <a:rPr lang="en-US" sz="1700" b="1" dirty="0">
                <a:solidFill>
                  <a:srgbClr val="515455"/>
                </a:solidFill>
                <a:latin typeface="Arial"/>
                <a:cs typeface="Arial"/>
              </a:rPr>
              <a:t>(0)</a:t>
            </a:r>
          </a:p>
        </p:txBody>
      </p:sp>
      <p:sp>
        <p:nvSpPr>
          <p:cNvPr id="2840" name="object_2841">
            <a:hlinkClick r:id="rId20" action="ppaction://hlinksldjump" tooltip="Mit meinem Arbeitszeitmodell bin ich sehr zufrieden. Z=1.8"/>
          </p:cNvPr>
          <p:cNvSpPr>
            <a:spLocks noGrp="1"/>
          </p:cNvSpPr>
          <p:nvPr/>
        </p:nvSpPr>
        <p:spPr>
          <a:xfrm>
            <a:off x="11313821" y="2960456"/>
            <a:ext cx="737280" cy="737280"/>
          </a:xfrm>
          <a:prstGeom prst="ellipse">
            <a:avLst/>
          </a:prstGeom>
          <a:solidFill>
            <a:srgbClr val="49C0B6"/>
          </a:solidFill>
        </p:spPr>
        <p:txBody>
          <a:bodyPr wrap="square" lIns="0" tIns="0" rIns="0" bIns="0" rtlCol="0" anchor="ctr"/>
          <a:lstStyle/>
          <a:p>
            <a:pPr algn="ctr"/>
            <a:r>
              <a:rPr sz="2900" b="1" dirty="0">
                <a:solidFill>
                  <a:srgbClr val="FFFFFF"/>
                </a:solidFill>
                <a:latin typeface="Arial"/>
                <a:ea typeface="Arial"/>
              </a:rPr>
              <a:t>6</a:t>
            </a:r>
            <a:endParaRPr sz="2950" b="1" dirty="0"/>
          </a:p>
        </p:txBody>
      </p:sp>
      <p:sp>
        <p:nvSpPr>
          <p:cNvPr id="2842" name="object_2843"/>
          <p:cNvSpPr txBox="1"/>
          <p:nvPr/>
        </p:nvSpPr>
        <p:spPr>
          <a:xfrm>
            <a:off x="12360904"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Arbeitszeitmodell</a:t>
            </a:r>
          </a:p>
        </p:txBody>
      </p:sp>
      <p:sp>
        <p:nvSpPr>
          <p:cNvPr id="2844" name="object_2845"/>
          <p:cNvSpPr/>
          <p:nvPr/>
        </p:nvSpPr>
        <p:spPr>
          <a:xfrm>
            <a:off x="17345841" y="28682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1.8</a:t>
            </a:r>
          </a:p>
          <a:p>
            <a:pPr algn="ctr"/>
            <a:r>
              <a:rPr lang="en-US" sz="1700" b="1" dirty="0">
                <a:solidFill>
                  <a:srgbClr val="5DC596"/>
                </a:solidFill>
                <a:latin typeface="Arial"/>
                <a:cs typeface="Arial"/>
              </a:rPr>
              <a:t>(+0.3)</a:t>
            </a:r>
          </a:p>
        </p:txBody>
      </p:sp>
      <p:sp>
        <p:nvSpPr>
          <p:cNvPr id="2846" name="object_2847">
            <a:hlinkClick r:id="rId20" action="ppaction://hlinksldjump" tooltip="Das Veränderungstempo im Unternehmen ist für mich gut verkraftbar. Z=2.6"/>
          </p:cNvPr>
          <p:cNvSpPr>
            <a:spLocks noGrp="1"/>
          </p:cNvSpPr>
          <p:nvPr/>
        </p:nvSpPr>
        <p:spPr>
          <a:xfrm>
            <a:off x="11313821" y="4172056"/>
            <a:ext cx="737280" cy="737280"/>
          </a:xfrm>
          <a:prstGeom prst="ellipse">
            <a:avLst/>
          </a:prstGeom>
          <a:solidFill>
            <a:srgbClr val="49C0B6"/>
          </a:solidFill>
        </p:spPr>
        <p:txBody>
          <a:bodyPr wrap="square" lIns="0" tIns="0" rIns="0" bIns="0" rtlCol="0" anchor="ctr"/>
          <a:lstStyle/>
          <a:p>
            <a:pPr algn="ctr"/>
            <a:r>
              <a:rPr sz="2900" b="1" dirty="0">
                <a:solidFill>
                  <a:srgbClr val="FFFFFF"/>
                </a:solidFill>
                <a:latin typeface="Arial"/>
                <a:ea typeface="Arial"/>
              </a:rPr>
              <a:t>7</a:t>
            </a:r>
            <a:endParaRPr sz="2950" b="1" dirty="0"/>
          </a:p>
        </p:txBody>
      </p:sp>
      <p:sp>
        <p:nvSpPr>
          <p:cNvPr id="2848" name="object_2849"/>
          <p:cNvSpPr txBox="1"/>
          <p:nvPr/>
        </p:nvSpPr>
        <p:spPr>
          <a:xfrm>
            <a:off x="12360904"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Veränderungstempo</a:t>
            </a:r>
          </a:p>
        </p:txBody>
      </p:sp>
      <p:sp>
        <p:nvSpPr>
          <p:cNvPr id="2850" name="object_2851"/>
          <p:cNvSpPr/>
          <p:nvPr/>
        </p:nvSpPr>
        <p:spPr>
          <a:xfrm>
            <a:off x="17345841" y="40798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2.6</a:t>
            </a:r>
          </a:p>
          <a:p>
            <a:pPr algn="ctr"/>
            <a:r>
              <a:rPr lang="en-US" sz="1700" b="1" dirty="0">
                <a:solidFill>
                  <a:srgbClr val="E25763"/>
                </a:solidFill>
                <a:latin typeface="Arial"/>
                <a:cs typeface="Arial"/>
              </a:rPr>
              <a:t>(-0.3)</a:t>
            </a:r>
          </a:p>
        </p:txBody>
      </p:sp>
      <p:sp>
        <p:nvSpPr>
          <p:cNvPr id="2852" name="object_2853">
            <a:hlinkClick r:id="rId20" action="ppaction://hlinksldjump" tooltip="Mit der Qualität von internen Besprechungen bin ich sehr zufrieden. Z=2.3"/>
          </p:cNvPr>
          <p:cNvSpPr>
            <a:spLocks noGrp="1"/>
          </p:cNvSpPr>
          <p:nvPr/>
        </p:nvSpPr>
        <p:spPr>
          <a:xfrm>
            <a:off x="11313821" y="5383656"/>
            <a:ext cx="737280" cy="737280"/>
          </a:xfrm>
          <a:prstGeom prst="ellipse">
            <a:avLst/>
          </a:prstGeom>
          <a:solidFill>
            <a:srgbClr val="49C0B6"/>
          </a:solidFill>
        </p:spPr>
        <p:txBody>
          <a:bodyPr wrap="square" lIns="0" tIns="0" rIns="0" bIns="0" rtlCol="0" anchor="ctr"/>
          <a:lstStyle/>
          <a:p>
            <a:pPr algn="ctr"/>
            <a:r>
              <a:rPr sz="2900" b="1" dirty="0">
                <a:solidFill>
                  <a:srgbClr val="FFFFFF"/>
                </a:solidFill>
                <a:latin typeface="Arial"/>
                <a:ea typeface="Arial"/>
              </a:rPr>
              <a:t>8</a:t>
            </a:r>
            <a:endParaRPr sz="2950" b="1" dirty="0"/>
          </a:p>
        </p:txBody>
      </p:sp>
      <p:sp>
        <p:nvSpPr>
          <p:cNvPr id="2854" name="object_2855"/>
          <p:cNvSpPr txBox="1"/>
          <p:nvPr/>
        </p:nvSpPr>
        <p:spPr>
          <a:xfrm>
            <a:off x="12360904" y="52914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Qualität von Besprechungen</a:t>
            </a:r>
          </a:p>
        </p:txBody>
      </p:sp>
      <p:sp>
        <p:nvSpPr>
          <p:cNvPr id="2856" name="object_2857"/>
          <p:cNvSpPr/>
          <p:nvPr/>
        </p:nvSpPr>
        <p:spPr>
          <a:xfrm>
            <a:off x="17345841" y="52914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2.3</a:t>
            </a:r>
          </a:p>
          <a:p>
            <a:pPr algn="ctr"/>
            <a:r>
              <a:rPr lang="en-US" sz="1700" b="1" dirty="0">
                <a:solidFill>
                  <a:srgbClr val="515455"/>
                </a:solidFill>
                <a:latin typeface="Arial"/>
                <a:cs typeface="Arial"/>
              </a:rPr>
              <a:t>(-0.1)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0" name="object_2861"/>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1</a:t>
            </a:r>
            <a:endParaRPr sz="2950" b="1" dirty="0"/>
          </a:p>
        </p:txBody>
      </p:sp>
      <p:sp>
        <p:nvSpPr>
          <p:cNvPr id="2862" name="object_286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Einsatz der Qualifikationen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2864" name="286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2866" name="286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2868" name="286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2870" name="287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2872" name="287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2874" name="287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2876" name="287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2878" name="287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2880" name="object_288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kann bei meiner Arbeit mein Wissen und Können voll einsetzen. (100%)</a:t>
            </a:r>
            <a:endParaRPr sz="2450" dirty="0">
              <a:latin typeface="Arial"/>
              <a:cs typeface="Arial"/>
            </a:endParaRPr>
          </a:p>
        </p:txBody>
      </p:sp>
      <p:sp>
        <p:nvSpPr>
          <p:cNvPr id="2882" name="object_288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15455"/>
                </a:solidFill>
                <a:latin typeface="Arial"/>
                <a:cs typeface="Arial"/>
              </a:rPr>
              <a:t>(0)</a:t>
            </a:r>
          </a:p>
        </p:txBody>
      </p:sp>
      <p:sp>
        <p:nvSpPr>
          <p:cNvPr id="2884" name="object_288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2886" name="object_288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54%</a:t>
            </a:r>
          </a:p>
          <a:p>
            <a:pPr marL="12700" algn="r">
              <a:lnSpc>
                <a:spcPct val="100000"/>
              </a:lnSpc>
              <a:spcBef>
                <a:spcPts val="120"/>
              </a:spcBef>
            </a:pPr>
            <a:r>
              <a:rPr lang="de-AT" sz="1750" spc="10" dirty="0">
                <a:solidFill>
                  <a:srgbClr val="494C4D"/>
                </a:solidFill>
                <a:latin typeface="Arial"/>
                <a:cs typeface="Arial"/>
              </a:rPr>
              <a:t>54% / 53%</a:t>
            </a:r>
          </a:p>
        </p:txBody>
      </p:sp>
      <p:sp>
        <p:nvSpPr>
          <p:cNvPr id="2888" name="object_288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19</a:t>
            </a:r>
          </a:p>
        </p:txBody>
      </p:sp>
      <p:sp>
        <p:nvSpPr>
          <p:cNvPr id="2890" name="object_2891"/>
          <p:cNvSpPr/>
          <p:nvPr/>
        </p:nvSpPr>
        <p:spPr>
          <a:xfrm>
            <a:off x="7345326" y="4106021"/>
            <a:ext cx="8407247" cy="398037"/>
          </a:xfrm>
          <a:prstGeom prst="rect">
            <a:avLst/>
          </a:prstGeom>
          <a:solidFill>
            <a:srgbClr val="49C0B6"/>
          </a:solidFill>
        </p:spPr>
      </p:sp>
      <p:sp>
        <p:nvSpPr>
          <p:cNvPr id="2892" name="object_2893"/>
          <p:cNvSpPr/>
          <p:nvPr/>
        </p:nvSpPr>
        <p:spPr>
          <a:xfrm>
            <a:off x="7345326" y="4557130"/>
            <a:ext cx="8407247" cy="172483"/>
          </a:xfrm>
          <a:prstGeom prst="rect">
            <a:avLst/>
          </a:prstGeom>
          <a:solidFill>
            <a:srgbClr val="D1D3D4"/>
          </a:solidFill>
        </p:spPr>
      </p:sp>
      <p:sp>
        <p:nvSpPr>
          <p:cNvPr id="2894" name="object_2895"/>
          <p:cNvSpPr/>
          <p:nvPr/>
        </p:nvSpPr>
        <p:spPr>
          <a:xfrm>
            <a:off x="7345326" y="4782685"/>
            <a:ext cx="8199018" cy="172483"/>
          </a:xfrm>
          <a:prstGeom prst="rect">
            <a:avLst/>
          </a:prstGeom>
          <a:solidFill>
            <a:srgbClr val="E1E2E3"/>
          </a:solidFill>
        </p:spPr>
      </p:sp>
      <p:sp>
        <p:nvSpPr>
          <p:cNvPr id="2896" name="object_289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2898" name="object_289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26%</a:t>
            </a:r>
          </a:p>
          <a:p>
            <a:pPr marL="12700" algn="r">
              <a:lnSpc>
                <a:spcPct val="100000"/>
              </a:lnSpc>
              <a:spcBef>
                <a:spcPts val="120"/>
              </a:spcBef>
            </a:pPr>
            <a:r>
              <a:rPr lang="de-AT" sz="1750" spc="10" dirty="0">
                <a:solidFill>
                  <a:srgbClr val="494C4D"/>
                </a:solidFill>
                <a:latin typeface="Arial"/>
                <a:cs typeface="Arial"/>
              </a:rPr>
              <a:t>26% / 24%</a:t>
            </a:r>
          </a:p>
        </p:txBody>
      </p:sp>
      <p:sp>
        <p:nvSpPr>
          <p:cNvPr id="2900" name="object_290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a:t>
            </a:r>
          </a:p>
        </p:txBody>
      </p:sp>
      <p:sp>
        <p:nvSpPr>
          <p:cNvPr id="2902" name="object_2903"/>
          <p:cNvSpPr/>
          <p:nvPr/>
        </p:nvSpPr>
        <p:spPr>
          <a:xfrm>
            <a:off x="7345326" y="5167454"/>
            <a:ext cx="3982380" cy="398037"/>
          </a:xfrm>
          <a:prstGeom prst="rect">
            <a:avLst/>
          </a:prstGeom>
          <a:solidFill>
            <a:srgbClr val="49C0B6"/>
          </a:solidFill>
        </p:spPr>
      </p:sp>
      <p:sp>
        <p:nvSpPr>
          <p:cNvPr id="2904" name="object_2905"/>
          <p:cNvSpPr/>
          <p:nvPr/>
        </p:nvSpPr>
        <p:spPr>
          <a:xfrm>
            <a:off x="7345326" y="5618563"/>
            <a:ext cx="3982380" cy="172483"/>
          </a:xfrm>
          <a:prstGeom prst="rect">
            <a:avLst/>
          </a:prstGeom>
          <a:solidFill>
            <a:srgbClr val="D1D3D4"/>
          </a:solidFill>
        </p:spPr>
      </p:sp>
      <p:sp>
        <p:nvSpPr>
          <p:cNvPr id="2906" name="object_2907"/>
          <p:cNvSpPr/>
          <p:nvPr/>
        </p:nvSpPr>
        <p:spPr>
          <a:xfrm>
            <a:off x="7345326" y="5844118"/>
            <a:ext cx="3644008" cy="172483"/>
          </a:xfrm>
          <a:prstGeom prst="rect">
            <a:avLst/>
          </a:prstGeom>
          <a:solidFill>
            <a:srgbClr val="E1E2E3"/>
          </a:solidFill>
        </p:spPr>
      </p:sp>
      <p:sp>
        <p:nvSpPr>
          <p:cNvPr id="2908" name="object_290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2910" name="object_291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11% / 15%</a:t>
            </a:r>
          </a:p>
        </p:txBody>
      </p:sp>
      <p:sp>
        <p:nvSpPr>
          <p:cNvPr id="2912" name="object_291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a:t>
            </a:r>
          </a:p>
        </p:txBody>
      </p:sp>
      <p:sp>
        <p:nvSpPr>
          <p:cNvPr id="2914" name="object_2915"/>
          <p:cNvSpPr/>
          <p:nvPr/>
        </p:nvSpPr>
        <p:spPr>
          <a:xfrm>
            <a:off x="7345326" y="6228887"/>
            <a:ext cx="1769947" cy="398037"/>
          </a:xfrm>
          <a:prstGeom prst="rect">
            <a:avLst/>
          </a:prstGeom>
          <a:solidFill>
            <a:srgbClr val="49C0B6"/>
          </a:solidFill>
        </p:spPr>
      </p:sp>
      <p:sp>
        <p:nvSpPr>
          <p:cNvPr id="2916" name="object_2917"/>
          <p:cNvSpPr/>
          <p:nvPr/>
        </p:nvSpPr>
        <p:spPr>
          <a:xfrm>
            <a:off x="7345326" y="6679996"/>
            <a:ext cx="1769947" cy="172483"/>
          </a:xfrm>
          <a:prstGeom prst="rect">
            <a:avLst/>
          </a:prstGeom>
          <a:solidFill>
            <a:srgbClr val="D1D3D4"/>
          </a:solidFill>
        </p:spPr>
      </p:sp>
      <p:sp>
        <p:nvSpPr>
          <p:cNvPr id="2918" name="object_2919"/>
          <p:cNvSpPr/>
          <p:nvPr/>
        </p:nvSpPr>
        <p:spPr>
          <a:xfrm>
            <a:off x="7345326" y="6905551"/>
            <a:ext cx="2277505" cy="172483"/>
          </a:xfrm>
          <a:prstGeom prst="rect">
            <a:avLst/>
          </a:prstGeom>
          <a:solidFill>
            <a:srgbClr val="E1E2E3"/>
          </a:solidFill>
        </p:spPr>
      </p:sp>
      <p:sp>
        <p:nvSpPr>
          <p:cNvPr id="2920" name="object_292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2922" name="object_292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6% / 6%</a:t>
            </a:r>
          </a:p>
        </p:txBody>
      </p:sp>
      <p:sp>
        <p:nvSpPr>
          <p:cNvPr id="2924" name="object_292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2926" name="object_2927"/>
          <p:cNvSpPr/>
          <p:nvPr/>
        </p:nvSpPr>
        <p:spPr>
          <a:xfrm>
            <a:off x="7345326" y="7290320"/>
            <a:ext cx="884973" cy="398037"/>
          </a:xfrm>
          <a:prstGeom prst="rect">
            <a:avLst/>
          </a:prstGeom>
          <a:solidFill>
            <a:srgbClr val="49C0B6"/>
          </a:solidFill>
        </p:spPr>
      </p:sp>
      <p:sp>
        <p:nvSpPr>
          <p:cNvPr id="2928" name="object_2929"/>
          <p:cNvSpPr/>
          <p:nvPr/>
        </p:nvSpPr>
        <p:spPr>
          <a:xfrm>
            <a:off x="7345326" y="7741429"/>
            <a:ext cx="884973" cy="172483"/>
          </a:xfrm>
          <a:prstGeom prst="rect">
            <a:avLst/>
          </a:prstGeom>
          <a:solidFill>
            <a:srgbClr val="D1D3D4"/>
          </a:solidFill>
        </p:spPr>
      </p:sp>
      <p:sp>
        <p:nvSpPr>
          <p:cNvPr id="2930" name="object_2931"/>
          <p:cNvSpPr/>
          <p:nvPr/>
        </p:nvSpPr>
        <p:spPr>
          <a:xfrm>
            <a:off x="7345326" y="7966984"/>
            <a:ext cx="911002" cy="172483"/>
          </a:xfrm>
          <a:prstGeom prst="rect">
            <a:avLst/>
          </a:prstGeom>
          <a:solidFill>
            <a:srgbClr val="E1E2E3"/>
          </a:solidFill>
        </p:spPr>
      </p:sp>
      <p:sp>
        <p:nvSpPr>
          <p:cNvPr id="2932" name="object_293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2934" name="object_293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3%</a:t>
            </a:r>
          </a:p>
        </p:txBody>
      </p:sp>
      <p:sp>
        <p:nvSpPr>
          <p:cNvPr id="2936" name="object_293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2938" name="object_2939"/>
          <p:cNvSpPr/>
          <p:nvPr/>
        </p:nvSpPr>
        <p:spPr>
          <a:xfrm>
            <a:off x="7345326" y="8351753"/>
            <a:ext cx="442487" cy="398037"/>
          </a:xfrm>
          <a:prstGeom prst="rect">
            <a:avLst/>
          </a:prstGeom>
          <a:solidFill>
            <a:srgbClr val="49C0B6"/>
          </a:solidFill>
        </p:spPr>
      </p:sp>
      <p:sp>
        <p:nvSpPr>
          <p:cNvPr id="2940" name="object_2941"/>
          <p:cNvSpPr/>
          <p:nvPr/>
        </p:nvSpPr>
        <p:spPr>
          <a:xfrm>
            <a:off x="7345326" y="8802862"/>
            <a:ext cx="442487" cy="172483"/>
          </a:xfrm>
          <a:prstGeom prst="rect">
            <a:avLst/>
          </a:prstGeom>
          <a:solidFill>
            <a:srgbClr val="D1D3D4"/>
          </a:solidFill>
        </p:spPr>
      </p:sp>
      <p:sp>
        <p:nvSpPr>
          <p:cNvPr id="2942" name="object_2943"/>
          <p:cNvSpPr/>
          <p:nvPr/>
        </p:nvSpPr>
        <p:spPr>
          <a:xfrm>
            <a:off x="7345326" y="9028417"/>
            <a:ext cx="455501" cy="172483"/>
          </a:xfrm>
          <a:prstGeom prst="rect">
            <a:avLst/>
          </a:prstGeom>
          <a:solidFill>
            <a:srgbClr val="E1E2E3"/>
          </a:solidFill>
        </p:spPr>
      </p:sp>
      <p:sp>
        <p:nvSpPr>
          <p:cNvPr id="2944" name="object_294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2946" name="object_294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2948" name="object_294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2950" name="object_2951"/>
          <p:cNvSpPr/>
          <p:nvPr/>
        </p:nvSpPr>
        <p:spPr>
          <a:xfrm>
            <a:off x="7345326" y="9413186"/>
            <a:ext cx="0" cy="398037"/>
          </a:xfrm>
          <a:prstGeom prst="rect">
            <a:avLst/>
          </a:prstGeom>
          <a:solidFill>
            <a:srgbClr val="49C0B6"/>
          </a:solidFill>
        </p:spPr>
      </p:sp>
      <p:sp>
        <p:nvSpPr>
          <p:cNvPr id="2952" name="object_2953"/>
          <p:cNvSpPr/>
          <p:nvPr/>
        </p:nvSpPr>
        <p:spPr>
          <a:xfrm>
            <a:off x="7345326" y="9864295"/>
            <a:ext cx="0" cy="172483"/>
          </a:xfrm>
          <a:prstGeom prst="rect">
            <a:avLst/>
          </a:prstGeom>
          <a:solidFill>
            <a:srgbClr val="D1D3D4"/>
          </a:solidFill>
        </p:spPr>
      </p:sp>
      <p:sp>
        <p:nvSpPr>
          <p:cNvPr id="2954" name="object_2955"/>
          <p:cNvSpPr/>
          <p:nvPr/>
        </p:nvSpPr>
        <p:spPr>
          <a:xfrm>
            <a:off x="7345326" y="10089850"/>
            <a:ext cx="0" cy="172483"/>
          </a:xfrm>
          <a:prstGeom prst="rect">
            <a:avLst/>
          </a:prstGeom>
          <a:solidFill>
            <a:srgbClr val="E1E2E3"/>
          </a:solidFill>
        </p:spPr>
      </p:sp>
      <p:sp>
        <p:nvSpPr>
          <p:cNvPr id="2956" name="object_2957"/>
          <p:cNvSpPr/>
          <p:nvPr/>
        </p:nvSpPr>
        <p:spPr>
          <a:xfrm>
            <a:off x="7345326" y="3999878"/>
            <a:ext cx="0" cy="6368598"/>
          </a:xfrm>
          <a:prstGeom prst="rect">
            <a:avLst/>
          </a:prstGeom>
          <a:ln w="5235">
            <a:solidFill>
              <a:srgbClr val="000000"/>
            </a:solidFill>
          </a:ln>
        </p:spPr>
      </p:sp>
      <p:sp>
        <p:nvSpPr>
          <p:cNvPr id="2958" name="object_2959"/>
          <p:cNvSpPr/>
          <p:nvPr/>
        </p:nvSpPr>
        <p:spPr>
          <a:xfrm>
            <a:off x="15752573" y="3999878"/>
            <a:ext cx="0" cy="6368598"/>
          </a:xfrm>
          <a:prstGeom prst="rect">
            <a:avLst/>
          </a:prstGeom>
          <a:ln w="5235">
            <a:solidFill>
              <a:srgbClr val="000000"/>
            </a:solidFill>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16" name="object_1017"/>
          <p:cNvPicPr>
            <a:picLocks noChangeAspect="1"/>
          </p:cNvPicPr>
          <p:nvPr/>
        </p:nvPicPr>
        <p:blipFill>
          <a:blip r:embed="rId3"/>
          <a:stretch>
            <a:fillRect/>
          </a:stretch>
        </p:blipFill>
        <p:spPr>
          <a:xfrm>
            <a:off x="603250" y="519041"/>
            <a:ext cx="1098413" cy="1098413"/>
          </a:xfrm>
          <a:prstGeom prst="rect">
            <a:avLst/>
          </a:prstGeom>
        </p:spPr>
      </p:pic>
      <p:sp>
        <p:nvSpPr>
          <p:cNvPr id="1018" name="object_101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Fragebogenübersicht</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020" name="1021">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1022" name="1023">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1024" name="1025">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1026" name="1027">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1028" name="1029">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1030" name="1031">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1032" name="1033">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1034" name="1035">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1036" name="object_1037"/>
          <p:cNvSpPr/>
          <p:nvPr/>
        </p:nvSpPr>
        <p:spPr>
          <a:xfrm>
            <a:off x="0" y="2094177"/>
            <a:ext cx="6701367" cy="9215173"/>
          </a:xfrm>
          <a:prstGeom prst="rect">
            <a:avLst/>
          </a:prstGeom>
        </p:spPr>
        <p:txBody>
          <a:bodyPr wrap="square" lIns="720000" tIns="720000" rIns="0" bIns="0" rtlCol="0"/>
          <a:lstStyle/>
          <a:p>
            <a:pPr>
              <a:spcAft>
                <a:spcPts val="1400"/>
              </a:spcAft>
            </a:pPr>
            <a:r>
              <a:rPr lang="de-AT" sz="1000" dirty="0">
                <a:solidFill>
                  <a:srgbClr val="000000"/>
                </a:solidFill>
                <a:latin typeface="Arial"/>
                <a:ea typeface="Arial"/>
              </a:rPr>
              <a:t>1: Einsatz der Qualifikationen</a:t>
            </a:r>
          </a:p>
          <a:p>
            <a:pPr>
              <a:spcAft>
                <a:spcPts val="1400"/>
              </a:spcAft>
            </a:pPr>
            <a:r>
              <a:rPr lang="de-AT" sz="1000" dirty="0">
                <a:solidFill>
                  <a:srgbClr val="000000"/>
                </a:solidFill>
                <a:latin typeface="Arial"/>
                <a:ea typeface="Arial"/>
              </a:rPr>
              <a:t>2: Neues lernen</a:t>
            </a:r>
          </a:p>
          <a:p>
            <a:pPr>
              <a:spcAft>
                <a:spcPts val="1400"/>
              </a:spcAft>
            </a:pPr>
            <a:r>
              <a:rPr lang="de-AT" sz="1000" dirty="0">
                <a:solidFill>
                  <a:srgbClr val="000000"/>
                </a:solidFill>
                <a:latin typeface="Arial"/>
                <a:ea typeface="Arial"/>
              </a:rPr>
              <a:t>3: Unterstützung durch Kollegen</a:t>
            </a:r>
          </a:p>
          <a:p>
            <a:pPr>
              <a:spcAft>
                <a:spcPts val="1400"/>
              </a:spcAft>
            </a:pPr>
            <a:r>
              <a:rPr lang="de-AT" sz="1000" dirty="0">
                <a:solidFill>
                  <a:srgbClr val="000000"/>
                </a:solidFill>
                <a:latin typeface="Arial"/>
                <a:ea typeface="Arial"/>
              </a:rPr>
              <a:t>4: Unterstützung durch Führungskraft</a:t>
            </a:r>
          </a:p>
          <a:p>
            <a:pPr>
              <a:spcAft>
                <a:spcPts val="1400"/>
              </a:spcAft>
            </a:pPr>
            <a:r>
              <a:rPr lang="de-AT" sz="1000" dirty="0">
                <a:solidFill>
                  <a:srgbClr val="000000"/>
                </a:solidFill>
                <a:latin typeface="Arial"/>
                <a:ea typeface="Arial"/>
              </a:rPr>
              <a:t>5: Arbeitsmenge</a:t>
            </a:r>
          </a:p>
          <a:p>
            <a:pPr>
              <a:spcAft>
                <a:spcPts val="1400"/>
              </a:spcAft>
            </a:pPr>
            <a:r>
              <a:rPr lang="de-AT" sz="1000" dirty="0">
                <a:solidFill>
                  <a:srgbClr val="000000"/>
                </a:solidFill>
                <a:latin typeface="Arial"/>
                <a:ea typeface="Arial"/>
              </a:rPr>
              <a:t>6: Arbeitszeitmodell</a:t>
            </a:r>
          </a:p>
          <a:p>
            <a:pPr>
              <a:spcAft>
                <a:spcPts val="1400"/>
              </a:spcAft>
            </a:pPr>
            <a:r>
              <a:rPr lang="de-AT" sz="1000" dirty="0">
                <a:solidFill>
                  <a:srgbClr val="000000"/>
                </a:solidFill>
                <a:latin typeface="Arial"/>
                <a:ea typeface="Arial"/>
              </a:rPr>
              <a:t>7: Veränderungstempo</a:t>
            </a:r>
          </a:p>
          <a:p>
            <a:pPr>
              <a:spcAft>
                <a:spcPts val="1400"/>
              </a:spcAft>
            </a:pPr>
            <a:r>
              <a:rPr lang="de-AT" sz="1000" dirty="0">
                <a:solidFill>
                  <a:srgbClr val="000000"/>
                </a:solidFill>
                <a:latin typeface="Arial"/>
                <a:ea typeface="Arial"/>
              </a:rPr>
              <a:t>8: Qualität von Besprechungen</a:t>
            </a:r>
          </a:p>
          <a:p>
            <a:pPr>
              <a:spcAft>
                <a:spcPts val="1400"/>
              </a:spcAft>
            </a:pPr>
            <a:r>
              <a:rPr lang="de-AT" sz="1000" dirty="0">
                <a:solidFill>
                  <a:srgbClr val="000000"/>
                </a:solidFill>
                <a:latin typeface="Arial"/>
                <a:ea typeface="Arial"/>
              </a:rPr>
              <a:t>9: Prioritätensetzung</a:t>
            </a:r>
          </a:p>
          <a:p>
            <a:pPr>
              <a:spcAft>
                <a:spcPts val="1400"/>
              </a:spcAft>
            </a:pPr>
            <a:r>
              <a:rPr lang="de-AT" sz="1000" dirty="0">
                <a:solidFill>
                  <a:srgbClr val="000000"/>
                </a:solidFill>
                <a:latin typeface="Arial"/>
                <a:ea typeface="Arial"/>
              </a:rPr>
              <a:t>10: Unbürokratische Entscheidungen</a:t>
            </a:r>
          </a:p>
          <a:p>
            <a:pPr>
              <a:spcAft>
                <a:spcPts val="1400"/>
              </a:spcAft>
            </a:pPr>
            <a:r>
              <a:rPr lang="de-AT" sz="1000" dirty="0">
                <a:solidFill>
                  <a:srgbClr val="000000"/>
                </a:solidFill>
                <a:latin typeface="Arial"/>
                <a:ea typeface="Arial"/>
              </a:rPr>
              <a:t>11: Abteilungsübergreifender Arbeitsablauf</a:t>
            </a:r>
          </a:p>
          <a:p>
            <a:pPr>
              <a:spcAft>
                <a:spcPts val="1400"/>
              </a:spcAft>
            </a:pPr>
            <a:r>
              <a:rPr lang="de-AT" sz="1000" dirty="0">
                <a:solidFill>
                  <a:srgbClr val="000000"/>
                </a:solidFill>
                <a:latin typeface="Arial"/>
                <a:ea typeface="Arial"/>
              </a:rPr>
              <a:t>12: Freiraum für Verbesserungen</a:t>
            </a:r>
          </a:p>
          <a:p>
            <a:pPr>
              <a:spcAft>
                <a:spcPts val="1400"/>
              </a:spcAft>
            </a:pPr>
            <a:r>
              <a:rPr lang="de-AT" sz="1000" dirty="0">
                <a:solidFill>
                  <a:srgbClr val="000000"/>
                </a:solidFill>
                <a:latin typeface="Arial"/>
                <a:ea typeface="Arial"/>
              </a:rPr>
              <a:t>13: Zusammenarbeit mit anderen Bereichen</a:t>
            </a:r>
          </a:p>
          <a:p>
            <a:pPr>
              <a:spcAft>
                <a:spcPts val="1400"/>
              </a:spcAft>
            </a:pPr>
            <a:r>
              <a:rPr lang="de-AT" sz="1000" dirty="0">
                <a:solidFill>
                  <a:srgbClr val="000000"/>
                </a:solidFill>
                <a:latin typeface="Arial"/>
                <a:ea typeface="Arial"/>
              </a:rPr>
              <a:t>14: Gegenseitige Vertretung</a:t>
            </a:r>
          </a:p>
          <a:p>
            <a:pPr>
              <a:spcAft>
                <a:spcPts val="1400"/>
              </a:spcAft>
            </a:pPr>
            <a:r>
              <a:rPr lang="de-AT" sz="1000" dirty="0">
                <a:solidFill>
                  <a:srgbClr val="000000"/>
                </a:solidFill>
                <a:latin typeface="Arial"/>
                <a:ea typeface="Arial"/>
              </a:rPr>
              <a:t>15: Arbeitsrelevante Informationen</a:t>
            </a:r>
          </a:p>
          <a:p>
            <a:pPr>
              <a:spcAft>
                <a:spcPts val="1400"/>
              </a:spcAft>
            </a:pPr>
            <a:r>
              <a:rPr lang="de-AT" sz="1000" dirty="0">
                <a:solidFill>
                  <a:srgbClr val="000000"/>
                </a:solidFill>
                <a:latin typeface="Arial"/>
                <a:ea typeface="Arial"/>
              </a:rPr>
              <a:t>16: Führungskraft ist Vorbild</a:t>
            </a:r>
          </a:p>
          <a:p>
            <a:pPr>
              <a:spcAft>
                <a:spcPts val="1400"/>
              </a:spcAft>
            </a:pPr>
            <a:r>
              <a:rPr lang="de-AT" sz="1000" dirty="0">
                <a:solidFill>
                  <a:srgbClr val="000000"/>
                </a:solidFill>
                <a:latin typeface="Arial"/>
                <a:ea typeface="Arial"/>
              </a:rPr>
              <a:t>17: Umsetzung von Veränderungen</a:t>
            </a:r>
          </a:p>
          <a:p>
            <a:pPr>
              <a:spcAft>
                <a:spcPts val="1400"/>
              </a:spcAft>
            </a:pPr>
            <a:r>
              <a:rPr lang="de-AT" sz="1000" dirty="0">
                <a:solidFill>
                  <a:srgbClr val="000000"/>
                </a:solidFill>
                <a:latin typeface="Arial"/>
                <a:ea typeface="Arial"/>
              </a:rPr>
              <a:t>18: Förderung interner Kooperation</a:t>
            </a:r>
          </a:p>
          <a:p>
            <a:pPr>
              <a:spcAft>
                <a:spcPts val="1400"/>
              </a:spcAft>
            </a:pPr>
            <a:r>
              <a:rPr lang="de-AT" sz="1000" dirty="0">
                <a:solidFill>
                  <a:srgbClr val="000000"/>
                </a:solidFill>
                <a:latin typeface="Arial"/>
                <a:ea typeface="Arial"/>
              </a:rPr>
              <a:t>19: Delegationskompetenz</a:t>
            </a:r>
          </a:p>
          <a:p>
            <a:pPr>
              <a:spcAft>
                <a:spcPts val="1400"/>
              </a:spcAft>
            </a:pPr>
            <a:r>
              <a:rPr lang="de-AT" sz="1000" dirty="0">
                <a:solidFill>
                  <a:srgbClr val="000000"/>
                </a:solidFill>
                <a:latin typeface="Arial"/>
                <a:ea typeface="Arial"/>
              </a:rPr>
              <a:t>20: Feedback</a:t>
            </a:r>
          </a:p>
          <a:p>
            <a:pPr>
              <a:spcAft>
                <a:spcPts val="1400"/>
              </a:spcAft>
            </a:pPr>
            <a:r>
              <a:rPr lang="de-AT" sz="1000" dirty="0">
                <a:solidFill>
                  <a:srgbClr val="000000"/>
                </a:solidFill>
                <a:latin typeface="Arial"/>
                <a:ea typeface="Arial"/>
              </a:rPr>
              <a:t>21: Eigenverantwortung wird gefördert</a:t>
            </a:r>
          </a:p>
          <a:p>
            <a:pPr>
              <a:spcAft>
                <a:spcPts val="1400"/>
              </a:spcAft>
            </a:pPr>
            <a:r>
              <a:rPr lang="de-AT" sz="1000" dirty="0">
                <a:solidFill>
                  <a:srgbClr val="000000"/>
                </a:solidFill>
                <a:latin typeface="Arial"/>
                <a:ea typeface="Arial"/>
              </a:rPr>
              <a:t>22: Information über Veränderungen</a:t>
            </a:r>
          </a:p>
          <a:p>
            <a:pPr>
              <a:spcAft>
                <a:spcPts val="1400"/>
              </a:spcAft>
            </a:pPr>
            <a:r>
              <a:rPr lang="de-AT" sz="1000" dirty="0">
                <a:solidFill>
                  <a:srgbClr val="000000"/>
                </a:solidFill>
                <a:latin typeface="Arial"/>
                <a:ea typeface="Arial"/>
              </a:rPr>
              <a:t>23: Ziele des Unternehmens</a:t>
            </a:r>
          </a:p>
          <a:p>
            <a:pPr>
              <a:spcAft>
                <a:spcPts val="1400"/>
              </a:spcAft>
            </a:pPr>
            <a:r>
              <a:rPr lang="de-AT" sz="1000" dirty="0">
                <a:solidFill>
                  <a:srgbClr val="000000"/>
                </a:solidFill>
                <a:latin typeface="Arial"/>
                <a:ea typeface="Arial"/>
              </a:rPr>
              <a:t>24: Erfolgreiche Zukunft</a:t>
            </a:r>
          </a:p>
          <a:p>
            <a:pPr>
              <a:spcAft>
                <a:spcPts val="1400"/>
              </a:spcAft>
            </a:pPr>
            <a:r>
              <a:rPr lang="de-AT" sz="1000" dirty="0">
                <a:solidFill>
                  <a:srgbClr val="000000"/>
                </a:solidFill>
                <a:latin typeface="Arial"/>
                <a:ea typeface="Arial"/>
              </a:rPr>
              <a:t>25: Kundennutzen</a:t>
            </a:r>
          </a:p>
        </p:txBody>
      </p:sp>
      <p:sp>
        <p:nvSpPr>
          <p:cNvPr id="1038" name="object_1039"/>
          <p:cNvSpPr/>
          <p:nvPr/>
        </p:nvSpPr>
        <p:spPr>
          <a:xfrm>
            <a:off x="6701367" y="2094177"/>
            <a:ext cx="6701367" cy="9215173"/>
          </a:xfrm>
          <a:prstGeom prst="rect">
            <a:avLst/>
          </a:prstGeom>
        </p:spPr>
        <p:txBody>
          <a:bodyPr wrap="square" lIns="720000" tIns="720000" rIns="0" bIns="0" rtlCol="0"/>
          <a:lstStyle/>
          <a:p>
            <a:pPr>
              <a:spcAft>
                <a:spcPts val="1400"/>
              </a:spcAft>
            </a:pPr>
            <a:r>
              <a:rPr lang="de-AT" sz="1000" dirty="0">
                <a:solidFill>
                  <a:srgbClr val="000000"/>
                </a:solidFill>
                <a:latin typeface="Arial"/>
                <a:ea typeface="Arial"/>
              </a:rPr>
              <a:t>26: Zielvereinbarung</a:t>
            </a:r>
          </a:p>
          <a:p>
            <a:pPr>
              <a:spcAft>
                <a:spcPts val="1400"/>
              </a:spcAft>
            </a:pPr>
            <a:r>
              <a:rPr lang="de-AT" sz="1000" dirty="0">
                <a:solidFill>
                  <a:srgbClr val="000000"/>
                </a:solidFill>
                <a:latin typeface="Arial"/>
                <a:ea typeface="Arial"/>
              </a:rPr>
              <a:t>27: Klarheit der Aufgaben</a:t>
            </a:r>
          </a:p>
          <a:p>
            <a:pPr>
              <a:spcAft>
                <a:spcPts val="1400"/>
              </a:spcAft>
            </a:pPr>
            <a:r>
              <a:rPr lang="de-AT" sz="1000" dirty="0">
                <a:solidFill>
                  <a:srgbClr val="000000"/>
                </a:solidFill>
                <a:latin typeface="Arial"/>
                <a:ea typeface="Arial"/>
              </a:rPr>
              <a:t>28: Entscheidungsbefugnisse</a:t>
            </a:r>
          </a:p>
          <a:p>
            <a:pPr>
              <a:spcAft>
                <a:spcPts val="1400"/>
              </a:spcAft>
            </a:pPr>
            <a:r>
              <a:rPr lang="de-AT" sz="1000" dirty="0">
                <a:solidFill>
                  <a:srgbClr val="000000"/>
                </a:solidFill>
                <a:latin typeface="Arial"/>
                <a:ea typeface="Arial"/>
              </a:rPr>
              <a:t>29: Besonderer Einsatz</a:t>
            </a:r>
          </a:p>
          <a:p>
            <a:pPr>
              <a:spcAft>
                <a:spcPts val="1400"/>
              </a:spcAft>
            </a:pPr>
            <a:r>
              <a:rPr lang="de-AT" sz="1000" dirty="0">
                <a:solidFill>
                  <a:srgbClr val="000000"/>
                </a:solidFill>
                <a:latin typeface="Arial"/>
                <a:ea typeface="Arial"/>
              </a:rPr>
              <a:t>30: Kriterien für Karriere</a:t>
            </a:r>
          </a:p>
          <a:p>
            <a:pPr>
              <a:spcAft>
                <a:spcPts val="1400"/>
              </a:spcAft>
            </a:pPr>
            <a:r>
              <a:rPr lang="de-AT" sz="1000" dirty="0">
                <a:solidFill>
                  <a:srgbClr val="000000"/>
                </a:solidFill>
                <a:latin typeface="Arial"/>
                <a:ea typeface="Arial"/>
              </a:rPr>
              <a:t>31: Kenntnis Bewertungssystem</a:t>
            </a:r>
          </a:p>
          <a:p>
            <a:pPr>
              <a:spcAft>
                <a:spcPts val="1400"/>
              </a:spcAft>
            </a:pPr>
            <a:r>
              <a:rPr lang="de-AT" sz="1000" dirty="0">
                <a:solidFill>
                  <a:srgbClr val="000000"/>
                </a:solidFill>
                <a:latin typeface="Arial"/>
                <a:ea typeface="Arial"/>
              </a:rPr>
              <a:t>32: Förderung berufliche Entwicklung</a:t>
            </a:r>
          </a:p>
          <a:p>
            <a:pPr>
              <a:spcAft>
                <a:spcPts val="1400"/>
              </a:spcAft>
            </a:pPr>
            <a:r>
              <a:rPr lang="de-AT" sz="1000" dirty="0">
                <a:solidFill>
                  <a:srgbClr val="000000"/>
                </a:solidFill>
                <a:latin typeface="Arial"/>
                <a:ea typeface="Arial"/>
              </a:rPr>
              <a:t>33: Weiterbildungsangebot</a:t>
            </a:r>
          </a:p>
          <a:p>
            <a:pPr>
              <a:spcAft>
                <a:spcPts val="1400"/>
              </a:spcAft>
            </a:pPr>
            <a:r>
              <a:rPr lang="de-AT" sz="1000" dirty="0">
                <a:solidFill>
                  <a:srgbClr val="000000"/>
                </a:solidFill>
                <a:latin typeface="Arial"/>
                <a:ea typeface="Arial"/>
              </a:rPr>
              <a:t>34: Attraktiver Arbeitgeber</a:t>
            </a:r>
          </a:p>
          <a:p>
            <a:pPr>
              <a:spcAft>
                <a:spcPts val="1400"/>
              </a:spcAft>
            </a:pPr>
            <a:r>
              <a:rPr lang="de-AT" sz="1000" dirty="0">
                <a:solidFill>
                  <a:srgbClr val="000000"/>
                </a:solidFill>
                <a:latin typeface="Arial"/>
                <a:ea typeface="Arial"/>
              </a:rPr>
              <a:t>35: Weiterempfehlung</a:t>
            </a:r>
          </a:p>
          <a:p>
            <a:pPr>
              <a:spcAft>
                <a:spcPts val="1400"/>
              </a:spcAft>
            </a:pPr>
            <a:r>
              <a:rPr lang="de-AT" sz="1000" dirty="0">
                <a:solidFill>
                  <a:srgbClr val="000000"/>
                </a:solidFill>
                <a:latin typeface="Arial"/>
                <a:ea typeface="Arial"/>
              </a:rPr>
              <a:t>36: Loyalität zum Unternehmen</a:t>
            </a:r>
          </a:p>
          <a:p>
            <a:pPr>
              <a:spcAft>
                <a:spcPts val="1400"/>
              </a:spcAft>
            </a:pPr>
            <a:r>
              <a:rPr lang="de-AT" sz="1000" dirty="0">
                <a:solidFill>
                  <a:srgbClr val="000000"/>
                </a:solidFill>
                <a:latin typeface="Arial"/>
                <a:ea typeface="Arial"/>
              </a:rPr>
              <a:t>37: Positive Zukunft</a:t>
            </a:r>
          </a:p>
          <a:p>
            <a:pPr>
              <a:spcAft>
                <a:spcPts val="1400"/>
              </a:spcAft>
            </a:pPr>
            <a:r>
              <a:rPr lang="de-AT" sz="1000" dirty="0">
                <a:solidFill>
                  <a:srgbClr val="000000"/>
                </a:solidFill>
                <a:latin typeface="Arial"/>
                <a:ea typeface="Arial"/>
              </a:rPr>
              <a:t>38: Innovation</a:t>
            </a:r>
          </a:p>
          <a:p>
            <a:pPr>
              <a:spcAft>
                <a:spcPts val="1400"/>
              </a:spcAft>
            </a:pPr>
            <a:r>
              <a:rPr lang="de-AT" sz="1000" dirty="0">
                <a:solidFill>
                  <a:srgbClr val="000000"/>
                </a:solidFill>
                <a:latin typeface="Arial"/>
                <a:ea typeface="Arial"/>
              </a:rPr>
              <a:t>39: Fairness im Unternehmen</a:t>
            </a:r>
          </a:p>
          <a:p>
            <a:pPr>
              <a:spcAft>
                <a:spcPts val="1400"/>
              </a:spcAft>
            </a:pPr>
            <a:r>
              <a:rPr lang="de-AT" sz="1000" dirty="0">
                <a:solidFill>
                  <a:srgbClr val="000000"/>
                </a:solidFill>
                <a:latin typeface="Arial"/>
                <a:ea typeface="Arial"/>
              </a:rPr>
              <a:t>40: Zusammenarbeit Kulturen</a:t>
            </a:r>
          </a:p>
          <a:p>
            <a:pPr>
              <a:spcAft>
                <a:spcPts val="1400"/>
              </a:spcAft>
            </a:pPr>
            <a:r>
              <a:rPr lang="de-AT" sz="1000" dirty="0">
                <a:solidFill>
                  <a:srgbClr val="000000"/>
                </a:solidFill>
                <a:latin typeface="Arial"/>
                <a:ea typeface="Arial"/>
              </a:rPr>
              <a:t>41: Gesamtzufriedenheit</a:t>
            </a:r>
          </a:p>
          <a:p>
            <a:pPr>
              <a:spcAft>
                <a:spcPts val="1400"/>
              </a:spcAft>
            </a:pPr>
            <a:r>
              <a:rPr lang="de-AT" sz="1000" dirty="0">
                <a:solidFill>
                  <a:srgbClr val="000000"/>
                </a:solidFill>
                <a:latin typeface="Arial"/>
                <a:ea typeface="Arial"/>
              </a:rPr>
              <a:t>EE1: Einschätzung der Entwicklung</a:t>
            </a:r>
          </a:p>
          <a:p>
            <a:pPr>
              <a:spcAft>
                <a:spcPts val="1400"/>
              </a:spcAft>
            </a:pPr>
            <a:r>
              <a:rPr lang="de-AT" sz="1000" dirty="0">
                <a:solidFill>
                  <a:srgbClr val="000000"/>
                </a:solidFill>
                <a:latin typeface="Arial"/>
                <a:ea typeface="Arial"/>
              </a:rPr>
              <a:t>EE2: Persönliche Weiterentwicklung</a:t>
            </a:r>
          </a:p>
          <a:p>
            <a:pPr>
              <a:spcAft>
                <a:spcPts val="1400"/>
              </a:spcAft>
            </a:pPr>
            <a:r>
              <a:rPr lang="de-AT" sz="1000" dirty="0">
                <a:solidFill>
                  <a:srgbClr val="000000"/>
                </a:solidFill>
                <a:latin typeface="Arial"/>
                <a:ea typeface="Arial"/>
              </a:rPr>
              <a:t>EE3: Zusammenarbeit im Unternehmen</a:t>
            </a:r>
          </a:p>
          <a:p>
            <a:pPr>
              <a:spcAft>
                <a:spcPts val="1400"/>
              </a:spcAft>
            </a:pPr>
            <a:r>
              <a:rPr lang="de-AT" sz="1000" dirty="0">
                <a:solidFill>
                  <a:srgbClr val="000000"/>
                </a:solidFill>
                <a:latin typeface="Arial"/>
                <a:ea typeface="Arial"/>
              </a:rPr>
              <a:t>EE4: Meine Gesamtzufriedenheit</a:t>
            </a:r>
          </a:p>
          <a:p>
            <a:pPr>
              <a:spcAft>
                <a:spcPts val="1400"/>
              </a:spcAft>
            </a:pPr>
            <a:r>
              <a:rPr lang="de-AT" sz="1000" dirty="0">
                <a:solidFill>
                  <a:srgbClr val="000000"/>
                </a:solidFill>
                <a:latin typeface="Arial"/>
                <a:ea typeface="Arial"/>
              </a:rPr>
              <a:t>NPS 1: Net Promoter Score</a:t>
            </a:r>
          </a:p>
          <a:p>
            <a:pPr>
              <a:spcAft>
                <a:spcPts val="1400"/>
              </a:spcAft>
            </a:pPr>
            <a:r>
              <a:rPr lang="de-AT" sz="1000" dirty="0">
                <a:solidFill>
                  <a:srgbClr val="000000"/>
                </a:solidFill>
                <a:latin typeface="Arial"/>
                <a:ea typeface="Arial"/>
              </a:rPr>
              <a:t>S1: Feedback als Projekt / Prozess</a:t>
            </a:r>
          </a:p>
          <a:p>
            <a:pPr>
              <a:spcAft>
                <a:spcPts val="1400"/>
              </a:spcAft>
            </a:pPr>
            <a:r>
              <a:rPr lang="de-AT" sz="1000" dirty="0">
                <a:solidFill>
                  <a:srgbClr val="000000"/>
                </a:solidFill>
                <a:latin typeface="Arial"/>
                <a:ea typeface="Arial"/>
              </a:rPr>
              <a:t>S1_F: Feedback als Projekt / Prozess</a:t>
            </a:r>
          </a:p>
          <a:p>
            <a:pPr>
              <a:spcAft>
                <a:spcPts val="1400"/>
              </a:spcAft>
            </a:pPr>
            <a:r>
              <a:rPr lang="de-AT" sz="1000" dirty="0">
                <a:solidFill>
                  <a:srgbClr val="000000"/>
                </a:solidFill>
                <a:latin typeface="Arial"/>
                <a:ea typeface="Arial"/>
              </a:rPr>
              <a:t>S2: Mehr Feedback / weniger Feedback in Zukunft</a:t>
            </a:r>
          </a:p>
          <a:p>
            <a:pPr>
              <a:spcAft>
                <a:spcPts val="1400"/>
              </a:spcAft>
            </a:pPr>
            <a:r>
              <a:rPr lang="de-AT" sz="1000" dirty="0">
                <a:solidFill>
                  <a:srgbClr val="000000"/>
                </a:solidFill>
                <a:latin typeface="Arial"/>
                <a:ea typeface="Arial"/>
              </a:rPr>
              <a:t>S2_F: Mehr Feedback / weniger Feedback in Zukunft</a:t>
            </a:r>
          </a:p>
        </p:txBody>
      </p:sp>
      <p:sp>
        <p:nvSpPr>
          <p:cNvPr id="1040" name="object_1041"/>
          <p:cNvSpPr/>
          <p:nvPr/>
        </p:nvSpPr>
        <p:spPr>
          <a:xfrm>
            <a:off x="13402733" y="2094177"/>
            <a:ext cx="6701367" cy="9215173"/>
          </a:xfrm>
          <a:prstGeom prst="rect">
            <a:avLst/>
          </a:prstGeom>
        </p:spPr>
        <p:txBody>
          <a:bodyPr wrap="square" lIns="720000" tIns="720000" rIns="0" bIns="0" rtlCol="0"/>
          <a:lstStyle/>
          <a:p>
            <a:pPr>
              <a:spcAft>
                <a:spcPts val="1400"/>
              </a:spcAft>
            </a:pPr>
            <a:r>
              <a:rPr lang="de-AT" sz="1000" dirty="0">
                <a:solidFill>
                  <a:srgbClr val="000000"/>
                </a:solidFill>
                <a:latin typeface="Arial"/>
                <a:ea typeface="Arial"/>
              </a:rPr>
              <a:t>S3: Teamfokus - Individuen-Fokus</a:t>
            </a:r>
          </a:p>
          <a:p>
            <a:pPr>
              <a:spcAft>
                <a:spcPts val="1400"/>
              </a:spcAft>
            </a:pPr>
            <a:r>
              <a:rPr lang="de-AT" sz="1000" dirty="0">
                <a:solidFill>
                  <a:srgbClr val="000000"/>
                </a:solidFill>
                <a:latin typeface="Arial"/>
                <a:ea typeface="Arial"/>
              </a:rPr>
              <a:t>S3_F: Teamfokus - Individuen-Fokus</a:t>
            </a:r>
          </a:p>
          <a:p>
            <a:pPr>
              <a:spcAft>
                <a:spcPts val="1400"/>
              </a:spcAft>
            </a:pPr>
            <a:r>
              <a:rPr lang="de-AT" sz="1000" dirty="0">
                <a:solidFill>
                  <a:srgbClr val="000000"/>
                </a:solidFill>
                <a:latin typeface="Arial"/>
                <a:ea typeface="Arial"/>
              </a:rPr>
              <a:t>S4: Persönliches Feedback / digitales Feedback</a:t>
            </a:r>
          </a:p>
          <a:p>
            <a:pPr>
              <a:spcAft>
                <a:spcPts val="1400"/>
              </a:spcAft>
            </a:pPr>
            <a:r>
              <a:rPr lang="de-AT" sz="1000" dirty="0">
                <a:solidFill>
                  <a:srgbClr val="000000"/>
                </a:solidFill>
                <a:latin typeface="Arial"/>
                <a:ea typeface="Arial"/>
              </a:rPr>
              <a:t>S4_F: Persönliches Feedback / digitales Feedback</a:t>
            </a:r>
          </a:p>
          <a:p>
            <a:pPr>
              <a:spcAft>
                <a:spcPts val="1400"/>
              </a:spcAft>
            </a:pPr>
            <a:r>
              <a:rPr lang="de-AT" sz="1000" dirty="0">
                <a:solidFill>
                  <a:srgbClr val="000000"/>
                </a:solidFill>
                <a:latin typeface="Arial"/>
                <a:ea typeface="Arial"/>
              </a:rPr>
              <a:t>S5: Fragebögen kurz / umfangreich</a:t>
            </a:r>
          </a:p>
          <a:p>
            <a:pPr>
              <a:spcAft>
                <a:spcPts val="1400"/>
              </a:spcAft>
            </a:pPr>
            <a:r>
              <a:rPr lang="de-AT" sz="1000" dirty="0">
                <a:solidFill>
                  <a:srgbClr val="000000"/>
                </a:solidFill>
                <a:latin typeface="Arial"/>
                <a:ea typeface="Arial"/>
              </a:rPr>
              <a:t>S5_F: Fragebögen kurz / umfangreich</a:t>
            </a:r>
          </a:p>
          <a:p>
            <a:pPr>
              <a:spcAft>
                <a:spcPts val="1400"/>
              </a:spcAft>
            </a:pPr>
            <a:r>
              <a:rPr lang="de-AT" sz="1000" dirty="0">
                <a:solidFill>
                  <a:srgbClr val="000000"/>
                </a:solidFill>
                <a:latin typeface="Arial"/>
                <a:ea typeface="Arial"/>
              </a:rPr>
              <a:t>K1: Kommentar</a:t>
            </a:r>
          </a:p>
          <a:p>
            <a:pPr>
              <a:spcAft>
                <a:spcPts val="1400"/>
              </a:spcAft>
            </a:pPr>
            <a:r>
              <a:rPr lang="de-AT" sz="1000" dirty="0">
                <a:solidFill>
                  <a:srgbClr val="000000"/>
                </a:solidFill>
                <a:latin typeface="Arial"/>
                <a:ea typeface="Arial"/>
              </a:rPr>
              <a:t>KK1: Kommentar Klassifizierung</a:t>
            </a:r>
          </a:p>
          <a:p>
            <a:pPr>
              <a:spcAft>
                <a:spcPts val="1400"/>
              </a:spcAft>
            </a:pPr>
            <a:r>
              <a:rPr lang="de-AT" sz="1000" dirty="0">
                <a:solidFill>
                  <a:srgbClr val="000000"/>
                </a:solidFill>
                <a:latin typeface="Arial"/>
                <a:ea typeface="Arial"/>
              </a:rPr>
              <a:t>EF1: Interesse an Sportangeboten</a:t>
            </a:r>
          </a:p>
          <a:p>
            <a:pPr>
              <a:spcAft>
                <a:spcPts val="1400"/>
              </a:spcAft>
            </a:pPr>
            <a:r>
              <a:rPr lang="de-AT" sz="1000" dirty="0">
                <a:solidFill>
                  <a:srgbClr val="000000"/>
                </a:solidFill>
                <a:latin typeface="Arial"/>
                <a:ea typeface="Arial"/>
              </a:rPr>
              <a:t>EF2: Homeoffice vs. Anwesenheit im Büro</a:t>
            </a:r>
          </a:p>
          <a:p>
            <a:pPr>
              <a:spcAft>
                <a:spcPts val="1400"/>
              </a:spcAft>
            </a:pPr>
            <a:r>
              <a:rPr lang="de-AT" sz="1000" dirty="0">
                <a:solidFill>
                  <a:srgbClr val="000000"/>
                </a:solidFill>
                <a:latin typeface="Arial"/>
                <a:ea typeface="Arial"/>
              </a:rPr>
              <a:t>D1: Position</a:t>
            </a:r>
          </a:p>
          <a:p>
            <a:pPr>
              <a:spcAft>
                <a:spcPts val="1400"/>
              </a:spcAft>
            </a:pPr>
            <a:r>
              <a:rPr lang="de-AT" sz="1000" dirty="0">
                <a:solidFill>
                  <a:srgbClr val="000000"/>
                </a:solidFill>
                <a:latin typeface="Arial"/>
                <a:ea typeface="Arial"/>
              </a:rPr>
              <a:t>D2: Betriebszugehörigkeit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2" name="object_2963"/>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2</a:t>
            </a:r>
            <a:endParaRPr sz="2950" b="1" dirty="0"/>
          </a:p>
        </p:txBody>
      </p:sp>
      <p:sp>
        <p:nvSpPr>
          <p:cNvPr id="2964" name="object_296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Neues lernen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2966" name="296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2968" name="296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2970" name="297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2972" name="297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2974" name="297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2976" name="297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2978" name="297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2980" name="298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2982" name="object_2983"/>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habe bei der Arbeit Gelegenheit, Neues zu lernen und mich weiter zu entwickeln. (100%)</a:t>
            </a:r>
            <a:endParaRPr sz="2450" dirty="0">
              <a:latin typeface="Arial"/>
              <a:cs typeface="Arial"/>
            </a:endParaRPr>
          </a:p>
        </p:txBody>
      </p:sp>
      <p:sp>
        <p:nvSpPr>
          <p:cNvPr id="2984" name="object_2985"/>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a:t>
            </a:r>
          </a:p>
          <a:p>
            <a:pPr algn="ctr"/>
            <a:r>
              <a:rPr lang="en-US" sz="1850" b="1" dirty="0">
                <a:solidFill>
                  <a:srgbClr val="515455"/>
                </a:solidFill>
                <a:latin typeface="Arial"/>
                <a:cs typeface="Arial"/>
              </a:rPr>
              <a:t>(0)</a:t>
            </a:r>
          </a:p>
        </p:txBody>
      </p:sp>
      <p:sp>
        <p:nvSpPr>
          <p:cNvPr id="2986" name="object_2987"/>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2988" name="object_2989"/>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51%</a:t>
            </a:r>
          </a:p>
          <a:p>
            <a:pPr marL="12700" algn="r">
              <a:lnSpc>
                <a:spcPct val="100000"/>
              </a:lnSpc>
              <a:spcBef>
                <a:spcPts val="120"/>
              </a:spcBef>
            </a:pPr>
            <a:r>
              <a:rPr lang="de-AT" sz="1750" spc="10" dirty="0">
                <a:solidFill>
                  <a:srgbClr val="494C4D"/>
                </a:solidFill>
                <a:latin typeface="Arial"/>
                <a:cs typeface="Arial"/>
              </a:rPr>
              <a:t>51% / 50%</a:t>
            </a:r>
          </a:p>
        </p:txBody>
      </p:sp>
      <p:sp>
        <p:nvSpPr>
          <p:cNvPr id="2990" name="object_2991"/>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18</a:t>
            </a:r>
          </a:p>
        </p:txBody>
      </p:sp>
      <p:sp>
        <p:nvSpPr>
          <p:cNvPr id="2992" name="object_2993"/>
          <p:cNvSpPr/>
          <p:nvPr/>
        </p:nvSpPr>
        <p:spPr>
          <a:xfrm>
            <a:off x="7345326" y="4106021"/>
            <a:ext cx="8407247" cy="398037"/>
          </a:xfrm>
          <a:prstGeom prst="rect">
            <a:avLst/>
          </a:prstGeom>
          <a:solidFill>
            <a:srgbClr val="49C0B6"/>
          </a:solidFill>
        </p:spPr>
      </p:sp>
      <p:sp>
        <p:nvSpPr>
          <p:cNvPr id="2994" name="object_2995"/>
          <p:cNvSpPr/>
          <p:nvPr/>
        </p:nvSpPr>
        <p:spPr>
          <a:xfrm>
            <a:off x="7345326" y="4557130"/>
            <a:ext cx="8407247" cy="172483"/>
          </a:xfrm>
          <a:prstGeom prst="rect">
            <a:avLst/>
          </a:prstGeom>
          <a:solidFill>
            <a:srgbClr val="D1D3D4"/>
          </a:solidFill>
        </p:spPr>
      </p:sp>
      <p:sp>
        <p:nvSpPr>
          <p:cNvPr id="2996" name="object_2997"/>
          <p:cNvSpPr/>
          <p:nvPr/>
        </p:nvSpPr>
        <p:spPr>
          <a:xfrm>
            <a:off x="7345326" y="4782685"/>
            <a:ext cx="8173712" cy="172483"/>
          </a:xfrm>
          <a:prstGeom prst="rect">
            <a:avLst/>
          </a:prstGeom>
          <a:solidFill>
            <a:srgbClr val="E1E2E3"/>
          </a:solidFill>
        </p:spPr>
      </p:sp>
      <p:sp>
        <p:nvSpPr>
          <p:cNvPr id="2998" name="object_2999"/>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3000" name="object_3001"/>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20%</a:t>
            </a:r>
          </a:p>
          <a:p>
            <a:pPr marL="12700" algn="r">
              <a:lnSpc>
                <a:spcPct val="100000"/>
              </a:lnSpc>
              <a:spcBef>
                <a:spcPts val="120"/>
              </a:spcBef>
            </a:pPr>
            <a:r>
              <a:rPr lang="de-AT" sz="1750" spc="10" dirty="0">
                <a:solidFill>
                  <a:srgbClr val="494C4D"/>
                </a:solidFill>
                <a:latin typeface="Arial"/>
                <a:cs typeface="Arial"/>
              </a:rPr>
              <a:t>20% / 21%</a:t>
            </a:r>
          </a:p>
        </p:txBody>
      </p:sp>
      <p:sp>
        <p:nvSpPr>
          <p:cNvPr id="3002" name="object_3003"/>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a:t>
            </a:r>
          </a:p>
        </p:txBody>
      </p:sp>
      <p:sp>
        <p:nvSpPr>
          <p:cNvPr id="3004" name="object_3005"/>
          <p:cNvSpPr/>
          <p:nvPr/>
        </p:nvSpPr>
        <p:spPr>
          <a:xfrm>
            <a:off x="7345326" y="5167454"/>
            <a:ext cx="3269485" cy="398037"/>
          </a:xfrm>
          <a:prstGeom prst="rect">
            <a:avLst/>
          </a:prstGeom>
          <a:solidFill>
            <a:srgbClr val="49C0B6"/>
          </a:solidFill>
        </p:spPr>
      </p:sp>
      <p:sp>
        <p:nvSpPr>
          <p:cNvPr id="3006" name="object_3007"/>
          <p:cNvSpPr/>
          <p:nvPr/>
        </p:nvSpPr>
        <p:spPr>
          <a:xfrm>
            <a:off x="7345326" y="5618563"/>
            <a:ext cx="3269485" cy="172483"/>
          </a:xfrm>
          <a:prstGeom prst="rect">
            <a:avLst/>
          </a:prstGeom>
          <a:solidFill>
            <a:srgbClr val="D1D3D4"/>
          </a:solidFill>
        </p:spPr>
      </p:sp>
      <p:sp>
        <p:nvSpPr>
          <p:cNvPr id="3008" name="object_3009"/>
          <p:cNvSpPr/>
          <p:nvPr/>
        </p:nvSpPr>
        <p:spPr>
          <a:xfrm>
            <a:off x="7345326" y="5844118"/>
            <a:ext cx="3365646" cy="172483"/>
          </a:xfrm>
          <a:prstGeom prst="rect">
            <a:avLst/>
          </a:prstGeom>
          <a:solidFill>
            <a:srgbClr val="E1E2E3"/>
          </a:solidFill>
        </p:spPr>
      </p:sp>
      <p:sp>
        <p:nvSpPr>
          <p:cNvPr id="3010" name="object_3011"/>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3012" name="object_3013"/>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14%</a:t>
            </a:r>
          </a:p>
          <a:p>
            <a:pPr marL="12700" algn="r">
              <a:lnSpc>
                <a:spcPct val="100000"/>
              </a:lnSpc>
              <a:spcBef>
                <a:spcPts val="120"/>
              </a:spcBef>
            </a:pPr>
            <a:r>
              <a:rPr lang="de-AT" sz="1750" spc="10" dirty="0">
                <a:solidFill>
                  <a:srgbClr val="494C4D"/>
                </a:solidFill>
                <a:latin typeface="Arial"/>
                <a:cs typeface="Arial"/>
              </a:rPr>
              <a:t>14% / 12%</a:t>
            </a:r>
          </a:p>
        </p:txBody>
      </p:sp>
      <p:sp>
        <p:nvSpPr>
          <p:cNvPr id="3014" name="object_3015"/>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a:t>
            </a:r>
          </a:p>
        </p:txBody>
      </p:sp>
      <p:sp>
        <p:nvSpPr>
          <p:cNvPr id="3016" name="object_3017"/>
          <p:cNvSpPr/>
          <p:nvPr/>
        </p:nvSpPr>
        <p:spPr>
          <a:xfrm>
            <a:off x="7345326" y="6228887"/>
            <a:ext cx="2335346" cy="398037"/>
          </a:xfrm>
          <a:prstGeom prst="rect">
            <a:avLst/>
          </a:prstGeom>
          <a:solidFill>
            <a:srgbClr val="49C0B6"/>
          </a:solidFill>
        </p:spPr>
      </p:sp>
      <p:sp>
        <p:nvSpPr>
          <p:cNvPr id="3018" name="object_3019"/>
          <p:cNvSpPr/>
          <p:nvPr/>
        </p:nvSpPr>
        <p:spPr>
          <a:xfrm>
            <a:off x="7345326" y="6679996"/>
            <a:ext cx="2335346" cy="172483"/>
          </a:xfrm>
          <a:prstGeom prst="rect">
            <a:avLst/>
          </a:prstGeom>
          <a:solidFill>
            <a:srgbClr val="D1D3D4"/>
          </a:solidFill>
        </p:spPr>
      </p:sp>
      <p:sp>
        <p:nvSpPr>
          <p:cNvPr id="3020" name="object_3021"/>
          <p:cNvSpPr/>
          <p:nvPr/>
        </p:nvSpPr>
        <p:spPr>
          <a:xfrm>
            <a:off x="7345326" y="6905551"/>
            <a:ext cx="1923226" cy="172483"/>
          </a:xfrm>
          <a:prstGeom prst="rect">
            <a:avLst/>
          </a:prstGeom>
          <a:solidFill>
            <a:srgbClr val="E1E2E3"/>
          </a:solidFill>
        </p:spPr>
      </p:sp>
      <p:sp>
        <p:nvSpPr>
          <p:cNvPr id="3022" name="object_3023"/>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3024" name="object_3025"/>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9%</a:t>
            </a:r>
          </a:p>
        </p:txBody>
      </p:sp>
      <p:sp>
        <p:nvSpPr>
          <p:cNvPr id="3026" name="object_3027"/>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3028" name="object_3029"/>
          <p:cNvSpPr/>
          <p:nvPr/>
        </p:nvSpPr>
        <p:spPr>
          <a:xfrm>
            <a:off x="7345326" y="7290320"/>
            <a:ext cx="467069" cy="398037"/>
          </a:xfrm>
          <a:prstGeom prst="rect">
            <a:avLst/>
          </a:prstGeom>
          <a:solidFill>
            <a:srgbClr val="49C0B6"/>
          </a:solidFill>
        </p:spPr>
      </p:sp>
      <p:sp>
        <p:nvSpPr>
          <p:cNvPr id="3030" name="object_3031"/>
          <p:cNvSpPr/>
          <p:nvPr/>
        </p:nvSpPr>
        <p:spPr>
          <a:xfrm>
            <a:off x="7345326" y="7741429"/>
            <a:ext cx="467069" cy="172483"/>
          </a:xfrm>
          <a:prstGeom prst="rect">
            <a:avLst/>
          </a:prstGeom>
          <a:solidFill>
            <a:srgbClr val="D1D3D4"/>
          </a:solidFill>
        </p:spPr>
      </p:sp>
      <p:sp>
        <p:nvSpPr>
          <p:cNvPr id="3032" name="object_3033"/>
          <p:cNvSpPr/>
          <p:nvPr/>
        </p:nvSpPr>
        <p:spPr>
          <a:xfrm>
            <a:off x="7345326" y="7966984"/>
            <a:ext cx="1442420" cy="172483"/>
          </a:xfrm>
          <a:prstGeom prst="rect">
            <a:avLst/>
          </a:prstGeom>
          <a:solidFill>
            <a:srgbClr val="E1E2E3"/>
          </a:solidFill>
        </p:spPr>
      </p:sp>
      <p:sp>
        <p:nvSpPr>
          <p:cNvPr id="3034" name="object_3035"/>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3036" name="object_3037"/>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11% / 9%</a:t>
            </a:r>
          </a:p>
        </p:txBody>
      </p:sp>
      <p:sp>
        <p:nvSpPr>
          <p:cNvPr id="3038" name="object_3039"/>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a:t>
            </a:r>
          </a:p>
        </p:txBody>
      </p:sp>
      <p:sp>
        <p:nvSpPr>
          <p:cNvPr id="3040" name="object_3041"/>
          <p:cNvSpPr/>
          <p:nvPr/>
        </p:nvSpPr>
        <p:spPr>
          <a:xfrm>
            <a:off x="7345326" y="8351753"/>
            <a:ext cx="1868277" cy="398037"/>
          </a:xfrm>
          <a:prstGeom prst="rect">
            <a:avLst/>
          </a:prstGeom>
          <a:solidFill>
            <a:srgbClr val="49C0B6"/>
          </a:solidFill>
        </p:spPr>
      </p:sp>
      <p:sp>
        <p:nvSpPr>
          <p:cNvPr id="3042" name="object_3043"/>
          <p:cNvSpPr/>
          <p:nvPr/>
        </p:nvSpPr>
        <p:spPr>
          <a:xfrm>
            <a:off x="7345326" y="8802862"/>
            <a:ext cx="1868277" cy="172483"/>
          </a:xfrm>
          <a:prstGeom prst="rect">
            <a:avLst/>
          </a:prstGeom>
          <a:solidFill>
            <a:srgbClr val="D1D3D4"/>
          </a:solidFill>
        </p:spPr>
      </p:sp>
      <p:sp>
        <p:nvSpPr>
          <p:cNvPr id="3044" name="object_3045"/>
          <p:cNvSpPr/>
          <p:nvPr/>
        </p:nvSpPr>
        <p:spPr>
          <a:xfrm>
            <a:off x="7345326" y="9028417"/>
            <a:ext cx="1442420" cy="172483"/>
          </a:xfrm>
          <a:prstGeom prst="rect">
            <a:avLst/>
          </a:prstGeom>
          <a:solidFill>
            <a:srgbClr val="E1E2E3"/>
          </a:solidFill>
        </p:spPr>
      </p:sp>
      <p:sp>
        <p:nvSpPr>
          <p:cNvPr id="3046" name="object_3047"/>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3048" name="object_3049"/>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3050" name="object_3051"/>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3052" name="object_3053"/>
          <p:cNvSpPr/>
          <p:nvPr/>
        </p:nvSpPr>
        <p:spPr>
          <a:xfrm>
            <a:off x="7345326" y="9413186"/>
            <a:ext cx="0" cy="398037"/>
          </a:xfrm>
          <a:prstGeom prst="rect">
            <a:avLst/>
          </a:prstGeom>
          <a:solidFill>
            <a:srgbClr val="49C0B6"/>
          </a:solidFill>
        </p:spPr>
      </p:sp>
      <p:sp>
        <p:nvSpPr>
          <p:cNvPr id="3054" name="object_3055"/>
          <p:cNvSpPr/>
          <p:nvPr/>
        </p:nvSpPr>
        <p:spPr>
          <a:xfrm>
            <a:off x="7345326" y="9864295"/>
            <a:ext cx="0" cy="172483"/>
          </a:xfrm>
          <a:prstGeom prst="rect">
            <a:avLst/>
          </a:prstGeom>
          <a:solidFill>
            <a:srgbClr val="D1D3D4"/>
          </a:solidFill>
        </p:spPr>
      </p:sp>
      <p:sp>
        <p:nvSpPr>
          <p:cNvPr id="3056" name="object_3057"/>
          <p:cNvSpPr/>
          <p:nvPr/>
        </p:nvSpPr>
        <p:spPr>
          <a:xfrm>
            <a:off x="7345326" y="10089850"/>
            <a:ext cx="0" cy="172483"/>
          </a:xfrm>
          <a:prstGeom prst="rect">
            <a:avLst/>
          </a:prstGeom>
          <a:solidFill>
            <a:srgbClr val="E1E2E3"/>
          </a:solidFill>
        </p:spPr>
      </p:sp>
      <p:sp>
        <p:nvSpPr>
          <p:cNvPr id="3058" name="object_3059"/>
          <p:cNvSpPr/>
          <p:nvPr/>
        </p:nvSpPr>
        <p:spPr>
          <a:xfrm>
            <a:off x="7345326" y="3999878"/>
            <a:ext cx="0" cy="6368598"/>
          </a:xfrm>
          <a:prstGeom prst="rect">
            <a:avLst/>
          </a:prstGeom>
          <a:ln w="5235">
            <a:solidFill>
              <a:srgbClr val="000000"/>
            </a:solidFill>
          </a:ln>
        </p:spPr>
      </p:sp>
      <p:sp>
        <p:nvSpPr>
          <p:cNvPr id="3060" name="object_3061"/>
          <p:cNvSpPr/>
          <p:nvPr/>
        </p:nvSpPr>
        <p:spPr>
          <a:xfrm>
            <a:off x="15752573" y="3999878"/>
            <a:ext cx="0" cy="6368598"/>
          </a:xfrm>
          <a:prstGeom prst="rect">
            <a:avLst/>
          </a:prstGeom>
          <a:ln w="5235">
            <a:solidFill>
              <a:srgbClr val="000000"/>
            </a:solidFill>
          </a:ln>
        </p:spPr>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4" name="object_3065"/>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3</a:t>
            </a:r>
            <a:endParaRPr sz="2950" b="1" dirty="0"/>
          </a:p>
        </p:txBody>
      </p:sp>
      <p:sp>
        <p:nvSpPr>
          <p:cNvPr id="3066" name="object_306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Unterstützung durch Kollegen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3068" name="306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3070" name="307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3072" name="307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3074" name="307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3076" name="307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3078" name="307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3080" name="308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3082" name="308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3084" name="object_3085"/>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bekomme stets Unterstützung durch meine Arbeitskollegen, wenn ich diese brauche. (100%)</a:t>
            </a:r>
            <a:endParaRPr sz="2450" dirty="0">
              <a:latin typeface="Arial"/>
              <a:cs typeface="Arial"/>
            </a:endParaRPr>
          </a:p>
        </p:txBody>
      </p:sp>
      <p:sp>
        <p:nvSpPr>
          <p:cNvPr id="3086" name="object_3087"/>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15455"/>
                </a:solidFill>
                <a:latin typeface="Arial"/>
                <a:cs typeface="Arial"/>
              </a:rPr>
              <a:t>(+0.2)</a:t>
            </a:r>
          </a:p>
        </p:txBody>
      </p:sp>
      <p:sp>
        <p:nvSpPr>
          <p:cNvPr id="3088" name="object_3089"/>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3090" name="object_3091"/>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43%</a:t>
            </a:r>
          </a:p>
          <a:p>
            <a:pPr marL="12700" algn="r">
              <a:lnSpc>
                <a:spcPct val="100000"/>
              </a:lnSpc>
              <a:spcBef>
                <a:spcPts val="120"/>
              </a:spcBef>
            </a:pPr>
            <a:r>
              <a:rPr lang="de-AT" sz="1750" spc="10" dirty="0">
                <a:solidFill>
                  <a:srgbClr val="494C4D"/>
                </a:solidFill>
                <a:latin typeface="Arial"/>
                <a:cs typeface="Arial"/>
              </a:rPr>
              <a:t>40% / 32%</a:t>
            </a:r>
          </a:p>
        </p:txBody>
      </p:sp>
      <p:sp>
        <p:nvSpPr>
          <p:cNvPr id="3092" name="object_3093"/>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15</a:t>
            </a:r>
          </a:p>
        </p:txBody>
      </p:sp>
      <p:sp>
        <p:nvSpPr>
          <p:cNvPr id="3094" name="object_3095"/>
          <p:cNvSpPr/>
          <p:nvPr/>
        </p:nvSpPr>
        <p:spPr>
          <a:xfrm>
            <a:off x="7345326" y="4106021"/>
            <a:ext cx="8407247" cy="398037"/>
          </a:xfrm>
          <a:prstGeom prst="rect">
            <a:avLst/>
          </a:prstGeom>
          <a:solidFill>
            <a:srgbClr val="49C0B6"/>
          </a:solidFill>
        </p:spPr>
      </p:sp>
      <p:sp>
        <p:nvSpPr>
          <p:cNvPr id="3096" name="object_3097"/>
          <p:cNvSpPr/>
          <p:nvPr/>
        </p:nvSpPr>
        <p:spPr>
          <a:xfrm>
            <a:off x="7345326" y="4557130"/>
            <a:ext cx="7846764" cy="172483"/>
          </a:xfrm>
          <a:prstGeom prst="rect">
            <a:avLst/>
          </a:prstGeom>
          <a:solidFill>
            <a:srgbClr val="D1D3D4"/>
          </a:solidFill>
        </p:spPr>
      </p:sp>
      <p:sp>
        <p:nvSpPr>
          <p:cNvPr id="3098" name="object_3099"/>
          <p:cNvSpPr/>
          <p:nvPr/>
        </p:nvSpPr>
        <p:spPr>
          <a:xfrm>
            <a:off x="7345326" y="4782685"/>
            <a:ext cx="6346647" cy="172483"/>
          </a:xfrm>
          <a:prstGeom prst="rect">
            <a:avLst/>
          </a:prstGeom>
          <a:solidFill>
            <a:srgbClr val="E1E2E3"/>
          </a:solidFill>
        </p:spPr>
      </p:sp>
      <p:sp>
        <p:nvSpPr>
          <p:cNvPr id="3100" name="object_310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3102" name="object_310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43%</a:t>
            </a:r>
          </a:p>
          <a:p>
            <a:pPr marL="12700" algn="r">
              <a:lnSpc>
                <a:spcPct val="100000"/>
              </a:lnSpc>
              <a:spcBef>
                <a:spcPts val="120"/>
              </a:spcBef>
            </a:pPr>
            <a:r>
              <a:rPr lang="de-AT" sz="1750" spc="10" dirty="0">
                <a:solidFill>
                  <a:srgbClr val="494C4D"/>
                </a:solidFill>
                <a:latin typeface="Arial"/>
                <a:cs typeface="Arial"/>
              </a:rPr>
              <a:t>34% / 41%</a:t>
            </a:r>
          </a:p>
        </p:txBody>
      </p:sp>
      <p:sp>
        <p:nvSpPr>
          <p:cNvPr id="3104" name="object_310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15</a:t>
            </a:r>
          </a:p>
        </p:txBody>
      </p:sp>
      <p:sp>
        <p:nvSpPr>
          <p:cNvPr id="3106" name="object_3107"/>
          <p:cNvSpPr/>
          <p:nvPr/>
        </p:nvSpPr>
        <p:spPr>
          <a:xfrm>
            <a:off x="7345326" y="5167454"/>
            <a:ext cx="8407247" cy="398037"/>
          </a:xfrm>
          <a:prstGeom prst="rect">
            <a:avLst/>
          </a:prstGeom>
          <a:solidFill>
            <a:srgbClr val="49C0B6"/>
          </a:solidFill>
        </p:spPr>
      </p:sp>
      <p:sp>
        <p:nvSpPr>
          <p:cNvPr id="3108" name="object_3109"/>
          <p:cNvSpPr/>
          <p:nvPr/>
        </p:nvSpPr>
        <p:spPr>
          <a:xfrm>
            <a:off x="7345326" y="5618563"/>
            <a:ext cx="6725798" cy="172483"/>
          </a:xfrm>
          <a:prstGeom prst="rect">
            <a:avLst/>
          </a:prstGeom>
          <a:solidFill>
            <a:srgbClr val="D1D3D4"/>
          </a:solidFill>
        </p:spPr>
      </p:sp>
      <p:sp>
        <p:nvSpPr>
          <p:cNvPr id="3110" name="object_3111"/>
          <p:cNvSpPr/>
          <p:nvPr/>
        </p:nvSpPr>
        <p:spPr>
          <a:xfrm>
            <a:off x="7345326" y="5844118"/>
            <a:ext cx="8077551" cy="172483"/>
          </a:xfrm>
          <a:prstGeom prst="rect">
            <a:avLst/>
          </a:prstGeom>
          <a:solidFill>
            <a:srgbClr val="E1E2E3"/>
          </a:solidFill>
        </p:spPr>
      </p:sp>
      <p:sp>
        <p:nvSpPr>
          <p:cNvPr id="3112" name="object_3113"/>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3114" name="object_3115"/>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17% / 18%</a:t>
            </a:r>
          </a:p>
        </p:txBody>
      </p:sp>
      <p:sp>
        <p:nvSpPr>
          <p:cNvPr id="3116" name="object_3117"/>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a:t>
            </a:r>
          </a:p>
        </p:txBody>
      </p:sp>
      <p:sp>
        <p:nvSpPr>
          <p:cNvPr id="3118" name="object_3119"/>
          <p:cNvSpPr/>
          <p:nvPr/>
        </p:nvSpPr>
        <p:spPr>
          <a:xfrm>
            <a:off x="7345326" y="6228887"/>
            <a:ext cx="2241933" cy="398037"/>
          </a:xfrm>
          <a:prstGeom prst="rect">
            <a:avLst/>
          </a:prstGeom>
          <a:solidFill>
            <a:srgbClr val="49C0B6"/>
          </a:solidFill>
        </p:spPr>
      </p:sp>
      <p:sp>
        <p:nvSpPr>
          <p:cNvPr id="3120" name="object_3121"/>
          <p:cNvSpPr/>
          <p:nvPr/>
        </p:nvSpPr>
        <p:spPr>
          <a:xfrm>
            <a:off x="7345326" y="6679996"/>
            <a:ext cx="3362899" cy="172483"/>
          </a:xfrm>
          <a:prstGeom prst="rect">
            <a:avLst/>
          </a:prstGeom>
          <a:solidFill>
            <a:srgbClr val="D1D3D4"/>
          </a:solidFill>
        </p:spPr>
      </p:sp>
      <p:sp>
        <p:nvSpPr>
          <p:cNvPr id="3122" name="object_3123"/>
          <p:cNvSpPr/>
          <p:nvPr/>
        </p:nvSpPr>
        <p:spPr>
          <a:xfrm>
            <a:off x="7345326" y="6905551"/>
            <a:ext cx="3461808" cy="172483"/>
          </a:xfrm>
          <a:prstGeom prst="rect">
            <a:avLst/>
          </a:prstGeom>
          <a:solidFill>
            <a:srgbClr val="E1E2E3"/>
          </a:solidFill>
        </p:spPr>
      </p:sp>
      <p:sp>
        <p:nvSpPr>
          <p:cNvPr id="3124" name="object_312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3126" name="object_312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6% / 6%</a:t>
            </a:r>
          </a:p>
        </p:txBody>
      </p:sp>
      <p:sp>
        <p:nvSpPr>
          <p:cNvPr id="3128" name="object_312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3130" name="object_3131"/>
          <p:cNvSpPr/>
          <p:nvPr/>
        </p:nvSpPr>
        <p:spPr>
          <a:xfrm>
            <a:off x="7345326" y="7290320"/>
            <a:ext cx="0" cy="398037"/>
          </a:xfrm>
          <a:prstGeom prst="rect">
            <a:avLst/>
          </a:prstGeom>
          <a:solidFill>
            <a:srgbClr val="49C0B6"/>
          </a:solidFill>
        </p:spPr>
      </p:sp>
      <p:sp>
        <p:nvSpPr>
          <p:cNvPr id="3132" name="object_3133"/>
          <p:cNvSpPr/>
          <p:nvPr/>
        </p:nvSpPr>
        <p:spPr>
          <a:xfrm>
            <a:off x="7345326" y="7741429"/>
            <a:ext cx="1120966" cy="172483"/>
          </a:xfrm>
          <a:prstGeom prst="rect">
            <a:avLst/>
          </a:prstGeom>
          <a:solidFill>
            <a:srgbClr val="D1D3D4"/>
          </a:solidFill>
        </p:spPr>
      </p:sp>
      <p:sp>
        <p:nvSpPr>
          <p:cNvPr id="3134" name="object_3135"/>
          <p:cNvSpPr/>
          <p:nvPr/>
        </p:nvSpPr>
        <p:spPr>
          <a:xfrm>
            <a:off x="7345326" y="7966984"/>
            <a:ext cx="1153936" cy="172483"/>
          </a:xfrm>
          <a:prstGeom prst="rect">
            <a:avLst/>
          </a:prstGeom>
          <a:solidFill>
            <a:srgbClr val="E1E2E3"/>
          </a:solidFill>
        </p:spPr>
      </p:sp>
      <p:sp>
        <p:nvSpPr>
          <p:cNvPr id="3136" name="object_3137"/>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3138" name="object_3139"/>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3140" name="object_3141"/>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3142" name="object_3143"/>
          <p:cNvSpPr/>
          <p:nvPr/>
        </p:nvSpPr>
        <p:spPr>
          <a:xfrm>
            <a:off x="7345326" y="8351753"/>
            <a:ext cx="0" cy="398037"/>
          </a:xfrm>
          <a:prstGeom prst="rect">
            <a:avLst/>
          </a:prstGeom>
          <a:solidFill>
            <a:srgbClr val="49C0B6"/>
          </a:solidFill>
        </p:spPr>
      </p:sp>
      <p:sp>
        <p:nvSpPr>
          <p:cNvPr id="3144" name="object_3145"/>
          <p:cNvSpPr/>
          <p:nvPr/>
        </p:nvSpPr>
        <p:spPr>
          <a:xfrm>
            <a:off x="7345326" y="8802862"/>
            <a:ext cx="0" cy="172483"/>
          </a:xfrm>
          <a:prstGeom prst="rect">
            <a:avLst/>
          </a:prstGeom>
          <a:solidFill>
            <a:srgbClr val="D1D3D4"/>
          </a:solidFill>
        </p:spPr>
      </p:sp>
      <p:sp>
        <p:nvSpPr>
          <p:cNvPr id="3146" name="object_3147"/>
          <p:cNvSpPr/>
          <p:nvPr/>
        </p:nvSpPr>
        <p:spPr>
          <a:xfrm>
            <a:off x="7345326" y="9028417"/>
            <a:ext cx="0" cy="172483"/>
          </a:xfrm>
          <a:prstGeom prst="rect">
            <a:avLst/>
          </a:prstGeom>
          <a:solidFill>
            <a:srgbClr val="E1E2E3"/>
          </a:solidFill>
        </p:spPr>
      </p:sp>
      <p:sp>
        <p:nvSpPr>
          <p:cNvPr id="3148" name="object_3149"/>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3150" name="object_3151"/>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3%</a:t>
            </a:r>
          </a:p>
        </p:txBody>
      </p:sp>
      <p:sp>
        <p:nvSpPr>
          <p:cNvPr id="3152" name="object_3153"/>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3154" name="object_3155"/>
          <p:cNvSpPr/>
          <p:nvPr/>
        </p:nvSpPr>
        <p:spPr>
          <a:xfrm>
            <a:off x="7345326" y="9413186"/>
            <a:ext cx="560483" cy="398037"/>
          </a:xfrm>
          <a:prstGeom prst="rect">
            <a:avLst/>
          </a:prstGeom>
          <a:solidFill>
            <a:srgbClr val="49C0B6"/>
          </a:solidFill>
        </p:spPr>
      </p:sp>
      <p:sp>
        <p:nvSpPr>
          <p:cNvPr id="3156" name="object_3157"/>
          <p:cNvSpPr/>
          <p:nvPr/>
        </p:nvSpPr>
        <p:spPr>
          <a:xfrm>
            <a:off x="7345326" y="9864295"/>
            <a:ext cx="560483" cy="172483"/>
          </a:xfrm>
          <a:prstGeom prst="rect">
            <a:avLst/>
          </a:prstGeom>
          <a:solidFill>
            <a:srgbClr val="D1D3D4"/>
          </a:solidFill>
        </p:spPr>
      </p:sp>
      <p:sp>
        <p:nvSpPr>
          <p:cNvPr id="3158" name="object_3159"/>
          <p:cNvSpPr/>
          <p:nvPr/>
        </p:nvSpPr>
        <p:spPr>
          <a:xfrm>
            <a:off x="7345326" y="10089850"/>
            <a:ext cx="576968" cy="172483"/>
          </a:xfrm>
          <a:prstGeom prst="rect">
            <a:avLst/>
          </a:prstGeom>
          <a:solidFill>
            <a:srgbClr val="E1E2E3"/>
          </a:solidFill>
        </p:spPr>
      </p:sp>
      <p:sp>
        <p:nvSpPr>
          <p:cNvPr id="3160" name="object_3161"/>
          <p:cNvSpPr/>
          <p:nvPr/>
        </p:nvSpPr>
        <p:spPr>
          <a:xfrm>
            <a:off x="7345326" y="3999878"/>
            <a:ext cx="0" cy="6368598"/>
          </a:xfrm>
          <a:prstGeom prst="rect">
            <a:avLst/>
          </a:prstGeom>
          <a:ln w="5235">
            <a:solidFill>
              <a:srgbClr val="000000"/>
            </a:solidFill>
          </a:ln>
        </p:spPr>
      </p:sp>
      <p:sp>
        <p:nvSpPr>
          <p:cNvPr id="3162" name="object_3163"/>
          <p:cNvSpPr/>
          <p:nvPr/>
        </p:nvSpPr>
        <p:spPr>
          <a:xfrm>
            <a:off x="15752573" y="3999878"/>
            <a:ext cx="0" cy="6368598"/>
          </a:xfrm>
          <a:prstGeom prst="rect">
            <a:avLst/>
          </a:prstGeom>
          <a:ln w="5235">
            <a:solidFill>
              <a:srgbClr val="000000"/>
            </a:solidFill>
          </a:ln>
        </p:spPr>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6" name="object_3167"/>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4</a:t>
            </a:r>
            <a:endParaRPr sz="2950" b="1" dirty="0"/>
          </a:p>
        </p:txBody>
      </p:sp>
      <p:sp>
        <p:nvSpPr>
          <p:cNvPr id="3168" name="object_316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Unterstützung durch Führungskraft</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3170" name="317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3172" name="317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3174" name="317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3176" name="317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3178" name="317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3180" name="318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3182" name="318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3184" name="318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3186" name="object_3187"/>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bekomme stets Unterstützung durch meine direkte Führungskraft, wenn ich diese brauche. (94.3%)</a:t>
            </a:r>
            <a:endParaRPr sz="2450" dirty="0">
              <a:latin typeface="Arial"/>
              <a:cs typeface="Arial"/>
            </a:endParaRPr>
          </a:p>
        </p:txBody>
      </p:sp>
      <p:sp>
        <p:nvSpPr>
          <p:cNvPr id="3188" name="object_3189"/>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15455"/>
                </a:solidFill>
                <a:latin typeface="Arial"/>
                <a:cs typeface="Arial"/>
              </a:rPr>
              <a:t>(-0.2)</a:t>
            </a:r>
          </a:p>
        </p:txBody>
      </p:sp>
      <p:sp>
        <p:nvSpPr>
          <p:cNvPr id="3190" name="object_3191"/>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3192" name="object_3193"/>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46%</a:t>
            </a:r>
          </a:p>
          <a:p>
            <a:pPr marL="12700" algn="r">
              <a:lnSpc>
                <a:spcPct val="100000"/>
              </a:lnSpc>
              <a:spcBef>
                <a:spcPts val="120"/>
              </a:spcBef>
            </a:pPr>
            <a:r>
              <a:rPr lang="de-AT" sz="1750" spc="10" dirty="0">
                <a:solidFill>
                  <a:srgbClr val="494C4D"/>
                </a:solidFill>
                <a:latin typeface="Arial"/>
                <a:cs typeface="Arial"/>
              </a:rPr>
              <a:t>54% / 44%</a:t>
            </a:r>
          </a:p>
        </p:txBody>
      </p:sp>
      <p:sp>
        <p:nvSpPr>
          <p:cNvPr id="3194" name="object_3195"/>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16</a:t>
            </a:r>
          </a:p>
        </p:txBody>
      </p:sp>
      <p:sp>
        <p:nvSpPr>
          <p:cNvPr id="3196" name="object_3197"/>
          <p:cNvSpPr/>
          <p:nvPr/>
        </p:nvSpPr>
        <p:spPr>
          <a:xfrm>
            <a:off x="7345326" y="4106021"/>
            <a:ext cx="7079787" cy="398037"/>
          </a:xfrm>
          <a:prstGeom prst="rect">
            <a:avLst/>
          </a:prstGeom>
          <a:solidFill>
            <a:srgbClr val="49C0B6"/>
          </a:solidFill>
        </p:spPr>
      </p:sp>
      <p:sp>
        <p:nvSpPr>
          <p:cNvPr id="3198" name="object_3199"/>
          <p:cNvSpPr/>
          <p:nvPr/>
        </p:nvSpPr>
        <p:spPr>
          <a:xfrm>
            <a:off x="7345326" y="4557130"/>
            <a:ext cx="8407247" cy="172483"/>
          </a:xfrm>
          <a:prstGeom prst="rect">
            <a:avLst/>
          </a:prstGeom>
          <a:solidFill>
            <a:srgbClr val="D1D3D4"/>
          </a:solidFill>
        </p:spPr>
      </p:sp>
      <p:sp>
        <p:nvSpPr>
          <p:cNvPr id="3200" name="object_3201"/>
          <p:cNvSpPr/>
          <p:nvPr/>
        </p:nvSpPr>
        <p:spPr>
          <a:xfrm>
            <a:off x="7345326" y="4782685"/>
            <a:ext cx="6832515" cy="172483"/>
          </a:xfrm>
          <a:prstGeom prst="rect">
            <a:avLst/>
          </a:prstGeom>
          <a:solidFill>
            <a:srgbClr val="E1E2E3"/>
          </a:solidFill>
        </p:spPr>
      </p:sp>
      <p:sp>
        <p:nvSpPr>
          <p:cNvPr id="3202" name="object_3203"/>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3204" name="object_3205"/>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26% / 38%</a:t>
            </a:r>
          </a:p>
        </p:txBody>
      </p:sp>
      <p:sp>
        <p:nvSpPr>
          <p:cNvPr id="3206" name="object_3207"/>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a:t>
            </a:r>
          </a:p>
        </p:txBody>
      </p:sp>
      <p:sp>
        <p:nvSpPr>
          <p:cNvPr id="3208" name="object_3209"/>
          <p:cNvSpPr/>
          <p:nvPr/>
        </p:nvSpPr>
        <p:spPr>
          <a:xfrm>
            <a:off x="7345326" y="5167454"/>
            <a:ext cx="5309840" cy="398037"/>
          </a:xfrm>
          <a:prstGeom prst="rect">
            <a:avLst/>
          </a:prstGeom>
          <a:solidFill>
            <a:srgbClr val="49C0B6"/>
          </a:solidFill>
        </p:spPr>
      </p:sp>
      <p:sp>
        <p:nvSpPr>
          <p:cNvPr id="3210" name="object_3211"/>
          <p:cNvSpPr/>
          <p:nvPr/>
        </p:nvSpPr>
        <p:spPr>
          <a:xfrm>
            <a:off x="7345326" y="5618563"/>
            <a:ext cx="3982380" cy="172483"/>
          </a:xfrm>
          <a:prstGeom prst="rect">
            <a:avLst/>
          </a:prstGeom>
          <a:solidFill>
            <a:srgbClr val="D1D3D4"/>
          </a:solidFill>
        </p:spPr>
      </p:sp>
      <p:sp>
        <p:nvSpPr>
          <p:cNvPr id="3212" name="object_3213"/>
          <p:cNvSpPr/>
          <p:nvPr/>
        </p:nvSpPr>
        <p:spPr>
          <a:xfrm>
            <a:off x="7345326" y="5844118"/>
            <a:ext cx="5921513" cy="172483"/>
          </a:xfrm>
          <a:prstGeom prst="rect">
            <a:avLst/>
          </a:prstGeom>
          <a:solidFill>
            <a:srgbClr val="E1E2E3"/>
          </a:solidFill>
        </p:spPr>
      </p:sp>
      <p:sp>
        <p:nvSpPr>
          <p:cNvPr id="3214" name="object_3215"/>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3216" name="object_3217"/>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11% / 9%</a:t>
            </a:r>
          </a:p>
        </p:txBody>
      </p:sp>
      <p:sp>
        <p:nvSpPr>
          <p:cNvPr id="3218" name="object_3219"/>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a:t>
            </a:r>
          </a:p>
        </p:txBody>
      </p:sp>
      <p:sp>
        <p:nvSpPr>
          <p:cNvPr id="3220" name="object_3221"/>
          <p:cNvSpPr/>
          <p:nvPr/>
        </p:nvSpPr>
        <p:spPr>
          <a:xfrm>
            <a:off x="7345326" y="6228887"/>
            <a:ext cx="1327460" cy="398037"/>
          </a:xfrm>
          <a:prstGeom prst="rect">
            <a:avLst/>
          </a:prstGeom>
          <a:solidFill>
            <a:srgbClr val="49C0B6"/>
          </a:solidFill>
        </p:spPr>
      </p:sp>
      <p:sp>
        <p:nvSpPr>
          <p:cNvPr id="3222" name="object_3223"/>
          <p:cNvSpPr/>
          <p:nvPr/>
        </p:nvSpPr>
        <p:spPr>
          <a:xfrm>
            <a:off x="7345326" y="6679996"/>
            <a:ext cx="1769947" cy="172483"/>
          </a:xfrm>
          <a:prstGeom prst="rect">
            <a:avLst/>
          </a:prstGeom>
          <a:solidFill>
            <a:srgbClr val="D1D3D4"/>
          </a:solidFill>
        </p:spPr>
      </p:sp>
      <p:sp>
        <p:nvSpPr>
          <p:cNvPr id="3224" name="object_3225"/>
          <p:cNvSpPr/>
          <p:nvPr/>
        </p:nvSpPr>
        <p:spPr>
          <a:xfrm>
            <a:off x="7345326" y="6905551"/>
            <a:ext cx="1366503" cy="172483"/>
          </a:xfrm>
          <a:prstGeom prst="rect">
            <a:avLst/>
          </a:prstGeom>
          <a:solidFill>
            <a:srgbClr val="E1E2E3"/>
          </a:solidFill>
        </p:spPr>
      </p:sp>
      <p:sp>
        <p:nvSpPr>
          <p:cNvPr id="3226" name="object_3227"/>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3228" name="object_3229"/>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3%</a:t>
            </a:r>
          </a:p>
        </p:txBody>
      </p:sp>
      <p:sp>
        <p:nvSpPr>
          <p:cNvPr id="3230" name="object_3231"/>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3232" name="object_3233"/>
          <p:cNvSpPr/>
          <p:nvPr/>
        </p:nvSpPr>
        <p:spPr>
          <a:xfrm>
            <a:off x="7345326" y="7290320"/>
            <a:ext cx="442487" cy="398037"/>
          </a:xfrm>
          <a:prstGeom prst="rect">
            <a:avLst/>
          </a:prstGeom>
          <a:solidFill>
            <a:srgbClr val="49C0B6"/>
          </a:solidFill>
        </p:spPr>
      </p:sp>
      <p:sp>
        <p:nvSpPr>
          <p:cNvPr id="3234" name="object_3235"/>
          <p:cNvSpPr/>
          <p:nvPr/>
        </p:nvSpPr>
        <p:spPr>
          <a:xfrm>
            <a:off x="7345326" y="7741429"/>
            <a:ext cx="442487" cy="172483"/>
          </a:xfrm>
          <a:prstGeom prst="rect">
            <a:avLst/>
          </a:prstGeom>
          <a:solidFill>
            <a:srgbClr val="D1D3D4"/>
          </a:solidFill>
        </p:spPr>
      </p:sp>
      <p:sp>
        <p:nvSpPr>
          <p:cNvPr id="3236" name="object_3237"/>
          <p:cNvSpPr/>
          <p:nvPr/>
        </p:nvSpPr>
        <p:spPr>
          <a:xfrm>
            <a:off x="7345326" y="7966984"/>
            <a:ext cx="455501" cy="172483"/>
          </a:xfrm>
          <a:prstGeom prst="rect">
            <a:avLst/>
          </a:prstGeom>
          <a:solidFill>
            <a:srgbClr val="E1E2E3"/>
          </a:solidFill>
        </p:spPr>
      </p:sp>
      <p:sp>
        <p:nvSpPr>
          <p:cNvPr id="3238" name="object_3239"/>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3240" name="object_3241"/>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0% / 0%</a:t>
            </a:r>
          </a:p>
        </p:txBody>
      </p:sp>
      <p:sp>
        <p:nvSpPr>
          <p:cNvPr id="3242" name="object_3243"/>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3244" name="object_3245"/>
          <p:cNvSpPr/>
          <p:nvPr/>
        </p:nvSpPr>
        <p:spPr>
          <a:xfrm>
            <a:off x="7345326" y="8351753"/>
            <a:ext cx="442487" cy="398037"/>
          </a:xfrm>
          <a:prstGeom prst="rect">
            <a:avLst/>
          </a:prstGeom>
          <a:solidFill>
            <a:srgbClr val="49C0B6"/>
          </a:solidFill>
        </p:spPr>
      </p:sp>
      <p:sp>
        <p:nvSpPr>
          <p:cNvPr id="3246" name="object_3247"/>
          <p:cNvSpPr/>
          <p:nvPr/>
        </p:nvSpPr>
        <p:spPr>
          <a:xfrm>
            <a:off x="7345326" y="8802862"/>
            <a:ext cx="0" cy="172483"/>
          </a:xfrm>
          <a:prstGeom prst="rect">
            <a:avLst/>
          </a:prstGeom>
          <a:solidFill>
            <a:srgbClr val="D1D3D4"/>
          </a:solidFill>
        </p:spPr>
      </p:sp>
      <p:sp>
        <p:nvSpPr>
          <p:cNvPr id="3248" name="object_3249"/>
          <p:cNvSpPr/>
          <p:nvPr/>
        </p:nvSpPr>
        <p:spPr>
          <a:xfrm>
            <a:off x="7345326" y="9028417"/>
            <a:ext cx="0" cy="172483"/>
          </a:xfrm>
          <a:prstGeom prst="rect">
            <a:avLst/>
          </a:prstGeom>
          <a:solidFill>
            <a:srgbClr val="E1E2E3"/>
          </a:solidFill>
        </p:spPr>
      </p:sp>
      <p:sp>
        <p:nvSpPr>
          <p:cNvPr id="3250" name="object_3251"/>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3252" name="object_3253"/>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3254" name="object_3255"/>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3256" name="object_3257"/>
          <p:cNvSpPr/>
          <p:nvPr/>
        </p:nvSpPr>
        <p:spPr>
          <a:xfrm>
            <a:off x="7345326" y="9413186"/>
            <a:ext cx="0" cy="398037"/>
          </a:xfrm>
          <a:prstGeom prst="rect">
            <a:avLst/>
          </a:prstGeom>
          <a:solidFill>
            <a:srgbClr val="49C0B6"/>
          </a:solidFill>
        </p:spPr>
      </p:sp>
      <p:sp>
        <p:nvSpPr>
          <p:cNvPr id="3258" name="object_3259"/>
          <p:cNvSpPr/>
          <p:nvPr/>
        </p:nvSpPr>
        <p:spPr>
          <a:xfrm>
            <a:off x="7345326" y="9864295"/>
            <a:ext cx="0" cy="172483"/>
          </a:xfrm>
          <a:prstGeom prst="rect">
            <a:avLst/>
          </a:prstGeom>
          <a:solidFill>
            <a:srgbClr val="D1D3D4"/>
          </a:solidFill>
        </p:spPr>
      </p:sp>
      <p:sp>
        <p:nvSpPr>
          <p:cNvPr id="3260" name="object_3261"/>
          <p:cNvSpPr/>
          <p:nvPr/>
        </p:nvSpPr>
        <p:spPr>
          <a:xfrm>
            <a:off x="7345326" y="10089850"/>
            <a:ext cx="0" cy="172483"/>
          </a:xfrm>
          <a:prstGeom prst="rect">
            <a:avLst/>
          </a:prstGeom>
          <a:solidFill>
            <a:srgbClr val="E1E2E3"/>
          </a:solidFill>
        </p:spPr>
      </p:sp>
      <p:sp>
        <p:nvSpPr>
          <p:cNvPr id="3262" name="object_3263"/>
          <p:cNvSpPr/>
          <p:nvPr/>
        </p:nvSpPr>
        <p:spPr>
          <a:xfrm>
            <a:off x="7345326" y="3999878"/>
            <a:ext cx="0" cy="6368598"/>
          </a:xfrm>
          <a:prstGeom prst="rect">
            <a:avLst/>
          </a:prstGeom>
          <a:ln w="5235">
            <a:solidFill>
              <a:srgbClr val="000000"/>
            </a:solidFill>
          </a:ln>
        </p:spPr>
      </p:sp>
      <p:sp>
        <p:nvSpPr>
          <p:cNvPr id="3264" name="object_3265"/>
          <p:cNvSpPr/>
          <p:nvPr/>
        </p:nvSpPr>
        <p:spPr>
          <a:xfrm>
            <a:off x="15752573" y="3999878"/>
            <a:ext cx="0" cy="6368598"/>
          </a:xfrm>
          <a:prstGeom prst="rect">
            <a:avLst/>
          </a:prstGeom>
          <a:ln w="5235">
            <a:solidFill>
              <a:srgbClr val="000000"/>
            </a:solidFill>
          </a:ln>
        </p:spPr>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8" name="object_3269"/>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5</a:t>
            </a:r>
            <a:endParaRPr sz="2950" b="1" dirty="0"/>
          </a:p>
        </p:txBody>
      </p:sp>
      <p:sp>
        <p:nvSpPr>
          <p:cNvPr id="3270" name="object_327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Arbeitsmenge</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3272" name="327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3274" name="327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3276" name="327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3278" name="327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3280" name="328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3282" name="328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3284" name="328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3286" name="328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3288" name="object_3289"/>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fühle mich der Arbeitsmenge stets gewachsen. (94.3%)</a:t>
            </a:r>
            <a:endParaRPr sz="2450" dirty="0">
              <a:latin typeface="Arial"/>
              <a:cs typeface="Arial"/>
            </a:endParaRPr>
          </a:p>
        </p:txBody>
      </p:sp>
      <p:sp>
        <p:nvSpPr>
          <p:cNvPr id="3290" name="object_3291"/>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2.4</a:t>
            </a:r>
          </a:p>
          <a:p>
            <a:pPr algn="ctr"/>
            <a:r>
              <a:rPr lang="en-US" sz="1850" b="1" dirty="0">
                <a:solidFill>
                  <a:srgbClr val="515455"/>
                </a:solidFill>
                <a:latin typeface="Arial"/>
                <a:cs typeface="Arial"/>
              </a:rPr>
              <a:t>(0)</a:t>
            </a:r>
          </a:p>
        </p:txBody>
      </p:sp>
      <p:sp>
        <p:nvSpPr>
          <p:cNvPr id="3292" name="object_3293"/>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3294" name="object_3295"/>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17%</a:t>
            </a:r>
          </a:p>
          <a:p>
            <a:pPr marL="12700" algn="r">
              <a:lnSpc>
                <a:spcPct val="100000"/>
              </a:lnSpc>
              <a:spcBef>
                <a:spcPts val="120"/>
              </a:spcBef>
            </a:pPr>
            <a:r>
              <a:rPr lang="de-AT" sz="1750" spc="10" dirty="0">
                <a:solidFill>
                  <a:srgbClr val="494C4D"/>
                </a:solidFill>
                <a:latin typeface="Arial"/>
                <a:cs typeface="Arial"/>
              </a:rPr>
              <a:t>23% / 21%</a:t>
            </a:r>
          </a:p>
        </p:txBody>
      </p:sp>
      <p:sp>
        <p:nvSpPr>
          <p:cNvPr id="3296" name="object_3297"/>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a:t>
            </a:r>
          </a:p>
        </p:txBody>
      </p:sp>
      <p:sp>
        <p:nvSpPr>
          <p:cNvPr id="3298" name="object_3299"/>
          <p:cNvSpPr/>
          <p:nvPr/>
        </p:nvSpPr>
        <p:spPr>
          <a:xfrm>
            <a:off x="7345326" y="4106021"/>
            <a:ext cx="3152718" cy="398037"/>
          </a:xfrm>
          <a:prstGeom prst="rect">
            <a:avLst/>
          </a:prstGeom>
          <a:solidFill>
            <a:srgbClr val="49C0B6"/>
          </a:solidFill>
        </p:spPr>
      </p:sp>
      <p:sp>
        <p:nvSpPr>
          <p:cNvPr id="3300" name="object_3301"/>
          <p:cNvSpPr/>
          <p:nvPr/>
        </p:nvSpPr>
        <p:spPr>
          <a:xfrm>
            <a:off x="7345326" y="4557130"/>
            <a:ext cx="4203624" cy="172483"/>
          </a:xfrm>
          <a:prstGeom prst="rect">
            <a:avLst/>
          </a:prstGeom>
          <a:solidFill>
            <a:srgbClr val="D1D3D4"/>
          </a:solidFill>
        </p:spPr>
      </p:sp>
      <p:sp>
        <p:nvSpPr>
          <p:cNvPr id="3302" name="object_3303"/>
          <p:cNvSpPr/>
          <p:nvPr/>
        </p:nvSpPr>
        <p:spPr>
          <a:xfrm>
            <a:off x="7345326" y="4782685"/>
            <a:ext cx="3786352" cy="172483"/>
          </a:xfrm>
          <a:prstGeom prst="rect">
            <a:avLst/>
          </a:prstGeom>
          <a:solidFill>
            <a:srgbClr val="E1E2E3"/>
          </a:solidFill>
        </p:spPr>
      </p:sp>
      <p:sp>
        <p:nvSpPr>
          <p:cNvPr id="3304" name="object_3305"/>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3306" name="object_3307"/>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46%</a:t>
            </a:r>
          </a:p>
          <a:p>
            <a:pPr marL="12700" algn="r">
              <a:lnSpc>
                <a:spcPct val="100000"/>
              </a:lnSpc>
              <a:spcBef>
                <a:spcPts val="120"/>
              </a:spcBef>
            </a:pPr>
            <a:r>
              <a:rPr lang="de-AT" sz="1750" spc="10" dirty="0">
                <a:solidFill>
                  <a:srgbClr val="494C4D"/>
                </a:solidFill>
                <a:latin typeface="Arial"/>
                <a:cs typeface="Arial"/>
              </a:rPr>
              <a:t>40% / 38%</a:t>
            </a:r>
          </a:p>
        </p:txBody>
      </p:sp>
      <p:sp>
        <p:nvSpPr>
          <p:cNvPr id="3308" name="object_3309"/>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16</a:t>
            </a:r>
          </a:p>
        </p:txBody>
      </p:sp>
      <p:sp>
        <p:nvSpPr>
          <p:cNvPr id="3310" name="object_3311"/>
          <p:cNvSpPr/>
          <p:nvPr/>
        </p:nvSpPr>
        <p:spPr>
          <a:xfrm>
            <a:off x="7345326" y="5167454"/>
            <a:ext cx="8407247" cy="398037"/>
          </a:xfrm>
          <a:prstGeom prst="rect">
            <a:avLst/>
          </a:prstGeom>
          <a:solidFill>
            <a:srgbClr val="49C0B6"/>
          </a:solidFill>
        </p:spPr>
      </p:sp>
      <p:sp>
        <p:nvSpPr>
          <p:cNvPr id="3312" name="object_3313"/>
          <p:cNvSpPr/>
          <p:nvPr/>
        </p:nvSpPr>
        <p:spPr>
          <a:xfrm>
            <a:off x="7345326" y="5618563"/>
            <a:ext cx="7356341" cy="172483"/>
          </a:xfrm>
          <a:prstGeom prst="rect">
            <a:avLst/>
          </a:prstGeom>
          <a:solidFill>
            <a:srgbClr val="D1D3D4"/>
          </a:solidFill>
        </p:spPr>
      </p:sp>
      <p:sp>
        <p:nvSpPr>
          <p:cNvPr id="3314" name="object_3315"/>
          <p:cNvSpPr/>
          <p:nvPr/>
        </p:nvSpPr>
        <p:spPr>
          <a:xfrm>
            <a:off x="7345326" y="5844118"/>
            <a:ext cx="7031797" cy="172483"/>
          </a:xfrm>
          <a:prstGeom prst="rect">
            <a:avLst/>
          </a:prstGeom>
          <a:solidFill>
            <a:srgbClr val="E1E2E3"/>
          </a:solidFill>
        </p:spPr>
      </p:sp>
      <p:sp>
        <p:nvSpPr>
          <p:cNvPr id="3316" name="object_3317"/>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3318" name="object_3319"/>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20%</a:t>
            </a:r>
          </a:p>
          <a:p>
            <a:pPr marL="12700" algn="r">
              <a:lnSpc>
                <a:spcPct val="100000"/>
              </a:lnSpc>
              <a:spcBef>
                <a:spcPts val="120"/>
              </a:spcBef>
            </a:pPr>
            <a:r>
              <a:rPr lang="de-AT" sz="1750" spc="10" dirty="0">
                <a:solidFill>
                  <a:srgbClr val="494C4D"/>
                </a:solidFill>
                <a:latin typeface="Arial"/>
                <a:cs typeface="Arial"/>
              </a:rPr>
              <a:t>17% / 18%</a:t>
            </a:r>
          </a:p>
        </p:txBody>
      </p:sp>
      <p:sp>
        <p:nvSpPr>
          <p:cNvPr id="3320" name="object_3321"/>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a:t>
            </a:r>
          </a:p>
        </p:txBody>
      </p:sp>
      <p:sp>
        <p:nvSpPr>
          <p:cNvPr id="3322" name="object_3323"/>
          <p:cNvSpPr/>
          <p:nvPr/>
        </p:nvSpPr>
        <p:spPr>
          <a:xfrm>
            <a:off x="7345326" y="6228887"/>
            <a:ext cx="3678171" cy="398037"/>
          </a:xfrm>
          <a:prstGeom prst="rect">
            <a:avLst/>
          </a:prstGeom>
          <a:solidFill>
            <a:srgbClr val="49C0B6"/>
          </a:solidFill>
        </p:spPr>
      </p:sp>
      <p:sp>
        <p:nvSpPr>
          <p:cNvPr id="3324" name="object_3325"/>
          <p:cNvSpPr/>
          <p:nvPr/>
        </p:nvSpPr>
        <p:spPr>
          <a:xfrm>
            <a:off x="7345326" y="6679996"/>
            <a:ext cx="3152718" cy="172483"/>
          </a:xfrm>
          <a:prstGeom prst="rect">
            <a:avLst/>
          </a:prstGeom>
          <a:solidFill>
            <a:srgbClr val="D1D3D4"/>
          </a:solidFill>
        </p:spPr>
      </p:sp>
      <p:sp>
        <p:nvSpPr>
          <p:cNvPr id="3326" name="object_3327"/>
          <p:cNvSpPr/>
          <p:nvPr/>
        </p:nvSpPr>
        <p:spPr>
          <a:xfrm>
            <a:off x="7345326" y="6905551"/>
            <a:ext cx="3245445" cy="172483"/>
          </a:xfrm>
          <a:prstGeom prst="rect">
            <a:avLst/>
          </a:prstGeom>
          <a:solidFill>
            <a:srgbClr val="E1E2E3"/>
          </a:solidFill>
        </p:spPr>
      </p:sp>
      <p:sp>
        <p:nvSpPr>
          <p:cNvPr id="3328" name="object_3329"/>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3330" name="object_3331"/>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9% / 9%</a:t>
            </a:r>
          </a:p>
        </p:txBody>
      </p:sp>
      <p:sp>
        <p:nvSpPr>
          <p:cNvPr id="3332" name="object_3333"/>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3334" name="object_3335"/>
          <p:cNvSpPr/>
          <p:nvPr/>
        </p:nvSpPr>
        <p:spPr>
          <a:xfrm>
            <a:off x="7345326" y="7290320"/>
            <a:ext cx="1050906" cy="398037"/>
          </a:xfrm>
          <a:prstGeom prst="rect">
            <a:avLst/>
          </a:prstGeom>
          <a:solidFill>
            <a:srgbClr val="49C0B6"/>
          </a:solidFill>
        </p:spPr>
      </p:sp>
      <p:sp>
        <p:nvSpPr>
          <p:cNvPr id="3336" name="object_3337"/>
          <p:cNvSpPr/>
          <p:nvPr/>
        </p:nvSpPr>
        <p:spPr>
          <a:xfrm>
            <a:off x="7345326" y="7741429"/>
            <a:ext cx="1576359" cy="172483"/>
          </a:xfrm>
          <a:prstGeom prst="rect">
            <a:avLst/>
          </a:prstGeom>
          <a:solidFill>
            <a:srgbClr val="D1D3D4"/>
          </a:solidFill>
        </p:spPr>
      </p:sp>
      <p:sp>
        <p:nvSpPr>
          <p:cNvPr id="3338" name="object_3339"/>
          <p:cNvSpPr/>
          <p:nvPr/>
        </p:nvSpPr>
        <p:spPr>
          <a:xfrm>
            <a:off x="7345326" y="7966984"/>
            <a:ext cx="1622722" cy="172483"/>
          </a:xfrm>
          <a:prstGeom prst="rect">
            <a:avLst/>
          </a:prstGeom>
          <a:solidFill>
            <a:srgbClr val="E1E2E3"/>
          </a:solidFill>
        </p:spPr>
      </p:sp>
      <p:sp>
        <p:nvSpPr>
          <p:cNvPr id="3340" name="object_3341"/>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3342" name="object_3343"/>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3%</a:t>
            </a:r>
          </a:p>
        </p:txBody>
      </p:sp>
      <p:sp>
        <p:nvSpPr>
          <p:cNvPr id="3344" name="object_3345"/>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3346" name="object_3347"/>
          <p:cNvSpPr/>
          <p:nvPr/>
        </p:nvSpPr>
        <p:spPr>
          <a:xfrm>
            <a:off x="7345326" y="8351753"/>
            <a:ext cx="0" cy="398037"/>
          </a:xfrm>
          <a:prstGeom prst="rect">
            <a:avLst/>
          </a:prstGeom>
          <a:solidFill>
            <a:srgbClr val="49C0B6"/>
          </a:solidFill>
        </p:spPr>
      </p:sp>
      <p:sp>
        <p:nvSpPr>
          <p:cNvPr id="3348" name="object_3349"/>
          <p:cNvSpPr/>
          <p:nvPr/>
        </p:nvSpPr>
        <p:spPr>
          <a:xfrm>
            <a:off x="7345326" y="8802862"/>
            <a:ext cx="0" cy="172483"/>
          </a:xfrm>
          <a:prstGeom prst="rect">
            <a:avLst/>
          </a:prstGeom>
          <a:solidFill>
            <a:srgbClr val="D1D3D4"/>
          </a:solidFill>
        </p:spPr>
      </p:sp>
      <p:sp>
        <p:nvSpPr>
          <p:cNvPr id="3350" name="object_3351"/>
          <p:cNvSpPr/>
          <p:nvPr/>
        </p:nvSpPr>
        <p:spPr>
          <a:xfrm>
            <a:off x="7345326" y="9028417"/>
            <a:ext cx="540907" cy="172483"/>
          </a:xfrm>
          <a:prstGeom prst="rect">
            <a:avLst/>
          </a:prstGeom>
          <a:solidFill>
            <a:srgbClr val="E1E2E3"/>
          </a:solidFill>
        </p:spPr>
      </p:sp>
      <p:sp>
        <p:nvSpPr>
          <p:cNvPr id="3352" name="object_3353"/>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3354" name="object_3355"/>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6% / 6%</a:t>
            </a:r>
          </a:p>
        </p:txBody>
      </p:sp>
      <p:sp>
        <p:nvSpPr>
          <p:cNvPr id="3356" name="object_3357"/>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3358" name="object_3359"/>
          <p:cNvSpPr/>
          <p:nvPr/>
        </p:nvSpPr>
        <p:spPr>
          <a:xfrm>
            <a:off x="7345326" y="9413186"/>
            <a:ext cx="1050906" cy="398037"/>
          </a:xfrm>
          <a:prstGeom prst="rect">
            <a:avLst/>
          </a:prstGeom>
          <a:solidFill>
            <a:srgbClr val="49C0B6"/>
          </a:solidFill>
        </p:spPr>
      </p:sp>
      <p:sp>
        <p:nvSpPr>
          <p:cNvPr id="3360" name="object_3361"/>
          <p:cNvSpPr/>
          <p:nvPr/>
        </p:nvSpPr>
        <p:spPr>
          <a:xfrm>
            <a:off x="7345326" y="9864295"/>
            <a:ext cx="1050906" cy="172483"/>
          </a:xfrm>
          <a:prstGeom prst="rect">
            <a:avLst/>
          </a:prstGeom>
          <a:solidFill>
            <a:srgbClr val="D1D3D4"/>
          </a:solidFill>
        </p:spPr>
      </p:sp>
      <p:sp>
        <p:nvSpPr>
          <p:cNvPr id="3362" name="object_3363"/>
          <p:cNvSpPr/>
          <p:nvPr/>
        </p:nvSpPr>
        <p:spPr>
          <a:xfrm>
            <a:off x="7345326" y="10089850"/>
            <a:ext cx="1081815" cy="172483"/>
          </a:xfrm>
          <a:prstGeom prst="rect">
            <a:avLst/>
          </a:prstGeom>
          <a:solidFill>
            <a:srgbClr val="E1E2E3"/>
          </a:solidFill>
        </p:spPr>
      </p:sp>
      <p:sp>
        <p:nvSpPr>
          <p:cNvPr id="3364" name="object_3365"/>
          <p:cNvSpPr/>
          <p:nvPr/>
        </p:nvSpPr>
        <p:spPr>
          <a:xfrm>
            <a:off x="7345326" y="3999878"/>
            <a:ext cx="0" cy="6368598"/>
          </a:xfrm>
          <a:prstGeom prst="rect">
            <a:avLst/>
          </a:prstGeom>
          <a:ln w="5235">
            <a:solidFill>
              <a:srgbClr val="000000"/>
            </a:solidFill>
          </a:ln>
        </p:spPr>
      </p:sp>
      <p:sp>
        <p:nvSpPr>
          <p:cNvPr id="3366" name="object_3367"/>
          <p:cNvSpPr/>
          <p:nvPr/>
        </p:nvSpPr>
        <p:spPr>
          <a:xfrm>
            <a:off x="15752573" y="3999878"/>
            <a:ext cx="0" cy="6368598"/>
          </a:xfrm>
          <a:prstGeom prst="rect">
            <a:avLst/>
          </a:prstGeom>
          <a:ln w="5235">
            <a:solidFill>
              <a:srgbClr val="000000"/>
            </a:solidFill>
          </a:ln>
        </p:spPr>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0" name="object_3371"/>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6</a:t>
            </a:r>
            <a:endParaRPr sz="2950" b="1" dirty="0"/>
          </a:p>
        </p:txBody>
      </p:sp>
      <p:sp>
        <p:nvSpPr>
          <p:cNvPr id="3372" name="object_337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Arbeitszeitmodell</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3374" name="337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3376" name="337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3378" name="337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3380" name="338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3382" name="338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3384" name="338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3386" name="338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3388" name="338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3390" name="object_339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Mit meinem Arbeitszeitmodell bin ich sehr zufrieden. (97.1%)</a:t>
            </a:r>
            <a:endParaRPr sz="2450" dirty="0">
              <a:latin typeface="Arial"/>
              <a:cs typeface="Arial"/>
            </a:endParaRPr>
          </a:p>
        </p:txBody>
      </p:sp>
      <p:sp>
        <p:nvSpPr>
          <p:cNvPr id="3392" name="object_339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DC596"/>
                </a:solidFill>
                <a:latin typeface="Arial"/>
                <a:cs typeface="Arial"/>
              </a:rPr>
              <a:t>(+0.3)</a:t>
            </a:r>
          </a:p>
        </p:txBody>
      </p:sp>
      <p:sp>
        <p:nvSpPr>
          <p:cNvPr id="3394" name="object_339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3396" name="object_339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49%</a:t>
            </a:r>
          </a:p>
          <a:p>
            <a:pPr marL="12700" algn="r">
              <a:lnSpc>
                <a:spcPct val="100000"/>
              </a:lnSpc>
              <a:spcBef>
                <a:spcPts val="120"/>
              </a:spcBef>
            </a:pPr>
            <a:r>
              <a:rPr lang="de-AT" sz="1750" spc="10" dirty="0">
                <a:solidFill>
                  <a:srgbClr val="494C4D"/>
                </a:solidFill>
                <a:latin typeface="Arial"/>
                <a:cs typeface="Arial"/>
              </a:rPr>
              <a:t>43% / 44%</a:t>
            </a:r>
          </a:p>
        </p:txBody>
      </p:sp>
      <p:sp>
        <p:nvSpPr>
          <p:cNvPr id="3398" name="object_339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a:t>
            </a:r>
          </a:p>
        </p:txBody>
      </p:sp>
      <p:sp>
        <p:nvSpPr>
          <p:cNvPr id="3400" name="object_3401"/>
          <p:cNvSpPr/>
          <p:nvPr/>
        </p:nvSpPr>
        <p:spPr>
          <a:xfrm>
            <a:off x="7345326" y="4106021"/>
            <a:ext cx="8407247" cy="398037"/>
          </a:xfrm>
          <a:prstGeom prst="rect">
            <a:avLst/>
          </a:prstGeom>
          <a:solidFill>
            <a:srgbClr val="49C0B6"/>
          </a:solidFill>
        </p:spPr>
      </p:sp>
      <p:sp>
        <p:nvSpPr>
          <p:cNvPr id="3402" name="object_3403"/>
          <p:cNvSpPr/>
          <p:nvPr/>
        </p:nvSpPr>
        <p:spPr>
          <a:xfrm>
            <a:off x="7345326" y="4557130"/>
            <a:ext cx="7418159" cy="172483"/>
          </a:xfrm>
          <a:prstGeom prst="rect">
            <a:avLst/>
          </a:prstGeom>
          <a:solidFill>
            <a:srgbClr val="D1D3D4"/>
          </a:solidFill>
        </p:spPr>
      </p:sp>
      <p:sp>
        <p:nvSpPr>
          <p:cNvPr id="3404" name="object_3405"/>
          <p:cNvSpPr/>
          <p:nvPr/>
        </p:nvSpPr>
        <p:spPr>
          <a:xfrm>
            <a:off x="7345326" y="4782685"/>
            <a:ext cx="7636340" cy="172483"/>
          </a:xfrm>
          <a:prstGeom prst="rect">
            <a:avLst/>
          </a:prstGeom>
          <a:solidFill>
            <a:srgbClr val="E1E2E3"/>
          </a:solidFill>
        </p:spPr>
      </p:sp>
      <p:sp>
        <p:nvSpPr>
          <p:cNvPr id="3406" name="object_340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3408" name="object_340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31% / 24%</a:t>
            </a:r>
          </a:p>
        </p:txBody>
      </p:sp>
      <p:sp>
        <p:nvSpPr>
          <p:cNvPr id="3410" name="object_341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a:t>
            </a:r>
          </a:p>
        </p:txBody>
      </p:sp>
      <p:sp>
        <p:nvSpPr>
          <p:cNvPr id="3412" name="object_3413"/>
          <p:cNvSpPr/>
          <p:nvPr/>
        </p:nvSpPr>
        <p:spPr>
          <a:xfrm>
            <a:off x="7345326" y="5167454"/>
            <a:ext cx="5934527" cy="398037"/>
          </a:xfrm>
          <a:prstGeom prst="rect">
            <a:avLst/>
          </a:prstGeom>
          <a:solidFill>
            <a:srgbClr val="49C0B6"/>
          </a:solidFill>
        </p:spPr>
      </p:sp>
      <p:sp>
        <p:nvSpPr>
          <p:cNvPr id="3414" name="object_3415"/>
          <p:cNvSpPr/>
          <p:nvPr/>
        </p:nvSpPr>
        <p:spPr>
          <a:xfrm>
            <a:off x="7345326" y="5618563"/>
            <a:ext cx="5439983" cy="172483"/>
          </a:xfrm>
          <a:prstGeom prst="rect">
            <a:avLst/>
          </a:prstGeom>
          <a:solidFill>
            <a:srgbClr val="D1D3D4"/>
          </a:solidFill>
        </p:spPr>
      </p:sp>
      <p:sp>
        <p:nvSpPr>
          <p:cNvPr id="3416" name="object_3417"/>
          <p:cNvSpPr/>
          <p:nvPr/>
        </p:nvSpPr>
        <p:spPr>
          <a:xfrm>
            <a:off x="7345326" y="5844118"/>
            <a:ext cx="4072715" cy="172483"/>
          </a:xfrm>
          <a:prstGeom prst="rect">
            <a:avLst/>
          </a:prstGeom>
          <a:solidFill>
            <a:srgbClr val="E1E2E3"/>
          </a:solidFill>
        </p:spPr>
      </p:sp>
      <p:sp>
        <p:nvSpPr>
          <p:cNvPr id="3418" name="object_341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3420" name="object_342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6% / 15%</a:t>
            </a:r>
          </a:p>
        </p:txBody>
      </p:sp>
      <p:sp>
        <p:nvSpPr>
          <p:cNvPr id="3422" name="object_342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a:t>
            </a:r>
          </a:p>
        </p:txBody>
      </p:sp>
      <p:sp>
        <p:nvSpPr>
          <p:cNvPr id="3424" name="object_3425"/>
          <p:cNvSpPr/>
          <p:nvPr/>
        </p:nvSpPr>
        <p:spPr>
          <a:xfrm>
            <a:off x="7345326" y="6228887"/>
            <a:ext cx="1483632" cy="398037"/>
          </a:xfrm>
          <a:prstGeom prst="rect">
            <a:avLst/>
          </a:prstGeom>
          <a:solidFill>
            <a:srgbClr val="49C0B6"/>
          </a:solidFill>
        </p:spPr>
      </p:sp>
      <p:sp>
        <p:nvSpPr>
          <p:cNvPr id="3426" name="object_3427"/>
          <p:cNvSpPr/>
          <p:nvPr/>
        </p:nvSpPr>
        <p:spPr>
          <a:xfrm>
            <a:off x="7345326" y="6679996"/>
            <a:ext cx="989088" cy="172483"/>
          </a:xfrm>
          <a:prstGeom prst="rect">
            <a:avLst/>
          </a:prstGeom>
          <a:solidFill>
            <a:srgbClr val="D1D3D4"/>
          </a:solidFill>
        </p:spPr>
      </p:sp>
      <p:sp>
        <p:nvSpPr>
          <p:cNvPr id="3428" name="object_3429"/>
          <p:cNvSpPr/>
          <p:nvPr/>
        </p:nvSpPr>
        <p:spPr>
          <a:xfrm>
            <a:off x="7345326" y="6905551"/>
            <a:ext cx="2545447" cy="172483"/>
          </a:xfrm>
          <a:prstGeom prst="rect">
            <a:avLst/>
          </a:prstGeom>
          <a:solidFill>
            <a:srgbClr val="E1E2E3"/>
          </a:solidFill>
        </p:spPr>
      </p:sp>
      <p:sp>
        <p:nvSpPr>
          <p:cNvPr id="3430" name="object_343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3432" name="object_343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9% / 6%</a:t>
            </a:r>
          </a:p>
        </p:txBody>
      </p:sp>
      <p:sp>
        <p:nvSpPr>
          <p:cNvPr id="3434" name="object_343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3436" name="object_3437"/>
          <p:cNvSpPr/>
          <p:nvPr/>
        </p:nvSpPr>
        <p:spPr>
          <a:xfrm>
            <a:off x="7345326" y="7290320"/>
            <a:ext cx="0" cy="398037"/>
          </a:xfrm>
          <a:prstGeom prst="rect">
            <a:avLst/>
          </a:prstGeom>
          <a:solidFill>
            <a:srgbClr val="49C0B6"/>
          </a:solidFill>
        </p:spPr>
      </p:sp>
      <p:sp>
        <p:nvSpPr>
          <p:cNvPr id="3438" name="object_3439"/>
          <p:cNvSpPr/>
          <p:nvPr/>
        </p:nvSpPr>
        <p:spPr>
          <a:xfrm>
            <a:off x="7345326" y="7741429"/>
            <a:ext cx="1483632" cy="172483"/>
          </a:xfrm>
          <a:prstGeom prst="rect">
            <a:avLst/>
          </a:prstGeom>
          <a:solidFill>
            <a:srgbClr val="D1D3D4"/>
          </a:solidFill>
        </p:spPr>
      </p:sp>
      <p:sp>
        <p:nvSpPr>
          <p:cNvPr id="3440" name="object_3441"/>
          <p:cNvSpPr/>
          <p:nvPr/>
        </p:nvSpPr>
        <p:spPr>
          <a:xfrm>
            <a:off x="7345326" y="7966984"/>
            <a:ext cx="1018179" cy="172483"/>
          </a:xfrm>
          <a:prstGeom prst="rect">
            <a:avLst/>
          </a:prstGeom>
          <a:solidFill>
            <a:srgbClr val="E1E2E3"/>
          </a:solidFill>
        </p:spPr>
      </p:sp>
      <p:sp>
        <p:nvSpPr>
          <p:cNvPr id="3442" name="object_344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3444" name="object_344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6% / 9%</a:t>
            </a:r>
          </a:p>
        </p:txBody>
      </p:sp>
      <p:sp>
        <p:nvSpPr>
          <p:cNvPr id="3446" name="object_344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3448" name="object_3449"/>
          <p:cNvSpPr/>
          <p:nvPr/>
        </p:nvSpPr>
        <p:spPr>
          <a:xfrm>
            <a:off x="7345326" y="8351753"/>
            <a:ext cx="989088" cy="398037"/>
          </a:xfrm>
          <a:prstGeom prst="rect">
            <a:avLst/>
          </a:prstGeom>
          <a:solidFill>
            <a:srgbClr val="49C0B6"/>
          </a:solidFill>
        </p:spPr>
      </p:sp>
      <p:sp>
        <p:nvSpPr>
          <p:cNvPr id="3450" name="object_3451"/>
          <p:cNvSpPr/>
          <p:nvPr/>
        </p:nvSpPr>
        <p:spPr>
          <a:xfrm>
            <a:off x="7345326" y="8802862"/>
            <a:ext cx="989088" cy="172483"/>
          </a:xfrm>
          <a:prstGeom prst="rect">
            <a:avLst/>
          </a:prstGeom>
          <a:solidFill>
            <a:srgbClr val="D1D3D4"/>
          </a:solidFill>
        </p:spPr>
      </p:sp>
      <p:sp>
        <p:nvSpPr>
          <p:cNvPr id="3452" name="object_3453"/>
          <p:cNvSpPr/>
          <p:nvPr/>
        </p:nvSpPr>
        <p:spPr>
          <a:xfrm>
            <a:off x="7345326" y="9028417"/>
            <a:ext cx="1527268" cy="172483"/>
          </a:xfrm>
          <a:prstGeom prst="rect">
            <a:avLst/>
          </a:prstGeom>
          <a:solidFill>
            <a:srgbClr val="E1E2E3"/>
          </a:solidFill>
        </p:spPr>
      </p:sp>
      <p:sp>
        <p:nvSpPr>
          <p:cNvPr id="3454" name="object_345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3456" name="object_345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3% / 0%</a:t>
            </a:r>
          </a:p>
        </p:txBody>
      </p:sp>
      <p:sp>
        <p:nvSpPr>
          <p:cNvPr id="3458" name="object_345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3460" name="object_3461"/>
          <p:cNvSpPr/>
          <p:nvPr/>
        </p:nvSpPr>
        <p:spPr>
          <a:xfrm>
            <a:off x="7345326" y="9413186"/>
            <a:ext cx="0" cy="398037"/>
          </a:xfrm>
          <a:prstGeom prst="rect">
            <a:avLst/>
          </a:prstGeom>
          <a:solidFill>
            <a:srgbClr val="49C0B6"/>
          </a:solidFill>
        </p:spPr>
      </p:sp>
      <p:sp>
        <p:nvSpPr>
          <p:cNvPr id="3462" name="object_3463"/>
          <p:cNvSpPr/>
          <p:nvPr/>
        </p:nvSpPr>
        <p:spPr>
          <a:xfrm>
            <a:off x="7345326" y="9864295"/>
            <a:ext cx="494544" cy="172483"/>
          </a:xfrm>
          <a:prstGeom prst="rect">
            <a:avLst/>
          </a:prstGeom>
          <a:solidFill>
            <a:srgbClr val="D1D3D4"/>
          </a:solidFill>
        </p:spPr>
      </p:sp>
      <p:sp>
        <p:nvSpPr>
          <p:cNvPr id="3464" name="object_3465"/>
          <p:cNvSpPr/>
          <p:nvPr/>
        </p:nvSpPr>
        <p:spPr>
          <a:xfrm>
            <a:off x="7345326" y="10089850"/>
            <a:ext cx="0" cy="172483"/>
          </a:xfrm>
          <a:prstGeom prst="rect">
            <a:avLst/>
          </a:prstGeom>
          <a:solidFill>
            <a:srgbClr val="E1E2E3"/>
          </a:solidFill>
        </p:spPr>
      </p:sp>
      <p:sp>
        <p:nvSpPr>
          <p:cNvPr id="3466" name="object_3467"/>
          <p:cNvSpPr/>
          <p:nvPr/>
        </p:nvSpPr>
        <p:spPr>
          <a:xfrm>
            <a:off x="7345326" y="3999878"/>
            <a:ext cx="0" cy="6368598"/>
          </a:xfrm>
          <a:prstGeom prst="rect">
            <a:avLst/>
          </a:prstGeom>
          <a:ln w="5235">
            <a:solidFill>
              <a:srgbClr val="000000"/>
            </a:solidFill>
          </a:ln>
        </p:spPr>
      </p:sp>
      <p:sp>
        <p:nvSpPr>
          <p:cNvPr id="3468" name="object_3469"/>
          <p:cNvSpPr/>
          <p:nvPr/>
        </p:nvSpPr>
        <p:spPr>
          <a:xfrm>
            <a:off x="15752573" y="3999878"/>
            <a:ext cx="0" cy="6368598"/>
          </a:xfrm>
          <a:prstGeom prst="rect">
            <a:avLst/>
          </a:prstGeom>
          <a:ln w="5235">
            <a:solidFill>
              <a:srgbClr val="000000"/>
            </a:solidFill>
          </a:ln>
        </p:spPr>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2" name="object_3473"/>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7</a:t>
            </a:r>
            <a:endParaRPr sz="2950" b="1" dirty="0"/>
          </a:p>
        </p:txBody>
      </p:sp>
      <p:sp>
        <p:nvSpPr>
          <p:cNvPr id="3474" name="object_347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Veränderungstempo</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3476" name="347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3478" name="347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3480" name="348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3482" name="348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3484" name="348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3486" name="348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3488" name="348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3490" name="349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3492" name="object_3493"/>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Das Veränderungstempo im Unternehmen ist für mich gut verkraftbar. (100%)</a:t>
            </a:r>
            <a:endParaRPr sz="2450" dirty="0">
              <a:latin typeface="Arial"/>
              <a:cs typeface="Arial"/>
            </a:endParaRPr>
          </a:p>
        </p:txBody>
      </p:sp>
      <p:sp>
        <p:nvSpPr>
          <p:cNvPr id="3494" name="object_3495"/>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2.6</a:t>
            </a:r>
          </a:p>
          <a:p>
            <a:pPr algn="ctr"/>
            <a:r>
              <a:rPr lang="en-US" sz="1850" b="1" dirty="0">
                <a:solidFill>
                  <a:srgbClr val="E25763"/>
                </a:solidFill>
                <a:latin typeface="Arial"/>
                <a:cs typeface="Arial"/>
              </a:rPr>
              <a:t>(-0.3)</a:t>
            </a:r>
          </a:p>
        </p:txBody>
      </p:sp>
      <p:sp>
        <p:nvSpPr>
          <p:cNvPr id="3496" name="object_3497"/>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3498" name="object_3499"/>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14%</a:t>
            </a:r>
          </a:p>
          <a:p>
            <a:pPr marL="12700" algn="r">
              <a:lnSpc>
                <a:spcPct val="100000"/>
              </a:lnSpc>
              <a:spcBef>
                <a:spcPts val="120"/>
              </a:spcBef>
            </a:pPr>
            <a:r>
              <a:rPr lang="de-AT" sz="1750" spc="10" dirty="0">
                <a:solidFill>
                  <a:srgbClr val="494C4D"/>
                </a:solidFill>
                <a:latin typeface="Arial"/>
                <a:cs typeface="Arial"/>
              </a:rPr>
              <a:t>23% / 21%</a:t>
            </a:r>
          </a:p>
        </p:txBody>
      </p:sp>
      <p:sp>
        <p:nvSpPr>
          <p:cNvPr id="3500" name="object_3501"/>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a:t>
            </a:r>
          </a:p>
        </p:txBody>
      </p:sp>
      <p:sp>
        <p:nvSpPr>
          <p:cNvPr id="3502" name="object_3503"/>
          <p:cNvSpPr/>
          <p:nvPr/>
        </p:nvSpPr>
        <p:spPr>
          <a:xfrm>
            <a:off x="7345326" y="4106021"/>
            <a:ext cx="2802416" cy="398037"/>
          </a:xfrm>
          <a:prstGeom prst="rect">
            <a:avLst/>
          </a:prstGeom>
          <a:solidFill>
            <a:srgbClr val="49C0B6"/>
          </a:solidFill>
        </p:spPr>
      </p:sp>
      <p:sp>
        <p:nvSpPr>
          <p:cNvPr id="3504" name="object_3505"/>
          <p:cNvSpPr/>
          <p:nvPr/>
        </p:nvSpPr>
        <p:spPr>
          <a:xfrm>
            <a:off x="7345326" y="4557130"/>
            <a:ext cx="4483865" cy="172483"/>
          </a:xfrm>
          <a:prstGeom prst="rect">
            <a:avLst/>
          </a:prstGeom>
          <a:solidFill>
            <a:srgbClr val="D1D3D4"/>
          </a:solidFill>
        </p:spPr>
      </p:sp>
      <p:sp>
        <p:nvSpPr>
          <p:cNvPr id="3506" name="object_3507"/>
          <p:cNvSpPr/>
          <p:nvPr/>
        </p:nvSpPr>
        <p:spPr>
          <a:xfrm>
            <a:off x="7345326" y="4782685"/>
            <a:ext cx="4038776" cy="172483"/>
          </a:xfrm>
          <a:prstGeom prst="rect">
            <a:avLst/>
          </a:prstGeom>
          <a:solidFill>
            <a:srgbClr val="E1E2E3"/>
          </a:solidFill>
        </p:spPr>
      </p:sp>
      <p:sp>
        <p:nvSpPr>
          <p:cNvPr id="3508" name="object_3509"/>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3510" name="object_3511"/>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40%</a:t>
            </a:r>
          </a:p>
          <a:p>
            <a:pPr marL="12700" algn="r">
              <a:lnSpc>
                <a:spcPct val="100000"/>
              </a:lnSpc>
              <a:spcBef>
                <a:spcPts val="120"/>
              </a:spcBef>
            </a:pPr>
            <a:r>
              <a:rPr lang="de-AT" sz="1750" spc="10" dirty="0">
                <a:solidFill>
                  <a:srgbClr val="494C4D"/>
                </a:solidFill>
                <a:latin typeface="Arial"/>
                <a:cs typeface="Arial"/>
              </a:rPr>
              <a:t>43% / 38%</a:t>
            </a:r>
          </a:p>
        </p:txBody>
      </p:sp>
      <p:sp>
        <p:nvSpPr>
          <p:cNvPr id="3512" name="object_3513"/>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14</a:t>
            </a:r>
          </a:p>
        </p:txBody>
      </p:sp>
      <p:sp>
        <p:nvSpPr>
          <p:cNvPr id="3514" name="object_3515"/>
          <p:cNvSpPr/>
          <p:nvPr/>
        </p:nvSpPr>
        <p:spPr>
          <a:xfrm>
            <a:off x="7345326" y="5167454"/>
            <a:ext cx="7846764" cy="398037"/>
          </a:xfrm>
          <a:prstGeom prst="rect">
            <a:avLst/>
          </a:prstGeom>
          <a:solidFill>
            <a:srgbClr val="49C0B6"/>
          </a:solidFill>
        </p:spPr>
      </p:sp>
      <p:sp>
        <p:nvSpPr>
          <p:cNvPr id="3516" name="object_3517"/>
          <p:cNvSpPr/>
          <p:nvPr/>
        </p:nvSpPr>
        <p:spPr>
          <a:xfrm>
            <a:off x="7345326" y="5618563"/>
            <a:ext cx="8407247" cy="172483"/>
          </a:xfrm>
          <a:prstGeom prst="rect">
            <a:avLst/>
          </a:prstGeom>
          <a:solidFill>
            <a:srgbClr val="D1D3D4"/>
          </a:solidFill>
        </p:spPr>
      </p:sp>
      <p:sp>
        <p:nvSpPr>
          <p:cNvPr id="3518" name="object_3519"/>
          <p:cNvSpPr/>
          <p:nvPr/>
        </p:nvSpPr>
        <p:spPr>
          <a:xfrm>
            <a:off x="7345326" y="5844118"/>
            <a:ext cx="7500583" cy="172483"/>
          </a:xfrm>
          <a:prstGeom prst="rect">
            <a:avLst/>
          </a:prstGeom>
          <a:solidFill>
            <a:srgbClr val="E1E2E3"/>
          </a:solidFill>
        </p:spPr>
      </p:sp>
      <p:sp>
        <p:nvSpPr>
          <p:cNvPr id="3520" name="object_3521"/>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3522" name="object_3523"/>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31%</a:t>
            </a:r>
          </a:p>
          <a:p>
            <a:pPr marL="12700" algn="r">
              <a:lnSpc>
                <a:spcPct val="100000"/>
              </a:lnSpc>
              <a:spcBef>
                <a:spcPts val="120"/>
              </a:spcBef>
            </a:pPr>
            <a:r>
              <a:rPr lang="de-AT" sz="1750" spc="10" dirty="0">
                <a:solidFill>
                  <a:srgbClr val="494C4D"/>
                </a:solidFill>
                <a:latin typeface="Arial"/>
                <a:cs typeface="Arial"/>
              </a:rPr>
              <a:t>20% / 24%</a:t>
            </a:r>
          </a:p>
        </p:txBody>
      </p:sp>
      <p:sp>
        <p:nvSpPr>
          <p:cNvPr id="3524" name="object_3525"/>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a:t>
            </a:r>
          </a:p>
        </p:txBody>
      </p:sp>
      <p:sp>
        <p:nvSpPr>
          <p:cNvPr id="3526" name="object_3527"/>
          <p:cNvSpPr/>
          <p:nvPr/>
        </p:nvSpPr>
        <p:spPr>
          <a:xfrm>
            <a:off x="7345326" y="6228887"/>
            <a:ext cx="6165314" cy="398037"/>
          </a:xfrm>
          <a:prstGeom prst="rect">
            <a:avLst/>
          </a:prstGeom>
          <a:solidFill>
            <a:srgbClr val="49C0B6"/>
          </a:solidFill>
        </p:spPr>
      </p:sp>
      <p:sp>
        <p:nvSpPr>
          <p:cNvPr id="3528" name="object_3529"/>
          <p:cNvSpPr/>
          <p:nvPr/>
        </p:nvSpPr>
        <p:spPr>
          <a:xfrm>
            <a:off x="7345326" y="6679996"/>
            <a:ext cx="3923382" cy="172483"/>
          </a:xfrm>
          <a:prstGeom prst="rect">
            <a:avLst/>
          </a:prstGeom>
          <a:solidFill>
            <a:srgbClr val="D1D3D4"/>
          </a:solidFill>
        </p:spPr>
      </p:sp>
      <p:sp>
        <p:nvSpPr>
          <p:cNvPr id="3530" name="object_3531"/>
          <p:cNvSpPr/>
          <p:nvPr/>
        </p:nvSpPr>
        <p:spPr>
          <a:xfrm>
            <a:off x="7345326" y="6905551"/>
            <a:ext cx="4615743" cy="172483"/>
          </a:xfrm>
          <a:prstGeom prst="rect">
            <a:avLst/>
          </a:prstGeom>
          <a:solidFill>
            <a:srgbClr val="E1E2E3"/>
          </a:solidFill>
        </p:spPr>
      </p:sp>
      <p:sp>
        <p:nvSpPr>
          <p:cNvPr id="3532" name="object_3533"/>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3534" name="object_3535"/>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9% / 12%</a:t>
            </a:r>
          </a:p>
        </p:txBody>
      </p:sp>
      <p:sp>
        <p:nvSpPr>
          <p:cNvPr id="3536" name="object_3537"/>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a:t>
            </a:r>
          </a:p>
        </p:txBody>
      </p:sp>
      <p:sp>
        <p:nvSpPr>
          <p:cNvPr id="3538" name="object_3539"/>
          <p:cNvSpPr/>
          <p:nvPr/>
        </p:nvSpPr>
        <p:spPr>
          <a:xfrm>
            <a:off x="7345326" y="7290320"/>
            <a:ext cx="1681449" cy="398037"/>
          </a:xfrm>
          <a:prstGeom prst="rect">
            <a:avLst/>
          </a:prstGeom>
          <a:solidFill>
            <a:srgbClr val="49C0B6"/>
          </a:solidFill>
        </p:spPr>
      </p:sp>
      <p:sp>
        <p:nvSpPr>
          <p:cNvPr id="3540" name="object_3541"/>
          <p:cNvSpPr/>
          <p:nvPr/>
        </p:nvSpPr>
        <p:spPr>
          <a:xfrm>
            <a:off x="7345326" y="7741429"/>
            <a:ext cx="1681449" cy="172483"/>
          </a:xfrm>
          <a:prstGeom prst="rect">
            <a:avLst/>
          </a:prstGeom>
          <a:solidFill>
            <a:srgbClr val="D1D3D4"/>
          </a:solidFill>
        </p:spPr>
      </p:sp>
      <p:sp>
        <p:nvSpPr>
          <p:cNvPr id="3542" name="object_3543"/>
          <p:cNvSpPr/>
          <p:nvPr/>
        </p:nvSpPr>
        <p:spPr>
          <a:xfrm>
            <a:off x="7345326" y="7966984"/>
            <a:ext cx="2307872" cy="172483"/>
          </a:xfrm>
          <a:prstGeom prst="rect">
            <a:avLst/>
          </a:prstGeom>
          <a:solidFill>
            <a:srgbClr val="E1E2E3"/>
          </a:solidFill>
        </p:spPr>
      </p:sp>
      <p:sp>
        <p:nvSpPr>
          <p:cNvPr id="3544" name="object_3545"/>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3546" name="object_3547"/>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3% / 0%</a:t>
            </a:r>
          </a:p>
        </p:txBody>
      </p:sp>
      <p:sp>
        <p:nvSpPr>
          <p:cNvPr id="3548" name="object_3549"/>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3550" name="object_3551"/>
          <p:cNvSpPr/>
          <p:nvPr/>
        </p:nvSpPr>
        <p:spPr>
          <a:xfrm>
            <a:off x="7345326" y="8351753"/>
            <a:ext cx="0" cy="398037"/>
          </a:xfrm>
          <a:prstGeom prst="rect">
            <a:avLst/>
          </a:prstGeom>
          <a:solidFill>
            <a:srgbClr val="49C0B6"/>
          </a:solidFill>
        </p:spPr>
      </p:sp>
      <p:sp>
        <p:nvSpPr>
          <p:cNvPr id="3552" name="object_3553"/>
          <p:cNvSpPr/>
          <p:nvPr/>
        </p:nvSpPr>
        <p:spPr>
          <a:xfrm>
            <a:off x="7345326" y="8802862"/>
            <a:ext cx="560483" cy="172483"/>
          </a:xfrm>
          <a:prstGeom prst="rect">
            <a:avLst/>
          </a:prstGeom>
          <a:solidFill>
            <a:srgbClr val="D1D3D4"/>
          </a:solidFill>
        </p:spPr>
      </p:sp>
      <p:sp>
        <p:nvSpPr>
          <p:cNvPr id="3554" name="object_3555"/>
          <p:cNvSpPr/>
          <p:nvPr/>
        </p:nvSpPr>
        <p:spPr>
          <a:xfrm>
            <a:off x="7345326" y="9028417"/>
            <a:ext cx="0" cy="172483"/>
          </a:xfrm>
          <a:prstGeom prst="rect">
            <a:avLst/>
          </a:prstGeom>
          <a:solidFill>
            <a:srgbClr val="E1E2E3"/>
          </a:solidFill>
        </p:spPr>
      </p:sp>
      <p:sp>
        <p:nvSpPr>
          <p:cNvPr id="3556" name="object_3557"/>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3558" name="object_3559"/>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3% / 6%</a:t>
            </a:r>
          </a:p>
        </p:txBody>
      </p:sp>
      <p:sp>
        <p:nvSpPr>
          <p:cNvPr id="3560" name="object_3561"/>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3562" name="object_3563"/>
          <p:cNvSpPr/>
          <p:nvPr/>
        </p:nvSpPr>
        <p:spPr>
          <a:xfrm>
            <a:off x="7345326" y="9413186"/>
            <a:ext cx="1120966" cy="398037"/>
          </a:xfrm>
          <a:prstGeom prst="rect">
            <a:avLst/>
          </a:prstGeom>
          <a:solidFill>
            <a:srgbClr val="49C0B6"/>
          </a:solidFill>
        </p:spPr>
      </p:sp>
      <p:sp>
        <p:nvSpPr>
          <p:cNvPr id="3564" name="object_3565"/>
          <p:cNvSpPr/>
          <p:nvPr/>
        </p:nvSpPr>
        <p:spPr>
          <a:xfrm>
            <a:off x="7345326" y="9864295"/>
            <a:ext cx="560483" cy="172483"/>
          </a:xfrm>
          <a:prstGeom prst="rect">
            <a:avLst/>
          </a:prstGeom>
          <a:solidFill>
            <a:srgbClr val="D1D3D4"/>
          </a:solidFill>
        </p:spPr>
      </p:sp>
      <p:sp>
        <p:nvSpPr>
          <p:cNvPr id="3566" name="object_3567"/>
          <p:cNvSpPr/>
          <p:nvPr/>
        </p:nvSpPr>
        <p:spPr>
          <a:xfrm>
            <a:off x="7345326" y="10089850"/>
            <a:ext cx="1153936" cy="172483"/>
          </a:xfrm>
          <a:prstGeom prst="rect">
            <a:avLst/>
          </a:prstGeom>
          <a:solidFill>
            <a:srgbClr val="E1E2E3"/>
          </a:solidFill>
        </p:spPr>
      </p:sp>
      <p:sp>
        <p:nvSpPr>
          <p:cNvPr id="3568" name="object_3569"/>
          <p:cNvSpPr/>
          <p:nvPr/>
        </p:nvSpPr>
        <p:spPr>
          <a:xfrm>
            <a:off x="7345326" y="3999878"/>
            <a:ext cx="0" cy="6368598"/>
          </a:xfrm>
          <a:prstGeom prst="rect">
            <a:avLst/>
          </a:prstGeom>
          <a:ln w="5235">
            <a:solidFill>
              <a:srgbClr val="000000"/>
            </a:solidFill>
          </a:ln>
        </p:spPr>
      </p:sp>
      <p:sp>
        <p:nvSpPr>
          <p:cNvPr id="3570" name="object_3571"/>
          <p:cNvSpPr/>
          <p:nvPr/>
        </p:nvSpPr>
        <p:spPr>
          <a:xfrm>
            <a:off x="15752573" y="3999878"/>
            <a:ext cx="0" cy="6368598"/>
          </a:xfrm>
          <a:prstGeom prst="rect">
            <a:avLst/>
          </a:prstGeom>
          <a:ln w="5235">
            <a:solidFill>
              <a:srgbClr val="000000"/>
            </a:solidFill>
          </a:ln>
        </p:spPr>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4" name="object_3575"/>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8</a:t>
            </a:r>
            <a:endParaRPr sz="2950" b="1" dirty="0"/>
          </a:p>
        </p:txBody>
      </p:sp>
      <p:sp>
        <p:nvSpPr>
          <p:cNvPr id="3576" name="object_357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Qualität von Besprechungen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3578" name="357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3580" name="358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3582" name="358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3584" name="358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3586" name="358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3588" name="358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3590" name="359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3592" name="359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3594" name="object_3595"/>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Mit der Qualität von internen Besprechungen bin ich sehr zufrieden. (100%)</a:t>
            </a:r>
            <a:endParaRPr sz="2450" dirty="0">
              <a:latin typeface="Arial"/>
              <a:cs typeface="Arial"/>
            </a:endParaRPr>
          </a:p>
        </p:txBody>
      </p:sp>
      <p:sp>
        <p:nvSpPr>
          <p:cNvPr id="3596" name="object_3597"/>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(-0.1)</a:t>
            </a:r>
          </a:p>
        </p:txBody>
      </p:sp>
      <p:sp>
        <p:nvSpPr>
          <p:cNvPr id="3598" name="object_3599"/>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3600" name="object_3601"/>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29%</a:t>
            </a:r>
          </a:p>
          <a:p>
            <a:pPr marL="12700" algn="r">
              <a:lnSpc>
                <a:spcPct val="100000"/>
              </a:lnSpc>
              <a:spcBef>
                <a:spcPts val="120"/>
              </a:spcBef>
            </a:pPr>
            <a:r>
              <a:rPr lang="de-AT" sz="1750" spc="10" dirty="0">
                <a:solidFill>
                  <a:srgbClr val="494C4D"/>
                </a:solidFill>
                <a:latin typeface="Arial"/>
                <a:cs typeface="Arial"/>
              </a:rPr>
              <a:t>17% / 18%</a:t>
            </a:r>
          </a:p>
        </p:txBody>
      </p:sp>
      <p:sp>
        <p:nvSpPr>
          <p:cNvPr id="3602" name="object_3603"/>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10</a:t>
            </a:r>
          </a:p>
        </p:txBody>
      </p:sp>
      <p:sp>
        <p:nvSpPr>
          <p:cNvPr id="3604" name="object_3605"/>
          <p:cNvSpPr/>
          <p:nvPr/>
        </p:nvSpPr>
        <p:spPr>
          <a:xfrm>
            <a:off x="7345326" y="4106021"/>
            <a:ext cx="5254529" cy="398037"/>
          </a:xfrm>
          <a:prstGeom prst="rect">
            <a:avLst/>
          </a:prstGeom>
          <a:solidFill>
            <a:srgbClr val="49C0B6"/>
          </a:solidFill>
        </p:spPr>
      </p:sp>
      <p:sp>
        <p:nvSpPr>
          <p:cNvPr id="3606" name="object_3607"/>
          <p:cNvSpPr/>
          <p:nvPr/>
        </p:nvSpPr>
        <p:spPr>
          <a:xfrm>
            <a:off x="7345326" y="4557130"/>
            <a:ext cx="3152718" cy="172483"/>
          </a:xfrm>
          <a:prstGeom prst="rect">
            <a:avLst/>
          </a:prstGeom>
          <a:solidFill>
            <a:srgbClr val="D1D3D4"/>
          </a:solidFill>
        </p:spPr>
      </p:sp>
      <p:sp>
        <p:nvSpPr>
          <p:cNvPr id="3608" name="object_3609"/>
          <p:cNvSpPr/>
          <p:nvPr/>
        </p:nvSpPr>
        <p:spPr>
          <a:xfrm>
            <a:off x="7345326" y="4782685"/>
            <a:ext cx="3245445" cy="172483"/>
          </a:xfrm>
          <a:prstGeom prst="rect">
            <a:avLst/>
          </a:prstGeom>
          <a:solidFill>
            <a:srgbClr val="E1E2E3"/>
          </a:solidFill>
        </p:spPr>
      </p:sp>
      <p:sp>
        <p:nvSpPr>
          <p:cNvPr id="3610" name="object_361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3612" name="object_361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23%</a:t>
            </a:r>
          </a:p>
          <a:p>
            <a:pPr marL="12700" algn="r">
              <a:lnSpc>
                <a:spcPct val="100000"/>
              </a:lnSpc>
              <a:spcBef>
                <a:spcPts val="120"/>
              </a:spcBef>
            </a:pPr>
            <a:r>
              <a:rPr lang="de-AT" sz="1750" spc="10" dirty="0">
                <a:solidFill>
                  <a:srgbClr val="494C4D"/>
                </a:solidFill>
                <a:latin typeface="Arial"/>
                <a:cs typeface="Arial"/>
              </a:rPr>
              <a:t>46% / 38%</a:t>
            </a:r>
          </a:p>
        </p:txBody>
      </p:sp>
      <p:sp>
        <p:nvSpPr>
          <p:cNvPr id="3614" name="object_361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8</a:t>
            </a:r>
          </a:p>
        </p:txBody>
      </p:sp>
      <p:sp>
        <p:nvSpPr>
          <p:cNvPr id="3616" name="object_3617"/>
          <p:cNvSpPr/>
          <p:nvPr/>
        </p:nvSpPr>
        <p:spPr>
          <a:xfrm>
            <a:off x="7345326" y="5167454"/>
            <a:ext cx="4203624" cy="398037"/>
          </a:xfrm>
          <a:prstGeom prst="rect">
            <a:avLst/>
          </a:prstGeom>
          <a:solidFill>
            <a:srgbClr val="49C0B6"/>
          </a:solidFill>
        </p:spPr>
      </p:sp>
      <p:sp>
        <p:nvSpPr>
          <p:cNvPr id="3618" name="object_3619"/>
          <p:cNvSpPr/>
          <p:nvPr/>
        </p:nvSpPr>
        <p:spPr>
          <a:xfrm>
            <a:off x="7345326" y="5618563"/>
            <a:ext cx="8407247" cy="172483"/>
          </a:xfrm>
          <a:prstGeom prst="rect">
            <a:avLst/>
          </a:prstGeom>
          <a:solidFill>
            <a:srgbClr val="D1D3D4"/>
          </a:solidFill>
        </p:spPr>
      </p:sp>
      <p:sp>
        <p:nvSpPr>
          <p:cNvPr id="3620" name="object_3621"/>
          <p:cNvSpPr/>
          <p:nvPr/>
        </p:nvSpPr>
        <p:spPr>
          <a:xfrm>
            <a:off x="7345326" y="5844118"/>
            <a:ext cx="7031797" cy="172483"/>
          </a:xfrm>
          <a:prstGeom prst="rect">
            <a:avLst/>
          </a:prstGeom>
          <a:solidFill>
            <a:srgbClr val="E1E2E3"/>
          </a:solidFill>
        </p:spPr>
      </p:sp>
      <p:sp>
        <p:nvSpPr>
          <p:cNvPr id="3622" name="object_3623"/>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3624" name="object_3625"/>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37%</a:t>
            </a:r>
          </a:p>
          <a:p>
            <a:pPr marL="12700" algn="r">
              <a:lnSpc>
                <a:spcPct val="100000"/>
              </a:lnSpc>
              <a:spcBef>
                <a:spcPts val="120"/>
              </a:spcBef>
            </a:pPr>
            <a:r>
              <a:rPr lang="de-AT" sz="1750" spc="10" dirty="0">
                <a:solidFill>
                  <a:srgbClr val="494C4D"/>
                </a:solidFill>
                <a:latin typeface="Arial"/>
                <a:cs typeface="Arial"/>
              </a:rPr>
              <a:t>37% / 41%</a:t>
            </a:r>
          </a:p>
        </p:txBody>
      </p:sp>
      <p:sp>
        <p:nvSpPr>
          <p:cNvPr id="3626" name="object_3627"/>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13</a:t>
            </a:r>
          </a:p>
        </p:txBody>
      </p:sp>
      <p:sp>
        <p:nvSpPr>
          <p:cNvPr id="3628" name="object_3629"/>
          <p:cNvSpPr/>
          <p:nvPr/>
        </p:nvSpPr>
        <p:spPr>
          <a:xfrm>
            <a:off x="7345326" y="6228887"/>
            <a:ext cx="6830888" cy="398037"/>
          </a:xfrm>
          <a:prstGeom prst="rect">
            <a:avLst/>
          </a:prstGeom>
          <a:solidFill>
            <a:srgbClr val="49C0B6"/>
          </a:solidFill>
        </p:spPr>
      </p:sp>
      <p:sp>
        <p:nvSpPr>
          <p:cNvPr id="3630" name="object_3631"/>
          <p:cNvSpPr/>
          <p:nvPr/>
        </p:nvSpPr>
        <p:spPr>
          <a:xfrm>
            <a:off x="7345326" y="6679996"/>
            <a:ext cx="6830888" cy="172483"/>
          </a:xfrm>
          <a:prstGeom prst="rect">
            <a:avLst/>
          </a:prstGeom>
          <a:solidFill>
            <a:srgbClr val="D1D3D4"/>
          </a:solidFill>
        </p:spPr>
      </p:sp>
      <p:sp>
        <p:nvSpPr>
          <p:cNvPr id="3632" name="object_3633"/>
          <p:cNvSpPr/>
          <p:nvPr/>
        </p:nvSpPr>
        <p:spPr>
          <a:xfrm>
            <a:off x="7345326" y="6905551"/>
            <a:ext cx="7572704" cy="172483"/>
          </a:xfrm>
          <a:prstGeom prst="rect">
            <a:avLst/>
          </a:prstGeom>
          <a:solidFill>
            <a:srgbClr val="E1E2E3"/>
          </a:solidFill>
        </p:spPr>
      </p:sp>
      <p:sp>
        <p:nvSpPr>
          <p:cNvPr id="3634" name="object_363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3636" name="object_363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0% / 3%</a:t>
            </a:r>
          </a:p>
        </p:txBody>
      </p:sp>
      <p:sp>
        <p:nvSpPr>
          <p:cNvPr id="3638" name="object_363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a:t>
            </a:r>
          </a:p>
        </p:txBody>
      </p:sp>
      <p:sp>
        <p:nvSpPr>
          <p:cNvPr id="3640" name="object_3641"/>
          <p:cNvSpPr/>
          <p:nvPr/>
        </p:nvSpPr>
        <p:spPr>
          <a:xfrm>
            <a:off x="7345326" y="7290320"/>
            <a:ext cx="2101812" cy="398037"/>
          </a:xfrm>
          <a:prstGeom prst="rect">
            <a:avLst/>
          </a:prstGeom>
          <a:solidFill>
            <a:srgbClr val="49C0B6"/>
          </a:solidFill>
        </p:spPr>
      </p:sp>
      <p:sp>
        <p:nvSpPr>
          <p:cNvPr id="3642" name="object_3643"/>
          <p:cNvSpPr/>
          <p:nvPr/>
        </p:nvSpPr>
        <p:spPr>
          <a:xfrm>
            <a:off x="7345326" y="7741429"/>
            <a:ext cx="0" cy="172483"/>
          </a:xfrm>
          <a:prstGeom prst="rect">
            <a:avLst/>
          </a:prstGeom>
          <a:solidFill>
            <a:srgbClr val="D1D3D4"/>
          </a:solidFill>
        </p:spPr>
      </p:sp>
      <p:sp>
        <p:nvSpPr>
          <p:cNvPr id="3644" name="object_3645"/>
          <p:cNvSpPr/>
          <p:nvPr/>
        </p:nvSpPr>
        <p:spPr>
          <a:xfrm>
            <a:off x="7345326" y="7966984"/>
            <a:ext cx="540907" cy="172483"/>
          </a:xfrm>
          <a:prstGeom prst="rect">
            <a:avLst/>
          </a:prstGeom>
          <a:solidFill>
            <a:srgbClr val="E1E2E3"/>
          </a:solidFill>
        </p:spPr>
      </p:sp>
      <p:sp>
        <p:nvSpPr>
          <p:cNvPr id="3646" name="object_3647"/>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3648" name="object_3649"/>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3650" name="object_3651"/>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3652" name="object_3653"/>
          <p:cNvSpPr/>
          <p:nvPr/>
        </p:nvSpPr>
        <p:spPr>
          <a:xfrm>
            <a:off x="7345326" y="8351753"/>
            <a:ext cx="0" cy="398037"/>
          </a:xfrm>
          <a:prstGeom prst="rect">
            <a:avLst/>
          </a:prstGeom>
          <a:solidFill>
            <a:srgbClr val="49C0B6"/>
          </a:solidFill>
        </p:spPr>
      </p:sp>
      <p:sp>
        <p:nvSpPr>
          <p:cNvPr id="3654" name="object_3655"/>
          <p:cNvSpPr/>
          <p:nvPr/>
        </p:nvSpPr>
        <p:spPr>
          <a:xfrm>
            <a:off x="7345326" y="8802862"/>
            <a:ext cx="0" cy="172483"/>
          </a:xfrm>
          <a:prstGeom prst="rect">
            <a:avLst/>
          </a:prstGeom>
          <a:solidFill>
            <a:srgbClr val="D1D3D4"/>
          </a:solidFill>
        </p:spPr>
      </p:sp>
      <p:sp>
        <p:nvSpPr>
          <p:cNvPr id="3656" name="object_3657"/>
          <p:cNvSpPr/>
          <p:nvPr/>
        </p:nvSpPr>
        <p:spPr>
          <a:xfrm>
            <a:off x="7345326" y="9028417"/>
            <a:ext cx="0" cy="172483"/>
          </a:xfrm>
          <a:prstGeom prst="rect">
            <a:avLst/>
          </a:prstGeom>
          <a:solidFill>
            <a:srgbClr val="E1E2E3"/>
          </a:solidFill>
        </p:spPr>
      </p:sp>
      <p:sp>
        <p:nvSpPr>
          <p:cNvPr id="3658" name="object_3659"/>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3660" name="object_3661"/>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3662" name="object_3663"/>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3664" name="object_3665"/>
          <p:cNvSpPr/>
          <p:nvPr/>
        </p:nvSpPr>
        <p:spPr>
          <a:xfrm>
            <a:off x="7345326" y="9413186"/>
            <a:ext cx="0" cy="398037"/>
          </a:xfrm>
          <a:prstGeom prst="rect">
            <a:avLst/>
          </a:prstGeom>
          <a:solidFill>
            <a:srgbClr val="49C0B6"/>
          </a:solidFill>
        </p:spPr>
      </p:sp>
      <p:sp>
        <p:nvSpPr>
          <p:cNvPr id="3666" name="object_3667"/>
          <p:cNvSpPr/>
          <p:nvPr/>
        </p:nvSpPr>
        <p:spPr>
          <a:xfrm>
            <a:off x="7345326" y="9864295"/>
            <a:ext cx="0" cy="172483"/>
          </a:xfrm>
          <a:prstGeom prst="rect">
            <a:avLst/>
          </a:prstGeom>
          <a:solidFill>
            <a:srgbClr val="D1D3D4"/>
          </a:solidFill>
        </p:spPr>
      </p:sp>
      <p:sp>
        <p:nvSpPr>
          <p:cNvPr id="3668" name="object_3669"/>
          <p:cNvSpPr/>
          <p:nvPr/>
        </p:nvSpPr>
        <p:spPr>
          <a:xfrm>
            <a:off x="7345326" y="10089850"/>
            <a:ext cx="0" cy="172483"/>
          </a:xfrm>
          <a:prstGeom prst="rect">
            <a:avLst/>
          </a:prstGeom>
          <a:solidFill>
            <a:srgbClr val="E1E2E3"/>
          </a:solidFill>
        </p:spPr>
      </p:sp>
      <p:sp>
        <p:nvSpPr>
          <p:cNvPr id="3670" name="object_3671"/>
          <p:cNvSpPr/>
          <p:nvPr/>
        </p:nvSpPr>
        <p:spPr>
          <a:xfrm>
            <a:off x="7345326" y="3999878"/>
            <a:ext cx="0" cy="6368598"/>
          </a:xfrm>
          <a:prstGeom prst="rect">
            <a:avLst/>
          </a:prstGeom>
          <a:ln w="5235">
            <a:solidFill>
              <a:srgbClr val="000000"/>
            </a:solidFill>
          </a:ln>
        </p:spPr>
      </p:sp>
      <p:sp>
        <p:nvSpPr>
          <p:cNvPr id="3672" name="object_3673"/>
          <p:cNvSpPr/>
          <p:nvPr/>
        </p:nvSpPr>
        <p:spPr>
          <a:xfrm>
            <a:off x="15752573" y="3999878"/>
            <a:ext cx="0" cy="6368598"/>
          </a:xfrm>
          <a:prstGeom prst="rect">
            <a:avLst/>
          </a:prstGeom>
          <a:ln w="5235">
            <a:solidFill>
              <a:srgbClr val="000000"/>
            </a:solidFill>
          </a:ln>
        </p:spPr>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8" name="object_3689"/>
          <p:cNvSpPr>
            <a:spLocks noGrp="1"/>
          </p:cNvSpPr>
          <p:nvPr/>
        </p:nvSpPr>
        <p:spPr>
          <a:xfrm>
            <a:off x="757390" y="680607"/>
            <a:ext cx="733425" cy="733425"/>
          </a:xfrm>
          <a:prstGeom prst="rect">
            <a:avLst/>
          </a:prstGeom>
          <a:ln w="125650">
            <a:solidFill>
              <a:srgbClr val="B26256"/>
            </a:solidFill>
          </a:ln>
        </p:spPr>
        <p:txBody>
          <a:bodyPr wrap="square" lIns="0" tIns="0" rIns="0" bIns="0" rtlCol="0"/>
          <a:lstStyle/>
          <a:p>
            <a:endParaRPr/>
          </a:p>
        </p:txBody>
      </p:sp>
      <p:sp>
        <p:nvSpPr>
          <p:cNvPr id="3690" name="object_369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Arbeitsabläufe | Handlungsportfolio</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3692" name="369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3694" name="369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3696" name="369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3698" name="369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3700" name="370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3702" name="370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3704" name="370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3706" name="370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3708" name="object_3709"/>
          <p:cNvSpPr/>
          <p:nvPr/>
        </p:nvSpPr>
        <p:spPr>
          <a:xfrm>
            <a:off x="18761549" y="2418474"/>
            <a:ext cx="922019" cy="922019"/>
          </a:xfrm>
          <a:prstGeom prst="rect">
            <a:avLst/>
          </a:prstGeom>
          <a:ln w="52354">
            <a:solidFill>
              <a:srgbClr val="FABC46"/>
            </a:solidFill>
          </a:ln>
        </p:spPr>
        <p:txBody>
          <a:bodyPr wrap="square" lIns="0" tIns="0" rIns="0" bIns="0" rtlCol="0" anchor="ctr" anchorCtr="1"/>
          <a:lstStyle/>
          <a:p>
            <a:pPr marL="12700" algn="ctr">
              <a:lnSpc>
                <a:spcPts val="3260"/>
              </a:lnSpc>
              <a:spcBef>
                <a:spcPts val="114"/>
              </a:spcBef>
            </a:pPr>
            <a:r>
              <a:rPr lang="de-AT" sz="2950" b="1" dirty="0">
                <a:solidFill>
                  <a:srgbClr val="515455"/>
                </a:solidFill>
                <a:latin typeface="Arial"/>
                <a:ea typeface="Arial"/>
              </a:rPr>
              <a:t>2.4</a:t>
            </a:r>
          </a:p>
          <a:p>
            <a:pPr algn="ctr"/>
            <a:r>
              <a:rPr lang="en-US" sz="1850" b="1" dirty="0">
                <a:solidFill>
                  <a:srgbClr val="515455"/>
                </a:solidFill>
                <a:latin typeface="Arial"/>
                <a:cs typeface="Arial"/>
              </a:rPr>
              <a:t>(+0.1)</a:t>
            </a:r>
          </a:p>
        </p:txBody>
      </p:sp>
      <p:sp>
        <p:nvSpPr>
          <p:cNvPr id="3710" name="object_3711"/>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(N=15)</a:t>
            </a:r>
            <a:endParaRPr lang="en-US" sz="1950" dirty="0">
              <a:latin typeface="Arial" panose="02000000000000000000" pitchFamily="2" charset="0"/>
              <a:ea typeface="Arial" panose="02000000000000000000" pitchFamily="2" charset="0"/>
            </a:endParaRPr>
          </a:p>
        </p:txBody>
      </p:sp>
      <p:sp>
        <p:nvSpPr>
          <p:cNvPr id="3712" name="object_3713"/>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3714" name="object_3715"/>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(3.6)</a:t>
            </a:r>
            <a:endParaRPr sz="1950" dirty="0"/>
          </a:p>
        </p:txBody>
      </p:sp>
      <p:sp>
        <p:nvSpPr>
          <p:cNvPr id="3716" name="object_3717"/>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3718" name="object_3719"/>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(1.2)</a:t>
            </a:r>
          </a:p>
        </p:txBody>
      </p:sp>
      <p:sp>
        <p:nvSpPr>
          <p:cNvPr id="3676" name="object_3677"/>
          <p:cNvSpPr/>
          <p:nvPr/>
        </p:nvSpPr>
        <p:spPr>
          <a:xfrm>
            <a:off x="3748577" y="10104831"/>
            <a:ext cx="3580769" cy="157480"/>
          </a:xfrm>
          <a:prstGeom prst="rect">
            <a:avLst/>
          </a:prstGeom>
          <a:solidFill>
            <a:srgbClr val="DB2D3C"/>
          </a:solidFill>
        </p:spPr>
      </p:sp>
      <p:sp>
        <p:nvSpPr>
          <p:cNvPr id="3678" name="object_3679"/>
          <p:cNvSpPr/>
          <p:nvPr/>
        </p:nvSpPr>
        <p:spPr>
          <a:xfrm>
            <a:off x="3748577" y="3146501"/>
            <a:ext cx="3580769" cy="6958330"/>
          </a:xfrm>
          <a:prstGeom prst="rect">
            <a:avLst/>
          </a:prstGeom>
          <a:solidFill>
            <a:srgbClr val="DB2D3C">
              <a:alpha val="9999"/>
            </a:srgbClr>
          </a:solidFill>
        </p:spPr>
      </p:sp>
      <p:sp>
        <p:nvSpPr>
          <p:cNvPr id="3680" name="object_3681"/>
          <p:cNvSpPr/>
          <p:nvPr/>
        </p:nvSpPr>
        <p:spPr>
          <a:xfrm>
            <a:off x="7329346" y="10104831"/>
            <a:ext cx="3133173" cy="157480"/>
          </a:xfrm>
          <a:prstGeom prst="rect">
            <a:avLst/>
          </a:prstGeom>
          <a:solidFill>
            <a:srgbClr val="FABC46"/>
          </a:solidFill>
        </p:spPr>
      </p:sp>
      <p:sp>
        <p:nvSpPr>
          <p:cNvPr id="3682" name="object_3683"/>
          <p:cNvSpPr/>
          <p:nvPr/>
        </p:nvSpPr>
        <p:spPr>
          <a:xfrm>
            <a:off x="7329346" y="3146501"/>
            <a:ext cx="3133173" cy="6958330"/>
          </a:xfrm>
          <a:prstGeom prst="rect">
            <a:avLst/>
          </a:prstGeom>
          <a:solidFill>
            <a:srgbClr val="FABC46">
              <a:alpha val="9999"/>
            </a:srgbClr>
          </a:solidFill>
        </p:spPr>
      </p:sp>
      <p:sp>
        <p:nvSpPr>
          <p:cNvPr id="3684" name="object_3685"/>
          <p:cNvSpPr/>
          <p:nvPr/>
        </p:nvSpPr>
        <p:spPr>
          <a:xfrm>
            <a:off x="10462519" y="10104831"/>
            <a:ext cx="5893348" cy="157480"/>
          </a:xfrm>
          <a:prstGeom prst="rect">
            <a:avLst/>
          </a:prstGeom>
          <a:solidFill>
            <a:srgbClr val="35B77C"/>
          </a:solidFill>
        </p:spPr>
      </p:sp>
      <p:sp>
        <p:nvSpPr>
          <p:cNvPr id="3686" name="object_3687"/>
          <p:cNvSpPr/>
          <p:nvPr/>
        </p:nvSpPr>
        <p:spPr>
          <a:xfrm>
            <a:off x="10462519" y="3146501"/>
            <a:ext cx="5893348" cy="6958330"/>
          </a:xfrm>
          <a:prstGeom prst="rect">
            <a:avLst/>
          </a:prstGeom>
          <a:solidFill>
            <a:srgbClr val="35B77C">
              <a:alpha val="9999"/>
            </a:srgbClr>
          </a:solidFill>
        </p:spPr>
      </p:sp>
      <p:sp>
        <p:nvSpPr>
          <p:cNvPr id="3720" name="object_3721"/>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3722" name="object_3723"/>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sp>
        <p:nvSpPr>
          <p:cNvPr id="3724" name="object_3725">
            <a:hlinkClick r:id="rId13" action="ppaction://hlinksldjump" tooltip="9: Prioritätensetzung Z=2.3 / W=22%"/>
          </p:cNvPr>
          <p:cNvSpPr/>
          <p:nvPr/>
        </p:nvSpPr>
        <p:spPr>
          <a:xfrm>
            <a:off x="10487316" y="8306981"/>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9</a:t>
            </a:r>
            <a:endParaRPr sz="1950" b="1" dirty="0"/>
          </a:p>
        </p:txBody>
      </p:sp>
      <p:sp>
        <p:nvSpPr>
          <p:cNvPr id="3726" name="object_3727">
            <a:hlinkClick r:id="rId19" action="ppaction://hlinksldjump" tooltip="10: Unbürokratische Entscheidungen Z=2.8 / W=83%"/>
          </p:cNvPr>
          <p:cNvSpPr/>
          <p:nvPr/>
        </p:nvSpPr>
        <p:spPr>
          <a:xfrm>
            <a:off x="7908918" y="4062400"/>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10</a:t>
            </a:r>
            <a:endParaRPr sz="1950" b="1" dirty="0"/>
          </a:p>
        </p:txBody>
      </p:sp>
      <p:sp>
        <p:nvSpPr>
          <p:cNvPr id="3728" name="object_3729">
            <a:hlinkClick r:id="rId20" action="ppaction://hlinksldjump" tooltip="11: Abteilungsübergreifender Arbeitsablauf Z=2.3 / W=17%"/>
          </p:cNvPr>
          <p:cNvSpPr/>
          <p:nvPr/>
        </p:nvSpPr>
        <p:spPr>
          <a:xfrm>
            <a:off x="10680397" y="8654897"/>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11</a:t>
            </a:r>
            <a:endParaRPr sz="1950" b="1" dirty="0"/>
          </a:p>
        </p:txBody>
      </p:sp>
      <p:sp>
        <p:nvSpPr>
          <p:cNvPr id="3730" name="object_3731">
            <a:hlinkClick r:id="rId21" action="ppaction://hlinksldjump" tooltip="12: Freiraum für Verbesserungen Z=1.7 / W=44%"/>
          </p:cNvPr>
          <p:cNvSpPr/>
          <p:nvPr/>
        </p:nvSpPr>
        <p:spPr>
          <a:xfrm>
            <a:off x="13405467" y="6776148"/>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12</a:t>
            </a:r>
            <a:endParaRPr sz="1950" b="1" dirty="0"/>
          </a:p>
        </p:txBody>
      </p:sp>
      <p:sp>
        <p:nvSpPr>
          <p:cNvPr id="3732" name="object_3733">
            <a:hlinkClick r:id="rId22" action="ppaction://hlinksldjump" tooltip="15: Arbeitsrelevante Informationen Z=2.5 / W=44%"/>
          </p:cNvPr>
          <p:cNvSpPr/>
          <p:nvPr/>
        </p:nvSpPr>
        <p:spPr>
          <a:xfrm>
            <a:off x="9636006" y="6776148"/>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15</a:t>
            </a:r>
            <a:endParaRPr sz="1950" b="1" dirty="0"/>
          </a:p>
        </p:txBody>
      </p:sp>
      <p:sp>
        <p:nvSpPr>
          <p:cNvPr id="3734" name="object_3735">
            <a:hlinkClick r:id="rId23" action="ppaction://hlinksldjump" tooltip="13: Zusammenarbeit mit anderen Bereichen Z=3.1 / W=56%"/>
          </p:cNvPr>
          <p:cNvSpPr/>
          <p:nvPr/>
        </p:nvSpPr>
        <p:spPr>
          <a:xfrm>
            <a:off x="6204436" y="5941149"/>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13</a:t>
            </a:r>
            <a:endParaRPr sz="1950" b="1" dirty="0"/>
          </a:p>
        </p:txBody>
      </p:sp>
      <p:sp>
        <p:nvSpPr>
          <p:cNvPr id="3736" name="object_3737">
            <a:hlinkClick r:id="rId24" action="ppaction://hlinksldjump" tooltip="14: Gegenseitige Vertretung Z=2.3 / W=33%"/>
          </p:cNvPr>
          <p:cNvSpPr/>
          <p:nvPr/>
        </p:nvSpPr>
        <p:spPr>
          <a:xfrm>
            <a:off x="10680397" y="7541565"/>
            <a:ext cx="534035" cy="534035"/>
          </a:xfrm>
          <a:prstGeom prst="ellipse">
            <a:avLst/>
          </a:prstGeom>
          <a:solidFill>
            <a:srgbClr val="B26256">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14</a:t>
            </a:r>
            <a:endParaRPr sz="195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40" name="object_3741"/>
          <p:cNvPicPr>
            <a:picLocks noChangeAspect="1"/>
          </p:cNvPicPr>
          <p:nvPr/>
        </p:nvPicPr>
        <p:blipFill>
          <a:blip r:embed="rId3"/>
          <a:stretch>
            <a:fillRect/>
          </a:stretch>
        </p:blipFill>
        <p:spPr>
          <a:xfrm>
            <a:off x="603250" y="519041"/>
            <a:ext cx="1098413" cy="1098413"/>
          </a:xfrm>
          <a:prstGeom prst="rect">
            <a:avLst/>
          </a:prstGeom>
        </p:spPr>
      </p:pic>
      <p:sp>
        <p:nvSpPr>
          <p:cNvPr id="3742" name="object_374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Arbeitsabläufe | Aspektliste</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3744" name="3745">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3746" name="3747">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3748" name="3749">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3750" name="3751">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3752" name="3753">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3754" name="3755">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3756" name="3757">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3758" name="3759">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3760" name="object_3761"/>
          <p:cNvSpPr>
            <a:spLocks noGrp="1"/>
          </p:cNvSpPr>
          <p:nvPr/>
        </p:nvSpPr>
        <p:spPr>
          <a:xfrm>
            <a:off x="1760600" y="2960456"/>
            <a:ext cx="737280" cy="737280"/>
          </a:xfrm>
          <a:prstGeom prst="rect">
            <a:avLst/>
          </a:prstGeom>
          <a:ln w="125650">
            <a:solidFill>
              <a:srgbClr val="B26256"/>
            </a:solidFill>
          </a:ln>
        </p:spPr>
        <p:txBody>
          <a:bodyPr wrap="square" lIns="0" tIns="0" rIns="0" bIns="0" rtlCol="0" anchor="ctr"/>
          <a:lstStyle/>
          <a:p>
            <a:pPr algn="ctr"/>
            <a:r>
              <a:rPr sz="2950" b="1" dirty="0">
                <a:solidFill>
                  <a:srgbClr val="FFFFFF"/>
                </a:solidFill>
                <a:latin typeface="Arial"/>
                <a:ea typeface="Arial"/>
              </a:rPr>
              <a:t> </a:t>
            </a:r>
            <a:endParaRPr sz="2950" b="1" dirty="0"/>
          </a:p>
        </p:txBody>
      </p:sp>
      <p:sp>
        <p:nvSpPr>
          <p:cNvPr id="3762" name="object_3763"/>
          <p:cNvSpPr txBox="1"/>
          <p:nvPr/>
        </p:nvSpPr>
        <p:spPr>
          <a:xfrm>
            <a:off x="2807683"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Arbeitsabläufe</a:t>
            </a:r>
          </a:p>
        </p:txBody>
      </p:sp>
      <p:sp>
        <p:nvSpPr>
          <p:cNvPr id="3764" name="object_3765"/>
          <p:cNvSpPr/>
          <p:nvPr/>
        </p:nvSpPr>
        <p:spPr>
          <a:xfrm>
            <a:off x="7792620" y="2868296"/>
            <a:ext cx="921600" cy="921600"/>
          </a:xfrm>
          <a:prstGeom prst="rect">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2.4</a:t>
            </a:r>
          </a:p>
          <a:p>
            <a:pPr algn="ctr"/>
            <a:r>
              <a:rPr lang="en-US" sz="1700" b="1" dirty="0">
                <a:solidFill>
                  <a:srgbClr val="515455"/>
                </a:solidFill>
                <a:latin typeface="Arial"/>
                <a:cs typeface="Arial"/>
              </a:rPr>
              <a:t>(+0.1)</a:t>
            </a:r>
          </a:p>
        </p:txBody>
      </p:sp>
      <p:sp>
        <p:nvSpPr>
          <p:cNvPr id="3766" name="object_3767">
            <a:hlinkClick r:id="rId20" action="ppaction://hlinksldjump" tooltip="In unserem Bereich gelingt es uns, die wirklich wichtigen Dinge mit Vorrang zu bearbeiten. Z=2.3"/>
          </p:cNvPr>
          <p:cNvSpPr>
            <a:spLocks noGrp="1"/>
          </p:cNvSpPr>
          <p:nvPr/>
        </p:nvSpPr>
        <p:spPr>
          <a:xfrm>
            <a:off x="1760600" y="4172056"/>
            <a:ext cx="737280" cy="737280"/>
          </a:xfrm>
          <a:prstGeom prst="ellipse">
            <a:avLst/>
          </a:prstGeom>
          <a:solidFill>
            <a:srgbClr val="B26256"/>
          </a:solidFill>
        </p:spPr>
        <p:txBody>
          <a:bodyPr wrap="square" lIns="0" tIns="0" rIns="0" bIns="0" rtlCol="0" anchor="ctr"/>
          <a:lstStyle/>
          <a:p>
            <a:pPr algn="ctr"/>
            <a:r>
              <a:rPr sz="2900" b="1" dirty="0">
                <a:solidFill>
                  <a:srgbClr val="FFFFFF"/>
                </a:solidFill>
                <a:latin typeface="Arial"/>
                <a:ea typeface="Arial"/>
              </a:rPr>
              <a:t>9</a:t>
            </a:r>
            <a:endParaRPr sz="2950" b="1" dirty="0"/>
          </a:p>
        </p:txBody>
      </p:sp>
      <p:sp>
        <p:nvSpPr>
          <p:cNvPr id="3768" name="object_3769"/>
          <p:cNvSpPr txBox="1"/>
          <p:nvPr/>
        </p:nvSpPr>
        <p:spPr>
          <a:xfrm>
            <a:off x="2807683"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Prioritätensetzung</a:t>
            </a:r>
          </a:p>
        </p:txBody>
      </p:sp>
      <p:sp>
        <p:nvSpPr>
          <p:cNvPr id="3770" name="object_3771"/>
          <p:cNvSpPr/>
          <p:nvPr/>
        </p:nvSpPr>
        <p:spPr>
          <a:xfrm>
            <a:off x="7792620" y="40798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2.3</a:t>
            </a:r>
          </a:p>
          <a:p>
            <a:pPr algn="ctr"/>
            <a:r>
              <a:rPr lang="en-US" sz="1700" b="1" dirty="0">
                <a:solidFill>
                  <a:srgbClr val="515455"/>
                </a:solidFill>
                <a:latin typeface="Arial"/>
                <a:cs typeface="Arial"/>
              </a:rPr>
              <a:t>(+0.1)</a:t>
            </a:r>
          </a:p>
        </p:txBody>
      </p:sp>
      <p:sp>
        <p:nvSpPr>
          <p:cNvPr id="3772" name="object_3773">
            <a:hlinkClick r:id="rId20" action="ppaction://hlinksldjump" tooltip="Notwendige Entscheidungen werden schnell und unbürokratisch gefällt. Z=2.8"/>
          </p:cNvPr>
          <p:cNvSpPr>
            <a:spLocks noGrp="1"/>
          </p:cNvSpPr>
          <p:nvPr/>
        </p:nvSpPr>
        <p:spPr>
          <a:xfrm>
            <a:off x="1760600" y="5383656"/>
            <a:ext cx="737280" cy="737280"/>
          </a:xfrm>
          <a:prstGeom prst="ellipse">
            <a:avLst/>
          </a:prstGeom>
          <a:solidFill>
            <a:srgbClr val="B26256"/>
          </a:solidFill>
        </p:spPr>
        <p:txBody>
          <a:bodyPr wrap="square" lIns="0" tIns="0" rIns="0" bIns="0" rtlCol="0" anchor="ctr"/>
          <a:lstStyle/>
          <a:p>
            <a:pPr algn="ctr"/>
            <a:r>
              <a:rPr sz="2900" b="1" dirty="0">
                <a:solidFill>
                  <a:srgbClr val="FFFFFF"/>
                </a:solidFill>
                <a:latin typeface="Arial"/>
                <a:ea typeface="Arial"/>
              </a:rPr>
              <a:t>10</a:t>
            </a:r>
            <a:endParaRPr sz="2950" b="1" dirty="0"/>
          </a:p>
        </p:txBody>
      </p:sp>
      <p:sp>
        <p:nvSpPr>
          <p:cNvPr id="3774" name="object_3775"/>
          <p:cNvSpPr txBox="1"/>
          <p:nvPr/>
        </p:nvSpPr>
        <p:spPr>
          <a:xfrm>
            <a:off x="2807683" y="52914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Unbürokratische Entscheidungen</a:t>
            </a:r>
          </a:p>
        </p:txBody>
      </p:sp>
      <p:sp>
        <p:nvSpPr>
          <p:cNvPr id="3776" name="object_3777"/>
          <p:cNvSpPr/>
          <p:nvPr/>
        </p:nvSpPr>
        <p:spPr>
          <a:xfrm>
            <a:off x="7792620" y="52914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2.8</a:t>
            </a:r>
          </a:p>
          <a:p>
            <a:pPr algn="ctr"/>
            <a:r>
              <a:rPr lang="en-US" sz="1700" b="1" dirty="0">
                <a:solidFill>
                  <a:srgbClr val="515455"/>
                </a:solidFill>
                <a:latin typeface="Arial"/>
                <a:cs typeface="Arial"/>
              </a:rPr>
              <a:t>(+0.2)</a:t>
            </a:r>
          </a:p>
        </p:txBody>
      </p:sp>
      <p:sp>
        <p:nvSpPr>
          <p:cNvPr id="3778" name="object_3779">
            <a:hlinkClick r:id="rId20" action="ppaction://hlinksldjump" tooltip="Ich kenne die Arbeitsabläufe, in die ich eingebunden bin, sowie die notwendigen Schnittstellen zu anderen Bereichen sehr genau.  Z=2.3"/>
          </p:cNvPr>
          <p:cNvSpPr>
            <a:spLocks noGrp="1"/>
          </p:cNvSpPr>
          <p:nvPr/>
        </p:nvSpPr>
        <p:spPr>
          <a:xfrm>
            <a:off x="1760600" y="6595256"/>
            <a:ext cx="737280" cy="737280"/>
          </a:xfrm>
          <a:prstGeom prst="ellipse">
            <a:avLst/>
          </a:prstGeom>
          <a:solidFill>
            <a:srgbClr val="B26256"/>
          </a:solidFill>
        </p:spPr>
        <p:txBody>
          <a:bodyPr wrap="square" lIns="0" tIns="0" rIns="0" bIns="0" rtlCol="0" anchor="ctr"/>
          <a:lstStyle/>
          <a:p>
            <a:pPr algn="ctr"/>
            <a:r>
              <a:rPr sz="2900" b="1" dirty="0">
                <a:solidFill>
                  <a:srgbClr val="FFFFFF"/>
                </a:solidFill>
                <a:latin typeface="Arial"/>
                <a:ea typeface="Arial"/>
              </a:rPr>
              <a:t>11</a:t>
            </a:r>
            <a:endParaRPr sz="2950" b="1" dirty="0"/>
          </a:p>
        </p:txBody>
      </p:sp>
      <p:sp>
        <p:nvSpPr>
          <p:cNvPr id="3780" name="object_3781"/>
          <p:cNvSpPr txBox="1"/>
          <p:nvPr/>
        </p:nvSpPr>
        <p:spPr>
          <a:xfrm>
            <a:off x="2807683" y="65030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Abteilungsübergreifender Arbeitsablauf</a:t>
            </a:r>
          </a:p>
        </p:txBody>
      </p:sp>
      <p:sp>
        <p:nvSpPr>
          <p:cNvPr id="3782" name="object_3783"/>
          <p:cNvSpPr/>
          <p:nvPr/>
        </p:nvSpPr>
        <p:spPr>
          <a:xfrm>
            <a:off x="7792620" y="65030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2.3</a:t>
            </a:r>
          </a:p>
          <a:p>
            <a:pPr algn="ctr"/>
            <a:r>
              <a:rPr lang="en-US" sz="1700" b="1" dirty="0">
                <a:solidFill>
                  <a:srgbClr val="515455"/>
                </a:solidFill>
                <a:latin typeface="Arial"/>
                <a:cs typeface="Arial"/>
              </a:rPr>
              <a:t>(-0.1)</a:t>
            </a:r>
          </a:p>
        </p:txBody>
      </p:sp>
      <p:sp>
        <p:nvSpPr>
          <p:cNvPr id="3784" name="object_3785">
            <a:hlinkClick r:id="rId20" action="ppaction://hlinksldjump" tooltip="Meine direkte Führungskraft gibt den nötigen Freiraum, um Arbeitsabläufe zu verbessern. Z=1.7"/>
          </p:cNvPr>
          <p:cNvSpPr>
            <a:spLocks noGrp="1"/>
          </p:cNvSpPr>
          <p:nvPr/>
        </p:nvSpPr>
        <p:spPr>
          <a:xfrm>
            <a:off x="1760600" y="7806856"/>
            <a:ext cx="737280" cy="737280"/>
          </a:xfrm>
          <a:prstGeom prst="ellipse">
            <a:avLst/>
          </a:prstGeom>
          <a:solidFill>
            <a:srgbClr val="B26256"/>
          </a:solidFill>
        </p:spPr>
        <p:txBody>
          <a:bodyPr wrap="square" lIns="0" tIns="0" rIns="0" bIns="0" rtlCol="0" anchor="ctr"/>
          <a:lstStyle/>
          <a:p>
            <a:pPr algn="ctr"/>
            <a:r>
              <a:rPr sz="2900" b="1" dirty="0">
                <a:solidFill>
                  <a:srgbClr val="FFFFFF"/>
                </a:solidFill>
                <a:latin typeface="Arial"/>
                <a:ea typeface="Arial"/>
              </a:rPr>
              <a:t>12</a:t>
            </a:r>
            <a:endParaRPr sz="2950" b="1" dirty="0"/>
          </a:p>
        </p:txBody>
      </p:sp>
      <p:sp>
        <p:nvSpPr>
          <p:cNvPr id="3786" name="object_3787"/>
          <p:cNvSpPr txBox="1"/>
          <p:nvPr/>
        </p:nvSpPr>
        <p:spPr>
          <a:xfrm>
            <a:off x="2807683" y="77146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Freiraum für Verbesserungen</a:t>
            </a:r>
          </a:p>
        </p:txBody>
      </p:sp>
      <p:sp>
        <p:nvSpPr>
          <p:cNvPr id="3788" name="object_3789"/>
          <p:cNvSpPr/>
          <p:nvPr/>
        </p:nvSpPr>
        <p:spPr>
          <a:xfrm>
            <a:off x="7792620" y="77146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1.7</a:t>
            </a:r>
          </a:p>
          <a:p>
            <a:pPr algn="ctr"/>
            <a:r>
              <a:rPr lang="en-US" sz="1700" b="1" dirty="0">
                <a:solidFill>
                  <a:srgbClr val="515455"/>
                </a:solidFill>
                <a:latin typeface="Arial"/>
                <a:cs typeface="Arial"/>
              </a:rPr>
              <a:t>(0)</a:t>
            </a:r>
          </a:p>
        </p:txBody>
      </p:sp>
      <p:sp>
        <p:nvSpPr>
          <p:cNvPr id="3790" name="object_3791">
            <a:hlinkClick r:id="rId20" action="ppaction://hlinksldjump" tooltip="Die Zusammenarbeit mit anderen Bereichen funktioniert reibungslos. Z=3.1"/>
          </p:cNvPr>
          <p:cNvSpPr>
            <a:spLocks noGrp="1"/>
          </p:cNvSpPr>
          <p:nvPr/>
        </p:nvSpPr>
        <p:spPr>
          <a:xfrm>
            <a:off x="1760600" y="9018456"/>
            <a:ext cx="737280" cy="737280"/>
          </a:xfrm>
          <a:prstGeom prst="ellipse">
            <a:avLst/>
          </a:prstGeom>
          <a:solidFill>
            <a:srgbClr val="B26256"/>
          </a:solidFill>
        </p:spPr>
        <p:txBody>
          <a:bodyPr wrap="square" lIns="0" tIns="0" rIns="0" bIns="0" rtlCol="0" anchor="ctr"/>
          <a:lstStyle/>
          <a:p>
            <a:pPr algn="ctr"/>
            <a:r>
              <a:rPr sz="2900" b="1" dirty="0">
                <a:solidFill>
                  <a:srgbClr val="FFFFFF"/>
                </a:solidFill>
                <a:latin typeface="Arial"/>
                <a:ea typeface="Arial"/>
              </a:rPr>
              <a:t>13</a:t>
            </a:r>
            <a:endParaRPr sz="2950" b="1" dirty="0"/>
          </a:p>
        </p:txBody>
      </p:sp>
      <p:sp>
        <p:nvSpPr>
          <p:cNvPr id="3792" name="object_3793"/>
          <p:cNvSpPr txBox="1"/>
          <p:nvPr/>
        </p:nvSpPr>
        <p:spPr>
          <a:xfrm>
            <a:off x="2807683" y="8926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Zusammenarbeit mit anderen Bereichen</a:t>
            </a:r>
          </a:p>
        </p:txBody>
      </p:sp>
      <p:sp>
        <p:nvSpPr>
          <p:cNvPr id="3794" name="object_3795"/>
          <p:cNvSpPr/>
          <p:nvPr/>
        </p:nvSpPr>
        <p:spPr>
          <a:xfrm>
            <a:off x="7792620" y="8926296"/>
            <a:ext cx="921600" cy="921600"/>
          </a:xfrm>
          <a:prstGeom prst="ellipse">
            <a:avLst/>
          </a:prstGeom>
          <a:ln w="52354">
            <a:solidFill>
              <a:srgbClr val="DB2D3C"/>
            </a:solidFill>
          </a:ln>
        </p:spPr>
        <p:txBody>
          <a:bodyPr wrap="square" lIns="0" tIns="0" rIns="0" bIns="0" rtlCol="0" anchor="ctr" anchorCtr="0"/>
          <a:lstStyle/>
          <a:p>
            <a:pPr algn="ctr"/>
            <a:r>
              <a:rPr lang="en-US" sz="2610" b="1" dirty="0">
                <a:solidFill>
                  <a:srgbClr val="515455"/>
                </a:solidFill>
                <a:latin typeface="Arial"/>
                <a:cs typeface="Arial"/>
              </a:rPr>
              <a:t>3.1</a:t>
            </a:r>
          </a:p>
          <a:p>
            <a:pPr algn="ctr"/>
            <a:r>
              <a:rPr lang="en-US" sz="1700" b="1" dirty="0">
                <a:solidFill>
                  <a:srgbClr val="515455"/>
                </a:solidFill>
                <a:latin typeface="Arial"/>
                <a:cs typeface="Arial"/>
              </a:rPr>
              <a:t>(+0.2)</a:t>
            </a:r>
          </a:p>
        </p:txBody>
      </p:sp>
      <p:sp>
        <p:nvSpPr>
          <p:cNvPr id="3796" name="object_3797">
            <a:hlinkClick r:id="rId20" action="ppaction://hlinksldjump" tooltip="Die gegenseitige Vertretung funktioniert bei uns sehr gut. Z=2.3"/>
          </p:cNvPr>
          <p:cNvSpPr>
            <a:spLocks noGrp="1"/>
          </p:cNvSpPr>
          <p:nvPr/>
        </p:nvSpPr>
        <p:spPr>
          <a:xfrm>
            <a:off x="11313821" y="2960456"/>
            <a:ext cx="737280" cy="737280"/>
          </a:xfrm>
          <a:prstGeom prst="ellipse">
            <a:avLst/>
          </a:prstGeom>
          <a:solidFill>
            <a:srgbClr val="B26256"/>
          </a:solidFill>
        </p:spPr>
        <p:txBody>
          <a:bodyPr wrap="square" lIns="0" tIns="0" rIns="0" bIns="0" rtlCol="0" anchor="ctr"/>
          <a:lstStyle/>
          <a:p>
            <a:pPr algn="ctr"/>
            <a:r>
              <a:rPr sz="2900" b="1" dirty="0">
                <a:solidFill>
                  <a:srgbClr val="FFFFFF"/>
                </a:solidFill>
                <a:latin typeface="Arial"/>
                <a:ea typeface="Arial"/>
              </a:rPr>
              <a:t>14</a:t>
            </a:r>
            <a:endParaRPr sz="2950" b="1" dirty="0"/>
          </a:p>
        </p:txBody>
      </p:sp>
      <p:sp>
        <p:nvSpPr>
          <p:cNvPr id="3798" name="object_3799"/>
          <p:cNvSpPr txBox="1"/>
          <p:nvPr/>
        </p:nvSpPr>
        <p:spPr>
          <a:xfrm>
            <a:off x="12360904"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Gegenseitige Vertretung</a:t>
            </a:r>
          </a:p>
        </p:txBody>
      </p:sp>
      <p:sp>
        <p:nvSpPr>
          <p:cNvPr id="3800" name="object_3801"/>
          <p:cNvSpPr/>
          <p:nvPr/>
        </p:nvSpPr>
        <p:spPr>
          <a:xfrm>
            <a:off x="17345841" y="28682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2.3</a:t>
            </a:r>
          </a:p>
          <a:p>
            <a:pPr algn="ctr"/>
            <a:r>
              <a:rPr lang="en-US" sz="1700" b="1" dirty="0">
                <a:solidFill>
                  <a:srgbClr val="515455"/>
                </a:solidFill>
                <a:latin typeface="Arial"/>
                <a:cs typeface="Arial"/>
              </a:rPr>
              <a:t>(-0.1)</a:t>
            </a:r>
          </a:p>
        </p:txBody>
      </p:sp>
      <p:sp>
        <p:nvSpPr>
          <p:cNvPr id="3802" name="object_3803">
            <a:hlinkClick r:id="rId20" action="ppaction://hlinksldjump" tooltip="Ich habe Zugriff auf alle Informationen, um meine Arbeitsaufgabe zu erfüllen. Z=2.5"/>
          </p:cNvPr>
          <p:cNvSpPr>
            <a:spLocks noGrp="1"/>
          </p:cNvSpPr>
          <p:nvPr/>
        </p:nvSpPr>
        <p:spPr>
          <a:xfrm>
            <a:off x="11313821" y="4172056"/>
            <a:ext cx="737280" cy="737280"/>
          </a:xfrm>
          <a:prstGeom prst="ellipse">
            <a:avLst/>
          </a:prstGeom>
          <a:solidFill>
            <a:srgbClr val="B26256"/>
          </a:solidFill>
        </p:spPr>
        <p:txBody>
          <a:bodyPr wrap="square" lIns="0" tIns="0" rIns="0" bIns="0" rtlCol="0" anchor="ctr"/>
          <a:lstStyle/>
          <a:p>
            <a:pPr algn="ctr"/>
            <a:r>
              <a:rPr sz="2900" b="1" dirty="0">
                <a:solidFill>
                  <a:srgbClr val="FFFFFF"/>
                </a:solidFill>
                <a:latin typeface="Arial"/>
                <a:ea typeface="Arial"/>
              </a:rPr>
              <a:t>15</a:t>
            </a:r>
            <a:endParaRPr sz="2950" b="1" dirty="0"/>
          </a:p>
        </p:txBody>
      </p:sp>
      <p:sp>
        <p:nvSpPr>
          <p:cNvPr id="3804" name="object_3805"/>
          <p:cNvSpPr txBox="1"/>
          <p:nvPr/>
        </p:nvSpPr>
        <p:spPr>
          <a:xfrm>
            <a:off x="12360904"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Arbeitsrelevante Informationen</a:t>
            </a:r>
          </a:p>
        </p:txBody>
      </p:sp>
      <p:sp>
        <p:nvSpPr>
          <p:cNvPr id="3806" name="object_3807"/>
          <p:cNvSpPr/>
          <p:nvPr/>
        </p:nvSpPr>
        <p:spPr>
          <a:xfrm>
            <a:off x="17345841" y="4079896"/>
            <a:ext cx="921600" cy="921600"/>
          </a:xfrm>
          <a:prstGeom prst="ellipse">
            <a:avLst/>
          </a:prstGeom>
          <a:ln w="52354">
            <a:solidFill>
              <a:srgbClr val="FABC46"/>
            </a:solidFill>
          </a:ln>
        </p:spPr>
        <p:txBody>
          <a:bodyPr wrap="square" lIns="0" tIns="0" rIns="0" bIns="0" rtlCol="0" anchor="ctr" anchorCtr="0"/>
          <a:lstStyle/>
          <a:p>
            <a:pPr algn="ctr"/>
            <a:r>
              <a:rPr lang="en-US" sz="2900" b="1" dirty="0">
                <a:solidFill>
                  <a:srgbClr val="515455"/>
                </a:solidFill>
                <a:latin typeface="Arial"/>
                <a:cs typeface="Arial"/>
              </a:rPr>
              <a:t>2.5</a:t>
            </a:r>
          </a:p>
          <a:p>
            <a:pPr algn="ctr"/>
            <a:r>
              <a:rPr lang="en-US" sz="1700" b="1" dirty="0">
                <a:solidFill>
                  <a:srgbClr val="515455"/>
                </a:solidFill>
                <a:latin typeface="Arial"/>
                <a:cs typeface="Arial"/>
              </a:rPr>
              <a:t>(0)</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0" name="object_3811"/>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9</a:t>
            </a:r>
            <a:endParaRPr sz="2950" b="1" dirty="0"/>
          </a:p>
        </p:txBody>
      </p:sp>
      <p:sp>
        <p:nvSpPr>
          <p:cNvPr id="3812" name="object_381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Prioritätensetzung</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3814" name="381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3816" name="381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3818" name="381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3820" name="382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3822" name="382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3824" name="382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3826" name="382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3828" name="382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3830" name="object_383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In unserem Bereich gelingt es uns, die wirklich wichtigen Dinge mit Vorrang zu bearbeiten. (97.1%)</a:t>
            </a:r>
            <a:endParaRPr sz="2450" dirty="0">
              <a:latin typeface="Arial"/>
              <a:cs typeface="Arial"/>
            </a:endParaRPr>
          </a:p>
        </p:txBody>
      </p:sp>
      <p:sp>
        <p:nvSpPr>
          <p:cNvPr id="3832" name="object_383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(+0.1)</a:t>
            </a:r>
          </a:p>
        </p:txBody>
      </p:sp>
      <p:sp>
        <p:nvSpPr>
          <p:cNvPr id="3834" name="object_383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3836" name="object_383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29%</a:t>
            </a:r>
          </a:p>
          <a:p>
            <a:pPr marL="12700" algn="r">
              <a:lnSpc>
                <a:spcPct val="100000"/>
              </a:lnSpc>
              <a:spcBef>
                <a:spcPts val="120"/>
              </a:spcBef>
            </a:pPr>
            <a:r>
              <a:rPr lang="de-AT" sz="1750" spc="10" dirty="0">
                <a:solidFill>
                  <a:srgbClr val="494C4D"/>
                </a:solidFill>
                <a:latin typeface="Arial"/>
                <a:cs typeface="Arial"/>
              </a:rPr>
              <a:t>20% / 21%</a:t>
            </a:r>
          </a:p>
        </p:txBody>
      </p:sp>
      <p:sp>
        <p:nvSpPr>
          <p:cNvPr id="3838" name="object_383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10</a:t>
            </a:r>
          </a:p>
        </p:txBody>
      </p:sp>
      <p:sp>
        <p:nvSpPr>
          <p:cNvPr id="3840" name="object_3841"/>
          <p:cNvSpPr/>
          <p:nvPr/>
        </p:nvSpPr>
        <p:spPr>
          <a:xfrm>
            <a:off x="7345326" y="4106021"/>
            <a:ext cx="6282338" cy="398037"/>
          </a:xfrm>
          <a:prstGeom prst="rect">
            <a:avLst/>
          </a:prstGeom>
          <a:solidFill>
            <a:srgbClr val="49C0B6"/>
          </a:solidFill>
        </p:spPr>
      </p:sp>
      <p:sp>
        <p:nvSpPr>
          <p:cNvPr id="3842" name="object_3843"/>
          <p:cNvSpPr/>
          <p:nvPr/>
        </p:nvSpPr>
        <p:spPr>
          <a:xfrm>
            <a:off x="7345326" y="4557130"/>
            <a:ext cx="4397637" cy="172483"/>
          </a:xfrm>
          <a:prstGeom prst="rect">
            <a:avLst/>
          </a:prstGeom>
          <a:solidFill>
            <a:srgbClr val="D1D3D4"/>
          </a:solidFill>
        </p:spPr>
      </p:sp>
      <p:sp>
        <p:nvSpPr>
          <p:cNvPr id="3844" name="object_3845"/>
          <p:cNvSpPr/>
          <p:nvPr/>
        </p:nvSpPr>
        <p:spPr>
          <a:xfrm>
            <a:off x="7345326" y="4782685"/>
            <a:ext cx="4526979" cy="172483"/>
          </a:xfrm>
          <a:prstGeom prst="rect">
            <a:avLst/>
          </a:prstGeom>
          <a:solidFill>
            <a:srgbClr val="E1E2E3"/>
          </a:solidFill>
        </p:spPr>
      </p:sp>
      <p:sp>
        <p:nvSpPr>
          <p:cNvPr id="3846" name="object_384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3848" name="object_384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26%</a:t>
            </a:r>
          </a:p>
          <a:p>
            <a:pPr marL="12700" algn="r">
              <a:lnSpc>
                <a:spcPct val="100000"/>
              </a:lnSpc>
              <a:spcBef>
                <a:spcPts val="120"/>
              </a:spcBef>
            </a:pPr>
            <a:r>
              <a:rPr lang="de-AT" sz="1750" spc="10" dirty="0">
                <a:solidFill>
                  <a:srgbClr val="494C4D"/>
                </a:solidFill>
                <a:latin typeface="Arial"/>
                <a:cs typeface="Arial"/>
              </a:rPr>
              <a:t>34% / 24%</a:t>
            </a:r>
          </a:p>
        </p:txBody>
      </p:sp>
      <p:sp>
        <p:nvSpPr>
          <p:cNvPr id="3850" name="object_385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a:t>
            </a:r>
          </a:p>
        </p:txBody>
      </p:sp>
      <p:sp>
        <p:nvSpPr>
          <p:cNvPr id="3852" name="object_3853"/>
          <p:cNvSpPr/>
          <p:nvPr/>
        </p:nvSpPr>
        <p:spPr>
          <a:xfrm>
            <a:off x="7345326" y="5167454"/>
            <a:ext cx="5654105" cy="398037"/>
          </a:xfrm>
          <a:prstGeom prst="rect">
            <a:avLst/>
          </a:prstGeom>
          <a:solidFill>
            <a:srgbClr val="49C0B6"/>
          </a:solidFill>
        </p:spPr>
      </p:sp>
      <p:sp>
        <p:nvSpPr>
          <p:cNvPr id="3854" name="object_3855"/>
          <p:cNvSpPr/>
          <p:nvPr/>
        </p:nvSpPr>
        <p:spPr>
          <a:xfrm>
            <a:off x="7345326" y="5618563"/>
            <a:ext cx="7538806" cy="172483"/>
          </a:xfrm>
          <a:prstGeom prst="rect">
            <a:avLst/>
          </a:prstGeom>
          <a:solidFill>
            <a:srgbClr val="D1D3D4"/>
          </a:solidFill>
        </p:spPr>
      </p:sp>
      <p:sp>
        <p:nvSpPr>
          <p:cNvPr id="3856" name="object_3857"/>
          <p:cNvSpPr/>
          <p:nvPr/>
        </p:nvSpPr>
        <p:spPr>
          <a:xfrm>
            <a:off x="7345326" y="5844118"/>
            <a:ext cx="5173690" cy="172483"/>
          </a:xfrm>
          <a:prstGeom prst="rect">
            <a:avLst/>
          </a:prstGeom>
          <a:solidFill>
            <a:srgbClr val="E1E2E3"/>
          </a:solidFill>
        </p:spPr>
      </p:sp>
      <p:sp>
        <p:nvSpPr>
          <p:cNvPr id="3858" name="object_385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3860" name="object_386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29% / 38%</a:t>
            </a:r>
          </a:p>
        </p:txBody>
      </p:sp>
      <p:sp>
        <p:nvSpPr>
          <p:cNvPr id="3862" name="object_386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a:t>
            </a:r>
          </a:p>
        </p:txBody>
      </p:sp>
      <p:sp>
        <p:nvSpPr>
          <p:cNvPr id="3864" name="object_3865"/>
          <p:cNvSpPr/>
          <p:nvPr/>
        </p:nvSpPr>
        <p:spPr>
          <a:xfrm>
            <a:off x="7345326" y="6228887"/>
            <a:ext cx="7538806" cy="398037"/>
          </a:xfrm>
          <a:prstGeom prst="rect">
            <a:avLst/>
          </a:prstGeom>
          <a:solidFill>
            <a:srgbClr val="49C0B6"/>
          </a:solidFill>
        </p:spPr>
      </p:sp>
      <p:sp>
        <p:nvSpPr>
          <p:cNvPr id="3866" name="object_3867"/>
          <p:cNvSpPr/>
          <p:nvPr/>
        </p:nvSpPr>
        <p:spPr>
          <a:xfrm>
            <a:off x="7345326" y="6679996"/>
            <a:ext cx="6282338" cy="172483"/>
          </a:xfrm>
          <a:prstGeom prst="rect">
            <a:avLst/>
          </a:prstGeom>
          <a:solidFill>
            <a:srgbClr val="D1D3D4"/>
          </a:solidFill>
        </p:spPr>
      </p:sp>
      <p:sp>
        <p:nvSpPr>
          <p:cNvPr id="3868" name="object_3869"/>
          <p:cNvSpPr/>
          <p:nvPr/>
        </p:nvSpPr>
        <p:spPr>
          <a:xfrm>
            <a:off x="7345326" y="6905551"/>
            <a:ext cx="8407247" cy="172483"/>
          </a:xfrm>
          <a:prstGeom prst="rect">
            <a:avLst/>
          </a:prstGeom>
          <a:solidFill>
            <a:srgbClr val="E1E2E3"/>
          </a:solidFill>
        </p:spPr>
      </p:sp>
      <p:sp>
        <p:nvSpPr>
          <p:cNvPr id="3870" name="object_387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3872" name="object_387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11% / 9%</a:t>
            </a:r>
          </a:p>
        </p:txBody>
      </p:sp>
      <p:sp>
        <p:nvSpPr>
          <p:cNvPr id="3874" name="object_387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3876" name="object_3877"/>
          <p:cNvSpPr/>
          <p:nvPr/>
        </p:nvSpPr>
        <p:spPr>
          <a:xfrm>
            <a:off x="7345326" y="7290320"/>
            <a:ext cx="1256468" cy="398037"/>
          </a:xfrm>
          <a:prstGeom prst="rect">
            <a:avLst/>
          </a:prstGeom>
          <a:solidFill>
            <a:srgbClr val="49C0B6"/>
          </a:solidFill>
        </p:spPr>
      </p:sp>
      <p:sp>
        <p:nvSpPr>
          <p:cNvPr id="3878" name="object_3879"/>
          <p:cNvSpPr/>
          <p:nvPr/>
        </p:nvSpPr>
        <p:spPr>
          <a:xfrm>
            <a:off x="7345326" y="7741429"/>
            <a:ext cx="2512935" cy="172483"/>
          </a:xfrm>
          <a:prstGeom prst="rect">
            <a:avLst/>
          </a:prstGeom>
          <a:solidFill>
            <a:srgbClr val="D1D3D4"/>
          </a:solidFill>
        </p:spPr>
      </p:sp>
      <p:sp>
        <p:nvSpPr>
          <p:cNvPr id="3880" name="object_3881"/>
          <p:cNvSpPr/>
          <p:nvPr/>
        </p:nvSpPr>
        <p:spPr>
          <a:xfrm>
            <a:off x="7345326" y="7966984"/>
            <a:ext cx="1940134" cy="172483"/>
          </a:xfrm>
          <a:prstGeom prst="rect">
            <a:avLst/>
          </a:prstGeom>
          <a:solidFill>
            <a:srgbClr val="E1E2E3"/>
          </a:solidFill>
        </p:spPr>
      </p:sp>
      <p:sp>
        <p:nvSpPr>
          <p:cNvPr id="3882" name="object_388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3884" name="object_388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3%</a:t>
            </a:r>
          </a:p>
        </p:txBody>
      </p:sp>
      <p:sp>
        <p:nvSpPr>
          <p:cNvPr id="3886" name="object_388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3888" name="object_3889"/>
          <p:cNvSpPr/>
          <p:nvPr/>
        </p:nvSpPr>
        <p:spPr>
          <a:xfrm>
            <a:off x="7345326" y="8351753"/>
            <a:ext cx="0" cy="398037"/>
          </a:xfrm>
          <a:prstGeom prst="rect">
            <a:avLst/>
          </a:prstGeom>
          <a:solidFill>
            <a:srgbClr val="49C0B6"/>
          </a:solidFill>
        </p:spPr>
      </p:sp>
      <p:sp>
        <p:nvSpPr>
          <p:cNvPr id="3890" name="object_3891"/>
          <p:cNvSpPr/>
          <p:nvPr/>
        </p:nvSpPr>
        <p:spPr>
          <a:xfrm>
            <a:off x="7345326" y="8802862"/>
            <a:ext cx="0" cy="172483"/>
          </a:xfrm>
          <a:prstGeom prst="rect">
            <a:avLst/>
          </a:prstGeom>
          <a:solidFill>
            <a:srgbClr val="D1D3D4"/>
          </a:solidFill>
        </p:spPr>
      </p:sp>
      <p:sp>
        <p:nvSpPr>
          <p:cNvPr id="3892" name="object_3893"/>
          <p:cNvSpPr/>
          <p:nvPr/>
        </p:nvSpPr>
        <p:spPr>
          <a:xfrm>
            <a:off x="7345326" y="9028417"/>
            <a:ext cx="646711" cy="172483"/>
          </a:xfrm>
          <a:prstGeom prst="rect">
            <a:avLst/>
          </a:prstGeom>
          <a:solidFill>
            <a:srgbClr val="E1E2E3"/>
          </a:solidFill>
        </p:spPr>
      </p:sp>
      <p:sp>
        <p:nvSpPr>
          <p:cNvPr id="3894" name="object_389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3896" name="object_389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3%</a:t>
            </a:r>
          </a:p>
        </p:txBody>
      </p:sp>
      <p:sp>
        <p:nvSpPr>
          <p:cNvPr id="3898" name="object_389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3900" name="object_3901"/>
          <p:cNvSpPr/>
          <p:nvPr/>
        </p:nvSpPr>
        <p:spPr>
          <a:xfrm>
            <a:off x="7345326" y="9413186"/>
            <a:ext cx="628234" cy="398037"/>
          </a:xfrm>
          <a:prstGeom prst="rect">
            <a:avLst/>
          </a:prstGeom>
          <a:solidFill>
            <a:srgbClr val="49C0B6"/>
          </a:solidFill>
        </p:spPr>
      </p:sp>
      <p:sp>
        <p:nvSpPr>
          <p:cNvPr id="3902" name="object_3903"/>
          <p:cNvSpPr/>
          <p:nvPr/>
        </p:nvSpPr>
        <p:spPr>
          <a:xfrm>
            <a:off x="7345326" y="9864295"/>
            <a:ext cx="628234" cy="172483"/>
          </a:xfrm>
          <a:prstGeom prst="rect">
            <a:avLst/>
          </a:prstGeom>
          <a:solidFill>
            <a:srgbClr val="D1D3D4"/>
          </a:solidFill>
        </p:spPr>
      </p:sp>
      <p:sp>
        <p:nvSpPr>
          <p:cNvPr id="3904" name="object_3905"/>
          <p:cNvSpPr/>
          <p:nvPr/>
        </p:nvSpPr>
        <p:spPr>
          <a:xfrm>
            <a:off x="7345326" y="10089850"/>
            <a:ext cx="646711" cy="172483"/>
          </a:xfrm>
          <a:prstGeom prst="rect">
            <a:avLst/>
          </a:prstGeom>
          <a:solidFill>
            <a:srgbClr val="E1E2E3"/>
          </a:solidFill>
        </p:spPr>
      </p:sp>
      <p:sp>
        <p:nvSpPr>
          <p:cNvPr id="3906" name="object_3907"/>
          <p:cNvSpPr/>
          <p:nvPr/>
        </p:nvSpPr>
        <p:spPr>
          <a:xfrm>
            <a:off x="7345326" y="3999878"/>
            <a:ext cx="0" cy="6368598"/>
          </a:xfrm>
          <a:prstGeom prst="rect">
            <a:avLst/>
          </a:prstGeom>
          <a:ln w="5235">
            <a:solidFill>
              <a:srgbClr val="000000"/>
            </a:solidFill>
          </a:ln>
        </p:spPr>
      </p:sp>
      <p:sp>
        <p:nvSpPr>
          <p:cNvPr id="3908" name="object_3909"/>
          <p:cNvSpPr/>
          <p:nvPr/>
        </p:nvSpPr>
        <p:spPr>
          <a:xfrm>
            <a:off x="15752573" y="3999878"/>
            <a:ext cx="0" cy="6368598"/>
          </a:xfrm>
          <a:prstGeom prst="rect">
            <a:avLst/>
          </a:prstGeom>
          <a:ln w="5235">
            <a:solidFill>
              <a:srgbClr val="000000"/>
            </a:solidFill>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4" name="object_1045"/>
          <p:cNvPicPr>
            <a:picLocks noChangeAspect="1"/>
          </p:cNvPicPr>
          <p:nvPr/>
        </p:nvPicPr>
        <p:blipFill>
          <a:blip r:embed="rId3"/>
          <a:stretch>
            <a:fillRect/>
          </a:stretch>
        </p:blipFill>
        <p:spPr>
          <a:xfrm>
            <a:off x="603250" y="519041"/>
            <a:ext cx="1098413" cy="1098413"/>
          </a:xfrm>
          <a:prstGeom prst="rect">
            <a:avLst/>
          </a:prstGeom>
        </p:spPr>
      </p:pic>
      <p:sp>
        <p:nvSpPr>
          <p:cNvPr id="1046" name="object_104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Allgemeine Information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048" name="1049">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1050" name="1051">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1052" name="1053">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1054" name="1055">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1056" name="1057">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1058" name="1059">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1060" name="1061">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1062" name="1063">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graphicFrame>
        <p:nvGraphicFramePr>
          <p:cNvPr id="1064" name="object_1065"/>
          <p:cNvGraphicFramePr>
            <a:graphicFrameLocks noGrp="1"/>
          </p:cNvGraphicFramePr>
          <p:nvPr/>
        </p:nvGraphicFramePr>
        <p:xfrm>
          <a:off x="1507808" y="2400000"/>
          <a:ext cx="17088485" cy="7635240"/>
        </p:xfrm>
        <a:graphic>
          <a:graphicData uri="http://schemas.openxmlformats.org/drawingml/2006/table">
            <a:tbl>
              <a:tblPr firstRow="1" bandRow="1">
                <a:tableStyleId>{2D5ABB26-0587-4C30-8999-92F81FD0307C}</a:tableStyleId>
              </a:tblPr>
              <a:tblGrid>
                <a:gridCol w="17088485">
                  <a:extLst>
                    <a:ext uri="{9D8B030D-6E8A-4147-A177-3AD203B41FA5}">
                      <a16:colId xmlns:a16="http://schemas.microsoft.com/office/drawing/2014/main" val="20000"/>
                    </a:ext>
                  </a:extLst>
                </a:gridCol>
              </a:tblGrid>
              <a:tr h="942638">
                <a:tc>
                  <a:txBody>
                    <a:bodyPr/>
                    <a:lstStyle/>
                    <a:p>
                      <a:pPr marL="0" marR="0" lvl="0" indent="0" algn="l" defTabSz="914400" rtl="0" eaLnBrk="1" fontAlgn="auto" latinLnBrk="0" hangingPunct="1">
                        <a:lnSpc>
                          <a:spcPct val="100000"/>
                        </a:lnSpc>
                      </a:pPr>
                      <a:r>
                        <a:rPr lang="de-DE" sz="2800" dirty="0">
                          <a:solidFill>
                            <a:srgbClr val="494C4D"/>
                          </a:solidFill>
                          <a:latin typeface="Arial"/>
                        </a:rPr>
                        <a:t>Ein EUCUSA Ergebnisbericht ist </a:t>
                      </a:r>
                      <a:r>
                        <a:rPr lang="de-DE" sz="2800" b="1" dirty="0">
                          <a:solidFill>
                            <a:srgbClr val="494C4D"/>
                          </a:solidFill>
                          <a:latin typeface="Arial"/>
                        </a:rPr>
                        <a:t>am besten im Präsentationsmodus</a:t>
                      </a:r>
                      <a:r>
                        <a:rPr lang="de-DE" sz="2800" dirty="0">
                          <a:solidFill>
                            <a:srgbClr val="494C4D"/>
                          </a:solidFill>
                          <a:latin typeface="Arial"/>
                        </a:rPr>
                        <a:t> zu bedienen. Im Präsentationsmodus sind die Mouse-Over-Funktionalität und die Verlinkung der Grafiken aktiv und erlauben ein rasches Navigieren durch die Ergebnisse.</a:t>
                      </a:r>
                    </a:p>
                  </a:txBody>
                  <a:tcPr marL="135174" marR="135174" marT="135174" marB="135174">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942638">
                <a:tc>
                  <a:txBody>
                    <a:bodyPr/>
                    <a:lstStyle/>
                    <a:p>
                      <a:pPr marL="0" marR="0" lvl="0" indent="0" algn="l" defTabSz="914400" rtl="0" eaLnBrk="1" fontAlgn="auto" latinLnBrk="0" hangingPunct="1">
                        <a:lnSpc>
                          <a:spcPct val="100000"/>
                        </a:lnSpc>
                      </a:pPr>
                      <a:r>
                        <a:rPr lang="de-DE" sz="2800" dirty="0">
                          <a:solidFill>
                            <a:srgbClr val="494C4D"/>
                          </a:solidFill>
                          <a:latin typeface="Arial"/>
                        </a:rPr>
                        <a:t>Das </a:t>
                      </a:r>
                      <a:r>
                        <a:rPr lang="de-DE" sz="2800" b="1" dirty="0">
                          <a:solidFill>
                            <a:srgbClr val="494C4D"/>
                          </a:solidFill>
                          <a:latin typeface="Arial"/>
                        </a:rPr>
                        <a:t>Inhaltsverzeichnis</a:t>
                      </a:r>
                      <a:r>
                        <a:rPr lang="de-DE" sz="2800" dirty="0">
                          <a:solidFill>
                            <a:srgbClr val="494C4D"/>
                          </a:solidFill>
                          <a:latin typeface="Arial"/>
                        </a:rPr>
                        <a:t> zeigt die einzelnen Auswertungskapitel, die mit Mausklick direkt angesteuert werden können.​ Auf allen weiteren Auswertungsfolien ist rechts oben eine Navigationsfläche zu finden, in welcher die einzelnen Auswertungskapitel direkt angesteuert werden können.</a:t>
                      </a:r>
                    </a:p>
                  </a:txBody>
                  <a:tcPr marL="135174" marR="135174" marT="135174" marB="13517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718928">
                <a:tc>
                  <a:txBody>
                    <a:bodyPr/>
                    <a:lstStyle/>
                    <a:p>
                      <a:pPr marL="0" marR="0" lvl="0" indent="0" algn="l" defTabSz="914400" rtl="0" eaLnBrk="1" fontAlgn="auto" latinLnBrk="0" hangingPunct="1">
                        <a:lnSpc>
                          <a:spcPct val="100000"/>
                        </a:lnSpc>
                      </a:pPr>
                      <a:r>
                        <a:rPr lang="de-DE" sz="2800" dirty="0">
                          <a:solidFill>
                            <a:srgbClr val="494C4D"/>
                          </a:solidFill>
                          <a:latin typeface="Arial"/>
                        </a:rPr>
                        <a:t>Der Kern eines jeden Berichts ist das </a:t>
                      </a:r>
                      <a:r>
                        <a:rPr lang="de-DE" sz="2800" b="1" dirty="0">
                          <a:solidFill>
                            <a:srgbClr val="494C4D"/>
                          </a:solidFill>
                          <a:latin typeface="Arial"/>
                        </a:rPr>
                        <a:t>Handlungsportfolio</a:t>
                      </a:r>
                      <a:r>
                        <a:rPr lang="de-DE" sz="2800" dirty="0">
                          <a:solidFill>
                            <a:srgbClr val="494C4D"/>
                          </a:solidFill>
                          <a:latin typeface="Arial"/>
                        </a:rPr>
                        <a:t>. Im Kernfragebogen können die Teilnehmenden etwa ein Viertel der Statements = Aspekte ankreuzen, die ihnen </a:t>
                      </a:r>
                      <a:r>
                        <a:rPr lang="de-DE" sz="2800" b="1" dirty="0">
                          <a:solidFill>
                            <a:srgbClr val="494C4D"/>
                          </a:solidFill>
                          <a:latin typeface="Arial"/>
                        </a:rPr>
                        <a:t>besonders wichtig</a:t>
                      </a:r>
                      <a:r>
                        <a:rPr lang="de-DE" sz="2800" dirty="0">
                          <a:solidFill>
                            <a:srgbClr val="494C4D"/>
                          </a:solidFill>
                          <a:latin typeface="Arial"/>
                        </a:rPr>
                        <a:t> sind. Im Handlungsportfolio wird die so erfasste </a:t>
                      </a:r>
                      <a:r>
                        <a:rPr lang="de-DE" sz="2800" b="1" dirty="0">
                          <a:solidFill>
                            <a:srgbClr val="494C4D"/>
                          </a:solidFill>
                          <a:latin typeface="Arial"/>
                        </a:rPr>
                        <a:t>Wichtigkeit</a:t>
                      </a:r>
                      <a:r>
                        <a:rPr lang="de-DE" sz="2800" dirty="0">
                          <a:solidFill>
                            <a:srgbClr val="494C4D"/>
                          </a:solidFill>
                          <a:latin typeface="Arial"/>
                        </a:rPr>
                        <a:t> zusammen mit der </a:t>
                      </a:r>
                      <a:r>
                        <a:rPr lang="de-DE" sz="2800" b="1" dirty="0">
                          <a:solidFill>
                            <a:srgbClr val="494C4D"/>
                          </a:solidFill>
                          <a:latin typeface="Arial"/>
                        </a:rPr>
                        <a:t>Zustimmung</a:t>
                      </a:r>
                      <a:r>
                        <a:rPr lang="de-DE" sz="2800" dirty="0">
                          <a:solidFill>
                            <a:srgbClr val="494C4D"/>
                          </a:solidFill>
                          <a:latin typeface="Arial"/>
                        </a:rPr>
                        <a:t> dargestellt. Beim Mouse-Over über einen Aspekt erscheinen dessen Kurztext und die Werte im Detail. Wird der Punkt angeklickt, gelangt man über die Verlinkung direkt zur </a:t>
                      </a:r>
                      <a:r>
                        <a:rPr lang="de-DE" sz="2800" b="1" dirty="0">
                          <a:solidFill>
                            <a:srgbClr val="494C4D"/>
                          </a:solidFill>
                          <a:latin typeface="Arial"/>
                        </a:rPr>
                        <a:t>Aspektkarte</a:t>
                      </a:r>
                      <a:r>
                        <a:rPr lang="de-DE" sz="2800" dirty="0">
                          <a:solidFill>
                            <a:srgbClr val="494C4D"/>
                          </a:solidFill>
                          <a:latin typeface="Arial"/>
                        </a:rPr>
                        <a:t>, welche die Antwortverteilung und den genauen Wortlaut des Aspekts darstellt.</a:t>
                      </a:r>
                    </a:p>
                  </a:txBody>
                  <a:tcPr marL="135174" marR="135174" marT="135174" marB="13517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83875">
                <a:tc>
                  <a:txBody>
                    <a:bodyPr/>
                    <a:lstStyle/>
                    <a:p>
                      <a:pPr marL="0" marR="0" lvl="0" indent="0" algn="l" defTabSz="914400" rtl="0" eaLnBrk="1" fontAlgn="auto" latinLnBrk="0" hangingPunct="1">
                        <a:lnSpc>
                          <a:spcPct val="100000"/>
                        </a:lnSpc>
                      </a:pPr>
                      <a:r>
                        <a:rPr lang="de-DE" sz="2800" dirty="0">
                          <a:solidFill>
                            <a:srgbClr val="494C4D"/>
                          </a:solidFill>
                          <a:latin typeface="Arial"/>
                        </a:rPr>
                        <a:t>Über die Navigationsfläche rechts oben gelangt man wieder ins Handlungsportfolio oder zu anderen Ergebnisdarstellungen, welche in den nächsten Folien noch genauer erklärt werden.</a:t>
                      </a:r>
                    </a:p>
                  </a:txBody>
                  <a:tcPr marL="135174" marR="135174" marT="135174" marB="13517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942638">
                <a:tc>
                  <a:txBody>
                    <a:bodyPr/>
                    <a:lstStyle/>
                    <a:p>
                      <a:pPr marL="0" marR="0" lvl="0" indent="0" algn="l" defTabSz="914400" rtl="0" eaLnBrk="1" fontAlgn="auto" latinLnBrk="0" hangingPunct="1">
                        <a:lnSpc>
                          <a:spcPct val="100000"/>
                        </a:lnSpc>
                      </a:pPr>
                      <a:r>
                        <a:rPr lang="de-DE" sz="2800" dirty="0">
                          <a:solidFill>
                            <a:srgbClr val="494C4D"/>
                          </a:solidFill>
                          <a:latin typeface="Arial"/>
                        </a:rPr>
                        <a:t>Die nächsten Folien beinhalten weitere Informationen zur Auswertung und zur Symbolik. Für einen noch besseren Überblick der einzelnen Grafiken sind in den Powerpoint-Notizen ausführliche Beschreibungen jeder Grafik zu finden.</a:t>
                      </a:r>
                    </a:p>
                  </a:txBody>
                  <a:tcPr marL="135174" marR="135174" marT="135174" marB="135174">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2" name="object_3913"/>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10</a:t>
            </a:r>
            <a:endParaRPr sz="2950" b="1" dirty="0"/>
          </a:p>
        </p:txBody>
      </p:sp>
      <p:sp>
        <p:nvSpPr>
          <p:cNvPr id="3914" name="object_391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Unbürokratische Entscheidungen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3916" name="391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3918" name="391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3920" name="392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3922" name="392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3924" name="392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3926" name="392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3928" name="392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3930" name="393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3932" name="object_3933"/>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Notwendige Entscheidungen werden schnell und unbürokratisch gefällt. (94.3%)</a:t>
            </a:r>
            <a:endParaRPr sz="2450" dirty="0">
              <a:latin typeface="Arial"/>
              <a:cs typeface="Arial"/>
            </a:endParaRPr>
          </a:p>
        </p:txBody>
      </p:sp>
      <p:sp>
        <p:nvSpPr>
          <p:cNvPr id="3934" name="object_3935"/>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2.8</a:t>
            </a:r>
          </a:p>
          <a:p>
            <a:pPr algn="ctr"/>
            <a:r>
              <a:rPr lang="en-US" sz="1850" b="1" dirty="0">
                <a:solidFill>
                  <a:srgbClr val="515455"/>
                </a:solidFill>
                <a:latin typeface="Arial"/>
                <a:cs typeface="Arial"/>
              </a:rPr>
              <a:t>(+0.2)</a:t>
            </a:r>
          </a:p>
        </p:txBody>
      </p:sp>
      <p:sp>
        <p:nvSpPr>
          <p:cNvPr id="3936" name="object_3937"/>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3938" name="object_3939"/>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14%</a:t>
            </a:r>
          </a:p>
          <a:p>
            <a:pPr marL="12700" algn="r">
              <a:lnSpc>
                <a:spcPct val="100000"/>
              </a:lnSpc>
              <a:spcBef>
                <a:spcPts val="120"/>
              </a:spcBef>
            </a:pPr>
            <a:r>
              <a:rPr lang="de-AT" sz="1750" spc="10" dirty="0">
                <a:solidFill>
                  <a:srgbClr val="494C4D"/>
                </a:solidFill>
                <a:latin typeface="Arial"/>
                <a:cs typeface="Arial"/>
              </a:rPr>
              <a:t>9% / 6%</a:t>
            </a:r>
          </a:p>
        </p:txBody>
      </p:sp>
      <p:sp>
        <p:nvSpPr>
          <p:cNvPr id="3940" name="object_3941"/>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a:t>
            </a:r>
          </a:p>
        </p:txBody>
      </p:sp>
      <p:sp>
        <p:nvSpPr>
          <p:cNvPr id="3942" name="object_3943"/>
          <p:cNvSpPr/>
          <p:nvPr/>
        </p:nvSpPr>
        <p:spPr>
          <a:xfrm>
            <a:off x="7345326" y="4106021"/>
            <a:ext cx="3821476" cy="398037"/>
          </a:xfrm>
          <a:prstGeom prst="rect">
            <a:avLst/>
          </a:prstGeom>
          <a:solidFill>
            <a:srgbClr val="49C0B6"/>
          </a:solidFill>
        </p:spPr>
      </p:sp>
      <p:sp>
        <p:nvSpPr>
          <p:cNvPr id="3944" name="object_3945"/>
          <p:cNvSpPr/>
          <p:nvPr/>
        </p:nvSpPr>
        <p:spPr>
          <a:xfrm>
            <a:off x="7345326" y="4557130"/>
            <a:ext cx="2292886" cy="172483"/>
          </a:xfrm>
          <a:prstGeom prst="rect">
            <a:avLst/>
          </a:prstGeom>
          <a:solidFill>
            <a:srgbClr val="D1D3D4"/>
          </a:solidFill>
        </p:spPr>
      </p:sp>
      <p:sp>
        <p:nvSpPr>
          <p:cNvPr id="3946" name="object_3947"/>
          <p:cNvSpPr/>
          <p:nvPr/>
        </p:nvSpPr>
        <p:spPr>
          <a:xfrm>
            <a:off x="7345326" y="4782685"/>
            <a:ext cx="1573549" cy="172483"/>
          </a:xfrm>
          <a:prstGeom prst="rect">
            <a:avLst/>
          </a:prstGeom>
          <a:solidFill>
            <a:srgbClr val="E1E2E3"/>
          </a:solidFill>
        </p:spPr>
      </p:sp>
      <p:sp>
        <p:nvSpPr>
          <p:cNvPr id="3948" name="object_3949"/>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3950" name="object_3951"/>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31%</a:t>
            </a:r>
          </a:p>
          <a:p>
            <a:pPr marL="12700" algn="r">
              <a:lnSpc>
                <a:spcPct val="100000"/>
              </a:lnSpc>
              <a:spcBef>
                <a:spcPts val="120"/>
              </a:spcBef>
            </a:pPr>
            <a:r>
              <a:rPr lang="de-AT" sz="1750" spc="10" dirty="0">
                <a:solidFill>
                  <a:srgbClr val="494C4D"/>
                </a:solidFill>
                <a:latin typeface="Arial"/>
                <a:cs typeface="Arial"/>
              </a:rPr>
              <a:t>29% / 26%</a:t>
            </a:r>
          </a:p>
        </p:txBody>
      </p:sp>
      <p:sp>
        <p:nvSpPr>
          <p:cNvPr id="3952" name="object_3953"/>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a:t>
            </a:r>
          </a:p>
        </p:txBody>
      </p:sp>
      <p:sp>
        <p:nvSpPr>
          <p:cNvPr id="3954" name="object_3955"/>
          <p:cNvSpPr/>
          <p:nvPr/>
        </p:nvSpPr>
        <p:spPr>
          <a:xfrm>
            <a:off x="7345326" y="5167454"/>
            <a:ext cx="8407247" cy="398037"/>
          </a:xfrm>
          <a:prstGeom prst="rect">
            <a:avLst/>
          </a:prstGeom>
          <a:solidFill>
            <a:srgbClr val="49C0B6"/>
          </a:solidFill>
        </p:spPr>
      </p:sp>
      <p:sp>
        <p:nvSpPr>
          <p:cNvPr id="3956" name="object_3957"/>
          <p:cNvSpPr/>
          <p:nvPr/>
        </p:nvSpPr>
        <p:spPr>
          <a:xfrm>
            <a:off x="7345326" y="5618563"/>
            <a:ext cx="7642952" cy="172483"/>
          </a:xfrm>
          <a:prstGeom prst="rect">
            <a:avLst/>
          </a:prstGeom>
          <a:solidFill>
            <a:srgbClr val="D1D3D4"/>
          </a:solidFill>
        </p:spPr>
      </p:sp>
      <p:sp>
        <p:nvSpPr>
          <p:cNvPr id="3958" name="object_3959"/>
          <p:cNvSpPr/>
          <p:nvPr/>
        </p:nvSpPr>
        <p:spPr>
          <a:xfrm>
            <a:off x="7345326" y="5844118"/>
            <a:ext cx="7080970" cy="172483"/>
          </a:xfrm>
          <a:prstGeom prst="rect">
            <a:avLst/>
          </a:prstGeom>
          <a:solidFill>
            <a:srgbClr val="E1E2E3"/>
          </a:solidFill>
        </p:spPr>
      </p:sp>
      <p:sp>
        <p:nvSpPr>
          <p:cNvPr id="3960" name="object_3961"/>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3962" name="object_3963"/>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26%</a:t>
            </a:r>
          </a:p>
          <a:p>
            <a:pPr marL="12700" algn="r">
              <a:lnSpc>
                <a:spcPct val="100000"/>
              </a:lnSpc>
              <a:spcBef>
                <a:spcPts val="120"/>
              </a:spcBef>
            </a:pPr>
            <a:r>
              <a:rPr lang="de-AT" sz="1750" spc="10" dirty="0">
                <a:solidFill>
                  <a:srgbClr val="494C4D"/>
                </a:solidFill>
                <a:latin typeface="Arial"/>
                <a:cs typeface="Arial"/>
              </a:rPr>
              <a:t>26% / 29%</a:t>
            </a:r>
          </a:p>
        </p:txBody>
      </p:sp>
      <p:sp>
        <p:nvSpPr>
          <p:cNvPr id="3964" name="object_3965"/>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a:t>
            </a:r>
          </a:p>
        </p:txBody>
      </p:sp>
      <p:sp>
        <p:nvSpPr>
          <p:cNvPr id="3966" name="object_3967"/>
          <p:cNvSpPr/>
          <p:nvPr/>
        </p:nvSpPr>
        <p:spPr>
          <a:xfrm>
            <a:off x="7345326" y="6228887"/>
            <a:ext cx="6878657" cy="398037"/>
          </a:xfrm>
          <a:prstGeom prst="rect">
            <a:avLst/>
          </a:prstGeom>
          <a:solidFill>
            <a:srgbClr val="49C0B6"/>
          </a:solidFill>
        </p:spPr>
      </p:sp>
      <p:sp>
        <p:nvSpPr>
          <p:cNvPr id="3968" name="object_3969"/>
          <p:cNvSpPr/>
          <p:nvPr/>
        </p:nvSpPr>
        <p:spPr>
          <a:xfrm>
            <a:off x="7345326" y="6679996"/>
            <a:ext cx="6878657" cy="172483"/>
          </a:xfrm>
          <a:prstGeom prst="rect">
            <a:avLst/>
          </a:prstGeom>
          <a:solidFill>
            <a:srgbClr val="D1D3D4"/>
          </a:solidFill>
        </p:spPr>
      </p:sp>
      <p:sp>
        <p:nvSpPr>
          <p:cNvPr id="3970" name="object_3971"/>
          <p:cNvSpPr/>
          <p:nvPr/>
        </p:nvSpPr>
        <p:spPr>
          <a:xfrm>
            <a:off x="7345326" y="6905551"/>
            <a:ext cx="7867745" cy="172483"/>
          </a:xfrm>
          <a:prstGeom prst="rect">
            <a:avLst/>
          </a:prstGeom>
          <a:solidFill>
            <a:srgbClr val="E1E2E3"/>
          </a:solidFill>
        </p:spPr>
      </p:sp>
      <p:sp>
        <p:nvSpPr>
          <p:cNvPr id="3972" name="object_3973"/>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3974" name="object_3975"/>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20% / 18%</a:t>
            </a:r>
          </a:p>
        </p:txBody>
      </p:sp>
      <p:sp>
        <p:nvSpPr>
          <p:cNvPr id="3976" name="object_3977"/>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a:t>
            </a:r>
          </a:p>
        </p:txBody>
      </p:sp>
      <p:sp>
        <p:nvSpPr>
          <p:cNvPr id="3978" name="object_3979"/>
          <p:cNvSpPr/>
          <p:nvPr/>
        </p:nvSpPr>
        <p:spPr>
          <a:xfrm>
            <a:off x="7345326" y="7290320"/>
            <a:ext cx="2292886" cy="398037"/>
          </a:xfrm>
          <a:prstGeom prst="rect">
            <a:avLst/>
          </a:prstGeom>
          <a:solidFill>
            <a:srgbClr val="49C0B6"/>
          </a:solidFill>
        </p:spPr>
      </p:sp>
      <p:sp>
        <p:nvSpPr>
          <p:cNvPr id="3980" name="object_3981"/>
          <p:cNvSpPr/>
          <p:nvPr/>
        </p:nvSpPr>
        <p:spPr>
          <a:xfrm>
            <a:off x="7345326" y="7741429"/>
            <a:ext cx="5350066" cy="172483"/>
          </a:xfrm>
          <a:prstGeom prst="rect">
            <a:avLst/>
          </a:prstGeom>
          <a:solidFill>
            <a:srgbClr val="D1D3D4"/>
          </a:solidFill>
        </p:spPr>
      </p:sp>
      <p:sp>
        <p:nvSpPr>
          <p:cNvPr id="3982" name="object_3983"/>
          <p:cNvSpPr/>
          <p:nvPr/>
        </p:nvSpPr>
        <p:spPr>
          <a:xfrm>
            <a:off x="7345326" y="7966984"/>
            <a:ext cx="4720647" cy="172483"/>
          </a:xfrm>
          <a:prstGeom prst="rect">
            <a:avLst/>
          </a:prstGeom>
          <a:solidFill>
            <a:srgbClr val="E1E2E3"/>
          </a:solidFill>
        </p:spPr>
      </p:sp>
      <p:sp>
        <p:nvSpPr>
          <p:cNvPr id="3984" name="object_3985"/>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3986" name="object_3987"/>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9% / 12%</a:t>
            </a:r>
          </a:p>
        </p:txBody>
      </p:sp>
      <p:sp>
        <p:nvSpPr>
          <p:cNvPr id="3988" name="object_3989"/>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a:t>
            </a:r>
          </a:p>
        </p:txBody>
      </p:sp>
      <p:sp>
        <p:nvSpPr>
          <p:cNvPr id="3990" name="object_3991"/>
          <p:cNvSpPr/>
          <p:nvPr/>
        </p:nvSpPr>
        <p:spPr>
          <a:xfrm>
            <a:off x="7345326" y="8351753"/>
            <a:ext cx="3057181" cy="398037"/>
          </a:xfrm>
          <a:prstGeom prst="rect">
            <a:avLst/>
          </a:prstGeom>
          <a:solidFill>
            <a:srgbClr val="49C0B6"/>
          </a:solidFill>
        </p:spPr>
      </p:sp>
      <p:sp>
        <p:nvSpPr>
          <p:cNvPr id="3992" name="object_3993"/>
          <p:cNvSpPr/>
          <p:nvPr/>
        </p:nvSpPr>
        <p:spPr>
          <a:xfrm>
            <a:off x="7345326" y="8802862"/>
            <a:ext cx="2292886" cy="172483"/>
          </a:xfrm>
          <a:prstGeom prst="rect">
            <a:avLst/>
          </a:prstGeom>
          <a:solidFill>
            <a:srgbClr val="D1D3D4"/>
          </a:solidFill>
        </p:spPr>
      </p:sp>
      <p:sp>
        <p:nvSpPr>
          <p:cNvPr id="3994" name="object_3995"/>
          <p:cNvSpPr/>
          <p:nvPr/>
        </p:nvSpPr>
        <p:spPr>
          <a:xfrm>
            <a:off x="7345326" y="9028417"/>
            <a:ext cx="3147098" cy="172483"/>
          </a:xfrm>
          <a:prstGeom prst="rect">
            <a:avLst/>
          </a:prstGeom>
          <a:solidFill>
            <a:srgbClr val="E1E2E3"/>
          </a:solidFill>
        </p:spPr>
      </p:sp>
      <p:sp>
        <p:nvSpPr>
          <p:cNvPr id="3996" name="object_3997"/>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3998" name="object_3999"/>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3%</a:t>
            </a:r>
          </a:p>
        </p:txBody>
      </p:sp>
      <p:sp>
        <p:nvSpPr>
          <p:cNvPr id="4000" name="object_4001"/>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4002" name="object_4003"/>
          <p:cNvSpPr/>
          <p:nvPr/>
        </p:nvSpPr>
        <p:spPr>
          <a:xfrm>
            <a:off x="7345326" y="9413186"/>
            <a:ext cx="764295" cy="398037"/>
          </a:xfrm>
          <a:prstGeom prst="rect">
            <a:avLst/>
          </a:prstGeom>
          <a:solidFill>
            <a:srgbClr val="49C0B6"/>
          </a:solidFill>
        </p:spPr>
      </p:sp>
      <p:sp>
        <p:nvSpPr>
          <p:cNvPr id="4004" name="object_4005"/>
          <p:cNvSpPr/>
          <p:nvPr/>
        </p:nvSpPr>
        <p:spPr>
          <a:xfrm>
            <a:off x="7345326" y="9864295"/>
            <a:ext cx="764295" cy="172483"/>
          </a:xfrm>
          <a:prstGeom prst="rect">
            <a:avLst/>
          </a:prstGeom>
          <a:solidFill>
            <a:srgbClr val="D1D3D4"/>
          </a:solidFill>
        </p:spPr>
      </p:sp>
      <p:sp>
        <p:nvSpPr>
          <p:cNvPr id="4006" name="object_4007"/>
          <p:cNvSpPr/>
          <p:nvPr/>
        </p:nvSpPr>
        <p:spPr>
          <a:xfrm>
            <a:off x="7345326" y="10089850"/>
            <a:ext cx="786774" cy="172483"/>
          </a:xfrm>
          <a:prstGeom prst="rect">
            <a:avLst/>
          </a:prstGeom>
          <a:solidFill>
            <a:srgbClr val="E1E2E3"/>
          </a:solidFill>
        </p:spPr>
      </p:sp>
      <p:sp>
        <p:nvSpPr>
          <p:cNvPr id="4008" name="object_4009"/>
          <p:cNvSpPr/>
          <p:nvPr/>
        </p:nvSpPr>
        <p:spPr>
          <a:xfrm>
            <a:off x="7345326" y="3999878"/>
            <a:ext cx="0" cy="6368598"/>
          </a:xfrm>
          <a:prstGeom prst="rect">
            <a:avLst/>
          </a:prstGeom>
          <a:ln w="5235">
            <a:solidFill>
              <a:srgbClr val="000000"/>
            </a:solidFill>
          </a:ln>
        </p:spPr>
      </p:sp>
      <p:sp>
        <p:nvSpPr>
          <p:cNvPr id="4010" name="object_4011"/>
          <p:cNvSpPr/>
          <p:nvPr/>
        </p:nvSpPr>
        <p:spPr>
          <a:xfrm>
            <a:off x="15752573" y="3999878"/>
            <a:ext cx="0" cy="6368598"/>
          </a:xfrm>
          <a:prstGeom prst="rect">
            <a:avLst/>
          </a:prstGeom>
          <a:ln w="5235">
            <a:solidFill>
              <a:srgbClr val="000000"/>
            </a:solidFill>
          </a:ln>
        </p:spPr>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 name="object_4015"/>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11</a:t>
            </a:r>
            <a:endParaRPr sz="2950" b="1" dirty="0"/>
          </a:p>
        </p:txBody>
      </p:sp>
      <p:sp>
        <p:nvSpPr>
          <p:cNvPr id="4016" name="object_401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Abteilungsübergreifender Arbeitsablauf</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4018" name="401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4020" name="402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4022" name="402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4024" name="402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4026" name="402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4028" name="402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4030" name="403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4032" name="403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4034" name="object_4035"/>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kenne die Arbeitsabläufe, in die ich eingebunden bin, sowie die notwendigen Schnittstellen zu anderen Bereichen sehr genau. (100%)</a:t>
            </a:r>
            <a:endParaRPr sz="2450" dirty="0">
              <a:latin typeface="Arial"/>
              <a:cs typeface="Arial"/>
            </a:endParaRPr>
          </a:p>
        </p:txBody>
      </p:sp>
      <p:sp>
        <p:nvSpPr>
          <p:cNvPr id="4036" name="object_4037"/>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(-0.1)</a:t>
            </a:r>
          </a:p>
        </p:txBody>
      </p:sp>
      <p:sp>
        <p:nvSpPr>
          <p:cNvPr id="4038" name="object_4039"/>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4040" name="object_4041"/>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20%</a:t>
            </a:r>
          </a:p>
          <a:p>
            <a:pPr marL="12700" algn="r">
              <a:lnSpc>
                <a:spcPct val="100000"/>
              </a:lnSpc>
              <a:spcBef>
                <a:spcPts val="120"/>
              </a:spcBef>
            </a:pPr>
            <a:r>
              <a:rPr lang="de-AT" sz="1750" spc="10" dirty="0">
                <a:solidFill>
                  <a:srgbClr val="494C4D"/>
                </a:solidFill>
                <a:latin typeface="Arial"/>
                <a:cs typeface="Arial"/>
              </a:rPr>
              <a:t>20% / 21%</a:t>
            </a:r>
          </a:p>
        </p:txBody>
      </p:sp>
      <p:sp>
        <p:nvSpPr>
          <p:cNvPr id="4042" name="object_4043"/>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a:t>
            </a:r>
          </a:p>
        </p:txBody>
      </p:sp>
      <p:sp>
        <p:nvSpPr>
          <p:cNvPr id="4044" name="object_4045"/>
          <p:cNvSpPr/>
          <p:nvPr/>
        </p:nvSpPr>
        <p:spPr>
          <a:xfrm>
            <a:off x="7345326" y="4106021"/>
            <a:ext cx="3678171" cy="398037"/>
          </a:xfrm>
          <a:prstGeom prst="rect">
            <a:avLst/>
          </a:prstGeom>
          <a:solidFill>
            <a:srgbClr val="49C0B6"/>
          </a:solidFill>
        </p:spPr>
      </p:sp>
      <p:sp>
        <p:nvSpPr>
          <p:cNvPr id="4046" name="object_4047"/>
          <p:cNvSpPr/>
          <p:nvPr/>
        </p:nvSpPr>
        <p:spPr>
          <a:xfrm>
            <a:off x="7345326" y="4557130"/>
            <a:ext cx="3678171" cy="172483"/>
          </a:xfrm>
          <a:prstGeom prst="rect">
            <a:avLst/>
          </a:prstGeom>
          <a:solidFill>
            <a:srgbClr val="D1D3D4"/>
          </a:solidFill>
        </p:spPr>
      </p:sp>
      <p:sp>
        <p:nvSpPr>
          <p:cNvPr id="4048" name="object_4049"/>
          <p:cNvSpPr/>
          <p:nvPr/>
        </p:nvSpPr>
        <p:spPr>
          <a:xfrm>
            <a:off x="7345326" y="4782685"/>
            <a:ext cx="3786352" cy="172483"/>
          </a:xfrm>
          <a:prstGeom prst="rect">
            <a:avLst/>
          </a:prstGeom>
          <a:solidFill>
            <a:srgbClr val="E1E2E3"/>
          </a:solidFill>
        </p:spPr>
      </p:sp>
      <p:sp>
        <p:nvSpPr>
          <p:cNvPr id="4050" name="object_405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4052" name="object_405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43%</a:t>
            </a:r>
          </a:p>
          <a:p>
            <a:pPr marL="12700" algn="r">
              <a:lnSpc>
                <a:spcPct val="100000"/>
              </a:lnSpc>
              <a:spcBef>
                <a:spcPts val="120"/>
              </a:spcBef>
            </a:pPr>
            <a:r>
              <a:rPr lang="de-AT" sz="1750" spc="10" dirty="0">
                <a:solidFill>
                  <a:srgbClr val="494C4D"/>
                </a:solidFill>
                <a:latin typeface="Arial"/>
                <a:cs typeface="Arial"/>
              </a:rPr>
              <a:t>46% / 38%</a:t>
            </a:r>
          </a:p>
        </p:txBody>
      </p:sp>
      <p:sp>
        <p:nvSpPr>
          <p:cNvPr id="4054" name="object_405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15</a:t>
            </a:r>
          </a:p>
        </p:txBody>
      </p:sp>
      <p:sp>
        <p:nvSpPr>
          <p:cNvPr id="4056" name="object_4057"/>
          <p:cNvSpPr/>
          <p:nvPr/>
        </p:nvSpPr>
        <p:spPr>
          <a:xfrm>
            <a:off x="7345326" y="5167454"/>
            <a:ext cx="7881794" cy="398037"/>
          </a:xfrm>
          <a:prstGeom prst="rect">
            <a:avLst/>
          </a:prstGeom>
          <a:solidFill>
            <a:srgbClr val="49C0B6"/>
          </a:solidFill>
        </p:spPr>
      </p:sp>
      <p:sp>
        <p:nvSpPr>
          <p:cNvPr id="4058" name="object_4059"/>
          <p:cNvSpPr/>
          <p:nvPr/>
        </p:nvSpPr>
        <p:spPr>
          <a:xfrm>
            <a:off x="7345326" y="5618563"/>
            <a:ext cx="8407247" cy="172483"/>
          </a:xfrm>
          <a:prstGeom prst="rect">
            <a:avLst/>
          </a:prstGeom>
          <a:solidFill>
            <a:srgbClr val="D1D3D4"/>
          </a:solidFill>
        </p:spPr>
      </p:sp>
      <p:sp>
        <p:nvSpPr>
          <p:cNvPr id="4060" name="object_4061"/>
          <p:cNvSpPr/>
          <p:nvPr/>
        </p:nvSpPr>
        <p:spPr>
          <a:xfrm>
            <a:off x="7345326" y="5844118"/>
            <a:ext cx="7031797" cy="172483"/>
          </a:xfrm>
          <a:prstGeom prst="rect">
            <a:avLst/>
          </a:prstGeom>
          <a:solidFill>
            <a:srgbClr val="E1E2E3"/>
          </a:solidFill>
        </p:spPr>
      </p:sp>
      <p:sp>
        <p:nvSpPr>
          <p:cNvPr id="4062" name="object_4063"/>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4064" name="object_4065"/>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29%</a:t>
            </a:r>
          </a:p>
          <a:p>
            <a:pPr marL="12700" algn="r">
              <a:lnSpc>
                <a:spcPct val="100000"/>
              </a:lnSpc>
              <a:spcBef>
                <a:spcPts val="120"/>
              </a:spcBef>
            </a:pPr>
            <a:r>
              <a:rPr lang="de-AT" sz="1750" spc="10" dirty="0">
                <a:solidFill>
                  <a:srgbClr val="494C4D"/>
                </a:solidFill>
                <a:latin typeface="Arial"/>
                <a:cs typeface="Arial"/>
              </a:rPr>
              <a:t>26% / 29%</a:t>
            </a:r>
          </a:p>
        </p:txBody>
      </p:sp>
      <p:sp>
        <p:nvSpPr>
          <p:cNvPr id="4066" name="object_4067"/>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10</a:t>
            </a:r>
          </a:p>
        </p:txBody>
      </p:sp>
      <p:sp>
        <p:nvSpPr>
          <p:cNvPr id="4068" name="object_4069"/>
          <p:cNvSpPr/>
          <p:nvPr/>
        </p:nvSpPr>
        <p:spPr>
          <a:xfrm>
            <a:off x="7345326" y="6228887"/>
            <a:ext cx="5254529" cy="398037"/>
          </a:xfrm>
          <a:prstGeom prst="rect">
            <a:avLst/>
          </a:prstGeom>
          <a:solidFill>
            <a:srgbClr val="49C0B6"/>
          </a:solidFill>
        </p:spPr>
      </p:sp>
      <p:sp>
        <p:nvSpPr>
          <p:cNvPr id="4070" name="object_4071"/>
          <p:cNvSpPr/>
          <p:nvPr/>
        </p:nvSpPr>
        <p:spPr>
          <a:xfrm>
            <a:off x="7345326" y="6679996"/>
            <a:ext cx="4729076" cy="172483"/>
          </a:xfrm>
          <a:prstGeom prst="rect">
            <a:avLst/>
          </a:prstGeom>
          <a:solidFill>
            <a:srgbClr val="D1D3D4"/>
          </a:solidFill>
        </p:spPr>
      </p:sp>
      <p:sp>
        <p:nvSpPr>
          <p:cNvPr id="4072" name="object_4073"/>
          <p:cNvSpPr/>
          <p:nvPr/>
        </p:nvSpPr>
        <p:spPr>
          <a:xfrm>
            <a:off x="7345326" y="6905551"/>
            <a:ext cx="5409074" cy="172483"/>
          </a:xfrm>
          <a:prstGeom prst="rect">
            <a:avLst/>
          </a:prstGeom>
          <a:solidFill>
            <a:srgbClr val="E1E2E3"/>
          </a:solidFill>
        </p:spPr>
      </p:sp>
      <p:sp>
        <p:nvSpPr>
          <p:cNvPr id="4074" name="object_407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4076" name="object_407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9% / 9%</a:t>
            </a:r>
          </a:p>
        </p:txBody>
      </p:sp>
      <p:sp>
        <p:nvSpPr>
          <p:cNvPr id="4078" name="object_407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a:t>
            </a:r>
          </a:p>
        </p:txBody>
      </p:sp>
      <p:sp>
        <p:nvSpPr>
          <p:cNvPr id="4080" name="object_4081"/>
          <p:cNvSpPr/>
          <p:nvPr/>
        </p:nvSpPr>
        <p:spPr>
          <a:xfrm>
            <a:off x="7345326" y="7290320"/>
            <a:ext cx="1576359" cy="398037"/>
          </a:xfrm>
          <a:prstGeom prst="rect">
            <a:avLst/>
          </a:prstGeom>
          <a:solidFill>
            <a:srgbClr val="49C0B6"/>
          </a:solidFill>
        </p:spPr>
      </p:sp>
      <p:sp>
        <p:nvSpPr>
          <p:cNvPr id="4082" name="object_4083"/>
          <p:cNvSpPr/>
          <p:nvPr/>
        </p:nvSpPr>
        <p:spPr>
          <a:xfrm>
            <a:off x="7345326" y="7741429"/>
            <a:ext cx="1576359" cy="172483"/>
          </a:xfrm>
          <a:prstGeom prst="rect">
            <a:avLst/>
          </a:prstGeom>
          <a:solidFill>
            <a:srgbClr val="D1D3D4"/>
          </a:solidFill>
        </p:spPr>
      </p:sp>
      <p:sp>
        <p:nvSpPr>
          <p:cNvPr id="4084" name="object_4085"/>
          <p:cNvSpPr/>
          <p:nvPr/>
        </p:nvSpPr>
        <p:spPr>
          <a:xfrm>
            <a:off x="7345326" y="7966984"/>
            <a:ext cx="1622722" cy="172483"/>
          </a:xfrm>
          <a:prstGeom prst="rect">
            <a:avLst/>
          </a:prstGeom>
          <a:solidFill>
            <a:srgbClr val="E1E2E3"/>
          </a:solidFill>
        </p:spPr>
      </p:sp>
      <p:sp>
        <p:nvSpPr>
          <p:cNvPr id="4086" name="object_4087"/>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4088" name="object_4089"/>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3%</a:t>
            </a:r>
          </a:p>
        </p:txBody>
      </p:sp>
      <p:sp>
        <p:nvSpPr>
          <p:cNvPr id="4090" name="object_4091"/>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4092" name="object_4093"/>
          <p:cNvSpPr/>
          <p:nvPr/>
        </p:nvSpPr>
        <p:spPr>
          <a:xfrm>
            <a:off x="7345326" y="8351753"/>
            <a:ext cx="0" cy="398037"/>
          </a:xfrm>
          <a:prstGeom prst="rect">
            <a:avLst/>
          </a:prstGeom>
          <a:solidFill>
            <a:srgbClr val="49C0B6"/>
          </a:solidFill>
        </p:spPr>
      </p:sp>
      <p:sp>
        <p:nvSpPr>
          <p:cNvPr id="4094" name="object_4095"/>
          <p:cNvSpPr/>
          <p:nvPr/>
        </p:nvSpPr>
        <p:spPr>
          <a:xfrm>
            <a:off x="7345326" y="8802862"/>
            <a:ext cx="0" cy="172483"/>
          </a:xfrm>
          <a:prstGeom prst="rect">
            <a:avLst/>
          </a:prstGeom>
          <a:solidFill>
            <a:srgbClr val="D1D3D4"/>
          </a:solidFill>
        </p:spPr>
      </p:sp>
      <p:sp>
        <p:nvSpPr>
          <p:cNvPr id="4096" name="object_4097"/>
          <p:cNvSpPr/>
          <p:nvPr/>
        </p:nvSpPr>
        <p:spPr>
          <a:xfrm>
            <a:off x="7345326" y="9028417"/>
            <a:ext cx="540907" cy="172483"/>
          </a:xfrm>
          <a:prstGeom prst="rect">
            <a:avLst/>
          </a:prstGeom>
          <a:solidFill>
            <a:srgbClr val="E1E2E3"/>
          </a:solidFill>
        </p:spPr>
      </p:sp>
      <p:sp>
        <p:nvSpPr>
          <p:cNvPr id="4098" name="object_4099"/>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4100" name="object_4101"/>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4102" name="object_4103"/>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4104" name="object_4105"/>
          <p:cNvSpPr/>
          <p:nvPr/>
        </p:nvSpPr>
        <p:spPr>
          <a:xfrm>
            <a:off x="7345326" y="9413186"/>
            <a:ext cx="0" cy="398037"/>
          </a:xfrm>
          <a:prstGeom prst="rect">
            <a:avLst/>
          </a:prstGeom>
          <a:solidFill>
            <a:srgbClr val="49C0B6"/>
          </a:solidFill>
        </p:spPr>
      </p:sp>
      <p:sp>
        <p:nvSpPr>
          <p:cNvPr id="4106" name="object_4107"/>
          <p:cNvSpPr/>
          <p:nvPr/>
        </p:nvSpPr>
        <p:spPr>
          <a:xfrm>
            <a:off x="7345326" y="9864295"/>
            <a:ext cx="0" cy="172483"/>
          </a:xfrm>
          <a:prstGeom prst="rect">
            <a:avLst/>
          </a:prstGeom>
          <a:solidFill>
            <a:srgbClr val="D1D3D4"/>
          </a:solidFill>
        </p:spPr>
      </p:sp>
      <p:sp>
        <p:nvSpPr>
          <p:cNvPr id="4108" name="object_4109"/>
          <p:cNvSpPr/>
          <p:nvPr/>
        </p:nvSpPr>
        <p:spPr>
          <a:xfrm>
            <a:off x="7345326" y="10089850"/>
            <a:ext cx="0" cy="172483"/>
          </a:xfrm>
          <a:prstGeom prst="rect">
            <a:avLst/>
          </a:prstGeom>
          <a:solidFill>
            <a:srgbClr val="E1E2E3"/>
          </a:solidFill>
        </p:spPr>
      </p:sp>
      <p:sp>
        <p:nvSpPr>
          <p:cNvPr id="4110" name="object_4111"/>
          <p:cNvSpPr/>
          <p:nvPr/>
        </p:nvSpPr>
        <p:spPr>
          <a:xfrm>
            <a:off x="7345326" y="3999878"/>
            <a:ext cx="0" cy="6368598"/>
          </a:xfrm>
          <a:prstGeom prst="rect">
            <a:avLst/>
          </a:prstGeom>
          <a:ln w="5235">
            <a:solidFill>
              <a:srgbClr val="000000"/>
            </a:solidFill>
          </a:ln>
        </p:spPr>
      </p:sp>
      <p:sp>
        <p:nvSpPr>
          <p:cNvPr id="4112" name="object_4113"/>
          <p:cNvSpPr/>
          <p:nvPr/>
        </p:nvSpPr>
        <p:spPr>
          <a:xfrm>
            <a:off x="15752573" y="3999878"/>
            <a:ext cx="0" cy="6368598"/>
          </a:xfrm>
          <a:prstGeom prst="rect">
            <a:avLst/>
          </a:prstGeom>
          <a:ln w="5235">
            <a:solidFill>
              <a:srgbClr val="000000"/>
            </a:solidFill>
          </a:ln>
        </p:spPr>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 name="object_4117"/>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12</a:t>
            </a:r>
            <a:endParaRPr sz="2950" b="1" dirty="0"/>
          </a:p>
        </p:txBody>
      </p:sp>
      <p:sp>
        <p:nvSpPr>
          <p:cNvPr id="4118" name="object_411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Freiraum für Verbesserungen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4120" name="412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4122" name="412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4124" name="412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4126" name="412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4128" name="412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4130" name="413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4132" name="413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4134" name="413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4136" name="object_4137"/>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direkte Führungskraft gibt den nötigen Freiraum, um Arbeitsabläufe zu verbessern. (97.1%)</a:t>
            </a:r>
            <a:endParaRPr sz="2450" dirty="0">
              <a:latin typeface="Arial"/>
              <a:cs typeface="Arial"/>
            </a:endParaRPr>
          </a:p>
        </p:txBody>
      </p:sp>
      <p:sp>
        <p:nvSpPr>
          <p:cNvPr id="4138" name="object_4139"/>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1.7</a:t>
            </a:r>
          </a:p>
          <a:p>
            <a:pPr algn="ctr"/>
            <a:r>
              <a:rPr lang="en-US" sz="1850" b="1" dirty="0">
                <a:solidFill>
                  <a:srgbClr val="515455"/>
                </a:solidFill>
                <a:latin typeface="Arial"/>
                <a:cs typeface="Arial"/>
              </a:rPr>
              <a:t>(0)</a:t>
            </a:r>
          </a:p>
        </p:txBody>
      </p:sp>
      <p:sp>
        <p:nvSpPr>
          <p:cNvPr id="4140" name="object_4141"/>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4142" name="object_4143"/>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49%</a:t>
            </a:r>
          </a:p>
          <a:p>
            <a:pPr marL="12700" algn="r">
              <a:lnSpc>
                <a:spcPct val="100000"/>
              </a:lnSpc>
              <a:spcBef>
                <a:spcPts val="120"/>
              </a:spcBef>
            </a:pPr>
            <a:r>
              <a:rPr lang="de-AT" sz="1750" spc="10" dirty="0">
                <a:solidFill>
                  <a:srgbClr val="494C4D"/>
                </a:solidFill>
                <a:latin typeface="Arial"/>
                <a:cs typeface="Arial"/>
              </a:rPr>
              <a:t>51% / 38%</a:t>
            </a:r>
          </a:p>
        </p:txBody>
      </p:sp>
      <p:sp>
        <p:nvSpPr>
          <p:cNvPr id="4144" name="object_4145"/>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a:t>
            </a:r>
          </a:p>
        </p:txBody>
      </p:sp>
      <p:sp>
        <p:nvSpPr>
          <p:cNvPr id="4146" name="object_4147"/>
          <p:cNvSpPr/>
          <p:nvPr/>
        </p:nvSpPr>
        <p:spPr>
          <a:xfrm>
            <a:off x="7345326" y="4106021"/>
            <a:ext cx="7940178" cy="398037"/>
          </a:xfrm>
          <a:prstGeom prst="rect">
            <a:avLst/>
          </a:prstGeom>
          <a:solidFill>
            <a:srgbClr val="49C0B6"/>
          </a:solidFill>
        </p:spPr>
      </p:sp>
      <p:sp>
        <p:nvSpPr>
          <p:cNvPr id="4148" name="object_4149"/>
          <p:cNvSpPr/>
          <p:nvPr/>
        </p:nvSpPr>
        <p:spPr>
          <a:xfrm>
            <a:off x="7345326" y="4557130"/>
            <a:ext cx="8407247" cy="172483"/>
          </a:xfrm>
          <a:prstGeom prst="rect">
            <a:avLst/>
          </a:prstGeom>
          <a:solidFill>
            <a:srgbClr val="D1D3D4"/>
          </a:solidFill>
        </p:spPr>
      </p:sp>
      <p:sp>
        <p:nvSpPr>
          <p:cNvPr id="4150" name="object_4151"/>
          <p:cNvSpPr/>
          <p:nvPr/>
        </p:nvSpPr>
        <p:spPr>
          <a:xfrm>
            <a:off x="7345326" y="4782685"/>
            <a:ext cx="6250486" cy="172483"/>
          </a:xfrm>
          <a:prstGeom prst="rect">
            <a:avLst/>
          </a:prstGeom>
          <a:solidFill>
            <a:srgbClr val="E1E2E3"/>
          </a:solidFill>
        </p:spPr>
      </p:sp>
      <p:sp>
        <p:nvSpPr>
          <p:cNvPr id="4152" name="object_4153"/>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4154" name="object_4155"/>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31%</a:t>
            </a:r>
          </a:p>
          <a:p>
            <a:pPr marL="12700" algn="r">
              <a:lnSpc>
                <a:spcPct val="100000"/>
              </a:lnSpc>
              <a:spcBef>
                <a:spcPts val="120"/>
              </a:spcBef>
            </a:pPr>
            <a:r>
              <a:rPr lang="de-AT" sz="1750" spc="10" dirty="0">
                <a:solidFill>
                  <a:srgbClr val="494C4D"/>
                </a:solidFill>
                <a:latin typeface="Arial"/>
                <a:cs typeface="Arial"/>
              </a:rPr>
              <a:t>31% / 44%</a:t>
            </a:r>
          </a:p>
        </p:txBody>
      </p:sp>
      <p:sp>
        <p:nvSpPr>
          <p:cNvPr id="4156" name="object_4157"/>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a:t>
            </a:r>
          </a:p>
        </p:txBody>
      </p:sp>
      <p:sp>
        <p:nvSpPr>
          <p:cNvPr id="4158" name="object_4159"/>
          <p:cNvSpPr/>
          <p:nvPr/>
        </p:nvSpPr>
        <p:spPr>
          <a:xfrm>
            <a:off x="7345326" y="5167454"/>
            <a:ext cx="5137762" cy="398037"/>
          </a:xfrm>
          <a:prstGeom prst="rect">
            <a:avLst/>
          </a:prstGeom>
          <a:solidFill>
            <a:srgbClr val="49C0B6"/>
          </a:solidFill>
        </p:spPr>
      </p:sp>
      <p:sp>
        <p:nvSpPr>
          <p:cNvPr id="4160" name="object_4161"/>
          <p:cNvSpPr/>
          <p:nvPr/>
        </p:nvSpPr>
        <p:spPr>
          <a:xfrm>
            <a:off x="7345326" y="5618563"/>
            <a:ext cx="5137762" cy="172483"/>
          </a:xfrm>
          <a:prstGeom prst="rect">
            <a:avLst/>
          </a:prstGeom>
          <a:solidFill>
            <a:srgbClr val="D1D3D4"/>
          </a:solidFill>
        </p:spPr>
      </p:sp>
      <p:sp>
        <p:nvSpPr>
          <p:cNvPr id="4162" name="object_4163"/>
          <p:cNvSpPr/>
          <p:nvPr/>
        </p:nvSpPr>
        <p:spPr>
          <a:xfrm>
            <a:off x="7345326" y="5844118"/>
            <a:ext cx="7212099" cy="172483"/>
          </a:xfrm>
          <a:prstGeom prst="rect">
            <a:avLst/>
          </a:prstGeom>
          <a:solidFill>
            <a:srgbClr val="E1E2E3"/>
          </a:solidFill>
        </p:spPr>
      </p:sp>
      <p:sp>
        <p:nvSpPr>
          <p:cNvPr id="4164" name="object_4165"/>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4166" name="object_4167"/>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9% / 9%</a:t>
            </a:r>
          </a:p>
        </p:txBody>
      </p:sp>
      <p:sp>
        <p:nvSpPr>
          <p:cNvPr id="4168" name="object_4169"/>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a:t>
            </a:r>
          </a:p>
        </p:txBody>
      </p:sp>
      <p:sp>
        <p:nvSpPr>
          <p:cNvPr id="4170" name="object_4171"/>
          <p:cNvSpPr/>
          <p:nvPr/>
        </p:nvSpPr>
        <p:spPr>
          <a:xfrm>
            <a:off x="7345326" y="6228887"/>
            <a:ext cx="1868277" cy="398037"/>
          </a:xfrm>
          <a:prstGeom prst="rect">
            <a:avLst/>
          </a:prstGeom>
          <a:solidFill>
            <a:srgbClr val="49C0B6"/>
          </a:solidFill>
        </p:spPr>
      </p:sp>
      <p:sp>
        <p:nvSpPr>
          <p:cNvPr id="4172" name="object_4173"/>
          <p:cNvSpPr/>
          <p:nvPr/>
        </p:nvSpPr>
        <p:spPr>
          <a:xfrm>
            <a:off x="7345326" y="6679996"/>
            <a:ext cx="1401208" cy="172483"/>
          </a:xfrm>
          <a:prstGeom prst="rect">
            <a:avLst/>
          </a:prstGeom>
          <a:solidFill>
            <a:srgbClr val="D1D3D4"/>
          </a:solidFill>
        </p:spPr>
      </p:sp>
      <p:sp>
        <p:nvSpPr>
          <p:cNvPr id="4174" name="object_4175"/>
          <p:cNvSpPr/>
          <p:nvPr/>
        </p:nvSpPr>
        <p:spPr>
          <a:xfrm>
            <a:off x="7345326" y="6905551"/>
            <a:ext cx="1442420" cy="172483"/>
          </a:xfrm>
          <a:prstGeom prst="rect">
            <a:avLst/>
          </a:prstGeom>
          <a:solidFill>
            <a:srgbClr val="E1E2E3"/>
          </a:solidFill>
        </p:spPr>
      </p:sp>
      <p:sp>
        <p:nvSpPr>
          <p:cNvPr id="4176" name="object_4177"/>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4178" name="object_4179"/>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6% / 6%</a:t>
            </a:r>
          </a:p>
        </p:txBody>
      </p:sp>
      <p:sp>
        <p:nvSpPr>
          <p:cNvPr id="4180" name="object_4181"/>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4182" name="object_4183"/>
          <p:cNvSpPr/>
          <p:nvPr/>
        </p:nvSpPr>
        <p:spPr>
          <a:xfrm>
            <a:off x="7345326" y="7290320"/>
            <a:ext cx="934139" cy="398037"/>
          </a:xfrm>
          <a:prstGeom prst="rect">
            <a:avLst/>
          </a:prstGeom>
          <a:solidFill>
            <a:srgbClr val="49C0B6"/>
          </a:solidFill>
        </p:spPr>
      </p:sp>
      <p:sp>
        <p:nvSpPr>
          <p:cNvPr id="4184" name="object_4185"/>
          <p:cNvSpPr/>
          <p:nvPr/>
        </p:nvSpPr>
        <p:spPr>
          <a:xfrm>
            <a:off x="7345326" y="7741429"/>
            <a:ext cx="934139" cy="172483"/>
          </a:xfrm>
          <a:prstGeom prst="rect">
            <a:avLst/>
          </a:prstGeom>
          <a:solidFill>
            <a:srgbClr val="D1D3D4"/>
          </a:solidFill>
        </p:spPr>
      </p:sp>
      <p:sp>
        <p:nvSpPr>
          <p:cNvPr id="4186" name="object_4187"/>
          <p:cNvSpPr/>
          <p:nvPr/>
        </p:nvSpPr>
        <p:spPr>
          <a:xfrm>
            <a:off x="7345326" y="7966984"/>
            <a:ext cx="961613" cy="172483"/>
          </a:xfrm>
          <a:prstGeom prst="rect">
            <a:avLst/>
          </a:prstGeom>
          <a:solidFill>
            <a:srgbClr val="E1E2E3"/>
          </a:solidFill>
        </p:spPr>
      </p:sp>
      <p:sp>
        <p:nvSpPr>
          <p:cNvPr id="4188" name="object_4189"/>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4190" name="object_4191"/>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4192" name="object_4193"/>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4194" name="object_4195"/>
          <p:cNvSpPr/>
          <p:nvPr/>
        </p:nvSpPr>
        <p:spPr>
          <a:xfrm>
            <a:off x="7345326" y="8351753"/>
            <a:ext cx="0" cy="398037"/>
          </a:xfrm>
          <a:prstGeom prst="rect">
            <a:avLst/>
          </a:prstGeom>
          <a:solidFill>
            <a:srgbClr val="49C0B6"/>
          </a:solidFill>
        </p:spPr>
      </p:sp>
      <p:sp>
        <p:nvSpPr>
          <p:cNvPr id="4196" name="object_4197"/>
          <p:cNvSpPr/>
          <p:nvPr/>
        </p:nvSpPr>
        <p:spPr>
          <a:xfrm>
            <a:off x="7345326" y="8802862"/>
            <a:ext cx="0" cy="172483"/>
          </a:xfrm>
          <a:prstGeom prst="rect">
            <a:avLst/>
          </a:prstGeom>
          <a:solidFill>
            <a:srgbClr val="D1D3D4"/>
          </a:solidFill>
        </p:spPr>
      </p:sp>
      <p:sp>
        <p:nvSpPr>
          <p:cNvPr id="4198" name="object_4199"/>
          <p:cNvSpPr/>
          <p:nvPr/>
        </p:nvSpPr>
        <p:spPr>
          <a:xfrm>
            <a:off x="7345326" y="9028417"/>
            <a:ext cx="0" cy="172483"/>
          </a:xfrm>
          <a:prstGeom prst="rect">
            <a:avLst/>
          </a:prstGeom>
          <a:solidFill>
            <a:srgbClr val="E1E2E3"/>
          </a:solidFill>
        </p:spPr>
      </p:sp>
      <p:sp>
        <p:nvSpPr>
          <p:cNvPr id="4200" name="object_4201"/>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4202" name="object_4203"/>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4204" name="object_4205"/>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4206" name="object_4207"/>
          <p:cNvSpPr/>
          <p:nvPr/>
        </p:nvSpPr>
        <p:spPr>
          <a:xfrm>
            <a:off x="7345326" y="9413186"/>
            <a:ext cx="0" cy="398037"/>
          </a:xfrm>
          <a:prstGeom prst="rect">
            <a:avLst/>
          </a:prstGeom>
          <a:solidFill>
            <a:srgbClr val="49C0B6"/>
          </a:solidFill>
        </p:spPr>
      </p:sp>
      <p:sp>
        <p:nvSpPr>
          <p:cNvPr id="4208" name="object_4209"/>
          <p:cNvSpPr/>
          <p:nvPr/>
        </p:nvSpPr>
        <p:spPr>
          <a:xfrm>
            <a:off x="7345326" y="9864295"/>
            <a:ext cx="0" cy="172483"/>
          </a:xfrm>
          <a:prstGeom prst="rect">
            <a:avLst/>
          </a:prstGeom>
          <a:solidFill>
            <a:srgbClr val="D1D3D4"/>
          </a:solidFill>
        </p:spPr>
      </p:sp>
      <p:sp>
        <p:nvSpPr>
          <p:cNvPr id="4210" name="object_4211"/>
          <p:cNvSpPr/>
          <p:nvPr/>
        </p:nvSpPr>
        <p:spPr>
          <a:xfrm>
            <a:off x="7345326" y="10089850"/>
            <a:ext cx="0" cy="172483"/>
          </a:xfrm>
          <a:prstGeom prst="rect">
            <a:avLst/>
          </a:prstGeom>
          <a:solidFill>
            <a:srgbClr val="E1E2E3"/>
          </a:solidFill>
        </p:spPr>
      </p:sp>
      <p:sp>
        <p:nvSpPr>
          <p:cNvPr id="4212" name="object_4213"/>
          <p:cNvSpPr/>
          <p:nvPr/>
        </p:nvSpPr>
        <p:spPr>
          <a:xfrm>
            <a:off x="7345326" y="3999878"/>
            <a:ext cx="0" cy="6368598"/>
          </a:xfrm>
          <a:prstGeom prst="rect">
            <a:avLst/>
          </a:prstGeom>
          <a:ln w="5235">
            <a:solidFill>
              <a:srgbClr val="000000"/>
            </a:solidFill>
          </a:ln>
        </p:spPr>
      </p:sp>
      <p:sp>
        <p:nvSpPr>
          <p:cNvPr id="4214" name="object_4215"/>
          <p:cNvSpPr/>
          <p:nvPr/>
        </p:nvSpPr>
        <p:spPr>
          <a:xfrm>
            <a:off x="15752573" y="3999878"/>
            <a:ext cx="0" cy="6368598"/>
          </a:xfrm>
          <a:prstGeom prst="rect">
            <a:avLst/>
          </a:prstGeom>
          <a:ln w="5235">
            <a:solidFill>
              <a:srgbClr val="000000"/>
            </a:solidFill>
          </a:ln>
        </p:spPr>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 name="object_4219"/>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13</a:t>
            </a:r>
            <a:endParaRPr sz="2950" b="1" dirty="0"/>
          </a:p>
        </p:txBody>
      </p:sp>
      <p:sp>
        <p:nvSpPr>
          <p:cNvPr id="4220" name="object_422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Zusammenarbeit mit anderen Bereichen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4222" name="422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4224" name="422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4226" name="422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4228" name="422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4230" name="423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4232" name="423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4234" name="423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4236" name="423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4238" name="object_4239"/>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Die Zusammenarbeit mit anderen Bereichen funktioniert reibungslos. (100%)</a:t>
            </a:r>
            <a:endParaRPr sz="2450" dirty="0">
              <a:latin typeface="Arial"/>
              <a:cs typeface="Arial"/>
            </a:endParaRPr>
          </a:p>
        </p:txBody>
      </p:sp>
      <p:sp>
        <p:nvSpPr>
          <p:cNvPr id="4240" name="object_4241"/>
          <p:cNvSpPr/>
          <p:nvPr/>
        </p:nvSpPr>
        <p:spPr>
          <a:xfrm>
            <a:off x="16376529" y="2577826"/>
            <a:ext cx="921600" cy="921600"/>
          </a:xfrm>
          <a:prstGeom prst="ellipse">
            <a:avLst/>
          </a:prstGeom>
          <a:ln w="52354">
            <a:solidFill>
              <a:srgbClr val="DB2D3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3.1</a:t>
            </a:r>
          </a:p>
          <a:p>
            <a:pPr algn="ctr"/>
            <a:r>
              <a:rPr lang="en-US" sz="1850" b="1" dirty="0">
                <a:solidFill>
                  <a:srgbClr val="515455"/>
                </a:solidFill>
                <a:latin typeface="Arial"/>
                <a:cs typeface="Arial"/>
              </a:rPr>
              <a:t>(+0.2)</a:t>
            </a:r>
          </a:p>
        </p:txBody>
      </p:sp>
      <p:sp>
        <p:nvSpPr>
          <p:cNvPr id="4242" name="object_4243"/>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4244" name="object_4245"/>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14%</a:t>
            </a:r>
          </a:p>
          <a:p>
            <a:pPr marL="12700" algn="r">
              <a:lnSpc>
                <a:spcPct val="100000"/>
              </a:lnSpc>
              <a:spcBef>
                <a:spcPts val="120"/>
              </a:spcBef>
            </a:pPr>
            <a:r>
              <a:rPr lang="de-AT" sz="1750" spc="10" dirty="0">
                <a:solidFill>
                  <a:srgbClr val="494C4D"/>
                </a:solidFill>
                <a:latin typeface="Arial"/>
                <a:cs typeface="Arial"/>
              </a:rPr>
              <a:t>3% / 3%</a:t>
            </a:r>
          </a:p>
        </p:txBody>
      </p:sp>
      <p:sp>
        <p:nvSpPr>
          <p:cNvPr id="4246" name="object_4247"/>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a:t>
            </a:r>
          </a:p>
        </p:txBody>
      </p:sp>
      <p:sp>
        <p:nvSpPr>
          <p:cNvPr id="4248" name="object_4249"/>
          <p:cNvSpPr/>
          <p:nvPr/>
        </p:nvSpPr>
        <p:spPr>
          <a:xfrm>
            <a:off x="7345326" y="4106021"/>
            <a:ext cx="3712291" cy="398037"/>
          </a:xfrm>
          <a:prstGeom prst="rect">
            <a:avLst/>
          </a:prstGeom>
          <a:solidFill>
            <a:srgbClr val="49C0B6"/>
          </a:solidFill>
        </p:spPr>
      </p:sp>
      <p:sp>
        <p:nvSpPr>
          <p:cNvPr id="4250" name="object_4251"/>
          <p:cNvSpPr/>
          <p:nvPr/>
        </p:nvSpPr>
        <p:spPr>
          <a:xfrm>
            <a:off x="7345326" y="4557130"/>
            <a:ext cx="742458" cy="172483"/>
          </a:xfrm>
          <a:prstGeom prst="rect">
            <a:avLst/>
          </a:prstGeom>
          <a:solidFill>
            <a:srgbClr val="D1D3D4"/>
          </a:solidFill>
        </p:spPr>
      </p:sp>
      <p:sp>
        <p:nvSpPr>
          <p:cNvPr id="4252" name="object_4253"/>
          <p:cNvSpPr/>
          <p:nvPr/>
        </p:nvSpPr>
        <p:spPr>
          <a:xfrm>
            <a:off x="7345326" y="4782685"/>
            <a:ext cx="764295" cy="172483"/>
          </a:xfrm>
          <a:prstGeom prst="rect">
            <a:avLst/>
          </a:prstGeom>
          <a:solidFill>
            <a:srgbClr val="E1E2E3"/>
          </a:solidFill>
        </p:spPr>
      </p:sp>
      <p:sp>
        <p:nvSpPr>
          <p:cNvPr id="4254" name="object_4255"/>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4256" name="object_4257"/>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20%</a:t>
            </a:r>
          </a:p>
          <a:p>
            <a:pPr marL="12700" algn="r">
              <a:lnSpc>
                <a:spcPct val="100000"/>
              </a:lnSpc>
              <a:spcBef>
                <a:spcPts val="120"/>
              </a:spcBef>
            </a:pPr>
            <a:r>
              <a:rPr lang="de-AT" sz="1750" spc="10" dirty="0">
                <a:solidFill>
                  <a:srgbClr val="494C4D"/>
                </a:solidFill>
                <a:latin typeface="Arial"/>
                <a:cs typeface="Arial"/>
              </a:rPr>
              <a:t>29% / 24%</a:t>
            </a:r>
          </a:p>
        </p:txBody>
      </p:sp>
      <p:sp>
        <p:nvSpPr>
          <p:cNvPr id="4258" name="object_4259"/>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a:t>
            </a:r>
          </a:p>
        </p:txBody>
      </p:sp>
      <p:sp>
        <p:nvSpPr>
          <p:cNvPr id="4260" name="object_4261"/>
          <p:cNvSpPr/>
          <p:nvPr/>
        </p:nvSpPr>
        <p:spPr>
          <a:xfrm>
            <a:off x="7345326" y="5167454"/>
            <a:ext cx="5197207" cy="398037"/>
          </a:xfrm>
          <a:prstGeom prst="rect">
            <a:avLst/>
          </a:prstGeom>
          <a:solidFill>
            <a:srgbClr val="49C0B6"/>
          </a:solidFill>
        </p:spPr>
      </p:sp>
      <p:sp>
        <p:nvSpPr>
          <p:cNvPr id="4262" name="object_4263"/>
          <p:cNvSpPr/>
          <p:nvPr/>
        </p:nvSpPr>
        <p:spPr>
          <a:xfrm>
            <a:off x="7345326" y="5618563"/>
            <a:ext cx="7424582" cy="172483"/>
          </a:xfrm>
          <a:prstGeom prst="rect">
            <a:avLst/>
          </a:prstGeom>
          <a:solidFill>
            <a:srgbClr val="D1D3D4"/>
          </a:solidFill>
        </p:spPr>
      </p:sp>
      <p:sp>
        <p:nvSpPr>
          <p:cNvPr id="4264" name="object_4265"/>
          <p:cNvSpPr/>
          <p:nvPr/>
        </p:nvSpPr>
        <p:spPr>
          <a:xfrm>
            <a:off x="7345326" y="5844118"/>
            <a:ext cx="6114361" cy="172483"/>
          </a:xfrm>
          <a:prstGeom prst="rect">
            <a:avLst/>
          </a:prstGeom>
          <a:solidFill>
            <a:srgbClr val="E1E2E3"/>
          </a:solidFill>
        </p:spPr>
      </p:sp>
      <p:sp>
        <p:nvSpPr>
          <p:cNvPr id="4266" name="object_4267"/>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4268" name="object_4269"/>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26%</a:t>
            </a:r>
          </a:p>
          <a:p>
            <a:pPr marL="12700" algn="r">
              <a:lnSpc>
                <a:spcPct val="100000"/>
              </a:lnSpc>
              <a:spcBef>
                <a:spcPts val="120"/>
              </a:spcBef>
            </a:pPr>
            <a:r>
              <a:rPr lang="de-AT" sz="1750" spc="10" dirty="0">
                <a:solidFill>
                  <a:srgbClr val="494C4D"/>
                </a:solidFill>
                <a:latin typeface="Arial"/>
                <a:cs typeface="Arial"/>
              </a:rPr>
              <a:t>29% / 32%</a:t>
            </a:r>
          </a:p>
        </p:txBody>
      </p:sp>
      <p:sp>
        <p:nvSpPr>
          <p:cNvPr id="4270" name="object_4271"/>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a:t>
            </a:r>
          </a:p>
        </p:txBody>
      </p:sp>
      <p:sp>
        <p:nvSpPr>
          <p:cNvPr id="4272" name="object_4273"/>
          <p:cNvSpPr/>
          <p:nvPr/>
        </p:nvSpPr>
        <p:spPr>
          <a:xfrm>
            <a:off x="7345326" y="6228887"/>
            <a:ext cx="6682124" cy="398037"/>
          </a:xfrm>
          <a:prstGeom prst="rect">
            <a:avLst/>
          </a:prstGeom>
          <a:solidFill>
            <a:srgbClr val="49C0B6"/>
          </a:solidFill>
        </p:spPr>
      </p:sp>
      <p:sp>
        <p:nvSpPr>
          <p:cNvPr id="4274" name="object_4275"/>
          <p:cNvSpPr/>
          <p:nvPr/>
        </p:nvSpPr>
        <p:spPr>
          <a:xfrm>
            <a:off x="7345326" y="6679996"/>
            <a:ext cx="7424582" cy="172483"/>
          </a:xfrm>
          <a:prstGeom prst="rect">
            <a:avLst/>
          </a:prstGeom>
          <a:solidFill>
            <a:srgbClr val="D1D3D4"/>
          </a:solidFill>
        </p:spPr>
      </p:sp>
      <p:sp>
        <p:nvSpPr>
          <p:cNvPr id="4276" name="object_4277"/>
          <p:cNvSpPr/>
          <p:nvPr/>
        </p:nvSpPr>
        <p:spPr>
          <a:xfrm>
            <a:off x="7345326" y="6905551"/>
            <a:ext cx="8407247" cy="172483"/>
          </a:xfrm>
          <a:prstGeom prst="rect">
            <a:avLst/>
          </a:prstGeom>
          <a:solidFill>
            <a:srgbClr val="E1E2E3"/>
          </a:solidFill>
        </p:spPr>
      </p:sp>
      <p:sp>
        <p:nvSpPr>
          <p:cNvPr id="4278" name="object_4279"/>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4280" name="object_4281"/>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23%</a:t>
            </a:r>
          </a:p>
          <a:p>
            <a:pPr marL="12700" algn="r">
              <a:lnSpc>
                <a:spcPct val="100000"/>
              </a:lnSpc>
              <a:spcBef>
                <a:spcPts val="120"/>
              </a:spcBef>
            </a:pPr>
            <a:r>
              <a:rPr lang="de-AT" sz="1750" spc="10" dirty="0">
                <a:solidFill>
                  <a:srgbClr val="494C4D"/>
                </a:solidFill>
                <a:latin typeface="Arial"/>
                <a:cs typeface="Arial"/>
              </a:rPr>
              <a:t>17% / 15%</a:t>
            </a:r>
          </a:p>
        </p:txBody>
      </p:sp>
      <p:sp>
        <p:nvSpPr>
          <p:cNvPr id="4282" name="object_4283"/>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8</a:t>
            </a:r>
          </a:p>
        </p:txBody>
      </p:sp>
      <p:sp>
        <p:nvSpPr>
          <p:cNvPr id="4284" name="object_4285"/>
          <p:cNvSpPr/>
          <p:nvPr/>
        </p:nvSpPr>
        <p:spPr>
          <a:xfrm>
            <a:off x="7345326" y="7290320"/>
            <a:ext cx="5939665" cy="398037"/>
          </a:xfrm>
          <a:prstGeom prst="rect">
            <a:avLst/>
          </a:prstGeom>
          <a:solidFill>
            <a:srgbClr val="49C0B6"/>
          </a:solidFill>
        </p:spPr>
      </p:sp>
      <p:sp>
        <p:nvSpPr>
          <p:cNvPr id="4286" name="object_4287"/>
          <p:cNvSpPr/>
          <p:nvPr/>
        </p:nvSpPr>
        <p:spPr>
          <a:xfrm>
            <a:off x="7345326" y="7741429"/>
            <a:ext cx="4454749" cy="172483"/>
          </a:xfrm>
          <a:prstGeom prst="rect">
            <a:avLst/>
          </a:prstGeom>
          <a:solidFill>
            <a:srgbClr val="D1D3D4"/>
          </a:solidFill>
        </p:spPr>
      </p:sp>
      <p:sp>
        <p:nvSpPr>
          <p:cNvPr id="4288" name="object_4289"/>
          <p:cNvSpPr/>
          <p:nvPr/>
        </p:nvSpPr>
        <p:spPr>
          <a:xfrm>
            <a:off x="7345326" y="7966984"/>
            <a:ext cx="3821476" cy="172483"/>
          </a:xfrm>
          <a:prstGeom prst="rect">
            <a:avLst/>
          </a:prstGeom>
          <a:solidFill>
            <a:srgbClr val="E1E2E3"/>
          </a:solidFill>
        </p:spPr>
      </p:sp>
      <p:sp>
        <p:nvSpPr>
          <p:cNvPr id="4290" name="object_4291"/>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4292" name="object_4293"/>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14%</a:t>
            </a:r>
          </a:p>
          <a:p>
            <a:pPr marL="12700" algn="r">
              <a:lnSpc>
                <a:spcPct val="100000"/>
              </a:lnSpc>
              <a:spcBef>
                <a:spcPts val="120"/>
              </a:spcBef>
            </a:pPr>
            <a:r>
              <a:rPr lang="de-AT" sz="1750" spc="10" dirty="0">
                <a:solidFill>
                  <a:srgbClr val="494C4D"/>
                </a:solidFill>
                <a:latin typeface="Arial"/>
                <a:cs typeface="Arial"/>
              </a:rPr>
              <a:t>20% / 21%</a:t>
            </a:r>
          </a:p>
        </p:txBody>
      </p:sp>
      <p:sp>
        <p:nvSpPr>
          <p:cNvPr id="4294" name="object_4295"/>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a:t>
            </a:r>
          </a:p>
        </p:txBody>
      </p:sp>
      <p:sp>
        <p:nvSpPr>
          <p:cNvPr id="4296" name="object_4297"/>
          <p:cNvSpPr/>
          <p:nvPr/>
        </p:nvSpPr>
        <p:spPr>
          <a:xfrm>
            <a:off x="7345326" y="8351753"/>
            <a:ext cx="3712291" cy="398037"/>
          </a:xfrm>
          <a:prstGeom prst="rect">
            <a:avLst/>
          </a:prstGeom>
          <a:solidFill>
            <a:srgbClr val="49C0B6"/>
          </a:solidFill>
        </p:spPr>
      </p:sp>
      <p:sp>
        <p:nvSpPr>
          <p:cNvPr id="4298" name="object_4299"/>
          <p:cNvSpPr/>
          <p:nvPr/>
        </p:nvSpPr>
        <p:spPr>
          <a:xfrm>
            <a:off x="7345326" y="8802862"/>
            <a:ext cx="5197207" cy="172483"/>
          </a:xfrm>
          <a:prstGeom prst="rect">
            <a:avLst/>
          </a:prstGeom>
          <a:solidFill>
            <a:srgbClr val="D1D3D4"/>
          </a:solidFill>
        </p:spPr>
      </p:sp>
      <p:sp>
        <p:nvSpPr>
          <p:cNvPr id="4300" name="object_4301"/>
          <p:cNvSpPr/>
          <p:nvPr/>
        </p:nvSpPr>
        <p:spPr>
          <a:xfrm>
            <a:off x="7345326" y="9028417"/>
            <a:ext cx="5350066" cy="172483"/>
          </a:xfrm>
          <a:prstGeom prst="rect">
            <a:avLst/>
          </a:prstGeom>
          <a:solidFill>
            <a:srgbClr val="E1E2E3"/>
          </a:solidFill>
        </p:spPr>
      </p:sp>
      <p:sp>
        <p:nvSpPr>
          <p:cNvPr id="4302" name="object_4303"/>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4304" name="object_4305"/>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6%</a:t>
            </a:r>
          </a:p>
        </p:txBody>
      </p:sp>
      <p:sp>
        <p:nvSpPr>
          <p:cNvPr id="4306" name="object_4307"/>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4308" name="object_4309"/>
          <p:cNvSpPr/>
          <p:nvPr/>
        </p:nvSpPr>
        <p:spPr>
          <a:xfrm>
            <a:off x="7345326" y="9413186"/>
            <a:ext cx="742458" cy="398037"/>
          </a:xfrm>
          <a:prstGeom prst="rect">
            <a:avLst/>
          </a:prstGeom>
          <a:solidFill>
            <a:srgbClr val="49C0B6"/>
          </a:solidFill>
        </p:spPr>
      </p:sp>
      <p:sp>
        <p:nvSpPr>
          <p:cNvPr id="4310" name="object_4311"/>
          <p:cNvSpPr/>
          <p:nvPr/>
        </p:nvSpPr>
        <p:spPr>
          <a:xfrm>
            <a:off x="7345326" y="9864295"/>
            <a:ext cx="742458" cy="172483"/>
          </a:xfrm>
          <a:prstGeom prst="rect">
            <a:avLst/>
          </a:prstGeom>
          <a:solidFill>
            <a:srgbClr val="D1D3D4"/>
          </a:solidFill>
        </p:spPr>
      </p:sp>
      <p:sp>
        <p:nvSpPr>
          <p:cNvPr id="4312" name="object_4313"/>
          <p:cNvSpPr/>
          <p:nvPr/>
        </p:nvSpPr>
        <p:spPr>
          <a:xfrm>
            <a:off x="7345326" y="10089850"/>
            <a:ext cx="1528590" cy="172483"/>
          </a:xfrm>
          <a:prstGeom prst="rect">
            <a:avLst/>
          </a:prstGeom>
          <a:solidFill>
            <a:srgbClr val="E1E2E3"/>
          </a:solidFill>
        </p:spPr>
      </p:sp>
      <p:sp>
        <p:nvSpPr>
          <p:cNvPr id="4314" name="object_4315"/>
          <p:cNvSpPr/>
          <p:nvPr/>
        </p:nvSpPr>
        <p:spPr>
          <a:xfrm>
            <a:off x="7345326" y="3999878"/>
            <a:ext cx="0" cy="6368598"/>
          </a:xfrm>
          <a:prstGeom prst="rect">
            <a:avLst/>
          </a:prstGeom>
          <a:ln w="5235">
            <a:solidFill>
              <a:srgbClr val="000000"/>
            </a:solidFill>
          </a:ln>
        </p:spPr>
      </p:sp>
      <p:sp>
        <p:nvSpPr>
          <p:cNvPr id="4316" name="object_4317"/>
          <p:cNvSpPr/>
          <p:nvPr/>
        </p:nvSpPr>
        <p:spPr>
          <a:xfrm>
            <a:off x="15752573" y="3999878"/>
            <a:ext cx="0" cy="6368598"/>
          </a:xfrm>
          <a:prstGeom prst="rect">
            <a:avLst/>
          </a:prstGeom>
          <a:ln w="5235">
            <a:solidFill>
              <a:srgbClr val="000000"/>
            </a:solidFill>
          </a:ln>
        </p:spPr>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0" name="object_4321"/>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14</a:t>
            </a:r>
            <a:endParaRPr sz="2950" b="1" dirty="0"/>
          </a:p>
        </p:txBody>
      </p:sp>
      <p:sp>
        <p:nvSpPr>
          <p:cNvPr id="4322" name="object_432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Gegenseitige Vertretung</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4324" name="432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4326" name="432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4328" name="432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4330" name="433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4332" name="433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4334" name="433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4336" name="433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4338" name="433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4340" name="object_434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Die gegenseitige Vertretung funktioniert bei uns sehr gut. (100%)</a:t>
            </a:r>
            <a:endParaRPr sz="2450" dirty="0">
              <a:latin typeface="Arial"/>
              <a:cs typeface="Arial"/>
            </a:endParaRPr>
          </a:p>
        </p:txBody>
      </p:sp>
      <p:sp>
        <p:nvSpPr>
          <p:cNvPr id="4342" name="object_434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(-0.1)</a:t>
            </a:r>
          </a:p>
        </p:txBody>
      </p:sp>
      <p:sp>
        <p:nvSpPr>
          <p:cNvPr id="4344" name="object_434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4346" name="object_434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23%</a:t>
            </a:r>
          </a:p>
          <a:p>
            <a:pPr marL="12700" algn="r">
              <a:lnSpc>
                <a:spcPct val="100000"/>
              </a:lnSpc>
              <a:spcBef>
                <a:spcPts val="120"/>
              </a:spcBef>
            </a:pPr>
            <a:r>
              <a:rPr lang="de-AT" sz="1750" spc="10" dirty="0">
                <a:solidFill>
                  <a:srgbClr val="494C4D"/>
                </a:solidFill>
                <a:latin typeface="Arial"/>
                <a:cs typeface="Arial"/>
              </a:rPr>
              <a:t>26% / 24%</a:t>
            </a:r>
          </a:p>
        </p:txBody>
      </p:sp>
      <p:sp>
        <p:nvSpPr>
          <p:cNvPr id="4348" name="object_434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8</a:t>
            </a:r>
          </a:p>
        </p:txBody>
      </p:sp>
      <p:sp>
        <p:nvSpPr>
          <p:cNvPr id="4350" name="object_4351"/>
          <p:cNvSpPr/>
          <p:nvPr/>
        </p:nvSpPr>
        <p:spPr>
          <a:xfrm>
            <a:off x="7345326" y="4106021"/>
            <a:ext cx="3736554" cy="398037"/>
          </a:xfrm>
          <a:prstGeom prst="rect">
            <a:avLst/>
          </a:prstGeom>
          <a:solidFill>
            <a:srgbClr val="49C0B6"/>
          </a:solidFill>
        </p:spPr>
      </p:sp>
      <p:sp>
        <p:nvSpPr>
          <p:cNvPr id="4352" name="object_4353"/>
          <p:cNvSpPr/>
          <p:nvPr/>
        </p:nvSpPr>
        <p:spPr>
          <a:xfrm>
            <a:off x="7345326" y="4557130"/>
            <a:ext cx="4203624" cy="172483"/>
          </a:xfrm>
          <a:prstGeom prst="rect">
            <a:avLst/>
          </a:prstGeom>
          <a:solidFill>
            <a:srgbClr val="D1D3D4"/>
          </a:solidFill>
        </p:spPr>
      </p:sp>
      <p:sp>
        <p:nvSpPr>
          <p:cNvPr id="4354" name="object_4355"/>
          <p:cNvSpPr/>
          <p:nvPr/>
        </p:nvSpPr>
        <p:spPr>
          <a:xfrm>
            <a:off x="7345326" y="4782685"/>
            <a:ext cx="3846453" cy="172483"/>
          </a:xfrm>
          <a:prstGeom prst="rect">
            <a:avLst/>
          </a:prstGeom>
          <a:solidFill>
            <a:srgbClr val="E1E2E3"/>
          </a:solidFill>
        </p:spPr>
      </p:sp>
      <p:sp>
        <p:nvSpPr>
          <p:cNvPr id="4356" name="object_435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4358" name="object_435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51%</a:t>
            </a:r>
          </a:p>
          <a:p>
            <a:pPr marL="12700" algn="r">
              <a:lnSpc>
                <a:spcPct val="100000"/>
              </a:lnSpc>
              <a:spcBef>
                <a:spcPts val="120"/>
              </a:spcBef>
            </a:pPr>
            <a:r>
              <a:rPr lang="de-AT" sz="1750" spc="10" dirty="0">
                <a:solidFill>
                  <a:srgbClr val="494C4D"/>
                </a:solidFill>
                <a:latin typeface="Arial"/>
                <a:cs typeface="Arial"/>
              </a:rPr>
              <a:t>46% / 44%</a:t>
            </a:r>
          </a:p>
        </p:txBody>
      </p:sp>
      <p:sp>
        <p:nvSpPr>
          <p:cNvPr id="4360" name="object_436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18</a:t>
            </a:r>
          </a:p>
        </p:txBody>
      </p:sp>
      <p:sp>
        <p:nvSpPr>
          <p:cNvPr id="4362" name="object_4363"/>
          <p:cNvSpPr/>
          <p:nvPr/>
        </p:nvSpPr>
        <p:spPr>
          <a:xfrm>
            <a:off x="7345326" y="5167454"/>
            <a:ext cx="8407247" cy="398037"/>
          </a:xfrm>
          <a:prstGeom prst="rect">
            <a:avLst/>
          </a:prstGeom>
          <a:solidFill>
            <a:srgbClr val="49C0B6"/>
          </a:solidFill>
        </p:spPr>
      </p:sp>
      <p:sp>
        <p:nvSpPr>
          <p:cNvPr id="4364" name="object_4365"/>
          <p:cNvSpPr/>
          <p:nvPr/>
        </p:nvSpPr>
        <p:spPr>
          <a:xfrm>
            <a:off x="7345326" y="5618563"/>
            <a:ext cx="7473108" cy="172483"/>
          </a:xfrm>
          <a:prstGeom prst="rect">
            <a:avLst/>
          </a:prstGeom>
          <a:solidFill>
            <a:srgbClr val="D1D3D4"/>
          </a:solidFill>
        </p:spPr>
      </p:sp>
      <p:sp>
        <p:nvSpPr>
          <p:cNvPr id="4366" name="object_4367"/>
          <p:cNvSpPr/>
          <p:nvPr/>
        </p:nvSpPr>
        <p:spPr>
          <a:xfrm>
            <a:off x="7345326" y="5844118"/>
            <a:ext cx="7212099" cy="172483"/>
          </a:xfrm>
          <a:prstGeom prst="rect">
            <a:avLst/>
          </a:prstGeom>
          <a:solidFill>
            <a:srgbClr val="E1E2E3"/>
          </a:solidFill>
        </p:spPr>
      </p:sp>
      <p:sp>
        <p:nvSpPr>
          <p:cNvPr id="4368" name="object_436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4370" name="object_437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11% / 15%</a:t>
            </a:r>
          </a:p>
        </p:txBody>
      </p:sp>
      <p:sp>
        <p:nvSpPr>
          <p:cNvPr id="4372" name="object_437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a:t>
            </a:r>
          </a:p>
        </p:txBody>
      </p:sp>
      <p:sp>
        <p:nvSpPr>
          <p:cNvPr id="4374" name="object_4375"/>
          <p:cNvSpPr/>
          <p:nvPr/>
        </p:nvSpPr>
        <p:spPr>
          <a:xfrm>
            <a:off x="7345326" y="6228887"/>
            <a:ext cx="1868277" cy="398037"/>
          </a:xfrm>
          <a:prstGeom prst="rect">
            <a:avLst/>
          </a:prstGeom>
          <a:solidFill>
            <a:srgbClr val="49C0B6"/>
          </a:solidFill>
        </p:spPr>
      </p:sp>
      <p:sp>
        <p:nvSpPr>
          <p:cNvPr id="4376" name="object_4377"/>
          <p:cNvSpPr/>
          <p:nvPr/>
        </p:nvSpPr>
        <p:spPr>
          <a:xfrm>
            <a:off x="7345326" y="6679996"/>
            <a:ext cx="1868277" cy="172483"/>
          </a:xfrm>
          <a:prstGeom prst="rect">
            <a:avLst/>
          </a:prstGeom>
          <a:solidFill>
            <a:srgbClr val="D1D3D4"/>
          </a:solidFill>
        </p:spPr>
      </p:sp>
      <p:sp>
        <p:nvSpPr>
          <p:cNvPr id="4378" name="object_4379"/>
          <p:cNvSpPr/>
          <p:nvPr/>
        </p:nvSpPr>
        <p:spPr>
          <a:xfrm>
            <a:off x="7345326" y="6905551"/>
            <a:ext cx="2404033" cy="172483"/>
          </a:xfrm>
          <a:prstGeom prst="rect">
            <a:avLst/>
          </a:prstGeom>
          <a:solidFill>
            <a:srgbClr val="E1E2E3"/>
          </a:solidFill>
        </p:spPr>
      </p:sp>
      <p:sp>
        <p:nvSpPr>
          <p:cNvPr id="4380" name="object_438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4382" name="object_438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6% / 6%</a:t>
            </a:r>
          </a:p>
        </p:txBody>
      </p:sp>
      <p:sp>
        <p:nvSpPr>
          <p:cNvPr id="4384" name="object_438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4386" name="object_4387"/>
          <p:cNvSpPr/>
          <p:nvPr/>
        </p:nvSpPr>
        <p:spPr>
          <a:xfrm>
            <a:off x="7345326" y="7290320"/>
            <a:ext cx="934139" cy="398037"/>
          </a:xfrm>
          <a:prstGeom prst="rect">
            <a:avLst/>
          </a:prstGeom>
          <a:solidFill>
            <a:srgbClr val="49C0B6"/>
          </a:solidFill>
        </p:spPr>
      </p:sp>
      <p:sp>
        <p:nvSpPr>
          <p:cNvPr id="4388" name="object_4389"/>
          <p:cNvSpPr/>
          <p:nvPr/>
        </p:nvSpPr>
        <p:spPr>
          <a:xfrm>
            <a:off x="7345326" y="7741429"/>
            <a:ext cx="934139" cy="172483"/>
          </a:xfrm>
          <a:prstGeom prst="rect">
            <a:avLst/>
          </a:prstGeom>
          <a:solidFill>
            <a:srgbClr val="D1D3D4"/>
          </a:solidFill>
        </p:spPr>
      </p:sp>
      <p:sp>
        <p:nvSpPr>
          <p:cNvPr id="4390" name="object_4391"/>
          <p:cNvSpPr/>
          <p:nvPr/>
        </p:nvSpPr>
        <p:spPr>
          <a:xfrm>
            <a:off x="7345326" y="7966984"/>
            <a:ext cx="961613" cy="172483"/>
          </a:xfrm>
          <a:prstGeom prst="rect">
            <a:avLst/>
          </a:prstGeom>
          <a:solidFill>
            <a:srgbClr val="E1E2E3"/>
          </a:solidFill>
        </p:spPr>
      </p:sp>
      <p:sp>
        <p:nvSpPr>
          <p:cNvPr id="4392" name="object_439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4394" name="object_439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9% / 6%</a:t>
            </a:r>
          </a:p>
        </p:txBody>
      </p:sp>
      <p:sp>
        <p:nvSpPr>
          <p:cNvPr id="4396" name="object_439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a:t>
            </a:r>
          </a:p>
        </p:txBody>
      </p:sp>
      <p:sp>
        <p:nvSpPr>
          <p:cNvPr id="4398" name="object_4399"/>
          <p:cNvSpPr/>
          <p:nvPr/>
        </p:nvSpPr>
        <p:spPr>
          <a:xfrm>
            <a:off x="7345326" y="8351753"/>
            <a:ext cx="1401208" cy="398037"/>
          </a:xfrm>
          <a:prstGeom prst="rect">
            <a:avLst/>
          </a:prstGeom>
          <a:solidFill>
            <a:srgbClr val="49C0B6"/>
          </a:solidFill>
        </p:spPr>
      </p:sp>
      <p:sp>
        <p:nvSpPr>
          <p:cNvPr id="4400" name="object_4401"/>
          <p:cNvSpPr/>
          <p:nvPr/>
        </p:nvSpPr>
        <p:spPr>
          <a:xfrm>
            <a:off x="7345326" y="8802862"/>
            <a:ext cx="1401208" cy="172483"/>
          </a:xfrm>
          <a:prstGeom prst="rect">
            <a:avLst/>
          </a:prstGeom>
          <a:solidFill>
            <a:srgbClr val="D1D3D4"/>
          </a:solidFill>
        </p:spPr>
      </p:sp>
      <p:sp>
        <p:nvSpPr>
          <p:cNvPr id="4402" name="object_4403"/>
          <p:cNvSpPr/>
          <p:nvPr/>
        </p:nvSpPr>
        <p:spPr>
          <a:xfrm>
            <a:off x="7345326" y="9028417"/>
            <a:ext cx="961613" cy="172483"/>
          </a:xfrm>
          <a:prstGeom prst="rect">
            <a:avLst/>
          </a:prstGeom>
          <a:solidFill>
            <a:srgbClr val="E1E2E3"/>
          </a:solidFill>
        </p:spPr>
      </p:sp>
      <p:sp>
        <p:nvSpPr>
          <p:cNvPr id="4404" name="object_440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4406" name="object_440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3%</a:t>
            </a:r>
          </a:p>
        </p:txBody>
      </p:sp>
      <p:sp>
        <p:nvSpPr>
          <p:cNvPr id="4408" name="object_440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4410" name="object_4411"/>
          <p:cNvSpPr/>
          <p:nvPr/>
        </p:nvSpPr>
        <p:spPr>
          <a:xfrm>
            <a:off x="7345326" y="9413186"/>
            <a:ext cx="0" cy="398037"/>
          </a:xfrm>
          <a:prstGeom prst="rect">
            <a:avLst/>
          </a:prstGeom>
          <a:solidFill>
            <a:srgbClr val="49C0B6"/>
          </a:solidFill>
        </p:spPr>
      </p:sp>
      <p:sp>
        <p:nvSpPr>
          <p:cNvPr id="4412" name="object_4413"/>
          <p:cNvSpPr/>
          <p:nvPr/>
        </p:nvSpPr>
        <p:spPr>
          <a:xfrm>
            <a:off x="7345326" y="9864295"/>
            <a:ext cx="0" cy="172483"/>
          </a:xfrm>
          <a:prstGeom prst="rect">
            <a:avLst/>
          </a:prstGeom>
          <a:solidFill>
            <a:srgbClr val="D1D3D4"/>
          </a:solidFill>
        </p:spPr>
      </p:sp>
      <p:sp>
        <p:nvSpPr>
          <p:cNvPr id="4414" name="object_4415"/>
          <p:cNvSpPr/>
          <p:nvPr/>
        </p:nvSpPr>
        <p:spPr>
          <a:xfrm>
            <a:off x="7345326" y="10089850"/>
            <a:ext cx="480807" cy="172483"/>
          </a:xfrm>
          <a:prstGeom prst="rect">
            <a:avLst/>
          </a:prstGeom>
          <a:solidFill>
            <a:srgbClr val="E1E2E3"/>
          </a:solidFill>
        </p:spPr>
      </p:sp>
      <p:sp>
        <p:nvSpPr>
          <p:cNvPr id="4416" name="object_4417"/>
          <p:cNvSpPr/>
          <p:nvPr/>
        </p:nvSpPr>
        <p:spPr>
          <a:xfrm>
            <a:off x="7345326" y="3999878"/>
            <a:ext cx="0" cy="6368598"/>
          </a:xfrm>
          <a:prstGeom prst="rect">
            <a:avLst/>
          </a:prstGeom>
          <a:ln w="5235">
            <a:solidFill>
              <a:srgbClr val="000000"/>
            </a:solidFill>
          </a:ln>
        </p:spPr>
      </p:sp>
      <p:sp>
        <p:nvSpPr>
          <p:cNvPr id="4418" name="object_4419"/>
          <p:cNvSpPr/>
          <p:nvPr/>
        </p:nvSpPr>
        <p:spPr>
          <a:xfrm>
            <a:off x="15752573" y="3999878"/>
            <a:ext cx="0" cy="6368598"/>
          </a:xfrm>
          <a:prstGeom prst="rect">
            <a:avLst/>
          </a:prstGeom>
          <a:ln w="5235">
            <a:solidFill>
              <a:srgbClr val="000000"/>
            </a:solidFill>
          </a:ln>
        </p:spPr>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22" name="object_4423"/>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15</a:t>
            </a:r>
            <a:endParaRPr sz="2950" b="1" dirty="0"/>
          </a:p>
        </p:txBody>
      </p:sp>
      <p:sp>
        <p:nvSpPr>
          <p:cNvPr id="4424" name="object_442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Arbeitsrelevante Informationen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4426" name="442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4428" name="442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4430" name="443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4432" name="443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4434" name="443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4436" name="443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4438" name="443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4440" name="444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4442" name="object_4443"/>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habe Zugriff auf alle Informationen, um meine Arbeitsaufgabe zu erfüllen. (100%)</a:t>
            </a:r>
            <a:endParaRPr sz="2450" dirty="0">
              <a:latin typeface="Arial"/>
              <a:cs typeface="Arial"/>
            </a:endParaRPr>
          </a:p>
        </p:txBody>
      </p:sp>
      <p:sp>
        <p:nvSpPr>
          <p:cNvPr id="4444" name="object_4445"/>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2.5</a:t>
            </a:r>
          </a:p>
          <a:p>
            <a:pPr algn="ctr"/>
            <a:r>
              <a:rPr lang="en-US" sz="1850" b="1" dirty="0">
                <a:solidFill>
                  <a:srgbClr val="515455"/>
                </a:solidFill>
                <a:latin typeface="Arial"/>
                <a:cs typeface="Arial"/>
              </a:rPr>
              <a:t>(0)</a:t>
            </a:r>
          </a:p>
        </p:txBody>
      </p:sp>
      <p:sp>
        <p:nvSpPr>
          <p:cNvPr id="4446" name="object_4447"/>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4448" name="object_4449"/>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14%</a:t>
            </a:r>
          </a:p>
          <a:p>
            <a:pPr marL="12700" algn="r">
              <a:lnSpc>
                <a:spcPct val="100000"/>
              </a:lnSpc>
              <a:spcBef>
                <a:spcPts val="120"/>
              </a:spcBef>
            </a:pPr>
            <a:r>
              <a:rPr lang="de-AT" sz="1750" spc="10" dirty="0">
                <a:solidFill>
                  <a:srgbClr val="494C4D"/>
                </a:solidFill>
                <a:latin typeface="Arial"/>
                <a:cs typeface="Arial"/>
              </a:rPr>
              <a:t>26% / 26%</a:t>
            </a:r>
          </a:p>
        </p:txBody>
      </p:sp>
      <p:sp>
        <p:nvSpPr>
          <p:cNvPr id="4450" name="object_4451"/>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a:t>
            </a:r>
          </a:p>
        </p:txBody>
      </p:sp>
      <p:sp>
        <p:nvSpPr>
          <p:cNvPr id="4452" name="object_4453"/>
          <p:cNvSpPr/>
          <p:nvPr/>
        </p:nvSpPr>
        <p:spPr>
          <a:xfrm>
            <a:off x="7345326" y="4106021"/>
            <a:ext cx="2212433" cy="398037"/>
          </a:xfrm>
          <a:prstGeom prst="rect">
            <a:avLst/>
          </a:prstGeom>
          <a:solidFill>
            <a:srgbClr val="49C0B6"/>
          </a:solidFill>
        </p:spPr>
      </p:sp>
      <p:sp>
        <p:nvSpPr>
          <p:cNvPr id="4454" name="object_4455"/>
          <p:cNvSpPr/>
          <p:nvPr/>
        </p:nvSpPr>
        <p:spPr>
          <a:xfrm>
            <a:off x="7345326" y="4557130"/>
            <a:ext cx="3982380" cy="172483"/>
          </a:xfrm>
          <a:prstGeom prst="rect">
            <a:avLst/>
          </a:prstGeom>
          <a:solidFill>
            <a:srgbClr val="D1D3D4"/>
          </a:solidFill>
        </p:spPr>
      </p:sp>
      <p:sp>
        <p:nvSpPr>
          <p:cNvPr id="4456" name="object_4457"/>
          <p:cNvSpPr/>
          <p:nvPr/>
        </p:nvSpPr>
        <p:spPr>
          <a:xfrm>
            <a:off x="7345326" y="4782685"/>
            <a:ext cx="4099509" cy="172483"/>
          </a:xfrm>
          <a:prstGeom prst="rect">
            <a:avLst/>
          </a:prstGeom>
          <a:solidFill>
            <a:srgbClr val="E1E2E3"/>
          </a:solidFill>
        </p:spPr>
      </p:sp>
      <p:sp>
        <p:nvSpPr>
          <p:cNvPr id="4458" name="object_4459"/>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4460" name="object_4461"/>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54%</a:t>
            </a:r>
          </a:p>
          <a:p>
            <a:pPr marL="12700" algn="r">
              <a:lnSpc>
                <a:spcPct val="100000"/>
              </a:lnSpc>
              <a:spcBef>
                <a:spcPts val="120"/>
              </a:spcBef>
            </a:pPr>
            <a:r>
              <a:rPr lang="de-AT" sz="1750" spc="10" dirty="0">
                <a:solidFill>
                  <a:srgbClr val="494C4D"/>
                </a:solidFill>
                <a:latin typeface="Arial"/>
                <a:cs typeface="Arial"/>
              </a:rPr>
              <a:t>29% / 26%</a:t>
            </a:r>
          </a:p>
        </p:txBody>
      </p:sp>
      <p:sp>
        <p:nvSpPr>
          <p:cNvPr id="4462" name="object_4463"/>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19</a:t>
            </a:r>
          </a:p>
        </p:txBody>
      </p:sp>
      <p:sp>
        <p:nvSpPr>
          <p:cNvPr id="4464" name="object_4465"/>
          <p:cNvSpPr/>
          <p:nvPr/>
        </p:nvSpPr>
        <p:spPr>
          <a:xfrm>
            <a:off x="7345326" y="5167454"/>
            <a:ext cx="8407247" cy="398037"/>
          </a:xfrm>
          <a:prstGeom prst="rect">
            <a:avLst/>
          </a:prstGeom>
          <a:solidFill>
            <a:srgbClr val="49C0B6"/>
          </a:solidFill>
        </p:spPr>
      </p:sp>
      <p:sp>
        <p:nvSpPr>
          <p:cNvPr id="4466" name="object_4467"/>
          <p:cNvSpPr/>
          <p:nvPr/>
        </p:nvSpPr>
        <p:spPr>
          <a:xfrm>
            <a:off x="7345326" y="5618563"/>
            <a:ext cx="4424867" cy="172483"/>
          </a:xfrm>
          <a:prstGeom prst="rect">
            <a:avLst/>
          </a:prstGeom>
          <a:solidFill>
            <a:srgbClr val="D1D3D4"/>
          </a:solidFill>
        </p:spPr>
      </p:sp>
      <p:sp>
        <p:nvSpPr>
          <p:cNvPr id="4468" name="object_4469"/>
          <p:cNvSpPr/>
          <p:nvPr/>
        </p:nvSpPr>
        <p:spPr>
          <a:xfrm>
            <a:off x="7345326" y="5844118"/>
            <a:ext cx="4099509" cy="172483"/>
          </a:xfrm>
          <a:prstGeom prst="rect">
            <a:avLst/>
          </a:prstGeom>
          <a:solidFill>
            <a:srgbClr val="E1E2E3"/>
          </a:solidFill>
        </p:spPr>
      </p:sp>
      <p:sp>
        <p:nvSpPr>
          <p:cNvPr id="4470" name="object_4471"/>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4472" name="object_4473"/>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17%</a:t>
            </a:r>
          </a:p>
          <a:p>
            <a:pPr marL="12700" algn="r">
              <a:lnSpc>
                <a:spcPct val="100000"/>
              </a:lnSpc>
              <a:spcBef>
                <a:spcPts val="120"/>
              </a:spcBef>
            </a:pPr>
            <a:r>
              <a:rPr lang="de-AT" sz="1750" spc="10" dirty="0">
                <a:solidFill>
                  <a:srgbClr val="494C4D"/>
                </a:solidFill>
                <a:latin typeface="Arial"/>
                <a:cs typeface="Arial"/>
              </a:rPr>
              <a:t>29% / 26%</a:t>
            </a:r>
          </a:p>
        </p:txBody>
      </p:sp>
      <p:sp>
        <p:nvSpPr>
          <p:cNvPr id="4474" name="object_4475"/>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a:t>
            </a:r>
          </a:p>
        </p:txBody>
      </p:sp>
      <p:sp>
        <p:nvSpPr>
          <p:cNvPr id="4476" name="object_4477"/>
          <p:cNvSpPr/>
          <p:nvPr/>
        </p:nvSpPr>
        <p:spPr>
          <a:xfrm>
            <a:off x="7345326" y="6228887"/>
            <a:ext cx="2654920" cy="398037"/>
          </a:xfrm>
          <a:prstGeom prst="rect">
            <a:avLst/>
          </a:prstGeom>
          <a:solidFill>
            <a:srgbClr val="49C0B6"/>
          </a:solidFill>
        </p:spPr>
      </p:sp>
      <p:sp>
        <p:nvSpPr>
          <p:cNvPr id="4478" name="object_4479"/>
          <p:cNvSpPr/>
          <p:nvPr/>
        </p:nvSpPr>
        <p:spPr>
          <a:xfrm>
            <a:off x="7345326" y="6679996"/>
            <a:ext cx="4424867" cy="172483"/>
          </a:xfrm>
          <a:prstGeom prst="rect">
            <a:avLst/>
          </a:prstGeom>
          <a:solidFill>
            <a:srgbClr val="D1D3D4"/>
          </a:solidFill>
        </p:spPr>
      </p:sp>
      <p:sp>
        <p:nvSpPr>
          <p:cNvPr id="4480" name="object_4481"/>
          <p:cNvSpPr/>
          <p:nvPr/>
        </p:nvSpPr>
        <p:spPr>
          <a:xfrm>
            <a:off x="7345326" y="6905551"/>
            <a:ext cx="4099509" cy="172483"/>
          </a:xfrm>
          <a:prstGeom prst="rect">
            <a:avLst/>
          </a:prstGeom>
          <a:solidFill>
            <a:srgbClr val="E1E2E3"/>
          </a:solidFill>
        </p:spPr>
      </p:sp>
      <p:sp>
        <p:nvSpPr>
          <p:cNvPr id="4482" name="object_4483"/>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4484" name="object_4485"/>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6% / 9%</a:t>
            </a:r>
          </a:p>
        </p:txBody>
      </p:sp>
      <p:sp>
        <p:nvSpPr>
          <p:cNvPr id="4486" name="object_4487"/>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4488" name="object_4489"/>
          <p:cNvSpPr/>
          <p:nvPr/>
        </p:nvSpPr>
        <p:spPr>
          <a:xfrm>
            <a:off x="7345326" y="7290320"/>
            <a:ext cx="884973" cy="398037"/>
          </a:xfrm>
          <a:prstGeom prst="rect">
            <a:avLst/>
          </a:prstGeom>
          <a:solidFill>
            <a:srgbClr val="49C0B6"/>
          </a:solidFill>
        </p:spPr>
      </p:sp>
      <p:sp>
        <p:nvSpPr>
          <p:cNvPr id="4490" name="object_4491"/>
          <p:cNvSpPr/>
          <p:nvPr/>
        </p:nvSpPr>
        <p:spPr>
          <a:xfrm>
            <a:off x="7345326" y="7741429"/>
            <a:ext cx="884973" cy="172483"/>
          </a:xfrm>
          <a:prstGeom prst="rect">
            <a:avLst/>
          </a:prstGeom>
          <a:solidFill>
            <a:srgbClr val="D1D3D4"/>
          </a:solidFill>
        </p:spPr>
      </p:sp>
      <p:sp>
        <p:nvSpPr>
          <p:cNvPr id="4492" name="object_4493"/>
          <p:cNvSpPr/>
          <p:nvPr/>
        </p:nvSpPr>
        <p:spPr>
          <a:xfrm>
            <a:off x="7345326" y="7966984"/>
            <a:ext cx="1366503" cy="172483"/>
          </a:xfrm>
          <a:prstGeom prst="rect">
            <a:avLst/>
          </a:prstGeom>
          <a:solidFill>
            <a:srgbClr val="E1E2E3"/>
          </a:solidFill>
        </p:spPr>
      </p:sp>
      <p:sp>
        <p:nvSpPr>
          <p:cNvPr id="4494" name="object_4495"/>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4496" name="object_4497"/>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3%</a:t>
            </a:r>
          </a:p>
        </p:txBody>
      </p:sp>
      <p:sp>
        <p:nvSpPr>
          <p:cNvPr id="4498" name="object_4499"/>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4500" name="object_4501"/>
          <p:cNvSpPr/>
          <p:nvPr/>
        </p:nvSpPr>
        <p:spPr>
          <a:xfrm>
            <a:off x="7345326" y="8351753"/>
            <a:ext cx="442487" cy="398037"/>
          </a:xfrm>
          <a:prstGeom prst="rect">
            <a:avLst/>
          </a:prstGeom>
          <a:solidFill>
            <a:srgbClr val="49C0B6"/>
          </a:solidFill>
        </p:spPr>
      </p:sp>
      <p:sp>
        <p:nvSpPr>
          <p:cNvPr id="4502" name="object_4503"/>
          <p:cNvSpPr/>
          <p:nvPr/>
        </p:nvSpPr>
        <p:spPr>
          <a:xfrm>
            <a:off x="7345326" y="8802862"/>
            <a:ext cx="442487" cy="172483"/>
          </a:xfrm>
          <a:prstGeom prst="rect">
            <a:avLst/>
          </a:prstGeom>
          <a:solidFill>
            <a:srgbClr val="D1D3D4"/>
          </a:solidFill>
        </p:spPr>
      </p:sp>
      <p:sp>
        <p:nvSpPr>
          <p:cNvPr id="4504" name="object_4505"/>
          <p:cNvSpPr/>
          <p:nvPr/>
        </p:nvSpPr>
        <p:spPr>
          <a:xfrm>
            <a:off x="7345326" y="9028417"/>
            <a:ext cx="455501" cy="172483"/>
          </a:xfrm>
          <a:prstGeom prst="rect">
            <a:avLst/>
          </a:prstGeom>
          <a:solidFill>
            <a:srgbClr val="E1E2E3"/>
          </a:solidFill>
        </p:spPr>
      </p:sp>
      <p:sp>
        <p:nvSpPr>
          <p:cNvPr id="4506" name="object_4507"/>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4508" name="object_4509"/>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6% / 6%</a:t>
            </a:r>
          </a:p>
        </p:txBody>
      </p:sp>
      <p:sp>
        <p:nvSpPr>
          <p:cNvPr id="4510" name="object_4511"/>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4512" name="object_4513"/>
          <p:cNvSpPr/>
          <p:nvPr/>
        </p:nvSpPr>
        <p:spPr>
          <a:xfrm>
            <a:off x="7345326" y="9413186"/>
            <a:ext cx="884973" cy="398037"/>
          </a:xfrm>
          <a:prstGeom prst="rect">
            <a:avLst/>
          </a:prstGeom>
          <a:solidFill>
            <a:srgbClr val="49C0B6"/>
          </a:solidFill>
        </p:spPr>
      </p:sp>
      <p:sp>
        <p:nvSpPr>
          <p:cNvPr id="4514" name="object_4515"/>
          <p:cNvSpPr/>
          <p:nvPr/>
        </p:nvSpPr>
        <p:spPr>
          <a:xfrm>
            <a:off x="7345326" y="9864295"/>
            <a:ext cx="884973" cy="172483"/>
          </a:xfrm>
          <a:prstGeom prst="rect">
            <a:avLst/>
          </a:prstGeom>
          <a:solidFill>
            <a:srgbClr val="D1D3D4"/>
          </a:solidFill>
        </p:spPr>
      </p:sp>
      <p:sp>
        <p:nvSpPr>
          <p:cNvPr id="4516" name="object_4517"/>
          <p:cNvSpPr/>
          <p:nvPr/>
        </p:nvSpPr>
        <p:spPr>
          <a:xfrm>
            <a:off x="7345326" y="10089850"/>
            <a:ext cx="911002" cy="172483"/>
          </a:xfrm>
          <a:prstGeom prst="rect">
            <a:avLst/>
          </a:prstGeom>
          <a:solidFill>
            <a:srgbClr val="E1E2E3"/>
          </a:solidFill>
        </p:spPr>
      </p:sp>
      <p:sp>
        <p:nvSpPr>
          <p:cNvPr id="4518" name="object_4519"/>
          <p:cNvSpPr/>
          <p:nvPr/>
        </p:nvSpPr>
        <p:spPr>
          <a:xfrm>
            <a:off x="7345326" y="3999878"/>
            <a:ext cx="0" cy="6368598"/>
          </a:xfrm>
          <a:prstGeom prst="rect">
            <a:avLst/>
          </a:prstGeom>
          <a:ln w="5235">
            <a:solidFill>
              <a:srgbClr val="000000"/>
            </a:solidFill>
          </a:ln>
        </p:spPr>
      </p:sp>
      <p:sp>
        <p:nvSpPr>
          <p:cNvPr id="4520" name="object_4521"/>
          <p:cNvSpPr/>
          <p:nvPr/>
        </p:nvSpPr>
        <p:spPr>
          <a:xfrm>
            <a:off x="15752573" y="3999878"/>
            <a:ext cx="0" cy="6368598"/>
          </a:xfrm>
          <a:prstGeom prst="rect">
            <a:avLst/>
          </a:prstGeom>
          <a:ln w="5235">
            <a:solidFill>
              <a:srgbClr val="000000"/>
            </a:solidFill>
          </a:ln>
        </p:spPr>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6" name="object_4537"/>
          <p:cNvSpPr>
            <a:spLocks noGrp="1"/>
          </p:cNvSpPr>
          <p:nvPr/>
        </p:nvSpPr>
        <p:spPr>
          <a:xfrm>
            <a:off x="757390" y="680607"/>
            <a:ext cx="733425" cy="733425"/>
          </a:xfrm>
          <a:prstGeom prst="rect">
            <a:avLst/>
          </a:prstGeom>
          <a:ln w="125650">
            <a:solidFill>
              <a:srgbClr val="5C5AA7"/>
            </a:solidFill>
          </a:ln>
        </p:spPr>
        <p:txBody>
          <a:bodyPr wrap="square" lIns="0" tIns="0" rIns="0" bIns="0" rtlCol="0"/>
          <a:lstStyle/>
          <a:p>
            <a:endParaRPr/>
          </a:p>
        </p:txBody>
      </p:sp>
      <p:sp>
        <p:nvSpPr>
          <p:cNvPr id="4538" name="object_453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Leadership | Handlungsportfolio</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4540" name="454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4542" name="454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4544" name="454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4546" name="454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4548" name="454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4550" name="455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4552" name="455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4554" name="455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4556" name="object_4557"/>
          <p:cNvSpPr/>
          <p:nvPr/>
        </p:nvSpPr>
        <p:spPr>
          <a:xfrm>
            <a:off x="18761549" y="2418474"/>
            <a:ext cx="922019" cy="922019"/>
          </a:xfrm>
          <a:prstGeom prst="rect">
            <a:avLst/>
          </a:prstGeom>
          <a:ln w="52354">
            <a:solidFill>
              <a:srgbClr val="35B77C"/>
            </a:solidFill>
          </a:ln>
        </p:spPr>
        <p:txBody>
          <a:bodyPr wrap="square" lIns="0" tIns="0" rIns="0" bIns="0" rtlCol="0" anchor="ctr" anchorCtr="1"/>
          <a:lstStyle/>
          <a:p>
            <a:pPr marL="12700" algn="ctr">
              <a:lnSpc>
                <a:spcPts val="3260"/>
              </a:lnSpc>
              <a:spcBef>
                <a:spcPts val="114"/>
              </a:spcBef>
            </a:pPr>
            <a:r>
              <a:rPr lang="de-AT" sz="2950" b="1" dirty="0">
                <a:solidFill>
                  <a:srgbClr val="515455"/>
                </a:solidFill>
                <a:latin typeface="Arial"/>
                <a:ea typeface="Arial"/>
              </a:rPr>
              <a:t>1.7</a:t>
            </a:r>
          </a:p>
          <a:p>
            <a:pPr algn="ctr"/>
            <a:r>
              <a:rPr lang="en-US" sz="1850" b="1" dirty="0">
                <a:solidFill>
                  <a:srgbClr val="515455"/>
                </a:solidFill>
                <a:latin typeface="Arial"/>
                <a:cs typeface="Arial"/>
              </a:rPr>
              <a:t>(0)</a:t>
            </a:r>
          </a:p>
        </p:txBody>
      </p:sp>
      <p:sp>
        <p:nvSpPr>
          <p:cNvPr id="4558" name="object_4559"/>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(N=15)</a:t>
            </a:r>
            <a:endParaRPr lang="en-US" sz="1950" dirty="0">
              <a:latin typeface="Arial" panose="02000000000000000000" pitchFamily="2" charset="0"/>
              <a:ea typeface="Arial" panose="02000000000000000000" pitchFamily="2" charset="0"/>
            </a:endParaRPr>
          </a:p>
        </p:txBody>
      </p:sp>
      <p:sp>
        <p:nvSpPr>
          <p:cNvPr id="4560" name="object_4561"/>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4562" name="object_4563"/>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(3.6)</a:t>
            </a:r>
            <a:endParaRPr sz="1950" dirty="0"/>
          </a:p>
        </p:txBody>
      </p:sp>
      <p:sp>
        <p:nvSpPr>
          <p:cNvPr id="4564" name="object_4565"/>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4566" name="object_4567"/>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(1.2)</a:t>
            </a:r>
          </a:p>
        </p:txBody>
      </p:sp>
      <p:sp>
        <p:nvSpPr>
          <p:cNvPr id="4524" name="object_4525"/>
          <p:cNvSpPr/>
          <p:nvPr/>
        </p:nvSpPr>
        <p:spPr>
          <a:xfrm>
            <a:off x="3748577" y="10104831"/>
            <a:ext cx="3580769" cy="157480"/>
          </a:xfrm>
          <a:prstGeom prst="rect">
            <a:avLst/>
          </a:prstGeom>
          <a:solidFill>
            <a:srgbClr val="DB2D3C"/>
          </a:solidFill>
        </p:spPr>
      </p:sp>
      <p:sp>
        <p:nvSpPr>
          <p:cNvPr id="4526" name="object_4527"/>
          <p:cNvSpPr/>
          <p:nvPr/>
        </p:nvSpPr>
        <p:spPr>
          <a:xfrm>
            <a:off x="3748577" y="3146501"/>
            <a:ext cx="3580769" cy="6958330"/>
          </a:xfrm>
          <a:prstGeom prst="rect">
            <a:avLst/>
          </a:prstGeom>
          <a:solidFill>
            <a:srgbClr val="DB2D3C">
              <a:alpha val="9999"/>
            </a:srgbClr>
          </a:solidFill>
        </p:spPr>
      </p:sp>
      <p:sp>
        <p:nvSpPr>
          <p:cNvPr id="4528" name="object_4529"/>
          <p:cNvSpPr/>
          <p:nvPr/>
        </p:nvSpPr>
        <p:spPr>
          <a:xfrm>
            <a:off x="7329346" y="10104831"/>
            <a:ext cx="3133173" cy="157480"/>
          </a:xfrm>
          <a:prstGeom prst="rect">
            <a:avLst/>
          </a:prstGeom>
          <a:solidFill>
            <a:srgbClr val="FABC46"/>
          </a:solidFill>
        </p:spPr>
      </p:sp>
      <p:sp>
        <p:nvSpPr>
          <p:cNvPr id="4530" name="object_4531"/>
          <p:cNvSpPr/>
          <p:nvPr/>
        </p:nvSpPr>
        <p:spPr>
          <a:xfrm>
            <a:off x="7329346" y="3146501"/>
            <a:ext cx="3133173" cy="6958330"/>
          </a:xfrm>
          <a:prstGeom prst="rect">
            <a:avLst/>
          </a:prstGeom>
          <a:solidFill>
            <a:srgbClr val="FABC46">
              <a:alpha val="9999"/>
            </a:srgbClr>
          </a:solidFill>
        </p:spPr>
      </p:sp>
      <p:sp>
        <p:nvSpPr>
          <p:cNvPr id="4532" name="object_4533"/>
          <p:cNvSpPr/>
          <p:nvPr/>
        </p:nvSpPr>
        <p:spPr>
          <a:xfrm>
            <a:off x="10462519" y="10104831"/>
            <a:ext cx="5893348" cy="157480"/>
          </a:xfrm>
          <a:prstGeom prst="rect">
            <a:avLst/>
          </a:prstGeom>
          <a:solidFill>
            <a:srgbClr val="35B77C"/>
          </a:solidFill>
        </p:spPr>
      </p:sp>
      <p:sp>
        <p:nvSpPr>
          <p:cNvPr id="4534" name="object_4535"/>
          <p:cNvSpPr/>
          <p:nvPr/>
        </p:nvSpPr>
        <p:spPr>
          <a:xfrm>
            <a:off x="10462519" y="3146501"/>
            <a:ext cx="5893348" cy="6958330"/>
          </a:xfrm>
          <a:prstGeom prst="rect">
            <a:avLst/>
          </a:prstGeom>
          <a:solidFill>
            <a:srgbClr val="35B77C">
              <a:alpha val="9999"/>
            </a:srgbClr>
          </a:solidFill>
        </p:spPr>
      </p:sp>
      <p:sp>
        <p:nvSpPr>
          <p:cNvPr id="4568" name="object_4569"/>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4570" name="object_4571"/>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sp>
        <p:nvSpPr>
          <p:cNvPr id="4572" name="object_4573">
            <a:hlinkClick r:id="rId13" action="ppaction://hlinksldjump" tooltip="16: Führungskraft ist Vorbild Z=1.8 / W=83%"/>
          </p:cNvPr>
          <p:cNvSpPr/>
          <p:nvPr/>
        </p:nvSpPr>
        <p:spPr>
          <a:xfrm>
            <a:off x="13216775" y="406240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16</a:t>
            </a:r>
            <a:endParaRPr sz="1950" b="1" dirty="0"/>
          </a:p>
        </p:txBody>
      </p:sp>
      <p:sp>
        <p:nvSpPr>
          <p:cNvPr id="4574" name="object_4575">
            <a:hlinkClick r:id="rId19" action="ppaction://hlinksldjump" tooltip="21: Eigenverantwortung wird gefördert Z=1.4 / W=83%"/>
          </p:cNvPr>
          <p:cNvSpPr/>
          <p:nvPr/>
        </p:nvSpPr>
        <p:spPr>
          <a:xfrm>
            <a:off x="15305556" y="4062400"/>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21</a:t>
            </a:r>
            <a:endParaRPr sz="1950" b="1" dirty="0"/>
          </a:p>
        </p:txBody>
      </p:sp>
      <p:sp>
        <p:nvSpPr>
          <p:cNvPr id="4576" name="object_4577">
            <a:hlinkClick r:id="rId20" action="ppaction://hlinksldjump" tooltip="17: Umsetzung von Veränderungen Z=1.8 / W=17%"/>
          </p:cNvPr>
          <p:cNvSpPr/>
          <p:nvPr/>
        </p:nvSpPr>
        <p:spPr>
          <a:xfrm>
            <a:off x="13067576" y="8654897"/>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17</a:t>
            </a:r>
            <a:endParaRPr sz="1950" b="1" dirty="0"/>
          </a:p>
        </p:txBody>
      </p:sp>
      <p:sp>
        <p:nvSpPr>
          <p:cNvPr id="4578" name="object_4579">
            <a:hlinkClick r:id="rId21" action="ppaction://hlinksldjump" tooltip="18: Förderung interner Kooperation Z=1.8 / W=22%"/>
          </p:cNvPr>
          <p:cNvSpPr/>
          <p:nvPr/>
        </p:nvSpPr>
        <p:spPr>
          <a:xfrm>
            <a:off x="12918377" y="830698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18</a:t>
            </a:r>
            <a:endParaRPr sz="1950" b="1" dirty="0"/>
          </a:p>
        </p:txBody>
      </p:sp>
      <p:sp>
        <p:nvSpPr>
          <p:cNvPr id="4580" name="object_4581">
            <a:hlinkClick r:id="rId22" action="ppaction://hlinksldjump" tooltip="19: Delegationskompetenz Z=1.7 / W=28%"/>
          </p:cNvPr>
          <p:cNvSpPr/>
          <p:nvPr/>
        </p:nvSpPr>
        <p:spPr>
          <a:xfrm>
            <a:off x="13664371" y="788948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19</a:t>
            </a:r>
            <a:endParaRPr sz="1950" b="1" dirty="0"/>
          </a:p>
        </p:txBody>
      </p:sp>
      <p:sp>
        <p:nvSpPr>
          <p:cNvPr id="4582" name="object_4583">
            <a:hlinkClick r:id="rId23" action="ppaction://hlinksldjump" tooltip="20: Feedback Z=1.6 / W=28%"/>
          </p:cNvPr>
          <p:cNvSpPr/>
          <p:nvPr/>
        </p:nvSpPr>
        <p:spPr>
          <a:xfrm>
            <a:off x="14261165" y="7889481"/>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20</a:t>
            </a:r>
            <a:endParaRPr sz="1950" b="1" dirty="0"/>
          </a:p>
        </p:txBody>
      </p:sp>
      <p:sp>
        <p:nvSpPr>
          <p:cNvPr id="4584" name="object_4585">
            <a:hlinkClick r:id="rId24" action="ppaction://hlinksldjump" tooltip="22: Information über Veränderungen Z=2 / W=6%"/>
          </p:cNvPr>
          <p:cNvSpPr/>
          <p:nvPr/>
        </p:nvSpPr>
        <p:spPr>
          <a:xfrm>
            <a:off x="12023185" y="9420314"/>
            <a:ext cx="534035" cy="534035"/>
          </a:xfrm>
          <a:prstGeom prst="ellipse">
            <a:avLst/>
          </a:prstGeom>
          <a:solidFill>
            <a:srgbClr val="5C5AA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22</a:t>
            </a:r>
            <a:endParaRPr sz="1950" b="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88" name="object_4589"/>
          <p:cNvPicPr>
            <a:picLocks noChangeAspect="1"/>
          </p:cNvPicPr>
          <p:nvPr/>
        </p:nvPicPr>
        <p:blipFill>
          <a:blip r:embed="rId3"/>
          <a:stretch>
            <a:fillRect/>
          </a:stretch>
        </p:blipFill>
        <p:spPr>
          <a:xfrm>
            <a:off x="603250" y="519041"/>
            <a:ext cx="1098413" cy="1098413"/>
          </a:xfrm>
          <a:prstGeom prst="rect">
            <a:avLst/>
          </a:prstGeom>
        </p:spPr>
      </p:pic>
      <p:sp>
        <p:nvSpPr>
          <p:cNvPr id="4590" name="object_459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Leadership | Aspektliste</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4592" name="4593">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4594" name="4595">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4596" name="4597">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4598" name="4599">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4600" name="4601">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4602" name="4603">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4604" name="4605">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4606" name="4607">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4608" name="object_4609"/>
          <p:cNvSpPr>
            <a:spLocks noGrp="1"/>
          </p:cNvSpPr>
          <p:nvPr/>
        </p:nvSpPr>
        <p:spPr>
          <a:xfrm>
            <a:off x="1760600" y="2960456"/>
            <a:ext cx="737280" cy="737280"/>
          </a:xfrm>
          <a:prstGeom prst="rect">
            <a:avLst/>
          </a:prstGeom>
          <a:ln w="125650">
            <a:solidFill>
              <a:srgbClr val="5C5AA7"/>
            </a:solidFill>
          </a:ln>
        </p:spPr>
        <p:txBody>
          <a:bodyPr wrap="square" lIns="0" tIns="0" rIns="0" bIns="0" rtlCol="0" anchor="ctr"/>
          <a:lstStyle/>
          <a:p>
            <a:pPr algn="ctr"/>
            <a:r>
              <a:rPr sz="2950" b="1" dirty="0">
                <a:solidFill>
                  <a:srgbClr val="FFFFFF"/>
                </a:solidFill>
                <a:latin typeface="Arial"/>
                <a:ea typeface="Arial"/>
              </a:rPr>
              <a:t> </a:t>
            </a:r>
            <a:endParaRPr sz="2950" b="1" dirty="0"/>
          </a:p>
        </p:txBody>
      </p:sp>
      <p:sp>
        <p:nvSpPr>
          <p:cNvPr id="4610" name="object_4611"/>
          <p:cNvSpPr txBox="1"/>
          <p:nvPr/>
        </p:nvSpPr>
        <p:spPr>
          <a:xfrm>
            <a:off x="2807683"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Leadership</a:t>
            </a:r>
          </a:p>
        </p:txBody>
      </p:sp>
      <p:sp>
        <p:nvSpPr>
          <p:cNvPr id="4612" name="object_4613"/>
          <p:cNvSpPr/>
          <p:nvPr/>
        </p:nvSpPr>
        <p:spPr>
          <a:xfrm>
            <a:off x="7792620" y="2868296"/>
            <a:ext cx="921600" cy="921600"/>
          </a:xfrm>
          <a:prstGeom prst="rect">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1.7</a:t>
            </a:r>
          </a:p>
          <a:p>
            <a:pPr algn="ctr"/>
            <a:r>
              <a:rPr lang="en-US" sz="1700" b="1" dirty="0">
                <a:solidFill>
                  <a:srgbClr val="515455"/>
                </a:solidFill>
                <a:latin typeface="Arial"/>
                <a:cs typeface="Arial"/>
              </a:rPr>
              <a:t>(0)</a:t>
            </a:r>
          </a:p>
        </p:txBody>
      </p:sp>
      <p:sp>
        <p:nvSpPr>
          <p:cNvPr id="4614" name="object_4615">
            <a:hlinkClick r:id="rId20" action="ppaction://hlinksldjump" tooltip="Meine direkte Führungskraft lebt vor, was sie sagt. Z=1.8"/>
          </p:cNvPr>
          <p:cNvSpPr>
            <a:spLocks noGrp="1"/>
          </p:cNvSpPr>
          <p:nvPr/>
        </p:nvSpPr>
        <p:spPr>
          <a:xfrm>
            <a:off x="1760600" y="4172056"/>
            <a:ext cx="737280" cy="737280"/>
          </a:xfrm>
          <a:prstGeom prst="ellipse">
            <a:avLst/>
          </a:prstGeom>
          <a:solidFill>
            <a:srgbClr val="5C5AA7"/>
          </a:solidFill>
        </p:spPr>
        <p:txBody>
          <a:bodyPr wrap="square" lIns="0" tIns="0" rIns="0" bIns="0" rtlCol="0" anchor="ctr"/>
          <a:lstStyle/>
          <a:p>
            <a:pPr algn="ctr"/>
            <a:r>
              <a:rPr sz="2900" b="1" dirty="0">
                <a:solidFill>
                  <a:srgbClr val="FFFFFF"/>
                </a:solidFill>
                <a:latin typeface="Arial"/>
                <a:ea typeface="Arial"/>
              </a:rPr>
              <a:t>16</a:t>
            </a:r>
            <a:endParaRPr sz="2950" b="1" dirty="0"/>
          </a:p>
        </p:txBody>
      </p:sp>
      <p:sp>
        <p:nvSpPr>
          <p:cNvPr id="4616" name="object_4617"/>
          <p:cNvSpPr txBox="1"/>
          <p:nvPr/>
        </p:nvSpPr>
        <p:spPr>
          <a:xfrm>
            <a:off x="2807683"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Führungskraft ist Vorbild</a:t>
            </a:r>
          </a:p>
        </p:txBody>
      </p:sp>
      <p:sp>
        <p:nvSpPr>
          <p:cNvPr id="4618" name="object_4619"/>
          <p:cNvSpPr/>
          <p:nvPr/>
        </p:nvSpPr>
        <p:spPr>
          <a:xfrm>
            <a:off x="7792620" y="40798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1.8</a:t>
            </a:r>
          </a:p>
          <a:p>
            <a:pPr algn="ctr"/>
            <a:r>
              <a:rPr lang="en-US" sz="1700" b="1" dirty="0">
                <a:solidFill>
                  <a:srgbClr val="515455"/>
                </a:solidFill>
                <a:latin typeface="Arial"/>
                <a:cs typeface="Arial"/>
              </a:rPr>
              <a:t>(-0.1)</a:t>
            </a:r>
          </a:p>
        </p:txBody>
      </p:sp>
      <p:sp>
        <p:nvSpPr>
          <p:cNvPr id="4620" name="object_4621">
            <a:hlinkClick r:id="rId20" action="ppaction://hlinksldjump" tooltip="Meine direkte Führungskraft setzt notwendige Veränderungen professionell um. Z=1.8"/>
          </p:cNvPr>
          <p:cNvSpPr>
            <a:spLocks noGrp="1"/>
          </p:cNvSpPr>
          <p:nvPr/>
        </p:nvSpPr>
        <p:spPr>
          <a:xfrm>
            <a:off x="1760600" y="5383656"/>
            <a:ext cx="737280" cy="737280"/>
          </a:xfrm>
          <a:prstGeom prst="ellipse">
            <a:avLst/>
          </a:prstGeom>
          <a:solidFill>
            <a:srgbClr val="5C5AA7"/>
          </a:solidFill>
        </p:spPr>
        <p:txBody>
          <a:bodyPr wrap="square" lIns="0" tIns="0" rIns="0" bIns="0" rtlCol="0" anchor="ctr"/>
          <a:lstStyle/>
          <a:p>
            <a:pPr algn="ctr"/>
            <a:r>
              <a:rPr sz="2900" b="1" dirty="0">
                <a:solidFill>
                  <a:srgbClr val="FFFFFF"/>
                </a:solidFill>
                <a:latin typeface="Arial"/>
                <a:ea typeface="Arial"/>
              </a:rPr>
              <a:t>17</a:t>
            </a:r>
            <a:endParaRPr sz="2950" b="1" dirty="0"/>
          </a:p>
        </p:txBody>
      </p:sp>
      <p:sp>
        <p:nvSpPr>
          <p:cNvPr id="4622" name="object_4623"/>
          <p:cNvSpPr txBox="1"/>
          <p:nvPr/>
        </p:nvSpPr>
        <p:spPr>
          <a:xfrm>
            <a:off x="2807683" y="52914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Umsetzung von Veränderungen</a:t>
            </a:r>
          </a:p>
        </p:txBody>
      </p:sp>
      <p:sp>
        <p:nvSpPr>
          <p:cNvPr id="4624" name="object_4625"/>
          <p:cNvSpPr/>
          <p:nvPr/>
        </p:nvSpPr>
        <p:spPr>
          <a:xfrm>
            <a:off x="7792620" y="52914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1.8</a:t>
            </a:r>
          </a:p>
          <a:p>
            <a:pPr algn="ctr"/>
            <a:r>
              <a:rPr lang="en-US" sz="1700" b="1" dirty="0">
                <a:solidFill>
                  <a:srgbClr val="515455"/>
                </a:solidFill>
                <a:latin typeface="Arial"/>
                <a:cs typeface="Arial"/>
              </a:rPr>
              <a:t>(0)</a:t>
            </a:r>
          </a:p>
        </p:txBody>
      </p:sp>
      <p:sp>
        <p:nvSpPr>
          <p:cNvPr id="4626" name="object_4627">
            <a:hlinkClick r:id="rId20" action="ppaction://hlinksldjump" tooltip="Meine direkte Führungskraft fördert die bereichsübergreifende Zusammenarbeit. Z=1.8"/>
          </p:cNvPr>
          <p:cNvSpPr>
            <a:spLocks noGrp="1"/>
          </p:cNvSpPr>
          <p:nvPr/>
        </p:nvSpPr>
        <p:spPr>
          <a:xfrm>
            <a:off x="1760600" y="6595256"/>
            <a:ext cx="737280" cy="737280"/>
          </a:xfrm>
          <a:prstGeom prst="ellipse">
            <a:avLst/>
          </a:prstGeom>
          <a:solidFill>
            <a:srgbClr val="5C5AA7"/>
          </a:solidFill>
        </p:spPr>
        <p:txBody>
          <a:bodyPr wrap="square" lIns="0" tIns="0" rIns="0" bIns="0" rtlCol="0" anchor="ctr"/>
          <a:lstStyle/>
          <a:p>
            <a:pPr algn="ctr"/>
            <a:r>
              <a:rPr sz="2900" b="1" dirty="0">
                <a:solidFill>
                  <a:srgbClr val="FFFFFF"/>
                </a:solidFill>
                <a:latin typeface="Arial"/>
                <a:ea typeface="Arial"/>
              </a:rPr>
              <a:t>18</a:t>
            </a:r>
            <a:endParaRPr sz="2950" b="1" dirty="0"/>
          </a:p>
        </p:txBody>
      </p:sp>
      <p:sp>
        <p:nvSpPr>
          <p:cNvPr id="4628" name="object_4629"/>
          <p:cNvSpPr txBox="1"/>
          <p:nvPr/>
        </p:nvSpPr>
        <p:spPr>
          <a:xfrm>
            <a:off x="2807683" y="65030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Förderung interner Kooperation</a:t>
            </a:r>
          </a:p>
        </p:txBody>
      </p:sp>
      <p:sp>
        <p:nvSpPr>
          <p:cNvPr id="4630" name="object_4631"/>
          <p:cNvSpPr/>
          <p:nvPr/>
        </p:nvSpPr>
        <p:spPr>
          <a:xfrm>
            <a:off x="7792620" y="65030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1.8</a:t>
            </a:r>
          </a:p>
          <a:p>
            <a:pPr algn="ctr"/>
            <a:r>
              <a:rPr lang="en-US" sz="1700" b="1" dirty="0">
                <a:solidFill>
                  <a:srgbClr val="515455"/>
                </a:solidFill>
                <a:latin typeface="Arial"/>
                <a:cs typeface="Arial"/>
              </a:rPr>
              <a:t>(+0.1)</a:t>
            </a:r>
          </a:p>
        </p:txBody>
      </p:sp>
      <p:sp>
        <p:nvSpPr>
          <p:cNvPr id="4632" name="object_4633">
            <a:hlinkClick r:id="rId20" action="ppaction://hlinksldjump" tooltip="Meine direkte Führungskraft delegiert sehr klar und unmissverständlich. Z=1.7"/>
          </p:cNvPr>
          <p:cNvSpPr>
            <a:spLocks noGrp="1"/>
          </p:cNvSpPr>
          <p:nvPr/>
        </p:nvSpPr>
        <p:spPr>
          <a:xfrm>
            <a:off x="1760600" y="7806856"/>
            <a:ext cx="737280" cy="737280"/>
          </a:xfrm>
          <a:prstGeom prst="ellipse">
            <a:avLst/>
          </a:prstGeom>
          <a:solidFill>
            <a:srgbClr val="5C5AA7"/>
          </a:solidFill>
        </p:spPr>
        <p:txBody>
          <a:bodyPr wrap="square" lIns="0" tIns="0" rIns="0" bIns="0" rtlCol="0" anchor="ctr"/>
          <a:lstStyle/>
          <a:p>
            <a:pPr algn="ctr"/>
            <a:r>
              <a:rPr sz="2900" b="1" dirty="0">
                <a:solidFill>
                  <a:srgbClr val="FFFFFF"/>
                </a:solidFill>
                <a:latin typeface="Arial"/>
                <a:ea typeface="Arial"/>
              </a:rPr>
              <a:t>19</a:t>
            </a:r>
            <a:endParaRPr sz="2950" b="1" dirty="0"/>
          </a:p>
        </p:txBody>
      </p:sp>
      <p:sp>
        <p:nvSpPr>
          <p:cNvPr id="4634" name="object_4635"/>
          <p:cNvSpPr txBox="1"/>
          <p:nvPr/>
        </p:nvSpPr>
        <p:spPr>
          <a:xfrm>
            <a:off x="2807683" y="77146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Delegationskompetenz</a:t>
            </a:r>
          </a:p>
        </p:txBody>
      </p:sp>
      <p:sp>
        <p:nvSpPr>
          <p:cNvPr id="4636" name="object_4637"/>
          <p:cNvSpPr/>
          <p:nvPr/>
        </p:nvSpPr>
        <p:spPr>
          <a:xfrm>
            <a:off x="7792620" y="77146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1.7</a:t>
            </a:r>
          </a:p>
          <a:p>
            <a:pPr algn="ctr"/>
            <a:r>
              <a:rPr lang="en-US" sz="1700" b="1" dirty="0">
                <a:solidFill>
                  <a:srgbClr val="515455"/>
                </a:solidFill>
                <a:latin typeface="Arial"/>
                <a:cs typeface="Arial"/>
              </a:rPr>
              <a:t>(0)</a:t>
            </a:r>
          </a:p>
        </p:txBody>
      </p:sp>
      <p:sp>
        <p:nvSpPr>
          <p:cNvPr id="4638" name="object_4639">
            <a:hlinkClick r:id="rId20" action="ppaction://hlinksldjump" tooltip="Meine direkte Führungskraft gibt mir ausreichend wertschätzendes Feedback. Z=1.6"/>
          </p:cNvPr>
          <p:cNvSpPr>
            <a:spLocks noGrp="1"/>
          </p:cNvSpPr>
          <p:nvPr/>
        </p:nvSpPr>
        <p:spPr>
          <a:xfrm>
            <a:off x="1760600" y="9018456"/>
            <a:ext cx="737280" cy="737280"/>
          </a:xfrm>
          <a:prstGeom prst="ellipse">
            <a:avLst/>
          </a:prstGeom>
          <a:solidFill>
            <a:srgbClr val="5C5AA7"/>
          </a:solidFill>
        </p:spPr>
        <p:txBody>
          <a:bodyPr wrap="square" lIns="0" tIns="0" rIns="0" bIns="0" rtlCol="0" anchor="ctr"/>
          <a:lstStyle/>
          <a:p>
            <a:pPr algn="ctr"/>
            <a:r>
              <a:rPr sz="2900" b="1" dirty="0">
                <a:solidFill>
                  <a:srgbClr val="FFFFFF"/>
                </a:solidFill>
                <a:latin typeface="Arial"/>
                <a:ea typeface="Arial"/>
              </a:rPr>
              <a:t>20</a:t>
            </a:r>
            <a:endParaRPr sz="2950" b="1" dirty="0"/>
          </a:p>
        </p:txBody>
      </p:sp>
      <p:sp>
        <p:nvSpPr>
          <p:cNvPr id="4640" name="object_4641"/>
          <p:cNvSpPr txBox="1"/>
          <p:nvPr/>
        </p:nvSpPr>
        <p:spPr>
          <a:xfrm>
            <a:off x="2807683" y="8926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Feedback</a:t>
            </a:r>
          </a:p>
        </p:txBody>
      </p:sp>
      <p:sp>
        <p:nvSpPr>
          <p:cNvPr id="4642" name="object_4643"/>
          <p:cNvSpPr/>
          <p:nvPr/>
        </p:nvSpPr>
        <p:spPr>
          <a:xfrm>
            <a:off x="7792620" y="89262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1.6</a:t>
            </a:r>
          </a:p>
          <a:p>
            <a:pPr algn="ctr"/>
            <a:r>
              <a:rPr lang="en-US" sz="1700" b="1" dirty="0">
                <a:solidFill>
                  <a:srgbClr val="515455"/>
                </a:solidFill>
                <a:latin typeface="Arial"/>
                <a:cs typeface="Arial"/>
              </a:rPr>
              <a:t>(0)</a:t>
            </a:r>
          </a:p>
        </p:txBody>
      </p:sp>
      <p:sp>
        <p:nvSpPr>
          <p:cNvPr id="4644" name="object_4645">
            <a:hlinkClick r:id="rId20" action="ppaction://hlinksldjump" tooltip="Eigenverantwortliches Handeln wird von meiner direkten Führungskraft gefördert. Z=1.4"/>
          </p:cNvPr>
          <p:cNvSpPr>
            <a:spLocks noGrp="1"/>
          </p:cNvSpPr>
          <p:nvPr/>
        </p:nvSpPr>
        <p:spPr>
          <a:xfrm>
            <a:off x="11313821" y="2960456"/>
            <a:ext cx="737280" cy="737280"/>
          </a:xfrm>
          <a:prstGeom prst="ellipse">
            <a:avLst/>
          </a:prstGeom>
          <a:solidFill>
            <a:srgbClr val="5C5AA7"/>
          </a:solidFill>
        </p:spPr>
        <p:txBody>
          <a:bodyPr wrap="square" lIns="0" tIns="0" rIns="0" bIns="0" rtlCol="0" anchor="ctr"/>
          <a:lstStyle/>
          <a:p>
            <a:pPr algn="ctr"/>
            <a:r>
              <a:rPr sz="2900" b="1" dirty="0">
                <a:solidFill>
                  <a:srgbClr val="FFFFFF"/>
                </a:solidFill>
                <a:latin typeface="Arial"/>
                <a:ea typeface="Arial"/>
              </a:rPr>
              <a:t>21</a:t>
            </a:r>
            <a:endParaRPr sz="2950" b="1" dirty="0"/>
          </a:p>
        </p:txBody>
      </p:sp>
      <p:sp>
        <p:nvSpPr>
          <p:cNvPr id="4646" name="object_4647"/>
          <p:cNvSpPr txBox="1"/>
          <p:nvPr/>
        </p:nvSpPr>
        <p:spPr>
          <a:xfrm>
            <a:off x="12360904"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Eigenverantwortung wird gefördert</a:t>
            </a:r>
          </a:p>
        </p:txBody>
      </p:sp>
      <p:sp>
        <p:nvSpPr>
          <p:cNvPr id="4648" name="object_4649"/>
          <p:cNvSpPr/>
          <p:nvPr/>
        </p:nvSpPr>
        <p:spPr>
          <a:xfrm>
            <a:off x="17345841" y="28682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1.4</a:t>
            </a:r>
          </a:p>
          <a:p>
            <a:pPr algn="ctr"/>
            <a:r>
              <a:rPr lang="en-US" sz="1700" b="1" dirty="0">
                <a:solidFill>
                  <a:srgbClr val="515455"/>
                </a:solidFill>
                <a:latin typeface="Arial"/>
                <a:cs typeface="Arial"/>
              </a:rPr>
              <a:t>(0)</a:t>
            </a:r>
          </a:p>
        </p:txBody>
      </p:sp>
      <p:sp>
        <p:nvSpPr>
          <p:cNvPr id="4650" name="object_4651">
            <a:hlinkClick r:id="rId20" action="ppaction://hlinksldjump" tooltip="Über Veränderungen in meinem Bereich werde ich ausreichend informiert. Z=2"/>
          </p:cNvPr>
          <p:cNvSpPr>
            <a:spLocks noGrp="1"/>
          </p:cNvSpPr>
          <p:nvPr/>
        </p:nvSpPr>
        <p:spPr>
          <a:xfrm>
            <a:off x="11313821" y="4172056"/>
            <a:ext cx="737280" cy="737280"/>
          </a:xfrm>
          <a:prstGeom prst="ellipse">
            <a:avLst/>
          </a:prstGeom>
          <a:solidFill>
            <a:srgbClr val="5C5AA7"/>
          </a:solidFill>
        </p:spPr>
        <p:txBody>
          <a:bodyPr wrap="square" lIns="0" tIns="0" rIns="0" bIns="0" rtlCol="0" anchor="ctr"/>
          <a:lstStyle/>
          <a:p>
            <a:pPr algn="ctr"/>
            <a:r>
              <a:rPr sz="2900" b="1" dirty="0">
                <a:solidFill>
                  <a:srgbClr val="FFFFFF"/>
                </a:solidFill>
                <a:latin typeface="Arial"/>
                <a:ea typeface="Arial"/>
              </a:rPr>
              <a:t>22</a:t>
            </a:r>
            <a:endParaRPr sz="2950" b="1" dirty="0"/>
          </a:p>
        </p:txBody>
      </p:sp>
      <p:sp>
        <p:nvSpPr>
          <p:cNvPr id="4652" name="object_4653"/>
          <p:cNvSpPr txBox="1"/>
          <p:nvPr/>
        </p:nvSpPr>
        <p:spPr>
          <a:xfrm>
            <a:off x="12360904"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Information über Veränderungen</a:t>
            </a:r>
          </a:p>
        </p:txBody>
      </p:sp>
      <p:sp>
        <p:nvSpPr>
          <p:cNvPr id="4654" name="object_4655"/>
          <p:cNvSpPr/>
          <p:nvPr/>
        </p:nvSpPr>
        <p:spPr>
          <a:xfrm>
            <a:off x="17345841" y="40798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2</a:t>
            </a:r>
          </a:p>
          <a:p>
            <a:pPr algn="ctr"/>
            <a:r>
              <a:rPr lang="en-US" sz="1700" b="1" dirty="0">
                <a:solidFill>
                  <a:srgbClr val="515455"/>
                </a:solidFill>
                <a:latin typeface="Arial"/>
                <a:cs typeface="Arial"/>
              </a:rPr>
              <a:t>(0)</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8" name="object_4659"/>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16</a:t>
            </a:r>
            <a:endParaRPr sz="2950" b="1" dirty="0"/>
          </a:p>
        </p:txBody>
      </p:sp>
      <p:sp>
        <p:nvSpPr>
          <p:cNvPr id="4660" name="object_466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Führungskraft ist Vorbild</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4662" name="466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4664" name="466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4666" name="466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4668" name="466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4670" name="467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4672" name="467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4674" name="467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4676" name="467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4678" name="object_4679"/>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direkte Führungskraft lebt vor, was sie sagt. (100%)</a:t>
            </a:r>
            <a:endParaRPr sz="2450" dirty="0">
              <a:latin typeface="Arial"/>
              <a:cs typeface="Arial"/>
            </a:endParaRPr>
          </a:p>
        </p:txBody>
      </p:sp>
      <p:sp>
        <p:nvSpPr>
          <p:cNvPr id="4680" name="object_4681"/>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15455"/>
                </a:solidFill>
                <a:latin typeface="Arial"/>
                <a:cs typeface="Arial"/>
              </a:rPr>
              <a:t>(-0.1)</a:t>
            </a:r>
          </a:p>
        </p:txBody>
      </p:sp>
      <p:sp>
        <p:nvSpPr>
          <p:cNvPr id="4682" name="object_4683"/>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4684" name="object_4685"/>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31%</a:t>
            </a:r>
          </a:p>
          <a:p>
            <a:pPr marL="12700" algn="r">
              <a:lnSpc>
                <a:spcPct val="100000"/>
              </a:lnSpc>
              <a:spcBef>
                <a:spcPts val="120"/>
              </a:spcBef>
            </a:pPr>
            <a:r>
              <a:rPr lang="de-AT" sz="1750" spc="10" dirty="0">
                <a:solidFill>
                  <a:srgbClr val="494C4D"/>
                </a:solidFill>
                <a:latin typeface="Arial"/>
                <a:cs typeface="Arial"/>
              </a:rPr>
              <a:t>31% / 29%</a:t>
            </a:r>
          </a:p>
        </p:txBody>
      </p:sp>
      <p:sp>
        <p:nvSpPr>
          <p:cNvPr id="4686" name="object_4687"/>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a:t>
            </a:r>
          </a:p>
        </p:txBody>
      </p:sp>
      <p:sp>
        <p:nvSpPr>
          <p:cNvPr id="4688" name="object_4689"/>
          <p:cNvSpPr/>
          <p:nvPr/>
        </p:nvSpPr>
        <p:spPr>
          <a:xfrm>
            <a:off x="7345326" y="4106021"/>
            <a:ext cx="4403796" cy="398037"/>
          </a:xfrm>
          <a:prstGeom prst="rect">
            <a:avLst/>
          </a:prstGeom>
          <a:solidFill>
            <a:srgbClr val="49C0B6"/>
          </a:solidFill>
        </p:spPr>
      </p:sp>
      <p:sp>
        <p:nvSpPr>
          <p:cNvPr id="4690" name="object_4691"/>
          <p:cNvSpPr/>
          <p:nvPr/>
        </p:nvSpPr>
        <p:spPr>
          <a:xfrm>
            <a:off x="7345326" y="4557130"/>
            <a:ext cx="4403796" cy="172483"/>
          </a:xfrm>
          <a:prstGeom prst="rect">
            <a:avLst/>
          </a:prstGeom>
          <a:solidFill>
            <a:srgbClr val="D1D3D4"/>
          </a:solidFill>
        </p:spPr>
      </p:sp>
      <p:sp>
        <p:nvSpPr>
          <p:cNvPr id="4692" name="object_4693"/>
          <p:cNvSpPr/>
          <p:nvPr/>
        </p:nvSpPr>
        <p:spPr>
          <a:xfrm>
            <a:off x="7345326" y="4782685"/>
            <a:ext cx="4121200" cy="172483"/>
          </a:xfrm>
          <a:prstGeom prst="rect">
            <a:avLst/>
          </a:prstGeom>
          <a:solidFill>
            <a:srgbClr val="E1E2E3"/>
          </a:solidFill>
        </p:spPr>
      </p:sp>
      <p:sp>
        <p:nvSpPr>
          <p:cNvPr id="4694" name="object_4695"/>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4696" name="object_4697"/>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60%</a:t>
            </a:r>
          </a:p>
          <a:p>
            <a:pPr marL="12700" algn="r">
              <a:lnSpc>
                <a:spcPct val="100000"/>
              </a:lnSpc>
              <a:spcBef>
                <a:spcPts val="120"/>
              </a:spcBef>
            </a:pPr>
            <a:r>
              <a:rPr lang="de-AT" sz="1750" spc="10" dirty="0">
                <a:solidFill>
                  <a:srgbClr val="494C4D"/>
                </a:solidFill>
                <a:latin typeface="Arial"/>
                <a:cs typeface="Arial"/>
              </a:rPr>
              <a:t>60% / 53%</a:t>
            </a:r>
          </a:p>
        </p:txBody>
      </p:sp>
      <p:sp>
        <p:nvSpPr>
          <p:cNvPr id="4698" name="object_4699"/>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21</a:t>
            </a:r>
          </a:p>
        </p:txBody>
      </p:sp>
      <p:sp>
        <p:nvSpPr>
          <p:cNvPr id="4700" name="object_4701"/>
          <p:cNvSpPr/>
          <p:nvPr/>
        </p:nvSpPr>
        <p:spPr>
          <a:xfrm>
            <a:off x="7345326" y="5167454"/>
            <a:ext cx="8407247" cy="398037"/>
          </a:xfrm>
          <a:prstGeom prst="rect">
            <a:avLst/>
          </a:prstGeom>
          <a:solidFill>
            <a:srgbClr val="49C0B6"/>
          </a:solidFill>
        </p:spPr>
      </p:sp>
      <p:sp>
        <p:nvSpPr>
          <p:cNvPr id="4702" name="object_4703"/>
          <p:cNvSpPr/>
          <p:nvPr/>
        </p:nvSpPr>
        <p:spPr>
          <a:xfrm>
            <a:off x="7345326" y="5618563"/>
            <a:ext cx="8407247" cy="172483"/>
          </a:xfrm>
          <a:prstGeom prst="rect">
            <a:avLst/>
          </a:prstGeom>
          <a:solidFill>
            <a:srgbClr val="D1D3D4"/>
          </a:solidFill>
        </p:spPr>
      </p:sp>
      <p:sp>
        <p:nvSpPr>
          <p:cNvPr id="4704" name="object_4705"/>
          <p:cNvSpPr/>
          <p:nvPr/>
        </p:nvSpPr>
        <p:spPr>
          <a:xfrm>
            <a:off x="7345326" y="5844118"/>
            <a:ext cx="7418159" cy="172483"/>
          </a:xfrm>
          <a:prstGeom prst="rect">
            <a:avLst/>
          </a:prstGeom>
          <a:solidFill>
            <a:srgbClr val="E1E2E3"/>
          </a:solidFill>
        </p:spPr>
      </p:sp>
      <p:sp>
        <p:nvSpPr>
          <p:cNvPr id="4706" name="object_4707"/>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4708" name="object_4709"/>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6% / 15%</a:t>
            </a:r>
          </a:p>
        </p:txBody>
      </p:sp>
      <p:sp>
        <p:nvSpPr>
          <p:cNvPr id="4710" name="object_4711"/>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a:t>
            </a:r>
          </a:p>
        </p:txBody>
      </p:sp>
      <p:sp>
        <p:nvSpPr>
          <p:cNvPr id="4712" name="object_4713"/>
          <p:cNvSpPr/>
          <p:nvPr/>
        </p:nvSpPr>
        <p:spPr>
          <a:xfrm>
            <a:off x="7345326" y="6228887"/>
            <a:ext cx="1201035" cy="398037"/>
          </a:xfrm>
          <a:prstGeom prst="rect">
            <a:avLst/>
          </a:prstGeom>
          <a:solidFill>
            <a:srgbClr val="49C0B6"/>
          </a:solidFill>
        </p:spPr>
      </p:sp>
      <p:sp>
        <p:nvSpPr>
          <p:cNvPr id="4714" name="object_4715"/>
          <p:cNvSpPr/>
          <p:nvPr/>
        </p:nvSpPr>
        <p:spPr>
          <a:xfrm>
            <a:off x="7345326" y="6679996"/>
            <a:ext cx="800690" cy="172483"/>
          </a:xfrm>
          <a:prstGeom prst="rect">
            <a:avLst/>
          </a:prstGeom>
          <a:solidFill>
            <a:srgbClr val="D1D3D4"/>
          </a:solidFill>
        </p:spPr>
      </p:sp>
      <p:sp>
        <p:nvSpPr>
          <p:cNvPr id="4716" name="object_4717"/>
          <p:cNvSpPr/>
          <p:nvPr/>
        </p:nvSpPr>
        <p:spPr>
          <a:xfrm>
            <a:off x="7345326" y="6905551"/>
            <a:ext cx="2060600" cy="172483"/>
          </a:xfrm>
          <a:prstGeom prst="rect">
            <a:avLst/>
          </a:prstGeom>
          <a:solidFill>
            <a:srgbClr val="E1E2E3"/>
          </a:solidFill>
        </p:spPr>
      </p:sp>
      <p:sp>
        <p:nvSpPr>
          <p:cNvPr id="4718" name="object_4719"/>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4720" name="object_4721"/>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4722" name="object_4723"/>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4724" name="object_4725"/>
          <p:cNvSpPr/>
          <p:nvPr/>
        </p:nvSpPr>
        <p:spPr>
          <a:xfrm>
            <a:off x="7345326" y="7290320"/>
            <a:ext cx="0" cy="398037"/>
          </a:xfrm>
          <a:prstGeom prst="rect">
            <a:avLst/>
          </a:prstGeom>
          <a:solidFill>
            <a:srgbClr val="49C0B6"/>
          </a:solidFill>
        </p:spPr>
      </p:sp>
      <p:sp>
        <p:nvSpPr>
          <p:cNvPr id="4726" name="object_4727"/>
          <p:cNvSpPr/>
          <p:nvPr/>
        </p:nvSpPr>
        <p:spPr>
          <a:xfrm>
            <a:off x="7345326" y="7741429"/>
            <a:ext cx="0" cy="172483"/>
          </a:xfrm>
          <a:prstGeom prst="rect">
            <a:avLst/>
          </a:prstGeom>
          <a:solidFill>
            <a:srgbClr val="D1D3D4"/>
          </a:solidFill>
        </p:spPr>
      </p:sp>
      <p:sp>
        <p:nvSpPr>
          <p:cNvPr id="4728" name="object_4729"/>
          <p:cNvSpPr/>
          <p:nvPr/>
        </p:nvSpPr>
        <p:spPr>
          <a:xfrm>
            <a:off x="7345326" y="7966984"/>
            <a:ext cx="0" cy="172483"/>
          </a:xfrm>
          <a:prstGeom prst="rect">
            <a:avLst/>
          </a:prstGeom>
          <a:solidFill>
            <a:srgbClr val="E1E2E3"/>
          </a:solidFill>
        </p:spPr>
      </p:sp>
      <p:sp>
        <p:nvSpPr>
          <p:cNvPr id="4730" name="object_4731"/>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4732" name="object_4733"/>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4734" name="object_4735"/>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4736" name="object_4737"/>
          <p:cNvSpPr/>
          <p:nvPr/>
        </p:nvSpPr>
        <p:spPr>
          <a:xfrm>
            <a:off x="7345326" y="8351753"/>
            <a:ext cx="0" cy="398037"/>
          </a:xfrm>
          <a:prstGeom prst="rect">
            <a:avLst/>
          </a:prstGeom>
          <a:solidFill>
            <a:srgbClr val="49C0B6"/>
          </a:solidFill>
        </p:spPr>
      </p:sp>
      <p:sp>
        <p:nvSpPr>
          <p:cNvPr id="4738" name="object_4739"/>
          <p:cNvSpPr/>
          <p:nvPr/>
        </p:nvSpPr>
        <p:spPr>
          <a:xfrm>
            <a:off x="7345326" y="8802862"/>
            <a:ext cx="0" cy="172483"/>
          </a:xfrm>
          <a:prstGeom prst="rect">
            <a:avLst/>
          </a:prstGeom>
          <a:solidFill>
            <a:srgbClr val="D1D3D4"/>
          </a:solidFill>
        </p:spPr>
      </p:sp>
      <p:sp>
        <p:nvSpPr>
          <p:cNvPr id="4740" name="object_4741"/>
          <p:cNvSpPr/>
          <p:nvPr/>
        </p:nvSpPr>
        <p:spPr>
          <a:xfrm>
            <a:off x="7345326" y="9028417"/>
            <a:ext cx="0" cy="172483"/>
          </a:xfrm>
          <a:prstGeom prst="rect">
            <a:avLst/>
          </a:prstGeom>
          <a:solidFill>
            <a:srgbClr val="E1E2E3"/>
          </a:solidFill>
        </p:spPr>
      </p:sp>
      <p:sp>
        <p:nvSpPr>
          <p:cNvPr id="4742" name="object_4743"/>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4744" name="object_4745"/>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4746" name="object_4747"/>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4748" name="object_4749"/>
          <p:cNvSpPr/>
          <p:nvPr/>
        </p:nvSpPr>
        <p:spPr>
          <a:xfrm>
            <a:off x="7345326" y="9413186"/>
            <a:ext cx="0" cy="398037"/>
          </a:xfrm>
          <a:prstGeom prst="rect">
            <a:avLst/>
          </a:prstGeom>
          <a:solidFill>
            <a:srgbClr val="49C0B6"/>
          </a:solidFill>
        </p:spPr>
      </p:sp>
      <p:sp>
        <p:nvSpPr>
          <p:cNvPr id="4750" name="object_4751"/>
          <p:cNvSpPr/>
          <p:nvPr/>
        </p:nvSpPr>
        <p:spPr>
          <a:xfrm>
            <a:off x="7345326" y="9864295"/>
            <a:ext cx="0" cy="172483"/>
          </a:xfrm>
          <a:prstGeom prst="rect">
            <a:avLst/>
          </a:prstGeom>
          <a:solidFill>
            <a:srgbClr val="D1D3D4"/>
          </a:solidFill>
        </p:spPr>
      </p:sp>
      <p:sp>
        <p:nvSpPr>
          <p:cNvPr id="4752" name="object_4753"/>
          <p:cNvSpPr/>
          <p:nvPr/>
        </p:nvSpPr>
        <p:spPr>
          <a:xfrm>
            <a:off x="7345326" y="10089850"/>
            <a:ext cx="0" cy="172483"/>
          </a:xfrm>
          <a:prstGeom prst="rect">
            <a:avLst/>
          </a:prstGeom>
          <a:solidFill>
            <a:srgbClr val="E1E2E3"/>
          </a:solidFill>
        </p:spPr>
      </p:sp>
      <p:sp>
        <p:nvSpPr>
          <p:cNvPr id="4754" name="object_4755"/>
          <p:cNvSpPr/>
          <p:nvPr/>
        </p:nvSpPr>
        <p:spPr>
          <a:xfrm>
            <a:off x="7345326" y="3999878"/>
            <a:ext cx="0" cy="6368598"/>
          </a:xfrm>
          <a:prstGeom prst="rect">
            <a:avLst/>
          </a:prstGeom>
          <a:ln w="5235">
            <a:solidFill>
              <a:srgbClr val="000000"/>
            </a:solidFill>
          </a:ln>
        </p:spPr>
      </p:sp>
      <p:sp>
        <p:nvSpPr>
          <p:cNvPr id="4756" name="object_4757"/>
          <p:cNvSpPr/>
          <p:nvPr/>
        </p:nvSpPr>
        <p:spPr>
          <a:xfrm>
            <a:off x="15752573" y="3999878"/>
            <a:ext cx="0" cy="6368598"/>
          </a:xfrm>
          <a:prstGeom prst="rect">
            <a:avLst/>
          </a:prstGeom>
          <a:ln w="5235">
            <a:solidFill>
              <a:srgbClr val="000000"/>
            </a:solidFill>
          </a:ln>
        </p:spPr>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60" name="object_4761"/>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17</a:t>
            </a:r>
            <a:endParaRPr sz="2950" b="1" dirty="0"/>
          </a:p>
        </p:txBody>
      </p:sp>
      <p:sp>
        <p:nvSpPr>
          <p:cNvPr id="4762" name="object_476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Umsetzung von Veränderungen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4764" name="476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4766" name="476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4768" name="476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4770" name="477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4772" name="477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4774" name="477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4776" name="477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4778" name="477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4780" name="object_478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direkte Führungskraft setzt notwendige Veränderungen professionell um. (100%)</a:t>
            </a:r>
            <a:endParaRPr sz="2450" dirty="0">
              <a:latin typeface="Arial"/>
              <a:cs typeface="Arial"/>
            </a:endParaRPr>
          </a:p>
        </p:txBody>
      </p:sp>
      <p:sp>
        <p:nvSpPr>
          <p:cNvPr id="4782" name="object_478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15455"/>
                </a:solidFill>
                <a:latin typeface="Arial"/>
                <a:cs typeface="Arial"/>
              </a:rPr>
              <a:t>(0)</a:t>
            </a:r>
          </a:p>
        </p:txBody>
      </p:sp>
      <p:sp>
        <p:nvSpPr>
          <p:cNvPr id="4784" name="object_478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4786" name="object_478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40%</a:t>
            </a:r>
          </a:p>
          <a:p>
            <a:pPr marL="12700" algn="r">
              <a:lnSpc>
                <a:spcPct val="100000"/>
              </a:lnSpc>
              <a:spcBef>
                <a:spcPts val="120"/>
              </a:spcBef>
            </a:pPr>
            <a:r>
              <a:rPr lang="de-AT" sz="1750" spc="10" dirty="0">
                <a:solidFill>
                  <a:srgbClr val="494C4D"/>
                </a:solidFill>
                <a:latin typeface="Arial"/>
                <a:cs typeface="Arial"/>
              </a:rPr>
              <a:t>40% / 38%</a:t>
            </a:r>
          </a:p>
        </p:txBody>
      </p:sp>
      <p:sp>
        <p:nvSpPr>
          <p:cNvPr id="4788" name="object_478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14</a:t>
            </a:r>
          </a:p>
        </p:txBody>
      </p:sp>
      <p:sp>
        <p:nvSpPr>
          <p:cNvPr id="4790" name="object_4791"/>
          <p:cNvSpPr/>
          <p:nvPr/>
        </p:nvSpPr>
        <p:spPr>
          <a:xfrm>
            <a:off x="7345326" y="4106021"/>
            <a:ext cx="7846764" cy="398037"/>
          </a:xfrm>
          <a:prstGeom prst="rect">
            <a:avLst/>
          </a:prstGeom>
          <a:solidFill>
            <a:srgbClr val="49C0B6"/>
          </a:solidFill>
        </p:spPr>
      </p:sp>
      <p:sp>
        <p:nvSpPr>
          <p:cNvPr id="4792" name="object_4793"/>
          <p:cNvSpPr/>
          <p:nvPr/>
        </p:nvSpPr>
        <p:spPr>
          <a:xfrm>
            <a:off x="7345326" y="4557130"/>
            <a:ext cx="7846764" cy="172483"/>
          </a:xfrm>
          <a:prstGeom prst="rect">
            <a:avLst/>
          </a:prstGeom>
          <a:solidFill>
            <a:srgbClr val="D1D3D4"/>
          </a:solidFill>
        </p:spPr>
      </p:sp>
      <p:sp>
        <p:nvSpPr>
          <p:cNvPr id="4794" name="object_4795"/>
          <p:cNvSpPr/>
          <p:nvPr/>
        </p:nvSpPr>
        <p:spPr>
          <a:xfrm>
            <a:off x="7345326" y="4782685"/>
            <a:ext cx="7500583" cy="172483"/>
          </a:xfrm>
          <a:prstGeom prst="rect">
            <a:avLst/>
          </a:prstGeom>
          <a:solidFill>
            <a:srgbClr val="E1E2E3"/>
          </a:solidFill>
        </p:spPr>
      </p:sp>
      <p:sp>
        <p:nvSpPr>
          <p:cNvPr id="4796" name="object_479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4798" name="object_479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40%</a:t>
            </a:r>
          </a:p>
          <a:p>
            <a:pPr marL="12700" algn="r">
              <a:lnSpc>
                <a:spcPct val="100000"/>
              </a:lnSpc>
              <a:spcBef>
                <a:spcPts val="120"/>
              </a:spcBef>
            </a:pPr>
            <a:r>
              <a:rPr lang="de-AT" sz="1750" spc="10" dirty="0">
                <a:solidFill>
                  <a:srgbClr val="494C4D"/>
                </a:solidFill>
                <a:latin typeface="Arial"/>
                <a:cs typeface="Arial"/>
              </a:rPr>
              <a:t>43% / 35%</a:t>
            </a:r>
          </a:p>
        </p:txBody>
      </p:sp>
      <p:sp>
        <p:nvSpPr>
          <p:cNvPr id="4800" name="object_480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14</a:t>
            </a:r>
          </a:p>
        </p:txBody>
      </p:sp>
      <p:sp>
        <p:nvSpPr>
          <p:cNvPr id="4802" name="object_4803"/>
          <p:cNvSpPr/>
          <p:nvPr/>
        </p:nvSpPr>
        <p:spPr>
          <a:xfrm>
            <a:off x="7345326" y="5167454"/>
            <a:ext cx="7846764" cy="398037"/>
          </a:xfrm>
          <a:prstGeom prst="rect">
            <a:avLst/>
          </a:prstGeom>
          <a:solidFill>
            <a:srgbClr val="49C0B6"/>
          </a:solidFill>
        </p:spPr>
      </p:sp>
      <p:sp>
        <p:nvSpPr>
          <p:cNvPr id="4804" name="object_4805"/>
          <p:cNvSpPr/>
          <p:nvPr/>
        </p:nvSpPr>
        <p:spPr>
          <a:xfrm>
            <a:off x="7345326" y="5618563"/>
            <a:ext cx="8407247" cy="172483"/>
          </a:xfrm>
          <a:prstGeom prst="rect">
            <a:avLst/>
          </a:prstGeom>
          <a:solidFill>
            <a:srgbClr val="D1D3D4"/>
          </a:solidFill>
        </p:spPr>
      </p:sp>
      <p:sp>
        <p:nvSpPr>
          <p:cNvPr id="4806" name="object_4807"/>
          <p:cNvSpPr/>
          <p:nvPr/>
        </p:nvSpPr>
        <p:spPr>
          <a:xfrm>
            <a:off x="7345326" y="5844118"/>
            <a:ext cx="6923615" cy="172483"/>
          </a:xfrm>
          <a:prstGeom prst="rect">
            <a:avLst/>
          </a:prstGeom>
          <a:solidFill>
            <a:srgbClr val="E1E2E3"/>
          </a:solidFill>
        </p:spPr>
      </p:sp>
      <p:sp>
        <p:nvSpPr>
          <p:cNvPr id="4808" name="object_480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4810" name="object_481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20%</a:t>
            </a:r>
          </a:p>
          <a:p>
            <a:pPr marL="12700" algn="r">
              <a:lnSpc>
                <a:spcPct val="100000"/>
              </a:lnSpc>
              <a:spcBef>
                <a:spcPts val="120"/>
              </a:spcBef>
            </a:pPr>
            <a:r>
              <a:rPr lang="de-AT" sz="1750" spc="10" dirty="0">
                <a:solidFill>
                  <a:srgbClr val="494C4D"/>
                </a:solidFill>
                <a:latin typeface="Arial"/>
                <a:cs typeface="Arial"/>
              </a:rPr>
              <a:t>17% / 26%</a:t>
            </a:r>
          </a:p>
        </p:txBody>
      </p:sp>
      <p:sp>
        <p:nvSpPr>
          <p:cNvPr id="4812" name="object_481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a:t>
            </a:r>
          </a:p>
        </p:txBody>
      </p:sp>
      <p:sp>
        <p:nvSpPr>
          <p:cNvPr id="4814" name="object_4815"/>
          <p:cNvSpPr/>
          <p:nvPr/>
        </p:nvSpPr>
        <p:spPr>
          <a:xfrm>
            <a:off x="7345326" y="6228887"/>
            <a:ext cx="3923382" cy="398037"/>
          </a:xfrm>
          <a:prstGeom prst="rect">
            <a:avLst/>
          </a:prstGeom>
          <a:solidFill>
            <a:srgbClr val="49C0B6"/>
          </a:solidFill>
        </p:spPr>
      </p:sp>
      <p:sp>
        <p:nvSpPr>
          <p:cNvPr id="4816" name="object_4817"/>
          <p:cNvSpPr/>
          <p:nvPr/>
        </p:nvSpPr>
        <p:spPr>
          <a:xfrm>
            <a:off x="7345326" y="6679996"/>
            <a:ext cx="3362899" cy="172483"/>
          </a:xfrm>
          <a:prstGeom prst="rect">
            <a:avLst/>
          </a:prstGeom>
          <a:solidFill>
            <a:srgbClr val="D1D3D4"/>
          </a:solidFill>
        </p:spPr>
      </p:sp>
      <p:sp>
        <p:nvSpPr>
          <p:cNvPr id="4818" name="object_4819"/>
          <p:cNvSpPr/>
          <p:nvPr/>
        </p:nvSpPr>
        <p:spPr>
          <a:xfrm>
            <a:off x="7345326" y="6905551"/>
            <a:ext cx="5192711" cy="172483"/>
          </a:xfrm>
          <a:prstGeom prst="rect">
            <a:avLst/>
          </a:prstGeom>
          <a:solidFill>
            <a:srgbClr val="E1E2E3"/>
          </a:solidFill>
        </p:spPr>
      </p:sp>
      <p:sp>
        <p:nvSpPr>
          <p:cNvPr id="4820" name="object_482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4822" name="object_482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4824" name="object_482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4826" name="object_4827"/>
          <p:cNvSpPr/>
          <p:nvPr/>
        </p:nvSpPr>
        <p:spPr>
          <a:xfrm>
            <a:off x="7345326" y="7290320"/>
            <a:ext cx="0" cy="398037"/>
          </a:xfrm>
          <a:prstGeom prst="rect">
            <a:avLst/>
          </a:prstGeom>
          <a:solidFill>
            <a:srgbClr val="49C0B6"/>
          </a:solidFill>
        </p:spPr>
      </p:sp>
      <p:sp>
        <p:nvSpPr>
          <p:cNvPr id="4828" name="object_4829"/>
          <p:cNvSpPr/>
          <p:nvPr/>
        </p:nvSpPr>
        <p:spPr>
          <a:xfrm>
            <a:off x="7345326" y="7741429"/>
            <a:ext cx="0" cy="172483"/>
          </a:xfrm>
          <a:prstGeom prst="rect">
            <a:avLst/>
          </a:prstGeom>
          <a:solidFill>
            <a:srgbClr val="D1D3D4"/>
          </a:solidFill>
        </p:spPr>
      </p:sp>
      <p:sp>
        <p:nvSpPr>
          <p:cNvPr id="4830" name="object_4831"/>
          <p:cNvSpPr/>
          <p:nvPr/>
        </p:nvSpPr>
        <p:spPr>
          <a:xfrm>
            <a:off x="7345326" y="7966984"/>
            <a:ext cx="0" cy="172483"/>
          </a:xfrm>
          <a:prstGeom prst="rect">
            <a:avLst/>
          </a:prstGeom>
          <a:solidFill>
            <a:srgbClr val="E1E2E3"/>
          </a:solidFill>
        </p:spPr>
      </p:sp>
      <p:sp>
        <p:nvSpPr>
          <p:cNvPr id="4832" name="object_483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4834" name="object_483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4836" name="object_483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4838" name="object_4839"/>
          <p:cNvSpPr/>
          <p:nvPr/>
        </p:nvSpPr>
        <p:spPr>
          <a:xfrm>
            <a:off x="7345326" y="8351753"/>
            <a:ext cx="0" cy="398037"/>
          </a:xfrm>
          <a:prstGeom prst="rect">
            <a:avLst/>
          </a:prstGeom>
          <a:solidFill>
            <a:srgbClr val="49C0B6"/>
          </a:solidFill>
        </p:spPr>
      </p:sp>
      <p:sp>
        <p:nvSpPr>
          <p:cNvPr id="4840" name="object_4841"/>
          <p:cNvSpPr/>
          <p:nvPr/>
        </p:nvSpPr>
        <p:spPr>
          <a:xfrm>
            <a:off x="7345326" y="8802862"/>
            <a:ext cx="0" cy="172483"/>
          </a:xfrm>
          <a:prstGeom prst="rect">
            <a:avLst/>
          </a:prstGeom>
          <a:solidFill>
            <a:srgbClr val="D1D3D4"/>
          </a:solidFill>
        </p:spPr>
      </p:sp>
      <p:sp>
        <p:nvSpPr>
          <p:cNvPr id="4842" name="object_4843"/>
          <p:cNvSpPr/>
          <p:nvPr/>
        </p:nvSpPr>
        <p:spPr>
          <a:xfrm>
            <a:off x="7345326" y="9028417"/>
            <a:ext cx="0" cy="172483"/>
          </a:xfrm>
          <a:prstGeom prst="rect">
            <a:avLst/>
          </a:prstGeom>
          <a:solidFill>
            <a:srgbClr val="E1E2E3"/>
          </a:solidFill>
        </p:spPr>
      </p:sp>
      <p:sp>
        <p:nvSpPr>
          <p:cNvPr id="4844" name="object_484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4846" name="object_484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4848" name="object_484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4850" name="object_4851"/>
          <p:cNvSpPr/>
          <p:nvPr/>
        </p:nvSpPr>
        <p:spPr>
          <a:xfrm>
            <a:off x="7345326" y="9413186"/>
            <a:ext cx="0" cy="398037"/>
          </a:xfrm>
          <a:prstGeom prst="rect">
            <a:avLst/>
          </a:prstGeom>
          <a:solidFill>
            <a:srgbClr val="49C0B6"/>
          </a:solidFill>
        </p:spPr>
      </p:sp>
      <p:sp>
        <p:nvSpPr>
          <p:cNvPr id="4852" name="object_4853"/>
          <p:cNvSpPr/>
          <p:nvPr/>
        </p:nvSpPr>
        <p:spPr>
          <a:xfrm>
            <a:off x="7345326" y="9864295"/>
            <a:ext cx="0" cy="172483"/>
          </a:xfrm>
          <a:prstGeom prst="rect">
            <a:avLst/>
          </a:prstGeom>
          <a:solidFill>
            <a:srgbClr val="D1D3D4"/>
          </a:solidFill>
        </p:spPr>
      </p:sp>
      <p:sp>
        <p:nvSpPr>
          <p:cNvPr id="4854" name="object_4855"/>
          <p:cNvSpPr/>
          <p:nvPr/>
        </p:nvSpPr>
        <p:spPr>
          <a:xfrm>
            <a:off x="7345326" y="10089850"/>
            <a:ext cx="0" cy="172483"/>
          </a:xfrm>
          <a:prstGeom prst="rect">
            <a:avLst/>
          </a:prstGeom>
          <a:solidFill>
            <a:srgbClr val="E1E2E3"/>
          </a:solidFill>
        </p:spPr>
      </p:sp>
      <p:sp>
        <p:nvSpPr>
          <p:cNvPr id="4856" name="object_4857"/>
          <p:cNvSpPr/>
          <p:nvPr/>
        </p:nvSpPr>
        <p:spPr>
          <a:xfrm>
            <a:off x="7345326" y="3999878"/>
            <a:ext cx="0" cy="6368598"/>
          </a:xfrm>
          <a:prstGeom prst="rect">
            <a:avLst/>
          </a:prstGeom>
          <a:ln w="5235">
            <a:solidFill>
              <a:srgbClr val="000000"/>
            </a:solidFill>
          </a:ln>
        </p:spPr>
      </p:sp>
      <p:sp>
        <p:nvSpPr>
          <p:cNvPr id="4858" name="object_4859"/>
          <p:cNvSpPr/>
          <p:nvPr/>
        </p:nvSpPr>
        <p:spPr>
          <a:xfrm>
            <a:off x="15752573" y="3999878"/>
            <a:ext cx="0" cy="6368598"/>
          </a:xfrm>
          <a:prstGeom prst="rect">
            <a:avLst/>
          </a:prstGeom>
          <a:ln w="5235">
            <a:solidFill>
              <a:srgbClr val="000000"/>
            </a:solidFill>
          </a:ln>
        </p:spPr>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8" name="object_1069"/>
          <p:cNvPicPr>
            <a:picLocks noChangeAspect="1"/>
          </p:cNvPicPr>
          <p:nvPr/>
        </p:nvPicPr>
        <p:blipFill>
          <a:blip r:embed="rId3"/>
          <a:stretch>
            <a:fillRect/>
          </a:stretch>
        </p:blipFill>
        <p:spPr>
          <a:xfrm>
            <a:off x="603250" y="519041"/>
            <a:ext cx="1098413" cy="1098413"/>
          </a:xfrm>
          <a:prstGeom prst="rect">
            <a:avLst/>
          </a:prstGeom>
        </p:spPr>
      </p:pic>
      <p:sp>
        <p:nvSpPr>
          <p:cNvPr id="1070" name="object_107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Die EUCUSA Ampelskala</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072" name="1073">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1074" name="1075">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1076" name="1077">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1078" name="1079">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1080" name="1081">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1082" name="1083">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1084" name="1085">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1086" name="1087">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1088" name="object_1089"/>
          <p:cNvSpPr txBox="1"/>
          <p:nvPr/>
        </p:nvSpPr>
        <p:spPr>
          <a:xfrm>
            <a:off x="2010410" y="2300000"/>
            <a:ext cx="16083280" cy="3000000"/>
          </a:xfrm>
          <a:prstGeom prst="rect">
            <a:avLst/>
          </a:prstGeom>
        </p:spPr>
        <p:txBody>
          <a:bodyPr vert="horz" wrap="square" lIns="0" tIns="15240" rIns="0" bIns="0" rtlCol="0" anchor="ctr">
            <a:spAutoFit/>
          </a:bodyPr>
          <a:lstStyle/>
          <a:p>
            <a:pPr marL="12700">
              <a:lnSpc>
                <a:spcPct val="100000"/>
              </a:lnSpc>
              <a:spcBef>
                <a:spcPts val="120"/>
              </a:spcBef>
            </a:pPr>
            <a:r>
              <a:rPr sz="3200" spc="0" dirty="0">
                <a:solidFill>
                  <a:srgbClr val="494C4D"/>
                </a:solidFill>
                <a:latin typeface="Arial"/>
                <a:cs typeface="Arial"/>
              </a:rPr>
              <a:t>Die Umfrageergebnisse werden anhand einer Ampelskala dargestellt, die auf theoretischen und empirischen Erkenntnissen beruht. Die Farbe zeigt an, wie gut die individuellen Wahrnehmungen und Erwartungen übereinstimmen (oder auch nicht). Ein rotes Ergebnis bedeutet, dass die Menschen höhere oder andere Erwartungen haben, als sie das jeweilige Thema wahrnehmen. Die Farbkodierung basiert auf dieser Logik.</a:t>
            </a:r>
            <a:endParaRPr sz="3200" dirty="0">
              <a:latin typeface="Arial"/>
              <a:cs typeface="Arial"/>
            </a:endParaRPr>
          </a:p>
        </p:txBody>
      </p:sp>
      <p:sp>
        <p:nvSpPr>
          <p:cNvPr id="1090" name="object_1091"/>
          <p:cNvSpPr/>
          <p:nvPr/>
        </p:nvSpPr>
        <p:spPr>
          <a:xfrm>
            <a:off x="1610410" y="5300000"/>
            <a:ext cx="800000" cy="600000"/>
          </a:xfrm>
          <a:prstGeom prst="rect">
            <a:avLst/>
          </a:prstGeom>
        </p:spPr>
        <p:txBody>
          <a:bodyPr rtlCol="0" anchor="ctr"/>
          <a:lstStyle/>
          <a:p>
            <a:pPr algn="ctr"/>
            <a:r>
              <a:rPr lang="de-DE" altLang="de-DE" sz="7000" b="1" dirty="0">
                <a:solidFill>
                  <a:srgbClr val="DB2D3C"/>
                </a:solidFill>
                <a:latin typeface="Wingdings" pitchFamily="2" charset="2"/>
              </a:rPr>
              <a:t>L</a:t>
            </a:r>
          </a:p>
        </p:txBody>
      </p:sp>
      <p:sp>
        <p:nvSpPr>
          <p:cNvPr id="1092" name="object_1093"/>
          <p:cNvSpPr/>
          <p:nvPr/>
        </p:nvSpPr>
        <p:spPr>
          <a:xfrm>
            <a:off x="17693690" y="5300000"/>
            <a:ext cx="800000" cy="600000"/>
          </a:xfrm>
          <a:prstGeom prst="rect">
            <a:avLst/>
          </a:prstGeom>
        </p:spPr>
        <p:txBody>
          <a:bodyPr rtlCol="0" anchor="ctr"/>
          <a:lstStyle/>
          <a:p>
            <a:pPr algn="ctr"/>
            <a:r>
              <a:rPr lang="de-DE" altLang="de-DE" sz="7000" b="1" dirty="0">
                <a:solidFill>
                  <a:srgbClr val="35B77C"/>
                </a:solidFill>
                <a:latin typeface="Wingdings" pitchFamily="2" charset="2"/>
              </a:rPr>
              <a:t>J</a:t>
            </a:r>
          </a:p>
        </p:txBody>
      </p:sp>
      <p:sp>
        <p:nvSpPr>
          <p:cNvPr id="1094" name="object_1095"/>
          <p:cNvSpPr/>
          <p:nvPr/>
        </p:nvSpPr>
        <p:spPr>
          <a:xfrm>
            <a:off x="2010410" y="7700000"/>
            <a:ext cx="1200000" cy="600000"/>
          </a:xfrm>
          <a:prstGeom prst="rect">
            <a:avLst/>
          </a:prstGeom>
        </p:spPr>
        <p:txBody>
          <a:bodyPr rtlCol="0" anchor="ctr"/>
          <a:lstStyle/>
          <a:p>
            <a:pPr algn="l"/>
            <a:r>
              <a:rPr lang="en-US" sz="3800"/>
              <a:t>6</a:t>
            </a:r>
          </a:p>
        </p:txBody>
      </p:sp>
      <p:sp>
        <p:nvSpPr>
          <p:cNvPr id="1096" name="object_1097"/>
          <p:cNvSpPr/>
          <p:nvPr/>
        </p:nvSpPr>
        <p:spPr>
          <a:xfrm>
            <a:off x="10621211" y="5900000"/>
            <a:ext cx="1200000" cy="600000"/>
          </a:xfrm>
          <a:prstGeom prst="rect">
            <a:avLst/>
          </a:prstGeom>
        </p:spPr>
        <p:txBody>
          <a:bodyPr rtlCol="0" anchor="ctr"/>
          <a:lstStyle/>
          <a:p>
            <a:pPr algn="r"/>
            <a:r>
              <a:rPr lang="en-US" sz="3800"/>
              <a:t>3</a:t>
            </a:r>
          </a:p>
        </p:txBody>
      </p:sp>
      <p:sp>
        <p:nvSpPr>
          <p:cNvPr id="1098" name="object_1099"/>
          <p:cNvSpPr/>
          <p:nvPr/>
        </p:nvSpPr>
        <p:spPr>
          <a:xfrm>
            <a:off x="11821211" y="7700000"/>
            <a:ext cx="1200000" cy="600000"/>
          </a:xfrm>
          <a:prstGeom prst="rect">
            <a:avLst/>
          </a:prstGeom>
        </p:spPr>
        <p:txBody>
          <a:bodyPr rtlCol="0" anchor="ctr"/>
          <a:lstStyle/>
          <a:p>
            <a:pPr algn="l"/>
            <a:r>
              <a:rPr lang="en-US" sz="3800"/>
              <a:t>2.9</a:t>
            </a:r>
          </a:p>
        </p:txBody>
      </p:sp>
      <p:sp>
        <p:nvSpPr>
          <p:cNvPr id="1100" name="object_1101"/>
          <p:cNvSpPr/>
          <p:nvPr/>
        </p:nvSpPr>
        <p:spPr>
          <a:xfrm>
            <a:off x="12551205" y="5900000"/>
            <a:ext cx="1200000" cy="600000"/>
          </a:xfrm>
          <a:prstGeom prst="rect">
            <a:avLst/>
          </a:prstGeom>
        </p:spPr>
        <p:txBody>
          <a:bodyPr rtlCol="0" anchor="ctr"/>
          <a:lstStyle/>
          <a:p>
            <a:pPr algn="r"/>
            <a:r>
              <a:rPr lang="en-US" sz="3800"/>
              <a:t>2.4</a:t>
            </a:r>
          </a:p>
        </p:txBody>
      </p:sp>
      <p:sp>
        <p:nvSpPr>
          <p:cNvPr id="1102" name="object_1103"/>
          <p:cNvSpPr/>
          <p:nvPr/>
        </p:nvSpPr>
        <p:spPr>
          <a:xfrm>
            <a:off x="13751205" y="7700000"/>
            <a:ext cx="1200000" cy="600000"/>
          </a:xfrm>
          <a:prstGeom prst="rect">
            <a:avLst/>
          </a:prstGeom>
        </p:spPr>
        <p:txBody>
          <a:bodyPr rtlCol="0" anchor="ctr"/>
          <a:lstStyle/>
          <a:p>
            <a:pPr algn="l"/>
            <a:r>
              <a:rPr lang="en-US" sz="3800"/>
              <a:t>2.3</a:t>
            </a:r>
          </a:p>
        </p:txBody>
      </p:sp>
      <p:sp>
        <p:nvSpPr>
          <p:cNvPr id="1104" name="object_1105"/>
          <p:cNvSpPr/>
          <p:nvPr/>
        </p:nvSpPr>
        <p:spPr>
          <a:xfrm>
            <a:off x="16893690" y="5900000"/>
            <a:ext cx="1200000" cy="600000"/>
          </a:xfrm>
          <a:prstGeom prst="rect">
            <a:avLst/>
          </a:prstGeom>
        </p:spPr>
        <p:txBody>
          <a:bodyPr rtlCol="0" anchor="ctr"/>
          <a:lstStyle/>
          <a:p>
            <a:pPr algn="r"/>
            <a:r>
              <a:rPr lang="en-US" sz="3800"/>
              <a:t>1</a:t>
            </a:r>
          </a:p>
        </p:txBody>
      </p:sp>
      <p:sp>
        <p:nvSpPr>
          <p:cNvPr id="1106" name="object_1107"/>
          <p:cNvSpPr/>
          <p:nvPr/>
        </p:nvSpPr>
        <p:spPr>
          <a:xfrm>
            <a:off x="2010410" y="6500000"/>
            <a:ext cx="9810801" cy="1200000"/>
          </a:xfrm>
          <a:prstGeom prst="rect">
            <a:avLst/>
          </a:prstGeom>
          <a:solidFill>
            <a:srgbClr val="DB2D3C">
              <a:alpha val="100000"/>
            </a:srgbClr>
          </a:solidFill>
        </p:spPr>
        <p:txBody>
          <a:bodyPr rtlCol="0" anchor="ctr"/>
          <a:lstStyle/>
          <a:p>
            <a:pPr algn="l"/>
            <a:endParaRPr/>
          </a:p>
        </p:txBody>
      </p:sp>
      <p:sp>
        <p:nvSpPr>
          <p:cNvPr id="1108" name="object_1109"/>
          <p:cNvSpPr/>
          <p:nvPr/>
        </p:nvSpPr>
        <p:spPr>
          <a:xfrm>
            <a:off x="11821211" y="6500000"/>
            <a:ext cx="1929994" cy="1200000"/>
          </a:xfrm>
          <a:prstGeom prst="rect">
            <a:avLst/>
          </a:prstGeom>
          <a:solidFill>
            <a:srgbClr val="FABC46">
              <a:alpha val="100000"/>
            </a:srgbClr>
          </a:solidFill>
        </p:spPr>
        <p:txBody>
          <a:bodyPr rtlCol="0" anchor="ctr"/>
          <a:lstStyle/>
          <a:p>
            <a:pPr algn="l"/>
            <a:endParaRPr/>
          </a:p>
        </p:txBody>
      </p:sp>
      <p:sp>
        <p:nvSpPr>
          <p:cNvPr id="1110" name="object_1111"/>
          <p:cNvSpPr/>
          <p:nvPr/>
        </p:nvSpPr>
        <p:spPr>
          <a:xfrm>
            <a:off x="13751205" y="6500000"/>
            <a:ext cx="4342485" cy="1200000"/>
          </a:xfrm>
          <a:prstGeom prst="rect">
            <a:avLst/>
          </a:prstGeom>
          <a:solidFill>
            <a:srgbClr val="35B77C">
              <a:alpha val="100000"/>
            </a:srgbClr>
          </a:solidFill>
        </p:spPr>
        <p:txBody>
          <a:bodyPr rtlCol="0" anchor="ctr"/>
          <a:lstStyle/>
          <a:p>
            <a:pPr algn="l"/>
            <a:endParaRPr/>
          </a:p>
        </p:txBody>
      </p:sp>
      <p:sp>
        <p:nvSpPr>
          <p:cNvPr id="1112" name="object_1113"/>
          <p:cNvSpPr/>
          <p:nvPr/>
        </p:nvSpPr>
        <p:spPr>
          <a:xfrm>
            <a:off x="2010410" y="7100000"/>
            <a:ext cx="0" cy="1200000"/>
          </a:xfrm>
          <a:prstGeom prst="rect">
            <a:avLst/>
          </a:prstGeom>
          <a:ln w="5235">
            <a:solidFill>
              <a:srgbClr val="000000"/>
            </a:solidFill>
          </a:ln>
        </p:spPr>
      </p:sp>
      <p:sp>
        <p:nvSpPr>
          <p:cNvPr id="1114" name="object_1115"/>
          <p:cNvSpPr/>
          <p:nvPr/>
        </p:nvSpPr>
        <p:spPr>
          <a:xfrm>
            <a:off x="1710410" y="8300000"/>
            <a:ext cx="600000" cy="600000"/>
          </a:xfrm>
          <a:prstGeom prst="ellipse">
            <a:avLst/>
          </a:prstGeom>
          <a:ln w="52354">
            <a:solidFill>
              <a:srgbClr val="2F2F2F"/>
            </a:solidFill>
          </a:ln>
        </p:spPr>
        <p:txBody>
          <a:bodyPr wrap="none" lIns="0" tIns="0" rIns="0" bIns="0" rtlCol="0" anchor="ctr" anchorCtr="0"/>
          <a:lstStyle/>
          <a:p>
            <a:pPr marL="12700" algn="ctr">
              <a:lnSpc>
                <a:spcPts val="3260"/>
              </a:lnSpc>
              <a:spcBef>
                <a:spcPts val="114"/>
              </a:spcBef>
            </a:pPr>
            <a:r>
              <a:rPr lang="en-US" sz="2200" b="1" dirty="0">
                <a:solidFill>
                  <a:srgbClr val="515455"/>
                </a:solidFill>
                <a:latin typeface="Arial"/>
                <a:cs typeface="Arial"/>
              </a:rPr>
              <a:t>6</a:t>
            </a:r>
          </a:p>
        </p:txBody>
      </p:sp>
      <p:sp>
        <p:nvSpPr>
          <p:cNvPr id="1116" name="object_1117"/>
          <p:cNvSpPr/>
          <p:nvPr/>
        </p:nvSpPr>
        <p:spPr>
          <a:xfrm>
            <a:off x="5227066" y="7100000"/>
            <a:ext cx="0" cy="1200000"/>
          </a:xfrm>
          <a:prstGeom prst="rect">
            <a:avLst/>
          </a:prstGeom>
          <a:ln w="5235">
            <a:solidFill>
              <a:srgbClr val="000000"/>
            </a:solidFill>
          </a:ln>
        </p:spPr>
      </p:sp>
      <p:sp>
        <p:nvSpPr>
          <p:cNvPr id="1118" name="object_1119"/>
          <p:cNvSpPr/>
          <p:nvPr/>
        </p:nvSpPr>
        <p:spPr>
          <a:xfrm>
            <a:off x="4927066" y="8300000"/>
            <a:ext cx="600000" cy="600000"/>
          </a:xfrm>
          <a:prstGeom prst="ellipse">
            <a:avLst/>
          </a:prstGeom>
          <a:ln w="52354">
            <a:solidFill>
              <a:srgbClr val="2F2F2F"/>
            </a:solidFill>
          </a:ln>
        </p:spPr>
        <p:txBody>
          <a:bodyPr wrap="none" lIns="0" tIns="0" rIns="0" bIns="0" rtlCol="0" anchor="ctr" anchorCtr="0"/>
          <a:lstStyle/>
          <a:p>
            <a:pPr marL="12700" algn="ctr">
              <a:lnSpc>
                <a:spcPts val="3260"/>
              </a:lnSpc>
              <a:spcBef>
                <a:spcPts val="114"/>
              </a:spcBef>
            </a:pPr>
            <a:r>
              <a:rPr lang="en-US" sz="2200" b="1" dirty="0">
                <a:solidFill>
                  <a:srgbClr val="515455"/>
                </a:solidFill>
                <a:latin typeface="Arial"/>
                <a:cs typeface="Arial"/>
              </a:rPr>
              <a:t>5</a:t>
            </a:r>
          </a:p>
        </p:txBody>
      </p:sp>
      <p:sp>
        <p:nvSpPr>
          <p:cNvPr id="1120" name="object_1121"/>
          <p:cNvSpPr/>
          <p:nvPr/>
        </p:nvSpPr>
        <p:spPr>
          <a:xfrm>
            <a:off x="8443722" y="7100000"/>
            <a:ext cx="0" cy="1200000"/>
          </a:xfrm>
          <a:prstGeom prst="rect">
            <a:avLst/>
          </a:prstGeom>
          <a:ln w="5235">
            <a:solidFill>
              <a:srgbClr val="000000"/>
            </a:solidFill>
          </a:ln>
        </p:spPr>
      </p:sp>
      <p:sp>
        <p:nvSpPr>
          <p:cNvPr id="1122" name="object_1123"/>
          <p:cNvSpPr/>
          <p:nvPr/>
        </p:nvSpPr>
        <p:spPr>
          <a:xfrm>
            <a:off x="8143722" y="8300000"/>
            <a:ext cx="600000" cy="600000"/>
          </a:xfrm>
          <a:prstGeom prst="ellipse">
            <a:avLst/>
          </a:prstGeom>
          <a:ln w="52354">
            <a:solidFill>
              <a:srgbClr val="2F2F2F"/>
            </a:solidFill>
          </a:ln>
        </p:spPr>
        <p:txBody>
          <a:bodyPr wrap="none" lIns="0" tIns="0" rIns="0" bIns="0" rtlCol="0" anchor="ctr" anchorCtr="0"/>
          <a:lstStyle/>
          <a:p>
            <a:pPr marL="12700" algn="ctr">
              <a:lnSpc>
                <a:spcPts val="3260"/>
              </a:lnSpc>
              <a:spcBef>
                <a:spcPts val="114"/>
              </a:spcBef>
            </a:pPr>
            <a:r>
              <a:rPr lang="en-US" sz="2200" b="1" dirty="0">
                <a:solidFill>
                  <a:srgbClr val="515455"/>
                </a:solidFill>
                <a:latin typeface="Arial"/>
                <a:cs typeface="Arial"/>
              </a:rPr>
              <a:t>4</a:t>
            </a:r>
          </a:p>
        </p:txBody>
      </p:sp>
      <p:sp>
        <p:nvSpPr>
          <p:cNvPr id="1124" name="object_1125"/>
          <p:cNvSpPr/>
          <p:nvPr/>
        </p:nvSpPr>
        <p:spPr>
          <a:xfrm>
            <a:off x="11660378" y="7100000"/>
            <a:ext cx="0" cy="1200000"/>
          </a:xfrm>
          <a:prstGeom prst="rect">
            <a:avLst/>
          </a:prstGeom>
          <a:ln w="5235">
            <a:solidFill>
              <a:srgbClr val="000000"/>
            </a:solidFill>
          </a:ln>
        </p:spPr>
      </p:sp>
      <p:sp>
        <p:nvSpPr>
          <p:cNvPr id="1126" name="object_1127"/>
          <p:cNvSpPr/>
          <p:nvPr/>
        </p:nvSpPr>
        <p:spPr>
          <a:xfrm>
            <a:off x="11360378" y="8300000"/>
            <a:ext cx="600000" cy="600000"/>
          </a:xfrm>
          <a:prstGeom prst="ellipse">
            <a:avLst/>
          </a:prstGeom>
          <a:ln w="52354">
            <a:solidFill>
              <a:srgbClr val="2F2F2F"/>
            </a:solidFill>
          </a:ln>
        </p:spPr>
        <p:txBody>
          <a:bodyPr wrap="none" lIns="0" tIns="0" rIns="0" bIns="0" rtlCol="0" anchor="ctr" anchorCtr="0"/>
          <a:lstStyle/>
          <a:p>
            <a:pPr marL="12700" algn="ctr">
              <a:lnSpc>
                <a:spcPts val="3260"/>
              </a:lnSpc>
              <a:spcBef>
                <a:spcPts val="114"/>
              </a:spcBef>
            </a:pPr>
            <a:r>
              <a:rPr lang="en-US" sz="2200" b="1" dirty="0">
                <a:solidFill>
                  <a:srgbClr val="515455"/>
                </a:solidFill>
                <a:latin typeface="Arial"/>
                <a:cs typeface="Arial"/>
              </a:rPr>
              <a:t>3</a:t>
            </a:r>
          </a:p>
        </p:txBody>
      </p:sp>
      <p:sp>
        <p:nvSpPr>
          <p:cNvPr id="1128" name="object_1129"/>
          <p:cNvSpPr/>
          <p:nvPr/>
        </p:nvSpPr>
        <p:spPr>
          <a:xfrm>
            <a:off x="14877034" y="7100000"/>
            <a:ext cx="0" cy="1200000"/>
          </a:xfrm>
          <a:prstGeom prst="rect">
            <a:avLst/>
          </a:prstGeom>
          <a:ln w="5235">
            <a:solidFill>
              <a:srgbClr val="000000"/>
            </a:solidFill>
          </a:ln>
        </p:spPr>
      </p:sp>
      <p:sp>
        <p:nvSpPr>
          <p:cNvPr id="1130" name="object_1131"/>
          <p:cNvSpPr/>
          <p:nvPr/>
        </p:nvSpPr>
        <p:spPr>
          <a:xfrm>
            <a:off x="14577034" y="8300000"/>
            <a:ext cx="600000" cy="600000"/>
          </a:xfrm>
          <a:prstGeom prst="ellipse">
            <a:avLst/>
          </a:prstGeom>
          <a:ln w="52354">
            <a:solidFill>
              <a:srgbClr val="2F2F2F"/>
            </a:solidFill>
          </a:ln>
        </p:spPr>
        <p:txBody>
          <a:bodyPr wrap="none" lIns="0" tIns="0" rIns="0" bIns="0" rtlCol="0" anchor="ctr" anchorCtr="0"/>
          <a:lstStyle/>
          <a:p>
            <a:pPr marL="12700" algn="ctr">
              <a:lnSpc>
                <a:spcPts val="3260"/>
              </a:lnSpc>
              <a:spcBef>
                <a:spcPts val="114"/>
              </a:spcBef>
            </a:pPr>
            <a:r>
              <a:rPr lang="en-US" sz="2200" b="1" dirty="0">
                <a:solidFill>
                  <a:srgbClr val="515455"/>
                </a:solidFill>
                <a:latin typeface="Arial"/>
                <a:cs typeface="Arial"/>
              </a:rPr>
              <a:t>2</a:t>
            </a:r>
          </a:p>
        </p:txBody>
      </p:sp>
      <p:sp>
        <p:nvSpPr>
          <p:cNvPr id="1132" name="object_1133"/>
          <p:cNvSpPr/>
          <p:nvPr/>
        </p:nvSpPr>
        <p:spPr>
          <a:xfrm>
            <a:off x="18093690" y="7100000"/>
            <a:ext cx="0" cy="1200000"/>
          </a:xfrm>
          <a:prstGeom prst="rect">
            <a:avLst/>
          </a:prstGeom>
          <a:ln w="5235">
            <a:solidFill>
              <a:srgbClr val="000000"/>
            </a:solidFill>
          </a:ln>
        </p:spPr>
      </p:sp>
      <p:sp>
        <p:nvSpPr>
          <p:cNvPr id="1134" name="object_1135"/>
          <p:cNvSpPr/>
          <p:nvPr/>
        </p:nvSpPr>
        <p:spPr>
          <a:xfrm>
            <a:off x="17793690" y="8300000"/>
            <a:ext cx="600000" cy="600000"/>
          </a:xfrm>
          <a:prstGeom prst="ellipse">
            <a:avLst/>
          </a:prstGeom>
          <a:ln w="52354">
            <a:solidFill>
              <a:srgbClr val="2F2F2F"/>
            </a:solidFill>
          </a:ln>
        </p:spPr>
        <p:txBody>
          <a:bodyPr wrap="none" lIns="0" tIns="0" rIns="0" bIns="0" rtlCol="0" anchor="ctr" anchorCtr="0"/>
          <a:lstStyle/>
          <a:p>
            <a:pPr marL="12700" algn="ctr">
              <a:lnSpc>
                <a:spcPts val="3260"/>
              </a:lnSpc>
              <a:spcBef>
                <a:spcPts val="114"/>
              </a:spcBef>
            </a:pPr>
            <a:r>
              <a:rPr lang="en-US" sz="2200" b="1" dirty="0">
                <a:solidFill>
                  <a:srgbClr val="515455"/>
                </a:solidFill>
                <a:latin typeface="Arial"/>
                <a:cs typeface="Arial"/>
              </a:rPr>
              <a:t>1</a:t>
            </a:r>
          </a:p>
        </p:txBody>
      </p:sp>
      <p:sp>
        <p:nvSpPr>
          <p:cNvPr id="1136" name="object_1137"/>
          <p:cNvSpPr txBox="1"/>
          <p:nvPr/>
        </p:nvSpPr>
        <p:spPr>
          <a:xfrm>
            <a:off x="2010410" y="8300000"/>
            <a:ext cx="16083280" cy="3000000"/>
          </a:xfrm>
          <a:prstGeom prst="rect">
            <a:avLst/>
          </a:prstGeom>
        </p:spPr>
        <p:txBody>
          <a:bodyPr vert="horz" wrap="square" lIns="0" tIns="15240" rIns="0" bIns="0" rtlCol="0" anchor="ctr">
            <a:spAutoFit/>
          </a:bodyPr>
          <a:lstStyle/>
          <a:p>
            <a:pPr marL="12700">
              <a:lnSpc>
                <a:spcPct val="100000"/>
              </a:lnSpc>
              <a:spcBef>
                <a:spcPts val="120"/>
              </a:spcBef>
            </a:pPr>
            <a:r>
              <a:rPr sz="3200" spc="0" dirty="0">
                <a:solidFill>
                  <a:srgbClr val="494C4D"/>
                </a:solidFill>
                <a:latin typeface="Arial"/>
                <a:cs typeface="Arial"/>
              </a:rPr>
              <a:t>EUCUSA verwendet positive Aussagen, um nach dem Grad der Zustimmung / Ablehnung zu fragen. Um das Gesamtergebnis zu ermitteln, wird der Durchschnittswert aller Antworten berechnet.</a:t>
            </a:r>
            <a:endParaRPr sz="3200" dirty="0">
              <a:latin typeface="Arial"/>
              <a:cs typeface="Aria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2" name="object_4863"/>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18</a:t>
            </a:r>
            <a:endParaRPr sz="2950" b="1" dirty="0"/>
          </a:p>
        </p:txBody>
      </p:sp>
      <p:sp>
        <p:nvSpPr>
          <p:cNvPr id="4864" name="object_486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Förderung interner Kooperation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4866" name="486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4868" name="486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4870" name="487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4872" name="487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4874" name="487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4876" name="487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4878" name="487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4880" name="488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4882" name="object_4883"/>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direkte Führungskraft fördert die bereichsübergreifende Zusammenarbeit. (100%)</a:t>
            </a:r>
            <a:endParaRPr sz="2450" dirty="0">
              <a:latin typeface="Arial"/>
              <a:cs typeface="Arial"/>
            </a:endParaRPr>
          </a:p>
        </p:txBody>
      </p:sp>
      <p:sp>
        <p:nvSpPr>
          <p:cNvPr id="4884" name="object_4885"/>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15455"/>
                </a:solidFill>
                <a:latin typeface="Arial"/>
                <a:cs typeface="Arial"/>
              </a:rPr>
              <a:t>(+0.1)</a:t>
            </a:r>
          </a:p>
        </p:txBody>
      </p:sp>
      <p:sp>
        <p:nvSpPr>
          <p:cNvPr id="4886" name="object_4887"/>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4888" name="object_4889"/>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34% / 26%</a:t>
            </a:r>
          </a:p>
        </p:txBody>
      </p:sp>
      <p:sp>
        <p:nvSpPr>
          <p:cNvPr id="4890" name="object_4891"/>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a:t>
            </a:r>
          </a:p>
        </p:txBody>
      </p:sp>
      <p:sp>
        <p:nvSpPr>
          <p:cNvPr id="4892" name="object_4893"/>
          <p:cNvSpPr/>
          <p:nvPr/>
        </p:nvSpPr>
        <p:spPr>
          <a:xfrm>
            <a:off x="7345326" y="4106021"/>
            <a:ext cx="5444693" cy="398037"/>
          </a:xfrm>
          <a:prstGeom prst="rect">
            <a:avLst/>
          </a:prstGeom>
          <a:solidFill>
            <a:srgbClr val="49C0B6"/>
          </a:solidFill>
        </p:spPr>
      </p:sp>
      <p:sp>
        <p:nvSpPr>
          <p:cNvPr id="4894" name="object_4895"/>
          <p:cNvSpPr/>
          <p:nvPr/>
        </p:nvSpPr>
        <p:spPr>
          <a:xfrm>
            <a:off x="7345326" y="4557130"/>
            <a:ext cx="5444693" cy="172483"/>
          </a:xfrm>
          <a:prstGeom prst="rect">
            <a:avLst/>
          </a:prstGeom>
          <a:solidFill>
            <a:srgbClr val="D1D3D4"/>
          </a:solidFill>
        </p:spPr>
      </p:sp>
      <p:sp>
        <p:nvSpPr>
          <p:cNvPr id="4896" name="object_4897"/>
          <p:cNvSpPr/>
          <p:nvPr/>
        </p:nvSpPr>
        <p:spPr>
          <a:xfrm>
            <a:off x="7345326" y="4782685"/>
            <a:ext cx="4203624" cy="172483"/>
          </a:xfrm>
          <a:prstGeom prst="rect">
            <a:avLst/>
          </a:prstGeom>
          <a:solidFill>
            <a:srgbClr val="E1E2E3"/>
          </a:solidFill>
        </p:spPr>
      </p:sp>
      <p:sp>
        <p:nvSpPr>
          <p:cNvPr id="4898" name="object_4899"/>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4900" name="object_4901"/>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51%</a:t>
            </a:r>
          </a:p>
          <a:p>
            <a:pPr marL="12700" algn="r">
              <a:lnSpc>
                <a:spcPct val="100000"/>
              </a:lnSpc>
              <a:spcBef>
                <a:spcPts val="120"/>
              </a:spcBef>
            </a:pPr>
            <a:r>
              <a:rPr lang="de-AT" sz="1750" spc="10" dirty="0">
                <a:solidFill>
                  <a:srgbClr val="494C4D"/>
                </a:solidFill>
                <a:latin typeface="Arial"/>
                <a:cs typeface="Arial"/>
              </a:rPr>
              <a:t>51% / 53%</a:t>
            </a:r>
          </a:p>
        </p:txBody>
      </p:sp>
      <p:sp>
        <p:nvSpPr>
          <p:cNvPr id="4902" name="object_4903"/>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18</a:t>
            </a:r>
          </a:p>
        </p:txBody>
      </p:sp>
      <p:sp>
        <p:nvSpPr>
          <p:cNvPr id="4904" name="object_4905"/>
          <p:cNvSpPr/>
          <p:nvPr/>
        </p:nvSpPr>
        <p:spPr>
          <a:xfrm>
            <a:off x="7345326" y="5167454"/>
            <a:ext cx="8167040" cy="398037"/>
          </a:xfrm>
          <a:prstGeom prst="rect">
            <a:avLst/>
          </a:prstGeom>
          <a:solidFill>
            <a:srgbClr val="49C0B6"/>
          </a:solidFill>
        </p:spPr>
      </p:sp>
      <p:sp>
        <p:nvSpPr>
          <p:cNvPr id="4906" name="object_4907"/>
          <p:cNvSpPr/>
          <p:nvPr/>
        </p:nvSpPr>
        <p:spPr>
          <a:xfrm>
            <a:off x="7345326" y="5618563"/>
            <a:ext cx="8167040" cy="172483"/>
          </a:xfrm>
          <a:prstGeom prst="rect">
            <a:avLst/>
          </a:prstGeom>
          <a:solidFill>
            <a:srgbClr val="D1D3D4"/>
          </a:solidFill>
        </p:spPr>
      </p:sp>
      <p:sp>
        <p:nvSpPr>
          <p:cNvPr id="4908" name="object_4909"/>
          <p:cNvSpPr/>
          <p:nvPr/>
        </p:nvSpPr>
        <p:spPr>
          <a:xfrm>
            <a:off x="7345326" y="5844118"/>
            <a:ext cx="8407247" cy="172483"/>
          </a:xfrm>
          <a:prstGeom prst="rect">
            <a:avLst/>
          </a:prstGeom>
          <a:solidFill>
            <a:srgbClr val="E1E2E3"/>
          </a:solidFill>
        </p:spPr>
      </p:sp>
      <p:sp>
        <p:nvSpPr>
          <p:cNvPr id="4910" name="object_4911"/>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4912" name="object_4913"/>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9% / 15%</a:t>
            </a:r>
          </a:p>
        </p:txBody>
      </p:sp>
      <p:sp>
        <p:nvSpPr>
          <p:cNvPr id="4914" name="object_4915"/>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a:t>
            </a:r>
          </a:p>
        </p:txBody>
      </p:sp>
      <p:sp>
        <p:nvSpPr>
          <p:cNvPr id="4916" name="object_4917"/>
          <p:cNvSpPr/>
          <p:nvPr/>
        </p:nvSpPr>
        <p:spPr>
          <a:xfrm>
            <a:off x="7345326" y="6228887"/>
            <a:ext cx="1814898" cy="398037"/>
          </a:xfrm>
          <a:prstGeom prst="rect">
            <a:avLst/>
          </a:prstGeom>
          <a:solidFill>
            <a:srgbClr val="49C0B6"/>
          </a:solidFill>
        </p:spPr>
      </p:sp>
      <p:sp>
        <p:nvSpPr>
          <p:cNvPr id="4918" name="object_4919"/>
          <p:cNvSpPr/>
          <p:nvPr/>
        </p:nvSpPr>
        <p:spPr>
          <a:xfrm>
            <a:off x="7345326" y="6679996"/>
            <a:ext cx="1361173" cy="172483"/>
          </a:xfrm>
          <a:prstGeom prst="rect">
            <a:avLst/>
          </a:prstGeom>
          <a:solidFill>
            <a:srgbClr val="D1D3D4"/>
          </a:solidFill>
        </p:spPr>
      </p:sp>
      <p:sp>
        <p:nvSpPr>
          <p:cNvPr id="4920" name="object_4921"/>
          <p:cNvSpPr/>
          <p:nvPr/>
        </p:nvSpPr>
        <p:spPr>
          <a:xfrm>
            <a:off x="7345326" y="6905551"/>
            <a:ext cx="2335346" cy="172483"/>
          </a:xfrm>
          <a:prstGeom prst="rect">
            <a:avLst/>
          </a:prstGeom>
          <a:solidFill>
            <a:srgbClr val="E1E2E3"/>
          </a:solidFill>
        </p:spPr>
      </p:sp>
      <p:sp>
        <p:nvSpPr>
          <p:cNvPr id="4922" name="object_4923"/>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4924" name="object_4925"/>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6% / 6%</a:t>
            </a:r>
          </a:p>
        </p:txBody>
      </p:sp>
      <p:sp>
        <p:nvSpPr>
          <p:cNvPr id="4926" name="object_4927"/>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4928" name="object_4929"/>
          <p:cNvSpPr/>
          <p:nvPr/>
        </p:nvSpPr>
        <p:spPr>
          <a:xfrm>
            <a:off x="7345326" y="7290320"/>
            <a:ext cx="453724" cy="398037"/>
          </a:xfrm>
          <a:prstGeom prst="rect">
            <a:avLst/>
          </a:prstGeom>
          <a:solidFill>
            <a:srgbClr val="49C0B6"/>
          </a:solidFill>
        </p:spPr>
      </p:sp>
      <p:sp>
        <p:nvSpPr>
          <p:cNvPr id="4930" name="object_4931"/>
          <p:cNvSpPr/>
          <p:nvPr/>
        </p:nvSpPr>
        <p:spPr>
          <a:xfrm>
            <a:off x="7345326" y="7741429"/>
            <a:ext cx="907449" cy="172483"/>
          </a:xfrm>
          <a:prstGeom prst="rect">
            <a:avLst/>
          </a:prstGeom>
          <a:solidFill>
            <a:srgbClr val="D1D3D4"/>
          </a:solidFill>
        </p:spPr>
      </p:sp>
      <p:sp>
        <p:nvSpPr>
          <p:cNvPr id="4932" name="object_4933"/>
          <p:cNvSpPr/>
          <p:nvPr/>
        </p:nvSpPr>
        <p:spPr>
          <a:xfrm>
            <a:off x="7345326" y="7966984"/>
            <a:ext cx="934139" cy="172483"/>
          </a:xfrm>
          <a:prstGeom prst="rect">
            <a:avLst/>
          </a:prstGeom>
          <a:solidFill>
            <a:srgbClr val="E1E2E3"/>
          </a:solidFill>
        </p:spPr>
      </p:sp>
      <p:sp>
        <p:nvSpPr>
          <p:cNvPr id="4934" name="object_4935"/>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4936" name="object_4937"/>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4938" name="object_4939"/>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4940" name="object_4941"/>
          <p:cNvSpPr/>
          <p:nvPr/>
        </p:nvSpPr>
        <p:spPr>
          <a:xfrm>
            <a:off x="7345326" y="8351753"/>
            <a:ext cx="0" cy="398037"/>
          </a:xfrm>
          <a:prstGeom prst="rect">
            <a:avLst/>
          </a:prstGeom>
          <a:solidFill>
            <a:srgbClr val="49C0B6"/>
          </a:solidFill>
        </p:spPr>
      </p:sp>
      <p:sp>
        <p:nvSpPr>
          <p:cNvPr id="4942" name="object_4943"/>
          <p:cNvSpPr/>
          <p:nvPr/>
        </p:nvSpPr>
        <p:spPr>
          <a:xfrm>
            <a:off x="7345326" y="8802862"/>
            <a:ext cx="0" cy="172483"/>
          </a:xfrm>
          <a:prstGeom prst="rect">
            <a:avLst/>
          </a:prstGeom>
          <a:solidFill>
            <a:srgbClr val="D1D3D4"/>
          </a:solidFill>
        </p:spPr>
      </p:sp>
      <p:sp>
        <p:nvSpPr>
          <p:cNvPr id="4944" name="object_4945"/>
          <p:cNvSpPr/>
          <p:nvPr/>
        </p:nvSpPr>
        <p:spPr>
          <a:xfrm>
            <a:off x="7345326" y="9028417"/>
            <a:ext cx="0" cy="172483"/>
          </a:xfrm>
          <a:prstGeom prst="rect">
            <a:avLst/>
          </a:prstGeom>
          <a:solidFill>
            <a:srgbClr val="E1E2E3"/>
          </a:solidFill>
        </p:spPr>
      </p:sp>
      <p:sp>
        <p:nvSpPr>
          <p:cNvPr id="4946" name="object_4947"/>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4948" name="object_4949"/>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4950" name="object_4951"/>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4952" name="object_4953"/>
          <p:cNvSpPr/>
          <p:nvPr/>
        </p:nvSpPr>
        <p:spPr>
          <a:xfrm>
            <a:off x="7345326" y="9413186"/>
            <a:ext cx="0" cy="398037"/>
          </a:xfrm>
          <a:prstGeom prst="rect">
            <a:avLst/>
          </a:prstGeom>
          <a:solidFill>
            <a:srgbClr val="49C0B6"/>
          </a:solidFill>
        </p:spPr>
      </p:sp>
      <p:sp>
        <p:nvSpPr>
          <p:cNvPr id="4954" name="object_4955"/>
          <p:cNvSpPr/>
          <p:nvPr/>
        </p:nvSpPr>
        <p:spPr>
          <a:xfrm>
            <a:off x="7345326" y="9864295"/>
            <a:ext cx="0" cy="172483"/>
          </a:xfrm>
          <a:prstGeom prst="rect">
            <a:avLst/>
          </a:prstGeom>
          <a:solidFill>
            <a:srgbClr val="D1D3D4"/>
          </a:solidFill>
        </p:spPr>
      </p:sp>
      <p:sp>
        <p:nvSpPr>
          <p:cNvPr id="4956" name="object_4957"/>
          <p:cNvSpPr/>
          <p:nvPr/>
        </p:nvSpPr>
        <p:spPr>
          <a:xfrm>
            <a:off x="7345326" y="10089850"/>
            <a:ext cx="0" cy="172483"/>
          </a:xfrm>
          <a:prstGeom prst="rect">
            <a:avLst/>
          </a:prstGeom>
          <a:solidFill>
            <a:srgbClr val="E1E2E3"/>
          </a:solidFill>
        </p:spPr>
      </p:sp>
      <p:sp>
        <p:nvSpPr>
          <p:cNvPr id="4958" name="object_4959"/>
          <p:cNvSpPr/>
          <p:nvPr/>
        </p:nvSpPr>
        <p:spPr>
          <a:xfrm>
            <a:off x="7345326" y="3999878"/>
            <a:ext cx="0" cy="6368598"/>
          </a:xfrm>
          <a:prstGeom prst="rect">
            <a:avLst/>
          </a:prstGeom>
          <a:ln w="5235">
            <a:solidFill>
              <a:srgbClr val="000000"/>
            </a:solidFill>
          </a:ln>
        </p:spPr>
      </p:sp>
      <p:sp>
        <p:nvSpPr>
          <p:cNvPr id="4960" name="object_4961"/>
          <p:cNvSpPr/>
          <p:nvPr/>
        </p:nvSpPr>
        <p:spPr>
          <a:xfrm>
            <a:off x="15752573" y="3999878"/>
            <a:ext cx="0" cy="6368598"/>
          </a:xfrm>
          <a:prstGeom prst="rect">
            <a:avLst/>
          </a:prstGeom>
          <a:ln w="5235">
            <a:solidFill>
              <a:srgbClr val="000000"/>
            </a:solidFill>
          </a:ln>
        </p:spPr>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64" name="object_4965"/>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19</a:t>
            </a:r>
            <a:endParaRPr sz="2950" b="1" dirty="0"/>
          </a:p>
        </p:txBody>
      </p:sp>
      <p:sp>
        <p:nvSpPr>
          <p:cNvPr id="4966" name="object_496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Delegationskompetenz</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4968" name="496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4970" name="497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4972" name="497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4974" name="497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4976" name="497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4978" name="497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4980" name="498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4982" name="498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4984" name="object_4985"/>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direkte Führungskraft delegiert sehr klar und unmissverständlich. (100%)</a:t>
            </a:r>
            <a:endParaRPr sz="2450" dirty="0">
              <a:latin typeface="Arial"/>
              <a:cs typeface="Arial"/>
            </a:endParaRPr>
          </a:p>
        </p:txBody>
      </p:sp>
      <p:sp>
        <p:nvSpPr>
          <p:cNvPr id="4986" name="object_4987"/>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1.7</a:t>
            </a:r>
          </a:p>
          <a:p>
            <a:pPr algn="ctr"/>
            <a:r>
              <a:rPr lang="en-US" sz="1850" b="1" dirty="0">
                <a:solidFill>
                  <a:srgbClr val="515455"/>
                </a:solidFill>
                <a:latin typeface="Arial"/>
                <a:cs typeface="Arial"/>
              </a:rPr>
              <a:t>(0)</a:t>
            </a:r>
          </a:p>
        </p:txBody>
      </p:sp>
      <p:sp>
        <p:nvSpPr>
          <p:cNvPr id="4988" name="object_4989"/>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4990" name="object_4991"/>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31%</a:t>
            </a:r>
          </a:p>
          <a:p>
            <a:pPr marL="12700" algn="r">
              <a:lnSpc>
                <a:spcPct val="100000"/>
              </a:lnSpc>
              <a:spcBef>
                <a:spcPts val="120"/>
              </a:spcBef>
            </a:pPr>
            <a:r>
              <a:rPr lang="de-AT" sz="1750" spc="10" dirty="0">
                <a:solidFill>
                  <a:srgbClr val="494C4D"/>
                </a:solidFill>
                <a:latin typeface="Arial"/>
                <a:cs typeface="Arial"/>
              </a:rPr>
              <a:t>31% / 29%</a:t>
            </a:r>
          </a:p>
        </p:txBody>
      </p:sp>
      <p:sp>
        <p:nvSpPr>
          <p:cNvPr id="4992" name="object_4993"/>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a:t>
            </a:r>
          </a:p>
        </p:txBody>
      </p:sp>
      <p:sp>
        <p:nvSpPr>
          <p:cNvPr id="4994" name="object_4995"/>
          <p:cNvSpPr/>
          <p:nvPr/>
        </p:nvSpPr>
        <p:spPr>
          <a:xfrm>
            <a:off x="7345326" y="4106021"/>
            <a:ext cx="3853322" cy="398037"/>
          </a:xfrm>
          <a:prstGeom prst="rect">
            <a:avLst/>
          </a:prstGeom>
          <a:solidFill>
            <a:srgbClr val="49C0B6"/>
          </a:solidFill>
        </p:spPr>
      </p:sp>
      <p:sp>
        <p:nvSpPr>
          <p:cNvPr id="4996" name="object_4997"/>
          <p:cNvSpPr/>
          <p:nvPr/>
        </p:nvSpPr>
        <p:spPr>
          <a:xfrm>
            <a:off x="7345326" y="4557130"/>
            <a:ext cx="3853322" cy="172483"/>
          </a:xfrm>
          <a:prstGeom prst="rect">
            <a:avLst/>
          </a:prstGeom>
          <a:solidFill>
            <a:srgbClr val="D1D3D4"/>
          </a:solidFill>
        </p:spPr>
      </p:sp>
      <p:sp>
        <p:nvSpPr>
          <p:cNvPr id="4998" name="object_4999"/>
          <p:cNvSpPr/>
          <p:nvPr/>
        </p:nvSpPr>
        <p:spPr>
          <a:xfrm>
            <a:off x="7345326" y="4782685"/>
            <a:ext cx="3606050" cy="172483"/>
          </a:xfrm>
          <a:prstGeom prst="rect">
            <a:avLst/>
          </a:prstGeom>
          <a:solidFill>
            <a:srgbClr val="E1E2E3"/>
          </a:solidFill>
        </p:spPr>
      </p:sp>
      <p:sp>
        <p:nvSpPr>
          <p:cNvPr id="5000" name="object_500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5002" name="object_500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69%</a:t>
            </a:r>
          </a:p>
          <a:p>
            <a:pPr marL="12700" algn="r">
              <a:lnSpc>
                <a:spcPct val="100000"/>
              </a:lnSpc>
              <a:spcBef>
                <a:spcPts val="120"/>
              </a:spcBef>
            </a:pPr>
            <a:r>
              <a:rPr lang="de-AT" sz="1750" spc="10" dirty="0">
                <a:solidFill>
                  <a:srgbClr val="494C4D"/>
                </a:solidFill>
                <a:latin typeface="Arial"/>
                <a:cs typeface="Arial"/>
              </a:rPr>
              <a:t>66% / 59%</a:t>
            </a:r>
          </a:p>
        </p:txBody>
      </p:sp>
      <p:sp>
        <p:nvSpPr>
          <p:cNvPr id="5004" name="object_500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24</a:t>
            </a:r>
          </a:p>
        </p:txBody>
      </p:sp>
      <p:sp>
        <p:nvSpPr>
          <p:cNvPr id="5006" name="object_5007"/>
          <p:cNvSpPr/>
          <p:nvPr/>
        </p:nvSpPr>
        <p:spPr>
          <a:xfrm>
            <a:off x="7345326" y="5167454"/>
            <a:ext cx="8407247" cy="398037"/>
          </a:xfrm>
          <a:prstGeom prst="rect">
            <a:avLst/>
          </a:prstGeom>
          <a:solidFill>
            <a:srgbClr val="49C0B6"/>
          </a:solidFill>
        </p:spPr>
      </p:sp>
      <p:sp>
        <p:nvSpPr>
          <p:cNvPr id="5008" name="object_5009"/>
          <p:cNvSpPr/>
          <p:nvPr/>
        </p:nvSpPr>
        <p:spPr>
          <a:xfrm>
            <a:off x="7345326" y="5618563"/>
            <a:ext cx="8056945" cy="172483"/>
          </a:xfrm>
          <a:prstGeom prst="rect">
            <a:avLst/>
          </a:prstGeom>
          <a:solidFill>
            <a:srgbClr val="D1D3D4"/>
          </a:solidFill>
        </p:spPr>
      </p:sp>
      <p:sp>
        <p:nvSpPr>
          <p:cNvPr id="5010" name="object_5011"/>
          <p:cNvSpPr/>
          <p:nvPr/>
        </p:nvSpPr>
        <p:spPr>
          <a:xfrm>
            <a:off x="7345326" y="5844118"/>
            <a:ext cx="7212099" cy="172483"/>
          </a:xfrm>
          <a:prstGeom prst="rect">
            <a:avLst/>
          </a:prstGeom>
          <a:solidFill>
            <a:srgbClr val="E1E2E3"/>
          </a:solidFill>
        </p:spPr>
      </p:sp>
      <p:sp>
        <p:nvSpPr>
          <p:cNvPr id="5012" name="object_5013"/>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5014" name="object_5015"/>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3% / 12%</a:t>
            </a:r>
          </a:p>
        </p:txBody>
      </p:sp>
      <p:sp>
        <p:nvSpPr>
          <p:cNvPr id="5016" name="object_5017"/>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018" name="object_5019"/>
          <p:cNvSpPr/>
          <p:nvPr/>
        </p:nvSpPr>
        <p:spPr>
          <a:xfrm>
            <a:off x="7345326" y="6228887"/>
            <a:ext cx="0" cy="398037"/>
          </a:xfrm>
          <a:prstGeom prst="rect">
            <a:avLst/>
          </a:prstGeom>
          <a:solidFill>
            <a:srgbClr val="49C0B6"/>
          </a:solidFill>
        </p:spPr>
      </p:sp>
      <p:sp>
        <p:nvSpPr>
          <p:cNvPr id="5020" name="object_5021"/>
          <p:cNvSpPr/>
          <p:nvPr/>
        </p:nvSpPr>
        <p:spPr>
          <a:xfrm>
            <a:off x="7345326" y="6679996"/>
            <a:ext cx="350302" cy="172483"/>
          </a:xfrm>
          <a:prstGeom prst="rect">
            <a:avLst/>
          </a:prstGeom>
          <a:solidFill>
            <a:srgbClr val="D1D3D4"/>
          </a:solidFill>
        </p:spPr>
      </p:sp>
      <p:sp>
        <p:nvSpPr>
          <p:cNvPr id="5022" name="object_5023"/>
          <p:cNvSpPr/>
          <p:nvPr/>
        </p:nvSpPr>
        <p:spPr>
          <a:xfrm>
            <a:off x="7345326" y="6905551"/>
            <a:ext cx="1442420" cy="172483"/>
          </a:xfrm>
          <a:prstGeom prst="rect">
            <a:avLst/>
          </a:prstGeom>
          <a:solidFill>
            <a:srgbClr val="E1E2E3"/>
          </a:solidFill>
        </p:spPr>
      </p:sp>
      <p:sp>
        <p:nvSpPr>
          <p:cNvPr id="5024" name="object_502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5026" name="object_502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5028" name="object_502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030" name="object_5031"/>
          <p:cNvSpPr/>
          <p:nvPr/>
        </p:nvSpPr>
        <p:spPr>
          <a:xfrm>
            <a:off x="7345326" y="7290320"/>
            <a:ext cx="0" cy="398037"/>
          </a:xfrm>
          <a:prstGeom prst="rect">
            <a:avLst/>
          </a:prstGeom>
          <a:solidFill>
            <a:srgbClr val="49C0B6"/>
          </a:solidFill>
        </p:spPr>
      </p:sp>
      <p:sp>
        <p:nvSpPr>
          <p:cNvPr id="5032" name="object_5033"/>
          <p:cNvSpPr/>
          <p:nvPr/>
        </p:nvSpPr>
        <p:spPr>
          <a:xfrm>
            <a:off x="7345326" y="7741429"/>
            <a:ext cx="0" cy="172483"/>
          </a:xfrm>
          <a:prstGeom prst="rect">
            <a:avLst/>
          </a:prstGeom>
          <a:solidFill>
            <a:srgbClr val="D1D3D4"/>
          </a:solidFill>
        </p:spPr>
      </p:sp>
      <p:sp>
        <p:nvSpPr>
          <p:cNvPr id="5034" name="object_5035"/>
          <p:cNvSpPr/>
          <p:nvPr/>
        </p:nvSpPr>
        <p:spPr>
          <a:xfrm>
            <a:off x="7345326" y="7966984"/>
            <a:ext cx="0" cy="172483"/>
          </a:xfrm>
          <a:prstGeom prst="rect">
            <a:avLst/>
          </a:prstGeom>
          <a:solidFill>
            <a:srgbClr val="E1E2E3"/>
          </a:solidFill>
        </p:spPr>
      </p:sp>
      <p:sp>
        <p:nvSpPr>
          <p:cNvPr id="5036" name="object_5037"/>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5038" name="object_5039"/>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5040" name="object_5041"/>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042" name="object_5043"/>
          <p:cNvSpPr/>
          <p:nvPr/>
        </p:nvSpPr>
        <p:spPr>
          <a:xfrm>
            <a:off x="7345326" y="8351753"/>
            <a:ext cx="0" cy="398037"/>
          </a:xfrm>
          <a:prstGeom prst="rect">
            <a:avLst/>
          </a:prstGeom>
          <a:solidFill>
            <a:srgbClr val="49C0B6"/>
          </a:solidFill>
        </p:spPr>
      </p:sp>
      <p:sp>
        <p:nvSpPr>
          <p:cNvPr id="5044" name="object_5045"/>
          <p:cNvSpPr/>
          <p:nvPr/>
        </p:nvSpPr>
        <p:spPr>
          <a:xfrm>
            <a:off x="7345326" y="8802862"/>
            <a:ext cx="0" cy="172483"/>
          </a:xfrm>
          <a:prstGeom prst="rect">
            <a:avLst/>
          </a:prstGeom>
          <a:solidFill>
            <a:srgbClr val="D1D3D4"/>
          </a:solidFill>
        </p:spPr>
      </p:sp>
      <p:sp>
        <p:nvSpPr>
          <p:cNvPr id="5046" name="object_5047"/>
          <p:cNvSpPr/>
          <p:nvPr/>
        </p:nvSpPr>
        <p:spPr>
          <a:xfrm>
            <a:off x="7345326" y="9028417"/>
            <a:ext cx="0" cy="172483"/>
          </a:xfrm>
          <a:prstGeom prst="rect">
            <a:avLst/>
          </a:prstGeom>
          <a:solidFill>
            <a:srgbClr val="E1E2E3"/>
          </a:solidFill>
        </p:spPr>
      </p:sp>
      <p:sp>
        <p:nvSpPr>
          <p:cNvPr id="5048" name="object_5049"/>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5050" name="object_5051"/>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5052" name="object_5053"/>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054" name="object_5055"/>
          <p:cNvSpPr/>
          <p:nvPr/>
        </p:nvSpPr>
        <p:spPr>
          <a:xfrm>
            <a:off x="7345326" y="9413186"/>
            <a:ext cx="0" cy="398037"/>
          </a:xfrm>
          <a:prstGeom prst="rect">
            <a:avLst/>
          </a:prstGeom>
          <a:solidFill>
            <a:srgbClr val="49C0B6"/>
          </a:solidFill>
        </p:spPr>
      </p:sp>
      <p:sp>
        <p:nvSpPr>
          <p:cNvPr id="5056" name="object_5057"/>
          <p:cNvSpPr/>
          <p:nvPr/>
        </p:nvSpPr>
        <p:spPr>
          <a:xfrm>
            <a:off x="7345326" y="9864295"/>
            <a:ext cx="0" cy="172483"/>
          </a:xfrm>
          <a:prstGeom prst="rect">
            <a:avLst/>
          </a:prstGeom>
          <a:solidFill>
            <a:srgbClr val="D1D3D4"/>
          </a:solidFill>
        </p:spPr>
      </p:sp>
      <p:sp>
        <p:nvSpPr>
          <p:cNvPr id="5058" name="object_5059"/>
          <p:cNvSpPr/>
          <p:nvPr/>
        </p:nvSpPr>
        <p:spPr>
          <a:xfrm>
            <a:off x="7345326" y="10089850"/>
            <a:ext cx="0" cy="172483"/>
          </a:xfrm>
          <a:prstGeom prst="rect">
            <a:avLst/>
          </a:prstGeom>
          <a:solidFill>
            <a:srgbClr val="E1E2E3"/>
          </a:solidFill>
        </p:spPr>
      </p:sp>
      <p:sp>
        <p:nvSpPr>
          <p:cNvPr id="5060" name="object_5061"/>
          <p:cNvSpPr/>
          <p:nvPr/>
        </p:nvSpPr>
        <p:spPr>
          <a:xfrm>
            <a:off x="7345326" y="3999878"/>
            <a:ext cx="0" cy="6368598"/>
          </a:xfrm>
          <a:prstGeom prst="rect">
            <a:avLst/>
          </a:prstGeom>
          <a:ln w="5235">
            <a:solidFill>
              <a:srgbClr val="000000"/>
            </a:solidFill>
          </a:ln>
        </p:spPr>
      </p:sp>
      <p:sp>
        <p:nvSpPr>
          <p:cNvPr id="5062" name="object_5063"/>
          <p:cNvSpPr/>
          <p:nvPr/>
        </p:nvSpPr>
        <p:spPr>
          <a:xfrm>
            <a:off x="15752573" y="3999878"/>
            <a:ext cx="0" cy="6368598"/>
          </a:xfrm>
          <a:prstGeom prst="rect">
            <a:avLst/>
          </a:prstGeom>
          <a:ln w="5235">
            <a:solidFill>
              <a:srgbClr val="000000"/>
            </a:solidFill>
          </a:ln>
        </p:spPr>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66" name="object_5067"/>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20</a:t>
            </a:r>
            <a:endParaRPr sz="2950" b="1" dirty="0"/>
          </a:p>
        </p:txBody>
      </p:sp>
      <p:sp>
        <p:nvSpPr>
          <p:cNvPr id="5068" name="object_506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Feedback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5070" name="507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5072" name="507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5074" name="507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5076" name="507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5078" name="507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5080" name="508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5082" name="508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5084" name="508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5086" name="object_5087"/>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direkte Führungskraft gibt mir ausreichend wertschätzendes Feedback. (100%)</a:t>
            </a:r>
            <a:endParaRPr sz="2450" dirty="0">
              <a:latin typeface="Arial"/>
              <a:cs typeface="Arial"/>
            </a:endParaRPr>
          </a:p>
        </p:txBody>
      </p:sp>
      <p:sp>
        <p:nvSpPr>
          <p:cNvPr id="5088" name="object_5089"/>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1.6</a:t>
            </a:r>
          </a:p>
          <a:p>
            <a:pPr algn="ctr"/>
            <a:r>
              <a:rPr lang="en-US" sz="1850" b="1" dirty="0">
                <a:solidFill>
                  <a:srgbClr val="515455"/>
                </a:solidFill>
                <a:latin typeface="Arial"/>
                <a:cs typeface="Arial"/>
              </a:rPr>
              <a:t>(0)</a:t>
            </a:r>
          </a:p>
        </p:txBody>
      </p:sp>
      <p:sp>
        <p:nvSpPr>
          <p:cNvPr id="5090" name="object_5091"/>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5092" name="object_5093"/>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54%</a:t>
            </a:r>
          </a:p>
          <a:p>
            <a:pPr marL="12700" algn="r">
              <a:lnSpc>
                <a:spcPct val="100000"/>
              </a:lnSpc>
              <a:spcBef>
                <a:spcPts val="120"/>
              </a:spcBef>
            </a:pPr>
            <a:r>
              <a:rPr lang="de-AT" sz="1750" spc="10" dirty="0">
                <a:solidFill>
                  <a:srgbClr val="494C4D"/>
                </a:solidFill>
                <a:latin typeface="Arial"/>
                <a:cs typeface="Arial"/>
              </a:rPr>
              <a:t>54% / 44%</a:t>
            </a:r>
          </a:p>
        </p:txBody>
      </p:sp>
      <p:sp>
        <p:nvSpPr>
          <p:cNvPr id="5094" name="object_5095"/>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19</a:t>
            </a:r>
          </a:p>
        </p:txBody>
      </p:sp>
      <p:sp>
        <p:nvSpPr>
          <p:cNvPr id="5096" name="object_5097"/>
          <p:cNvSpPr/>
          <p:nvPr/>
        </p:nvSpPr>
        <p:spPr>
          <a:xfrm>
            <a:off x="7345326" y="4106021"/>
            <a:ext cx="8407247" cy="398037"/>
          </a:xfrm>
          <a:prstGeom prst="rect">
            <a:avLst/>
          </a:prstGeom>
          <a:solidFill>
            <a:srgbClr val="49C0B6"/>
          </a:solidFill>
        </p:spPr>
      </p:sp>
      <p:sp>
        <p:nvSpPr>
          <p:cNvPr id="5098" name="object_5099"/>
          <p:cNvSpPr/>
          <p:nvPr/>
        </p:nvSpPr>
        <p:spPr>
          <a:xfrm>
            <a:off x="7345326" y="4557130"/>
            <a:ext cx="8407247" cy="172483"/>
          </a:xfrm>
          <a:prstGeom prst="rect">
            <a:avLst/>
          </a:prstGeom>
          <a:solidFill>
            <a:srgbClr val="D1D3D4"/>
          </a:solidFill>
        </p:spPr>
      </p:sp>
      <p:sp>
        <p:nvSpPr>
          <p:cNvPr id="5100" name="object_5101"/>
          <p:cNvSpPr/>
          <p:nvPr/>
        </p:nvSpPr>
        <p:spPr>
          <a:xfrm>
            <a:off x="7345326" y="4782685"/>
            <a:ext cx="6832515" cy="172483"/>
          </a:xfrm>
          <a:prstGeom prst="rect">
            <a:avLst/>
          </a:prstGeom>
          <a:solidFill>
            <a:srgbClr val="E1E2E3"/>
          </a:solidFill>
        </p:spPr>
      </p:sp>
      <p:sp>
        <p:nvSpPr>
          <p:cNvPr id="5102" name="object_5103"/>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5104" name="object_5105"/>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31% / 38%</a:t>
            </a:r>
          </a:p>
        </p:txBody>
      </p:sp>
      <p:sp>
        <p:nvSpPr>
          <p:cNvPr id="5106" name="object_5107"/>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a:t>
            </a:r>
          </a:p>
        </p:txBody>
      </p:sp>
      <p:sp>
        <p:nvSpPr>
          <p:cNvPr id="5108" name="object_5109"/>
          <p:cNvSpPr/>
          <p:nvPr/>
        </p:nvSpPr>
        <p:spPr>
          <a:xfrm>
            <a:off x="7345326" y="5167454"/>
            <a:ext cx="5309840" cy="398037"/>
          </a:xfrm>
          <a:prstGeom prst="rect">
            <a:avLst/>
          </a:prstGeom>
          <a:solidFill>
            <a:srgbClr val="49C0B6"/>
          </a:solidFill>
        </p:spPr>
      </p:sp>
      <p:sp>
        <p:nvSpPr>
          <p:cNvPr id="5110" name="object_5111"/>
          <p:cNvSpPr/>
          <p:nvPr/>
        </p:nvSpPr>
        <p:spPr>
          <a:xfrm>
            <a:off x="7345326" y="5618563"/>
            <a:ext cx="4867354" cy="172483"/>
          </a:xfrm>
          <a:prstGeom prst="rect">
            <a:avLst/>
          </a:prstGeom>
          <a:solidFill>
            <a:srgbClr val="D1D3D4"/>
          </a:solidFill>
        </p:spPr>
      </p:sp>
      <p:sp>
        <p:nvSpPr>
          <p:cNvPr id="5112" name="object_5113"/>
          <p:cNvSpPr/>
          <p:nvPr/>
        </p:nvSpPr>
        <p:spPr>
          <a:xfrm>
            <a:off x="7345326" y="5844118"/>
            <a:ext cx="5921513" cy="172483"/>
          </a:xfrm>
          <a:prstGeom prst="rect">
            <a:avLst/>
          </a:prstGeom>
          <a:solidFill>
            <a:srgbClr val="E1E2E3"/>
          </a:solidFill>
        </p:spPr>
      </p:sp>
      <p:sp>
        <p:nvSpPr>
          <p:cNvPr id="5114" name="object_5115"/>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5116" name="object_5117"/>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11% / 15%</a:t>
            </a:r>
          </a:p>
        </p:txBody>
      </p:sp>
      <p:sp>
        <p:nvSpPr>
          <p:cNvPr id="5118" name="object_5119"/>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a:t>
            </a:r>
          </a:p>
        </p:txBody>
      </p:sp>
      <p:sp>
        <p:nvSpPr>
          <p:cNvPr id="5120" name="object_5121"/>
          <p:cNvSpPr/>
          <p:nvPr/>
        </p:nvSpPr>
        <p:spPr>
          <a:xfrm>
            <a:off x="7345326" y="6228887"/>
            <a:ext cx="1769947" cy="398037"/>
          </a:xfrm>
          <a:prstGeom prst="rect">
            <a:avLst/>
          </a:prstGeom>
          <a:solidFill>
            <a:srgbClr val="49C0B6"/>
          </a:solidFill>
        </p:spPr>
      </p:sp>
      <p:sp>
        <p:nvSpPr>
          <p:cNvPr id="5122" name="object_5123"/>
          <p:cNvSpPr/>
          <p:nvPr/>
        </p:nvSpPr>
        <p:spPr>
          <a:xfrm>
            <a:off x="7345326" y="6679996"/>
            <a:ext cx="1769947" cy="172483"/>
          </a:xfrm>
          <a:prstGeom prst="rect">
            <a:avLst/>
          </a:prstGeom>
          <a:solidFill>
            <a:srgbClr val="D1D3D4"/>
          </a:solidFill>
        </p:spPr>
      </p:sp>
      <p:sp>
        <p:nvSpPr>
          <p:cNvPr id="5124" name="object_5125"/>
          <p:cNvSpPr/>
          <p:nvPr/>
        </p:nvSpPr>
        <p:spPr>
          <a:xfrm>
            <a:off x="7345326" y="6905551"/>
            <a:ext cx="2277505" cy="172483"/>
          </a:xfrm>
          <a:prstGeom prst="rect">
            <a:avLst/>
          </a:prstGeom>
          <a:solidFill>
            <a:srgbClr val="E1E2E3"/>
          </a:solidFill>
        </p:spPr>
      </p:sp>
      <p:sp>
        <p:nvSpPr>
          <p:cNvPr id="5126" name="object_5127"/>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5128" name="object_5129"/>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5130" name="object_5131"/>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132" name="object_5133"/>
          <p:cNvSpPr/>
          <p:nvPr/>
        </p:nvSpPr>
        <p:spPr>
          <a:xfrm>
            <a:off x="7345326" y="7290320"/>
            <a:ext cx="0" cy="398037"/>
          </a:xfrm>
          <a:prstGeom prst="rect">
            <a:avLst/>
          </a:prstGeom>
          <a:solidFill>
            <a:srgbClr val="49C0B6"/>
          </a:solidFill>
        </p:spPr>
      </p:sp>
      <p:sp>
        <p:nvSpPr>
          <p:cNvPr id="5134" name="object_5135"/>
          <p:cNvSpPr/>
          <p:nvPr/>
        </p:nvSpPr>
        <p:spPr>
          <a:xfrm>
            <a:off x="7345326" y="7741429"/>
            <a:ext cx="0" cy="172483"/>
          </a:xfrm>
          <a:prstGeom prst="rect">
            <a:avLst/>
          </a:prstGeom>
          <a:solidFill>
            <a:srgbClr val="D1D3D4"/>
          </a:solidFill>
        </p:spPr>
      </p:sp>
      <p:sp>
        <p:nvSpPr>
          <p:cNvPr id="5136" name="object_5137"/>
          <p:cNvSpPr/>
          <p:nvPr/>
        </p:nvSpPr>
        <p:spPr>
          <a:xfrm>
            <a:off x="7345326" y="7966984"/>
            <a:ext cx="0" cy="172483"/>
          </a:xfrm>
          <a:prstGeom prst="rect">
            <a:avLst/>
          </a:prstGeom>
          <a:solidFill>
            <a:srgbClr val="E1E2E3"/>
          </a:solidFill>
        </p:spPr>
      </p:sp>
      <p:sp>
        <p:nvSpPr>
          <p:cNvPr id="5138" name="object_5139"/>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5140" name="object_5141"/>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5142" name="object_5143"/>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144" name="object_5145"/>
          <p:cNvSpPr/>
          <p:nvPr/>
        </p:nvSpPr>
        <p:spPr>
          <a:xfrm>
            <a:off x="7345326" y="8351753"/>
            <a:ext cx="0" cy="398037"/>
          </a:xfrm>
          <a:prstGeom prst="rect">
            <a:avLst/>
          </a:prstGeom>
          <a:solidFill>
            <a:srgbClr val="49C0B6"/>
          </a:solidFill>
        </p:spPr>
      </p:sp>
      <p:sp>
        <p:nvSpPr>
          <p:cNvPr id="5146" name="object_5147"/>
          <p:cNvSpPr/>
          <p:nvPr/>
        </p:nvSpPr>
        <p:spPr>
          <a:xfrm>
            <a:off x="7345326" y="8802862"/>
            <a:ext cx="0" cy="172483"/>
          </a:xfrm>
          <a:prstGeom prst="rect">
            <a:avLst/>
          </a:prstGeom>
          <a:solidFill>
            <a:srgbClr val="D1D3D4"/>
          </a:solidFill>
        </p:spPr>
      </p:sp>
      <p:sp>
        <p:nvSpPr>
          <p:cNvPr id="5148" name="object_5149"/>
          <p:cNvSpPr/>
          <p:nvPr/>
        </p:nvSpPr>
        <p:spPr>
          <a:xfrm>
            <a:off x="7345326" y="9028417"/>
            <a:ext cx="0" cy="172483"/>
          </a:xfrm>
          <a:prstGeom prst="rect">
            <a:avLst/>
          </a:prstGeom>
          <a:solidFill>
            <a:srgbClr val="E1E2E3"/>
          </a:solidFill>
        </p:spPr>
      </p:sp>
      <p:sp>
        <p:nvSpPr>
          <p:cNvPr id="5150" name="object_5151"/>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5152" name="object_5153"/>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5154" name="object_5155"/>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156" name="object_5157"/>
          <p:cNvSpPr/>
          <p:nvPr/>
        </p:nvSpPr>
        <p:spPr>
          <a:xfrm>
            <a:off x="7345326" y="9413186"/>
            <a:ext cx="0" cy="398037"/>
          </a:xfrm>
          <a:prstGeom prst="rect">
            <a:avLst/>
          </a:prstGeom>
          <a:solidFill>
            <a:srgbClr val="49C0B6"/>
          </a:solidFill>
        </p:spPr>
      </p:sp>
      <p:sp>
        <p:nvSpPr>
          <p:cNvPr id="5158" name="object_5159"/>
          <p:cNvSpPr/>
          <p:nvPr/>
        </p:nvSpPr>
        <p:spPr>
          <a:xfrm>
            <a:off x="7345326" y="9864295"/>
            <a:ext cx="0" cy="172483"/>
          </a:xfrm>
          <a:prstGeom prst="rect">
            <a:avLst/>
          </a:prstGeom>
          <a:solidFill>
            <a:srgbClr val="D1D3D4"/>
          </a:solidFill>
        </p:spPr>
      </p:sp>
      <p:sp>
        <p:nvSpPr>
          <p:cNvPr id="5160" name="object_5161"/>
          <p:cNvSpPr/>
          <p:nvPr/>
        </p:nvSpPr>
        <p:spPr>
          <a:xfrm>
            <a:off x="7345326" y="10089850"/>
            <a:ext cx="0" cy="172483"/>
          </a:xfrm>
          <a:prstGeom prst="rect">
            <a:avLst/>
          </a:prstGeom>
          <a:solidFill>
            <a:srgbClr val="E1E2E3"/>
          </a:solidFill>
        </p:spPr>
      </p:sp>
      <p:sp>
        <p:nvSpPr>
          <p:cNvPr id="5162" name="object_5163"/>
          <p:cNvSpPr/>
          <p:nvPr/>
        </p:nvSpPr>
        <p:spPr>
          <a:xfrm>
            <a:off x="7345326" y="3999878"/>
            <a:ext cx="0" cy="6368598"/>
          </a:xfrm>
          <a:prstGeom prst="rect">
            <a:avLst/>
          </a:prstGeom>
          <a:ln w="5235">
            <a:solidFill>
              <a:srgbClr val="000000"/>
            </a:solidFill>
          </a:ln>
        </p:spPr>
      </p:sp>
      <p:sp>
        <p:nvSpPr>
          <p:cNvPr id="5164" name="object_5165"/>
          <p:cNvSpPr/>
          <p:nvPr/>
        </p:nvSpPr>
        <p:spPr>
          <a:xfrm>
            <a:off x="15752573" y="3999878"/>
            <a:ext cx="0" cy="6368598"/>
          </a:xfrm>
          <a:prstGeom prst="rect">
            <a:avLst/>
          </a:prstGeom>
          <a:ln w="5235">
            <a:solidFill>
              <a:srgbClr val="000000"/>
            </a:solidFill>
          </a:ln>
        </p:spPr>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8" name="object_5169"/>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21</a:t>
            </a:r>
            <a:endParaRPr sz="2950" b="1" dirty="0"/>
          </a:p>
        </p:txBody>
      </p:sp>
      <p:sp>
        <p:nvSpPr>
          <p:cNvPr id="5170" name="object_517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Eigenverantwortung wird gefördert</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5172" name="517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5174" name="517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5176" name="517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5178" name="517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5180" name="518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5182" name="518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5184" name="518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5186" name="518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5188" name="object_5189"/>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Eigenverantwortliches Handeln wird von meiner direkten Führungskraft gefördert. (100%)</a:t>
            </a:r>
            <a:endParaRPr sz="2450" dirty="0">
              <a:latin typeface="Arial"/>
              <a:cs typeface="Arial"/>
            </a:endParaRPr>
          </a:p>
        </p:txBody>
      </p:sp>
      <p:sp>
        <p:nvSpPr>
          <p:cNvPr id="5190" name="object_5191"/>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1.4</a:t>
            </a:r>
          </a:p>
          <a:p>
            <a:pPr algn="ctr"/>
            <a:r>
              <a:rPr lang="en-US" sz="1850" b="1" dirty="0">
                <a:solidFill>
                  <a:srgbClr val="515455"/>
                </a:solidFill>
                <a:latin typeface="Arial"/>
                <a:cs typeface="Arial"/>
              </a:rPr>
              <a:t>(0)</a:t>
            </a:r>
          </a:p>
        </p:txBody>
      </p:sp>
      <p:sp>
        <p:nvSpPr>
          <p:cNvPr id="5192" name="object_5193"/>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5194" name="object_5195"/>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69%</a:t>
            </a:r>
          </a:p>
          <a:p>
            <a:pPr marL="12700" algn="r">
              <a:lnSpc>
                <a:spcPct val="100000"/>
              </a:lnSpc>
              <a:spcBef>
                <a:spcPts val="120"/>
              </a:spcBef>
            </a:pPr>
            <a:r>
              <a:rPr lang="de-AT" sz="1750" spc="10" dirty="0">
                <a:solidFill>
                  <a:srgbClr val="494C4D"/>
                </a:solidFill>
                <a:latin typeface="Arial"/>
                <a:cs typeface="Arial"/>
              </a:rPr>
              <a:t>69% / 62%</a:t>
            </a:r>
          </a:p>
        </p:txBody>
      </p:sp>
      <p:sp>
        <p:nvSpPr>
          <p:cNvPr id="5196" name="object_5197"/>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24</a:t>
            </a:r>
          </a:p>
        </p:txBody>
      </p:sp>
      <p:sp>
        <p:nvSpPr>
          <p:cNvPr id="5198" name="object_5199"/>
          <p:cNvSpPr/>
          <p:nvPr/>
        </p:nvSpPr>
        <p:spPr>
          <a:xfrm>
            <a:off x="7345326" y="4106021"/>
            <a:ext cx="8407247" cy="398037"/>
          </a:xfrm>
          <a:prstGeom prst="rect">
            <a:avLst/>
          </a:prstGeom>
          <a:solidFill>
            <a:srgbClr val="49C0B6"/>
          </a:solidFill>
        </p:spPr>
      </p:sp>
      <p:sp>
        <p:nvSpPr>
          <p:cNvPr id="5200" name="object_5201"/>
          <p:cNvSpPr/>
          <p:nvPr/>
        </p:nvSpPr>
        <p:spPr>
          <a:xfrm>
            <a:off x="7345326" y="4557130"/>
            <a:ext cx="8407247" cy="172483"/>
          </a:xfrm>
          <a:prstGeom prst="rect">
            <a:avLst/>
          </a:prstGeom>
          <a:solidFill>
            <a:srgbClr val="D1D3D4"/>
          </a:solidFill>
        </p:spPr>
      </p:sp>
      <p:sp>
        <p:nvSpPr>
          <p:cNvPr id="5202" name="object_5203"/>
          <p:cNvSpPr/>
          <p:nvPr/>
        </p:nvSpPr>
        <p:spPr>
          <a:xfrm>
            <a:off x="7345326" y="4782685"/>
            <a:ext cx="7572704" cy="172483"/>
          </a:xfrm>
          <a:prstGeom prst="rect">
            <a:avLst/>
          </a:prstGeom>
          <a:solidFill>
            <a:srgbClr val="E1E2E3"/>
          </a:solidFill>
        </p:spPr>
      </p:sp>
      <p:sp>
        <p:nvSpPr>
          <p:cNvPr id="5204" name="object_5205"/>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5206" name="object_5207"/>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26%</a:t>
            </a:r>
          </a:p>
          <a:p>
            <a:pPr marL="12700" algn="r">
              <a:lnSpc>
                <a:spcPct val="100000"/>
              </a:lnSpc>
              <a:spcBef>
                <a:spcPts val="120"/>
              </a:spcBef>
            </a:pPr>
            <a:r>
              <a:rPr lang="de-AT" sz="1750" spc="10" dirty="0">
                <a:solidFill>
                  <a:srgbClr val="494C4D"/>
                </a:solidFill>
                <a:latin typeface="Arial"/>
                <a:cs typeface="Arial"/>
              </a:rPr>
              <a:t>26% / 26%</a:t>
            </a:r>
          </a:p>
        </p:txBody>
      </p:sp>
      <p:sp>
        <p:nvSpPr>
          <p:cNvPr id="5208" name="object_5209"/>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a:t>
            </a:r>
          </a:p>
        </p:txBody>
      </p:sp>
      <p:sp>
        <p:nvSpPr>
          <p:cNvPr id="5210" name="object_5211"/>
          <p:cNvSpPr/>
          <p:nvPr/>
        </p:nvSpPr>
        <p:spPr>
          <a:xfrm>
            <a:off x="7345326" y="5167454"/>
            <a:ext cx="3152718" cy="398037"/>
          </a:xfrm>
          <a:prstGeom prst="rect">
            <a:avLst/>
          </a:prstGeom>
          <a:solidFill>
            <a:srgbClr val="49C0B6"/>
          </a:solidFill>
        </p:spPr>
      </p:sp>
      <p:sp>
        <p:nvSpPr>
          <p:cNvPr id="5212" name="object_5213"/>
          <p:cNvSpPr/>
          <p:nvPr/>
        </p:nvSpPr>
        <p:spPr>
          <a:xfrm>
            <a:off x="7345326" y="5618563"/>
            <a:ext cx="3152718" cy="172483"/>
          </a:xfrm>
          <a:prstGeom prst="rect">
            <a:avLst/>
          </a:prstGeom>
          <a:solidFill>
            <a:srgbClr val="D1D3D4"/>
          </a:solidFill>
        </p:spPr>
      </p:sp>
      <p:sp>
        <p:nvSpPr>
          <p:cNvPr id="5214" name="object_5215"/>
          <p:cNvSpPr/>
          <p:nvPr/>
        </p:nvSpPr>
        <p:spPr>
          <a:xfrm>
            <a:off x="7345326" y="5844118"/>
            <a:ext cx="3245445" cy="172483"/>
          </a:xfrm>
          <a:prstGeom prst="rect">
            <a:avLst/>
          </a:prstGeom>
          <a:solidFill>
            <a:srgbClr val="E1E2E3"/>
          </a:solidFill>
        </p:spPr>
      </p:sp>
      <p:sp>
        <p:nvSpPr>
          <p:cNvPr id="5216" name="object_5217"/>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5218" name="object_5219"/>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6% / 12%</a:t>
            </a:r>
          </a:p>
        </p:txBody>
      </p:sp>
      <p:sp>
        <p:nvSpPr>
          <p:cNvPr id="5220" name="object_5221"/>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5222" name="object_5223"/>
          <p:cNvSpPr/>
          <p:nvPr/>
        </p:nvSpPr>
        <p:spPr>
          <a:xfrm>
            <a:off x="7345326" y="6228887"/>
            <a:ext cx="700604" cy="398037"/>
          </a:xfrm>
          <a:prstGeom prst="rect">
            <a:avLst/>
          </a:prstGeom>
          <a:solidFill>
            <a:srgbClr val="49C0B6"/>
          </a:solidFill>
        </p:spPr>
      </p:sp>
      <p:sp>
        <p:nvSpPr>
          <p:cNvPr id="5224" name="object_5225"/>
          <p:cNvSpPr/>
          <p:nvPr/>
        </p:nvSpPr>
        <p:spPr>
          <a:xfrm>
            <a:off x="7345326" y="6679996"/>
            <a:ext cx="700604" cy="172483"/>
          </a:xfrm>
          <a:prstGeom prst="rect">
            <a:avLst/>
          </a:prstGeom>
          <a:solidFill>
            <a:srgbClr val="D1D3D4"/>
          </a:solidFill>
        </p:spPr>
      </p:sp>
      <p:sp>
        <p:nvSpPr>
          <p:cNvPr id="5226" name="object_5227"/>
          <p:cNvSpPr/>
          <p:nvPr/>
        </p:nvSpPr>
        <p:spPr>
          <a:xfrm>
            <a:off x="7345326" y="6905551"/>
            <a:ext cx="1442420" cy="172483"/>
          </a:xfrm>
          <a:prstGeom prst="rect">
            <a:avLst/>
          </a:prstGeom>
          <a:solidFill>
            <a:srgbClr val="E1E2E3"/>
          </a:solidFill>
        </p:spPr>
      </p:sp>
      <p:sp>
        <p:nvSpPr>
          <p:cNvPr id="5228" name="object_5229"/>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5230" name="object_5231"/>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5232" name="object_5233"/>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234" name="object_5235"/>
          <p:cNvSpPr/>
          <p:nvPr/>
        </p:nvSpPr>
        <p:spPr>
          <a:xfrm>
            <a:off x="7345326" y="7290320"/>
            <a:ext cx="0" cy="398037"/>
          </a:xfrm>
          <a:prstGeom prst="rect">
            <a:avLst/>
          </a:prstGeom>
          <a:solidFill>
            <a:srgbClr val="49C0B6"/>
          </a:solidFill>
        </p:spPr>
      </p:sp>
      <p:sp>
        <p:nvSpPr>
          <p:cNvPr id="5236" name="object_5237"/>
          <p:cNvSpPr/>
          <p:nvPr/>
        </p:nvSpPr>
        <p:spPr>
          <a:xfrm>
            <a:off x="7345326" y="7741429"/>
            <a:ext cx="0" cy="172483"/>
          </a:xfrm>
          <a:prstGeom prst="rect">
            <a:avLst/>
          </a:prstGeom>
          <a:solidFill>
            <a:srgbClr val="D1D3D4"/>
          </a:solidFill>
        </p:spPr>
      </p:sp>
      <p:sp>
        <p:nvSpPr>
          <p:cNvPr id="5238" name="object_5239"/>
          <p:cNvSpPr/>
          <p:nvPr/>
        </p:nvSpPr>
        <p:spPr>
          <a:xfrm>
            <a:off x="7345326" y="7966984"/>
            <a:ext cx="0" cy="172483"/>
          </a:xfrm>
          <a:prstGeom prst="rect">
            <a:avLst/>
          </a:prstGeom>
          <a:solidFill>
            <a:srgbClr val="E1E2E3"/>
          </a:solidFill>
        </p:spPr>
      </p:sp>
      <p:sp>
        <p:nvSpPr>
          <p:cNvPr id="5240" name="object_5241"/>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5242" name="object_5243"/>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5244" name="object_5245"/>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246" name="object_5247"/>
          <p:cNvSpPr/>
          <p:nvPr/>
        </p:nvSpPr>
        <p:spPr>
          <a:xfrm>
            <a:off x="7345326" y="8351753"/>
            <a:ext cx="0" cy="398037"/>
          </a:xfrm>
          <a:prstGeom prst="rect">
            <a:avLst/>
          </a:prstGeom>
          <a:solidFill>
            <a:srgbClr val="49C0B6"/>
          </a:solidFill>
        </p:spPr>
      </p:sp>
      <p:sp>
        <p:nvSpPr>
          <p:cNvPr id="5248" name="object_5249"/>
          <p:cNvSpPr/>
          <p:nvPr/>
        </p:nvSpPr>
        <p:spPr>
          <a:xfrm>
            <a:off x="7345326" y="8802862"/>
            <a:ext cx="0" cy="172483"/>
          </a:xfrm>
          <a:prstGeom prst="rect">
            <a:avLst/>
          </a:prstGeom>
          <a:solidFill>
            <a:srgbClr val="D1D3D4"/>
          </a:solidFill>
        </p:spPr>
      </p:sp>
      <p:sp>
        <p:nvSpPr>
          <p:cNvPr id="5250" name="object_5251"/>
          <p:cNvSpPr/>
          <p:nvPr/>
        </p:nvSpPr>
        <p:spPr>
          <a:xfrm>
            <a:off x="7345326" y="9028417"/>
            <a:ext cx="0" cy="172483"/>
          </a:xfrm>
          <a:prstGeom prst="rect">
            <a:avLst/>
          </a:prstGeom>
          <a:solidFill>
            <a:srgbClr val="E1E2E3"/>
          </a:solidFill>
        </p:spPr>
      </p:sp>
      <p:sp>
        <p:nvSpPr>
          <p:cNvPr id="5252" name="object_5253"/>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5254" name="object_5255"/>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5256" name="object_5257"/>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258" name="object_5259"/>
          <p:cNvSpPr/>
          <p:nvPr/>
        </p:nvSpPr>
        <p:spPr>
          <a:xfrm>
            <a:off x="7345326" y="9413186"/>
            <a:ext cx="0" cy="398037"/>
          </a:xfrm>
          <a:prstGeom prst="rect">
            <a:avLst/>
          </a:prstGeom>
          <a:solidFill>
            <a:srgbClr val="49C0B6"/>
          </a:solidFill>
        </p:spPr>
      </p:sp>
      <p:sp>
        <p:nvSpPr>
          <p:cNvPr id="5260" name="object_5261"/>
          <p:cNvSpPr/>
          <p:nvPr/>
        </p:nvSpPr>
        <p:spPr>
          <a:xfrm>
            <a:off x="7345326" y="9864295"/>
            <a:ext cx="0" cy="172483"/>
          </a:xfrm>
          <a:prstGeom prst="rect">
            <a:avLst/>
          </a:prstGeom>
          <a:solidFill>
            <a:srgbClr val="D1D3D4"/>
          </a:solidFill>
        </p:spPr>
      </p:sp>
      <p:sp>
        <p:nvSpPr>
          <p:cNvPr id="5262" name="object_5263"/>
          <p:cNvSpPr/>
          <p:nvPr/>
        </p:nvSpPr>
        <p:spPr>
          <a:xfrm>
            <a:off x="7345326" y="10089850"/>
            <a:ext cx="0" cy="172483"/>
          </a:xfrm>
          <a:prstGeom prst="rect">
            <a:avLst/>
          </a:prstGeom>
          <a:solidFill>
            <a:srgbClr val="E1E2E3"/>
          </a:solidFill>
        </p:spPr>
      </p:sp>
      <p:sp>
        <p:nvSpPr>
          <p:cNvPr id="5264" name="object_5265"/>
          <p:cNvSpPr/>
          <p:nvPr/>
        </p:nvSpPr>
        <p:spPr>
          <a:xfrm>
            <a:off x="7345326" y="3999878"/>
            <a:ext cx="0" cy="6368598"/>
          </a:xfrm>
          <a:prstGeom prst="rect">
            <a:avLst/>
          </a:prstGeom>
          <a:ln w="5235">
            <a:solidFill>
              <a:srgbClr val="000000"/>
            </a:solidFill>
          </a:ln>
        </p:spPr>
      </p:sp>
      <p:sp>
        <p:nvSpPr>
          <p:cNvPr id="5266" name="object_5267"/>
          <p:cNvSpPr/>
          <p:nvPr/>
        </p:nvSpPr>
        <p:spPr>
          <a:xfrm>
            <a:off x="15752573" y="3999878"/>
            <a:ext cx="0" cy="6368598"/>
          </a:xfrm>
          <a:prstGeom prst="rect">
            <a:avLst/>
          </a:prstGeom>
          <a:ln w="5235">
            <a:solidFill>
              <a:srgbClr val="000000"/>
            </a:solidFill>
          </a:ln>
        </p:spPr>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70" name="object_5271"/>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22</a:t>
            </a:r>
            <a:endParaRPr sz="2950" b="1" dirty="0"/>
          </a:p>
        </p:txBody>
      </p:sp>
      <p:sp>
        <p:nvSpPr>
          <p:cNvPr id="5272" name="object_527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Information über Veränderungen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5274" name="527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5276" name="527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5278" name="527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5280" name="528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5282" name="528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5284" name="528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5286" name="528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5288" name="528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5290" name="object_529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Über Veränderungen in meinem Bereich werde ich ausreichend informiert. (97.1%)</a:t>
            </a:r>
            <a:endParaRPr sz="2450" dirty="0">
              <a:latin typeface="Arial"/>
              <a:cs typeface="Arial"/>
            </a:endParaRPr>
          </a:p>
        </p:txBody>
      </p:sp>
      <p:sp>
        <p:nvSpPr>
          <p:cNvPr id="5292" name="object_529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a:t>
            </a:r>
          </a:p>
          <a:p>
            <a:pPr algn="ctr"/>
            <a:r>
              <a:rPr lang="en-US" sz="1850" b="1" dirty="0">
                <a:solidFill>
                  <a:srgbClr val="515455"/>
                </a:solidFill>
                <a:latin typeface="Arial"/>
                <a:cs typeface="Arial"/>
              </a:rPr>
              <a:t>(0)</a:t>
            </a:r>
          </a:p>
        </p:txBody>
      </p:sp>
      <p:sp>
        <p:nvSpPr>
          <p:cNvPr id="5294" name="object_529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5296" name="object_529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26%</a:t>
            </a:r>
          </a:p>
          <a:p>
            <a:pPr marL="12700" algn="r">
              <a:lnSpc>
                <a:spcPct val="100000"/>
              </a:lnSpc>
              <a:spcBef>
                <a:spcPts val="120"/>
              </a:spcBef>
            </a:pPr>
            <a:r>
              <a:rPr lang="de-AT" sz="1750" spc="10" dirty="0">
                <a:solidFill>
                  <a:srgbClr val="494C4D"/>
                </a:solidFill>
                <a:latin typeface="Arial"/>
                <a:cs typeface="Arial"/>
              </a:rPr>
              <a:t>26% / 24%</a:t>
            </a:r>
          </a:p>
        </p:txBody>
      </p:sp>
      <p:sp>
        <p:nvSpPr>
          <p:cNvPr id="5298" name="object_529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a:t>
            </a:r>
          </a:p>
        </p:txBody>
      </p:sp>
      <p:sp>
        <p:nvSpPr>
          <p:cNvPr id="5300" name="object_5301"/>
          <p:cNvSpPr/>
          <p:nvPr/>
        </p:nvSpPr>
        <p:spPr>
          <a:xfrm>
            <a:off x="7345326" y="4106021"/>
            <a:ext cx="3783261" cy="398037"/>
          </a:xfrm>
          <a:prstGeom prst="rect">
            <a:avLst/>
          </a:prstGeom>
          <a:solidFill>
            <a:srgbClr val="49C0B6"/>
          </a:solidFill>
        </p:spPr>
      </p:sp>
      <p:sp>
        <p:nvSpPr>
          <p:cNvPr id="5302" name="object_5303"/>
          <p:cNvSpPr/>
          <p:nvPr/>
        </p:nvSpPr>
        <p:spPr>
          <a:xfrm>
            <a:off x="7345326" y="4557130"/>
            <a:ext cx="3783261" cy="172483"/>
          </a:xfrm>
          <a:prstGeom prst="rect">
            <a:avLst/>
          </a:prstGeom>
          <a:solidFill>
            <a:srgbClr val="D1D3D4"/>
          </a:solidFill>
        </p:spPr>
      </p:sp>
      <p:sp>
        <p:nvSpPr>
          <p:cNvPr id="5304" name="object_5305"/>
          <p:cNvSpPr/>
          <p:nvPr/>
        </p:nvSpPr>
        <p:spPr>
          <a:xfrm>
            <a:off x="7345326" y="4782685"/>
            <a:ext cx="3461808" cy="172483"/>
          </a:xfrm>
          <a:prstGeom prst="rect">
            <a:avLst/>
          </a:prstGeom>
          <a:solidFill>
            <a:srgbClr val="E1E2E3"/>
          </a:solidFill>
        </p:spPr>
      </p:sp>
      <p:sp>
        <p:nvSpPr>
          <p:cNvPr id="5306" name="object_530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5308" name="object_530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57%</a:t>
            </a:r>
          </a:p>
          <a:p>
            <a:pPr marL="12700" algn="r">
              <a:lnSpc>
                <a:spcPct val="100000"/>
              </a:lnSpc>
              <a:spcBef>
                <a:spcPts val="120"/>
              </a:spcBef>
            </a:pPr>
            <a:r>
              <a:rPr lang="de-AT" sz="1750" spc="10" dirty="0">
                <a:solidFill>
                  <a:srgbClr val="494C4D"/>
                </a:solidFill>
                <a:latin typeface="Arial"/>
                <a:cs typeface="Arial"/>
              </a:rPr>
              <a:t>57% / 56%</a:t>
            </a:r>
          </a:p>
        </p:txBody>
      </p:sp>
      <p:sp>
        <p:nvSpPr>
          <p:cNvPr id="5310" name="object_531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20</a:t>
            </a:r>
          </a:p>
        </p:txBody>
      </p:sp>
      <p:sp>
        <p:nvSpPr>
          <p:cNvPr id="5312" name="object_5313"/>
          <p:cNvSpPr/>
          <p:nvPr/>
        </p:nvSpPr>
        <p:spPr>
          <a:xfrm>
            <a:off x="7345326" y="5167454"/>
            <a:ext cx="8407247" cy="398037"/>
          </a:xfrm>
          <a:prstGeom prst="rect">
            <a:avLst/>
          </a:prstGeom>
          <a:solidFill>
            <a:srgbClr val="49C0B6"/>
          </a:solidFill>
        </p:spPr>
      </p:sp>
      <p:sp>
        <p:nvSpPr>
          <p:cNvPr id="5314" name="object_5315"/>
          <p:cNvSpPr/>
          <p:nvPr/>
        </p:nvSpPr>
        <p:spPr>
          <a:xfrm>
            <a:off x="7345326" y="5618563"/>
            <a:ext cx="8407247" cy="172483"/>
          </a:xfrm>
          <a:prstGeom prst="rect">
            <a:avLst/>
          </a:prstGeom>
          <a:solidFill>
            <a:srgbClr val="D1D3D4"/>
          </a:solidFill>
        </p:spPr>
      </p:sp>
      <p:sp>
        <p:nvSpPr>
          <p:cNvPr id="5316" name="object_5317"/>
          <p:cNvSpPr/>
          <p:nvPr/>
        </p:nvSpPr>
        <p:spPr>
          <a:xfrm>
            <a:off x="7345326" y="5844118"/>
            <a:ext cx="8221793" cy="172483"/>
          </a:xfrm>
          <a:prstGeom prst="rect">
            <a:avLst/>
          </a:prstGeom>
          <a:solidFill>
            <a:srgbClr val="E1E2E3"/>
          </a:solidFill>
        </p:spPr>
      </p:sp>
      <p:sp>
        <p:nvSpPr>
          <p:cNvPr id="5318" name="object_531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5320" name="object_532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9% / 12%</a:t>
            </a:r>
          </a:p>
        </p:txBody>
      </p:sp>
      <p:sp>
        <p:nvSpPr>
          <p:cNvPr id="5322" name="object_532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a:t>
            </a:r>
          </a:p>
        </p:txBody>
      </p:sp>
      <p:sp>
        <p:nvSpPr>
          <p:cNvPr id="5324" name="object_5325"/>
          <p:cNvSpPr/>
          <p:nvPr/>
        </p:nvSpPr>
        <p:spPr>
          <a:xfrm>
            <a:off x="7345326" y="6228887"/>
            <a:ext cx="1261087" cy="398037"/>
          </a:xfrm>
          <a:prstGeom prst="rect">
            <a:avLst/>
          </a:prstGeom>
          <a:solidFill>
            <a:srgbClr val="49C0B6"/>
          </a:solidFill>
        </p:spPr>
      </p:sp>
      <p:sp>
        <p:nvSpPr>
          <p:cNvPr id="5326" name="object_5327"/>
          <p:cNvSpPr/>
          <p:nvPr/>
        </p:nvSpPr>
        <p:spPr>
          <a:xfrm>
            <a:off x="7345326" y="6679996"/>
            <a:ext cx="1261087" cy="172483"/>
          </a:xfrm>
          <a:prstGeom prst="rect">
            <a:avLst/>
          </a:prstGeom>
          <a:solidFill>
            <a:srgbClr val="D1D3D4"/>
          </a:solidFill>
        </p:spPr>
      </p:sp>
      <p:sp>
        <p:nvSpPr>
          <p:cNvPr id="5328" name="object_5329"/>
          <p:cNvSpPr/>
          <p:nvPr/>
        </p:nvSpPr>
        <p:spPr>
          <a:xfrm>
            <a:off x="7345326" y="6905551"/>
            <a:ext cx="1730904" cy="172483"/>
          </a:xfrm>
          <a:prstGeom prst="rect">
            <a:avLst/>
          </a:prstGeom>
          <a:solidFill>
            <a:srgbClr val="E1E2E3"/>
          </a:solidFill>
        </p:spPr>
      </p:sp>
      <p:sp>
        <p:nvSpPr>
          <p:cNvPr id="5330" name="object_533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5332" name="object_533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0%</a:t>
            </a:r>
          </a:p>
        </p:txBody>
      </p:sp>
      <p:sp>
        <p:nvSpPr>
          <p:cNvPr id="5334" name="object_533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5336" name="object_5337"/>
          <p:cNvSpPr/>
          <p:nvPr/>
        </p:nvSpPr>
        <p:spPr>
          <a:xfrm>
            <a:off x="7345326" y="7290320"/>
            <a:ext cx="420362" cy="398037"/>
          </a:xfrm>
          <a:prstGeom prst="rect">
            <a:avLst/>
          </a:prstGeom>
          <a:solidFill>
            <a:srgbClr val="49C0B6"/>
          </a:solidFill>
        </p:spPr>
      </p:sp>
      <p:sp>
        <p:nvSpPr>
          <p:cNvPr id="5338" name="object_5339"/>
          <p:cNvSpPr/>
          <p:nvPr/>
        </p:nvSpPr>
        <p:spPr>
          <a:xfrm>
            <a:off x="7345326" y="7741429"/>
            <a:ext cx="420362" cy="172483"/>
          </a:xfrm>
          <a:prstGeom prst="rect">
            <a:avLst/>
          </a:prstGeom>
          <a:solidFill>
            <a:srgbClr val="D1D3D4"/>
          </a:solidFill>
        </p:spPr>
      </p:sp>
      <p:sp>
        <p:nvSpPr>
          <p:cNvPr id="5340" name="object_5341"/>
          <p:cNvSpPr/>
          <p:nvPr/>
        </p:nvSpPr>
        <p:spPr>
          <a:xfrm>
            <a:off x="7345326" y="7966984"/>
            <a:ext cx="0" cy="172483"/>
          </a:xfrm>
          <a:prstGeom prst="rect">
            <a:avLst/>
          </a:prstGeom>
          <a:solidFill>
            <a:srgbClr val="E1E2E3"/>
          </a:solidFill>
        </p:spPr>
      </p:sp>
      <p:sp>
        <p:nvSpPr>
          <p:cNvPr id="5342" name="object_534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5344" name="object_534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3%</a:t>
            </a:r>
          </a:p>
        </p:txBody>
      </p:sp>
      <p:sp>
        <p:nvSpPr>
          <p:cNvPr id="5346" name="object_534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348" name="object_5349"/>
          <p:cNvSpPr/>
          <p:nvPr/>
        </p:nvSpPr>
        <p:spPr>
          <a:xfrm>
            <a:off x="7345326" y="8351753"/>
            <a:ext cx="0" cy="398037"/>
          </a:xfrm>
          <a:prstGeom prst="rect">
            <a:avLst/>
          </a:prstGeom>
          <a:solidFill>
            <a:srgbClr val="49C0B6"/>
          </a:solidFill>
        </p:spPr>
      </p:sp>
      <p:sp>
        <p:nvSpPr>
          <p:cNvPr id="5350" name="object_5351"/>
          <p:cNvSpPr/>
          <p:nvPr/>
        </p:nvSpPr>
        <p:spPr>
          <a:xfrm>
            <a:off x="7345326" y="8802862"/>
            <a:ext cx="0" cy="172483"/>
          </a:xfrm>
          <a:prstGeom prst="rect">
            <a:avLst/>
          </a:prstGeom>
          <a:solidFill>
            <a:srgbClr val="D1D3D4"/>
          </a:solidFill>
        </p:spPr>
      </p:sp>
      <p:sp>
        <p:nvSpPr>
          <p:cNvPr id="5352" name="object_5353"/>
          <p:cNvSpPr/>
          <p:nvPr/>
        </p:nvSpPr>
        <p:spPr>
          <a:xfrm>
            <a:off x="7345326" y="9028417"/>
            <a:ext cx="432726" cy="172483"/>
          </a:xfrm>
          <a:prstGeom prst="rect">
            <a:avLst/>
          </a:prstGeom>
          <a:solidFill>
            <a:srgbClr val="E1E2E3"/>
          </a:solidFill>
        </p:spPr>
      </p:sp>
      <p:sp>
        <p:nvSpPr>
          <p:cNvPr id="5354" name="object_535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5356" name="object_535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3%</a:t>
            </a:r>
          </a:p>
        </p:txBody>
      </p:sp>
      <p:sp>
        <p:nvSpPr>
          <p:cNvPr id="5358" name="object_535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5360" name="object_5361"/>
          <p:cNvSpPr/>
          <p:nvPr/>
        </p:nvSpPr>
        <p:spPr>
          <a:xfrm>
            <a:off x="7345326" y="9413186"/>
            <a:ext cx="420362" cy="398037"/>
          </a:xfrm>
          <a:prstGeom prst="rect">
            <a:avLst/>
          </a:prstGeom>
          <a:solidFill>
            <a:srgbClr val="49C0B6"/>
          </a:solidFill>
        </p:spPr>
      </p:sp>
      <p:sp>
        <p:nvSpPr>
          <p:cNvPr id="5362" name="object_5363"/>
          <p:cNvSpPr/>
          <p:nvPr/>
        </p:nvSpPr>
        <p:spPr>
          <a:xfrm>
            <a:off x="7345326" y="9864295"/>
            <a:ext cx="420362" cy="172483"/>
          </a:xfrm>
          <a:prstGeom prst="rect">
            <a:avLst/>
          </a:prstGeom>
          <a:solidFill>
            <a:srgbClr val="D1D3D4"/>
          </a:solidFill>
        </p:spPr>
      </p:sp>
      <p:sp>
        <p:nvSpPr>
          <p:cNvPr id="5364" name="object_5365"/>
          <p:cNvSpPr/>
          <p:nvPr/>
        </p:nvSpPr>
        <p:spPr>
          <a:xfrm>
            <a:off x="7345326" y="10089850"/>
            <a:ext cx="432726" cy="172483"/>
          </a:xfrm>
          <a:prstGeom prst="rect">
            <a:avLst/>
          </a:prstGeom>
          <a:solidFill>
            <a:srgbClr val="E1E2E3"/>
          </a:solidFill>
        </p:spPr>
      </p:sp>
      <p:sp>
        <p:nvSpPr>
          <p:cNvPr id="5366" name="object_5367"/>
          <p:cNvSpPr/>
          <p:nvPr/>
        </p:nvSpPr>
        <p:spPr>
          <a:xfrm>
            <a:off x="7345326" y="3999878"/>
            <a:ext cx="0" cy="6368598"/>
          </a:xfrm>
          <a:prstGeom prst="rect">
            <a:avLst/>
          </a:prstGeom>
          <a:ln w="5235">
            <a:solidFill>
              <a:srgbClr val="000000"/>
            </a:solidFill>
          </a:ln>
        </p:spPr>
      </p:sp>
      <p:sp>
        <p:nvSpPr>
          <p:cNvPr id="5368" name="object_5369"/>
          <p:cNvSpPr/>
          <p:nvPr/>
        </p:nvSpPr>
        <p:spPr>
          <a:xfrm>
            <a:off x="15752573" y="3999878"/>
            <a:ext cx="0" cy="6368598"/>
          </a:xfrm>
          <a:prstGeom prst="rect">
            <a:avLst/>
          </a:prstGeom>
          <a:ln w="5235">
            <a:solidFill>
              <a:srgbClr val="000000"/>
            </a:solidFill>
          </a:ln>
        </p:spPr>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84" name="object_5385"/>
          <p:cNvSpPr>
            <a:spLocks noGrp="1"/>
          </p:cNvSpPr>
          <p:nvPr/>
        </p:nvSpPr>
        <p:spPr>
          <a:xfrm>
            <a:off x="757390" y="680607"/>
            <a:ext cx="733425" cy="733425"/>
          </a:xfrm>
          <a:prstGeom prst="rect">
            <a:avLst/>
          </a:prstGeom>
          <a:ln w="125650">
            <a:solidFill>
              <a:srgbClr val="5181B7"/>
            </a:solidFill>
          </a:ln>
        </p:spPr>
        <p:txBody>
          <a:bodyPr wrap="square" lIns="0" tIns="0" rIns="0" bIns="0" rtlCol="0"/>
          <a:lstStyle/>
          <a:p>
            <a:endParaRPr/>
          </a:p>
        </p:txBody>
      </p:sp>
      <p:sp>
        <p:nvSpPr>
          <p:cNvPr id="5386" name="object_538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Zielorientierung  | Handlungsportfolio</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5388" name="538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5390" name="539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5392" name="539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5394" name="539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5396" name="539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5398" name="539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5400" name="540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5402" name="540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5404" name="object_5405"/>
          <p:cNvSpPr/>
          <p:nvPr/>
        </p:nvSpPr>
        <p:spPr>
          <a:xfrm>
            <a:off x="18761549" y="2418474"/>
            <a:ext cx="922019" cy="922019"/>
          </a:xfrm>
          <a:prstGeom prst="rect">
            <a:avLst/>
          </a:prstGeom>
          <a:ln w="52354">
            <a:solidFill>
              <a:srgbClr val="35B77C"/>
            </a:solidFill>
          </a:ln>
        </p:spPr>
        <p:txBody>
          <a:bodyPr wrap="square" lIns="0" tIns="0" rIns="0" bIns="0" rtlCol="0" anchor="ctr" anchorCtr="1"/>
          <a:lstStyle/>
          <a:p>
            <a:pPr marL="12700" algn="ctr">
              <a:lnSpc>
                <a:spcPts val="3260"/>
              </a:lnSpc>
              <a:spcBef>
                <a:spcPts val="114"/>
              </a:spcBef>
            </a:pPr>
            <a:r>
              <a:rPr lang="de-AT" sz="2950" b="1" dirty="0">
                <a:solidFill>
                  <a:srgbClr val="515455"/>
                </a:solidFill>
                <a:latin typeface="Arial"/>
                <a:ea typeface="Arial"/>
              </a:rPr>
              <a:t>1.7</a:t>
            </a:r>
          </a:p>
          <a:p>
            <a:pPr algn="ctr"/>
            <a:r>
              <a:rPr lang="en-US" sz="1850" b="1" dirty="0">
                <a:solidFill>
                  <a:srgbClr val="515455"/>
                </a:solidFill>
                <a:latin typeface="Arial"/>
                <a:cs typeface="Arial"/>
              </a:rPr>
              <a:t>(+0.1)</a:t>
            </a:r>
          </a:p>
        </p:txBody>
      </p:sp>
      <p:sp>
        <p:nvSpPr>
          <p:cNvPr id="5406" name="object_5407"/>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(N=12)</a:t>
            </a:r>
            <a:endParaRPr lang="en-US" sz="1950" dirty="0">
              <a:latin typeface="Arial" panose="02000000000000000000" pitchFamily="2" charset="0"/>
              <a:ea typeface="Arial" panose="02000000000000000000" pitchFamily="2" charset="0"/>
            </a:endParaRPr>
          </a:p>
        </p:txBody>
      </p:sp>
      <p:sp>
        <p:nvSpPr>
          <p:cNvPr id="5408" name="object_5409"/>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5410" name="object_5411"/>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(3.6)</a:t>
            </a:r>
            <a:endParaRPr sz="1950" dirty="0"/>
          </a:p>
        </p:txBody>
      </p:sp>
      <p:sp>
        <p:nvSpPr>
          <p:cNvPr id="5412" name="object_5413"/>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5414" name="object_5415"/>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(1.2)</a:t>
            </a:r>
          </a:p>
        </p:txBody>
      </p:sp>
      <p:sp>
        <p:nvSpPr>
          <p:cNvPr id="5372" name="object_5373"/>
          <p:cNvSpPr/>
          <p:nvPr/>
        </p:nvSpPr>
        <p:spPr>
          <a:xfrm>
            <a:off x="3748577" y="10104831"/>
            <a:ext cx="3580769" cy="157480"/>
          </a:xfrm>
          <a:prstGeom prst="rect">
            <a:avLst/>
          </a:prstGeom>
          <a:solidFill>
            <a:srgbClr val="DB2D3C"/>
          </a:solidFill>
        </p:spPr>
      </p:sp>
      <p:sp>
        <p:nvSpPr>
          <p:cNvPr id="5374" name="object_5375"/>
          <p:cNvSpPr/>
          <p:nvPr/>
        </p:nvSpPr>
        <p:spPr>
          <a:xfrm>
            <a:off x="3748577" y="3146501"/>
            <a:ext cx="3580769" cy="6958330"/>
          </a:xfrm>
          <a:prstGeom prst="rect">
            <a:avLst/>
          </a:prstGeom>
          <a:solidFill>
            <a:srgbClr val="DB2D3C">
              <a:alpha val="9999"/>
            </a:srgbClr>
          </a:solidFill>
        </p:spPr>
      </p:sp>
      <p:sp>
        <p:nvSpPr>
          <p:cNvPr id="5376" name="object_5377"/>
          <p:cNvSpPr/>
          <p:nvPr/>
        </p:nvSpPr>
        <p:spPr>
          <a:xfrm>
            <a:off x="7329346" y="10104831"/>
            <a:ext cx="3133173" cy="157480"/>
          </a:xfrm>
          <a:prstGeom prst="rect">
            <a:avLst/>
          </a:prstGeom>
          <a:solidFill>
            <a:srgbClr val="FABC46"/>
          </a:solidFill>
        </p:spPr>
      </p:sp>
      <p:sp>
        <p:nvSpPr>
          <p:cNvPr id="5378" name="object_5379"/>
          <p:cNvSpPr/>
          <p:nvPr/>
        </p:nvSpPr>
        <p:spPr>
          <a:xfrm>
            <a:off x="7329346" y="3146501"/>
            <a:ext cx="3133173" cy="6958330"/>
          </a:xfrm>
          <a:prstGeom prst="rect">
            <a:avLst/>
          </a:prstGeom>
          <a:solidFill>
            <a:srgbClr val="FABC46">
              <a:alpha val="9999"/>
            </a:srgbClr>
          </a:solidFill>
        </p:spPr>
      </p:sp>
      <p:sp>
        <p:nvSpPr>
          <p:cNvPr id="5380" name="object_5381"/>
          <p:cNvSpPr/>
          <p:nvPr/>
        </p:nvSpPr>
        <p:spPr>
          <a:xfrm>
            <a:off x="10462519" y="10104831"/>
            <a:ext cx="5893348" cy="157480"/>
          </a:xfrm>
          <a:prstGeom prst="rect">
            <a:avLst/>
          </a:prstGeom>
          <a:solidFill>
            <a:srgbClr val="35B77C"/>
          </a:solidFill>
        </p:spPr>
      </p:sp>
      <p:sp>
        <p:nvSpPr>
          <p:cNvPr id="5382" name="object_5383"/>
          <p:cNvSpPr/>
          <p:nvPr/>
        </p:nvSpPr>
        <p:spPr>
          <a:xfrm>
            <a:off x="10462519" y="3146501"/>
            <a:ext cx="5893348" cy="6958330"/>
          </a:xfrm>
          <a:prstGeom prst="rect">
            <a:avLst/>
          </a:prstGeom>
          <a:solidFill>
            <a:srgbClr val="35B77C">
              <a:alpha val="9999"/>
            </a:srgbClr>
          </a:solidFill>
        </p:spPr>
      </p:sp>
      <p:sp>
        <p:nvSpPr>
          <p:cNvPr id="5416" name="object_5417"/>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5418" name="object_5419"/>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sp>
        <p:nvSpPr>
          <p:cNvPr id="5420" name="object_5421">
            <a:hlinkClick r:id="rId13" action="ppaction://hlinksldjump" tooltip="23: Ziele des Unternehmens Z=1.6 / W=33%"/>
          </p:cNvPr>
          <p:cNvSpPr/>
          <p:nvPr/>
        </p:nvSpPr>
        <p:spPr>
          <a:xfrm>
            <a:off x="13962768" y="7541565"/>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23</a:t>
            </a:r>
            <a:endParaRPr sz="1950" b="1" dirty="0"/>
          </a:p>
        </p:txBody>
      </p:sp>
      <p:sp>
        <p:nvSpPr>
          <p:cNvPr id="5422" name="object_5423">
            <a:hlinkClick r:id="rId19" action="ppaction://hlinksldjump" tooltip="24: Erfolgreiche Zukunft Z=1.8 / W=61%"/>
          </p:cNvPr>
          <p:cNvSpPr/>
          <p:nvPr/>
        </p:nvSpPr>
        <p:spPr>
          <a:xfrm>
            <a:off x="13067576" y="559323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24</a:t>
            </a:r>
            <a:endParaRPr sz="1950" b="1" dirty="0"/>
          </a:p>
        </p:txBody>
      </p:sp>
      <p:sp>
        <p:nvSpPr>
          <p:cNvPr id="5424" name="object_5425">
            <a:hlinkClick r:id="rId20" action="ppaction://hlinksldjump" tooltip="25: Kundennutzen Z=2.2 / W=56%"/>
          </p:cNvPr>
          <p:cNvSpPr/>
          <p:nvPr/>
        </p:nvSpPr>
        <p:spPr>
          <a:xfrm>
            <a:off x="10948077" y="5941149"/>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25</a:t>
            </a:r>
            <a:endParaRPr sz="1950" b="1" dirty="0"/>
          </a:p>
        </p:txBody>
      </p:sp>
      <p:sp>
        <p:nvSpPr>
          <p:cNvPr id="5426" name="object_5427">
            <a:hlinkClick r:id="rId21" action="ppaction://hlinksldjump" tooltip="26: Zielvereinbarung Z=1.4 / W=28%"/>
          </p:cNvPr>
          <p:cNvSpPr/>
          <p:nvPr/>
        </p:nvSpPr>
        <p:spPr>
          <a:xfrm>
            <a:off x="15188006" y="7889481"/>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26</a:t>
            </a:r>
            <a:endParaRPr sz="1950" b="1" dirty="0"/>
          </a:p>
        </p:txBody>
      </p:sp>
      <p:sp>
        <p:nvSpPr>
          <p:cNvPr id="5428" name="object_5429">
            <a:hlinkClick r:id="rId22" action="ppaction://hlinksldjump" tooltip="27: Klarheit der Aufgaben Z=1.5 / W=44%"/>
          </p:cNvPr>
          <p:cNvSpPr/>
          <p:nvPr/>
        </p:nvSpPr>
        <p:spPr>
          <a:xfrm>
            <a:off x="14480575" y="6776148"/>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27</a:t>
            </a:r>
            <a:endParaRPr sz="1950" b="1" dirty="0"/>
          </a:p>
        </p:txBody>
      </p:sp>
      <p:sp>
        <p:nvSpPr>
          <p:cNvPr id="5430" name="object_5431">
            <a:hlinkClick r:id="rId23" action="ppaction://hlinksldjump" tooltip="28: Entscheidungsbefugnisse Z=2 / W=67%"/>
          </p:cNvPr>
          <p:cNvSpPr/>
          <p:nvPr/>
        </p:nvSpPr>
        <p:spPr>
          <a:xfrm>
            <a:off x="12023185" y="5175732"/>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28</a:t>
            </a:r>
            <a:endParaRPr sz="1950" b="1" dirty="0"/>
          </a:p>
        </p:txBody>
      </p:sp>
      <p:sp>
        <p:nvSpPr>
          <p:cNvPr id="5432" name="object_5433">
            <a:hlinkClick r:id="rId24" action="ppaction://hlinksldjump" tooltip="29: Besonderer Einsatz Z=1.4 / W=17%"/>
          </p:cNvPr>
          <p:cNvSpPr/>
          <p:nvPr/>
        </p:nvSpPr>
        <p:spPr>
          <a:xfrm>
            <a:off x="15156358" y="8654897"/>
            <a:ext cx="534035" cy="534035"/>
          </a:xfrm>
          <a:prstGeom prst="ellipse">
            <a:avLst/>
          </a:prstGeom>
          <a:solidFill>
            <a:srgbClr val="5181B7">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29</a:t>
            </a:r>
            <a:endParaRPr sz="1950" b="1"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36" name="object_5437"/>
          <p:cNvPicPr>
            <a:picLocks noChangeAspect="1"/>
          </p:cNvPicPr>
          <p:nvPr/>
        </p:nvPicPr>
        <p:blipFill>
          <a:blip r:embed="rId3"/>
          <a:stretch>
            <a:fillRect/>
          </a:stretch>
        </p:blipFill>
        <p:spPr>
          <a:xfrm>
            <a:off x="603250" y="519041"/>
            <a:ext cx="1098413" cy="1098413"/>
          </a:xfrm>
          <a:prstGeom prst="rect">
            <a:avLst/>
          </a:prstGeom>
        </p:spPr>
      </p:pic>
      <p:sp>
        <p:nvSpPr>
          <p:cNvPr id="5438" name="object_543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Zielorientierung  | Aspektliste</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5440" name="5441">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5442" name="5443">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5444" name="5445">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5446" name="5447">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5448" name="5449">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5450" name="5451">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5452" name="5453">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5454" name="5455">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5456" name="object_5457"/>
          <p:cNvSpPr>
            <a:spLocks noGrp="1"/>
          </p:cNvSpPr>
          <p:nvPr/>
        </p:nvSpPr>
        <p:spPr>
          <a:xfrm>
            <a:off x="1760600" y="2960456"/>
            <a:ext cx="737280" cy="737280"/>
          </a:xfrm>
          <a:prstGeom prst="rect">
            <a:avLst/>
          </a:prstGeom>
          <a:ln w="125650">
            <a:solidFill>
              <a:srgbClr val="5181B7"/>
            </a:solidFill>
          </a:ln>
        </p:spPr>
        <p:txBody>
          <a:bodyPr wrap="square" lIns="0" tIns="0" rIns="0" bIns="0" rtlCol="0" anchor="ctr"/>
          <a:lstStyle/>
          <a:p>
            <a:pPr algn="ctr"/>
            <a:r>
              <a:rPr sz="2950" b="1" dirty="0">
                <a:solidFill>
                  <a:srgbClr val="FFFFFF"/>
                </a:solidFill>
                <a:latin typeface="Arial"/>
                <a:ea typeface="Arial"/>
              </a:rPr>
              <a:t> </a:t>
            </a:r>
            <a:endParaRPr sz="2950" b="1" dirty="0"/>
          </a:p>
        </p:txBody>
      </p:sp>
      <p:sp>
        <p:nvSpPr>
          <p:cNvPr id="5458" name="object_5459"/>
          <p:cNvSpPr txBox="1"/>
          <p:nvPr/>
        </p:nvSpPr>
        <p:spPr>
          <a:xfrm>
            <a:off x="2807683"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Zielorientierung</a:t>
            </a:r>
          </a:p>
        </p:txBody>
      </p:sp>
      <p:sp>
        <p:nvSpPr>
          <p:cNvPr id="5460" name="object_5461"/>
          <p:cNvSpPr/>
          <p:nvPr/>
        </p:nvSpPr>
        <p:spPr>
          <a:xfrm>
            <a:off x="7792620" y="2868296"/>
            <a:ext cx="921600" cy="921600"/>
          </a:xfrm>
          <a:prstGeom prst="rect">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1.7</a:t>
            </a:r>
          </a:p>
          <a:p>
            <a:pPr algn="ctr"/>
            <a:r>
              <a:rPr lang="en-US" sz="1700" b="1" dirty="0">
                <a:solidFill>
                  <a:srgbClr val="515455"/>
                </a:solidFill>
                <a:latin typeface="Arial"/>
                <a:cs typeface="Arial"/>
              </a:rPr>
              <a:t>(+0.1)</a:t>
            </a:r>
          </a:p>
        </p:txBody>
      </p:sp>
      <p:sp>
        <p:nvSpPr>
          <p:cNvPr id="5462" name="object_5463">
            <a:hlinkClick r:id="rId20" action="ppaction://hlinksldjump" tooltip="Die Ziele meines Unternehmens sind mir bekannt. Z=1.6"/>
          </p:cNvPr>
          <p:cNvSpPr>
            <a:spLocks noGrp="1"/>
          </p:cNvSpPr>
          <p:nvPr/>
        </p:nvSpPr>
        <p:spPr>
          <a:xfrm>
            <a:off x="1760600" y="4172056"/>
            <a:ext cx="737280" cy="737280"/>
          </a:xfrm>
          <a:prstGeom prst="ellipse">
            <a:avLst/>
          </a:prstGeom>
          <a:solidFill>
            <a:srgbClr val="5181B7"/>
          </a:solidFill>
        </p:spPr>
        <p:txBody>
          <a:bodyPr wrap="square" lIns="0" tIns="0" rIns="0" bIns="0" rtlCol="0" anchor="ctr"/>
          <a:lstStyle/>
          <a:p>
            <a:pPr algn="ctr"/>
            <a:r>
              <a:rPr sz="2900" b="1" dirty="0">
                <a:solidFill>
                  <a:srgbClr val="FFFFFF"/>
                </a:solidFill>
                <a:latin typeface="Arial"/>
                <a:ea typeface="Arial"/>
              </a:rPr>
              <a:t>23</a:t>
            </a:r>
            <a:endParaRPr sz="2950" b="1" dirty="0"/>
          </a:p>
        </p:txBody>
      </p:sp>
      <p:sp>
        <p:nvSpPr>
          <p:cNvPr id="5464" name="object_5465"/>
          <p:cNvSpPr txBox="1"/>
          <p:nvPr/>
        </p:nvSpPr>
        <p:spPr>
          <a:xfrm>
            <a:off x="2807683"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Ziele des Unternehmens</a:t>
            </a:r>
          </a:p>
        </p:txBody>
      </p:sp>
      <p:sp>
        <p:nvSpPr>
          <p:cNvPr id="5466" name="object_5467"/>
          <p:cNvSpPr/>
          <p:nvPr/>
        </p:nvSpPr>
        <p:spPr>
          <a:xfrm>
            <a:off x="7792620" y="40798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1.6</a:t>
            </a:r>
          </a:p>
          <a:p>
            <a:pPr algn="ctr"/>
            <a:r>
              <a:rPr lang="en-US" sz="1700" b="1" dirty="0">
                <a:solidFill>
                  <a:srgbClr val="515455"/>
                </a:solidFill>
                <a:latin typeface="Arial"/>
                <a:cs typeface="Arial"/>
              </a:rPr>
              <a:t>(0)</a:t>
            </a:r>
          </a:p>
        </p:txBody>
      </p:sp>
      <p:sp>
        <p:nvSpPr>
          <p:cNvPr id="5468" name="object_5469">
            <a:hlinkClick r:id="rId20" action="ppaction://hlinksldjump" tooltip="Ich bin überzeugt, dass uns der eingeschlagene Weg zum Erfolg führt. Z=1.8"/>
          </p:cNvPr>
          <p:cNvSpPr>
            <a:spLocks noGrp="1"/>
          </p:cNvSpPr>
          <p:nvPr/>
        </p:nvSpPr>
        <p:spPr>
          <a:xfrm>
            <a:off x="1760600" y="5383656"/>
            <a:ext cx="737280" cy="737280"/>
          </a:xfrm>
          <a:prstGeom prst="ellipse">
            <a:avLst/>
          </a:prstGeom>
          <a:solidFill>
            <a:srgbClr val="5181B7"/>
          </a:solidFill>
        </p:spPr>
        <p:txBody>
          <a:bodyPr wrap="square" lIns="0" tIns="0" rIns="0" bIns="0" rtlCol="0" anchor="ctr"/>
          <a:lstStyle/>
          <a:p>
            <a:pPr algn="ctr"/>
            <a:r>
              <a:rPr sz="2900" b="1" dirty="0">
                <a:solidFill>
                  <a:srgbClr val="FFFFFF"/>
                </a:solidFill>
                <a:latin typeface="Arial"/>
                <a:ea typeface="Arial"/>
              </a:rPr>
              <a:t>24</a:t>
            </a:r>
            <a:endParaRPr sz="2950" b="1" dirty="0"/>
          </a:p>
        </p:txBody>
      </p:sp>
      <p:sp>
        <p:nvSpPr>
          <p:cNvPr id="5470" name="object_5471"/>
          <p:cNvSpPr txBox="1"/>
          <p:nvPr/>
        </p:nvSpPr>
        <p:spPr>
          <a:xfrm>
            <a:off x="2807683" y="52914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Erfolgreiche Zukunft</a:t>
            </a:r>
          </a:p>
        </p:txBody>
      </p:sp>
      <p:sp>
        <p:nvSpPr>
          <p:cNvPr id="5472" name="object_5473"/>
          <p:cNvSpPr/>
          <p:nvPr/>
        </p:nvSpPr>
        <p:spPr>
          <a:xfrm>
            <a:off x="7792620" y="52914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1.8</a:t>
            </a:r>
          </a:p>
          <a:p>
            <a:pPr algn="ctr"/>
            <a:r>
              <a:rPr lang="en-US" sz="1700" b="1" dirty="0">
                <a:solidFill>
                  <a:srgbClr val="5DC596"/>
                </a:solidFill>
                <a:latin typeface="Arial"/>
                <a:cs typeface="Arial"/>
              </a:rPr>
              <a:t>(+0.9)</a:t>
            </a:r>
          </a:p>
        </p:txBody>
      </p:sp>
      <p:sp>
        <p:nvSpPr>
          <p:cNvPr id="5474" name="object_5475">
            <a:hlinkClick r:id="rId20" action="ppaction://hlinksldjump" tooltip="In meinem Bereich steht der Kundennutzen* im Mittelpunkt. Z=2.2"/>
          </p:cNvPr>
          <p:cNvSpPr>
            <a:spLocks noGrp="1"/>
          </p:cNvSpPr>
          <p:nvPr/>
        </p:nvSpPr>
        <p:spPr>
          <a:xfrm>
            <a:off x="1760600" y="6595256"/>
            <a:ext cx="737280" cy="737280"/>
          </a:xfrm>
          <a:prstGeom prst="ellipse">
            <a:avLst/>
          </a:prstGeom>
          <a:solidFill>
            <a:srgbClr val="5181B7"/>
          </a:solidFill>
        </p:spPr>
        <p:txBody>
          <a:bodyPr wrap="square" lIns="0" tIns="0" rIns="0" bIns="0" rtlCol="0" anchor="ctr"/>
          <a:lstStyle/>
          <a:p>
            <a:pPr algn="ctr"/>
            <a:r>
              <a:rPr sz="2900" b="1" dirty="0">
                <a:solidFill>
                  <a:srgbClr val="FFFFFF"/>
                </a:solidFill>
                <a:latin typeface="Arial"/>
                <a:ea typeface="Arial"/>
              </a:rPr>
              <a:t>25</a:t>
            </a:r>
            <a:endParaRPr sz="2950" b="1" dirty="0"/>
          </a:p>
        </p:txBody>
      </p:sp>
      <p:sp>
        <p:nvSpPr>
          <p:cNvPr id="5476" name="object_5477"/>
          <p:cNvSpPr txBox="1"/>
          <p:nvPr/>
        </p:nvSpPr>
        <p:spPr>
          <a:xfrm>
            <a:off x="2807683" y="65030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Kundennutzen</a:t>
            </a:r>
          </a:p>
        </p:txBody>
      </p:sp>
      <p:sp>
        <p:nvSpPr>
          <p:cNvPr id="5478" name="object_5479"/>
          <p:cNvSpPr/>
          <p:nvPr/>
        </p:nvSpPr>
        <p:spPr>
          <a:xfrm>
            <a:off x="7792620" y="65030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2.2</a:t>
            </a:r>
          </a:p>
          <a:p>
            <a:pPr algn="ctr"/>
            <a:r>
              <a:rPr lang="en-US" sz="1700" b="1" dirty="0">
                <a:solidFill>
                  <a:srgbClr val="515455"/>
                </a:solidFill>
                <a:latin typeface="Arial"/>
                <a:cs typeface="Arial"/>
              </a:rPr>
              <a:t>(-0.1)</a:t>
            </a:r>
          </a:p>
        </p:txBody>
      </p:sp>
      <p:sp>
        <p:nvSpPr>
          <p:cNvPr id="5480" name="object_5481">
            <a:hlinkClick r:id="rId20" action="ppaction://hlinksldjump" tooltip="Meine Führungskraft vereinbart mit mir klare Ziele. Z=1.4"/>
          </p:cNvPr>
          <p:cNvSpPr>
            <a:spLocks noGrp="1"/>
          </p:cNvSpPr>
          <p:nvPr/>
        </p:nvSpPr>
        <p:spPr>
          <a:xfrm>
            <a:off x="1760600" y="7806856"/>
            <a:ext cx="737280" cy="737280"/>
          </a:xfrm>
          <a:prstGeom prst="ellipse">
            <a:avLst/>
          </a:prstGeom>
          <a:solidFill>
            <a:srgbClr val="5181B7"/>
          </a:solidFill>
        </p:spPr>
        <p:txBody>
          <a:bodyPr wrap="square" lIns="0" tIns="0" rIns="0" bIns="0" rtlCol="0" anchor="ctr"/>
          <a:lstStyle/>
          <a:p>
            <a:pPr algn="ctr"/>
            <a:r>
              <a:rPr sz="2900" b="1" dirty="0">
                <a:solidFill>
                  <a:srgbClr val="FFFFFF"/>
                </a:solidFill>
                <a:latin typeface="Arial"/>
                <a:ea typeface="Arial"/>
              </a:rPr>
              <a:t>26</a:t>
            </a:r>
            <a:endParaRPr sz="2950" b="1" dirty="0"/>
          </a:p>
        </p:txBody>
      </p:sp>
      <p:sp>
        <p:nvSpPr>
          <p:cNvPr id="5482" name="object_5483"/>
          <p:cNvSpPr txBox="1"/>
          <p:nvPr/>
        </p:nvSpPr>
        <p:spPr>
          <a:xfrm>
            <a:off x="2807683" y="77146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Zielvereinbarung</a:t>
            </a:r>
          </a:p>
        </p:txBody>
      </p:sp>
      <p:sp>
        <p:nvSpPr>
          <p:cNvPr id="5484" name="object_5485"/>
          <p:cNvSpPr/>
          <p:nvPr/>
        </p:nvSpPr>
        <p:spPr>
          <a:xfrm>
            <a:off x="7792620" y="77146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1.4</a:t>
            </a:r>
          </a:p>
          <a:p>
            <a:pPr algn="ctr"/>
            <a:r>
              <a:rPr lang="en-US" sz="1700" b="1" dirty="0">
                <a:solidFill>
                  <a:srgbClr val="515455"/>
                </a:solidFill>
                <a:latin typeface="Arial"/>
                <a:cs typeface="Arial"/>
              </a:rPr>
              <a:t>(0)</a:t>
            </a:r>
          </a:p>
        </p:txBody>
      </p:sp>
      <p:sp>
        <p:nvSpPr>
          <p:cNvPr id="5486" name="object_5487">
            <a:hlinkClick r:id="rId20" action="ppaction://hlinksldjump" tooltip="Meine Aufgaben sind klar definiert. Z=1.5"/>
          </p:cNvPr>
          <p:cNvSpPr>
            <a:spLocks noGrp="1"/>
          </p:cNvSpPr>
          <p:nvPr/>
        </p:nvSpPr>
        <p:spPr>
          <a:xfrm>
            <a:off x="1760600" y="9018456"/>
            <a:ext cx="737280" cy="737280"/>
          </a:xfrm>
          <a:prstGeom prst="ellipse">
            <a:avLst/>
          </a:prstGeom>
          <a:solidFill>
            <a:srgbClr val="5181B7"/>
          </a:solidFill>
        </p:spPr>
        <p:txBody>
          <a:bodyPr wrap="square" lIns="0" tIns="0" rIns="0" bIns="0" rtlCol="0" anchor="ctr"/>
          <a:lstStyle/>
          <a:p>
            <a:pPr algn="ctr"/>
            <a:r>
              <a:rPr sz="2900" b="1" dirty="0">
                <a:solidFill>
                  <a:srgbClr val="FFFFFF"/>
                </a:solidFill>
                <a:latin typeface="Arial"/>
                <a:ea typeface="Arial"/>
              </a:rPr>
              <a:t>27</a:t>
            </a:r>
            <a:endParaRPr sz="2950" b="1" dirty="0"/>
          </a:p>
        </p:txBody>
      </p:sp>
      <p:sp>
        <p:nvSpPr>
          <p:cNvPr id="5488" name="object_5489"/>
          <p:cNvSpPr txBox="1"/>
          <p:nvPr/>
        </p:nvSpPr>
        <p:spPr>
          <a:xfrm>
            <a:off x="2807683" y="8926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Klarheit der Aufgaben</a:t>
            </a:r>
          </a:p>
        </p:txBody>
      </p:sp>
      <p:sp>
        <p:nvSpPr>
          <p:cNvPr id="5490" name="object_5491"/>
          <p:cNvSpPr/>
          <p:nvPr/>
        </p:nvSpPr>
        <p:spPr>
          <a:xfrm>
            <a:off x="7792620" y="89262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1.5</a:t>
            </a:r>
          </a:p>
          <a:p>
            <a:pPr algn="ctr"/>
            <a:r>
              <a:rPr lang="en-US" sz="1700" b="1" dirty="0">
                <a:solidFill>
                  <a:srgbClr val="515455"/>
                </a:solidFill>
                <a:latin typeface="Arial"/>
                <a:cs typeface="Arial"/>
              </a:rPr>
              <a:t>(0)</a:t>
            </a:r>
          </a:p>
        </p:txBody>
      </p:sp>
      <p:sp>
        <p:nvSpPr>
          <p:cNvPr id="5492" name="object_5493">
            <a:hlinkClick r:id="rId20" action="ppaction://hlinksldjump" tooltip="Meine Entscheidungsbefugnisse entsprechen der mir übertragenen Verantwortung. Z=2"/>
          </p:cNvPr>
          <p:cNvSpPr>
            <a:spLocks noGrp="1"/>
          </p:cNvSpPr>
          <p:nvPr/>
        </p:nvSpPr>
        <p:spPr>
          <a:xfrm>
            <a:off x="11313821" y="2960456"/>
            <a:ext cx="737280" cy="737280"/>
          </a:xfrm>
          <a:prstGeom prst="ellipse">
            <a:avLst/>
          </a:prstGeom>
          <a:solidFill>
            <a:srgbClr val="5181B7"/>
          </a:solidFill>
        </p:spPr>
        <p:txBody>
          <a:bodyPr wrap="square" lIns="0" tIns="0" rIns="0" bIns="0" rtlCol="0" anchor="ctr"/>
          <a:lstStyle/>
          <a:p>
            <a:pPr algn="ctr"/>
            <a:r>
              <a:rPr sz="2900" b="1" dirty="0">
                <a:solidFill>
                  <a:srgbClr val="FFFFFF"/>
                </a:solidFill>
                <a:latin typeface="Arial"/>
                <a:ea typeface="Arial"/>
              </a:rPr>
              <a:t>28</a:t>
            </a:r>
            <a:endParaRPr sz="2950" b="1" dirty="0"/>
          </a:p>
        </p:txBody>
      </p:sp>
      <p:sp>
        <p:nvSpPr>
          <p:cNvPr id="5494" name="object_5495"/>
          <p:cNvSpPr txBox="1"/>
          <p:nvPr/>
        </p:nvSpPr>
        <p:spPr>
          <a:xfrm>
            <a:off x="12360904"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Entscheidungsbefugnisse</a:t>
            </a:r>
          </a:p>
        </p:txBody>
      </p:sp>
      <p:sp>
        <p:nvSpPr>
          <p:cNvPr id="5496" name="object_5497"/>
          <p:cNvSpPr/>
          <p:nvPr/>
        </p:nvSpPr>
        <p:spPr>
          <a:xfrm>
            <a:off x="17345841" y="28682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2</a:t>
            </a:r>
          </a:p>
          <a:p>
            <a:pPr algn="ctr"/>
            <a:r>
              <a:rPr lang="en-US" sz="1700" b="1" dirty="0">
                <a:solidFill>
                  <a:srgbClr val="515455"/>
                </a:solidFill>
                <a:latin typeface="Arial"/>
                <a:cs typeface="Arial"/>
              </a:rPr>
              <a:t>(0)</a:t>
            </a:r>
          </a:p>
        </p:txBody>
      </p:sp>
      <p:sp>
        <p:nvSpPr>
          <p:cNvPr id="5498" name="object_5499">
            <a:hlinkClick r:id="rId20" action="ppaction://hlinksldjump" tooltip="Wenn es eine Aufgabe erfordert, bin ich gerne bereit mehr zu leisten, als von mir erwartet wird. Z=1.4"/>
          </p:cNvPr>
          <p:cNvSpPr>
            <a:spLocks noGrp="1"/>
          </p:cNvSpPr>
          <p:nvPr/>
        </p:nvSpPr>
        <p:spPr>
          <a:xfrm>
            <a:off x="11313821" y="4172056"/>
            <a:ext cx="737280" cy="737280"/>
          </a:xfrm>
          <a:prstGeom prst="ellipse">
            <a:avLst/>
          </a:prstGeom>
          <a:solidFill>
            <a:srgbClr val="5181B7"/>
          </a:solidFill>
        </p:spPr>
        <p:txBody>
          <a:bodyPr wrap="square" lIns="0" tIns="0" rIns="0" bIns="0" rtlCol="0" anchor="ctr"/>
          <a:lstStyle/>
          <a:p>
            <a:pPr algn="ctr"/>
            <a:r>
              <a:rPr sz="2900" b="1" dirty="0">
                <a:solidFill>
                  <a:srgbClr val="FFFFFF"/>
                </a:solidFill>
                <a:latin typeface="Arial"/>
                <a:ea typeface="Arial"/>
              </a:rPr>
              <a:t>29</a:t>
            </a:r>
            <a:endParaRPr sz="2950" b="1" dirty="0"/>
          </a:p>
        </p:txBody>
      </p:sp>
      <p:sp>
        <p:nvSpPr>
          <p:cNvPr id="5500" name="object_5501"/>
          <p:cNvSpPr txBox="1"/>
          <p:nvPr/>
        </p:nvSpPr>
        <p:spPr>
          <a:xfrm>
            <a:off x="12360904"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Besonderer Einsatz</a:t>
            </a:r>
          </a:p>
        </p:txBody>
      </p:sp>
      <p:sp>
        <p:nvSpPr>
          <p:cNvPr id="5502" name="object_5503"/>
          <p:cNvSpPr/>
          <p:nvPr/>
        </p:nvSpPr>
        <p:spPr>
          <a:xfrm>
            <a:off x="17345841" y="40798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1.4</a:t>
            </a:r>
          </a:p>
          <a:p>
            <a:pPr algn="ctr"/>
            <a:r>
              <a:rPr lang="en-US" sz="1700" b="1" dirty="0">
                <a:solidFill>
                  <a:srgbClr val="515455"/>
                </a:solidFill>
                <a:latin typeface="Arial"/>
                <a:cs typeface="Arial"/>
              </a:rPr>
              <a:t>(0)</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6" name="object_5507"/>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23</a:t>
            </a:r>
            <a:endParaRPr sz="2950" b="1" dirty="0"/>
          </a:p>
        </p:txBody>
      </p:sp>
      <p:sp>
        <p:nvSpPr>
          <p:cNvPr id="5508" name="object_550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Ziele des Unternehmens</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5510" name="551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5512" name="551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5514" name="551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5516" name="551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5518" name="551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5520" name="552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5522" name="552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5524" name="552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5526" name="object_5527"/>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Die Ziele meines Unternehmens sind mir bekannt. (100%)</a:t>
            </a:r>
            <a:endParaRPr sz="2450" dirty="0">
              <a:latin typeface="Arial"/>
              <a:cs typeface="Arial"/>
            </a:endParaRPr>
          </a:p>
        </p:txBody>
      </p:sp>
      <p:sp>
        <p:nvSpPr>
          <p:cNvPr id="5528" name="object_5529"/>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1.6</a:t>
            </a:r>
          </a:p>
          <a:p>
            <a:pPr algn="ctr"/>
            <a:r>
              <a:rPr lang="en-US" sz="1850" b="1" dirty="0">
                <a:solidFill>
                  <a:srgbClr val="515455"/>
                </a:solidFill>
                <a:latin typeface="Arial"/>
                <a:cs typeface="Arial"/>
              </a:rPr>
              <a:t>(0)</a:t>
            </a:r>
          </a:p>
        </p:txBody>
      </p:sp>
      <p:sp>
        <p:nvSpPr>
          <p:cNvPr id="5530" name="object_5531"/>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5532" name="object_5533"/>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57%</a:t>
            </a:r>
          </a:p>
          <a:p>
            <a:pPr marL="12700" algn="r">
              <a:lnSpc>
                <a:spcPct val="100000"/>
              </a:lnSpc>
              <a:spcBef>
                <a:spcPts val="120"/>
              </a:spcBef>
            </a:pPr>
            <a:r>
              <a:rPr lang="de-AT" sz="1750" spc="10" dirty="0">
                <a:solidFill>
                  <a:srgbClr val="494C4D"/>
                </a:solidFill>
                <a:latin typeface="Arial"/>
                <a:cs typeface="Arial"/>
              </a:rPr>
              <a:t>57% / 56%</a:t>
            </a:r>
          </a:p>
        </p:txBody>
      </p:sp>
      <p:sp>
        <p:nvSpPr>
          <p:cNvPr id="5534" name="object_5535"/>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20</a:t>
            </a:r>
          </a:p>
        </p:txBody>
      </p:sp>
      <p:sp>
        <p:nvSpPr>
          <p:cNvPr id="5536" name="object_5537"/>
          <p:cNvSpPr/>
          <p:nvPr/>
        </p:nvSpPr>
        <p:spPr>
          <a:xfrm>
            <a:off x="7345326" y="4106021"/>
            <a:ext cx="8407247" cy="398037"/>
          </a:xfrm>
          <a:prstGeom prst="rect">
            <a:avLst/>
          </a:prstGeom>
          <a:solidFill>
            <a:srgbClr val="49C0B6"/>
          </a:solidFill>
        </p:spPr>
      </p:sp>
      <p:sp>
        <p:nvSpPr>
          <p:cNvPr id="5538" name="object_5539"/>
          <p:cNvSpPr/>
          <p:nvPr/>
        </p:nvSpPr>
        <p:spPr>
          <a:xfrm>
            <a:off x="7345326" y="4557130"/>
            <a:ext cx="8407247" cy="172483"/>
          </a:xfrm>
          <a:prstGeom prst="rect">
            <a:avLst/>
          </a:prstGeom>
          <a:solidFill>
            <a:srgbClr val="D1D3D4"/>
          </a:solidFill>
        </p:spPr>
      </p:sp>
      <p:sp>
        <p:nvSpPr>
          <p:cNvPr id="5540" name="object_5541"/>
          <p:cNvSpPr/>
          <p:nvPr/>
        </p:nvSpPr>
        <p:spPr>
          <a:xfrm>
            <a:off x="7345326" y="4782685"/>
            <a:ext cx="8221793" cy="172483"/>
          </a:xfrm>
          <a:prstGeom prst="rect">
            <a:avLst/>
          </a:prstGeom>
          <a:solidFill>
            <a:srgbClr val="E1E2E3"/>
          </a:solidFill>
        </p:spPr>
      </p:sp>
      <p:sp>
        <p:nvSpPr>
          <p:cNvPr id="5542" name="object_5543"/>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5544" name="object_5545"/>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26%</a:t>
            </a:r>
          </a:p>
          <a:p>
            <a:pPr marL="12700" algn="r">
              <a:lnSpc>
                <a:spcPct val="100000"/>
              </a:lnSpc>
              <a:spcBef>
                <a:spcPts val="120"/>
              </a:spcBef>
            </a:pPr>
            <a:r>
              <a:rPr lang="de-AT" sz="1750" spc="10" dirty="0">
                <a:solidFill>
                  <a:srgbClr val="494C4D"/>
                </a:solidFill>
                <a:latin typeface="Arial"/>
                <a:cs typeface="Arial"/>
              </a:rPr>
              <a:t>26% / 24%</a:t>
            </a:r>
          </a:p>
        </p:txBody>
      </p:sp>
      <p:sp>
        <p:nvSpPr>
          <p:cNvPr id="5546" name="object_5547"/>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a:t>
            </a:r>
          </a:p>
        </p:txBody>
      </p:sp>
      <p:sp>
        <p:nvSpPr>
          <p:cNvPr id="5548" name="object_5549"/>
          <p:cNvSpPr/>
          <p:nvPr/>
        </p:nvSpPr>
        <p:spPr>
          <a:xfrm>
            <a:off x="7345326" y="5167454"/>
            <a:ext cx="3783261" cy="398037"/>
          </a:xfrm>
          <a:prstGeom prst="rect">
            <a:avLst/>
          </a:prstGeom>
          <a:solidFill>
            <a:srgbClr val="49C0B6"/>
          </a:solidFill>
        </p:spPr>
      </p:sp>
      <p:sp>
        <p:nvSpPr>
          <p:cNvPr id="5550" name="object_5551"/>
          <p:cNvSpPr/>
          <p:nvPr/>
        </p:nvSpPr>
        <p:spPr>
          <a:xfrm>
            <a:off x="7345326" y="5618563"/>
            <a:ext cx="3783261" cy="172483"/>
          </a:xfrm>
          <a:prstGeom prst="rect">
            <a:avLst/>
          </a:prstGeom>
          <a:solidFill>
            <a:srgbClr val="D1D3D4"/>
          </a:solidFill>
        </p:spPr>
      </p:sp>
      <p:sp>
        <p:nvSpPr>
          <p:cNvPr id="5552" name="object_5553"/>
          <p:cNvSpPr/>
          <p:nvPr/>
        </p:nvSpPr>
        <p:spPr>
          <a:xfrm>
            <a:off x="7345326" y="5844118"/>
            <a:ext cx="3461808" cy="172483"/>
          </a:xfrm>
          <a:prstGeom prst="rect">
            <a:avLst/>
          </a:prstGeom>
          <a:solidFill>
            <a:srgbClr val="E1E2E3"/>
          </a:solidFill>
        </p:spPr>
      </p:sp>
      <p:sp>
        <p:nvSpPr>
          <p:cNvPr id="5554" name="object_5555"/>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5556" name="object_5557"/>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14%</a:t>
            </a:r>
          </a:p>
          <a:p>
            <a:pPr marL="12700" algn="r">
              <a:lnSpc>
                <a:spcPct val="100000"/>
              </a:lnSpc>
              <a:spcBef>
                <a:spcPts val="120"/>
              </a:spcBef>
            </a:pPr>
            <a:r>
              <a:rPr lang="de-AT" sz="1750" spc="10" dirty="0">
                <a:solidFill>
                  <a:srgbClr val="494C4D"/>
                </a:solidFill>
                <a:latin typeface="Arial"/>
                <a:cs typeface="Arial"/>
              </a:rPr>
              <a:t>14% / 15%</a:t>
            </a:r>
          </a:p>
        </p:txBody>
      </p:sp>
      <p:sp>
        <p:nvSpPr>
          <p:cNvPr id="5558" name="object_5559"/>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a:t>
            </a:r>
          </a:p>
        </p:txBody>
      </p:sp>
      <p:sp>
        <p:nvSpPr>
          <p:cNvPr id="5560" name="object_5561"/>
          <p:cNvSpPr/>
          <p:nvPr/>
        </p:nvSpPr>
        <p:spPr>
          <a:xfrm>
            <a:off x="7345326" y="6228887"/>
            <a:ext cx="2101812" cy="398037"/>
          </a:xfrm>
          <a:prstGeom prst="rect">
            <a:avLst/>
          </a:prstGeom>
          <a:solidFill>
            <a:srgbClr val="49C0B6"/>
          </a:solidFill>
        </p:spPr>
      </p:sp>
      <p:sp>
        <p:nvSpPr>
          <p:cNvPr id="5562" name="object_5563"/>
          <p:cNvSpPr/>
          <p:nvPr/>
        </p:nvSpPr>
        <p:spPr>
          <a:xfrm>
            <a:off x="7345326" y="6679996"/>
            <a:ext cx="2101812" cy="172483"/>
          </a:xfrm>
          <a:prstGeom prst="rect">
            <a:avLst/>
          </a:prstGeom>
          <a:solidFill>
            <a:srgbClr val="D1D3D4"/>
          </a:solidFill>
        </p:spPr>
      </p:sp>
      <p:sp>
        <p:nvSpPr>
          <p:cNvPr id="5564" name="object_5565"/>
          <p:cNvSpPr/>
          <p:nvPr/>
        </p:nvSpPr>
        <p:spPr>
          <a:xfrm>
            <a:off x="7345326" y="6905551"/>
            <a:ext cx="2163630" cy="172483"/>
          </a:xfrm>
          <a:prstGeom prst="rect">
            <a:avLst/>
          </a:prstGeom>
          <a:solidFill>
            <a:srgbClr val="E1E2E3"/>
          </a:solidFill>
        </p:spPr>
      </p:sp>
      <p:sp>
        <p:nvSpPr>
          <p:cNvPr id="5566" name="object_5567"/>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5568" name="object_5569"/>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6%</a:t>
            </a:r>
          </a:p>
        </p:txBody>
      </p:sp>
      <p:sp>
        <p:nvSpPr>
          <p:cNvPr id="5570" name="object_5571"/>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5572" name="object_5573"/>
          <p:cNvSpPr/>
          <p:nvPr/>
        </p:nvSpPr>
        <p:spPr>
          <a:xfrm>
            <a:off x="7345326" y="7290320"/>
            <a:ext cx="420362" cy="398037"/>
          </a:xfrm>
          <a:prstGeom prst="rect">
            <a:avLst/>
          </a:prstGeom>
          <a:solidFill>
            <a:srgbClr val="49C0B6"/>
          </a:solidFill>
        </p:spPr>
      </p:sp>
      <p:sp>
        <p:nvSpPr>
          <p:cNvPr id="5574" name="object_5575"/>
          <p:cNvSpPr/>
          <p:nvPr/>
        </p:nvSpPr>
        <p:spPr>
          <a:xfrm>
            <a:off x="7345326" y="7741429"/>
            <a:ext cx="420362" cy="172483"/>
          </a:xfrm>
          <a:prstGeom prst="rect">
            <a:avLst/>
          </a:prstGeom>
          <a:solidFill>
            <a:srgbClr val="D1D3D4"/>
          </a:solidFill>
        </p:spPr>
      </p:sp>
      <p:sp>
        <p:nvSpPr>
          <p:cNvPr id="5576" name="object_5577"/>
          <p:cNvSpPr/>
          <p:nvPr/>
        </p:nvSpPr>
        <p:spPr>
          <a:xfrm>
            <a:off x="7345326" y="7966984"/>
            <a:ext cx="865452" cy="172483"/>
          </a:xfrm>
          <a:prstGeom prst="rect">
            <a:avLst/>
          </a:prstGeom>
          <a:solidFill>
            <a:srgbClr val="E1E2E3"/>
          </a:solidFill>
        </p:spPr>
      </p:sp>
      <p:sp>
        <p:nvSpPr>
          <p:cNvPr id="5578" name="object_5579"/>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5580" name="object_5581"/>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5582" name="object_5583"/>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584" name="object_5585"/>
          <p:cNvSpPr/>
          <p:nvPr/>
        </p:nvSpPr>
        <p:spPr>
          <a:xfrm>
            <a:off x="7345326" y="8351753"/>
            <a:ext cx="0" cy="398037"/>
          </a:xfrm>
          <a:prstGeom prst="rect">
            <a:avLst/>
          </a:prstGeom>
          <a:solidFill>
            <a:srgbClr val="49C0B6"/>
          </a:solidFill>
        </p:spPr>
      </p:sp>
      <p:sp>
        <p:nvSpPr>
          <p:cNvPr id="5586" name="object_5587"/>
          <p:cNvSpPr/>
          <p:nvPr/>
        </p:nvSpPr>
        <p:spPr>
          <a:xfrm>
            <a:off x="7345326" y="8802862"/>
            <a:ext cx="0" cy="172483"/>
          </a:xfrm>
          <a:prstGeom prst="rect">
            <a:avLst/>
          </a:prstGeom>
          <a:solidFill>
            <a:srgbClr val="D1D3D4"/>
          </a:solidFill>
        </p:spPr>
      </p:sp>
      <p:sp>
        <p:nvSpPr>
          <p:cNvPr id="5588" name="object_5589"/>
          <p:cNvSpPr/>
          <p:nvPr/>
        </p:nvSpPr>
        <p:spPr>
          <a:xfrm>
            <a:off x="7345326" y="9028417"/>
            <a:ext cx="0" cy="172483"/>
          </a:xfrm>
          <a:prstGeom prst="rect">
            <a:avLst/>
          </a:prstGeom>
          <a:solidFill>
            <a:srgbClr val="E1E2E3"/>
          </a:solidFill>
        </p:spPr>
      </p:sp>
      <p:sp>
        <p:nvSpPr>
          <p:cNvPr id="5590" name="object_5591"/>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5592" name="object_5593"/>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5594" name="object_5595"/>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596" name="object_5597"/>
          <p:cNvSpPr/>
          <p:nvPr/>
        </p:nvSpPr>
        <p:spPr>
          <a:xfrm>
            <a:off x="7345326" y="9413186"/>
            <a:ext cx="0" cy="398037"/>
          </a:xfrm>
          <a:prstGeom prst="rect">
            <a:avLst/>
          </a:prstGeom>
          <a:solidFill>
            <a:srgbClr val="49C0B6"/>
          </a:solidFill>
        </p:spPr>
      </p:sp>
      <p:sp>
        <p:nvSpPr>
          <p:cNvPr id="5598" name="object_5599"/>
          <p:cNvSpPr/>
          <p:nvPr/>
        </p:nvSpPr>
        <p:spPr>
          <a:xfrm>
            <a:off x="7345326" y="9864295"/>
            <a:ext cx="0" cy="172483"/>
          </a:xfrm>
          <a:prstGeom prst="rect">
            <a:avLst/>
          </a:prstGeom>
          <a:solidFill>
            <a:srgbClr val="D1D3D4"/>
          </a:solidFill>
        </p:spPr>
      </p:sp>
      <p:sp>
        <p:nvSpPr>
          <p:cNvPr id="5600" name="object_5601"/>
          <p:cNvSpPr/>
          <p:nvPr/>
        </p:nvSpPr>
        <p:spPr>
          <a:xfrm>
            <a:off x="7345326" y="10089850"/>
            <a:ext cx="0" cy="172483"/>
          </a:xfrm>
          <a:prstGeom prst="rect">
            <a:avLst/>
          </a:prstGeom>
          <a:solidFill>
            <a:srgbClr val="E1E2E3"/>
          </a:solidFill>
        </p:spPr>
      </p:sp>
      <p:sp>
        <p:nvSpPr>
          <p:cNvPr id="5602" name="object_5603"/>
          <p:cNvSpPr/>
          <p:nvPr/>
        </p:nvSpPr>
        <p:spPr>
          <a:xfrm>
            <a:off x="7345326" y="3999878"/>
            <a:ext cx="0" cy="6368598"/>
          </a:xfrm>
          <a:prstGeom prst="rect">
            <a:avLst/>
          </a:prstGeom>
          <a:ln w="5235">
            <a:solidFill>
              <a:srgbClr val="000000"/>
            </a:solidFill>
          </a:ln>
        </p:spPr>
      </p:sp>
      <p:sp>
        <p:nvSpPr>
          <p:cNvPr id="5604" name="object_5605"/>
          <p:cNvSpPr/>
          <p:nvPr/>
        </p:nvSpPr>
        <p:spPr>
          <a:xfrm>
            <a:off x="15752573" y="3999878"/>
            <a:ext cx="0" cy="6368598"/>
          </a:xfrm>
          <a:prstGeom prst="rect">
            <a:avLst/>
          </a:prstGeom>
          <a:ln w="5235">
            <a:solidFill>
              <a:srgbClr val="000000"/>
            </a:solidFill>
          </a:ln>
        </p:spPr>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8" name="object_5609"/>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24</a:t>
            </a:r>
            <a:endParaRPr sz="2950" b="1" dirty="0"/>
          </a:p>
        </p:txBody>
      </p:sp>
      <p:sp>
        <p:nvSpPr>
          <p:cNvPr id="5610" name="object_561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Erfolgreiche Zukunft</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5612" name="561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5614" name="561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5616" name="561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5618" name="561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5620" name="562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5622" name="562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5624" name="562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5626" name="562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5628" name="object_5629"/>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bin überzeugt, dass uns der eingeschlagene Weg zum Erfolg führt. (100%)</a:t>
            </a:r>
            <a:endParaRPr sz="2450" dirty="0">
              <a:latin typeface="Arial"/>
              <a:cs typeface="Arial"/>
            </a:endParaRPr>
          </a:p>
        </p:txBody>
      </p:sp>
      <p:sp>
        <p:nvSpPr>
          <p:cNvPr id="5630" name="object_5631"/>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DC596"/>
                </a:solidFill>
                <a:latin typeface="Arial"/>
                <a:cs typeface="Arial"/>
              </a:rPr>
              <a:t>(+0.9)</a:t>
            </a:r>
          </a:p>
        </p:txBody>
      </p:sp>
      <p:sp>
        <p:nvSpPr>
          <p:cNvPr id="5632" name="object_5633"/>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5634" name="object_5635"/>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43%</a:t>
            </a:r>
          </a:p>
          <a:p>
            <a:pPr marL="12700" algn="r">
              <a:lnSpc>
                <a:spcPct val="100000"/>
              </a:lnSpc>
              <a:spcBef>
                <a:spcPts val="120"/>
              </a:spcBef>
            </a:pPr>
            <a:r>
              <a:rPr lang="de-AT" sz="1750" spc="10" dirty="0">
                <a:solidFill>
                  <a:srgbClr val="494C4D"/>
                </a:solidFill>
                <a:latin typeface="Arial"/>
                <a:cs typeface="Arial"/>
              </a:rPr>
              <a:t>9% / 9%</a:t>
            </a:r>
          </a:p>
        </p:txBody>
      </p:sp>
      <p:sp>
        <p:nvSpPr>
          <p:cNvPr id="5636" name="object_5637"/>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15</a:t>
            </a:r>
          </a:p>
        </p:txBody>
      </p:sp>
      <p:sp>
        <p:nvSpPr>
          <p:cNvPr id="5638" name="object_5639"/>
          <p:cNvSpPr/>
          <p:nvPr/>
        </p:nvSpPr>
        <p:spPr>
          <a:xfrm>
            <a:off x="7345326" y="4106021"/>
            <a:ext cx="8407247" cy="398037"/>
          </a:xfrm>
          <a:prstGeom prst="rect">
            <a:avLst/>
          </a:prstGeom>
          <a:solidFill>
            <a:srgbClr val="49C0B6"/>
          </a:solidFill>
        </p:spPr>
      </p:sp>
      <p:sp>
        <p:nvSpPr>
          <p:cNvPr id="5640" name="object_5641"/>
          <p:cNvSpPr/>
          <p:nvPr/>
        </p:nvSpPr>
        <p:spPr>
          <a:xfrm>
            <a:off x="7345326" y="4557130"/>
            <a:ext cx="1681449" cy="172483"/>
          </a:xfrm>
          <a:prstGeom prst="rect">
            <a:avLst/>
          </a:prstGeom>
          <a:solidFill>
            <a:srgbClr val="D1D3D4"/>
          </a:solidFill>
        </p:spPr>
      </p:sp>
      <p:sp>
        <p:nvSpPr>
          <p:cNvPr id="5642" name="object_5643"/>
          <p:cNvSpPr/>
          <p:nvPr/>
        </p:nvSpPr>
        <p:spPr>
          <a:xfrm>
            <a:off x="7345326" y="4782685"/>
            <a:ext cx="1730904" cy="172483"/>
          </a:xfrm>
          <a:prstGeom prst="rect">
            <a:avLst/>
          </a:prstGeom>
          <a:solidFill>
            <a:srgbClr val="E1E2E3"/>
          </a:solidFill>
        </p:spPr>
      </p:sp>
      <p:sp>
        <p:nvSpPr>
          <p:cNvPr id="5644" name="object_5645"/>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5646" name="object_5647"/>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37%</a:t>
            </a:r>
          </a:p>
          <a:p>
            <a:pPr marL="12700" algn="r">
              <a:lnSpc>
                <a:spcPct val="100000"/>
              </a:lnSpc>
              <a:spcBef>
                <a:spcPts val="120"/>
              </a:spcBef>
            </a:pPr>
            <a:r>
              <a:rPr lang="de-AT" sz="1750" spc="10" dirty="0">
                <a:solidFill>
                  <a:srgbClr val="494C4D"/>
                </a:solidFill>
                <a:latin typeface="Arial"/>
                <a:cs typeface="Arial"/>
              </a:rPr>
              <a:t>40% / 41%</a:t>
            </a:r>
          </a:p>
        </p:txBody>
      </p:sp>
      <p:sp>
        <p:nvSpPr>
          <p:cNvPr id="5648" name="object_5649"/>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13</a:t>
            </a:r>
          </a:p>
        </p:txBody>
      </p:sp>
      <p:sp>
        <p:nvSpPr>
          <p:cNvPr id="5650" name="object_5651"/>
          <p:cNvSpPr/>
          <p:nvPr/>
        </p:nvSpPr>
        <p:spPr>
          <a:xfrm>
            <a:off x="7345326" y="5167454"/>
            <a:ext cx="7286281" cy="398037"/>
          </a:xfrm>
          <a:prstGeom prst="rect">
            <a:avLst/>
          </a:prstGeom>
          <a:solidFill>
            <a:srgbClr val="49C0B6"/>
          </a:solidFill>
        </p:spPr>
      </p:sp>
      <p:sp>
        <p:nvSpPr>
          <p:cNvPr id="5652" name="object_5653"/>
          <p:cNvSpPr/>
          <p:nvPr/>
        </p:nvSpPr>
        <p:spPr>
          <a:xfrm>
            <a:off x="7345326" y="5618563"/>
            <a:ext cx="7846764" cy="172483"/>
          </a:xfrm>
          <a:prstGeom prst="rect">
            <a:avLst/>
          </a:prstGeom>
          <a:solidFill>
            <a:srgbClr val="D1D3D4"/>
          </a:solidFill>
        </p:spPr>
      </p:sp>
      <p:sp>
        <p:nvSpPr>
          <p:cNvPr id="5654" name="object_5655"/>
          <p:cNvSpPr/>
          <p:nvPr/>
        </p:nvSpPr>
        <p:spPr>
          <a:xfrm>
            <a:off x="7345326" y="5844118"/>
            <a:ext cx="8077551" cy="172483"/>
          </a:xfrm>
          <a:prstGeom prst="rect">
            <a:avLst/>
          </a:prstGeom>
          <a:solidFill>
            <a:srgbClr val="E1E2E3"/>
          </a:solidFill>
        </p:spPr>
      </p:sp>
      <p:sp>
        <p:nvSpPr>
          <p:cNvPr id="5656" name="object_5657"/>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5658" name="object_5659"/>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17%</a:t>
            </a:r>
          </a:p>
          <a:p>
            <a:pPr marL="12700" algn="r">
              <a:lnSpc>
                <a:spcPct val="100000"/>
              </a:lnSpc>
              <a:spcBef>
                <a:spcPts val="120"/>
              </a:spcBef>
            </a:pPr>
            <a:r>
              <a:rPr lang="de-AT" sz="1750" spc="10" dirty="0">
                <a:solidFill>
                  <a:srgbClr val="494C4D"/>
                </a:solidFill>
                <a:latin typeface="Arial"/>
                <a:cs typeface="Arial"/>
              </a:rPr>
              <a:t>31% / 24%</a:t>
            </a:r>
          </a:p>
        </p:txBody>
      </p:sp>
      <p:sp>
        <p:nvSpPr>
          <p:cNvPr id="5660" name="object_5661"/>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a:t>
            </a:r>
          </a:p>
        </p:txBody>
      </p:sp>
      <p:sp>
        <p:nvSpPr>
          <p:cNvPr id="5662" name="object_5663"/>
          <p:cNvSpPr/>
          <p:nvPr/>
        </p:nvSpPr>
        <p:spPr>
          <a:xfrm>
            <a:off x="7345326" y="6228887"/>
            <a:ext cx="3362899" cy="398037"/>
          </a:xfrm>
          <a:prstGeom prst="rect">
            <a:avLst/>
          </a:prstGeom>
          <a:solidFill>
            <a:srgbClr val="49C0B6"/>
          </a:solidFill>
        </p:spPr>
      </p:sp>
      <p:sp>
        <p:nvSpPr>
          <p:cNvPr id="5664" name="object_5665"/>
          <p:cNvSpPr/>
          <p:nvPr/>
        </p:nvSpPr>
        <p:spPr>
          <a:xfrm>
            <a:off x="7345326" y="6679996"/>
            <a:ext cx="6165314" cy="172483"/>
          </a:xfrm>
          <a:prstGeom prst="rect">
            <a:avLst/>
          </a:prstGeom>
          <a:solidFill>
            <a:srgbClr val="D1D3D4"/>
          </a:solidFill>
        </p:spPr>
      </p:sp>
      <p:sp>
        <p:nvSpPr>
          <p:cNvPr id="5666" name="object_5667"/>
          <p:cNvSpPr/>
          <p:nvPr/>
        </p:nvSpPr>
        <p:spPr>
          <a:xfrm>
            <a:off x="7345326" y="6905551"/>
            <a:ext cx="4615743" cy="172483"/>
          </a:xfrm>
          <a:prstGeom prst="rect">
            <a:avLst/>
          </a:prstGeom>
          <a:solidFill>
            <a:srgbClr val="E1E2E3"/>
          </a:solidFill>
        </p:spPr>
      </p:sp>
      <p:sp>
        <p:nvSpPr>
          <p:cNvPr id="5668" name="object_5669"/>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5670" name="object_5671"/>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14% / 18%</a:t>
            </a:r>
          </a:p>
        </p:txBody>
      </p:sp>
      <p:sp>
        <p:nvSpPr>
          <p:cNvPr id="5672" name="object_5673"/>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5674" name="object_5675"/>
          <p:cNvSpPr/>
          <p:nvPr/>
        </p:nvSpPr>
        <p:spPr>
          <a:xfrm>
            <a:off x="7345326" y="7290320"/>
            <a:ext cx="560483" cy="398037"/>
          </a:xfrm>
          <a:prstGeom prst="rect">
            <a:avLst/>
          </a:prstGeom>
          <a:solidFill>
            <a:srgbClr val="49C0B6"/>
          </a:solidFill>
        </p:spPr>
      </p:sp>
      <p:sp>
        <p:nvSpPr>
          <p:cNvPr id="5676" name="object_5677"/>
          <p:cNvSpPr/>
          <p:nvPr/>
        </p:nvSpPr>
        <p:spPr>
          <a:xfrm>
            <a:off x="7345326" y="7741429"/>
            <a:ext cx="2802416" cy="172483"/>
          </a:xfrm>
          <a:prstGeom prst="rect">
            <a:avLst/>
          </a:prstGeom>
          <a:solidFill>
            <a:srgbClr val="D1D3D4"/>
          </a:solidFill>
        </p:spPr>
      </p:sp>
      <p:sp>
        <p:nvSpPr>
          <p:cNvPr id="5678" name="object_5679"/>
          <p:cNvSpPr/>
          <p:nvPr/>
        </p:nvSpPr>
        <p:spPr>
          <a:xfrm>
            <a:off x="7345326" y="7966984"/>
            <a:ext cx="3461808" cy="172483"/>
          </a:xfrm>
          <a:prstGeom prst="rect">
            <a:avLst/>
          </a:prstGeom>
          <a:solidFill>
            <a:srgbClr val="E1E2E3"/>
          </a:solidFill>
        </p:spPr>
      </p:sp>
      <p:sp>
        <p:nvSpPr>
          <p:cNvPr id="5680" name="object_5681"/>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5682" name="object_5683"/>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3% / 6%</a:t>
            </a:r>
          </a:p>
        </p:txBody>
      </p:sp>
      <p:sp>
        <p:nvSpPr>
          <p:cNvPr id="5684" name="object_5685"/>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686" name="object_5687"/>
          <p:cNvSpPr/>
          <p:nvPr/>
        </p:nvSpPr>
        <p:spPr>
          <a:xfrm>
            <a:off x="7345326" y="8351753"/>
            <a:ext cx="0" cy="398037"/>
          </a:xfrm>
          <a:prstGeom prst="rect">
            <a:avLst/>
          </a:prstGeom>
          <a:solidFill>
            <a:srgbClr val="49C0B6"/>
          </a:solidFill>
        </p:spPr>
      </p:sp>
      <p:sp>
        <p:nvSpPr>
          <p:cNvPr id="5688" name="object_5689"/>
          <p:cNvSpPr/>
          <p:nvPr/>
        </p:nvSpPr>
        <p:spPr>
          <a:xfrm>
            <a:off x="7345326" y="8802862"/>
            <a:ext cx="560483" cy="172483"/>
          </a:xfrm>
          <a:prstGeom prst="rect">
            <a:avLst/>
          </a:prstGeom>
          <a:solidFill>
            <a:srgbClr val="D1D3D4"/>
          </a:solidFill>
        </p:spPr>
      </p:sp>
      <p:sp>
        <p:nvSpPr>
          <p:cNvPr id="5690" name="object_5691"/>
          <p:cNvSpPr/>
          <p:nvPr/>
        </p:nvSpPr>
        <p:spPr>
          <a:xfrm>
            <a:off x="7345326" y="9028417"/>
            <a:ext cx="1153936" cy="172483"/>
          </a:xfrm>
          <a:prstGeom prst="rect">
            <a:avLst/>
          </a:prstGeom>
          <a:solidFill>
            <a:srgbClr val="E1E2E3"/>
          </a:solidFill>
        </p:spPr>
      </p:sp>
      <p:sp>
        <p:nvSpPr>
          <p:cNvPr id="5692" name="object_5693"/>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5694" name="object_5695"/>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3% / 3%</a:t>
            </a:r>
          </a:p>
        </p:txBody>
      </p:sp>
      <p:sp>
        <p:nvSpPr>
          <p:cNvPr id="5696" name="object_5697"/>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698" name="object_5699"/>
          <p:cNvSpPr/>
          <p:nvPr/>
        </p:nvSpPr>
        <p:spPr>
          <a:xfrm>
            <a:off x="7345326" y="9413186"/>
            <a:ext cx="0" cy="398037"/>
          </a:xfrm>
          <a:prstGeom prst="rect">
            <a:avLst/>
          </a:prstGeom>
          <a:solidFill>
            <a:srgbClr val="49C0B6"/>
          </a:solidFill>
        </p:spPr>
      </p:sp>
      <p:sp>
        <p:nvSpPr>
          <p:cNvPr id="5700" name="object_5701"/>
          <p:cNvSpPr/>
          <p:nvPr/>
        </p:nvSpPr>
        <p:spPr>
          <a:xfrm>
            <a:off x="7345326" y="9864295"/>
            <a:ext cx="560483" cy="172483"/>
          </a:xfrm>
          <a:prstGeom prst="rect">
            <a:avLst/>
          </a:prstGeom>
          <a:solidFill>
            <a:srgbClr val="D1D3D4"/>
          </a:solidFill>
        </p:spPr>
      </p:sp>
      <p:sp>
        <p:nvSpPr>
          <p:cNvPr id="5702" name="object_5703"/>
          <p:cNvSpPr/>
          <p:nvPr/>
        </p:nvSpPr>
        <p:spPr>
          <a:xfrm>
            <a:off x="7345326" y="10089850"/>
            <a:ext cx="576968" cy="172483"/>
          </a:xfrm>
          <a:prstGeom prst="rect">
            <a:avLst/>
          </a:prstGeom>
          <a:solidFill>
            <a:srgbClr val="E1E2E3"/>
          </a:solidFill>
        </p:spPr>
      </p:sp>
      <p:sp>
        <p:nvSpPr>
          <p:cNvPr id="5704" name="object_5705"/>
          <p:cNvSpPr/>
          <p:nvPr/>
        </p:nvSpPr>
        <p:spPr>
          <a:xfrm>
            <a:off x="7345326" y="3999878"/>
            <a:ext cx="0" cy="6368598"/>
          </a:xfrm>
          <a:prstGeom prst="rect">
            <a:avLst/>
          </a:prstGeom>
          <a:ln w="5235">
            <a:solidFill>
              <a:srgbClr val="000000"/>
            </a:solidFill>
          </a:ln>
        </p:spPr>
      </p:sp>
      <p:sp>
        <p:nvSpPr>
          <p:cNvPr id="5706" name="object_5707"/>
          <p:cNvSpPr/>
          <p:nvPr/>
        </p:nvSpPr>
        <p:spPr>
          <a:xfrm>
            <a:off x="15752573" y="3999878"/>
            <a:ext cx="0" cy="6368598"/>
          </a:xfrm>
          <a:prstGeom prst="rect">
            <a:avLst/>
          </a:prstGeom>
          <a:ln w="5235">
            <a:solidFill>
              <a:srgbClr val="000000"/>
            </a:solidFill>
          </a:ln>
        </p:spPr>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0" name="object_5711"/>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25</a:t>
            </a:r>
            <a:endParaRPr sz="2950" b="1" dirty="0"/>
          </a:p>
        </p:txBody>
      </p:sp>
      <p:sp>
        <p:nvSpPr>
          <p:cNvPr id="5712" name="object_571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Kundennutzen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5714" name="571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5716" name="571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5718" name="571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5720" name="572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5722" name="572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5724" name="572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5726" name="572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5728" name="572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5730" name="object_573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In meinem Bereich steht der Kundennutzen* im Mittelpunkt. (97.1%)</a:t>
            </a:r>
            <a:endParaRPr sz="2450" dirty="0">
              <a:latin typeface="Arial"/>
              <a:cs typeface="Arial"/>
            </a:endParaRPr>
          </a:p>
        </p:txBody>
      </p:sp>
      <p:sp>
        <p:nvSpPr>
          <p:cNvPr id="5732" name="object_573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2.2</a:t>
            </a:r>
          </a:p>
          <a:p>
            <a:pPr algn="ctr"/>
            <a:r>
              <a:rPr lang="en-US" sz="1850" b="1" dirty="0">
                <a:solidFill>
                  <a:srgbClr val="515455"/>
                </a:solidFill>
                <a:latin typeface="Arial"/>
                <a:cs typeface="Arial"/>
              </a:rPr>
              <a:t>(-0.1)</a:t>
            </a:r>
          </a:p>
        </p:txBody>
      </p:sp>
      <p:sp>
        <p:nvSpPr>
          <p:cNvPr id="5734" name="object_573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5736" name="object_573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17%</a:t>
            </a:r>
          </a:p>
          <a:p>
            <a:pPr marL="12700" algn="r">
              <a:lnSpc>
                <a:spcPct val="100000"/>
              </a:lnSpc>
              <a:spcBef>
                <a:spcPts val="120"/>
              </a:spcBef>
            </a:pPr>
            <a:r>
              <a:rPr lang="de-AT" sz="1750" spc="10" dirty="0">
                <a:solidFill>
                  <a:srgbClr val="494C4D"/>
                </a:solidFill>
                <a:latin typeface="Arial"/>
                <a:cs typeface="Arial"/>
              </a:rPr>
              <a:t>34% / 35%</a:t>
            </a:r>
          </a:p>
        </p:txBody>
      </p:sp>
      <p:sp>
        <p:nvSpPr>
          <p:cNvPr id="5738" name="object_573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a:t>
            </a:r>
          </a:p>
        </p:txBody>
      </p:sp>
      <p:sp>
        <p:nvSpPr>
          <p:cNvPr id="5740" name="object_5741"/>
          <p:cNvSpPr/>
          <p:nvPr/>
        </p:nvSpPr>
        <p:spPr>
          <a:xfrm>
            <a:off x="7345326" y="4106021"/>
            <a:ext cx="2522174" cy="398037"/>
          </a:xfrm>
          <a:prstGeom prst="rect">
            <a:avLst/>
          </a:prstGeom>
          <a:solidFill>
            <a:srgbClr val="49C0B6"/>
          </a:solidFill>
        </p:spPr>
      </p:sp>
      <p:sp>
        <p:nvSpPr>
          <p:cNvPr id="5742" name="object_5743"/>
          <p:cNvSpPr/>
          <p:nvPr/>
        </p:nvSpPr>
        <p:spPr>
          <a:xfrm>
            <a:off x="7345326" y="4557130"/>
            <a:ext cx="5044348" cy="172483"/>
          </a:xfrm>
          <a:prstGeom prst="rect">
            <a:avLst/>
          </a:prstGeom>
          <a:solidFill>
            <a:srgbClr val="D1D3D4"/>
          </a:solidFill>
        </p:spPr>
      </p:sp>
      <p:sp>
        <p:nvSpPr>
          <p:cNvPr id="5744" name="object_5745"/>
          <p:cNvSpPr/>
          <p:nvPr/>
        </p:nvSpPr>
        <p:spPr>
          <a:xfrm>
            <a:off x="7345326" y="4782685"/>
            <a:ext cx="5192711" cy="172483"/>
          </a:xfrm>
          <a:prstGeom prst="rect">
            <a:avLst/>
          </a:prstGeom>
          <a:solidFill>
            <a:srgbClr val="E1E2E3"/>
          </a:solidFill>
        </p:spPr>
      </p:sp>
      <p:sp>
        <p:nvSpPr>
          <p:cNvPr id="5746" name="object_574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5748" name="object_574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57%</a:t>
            </a:r>
          </a:p>
          <a:p>
            <a:pPr marL="12700" algn="r">
              <a:lnSpc>
                <a:spcPct val="100000"/>
              </a:lnSpc>
              <a:spcBef>
                <a:spcPts val="120"/>
              </a:spcBef>
            </a:pPr>
            <a:r>
              <a:rPr lang="de-AT" sz="1750" spc="10" dirty="0">
                <a:solidFill>
                  <a:srgbClr val="494C4D"/>
                </a:solidFill>
                <a:latin typeface="Arial"/>
                <a:cs typeface="Arial"/>
              </a:rPr>
              <a:t>34% / 26%</a:t>
            </a:r>
          </a:p>
        </p:txBody>
      </p:sp>
      <p:sp>
        <p:nvSpPr>
          <p:cNvPr id="5750" name="object_575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20</a:t>
            </a:r>
          </a:p>
        </p:txBody>
      </p:sp>
      <p:sp>
        <p:nvSpPr>
          <p:cNvPr id="5752" name="object_5753"/>
          <p:cNvSpPr/>
          <p:nvPr/>
        </p:nvSpPr>
        <p:spPr>
          <a:xfrm>
            <a:off x="7345326" y="5167454"/>
            <a:ext cx="8407247" cy="398037"/>
          </a:xfrm>
          <a:prstGeom prst="rect">
            <a:avLst/>
          </a:prstGeom>
          <a:solidFill>
            <a:srgbClr val="49C0B6"/>
          </a:solidFill>
        </p:spPr>
      </p:sp>
      <p:sp>
        <p:nvSpPr>
          <p:cNvPr id="5754" name="object_5755"/>
          <p:cNvSpPr/>
          <p:nvPr/>
        </p:nvSpPr>
        <p:spPr>
          <a:xfrm>
            <a:off x="7345326" y="5618563"/>
            <a:ext cx="5044348" cy="172483"/>
          </a:xfrm>
          <a:prstGeom prst="rect">
            <a:avLst/>
          </a:prstGeom>
          <a:solidFill>
            <a:srgbClr val="D1D3D4"/>
          </a:solidFill>
        </p:spPr>
      </p:sp>
      <p:sp>
        <p:nvSpPr>
          <p:cNvPr id="5756" name="object_5757"/>
          <p:cNvSpPr/>
          <p:nvPr/>
        </p:nvSpPr>
        <p:spPr>
          <a:xfrm>
            <a:off x="7345326" y="5844118"/>
            <a:ext cx="3894534" cy="172483"/>
          </a:xfrm>
          <a:prstGeom prst="rect">
            <a:avLst/>
          </a:prstGeom>
          <a:solidFill>
            <a:srgbClr val="E1E2E3"/>
          </a:solidFill>
        </p:spPr>
      </p:sp>
      <p:sp>
        <p:nvSpPr>
          <p:cNvPr id="5758" name="object_575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5760" name="object_576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17%</a:t>
            </a:r>
          </a:p>
          <a:p>
            <a:pPr marL="12700" algn="r">
              <a:lnSpc>
                <a:spcPct val="100000"/>
              </a:lnSpc>
              <a:spcBef>
                <a:spcPts val="120"/>
              </a:spcBef>
            </a:pPr>
            <a:r>
              <a:rPr lang="de-AT" sz="1750" spc="10" dirty="0">
                <a:solidFill>
                  <a:srgbClr val="494C4D"/>
                </a:solidFill>
                <a:latin typeface="Arial"/>
                <a:cs typeface="Arial"/>
              </a:rPr>
              <a:t>17% / 24%</a:t>
            </a:r>
          </a:p>
        </p:txBody>
      </p:sp>
      <p:sp>
        <p:nvSpPr>
          <p:cNvPr id="5762" name="object_576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a:t>
            </a:r>
          </a:p>
        </p:txBody>
      </p:sp>
      <p:sp>
        <p:nvSpPr>
          <p:cNvPr id="5764" name="object_5765"/>
          <p:cNvSpPr/>
          <p:nvPr/>
        </p:nvSpPr>
        <p:spPr>
          <a:xfrm>
            <a:off x="7345326" y="6228887"/>
            <a:ext cx="2522174" cy="398037"/>
          </a:xfrm>
          <a:prstGeom prst="rect">
            <a:avLst/>
          </a:prstGeom>
          <a:solidFill>
            <a:srgbClr val="49C0B6"/>
          </a:solidFill>
        </p:spPr>
      </p:sp>
      <p:sp>
        <p:nvSpPr>
          <p:cNvPr id="5766" name="object_5767"/>
          <p:cNvSpPr/>
          <p:nvPr/>
        </p:nvSpPr>
        <p:spPr>
          <a:xfrm>
            <a:off x="7345326" y="6679996"/>
            <a:ext cx="2522174" cy="172483"/>
          </a:xfrm>
          <a:prstGeom prst="rect">
            <a:avLst/>
          </a:prstGeom>
          <a:solidFill>
            <a:srgbClr val="D1D3D4"/>
          </a:solidFill>
        </p:spPr>
      </p:sp>
      <p:sp>
        <p:nvSpPr>
          <p:cNvPr id="5768" name="object_5769"/>
          <p:cNvSpPr/>
          <p:nvPr/>
        </p:nvSpPr>
        <p:spPr>
          <a:xfrm>
            <a:off x="7345326" y="6905551"/>
            <a:ext cx="3461808" cy="172483"/>
          </a:xfrm>
          <a:prstGeom prst="rect">
            <a:avLst/>
          </a:prstGeom>
          <a:solidFill>
            <a:srgbClr val="E1E2E3"/>
          </a:solidFill>
        </p:spPr>
      </p:sp>
      <p:sp>
        <p:nvSpPr>
          <p:cNvPr id="5770" name="object_577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5772" name="object_577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3% / 0%</a:t>
            </a:r>
          </a:p>
        </p:txBody>
      </p:sp>
      <p:sp>
        <p:nvSpPr>
          <p:cNvPr id="5774" name="object_577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776" name="object_5777"/>
          <p:cNvSpPr/>
          <p:nvPr/>
        </p:nvSpPr>
        <p:spPr>
          <a:xfrm>
            <a:off x="7345326" y="7290320"/>
            <a:ext cx="0" cy="398037"/>
          </a:xfrm>
          <a:prstGeom prst="rect">
            <a:avLst/>
          </a:prstGeom>
          <a:solidFill>
            <a:srgbClr val="49C0B6"/>
          </a:solidFill>
        </p:spPr>
      </p:sp>
      <p:sp>
        <p:nvSpPr>
          <p:cNvPr id="5778" name="object_5779"/>
          <p:cNvSpPr/>
          <p:nvPr/>
        </p:nvSpPr>
        <p:spPr>
          <a:xfrm>
            <a:off x="7345326" y="7741429"/>
            <a:ext cx="420362" cy="172483"/>
          </a:xfrm>
          <a:prstGeom prst="rect">
            <a:avLst/>
          </a:prstGeom>
          <a:solidFill>
            <a:srgbClr val="D1D3D4"/>
          </a:solidFill>
        </p:spPr>
      </p:sp>
      <p:sp>
        <p:nvSpPr>
          <p:cNvPr id="5780" name="object_5781"/>
          <p:cNvSpPr/>
          <p:nvPr/>
        </p:nvSpPr>
        <p:spPr>
          <a:xfrm>
            <a:off x="7345326" y="7966984"/>
            <a:ext cx="0" cy="172483"/>
          </a:xfrm>
          <a:prstGeom prst="rect">
            <a:avLst/>
          </a:prstGeom>
          <a:solidFill>
            <a:srgbClr val="E1E2E3"/>
          </a:solidFill>
        </p:spPr>
      </p:sp>
      <p:sp>
        <p:nvSpPr>
          <p:cNvPr id="5782" name="object_578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5784" name="object_578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0% / 3%</a:t>
            </a:r>
          </a:p>
        </p:txBody>
      </p:sp>
      <p:sp>
        <p:nvSpPr>
          <p:cNvPr id="5786" name="object_578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5788" name="object_5789"/>
          <p:cNvSpPr/>
          <p:nvPr/>
        </p:nvSpPr>
        <p:spPr>
          <a:xfrm>
            <a:off x="7345326" y="8351753"/>
            <a:ext cx="420362" cy="398037"/>
          </a:xfrm>
          <a:prstGeom prst="rect">
            <a:avLst/>
          </a:prstGeom>
          <a:solidFill>
            <a:srgbClr val="49C0B6"/>
          </a:solidFill>
        </p:spPr>
      </p:sp>
      <p:sp>
        <p:nvSpPr>
          <p:cNvPr id="5790" name="object_5791"/>
          <p:cNvSpPr/>
          <p:nvPr/>
        </p:nvSpPr>
        <p:spPr>
          <a:xfrm>
            <a:off x="7345326" y="8802862"/>
            <a:ext cx="0" cy="172483"/>
          </a:xfrm>
          <a:prstGeom prst="rect">
            <a:avLst/>
          </a:prstGeom>
          <a:solidFill>
            <a:srgbClr val="D1D3D4"/>
          </a:solidFill>
        </p:spPr>
      </p:sp>
      <p:sp>
        <p:nvSpPr>
          <p:cNvPr id="5792" name="object_5793"/>
          <p:cNvSpPr/>
          <p:nvPr/>
        </p:nvSpPr>
        <p:spPr>
          <a:xfrm>
            <a:off x="7345326" y="9028417"/>
            <a:ext cx="432726" cy="172483"/>
          </a:xfrm>
          <a:prstGeom prst="rect">
            <a:avLst/>
          </a:prstGeom>
          <a:solidFill>
            <a:srgbClr val="E1E2E3"/>
          </a:solidFill>
        </p:spPr>
      </p:sp>
      <p:sp>
        <p:nvSpPr>
          <p:cNvPr id="5794" name="object_579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5796" name="object_579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6% / 6%</a:t>
            </a:r>
          </a:p>
        </p:txBody>
      </p:sp>
      <p:sp>
        <p:nvSpPr>
          <p:cNvPr id="5798" name="object_579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5800" name="object_5801"/>
          <p:cNvSpPr/>
          <p:nvPr/>
        </p:nvSpPr>
        <p:spPr>
          <a:xfrm>
            <a:off x="7345326" y="9413186"/>
            <a:ext cx="420362" cy="398037"/>
          </a:xfrm>
          <a:prstGeom prst="rect">
            <a:avLst/>
          </a:prstGeom>
          <a:solidFill>
            <a:srgbClr val="49C0B6"/>
          </a:solidFill>
        </p:spPr>
      </p:sp>
      <p:sp>
        <p:nvSpPr>
          <p:cNvPr id="5802" name="object_5803"/>
          <p:cNvSpPr/>
          <p:nvPr/>
        </p:nvSpPr>
        <p:spPr>
          <a:xfrm>
            <a:off x="7345326" y="9864295"/>
            <a:ext cx="840725" cy="172483"/>
          </a:xfrm>
          <a:prstGeom prst="rect">
            <a:avLst/>
          </a:prstGeom>
          <a:solidFill>
            <a:srgbClr val="D1D3D4"/>
          </a:solidFill>
        </p:spPr>
      </p:sp>
      <p:sp>
        <p:nvSpPr>
          <p:cNvPr id="5804" name="object_5805"/>
          <p:cNvSpPr/>
          <p:nvPr/>
        </p:nvSpPr>
        <p:spPr>
          <a:xfrm>
            <a:off x="7345326" y="10089850"/>
            <a:ext cx="865452" cy="172483"/>
          </a:xfrm>
          <a:prstGeom prst="rect">
            <a:avLst/>
          </a:prstGeom>
          <a:solidFill>
            <a:srgbClr val="E1E2E3"/>
          </a:solidFill>
        </p:spPr>
      </p:sp>
      <p:sp>
        <p:nvSpPr>
          <p:cNvPr id="5806" name="object_5807"/>
          <p:cNvSpPr/>
          <p:nvPr/>
        </p:nvSpPr>
        <p:spPr>
          <a:xfrm>
            <a:off x="7345326" y="3999878"/>
            <a:ext cx="0" cy="6368598"/>
          </a:xfrm>
          <a:prstGeom prst="rect">
            <a:avLst/>
          </a:prstGeom>
          <a:ln w="5235">
            <a:solidFill>
              <a:srgbClr val="000000"/>
            </a:solidFill>
          </a:ln>
        </p:spPr>
      </p:sp>
      <p:sp>
        <p:nvSpPr>
          <p:cNvPr id="5808" name="object_5809"/>
          <p:cNvSpPr/>
          <p:nvPr/>
        </p:nvSpPr>
        <p:spPr>
          <a:xfrm>
            <a:off x="15752573" y="3999878"/>
            <a:ext cx="0" cy="6368598"/>
          </a:xfrm>
          <a:prstGeom prst="rect">
            <a:avLst/>
          </a:prstGeom>
          <a:ln w="5235">
            <a:solidFill>
              <a:srgbClr val="000000"/>
            </a:solidFill>
          </a:ln>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40" name="object_1141"/>
          <p:cNvPicPr>
            <a:picLocks noChangeAspect="1"/>
          </p:cNvPicPr>
          <p:nvPr/>
        </p:nvPicPr>
        <p:blipFill>
          <a:blip r:embed="rId3"/>
          <a:stretch>
            <a:fillRect/>
          </a:stretch>
        </p:blipFill>
        <p:spPr>
          <a:xfrm>
            <a:off x="603250" y="519041"/>
            <a:ext cx="1098413" cy="1098413"/>
          </a:xfrm>
          <a:prstGeom prst="rect">
            <a:avLst/>
          </a:prstGeom>
        </p:spPr>
      </p:pic>
      <p:sp>
        <p:nvSpPr>
          <p:cNvPr id="1142" name="object_114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Die Symbole</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144" name="1145">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1146" name="1147">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1148" name="1149">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1150" name="1151">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1152" name="1153">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1154" name="1155">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1156" name="1157">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1158" name="1159">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1160" name="object_1161"/>
          <p:cNvSpPr txBox="1"/>
          <p:nvPr/>
        </p:nvSpPr>
        <p:spPr>
          <a:xfrm>
            <a:off x="2010410" y="3100000"/>
            <a:ext cx="3216656" cy="2261870"/>
          </a:xfrm>
          <a:prstGeom prst="rect">
            <a:avLst/>
          </a:prstGeom>
        </p:spPr>
        <p:txBody>
          <a:bodyPr vert="horz" wrap="square" lIns="0" tIns="15240" rIns="0" bIns="0" rtlCol="0" anchor="ctr">
            <a:spAutoFit/>
          </a:bodyPr>
          <a:lstStyle/>
          <a:p>
            <a:pPr marL="180000">
              <a:lnSpc>
                <a:spcPct val="100000"/>
              </a:lnSpc>
              <a:spcBef>
                <a:spcPts val="120"/>
              </a:spcBef>
            </a:pPr>
            <a:r>
              <a:rPr sz="3200" spc="0" dirty="0">
                <a:solidFill>
                  <a:srgbClr val="494C4D"/>
                </a:solidFill>
                <a:latin typeface="Arial"/>
                <a:cs typeface="Arial"/>
              </a:rPr>
              <a:t>Index</a:t>
            </a:r>
            <a:endParaRPr sz="3200" dirty="0">
              <a:latin typeface="Arial"/>
              <a:cs typeface="Arial"/>
            </a:endParaRPr>
          </a:p>
        </p:txBody>
      </p:sp>
      <p:sp>
        <p:nvSpPr>
          <p:cNvPr id="1162" name="object_1163"/>
          <p:cNvSpPr>
            <a:spLocks noGrp="1"/>
          </p:cNvSpPr>
          <p:nvPr/>
        </p:nvSpPr>
        <p:spPr>
          <a:xfrm rot="18900000">
            <a:off x="6511394" y="3906935"/>
            <a:ext cx="648000" cy="648000"/>
          </a:xfrm>
          <a:prstGeom prst="rect">
            <a:avLst/>
          </a:prstGeom>
          <a:ln w="125650">
            <a:solidFill>
              <a:srgbClr val="49C0B6"/>
            </a:solidFill>
          </a:ln>
        </p:spPr>
        <p:txBody>
          <a:bodyPr wrap="square" lIns="0" tIns="0" rIns="0" bIns="0" rtlCol="0"/>
          <a:lstStyle/>
          <a:p>
            <a:endParaRPr/>
          </a:p>
        </p:txBody>
      </p:sp>
      <p:sp>
        <p:nvSpPr>
          <p:cNvPr id="1164" name="object_1165"/>
          <p:cNvSpPr txBox="1"/>
          <p:nvPr/>
        </p:nvSpPr>
        <p:spPr>
          <a:xfrm>
            <a:off x="8443722" y="3100000"/>
            <a:ext cx="9649968" cy="2261870"/>
          </a:xfrm>
          <a:prstGeom prst="rect">
            <a:avLst/>
          </a:prstGeom>
        </p:spPr>
        <p:txBody>
          <a:bodyPr vert="horz" wrap="square" lIns="15240" tIns="15240" rIns="0" bIns="0" rtlCol="0" anchor="ctr">
            <a:spAutoFit/>
          </a:bodyPr>
          <a:lstStyle/>
          <a:p>
            <a:pPr marL="200000">
              <a:lnSpc>
                <a:spcPct val="100000"/>
              </a:lnSpc>
              <a:spcBef>
                <a:spcPts val="120"/>
              </a:spcBef>
            </a:pPr>
            <a:r>
              <a:rPr sz="3200" spc="0" dirty="0">
                <a:solidFill>
                  <a:srgbClr val="494C4D"/>
                </a:solidFill>
                <a:latin typeface="Arial"/>
                <a:cs typeface="Arial"/>
              </a:rPr>
              <a:t>Die durchschnittliche Bewertung (Mittelwert) von mehreren Aspekten, die ein gemeinsames Phänomen beschreiben. Die Ergebnisse eines Index werden als Raute dargestellt.</a:t>
            </a:r>
            <a:endParaRPr sz="3200" dirty="0">
              <a:latin typeface="Arial"/>
              <a:cs typeface="Arial"/>
            </a:endParaRPr>
          </a:p>
        </p:txBody>
      </p:sp>
      <p:sp>
        <p:nvSpPr>
          <p:cNvPr id="1166" name="object_1167"/>
          <p:cNvSpPr txBox="1"/>
          <p:nvPr/>
        </p:nvSpPr>
        <p:spPr>
          <a:xfrm>
            <a:off x="2010410" y="5361870"/>
            <a:ext cx="3216656" cy="2261870"/>
          </a:xfrm>
          <a:prstGeom prst="rect">
            <a:avLst/>
          </a:prstGeom>
        </p:spPr>
        <p:txBody>
          <a:bodyPr vert="horz" wrap="square" lIns="0" tIns="15240" rIns="0" bIns="0" rtlCol="0" anchor="ctr">
            <a:spAutoFit/>
          </a:bodyPr>
          <a:lstStyle/>
          <a:p>
            <a:pPr marL="180000">
              <a:lnSpc>
                <a:spcPct val="100000"/>
              </a:lnSpc>
              <a:spcBef>
                <a:spcPts val="120"/>
              </a:spcBef>
            </a:pPr>
            <a:r>
              <a:rPr sz="3200" spc="0" dirty="0">
                <a:solidFill>
                  <a:srgbClr val="494C4D"/>
                </a:solidFill>
                <a:latin typeface="Arial"/>
                <a:cs typeface="Arial"/>
              </a:rPr>
              <a:t>Dimension</a:t>
            </a:r>
            <a:endParaRPr sz="3200" dirty="0">
              <a:latin typeface="Arial"/>
              <a:cs typeface="Arial"/>
            </a:endParaRPr>
          </a:p>
        </p:txBody>
      </p:sp>
      <p:sp>
        <p:nvSpPr>
          <p:cNvPr id="5" name="object_3557"/>
          <p:cNvSpPr>
            <a:spLocks noGrp="1"/>
          </p:cNvSpPr>
          <p:nvPr/>
        </p:nvSpPr>
        <p:spPr>
          <a:xfrm>
            <a:off x="6511394" y="6168805"/>
            <a:ext cx="648000" cy="648000"/>
          </a:xfrm>
          <a:prstGeom prst="rect">
            <a:avLst/>
          </a:prstGeom>
          <a:ln w="125650">
            <a:solidFill>
              <a:srgbClr val="49C0B6"/>
            </a:solidFill>
          </a:ln>
        </p:spPr>
        <p:txBody>
          <a:bodyPr wrap="square" lIns="0" tIns="0" rIns="0" bIns="0" rtlCol="0"/>
          <a:lstStyle/>
          <a:p>
            <a:endParaRPr/>
          </a:p>
        </p:txBody>
      </p:sp>
      <p:sp>
        <p:nvSpPr>
          <p:cNvPr id="1168" name="object_1169"/>
          <p:cNvSpPr txBox="1"/>
          <p:nvPr/>
        </p:nvSpPr>
        <p:spPr>
          <a:xfrm>
            <a:off x="8443722" y="5361870"/>
            <a:ext cx="9649968" cy="2261870"/>
          </a:xfrm>
          <a:prstGeom prst="rect">
            <a:avLst/>
          </a:prstGeom>
        </p:spPr>
        <p:txBody>
          <a:bodyPr vert="horz" wrap="square" lIns="15240" tIns="15240" rIns="0" bIns="0" rtlCol="0" anchor="ctr">
            <a:spAutoFit/>
          </a:bodyPr>
          <a:lstStyle/>
          <a:p>
            <a:pPr marL="180000">
              <a:lnSpc>
                <a:spcPct val="100000"/>
              </a:lnSpc>
              <a:spcBef>
                <a:spcPts val="120"/>
              </a:spcBef>
            </a:pPr>
            <a:r>
              <a:rPr sz="3200" spc="0" dirty="0">
                <a:solidFill>
                  <a:srgbClr val="494C4D"/>
                </a:solidFill>
                <a:latin typeface="Arial"/>
                <a:cs typeface="Arial"/>
              </a:rPr>
              <a:t>Eine Dimension fasst verschiedene Aspekte aus dem Fragebogen zusammen (=Fragebogenkapitel). Die Dimensionsergebnisse sind an der Darstellung als Quadrat zu erkennen.</a:t>
            </a:r>
            <a:endParaRPr sz="3200" dirty="0">
              <a:latin typeface="Arial"/>
              <a:cs typeface="Arial"/>
            </a:endParaRPr>
          </a:p>
        </p:txBody>
      </p:sp>
      <p:sp>
        <p:nvSpPr>
          <p:cNvPr id="1170" name="object_1171"/>
          <p:cNvSpPr txBox="1"/>
          <p:nvPr/>
        </p:nvSpPr>
        <p:spPr>
          <a:xfrm>
            <a:off x="2010410" y="7623740"/>
            <a:ext cx="3216656" cy="2261870"/>
          </a:xfrm>
          <a:prstGeom prst="rect">
            <a:avLst/>
          </a:prstGeom>
        </p:spPr>
        <p:txBody>
          <a:bodyPr vert="horz" wrap="square" lIns="0" tIns="15240" rIns="0" bIns="0" rtlCol="0" anchor="ctr">
            <a:spAutoFit/>
          </a:bodyPr>
          <a:lstStyle/>
          <a:p>
            <a:pPr marL="180000">
              <a:lnSpc>
                <a:spcPct val="100000"/>
              </a:lnSpc>
              <a:spcBef>
                <a:spcPts val="120"/>
              </a:spcBef>
            </a:pPr>
            <a:r>
              <a:rPr sz="3200" spc="0" dirty="0">
                <a:solidFill>
                  <a:srgbClr val="494C4D"/>
                </a:solidFill>
                <a:latin typeface="Arial"/>
                <a:cs typeface="Arial"/>
              </a:rPr>
              <a:t>Aspekt</a:t>
            </a:r>
            <a:endParaRPr sz="3200" dirty="0">
              <a:latin typeface="Arial"/>
              <a:cs typeface="Arial"/>
            </a:endParaRPr>
          </a:p>
        </p:txBody>
      </p:sp>
      <p:sp>
        <p:nvSpPr>
          <p:cNvPr id="6" name="object_2463">
            <a:hlinkClick r:id="" action="ppaction://noaction"/>
          </p:cNvPr>
          <p:cNvSpPr/>
          <p:nvPr/>
        </p:nvSpPr>
        <p:spPr>
          <a:xfrm>
            <a:off x="6511394" y="8430675"/>
            <a:ext cx="720000" cy="720000"/>
          </a:xfrm>
          <a:prstGeom prst="ellipse">
            <a:avLst/>
          </a:prstGeom>
          <a:solidFill>
            <a:srgbClr val="49C0B6"/>
          </a:solidFill>
        </p:spPr>
        <p:txBody>
          <a:bodyPr wrap="square" lIns="0" tIns="0" rIns="0" bIns="0" rtlCol="0" anchor="ctr"/>
          <a:lstStyle/>
          <a:p>
            <a:pPr algn="ctr"/>
            <a:r>
              <a:rPr lang="de-AT" sz="2800" b="1" dirty="0">
                <a:solidFill>
                  <a:srgbClr val="FFFFFF"/>
                </a:solidFill>
                <a:latin typeface="Arial"/>
                <a:ea typeface="Arial"/>
              </a:rPr>
              <a:t>1</a:t>
            </a:r>
            <a:endParaRPr sz="2800" b="1" dirty="0"/>
          </a:p>
        </p:txBody>
      </p:sp>
      <p:sp>
        <p:nvSpPr>
          <p:cNvPr id="1172" name="object_1173"/>
          <p:cNvSpPr txBox="1"/>
          <p:nvPr/>
        </p:nvSpPr>
        <p:spPr>
          <a:xfrm>
            <a:off x="8443722" y="7623740"/>
            <a:ext cx="9649968" cy="2261870"/>
          </a:xfrm>
          <a:prstGeom prst="rect">
            <a:avLst/>
          </a:prstGeom>
        </p:spPr>
        <p:txBody>
          <a:bodyPr vert="horz" wrap="square" lIns="15240" tIns="15240" rIns="0" bIns="0" rtlCol="0" anchor="ctr">
            <a:spAutoFit/>
          </a:bodyPr>
          <a:lstStyle/>
          <a:p>
            <a:pPr marL="180000">
              <a:lnSpc>
                <a:spcPct val="100000"/>
              </a:lnSpc>
              <a:spcBef>
                <a:spcPts val="120"/>
              </a:spcBef>
            </a:pPr>
            <a:r>
              <a:rPr sz="3200" spc="0" dirty="0">
                <a:solidFill>
                  <a:srgbClr val="494C4D"/>
                </a:solidFill>
                <a:latin typeface="Arial"/>
                <a:cs typeface="Arial"/>
              </a:rPr>
              <a:t>Ein Aspekt beschreibt eine konkrete Aussage aus dem Fragebogen. Die Ergebnisse von Aspekten werden im Bericht immer mit Kreisen dargestellt.</a:t>
            </a:r>
            <a:endParaRPr sz="3200" dirty="0">
              <a:latin typeface="Arial"/>
              <a:cs typeface="Arial"/>
            </a:endParaRPr>
          </a:p>
        </p:txBody>
      </p:sp>
      <p:sp>
        <p:nvSpPr>
          <p:cNvPr id="1174" name="object_1175"/>
          <p:cNvSpPr/>
          <p:nvPr/>
        </p:nvSpPr>
        <p:spPr>
          <a:xfrm>
            <a:off x="2010410" y="5361870"/>
            <a:ext cx="16083280" cy="0"/>
          </a:xfrm>
          <a:prstGeom prst="rect">
            <a:avLst/>
          </a:prstGeom>
          <a:ln w="5235">
            <a:solidFill>
              <a:srgbClr val="000000"/>
            </a:solidFill>
          </a:ln>
        </p:spPr>
      </p:sp>
      <p:sp>
        <p:nvSpPr>
          <p:cNvPr id="1176" name="object_1177"/>
          <p:cNvSpPr/>
          <p:nvPr/>
        </p:nvSpPr>
        <p:spPr>
          <a:xfrm>
            <a:off x="2010410" y="7623740"/>
            <a:ext cx="16083280" cy="0"/>
          </a:xfrm>
          <a:prstGeom prst="rect">
            <a:avLst/>
          </a:prstGeom>
          <a:ln w="5235">
            <a:solidFill>
              <a:srgbClr val="000000"/>
            </a:solidFill>
          </a:ln>
        </p:spPr>
      </p:sp>
      <p:sp>
        <p:nvSpPr>
          <p:cNvPr id="1178" name="object_1179"/>
          <p:cNvSpPr/>
          <p:nvPr/>
        </p:nvSpPr>
        <p:spPr>
          <a:xfrm>
            <a:off x="5227066" y="3100000"/>
            <a:ext cx="0" cy="6785610"/>
          </a:xfrm>
          <a:prstGeom prst="rect">
            <a:avLst/>
          </a:prstGeom>
          <a:ln w="5235">
            <a:solidFill>
              <a:srgbClr val="000000"/>
            </a:solidFill>
          </a:ln>
        </p:spPr>
      </p:sp>
      <p:sp>
        <p:nvSpPr>
          <p:cNvPr id="1180" name="object_1181"/>
          <p:cNvSpPr/>
          <p:nvPr/>
        </p:nvSpPr>
        <p:spPr>
          <a:xfrm>
            <a:off x="8443722" y="3100000"/>
            <a:ext cx="0" cy="6785610"/>
          </a:xfrm>
          <a:prstGeom prst="rect">
            <a:avLst/>
          </a:prstGeom>
          <a:ln w="5235">
            <a:solidFill>
              <a:srgbClr val="000000"/>
            </a:solidFill>
          </a:ln>
        </p:spPr>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2" name="object_5813"/>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26</a:t>
            </a:r>
            <a:endParaRPr sz="2950" b="1" dirty="0"/>
          </a:p>
        </p:txBody>
      </p:sp>
      <p:sp>
        <p:nvSpPr>
          <p:cNvPr id="5814" name="object_581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Zielvereinbarung</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5816" name="581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5818" name="581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5820" name="582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5822" name="582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5824" name="582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5826" name="582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5828" name="582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5830" name="583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5832" name="object_5833"/>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Führungskraft vereinbart mit mir klare Ziele. (94.3%)</a:t>
            </a:r>
            <a:endParaRPr sz="2450" dirty="0">
              <a:latin typeface="Arial"/>
              <a:cs typeface="Arial"/>
            </a:endParaRPr>
          </a:p>
        </p:txBody>
      </p:sp>
      <p:sp>
        <p:nvSpPr>
          <p:cNvPr id="5834" name="object_5835"/>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1.4</a:t>
            </a:r>
          </a:p>
          <a:p>
            <a:pPr algn="ctr"/>
            <a:r>
              <a:rPr lang="en-US" sz="1850" b="1" dirty="0">
                <a:solidFill>
                  <a:srgbClr val="515455"/>
                </a:solidFill>
                <a:latin typeface="Arial"/>
                <a:cs typeface="Arial"/>
              </a:rPr>
              <a:t>(0)</a:t>
            </a:r>
          </a:p>
        </p:txBody>
      </p:sp>
      <p:sp>
        <p:nvSpPr>
          <p:cNvPr id="5836" name="object_5837"/>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5838" name="object_5839"/>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57%</a:t>
            </a:r>
          </a:p>
          <a:p>
            <a:pPr marL="12700" algn="r">
              <a:lnSpc>
                <a:spcPct val="100000"/>
              </a:lnSpc>
              <a:spcBef>
                <a:spcPts val="120"/>
              </a:spcBef>
            </a:pPr>
            <a:r>
              <a:rPr lang="de-AT" sz="1750" spc="10" dirty="0">
                <a:solidFill>
                  <a:srgbClr val="494C4D"/>
                </a:solidFill>
                <a:latin typeface="Arial"/>
                <a:cs typeface="Arial"/>
              </a:rPr>
              <a:t>57% / 47%</a:t>
            </a:r>
          </a:p>
        </p:txBody>
      </p:sp>
      <p:sp>
        <p:nvSpPr>
          <p:cNvPr id="5840" name="object_5841"/>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20</a:t>
            </a:r>
          </a:p>
        </p:txBody>
      </p:sp>
      <p:sp>
        <p:nvSpPr>
          <p:cNvPr id="5842" name="object_5843"/>
          <p:cNvSpPr/>
          <p:nvPr/>
        </p:nvSpPr>
        <p:spPr>
          <a:xfrm>
            <a:off x="7345326" y="4106021"/>
            <a:ext cx="8407247" cy="398037"/>
          </a:xfrm>
          <a:prstGeom prst="rect">
            <a:avLst/>
          </a:prstGeom>
          <a:solidFill>
            <a:srgbClr val="49C0B6"/>
          </a:solidFill>
        </p:spPr>
      </p:sp>
      <p:sp>
        <p:nvSpPr>
          <p:cNvPr id="5844" name="object_5845"/>
          <p:cNvSpPr/>
          <p:nvPr/>
        </p:nvSpPr>
        <p:spPr>
          <a:xfrm>
            <a:off x="7345326" y="4557130"/>
            <a:ext cx="8407247" cy="172483"/>
          </a:xfrm>
          <a:prstGeom prst="rect">
            <a:avLst/>
          </a:prstGeom>
          <a:solidFill>
            <a:srgbClr val="D1D3D4"/>
          </a:solidFill>
        </p:spPr>
      </p:sp>
      <p:sp>
        <p:nvSpPr>
          <p:cNvPr id="5846" name="object_5847"/>
          <p:cNvSpPr/>
          <p:nvPr/>
        </p:nvSpPr>
        <p:spPr>
          <a:xfrm>
            <a:off x="7345326" y="4782685"/>
            <a:ext cx="6923615" cy="172483"/>
          </a:xfrm>
          <a:prstGeom prst="rect">
            <a:avLst/>
          </a:prstGeom>
          <a:solidFill>
            <a:srgbClr val="E1E2E3"/>
          </a:solidFill>
        </p:spPr>
      </p:sp>
      <p:sp>
        <p:nvSpPr>
          <p:cNvPr id="5848" name="object_5849"/>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5850" name="object_5851"/>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37%</a:t>
            </a:r>
          </a:p>
          <a:p>
            <a:pPr marL="12700" algn="r">
              <a:lnSpc>
                <a:spcPct val="100000"/>
              </a:lnSpc>
              <a:spcBef>
                <a:spcPts val="120"/>
              </a:spcBef>
            </a:pPr>
            <a:r>
              <a:rPr lang="de-AT" sz="1750" spc="10" dirty="0">
                <a:solidFill>
                  <a:srgbClr val="494C4D"/>
                </a:solidFill>
                <a:latin typeface="Arial"/>
                <a:cs typeface="Arial"/>
              </a:rPr>
              <a:t>37% / 44%</a:t>
            </a:r>
          </a:p>
        </p:txBody>
      </p:sp>
      <p:sp>
        <p:nvSpPr>
          <p:cNvPr id="5852" name="object_5853"/>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13</a:t>
            </a:r>
          </a:p>
        </p:txBody>
      </p:sp>
      <p:sp>
        <p:nvSpPr>
          <p:cNvPr id="5854" name="object_5855"/>
          <p:cNvSpPr/>
          <p:nvPr/>
        </p:nvSpPr>
        <p:spPr>
          <a:xfrm>
            <a:off x="7345326" y="5167454"/>
            <a:ext cx="5464711" cy="398037"/>
          </a:xfrm>
          <a:prstGeom prst="rect">
            <a:avLst/>
          </a:prstGeom>
          <a:solidFill>
            <a:srgbClr val="49C0B6"/>
          </a:solidFill>
        </p:spPr>
      </p:sp>
      <p:sp>
        <p:nvSpPr>
          <p:cNvPr id="5856" name="object_5857"/>
          <p:cNvSpPr/>
          <p:nvPr/>
        </p:nvSpPr>
        <p:spPr>
          <a:xfrm>
            <a:off x="7345326" y="5618563"/>
            <a:ext cx="5464711" cy="172483"/>
          </a:xfrm>
          <a:prstGeom prst="rect">
            <a:avLst/>
          </a:prstGeom>
          <a:solidFill>
            <a:srgbClr val="D1D3D4"/>
          </a:solidFill>
        </p:spPr>
      </p:sp>
      <p:sp>
        <p:nvSpPr>
          <p:cNvPr id="5858" name="object_5859"/>
          <p:cNvSpPr/>
          <p:nvPr/>
        </p:nvSpPr>
        <p:spPr>
          <a:xfrm>
            <a:off x="7345326" y="5844118"/>
            <a:ext cx="6490889" cy="172483"/>
          </a:xfrm>
          <a:prstGeom prst="rect">
            <a:avLst/>
          </a:prstGeom>
          <a:solidFill>
            <a:srgbClr val="E1E2E3"/>
          </a:solidFill>
        </p:spPr>
      </p:sp>
      <p:sp>
        <p:nvSpPr>
          <p:cNvPr id="5860" name="object_5861"/>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5862" name="object_5863"/>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3%</a:t>
            </a:r>
          </a:p>
        </p:txBody>
      </p:sp>
      <p:sp>
        <p:nvSpPr>
          <p:cNvPr id="5864" name="object_5865"/>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866" name="object_5867"/>
          <p:cNvSpPr/>
          <p:nvPr/>
        </p:nvSpPr>
        <p:spPr>
          <a:xfrm>
            <a:off x="7345326" y="6228887"/>
            <a:ext cx="0" cy="398037"/>
          </a:xfrm>
          <a:prstGeom prst="rect">
            <a:avLst/>
          </a:prstGeom>
          <a:solidFill>
            <a:srgbClr val="49C0B6"/>
          </a:solidFill>
        </p:spPr>
      </p:sp>
      <p:sp>
        <p:nvSpPr>
          <p:cNvPr id="5868" name="object_5869"/>
          <p:cNvSpPr/>
          <p:nvPr/>
        </p:nvSpPr>
        <p:spPr>
          <a:xfrm>
            <a:off x="7345326" y="6679996"/>
            <a:ext cx="0" cy="172483"/>
          </a:xfrm>
          <a:prstGeom prst="rect">
            <a:avLst/>
          </a:prstGeom>
          <a:solidFill>
            <a:srgbClr val="D1D3D4"/>
          </a:solidFill>
        </p:spPr>
      </p:sp>
      <p:sp>
        <p:nvSpPr>
          <p:cNvPr id="5870" name="object_5871"/>
          <p:cNvSpPr/>
          <p:nvPr/>
        </p:nvSpPr>
        <p:spPr>
          <a:xfrm>
            <a:off x="7345326" y="6905551"/>
            <a:ext cx="432726" cy="172483"/>
          </a:xfrm>
          <a:prstGeom prst="rect">
            <a:avLst/>
          </a:prstGeom>
          <a:solidFill>
            <a:srgbClr val="E1E2E3"/>
          </a:solidFill>
        </p:spPr>
      </p:sp>
      <p:sp>
        <p:nvSpPr>
          <p:cNvPr id="5872" name="object_5873"/>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5874" name="object_5875"/>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5876" name="object_5877"/>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878" name="object_5879"/>
          <p:cNvSpPr/>
          <p:nvPr/>
        </p:nvSpPr>
        <p:spPr>
          <a:xfrm>
            <a:off x="7345326" y="7290320"/>
            <a:ext cx="0" cy="398037"/>
          </a:xfrm>
          <a:prstGeom prst="rect">
            <a:avLst/>
          </a:prstGeom>
          <a:solidFill>
            <a:srgbClr val="49C0B6"/>
          </a:solidFill>
        </p:spPr>
      </p:sp>
      <p:sp>
        <p:nvSpPr>
          <p:cNvPr id="5880" name="object_5881"/>
          <p:cNvSpPr/>
          <p:nvPr/>
        </p:nvSpPr>
        <p:spPr>
          <a:xfrm>
            <a:off x="7345326" y="7741429"/>
            <a:ext cx="0" cy="172483"/>
          </a:xfrm>
          <a:prstGeom prst="rect">
            <a:avLst/>
          </a:prstGeom>
          <a:solidFill>
            <a:srgbClr val="D1D3D4"/>
          </a:solidFill>
        </p:spPr>
      </p:sp>
      <p:sp>
        <p:nvSpPr>
          <p:cNvPr id="5882" name="object_5883"/>
          <p:cNvSpPr/>
          <p:nvPr/>
        </p:nvSpPr>
        <p:spPr>
          <a:xfrm>
            <a:off x="7345326" y="7966984"/>
            <a:ext cx="0" cy="172483"/>
          </a:xfrm>
          <a:prstGeom prst="rect">
            <a:avLst/>
          </a:prstGeom>
          <a:solidFill>
            <a:srgbClr val="E1E2E3"/>
          </a:solidFill>
        </p:spPr>
      </p:sp>
      <p:sp>
        <p:nvSpPr>
          <p:cNvPr id="5884" name="object_5885"/>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5886" name="object_5887"/>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5888" name="object_5889"/>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890" name="object_5891"/>
          <p:cNvSpPr/>
          <p:nvPr/>
        </p:nvSpPr>
        <p:spPr>
          <a:xfrm>
            <a:off x="7345326" y="8351753"/>
            <a:ext cx="0" cy="398037"/>
          </a:xfrm>
          <a:prstGeom prst="rect">
            <a:avLst/>
          </a:prstGeom>
          <a:solidFill>
            <a:srgbClr val="49C0B6"/>
          </a:solidFill>
        </p:spPr>
      </p:sp>
      <p:sp>
        <p:nvSpPr>
          <p:cNvPr id="5892" name="object_5893"/>
          <p:cNvSpPr/>
          <p:nvPr/>
        </p:nvSpPr>
        <p:spPr>
          <a:xfrm>
            <a:off x="7345326" y="8802862"/>
            <a:ext cx="0" cy="172483"/>
          </a:xfrm>
          <a:prstGeom prst="rect">
            <a:avLst/>
          </a:prstGeom>
          <a:solidFill>
            <a:srgbClr val="D1D3D4"/>
          </a:solidFill>
        </p:spPr>
      </p:sp>
      <p:sp>
        <p:nvSpPr>
          <p:cNvPr id="5894" name="object_5895"/>
          <p:cNvSpPr/>
          <p:nvPr/>
        </p:nvSpPr>
        <p:spPr>
          <a:xfrm>
            <a:off x="7345326" y="9028417"/>
            <a:ext cx="0" cy="172483"/>
          </a:xfrm>
          <a:prstGeom prst="rect">
            <a:avLst/>
          </a:prstGeom>
          <a:solidFill>
            <a:srgbClr val="E1E2E3"/>
          </a:solidFill>
        </p:spPr>
      </p:sp>
      <p:sp>
        <p:nvSpPr>
          <p:cNvPr id="5896" name="object_5897"/>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5898" name="object_5899"/>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5900" name="object_5901"/>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902" name="object_5903"/>
          <p:cNvSpPr/>
          <p:nvPr/>
        </p:nvSpPr>
        <p:spPr>
          <a:xfrm>
            <a:off x="7345326" y="9413186"/>
            <a:ext cx="0" cy="398037"/>
          </a:xfrm>
          <a:prstGeom prst="rect">
            <a:avLst/>
          </a:prstGeom>
          <a:solidFill>
            <a:srgbClr val="49C0B6"/>
          </a:solidFill>
        </p:spPr>
      </p:sp>
      <p:sp>
        <p:nvSpPr>
          <p:cNvPr id="5904" name="object_5905"/>
          <p:cNvSpPr/>
          <p:nvPr/>
        </p:nvSpPr>
        <p:spPr>
          <a:xfrm>
            <a:off x="7345326" y="9864295"/>
            <a:ext cx="0" cy="172483"/>
          </a:xfrm>
          <a:prstGeom prst="rect">
            <a:avLst/>
          </a:prstGeom>
          <a:solidFill>
            <a:srgbClr val="D1D3D4"/>
          </a:solidFill>
        </p:spPr>
      </p:sp>
      <p:sp>
        <p:nvSpPr>
          <p:cNvPr id="5906" name="object_5907"/>
          <p:cNvSpPr/>
          <p:nvPr/>
        </p:nvSpPr>
        <p:spPr>
          <a:xfrm>
            <a:off x="7345326" y="10089850"/>
            <a:ext cx="0" cy="172483"/>
          </a:xfrm>
          <a:prstGeom prst="rect">
            <a:avLst/>
          </a:prstGeom>
          <a:solidFill>
            <a:srgbClr val="E1E2E3"/>
          </a:solidFill>
        </p:spPr>
      </p:sp>
      <p:sp>
        <p:nvSpPr>
          <p:cNvPr id="5908" name="object_5909"/>
          <p:cNvSpPr/>
          <p:nvPr/>
        </p:nvSpPr>
        <p:spPr>
          <a:xfrm>
            <a:off x="7345326" y="3999878"/>
            <a:ext cx="0" cy="6368598"/>
          </a:xfrm>
          <a:prstGeom prst="rect">
            <a:avLst/>
          </a:prstGeom>
          <a:ln w="5235">
            <a:solidFill>
              <a:srgbClr val="000000"/>
            </a:solidFill>
          </a:ln>
        </p:spPr>
      </p:sp>
      <p:sp>
        <p:nvSpPr>
          <p:cNvPr id="5910" name="object_5911"/>
          <p:cNvSpPr/>
          <p:nvPr/>
        </p:nvSpPr>
        <p:spPr>
          <a:xfrm>
            <a:off x="15752573" y="3999878"/>
            <a:ext cx="0" cy="6368598"/>
          </a:xfrm>
          <a:prstGeom prst="rect">
            <a:avLst/>
          </a:prstGeom>
          <a:ln w="5235">
            <a:solidFill>
              <a:srgbClr val="000000"/>
            </a:solidFill>
          </a:ln>
        </p:spPr>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4" name="object_5915"/>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27</a:t>
            </a:r>
            <a:endParaRPr sz="2950" b="1" dirty="0"/>
          </a:p>
        </p:txBody>
      </p:sp>
      <p:sp>
        <p:nvSpPr>
          <p:cNvPr id="5916" name="object_591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Klarheit der Aufgaben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5918" name="591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5920" name="592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5922" name="592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5924" name="592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5926" name="592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5928" name="592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5930" name="593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5932" name="593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5934" name="object_5935"/>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Aufgaben sind klar definiert. (97.1%)</a:t>
            </a:r>
            <a:endParaRPr sz="2450" dirty="0">
              <a:latin typeface="Arial"/>
              <a:cs typeface="Arial"/>
            </a:endParaRPr>
          </a:p>
        </p:txBody>
      </p:sp>
      <p:sp>
        <p:nvSpPr>
          <p:cNvPr id="5936" name="object_5937"/>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1.5</a:t>
            </a:r>
          </a:p>
          <a:p>
            <a:pPr algn="ctr"/>
            <a:r>
              <a:rPr lang="en-US" sz="1850" b="1" dirty="0">
                <a:solidFill>
                  <a:srgbClr val="515455"/>
                </a:solidFill>
                <a:latin typeface="Arial"/>
                <a:cs typeface="Arial"/>
              </a:rPr>
              <a:t>(0)</a:t>
            </a:r>
          </a:p>
        </p:txBody>
      </p:sp>
      <p:sp>
        <p:nvSpPr>
          <p:cNvPr id="5938" name="object_5939"/>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5940" name="object_5941"/>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54%</a:t>
            </a:r>
          </a:p>
          <a:p>
            <a:pPr marL="12700" algn="r">
              <a:lnSpc>
                <a:spcPct val="100000"/>
              </a:lnSpc>
              <a:spcBef>
                <a:spcPts val="120"/>
              </a:spcBef>
            </a:pPr>
            <a:r>
              <a:rPr lang="de-AT" sz="1750" spc="10" dirty="0">
                <a:solidFill>
                  <a:srgbClr val="494C4D"/>
                </a:solidFill>
                <a:latin typeface="Arial"/>
                <a:cs typeface="Arial"/>
              </a:rPr>
              <a:t>54% / 53%</a:t>
            </a:r>
          </a:p>
        </p:txBody>
      </p:sp>
      <p:sp>
        <p:nvSpPr>
          <p:cNvPr id="5942" name="object_5943"/>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19</a:t>
            </a:r>
          </a:p>
        </p:txBody>
      </p:sp>
      <p:sp>
        <p:nvSpPr>
          <p:cNvPr id="5944" name="object_5945"/>
          <p:cNvSpPr/>
          <p:nvPr/>
        </p:nvSpPr>
        <p:spPr>
          <a:xfrm>
            <a:off x="7345326" y="4106021"/>
            <a:ext cx="8407247" cy="398037"/>
          </a:xfrm>
          <a:prstGeom prst="rect">
            <a:avLst/>
          </a:prstGeom>
          <a:solidFill>
            <a:srgbClr val="49C0B6"/>
          </a:solidFill>
        </p:spPr>
      </p:sp>
      <p:sp>
        <p:nvSpPr>
          <p:cNvPr id="5946" name="object_5947"/>
          <p:cNvSpPr/>
          <p:nvPr/>
        </p:nvSpPr>
        <p:spPr>
          <a:xfrm>
            <a:off x="7345326" y="4557130"/>
            <a:ext cx="8407247" cy="172483"/>
          </a:xfrm>
          <a:prstGeom prst="rect">
            <a:avLst/>
          </a:prstGeom>
          <a:solidFill>
            <a:srgbClr val="D1D3D4"/>
          </a:solidFill>
        </p:spPr>
      </p:sp>
      <p:sp>
        <p:nvSpPr>
          <p:cNvPr id="5948" name="object_5949"/>
          <p:cNvSpPr/>
          <p:nvPr/>
        </p:nvSpPr>
        <p:spPr>
          <a:xfrm>
            <a:off x="7345326" y="4782685"/>
            <a:ext cx="8199018" cy="172483"/>
          </a:xfrm>
          <a:prstGeom prst="rect">
            <a:avLst/>
          </a:prstGeom>
          <a:solidFill>
            <a:srgbClr val="E1E2E3"/>
          </a:solidFill>
        </p:spPr>
      </p:sp>
      <p:sp>
        <p:nvSpPr>
          <p:cNvPr id="5950" name="object_595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5952" name="object_595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34% / 29%</a:t>
            </a:r>
          </a:p>
        </p:txBody>
      </p:sp>
      <p:sp>
        <p:nvSpPr>
          <p:cNvPr id="5954" name="object_595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a:t>
            </a:r>
          </a:p>
        </p:txBody>
      </p:sp>
      <p:sp>
        <p:nvSpPr>
          <p:cNvPr id="5956" name="object_5957"/>
          <p:cNvSpPr/>
          <p:nvPr/>
        </p:nvSpPr>
        <p:spPr>
          <a:xfrm>
            <a:off x="7345326" y="5167454"/>
            <a:ext cx="5309840" cy="398037"/>
          </a:xfrm>
          <a:prstGeom prst="rect">
            <a:avLst/>
          </a:prstGeom>
          <a:solidFill>
            <a:srgbClr val="49C0B6"/>
          </a:solidFill>
        </p:spPr>
      </p:sp>
      <p:sp>
        <p:nvSpPr>
          <p:cNvPr id="5958" name="object_5959"/>
          <p:cNvSpPr/>
          <p:nvPr/>
        </p:nvSpPr>
        <p:spPr>
          <a:xfrm>
            <a:off x="7345326" y="5618563"/>
            <a:ext cx="5309840" cy="172483"/>
          </a:xfrm>
          <a:prstGeom prst="rect">
            <a:avLst/>
          </a:prstGeom>
          <a:solidFill>
            <a:srgbClr val="D1D3D4"/>
          </a:solidFill>
        </p:spPr>
      </p:sp>
      <p:sp>
        <p:nvSpPr>
          <p:cNvPr id="5960" name="object_5961"/>
          <p:cNvSpPr/>
          <p:nvPr/>
        </p:nvSpPr>
        <p:spPr>
          <a:xfrm>
            <a:off x="7345326" y="5844118"/>
            <a:ext cx="4555010" cy="172483"/>
          </a:xfrm>
          <a:prstGeom prst="rect">
            <a:avLst/>
          </a:prstGeom>
          <a:solidFill>
            <a:srgbClr val="E1E2E3"/>
          </a:solidFill>
        </p:spPr>
      </p:sp>
      <p:sp>
        <p:nvSpPr>
          <p:cNvPr id="5962" name="object_5963"/>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5964" name="object_5965"/>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9% / 12%</a:t>
            </a:r>
          </a:p>
        </p:txBody>
      </p:sp>
      <p:sp>
        <p:nvSpPr>
          <p:cNvPr id="5966" name="object_5967"/>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a:t>
            </a:r>
          </a:p>
        </p:txBody>
      </p:sp>
      <p:sp>
        <p:nvSpPr>
          <p:cNvPr id="5968" name="object_5969"/>
          <p:cNvSpPr/>
          <p:nvPr/>
        </p:nvSpPr>
        <p:spPr>
          <a:xfrm>
            <a:off x="7345326" y="6228887"/>
            <a:ext cx="1327460" cy="398037"/>
          </a:xfrm>
          <a:prstGeom prst="rect">
            <a:avLst/>
          </a:prstGeom>
          <a:solidFill>
            <a:srgbClr val="49C0B6"/>
          </a:solidFill>
        </p:spPr>
      </p:sp>
      <p:sp>
        <p:nvSpPr>
          <p:cNvPr id="5970" name="object_5971"/>
          <p:cNvSpPr/>
          <p:nvPr/>
        </p:nvSpPr>
        <p:spPr>
          <a:xfrm>
            <a:off x="7345326" y="6679996"/>
            <a:ext cx="1327460" cy="172483"/>
          </a:xfrm>
          <a:prstGeom prst="rect">
            <a:avLst/>
          </a:prstGeom>
          <a:solidFill>
            <a:srgbClr val="D1D3D4"/>
          </a:solidFill>
        </p:spPr>
      </p:sp>
      <p:sp>
        <p:nvSpPr>
          <p:cNvPr id="5972" name="object_5973"/>
          <p:cNvSpPr/>
          <p:nvPr/>
        </p:nvSpPr>
        <p:spPr>
          <a:xfrm>
            <a:off x="7345326" y="6905551"/>
            <a:ext cx="1822004" cy="172483"/>
          </a:xfrm>
          <a:prstGeom prst="rect">
            <a:avLst/>
          </a:prstGeom>
          <a:solidFill>
            <a:srgbClr val="E1E2E3"/>
          </a:solidFill>
        </p:spPr>
      </p:sp>
      <p:sp>
        <p:nvSpPr>
          <p:cNvPr id="5974" name="object_597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5976" name="object_597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3%</a:t>
            </a:r>
          </a:p>
        </p:txBody>
      </p:sp>
      <p:sp>
        <p:nvSpPr>
          <p:cNvPr id="5978" name="object_597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980" name="object_5981"/>
          <p:cNvSpPr/>
          <p:nvPr/>
        </p:nvSpPr>
        <p:spPr>
          <a:xfrm>
            <a:off x="7345326" y="7290320"/>
            <a:ext cx="0" cy="398037"/>
          </a:xfrm>
          <a:prstGeom prst="rect">
            <a:avLst/>
          </a:prstGeom>
          <a:solidFill>
            <a:srgbClr val="49C0B6"/>
          </a:solidFill>
        </p:spPr>
      </p:sp>
      <p:sp>
        <p:nvSpPr>
          <p:cNvPr id="5982" name="object_5983"/>
          <p:cNvSpPr/>
          <p:nvPr/>
        </p:nvSpPr>
        <p:spPr>
          <a:xfrm>
            <a:off x="7345326" y="7741429"/>
            <a:ext cx="0" cy="172483"/>
          </a:xfrm>
          <a:prstGeom prst="rect">
            <a:avLst/>
          </a:prstGeom>
          <a:solidFill>
            <a:srgbClr val="D1D3D4"/>
          </a:solidFill>
        </p:spPr>
      </p:sp>
      <p:sp>
        <p:nvSpPr>
          <p:cNvPr id="5984" name="object_5985"/>
          <p:cNvSpPr/>
          <p:nvPr/>
        </p:nvSpPr>
        <p:spPr>
          <a:xfrm>
            <a:off x="7345326" y="7966984"/>
            <a:ext cx="455501" cy="172483"/>
          </a:xfrm>
          <a:prstGeom prst="rect">
            <a:avLst/>
          </a:prstGeom>
          <a:solidFill>
            <a:srgbClr val="E1E2E3"/>
          </a:solidFill>
        </p:spPr>
      </p:sp>
      <p:sp>
        <p:nvSpPr>
          <p:cNvPr id="5986" name="object_5987"/>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5988" name="object_5989"/>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5990" name="object_5991"/>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5992" name="object_5993"/>
          <p:cNvSpPr/>
          <p:nvPr/>
        </p:nvSpPr>
        <p:spPr>
          <a:xfrm>
            <a:off x="7345326" y="8351753"/>
            <a:ext cx="0" cy="398037"/>
          </a:xfrm>
          <a:prstGeom prst="rect">
            <a:avLst/>
          </a:prstGeom>
          <a:solidFill>
            <a:srgbClr val="49C0B6"/>
          </a:solidFill>
        </p:spPr>
      </p:sp>
      <p:sp>
        <p:nvSpPr>
          <p:cNvPr id="5994" name="object_5995"/>
          <p:cNvSpPr/>
          <p:nvPr/>
        </p:nvSpPr>
        <p:spPr>
          <a:xfrm>
            <a:off x="7345326" y="8802862"/>
            <a:ext cx="0" cy="172483"/>
          </a:xfrm>
          <a:prstGeom prst="rect">
            <a:avLst/>
          </a:prstGeom>
          <a:solidFill>
            <a:srgbClr val="D1D3D4"/>
          </a:solidFill>
        </p:spPr>
      </p:sp>
      <p:sp>
        <p:nvSpPr>
          <p:cNvPr id="5996" name="object_5997"/>
          <p:cNvSpPr/>
          <p:nvPr/>
        </p:nvSpPr>
        <p:spPr>
          <a:xfrm>
            <a:off x="7345326" y="9028417"/>
            <a:ext cx="0" cy="172483"/>
          </a:xfrm>
          <a:prstGeom prst="rect">
            <a:avLst/>
          </a:prstGeom>
          <a:solidFill>
            <a:srgbClr val="E1E2E3"/>
          </a:solidFill>
        </p:spPr>
      </p:sp>
      <p:sp>
        <p:nvSpPr>
          <p:cNvPr id="5998" name="object_5999"/>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6000" name="object_6001"/>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6002" name="object_6003"/>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6004" name="object_6005"/>
          <p:cNvSpPr/>
          <p:nvPr/>
        </p:nvSpPr>
        <p:spPr>
          <a:xfrm>
            <a:off x="7345326" y="9413186"/>
            <a:ext cx="0" cy="398037"/>
          </a:xfrm>
          <a:prstGeom prst="rect">
            <a:avLst/>
          </a:prstGeom>
          <a:solidFill>
            <a:srgbClr val="49C0B6"/>
          </a:solidFill>
        </p:spPr>
      </p:sp>
      <p:sp>
        <p:nvSpPr>
          <p:cNvPr id="6006" name="object_6007"/>
          <p:cNvSpPr/>
          <p:nvPr/>
        </p:nvSpPr>
        <p:spPr>
          <a:xfrm>
            <a:off x="7345326" y="9864295"/>
            <a:ext cx="0" cy="172483"/>
          </a:xfrm>
          <a:prstGeom prst="rect">
            <a:avLst/>
          </a:prstGeom>
          <a:solidFill>
            <a:srgbClr val="D1D3D4"/>
          </a:solidFill>
        </p:spPr>
      </p:sp>
      <p:sp>
        <p:nvSpPr>
          <p:cNvPr id="6008" name="object_6009"/>
          <p:cNvSpPr/>
          <p:nvPr/>
        </p:nvSpPr>
        <p:spPr>
          <a:xfrm>
            <a:off x="7345326" y="10089850"/>
            <a:ext cx="0" cy="172483"/>
          </a:xfrm>
          <a:prstGeom prst="rect">
            <a:avLst/>
          </a:prstGeom>
          <a:solidFill>
            <a:srgbClr val="E1E2E3"/>
          </a:solidFill>
        </p:spPr>
      </p:sp>
      <p:sp>
        <p:nvSpPr>
          <p:cNvPr id="6010" name="object_6011"/>
          <p:cNvSpPr/>
          <p:nvPr/>
        </p:nvSpPr>
        <p:spPr>
          <a:xfrm>
            <a:off x="7345326" y="3999878"/>
            <a:ext cx="0" cy="6368598"/>
          </a:xfrm>
          <a:prstGeom prst="rect">
            <a:avLst/>
          </a:prstGeom>
          <a:ln w="5235">
            <a:solidFill>
              <a:srgbClr val="000000"/>
            </a:solidFill>
          </a:ln>
        </p:spPr>
      </p:sp>
      <p:sp>
        <p:nvSpPr>
          <p:cNvPr id="6012" name="object_6013"/>
          <p:cNvSpPr/>
          <p:nvPr/>
        </p:nvSpPr>
        <p:spPr>
          <a:xfrm>
            <a:off x="15752573" y="3999878"/>
            <a:ext cx="0" cy="6368598"/>
          </a:xfrm>
          <a:prstGeom prst="rect">
            <a:avLst/>
          </a:prstGeom>
          <a:ln w="5235">
            <a:solidFill>
              <a:srgbClr val="000000"/>
            </a:solidFill>
          </a:ln>
        </p:spPr>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16" name="object_6017"/>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28</a:t>
            </a:r>
            <a:endParaRPr sz="2950" b="1" dirty="0"/>
          </a:p>
        </p:txBody>
      </p:sp>
      <p:sp>
        <p:nvSpPr>
          <p:cNvPr id="6018" name="object_601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Entscheidungsbefugnisse</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6020" name="602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6022" name="602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6024" name="602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6026" name="602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6028" name="602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6030" name="603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6032" name="603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6034" name="603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6036" name="object_6037"/>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Entscheidungsbefugnisse entsprechen der mir übertragenen Verantwortung. (97.1%)</a:t>
            </a:r>
            <a:endParaRPr sz="2450" dirty="0">
              <a:latin typeface="Arial"/>
              <a:cs typeface="Arial"/>
            </a:endParaRPr>
          </a:p>
        </p:txBody>
      </p:sp>
      <p:sp>
        <p:nvSpPr>
          <p:cNvPr id="6038" name="object_6039"/>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a:t>
            </a:r>
          </a:p>
          <a:p>
            <a:pPr algn="ctr"/>
            <a:r>
              <a:rPr lang="en-US" sz="1850" b="1" dirty="0">
                <a:solidFill>
                  <a:srgbClr val="515455"/>
                </a:solidFill>
                <a:latin typeface="Arial"/>
                <a:cs typeface="Arial"/>
              </a:rPr>
              <a:t>(0)</a:t>
            </a:r>
          </a:p>
        </p:txBody>
      </p:sp>
      <p:sp>
        <p:nvSpPr>
          <p:cNvPr id="6040" name="object_6041"/>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6042" name="object_6043"/>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34% / 32%</a:t>
            </a:r>
          </a:p>
        </p:txBody>
      </p:sp>
      <p:sp>
        <p:nvSpPr>
          <p:cNvPr id="6044" name="object_6045"/>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a:t>
            </a:r>
          </a:p>
        </p:txBody>
      </p:sp>
      <p:sp>
        <p:nvSpPr>
          <p:cNvPr id="6046" name="object_6047"/>
          <p:cNvSpPr/>
          <p:nvPr/>
        </p:nvSpPr>
        <p:spPr>
          <a:xfrm>
            <a:off x="7345326" y="4106021"/>
            <a:ext cx="7538806" cy="398037"/>
          </a:xfrm>
          <a:prstGeom prst="rect">
            <a:avLst/>
          </a:prstGeom>
          <a:solidFill>
            <a:srgbClr val="49C0B6"/>
          </a:solidFill>
        </p:spPr>
      </p:sp>
      <p:sp>
        <p:nvSpPr>
          <p:cNvPr id="6048" name="object_6049"/>
          <p:cNvSpPr/>
          <p:nvPr/>
        </p:nvSpPr>
        <p:spPr>
          <a:xfrm>
            <a:off x="7345326" y="4557130"/>
            <a:ext cx="7538806" cy="172483"/>
          </a:xfrm>
          <a:prstGeom prst="rect">
            <a:avLst/>
          </a:prstGeom>
          <a:solidFill>
            <a:srgbClr val="D1D3D4"/>
          </a:solidFill>
        </p:spPr>
      </p:sp>
      <p:sp>
        <p:nvSpPr>
          <p:cNvPr id="6050" name="object_6051"/>
          <p:cNvSpPr/>
          <p:nvPr/>
        </p:nvSpPr>
        <p:spPr>
          <a:xfrm>
            <a:off x="7345326" y="4782685"/>
            <a:ext cx="7113824" cy="172483"/>
          </a:xfrm>
          <a:prstGeom prst="rect">
            <a:avLst/>
          </a:prstGeom>
          <a:solidFill>
            <a:srgbClr val="E1E2E3"/>
          </a:solidFill>
        </p:spPr>
      </p:sp>
      <p:sp>
        <p:nvSpPr>
          <p:cNvPr id="6052" name="object_6053"/>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6054" name="object_6055"/>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34% / 38%</a:t>
            </a:r>
          </a:p>
        </p:txBody>
      </p:sp>
      <p:sp>
        <p:nvSpPr>
          <p:cNvPr id="6056" name="object_6057"/>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a:t>
            </a:r>
          </a:p>
        </p:txBody>
      </p:sp>
      <p:sp>
        <p:nvSpPr>
          <p:cNvPr id="6058" name="object_6059"/>
          <p:cNvSpPr/>
          <p:nvPr/>
        </p:nvSpPr>
        <p:spPr>
          <a:xfrm>
            <a:off x="7345326" y="5167454"/>
            <a:ext cx="7538806" cy="398037"/>
          </a:xfrm>
          <a:prstGeom prst="rect">
            <a:avLst/>
          </a:prstGeom>
          <a:solidFill>
            <a:srgbClr val="49C0B6"/>
          </a:solidFill>
        </p:spPr>
      </p:sp>
      <p:sp>
        <p:nvSpPr>
          <p:cNvPr id="6060" name="object_6061"/>
          <p:cNvSpPr/>
          <p:nvPr/>
        </p:nvSpPr>
        <p:spPr>
          <a:xfrm>
            <a:off x="7345326" y="5618563"/>
            <a:ext cx="7538806" cy="172483"/>
          </a:xfrm>
          <a:prstGeom prst="rect">
            <a:avLst/>
          </a:prstGeom>
          <a:solidFill>
            <a:srgbClr val="D1D3D4"/>
          </a:solidFill>
        </p:spPr>
      </p:sp>
      <p:sp>
        <p:nvSpPr>
          <p:cNvPr id="6062" name="object_6063"/>
          <p:cNvSpPr/>
          <p:nvPr/>
        </p:nvSpPr>
        <p:spPr>
          <a:xfrm>
            <a:off x="7345326" y="5844118"/>
            <a:ext cx="8407247" cy="172483"/>
          </a:xfrm>
          <a:prstGeom prst="rect">
            <a:avLst/>
          </a:prstGeom>
          <a:solidFill>
            <a:srgbClr val="E1E2E3"/>
          </a:solidFill>
        </p:spPr>
      </p:sp>
      <p:sp>
        <p:nvSpPr>
          <p:cNvPr id="6064" name="object_6065"/>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6066" name="object_6067"/>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26%</a:t>
            </a:r>
          </a:p>
          <a:p>
            <a:pPr marL="12700" algn="r">
              <a:lnSpc>
                <a:spcPct val="100000"/>
              </a:lnSpc>
              <a:spcBef>
                <a:spcPts val="120"/>
              </a:spcBef>
            </a:pPr>
            <a:r>
              <a:rPr lang="de-AT" sz="1750" spc="10" dirty="0">
                <a:solidFill>
                  <a:srgbClr val="494C4D"/>
                </a:solidFill>
                <a:latin typeface="Arial"/>
                <a:cs typeface="Arial"/>
              </a:rPr>
              <a:t>26% / 18%</a:t>
            </a:r>
          </a:p>
        </p:txBody>
      </p:sp>
      <p:sp>
        <p:nvSpPr>
          <p:cNvPr id="6068" name="object_6069"/>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a:t>
            </a:r>
          </a:p>
        </p:txBody>
      </p:sp>
      <p:sp>
        <p:nvSpPr>
          <p:cNvPr id="6070" name="object_6071"/>
          <p:cNvSpPr/>
          <p:nvPr/>
        </p:nvSpPr>
        <p:spPr>
          <a:xfrm>
            <a:off x="7345326" y="6228887"/>
            <a:ext cx="5654105" cy="398037"/>
          </a:xfrm>
          <a:prstGeom prst="rect">
            <a:avLst/>
          </a:prstGeom>
          <a:solidFill>
            <a:srgbClr val="49C0B6"/>
          </a:solidFill>
        </p:spPr>
      </p:sp>
      <p:sp>
        <p:nvSpPr>
          <p:cNvPr id="6072" name="object_6073"/>
          <p:cNvSpPr/>
          <p:nvPr/>
        </p:nvSpPr>
        <p:spPr>
          <a:xfrm>
            <a:off x="7345326" y="6679996"/>
            <a:ext cx="5654105" cy="172483"/>
          </a:xfrm>
          <a:prstGeom prst="rect">
            <a:avLst/>
          </a:prstGeom>
          <a:solidFill>
            <a:srgbClr val="D1D3D4"/>
          </a:solidFill>
        </p:spPr>
      </p:sp>
      <p:sp>
        <p:nvSpPr>
          <p:cNvPr id="6074" name="object_6075"/>
          <p:cNvSpPr/>
          <p:nvPr/>
        </p:nvSpPr>
        <p:spPr>
          <a:xfrm>
            <a:off x="7345326" y="6905551"/>
            <a:ext cx="3880268" cy="172483"/>
          </a:xfrm>
          <a:prstGeom prst="rect">
            <a:avLst/>
          </a:prstGeom>
          <a:solidFill>
            <a:srgbClr val="E1E2E3"/>
          </a:solidFill>
        </p:spPr>
      </p:sp>
      <p:sp>
        <p:nvSpPr>
          <p:cNvPr id="6076" name="object_6077"/>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6078" name="object_6079"/>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6%</a:t>
            </a:r>
          </a:p>
        </p:txBody>
      </p:sp>
      <p:sp>
        <p:nvSpPr>
          <p:cNvPr id="6080" name="object_6081"/>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6082" name="object_6083"/>
          <p:cNvSpPr/>
          <p:nvPr/>
        </p:nvSpPr>
        <p:spPr>
          <a:xfrm>
            <a:off x="7345326" y="7290320"/>
            <a:ext cx="0" cy="398037"/>
          </a:xfrm>
          <a:prstGeom prst="rect">
            <a:avLst/>
          </a:prstGeom>
          <a:solidFill>
            <a:srgbClr val="49C0B6"/>
          </a:solidFill>
        </p:spPr>
      </p:sp>
      <p:sp>
        <p:nvSpPr>
          <p:cNvPr id="6084" name="object_6085"/>
          <p:cNvSpPr/>
          <p:nvPr/>
        </p:nvSpPr>
        <p:spPr>
          <a:xfrm>
            <a:off x="7345326" y="7741429"/>
            <a:ext cx="0" cy="172483"/>
          </a:xfrm>
          <a:prstGeom prst="rect">
            <a:avLst/>
          </a:prstGeom>
          <a:solidFill>
            <a:srgbClr val="D1D3D4"/>
          </a:solidFill>
        </p:spPr>
      </p:sp>
      <p:sp>
        <p:nvSpPr>
          <p:cNvPr id="6086" name="object_6087"/>
          <p:cNvSpPr/>
          <p:nvPr/>
        </p:nvSpPr>
        <p:spPr>
          <a:xfrm>
            <a:off x="7345326" y="7966984"/>
            <a:ext cx="1293423" cy="172483"/>
          </a:xfrm>
          <a:prstGeom prst="rect">
            <a:avLst/>
          </a:prstGeom>
          <a:solidFill>
            <a:srgbClr val="E1E2E3"/>
          </a:solidFill>
        </p:spPr>
      </p:sp>
      <p:sp>
        <p:nvSpPr>
          <p:cNvPr id="6088" name="object_6089"/>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6090" name="object_6091"/>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0%</a:t>
            </a:r>
          </a:p>
        </p:txBody>
      </p:sp>
      <p:sp>
        <p:nvSpPr>
          <p:cNvPr id="6092" name="object_6093"/>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6094" name="object_6095"/>
          <p:cNvSpPr/>
          <p:nvPr/>
        </p:nvSpPr>
        <p:spPr>
          <a:xfrm>
            <a:off x="7345326" y="8351753"/>
            <a:ext cx="628234" cy="398037"/>
          </a:xfrm>
          <a:prstGeom prst="rect">
            <a:avLst/>
          </a:prstGeom>
          <a:solidFill>
            <a:srgbClr val="49C0B6"/>
          </a:solidFill>
        </p:spPr>
      </p:sp>
      <p:sp>
        <p:nvSpPr>
          <p:cNvPr id="6096" name="object_6097"/>
          <p:cNvSpPr/>
          <p:nvPr/>
        </p:nvSpPr>
        <p:spPr>
          <a:xfrm>
            <a:off x="7345326" y="8802862"/>
            <a:ext cx="628234" cy="172483"/>
          </a:xfrm>
          <a:prstGeom prst="rect">
            <a:avLst/>
          </a:prstGeom>
          <a:solidFill>
            <a:srgbClr val="D1D3D4"/>
          </a:solidFill>
        </p:spPr>
      </p:sp>
      <p:sp>
        <p:nvSpPr>
          <p:cNvPr id="6098" name="object_6099"/>
          <p:cNvSpPr/>
          <p:nvPr/>
        </p:nvSpPr>
        <p:spPr>
          <a:xfrm>
            <a:off x="7345326" y="9028417"/>
            <a:ext cx="0" cy="172483"/>
          </a:xfrm>
          <a:prstGeom prst="rect">
            <a:avLst/>
          </a:prstGeom>
          <a:solidFill>
            <a:srgbClr val="E1E2E3"/>
          </a:solidFill>
        </p:spPr>
      </p:sp>
      <p:sp>
        <p:nvSpPr>
          <p:cNvPr id="6100" name="object_6101"/>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6102" name="object_6103"/>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3%</a:t>
            </a:r>
          </a:p>
        </p:txBody>
      </p:sp>
      <p:sp>
        <p:nvSpPr>
          <p:cNvPr id="6104" name="object_6105"/>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6106" name="object_6107"/>
          <p:cNvSpPr/>
          <p:nvPr/>
        </p:nvSpPr>
        <p:spPr>
          <a:xfrm>
            <a:off x="7345326" y="9413186"/>
            <a:ext cx="0" cy="398037"/>
          </a:xfrm>
          <a:prstGeom prst="rect">
            <a:avLst/>
          </a:prstGeom>
          <a:solidFill>
            <a:srgbClr val="49C0B6"/>
          </a:solidFill>
        </p:spPr>
      </p:sp>
      <p:sp>
        <p:nvSpPr>
          <p:cNvPr id="6108" name="object_6109"/>
          <p:cNvSpPr/>
          <p:nvPr/>
        </p:nvSpPr>
        <p:spPr>
          <a:xfrm>
            <a:off x="7345326" y="9864295"/>
            <a:ext cx="0" cy="172483"/>
          </a:xfrm>
          <a:prstGeom prst="rect">
            <a:avLst/>
          </a:prstGeom>
          <a:solidFill>
            <a:srgbClr val="D1D3D4"/>
          </a:solidFill>
        </p:spPr>
      </p:sp>
      <p:sp>
        <p:nvSpPr>
          <p:cNvPr id="6110" name="object_6111"/>
          <p:cNvSpPr/>
          <p:nvPr/>
        </p:nvSpPr>
        <p:spPr>
          <a:xfrm>
            <a:off x="7345326" y="10089850"/>
            <a:ext cx="646711" cy="172483"/>
          </a:xfrm>
          <a:prstGeom prst="rect">
            <a:avLst/>
          </a:prstGeom>
          <a:solidFill>
            <a:srgbClr val="E1E2E3"/>
          </a:solidFill>
        </p:spPr>
      </p:sp>
      <p:sp>
        <p:nvSpPr>
          <p:cNvPr id="6112" name="object_6113"/>
          <p:cNvSpPr/>
          <p:nvPr/>
        </p:nvSpPr>
        <p:spPr>
          <a:xfrm>
            <a:off x="7345326" y="3999878"/>
            <a:ext cx="0" cy="6368598"/>
          </a:xfrm>
          <a:prstGeom prst="rect">
            <a:avLst/>
          </a:prstGeom>
          <a:ln w="5235">
            <a:solidFill>
              <a:srgbClr val="000000"/>
            </a:solidFill>
          </a:ln>
        </p:spPr>
      </p:sp>
      <p:sp>
        <p:nvSpPr>
          <p:cNvPr id="6114" name="object_6115"/>
          <p:cNvSpPr/>
          <p:nvPr/>
        </p:nvSpPr>
        <p:spPr>
          <a:xfrm>
            <a:off x="15752573" y="3999878"/>
            <a:ext cx="0" cy="6368598"/>
          </a:xfrm>
          <a:prstGeom prst="rect">
            <a:avLst/>
          </a:prstGeom>
          <a:ln w="5235">
            <a:solidFill>
              <a:srgbClr val="000000"/>
            </a:solidFill>
          </a:ln>
        </p:spPr>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18" name="object_6119"/>
          <p:cNvSpPr>
            <a:spLocks noGrp="1"/>
          </p:cNvSpPr>
          <p:nvPr/>
        </p:nvSpPr>
        <p:spPr>
          <a:xfrm>
            <a:off x="663156" y="586369"/>
            <a:ext cx="922019" cy="922019"/>
          </a:xfrm>
          <a:prstGeom prst="ellipse">
            <a:avLst/>
          </a:prstGeom>
          <a:solidFill>
            <a:srgbClr val="5181B7"/>
          </a:solidFill>
        </p:spPr>
        <p:txBody>
          <a:bodyPr wrap="square" lIns="0" tIns="72000" rIns="0" bIns="72000" rtlCol="0" anchor="ctr">
            <a:normAutofit/>
          </a:bodyPr>
          <a:lstStyle/>
          <a:p>
            <a:pPr algn="ctr"/>
            <a:r>
              <a:rPr sz="2950" b="1" dirty="0">
                <a:solidFill>
                  <a:srgbClr val="FFFFFF"/>
                </a:solidFill>
                <a:latin typeface="Arial"/>
                <a:ea typeface="Arial"/>
              </a:rPr>
              <a:t>29</a:t>
            </a:r>
            <a:endParaRPr sz="2950" b="1" dirty="0"/>
          </a:p>
        </p:txBody>
      </p:sp>
      <p:sp>
        <p:nvSpPr>
          <p:cNvPr id="6120" name="object_612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Besonderer Einsatz</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6122" name="612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6124" name="612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6126" name="612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6128" name="612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6130" name="613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6132" name="613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6134" name="613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6136" name="613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6138" name="object_6139"/>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Wenn es eine Aufgabe erfordert, bin ich gerne bereit mehr zu leisten, als von mir erwartet wird. (100%)</a:t>
            </a:r>
            <a:endParaRPr sz="2450" dirty="0">
              <a:latin typeface="Arial"/>
              <a:cs typeface="Arial"/>
            </a:endParaRPr>
          </a:p>
        </p:txBody>
      </p:sp>
      <p:sp>
        <p:nvSpPr>
          <p:cNvPr id="6140" name="object_6141"/>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1.4</a:t>
            </a:r>
          </a:p>
          <a:p>
            <a:pPr algn="ctr"/>
            <a:r>
              <a:rPr lang="en-US" sz="1850" b="1" dirty="0">
                <a:solidFill>
                  <a:srgbClr val="515455"/>
                </a:solidFill>
                <a:latin typeface="Arial"/>
                <a:cs typeface="Arial"/>
              </a:rPr>
              <a:t>(0)</a:t>
            </a:r>
          </a:p>
        </p:txBody>
      </p:sp>
      <p:sp>
        <p:nvSpPr>
          <p:cNvPr id="6142" name="object_6143"/>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6144" name="object_6145"/>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63%</a:t>
            </a:r>
          </a:p>
          <a:p>
            <a:pPr marL="12700" algn="r">
              <a:lnSpc>
                <a:spcPct val="100000"/>
              </a:lnSpc>
              <a:spcBef>
                <a:spcPts val="120"/>
              </a:spcBef>
            </a:pPr>
            <a:r>
              <a:rPr lang="de-AT" sz="1750" spc="10" dirty="0">
                <a:solidFill>
                  <a:srgbClr val="494C4D"/>
                </a:solidFill>
                <a:latin typeface="Arial"/>
                <a:cs typeface="Arial"/>
              </a:rPr>
              <a:t>63% / 56%</a:t>
            </a:r>
          </a:p>
        </p:txBody>
      </p:sp>
      <p:sp>
        <p:nvSpPr>
          <p:cNvPr id="6146" name="object_6147"/>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22</a:t>
            </a:r>
          </a:p>
        </p:txBody>
      </p:sp>
      <p:sp>
        <p:nvSpPr>
          <p:cNvPr id="6148" name="object_6149"/>
          <p:cNvSpPr/>
          <p:nvPr/>
        </p:nvSpPr>
        <p:spPr>
          <a:xfrm>
            <a:off x="7345326" y="4106021"/>
            <a:ext cx="8407247" cy="398037"/>
          </a:xfrm>
          <a:prstGeom prst="rect">
            <a:avLst/>
          </a:prstGeom>
          <a:solidFill>
            <a:srgbClr val="49C0B6"/>
          </a:solidFill>
        </p:spPr>
      </p:sp>
      <p:sp>
        <p:nvSpPr>
          <p:cNvPr id="6150" name="object_6151"/>
          <p:cNvSpPr/>
          <p:nvPr/>
        </p:nvSpPr>
        <p:spPr>
          <a:xfrm>
            <a:off x="7345326" y="4557130"/>
            <a:ext cx="8407247" cy="172483"/>
          </a:xfrm>
          <a:prstGeom prst="rect">
            <a:avLst/>
          </a:prstGeom>
          <a:solidFill>
            <a:srgbClr val="D1D3D4"/>
          </a:solidFill>
        </p:spPr>
      </p:sp>
      <p:sp>
        <p:nvSpPr>
          <p:cNvPr id="6152" name="object_6153"/>
          <p:cNvSpPr/>
          <p:nvPr/>
        </p:nvSpPr>
        <p:spPr>
          <a:xfrm>
            <a:off x="7345326" y="4782685"/>
            <a:ext cx="7474357" cy="172483"/>
          </a:xfrm>
          <a:prstGeom prst="rect">
            <a:avLst/>
          </a:prstGeom>
          <a:solidFill>
            <a:srgbClr val="E1E2E3"/>
          </a:solidFill>
        </p:spPr>
      </p:sp>
      <p:sp>
        <p:nvSpPr>
          <p:cNvPr id="6154" name="object_6155"/>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6156" name="object_6157"/>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34% / 35%</a:t>
            </a:r>
          </a:p>
        </p:txBody>
      </p:sp>
      <p:sp>
        <p:nvSpPr>
          <p:cNvPr id="6158" name="object_6159"/>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a:t>
            </a:r>
          </a:p>
        </p:txBody>
      </p:sp>
      <p:sp>
        <p:nvSpPr>
          <p:cNvPr id="6160" name="object_6161"/>
          <p:cNvSpPr/>
          <p:nvPr/>
        </p:nvSpPr>
        <p:spPr>
          <a:xfrm>
            <a:off x="7345326" y="5167454"/>
            <a:ext cx="4585771" cy="398037"/>
          </a:xfrm>
          <a:prstGeom prst="rect">
            <a:avLst/>
          </a:prstGeom>
          <a:solidFill>
            <a:srgbClr val="49C0B6"/>
          </a:solidFill>
        </p:spPr>
      </p:sp>
      <p:sp>
        <p:nvSpPr>
          <p:cNvPr id="6162" name="object_6163"/>
          <p:cNvSpPr/>
          <p:nvPr/>
        </p:nvSpPr>
        <p:spPr>
          <a:xfrm>
            <a:off x="7345326" y="5618563"/>
            <a:ext cx="4585771" cy="172483"/>
          </a:xfrm>
          <a:prstGeom prst="rect">
            <a:avLst/>
          </a:prstGeom>
          <a:solidFill>
            <a:srgbClr val="D1D3D4"/>
          </a:solidFill>
        </p:spPr>
      </p:sp>
      <p:sp>
        <p:nvSpPr>
          <p:cNvPr id="6164" name="object_6165"/>
          <p:cNvSpPr/>
          <p:nvPr/>
        </p:nvSpPr>
        <p:spPr>
          <a:xfrm>
            <a:off x="7345326" y="5844118"/>
            <a:ext cx="4720647" cy="172483"/>
          </a:xfrm>
          <a:prstGeom prst="rect">
            <a:avLst/>
          </a:prstGeom>
          <a:solidFill>
            <a:srgbClr val="E1E2E3"/>
          </a:solidFill>
        </p:spPr>
      </p:sp>
      <p:sp>
        <p:nvSpPr>
          <p:cNvPr id="6166" name="object_6167"/>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6168" name="object_6169"/>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9%</a:t>
            </a:r>
          </a:p>
        </p:txBody>
      </p:sp>
      <p:sp>
        <p:nvSpPr>
          <p:cNvPr id="6170" name="object_6171"/>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6172" name="object_6173"/>
          <p:cNvSpPr/>
          <p:nvPr/>
        </p:nvSpPr>
        <p:spPr>
          <a:xfrm>
            <a:off x="7345326" y="6228887"/>
            <a:ext cx="382148" cy="398037"/>
          </a:xfrm>
          <a:prstGeom prst="rect">
            <a:avLst/>
          </a:prstGeom>
          <a:solidFill>
            <a:srgbClr val="49C0B6"/>
          </a:solidFill>
        </p:spPr>
      </p:sp>
      <p:sp>
        <p:nvSpPr>
          <p:cNvPr id="6174" name="object_6175"/>
          <p:cNvSpPr/>
          <p:nvPr/>
        </p:nvSpPr>
        <p:spPr>
          <a:xfrm>
            <a:off x="7345326" y="6679996"/>
            <a:ext cx="382148" cy="172483"/>
          </a:xfrm>
          <a:prstGeom prst="rect">
            <a:avLst/>
          </a:prstGeom>
          <a:solidFill>
            <a:srgbClr val="D1D3D4"/>
          </a:solidFill>
        </p:spPr>
      </p:sp>
      <p:sp>
        <p:nvSpPr>
          <p:cNvPr id="6176" name="object_6177"/>
          <p:cNvSpPr/>
          <p:nvPr/>
        </p:nvSpPr>
        <p:spPr>
          <a:xfrm>
            <a:off x="7345326" y="6905551"/>
            <a:ext cx="1180162" cy="172483"/>
          </a:xfrm>
          <a:prstGeom prst="rect">
            <a:avLst/>
          </a:prstGeom>
          <a:solidFill>
            <a:srgbClr val="E1E2E3"/>
          </a:solidFill>
        </p:spPr>
      </p:sp>
      <p:sp>
        <p:nvSpPr>
          <p:cNvPr id="6178" name="object_6179"/>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6180" name="object_6181"/>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6182" name="object_6183"/>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6184" name="object_6185"/>
          <p:cNvSpPr/>
          <p:nvPr/>
        </p:nvSpPr>
        <p:spPr>
          <a:xfrm>
            <a:off x="7345326" y="7290320"/>
            <a:ext cx="0" cy="398037"/>
          </a:xfrm>
          <a:prstGeom prst="rect">
            <a:avLst/>
          </a:prstGeom>
          <a:solidFill>
            <a:srgbClr val="49C0B6"/>
          </a:solidFill>
        </p:spPr>
      </p:sp>
      <p:sp>
        <p:nvSpPr>
          <p:cNvPr id="6186" name="object_6187"/>
          <p:cNvSpPr/>
          <p:nvPr/>
        </p:nvSpPr>
        <p:spPr>
          <a:xfrm>
            <a:off x="7345326" y="7741429"/>
            <a:ext cx="0" cy="172483"/>
          </a:xfrm>
          <a:prstGeom prst="rect">
            <a:avLst/>
          </a:prstGeom>
          <a:solidFill>
            <a:srgbClr val="D1D3D4"/>
          </a:solidFill>
        </p:spPr>
      </p:sp>
      <p:sp>
        <p:nvSpPr>
          <p:cNvPr id="6188" name="object_6189"/>
          <p:cNvSpPr/>
          <p:nvPr/>
        </p:nvSpPr>
        <p:spPr>
          <a:xfrm>
            <a:off x="7345326" y="7966984"/>
            <a:ext cx="0" cy="172483"/>
          </a:xfrm>
          <a:prstGeom prst="rect">
            <a:avLst/>
          </a:prstGeom>
          <a:solidFill>
            <a:srgbClr val="E1E2E3"/>
          </a:solidFill>
        </p:spPr>
      </p:sp>
      <p:sp>
        <p:nvSpPr>
          <p:cNvPr id="6190" name="object_6191"/>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6192" name="object_6193"/>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6194" name="object_6195"/>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6196" name="object_6197"/>
          <p:cNvSpPr/>
          <p:nvPr/>
        </p:nvSpPr>
        <p:spPr>
          <a:xfrm>
            <a:off x="7345326" y="8351753"/>
            <a:ext cx="0" cy="398037"/>
          </a:xfrm>
          <a:prstGeom prst="rect">
            <a:avLst/>
          </a:prstGeom>
          <a:solidFill>
            <a:srgbClr val="49C0B6"/>
          </a:solidFill>
        </p:spPr>
      </p:sp>
      <p:sp>
        <p:nvSpPr>
          <p:cNvPr id="6198" name="object_6199"/>
          <p:cNvSpPr/>
          <p:nvPr/>
        </p:nvSpPr>
        <p:spPr>
          <a:xfrm>
            <a:off x="7345326" y="8802862"/>
            <a:ext cx="0" cy="172483"/>
          </a:xfrm>
          <a:prstGeom prst="rect">
            <a:avLst/>
          </a:prstGeom>
          <a:solidFill>
            <a:srgbClr val="D1D3D4"/>
          </a:solidFill>
        </p:spPr>
      </p:sp>
      <p:sp>
        <p:nvSpPr>
          <p:cNvPr id="6200" name="object_6201"/>
          <p:cNvSpPr/>
          <p:nvPr/>
        </p:nvSpPr>
        <p:spPr>
          <a:xfrm>
            <a:off x="7345326" y="9028417"/>
            <a:ext cx="0" cy="172483"/>
          </a:xfrm>
          <a:prstGeom prst="rect">
            <a:avLst/>
          </a:prstGeom>
          <a:solidFill>
            <a:srgbClr val="E1E2E3"/>
          </a:solidFill>
        </p:spPr>
      </p:sp>
      <p:sp>
        <p:nvSpPr>
          <p:cNvPr id="6202" name="object_6203"/>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6204" name="object_6205"/>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6206" name="object_6207"/>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6208" name="object_6209"/>
          <p:cNvSpPr/>
          <p:nvPr/>
        </p:nvSpPr>
        <p:spPr>
          <a:xfrm>
            <a:off x="7345326" y="9413186"/>
            <a:ext cx="0" cy="398037"/>
          </a:xfrm>
          <a:prstGeom prst="rect">
            <a:avLst/>
          </a:prstGeom>
          <a:solidFill>
            <a:srgbClr val="49C0B6"/>
          </a:solidFill>
        </p:spPr>
      </p:sp>
      <p:sp>
        <p:nvSpPr>
          <p:cNvPr id="6210" name="object_6211"/>
          <p:cNvSpPr/>
          <p:nvPr/>
        </p:nvSpPr>
        <p:spPr>
          <a:xfrm>
            <a:off x="7345326" y="9864295"/>
            <a:ext cx="0" cy="172483"/>
          </a:xfrm>
          <a:prstGeom prst="rect">
            <a:avLst/>
          </a:prstGeom>
          <a:solidFill>
            <a:srgbClr val="D1D3D4"/>
          </a:solidFill>
        </p:spPr>
      </p:sp>
      <p:sp>
        <p:nvSpPr>
          <p:cNvPr id="6212" name="object_6213"/>
          <p:cNvSpPr/>
          <p:nvPr/>
        </p:nvSpPr>
        <p:spPr>
          <a:xfrm>
            <a:off x="7345326" y="10089850"/>
            <a:ext cx="0" cy="172483"/>
          </a:xfrm>
          <a:prstGeom prst="rect">
            <a:avLst/>
          </a:prstGeom>
          <a:solidFill>
            <a:srgbClr val="E1E2E3"/>
          </a:solidFill>
        </p:spPr>
      </p:sp>
      <p:sp>
        <p:nvSpPr>
          <p:cNvPr id="6214" name="object_6215"/>
          <p:cNvSpPr/>
          <p:nvPr/>
        </p:nvSpPr>
        <p:spPr>
          <a:xfrm>
            <a:off x="7345326" y="3999878"/>
            <a:ext cx="0" cy="6368598"/>
          </a:xfrm>
          <a:prstGeom prst="rect">
            <a:avLst/>
          </a:prstGeom>
          <a:ln w="5235">
            <a:solidFill>
              <a:srgbClr val="000000"/>
            </a:solidFill>
          </a:ln>
        </p:spPr>
      </p:sp>
      <p:sp>
        <p:nvSpPr>
          <p:cNvPr id="6216" name="object_6217"/>
          <p:cNvSpPr/>
          <p:nvPr/>
        </p:nvSpPr>
        <p:spPr>
          <a:xfrm>
            <a:off x="15752573" y="3999878"/>
            <a:ext cx="0" cy="6368598"/>
          </a:xfrm>
          <a:prstGeom prst="rect">
            <a:avLst/>
          </a:prstGeom>
          <a:ln w="5235">
            <a:solidFill>
              <a:srgbClr val="000000"/>
            </a:solidFill>
          </a:ln>
        </p:spPr>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32" name="object_6233"/>
          <p:cNvSpPr>
            <a:spLocks noGrp="1"/>
          </p:cNvSpPr>
          <p:nvPr/>
        </p:nvSpPr>
        <p:spPr>
          <a:xfrm>
            <a:off x="757390" y="680607"/>
            <a:ext cx="733425" cy="733425"/>
          </a:xfrm>
          <a:prstGeom prst="rect">
            <a:avLst/>
          </a:prstGeom>
          <a:ln w="125650">
            <a:solidFill>
              <a:srgbClr val="F48798"/>
            </a:solidFill>
          </a:ln>
        </p:spPr>
        <p:txBody>
          <a:bodyPr wrap="square" lIns="0" tIns="0" rIns="0" bIns="0" rtlCol="0"/>
          <a:lstStyle/>
          <a:p>
            <a:endParaRPr/>
          </a:p>
        </p:txBody>
      </p:sp>
      <p:sp>
        <p:nvSpPr>
          <p:cNvPr id="6234" name="object_623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Berufliche Entwicklung | Handlungsportfolio</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6236" name="623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6238" name="623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6240" name="624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6242" name="624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6244" name="624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6246" name="624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6248" name="624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6250" name="625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6252" name="object_6253"/>
          <p:cNvSpPr/>
          <p:nvPr/>
        </p:nvSpPr>
        <p:spPr>
          <a:xfrm>
            <a:off x="18761549" y="2418474"/>
            <a:ext cx="922019" cy="922019"/>
          </a:xfrm>
          <a:prstGeom prst="rect">
            <a:avLst/>
          </a:prstGeom>
          <a:ln w="52354">
            <a:solidFill>
              <a:srgbClr val="35B77C"/>
            </a:solidFill>
          </a:ln>
        </p:spPr>
        <p:txBody>
          <a:bodyPr wrap="square" lIns="0" tIns="0" rIns="0" bIns="0" rtlCol="0" anchor="ctr" anchorCtr="1"/>
          <a:lstStyle/>
          <a:p>
            <a:pPr marL="12700" algn="ctr">
              <a:lnSpc>
                <a:spcPts val="3260"/>
              </a:lnSpc>
              <a:spcBef>
                <a:spcPts val="114"/>
              </a:spcBef>
            </a:pPr>
            <a:r>
              <a:rPr lang="de-AT" sz="2950" b="1" dirty="0">
                <a:solidFill>
                  <a:srgbClr val="515455"/>
                </a:solidFill>
                <a:latin typeface="Arial"/>
                <a:ea typeface="Arial"/>
              </a:rPr>
              <a:t>2.2</a:t>
            </a:r>
          </a:p>
          <a:p>
            <a:pPr algn="ctr"/>
            <a:r>
              <a:rPr lang="en-US" sz="1850" b="1" dirty="0">
                <a:solidFill>
                  <a:srgbClr val="5DC596"/>
                </a:solidFill>
                <a:latin typeface="Arial"/>
                <a:cs typeface="Arial"/>
              </a:rPr>
              <a:t>(+0.3)</a:t>
            </a:r>
          </a:p>
        </p:txBody>
      </p:sp>
      <p:sp>
        <p:nvSpPr>
          <p:cNvPr id="6254" name="object_6255"/>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(N=13)</a:t>
            </a:r>
            <a:endParaRPr lang="en-US" sz="1950" dirty="0">
              <a:latin typeface="Arial" panose="02000000000000000000" pitchFamily="2" charset="0"/>
              <a:ea typeface="Arial" panose="02000000000000000000" pitchFamily="2" charset="0"/>
            </a:endParaRPr>
          </a:p>
        </p:txBody>
      </p:sp>
      <p:sp>
        <p:nvSpPr>
          <p:cNvPr id="6256" name="object_6257"/>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6258" name="object_6259"/>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(3.6)</a:t>
            </a:r>
            <a:endParaRPr sz="1950" dirty="0"/>
          </a:p>
        </p:txBody>
      </p:sp>
      <p:sp>
        <p:nvSpPr>
          <p:cNvPr id="6260" name="object_6261"/>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6262" name="object_6263"/>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(1.2)</a:t>
            </a:r>
          </a:p>
        </p:txBody>
      </p:sp>
      <p:sp>
        <p:nvSpPr>
          <p:cNvPr id="6220" name="object_6221"/>
          <p:cNvSpPr/>
          <p:nvPr/>
        </p:nvSpPr>
        <p:spPr>
          <a:xfrm>
            <a:off x="3748577" y="10104831"/>
            <a:ext cx="3580769" cy="157480"/>
          </a:xfrm>
          <a:prstGeom prst="rect">
            <a:avLst/>
          </a:prstGeom>
          <a:solidFill>
            <a:srgbClr val="DB2D3C"/>
          </a:solidFill>
        </p:spPr>
      </p:sp>
      <p:sp>
        <p:nvSpPr>
          <p:cNvPr id="6222" name="object_6223"/>
          <p:cNvSpPr/>
          <p:nvPr/>
        </p:nvSpPr>
        <p:spPr>
          <a:xfrm>
            <a:off x="3748577" y="3146501"/>
            <a:ext cx="3580769" cy="6958330"/>
          </a:xfrm>
          <a:prstGeom prst="rect">
            <a:avLst/>
          </a:prstGeom>
          <a:solidFill>
            <a:srgbClr val="DB2D3C">
              <a:alpha val="9999"/>
            </a:srgbClr>
          </a:solidFill>
        </p:spPr>
      </p:sp>
      <p:sp>
        <p:nvSpPr>
          <p:cNvPr id="6224" name="object_6225"/>
          <p:cNvSpPr/>
          <p:nvPr/>
        </p:nvSpPr>
        <p:spPr>
          <a:xfrm>
            <a:off x="7329346" y="10104831"/>
            <a:ext cx="3133173" cy="157480"/>
          </a:xfrm>
          <a:prstGeom prst="rect">
            <a:avLst/>
          </a:prstGeom>
          <a:solidFill>
            <a:srgbClr val="FABC46"/>
          </a:solidFill>
        </p:spPr>
      </p:sp>
      <p:sp>
        <p:nvSpPr>
          <p:cNvPr id="6226" name="object_6227"/>
          <p:cNvSpPr/>
          <p:nvPr/>
        </p:nvSpPr>
        <p:spPr>
          <a:xfrm>
            <a:off x="7329346" y="3146501"/>
            <a:ext cx="3133173" cy="6958330"/>
          </a:xfrm>
          <a:prstGeom prst="rect">
            <a:avLst/>
          </a:prstGeom>
          <a:solidFill>
            <a:srgbClr val="FABC46">
              <a:alpha val="9999"/>
            </a:srgbClr>
          </a:solidFill>
        </p:spPr>
      </p:sp>
      <p:sp>
        <p:nvSpPr>
          <p:cNvPr id="6228" name="object_6229"/>
          <p:cNvSpPr/>
          <p:nvPr/>
        </p:nvSpPr>
        <p:spPr>
          <a:xfrm>
            <a:off x="10462519" y="10104831"/>
            <a:ext cx="5893348" cy="157480"/>
          </a:xfrm>
          <a:prstGeom prst="rect">
            <a:avLst/>
          </a:prstGeom>
          <a:solidFill>
            <a:srgbClr val="35B77C"/>
          </a:solidFill>
        </p:spPr>
      </p:sp>
      <p:sp>
        <p:nvSpPr>
          <p:cNvPr id="6230" name="object_6231"/>
          <p:cNvSpPr/>
          <p:nvPr/>
        </p:nvSpPr>
        <p:spPr>
          <a:xfrm>
            <a:off x="10462519" y="3146501"/>
            <a:ext cx="5893348" cy="6958330"/>
          </a:xfrm>
          <a:prstGeom prst="rect">
            <a:avLst/>
          </a:prstGeom>
          <a:solidFill>
            <a:srgbClr val="35B77C">
              <a:alpha val="9999"/>
            </a:srgbClr>
          </a:solidFill>
        </p:spPr>
      </p:sp>
      <p:sp>
        <p:nvSpPr>
          <p:cNvPr id="6264" name="object_6265"/>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6266" name="object_6267"/>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sp>
        <p:nvSpPr>
          <p:cNvPr id="6268" name="object_6269">
            <a:hlinkClick r:id="rId13" action="ppaction://hlinksldjump" tooltip="30: Kriterien für Karriere Z=2.7 / W=61%"/>
          </p:cNvPr>
          <p:cNvSpPr/>
          <p:nvPr/>
        </p:nvSpPr>
        <p:spPr>
          <a:xfrm>
            <a:off x="8144019" y="5593232"/>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30</a:t>
            </a:r>
            <a:endParaRPr sz="1950" b="1" dirty="0"/>
          </a:p>
        </p:txBody>
      </p:sp>
      <p:sp>
        <p:nvSpPr>
          <p:cNvPr id="6270" name="object_6271">
            <a:hlinkClick r:id="rId19" action="ppaction://hlinksldjump" tooltip="31: Kenntnis Bewertungssystem Z=1.5 / W=11%"/>
          </p:cNvPr>
          <p:cNvSpPr/>
          <p:nvPr/>
        </p:nvSpPr>
        <p:spPr>
          <a:xfrm>
            <a:off x="14410364" y="9072397"/>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31</a:t>
            </a:r>
            <a:endParaRPr sz="1950" b="1" dirty="0"/>
          </a:p>
        </p:txBody>
      </p:sp>
      <p:sp>
        <p:nvSpPr>
          <p:cNvPr id="6272" name="object_6273">
            <a:hlinkClick r:id="rId20" action="ppaction://hlinksldjump" tooltip="32: Förderung berufliche Entwicklung Z=1.9 / W=44%"/>
          </p:cNvPr>
          <p:cNvSpPr/>
          <p:nvPr/>
        </p:nvSpPr>
        <p:spPr>
          <a:xfrm>
            <a:off x="12409996" y="6776148"/>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32</a:t>
            </a:r>
            <a:endParaRPr sz="1950" b="1" dirty="0"/>
          </a:p>
        </p:txBody>
      </p:sp>
      <p:sp>
        <p:nvSpPr>
          <p:cNvPr id="6274" name="object_6275">
            <a:hlinkClick r:id="rId21" action="ppaction://hlinksldjump" tooltip="33: Weiterbildungsangebot Z=2.7 / W=72%"/>
          </p:cNvPr>
          <p:cNvSpPr/>
          <p:nvPr/>
        </p:nvSpPr>
        <p:spPr>
          <a:xfrm>
            <a:off x="8442416" y="4827816"/>
            <a:ext cx="534035" cy="534035"/>
          </a:xfrm>
          <a:prstGeom prst="ellipse">
            <a:avLst/>
          </a:prstGeom>
          <a:solidFill>
            <a:srgbClr val="F48798">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33</a:t>
            </a:r>
            <a:endParaRPr sz="1950" b="1"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78" name="object_6279"/>
          <p:cNvPicPr>
            <a:picLocks noChangeAspect="1"/>
          </p:cNvPicPr>
          <p:nvPr/>
        </p:nvPicPr>
        <p:blipFill>
          <a:blip r:embed="rId3"/>
          <a:stretch>
            <a:fillRect/>
          </a:stretch>
        </p:blipFill>
        <p:spPr>
          <a:xfrm>
            <a:off x="603250" y="519041"/>
            <a:ext cx="1098413" cy="1098413"/>
          </a:xfrm>
          <a:prstGeom prst="rect">
            <a:avLst/>
          </a:prstGeom>
        </p:spPr>
      </p:pic>
      <p:sp>
        <p:nvSpPr>
          <p:cNvPr id="6280" name="object_628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Berufliche Entwicklung | Aspektliste</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6282" name="6283">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6284" name="6285">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6286" name="6287">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6288" name="6289">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6290" name="6291">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6292" name="6293">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6294" name="6295">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6296" name="6297">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6298" name="object_6299"/>
          <p:cNvSpPr>
            <a:spLocks noGrp="1"/>
          </p:cNvSpPr>
          <p:nvPr/>
        </p:nvSpPr>
        <p:spPr>
          <a:xfrm>
            <a:off x="1760600" y="2960456"/>
            <a:ext cx="737280" cy="737280"/>
          </a:xfrm>
          <a:prstGeom prst="rect">
            <a:avLst/>
          </a:prstGeom>
          <a:ln w="125650">
            <a:solidFill>
              <a:srgbClr val="F48798"/>
            </a:solidFill>
          </a:ln>
        </p:spPr>
        <p:txBody>
          <a:bodyPr wrap="square" lIns="0" tIns="0" rIns="0" bIns="0" rtlCol="0" anchor="ctr"/>
          <a:lstStyle/>
          <a:p>
            <a:pPr algn="ctr"/>
            <a:r>
              <a:rPr sz="2950" b="1" dirty="0">
                <a:solidFill>
                  <a:srgbClr val="FFFFFF"/>
                </a:solidFill>
                <a:latin typeface="Arial"/>
                <a:ea typeface="Arial"/>
              </a:rPr>
              <a:t> </a:t>
            </a:r>
            <a:endParaRPr sz="2950" b="1" dirty="0"/>
          </a:p>
        </p:txBody>
      </p:sp>
      <p:sp>
        <p:nvSpPr>
          <p:cNvPr id="6300" name="object_6301"/>
          <p:cNvSpPr txBox="1"/>
          <p:nvPr/>
        </p:nvSpPr>
        <p:spPr>
          <a:xfrm>
            <a:off x="2807683"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Berufliche Entwicklung</a:t>
            </a:r>
          </a:p>
        </p:txBody>
      </p:sp>
      <p:sp>
        <p:nvSpPr>
          <p:cNvPr id="6302" name="object_6303"/>
          <p:cNvSpPr/>
          <p:nvPr/>
        </p:nvSpPr>
        <p:spPr>
          <a:xfrm>
            <a:off x="7792620" y="2868296"/>
            <a:ext cx="921600" cy="921600"/>
          </a:xfrm>
          <a:prstGeom prst="rect">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2.2</a:t>
            </a:r>
          </a:p>
          <a:p>
            <a:pPr algn="ctr"/>
            <a:r>
              <a:rPr lang="en-US" sz="1700" b="1" dirty="0">
                <a:solidFill>
                  <a:srgbClr val="5DC596"/>
                </a:solidFill>
                <a:latin typeface="Arial"/>
                <a:cs typeface="Arial"/>
              </a:rPr>
              <a:t>(+0.3)</a:t>
            </a:r>
          </a:p>
        </p:txBody>
      </p:sp>
      <p:sp>
        <p:nvSpPr>
          <p:cNvPr id="6304" name="object_6305">
            <a:hlinkClick r:id="rId20" action="ppaction://hlinksldjump" tooltip="Berufliche Laufbahnen beruhen bei uns auf fairen und transparenten Kriterien. Z=2.7"/>
          </p:cNvPr>
          <p:cNvSpPr>
            <a:spLocks noGrp="1"/>
          </p:cNvSpPr>
          <p:nvPr/>
        </p:nvSpPr>
        <p:spPr>
          <a:xfrm>
            <a:off x="1760600" y="4172056"/>
            <a:ext cx="737280" cy="737280"/>
          </a:xfrm>
          <a:prstGeom prst="ellipse">
            <a:avLst/>
          </a:prstGeom>
          <a:solidFill>
            <a:srgbClr val="F48798"/>
          </a:solidFill>
        </p:spPr>
        <p:txBody>
          <a:bodyPr wrap="square" lIns="0" tIns="0" rIns="0" bIns="0" rtlCol="0" anchor="ctr"/>
          <a:lstStyle/>
          <a:p>
            <a:pPr algn="ctr"/>
            <a:r>
              <a:rPr sz="2900" b="1" dirty="0">
                <a:solidFill>
                  <a:srgbClr val="FFFFFF"/>
                </a:solidFill>
                <a:latin typeface="Arial"/>
                <a:ea typeface="Arial"/>
              </a:rPr>
              <a:t>30</a:t>
            </a:r>
            <a:endParaRPr sz="2950" b="1" dirty="0"/>
          </a:p>
        </p:txBody>
      </p:sp>
      <p:sp>
        <p:nvSpPr>
          <p:cNvPr id="6306" name="object_6307"/>
          <p:cNvSpPr txBox="1"/>
          <p:nvPr/>
        </p:nvSpPr>
        <p:spPr>
          <a:xfrm>
            <a:off x="2807683"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Kriterien für Karriere</a:t>
            </a:r>
          </a:p>
        </p:txBody>
      </p:sp>
      <p:sp>
        <p:nvSpPr>
          <p:cNvPr id="6308" name="object_6309"/>
          <p:cNvSpPr/>
          <p:nvPr/>
        </p:nvSpPr>
        <p:spPr>
          <a:xfrm>
            <a:off x="7792620" y="40798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2.7</a:t>
            </a:r>
          </a:p>
          <a:p>
            <a:pPr algn="ctr"/>
            <a:r>
              <a:rPr lang="en-US" sz="1700" b="1" dirty="0">
                <a:solidFill>
                  <a:srgbClr val="5DC596"/>
                </a:solidFill>
                <a:latin typeface="Arial"/>
                <a:cs typeface="Arial"/>
              </a:rPr>
              <a:t>(+0.6)</a:t>
            </a:r>
          </a:p>
        </p:txBody>
      </p:sp>
      <p:sp>
        <p:nvSpPr>
          <p:cNvPr id="6310" name="object_6311">
            <a:hlinkClick r:id="rId20" action="ppaction://hlinksldjump" tooltip="Ich kenne die Messkriterien, die zur Bewertung meiner Leistung verwendet werden. Z=1.5"/>
          </p:cNvPr>
          <p:cNvSpPr>
            <a:spLocks noGrp="1"/>
          </p:cNvSpPr>
          <p:nvPr/>
        </p:nvSpPr>
        <p:spPr>
          <a:xfrm>
            <a:off x="1760600" y="5383656"/>
            <a:ext cx="737280" cy="737280"/>
          </a:xfrm>
          <a:prstGeom prst="ellipse">
            <a:avLst/>
          </a:prstGeom>
          <a:solidFill>
            <a:srgbClr val="F48798"/>
          </a:solidFill>
        </p:spPr>
        <p:txBody>
          <a:bodyPr wrap="square" lIns="0" tIns="0" rIns="0" bIns="0" rtlCol="0" anchor="ctr"/>
          <a:lstStyle/>
          <a:p>
            <a:pPr algn="ctr"/>
            <a:r>
              <a:rPr sz="2900" b="1" dirty="0">
                <a:solidFill>
                  <a:srgbClr val="FFFFFF"/>
                </a:solidFill>
                <a:latin typeface="Arial"/>
                <a:ea typeface="Arial"/>
              </a:rPr>
              <a:t>31</a:t>
            </a:r>
            <a:endParaRPr sz="2950" b="1" dirty="0"/>
          </a:p>
        </p:txBody>
      </p:sp>
      <p:sp>
        <p:nvSpPr>
          <p:cNvPr id="6312" name="object_6313"/>
          <p:cNvSpPr txBox="1"/>
          <p:nvPr/>
        </p:nvSpPr>
        <p:spPr>
          <a:xfrm>
            <a:off x="2807683" y="52914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Kenntnis Bewertungssystem</a:t>
            </a:r>
          </a:p>
        </p:txBody>
      </p:sp>
      <p:sp>
        <p:nvSpPr>
          <p:cNvPr id="6314" name="object_6315"/>
          <p:cNvSpPr/>
          <p:nvPr/>
        </p:nvSpPr>
        <p:spPr>
          <a:xfrm>
            <a:off x="7792620" y="52914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1.5</a:t>
            </a:r>
          </a:p>
          <a:p>
            <a:pPr algn="ctr"/>
            <a:r>
              <a:rPr lang="en-US" sz="1700" b="1" dirty="0">
                <a:solidFill>
                  <a:srgbClr val="5DC596"/>
                </a:solidFill>
                <a:latin typeface="Arial"/>
                <a:cs typeface="Arial"/>
              </a:rPr>
              <a:t>(+0.3)</a:t>
            </a:r>
          </a:p>
        </p:txBody>
      </p:sp>
      <p:sp>
        <p:nvSpPr>
          <p:cNvPr id="6316" name="object_6317">
            <a:hlinkClick r:id="rId20" action="ppaction://hlinksldjump" tooltip="Meine direkte Führungskraft fördert meine berufliche Entwicklung optimal. Z=1.9"/>
          </p:cNvPr>
          <p:cNvSpPr>
            <a:spLocks noGrp="1"/>
          </p:cNvSpPr>
          <p:nvPr/>
        </p:nvSpPr>
        <p:spPr>
          <a:xfrm>
            <a:off x="1760600" y="6595256"/>
            <a:ext cx="737280" cy="737280"/>
          </a:xfrm>
          <a:prstGeom prst="ellipse">
            <a:avLst/>
          </a:prstGeom>
          <a:solidFill>
            <a:srgbClr val="F48798"/>
          </a:solidFill>
        </p:spPr>
        <p:txBody>
          <a:bodyPr wrap="square" lIns="0" tIns="0" rIns="0" bIns="0" rtlCol="0" anchor="ctr"/>
          <a:lstStyle/>
          <a:p>
            <a:pPr algn="ctr"/>
            <a:r>
              <a:rPr sz="2900" b="1" dirty="0">
                <a:solidFill>
                  <a:srgbClr val="FFFFFF"/>
                </a:solidFill>
                <a:latin typeface="Arial"/>
                <a:ea typeface="Arial"/>
              </a:rPr>
              <a:t>32</a:t>
            </a:r>
            <a:endParaRPr sz="2950" b="1" dirty="0"/>
          </a:p>
        </p:txBody>
      </p:sp>
      <p:sp>
        <p:nvSpPr>
          <p:cNvPr id="6318" name="object_6319"/>
          <p:cNvSpPr txBox="1"/>
          <p:nvPr/>
        </p:nvSpPr>
        <p:spPr>
          <a:xfrm>
            <a:off x="2807683" y="65030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Förderung berufliche Entwicklung</a:t>
            </a:r>
          </a:p>
        </p:txBody>
      </p:sp>
      <p:sp>
        <p:nvSpPr>
          <p:cNvPr id="6320" name="object_6321"/>
          <p:cNvSpPr/>
          <p:nvPr/>
        </p:nvSpPr>
        <p:spPr>
          <a:xfrm>
            <a:off x="7792620" y="65030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1.9</a:t>
            </a:r>
          </a:p>
          <a:p>
            <a:pPr algn="ctr"/>
            <a:r>
              <a:rPr lang="en-US" sz="1700" b="1" dirty="0">
                <a:solidFill>
                  <a:srgbClr val="515455"/>
                </a:solidFill>
                <a:latin typeface="Arial"/>
                <a:cs typeface="Arial"/>
              </a:rPr>
              <a:t>(0)</a:t>
            </a:r>
          </a:p>
        </p:txBody>
      </p:sp>
      <p:sp>
        <p:nvSpPr>
          <p:cNvPr id="6322" name="object_6323">
            <a:hlinkClick r:id="rId20" action="ppaction://hlinksldjump" tooltip="Ich bin mit dem Weiterbildungsangebot sehr zufrieden. Z=2.7"/>
          </p:cNvPr>
          <p:cNvSpPr>
            <a:spLocks noGrp="1"/>
          </p:cNvSpPr>
          <p:nvPr/>
        </p:nvSpPr>
        <p:spPr>
          <a:xfrm>
            <a:off x="1760600" y="7806856"/>
            <a:ext cx="737280" cy="737280"/>
          </a:xfrm>
          <a:prstGeom prst="ellipse">
            <a:avLst/>
          </a:prstGeom>
          <a:solidFill>
            <a:srgbClr val="F48798"/>
          </a:solidFill>
        </p:spPr>
        <p:txBody>
          <a:bodyPr wrap="square" lIns="0" tIns="0" rIns="0" bIns="0" rtlCol="0" anchor="ctr"/>
          <a:lstStyle/>
          <a:p>
            <a:pPr algn="ctr"/>
            <a:r>
              <a:rPr sz="2900" b="1" dirty="0">
                <a:solidFill>
                  <a:srgbClr val="FFFFFF"/>
                </a:solidFill>
                <a:latin typeface="Arial"/>
                <a:ea typeface="Arial"/>
              </a:rPr>
              <a:t>33</a:t>
            </a:r>
            <a:endParaRPr sz="2950" b="1" dirty="0"/>
          </a:p>
        </p:txBody>
      </p:sp>
      <p:sp>
        <p:nvSpPr>
          <p:cNvPr id="6324" name="object_6325"/>
          <p:cNvSpPr txBox="1"/>
          <p:nvPr/>
        </p:nvSpPr>
        <p:spPr>
          <a:xfrm>
            <a:off x="2807683" y="77146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Weiterbildungsangebot</a:t>
            </a:r>
          </a:p>
        </p:txBody>
      </p:sp>
      <p:sp>
        <p:nvSpPr>
          <p:cNvPr id="6326" name="object_6327"/>
          <p:cNvSpPr/>
          <p:nvPr/>
        </p:nvSpPr>
        <p:spPr>
          <a:xfrm>
            <a:off x="7792620" y="77146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2.7</a:t>
            </a:r>
          </a:p>
          <a:p>
            <a:pPr algn="ctr"/>
            <a:r>
              <a:rPr lang="en-US" sz="1700" b="1" dirty="0">
                <a:solidFill>
                  <a:srgbClr val="515455"/>
                </a:solidFill>
                <a:latin typeface="Arial"/>
                <a:cs typeface="Arial"/>
              </a:rPr>
              <a:t>(+0.2)</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30" name="object_6331"/>
          <p:cNvSpPr>
            <a:spLocks noGrp="1"/>
          </p:cNvSpPr>
          <p:nvPr/>
        </p:nvSpPr>
        <p:spPr>
          <a:xfrm>
            <a:off x="663156" y="586369"/>
            <a:ext cx="922019" cy="922019"/>
          </a:xfrm>
          <a:prstGeom prst="ellipse">
            <a:avLst/>
          </a:prstGeom>
          <a:solidFill>
            <a:srgbClr val="F48798"/>
          </a:solidFill>
        </p:spPr>
        <p:txBody>
          <a:bodyPr wrap="square" lIns="0" tIns="72000" rIns="0" bIns="72000" rtlCol="0" anchor="ctr">
            <a:normAutofit/>
          </a:bodyPr>
          <a:lstStyle/>
          <a:p>
            <a:pPr algn="ctr"/>
            <a:r>
              <a:rPr sz="2950" b="1" dirty="0">
                <a:solidFill>
                  <a:srgbClr val="FFFFFF"/>
                </a:solidFill>
                <a:latin typeface="Arial"/>
                <a:ea typeface="Arial"/>
              </a:rPr>
              <a:t>30</a:t>
            </a:r>
            <a:endParaRPr sz="2950" b="1" dirty="0"/>
          </a:p>
        </p:txBody>
      </p:sp>
      <p:sp>
        <p:nvSpPr>
          <p:cNvPr id="6332" name="object_633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Kriterien für Karriere</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6334" name="633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6336" name="633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6338" name="633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6340" name="634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6342" name="634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6344" name="634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6346" name="634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6348" name="634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6350" name="object_635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Berufliche Laufbahnen beruhen bei uns auf fairen und transparenten Kriterien. (100%)</a:t>
            </a:r>
            <a:endParaRPr sz="2450" dirty="0">
              <a:latin typeface="Arial"/>
              <a:cs typeface="Arial"/>
            </a:endParaRPr>
          </a:p>
        </p:txBody>
      </p:sp>
      <p:sp>
        <p:nvSpPr>
          <p:cNvPr id="6352" name="object_6353"/>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2.7</a:t>
            </a:r>
          </a:p>
          <a:p>
            <a:pPr algn="ctr"/>
            <a:r>
              <a:rPr lang="en-US" sz="1850" b="1" dirty="0">
                <a:solidFill>
                  <a:srgbClr val="5DC596"/>
                </a:solidFill>
                <a:latin typeface="Arial"/>
                <a:cs typeface="Arial"/>
              </a:rPr>
              <a:t>(+0.6)</a:t>
            </a:r>
          </a:p>
        </p:txBody>
      </p:sp>
      <p:sp>
        <p:nvSpPr>
          <p:cNvPr id="6354" name="object_635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6356" name="object_635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17%</a:t>
            </a:r>
          </a:p>
          <a:p>
            <a:pPr marL="12700" algn="r">
              <a:lnSpc>
                <a:spcPct val="100000"/>
              </a:lnSpc>
              <a:spcBef>
                <a:spcPts val="120"/>
              </a:spcBef>
            </a:pPr>
            <a:r>
              <a:rPr lang="de-AT" sz="1750" spc="10" dirty="0">
                <a:solidFill>
                  <a:srgbClr val="494C4D"/>
                </a:solidFill>
                <a:latin typeface="Arial"/>
                <a:cs typeface="Arial"/>
              </a:rPr>
              <a:t>14% / 15%</a:t>
            </a:r>
          </a:p>
        </p:txBody>
      </p:sp>
      <p:sp>
        <p:nvSpPr>
          <p:cNvPr id="6358" name="object_635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a:t>
            </a:r>
          </a:p>
        </p:txBody>
      </p:sp>
      <p:sp>
        <p:nvSpPr>
          <p:cNvPr id="6360" name="object_6361"/>
          <p:cNvSpPr/>
          <p:nvPr/>
        </p:nvSpPr>
        <p:spPr>
          <a:xfrm>
            <a:off x="7345326" y="4106021"/>
            <a:ext cx="4585771" cy="398037"/>
          </a:xfrm>
          <a:prstGeom prst="rect">
            <a:avLst/>
          </a:prstGeom>
          <a:solidFill>
            <a:srgbClr val="49C0B6"/>
          </a:solidFill>
        </p:spPr>
      </p:sp>
      <p:sp>
        <p:nvSpPr>
          <p:cNvPr id="6362" name="object_6363"/>
          <p:cNvSpPr/>
          <p:nvPr/>
        </p:nvSpPr>
        <p:spPr>
          <a:xfrm>
            <a:off x="7345326" y="4557130"/>
            <a:ext cx="3821476" cy="172483"/>
          </a:xfrm>
          <a:prstGeom prst="rect">
            <a:avLst/>
          </a:prstGeom>
          <a:solidFill>
            <a:srgbClr val="D1D3D4"/>
          </a:solidFill>
        </p:spPr>
      </p:sp>
      <p:sp>
        <p:nvSpPr>
          <p:cNvPr id="6364" name="object_6365"/>
          <p:cNvSpPr/>
          <p:nvPr/>
        </p:nvSpPr>
        <p:spPr>
          <a:xfrm>
            <a:off x="7345326" y="4782685"/>
            <a:ext cx="3933872" cy="172483"/>
          </a:xfrm>
          <a:prstGeom prst="rect">
            <a:avLst/>
          </a:prstGeom>
          <a:solidFill>
            <a:srgbClr val="E1E2E3"/>
          </a:solidFill>
        </p:spPr>
      </p:sp>
      <p:sp>
        <p:nvSpPr>
          <p:cNvPr id="6366" name="object_636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6368" name="object_636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31%</a:t>
            </a:r>
          </a:p>
          <a:p>
            <a:pPr marL="12700" algn="r">
              <a:lnSpc>
                <a:spcPct val="100000"/>
              </a:lnSpc>
              <a:spcBef>
                <a:spcPts val="120"/>
              </a:spcBef>
            </a:pPr>
            <a:r>
              <a:rPr lang="de-AT" sz="1750" spc="10" dirty="0">
                <a:solidFill>
                  <a:srgbClr val="494C4D"/>
                </a:solidFill>
                <a:latin typeface="Arial"/>
                <a:cs typeface="Arial"/>
              </a:rPr>
              <a:t>20% / 15%</a:t>
            </a:r>
          </a:p>
        </p:txBody>
      </p:sp>
      <p:sp>
        <p:nvSpPr>
          <p:cNvPr id="6370" name="object_637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a:t>
            </a:r>
          </a:p>
        </p:txBody>
      </p:sp>
      <p:sp>
        <p:nvSpPr>
          <p:cNvPr id="6372" name="object_6373"/>
          <p:cNvSpPr/>
          <p:nvPr/>
        </p:nvSpPr>
        <p:spPr>
          <a:xfrm>
            <a:off x="7345326" y="5167454"/>
            <a:ext cx="8407247" cy="398037"/>
          </a:xfrm>
          <a:prstGeom prst="rect">
            <a:avLst/>
          </a:prstGeom>
          <a:solidFill>
            <a:srgbClr val="49C0B6"/>
          </a:solidFill>
        </p:spPr>
      </p:sp>
      <p:sp>
        <p:nvSpPr>
          <p:cNvPr id="6374" name="object_6375"/>
          <p:cNvSpPr/>
          <p:nvPr/>
        </p:nvSpPr>
        <p:spPr>
          <a:xfrm>
            <a:off x="7345326" y="5618563"/>
            <a:ext cx="5350066" cy="172483"/>
          </a:xfrm>
          <a:prstGeom prst="rect">
            <a:avLst/>
          </a:prstGeom>
          <a:solidFill>
            <a:srgbClr val="D1D3D4"/>
          </a:solidFill>
        </p:spPr>
      </p:sp>
      <p:sp>
        <p:nvSpPr>
          <p:cNvPr id="6376" name="object_6377"/>
          <p:cNvSpPr/>
          <p:nvPr/>
        </p:nvSpPr>
        <p:spPr>
          <a:xfrm>
            <a:off x="7345326" y="5844118"/>
            <a:ext cx="3933872" cy="172483"/>
          </a:xfrm>
          <a:prstGeom prst="rect">
            <a:avLst/>
          </a:prstGeom>
          <a:solidFill>
            <a:srgbClr val="E1E2E3"/>
          </a:solidFill>
        </p:spPr>
      </p:sp>
      <p:sp>
        <p:nvSpPr>
          <p:cNvPr id="6378" name="object_637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6380" name="object_638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31%</a:t>
            </a:r>
          </a:p>
          <a:p>
            <a:pPr marL="12700" algn="r">
              <a:lnSpc>
                <a:spcPct val="100000"/>
              </a:lnSpc>
              <a:spcBef>
                <a:spcPts val="120"/>
              </a:spcBef>
            </a:pPr>
            <a:r>
              <a:rPr lang="de-AT" sz="1750" spc="10" dirty="0">
                <a:solidFill>
                  <a:srgbClr val="494C4D"/>
                </a:solidFill>
                <a:latin typeface="Arial"/>
                <a:cs typeface="Arial"/>
              </a:rPr>
              <a:t>26% / 29%</a:t>
            </a:r>
          </a:p>
        </p:txBody>
      </p:sp>
      <p:sp>
        <p:nvSpPr>
          <p:cNvPr id="6382" name="object_638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a:t>
            </a:r>
          </a:p>
        </p:txBody>
      </p:sp>
      <p:sp>
        <p:nvSpPr>
          <p:cNvPr id="6384" name="object_6385"/>
          <p:cNvSpPr/>
          <p:nvPr/>
        </p:nvSpPr>
        <p:spPr>
          <a:xfrm>
            <a:off x="7345326" y="6228887"/>
            <a:ext cx="8407247" cy="398037"/>
          </a:xfrm>
          <a:prstGeom prst="rect">
            <a:avLst/>
          </a:prstGeom>
          <a:solidFill>
            <a:srgbClr val="49C0B6"/>
          </a:solidFill>
        </p:spPr>
      </p:sp>
      <p:sp>
        <p:nvSpPr>
          <p:cNvPr id="6386" name="object_6387"/>
          <p:cNvSpPr/>
          <p:nvPr/>
        </p:nvSpPr>
        <p:spPr>
          <a:xfrm>
            <a:off x="7345326" y="6679996"/>
            <a:ext cx="6878657" cy="172483"/>
          </a:xfrm>
          <a:prstGeom prst="rect">
            <a:avLst/>
          </a:prstGeom>
          <a:solidFill>
            <a:srgbClr val="D1D3D4"/>
          </a:solidFill>
        </p:spPr>
      </p:sp>
      <p:sp>
        <p:nvSpPr>
          <p:cNvPr id="6388" name="object_6389"/>
          <p:cNvSpPr/>
          <p:nvPr/>
        </p:nvSpPr>
        <p:spPr>
          <a:xfrm>
            <a:off x="7345326" y="6905551"/>
            <a:ext cx="7867745" cy="172483"/>
          </a:xfrm>
          <a:prstGeom prst="rect">
            <a:avLst/>
          </a:prstGeom>
          <a:solidFill>
            <a:srgbClr val="E1E2E3"/>
          </a:solidFill>
        </p:spPr>
      </p:sp>
      <p:sp>
        <p:nvSpPr>
          <p:cNvPr id="6390" name="object_639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6392" name="object_639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9% / 9%</a:t>
            </a:r>
          </a:p>
        </p:txBody>
      </p:sp>
      <p:sp>
        <p:nvSpPr>
          <p:cNvPr id="6394" name="object_639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6396" name="object_6397"/>
          <p:cNvSpPr/>
          <p:nvPr/>
        </p:nvSpPr>
        <p:spPr>
          <a:xfrm>
            <a:off x="7345326" y="7290320"/>
            <a:ext cx="1528590" cy="398037"/>
          </a:xfrm>
          <a:prstGeom prst="rect">
            <a:avLst/>
          </a:prstGeom>
          <a:solidFill>
            <a:srgbClr val="49C0B6"/>
          </a:solidFill>
        </p:spPr>
      </p:sp>
      <p:sp>
        <p:nvSpPr>
          <p:cNvPr id="6398" name="object_6399"/>
          <p:cNvSpPr/>
          <p:nvPr/>
        </p:nvSpPr>
        <p:spPr>
          <a:xfrm>
            <a:off x="7345326" y="7741429"/>
            <a:ext cx="2292886" cy="172483"/>
          </a:xfrm>
          <a:prstGeom prst="rect">
            <a:avLst/>
          </a:prstGeom>
          <a:solidFill>
            <a:srgbClr val="D1D3D4"/>
          </a:solidFill>
        </p:spPr>
      </p:sp>
      <p:sp>
        <p:nvSpPr>
          <p:cNvPr id="6400" name="object_6401"/>
          <p:cNvSpPr/>
          <p:nvPr/>
        </p:nvSpPr>
        <p:spPr>
          <a:xfrm>
            <a:off x="7345326" y="7966984"/>
            <a:ext cx="2360323" cy="172483"/>
          </a:xfrm>
          <a:prstGeom prst="rect">
            <a:avLst/>
          </a:prstGeom>
          <a:solidFill>
            <a:srgbClr val="E1E2E3"/>
          </a:solidFill>
        </p:spPr>
      </p:sp>
      <p:sp>
        <p:nvSpPr>
          <p:cNvPr id="6402" name="object_640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6404" name="object_640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20% / 24%</a:t>
            </a:r>
          </a:p>
        </p:txBody>
      </p:sp>
      <p:sp>
        <p:nvSpPr>
          <p:cNvPr id="6406" name="object_640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a:t>
            </a:r>
          </a:p>
        </p:txBody>
      </p:sp>
      <p:sp>
        <p:nvSpPr>
          <p:cNvPr id="6408" name="object_6409"/>
          <p:cNvSpPr/>
          <p:nvPr/>
        </p:nvSpPr>
        <p:spPr>
          <a:xfrm>
            <a:off x="7345326" y="8351753"/>
            <a:ext cx="2292886" cy="398037"/>
          </a:xfrm>
          <a:prstGeom prst="rect">
            <a:avLst/>
          </a:prstGeom>
          <a:solidFill>
            <a:srgbClr val="49C0B6"/>
          </a:solidFill>
        </p:spPr>
      </p:sp>
      <p:sp>
        <p:nvSpPr>
          <p:cNvPr id="6410" name="object_6411"/>
          <p:cNvSpPr/>
          <p:nvPr/>
        </p:nvSpPr>
        <p:spPr>
          <a:xfrm>
            <a:off x="7345326" y="8802862"/>
            <a:ext cx="5350066" cy="172483"/>
          </a:xfrm>
          <a:prstGeom prst="rect">
            <a:avLst/>
          </a:prstGeom>
          <a:solidFill>
            <a:srgbClr val="D1D3D4"/>
          </a:solidFill>
        </p:spPr>
      </p:sp>
      <p:sp>
        <p:nvSpPr>
          <p:cNvPr id="6412" name="object_6413"/>
          <p:cNvSpPr/>
          <p:nvPr/>
        </p:nvSpPr>
        <p:spPr>
          <a:xfrm>
            <a:off x="7345326" y="9028417"/>
            <a:ext cx="6294196" cy="172483"/>
          </a:xfrm>
          <a:prstGeom prst="rect">
            <a:avLst/>
          </a:prstGeom>
          <a:solidFill>
            <a:srgbClr val="E1E2E3"/>
          </a:solidFill>
        </p:spPr>
      </p:sp>
      <p:sp>
        <p:nvSpPr>
          <p:cNvPr id="6414" name="object_641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6416" name="object_641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9% / 6%</a:t>
            </a:r>
          </a:p>
        </p:txBody>
      </p:sp>
      <p:sp>
        <p:nvSpPr>
          <p:cNvPr id="6418" name="object_641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6420" name="object_6421"/>
          <p:cNvSpPr/>
          <p:nvPr/>
        </p:nvSpPr>
        <p:spPr>
          <a:xfrm>
            <a:off x="7345326" y="9413186"/>
            <a:ext cx="1528590" cy="398037"/>
          </a:xfrm>
          <a:prstGeom prst="rect">
            <a:avLst/>
          </a:prstGeom>
          <a:solidFill>
            <a:srgbClr val="49C0B6"/>
          </a:solidFill>
        </p:spPr>
      </p:sp>
      <p:sp>
        <p:nvSpPr>
          <p:cNvPr id="6422" name="object_6423"/>
          <p:cNvSpPr/>
          <p:nvPr/>
        </p:nvSpPr>
        <p:spPr>
          <a:xfrm>
            <a:off x="7345326" y="9864295"/>
            <a:ext cx="2292886" cy="172483"/>
          </a:xfrm>
          <a:prstGeom prst="rect">
            <a:avLst/>
          </a:prstGeom>
          <a:solidFill>
            <a:srgbClr val="D1D3D4"/>
          </a:solidFill>
        </p:spPr>
      </p:sp>
      <p:sp>
        <p:nvSpPr>
          <p:cNvPr id="6424" name="object_6425"/>
          <p:cNvSpPr/>
          <p:nvPr/>
        </p:nvSpPr>
        <p:spPr>
          <a:xfrm>
            <a:off x="7345326" y="10089850"/>
            <a:ext cx="1573549" cy="172483"/>
          </a:xfrm>
          <a:prstGeom prst="rect">
            <a:avLst/>
          </a:prstGeom>
          <a:solidFill>
            <a:srgbClr val="E1E2E3"/>
          </a:solidFill>
        </p:spPr>
      </p:sp>
      <p:sp>
        <p:nvSpPr>
          <p:cNvPr id="6426" name="object_6427"/>
          <p:cNvSpPr/>
          <p:nvPr/>
        </p:nvSpPr>
        <p:spPr>
          <a:xfrm>
            <a:off x="7345326" y="3999878"/>
            <a:ext cx="0" cy="6368598"/>
          </a:xfrm>
          <a:prstGeom prst="rect">
            <a:avLst/>
          </a:prstGeom>
          <a:ln w="5235">
            <a:solidFill>
              <a:srgbClr val="000000"/>
            </a:solidFill>
          </a:ln>
        </p:spPr>
      </p:sp>
      <p:sp>
        <p:nvSpPr>
          <p:cNvPr id="6428" name="object_6429"/>
          <p:cNvSpPr/>
          <p:nvPr/>
        </p:nvSpPr>
        <p:spPr>
          <a:xfrm>
            <a:off x="15752573" y="3999878"/>
            <a:ext cx="0" cy="6368598"/>
          </a:xfrm>
          <a:prstGeom prst="rect">
            <a:avLst/>
          </a:prstGeom>
          <a:ln w="5235">
            <a:solidFill>
              <a:srgbClr val="000000"/>
            </a:solidFill>
          </a:ln>
        </p:spPr>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2" name="object_6433"/>
          <p:cNvSpPr>
            <a:spLocks noGrp="1"/>
          </p:cNvSpPr>
          <p:nvPr/>
        </p:nvSpPr>
        <p:spPr>
          <a:xfrm>
            <a:off x="663156" y="586369"/>
            <a:ext cx="922019" cy="922019"/>
          </a:xfrm>
          <a:prstGeom prst="ellipse">
            <a:avLst/>
          </a:prstGeom>
          <a:solidFill>
            <a:srgbClr val="F48798"/>
          </a:solidFill>
        </p:spPr>
        <p:txBody>
          <a:bodyPr wrap="square" lIns="0" tIns="72000" rIns="0" bIns="72000" rtlCol="0" anchor="ctr">
            <a:normAutofit/>
          </a:bodyPr>
          <a:lstStyle/>
          <a:p>
            <a:pPr algn="ctr"/>
            <a:r>
              <a:rPr sz="2950" b="1" dirty="0">
                <a:solidFill>
                  <a:srgbClr val="FFFFFF"/>
                </a:solidFill>
                <a:latin typeface="Arial"/>
                <a:ea typeface="Arial"/>
              </a:rPr>
              <a:t>31</a:t>
            </a:r>
            <a:endParaRPr sz="2950" b="1" dirty="0"/>
          </a:p>
        </p:txBody>
      </p:sp>
      <p:sp>
        <p:nvSpPr>
          <p:cNvPr id="6434" name="object_643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Kenntnis Bewertungssystem</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6436" name="643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6438" name="643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6440" name="644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6442" name="644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6444" name="644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6446" name="644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6448" name="644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6450" name="645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6452" name="object_6453"/>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kenne die Messkriterien, die zur Bewertung meiner Leistung verwendet werden. (100%)</a:t>
            </a:r>
            <a:endParaRPr sz="2450" dirty="0">
              <a:latin typeface="Arial"/>
              <a:cs typeface="Arial"/>
            </a:endParaRPr>
          </a:p>
        </p:txBody>
      </p:sp>
      <p:sp>
        <p:nvSpPr>
          <p:cNvPr id="6454" name="object_6455"/>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1.5</a:t>
            </a:r>
          </a:p>
          <a:p>
            <a:pPr algn="ctr"/>
            <a:r>
              <a:rPr lang="en-US" sz="1850" b="1" dirty="0">
                <a:solidFill>
                  <a:srgbClr val="5DC596"/>
                </a:solidFill>
                <a:latin typeface="Arial"/>
                <a:cs typeface="Arial"/>
              </a:rPr>
              <a:t>(+0.3)</a:t>
            </a:r>
          </a:p>
        </p:txBody>
      </p:sp>
      <p:sp>
        <p:nvSpPr>
          <p:cNvPr id="6456" name="object_6457"/>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6458" name="object_6459"/>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54%</a:t>
            </a:r>
          </a:p>
          <a:p>
            <a:pPr marL="12700" algn="r">
              <a:lnSpc>
                <a:spcPct val="100000"/>
              </a:lnSpc>
              <a:spcBef>
                <a:spcPts val="120"/>
              </a:spcBef>
            </a:pPr>
            <a:r>
              <a:rPr lang="de-AT" sz="1750" spc="10" dirty="0">
                <a:solidFill>
                  <a:srgbClr val="494C4D"/>
                </a:solidFill>
                <a:latin typeface="Arial"/>
                <a:cs typeface="Arial"/>
              </a:rPr>
              <a:t>43% / 35%</a:t>
            </a:r>
          </a:p>
        </p:txBody>
      </p:sp>
      <p:sp>
        <p:nvSpPr>
          <p:cNvPr id="6460" name="object_6461"/>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19</a:t>
            </a:r>
          </a:p>
        </p:txBody>
      </p:sp>
      <p:sp>
        <p:nvSpPr>
          <p:cNvPr id="6462" name="object_6463"/>
          <p:cNvSpPr/>
          <p:nvPr/>
        </p:nvSpPr>
        <p:spPr>
          <a:xfrm>
            <a:off x="7345326" y="4106021"/>
            <a:ext cx="8407247" cy="398037"/>
          </a:xfrm>
          <a:prstGeom prst="rect">
            <a:avLst/>
          </a:prstGeom>
          <a:solidFill>
            <a:srgbClr val="49C0B6"/>
          </a:solidFill>
        </p:spPr>
      </p:sp>
      <p:sp>
        <p:nvSpPr>
          <p:cNvPr id="6464" name="object_6465"/>
          <p:cNvSpPr/>
          <p:nvPr/>
        </p:nvSpPr>
        <p:spPr>
          <a:xfrm>
            <a:off x="7345326" y="4557130"/>
            <a:ext cx="6637300" cy="172483"/>
          </a:xfrm>
          <a:prstGeom prst="rect">
            <a:avLst/>
          </a:prstGeom>
          <a:solidFill>
            <a:srgbClr val="D1D3D4"/>
          </a:solidFill>
        </p:spPr>
      </p:sp>
      <p:sp>
        <p:nvSpPr>
          <p:cNvPr id="6466" name="object_6467"/>
          <p:cNvSpPr/>
          <p:nvPr/>
        </p:nvSpPr>
        <p:spPr>
          <a:xfrm>
            <a:off x="7345326" y="4782685"/>
            <a:ext cx="5466012" cy="172483"/>
          </a:xfrm>
          <a:prstGeom prst="rect">
            <a:avLst/>
          </a:prstGeom>
          <a:solidFill>
            <a:srgbClr val="E1E2E3"/>
          </a:solidFill>
        </p:spPr>
      </p:sp>
      <p:sp>
        <p:nvSpPr>
          <p:cNvPr id="6468" name="object_6469"/>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6470" name="object_6471"/>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40%</a:t>
            </a:r>
          </a:p>
          <a:p>
            <a:pPr marL="12700" algn="r">
              <a:lnSpc>
                <a:spcPct val="100000"/>
              </a:lnSpc>
              <a:spcBef>
                <a:spcPts val="120"/>
              </a:spcBef>
            </a:pPr>
            <a:r>
              <a:rPr lang="de-AT" sz="1750" spc="10" dirty="0">
                <a:solidFill>
                  <a:srgbClr val="494C4D"/>
                </a:solidFill>
                <a:latin typeface="Arial"/>
                <a:cs typeface="Arial"/>
              </a:rPr>
              <a:t>40% / 44%</a:t>
            </a:r>
          </a:p>
        </p:txBody>
      </p:sp>
      <p:sp>
        <p:nvSpPr>
          <p:cNvPr id="6472" name="object_6473"/>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14</a:t>
            </a:r>
          </a:p>
        </p:txBody>
      </p:sp>
      <p:sp>
        <p:nvSpPr>
          <p:cNvPr id="6474" name="object_6475"/>
          <p:cNvSpPr/>
          <p:nvPr/>
        </p:nvSpPr>
        <p:spPr>
          <a:xfrm>
            <a:off x="7345326" y="5167454"/>
            <a:ext cx="6194814" cy="398037"/>
          </a:xfrm>
          <a:prstGeom prst="rect">
            <a:avLst/>
          </a:prstGeom>
          <a:solidFill>
            <a:srgbClr val="49C0B6"/>
          </a:solidFill>
        </p:spPr>
      </p:sp>
      <p:sp>
        <p:nvSpPr>
          <p:cNvPr id="6476" name="object_6477"/>
          <p:cNvSpPr/>
          <p:nvPr/>
        </p:nvSpPr>
        <p:spPr>
          <a:xfrm>
            <a:off x="7345326" y="5618563"/>
            <a:ext cx="6194814" cy="172483"/>
          </a:xfrm>
          <a:prstGeom prst="rect">
            <a:avLst/>
          </a:prstGeom>
          <a:solidFill>
            <a:srgbClr val="D1D3D4"/>
          </a:solidFill>
        </p:spPr>
      </p:sp>
      <p:sp>
        <p:nvSpPr>
          <p:cNvPr id="6478" name="object_6479"/>
          <p:cNvSpPr/>
          <p:nvPr/>
        </p:nvSpPr>
        <p:spPr>
          <a:xfrm>
            <a:off x="7345326" y="5844118"/>
            <a:ext cx="6832515" cy="172483"/>
          </a:xfrm>
          <a:prstGeom prst="rect">
            <a:avLst/>
          </a:prstGeom>
          <a:solidFill>
            <a:srgbClr val="E1E2E3"/>
          </a:solidFill>
        </p:spPr>
      </p:sp>
      <p:sp>
        <p:nvSpPr>
          <p:cNvPr id="6480" name="object_6481"/>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6482" name="object_6483"/>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6%</a:t>
            </a:r>
          </a:p>
        </p:txBody>
      </p:sp>
      <p:sp>
        <p:nvSpPr>
          <p:cNvPr id="6484" name="object_6485"/>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6486" name="object_6487"/>
          <p:cNvSpPr/>
          <p:nvPr/>
        </p:nvSpPr>
        <p:spPr>
          <a:xfrm>
            <a:off x="7345326" y="6228887"/>
            <a:ext cx="442487" cy="398037"/>
          </a:xfrm>
          <a:prstGeom prst="rect">
            <a:avLst/>
          </a:prstGeom>
          <a:solidFill>
            <a:srgbClr val="49C0B6"/>
          </a:solidFill>
        </p:spPr>
      </p:sp>
      <p:sp>
        <p:nvSpPr>
          <p:cNvPr id="6488" name="object_6489"/>
          <p:cNvSpPr/>
          <p:nvPr/>
        </p:nvSpPr>
        <p:spPr>
          <a:xfrm>
            <a:off x="7345326" y="6679996"/>
            <a:ext cx="442487" cy="172483"/>
          </a:xfrm>
          <a:prstGeom prst="rect">
            <a:avLst/>
          </a:prstGeom>
          <a:solidFill>
            <a:srgbClr val="D1D3D4"/>
          </a:solidFill>
        </p:spPr>
      </p:sp>
      <p:sp>
        <p:nvSpPr>
          <p:cNvPr id="6490" name="object_6491"/>
          <p:cNvSpPr/>
          <p:nvPr/>
        </p:nvSpPr>
        <p:spPr>
          <a:xfrm>
            <a:off x="7345326" y="6905551"/>
            <a:ext cx="911002" cy="172483"/>
          </a:xfrm>
          <a:prstGeom prst="rect">
            <a:avLst/>
          </a:prstGeom>
          <a:solidFill>
            <a:srgbClr val="E1E2E3"/>
          </a:solidFill>
        </p:spPr>
      </p:sp>
      <p:sp>
        <p:nvSpPr>
          <p:cNvPr id="6492" name="object_6493"/>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6494" name="object_6495"/>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11% / 12%</a:t>
            </a:r>
          </a:p>
        </p:txBody>
      </p:sp>
      <p:sp>
        <p:nvSpPr>
          <p:cNvPr id="6496" name="object_6497"/>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6498" name="object_6499"/>
          <p:cNvSpPr/>
          <p:nvPr/>
        </p:nvSpPr>
        <p:spPr>
          <a:xfrm>
            <a:off x="7345326" y="7290320"/>
            <a:ext cx="442487" cy="398037"/>
          </a:xfrm>
          <a:prstGeom prst="rect">
            <a:avLst/>
          </a:prstGeom>
          <a:solidFill>
            <a:srgbClr val="49C0B6"/>
          </a:solidFill>
        </p:spPr>
      </p:sp>
      <p:sp>
        <p:nvSpPr>
          <p:cNvPr id="6500" name="object_6501"/>
          <p:cNvSpPr/>
          <p:nvPr/>
        </p:nvSpPr>
        <p:spPr>
          <a:xfrm>
            <a:off x="7345326" y="7741429"/>
            <a:ext cx="1769947" cy="172483"/>
          </a:xfrm>
          <a:prstGeom prst="rect">
            <a:avLst/>
          </a:prstGeom>
          <a:solidFill>
            <a:srgbClr val="D1D3D4"/>
          </a:solidFill>
        </p:spPr>
      </p:sp>
      <p:sp>
        <p:nvSpPr>
          <p:cNvPr id="6502" name="object_6503"/>
          <p:cNvSpPr/>
          <p:nvPr/>
        </p:nvSpPr>
        <p:spPr>
          <a:xfrm>
            <a:off x="7345326" y="7966984"/>
            <a:ext cx="1822004" cy="172483"/>
          </a:xfrm>
          <a:prstGeom prst="rect">
            <a:avLst/>
          </a:prstGeom>
          <a:solidFill>
            <a:srgbClr val="E1E2E3"/>
          </a:solidFill>
        </p:spPr>
      </p:sp>
      <p:sp>
        <p:nvSpPr>
          <p:cNvPr id="6504" name="object_6505"/>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6506" name="object_6507"/>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6508" name="object_6509"/>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6510" name="object_6511"/>
          <p:cNvSpPr/>
          <p:nvPr/>
        </p:nvSpPr>
        <p:spPr>
          <a:xfrm>
            <a:off x="7345326" y="8351753"/>
            <a:ext cx="0" cy="398037"/>
          </a:xfrm>
          <a:prstGeom prst="rect">
            <a:avLst/>
          </a:prstGeom>
          <a:solidFill>
            <a:srgbClr val="49C0B6"/>
          </a:solidFill>
        </p:spPr>
      </p:sp>
      <p:sp>
        <p:nvSpPr>
          <p:cNvPr id="6512" name="object_6513"/>
          <p:cNvSpPr/>
          <p:nvPr/>
        </p:nvSpPr>
        <p:spPr>
          <a:xfrm>
            <a:off x="7345326" y="8802862"/>
            <a:ext cx="0" cy="172483"/>
          </a:xfrm>
          <a:prstGeom prst="rect">
            <a:avLst/>
          </a:prstGeom>
          <a:solidFill>
            <a:srgbClr val="D1D3D4"/>
          </a:solidFill>
        </p:spPr>
      </p:sp>
      <p:sp>
        <p:nvSpPr>
          <p:cNvPr id="6514" name="object_6515"/>
          <p:cNvSpPr/>
          <p:nvPr/>
        </p:nvSpPr>
        <p:spPr>
          <a:xfrm>
            <a:off x="7345326" y="9028417"/>
            <a:ext cx="0" cy="172483"/>
          </a:xfrm>
          <a:prstGeom prst="rect">
            <a:avLst/>
          </a:prstGeom>
          <a:solidFill>
            <a:srgbClr val="E1E2E3"/>
          </a:solidFill>
        </p:spPr>
      </p:sp>
      <p:sp>
        <p:nvSpPr>
          <p:cNvPr id="6516" name="object_6517"/>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6518" name="object_6519"/>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6520" name="object_6521"/>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6522" name="object_6523"/>
          <p:cNvSpPr/>
          <p:nvPr/>
        </p:nvSpPr>
        <p:spPr>
          <a:xfrm>
            <a:off x="7345326" y="9413186"/>
            <a:ext cx="0" cy="398037"/>
          </a:xfrm>
          <a:prstGeom prst="rect">
            <a:avLst/>
          </a:prstGeom>
          <a:solidFill>
            <a:srgbClr val="49C0B6"/>
          </a:solidFill>
        </p:spPr>
      </p:sp>
      <p:sp>
        <p:nvSpPr>
          <p:cNvPr id="6524" name="object_6525"/>
          <p:cNvSpPr/>
          <p:nvPr/>
        </p:nvSpPr>
        <p:spPr>
          <a:xfrm>
            <a:off x="7345326" y="9864295"/>
            <a:ext cx="0" cy="172483"/>
          </a:xfrm>
          <a:prstGeom prst="rect">
            <a:avLst/>
          </a:prstGeom>
          <a:solidFill>
            <a:srgbClr val="D1D3D4"/>
          </a:solidFill>
        </p:spPr>
      </p:sp>
      <p:sp>
        <p:nvSpPr>
          <p:cNvPr id="6526" name="object_6527"/>
          <p:cNvSpPr/>
          <p:nvPr/>
        </p:nvSpPr>
        <p:spPr>
          <a:xfrm>
            <a:off x="7345326" y="10089850"/>
            <a:ext cx="0" cy="172483"/>
          </a:xfrm>
          <a:prstGeom prst="rect">
            <a:avLst/>
          </a:prstGeom>
          <a:solidFill>
            <a:srgbClr val="E1E2E3"/>
          </a:solidFill>
        </p:spPr>
      </p:sp>
      <p:sp>
        <p:nvSpPr>
          <p:cNvPr id="6528" name="object_6529"/>
          <p:cNvSpPr/>
          <p:nvPr/>
        </p:nvSpPr>
        <p:spPr>
          <a:xfrm>
            <a:off x="7345326" y="3999878"/>
            <a:ext cx="0" cy="6368598"/>
          </a:xfrm>
          <a:prstGeom prst="rect">
            <a:avLst/>
          </a:prstGeom>
          <a:ln w="5235">
            <a:solidFill>
              <a:srgbClr val="000000"/>
            </a:solidFill>
          </a:ln>
        </p:spPr>
      </p:sp>
      <p:sp>
        <p:nvSpPr>
          <p:cNvPr id="6530" name="object_6531"/>
          <p:cNvSpPr/>
          <p:nvPr/>
        </p:nvSpPr>
        <p:spPr>
          <a:xfrm>
            <a:off x="15752573" y="3999878"/>
            <a:ext cx="0" cy="6368598"/>
          </a:xfrm>
          <a:prstGeom prst="rect">
            <a:avLst/>
          </a:prstGeom>
          <a:ln w="5235">
            <a:solidFill>
              <a:srgbClr val="000000"/>
            </a:solidFill>
          </a:ln>
        </p:spPr>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34" name="object_6535"/>
          <p:cNvSpPr>
            <a:spLocks noGrp="1"/>
          </p:cNvSpPr>
          <p:nvPr/>
        </p:nvSpPr>
        <p:spPr>
          <a:xfrm>
            <a:off x="663156" y="586369"/>
            <a:ext cx="922019" cy="922019"/>
          </a:xfrm>
          <a:prstGeom prst="ellipse">
            <a:avLst/>
          </a:prstGeom>
          <a:solidFill>
            <a:srgbClr val="F48798"/>
          </a:solidFill>
        </p:spPr>
        <p:txBody>
          <a:bodyPr wrap="square" lIns="0" tIns="72000" rIns="0" bIns="72000" rtlCol="0" anchor="ctr">
            <a:normAutofit/>
          </a:bodyPr>
          <a:lstStyle/>
          <a:p>
            <a:pPr algn="ctr"/>
            <a:r>
              <a:rPr sz="2950" b="1" dirty="0">
                <a:solidFill>
                  <a:srgbClr val="FFFFFF"/>
                </a:solidFill>
                <a:latin typeface="Arial"/>
                <a:ea typeface="Arial"/>
              </a:rPr>
              <a:t>32</a:t>
            </a:r>
            <a:endParaRPr sz="2950" b="1" dirty="0"/>
          </a:p>
        </p:txBody>
      </p:sp>
      <p:sp>
        <p:nvSpPr>
          <p:cNvPr id="6536" name="object_653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Förderung berufliche Entwicklung</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6538" name="653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6540" name="654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6542" name="654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6544" name="654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6546" name="654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6548" name="654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6550" name="655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6552" name="655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6554" name="object_6555"/>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Meine direkte Führungskraft fördert meine berufliche Entwicklung optimal. (77.1%)</a:t>
            </a:r>
            <a:endParaRPr sz="2450" dirty="0">
              <a:latin typeface="Arial"/>
              <a:cs typeface="Arial"/>
            </a:endParaRPr>
          </a:p>
        </p:txBody>
      </p:sp>
      <p:sp>
        <p:nvSpPr>
          <p:cNvPr id="6556" name="object_6557"/>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1.9</a:t>
            </a:r>
          </a:p>
          <a:p>
            <a:pPr algn="ctr"/>
            <a:r>
              <a:rPr lang="en-US" sz="1850" b="1" dirty="0">
                <a:solidFill>
                  <a:srgbClr val="515455"/>
                </a:solidFill>
                <a:latin typeface="Arial"/>
                <a:cs typeface="Arial"/>
              </a:rPr>
              <a:t>(0)</a:t>
            </a:r>
          </a:p>
        </p:txBody>
      </p:sp>
      <p:sp>
        <p:nvSpPr>
          <p:cNvPr id="6558" name="object_6559"/>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6560" name="object_6561"/>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17%</a:t>
            </a:r>
          </a:p>
          <a:p>
            <a:pPr marL="12700" algn="r">
              <a:lnSpc>
                <a:spcPct val="100000"/>
              </a:lnSpc>
              <a:spcBef>
                <a:spcPts val="120"/>
              </a:spcBef>
            </a:pPr>
            <a:r>
              <a:rPr lang="de-AT" sz="1750" spc="10" dirty="0">
                <a:solidFill>
                  <a:srgbClr val="494C4D"/>
                </a:solidFill>
                <a:latin typeface="Arial"/>
                <a:cs typeface="Arial"/>
              </a:rPr>
              <a:t>37% / 32%</a:t>
            </a:r>
          </a:p>
        </p:txBody>
      </p:sp>
      <p:sp>
        <p:nvSpPr>
          <p:cNvPr id="6562" name="object_6563"/>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a:t>
            </a:r>
          </a:p>
        </p:txBody>
      </p:sp>
      <p:sp>
        <p:nvSpPr>
          <p:cNvPr id="6564" name="object_6565"/>
          <p:cNvSpPr/>
          <p:nvPr/>
        </p:nvSpPr>
        <p:spPr>
          <a:xfrm>
            <a:off x="7345326" y="4106021"/>
            <a:ext cx="2967264" cy="398037"/>
          </a:xfrm>
          <a:prstGeom prst="rect">
            <a:avLst/>
          </a:prstGeom>
          <a:solidFill>
            <a:srgbClr val="49C0B6"/>
          </a:solidFill>
        </p:spPr>
      </p:sp>
      <p:sp>
        <p:nvSpPr>
          <p:cNvPr id="6566" name="object_6567"/>
          <p:cNvSpPr/>
          <p:nvPr/>
        </p:nvSpPr>
        <p:spPr>
          <a:xfrm>
            <a:off x="7345326" y="4557130"/>
            <a:ext cx="6429071" cy="172483"/>
          </a:xfrm>
          <a:prstGeom prst="rect">
            <a:avLst/>
          </a:prstGeom>
          <a:solidFill>
            <a:srgbClr val="D1D3D4"/>
          </a:solidFill>
        </p:spPr>
      </p:sp>
      <p:sp>
        <p:nvSpPr>
          <p:cNvPr id="6568" name="object_6569"/>
          <p:cNvSpPr/>
          <p:nvPr/>
        </p:nvSpPr>
        <p:spPr>
          <a:xfrm>
            <a:off x="7345326" y="4782685"/>
            <a:ext cx="5599983" cy="172483"/>
          </a:xfrm>
          <a:prstGeom prst="rect">
            <a:avLst/>
          </a:prstGeom>
          <a:solidFill>
            <a:srgbClr val="E1E2E3"/>
          </a:solidFill>
        </p:spPr>
      </p:sp>
      <p:sp>
        <p:nvSpPr>
          <p:cNvPr id="6570" name="object_657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6572" name="object_657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49%</a:t>
            </a:r>
          </a:p>
          <a:p>
            <a:pPr marL="12700" algn="r">
              <a:lnSpc>
                <a:spcPct val="100000"/>
              </a:lnSpc>
              <a:spcBef>
                <a:spcPts val="120"/>
              </a:spcBef>
            </a:pPr>
            <a:r>
              <a:rPr lang="de-AT" sz="1750" spc="10" dirty="0">
                <a:solidFill>
                  <a:srgbClr val="494C4D"/>
                </a:solidFill>
                <a:latin typeface="Arial"/>
                <a:cs typeface="Arial"/>
              </a:rPr>
              <a:t>37% / 38%</a:t>
            </a:r>
          </a:p>
        </p:txBody>
      </p:sp>
      <p:sp>
        <p:nvSpPr>
          <p:cNvPr id="6574" name="object_657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17</a:t>
            </a:r>
          </a:p>
        </p:txBody>
      </p:sp>
      <p:sp>
        <p:nvSpPr>
          <p:cNvPr id="6576" name="object_6577"/>
          <p:cNvSpPr/>
          <p:nvPr/>
        </p:nvSpPr>
        <p:spPr>
          <a:xfrm>
            <a:off x="7345326" y="5167454"/>
            <a:ext cx="8407247" cy="398037"/>
          </a:xfrm>
          <a:prstGeom prst="rect">
            <a:avLst/>
          </a:prstGeom>
          <a:solidFill>
            <a:srgbClr val="49C0B6"/>
          </a:solidFill>
        </p:spPr>
      </p:sp>
      <p:sp>
        <p:nvSpPr>
          <p:cNvPr id="6578" name="object_6579"/>
          <p:cNvSpPr/>
          <p:nvPr/>
        </p:nvSpPr>
        <p:spPr>
          <a:xfrm>
            <a:off x="7345326" y="5618563"/>
            <a:ext cx="6429071" cy="172483"/>
          </a:xfrm>
          <a:prstGeom prst="rect">
            <a:avLst/>
          </a:prstGeom>
          <a:solidFill>
            <a:srgbClr val="D1D3D4"/>
          </a:solidFill>
        </p:spPr>
      </p:sp>
      <p:sp>
        <p:nvSpPr>
          <p:cNvPr id="6580" name="object_6581"/>
          <p:cNvSpPr/>
          <p:nvPr/>
        </p:nvSpPr>
        <p:spPr>
          <a:xfrm>
            <a:off x="7345326" y="5844118"/>
            <a:ext cx="6618162" cy="172483"/>
          </a:xfrm>
          <a:prstGeom prst="rect">
            <a:avLst/>
          </a:prstGeom>
          <a:solidFill>
            <a:srgbClr val="E1E2E3"/>
          </a:solidFill>
        </p:spPr>
      </p:sp>
      <p:sp>
        <p:nvSpPr>
          <p:cNvPr id="6582" name="object_6583"/>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6584" name="object_6585"/>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20% / 24%</a:t>
            </a:r>
          </a:p>
        </p:txBody>
      </p:sp>
      <p:sp>
        <p:nvSpPr>
          <p:cNvPr id="6586" name="object_6587"/>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a:t>
            </a:r>
          </a:p>
        </p:txBody>
      </p:sp>
      <p:sp>
        <p:nvSpPr>
          <p:cNvPr id="6588" name="object_6589"/>
          <p:cNvSpPr/>
          <p:nvPr/>
        </p:nvSpPr>
        <p:spPr>
          <a:xfrm>
            <a:off x="7345326" y="6228887"/>
            <a:ext cx="1978176" cy="398037"/>
          </a:xfrm>
          <a:prstGeom prst="rect">
            <a:avLst/>
          </a:prstGeom>
          <a:solidFill>
            <a:srgbClr val="49C0B6"/>
          </a:solidFill>
        </p:spPr>
      </p:sp>
      <p:sp>
        <p:nvSpPr>
          <p:cNvPr id="6590" name="object_6591"/>
          <p:cNvSpPr/>
          <p:nvPr/>
        </p:nvSpPr>
        <p:spPr>
          <a:xfrm>
            <a:off x="7345326" y="6679996"/>
            <a:ext cx="3461808" cy="172483"/>
          </a:xfrm>
          <a:prstGeom prst="rect">
            <a:avLst/>
          </a:prstGeom>
          <a:solidFill>
            <a:srgbClr val="D1D3D4"/>
          </a:solidFill>
        </p:spPr>
      </p:sp>
      <p:sp>
        <p:nvSpPr>
          <p:cNvPr id="6592" name="object_6593"/>
          <p:cNvSpPr/>
          <p:nvPr/>
        </p:nvSpPr>
        <p:spPr>
          <a:xfrm>
            <a:off x="7345326" y="6905551"/>
            <a:ext cx="4072715" cy="172483"/>
          </a:xfrm>
          <a:prstGeom prst="rect">
            <a:avLst/>
          </a:prstGeom>
          <a:solidFill>
            <a:srgbClr val="E1E2E3"/>
          </a:solidFill>
        </p:spPr>
      </p:sp>
      <p:sp>
        <p:nvSpPr>
          <p:cNvPr id="6594" name="object_659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6596" name="object_659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6598" name="object_659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6600" name="object_6601"/>
          <p:cNvSpPr/>
          <p:nvPr/>
        </p:nvSpPr>
        <p:spPr>
          <a:xfrm>
            <a:off x="7345326" y="7290320"/>
            <a:ext cx="0" cy="398037"/>
          </a:xfrm>
          <a:prstGeom prst="rect">
            <a:avLst/>
          </a:prstGeom>
          <a:solidFill>
            <a:srgbClr val="49C0B6"/>
          </a:solidFill>
        </p:spPr>
      </p:sp>
      <p:sp>
        <p:nvSpPr>
          <p:cNvPr id="6602" name="object_6603"/>
          <p:cNvSpPr/>
          <p:nvPr/>
        </p:nvSpPr>
        <p:spPr>
          <a:xfrm>
            <a:off x="7345326" y="7741429"/>
            <a:ext cx="0" cy="172483"/>
          </a:xfrm>
          <a:prstGeom prst="rect">
            <a:avLst/>
          </a:prstGeom>
          <a:solidFill>
            <a:srgbClr val="D1D3D4"/>
          </a:solidFill>
        </p:spPr>
      </p:sp>
      <p:sp>
        <p:nvSpPr>
          <p:cNvPr id="6604" name="object_6605"/>
          <p:cNvSpPr/>
          <p:nvPr/>
        </p:nvSpPr>
        <p:spPr>
          <a:xfrm>
            <a:off x="7345326" y="7966984"/>
            <a:ext cx="0" cy="172483"/>
          </a:xfrm>
          <a:prstGeom prst="rect">
            <a:avLst/>
          </a:prstGeom>
          <a:solidFill>
            <a:srgbClr val="E1E2E3"/>
          </a:solidFill>
        </p:spPr>
      </p:sp>
      <p:sp>
        <p:nvSpPr>
          <p:cNvPr id="6606" name="object_6607"/>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6608" name="object_6609"/>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3% / 3%</a:t>
            </a:r>
          </a:p>
        </p:txBody>
      </p:sp>
      <p:sp>
        <p:nvSpPr>
          <p:cNvPr id="6610" name="object_6611"/>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6612" name="object_6613"/>
          <p:cNvSpPr/>
          <p:nvPr/>
        </p:nvSpPr>
        <p:spPr>
          <a:xfrm>
            <a:off x="7345326" y="8351753"/>
            <a:ext cx="0" cy="398037"/>
          </a:xfrm>
          <a:prstGeom prst="rect">
            <a:avLst/>
          </a:prstGeom>
          <a:solidFill>
            <a:srgbClr val="49C0B6"/>
          </a:solidFill>
        </p:spPr>
      </p:sp>
      <p:sp>
        <p:nvSpPr>
          <p:cNvPr id="6614" name="object_6615"/>
          <p:cNvSpPr/>
          <p:nvPr/>
        </p:nvSpPr>
        <p:spPr>
          <a:xfrm>
            <a:off x="7345326" y="8802862"/>
            <a:ext cx="494544" cy="172483"/>
          </a:xfrm>
          <a:prstGeom prst="rect">
            <a:avLst/>
          </a:prstGeom>
          <a:solidFill>
            <a:srgbClr val="D1D3D4"/>
          </a:solidFill>
        </p:spPr>
      </p:sp>
      <p:sp>
        <p:nvSpPr>
          <p:cNvPr id="6616" name="object_6617"/>
          <p:cNvSpPr/>
          <p:nvPr/>
        </p:nvSpPr>
        <p:spPr>
          <a:xfrm>
            <a:off x="7345326" y="9028417"/>
            <a:ext cx="509089" cy="172483"/>
          </a:xfrm>
          <a:prstGeom prst="rect">
            <a:avLst/>
          </a:prstGeom>
          <a:solidFill>
            <a:srgbClr val="E1E2E3"/>
          </a:solidFill>
        </p:spPr>
      </p:sp>
      <p:sp>
        <p:nvSpPr>
          <p:cNvPr id="6618" name="object_6619"/>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6620" name="object_6621"/>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6622" name="object_6623"/>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6624" name="object_6625"/>
          <p:cNvSpPr/>
          <p:nvPr/>
        </p:nvSpPr>
        <p:spPr>
          <a:xfrm>
            <a:off x="7345326" y="9413186"/>
            <a:ext cx="0" cy="398037"/>
          </a:xfrm>
          <a:prstGeom prst="rect">
            <a:avLst/>
          </a:prstGeom>
          <a:solidFill>
            <a:srgbClr val="49C0B6"/>
          </a:solidFill>
        </p:spPr>
      </p:sp>
      <p:sp>
        <p:nvSpPr>
          <p:cNvPr id="6626" name="object_6627"/>
          <p:cNvSpPr/>
          <p:nvPr/>
        </p:nvSpPr>
        <p:spPr>
          <a:xfrm>
            <a:off x="7345326" y="9864295"/>
            <a:ext cx="0" cy="172483"/>
          </a:xfrm>
          <a:prstGeom prst="rect">
            <a:avLst/>
          </a:prstGeom>
          <a:solidFill>
            <a:srgbClr val="D1D3D4"/>
          </a:solidFill>
        </p:spPr>
      </p:sp>
      <p:sp>
        <p:nvSpPr>
          <p:cNvPr id="6628" name="object_6629"/>
          <p:cNvSpPr/>
          <p:nvPr/>
        </p:nvSpPr>
        <p:spPr>
          <a:xfrm>
            <a:off x="7345326" y="10089850"/>
            <a:ext cx="0" cy="172483"/>
          </a:xfrm>
          <a:prstGeom prst="rect">
            <a:avLst/>
          </a:prstGeom>
          <a:solidFill>
            <a:srgbClr val="E1E2E3"/>
          </a:solidFill>
        </p:spPr>
      </p:sp>
      <p:sp>
        <p:nvSpPr>
          <p:cNvPr id="6630" name="object_6631"/>
          <p:cNvSpPr/>
          <p:nvPr/>
        </p:nvSpPr>
        <p:spPr>
          <a:xfrm>
            <a:off x="7345326" y="3999878"/>
            <a:ext cx="0" cy="6368598"/>
          </a:xfrm>
          <a:prstGeom prst="rect">
            <a:avLst/>
          </a:prstGeom>
          <a:ln w="5235">
            <a:solidFill>
              <a:srgbClr val="000000"/>
            </a:solidFill>
          </a:ln>
        </p:spPr>
      </p:sp>
      <p:sp>
        <p:nvSpPr>
          <p:cNvPr id="6632" name="object_6633"/>
          <p:cNvSpPr/>
          <p:nvPr/>
        </p:nvSpPr>
        <p:spPr>
          <a:xfrm>
            <a:off x="15752573" y="3999878"/>
            <a:ext cx="0" cy="6368598"/>
          </a:xfrm>
          <a:prstGeom prst="rect">
            <a:avLst/>
          </a:prstGeom>
          <a:ln w="5235">
            <a:solidFill>
              <a:srgbClr val="000000"/>
            </a:solidFill>
          </a:ln>
        </p:spPr>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36" name="object_6637"/>
          <p:cNvSpPr>
            <a:spLocks noGrp="1"/>
          </p:cNvSpPr>
          <p:nvPr/>
        </p:nvSpPr>
        <p:spPr>
          <a:xfrm>
            <a:off x="663156" y="586369"/>
            <a:ext cx="922019" cy="922019"/>
          </a:xfrm>
          <a:prstGeom prst="ellipse">
            <a:avLst/>
          </a:prstGeom>
          <a:solidFill>
            <a:srgbClr val="F48798"/>
          </a:solidFill>
        </p:spPr>
        <p:txBody>
          <a:bodyPr wrap="square" lIns="0" tIns="72000" rIns="0" bIns="72000" rtlCol="0" anchor="ctr">
            <a:normAutofit/>
          </a:bodyPr>
          <a:lstStyle/>
          <a:p>
            <a:pPr algn="ctr"/>
            <a:r>
              <a:rPr sz="2950" b="1" dirty="0">
                <a:solidFill>
                  <a:srgbClr val="FFFFFF"/>
                </a:solidFill>
                <a:latin typeface="Arial"/>
                <a:ea typeface="Arial"/>
              </a:rPr>
              <a:t>33</a:t>
            </a:r>
            <a:endParaRPr sz="2950" b="1" dirty="0"/>
          </a:p>
        </p:txBody>
      </p:sp>
      <p:sp>
        <p:nvSpPr>
          <p:cNvPr id="6638" name="object_663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Weiterbildungsangebot</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6640" name="664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6642" name="664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6644" name="664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6646" name="664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6648" name="664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6650" name="665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6652" name="665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6654" name="665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6656" name="object_6657"/>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bin mit dem Weiterbildungsangebot sehr zufrieden. (100%)</a:t>
            </a:r>
            <a:endParaRPr sz="2450" dirty="0">
              <a:latin typeface="Arial"/>
              <a:cs typeface="Arial"/>
            </a:endParaRPr>
          </a:p>
        </p:txBody>
      </p:sp>
      <p:sp>
        <p:nvSpPr>
          <p:cNvPr id="6658" name="object_6659"/>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2.7</a:t>
            </a:r>
          </a:p>
          <a:p>
            <a:pPr algn="ctr"/>
            <a:r>
              <a:rPr lang="en-US" sz="1850" b="1" dirty="0">
                <a:solidFill>
                  <a:srgbClr val="515455"/>
                </a:solidFill>
                <a:latin typeface="Arial"/>
                <a:cs typeface="Arial"/>
              </a:rPr>
              <a:t>(+0.2)</a:t>
            </a:r>
          </a:p>
        </p:txBody>
      </p:sp>
      <p:sp>
        <p:nvSpPr>
          <p:cNvPr id="6660" name="object_6661"/>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6662" name="object_6663"/>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17%</a:t>
            </a:r>
          </a:p>
          <a:p>
            <a:pPr marL="12700" algn="r">
              <a:lnSpc>
                <a:spcPct val="100000"/>
              </a:lnSpc>
              <a:spcBef>
                <a:spcPts val="120"/>
              </a:spcBef>
            </a:pPr>
            <a:r>
              <a:rPr lang="de-AT" sz="1750" spc="10" dirty="0">
                <a:solidFill>
                  <a:srgbClr val="494C4D"/>
                </a:solidFill>
                <a:latin typeface="Arial"/>
                <a:cs typeface="Arial"/>
              </a:rPr>
              <a:t>11% / 12%</a:t>
            </a:r>
          </a:p>
        </p:txBody>
      </p:sp>
      <p:sp>
        <p:nvSpPr>
          <p:cNvPr id="6664" name="object_6665"/>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a:t>
            </a:r>
          </a:p>
        </p:txBody>
      </p:sp>
      <p:sp>
        <p:nvSpPr>
          <p:cNvPr id="6666" name="object_6667"/>
          <p:cNvSpPr/>
          <p:nvPr/>
        </p:nvSpPr>
        <p:spPr>
          <a:xfrm>
            <a:off x="7345326" y="4106021"/>
            <a:ext cx="3603106" cy="398037"/>
          </a:xfrm>
          <a:prstGeom prst="rect">
            <a:avLst/>
          </a:prstGeom>
          <a:solidFill>
            <a:srgbClr val="49C0B6"/>
          </a:solidFill>
        </p:spPr>
      </p:sp>
      <p:sp>
        <p:nvSpPr>
          <p:cNvPr id="6668" name="object_6669"/>
          <p:cNvSpPr/>
          <p:nvPr/>
        </p:nvSpPr>
        <p:spPr>
          <a:xfrm>
            <a:off x="7345326" y="4557130"/>
            <a:ext cx="2402071" cy="172483"/>
          </a:xfrm>
          <a:prstGeom prst="rect">
            <a:avLst/>
          </a:prstGeom>
          <a:solidFill>
            <a:srgbClr val="D1D3D4"/>
          </a:solidFill>
        </p:spPr>
      </p:sp>
      <p:sp>
        <p:nvSpPr>
          <p:cNvPr id="6670" name="object_6671"/>
          <p:cNvSpPr/>
          <p:nvPr/>
        </p:nvSpPr>
        <p:spPr>
          <a:xfrm>
            <a:off x="7345326" y="4782685"/>
            <a:ext cx="2472720" cy="172483"/>
          </a:xfrm>
          <a:prstGeom prst="rect">
            <a:avLst/>
          </a:prstGeom>
          <a:solidFill>
            <a:srgbClr val="E1E2E3"/>
          </a:solidFill>
        </p:spPr>
      </p:sp>
      <p:sp>
        <p:nvSpPr>
          <p:cNvPr id="6672" name="object_6673"/>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6674" name="object_6675"/>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40% / 38%</a:t>
            </a:r>
          </a:p>
        </p:txBody>
      </p:sp>
      <p:sp>
        <p:nvSpPr>
          <p:cNvPr id="6676" name="object_6677"/>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a:t>
            </a:r>
          </a:p>
        </p:txBody>
      </p:sp>
      <p:sp>
        <p:nvSpPr>
          <p:cNvPr id="6678" name="object_6679"/>
          <p:cNvSpPr/>
          <p:nvPr/>
        </p:nvSpPr>
        <p:spPr>
          <a:xfrm>
            <a:off x="7345326" y="5167454"/>
            <a:ext cx="7206212" cy="398037"/>
          </a:xfrm>
          <a:prstGeom prst="rect">
            <a:avLst/>
          </a:prstGeom>
          <a:solidFill>
            <a:srgbClr val="49C0B6"/>
          </a:solidFill>
        </p:spPr>
      </p:sp>
      <p:sp>
        <p:nvSpPr>
          <p:cNvPr id="6680" name="object_6681"/>
          <p:cNvSpPr/>
          <p:nvPr/>
        </p:nvSpPr>
        <p:spPr>
          <a:xfrm>
            <a:off x="7345326" y="5618563"/>
            <a:ext cx="8407247" cy="172483"/>
          </a:xfrm>
          <a:prstGeom prst="rect">
            <a:avLst/>
          </a:prstGeom>
          <a:solidFill>
            <a:srgbClr val="D1D3D4"/>
          </a:solidFill>
        </p:spPr>
      </p:sp>
      <p:sp>
        <p:nvSpPr>
          <p:cNvPr id="6682" name="object_6683"/>
          <p:cNvSpPr/>
          <p:nvPr/>
        </p:nvSpPr>
        <p:spPr>
          <a:xfrm>
            <a:off x="7345326" y="5844118"/>
            <a:ext cx="8036339" cy="172483"/>
          </a:xfrm>
          <a:prstGeom prst="rect">
            <a:avLst/>
          </a:prstGeom>
          <a:solidFill>
            <a:srgbClr val="E1E2E3"/>
          </a:solidFill>
        </p:spPr>
      </p:sp>
      <p:sp>
        <p:nvSpPr>
          <p:cNvPr id="6684" name="object_6685"/>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6686" name="object_6687"/>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26%</a:t>
            </a:r>
          </a:p>
          <a:p>
            <a:pPr marL="12700" algn="r">
              <a:lnSpc>
                <a:spcPct val="100000"/>
              </a:lnSpc>
              <a:spcBef>
                <a:spcPts val="120"/>
              </a:spcBef>
            </a:pPr>
            <a:r>
              <a:rPr lang="de-AT" sz="1750" spc="10" dirty="0">
                <a:solidFill>
                  <a:srgbClr val="494C4D"/>
                </a:solidFill>
                <a:latin typeface="Arial"/>
                <a:cs typeface="Arial"/>
              </a:rPr>
              <a:t>14% / 15%</a:t>
            </a:r>
          </a:p>
        </p:txBody>
      </p:sp>
      <p:sp>
        <p:nvSpPr>
          <p:cNvPr id="6688" name="object_6689"/>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a:t>
            </a:r>
          </a:p>
        </p:txBody>
      </p:sp>
      <p:sp>
        <p:nvSpPr>
          <p:cNvPr id="6690" name="object_6691"/>
          <p:cNvSpPr/>
          <p:nvPr/>
        </p:nvSpPr>
        <p:spPr>
          <a:xfrm>
            <a:off x="7345326" y="6228887"/>
            <a:ext cx="5404659" cy="398037"/>
          </a:xfrm>
          <a:prstGeom prst="rect">
            <a:avLst/>
          </a:prstGeom>
          <a:solidFill>
            <a:srgbClr val="49C0B6"/>
          </a:solidFill>
        </p:spPr>
      </p:sp>
      <p:sp>
        <p:nvSpPr>
          <p:cNvPr id="6692" name="object_6693"/>
          <p:cNvSpPr/>
          <p:nvPr/>
        </p:nvSpPr>
        <p:spPr>
          <a:xfrm>
            <a:off x="7345326" y="6679996"/>
            <a:ext cx="3002588" cy="172483"/>
          </a:xfrm>
          <a:prstGeom prst="rect">
            <a:avLst/>
          </a:prstGeom>
          <a:solidFill>
            <a:srgbClr val="D1D3D4"/>
          </a:solidFill>
        </p:spPr>
      </p:sp>
      <p:sp>
        <p:nvSpPr>
          <p:cNvPr id="6694" name="object_6695"/>
          <p:cNvSpPr/>
          <p:nvPr/>
        </p:nvSpPr>
        <p:spPr>
          <a:xfrm>
            <a:off x="7345326" y="6905551"/>
            <a:ext cx="3090900" cy="172483"/>
          </a:xfrm>
          <a:prstGeom prst="rect">
            <a:avLst/>
          </a:prstGeom>
          <a:solidFill>
            <a:srgbClr val="E1E2E3"/>
          </a:solidFill>
        </p:spPr>
      </p:sp>
      <p:sp>
        <p:nvSpPr>
          <p:cNvPr id="6696" name="object_6697"/>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6698" name="object_6699"/>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14%</a:t>
            </a:r>
          </a:p>
          <a:p>
            <a:pPr marL="12700" algn="r">
              <a:lnSpc>
                <a:spcPct val="100000"/>
              </a:lnSpc>
              <a:spcBef>
                <a:spcPts val="120"/>
              </a:spcBef>
            </a:pPr>
            <a:r>
              <a:rPr lang="de-AT" sz="1750" spc="10" dirty="0">
                <a:solidFill>
                  <a:srgbClr val="494C4D"/>
                </a:solidFill>
                <a:latin typeface="Arial"/>
                <a:cs typeface="Arial"/>
              </a:rPr>
              <a:t>11% / 12%</a:t>
            </a:r>
          </a:p>
        </p:txBody>
      </p:sp>
      <p:sp>
        <p:nvSpPr>
          <p:cNvPr id="6700" name="object_6701"/>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a:t>
            </a:r>
          </a:p>
        </p:txBody>
      </p:sp>
      <p:sp>
        <p:nvSpPr>
          <p:cNvPr id="6702" name="object_6703"/>
          <p:cNvSpPr/>
          <p:nvPr/>
        </p:nvSpPr>
        <p:spPr>
          <a:xfrm>
            <a:off x="7345326" y="7290320"/>
            <a:ext cx="3002588" cy="398037"/>
          </a:xfrm>
          <a:prstGeom prst="rect">
            <a:avLst/>
          </a:prstGeom>
          <a:solidFill>
            <a:srgbClr val="49C0B6"/>
          </a:solidFill>
        </p:spPr>
      </p:sp>
      <p:sp>
        <p:nvSpPr>
          <p:cNvPr id="6704" name="object_6705"/>
          <p:cNvSpPr/>
          <p:nvPr/>
        </p:nvSpPr>
        <p:spPr>
          <a:xfrm>
            <a:off x="7345326" y="7741429"/>
            <a:ext cx="2402071" cy="172483"/>
          </a:xfrm>
          <a:prstGeom prst="rect">
            <a:avLst/>
          </a:prstGeom>
          <a:solidFill>
            <a:srgbClr val="D1D3D4"/>
          </a:solidFill>
        </p:spPr>
      </p:sp>
      <p:sp>
        <p:nvSpPr>
          <p:cNvPr id="6706" name="object_6707"/>
          <p:cNvSpPr/>
          <p:nvPr/>
        </p:nvSpPr>
        <p:spPr>
          <a:xfrm>
            <a:off x="7345326" y="7966984"/>
            <a:ext cx="2472720" cy="172483"/>
          </a:xfrm>
          <a:prstGeom prst="rect">
            <a:avLst/>
          </a:prstGeom>
          <a:solidFill>
            <a:srgbClr val="E1E2E3"/>
          </a:solidFill>
        </p:spPr>
      </p:sp>
      <p:sp>
        <p:nvSpPr>
          <p:cNvPr id="6708" name="object_6709"/>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6710" name="object_6711"/>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6% / 6%</a:t>
            </a:r>
          </a:p>
        </p:txBody>
      </p:sp>
      <p:sp>
        <p:nvSpPr>
          <p:cNvPr id="6712" name="object_6713"/>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6714" name="object_6715"/>
          <p:cNvSpPr/>
          <p:nvPr/>
        </p:nvSpPr>
        <p:spPr>
          <a:xfrm>
            <a:off x="7345326" y="8351753"/>
            <a:ext cx="600518" cy="398037"/>
          </a:xfrm>
          <a:prstGeom prst="rect">
            <a:avLst/>
          </a:prstGeom>
          <a:solidFill>
            <a:srgbClr val="49C0B6"/>
          </a:solidFill>
        </p:spPr>
      </p:sp>
      <p:sp>
        <p:nvSpPr>
          <p:cNvPr id="6716" name="object_6717"/>
          <p:cNvSpPr/>
          <p:nvPr/>
        </p:nvSpPr>
        <p:spPr>
          <a:xfrm>
            <a:off x="7345326" y="8802862"/>
            <a:ext cx="1201035" cy="172483"/>
          </a:xfrm>
          <a:prstGeom prst="rect">
            <a:avLst/>
          </a:prstGeom>
          <a:solidFill>
            <a:srgbClr val="D1D3D4"/>
          </a:solidFill>
        </p:spPr>
      </p:sp>
      <p:sp>
        <p:nvSpPr>
          <p:cNvPr id="6718" name="object_6719"/>
          <p:cNvSpPr/>
          <p:nvPr/>
        </p:nvSpPr>
        <p:spPr>
          <a:xfrm>
            <a:off x="7345326" y="9028417"/>
            <a:ext cx="1236360" cy="172483"/>
          </a:xfrm>
          <a:prstGeom prst="rect">
            <a:avLst/>
          </a:prstGeom>
          <a:solidFill>
            <a:srgbClr val="E1E2E3"/>
          </a:solidFill>
        </p:spPr>
      </p:sp>
      <p:sp>
        <p:nvSpPr>
          <p:cNvPr id="6720" name="object_6721"/>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6722" name="object_6723"/>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11% / 12%</a:t>
            </a:r>
          </a:p>
        </p:txBody>
      </p:sp>
      <p:sp>
        <p:nvSpPr>
          <p:cNvPr id="6724" name="object_6725"/>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6726" name="object_6727"/>
          <p:cNvSpPr/>
          <p:nvPr/>
        </p:nvSpPr>
        <p:spPr>
          <a:xfrm>
            <a:off x="7345326" y="9413186"/>
            <a:ext cx="1201035" cy="398037"/>
          </a:xfrm>
          <a:prstGeom prst="rect">
            <a:avLst/>
          </a:prstGeom>
          <a:solidFill>
            <a:srgbClr val="49C0B6"/>
          </a:solidFill>
        </p:spPr>
      </p:sp>
      <p:sp>
        <p:nvSpPr>
          <p:cNvPr id="6728" name="object_6729"/>
          <p:cNvSpPr/>
          <p:nvPr/>
        </p:nvSpPr>
        <p:spPr>
          <a:xfrm>
            <a:off x="7345326" y="9864295"/>
            <a:ext cx="2402071" cy="172483"/>
          </a:xfrm>
          <a:prstGeom prst="rect">
            <a:avLst/>
          </a:prstGeom>
          <a:solidFill>
            <a:srgbClr val="D1D3D4"/>
          </a:solidFill>
        </p:spPr>
      </p:sp>
      <p:sp>
        <p:nvSpPr>
          <p:cNvPr id="6730" name="object_6731"/>
          <p:cNvSpPr/>
          <p:nvPr/>
        </p:nvSpPr>
        <p:spPr>
          <a:xfrm>
            <a:off x="7345326" y="10089850"/>
            <a:ext cx="2472720" cy="172483"/>
          </a:xfrm>
          <a:prstGeom prst="rect">
            <a:avLst/>
          </a:prstGeom>
          <a:solidFill>
            <a:srgbClr val="E1E2E3"/>
          </a:solidFill>
        </p:spPr>
      </p:sp>
      <p:sp>
        <p:nvSpPr>
          <p:cNvPr id="6732" name="object_6733"/>
          <p:cNvSpPr/>
          <p:nvPr/>
        </p:nvSpPr>
        <p:spPr>
          <a:xfrm>
            <a:off x="7345326" y="3999878"/>
            <a:ext cx="0" cy="6368598"/>
          </a:xfrm>
          <a:prstGeom prst="rect">
            <a:avLst/>
          </a:prstGeom>
          <a:ln w="5235">
            <a:solidFill>
              <a:srgbClr val="000000"/>
            </a:solidFill>
          </a:ln>
        </p:spPr>
      </p:sp>
      <p:sp>
        <p:nvSpPr>
          <p:cNvPr id="6734" name="object_6735"/>
          <p:cNvSpPr/>
          <p:nvPr/>
        </p:nvSpPr>
        <p:spPr>
          <a:xfrm>
            <a:off x="15752573" y="3999878"/>
            <a:ext cx="0" cy="6368598"/>
          </a:xfrm>
          <a:prstGeom prst="rect">
            <a:avLst/>
          </a:prstGeom>
          <a:ln w="5235">
            <a:solidFill>
              <a:srgbClr val="000000"/>
            </a:solidFill>
          </a:ln>
        </p:spPr>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84" name="object_1185"/>
          <p:cNvPicPr>
            <a:picLocks noChangeAspect="1"/>
          </p:cNvPicPr>
          <p:nvPr/>
        </p:nvPicPr>
        <p:blipFill>
          <a:blip r:embed="rId3"/>
          <a:stretch>
            <a:fillRect/>
          </a:stretch>
        </p:blipFill>
        <p:spPr>
          <a:xfrm>
            <a:off x="603250" y="519041"/>
            <a:ext cx="1098413" cy="1098413"/>
          </a:xfrm>
          <a:prstGeom prst="rect">
            <a:avLst/>
          </a:prstGeom>
        </p:spPr>
      </p:pic>
      <p:sp>
        <p:nvSpPr>
          <p:cNvPr id="1186" name="object_118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Die Navigation (1/2)</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188" name="1189">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1190" name="1191">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1192" name="1193">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1194" name="1195">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1196" name="1197">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1198" name="1199">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1200" name="1201">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1202" name="1203">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1204" name="object_1205"/>
          <p:cNvSpPr txBox="1"/>
          <p:nvPr/>
        </p:nvSpPr>
        <p:spPr>
          <a:xfrm>
            <a:off x="2010410" y="2600000"/>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Inhaltsverzeichnis</a:t>
            </a:r>
            <a:endParaRPr sz="2400" dirty="0">
              <a:latin typeface="Arial"/>
              <a:cs typeface="Arial"/>
            </a:endParaRPr>
          </a:p>
        </p:txBody>
      </p:sp>
      <p:pic>
        <p:nvPicPr>
          <p:cNvPr id="1206" name="1207">
            <a:hlinkClick r:id="rId20" action="ppaction://hlinksldjump"/>
          </p:cNvPr>
          <p:cNvPicPr>
            <a:picLocks noChangeAspect="1"/>
          </p:cNvPicPr>
          <p:nvPr/>
        </p:nvPicPr>
        <p:blipFill>
          <a:blip r:embed="rId5">
            <a:clrChange>
              <a:clrFrom>
                <a:srgbClr val="000000"/>
              </a:clrFrom>
              <a:clrTo>
                <a:srgbClr val="494C4D"/>
              </a:clrTo>
            </a:clrChange>
          </a:blip>
          <a:stretch>
            <a:fillRect/>
          </a:stretch>
        </p:blipFill>
        <p:spPr>
          <a:xfrm>
            <a:off x="6821227" y="2940707"/>
            <a:ext cx="350000" cy="350000"/>
          </a:xfrm>
          <a:prstGeom prst="rect">
            <a:avLst/>
          </a:prstGeom>
        </p:spPr>
      </p:pic>
      <p:sp>
        <p:nvSpPr>
          <p:cNvPr id="1208" name="object_1209"/>
          <p:cNvSpPr txBox="1"/>
          <p:nvPr/>
        </p:nvSpPr>
        <p:spPr>
          <a:xfrm>
            <a:off x="7800391" y="2600000"/>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Das Cockpit (=Inhaltsverzeichnis) zeigt die einzelnen Kapitel eines Berichts, die mit Mausklick direkt angesteuert werden können.</a:t>
            </a:r>
            <a:endParaRPr sz="2400" dirty="0">
              <a:latin typeface="Arial"/>
              <a:cs typeface="Arial"/>
            </a:endParaRPr>
          </a:p>
        </p:txBody>
      </p:sp>
      <p:sp>
        <p:nvSpPr>
          <p:cNvPr id="1210" name="object_1211"/>
          <p:cNvSpPr/>
          <p:nvPr/>
        </p:nvSpPr>
        <p:spPr>
          <a:xfrm>
            <a:off x="2010410" y="3631413"/>
            <a:ext cx="16083280" cy="0"/>
          </a:xfrm>
          <a:prstGeom prst="rect">
            <a:avLst/>
          </a:prstGeom>
          <a:ln w="5235">
            <a:solidFill>
              <a:srgbClr val="000000"/>
            </a:solidFill>
          </a:ln>
        </p:spPr>
      </p:sp>
      <p:sp>
        <p:nvSpPr>
          <p:cNvPr id="1212" name="object_1213"/>
          <p:cNvSpPr txBox="1"/>
          <p:nvPr/>
        </p:nvSpPr>
        <p:spPr>
          <a:xfrm>
            <a:off x="2010410" y="3631413"/>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Projekt im Überblick</a:t>
            </a:r>
            <a:endParaRPr sz="2400" dirty="0">
              <a:latin typeface="Arial"/>
              <a:cs typeface="Arial"/>
            </a:endParaRPr>
          </a:p>
        </p:txBody>
      </p:sp>
      <p:pic>
        <p:nvPicPr>
          <p:cNvPr id="1214" name="1215">
            <a:hlinkClick r:id="rId20" action="ppaction://hlinksldjump"/>
          </p:cNvPr>
          <p:cNvPicPr>
            <a:picLocks noChangeAspect="1"/>
          </p:cNvPicPr>
          <p:nvPr/>
        </p:nvPicPr>
        <p:blipFill>
          <a:blip r:embed="rId7">
            <a:clrChange>
              <a:clrFrom>
                <a:srgbClr val="000000"/>
              </a:clrFrom>
              <a:clrTo>
                <a:srgbClr val="494C4D"/>
              </a:clrTo>
            </a:clrChange>
          </a:blip>
          <a:stretch>
            <a:fillRect/>
          </a:stretch>
        </p:blipFill>
        <p:spPr>
          <a:xfrm>
            <a:off x="6821227" y="3972120"/>
            <a:ext cx="350000" cy="350000"/>
          </a:xfrm>
          <a:prstGeom prst="rect">
            <a:avLst/>
          </a:prstGeom>
        </p:spPr>
      </p:pic>
      <p:sp>
        <p:nvSpPr>
          <p:cNvPr id="1216" name="object_1217"/>
          <p:cNvSpPr txBox="1"/>
          <p:nvPr/>
        </p:nvSpPr>
        <p:spPr>
          <a:xfrm>
            <a:off x="7800391" y="3631413"/>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In der Projektübersicht (=Dashboard) befinden sich Rücklaufquote, der Gesamtindex und die fünf Stärken/Verbesserungspotenziale.</a:t>
            </a:r>
            <a:endParaRPr sz="2400" dirty="0">
              <a:latin typeface="Arial"/>
              <a:cs typeface="Arial"/>
            </a:endParaRPr>
          </a:p>
        </p:txBody>
      </p:sp>
      <p:sp>
        <p:nvSpPr>
          <p:cNvPr id="1218" name="object_1219"/>
          <p:cNvSpPr/>
          <p:nvPr/>
        </p:nvSpPr>
        <p:spPr>
          <a:xfrm>
            <a:off x="2010410" y="4662826"/>
            <a:ext cx="16083280" cy="0"/>
          </a:xfrm>
          <a:prstGeom prst="rect">
            <a:avLst/>
          </a:prstGeom>
          <a:ln w="5235">
            <a:solidFill>
              <a:srgbClr val="000000"/>
            </a:solidFill>
          </a:ln>
        </p:spPr>
      </p:sp>
      <p:sp>
        <p:nvSpPr>
          <p:cNvPr id="1220" name="object_1221"/>
          <p:cNvSpPr txBox="1"/>
          <p:nvPr/>
        </p:nvSpPr>
        <p:spPr>
          <a:xfrm>
            <a:off x="2010410" y="4662826"/>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Index Übersicht</a:t>
            </a:r>
            <a:endParaRPr sz="2400" dirty="0">
              <a:latin typeface="Arial"/>
              <a:cs typeface="Arial"/>
            </a:endParaRPr>
          </a:p>
        </p:txBody>
      </p:sp>
      <p:pic>
        <p:nvPicPr>
          <p:cNvPr id="1222" name="1223">
            <a:hlinkClick r:id="rId20" action="ppaction://hlinksldjump"/>
          </p:cNvPr>
          <p:cNvPicPr>
            <a:picLocks noChangeAspect="1"/>
          </p:cNvPicPr>
          <p:nvPr/>
        </p:nvPicPr>
        <p:blipFill>
          <a:blip r:embed="rId9">
            <a:clrChange>
              <a:clrFrom>
                <a:srgbClr val="000000"/>
              </a:clrFrom>
              <a:clrTo>
                <a:srgbClr val="494C4D"/>
              </a:clrTo>
            </a:clrChange>
          </a:blip>
          <a:stretch>
            <a:fillRect/>
          </a:stretch>
        </p:blipFill>
        <p:spPr>
          <a:xfrm>
            <a:off x="6821227" y="5003533"/>
            <a:ext cx="350000" cy="350000"/>
          </a:xfrm>
          <a:prstGeom prst="rect">
            <a:avLst/>
          </a:prstGeom>
        </p:spPr>
      </p:pic>
      <p:sp>
        <p:nvSpPr>
          <p:cNvPr id="1224" name="object_1225"/>
          <p:cNvSpPr txBox="1"/>
          <p:nvPr/>
        </p:nvSpPr>
        <p:spPr>
          <a:xfrm>
            <a:off x="7800391" y="4662826"/>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Die Indexübersicht gibt einen groben Überblick, welche Fragebogen-Kapitel besonders gut oder kritisch bewertet werden.</a:t>
            </a:r>
            <a:endParaRPr sz="2400" dirty="0">
              <a:latin typeface="Arial"/>
              <a:cs typeface="Arial"/>
            </a:endParaRPr>
          </a:p>
        </p:txBody>
      </p:sp>
      <p:sp>
        <p:nvSpPr>
          <p:cNvPr id="1226" name="object_1227"/>
          <p:cNvSpPr/>
          <p:nvPr/>
        </p:nvSpPr>
        <p:spPr>
          <a:xfrm>
            <a:off x="2010410" y="5694239"/>
            <a:ext cx="16083280" cy="0"/>
          </a:xfrm>
          <a:prstGeom prst="rect">
            <a:avLst/>
          </a:prstGeom>
          <a:ln w="5235">
            <a:solidFill>
              <a:srgbClr val="000000"/>
            </a:solidFill>
          </a:ln>
        </p:spPr>
      </p:sp>
      <p:sp>
        <p:nvSpPr>
          <p:cNvPr id="1228" name="object_1229"/>
          <p:cNvSpPr txBox="1"/>
          <p:nvPr/>
        </p:nvSpPr>
        <p:spPr>
          <a:xfrm>
            <a:off x="2010410" y="5694239"/>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Dimensionsübersicht</a:t>
            </a:r>
            <a:endParaRPr sz="2400" dirty="0">
              <a:latin typeface="Arial"/>
              <a:cs typeface="Arial"/>
            </a:endParaRPr>
          </a:p>
        </p:txBody>
      </p:sp>
      <p:pic>
        <p:nvPicPr>
          <p:cNvPr id="1230" name="1231">
            <a:hlinkClick r:id="rId20" action="ppaction://hlinksldjump"/>
          </p:cNvPr>
          <p:cNvPicPr>
            <a:picLocks noChangeAspect="1"/>
          </p:cNvPicPr>
          <p:nvPr/>
        </p:nvPicPr>
        <p:blipFill>
          <a:blip r:embed="rId11">
            <a:clrChange>
              <a:clrFrom>
                <a:srgbClr val="000000"/>
              </a:clrFrom>
              <a:clrTo>
                <a:srgbClr val="494C4D"/>
              </a:clrTo>
            </a:clrChange>
          </a:blip>
          <a:stretch>
            <a:fillRect/>
          </a:stretch>
        </p:blipFill>
        <p:spPr>
          <a:xfrm>
            <a:off x="6821227" y="6034946"/>
            <a:ext cx="350000" cy="350000"/>
          </a:xfrm>
          <a:prstGeom prst="rect">
            <a:avLst/>
          </a:prstGeom>
        </p:spPr>
      </p:pic>
      <p:sp>
        <p:nvSpPr>
          <p:cNvPr id="1232" name="object_1233"/>
          <p:cNvSpPr txBox="1"/>
          <p:nvPr/>
        </p:nvSpPr>
        <p:spPr>
          <a:xfrm>
            <a:off x="7800391" y="5694239"/>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Die Dimensionsübersicht zeigt Anteile der besonders zustimmenden (hell) und ablehnenden Antworten (dunkel) pro Dimension.</a:t>
            </a:r>
            <a:endParaRPr sz="2400" dirty="0">
              <a:latin typeface="Arial"/>
              <a:cs typeface="Arial"/>
            </a:endParaRPr>
          </a:p>
        </p:txBody>
      </p:sp>
      <p:sp>
        <p:nvSpPr>
          <p:cNvPr id="1234" name="object_1235"/>
          <p:cNvSpPr/>
          <p:nvPr/>
        </p:nvSpPr>
        <p:spPr>
          <a:xfrm>
            <a:off x="2010410" y="6725652"/>
            <a:ext cx="16083280" cy="0"/>
          </a:xfrm>
          <a:prstGeom prst="rect">
            <a:avLst/>
          </a:prstGeom>
          <a:ln w="5235">
            <a:solidFill>
              <a:srgbClr val="000000"/>
            </a:solidFill>
          </a:ln>
        </p:spPr>
      </p:sp>
      <p:sp>
        <p:nvSpPr>
          <p:cNvPr id="1236" name="object_1237"/>
          <p:cNvSpPr txBox="1"/>
          <p:nvPr/>
        </p:nvSpPr>
        <p:spPr>
          <a:xfrm>
            <a:off x="2010410" y="6725652"/>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Handlungsportfolio</a:t>
            </a:r>
            <a:endParaRPr sz="2400" dirty="0">
              <a:latin typeface="Arial"/>
              <a:cs typeface="Arial"/>
            </a:endParaRPr>
          </a:p>
        </p:txBody>
      </p:sp>
      <p:pic>
        <p:nvPicPr>
          <p:cNvPr id="1238" name="1239">
            <a:hlinkClick r:id="rId20" action="ppaction://hlinksldjump"/>
          </p:cNvPr>
          <p:cNvPicPr>
            <a:picLocks noChangeAspect="1"/>
          </p:cNvPicPr>
          <p:nvPr/>
        </p:nvPicPr>
        <p:blipFill>
          <a:blip r:embed="rId13">
            <a:clrChange>
              <a:clrFrom>
                <a:srgbClr val="000000"/>
              </a:clrFrom>
              <a:clrTo>
                <a:srgbClr val="494C4D"/>
              </a:clrTo>
            </a:clrChange>
          </a:blip>
          <a:stretch>
            <a:fillRect/>
          </a:stretch>
        </p:blipFill>
        <p:spPr>
          <a:xfrm>
            <a:off x="6821227" y="7066359"/>
            <a:ext cx="350000" cy="350000"/>
          </a:xfrm>
          <a:prstGeom prst="rect">
            <a:avLst/>
          </a:prstGeom>
        </p:spPr>
      </p:pic>
      <p:sp>
        <p:nvSpPr>
          <p:cNvPr id="1240" name="object_1241"/>
          <p:cNvSpPr txBox="1"/>
          <p:nvPr/>
        </p:nvSpPr>
        <p:spPr>
          <a:xfrm>
            <a:off x="7800391" y="6725652"/>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Das Handlungsportfolio zeigt auf der x-Achse den Zustimmungsgrad aller Aspekte und auf der y-Achse deren Wichtigkeit.</a:t>
            </a:r>
            <a:endParaRPr sz="2400" dirty="0">
              <a:latin typeface="Arial"/>
              <a:cs typeface="Arial"/>
            </a:endParaRPr>
          </a:p>
        </p:txBody>
      </p:sp>
      <p:sp>
        <p:nvSpPr>
          <p:cNvPr id="1242" name="object_1243"/>
          <p:cNvSpPr/>
          <p:nvPr/>
        </p:nvSpPr>
        <p:spPr>
          <a:xfrm>
            <a:off x="2010410" y="7757065"/>
            <a:ext cx="16083280" cy="0"/>
          </a:xfrm>
          <a:prstGeom prst="rect">
            <a:avLst/>
          </a:prstGeom>
          <a:ln w="5235">
            <a:solidFill>
              <a:srgbClr val="000000"/>
            </a:solidFill>
          </a:ln>
        </p:spPr>
      </p:sp>
      <p:sp>
        <p:nvSpPr>
          <p:cNvPr id="1244" name="object_1245"/>
          <p:cNvSpPr txBox="1"/>
          <p:nvPr/>
        </p:nvSpPr>
        <p:spPr>
          <a:xfrm>
            <a:off x="2010410" y="7757065"/>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Aspektkarten</a:t>
            </a:r>
            <a:endParaRPr sz="2400" dirty="0">
              <a:latin typeface="Arial"/>
              <a:cs typeface="Arial"/>
            </a:endParaRPr>
          </a:p>
        </p:txBody>
      </p:sp>
      <p:pic>
        <p:nvPicPr>
          <p:cNvPr id="1246" name="1247">
            <a:hlinkClick r:id="rId20" action="ppaction://hlinksldjump"/>
          </p:cNvPr>
          <p:cNvPicPr>
            <a:picLocks noChangeAspect="1"/>
          </p:cNvPicPr>
          <p:nvPr/>
        </p:nvPicPr>
        <p:blipFill>
          <a:blip r:embed="rId15">
            <a:clrChange>
              <a:clrFrom>
                <a:srgbClr val="000000"/>
              </a:clrFrom>
              <a:clrTo>
                <a:srgbClr val="494C4D"/>
              </a:clrTo>
            </a:clrChange>
          </a:blip>
          <a:stretch>
            <a:fillRect/>
          </a:stretch>
        </p:blipFill>
        <p:spPr>
          <a:xfrm>
            <a:off x="6821227" y="8097772"/>
            <a:ext cx="350000" cy="350000"/>
          </a:xfrm>
          <a:prstGeom prst="rect">
            <a:avLst/>
          </a:prstGeom>
        </p:spPr>
      </p:pic>
      <p:sp>
        <p:nvSpPr>
          <p:cNvPr id="1248" name="object_1249"/>
          <p:cNvSpPr txBox="1"/>
          <p:nvPr/>
        </p:nvSpPr>
        <p:spPr>
          <a:xfrm>
            <a:off x="7800391" y="7757065"/>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Aspektkarten zeigen die Antwortverteilung von voller Zustimmung bis voller Ablehnung im Detail, sowie die Formulierung und den Index.</a:t>
            </a:r>
            <a:endParaRPr sz="2400" dirty="0">
              <a:latin typeface="Arial"/>
              <a:cs typeface="Arial"/>
            </a:endParaRPr>
          </a:p>
        </p:txBody>
      </p:sp>
      <p:sp>
        <p:nvSpPr>
          <p:cNvPr id="1250" name="object_1251"/>
          <p:cNvSpPr/>
          <p:nvPr/>
        </p:nvSpPr>
        <p:spPr>
          <a:xfrm>
            <a:off x="2010410" y="8788478"/>
            <a:ext cx="16083280" cy="0"/>
          </a:xfrm>
          <a:prstGeom prst="rect">
            <a:avLst/>
          </a:prstGeom>
          <a:ln w="5235">
            <a:solidFill>
              <a:srgbClr val="000000"/>
            </a:solidFill>
          </a:ln>
        </p:spPr>
      </p:sp>
      <p:sp>
        <p:nvSpPr>
          <p:cNvPr id="1252" name="object_1253"/>
          <p:cNvSpPr txBox="1"/>
          <p:nvPr/>
        </p:nvSpPr>
        <p:spPr>
          <a:xfrm>
            <a:off x="2010410" y="8788478"/>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Internes Benchmarking</a:t>
            </a:r>
            <a:endParaRPr sz="2400" dirty="0">
              <a:latin typeface="Arial"/>
              <a:cs typeface="Arial"/>
            </a:endParaRPr>
          </a:p>
        </p:txBody>
      </p:sp>
      <p:pic>
        <p:nvPicPr>
          <p:cNvPr id="1254" name="1255">
            <a:hlinkClick r:id="rId20" action="ppaction://hlinksldjump"/>
          </p:cNvPr>
          <p:cNvPicPr>
            <a:picLocks noChangeAspect="1"/>
          </p:cNvPicPr>
          <p:nvPr/>
        </p:nvPicPr>
        <p:blipFill>
          <a:blip r:embed="rId17">
            <a:clrChange>
              <a:clrFrom>
                <a:srgbClr val="000000"/>
              </a:clrFrom>
              <a:clrTo>
                <a:srgbClr val="494C4D"/>
              </a:clrTo>
            </a:clrChange>
          </a:blip>
          <a:stretch>
            <a:fillRect/>
          </a:stretch>
        </p:blipFill>
        <p:spPr>
          <a:xfrm>
            <a:off x="6821227" y="9129185"/>
            <a:ext cx="350000" cy="350000"/>
          </a:xfrm>
          <a:prstGeom prst="rect">
            <a:avLst/>
          </a:prstGeom>
        </p:spPr>
      </p:pic>
      <p:sp>
        <p:nvSpPr>
          <p:cNvPr id="1256" name="object_1257"/>
          <p:cNvSpPr txBox="1"/>
          <p:nvPr/>
        </p:nvSpPr>
        <p:spPr>
          <a:xfrm>
            <a:off x="7800391" y="8788478"/>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Im internen Benchmarking wird das Berichts-Ergebnis mit den besten und schlechtesten Ergebnissen von Organisations-Einheiten gezeigt.</a:t>
            </a:r>
            <a:endParaRPr sz="2400" dirty="0">
              <a:latin typeface="Arial"/>
              <a:cs typeface="Arial"/>
            </a:endParaRPr>
          </a:p>
        </p:txBody>
      </p:sp>
      <p:sp>
        <p:nvSpPr>
          <p:cNvPr id="1258" name="object_1259"/>
          <p:cNvSpPr/>
          <p:nvPr/>
        </p:nvSpPr>
        <p:spPr>
          <a:xfrm>
            <a:off x="6192063" y="2600000"/>
            <a:ext cx="0" cy="7219891"/>
          </a:xfrm>
          <a:prstGeom prst="rect">
            <a:avLst/>
          </a:prstGeom>
          <a:ln w="5235">
            <a:solidFill>
              <a:srgbClr val="000000"/>
            </a:solidFill>
          </a:ln>
        </p:spPr>
      </p:sp>
      <p:sp>
        <p:nvSpPr>
          <p:cNvPr id="1260" name="object_1261"/>
          <p:cNvSpPr/>
          <p:nvPr/>
        </p:nvSpPr>
        <p:spPr>
          <a:xfrm>
            <a:off x="7800391" y="2600000"/>
            <a:ext cx="0" cy="7219891"/>
          </a:xfrm>
          <a:prstGeom prst="rect">
            <a:avLst/>
          </a:prstGeom>
          <a:ln w="5235">
            <a:solidFill>
              <a:srgbClr val="000000"/>
            </a:solidFill>
          </a:ln>
        </p:spPr>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0" name="object_6751"/>
          <p:cNvSpPr>
            <a:spLocks noGrp="1"/>
          </p:cNvSpPr>
          <p:nvPr/>
        </p:nvSpPr>
        <p:spPr>
          <a:xfrm>
            <a:off x="757390" y="680607"/>
            <a:ext cx="733425" cy="733425"/>
          </a:xfrm>
          <a:prstGeom prst="rect">
            <a:avLst/>
          </a:prstGeom>
          <a:ln w="125650">
            <a:solidFill>
              <a:srgbClr val="F79964"/>
            </a:solidFill>
          </a:ln>
        </p:spPr>
        <p:txBody>
          <a:bodyPr wrap="square" lIns="0" tIns="0" rIns="0" bIns="0" rtlCol="0"/>
          <a:lstStyle/>
          <a:p>
            <a:endParaRPr/>
          </a:p>
        </p:txBody>
      </p:sp>
      <p:sp>
        <p:nvSpPr>
          <p:cNvPr id="6752" name="object_675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Unternehmensimage | Handlungsportfolio</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6754" name="675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6756" name="675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6758" name="675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6760" name="676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6762" name="676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6764" name="676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6766" name="676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6768" name="676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6770" name="object_6771"/>
          <p:cNvSpPr/>
          <p:nvPr/>
        </p:nvSpPr>
        <p:spPr>
          <a:xfrm>
            <a:off x="18761549" y="2418474"/>
            <a:ext cx="922019" cy="922019"/>
          </a:xfrm>
          <a:prstGeom prst="rect">
            <a:avLst/>
          </a:prstGeom>
          <a:ln w="52354">
            <a:solidFill>
              <a:srgbClr val="35B77C"/>
            </a:solidFill>
          </a:ln>
        </p:spPr>
        <p:txBody>
          <a:bodyPr wrap="square" lIns="0" tIns="0" rIns="0" bIns="0" rtlCol="0" anchor="ctr" anchorCtr="1"/>
          <a:lstStyle/>
          <a:p>
            <a:pPr marL="12700" algn="ctr">
              <a:lnSpc>
                <a:spcPts val="3260"/>
              </a:lnSpc>
              <a:spcBef>
                <a:spcPts val="114"/>
              </a:spcBef>
            </a:pPr>
            <a:r>
              <a:rPr lang="de-AT" sz="2950" b="1" dirty="0">
                <a:solidFill>
                  <a:srgbClr val="515455"/>
                </a:solidFill>
                <a:latin typeface="Arial"/>
                <a:ea typeface="Arial"/>
              </a:rPr>
              <a:t>2.1</a:t>
            </a:r>
          </a:p>
          <a:p>
            <a:pPr algn="ctr"/>
            <a:r>
              <a:rPr lang="en-US" sz="1850" b="1" dirty="0">
                <a:solidFill>
                  <a:srgbClr val="515455"/>
                </a:solidFill>
                <a:latin typeface="Arial"/>
                <a:cs typeface="Arial"/>
              </a:rPr>
              <a:t>(+0.1)</a:t>
            </a:r>
          </a:p>
        </p:txBody>
      </p:sp>
      <p:sp>
        <p:nvSpPr>
          <p:cNvPr id="6772" name="object_6773"/>
          <p:cNvSpPr txBox="1"/>
          <p:nvPr/>
        </p:nvSpPr>
        <p:spPr>
          <a:xfrm>
            <a:off x="596900" y="2225675"/>
            <a:ext cx="5410200" cy="392415"/>
          </a:xfrm>
          <a:prstGeom prst="rect">
            <a:avLst/>
          </a:prstGeom>
          <a:noFill/>
        </p:spPr>
        <p:txBody>
          <a:bodyPr wrap="square" rtlCol="0">
            <a:spAutoFit/>
          </a:bodyPr>
          <a:lstStyle/>
          <a:p>
            <a:r>
              <a:rPr lang="en-US" sz="1950" dirty="0" err="1">
                <a:latin typeface="Arial" panose="02000000000000000000" pitchFamily="2" charset="0"/>
                <a:ea typeface="Arial" panose="02000000000000000000" pitchFamily="2" charset="0"/>
              </a:rPr>
              <a:t>W=100% (N=13)</a:t>
            </a:r>
            <a:endParaRPr lang="en-US" sz="1950" dirty="0">
              <a:latin typeface="Arial" panose="02000000000000000000" pitchFamily="2" charset="0"/>
              <a:ea typeface="Arial" panose="02000000000000000000" pitchFamily="2" charset="0"/>
            </a:endParaRPr>
          </a:p>
        </p:txBody>
      </p:sp>
      <p:sp>
        <p:nvSpPr>
          <p:cNvPr id="6774" name="object_6775"/>
          <p:cNvSpPr txBox="1"/>
          <p:nvPr/>
        </p:nvSpPr>
        <p:spPr>
          <a:xfrm>
            <a:off x="2790715" y="3678608"/>
            <a:ext cx="320040" cy="6517265"/>
          </a:xfrm>
          <a:prstGeom prst="rect">
            <a:avLst/>
          </a:prstGeom>
        </p:spPr>
        <p:txBody>
          <a:bodyPr vert="vert270" wrap="square" lIns="0" tIns="0" rIns="0" bIns="0" rtlCol="0">
            <a:spAutoFit/>
          </a:bodyPr>
          <a:lstStyle/>
          <a:p>
            <a:pPr marL="12700" algn="ctr">
              <a:lnSpc>
                <a:spcPts val="2325"/>
              </a:lnSpc>
            </a:pPr>
            <a:r>
              <a:rPr sz="1950" spc="10" dirty="0">
                <a:solidFill>
                  <a:srgbClr val="515455"/>
                </a:solidFill>
                <a:latin typeface="Arial"/>
                <a:cs typeface="Arial"/>
              </a:rPr>
              <a:t>Die wichtigsten Aspekte (W)</a:t>
            </a:r>
            <a:endParaRPr sz="1950" dirty="0"/>
          </a:p>
        </p:txBody>
      </p:sp>
      <p:sp>
        <p:nvSpPr>
          <p:cNvPr id="6776" name="object_6777"/>
          <p:cNvSpPr txBox="1"/>
          <p:nvPr/>
        </p:nvSpPr>
        <p:spPr>
          <a:xfrm>
            <a:off x="3748577" y="10615248"/>
            <a:ext cx="3115772" cy="327025"/>
          </a:xfrm>
          <a:prstGeom prst="rect">
            <a:avLst/>
          </a:prstGeom>
        </p:spPr>
        <p:txBody>
          <a:bodyPr vert="horz" wrap="square" lIns="0" tIns="15875" rIns="0" bIns="0" rtlCol="0">
            <a:spAutoFit/>
          </a:bodyPr>
          <a:lstStyle/>
          <a:p>
            <a:pPr marL="12700">
              <a:lnSpc>
                <a:spcPct val="100000"/>
              </a:lnSpc>
              <a:spcBef>
                <a:spcPts val="125"/>
              </a:spcBef>
            </a:pPr>
            <a:r>
              <a:rPr sz="1950" spc="5" dirty="0">
                <a:solidFill>
                  <a:srgbClr val="515455"/>
                </a:solidFill>
                <a:latin typeface="Arial"/>
                <a:cs typeface="Arial"/>
              </a:rPr>
              <a:t>Gering (3.6)</a:t>
            </a:r>
            <a:endParaRPr sz="1950" dirty="0"/>
          </a:p>
        </p:txBody>
      </p:sp>
      <p:sp>
        <p:nvSpPr>
          <p:cNvPr id="6778" name="object_6779"/>
          <p:cNvSpPr txBox="1"/>
          <p:nvPr/>
        </p:nvSpPr>
        <p:spPr>
          <a:xfrm>
            <a:off x="7383819" y="10615248"/>
            <a:ext cx="5336806" cy="327025"/>
          </a:xfrm>
          <a:prstGeom prst="rect">
            <a:avLst/>
          </a:prstGeom>
        </p:spPr>
        <p:txBody>
          <a:bodyPr vert="horz" wrap="square" lIns="0" tIns="15875" rIns="0" bIns="0" rtlCol="0">
            <a:spAutoFit/>
          </a:bodyPr>
          <a:lstStyle/>
          <a:p>
            <a:pPr marL="12700" algn="ctr">
              <a:lnSpc>
                <a:spcPct val="100000"/>
              </a:lnSpc>
              <a:spcBef>
                <a:spcPts val="125"/>
              </a:spcBef>
            </a:pPr>
            <a:r>
              <a:rPr sz="1950" spc="5" dirty="0">
                <a:solidFill>
                  <a:srgbClr val="515455"/>
                </a:solidFill>
                <a:latin typeface="Arial"/>
                <a:cs typeface="Arial"/>
              </a:rPr>
              <a:t>Zustimmung (Z)</a:t>
            </a:r>
            <a:endParaRPr sz="1950" dirty="0"/>
          </a:p>
        </p:txBody>
      </p:sp>
      <p:sp>
        <p:nvSpPr>
          <p:cNvPr id="6780" name="object_6781"/>
          <p:cNvSpPr txBox="1"/>
          <p:nvPr/>
        </p:nvSpPr>
        <p:spPr>
          <a:xfrm>
            <a:off x="13176477" y="10615248"/>
            <a:ext cx="3179390" cy="327025"/>
          </a:xfrm>
          <a:prstGeom prst="rect">
            <a:avLst/>
          </a:prstGeom>
        </p:spPr>
        <p:txBody>
          <a:bodyPr vert="horz" wrap="square" lIns="0" tIns="15875" rIns="0" bIns="0" rtlCol="0">
            <a:spAutoFit/>
          </a:bodyPr>
          <a:lstStyle/>
          <a:p>
            <a:pPr marL="12700" algn="r">
              <a:lnSpc>
                <a:spcPct val="100000"/>
              </a:lnSpc>
              <a:spcBef>
                <a:spcPts val="125"/>
              </a:spcBef>
            </a:pPr>
            <a:r>
              <a:rPr sz="1950" spc="5" dirty="0">
                <a:solidFill>
                  <a:srgbClr val="515455"/>
                </a:solidFill>
                <a:latin typeface="Arial"/>
                <a:cs typeface="Arial"/>
              </a:rPr>
              <a:t>Hoch (1.2)</a:t>
            </a:r>
          </a:p>
        </p:txBody>
      </p:sp>
      <p:sp>
        <p:nvSpPr>
          <p:cNvPr id="6738" name="object_6739"/>
          <p:cNvSpPr/>
          <p:nvPr/>
        </p:nvSpPr>
        <p:spPr>
          <a:xfrm>
            <a:off x="3748577" y="10104831"/>
            <a:ext cx="3580769" cy="157480"/>
          </a:xfrm>
          <a:prstGeom prst="rect">
            <a:avLst/>
          </a:prstGeom>
          <a:solidFill>
            <a:srgbClr val="DB2D3C"/>
          </a:solidFill>
        </p:spPr>
      </p:sp>
      <p:sp>
        <p:nvSpPr>
          <p:cNvPr id="6740" name="object_6741"/>
          <p:cNvSpPr/>
          <p:nvPr/>
        </p:nvSpPr>
        <p:spPr>
          <a:xfrm>
            <a:off x="3748577" y="3146501"/>
            <a:ext cx="3580769" cy="6958330"/>
          </a:xfrm>
          <a:prstGeom prst="rect">
            <a:avLst/>
          </a:prstGeom>
          <a:solidFill>
            <a:srgbClr val="DB2D3C">
              <a:alpha val="9999"/>
            </a:srgbClr>
          </a:solidFill>
        </p:spPr>
      </p:sp>
      <p:sp>
        <p:nvSpPr>
          <p:cNvPr id="6742" name="object_6743"/>
          <p:cNvSpPr/>
          <p:nvPr/>
        </p:nvSpPr>
        <p:spPr>
          <a:xfrm>
            <a:off x="7329346" y="10104831"/>
            <a:ext cx="3133173" cy="157480"/>
          </a:xfrm>
          <a:prstGeom prst="rect">
            <a:avLst/>
          </a:prstGeom>
          <a:solidFill>
            <a:srgbClr val="FABC46"/>
          </a:solidFill>
        </p:spPr>
      </p:sp>
      <p:sp>
        <p:nvSpPr>
          <p:cNvPr id="6744" name="object_6745"/>
          <p:cNvSpPr/>
          <p:nvPr/>
        </p:nvSpPr>
        <p:spPr>
          <a:xfrm>
            <a:off x="7329346" y="3146501"/>
            <a:ext cx="3133173" cy="6958330"/>
          </a:xfrm>
          <a:prstGeom prst="rect">
            <a:avLst/>
          </a:prstGeom>
          <a:solidFill>
            <a:srgbClr val="FABC46">
              <a:alpha val="9999"/>
            </a:srgbClr>
          </a:solidFill>
        </p:spPr>
      </p:sp>
      <p:sp>
        <p:nvSpPr>
          <p:cNvPr id="6746" name="object_6747"/>
          <p:cNvSpPr/>
          <p:nvPr/>
        </p:nvSpPr>
        <p:spPr>
          <a:xfrm>
            <a:off x="10462519" y="10104831"/>
            <a:ext cx="5893348" cy="157480"/>
          </a:xfrm>
          <a:prstGeom prst="rect">
            <a:avLst/>
          </a:prstGeom>
          <a:solidFill>
            <a:srgbClr val="35B77C"/>
          </a:solidFill>
        </p:spPr>
      </p:sp>
      <p:sp>
        <p:nvSpPr>
          <p:cNvPr id="6748" name="object_6749"/>
          <p:cNvSpPr/>
          <p:nvPr/>
        </p:nvSpPr>
        <p:spPr>
          <a:xfrm>
            <a:off x="10462519" y="3146501"/>
            <a:ext cx="5893348" cy="6958330"/>
          </a:xfrm>
          <a:prstGeom prst="rect">
            <a:avLst/>
          </a:prstGeom>
          <a:solidFill>
            <a:srgbClr val="35B77C">
              <a:alpha val="9999"/>
            </a:srgbClr>
          </a:solidFill>
        </p:spPr>
      </p:sp>
      <p:sp>
        <p:nvSpPr>
          <p:cNvPr id="6782" name="object_6783"/>
          <p:cNvSpPr/>
          <p:nvPr/>
        </p:nvSpPr>
        <p:spPr>
          <a:xfrm>
            <a:off x="10052222" y="3146501"/>
            <a:ext cx="0" cy="6958330"/>
          </a:xfrm>
          <a:prstGeom prst="rect">
            <a:avLst/>
          </a:prstGeom>
          <a:ln w="5235">
            <a:solidFill>
              <a:srgbClr val="767A7C"/>
            </a:solidFill>
          </a:ln>
        </p:spPr>
        <p:txBody>
          <a:bodyPr wrap="square" lIns="0" tIns="0" rIns="0" bIns="0" rtlCol="0"/>
          <a:lstStyle/>
          <a:p>
            <a:endParaRPr/>
          </a:p>
        </p:txBody>
      </p:sp>
      <p:sp>
        <p:nvSpPr>
          <p:cNvPr id="6784" name="object_6785"/>
          <p:cNvSpPr/>
          <p:nvPr/>
        </p:nvSpPr>
        <p:spPr>
          <a:xfrm>
            <a:off x="3748577" y="6625666"/>
            <a:ext cx="12607290" cy="0"/>
          </a:xfrm>
          <a:prstGeom prst="rect">
            <a:avLst/>
          </a:prstGeom>
          <a:ln w="5235">
            <a:solidFill>
              <a:srgbClr val="767A7C"/>
            </a:solidFill>
          </a:ln>
        </p:spPr>
        <p:txBody>
          <a:bodyPr wrap="square" lIns="0" tIns="0" rIns="0" bIns="0" rtlCol="0"/>
          <a:lstStyle/>
          <a:p>
            <a:endParaRPr/>
          </a:p>
        </p:txBody>
      </p:sp>
      <p:sp>
        <p:nvSpPr>
          <p:cNvPr id="6786" name="object_6787">
            <a:hlinkClick r:id="rId13" action="ppaction://hlinksldjump" tooltip="34: Attraktiver Arbeitgeber Z=1.7 / W=44%"/>
          </p:cNvPr>
          <p:cNvSpPr/>
          <p:nvPr/>
        </p:nvSpPr>
        <p:spPr>
          <a:xfrm>
            <a:off x="13365973" y="6776148"/>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34</a:t>
            </a:r>
            <a:endParaRPr sz="1950" b="1" dirty="0"/>
          </a:p>
        </p:txBody>
      </p:sp>
      <p:sp>
        <p:nvSpPr>
          <p:cNvPr id="6788" name="object_6789">
            <a:hlinkClick r:id="rId19" action="ppaction://hlinksldjump" tooltip="35: Weiterempfehlung Z=2.2 / W=28%"/>
          </p:cNvPr>
          <p:cNvSpPr/>
          <p:nvPr/>
        </p:nvSpPr>
        <p:spPr>
          <a:xfrm>
            <a:off x="10978794" y="788948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35</a:t>
            </a:r>
            <a:endParaRPr sz="1950" b="1" dirty="0"/>
          </a:p>
        </p:txBody>
      </p:sp>
      <p:sp>
        <p:nvSpPr>
          <p:cNvPr id="6790" name="object_6791">
            <a:hlinkClick r:id="rId20" action="ppaction://hlinksldjump" tooltip="37: Positive Zukunft Z=2.1 / W=28%"/>
          </p:cNvPr>
          <p:cNvSpPr/>
          <p:nvPr/>
        </p:nvSpPr>
        <p:spPr>
          <a:xfrm>
            <a:off x="11706703" y="788948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37</a:t>
            </a:r>
            <a:endParaRPr sz="1950" b="1" dirty="0"/>
          </a:p>
        </p:txBody>
      </p:sp>
      <p:sp>
        <p:nvSpPr>
          <p:cNvPr id="6792" name="object_6793">
            <a:hlinkClick r:id="rId21" action="ppaction://hlinksldjump" tooltip="36: Loyalität zum Unternehmen Z=1.6 / W=61%"/>
          </p:cNvPr>
          <p:cNvSpPr/>
          <p:nvPr/>
        </p:nvSpPr>
        <p:spPr>
          <a:xfrm>
            <a:off x="14261165" y="5593232"/>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36</a:t>
            </a:r>
            <a:endParaRPr sz="1950" b="1" dirty="0"/>
          </a:p>
        </p:txBody>
      </p:sp>
      <p:sp>
        <p:nvSpPr>
          <p:cNvPr id="6794" name="object_6795">
            <a:hlinkClick r:id="rId22" action="ppaction://hlinksldjump" tooltip="41: Gesamtzufriedenheit Z=2 / W=61%"/>
          </p:cNvPr>
          <p:cNvSpPr/>
          <p:nvPr/>
        </p:nvSpPr>
        <p:spPr>
          <a:xfrm>
            <a:off x="12023185" y="5593232"/>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41</a:t>
            </a:r>
            <a:endParaRPr sz="1950" b="1" dirty="0"/>
          </a:p>
        </p:txBody>
      </p:sp>
      <p:sp>
        <p:nvSpPr>
          <p:cNvPr id="6796" name="object_6797">
            <a:hlinkClick r:id="rId23" action="ppaction://hlinksldjump" tooltip="38: Innovation Z=2.2 / W=22%"/>
          </p:cNvPr>
          <p:cNvSpPr/>
          <p:nvPr/>
        </p:nvSpPr>
        <p:spPr>
          <a:xfrm>
            <a:off x="11127993" y="8306981"/>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38</a:t>
            </a:r>
            <a:endParaRPr sz="1950" b="1" dirty="0"/>
          </a:p>
        </p:txBody>
      </p:sp>
      <p:sp>
        <p:nvSpPr>
          <p:cNvPr id="6798" name="object_6799">
            <a:hlinkClick r:id="rId24" action="ppaction://hlinksldjump" tooltip="39: Fairness im Unternehmen Z=2.7 / W=72%"/>
          </p:cNvPr>
          <p:cNvSpPr/>
          <p:nvPr/>
        </p:nvSpPr>
        <p:spPr>
          <a:xfrm>
            <a:off x="8442416" y="4827816"/>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39</a:t>
            </a:r>
            <a:endParaRPr sz="1950" b="1" dirty="0"/>
          </a:p>
        </p:txBody>
      </p:sp>
      <p:sp>
        <p:nvSpPr>
          <p:cNvPr id="6800" name="object_6801">
            <a:hlinkClick r:id="rId25" action="ppaction://hlinksldjump" tooltip="40: Zusammenarbeit Kulturen Z=2.3 / W=17%"/>
          </p:cNvPr>
          <p:cNvSpPr/>
          <p:nvPr/>
        </p:nvSpPr>
        <p:spPr>
          <a:xfrm>
            <a:off x="10282533" y="8654897"/>
            <a:ext cx="534035" cy="534035"/>
          </a:xfrm>
          <a:prstGeom prst="ellipse">
            <a:avLst/>
          </a:prstGeom>
          <a:solidFill>
            <a:srgbClr val="F79964">
              <a:alpha val="89999"/>
            </a:srgbClr>
          </a:solidFill>
        </p:spPr>
        <p:txBody>
          <a:bodyPr wrap="square" lIns="0" tIns="54000" rIns="0" bIns="54000" rtlCol="0" anchor="ctr">
            <a:normAutofit lnSpcReduction="10000"/>
          </a:bodyPr>
          <a:lstStyle/>
          <a:p>
            <a:pPr algn="ctr"/>
            <a:r>
              <a:rPr sz="1950" b="1" dirty="0">
                <a:solidFill>
                  <a:srgbClr val="FFFFFF"/>
                </a:solidFill>
                <a:latin typeface="Arial"/>
                <a:ea typeface="Arial"/>
              </a:rPr>
              <a:t>40</a:t>
            </a:r>
            <a:endParaRPr sz="1950" b="1"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04" name="object_6805"/>
          <p:cNvPicPr>
            <a:picLocks noChangeAspect="1"/>
          </p:cNvPicPr>
          <p:nvPr/>
        </p:nvPicPr>
        <p:blipFill>
          <a:blip r:embed="rId3"/>
          <a:stretch>
            <a:fillRect/>
          </a:stretch>
        </p:blipFill>
        <p:spPr>
          <a:xfrm>
            <a:off x="603250" y="519041"/>
            <a:ext cx="1098413" cy="1098413"/>
          </a:xfrm>
          <a:prstGeom prst="rect">
            <a:avLst/>
          </a:prstGeom>
        </p:spPr>
      </p:pic>
      <p:sp>
        <p:nvSpPr>
          <p:cNvPr id="6806" name="object_680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Unternehmensimage | Aspektliste</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6808" name="6809">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6810" name="6811">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6812" name="6813">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6814" name="6815">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6816" name="6817">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6818" name="6819">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6820" name="6821">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6822" name="6823">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6824" name="object_6825"/>
          <p:cNvSpPr>
            <a:spLocks noGrp="1"/>
          </p:cNvSpPr>
          <p:nvPr/>
        </p:nvSpPr>
        <p:spPr>
          <a:xfrm>
            <a:off x="1760600" y="2960456"/>
            <a:ext cx="737280" cy="737280"/>
          </a:xfrm>
          <a:prstGeom prst="rect">
            <a:avLst/>
          </a:prstGeom>
          <a:ln w="125650">
            <a:solidFill>
              <a:srgbClr val="F79964"/>
            </a:solidFill>
          </a:ln>
        </p:spPr>
        <p:txBody>
          <a:bodyPr wrap="square" lIns="0" tIns="0" rIns="0" bIns="0" rtlCol="0" anchor="ctr"/>
          <a:lstStyle/>
          <a:p>
            <a:pPr algn="ctr"/>
            <a:r>
              <a:rPr sz="2950" b="1" dirty="0">
                <a:solidFill>
                  <a:srgbClr val="FFFFFF"/>
                </a:solidFill>
                <a:latin typeface="Arial"/>
                <a:ea typeface="Arial"/>
              </a:rPr>
              <a:t> </a:t>
            </a:r>
            <a:endParaRPr sz="2950" b="1" dirty="0"/>
          </a:p>
        </p:txBody>
      </p:sp>
      <p:sp>
        <p:nvSpPr>
          <p:cNvPr id="6826" name="object_6827"/>
          <p:cNvSpPr txBox="1"/>
          <p:nvPr/>
        </p:nvSpPr>
        <p:spPr>
          <a:xfrm>
            <a:off x="2807683"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Unternehmensimage</a:t>
            </a:r>
          </a:p>
        </p:txBody>
      </p:sp>
      <p:sp>
        <p:nvSpPr>
          <p:cNvPr id="6828" name="object_6829"/>
          <p:cNvSpPr/>
          <p:nvPr/>
        </p:nvSpPr>
        <p:spPr>
          <a:xfrm>
            <a:off x="7792620" y="2868296"/>
            <a:ext cx="921600" cy="921600"/>
          </a:xfrm>
          <a:prstGeom prst="rect">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2.1</a:t>
            </a:r>
          </a:p>
          <a:p>
            <a:pPr algn="ctr"/>
            <a:r>
              <a:rPr lang="en-US" sz="1700" b="1" dirty="0">
                <a:solidFill>
                  <a:srgbClr val="515455"/>
                </a:solidFill>
                <a:latin typeface="Arial"/>
                <a:cs typeface="Arial"/>
              </a:rPr>
              <a:t>(+0.1)</a:t>
            </a:r>
          </a:p>
        </p:txBody>
      </p:sp>
      <p:sp>
        <p:nvSpPr>
          <p:cNvPr id="6830" name="object_6831">
            <a:hlinkClick r:id="rId20" action="ppaction://hlinksldjump" tooltip="Ich schätze mein Unternehmen als attraktiven Arbeitgeber. Z=1.7"/>
          </p:cNvPr>
          <p:cNvSpPr>
            <a:spLocks noGrp="1"/>
          </p:cNvSpPr>
          <p:nvPr/>
        </p:nvSpPr>
        <p:spPr>
          <a:xfrm>
            <a:off x="1760600" y="4172056"/>
            <a:ext cx="737280" cy="737280"/>
          </a:xfrm>
          <a:prstGeom prst="ellipse">
            <a:avLst/>
          </a:prstGeom>
          <a:solidFill>
            <a:srgbClr val="F79964"/>
          </a:solidFill>
        </p:spPr>
        <p:txBody>
          <a:bodyPr wrap="square" lIns="0" tIns="0" rIns="0" bIns="0" rtlCol="0" anchor="ctr"/>
          <a:lstStyle/>
          <a:p>
            <a:pPr algn="ctr"/>
            <a:r>
              <a:rPr sz="2900" b="1" dirty="0">
                <a:solidFill>
                  <a:srgbClr val="FFFFFF"/>
                </a:solidFill>
                <a:latin typeface="Arial"/>
                <a:ea typeface="Arial"/>
              </a:rPr>
              <a:t>34</a:t>
            </a:r>
            <a:endParaRPr sz="2950" b="1" dirty="0"/>
          </a:p>
        </p:txBody>
      </p:sp>
      <p:sp>
        <p:nvSpPr>
          <p:cNvPr id="6832" name="object_6833"/>
          <p:cNvSpPr txBox="1"/>
          <p:nvPr/>
        </p:nvSpPr>
        <p:spPr>
          <a:xfrm>
            <a:off x="2807683"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Attraktiver Arbeitgeber</a:t>
            </a:r>
          </a:p>
        </p:txBody>
      </p:sp>
      <p:sp>
        <p:nvSpPr>
          <p:cNvPr id="6834" name="object_6835"/>
          <p:cNvSpPr/>
          <p:nvPr/>
        </p:nvSpPr>
        <p:spPr>
          <a:xfrm>
            <a:off x="7792620" y="40798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1.7</a:t>
            </a:r>
          </a:p>
          <a:p>
            <a:pPr algn="ctr"/>
            <a:r>
              <a:rPr lang="en-US" sz="1700" b="1" dirty="0">
                <a:solidFill>
                  <a:srgbClr val="515455"/>
                </a:solidFill>
                <a:latin typeface="Arial"/>
                <a:cs typeface="Arial"/>
              </a:rPr>
              <a:t>(0)</a:t>
            </a:r>
          </a:p>
        </p:txBody>
      </p:sp>
      <p:sp>
        <p:nvSpPr>
          <p:cNvPr id="6836" name="object_6837">
            <a:hlinkClick r:id="rId20" action="ppaction://hlinksldjump" tooltip="Ich würde in meinem Bekanntenkreis unser Unternehmen als Arbeitgeber weiterempfehlen.  Z=2.2"/>
          </p:cNvPr>
          <p:cNvSpPr>
            <a:spLocks noGrp="1"/>
          </p:cNvSpPr>
          <p:nvPr/>
        </p:nvSpPr>
        <p:spPr>
          <a:xfrm>
            <a:off x="1760600" y="5383656"/>
            <a:ext cx="737280" cy="737280"/>
          </a:xfrm>
          <a:prstGeom prst="ellipse">
            <a:avLst/>
          </a:prstGeom>
          <a:solidFill>
            <a:srgbClr val="F79964"/>
          </a:solidFill>
        </p:spPr>
        <p:txBody>
          <a:bodyPr wrap="square" lIns="0" tIns="0" rIns="0" bIns="0" rtlCol="0" anchor="ctr"/>
          <a:lstStyle/>
          <a:p>
            <a:pPr algn="ctr"/>
            <a:r>
              <a:rPr sz="2900" b="1" dirty="0">
                <a:solidFill>
                  <a:srgbClr val="FFFFFF"/>
                </a:solidFill>
                <a:latin typeface="Arial"/>
                <a:ea typeface="Arial"/>
              </a:rPr>
              <a:t>35</a:t>
            </a:r>
            <a:endParaRPr sz="2950" b="1" dirty="0"/>
          </a:p>
        </p:txBody>
      </p:sp>
      <p:sp>
        <p:nvSpPr>
          <p:cNvPr id="6838" name="object_6839"/>
          <p:cNvSpPr txBox="1"/>
          <p:nvPr/>
        </p:nvSpPr>
        <p:spPr>
          <a:xfrm>
            <a:off x="2807683" y="52914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Weiterempfehlung</a:t>
            </a:r>
          </a:p>
        </p:txBody>
      </p:sp>
      <p:sp>
        <p:nvSpPr>
          <p:cNvPr id="6840" name="object_6841"/>
          <p:cNvSpPr/>
          <p:nvPr/>
        </p:nvSpPr>
        <p:spPr>
          <a:xfrm>
            <a:off x="7792620" y="52914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2.2</a:t>
            </a:r>
          </a:p>
          <a:p>
            <a:pPr algn="ctr"/>
            <a:r>
              <a:rPr lang="en-US" sz="1700" b="1" dirty="0">
                <a:solidFill>
                  <a:srgbClr val="515455"/>
                </a:solidFill>
                <a:latin typeface="Arial"/>
                <a:cs typeface="Arial"/>
              </a:rPr>
              <a:t>(0)</a:t>
            </a:r>
          </a:p>
        </p:txBody>
      </p:sp>
      <p:sp>
        <p:nvSpPr>
          <p:cNvPr id="6842" name="object_6843">
            <a:hlinkClick r:id="rId20" action="ppaction://hlinksldjump" tooltip="Ich möchte noch lange in unserem Unternehmen arbeiten.  Z=1.6"/>
          </p:cNvPr>
          <p:cNvSpPr>
            <a:spLocks noGrp="1"/>
          </p:cNvSpPr>
          <p:nvPr/>
        </p:nvSpPr>
        <p:spPr>
          <a:xfrm>
            <a:off x="1760600" y="6595256"/>
            <a:ext cx="737280" cy="737280"/>
          </a:xfrm>
          <a:prstGeom prst="ellipse">
            <a:avLst/>
          </a:prstGeom>
          <a:solidFill>
            <a:srgbClr val="F79964"/>
          </a:solidFill>
        </p:spPr>
        <p:txBody>
          <a:bodyPr wrap="square" lIns="0" tIns="0" rIns="0" bIns="0" rtlCol="0" anchor="ctr"/>
          <a:lstStyle/>
          <a:p>
            <a:pPr algn="ctr"/>
            <a:r>
              <a:rPr sz="2900" b="1" dirty="0">
                <a:solidFill>
                  <a:srgbClr val="FFFFFF"/>
                </a:solidFill>
                <a:latin typeface="Arial"/>
                <a:ea typeface="Arial"/>
              </a:rPr>
              <a:t>36</a:t>
            </a:r>
            <a:endParaRPr sz="2950" b="1" dirty="0"/>
          </a:p>
        </p:txBody>
      </p:sp>
      <p:sp>
        <p:nvSpPr>
          <p:cNvPr id="6844" name="object_6845"/>
          <p:cNvSpPr txBox="1"/>
          <p:nvPr/>
        </p:nvSpPr>
        <p:spPr>
          <a:xfrm>
            <a:off x="2807683" y="65030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Loyalität zum Unternehmen</a:t>
            </a:r>
          </a:p>
        </p:txBody>
      </p:sp>
      <p:sp>
        <p:nvSpPr>
          <p:cNvPr id="6846" name="object_6847"/>
          <p:cNvSpPr/>
          <p:nvPr/>
        </p:nvSpPr>
        <p:spPr>
          <a:xfrm>
            <a:off x="7792620" y="65030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1.6</a:t>
            </a:r>
          </a:p>
          <a:p>
            <a:pPr algn="ctr"/>
            <a:r>
              <a:rPr lang="en-US" sz="1700" b="1" dirty="0">
                <a:solidFill>
                  <a:srgbClr val="515455"/>
                </a:solidFill>
                <a:latin typeface="Arial"/>
                <a:cs typeface="Arial"/>
              </a:rPr>
              <a:t>(0)</a:t>
            </a:r>
          </a:p>
        </p:txBody>
      </p:sp>
      <p:sp>
        <p:nvSpPr>
          <p:cNvPr id="6848" name="object_6849">
            <a:hlinkClick r:id="rId20" action="ppaction://hlinksldjump" tooltip="Unser Unternehmen hat die Weichen für eine positive Zukunft gestellt. Z=2.1"/>
          </p:cNvPr>
          <p:cNvSpPr>
            <a:spLocks noGrp="1"/>
          </p:cNvSpPr>
          <p:nvPr/>
        </p:nvSpPr>
        <p:spPr>
          <a:xfrm>
            <a:off x="1760600" y="7806856"/>
            <a:ext cx="737280" cy="737280"/>
          </a:xfrm>
          <a:prstGeom prst="ellipse">
            <a:avLst/>
          </a:prstGeom>
          <a:solidFill>
            <a:srgbClr val="F79964"/>
          </a:solidFill>
        </p:spPr>
        <p:txBody>
          <a:bodyPr wrap="square" lIns="0" tIns="0" rIns="0" bIns="0" rtlCol="0" anchor="ctr"/>
          <a:lstStyle/>
          <a:p>
            <a:pPr algn="ctr"/>
            <a:r>
              <a:rPr sz="2900" b="1" dirty="0">
                <a:solidFill>
                  <a:srgbClr val="FFFFFF"/>
                </a:solidFill>
                <a:latin typeface="Arial"/>
                <a:ea typeface="Arial"/>
              </a:rPr>
              <a:t>37</a:t>
            </a:r>
            <a:endParaRPr sz="2950" b="1" dirty="0"/>
          </a:p>
        </p:txBody>
      </p:sp>
      <p:sp>
        <p:nvSpPr>
          <p:cNvPr id="6850" name="object_6851"/>
          <p:cNvSpPr txBox="1"/>
          <p:nvPr/>
        </p:nvSpPr>
        <p:spPr>
          <a:xfrm>
            <a:off x="2807683" y="77146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Positive Zukunft</a:t>
            </a:r>
          </a:p>
        </p:txBody>
      </p:sp>
      <p:sp>
        <p:nvSpPr>
          <p:cNvPr id="6852" name="object_6853"/>
          <p:cNvSpPr/>
          <p:nvPr/>
        </p:nvSpPr>
        <p:spPr>
          <a:xfrm>
            <a:off x="7792620" y="77146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2.1</a:t>
            </a:r>
          </a:p>
          <a:p>
            <a:pPr algn="ctr"/>
            <a:r>
              <a:rPr lang="en-US" sz="1700" b="1" dirty="0">
                <a:solidFill>
                  <a:srgbClr val="515455"/>
                </a:solidFill>
                <a:latin typeface="Arial"/>
                <a:cs typeface="Arial"/>
              </a:rPr>
              <a:t>(+0.1)</a:t>
            </a:r>
          </a:p>
        </p:txBody>
      </p:sp>
      <p:sp>
        <p:nvSpPr>
          <p:cNvPr id="6854" name="object_6855">
            <a:hlinkClick r:id="rId20" action="ppaction://hlinksldjump" tooltip="Es gelingt unserem Unternehmen immer wieder, neue erfolgreiche Produkte und Dienstleistungen zu schaffen. Z=2.2"/>
          </p:cNvPr>
          <p:cNvSpPr>
            <a:spLocks noGrp="1"/>
          </p:cNvSpPr>
          <p:nvPr/>
        </p:nvSpPr>
        <p:spPr>
          <a:xfrm>
            <a:off x="1760600" y="9018456"/>
            <a:ext cx="737280" cy="737280"/>
          </a:xfrm>
          <a:prstGeom prst="ellipse">
            <a:avLst/>
          </a:prstGeom>
          <a:solidFill>
            <a:srgbClr val="F79964"/>
          </a:solidFill>
        </p:spPr>
        <p:txBody>
          <a:bodyPr wrap="square" lIns="0" tIns="0" rIns="0" bIns="0" rtlCol="0" anchor="ctr"/>
          <a:lstStyle/>
          <a:p>
            <a:pPr algn="ctr"/>
            <a:r>
              <a:rPr sz="2900" b="1" dirty="0">
                <a:solidFill>
                  <a:srgbClr val="FFFFFF"/>
                </a:solidFill>
                <a:latin typeface="Arial"/>
                <a:ea typeface="Arial"/>
              </a:rPr>
              <a:t>38</a:t>
            </a:r>
            <a:endParaRPr sz="2950" b="1" dirty="0"/>
          </a:p>
        </p:txBody>
      </p:sp>
      <p:sp>
        <p:nvSpPr>
          <p:cNvPr id="6856" name="object_6857"/>
          <p:cNvSpPr txBox="1"/>
          <p:nvPr/>
        </p:nvSpPr>
        <p:spPr>
          <a:xfrm>
            <a:off x="2807683" y="8926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Innovation</a:t>
            </a:r>
          </a:p>
        </p:txBody>
      </p:sp>
      <p:sp>
        <p:nvSpPr>
          <p:cNvPr id="6858" name="object_6859"/>
          <p:cNvSpPr/>
          <p:nvPr/>
        </p:nvSpPr>
        <p:spPr>
          <a:xfrm>
            <a:off x="7792620" y="8926296"/>
            <a:ext cx="921600" cy="921600"/>
          </a:xfrm>
          <a:prstGeom prst="ellipse">
            <a:avLst/>
          </a:prstGeom>
          <a:ln w="52354">
            <a:solidFill>
              <a:srgbClr val="35B77C"/>
            </a:solidFill>
          </a:ln>
        </p:spPr>
        <p:txBody>
          <a:bodyPr wrap="square" lIns="0" tIns="0" rIns="0" bIns="0" rtlCol="0" anchor="ctr" anchorCtr="0"/>
          <a:lstStyle/>
          <a:p>
            <a:pPr algn="ctr"/>
            <a:r>
              <a:rPr lang="en-US" sz="2900" b="1" dirty="0">
                <a:solidFill>
                  <a:srgbClr val="515455"/>
                </a:solidFill>
                <a:latin typeface="Arial"/>
                <a:cs typeface="Arial"/>
              </a:rPr>
              <a:t>2.2</a:t>
            </a:r>
          </a:p>
          <a:p>
            <a:pPr algn="ctr"/>
            <a:r>
              <a:rPr lang="en-US" sz="1700" b="1" dirty="0">
                <a:solidFill>
                  <a:srgbClr val="515455"/>
                </a:solidFill>
                <a:latin typeface="Arial"/>
                <a:cs typeface="Arial"/>
              </a:rPr>
              <a:t>(0)</a:t>
            </a:r>
          </a:p>
        </p:txBody>
      </p:sp>
      <p:sp>
        <p:nvSpPr>
          <p:cNvPr id="6860" name="object_6861">
            <a:hlinkClick r:id="rId20" action="ppaction://hlinksldjump" tooltip="Mitarbeitende werden stets fair vom Unternehmen behandelt. Z=2.7"/>
          </p:cNvPr>
          <p:cNvSpPr>
            <a:spLocks noGrp="1"/>
          </p:cNvSpPr>
          <p:nvPr/>
        </p:nvSpPr>
        <p:spPr>
          <a:xfrm>
            <a:off x="11313821" y="2960456"/>
            <a:ext cx="737280" cy="737280"/>
          </a:xfrm>
          <a:prstGeom prst="ellipse">
            <a:avLst/>
          </a:prstGeom>
          <a:solidFill>
            <a:srgbClr val="F79964"/>
          </a:solidFill>
        </p:spPr>
        <p:txBody>
          <a:bodyPr wrap="square" lIns="0" tIns="0" rIns="0" bIns="0" rtlCol="0" anchor="ctr"/>
          <a:lstStyle/>
          <a:p>
            <a:pPr algn="ctr"/>
            <a:r>
              <a:rPr sz="2900" b="1" dirty="0">
                <a:solidFill>
                  <a:srgbClr val="FFFFFF"/>
                </a:solidFill>
                <a:latin typeface="Arial"/>
                <a:ea typeface="Arial"/>
              </a:rPr>
              <a:t>39</a:t>
            </a:r>
            <a:endParaRPr sz="2950" b="1" dirty="0"/>
          </a:p>
        </p:txBody>
      </p:sp>
      <p:sp>
        <p:nvSpPr>
          <p:cNvPr id="6862" name="object_6863"/>
          <p:cNvSpPr txBox="1"/>
          <p:nvPr/>
        </p:nvSpPr>
        <p:spPr>
          <a:xfrm>
            <a:off x="12360904" y="28682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Fairness im Unternehmen</a:t>
            </a:r>
          </a:p>
        </p:txBody>
      </p:sp>
      <p:sp>
        <p:nvSpPr>
          <p:cNvPr id="6864" name="object_6865"/>
          <p:cNvSpPr/>
          <p:nvPr/>
        </p:nvSpPr>
        <p:spPr>
          <a:xfrm>
            <a:off x="17345841" y="2868296"/>
            <a:ext cx="921600" cy="921600"/>
          </a:xfrm>
          <a:prstGeom prst="ellipse">
            <a:avLst/>
          </a:prstGeom>
          <a:ln w="52354">
            <a:solidFill>
              <a:srgbClr val="FABC46"/>
            </a:solidFill>
          </a:ln>
        </p:spPr>
        <p:txBody>
          <a:bodyPr wrap="square" lIns="0" tIns="0" rIns="0" bIns="0" rtlCol="0" anchor="ctr" anchorCtr="0"/>
          <a:lstStyle/>
          <a:p>
            <a:pPr algn="ctr"/>
            <a:r>
              <a:rPr lang="en-US" sz="2610" b="1" dirty="0">
                <a:solidFill>
                  <a:srgbClr val="515455"/>
                </a:solidFill>
                <a:latin typeface="Arial"/>
                <a:cs typeface="Arial"/>
              </a:rPr>
              <a:t>2.7</a:t>
            </a:r>
          </a:p>
          <a:p>
            <a:pPr algn="ctr"/>
            <a:r>
              <a:rPr lang="en-US" sz="1700" b="1" dirty="0">
                <a:solidFill>
                  <a:srgbClr val="5DC596"/>
                </a:solidFill>
                <a:latin typeface="Arial"/>
                <a:cs typeface="Arial"/>
              </a:rPr>
              <a:t>(+0.8)</a:t>
            </a:r>
          </a:p>
        </p:txBody>
      </p:sp>
      <p:sp>
        <p:nvSpPr>
          <p:cNvPr id="6866" name="object_6867">
            <a:hlinkClick r:id="rId20" action="ppaction://hlinksldjump" tooltip="Wir erleben unsere unterschiedlichen Kulturen am Arbeitsplatz (Sprache, Nationalität, Religion,...) in der Zusammenarbeit sehr positiv. Z=2.3"/>
          </p:cNvPr>
          <p:cNvSpPr>
            <a:spLocks noGrp="1"/>
          </p:cNvSpPr>
          <p:nvPr/>
        </p:nvSpPr>
        <p:spPr>
          <a:xfrm>
            <a:off x="11313821" y="4172056"/>
            <a:ext cx="737280" cy="737280"/>
          </a:xfrm>
          <a:prstGeom prst="ellipse">
            <a:avLst/>
          </a:prstGeom>
          <a:solidFill>
            <a:srgbClr val="F79964"/>
          </a:solidFill>
        </p:spPr>
        <p:txBody>
          <a:bodyPr wrap="square" lIns="0" tIns="0" rIns="0" bIns="0" rtlCol="0" anchor="ctr"/>
          <a:lstStyle/>
          <a:p>
            <a:pPr algn="ctr"/>
            <a:r>
              <a:rPr sz="2900" b="1" dirty="0">
                <a:solidFill>
                  <a:srgbClr val="FFFFFF"/>
                </a:solidFill>
                <a:latin typeface="Arial"/>
                <a:ea typeface="Arial"/>
              </a:rPr>
              <a:t>40</a:t>
            </a:r>
            <a:endParaRPr sz="2950" b="1" dirty="0"/>
          </a:p>
        </p:txBody>
      </p:sp>
      <p:sp>
        <p:nvSpPr>
          <p:cNvPr id="6868" name="object_6869"/>
          <p:cNvSpPr txBox="1"/>
          <p:nvPr/>
        </p:nvSpPr>
        <p:spPr>
          <a:xfrm>
            <a:off x="12360904" y="40798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Zusammenarbeit Kulturen</a:t>
            </a:r>
          </a:p>
        </p:txBody>
      </p:sp>
      <p:sp>
        <p:nvSpPr>
          <p:cNvPr id="6870" name="object_6871"/>
          <p:cNvSpPr/>
          <p:nvPr/>
        </p:nvSpPr>
        <p:spPr>
          <a:xfrm>
            <a:off x="17345841" y="40798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2.3</a:t>
            </a:r>
          </a:p>
          <a:p>
            <a:pPr algn="ctr"/>
            <a:r>
              <a:rPr lang="en-US" sz="1700" b="1" dirty="0">
                <a:solidFill>
                  <a:srgbClr val="515455"/>
                </a:solidFill>
                <a:latin typeface="Arial"/>
                <a:cs typeface="Arial"/>
              </a:rPr>
              <a:t>(+0.1)</a:t>
            </a:r>
          </a:p>
        </p:txBody>
      </p:sp>
      <p:sp>
        <p:nvSpPr>
          <p:cNvPr id="6872" name="object_6873">
            <a:hlinkClick r:id="rId20" action="ppaction://hlinksldjump" tooltip="Insgesamt geht es mir in unserem Unternehmen sehr gut.  Z=2"/>
          </p:cNvPr>
          <p:cNvSpPr>
            <a:spLocks noGrp="1"/>
          </p:cNvSpPr>
          <p:nvPr/>
        </p:nvSpPr>
        <p:spPr>
          <a:xfrm>
            <a:off x="11313821" y="5383656"/>
            <a:ext cx="737280" cy="737280"/>
          </a:xfrm>
          <a:prstGeom prst="ellipse">
            <a:avLst/>
          </a:prstGeom>
          <a:solidFill>
            <a:srgbClr val="F79964"/>
          </a:solidFill>
        </p:spPr>
        <p:txBody>
          <a:bodyPr wrap="square" lIns="0" tIns="0" rIns="0" bIns="0" rtlCol="0" anchor="ctr"/>
          <a:lstStyle/>
          <a:p>
            <a:pPr algn="ctr"/>
            <a:r>
              <a:rPr sz="2900" b="1" dirty="0">
                <a:solidFill>
                  <a:srgbClr val="FFFFFF"/>
                </a:solidFill>
                <a:latin typeface="Arial"/>
                <a:ea typeface="Arial"/>
              </a:rPr>
              <a:t>41</a:t>
            </a:r>
            <a:endParaRPr sz="2950" b="1" dirty="0"/>
          </a:p>
        </p:txBody>
      </p:sp>
      <p:sp>
        <p:nvSpPr>
          <p:cNvPr id="6874" name="object_6875"/>
          <p:cNvSpPr txBox="1"/>
          <p:nvPr/>
        </p:nvSpPr>
        <p:spPr>
          <a:xfrm>
            <a:off x="12360904" y="5291496"/>
            <a:ext cx="4814951" cy="921600"/>
          </a:xfrm>
          <a:prstGeom prst="rect">
            <a:avLst/>
          </a:prstGeom>
        </p:spPr>
        <p:txBody>
          <a:bodyPr vert="horz" wrap="square" lIns="0" tIns="15240" rIns="0" bIns="0" rtlCol="0" anchor="ctr" anchorCtr="0">
            <a:spAutoFit/>
          </a:bodyPr>
          <a:lstStyle/>
          <a:p>
            <a:pPr marL="12700" algn="l"/>
            <a:r>
              <a:rPr sz="2450" dirty="0">
                <a:solidFill>
                  <a:srgbClr val="494C4D"/>
                </a:solidFill>
                <a:latin typeface="Arial"/>
                <a:cs typeface="Arial"/>
              </a:rPr>
              <a:t>Gesamtzufriedenheit</a:t>
            </a:r>
          </a:p>
        </p:txBody>
      </p:sp>
      <p:sp>
        <p:nvSpPr>
          <p:cNvPr id="6876" name="object_6877"/>
          <p:cNvSpPr/>
          <p:nvPr/>
        </p:nvSpPr>
        <p:spPr>
          <a:xfrm>
            <a:off x="17345841" y="5291496"/>
            <a:ext cx="921600" cy="921600"/>
          </a:xfrm>
          <a:prstGeom prst="ellipse">
            <a:avLst/>
          </a:prstGeom>
          <a:ln w="52354">
            <a:solidFill>
              <a:srgbClr val="35B77C"/>
            </a:solidFill>
          </a:ln>
        </p:spPr>
        <p:txBody>
          <a:bodyPr wrap="square" lIns="0" tIns="0" rIns="0" bIns="0" rtlCol="0" anchor="ctr" anchorCtr="0"/>
          <a:lstStyle/>
          <a:p>
            <a:pPr algn="ctr"/>
            <a:r>
              <a:rPr lang="en-US" sz="2610" b="1" dirty="0">
                <a:solidFill>
                  <a:srgbClr val="515455"/>
                </a:solidFill>
                <a:latin typeface="Arial"/>
                <a:cs typeface="Arial"/>
              </a:rPr>
              <a:t>2</a:t>
            </a:r>
          </a:p>
          <a:p>
            <a:pPr algn="ctr"/>
            <a:r>
              <a:rPr lang="en-US" sz="1700" b="1" dirty="0">
                <a:solidFill>
                  <a:srgbClr val="515455"/>
                </a:solidFill>
                <a:latin typeface="Arial"/>
                <a:cs typeface="Arial"/>
              </a:rPr>
              <a:t>(+0.1)</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80" name="object_6881"/>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34</a:t>
            </a:r>
            <a:endParaRPr sz="2950" b="1" dirty="0"/>
          </a:p>
        </p:txBody>
      </p:sp>
      <p:sp>
        <p:nvSpPr>
          <p:cNvPr id="6882" name="object_688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Attraktiver Arbeitgeber</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6884" name="688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6886" name="688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6888" name="688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6890" name="689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6892" name="689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6894" name="689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6896" name="689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6898" name="689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6900" name="object_690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schätze mein Unternehmen als attraktiven Arbeitgeber. (100%)</a:t>
            </a:r>
            <a:endParaRPr sz="2450" dirty="0">
              <a:latin typeface="Arial"/>
              <a:cs typeface="Arial"/>
            </a:endParaRPr>
          </a:p>
        </p:txBody>
      </p:sp>
      <p:sp>
        <p:nvSpPr>
          <p:cNvPr id="6902" name="object_6903"/>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1.7</a:t>
            </a:r>
          </a:p>
          <a:p>
            <a:pPr algn="ctr"/>
            <a:r>
              <a:rPr lang="en-US" sz="1850" b="1" dirty="0">
                <a:solidFill>
                  <a:srgbClr val="515455"/>
                </a:solidFill>
                <a:latin typeface="Arial"/>
                <a:cs typeface="Arial"/>
              </a:rPr>
              <a:t>(0)</a:t>
            </a:r>
          </a:p>
        </p:txBody>
      </p:sp>
      <p:sp>
        <p:nvSpPr>
          <p:cNvPr id="6904" name="object_690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6906" name="object_690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46%</a:t>
            </a:r>
          </a:p>
          <a:p>
            <a:pPr marL="12700" algn="r">
              <a:lnSpc>
                <a:spcPct val="100000"/>
              </a:lnSpc>
              <a:spcBef>
                <a:spcPts val="120"/>
              </a:spcBef>
            </a:pPr>
            <a:r>
              <a:rPr lang="de-AT" sz="1750" spc="10" dirty="0">
                <a:solidFill>
                  <a:srgbClr val="494C4D"/>
                </a:solidFill>
                <a:latin typeface="Arial"/>
                <a:cs typeface="Arial"/>
              </a:rPr>
              <a:t>46% / 47%</a:t>
            </a:r>
          </a:p>
        </p:txBody>
      </p:sp>
      <p:sp>
        <p:nvSpPr>
          <p:cNvPr id="6908" name="object_690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16</a:t>
            </a:r>
          </a:p>
        </p:txBody>
      </p:sp>
      <p:sp>
        <p:nvSpPr>
          <p:cNvPr id="6910" name="object_6911"/>
          <p:cNvSpPr/>
          <p:nvPr/>
        </p:nvSpPr>
        <p:spPr>
          <a:xfrm>
            <a:off x="7345326" y="4106021"/>
            <a:ext cx="8167040" cy="398037"/>
          </a:xfrm>
          <a:prstGeom prst="rect">
            <a:avLst/>
          </a:prstGeom>
          <a:solidFill>
            <a:srgbClr val="49C0B6"/>
          </a:solidFill>
        </p:spPr>
      </p:sp>
      <p:sp>
        <p:nvSpPr>
          <p:cNvPr id="6912" name="object_6913"/>
          <p:cNvSpPr/>
          <p:nvPr/>
        </p:nvSpPr>
        <p:spPr>
          <a:xfrm>
            <a:off x="7345326" y="4557130"/>
            <a:ext cx="8167040" cy="172483"/>
          </a:xfrm>
          <a:prstGeom prst="rect">
            <a:avLst/>
          </a:prstGeom>
          <a:solidFill>
            <a:srgbClr val="D1D3D4"/>
          </a:solidFill>
        </p:spPr>
      </p:sp>
      <p:sp>
        <p:nvSpPr>
          <p:cNvPr id="6914" name="object_6915"/>
          <p:cNvSpPr/>
          <p:nvPr/>
        </p:nvSpPr>
        <p:spPr>
          <a:xfrm>
            <a:off x="7345326" y="4782685"/>
            <a:ext cx="8407247" cy="172483"/>
          </a:xfrm>
          <a:prstGeom prst="rect">
            <a:avLst/>
          </a:prstGeom>
          <a:solidFill>
            <a:srgbClr val="E1E2E3"/>
          </a:solidFill>
        </p:spPr>
      </p:sp>
      <p:sp>
        <p:nvSpPr>
          <p:cNvPr id="6916" name="object_691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6918" name="object_691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37%</a:t>
            </a:r>
          </a:p>
          <a:p>
            <a:pPr marL="12700" algn="r">
              <a:lnSpc>
                <a:spcPct val="100000"/>
              </a:lnSpc>
              <a:spcBef>
                <a:spcPts val="120"/>
              </a:spcBef>
            </a:pPr>
            <a:r>
              <a:rPr lang="de-AT" sz="1750" spc="10" dirty="0">
                <a:solidFill>
                  <a:srgbClr val="494C4D"/>
                </a:solidFill>
                <a:latin typeface="Arial"/>
                <a:cs typeface="Arial"/>
              </a:rPr>
              <a:t>37% / 35%</a:t>
            </a:r>
          </a:p>
        </p:txBody>
      </p:sp>
      <p:sp>
        <p:nvSpPr>
          <p:cNvPr id="6920" name="object_692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13</a:t>
            </a:r>
          </a:p>
        </p:txBody>
      </p:sp>
      <p:sp>
        <p:nvSpPr>
          <p:cNvPr id="6922" name="object_6923"/>
          <p:cNvSpPr/>
          <p:nvPr/>
        </p:nvSpPr>
        <p:spPr>
          <a:xfrm>
            <a:off x="7345326" y="5167454"/>
            <a:ext cx="6635720" cy="398037"/>
          </a:xfrm>
          <a:prstGeom prst="rect">
            <a:avLst/>
          </a:prstGeom>
          <a:solidFill>
            <a:srgbClr val="49C0B6"/>
          </a:solidFill>
        </p:spPr>
      </p:sp>
      <p:sp>
        <p:nvSpPr>
          <p:cNvPr id="6924" name="object_6925"/>
          <p:cNvSpPr/>
          <p:nvPr/>
        </p:nvSpPr>
        <p:spPr>
          <a:xfrm>
            <a:off x="7345326" y="5618563"/>
            <a:ext cx="6635720" cy="172483"/>
          </a:xfrm>
          <a:prstGeom prst="rect">
            <a:avLst/>
          </a:prstGeom>
          <a:solidFill>
            <a:srgbClr val="D1D3D4"/>
          </a:solidFill>
        </p:spPr>
      </p:sp>
      <p:sp>
        <p:nvSpPr>
          <p:cNvPr id="6926" name="object_6927"/>
          <p:cNvSpPr/>
          <p:nvPr/>
        </p:nvSpPr>
        <p:spPr>
          <a:xfrm>
            <a:off x="7345326" y="5844118"/>
            <a:ext cx="6305435" cy="172483"/>
          </a:xfrm>
          <a:prstGeom prst="rect">
            <a:avLst/>
          </a:prstGeom>
          <a:solidFill>
            <a:srgbClr val="E1E2E3"/>
          </a:solidFill>
        </p:spPr>
      </p:sp>
      <p:sp>
        <p:nvSpPr>
          <p:cNvPr id="6928" name="object_692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6930" name="object_693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14%</a:t>
            </a:r>
          </a:p>
          <a:p>
            <a:pPr marL="12700" algn="r">
              <a:lnSpc>
                <a:spcPct val="100000"/>
              </a:lnSpc>
              <a:spcBef>
                <a:spcPts val="120"/>
              </a:spcBef>
            </a:pPr>
            <a:r>
              <a:rPr lang="de-AT" sz="1750" spc="10" dirty="0">
                <a:solidFill>
                  <a:srgbClr val="494C4D"/>
                </a:solidFill>
                <a:latin typeface="Arial"/>
                <a:cs typeface="Arial"/>
              </a:rPr>
              <a:t>14% / 9%</a:t>
            </a:r>
          </a:p>
        </p:txBody>
      </p:sp>
      <p:sp>
        <p:nvSpPr>
          <p:cNvPr id="6932" name="object_693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a:t>
            </a:r>
          </a:p>
        </p:txBody>
      </p:sp>
      <p:sp>
        <p:nvSpPr>
          <p:cNvPr id="6934" name="object_6935"/>
          <p:cNvSpPr/>
          <p:nvPr/>
        </p:nvSpPr>
        <p:spPr>
          <a:xfrm>
            <a:off x="7345326" y="6228887"/>
            <a:ext cx="2552200" cy="398037"/>
          </a:xfrm>
          <a:prstGeom prst="rect">
            <a:avLst/>
          </a:prstGeom>
          <a:solidFill>
            <a:srgbClr val="49C0B6"/>
          </a:solidFill>
        </p:spPr>
      </p:sp>
      <p:sp>
        <p:nvSpPr>
          <p:cNvPr id="6936" name="object_6937"/>
          <p:cNvSpPr/>
          <p:nvPr/>
        </p:nvSpPr>
        <p:spPr>
          <a:xfrm>
            <a:off x="7345326" y="6679996"/>
            <a:ext cx="2552200" cy="172483"/>
          </a:xfrm>
          <a:prstGeom prst="rect">
            <a:avLst/>
          </a:prstGeom>
          <a:solidFill>
            <a:srgbClr val="D1D3D4"/>
          </a:solidFill>
        </p:spPr>
      </p:sp>
      <p:sp>
        <p:nvSpPr>
          <p:cNvPr id="6938" name="object_6939"/>
          <p:cNvSpPr/>
          <p:nvPr/>
        </p:nvSpPr>
        <p:spPr>
          <a:xfrm>
            <a:off x="7345326" y="6905551"/>
            <a:ext cx="1576359" cy="172483"/>
          </a:xfrm>
          <a:prstGeom prst="rect">
            <a:avLst/>
          </a:prstGeom>
          <a:solidFill>
            <a:srgbClr val="E1E2E3"/>
          </a:solidFill>
        </p:spPr>
      </p:sp>
      <p:sp>
        <p:nvSpPr>
          <p:cNvPr id="6940" name="object_694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6942" name="object_694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6%</a:t>
            </a:r>
          </a:p>
        </p:txBody>
      </p:sp>
      <p:sp>
        <p:nvSpPr>
          <p:cNvPr id="6944" name="object_694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6946" name="object_6947"/>
          <p:cNvSpPr/>
          <p:nvPr/>
        </p:nvSpPr>
        <p:spPr>
          <a:xfrm>
            <a:off x="7345326" y="7290320"/>
            <a:ext cx="510440" cy="398037"/>
          </a:xfrm>
          <a:prstGeom prst="rect">
            <a:avLst/>
          </a:prstGeom>
          <a:solidFill>
            <a:srgbClr val="49C0B6"/>
          </a:solidFill>
        </p:spPr>
      </p:sp>
      <p:sp>
        <p:nvSpPr>
          <p:cNvPr id="6948" name="object_6949"/>
          <p:cNvSpPr/>
          <p:nvPr/>
        </p:nvSpPr>
        <p:spPr>
          <a:xfrm>
            <a:off x="7345326" y="7741429"/>
            <a:ext cx="510440" cy="172483"/>
          </a:xfrm>
          <a:prstGeom prst="rect">
            <a:avLst/>
          </a:prstGeom>
          <a:solidFill>
            <a:srgbClr val="D1D3D4"/>
          </a:solidFill>
        </p:spPr>
      </p:sp>
      <p:sp>
        <p:nvSpPr>
          <p:cNvPr id="6950" name="object_6951"/>
          <p:cNvSpPr/>
          <p:nvPr/>
        </p:nvSpPr>
        <p:spPr>
          <a:xfrm>
            <a:off x="7345326" y="7966984"/>
            <a:ext cx="1050906" cy="172483"/>
          </a:xfrm>
          <a:prstGeom prst="rect">
            <a:avLst/>
          </a:prstGeom>
          <a:solidFill>
            <a:srgbClr val="E1E2E3"/>
          </a:solidFill>
        </p:spPr>
      </p:sp>
      <p:sp>
        <p:nvSpPr>
          <p:cNvPr id="6952" name="object_695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6954" name="object_695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3%</a:t>
            </a:r>
          </a:p>
        </p:txBody>
      </p:sp>
      <p:sp>
        <p:nvSpPr>
          <p:cNvPr id="6956" name="object_695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6958" name="object_6959"/>
          <p:cNvSpPr/>
          <p:nvPr/>
        </p:nvSpPr>
        <p:spPr>
          <a:xfrm>
            <a:off x="7345326" y="8351753"/>
            <a:ext cx="0" cy="398037"/>
          </a:xfrm>
          <a:prstGeom prst="rect">
            <a:avLst/>
          </a:prstGeom>
          <a:solidFill>
            <a:srgbClr val="49C0B6"/>
          </a:solidFill>
        </p:spPr>
      </p:sp>
      <p:sp>
        <p:nvSpPr>
          <p:cNvPr id="6960" name="object_6961"/>
          <p:cNvSpPr/>
          <p:nvPr/>
        </p:nvSpPr>
        <p:spPr>
          <a:xfrm>
            <a:off x="7345326" y="8802862"/>
            <a:ext cx="0" cy="172483"/>
          </a:xfrm>
          <a:prstGeom prst="rect">
            <a:avLst/>
          </a:prstGeom>
          <a:solidFill>
            <a:srgbClr val="D1D3D4"/>
          </a:solidFill>
        </p:spPr>
      </p:sp>
      <p:sp>
        <p:nvSpPr>
          <p:cNvPr id="6962" name="object_6963"/>
          <p:cNvSpPr/>
          <p:nvPr/>
        </p:nvSpPr>
        <p:spPr>
          <a:xfrm>
            <a:off x="7345326" y="9028417"/>
            <a:ext cx="525453" cy="172483"/>
          </a:xfrm>
          <a:prstGeom prst="rect">
            <a:avLst/>
          </a:prstGeom>
          <a:solidFill>
            <a:srgbClr val="E1E2E3"/>
          </a:solidFill>
        </p:spPr>
      </p:sp>
      <p:sp>
        <p:nvSpPr>
          <p:cNvPr id="6964" name="object_696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6966" name="object_696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6968" name="object_696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6970" name="object_6971"/>
          <p:cNvSpPr/>
          <p:nvPr/>
        </p:nvSpPr>
        <p:spPr>
          <a:xfrm>
            <a:off x="7345326" y="9413186"/>
            <a:ext cx="0" cy="398037"/>
          </a:xfrm>
          <a:prstGeom prst="rect">
            <a:avLst/>
          </a:prstGeom>
          <a:solidFill>
            <a:srgbClr val="49C0B6"/>
          </a:solidFill>
        </p:spPr>
      </p:sp>
      <p:sp>
        <p:nvSpPr>
          <p:cNvPr id="6972" name="object_6973"/>
          <p:cNvSpPr/>
          <p:nvPr/>
        </p:nvSpPr>
        <p:spPr>
          <a:xfrm>
            <a:off x="7345326" y="9864295"/>
            <a:ext cx="0" cy="172483"/>
          </a:xfrm>
          <a:prstGeom prst="rect">
            <a:avLst/>
          </a:prstGeom>
          <a:solidFill>
            <a:srgbClr val="D1D3D4"/>
          </a:solidFill>
        </p:spPr>
      </p:sp>
      <p:sp>
        <p:nvSpPr>
          <p:cNvPr id="6974" name="object_6975"/>
          <p:cNvSpPr/>
          <p:nvPr/>
        </p:nvSpPr>
        <p:spPr>
          <a:xfrm>
            <a:off x="7345326" y="10089850"/>
            <a:ext cx="0" cy="172483"/>
          </a:xfrm>
          <a:prstGeom prst="rect">
            <a:avLst/>
          </a:prstGeom>
          <a:solidFill>
            <a:srgbClr val="E1E2E3"/>
          </a:solidFill>
        </p:spPr>
      </p:sp>
      <p:sp>
        <p:nvSpPr>
          <p:cNvPr id="6976" name="object_6977"/>
          <p:cNvSpPr/>
          <p:nvPr/>
        </p:nvSpPr>
        <p:spPr>
          <a:xfrm>
            <a:off x="7345326" y="3999878"/>
            <a:ext cx="0" cy="6368598"/>
          </a:xfrm>
          <a:prstGeom prst="rect">
            <a:avLst/>
          </a:prstGeom>
          <a:ln w="5235">
            <a:solidFill>
              <a:srgbClr val="000000"/>
            </a:solidFill>
          </a:ln>
        </p:spPr>
      </p:sp>
      <p:sp>
        <p:nvSpPr>
          <p:cNvPr id="6978" name="object_6979"/>
          <p:cNvSpPr/>
          <p:nvPr/>
        </p:nvSpPr>
        <p:spPr>
          <a:xfrm>
            <a:off x="15752573" y="3999878"/>
            <a:ext cx="0" cy="6368598"/>
          </a:xfrm>
          <a:prstGeom prst="rect">
            <a:avLst/>
          </a:prstGeom>
          <a:ln w="5235">
            <a:solidFill>
              <a:srgbClr val="000000"/>
            </a:solidFill>
          </a:ln>
        </p:spPr>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82" name="object_6983"/>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35</a:t>
            </a:r>
            <a:endParaRPr sz="2950" b="1" dirty="0"/>
          </a:p>
        </p:txBody>
      </p:sp>
      <p:sp>
        <p:nvSpPr>
          <p:cNvPr id="6984" name="object_698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Weiterempfehlung</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6986" name="698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6988" name="698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6990" name="699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6992" name="699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6994" name="699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6996" name="699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6998" name="699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7000" name="700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7002" name="object_7003"/>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würde in meinem Bekanntenkreis unser Unternehmen als Arbeitgeber weiterempfehlen. (100%)</a:t>
            </a:r>
            <a:endParaRPr sz="2450" dirty="0">
              <a:latin typeface="Arial"/>
              <a:cs typeface="Arial"/>
            </a:endParaRPr>
          </a:p>
        </p:txBody>
      </p:sp>
      <p:sp>
        <p:nvSpPr>
          <p:cNvPr id="7004" name="object_7005"/>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2.2</a:t>
            </a:r>
          </a:p>
          <a:p>
            <a:pPr algn="ctr"/>
            <a:r>
              <a:rPr lang="en-US" sz="1850" b="1" dirty="0">
                <a:solidFill>
                  <a:srgbClr val="515455"/>
                </a:solidFill>
                <a:latin typeface="Arial"/>
                <a:cs typeface="Arial"/>
              </a:rPr>
              <a:t>(0)</a:t>
            </a:r>
          </a:p>
        </p:txBody>
      </p:sp>
      <p:sp>
        <p:nvSpPr>
          <p:cNvPr id="7006" name="object_7007"/>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7008" name="object_7009"/>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29%</a:t>
            </a:r>
          </a:p>
          <a:p>
            <a:pPr marL="12700" algn="r">
              <a:lnSpc>
                <a:spcPct val="100000"/>
              </a:lnSpc>
              <a:spcBef>
                <a:spcPts val="120"/>
              </a:spcBef>
            </a:pPr>
            <a:r>
              <a:rPr lang="de-AT" sz="1750" spc="10" dirty="0">
                <a:solidFill>
                  <a:srgbClr val="494C4D"/>
                </a:solidFill>
                <a:latin typeface="Arial"/>
                <a:cs typeface="Arial"/>
              </a:rPr>
              <a:t>29% / 29%</a:t>
            </a:r>
          </a:p>
        </p:txBody>
      </p:sp>
      <p:sp>
        <p:nvSpPr>
          <p:cNvPr id="7010" name="object_7011"/>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10</a:t>
            </a:r>
          </a:p>
        </p:txBody>
      </p:sp>
      <p:sp>
        <p:nvSpPr>
          <p:cNvPr id="7012" name="object_7013"/>
          <p:cNvSpPr/>
          <p:nvPr/>
        </p:nvSpPr>
        <p:spPr>
          <a:xfrm>
            <a:off x="7345326" y="4106021"/>
            <a:ext cx="6005176" cy="398037"/>
          </a:xfrm>
          <a:prstGeom prst="rect">
            <a:avLst/>
          </a:prstGeom>
          <a:solidFill>
            <a:srgbClr val="49C0B6"/>
          </a:solidFill>
        </p:spPr>
      </p:sp>
      <p:sp>
        <p:nvSpPr>
          <p:cNvPr id="7014" name="object_7015"/>
          <p:cNvSpPr/>
          <p:nvPr/>
        </p:nvSpPr>
        <p:spPr>
          <a:xfrm>
            <a:off x="7345326" y="4557130"/>
            <a:ext cx="6005176" cy="172483"/>
          </a:xfrm>
          <a:prstGeom prst="rect">
            <a:avLst/>
          </a:prstGeom>
          <a:solidFill>
            <a:srgbClr val="D1D3D4"/>
          </a:solidFill>
        </p:spPr>
      </p:sp>
      <p:sp>
        <p:nvSpPr>
          <p:cNvPr id="7016" name="object_7017"/>
          <p:cNvSpPr/>
          <p:nvPr/>
        </p:nvSpPr>
        <p:spPr>
          <a:xfrm>
            <a:off x="7345326" y="4782685"/>
            <a:ext cx="6181799" cy="172483"/>
          </a:xfrm>
          <a:prstGeom prst="rect">
            <a:avLst/>
          </a:prstGeom>
          <a:solidFill>
            <a:srgbClr val="E1E2E3"/>
          </a:solidFill>
        </p:spPr>
      </p:sp>
      <p:sp>
        <p:nvSpPr>
          <p:cNvPr id="7018" name="object_7019"/>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7020" name="object_7021"/>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40%</a:t>
            </a:r>
          </a:p>
          <a:p>
            <a:pPr marL="12700" algn="r">
              <a:lnSpc>
                <a:spcPct val="100000"/>
              </a:lnSpc>
              <a:spcBef>
                <a:spcPts val="120"/>
              </a:spcBef>
            </a:pPr>
            <a:r>
              <a:rPr lang="de-AT" sz="1750" spc="10" dirty="0">
                <a:solidFill>
                  <a:srgbClr val="494C4D"/>
                </a:solidFill>
                <a:latin typeface="Arial"/>
                <a:cs typeface="Arial"/>
              </a:rPr>
              <a:t>40% / 38%</a:t>
            </a:r>
          </a:p>
        </p:txBody>
      </p:sp>
      <p:sp>
        <p:nvSpPr>
          <p:cNvPr id="7022" name="object_7023"/>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14</a:t>
            </a:r>
          </a:p>
        </p:txBody>
      </p:sp>
      <p:sp>
        <p:nvSpPr>
          <p:cNvPr id="7024" name="object_7025"/>
          <p:cNvSpPr/>
          <p:nvPr/>
        </p:nvSpPr>
        <p:spPr>
          <a:xfrm>
            <a:off x="7345326" y="5167454"/>
            <a:ext cx="8407247" cy="398037"/>
          </a:xfrm>
          <a:prstGeom prst="rect">
            <a:avLst/>
          </a:prstGeom>
          <a:solidFill>
            <a:srgbClr val="49C0B6"/>
          </a:solidFill>
        </p:spPr>
      </p:sp>
      <p:sp>
        <p:nvSpPr>
          <p:cNvPr id="7026" name="object_7027"/>
          <p:cNvSpPr/>
          <p:nvPr/>
        </p:nvSpPr>
        <p:spPr>
          <a:xfrm>
            <a:off x="7345326" y="5618563"/>
            <a:ext cx="8407247" cy="172483"/>
          </a:xfrm>
          <a:prstGeom prst="rect">
            <a:avLst/>
          </a:prstGeom>
          <a:solidFill>
            <a:srgbClr val="D1D3D4"/>
          </a:solidFill>
        </p:spPr>
      </p:sp>
      <p:sp>
        <p:nvSpPr>
          <p:cNvPr id="7028" name="object_7029"/>
          <p:cNvSpPr/>
          <p:nvPr/>
        </p:nvSpPr>
        <p:spPr>
          <a:xfrm>
            <a:off x="7345326" y="5844118"/>
            <a:ext cx="8036339" cy="172483"/>
          </a:xfrm>
          <a:prstGeom prst="rect">
            <a:avLst/>
          </a:prstGeom>
          <a:solidFill>
            <a:srgbClr val="E1E2E3"/>
          </a:solidFill>
        </p:spPr>
      </p:sp>
      <p:sp>
        <p:nvSpPr>
          <p:cNvPr id="7030" name="object_7031"/>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7032" name="object_7033"/>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20%</a:t>
            </a:r>
          </a:p>
          <a:p>
            <a:pPr marL="12700" algn="r">
              <a:lnSpc>
                <a:spcPct val="100000"/>
              </a:lnSpc>
              <a:spcBef>
                <a:spcPts val="120"/>
              </a:spcBef>
            </a:pPr>
            <a:r>
              <a:rPr lang="de-AT" sz="1750" spc="10" dirty="0">
                <a:solidFill>
                  <a:srgbClr val="494C4D"/>
                </a:solidFill>
                <a:latin typeface="Arial"/>
                <a:cs typeface="Arial"/>
              </a:rPr>
              <a:t>20% / 15%</a:t>
            </a:r>
          </a:p>
        </p:txBody>
      </p:sp>
      <p:sp>
        <p:nvSpPr>
          <p:cNvPr id="7034" name="object_7035"/>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a:t>
            </a:r>
          </a:p>
        </p:txBody>
      </p:sp>
      <p:sp>
        <p:nvSpPr>
          <p:cNvPr id="7036" name="object_7037"/>
          <p:cNvSpPr/>
          <p:nvPr/>
        </p:nvSpPr>
        <p:spPr>
          <a:xfrm>
            <a:off x="7345326" y="6228887"/>
            <a:ext cx="4203624" cy="398037"/>
          </a:xfrm>
          <a:prstGeom prst="rect">
            <a:avLst/>
          </a:prstGeom>
          <a:solidFill>
            <a:srgbClr val="49C0B6"/>
          </a:solidFill>
        </p:spPr>
      </p:sp>
      <p:sp>
        <p:nvSpPr>
          <p:cNvPr id="7038" name="object_7039"/>
          <p:cNvSpPr/>
          <p:nvPr/>
        </p:nvSpPr>
        <p:spPr>
          <a:xfrm>
            <a:off x="7345326" y="6679996"/>
            <a:ext cx="4203624" cy="172483"/>
          </a:xfrm>
          <a:prstGeom prst="rect">
            <a:avLst/>
          </a:prstGeom>
          <a:solidFill>
            <a:srgbClr val="D1D3D4"/>
          </a:solidFill>
        </p:spPr>
      </p:sp>
      <p:sp>
        <p:nvSpPr>
          <p:cNvPr id="7040" name="object_7041"/>
          <p:cNvSpPr/>
          <p:nvPr/>
        </p:nvSpPr>
        <p:spPr>
          <a:xfrm>
            <a:off x="7345326" y="6905551"/>
            <a:ext cx="3090900" cy="172483"/>
          </a:xfrm>
          <a:prstGeom prst="rect">
            <a:avLst/>
          </a:prstGeom>
          <a:solidFill>
            <a:srgbClr val="E1E2E3"/>
          </a:solidFill>
        </p:spPr>
      </p:sp>
      <p:sp>
        <p:nvSpPr>
          <p:cNvPr id="7042" name="object_7043"/>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7044" name="object_7045"/>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6% / 12%</a:t>
            </a:r>
          </a:p>
        </p:txBody>
      </p:sp>
      <p:sp>
        <p:nvSpPr>
          <p:cNvPr id="7046" name="object_7047"/>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7048" name="object_7049"/>
          <p:cNvSpPr/>
          <p:nvPr/>
        </p:nvSpPr>
        <p:spPr>
          <a:xfrm>
            <a:off x="7345326" y="7290320"/>
            <a:ext cx="1201035" cy="398037"/>
          </a:xfrm>
          <a:prstGeom prst="rect">
            <a:avLst/>
          </a:prstGeom>
          <a:solidFill>
            <a:srgbClr val="49C0B6"/>
          </a:solidFill>
        </p:spPr>
      </p:sp>
      <p:sp>
        <p:nvSpPr>
          <p:cNvPr id="7050" name="object_7051"/>
          <p:cNvSpPr/>
          <p:nvPr/>
        </p:nvSpPr>
        <p:spPr>
          <a:xfrm>
            <a:off x="7345326" y="7741429"/>
            <a:ext cx="1201035" cy="172483"/>
          </a:xfrm>
          <a:prstGeom prst="rect">
            <a:avLst/>
          </a:prstGeom>
          <a:solidFill>
            <a:srgbClr val="D1D3D4"/>
          </a:solidFill>
        </p:spPr>
      </p:sp>
      <p:sp>
        <p:nvSpPr>
          <p:cNvPr id="7052" name="object_7053"/>
          <p:cNvSpPr/>
          <p:nvPr/>
        </p:nvSpPr>
        <p:spPr>
          <a:xfrm>
            <a:off x="7345326" y="7966984"/>
            <a:ext cx="2472720" cy="172483"/>
          </a:xfrm>
          <a:prstGeom prst="rect">
            <a:avLst/>
          </a:prstGeom>
          <a:solidFill>
            <a:srgbClr val="E1E2E3"/>
          </a:solidFill>
        </p:spPr>
      </p:sp>
      <p:sp>
        <p:nvSpPr>
          <p:cNvPr id="7054" name="object_7055"/>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7056" name="object_7057"/>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6% / 3%</a:t>
            </a:r>
          </a:p>
        </p:txBody>
      </p:sp>
      <p:sp>
        <p:nvSpPr>
          <p:cNvPr id="7058" name="object_7059"/>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7060" name="object_7061"/>
          <p:cNvSpPr/>
          <p:nvPr/>
        </p:nvSpPr>
        <p:spPr>
          <a:xfrm>
            <a:off x="7345326" y="8351753"/>
            <a:ext cx="1201035" cy="398037"/>
          </a:xfrm>
          <a:prstGeom prst="rect">
            <a:avLst/>
          </a:prstGeom>
          <a:solidFill>
            <a:srgbClr val="49C0B6"/>
          </a:solidFill>
        </p:spPr>
      </p:sp>
      <p:sp>
        <p:nvSpPr>
          <p:cNvPr id="7062" name="object_7063"/>
          <p:cNvSpPr/>
          <p:nvPr/>
        </p:nvSpPr>
        <p:spPr>
          <a:xfrm>
            <a:off x="7345326" y="8802862"/>
            <a:ext cx="1201035" cy="172483"/>
          </a:xfrm>
          <a:prstGeom prst="rect">
            <a:avLst/>
          </a:prstGeom>
          <a:solidFill>
            <a:srgbClr val="D1D3D4"/>
          </a:solidFill>
        </p:spPr>
      </p:sp>
      <p:sp>
        <p:nvSpPr>
          <p:cNvPr id="7064" name="object_7065"/>
          <p:cNvSpPr/>
          <p:nvPr/>
        </p:nvSpPr>
        <p:spPr>
          <a:xfrm>
            <a:off x="7345326" y="9028417"/>
            <a:ext cx="618180" cy="172483"/>
          </a:xfrm>
          <a:prstGeom prst="rect">
            <a:avLst/>
          </a:prstGeom>
          <a:solidFill>
            <a:srgbClr val="E1E2E3"/>
          </a:solidFill>
        </p:spPr>
      </p:sp>
      <p:sp>
        <p:nvSpPr>
          <p:cNvPr id="7066" name="object_7067"/>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7068" name="object_7069"/>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3%</a:t>
            </a:r>
          </a:p>
        </p:txBody>
      </p:sp>
      <p:sp>
        <p:nvSpPr>
          <p:cNvPr id="7070" name="object_7071"/>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7072" name="object_7073"/>
          <p:cNvSpPr/>
          <p:nvPr/>
        </p:nvSpPr>
        <p:spPr>
          <a:xfrm>
            <a:off x="7345326" y="9413186"/>
            <a:ext cx="0" cy="398037"/>
          </a:xfrm>
          <a:prstGeom prst="rect">
            <a:avLst/>
          </a:prstGeom>
          <a:solidFill>
            <a:srgbClr val="49C0B6"/>
          </a:solidFill>
        </p:spPr>
      </p:sp>
      <p:sp>
        <p:nvSpPr>
          <p:cNvPr id="7074" name="object_7075"/>
          <p:cNvSpPr/>
          <p:nvPr/>
        </p:nvSpPr>
        <p:spPr>
          <a:xfrm>
            <a:off x="7345326" y="9864295"/>
            <a:ext cx="0" cy="172483"/>
          </a:xfrm>
          <a:prstGeom prst="rect">
            <a:avLst/>
          </a:prstGeom>
          <a:solidFill>
            <a:srgbClr val="D1D3D4"/>
          </a:solidFill>
        </p:spPr>
      </p:sp>
      <p:sp>
        <p:nvSpPr>
          <p:cNvPr id="7076" name="object_7077"/>
          <p:cNvSpPr/>
          <p:nvPr/>
        </p:nvSpPr>
        <p:spPr>
          <a:xfrm>
            <a:off x="7345326" y="10089850"/>
            <a:ext cx="618180" cy="172483"/>
          </a:xfrm>
          <a:prstGeom prst="rect">
            <a:avLst/>
          </a:prstGeom>
          <a:solidFill>
            <a:srgbClr val="E1E2E3"/>
          </a:solidFill>
        </p:spPr>
      </p:sp>
      <p:sp>
        <p:nvSpPr>
          <p:cNvPr id="7078" name="object_7079"/>
          <p:cNvSpPr/>
          <p:nvPr/>
        </p:nvSpPr>
        <p:spPr>
          <a:xfrm>
            <a:off x="7345326" y="3999878"/>
            <a:ext cx="0" cy="6368598"/>
          </a:xfrm>
          <a:prstGeom prst="rect">
            <a:avLst/>
          </a:prstGeom>
          <a:ln w="5235">
            <a:solidFill>
              <a:srgbClr val="000000"/>
            </a:solidFill>
          </a:ln>
        </p:spPr>
      </p:sp>
      <p:sp>
        <p:nvSpPr>
          <p:cNvPr id="7080" name="object_7081"/>
          <p:cNvSpPr/>
          <p:nvPr/>
        </p:nvSpPr>
        <p:spPr>
          <a:xfrm>
            <a:off x="15752573" y="3999878"/>
            <a:ext cx="0" cy="6368598"/>
          </a:xfrm>
          <a:prstGeom prst="rect">
            <a:avLst/>
          </a:prstGeom>
          <a:ln w="5235">
            <a:solidFill>
              <a:srgbClr val="000000"/>
            </a:solidFill>
          </a:ln>
        </p:spPr>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84" name="object_7085"/>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36</a:t>
            </a:r>
            <a:endParaRPr sz="2950" b="1" dirty="0"/>
          </a:p>
        </p:txBody>
      </p:sp>
      <p:sp>
        <p:nvSpPr>
          <p:cNvPr id="7086" name="object_708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Loyalität zum Unternehmen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7088" name="708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7090" name="709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7092" name="709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7094" name="709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7096" name="709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7098" name="709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7100" name="710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7102" name="710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7104" name="object_7105"/>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Ich möchte noch lange in unserem Unternehmen arbeiten. (100%)</a:t>
            </a:r>
            <a:endParaRPr sz="2450" dirty="0">
              <a:latin typeface="Arial"/>
              <a:cs typeface="Arial"/>
            </a:endParaRPr>
          </a:p>
        </p:txBody>
      </p:sp>
      <p:sp>
        <p:nvSpPr>
          <p:cNvPr id="7106" name="object_7107"/>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1.6</a:t>
            </a:r>
          </a:p>
          <a:p>
            <a:pPr algn="ctr"/>
            <a:r>
              <a:rPr lang="en-US" sz="1850" b="1" dirty="0">
                <a:solidFill>
                  <a:srgbClr val="515455"/>
                </a:solidFill>
                <a:latin typeface="Arial"/>
                <a:cs typeface="Arial"/>
              </a:rPr>
              <a:t>(0)</a:t>
            </a:r>
          </a:p>
        </p:txBody>
      </p:sp>
      <p:sp>
        <p:nvSpPr>
          <p:cNvPr id="7108" name="object_7109"/>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7110" name="object_7111"/>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60%</a:t>
            </a:r>
          </a:p>
          <a:p>
            <a:pPr marL="12700" algn="r">
              <a:lnSpc>
                <a:spcPct val="100000"/>
              </a:lnSpc>
              <a:spcBef>
                <a:spcPts val="120"/>
              </a:spcBef>
            </a:pPr>
            <a:r>
              <a:rPr lang="de-AT" sz="1750" spc="10" dirty="0">
                <a:solidFill>
                  <a:srgbClr val="494C4D"/>
                </a:solidFill>
                <a:latin typeface="Arial"/>
                <a:cs typeface="Arial"/>
              </a:rPr>
              <a:t>60% / 56%</a:t>
            </a:r>
          </a:p>
        </p:txBody>
      </p:sp>
      <p:sp>
        <p:nvSpPr>
          <p:cNvPr id="7112" name="object_7113"/>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21</a:t>
            </a:r>
          </a:p>
        </p:txBody>
      </p:sp>
      <p:sp>
        <p:nvSpPr>
          <p:cNvPr id="7114" name="object_7115"/>
          <p:cNvSpPr/>
          <p:nvPr/>
        </p:nvSpPr>
        <p:spPr>
          <a:xfrm>
            <a:off x="7345326" y="4106021"/>
            <a:ext cx="8407247" cy="398037"/>
          </a:xfrm>
          <a:prstGeom prst="rect">
            <a:avLst/>
          </a:prstGeom>
          <a:solidFill>
            <a:srgbClr val="49C0B6"/>
          </a:solidFill>
        </p:spPr>
      </p:sp>
      <p:sp>
        <p:nvSpPr>
          <p:cNvPr id="7116" name="object_7117"/>
          <p:cNvSpPr/>
          <p:nvPr/>
        </p:nvSpPr>
        <p:spPr>
          <a:xfrm>
            <a:off x="7345326" y="4557130"/>
            <a:ext cx="8407247" cy="172483"/>
          </a:xfrm>
          <a:prstGeom prst="rect">
            <a:avLst/>
          </a:prstGeom>
          <a:solidFill>
            <a:srgbClr val="D1D3D4"/>
          </a:solidFill>
        </p:spPr>
      </p:sp>
      <p:sp>
        <p:nvSpPr>
          <p:cNvPr id="7118" name="object_7119"/>
          <p:cNvSpPr/>
          <p:nvPr/>
        </p:nvSpPr>
        <p:spPr>
          <a:xfrm>
            <a:off x="7345326" y="4782685"/>
            <a:ext cx="7830279" cy="172483"/>
          </a:xfrm>
          <a:prstGeom prst="rect">
            <a:avLst/>
          </a:prstGeom>
          <a:solidFill>
            <a:srgbClr val="E1E2E3"/>
          </a:solidFill>
        </p:spPr>
      </p:sp>
      <p:sp>
        <p:nvSpPr>
          <p:cNvPr id="7120" name="object_712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7122" name="object_712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29%</a:t>
            </a:r>
          </a:p>
          <a:p>
            <a:pPr marL="12700" algn="r">
              <a:lnSpc>
                <a:spcPct val="100000"/>
              </a:lnSpc>
              <a:spcBef>
                <a:spcPts val="120"/>
              </a:spcBef>
            </a:pPr>
            <a:r>
              <a:rPr lang="de-AT" sz="1750" spc="10" dirty="0">
                <a:solidFill>
                  <a:srgbClr val="494C4D"/>
                </a:solidFill>
                <a:latin typeface="Arial"/>
                <a:cs typeface="Arial"/>
              </a:rPr>
              <a:t>29% / 32%</a:t>
            </a:r>
          </a:p>
        </p:txBody>
      </p:sp>
      <p:sp>
        <p:nvSpPr>
          <p:cNvPr id="7124" name="object_712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10</a:t>
            </a:r>
          </a:p>
        </p:txBody>
      </p:sp>
      <p:sp>
        <p:nvSpPr>
          <p:cNvPr id="7126" name="object_7127"/>
          <p:cNvSpPr/>
          <p:nvPr/>
        </p:nvSpPr>
        <p:spPr>
          <a:xfrm>
            <a:off x="7345326" y="5167454"/>
            <a:ext cx="4003451" cy="398037"/>
          </a:xfrm>
          <a:prstGeom prst="rect">
            <a:avLst/>
          </a:prstGeom>
          <a:solidFill>
            <a:srgbClr val="49C0B6"/>
          </a:solidFill>
        </p:spPr>
      </p:sp>
      <p:sp>
        <p:nvSpPr>
          <p:cNvPr id="7128" name="object_7129"/>
          <p:cNvSpPr/>
          <p:nvPr/>
        </p:nvSpPr>
        <p:spPr>
          <a:xfrm>
            <a:off x="7345326" y="5618563"/>
            <a:ext cx="4003451" cy="172483"/>
          </a:xfrm>
          <a:prstGeom prst="rect">
            <a:avLst/>
          </a:prstGeom>
          <a:solidFill>
            <a:srgbClr val="D1D3D4"/>
          </a:solidFill>
        </p:spPr>
      </p:sp>
      <p:sp>
        <p:nvSpPr>
          <p:cNvPr id="7130" name="object_7131"/>
          <p:cNvSpPr/>
          <p:nvPr/>
        </p:nvSpPr>
        <p:spPr>
          <a:xfrm>
            <a:off x="7345326" y="5844118"/>
            <a:ext cx="4533319" cy="172483"/>
          </a:xfrm>
          <a:prstGeom prst="rect">
            <a:avLst/>
          </a:prstGeom>
          <a:solidFill>
            <a:srgbClr val="E1E2E3"/>
          </a:solidFill>
        </p:spPr>
      </p:sp>
      <p:sp>
        <p:nvSpPr>
          <p:cNvPr id="7132" name="object_7133"/>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7134" name="object_7135"/>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9% / 6%</a:t>
            </a:r>
          </a:p>
        </p:txBody>
      </p:sp>
      <p:sp>
        <p:nvSpPr>
          <p:cNvPr id="7136" name="object_7137"/>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a:t>
            </a:r>
          </a:p>
        </p:txBody>
      </p:sp>
      <p:sp>
        <p:nvSpPr>
          <p:cNvPr id="7138" name="object_7139"/>
          <p:cNvSpPr/>
          <p:nvPr/>
        </p:nvSpPr>
        <p:spPr>
          <a:xfrm>
            <a:off x="7345326" y="6228887"/>
            <a:ext cx="1201035" cy="398037"/>
          </a:xfrm>
          <a:prstGeom prst="rect">
            <a:avLst/>
          </a:prstGeom>
          <a:solidFill>
            <a:srgbClr val="49C0B6"/>
          </a:solidFill>
        </p:spPr>
      </p:sp>
      <p:sp>
        <p:nvSpPr>
          <p:cNvPr id="7140" name="object_7141"/>
          <p:cNvSpPr/>
          <p:nvPr/>
        </p:nvSpPr>
        <p:spPr>
          <a:xfrm>
            <a:off x="7345326" y="6679996"/>
            <a:ext cx="1201035" cy="172483"/>
          </a:xfrm>
          <a:prstGeom prst="rect">
            <a:avLst/>
          </a:prstGeom>
          <a:solidFill>
            <a:srgbClr val="D1D3D4"/>
          </a:solidFill>
        </p:spPr>
      </p:sp>
      <p:sp>
        <p:nvSpPr>
          <p:cNvPr id="7142" name="object_7143"/>
          <p:cNvSpPr/>
          <p:nvPr/>
        </p:nvSpPr>
        <p:spPr>
          <a:xfrm>
            <a:off x="7345326" y="6905551"/>
            <a:ext cx="824240" cy="172483"/>
          </a:xfrm>
          <a:prstGeom prst="rect">
            <a:avLst/>
          </a:prstGeom>
          <a:solidFill>
            <a:srgbClr val="E1E2E3"/>
          </a:solidFill>
        </p:spPr>
      </p:sp>
      <p:sp>
        <p:nvSpPr>
          <p:cNvPr id="7144" name="object_714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7146" name="object_714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3%</a:t>
            </a:r>
          </a:p>
        </p:txBody>
      </p:sp>
      <p:sp>
        <p:nvSpPr>
          <p:cNvPr id="7148" name="object_714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7150" name="object_7151"/>
          <p:cNvSpPr/>
          <p:nvPr/>
        </p:nvSpPr>
        <p:spPr>
          <a:xfrm>
            <a:off x="7345326" y="7290320"/>
            <a:ext cx="0" cy="398037"/>
          </a:xfrm>
          <a:prstGeom prst="rect">
            <a:avLst/>
          </a:prstGeom>
          <a:solidFill>
            <a:srgbClr val="49C0B6"/>
          </a:solidFill>
        </p:spPr>
      </p:sp>
      <p:sp>
        <p:nvSpPr>
          <p:cNvPr id="7152" name="object_7153"/>
          <p:cNvSpPr/>
          <p:nvPr/>
        </p:nvSpPr>
        <p:spPr>
          <a:xfrm>
            <a:off x="7345326" y="7741429"/>
            <a:ext cx="0" cy="172483"/>
          </a:xfrm>
          <a:prstGeom prst="rect">
            <a:avLst/>
          </a:prstGeom>
          <a:solidFill>
            <a:srgbClr val="D1D3D4"/>
          </a:solidFill>
        </p:spPr>
      </p:sp>
      <p:sp>
        <p:nvSpPr>
          <p:cNvPr id="7154" name="object_7155"/>
          <p:cNvSpPr/>
          <p:nvPr/>
        </p:nvSpPr>
        <p:spPr>
          <a:xfrm>
            <a:off x="7345326" y="7966984"/>
            <a:ext cx="412120" cy="172483"/>
          </a:xfrm>
          <a:prstGeom prst="rect">
            <a:avLst/>
          </a:prstGeom>
          <a:solidFill>
            <a:srgbClr val="E1E2E3"/>
          </a:solidFill>
        </p:spPr>
      </p:sp>
      <p:sp>
        <p:nvSpPr>
          <p:cNvPr id="7156" name="object_7157"/>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7158" name="object_7159"/>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3%</a:t>
            </a:r>
          </a:p>
        </p:txBody>
      </p:sp>
      <p:sp>
        <p:nvSpPr>
          <p:cNvPr id="7160" name="object_7161"/>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7162" name="object_7163"/>
          <p:cNvSpPr/>
          <p:nvPr/>
        </p:nvSpPr>
        <p:spPr>
          <a:xfrm>
            <a:off x="7345326" y="8351753"/>
            <a:ext cx="400345" cy="398037"/>
          </a:xfrm>
          <a:prstGeom prst="rect">
            <a:avLst/>
          </a:prstGeom>
          <a:solidFill>
            <a:srgbClr val="49C0B6"/>
          </a:solidFill>
        </p:spPr>
      </p:sp>
      <p:sp>
        <p:nvSpPr>
          <p:cNvPr id="7164" name="object_7165"/>
          <p:cNvSpPr/>
          <p:nvPr/>
        </p:nvSpPr>
        <p:spPr>
          <a:xfrm>
            <a:off x="7345326" y="8802862"/>
            <a:ext cx="400345" cy="172483"/>
          </a:xfrm>
          <a:prstGeom prst="rect">
            <a:avLst/>
          </a:prstGeom>
          <a:solidFill>
            <a:srgbClr val="D1D3D4"/>
          </a:solidFill>
        </p:spPr>
      </p:sp>
      <p:sp>
        <p:nvSpPr>
          <p:cNvPr id="7166" name="object_7167"/>
          <p:cNvSpPr/>
          <p:nvPr/>
        </p:nvSpPr>
        <p:spPr>
          <a:xfrm>
            <a:off x="7345326" y="9028417"/>
            <a:ext cx="412120" cy="172483"/>
          </a:xfrm>
          <a:prstGeom prst="rect">
            <a:avLst/>
          </a:prstGeom>
          <a:solidFill>
            <a:srgbClr val="E1E2E3"/>
          </a:solidFill>
        </p:spPr>
      </p:sp>
      <p:sp>
        <p:nvSpPr>
          <p:cNvPr id="7168" name="object_7169"/>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7170" name="object_7171"/>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7172" name="object_7173"/>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7174" name="object_7175"/>
          <p:cNvSpPr/>
          <p:nvPr/>
        </p:nvSpPr>
        <p:spPr>
          <a:xfrm>
            <a:off x="7345326" y="9413186"/>
            <a:ext cx="0" cy="398037"/>
          </a:xfrm>
          <a:prstGeom prst="rect">
            <a:avLst/>
          </a:prstGeom>
          <a:solidFill>
            <a:srgbClr val="49C0B6"/>
          </a:solidFill>
        </p:spPr>
      </p:sp>
      <p:sp>
        <p:nvSpPr>
          <p:cNvPr id="7176" name="object_7177"/>
          <p:cNvSpPr/>
          <p:nvPr/>
        </p:nvSpPr>
        <p:spPr>
          <a:xfrm>
            <a:off x="7345326" y="9864295"/>
            <a:ext cx="0" cy="172483"/>
          </a:xfrm>
          <a:prstGeom prst="rect">
            <a:avLst/>
          </a:prstGeom>
          <a:solidFill>
            <a:srgbClr val="D1D3D4"/>
          </a:solidFill>
        </p:spPr>
      </p:sp>
      <p:sp>
        <p:nvSpPr>
          <p:cNvPr id="7178" name="object_7179"/>
          <p:cNvSpPr/>
          <p:nvPr/>
        </p:nvSpPr>
        <p:spPr>
          <a:xfrm>
            <a:off x="7345326" y="10089850"/>
            <a:ext cx="0" cy="172483"/>
          </a:xfrm>
          <a:prstGeom prst="rect">
            <a:avLst/>
          </a:prstGeom>
          <a:solidFill>
            <a:srgbClr val="E1E2E3"/>
          </a:solidFill>
        </p:spPr>
      </p:sp>
      <p:sp>
        <p:nvSpPr>
          <p:cNvPr id="7180" name="object_7181"/>
          <p:cNvSpPr/>
          <p:nvPr/>
        </p:nvSpPr>
        <p:spPr>
          <a:xfrm>
            <a:off x="7345326" y="3999878"/>
            <a:ext cx="0" cy="6368598"/>
          </a:xfrm>
          <a:prstGeom prst="rect">
            <a:avLst/>
          </a:prstGeom>
          <a:ln w="5235">
            <a:solidFill>
              <a:srgbClr val="000000"/>
            </a:solidFill>
          </a:ln>
        </p:spPr>
      </p:sp>
      <p:sp>
        <p:nvSpPr>
          <p:cNvPr id="7182" name="object_7183"/>
          <p:cNvSpPr/>
          <p:nvPr/>
        </p:nvSpPr>
        <p:spPr>
          <a:xfrm>
            <a:off x="15752573" y="3999878"/>
            <a:ext cx="0" cy="6368598"/>
          </a:xfrm>
          <a:prstGeom prst="rect">
            <a:avLst/>
          </a:prstGeom>
          <a:ln w="5235">
            <a:solidFill>
              <a:srgbClr val="000000"/>
            </a:solidFill>
          </a:ln>
        </p:spPr>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6" name="object_7187"/>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37</a:t>
            </a:r>
            <a:endParaRPr sz="2950" b="1" dirty="0"/>
          </a:p>
        </p:txBody>
      </p:sp>
      <p:sp>
        <p:nvSpPr>
          <p:cNvPr id="7188" name="object_718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Positive Zukunft</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7190" name="719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7192" name="719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7194" name="719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7196" name="719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7198" name="719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7200" name="720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7202" name="720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7204" name="720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7206" name="object_7207"/>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Unser Unternehmen hat die Weichen für eine positive Zukunft gestellt. (94.3%)</a:t>
            </a:r>
            <a:endParaRPr sz="2450" dirty="0">
              <a:latin typeface="Arial"/>
              <a:cs typeface="Arial"/>
            </a:endParaRPr>
          </a:p>
        </p:txBody>
      </p:sp>
      <p:sp>
        <p:nvSpPr>
          <p:cNvPr id="7208" name="object_7209"/>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2.1</a:t>
            </a:r>
          </a:p>
          <a:p>
            <a:pPr algn="ctr"/>
            <a:r>
              <a:rPr lang="en-US" sz="1850" b="1" dirty="0">
                <a:solidFill>
                  <a:srgbClr val="515455"/>
                </a:solidFill>
                <a:latin typeface="Arial"/>
                <a:cs typeface="Arial"/>
              </a:rPr>
              <a:t>(+0.1)</a:t>
            </a:r>
          </a:p>
        </p:txBody>
      </p:sp>
      <p:sp>
        <p:nvSpPr>
          <p:cNvPr id="7210" name="object_7211"/>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7212" name="object_7213"/>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23%</a:t>
            </a:r>
          </a:p>
          <a:p>
            <a:pPr marL="12700" algn="r">
              <a:lnSpc>
                <a:spcPct val="100000"/>
              </a:lnSpc>
              <a:spcBef>
                <a:spcPts val="120"/>
              </a:spcBef>
            </a:pPr>
            <a:r>
              <a:rPr lang="de-AT" sz="1750" spc="10" dirty="0">
                <a:solidFill>
                  <a:srgbClr val="494C4D"/>
                </a:solidFill>
                <a:latin typeface="Arial"/>
                <a:cs typeface="Arial"/>
              </a:rPr>
              <a:t>20% / 21%</a:t>
            </a:r>
          </a:p>
        </p:txBody>
      </p:sp>
      <p:sp>
        <p:nvSpPr>
          <p:cNvPr id="7214" name="object_7215"/>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8</a:t>
            </a:r>
          </a:p>
        </p:txBody>
      </p:sp>
      <p:sp>
        <p:nvSpPr>
          <p:cNvPr id="7216" name="object_7217"/>
          <p:cNvSpPr/>
          <p:nvPr/>
        </p:nvSpPr>
        <p:spPr>
          <a:xfrm>
            <a:off x="7345326" y="4106021"/>
            <a:ext cx="3736554" cy="398037"/>
          </a:xfrm>
          <a:prstGeom prst="rect">
            <a:avLst/>
          </a:prstGeom>
          <a:solidFill>
            <a:srgbClr val="49C0B6"/>
          </a:solidFill>
        </p:spPr>
      </p:sp>
      <p:sp>
        <p:nvSpPr>
          <p:cNvPr id="7218" name="object_7219"/>
          <p:cNvSpPr/>
          <p:nvPr/>
        </p:nvSpPr>
        <p:spPr>
          <a:xfrm>
            <a:off x="7345326" y="4557130"/>
            <a:ext cx="3269485" cy="172483"/>
          </a:xfrm>
          <a:prstGeom prst="rect">
            <a:avLst/>
          </a:prstGeom>
          <a:solidFill>
            <a:srgbClr val="D1D3D4"/>
          </a:solidFill>
        </p:spPr>
      </p:sp>
      <p:sp>
        <p:nvSpPr>
          <p:cNvPr id="7220" name="object_7221"/>
          <p:cNvSpPr/>
          <p:nvPr/>
        </p:nvSpPr>
        <p:spPr>
          <a:xfrm>
            <a:off x="7345326" y="4782685"/>
            <a:ext cx="3365646" cy="172483"/>
          </a:xfrm>
          <a:prstGeom prst="rect">
            <a:avLst/>
          </a:prstGeom>
          <a:solidFill>
            <a:srgbClr val="E1E2E3"/>
          </a:solidFill>
        </p:spPr>
      </p:sp>
      <p:sp>
        <p:nvSpPr>
          <p:cNvPr id="7222" name="object_7223"/>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7224" name="object_7225"/>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51%</a:t>
            </a:r>
          </a:p>
          <a:p>
            <a:pPr marL="12700" algn="r">
              <a:lnSpc>
                <a:spcPct val="100000"/>
              </a:lnSpc>
              <a:spcBef>
                <a:spcPts val="120"/>
              </a:spcBef>
            </a:pPr>
            <a:r>
              <a:rPr lang="de-AT" sz="1750" spc="10" dirty="0">
                <a:solidFill>
                  <a:srgbClr val="494C4D"/>
                </a:solidFill>
                <a:latin typeface="Arial"/>
                <a:cs typeface="Arial"/>
              </a:rPr>
              <a:t>46% / 41%</a:t>
            </a:r>
          </a:p>
        </p:txBody>
      </p:sp>
      <p:sp>
        <p:nvSpPr>
          <p:cNvPr id="7226" name="object_7227"/>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18</a:t>
            </a:r>
          </a:p>
        </p:txBody>
      </p:sp>
      <p:sp>
        <p:nvSpPr>
          <p:cNvPr id="7228" name="object_7229"/>
          <p:cNvSpPr/>
          <p:nvPr/>
        </p:nvSpPr>
        <p:spPr>
          <a:xfrm>
            <a:off x="7345326" y="5167454"/>
            <a:ext cx="8407247" cy="398037"/>
          </a:xfrm>
          <a:prstGeom prst="rect">
            <a:avLst/>
          </a:prstGeom>
          <a:solidFill>
            <a:srgbClr val="49C0B6"/>
          </a:solidFill>
        </p:spPr>
      </p:sp>
      <p:sp>
        <p:nvSpPr>
          <p:cNvPr id="7230" name="object_7231"/>
          <p:cNvSpPr/>
          <p:nvPr/>
        </p:nvSpPr>
        <p:spPr>
          <a:xfrm>
            <a:off x="7345326" y="5618563"/>
            <a:ext cx="7473108" cy="172483"/>
          </a:xfrm>
          <a:prstGeom prst="rect">
            <a:avLst/>
          </a:prstGeom>
          <a:solidFill>
            <a:srgbClr val="D1D3D4"/>
          </a:solidFill>
        </p:spPr>
      </p:sp>
      <p:sp>
        <p:nvSpPr>
          <p:cNvPr id="7232" name="object_7233"/>
          <p:cNvSpPr/>
          <p:nvPr/>
        </p:nvSpPr>
        <p:spPr>
          <a:xfrm>
            <a:off x="7345326" y="5844118"/>
            <a:ext cx="6731293" cy="172483"/>
          </a:xfrm>
          <a:prstGeom prst="rect">
            <a:avLst/>
          </a:prstGeom>
          <a:solidFill>
            <a:srgbClr val="E1E2E3"/>
          </a:solidFill>
        </p:spPr>
      </p:sp>
      <p:sp>
        <p:nvSpPr>
          <p:cNvPr id="7234" name="object_7235"/>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7236" name="object_7237"/>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14%</a:t>
            </a:r>
          </a:p>
          <a:p>
            <a:pPr marL="12700" algn="r">
              <a:lnSpc>
                <a:spcPct val="100000"/>
              </a:lnSpc>
              <a:spcBef>
                <a:spcPts val="120"/>
              </a:spcBef>
            </a:pPr>
            <a:r>
              <a:rPr lang="de-AT" sz="1750" spc="10" dirty="0">
                <a:solidFill>
                  <a:srgbClr val="494C4D"/>
                </a:solidFill>
                <a:latin typeface="Arial"/>
                <a:cs typeface="Arial"/>
              </a:rPr>
              <a:t>14% / 15%</a:t>
            </a:r>
          </a:p>
        </p:txBody>
      </p:sp>
      <p:sp>
        <p:nvSpPr>
          <p:cNvPr id="7238" name="object_7239"/>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5</a:t>
            </a:r>
          </a:p>
        </p:txBody>
      </p:sp>
      <p:sp>
        <p:nvSpPr>
          <p:cNvPr id="7240" name="object_7241"/>
          <p:cNvSpPr/>
          <p:nvPr/>
        </p:nvSpPr>
        <p:spPr>
          <a:xfrm>
            <a:off x="7345326" y="6228887"/>
            <a:ext cx="2335346" cy="398037"/>
          </a:xfrm>
          <a:prstGeom prst="rect">
            <a:avLst/>
          </a:prstGeom>
          <a:solidFill>
            <a:srgbClr val="49C0B6"/>
          </a:solidFill>
        </p:spPr>
      </p:sp>
      <p:sp>
        <p:nvSpPr>
          <p:cNvPr id="7242" name="object_7243"/>
          <p:cNvSpPr/>
          <p:nvPr/>
        </p:nvSpPr>
        <p:spPr>
          <a:xfrm>
            <a:off x="7345326" y="6679996"/>
            <a:ext cx="2335346" cy="172483"/>
          </a:xfrm>
          <a:prstGeom prst="rect">
            <a:avLst/>
          </a:prstGeom>
          <a:solidFill>
            <a:srgbClr val="D1D3D4"/>
          </a:solidFill>
        </p:spPr>
      </p:sp>
      <p:sp>
        <p:nvSpPr>
          <p:cNvPr id="7244" name="object_7245"/>
          <p:cNvSpPr/>
          <p:nvPr/>
        </p:nvSpPr>
        <p:spPr>
          <a:xfrm>
            <a:off x="7345326" y="6905551"/>
            <a:ext cx="2404033" cy="172483"/>
          </a:xfrm>
          <a:prstGeom prst="rect">
            <a:avLst/>
          </a:prstGeom>
          <a:solidFill>
            <a:srgbClr val="E1E2E3"/>
          </a:solidFill>
        </p:spPr>
      </p:sp>
      <p:sp>
        <p:nvSpPr>
          <p:cNvPr id="7246" name="object_7247"/>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7248" name="object_7249"/>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9% / 9%</a:t>
            </a:r>
          </a:p>
        </p:txBody>
      </p:sp>
      <p:sp>
        <p:nvSpPr>
          <p:cNvPr id="7250" name="object_7251"/>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7252" name="object_7253"/>
          <p:cNvSpPr/>
          <p:nvPr/>
        </p:nvSpPr>
        <p:spPr>
          <a:xfrm>
            <a:off x="7345326" y="7290320"/>
            <a:ext cx="467069" cy="398037"/>
          </a:xfrm>
          <a:prstGeom prst="rect">
            <a:avLst/>
          </a:prstGeom>
          <a:solidFill>
            <a:srgbClr val="49C0B6"/>
          </a:solidFill>
        </p:spPr>
      </p:sp>
      <p:sp>
        <p:nvSpPr>
          <p:cNvPr id="7254" name="object_7255"/>
          <p:cNvSpPr/>
          <p:nvPr/>
        </p:nvSpPr>
        <p:spPr>
          <a:xfrm>
            <a:off x="7345326" y="7741429"/>
            <a:ext cx="1401208" cy="172483"/>
          </a:xfrm>
          <a:prstGeom prst="rect">
            <a:avLst/>
          </a:prstGeom>
          <a:solidFill>
            <a:srgbClr val="D1D3D4"/>
          </a:solidFill>
        </p:spPr>
      </p:sp>
      <p:sp>
        <p:nvSpPr>
          <p:cNvPr id="7256" name="object_7257"/>
          <p:cNvSpPr/>
          <p:nvPr/>
        </p:nvSpPr>
        <p:spPr>
          <a:xfrm>
            <a:off x="7345326" y="7966984"/>
            <a:ext cx="1442420" cy="172483"/>
          </a:xfrm>
          <a:prstGeom prst="rect">
            <a:avLst/>
          </a:prstGeom>
          <a:solidFill>
            <a:srgbClr val="E1E2E3"/>
          </a:solidFill>
        </p:spPr>
      </p:sp>
      <p:sp>
        <p:nvSpPr>
          <p:cNvPr id="7258" name="object_7259"/>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7260" name="object_7261"/>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6%</a:t>
            </a:r>
          </a:p>
        </p:txBody>
      </p:sp>
      <p:sp>
        <p:nvSpPr>
          <p:cNvPr id="7262" name="object_7263"/>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7264" name="object_7265"/>
          <p:cNvSpPr/>
          <p:nvPr/>
        </p:nvSpPr>
        <p:spPr>
          <a:xfrm>
            <a:off x="7345326" y="8351753"/>
            <a:ext cx="467069" cy="398037"/>
          </a:xfrm>
          <a:prstGeom prst="rect">
            <a:avLst/>
          </a:prstGeom>
          <a:solidFill>
            <a:srgbClr val="49C0B6"/>
          </a:solidFill>
        </p:spPr>
      </p:sp>
      <p:sp>
        <p:nvSpPr>
          <p:cNvPr id="7266" name="object_7267"/>
          <p:cNvSpPr/>
          <p:nvPr/>
        </p:nvSpPr>
        <p:spPr>
          <a:xfrm>
            <a:off x="7345326" y="8802862"/>
            <a:ext cx="467069" cy="172483"/>
          </a:xfrm>
          <a:prstGeom prst="rect">
            <a:avLst/>
          </a:prstGeom>
          <a:solidFill>
            <a:srgbClr val="D1D3D4"/>
          </a:solidFill>
        </p:spPr>
      </p:sp>
      <p:sp>
        <p:nvSpPr>
          <p:cNvPr id="7268" name="object_7269"/>
          <p:cNvSpPr/>
          <p:nvPr/>
        </p:nvSpPr>
        <p:spPr>
          <a:xfrm>
            <a:off x="7345326" y="9028417"/>
            <a:ext cx="961613" cy="172483"/>
          </a:xfrm>
          <a:prstGeom prst="rect">
            <a:avLst/>
          </a:prstGeom>
          <a:solidFill>
            <a:srgbClr val="E1E2E3"/>
          </a:solidFill>
        </p:spPr>
      </p:sp>
      <p:sp>
        <p:nvSpPr>
          <p:cNvPr id="7270" name="object_7271"/>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7272" name="object_7273"/>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7274" name="object_7275"/>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7276" name="object_7277"/>
          <p:cNvSpPr/>
          <p:nvPr/>
        </p:nvSpPr>
        <p:spPr>
          <a:xfrm>
            <a:off x="7345326" y="9413186"/>
            <a:ext cx="0" cy="398037"/>
          </a:xfrm>
          <a:prstGeom prst="rect">
            <a:avLst/>
          </a:prstGeom>
          <a:solidFill>
            <a:srgbClr val="49C0B6"/>
          </a:solidFill>
        </p:spPr>
      </p:sp>
      <p:sp>
        <p:nvSpPr>
          <p:cNvPr id="7278" name="object_7279"/>
          <p:cNvSpPr/>
          <p:nvPr/>
        </p:nvSpPr>
        <p:spPr>
          <a:xfrm>
            <a:off x="7345326" y="9864295"/>
            <a:ext cx="0" cy="172483"/>
          </a:xfrm>
          <a:prstGeom prst="rect">
            <a:avLst/>
          </a:prstGeom>
          <a:solidFill>
            <a:srgbClr val="D1D3D4"/>
          </a:solidFill>
        </p:spPr>
      </p:sp>
      <p:sp>
        <p:nvSpPr>
          <p:cNvPr id="7280" name="object_7281"/>
          <p:cNvSpPr/>
          <p:nvPr/>
        </p:nvSpPr>
        <p:spPr>
          <a:xfrm>
            <a:off x="7345326" y="10089850"/>
            <a:ext cx="0" cy="172483"/>
          </a:xfrm>
          <a:prstGeom prst="rect">
            <a:avLst/>
          </a:prstGeom>
          <a:solidFill>
            <a:srgbClr val="E1E2E3"/>
          </a:solidFill>
        </p:spPr>
      </p:sp>
      <p:sp>
        <p:nvSpPr>
          <p:cNvPr id="7282" name="object_7283"/>
          <p:cNvSpPr/>
          <p:nvPr/>
        </p:nvSpPr>
        <p:spPr>
          <a:xfrm>
            <a:off x="7345326" y="3999878"/>
            <a:ext cx="0" cy="6368598"/>
          </a:xfrm>
          <a:prstGeom prst="rect">
            <a:avLst/>
          </a:prstGeom>
          <a:ln w="5235">
            <a:solidFill>
              <a:srgbClr val="000000"/>
            </a:solidFill>
          </a:ln>
        </p:spPr>
      </p:sp>
      <p:sp>
        <p:nvSpPr>
          <p:cNvPr id="7284" name="object_7285"/>
          <p:cNvSpPr/>
          <p:nvPr/>
        </p:nvSpPr>
        <p:spPr>
          <a:xfrm>
            <a:off x="15752573" y="3999878"/>
            <a:ext cx="0" cy="6368598"/>
          </a:xfrm>
          <a:prstGeom prst="rect">
            <a:avLst/>
          </a:prstGeom>
          <a:ln w="5235">
            <a:solidFill>
              <a:srgbClr val="000000"/>
            </a:solidFill>
          </a:ln>
        </p:spPr>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88" name="object_7289"/>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38</a:t>
            </a:r>
            <a:endParaRPr sz="2950" b="1" dirty="0"/>
          </a:p>
        </p:txBody>
      </p:sp>
      <p:sp>
        <p:nvSpPr>
          <p:cNvPr id="7290" name="object_729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Innovation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7292" name="729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7294" name="729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7296" name="729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7298" name="729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7300" name="730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7302" name="730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7304" name="730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7306" name="730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7308" name="object_7309"/>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Es gelingt unserem Unternehmen immer wieder, neue erfolgreiche Produkte und Dienstleistungen zu schaffen. (100%)</a:t>
            </a:r>
            <a:endParaRPr sz="2450" dirty="0">
              <a:latin typeface="Arial"/>
              <a:cs typeface="Arial"/>
            </a:endParaRPr>
          </a:p>
        </p:txBody>
      </p:sp>
      <p:sp>
        <p:nvSpPr>
          <p:cNvPr id="7310" name="object_7311"/>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2.2</a:t>
            </a:r>
          </a:p>
          <a:p>
            <a:pPr algn="ctr"/>
            <a:r>
              <a:rPr lang="en-US" sz="1850" b="1" dirty="0">
                <a:solidFill>
                  <a:srgbClr val="515455"/>
                </a:solidFill>
                <a:latin typeface="Arial"/>
                <a:cs typeface="Arial"/>
              </a:rPr>
              <a:t>(0)</a:t>
            </a:r>
          </a:p>
        </p:txBody>
      </p:sp>
      <p:sp>
        <p:nvSpPr>
          <p:cNvPr id="7312" name="object_7313"/>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7314" name="object_7315"/>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31%</a:t>
            </a:r>
          </a:p>
          <a:p>
            <a:pPr marL="12700" algn="r">
              <a:lnSpc>
                <a:spcPct val="100000"/>
              </a:lnSpc>
              <a:spcBef>
                <a:spcPts val="120"/>
              </a:spcBef>
            </a:pPr>
            <a:r>
              <a:rPr lang="de-AT" sz="1750" spc="10" dirty="0">
                <a:solidFill>
                  <a:srgbClr val="494C4D"/>
                </a:solidFill>
                <a:latin typeface="Arial"/>
                <a:cs typeface="Arial"/>
              </a:rPr>
              <a:t>31% / 32%</a:t>
            </a:r>
          </a:p>
        </p:txBody>
      </p:sp>
      <p:sp>
        <p:nvSpPr>
          <p:cNvPr id="7316" name="object_7317"/>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11</a:t>
            </a:r>
          </a:p>
        </p:txBody>
      </p:sp>
      <p:sp>
        <p:nvSpPr>
          <p:cNvPr id="7318" name="object_7319"/>
          <p:cNvSpPr/>
          <p:nvPr/>
        </p:nvSpPr>
        <p:spPr>
          <a:xfrm>
            <a:off x="7345326" y="4106021"/>
            <a:ext cx="7706643" cy="398037"/>
          </a:xfrm>
          <a:prstGeom prst="rect">
            <a:avLst/>
          </a:prstGeom>
          <a:solidFill>
            <a:srgbClr val="49C0B6"/>
          </a:solidFill>
        </p:spPr>
      </p:sp>
      <p:sp>
        <p:nvSpPr>
          <p:cNvPr id="7320" name="object_7321"/>
          <p:cNvSpPr/>
          <p:nvPr/>
        </p:nvSpPr>
        <p:spPr>
          <a:xfrm>
            <a:off x="7345326" y="4557130"/>
            <a:ext cx="7706643" cy="172483"/>
          </a:xfrm>
          <a:prstGeom prst="rect">
            <a:avLst/>
          </a:prstGeom>
          <a:solidFill>
            <a:srgbClr val="D1D3D4"/>
          </a:solidFill>
        </p:spPr>
      </p:sp>
      <p:sp>
        <p:nvSpPr>
          <p:cNvPr id="7322" name="object_7323"/>
          <p:cNvSpPr/>
          <p:nvPr/>
        </p:nvSpPr>
        <p:spPr>
          <a:xfrm>
            <a:off x="7345326" y="4782685"/>
            <a:ext cx="7933309" cy="172483"/>
          </a:xfrm>
          <a:prstGeom prst="rect">
            <a:avLst/>
          </a:prstGeom>
          <a:solidFill>
            <a:srgbClr val="E1E2E3"/>
          </a:solidFill>
        </p:spPr>
      </p:sp>
      <p:sp>
        <p:nvSpPr>
          <p:cNvPr id="7324" name="object_7325"/>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7326" name="object_7327"/>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29%</a:t>
            </a:r>
          </a:p>
          <a:p>
            <a:pPr marL="12700" algn="r">
              <a:lnSpc>
                <a:spcPct val="100000"/>
              </a:lnSpc>
              <a:spcBef>
                <a:spcPts val="120"/>
              </a:spcBef>
            </a:pPr>
            <a:r>
              <a:rPr lang="de-AT" sz="1750" spc="10" dirty="0">
                <a:solidFill>
                  <a:srgbClr val="494C4D"/>
                </a:solidFill>
                <a:latin typeface="Arial"/>
                <a:cs typeface="Arial"/>
              </a:rPr>
              <a:t>29% / 24%</a:t>
            </a:r>
          </a:p>
        </p:txBody>
      </p:sp>
      <p:sp>
        <p:nvSpPr>
          <p:cNvPr id="7328" name="object_7329"/>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10</a:t>
            </a:r>
          </a:p>
        </p:txBody>
      </p:sp>
      <p:sp>
        <p:nvSpPr>
          <p:cNvPr id="7330" name="object_7331"/>
          <p:cNvSpPr/>
          <p:nvPr/>
        </p:nvSpPr>
        <p:spPr>
          <a:xfrm>
            <a:off x="7345326" y="5167454"/>
            <a:ext cx="7006039" cy="398037"/>
          </a:xfrm>
          <a:prstGeom prst="rect">
            <a:avLst/>
          </a:prstGeom>
          <a:solidFill>
            <a:srgbClr val="49C0B6"/>
          </a:solidFill>
        </p:spPr>
      </p:sp>
      <p:sp>
        <p:nvSpPr>
          <p:cNvPr id="7332" name="object_7333"/>
          <p:cNvSpPr/>
          <p:nvPr/>
        </p:nvSpPr>
        <p:spPr>
          <a:xfrm>
            <a:off x="7345326" y="5618563"/>
            <a:ext cx="7006039" cy="172483"/>
          </a:xfrm>
          <a:prstGeom prst="rect">
            <a:avLst/>
          </a:prstGeom>
          <a:solidFill>
            <a:srgbClr val="D1D3D4"/>
          </a:solidFill>
        </p:spPr>
      </p:sp>
      <p:sp>
        <p:nvSpPr>
          <p:cNvPr id="7334" name="object_7335"/>
          <p:cNvSpPr/>
          <p:nvPr/>
        </p:nvSpPr>
        <p:spPr>
          <a:xfrm>
            <a:off x="7345326" y="5844118"/>
            <a:ext cx="5769679" cy="172483"/>
          </a:xfrm>
          <a:prstGeom prst="rect">
            <a:avLst/>
          </a:prstGeom>
          <a:solidFill>
            <a:srgbClr val="E1E2E3"/>
          </a:solidFill>
        </p:spPr>
      </p:sp>
      <p:sp>
        <p:nvSpPr>
          <p:cNvPr id="7336" name="object_7337"/>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7338" name="object_7339"/>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34% / 32%</a:t>
            </a:r>
          </a:p>
        </p:txBody>
      </p:sp>
      <p:sp>
        <p:nvSpPr>
          <p:cNvPr id="7340" name="object_7341"/>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a:t>
            </a:r>
          </a:p>
        </p:txBody>
      </p:sp>
      <p:sp>
        <p:nvSpPr>
          <p:cNvPr id="7342" name="object_7343"/>
          <p:cNvSpPr/>
          <p:nvPr/>
        </p:nvSpPr>
        <p:spPr>
          <a:xfrm>
            <a:off x="7345326" y="6228887"/>
            <a:ext cx="8407247" cy="398037"/>
          </a:xfrm>
          <a:prstGeom prst="rect">
            <a:avLst/>
          </a:prstGeom>
          <a:solidFill>
            <a:srgbClr val="49C0B6"/>
          </a:solidFill>
        </p:spPr>
      </p:sp>
      <p:sp>
        <p:nvSpPr>
          <p:cNvPr id="7344" name="object_7345"/>
          <p:cNvSpPr/>
          <p:nvPr/>
        </p:nvSpPr>
        <p:spPr>
          <a:xfrm>
            <a:off x="7345326" y="6679996"/>
            <a:ext cx="8407247" cy="172483"/>
          </a:xfrm>
          <a:prstGeom prst="rect">
            <a:avLst/>
          </a:prstGeom>
          <a:solidFill>
            <a:srgbClr val="D1D3D4"/>
          </a:solidFill>
        </p:spPr>
      </p:sp>
      <p:sp>
        <p:nvSpPr>
          <p:cNvPr id="7346" name="object_7347"/>
          <p:cNvSpPr/>
          <p:nvPr/>
        </p:nvSpPr>
        <p:spPr>
          <a:xfrm>
            <a:off x="7345326" y="6905551"/>
            <a:ext cx="7933309" cy="172483"/>
          </a:xfrm>
          <a:prstGeom prst="rect">
            <a:avLst/>
          </a:prstGeom>
          <a:solidFill>
            <a:srgbClr val="E1E2E3"/>
          </a:solidFill>
        </p:spPr>
      </p:sp>
      <p:sp>
        <p:nvSpPr>
          <p:cNvPr id="7348" name="object_7349"/>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7350" name="object_7351"/>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9%</a:t>
            </a:r>
          </a:p>
        </p:txBody>
      </p:sp>
      <p:sp>
        <p:nvSpPr>
          <p:cNvPr id="7352" name="object_7353"/>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7354" name="object_7355"/>
          <p:cNvSpPr/>
          <p:nvPr/>
        </p:nvSpPr>
        <p:spPr>
          <a:xfrm>
            <a:off x="7345326" y="7290320"/>
            <a:ext cx="700604" cy="398037"/>
          </a:xfrm>
          <a:prstGeom prst="rect">
            <a:avLst/>
          </a:prstGeom>
          <a:solidFill>
            <a:srgbClr val="49C0B6"/>
          </a:solidFill>
        </p:spPr>
      </p:sp>
      <p:sp>
        <p:nvSpPr>
          <p:cNvPr id="7356" name="object_7357"/>
          <p:cNvSpPr/>
          <p:nvPr/>
        </p:nvSpPr>
        <p:spPr>
          <a:xfrm>
            <a:off x="7345326" y="7741429"/>
            <a:ext cx="700604" cy="172483"/>
          </a:xfrm>
          <a:prstGeom prst="rect">
            <a:avLst/>
          </a:prstGeom>
          <a:solidFill>
            <a:srgbClr val="D1D3D4"/>
          </a:solidFill>
        </p:spPr>
      </p:sp>
      <p:sp>
        <p:nvSpPr>
          <p:cNvPr id="7358" name="object_7359"/>
          <p:cNvSpPr/>
          <p:nvPr/>
        </p:nvSpPr>
        <p:spPr>
          <a:xfrm>
            <a:off x="7345326" y="7966984"/>
            <a:ext cx="2163630" cy="172483"/>
          </a:xfrm>
          <a:prstGeom prst="rect">
            <a:avLst/>
          </a:prstGeom>
          <a:solidFill>
            <a:srgbClr val="E1E2E3"/>
          </a:solidFill>
        </p:spPr>
      </p:sp>
      <p:sp>
        <p:nvSpPr>
          <p:cNvPr id="7360" name="object_7361"/>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7362" name="object_7363"/>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3%</a:t>
            </a:r>
          </a:p>
        </p:txBody>
      </p:sp>
      <p:sp>
        <p:nvSpPr>
          <p:cNvPr id="7364" name="object_7365"/>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7366" name="object_7367"/>
          <p:cNvSpPr/>
          <p:nvPr/>
        </p:nvSpPr>
        <p:spPr>
          <a:xfrm>
            <a:off x="7345326" y="8351753"/>
            <a:ext cx="700604" cy="398037"/>
          </a:xfrm>
          <a:prstGeom prst="rect">
            <a:avLst/>
          </a:prstGeom>
          <a:solidFill>
            <a:srgbClr val="49C0B6"/>
          </a:solidFill>
        </p:spPr>
      </p:sp>
      <p:sp>
        <p:nvSpPr>
          <p:cNvPr id="7368" name="object_7369"/>
          <p:cNvSpPr/>
          <p:nvPr/>
        </p:nvSpPr>
        <p:spPr>
          <a:xfrm>
            <a:off x="7345326" y="8802862"/>
            <a:ext cx="700604" cy="172483"/>
          </a:xfrm>
          <a:prstGeom prst="rect">
            <a:avLst/>
          </a:prstGeom>
          <a:solidFill>
            <a:srgbClr val="D1D3D4"/>
          </a:solidFill>
        </p:spPr>
      </p:sp>
      <p:sp>
        <p:nvSpPr>
          <p:cNvPr id="7370" name="object_7371"/>
          <p:cNvSpPr/>
          <p:nvPr/>
        </p:nvSpPr>
        <p:spPr>
          <a:xfrm>
            <a:off x="7345326" y="9028417"/>
            <a:ext cx="721210" cy="172483"/>
          </a:xfrm>
          <a:prstGeom prst="rect">
            <a:avLst/>
          </a:prstGeom>
          <a:solidFill>
            <a:srgbClr val="E1E2E3"/>
          </a:solidFill>
        </p:spPr>
      </p:sp>
      <p:sp>
        <p:nvSpPr>
          <p:cNvPr id="7372" name="object_7373"/>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7374" name="object_7375"/>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7376" name="object_7377"/>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7378" name="object_7379"/>
          <p:cNvSpPr/>
          <p:nvPr/>
        </p:nvSpPr>
        <p:spPr>
          <a:xfrm>
            <a:off x="7345326" y="9413186"/>
            <a:ext cx="0" cy="398037"/>
          </a:xfrm>
          <a:prstGeom prst="rect">
            <a:avLst/>
          </a:prstGeom>
          <a:solidFill>
            <a:srgbClr val="49C0B6"/>
          </a:solidFill>
        </p:spPr>
      </p:sp>
      <p:sp>
        <p:nvSpPr>
          <p:cNvPr id="7380" name="object_7381"/>
          <p:cNvSpPr/>
          <p:nvPr/>
        </p:nvSpPr>
        <p:spPr>
          <a:xfrm>
            <a:off x="7345326" y="9864295"/>
            <a:ext cx="0" cy="172483"/>
          </a:xfrm>
          <a:prstGeom prst="rect">
            <a:avLst/>
          </a:prstGeom>
          <a:solidFill>
            <a:srgbClr val="D1D3D4"/>
          </a:solidFill>
        </p:spPr>
      </p:sp>
      <p:sp>
        <p:nvSpPr>
          <p:cNvPr id="7382" name="object_7383"/>
          <p:cNvSpPr/>
          <p:nvPr/>
        </p:nvSpPr>
        <p:spPr>
          <a:xfrm>
            <a:off x="7345326" y="10089850"/>
            <a:ext cx="0" cy="172483"/>
          </a:xfrm>
          <a:prstGeom prst="rect">
            <a:avLst/>
          </a:prstGeom>
          <a:solidFill>
            <a:srgbClr val="E1E2E3"/>
          </a:solidFill>
        </p:spPr>
      </p:sp>
      <p:sp>
        <p:nvSpPr>
          <p:cNvPr id="7384" name="object_7385"/>
          <p:cNvSpPr/>
          <p:nvPr/>
        </p:nvSpPr>
        <p:spPr>
          <a:xfrm>
            <a:off x="7345326" y="3999878"/>
            <a:ext cx="0" cy="6368598"/>
          </a:xfrm>
          <a:prstGeom prst="rect">
            <a:avLst/>
          </a:prstGeom>
          <a:ln w="5235">
            <a:solidFill>
              <a:srgbClr val="000000"/>
            </a:solidFill>
          </a:ln>
        </p:spPr>
      </p:sp>
      <p:sp>
        <p:nvSpPr>
          <p:cNvPr id="7386" name="object_7387"/>
          <p:cNvSpPr/>
          <p:nvPr/>
        </p:nvSpPr>
        <p:spPr>
          <a:xfrm>
            <a:off x="15752573" y="3999878"/>
            <a:ext cx="0" cy="6368598"/>
          </a:xfrm>
          <a:prstGeom prst="rect">
            <a:avLst/>
          </a:prstGeom>
          <a:ln w="5235">
            <a:solidFill>
              <a:srgbClr val="000000"/>
            </a:solidFill>
          </a:ln>
        </p:spPr>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90" name="object_7391"/>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39</a:t>
            </a:r>
            <a:endParaRPr sz="2950" b="1" dirty="0"/>
          </a:p>
        </p:txBody>
      </p:sp>
      <p:sp>
        <p:nvSpPr>
          <p:cNvPr id="7392" name="object_739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Fairness im Unternehmen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7394" name="739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7396" name="739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7398" name="739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7400" name="740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7402" name="740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7404" name="740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7406" name="740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7408" name="740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7410" name="object_7411"/>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Mitarbeitende werden stets fair vom Unternehmen behandelt. (100%)</a:t>
            </a:r>
            <a:endParaRPr sz="2450" dirty="0">
              <a:latin typeface="Arial"/>
              <a:cs typeface="Arial"/>
            </a:endParaRPr>
          </a:p>
        </p:txBody>
      </p:sp>
      <p:sp>
        <p:nvSpPr>
          <p:cNvPr id="7412" name="object_7413"/>
          <p:cNvSpPr/>
          <p:nvPr/>
        </p:nvSpPr>
        <p:spPr>
          <a:xfrm>
            <a:off x="16376529" y="2577826"/>
            <a:ext cx="921600" cy="921600"/>
          </a:xfrm>
          <a:prstGeom prst="ellipse">
            <a:avLst/>
          </a:prstGeom>
          <a:ln w="52354">
            <a:solidFill>
              <a:srgbClr val="FABC46"/>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2.7</a:t>
            </a:r>
          </a:p>
          <a:p>
            <a:pPr algn="ctr"/>
            <a:r>
              <a:rPr lang="en-US" sz="1850" b="1" dirty="0">
                <a:solidFill>
                  <a:srgbClr val="5DC596"/>
                </a:solidFill>
                <a:latin typeface="Arial"/>
                <a:cs typeface="Arial"/>
              </a:rPr>
              <a:t>(+0.8)</a:t>
            </a:r>
          </a:p>
        </p:txBody>
      </p:sp>
      <p:sp>
        <p:nvSpPr>
          <p:cNvPr id="7414" name="object_7415"/>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7416" name="object_7417"/>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23%</a:t>
            </a:r>
          </a:p>
          <a:p>
            <a:pPr marL="12700" algn="r">
              <a:lnSpc>
                <a:spcPct val="100000"/>
              </a:lnSpc>
              <a:spcBef>
                <a:spcPts val="120"/>
              </a:spcBef>
            </a:pPr>
            <a:r>
              <a:rPr lang="de-AT" sz="1750" spc="10" dirty="0">
                <a:solidFill>
                  <a:srgbClr val="494C4D"/>
                </a:solidFill>
                <a:latin typeface="Arial"/>
                <a:cs typeface="Arial"/>
              </a:rPr>
              <a:t>6% / 6%</a:t>
            </a:r>
          </a:p>
        </p:txBody>
      </p:sp>
      <p:sp>
        <p:nvSpPr>
          <p:cNvPr id="7418" name="object_7419"/>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8</a:t>
            </a:r>
          </a:p>
        </p:txBody>
      </p:sp>
      <p:sp>
        <p:nvSpPr>
          <p:cNvPr id="7420" name="object_7421"/>
          <p:cNvSpPr/>
          <p:nvPr/>
        </p:nvSpPr>
        <p:spPr>
          <a:xfrm>
            <a:off x="7345326" y="4106021"/>
            <a:ext cx="5173690" cy="398037"/>
          </a:xfrm>
          <a:prstGeom prst="rect">
            <a:avLst/>
          </a:prstGeom>
          <a:solidFill>
            <a:srgbClr val="49C0B6"/>
          </a:solidFill>
        </p:spPr>
      </p:sp>
      <p:sp>
        <p:nvSpPr>
          <p:cNvPr id="7422" name="object_7423"/>
          <p:cNvSpPr/>
          <p:nvPr/>
        </p:nvSpPr>
        <p:spPr>
          <a:xfrm>
            <a:off x="7345326" y="4557130"/>
            <a:ext cx="1293423" cy="172483"/>
          </a:xfrm>
          <a:prstGeom prst="rect">
            <a:avLst/>
          </a:prstGeom>
          <a:solidFill>
            <a:srgbClr val="D1D3D4"/>
          </a:solidFill>
        </p:spPr>
      </p:sp>
      <p:sp>
        <p:nvSpPr>
          <p:cNvPr id="7424" name="object_7425"/>
          <p:cNvSpPr/>
          <p:nvPr/>
        </p:nvSpPr>
        <p:spPr>
          <a:xfrm>
            <a:off x="7345326" y="4782685"/>
            <a:ext cx="1331464" cy="172483"/>
          </a:xfrm>
          <a:prstGeom prst="rect">
            <a:avLst/>
          </a:prstGeom>
          <a:solidFill>
            <a:srgbClr val="E1E2E3"/>
          </a:solidFill>
        </p:spPr>
      </p:sp>
      <p:sp>
        <p:nvSpPr>
          <p:cNvPr id="7426" name="object_7427"/>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7428" name="object_7429"/>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14% / 15%</a:t>
            </a:r>
          </a:p>
        </p:txBody>
      </p:sp>
      <p:sp>
        <p:nvSpPr>
          <p:cNvPr id="7430" name="object_7431"/>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a:t>
            </a:r>
          </a:p>
        </p:txBody>
      </p:sp>
      <p:sp>
        <p:nvSpPr>
          <p:cNvPr id="7432" name="object_7433"/>
          <p:cNvSpPr/>
          <p:nvPr/>
        </p:nvSpPr>
        <p:spPr>
          <a:xfrm>
            <a:off x="7345326" y="5167454"/>
            <a:ext cx="7760536" cy="398037"/>
          </a:xfrm>
          <a:prstGeom prst="rect">
            <a:avLst/>
          </a:prstGeom>
          <a:solidFill>
            <a:srgbClr val="49C0B6"/>
          </a:solidFill>
        </p:spPr>
      </p:sp>
      <p:sp>
        <p:nvSpPr>
          <p:cNvPr id="7434" name="object_7435"/>
          <p:cNvSpPr/>
          <p:nvPr/>
        </p:nvSpPr>
        <p:spPr>
          <a:xfrm>
            <a:off x="7345326" y="5618563"/>
            <a:ext cx="3233557" cy="172483"/>
          </a:xfrm>
          <a:prstGeom prst="rect">
            <a:avLst/>
          </a:prstGeom>
          <a:solidFill>
            <a:srgbClr val="D1D3D4"/>
          </a:solidFill>
        </p:spPr>
      </p:sp>
      <p:sp>
        <p:nvSpPr>
          <p:cNvPr id="7436" name="object_7437"/>
          <p:cNvSpPr/>
          <p:nvPr/>
        </p:nvSpPr>
        <p:spPr>
          <a:xfrm>
            <a:off x="7345326" y="5844118"/>
            <a:ext cx="3328661" cy="172483"/>
          </a:xfrm>
          <a:prstGeom prst="rect">
            <a:avLst/>
          </a:prstGeom>
          <a:solidFill>
            <a:srgbClr val="E1E2E3"/>
          </a:solidFill>
        </p:spPr>
      </p:sp>
      <p:sp>
        <p:nvSpPr>
          <p:cNvPr id="7438" name="object_7439"/>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7440" name="object_7441"/>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20%</a:t>
            </a:r>
          </a:p>
          <a:p>
            <a:pPr marL="12700" algn="r">
              <a:lnSpc>
                <a:spcPct val="100000"/>
              </a:lnSpc>
              <a:spcBef>
                <a:spcPts val="120"/>
              </a:spcBef>
            </a:pPr>
            <a:r>
              <a:rPr lang="de-AT" sz="1750" spc="10" dirty="0">
                <a:solidFill>
                  <a:srgbClr val="494C4D"/>
                </a:solidFill>
                <a:latin typeface="Arial"/>
                <a:cs typeface="Arial"/>
              </a:rPr>
              <a:t>37% / 35%</a:t>
            </a:r>
          </a:p>
        </p:txBody>
      </p:sp>
      <p:sp>
        <p:nvSpPr>
          <p:cNvPr id="7442" name="object_7443"/>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7</a:t>
            </a:r>
          </a:p>
        </p:txBody>
      </p:sp>
      <p:sp>
        <p:nvSpPr>
          <p:cNvPr id="7444" name="object_7445"/>
          <p:cNvSpPr/>
          <p:nvPr/>
        </p:nvSpPr>
        <p:spPr>
          <a:xfrm>
            <a:off x="7345326" y="6228887"/>
            <a:ext cx="4526979" cy="398037"/>
          </a:xfrm>
          <a:prstGeom prst="rect">
            <a:avLst/>
          </a:prstGeom>
          <a:solidFill>
            <a:srgbClr val="49C0B6"/>
          </a:solidFill>
        </p:spPr>
      </p:sp>
      <p:sp>
        <p:nvSpPr>
          <p:cNvPr id="7446" name="object_7447"/>
          <p:cNvSpPr/>
          <p:nvPr/>
        </p:nvSpPr>
        <p:spPr>
          <a:xfrm>
            <a:off x="7345326" y="6679996"/>
            <a:ext cx="8407247" cy="172483"/>
          </a:xfrm>
          <a:prstGeom prst="rect">
            <a:avLst/>
          </a:prstGeom>
          <a:solidFill>
            <a:srgbClr val="D1D3D4"/>
          </a:solidFill>
        </p:spPr>
      </p:sp>
      <p:sp>
        <p:nvSpPr>
          <p:cNvPr id="7448" name="object_7449"/>
          <p:cNvSpPr/>
          <p:nvPr/>
        </p:nvSpPr>
        <p:spPr>
          <a:xfrm>
            <a:off x="7345326" y="6905551"/>
            <a:ext cx="7988787" cy="172483"/>
          </a:xfrm>
          <a:prstGeom prst="rect">
            <a:avLst/>
          </a:prstGeom>
          <a:solidFill>
            <a:srgbClr val="E1E2E3"/>
          </a:solidFill>
        </p:spPr>
      </p:sp>
      <p:sp>
        <p:nvSpPr>
          <p:cNvPr id="7450" name="object_7451"/>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7452" name="object_7453"/>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6%</a:t>
            </a:r>
          </a:p>
          <a:p>
            <a:pPr marL="12700" algn="r">
              <a:lnSpc>
                <a:spcPct val="100000"/>
              </a:lnSpc>
              <a:spcBef>
                <a:spcPts val="120"/>
              </a:spcBef>
            </a:pPr>
            <a:r>
              <a:rPr lang="de-AT" sz="1750" spc="10" dirty="0">
                <a:solidFill>
                  <a:srgbClr val="494C4D"/>
                </a:solidFill>
                <a:latin typeface="Arial"/>
                <a:cs typeface="Arial"/>
              </a:rPr>
              <a:t>23% / 24%</a:t>
            </a:r>
          </a:p>
        </p:txBody>
      </p:sp>
      <p:sp>
        <p:nvSpPr>
          <p:cNvPr id="7454" name="object_7455"/>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2</a:t>
            </a:r>
          </a:p>
        </p:txBody>
      </p:sp>
      <p:sp>
        <p:nvSpPr>
          <p:cNvPr id="7456" name="object_7457"/>
          <p:cNvSpPr/>
          <p:nvPr/>
        </p:nvSpPr>
        <p:spPr>
          <a:xfrm>
            <a:off x="7345326" y="7290320"/>
            <a:ext cx="1293423" cy="398037"/>
          </a:xfrm>
          <a:prstGeom prst="rect">
            <a:avLst/>
          </a:prstGeom>
          <a:solidFill>
            <a:srgbClr val="49C0B6"/>
          </a:solidFill>
        </p:spPr>
      </p:sp>
      <p:sp>
        <p:nvSpPr>
          <p:cNvPr id="7458" name="object_7459"/>
          <p:cNvSpPr/>
          <p:nvPr/>
        </p:nvSpPr>
        <p:spPr>
          <a:xfrm>
            <a:off x="7345326" y="7741429"/>
            <a:ext cx="5173690" cy="172483"/>
          </a:xfrm>
          <a:prstGeom prst="rect">
            <a:avLst/>
          </a:prstGeom>
          <a:solidFill>
            <a:srgbClr val="D1D3D4"/>
          </a:solidFill>
        </p:spPr>
      </p:sp>
      <p:sp>
        <p:nvSpPr>
          <p:cNvPr id="7460" name="object_7461"/>
          <p:cNvSpPr/>
          <p:nvPr/>
        </p:nvSpPr>
        <p:spPr>
          <a:xfrm>
            <a:off x="7345326" y="7966984"/>
            <a:ext cx="5325858" cy="172483"/>
          </a:xfrm>
          <a:prstGeom prst="rect">
            <a:avLst/>
          </a:prstGeom>
          <a:solidFill>
            <a:srgbClr val="E1E2E3"/>
          </a:solidFill>
        </p:spPr>
      </p:sp>
      <p:sp>
        <p:nvSpPr>
          <p:cNvPr id="7462" name="object_7463"/>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7464" name="object_7465"/>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9% / 6%</a:t>
            </a:r>
          </a:p>
        </p:txBody>
      </p:sp>
      <p:sp>
        <p:nvSpPr>
          <p:cNvPr id="7466" name="object_7467"/>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a:t>
            </a:r>
          </a:p>
        </p:txBody>
      </p:sp>
      <p:sp>
        <p:nvSpPr>
          <p:cNvPr id="7468" name="object_7469"/>
          <p:cNvSpPr/>
          <p:nvPr/>
        </p:nvSpPr>
        <p:spPr>
          <a:xfrm>
            <a:off x="7345326" y="8351753"/>
            <a:ext cx="1940134" cy="398037"/>
          </a:xfrm>
          <a:prstGeom prst="rect">
            <a:avLst/>
          </a:prstGeom>
          <a:solidFill>
            <a:srgbClr val="49C0B6"/>
          </a:solidFill>
        </p:spPr>
      </p:sp>
      <p:sp>
        <p:nvSpPr>
          <p:cNvPr id="7470" name="object_7471"/>
          <p:cNvSpPr/>
          <p:nvPr/>
        </p:nvSpPr>
        <p:spPr>
          <a:xfrm>
            <a:off x="7345326" y="8802862"/>
            <a:ext cx="1940134" cy="172483"/>
          </a:xfrm>
          <a:prstGeom prst="rect">
            <a:avLst/>
          </a:prstGeom>
          <a:solidFill>
            <a:srgbClr val="D1D3D4"/>
          </a:solidFill>
        </p:spPr>
      </p:sp>
      <p:sp>
        <p:nvSpPr>
          <p:cNvPr id="7472" name="object_7473"/>
          <p:cNvSpPr/>
          <p:nvPr/>
        </p:nvSpPr>
        <p:spPr>
          <a:xfrm>
            <a:off x="7345326" y="9028417"/>
            <a:ext cx="1331464" cy="172483"/>
          </a:xfrm>
          <a:prstGeom prst="rect">
            <a:avLst/>
          </a:prstGeom>
          <a:solidFill>
            <a:srgbClr val="E1E2E3"/>
          </a:solidFill>
        </p:spPr>
      </p:sp>
      <p:sp>
        <p:nvSpPr>
          <p:cNvPr id="7474" name="object_7475"/>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7476" name="object_7477"/>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9%</a:t>
            </a:r>
          </a:p>
          <a:p>
            <a:pPr marL="12700" algn="r">
              <a:lnSpc>
                <a:spcPct val="100000"/>
              </a:lnSpc>
              <a:spcBef>
                <a:spcPts val="120"/>
              </a:spcBef>
            </a:pPr>
            <a:r>
              <a:rPr lang="de-AT" sz="1750" spc="10" dirty="0">
                <a:solidFill>
                  <a:srgbClr val="494C4D"/>
                </a:solidFill>
                <a:latin typeface="Arial"/>
                <a:cs typeface="Arial"/>
              </a:rPr>
              <a:t>11% / 15%</a:t>
            </a:r>
          </a:p>
        </p:txBody>
      </p:sp>
      <p:sp>
        <p:nvSpPr>
          <p:cNvPr id="7478" name="object_7479"/>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3</a:t>
            </a:r>
          </a:p>
        </p:txBody>
      </p:sp>
      <p:sp>
        <p:nvSpPr>
          <p:cNvPr id="7480" name="object_7481"/>
          <p:cNvSpPr/>
          <p:nvPr/>
        </p:nvSpPr>
        <p:spPr>
          <a:xfrm>
            <a:off x="7345326" y="9413186"/>
            <a:ext cx="1940134" cy="398037"/>
          </a:xfrm>
          <a:prstGeom prst="rect">
            <a:avLst/>
          </a:prstGeom>
          <a:solidFill>
            <a:srgbClr val="49C0B6"/>
          </a:solidFill>
        </p:spPr>
      </p:sp>
      <p:sp>
        <p:nvSpPr>
          <p:cNvPr id="7482" name="object_7483"/>
          <p:cNvSpPr/>
          <p:nvPr/>
        </p:nvSpPr>
        <p:spPr>
          <a:xfrm>
            <a:off x="7345326" y="9864295"/>
            <a:ext cx="2586845" cy="172483"/>
          </a:xfrm>
          <a:prstGeom prst="rect">
            <a:avLst/>
          </a:prstGeom>
          <a:solidFill>
            <a:srgbClr val="D1D3D4"/>
          </a:solidFill>
        </p:spPr>
      </p:sp>
      <p:sp>
        <p:nvSpPr>
          <p:cNvPr id="7484" name="object_7485"/>
          <p:cNvSpPr/>
          <p:nvPr/>
        </p:nvSpPr>
        <p:spPr>
          <a:xfrm>
            <a:off x="7345326" y="10089850"/>
            <a:ext cx="3328661" cy="172483"/>
          </a:xfrm>
          <a:prstGeom prst="rect">
            <a:avLst/>
          </a:prstGeom>
          <a:solidFill>
            <a:srgbClr val="E1E2E3"/>
          </a:solidFill>
        </p:spPr>
      </p:sp>
      <p:sp>
        <p:nvSpPr>
          <p:cNvPr id="7486" name="object_7487"/>
          <p:cNvSpPr/>
          <p:nvPr/>
        </p:nvSpPr>
        <p:spPr>
          <a:xfrm>
            <a:off x="7345326" y="3999878"/>
            <a:ext cx="0" cy="6368598"/>
          </a:xfrm>
          <a:prstGeom prst="rect">
            <a:avLst/>
          </a:prstGeom>
          <a:ln w="5235">
            <a:solidFill>
              <a:srgbClr val="000000"/>
            </a:solidFill>
          </a:ln>
        </p:spPr>
      </p:sp>
      <p:sp>
        <p:nvSpPr>
          <p:cNvPr id="7488" name="object_7489"/>
          <p:cNvSpPr/>
          <p:nvPr/>
        </p:nvSpPr>
        <p:spPr>
          <a:xfrm>
            <a:off x="15752573" y="3999878"/>
            <a:ext cx="0" cy="6368598"/>
          </a:xfrm>
          <a:prstGeom prst="rect">
            <a:avLst/>
          </a:prstGeom>
          <a:ln w="5235">
            <a:solidFill>
              <a:srgbClr val="000000"/>
            </a:solidFill>
          </a:ln>
        </p:spPr>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92" name="object_7493"/>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40</a:t>
            </a:r>
            <a:endParaRPr sz="2950" b="1" dirty="0"/>
          </a:p>
        </p:txBody>
      </p:sp>
      <p:sp>
        <p:nvSpPr>
          <p:cNvPr id="7494" name="object_749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Zusammenarbeit Kulturen</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7496" name="749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7498" name="749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7500" name="750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7502" name="750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7504" name="750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7506" name="750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7508" name="750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7510" name="751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7512" name="object_7513"/>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Wir erleben unsere unterschiedlichen Kulturen am Arbeitsplatz (Sprache, Nationalität, Religion,...) in der Zusammenarbeit sehr positiv. (94.3%)</a:t>
            </a:r>
            <a:endParaRPr sz="2450" dirty="0">
              <a:latin typeface="Arial"/>
              <a:cs typeface="Arial"/>
            </a:endParaRPr>
          </a:p>
        </p:txBody>
      </p:sp>
      <p:sp>
        <p:nvSpPr>
          <p:cNvPr id="7514" name="object_7515"/>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(+0.1)</a:t>
            </a:r>
          </a:p>
        </p:txBody>
      </p:sp>
      <p:sp>
        <p:nvSpPr>
          <p:cNvPr id="7516" name="object_7517"/>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7518" name="object_7519"/>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17%</a:t>
            </a:r>
          </a:p>
          <a:p>
            <a:pPr marL="12700" algn="r">
              <a:lnSpc>
                <a:spcPct val="100000"/>
              </a:lnSpc>
              <a:spcBef>
                <a:spcPts val="120"/>
              </a:spcBef>
            </a:pPr>
            <a:r>
              <a:rPr lang="de-AT" sz="1750" spc="10" dirty="0">
                <a:solidFill>
                  <a:srgbClr val="494C4D"/>
                </a:solidFill>
                <a:latin typeface="Arial"/>
                <a:cs typeface="Arial"/>
              </a:rPr>
              <a:t>17% / 18%</a:t>
            </a:r>
          </a:p>
        </p:txBody>
      </p:sp>
      <p:sp>
        <p:nvSpPr>
          <p:cNvPr id="7520" name="object_7521"/>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a:t>
            </a:r>
          </a:p>
        </p:txBody>
      </p:sp>
      <p:sp>
        <p:nvSpPr>
          <p:cNvPr id="7522" name="object_7523"/>
          <p:cNvSpPr/>
          <p:nvPr/>
        </p:nvSpPr>
        <p:spPr>
          <a:xfrm>
            <a:off x="7345326" y="4106021"/>
            <a:ext cx="3603106" cy="398037"/>
          </a:xfrm>
          <a:prstGeom prst="rect">
            <a:avLst/>
          </a:prstGeom>
          <a:solidFill>
            <a:srgbClr val="49C0B6"/>
          </a:solidFill>
        </p:spPr>
      </p:sp>
      <p:sp>
        <p:nvSpPr>
          <p:cNvPr id="7524" name="object_7525"/>
          <p:cNvSpPr/>
          <p:nvPr/>
        </p:nvSpPr>
        <p:spPr>
          <a:xfrm>
            <a:off x="7345326" y="4557130"/>
            <a:ext cx="3603106" cy="172483"/>
          </a:xfrm>
          <a:prstGeom prst="rect">
            <a:avLst/>
          </a:prstGeom>
          <a:solidFill>
            <a:srgbClr val="D1D3D4"/>
          </a:solidFill>
        </p:spPr>
      </p:sp>
      <p:sp>
        <p:nvSpPr>
          <p:cNvPr id="7526" name="object_7527"/>
          <p:cNvSpPr/>
          <p:nvPr/>
        </p:nvSpPr>
        <p:spPr>
          <a:xfrm>
            <a:off x="7345326" y="4782685"/>
            <a:ext cx="3709080" cy="172483"/>
          </a:xfrm>
          <a:prstGeom prst="rect">
            <a:avLst/>
          </a:prstGeom>
          <a:solidFill>
            <a:srgbClr val="E1E2E3"/>
          </a:solidFill>
        </p:spPr>
      </p:sp>
      <p:sp>
        <p:nvSpPr>
          <p:cNvPr id="7528" name="object_7529"/>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7530" name="object_7531"/>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40%</a:t>
            </a:r>
          </a:p>
          <a:p>
            <a:pPr marL="12700" algn="r">
              <a:lnSpc>
                <a:spcPct val="100000"/>
              </a:lnSpc>
              <a:spcBef>
                <a:spcPts val="120"/>
              </a:spcBef>
            </a:pPr>
            <a:r>
              <a:rPr lang="de-AT" sz="1750" spc="10" dirty="0">
                <a:solidFill>
                  <a:srgbClr val="494C4D"/>
                </a:solidFill>
                <a:latin typeface="Arial"/>
                <a:cs typeface="Arial"/>
              </a:rPr>
              <a:t>40% / 32%</a:t>
            </a:r>
          </a:p>
        </p:txBody>
      </p:sp>
      <p:sp>
        <p:nvSpPr>
          <p:cNvPr id="7532" name="object_7533"/>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14</a:t>
            </a:r>
          </a:p>
        </p:txBody>
      </p:sp>
      <p:sp>
        <p:nvSpPr>
          <p:cNvPr id="7534" name="object_7535"/>
          <p:cNvSpPr/>
          <p:nvPr/>
        </p:nvSpPr>
        <p:spPr>
          <a:xfrm>
            <a:off x="7345326" y="5167454"/>
            <a:ext cx="8407247" cy="398037"/>
          </a:xfrm>
          <a:prstGeom prst="rect">
            <a:avLst/>
          </a:prstGeom>
          <a:solidFill>
            <a:srgbClr val="49C0B6"/>
          </a:solidFill>
        </p:spPr>
      </p:sp>
      <p:sp>
        <p:nvSpPr>
          <p:cNvPr id="7536" name="object_7537"/>
          <p:cNvSpPr/>
          <p:nvPr/>
        </p:nvSpPr>
        <p:spPr>
          <a:xfrm>
            <a:off x="7345326" y="5618563"/>
            <a:ext cx="8407247" cy="172483"/>
          </a:xfrm>
          <a:prstGeom prst="rect">
            <a:avLst/>
          </a:prstGeom>
          <a:solidFill>
            <a:srgbClr val="D1D3D4"/>
          </a:solidFill>
        </p:spPr>
      </p:sp>
      <p:sp>
        <p:nvSpPr>
          <p:cNvPr id="7538" name="object_7539"/>
          <p:cNvSpPr/>
          <p:nvPr/>
        </p:nvSpPr>
        <p:spPr>
          <a:xfrm>
            <a:off x="7345326" y="5844118"/>
            <a:ext cx="6799979" cy="172483"/>
          </a:xfrm>
          <a:prstGeom prst="rect">
            <a:avLst/>
          </a:prstGeom>
          <a:solidFill>
            <a:srgbClr val="E1E2E3"/>
          </a:solidFill>
        </p:spPr>
      </p:sp>
      <p:sp>
        <p:nvSpPr>
          <p:cNvPr id="7540" name="object_7541"/>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7542" name="object_7543"/>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26%</a:t>
            </a:r>
          </a:p>
          <a:p>
            <a:pPr marL="12700" algn="r">
              <a:lnSpc>
                <a:spcPct val="100000"/>
              </a:lnSpc>
              <a:spcBef>
                <a:spcPts val="120"/>
              </a:spcBef>
            </a:pPr>
            <a:r>
              <a:rPr lang="de-AT" sz="1750" spc="10" dirty="0">
                <a:solidFill>
                  <a:srgbClr val="494C4D"/>
                </a:solidFill>
                <a:latin typeface="Arial"/>
                <a:cs typeface="Arial"/>
              </a:rPr>
              <a:t>23% / 29%</a:t>
            </a:r>
          </a:p>
        </p:txBody>
      </p:sp>
      <p:sp>
        <p:nvSpPr>
          <p:cNvPr id="7544" name="object_7545"/>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9</a:t>
            </a:r>
          </a:p>
        </p:txBody>
      </p:sp>
      <p:sp>
        <p:nvSpPr>
          <p:cNvPr id="7546" name="object_7547"/>
          <p:cNvSpPr/>
          <p:nvPr/>
        </p:nvSpPr>
        <p:spPr>
          <a:xfrm>
            <a:off x="7345326" y="6228887"/>
            <a:ext cx="5404659" cy="398037"/>
          </a:xfrm>
          <a:prstGeom prst="rect">
            <a:avLst/>
          </a:prstGeom>
          <a:solidFill>
            <a:srgbClr val="49C0B6"/>
          </a:solidFill>
        </p:spPr>
      </p:sp>
      <p:sp>
        <p:nvSpPr>
          <p:cNvPr id="7548" name="object_7549"/>
          <p:cNvSpPr/>
          <p:nvPr/>
        </p:nvSpPr>
        <p:spPr>
          <a:xfrm>
            <a:off x="7345326" y="6679996"/>
            <a:ext cx="4804141" cy="172483"/>
          </a:xfrm>
          <a:prstGeom prst="rect">
            <a:avLst/>
          </a:prstGeom>
          <a:solidFill>
            <a:srgbClr val="D1D3D4"/>
          </a:solidFill>
        </p:spPr>
      </p:sp>
      <p:sp>
        <p:nvSpPr>
          <p:cNvPr id="7550" name="object_7551"/>
          <p:cNvSpPr/>
          <p:nvPr/>
        </p:nvSpPr>
        <p:spPr>
          <a:xfrm>
            <a:off x="7345326" y="6905551"/>
            <a:ext cx="6181799" cy="172483"/>
          </a:xfrm>
          <a:prstGeom prst="rect">
            <a:avLst/>
          </a:prstGeom>
          <a:solidFill>
            <a:srgbClr val="E1E2E3"/>
          </a:solidFill>
        </p:spPr>
      </p:sp>
      <p:sp>
        <p:nvSpPr>
          <p:cNvPr id="7552" name="object_7553"/>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7554" name="object_7555"/>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11%</a:t>
            </a:r>
          </a:p>
          <a:p>
            <a:pPr marL="12700" algn="r">
              <a:lnSpc>
                <a:spcPct val="100000"/>
              </a:lnSpc>
              <a:spcBef>
                <a:spcPts val="120"/>
              </a:spcBef>
            </a:pPr>
            <a:r>
              <a:rPr lang="de-AT" sz="1750" spc="10" dirty="0">
                <a:solidFill>
                  <a:srgbClr val="494C4D"/>
                </a:solidFill>
                <a:latin typeface="Arial"/>
                <a:cs typeface="Arial"/>
              </a:rPr>
              <a:t>14% / 9%</a:t>
            </a:r>
          </a:p>
        </p:txBody>
      </p:sp>
      <p:sp>
        <p:nvSpPr>
          <p:cNvPr id="7556" name="object_7557"/>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4</a:t>
            </a:r>
          </a:p>
        </p:txBody>
      </p:sp>
      <p:sp>
        <p:nvSpPr>
          <p:cNvPr id="7558" name="object_7559"/>
          <p:cNvSpPr/>
          <p:nvPr/>
        </p:nvSpPr>
        <p:spPr>
          <a:xfrm>
            <a:off x="7345326" y="7290320"/>
            <a:ext cx="2402071" cy="398037"/>
          </a:xfrm>
          <a:prstGeom prst="rect">
            <a:avLst/>
          </a:prstGeom>
          <a:solidFill>
            <a:srgbClr val="49C0B6"/>
          </a:solidFill>
        </p:spPr>
      </p:sp>
      <p:sp>
        <p:nvSpPr>
          <p:cNvPr id="7560" name="object_7561"/>
          <p:cNvSpPr/>
          <p:nvPr/>
        </p:nvSpPr>
        <p:spPr>
          <a:xfrm>
            <a:off x="7345326" y="7741429"/>
            <a:ext cx="3002588" cy="172483"/>
          </a:xfrm>
          <a:prstGeom prst="rect">
            <a:avLst/>
          </a:prstGeom>
          <a:solidFill>
            <a:srgbClr val="D1D3D4"/>
          </a:solidFill>
        </p:spPr>
      </p:sp>
      <p:sp>
        <p:nvSpPr>
          <p:cNvPr id="7562" name="object_7563"/>
          <p:cNvSpPr/>
          <p:nvPr/>
        </p:nvSpPr>
        <p:spPr>
          <a:xfrm>
            <a:off x="7345326" y="7966984"/>
            <a:ext cx="1854540" cy="172483"/>
          </a:xfrm>
          <a:prstGeom prst="rect">
            <a:avLst/>
          </a:prstGeom>
          <a:solidFill>
            <a:srgbClr val="E1E2E3"/>
          </a:solidFill>
        </p:spPr>
      </p:sp>
      <p:sp>
        <p:nvSpPr>
          <p:cNvPr id="7564" name="object_7565"/>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7566" name="object_7567"/>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6%</a:t>
            </a:r>
          </a:p>
        </p:txBody>
      </p:sp>
      <p:sp>
        <p:nvSpPr>
          <p:cNvPr id="7568" name="object_7569"/>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7570" name="object_7571"/>
          <p:cNvSpPr/>
          <p:nvPr/>
        </p:nvSpPr>
        <p:spPr>
          <a:xfrm>
            <a:off x="7345326" y="8351753"/>
            <a:ext cx="0" cy="398037"/>
          </a:xfrm>
          <a:prstGeom prst="rect">
            <a:avLst/>
          </a:prstGeom>
          <a:solidFill>
            <a:srgbClr val="49C0B6"/>
          </a:solidFill>
        </p:spPr>
      </p:sp>
      <p:sp>
        <p:nvSpPr>
          <p:cNvPr id="7572" name="object_7573"/>
          <p:cNvSpPr/>
          <p:nvPr/>
        </p:nvSpPr>
        <p:spPr>
          <a:xfrm>
            <a:off x="7345326" y="8802862"/>
            <a:ext cx="0" cy="172483"/>
          </a:xfrm>
          <a:prstGeom prst="rect">
            <a:avLst/>
          </a:prstGeom>
          <a:solidFill>
            <a:srgbClr val="D1D3D4"/>
          </a:solidFill>
        </p:spPr>
      </p:sp>
      <p:sp>
        <p:nvSpPr>
          <p:cNvPr id="7574" name="object_7575"/>
          <p:cNvSpPr/>
          <p:nvPr/>
        </p:nvSpPr>
        <p:spPr>
          <a:xfrm>
            <a:off x="7345326" y="9028417"/>
            <a:ext cx="1236360" cy="172483"/>
          </a:xfrm>
          <a:prstGeom prst="rect">
            <a:avLst/>
          </a:prstGeom>
          <a:solidFill>
            <a:srgbClr val="E1E2E3"/>
          </a:solidFill>
        </p:spPr>
      </p:sp>
      <p:sp>
        <p:nvSpPr>
          <p:cNvPr id="7576" name="object_7577"/>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7578" name="object_7579"/>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0% / 0%</a:t>
            </a:r>
          </a:p>
        </p:txBody>
      </p:sp>
      <p:sp>
        <p:nvSpPr>
          <p:cNvPr id="7580" name="object_7581"/>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7582" name="object_7583"/>
          <p:cNvSpPr/>
          <p:nvPr/>
        </p:nvSpPr>
        <p:spPr>
          <a:xfrm>
            <a:off x="7345326" y="9413186"/>
            <a:ext cx="0" cy="398037"/>
          </a:xfrm>
          <a:prstGeom prst="rect">
            <a:avLst/>
          </a:prstGeom>
          <a:solidFill>
            <a:srgbClr val="49C0B6"/>
          </a:solidFill>
        </p:spPr>
      </p:sp>
      <p:sp>
        <p:nvSpPr>
          <p:cNvPr id="7584" name="object_7585"/>
          <p:cNvSpPr/>
          <p:nvPr/>
        </p:nvSpPr>
        <p:spPr>
          <a:xfrm>
            <a:off x="7345326" y="9864295"/>
            <a:ext cx="0" cy="172483"/>
          </a:xfrm>
          <a:prstGeom prst="rect">
            <a:avLst/>
          </a:prstGeom>
          <a:solidFill>
            <a:srgbClr val="D1D3D4"/>
          </a:solidFill>
        </p:spPr>
      </p:sp>
      <p:sp>
        <p:nvSpPr>
          <p:cNvPr id="7586" name="object_7587"/>
          <p:cNvSpPr/>
          <p:nvPr/>
        </p:nvSpPr>
        <p:spPr>
          <a:xfrm>
            <a:off x="7345326" y="10089850"/>
            <a:ext cx="0" cy="172483"/>
          </a:xfrm>
          <a:prstGeom prst="rect">
            <a:avLst/>
          </a:prstGeom>
          <a:solidFill>
            <a:srgbClr val="E1E2E3"/>
          </a:solidFill>
        </p:spPr>
      </p:sp>
      <p:sp>
        <p:nvSpPr>
          <p:cNvPr id="7588" name="object_7589"/>
          <p:cNvSpPr/>
          <p:nvPr/>
        </p:nvSpPr>
        <p:spPr>
          <a:xfrm>
            <a:off x="7345326" y="3999878"/>
            <a:ext cx="0" cy="6368598"/>
          </a:xfrm>
          <a:prstGeom prst="rect">
            <a:avLst/>
          </a:prstGeom>
          <a:ln w="5235">
            <a:solidFill>
              <a:srgbClr val="000000"/>
            </a:solidFill>
          </a:ln>
        </p:spPr>
      </p:sp>
      <p:sp>
        <p:nvSpPr>
          <p:cNvPr id="7590" name="object_7591"/>
          <p:cNvSpPr/>
          <p:nvPr/>
        </p:nvSpPr>
        <p:spPr>
          <a:xfrm>
            <a:off x="15752573" y="3999878"/>
            <a:ext cx="0" cy="6368598"/>
          </a:xfrm>
          <a:prstGeom prst="rect">
            <a:avLst/>
          </a:prstGeom>
          <a:ln w="5235">
            <a:solidFill>
              <a:srgbClr val="000000"/>
            </a:solidFill>
          </a:ln>
        </p:spPr>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94" name="object_7595"/>
          <p:cNvSpPr>
            <a:spLocks noGrp="1"/>
          </p:cNvSpPr>
          <p:nvPr/>
        </p:nvSpPr>
        <p:spPr>
          <a:xfrm>
            <a:off x="663156" y="586369"/>
            <a:ext cx="922019" cy="922019"/>
          </a:xfrm>
          <a:prstGeom prst="ellipse">
            <a:avLst/>
          </a:prstGeom>
          <a:solidFill>
            <a:srgbClr val="F79964"/>
          </a:solidFill>
        </p:spPr>
        <p:txBody>
          <a:bodyPr wrap="square" lIns="0" tIns="72000" rIns="0" bIns="72000" rtlCol="0" anchor="ctr">
            <a:normAutofit/>
          </a:bodyPr>
          <a:lstStyle/>
          <a:p>
            <a:pPr algn="ctr"/>
            <a:r>
              <a:rPr sz="2950" b="1" dirty="0">
                <a:solidFill>
                  <a:srgbClr val="FFFFFF"/>
                </a:solidFill>
                <a:latin typeface="Arial"/>
                <a:ea typeface="Arial"/>
              </a:rPr>
              <a:t>41</a:t>
            </a:r>
            <a:endParaRPr sz="2950" b="1" dirty="0"/>
          </a:p>
        </p:txBody>
      </p:sp>
      <p:sp>
        <p:nvSpPr>
          <p:cNvPr id="7596" name="object_759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Gesamtzufriedenheit</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7598" name="759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7600" name="760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7602" name="760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7604" name="760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7606" name="760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7608" name="760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7610" name="761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7612" name="761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7614" name="object_7615"/>
          <p:cNvSpPr txBox="1"/>
          <p:nvPr/>
        </p:nvSpPr>
        <p:spPr>
          <a:xfrm>
            <a:off x="2235312" y="2829302"/>
            <a:ext cx="13303138" cy="846000"/>
          </a:xfrm>
          <a:prstGeom prst="rect">
            <a:avLst/>
          </a:prstGeom>
        </p:spPr>
        <p:txBody>
          <a:bodyPr vert="horz" wrap="square" lIns="0" tIns="15240" rIns="0" bIns="0" rtlCol="0">
            <a:spAutoFit/>
          </a:bodyPr>
          <a:lstStyle/>
          <a:p>
            <a:pPr marL="12700">
              <a:lnSpc>
                <a:spcPct val="100000"/>
              </a:lnSpc>
              <a:spcBef>
                <a:spcPts val="120"/>
              </a:spcBef>
            </a:pPr>
            <a:r>
              <a:rPr sz="2450" spc="0" dirty="0">
                <a:solidFill>
                  <a:srgbClr val="494C4D"/>
                </a:solidFill>
                <a:latin typeface="Arial"/>
                <a:cs typeface="Arial"/>
              </a:rPr>
              <a:t>Insgesamt geht es mir in unserem Unternehmen sehr gut. (100%)</a:t>
            </a:r>
            <a:endParaRPr sz="2450" dirty="0">
              <a:latin typeface="Arial"/>
              <a:cs typeface="Arial"/>
            </a:endParaRPr>
          </a:p>
        </p:txBody>
      </p:sp>
      <p:sp>
        <p:nvSpPr>
          <p:cNvPr id="7616" name="object_7617"/>
          <p:cNvSpPr/>
          <p:nvPr/>
        </p:nvSpPr>
        <p:spPr>
          <a:xfrm>
            <a:off x="16376529" y="2577826"/>
            <a:ext cx="921600" cy="921600"/>
          </a:xfrm>
          <a:prstGeom prst="ellipse">
            <a:avLst/>
          </a:prstGeom>
          <a:ln w="52354">
            <a:solidFill>
              <a:srgbClr val="35B77C"/>
            </a:solidFill>
          </a:ln>
        </p:spPr>
        <p:txBody>
          <a:bodyPr wrap="none" lIns="0" tIns="0" rIns="0" bIns="0" rtlCol="0" anchor="ctr" anchorCtr="0"/>
          <a:lstStyle/>
          <a:p>
            <a:pPr marL="12700" algn="ctr">
              <a:lnSpc>
                <a:spcPts val="3260"/>
              </a:lnSpc>
              <a:spcBef>
                <a:spcPts val="114"/>
              </a:spcBef>
            </a:pPr>
            <a:r>
              <a:rPr lang="en-US" sz="2900" b="1" dirty="0">
                <a:solidFill>
                  <a:srgbClr val="515455"/>
                </a:solidFill>
                <a:latin typeface="Arial"/>
                <a:cs typeface="Arial"/>
              </a:rPr>
              <a:t>2</a:t>
            </a:r>
          </a:p>
          <a:p>
            <a:pPr algn="ctr"/>
            <a:r>
              <a:rPr lang="en-US" sz="1850" b="1" dirty="0">
                <a:solidFill>
                  <a:srgbClr val="515455"/>
                </a:solidFill>
                <a:latin typeface="Arial"/>
                <a:cs typeface="Arial"/>
              </a:rPr>
              <a:t>(+0.1)</a:t>
            </a:r>
          </a:p>
        </p:txBody>
      </p:sp>
      <p:sp>
        <p:nvSpPr>
          <p:cNvPr id="7618" name="object_7619"/>
          <p:cNvSpPr txBox="1"/>
          <p:nvPr/>
        </p:nvSpPr>
        <p:spPr>
          <a:xfrm>
            <a:off x="450850" y="3999878"/>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Zustimmung</a:t>
            </a:r>
          </a:p>
        </p:txBody>
      </p:sp>
      <p:sp>
        <p:nvSpPr>
          <p:cNvPr id="7620" name="object_7621"/>
          <p:cNvSpPr txBox="1"/>
          <p:nvPr/>
        </p:nvSpPr>
        <p:spPr>
          <a:xfrm>
            <a:off x="5797239" y="3999878"/>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34%</a:t>
            </a:r>
          </a:p>
          <a:p>
            <a:pPr marL="12700" algn="r">
              <a:lnSpc>
                <a:spcPct val="100000"/>
              </a:lnSpc>
              <a:spcBef>
                <a:spcPts val="120"/>
              </a:spcBef>
            </a:pPr>
            <a:r>
              <a:rPr lang="de-AT" sz="1750" spc="10" dirty="0">
                <a:solidFill>
                  <a:srgbClr val="494C4D"/>
                </a:solidFill>
                <a:latin typeface="Arial"/>
                <a:cs typeface="Arial"/>
              </a:rPr>
              <a:t>34% / 35%</a:t>
            </a:r>
          </a:p>
        </p:txBody>
      </p:sp>
      <p:sp>
        <p:nvSpPr>
          <p:cNvPr id="7622" name="object_7623"/>
          <p:cNvSpPr txBox="1"/>
          <p:nvPr/>
        </p:nvSpPr>
        <p:spPr>
          <a:xfrm>
            <a:off x="16342736" y="3999878"/>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12</a:t>
            </a:r>
          </a:p>
        </p:txBody>
      </p:sp>
      <p:sp>
        <p:nvSpPr>
          <p:cNvPr id="7624" name="object_7625"/>
          <p:cNvSpPr/>
          <p:nvPr/>
        </p:nvSpPr>
        <p:spPr>
          <a:xfrm>
            <a:off x="7345326" y="4106021"/>
            <a:ext cx="6725798" cy="398037"/>
          </a:xfrm>
          <a:prstGeom prst="rect">
            <a:avLst/>
          </a:prstGeom>
          <a:solidFill>
            <a:srgbClr val="49C0B6"/>
          </a:solidFill>
        </p:spPr>
      </p:sp>
      <p:sp>
        <p:nvSpPr>
          <p:cNvPr id="7626" name="object_7627"/>
          <p:cNvSpPr/>
          <p:nvPr/>
        </p:nvSpPr>
        <p:spPr>
          <a:xfrm>
            <a:off x="7345326" y="4557130"/>
            <a:ext cx="6725798" cy="172483"/>
          </a:xfrm>
          <a:prstGeom prst="rect">
            <a:avLst/>
          </a:prstGeom>
          <a:solidFill>
            <a:srgbClr val="D1D3D4"/>
          </a:solidFill>
        </p:spPr>
      </p:sp>
      <p:sp>
        <p:nvSpPr>
          <p:cNvPr id="7628" name="object_7629"/>
          <p:cNvSpPr/>
          <p:nvPr/>
        </p:nvSpPr>
        <p:spPr>
          <a:xfrm>
            <a:off x="7345326" y="4782685"/>
            <a:ext cx="6923615" cy="172483"/>
          </a:xfrm>
          <a:prstGeom prst="rect">
            <a:avLst/>
          </a:prstGeom>
          <a:solidFill>
            <a:srgbClr val="E1E2E3"/>
          </a:solidFill>
        </p:spPr>
      </p:sp>
      <p:sp>
        <p:nvSpPr>
          <p:cNvPr id="7630" name="object_7631"/>
          <p:cNvSpPr txBox="1"/>
          <p:nvPr/>
        </p:nvSpPr>
        <p:spPr>
          <a:xfrm>
            <a:off x="450850" y="5061311"/>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Zustimmung</a:t>
            </a:r>
          </a:p>
        </p:txBody>
      </p:sp>
      <p:sp>
        <p:nvSpPr>
          <p:cNvPr id="7632" name="object_7633"/>
          <p:cNvSpPr txBox="1"/>
          <p:nvPr/>
        </p:nvSpPr>
        <p:spPr>
          <a:xfrm>
            <a:off x="5797239" y="5061311"/>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43%</a:t>
            </a:r>
          </a:p>
          <a:p>
            <a:pPr marL="12700" algn="r">
              <a:lnSpc>
                <a:spcPct val="100000"/>
              </a:lnSpc>
              <a:spcBef>
                <a:spcPts val="120"/>
              </a:spcBef>
            </a:pPr>
            <a:r>
              <a:rPr lang="de-AT" sz="1750" spc="10" dirty="0">
                <a:solidFill>
                  <a:srgbClr val="494C4D"/>
                </a:solidFill>
                <a:latin typeface="Arial"/>
                <a:cs typeface="Arial"/>
              </a:rPr>
              <a:t>43% / 38%</a:t>
            </a:r>
          </a:p>
        </p:txBody>
      </p:sp>
      <p:sp>
        <p:nvSpPr>
          <p:cNvPr id="7634" name="object_7635"/>
          <p:cNvSpPr txBox="1"/>
          <p:nvPr/>
        </p:nvSpPr>
        <p:spPr>
          <a:xfrm>
            <a:off x="16342736" y="5061311"/>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15</a:t>
            </a:r>
          </a:p>
        </p:txBody>
      </p:sp>
      <p:sp>
        <p:nvSpPr>
          <p:cNvPr id="7636" name="object_7637"/>
          <p:cNvSpPr/>
          <p:nvPr/>
        </p:nvSpPr>
        <p:spPr>
          <a:xfrm>
            <a:off x="7345326" y="5167454"/>
            <a:ext cx="8407247" cy="398037"/>
          </a:xfrm>
          <a:prstGeom prst="rect">
            <a:avLst/>
          </a:prstGeom>
          <a:solidFill>
            <a:srgbClr val="49C0B6"/>
          </a:solidFill>
        </p:spPr>
      </p:sp>
      <p:sp>
        <p:nvSpPr>
          <p:cNvPr id="7638" name="object_7639"/>
          <p:cNvSpPr/>
          <p:nvPr/>
        </p:nvSpPr>
        <p:spPr>
          <a:xfrm>
            <a:off x="7345326" y="5618563"/>
            <a:ext cx="8407247" cy="172483"/>
          </a:xfrm>
          <a:prstGeom prst="rect">
            <a:avLst/>
          </a:prstGeom>
          <a:solidFill>
            <a:srgbClr val="D1D3D4"/>
          </a:solidFill>
        </p:spPr>
      </p:sp>
      <p:sp>
        <p:nvSpPr>
          <p:cNvPr id="7640" name="object_7641"/>
          <p:cNvSpPr/>
          <p:nvPr/>
        </p:nvSpPr>
        <p:spPr>
          <a:xfrm>
            <a:off x="7345326" y="5844118"/>
            <a:ext cx="7500583" cy="172483"/>
          </a:xfrm>
          <a:prstGeom prst="rect">
            <a:avLst/>
          </a:prstGeom>
          <a:solidFill>
            <a:srgbClr val="E1E2E3"/>
          </a:solidFill>
        </p:spPr>
      </p:sp>
      <p:sp>
        <p:nvSpPr>
          <p:cNvPr id="7642" name="object_7643"/>
          <p:cNvSpPr txBox="1"/>
          <p:nvPr/>
        </p:nvSpPr>
        <p:spPr>
          <a:xfrm>
            <a:off x="450850" y="6122744"/>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Zustimmung</a:t>
            </a:r>
          </a:p>
        </p:txBody>
      </p:sp>
      <p:sp>
        <p:nvSpPr>
          <p:cNvPr id="7644" name="object_7645"/>
          <p:cNvSpPr txBox="1"/>
          <p:nvPr/>
        </p:nvSpPr>
        <p:spPr>
          <a:xfrm>
            <a:off x="5797239" y="6122744"/>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17%</a:t>
            </a:r>
          </a:p>
          <a:p>
            <a:pPr marL="12700" algn="r">
              <a:lnSpc>
                <a:spcPct val="100000"/>
              </a:lnSpc>
              <a:spcBef>
                <a:spcPts val="120"/>
              </a:spcBef>
            </a:pPr>
            <a:r>
              <a:rPr lang="de-AT" sz="1750" spc="10" dirty="0">
                <a:solidFill>
                  <a:srgbClr val="494C4D"/>
                </a:solidFill>
                <a:latin typeface="Arial"/>
                <a:cs typeface="Arial"/>
              </a:rPr>
              <a:t>14% / 18%</a:t>
            </a:r>
          </a:p>
        </p:txBody>
      </p:sp>
      <p:sp>
        <p:nvSpPr>
          <p:cNvPr id="7646" name="object_7647"/>
          <p:cNvSpPr txBox="1"/>
          <p:nvPr/>
        </p:nvSpPr>
        <p:spPr>
          <a:xfrm>
            <a:off x="16342736" y="6122744"/>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6</a:t>
            </a:r>
          </a:p>
        </p:txBody>
      </p:sp>
      <p:sp>
        <p:nvSpPr>
          <p:cNvPr id="7648" name="object_7649"/>
          <p:cNvSpPr/>
          <p:nvPr/>
        </p:nvSpPr>
        <p:spPr>
          <a:xfrm>
            <a:off x="7345326" y="6228887"/>
            <a:ext cx="3362899" cy="398037"/>
          </a:xfrm>
          <a:prstGeom prst="rect">
            <a:avLst/>
          </a:prstGeom>
          <a:solidFill>
            <a:srgbClr val="49C0B6"/>
          </a:solidFill>
        </p:spPr>
      </p:sp>
      <p:sp>
        <p:nvSpPr>
          <p:cNvPr id="7650" name="object_7651"/>
          <p:cNvSpPr/>
          <p:nvPr/>
        </p:nvSpPr>
        <p:spPr>
          <a:xfrm>
            <a:off x="7345326" y="6679996"/>
            <a:ext cx="2802416" cy="172483"/>
          </a:xfrm>
          <a:prstGeom prst="rect">
            <a:avLst/>
          </a:prstGeom>
          <a:solidFill>
            <a:srgbClr val="D1D3D4"/>
          </a:solidFill>
        </p:spPr>
      </p:sp>
      <p:sp>
        <p:nvSpPr>
          <p:cNvPr id="7652" name="object_7653"/>
          <p:cNvSpPr/>
          <p:nvPr/>
        </p:nvSpPr>
        <p:spPr>
          <a:xfrm>
            <a:off x="7345326" y="6905551"/>
            <a:ext cx="3461808" cy="172483"/>
          </a:xfrm>
          <a:prstGeom prst="rect">
            <a:avLst/>
          </a:prstGeom>
          <a:solidFill>
            <a:srgbClr val="E1E2E3"/>
          </a:solidFill>
        </p:spPr>
      </p:sp>
      <p:sp>
        <p:nvSpPr>
          <p:cNvPr id="7654" name="object_7655"/>
          <p:cNvSpPr txBox="1"/>
          <p:nvPr/>
        </p:nvSpPr>
        <p:spPr>
          <a:xfrm>
            <a:off x="450850" y="7184177"/>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leichte Ablehnung</a:t>
            </a:r>
          </a:p>
        </p:txBody>
      </p:sp>
      <p:sp>
        <p:nvSpPr>
          <p:cNvPr id="7656" name="object_7657"/>
          <p:cNvSpPr txBox="1"/>
          <p:nvPr/>
        </p:nvSpPr>
        <p:spPr>
          <a:xfrm>
            <a:off x="5797239" y="7184177"/>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0% / 3%</a:t>
            </a:r>
          </a:p>
        </p:txBody>
      </p:sp>
      <p:sp>
        <p:nvSpPr>
          <p:cNvPr id="7658" name="object_7659"/>
          <p:cNvSpPr txBox="1"/>
          <p:nvPr/>
        </p:nvSpPr>
        <p:spPr>
          <a:xfrm>
            <a:off x="16342736" y="7184177"/>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7660" name="object_7661"/>
          <p:cNvSpPr/>
          <p:nvPr/>
        </p:nvSpPr>
        <p:spPr>
          <a:xfrm>
            <a:off x="7345326" y="7290320"/>
            <a:ext cx="560483" cy="398037"/>
          </a:xfrm>
          <a:prstGeom prst="rect">
            <a:avLst/>
          </a:prstGeom>
          <a:solidFill>
            <a:srgbClr val="49C0B6"/>
          </a:solidFill>
        </p:spPr>
      </p:sp>
      <p:sp>
        <p:nvSpPr>
          <p:cNvPr id="7662" name="object_7663"/>
          <p:cNvSpPr/>
          <p:nvPr/>
        </p:nvSpPr>
        <p:spPr>
          <a:xfrm>
            <a:off x="7345326" y="7741429"/>
            <a:ext cx="0" cy="172483"/>
          </a:xfrm>
          <a:prstGeom prst="rect">
            <a:avLst/>
          </a:prstGeom>
          <a:solidFill>
            <a:srgbClr val="D1D3D4"/>
          </a:solidFill>
        </p:spPr>
      </p:sp>
      <p:sp>
        <p:nvSpPr>
          <p:cNvPr id="7664" name="object_7665"/>
          <p:cNvSpPr/>
          <p:nvPr/>
        </p:nvSpPr>
        <p:spPr>
          <a:xfrm>
            <a:off x="7345326" y="7966984"/>
            <a:ext cx="576968" cy="172483"/>
          </a:xfrm>
          <a:prstGeom prst="rect">
            <a:avLst/>
          </a:prstGeom>
          <a:solidFill>
            <a:srgbClr val="E1E2E3"/>
          </a:solidFill>
        </p:spPr>
      </p:sp>
      <p:sp>
        <p:nvSpPr>
          <p:cNvPr id="7666" name="object_7667"/>
          <p:cNvSpPr txBox="1"/>
          <p:nvPr/>
        </p:nvSpPr>
        <p:spPr>
          <a:xfrm>
            <a:off x="450850" y="8245610"/>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Ablehnung</a:t>
            </a:r>
          </a:p>
        </p:txBody>
      </p:sp>
      <p:sp>
        <p:nvSpPr>
          <p:cNvPr id="7668" name="object_7669"/>
          <p:cNvSpPr txBox="1"/>
          <p:nvPr/>
        </p:nvSpPr>
        <p:spPr>
          <a:xfrm>
            <a:off x="5797239" y="8245610"/>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0%</a:t>
            </a:r>
          </a:p>
          <a:p>
            <a:pPr marL="12700" algn="r">
              <a:lnSpc>
                <a:spcPct val="100000"/>
              </a:lnSpc>
              <a:spcBef>
                <a:spcPts val="120"/>
              </a:spcBef>
            </a:pPr>
            <a:r>
              <a:rPr lang="de-AT" sz="1750" spc="10" dirty="0">
                <a:solidFill>
                  <a:srgbClr val="494C4D"/>
                </a:solidFill>
                <a:latin typeface="Arial"/>
                <a:cs typeface="Arial"/>
              </a:rPr>
              <a:t>6% / 3%</a:t>
            </a:r>
          </a:p>
        </p:txBody>
      </p:sp>
      <p:sp>
        <p:nvSpPr>
          <p:cNvPr id="7670" name="object_7671"/>
          <p:cNvSpPr txBox="1"/>
          <p:nvPr/>
        </p:nvSpPr>
        <p:spPr>
          <a:xfrm>
            <a:off x="16342736" y="8245610"/>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0</a:t>
            </a:r>
          </a:p>
        </p:txBody>
      </p:sp>
      <p:sp>
        <p:nvSpPr>
          <p:cNvPr id="7672" name="object_7673"/>
          <p:cNvSpPr/>
          <p:nvPr/>
        </p:nvSpPr>
        <p:spPr>
          <a:xfrm>
            <a:off x="7345326" y="8351753"/>
            <a:ext cx="0" cy="398037"/>
          </a:xfrm>
          <a:prstGeom prst="rect">
            <a:avLst/>
          </a:prstGeom>
          <a:solidFill>
            <a:srgbClr val="49C0B6"/>
          </a:solidFill>
        </p:spPr>
      </p:sp>
      <p:sp>
        <p:nvSpPr>
          <p:cNvPr id="7674" name="object_7675"/>
          <p:cNvSpPr/>
          <p:nvPr/>
        </p:nvSpPr>
        <p:spPr>
          <a:xfrm>
            <a:off x="7345326" y="8802862"/>
            <a:ext cx="1120966" cy="172483"/>
          </a:xfrm>
          <a:prstGeom prst="rect">
            <a:avLst/>
          </a:prstGeom>
          <a:solidFill>
            <a:srgbClr val="D1D3D4"/>
          </a:solidFill>
        </p:spPr>
      </p:sp>
      <p:sp>
        <p:nvSpPr>
          <p:cNvPr id="7676" name="object_7677"/>
          <p:cNvSpPr/>
          <p:nvPr/>
        </p:nvSpPr>
        <p:spPr>
          <a:xfrm>
            <a:off x="7345326" y="9028417"/>
            <a:ext cx="576968" cy="172483"/>
          </a:xfrm>
          <a:prstGeom prst="rect">
            <a:avLst/>
          </a:prstGeom>
          <a:solidFill>
            <a:srgbClr val="E1E2E3"/>
          </a:solidFill>
        </p:spPr>
      </p:sp>
      <p:sp>
        <p:nvSpPr>
          <p:cNvPr id="7678" name="object_7679"/>
          <p:cNvSpPr txBox="1"/>
          <p:nvPr/>
        </p:nvSpPr>
        <p:spPr>
          <a:xfrm>
            <a:off x="450850" y="9307043"/>
            <a:ext cx="5409499"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sz="2450" spc="-5" dirty="0">
                <a:solidFill>
                  <a:srgbClr val="494C4D"/>
                </a:solidFill>
                <a:latin typeface="Arial"/>
                <a:cs typeface="Arial"/>
              </a:rPr>
              <a:t>volle Ablehnung</a:t>
            </a:r>
          </a:p>
        </p:txBody>
      </p:sp>
      <p:sp>
        <p:nvSpPr>
          <p:cNvPr id="7680" name="object_7681"/>
          <p:cNvSpPr txBox="1"/>
          <p:nvPr/>
        </p:nvSpPr>
        <p:spPr>
          <a:xfrm>
            <a:off x="5797239" y="9307043"/>
            <a:ext cx="1313882" cy="1061433"/>
          </a:xfrm>
          <a:prstGeom prst="rect">
            <a:avLst/>
          </a:prstGeom>
        </p:spPr>
        <p:txBody>
          <a:bodyPr vert="horz" wrap="square" lIns="0" tIns="15240" rIns="0" bIns="0" rtlCol="0" anchor="ctr" anchorCtr="0">
            <a:normAutofit/>
          </a:bodyPr>
          <a:lstStyle/>
          <a:p>
            <a:pPr marL="12700" algn="r">
              <a:lnSpc>
                <a:spcPct val="100000"/>
              </a:lnSpc>
              <a:spcBef>
                <a:spcPts val="120"/>
              </a:spcBef>
            </a:pPr>
            <a:r>
              <a:rPr lang="de-AT" sz="2450" spc="10" dirty="0">
                <a:solidFill>
                  <a:srgbClr val="494C4D"/>
                </a:solidFill>
                <a:latin typeface="Arial"/>
                <a:cs typeface="Arial"/>
              </a:rPr>
              <a:t>3%</a:t>
            </a:r>
          </a:p>
          <a:p>
            <a:pPr marL="12700" algn="r">
              <a:lnSpc>
                <a:spcPct val="100000"/>
              </a:lnSpc>
              <a:spcBef>
                <a:spcPts val="120"/>
              </a:spcBef>
            </a:pPr>
            <a:r>
              <a:rPr lang="de-AT" sz="1750" spc="10" dirty="0">
                <a:solidFill>
                  <a:srgbClr val="494C4D"/>
                </a:solidFill>
                <a:latin typeface="Arial"/>
                <a:cs typeface="Arial"/>
              </a:rPr>
              <a:t>3% / 3%</a:t>
            </a:r>
          </a:p>
        </p:txBody>
      </p:sp>
      <p:sp>
        <p:nvSpPr>
          <p:cNvPr id="7682" name="object_7683"/>
          <p:cNvSpPr txBox="1"/>
          <p:nvPr/>
        </p:nvSpPr>
        <p:spPr>
          <a:xfrm>
            <a:off x="16342736" y="9307043"/>
            <a:ext cx="2167513" cy="1061433"/>
          </a:xfrm>
          <a:prstGeom prst="rect">
            <a:avLst/>
          </a:prstGeom>
        </p:spPr>
        <p:txBody>
          <a:bodyPr vert="horz" wrap="square" lIns="0" tIns="15240" rIns="0" bIns="0" rtlCol="0" anchor="ctr" anchorCtr="0">
            <a:normAutofit/>
          </a:bodyPr>
          <a:lstStyle/>
          <a:p>
            <a:pPr marL="12700">
              <a:lnSpc>
                <a:spcPct val="100000"/>
              </a:lnSpc>
              <a:spcBef>
                <a:spcPts val="120"/>
              </a:spcBef>
            </a:pPr>
            <a:r>
              <a:rPr sz="2450" spc="10" dirty="0">
                <a:solidFill>
                  <a:srgbClr val="494C4D"/>
                </a:solidFill>
                <a:latin typeface="Arial"/>
                <a:cs typeface="Arial"/>
              </a:rPr>
              <a:t>N = 1</a:t>
            </a:r>
          </a:p>
        </p:txBody>
      </p:sp>
      <p:sp>
        <p:nvSpPr>
          <p:cNvPr id="7684" name="object_7685"/>
          <p:cNvSpPr/>
          <p:nvPr/>
        </p:nvSpPr>
        <p:spPr>
          <a:xfrm>
            <a:off x="7345326" y="9413186"/>
            <a:ext cx="560483" cy="398037"/>
          </a:xfrm>
          <a:prstGeom prst="rect">
            <a:avLst/>
          </a:prstGeom>
          <a:solidFill>
            <a:srgbClr val="49C0B6"/>
          </a:solidFill>
        </p:spPr>
      </p:sp>
      <p:sp>
        <p:nvSpPr>
          <p:cNvPr id="7686" name="object_7687"/>
          <p:cNvSpPr/>
          <p:nvPr/>
        </p:nvSpPr>
        <p:spPr>
          <a:xfrm>
            <a:off x="7345326" y="9864295"/>
            <a:ext cx="560483" cy="172483"/>
          </a:xfrm>
          <a:prstGeom prst="rect">
            <a:avLst/>
          </a:prstGeom>
          <a:solidFill>
            <a:srgbClr val="D1D3D4"/>
          </a:solidFill>
        </p:spPr>
      </p:sp>
      <p:sp>
        <p:nvSpPr>
          <p:cNvPr id="7688" name="object_7689"/>
          <p:cNvSpPr/>
          <p:nvPr/>
        </p:nvSpPr>
        <p:spPr>
          <a:xfrm>
            <a:off x="7345326" y="10089850"/>
            <a:ext cx="576968" cy="172483"/>
          </a:xfrm>
          <a:prstGeom prst="rect">
            <a:avLst/>
          </a:prstGeom>
          <a:solidFill>
            <a:srgbClr val="E1E2E3"/>
          </a:solidFill>
        </p:spPr>
      </p:sp>
      <p:sp>
        <p:nvSpPr>
          <p:cNvPr id="7690" name="object_7691"/>
          <p:cNvSpPr/>
          <p:nvPr/>
        </p:nvSpPr>
        <p:spPr>
          <a:xfrm>
            <a:off x="7345326" y="3999878"/>
            <a:ext cx="0" cy="6368598"/>
          </a:xfrm>
          <a:prstGeom prst="rect">
            <a:avLst/>
          </a:prstGeom>
          <a:ln w="5235">
            <a:solidFill>
              <a:srgbClr val="000000"/>
            </a:solidFill>
          </a:ln>
        </p:spPr>
      </p:sp>
      <p:sp>
        <p:nvSpPr>
          <p:cNvPr id="7692" name="object_7693"/>
          <p:cNvSpPr/>
          <p:nvPr/>
        </p:nvSpPr>
        <p:spPr>
          <a:xfrm>
            <a:off x="15752573" y="3999878"/>
            <a:ext cx="0" cy="6368598"/>
          </a:xfrm>
          <a:prstGeom prst="rect">
            <a:avLst/>
          </a:prstGeom>
          <a:ln w="5235">
            <a:solidFill>
              <a:srgbClr val="000000"/>
            </a:solidFill>
          </a:ln>
        </p:spPr>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64" name="object_1265"/>
          <p:cNvPicPr>
            <a:picLocks noChangeAspect="1"/>
          </p:cNvPicPr>
          <p:nvPr/>
        </p:nvPicPr>
        <p:blipFill>
          <a:blip r:embed="rId3"/>
          <a:stretch>
            <a:fillRect/>
          </a:stretch>
        </p:blipFill>
        <p:spPr>
          <a:xfrm>
            <a:off x="603250" y="519041"/>
            <a:ext cx="1098413" cy="1098413"/>
          </a:xfrm>
          <a:prstGeom prst="rect">
            <a:avLst/>
          </a:prstGeom>
        </p:spPr>
      </p:pic>
      <p:sp>
        <p:nvSpPr>
          <p:cNvPr id="1266" name="object_126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Die Navigation (2/2)</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268" name="1269">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1270" name="1271">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1272" name="1273">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1274" name="1275">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1276" name="1277">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1278" name="1279">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1280" name="1281">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1282" name="1283">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1284" name="object_1285"/>
          <p:cNvSpPr txBox="1"/>
          <p:nvPr/>
        </p:nvSpPr>
        <p:spPr>
          <a:xfrm>
            <a:off x="2010410" y="2600000"/>
            <a:ext cx="4181653" cy="1031413"/>
          </a:xfrm>
          <a:prstGeom prst="rect">
            <a:avLst/>
          </a:prstGeom>
        </p:spPr>
        <p:txBody>
          <a:bodyPr vert="horz" wrap="square" lIns="0" tIns="15240" rIns="0" bIns="0" rtlCol="0" anchor="ctr">
            <a:spAutoFit/>
          </a:bodyPr>
          <a:lstStyle/>
          <a:p>
            <a:pPr marL="180000">
              <a:lnSpc>
                <a:spcPct val="100000"/>
              </a:lnSpc>
              <a:spcBef>
                <a:spcPts val="120"/>
              </a:spcBef>
            </a:pPr>
            <a:r>
              <a:rPr sz="2400" spc="0" dirty="0">
                <a:solidFill>
                  <a:srgbClr val="494C4D"/>
                </a:solidFill>
                <a:latin typeface="Arial"/>
                <a:cs typeface="Arial"/>
              </a:rPr>
              <a:t>Trend Balkengrafik</a:t>
            </a:r>
            <a:endParaRPr sz="2400" dirty="0">
              <a:latin typeface="Arial"/>
              <a:cs typeface="Arial"/>
            </a:endParaRPr>
          </a:p>
        </p:txBody>
      </p:sp>
      <p:pic>
        <p:nvPicPr>
          <p:cNvPr id="1286" name="1287">
            <a:hlinkClick r:id="rId20" action="ppaction://hlinksldjump"/>
          </p:cNvPr>
          <p:cNvPicPr>
            <a:picLocks noChangeAspect="1"/>
          </p:cNvPicPr>
          <p:nvPr/>
        </p:nvPicPr>
        <p:blipFill>
          <a:blip r:embed="rId19">
            <a:clrChange>
              <a:clrFrom>
                <a:srgbClr val="000000"/>
              </a:clrFrom>
              <a:clrTo>
                <a:srgbClr val="494C4D"/>
              </a:clrTo>
            </a:clrChange>
          </a:blip>
          <a:stretch>
            <a:fillRect/>
          </a:stretch>
        </p:blipFill>
        <p:spPr>
          <a:xfrm>
            <a:off x="6821227" y="2940707"/>
            <a:ext cx="350000" cy="350000"/>
          </a:xfrm>
          <a:prstGeom prst="rect">
            <a:avLst/>
          </a:prstGeom>
        </p:spPr>
      </p:pic>
      <p:sp>
        <p:nvSpPr>
          <p:cNvPr id="1288" name="object_1289"/>
          <p:cNvSpPr txBox="1"/>
          <p:nvPr/>
        </p:nvSpPr>
        <p:spPr>
          <a:xfrm>
            <a:off x="7800391" y="2600000"/>
            <a:ext cx="9649968" cy="1031413"/>
          </a:xfrm>
          <a:prstGeom prst="rect">
            <a:avLst/>
          </a:prstGeom>
        </p:spPr>
        <p:txBody>
          <a:bodyPr vert="horz" wrap="square" lIns="15240" tIns="15240" rIns="0" bIns="0" rtlCol="0" anchor="ctr">
            <a:spAutoFit/>
          </a:bodyPr>
          <a:lstStyle/>
          <a:p>
            <a:pPr marL="200000">
              <a:lnSpc>
                <a:spcPct val="100000"/>
              </a:lnSpc>
              <a:spcBef>
                <a:spcPts val="120"/>
              </a:spcBef>
            </a:pPr>
            <a:r>
              <a:rPr sz="2400" spc="0" dirty="0">
                <a:solidFill>
                  <a:srgbClr val="494C4D"/>
                </a:solidFill>
                <a:latin typeface="Arial"/>
                <a:cs typeface="Arial"/>
              </a:rPr>
              <a:t>Bei Wiederholungsbefragungen wird der Vergleich von Ergebnissen im Laufe der Zeit grafisch dargestellt.</a:t>
            </a:r>
            <a:endParaRPr sz="2400" dirty="0">
              <a:latin typeface="Arial"/>
              <a:cs typeface="Arial"/>
            </a:endParaRPr>
          </a:p>
        </p:txBody>
      </p:sp>
      <p:sp>
        <p:nvSpPr>
          <p:cNvPr id="1290" name="object_1291"/>
          <p:cNvSpPr/>
          <p:nvPr/>
        </p:nvSpPr>
        <p:spPr>
          <a:xfrm>
            <a:off x="6192063" y="2600000"/>
            <a:ext cx="0" cy="1031413"/>
          </a:xfrm>
          <a:prstGeom prst="rect">
            <a:avLst/>
          </a:prstGeom>
          <a:ln w="5235">
            <a:solidFill>
              <a:srgbClr val="000000"/>
            </a:solidFill>
          </a:ln>
        </p:spPr>
      </p:sp>
      <p:sp>
        <p:nvSpPr>
          <p:cNvPr id="1292" name="object_1293"/>
          <p:cNvSpPr/>
          <p:nvPr/>
        </p:nvSpPr>
        <p:spPr>
          <a:xfrm>
            <a:off x="7800391" y="2600000"/>
            <a:ext cx="0" cy="1031413"/>
          </a:xfrm>
          <a:prstGeom prst="rect">
            <a:avLst/>
          </a:prstGeom>
          <a:ln w="5235">
            <a:solidFill>
              <a:srgbClr val="000000"/>
            </a:solidFill>
          </a:ln>
        </p:spPr>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96" name="object_7697"/>
          <p:cNvSpPr/>
          <p:nvPr/>
        </p:nvSpPr>
        <p:spPr>
          <a:xfrm>
            <a:off x="0" y="0"/>
            <a:ext cx="20104100" cy="7831455"/>
          </a:xfrm>
          <a:prstGeom prst="rect">
            <a:avLst/>
          </a:prstGeom>
          <a:solidFill>
            <a:srgbClr val="49C0B6"/>
          </a:solidFill>
        </p:spPr>
      </p:sp>
      <p:sp>
        <p:nvSpPr>
          <p:cNvPr id="7698" name="object_7699"/>
          <p:cNvSpPr txBox="1">
            <a:spLocks noGrp="1"/>
          </p:cNvSpPr>
          <p:nvPr>
            <p:ph type="title"/>
          </p:nvPr>
        </p:nvSpPr>
        <p:spPr>
          <a:xfrm>
            <a:off x="0" y="3523711"/>
            <a:ext cx="20104100" cy="1234439"/>
          </a:xfrm>
          <a:prstGeom prst="rect">
            <a:avLst/>
          </a:prstGeom>
        </p:spPr>
        <p:txBody>
          <a:bodyPr vert="horz" wrap="square" lIns="0" tIns="154305" rIns="0" bIns="0" rtlCol="0">
            <a:spAutoFit/>
          </a:bodyPr>
          <a:lstStyle/>
          <a:p>
            <a:pPr marL="0" algn="ctr">
              <a:spcBef>
                <a:spcPts val="1215"/>
              </a:spcBef>
            </a:pPr>
            <a:r>
              <a:rPr sz="3950" b="1" dirty="0">
                <a:latin typeface="Avenir Next LT Pro"/>
                <a:cs typeface="Avenir Next LT Pro"/>
              </a:rPr>
              <a:t>Internes Benchmarking</a:t>
            </a:r>
          </a:p>
          <a:p>
            <a:pPr marL="0" algn="ctr">
              <a:spcBef>
                <a:spcPts val="715"/>
              </a:spcBef>
            </a:pPr>
            <a:endParaRPr sz="2450"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08" name="object_7709"/>
          <p:cNvPicPr>
            <a:picLocks noChangeAspect="1"/>
          </p:cNvPicPr>
          <p:nvPr/>
        </p:nvPicPr>
        <p:blipFill>
          <a:blip r:embed="rId3"/>
          <a:stretch>
            <a:fillRect/>
          </a:stretch>
        </p:blipFill>
        <p:spPr>
          <a:xfrm>
            <a:off x="603250" y="519041"/>
            <a:ext cx="1098413" cy="1098413"/>
          </a:xfrm>
          <a:prstGeom prst="rect">
            <a:avLst/>
          </a:prstGeom>
        </p:spPr>
      </p:pic>
      <p:sp>
        <p:nvSpPr>
          <p:cNvPr id="7710" name="object_771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Internes Benchmarking</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7712" name="7713">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7714" name="7715">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7716" name="7717">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7718" name="7719">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7720" name="7721">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7722" name="7723">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7724" name="7725">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7726" name="7727">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7728" name="object_7729"/>
          <p:cNvSpPr txBox="1"/>
          <p:nvPr/>
        </p:nvSpPr>
        <p:spPr>
          <a:xfrm>
            <a:off x="6745326" y="2933766"/>
            <a:ext cx="900000" cy="316112"/>
          </a:xfrm>
          <a:prstGeom prst="rect">
            <a:avLst/>
          </a:prstGeom>
        </p:spPr>
        <p:txBody>
          <a:bodyPr vert="horz" wrap="square" lIns="0" tIns="15875" rIns="0" bIns="0" rtlCol="0">
            <a:spAutoFit/>
          </a:bodyPr>
          <a:lstStyle/>
          <a:p>
            <a:pPr algn="ctr"/>
            <a:r>
              <a:rPr sz="2450" spc="5" dirty="0">
                <a:solidFill>
                  <a:srgbClr val="515455"/>
                </a:solidFill>
                <a:latin typeface="Arial"/>
                <a:cs typeface="Arial"/>
              </a:rPr>
              <a:t>GPA</a:t>
            </a:r>
          </a:p>
        </p:txBody>
      </p:sp>
      <p:sp>
        <p:nvSpPr>
          <p:cNvPr id="7730" name="object_7731"/>
          <p:cNvSpPr txBox="1"/>
          <p:nvPr/>
        </p:nvSpPr>
        <p:spPr>
          <a:xfrm>
            <a:off x="7355631"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7732" name="object_7733"/>
          <p:cNvSpPr/>
          <p:nvPr/>
        </p:nvSpPr>
        <p:spPr>
          <a:xfrm>
            <a:off x="7945326" y="3399878"/>
            <a:ext cx="0" cy="1061433"/>
          </a:xfrm>
          <a:prstGeom prst="rect">
            <a:avLst/>
          </a:prstGeom>
          <a:ln w="5235">
            <a:solidFill>
              <a:srgbClr val="000000"/>
            </a:solidFill>
          </a:ln>
        </p:spPr>
      </p:sp>
      <p:sp>
        <p:nvSpPr>
          <p:cNvPr id="7734" name="object_7735"/>
          <p:cNvSpPr txBox="1"/>
          <p:nvPr/>
        </p:nvSpPr>
        <p:spPr>
          <a:xfrm>
            <a:off x="903708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7736" name="object_7737"/>
          <p:cNvSpPr/>
          <p:nvPr/>
        </p:nvSpPr>
        <p:spPr>
          <a:xfrm>
            <a:off x="9626775" y="3399878"/>
            <a:ext cx="0" cy="1061433"/>
          </a:xfrm>
          <a:prstGeom prst="rect">
            <a:avLst/>
          </a:prstGeom>
          <a:ln w="5235">
            <a:solidFill>
              <a:srgbClr val="767A7C"/>
            </a:solidFill>
          </a:ln>
        </p:spPr>
      </p:sp>
      <p:sp>
        <p:nvSpPr>
          <p:cNvPr id="7738" name="object_7739"/>
          <p:cNvSpPr txBox="1"/>
          <p:nvPr/>
        </p:nvSpPr>
        <p:spPr>
          <a:xfrm>
            <a:off x="1071853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7740" name="object_7741"/>
          <p:cNvSpPr/>
          <p:nvPr/>
        </p:nvSpPr>
        <p:spPr>
          <a:xfrm>
            <a:off x="11308225" y="3399878"/>
            <a:ext cx="0" cy="1061433"/>
          </a:xfrm>
          <a:prstGeom prst="rect">
            <a:avLst/>
          </a:prstGeom>
          <a:ln w="5235">
            <a:solidFill>
              <a:srgbClr val="767A7C"/>
            </a:solidFill>
          </a:ln>
        </p:spPr>
      </p:sp>
      <p:sp>
        <p:nvSpPr>
          <p:cNvPr id="7742" name="object_7743"/>
          <p:cNvSpPr txBox="1"/>
          <p:nvPr/>
        </p:nvSpPr>
        <p:spPr>
          <a:xfrm>
            <a:off x="1239997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7744" name="object_7745"/>
          <p:cNvSpPr/>
          <p:nvPr/>
        </p:nvSpPr>
        <p:spPr>
          <a:xfrm>
            <a:off x="12989674" y="3399878"/>
            <a:ext cx="0" cy="1061433"/>
          </a:xfrm>
          <a:prstGeom prst="rect">
            <a:avLst/>
          </a:prstGeom>
          <a:ln w="5235">
            <a:solidFill>
              <a:srgbClr val="767A7C"/>
            </a:solidFill>
          </a:ln>
        </p:spPr>
      </p:sp>
      <p:sp>
        <p:nvSpPr>
          <p:cNvPr id="7746" name="object_7747"/>
          <p:cNvSpPr txBox="1"/>
          <p:nvPr/>
        </p:nvSpPr>
        <p:spPr>
          <a:xfrm>
            <a:off x="1408142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7748" name="object_7749"/>
          <p:cNvSpPr/>
          <p:nvPr/>
        </p:nvSpPr>
        <p:spPr>
          <a:xfrm>
            <a:off x="14671124" y="3399878"/>
            <a:ext cx="0" cy="1061433"/>
          </a:xfrm>
          <a:prstGeom prst="rect">
            <a:avLst/>
          </a:prstGeom>
          <a:ln w="5235">
            <a:solidFill>
              <a:srgbClr val="767A7C"/>
            </a:solidFill>
          </a:ln>
        </p:spPr>
      </p:sp>
      <p:sp>
        <p:nvSpPr>
          <p:cNvPr id="7750" name="object_7751"/>
          <p:cNvSpPr txBox="1"/>
          <p:nvPr/>
        </p:nvSpPr>
        <p:spPr>
          <a:xfrm>
            <a:off x="15762878"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7752" name="object_7753"/>
          <p:cNvSpPr/>
          <p:nvPr/>
        </p:nvSpPr>
        <p:spPr>
          <a:xfrm>
            <a:off x="16352573" y="3399878"/>
            <a:ext cx="0" cy="1061433"/>
          </a:xfrm>
          <a:prstGeom prst="rect">
            <a:avLst/>
          </a:prstGeom>
          <a:ln w="5235">
            <a:solidFill>
              <a:srgbClr val="000000"/>
            </a:solidFill>
          </a:ln>
        </p:spPr>
      </p:sp>
      <p:sp>
        <p:nvSpPr>
          <p:cNvPr id="7702" name="object_7703"/>
          <p:cNvSpPr/>
          <p:nvPr/>
        </p:nvSpPr>
        <p:spPr>
          <a:xfrm>
            <a:off x="7945326" y="3242398"/>
            <a:ext cx="5128421" cy="157480"/>
          </a:xfrm>
          <a:prstGeom prst="rect">
            <a:avLst/>
          </a:prstGeom>
          <a:solidFill>
            <a:srgbClr val="DB2D3C"/>
          </a:solidFill>
        </p:spPr>
      </p:sp>
      <p:sp>
        <p:nvSpPr>
          <p:cNvPr id="7704" name="object_7705"/>
          <p:cNvSpPr/>
          <p:nvPr/>
        </p:nvSpPr>
        <p:spPr>
          <a:xfrm>
            <a:off x="13073747" y="3242398"/>
            <a:ext cx="1008870" cy="157480"/>
          </a:xfrm>
          <a:prstGeom prst="rect">
            <a:avLst/>
          </a:prstGeom>
          <a:solidFill>
            <a:srgbClr val="FABC46"/>
          </a:solidFill>
        </p:spPr>
      </p:sp>
      <p:sp>
        <p:nvSpPr>
          <p:cNvPr id="7706" name="object_7707"/>
          <p:cNvSpPr/>
          <p:nvPr/>
        </p:nvSpPr>
        <p:spPr>
          <a:xfrm>
            <a:off x="14082617" y="3242398"/>
            <a:ext cx="2269957" cy="157480"/>
          </a:xfrm>
          <a:prstGeom prst="rect">
            <a:avLst/>
          </a:prstGeom>
          <a:solidFill>
            <a:srgbClr val="35B77C"/>
          </a:solidFill>
        </p:spPr>
      </p:sp>
      <p:sp>
        <p:nvSpPr>
          <p:cNvPr id="7754" name="object_7755"/>
          <p:cNvSpPr txBox="1"/>
          <p:nvPr/>
        </p:nvSpPr>
        <p:spPr>
          <a:xfrm>
            <a:off x="1600000" y="3399878"/>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EUCUSA Index</a:t>
            </a:r>
          </a:p>
        </p:txBody>
      </p:sp>
      <p:sp>
        <p:nvSpPr>
          <p:cNvPr id="7756" name="object_7757"/>
          <p:cNvSpPr txBox="1"/>
          <p:nvPr/>
        </p:nvSpPr>
        <p:spPr>
          <a:xfrm>
            <a:off x="950000" y="3718308"/>
            <a:ext cx="424573" cy="424573"/>
          </a:xfrm>
          <a:prstGeom prst="diamond">
            <a:avLst/>
          </a:prstGeom>
          <a:solidFill>
            <a:srgbClr val="A6A6A6"/>
          </a:solidFill>
        </p:spPr>
        <p:txBody>
          <a:bodyPr wrap="square" lIns="0" tIns="0" rIns="0" bIns="0" rtlCol="0" anchor="ctr"/>
          <a:lstStyle/>
          <a:p>
            <a:pPr algn="ctr"/>
            <a:endParaRPr/>
          </a:p>
        </p:txBody>
      </p:sp>
      <p:sp>
        <p:nvSpPr>
          <p:cNvPr id="7758" name="object_7759"/>
          <p:cNvSpPr txBox="1"/>
          <p:nvPr/>
        </p:nvSpPr>
        <p:spPr>
          <a:xfrm>
            <a:off x="6745326" y="3399878"/>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82%</a:t>
            </a:r>
          </a:p>
        </p:txBody>
      </p:sp>
      <p:sp>
        <p:nvSpPr>
          <p:cNvPr id="7760" name="object_7761"/>
          <p:cNvSpPr txBox="1"/>
          <p:nvPr/>
        </p:nvSpPr>
        <p:spPr>
          <a:xfrm>
            <a:off x="16702573" y="3399878"/>
            <a:ext cx="2167513" cy="1061433"/>
          </a:xfrm>
          <a:prstGeom prst="rect">
            <a:avLst/>
          </a:prstGeom>
        </p:spPr>
        <p:txBody>
          <a:bodyPr vert="horz" wrap="square" lIns="0" tIns="15240" rIns="0" bIns="0" rtlCol="0" anchor="ctr" anchorCtr="0">
            <a:normAutofit/>
          </a:bodyPr>
          <a:lstStyle/>
          <a:p>
            <a:endParaRPr/>
          </a:p>
        </p:txBody>
      </p:sp>
      <p:sp>
        <p:nvSpPr>
          <p:cNvPr id="7762" name="object_7763"/>
          <p:cNvSpPr/>
          <p:nvPr/>
        </p:nvSpPr>
        <p:spPr>
          <a:xfrm>
            <a:off x="7945326" y="3718308"/>
            <a:ext cx="6686672" cy="424573"/>
          </a:xfrm>
          <a:prstGeom prst="rect">
            <a:avLst/>
          </a:prstGeom>
          <a:solidFill>
            <a:srgbClr val="49C0B6"/>
          </a:solidFill>
        </p:spPr>
      </p:sp>
      <p:sp>
        <p:nvSpPr>
          <p:cNvPr id="7764" name="object_7765"/>
          <p:cNvSpPr/>
          <p:nvPr/>
        </p:nvSpPr>
        <p:spPr>
          <a:xfrm>
            <a:off x="11748597" y="3919980"/>
            <a:ext cx="2883401" cy="21229"/>
          </a:xfrm>
          <a:prstGeom prst="rect">
            <a:avLst/>
          </a:prstGeom>
          <a:solidFill>
            <a:srgbClr val="DB2D3C"/>
          </a:solidFill>
        </p:spPr>
      </p:sp>
      <p:sp>
        <p:nvSpPr>
          <p:cNvPr id="7766" name="object_7767"/>
          <p:cNvSpPr/>
          <p:nvPr/>
        </p:nvSpPr>
        <p:spPr>
          <a:xfrm>
            <a:off x="11695525" y="3877523"/>
            <a:ext cx="106143" cy="106143"/>
          </a:xfrm>
          <a:prstGeom prst="rect">
            <a:avLst/>
          </a:prstGeom>
          <a:solidFill>
            <a:srgbClr val="DB2D3C"/>
          </a:solidFill>
        </p:spPr>
      </p:sp>
      <p:sp>
        <p:nvSpPr>
          <p:cNvPr id="7768" name="object_7769"/>
          <p:cNvSpPr/>
          <p:nvPr/>
        </p:nvSpPr>
        <p:spPr>
          <a:xfrm>
            <a:off x="14631998" y="3919980"/>
            <a:ext cx="613279" cy="21229"/>
          </a:xfrm>
          <a:prstGeom prst="rect">
            <a:avLst/>
          </a:prstGeom>
          <a:solidFill>
            <a:srgbClr val="35B77C"/>
          </a:solidFill>
        </p:spPr>
      </p:sp>
      <p:sp>
        <p:nvSpPr>
          <p:cNvPr id="7770" name="object_7771"/>
          <p:cNvSpPr/>
          <p:nvPr/>
        </p:nvSpPr>
        <p:spPr>
          <a:xfrm>
            <a:off x="15192205" y="3877523"/>
            <a:ext cx="106143" cy="106143"/>
          </a:xfrm>
          <a:prstGeom prst="ellipse">
            <a:avLst/>
          </a:prstGeom>
          <a:solidFill>
            <a:srgbClr val="35B77C"/>
          </a:solidFill>
        </p:spPr>
      </p:sp>
      <p:sp>
        <p:nvSpPr>
          <p:cNvPr id="7772" name="object_7773"/>
          <p:cNvSpPr/>
          <p:nvPr/>
        </p:nvSpPr>
        <p:spPr>
          <a:xfrm>
            <a:off x="13570858" y="3824451"/>
            <a:ext cx="0" cy="212287"/>
          </a:xfrm>
          <a:prstGeom prst="rect">
            <a:avLst/>
          </a:prstGeom>
          <a:ln w="10000">
            <a:solidFill>
              <a:srgbClr val="767A7C"/>
            </a:solidFill>
          </a:ln>
        </p:spPr>
      </p:sp>
      <p:sp>
        <p:nvSpPr>
          <p:cNvPr id="7774" name="object_7775"/>
          <p:cNvSpPr/>
          <p:nvPr/>
        </p:nvSpPr>
        <p:spPr>
          <a:xfrm>
            <a:off x="13990698" y="3824451"/>
            <a:ext cx="0" cy="212287"/>
          </a:xfrm>
          <a:prstGeom prst="rect">
            <a:avLst/>
          </a:prstGeom>
          <a:ln w="20000">
            <a:solidFill>
              <a:srgbClr val="767A7C"/>
            </a:solidFill>
          </a:ln>
        </p:spPr>
      </p:sp>
      <p:sp>
        <p:nvSpPr>
          <p:cNvPr id="7776" name="object_7777"/>
          <p:cNvSpPr/>
          <p:nvPr/>
        </p:nvSpPr>
        <p:spPr>
          <a:xfrm>
            <a:off x="14684897" y="3824451"/>
            <a:ext cx="0" cy="212287"/>
          </a:xfrm>
          <a:prstGeom prst="rect">
            <a:avLst/>
          </a:prstGeom>
          <a:ln w="10000">
            <a:solidFill>
              <a:srgbClr val="767A7C"/>
            </a:solidFill>
          </a:ln>
        </p:spPr>
      </p:sp>
      <p:sp>
        <p:nvSpPr>
          <p:cNvPr id="7778" name="object_7779"/>
          <p:cNvSpPr txBox="1"/>
          <p:nvPr/>
        </p:nvSpPr>
        <p:spPr>
          <a:xfrm>
            <a:off x="800000" y="10500000"/>
            <a:ext cx="16059499" cy="450000"/>
          </a:xfrm>
          <a:prstGeom prst="rect">
            <a:avLst/>
          </a:prstGeom>
        </p:spPr>
        <p:txBody>
          <a:bodyPr vert="horz" wrap="square" lIns="0" tIns="15875" rIns="0" bIns="0" rtlCol="0">
            <a:spAutoFit/>
          </a:bodyPr>
          <a:lstStyle/>
          <a:p>
            <a:r>
              <a:rPr sz="2050" spc="5" dirty="0">
                <a:solidFill>
                  <a:srgbClr val="515455"/>
                </a:solidFill>
                <a:latin typeface="Arial"/>
                <a:cs typeface="Arial"/>
              </a:rPr>
              <a:t>* GPA = Grad der Potentialausschöpfung im Vergleich zum internen Benchmark</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8" name="object_7789"/>
          <p:cNvPicPr>
            <a:picLocks noChangeAspect="1"/>
          </p:cNvPicPr>
          <p:nvPr/>
        </p:nvPicPr>
        <p:blipFill>
          <a:blip r:embed="rId3"/>
          <a:stretch>
            <a:fillRect/>
          </a:stretch>
        </p:blipFill>
        <p:spPr>
          <a:xfrm>
            <a:off x="603250" y="519041"/>
            <a:ext cx="1098413" cy="1098413"/>
          </a:xfrm>
          <a:prstGeom prst="rect">
            <a:avLst/>
          </a:prstGeom>
        </p:spPr>
      </p:pic>
      <p:sp>
        <p:nvSpPr>
          <p:cNvPr id="7790" name="object_779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Internes Benchmarking</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7792" name="7793">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7794" name="7795">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7796" name="7797">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7798" name="7799">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7800" name="7801">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7802" name="7803">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7804" name="7805">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7806" name="7807">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7808" name="object_7809"/>
          <p:cNvSpPr txBox="1"/>
          <p:nvPr/>
        </p:nvSpPr>
        <p:spPr>
          <a:xfrm>
            <a:off x="6745326" y="2933766"/>
            <a:ext cx="900000" cy="316112"/>
          </a:xfrm>
          <a:prstGeom prst="rect">
            <a:avLst/>
          </a:prstGeom>
        </p:spPr>
        <p:txBody>
          <a:bodyPr vert="horz" wrap="square" lIns="0" tIns="15875" rIns="0" bIns="0" rtlCol="0">
            <a:spAutoFit/>
          </a:bodyPr>
          <a:lstStyle/>
          <a:p>
            <a:pPr algn="ctr"/>
            <a:r>
              <a:rPr sz="2450" spc="5" dirty="0">
                <a:solidFill>
                  <a:srgbClr val="515455"/>
                </a:solidFill>
                <a:latin typeface="Arial"/>
                <a:cs typeface="Arial"/>
              </a:rPr>
              <a:t>GPA</a:t>
            </a:r>
          </a:p>
        </p:txBody>
      </p:sp>
      <p:sp>
        <p:nvSpPr>
          <p:cNvPr id="7810" name="object_7811"/>
          <p:cNvSpPr txBox="1"/>
          <p:nvPr/>
        </p:nvSpPr>
        <p:spPr>
          <a:xfrm>
            <a:off x="7355631"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7812" name="object_7813"/>
          <p:cNvSpPr/>
          <p:nvPr/>
        </p:nvSpPr>
        <p:spPr>
          <a:xfrm>
            <a:off x="7945326" y="3399878"/>
            <a:ext cx="0" cy="6368598"/>
          </a:xfrm>
          <a:prstGeom prst="rect">
            <a:avLst/>
          </a:prstGeom>
          <a:ln w="5235">
            <a:solidFill>
              <a:srgbClr val="000000"/>
            </a:solidFill>
          </a:ln>
        </p:spPr>
      </p:sp>
      <p:sp>
        <p:nvSpPr>
          <p:cNvPr id="7814" name="object_7815"/>
          <p:cNvSpPr txBox="1"/>
          <p:nvPr/>
        </p:nvSpPr>
        <p:spPr>
          <a:xfrm>
            <a:off x="903708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7816" name="object_7817"/>
          <p:cNvSpPr/>
          <p:nvPr/>
        </p:nvSpPr>
        <p:spPr>
          <a:xfrm>
            <a:off x="9626775" y="3399878"/>
            <a:ext cx="0" cy="6368598"/>
          </a:xfrm>
          <a:prstGeom prst="rect">
            <a:avLst/>
          </a:prstGeom>
          <a:ln w="5235">
            <a:solidFill>
              <a:srgbClr val="767A7C"/>
            </a:solidFill>
          </a:ln>
        </p:spPr>
      </p:sp>
      <p:sp>
        <p:nvSpPr>
          <p:cNvPr id="7818" name="object_7819"/>
          <p:cNvSpPr txBox="1"/>
          <p:nvPr/>
        </p:nvSpPr>
        <p:spPr>
          <a:xfrm>
            <a:off x="1071853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7820" name="object_7821"/>
          <p:cNvSpPr/>
          <p:nvPr/>
        </p:nvSpPr>
        <p:spPr>
          <a:xfrm>
            <a:off x="11308225" y="3399878"/>
            <a:ext cx="0" cy="6368598"/>
          </a:xfrm>
          <a:prstGeom prst="rect">
            <a:avLst/>
          </a:prstGeom>
          <a:ln w="5235">
            <a:solidFill>
              <a:srgbClr val="767A7C"/>
            </a:solidFill>
          </a:ln>
        </p:spPr>
      </p:sp>
      <p:sp>
        <p:nvSpPr>
          <p:cNvPr id="7822" name="object_7823"/>
          <p:cNvSpPr txBox="1"/>
          <p:nvPr/>
        </p:nvSpPr>
        <p:spPr>
          <a:xfrm>
            <a:off x="1239997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7824" name="object_7825"/>
          <p:cNvSpPr/>
          <p:nvPr/>
        </p:nvSpPr>
        <p:spPr>
          <a:xfrm>
            <a:off x="12989674" y="3399878"/>
            <a:ext cx="0" cy="6368598"/>
          </a:xfrm>
          <a:prstGeom prst="rect">
            <a:avLst/>
          </a:prstGeom>
          <a:ln w="5235">
            <a:solidFill>
              <a:srgbClr val="767A7C"/>
            </a:solidFill>
          </a:ln>
        </p:spPr>
      </p:sp>
      <p:sp>
        <p:nvSpPr>
          <p:cNvPr id="7826" name="object_7827"/>
          <p:cNvSpPr txBox="1"/>
          <p:nvPr/>
        </p:nvSpPr>
        <p:spPr>
          <a:xfrm>
            <a:off x="1408142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7828" name="object_7829"/>
          <p:cNvSpPr/>
          <p:nvPr/>
        </p:nvSpPr>
        <p:spPr>
          <a:xfrm>
            <a:off x="14671124" y="3399878"/>
            <a:ext cx="0" cy="6368598"/>
          </a:xfrm>
          <a:prstGeom prst="rect">
            <a:avLst/>
          </a:prstGeom>
          <a:ln w="5235">
            <a:solidFill>
              <a:srgbClr val="767A7C"/>
            </a:solidFill>
          </a:ln>
        </p:spPr>
      </p:sp>
      <p:sp>
        <p:nvSpPr>
          <p:cNvPr id="7830" name="object_7831"/>
          <p:cNvSpPr txBox="1"/>
          <p:nvPr/>
        </p:nvSpPr>
        <p:spPr>
          <a:xfrm>
            <a:off x="15762878"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7832" name="object_7833"/>
          <p:cNvSpPr/>
          <p:nvPr/>
        </p:nvSpPr>
        <p:spPr>
          <a:xfrm>
            <a:off x="16352573" y="3399878"/>
            <a:ext cx="0" cy="6368598"/>
          </a:xfrm>
          <a:prstGeom prst="rect">
            <a:avLst/>
          </a:prstGeom>
          <a:ln w="5235">
            <a:solidFill>
              <a:srgbClr val="000000"/>
            </a:solidFill>
          </a:ln>
        </p:spPr>
      </p:sp>
      <p:sp>
        <p:nvSpPr>
          <p:cNvPr id="7782" name="object_7783"/>
          <p:cNvSpPr/>
          <p:nvPr/>
        </p:nvSpPr>
        <p:spPr>
          <a:xfrm>
            <a:off x="7945326" y="3242398"/>
            <a:ext cx="5128421" cy="157480"/>
          </a:xfrm>
          <a:prstGeom prst="rect">
            <a:avLst/>
          </a:prstGeom>
          <a:solidFill>
            <a:srgbClr val="DB2D3C"/>
          </a:solidFill>
        </p:spPr>
      </p:sp>
      <p:sp>
        <p:nvSpPr>
          <p:cNvPr id="7784" name="object_7785"/>
          <p:cNvSpPr/>
          <p:nvPr/>
        </p:nvSpPr>
        <p:spPr>
          <a:xfrm>
            <a:off x="13073747" y="3242398"/>
            <a:ext cx="1008870" cy="157480"/>
          </a:xfrm>
          <a:prstGeom prst="rect">
            <a:avLst/>
          </a:prstGeom>
          <a:solidFill>
            <a:srgbClr val="FABC46"/>
          </a:solidFill>
        </p:spPr>
      </p:sp>
      <p:sp>
        <p:nvSpPr>
          <p:cNvPr id="7786" name="object_7787"/>
          <p:cNvSpPr/>
          <p:nvPr/>
        </p:nvSpPr>
        <p:spPr>
          <a:xfrm>
            <a:off x="14082617" y="3242398"/>
            <a:ext cx="2269957" cy="157480"/>
          </a:xfrm>
          <a:prstGeom prst="rect">
            <a:avLst/>
          </a:prstGeom>
          <a:solidFill>
            <a:srgbClr val="35B77C"/>
          </a:solidFill>
        </p:spPr>
      </p:sp>
      <p:sp>
        <p:nvSpPr>
          <p:cNvPr id="7834" name="object_7835"/>
          <p:cNvSpPr txBox="1"/>
          <p:nvPr/>
        </p:nvSpPr>
        <p:spPr>
          <a:xfrm>
            <a:off x="1600000" y="3399878"/>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Arbeitssituation</a:t>
            </a:r>
          </a:p>
        </p:txBody>
      </p:sp>
      <p:sp>
        <p:nvSpPr>
          <p:cNvPr id="7836" name="object_7837"/>
          <p:cNvSpPr txBox="1"/>
          <p:nvPr/>
        </p:nvSpPr>
        <p:spPr>
          <a:xfrm>
            <a:off x="950000" y="3718308"/>
            <a:ext cx="424573" cy="424573"/>
          </a:xfrm>
          <a:prstGeom prst="rect">
            <a:avLst/>
          </a:prstGeom>
          <a:solidFill>
            <a:srgbClr val="49C0B6"/>
          </a:solidFill>
        </p:spPr>
        <p:txBody>
          <a:bodyPr wrap="square" lIns="0" tIns="0" rIns="0" bIns="0" rtlCol="0" anchor="ctr"/>
          <a:lstStyle/>
          <a:p>
            <a:pPr algn="ctr"/>
            <a:endParaRPr/>
          </a:p>
        </p:txBody>
      </p:sp>
      <p:sp>
        <p:nvSpPr>
          <p:cNvPr id="7838" name="object_7839"/>
          <p:cNvSpPr txBox="1"/>
          <p:nvPr/>
        </p:nvSpPr>
        <p:spPr>
          <a:xfrm>
            <a:off x="6745326" y="3399878"/>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73%</a:t>
            </a:r>
          </a:p>
        </p:txBody>
      </p:sp>
      <p:sp>
        <p:nvSpPr>
          <p:cNvPr id="7840" name="object_7841"/>
          <p:cNvSpPr txBox="1"/>
          <p:nvPr/>
        </p:nvSpPr>
        <p:spPr>
          <a:xfrm>
            <a:off x="16702573" y="3399878"/>
            <a:ext cx="2167513" cy="1061433"/>
          </a:xfrm>
          <a:prstGeom prst="rect">
            <a:avLst/>
          </a:prstGeom>
        </p:spPr>
        <p:txBody>
          <a:bodyPr vert="horz" wrap="square" lIns="0" tIns="15240" rIns="0" bIns="0" rtlCol="0" anchor="ctr" anchorCtr="0">
            <a:normAutofit/>
          </a:bodyPr>
          <a:lstStyle/>
          <a:p>
            <a:endParaRPr/>
          </a:p>
        </p:txBody>
      </p:sp>
      <p:sp>
        <p:nvSpPr>
          <p:cNvPr id="7842" name="object_7843"/>
          <p:cNvSpPr/>
          <p:nvPr/>
        </p:nvSpPr>
        <p:spPr>
          <a:xfrm>
            <a:off x="7945326" y="3718308"/>
            <a:ext cx="6641318" cy="424573"/>
          </a:xfrm>
          <a:prstGeom prst="rect">
            <a:avLst/>
          </a:prstGeom>
          <a:solidFill>
            <a:srgbClr val="49C0B6"/>
          </a:solidFill>
        </p:spPr>
      </p:sp>
      <p:sp>
        <p:nvSpPr>
          <p:cNvPr id="7844" name="object_7845"/>
          <p:cNvSpPr/>
          <p:nvPr/>
        </p:nvSpPr>
        <p:spPr>
          <a:xfrm>
            <a:off x="12509260" y="3919980"/>
            <a:ext cx="2077384" cy="21229"/>
          </a:xfrm>
          <a:prstGeom prst="rect">
            <a:avLst/>
          </a:prstGeom>
          <a:solidFill>
            <a:srgbClr val="DB2D3C"/>
          </a:solidFill>
        </p:spPr>
      </p:sp>
      <p:sp>
        <p:nvSpPr>
          <p:cNvPr id="7846" name="object_7847"/>
          <p:cNvSpPr/>
          <p:nvPr/>
        </p:nvSpPr>
        <p:spPr>
          <a:xfrm>
            <a:off x="12456188" y="3877523"/>
            <a:ext cx="106143" cy="106143"/>
          </a:xfrm>
          <a:prstGeom prst="rect">
            <a:avLst/>
          </a:prstGeom>
          <a:solidFill>
            <a:srgbClr val="DB2D3C"/>
          </a:solidFill>
        </p:spPr>
      </p:sp>
      <p:sp>
        <p:nvSpPr>
          <p:cNvPr id="7848" name="object_7849"/>
          <p:cNvSpPr/>
          <p:nvPr/>
        </p:nvSpPr>
        <p:spPr>
          <a:xfrm>
            <a:off x="14586644" y="3919980"/>
            <a:ext cx="775075" cy="21229"/>
          </a:xfrm>
          <a:prstGeom prst="rect">
            <a:avLst/>
          </a:prstGeom>
          <a:solidFill>
            <a:srgbClr val="35B77C"/>
          </a:solidFill>
        </p:spPr>
      </p:sp>
      <p:sp>
        <p:nvSpPr>
          <p:cNvPr id="7850" name="object_7851"/>
          <p:cNvSpPr/>
          <p:nvPr/>
        </p:nvSpPr>
        <p:spPr>
          <a:xfrm>
            <a:off x="15308647" y="3877523"/>
            <a:ext cx="106143" cy="106143"/>
          </a:xfrm>
          <a:prstGeom prst="ellipse">
            <a:avLst/>
          </a:prstGeom>
          <a:solidFill>
            <a:srgbClr val="35B77C"/>
          </a:solidFill>
        </p:spPr>
      </p:sp>
      <p:sp>
        <p:nvSpPr>
          <p:cNvPr id="7852" name="object_7853"/>
          <p:cNvSpPr/>
          <p:nvPr/>
        </p:nvSpPr>
        <p:spPr>
          <a:xfrm>
            <a:off x="13590192" y="3824451"/>
            <a:ext cx="0" cy="212287"/>
          </a:xfrm>
          <a:prstGeom prst="rect">
            <a:avLst/>
          </a:prstGeom>
          <a:ln w="10000">
            <a:solidFill>
              <a:srgbClr val="767A7C"/>
            </a:solidFill>
          </a:ln>
        </p:spPr>
      </p:sp>
      <p:sp>
        <p:nvSpPr>
          <p:cNvPr id="7854" name="object_7855"/>
          <p:cNvSpPr/>
          <p:nvPr/>
        </p:nvSpPr>
        <p:spPr>
          <a:xfrm>
            <a:off x="14040580" y="3824451"/>
            <a:ext cx="0" cy="212287"/>
          </a:xfrm>
          <a:prstGeom prst="rect">
            <a:avLst/>
          </a:prstGeom>
          <a:ln w="20000">
            <a:solidFill>
              <a:srgbClr val="767A7C"/>
            </a:solidFill>
          </a:ln>
        </p:spPr>
      </p:sp>
      <p:sp>
        <p:nvSpPr>
          <p:cNvPr id="7856" name="object_7857"/>
          <p:cNvSpPr/>
          <p:nvPr/>
        </p:nvSpPr>
        <p:spPr>
          <a:xfrm>
            <a:off x="14656303" y="3824451"/>
            <a:ext cx="0" cy="212287"/>
          </a:xfrm>
          <a:prstGeom prst="rect">
            <a:avLst/>
          </a:prstGeom>
          <a:ln w="10000">
            <a:solidFill>
              <a:srgbClr val="767A7C"/>
            </a:solidFill>
          </a:ln>
        </p:spPr>
      </p:sp>
      <p:sp>
        <p:nvSpPr>
          <p:cNvPr id="7858" name="object_7859"/>
          <p:cNvSpPr txBox="1"/>
          <p:nvPr/>
        </p:nvSpPr>
        <p:spPr>
          <a:xfrm>
            <a:off x="1600000" y="4461311"/>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Arbeitsabläufe</a:t>
            </a:r>
          </a:p>
        </p:txBody>
      </p:sp>
      <p:sp>
        <p:nvSpPr>
          <p:cNvPr id="7860" name="object_7861"/>
          <p:cNvSpPr txBox="1"/>
          <p:nvPr/>
        </p:nvSpPr>
        <p:spPr>
          <a:xfrm>
            <a:off x="950000" y="4779741"/>
            <a:ext cx="424573" cy="424573"/>
          </a:xfrm>
          <a:prstGeom prst="rect">
            <a:avLst/>
          </a:prstGeom>
          <a:solidFill>
            <a:srgbClr val="B26256"/>
          </a:solidFill>
        </p:spPr>
        <p:txBody>
          <a:bodyPr wrap="square" lIns="0" tIns="0" rIns="0" bIns="0" rtlCol="0" anchor="ctr"/>
          <a:lstStyle/>
          <a:p>
            <a:pPr algn="ctr"/>
            <a:endParaRPr/>
          </a:p>
        </p:txBody>
      </p:sp>
      <p:sp>
        <p:nvSpPr>
          <p:cNvPr id="7862" name="object_7863"/>
          <p:cNvSpPr txBox="1"/>
          <p:nvPr/>
        </p:nvSpPr>
        <p:spPr>
          <a:xfrm>
            <a:off x="6745326" y="4461311"/>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72%</a:t>
            </a:r>
          </a:p>
        </p:txBody>
      </p:sp>
      <p:sp>
        <p:nvSpPr>
          <p:cNvPr id="7864" name="object_7865"/>
          <p:cNvSpPr txBox="1"/>
          <p:nvPr/>
        </p:nvSpPr>
        <p:spPr>
          <a:xfrm>
            <a:off x="16702573" y="4461311"/>
            <a:ext cx="2167513" cy="1061433"/>
          </a:xfrm>
          <a:prstGeom prst="rect">
            <a:avLst/>
          </a:prstGeom>
        </p:spPr>
        <p:txBody>
          <a:bodyPr vert="horz" wrap="square" lIns="0" tIns="15240" rIns="0" bIns="0" rtlCol="0" anchor="ctr" anchorCtr="0">
            <a:normAutofit/>
          </a:bodyPr>
          <a:lstStyle/>
          <a:p>
            <a:endParaRPr/>
          </a:p>
        </p:txBody>
      </p:sp>
      <p:sp>
        <p:nvSpPr>
          <p:cNvPr id="7866" name="object_7867"/>
          <p:cNvSpPr/>
          <p:nvPr/>
        </p:nvSpPr>
        <p:spPr>
          <a:xfrm>
            <a:off x="7945326" y="4779741"/>
            <a:ext cx="6028475" cy="424573"/>
          </a:xfrm>
          <a:prstGeom prst="rect">
            <a:avLst/>
          </a:prstGeom>
          <a:solidFill>
            <a:srgbClr val="49C0B6"/>
          </a:solidFill>
        </p:spPr>
      </p:sp>
      <p:sp>
        <p:nvSpPr>
          <p:cNvPr id="7868" name="object_7869"/>
          <p:cNvSpPr/>
          <p:nvPr/>
        </p:nvSpPr>
        <p:spPr>
          <a:xfrm>
            <a:off x="12251895" y="4981413"/>
            <a:ext cx="1721906" cy="21229"/>
          </a:xfrm>
          <a:prstGeom prst="rect">
            <a:avLst/>
          </a:prstGeom>
          <a:solidFill>
            <a:srgbClr val="DB2D3C"/>
          </a:solidFill>
        </p:spPr>
      </p:sp>
      <p:sp>
        <p:nvSpPr>
          <p:cNvPr id="7870" name="object_7871"/>
          <p:cNvSpPr/>
          <p:nvPr/>
        </p:nvSpPr>
        <p:spPr>
          <a:xfrm>
            <a:off x="12198823" y="4938956"/>
            <a:ext cx="106143" cy="106143"/>
          </a:xfrm>
          <a:prstGeom prst="rect">
            <a:avLst/>
          </a:prstGeom>
          <a:solidFill>
            <a:srgbClr val="DB2D3C"/>
          </a:solidFill>
        </p:spPr>
      </p:sp>
      <p:sp>
        <p:nvSpPr>
          <p:cNvPr id="7872" name="object_7873"/>
          <p:cNvSpPr/>
          <p:nvPr/>
        </p:nvSpPr>
        <p:spPr>
          <a:xfrm>
            <a:off x="13973801" y="4981413"/>
            <a:ext cx="667297" cy="21229"/>
          </a:xfrm>
          <a:prstGeom prst="rect">
            <a:avLst/>
          </a:prstGeom>
          <a:solidFill>
            <a:srgbClr val="35B77C"/>
          </a:solidFill>
        </p:spPr>
      </p:sp>
      <p:sp>
        <p:nvSpPr>
          <p:cNvPr id="7874" name="object_7875"/>
          <p:cNvSpPr/>
          <p:nvPr/>
        </p:nvSpPr>
        <p:spPr>
          <a:xfrm>
            <a:off x="14588026" y="4938956"/>
            <a:ext cx="106143" cy="106143"/>
          </a:xfrm>
          <a:prstGeom prst="ellipse">
            <a:avLst/>
          </a:prstGeom>
          <a:solidFill>
            <a:srgbClr val="35B77C"/>
          </a:solidFill>
        </p:spPr>
      </p:sp>
      <p:sp>
        <p:nvSpPr>
          <p:cNvPr id="7876" name="object_7877"/>
          <p:cNvSpPr/>
          <p:nvPr/>
        </p:nvSpPr>
        <p:spPr>
          <a:xfrm>
            <a:off x="13229881" y="4885884"/>
            <a:ext cx="0" cy="212287"/>
          </a:xfrm>
          <a:prstGeom prst="rect">
            <a:avLst/>
          </a:prstGeom>
          <a:ln w="10000">
            <a:solidFill>
              <a:srgbClr val="767A7C"/>
            </a:solidFill>
          </a:ln>
        </p:spPr>
      </p:sp>
      <p:sp>
        <p:nvSpPr>
          <p:cNvPr id="7878" name="object_7879"/>
          <p:cNvSpPr/>
          <p:nvPr/>
        </p:nvSpPr>
        <p:spPr>
          <a:xfrm>
            <a:off x="13682036" y="4885884"/>
            <a:ext cx="0" cy="212287"/>
          </a:xfrm>
          <a:prstGeom prst="rect">
            <a:avLst/>
          </a:prstGeom>
          <a:ln w="20000">
            <a:solidFill>
              <a:srgbClr val="767A7C"/>
            </a:solidFill>
          </a:ln>
        </p:spPr>
      </p:sp>
      <p:sp>
        <p:nvSpPr>
          <p:cNvPr id="7880" name="object_7881"/>
          <p:cNvSpPr/>
          <p:nvPr/>
        </p:nvSpPr>
        <p:spPr>
          <a:xfrm>
            <a:off x="14135277" y="4885884"/>
            <a:ext cx="0" cy="212287"/>
          </a:xfrm>
          <a:prstGeom prst="rect">
            <a:avLst/>
          </a:prstGeom>
          <a:ln w="10000">
            <a:solidFill>
              <a:srgbClr val="767A7C"/>
            </a:solidFill>
          </a:ln>
        </p:spPr>
      </p:sp>
      <p:sp>
        <p:nvSpPr>
          <p:cNvPr id="7882" name="object_7883"/>
          <p:cNvSpPr txBox="1"/>
          <p:nvPr/>
        </p:nvSpPr>
        <p:spPr>
          <a:xfrm>
            <a:off x="1600000" y="5522744"/>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Leadership</a:t>
            </a:r>
          </a:p>
        </p:txBody>
      </p:sp>
      <p:sp>
        <p:nvSpPr>
          <p:cNvPr id="7884" name="object_7885"/>
          <p:cNvSpPr txBox="1"/>
          <p:nvPr/>
        </p:nvSpPr>
        <p:spPr>
          <a:xfrm>
            <a:off x="950000" y="5841174"/>
            <a:ext cx="424573" cy="424573"/>
          </a:xfrm>
          <a:prstGeom prst="rect">
            <a:avLst/>
          </a:prstGeom>
          <a:solidFill>
            <a:srgbClr val="5C5AA7"/>
          </a:solidFill>
        </p:spPr>
        <p:txBody>
          <a:bodyPr wrap="square" lIns="0" tIns="0" rIns="0" bIns="0" rtlCol="0" anchor="ctr"/>
          <a:lstStyle/>
          <a:p>
            <a:pPr algn="ctr"/>
            <a:endParaRPr/>
          </a:p>
        </p:txBody>
      </p:sp>
      <p:sp>
        <p:nvSpPr>
          <p:cNvPr id="7886" name="object_7887"/>
          <p:cNvSpPr txBox="1"/>
          <p:nvPr/>
        </p:nvSpPr>
        <p:spPr>
          <a:xfrm>
            <a:off x="6745326" y="5522744"/>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92%</a:t>
            </a:r>
          </a:p>
        </p:txBody>
      </p:sp>
      <p:sp>
        <p:nvSpPr>
          <p:cNvPr id="7888" name="object_7889"/>
          <p:cNvSpPr txBox="1"/>
          <p:nvPr/>
        </p:nvSpPr>
        <p:spPr>
          <a:xfrm>
            <a:off x="16702573" y="5522744"/>
            <a:ext cx="2167513" cy="1061433"/>
          </a:xfrm>
          <a:prstGeom prst="rect">
            <a:avLst/>
          </a:prstGeom>
        </p:spPr>
        <p:txBody>
          <a:bodyPr vert="horz" wrap="square" lIns="0" tIns="15240" rIns="0" bIns="0" rtlCol="0" anchor="ctr" anchorCtr="0">
            <a:normAutofit/>
          </a:bodyPr>
          <a:lstStyle/>
          <a:p>
            <a:endParaRPr/>
          </a:p>
        </p:txBody>
      </p:sp>
      <p:sp>
        <p:nvSpPr>
          <p:cNvPr id="7890" name="object_7891"/>
          <p:cNvSpPr/>
          <p:nvPr/>
        </p:nvSpPr>
        <p:spPr>
          <a:xfrm>
            <a:off x="7945326" y="5841174"/>
            <a:ext cx="7199349" cy="424573"/>
          </a:xfrm>
          <a:prstGeom prst="rect">
            <a:avLst/>
          </a:prstGeom>
          <a:solidFill>
            <a:srgbClr val="49C0B6"/>
          </a:solidFill>
        </p:spPr>
      </p:sp>
      <p:sp>
        <p:nvSpPr>
          <p:cNvPr id="7892" name="object_7893"/>
          <p:cNvSpPr/>
          <p:nvPr/>
        </p:nvSpPr>
        <p:spPr>
          <a:xfrm>
            <a:off x="9645253" y="6042846"/>
            <a:ext cx="5499422" cy="21229"/>
          </a:xfrm>
          <a:prstGeom prst="rect">
            <a:avLst/>
          </a:prstGeom>
          <a:solidFill>
            <a:srgbClr val="DB2D3C"/>
          </a:solidFill>
        </p:spPr>
      </p:sp>
      <p:sp>
        <p:nvSpPr>
          <p:cNvPr id="7894" name="object_7895"/>
          <p:cNvSpPr/>
          <p:nvPr/>
        </p:nvSpPr>
        <p:spPr>
          <a:xfrm>
            <a:off x="9592181" y="6000389"/>
            <a:ext cx="106143" cy="106143"/>
          </a:xfrm>
          <a:prstGeom prst="rect">
            <a:avLst/>
          </a:prstGeom>
          <a:solidFill>
            <a:srgbClr val="DB2D3C"/>
          </a:solidFill>
        </p:spPr>
      </p:sp>
      <p:sp>
        <p:nvSpPr>
          <p:cNvPr id="7896" name="object_7897"/>
          <p:cNvSpPr/>
          <p:nvPr/>
        </p:nvSpPr>
        <p:spPr>
          <a:xfrm>
            <a:off x="15144675" y="6042846"/>
            <a:ext cx="487277" cy="21229"/>
          </a:xfrm>
          <a:prstGeom prst="rect">
            <a:avLst/>
          </a:prstGeom>
          <a:solidFill>
            <a:srgbClr val="35B77C"/>
          </a:solidFill>
        </p:spPr>
      </p:sp>
      <p:sp>
        <p:nvSpPr>
          <p:cNvPr id="7898" name="object_7899"/>
          <p:cNvSpPr/>
          <p:nvPr/>
        </p:nvSpPr>
        <p:spPr>
          <a:xfrm>
            <a:off x="15578880" y="6000389"/>
            <a:ext cx="106143" cy="106143"/>
          </a:xfrm>
          <a:prstGeom prst="ellipse">
            <a:avLst/>
          </a:prstGeom>
          <a:solidFill>
            <a:srgbClr val="35B77C"/>
          </a:solidFill>
        </p:spPr>
      </p:sp>
      <p:sp>
        <p:nvSpPr>
          <p:cNvPr id="7900" name="object_7901"/>
          <p:cNvSpPr/>
          <p:nvPr/>
        </p:nvSpPr>
        <p:spPr>
          <a:xfrm>
            <a:off x="13794191" y="5947317"/>
            <a:ext cx="0" cy="212287"/>
          </a:xfrm>
          <a:prstGeom prst="rect">
            <a:avLst/>
          </a:prstGeom>
          <a:ln w="10000">
            <a:solidFill>
              <a:srgbClr val="767A7C"/>
            </a:solidFill>
          </a:ln>
        </p:spPr>
      </p:sp>
      <p:sp>
        <p:nvSpPr>
          <p:cNvPr id="7902" name="object_7903"/>
          <p:cNvSpPr/>
          <p:nvPr/>
        </p:nvSpPr>
        <p:spPr>
          <a:xfrm>
            <a:off x="14805860" y="5947317"/>
            <a:ext cx="0" cy="212287"/>
          </a:xfrm>
          <a:prstGeom prst="rect">
            <a:avLst/>
          </a:prstGeom>
          <a:ln w="20000">
            <a:solidFill>
              <a:srgbClr val="767A7C"/>
            </a:solidFill>
          </a:ln>
        </p:spPr>
      </p:sp>
      <p:sp>
        <p:nvSpPr>
          <p:cNvPr id="7904" name="object_7905"/>
          <p:cNvSpPr/>
          <p:nvPr/>
        </p:nvSpPr>
        <p:spPr>
          <a:xfrm>
            <a:off x="15271641" y="5947317"/>
            <a:ext cx="0" cy="212287"/>
          </a:xfrm>
          <a:prstGeom prst="rect">
            <a:avLst/>
          </a:prstGeom>
          <a:ln w="10000">
            <a:solidFill>
              <a:srgbClr val="767A7C"/>
            </a:solidFill>
          </a:ln>
        </p:spPr>
      </p:sp>
      <p:sp>
        <p:nvSpPr>
          <p:cNvPr id="7906" name="object_7907"/>
          <p:cNvSpPr txBox="1"/>
          <p:nvPr/>
        </p:nvSpPr>
        <p:spPr>
          <a:xfrm>
            <a:off x="1600000" y="6584177"/>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Zielorientierung</a:t>
            </a:r>
          </a:p>
        </p:txBody>
      </p:sp>
      <p:sp>
        <p:nvSpPr>
          <p:cNvPr id="7908" name="object_7909"/>
          <p:cNvSpPr txBox="1"/>
          <p:nvPr/>
        </p:nvSpPr>
        <p:spPr>
          <a:xfrm>
            <a:off x="950000" y="6902607"/>
            <a:ext cx="424573" cy="424573"/>
          </a:xfrm>
          <a:prstGeom prst="rect">
            <a:avLst/>
          </a:prstGeom>
          <a:solidFill>
            <a:srgbClr val="5181B7"/>
          </a:solidFill>
        </p:spPr>
        <p:txBody>
          <a:bodyPr wrap="square" lIns="0" tIns="0" rIns="0" bIns="0" rtlCol="0" anchor="ctr"/>
          <a:lstStyle/>
          <a:p>
            <a:pPr algn="ctr"/>
            <a:endParaRPr/>
          </a:p>
        </p:txBody>
      </p:sp>
      <p:sp>
        <p:nvSpPr>
          <p:cNvPr id="7910" name="object_7911"/>
          <p:cNvSpPr txBox="1"/>
          <p:nvPr/>
        </p:nvSpPr>
        <p:spPr>
          <a:xfrm>
            <a:off x="6745326" y="6584177"/>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85%</a:t>
            </a:r>
          </a:p>
        </p:txBody>
      </p:sp>
      <p:sp>
        <p:nvSpPr>
          <p:cNvPr id="7912" name="object_7913"/>
          <p:cNvSpPr txBox="1"/>
          <p:nvPr/>
        </p:nvSpPr>
        <p:spPr>
          <a:xfrm>
            <a:off x="16702573" y="6584177"/>
            <a:ext cx="2167513" cy="1061433"/>
          </a:xfrm>
          <a:prstGeom prst="rect">
            <a:avLst/>
          </a:prstGeom>
        </p:spPr>
        <p:txBody>
          <a:bodyPr vert="horz" wrap="square" lIns="0" tIns="15240" rIns="0" bIns="0" rtlCol="0" anchor="ctr" anchorCtr="0">
            <a:normAutofit/>
          </a:bodyPr>
          <a:lstStyle/>
          <a:p>
            <a:endParaRPr/>
          </a:p>
        </p:txBody>
      </p:sp>
      <p:sp>
        <p:nvSpPr>
          <p:cNvPr id="7914" name="object_7915"/>
          <p:cNvSpPr/>
          <p:nvPr/>
        </p:nvSpPr>
        <p:spPr>
          <a:xfrm>
            <a:off x="7945326" y="6902607"/>
            <a:ext cx="7216347" cy="424573"/>
          </a:xfrm>
          <a:prstGeom prst="rect">
            <a:avLst/>
          </a:prstGeom>
          <a:solidFill>
            <a:srgbClr val="49C0B6"/>
          </a:solidFill>
        </p:spPr>
      </p:sp>
      <p:sp>
        <p:nvSpPr>
          <p:cNvPr id="7916" name="object_7917"/>
          <p:cNvSpPr/>
          <p:nvPr/>
        </p:nvSpPr>
        <p:spPr>
          <a:xfrm>
            <a:off x="11804653" y="7104279"/>
            <a:ext cx="3357020" cy="21229"/>
          </a:xfrm>
          <a:prstGeom prst="rect">
            <a:avLst/>
          </a:prstGeom>
          <a:solidFill>
            <a:srgbClr val="DB2D3C"/>
          </a:solidFill>
        </p:spPr>
      </p:sp>
      <p:sp>
        <p:nvSpPr>
          <p:cNvPr id="7918" name="object_7919"/>
          <p:cNvSpPr/>
          <p:nvPr/>
        </p:nvSpPr>
        <p:spPr>
          <a:xfrm>
            <a:off x="11751581" y="7061822"/>
            <a:ext cx="106143" cy="106143"/>
          </a:xfrm>
          <a:prstGeom prst="rect">
            <a:avLst/>
          </a:prstGeom>
          <a:solidFill>
            <a:srgbClr val="DB2D3C"/>
          </a:solidFill>
        </p:spPr>
      </p:sp>
      <p:sp>
        <p:nvSpPr>
          <p:cNvPr id="7920" name="object_7921"/>
          <p:cNvSpPr/>
          <p:nvPr/>
        </p:nvSpPr>
        <p:spPr>
          <a:xfrm>
            <a:off x="15161673" y="7104279"/>
            <a:ext cx="601821" cy="21229"/>
          </a:xfrm>
          <a:prstGeom prst="rect">
            <a:avLst/>
          </a:prstGeom>
          <a:solidFill>
            <a:srgbClr val="35B77C"/>
          </a:solidFill>
        </p:spPr>
      </p:sp>
      <p:sp>
        <p:nvSpPr>
          <p:cNvPr id="7922" name="object_7923"/>
          <p:cNvSpPr/>
          <p:nvPr/>
        </p:nvSpPr>
        <p:spPr>
          <a:xfrm>
            <a:off x="15710422" y="7061822"/>
            <a:ext cx="106143" cy="106143"/>
          </a:xfrm>
          <a:prstGeom prst="ellipse">
            <a:avLst/>
          </a:prstGeom>
          <a:solidFill>
            <a:srgbClr val="35B77C"/>
          </a:solidFill>
        </p:spPr>
      </p:sp>
      <p:sp>
        <p:nvSpPr>
          <p:cNvPr id="7924" name="object_7925"/>
          <p:cNvSpPr/>
          <p:nvPr/>
        </p:nvSpPr>
        <p:spPr>
          <a:xfrm>
            <a:off x="13717574" y="7008750"/>
            <a:ext cx="0" cy="212287"/>
          </a:xfrm>
          <a:prstGeom prst="rect">
            <a:avLst/>
          </a:prstGeom>
          <a:ln w="10000">
            <a:solidFill>
              <a:srgbClr val="767A7C"/>
            </a:solidFill>
          </a:ln>
        </p:spPr>
      </p:sp>
      <p:sp>
        <p:nvSpPr>
          <p:cNvPr id="7926" name="object_7927"/>
          <p:cNvSpPr/>
          <p:nvPr/>
        </p:nvSpPr>
        <p:spPr>
          <a:xfrm>
            <a:off x="14130658" y="7008750"/>
            <a:ext cx="0" cy="212287"/>
          </a:xfrm>
          <a:prstGeom prst="rect">
            <a:avLst/>
          </a:prstGeom>
          <a:ln w="20000">
            <a:solidFill>
              <a:srgbClr val="767A7C"/>
            </a:solidFill>
          </a:ln>
        </p:spPr>
      </p:sp>
      <p:sp>
        <p:nvSpPr>
          <p:cNvPr id="7928" name="object_7929"/>
          <p:cNvSpPr/>
          <p:nvPr/>
        </p:nvSpPr>
        <p:spPr>
          <a:xfrm>
            <a:off x="14968523" y="7008750"/>
            <a:ext cx="0" cy="212287"/>
          </a:xfrm>
          <a:prstGeom prst="rect">
            <a:avLst/>
          </a:prstGeom>
          <a:ln w="10000">
            <a:solidFill>
              <a:srgbClr val="767A7C"/>
            </a:solidFill>
          </a:ln>
        </p:spPr>
      </p:sp>
      <p:sp>
        <p:nvSpPr>
          <p:cNvPr id="7930" name="object_7931"/>
          <p:cNvSpPr txBox="1"/>
          <p:nvPr/>
        </p:nvSpPr>
        <p:spPr>
          <a:xfrm>
            <a:off x="1600000" y="7645610"/>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Berufliche Entwicklung</a:t>
            </a:r>
          </a:p>
        </p:txBody>
      </p:sp>
      <p:sp>
        <p:nvSpPr>
          <p:cNvPr id="7932" name="object_7933"/>
          <p:cNvSpPr txBox="1"/>
          <p:nvPr/>
        </p:nvSpPr>
        <p:spPr>
          <a:xfrm>
            <a:off x="950000" y="7964040"/>
            <a:ext cx="424573" cy="424573"/>
          </a:xfrm>
          <a:prstGeom prst="rect">
            <a:avLst/>
          </a:prstGeom>
          <a:solidFill>
            <a:srgbClr val="F48798"/>
          </a:solidFill>
        </p:spPr>
        <p:txBody>
          <a:bodyPr wrap="square" lIns="0" tIns="0" rIns="0" bIns="0" rtlCol="0" anchor="ctr"/>
          <a:lstStyle/>
          <a:p>
            <a:pPr algn="ctr"/>
            <a:endParaRPr/>
          </a:p>
        </p:txBody>
      </p:sp>
      <p:sp>
        <p:nvSpPr>
          <p:cNvPr id="7934" name="object_7935"/>
          <p:cNvSpPr txBox="1"/>
          <p:nvPr/>
        </p:nvSpPr>
        <p:spPr>
          <a:xfrm>
            <a:off x="6745326" y="7645610"/>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75%</a:t>
            </a:r>
          </a:p>
        </p:txBody>
      </p:sp>
      <p:sp>
        <p:nvSpPr>
          <p:cNvPr id="7936" name="object_7937"/>
          <p:cNvSpPr txBox="1"/>
          <p:nvPr/>
        </p:nvSpPr>
        <p:spPr>
          <a:xfrm>
            <a:off x="16702573" y="7645610"/>
            <a:ext cx="2167513" cy="1061433"/>
          </a:xfrm>
          <a:prstGeom prst="rect">
            <a:avLst/>
          </a:prstGeom>
        </p:spPr>
        <p:txBody>
          <a:bodyPr vert="horz" wrap="square" lIns="0" tIns="15240" rIns="0" bIns="0" rtlCol="0" anchor="ctr" anchorCtr="0">
            <a:normAutofit/>
          </a:bodyPr>
          <a:lstStyle/>
          <a:p>
            <a:endParaRPr/>
          </a:p>
        </p:txBody>
      </p:sp>
      <p:sp>
        <p:nvSpPr>
          <p:cNvPr id="7938" name="object_7939"/>
          <p:cNvSpPr/>
          <p:nvPr/>
        </p:nvSpPr>
        <p:spPr>
          <a:xfrm>
            <a:off x="7945326" y="7964040"/>
            <a:ext cx="6348584" cy="424573"/>
          </a:xfrm>
          <a:prstGeom prst="rect">
            <a:avLst/>
          </a:prstGeom>
          <a:solidFill>
            <a:srgbClr val="49C0B6"/>
          </a:solidFill>
        </p:spPr>
      </p:sp>
      <p:sp>
        <p:nvSpPr>
          <p:cNvPr id="7940" name="object_7941"/>
          <p:cNvSpPr/>
          <p:nvPr/>
        </p:nvSpPr>
        <p:spPr>
          <a:xfrm>
            <a:off x="10887862" y="8165712"/>
            <a:ext cx="3406048" cy="21229"/>
          </a:xfrm>
          <a:prstGeom prst="rect">
            <a:avLst/>
          </a:prstGeom>
          <a:solidFill>
            <a:srgbClr val="DB2D3C"/>
          </a:solidFill>
        </p:spPr>
      </p:sp>
      <p:sp>
        <p:nvSpPr>
          <p:cNvPr id="7942" name="object_7943"/>
          <p:cNvSpPr/>
          <p:nvPr/>
        </p:nvSpPr>
        <p:spPr>
          <a:xfrm>
            <a:off x="10834790" y="8123255"/>
            <a:ext cx="106143" cy="106143"/>
          </a:xfrm>
          <a:prstGeom prst="rect">
            <a:avLst/>
          </a:prstGeom>
          <a:solidFill>
            <a:srgbClr val="DB2D3C"/>
          </a:solidFill>
        </p:spPr>
      </p:sp>
      <p:sp>
        <p:nvSpPr>
          <p:cNvPr id="7944" name="object_7945"/>
          <p:cNvSpPr/>
          <p:nvPr/>
        </p:nvSpPr>
        <p:spPr>
          <a:xfrm>
            <a:off x="14293910" y="8165712"/>
            <a:ext cx="1165393" cy="21229"/>
          </a:xfrm>
          <a:prstGeom prst="rect">
            <a:avLst/>
          </a:prstGeom>
          <a:solidFill>
            <a:srgbClr val="35B77C"/>
          </a:solidFill>
        </p:spPr>
      </p:sp>
      <p:sp>
        <p:nvSpPr>
          <p:cNvPr id="7946" name="object_7947"/>
          <p:cNvSpPr/>
          <p:nvPr/>
        </p:nvSpPr>
        <p:spPr>
          <a:xfrm>
            <a:off x="15406231" y="8123255"/>
            <a:ext cx="106143" cy="106143"/>
          </a:xfrm>
          <a:prstGeom prst="ellipse">
            <a:avLst/>
          </a:prstGeom>
          <a:solidFill>
            <a:srgbClr val="35B77C"/>
          </a:solidFill>
        </p:spPr>
      </p:sp>
      <p:sp>
        <p:nvSpPr>
          <p:cNvPr id="7948" name="object_7949"/>
          <p:cNvSpPr/>
          <p:nvPr/>
        </p:nvSpPr>
        <p:spPr>
          <a:xfrm>
            <a:off x="12839545" y="8070183"/>
            <a:ext cx="0" cy="212287"/>
          </a:xfrm>
          <a:prstGeom prst="rect">
            <a:avLst/>
          </a:prstGeom>
          <a:ln w="10000">
            <a:solidFill>
              <a:srgbClr val="767A7C"/>
            </a:solidFill>
          </a:ln>
        </p:spPr>
      </p:sp>
      <p:sp>
        <p:nvSpPr>
          <p:cNvPr id="7950" name="object_7951"/>
          <p:cNvSpPr/>
          <p:nvPr/>
        </p:nvSpPr>
        <p:spPr>
          <a:xfrm>
            <a:off x="13458064" y="8070183"/>
            <a:ext cx="0" cy="212287"/>
          </a:xfrm>
          <a:prstGeom prst="rect">
            <a:avLst/>
          </a:prstGeom>
          <a:ln w="20000">
            <a:solidFill>
              <a:srgbClr val="767A7C"/>
            </a:solidFill>
          </a:ln>
        </p:spPr>
      </p:sp>
      <p:sp>
        <p:nvSpPr>
          <p:cNvPr id="7952" name="object_7953"/>
          <p:cNvSpPr/>
          <p:nvPr/>
        </p:nvSpPr>
        <p:spPr>
          <a:xfrm>
            <a:off x="14320822" y="8070183"/>
            <a:ext cx="0" cy="212287"/>
          </a:xfrm>
          <a:prstGeom prst="rect">
            <a:avLst/>
          </a:prstGeom>
          <a:ln w="10000">
            <a:solidFill>
              <a:srgbClr val="767A7C"/>
            </a:solidFill>
          </a:ln>
        </p:spPr>
      </p:sp>
      <p:sp>
        <p:nvSpPr>
          <p:cNvPr id="7954" name="object_7955"/>
          <p:cNvSpPr txBox="1"/>
          <p:nvPr/>
        </p:nvSpPr>
        <p:spPr>
          <a:xfrm>
            <a:off x="1600000" y="8707043"/>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Unternehmensimage</a:t>
            </a:r>
          </a:p>
        </p:txBody>
      </p:sp>
      <p:sp>
        <p:nvSpPr>
          <p:cNvPr id="7956" name="object_7957"/>
          <p:cNvSpPr txBox="1"/>
          <p:nvPr/>
        </p:nvSpPr>
        <p:spPr>
          <a:xfrm>
            <a:off x="950000" y="9025473"/>
            <a:ext cx="424573" cy="424573"/>
          </a:xfrm>
          <a:prstGeom prst="rect">
            <a:avLst/>
          </a:prstGeom>
          <a:solidFill>
            <a:srgbClr val="F79964"/>
          </a:solidFill>
        </p:spPr>
        <p:txBody>
          <a:bodyPr wrap="square" lIns="0" tIns="0" rIns="0" bIns="0" rtlCol="0" anchor="ctr"/>
          <a:lstStyle/>
          <a:p>
            <a:pPr algn="ctr"/>
            <a:endParaRPr/>
          </a:p>
        </p:txBody>
      </p:sp>
      <p:sp>
        <p:nvSpPr>
          <p:cNvPr id="7958" name="object_7959"/>
          <p:cNvSpPr txBox="1"/>
          <p:nvPr/>
        </p:nvSpPr>
        <p:spPr>
          <a:xfrm>
            <a:off x="6745326" y="8707043"/>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83%</a:t>
            </a:r>
          </a:p>
        </p:txBody>
      </p:sp>
      <p:sp>
        <p:nvSpPr>
          <p:cNvPr id="7960" name="object_7961"/>
          <p:cNvSpPr txBox="1"/>
          <p:nvPr/>
        </p:nvSpPr>
        <p:spPr>
          <a:xfrm>
            <a:off x="16702573" y="8707043"/>
            <a:ext cx="2167513" cy="1061433"/>
          </a:xfrm>
          <a:prstGeom prst="rect">
            <a:avLst/>
          </a:prstGeom>
        </p:spPr>
        <p:txBody>
          <a:bodyPr vert="horz" wrap="square" lIns="0" tIns="15240" rIns="0" bIns="0" rtlCol="0" anchor="ctr" anchorCtr="0">
            <a:normAutofit/>
          </a:bodyPr>
          <a:lstStyle/>
          <a:p>
            <a:endParaRPr/>
          </a:p>
        </p:txBody>
      </p:sp>
      <p:sp>
        <p:nvSpPr>
          <p:cNvPr id="7962" name="object_7963"/>
          <p:cNvSpPr/>
          <p:nvPr/>
        </p:nvSpPr>
        <p:spPr>
          <a:xfrm>
            <a:off x="7945326" y="9025473"/>
            <a:ext cx="6564932" cy="424573"/>
          </a:xfrm>
          <a:prstGeom prst="rect">
            <a:avLst/>
          </a:prstGeom>
          <a:solidFill>
            <a:srgbClr val="49C0B6"/>
          </a:solidFill>
        </p:spPr>
      </p:sp>
      <p:sp>
        <p:nvSpPr>
          <p:cNvPr id="7964" name="object_7965"/>
          <p:cNvSpPr/>
          <p:nvPr/>
        </p:nvSpPr>
        <p:spPr>
          <a:xfrm>
            <a:off x="10537560" y="9227145"/>
            <a:ext cx="3972698" cy="21229"/>
          </a:xfrm>
          <a:prstGeom prst="rect">
            <a:avLst/>
          </a:prstGeom>
          <a:solidFill>
            <a:srgbClr val="DB2D3C"/>
          </a:solidFill>
        </p:spPr>
      </p:sp>
      <p:sp>
        <p:nvSpPr>
          <p:cNvPr id="7966" name="object_7967"/>
          <p:cNvSpPr/>
          <p:nvPr/>
        </p:nvSpPr>
        <p:spPr>
          <a:xfrm>
            <a:off x="10484488" y="9184688"/>
            <a:ext cx="106143" cy="106143"/>
          </a:xfrm>
          <a:prstGeom prst="rect">
            <a:avLst/>
          </a:prstGeom>
          <a:solidFill>
            <a:srgbClr val="DB2D3C"/>
          </a:solidFill>
        </p:spPr>
      </p:sp>
      <p:sp>
        <p:nvSpPr>
          <p:cNvPr id="7968" name="object_7969"/>
          <p:cNvSpPr/>
          <p:nvPr/>
        </p:nvSpPr>
        <p:spPr>
          <a:xfrm>
            <a:off x="14510258" y="9227145"/>
            <a:ext cx="821435" cy="21229"/>
          </a:xfrm>
          <a:prstGeom prst="rect">
            <a:avLst/>
          </a:prstGeom>
          <a:solidFill>
            <a:srgbClr val="35B77C"/>
          </a:solidFill>
        </p:spPr>
      </p:sp>
      <p:sp>
        <p:nvSpPr>
          <p:cNvPr id="7970" name="object_7971"/>
          <p:cNvSpPr/>
          <p:nvPr/>
        </p:nvSpPr>
        <p:spPr>
          <a:xfrm>
            <a:off x="15278621" y="9184688"/>
            <a:ext cx="106143" cy="106143"/>
          </a:xfrm>
          <a:prstGeom prst="ellipse">
            <a:avLst/>
          </a:prstGeom>
          <a:solidFill>
            <a:srgbClr val="35B77C"/>
          </a:solidFill>
        </p:spPr>
      </p:sp>
      <p:sp>
        <p:nvSpPr>
          <p:cNvPr id="7972" name="object_7973"/>
          <p:cNvSpPr/>
          <p:nvPr/>
        </p:nvSpPr>
        <p:spPr>
          <a:xfrm>
            <a:off x="13314745" y="9131616"/>
            <a:ext cx="0" cy="212287"/>
          </a:xfrm>
          <a:prstGeom prst="rect">
            <a:avLst/>
          </a:prstGeom>
          <a:ln w="10000">
            <a:solidFill>
              <a:srgbClr val="767A7C"/>
            </a:solidFill>
          </a:ln>
        </p:spPr>
      </p:sp>
      <p:sp>
        <p:nvSpPr>
          <p:cNvPr id="7974" name="object_7975"/>
          <p:cNvSpPr/>
          <p:nvPr/>
        </p:nvSpPr>
        <p:spPr>
          <a:xfrm>
            <a:off x="13820775" y="9131616"/>
            <a:ext cx="0" cy="212287"/>
          </a:xfrm>
          <a:prstGeom prst="rect">
            <a:avLst/>
          </a:prstGeom>
          <a:ln w="20000">
            <a:solidFill>
              <a:srgbClr val="767A7C"/>
            </a:solidFill>
          </a:ln>
        </p:spPr>
      </p:sp>
      <p:sp>
        <p:nvSpPr>
          <p:cNvPr id="7976" name="object_7977"/>
          <p:cNvSpPr/>
          <p:nvPr/>
        </p:nvSpPr>
        <p:spPr>
          <a:xfrm>
            <a:off x="14360856" y="9131616"/>
            <a:ext cx="0" cy="212287"/>
          </a:xfrm>
          <a:prstGeom prst="rect">
            <a:avLst/>
          </a:prstGeom>
          <a:ln w="10000">
            <a:solidFill>
              <a:srgbClr val="767A7C"/>
            </a:solidFill>
          </a:ln>
        </p:spPr>
      </p:sp>
      <p:sp>
        <p:nvSpPr>
          <p:cNvPr id="7978" name="object_7979"/>
          <p:cNvSpPr txBox="1"/>
          <p:nvPr/>
        </p:nvSpPr>
        <p:spPr>
          <a:xfrm>
            <a:off x="800000" y="10500000"/>
            <a:ext cx="16059499" cy="450000"/>
          </a:xfrm>
          <a:prstGeom prst="rect">
            <a:avLst/>
          </a:prstGeom>
        </p:spPr>
        <p:txBody>
          <a:bodyPr vert="horz" wrap="square" lIns="0" tIns="15875" rIns="0" bIns="0" rtlCol="0">
            <a:spAutoFit/>
          </a:bodyPr>
          <a:lstStyle/>
          <a:p>
            <a:r>
              <a:rPr sz="2050" spc="5" dirty="0">
                <a:solidFill>
                  <a:srgbClr val="515455"/>
                </a:solidFill>
                <a:latin typeface="Arial"/>
                <a:cs typeface="Arial"/>
              </a:rPr>
              <a:t>* GPA = Grad der Potentialausschöpfung im Vergleich zum internen Benchmark</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8" name="object_7989"/>
          <p:cNvSpPr>
            <a:spLocks noGrp="1"/>
          </p:cNvSpPr>
          <p:nvPr/>
        </p:nvSpPr>
        <p:spPr>
          <a:xfrm>
            <a:off x="757390" y="680607"/>
            <a:ext cx="733425" cy="733425"/>
          </a:xfrm>
          <a:prstGeom prst="rect">
            <a:avLst/>
          </a:prstGeom>
          <a:ln w="125650">
            <a:solidFill>
              <a:srgbClr val="49C0B6"/>
            </a:solidFill>
          </a:ln>
        </p:spPr>
        <p:txBody>
          <a:bodyPr wrap="square" lIns="0" tIns="0" rIns="0" bIns="0" rtlCol="0"/>
          <a:lstStyle/>
          <a:p>
            <a:endParaRPr/>
          </a:p>
        </p:txBody>
      </p:sp>
      <p:sp>
        <p:nvSpPr>
          <p:cNvPr id="7990" name="object_799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Arbeitssituation | Internes Benchmarking</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7992" name="799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7994" name="799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7996" name="799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7998" name="799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8000" name="800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8002" name="800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8004" name="800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8006" name="800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8008" name="object_8009"/>
          <p:cNvSpPr txBox="1"/>
          <p:nvPr/>
        </p:nvSpPr>
        <p:spPr>
          <a:xfrm>
            <a:off x="6745326" y="2933766"/>
            <a:ext cx="900000" cy="316112"/>
          </a:xfrm>
          <a:prstGeom prst="rect">
            <a:avLst/>
          </a:prstGeom>
        </p:spPr>
        <p:txBody>
          <a:bodyPr vert="horz" wrap="square" lIns="0" tIns="15875" rIns="0" bIns="0" rtlCol="0">
            <a:spAutoFit/>
          </a:bodyPr>
          <a:lstStyle/>
          <a:p>
            <a:pPr algn="ctr"/>
            <a:r>
              <a:rPr sz="2450" spc="5" dirty="0">
                <a:solidFill>
                  <a:srgbClr val="515455"/>
                </a:solidFill>
                <a:latin typeface="Arial"/>
                <a:cs typeface="Arial"/>
              </a:rPr>
              <a:t>GPA</a:t>
            </a:r>
          </a:p>
        </p:txBody>
      </p:sp>
      <p:sp>
        <p:nvSpPr>
          <p:cNvPr id="8010" name="object_8011"/>
          <p:cNvSpPr txBox="1"/>
          <p:nvPr/>
        </p:nvSpPr>
        <p:spPr>
          <a:xfrm>
            <a:off x="7355631"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8012" name="object_8013"/>
          <p:cNvSpPr/>
          <p:nvPr/>
        </p:nvSpPr>
        <p:spPr>
          <a:xfrm>
            <a:off x="7945326" y="3399878"/>
            <a:ext cx="0" cy="6368600"/>
          </a:xfrm>
          <a:prstGeom prst="rect">
            <a:avLst/>
          </a:prstGeom>
          <a:ln w="5235">
            <a:solidFill>
              <a:srgbClr val="000000"/>
            </a:solidFill>
          </a:ln>
        </p:spPr>
      </p:sp>
      <p:sp>
        <p:nvSpPr>
          <p:cNvPr id="8014" name="object_8015"/>
          <p:cNvSpPr txBox="1"/>
          <p:nvPr/>
        </p:nvSpPr>
        <p:spPr>
          <a:xfrm>
            <a:off x="903708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8016" name="object_8017"/>
          <p:cNvSpPr/>
          <p:nvPr/>
        </p:nvSpPr>
        <p:spPr>
          <a:xfrm>
            <a:off x="9626775" y="3399878"/>
            <a:ext cx="0" cy="6368600"/>
          </a:xfrm>
          <a:prstGeom prst="rect">
            <a:avLst/>
          </a:prstGeom>
          <a:ln w="5235">
            <a:solidFill>
              <a:srgbClr val="767A7C"/>
            </a:solidFill>
          </a:ln>
        </p:spPr>
      </p:sp>
      <p:sp>
        <p:nvSpPr>
          <p:cNvPr id="8018" name="object_8019"/>
          <p:cNvSpPr txBox="1"/>
          <p:nvPr/>
        </p:nvSpPr>
        <p:spPr>
          <a:xfrm>
            <a:off x="1071853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8020" name="object_8021"/>
          <p:cNvSpPr/>
          <p:nvPr/>
        </p:nvSpPr>
        <p:spPr>
          <a:xfrm>
            <a:off x="11308225" y="3399878"/>
            <a:ext cx="0" cy="6368600"/>
          </a:xfrm>
          <a:prstGeom prst="rect">
            <a:avLst/>
          </a:prstGeom>
          <a:ln w="5235">
            <a:solidFill>
              <a:srgbClr val="767A7C"/>
            </a:solidFill>
          </a:ln>
        </p:spPr>
      </p:sp>
      <p:sp>
        <p:nvSpPr>
          <p:cNvPr id="8022" name="object_8023"/>
          <p:cNvSpPr txBox="1"/>
          <p:nvPr/>
        </p:nvSpPr>
        <p:spPr>
          <a:xfrm>
            <a:off x="1239997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8024" name="object_8025"/>
          <p:cNvSpPr/>
          <p:nvPr/>
        </p:nvSpPr>
        <p:spPr>
          <a:xfrm>
            <a:off x="12989674" y="3399878"/>
            <a:ext cx="0" cy="6368600"/>
          </a:xfrm>
          <a:prstGeom prst="rect">
            <a:avLst/>
          </a:prstGeom>
          <a:ln w="5235">
            <a:solidFill>
              <a:srgbClr val="767A7C"/>
            </a:solidFill>
          </a:ln>
        </p:spPr>
      </p:sp>
      <p:sp>
        <p:nvSpPr>
          <p:cNvPr id="8026" name="object_8027"/>
          <p:cNvSpPr txBox="1"/>
          <p:nvPr/>
        </p:nvSpPr>
        <p:spPr>
          <a:xfrm>
            <a:off x="1408142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8028" name="object_8029"/>
          <p:cNvSpPr/>
          <p:nvPr/>
        </p:nvSpPr>
        <p:spPr>
          <a:xfrm>
            <a:off x="14671124" y="3399878"/>
            <a:ext cx="0" cy="6368600"/>
          </a:xfrm>
          <a:prstGeom prst="rect">
            <a:avLst/>
          </a:prstGeom>
          <a:ln w="5235">
            <a:solidFill>
              <a:srgbClr val="767A7C"/>
            </a:solidFill>
          </a:ln>
        </p:spPr>
      </p:sp>
      <p:sp>
        <p:nvSpPr>
          <p:cNvPr id="8030" name="object_8031"/>
          <p:cNvSpPr txBox="1"/>
          <p:nvPr/>
        </p:nvSpPr>
        <p:spPr>
          <a:xfrm>
            <a:off x="15762878"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8032" name="object_8033"/>
          <p:cNvSpPr/>
          <p:nvPr/>
        </p:nvSpPr>
        <p:spPr>
          <a:xfrm>
            <a:off x="16352573" y="3399878"/>
            <a:ext cx="0" cy="6368600"/>
          </a:xfrm>
          <a:prstGeom prst="rect">
            <a:avLst/>
          </a:prstGeom>
          <a:ln w="5235">
            <a:solidFill>
              <a:srgbClr val="000000"/>
            </a:solidFill>
          </a:ln>
        </p:spPr>
      </p:sp>
      <p:sp>
        <p:nvSpPr>
          <p:cNvPr id="7982" name="object_7983"/>
          <p:cNvSpPr/>
          <p:nvPr/>
        </p:nvSpPr>
        <p:spPr>
          <a:xfrm>
            <a:off x="7945326" y="3242398"/>
            <a:ext cx="5128421" cy="157480"/>
          </a:xfrm>
          <a:prstGeom prst="rect">
            <a:avLst/>
          </a:prstGeom>
          <a:solidFill>
            <a:srgbClr val="DB2D3C"/>
          </a:solidFill>
        </p:spPr>
      </p:sp>
      <p:sp>
        <p:nvSpPr>
          <p:cNvPr id="7984" name="object_7985"/>
          <p:cNvSpPr/>
          <p:nvPr/>
        </p:nvSpPr>
        <p:spPr>
          <a:xfrm>
            <a:off x="13073747" y="3242398"/>
            <a:ext cx="1008870" cy="157480"/>
          </a:xfrm>
          <a:prstGeom prst="rect">
            <a:avLst/>
          </a:prstGeom>
          <a:solidFill>
            <a:srgbClr val="FABC46"/>
          </a:solidFill>
        </p:spPr>
      </p:sp>
      <p:sp>
        <p:nvSpPr>
          <p:cNvPr id="7986" name="object_7987"/>
          <p:cNvSpPr/>
          <p:nvPr/>
        </p:nvSpPr>
        <p:spPr>
          <a:xfrm>
            <a:off x="14082617" y="3242398"/>
            <a:ext cx="2269957" cy="157480"/>
          </a:xfrm>
          <a:prstGeom prst="rect">
            <a:avLst/>
          </a:prstGeom>
          <a:solidFill>
            <a:srgbClr val="35B77C"/>
          </a:solidFill>
        </p:spPr>
      </p:sp>
      <p:sp>
        <p:nvSpPr>
          <p:cNvPr id="8034" name="object_8035"/>
          <p:cNvSpPr txBox="1"/>
          <p:nvPr/>
        </p:nvSpPr>
        <p:spPr>
          <a:xfrm>
            <a:off x="1600000" y="3399878"/>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Einsatz der Qualifikationen</a:t>
            </a:r>
          </a:p>
        </p:txBody>
      </p:sp>
      <p:sp>
        <p:nvSpPr>
          <p:cNvPr id="8036" name="object_8037"/>
          <p:cNvSpPr txBox="1"/>
          <p:nvPr/>
        </p:nvSpPr>
        <p:spPr>
          <a:xfrm>
            <a:off x="950000" y="3575015"/>
            <a:ext cx="445802" cy="445802"/>
          </a:xfrm>
          <a:prstGeom prst="ellipse">
            <a:avLst/>
          </a:prstGeom>
          <a:solidFill>
            <a:srgbClr val="49C0B6"/>
          </a:solidFill>
        </p:spPr>
        <p:txBody>
          <a:bodyPr wrap="square" lIns="0" tIns="0" rIns="0" bIns="0" rtlCol="0" anchor="ctr"/>
          <a:lstStyle/>
          <a:p>
            <a:pPr algn="ctr"/>
            <a:r>
              <a:rPr sz="1613" b="1" dirty="0">
                <a:solidFill>
                  <a:srgbClr val="FFFFFF"/>
                </a:solidFill>
                <a:latin typeface="Arial"/>
                <a:ea typeface="Arial"/>
              </a:rPr>
              <a:t>1</a:t>
            </a:r>
          </a:p>
        </p:txBody>
      </p:sp>
      <p:sp>
        <p:nvSpPr>
          <p:cNvPr id="8038" name="object_8039"/>
          <p:cNvSpPr txBox="1"/>
          <p:nvPr/>
        </p:nvSpPr>
        <p:spPr>
          <a:xfrm>
            <a:off x="6745326" y="3399878"/>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66%</a:t>
            </a:r>
          </a:p>
        </p:txBody>
      </p:sp>
      <p:sp>
        <p:nvSpPr>
          <p:cNvPr id="8040" name="object_8041"/>
          <p:cNvSpPr txBox="1"/>
          <p:nvPr/>
        </p:nvSpPr>
        <p:spPr>
          <a:xfrm>
            <a:off x="16702573" y="3399878"/>
            <a:ext cx="2167513" cy="796075"/>
          </a:xfrm>
          <a:prstGeom prst="rect">
            <a:avLst/>
          </a:prstGeom>
        </p:spPr>
        <p:txBody>
          <a:bodyPr vert="horz" wrap="square" lIns="0" tIns="15240" rIns="0" bIns="0" rtlCol="0" anchor="ctr" anchorCtr="0">
            <a:normAutofit/>
          </a:bodyPr>
          <a:lstStyle/>
          <a:p>
            <a:endParaRPr/>
          </a:p>
        </p:txBody>
      </p:sp>
      <p:sp>
        <p:nvSpPr>
          <p:cNvPr id="8042" name="object_8043"/>
          <p:cNvSpPr/>
          <p:nvPr/>
        </p:nvSpPr>
        <p:spPr>
          <a:xfrm>
            <a:off x="7945326" y="3638701"/>
            <a:ext cx="7110129" cy="318430"/>
          </a:xfrm>
          <a:prstGeom prst="rect">
            <a:avLst/>
          </a:prstGeom>
          <a:solidFill>
            <a:srgbClr val="49C0B6"/>
          </a:solidFill>
        </p:spPr>
      </p:sp>
      <p:sp>
        <p:nvSpPr>
          <p:cNvPr id="8044" name="object_8045"/>
          <p:cNvSpPr/>
          <p:nvPr/>
        </p:nvSpPr>
        <p:spPr>
          <a:xfrm>
            <a:off x="12802846" y="3789955"/>
            <a:ext cx="2252609" cy="15922"/>
          </a:xfrm>
          <a:prstGeom prst="rect">
            <a:avLst/>
          </a:prstGeom>
          <a:solidFill>
            <a:srgbClr val="DB2D3C"/>
          </a:solidFill>
        </p:spPr>
      </p:sp>
      <p:sp>
        <p:nvSpPr>
          <p:cNvPr id="8046" name="object_8047"/>
          <p:cNvSpPr/>
          <p:nvPr/>
        </p:nvSpPr>
        <p:spPr>
          <a:xfrm>
            <a:off x="12763042" y="3758112"/>
            <a:ext cx="79608" cy="79608"/>
          </a:xfrm>
          <a:prstGeom prst="rect">
            <a:avLst/>
          </a:prstGeom>
          <a:solidFill>
            <a:srgbClr val="DB2D3C"/>
          </a:solidFill>
        </p:spPr>
      </p:sp>
      <p:sp>
        <p:nvSpPr>
          <p:cNvPr id="8048" name="object_8049"/>
          <p:cNvSpPr/>
          <p:nvPr/>
        </p:nvSpPr>
        <p:spPr>
          <a:xfrm>
            <a:off x="15055455" y="3789955"/>
            <a:ext cx="1156997" cy="15922"/>
          </a:xfrm>
          <a:prstGeom prst="rect">
            <a:avLst/>
          </a:prstGeom>
          <a:solidFill>
            <a:srgbClr val="35B77C"/>
          </a:solidFill>
        </p:spPr>
      </p:sp>
      <p:sp>
        <p:nvSpPr>
          <p:cNvPr id="8050" name="object_8051"/>
          <p:cNvSpPr/>
          <p:nvPr/>
        </p:nvSpPr>
        <p:spPr>
          <a:xfrm>
            <a:off x="16172648" y="3758112"/>
            <a:ext cx="79608" cy="79608"/>
          </a:xfrm>
          <a:prstGeom prst="ellipse">
            <a:avLst/>
          </a:prstGeom>
          <a:solidFill>
            <a:srgbClr val="35B77C"/>
          </a:solidFill>
        </p:spPr>
      </p:sp>
      <p:sp>
        <p:nvSpPr>
          <p:cNvPr id="8052" name="object_8053"/>
          <p:cNvSpPr/>
          <p:nvPr/>
        </p:nvSpPr>
        <p:spPr>
          <a:xfrm>
            <a:off x="13494109" y="3718309"/>
            <a:ext cx="0" cy="159215"/>
          </a:xfrm>
          <a:prstGeom prst="rect">
            <a:avLst/>
          </a:prstGeom>
          <a:ln w="10000">
            <a:solidFill>
              <a:srgbClr val="767A7C"/>
            </a:solidFill>
          </a:ln>
        </p:spPr>
      </p:sp>
      <p:sp>
        <p:nvSpPr>
          <p:cNvPr id="8054" name="object_8055"/>
          <p:cNvSpPr/>
          <p:nvPr/>
        </p:nvSpPr>
        <p:spPr>
          <a:xfrm>
            <a:off x="14166689" y="3718309"/>
            <a:ext cx="0" cy="159215"/>
          </a:xfrm>
          <a:prstGeom prst="rect">
            <a:avLst/>
          </a:prstGeom>
          <a:ln w="20000">
            <a:solidFill>
              <a:srgbClr val="767A7C"/>
            </a:solidFill>
          </a:ln>
        </p:spPr>
      </p:sp>
      <p:sp>
        <p:nvSpPr>
          <p:cNvPr id="8056" name="object_8057"/>
          <p:cNvSpPr/>
          <p:nvPr/>
        </p:nvSpPr>
        <p:spPr>
          <a:xfrm>
            <a:off x="15007413" y="3718309"/>
            <a:ext cx="0" cy="159215"/>
          </a:xfrm>
          <a:prstGeom prst="rect">
            <a:avLst/>
          </a:prstGeom>
          <a:ln w="10000">
            <a:solidFill>
              <a:srgbClr val="767A7C"/>
            </a:solidFill>
          </a:ln>
        </p:spPr>
      </p:sp>
      <p:sp>
        <p:nvSpPr>
          <p:cNvPr id="8058" name="object_8059"/>
          <p:cNvSpPr txBox="1"/>
          <p:nvPr/>
        </p:nvSpPr>
        <p:spPr>
          <a:xfrm>
            <a:off x="1600000" y="4195953"/>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Neues lernen</a:t>
            </a:r>
          </a:p>
        </p:txBody>
      </p:sp>
      <p:sp>
        <p:nvSpPr>
          <p:cNvPr id="8060" name="object_8061"/>
          <p:cNvSpPr txBox="1"/>
          <p:nvPr/>
        </p:nvSpPr>
        <p:spPr>
          <a:xfrm>
            <a:off x="950000" y="4371090"/>
            <a:ext cx="445802" cy="445802"/>
          </a:xfrm>
          <a:prstGeom prst="ellipse">
            <a:avLst/>
          </a:prstGeom>
          <a:solidFill>
            <a:srgbClr val="49C0B6"/>
          </a:solidFill>
        </p:spPr>
        <p:txBody>
          <a:bodyPr wrap="square" lIns="0" tIns="0" rIns="0" bIns="0" rtlCol="0" anchor="ctr"/>
          <a:lstStyle/>
          <a:p>
            <a:pPr algn="ctr"/>
            <a:r>
              <a:rPr sz="1613" b="1" dirty="0">
                <a:solidFill>
                  <a:srgbClr val="FFFFFF"/>
                </a:solidFill>
                <a:latin typeface="Arial"/>
                <a:ea typeface="Arial"/>
              </a:rPr>
              <a:t>2</a:t>
            </a:r>
          </a:p>
        </p:txBody>
      </p:sp>
      <p:sp>
        <p:nvSpPr>
          <p:cNvPr id="8062" name="object_8063"/>
          <p:cNvSpPr txBox="1"/>
          <p:nvPr/>
        </p:nvSpPr>
        <p:spPr>
          <a:xfrm>
            <a:off x="6745326" y="4195953"/>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64%</a:t>
            </a:r>
          </a:p>
        </p:txBody>
      </p:sp>
      <p:sp>
        <p:nvSpPr>
          <p:cNvPr id="8064" name="object_8065"/>
          <p:cNvSpPr txBox="1"/>
          <p:nvPr/>
        </p:nvSpPr>
        <p:spPr>
          <a:xfrm>
            <a:off x="16702573" y="4195953"/>
            <a:ext cx="2167513" cy="796075"/>
          </a:xfrm>
          <a:prstGeom prst="rect">
            <a:avLst/>
          </a:prstGeom>
        </p:spPr>
        <p:txBody>
          <a:bodyPr vert="horz" wrap="square" lIns="0" tIns="15240" rIns="0" bIns="0" rtlCol="0" anchor="ctr" anchorCtr="0">
            <a:normAutofit/>
          </a:bodyPr>
          <a:lstStyle/>
          <a:p>
            <a:endParaRPr/>
          </a:p>
        </p:txBody>
      </p:sp>
      <p:sp>
        <p:nvSpPr>
          <p:cNvPr id="8066" name="object_8067"/>
          <p:cNvSpPr/>
          <p:nvPr/>
        </p:nvSpPr>
        <p:spPr>
          <a:xfrm>
            <a:off x="7945326" y="4434776"/>
            <a:ext cx="6677756" cy="318430"/>
          </a:xfrm>
          <a:prstGeom prst="rect">
            <a:avLst/>
          </a:prstGeom>
          <a:solidFill>
            <a:srgbClr val="49C0B6"/>
          </a:solidFill>
        </p:spPr>
      </p:sp>
      <p:sp>
        <p:nvSpPr>
          <p:cNvPr id="8068" name="object_8069"/>
          <p:cNvSpPr/>
          <p:nvPr/>
        </p:nvSpPr>
        <p:spPr>
          <a:xfrm>
            <a:off x="12092901" y="4586030"/>
            <a:ext cx="2530181" cy="15922"/>
          </a:xfrm>
          <a:prstGeom prst="rect">
            <a:avLst/>
          </a:prstGeom>
          <a:solidFill>
            <a:srgbClr val="DB2D3C"/>
          </a:solidFill>
        </p:spPr>
      </p:sp>
      <p:sp>
        <p:nvSpPr>
          <p:cNvPr id="8070" name="object_8071"/>
          <p:cNvSpPr/>
          <p:nvPr/>
        </p:nvSpPr>
        <p:spPr>
          <a:xfrm>
            <a:off x="12053097" y="4554187"/>
            <a:ext cx="79608" cy="79608"/>
          </a:xfrm>
          <a:prstGeom prst="rect">
            <a:avLst/>
          </a:prstGeom>
          <a:solidFill>
            <a:srgbClr val="DB2D3C"/>
          </a:solidFill>
        </p:spPr>
      </p:sp>
      <p:sp>
        <p:nvSpPr>
          <p:cNvPr id="8072" name="object_8073"/>
          <p:cNvSpPr/>
          <p:nvPr/>
        </p:nvSpPr>
        <p:spPr>
          <a:xfrm>
            <a:off x="14623082" y="4586030"/>
            <a:ext cx="1449249" cy="15922"/>
          </a:xfrm>
          <a:prstGeom prst="rect">
            <a:avLst/>
          </a:prstGeom>
          <a:solidFill>
            <a:srgbClr val="35B77C"/>
          </a:solidFill>
        </p:spPr>
      </p:sp>
      <p:sp>
        <p:nvSpPr>
          <p:cNvPr id="8074" name="object_8075"/>
          <p:cNvSpPr/>
          <p:nvPr/>
        </p:nvSpPr>
        <p:spPr>
          <a:xfrm>
            <a:off x="16032527" y="4554187"/>
            <a:ext cx="79608" cy="79608"/>
          </a:xfrm>
          <a:prstGeom prst="ellipse">
            <a:avLst/>
          </a:prstGeom>
          <a:solidFill>
            <a:srgbClr val="35B77C"/>
          </a:solidFill>
        </p:spPr>
      </p:sp>
      <p:sp>
        <p:nvSpPr>
          <p:cNvPr id="8076" name="object_8077"/>
          <p:cNvSpPr/>
          <p:nvPr/>
        </p:nvSpPr>
        <p:spPr>
          <a:xfrm>
            <a:off x="12989674" y="4514384"/>
            <a:ext cx="0" cy="159215"/>
          </a:xfrm>
          <a:prstGeom prst="rect">
            <a:avLst/>
          </a:prstGeom>
          <a:ln w="10000">
            <a:solidFill>
              <a:srgbClr val="767A7C"/>
            </a:solidFill>
          </a:ln>
        </p:spPr>
      </p:sp>
      <p:sp>
        <p:nvSpPr>
          <p:cNvPr id="8078" name="object_8079"/>
          <p:cNvSpPr/>
          <p:nvPr/>
        </p:nvSpPr>
        <p:spPr>
          <a:xfrm>
            <a:off x="13710295" y="4514384"/>
            <a:ext cx="0" cy="159215"/>
          </a:xfrm>
          <a:prstGeom prst="rect">
            <a:avLst/>
          </a:prstGeom>
          <a:ln w="20000">
            <a:solidFill>
              <a:srgbClr val="767A7C"/>
            </a:solidFill>
          </a:ln>
        </p:spPr>
      </p:sp>
      <p:sp>
        <p:nvSpPr>
          <p:cNvPr id="8080" name="object_8081"/>
          <p:cNvSpPr/>
          <p:nvPr/>
        </p:nvSpPr>
        <p:spPr>
          <a:xfrm>
            <a:off x="14671124" y="4514384"/>
            <a:ext cx="0" cy="159215"/>
          </a:xfrm>
          <a:prstGeom prst="rect">
            <a:avLst/>
          </a:prstGeom>
          <a:ln w="10000">
            <a:solidFill>
              <a:srgbClr val="767A7C"/>
            </a:solidFill>
          </a:ln>
        </p:spPr>
      </p:sp>
      <p:sp>
        <p:nvSpPr>
          <p:cNvPr id="8082" name="object_8083"/>
          <p:cNvSpPr txBox="1"/>
          <p:nvPr/>
        </p:nvSpPr>
        <p:spPr>
          <a:xfrm>
            <a:off x="1600000" y="4992028"/>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Unterstützung durch Kollegen</a:t>
            </a:r>
          </a:p>
        </p:txBody>
      </p:sp>
      <p:sp>
        <p:nvSpPr>
          <p:cNvPr id="8084" name="object_8085"/>
          <p:cNvSpPr txBox="1"/>
          <p:nvPr/>
        </p:nvSpPr>
        <p:spPr>
          <a:xfrm>
            <a:off x="950000" y="5167165"/>
            <a:ext cx="445802" cy="445802"/>
          </a:xfrm>
          <a:prstGeom prst="ellipse">
            <a:avLst/>
          </a:prstGeom>
          <a:solidFill>
            <a:srgbClr val="49C0B6"/>
          </a:solidFill>
        </p:spPr>
        <p:txBody>
          <a:bodyPr wrap="square" lIns="0" tIns="0" rIns="0" bIns="0" rtlCol="0" anchor="ctr"/>
          <a:lstStyle/>
          <a:p>
            <a:pPr algn="ctr"/>
            <a:r>
              <a:rPr sz="1613" b="1" dirty="0">
                <a:solidFill>
                  <a:srgbClr val="FFFFFF"/>
                </a:solidFill>
                <a:latin typeface="Arial"/>
                <a:ea typeface="Arial"/>
              </a:rPr>
              <a:t>3</a:t>
            </a:r>
          </a:p>
        </p:txBody>
      </p:sp>
      <p:sp>
        <p:nvSpPr>
          <p:cNvPr id="8086" name="object_8087"/>
          <p:cNvSpPr txBox="1"/>
          <p:nvPr/>
        </p:nvSpPr>
        <p:spPr>
          <a:xfrm>
            <a:off x="6745326" y="4992028"/>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58%</a:t>
            </a:r>
          </a:p>
        </p:txBody>
      </p:sp>
      <p:sp>
        <p:nvSpPr>
          <p:cNvPr id="8088" name="object_8089"/>
          <p:cNvSpPr txBox="1"/>
          <p:nvPr/>
        </p:nvSpPr>
        <p:spPr>
          <a:xfrm>
            <a:off x="16702573" y="4992028"/>
            <a:ext cx="2167513" cy="796075"/>
          </a:xfrm>
          <a:prstGeom prst="rect">
            <a:avLst/>
          </a:prstGeom>
        </p:spPr>
        <p:txBody>
          <a:bodyPr vert="horz" wrap="square" lIns="0" tIns="15240" rIns="0" bIns="0" rtlCol="0" anchor="ctr" anchorCtr="0">
            <a:normAutofit/>
          </a:bodyPr>
          <a:lstStyle/>
          <a:p>
            <a:endParaRPr/>
          </a:p>
        </p:txBody>
      </p:sp>
      <p:sp>
        <p:nvSpPr>
          <p:cNvPr id="8090" name="object_8091"/>
          <p:cNvSpPr/>
          <p:nvPr/>
        </p:nvSpPr>
        <p:spPr>
          <a:xfrm>
            <a:off x="7945326" y="5230851"/>
            <a:ext cx="7062087" cy="318430"/>
          </a:xfrm>
          <a:prstGeom prst="rect">
            <a:avLst/>
          </a:prstGeom>
          <a:solidFill>
            <a:srgbClr val="49C0B6"/>
          </a:solidFill>
        </p:spPr>
      </p:sp>
      <p:sp>
        <p:nvSpPr>
          <p:cNvPr id="8092" name="object_8093"/>
          <p:cNvSpPr/>
          <p:nvPr/>
        </p:nvSpPr>
        <p:spPr>
          <a:xfrm>
            <a:off x="13470088" y="5382105"/>
            <a:ext cx="1537325" cy="15922"/>
          </a:xfrm>
          <a:prstGeom prst="rect">
            <a:avLst/>
          </a:prstGeom>
          <a:solidFill>
            <a:srgbClr val="DB2D3C"/>
          </a:solidFill>
        </p:spPr>
      </p:sp>
      <p:sp>
        <p:nvSpPr>
          <p:cNvPr id="8094" name="object_8095"/>
          <p:cNvSpPr/>
          <p:nvPr/>
        </p:nvSpPr>
        <p:spPr>
          <a:xfrm>
            <a:off x="13430284" y="5350262"/>
            <a:ext cx="79608" cy="79608"/>
          </a:xfrm>
          <a:prstGeom prst="rect">
            <a:avLst/>
          </a:prstGeom>
          <a:solidFill>
            <a:srgbClr val="DB2D3C"/>
          </a:solidFill>
        </p:spPr>
      </p:sp>
      <p:sp>
        <p:nvSpPr>
          <p:cNvPr id="8096" name="object_8097"/>
          <p:cNvSpPr/>
          <p:nvPr/>
        </p:nvSpPr>
        <p:spPr>
          <a:xfrm>
            <a:off x="15007413" y="5382105"/>
            <a:ext cx="1104953" cy="15922"/>
          </a:xfrm>
          <a:prstGeom prst="rect">
            <a:avLst/>
          </a:prstGeom>
          <a:solidFill>
            <a:srgbClr val="35B77C"/>
          </a:solidFill>
        </p:spPr>
      </p:sp>
      <p:sp>
        <p:nvSpPr>
          <p:cNvPr id="8098" name="object_8099"/>
          <p:cNvSpPr/>
          <p:nvPr/>
        </p:nvSpPr>
        <p:spPr>
          <a:xfrm>
            <a:off x="16072562" y="5350262"/>
            <a:ext cx="79608" cy="79608"/>
          </a:xfrm>
          <a:prstGeom prst="ellipse">
            <a:avLst/>
          </a:prstGeom>
          <a:solidFill>
            <a:srgbClr val="35B77C"/>
          </a:solidFill>
        </p:spPr>
      </p:sp>
      <p:sp>
        <p:nvSpPr>
          <p:cNvPr id="8100" name="object_8101"/>
          <p:cNvSpPr/>
          <p:nvPr/>
        </p:nvSpPr>
        <p:spPr>
          <a:xfrm>
            <a:off x="14591055" y="5310459"/>
            <a:ext cx="0" cy="159215"/>
          </a:xfrm>
          <a:prstGeom prst="rect">
            <a:avLst/>
          </a:prstGeom>
          <a:ln w="10000">
            <a:solidFill>
              <a:srgbClr val="767A7C"/>
            </a:solidFill>
          </a:ln>
        </p:spPr>
      </p:sp>
      <p:sp>
        <p:nvSpPr>
          <p:cNvPr id="8102" name="object_8103"/>
          <p:cNvSpPr/>
          <p:nvPr/>
        </p:nvSpPr>
        <p:spPr>
          <a:xfrm>
            <a:off x="14936616" y="5310459"/>
            <a:ext cx="0" cy="159215"/>
          </a:xfrm>
          <a:prstGeom prst="rect">
            <a:avLst/>
          </a:prstGeom>
          <a:ln w="20000">
            <a:solidFill>
              <a:srgbClr val="767A7C"/>
            </a:solidFill>
          </a:ln>
        </p:spPr>
      </p:sp>
      <p:sp>
        <p:nvSpPr>
          <p:cNvPr id="8104" name="object_8105"/>
          <p:cNvSpPr/>
          <p:nvPr/>
        </p:nvSpPr>
        <p:spPr>
          <a:xfrm>
            <a:off x="15271641" y="5310459"/>
            <a:ext cx="0" cy="159215"/>
          </a:xfrm>
          <a:prstGeom prst="rect">
            <a:avLst/>
          </a:prstGeom>
          <a:ln w="10000">
            <a:solidFill>
              <a:srgbClr val="767A7C"/>
            </a:solidFill>
          </a:ln>
        </p:spPr>
      </p:sp>
      <p:sp>
        <p:nvSpPr>
          <p:cNvPr id="8106" name="object_8107"/>
          <p:cNvSpPr txBox="1"/>
          <p:nvPr/>
        </p:nvSpPr>
        <p:spPr>
          <a:xfrm>
            <a:off x="1600000" y="5788103"/>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Unterstützung durch Führungskraft</a:t>
            </a:r>
          </a:p>
        </p:txBody>
      </p:sp>
      <p:sp>
        <p:nvSpPr>
          <p:cNvPr id="8108" name="object_8109"/>
          <p:cNvSpPr txBox="1"/>
          <p:nvPr/>
        </p:nvSpPr>
        <p:spPr>
          <a:xfrm>
            <a:off x="950000" y="5963240"/>
            <a:ext cx="445802" cy="445802"/>
          </a:xfrm>
          <a:prstGeom prst="ellipse">
            <a:avLst/>
          </a:prstGeom>
          <a:solidFill>
            <a:srgbClr val="49C0B6"/>
          </a:solidFill>
        </p:spPr>
        <p:txBody>
          <a:bodyPr wrap="square" lIns="0" tIns="0" rIns="0" bIns="0" rtlCol="0" anchor="ctr"/>
          <a:lstStyle/>
          <a:p>
            <a:pPr algn="ctr"/>
            <a:r>
              <a:rPr sz="1613" b="1" dirty="0">
                <a:solidFill>
                  <a:srgbClr val="FFFFFF"/>
                </a:solidFill>
                <a:latin typeface="Arial"/>
                <a:ea typeface="Arial"/>
              </a:rPr>
              <a:t>4</a:t>
            </a:r>
          </a:p>
        </p:txBody>
      </p:sp>
      <p:sp>
        <p:nvSpPr>
          <p:cNvPr id="8110" name="object_8111"/>
          <p:cNvSpPr txBox="1"/>
          <p:nvPr/>
        </p:nvSpPr>
        <p:spPr>
          <a:xfrm>
            <a:off x="6745326" y="5788103"/>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76%</a:t>
            </a:r>
          </a:p>
        </p:txBody>
      </p:sp>
      <p:sp>
        <p:nvSpPr>
          <p:cNvPr id="8112" name="object_8113"/>
          <p:cNvSpPr txBox="1"/>
          <p:nvPr/>
        </p:nvSpPr>
        <p:spPr>
          <a:xfrm>
            <a:off x="16702573" y="5788103"/>
            <a:ext cx="2167513" cy="796075"/>
          </a:xfrm>
          <a:prstGeom prst="rect">
            <a:avLst/>
          </a:prstGeom>
        </p:spPr>
        <p:txBody>
          <a:bodyPr vert="horz" wrap="square" lIns="0" tIns="15240" rIns="0" bIns="0" rtlCol="0" anchor="ctr" anchorCtr="0">
            <a:normAutofit/>
          </a:bodyPr>
          <a:lstStyle/>
          <a:p>
            <a:endParaRPr/>
          </a:p>
        </p:txBody>
      </p:sp>
      <p:sp>
        <p:nvSpPr>
          <p:cNvPr id="8114" name="object_8115"/>
          <p:cNvSpPr/>
          <p:nvPr/>
        </p:nvSpPr>
        <p:spPr>
          <a:xfrm>
            <a:off x="7945326" y="6026926"/>
            <a:ext cx="7133422" cy="318430"/>
          </a:xfrm>
          <a:prstGeom prst="rect">
            <a:avLst/>
          </a:prstGeom>
          <a:solidFill>
            <a:srgbClr val="49C0B6"/>
          </a:solidFill>
        </p:spPr>
      </p:sp>
      <p:sp>
        <p:nvSpPr>
          <p:cNvPr id="8116" name="object_8117"/>
          <p:cNvSpPr/>
          <p:nvPr/>
        </p:nvSpPr>
        <p:spPr>
          <a:xfrm>
            <a:off x="11766802" y="6178180"/>
            <a:ext cx="3311946" cy="15922"/>
          </a:xfrm>
          <a:prstGeom prst="rect">
            <a:avLst/>
          </a:prstGeom>
          <a:solidFill>
            <a:srgbClr val="DB2D3C"/>
          </a:solidFill>
        </p:spPr>
      </p:sp>
      <p:sp>
        <p:nvSpPr>
          <p:cNvPr id="8118" name="object_8119"/>
          <p:cNvSpPr/>
          <p:nvPr/>
        </p:nvSpPr>
        <p:spPr>
          <a:xfrm>
            <a:off x="11726998" y="6146337"/>
            <a:ext cx="79608" cy="79608"/>
          </a:xfrm>
          <a:prstGeom prst="rect">
            <a:avLst/>
          </a:prstGeom>
          <a:solidFill>
            <a:srgbClr val="DB2D3C"/>
          </a:solidFill>
        </p:spPr>
      </p:sp>
      <p:sp>
        <p:nvSpPr>
          <p:cNvPr id="8120" name="object_8121"/>
          <p:cNvSpPr/>
          <p:nvPr/>
        </p:nvSpPr>
        <p:spPr>
          <a:xfrm>
            <a:off x="15078748" y="6178180"/>
            <a:ext cx="1063644" cy="15922"/>
          </a:xfrm>
          <a:prstGeom prst="rect">
            <a:avLst/>
          </a:prstGeom>
          <a:solidFill>
            <a:srgbClr val="35B77C"/>
          </a:solidFill>
        </p:spPr>
      </p:sp>
      <p:sp>
        <p:nvSpPr>
          <p:cNvPr id="8122" name="object_8123"/>
          <p:cNvSpPr/>
          <p:nvPr/>
        </p:nvSpPr>
        <p:spPr>
          <a:xfrm>
            <a:off x="16102588" y="6146337"/>
            <a:ext cx="79608" cy="79608"/>
          </a:xfrm>
          <a:prstGeom prst="ellipse">
            <a:avLst/>
          </a:prstGeom>
          <a:solidFill>
            <a:srgbClr val="35B77C"/>
          </a:solidFill>
        </p:spPr>
      </p:sp>
      <p:sp>
        <p:nvSpPr>
          <p:cNvPr id="8124" name="object_8125"/>
          <p:cNvSpPr/>
          <p:nvPr/>
        </p:nvSpPr>
        <p:spPr>
          <a:xfrm>
            <a:off x="13470088" y="6106534"/>
            <a:ext cx="0" cy="159215"/>
          </a:xfrm>
          <a:prstGeom prst="rect">
            <a:avLst/>
          </a:prstGeom>
          <a:ln w="10000">
            <a:solidFill>
              <a:srgbClr val="767A7C"/>
            </a:solidFill>
          </a:ln>
        </p:spPr>
      </p:sp>
      <p:sp>
        <p:nvSpPr>
          <p:cNvPr id="8126" name="object_8127"/>
          <p:cNvSpPr/>
          <p:nvPr/>
        </p:nvSpPr>
        <p:spPr>
          <a:xfrm>
            <a:off x="14787086" y="6106534"/>
            <a:ext cx="0" cy="159215"/>
          </a:xfrm>
          <a:prstGeom prst="rect">
            <a:avLst/>
          </a:prstGeom>
          <a:ln w="20000">
            <a:solidFill>
              <a:srgbClr val="767A7C"/>
            </a:solidFill>
          </a:ln>
        </p:spPr>
      </p:sp>
      <p:sp>
        <p:nvSpPr>
          <p:cNvPr id="8128" name="object_8129"/>
          <p:cNvSpPr/>
          <p:nvPr/>
        </p:nvSpPr>
        <p:spPr>
          <a:xfrm>
            <a:off x="15511848" y="6106534"/>
            <a:ext cx="0" cy="159215"/>
          </a:xfrm>
          <a:prstGeom prst="rect">
            <a:avLst/>
          </a:prstGeom>
          <a:ln w="10000">
            <a:solidFill>
              <a:srgbClr val="767A7C"/>
            </a:solidFill>
          </a:ln>
        </p:spPr>
      </p:sp>
      <p:sp>
        <p:nvSpPr>
          <p:cNvPr id="8130" name="object_8131"/>
          <p:cNvSpPr txBox="1"/>
          <p:nvPr/>
        </p:nvSpPr>
        <p:spPr>
          <a:xfrm>
            <a:off x="1600000" y="6584178"/>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Arbeitsmenge</a:t>
            </a:r>
          </a:p>
        </p:txBody>
      </p:sp>
      <p:sp>
        <p:nvSpPr>
          <p:cNvPr id="8132" name="object_8133"/>
          <p:cNvSpPr txBox="1"/>
          <p:nvPr/>
        </p:nvSpPr>
        <p:spPr>
          <a:xfrm>
            <a:off x="950000" y="6759315"/>
            <a:ext cx="445802" cy="445802"/>
          </a:xfrm>
          <a:prstGeom prst="ellipse">
            <a:avLst/>
          </a:prstGeom>
          <a:solidFill>
            <a:srgbClr val="49C0B6"/>
          </a:solidFill>
        </p:spPr>
        <p:txBody>
          <a:bodyPr wrap="square" lIns="0" tIns="0" rIns="0" bIns="0" rtlCol="0" anchor="ctr"/>
          <a:lstStyle/>
          <a:p>
            <a:pPr algn="ctr"/>
            <a:r>
              <a:rPr sz="1613" b="1" dirty="0">
                <a:solidFill>
                  <a:srgbClr val="FFFFFF"/>
                </a:solidFill>
                <a:latin typeface="Arial"/>
                <a:ea typeface="Arial"/>
              </a:rPr>
              <a:t>5</a:t>
            </a:r>
          </a:p>
        </p:txBody>
      </p:sp>
      <p:sp>
        <p:nvSpPr>
          <p:cNvPr id="8134" name="object_8135"/>
          <p:cNvSpPr txBox="1"/>
          <p:nvPr/>
        </p:nvSpPr>
        <p:spPr>
          <a:xfrm>
            <a:off x="6745326" y="6584178"/>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78%</a:t>
            </a:r>
          </a:p>
        </p:txBody>
      </p:sp>
      <p:sp>
        <p:nvSpPr>
          <p:cNvPr id="8136" name="object_8137"/>
          <p:cNvSpPr txBox="1"/>
          <p:nvPr/>
        </p:nvSpPr>
        <p:spPr>
          <a:xfrm>
            <a:off x="16702573" y="6584178"/>
            <a:ext cx="2167513" cy="796075"/>
          </a:xfrm>
          <a:prstGeom prst="rect">
            <a:avLst/>
          </a:prstGeom>
        </p:spPr>
        <p:txBody>
          <a:bodyPr vert="horz" wrap="square" lIns="0" tIns="15240" rIns="0" bIns="0" rtlCol="0" anchor="ctr" anchorCtr="0">
            <a:normAutofit/>
          </a:bodyPr>
          <a:lstStyle/>
          <a:p>
            <a:endParaRPr/>
          </a:p>
        </p:txBody>
      </p:sp>
      <p:sp>
        <p:nvSpPr>
          <p:cNvPr id="8138" name="object_8139"/>
          <p:cNvSpPr/>
          <p:nvPr/>
        </p:nvSpPr>
        <p:spPr>
          <a:xfrm>
            <a:off x="7945326" y="6823001"/>
            <a:ext cx="6063408" cy="318430"/>
          </a:xfrm>
          <a:prstGeom prst="rect">
            <a:avLst/>
          </a:prstGeom>
          <a:solidFill>
            <a:srgbClr val="49C0B6"/>
          </a:solidFill>
        </p:spPr>
      </p:sp>
      <p:sp>
        <p:nvSpPr>
          <p:cNvPr id="8140" name="object_8141"/>
          <p:cNvSpPr/>
          <p:nvPr/>
        </p:nvSpPr>
        <p:spPr>
          <a:xfrm>
            <a:off x="10587604" y="6974255"/>
            <a:ext cx="3421130" cy="15922"/>
          </a:xfrm>
          <a:prstGeom prst="rect">
            <a:avLst/>
          </a:prstGeom>
          <a:solidFill>
            <a:srgbClr val="DB2D3C"/>
          </a:solidFill>
        </p:spPr>
      </p:sp>
      <p:sp>
        <p:nvSpPr>
          <p:cNvPr id="8142" name="object_8143"/>
          <p:cNvSpPr/>
          <p:nvPr/>
        </p:nvSpPr>
        <p:spPr>
          <a:xfrm>
            <a:off x="10547800" y="6942412"/>
            <a:ext cx="79608" cy="79608"/>
          </a:xfrm>
          <a:prstGeom prst="rect">
            <a:avLst/>
          </a:prstGeom>
          <a:solidFill>
            <a:srgbClr val="DB2D3C"/>
          </a:solidFill>
        </p:spPr>
      </p:sp>
      <p:sp>
        <p:nvSpPr>
          <p:cNvPr id="8144" name="object_8145"/>
          <p:cNvSpPr/>
          <p:nvPr/>
        </p:nvSpPr>
        <p:spPr>
          <a:xfrm>
            <a:off x="14008734" y="6974255"/>
            <a:ext cx="942631" cy="15922"/>
          </a:xfrm>
          <a:prstGeom prst="rect">
            <a:avLst/>
          </a:prstGeom>
          <a:solidFill>
            <a:srgbClr val="35B77C"/>
          </a:solidFill>
        </p:spPr>
      </p:sp>
      <p:sp>
        <p:nvSpPr>
          <p:cNvPr id="8146" name="object_8147"/>
          <p:cNvSpPr/>
          <p:nvPr/>
        </p:nvSpPr>
        <p:spPr>
          <a:xfrm>
            <a:off x="14911561" y="6942412"/>
            <a:ext cx="79608" cy="79608"/>
          </a:xfrm>
          <a:prstGeom prst="ellipse">
            <a:avLst/>
          </a:prstGeom>
          <a:solidFill>
            <a:srgbClr val="35B77C"/>
          </a:solidFill>
        </p:spPr>
      </p:sp>
      <p:sp>
        <p:nvSpPr>
          <p:cNvPr id="8148" name="object_8149"/>
          <p:cNvSpPr/>
          <p:nvPr/>
        </p:nvSpPr>
        <p:spPr>
          <a:xfrm>
            <a:off x="12989674" y="6902609"/>
            <a:ext cx="0" cy="159215"/>
          </a:xfrm>
          <a:prstGeom prst="rect">
            <a:avLst/>
          </a:prstGeom>
          <a:ln w="10000">
            <a:solidFill>
              <a:srgbClr val="767A7C"/>
            </a:solidFill>
          </a:ln>
        </p:spPr>
      </p:sp>
      <p:sp>
        <p:nvSpPr>
          <p:cNvPr id="8150" name="object_8151"/>
          <p:cNvSpPr/>
          <p:nvPr/>
        </p:nvSpPr>
        <p:spPr>
          <a:xfrm>
            <a:off x="13470088" y="6902609"/>
            <a:ext cx="0" cy="159215"/>
          </a:xfrm>
          <a:prstGeom prst="rect">
            <a:avLst/>
          </a:prstGeom>
          <a:ln w="20000">
            <a:solidFill>
              <a:srgbClr val="767A7C"/>
            </a:solidFill>
          </a:ln>
        </p:spPr>
      </p:sp>
      <p:sp>
        <p:nvSpPr>
          <p:cNvPr id="8152" name="object_8153"/>
          <p:cNvSpPr/>
          <p:nvPr/>
        </p:nvSpPr>
        <p:spPr>
          <a:xfrm>
            <a:off x="14008734" y="6902609"/>
            <a:ext cx="0" cy="159215"/>
          </a:xfrm>
          <a:prstGeom prst="rect">
            <a:avLst/>
          </a:prstGeom>
          <a:ln w="10000">
            <a:solidFill>
              <a:srgbClr val="767A7C"/>
            </a:solidFill>
          </a:ln>
        </p:spPr>
      </p:sp>
      <p:sp>
        <p:nvSpPr>
          <p:cNvPr id="8154" name="object_8155"/>
          <p:cNvSpPr txBox="1"/>
          <p:nvPr/>
        </p:nvSpPr>
        <p:spPr>
          <a:xfrm>
            <a:off x="1600000" y="7380253"/>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Arbeitszeitmodell</a:t>
            </a:r>
          </a:p>
        </p:txBody>
      </p:sp>
      <p:sp>
        <p:nvSpPr>
          <p:cNvPr id="8156" name="object_8157"/>
          <p:cNvSpPr txBox="1"/>
          <p:nvPr/>
        </p:nvSpPr>
        <p:spPr>
          <a:xfrm>
            <a:off x="950000" y="7555390"/>
            <a:ext cx="445802" cy="445802"/>
          </a:xfrm>
          <a:prstGeom prst="ellipse">
            <a:avLst/>
          </a:prstGeom>
          <a:solidFill>
            <a:srgbClr val="49C0B6"/>
          </a:solidFill>
        </p:spPr>
        <p:txBody>
          <a:bodyPr wrap="square" lIns="0" tIns="0" rIns="0" bIns="0" rtlCol="0" anchor="ctr"/>
          <a:lstStyle/>
          <a:p>
            <a:pPr algn="ctr"/>
            <a:r>
              <a:rPr sz="1613" b="1" dirty="0">
                <a:solidFill>
                  <a:srgbClr val="FFFFFF"/>
                </a:solidFill>
                <a:latin typeface="Arial"/>
                <a:ea typeface="Arial"/>
              </a:rPr>
              <a:t>6</a:t>
            </a:r>
          </a:p>
        </p:txBody>
      </p:sp>
      <p:sp>
        <p:nvSpPr>
          <p:cNvPr id="8158" name="object_8159"/>
          <p:cNvSpPr txBox="1"/>
          <p:nvPr/>
        </p:nvSpPr>
        <p:spPr>
          <a:xfrm>
            <a:off x="6745326" y="7380253"/>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69%</a:t>
            </a:r>
          </a:p>
        </p:txBody>
      </p:sp>
      <p:sp>
        <p:nvSpPr>
          <p:cNvPr id="8160" name="object_8161"/>
          <p:cNvSpPr txBox="1"/>
          <p:nvPr/>
        </p:nvSpPr>
        <p:spPr>
          <a:xfrm>
            <a:off x="16702573" y="7380253"/>
            <a:ext cx="2167513" cy="796075"/>
          </a:xfrm>
          <a:prstGeom prst="rect">
            <a:avLst/>
          </a:prstGeom>
        </p:spPr>
        <p:txBody>
          <a:bodyPr vert="horz" wrap="square" lIns="0" tIns="15240" rIns="0" bIns="0" rtlCol="0" anchor="ctr" anchorCtr="0">
            <a:normAutofit/>
          </a:bodyPr>
          <a:lstStyle/>
          <a:p>
            <a:endParaRPr/>
          </a:p>
        </p:txBody>
      </p:sp>
      <p:sp>
        <p:nvSpPr>
          <p:cNvPr id="8162" name="object_8163"/>
          <p:cNvSpPr/>
          <p:nvPr/>
        </p:nvSpPr>
        <p:spPr>
          <a:xfrm>
            <a:off x="7945326" y="7619076"/>
            <a:ext cx="7121433" cy="318430"/>
          </a:xfrm>
          <a:prstGeom prst="rect">
            <a:avLst/>
          </a:prstGeom>
          <a:solidFill>
            <a:srgbClr val="49C0B6"/>
          </a:solidFill>
        </p:spPr>
      </p:sp>
      <p:sp>
        <p:nvSpPr>
          <p:cNvPr id="8164" name="object_8165"/>
          <p:cNvSpPr/>
          <p:nvPr/>
        </p:nvSpPr>
        <p:spPr>
          <a:xfrm>
            <a:off x="12749467" y="7770330"/>
            <a:ext cx="2317292" cy="15922"/>
          </a:xfrm>
          <a:prstGeom prst="rect">
            <a:avLst/>
          </a:prstGeom>
          <a:solidFill>
            <a:srgbClr val="DB2D3C"/>
          </a:solidFill>
        </p:spPr>
      </p:sp>
      <p:sp>
        <p:nvSpPr>
          <p:cNvPr id="8166" name="object_8167"/>
          <p:cNvSpPr/>
          <p:nvPr/>
        </p:nvSpPr>
        <p:spPr>
          <a:xfrm>
            <a:off x="12709663" y="7738487"/>
            <a:ext cx="79608" cy="79608"/>
          </a:xfrm>
          <a:prstGeom prst="rect">
            <a:avLst/>
          </a:prstGeom>
          <a:solidFill>
            <a:srgbClr val="DB2D3C"/>
          </a:solidFill>
        </p:spPr>
      </p:sp>
      <p:sp>
        <p:nvSpPr>
          <p:cNvPr id="8168" name="object_8169"/>
          <p:cNvSpPr/>
          <p:nvPr/>
        </p:nvSpPr>
        <p:spPr>
          <a:xfrm>
            <a:off x="15066759" y="7770330"/>
            <a:ext cx="1045607" cy="15922"/>
          </a:xfrm>
          <a:prstGeom prst="rect">
            <a:avLst/>
          </a:prstGeom>
          <a:solidFill>
            <a:srgbClr val="35B77C"/>
          </a:solidFill>
        </p:spPr>
      </p:sp>
      <p:sp>
        <p:nvSpPr>
          <p:cNvPr id="8170" name="object_8171"/>
          <p:cNvSpPr/>
          <p:nvPr/>
        </p:nvSpPr>
        <p:spPr>
          <a:xfrm>
            <a:off x="16072562" y="7738487"/>
            <a:ext cx="79608" cy="79608"/>
          </a:xfrm>
          <a:prstGeom prst="ellipse">
            <a:avLst/>
          </a:prstGeom>
          <a:solidFill>
            <a:srgbClr val="35B77C"/>
          </a:solidFill>
        </p:spPr>
      </p:sp>
      <p:sp>
        <p:nvSpPr>
          <p:cNvPr id="8172" name="object_8173"/>
          <p:cNvSpPr/>
          <p:nvPr/>
        </p:nvSpPr>
        <p:spPr>
          <a:xfrm>
            <a:off x="14572215" y="7698684"/>
            <a:ext cx="0" cy="159215"/>
          </a:xfrm>
          <a:prstGeom prst="rect">
            <a:avLst/>
          </a:prstGeom>
          <a:ln w="10000">
            <a:solidFill>
              <a:srgbClr val="767A7C"/>
            </a:solidFill>
          </a:ln>
        </p:spPr>
      </p:sp>
      <p:sp>
        <p:nvSpPr>
          <p:cNvPr id="8174" name="object_8175"/>
          <p:cNvSpPr/>
          <p:nvPr/>
        </p:nvSpPr>
        <p:spPr>
          <a:xfrm>
            <a:off x="15066759" y="7698684"/>
            <a:ext cx="0" cy="159215"/>
          </a:xfrm>
          <a:prstGeom prst="rect">
            <a:avLst/>
          </a:prstGeom>
          <a:ln w="20000">
            <a:solidFill>
              <a:srgbClr val="767A7C"/>
            </a:solidFill>
          </a:ln>
        </p:spPr>
      </p:sp>
      <p:sp>
        <p:nvSpPr>
          <p:cNvPr id="8176" name="object_8177"/>
          <p:cNvSpPr/>
          <p:nvPr/>
        </p:nvSpPr>
        <p:spPr>
          <a:xfrm>
            <a:off x="15551883" y="7698684"/>
            <a:ext cx="0" cy="159215"/>
          </a:xfrm>
          <a:prstGeom prst="rect">
            <a:avLst/>
          </a:prstGeom>
          <a:ln w="10000">
            <a:solidFill>
              <a:srgbClr val="767A7C"/>
            </a:solidFill>
          </a:ln>
        </p:spPr>
      </p:sp>
      <p:sp>
        <p:nvSpPr>
          <p:cNvPr id="8178" name="object_8179"/>
          <p:cNvSpPr txBox="1"/>
          <p:nvPr/>
        </p:nvSpPr>
        <p:spPr>
          <a:xfrm>
            <a:off x="1600000" y="8176328"/>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Veränderungstempo</a:t>
            </a:r>
          </a:p>
        </p:txBody>
      </p:sp>
      <p:sp>
        <p:nvSpPr>
          <p:cNvPr id="8180" name="object_8181"/>
          <p:cNvSpPr txBox="1"/>
          <p:nvPr/>
        </p:nvSpPr>
        <p:spPr>
          <a:xfrm>
            <a:off x="950000" y="8351465"/>
            <a:ext cx="445802" cy="445802"/>
          </a:xfrm>
          <a:prstGeom prst="ellipse">
            <a:avLst/>
          </a:prstGeom>
          <a:solidFill>
            <a:srgbClr val="49C0B6"/>
          </a:solidFill>
        </p:spPr>
        <p:txBody>
          <a:bodyPr wrap="square" lIns="0" tIns="0" rIns="0" bIns="0" rtlCol="0" anchor="ctr"/>
          <a:lstStyle/>
          <a:p>
            <a:pPr algn="ctr"/>
            <a:r>
              <a:rPr sz="1613" b="1" dirty="0">
                <a:solidFill>
                  <a:srgbClr val="FFFFFF"/>
                </a:solidFill>
                <a:latin typeface="Arial"/>
                <a:ea typeface="Arial"/>
              </a:rPr>
              <a:t>7</a:t>
            </a:r>
          </a:p>
        </p:txBody>
      </p:sp>
      <p:sp>
        <p:nvSpPr>
          <p:cNvPr id="8182" name="object_8183"/>
          <p:cNvSpPr txBox="1"/>
          <p:nvPr/>
        </p:nvSpPr>
        <p:spPr>
          <a:xfrm>
            <a:off x="6745326" y="8176328"/>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65%</a:t>
            </a:r>
          </a:p>
        </p:txBody>
      </p:sp>
      <p:sp>
        <p:nvSpPr>
          <p:cNvPr id="8184" name="object_8185"/>
          <p:cNvSpPr txBox="1"/>
          <p:nvPr/>
        </p:nvSpPr>
        <p:spPr>
          <a:xfrm>
            <a:off x="16702573" y="8176328"/>
            <a:ext cx="2167513" cy="796075"/>
          </a:xfrm>
          <a:prstGeom prst="rect">
            <a:avLst/>
          </a:prstGeom>
        </p:spPr>
        <p:txBody>
          <a:bodyPr vert="horz" wrap="square" lIns="0" tIns="15240" rIns="0" bIns="0" rtlCol="0" anchor="ctr" anchorCtr="0">
            <a:normAutofit/>
          </a:bodyPr>
          <a:lstStyle/>
          <a:p>
            <a:endParaRPr/>
          </a:p>
        </p:txBody>
      </p:sp>
      <p:sp>
        <p:nvSpPr>
          <p:cNvPr id="8186" name="object_8187"/>
          <p:cNvSpPr/>
          <p:nvPr/>
        </p:nvSpPr>
        <p:spPr>
          <a:xfrm>
            <a:off x="7945326" y="8415151"/>
            <a:ext cx="5764969" cy="318430"/>
          </a:xfrm>
          <a:prstGeom prst="rect">
            <a:avLst/>
          </a:prstGeom>
          <a:solidFill>
            <a:srgbClr val="49C0B6"/>
          </a:solidFill>
        </p:spPr>
      </p:sp>
      <p:sp>
        <p:nvSpPr>
          <p:cNvPr id="8188" name="object_8189"/>
          <p:cNvSpPr/>
          <p:nvPr/>
        </p:nvSpPr>
        <p:spPr>
          <a:xfrm>
            <a:off x="10587604" y="8566405"/>
            <a:ext cx="3122691" cy="15922"/>
          </a:xfrm>
          <a:prstGeom prst="rect">
            <a:avLst/>
          </a:prstGeom>
          <a:solidFill>
            <a:srgbClr val="DB2D3C"/>
          </a:solidFill>
        </p:spPr>
      </p:sp>
      <p:sp>
        <p:nvSpPr>
          <p:cNvPr id="8190" name="object_8191"/>
          <p:cNvSpPr/>
          <p:nvPr/>
        </p:nvSpPr>
        <p:spPr>
          <a:xfrm>
            <a:off x="10547800" y="8534562"/>
            <a:ext cx="79608" cy="79608"/>
          </a:xfrm>
          <a:prstGeom prst="rect">
            <a:avLst/>
          </a:prstGeom>
          <a:solidFill>
            <a:srgbClr val="DB2D3C"/>
          </a:solidFill>
        </p:spPr>
      </p:sp>
      <p:sp>
        <p:nvSpPr>
          <p:cNvPr id="8192" name="object_8193"/>
          <p:cNvSpPr/>
          <p:nvPr/>
        </p:nvSpPr>
        <p:spPr>
          <a:xfrm>
            <a:off x="13710295" y="8566405"/>
            <a:ext cx="1681450" cy="15922"/>
          </a:xfrm>
          <a:prstGeom prst="rect">
            <a:avLst/>
          </a:prstGeom>
          <a:solidFill>
            <a:srgbClr val="35B77C"/>
          </a:solidFill>
        </p:spPr>
      </p:sp>
      <p:sp>
        <p:nvSpPr>
          <p:cNvPr id="8194" name="object_8195"/>
          <p:cNvSpPr/>
          <p:nvPr/>
        </p:nvSpPr>
        <p:spPr>
          <a:xfrm>
            <a:off x="15351941" y="8534562"/>
            <a:ext cx="79608" cy="79608"/>
          </a:xfrm>
          <a:prstGeom prst="ellipse">
            <a:avLst/>
          </a:prstGeom>
          <a:solidFill>
            <a:srgbClr val="35B77C"/>
          </a:solidFill>
        </p:spPr>
      </p:sp>
      <p:sp>
        <p:nvSpPr>
          <p:cNvPr id="8196" name="object_8197"/>
          <p:cNvSpPr/>
          <p:nvPr/>
        </p:nvSpPr>
        <p:spPr>
          <a:xfrm>
            <a:off x="13049726" y="8494759"/>
            <a:ext cx="0" cy="159215"/>
          </a:xfrm>
          <a:prstGeom prst="rect">
            <a:avLst/>
          </a:prstGeom>
          <a:ln w="10000">
            <a:solidFill>
              <a:srgbClr val="767A7C"/>
            </a:solidFill>
          </a:ln>
        </p:spPr>
      </p:sp>
      <p:sp>
        <p:nvSpPr>
          <p:cNvPr id="8198" name="object_8199"/>
          <p:cNvSpPr/>
          <p:nvPr/>
        </p:nvSpPr>
        <p:spPr>
          <a:xfrm>
            <a:off x="13363330" y="8494759"/>
            <a:ext cx="0" cy="159215"/>
          </a:xfrm>
          <a:prstGeom prst="rect">
            <a:avLst/>
          </a:prstGeom>
          <a:ln w="20000">
            <a:solidFill>
              <a:srgbClr val="767A7C"/>
            </a:solidFill>
          </a:ln>
        </p:spPr>
      </p:sp>
      <p:sp>
        <p:nvSpPr>
          <p:cNvPr id="8200" name="object_8201"/>
          <p:cNvSpPr/>
          <p:nvPr/>
        </p:nvSpPr>
        <p:spPr>
          <a:xfrm>
            <a:off x="13774351" y="8494759"/>
            <a:ext cx="0" cy="159215"/>
          </a:xfrm>
          <a:prstGeom prst="rect">
            <a:avLst/>
          </a:prstGeom>
          <a:ln w="10000">
            <a:solidFill>
              <a:srgbClr val="767A7C"/>
            </a:solidFill>
          </a:ln>
        </p:spPr>
      </p:sp>
      <p:sp>
        <p:nvSpPr>
          <p:cNvPr id="8202" name="object_8203"/>
          <p:cNvSpPr txBox="1"/>
          <p:nvPr/>
        </p:nvSpPr>
        <p:spPr>
          <a:xfrm>
            <a:off x="1600000" y="8972403"/>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Qualität von Besprechungen</a:t>
            </a:r>
          </a:p>
        </p:txBody>
      </p:sp>
      <p:sp>
        <p:nvSpPr>
          <p:cNvPr id="8204" name="object_8205"/>
          <p:cNvSpPr txBox="1"/>
          <p:nvPr/>
        </p:nvSpPr>
        <p:spPr>
          <a:xfrm>
            <a:off x="950000" y="9147540"/>
            <a:ext cx="445802" cy="445802"/>
          </a:xfrm>
          <a:prstGeom prst="ellipse">
            <a:avLst/>
          </a:prstGeom>
          <a:solidFill>
            <a:srgbClr val="49C0B6"/>
          </a:solidFill>
        </p:spPr>
        <p:txBody>
          <a:bodyPr wrap="square" lIns="0" tIns="0" rIns="0" bIns="0" rtlCol="0" anchor="ctr"/>
          <a:lstStyle/>
          <a:p>
            <a:pPr algn="ctr"/>
            <a:r>
              <a:rPr sz="1613" b="1" dirty="0">
                <a:solidFill>
                  <a:srgbClr val="FFFFFF"/>
                </a:solidFill>
                <a:latin typeface="Arial"/>
                <a:ea typeface="Arial"/>
              </a:rPr>
              <a:t>8</a:t>
            </a:r>
          </a:p>
        </p:txBody>
      </p:sp>
      <p:sp>
        <p:nvSpPr>
          <p:cNvPr id="8206" name="object_8207"/>
          <p:cNvSpPr txBox="1"/>
          <p:nvPr/>
        </p:nvSpPr>
        <p:spPr>
          <a:xfrm>
            <a:off x="6745326" y="8972403"/>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61%</a:t>
            </a:r>
          </a:p>
        </p:txBody>
      </p:sp>
      <p:sp>
        <p:nvSpPr>
          <p:cNvPr id="8208" name="object_8209"/>
          <p:cNvSpPr txBox="1"/>
          <p:nvPr/>
        </p:nvSpPr>
        <p:spPr>
          <a:xfrm>
            <a:off x="16702573" y="8972403"/>
            <a:ext cx="2167513" cy="796075"/>
          </a:xfrm>
          <a:prstGeom prst="rect">
            <a:avLst/>
          </a:prstGeom>
        </p:spPr>
        <p:txBody>
          <a:bodyPr vert="horz" wrap="square" lIns="0" tIns="15240" rIns="0" bIns="0" rtlCol="0" anchor="ctr" anchorCtr="0">
            <a:normAutofit/>
          </a:bodyPr>
          <a:lstStyle/>
          <a:p>
            <a:endParaRPr/>
          </a:p>
        </p:txBody>
      </p:sp>
      <p:sp>
        <p:nvSpPr>
          <p:cNvPr id="8210" name="object_8211"/>
          <p:cNvSpPr/>
          <p:nvPr/>
        </p:nvSpPr>
        <p:spPr>
          <a:xfrm>
            <a:off x="7945326" y="9211226"/>
            <a:ext cx="6197342" cy="318430"/>
          </a:xfrm>
          <a:prstGeom prst="rect">
            <a:avLst/>
          </a:prstGeom>
          <a:solidFill>
            <a:srgbClr val="49C0B6"/>
          </a:solidFill>
        </p:spPr>
      </p:sp>
      <p:sp>
        <p:nvSpPr>
          <p:cNvPr id="8212" name="object_8213"/>
          <p:cNvSpPr/>
          <p:nvPr/>
        </p:nvSpPr>
        <p:spPr>
          <a:xfrm>
            <a:off x="11407134" y="9362480"/>
            <a:ext cx="2735534" cy="15922"/>
          </a:xfrm>
          <a:prstGeom prst="rect">
            <a:avLst/>
          </a:prstGeom>
          <a:solidFill>
            <a:srgbClr val="DB2D3C"/>
          </a:solidFill>
        </p:spPr>
      </p:sp>
      <p:sp>
        <p:nvSpPr>
          <p:cNvPr id="8214" name="object_8215"/>
          <p:cNvSpPr/>
          <p:nvPr/>
        </p:nvSpPr>
        <p:spPr>
          <a:xfrm>
            <a:off x="11367330" y="9330637"/>
            <a:ext cx="79608" cy="79608"/>
          </a:xfrm>
          <a:prstGeom prst="rect">
            <a:avLst/>
          </a:prstGeom>
          <a:solidFill>
            <a:srgbClr val="DB2D3C"/>
          </a:solidFill>
        </p:spPr>
      </p:sp>
      <p:sp>
        <p:nvSpPr>
          <p:cNvPr id="8216" name="object_8217"/>
          <p:cNvSpPr/>
          <p:nvPr/>
        </p:nvSpPr>
        <p:spPr>
          <a:xfrm>
            <a:off x="14142668" y="9362480"/>
            <a:ext cx="1729491" cy="15922"/>
          </a:xfrm>
          <a:prstGeom prst="rect">
            <a:avLst/>
          </a:prstGeom>
          <a:solidFill>
            <a:srgbClr val="35B77C"/>
          </a:solidFill>
        </p:spPr>
      </p:sp>
      <p:sp>
        <p:nvSpPr>
          <p:cNvPr id="8218" name="object_8219"/>
          <p:cNvSpPr/>
          <p:nvPr/>
        </p:nvSpPr>
        <p:spPr>
          <a:xfrm>
            <a:off x="15832355" y="9330637"/>
            <a:ext cx="79608" cy="79608"/>
          </a:xfrm>
          <a:prstGeom prst="ellipse">
            <a:avLst/>
          </a:prstGeom>
          <a:solidFill>
            <a:srgbClr val="35B77C"/>
          </a:solidFill>
        </p:spPr>
      </p:sp>
      <p:sp>
        <p:nvSpPr>
          <p:cNvPr id="8220" name="object_8221"/>
          <p:cNvSpPr/>
          <p:nvPr/>
        </p:nvSpPr>
        <p:spPr>
          <a:xfrm>
            <a:off x="12683956" y="9290834"/>
            <a:ext cx="0" cy="159215"/>
          </a:xfrm>
          <a:prstGeom prst="rect">
            <a:avLst/>
          </a:prstGeom>
          <a:ln w="10000">
            <a:solidFill>
              <a:srgbClr val="767A7C"/>
            </a:solidFill>
          </a:ln>
        </p:spPr>
      </p:sp>
      <p:sp>
        <p:nvSpPr>
          <p:cNvPr id="8222" name="object_8223"/>
          <p:cNvSpPr/>
          <p:nvPr/>
        </p:nvSpPr>
        <p:spPr>
          <a:xfrm>
            <a:off x="13620218" y="9290834"/>
            <a:ext cx="0" cy="159215"/>
          </a:xfrm>
          <a:prstGeom prst="rect">
            <a:avLst/>
          </a:prstGeom>
          <a:ln w="20000">
            <a:solidFill>
              <a:srgbClr val="767A7C"/>
            </a:solidFill>
          </a:ln>
        </p:spPr>
      </p:sp>
      <p:sp>
        <p:nvSpPr>
          <p:cNvPr id="8224" name="object_8225"/>
          <p:cNvSpPr/>
          <p:nvPr/>
        </p:nvSpPr>
        <p:spPr>
          <a:xfrm>
            <a:off x="14671124" y="9290834"/>
            <a:ext cx="0" cy="159215"/>
          </a:xfrm>
          <a:prstGeom prst="rect">
            <a:avLst/>
          </a:prstGeom>
          <a:ln w="10000">
            <a:solidFill>
              <a:srgbClr val="767A7C"/>
            </a:solidFill>
          </a:ln>
        </p:spPr>
      </p:sp>
      <p:sp>
        <p:nvSpPr>
          <p:cNvPr id="8226" name="object_8227"/>
          <p:cNvSpPr txBox="1"/>
          <p:nvPr/>
        </p:nvSpPr>
        <p:spPr>
          <a:xfrm>
            <a:off x="800000" y="10500000"/>
            <a:ext cx="16059499" cy="450000"/>
          </a:xfrm>
          <a:prstGeom prst="rect">
            <a:avLst/>
          </a:prstGeom>
        </p:spPr>
        <p:txBody>
          <a:bodyPr vert="horz" wrap="square" lIns="0" tIns="15875" rIns="0" bIns="0" rtlCol="0">
            <a:spAutoFit/>
          </a:bodyPr>
          <a:lstStyle/>
          <a:p>
            <a:r>
              <a:rPr sz="2050" spc="5" dirty="0">
                <a:solidFill>
                  <a:srgbClr val="515455"/>
                </a:solidFill>
                <a:latin typeface="Arial"/>
                <a:cs typeface="Arial"/>
              </a:rPr>
              <a:t>* GPA = Grad der Potentialausschöpfung im Vergleich zum internen Benchmark</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36" name="object_8237"/>
          <p:cNvSpPr>
            <a:spLocks noGrp="1"/>
          </p:cNvSpPr>
          <p:nvPr/>
        </p:nvSpPr>
        <p:spPr>
          <a:xfrm>
            <a:off x="757390" y="680607"/>
            <a:ext cx="733425" cy="733425"/>
          </a:xfrm>
          <a:prstGeom prst="rect">
            <a:avLst/>
          </a:prstGeom>
          <a:ln w="125650">
            <a:solidFill>
              <a:srgbClr val="B26256"/>
            </a:solidFill>
          </a:ln>
        </p:spPr>
        <p:txBody>
          <a:bodyPr wrap="square" lIns="0" tIns="0" rIns="0" bIns="0" rtlCol="0"/>
          <a:lstStyle/>
          <a:p>
            <a:endParaRPr/>
          </a:p>
        </p:txBody>
      </p:sp>
      <p:sp>
        <p:nvSpPr>
          <p:cNvPr id="8238" name="object_823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Arbeitsabläufe | Internes Benchmarking</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8240" name="824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8242" name="824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8244" name="824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8246" name="824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8248" name="824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8250" name="825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8252" name="825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8254" name="825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8256" name="object_8257"/>
          <p:cNvSpPr txBox="1"/>
          <p:nvPr/>
        </p:nvSpPr>
        <p:spPr>
          <a:xfrm>
            <a:off x="6745326" y="2933766"/>
            <a:ext cx="900000" cy="316112"/>
          </a:xfrm>
          <a:prstGeom prst="rect">
            <a:avLst/>
          </a:prstGeom>
        </p:spPr>
        <p:txBody>
          <a:bodyPr vert="horz" wrap="square" lIns="0" tIns="15875" rIns="0" bIns="0" rtlCol="0">
            <a:spAutoFit/>
          </a:bodyPr>
          <a:lstStyle/>
          <a:p>
            <a:pPr algn="ctr"/>
            <a:r>
              <a:rPr sz="2450" spc="5" dirty="0">
                <a:solidFill>
                  <a:srgbClr val="515455"/>
                </a:solidFill>
                <a:latin typeface="Arial"/>
                <a:cs typeface="Arial"/>
              </a:rPr>
              <a:t>GPA</a:t>
            </a:r>
          </a:p>
        </p:txBody>
      </p:sp>
      <p:sp>
        <p:nvSpPr>
          <p:cNvPr id="8258" name="object_8259"/>
          <p:cNvSpPr txBox="1"/>
          <p:nvPr/>
        </p:nvSpPr>
        <p:spPr>
          <a:xfrm>
            <a:off x="7355631"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8260" name="object_8261"/>
          <p:cNvSpPr/>
          <p:nvPr/>
        </p:nvSpPr>
        <p:spPr>
          <a:xfrm>
            <a:off x="7945326" y="3399878"/>
            <a:ext cx="0" cy="6368600"/>
          </a:xfrm>
          <a:prstGeom prst="rect">
            <a:avLst/>
          </a:prstGeom>
          <a:ln w="5235">
            <a:solidFill>
              <a:srgbClr val="000000"/>
            </a:solidFill>
          </a:ln>
        </p:spPr>
      </p:sp>
      <p:sp>
        <p:nvSpPr>
          <p:cNvPr id="8262" name="object_8263"/>
          <p:cNvSpPr txBox="1"/>
          <p:nvPr/>
        </p:nvSpPr>
        <p:spPr>
          <a:xfrm>
            <a:off x="903708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8264" name="object_8265"/>
          <p:cNvSpPr/>
          <p:nvPr/>
        </p:nvSpPr>
        <p:spPr>
          <a:xfrm>
            <a:off x="9626775" y="3399878"/>
            <a:ext cx="0" cy="6368600"/>
          </a:xfrm>
          <a:prstGeom prst="rect">
            <a:avLst/>
          </a:prstGeom>
          <a:ln w="5235">
            <a:solidFill>
              <a:srgbClr val="767A7C"/>
            </a:solidFill>
          </a:ln>
        </p:spPr>
      </p:sp>
      <p:sp>
        <p:nvSpPr>
          <p:cNvPr id="8266" name="object_8267"/>
          <p:cNvSpPr txBox="1"/>
          <p:nvPr/>
        </p:nvSpPr>
        <p:spPr>
          <a:xfrm>
            <a:off x="1071853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8268" name="object_8269"/>
          <p:cNvSpPr/>
          <p:nvPr/>
        </p:nvSpPr>
        <p:spPr>
          <a:xfrm>
            <a:off x="11308225" y="3399878"/>
            <a:ext cx="0" cy="6368600"/>
          </a:xfrm>
          <a:prstGeom prst="rect">
            <a:avLst/>
          </a:prstGeom>
          <a:ln w="5235">
            <a:solidFill>
              <a:srgbClr val="767A7C"/>
            </a:solidFill>
          </a:ln>
        </p:spPr>
      </p:sp>
      <p:sp>
        <p:nvSpPr>
          <p:cNvPr id="8270" name="object_8271"/>
          <p:cNvSpPr txBox="1"/>
          <p:nvPr/>
        </p:nvSpPr>
        <p:spPr>
          <a:xfrm>
            <a:off x="1239997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8272" name="object_8273"/>
          <p:cNvSpPr/>
          <p:nvPr/>
        </p:nvSpPr>
        <p:spPr>
          <a:xfrm>
            <a:off x="12989674" y="3399878"/>
            <a:ext cx="0" cy="6368600"/>
          </a:xfrm>
          <a:prstGeom prst="rect">
            <a:avLst/>
          </a:prstGeom>
          <a:ln w="5235">
            <a:solidFill>
              <a:srgbClr val="767A7C"/>
            </a:solidFill>
          </a:ln>
        </p:spPr>
      </p:sp>
      <p:sp>
        <p:nvSpPr>
          <p:cNvPr id="8274" name="object_8275"/>
          <p:cNvSpPr txBox="1"/>
          <p:nvPr/>
        </p:nvSpPr>
        <p:spPr>
          <a:xfrm>
            <a:off x="1408142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8276" name="object_8277"/>
          <p:cNvSpPr/>
          <p:nvPr/>
        </p:nvSpPr>
        <p:spPr>
          <a:xfrm>
            <a:off x="14671124" y="3399878"/>
            <a:ext cx="0" cy="6368600"/>
          </a:xfrm>
          <a:prstGeom prst="rect">
            <a:avLst/>
          </a:prstGeom>
          <a:ln w="5235">
            <a:solidFill>
              <a:srgbClr val="767A7C"/>
            </a:solidFill>
          </a:ln>
        </p:spPr>
      </p:sp>
      <p:sp>
        <p:nvSpPr>
          <p:cNvPr id="8278" name="object_8279"/>
          <p:cNvSpPr txBox="1"/>
          <p:nvPr/>
        </p:nvSpPr>
        <p:spPr>
          <a:xfrm>
            <a:off x="15762878"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8280" name="object_8281"/>
          <p:cNvSpPr/>
          <p:nvPr/>
        </p:nvSpPr>
        <p:spPr>
          <a:xfrm>
            <a:off x="16352573" y="3399878"/>
            <a:ext cx="0" cy="6368600"/>
          </a:xfrm>
          <a:prstGeom prst="rect">
            <a:avLst/>
          </a:prstGeom>
          <a:ln w="5235">
            <a:solidFill>
              <a:srgbClr val="000000"/>
            </a:solidFill>
          </a:ln>
        </p:spPr>
      </p:sp>
      <p:sp>
        <p:nvSpPr>
          <p:cNvPr id="8230" name="object_8231"/>
          <p:cNvSpPr/>
          <p:nvPr/>
        </p:nvSpPr>
        <p:spPr>
          <a:xfrm>
            <a:off x="7945326" y="3242398"/>
            <a:ext cx="5128421" cy="157480"/>
          </a:xfrm>
          <a:prstGeom prst="rect">
            <a:avLst/>
          </a:prstGeom>
          <a:solidFill>
            <a:srgbClr val="DB2D3C"/>
          </a:solidFill>
        </p:spPr>
      </p:sp>
      <p:sp>
        <p:nvSpPr>
          <p:cNvPr id="8232" name="object_8233"/>
          <p:cNvSpPr/>
          <p:nvPr/>
        </p:nvSpPr>
        <p:spPr>
          <a:xfrm>
            <a:off x="13073747" y="3242398"/>
            <a:ext cx="1008870" cy="157480"/>
          </a:xfrm>
          <a:prstGeom prst="rect">
            <a:avLst/>
          </a:prstGeom>
          <a:solidFill>
            <a:srgbClr val="FABC46"/>
          </a:solidFill>
        </p:spPr>
      </p:sp>
      <p:sp>
        <p:nvSpPr>
          <p:cNvPr id="8234" name="object_8235"/>
          <p:cNvSpPr/>
          <p:nvPr/>
        </p:nvSpPr>
        <p:spPr>
          <a:xfrm>
            <a:off x="14082617" y="3242398"/>
            <a:ext cx="2269957" cy="157480"/>
          </a:xfrm>
          <a:prstGeom prst="rect">
            <a:avLst/>
          </a:prstGeom>
          <a:solidFill>
            <a:srgbClr val="35B77C"/>
          </a:solidFill>
        </p:spPr>
      </p:sp>
      <p:sp>
        <p:nvSpPr>
          <p:cNvPr id="8282" name="object_8283"/>
          <p:cNvSpPr txBox="1"/>
          <p:nvPr/>
        </p:nvSpPr>
        <p:spPr>
          <a:xfrm>
            <a:off x="1600000" y="33998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Prioritätensetzung</a:t>
            </a:r>
          </a:p>
        </p:txBody>
      </p:sp>
      <p:sp>
        <p:nvSpPr>
          <p:cNvPr id="8284" name="object_8285"/>
          <p:cNvSpPr txBox="1"/>
          <p:nvPr/>
        </p:nvSpPr>
        <p:spPr>
          <a:xfrm>
            <a:off x="950000" y="3600034"/>
            <a:ext cx="509488" cy="509488"/>
          </a:xfrm>
          <a:prstGeom prst="ellipse">
            <a:avLst/>
          </a:prstGeom>
          <a:solidFill>
            <a:srgbClr val="B26256"/>
          </a:solidFill>
        </p:spPr>
        <p:txBody>
          <a:bodyPr wrap="square" lIns="0" tIns="0" rIns="0" bIns="0" rtlCol="0" anchor="ctr"/>
          <a:lstStyle/>
          <a:p>
            <a:pPr algn="ctr"/>
            <a:r>
              <a:rPr sz="1843" b="1" dirty="0">
                <a:solidFill>
                  <a:srgbClr val="FFFFFF"/>
                </a:solidFill>
                <a:latin typeface="Arial"/>
                <a:ea typeface="Arial"/>
              </a:rPr>
              <a:t>9</a:t>
            </a:r>
          </a:p>
        </p:txBody>
      </p:sp>
      <p:sp>
        <p:nvSpPr>
          <p:cNvPr id="8286" name="object_8287"/>
          <p:cNvSpPr txBox="1"/>
          <p:nvPr/>
        </p:nvSpPr>
        <p:spPr>
          <a:xfrm>
            <a:off x="6745326" y="33998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76%</a:t>
            </a:r>
          </a:p>
        </p:txBody>
      </p:sp>
      <p:sp>
        <p:nvSpPr>
          <p:cNvPr id="8288" name="object_8289"/>
          <p:cNvSpPr txBox="1"/>
          <p:nvPr/>
        </p:nvSpPr>
        <p:spPr>
          <a:xfrm>
            <a:off x="16702573" y="3399878"/>
            <a:ext cx="2167513" cy="909800"/>
          </a:xfrm>
          <a:prstGeom prst="rect">
            <a:avLst/>
          </a:prstGeom>
        </p:spPr>
        <p:txBody>
          <a:bodyPr vert="horz" wrap="square" lIns="0" tIns="15240" rIns="0" bIns="0" rtlCol="0" anchor="ctr" anchorCtr="0">
            <a:normAutofit/>
          </a:bodyPr>
          <a:lstStyle/>
          <a:p>
            <a:endParaRPr/>
          </a:p>
        </p:txBody>
      </p:sp>
      <p:sp>
        <p:nvSpPr>
          <p:cNvPr id="8290" name="object_8291"/>
          <p:cNvSpPr/>
          <p:nvPr/>
        </p:nvSpPr>
        <p:spPr>
          <a:xfrm>
            <a:off x="7945326" y="3672818"/>
            <a:ext cx="6231254" cy="363920"/>
          </a:xfrm>
          <a:prstGeom prst="rect">
            <a:avLst/>
          </a:prstGeom>
          <a:solidFill>
            <a:srgbClr val="49C0B6"/>
          </a:solidFill>
        </p:spPr>
      </p:sp>
      <p:sp>
        <p:nvSpPr>
          <p:cNvPr id="8292" name="object_8293"/>
          <p:cNvSpPr/>
          <p:nvPr/>
        </p:nvSpPr>
        <p:spPr>
          <a:xfrm>
            <a:off x="11308225" y="3845680"/>
            <a:ext cx="2868355" cy="18196"/>
          </a:xfrm>
          <a:prstGeom prst="rect">
            <a:avLst/>
          </a:prstGeom>
          <a:solidFill>
            <a:srgbClr val="DB2D3C"/>
          </a:solidFill>
        </p:spPr>
      </p:sp>
      <p:sp>
        <p:nvSpPr>
          <p:cNvPr id="8294" name="object_8295"/>
          <p:cNvSpPr/>
          <p:nvPr/>
        </p:nvSpPr>
        <p:spPr>
          <a:xfrm>
            <a:off x="11262735" y="3809288"/>
            <a:ext cx="90980" cy="90980"/>
          </a:xfrm>
          <a:prstGeom prst="rect">
            <a:avLst/>
          </a:prstGeom>
          <a:solidFill>
            <a:srgbClr val="DB2D3C"/>
          </a:solidFill>
        </p:spPr>
      </p:sp>
      <p:sp>
        <p:nvSpPr>
          <p:cNvPr id="8296" name="object_8297"/>
          <p:cNvSpPr/>
          <p:nvPr/>
        </p:nvSpPr>
        <p:spPr>
          <a:xfrm>
            <a:off x="14176580" y="3845680"/>
            <a:ext cx="914906" cy="18196"/>
          </a:xfrm>
          <a:prstGeom prst="rect">
            <a:avLst/>
          </a:prstGeom>
          <a:solidFill>
            <a:srgbClr val="35B77C"/>
          </a:solidFill>
        </p:spPr>
      </p:sp>
      <p:sp>
        <p:nvSpPr>
          <p:cNvPr id="8298" name="object_8299"/>
          <p:cNvSpPr/>
          <p:nvPr/>
        </p:nvSpPr>
        <p:spPr>
          <a:xfrm>
            <a:off x="15045996" y="3809288"/>
            <a:ext cx="90980" cy="90980"/>
          </a:xfrm>
          <a:prstGeom prst="ellipse">
            <a:avLst/>
          </a:prstGeom>
          <a:solidFill>
            <a:srgbClr val="35B77C"/>
          </a:solidFill>
        </p:spPr>
      </p:sp>
      <p:sp>
        <p:nvSpPr>
          <p:cNvPr id="8300" name="object_8301"/>
          <p:cNvSpPr/>
          <p:nvPr/>
        </p:nvSpPr>
        <p:spPr>
          <a:xfrm>
            <a:off x="13292335" y="3763798"/>
            <a:ext cx="0" cy="181960"/>
          </a:xfrm>
          <a:prstGeom prst="rect">
            <a:avLst/>
          </a:prstGeom>
          <a:ln w="10000">
            <a:solidFill>
              <a:srgbClr val="767A7C"/>
            </a:solidFill>
          </a:ln>
        </p:spPr>
      </p:sp>
      <p:sp>
        <p:nvSpPr>
          <p:cNvPr id="8302" name="object_8303"/>
          <p:cNvSpPr/>
          <p:nvPr/>
        </p:nvSpPr>
        <p:spPr>
          <a:xfrm>
            <a:off x="13625344" y="3763798"/>
            <a:ext cx="0" cy="181960"/>
          </a:xfrm>
          <a:prstGeom prst="rect">
            <a:avLst/>
          </a:prstGeom>
          <a:ln w="20000">
            <a:solidFill>
              <a:srgbClr val="767A7C"/>
            </a:solidFill>
          </a:ln>
        </p:spPr>
      </p:sp>
      <p:sp>
        <p:nvSpPr>
          <p:cNvPr id="8304" name="object_8305"/>
          <p:cNvSpPr/>
          <p:nvPr/>
        </p:nvSpPr>
        <p:spPr>
          <a:xfrm>
            <a:off x="14176580" y="3763798"/>
            <a:ext cx="0" cy="181960"/>
          </a:xfrm>
          <a:prstGeom prst="rect">
            <a:avLst/>
          </a:prstGeom>
          <a:ln w="10000">
            <a:solidFill>
              <a:srgbClr val="767A7C"/>
            </a:solidFill>
          </a:ln>
        </p:spPr>
      </p:sp>
      <p:sp>
        <p:nvSpPr>
          <p:cNvPr id="8306" name="object_8307"/>
          <p:cNvSpPr txBox="1"/>
          <p:nvPr/>
        </p:nvSpPr>
        <p:spPr>
          <a:xfrm>
            <a:off x="1600000" y="43096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Unbürokratische Entscheidungen</a:t>
            </a:r>
          </a:p>
        </p:txBody>
      </p:sp>
      <p:sp>
        <p:nvSpPr>
          <p:cNvPr id="8308" name="object_8309"/>
          <p:cNvSpPr txBox="1"/>
          <p:nvPr/>
        </p:nvSpPr>
        <p:spPr>
          <a:xfrm>
            <a:off x="950000" y="4509834"/>
            <a:ext cx="509488" cy="509488"/>
          </a:xfrm>
          <a:prstGeom prst="ellipse">
            <a:avLst/>
          </a:prstGeom>
          <a:solidFill>
            <a:srgbClr val="B26256"/>
          </a:solidFill>
        </p:spPr>
        <p:txBody>
          <a:bodyPr wrap="square" lIns="0" tIns="0" rIns="0" bIns="0" rtlCol="0" anchor="ctr"/>
          <a:lstStyle/>
          <a:p>
            <a:pPr algn="ctr"/>
            <a:r>
              <a:rPr sz="1843" b="1" dirty="0">
                <a:solidFill>
                  <a:srgbClr val="FFFFFF"/>
                </a:solidFill>
                <a:latin typeface="Arial"/>
                <a:ea typeface="Arial"/>
              </a:rPr>
              <a:t>10</a:t>
            </a:r>
          </a:p>
        </p:txBody>
      </p:sp>
      <p:sp>
        <p:nvSpPr>
          <p:cNvPr id="8310" name="object_8311"/>
          <p:cNvSpPr txBox="1"/>
          <p:nvPr/>
        </p:nvSpPr>
        <p:spPr>
          <a:xfrm>
            <a:off x="6745326" y="43096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58%</a:t>
            </a:r>
          </a:p>
        </p:txBody>
      </p:sp>
      <p:sp>
        <p:nvSpPr>
          <p:cNvPr id="8312" name="object_8313"/>
          <p:cNvSpPr txBox="1"/>
          <p:nvPr/>
        </p:nvSpPr>
        <p:spPr>
          <a:xfrm>
            <a:off x="16702573" y="4309678"/>
            <a:ext cx="2167513" cy="909800"/>
          </a:xfrm>
          <a:prstGeom prst="rect">
            <a:avLst/>
          </a:prstGeom>
        </p:spPr>
        <p:txBody>
          <a:bodyPr vert="horz" wrap="square" lIns="0" tIns="15240" rIns="0" bIns="0" rtlCol="0" anchor="ctr" anchorCtr="0">
            <a:normAutofit/>
          </a:bodyPr>
          <a:lstStyle/>
          <a:p>
            <a:endParaRPr/>
          </a:p>
        </p:txBody>
      </p:sp>
      <p:sp>
        <p:nvSpPr>
          <p:cNvPr id="8314" name="object_8315"/>
          <p:cNvSpPr/>
          <p:nvPr/>
        </p:nvSpPr>
        <p:spPr>
          <a:xfrm>
            <a:off x="7945326" y="4582618"/>
            <a:ext cx="5401019" cy="363920"/>
          </a:xfrm>
          <a:prstGeom prst="rect">
            <a:avLst/>
          </a:prstGeom>
          <a:solidFill>
            <a:srgbClr val="49C0B6"/>
          </a:solidFill>
        </p:spPr>
      </p:sp>
      <p:sp>
        <p:nvSpPr>
          <p:cNvPr id="8316" name="object_8317"/>
          <p:cNvSpPr/>
          <p:nvPr/>
        </p:nvSpPr>
        <p:spPr>
          <a:xfrm>
            <a:off x="10859838" y="4755480"/>
            <a:ext cx="2486507" cy="18196"/>
          </a:xfrm>
          <a:prstGeom prst="rect">
            <a:avLst/>
          </a:prstGeom>
          <a:solidFill>
            <a:srgbClr val="DB2D3C"/>
          </a:solidFill>
        </p:spPr>
      </p:sp>
      <p:sp>
        <p:nvSpPr>
          <p:cNvPr id="8318" name="object_8319"/>
          <p:cNvSpPr/>
          <p:nvPr/>
        </p:nvSpPr>
        <p:spPr>
          <a:xfrm>
            <a:off x="10814348" y="4719088"/>
            <a:ext cx="90980" cy="90980"/>
          </a:xfrm>
          <a:prstGeom prst="rect">
            <a:avLst/>
          </a:prstGeom>
          <a:solidFill>
            <a:srgbClr val="DB2D3C"/>
          </a:solidFill>
        </p:spPr>
      </p:sp>
      <p:sp>
        <p:nvSpPr>
          <p:cNvPr id="8320" name="object_8321"/>
          <p:cNvSpPr/>
          <p:nvPr/>
        </p:nvSpPr>
        <p:spPr>
          <a:xfrm>
            <a:off x="13346345" y="4755480"/>
            <a:ext cx="1805193" cy="18196"/>
          </a:xfrm>
          <a:prstGeom prst="rect">
            <a:avLst/>
          </a:prstGeom>
          <a:solidFill>
            <a:srgbClr val="35B77C"/>
          </a:solidFill>
        </p:spPr>
      </p:sp>
      <p:sp>
        <p:nvSpPr>
          <p:cNvPr id="8322" name="object_8323"/>
          <p:cNvSpPr/>
          <p:nvPr/>
        </p:nvSpPr>
        <p:spPr>
          <a:xfrm>
            <a:off x="15106048" y="4719088"/>
            <a:ext cx="90980" cy="90980"/>
          </a:xfrm>
          <a:prstGeom prst="ellipse">
            <a:avLst/>
          </a:prstGeom>
          <a:solidFill>
            <a:srgbClr val="35B77C"/>
          </a:solidFill>
        </p:spPr>
      </p:sp>
      <p:sp>
        <p:nvSpPr>
          <p:cNvPr id="8324" name="object_8325"/>
          <p:cNvSpPr/>
          <p:nvPr/>
        </p:nvSpPr>
        <p:spPr>
          <a:xfrm>
            <a:off x="12495130" y="4673598"/>
            <a:ext cx="0" cy="181960"/>
          </a:xfrm>
          <a:prstGeom prst="rect">
            <a:avLst/>
          </a:prstGeom>
          <a:ln w="10000">
            <a:solidFill>
              <a:srgbClr val="767A7C"/>
            </a:solidFill>
          </a:ln>
        </p:spPr>
      </p:sp>
      <p:sp>
        <p:nvSpPr>
          <p:cNvPr id="8326" name="object_8327"/>
          <p:cNvSpPr/>
          <p:nvPr/>
        </p:nvSpPr>
        <p:spPr>
          <a:xfrm>
            <a:off x="13101771" y="4673598"/>
            <a:ext cx="0" cy="181960"/>
          </a:xfrm>
          <a:prstGeom prst="rect">
            <a:avLst/>
          </a:prstGeom>
          <a:ln w="20000">
            <a:solidFill>
              <a:srgbClr val="767A7C"/>
            </a:solidFill>
          </a:ln>
        </p:spPr>
      </p:sp>
      <p:sp>
        <p:nvSpPr>
          <p:cNvPr id="8328" name="object_8329"/>
          <p:cNvSpPr/>
          <p:nvPr/>
        </p:nvSpPr>
        <p:spPr>
          <a:xfrm>
            <a:off x="13758337" y="4673598"/>
            <a:ext cx="0" cy="181960"/>
          </a:xfrm>
          <a:prstGeom prst="rect">
            <a:avLst/>
          </a:prstGeom>
          <a:ln w="10000">
            <a:solidFill>
              <a:srgbClr val="767A7C"/>
            </a:solidFill>
          </a:ln>
        </p:spPr>
      </p:sp>
      <p:sp>
        <p:nvSpPr>
          <p:cNvPr id="8330" name="object_8331"/>
          <p:cNvSpPr txBox="1"/>
          <p:nvPr/>
        </p:nvSpPr>
        <p:spPr>
          <a:xfrm>
            <a:off x="1600000" y="52194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Abteilungsübergreifender Arbeitsablauf</a:t>
            </a:r>
          </a:p>
        </p:txBody>
      </p:sp>
      <p:sp>
        <p:nvSpPr>
          <p:cNvPr id="8332" name="object_8333"/>
          <p:cNvSpPr txBox="1"/>
          <p:nvPr/>
        </p:nvSpPr>
        <p:spPr>
          <a:xfrm>
            <a:off x="950000" y="5419634"/>
            <a:ext cx="509488" cy="509488"/>
          </a:xfrm>
          <a:prstGeom prst="ellipse">
            <a:avLst/>
          </a:prstGeom>
          <a:solidFill>
            <a:srgbClr val="B26256"/>
          </a:solidFill>
        </p:spPr>
        <p:txBody>
          <a:bodyPr wrap="square" lIns="0" tIns="0" rIns="0" bIns="0" rtlCol="0" anchor="ctr"/>
          <a:lstStyle/>
          <a:p>
            <a:pPr algn="ctr"/>
            <a:r>
              <a:rPr sz="1843" b="1" dirty="0">
                <a:solidFill>
                  <a:srgbClr val="FFFFFF"/>
                </a:solidFill>
                <a:latin typeface="Arial"/>
                <a:ea typeface="Arial"/>
              </a:rPr>
              <a:t>11</a:t>
            </a:r>
          </a:p>
        </p:txBody>
      </p:sp>
      <p:sp>
        <p:nvSpPr>
          <p:cNvPr id="8334" name="object_8335"/>
          <p:cNvSpPr txBox="1"/>
          <p:nvPr/>
        </p:nvSpPr>
        <p:spPr>
          <a:xfrm>
            <a:off x="6745326" y="52194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66%</a:t>
            </a:r>
          </a:p>
        </p:txBody>
      </p:sp>
      <p:sp>
        <p:nvSpPr>
          <p:cNvPr id="8336" name="object_8337"/>
          <p:cNvSpPr txBox="1"/>
          <p:nvPr/>
        </p:nvSpPr>
        <p:spPr>
          <a:xfrm>
            <a:off x="16702573" y="5219478"/>
            <a:ext cx="2167513" cy="909800"/>
          </a:xfrm>
          <a:prstGeom prst="rect">
            <a:avLst/>
          </a:prstGeom>
        </p:spPr>
        <p:txBody>
          <a:bodyPr vert="horz" wrap="square" lIns="0" tIns="15240" rIns="0" bIns="0" rtlCol="0" anchor="ctr" anchorCtr="0">
            <a:normAutofit/>
          </a:bodyPr>
          <a:lstStyle/>
          <a:p>
            <a:endParaRPr/>
          </a:p>
        </p:txBody>
      </p:sp>
      <p:sp>
        <p:nvSpPr>
          <p:cNvPr id="8338" name="object_8339"/>
          <p:cNvSpPr/>
          <p:nvPr/>
        </p:nvSpPr>
        <p:spPr>
          <a:xfrm>
            <a:off x="7945326" y="5492418"/>
            <a:ext cx="6293425" cy="363920"/>
          </a:xfrm>
          <a:prstGeom prst="rect">
            <a:avLst/>
          </a:prstGeom>
          <a:solidFill>
            <a:srgbClr val="49C0B6"/>
          </a:solidFill>
        </p:spPr>
      </p:sp>
      <p:sp>
        <p:nvSpPr>
          <p:cNvPr id="8340" name="object_8341"/>
          <p:cNvSpPr/>
          <p:nvPr/>
        </p:nvSpPr>
        <p:spPr>
          <a:xfrm>
            <a:off x="11788639" y="5665280"/>
            <a:ext cx="2450112" cy="18196"/>
          </a:xfrm>
          <a:prstGeom prst="rect">
            <a:avLst/>
          </a:prstGeom>
          <a:solidFill>
            <a:srgbClr val="DB2D3C"/>
          </a:solidFill>
        </p:spPr>
      </p:sp>
      <p:sp>
        <p:nvSpPr>
          <p:cNvPr id="8342" name="object_8343"/>
          <p:cNvSpPr/>
          <p:nvPr/>
        </p:nvSpPr>
        <p:spPr>
          <a:xfrm>
            <a:off x="11743149" y="5628888"/>
            <a:ext cx="90980" cy="90980"/>
          </a:xfrm>
          <a:prstGeom prst="rect">
            <a:avLst/>
          </a:prstGeom>
          <a:solidFill>
            <a:srgbClr val="DB2D3C"/>
          </a:solidFill>
        </p:spPr>
      </p:sp>
      <p:sp>
        <p:nvSpPr>
          <p:cNvPr id="8344" name="object_8345"/>
          <p:cNvSpPr/>
          <p:nvPr/>
        </p:nvSpPr>
        <p:spPr>
          <a:xfrm>
            <a:off x="14238751" y="5665280"/>
            <a:ext cx="1273097" cy="18196"/>
          </a:xfrm>
          <a:prstGeom prst="rect">
            <a:avLst/>
          </a:prstGeom>
          <a:solidFill>
            <a:srgbClr val="35B77C"/>
          </a:solidFill>
        </p:spPr>
      </p:sp>
      <p:sp>
        <p:nvSpPr>
          <p:cNvPr id="8346" name="object_8347"/>
          <p:cNvSpPr/>
          <p:nvPr/>
        </p:nvSpPr>
        <p:spPr>
          <a:xfrm>
            <a:off x="15466358" y="5628888"/>
            <a:ext cx="90980" cy="90980"/>
          </a:xfrm>
          <a:prstGeom prst="ellipse">
            <a:avLst/>
          </a:prstGeom>
          <a:solidFill>
            <a:srgbClr val="35B77C"/>
          </a:solidFill>
        </p:spPr>
      </p:sp>
      <p:sp>
        <p:nvSpPr>
          <p:cNvPr id="8348" name="object_8349"/>
          <p:cNvSpPr/>
          <p:nvPr/>
        </p:nvSpPr>
        <p:spPr>
          <a:xfrm>
            <a:off x="13470088" y="5583398"/>
            <a:ext cx="0" cy="181960"/>
          </a:xfrm>
          <a:prstGeom prst="rect">
            <a:avLst/>
          </a:prstGeom>
          <a:ln w="10000">
            <a:solidFill>
              <a:srgbClr val="767A7C"/>
            </a:solidFill>
          </a:ln>
        </p:spPr>
      </p:sp>
      <p:sp>
        <p:nvSpPr>
          <p:cNvPr id="8350" name="object_8351"/>
          <p:cNvSpPr/>
          <p:nvPr/>
        </p:nvSpPr>
        <p:spPr>
          <a:xfrm>
            <a:off x="13950502" y="5583398"/>
            <a:ext cx="0" cy="181960"/>
          </a:xfrm>
          <a:prstGeom prst="rect">
            <a:avLst/>
          </a:prstGeom>
          <a:ln w="20000">
            <a:solidFill>
              <a:srgbClr val="767A7C"/>
            </a:solidFill>
          </a:ln>
        </p:spPr>
      </p:sp>
      <p:sp>
        <p:nvSpPr>
          <p:cNvPr id="8352" name="object_8353"/>
          <p:cNvSpPr/>
          <p:nvPr/>
        </p:nvSpPr>
        <p:spPr>
          <a:xfrm>
            <a:off x="14250761" y="5583398"/>
            <a:ext cx="0" cy="181960"/>
          </a:xfrm>
          <a:prstGeom prst="rect">
            <a:avLst/>
          </a:prstGeom>
          <a:ln w="10000">
            <a:solidFill>
              <a:srgbClr val="767A7C"/>
            </a:solidFill>
          </a:ln>
        </p:spPr>
      </p:sp>
      <p:sp>
        <p:nvSpPr>
          <p:cNvPr id="8354" name="object_8355"/>
          <p:cNvSpPr txBox="1"/>
          <p:nvPr/>
        </p:nvSpPr>
        <p:spPr>
          <a:xfrm>
            <a:off x="1600000" y="61292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Freiraum für Verbesserungen</a:t>
            </a:r>
          </a:p>
        </p:txBody>
      </p:sp>
      <p:sp>
        <p:nvSpPr>
          <p:cNvPr id="8356" name="object_8357"/>
          <p:cNvSpPr txBox="1"/>
          <p:nvPr/>
        </p:nvSpPr>
        <p:spPr>
          <a:xfrm>
            <a:off x="950000" y="6329434"/>
            <a:ext cx="509488" cy="509488"/>
          </a:xfrm>
          <a:prstGeom prst="ellipse">
            <a:avLst/>
          </a:prstGeom>
          <a:solidFill>
            <a:srgbClr val="B26256"/>
          </a:solidFill>
        </p:spPr>
        <p:txBody>
          <a:bodyPr wrap="square" lIns="0" tIns="0" rIns="0" bIns="0" rtlCol="0" anchor="ctr"/>
          <a:lstStyle/>
          <a:p>
            <a:pPr algn="ctr"/>
            <a:r>
              <a:rPr sz="1843" b="1" dirty="0">
                <a:solidFill>
                  <a:srgbClr val="FFFFFF"/>
                </a:solidFill>
                <a:latin typeface="Arial"/>
                <a:ea typeface="Arial"/>
              </a:rPr>
              <a:t>12</a:t>
            </a:r>
          </a:p>
        </p:txBody>
      </p:sp>
      <p:sp>
        <p:nvSpPr>
          <p:cNvPr id="8358" name="object_8359"/>
          <p:cNvSpPr txBox="1"/>
          <p:nvPr/>
        </p:nvSpPr>
        <p:spPr>
          <a:xfrm>
            <a:off x="6745326" y="61292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76%</a:t>
            </a:r>
          </a:p>
        </p:txBody>
      </p:sp>
      <p:sp>
        <p:nvSpPr>
          <p:cNvPr id="8360" name="object_8361"/>
          <p:cNvSpPr txBox="1"/>
          <p:nvPr/>
        </p:nvSpPr>
        <p:spPr>
          <a:xfrm>
            <a:off x="16702573" y="6129278"/>
            <a:ext cx="2167513" cy="909800"/>
          </a:xfrm>
          <a:prstGeom prst="rect">
            <a:avLst/>
          </a:prstGeom>
        </p:spPr>
        <p:txBody>
          <a:bodyPr vert="horz" wrap="square" lIns="0" tIns="15240" rIns="0" bIns="0" rtlCol="0" anchor="ctr" anchorCtr="0">
            <a:normAutofit/>
          </a:bodyPr>
          <a:lstStyle/>
          <a:p>
            <a:endParaRPr/>
          </a:p>
        </p:txBody>
      </p:sp>
      <p:sp>
        <p:nvSpPr>
          <p:cNvPr id="8362" name="object_8363"/>
          <p:cNvSpPr/>
          <p:nvPr/>
        </p:nvSpPr>
        <p:spPr>
          <a:xfrm>
            <a:off x="7945326" y="6402218"/>
            <a:ext cx="7170887" cy="363920"/>
          </a:xfrm>
          <a:prstGeom prst="rect">
            <a:avLst/>
          </a:prstGeom>
          <a:solidFill>
            <a:srgbClr val="49C0B6"/>
          </a:solidFill>
        </p:spPr>
      </p:sp>
      <p:sp>
        <p:nvSpPr>
          <p:cNvPr id="8364" name="object_8365"/>
          <p:cNvSpPr/>
          <p:nvPr/>
        </p:nvSpPr>
        <p:spPr>
          <a:xfrm>
            <a:off x="11938768" y="6575080"/>
            <a:ext cx="3177445" cy="18196"/>
          </a:xfrm>
          <a:prstGeom prst="rect">
            <a:avLst/>
          </a:prstGeom>
          <a:solidFill>
            <a:srgbClr val="DB2D3C"/>
          </a:solidFill>
        </p:spPr>
      </p:sp>
      <p:sp>
        <p:nvSpPr>
          <p:cNvPr id="8366" name="object_8367"/>
          <p:cNvSpPr/>
          <p:nvPr/>
        </p:nvSpPr>
        <p:spPr>
          <a:xfrm>
            <a:off x="11893278" y="6538688"/>
            <a:ext cx="90980" cy="90980"/>
          </a:xfrm>
          <a:prstGeom prst="rect">
            <a:avLst/>
          </a:prstGeom>
          <a:solidFill>
            <a:srgbClr val="DB2D3C"/>
          </a:solidFill>
        </p:spPr>
      </p:sp>
      <p:sp>
        <p:nvSpPr>
          <p:cNvPr id="8368" name="object_8369"/>
          <p:cNvSpPr/>
          <p:nvPr/>
        </p:nvSpPr>
        <p:spPr>
          <a:xfrm>
            <a:off x="15116213" y="6575080"/>
            <a:ext cx="1026179" cy="18196"/>
          </a:xfrm>
          <a:prstGeom prst="rect">
            <a:avLst/>
          </a:prstGeom>
          <a:solidFill>
            <a:srgbClr val="35B77C"/>
          </a:solidFill>
        </p:spPr>
      </p:sp>
      <p:sp>
        <p:nvSpPr>
          <p:cNvPr id="8370" name="object_8371"/>
          <p:cNvSpPr/>
          <p:nvPr/>
        </p:nvSpPr>
        <p:spPr>
          <a:xfrm>
            <a:off x="16096902" y="6538688"/>
            <a:ext cx="90980" cy="90980"/>
          </a:xfrm>
          <a:prstGeom prst="ellipse">
            <a:avLst/>
          </a:prstGeom>
          <a:solidFill>
            <a:srgbClr val="35B77C"/>
          </a:solidFill>
        </p:spPr>
      </p:sp>
      <p:sp>
        <p:nvSpPr>
          <p:cNvPr id="8372" name="object_8373"/>
          <p:cNvSpPr/>
          <p:nvPr/>
        </p:nvSpPr>
        <p:spPr>
          <a:xfrm>
            <a:off x="13304946" y="6493198"/>
            <a:ext cx="0" cy="181960"/>
          </a:xfrm>
          <a:prstGeom prst="rect">
            <a:avLst/>
          </a:prstGeom>
          <a:ln w="10000">
            <a:solidFill>
              <a:srgbClr val="767A7C"/>
            </a:solidFill>
          </a:ln>
        </p:spPr>
      </p:sp>
      <p:sp>
        <p:nvSpPr>
          <p:cNvPr id="8374" name="object_8375"/>
          <p:cNvSpPr/>
          <p:nvPr/>
        </p:nvSpPr>
        <p:spPr>
          <a:xfrm>
            <a:off x="14390882" y="6493198"/>
            <a:ext cx="0" cy="181960"/>
          </a:xfrm>
          <a:prstGeom prst="rect">
            <a:avLst/>
          </a:prstGeom>
          <a:ln w="20000">
            <a:solidFill>
              <a:srgbClr val="767A7C"/>
            </a:solidFill>
          </a:ln>
        </p:spPr>
      </p:sp>
      <p:sp>
        <p:nvSpPr>
          <p:cNvPr id="8376" name="object_8377"/>
          <p:cNvSpPr/>
          <p:nvPr/>
        </p:nvSpPr>
        <p:spPr>
          <a:xfrm>
            <a:off x="15116213" y="6493198"/>
            <a:ext cx="0" cy="181960"/>
          </a:xfrm>
          <a:prstGeom prst="rect">
            <a:avLst/>
          </a:prstGeom>
          <a:ln w="10000">
            <a:solidFill>
              <a:srgbClr val="767A7C"/>
            </a:solidFill>
          </a:ln>
        </p:spPr>
      </p:sp>
      <p:sp>
        <p:nvSpPr>
          <p:cNvPr id="8378" name="object_8379"/>
          <p:cNvSpPr txBox="1"/>
          <p:nvPr/>
        </p:nvSpPr>
        <p:spPr>
          <a:xfrm>
            <a:off x="1600000" y="70390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Zusammenarbeit mit anderen Bereichen</a:t>
            </a:r>
          </a:p>
        </p:txBody>
      </p:sp>
      <p:sp>
        <p:nvSpPr>
          <p:cNvPr id="8380" name="object_8381"/>
          <p:cNvSpPr txBox="1"/>
          <p:nvPr/>
        </p:nvSpPr>
        <p:spPr>
          <a:xfrm>
            <a:off x="950000" y="7239234"/>
            <a:ext cx="509488" cy="509488"/>
          </a:xfrm>
          <a:prstGeom prst="ellipse">
            <a:avLst/>
          </a:prstGeom>
          <a:solidFill>
            <a:srgbClr val="B26256"/>
          </a:solidFill>
        </p:spPr>
        <p:txBody>
          <a:bodyPr wrap="square" lIns="0" tIns="0" rIns="0" bIns="0" rtlCol="0" anchor="ctr"/>
          <a:lstStyle/>
          <a:p>
            <a:pPr algn="ctr"/>
            <a:r>
              <a:rPr sz="1843" b="1" dirty="0">
                <a:solidFill>
                  <a:srgbClr val="FFFFFF"/>
                </a:solidFill>
                <a:latin typeface="Arial"/>
                <a:ea typeface="Arial"/>
              </a:rPr>
              <a:t>13</a:t>
            </a:r>
          </a:p>
        </p:txBody>
      </p:sp>
      <p:sp>
        <p:nvSpPr>
          <p:cNvPr id="8382" name="object_8383"/>
          <p:cNvSpPr txBox="1"/>
          <p:nvPr/>
        </p:nvSpPr>
        <p:spPr>
          <a:xfrm>
            <a:off x="6745326" y="70390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75%</a:t>
            </a:r>
          </a:p>
        </p:txBody>
      </p:sp>
      <p:sp>
        <p:nvSpPr>
          <p:cNvPr id="8384" name="object_8385"/>
          <p:cNvSpPr txBox="1"/>
          <p:nvPr/>
        </p:nvSpPr>
        <p:spPr>
          <a:xfrm>
            <a:off x="16702573" y="7039078"/>
            <a:ext cx="2167513" cy="909800"/>
          </a:xfrm>
          <a:prstGeom prst="rect">
            <a:avLst/>
          </a:prstGeom>
        </p:spPr>
        <p:txBody>
          <a:bodyPr vert="horz" wrap="square" lIns="0" tIns="15240" rIns="0" bIns="0" rtlCol="0" anchor="ctr" anchorCtr="0">
            <a:normAutofit/>
          </a:bodyPr>
          <a:lstStyle/>
          <a:p>
            <a:endParaRPr/>
          </a:p>
        </p:txBody>
      </p:sp>
      <p:sp>
        <p:nvSpPr>
          <p:cNvPr id="8386" name="object_8387"/>
          <p:cNvSpPr/>
          <p:nvPr/>
        </p:nvSpPr>
        <p:spPr>
          <a:xfrm>
            <a:off x="7945326" y="7312018"/>
            <a:ext cx="4852183" cy="363920"/>
          </a:xfrm>
          <a:prstGeom prst="rect">
            <a:avLst/>
          </a:prstGeom>
          <a:solidFill>
            <a:srgbClr val="49C0B6"/>
          </a:solidFill>
        </p:spPr>
      </p:sp>
      <p:sp>
        <p:nvSpPr>
          <p:cNvPr id="8388" name="object_8389"/>
          <p:cNvSpPr/>
          <p:nvPr/>
        </p:nvSpPr>
        <p:spPr>
          <a:xfrm>
            <a:off x="9626775" y="7484880"/>
            <a:ext cx="3170734" cy="18196"/>
          </a:xfrm>
          <a:prstGeom prst="rect">
            <a:avLst/>
          </a:prstGeom>
          <a:solidFill>
            <a:srgbClr val="DB2D3C"/>
          </a:solidFill>
        </p:spPr>
      </p:sp>
      <p:sp>
        <p:nvSpPr>
          <p:cNvPr id="8390" name="object_8391"/>
          <p:cNvSpPr/>
          <p:nvPr/>
        </p:nvSpPr>
        <p:spPr>
          <a:xfrm>
            <a:off x="9581285" y="7448488"/>
            <a:ext cx="90980" cy="90980"/>
          </a:xfrm>
          <a:prstGeom prst="rect">
            <a:avLst/>
          </a:prstGeom>
          <a:solidFill>
            <a:srgbClr val="DB2D3C"/>
          </a:solidFill>
        </p:spPr>
      </p:sp>
      <p:sp>
        <p:nvSpPr>
          <p:cNvPr id="8392" name="object_8393"/>
          <p:cNvSpPr/>
          <p:nvPr/>
        </p:nvSpPr>
        <p:spPr>
          <a:xfrm>
            <a:off x="12797509" y="7484880"/>
            <a:ext cx="1032890" cy="18196"/>
          </a:xfrm>
          <a:prstGeom prst="rect">
            <a:avLst/>
          </a:prstGeom>
          <a:solidFill>
            <a:srgbClr val="35B77C"/>
          </a:solidFill>
        </p:spPr>
      </p:sp>
      <p:sp>
        <p:nvSpPr>
          <p:cNvPr id="8394" name="object_8395"/>
          <p:cNvSpPr/>
          <p:nvPr/>
        </p:nvSpPr>
        <p:spPr>
          <a:xfrm>
            <a:off x="13784909" y="7448488"/>
            <a:ext cx="90980" cy="90980"/>
          </a:xfrm>
          <a:prstGeom prst="ellipse">
            <a:avLst/>
          </a:prstGeom>
          <a:solidFill>
            <a:srgbClr val="35B77C"/>
          </a:solidFill>
        </p:spPr>
      </p:sp>
      <p:sp>
        <p:nvSpPr>
          <p:cNvPr id="8396" name="object_8397"/>
          <p:cNvSpPr/>
          <p:nvPr/>
        </p:nvSpPr>
        <p:spPr>
          <a:xfrm>
            <a:off x="11788639" y="7402998"/>
            <a:ext cx="0" cy="181960"/>
          </a:xfrm>
          <a:prstGeom prst="rect">
            <a:avLst/>
          </a:prstGeom>
          <a:ln w="10000">
            <a:solidFill>
              <a:srgbClr val="767A7C"/>
            </a:solidFill>
          </a:ln>
        </p:spPr>
      </p:sp>
      <p:sp>
        <p:nvSpPr>
          <p:cNvPr id="8398" name="object_8399"/>
          <p:cNvSpPr/>
          <p:nvPr/>
        </p:nvSpPr>
        <p:spPr>
          <a:xfrm>
            <a:off x="12371658" y="7402998"/>
            <a:ext cx="0" cy="181960"/>
          </a:xfrm>
          <a:prstGeom prst="rect">
            <a:avLst/>
          </a:prstGeom>
          <a:ln w="20000">
            <a:solidFill>
              <a:srgbClr val="767A7C"/>
            </a:solidFill>
          </a:ln>
        </p:spPr>
      </p:sp>
      <p:sp>
        <p:nvSpPr>
          <p:cNvPr id="8400" name="object_8401"/>
          <p:cNvSpPr/>
          <p:nvPr/>
        </p:nvSpPr>
        <p:spPr>
          <a:xfrm>
            <a:off x="12989674" y="7402998"/>
            <a:ext cx="0" cy="181960"/>
          </a:xfrm>
          <a:prstGeom prst="rect">
            <a:avLst/>
          </a:prstGeom>
          <a:ln w="10000">
            <a:solidFill>
              <a:srgbClr val="767A7C"/>
            </a:solidFill>
          </a:ln>
        </p:spPr>
      </p:sp>
      <p:sp>
        <p:nvSpPr>
          <p:cNvPr id="8402" name="object_8403"/>
          <p:cNvSpPr txBox="1"/>
          <p:nvPr/>
        </p:nvSpPr>
        <p:spPr>
          <a:xfrm>
            <a:off x="1600000" y="79488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Gegenseitige Vertretung</a:t>
            </a:r>
          </a:p>
        </p:txBody>
      </p:sp>
      <p:sp>
        <p:nvSpPr>
          <p:cNvPr id="8404" name="object_8405"/>
          <p:cNvSpPr txBox="1"/>
          <p:nvPr/>
        </p:nvSpPr>
        <p:spPr>
          <a:xfrm>
            <a:off x="950000" y="8149034"/>
            <a:ext cx="509488" cy="509488"/>
          </a:xfrm>
          <a:prstGeom prst="ellipse">
            <a:avLst/>
          </a:prstGeom>
          <a:solidFill>
            <a:srgbClr val="B26256"/>
          </a:solidFill>
        </p:spPr>
        <p:txBody>
          <a:bodyPr wrap="square" lIns="0" tIns="0" rIns="0" bIns="0" rtlCol="0" anchor="ctr"/>
          <a:lstStyle/>
          <a:p>
            <a:pPr algn="ctr"/>
            <a:r>
              <a:rPr sz="1843" b="1" dirty="0">
                <a:solidFill>
                  <a:srgbClr val="FFFFFF"/>
                </a:solidFill>
                <a:latin typeface="Arial"/>
                <a:ea typeface="Arial"/>
              </a:rPr>
              <a:t>14</a:t>
            </a:r>
          </a:p>
        </p:txBody>
      </p:sp>
      <p:sp>
        <p:nvSpPr>
          <p:cNvPr id="8406" name="object_8407"/>
          <p:cNvSpPr txBox="1"/>
          <p:nvPr/>
        </p:nvSpPr>
        <p:spPr>
          <a:xfrm>
            <a:off x="6745326" y="79488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72%</a:t>
            </a:r>
          </a:p>
        </p:txBody>
      </p:sp>
      <p:sp>
        <p:nvSpPr>
          <p:cNvPr id="8408" name="object_8409"/>
          <p:cNvSpPr txBox="1"/>
          <p:nvPr/>
        </p:nvSpPr>
        <p:spPr>
          <a:xfrm>
            <a:off x="16702573" y="7948878"/>
            <a:ext cx="2167513" cy="909800"/>
          </a:xfrm>
          <a:prstGeom prst="rect">
            <a:avLst/>
          </a:prstGeom>
        </p:spPr>
        <p:txBody>
          <a:bodyPr vert="horz" wrap="square" lIns="0" tIns="15240" rIns="0" bIns="0" rtlCol="0" anchor="ctr" anchorCtr="0">
            <a:normAutofit/>
          </a:bodyPr>
          <a:lstStyle/>
          <a:p>
            <a:endParaRPr/>
          </a:p>
        </p:txBody>
      </p:sp>
      <p:sp>
        <p:nvSpPr>
          <p:cNvPr id="8410" name="object_8411"/>
          <p:cNvSpPr/>
          <p:nvPr/>
        </p:nvSpPr>
        <p:spPr>
          <a:xfrm>
            <a:off x="7945326" y="8221818"/>
            <a:ext cx="6293425" cy="363920"/>
          </a:xfrm>
          <a:prstGeom prst="rect">
            <a:avLst/>
          </a:prstGeom>
          <a:solidFill>
            <a:srgbClr val="49C0B6"/>
          </a:solidFill>
        </p:spPr>
      </p:sp>
      <p:sp>
        <p:nvSpPr>
          <p:cNvPr id="8412" name="object_8413"/>
          <p:cNvSpPr/>
          <p:nvPr/>
        </p:nvSpPr>
        <p:spPr>
          <a:xfrm>
            <a:off x="9514679" y="8394680"/>
            <a:ext cx="4724072" cy="18196"/>
          </a:xfrm>
          <a:prstGeom prst="rect">
            <a:avLst/>
          </a:prstGeom>
          <a:solidFill>
            <a:srgbClr val="DB2D3C"/>
          </a:solidFill>
        </p:spPr>
      </p:sp>
      <p:sp>
        <p:nvSpPr>
          <p:cNvPr id="8414" name="object_8415"/>
          <p:cNvSpPr/>
          <p:nvPr/>
        </p:nvSpPr>
        <p:spPr>
          <a:xfrm>
            <a:off x="9469189" y="8358288"/>
            <a:ext cx="90980" cy="90980"/>
          </a:xfrm>
          <a:prstGeom prst="rect">
            <a:avLst/>
          </a:prstGeom>
          <a:solidFill>
            <a:srgbClr val="DB2D3C"/>
          </a:solidFill>
        </p:spPr>
      </p:sp>
      <p:sp>
        <p:nvSpPr>
          <p:cNvPr id="8416" name="object_8417"/>
          <p:cNvSpPr/>
          <p:nvPr/>
        </p:nvSpPr>
        <p:spPr>
          <a:xfrm>
            <a:off x="14238751" y="8394680"/>
            <a:ext cx="1873615" cy="18196"/>
          </a:xfrm>
          <a:prstGeom prst="rect">
            <a:avLst/>
          </a:prstGeom>
          <a:solidFill>
            <a:srgbClr val="35B77C"/>
          </a:solidFill>
        </p:spPr>
      </p:sp>
      <p:sp>
        <p:nvSpPr>
          <p:cNvPr id="8418" name="object_8419"/>
          <p:cNvSpPr/>
          <p:nvPr/>
        </p:nvSpPr>
        <p:spPr>
          <a:xfrm>
            <a:off x="16066876" y="8358288"/>
            <a:ext cx="90980" cy="90980"/>
          </a:xfrm>
          <a:prstGeom prst="ellipse">
            <a:avLst/>
          </a:prstGeom>
          <a:solidFill>
            <a:srgbClr val="35B77C"/>
          </a:solidFill>
        </p:spPr>
      </p:sp>
      <p:sp>
        <p:nvSpPr>
          <p:cNvPr id="8420" name="object_8421"/>
          <p:cNvSpPr/>
          <p:nvPr/>
        </p:nvSpPr>
        <p:spPr>
          <a:xfrm>
            <a:off x="13741902" y="8312798"/>
            <a:ext cx="0" cy="181960"/>
          </a:xfrm>
          <a:prstGeom prst="rect">
            <a:avLst/>
          </a:prstGeom>
          <a:ln w="10000">
            <a:solidFill>
              <a:srgbClr val="767A7C"/>
            </a:solidFill>
          </a:ln>
        </p:spPr>
      </p:sp>
      <p:sp>
        <p:nvSpPr>
          <p:cNvPr id="8422" name="object_8423"/>
          <p:cNvSpPr/>
          <p:nvPr/>
        </p:nvSpPr>
        <p:spPr>
          <a:xfrm>
            <a:off x="14430917" y="8312798"/>
            <a:ext cx="0" cy="181960"/>
          </a:xfrm>
          <a:prstGeom prst="rect">
            <a:avLst/>
          </a:prstGeom>
          <a:ln w="20000">
            <a:solidFill>
              <a:srgbClr val="767A7C"/>
            </a:solidFill>
          </a:ln>
        </p:spPr>
      </p:sp>
      <p:sp>
        <p:nvSpPr>
          <p:cNvPr id="8424" name="object_8425"/>
          <p:cNvSpPr/>
          <p:nvPr/>
        </p:nvSpPr>
        <p:spPr>
          <a:xfrm>
            <a:off x="14951365" y="8312798"/>
            <a:ext cx="0" cy="181960"/>
          </a:xfrm>
          <a:prstGeom prst="rect">
            <a:avLst/>
          </a:prstGeom>
          <a:ln w="10000">
            <a:solidFill>
              <a:srgbClr val="767A7C"/>
            </a:solidFill>
          </a:ln>
        </p:spPr>
      </p:sp>
      <p:sp>
        <p:nvSpPr>
          <p:cNvPr id="8426" name="object_8427"/>
          <p:cNvSpPr txBox="1"/>
          <p:nvPr/>
        </p:nvSpPr>
        <p:spPr>
          <a:xfrm>
            <a:off x="1600000" y="88586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Arbeitsrelevante Informationen</a:t>
            </a:r>
          </a:p>
        </p:txBody>
      </p:sp>
      <p:sp>
        <p:nvSpPr>
          <p:cNvPr id="8428" name="object_8429"/>
          <p:cNvSpPr txBox="1"/>
          <p:nvPr/>
        </p:nvSpPr>
        <p:spPr>
          <a:xfrm>
            <a:off x="950000" y="9058834"/>
            <a:ext cx="509488" cy="509488"/>
          </a:xfrm>
          <a:prstGeom prst="ellipse">
            <a:avLst/>
          </a:prstGeom>
          <a:solidFill>
            <a:srgbClr val="B26256"/>
          </a:solidFill>
        </p:spPr>
        <p:txBody>
          <a:bodyPr wrap="square" lIns="0" tIns="0" rIns="0" bIns="0" rtlCol="0" anchor="ctr"/>
          <a:lstStyle/>
          <a:p>
            <a:pPr algn="ctr"/>
            <a:r>
              <a:rPr sz="1843" b="1" dirty="0">
                <a:solidFill>
                  <a:srgbClr val="FFFFFF"/>
                </a:solidFill>
                <a:latin typeface="Arial"/>
                <a:ea typeface="Arial"/>
              </a:rPr>
              <a:t>15</a:t>
            </a:r>
          </a:p>
        </p:txBody>
      </p:sp>
      <p:sp>
        <p:nvSpPr>
          <p:cNvPr id="8430" name="object_8431"/>
          <p:cNvSpPr txBox="1"/>
          <p:nvPr/>
        </p:nvSpPr>
        <p:spPr>
          <a:xfrm>
            <a:off x="6745326" y="88586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68%</a:t>
            </a:r>
          </a:p>
        </p:txBody>
      </p:sp>
      <p:sp>
        <p:nvSpPr>
          <p:cNvPr id="8432" name="object_8433"/>
          <p:cNvSpPr txBox="1"/>
          <p:nvPr/>
        </p:nvSpPr>
        <p:spPr>
          <a:xfrm>
            <a:off x="16702573" y="8858678"/>
            <a:ext cx="2167513" cy="909800"/>
          </a:xfrm>
          <a:prstGeom prst="rect">
            <a:avLst/>
          </a:prstGeom>
        </p:spPr>
        <p:txBody>
          <a:bodyPr vert="horz" wrap="square" lIns="0" tIns="15240" rIns="0" bIns="0" rtlCol="0" anchor="ctr" anchorCtr="0">
            <a:normAutofit/>
          </a:bodyPr>
          <a:lstStyle/>
          <a:p>
            <a:endParaRPr/>
          </a:p>
        </p:txBody>
      </p:sp>
      <p:sp>
        <p:nvSpPr>
          <p:cNvPr id="8434" name="object_8435"/>
          <p:cNvSpPr/>
          <p:nvPr/>
        </p:nvSpPr>
        <p:spPr>
          <a:xfrm>
            <a:off x="7945326" y="9131618"/>
            <a:ext cx="5957135" cy="363920"/>
          </a:xfrm>
          <a:prstGeom prst="rect">
            <a:avLst/>
          </a:prstGeom>
          <a:solidFill>
            <a:srgbClr val="49C0B6"/>
          </a:solidFill>
        </p:spPr>
      </p:sp>
      <p:sp>
        <p:nvSpPr>
          <p:cNvPr id="8436" name="object_8437"/>
          <p:cNvSpPr/>
          <p:nvPr/>
        </p:nvSpPr>
        <p:spPr>
          <a:xfrm>
            <a:off x="9738872" y="9304480"/>
            <a:ext cx="4163589" cy="18196"/>
          </a:xfrm>
          <a:prstGeom prst="rect">
            <a:avLst/>
          </a:prstGeom>
          <a:solidFill>
            <a:srgbClr val="DB2D3C"/>
          </a:solidFill>
        </p:spPr>
      </p:sp>
      <p:sp>
        <p:nvSpPr>
          <p:cNvPr id="8438" name="object_8439"/>
          <p:cNvSpPr/>
          <p:nvPr/>
        </p:nvSpPr>
        <p:spPr>
          <a:xfrm>
            <a:off x="9693382" y="9268088"/>
            <a:ext cx="90980" cy="90980"/>
          </a:xfrm>
          <a:prstGeom prst="rect">
            <a:avLst/>
          </a:prstGeom>
          <a:solidFill>
            <a:srgbClr val="DB2D3C"/>
          </a:solidFill>
        </p:spPr>
      </p:sp>
      <p:sp>
        <p:nvSpPr>
          <p:cNvPr id="8440" name="object_8441"/>
          <p:cNvSpPr/>
          <p:nvPr/>
        </p:nvSpPr>
        <p:spPr>
          <a:xfrm>
            <a:off x="13902461" y="9304480"/>
            <a:ext cx="1969698" cy="18196"/>
          </a:xfrm>
          <a:prstGeom prst="rect">
            <a:avLst/>
          </a:prstGeom>
          <a:solidFill>
            <a:srgbClr val="35B77C"/>
          </a:solidFill>
        </p:spPr>
      </p:sp>
      <p:sp>
        <p:nvSpPr>
          <p:cNvPr id="8442" name="object_8443"/>
          <p:cNvSpPr/>
          <p:nvPr/>
        </p:nvSpPr>
        <p:spPr>
          <a:xfrm>
            <a:off x="15826669" y="9268088"/>
            <a:ext cx="90980" cy="90980"/>
          </a:xfrm>
          <a:prstGeom prst="ellipse">
            <a:avLst/>
          </a:prstGeom>
          <a:solidFill>
            <a:srgbClr val="35B77C"/>
          </a:solidFill>
        </p:spPr>
      </p:sp>
      <p:sp>
        <p:nvSpPr>
          <p:cNvPr id="8444" name="object_8445"/>
          <p:cNvSpPr/>
          <p:nvPr/>
        </p:nvSpPr>
        <p:spPr>
          <a:xfrm>
            <a:off x="13498534" y="9222598"/>
            <a:ext cx="0" cy="181960"/>
          </a:xfrm>
          <a:prstGeom prst="rect">
            <a:avLst/>
          </a:prstGeom>
          <a:ln w="10000">
            <a:solidFill>
              <a:srgbClr val="767A7C"/>
            </a:solidFill>
          </a:ln>
        </p:spPr>
      </p:sp>
      <p:sp>
        <p:nvSpPr>
          <p:cNvPr id="8446" name="object_8447"/>
          <p:cNvSpPr/>
          <p:nvPr/>
        </p:nvSpPr>
        <p:spPr>
          <a:xfrm>
            <a:off x="14070606" y="9222598"/>
            <a:ext cx="0" cy="181960"/>
          </a:xfrm>
          <a:prstGeom prst="rect">
            <a:avLst/>
          </a:prstGeom>
          <a:ln w="20000">
            <a:solidFill>
              <a:srgbClr val="767A7C"/>
            </a:solidFill>
          </a:ln>
        </p:spPr>
      </p:sp>
      <p:sp>
        <p:nvSpPr>
          <p:cNvPr id="8448" name="object_8449"/>
          <p:cNvSpPr/>
          <p:nvPr/>
        </p:nvSpPr>
        <p:spPr>
          <a:xfrm>
            <a:off x="14671124" y="9222598"/>
            <a:ext cx="0" cy="181960"/>
          </a:xfrm>
          <a:prstGeom prst="rect">
            <a:avLst/>
          </a:prstGeom>
          <a:ln w="10000">
            <a:solidFill>
              <a:srgbClr val="767A7C"/>
            </a:solidFill>
          </a:ln>
        </p:spPr>
      </p:sp>
      <p:sp>
        <p:nvSpPr>
          <p:cNvPr id="8450" name="object_8451"/>
          <p:cNvSpPr txBox="1"/>
          <p:nvPr/>
        </p:nvSpPr>
        <p:spPr>
          <a:xfrm>
            <a:off x="800000" y="10500000"/>
            <a:ext cx="16059499" cy="450000"/>
          </a:xfrm>
          <a:prstGeom prst="rect">
            <a:avLst/>
          </a:prstGeom>
        </p:spPr>
        <p:txBody>
          <a:bodyPr vert="horz" wrap="square" lIns="0" tIns="15875" rIns="0" bIns="0" rtlCol="0">
            <a:spAutoFit/>
          </a:bodyPr>
          <a:lstStyle/>
          <a:p>
            <a:r>
              <a:rPr sz="2050" spc="5" dirty="0">
                <a:solidFill>
                  <a:srgbClr val="515455"/>
                </a:solidFill>
                <a:latin typeface="Arial"/>
                <a:cs typeface="Arial"/>
              </a:rPr>
              <a:t>* GPA = Grad der Potentialausschöpfung im Vergleich zum internen Benchmark</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60" name="object_8461"/>
          <p:cNvSpPr>
            <a:spLocks noGrp="1"/>
          </p:cNvSpPr>
          <p:nvPr/>
        </p:nvSpPr>
        <p:spPr>
          <a:xfrm>
            <a:off x="757390" y="680607"/>
            <a:ext cx="733425" cy="733425"/>
          </a:xfrm>
          <a:prstGeom prst="rect">
            <a:avLst/>
          </a:prstGeom>
          <a:ln w="125650">
            <a:solidFill>
              <a:srgbClr val="5C5AA7"/>
            </a:solidFill>
          </a:ln>
        </p:spPr>
        <p:txBody>
          <a:bodyPr wrap="square" lIns="0" tIns="0" rIns="0" bIns="0" rtlCol="0"/>
          <a:lstStyle/>
          <a:p>
            <a:endParaRPr/>
          </a:p>
        </p:txBody>
      </p:sp>
      <p:sp>
        <p:nvSpPr>
          <p:cNvPr id="8462" name="object_846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Leadership | Internes Benchmarking</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8464" name="846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8466" name="846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8468" name="846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8470" name="847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8472" name="847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8474" name="847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8476" name="847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8478" name="847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8480" name="object_8481"/>
          <p:cNvSpPr txBox="1"/>
          <p:nvPr/>
        </p:nvSpPr>
        <p:spPr>
          <a:xfrm>
            <a:off x="6745326" y="2933766"/>
            <a:ext cx="900000" cy="316112"/>
          </a:xfrm>
          <a:prstGeom prst="rect">
            <a:avLst/>
          </a:prstGeom>
        </p:spPr>
        <p:txBody>
          <a:bodyPr vert="horz" wrap="square" lIns="0" tIns="15875" rIns="0" bIns="0" rtlCol="0">
            <a:spAutoFit/>
          </a:bodyPr>
          <a:lstStyle/>
          <a:p>
            <a:pPr algn="ctr"/>
            <a:r>
              <a:rPr sz="2450" spc="5" dirty="0">
                <a:solidFill>
                  <a:srgbClr val="515455"/>
                </a:solidFill>
                <a:latin typeface="Arial"/>
                <a:cs typeface="Arial"/>
              </a:rPr>
              <a:t>GPA</a:t>
            </a:r>
          </a:p>
        </p:txBody>
      </p:sp>
      <p:sp>
        <p:nvSpPr>
          <p:cNvPr id="8482" name="object_8483"/>
          <p:cNvSpPr txBox="1"/>
          <p:nvPr/>
        </p:nvSpPr>
        <p:spPr>
          <a:xfrm>
            <a:off x="7355631"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8484" name="object_8485"/>
          <p:cNvSpPr/>
          <p:nvPr/>
        </p:nvSpPr>
        <p:spPr>
          <a:xfrm>
            <a:off x="7945326" y="3399878"/>
            <a:ext cx="0" cy="6368600"/>
          </a:xfrm>
          <a:prstGeom prst="rect">
            <a:avLst/>
          </a:prstGeom>
          <a:ln w="5235">
            <a:solidFill>
              <a:srgbClr val="000000"/>
            </a:solidFill>
          </a:ln>
        </p:spPr>
      </p:sp>
      <p:sp>
        <p:nvSpPr>
          <p:cNvPr id="8486" name="object_8487"/>
          <p:cNvSpPr txBox="1"/>
          <p:nvPr/>
        </p:nvSpPr>
        <p:spPr>
          <a:xfrm>
            <a:off x="903708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8488" name="object_8489"/>
          <p:cNvSpPr/>
          <p:nvPr/>
        </p:nvSpPr>
        <p:spPr>
          <a:xfrm>
            <a:off x="9626775" y="3399878"/>
            <a:ext cx="0" cy="6368600"/>
          </a:xfrm>
          <a:prstGeom prst="rect">
            <a:avLst/>
          </a:prstGeom>
          <a:ln w="5235">
            <a:solidFill>
              <a:srgbClr val="767A7C"/>
            </a:solidFill>
          </a:ln>
        </p:spPr>
      </p:sp>
      <p:sp>
        <p:nvSpPr>
          <p:cNvPr id="8490" name="object_8491"/>
          <p:cNvSpPr txBox="1"/>
          <p:nvPr/>
        </p:nvSpPr>
        <p:spPr>
          <a:xfrm>
            <a:off x="1071853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8492" name="object_8493"/>
          <p:cNvSpPr/>
          <p:nvPr/>
        </p:nvSpPr>
        <p:spPr>
          <a:xfrm>
            <a:off x="11308225" y="3399878"/>
            <a:ext cx="0" cy="6368600"/>
          </a:xfrm>
          <a:prstGeom prst="rect">
            <a:avLst/>
          </a:prstGeom>
          <a:ln w="5235">
            <a:solidFill>
              <a:srgbClr val="767A7C"/>
            </a:solidFill>
          </a:ln>
        </p:spPr>
      </p:sp>
      <p:sp>
        <p:nvSpPr>
          <p:cNvPr id="8494" name="object_8495"/>
          <p:cNvSpPr txBox="1"/>
          <p:nvPr/>
        </p:nvSpPr>
        <p:spPr>
          <a:xfrm>
            <a:off x="1239997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8496" name="object_8497"/>
          <p:cNvSpPr/>
          <p:nvPr/>
        </p:nvSpPr>
        <p:spPr>
          <a:xfrm>
            <a:off x="12989674" y="3399878"/>
            <a:ext cx="0" cy="6368600"/>
          </a:xfrm>
          <a:prstGeom prst="rect">
            <a:avLst/>
          </a:prstGeom>
          <a:ln w="5235">
            <a:solidFill>
              <a:srgbClr val="767A7C"/>
            </a:solidFill>
          </a:ln>
        </p:spPr>
      </p:sp>
      <p:sp>
        <p:nvSpPr>
          <p:cNvPr id="8498" name="object_8499"/>
          <p:cNvSpPr txBox="1"/>
          <p:nvPr/>
        </p:nvSpPr>
        <p:spPr>
          <a:xfrm>
            <a:off x="1408142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8500" name="object_8501"/>
          <p:cNvSpPr/>
          <p:nvPr/>
        </p:nvSpPr>
        <p:spPr>
          <a:xfrm>
            <a:off x="14671124" y="3399878"/>
            <a:ext cx="0" cy="6368600"/>
          </a:xfrm>
          <a:prstGeom prst="rect">
            <a:avLst/>
          </a:prstGeom>
          <a:ln w="5235">
            <a:solidFill>
              <a:srgbClr val="767A7C"/>
            </a:solidFill>
          </a:ln>
        </p:spPr>
      </p:sp>
      <p:sp>
        <p:nvSpPr>
          <p:cNvPr id="8502" name="object_8503"/>
          <p:cNvSpPr txBox="1"/>
          <p:nvPr/>
        </p:nvSpPr>
        <p:spPr>
          <a:xfrm>
            <a:off x="15762878"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8504" name="object_8505"/>
          <p:cNvSpPr/>
          <p:nvPr/>
        </p:nvSpPr>
        <p:spPr>
          <a:xfrm>
            <a:off x="16352573" y="3399878"/>
            <a:ext cx="0" cy="6368600"/>
          </a:xfrm>
          <a:prstGeom prst="rect">
            <a:avLst/>
          </a:prstGeom>
          <a:ln w="5235">
            <a:solidFill>
              <a:srgbClr val="000000"/>
            </a:solidFill>
          </a:ln>
        </p:spPr>
      </p:sp>
      <p:sp>
        <p:nvSpPr>
          <p:cNvPr id="8454" name="object_8455"/>
          <p:cNvSpPr/>
          <p:nvPr/>
        </p:nvSpPr>
        <p:spPr>
          <a:xfrm>
            <a:off x="7945326" y="3242398"/>
            <a:ext cx="5128421" cy="157480"/>
          </a:xfrm>
          <a:prstGeom prst="rect">
            <a:avLst/>
          </a:prstGeom>
          <a:solidFill>
            <a:srgbClr val="DB2D3C"/>
          </a:solidFill>
        </p:spPr>
      </p:sp>
      <p:sp>
        <p:nvSpPr>
          <p:cNvPr id="8456" name="object_8457"/>
          <p:cNvSpPr/>
          <p:nvPr/>
        </p:nvSpPr>
        <p:spPr>
          <a:xfrm>
            <a:off x="13073747" y="3242398"/>
            <a:ext cx="1008870" cy="157480"/>
          </a:xfrm>
          <a:prstGeom prst="rect">
            <a:avLst/>
          </a:prstGeom>
          <a:solidFill>
            <a:srgbClr val="FABC46"/>
          </a:solidFill>
        </p:spPr>
      </p:sp>
      <p:sp>
        <p:nvSpPr>
          <p:cNvPr id="8458" name="object_8459"/>
          <p:cNvSpPr/>
          <p:nvPr/>
        </p:nvSpPr>
        <p:spPr>
          <a:xfrm>
            <a:off x="14082617" y="3242398"/>
            <a:ext cx="2269957" cy="157480"/>
          </a:xfrm>
          <a:prstGeom prst="rect">
            <a:avLst/>
          </a:prstGeom>
          <a:solidFill>
            <a:srgbClr val="35B77C"/>
          </a:solidFill>
        </p:spPr>
      </p:sp>
      <p:sp>
        <p:nvSpPr>
          <p:cNvPr id="8506" name="object_8507"/>
          <p:cNvSpPr txBox="1"/>
          <p:nvPr/>
        </p:nvSpPr>
        <p:spPr>
          <a:xfrm>
            <a:off x="1600000" y="33998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Führungskraft ist Vorbild</a:t>
            </a:r>
          </a:p>
        </p:txBody>
      </p:sp>
      <p:sp>
        <p:nvSpPr>
          <p:cNvPr id="8508" name="object_8509"/>
          <p:cNvSpPr txBox="1"/>
          <p:nvPr/>
        </p:nvSpPr>
        <p:spPr>
          <a:xfrm>
            <a:off x="950000" y="3600034"/>
            <a:ext cx="509488" cy="509488"/>
          </a:xfrm>
          <a:prstGeom prst="ellipse">
            <a:avLst/>
          </a:prstGeom>
          <a:solidFill>
            <a:srgbClr val="5C5AA7"/>
          </a:solidFill>
        </p:spPr>
        <p:txBody>
          <a:bodyPr wrap="square" lIns="0" tIns="0" rIns="0" bIns="0" rtlCol="0" anchor="ctr"/>
          <a:lstStyle/>
          <a:p>
            <a:pPr algn="ctr"/>
            <a:r>
              <a:rPr sz="1843" b="1" dirty="0">
                <a:solidFill>
                  <a:srgbClr val="FFFFFF"/>
                </a:solidFill>
                <a:latin typeface="Arial"/>
                <a:ea typeface="Arial"/>
              </a:rPr>
              <a:t>16</a:t>
            </a:r>
          </a:p>
        </p:txBody>
      </p:sp>
      <p:sp>
        <p:nvSpPr>
          <p:cNvPr id="8510" name="object_8511"/>
          <p:cNvSpPr txBox="1"/>
          <p:nvPr/>
        </p:nvSpPr>
        <p:spPr>
          <a:xfrm>
            <a:off x="6745326" y="33998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85%</a:t>
            </a:r>
          </a:p>
        </p:txBody>
      </p:sp>
      <p:sp>
        <p:nvSpPr>
          <p:cNvPr id="8512" name="object_8513"/>
          <p:cNvSpPr txBox="1"/>
          <p:nvPr/>
        </p:nvSpPr>
        <p:spPr>
          <a:xfrm>
            <a:off x="16702573" y="3399878"/>
            <a:ext cx="2167513" cy="909800"/>
          </a:xfrm>
          <a:prstGeom prst="rect">
            <a:avLst/>
          </a:prstGeom>
        </p:spPr>
        <p:txBody>
          <a:bodyPr vert="horz" wrap="square" lIns="0" tIns="15240" rIns="0" bIns="0" rtlCol="0" anchor="ctr" anchorCtr="0">
            <a:normAutofit/>
          </a:bodyPr>
          <a:lstStyle/>
          <a:p>
            <a:endParaRPr/>
          </a:p>
        </p:txBody>
      </p:sp>
      <p:sp>
        <p:nvSpPr>
          <p:cNvPr id="8514" name="object_8515"/>
          <p:cNvSpPr/>
          <p:nvPr/>
        </p:nvSpPr>
        <p:spPr>
          <a:xfrm>
            <a:off x="7945326" y="3672818"/>
            <a:ext cx="7110129" cy="363920"/>
          </a:xfrm>
          <a:prstGeom prst="rect">
            <a:avLst/>
          </a:prstGeom>
          <a:solidFill>
            <a:srgbClr val="49C0B6"/>
          </a:solidFill>
        </p:spPr>
      </p:sp>
      <p:sp>
        <p:nvSpPr>
          <p:cNvPr id="8516" name="object_8517"/>
          <p:cNvSpPr/>
          <p:nvPr/>
        </p:nvSpPr>
        <p:spPr>
          <a:xfrm>
            <a:off x="9109406" y="3845680"/>
            <a:ext cx="5946049" cy="18196"/>
          </a:xfrm>
          <a:prstGeom prst="rect">
            <a:avLst/>
          </a:prstGeom>
          <a:solidFill>
            <a:srgbClr val="DB2D3C"/>
          </a:solidFill>
        </p:spPr>
      </p:sp>
      <p:sp>
        <p:nvSpPr>
          <p:cNvPr id="8518" name="object_8519"/>
          <p:cNvSpPr/>
          <p:nvPr/>
        </p:nvSpPr>
        <p:spPr>
          <a:xfrm>
            <a:off x="9063916" y="3809288"/>
            <a:ext cx="90980" cy="90980"/>
          </a:xfrm>
          <a:prstGeom prst="rect">
            <a:avLst/>
          </a:prstGeom>
          <a:solidFill>
            <a:srgbClr val="DB2D3C"/>
          </a:solidFill>
        </p:spPr>
      </p:sp>
      <p:sp>
        <p:nvSpPr>
          <p:cNvPr id="8520" name="object_8521"/>
          <p:cNvSpPr/>
          <p:nvPr/>
        </p:nvSpPr>
        <p:spPr>
          <a:xfrm>
            <a:off x="15055455" y="3845680"/>
            <a:ext cx="1056911" cy="18196"/>
          </a:xfrm>
          <a:prstGeom prst="rect">
            <a:avLst/>
          </a:prstGeom>
          <a:solidFill>
            <a:srgbClr val="35B77C"/>
          </a:solidFill>
        </p:spPr>
      </p:sp>
      <p:sp>
        <p:nvSpPr>
          <p:cNvPr id="8522" name="object_8523"/>
          <p:cNvSpPr/>
          <p:nvPr/>
        </p:nvSpPr>
        <p:spPr>
          <a:xfrm>
            <a:off x="16066876" y="3809288"/>
            <a:ext cx="90980" cy="90980"/>
          </a:xfrm>
          <a:prstGeom prst="ellipse">
            <a:avLst/>
          </a:prstGeom>
          <a:solidFill>
            <a:srgbClr val="35B77C"/>
          </a:solidFill>
        </p:spPr>
      </p:sp>
      <p:sp>
        <p:nvSpPr>
          <p:cNvPr id="8524" name="object_8525"/>
          <p:cNvSpPr/>
          <p:nvPr/>
        </p:nvSpPr>
        <p:spPr>
          <a:xfrm>
            <a:off x="14077671" y="3763798"/>
            <a:ext cx="0" cy="181960"/>
          </a:xfrm>
          <a:prstGeom prst="rect">
            <a:avLst/>
          </a:prstGeom>
          <a:ln w="10000">
            <a:solidFill>
              <a:srgbClr val="767A7C"/>
            </a:solidFill>
          </a:ln>
        </p:spPr>
      </p:sp>
      <p:sp>
        <p:nvSpPr>
          <p:cNvPr id="8526" name="object_8527"/>
          <p:cNvSpPr/>
          <p:nvPr/>
        </p:nvSpPr>
        <p:spPr>
          <a:xfrm>
            <a:off x="14881305" y="3763798"/>
            <a:ext cx="0" cy="181960"/>
          </a:xfrm>
          <a:prstGeom prst="rect">
            <a:avLst/>
          </a:prstGeom>
          <a:ln w="20000">
            <a:solidFill>
              <a:srgbClr val="767A7C"/>
            </a:solidFill>
          </a:ln>
        </p:spPr>
      </p:sp>
      <p:sp>
        <p:nvSpPr>
          <p:cNvPr id="8528" name="object_8529"/>
          <p:cNvSpPr/>
          <p:nvPr/>
        </p:nvSpPr>
        <p:spPr>
          <a:xfrm>
            <a:off x="15333513" y="3763798"/>
            <a:ext cx="0" cy="181960"/>
          </a:xfrm>
          <a:prstGeom prst="rect">
            <a:avLst/>
          </a:prstGeom>
          <a:ln w="10000">
            <a:solidFill>
              <a:srgbClr val="767A7C"/>
            </a:solidFill>
          </a:ln>
        </p:spPr>
      </p:sp>
      <p:sp>
        <p:nvSpPr>
          <p:cNvPr id="8530" name="object_8531"/>
          <p:cNvSpPr txBox="1"/>
          <p:nvPr/>
        </p:nvSpPr>
        <p:spPr>
          <a:xfrm>
            <a:off x="1600000" y="43096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Umsetzung von Veränderungen</a:t>
            </a:r>
          </a:p>
        </p:txBody>
      </p:sp>
      <p:sp>
        <p:nvSpPr>
          <p:cNvPr id="8532" name="object_8533"/>
          <p:cNvSpPr txBox="1"/>
          <p:nvPr/>
        </p:nvSpPr>
        <p:spPr>
          <a:xfrm>
            <a:off x="950000" y="4509834"/>
            <a:ext cx="509488" cy="509488"/>
          </a:xfrm>
          <a:prstGeom prst="ellipse">
            <a:avLst/>
          </a:prstGeom>
          <a:solidFill>
            <a:srgbClr val="5C5AA7"/>
          </a:solidFill>
        </p:spPr>
        <p:txBody>
          <a:bodyPr wrap="square" lIns="0" tIns="0" rIns="0" bIns="0" rtlCol="0" anchor="ctr"/>
          <a:lstStyle/>
          <a:p>
            <a:pPr algn="ctr"/>
            <a:r>
              <a:rPr sz="1843" b="1" dirty="0">
                <a:solidFill>
                  <a:srgbClr val="FFFFFF"/>
                </a:solidFill>
                <a:latin typeface="Arial"/>
                <a:ea typeface="Arial"/>
              </a:rPr>
              <a:t>17</a:t>
            </a:r>
          </a:p>
        </p:txBody>
      </p:sp>
      <p:sp>
        <p:nvSpPr>
          <p:cNvPr id="8534" name="object_8535"/>
          <p:cNvSpPr txBox="1"/>
          <p:nvPr/>
        </p:nvSpPr>
        <p:spPr>
          <a:xfrm>
            <a:off x="6745326" y="43096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84%</a:t>
            </a:r>
          </a:p>
        </p:txBody>
      </p:sp>
      <p:sp>
        <p:nvSpPr>
          <p:cNvPr id="8536" name="object_8537"/>
          <p:cNvSpPr txBox="1"/>
          <p:nvPr/>
        </p:nvSpPr>
        <p:spPr>
          <a:xfrm>
            <a:off x="16702573" y="4309678"/>
            <a:ext cx="2167513" cy="909800"/>
          </a:xfrm>
          <a:prstGeom prst="rect">
            <a:avLst/>
          </a:prstGeom>
        </p:spPr>
        <p:txBody>
          <a:bodyPr vert="horz" wrap="square" lIns="0" tIns="15240" rIns="0" bIns="0" rtlCol="0" anchor="ctr" anchorCtr="0">
            <a:normAutofit/>
          </a:bodyPr>
          <a:lstStyle/>
          <a:p>
            <a:endParaRPr/>
          </a:p>
        </p:txBody>
      </p:sp>
      <p:sp>
        <p:nvSpPr>
          <p:cNvPr id="8538" name="object_8539"/>
          <p:cNvSpPr/>
          <p:nvPr/>
        </p:nvSpPr>
        <p:spPr>
          <a:xfrm>
            <a:off x="7945326" y="4582618"/>
            <a:ext cx="7062087" cy="363920"/>
          </a:xfrm>
          <a:prstGeom prst="rect">
            <a:avLst/>
          </a:prstGeom>
          <a:solidFill>
            <a:srgbClr val="49C0B6"/>
          </a:solidFill>
        </p:spPr>
      </p:sp>
      <p:sp>
        <p:nvSpPr>
          <p:cNvPr id="8540" name="object_8541"/>
          <p:cNvSpPr/>
          <p:nvPr/>
        </p:nvSpPr>
        <p:spPr>
          <a:xfrm>
            <a:off x="9368091" y="4755480"/>
            <a:ext cx="5639322" cy="18196"/>
          </a:xfrm>
          <a:prstGeom prst="rect">
            <a:avLst/>
          </a:prstGeom>
          <a:solidFill>
            <a:srgbClr val="DB2D3C"/>
          </a:solidFill>
        </p:spPr>
      </p:sp>
      <p:sp>
        <p:nvSpPr>
          <p:cNvPr id="8542" name="object_8543"/>
          <p:cNvSpPr/>
          <p:nvPr/>
        </p:nvSpPr>
        <p:spPr>
          <a:xfrm>
            <a:off x="9322601" y="4719088"/>
            <a:ext cx="90980" cy="90980"/>
          </a:xfrm>
          <a:prstGeom prst="rect">
            <a:avLst/>
          </a:prstGeom>
          <a:solidFill>
            <a:srgbClr val="DB2D3C"/>
          </a:solidFill>
        </p:spPr>
      </p:sp>
      <p:sp>
        <p:nvSpPr>
          <p:cNvPr id="8544" name="object_8545"/>
          <p:cNvSpPr/>
          <p:nvPr/>
        </p:nvSpPr>
        <p:spPr>
          <a:xfrm>
            <a:off x="15007413" y="4755480"/>
            <a:ext cx="1104953" cy="18196"/>
          </a:xfrm>
          <a:prstGeom prst="rect">
            <a:avLst/>
          </a:prstGeom>
          <a:solidFill>
            <a:srgbClr val="35B77C"/>
          </a:solidFill>
        </p:spPr>
      </p:sp>
      <p:sp>
        <p:nvSpPr>
          <p:cNvPr id="8546" name="object_8547"/>
          <p:cNvSpPr/>
          <p:nvPr/>
        </p:nvSpPr>
        <p:spPr>
          <a:xfrm>
            <a:off x="16066876" y="4719088"/>
            <a:ext cx="90980" cy="90980"/>
          </a:xfrm>
          <a:prstGeom prst="ellipse">
            <a:avLst/>
          </a:prstGeom>
          <a:solidFill>
            <a:srgbClr val="35B77C"/>
          </a:solidFill>
        </p:spPr>
      </p:sp>
      <p:sp>
        <p:nvSpPr>
          <p:cNvPr id="8548" name="object_8549"/>
          <p:cNvSpPr/>
          <p:nvPr/>
        </p:nvSpPr>
        <p:spPr>
          <a:xfrm>
            <a:off x="13229881" y="4673598"/>
            <a:ext cx="0" cy="181960"/>
          </a:xfrm>
          <a:prstGeom prst="rect">
            <a:avLst/>
          </a:prstGeom>
          <a:ln w="10000">
            <a:solidFill>
              <a:srgbClr val="767A7C"/>
            </a:solidFill>
          </a:ln>
        </p:spPr>
      </p:sp>
      <p:sp>
        <p:nvSpPr>
          <p:cNvPr id="8550" name="object_8551"/>
          <p:cNvSpPr/>
          <p:nvPr/>
        </p:nvSpPr>
        <p:spPr>
          <a:xfrm>
            <a:off x="14671124" y="4673598"/>
            <a:ext cx="0" cy="181960"/>
          </a:xfrm>
          <a:prstGeom prst="rect">
            <a:avLst/>
          </a:prstGeom>
          <a:ln w="20000">
            <a:solidFill>
              <a:srgbClr val="767A7C"/>
            </a:solidFill>
          </a:ln>
        </p:spPr>
      </p:sp>
      <p:sp>
        <p:nvSpPr>
          <p:cNvPr id="8552" name="object_8553"/>
          <p:cNvSpPr/>
          <p:nvPr/>
        </p:nvSpPr>
        <p:spPr>
          <a:xfrm>
            <a:off x="15251624" y="4673598"/>
            <a:ext cx="0" cy="181960"/>
          </a:xfrm>
          <a:prstGeom prst="rect">
            <a:avLst/>
          </a:prstGeom>
          <a:ln w="10000">
            <a:solidFill>
              <a:srgbClr val="767A7C"/>
            </a:solidFill>
          </a:ln>
        </p:spPr>
      </p:sp>
      <p:sp>
        <p:nvSpPr>
          <p:cNvPr id="8554" name="object_8555"/>
          <p:cNvSpPr txBox="1"/>
          <p:nvPr/>
        </p:nvSpPr>
        <p:spPr>
          <a:xfrm>
            <a:off x="1600000" y="52194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Förderung interner Kooperation</a:t>
            </a:r>
          </a:p>
        </p:txBody>
      </p:sp>
      <p:sp>
        <p:nvSpPr>
          <p:cNvPr id="8556" name="object_8557"/>
          <p:cNvSpPr txBox="1"/>
          <p:nvPr/>
        </p:nvSpPr>
        <p:spPr>
          <a:xfrm>
            <a:off x="950000" y="5419634"/>
            <a:ext cx="509488" cy="509488"/>
          </a:xfrm>
          <a:prstGeom prst="ellipse">
            <a:avLst/>
          </a:prstGeom>
          <a:solidFill>
            <a:srgbClr val="5C5AA7"/>
          </a:solidFill>
        </p:spPr>
        <p:txBody>
          <a:bodyPr wrap="square" lIns="0" tIns="0" rIns="0" bIns="0" rtlCol="0" anchor="ctr"/>
          <a:lstStyle/>
          <a:p>
            <a:pPr algn="ctr"/>
            <a:r>
              <a:rPr sz="1843" b="1" dirty="0">
                <a:solidFill>
                  <a:srgbClr val="FFFFFF"/>
                </a:solidFill>
                <a:latin typeface="Arial"/>
                <a:ea typeface="Arial"/>
              </a:rPr>
              <a:t>18</a:t>
            </a:r>
          </a:p>
        </p:txBody>
      </p:sp>
      <p:sp>
        <p:nvSpPr>
          <p:cNvPr id="8558" name="object_8559"/>
          <p:cNvSpPr txBox="1"/>
          <p:nvPr/>
        </p:nvSpPr>
        <p:spPr>
          <a:xfrm>
            <a:off x="6745326" y="52194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81%</a:t>
            </a:r>
          </a:p>
        </p:txBody>
      </p:sp>
      <p:sp>
        <p:nvSpPr>
          <p:cNvPr id="8560" name="object_8561"/>
          <p:cNvSpPr txBox="1"/>
          <p:nvPr/>
        </p:nvSpPr>
        <p:spPr>
          <a:xfrm>
            <a:off x="16702573" y="5219478"/>
            <a:ext cx="2167513" cy="909800"/>
          </a:xfrm>
          <a:prstGeom prst="rect">
            <a:avLst/>
          </a:prstGeom>
        </p:spPr>
        <p:txBody>
          <a:bodyPr vert="horz" wrap="square" lIns="0" tIns="15240" rIns="0" bIns="0" rtlCol="0" anchor="ctr" anchorCtr="0">
            <a:normAutofit/>
          </a:bodyPr>
          <a:lstStyle/>
          <a:p>
            <a:endParaRPr/>
          </a:p>
        </p:txBody>
      </p:sp>
      <p:sp>
        <p:nvSpPr>
          <p:cNvPr id="8562" name="object_8563"/>
          <p:cNvSpPr/>
          <p:nvPr/>
        </p:nvSpPr>
        <p:spPr>
          <a:xfrm>
            <a:off x="7945326" y="5492418"/>
            <a:ext cx="7014046" cy="363920"/>
          </a:xfrm>
          <a:prstGeom prst="rect">
            <a:avLst/>
          </a:prstGeom>
          <a:solidFill>
            <a:srgbClr val="49C0B6"/>
          </a:solidFill>
        </p:spPr>
      </p:sp>
      <p:sp>
        <p:nvSpPr>
          <p:cNvPr id="8564" name="object_8565"/>
          <p:cNvSpPr/>
          <p:nvPr/>
        </p:nvSpPr>
        <p:spPr>
          <a:xfrm>
            <a:off x="10144144" y="5665280"/>
            <a:ext cx="4815228" cy="18196"/>
          </a:xfrm>
          <a:prstGeom prst="rect">
            <a:avLst/>
          </a:prstGeom>
          <a:solidFill>
            <a:srgbClr val="DB2D3C"/>
          </a:solidFill>
        </p:spPr>
      </p:sp>
      <p:sp>
        <p:nvSpPr>
          <p:cNvPr id="8566" name="object_8567"/>
          <p:cNvSpPr/>
          <p:nvPr/>
        </p:nvSpPr>
        <p:spPr>
          <a:xfrm>
            <a:off x="10098654" y="5628888"/>
            <a:ext cx="90980" cy="90980"/>
          </a:xfrm>
          <a:prstGeom prst="rect">
            <a:avLst/>
          </a:prstGeom>
          <a:solidFill>
            <a:srgbClr val="DB2D3C"/>
          </a:solidFill>
        </p:spPr>
      </p:sp>
      <p:sp>
        <p:nvSpPr>
          <p:cNvPr id="8568" name="object_8569"/>
          <p:cNvSpPr/>
          <p:nvPr/>
        </p:nvSpPr>
        <p:spPr>
          <a:xfrm>
            <a:off x="14959372" y="5665280"/>
            <a:ext cx="1152994" cy="18196"/>
          </a:xfrm>
          <a:prstGeom prst="rect">
            <a:avLst/>
          </a:prstGeom>
          <a:solidFill>
            <a:srgbClr val="35B77C"/>
          </a:solidFill>
        </p:spPr>
      </p:sp>
      <p:sp>
        <p:nvSpPr>
          <p:cNvPr id="8570" name="object_8571"/>
          <p:cNvSpPr/>
          <p:nvPr/>
        </p:nvSpPr>
        <p:spPr>
          <a:xfrm>
            <a:off x="16066876" y="5628888"/>
            <a:ext cx="90980" cy="90980"/>
          </a:xfrm>
          <a:prstGeom prst="ellipse">
            <a:avLst/>
          </a:prstGeom>
          <a:solidFill>
            <a:srgbClr val="35B77C"/>
          </a:solidFill>
        </p:spPr>
      </p:sp>
      <p:sp>
        <p:nvSpPr>
          <p:cNvPr id="8572" name="object_8573"/>
          <p:cNvSpPr/>
          <p:nvPr/>
        </p:nvSpPr>
        <p:spPr>
          <a:xfrm>
            <a:off x="13816149" y="5583398"/>
            <a:ext cx="0" cy="181960"/>
          </a:xfrm>
          <a:prstGeom prst="rect">
            <a:avLst/>
          </a:prstGeom>
          <a:ln w="10000">
            <a:solidFill>
              <a:srgbClr val="767A7C"/>
            </a:solidFill>
          </a:ln>
        </p:spPr>
      </p:sp>
      <p:sp>
        <p:nvSpPr>
          <p:cNvPr id="8574" name="object_8575"/>
          <p:cNvSpPr/>
          <p:nvPr/>
        </p:nvSpPr>
        <p:spPr>
          <a:xfrm>
            <a:off x="14435058" y="5583398"/>
            <a:ext cx="0" cy="181960"/>
          </a:xfrm>
          <a:prstGeom prst="rect">
            <a:avLst/>
          </a:prstGeom>
          <a:ln w="20000">
            <a:solidFill>
              <a:srgbClr val="767A7C"/>
            </a:solidFill>
          </a:ln>
        </p:spPr>
      </p:sp>
      <p:sp>
        <p:nvSpPr>
          <p:cNvPr id="8576" name="object_8577"/>
          <p:cNvSpPr/>
          <p:nvPr/>
        </p:nvSpPr>
        <p:spPr>
          <a:xfrm>
            <a:off x="15151538" y="5583398"/>
            <a:ext cx="0" cy="181960"/>
          </a:xfrm>
          <a:prstGeom prst="rect">
            <a:avLst/>
          </a:prstGeom>
          <a:ln w="10000">
            <a:solidFill>
              <a:srgbClr val="767A7C"/>
            </a:solidFill>
          </a:ln>
        </p:spPr>
      </p:sp>
      <p:sp>
        <p:nvSpPr>
          <p:cNvPr id="8578" name="object_8579"/>
          <p:cNvSpPr txBox="1"/>
          <p:nvPr/>
        </p:nvSpPr>
        <p:spPr>
          <a:xfrm>
            <a:off x="1600000" y="61292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Delegationskompetenz</a:t>
            </a:r>
          </a:p>
        </p:txBody>
      </p:sp>
      <p:sp>
        <p:nvSpPr>
          <p:cNvPr id="8580" name="object_8581"/>
          <p:cNvSpPr txBox="1"/>
          <p:nvPr/>
        </p:nvSpPr>
        <p:spPr>
          <a:xfrm>
            <a:off x="950000" y="6329434"/>
            <a:ext cx="509488" cy="509488"/>
          </a:xfrm>
          <a:prstGeom prst="ellipse">
            <a:avLst/>
          </a:prstGeom>
          <a:solidFill>
            <a:srgbClr val="5C5AA7"/>
          </a:solidFill>
        </p:spPr>
        <p:txBody>
          <a:bodyPr wrap="square" lIns="0" tIns="0" rIns="0" bIns="0" rtlCol="0" anchor="ctr"/>
          <a:lstStyle/>
          <a:p>
            <a:pPr algn="ctr"/>
            <a:r>
              <a:rPr sz="1843" b="1" dirty="0">
                <a:solidFill>
                  <a:srgbClr val="FFFFFF"/>
                </a:solidFill>
                <a:latin typeface="Arial"/>
                <a:ea typeface="Arial"/>
              </a:rPr>
              <a:t>19</a:t>
            </a:r>
          </a:p>
        </p:txBody>
      </p:sp>
      <p:sp>
        <p:nvSpPr>
          <p:cNvPr id="8582" name="object_8583"/>
          <p:cNvSpPr txBox="1"/>
          <p:nvPr/>
        </p:nvSpPr>
        <p:spPr>
          <a:xfrm>
            <a:off x="6745326" y="61292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87%</a:t>
            </a:r>
          </a:p>
        </p:txBody>
      </p:sp>
      <p:sp>
        <p:nvSpPr>
          <p:cNvPr id="8584" name="object_8585"/>
          <p:cNvSpPr txBox="1"/>
          <p:nvPr/>
        </p:nvSpPr>
        <p:spPr>
          <a:xfrm>
            <a:off x="16702573" y="6129278"/>
            <a:ext cx="2167513" cy="909800"/>
          </a:xfrm>
          <a:prstGeom prst="rect">
            <a:avLst/>
          </a:prstGeom>
        </p:spPr>
        <p:txBody>
          <a:bodyPr vert="horz" wrap="square" lIns="0" tIns="15240" rIns="0" bIns="0" rtlCol="0" anchor="ctr" anchorCtr="0">
            <a:normAutofit/>
          </a:bodyPr>
          <a:lstStyle/>
          <a:p>
            <a:endParaRPr/>
          </a:p>
        </p:txBody>
      </p:sp>
      <p:sp>
        <p:nvSpPr>
          <p:cNvPr id="8586" name="object_8587"/>
          <p:cNvSpPr/>
          <p:nvPr/>
        </p:nvSpPr>
        <p:spPr>
          <a:xfrm>
            <a:off x="7945326" y="6402218"/>
            <a:ext cx="7254253" cy="363920"/>
          </a:xfrm>
          <a:prstGeom prst="rect">
            <a:avLst/>
          </a:prstGeom>
          <a:solidFill>
            <a:srgbClr val="49C0B6"/>
          </a:solidFill>
        </p:spPr>
      </p:sp>
      <p:sp>
        <p:nvSpPr>
          <p:cNvPr id="8588" name="object_8589"/>
          <p:cNvSpPr/>
          <p:nvPr/>
        </p:nvSpPr>
        <p:spPr>
          <a:xfrm>
            <a:off x="9238749" y="6575080"/>
            <a:ext cx="5960830" cy="18196"/>
          </a:xfrm>
          <a:prstGeom prst="rect">
            <a:avLst/>
          </a:prstGeom>
          <a:solidFill>
            <a:srgbClr val="DB2D3C"/>
          </a:solidFill>
        </p:spPr>
      </p:sp>
      <p:sp>
        <p:nvSpPr>
          <p:cNvPr id="8590" name="object_8591"/>
          <p:cNvSpPr/>
          <p:nvPr/>
        </p:nvSpPr>
        <p:spPr>
          <a:xfrm>
            <a:off x="9193259" y="6538688"/>
            <a:ext cx="90980" cy="90980"/>
          </a:xfrm>
          <a:prstGeom prst="rect">
            <a:avLst/>
          </a:prstGeom>
          <a:solidFill>
            <a:srgbClr val="DB2D3C"/>
          </a:solidFill>
        </p:spPr>
      </p:sp>
      <p:sp>
        <p:nvSpPr>
          <p:cNvPr id="8592" name="object_8593"/>
          <p:cNvSpPr/>
          <p:nvPr/>
        </p:nvSpPr>
        <p:spPr>
          <a:xfrm>
            <a:off x="15199579" y="6575080"/>
            <a:ext cx="912787" cy="18196"/>
          </a:xfrm>
          <a:prstGeom prst="rect">
            <a:avLst/>
          </a:prstGeom>
          <a:solidFill>
            <a:srgbClr val="35B77C"/>
          </a:solidFill>
        </p:spPr>
      </p:sp>
      <p:sp>
        <p:nvSpPr>
          <p:cNvPr id="8594" name="object_8595"/>
          <p:cNvSpPr/>
          <p:nvPr/>
        </p:nvSpPr>
        <p:spPr>
          <a:xfrm>
            <a:off x="16066876" y="6538688"/>
            <a:ext cx="90980" cy="90980"/>
          </a:xfrm>
          <a:prstGeom prst="ellipse">
            <a:avLst/>
          </a:prstGeom>
          <a:solidFill>
            <a:srgbClr val="35B77C"/>
          </a:solidFill>
        </p:spPr>
      </p:sp>
      <p:sp>
        <p:nvSpPr>
          <p:cNvPr id="8596" name="object_8597"/>
          <p:cNvSpPr/>
          <p:nvPr/>
        </p:nvSpPr>
        <p:spPr>
          <a:xfrm>
            <a:off x="13830399" y="6493198"/>
            <a:ext cx="0" cy="181960"/>
          </a:xfrm>
          <a:prstGeom prst="rect">
            <a:avLst/>
          </a:prstGeom>
          <a:ln w="10000">
            <a:solidFill>
              <a:srgbClr val="767A7C"/>
            </a:solidFill>
          </a:ln>
        </p:spPr>
      </p:sp>
      <p:sp>
        <p:nvSpPr>
          <p:cNvPr id="8598" name="object_8599"/>
          <p:cNvSpPr/>
          <p:nvPr/>
        </p:nvSpPr>
        <p:spPr>
          <a:xfrm>
            <a:off x="14671124" y="6493198"/>
            <a:ext cx="0" cy="181960"/>
          </a:xfrm>
          <a:prstGeom prst="rect">
            <a:avLst/>
          </a:prstGeom>
          <a:ln w="20000">
            <a:solidFill>
              <a:srgbClr val="767A7C"/>
            </a:solidFill>
          </a:ln>
        </p:spPr>
      </p:sp>
      <p:sp>
        <p:nvSpPr>
          <p:cNvPr id="8600" name="object_8601"/>
          <p:cNvSpPr/>
          <p:nvPr/>
        </p:nvSpPr>
        <p:spPr>
          <a:xfrm>
            <a:off x="15231607" y="6493198"/>
            <a:ext cx="0" cy="181960"/>
          </a:xfrm>
          <a:prstGeom prst="rect">
            <a:avLst/>
          </a:prstGeom>
          <a:ln w="10000">
            <a:solidFill>
              <a:srgbClr val="767A7C"/>
            </a:solidFill>
          </a:ln>
        </p:spPr>
      </p:sp>
      <p:sp>
        <p:nvSpPr>
          <p:cNvPr id="8602" name="object_8603"/>
          <p:cNvSpPr txBox="1"/>
          <p:nvPr/>
        </p:nvSpPr>
        <p:spPr>
          <a:xfrm>
            <a:off x="1600000" y="70390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Feedback</a:t>
            </a:r>
          </a:p>
        </p:txBody>
      </p:sp>
      <p:sp>
        <p:nvSpPr>
          <p:cNvPr id="8604" name="object_8605"/>
          <p:cNvSpPr txBox="1"/>
          <p:nvPr/>
        </p:nvSpPr>
        <p:spPr>
          <a:xfrm>
            <a:off x="950000" y="7239234"/>
            <a:ext cx="509488" cy="509488"/>
          </a:xfrm>
          <a:prstGeom prst="ellipse">
            <a:avLst/>
          </a:prstGeom>
          <a:solidFill>
            <a:srgbClr val="5C5AA7"/>
          </a:solidFill>
        </p:spPr>
        <p:txBody>
          <a:bodyPr wrap="square" lIns="0" tIns="0" rIns="0" bIns="0" rtlCol="0" anchor="ctr"/>
          <a:lstStyle/>
          <a:p>
            <a:pPr algn="ctr"/>
            <a:r>
              <a:rPr sz="1843" b="1" dirty="0">
                <a:solidFill>
                  <a:srgbClr val="FFFFFF"/>
                </a:solidFill>
                <a:latin typeface="Arial"/>
                <a:ea typeface="Arial"/>
              </a:rPr>
              <a:t>20</a:t>
            </a:r>
          </a:p>
        </p:txBody>
      </p:sp>
      <p:sp>
        <p:nvSpPr>
          <p:cNvPr id="8606" name="object_8607"/>
          <p:cNvSpPr txBox="1"/>
          <p:nvPr/>
        </p:nvSpPr>
        <p:spPr>
          <a:xfrm>
            <a:off x="6745326" y="70390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88%</a:t>
            </a:r>
          </a:p>
        </p:txBody>
      </p:sp>
      <p:sp>
        <p:nvSpPr>
          <p:cNvPr id="8608" name="object_8609"/>
          <p:cNvSpPr txBox="1"/>
          <p:nvPr/>
        </p:nvSpPr>
        <p:spPr>
          <a:xfrm>
            <a:off x="16702573" y="7039078"/>
            <a:ext cx="2167513" cy="909800"/>
          </a:xfrm>
          <a:prstGeom prst="rect">
            <a:avLst/>
          </a:prstGeom>
        </p:spPr>
        <p:txBody>
          <a:bodyPr vert="horz" wrap="square" lIns="0" tIns="15240" rIns="0" bIns="0" rtlCol="0" anchor="ctr" anchorCtr="0">
            <a:normAutofit/>
          </a:bodyPr>
          <a:lstStyle/>
          <a:p>
            <a:endParaRPr/>
          </a:p>
        </p:txBody>
      </p:sp>
      <p:sp>
        <p:nvSpPr>
          <p:cNvPr id="8610" name="object_8611"/>
          <p:cNvSpPr/>
          <p:nvPr/>
        </p:nvSpPr>
        <p:spPr>
          <a:xfrm>
            <a:off x="7945326" y="7312018"/>
            <a:ext cx="7446419" cy="363920"/>
          </a:xfrm>
          <a:prstGeom prst="rect">
            <a:avLst/>
          </a:prstGeom>
          <a:solidFill>
            <a:srgbClr val="49C0B6"/>
          </a:solidFill>
        </p:spPr>
      </p:sp>
      <p:sp>
        <p:nvSpPr>
          <p:cNvPr id="8612" name="object_8613"/>
          <p:cNvSpPr/>
          <p:nvPr/>
        </p:nvSpPr>
        <p:spPr>
          <a:xfrm>
            <a:off x="9626775" y="7484880"/>
            <a:ext cx="5764970" cy="18196"/>
          </a:xfrm>
          <a:prstGeom prst="rect">
            <a:avLst/>
          </a:prstGeom>
          <a:solidFill>
            <a:srgbClr val="DB2D3C"/>
          </a:solidFill>
        </p:spPr>
      </p:sp>
      <p:sp>
        <p:nvSpPr>
          <p:cNvPr id="8614" name="object_8615"/>
          <p:cNvSpPr/>
          <p:nvPr/>
        </p:nvSpPr>
        <p:spPr>
          <a:xfrm>
            <a:off x="9581285" y="7448488"/>
            <a:ext cx="90980" cy="90980"/>
          </a:xfrm>
          <a:prstGeom prst="rect">
            <a:avLst/>
          </a:prstGeom>
          <a:solidFill>
            <a:srgbClr val="DB2D3C"/>
          </a:solidFill>
        </p:spPr>
      </p:sp>
      <p:sp>
        <p:nvSpPr>
          <p:cNvPr id="8616" name="object_8617"/>
          <p:cNvSpPr/>
          <p:nvPr/>
        </p:nvSpPr>
        <p:spPr>
          <a:xfrm>
            <a:off x="15391745" y="7484880"/>
            <a:ext cx="750647" cy="18196"/>
          </a:xfrm>
          <a:prstGeom prst="rect">
            <a:avLst/>
          </a:prstGeom>
          <a:solidFill>
            <a:srgbClr val="35B77C"/>
          </a:solidFill>
        </p:spPr>
      </p:sp>
      <p:sp>
        <p:nvSpPr>
          <p:cNvPr id="8618" name="object_8619"/>
          <p:cNvSpPr/>
          <p:nvPr/>
        </p:nvSpPr>
        <p:spPr>
          <a:xfrm>
            <a:off x="16096902" y="7448488"/>
            <a:ext cx="90980" cy="90980"/>
          </a:xfrm>
          <a:prstGeom prst="ellipse">
            <a:avLst/>
          </a:prstGeom>
          <a:solidFill>
            <a:srgbClr val="35B77C"/>
          </a:solidFill>
        </p:spPr>
      </p:sp>
      <p:sp>
        <p:nvSpPr>
          <p:cNvPr id="8620" name="object_8621"/>
          <p:cNvSpPr/>
          <p:nvPr/>
        </p:nvSpPr>
        <p:spPr>
          <a:xfrm>
            <a:off x="13725308" y="7402998"/>
            <a:ext cx="0" cy="181960"/>
          </a:xfrm>
          <a:prstGeom prst="rect">
            <a:avLst/>
          </a:prstGeom>
          <a:ln w="10000">
            <a:solidFill>
              <a:srgbClr val="767A7C"/>
            </a:solidFill>
          </a:ln>
        </p:spPr>
      </p:sp>
      <p:sp>
        <p:nvSpPr>
          <p:cNvPr id="8622" name="object_8623"/>
          <p:cNvSpPr/>
          <p:nvPr/>
        </p:nvSpPr>
        <p:spPr>
          <a:xfrm>
            <a:off x="14729105" y="7402998"/>
            <a:ext cx="0" cy="181960"/>
          </a:xfrm>
          <a:prstGeom prst="rect">
            <a:avLst/>
          </a:prstGeom>
          <a:ln w="20000">
            <a:solidFill>
              <a:srgbClr val="767A7C"/>
            </a:solidFill>
          </a:ln>
        </p:spPr>
      </p:sp>
      <p:sp>
        <p:nvSpPr>
          <p:cNvPr id="8624" name="object_8625"/>
          <p:cNvSpPr/>
          <p:nvPr/>
        </p:nvSpPr>
        <p:spPr>
          <a:xfrm>
            <a:off x="15467600" y="7402998"/>
            <a:ext cx="0" cy="181960"/>
          </a:xfrm>
          <a:prstGeom prst="rect">
            <a:avLst/>
          </a:prstGeom>
          <a:ln w="10000">
            <a:solidFill>
              <a:srgbClr val="767A7C"/>
            </a:solidFill>
          </a:ln>
        </p:spPr>
      </p:sp>
      <p:sp>
        <p:nvSpPr>
          <p:cNvPr id="8626" name="object_8627"/>
          <p:cNvSpPr txBox="1"/>
          <p:nvPr/>
        </p:nvSpPr>
        <p:spPr>
          <a:xfrm>
            <a:off x="1600000" y="79488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Eigenverantwortung wird gefördert</a:t>
            </a:r>
          </a:p>
        </p:txBody>
      </p:sp>
      <p:sp>
        <p:nvSpPr>
          <p:cNvPr id="8628" name="object_8629"/>
          <p:cNvSpPr txBox="1"/>
          <p:nvPr/>
        </p:nvSpPr>
        <p:spPr>
          <a:xfrm>
            <a:off x="950000" y="8149034"/>
            <a:ext cx="509488" cy="509488"/>
          </a:xfrm>
          <a:prstGeom prst="ellipse">
            <a:avLst/>
          </a:prstGeom>
          <a:solidFill>
            <a:srgbClr val="5C5AA7"/>
          </a:solidFill>
        </p:spPr>
        <p:txBody>
          <a:bodyPr wrap="square" lIns="0" tIns="0" rIns="0" bIns="0" rtlCol="0" anchor="ctr"/>
          <a:lstStyle/>
          <a:p>
            <a:pPr algn="ctr"/>
            <a:r>
              <a:rPr sz="1843" b="1" dirty="0">
                <a:solidFill>
                  <a:srgbClr val="FFFFFF"/>
                </a:solidFill>
                <a:latin typeface="Arial"/>
                <a:ea typeface="Arial"/>
              </a:rPr>
              <a:t>21</a:t>
            </a:r>
          </a:p>
        </p:txBody>
      </p:sp>
      <p:sp>
        <p:nvSpPr>
          <p:cNvPr id="8630" name="object_8631"/>
          <p:cNvSpPr txBox="1"/>
          <p:nvPr/>
        </p:nvSpPr>
        <p:spPr>
          <a:xfrm>
            <a:off x="6745326" y="79488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90%</a:t>
            </a:r>
          </a:p>
        </p:txBody>
      </p:sp>
      <p:sp>
        <p:nvSpPr>
          <p:cNvPr id="8632" name="object_8633"/>
          <p:cNvSpPr txBox="1"/>
          <p:nvPr/>
        </p:nvSpPr>
        <p:spPr>
          <a:xfrm>
            <a:off x="16702573" y="7948878"/>
            <a:ext cx="2167513" cy="909800"/>
          </a:xfrm>
          <a:prstGeom prst="rect">
            <a:avLst/>
          </a:prstGeom>
        </p:spPr>
        <p:txBody>
          <a:bodyPr vert="horz" wrap="square" lIns="0" tIns="15240" rIns="0" bIns="0" rtlCol="0" anchor="ctr" anchorCtr="0">
            <a:normAutofit/>
          </a:bodyPr>
          <a:lstStyle/>
          <a:p>
            <a:endParaRPr/>
          </a:p>
        </p:txBody>
      </p:sp>
      <p:sp>
        <p:nvSpPr>
          <p:cNvPr id="8634" name="object_8635"/>
          <p:cNvSpPr/>
          <p:nvPr/>
        </p:nvSpPr>
        <p:spPr>
          <a:xfrm>
            <a:off x="7945326" y="8221818"/>
            <a:ext cx="7782709" cy="363920"/>
          </a:xfrm>
          <a:prstGeom prst="rect">
            <a:avLst/>
          </a:prstGeom>
          <a:solidFill>
            <a:srgbClr val="49C0B6"/>
          </a:solidFill>
        </p:spPr>
      </p:sp>
      <p:sp>
        <p:nvSpPr>
          <p:cNvPr id="8636" name="object_8637"/>
          <p:cNvSpPr/>
          <p:nvPr/>
        </p:nvSpPr>
        <p:spPr>
          <a:xfrm>
            <a:off x="10144144" y="8394680"/>
            <a:ext cx="5583891" cy="18196"/>
          </a:xfrm>
          <a:prstGeom prst="rect">
            <a:avLst/>
          </a:prstGeom>
          <a:solidFill>
            <a:srgbClr val="DB2D3C"/>
          </a:solidFill>
        </p:spPr>
      </p:sp>
      <p:sp>
        <p:nvSpPr>
          <p:cNvPr id="8638" name="object_8639"/>
          <p:cNvSpPr/>
          <p:nvPr/>
        </p:nvSpPr>
        <p:spPr>
          <a:xfrm>
            <a:off x="10098654" y="8358288"/>
            <a:ext cx="90980" cy="90980"/>
          </a:xfrm>
          <a:prstGeom prst="rect">
            <a:avLst/>
          </a:prstGeom>
          <a:solidFill>
            <a:srgbClr val="DB2D3C"/>
          </a:solidFill>
        </p:spPr>
      </p:sp>
      <p:sp>
        <p:nvSpPr>
          <p:cNvPr id="8640" name="object_8641"/>
          <p:cNvSpPr/>
          <p:nvPr/>
        </p:nvSpPr>
        <p:spPr>
          <a:xfrm>
            <a:off x="15728035" y="8394680"/>
            <a:ext cx="624538" cy="18196"/>
          </a:xfrm>
          <a:prstGeom prst="rect">
            <a:avLst/>
          </a:prstGeom>
          <a:solidFill>
            <a:srgbClr val="35B77C"/>
          </a:solidFill>
        </p:spPr>
      </p:sp>
      <p:sp>
        <p:nvSpPr>
          <p:cNvPr id="8642" name="object_8643"/>
          <p:cNvSpPr/>
          <p:nvPr/>
        </p:nvSpPr>
        <p:spPr>
          <a:xfrm>
            <a:off x="16307083" y="8358288"/>
            <a:ext cx="90980" cy="90980"/>
          </a:xfrm>
          <a:prstGeom prst="ellipse">
            <a:avLst/>
          </a:prstGeom>
          <a:solidFill>
            <a:srgbClr val="35B77C"/>
          </a:solidFill>
        </p:spPr>
      </p:sp>
      <p:sp>
        <p:nvSpPr>
          <p:cNvPr id="8644" name="object_8645"/>
          <p:cNvSpPr/>
          <p:nvPr/>
        </p:nvSpPr>
        <p:spPr>
          <a:xfrm>
            <a:off x="14190709" y="8312798"/>
            <a:ext cx="0" cy="181960"/>
          </a:xfrm>
          <a:prstGeom prst="rect">
            <a:avLst/>
          </a:prstGeom>
          <a:ln w="10000">
            <a:solidFill>
              <a:srgbClr val="767A7C"/>
            </a:solidFill>
          </a:ln>
        </p:spPr>
      </p:sp>
      <p:sp>
        <p:nvSpPr>
          <p:cNvPr id="8646" name="object_8647"/>
          <p:cNvSpPr/>
          <p:nvPr/>
        </p:nvSpPr>
        <p:spPr>
          <a:xfrm>
            <a:off x="15271641" y="8312798"/>
            <a:ext cx="0" cy="181960"/>
          </a:xfrm>
          <a:prstGeom prst="rect">
            <a:avLst/>
          </a:prstGeom>
          <a:ln w="20000">
            <a:solidFill>
              <a:srgbClr val="767A7C"/>
            </a:solidFill>
          </a:ln>
        </p:spPr>
      </p:sp>
      <p:sp>
        <p:nvSpPr>
          <p:cNvPr id="8648" name="object_8649"/>
          <p:cNvSpPr/>
          <p:nvPr/>
        </p:nvSpPr>
        <p:spPr>
          <a:xfrm>
            <a:off x="15792090" y="8312798"/>
            <a:ext cx="0" cy="181960"/>
          </a:xfrm>
          <a:prstGeom prst="rect">
            <a:avLst/>
          </a:prstGeom>
          <a:ln w="10000">
            <a:solidFill>
              <a:srgbClr val="767A7C"/>
            </a:solidFill>
          </a:ln>
        </p:spPr>
      </p:sp>
      <p:sp>
        <p:nvSpPr>
          <p:cNvPr id="8650" name="object_8651"/>
          <p:cNvSpPr txBox="1"/>
          <p:nvPr/>
        </p:nvSpPr>
        <p:spPr>
          <a:xfrm>
            <a:off x="1600000" y="88586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Information über Veränderungen</a:t>
            </a:r>
          </a:p>
        </p:txBody>
      </p:sp>
      <p:sp>
        <p:nvSpPr>
          <p:cNvPr id="8652" name="object_8653"/>
          <p:cNvSpPr txBox="1"/>
          <p:nvPr/>
        </p:nvSpPr>
        <p:spPr>
          <a:xfrm>
            <a:off x="950000" y="9058834"/>
            <a:ext cx="509488" cy="509488"/>
          </a:xfrm>
          <a:prstGeom prst="ellipse">
            <a:avLst/>
          </a:prstGeom>
          <a:solidFill>
            <a:srgbClr val="5C5AA7"/>
          </a:solidFill>
        </p:spPr>
        <p:txBody>
          <a:bodyPr wrap="square" lIns="0" tIns="0" rIns="0" bIns="0" rtlCol="0" anchor="ctr"/>
          <a:lstStyle/>
          <a:p>
            <a:pPr algn="ctr"/>
            <a:r>
              <a:rPr sz="1843" b="1" dirty="0">
                <a:solidFill>
                  <a:srgbClr val="FFFFFF"/>
                </a:solidFill>
                <a:latin typeface="Arial"/>
                <a:ea typeface="Arial"/>
              </a:rPr>
              <a:t>22</a:t>
            </a:r>
          </a:p>
        </p:txBody>
      </p:sp>
      <p:sp>
        <p:nvSpPr>
          <p:cNvPr id="8654" name="object_8655"/>
          <p:cNvSpPr txBox="1"/>
          <p:nvPr/>
        </p:nvSpPr>
        <p:spPr>
          <a:xfrm>
            <a:off x="6745326" y="88586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83%</a:t>
            </a:r>
          </a:p>
        </p:txBody>
      </p:sp>
      <p:sp>
        <p:nvSpPr>
          <p:cNvPr id="8656" name="object_8657"/>
          <p:cNvSpPr txBox="1"/>
          <p:nvPr/>
        </p:nvSpPr>
        <p:spPr>
          <a:xfrm>
            <a:off x="16702573" y="8858678"/>
            <a:ext cx="2167513" cy="909800"/>
          </a:xfrm>
          <a:prstGeom prst="rect">
            <a:avLst/>
          </a:prstGeom>
        </p:spPr>
        <p:txBody>
          <a:bodyPr vert="horz" wrap="square" lIns="0" tIns="15240" rIns="0" bIns="0" rtlCol="0" anchor="ctr" anchorCtr="0">
            <a:normAutofit/>
          </a:bodyPr>
          <a:lstStyle/>
          <a:p>
            <a:endParaRPr/>
          </a:p>
        </p:txBody>
      </p:sp>
      <p:sp>
        <p:nvSpPr>
          <p:cNvPr id="8658" name="object_8659"/>
          <p:cNvSpPr/>
          <p:nvPr/>
        </p:nvSpPr>
        <p:spPr>
          <a:xfrm>
            <a:off x="7945326" y="9131618"/>
            <a:ext cx="6725798" cy="363920"/>
          </a:xfrm>
          <a:prstGeom prst="rect">
            <a:avLst/>
          </a:prstGeom>
          <a:solidFill>
            <a:srgbClr val="49C0B6"/>
          </a:solidFill>
        </p:spPr>
      </p:sp>
      <p:sp>
        <p:nvSpPr>
          <p:cNvPr id="8660" name="object_8661"/>
          <p:cNvSpPr/>
          <p:nvPr/>
        </p:nvSpPr>
        <p:spPr>
          <a:xfrm>
            <a:off x="9885460" y="9304480"/>
            <a:ext cx="4785664" cy="18196"/>
          </a:xfrm>
          <a:prstGeom prst="rect">
            <a:avLst/>
          </a:prstGeom>
          <a:solidFill>
            <a:srgbClr val="DB2D3C"/>
          </a:solidFill>
        </p:spPr>
      </p:sp>
      <p:sp>
        <p:nvSpPr>
          <p:cNvPr id="8662" name="object_8663"/>
          <p:cNvSpPr/>
          <p:nvPr/>
        </p:nvSpPr>
        <p:spPr>
          <a:xfrm>
            <a:off x="9839970" y="9268088"/>
            <a:ext cx="90980" cy="90980"/>
          </a:xfrm>
          <a:prstGeom prst="rect">
            <a:avLst/>
          </a:prstGeom>
          <a:solidFill>
            <a:srgbClr val="DB2D3C"/>
          </a:solidFill>
        </p:spPr>
      </p:sp>
      <p:sp>
        <p:nvSpPr>
          <p:cNvPr id="8664" name="object_8665"/>
          <p:cNvSpPr/>
          <p:nvPr/>
        </p:nvSpPr>
        <p:spPr>
          <a:xfrm>
            <a:off x="14671124" y="9304480"/>
            <a:ext cx="960828" cy="18196"/>
          </a:xfrm>
          <a:prstGeom prst="rect">
            <a:avLst/>
          </a:prstGeom>
          <a:solidFill>
            <a:srgbClr val="35B77C"/>
          </a:solidFill>
        </p:spPr>
      </p:sp>
      <p:sp>
        <p:nvSpPr>
          <p:cNvPr id="8666" name="object_8667"/>
          <p:cNvSpPr/>
          <p:nvPr/>
        </p:nvSpPr>
        <p:spPr>
          <a:xfrm>
            <a:off x="15586462" y="9268088"/>
            <a:ext cx="90980" cy="90980"/>
          </a:xfrm>
          <a:prstGeom prst="ellipse">
            <a:avLst/>
          </a:prstGeom>
          <a:solidFill>
            <a:srgbClr val="35B77C"/>
          </a:solidFill>
        </p:spPr>
      </p:sp>
      <p:sp>
        <p:nvSpPr>
          <p:cNvPr id="8668" name="object_8669"/>
          <p:cNvSpPr/>
          <p:nvPr/>
        </p:nvSpPr>
        <p:spPr>
          <a:xfrm>
            <a:off x="13363330" y="9222598"/>
            <a:ext cx="0" cy="181960"/>
          </a:xfrm>
          <a:prstGeom prst="rect">
            <a:avLst/>
          </a:prstGeom>
          <a:ln w="10000">
            <a:solidFill>
              <a:srgbClr val="767A7C"/>
            </a:solidFill>
          </a:ln>
        </p:spPr>
      </p:sp>
      <p:sp>
        <p:nvSpPr>
          <p:cNvPr id="8670" name="object_8671"/>
          <p:cNvSpPr/>
          <p:nvPr/>
        </p:nvSpPr>
        <p:spPr>
          <a:xfrm>
            <a:off x="14379107" y="9222598"/>
            <a:ext cx="0" cy="181960"/>
          </a:xfrm>
          <a:prstGeom prst="rect">
            <a:avLst/>
          </a:prstGeom>
          <a:ln w="20000">
            <a:solidFill>
              <a:srgbClr val="767A7C"/>
            </a:solidFill>
          </a:ln>
        </p:spPr>
      </p:sp>
      <p:sp>
        <p:nvSpPr>
          <p:cNvPr id="8672" name="object_8673"/>
          <p:cNvSpPr/>
          <p:nvPr/>
        </p:nvSpPr>
        <p:spPr>
          <a:xfrm>
            <a:off x="14881305" y="9222598"/>
            <a:ext cx="0" cy="181960"/>
          </a:xfrm>
          <a:prstGeom prst="rect">
            <a:avLst/>
          </a:prstGeom>
          <a:ln w="10000">
            <a:solidFill>
              <a:srgbClr val="767A7C"/>
            </a:solidFill>
          </a:ln>
        </p:spPr>
      </p:sp>
      <p:sp>
        <p:nvSpPr>
          <p:cNvPr id="8674" name="object_8675"/>
          <p:cNvSpPr txBox="1"/>
          <p:nvPr/>
        </p:nvSpPr>
        <p:spPr>
          <a:xfrm>
            <a:off x="800000" y="10500000"/>
            <a:ext cx="16059499" cy="450000"/>
          </a:xfrm>
          <a:prstGeom prst="rect">
            <a:avLst/>
          </a:prstGeom>
        </p:spPr>
        <p:txBody>
          <a:bodyPr vert="horz" wrap="square" lIns="0" tIns="15875" rIns="0" bIns="0" rtlCol="0">
            <a:spAutoFit/>
          </a:bodyPr>
          <a:lstStyle/>
          <a:p>
            <a:r>
              <a:rPr sz="2050" spc="5" dirty="0">
                <a:solidFill>
                  <a:srgbClr val="515455"/>
                </a:solidFill>
                <a:latin typeface="Arial"/>
                <a:cs typeface="Arial"/>
              </a:rPr>
              <a:t>* GPA = Grad der Potentialausschöpfung im Vergleich zum internen Benchmark</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84" name="object_8685"/>
          <p:cNvSpPr>
            <a:spLocks noGrp="1"/>
          </p:cNvSpPr>
          <p:nvPr/>
        </p:nvSpPr>
        <p:spPr>
          <a:xfrm>
            <a:off x="757390" y="680607"/>
            <a:ext cx="733425" cy="733425"/>
          </a:xfrm>
          <a:prstGeom prst="rect">
            <a:avLst/>
          </a:prstGeom>
          <a:ln w="125650">
            <a:solidFill>
              <a:srgbClr val="5181B7"/>
            </a:solidFill>
          </a:ln>
        </p:spPr>
        <p:txBody>
          <a:bodyPr wrap="square" lIns="0" tIns="0" rIns="0" bIns="0" rtlCol="0"/>
          <a:lstStyle/>
          <a:p>
            <a:endParaRPr/>
          </a:p>
        </p:txBody>
      </p:sp>
      <p:sp>
        <p:nvSpPr>
          <p:cNvPr id="8686" name="object_868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Zielorientierung  | Internes Benchmarking</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8688" name="868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8690" name="869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8692" name="869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8694" name="869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8696" name="869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8698" name="869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8700" name="870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8702" name="870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8704" name="object_8705"/>
          <p:cNvSpPr txBox="1"/>
          <p:nvPr/>
        </p:nvSpPr>
        <p:spPr>
          <a:xfrm>
            <a:off x="6745326" y="2933766"/>
            <a:ext cx="900000" cy="316112"/>
          </a:xfrm>
          <a:prstGeom prst="rect">
            <a:avLst/>
          </a:prstGeom>
        </p:spPr>
        <p:txBody>
          <a:bodyPr vert="horz" wrap="square" lIns="0" tIns="15875" rIns="0" bIns="0" rtlCol="0">
            <a:spAutoFit/>
          </a:bodyPr>
          <a:lstStyle/>
          <a:p>
            <a:pPr algn="ctr"/>
            <a:r>
              <a:rPr sz="2450" spc="5" dirty="0">
                <a:solidFill>
                  <a:srgbClr val="515455"/>
                </a:solidFill>
                <a:latin typeface="Arial"/>
                <a:cs typeface="Arial"/>
              </a:rPr>
              <a:t>GPA</a:t>
            </a:r>
          </a:p>
        </p:txBody>
      </p:sp>
      <p:sp>
        <p:nvSpPr>
          <p:cNvPr id="8706" name="object_8707"/>
          <p:cNvSpPr txBox="1"/>
          <p:nvPr/>
        </p:nvSpPr>
        <p:spPr>
          <a:xfrm>
            <a:off x="7355631"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8708" name="object_8709"/>
          <p:cNvSpPr/>
          <p:nvPr/>
        </p:nvSpPr>
        <p:spPr>
          <a:xfrm>
            <a:off x="7945326" y="3399878"/>
            <a:ext cx="0" cy="6368600"/>
          </a:xfrm>
          <a:prstGeom prst="rect">
            <a:avLst/>
          </a:prstGeom>
          <a:ln w="5235">
            <a:solidFill>
              <a:srgbClr val="000000"/>
            </a:solidFill>
          </a:ln>
        </p:spPr>
      </p:sp>
      <p:sp>
        <p:nvSpPr>
          <p:cNvPr id="8710" name="object_8711"/>
          <p:cNvSpPr txBox="1"/>
          <p:nvPr/>
        </p:nvSpPr>
        <p:spPr>
          <a:xfrm>
            <a:off x="903708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8712" name="object_8713"/>
          <p:cNvSpPr/>
          <p:nvPr/>
        </p:nvSpPr>
        <p:spPr>
          <a:xfrm>
            <a:off x="9626775" y="3399878"/>
            <a:ext cx="0" cy="6368600"/>
          </a:xfrm>
          <a:prstGeom prst="rect">
            <a:avLst/>
          </a:prstGeom>
          <a:ln w="5235">
            <a:solidFill>
              <a:srgbClr val="767A7C"/>
            </a:solidFill>
          </a:ln>
        </p:spPr>
      </p:sp>
      <p:sp>
        <p:nvSpPr>
          <p:cNvPr id="8714" name="object_8715"/>
          <p:cNvSpPr txBox="1"/>
          <p:nvPr/>
        </p:nvSpPr>
        <p:spPr>
          <a:xfrm>
            <a:off x="1071853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8716" name="object_8717"/>
          <p:cNvSpPr/>
          <p:nvPr/>
        </p:nvSpPr>
        <p:spPr>
          <a:xfrm>
            <a:off x="11308225" y="3399878"/>
            <a:ext cx="0" cy="6368600"/>
          </a:xfrm>
          <a:prstGeom prst="rect">
            <a:avLst/>
          </a:prstGeom>
          <a:ln w="5235">
            <a:solidFill>
              <a:srgbClr val="767A7C"/>
            </a:solidFill>
          </a:ln>
        </p:spPr>
      </p:sp>
      <p:sp>
        <p:nvSpPr>
          <p:cNvPr id="8718" name="object_8719"/>
          <p:cNvSpPr txBox="1"/>
          <p:nvPr/>
        </p:nvSpPr>
        <p:spPr>
          <a:xfrm>
            <a:off x="1239997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8720" name="object_8721"/>
          <p:cNvSpPr/>
          <p:nvPr/>
        </p:nvSpPr>
        <p:spPr>
          <a:xfrm>
            <a:off x="12989674" y="3399878"/>
            <a:ext cx="0" cy="6368600"/>
          </a:xfrm>
          <a:prstGeom prst="rect">
            <a:avLst/>
          </a:prstGeom>
          <a:ln w="5235">
            <a:solidFill>
              <a:srgbClr val="767A7C"/>
            </a:solidFill>
          </a:ln>
        </p:spPr>
      </p:sp>
      <p:sp>
        <p:nvSpPr>
          <p:cNvPr id="8722" name="object_8723"/>
          <p:cNvSpPr txBox="1"/>
          <p:nvPr/>
        </p:nvSpPr>
        <p:spPr>
          <a:xfrm>
            <a:off x="1408142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8724" name="object_8725"/>
          <p:cNvSpPr/>
          <p:nvPr/>
        </p:nvSpPr>
        <p:spPr>
          <a:xfrm>
            <a:off x="14671124" y="3399878"/>
            <a:ext cx="0" cy="6368600"/>
          </a:xfrm>
          <a:prstGeom prst="rect">
            <a:avLst/>
          </a:prstGeom>
          <a:ln w="5235">
            <a:solidFill>
              <a:srgbClr val="767A7C"/>
            </a:solidFill>
          </a:ln>
        </p:spPr>
      </p:sp>
      <p:sp>
        <p:nvSpPr>
          <p:cNvPr id="8726" name="object_8727"/>
          <p:cNvSpPr txBox="1"/>
          <p:nvPr/>
        </p:nvSpPr>
        <p:spPr>
          <a:xfrm>
            <a:off x="15762878"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8728" name="object_8729"/>
          <p:cNvSpPr/>
          <p:nvPr/>
        </p:nvSpPr>
        <p:spPr>
          <a:xfrm>
            <a:off x="16352573" y="3399878"/>
            <a:ext cx="0" cy="6368600"/>
          </a:xfrm>
          <a:prstGeom prst="rect">
            <a:avLst/>
          </a:prstGeom>
          <a:ln w="5235">
            <a:solidFill>
              <a:srgbClr val="000000"/>
            </a:solidFill>
          </a:ln>
        </p:spPr>
      </p:sp>
      <p:sp>
        <p:nvSpPr>
          <p:cNvPr id="8678" name="object_8679"/>
          <p:cNvSpPr/>
          <p:nvPr/>
        </p:nvSpPr>
        <p:spPr>
          <a:xfrm>
            <a:off x="7945326" y="3242398"/>
            <a:ext cx="5128421" cy="157480"/>
          </a:xfrm>
          <a:prstGeom prst="rect">
            <a:avLst/>
          </a:prstGeom>
          <a:solidFill>
            <a:srgbClr val="DB2D3C"/>
          </a:solidFill>
        </p:spPr>
      </p:sp>
      <p:sp>
        <p:nvSpPr>
          <p:cNvPr id="8680" name="object_8681"/>
          <p:cNvSpPr/>
          <p:nvPr/>
        </p:nvSpPr>
        <p:spPr>
          <a:xfrm>
            <a:off x="13073747" y="3242398"/>
            <a:ext cx="1008870" cy="157480"/>
          </a:xfrm>
          <a:prstGeom prst="rect">
            <a:avLst/>
          </a:prstGeom>
          <a:solidFill>
            <a:srgbClr val="FABC46"/>
          </a:solidFill>
        </p:spPr>
      </p:sp>
      <p:sp>
        <p:nvSpPr>
          <p:cNvPr id="8682" name="object_8683"/>
          <p:cNvSpPr/>
          <p:nvPr/>
        </p:nvSpPr>
        <p:spPr>
          <a:xfrm>
            <a:off x="14082617" y="3242398"/>
            <a:ext cx="2269957" cy="157480"/>
          </a:xfrm>
          <a:prstGeom prst="rect">
            <a:avLst/>
          </a:prstGeom>
          <a:solidFill>
            <a:srgbClr val="35B77C"/>
          </a:solidFill>
        </p:spPr>
      </p:sp>
      <p:sp>
        <p:nvSpPr>
          <p:cNvPr id="8730" name="object_8731"/>
          <p:cNvSpPr txBox="1"/>
          <p:nvPr/>
        </p:nvSpPr>
        <p:spPr>
          <a:xfrm>
            <a:off x="1600000" y="33998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Ziele des Unternehmens</a:t>
            </a:r>
          </a:p>
        </p:txBody>
      </p:sp>
      <p:sp>
        <p:nvSpPr>
          <p:cNvPr id="8732" name="object_8733"/>
          <p:cNvSpPr txBox="1"/>
          <p:nvPr/>
        </p:nvSpPr>
        <p:spPr>
          <a:xfrm>
            <a:off x="950000" y="3600034"/>
            <a:ext cx="509488" cy="509488"/>
          </a:xfrm>
          <a:prstGeom prst="ellipse">
            <a:avLst/>
          </a:prstGeom>
          <a:solidFill>
            <a:srgbClr val="5181B7"/>
          </a:solidFill>
        </p:spPr>
        <p:txBody>
          <a:bodyPr wrap="square" lIns="0" tIns="0" rIns="0" bIns="0" rtlCol="0" anchor="ctr"/>
          <a:lstStyle/>
          <a:p>
            <a:pPr algn="ctr"/>
            <a:r>
              <a:rPr sz="1843" b="1" dirty="0">
                <a:solidFill>
                  <a:srgbClr val="FFFFFF"/>
                </a:solidFill>
                <a:latin typeface="Arial"/>
                <a:ea typeface="Arial"/>
              </a:rPr>
              <a:t>23</a:t>
            </a:r>
          </a:p>
        </p:txBody>
      </p:sp>
      <p:sp>
        <p:nvSpPr>
          <p:cNvPr id="8734" name="object_8735"/>
          <p:cNvSpPr txBox="1"/>
          <p:nvPr/>
        </p:nvSpPr>
        <p:spPr>
          <a:xfrm>
            <a:off x="6745326" y="33998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80%</a:t>
            </a:r>
          </a:p>
        </p:txBody>
      </p:sp>
      <p:sp>
        <p:nvSpPr>
          <p:cNvPr id="8736" name="object_8737"/>
          <p:cNvSpPr txBox="1"/>
          <p:nvPr/>
        </p:nvSpPr>
        <p:spPr>
          <a:xfrm>
            <a:off x="16702573" y="3399878"/>
            <a:ext cx="2167513" cy="909800"/>
          </a:xfrm>
          <a:prstGeom prst="rect">
            <a:avLst/>
          </a:prstGeom>
        </p:spPr>
        <p:txBody>
          <a:bodyPr vert="horz" wrap="square" lIns="0" tIns="15240" rIns="0" bIns="0" rtlCol="0" anchor="ctr" anchorCtr="0">
            <a:normAutofit/>
          </a:bodyPr>
          <a:lstStyle/>
          <a:p>
            <a:endParaRPr/>
          </a:p>
        </p:txBody>
      </p:sp>
      <p:sp>
        <p:nvSpPr>
          <p:cNvPr id="8738" name="object_8739"/>
          <p:cNvSpPr/>
          <p:nvPr/>
        </p:nvSpPr>
        <p:spPr>
          <a:xfrm>
            <a:off x="7945326" y="3672818"/>
            <a:ext cx="7350336" cy="363920"/>
          </a:xfrm>
          <a:prstGeom prst="rect">
            <a:avLst/>
          </a:prstGeom>
          <a:solidFill>
            <a:srgbClr val="49C0B6"/>
          </a:solidFill>
        </p:spPr>
      </p:sp>
      <p:sp>
        <p:nvSpPr>
          <p:cNvPr id="8740" name="object_8741"/>
          <p:cNvSpPr/>
          <p:nvPr/>
        </p:nvSpPr>
        <p:spPr>
          <a:xfrm>
            <a:off x="11825594" y="3845680"/>
            <a:ext cx="3470068" cy="18196"/>
          </a:xfrm>
          <a:prstGeom prst="rect">
            <a:avLst/>
          </a:prstGeom>
          <a:solidFill>
            <a:srgbClr val="DB2D3C"/>
          </a:solidFill>
        </p:spPr>
      </p:sp>
      <p:sp>
        <p:nvSpPr>
          <p:cNvPr id="8742" name="object_8743"/>
          <p:cNvSpPr/>
          <p:nvPr/>
        </p:nvSpPr>
        <p:spPr>
          <a:xfrm>
            <a:off x="11780104" y="3809288"/>
            <a:ext cx="90980" cy="90980"/>
          </a:xfrm>
          <a:prstGeom prst="rect">
            <a:avLst/>
          </a:prstGeom>
          <a:solidFill>
            <a:srgbClr val="DB2D3C"/>
          </a:solidFill>
        </p:spPr>
      </p:sp>
      <p:sp>
        <p:nvSpPr>
          <p:cNvPr id="8744" name="object_8745"/>
          <p:cNvSpPr/>
          <p:nvPr/>
        </p:nvSpPr>
        <p:spPr>
          <a:xfrm>
            <a:off x="15295662" y="3845680"/>
            <a:ext cx="870083" cy="18196"/>
          </a:xfrm>
          <a:prstGeom prst="rect">
            <a:avLst/>
          </a:prstGeom>
          <a:solidFill>
            <a:srgbClr val="35B77C"/>
          </a:solidFill>
        </p:spPr>
      </p:sp>
      <p:sp>
        <p:nvSpPr>
          <p:cNvPr id="8746" name="object_8747"/>
          <p:cNvSpPr/>
          <p:nvPr/>
        </p:nvSpPr>
        <p:spPr>
          <a:xfrm>
            <a:off x="16120255" y="3809288"/>
            <a:ext cx="90980" cy="90980"/>
          </a:xfrm>
          <a:prstGeom prst="ellipse">
            <a:avLst/>
          </a:prstGeom>
          <a:solidFill>
            <a:srgbClr val="35B77C"/>
          </a:solidFill>
        </p:spPr>
      </p:sp>
      <p:sp>
        <p:nvSpPr>
          <p:cNvPr id="8748" name="object_8749"/>
          <p:cNvSpPr/>
          <p:nvPr/>
        </p:nvSpPr>
        <p:spPr>
          <a:xfrm>
            <a:off x="13494109" y="3763798"/>
            <a:ext cx="0" cy="181960"/>
          </a:xfrm>
          <a:prstGeom prst="rect">
            <a:avLst/>
          </a:prstGeom>
          <a:ln w="10000">
            <a:solidFill>
              <a:srgbClr val="767A7C"/>
            </a:solidFill>
          </a:ln>
        </p:spPr>
      </p:sp>
      <p:sp>
        <p:nvSpPr>
          <p:cNvPr id="8750" name="object_8751"/>
          <p:cNvSpPr/>
          <p:nvPr/>
        </p:nvSpPr>
        <p:spPr>
          <a:xfrm>
            <a:off x="14030571" y="3763798"/>
            <a:ext cx="0" cy="181960"/>
          </a:xfrm>
          <a:prstGeom prst="rect">
            <a:avLst/>
          </a:prstGeom>
          <a:ln w="20000">
            <a:solidFill>
              <a:srgbClr val="767A7C"/>
            </a:solidFill>
          </a:ln>
        </p:spPr>
      </p:sp>
      <p:sp>
        <p:nvSpPr>
          <p:cNvPr id="8752" name="object_8753"/>
          <p:cNvSpPr/>
          <p:nvPr/>
        </p:nvSpPr>
        <p:spPr>
          <a:xfrm>
            <a:off x="14911331" y="3763798"/>
            <a:ext cx="0" cy="181960"/>
          </a:xfrm>
          <a:prstGeom prst="rect">
            <a:avLst/>
          </a:prstGeom>
          <a:ln w="10000">
            <a:solidFill>
              <a:srgbClr val="767A7C"/>
            </a:solidFill>
          </a:ln>
        </p:spPr>
      </p:sp>
      <p:sp>
        <p:nvSpPr>
          <p:cNvPr id="8754" name="object_8755"/>
          <p:cNvSpPr txBox="1"/>
          <p:nvPr/>
        </p:nvSpPr>
        <p:spPr>
          <a:xfrm>
            <a:off x="1600000" y="43096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Erfolgreiche Zukunft</a:t>
            </a:r>
          </a:p>
        </p:txBody>
      </p:sp>
      <p:sp>
        <p:nvSpPr>
          <p:cNvPr id="8756" name="object_8757"/>
          <p:cNvSpPr txBox="1"/>
          <p:nvPr/>
        </p:nvSpPr>
        <p:spPr>
          <a:xfrm>
            <a:off x="950000" y="4509834"/>
            <a:ext cx="509488" cy="509488"/>
          </a:xfrm>
          <a:prstGeom prst="ellipse">
            <a:avLst/>
          </a:prstGeom>
          <a:solidFill>
            <a:srgbClr val="5181B7"/>
          </a:solidFill>
        </p:spPr>
        <p:txBody>
          <a:bodyPr wrap="square" lIns="0" tIns="0" rIns="0" bIns="0" rtlCol="0" anchor="ctr"/>
          <a:lstStyle/>
          <a:p>
            <a:pPr algn="ctr"/>
            <a:r>
              <a:rPr sz="1843" b="1" dirty="0">
                <a:solidFill>
                  <a:srgbClr val="FFFFFF"/>
                </a:solidFill>
                <a:latin typeface="Arial"/>
                <a:ea typeface="Arial"/>
              </a:rPr>
              <a:t>24</a:t>
            </a:r>
          </a:p>
        </p:txBody>
      </p:sp>
      <p:sp>
        <p:nvSpPr>
          <p:cNvPr id="8758" name="object_8759"/>
          <p:cNvSpPr txBox="1"/>
          <p:nvPr/>
        </p:nvSpPr>
        <p:spPr>
          <a:xfrm>
            <a:off x="6745326" y="43096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91%</a:t>
            </a:r>
          </a:p>
        </p:txBody>
      </p:sp>
      <p:sp>
        <p:nvSpPr>
          <p:cNvPr id="8760" name="object_8761"/>
          <p:cNvSpPr txBox="1"/>
          <p:nvPr/>
        </p:nvSpPr>
        <p:spPr>
          <a:xfrm>
            <a:off x="16702573" y="4309678"/>
            <a:ext cx="2167513" cy="909800"/>
          </a:xfrm>
          <a:prstGeom prst="rect">
            <a:avLst/>
          </a:prstGeom>
        </p:spPr>
        <p:txBody>
          <a:bodyPr vert="horz" wrap="square" lIns="0" tIns="15240" rIns="0" bIns="0" rtlCol="0" anchor="ctr" anchorCtr="0">
            <a:normAutofit/>
          </a:bodyPr>
          <a:lstStyle/>
          <a:p>
            <a:endParaRPr/>
          </a:p>
        </p:txBody>
      </p:sp>
      <p:sp>
        <p:nvSpPr>
          <p:cNvPr id="8762" name="object_8763"/>
          <p:cNvSpPr/>
          <p:nvPr/>
        </p:nvSpPr>
        <p:spPr>
          <a:xfrm>
            <a:off x="7945326" y="4582618"/>
            <a:ext cx="7062087" cy="363920"/>
          </a:xfrm>
          <a:prstGeom prst="rect">
            <a:avLst/>
          </a:prstGeom>
          <a:solidFill>
            <a:srgbClr val="49C0B6"/>
          </a:solidFill>
        </p:spPr>
      </p:sp>
      <p:sp>
        <p:nvSpPr>
          <p:cNvPr id="8764" name="object_8765"/>
          <p:cNvSpPr/>
          <p:nvPr/>
        </p:nvSpPr>
        <p:spPr>
          <a:xfrm>
            <a:off x="8842099" y="4755480"/>
            <a:ext cx="6165314" cy="18196"/>
          </a:xfrm>
          <a:prstGeom prst="rect">
            <a:avLst/>
          </a:prstGeom>
          <a:solidFill>
            <a:srgbClr val="DB2D3C"/>
          </a:solidFill>
        </p:spPr>
      </p:sp>
      <p:sp>
        <p:nvSpPr>
          <p:cNvPr id="8766" name="object_8767"/>
          <p:cNvSpPr/>
          <p:nvPr/>
        </p:nvSpPr>
        <p:spPr>
          <a:xfrm>
            <a:off x="8796609" y="4719088"/>
            <a:ext cx="90980" cy="90980"/>
          </a:xfrm>
          <a:prstGeom prst="rect">
            <a:avLst/>
          </a:prstGeom>
          <a:solidFill>
            <a:srgbClr val="DB2D3C"/>
          </a:solidFill>
        </p:spPr>
      </p:sp>
      <p:sp>
        <p:nvSpPr>
          <p:cNvPr id="8768" name="object_8769"/>
          <p:cNvSpPr/>
          <p:nvPr/>
        </p:nvSpPr>
        <p:spPr>
          <a:xfrm>
            <a:off x="15007413" y="4755480"/>
            <a:ext cx="624539" cy="18196"/>
          </a:xfrm>
          <a:prstGeom prst="rect">
            <a:avLst/>
          </a:prstGeom>
          <a:solidFill>
            <a:srgbClr val="35B77C"/>
          </a:solidFill>
        </p:spPr>
      </p:sp>
      <p:sp>
        <p:nvSpPr>
          <p:cNvPr id="8770" name="object_8771"/>
          <p:cNvSpPr/>
          <p:nvPr/>
        </p:nvSpPr>
        <p:spPr>
          <a:xfrm>
            <a:off x="15586462" y="4719088"/>
            <a:ext cx="90980" cy="90980"/>
          </a:xfrm>
          <a:prstGeom prst="ellipse">
            <a:avLst/>
          </a:prstGeom>
          <a:solidFill>
            <a:srgbClr val="35B77C"/>
          </a:solidFill>
        </p:spPr>
      </p:sp>
      <p:sp>
        <p:nvSpPr>
          <p:cNvPr id="8772" name="object_8773"/>
          <p:cNvSpPr/>
          <p:nvPr/>
        </p:nvSpPr>
        <p:spPr>
          <a:xfrm>
            <a:off x="12359131" y="4673598"/>
            <a:ext cx="0" cy="181960"/>
          </a:xfrm>
          <a:prstGeom prst="rect">
            <a:avLst/>
          </a:prstGeom>
          <a:ln w="10000">
            <a:solidFill>
              <a:srgbClr val="767A7C"/>
            </a:solidFill>
          </a:ln>
        </p:spPr>
      </p:sp>
      <p:sp>
        <p:nvSpPr>
          <p:cNvPr id="8774" name="object_8775"/>
          <p:cNvSpPr/>
          <p:nvPr/>
        </p:nvSpPr>
        <p:spPr>
          <a:xfrm>
            <a:off x="13199855" y="4673598"/>
            <a:ext cx="0" cy="181960"/>
          </a:xfrm>
          <a:prstGeom prst="rect">
            <a:avLst/>
          </a:prstGeom>
          <a:ln w="20000">
            <a:solidFill>
              <a:srgbClr val="767A7C"/>
            </a:solidFill>
          </a:ln>
        </p:spPr>
      </p:sp>
      <p:sp>
        <p:nvSpPr>
          <p:cNvPr id="8776" name="object_8777"/>
          <p:cNvSpPr/>
          <p:nvPr/>
        </p:nvSpPr>
        <p:spPr>
          <a:xfrm>
            <a:off x="14196869" y="4673598"/>
            <a:ext cx="0" cy="181960"/>
          </a:xfrm>
          <a:prstGeom prst="rect">
            <a:avLst/>
          </a:prstGeom>
          <a:ln w="10000">
            <a:solidFill>
              <a:srgbClr val="767A7C"/>
            </a:solidFill>
          </a:ln>
        </p:spPr>
      </p:sp>
      <p:sp>
        <p:nvSpPr>
          <p:cNvPr id="8778" name="object_8779"/>
          <p:cNvSpPr txBox="1"/>
          <p:nvPr/>
        </p:nvSpPr>
        <p:spPr>
          <a:xfrm>
            <a:off x="1600000" y="52194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Kundennutzen</a:t>
            </a:r>
          </a:p>
        </p:txBody>
      </p:sp>
      <p:sp>
        <p:nvSpPr>
          <p:cNvPr id="8780" name="object_8781"/>
          <p:cNvSpPr txBox="1"/>
          <p:nvPr/>
        </p:nvSpPr>
        <p:spPr>
          <a:xfrm>
            <a:off x="950000" y="5419634"/>
            <a:ext cx="509488" cy="509488"/>
          </a:xfrm>
          <a:prstGeom prst="ellipse">
            <a:avLst/>
          </a:prstGeom>
          <a:solidFill>
            <a:srgbClr val="5181B7"/>
          </a:solidFill>
        </p:spPr>
        <p:txBody>
          <a:bodyPr wrap="square" lIns="0" tIns="0" rIns="0" bIns="0" rtlCol="0" anchor="ctr"/>
          <a:lstStyle/>
          <a:p>
            <a:pPr algn="ctr"/>
            <a:r>
              <a:rPr sz="1843" b="1" dirty="0">
                <a:solidFill>
                  <a:srgbClr val="FFFFFF"/>
                </a:solidFill>
                <a:latin typeface="Arial"/>
                <a:ea typeface="Arial"/>
              </a:rPr>
              <a:t>25</a:t>
            </a:r>
          </a:p>
        </p:txBody>
      </p:sp>
      <p:sp>
        <p:nvSpPr>
          <p:cNvPr id="8782" name="object_8783"/>
          <p:cNvSpPr txBox="1"/>
          <p:nvPr/>
        </p:nvSpPr>
        <p:spPr>
          <a:xfrm>
            <a:off x="6745326" y="52194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70%</a:t>
            </a:r>
          </a:p>
        </p:txBody>
      </p:sp>
      <p:sp>
        <p:nvSpPr>
          <p:cNvPr id="8784" name="object_8785"/>
          <p:cNvSpPr txBox="1"/>
          <p:nvPr/>
        </p:nvSpPr>
        <p:spPr>
          <a:xfrm>
            <a:off x="16702573" y="5219478"/>
            <a:ext cx="2167513" cy="909800"/>
          </a:xfrm>
          <a:prstGeom prst="rect">
            <a:avLst/>
          </a:prstGeom>
        </p:spPr>
        <p:txBody>
          <a:bodyPr vert="horz" wrap="square" lIns="0" tIns="15240" rIns="0" bIns="0" rtlCol="0" anchor="ctr" anchorCtr="0">
            <a:normAutofit/>
          </a:bodyPr>
          <a:lstStyle/>
          <a:p>
            <a:endParaRPr/>
          </a:p>
        </p:txBody>
      </p:sp>
      <p:sp>
        <p:nvSpPr>
          <p:cNvPr id="8786" name="object_8787"/>
          <p:cNvSpPr/>
          <p:nvPr/>
        </p:nvSpPr>
        <p:spPr>
          <a:xfrm>
            <a:off x="7945326" y="5492418"/>
            <a:ext cx="6379617" cy="363920"/>
          </a:xfrm>
          <a:prstGeom prst="rect">
            <a:avLst/>
          </a:prstGeom>
          <a:solidFill>
            <a:srgbClr val="49C0B6"/>
          </a:solidFill>
        </p:spPr>
      </p:sp>
      <p:sp>
        <p:nvSpPr>
          <p:cNvPr id="8788" name="object_8789"/>
          <p:cNvSpPr/>
          <p:nvPr/>
        </p:nvSpPr>
        <p:spPr>
          <a:xfrm>
            <a:off x="10859838" y="5665280"/>
            <a:ext cx="3465105" cy="18196"/>
          </a:xfrm>
          <a:prstGeom prst="rect">
            <a:avLst/>
          </a:prstGeom>
          <a:solidFill>
            <a:srgbClr val="DB2D3C"/>
          </a:solidFill>
        </p:spPr>
      </p:sp>
      <p:sp>
        <p:nvSpPr>
          <p:cNvPr id="8790" name="object_8791"/>
          <p:cNvSpPr/>
          <p:nvPr/>
        </p:nvSpPr>
        <p:spPr>
          <a:xfrm>
            <a:off x="10814348" y="5628888"/>
            <a:ext cx="90980" cy="90980"/>
          </a:xfrm>
          <a:prstGeom prst="rect">
            <a:avLst/>
          </a:prstGeom>
          <a:solidFill>
            <a:srgbClr val="DB2D3C"/>
          </a:solidFill>
        </p:spPr>
      </p:sp>
      <p:sp>
        <p:nvSpPr>
          <p:cNvPr id="8792" name="object_8793"/>
          <p:cNvSpPr/>
          <p:nvPr/>
        </p:nvSpPr>
        <p:spPr>
          <a:xfrm>
            <a:off x="14324943" y="5665280"/>
            <a:ext cx="1467147" cy="18196"/>
          </a:xfrm>
          <a:prstGeom prst="rect">
            <a:avLst/>
          </a:prstGeom>
          <a:solidFill>
            <a:srgbClr val="35B77C"/>
          </a:solidFill>
        </p:spPr>
      </p:sp>
      <p:sp>
        <p:nvSpPr>
          <p:cNvPr id="8794" name="object_8795"/>
          <p:cNvSpPr/>
          <p:nvPr/>
        </p:nvSpPr>
        <p:spPr>
          <a:xfrm>
            <a:off x="15746600" y="5628888"/>
            <a:ext cx="90980" cy="90980"/>
          </a:xfrm>
          <a:prstGeom prst="ellipse">
            <a:avLst/>
          </a:prstGeom>
          <a:solidFill>
            <a:srgbClr val="35B77C"/>
          </a:solidFill>
        </p:spPr>
      </p:sp>
      <p:sp>
        <p:nvSpPr>
          <p:cNvPr id="8796" name="object_8797"/>
          <p:cNvSpPr/>
          <p:nvPr/>
        </p:nvSpPr>
        <p:spPr>
          <a:xfrm>
            <a:off x="13285202" y="5583398"/>
            <a:ext cx="0" cy="181960"/>
          </a:xfrm>
          <a:prstGeom prst="rect">
            <a:avLst/>
          </a:prstGeom>
          <a:ln w="10000">
            <a:solidFill>
              <a:srgbClr val="767A7C"/>
            </a:solidFill>
          </a:ln>
        </p:spPr>
      </p:sp>
      <p:sp>
        <p:nvSpPr>
          <p:cNvPr id="8798" name="object_8799"/>
          <p:cNvSpPr/>
          <p:nvPr/>
        </p:nvSpPr>
        <p:spPr>
          <a:xfrm>
            <a:off x="13969886" y="5583398"/>
            <a:ext cx="0" cy="181960"/>
          </a:xfrm>
          <a:prstGeom prst="rect">
            <a:avLst/>
          </a:prstGeom>
          <a:ln w="20000">
            <a:solidFill>
              <a:srgbClr val="767A7C"/>
            </a:solidFill>
          </a:ln>
        </p:spPr>
      </p:sp>
      <p:sp>
        <p:nvSpPr>
          <p:cNvPr id="8800" name="object_8801"/>
          <p:cNvSpPr/>
          <p:nvPr/>
        </p:nvSpPr>
        <p:spPr>
          <a:xfrm>
            <a:off x="14735795" y="5583398"/>
            <a:ext cx="0" cy="181960"/>
          </a:xfrm>
          <a:prstGeom prst="rect">
            <a:avLst/>
          </a:prstGeom>
          <a:ln w="10000">
            <a:solidFill>
              <a:srgbClr val="767A7C"/>
            </a:solidFill>
          </a:ln>
        </p:spPr>
      </p:sp>
      <p:sp>
        <p:nvSpPr>
          <p:cNvPr id="8802" name="object_8803"/>
          <p:cNvSpPr txBox="1"/>
          <p:nvPr/>
        </p:nvSpPr>
        <p:spPr>
          <a:xfrm>
            <a:off x="1600000" y="61292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Zielvereinbarung</a:t>
            </a:r>
          </a:p>
        </p:txBody>
      </p:sp>
      <p:sp>
        <p:nvSpPr>
          <p:cNvPr id="8804" name="object_8805"/>
          <p:cNvSpPr txBox="1"/>
          <p:nvPr/>
        </p:nvSpPr>
        <p:spPr>
          <a:xfrm>
            <a:off x="950000" y="6329434"/>
            <a:ext cx="509488" cy="509488"/>
          </a:xfrm>
          <a:prstGeom prst="ellipse">
            <a:avLst/>
          </a:prstGeom>
          <a:solidFill>
            <a:srgbClr val="5181B7"/>
          </a:solidFill>
        </p:spPr>
        <p:txBody>
          <a:bodyPr wrap="square" lIns="0" tIns="0" rIns="0" bIns="0" rtlCol="0" anchor="ctr"/>
          <a:lstStyle/>
          <a:p>
            <a:pPr algn="ctr"/>
            <a:r>
              <a:rPr sz="1843" b="1" dirty="0">
                <a:solidFill>
                  <a:srgbClr val="FFFFFF"/>
                </a:solidFill>
                <a:latin typeface="Arial"/>
                <a:ea typeface="Arial"/>
              </a:rPr>
              <a:t>26</a:t>
            </a:r>
          </a:p>
        </p:txBody>
      </p:sp>
      <p:sp>
        <p:nvSpPr>
          <p:cNvPr id="8806" name="object_8807"/>
          <p:cNvSpPr txBox="1"/>
          <p:nvPr/>
        </p:nvSpPr>
        <p:spPr>
          <a:xfrm>
            <a:off x="6745326" y="61292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84%</a:t>
            </a:r>
          </a:p>
        </p:txBody>
      </p:sp>
      <p:sp>
        <p:nvSpPr>
          <p:cNvPr id="8808" name="object_8809"/>
          <p:cNvSpPr txBox="1"/>
          <p:nvPr/>
        </p:nvSpPr>
        <p:spPr>
          <a:xfrm>
            <a:off x="16702573" y="6129278"/>
            <a:ext cx="2167513" cy="909800"/>
          </a:xfrm>
          <a:prstGeom prst="rect">
            <a:avLst/>
          </a:prstGeom>
        </p:spPr>
        <p:txBody>
          <a:bodyPr vert="horz" wrap="square" lIns="0" tIns="15240" rIns="0" bIns="0" rtlCol="0" anchor="ctr" anchorCtr="0">
            <a:normAutofit/>
          </a:bodyPr>
          <a:lstStyle/>
          <a:p>
            <a:endParaRPr/>
          </a:p>
        </p:txBody>
      </p:sp>
      <p:sp>
        <p:nvSpPr>
          <p:cNvPr id="8810" name="object_8811"/>
          <p:cNvSpPr/>
          <p:nvPr/>
        </p:nvSpPr>
        <p:spPr>
          <a:xfrm>
            <a:off x="7945326" y="6402218"/>
            <a:ext cx="7744858" cy="363920"/>
          </a:xfrm>
          <a:prstGeom prst="rect">
            <a:avLst/>
          </a:prstGeom>
          <a:solidFill>
            <a:srgbClr val="49C0B6"/>
          </a:solidFill>
        </p:spPr>
      </p:sp>
      <p:sp>
        <p:nvSpPr>
          <p:cNvPr id="8812" name="object_8813"/>
          <p:cNvSpPr/>
          <p:nvPr/>
        </p:nvSpPr>
        <p:spPr>
          <a:xfrm>
            <a:off x="12242363" y="6575080"/>
            <a:ext cx="3447821" cy="18196"/>
          </a:xfrm>
          <a:prstGeom prst="rect">
            <a:avLst/>
          </a:prstGeom>
          <a:solidFill>
            <a:srgbClr val="DB2D3C"/>
          </a:solidFill>
        </p:spPr>
      </p:sp>
      <p:sp>
        <p:nvSpPr>
          <p:cNvPr id="8814" name="object_8815"/>
          <p:cNvSpPr/>
          <p:nvPr/>
        </p:nvSpPr>
        <p:spPr>
          <a:xfrm>
            <a:off x="12196873" y="6538688"/>
            <a:ext cx="90980" cy="90980"/>
          </a:xfrm>
          <a:prstGeom prst="rect">
            <a:avLst/>
          </a:prstGeom>
          <a:solidFill>
            <a:srgbClr val="DB2D3C"/>
          </a:solidFill>
        </p:spPr>
      </p:sp>
      <p:sp>
        <p:nvSpPr>
          <p:cNvPr id="8816" name="object_8817"/>
          <p:cNvSpPr/>
          <p:nvPr/>
        </p:nvSpPr>
        <p:spPr>
          <a:xfrm>
            <a:off x="15690184" y="6575080"/>
            <a:ext cx="662389" cy="18196"/>
          </a:xfrm>
          <a:prstGeom prst="rect">
            <a:avLst/>
          </a:prstGeom>
          <a:solidFill>
            <a:srgbClr val="35B77C"/>
          </a:solidFill>
        </p:spPr>
      </p:sp>
      <p:sp>
        <p:nvSpPr>
          <p:cNvPr id="8818" name="object_8819"/>
          <p:cNvSpPr/>
          <p:nvPr/>
        </p:nvSpPr>
        <p:spPr>
          <a:xfrm>
            <a:off x="16307083" y="6538688"/>
            <a:ext cx="90980" cy="90980"/>
          </a:xfrm>
          <a:prstGeom prst="ellipse">
            <a:avLst/>
          </a:prstGeom>
          <a:solidFill>
            <a:srgbClr val="35B77C"/>
          </a:solidFill>
        </p:spPr>
      </p:sp>
      <p:sp>
        <p:nvSpPr>
          <p:cNvPr id="8820" name="object_8821"/>
          <p:cNvSpPr/>
          <p:nvPr/>
        </p:nvSpPr>
        <p:spPr>
          <a:xfrm>
            <a:off x="13470088" y="6493198"/>
            <a:ext cx="0" cy="181960"/>
          </a:xfrm>
          <a:prstGeom prst="rect">
            <a:avLst/>
          </a:prstGeom>
          <a:ln w="10000">
            <a:solidFill>
              <a:srgbClr val="767A7C"/>
            </a:solidFill>
          </a:ln>
        </p:spPr>
      </p:sp>
      <p:sp>
        <p:nvSpPr>
          <p:cNvPr id="8822" name="object_8823"/>
          <p:cNvSpPr/>
          <p:nvPr/>
        </p:nvSpPr>
        <p:spPr>
          <a:xfrm>
            <a:off x="14430917" y="6493198"/>
            <a:ext cx="0" cy="181960"/>
          </a:xfrm>
          <a:prstGeom prst="rect">
            <a:avLst/>
          </a:prstGeom>
          <a:ln w="20000">
            <a:solidFill>
              <a:srgbClr val="767A7C"/>
            </a:solidFill>
          </a:ln>
        </p:spPr>
      </p:sp>
      <p:sp>
        <p:nvSpPr>
          <p:cNvPr id="8824" name="object_8825"/>
          <p:cNvSpPr/>
          <p:nvPr/>
        </p:nvSpPr>
        <p:spPr>
          <a:xfrm>
            <a:off x="15511848" y="6493198"/>
            <a:ext cx="0" cy="181960"/>
          </a:xfrm>
          <a:prstGeom prst="rect">
            <a:avLst/>
          </a:prstGeom>
          <a:ln w="10000">
            <a:solidFill>
              <a:srgbClr val="767A7C"/>
            </a:solidFill>
          </a:ln>
        </p:spPr>
      </p:sp>
      <p:sp>
        <p:nvSpPr>
          <p:cNvPr id="8826" name="object_8827"/>
          <p:cNvSpPr txBox="1"/>
          <p:nvPr/>
        </p:nvSpPr>
        <p:spPr>
          <a:xfrm>
            <a:off x="1600000" y="70390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Klarheit der Aufgaben</a:t>
            </a:r>
          </a:p>
        </p:txBody>
      </p:sp>
      <p:sp>
        <p:nvSpPr>
          <p:cNvPr id="8828" name="object_8829"/>
          <p:cNvSpPr txBox="1"/>
          <p:nvPr/>
        </p:nvSpPr>
        <p:spPr>
          <a:xfrm>
            <a:off x="950000" y="7239234"/>
            <a:ext cx="509488" cy="509488"/>
          </a:xfrm>
          <a:prstGeom prst="ellipse">
            <a:avLst/>
          </a:prstGeom>
          <a:solidFill>
            <a:srgbClr val="5181B7"/>
          </a:solidFill>
        </p:spPr>
        <p:txBody>
          <a:bodyPr wrap="square" lIns="0" tIns="0" rIns="0" bIns="0" rtlCol="0" anchor="ctr"/>
          <a:lstStyle/>
          <a:p>
            <a:pPr algn="ctr"/>
            <a:r>
              <a:rPr sz="1843" b="1" dirty="0">
                <a:solidFill>
                  <a:srgbClr val="FFFFFF"/>
                </a:solidFill>
                <a:latin typeface="Arial"/>
                <a:ea typeface="Arial"/>
              </a:rPr>
              <a:t>27</a:t>
            </a:r>
          </a:p>
        </p:txBody>
      </p:sp>
      <p:sp>
        <p:nvSpPr>
          <p:cNvPr id="8830" name="object_8831"/>
          <p:cNvSpPr txBox="1"/>
          <p:nvPr/>
        </p:nvSpPr>
        <p:spPr>
          <a:xfrm>
            <a:off x="6745326" y="70390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82%</a:t>
            </a:r>
          </a:p>
        </p:txBody>
      </p:sp>
      <p:sp>
        <p:nvSpPr>
          <p:cNvPr id="8832" name="object_8833"/>
          <p:cNvSpPr txBox="1"/>
          <p:nvPr/>
        </p:nvSpPr>
        <p:spPr>
          <a:xfrm>
            <a:off x="16702573" y="7039078"/>
            <a:ext cx="2167513" cy="909800"/>
          </a:xfrm>
          <a:prstGeom prst="rect">
            <a:avLst/>
          </a:prstGeom>
        </p:spPr>
        <p:txBody>
          <a:bodyPr vert="horz" wrap="square" lIns="0" tIns="15240" rIns="0" bIns="0" rtlCol="0" anchor="ctr" anchorCtr="0">
            <a:normAutofit/>
          </a:bodyPr>
          <a:lstStyle/>
          <a:p>
            <a:endParaRPr/>
          </a:p>
        </p:txBody>
      </p:sp>
      <p:sp>
        <p:nvSpPr>
          <p:cNvPr id="8834" name="object_8835"/>
          <p:cNvSpPr/>
          <p:nvPr/>
        </p:nvSpPr>
        <p:spPr>
          <a:xfrm>
            <a:off x="7945326" y="7312018"/>
            <a:ext cx="7517068" cy="363920"/>
          </a:xfrm>
          <a:prstGeom prst="rect">
            <a:avLst/>
          </a:prstGeom>
          <a:solidFill>
            <a:srgbClr val="49C0B6"/>
          </a:solidFill>
        </p:spPr>
      </p:sp>
      <p:sp>
        <p:nvSpPr>
          <p:cNvPr id="8836" name="object_8837"/>
          <p:cNvSpPr/>
          <p:nvPr/>
        </p:nvSpPr>
        <p:spPr>
          <a:xfrm>
            <a:off x="12242363" y="7484880"/>
            <a:ext cx="3220031" cy="18196"/>
          </a:xfrm>
          <a:prstGeom prst="rect">
            <a:avLst/>
          </a:prstGeom>
          <a:solidFill>
            <a:srgbClr val="DB2D3C"/>
          </a:solidFill>
        </p:spPr>
      </p:sp>
      <p:sp>
        <p:nvSpPr>
          <p:cNvPr id="8838" name="object_8839"/>
          <p:cNvSpPr/>
          <p:nvPr/>
        </p:nvSpPr>
        <p:spPr>
          <a:xfrm>
            <a:off x="12196873" y="7448488"/>
            <a:ext cx="90980" cy="90980"/>
          </a:xfrm>
          <a:prstGeom prst="rect">
            <a:avLst/>
          </a:prstGeom>
          <a:solidFill>
            <a:srgbClr val="DB2D3C"/>
          </a:solidFill>
        </p:spPr>
      </p:sp>
      <p:sp>
        <p:nvSpPr>
          <p:cNvPr id="8840" name="object_8841"/>
          <p:cNvSpPr/>
          <p:nvPr/>
        </p:nvSpPr>
        <p:spPr>
          <a:xfrm>
            <a:off x="15462394" y="7484880"/>
            <a:ext cx="703351" cy="18196"/>
          </a:xfrm>
          <a:prstGeom prst="rect">
            <a:avLst/>
          </a:prstGeom>
          <a:solidFill>
            <a:srgbClr val="35B77C"/>
          </a:solidFill>
        </p:spPr>
      </p:sp>
      <p:sp>
        <p:nvSpPr>
          <p:cNvPr id="8842" name="object_8843"/>
          <p:cNvSpPr/>
          <p:nvPr/>
        </p:nvSpPr>
        <p:spPr>
          <a:xfrm>
            <a:off x="16120255" y="7448488"/>
            <a:ext cx="90980" cy="90980"/>
          </a:xfrm>
          <a:prstGeom prst="ellipse">
            <a:avLst/>
          </a:prstGeom>
          <a:solidFill>
            <a:srgbClr val="35B77C"/>
          </a:solidFill>
        </p:spPr>
      </p:sp>
      <p:sp>
        <p:nvSpPr>
          <p:cNvPr id="8844" name="object_8845"/>
          <p:cNvSpPr/>
          <p:nvPr/>
        </p:nvSpPr>
        <p:spPr>
          <a:xfrm>
            <a:off x="13830399" y="7402998"/>
            <a:ext cx="0" cy="181960"/>
          </a:xfrm>
          <a:prstGeom prst="rect">
            <a:avLst/>
          </a:prstGeom>
          <a:ln w="10000">
            <a:solidFill>
              <a:srgbClr val="767A7C"/>
            </a:solidFill>
          </a:ln>
        </p:spPr>
      </p:sp>
      <p:sp>
        <p:nvSpPr>
          <p:cNvPr id="8846" name="object_8847"/>
          <p:cNvSpPr/>
          <p:nvPr/>
        </p:nvSpPr>
        <p:spPr>
          <a:xfrm>
            <a:off x="14485964" y="7402998"/>
            <a:ext cx="0" cy="181960"/>
          </a:xfrm>
          <a:prstGeom prst="rect">
            <a:avLst/>
          </a:prstGeom>
          <a:ln w="20000">
            <a:solidFill>
              <a:srgbClr val="767A7C"/>
            </a:solidFill>
          </a:ln>
        </p:spPr>
      </p:sp>
      <p:sp>
        <p:nvSpPr>
          <p:cNvPr id="8848" name="object_8849"/>
          <p:cNvSpPr/>
          <p:nvPr/>
        </p:nvSpPr>
        <p:spPr>
          <a:xfrm>
            <a:off x="15301667" y="7402998"/>
            <a:ext cx="0" cy="181960"/>
          </a:xfrm>
          <a:prstGeom prst="rect">
            <a:avLst/>
          </a:prstGeom>
          <a:ln w="10000">
            <a:solidFill>
              <a:srgbClr val="767A7C"/>
            </a:solidFill>
          </a:ln>
        </p:spPr>
      </p:sp>
      <p:sp>
        <p:nvSpPr>
          <p:cNvPr id="8850" name="object_8851"/>
          <p:cNvSpPr txBox="1"/>
          <p:nvPr/>
        </p:nvSpPr>
        <p:spPr>
          <a:xfrm>
            <a:off x="1600000" y="79488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Entscheidungsbefugnisse</a:t>
            </a:r>
          </a:p>
        </p:txBody>
      </p:sp>
      <p:sp>
        <p:nvSpPr>
          <p:cNvPr id="8852" name="object_8853"/>
          <p:cNvSpPr txBox="1"/>
          <p:nvPr/>
        </p:nvSpPr>
        <p:spPr>
          <a:xfrm>
            <a:off x="950000" y="8149034"/>
            <a:ext cx="509488" cy="509488"/>
          </a:xfrm>
          <a:prstGeom prst="ellipse">
            <a:avLst/>
          </a:prstGeom>
          <a:solidFill>
            <a:srgbClr val="5181B7"/>
          </a:solidFill>
        </p:spPr>
        <p:txBody>
          <a:bodyPr wrap="square" lIns="0" tIns="0" rIns="0" bIns="0" rtlCol="0" anchor="ctr"/>
          <a:lstStyle/>
          <a:p>
            <a:pPr algn="ctr"/>
            <a:r>
              <a:rPr sz="1843" b="1" dirty="0">
                <a:solidFill>
                  <a:srgbClr val="FFFFFF"/>
                </a:solidFill>
                <a:latin typeface="Arial"/>
                <a:ea typeface="Arial"/>
              </a:rPr>
              <a:t>28</a:t>
            </a:r>
          </a:p>
        </p:txBody>
      </p:sp>
      <p:sp>
        <p:nvSpPr>
          <p:cNvPr id="8854" name="object_8855"/>
          <p:cNvSpPr txBox="1"/>
          <p:nvPr/>
        </p:nvSpPr>
        <p:spPr>
          <a:xfrm>
            <a:off x="6745326" y="79488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62%</a:t>
            </a:r>
          </a:p>
        </p:txBody>
      </p:sp>
      <p:sp>
        <p:nvSpPr>
          <p:cNvPr id="8856" name="object_8857"/>
          <p:cNvSpPr txBox="1"/>
          <p:nvPr/>
        </p:nvSpPr>
        <p:spPr>
          <a:xfrm>
            <a:off x="16702573" y="7948878"/>
            <a:ext cx="2167513" cy="909800"/>
          </a:xfrm>
          <a:prstGeom prst="rect">
            <a:avLst/>
          </a:prstGeom>
        </p:spPr>
        <p:txBody>
          <a:bodyPr vert="horz" wrap="square" lIns="0" tIns="15240" rIns="0" bIns="0" rtlCol="0" anchor="ctr" anchorCtr="0">
            <a:normAutofit/>
          </a:bodyPr>
          <a:lstStyle/>
          <a:p>
            <a:endParaRPr/>
          </a:p>
        </p:txBody>
      </p:sp>
      <p:sp>
        <p:nvSpPr>
          <p:cNvPr id="8858" name="object_8859"/>
          <p:cNvSpPr/>
          <p:nvPr/>
        </p:nvSpPr>
        <p:spPr>
          <a:xfrm>
            <a:off x="7945326" y="8221818"/>
            <a:ext cx="6725798" cy="363920"/>
          </a:xfrm>
          <a:prstGeom prst="rect">
            <a:avLst/>
          </a:prstGeom>
          <a:solidFill>
            <a:srgbClr val="49C0B6"/>
          </a:solidFill>
        </p:spPr>
      </p:sp>
      <p:sp>
        <p:nvSpPr>
          <p:cNvPr id="8860" name="object_8861"/>
          <p:cNvSpPr/>
          <p:nvPr/>
        </p:nvSpPr>
        <p:spPr>
          <a:xfrm>
            <a:off x="12317094" y="8394680"/>
            <a:ext cx="2354030" cy="18196"/>
          </a:xfrm>
          <a:prstGeom prst="rect">
            <a:avLst/>
          </a:prstGeom>
          <a:solidFill>
            <a:srgbClr val="DB2D3C"/>
          </a:solidFill>
        </p:spPr>
      </p:sp>
      <p:sp>
        <p:nvSpPr>
          <p:cNvPr id="8862" name="object_8863"/>
          <p:cNvSpPr/>
          <p:nvPr/>
        </p:nvSpPr>
        <p:spPr>
          <a:xfrm>
            <a:off x="12271604" y="8358288"/>
            <a:ext cx="90980" cy="90980"/>
          </a:xfrm>
          <a:prstGeom prst="rect">
            <a:avLst/>
          </a:prstGeom>
          <a:solidFill>
            <a:srgbClr val="DB2D3C"/>
          </a:solidFill>
        </p:spPr>
      </p:sp>
      <p:sp>
        <p:nvSpPr>
          <p:cNvPr id="8864" name="object_8865"/>
          <p:cNvSpPr/>
          <p:nvPr/>
        </p:nvSpPr>
        <p:spPr>
          <a:xfrm>
            <a:off x="14671124" y="8394680"/>
            <a:ext cx="1441242" cy="18196"/>
          </a:xfrm>
          <a:prstGeom prst="rect">
            <a:avLst/>
          </a:prstGeom>
          <a:solidFill>
            <a:srgbClr val="35B77C"/>
          </a:solidFill>
        </p:spPr>
      </p:sp>
      <p:sp>
        <p:nvSpPr>
          <p:cNvPr id="8866" name="object_8867"/>
          <p:cNvSpPr/>
          <p:nvPr/>
        </p:nvSpPr>
        <p:spPr>
          <a:xfrm>
            <a:off x="16066876" y="8358288"/>
            <a:ext cx="90980" cy="90980"/>
          </a:xfrm>
          <a:prstGeom prst="ellipse">
            <a:avLst/>
          </a:prstGeom>
          <a:solidFill>
            <a:srgbClr val="35B77C"/>
          </a:solidFill>
        </p:spPr>
      </p:sp>
      <p:sp>
        <p:nvSpPr>
          <p:cNvPr id="8868" name="object_8869"/>
          <p:cNvSpPr/>
          <p:nvPr/>
        </p:nvSpPr>
        <p:spPr>
          <a:xfrm>
            <a:off x="13710295" y="8312798"/>
            <a:ext cx="0" cy="181960"/>
          </a:xfrm>
          <a:prstGeom prst="rect">
            <a:avLst/>
          </a:prstGeom>
          <a:ln w="10000">
            <a:solidFill>
              <a:srgbClr val="767A7C"/>
            </a:solidFill>
          </a:ln>
        </p:spPr>
      </p:sp>
      <p:sp>
        <p:nvSpPr>
          <p:cNvPr id="8870" name="object_8871"/>
          <p:cNvSpPr/>
          <p:nvPr/>
        </p:nvSpPr>
        <p:spPr>
          <a:xfrm>
            <a:off x="14220735" y="8312798"/>
            <a:ext cx="0" cy="181960"/>
          </a:xfrm>
          <a:prstGeom prst="rect">
            <a:avLst/>
          </a:prstGeom>
          <a:ln w="20000">
            <a:solidFill>
              <a:srgbClr val="767A7C"/>
            </a:solidFill>
          </a:ln>
        </p:spPr>
      </p:sp>
      <p:sp>
        <p:nvSpPr>
          <p:cNvPr id="8872" name="object_8873"/>
          <p:cNvSpPr/>
          <p:nvPr/>
        </p:nvSpPr>
        <p:spPr>
          <a:xfrm>
            <a:off x="15151538" y="8312798"/>
            <a:ext cx="0" cy="181960"/>
          </a:xfrm>
          <a:prstGeom prst="rect">
            <a:avLst/>
          </a:prstGeom>
          <a:ln w="10000">
            <a:solidFill>
              <a:srgbClr val="767A7C"/>
            </a:solidFill>
          </a:ln>
        </p:spPr>
      </p:sp>
      <p:sp>
        <p:nvSpPr>
          <p:cNvPr id="8874" name="object_8875"/>
          <p:cNvSpPr txBox="1"/>
          <p:nvPr/>
        </p:nvSpPr>
        <p:spPr>
          <a:xfrm>
            <a:off x="1600000" y="8858678"/>
            <a:ext cx="5059499" cy="909800"/>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Besonderer Einsatz</a:t>
            </a:r>
          </a:p>
        </p:txBody>
      </p:sp>
      <p:sp>
        <p:nvSpPr>
          <p:cNvPr id="8876" name="object_8877"/>
          <p:cNvSpPr txBox="1"/>
          <p:nvPr/>
        </p:nvSpPr>
        <p:spPr>
          <a:xfrm>
            <a:off x="950000" y="9058834"/>
            <a:ext cx="509488" cy="509488"/>
          </a:xfrm>
          <a:prstGeom prst="ellipse">
            <a:avLst/>
          </a:prstGeom>
          <a:solidFill>
            <a:srgbClr val="5181B7"/>
          </a:solidFill>
        </p:spPr>
        <p:txBody>
          <a:bodyPr wrap="square" lIns="0" tIns="0" rIns="0" bIns="0" rtlCol="0" anchor="ctr"/>
          <a:lstStyle/>
          <a:p>
            <a:pPr algn="ctr"/>
            <a:r>
              <a:rPr sz="1843" b="1" dirty="0">
                <a:solidFill>
                  <a:srgbClr val="FFFFFF"/>
                </a:solidFill>
                <a:latin typeface="Arial"/>
                <a:ea typeface="Arial"/>
              </a:rPr>
              <a:t>29</a:t>
            </a:r>
          </a:p>
        </p:txBody>
      </p:sp>
      <p:sp>
        <p:nvSpPr>
          <p:cNvPr id="8878" name="object_8879"/>
          <p:cNvSpPr txBox="1"/>
          <p:nvPr/>
        </p:nvSpPr>
        <p:spPr>
          <a:xfrm>
            <a:off x="6745326" y="8858678"/>
            <a:ext cx="900000" cy="909800"/>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81%</a:t>
            </a:r>
          </a:p>
        </p:txBody>
      </p:sp>
      <p:sp>
        <p:nvSpPr>
          <p:cNvPr id="8880" name="object_8881"/>
          <p:cNvSpPr txBox="1"/>
          <p:nvPr/>
        </p:nvSpPr>
        <p:spPr>
          <a:xfrm>
            <a:off x="16702573" y="8858678"/>
            <a:ext cx="2167513" cy="909800"/>
          </a:xfrm>
          <a:prstGeom prst="rect">
            <a:avLst/>
          </a:prstGeom>
        </p:spPr>
        <p:txBody>
          <a:bodyPr vert="horz" wrap="square" lIns="0" tIns="15240" rIns="0" bIns="0" rtlCol="0" anchor="ctr" anchorCtr="0">
            <a:normAutofit/>
          </a:bodyPr>
          <a:lstStyle/>
          <a:p>
            <a:endParaRPr/>
          </a:p>
        </p:txBody>
      </p:sp>
      <p:sp>
        <p:nvSpPr>
          <p:cNvPr id="8882" name="object_8883"/>
          <p:cNvSpPr/>
          <p:nvPr/>
        </p:nvSpPr>
        <p:spPr>
          <a:xfrm>
            <a:off x="7945326" y="9131618"/>
            <a:ext cx="7734667" cy="363920"/>
          </a:xfrm>
          <a:prstGeom prst="rect">
            <a:avLst/>
          </a:prstGeom>
          <a:solidFill>
            <a:srgbClr val="49C0B6"/>
          </a:solidFill>
        </p:spPr>
      </p:sp>
      <p:sp>
        <p:nvSpPr>
          <p:cNvPr id="8884" name="object_8885"/>
          <p:cNvSpPr/>
          <p:nvPr/>
        </p:nvSpPr>
        <p:spPr>
          <a:xfrm>
            <a:off x="12765481" y="9304480"/>
            <a:ext cx="2914512" cy="18196"/>
          </a:xfrm>
          <a:prstGeom prst="rect">
            <a:avLst/>
          </a:prstGeom>
          <a:solidFill>
            <a:srgbClr val="DB2D3C"/>
          </a:solidFill>
        </p:spPr>
      </p:sp>
      <p:sp>
        <p:nvSpPr>
          <p:cNvPr id="8886" name="object_8887"/>
          <p:cNvSpPr/>
          <p:nvPr/>
        </p:nvSpPr>
        <p:spPr>
          <a:xfrm>
            <a:off x="12719991" y="9268088"/>
            <a:ext cx="90980" cy="90980"/>
          </a:xfrm>
          <a:prstGeom prst="rect">
            <a:avLst/>
          </a:prstGeom>
          <a:solidFill>
            <a:srgbClr val="DB2D3C"/>
          </a:solidFill>
        </p:spPr>
      </p:sp>
      <p:sp>
        <p:nvSpPr>
          <p:cNvPr id="8888" name="object_8889"/>
          <p:cNvSpPr/>
          <p:nvPr/>
        </p:nvSpPr>
        <p:spPr>
          <a:xfrm>
            <a:off x="15679993" y="9304480"/>
            <a:ext cx="672580" cy="18196"/>
          </a:xfrm>
          <a:prstGeom prst="rect">
            <a:avLst/>
          </a:prstGeom>
          <a:solidFill>
            <a:srgbClr val="35B77C"/>
          </a:solidFill>
        </p:spPr>
      </p:sp>
      <p:sp>
        <p:nvSpPr>
          <p:cNvPr id="8890" name="object_8891"/>
          <p:cNvSpPr/>
          <p:nvPr/>
        </p:nvSpPr>
        <p:spPr>
          <a:xfrm>
            <a:off x="16307083" y="9268088"/>
            <a:ext cx="90980" cy="90980"/>
          </a:xfrm>
          <a:prstGeom prst="ellipse">
            <a:avLst/>
          </a:prstGeom>
          <a:solidFill>
            <a:srgbClr val="35B77C"/>
          </a:solidFill>
        </p:spPr>
      </p:sp>
      <p:sp>
        <p:nvSpPr>
          <p:cNvPr id="8892" name="object_8893"/>
          <p:cNvSpPr/>
          <p:nvPr/>
        </p:nvSpPr>
        <p:spPr>
          <a:xfrm>
            <a:off x="15025113" y="9222598"/>
            <a:ext cx="0" cy="181960"/>
          </a:xfrm>
          <a:prstGeom prst="rect">
            <a:avLst/>
          </a:prstGeom>
          <a:ln w="10000">
            <a:solidFill>
              <a:srgbClr val="767A7C"/>
            </a:solidFill>
          </a:ln>
        </p:spPr>
      </p:sp>
      <p:sp>
        <p:nvSpPr>
          <p:cNvPr id="8894" name="object_8895"/>
          <p:cNvSpPr/>
          <p:nvPr/>
        </p:nvSpPr>
        <p:spPr>
          <a:xfrm>
            <a:off x="15391745" y="9222598"/>
            <a:ext cx="0" cy="181960"/>
          </a:xfrm>
          <a:prstGeom prst="rect">
            <a:avLst/>
          </a:prstGeom>
          <a:ln w="20000">
            <a:solidFill>
              <a:srgbClr val="767A7C"/>
            </a:solidFill>
          </a:ln>
        </p:spPr>
      </p:sp>
      <p:sp>
        <p:nvSpPr>
          <p:cNvPr id="8896" name="object_8897"/>
          <p:cNvSpPr/>
          <p:nvPr/>
        </p:nvSpPr>
        <p:spPr>
          <a:xfrm>
            <a:off x="15792090" y="9222598"/>
            <a:ext cx="0" cy="181960"/>
          </a:xfrm>
          <a:prstGeom prst="rect">
            <a:avLst/>
          </a:prstGeom>
          <a:ln w="10000">
            <a:solidFill>
              <a:srgbClr val="767A7C"/>
            </a:solidFill>
          </a:ln>
        </p:spPr>
      </p:sp>
      <p:sp>
        <p:nvSpPr>
          <p:cNvPr id="8898" name="object_8899"/>
          <p:cNvSpPr txBox="1"/>
          <p:nvPr/>
        </p:nvSpPr>
        <p:spPr>
          <a:xfrm>
            <a:off x="800000" y="10500000"/>
            <a:ext cx="16059499" cy="450000"/>
          </a:xfrm>
          <a:prstGeom prst="rect">
            <a:avLst/>
          </a:prstGeom>
        </p:spPr>
        <p:txBody>
          <a:bodyPr vert="horz" wrap="square" lIns="0" tIns="15875" rIns="0" bIns="0" rtlCol="0">
            <a:spAutoFit/>
          </a:bodyPr>
          <a:lstStyle/>
          <a:p>
            <a:r>
              <a:rPr sz="2050" spc="5" dirty="0">
                <a:solidFill>
                  <a:srgbClr val="515455"/>
                </a:solidFill>
                <a:latin typeface="Arial"/>
                <a:cs typeface="Arial"/>
              </a:rPr>
              <a:t>* GPA = Grad der Potentialausschöpfung im Vergleich zum internen Benchmark</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 name="object_8909"/>
          <p:cNvSpPr>
            <a:spLocks noGrp="1"/>
          </p:cNvSpPr>
          <p:nvPr/>
        </p:nvSpPr>
        <p:spPr>
          <a:xfrm>
            <a:off x="757390" y="680607"/>
            <a:ext cx="733425" cy="733425"/>
          </a:xfrm>
          <a:prstGeom prst="rect">
            <a:avLst/>
          </a:prstGeom>
          <a:ln w="125650">
            <a:solidFill>
              <a:srgbClr val="F48798"/>
            </a:solidFill>
          </a:ln>
        </p:spPr>
        <p:txBody>
          <a:bodyPr wrap="square" lIns="0" tIns="0" rIns="0" bIns="0" rtlCol="0"/>
          <a:lstStyle/>
          <a:p>
            <a:endParaRPr/>
          </a:p>
        </p:txBody>
      </p:sp>
      <p:sp>
        <p:nvSpPr>
          <p:cNvPr id="8910" name="object_891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Berufliche Entwicklung | Internes Benchmarking</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8912" name="891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8914" name="891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8916" name="891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8918" name="891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8920" name="892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8922" name="892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8924" name="892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8926" name="892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8928" name="object_8929"/>
          <p:cNvSpPr txBox="1"/>
          <p:nvPr/>
        </p:nvSpPr>
        <p:spPr>
          <a:xfrm>
            <a:off x="6745326" y="2933766"/>
            <a:ext cx="900000" cy="316112"/>
          </a:xfrm>
          <a:prstGeom prst="rect">
            <a:avLst/>
          </a:prstGeom>
        </p:spPr>
        <p:txBody>
          <a:bodyPr vert="horz" wrap="square" lIns="0" tIns="15875" rIns="0" bIns="0" rtlCol="0">
            <a:spAutoFit/>
          </a:bodyPr>
          <a:lstStyle/>
          <a:p>
            <a:pPr algn="ctr"/>
            <a:r>
              <a:rPr sz="2450" spc="5" dirty="0">
                <a:solidFill>
                  <a:srgbClr val="515455"/>
                </a:solidFill>
                <a:latin typeface="Arial"/>
                <a:cs typeface="Arial"/>
              </a:rPr>
              <a:t>GPA</a:t>
            </a:r>
          </a:p>
        </p:txBody>
      </p:sp>
      <p:sp>
        <p:nvSpPr>
          <p:cNvPr id="8930" name="object_8931"/>
          <p:cNvSpPr txBox="1"/>
          <p:nvPr/>
        </p:nvSpPr>
        <p:spPr>
          <a:xfrm>
            <a:off x="7355631"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8932" name="object_8933"/>
          <p:cNvSpPr/>
          <p:nvPr/>
        </p:nvSpPr>
        <p:spPr>
          <a:xfrm>
            <a:off x="7945326" y="3399878"/>
            <a:ext cx="0" cy="4245732"/>
          </a:xfrm>
          <a:prstGeom prst="rect">
            <a:avLst/>
          </a:prstGeom>
          <a:ln w="5235">
            <a:solidFill>
              <a:srgbClr val="000000"/>
            </a:solidFill>
          </a:ln>
        </p:spPr>
      </p:sp>
      <p:sp>
        <p:nvSpPr>
          <p:cNvPr id="8934" name="object_8935"/>
          <p:cNvSpPr txBox="1"/>
          <p:nvPr/>
        </p:nvSpPr>
        <p:spPr>
          <a:xfrm>
            <a:off x="903708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8936" name="object_8937"/>
          <p:cNvSpPr/>
          <p:nvPr/>
        </p:nvSpPr>
        <p:spPr>
          <a:xfrm>
            <a:off x="9626775" y="3399878"/>
            <a:ext cx="0" cy="4245732"/>
          </a:xfrm>
          <a:prstGeom prst="rect">
            <a:avLst/>
          </a:prstGeom>
          <a:ln w="5235">
            <a:solidFill>
              <a:srgbClr val="767A7C"/>
            </a:solidFill>
          </a:ln>
        </p:spPr>
      </p:sp>
      <p:sp>
        <p:nvSpPr>
          <p:cNvPr id="8938" name="object_8939"/>
          <p:cNvSpPr txBox="1"/>
          <p:nvPr/>
        </p:nvSpPr>
        <p:spPr>
          <a:xfrm>
            <a:off x="1071853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8940" name="object_8941"/>
          <p:cNvSpPr/>
          <p:nvPr/>
        </p:nvSpPr>
        <p:spPr>
          <a:xfrm>
            <a:off x="11308225" y="3399878"/>
            <a:ext cx="0" cy="4245732"/>
          </a:xfrm>
          <a:prstGeom prst="rect">
            <a:avLst/>
          </a:prstGeom>
          <a:ln w="5235">
            <a:solidFill>
              <a:srgbClr val="767A7C"/>
            </a:solidFill>
          </a:ln>
        </p:spPr>
      </p:sp>
      <p:sp>
        <p:nvSpPr>
          <p:cNvPr id="8942" name="object_8943"/>
          <p:cNvSpPr txBox="1"/>
          <p:nvPr/>
        </p:nvSpPr>
        <p:spPr>
          <a:xfrm>
            <a:off x="1239997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8944" name="object_8945"/>
          <p:cNvSpPr/>
          <p:nvPr/>
        </p:nvSpPr>
        <p:spPr>
          <a:xfrm>
            <a:off x="12989674" y="3399878"/>
            <a:ext cx="0" cy="4245732"/>
          </a:xfrm>
          <a:prstGeom prst="rect">
            <a:avLst/>
          </a:prstGeom>
          <a:ln w="5235">
            <a:solidFill>
              <a:srgbClr val="767A7C"/>
            </a:solidFill>
          </a:ln>
        </p:spPr>
      </p:sp>
      <p:sp>
        <p:nvSpPr>
          <p:cNvPr id="8946" name="object_8947"/>
          <p:cNvSpPr txBox="1"/>
          <p:nvPr/>
        </p:nvSpPr>
        <p:spPr>
          <a:xfrm>
            <a:off x="1408142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8948" name="object_8949"/>
          <p:cNvSpPr/>
          <p:nvPr/>
        </p:nvSpPr>
        <p:spPr>
          <a:xfrm>
            <a:off x="14671124" y="3399878"/>
            <a:ext cx="0" cy="4245732"/>
          </a:xfrm>
          <a:prstGeom prst="rect">
            <a:avLst/>
          </a:prstGeom>
          <a:ln w="5235">
            <a:solidFill>
              <a:srgbClr val="767A7C"/>
            </a:solidFill>
          </a:ln>
        </p:spPr>
      </p:sp>
      <p:sp>
        <p:nvSpPr>
          <p:cNvPr id="8950" name="object_8951"/>
          <p:cNvSpPr txBox="1"/>
          <p:nvPr/>
        </p:nvSpPr>
        <p:spPr>
          <a:xfrm>
            <a:off x="15762878"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8952" name="object_8953"/>
          <p:cNvSpPr/>
          <p:nvPr/>
        </p:nvSpPr>
        <p:spPr>
          <a:xfrm>
            <a:off x="16352573" y="3399878"/>
            <a:ext cx="0" cy="4245732"/>
          </a:xfrm>
          <a:prstGeom prst="rect">
            <a:avLst/>
          </a:prstGeom>
          <a:ln w="5235">
            <a:solidFill>
              <a:srgbClr val="000000"/>
            </a:solidFill>
          </a:ln>
        </p:spPr>
      </p:sp>
      <p:sp>
        <p:nvSpPr>
          <p:cNvPr id="8902" name="object_8903"/>
          <p:cNvSpPr/>
          <p:nvPr/>
        </p:nvSpPr>
        <p:spPr>
          <a:xfrm>
            <a:off x="7945326" y="3242398"/>
            <a:ext cx="5128421" cy="157480"/>
          </a:xfrm>
          <a:prstGeom prst="rect">
            <a:avLst/>
          </a:prstGeom>
          <a:solidFill>
            <a:srgbClr val="DB2D3C"/>
          </a:solidFill>
        </p:spPr>
      </p:sp>
      <p:sp>
        <p:nvSpPr>
          <p:cNvPr id="8904" name="object_8905"/>
          <p:cNvSpPr/>
          <p:nvPr/>
        </p:nvSpPr>
        <p:spPr>
          <a:xfrm>
            <a:off x="13073747" y="3242398"/>
            <a:ext cx="1008870" cy="157480"/>
          </a:xfrm>
          <a:prstGeom prst="rect">
            <a:avLst/>
          </a:prstGeom>
          <a:solidFill>
            <a:srgbClr val="FABC46"/>
          </a:solidFill>
        </p:spPr>
      </p:sp>
      <p:sp>
        <p:nvSpPr>
          <p:cNvPr id="8906" name="object_8907"/>
          <p:cNvSpPr/>
          <p:nvPr/>
        </p:nvSpPr>
        <p:spPr>
          <a:xfrm>
            <a:off x="14082617" y="3242398"/>
            <a:ext cx="2269957" cy="157480"/>
          </a:xfrm>
          <a:prstGeom prst="rect">
            <a:avLst/>
          </a:prstGeom>
          <a:solidFill>
            <a:srgbClr val="35B77C"/>
          </a:solidFill>
        </p:spPr>
      </p:sp>
      <p:sp>
        <p:nvSpPr>
          <p:cNvPr id="8954" name="object_8955"/>
          <p:cNvSpPr txBox="1"/>
          <p:nvPr/>
        </p:nvSpPr>
        <p:spPr>
          <a:xfrm>
            <a:off x="1600000" y="3399878"/>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Kriterien für Karriere</a:t>
            </a:r>
          </a:p>
        </p:txBody>
      </p:sp>
      <p:sp>
        <p:nvSpPr>
          <p:cNvPr id="8956" name="object_8957"/>
          <p:cNvSpPr txBox="1"/>
          <p:nvPr/>
        </p:nvSpPr>
        <p:spPr>
          <a:xfrm>
            <a:off x="950000" y="3633394"/>
            <a:ext cx="594402" cy="594402"/>
          </a:xfrm>
          <a:prstGeom prst="ellipse">
            <a:avLst/>
          </a:prstGeom>
          <a:solidFill>
            <a:srgbClr val="F48798"/>
          </a:solidFill>
        </p:spPr>
        <p:txBody>
          <a:bodyPr wrap="square" lIns="0" tIns="0" rIns="0" bIns="0" rtlCol="0" anchor="ctr"/>
          <a:lstStyle/>
          <a:p>
            <a:pPr algn="ctr"/>
            <a:r>
              <a:rPr sz="2150" b="1" dirty="0">
                <a:solidFill>
                  <a:srgbClr val="FFFFFF"/>
                </a:solidFill>
                <a:latin typeface="Arial"/>
                <a:ea typeface="Arial"/>
              </a:rPr>
              <a:t>30</a:t>
            </a:r>
          </a:p>
        </p:txBody>
      </p:sp>
      <p:sp>
        <p:nvSpPr>
          <p:cNvPr id="8958" name="object_8959"/>
          <p:cNvSpPr txBox="1"/>
          <p:nvPr/>
        </p:nvSpPr>
        <p:spPr>
          <a:xfrm>
            <a:off x="6745326" y="3399878"/>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64%</a:t>
            </a:r>
          </a:p>
        </p:txBody>
      </p:sp>
      <p:sp>
        <p:nvSpPr>
          <p:cNvPr id="8960" name="object_8961"/>
          <p:cNvSpPr txBox="1"/>
          <p:nvPr/>
        </p:nvSpPr>
        <p:spPr>
          <a:xfrm>
            <a:off x="16702573" y="3399878"/>
            <a:ext cx="2167513" cy="1061433"/>
          </a:xfrm>
          <a:prstGeom prst="rect">
            <a:avLst/>
          </a:prstGeom>
        </p:spPr>
        <p:txBody>
          <a:bodyPr vert="horz" wrap="square" lIns="0" tIns="15240" rIns="0" bIns="0" rtlCol="0" anchor="ctr" anchorCtr="0">
            <a:normAutofit/>
          </a:bodyPr>
          <a:lstStyle/>
          <a:p>
            <a:endParaRPr/>
          </a:p>
        </p:txBody>
      </p:sp>
      <p:sp>
        <p:nvSpPr>
          <p:cNvPr id="8962" name="object_8963"/>
          <p:cNvSpPr/>
          <p:nvPr/>
        </p:nvSpPr>
        <p:spPr>
          <a:xfrm>
            <a:off x="7945326" y="3718308"/>
            <a:ext cx="5476721" cy="424573"/>
          </a:xfrm>
          <a:prstGeom prst="rect">
            <a:avLst/>
          </a:prstGeom>
          <a:solidFill>
            <a:srgbClr val="49C0B6"/>
          </a:solidFill>
        </p:spPr>
      </p:sp>
      <p:sp>
        <p:nvSpPr>
          <p:cNvPr id="8964" name="object_8965"/>
          <p:cNvSpPr/>
          <p:nvPr/>
        </p:nvSpPr>
        <p:spPr>
          <a:xfrm>
            <a:off x="9386568" y="3919980"/>
            <a:ext cx="4035479" cy="21229"/>
          </a:xfrm>
          <a:prstGeom prst="rect">
            <a:avLst/>
          </a:prstGeom>
          <a:solidFill>
            <a:srgbClr val="DB2D3C"/>
          </a:solidFill>
        </p:spPr>
      </p:sp>
      <p:sp>
        <p:nvSpPr>
          <p:cNvPr id="8966" name="object_8967"/>
          <p:cNvSpPr/>
          <p:nvPr/>
        </p:nvSpPr>
        <p:spPr>
          <a:xfrm>
            <a:off x="9333496" y="3877523"/>
            <a:ext cx="106143" cy="106143"/>
          </a:xfrm>
          <a:prstGeom prst="rect">
            <a:avLst/>
          </a:prstGeom>
          <a:solidFill>
            <a:srgbClr val="DB2D3C"/>
          </a:solidFill>
        </p:spPr>
      </p:sp>
      <p:sp>
        <p:nvSpPr>
          <p:cNvPr id="8968" name="object_8969"/>
          <p:cNvSpPr/>
          <p:nvPr/>
        </p:nvSpPr>
        <p:spPr>
          <a:xfrm>
            <a:off x="13422047" y="3919980"/>
            <a:ext cx="2299982" cy="21229"/>
          </a:xfrm>
          <a:prstGeom prst="rect">
            <a:avLst/>
          </a:prstGeom>
          <a:solidFill>
            <a:srgbClr val="35B77C"/>
          </a:solidFill>
        </p:spPr>
      </p:sp>
      <p:sp>
        <p:nvSpPr>
          <p:cNvPr id="8970" name="object_8971"/>
          <p:cNvSpPr/>
          <p:nvPr/>
        </p:nvSpPr>
        <p:spPr>
          <a:xfrm>
            <a:off x="15668957" y="3877523"/>
            <a:ext cx="106143" cy="106143"/>
          </a:xfrm>
          <a:prstGeom prst="ellipse">
            <a:avLst/>
          </a:prstGeom>
          <a:solidFill>
            <a:srgbClr val="35B77C"/>
          </a:solidFill>
        </p:spPr>
      </p:sp>
      <p:sp>
        <p:nvSpPr>
          <p:cNvPr id="8972" name="object_8973"/>
          <p:cNvSpPr/>
          <p:nvPr/>
        </p:nvSpPr>
        <p:spPr>
          <a:xfrm>
            <a:off x="12201495" y="3824451"/>
            <a:ext cx="0" cy="212287"/>
          </a:xfrm>
          <a:prstGeom prst="rect">
            <a:avLst/>
          </a:prstGeom>
          <a:ln w="10000">
            <a:solidFill>
              <a:srgbClr val="767A7C"/>
            </a:solidFill>
          </a:ln>
        </p:spPr>
      </p:sp>
      <p:sp>
        <p:nvSpPr>
          <p:cNvPr id="8974" name="object_8975"/>
          <p:cNvSpPr/>
          <p:nvPr/>
        </p:nvSpPr>
        <p:spPr>
          <a:xfrm>
            <a:off x="12989674" y="3824451"/>
            <a:ext cx="0" cy="212287"/>
          </a:xfrm>
          <a:prstGeom prst="rect">
            <a:avLst/>
          </a:prstGeom>
          <a:ln w="20000">
            <a:solidFill>
              <a:srgbClr val="767A7C"/>
            </a:solidFill>
          </a:ln>
        </p:spPr>
      </p:sp>
      <p:sp>
        <p:nvSpPr>
          <p:cNvPr id="8976" name="object_8977"/>
          <p:cNvSpPr/>
          <p:nvPr/>
        </p:nvSpPr>
        <p:spPr>
          <a:xfrm>
            <a:off x="13710295" y="3824451"/>
            <a:ext cx="0" cy="212287"/>
          </a:xfrm>
          <a:prstGeom prst="rect">
            <a:avLst/>
          </a:prstGeom>
          <a:ln w="10000">
            <a:solidFill>
              <a:srgbClr val="767A7C"/>
            </a:solidFill>
          </a:ln>
        </p:spPr>
      </p:sp>
      <p:sp>
        <p:nvSpPr>
          <p:cNvPr id="8978" name="object_8979"/>
          <p:cNvSpPr txBox="1"/>
          <p:nvPr/>
        </p:nvSpPr>
        <p:spPr>
          <a:xfrm>
            <a:off x="1600000" y="4461311"/>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Kenntnis Bewertungssystem</a:t>
            </a:r>
          </a:p>
        </p:txBody>
      </p:sp>
      <p:sp>
        <p:nvSpPr>
          <p:cNvPr id="8980" name="object_8981"/>
          <p:cNvSpPr txBox="1"/>
          <p:nvPr/>
        </p:nvSpPr>
        <p:spPr>
          <a:xfrm>
            <a:off x="950000" y="4694827"/>
            <a:ext cx="594402" cy="594402"/>
          </a:xfrm>
          <a:prstGeom prst="ellipse">
            <a:avLst/>
          </a:prstGeom>
          <a:solidFill>
            <a:srgbClr val="F48798"/>
          </a:solidFill>
        </p:spPr>
        <p:txBody>
          <a:bodyPr wrap="square" lIns="0" tIns="0" rIns="0" bIns="0" rtlCol="0" anchor="ctr"/>
          <a:lstStyle/>
          <a:p>
            <a:pPr algn="ctr"/>
            <a:r>
              <a:rPr sz="2150" b="1" dirty="0">
                <a:solidFill>
                  <a:srgbClr val="FFFFFF"/>
                </a:solidFill>
                <a:latin typeface="Arial"/>
                <a:ea typeface="Arial"/>
              </a:rPr>
              <a:t>31</a:t>
            </a:r>
          </a:p>
        </p:txBody>
      </p:sp>
      <p:sp>
        <p:nvSpPr>
          <p:cNvPr id="8982" name="object_8983"/>
          <p:cNvSpPr txBox="1"/>
          <p:nvPr/>
        </p:nvSpPr>
        <p:spPr>
          <a:xfrm>
            <a:off x="6745326" y="4461311"/>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85%</a:t>
            </a:r>
          </a:p>
        </p:txBody>
      </p:sp>
      <p:sp>
        <p:nvSpPr>
          <p:cNvPr id="8984" name="object_8985"/>
          <p:cNvSpPr txBox="1"/>
          <p:nvPr/>
        </p:nvSpPr>
        <p:spPr>
          <a:xfrm>
            <a:off x="16702573" y="4461311"/>
            <a:ext cx="2167513" cy="1061433"/>
          </a:xfrm>
          <a:prstGeom prst="rect">
            <a:avLst/>
          </a:prstGeom>
        </p:spPr>
        <p:txBody>
          <a:bodyPr vert="horz" wrap="square" lIns="0" tIns="15240" rIns="0" bIns="0" rtlCol="0" anchor="ctr" anchorCtr="0">
            <a:normAutofit/>
          </a:bodyPr>
          <a:lstStyle/>
          <a:p>
            <a:endParaRPr/>
          </a:p>
        </p:txBody>
      </p:sp>
      <p:sp>
        <p:nvSpPr>
          <p:cNvPr id="8986" name="object_8987"/>
          <p:cNvSpPr/>
          <p:nvPr/>
        </p:nvSpPr>
        <p:spPr>
          <a:xfrm>
            <a:off x="7945326" y="4779741"/>
            <a:ext cx="7494460" cy="424573"/>
          </a:xfrm>
          <a:prstGeom prst="rect">
            <a:avLst/>
          </a:prstGeom>
          <a:solidFill>
            <a:srgbClr val="49C0B6"/>
          </a:solidFill>
        </p:spPr>
      </p:sp>
      <p:sp>
        <p:nvSpPr>
          <p:cNvPr id="8988" name="object_8989"/>
          <p:cNvSpPr/>
          <p:nvPr/>
        </p:nvSpPr>
        <p:spPr>
          <a:xfrm>
            <a:off x="10411452" y="4981413"/>
            <a:ext cx="5028334" cy="21229"/>
          </a:xfrm>
          <a:prstGeom prst="rect">
            <a:avLst/>
          </a:prstGeom>
          <a:solidFill>
            <a:srgbClr val="DB2D3C"/>
          </a:solidFill>
        </p:spPr>
      </p:sp>
      <p:sp>
        <p:nvSpPr>
          <p:cNvPr id="8990" name="object_8991"/>
          <p:cNvSpPr/>
          <p:nvPr/>
        </p:nvSpPr>
        <p:spPr>
          <a:xfrm>
            <a:off x="10358380" y="4938956"/>
            <a:ext cx="106143" cy="106143"/>
          </a:xfrm>
          <a:prstGeom prst="rect">
            <a:avLst/>
          </a:prstGeom>
          <a:solidFill>
            <a:srgbClr val="DB2D3C"/>
          </a:solidFill>
        </p:spPr>
      </p:sp>
      <p:sp>
        <p:nvSpPr>
          <p:cNvPr id="8992" name="object_8993"/>
          <p:cNvSpPr/>
          <p:nvPr/>
        </p:nvSpPr>
        <p:spPr>
          <a:xfrm>
            <a:off x="15439786" y="4981413"/>
            <a:ext cx="912787" cy="21229"/>
          </a:xfrm>
          <a:prstGeom prst="rect">
            <a:avLst/>
          </a:prstGeom>
          <a:solidFill>
            <a:srgbClr val="35B77C"/>
          </a:solidFill>
        </p:spPr>
      </p:sp>
      <p:sp>
        <p:nvSpPr>
          <p:cNvPr id="8994" name="object_8995"/>
          <p:cNvSpPr/>
          <p:nvPr/>
        </p:nvSpPr>
        <p:spPr>
          <a:xfrm>
            <a:off x="16299501" y="4938956"/>
            <a:ext cx="106143" cy="106143"/>
          </a:xfrm>
          <a:prstGeom prst="ellipse">
            <a:avLst/>
          </a:prstGeom>
          <a:solidFill>
            <a:srgbClr val="35B77C"/>
          </a:solidFill>
        </p:spPr>
      </p:sp>
      <p:sp>
        <p:nvSpPr>
          <p:cNvPr id="8996" name="object_8997"/>
          <p:cNvSpPr/>
          <p:nvPr/>
        </p:nvSpPr>
        <p:spPr>
          <a:xfrm>
            <a:off x="12869571" y="4885884"/>
            <a:ext cx="0" cy="212287"/>
          </a:xfrm>
          <a:prstGeom prst="rect">
            <a:avLst/>
          </a:prstGeom>
          <a:ln w="10000">
            <a:solidFill>
              <a:srgbClr val="767A7C"/>
            </a:solidFill>
          </a:ln>
        </p:spPr>
      </p:sp>
      <p:sp>
        <p:nvSpPr>
          <p:cNvPr id="8998" name="object_8999"/>
          <p:cNvSpPr/>
          <p:nvPr/>
        </p:nvSpPr>
        <p:spPr>
          <a:xfrm>
            <a:off x="13716402" y="4885884"/>
            <a:ext cx="0" cy="212287"/>
          </a:xfrm>
          <a:prstGeom prst="rect">
            <a:avLst/>
          </a:prstGeom>
          <a:ln w="20000">
            <a:solidFill>
              <a:srgbClr val="767A7C"/>
            </a:solidFill>
          </a:ln>
        </p:spPr>
      </p:sp>
      <p:sp>
        <p:nvSpPr>
          <p:cNvPr id="9000" name="object_9001"/>
          <p:cNvSpPr/>
          <p:nvPr/>
        </p:nvSpPr>
        <p:spPr>
          <a:xfrm>
            <a:off x="14881305" y="4885884"/>
            <a:ext cx="0" cy="212287"/>
          </a:xfrm>
          <a:prstGeom prst="rect">
            <a:avLst/>
          </a:prstGeom>
          <a:ln w="10000">
            <a:solidFill>
              <a:srgbClr val="767A7C"/>
            </a:solidFill>
          </a:ln>
        </p:spPr>
      </p:sp>
      <p:sp>
        <p:nvSpPr>
          <p:cNvPr id="9002" name="object_9003"/>
          <p:cNvSpPr txBox="1"/>
          <p:nvPr/>
        </p:nvSpPr>
        <p:spPr>
          <a:xfrm>
            <a:off x="1600000" y="5522744"/>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Förderung berufliche Entwicklung</a:t>
            </a:r>
          </a:p>
        </p:txBody>
      </p:sp>
      <p:sp>
        <p:nvSpPr>
          <p:cNvPr id="9004" name="object_9005"/>
          <p:cNvSpPr txBox="1"/>
          <p:nvPr/>
        </p:nvSpPr>
        <p:spPr>
          <a:xfrm>
            <a:off x="950000" y="5756260"/>
            <a:ext cx="594402" cy="594402"/>
          </a:xfrm>
          <a:prstGeom prst="ellipse">
            <a:avLst/>
          </a:prstGeom>
          <a:solidFill>
            <a:srgbClr val="F48798"/>
          </a:solidFill>
        </p:spPr>
        <p:txBody>
          <a:bodyPr wrap="square" lIns="0" tIns="0" rIns="0" bIns="0" rtlCol="0" anchor="ctr"/>
          <a:lstStyle/>
          <a:p>
            <a:pPr algn="ctr"/>
            <a:r>
              <a:rPr sz="2150" b="1" dirty="0">
                <a:solidFill>
                  <a:srgbClr val="FFFFFF"/>
                </a:solidFill>
                <a:latin typeface="Arial"/>
                <a:ea typeface="Arial"/>
              </a:rPr>
              <a:t>32</a:t>
            </a:r>
          </a:p>
        </p:txBody>
      </p:sp>
      <p:sp>
        <p:nvSpPr>
          <p:cNvPr id="9006" name="object_9007"/>
          <p:cNvSpPr txBox="1"/>
          <p:nvPr/>
        </p:nvSpPr>
        <p:spPr>
          <a:xfrm>
            <a:off x="6745326" y="5522744"/>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72%</a:t>
            </a:r>
          </a:p>
        </p:txBody>
      </p:sp>
      <p:sp>
        <p:nvSpPr>
          <p:cNvPr id="9008" name="object_9009"/>
          <p:cNvSpPr txBox="1"/>
          <p:nvPr/>
        </p:nvSpPr>
        <p:spPr>
          <a:xfrm>
            <a:off x="16702573" y="5522744"/>
            <a:ext cx="2167513" cy="1061433"/>
          </a:xfrm>
          <a:prstGeom prst="rect">
            <a:avLst/>
          </a:prstGeom>
        </p:spPr>
        <p:txBody>
          <a:bodyPr vert="horz" wrap="square" lIns="0" tIns="15240" rIns="0" bIns="0" rtlCol="0" anchor="ctr" anchorCtr="0">
            <a:normAutofit/>
          </a:bodyPr>
          <a:lstStyle/>
          <a:p>
            <a:endParaRPr/>
          </a:p>
        </p:txBody>
      </p:sp>
      <p:sp>
        <p:nvSpPr>
          <p:cNvPr id="9010" name="object_9011"/>
          <p:cNvSpPr/>
          <p:nvPr/>
        </p:nvSpPr>
        <p:spPr>
          <a:xfrm>
            <a:off x="7945326" y="5841174"/>
            <a:ext cx="6850349" cy="424573"/>
          </a:xfrm>
          <a:prstGeom prst="rect">
            <a:avLst/>
          </a:prstGeom>
          <a:solidFill>
            <a:srgbClr val="49C0B6"/>
          </a:solidFill>
        </p:spPr>
      </p:sp>
      <p:sp>
        <p:nvSpPr>
          <p:cNvPr id="9012" name="object_9013"/>
          <p:cNvSpPr/>
          <p:nvPr/>
        </p:nvSpPr>
        <p:spPr>
          <a:xfrm>
            <a:off x="12028846" y="6042846"/>
            <a:ext cx="2766829" cy="21229"/>
          </a:xfrm>
          <a:prstGeom prst="rect">
            <a:avLst/>
          </a:prstGeom>
          <a:solidFill>
            <a:srgbClr val="DB2D3C"/>
          </a:solidFill>
        </p:spPr>
      </p:sp>
      <p:sp>
        <p:nvSpPr>
          <p:cNvPr id="9014" name="object_9015"/>
          <p:cNvSpPr/>
          <p:nvPr/>
        </p:nvSpPr>
        <p:spPr>
          <a:xfrm>
            <a:off x="11975774" y="6000389"/>
            <a:ext cx="106143" cy="106143"/>
          </a:xfrm>
          <a:prstGeom prst="rect">
            <a:avLst/>
          </a:prstGeom>
          <a:solidFill>
            <a:srgbClr val="DB2D3C"/>
          </a:solidFill>
        </p:spPr>
      </p:sp>
      <p:sp>
        <p:nvSpPr>
          <p:cNvPr id="9016" name="object_9017"/>
          <p:cNvSpPr/>
          <p:nvPr/>
        </p:nvSpPr>
        <p:spPr>
          <a:xfrm>
            <a:off x="14795675" y="6042846"/>
            <a:ext cx="1076484" cy="21229"/>
          </a:xfrm>
          <a:prstGeom prst="rect">
            <a:avLst/>
          </a:prstGeom>
          <a:solidFill>
            <a:srgbClr val="35B77C"/>
          </a:solidFill>
        </p:spPr>
      </p:sp>
      <p:sp>
        <p:nvSpPr>
          <p:cNvPr id="9018" name="object_9019"/>
          <p:cNvSpPr/>
          <p:nvPr/>
        </p:nvSpPr>
        <p:spPr>
          <a:xfrm>
            <a:off x="15819087" y="6000389"/>
            <a:ext cx="106143" cy="106143"/>
          </a:xfrm>
          <a:prstGeom prst="ellipse">
            <a:avLst/>
          </a:prstGeom>
          <a:solidFill>
            <a:srgbClr val="35B77C"/>
          </a:solidFill>
        </p:spPr>
      </p:sp>
      <p:sp>
        <p:nvSpPr>
          <p:cNvPr id="9020" name="object_9021"/>
          <p:cNvSpPr/>
          <p:nvPr/>
        </p:nvSpPr>
        <p:spPr>
          <a:xfrm>
            <a:off x="13515127" y="5947317"/>
            <a:ext cx="0" cy="212287"/>
          </a:xfrm>
          <a:prstGeom prst="rect">
            <a:avLst/>
          </a:prstGeom>
          <a:ln w="10000">
            <a:solidFill>
              <a:srgbClr val="767A7C"/>
            </a:solidFill>
          </a:ln>
        </p:spPr>
      </p:sp>
      <p:sp>
        <p:nvSpPr>
          <p:cNvPr id="9022" name="object_9023"/>
          <p:cNvSpPr/>
          <p:nvPr/>
        </p:nvSpPr>
        <p:spPr>
          <a:xfrm>
            <a:off x="14078872" y="5947317"/>
            <a:ext cx="0" cy="212287"/>
          </a:xfrm>
          <a:prstGeom prst="rect">
            <a:avLst/>
          </a:prstGeom>
          <a:ln w="20000">
            <a:solidFill>
              <a:srgbClr val="767A7C"/>
            </a:solidFill>
          </a:ln>
        </p:spPr>
      </p:sp>
      <p:sp>
        <p:nvSpPr>
          <p:cNvPr id="9024" name="object_9025"/>
          <p:cNvSpPr/>
          <p:nvPr/>
        </p:nvSpPr>
        <p:spPr>
          <a:xfrm>
            <a:off x="14865137" y="5947317"/>
            <a:ext cx="0" cy="212287"/>
          </a:xfrm>
          <a:prstGeom prst="rect">
            <a:avLst/>
          </a:prstGeom>
          <a:ln w="10000">
            <a:solidFill>
              <a:srgbClr val="767A7C"/>
            </a:solidFill>
          </a:ln>
        </p:spPr>
      </p:sp>
      <p:sp>
        <p:nvSpPr>
          <p:cNvPr id="9026" name="object_9027"/>
          <p:cNvSpPr txBox="1"/>
          <p:nvPr/>
        </p:nvSpPr>
        <p:spPr>
          <a:xfrm>
            <a:off x="1600000" y="6584177"/>
            <a:ext cx="5059499" cy="1061433"/>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Weiterbildungsangebot</a:t>
            </a:r>
          </a:p>
        </p:txBody>
      </p:sp>
      <p:sp>
        <p:nvSpPr>
          <p:cNvPr id="9028" name="object_9029"/>
          <p:cNvSpPr txBox="1"/>
          <p:nvPr/>
        </p:nvSpPr>
        <p:spPr>
          <a:xfrm>
            <a:off x="950000" y="6817693"/>
            <a:ext cx="594402" cy="594402"/>
          </a:xfrm>
          <a:prstGeom prst="ellipse">
            <a:avLst/>
          </a:prstGeom>
          <a:solidFill>
            <a:srgbClr val="F48798"/>
          </a:solidFill>
        </p:spPr>
        <p:txBody>
          <a:bodyPr wrap="square" lIns="0" tIns="0" rIns="0" bIns="0" rtlCol="0" anchor="ctr"/>
          <a:lstStyle/>
          <a:p>
            <a:pPr algn="ctr"/>
            <a:r>
              <a:rPr sz="2150" b="1" dirty="0">
                <a:solidFill>
                  <a:srgbClr val="FFFFFF"/>
                </a:solidFill>
                <a:latin typeface="Arial"/>
                <a:ea typeface="Arial"/>
              </a:rPr>
              <a:t>33</a:t>
            </a:r>
          </a:p>
        </p:txBody>
      </p:sp>
      <p:sp>
        <p:nvSpPr>
          <p:cNvPr id="9030" name="object_9031"/>
          <p:cNvSpPr txBox="1"/>
          <p:nvPr/>
        </p:nvSpPr>
        <p:spPr>
          <a:xfrm>
            <a:off x="6745326" y="6584177"/>
            <a:ext cx="900000" cy="1061433"/>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71%</a:t>
            </a:r>
          </a:p>
        </p:txBody>
      </p:sp>
      <p:sp>
        <p:nvSpPr>
          <p:cNvPr id="9032" name="object_9033"/>
          <p:cNvSpPr txBox="1"/>
          <p:nvPr/>
        </p:nvSpPr>
        <p:spPr>
          <a:xfrm>
            <a:off x="16702573" y="6584177"/>
            <a:ext cx="2167513" cy="1061433"/>
          </a:xfrm>
          <a:prstGeom prst="rect">
            <a:avLst/>
          </a:prstGeom>
        </p:spPr>
        <p:txBody>
          <a:bodyPr vert="horz" wrap="square" lIns="0" tIns="15240" rIns="0" bIns="0" rtlCol="0" anchor="ctr" anchorCtr="0">
            <a:normAutofit/>
          </a:bodyPr>
          <a:lstStyle/>
          <a:p>
            <a:endParaRPr/>
          </a:p>
        </p:txBody>
      </p:sp>
      <p:sp>
        <p:nvSpPr>
          <p:cNvPr id="9034" name="object_9035"/>
          <p:cNvSpPr/>
          <p:nvPr/>
        </p:nvSpPr>
        <p:spPr>
          <a:xfrm>
            <a:off x="7945326" y="6902607"/>
            <a:ext cx="5572804" cy="424573"/>
          </a:xfrm>
          <a:prstGeom prst="rect">
            <a:avLst/>
          </a:prstGeom>
          <a:solidFill>
            <a:srgbClr val="49C0B6"/>
          </a:solidFill>
        </p:spPr>
      </p:sp>
      <p:sp>
        <p:nvSpPr>
          <p:cNvPr id="9036" name="object_9037"/>
          <p:cNvSpPr/>
          <p:nvPr/>
        </p:nvSpPr>
        <p:spPr>
          <a:xfrm>
            <a:off x="10075162" y="7104279"/>
            <a:ext cx="3442968" cy="21229"/>
          </a:xfrm>
          <a:prstGeom prst="rect">
            <a:avLst/>
          </a:prstGeom>
          <a:solidFill>
            <a:srgbClr val="DB2D3C"/>
          </a:solidFill>
        </p:spPr>
      </p:sp>
      <p:sp>
        <p:nvSpPr>
          <p:cNvPr id="9038" name="object_9039"/>
          <p:cNvSpPr/>
          <p:nvPr/>
        </p:nvSpPr>
        <p:spPr>
          <a:xfrm>
            <a:off x="10022090" y="7061822"/>
            <a:ext cx="106143" cy="106143"/>
          </a:xfrm>
          <a:prstGeom prst="rect">
            <a:avLst/>
          </a:prstGeom>
          <a:solidFill>
            <a:srgbClr val="DB2D3C"/>
          </a:solidFill>
        </p:spPr>
      </p:sp>
      <p:sp>
        <p:nvSpPr>
          <p:cNvPr id="9040" name="object_9041"/>
          <p:cNvSpPr/>
          <p:nvPr/>
        </p:nvSpPr>
        <p:spPr>
          <a:xfrm>
            <a:off x="13518130" y="7104279"/>
            <a:ext cx="1433235" cy="21229"/>
          </a:xfrm>
          <a:prstGeom prst="rect">
            <a:avLst/>
          </a:prstGeom>
          <a:solidFill>
            <a:srgbClr val="35B77C"/>
          </a:solidFill>
        </p:spPr>
      </p:sp>
      <p:sp>
        <p:nvSpPr>
          <p:cNvPr id="9042" name="object_9043"/>
          <p:cNvSpPr/>
          <p:nvPr/>
        </p:nvSpPr>
        <p:spPr>
          <a:xfrm>
            <a:off x="14898293" y="7061822"/>
            <a:ext cx="106143" cy="106143"/>
          </a:xfrm>
          <a:prstGeom prst="ellipse">
            <a:avLst/>
          </a:prstGeom>
          <a:solidFill>
            <a:srgbClr val="35B77C"/>
          </a:solidFill>
        </p:spPr>
      </p:sp>
      <p:sp>
        <p:nvSpPr>
          <p:cNvPr id="9044" name="object_9045"/>
          <p:cNvSpPr/>
          <p:nvPr/>
        </p:nvSpPr>
        <p:spPr>
          <a:xfrm>
            <a:off x="12148950" y="7008750"/>
            <a:ext cx="0" cy="212287"/>
          </a:xfrm>
          <a:prstGeom prst="rect">
            <a:avLst/>
          </a:prstGeom>
          <a:ln w="10000">
            <a:solidFill>
              <a:srgbClr val="767A7C"/>
            </a:solidFill>
          </a:ln>
        </p:spPr>
      </p:sp>
      <p:sp>
        <p:nvSpPr>
          <p:cNvPr id="9046" name="object_9047"/>
          <p:cNvSpPr/>
          <p:nvPr/>
        </p:nvSpPr>
        <p:spPr>
          <a:xfrm>
            <a:off x="13049726" y="7008750"/>
            <a:ext cx="0" cy="212287"/>
          </a:xfrm>
          <a:prstGeom prst="rect">
            <a:avLst/>
          </a:prstGeom>
          <a:ln w="20000">
            <a:solidFill>
              <a:srgbClr val="767A7C"/>
            </a:solidFill>
          </a:ln>
        </p:spPr>
      </p:sp>
      <p:sp>
        <p:nvSpPr>
          <p:cNvPr id="9048" name="object_9049"/>
          <p:cNvSpPr/>
          <p:nvPr/>
        </p:nvSpPr>
        <p:spPr>
          <a:xfrm>
            <a:off x="13970520" y="7008750"/>
            <a:ext cx="0" cy="212287"/>
          </a:xfrm>
          <a:prstGeom prst="rect">
            <a:avLst/>
          </a:prstGeom>
          <a:ln w="10000">
            <a:solidFill>
              <a:srgbClr val="767A7C"/>
            </a:solidFill>
          </a:ln>
        </p:spPr>
      </p:sp>
      <p:sp>
        <p:nvSpPr>
          <p:cNvPr id="9050" name="object_9051"/>
          <p:cNvSpPr txBox="1"/>
          <p:nvPr/>
        </p:nvSpPr>
        <p:spPr>
          <a:xfrm>
            <a:off x="800000" y="10500000"/>
            <a:ext cx="16059499" cy="450000"/>
          </a:xfrm>
          <a:prstGeom prst="rect">
            <a:avLst/>
          </a:prstGeom>
        </p:spPr>
        <p:txBody>
          <a:bodyPr vert="horz" wrap="square" lIns="0" tIns="15875" rIns="0" bIns="0" rtlCol="0">
            <a:spAutoFit/>
          </a:bodyPr>
          <a:lstStyle/>
          <a:p>
            <a:r>
              <a:rPr sz="2050" spc="5" dirty="0">
                <a:solidFill>
                  <a:srgbClr val="515455"/>
                </a:solidFill>
                <a:latin typeface="Arial"/>
                <a:cs typeface="Arial"/>
              </a:rPr>
              <a:t>* GPA = Grad der Potentialausschöpfung im Vergleich zum internen Benchmark</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60" name="object_9061"/>
          <p:cNvSpPr>
            <a:spLocks noGrp="1"/>
          </p:cNvSpPr>
          <p:nvPr/>
        </p:nvSpPr>
        <p:spPr>
          <a:xfrm>
            <a:off x="757390" y="680607"/>
            <a:ext cx="733425" cy="733425"/>
          </a:xfrm>
          <a:prstGeom prst="rect">
            <a:avLst/>
          </a:prstGeom>
          <a:ln w="125650">
            <a:solidFill>
              <a:srgbClr val="F79964"/>
            </a:solidFill>
          </a:ln>
        </p:spPr>
        <p:txBody>
          <a:bodyPr wrap="square" lIns="0" tIns="0" rIns="0" bIns="0" rtlCol="0"/>
          <a:lstStyle/>
          <a:p>
            <a:endParaRPr/>
          </a:p>
        </p:txBody>
      </p:sp>
      <p:sp>
        <p:nvSpPr>
          <p:cNvPr id="9062" name="object_906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Unternehmensimage | Internes Benchmarking</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9064" name="906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9066" name="906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9068" name="906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9070" name="907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9072" name="907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9074" name="907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9076" name="907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9078" name="907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9080" name="object_9081"/>
          <p:cNvSpPr txBox="1"/>
          <p:nvPr/>
        </p:nvSpPr>
        <p:spPr>
          <a:xfrm>
            <a:off x="6745326" y="2933766"/>
            <a:ext cx="900000" cy="316112"/>
          </a:xfrm>
          <a:prstGeom prst="rect">
            <a:avLst/>
          </a:prstGeom>
        </p:spPr>
        <p:txBody>
          <a:bodyPr vert="horz" wrap="square" lIns="0" tIns="15875" rIns="0" bIns="0" rtlCol="0">
            <a:spAutoFit/>
          </a:bodyPr>
          <a:lstStyle/>
          <a:p>
            <a:pPr algn="ctr"/>
            <a:r>
              <a:rPr sz="2450" spc="5" dirty="0">
                <a:solidFill>
                  <a:srgbClr val="515455"/>
                </a:solidFill>
                <a:latin typeface="Arial"/>
                <a:cs typeface="Arial"/>
              </a:rPr>
              <a:t>GPA</a:t>
            </a:r>
          </a:p>
        </p:txBody>
      </p:sp>
      <p:sp>
        <p:nvSpPr>
          <p:cNvPr id="9082" name="object_9083"/>
          <p:cNvSpPr txBox="1"/>
          <p:nvPr/>
        </p:nvSpPr>
        <p:spPr>
          <a:xfrm>
            <a:off x="7355631"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9084" name="object_9085"/>
          <p:cNvSpPr/>
          <p:nvPr/>
        </p:nvSpPr>
        <p:spPr>
          <a:xfrm>
            <a:off x="7945326" y="3399878"/>
            <a:ext cx="0" cy="6368600"/>
          </a:xfrm>
          <a:prstGeom prst="rect">
            <a:avLst/>
          </a:prstGeom>
          <a:ln w="5235">
            <a:solidFill>
              <a:srgbClr val="000000"/>
            </a:solidFill>
          </a:ln>
        </p:spPr>
      </p:sp>
      <p:sp>
        <p:nvSpPr>
          <p:cNvPr id="9086" name="object_9087"/>
          <p:cNvSpPr txBox="1"/>
          <p:nvPr/>
        </p:nvSpPr>
        <p:spPr>
          <a:xfrm>
            <a:off x="903708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9088" name="object_9089"/>
          <p:cNvSpPr/>
          <p:nvPr/>
        </p:nvSpPr>
        <p:spPr>
          <a:xfrm>
            <a:off x="9626775" y="3399878"/>
            <a:ext cx="0" cy="6368600"/>
          </a:xfrm>
          <a:prstGeom prst="rect">
            <a:avLst/>
          </a:prstGeom>
          <a:ln w="5235">
            <a:solidFill>
              <a:srgbClr val="767A7C"/>
            </a:solidFill>
          </a:ln>
        </p:spPr>
      </p:sp>
      <p:sp>
        <p:nvSpPr>
          <p:cNvPr id="9090" name="object_9091"/>
          <p:cNvSpPr txBox="1"/>
          <p:nvPr/>
        </p:nvSpPr>
        <p:spPr>
          <a:xfrm>
            <a:off x="10718530"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9092" name="object_9093"/>
          <p:cNvSpPr/>
          <p:nvPr/>
        </p:nvSpPr>
        <p:spPr>
          <a:xfrm>
            <a:off x="11308225" y="3399878"/>
            <a:ext cx="0" cy="6368600"/>
          </a:xfrm>
          <a:prstGeom prst="rect">
            <a:avLst/>
          </a:prstGeom>
          <a:ln w="5235">
            <a:solidFill>
              <a:srgbClr val="767A7C"/>
            </a:solidFill>
          </a:ln>
        </p:spPr>
      </p:sp>
      <p:sp>
        <p:nvSpPr>
          <p:cNvPr id="9094" name="object_9095"/>
          <p:cNvSpPr txBox="1"/>
          <p:nvPr/>
        </p:nvSpPr>
        <p:spPr>
          <a:xfrm>
            <a:off x="1239997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9096" name="object_9097"/>
          <p:cNvSpPr/>
          <p:nvPr/>
        </p:nvSpPr>
        <p:spPr>
          <a:xfrm>
            <a:off x="12989674" y="3399878"/>
            <a:ext cx="0" cy="6368600"/>
          </a:xfrm>
          <a:prstGeom prst="rect">
            <a:avLst/>
          </a:prstGeom>
          <a:ln w="5235">
            <a:solidFill>
              <a:srgbClr val="767A7C"/>
            </a:solidFill>
          </a:ln>
        </p:spPr>
      </p:sp>
      <p:sp>
        <p:nvSpPr>
          <p:cNvPr id="9098" name="object_9099"/>
          <p:cNvSpPr txBox="1"/>
          <p:nvPr/>
        </p:nvSpPr>
        <p:spPr>
          <a:xfrm>
            <a:off x="14081429"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9100" name="object_9101"/>
          <p:cNvSpPr/>
          <p:nvPr/>
        </p:nvSpPr>
        <p:spPr>
          <a:xfrm>
            <a:off x="14671124" y="3399878"/>
            <a:ext cx="0" cy="6368600"/>
          </a:xfrm>
          <a:prstGeom prst="rect">
            <a:avLst/>
          </a:prstGeom>
          <a:ln w="5235">
            <a:solidFill>
              <a:srgbClr val="767A7C"/>
            </a:solidFill>
          </a:ln>
        </p:spPr>
      </p:sp>
      <p:sp>
        <p:nvSpPr>
          <p:cNvPr id="9102" name="object_9103"/>
          <p:cNvSpPr txBox="1"/>
          <p:nvPr/>
        </p:nvSpPr>
        <p:spPr>
          <a:xfrm>
            <a:off x="15762878" y="29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9104" name="object_9105"/>
          <p:cNvSpPr/>
          <p:nvPr/>
        </p:nvSpPr>
        <p:spPr>
          <a:xfrm>
            <a:off x="16352573" y="3399878"/>
            <a:ext cx="0" cy="6368600"/>
          </a:xfrm>
          <a:prstGeom prst="rect">
            <a:avLst/>
          </a:prstGeom>
          <a:ln w="5235">
            <a:solidFill>
              <a:srgbClr val="000000"/>
            </a:solidFill>
          </a:ln>
        </p:spPr>
      </p:sp>
      <p:sp>
        <p:nvSpPr>
          <p:cNvPr id="9054" name="object_9055"/>
          <p:cNvSpPr/>
          <p:nvPr/>
        </p:nvSpPr>
        <p:spPr>
          <a:xfrm>
            <a:off x="7945326" y="3242398"/>
            <a:ext cx="5128421" cy="157480"/>
          </a:xfrm>
          <a:prstGeom prst="rect">
            <a:avLst/>
          </a:prstGeom>
          <a:solidFill>
            <a:srgbClr val="DB2D3C"/>
          </a:solidFill>
        </p:spPr>
      </p:sp>
      <p:sp>
        <p:nvSpPr>
          <p:cNvPr id="9056" name="object_9057"/>
          <p:cNvSpPr/>
          <p:nvPr/>
        </p:nvSpPr>
        <p:spPr>
          <a:xfrm>
            <a:off x="13073747" y="3242398"/>
            <a:ext cx="1008870" cy="157480"/>
          </a:xfrm>
          <a:prstGeom prst="rect">
            <a:avLst/>
          </a:prstGeom>
          <a:solidFill>
            <a:srgbClr val="FABC46"/>
          </a:solidFill>
        </p:spPr>
      </p:sp>
      <p:sp>
        <p:nvSpPr>
          <p:cNvPr id="9058" name="object_9059"/>
          <p:cNvSpPr/>
          <p:nvPr/>
        </p:nvSpPr>
        <p:spPr>
          <a:xfrm>
            <a:off x="14082617" y="3242398"/>
            <a:ext cx="2269957" cy="157480"/>
          </a:xfrm>
          <a:prstGeom prst="rect">
            <a:avLst/>
          </a:prstGeom>
          <a:solidFill>
            <a:srgbClr val="35B77C"/>
          </a:solidFill>
        </p:spPr>
      </p:sp>
      <p:sp>
        <p:nvSpPr>
          <p:cNvPr id="9106" name="object_9107"/>
          <p:cNvSpPr txBox="1"/>
          <p:nvPr/>
        </p:nvSpPr>
        <p:spPr>
          <a:xfrm>
            <a:off x="1600000" y="3399878"/>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Attraktiver Arbeitgeber</a:t>
            </a:r>
          </a:p>
        </p:txBody>
      </p:sp>
      <p:sp>
        <p:nvSpPr>
          <p:cNvPr id="9108" name="object_9109"/>
          <p:cNvSpPr txBox="1"/>
          <p:nvPr/>
        </p:nvSpPr>
        <p:spPr>
          <a:xfrm>
            <a:off x="950000" y="3575015"/>
            <a:ext cx="445802" cy="445802"/>
          </a:xfrm>
          <a:prstGeom prst="ellipse">
            <a:avLst/>
          </a:prstGeom>
          <a:solidFill>
            <a:srgbClr val="F79964"/>
          </a:solidFill>
        </p:spPr>
        <p:txBody>
          <a:bodyPr wrap="square" lIns="0" tIns="0" rIns="0" bIns="0" rtlCol="0" anchor="ctr"/>
          <a:lstStyle/>
          <a:p>
            <a:pPr algn="ctr"/>
            <a:r>
              <a:rPr sz="1613" b="1" dirty="0">
                <a:solidFill>
                  <a:srgbClr val="FFFFFF"/>
                </a:solidFill>
                <a:latin typeface="Arial"/>
                <a:ea typeface="Arial"/>
              </a:rPr>
              <a:t>34</a:t>
            </a:r>
          </a:p>
        </p:txBody>
      </p:sp>
      <p:sp>
        <p:nvSpPr>
          <p:cNvPr id="9110" name="object_9111"/>
          <p:cNvSpPr txBox="1"/>
          <p:nvPr/>
        </p:nvSpPr>
        <p:spPr>
          <a:xfrm>
            <a:off x="6745326" y="3399878"/>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83%</a:t>
            </a:r>
          </a:p>
        </p:txBody>
      </p:sp>
      <p:sp>
        <p:nvSpPr>
          <p:cNvPr id="9112" name="object_9113"/>
          <p:cNvSpPr txBox="1"/>
          <p:nvPr/>
        </p:nvSpPr>
        <p:spPr>
          <a:xfrm>
            <a:off x="16702573" y="3399878"/>
            <a:ext cx="2167513" cy="796075"/>
          </a:xfrm>
          <a:prstGeom prst="rect">
            <a:avLst/>
          </a:prstGeom>
        </p:spPr>
        <p:txBody>
          <a:bodyPr vert="horz" wrap="square" lIns="0" tIns="15240" rIns="0" bIns="0" rtlCol="0" anchor="ctr" anchorCtr="0">
            <a:normAutofit/>
          </a:bodyPr>
          <a:lstStyle/>
          <a:p>
            <a:endParaRPr/>
          </a:p>
        </p:txBody>
      </p:sp>
      <p:sp>
        <p:nvSpPr>
          <p:cNvPr id="9114" name="object_9115"/>
          <p:cNvSpPr/>
          <p:nvPr/>
        </p:nvSpPr>
        <p:spPr>
          <a:xfrm>
            <a:off x="7945326" y="3638701"/>
            <a:ext cx="7158170" cy="318430"/>
          </a:xfrm>
          <a:prstGeom prst="rect">
            <a:avLst/>
          </a:prstGeom>
          <a:solidFill>
            <a:srgbClr val="49C0B6"/>
          </a:solidFill>
        </p:spPr>
      </p:sp>
      <p:sp>
        <p:nvSpPr>
          <p:cNvPr id="9116" name="object_9117"/>
          <p:cNvSpPr/>
          <p:nvPr/>
        </p:nvSpPr>
        <p:spPr>
          <a:xfrm>
            <a:off x="10187259" y="3789955"/>
            <a:ext cx="4916237" cy="15922"/>
          </a:xfrm>
          <a:prstGeom prst="rect">
            <a:avLst/>
          </a:prstGeom>
          <a:solidFill>
            <a:srgbClr val="DB2D3C"/>
          </a:solidFill>
        </p:spPr>
      </p:sp>
      <p:sp>
        <p:nvSpPr>
          <p:cNvPr id="9118" name="object_9119"/>
          <p:cNvSpPr/>
          <p:nvPr/>
        </p:nvSpPr>
        <p:spPr>
          <a:xfrm>
            <a:off x="10147455" y="3758112"/>
            <a:ext cx="79608" cy="79608"/>
          </a:xfrm>
          <a:prstGeom prst="rect">
            <a:avLst/>
          </a:prstGeom>
          <a:solidFill>
            <a:srgbClr val="DB2D3C"/>
          </a:solidFill>
        </p:spPr>
      </p:sp>
      <p:sp>
        <p:nvSpPr>
          <p:cNvPr id="9120" name="object_9121"/>
          <p:cNvSpPr/>
          <p:nvPr/>
        </p:nvSpPr>
        <p:spPr>
          <a:xfrm>
            <a:off x="15103496" y="3789955"/>
            <a:ext cx="1008870" cy="15922"/>
          </a:xfrm>
          <a:prstGeom prst="rect">
            <a:avLst/>
          </a:prstGeom>
          <a:solidFill>
            <a:srgbClr val="35B77C"/>
          </a:solidFill>
        </p:spPr>
      </p:sp>
      <p:sp>
        <p:nvSpPr>
          <p:cNvPr id="9122" name="object_9123"/>
          <p:cNvSpPr/>
          <p:nvPr/>
        </p:nvSpPr>
        <p:spPr>
          <a:xfrm>
            <a:off x="16072562" y="3758112"/>
            <a:ext cx="79608" cy="79608"/>
          </a:xfrm>
          <a:prstGeom prst="ellipse">
            <a:avLst/>
          </a:prstGeom>
          <a:solidFill>
            <a:srgbClr val="35B77C"/>
          </a:solidFill>
        </p:spPr>
      </p:sp>
      <p:sp>
        <p:nvSpPr>
          <p:cNvPr id="9124" name="object_9125"/>
          <p:cNvSpPr/>
          <p:nvPr/>
        </p:nvSpPr>
        <p:spPr>
          <a:xfrm>
            <a:off x="14059687" y="3718309"/>
            <a:ext cx="0" cy="159215"/>
          </a:xfrm>
          <a:prstGeom prst="rect">
            <a:avLst/>
          </a:prstGeom>
          <a:ln w="10000">
            <a:solidFill>
              <a:srgbClr val="767A7C"/>
            </a:solidFill>
          </a:ln>
        </p:spPr>
      </p:sp>
      <p:sp>
        <p:nvSpPr>
          <p:cNvPr id="9126" name="object_9127"/>
          <p:cNvSpPr/>
          <p:nvPr/>
        </p:nvSpPr>
        <p:spPr>
          <a:xfrm>
            <a:off x="14671124" y="3718309"/>
            <a:ext cx="0" cy="159215"/>
          </a:xfrm>
          <a:prstGeom prst="rect">
            <a:avLst/>
          </a:prstGeom>
          <a:ln w="20000">
            <a:solidFill>
              <a:srgbClr val="767A7C"/>
            </a:solidFill>
          </a:ln>
        </p:spPr>
      </p:sp>
      <p:sp>
        <p:nvSpPr>
          <p:cNvPr id="9128" name="object_9129"/>
          <p:cNvSpPr/>
          <p:nvPr/>
        </p:nvSpPr>
        <p:spPr>
          <a:xfrm>
            <a:off x="15175558" y="3718309"/>
            <a:ext cx="0" cy="159215"/>
          </a:xfrm>
          <a:prstGeom prst="rect">
            <a:avLst/>
          </a:prstGeom>
          <a:ln w="10000">
            <a:solidFill>
              <a:srgbClr val="767A7C"/>
            </a:solidFill>
          </a:ln>
        </p:spPr>
      </p:sp>
      <p:sp>
        <p:nvSpPr>
          <p:cNvPr id="9130" name="object_9131"/>
          <p:cNvSpPr txBox="1"/>
          <p:nvPr/>
        </p:nvSpPr>
        <p:spPr>
          <a:xfrm>
            <a:off x="1600000" y="4195953"/>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Weiterempfehlung</a:t>
            </a:r>
          </a:p>
        </p:txBody>
      </p:sp>
      <p:sp>
        <p:nvSpPr>
          <p:cNvPr id="9132" name="object_9133"/>
          <p:cNvSpPr txBox="1"/>
          <p:nvPr/>
        </p:nvSpPr>
        <p:spPr>
          <a:xfrm>
            <a:off x="950000" y="4371090"/>
            <a:ext cx="445802" cy="445802"/>
          </a:xfrm>
          <a:prstGeom prst="ellipse">
            <a:avLst/>
          </a:prstGeom>
          <a:solidFill>
            <a:srgbClr val="F79964"/>
          </a:solidFill>
        </p:spPr>
        <p:txBody>
          <a:bodyPr wrap="square" lIns="0" tIns="0" rIns="0" bIns="0" rtlCol="0" anchor="ctr"/>
          <a:lstStyle/>
          <a:p>
            <a:pPr algn="ctr"/>
            <a:r>
              <a:rPr sz="1613" b="1" dirty="0">
                <a:solidFill>
                  <a:srgbClr val="FFFFFF"/>
                </a:solidFill>
                <a:latin typeface="Arial"/>
                <a:ea typeface="Arial"/>
              </a:rPr>
              <a:t>35</a:t>
            </a:r>
          </a:p>
        </p:txBody>
      </p:sp>
      <p:sp>
        <p:nvSpPr>
          <p:cNvPr id="9134" name="object_9135"/>
          <p:cNvSpPr txBox="1"/>
          <p:nvPr/>
        </p:nvSpPr>
        <p:spPr>
          <a:xfrm>
            <a:off x="6745326" y="4195953"/>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73%</a:t>
            </a:r>
          </a:p>
        </p:txBody>
      </p:sp>
      <p:sp>
        <p:nvSpPr>
          <p:cNvPr id="9136" name="object_9137"/>
          <p:cNvSpPr txBox="1"/>
          <p:nvPr/>
        </p:nvSpPr>
        <p:spPr>
          <a:xfrm>
            <a:off x="16702573" y="4195953"/>
            <a:ext cx="2167513" cy="796075"/>
          </a:xfrm>
          <a:prstGeom prst="rect">
            <a:avLst/>
          </a:prstGeom>
        </p:spPr>
        <p:txBody>
          <a:bodyPr vert="horz" wrap="square" lIns="0" tIns="15240" rIns="0" bIns="0" rtlCol="0" anchor="ctr" anchorCtr="0">
            <a:normAutofit/>
          </a:bodyPr>
          <a:lstStyle/>
          <a:p>
            <a:endParaRPr/>
          </a:p>
        </p:txBody>
      </p:sp>
      <p:sp>
        <p:nvSpPr>
          <p:cNvPr id="9138" name="object_9139"/>
          <p:cNvSpPr/>
          <p:nvPr/>
        </p:nvSpPr>
        <p:spPr>
          <a:xfrm>
            <a:off x="7945326" y="4434776"/>
            <a:ext cx="6389508" cy="318430"/>
          </a:xfrm>
          <a:prstGeom prst="rect">
            <a:avLst/>
          </a:prstGeom>
          <a:solidFill>
            <a:srgbClr val="49C0B6"/>
          </a:solidFill>
        </p:spPr>
      </p:sp>
      <p:sp>
        <p:nvSpPr>
          <p:cNvPr id="9140" name="object_9141"/>
          <p:cNvSpPr/>
          <p:nvPr/>
        </p:nvSpPr>
        <p:spPr>
          <a:xfrm>
            <a:off x="10075162" y="4586030"/>
            <a:ext cx="4259672" cy="15922"/>
          </a:xfrm>
          <a:prstGeom prst="rect">
            <a:avLst/>
          </a:prstGeom>
          <a:solidFill>
            <a:srgbClr val="DB2D3C"/>
          </a:solidFill>
        </p:spPr>
      </p:sp>
      <p:sp>
        <p:nvSpPr>
          <p:cNvPr id="9142" name="object_9143"/>
          <p:cNvSpPr/>
          <p:nvPr/>
        </p:nvSpPr>
        <p:spPr>
          <a:xfrm>
            <a:off x="10035358" y="4554187"/>
            <a:ext cx="79608" cy="79608"/>
          </a:xfrm>
          <a:prstGeom prst="rect">
            <a:avLst/>
          </a:prstGeom>
          <a:solidFill>
            <a:srgbClr val="DB2D3C"/>
          </a:solidFill>
        </p:spPr>
      </p:sp>
      <p:sp>
        <p:nvSpPr>
          <p:cNvPr id="9144" name="object_9145"/>
          <p:cNvSpPr/>
          <p:nvPr/>
        </p:nvSpPr>
        <p:spPr>
          <a:xfrm>
            <a:off x="14334834" y="4586030"/>
            <a:ext cx="1537325" cy="15922"/>
          </a:xfrm>
          <a:prstGeom prst="rect">
            <a:avLst/>
          </a:prstGeom>
          <a:solidFill>
            <a:srgbClr val="35B77C"/>
          </a:solidFill>
        </p:spPr>
      </p:sp>
      <p:sp>
        <p:nvSpPr>
          <p:cNvPr id="9146" name="object_9147"/>
          <p:cNvSpPr/>
          <p:nvPr/>
        </p:nvSpPr>
        <p:spPr>
          <a:xfrm>
            <a:off x="15832355" y="4554187"/>
            <a:ext cx="79608" cy="79608"/>
          </a:xfrm>
          <a:prstGeom prst="ellipse">
            <a:avLst/>
          </a:prstGeom>
          <a:solidFill>
            <a:srgbClr val="35B77C"/>
          </a:solidFill>
        </p:spPr>
      </p:sp>
      <p:sp>
        <p:nvSpPr>
          <p:cNvPr id="9148" name="object_9149"/>
          <p:cNvSpPr/>
          <p:nvPr/>
        </p:nvSpPr>
        <p:spPr>
          <a:xfrm>
            <a:off x="13483433" y="4514384"/>
            <a:ext cx="0" cy="159215"/>
          </a:xfrm>
          <a:prstGeom prst="rect">
            <a:avLst/>
          </a:prstGeom>
          <a:ln w="10000">
            <a:solidFill>
              <a:srgbClr val="767A7C"/>
            </a:solidFill>
          </a:ln>
        </p:spPr>
      </p:sp>
      <p:sp>
        <p:nvSpPr>
          <p:cNvPr id="9150" name="object_9151"/>
          <p:cNvSpPr/>
          <p:nvPr/>
        </p:nvSpPr>
        <p:spPr>
          <a:xfrm>
            <a:off x="13998544" y="4514384"/>
            <a:ext cx="0" cy="159215"/>
          </a:xfrm>
          <a:prstGeom prst="rect">
            <a:avLst/>
          </a:prstGeom>
          <a:ln w="20000">
            <a:solidFill>
              <a:srgbClr val="767A7C"/>
            </a:solidFill>
          </a:ln>
        </p:spPr>
      </p:sp>
      <p:sp>
        <p:nvSpPr>
          <p:cNvPr id="9152" name="object_9153"/>
          <p:cNvSpPr/>
          <p:nvPr/>
        </p:nvSpPr>
        <p:spPr>
          <a:xfrm>
            <a:off x="14577710" y="4514384"/>
            <a:ext cx="0" cy="159215"/>
          </a:xfrm>
          <a:prstGeom prst="rect">
            <a:avLst/>
          </a:prstGeom>
          <a:ln w="10000">
            <a:solidFill>
              <a:srgbClr val="767A7C"/>
            </a:solidFill>
          </a:ln>
        </p:spPr>
      </p:sp>
      <p:sp>
        <p:nvSpPr>
          <p:cNvPr id="9154" name="object_9155"/>
          <p:cNvSpPr txBox="1"/>
          <p:nvPr/>
        </p:nvSpPr>
        <p:spPr>
          <a:xfrm>
            <a:off x="1600000" y="4992028"/>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Loyalität zum Unternehmen</a:t>
            </a:r>
          </a:p>
        </p:txBody>
      </p:sp>
      <p:sp>
        <p:nvSpPr>
          <p:cNvPr id="9156" name="object_9157"/>
          <p:cNvSpPr txBox="1"/>
          <p:nvPr/>
        </p:nvSpPr>
        <p:spPr>
          <a:xfrm>
            <a:off x="950000" y="5167165"/>
            <a:ext cx="445802" cy="445802"/>
          </a:xfrm>
          <a:prstGeom prst="ellipse">
            <a:avLst/>
          </a:prstGeom>
          <a:solidFill>
            <a:srgbClr val="F79964"/>
          </a:solidFill>
        </p:spPr>
        <p:txBody>
          <a:bodyPr wrap="square" lIns="0" tIns="0" rIns="0" bIns="0" rtlCol="0" anchor="ctr"/>
          <a:lstStyle/>
          <a:p>
            <a:pPr algn="ctr"/>
            <a:r>
              <a:rPr sz="1613" b="1" dirty="0">
                <a:solidFill>
                  <a:srgbClr val="FFFFFF"/>
                </a:solidFill>
                <a:latin typeface="Arial"/>
                <a:ea typeface="Arial"/>
              </a:rPr>
              <a:t>36</a:t>
            </a:r>
          </a:p>
        </p:txBody>
      </p:sp>
      <p:sp>
        <p:nvSpPr>
          <p:cNvPr id="9158" name="object_9159"/>
          <p:cNvSpPr txBox="1"/>
          <p:nvPr/>
        </p:nvSpPr>
        <p:spPr>
          <a:xfrm>
            <a:off x="6745326" y="4992028"/>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83%</a:t>
            </a:r>
          </a:p>
        </p:txBody>
      </p:sp>
      <p:sp>
        <p:nvSpPr>
          <p:cNvPr id="9160" name="object_9161"/>
          <p:cNvSpPr txBox="1"/>
          <p:nvPr/>
        </p:nvSpPr>
        <p:spPr>
          <a:xfrm>
            <a:off x="16702573" y="4992028"/>
            <a:ext cx="2167513" cy="796075"/>
          </a:xfrm>
          <a:prstGeom prst="rect">
            <a:avLst/>
          </a:prstGeom>
        </p:spPr>
        <p:txBody>
          <a:bodyPr vert="horz" wrap="square" lIns="0" tIns="15240" rIns="0" bIns="0" rtlCol="0" anchor="ctr" anchorCtr="0">
            <a:normAutofit/>
          </a:bodyPr>
          <a:lstStyle/>
          <a:p>
            <a:endParaRPr/>
          </a:p>
        </p:txBody>
      </p:sp>
      <p:sp>
        <p:nvSpPr>
          <p:cNvPr id="9162" name="object_9163"/>
          <p:cNvSpPr/>
          <p:nvPr/>
        </p:nvSpPr>
        <p:spPr>
          <a:xfrm>
            <a:off x="7945326" y="5230851"/>
            <a:ext cx="7446419" cy="318430"/>
          </a:xfrm>
          <a:prstGeom prst="rect">
            <a:avLst/>
          </a:prstGeom>
          <a:solidFill>
            <a:srgbClr val="49C0B6"/>
          </a:solidFill>
        </p:spPr>
      </p:sp>
      <p:sp>
        <p:nvSpPr>
          <p:cNvPr id="9164" name="object_9165"/>
          <p:cNvSpPr/>
          <p:nvPr/>
        </p:nvSpPr>
        <p:spPr>
          <a:xfrm>
            <a:off x="10607621" y="5382105"/>
            <a:ext cx="4784124" cy="15922"/>
          </a:xfrm>
          <a:prstGeom prst="rect">
            <a:avLst/>
          </a:prstGeom>
          <a:solidFill>
            <a:srgbClr val="DB2D3C"/>
          </a:solidFill>
        </p:spPr>
      </p:sp>
      <p:sp>
        <p:nvSpPr>
          <p:cNvPr id="9166" name="object_9167"/>
          <p:cNvSpPr/>
          <p:nvPr/>
        </p:nvSpPr>
        <p:spPr>
          <a:xfrm>
            <a:off x="10567817" y="5350262"/>
            <a:ext cx="79608" cy="79608"/>
          </a:xfrm>
          <a:prstGeom prst="rect">
            <a:avLst/>
          </a:prstGeom>
          <a:solidFill>
            <a:srgbClr val="DB2D3C"/>
          </a:solidFill>
        </p:spPr>
      </p:sp>
      <p:sp>
        <p:nvSpPr>
          <p:cNvPr id="9168" name="object_9169"/>
          <p:cNvSpPr/>
          <p:nvPr/>
        </p:nvSpPr>
        <p:spPr>
          <a:xfrm>
            <a:off x="15391745" y="5382105"/>
            <a:ext cx="960828" cy="15922"/>
          </a:xfrm>
          <a:prstGeom prst="rect">
            <a:avLst/>
          </a:prstGeom>
          <a:solidFill>
            <a:srgbClr val="35B77C"/>
          </a:solidFill>
        </p:spPr>
      </p:sp>
      <p:sp>
        <p:nvSpPr>
          <p:cNvPr id="9170" name="object_9171"/>
          <p:cNvSpPr/>
          <p:nvPr/>
        </p:nvSpPr>
        <p:spPr>
          <a:xfrm>
            <a:off x="16312769" y="5350262"/>
            <a:ext cx="79608" cy="79608"/>
          </a:xfrm>
          <a:prstGeom prst="ellipse">
            <a:avLst/>
          </a:prstGeom>
          <a:solidFill>
            <a:srgbClr val="35B77C"/>
          </a:solidFill>
        </p:spPr>
      </p:sp>
      <p:sp>
        <p:nvSpPr>
          <p:cNvPr id="9172" name="object_9173"/>
          <p:cNvSpPr/>
          <p:nvPr/>
        </p:nvSpPr>
        <p:spPr>
          <a:xfrm>
            <a:off x="14110640" y="5310459"/>
            <a:ext cx="0" cy="159215"/>
          </a:xfrm>
          <a:prstGeom prst="rect">
            <a:avLst/>
          </a:prstGeom>
          <a:ln w="10000">
            <a:solidFill>
              <a:srgbClr val="767A7C"/>
            </a:solidFill>
          </a:ln>
        </p:spPr>
      </p:sp>
      <p:sp>
        <p:nvSpPr>
          <p:cNvPr id="9174" name="object_9175"/>
          <p:cNvSpPr/>
          <p:nvPr/>
        </p:nvSpPr>
        <p:spPr>
          <a:xfrm>
            <a:off x="14671124" y="5310459"/>
            <a:ext cx="0" cy="159215"/>
          </a:xfrm>
          <a:prstGeom prst="rect">
            <a:avLst/>
          </a:prstGeom>
          <a:ln w="20000">
            <a:solidFill>
              <a:srgbClr val="767A7C"/>
            </a:solidFill>
          </a:ln>
        </p:spPr>
      </p:sp>
      <p:sp>
        <p:nvSpPr>
          <p:cNvPr id="9176" name="object_9177"/>
          <p:cNvSpPr/>
          <p:nvPr/>
        </p:nvSpPr>
        <p:spPr>
          <a:xfrm>
            <a:off x="15391745" y="5310459"/>
            <a:ext cx="0" cy="159215"/>
          </a:xfrm>
          <a:prstGeom prst="rect">
            <a:avLst/>
          </a:prstGeom>
          <a:ln w="10000">
            <a:solidFill>
              <a:srgbClr val="767A7C"/>
            </a:solidFill>
          </a:ln>
        </p:spPr>
      </p:sp>
      <p:sp>
        <p:nvSpPr>
          <p:cNvPr id="9178" name="object_9179"/>
          <p:cNvSpPr txBox="1"/>
          <p:nvPr/>
        </p:nvSpPr>
        <p:spPr>
          <a:xfrm>
            <a:off x="1600000" y="5788103"/>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Positive Zukunft</a:t>
            </a:r>
          </a:p>
        </p:txBody>
      </p:sp>
      <p:sp>
        <p:nvSpPr>
          <p:cNvPr id="9180" name="object_9181"/>
          <p:cNvSpPr txBox="1"/>
          <p:nvPr/>
        </p:nvSpPr>
        <p:spPr>
          <a:xfrm>
            <a:off x="950000" y="5963240"/>
            <a:ext cx="445802" cy="445802"/>
          </a:xfrm>
          <a:prstGeom prst="ellipse">
            <a:avLst/>
          </a:prstGeom>
          <a:solidFill>
            <a:srgbClr val="F79964"/>
          </a:solidFill>
        </p:spPr>
        <p:txBody>
          <a:bodyPr wrap="square" lIns="0" tIns="0" rIns="0" bIns="0" rtlCol="0" anchor="ctr"/>
          <a:lstStyle/>
          <a:p>
            <a:pPr algn="ctr"/>
            <a:r>
              <a:rPr sz="1613" b="1" dirty="0">
                <a:solidFill>
                  <a:srgbClr val="FFFFFF"/>
                </a:solidFill>
                <a:latin typeface="Arial"/>
                <a:ea typeface="Arial"/>
              </a:rPr>
              <a:t>37</a:t>
            </a:r>
          </a:p>
        </p:txBody>
      </p:sp>
      <p:sp>
        <p:nvSpPr>
          <p:cNvPr id="9182" name="object_9183"/>
          <p:cNvSpPr txBox="1"/>
          <p:nvPr/>
        </p:nvSpPr>
        <p:spPr>
          <a:xfrm>
            <a:off x="6745326" y="5788103"/>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84%</a:t>
            </a:r>
          </a:p>
        </p:txBody>
      </p:sp>
      <p:sp>
        <p:nvSpPr>
          <p:cNvPr id="9184" name="object_9185"/>
          <p:cNvSpPr txBox="1"/>
          <p:nvPr/>
        </p:nvSpPr>
        <p:spPr>
          <a:xfrm>
            <a:off x="16702573" y="5788103"/>
            <a:ext cx="2167513" cy="796075"/>
          </a:xfrm>
          <a:prstGeom prst="rect">
            <a:avLst/>
          </a:prstGeom>
        </p:spPr>
        <p:txBody>
          <a:bodyPr vert="horz" wrap="square" lIns="0" tIns="15240" rIns="0" bIns="0" rtlCol="0" anchor="ctr" anchorCtr="0">
            <a:normAutofit/>
          </a:bodyPr>
          <a:lstStyle/>
          <a:p>
            <a:endParaRPr/>
          </a:p>
        </p:txBody>
      </p:sp>
      <p:sp>
        <p:nvSpPr>
          <p:cNvPr id="9186" name="object_9187"/>
          <p:cNvSpPr/>
          <p:nvPr/>
        </p:nvSpPr>
        <p:spPr>
          <a:xfrm>
            <a:off x="7945326" y="6026926"/>
            <a:ext cx="6623892" cy="318430"/>
          </a:xfrm>
          <a:prstGeom prst="rect">
            <a:avLst/>
          </a:prstGeom>
          <a:solidFill>
            <a:srgbClr val="49C0B6"/>
          </a:solidFill>
        </p:spPr>
      </p:sp>
      <p:sp>
        <p:nvSpPr>
          <p:cNvPr id="9188" name="object_9189"/>
          <p:cNvSpPr/>
          <p:nvPr/>
        </p:nvSpPr>
        <p:spPr>
          <a:xfrm>
            <a:off x="9626775" y="6178180"/>
            <a:ext cx="4942443" cy="15922"/>
          </a:xfrm>
          <a:prstGeom prst="rect">
            <a:avLst/>
          </a:prstGeom>
          <a:solidFill>
            <a:srgbClr val="DB2D3C"/>
          </a:solidFill>
        </p:spPr>
      </p:sp>
      <p:sp>
        <p:nvSpPr>
          <p:cNvPr id="9190" name="object_9191"/>
          <p:cNvSpPr/>
          <p:nvPr/>
        </p:nvSpPr>
        <p:spPr>
          <a:xfrm>
            <a:off x="9586971" y="6146337"/>
            <a:ext cx="79608" cy="79608"/>
          </a:xfrm>
          <a:prstGeom prst="rect">
            <a:avLst/>
          </a:prstGeom>
          <a:solidFill>
            <a:srgbClr val="DB2D3C"/>
          </a:solidFill>
        </p:spPr>
      </p:sp>
      <p:sp>
        <p:nvSpPr>
          <p:cNvPr id="9192" name="object_9193"/>
          <p:cNvSpPr/>
          <p:nvPr/>
        </p:nvSpPr>
        <p:spPr>
          <a:xfrm>
            <a:off x="14569218" y="6178180"/>
            <a:ext cx="942630" cy="15922"/>
          </a:xfrm>
          <a:prstGeom prst="rect">
            <a:avLst/>
          </a:prstGeom>
          <a:solidFill>
            <a:srgbClr val="35B77C"/>
          </a:solidFill>
        </p:spPr>
      </p:sp>
      <p:sp>
        <p:nvSpPr>
          <p:cNvPr id="9194" name="object_9195"/>
          <p:cNvSpPr/>
          <p:nvPr/>
        </p:nvSpPr>
        <p:spPr>
          <a:xfrm>
            <a:off x="15472044" y="6146337"/>
            <a:ext cx="79608" cy="79608"/>
          </a:xfrm>
          <a:prstGeom prst="ellipse">
            <a:avLst/>
          </a:prstGeom>
          <a:solidFill>
            <a:srgbClr val="35B77C"/>
          </a:solidFill>
        </p:spPr>
      </p:sp>
      <p:sp>
        <p:nvSpPr>
          <p:cNvPr id="9196" name="object_9197"/>
          <p:cNvSpPr/>
          <p:nvPr/>
        </p:nvSpPr>
        <p:spPr>
          <a:xfrm>
            <a:off x="12609650" y="6106534"/>
            <a:ext cx="0" cy="159215"/>
          </a:xfrm>
          <a:prstGeom prst="rect">
            <a:avLst/>
          </a:prstGeom>
          <a:ln w="10000">
            <a:solidFill>
              <a:srgbClr val="767A7C"/>
            </a:solidFill>
          </a:ln>
        </p:spPr>
      </p:sp>
      <p:sp>
        <p:nvSpPr>
          <p:cNvPr id="9198" name="object_9199"/>
          <p:cNvSpPr/>
          <p:nvPr/>
        </p:nvSpPr>
        <p:spPr>
          <a:xfrm>
            <a:off x="13119016" y="6106534"/>
            <a:ext cx="0" cy="159215"/>
          </a:xfrm>
          <a:prstGeom prst="rect">
            <a:avLst/>
          </a:prstGeom>
          <a:ln w="20000">
            <a:solidFill>
              <a:srgbClr val="767A7C"/>
            </a:solidFill>
          </a:ln>
        </p:spPr>
      </p:sp>
      <p:sp>
        <p:nvSpPr>
          <p:cNvPr id="9200" name="object_9201"/>
          <p:cNvSpPr/>
          <p:nvPr/>
        </p:nvSpPr>
        <p:spPr>
          <a:xfrm>
            <a:off x="14110640" y="6106534"/>
            <a:ext cx="0" cy="159215"/>
          </a:xfrm>
          <a:prstGeom prst="rect">
            <a:avLst/>
          </a:prstGeom>
          <a:ln w="10000">
            <a:solidFill>
              <a:srgbClr val="767A7C"/>
            </a:solidFill>
          </a:ln>
        </p:spPr>
      </p:sp>
      <p:sp>
        <p:nvSpPr>
          <p:cNvPr id="9202" name="object_9203"/>
          <p:cNvSpPr txBox="1"/>
          <p:nvPr/>
        </p:nvSpPr>
        <p:spPr>
          <a:xfrm>
            <a:off x="1600000" y="6584178"/>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Innovation</a:t>
            </a:r>
          </a:p>
        </p:txBody>
      </p:sp>
      <p:sp>
        <p:nvSpPr>
          <p:cNvPr id="9204" name="object_9205"/>
          <p:cNvSpPr txBox="1"/>
          <p:nvPr/>
        </p:nvSpPr>
        <p:spPr>
          <a:xfrm>
            <a:off x="950000" y="6759315"/>
            <a:ext cx="445802" cy="445802"/>
          </a:xfrm>
          <a:prstGeom prst="ellipse">
            <a:avLst/>
          </a:prstGeom>
          <a:solidFill>
            <a:srgbClr val="F79964"/>
          </a:solidFill>
        </p:spPr>
        <p:txBody>
          <a:bodyPr wrap="square" lIns="0" tIns="0" rIns="0" bIns="0" rtlCol="0" anchor="ctr"/>
          <a:lstStyle/>
          <a:p>
            <a:pPr algn="ctr"/>
            <a:r>
              <a:rPr sz="1613" b="1" dirty="0">
                <a:solidFill>
                  <a:srgbClr val="FFFFFF"/>
                </a:solidFill>
                <a:latin typeface="Arial"/>
                <a:ea typeface="Arial"/>
              </a:rPr>
              <a:t>38</a:t>
            </a:r>
          </a:p>
        </p:txBody>
      </p:sp>
      <p:sp>
        <p:nvSpPr>
          <p:cNvPr id="9206" name="object_9207"/>
          <p:cNvSpPr txBox="1"/>
          <p:nvPr/>
        </p:nvSpPr>
        <p:spPr>
          <a:xfrm>
            <a:off x="6745326" y="6584178"/>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76%</a:t>
            </a:r>
          </a:p>
        </p:txBody>
      </p:sp>
      <p:sp>
        <p:nvSpPr>
          <p:cNvPr id="9208" name="object_9209"/>
          <p:cNvSpPr txBox="1"/>
          <p:nvPr/>
        </p:nvSpPr>
        <p:spPr>
          <a:xfrm>
            <a:off x="16702573" y="6584178"/>
            <a:ext cx="2167513" cy="796075"/>
          </a:xfrm>
          <a:prstGeom prst="rect">
            <a:avLst/>
          </a:prstGeom>
        </p:spPr>
        <p:txBody>
          <a:bodyPr vert="horz" wrap="square" lIns="0" tIns="15240" rIns="0" bIns="0" rtlCol="0" anchor="ctr" anchorCtr="0">
            <a:normAutofit/>
          </a:bodyPr>
          <a:lstStyle/>
          <a:p>
            <a:endParaRPr/>
          </a:p>
        </p:txBody>
      </p:sp>
      <p:sp>
        <p:nvSpPr>
          <p:cNvPr id="9210" name="object_9211"/>
          <p:cNvSpPr/>
          <p:nvPr/>
        </p:nvSpPr>
        <p:spPr>
          <a:xfrm>
            <a:off x="7945326" y="6823001"/>
            <a:ext cx="6437549" cy="318430"/>
          </a:xfrm>
          <a:prstGeom prst="rect">
            <a:avLst/>
          </a:prstGeom>
          <a:solidFill>
            <a:srgbClr val="49C0B6"/>
          </a:solidFill>
        </p:spPr>
      </p:sp>
      <p:sp>
        <p:nvSpPr>
          <p:cNvPr id="9212" name="object_9213"/>
          <p:cNvSpPr/>
          <p:nvPr/>
        </p:nvSpPr>
        <p:spPr>
          <a:xfrm>
            <a:off x="10827811" y="6974255"/>
            <a:ext cx="3555064" cy="15922"/>
          </a:xfrm>
          <a:prstGeom prst="rect">
            <a:avLst/>
          </a:prstGeom>
          <a:solidFill>
            <a:srgbClr val="DB2D3C"/>
          </a:solidFill>
        </p:spPr>
      </p:sp>
      <p:sp>
        <p:nvSpPr>
          <p:cNvPr id="9214" name="object_9215"/>
          <p:cNvSpPr/>
          <p:nvPr/>
        </p:nvSpPr>
        <p:spPr>
          <a:xfrm>
            <a:off x="10788007" y="6942412"/>
            <a:ext cx="79608" cy="79608"/>
          </a:xfrm>
          <a:prstGeom prst="rect">
            <a:avLst/>
          </a:prstGeom>
          <a:solidFill>
            <a:srgbClr val="DB2D3C"/>
          </a:solidFill>
        </p:spPr>
      </p:sp>
      <p:sp>
        <p:nvSpPr>
          <p:cNvPr id="9216" name="object_9217"/>
          <p:cNvSpPr/>
          <p:nvPr/>
        </p:nvSpPr>
        <p:spPr>
          <a:xfrm>
            <a:off x="14382875" y="6974255"/>
            <a:ext cx="1128973" cy="15922"/>
          </a:xfrm>
          <a:prstGeom prst="rect">
            <a:avLst/>
          </a:prstGeom>
          <a:solidFill>
            <a:srgbClr val="35B77C"/>
          </a:solidFill>
        </p:spPr>
      </p:sp>
      <p:sp>
        <p:nvSpPr>
          <p:cNvPr id="9218" name="object_9219"/>
          <p:cNvSpPr/>
          <p:nvPr/>
        </p:nvSpPr>
        <p:spPr>
          <a:xfrm>
            <a:off x="15472044" y="6942412"/>
            <a:ext cx="79608" cy="79608"/>
          </a:xfrm>
          <a:prstGeom prst="ellipse">
            <a:avLst/>
          </a:prstGeom>
          <a:solidFill>
            <a:srgbClr val="35B77C"/>
          </a:solidFill>
        </p:spPr>
      </p:sp>
      <p:sp>
        <p:nvSpPr>
          <p:cNvPr id="9220" name="object_9221"/>
          <p:cNvSpPr/>
          <p:nvPr/>
        </p:nvSpPr>
        <p:spPr>
          <a:xfrm>
            <a:off x="12039290" y="6902609"/>
            <a:ext cx="0" cy="159215"/>
          </a:xfrm>
          <a:prstGeom prst="rect">
            <a:avLst/>
          </a:prstGeom>
          <a:ln w="10000">
            <a:solidFill>
              <a:srgbClr val="767A7C"/>
            </a:solidFill>
          </a:ln>
        </p:spPr>
      </p:sp>
      <p:sp>
        <p:nvSpPr>
          <p:cNvPr id="9222" name="object_9223"/>
          <p:cNvSpPr/>
          <p:nvPr/>
        </p:nvSpPr>
        <p:spPr>
          <a:xfrm>
            <a:off x="12933626" y="6902609"/>
            <a:ext cx="0" cy="159215"/>
          </a:xfrm>
          <a:prstGeom prst="rect">
            <a:avLst/>
          </a:prstGeom>
          <a:ln w="20000">
            <a:solidFill>
              <a:srgbClr val="767A7C"/>
            </a:solidFill>
          </a:ln>
        </p:spPr>
      </p:sp>
      <p:sp>
        <p:nvSpPr>
          <p:cNvPr id="9224" name="object_9225"/>
          <p:cNvSpPr/>
          <p:nvPr/>
        </p:nvSpPr>
        <p:spPr>
          <a:xfrm>
            <a:off x="13830399" y="6902609"/>
            <a:ext cx="0" cy="159215"/>
          </a:xfrm>
          <a:prstGeom prst="rect">
            <a:avLst/>
          </a:prstGeom>
          <a:ln w="10000">
            <a:solidFill>
              <a:srgbClr val="767A7C"/>
            </a:solidFill>
          </a:ln>
        </p:spPr>
      </p:sp>
      <p:sp>
        <p:nvSpPr>
          <p:cNvPr id="9226" name="object_9227"/>
          <p:cNvSpPr txBox="1"/>
          <p:nvPr/>
        </p:nvSpPr>
        <p:spPr>
          <a:xfrm>
            <a:off x="1600000" y="7380253"/>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Fairness im Unternehmen</a:t>
            </a:r>
          </a:p>
        </p:txBody>
      </p:sp>
      <p:sp>
        <p:nvSpPr>
          <p:cNvPr id="9228" name="object_9229"/>
          <p:cNvSpPr txBox="1"/>
          <p:nvPr/>
        </p:nvSpPr>
        <p:spPr>
          <a:xfrm>
            <a:off x="950000" y="7555390"/>
            <a:ext cx="445802" cy="445802"/>
          </a:xfrm>
          <a:prstGeom prst="ellipse">
            <a:avLst/>
          </a:prstGeom>
          <a:solidFill>
            <a:srgbClr val="F79964"/>
          </a:solidFill>
        </p:spPr>
        <p:txBody>
          <a:bodyPr wrap="square" lIns="0" tIns="0" rIns="0" bIns="0" rtlCol="0" anchor="ctr"/>
          <a:lstStyle/>
          <a:p>
            <a:pPr algn="ctr"/>
            <a:r>
              <a:rPr sz="1613" b="1" dirty="0">
                <a:solidFill>
                  <a:srgbClr val="FFFFFF"/>
                </a:solidFill>
                <a:latin typeface="Arial"/>
                <a:ea typeface="Arial"/>
              </a:rPr>
              <a:t>39</a:t>
            </a:r>
          </a:p>
        </p:txBody>
      </p:sp>
      <p:sp>
        <p:nvSpPr>
          <p:cNvPr id="9230" name="object_9231"/>
          <p:cNvSpPr txBox="1"/>
          <p:nvPr/>
        </p:nvSpPr>
        <p:spPr>
          <a:xfrm>
            <a:off x="6745326" y="7380253"/>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63%</a:t>
            </a:r>
          </a:p>
        </p:txBody>
      </p:sp>
      <p:sp>
        <p:nvSpPr>
          <p:cNvPr id="9232" name="object_9233"/>
          <p:cNvSpPr txBox="1"/>
          <p:nvPr/>
        </p:nvSpPr>
        <p:spPr>
          <a:xfrm>
            <a:off x="16702573" y="7380253"/>
            <a:ext cx="2167513" cy="796075"/>
          </a:xfrm>
          <a:prstGeom prst="rect">
            <a:avLst/>
          </a:prstGeom>
        </p:spPr>
        <p:txBody>
          <a:bodyPr vert="horz" wrap="square" lIns="0" tIns="15240" rIns="0" bIns="0" rtlCol="0" anchor="ctr" anchorCtr="0">
            <a:normAutofit/>
          </a:bodyPr>
          <a:lstStyle/>
          <a:p>
            <a:endParaRPr/>
          </a:p>
        </p:txBody>
      </p:sp>
      <p:sp>
        <p:nvSpPr>
          <p:cNvPr id="9234" name="object_9235"/>
          <p:cNvSpPr/>
          <p:nvPr/>
        </p:nvSpPr>
        <p:spPr>
          <a:xfrm>
            <a:off x="7945326" y="7619076"/>
            <a:ext cx="5572804" cy="318430"/>
          </a:xfrm>
          <a:prstGeom prst="rect">
            <a:avLst/>
          </a:prstGeom>
          <a:solidFill>
            <a:srgbClr val="49C0B6"/>
          </a:solidFill>
        </p:spPr>
      </p:sp>
      <p:sp>
        <p:nvSpPr>
          <p:cNvPr id="9236" name="object_9237"/>
          <p:cNvSpPr/>
          <p:nvPr/>
        </p:nvSpPr>
        <p:spPr>
          <a:xfrm>
            <a:off x="10299355" y="7770330"/>
            <a:ext cx="3218775" cy="15922"/>
          </a:xfrm>
          <a:prstGeom prst="rect">
            <a:avLst/>
          </a:prstGeom>
          <a:solidFill>
            <a:srgbClr val="DB2D3C"/>
          </a:solidFill>
        </p:spPr>
      </p:sp>
      <p:sp>
        <p:nvSpPr>
          <p:cNvPr id="9238" name="object_9239"/>
          <p:cNvSpPr/>
          <p:nvPr/>
        </p:nvSpPr>
        <p:spPr>
          <a:xfrm>
            <a:off x="10259551" y="7738487"/>
            <a:ext cx="79608" cy="79608"/>
          </a:xfrm>
          <a:prstGeom prst="rect">
            <a:avLst/>
          </a:prstGeom>
          <a:solidFill>
            <a:srgbClr val="DB2D3C"/>
          </a:solidFill>
        </p:spPr>
      </p:sp>
      <p:sp>
        <p:nvSpPr>
          <p:cNvPr id="9240" name="object_9241"/>
          <p:cNvSpPr/>
          <p:nvPr/>
        </p:nvSpPr>
        <p:spPr>
          <a:xfrm>
            <a:off x="13518130" y="7770330"/>
            <a:ext cx="1873615" cy="15922"/>
          </a:xfrm>
          <a:prstGeom prst="rect">
            <a:avLst/>
          </a:prstGeom>
          <a:solidFill>
            <a:srgbClr val="35B77C"/>
          </a:solidFill>
        </p:spPr>
      </p:sp>
      <p:sp>
        <p:nvSpPr>
          <p:cNvPr id="9242" name="object_9243"/>
          <p:cNvSpPr/>
          <p:nvPr/>
        </p:nvSpPr>
        <p:spPr>
          <a:xfrm>
            <a:off x="15351941" y="7738487"/>
            <a:ext cx="79608" cy="79608"/>
          </a:xfrm>
          <a:prstGeom prst="ellipse">
            <a:avLst/>
          </a:prstGeom>
          <a:solidFill>
            <a:srgbClr val="35B77C"/>
          </a:solidFill>
        </p:spPr>
      </p:sp>
      <p:sp>
        <p:nvSpPr>
          <p:cNvPr id="9244" name="object_9245"/>
          <p:cNvSpPr/>
          <p:nvPr/>
        </p:nvSpPr>
        <p:spPr>
          <a:xfrm>
            <a:off x="12509260" y="7698684"/>
            <a:ext cx="0" cy="159215"/>
          </a:xfrm>
          <a:prstGeom prst="rect">
            <a:avLst/>
          </a:prstGeom>
          <a:ln w="10000">
            <a:solidFill>
              <a:srgbClr val="767A7C"/>
            </a:solidFill>
          </a:ln>
        </p:spPr>
      </p:sp>
      <p:sp>
        <p:nvSpPr>
          <p:cNvPr id="9246" name="object_9247"/>
          <p:cNvSpPr/>
          <p:nvPr/>
        </p:nvSpPr>
        <p:spPr>
          <a:xfrm>
            <a:off x="13229881" y="7698684"/>
            <a:ext cx="0" cy="159215"/>
          </a:xfrm>
          <a:prstGeom prst="rect">
            <a:avLst/>
          </a:prstGeom>
          <a:ln w="20000">
            <a:solidFill>
              <a:srgbClr val="767A7C"/>
            </a:solidFill>
          </a:ln>
        </p:spPr>
      </p:sp>
      <p:sp>
        <p:nvSpPr>
          <p:cNvPr id="9248" name="object_9249"/>
          <p:cNvSpPr/>
          <p:nvPr/>
        </p:nvSpPr>
        <p:spPr>
          <a:xfrm>
            <a:off x="13950502" y="7698684"/>
            <a:ext cx="0" cy="159215"/>
          </a:xfrm>
          <a:prstGeom prst="rect">
            <a:avLst/>
          </a:prstGeom>
          <a:ln w="10000">
            <a:solidFill>
              <a:srgbClr val="767A7C"/>
            </a:solidFill>
          </a:ln>
        </p:spPr>
      </p:sp>
      <p:sp>
        <p:nvSpPr>
          <p:cNvPr id="9250" name="object_9251"/>
          <p:cNvSpPr txBox="1"/>
          <p:nvPr/>
        </p:nvSpPr>
        <p:spPr>
          <a:xfrm>
            <a:off x="1600000" y="8176328"/>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Zusammenarbeit Kulturen</a:t>
            </a:r>
          </a:p>
        </p:txBody>
      </p:sp>
      <p:sp>
        <p:nvSpPr>
          <p:cNvPr id="9252" name="object_9253"/>
          <p:cNvSpPr txBox="1"/>
          <p:nvPr/>
        </p:nvSpPr>
        <p:spPr>
          <a:xfrm>
            <a:off x="950000" y="8351465"/>
            <a:ext cx="445802" cy="445802"/>
          </a:xfrm>
          <a:prstGeom prst="ellipse">
            <a:avLst/>
          </a:prstGeom>
          <a:solidFill>
            <a:srgbClr val="F79964"/>
          </a:solidFill>
        </p:spPr>
        <p:txBody>
          <a:bodyPr wrap="square" lIns="0" tIns="0" rIns="0" bIns="0" rtlCol="0" anchor="ctr"/>
          <a:lstStyle/>
          <a:p>
            <a:pPr algn="ctr"/>
            <a:r>
              <a:rPr sz="1613" b="1" dirty="0">
                <a:solidFill>
                  <a:srgbClr val="FFFFFF"/>
                </a:solidFill>
                <a:latin typeface="Arial"/>
                <a:ea typeface="Arial"/>
              </a:rPr>
              <a:t>40</a:t>
            </a:r>
          </a:p>
        </p:txBody>
      </p:sp>
      <p:sp>
        <p:nvSpPr>
          <p:cNvPr id="9254" name="object_9255"/>
          <p:cNvSpPr txBox="1"/>
          <p:nvPr/>
        </p:nvSpPr>
        <p:spPr>
          <a:xfrm>
            <a:off x="6745326" y="8176328"/>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78%</a:t>
            </a:r>
          </a:p>
        </p:txBody>
      </p:sp>
      <p:sp>
        <p:nvSpPr>
          <p:cNvPr id="9256" name="object_9257"/>
          <p:cNvSpPr txBox="1"/>
          <p:nvPr/>
        </p:nvSpPr>
        <p:spPr>
          <a:xfrm>
            <a:off x="16702573" y="8176328"/>
            <a:ext cx="2167513" cy="796075"/>
          </a:xfrm>
          <a:prstGeom prst="rect">
            <a:avLst/>
          </a:prstGeom>
        </p:spPr>
        <p:txBody>
          <a:bodyPr vert="horz" wrap="square" lIns="0" tIns="15240" rIns="0" bIns="0" rtlCol="0" anchor="ctr" anchorCtr="0">
            <a:normAutofit/>
          </a:bodyPr>
          <a:lstStyle/>
          <a:p>
            <a:endParaRPr/>
          </a:p>
        </p:txBody>
      </p:sp>
      <p:sp>
        <p:nvSpPr>
          <p:cNvPr id="9258" name="object_9259"/>
          <p:cNvSpPr/>
          <p:nvPr/>
        </p:nvSpPr>
        <p:spPr>
          <a:xfrm>
            <a:off x="7945326" y="8415151"/>
            <a:ext cx="6165314" cy="318430"/>
          </a:xfrm>
          <a:prstGeom prst="rect">
            <a:avLst/>
          </a:prstGeom>
          <a:solidFill>
            <a:srgbClr val="49C0B6"/>
          </a:solidFill>
        </p:spPr>
      </p:sp>
      <p:sp>
        <p:nvSpPr>
          <p:cNvPr id="9260" name="object_9261"/>
          <p:cNvSpPr/>
          <p:nvPr/>
        </p:nvSpPr>
        <p:spPr>
          <a:xfrm>
            <a:off x="9866982" y="8566405"/>
            <a:ext cx="4243658" cy="15922"/>
          </a:xfrm>
          <a:prstGeom prst="rect">
            <a:avLst/>
          </a:prstGeom>
          <a:solidFill>
            <a:srgbClr val="DB2D3C"/>
          </a:solidFill>
        </p:spPr>
      </p:sp>
      <p:sp>
        <p:nvSpPr>
          <p:cNvPr id="9262" name="object_9263"/>
          <p:cNvSpPr/>
          <p:nvPr/>
        </p:nvSpPr>
        <p:spPr>
          <a:xfrm>
            <a:off x="9827178" y="8534562"/>
            <a:ext cx="79608" cy="79608"/>
          </a:xfrm>
          <a:prstGeom prst="rect">
            <a:avLst/>
          </a:prstGeom>
          <a:solidFill>
            <a:srgbClr val="DB2D3C"/>
          </a:solidFill>
        </p:spPr>
      </p:sp>
      <p:sp>
        <p:nvSpPr>
          <p:cNvPr id="9264" name="object_9265"/>
          <p:cNvSpPr/>
          <p:nvPr/>
        </p:nvSpPr>
        <p:spPr>
          <a:xfrm>
            <a:off x="14110640" y="8566405"/>
            <a:ext cx="1207195" cy="15922"/>
          </a:xfrm>
          <a:prstGeom prst="rect">
            <a:avLst/>
          </a:prstGeom>
          <a:solidFill>
            <a:srgbClr val="35B77C"/>
          </a:solidFill>
        </p:spPr>
      </p:sp>
      <p:sp>
        <p:nvSpPr>
          <p:cNvPr id="9266" name="object_9267"/>
          <p:cNvSpPr/>
          <p:nvPr/>
        </p:nvSpPr>
        <p:spPr>
          <a:xfrm>
            <a:off x="15278031" y="8534562"/>
            <a:ext cx="79608" cy="79608"/>
          </a:xfrm>
          <a:prstGeom prst="ellipse">
            <a:avLst/>
          </a:prstGeom>
          <a:solidFill>
            <a:srgbClr val="35B77C"/>
          </a:solidFill>
        </p:spPr>
      </p:sp>
      <p:sp>
        <p:nvSpPr>
          <p:cNvPr id="9268" name="object_9269"/>
          <p:cNvSpPr/>
          <p:nvPr/>
        </p:nvSpPr>
        <p:spPr>
          <a:xfrm>
            <a:off x="13149894" y="8494759"/>
            <a:ext cx="0" cy="159215"/>
          </a:xfrm>
          <a:prstGeom prst="rect">
            <a:avLst/>
          </a:prstGeom>
          <a:ln w="10000">
            <a:solidFill>
              <a:srgbClr val="767A7C"/>
            </a:solidFill>
          </a:ln>
        </p:spPr>
      </p:sp>
      <p:sp>
        <p:nvSpPr>
          <p:cNvPr id="9270" name="object_9271"/>
          <p:cNvSpPr/>
          <p:nvPr/>
        </p:nvSpPr>
        <p:spPr>
          <a:xfrm>
            <a:off x="13778319" y="8494759"/>
            <a:ext cx="0" cy="159215"/>
          </a:xfrm>
          <a:prstGeom prst="rect">
            <a:avLst/>
          </a:prstGeom>
          <a:ln w="20000">
            <a:solidFill>
              <a:srgbClr val="767A7C"/>
            </a:solidFill>
          </a:ln>
        </p:spPr>
      </p:sp>
      <p:sp>
        <p:nvSpPr>
          <p:cNvPr id="9272" name="object_9273"/>
          <p:cNvSpPr/>
          <p:nvPr/>
        </p:nvSpPr>
        <p:spPr>
          <a:xfrm>
            <a:off x="14220735" y="8494759"/>
            <a:ext cx="0" cy="159215"/>
          </a:xfrm>
          <a:prstGeom prst="rect">
            <a:avLst/>
          </a:prstGeom>
          <a:ln w="10000">
            <a:solidFill>
              <a:srgbClr val="767A7C"/>
            </a:solidFill>
          </a:ln>
        </p:spPr>
      </p:sp>
      <p:sp>
        <p:nvSpPr>
          <p:cNvPr id="9274" name="object_9275"/>
          <p:cNvSpPr txBox="1"/>
          <p:nvPr/>
        </p:nvSpPr>
        <p:spPr>
          <a:xfrm>
            <a:off x="1600000" y="8972403"/>
            <a:ext cx="5059499" cy="796075"/>
          </a:xfrm>
          <a:prstGeom prst="rect">
            <a:avLst/>
          </a:prstGeom>
        </p:spPr>
        <p:txBody>
          <a:bodyPr vert="horz" wrap="square" lIns="0" tIns="15240" rIns="0" bIns="0" rtlCol="0" anchor="ctr" anchorCtr="0">
            <a:normAutofit/>
          </a:bodyPr>
          <a:lstStyle/>
          <a:p>
            <a:r>
              <a:rPr sz="2450" spc="-5" dirty="0">
                <a:solidFill>
                  <a:srgbClr val="494C4D"/>
                </a:solidFill>
                <a:latin typeface="Arial"/>
                <a:cs typeface="Arial"/>
              </a:rPr>
              <a:t>Gesamtzufriedenheit</a:t>
            </a:r>
          </a:p>
        </p:txBody>
      </p:sp>
      <p:sp>
        <p:nvSpPr>
          <p:cNvPr id="9276" name="object_9277"/>
          <p:cNvSpPr txBox="1"/>
          <p:nvPr/>
        </p:nvSpPr>
        <p:spPr>
          <a:xfrm>
            <a:off x="950000" y="9147540"/>
            <a:ext cx="445802" cy="445802"/>
          </a:xfrm>
          <a:prstGeom prst="ellipse">
            <a:avLst/>
          </a:prstGeom>
          <a:solidFill>
            <a:srgbClr val="F79964"/>
          </a:solidFill>
        </p:spPr>
        <p:txBody>
          <a:bodyPr wrap="square" lIns="0" tIns="0" rIns="0" bIns="0" rtlCol="0" anchor="ctr"/>
          <a:lstStyle/>
          <a:p>
            <a:pPr algn="ctr"/>
            <a:r>
              <a:rPr sz="1613" b="1" dirty="0">
                <a:solidFill>
                  <a:srgbClr val="FFFFFF"/>
                </a:solidFill>
                <a:latin typeface="Arial"/>
                <a:ea typeface="Arial"/>
              </a:rPr>
              <a:t>41</a:t>
            </a:r>
          </a:p>
        </p:txBody>
      </p:sp>
      <p:sp>
        <p:nvSpPr>
          <p:cNvPr id="9278" name="object_9279"/>
          <p:cNvSpPr txBox="1"/>
          <p:nvPr/>
        </p:nvSpPr>
        <p:spPr>
          <a:xfrm>
            <a:off x="6745326" y="8972403"/>
            <a:ext cx="900000" cy="796075"/>
          </a:xfrm>
          <a:prstGeom prst="rect">
            <a:avLst/>
          </a:prstGeom>
        </p:spPr>
        <p:txBody>
          <a:bodyPr vert="horz" wrap="square" lIns="0" tIns="15240" rIns="0" bIns="0" rtlCol="0" anchor="ctr" anchorCtr="0">
            <a:spAutoFit/>
          </a:bodyPr>
          <a:lstStyle/>
          <a:p>
            <a:pPr algn="r"/>
            <a:r>
              <a:rPr sz="2450" spc="5" dirty="0">
                <a:solidFill>
                  <a:srgbClr val="515455"/>
                </a:solidFill>
                <a:latin typeface="Arial"/>
                <a:cs typeface="Arial"/>
              </a:rPr>
              <a:t>83%</a:t>
            </a:r>
          </a:p>
        </p:txBody>
      </p:sp>
      <p:sp>
        <p:nvSpPr>
          <p:cNvPr id="9280" name="object_9281"/>
          <p:cNvSpPr txBox="1"/>
          <p:nvPr/>
        </p:nvSpPr>
        <p:spPr>
          <a:xfrm>
            <a:off x="16702573" y="8972403"/>
            <a:ext cx="2167513" cy="796075"/>
          </a:xfrm>
          <a:prstGeom prst="rect">
            <a:avLst/>
          </a:prstGeom>
        </p:spPr>
        <p:txBody>
          <a:bodyPr vert="horz" wrap="square" lIns="0" tIns="15240" rIns="0" bIns="0" rtlCol="0" anchor="ctr" anchorCtr="0">
            <a:normAutofit/>
          </a:bodyPr>
          <a:lstStyle/>
          <a:p>
            <a:endParaRPr/>
          </a:p>
        </p:txBody>
      </p:sp>
      <p:sp>
        <p:nvSpPr>
          <p:cNvPr id="9282" name="object_9283"/>
          <p:cNvSpPr/>
          <p:nvPr/>
        </p:nvSpPr>
        <p:spPr>
          <a:xfrm>
            <a:off x="7945326" y="9211226"/>
            <a:ext cx="6725798" cy="318430"/>
          </a:xfrm>
          <a:prstGeom prst="rect">
            <a:avLst/>
          </a:prstGeom>
          <a:solidFill>
            <a:srgbClr val="49C0B6"/>
          </a:solidFill>
        </p:spPr>
      </p:sp>
      <p:sp>
        <p:nvSpPr>
          <p:cNvPr id="9284" name="object_9285"/>
          <p:cNvSpPr/>
          <p:nvPr/>
        </p:nvSpPr>
        <p:spPr>
          <a:xfrm>
            <a:off x="10075162" y="9362480"/>
            <a:ext cx="4595962" cy="15922"/>
          </a:xfrm>
          <a:prstGeom prst="rect">
            <a:avLst/>
          </a:prstGeom>
          <a:solidFill>
            <a:srgbClr val="DB2D3C"/>
          </a:solidFill>
        </p:spPr>
      </p:sp>
      <p:sp>
        <p:nvSpPr>
          <p:cNvPr id="9286" name="object_9287"/>
          <p:cNvSpPr/>
          <p:nvPr/>
        </p:nvSpPr>
        <p:spPr>
          <a:xfrm>
            <a:off x="10035358" y="9330637"/>
            <a:ext cx="79608" cy="79608"/>
          </a:xfrm>
          <a:prstGeom prst="rect">
            <a:avLst/>
          </a:prstGeom>
          <a:solidFill>
            <a:srgbClr val="DB2D3C"/>
          </a:solidFill>
        </p:spPr>
      </p:sp>
      <p:sp>
        <p:nvSpPr>
          <p:cNvPr id="9288" name="object_9289"/>
          <p:cNvSpPr/>
          <p:nvPr/>
        </p:nvSpPr>
        <p:spPr>
          <a:xfrm>
            <a:off x="14671124" y="9362480"/>
            <a:ext cx="960828" cy="15922"/>
          </a:xfrm>
          <a:prstGeom prst="rect">
            <a:avLst/>
          </a:prstGeom>
          <a:solidFill>
            <a:srgbClr val="35B77C"/>
          </a:solidFill>
        </p:spPr>
      </p:sp>
      <p:sp>
        <p:nvSpPr>
          <p:cNvPr id="9290" name="object_9291"/>
          <p:cNvSpPr/>
          <p:nvPr/>
        </p:nvSpPr>
        <p:spPr>
          <a:xfrm>
            <a:off x="15592148" y="9330637"/>
            <a:ext cx="79608" cy="79608"/>
          </a:xfrm>
          <a:prstGeom prst="ellipse">
            <a:avLst/>
          </a:prstGeom>
          <a:solidFill>
            <a:srgbClr val="35B77C"/>
          </a:solidFill>
        </p:spPr>
      </p:sp>
      <p:sp>
        <p:nvSpPr>
          <p:cNvPr id="9292" name="object_9293"/>
          <p:cNvSpPr/>
          <p:nvPr/>
        </p:nvSpPr>
        <p:spPr>
          <a:xfrm>
            <a:off x="13830399" y="9290834"/>
            <a:ext cx="0" cy="159215"/>
          </a:xfrm>
          <a:prstGeom prst="rect">
            <a:avLst/>
          </a:prstGeom>
          <a:ln w="10000">
            <a:solidFill>
              <a:srgbClr val="767A7C"/>
            </a:solidFill>
          </a:ln>
        </p:spPr>
      </p:sp>
      <p:sp>
        <p:nvSpPr>
          <p:cNvPr id="9294" name="object_9295"/>
          <p:cNvSpPr/>
          <p:nvPr/>
        </p:nvSpPr>
        <p:spPr>
          <a:xfrm>
            <a:off x="14190709" y="9290834"/>
            <a:ext cx="0" cy="159215"/>
          </a:xfrm>
          <a:prstGeom prst="rect">
            <a:avLst/>
          </a:prstGeom>
          <a:ln w="20000">
            <a:solidFill>
              <a:srgbClr val="767A7C"/>
            </a:solidFill>
          </a:ln>
        </p:spPr>
      </p:sp>
      <p:sp>
        <p:nvSpPr>
          <p:cNvPr id="9296" name="object_9297"/>
          <p:cNvSpPr/>
          <p:nvPr/>
        </p:nvSpPr>
        <p:spPr>
          <a:xfrm>
            <a:off x="14881305" y="9290834"/>
            <a:ext cx="0" cy="159215"/>
          </a:xfrm>
          <a:prstGeom prst="rect">
            <a:avLst/>
          </a:prstGeom>
          <a:ln w="10000">
            <a:solidFill>
              <a:srgbClr val="767A7C"/>
            </a:solidFill>
          </a:ln>
        </p:spPr>
      </p:sp>
      <p:sp>
        <p:nvSpPr>
          <p:cNvPr id="9298" name="object_9299"/>
          <p:cNvSpPr txBox="1"/>
          <p:nvPr/>
        </p:nvSpPr>
        <p:spPr>
          <a:xfrm>
            <a:off x="800000" y="10500000"/>
            <a:ext cx="16059499" cy="450000"/>
          </a:xfrm>
          <a:prstGeom prst="rect">
            <a:avLst/>
          </a:prstGeom>
        </p:spPr>
        <p:txBody>
          <a:bodyPr vert="horz" wrap="square" lIns="0" tIns="15875" rIns="0" bIns="0" rtlCol="0">
            <a:spAutoFit/>
          </a:bodyPr>
          <a:lstStyle/>
          <a:p>
            <a:r>
              <a:rPr sz="2050" spc="5" dirty="0">
                <a:solidFill>
                  <a:srgbClr val="515455"/>
                </a:solidFill>
                <a:latin typeface="Arial"/>
                <a:cs typeface="Arial"/>
              </a:rPr>
              <a:t>* GPA = Grad der Potentialausschöpfung im Vergleich zum internen Benchmark</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02" name="object_9303"/>
          <p:cNvSpPr/>
          <p:nvPr/>
        </p:nvSpPr>
        <p:spPr>
          <a:xfrm>
            <a:off x="0" y="0"/>
            <a:ext cx="20104100" cy="7831455"/>
          </a:xfrm>
          <a:prstGeom prst="rect">
            <a:avLst/>
          </a:prstGeom>
          <a:solidFill>
            <a:srgbClr val="49C0B6"/>
          </a:solidFill>
        </p:spPr>
      </p:sp>
      <p:sp>
        <p:nvSpPr>
          <p:cNvPr id="9304" name="object_9305"/>
          <p:cNvSpPr txBox="1">
            <a:spLocks noGrp="1"/>
          </p:cNvSpPr>
          <p:nvPr>
            <p:ph type="title"/>
          </p:nvPr>
        </p:nvSpPr>
        <p:spPr>
          <a:xfrm>
            <a:off x="0" y="3523711"/>
            <a:ext cx="20104100" cy="1234439"/>
          </a:xfrm>
          <a:prstGeom prst="rect">
            <a:avLst/>
          </a:prstGeom>
        </p:spPr>
        <p:txBody>
          <a:bodyPr vert="horz" wrap="square" lIns="0" tIns="154305" rIns="0" bIns="0" rtlCol="0">
            <a:spAutoFit/>
          </a:bodyPr>
          <a:lstStyle/>
          <a:p>
            <a:pPr marL="0" algn="ctr">
              <a:spcBef>
                <a:spcPts val="1215"/>
              </a:spcBef>
            </a:pPr>
            <a:r>
              <a:rPr sz="3950" b="1" dirty="0">
                <a:latin typeface="Avenir Next LT Pro"/>
                <a:cs typeface="Avenir Next LT Pro"/>
              </a:rPr>
              <a:t>Ergebnisse im Zeitreihenvergleich</a:t>
            </a:r>
          </a:p>
          <a:p>
            <a:pPr marL="0" algn="ctr">
              <a:spcBef>
                <a:spcPts val="715"/>
              </a:spcBef>
            </a:pPr>
            <a:endParaRPr sz="24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96" name="object_1297"/>
          <p:cNvPicPr>
            <a:picLocks noChangeAspect="1"/>
          </p:cNvPicPr>
          <p:nvPr/>
        </p:nvPicPr>
        <p:blipFill>
          <a:blip r:embed="rId3"/>
          <a:stretch>
            <a:fillRect/>
          </a:stretch>
        </p:blipFill>
        <p:spPr>
          <a:xfrm>
            <a:off x="603250" y="519041"/>
            <a:ext cx="1098413" cy="1098413"/>
          </a:xfrm>
          <a:prstGeom prst="rect">
            <a:avLst/>
          </a:prstGeom>
        </p:spPr>
      </p:pic>
      <p:sp>
        <p:nvSpPr>
          <p:cNvPr id="1298" name="object_129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Inhaltsverzeichnis</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300" name="1301">
            <a:hlinkClick r:id="rId4" action="ppaction://hlinksldjump" tooltip="Projekt im Überblick"/>
          </p:cNvPr>
          <p:cNvPicPr>
            <a:picLocks noChangeAspect="1"/>
          </p:cNvPicPr>
          <p:nvPr/>
        </p:nvPicPr>
        <p:blipFill>
          <a:blip r:embed="rId5">
            <a:clrChange>
              <a:clrFrom>
                <a:srgbClr val="000000"/>
              </a:clrFrom>
              <a:clrTo>
                <a:srgbClr val="494C4D"/>
              </a:clrTo>
            </a:clrChange>
          </a:blip>
          <a:stretch>
            <a:fillRect/>
          </a:stretch>
        </p:blipFill>
        <p:spPr>
          <a:xfrm>
            <a:off x="1009451" y="2682875"/>
            <a:ext cx="350000" cy="350000"/>
          </a:xfrm>
          <a:prstGeom prst="rect">
            <a:avLst/>
          </a:prstGeom>
        </p:spPr>
      </p:pic>
      <p:sp>
        <p:nvSpPr>
          <p:cNvPr id="1302" name="1303"/>
          <p:cNvSpPr>
            <a:spLocks noGrp="1"/>
          </p:cNvSpPr>
          <p:nvPr>
            <p:ph type="body" idx="1"/>
          </p:nvPr>
        </p:nvSpPr>
        <p:spPr>
          <a:xfrm>
            <a:off x="1822450" y="2602875"/>
            <a:ext cx="8546845" cy="492443"/>
          </a:xfrm>
        </p:spPr>
        <p:txBody>
          <a:bodyPr/>
          <a:lstStyle/>
          <a:p>
            <a:r>
              <a:rPr sz="3200">
                <a:solidFill>
                  <a:srgbClr val="515455"/>
                </a:solidFill>
                <a:latin typeface="Arial"/>
                <a:ea typeface="Arial"/>
                <a:hlinkClick r:id="rId4" action="ppaction://hlinksldjump" tooltip="Projekt im Überblick"/>
              </a:rPr>
              <a:t>1) Projekt im Überblick</a:t>
            </a:r>
          </a:p>
        </p:txBody>
      </p:sp>
      <p:pic>
        <p:nvPicPr>
          <p:cNvPr id="1304" name="1305">
            <a:hlinkClick r:id="rId6" action="ppaction://hlinksldjump" tooltip="Index Übersicht"/>
          </p:cNvPr>
          <p:cNvPicPr>
            <a:picLocks noChangeAspect="1"/>
          </p:cNvPicPr>
          <p:nvPr/>
        </p:nvPicPr>
        <p:blipFill>
          <a:blip r:embed="rId7">
            <a:clrChange>
              <a:clrFrom>
                <a:srgbClr val="000000"/>
              </a:clrFrom>
              <a:clrTo>
                <a:srgbClr val="494C4D"/>
              </a:clrTo>
            </a:clrChange>
          </a:blip>
          <a:stretch>
            <a:fillRect/>
          </a:stretch>
        </p:blipFill>
        <p:spPr>
          <a:xfrm>
            <a:off x="1009451" y="3395682"/>
            <a:ext cx="350000" cy="350000"/>
          </a:xfrm>
          <a:prstGeom prst="rect">
            <a:avLst/>
          </a:prstGeom>
        </p:spPr>
      </p:pic>
      <p:sp>
        <p:nvSpPr>
          <p:cNvPr id="1306" name="1307"/>
          <p:cNvSpPr>
            <a:spLocks noGrp="1"/>
          </p:cNvSpPr>
          <p:nvPr>
            <p:ph type="body" idx="1"/>
          </p:nvPr>
        </p:nvSpPr>
        <p:spPr>
          <a:xfrm>
            <a:off x="1822450" y="3315682"/>
            <a:ext cx="8546845" cy="492443"/>
          </a:xfrm>
        </p:spPr>
        <p:txBody>
          <a:bodyPr/>
          <a:lstStyle/>
          <a:p>
            <a:r>
              <a:rPr sz="3200">
                <a:solidFill>
                  <a:srgbClr val="515455"/>
                </a:solidFill>
                <a:latin typeface="Arial"/>
                <a:ea typeface="Arial"/>
                <a:hlinkClick r:id="rId6" action="ppaction://hlinksldjump" tooltip="Index Übersicht"/>
              </a:rPr>
              <a:t>2) Index Übersicht</a:t>
            </a:r>
          </a:p>
        </p:txBody>
      </p:sp>
      <p:pic>
        <p:nvPicPr>
          <p:cNvPr id="1308" name="1309">
            <a:hlinkClick r:id="rId8" action="ppaction://hlinksldjump" tooltip="Dimensionsübersicht"/>
          </p:cNvPr>
          <p:cNvPicPr>
            <a:picLocks noChangeAspect="1"/>
          </p:cNvPicPr>
          <p:nvPr/>
        </p:nvPicPr>
        <p:blipFill>
          <a:blip r:embed="rId9">
            <a:clrChange>
              <a:clrFrom>
                <a:srgbClr val="000000"/>
              </a:clrFrom>
              <a:clrTo>
                <a:srgbClr val="494C4D"/>
              </a:clrTo>
            </a:clrChange>
          </a:blip>
          <a:stretch>
            <a:fillRect/>
          </a:stretch>
        </p:blipFill>
        <p:spPr>
          <a:xfrm>
            <a:off x="1009451" y="4108489"/>
            <a:ext cx="350000" cy="350000"/>
          </a:xfrm>
          <a:prstGeom prst="rect">
            <a:avLst/>
          </a:prstGeom>
        </p:spPr>
      </p:pic>
      <p:sp>
        <p:nvSpPr>
          <p:cNvPr id="1310" name="1311"/>
          <p:cNvSpPr>
            <a:spLocks noGrp="1"/>
          </p:cNvSpPr>
          <p:nvPr>
            <p:ph type="body" idx="1"/>
          </p:nvPr>
        </p:nvSpPr>
        <p:spPr>
          <a:xfrm>
            <a:off x="1822450" y="4028489"/>
            <a:ext cx="8546845" cy="492443"/>
          </a:xfrm>
        </p:spPr>
        <p:txBody>
          <a:bodyPr/>
          <a:lstStyle/>
          <a:p>
            <a:r>
              <a:rPr sz="3200">
                <a:solidFill>
                  <a:srgbClr val="515455"/>
                </a:solidFill>
                <a:latin typeface="Arial"/>
                <a:ea typeface="Arial"/>
                <a:hlinkClick r:id="rId8" action="ppaction://hlinksldjump" tooltip="Dimensionsübersicht"/>
              </a:rPr>
              <a:t>3) Dimensionsübersicht</a:t>
            </a:r>
          </a:p>
        </p:txBody>
      </p:sp>
      <p:pic>
        <p:nvPicPr>
          <p:cNvPr id="1312" name="1313">
            <a:hlinkClick r:id="rId10" action="ppaction://hlinksldjump" tooltip="Handlungsportfolio"/>
          </p:cNvPr>
          <p:cNvPicPr>
            <a:picLocks noChangeAspect="1"/>
          </p:cNvPicPr>
          <p:nvPr/>
        </p:nvPicPr>
        <p:blipFill>
          <a:blip r:embed="rId11">
            <a:clrChange>
              <a:clrFrom>
                <a:srgbClr val="000000"/>
              </a:clrFrom>
              <a:clrTo>
                <a:srgbClr val="494C4D"/>
              </a:clrTo>
            </a:clrChange>
          </a:blip>
          <a:stretch>
            <a:fillRect/>
          </a:stretch>
        </p:blipFill>
        <p:spPr>
          <a:xfrm>
            <a:off x="1009451" y="4821296"/>
            <a:ext cx="350000" cy="350000"/>
          </a:xfrm>
          <a:prstGeom prst="rect">
            <a:avLst/>
          </a:prstGeom>
        </p:spPr>
      </p:pic>
      <p:sp>
        <p:nvSpPr>
          <p:cNvPr id="1314" name="1315"/>
          <p:cNvSpPr>
            <a:spLocks noGrp="1"/>
          </p:cNvSpPr>
          <p:nvPr>
            <p:ph type="body" idx="1"/>
          </p:nvPr>
        </p:nvSpPr>
        <p:spPr>
          <a:xfrm>
            <a:off x="1822450" y="4741296"/>
            <a:ext cx="8546845" cy="492443"/>
          </a:xfrm>
        </p:spPr>
        <p:txBody>
          <a:bodyPr/>
          <a:lstStyle/>
          <a:p>
            <a:r>
              <a:rPr sz="3200">
                <a:solidFill>
                  <a:srgbClr val="515455"/>
                </a:solidFill>
                <a:latin typeface="Arial"/>
                <a:ea typeface="Arial"/>
                <a:hlinkClick r:id="rId10" action="ppaction://hlinksldjump" tooltip="Handlungsportfolio"/>
              </a:rPr>
              <a:t>4) Handlungsportfolio</a:t>
            </a:r>
          </a:p>
        </p:txBody>
      </p:sp>
      <p:pic>
        <p:nvPicPr>
          <p:cNvPr id="1316" name="1317">
            <a:hlinkClick r:id="rId12" action="ppaction://hlinksldjump" tooltip="Aspektkarten"/>
          </p:cNvPr>
          <p:cNvPicPr>
            <a:picLocks noChangeAspect="1"/>
          </p:cNvPicPr>
          <p:nvPr/>
        </p:nvPicPr>
        <p:blipFill>
          <a:blip r:embed="rId13">
            <a:clrChange>
              <a:clrFrom>
                <a:srgbClr val="000000"/>
              </a:clrFrom>
              <a:clrTo>
                <a:srgbClr val="494C4D"/>
              </a:clrTo>
            </a:clrChange>
          </a:blip>
          <a:stretch>
            <a:fillRect/>
          </a:stretch>
        </p:blipFill>
        <p:spPr>
          <a:xfrm>
            <a:off x="1009451" y="5534103"/>
            <a:ext cx="350000" cy="350000"/>
          </a:xfrm>
          <a:prstGeom prst="rect">
            <a:avLst/>
          </a:prstGeom>
        </p:spPr>
      </p:pic>
      <p:sp>
        <p:nvSpPr>
          <p:cNvPr id="1318" name="1319"/>
          <p:cNvSpPr>
            <a:spLocks noGrp="1"/>
          </p:cNvSpPr>
          <p:nvPr>
            <p:ph type="body" idx="1"/>
          </p:nvPr>
        </p:nvSpPr>
        <p:spPr>
          <a:xfrm>
            <a:off x="1822450" y="5454103"/>
            <a:ext cx="8546845" cy="492443"/>
          </a:xfrm>
        </p:spPr>
        <p:txBody>
          <a:bodyPr/>
          <a:lstStyle/>
          <a:p>
            <a:r>
              <a:rPr sz="3200">
                <a:solidFill>
                  <a:srgbClr val="515455"/>
                </a:solidFill>
                <a:latin typeface="Arial"/>
                <a:ea typeface="Arial"/>
                <a:hlinkClick r:id="rId12" action="ppaction://hlinksldjump" tooltip="Aspektkarten"/>
              </a:rPr>
              <a:t>5) Aspektkarten</a:t>
            </a:r>
          </a:p>
        </p:txBody>
      </p:sp>
      <p:pic>
        <p:nvPicPr>
          <p:cNvPr id="1320" name="1321">
            <a:hlinkClick r:id="rId14" action="ppaction://hlinksldjump" tooltip="Internes Benchmarking"/>
          </p:cNvPr>
          <p:cNvPicPr>
            <a:picLocks noChangeAspect="1"/>
          </p:cNvPicPr>
          <p:nvPr/>
        </p:nvPicPr>
        <p:blipFill>
          <a:blip r:embed="rId15">
            <a:clrChange>
              <a:clrFrom>
                <a:srgbClr val="000000"/>
              </a:clrFrom>
              <a:clrTo>
                <a:srgbClr val="494C4D"/>
              </a:clrTo>
            </a:clrChange>
          </a:blip>
          <a:stretch>
            <a:fillRect/>
          </a:stretch>
        </p:blipFill>
        <p:spPr>
          <a:xfrm>
            <a:off x="1009451" y="6246910"/>
            <a:ext cx="350000" cy="350000"/>
          </a:xfrm>
          <a:prstGeom prst="rect">
            <a:avLst/>
          </a:prstGeom>
        </p:spPr>
      </p:pic>
      <p:sp>
        <p:nvSpPr>
          <p:cNvPr id="1322" name="1323"/>
          <p:cNvSpPr>
            <a:spLocks noGrp="1"/>
          </p:cNvSpPr>
          <p:nvPr>
            <p:ph type="body" idx="1"/>
          </p:nvPr>
        </p:nvSpPr>
        <p:spPr>
          <a:xfrm>
            <a:off x="1822450" y="6166910"/>
            <a:ext cx="8546845" cy="492443"/>
          </a:xfrm>
        </p:spPr>
        <p:txBody>
          <a:bodyPr/>
          <a:lstStyle/>
          <a:p>
            <a:r>
              <a:rPr sz="3200">
                <a:solidFill>
                  <a:srgbClr val="515455"/>
                </a:solidFill>
                <a:latin typeface="Arial"/>
                <a:ea typeface="Arial"/>
                <a:hlinkClick r:id="rId14" action="ppaction://hlinksldjump" tooltip="Internes Benchmarking"/>
              </a:rPr>
              <a:t>6) Internes Benchmarking</a:t>
            </a:r>
          </a:p>
        </p:txBody>
      </p:sp>
      <p:pic>
        <p:nvPicPr>
          <p:cNvPr id="1324" name="1325">
            <a:hlinkClick r:id="rId16" action="ppaction://hlinksldjump" tooltip="Ergebnisse im Zeitreihenvergleich"/>
          </p:cNvPr>
          <p:cNvPicPr>
            <a:picLocks noChangeAspect="1"/>
          </p:cNvPicPr>
          <p:nvPr/>
        </p:nvPicPr>
        <p:blipFill>
          <a:blip r:embed="rId17">
            <a:clrChange>
              <a:clrFrom>
                <a:srgbClr val="000000"/>
              </a:clrFrom>
              <a:clrTo>
                <a:srgbClr val="494C4D"/>
              </a:clrTo>
            </a:clrChange>
          </a:blip>
          <a:stretch>
            <a:fillRect/>
          </a:stretch>
        </p:blipFill>
        <p:spPr>
          <a:xfrm>
            <a:off x="1009451" y="6959717"/>
            <a:ext cx="350000" cy="350000"/>
          </a:xfrm>
          <a:prstGeom prst="rect">
            <a:avLst/>
          </a:prstGeom>
        </p:spPr>
      </p:pic>
      <p:sp>
        <p:nvSpPr>
          <p:cNvPr id="1326" name="1327"/>
          <p:cNvSpPr>
            <a:spLocks noGrp="1"/>
          </p:cNvSpPr>
          <p:nvPr>
            <p:ph type="body" idx="1"/>
          </p:nvPr>
        </p:nvSpPr>
        <p:spPr>
          <a:xfrm>
            <a:off x="1822450" y="6879717"/>
            <a:ext cx="8546845" cy="492443"/>
          </a:xfrm>
        </p:spPr>
        <p:txBody>
          <a:bodyPr/>
          <a:lstStyle/>
          <a:p>
            <a:r>
              <a:rPr sz="3200">
                <a:solidFill>
                  <a:srgbClr val="515455"/>
                </a:solidFill>
                <a:latin typeface="Arial"/>
                <a:ea typeface="Arial"/>
                <a:hlinkClick r:id="rId16" action="ppaction://hlinksldjump" tooltip="Ergebnisse im Zeitreihenvergleich"/>
              </a:rPr>
              <a:t>7) Ergebnisse im Zeitreihenvergleich</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14" name="object_9315"/>
          <p:cNvPicPr>
            <a:picLocks noChangeAspect="1"/>
          </p:cNvPicPr>
          <p:nvPr/>
        </p:nvPicPr>
        <p:blipFill>
          <a:blip r:embed="rId3"/>
          <a:stretch>
            <a:fillRect/>
          </a:stretch>
        </p:blipFill>
        <p:spPr>
          <a:xfrm>
            <a:off x="603250" y="519041"/>
            <a:ext cx="1098413" cy="1098413"/>
          </a:xfrm>
          <a:prstGeom prst="rect">
            <a:avLst/>
          </a:prstGeom>
        </p:spPr>
      </p:pic>
      <p:sp>
        <p:nvSpPr>
          <p:cNvPr id="9316" name="object_931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EUCUSA Index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9318" name="9319">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9320" name="9321">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9322" name="9323">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9324" name="9325">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9326" name="9327">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9328" name="9329">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9330" name="9331">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9332" name="9333">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9334" name="object_9335"/>
          <p:cNvSpPr/>
          <p:nvPr/>
        </p:nvSpPr>
        <p:spPr>
          <a:xfrm>
            <a:off x="16276529" y="2477826"/>
            <a:ext cx="1250000" cy="1250000"/>
          </a:xfrm>
          <a:prstGeom prst="diamond">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a:t>
            </a:r>
          </a:p>
          <a:p>
            <a:pPr algn="ctr"/>
            <a:r>
              <a:rPr lang="en-US" sz="1850" b="1" dirty="0">
                <a:solidFill>
                  <a:srgbClr val="515455"/>
                </a:solidFill>
                <a:latin typeface="Arial"/>
                <a:cs typeface="Arial"/>
              </a:rPr>
              <a:t>(+0.1)</a:t>
            </a:r>
          </a:p>
        </p:txBody>
      </p:sp>
      <p:sp>
        <p:nvSpPr>
          <p:cNvPr id="9336" name="object_933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9338" name="object_9339"/>
          <p:cNvSpPr/>
          <p:nvPr/>
        </p:nvSpPr>
        <p:spPr>
          <a:xfrm>
            <a:off x="7345326" y="3599878"/>
            <a:ext cx="0" cy="3184299"/>
          </a:xfrm>
          <a:prstGeom prst="rect">
            <a:avLst/>
          </a:prstGeom>
          <a:ln w="5235">
            <a:solidFill>
              <a:srgbClr val="000000"/>
            </a:solidFill>
          </a:ln>
        </p:spPr>
      </p:sp>
      <p:sp>
        <p:nvSpPr>
          <p:cNvPr id="9340" name="object_934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9342" name="object_9343"/>
          <p:cNvSpPr/>
          <p:nvPr/>
        </p:nvSpPr>
        <p:spPr>
          <a:xfrm>
            <a:off x="9026775" y="3599878"/>
            <a:ext cx="0" cy="3184299"/>
          </a:xfrm>
          <a:prstGeom prst="rect">
            <a:avLst/>
          </a:prstGeom>
          <a:ln w="5235">
            <a:solidFill>
              <a:srgbClr val="767A7C"/>
            </a:solidFill>
          </a:ln>
        </p:spPr>
      </p:sp>
      <p:sp>
        <p:nvSpPr>
          <p:cNvPr id="9344" name="object_934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9346" name="object_9347"/>
          <p:cNvSpPr/>
          <p:nvPr/>
        </p:nvSpPr>
        <p:spPr>
          <a:xfrm>
            <a:off x="10708225" y="3599878"/>
            <a:ext cx="0" cy="3184299"/>
          </a:xfrm>
          <a:prstGeom prst="rect">
            <a:avLst/>
          </a:prstGeom>
          <a:ln w="5235">
            <a:solidFill>
              <a:srgbClr val="767A7C"/>
            </a:solidFill>
          </a:ln>
        </p:spPr>
      </p:sp>
      <p:sp>
        <p:nvSpPr>
          <p:cNvPr id="9348" name="object_934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9350" name="object_9351"/>
          <p:cNvSpPr/>
          <p:nvPr/>
        </p:nvSpPr>
        <p:spPr>
          <a:xfrm>
            <a:off x="12389674" y="3599878"/>
            <a:ext cx="0" cy="3184299"/>
          </a:xfrm>
          <a:prstGeom prst="rect">
            <a:avLst/>
          </a:prstGeom>
          <a:ln w="5235">
            <a:solidFill>
              <a:srgbClr val="767A7C"/>
            </a:solidFill>
          </a:ln>
        </p:spPr>
      </p:sp>
      <p:sp>
        <p:nvSpPr>
          <p:cNvPr id="9352" name="object_935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9354" name="object_9355"/>
          <p:cNvSpPr/>
          <p:nvPr/>
        </p:nvSpPr>
        <p:spPr>
          <a:xfrm>
            <a:off x="14071124" y="3599878"/>
            <a:ext cx="0" cy="3184299"/>
          </a:xfrm>
          <a:prstGeom prst="rect">
            <a:avLst/>
          </a:prstGeom>
          <a:ln w="5235">
            <a:solidFill>
              <a:srgbClr val="767A7C"/>
            </a:solidFill>
          </a:ln>
        </p:spPr>
      </p:sp>
      <p:sp>
        <p:nvSpPr>
          <p:cNvPr id="9356" name="object_935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9358" name="object_9359"/>
          <p:cNvSpPr/>
          <p:nvPr/>
        </p:nvSpPr>
        <p:spPr>
          <a:xfrm>
            <a:off x="15752573" y="3599878"/>
            <a:ext cx="0" cy="3184299"/>
          </a:xfrm>
          <a:prstGeom prst="rect">
            <a:avLst/>
          </a:prstGeom>
          <a:ln w="5235">
            <a:solidFill>
              <a:srgbClr val="000000"/>
            </a:solidFill>
          </a:ln>
        </p:spPr>
      </p:sp>
      <p:sp>
        <p:nvSpPr>
          <p:cNvPr id="9308" name="object_9309"/>
          <p:cNvSpPr/>
          <p:nvPr/>
        </p:nvSpPr>
        <p:spPr>
          <a:xfrm>
            <a:off x="7345326" y="3442398"/>
            <a:ext cx="5128421" cy="157480"/>
          </a:xfrm>
          <a:prstGeom prst="rect">
            <a:avLst/>
          </a:prstGeom>
          <a:solidFill>
            <a:srgbClr val="DB2D3C"/>
          </a:solidFill>
        </p:spPr>
      </p:sp>
      <p:sp>
        <p:nvSpPr>
          <p:cNvPr id="9310" name="object_9311"/>
          <p:cNvSpPr/>
          <p:nvPr/>
        </p:nvSpPr>
        <p:spPr>
          <a:xfrm>
            <a:off x="12473747" y="3442398"/>
            <a:ext cx="1008870" cy="157480"/>
          </a:xfrm>
          <a:prstGeom prst="rect">
            <a:avLst/>
          </a:prstGeom>
          <a:solidFill>
            <a:srgbClr val="FABC46"/>
          </a:solidFill>
        </p:spPr>
      </p:sp>
      <p:sp>
        <p:nvSpPr>
          <p:cNvPr id="9312" name="object_9313"/>
          <p:cNvSpPr/>
          <p:nvPr/>
        </p:nvSpPr>
        <p:spPr>
          <a:xfrm>
            <a:off x="13482617" y="3442398"/>
            <a:ext cx="2269957" cy="157480"/>
          </a:xfrm>
          <a:prstGeom prst="rect">
            <a:avLst/>
          </a:prstGeom>
          <a:solidFill>
            <a:srgbClr val="35B77C"/>
          </a:solidFill>
        </p:spPr>
      </p:sp>
      <p:sp>
        <p:nvSpPr>
          <p:cNvPr id="9360" name="object_936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9362" name="object_9363"/>
          <p:cNvSpPr txBox="1"/>
          <p:nvPr/>
        </p:nvSpPr>
        <p:spPr>
          <a:xfrm>
            <a:off x="16342736" y="3599878"/>
            <a:ext cx="2167513" cy="1061433"/>
          </a:xfrm>
          <a:prstGeom prst="rect">
            <a:avLst/>
          </a:prstGeom>
        </p:spPr>
        <p:txBody>
          <a:bodyPr vert="horz" wrap="square" lIns="0" tIns="15240" rIns="0" bIns="0" rtlCol="0" anchor="ctr" anchorCtr="0">
            <a:normAutofit/>
          </a:bodyPr>
          <a:lstStyle/>
          <a:p>
            <a:endParaRPr/>
          </a:p>
        </p:txBody>
      </p:sp>
      <p:sp>
        <p:nvSpPr>
          <p:cNvPr id="9364" name="object_936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 | W=43%</a:t>
            </a:r>
          </a:p>
        </p:txBody>
      </p:sp>
      <p:sp>
        <p:nvSpPr>
          <p:cNvPr id="9366" name="object_9367"/>
          <p:cNvSpPr/>
          <p:nvPr/>
        </p:nvSpPr>
        <p:spPr>
          <a:xfrm>
            <a:off x="7345326" y="3918308"/>
            <a:ext cx="6686672" cy="424573"/>
          </a:xfrm>
          <a:prstGeom prst="rect">
            <a:avLst/>
          </a:prstGeom>
          <a:solidFill>
            <a:srgbClr val="49C0B6"/>
          </a:solidFill>
        </p:spPr>
      </p:sp>
      <p:sp>
        <p:nvSpPr>
          <p:cNvPr id="9368" name="object_936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9370" name="object_9371"/>
          <p:cNvSpPr txBox="1"/>
          <p:nvPr/>
        </p:nvSpPr>
        <p:spPr>
          <a:xfrm>
            <a:off x="16342736" y="4661311"/>
            <a:ext cx="2167513" cy="1061433"/>
          </a:xfrm>
          <a:prstGeom prst="rect">
            <a:avLst/>
          </a:prstGeom>
        </p:spPr>
        <p:txBody>
          <a:bodyPr vert="horz" wrap="square" lIns="0" tIns="15240" rIns="0" bIns="0" rtlCol="0" anchor="ctr" anchorCtr="0">
            <a:normAutofit/>
          </a:bodyPr>
          <a:lstStyle/>
          <a:p>
            <a:endParaRPr/>
          </a:p>
        </p:txBody>
      </p:sp>
      <p:sp>
        <p:nvSpPr>
          <p:cNvPr id="9372" name="object_937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W=41%</a:t>
            </a:r>
          </a:p>
        </p:txBody>
      </p:sp>
      <p:sp>
        <p:nvSpPr>
          <p:cNvPr id="9374" name="object_9375"/>
          <p:cNvSpPr/>
          <p:nvPr/>
        </p:nvSpPr>
        <p:spPr>
          <a:xfrm>
            <a:off x="7345326" y="4979741"/>
            <a:ext cx="6547731" cy="424573"/>
          </a:xfrm>
          <a:prstGeom prst="rect">
            <a:avLst/>
          </a:prstGeom>
          <a:solidFill>
            <a:srgbClr val="49C0B6"/>
          </a:solidFill>
        </p:spPr>
      </p:sp>
      <p:sp>
        <p:nvSpPr>
          <p:cNvPr id="9376" name="object_937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9378" name="object_9379"/>
          <p:cNvSpPr txBox="1"/>
          <p:nvPr/>
        </p:nvSpPr>
        <p:spPr>
          <a:xfrm>
            <a:off x="16342736" y="5722744"/>
            <a:ext cx="2167513" cy="1061433"/>
          </a:xfrm>
          <a:prstGeom prst="rect">
            <a:avLst/>
          </a:prstGeom>
        </p:spPr>
        <p:txBody>
          <a:bodyPr vert="horz" wrap="square" lIns="0" tIns="15240" rIns="0" bIns="0" rtlCol="0" anchor="ctr" anchorCtr="0">
            <a:normAutofit/>
          </a:bodyPr>
          <a:lstStyle/>
          <a:p>
            <a:endParaRPr/>
          </a:p>
        </p:txBody>
      </p:sp>
      <p:sp>
        <p:nvSpPr>
          <p:cNvPr id="9380" name="object_938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W=41%</a:t>
            </a:r>
          </a:p>
        </p:txBody>
      </p:sp>
      <p:sp>
        <p:nvSpPr>
          <p:cNvPr id="9382" name="object_9383"/>
          <p:cNvSpPr/>
          <p:nvPr/>
        </p:nvSpPr>
        <p:spPr>
          <a:xfrm>
            <a:off x="7345326" y="6041174"/>
            <a:ext cx="6388097" cy="424573"/>
          </a:xfrm>
          <a:prstGeom prst="rect">
            <a:avLst/>
          </a:prstGeom>
          <a:solidFill>
            <a:srgbClr val="49C0B6"/>
          </a:solidFill>
        </p:spPr>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92" name="object_9393"/>
          <p:cNvSpPr>
            <a:spLocks noGrp="1"/>
          </p:cNvSpPr>
          <p:nvPr/>
        </p:nvSpPr>
        <p:spPr>
          <a:xfrm>
            <a:off x="757390" y="680607"/>
            <a:ext cx="733425" cy="733425"/>
          </a:xfrm>
          <a:prstGeom prst="rect">
            <a:avLst/>
          </a:prstGeom>
          <a:ln w="125650">
            <a:solidFill>
              <a:srgbClr val="49C0B6"/>
            </a:solidFill>
          </a:ln>
        </p:spPr>
        <p:txBody>
          <a:bodyPr wrap="square" lIns="0" tIns="0" rIns="0" bIns="0" rtlCol="0"/>
          <a:lstStyle/>
          <a:p>
            <a:endParaRPr/>
          </a:p>
        </p:txBody>
      </p:sp>
      <p:sp>
        <p:nvSpPr>
          <p:cNvPr id="9394" name="object_939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Arbeitssituation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9396" name="939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9398" name="939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9400" name="940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9402" name="940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9404" name="940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9406" name="940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9408" name="940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9410" name="941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9412" name="object_9413"/>
          <p:cNvSpPr/>
          <p:nvPr/>
        </p:nvSpPr>
        <p:spPr>
          <a:xfrm>
            <a:off x="16376529" y="2577826"/>
            <a:ext cx="921600" cy="921600"/>
          </a:xfrm>
          <a:prstGeom prst="rect">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2.1</a:t>
            </a:r>
          </a:p>
          <a:p>
            <a:pPr algn="ctr"/>
            <a:r>
              <a:rPr lang="en-US" sz="1850" b="1" dirty="0">
                <a:solidFill>
                  <a:srgbClr val="515455"/>
                </a:solidFill>
                <a:latin typeface="Arial"/>
                <a:cs typeface="Arial"/>
              </a:rPr>
              <a:t>(0)</a:t>
            </a:r>
          </a:p>
        </p:txBody>
      </p:sp>
      <p:sp>
        <p:nvSpPr>
          <p:cNvPr id="9414" name="object_941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9416" name="object_9417"/>
          <p:cNvSpPr/>
          <p:nvPr/>
        </p:nvSpPr>
        <p:spPr>
          <a:xfrm>
            <a:off x="7345326" y="3599878"/>
            <a:ext cx="0" cy="3184299"/>
          </a:xfrm>
          <a:prstGeom prst="rect">
            <a:avLst/>
          </a:prstGeom>
          <a:ln w="5235">
            <a:solidFill>
              <a:srgbClr val="000000"/>
            </a:solidFill>
          </a:ln>
        </p:spPr>
      </p:sp>
      <p:sp>
        <p:nvSpPr>
          <p:cNvPr id="9418" name="object_941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9420" name="object_9421"/>
          <p:cNvSpPr/>
          <p:nvPr/>
        </p:nvSpPr>
        <p:spPr>
          <a:xfrm>
            <a:off x="9026775" y="3599878"/>
            <a:ext cx="0" cy="3184299"/>
          </a:xfrm>
          <a:prstGeom prst="rect">
            <a:avLst/>
          </a:prstGeom>
          <a:ln w="5235">
            <a:solidFill>
              <a:srgbClr val="767A7C"/>
            </a:solidFill>
          </a:ln>
        </p:spPr>
      </p:sp>
      <p:sp>
        <p:nvSpPr>
          <p:cNvPr id="9422" name="object_942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9424" name="object_9425"/>
          <p:cNvSpPr/>
          <p:nvPr/>
        </p:nvSpPr>
        <p:spPr>
          <a:xfrm>
            <a:off x="10708225" y="3599878"/>
            <a:ext cx="0" cy="3184299"/>
          </a:xfrm>
          <a:prstGeom prst="rect">
            <a:avLst/>
          </a:prstGeom>
          <a:ln w="5235">
            <a:solidFill>
              <a:srgbClr val="767A7C"/>
            </a:solidFill>
          </a:ln>
        </p:spPr>
      </p:sp>
      <p:sp>
        <p:nvSpPr>
          <p:cNvPr id="9426" name="object_942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9428" name="object_9429"/>
          <p:cNvSpPr/>
          <p:nvPr/>
        </p:nvSpPr>
        <p:spPr>
          <a:xfrm>
            <a:off x="12389674" y="3599878"/>
            <a:ext cx="0" cy="3184299"/>
          </a:xfrm>
          <a:prstGeom prst="rect">
            <a:avLst/>
          </a:prstGeom>
          <a:ln w="5235">
            <a:solidFill>
              <a:srgbClr val="767A7C"/>
            </a:solidFill>
          </a:ln>
        </p:spPr>
      </p:sp>
      <p:sp>
        <p:nvSpPr>
          <p:cNvPr id="9430" name="object_943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9432" name="object_9433"/>
          <p:cNvSpPr/>
          <p:nvPr/>
        </p:nvSpPr>
        <p:spPr>
          <a:xfrm>
            <a:off x="14071124" y="3599878"/>
            <a:ext cx="0" cy="3184299"/>
          </a:xfrm>
          <a:prstGeom prst="rect">
            <a:avLst/>
          </a:prstGeom>
          <a:ln w="5235">
            <a:solidFill>
              <a:srgbClr val="767A7C"/>
            </a:solidFill>
          </a:ln>
        </p:spPr>
      </p:sp>
      <p:sp>
        <p:nvSpPr>
          <p:cNvPr id="9434" name="object_943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9436" name="object_9437"/>
          <p:cNvSpPr/>
          <p:nvPr/>
        </p:nvSpPr>
        <p:spPr>
          <a:xfrm>
            <a:off x="15752573" y="3599878"/>
            <a:ext cx="0" cy="3184299"/>
          </a:xfrm>
          <a:prstGeom prst="rect">
            <a:avLst/>
          </a:prstGeom>
          <a:ln w="5235">
            <a:solidFill>
              <a:srgbClr val="000000"/>
            </a:solidFill>
          </a:ln>
        </p:spPr>
      </p:sp>
      <p:sp>
        <p:nvSpPr>
          <p:cNvPr id="9386" name="object_9387"/>
          <p:cNvSpPr/>
          <p:nvPr/>
        </p:nvSpPr>
        <p:spPr>
          <a:xfrm>
            <a:off x="7345326" y="3442398"/>
            <a:ext cx="5128421" cy="157480"/>
          </a:xfrm>
          <a:prstGeom prst="rect">
            <a:avLst/>
          </a:prstGeom>
          <a:solidFill>
            <a:srgbClr val="DB2D3C"/>
          </a:solidFill>
        </p:spPr>
      </p:sp>
      <p:sp>
        <p:nvSpPr>
          <p:cNvPr id="9388" name="object_9389"/>
          <p:cNvSpPr/>
          <p:nvPr/>
        </p:nvSpPr>
        <p:spPr>
          <a:xfrm>
            <a:off x="12473747" y="3442398"/>
            <a:ext cx="1008870" cy="157480"/>
          </a:xfrm>
          <a:prstGeom prst="rect">
            <a:avLst/>
          </a:prstGeom>
          <a:solidFill>
            <a:srgbClr val="FABC46"/>
          </a:solidFill>
        </p:spPr>
      </p:sp>
      <p:sp>
        <p:nvSpPr>
          <p:cNvPr id="9390" name="object_9391"/>
          <p:cNvSpPr/>
          <p:nvPr/>
        </p:nvSpPr>
        <p:spPr>
          <a:xfrm>
            <a:off x="13482617" y="3442398"/>
            <a:ext cx="2269957" cy="157480"/>
          </a:xfrm>
          <a:prstGeom prst="rect">
            <a:avLst/>
          </a:prstGeom>
          <a:solidFill>
            <a:srgbClr val="35B77C"/>
          </a:solidFill>
        </p:spPr>
      </p:sp>
      <p:sp>
        <p:nvSpPr>
          <p:cNvPr id="9438" name="object_943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9440" name="object_9441"/>
          <p:cNvSpPr txBox="1"/>
          <p:nvPr/>
        </p:nvSpPr>
        <p:spPr>
          <a:xfrm>
            <a:off x="16342736" y="3599878"/>
            <a:ext cx="2167513" cy="1061433"/>
          </a:xfrm>
          <a:prstGeom prst="rect">
            <a:avLst/>
          </a:prstGeom>
        </p:spPr>
        <p:txBody>
          <a:bodyPr vert="horz" wrap="square" lIns="0" tIns="15240" rIns="0" bIns="0" rtlCol="0" anchor="ctr" anchorCtr="0">
            <a:normAutofit/>
          </a:bodyPr>
          <a:lstStyle/>
          <a:p>
            <a:endParaRPr/>
          </a:p>
        </p:txBody>
      </p:sp>
      <p:sp>
        <p:nvSpPr>
          <p:cNvPr id="9442" name="object_944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W=46%</a:t>
            </a:r>
          </a:p>
        </p:txBody>
      </p:sp>
      <p:sp>
        <p:nvSpPr>
          <p:cNvPr id="9444" name="object_9445"/>
          <p:cNvSpPr/>
          <p:nvPr/>
        </p:nvSpPr>
        <p:spPr>
          <a:xfrm>
            <a:off x="7345326" y="3918308"/>
            <a:ext cx="6641318" cy="424573"/>
          </a:xfrm>
          <a:prstGeom prst="rect">
            <a:avLst/>
          </a:prstGeom>
          <a:solidFill>
            <a:srgbClr val="49C0B6"/>
          </a:solidFill>
        </p:spPr>
      </p:sp>
      <p:sp>
        <p:nvSpPr>
          <p:cNvPr id="9446" name="object_944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9448" name="object_9449"/>
          <p:cNvSpPr txBox="1"/>
          <p:nvPr/>
        </p:nvSpPr>
        <p:spPr>
          <a:xfrm>
            <a:off x="16342736" y="4661311"/>
            <a:ext cx="2167513" cy="1061433"/>
          </a:xfrm>
          <a:prstGeom prst="rect">
            <a:avLst/>
          </a:prstGeom>
        </p:spPr>
        <p:txBody>
          <a:bodyPr vert="horz" wrap="square" lIns="0" tIns="15240" rIns="0" bIns="0" rtlCol="0" anchor="ctr" anchorCtr="0">
            <a:normAutofit/>
          </a:bodyPr>
          <a:lstStyle/>
          <a:p>
            <a:endParaRPr/>
          </a:p>
        </p:txBody>
      </p:sp>
      <p:sp>
        <p:nvSpPr>
          <p:cNvPr id="9450" name="object_945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W=47%</a:t>
            </a:r>
          </a:p>
        </p:txBody>
      </p:sp>
      <p:sp>
        <p:nvSpPr>
          <p:cNvPr id="9452" name="object_9453"/>
          <p:cNvSpPr/>
          <p:nvPr/>
        </p:nvSpPr>
        <p:spPr>
          <a:xfrm>
            <a:off x="7345326" y="4979741"/>
            <a:ext cx="6641559" cy="424573"/>
          </a:xfrm>
          <a:prstGeom prst="rect">
            <a:avLst/>
          </a:prstGeom>
          <a:solidFill>
            <a:srgbClr val="49C0B6"/>
          </a:solidFill>
        </p:spPr>
      </p:sp>
      <p:sp>
        <p:nvSpPr>
          <p:cNvPr id="9454" name="object_945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9456" name="object_9457"/>
          <p:cNvSpPr txBox="1"/>
          <p:nvPr/>
        </p:nvSpPr>
        <p:spPr>
          <a:xfrm>
            <a:off x="16342736" y="5722744"/>
            <a:ext cx="2167513" cy="1061433"/>
          </a:xfrm>
          <a:prstGeom prst="rect">
            <a:avLst/>
          </a:prstGeom>
        </p:spPr>
        <p:txBody>
          <a:bodyPr vert="horz" wrap="square" lIns="0" tIns="15240" rIns="0" bIns="0" rtlCol="0" anchor="ctr" anchorCtr="0">
            <a:normAutofit/>
          </a:bodyPr>
          <a:lstStyle/>
          <a:p>
            <a:endParaRPr/>
          </a:p>
        </p:txBody>
      </p:sp>
      <p:sp>
        <p:nvSpPr>
          <p:cNvPr id="9458" name="object_945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W=46%</a:t>
            </a:r>
          </a:p>
        </p:txBody>
      </p:sp>
      <p:sp>
        <p:nvSpPr>
          <p:cNvPr id="9460" name="object_9461"/>
          <p:cNvSpPr/>
          <p:nvPr/>
        </p:nvSpPr>
        <p:spPr>
          <a:xfrm>
            <a:off x="7345326" y="6041174"/>
            <a:ext cx="6506554" cy="424573"/>
          </a:xfrm>
          <a:prstGeom prst="rect">
            <a:avLst/>
          </a:prstGeom>
          <a:solidFill>
            <a:srgbClr val="49C0B6"/>
          </a:solidFill>
        </p:spPr>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70" name="object_9471"/>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1</a:t>
            </a:r>
            <a:endParaRPr sz="2950" b="1" dirty="0"/>
          </a:p>
        </p:txBody>
      </p:sp>
      <p:sp>
        <p:nvSpPr>
          <p:cNvPr id="9472" name="object_947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Einsatz der Qualifikationen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9474" name="947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9476" name="947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9478" name="947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9480" name="948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9482" name="948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9484" name="948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9486" name="948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9488" name="948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9490" name="object_9491"/>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15455"/>
                </a:solidFill>
                <a:latin typeface="Arial"/>
                <a:cs typeface="Arial"/>
              </a:rPr>
              <a:t>(0)</a:t>
            </a:r>
          </a:p>
        </p:txBody>
      </p:sp>
      <p:sp>
        <p:nvSpPr>
          <p:cNvPr id="9492" name="object_949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9494" name="object_9495"/>
          <p:cNvSpPr/>
          <p:nvPr/>
        </p:nvSpPr>
        <p:spPr>
          <a:xfrm>
            <a:off x="7345326" y="3599878"/>
            <a:ext cx="0" cy="3184299"/>
          </a:xfrm>
          <a:prstGeom prst="rect">
            <a:avLst/>
          </a:prstGeom>
          <a:ln w="5235">
            <a:solidFill>
              <a:srgbClr val="000000"/>
            </a:solidFill>
          </a:ln>
        </p:spPr>
      </p:sp>
      <p:sp>
        <p:nvSpPr>
          <p:cNvPr id="9496" name="object_949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9498" name="object_9499"/>
          <p:cNvSpPr/>
          <p:nvPr/>
        </p:nvSpPr>
        <p:spPr>
          <a:xfrm>
            <a:off x="9026775" y="3599878"/>
            <a:ext cx="0" cy="3184299"/>
          </a:xfrm>
          <a:prstGeom prst="rect">
            <a:avLst/>
          </a:prstGeom>
          <a:ln w="5235">
            <a:solidFill>
              <a:srgbClr val="767A7C"/>
            </a:solidFill>
          </a:ln>
        </p:spPr>
      </p:sp>
      <p:sp>
        <p:nvSpPr>
          <p:cNvPr id="9500" name="object_950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9502" name="object_9503"/>
          <p:cNvSpPr/>
          <p:nvPr/>
        </p:nvSpPr>
        <p:spPr>
          <a:xfrm>
            <a:off x="10708225" y="3599878"/>
            <a:ext cx="0" cy="3184299"/>
          </a:xfrm>
          <a:prstGeom prst="rect">
            <a:avLst/>
          </a:prstGeom>
          <a:ln w="5235">
            <a:solidFill>
              <a:srgbClr val="767A7C"/>
            </a:solidFill>
          </a:ln>
        </p:spPr>
      </p:sp>
      <p:sp>
        <p:nvSpPr>
          <p:cNvPr id="9504" name="object_950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9506" name="object_9507"/>
          <p:cNvSpPr/>
          <p:nvPr/>
        </p:nvSpPr>
        <p:spPr>
          <a:xfrm>
            <a:off x="12389674" y="3599878"/>
            <a:ext cx="0" cy="3184299"/>
          </a:xfrm>
          <a:prstGeom prst="rect">
            <a:avLst/>
          </a:prstGeom>
          <a:ln w="5235">
            <a:solidFill>
              <a:srgbClr val="767A7C"/>
            </a:solidFill>
          </a:ln>
        </p:spPr>
      </p:sp>
      <p:sp>
        <p:nvSpPr>
          <p:cNvPr id="9508" name="object_950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9510" name="object_9511"/>
          <p:cNvSpPr/>
          <p:nvPr/>
        </p:nvSpPr>
        <p:spPr>
          <a:xfrm>
            <a:off x="14071124" y="3599878"/>
            <a:ext cx="0" cy="3184299"/>
          </a:xfrm>
          <a:prstGeom prst="rect">
            <a:avLst/>
          </a:prstGeom>
          <a:ln w="5235">
            <a:solidFill>
              <a:srgbClr val="767A7C"/>
            </a:solidFill>
          </a:ln>
        </p:spPr>
      </p:sp>
      <p:sp>
        <p:nvSpPr>
          <p:cNvPr id="9512" name="object_951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9514" name="object_9515"/>
          <p:cNvSpPr/>
          <p:nvPr/>
        </p:nvSpPr>
        <p:spPr>
          <a:xfrm>
            <a:off x="15752573" y="3599878"/>
            <a:ext cx="0" cy="3184299"/>
          </a:xfrm>
          <a:prstGeom prst="rect">
            <a:avLst/>
          </a:prstGeom>
          <a:ln w="5235">
            <a:solidFill>
              <a:srgbClr val="000000"/>
            </a:solidFill>
          </a:ln>
        </p:spPr>
      </p:sp>
      <p:sp>
        <p:nvSpPr>
          <p:cNvPr id="9464" name="object_9465"/>
          <p:cNvSpPr/>
          <p:nvPr/>
        </p:nvSpPr>
        <p:spPr>
          <a:xfrm>
            <a:off x="7345326" y="3442398"/>
            <a:ext cx="5128421" cy="157480"/>
          </a:xfrm>
          <a:prstGeom prst="rect">
            <a:avLst/>
          </a:prstGeom>
          <a:solidFill>
            <a:srgbClr val="DB2D3C"/>
          </a:solidFill>
        </p:spPr>
      </p:sp>
      <p:sp>
        <p:nvSpPr>
          <p:cNvPr id="9466" name="object_9467"/>
          <p:cNvSpPr/>
          <p:nvPr/>
        </p:nvSpPr>
        <p:spPr>
          <a:xfrm>
            <a:off x="12473747" y="3442398"/>
            <a:ext cx="1008870" cy="157480"/>
          </a:xfrm>
          <a:prstGeom prst="rect">
            <a:avLst/>
          </a:prstGeom>
          <a:solidFill>
            <a:srgbClr val="FABC46"/>
          </a:solidFill>
        </p:spPr>
      </p:sp>
      <p:sp>
        <p:nvSpPr>
          <p:cNvPr id="9468" name="object_9469"/>
          <p:cNvSpPr/>
          <p:nvPr/>
        </p:nvSpPr>
        <p:spPr>
          <a:xfrm>
            <a:off x="13482617" y="3442398"/>
            <a:ext cx="2269957" cy="157480"/>
          </a:xfrm>
          <a:prstGeom prst="rect">
            <a:avLst/>
          </a:prstGeom>
          <a:solidFill>
            <a:srgbClr val="35B77C"/>
          </a:solidFill>
        </p:spPr>
      </p:sp>
      <p:sp>
        <p:nvSpPr>
          <p:cNvPr id="9516" name="object_951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9518" name="object_951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9520" name="object_952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W=50%</a:t>
            </a:r>
          </a:p>
        </p:txBody>
      </p:sp>
      <p:sp>
        <p:nvSpPr>
          <p:cNvPr id="9522" name="object_9523">
            <a:hlinkClick r:id="rId17" action="ppaction://hlinksldjump" tooltip="Ich kann bei meiner Arbeit mein Wissen und Können voll einsetzen."/>
          </p:cNvPr>
          <p:cNvSpPr/>
          <p:nvPr/>
        </p:nvSpPr>
        <p:spPr>
          <a:xfrm>
            <a:off x="7345326" y="3918308"/>
            <a:ext cx="7110129" cy="424573"/>
          </a:xfrm>
          <a:prstGeom prst="rect">
            <a:avLst/>
          </a:prstGeom>
          <a:solidFill>
            <a:srgbClr val="49C0B6"/>
          </a:solidFill>
        </p:spPr>
      </p:sp>
      <p:sp>
        <p:nvSpPr>
          <p:cNvPr id="9524" name="object_952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9526" name="object_952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9528" name="object_952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W=50%</a:t>
            </a:r>
          </a:p>
        </p:txBody>
      </p:sp>
      <p:sp>
        <p:nvSpPr>
          <p:cNvPr id="9530" name="object_9531">
            <a:hlinkClick r:id="rId17" action="ppaction://hlinksldjump" tooltip="Ich kann bei meiner Arbeit mein Wissen und Können voll einsetzen."/>
          </p:cNvPr>
          <p:cNvSpPr/>
          <p:nvPr/>
        </p:nvSpPr>
        <p:spPr>
          <a:xfrm>
            <a:off x="7345326" y="4979741"/>
            <a:ext cx="7110129" cy="424573"/>
          </a:xfrm>
          <a:prstGeom prst="rect">
            <a:avLst/>
          </a:prstGeom>
          <a:solidFill>
            <a:srgbClr val="49C0B6"/>
          </a:solidFill>
        </p:spPr>
      </p:sp>
      <p:sp>
        <p:nvSpPr>
          <p:cNvPr id="9532" name="object_953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9534" name="object_953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9536" name="object_953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W=50%</a:t>
            </a:r>
          </a:p>
        </p:txBody>
      </p:sp>
      <p:sp>
        <p:nvSpPr>
          <p:cNvPr id="9538" name="object_9539">
            <a:hlinkClick r:id="rId17" action="ppaction://hlinksldjump" tooltip="Ich kann bei meiner Arbeit mein Wissen und Können voll einsetzen."/>
          </p:cNvPr>
          <p:cNvSpPr/>
          <p:nvPr/>
        </p:nvSpPr>
        <p:spPr>
          <a:xfrm>
            <a:off x="7345326" y="6041174"/>
            <a:ext cx="7022524" cy="424573"/>
          </a:xfrm>
          <a:prstGeom prst="rect">
            <a:avLst/>
          </a:prstGeom>
          <a:solidFill>
            <a:srgbClr val="49C0B6"/>
          </a:solidFill>
        </p:spPr>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48" name="object_9549"/>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2</a:t>
            </a:r>
            <a:endParaRPr sz="2950" b="1" dirty="0"/>
          </a:p>
        </p:txBody>
      </p:sp>
      <p:sp>
        <p:nvSpPr>
          <p:cNvPr id="9550" name="object_955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Neues lernen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9552" name="955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9554" name="955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9556" name="955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9558" name="955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9560" name="956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9562" name="956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9564" name="956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9566" name="956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9568" name="object_9569"/>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a:t>
            </a:r>
          </a:p>
          <a:p>
            <a:pPr algn="ctr"/>
            <a:r>
              <a:rPr lang="en-US" sz="1850" b="1" dirty="0">
                <a:solidFill>
                  <a:srgbClr val="515455"/>
                </a:solidFill>
                <a:latin typeface="Arial"/>
                <a:cs typeface="Arial"/>
              </a:rPr>
              <a:t>(0)</a:t>
            </a:r>
          </a:p>
        </p:txBody>
      </p:sp>
      <p:sp>
        <p:nvSpPr>
          <p:cNvPr id="9570" name="object_957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9572" name="object_9573"/>
          <p:cNvSpPr/>
          <p:nvPr/>
        </p:nvSpPr>
        <p:spPr>
          <a:xfrm>
            <a:off x="7345326" y="3599878"/>
            <a:ext cx="0" cy="3184299"/>
          </a:xfrm>
          <a:prstGeom prst="rect">
            <a:avLst/>
          </a:prstGeom>
          <a:ln w="5235">
            <a:solidFill>
              <a:srgbClr val="000000"/>
            </a:solidFill>
          </a:ln>
        </p:spPr>
      </p:sp>
      <p:sp>
        <p:nvSpPr>
          <p:cNvPr id="9574" name="object_957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9576" name="object_9577"/>
          <p:cNvSpPr/>
          <p:nvPr/>
        </p:nvSpPr>
        <p:spPr>
          <a:xfrm>
            <a:off x="9026775" y="3599878"/>
            <a:ext cx="0" cy="3184299"/>
          </a:xfrm>
          <a:prstGeom prst="rect">
            <a:avLst/>
          </a:prstGeom>
          <a:ln w="5235">
            <a:solidFill>
              <a:srgbClr val="767A7C"/>
            </a:solidFill>
          </a:ln>
        </p:spPr>
      </p:sp>
      <p:sp>
        <p:nvSpPr>
          <p:cNvPr id="9578" name="object_957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9580" name="object_9581"/>
          <p:cNvSpPr/>
          <p:nvPr/>
        </p:nvSpPr>
        <p:spPr>
          <a:xfrm>
            <a:off x="10708225" y="3599878"/>
            <a:ext cx="0" cy="3184299"/>
          </a:xfrm>
          <a:prstGeom prst="rect">
            <a:avLst/>
          </a:prstGeom>
          <a:ln w="5235">
            <a:solidFill>
              <a:srgbClr val="767A7C"/>
            </a:solidFill>
          </a:ln>
        </p:spPr>
      </p:sp>
      <p:sp>
        <p:nvSpPr>
          <p:cNvPr id="9582" name="object_958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9584" name="object_9585"/>
          <p:cNvSpPr/>
          <p:nvPr/>
        </p:nvSpPr>
        <p:spPr>
          <a:xfrm>
            <a:off x="12389674" y="3599878"/>
            <a:ext cx="0" cy="3184299"/>
          </a:xfrm>
          <a:prstGeom prst="rect">
            <a:avLst/>
          </a:prstGeom>
          <a:ln w="5235">
            <a:solidFill>
              <a:srgbClr val="767A7C"/>
            </a:solidFill>
          </a:ln>
        </p:spPr>
      </p:sp>
      <p:sp>
        <p:nvSpPr>
          <p:cNvPr id="9586" name="object_958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9588" name="object_9589"/>
          <p:cNvSpPr/>
          <p:nvPr/>
        </p:nvSpPr>
        <p:spPr>
          <a:xfrm>
            <a:off x="14071124" y="3599878"/>
            <a:ext cx="0" cy="3184299"/>
          </a:xfrm>
          <a:prstGeom prst="rect">
            <a:avLst/>
          </a:prstGeom>
          <a:ln w="5235">
            <a:solidFill>
              <a:srgbClr val="767A7C"/>
            </a:solidFill>
          </a:ln>
        </p:spPr>
      </p:sp>
      <p:sp>
        <p:nvSpPr>
          <p:cNvPr id="9590" name="object_959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9592" name="object_9593"/>
          <p:cNvSpPr/>
          <p:nvPr/>
        </p:nvSpPr>
        <p:spPr>
          <a:xfrm>
            <a:off x="15752573" y="3599878"/>
            <a:ext cx="0" cy="3184299"/>
          </a:xfrm>
          <a:prstGeom prst="rect">
            <a:avLst/>
          </a:prstGeom>
          <a:ln w="5235">
            <a:solidFill>
              <a:srgbClr val="000000"/>
            </a:solidFill>
          </a:ln>
        </p:spPr>
      </p:sp>
      <p:sp>
        <p:nvSpPr>
          <p:cNvPr id="9542" name="object_9543"/>
          <p:cNvSpPr/>
          <p:nvPr/>
        </p:nvSpPr>
        <p:spPr>
          <a:xfrm>
            <a:off x="7345326" y="3442398"/>
            <a:ext cx="5128421" cy="157480"/>
          </a:xfrm>
          <a:prstGeom prst="rect">
            <a:avLst/>
          </a:prstGeom>
          <a:solidFill>
            <a:srgbClr val="DB2D3C"/>
          </a:solidFill>
        </p:spPr>
      </p:sp>
      <p:sp>
        <p:nvSpPr>
          <p:cNvPr id="9544" name="object_9545"/>
          <p:cNvSpPr/>
          <p:nvPr/>
        </p:nvSpPr>
        <p:spPr>
          <a:xfrm>
            <a:off x="12473747" y="3442398"/>
            <a:ext cx="1008870" cy="157480"/>
          </a:xfrm>
          <a:prstGeom prst="rect">
            <a:avLst/>
          </a:prstGeom>
          <a:solidFill>
            <a:srgbClr val="FABC46"/>
          </a:solidFill>
        </p:spPr>
      </p:sp>
      <p:sp>
        <p:nvSpPr>
          <p:cNvPr id="9546" name="object_9547"/>
          <p:cNvSpPr/>
          <p:nvPr/>
        </p:nvSpPr>
        <p:spPr>
          <a:xfrm>
            <a:off x="13482617" y="3442398"/>
            <a:ext cx="2269957" cy="157480"/>
          </a:xfrm>
          <a:prstGeom prst="rect">
            <a:avLst/>
          </a:prstGeom>
          <a:solidFill>
            <a:srgbClr val="35B77C"/>
          </a:solidFill>
        </p:spPr>
      </p:sp>
      <p:sp>
        <p:nvSpPr>
          <p:cNvPr id="9594" name="object_959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9596" name="object_9597"/>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9598" name="object_959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 | W=50%</a:t>
            </a:r>
          </a:p>
        </p:txBody>
      </p:sp>
      <p:sp>
        <p:nvSpPr>
          <p:cNvPr id="9600" name="object_9601">
            <a:hlinkClick r:id="rId17" action="ppaction://hlinksldjump" tooltip="Ich habe bei der Arbeit Gelegenheit, Neues zu lernen und mich weiter zu entwickeln."/>
          </p:cNvPr>
          <p:cNvSpPr/>
          <p:nvPr/>
        </p:nvSpPr>
        <p:spPr>
          <a:xfrm>
            <a:off x="7345326" y="3918308"/>
            <a:ext cx="6677756" cy="424573"/>
          </a:xfrm>
          <a:prstGeom prst="rect">
            <a:avLst/>
          </a:prstGeom>
          <a:solidFill>
            <a:srgbClr val="49C0B6"/>
          </a:solidFill>
        </p:spPr>
      </p:sp>
      <p:sp>
        <p:nvSpPr>
          <p:cNvPr id="9602" name="object_960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9604" name="object_9605"/>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9606" name="object_960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 | W=50%</a:t>
            </a:r>
          </a:p>
        </p:txBody>
      </p:sp>
      <p:sp>
        <p:nvSpPr>
          <p:cNvPr id="9608" name="object_9609">
            <a:hlinkClick r:id="rId17" action="ppaction://hlinksldjump" tooltip="Ich habe bei der Arbeit Gelegenheit, Neues zu lernen und mich weiter zu entwickeln."/>
          </p:cNvPr>
          <p:cNvSpPr/>
          <p:nvPr/>
        </p:nvSpPr>
        <p:spPr>
          <a:xfrm>
            <a:off x="7345326" y="4979741"/>
            <a:ext cx="6677756" cy="424573"/>
          </a:xfrm>
          <a:prstGeom prst="rect">
            <a:avLst/>
          </a:prstGeom>
          <a:solidFill>
            <a:srgbClr val="49C0B6"/>
          </a:solidFill>
        </p:spPr>
      </p:sp>
      <p:sp>
        <p:nvSpPr>
          <p:cNvPr id="9610" name="object_961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9612" name="object_9613"/>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9614" name="object_961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W=44%</a:t>
            </a:r>
          </a:p>
        </p:txBody>
      </p:sp>
      <p:sp>
        <p:nvSpPr>
          <p:cNvPr id="9616" name="object_9617">
            <a:hlinkClick r:id="rId17" action="ppaction://hlinksldjump" tooltip="Ich habe bei der Arbeit Gelegenheit, Neues zu lernen und mich weiter zu entwickeln."/>
          </p:cNvPr>
          <p:cNvSpPr/>
          <p:nvPr/>
        </p:nvSpPr>
        <p:spPr>
          <a:xfrm>
            <a:off x="7345326" y="6041174"/>
            <a:ext cx="6626889" cy="424573"/>
          </a:xfrm>
          <a:prstGeom prst="rect">
            <a:avLst/>
          </a:prstGeom>
          <a:solidFill>
            <a:srgbClr val="49C0B6"/>
          </a:solidFill>
        </p:spPr>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6" name="object_9627"/>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3</a:t>
            </a:r>
            <a:endParaRPr sz="2950" b="1" dirty="0"/>
          </a:p>
        </p:txBody>
      </p:sp>
      <p:sp>
        <p:nvSpPr>
          <p:cNvPr id="9628" name="object_962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Unterstützung durch Kollegen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9630" name="963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9632" name="963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9634" name="963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9636" name="963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9638" name="963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9640" name="964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9642" name="964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9644" name="964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9646" name="object_9647"/>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15455"/>
                </a:solidFill>
                <a:latin typeface="Arial"/>
                <a:cs typeface="Arial"/>
              </a:rPr>
              <a:t>(+0.2)</a:t>
            </a:r>
          </a:p>
        </p:txBody>
      </p:sp>
      <p:sp>
        <p:nvSpPr>
          <p:cNvPr id="9648" name="object_964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9650" name="object_9651"/>
          <p:cNvSpPr/>
          <p:nvPr/>
        </p:nvSpPr>
        <p:spPr>
          <a:xfrm>
            <a:off x="7345326" y="3599878"/>
            <a:ext cx="0" cy="3184299"/>
          </a:xfrm>
          <a:prstGeom prst="rect">
            <a:avLst/>
          </a:prstGeom>
          <a:ln w="5235">
            <a:solidFill>
              <a:srgbClr val="000000"/>
            </a:solidFill>
          </a:ln>
        </p:spPr>
      </p:sp>
      <p:sp>
        <p:nvSpPr>
          <p:cNvPr id="9652" name="object_965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9654" name="object_9655"/>
          <p:cNvSpPr/>
          <p:nvPr/>
        </p:nvSpPr>
        <p:spPr>
          <a:xfrm>
            <a:off x="9026775" y="3599878"/>
            <a:ext cx="0" cy="3184299"/>
          </a:xfrm>
          <a:prstGeom prst="rect">
            <a:avLst/>
          </a:prstGeom>
          <a:ln w="5235">
            <a:solidFill>
              <a:srgbClr val="767A7C"/>
            </a:solidFill>
          </a:ln>
        </p:spPr>
      </p:sp>
      <p:sp>
        <p:nvSpPr>
          <p:cNvPr id="9656" name="object_965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9658" name="object_9659"/>
          <p:cNvSpPr/>
          <p:nvPr/>
        </p:nvSpPr>
        <p:spPr>
          <a:xfrm>
            <a:off x="10708225" y="3599878"/>
            <a:ext cx="0" cy="3184299"/>
          </a:xfrm>
          <a:prstGeom prst="rect">
            <a:avLst/>
          </a:prstGeom>
          <a:ln w="5235">
            <a:solidFill>
              <a:srgbClr val="767A7C"/>
            </a:solidFill>
          </a:ln>
        </p:spPr>
      </p:sp>
      <p:sp>
        <p:nvSpPr>
          <p:cNvPr id="9660" name="object_966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9662" name="object_9663"/>
          <p:cNvSpPr/>
          <p:nvPr/>
        </p:nvSpPr>
        <p:spPr>
          <a:xfrm>
            <a:off x="12389674" y="3599878"/>
            <a:ext cx="0" cy="3184299"/>
          </a:xfrm>
          <a:prstGeom prst="rect">
            <a:avLst/>
          </a:prstGeom>
          <a:ln w="5235">
            <a:solidFill>
              <a:srgbClr val="767A7C"/>
            </a:solidFill>
          </a:ln>
        </p:spPr>
      </p:sp>
      <p:sp>
        <p:nvSpPr>
          <p:cNvPr id="9664" name="object_966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9666" name="object_9667"/>
          <p:cNvSpPr/>
          <p:nvPr/>
        </p:nvSpPr>
        <p:spPr>
          <a:xfrm>
            <a:off x="14071124" y="3599878"/>
            <a:ext cx="0" cy="3184299"/>
          </a:xfrm>
          <a:prstGeom prst="rect">
            <a:avLst/>
          </a:prstGeom>
          <a:ln w="5235">
            <a:solidFill>
              <a:srgbClr val="767A7C"/>
            </a:solidFill>
          </a:ln>
        </p:spPr>
      </p:sp>
      <p:sp>
        <p:nvSpPr>
          <p:cNvPr id="9668" name="object_966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9670" name="object_9671"/>
          <p:cNvSpPr/>
          <p:nvPr/>
        </p:nvSpPr>
        <p:spPr>
          <a:xfrm>
            <a:off x="15752573" y="3599878"/>
            <a:ext cx="0" cy="3184299"/>
          </a:xfrm>
          <a:prstGeom prst="rect">
            <a:avLst/>
          </a:prstGeom>
          <a:ln w="5235">
            <a:solidFill>
              <a:srgbClr val="000000"/>
            </a:solidFill>
          </a:ln>
        </p:spPr>
      </p:sp>
      <p:sp>
        <p:nvSpPr>
          <p:cNvPr id="9620" name="object_9621"/>
          <p:cNvSpPr/>
          <p:nvPr/>
        </p:nvSpPr>
        <p:spPr>
          <a:xfrm>
            <a:off x="7345326" y="3442398"/>
            <a:ext cx="5128421" cy="157480"/>
          </a:xfrm>
          <a:prstGeom prst="rect">
            <a:avLst/>
          </a:prstGeom>
          <a:solidFill>
            <a:srgbClr val="DB2D3C"/>
          </a:solidFill>
        </p:spPr>
      </p:sp>
      <p:sp>
        <p:nvSpPr>
          <p:cNvPr id="9622" name="object_9623"/>
          <p:cNvSpPr/>
          <p:nvPr/>
        </p:nvSpPr>
        <p:spPr>
          <a:xfrm>
            <a:off x="12473747" y="3442398"/>
            <a:ext cx="1008870" cy="157480"/>
          </a:xfrm>
          <a:prstGeom prst="rect">
            <a:avLst/>
          </a:prstGeom>
          <a:solidFill>
            <a:srgbClr val="FABC46"/>
          </a:solidFill>
        </p:spPr>
      </p:sp>
      <p:sp>
        <p:nvSpPr>
          <p:cNvPr id="9624" name="object_9625"/>
          <p:cNvSpPr/>
          <p:nvPr/>
        </p:nvSpPr>
        <p:spPr>
          <a:xfrm>
            <a:off x="13482617" y="3442398"/>
            <a:ext cx="2269957" cy="157480"/>
          </a:xfrm>
          <a:prstGeom prst="rect">
            <a:avLst/>
          </a:prstGeom>
          <a:solidFill>
            <a:srgbClr val="35B77C"/>
          </a:solidFill>
        </p:spPr>
      </p:sp>
      <p:sp>
        <p:nvSpPr>
          <p:cNvPr id="9672" name="object_967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9674" name="object_967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9676" name="object_967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W=50%</a:t>
            </a:r>
          </a:p>
        </p:txBody>
      </p:sp>
      <p:sp>
        <p:nvSpPr>
          <p:cNvPr id="9678" name="object_9679">
            <a:hlinkClick r:id="rId17" action="ppaction://hlinksldjump" tooltip="Ich bekomme stets Unterstützung durch meine Arbeitskollegen, wenn ich diese brauche."/>
          </p:cNvPr>
          <p:cNvSpPr/>
          <p:nvPr/>
        </p:nvSpPr>
        <p:spPr>
          <a:xfrm>
            <a:off x="7345326" y="3918308"/>
            <a:ext cx="7062087" cy="424573"/>
          </a:xfrm>
          <a:prstGeom prst="rect">
            <a:avLst/>
          </a:prstGeom>
          <a:solidFill>
            <a:srgbClr val="49C0B6"/>
          </a:solidFill>
        </p:spPr>
      </p:sp>
      <p:sp>
        <p:nvSpPr>
          <p:cNvPr id="9680" name="object_968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9682" name="object_968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9684" name="object_968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 | W=50%</a:t>
            </a:r>
          </a:p>
        </p:txBody>
      </p:sp>
      <p:sp>
        <p:nvSpPr>
          <p:cNvPr id="9686" name="object_9687">
            <a:hlinkClick r:id="rId17" action="ppaction://hlinksldjump" tooltip="Ich bekomme stets Unterstützung durch meine Arbeitskollegen, wenn ich diese brauche."/>
          </p:cNvPr>
          <p:cNvSpPr/>
          <p:nvPr/>
        </p:nvSpPr>
        <p:spPr>
          <a:xfrm>
            <a:off x="7345326" y="4979741"/>
            <a:ext cx="6725798" cy="424573"/>
          </a:xfrm>
          <a:prstGeom prst="rect">
            <a:avLst/>
          </a:prstGeom>
          <a:solidFill>
            <a:srgbClr val="49C0B6"/>
          </a:solidFill>
        </p:spPr>
      </p:sp>
      <p:sp>
        <p:nvSpPr>
          <p:cNvPr id="9688" name="object_968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9690" name="object_969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9692" name="object_969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W=50%</a:t>
            </a:r>
          </a:p>
        </p:txBody>
      </p:sp>
      <p:sp>
        <p:nvSpPr>
          <p:cNvPr id="9694" name="object_9695">
            <a:hlinkClick r:id="rId17" action="ppaction://hlinksldjump" tooltip="Ich bekomme stets Unterstützung durch meine Arbeitskollegen, wenn ich diese brauche."/>
          </p:cNvPr>
          <p:cNvSpPr/>
          <p:nvPr/>
        </p:nvSpPr>
        <p:spPr>
          <a:xfrm>
            <a:off x="7345326" y="6041174"/>
            <a:ext cx="6577434" cy="424573"/>
          </a:xfrm>
          <a:prstGeom prst="rect">
            <a:avLst/>
          </a:prstGeom>
          <a:solidFill>
            <a:srgbClr val="49C0B6"/>
          </a:solidFill>
        </p:spPr>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04" name="object_9705"/>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4</a:t>
            </a:r>
            <a:endParaRPr sz="2950" b="1" dirty="0"/>
          </a:p>
        </p:txBody>
      </p:sp>
      <p:sp>
        <p:nvSpPr>
          <p:cNvPr id="9706" name="object_970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Unterstützung durch Führungskraft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9708" name="970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9710" name="971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9712" name="971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9714" name="971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9716" name="971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9718" name="971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9720" name="972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9722" name="972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9724" name="object_9725"/>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15455"/>
                </a:solidFill>
                <a:latin typeface="Arial"/>
                <a:cs typeface="Arial"/>
              </a:rPr>
              <a:t>(-0.2)</a:t>
            </a:r>
          </a:p>
        </p:txBody>
      </p:sp>
      <p:sp>
        <p:nvSpPr>
          <p:cNvPr id="9726" name="object_972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9728" name="object_9729"/>
          <p:cNvSpPr/>
          <p:nvPr/>
        </p:nvSpPr>
        <p:spPr>
          <a:xfrm>
            <a:off x="7345326" y="3599878"/>
            <a:ext cx="0" cy="3184299"/>
          </a:xfrm>
          <a:prstGeom prst="rect">
            <a:avLst/>
          </a:prstGeom>
          <a:ln w="5235">
            <a:solidFill>
              <a:srgbClr val="000000"/>
            </a:solidFill>
          </a:ln>
        </p:spPr>
      </p:sp>
      <p:sp>
        <p:nvSpPr>
          <p:cNvPr id="9730" name="object_973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9732" name="object_9733"/>
          <p:cNvSpPr/>
          <p:nvPr/>
        </p:nvSpPr>
        <p:spPr>
          <a:xfrm>
            <a:off x="9026775" y="3599878"/>
            <a:ext cx="0" cy="3184299"/>
          </a:xfrm>
          <a:prstGeom prst="rect">
            <a:avLst/>
          </a:prstGeom>
          <a:ln w="5235">
            <a:solidFill>
              <a:srgbClr val="767A7C"/>
            </a:solidFill>
          </a:ln>
        </p:spPr>
      </p:sp>
      <p:sp>
        <p:nvSpPr>
          <p:cNvPr id="9734" name="object_973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9736" name="object_9737"/>
          <p:cNvSpPr/>
          <p:nvPr/>
        </p:nvSpPr>
        <p:spPr>
          <a:xfrm>
            <a:off x="10708225" y="3599878"/>
            <a:ext cx="0" cy="3184299"/>
          </a:xfrm>
          <a:prstGeom prst="rect">
            <a:avLst/>
          </a:prstGeom>
          <a:ln w="5235">
            <a:solidFill>
              <a:srgbClr val="767A7C"/>
            </a:solidFill>
          </a:ln>
        </p:spPr>
      </p:sp>
      <p:sp>
        <p:nvSpPr>
          <p:cNvPr id="9738" name="object_973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9740" name="object_9741"/>
          <p:cNvSpPr/>
          <p:nvPr/>
        </p:nvSpPr>
        <p:spPr>
          <a:xfrm>
            <a:off x="12389674" y="3599878"/>
            <a:ext cx="0" cy="3184299"/>
          </a:xfrm>
          <a:prstGeom prst="rect">
            <a:avLst/>
          </a:prstGeom>
          <a:ln w="5235">
            <a:solidFill>
              <a:srgbClr val="767A7C"/>
            </a:solidFill>
          </a:ln>
        </p:spPr>
      </p:sp>
      <p:sp>
        <p:nvSpPr>
          <p:cNvPr id="9742" name="object_974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9744" name="object_9745"/>
          <p:cNvSpPr/>
          <p:nvPr/>
        </p:nvSpPr>
        <p:spPr>
          <a:xfrm>
            <a:off x="14071124" y="3599878"/>
            <a:ext cx="0" cy="3184299"/>
          </a:xfrm>
          <a:prstGeom prst="rect">
            <a:avLst/>
          </a:prstGeom>
          <a:ln w="5235">
            <a:solidFill>
              <a:srgbClr val="767A7C"/>
            </a:solidFill>
          </a:ln>
        </p:spPr>
      </p:sp>
      <p:sp>
        <p:nvSpPr>
          <p:cNvPr id="9746" name="object_974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9748" name="object_9749"/>
          <p:cNvSpPr/>
          <p:nvPr/>
        </p:nvSpPr>
        <p:spPr>
          <a:xfrm>
            <a:off x="15752573" y="3599878"/>
            <a:ext cx="0" cy="3184299"/>
          </a:xfrm>
          <a:prstGeom prst="rect">
            <a:avLst/>
          </a:prstGeom>
          <a:ln w="5235">
            <a:solidFill>
              <a:srgbClr val="000000"/>
            </a:solidFill>
          </a:ln>
        </p:spPr>
      </p:sp>
      <p:sp>
        <p:nvSpPr>
          <p:cNvPr id="9698" name="object_9699"/>
          <p:cNvSpPr/>
          <p:nvPr/>
        </p:nvSpPr>
        <p:spPr>
          <a:xfrm>
            <a:off x="7345326" y="3442398"/>
            <a:ext cx="5128421" cy="157480"/>
          </a:xfrm>
          <a:prstGeom prst="rect">
            <a:avLst/>
          </a:prstGeom>
          <a:solidFill>
            <a:srgbClr val="DB2D3C"/>
          </a:solidFill>
        </p:spPr>
      </p:sp>
      <p:sp>
        <p:nvSpPr>
          <p:cNvPr id="9700" name="object_9701"/>
          <p:cNvSpPr/>
          <p:nvPr/>
        </p:nvSpPr>
        <p:spPr>
          <a:xfrm>
            <a:off x="12473747" y="3442398"/>
            <a:ext cx="1008870" cy="157480"/>
          </a:xfrm>
          <a:prstGeom prst="rect">
            <a:avLst/>
          </a:prstGeom>
          <a:solidFill>
            <a:srgbClr val="FABC46"/>
          </a:solidFill>
        </p:spPr>
      </p:sp>
      <p:sp>
        <p:nvSpPr>
          <p:cNvPr id="9702" name="object_9703"/>
          <p:cNvSpPr/>
          <p:nvPr/>
        </p:nvSpPr>
        <p:spPr>
          <a:xfrm>
            <a:off x="13482617" y="3442398"/>
            <a:ext cx="2269957" cy="157480"/>
          </a:xfrm>
          <a:prstGeom prst="rect">
            <a:avLst/>
          </a:prstGeom>
          <a:solidFill>
            <a:srgbClr val="35B77C"/>
          </a:solidFill>
        </p:spPr>
      </p:sp>
      <p:sp>
        <p:nvSpPr>
          <p:cNvPr id="9750" name="object_975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9752" name="object_9753"/>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9754" name="object_975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W=100%</a:t>
            </a:r>
          </a:p>
        </p:txBody>
      </p:sp>
      <p:sp>
        <p:nvSpPr>
          <p:cNvPr id="9756" name="object_9757">
            <a:hlinkClick r:id="rId17" action="ppaction://hlinksldjump" tooltip="Ich bekomme stets Unterstützung durch meine direkte Führungskraft, wenn ich diese brauche."/>
          </p:cNvPr>
          <p:cNvSpPr/>
          <p:nvPr/>
        </p:nvSpPr>
        <p:spPr>
          <a:xfrm>
            <a:off x="7345326" y="3918308"/>
            <a:ext cx="7133422" cy="424573"/>
          </a:xfrm>
          <a:prstGeom prst="rect">
            <a:avLst/>
          </a:prstGeom>
          <a:solidFill>
            <a:srgbClr val="49C0B6"/>
          </a:solidFill>
        </p:spPr>
      </p:sp>
      <p:sp>
        <p:nvSpPr>
          <p:cNvPr id="9758" name="object_975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9760" name="object_9761"/>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9762" name="object_976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Z=1.6 | W=100%</a:t>
            </a:r>
          </a:p>
        </p:txBody>
      </p:sp>
      <p:sp>
        <p:nvSpPr>
          <p:cNvPr id="9764" name="object_9765">
            <a:hlinkClick r:id="rId17" action="ppaction://hlinksldjump" tooltip="Ich bekomme stets Unterstützung durch meine direkte Führungskraft, wenn ich diese brauche."/>
          </p:cNvPr>
          <p:cNvSpPr/>
          <p:nvPr/>
        </p:nvSpPr>
        <p:spPr>
          <a:xfrm>
            <a:off x="7345326" y="4979741"/>
            <a:ext cx="7388187" cy="424573"/>
          </a:xfrm>
          <a:prstGeom prst="rect">
            <a:avLst/>
          </a:prstGeom>
          <a:solidFill>
            <a:srgbClr val="49C0B6"/>
          </a:solidFill>
        </p:spPr>
      </p:sp>
      <p:sp>
        <p:nvSpPr>
          <p:cNvPr id="9766" name="object_976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9768" name="object_9769"/>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32</a:t>
            </a:r>
          </a:p>
        </p:txBody>
      </p:sp>
      <p:sp>
        <p:nvSpPr>
          <p:cNvPr id="9770" name="object_977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Z=1.7 | W=100%</a:t>
            </a:r>
          </a:p>
        </p:txBody>
      </p:sp>
      <p:sp>
        <p:nvSpPr>
          <p:cNvPr id="9772" name="object_9773">
            <a:hlinkClick r:id="rId17" action="ppaction://hlinksldjump" tooltip="Ich bekomme stets Unterstützung durch meine direkte Führungskraft, wenn ich diese brauche."/>
          </p:cNvPr>
          <p:cNvSpPr/>
          <p:nvPr/>
        </p:nvSpPr>
        <p:spPr>
          <a:xfrm>
            <a:off x="7345326" y="6041174"/>
            <a:ext cx="7251251" cy="424573"/>
          </a:xfrm>
          <a:prstGeom prst="rect">
            <a:avLst/>
          </a:prstGeom>
          <a:solidFill>
            <a:srgbClr val="49C0B6"/>
          </a:solidFill>
        </p:spPr>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82" name="object_9783"/>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5</a:t>
            </a:r>
            <a:endParaRPr sz="2950" b="1" dirty="0"/>
          </a:p>
        </p:txBody>
      </p:sp>
      <p:sp>
        <p:nvSpPr>
          <p:cNvPr id="9784" name="object_978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Arbeitsmenge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9786" name="978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9788" name="978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9790" name="979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9792" name="979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9794" name="979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9796" name="979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9798" name="979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9800" name="980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9802" name="object_9803"/>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2.4</a:t>
            </a:r>
          </a:p>
          <a:p>
            <a:pPr algn="ctr"/>
            <a:r>
              <a:rPr lang="en-US" sz="1850" b="1" dirty="0">
                <a:solidFill>
                  <a:srgbClr val="515455"/>
                </a:solidFill>
                <a:latin typeface="Arial"/>
                <a:cs typeface="Arial"/>
              </a:rPr>
              <a:t>(0)</a:t>
            </a:r>
          </a:p>
        </p:txBody>
      </p:sp>
      <p:sp>
        <p:nvSpPr>
          <p:cNvPr id="9804" name="object_980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9806" name="object_9807"/>
          <p:cNvSpPr/>
          <p:nvPr/>
        </p:nvSpPr>
        <p:spPr>
          <a:xfrm>
            <a:off x="7345326" y="3599878"/>
            <a:ext cx="0" cy="3184299"/>
          </a:xfrm>
          <a:prstGeom prst="rect">
            <a:avLst/>
          </a:prstGeom>
          <a:ln w="5235">
            <a:solidFill>
              <a:srgbClr val="000000"/>
            </a:solidFill>
          </a:ln>
        </p:spPr>
      </p:sp>
      <p:sp>
        <p:nvSpPr>
          <p:cNvPr id="9808" name="object_980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9810" name="object_9811"/>
          <p:cNvSpPr/>
          <p:nvPr/>
        </p:nvSpPr>
        <p:spPr>
          <a:xfrm>
            <a:off x="9026775" y="3599878"/>
            <a:ext cx="0" cy="3184299"/>
          </a:xfrm>
          <a:prstGeom prst="rect">
            <a:avLst/>
          </a:prstGeom>
          <a:ln w="5235">
            <a:solidFill>
              <a:srgbClr val="767A7C"/>
            </a:solidFill>
          </a:ln>
        </p:spPr>
      </p:sp>
      <p:sp>
        <p:nvSpPr>
          <p:cNvPr id="9812" name="object_981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9814" name="object_9815"/>
          <p:cNvSpPr/>
          <p:nvPr/>
        </p:nvSpPr>
        <p:spPr>
          <a:xfrm>
            <a:off x="10708225" y="3599878"/>
            <a:ext cx="0" cy="3184299"/>
          </a:xfrm>
          <a:prstGeom prst="rect">
            <a:avLst/>
          </a:prstGeom>
          <a:ln w="5235">
            <a:solidFill>
              <a:srgbClr val="767A7C"/>
            </a:solidFill>
          </a:ln>
        </p:spPr>
      </p:sp>
      <p:sp>
        <p:nvSpPr>
          <p:cNvPr id="9816" name="object_981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9818" name="object_9819"/>
          <p:cNvSpPr/>
          <p:nvPr/>
        </p:nvSpPr>
        <p:spPr>
          <a:xfrm>
            <a:off x="12389674" y="3599878"/>
            <a:ext cx="0" cy="3184299"/>
          </a:xfrm>
          <a:prstGeom prst="rect">
            <a:avLst/>
          </a:prstGeom>
          <a:ln w="5235">
            <a:solidFill>
              <a:srgbClr val="767A7C"/>
            </a:solidFill>
          </a:ln>
        </p:spPr>
      </p:sp>
      <p:sp>
        <p:nvSpPr>
          <p:cNvPr id="9820" name="object_982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9822" name="object_9823"/>
          <p:cNvSpPr/>
          <p:nvPr/>
        </p:nvSpPr>
        <p:spPr>
          <a:xfrm>
            <a:off x="14071124" y="3599878"/>
            <a:ext cx="0" cy="3184299"/>
          </a:xfrm>
          <a:prstGeom prst="rect">
            <a:avLst/>
          </a:prstGeom>
          <a:ln w="5235">
            <a:solidFill>
              <a:srgbClr val="767A7C"/>
            </a:solidFill>
          </a:ln>
        </p:spPr>
      </p:sp>
      <p:sp>
        <p:nvSpPr>
          <p:cNvPr id="9824" name="object_982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9826" name="object_9827"/>
          <p:cNvSpPr/>
          <p:nvPr/>
        </p:nvSpPr>
        <p:spPr>
          <a:xfrm>
            <a:off x="15752573" y="3599878"/>
            <a:ext cx="0" cy="3184299"/>
          </a:xfrm>
          <a:prstGeom prst="rect">
            <a:avLst/>
          </a:prstGeom>
          <a:ln w="5235">
            <a:solidFill>
              <a:srgbClr val="000000"/>
            </a:solidFill>
          </a:ln>
        </p:spPr>
      </p:sp>
      <p:sp>
        <p:nvSpPr>
          <p:cNvPr id="9776" name="object_9777"/>
          <p:cNvSpPr/>
          <p:nvPr/>
        </p:nvSpPr>
        <p:spPr>
          <a:xfrm>
            <a:off x="7345326" y="3442398"/>
            <a:ext cx="5128421" cy="157480"/>
          </a:xfrm>
          <a:prstGeom prst="rect">
            <a:avLst/>
          </a:prstGeom>
          <a:solidFill>
            <a:srgbClr val="DB2D3C"/>
          </a:solidFill>
        </p:spPr>
      </p:sp>
      <p:sp>
        <p:nvSpPr>
          <p:cNvPr id="9778" name="object_9779"/>
          <p:cNvSpPr/>
          <p:nvPr/>
        </p:nvSpPr>
        <p:spPr>
          <a:xfrm>
            <a:off x="12473747" y="3442398"/>
            <a:ext cx="1008870" cy="157480"/>
          </a:xfrm>
          <a:prstGeom prst="rect">
            <a:avLst/>
          </a:prstGeom>
          <a:solidFill>
            <a:srgbClr val="FABC46"/>
          </a:solidFill>
        </p:spPr>
      </p:sp>
      <p:sp>
        <p:nvSpPr>
          <p:cNvPr id="9780" name="object_9781"/>
          <p:cNvSpPr/>
          <p:nvPr/>
        </p:nvSpPr>
        <p:spPr>
          <a:xfrm>
            <a:off x="13482617" y="3442398"/>
            <a:ext cx="2269957" cy="157480"/>
          </a:xfrm>
          <a:prstGeom prst="rect">
            <a:avLst/>
          </a:prstGeom>
          <a:solidFill>
            <a:srgbClr val="35B77C"/>
          </a:solidFill>
        </p:spPr>
      </p:sp>
      <p:sp>
        <p:nvSpPr>
          <p:cNvPr id="9828" name="object_982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9830" name="object_9831"/>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9832" name="object_983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W=50%</a:t>
            </a:r>
          </a:p>
        </p:txBody>
      </p:sp>
      <p:sp>
        <p:nvSpPr>
          <p:cNvPr id="9834" name="object_9835">
            <a:hlinkClick r:id="rId17" action="ppaction://hlinksldjump" tooltip="Ich fühle mich der Arbeitsmenge stets gewachsen."/>
          </p:cNvPr>
          <p:cNvSpPr/>
          <p:nvPr/>
        </p:nvSpPr>
        <p:spPr>
          <a:xfrm>
            <a:off x="7345326" y="3918308"/>
            <a:ext cx="6063408" cy="424573"/>
          </a:xfrm>
          <a:prstGeom prst="rect">
            <a:avLst/>
          </a:prstGeom>
          <a:solidFill>
            <a:srgbClr val="49C0B6"/>
          </a:solidFill>
        </p:spPr>
      </p:sp>
      <p:sp>
        <p:nvSpPr>
          <p:cNvPr id="9836" name="object_983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9838" name="object_9839"/>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9840" name="object_984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W=50%</a:t>
            </a:r>
          </a:p>
        </p:txBody>
      </p:sp>
      <p:sp>
        <p:nvSpPr>
          <p:cNvPr id="9842" name="object_9843">
            <a:hlinkClick r:id="rId17" action="ppaction://hlinksldjump" tooltip="Ich fühle mich der Arbeitsmenge stets gewachsen."/>
          </p:cNvPr>
          <p:cNvSpPr/>
          <p:nvPr/>
        </p:nvSpPr>
        <p:spPr>
          <a:xfrm>
            <a:off x="7345326" y="4979741"/>
            <a:ext cx="6114361" cy="424573"/>
          </a:xfrm>
          <a:prstGeom prst="rect">
            <a:avLst/>
          </a:prstGeom>
          <a:solidFill>
            <a:srgbClr val="49C0B6"/>
          </a:solidFill>
        </p:spPr>
      </p:sp>
      <p:sp>
        <p:nvSpPr>
          <p:cNvPr id="9844" name="object_984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9846" name="object_9847"/>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32</a:t>
            </a:r>
          </a:p>
        </p:txBody>
      </p:sp>
      <p:sp>
        <p:nvSpPr>
          <p:cNvPr id="9848" name="object_984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W=50%</a:t>
            </a:r>
          </a:p>
        </p:txBody>
      </p:sp>
      <p:sp>
        <p:nvSpPr>
          <p:cNvPr id="9850" name="object_9851">
            <a:hlinkClick r:id="rId17" action="ppaction://hlinksldjump" tooltip="Ich fühle mich der Arbeitsmenge stets gewachsen."/>
          </p:cNvPr>
          <p:cNvSpPr/>
          <p:nvPr/>
        </p:nvSpPr>
        <p:spPr>
          <a:xfrm>
            <a:off x="7345326" y="6041174"/>
            <a:ext cx="5885073" cy="424573"/>
          </a:xfrm>
          <a:prstGeom prst="rect">
            <a:avLst/>
          </a:prstGeom>
          <a:solidFill>
            <a:srgbClr val="49C0B6"/>
          </a:solidFill>
        </p:spPr>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60" name="object_9861"/>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6</a:t>
            </a:r>
            <a:endParaRPr sz="2950" b="1" dirty="0"/>
          </a:p>
        </p:txBody>
      </p:sp>
      <p:sp>
        <p:nvSpPr>
          <p:cNvPr id="9862" name="object_986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Arbeitszeitmodell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9864" name="986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9866" name="986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9868" name="986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9870" name="987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9872" name="987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9874" name="987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9876" name="987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9878" name="987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9880" name="object_9881"/>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DC596"/>
                </a:solidFill>
                <a:latin typeface="Arial"/>
                <a:cs typeface="Arial"/>
              </a:rPr>
              <a:t>(+0.3)</a:t>
            </a:r>
          </a:p>
        </p:txBody>
      </p:sp>
      <p:sp>
        <p:nvSpPr>
          <p:cNvPr id="9882" name="object_988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9884" name="object_9885"/>
          <p:cNvSpPr/>
          <p:nvPr/>
        </p:nvSpPr>
        <p:spPr>
          <a:xfrm>
            <a:off x="7345326" y="3599878"/>
            <a:ext cx="0" cy="3184299"/>
          </a:xfrm>
          <a:prstGeom prst="rect">
            <a:avLst/>
          </a:prstGeom>
          <a:ln w="5235">
            <a:solidFill>
              <a:srgbClr val="000000"/>
            </a:solidFill>
          </a:ln>
        </p:spPr>
      </p:sp>
      <p:sp>
        <p:nvSpPr>
          <p:cNvPr id="9886" name="object_988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9888" name="object_9889"/>
          <p:cNvSpPr/>
          <p:nvPr/>
        </p:nvSpPr>
        <p:spPr>
          <a:xfrm>
            <a:off x="9026775" y="3599878"/>
            <a:ext cx="0" cy="3184299"/>
          </a:xfrm>
          <a:prstGeom prst="rect">
            <a:avLst/>
          </a:prstGeom>
          <a:ln w="5235">
            <a:solidFill>
              <a:srgbClr val="767A7C"/>
            </a:solidFill>
          </a:ln>
        </p:spPr>
      </p:sp>
      <p:sp>
        <p:nvSpPr>
          <p:cNvPr id="9890" name="object_989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9892" name="object_9893"/>
          <p:cNvSpPr/>
          <p:nvPr/>
        </p:nvSpPr>
        <p:spPr>
          <a:xfrm>
            <a:off x="10708225" y="3599878"/>
            <a:ext cx="0" cy="3184299"/>
          </a:xfrm>
          <a:prstGeom prst="rect">
            <a:avLst/>
          </a:prstGeom>
          <a:ln w="5235">
            <a:solidFill>
              <a:srgbClr val="767A7C"/>
            </a:solidFill>
          </a:ln>
        </p:spPr>
      </p:sp>
      <p:sp>
        <p:nvSpPr>
          <p:cNvPr id="9894" name="object_989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9896" name="object_9897"/>
          <p:cNvSpPr/>
          <p:nvPr/>
        </p:nvSpPr>
        <p:spPr>
          <a:xfrm>
            <a:off x="12389674" y="3599878"/>
            <a:ext cx="0" cy="3184299"/>
          </a:xfrm>
          <a:prstGeom prst="rect">
            <a:avLst/>
          </a:prstGeom>
          <a:ln w="5235">
            <a:solidFill>
              <a:srgbClr val="767A7C"/>
            </a:solidFill>
          </a:ln>
        </p:spPr>
      </p:sp>
      <p:sp>
        <p:nvSpPr>
          <p:cNvPr id="9898" name="object_989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9900" name="object_9901"/>
          <p:cNvSpPr/>
          <p:nvPr/>
        </p:nvSpPr>
        <p:spPr>
          <a:xfrm>
            <a:off x="14071124" y="3599878"/>
            <a:ext cx="0" cy="3184299"/>
          </a:xfrm>
          <a:prstGeom prst="rect">
            <a:avLst/>
          </a:prstGeom>
          <a:ln w="5235">
            <a:solidFill>
              <a:srgbClr val="767A7C"/>
            </a:solidFill>
          </a:ln>
        </p:spPr>
      </p:sp>
      <p:sp>
        <p:nvSpPr>
          <p:cNvPr id="9902" name="object_990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9904" name="object_9905"/>
          <p:cNvSpPr/>
          <p:nvPr/>
        </p:nvSpPr>
        <p:spPr>
          <a:xfrm>
            <a:off x="15752573" y="3599878"/>
            <a:ext cx="0" cy="3184299"/>
          </a:xfrm>
          <a:prstGeom prst="rect">
            <a:avLst/>
          </a:prstGeom>
          <a:ln w="5235">
            <a:solidFill>
              <a:srgbClr val="000000"/>
            </a:solidFill>
          </a:ln>
        </p:spPr>
      </p:sp>
      <p:sp>
        <p:nvSpPr>
          <p:cNvPr id="9854" name="object_9855"/>
          <p:cNvSpPr/>
          <p:nvPr/>
        </p:nvSpPr>
        <p:spPr>
          <a:xfrm>
            <a:off x="7345326" y="3442398"/>
            <a:ext cx="5128421" cy="157480"/>
          </a:xfrm>
          <a:prstGeom prst="rect">
            <a:avLst/>
          </a:prstGeom>
          <a:solidFill>
            <a:srgbClr val="DB2D3C"/>
          </a:solidFill>
        </p:spPr>
      </p:sp>
      <p:sp>
        <p:nvSpPr>
          <p:cNvPr id="9856" name="object_9857"/>
          <p:cNvSpPr/>
          <p:nvPr/>
        </p:nvSpPr>
        <p:spPr>
          <a:xfrm>
            <a:off x="12473747" y="3442398"/>
            <a:ext cx="1008870" cy="157480"/>
          </a:xfrm>
          <a:prstGeom prst="rect">
            <a:avLst/>
          </a:prstGeom>
          <a:solidFill>
            <a:srgbClr val="FABC46"/>
          </a:solidFill>
        </p:spPr>
      </p:sp>
      <p:sp>
        <p:nvSpPr>
          <p:cNvPr id="9858" name="object_9859"/>
          <p:cNvSpPr/>
          <p:nvPr/>
        </p:nvSpPr>
        <p:spPr>
          <a:xfrm>
            <a:off x="13482617" y="3442398"/>
            <a:ext cx="2269957" cy="157480"/>
          </a:xfrm>
          <a:prstGeom prst="rect">
            <a:avLst/>
          </a:prstGeom>
          <a:solidFill>
            <a:srgbClr val="35B77C"/>
          </a:solidFill>
        </p:spPr>
      </p:sp>
      <p:sp>
        <p:nvSpPr>
          <p:cNvPr id="9906" name="object_990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9908" name="object_990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9910" name="object_991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W=28%</a:t>
            </a:r>
          </a:p>
        </p:txBody>
      </p:sp>
      <p:sp>
        <p:nvSpPr>
          <p:cNvPr id="9912" name="object_9913">
            <a:hlinkClick r:id="rId17" action="ppaction://hlinksldjump" tooltip="Mit meinem Arbeitszeitmodell bin ich sehr zufrieden."/>
          </p:cNvPr>
          <p:cNvSpPr/>
          <p:nvPr/>
        </p:nvSpPr>
        <p:spPr>
          <a:xfrm>
            <a:off x="7345326" y="3918308"/>
            <a:ext cx="7121433" cy="424573"/>
          </a:xfrm>
          <a:prstGeom prst="rect">
            <a:avLst/>
          </a:prstGeom>
          <a:solidFill>
            <a:srgbClr val="49C0B6"/>
          </a:solidFill>
        </p:spPr>
      </p:sp>
      <p:sp>
        <p:nvSpPr>
          <p:cNvPr id="9914" name="object_991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9916" name="object_991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9918" name="object_991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W=28%</a:t>
            </a:r>
          </a:p>
        </p:txBody>
      </p:sp>
      <p:sp>
        <p:nvSpPr>
          <p:cNvPr id="9920" name="object_9921">
            <a:hlinkClick r:id="rId17" action="ppaction://hlinksldjump" tooltip="Mit meinem Arbeitszeitmodell bin ich sehr zufrieden."/>
          </p:cNvPr>
          <p:cNvSpPr/>
          <p:nvPr/>
        </p:nvSpPr>
        <p:spPr>
          <a:xfrm>
            <a:off x="7345326" y="4979741"/>
            <a:ext cx="6577434" cy="424573"/>
          </a:xfrm>
          <a:prstGeom prst="rect">
            <a:avLst/>
          </a:prstGeom>
          <a:solidFill>
            <a:srgbClr val="49C0B6"/>
          </a:solidFill>
        </p:spPr>
      </p:sp>
      <p:sp>
        <p:nvSpPr>
          <p:cNvPr id="9922" name="object_992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9924" name="object_992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9926" name="object_992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Z=2.1 | W=28%</a:t>
            </a:r>
          </a:p>
        </p:txBody>
      </p:sp>
      <p:sp>
        <p:nvSpPr>
          <p:cNvPr id="9928" name="object_9929">
            <a:hlinkClick r:id="rId17" action="ppaction://hlinksldjump" tooltip="Mit meinem Arbeitszeitmodell bin ich sehr zufrieden."/>
          </p:cNvPr>
          <p:cNvSpPr/>
          <p:nvPr/>
        </p:nvSpPr>
        <p:spPr>
          <a:xfrm>
            <a:off x="7345326" y="6041174"/>
            <a:ext cx="6572939" cy="424573"/>
          </a:xfrm>
          <a:prstGeom prst="rect">
            <a:avLst/>
          </a:prstGeom>
          <a:solidFill>
            <a:srgbClr val="49C0B6"/>
          </a:solidFill>
        </p:spPr>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8" name="object_9939"/>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7</a:t>
            </a:r>
            <a:endParaRPr sz="2950" b="1" dirty="0"/>
          </a:p>
        </p:txBody>
      </p:sp>
      <p:sp>
        <p:nvSpPr>
          <p:cNvPr id="9940" name="object_994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Veränderungstempo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9942" name="994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9944" name="994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9946" name="994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9948" name="994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9950" name="995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9952" name="995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9954" name="995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9956" name="995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9958" name="object_9959"/>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2.6</a:t>
            </a:r>
          </a:p>
          <a:p>
            <a:pPr algn="ctr"/>
            <a:r>
              <a:rPr lang="en-US" sz="1850" b="1" dirty="0">
                <a:solidFill>
                  <a:srgbClr val="E25763"/>
                </a:solidFill>
                <a:latin typeface="Arial"/>
                <a:cs typeface="Arial"/>
              </a:rPr>
              <a:t>(-0.3)</a:t>
            </a:r>
          </a:p>
        </p:txBody>
      </p:sp>
      <p:sp>
        <p:nvSpPr>
          <p:cNvPr id="9960" name="object_996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9962" name="object_9963"/>
          <p:cNvSpPr/>
          <p:nvPr/>
        </p:nvSpPr>
        <p:spPr>
          <a:xfrm>
            <a:off x="7345326" y="3599878"/>
            <a:ext cx="0" cy="3184299"/>
          </a:xfrm>
          <a:prstGeom prst="rect">
            <a:avLst/>
          </a:prstGeom>
          <a:ln w="5235">
            <a:solidFill>
              <a:srgbClr val="000000"/>
            </a:solidFill>
          </a:ln>
        </p:spPr>
      </p:sp>
      <p:sp>
        <p:nvSpPr>
          <p:cNvPr id="9964" name="object_996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9966" name="object_9967"/>
          <p:cNvSpPr/>
          <p:nvPr/>
        </p:nvSpPr>
        <p:spPr>
          <a:xfrm>
            <a:off x="9026775" y="3599878"/>
            <a:ext cx="0" cy="3184299"/>
          </a:xfrm>
          <a:prstGeom prst="rect">
            <a:avLst/>
          </a:prstGeom>
          <a:ln w="5235">
            <a:solidFill>
              <a:srgbClr val="767A7C"/>
            </a:solidFill>
          </a:ln>
        </p:spPr>
      </p:sp>
      <p:sp>
        <p:nvSpPr>
          <p:cNvPr id="9968" name="object_996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9970" name="object_9971"/>
          <p:cNvSpPr/>
          <p:nvPr/>
        </p:nvSpPr>
        <p:spPr>
          <a:xfrm>
            <a:off x="10708225" y="3599878"/>
            <a:ext cx="0" cy="3184299"/>
          </a:xfrm>
          <a:prstGeom prst="rect">
            <a:avLst/>
          </a:prstGeom>
          <a:ln w="5235">
            <a:solidFill>
              <a:srgbClr val="767A7C"/>
            </a:solidFill>
          </a:ln>
        </p:spPr>
      </p:sp>
      <p:sp>
        <p:nvSpPr>
          <p:cNvPr id="9972" name="object_997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9974" name="object_9975"/>
          <p:cNvSpPr/>
          <p:nvPr/>
        </p:nvSpPr>
        <p:spPr>
          <a:xfrm>
            <a:off x="12389674" y="3599878"/>
            <a:ext cx="0" cy="3184299"/>
          </a:xfrm>
          <a:prstGeom prst="rect">
            <a:avLst/>
          </a:prstGeom>
          <a:ln w="5235">
            <a:solidFill>
              <a:srgbClr val="767A7C"/>
            </a:solidFill>
          </a:ln>
        </p:spPr>
      </p:sp>
      <p:sp>
        <p:nvSpPr>
          <p:cNvPr id="9976" name="object_997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9978" name="object_9979"/>
          <p:cNvSpPr/>
          <p:nvPr/>
        </p:nvSpPr>
        <p:spPr>
          <a:xfrm>
            <a:off x="14071124" y="3599878"/>
            <a:ext cx="0" cy="3184299"/>
          </a:xfrm>
          <a:prstGeom prst="rect">
            <a:avLst/>
          </a:prstGeom>
          <a:ln w="5235">
            <a:solidFill>
              <a:srgbClr val="767A7C"/>
            </a:solidFill>
          </a:ln>
        </p:spPr>
      </p:sp>
      <p:sp>
        <p:nvSpPr>
          <p:cNvPr id="9980" name="object_998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9982" name="object_9983"/>
          <p:cNvSpPr/>
          <p:nvPr/>
        </p:nvSpPr>
        <p:spPr>
          <a:xfrm>
            <a:off x="15752573" y="3599878"/>
            <a:ext cx="0" cy="3184299"/>
          </a:xfrm>
          <a:prstGeom prst="rect">
            <a:avLst/>
          </a:prstGeom>
          <a:ln w="5235">
            <a:solidFill>
              <a:srgbClr val="000000"/>
            </a:solidFill>
          </a:ln>
        </p:spPr>
      </p:sp>
      <p:sp>
        <p:nvSpPr>
          <p:cNvPr id="9932" name="object_9933"/>
          <p:cNvSpPr/>
          <p:nvPr/>
        </p:nvSpPr>
        <p:spPr>
          <a:xfrm>
            <a:off x="7345326" y="3442398"/>
            <a:ext cx="5128421" cy="157480"/>
          </a:xfrm>
          <a:prstGeom prst="rect">
            <a:avLst/>
          </a:prstGeom>
          <a:solidFill>
            <a:srgbClr val="DB2D3C"/>
          </a:solidFill>
        </p:spPr>
      </p:sp>
      <p:sp>
        <p:nvSpPr>
          <p:cNvPr id="9934" name="object_9935"/>
          <p:cNvSpPr/>
          <p:nvPr/>
        </p:nvSpPr>
        <p:spPr>
          <a:xfrm>
            <a:off x="12473747" y="3442398"/>
            <a:ext cx="1008870" cy="157480"/>
          </a:xfrm>
          <a:prstGeom prst="rect">
            <a:avLst/>
          </a:prstGeom>
          <a:solidFill>
            <a:srgbClr val="FABC46"/>
          </a:solidFill>
        </p:spPr>
      </p:sp>
      <p:sp>
        <p:nvSpPr>
          <p:cNvPr id="9936" name="object_9937"/>
          <p:cNvSpPr/>
          <p:nvPr/>
        </p:nvSpPr>
        <p:spPr>
          <a:xfrm>
            <a:off x="13482617" y="3442398"/>
            <a:ext cx="2269957" cy="157480"/>
          </a:xfrm>
          <a:prstGeom prst="rect">
            <a:avLst/>
          </a:prstGeom>
          <a:solidFill>
            <a:srgbClr val="35B77C"/>
          </a:solidFill>
        </p:spPr>
      </p:sp>
      <p:sp>
        <p:nvSpPr>
          <p:cNvPr id="9984" name="object_998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9986" name="object_9987"/>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9988" name="object_998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W=28%</a:t>
            </a:r>
          </a:p>
        </p:txBody>
      </p:sp>
      <p:sp>
        <p:nvSpPr>
          <p:cNvPr id="9990" name="object_9991">
            <a:hlinkClick r:id="rId17" action="ppaction://hlinksldjump" tooltip="Das Veränderungstempo im Unternehmen ist für mich gut verkraftbar."/>
          </p:cNvPr>
          <p:cNvSpPr/>
          <p:nvPr/>
        </p:nvSpPr>
        <p:spPr>
          <a:xfrm>
            <a:off x="7345326" y="3918308"/>
            <a:ext cx="5764969" cy="424573"/>
          </a:xfrm>
          <a:prstGeom prst="rect">
            <a:avLst/>
          </a:prstGeom>
          <a:solidFill>
            <a:srgbClr val="49C0B6"/>
          </a:solidFill>
        </p:spPr>
      </p:sp>
      <p:sp>
        <p:nvSpPr>
          <p:cNvPr id="9992" name="object_999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9994" name="object_9995"/>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9996" name="object_999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W=28%</a:t>
            </a:r>
          </a:p>
        </p:txBody>
      </p:sp>
      <p:sp>
        <p:nvSpPr>
          <p:cNvPr id="9998" name="object_9999">
            <a:hlinkClick r:id="rId17" action="ppaction://hlinksldjump" tooltip="Das Veränderungstempo im Unternehmen ist für mich gut verkraftbar."/>
          </p:cNvPr>
          <p:cNvSpPr/>
          <p:nvPr/>
        </p:nvSpPr>
        <p:spPr>
          <a:xfrm>
            <a:off x="7345326" y="4979741"/>
            <a:ext cx="6149301" cy="424573"/>
          </a:xfrm>
          <a:prstGeom prst="rect">
            <a:avLst/>
          </a:prstGeom>
          <a:solidFill>
            <a:srgbClr val="49C0B6"/>
          </a:solidFill>
        </p:spPr>
      </p:sp>
      <p:sp>
        <p:nvSpPr>
          <p:cNvPr id="10000" name="object_1000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0002" name="object_10003"/>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0004" name="object_1000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W=28%</a:t>
            </a:r>
          </a:p>
        </p:txBody>
      </p:sp>
      <p:sp>
        <p:nvSpPr>
          <p:cNvPr id="10006" name="object_10007">
            <a:hlinkClick r:id="rId17" action="ppaction://hlinksldjump" tooltip="Das Veränderungstempo im Unternehmen ist für mich gut verkraftbar."/>
          </p:cNvPr>
          <p:cNvSpPr/>
          <p:nvPr/>
        </p:nvSpPr>
        <p:spPr>
          <a:xfrm>
            <a:off x="7345326" y="6041174"/>
            <a:ext cx="5885073" cy="424573"/>
          </a:xfrm>
          <a:prstGeom prst="rect">
            <a:avLst/>
          </a:prstGeom>
          <a:solidFill>
            <a:srgbClr val="49C0B6"/>
          </a:solidFill>
        </p:spPr>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16" name="object_10017"/>
          <p:cNvSpPr>
            <a:spLocks noGrp="1"/>
          </p:cNvSpPr>
          <p:nvPr/>
        </p:nvSpPr>
        <p:spPr>
          <a:xfrm>
            <a:off x="663156" y="586369"/>
            <a:ext cx="922019" cy="922019"/>
          </a:xfrm>
          <a:prstGeom prst="ellipse">
            <a:avLst/>
          </a:prstGeom>
          <a:solidFill>
            <a:srgbClr val="49C0B6"/>
          </a:solidFill>
        </p:spPr>
        <p:txBody>
          <a:bodyPr wrap="square" lIns="0" tIns="72000" rIns="0" bIns="72000" rtlCol="0" anchor="ctr">
            <a:normAutofit/>
          </a:bodyPr>
          <a:lstStyle/>
          <a:p>
            <a:pPr algn="ctr"/>
            <a:r>
              <a:rPr sz="2950" b="1" dirty="0">
                <a:solidFill>
                  <a:srgbClr val="FFFFFF"/>
                </a:solidFill>
                <a:latin typeface="Arial"/>
                <a:ea typeface="Arial"/>
              </a:rPr>
              <a:t>8</a:t>
            </a:r>
            <a:endParaRPr sz="2950" b="1" dirty="0"/>
          </a:p>
        </p:txBody>
      </p:sp>
      <p:sp>
        <p:nvSpPr>
          <p:cNvPr id="10018" name="object_1001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Qualität von Besprechungen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0020" name="1002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0022" name="1002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0024" name="1002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0026" name="1002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0028" name="1002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0030" name="1003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0032" name="1003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0034" name="1003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0036" name="object_10037"/>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(-0.1)</a:t>
            </a:r>
          </a:p>
        </p:txBody>
      </p:sp>
      <p:sp>
        <p:nvSpPr>
          <p:cNvPr id="10038" name="object_1003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040" name="object_10041"/>
          <p:cNvSpPr/>
          <p:nvPr/>
        </p:nvSpPr>
        <p:spPr>
          <a:xfrm>
            <a:off x="7345326" y="3599878"/>
            <a:ext cx="0" cy="3184299"/>
          </a:xfrm>
          <a:prstGeom prst="rect">
            <a:avLst/>
          </a:prstGeom>
          <a:ln w="5235">
            <a:solidFill>
              <a:srgbClr val="000000"/>
            </a:solidFill>
          </a:ln>
        </p:spPr>
      </p:sp>
      <p:sp>
        <p:nvSpPr>
          <p:cNvPr id="10042" name="object_1004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044" name="object_10045"/>
          <p:cNvSpPr/>
          <p:nvPr/>
        </p:nvSpPr>
        <p:spPr>
          <a:xfrm>
            <a:off x="9026775" y="3599878"/>
            <a:ext cx="0" cy="3184299"/>
          </a:xfrm>
          <a:prstGeom prst="rect">
            <a:avLst/>
          </a:prstGeom>
          <a:ln w="5235">
            <a:solidFill>
              <a:srgbClr val="767A7C"/>
            </a:solidFill>
          </a:ln>
        </p:spPr>
      </p:sp>
      <p:sp>
        <p:nvSpPr>
          <p:cNvPr id="10046" name="object_1004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048" name="object_10049"/>
          <p:cNvSpPr/>
          <p:nvPr/>
        </p:nvSpPr>
        <p:spPr>
          <a:xfrm>
            <a:off x="10708225" y="3599878"/>
            <a:ext cx="0" cy="3184299"/>
          </a:xfrm>
          <a:prstGeom prst="rect">
            <a:avLst/>
          </a:prstGeom>
          <a:ln w="5235">
            <a:solidFill>
              <a:srgbClr val="767A7C"/>
            </a:solidFill>
          </a:ln>
        </p:spPr>
      </p:sp>
      <p:sp>
        <p:nvSpPr>
          <p:cNvPr id="10050" name="object_1005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052" name="object_10053"/>
          <p:cNvSpPr/>
          <p:nvPr/>
        </p:nvSpPr>
        <p:spPr>
          <a:xfrm>
            <a:off x="12389674" y="3599878"/>
            <a:ext cx="0" cy="3184299"/>
          </a:xfrm>
          <a:prstGeom prst="rect">
            <a:avLst/>
          </a:prstGeom>
          <a:ln w="5235">
            <a:solidFill>
              <a:srgbClr val="767A7C"/>
            </a:solidFill>
          </a:ln>
        </p:spPr>
      </p:sp>
      <p:sp>
        <p:nvSpPr>
          <p:cNvPr id="10054" name="object_1005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056" name="object_10057"/>
          <p:cNvSpPr/>
          <p:nvPr/>
        </p:nvSpPr>
        <p:spPr>
          <a:xfrm>
            <a:off x="14071124" y="3599878"/>
            <a:ext cx="0" cy="3184299"/>
          </a:xfrm>
          <a:prstGeom prst="rect">
            <a:avLst/>
          </a:prstGeom>
          <a:ln w="5235">
            <a:solidFill>
              <a:srgbClr val="767A7C"/>
            </a:solidFill>
          </a:ln>
        </p:spPr>
      </p:sp>
      <p:sp>
        <p:nvSpPr>
          <p:cNvPr id="10058" name="object_1005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060" name="object_10061"/>
          <p:cNvSpPr/>
          <p:nvPr/>
        </p:nvSpPr>
        <p:spPr>
          <a:xfrm>
            <a:off x="15752573" y="3599878"/>
            <a:ext cx="0" cy="3184299"/>
          </a:xfrm>
          <a:prstGeom prst="rect">
            <a:avLst/>
          </a:prstGeom>
          <a:ln w="5235">
            <a:solidFill>
              <a:srgbClr val="000000"/>
            </a:solidFill>
          </a:ln>
        </p:spPr>
      </p:sp>
      <p:sp>
        <p:nvSpPr>
          <p:cNvPr id="10010" name="object_10011"/>
          <p:cNvSpPr/>
          <p:nvPr/>
        </p:nvSpPr>
        <p:spPr>
          <a:xfrm>
            <a:off x="7345326" y="3442398"/>
            <a:ext cx="5128421" cy="157480"/>
          </a:xfrm>
          <a:prstGeom prst="rect">
            <a:avLst/>
          </a:prstGeom>
          <a:solidFill>
            <a:srgbClr val="DB2D3C"/>
          </a:solidFill>
        </p:spPr>
      </p:sp>
      <p:sp>
        <p:nvSpPr>
          <p:cNvPr id="10012" name="object_10013"/>
          <p:cNvSpPr/>
          <p:nvPr/>
        </p:nvSpPr>
        <p:spPr>
          <a:xfrm>
            <a:off x="12473747" y="3442398"/>
            <a:ext cx="1008870" cy="157480"/>
          </a:xfrm>
          <a:prstGeom prst="rect">
            <a:avLst/>
          </a:prstGeom>
          <a:solidFill>
            <a:srgbClr val="FABC46"/>
          </a:solidFill>
        </p:spPr>
      </p:sp>
      <p:sp>
        <p:nvSpPr>
          <p:cNvPr id="10014" name="object_10015"/>
          <p:cNvSpPr/>
          <p:nvPr/>
        </p:nvSpPr>
        <p:spPr>
          <a:xfrm>
            <a:off x="13482617" y="3442398"/>
            <a:ext cx="2269957" cy="157480"/>
          </a:xfrm>
          <a:prstGeom prst="rect">
            <a:avLst/>
          </a:prstGeom>
          <a:solidFill>
            <a:srgbClr val="35B77C"/>
          </a:solidFill>
        </p:spPr>
      </p:sp>
      <p:sp>
        <p:nvSpPr>
          <p:cNvPr id="10062" name="object_1006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0064" name="object_1006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0066" name="object_1006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W=11%</a:t>
            </a:r>
          </a:p>
        </p:txBody>
      </p:sp>
      <p:sp>
        <p:nvSpPr>
          <p:cNvPr id="10068" name="object_10069">
            <a:hlinkClick r:id="rId17" action="ppaction://hlinksldjump" tooltip="Mit der Qualität von internen Besprechungen bin ich sehr zufrieden."/>
          </p:cNvPr>
          <p:cNvSpPr/>
          <p:nvPr/>
        </p:nvSpPr>
        <p:spPr>
          <a:xfrm>
            <a:off x="7345326" y="3918308"/>
            <a:ext cx="6197342" cy="424573"/>
          </a:xfrm>
          <a:prstGeom prst="rect">
            <a:avLst/>
          </a:prstGeom>
          <a:solidFill>
            <a:srgbClr val="49C0B6"/>
          </a:solidFill>
        </p:spPr>
      </p:sp>
      <p:sp>
        <p:nvSpPr>
          <p:cNvPr id="10070" name="object_1007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0072" name="object_1007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0074" name="object_1007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W=17%</a:t>
            </a:r>
          </a:p>
        </p:txBody>
      </p:sp>
      <p:sp>
        <p:nvSpPr>
          <p:cNvPr id="10076" name="object_10077">
            <a:hlinkClick r:id="rId17" action="ppaction://hlinksldjump" tooltip="Mit der Qualität von internen Besprechungen bin ich sehr zufrieden."/>
          </p:cNvPr>
          <p:cNvSpPr/>
          <p:nvPr/>
        </p:nvSpPr>
        <p:spPr>
          <a:xfrm>
            <a:off x="7345326" y="4979741"/>
            <a:ext cx="6389508" cy="424573"/>
          </a:xfrm>
          <a:prstGeom prst="rect">
            <a:avLst/>
          </a:prstGeom>
          <a:solidFill>
            <a:srgbClr val="49C0B6"/>
          </a:solidFill>
        </p:spPr>
      </p:sp>
      <p:sp>
        <p:nvSpPr>
          <p:cNvPr id="10078" name="object_1007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0080" name="object_1008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0082" name="object_1008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W=17%</a:t>
            </a:r>
          </a:p>
        </p:txBody>
      </p:sp>
      <p:sp>
        <p:nvSpPr>
          <p:cNvPr id="10084" name="object_10085">
            <a:hlinkClick r:id="rId17" action="ppaction://hlinksldjump" tooltip="Mit der Qualität von internen Besprechungen bin ich sehr zufrieden."/>
          </p:cNvPr>
          <p:cNvSpPr/>
          <p:nvPr/>
        </p:nvSpPr>
        <p:spPr>
          <a:xfrm>
            <a:off x="7345326" y="6041174"/>
            <a:ext cx="6231254" cy="424573"/>
          </a:xfrm>
          <a:prstGeom prst="rect">
            <a:avLst/>
          </a:prstGeom>
          <a:solidFill>
            <a:srgbClr val="49C0B6"/>
          </a:solidFill>
        </p:spPr>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0" name="object_1331"/>
          <p:cNvPicPr>
            <a:picLocks noChangeAspect="1"/>
          </p:cNvPicPr>
          <p:nvPr/>
        </p:nvPicPr>
        <p:blipFill>
          <a:blip r:embed="rId3"/>
          <a:stretch>
            <a:fillRect/>
          </a:stretch>
        </p:blipFill>
        <p:spPr>
          <a:xfrm>
            <a:off x="603250" y="519041"/>
            <a:ext cx="1098413" cy="1098413"/>
          </a:xfrm>
          <a:prstGeom prst="rect">
            <a:avLst/>
          </a:prstGeom>
        </p:spPr>
      </p:pic>
      <p:sp>
        <p:nvSpPr>
          <p:cNvPr id="1332" name="object_133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Projekt im Überblick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334" name="1335">
            <a:hlinkClick r:id="rId4" action="ppaction://hlinksldjump" tooltip="Inhaltsverzeichnis - {{datasubset.name}} - {{datasubset.name}}"/>
          </p:cNvPr>
          <p:cNvPicPr>
            <a:picLocks noChangeAspect="1"/>
          </p:cNvPicPr>
          <p:nvPr/>
        </p:nvPicPr>
        <p:blipFill>
          <a:blip r:embed="rId5">
            <a:clrChange>
              <a:clrFrom>
                <a:srgbClr val="000000"/>
              </a:clrFrom>
              <a:clrTo>
                <a:srgbClr val="515455"/>
              </a:clrTo>
            </a:clrChange>
          </a:blip>
          <a:stretch>
            <a:fillRect/>
          </a:stretch>
        </p:blipFill>
        <p:spPr>
          <a:xfrm>
            <a:off x="19403940" y="295737"/>
            <a:ext cx="350000" cy="350000"/>
          </a:xfrm>
          <a:prstGeom prst="rect">
            <a:avLst/>
          </a:prstGeom>
        </p:spPr>
      </p:pic>
      <p:pic>
        <p:nvPicPr>
          <p:cNvPr id="1336" name="1337">
            <a:hlinkClick r:id="rId6" action="ppaction://hlinksldjump" tooltip="Projekt im Überblick"/>
          </p:cNvPr>
          <p:cNvPicPr>
            <a:picLocks noChangeAspect="1"/>
          </p:cNvPicPr>
          <p:nvPr/>
        </p:nvPicPr>
        <p:blipFill>
          <a:blip r:embed="rId7">
            <a:clrChange>
              <a:clrFrom>
                <a:srgbClr val="000000"/>
              </a:clrFrom>
              <a:clrTo>
                <a:srgbClr val="515455"/>
              </a:clrTo>
            </a:clrChange>
          </a:blip>
          <a:stretch>
            <a:fillRect/>
          </a:stretch>
        </p:blipFill>
        <p:spPr>
          <a:xfrm>
            <a:off x="18380322" y="295737"/>
            <a:ext cx="350000" cy="350000"/>
          </a:xfrm>
          <a:prstGeom prst="rect">
            <a:avLst/>
          </a:prstGeom>
        </p:spPr>
      </p:pic>
      <p:pic>
        <p:nvPicPr>
          <p:cNvPr id="1338" name="1339">
            <a:hlinkClick r:id="rId8" action="ppaction://hlinksldjump" tooltip="Index Übersicht"/>
          </p:cNvPr>
          <p:cNvPicPr>
            <a:picLocks noChangeAspect="1"/>
          </p:cNvPicPr>
          <p:nvPr/>
        </p:nvPicPr>
        <p:blipFill>
          <a:blip r:embed="rId9">
            <a:clrChange>
              <a:clrFrom>
                <a:srgbClr val="000000"/>
              </a:clrFrom>
              <a:clrTo>
                <a:srgbClr val="515455"/>
              </a:clrTo>
            </a:clrChange>
          </a:blip>
          <a:stretch>
            <a:fillRect/>
          </a:stretch>
        </p:blipFill>
        <p:spPr>
          <a:xfrm>
            <a:off x="17356704" y="295737"/>
            <a:ext cx="350000" cy="350000"/>
          </a:xfrm>
          <a:prstGeom prst="rect">
            <a:avLst/>
          </a:prstGeom>
        </p:spPr>
      </p:pic>
      <p:pic>
        <p:nvPicPr>
          <p:cNvPr id="1340" name="1341">
            <a:hlinkClick r:id="rId10" action="ppaction://hlinksldjump" tooltip="Dimensionsübersicht"/>
          </p:cNvPr>
          <p:cNvPicPr>
            <a:picLocks noChangeAspect="1"/>
          </p:cNvPicPr>
          <p:nvPr/>
        </p:nvPicPr>
        <p:blipFill>
          <a:blip r:embed="rId11">
            <a:clrChange>
              <a:clrFrom>
                <a:srgbClr val="000000"/>
              </a:clrFrom>
              <a:clrTo>
                <a:srgbClr val="515455"/>
              </a:clrTo>
            </a:clrChange>
          </a:blip>
          <a:stretch>
            <a:fillRect/>
          </a:stretch>
        </p:blipFill>
        <p:spPr>
          <a:xfrm>
            <a:off x="16333086" y="295737"/>
            <a:ext cx="350000" cy="350000"/>
          </a:xfrm>
          <a:prstGeom prst="rect">
            <a:avLst/>
          </a:prstGeom>
        </p:spPr>
      </p:pic>
      <p:pic>
        <p:nvPicPr>
          <p:cNvPr id="1342" name="1343">
            <a:hlinkClick r:id="rId12" action="ppaction://hlinksldjump" tooltip="Handlungsportfolio"/>
          </p:cNvPr>
          <p:cNvPicPr>
            <a:picLocks noChangeAspect="1"/>
          </p:cNvPicPr>
          <p:nvPr/>
        </p:nvPicPr>
        <p:blipFill>
          <a:blip r:embed="rId13">
            <a:clrChange>
              <a:clrFrom>
                <a:srgbClr val="000000"/>
              </a:clrFrom>
              <a:clrTo>
                <a:srgbClr val="515455"/>
              </a:clrTo>
            </a:clrChange>
          </a:blip>
          <a:stretch>
            <a:fillRect/>
          </a:stretch>
        </p:blipFill>
        <p:spPr>
          <a:xfrm>
            <a:off x="15309468" y="295737"/>
            <a:ext cx="350000" cy="350000"/>
          </a:xfrm>
          <a:prstGeom prst="rect">
            <a:avLst/>
          </a:prstGeom>
        </p:spPr>
      </p:pic>
      <p:pic>
        <p:nvPicPr>
          <p:cNvPr id="1344" name="1345">
            <a:hlinkClick r:id="rId14" action="ppaction://hlinksldjump" tooltip="Aspektkarten"/>
          </p:cNvPr>
          <p:cNvPicPr>
            <a:picLocks noChangeAspect="1"/>
          </p:cNvPicPr>
          <p:nvPr/>
        </p:nvPicPr>
        <p:blipFill>
          <a:blip r:embed="rId15">
            <a:clrChange>
              <a:clrFrom>
                <a:srgbClr val="000000"/>
              </a:clrFrom>
              <a:clrTo>
                <a:srgbClr val="515455"/>
              </a:clrTo>
            </a:clrChange>
          </a:blip>
          <a:stretch>
            <a:fillRect/>
          </a:stretch>
        </p:blipFill>
        <p:spPr>
          <a:xfrm>
            <a:off x="19403940" y="887211"/>
            <a:ext cx="350000" cy="350000"/>
          </a:xfrm>
          <a:prstGeom prst="rect">
            <a:avLst/>
          </a:prstGeom>
        </p:spPr>
      </p:pic>
      <p:pic>
        <p:nvPicPr>
          <p:cNvPr id="1346" name="1347">
            <a:hlinkClick r:id="rId16" action="ppaction://hlinksldjump" tooltip="Internes Benchmarking"/>
          </p:cNvPr>
          <p:cNvPicPr>
            <a:picLocks noChangeAspect="1"/>
          </p:cNvPicPr>
          <p:nvPr/>
        </p:nvPicPr>
        <p:blipFill>
          <a:blip r:embed="rId17">
            <a:clrChange>
              <a:clrFrom>
                <a:srgbClr val="000000"/>
              </a:clrFrom>
              <a:clrTo>
                <a:srgbClr val="515455"/>
              </a:clrTo>
            </a:clrChange>
          </a:blip>
          <a:stretch>
            <a:fillRect/>
          </a:stretch>
        </p:blipFill>
        <p:spPr>
          <a:xfrm>
            <a:off x="18380322" y="887211"/>
            <a:ext cx="350000" cy="350000"/>
          </a:xfrm>
          <a:prstGeom prst="rect">
            <a:avLst/>
          </a:prstGeom>
        </p:spPr>
      </p:pic>
      <p:pic>
        <p:nvPicPr>
          <p:cNvPr id="1348" name="1349">
            <a:hlinkClick r:id="rId18" action="ppaction://hlinksldjump" tooltip="Ergebnisse im Zeitreihenvergleich"/>
          </p:cNvPr>
          <p:cNvPicPr>
            <a:picLocks noChangeAspect="1"/>
          </p:cNvPicPr>
          <p:nvPr/>
        </p:nvPicPr>
        <p:blipFill>
          <a:blip r:embed="rId19">
            <a:clrChange>
              <a:clrFrom>
                <a:srgbClr val="000000"/>
              </a:clrFrom>
              <a:clrTo>
                <a:srgbClr val="515455"/>
              </a:clrTo>
            </a:clrChange>
          </a:blip>
          <a:stretch>
            <a:fillRect/>
          </a:stretch>
        </p:blipFill>
        <p:spPr>
          <a:xfrm>
            <a:off x="17356704" y="887211"/>
            <a:ext cx="350000" cy="350000"/>
          </a:xfrm>
          <a:prstGeom prst="rect">
            <a:avLst/>
          </a:prstGeom>
        </p:spPr>
      </p:pic>
      <p:sp>
        <p:nvSpPr>
          <p:cNvPr id="1350" name="object_1351"/>
          <p:cNvSpPr/>
          <p:nvPr/>
        </p:nvSpPr>
        <p:spPr>
          <a:xfrm>
            <a:off x="335068" y="2320000"/>
            <a:ext cx="6031230" cy="580000"/>
          </a:xfrm>
        </p:spPr>
        <p:txBody>
          <a:bodyPr wrap="square" lIns="0" tIns="0" rIns="0" bIns="0" rtlCol="0" anchor="ctr" anchorCtr="0"/>
          <a:lstStyle/>
          <a:p>
            <a:pPr algn="ctr"/>
            <a:r>
              <a:rPr lang="de-AT" sz="2000" b="1" dirty="0">
                <a:solidFill>
                  <a:srgbClr val="000000"/>
                </a:solidFill>
                <a:latin typeface="Avenir Next LT Pro"/>
                <a:cs typeface="Avenir Next LT Pro"/>
              </a:rPr>
              <a:t>Company overall</a:t>
            </a:r>
          </a:p>
        </p:txBody>
      </p:sp>
      <p:sp>
        <p:nvSpPr>
          <p:cNvPr id="1352" name="object_1353"/>
          <p:cNvSpPr/>
          <p:nvPr/>
        </p:nvSpPr>
        <p:spPr>
          <a:xfrm>
            <a:off x="1100683" y="2900000"/>
            <a:ext cx="4500000" cy="520000"/>
          </a:xfrm>
        </p:spPr>
        <p:txBody>
          <a:bodyPr wrap="square" lIns="0" tIns="0" rIns="0" bIns="0" rtlCol="0" anchor="ctr" anchorCtr="0"/>
          <a:lstStyle/>
          <a:p>
            <a:pPr algn="ctr"/>
            <a:r>
              <a:rPr lang="de-AT" sz="2000" dirty="0">
                <a:solidFill>
                  <a:srgbClr val="000000"/>
                </a:solidFill>
                <a:latin typeface="Avenir Next LT Pro"/>
                <a:cs typeface="Avenir Next LT Pro"/>
              </a:rPr>
              <a:t>Anzahl Aussendungen: 697</a:t>
            </a:r>
          </a:p>
        </p:txBody>
      </p:sp>
      <p:sp>
        <p:nvSpPr>
          <p:cNvPr id="1354" name="object_1355"/>
          <p:cNvSpPr/>
          <p:nvPr/>
        </p:nvSpPr>
        <p:spPr>
          <a:xfrm>
            <a:off x="1100683" y="3420000"/>
            <a:ext cx="4500000" cy="520000"/>
          </a:xfrm>
        </p:spPr>
        <p:txBody>
          <a:bodyPr wrap="square" lIns="0" tIns="0" rIns="0" bIns="0" rtlCol="0" anchor="ctr" anchorCtr="0"/>
          <a:lstStyle/>
          <a:p>
            <a:pPr algn="ctr"/>
            <a:r>
              <a:rPr lang="de-AT" sz="2000" dirty="0">
                <a:solidFill>
                  <a:srgbClr val="000000"/>
                </a:solidFill>
                <a:latin typeface="Avenir Next LT Pro"/>
                <a:cs typeface="Avenir Next LT Pro"/>
              </a:rPr>
              <a:t>Anzahl Rücksendungen: 580</a:t>
            </a:r>
          </a:p>
        </p:txBody>
      </p:sp>
      <p:sp>
        <p:nvSpPr>
          <p:cNvPr id="1356" name="object_1357"/>
          <p:cNvSpPr/>
          <p:nvPr/>
        </p:nvSpPr>
        <p:spPr>
          <a:xfrm rot="16200000">
            <a:off x="2200683" y="3940000"/>
            <a:ext cx="2300000" cy="2300000"/>
          </a:xfrm>
          <a:prstGeom prst="blockArc">
            <a:avLst>
              <a:gd name="adj1" fmla="val 3672000"/>
              <a:gd name="adj2" fmla="val 21600000"/>
              <a:gd name="adj3" fmla="val 20000"/>
            </a:avLst>
          </a:prstGeom>
          <a:solidFill>
            <a:srgbClr val="49C0B6"/>
          </a:solidFill>
          <a:ln w="1100" cap="flat" cmpd="sng" algn="ctr">
            <a:noFill/>
          </a:ln>
        </p:spPr>
      </p:sp>
      <p:sp>
        <p:nvSpPr>
          <p:cNvPr id="1358" name="object_1359"/>
          <p:cNvSpPr/>
          <p:nvPr/>
        </p:nvSpPr>
        <p:spPr>
          <a:xfrm rot="16200000">
            <a:off x="2200683" y="3940000"/>
            <a:ext cx="2300000" cy="2300000"/>
          </a:xfrm>
          <a:prstGeom prst="blockArc">
            <a:avLst>
              <a:gd name="adj1" fmla="val 21600000"/>
              <a:gd name="adj2" fmla="val 3672000"/>
              <a:gd name="adj3" fmla="val 20000"/>
            </a:avLst>
          </a:prstGeom>
          <a:solidFill>
            <a:srgbClr val="E6E6E6"/>
          </a:solidFill>
          <a:ln w="1100" cap="flat" cmpd="sng" algn="ctr">
            <a:noFill/>
          </a:ln>
        </p:spPr>
      </p:sp>
      <p:sp>
        <p:nvSpPr>
          <p:cNvPr id="1360" name="object_1361"/>
          <p:cNvSpPr txBox="1"/>
          <p:nvPr/>
        </p:nvSpPr>
        <p:spPr>
          <a:xfrm>
            <a:off x="2200683" y="3940000"/>
            <a:ext cx="2300000" cy="2300000"/>
          </a:xfrm>
          <a:prstGeom prst="rect">
            <a:avLst/>
          </a:prstGeom>
        </p:spPr>
        <p:txBody>
          <a:bodyPr wrap="square" lIns="0" tIns="0" rIns="0" bIns="0" rtlCol="0" anchor="ctr" anchorCtr="0">
            <a:noAutofit/>
          </a:bodyPr>
          <a:lstStyle/>
          <a:p>
            <a:pPr algn="ctr"/>
            <a:r>
              <a:rPr lang="de-AT" sz="3000" b="1" dirty="0">
                <a:solidFill>
                  <a:srgbClr val="000000"/>
                </a:solidFill>
                <a:latin typeface="Avenir Next LT Pro"/>
                <a:cs typeface="Avenir Next LT Pro"/>
              </a:rPr>
              <a:t>83 %</a:t>
            </a:r>
          </a:p>
        </p:txBody>
      </p:sp>
      <p:sp>
        <p:nvSpPr>
          <p:cNvPr id="1362" name="object_1363"/>
          <p:cNvSpPr/>
          <p:nvPr/>
        </p:nvSpPr>
        <p:spPr>
          <a:xfrm>
            <a:off x="7036435" y="2320000"/>
            <a:ext cx="6031230" cy="580000"/>
          </a:xfrm>
        </p:spPr>
        <p:txBody>
          <a:bodyPr wrap="square" lIns="0" tIns="0" rIns="0" bIns="0" rtlCol="0" anchor="ctr" anchorCtr="0"/>
          <a:lstStyle/>
          <a:p>
            <a:pPr algn="ctr"/>
            <a:r>
              <a:rPr lang="de-AT" sz="2000" b="1" dirty="0">
                <a:solidFill>
                  <a:srgbClr val="000000"/>
                </a:solidFill>
                <a:latin typeface="Avenir Next LT Pro"/>
                <a:cs typeface="Avenir Next LT Pro"/>
              </a:rPr>
              <a:t>Division B overall</a:t>
            </a:r>
          </a:p>
        </p:txBody>
      </p:sp>
      <p:sp>
        <p:nvSpPr>
          <p:cNvPr id="1364" name="object_1365"/>
          <p:cNvSpPr/>
          <p:nvPr/>
        </p:nvSpPr>
        <p:spPr>
          <a:xfrm>
            <a:off x="7802050" y="2900000"/>
            <a:ext cx="4500000" cy="520000"/>
          </a:xfrm>
        </p:spPr>
        <p:txBody>
          <a:bodyPr wrap="square" lIns="0" tIns="0" rIns="0" bIns="0" rtlCol="0" anchor="ctr" anchorCtr="0"/>
          <a:lstStyle/>
          <a:p>
            <a:pPr algn="ctr"/>
            <a:r>
              <a:rPr lang="de-AT" sz="2000" dirty="0">
                <a:solidFill>
                  <a:srgbClr val="000000"/>
                </a:solidFill>
                <a:latin typeface="Avenir Next LT Pro"/>
                <a:cs typeface="Avenir Next LT Pro"/>
              </a:rPr>
              <a:t>Anzahl Aussendungen: 186</a:t>
            </a:r>
          </a:p>
        </p:txBody>
      </p:sp>
      <p:sp>
        <p:nvSpPr>
          <p:cNvPr id="1366" name="object_1367"/>
          <p:cNvSpPr/>
          <p:nvPr/>
        </p:nvSpPr>
        <p:spPr>
          <a:xfrm>
            <a:off x="7802050" y="3420000"/>
            <a:ext cx="4500000" cy="520000"/>
          </a:xfrm>
        </p:spPr>
        <p:txBody>
          <a:bodyPr wrap="square" lIns="0" tIns="0" rIns="0" bIns="0" rtlCol="0" anchor="ctr" anchorCtr="0"/>
          <a:lstStyle/>
          <a:p>
            <a:pPr algn="ctr"/>
            <a:r>
              <a:rPr lang="de-AT" sz="2000" dirty="0">
                <a:solidFill>
                  <a:srgbClr val="000000"/>
                </a:solidFill>
                <a:latin typeface="Avenir Next LT Pro"/>
                <a:cs typeface="Avenir Next LT Pro"/>
              </a:rPr>
              <a:t>Anzahl Rücksendungen: 156</a:t>
            </a:r>
          </a:p>
        </p:txBody>
      </p:sp>
      <p:sp>
        <p:nvSpPr>
          <p:cNvPr id="1368" name="object_1369"/>
          <p:cNvSpPr/>
          <p:nvPr/>
        </p:nvSpPr>
        <p:spPr>
          <a:xfrm rot="16200000">
            <a:off x="8902050" y="3940000"/>
            <a:ext cx="2300000" cy="2300000"/>
          </a:xfrm>
          <a:prstGeom prst="blockArc">
            <a:avLst>
              <a:gd name="adj1" fmla="val 3456000"/>
              <a:gd name="adj2" fmla="val 21600000"/>
              <a:gd name="adj3" fmla="val 20000"/>
            </a:avLst>
          </a:prstGeom>
          <a:solidFill>
            <a:srgbClr val="49C0B6"/>
          </a:solidFill>
          <a:ln w="1100" cap="flat" cmpd="sng" algn="ctr">
            <a:noFill/>
          </a:ln>
        </p:spPr>
      </p:sp>
      <p:sp>
        <p:nvSpPr>
          <p:cNvPr id="1370" name="object_1371"/>
          <p:cNvSpPr/>
          <p:nvPr/>
        </p:nvSpPr>
        <p:spPr>
          <a:xfrm rot="16200000">
            <a:off x="8902050" y="3940000"/>
            <a:ext cx="2300000" cy="2300000"/>
          </a:xfrm>
          <a:prstGeom prst="blockArc">
            <a:avLst>
              <a:gd name="adj1" fmla="val 21600000"/>
              <a:gd name="adj2" fmla="val 3456000"/>
              <a:gd name="adj3" fmla="val 20000"/>
            </a:avLst>
          </a:prstGeom>
          <a:solidFill>
            <a:srgbClr val="E6E6E6"/>
          </a:solidFill>
          <a:ln w="1100" cap="flat" cmpd="sng" algn="ctr">
            <a:noFill/>
          </a:ln>
        </p:spPr>
      </p:sp>
      <p:sp>
        <p:nvSpPr>
          <p:cNvPr id="1372" name="object_1373"/>
          <p:cNvSpPr txBox="1"/>
          <p:nvPr/>
        </p:nvSpPr>
        <p:spPr>
          <a:xfrm>
            <a:off x="8902050" y="3940000"/>
            <a:ext cx="2300000" cy="2300000"/>
          </a:xfrm>
          <a:prstGeom prst="rect">
            <a:avLst/>
          </a:prstGeom>
        </p:spPr>
        <p:txBody>
          <a:bodyPr wrap="square" lIns="0" tIns="0" rIns="0" bIns="0" rtlCol="0" anchor="ctr" anchorCtr="0">
            <a:noAutofit/>
          </a:bodyPr>
          <a:lstStyle/>
          <a:p>
            <a:pPr algn="ctr"/>
            <a:r>
              <a:rPr lang="de-AT" sz="3000" b="1" dirty="0">
                <a:solidFill>
                  <a:srgbClr val="000000"/>
                </a:solidFill>
                <a:latin typeface="Avenir Next LT Pro"/>
                <a:cs typeface="Avenir Next LT Pro"/>
              </a:rPr>
              <a:t>84 %</a:t>
            </a:r>
          </a:p>
        </p:txBody>
      </p:sp>
      <p:sp>
        <p:nvSpPr>
          <p:cNvPr id="1374" name="object_1375"/>
          <p:cNvSpPr/>
          <p:nvPr/>
        </p:nvSpPr>
        <p:spPr>
          <a:xfrm>
            <a:off x="13737802" y="2320000"/>
            <a:ext cx="6031230" cy="580000"/>
          </a:xfrm>
        </p:spPr>
        <p:txBody>
          <a:bodyPr wrap="square" lIns="0" tIns="0" rIns="0" bIns="0" rtlCol="0" anchor="ctr" anchorCtr="0"/>
          <a:lstStyle/>
          <a:p>
            <a:pPr algn="ctr"/>
            <a:r>
              <a:rPr lang="de-AT" sz="2000" b="1" dirty="0">
                <a:solidFill>
                  <a:srgbClr val="000000"/>
                </a:solidFill>
                <a:latin typeface="Avenir Next LT Pro"/>
                <a:cs typeface="Avenir Next LT Pro"/>
              </a:rPr>
              <a:t>HR</a:t>
            </a:r>
          </a:p>
        </p:txBody>
      </p:sp>
      <p:sp>
        <p:nvSpPr>
          <p:cNvPr id="1376" name="object_1377"/>
          <p:cNvSpPr/>
          <p:nvPr/>
        </p:nvSpPr>
        <p:spPr>
          <a:xfrm>
            <a:off x="14503417" y="2900000"/>
            <a:ext cx="4500000" cy="520000"/>
          </a:xfrm>
        </p:spPr>
        <p:txBody>
          <a:bodyPr wrap="square" lIns="0" tIns="0" rIns="0" bIns="0" rtlCol="0" anchor="ctr" anchorCtr="0"/>
          <a:lstStyle/>
          <a:p>
            <a:pPr algn="ctr"/>
            <a:r>
              <a:rPr lang="de-AT" sz="2000" dirty="0">
                <a:solidFill>
                  <a:srgbClr val="000000"/>
                </a:solidFill>
                <a:latin typeface="Avenir Next LT Pro"/>
                <a:cs typeface="Avenir Next LT Pro"/>
              </a:rPr>
              <a:t>Anzahl Aussendungen: 36</a:t>
            </a:r>
          </a:p>
        </p:txBody>
      </p:sp>
      <p:sp>
        <p:nvSpPr>
          <p:cNvPr id="1378" name="object_1379"/>
          <p:cNvSpPr/>
          <p:nvPr/>
        </p:nvSpPr>
        <p:spPr>
          <a:xfrm>
            <a:off x="14503417" y="3420000"/>
            <a:ext cx="4500000" cy="520000"/>
          </a:xfrm>
        </p:spPr>
        <p:txBody>
          <a:bodyPr wrap="square" lIns="0" tIns="0" rIns="0" bIns="0" rtlCol="0" anchor="ctr" anchorCtr="0"/>
          <a:lstStyle/>
          <a:p>
            <a:pPr algn="ctr"/>
            <a:r>
              <a:rPr lang="de-AT" sz="2000" dirty="0">
                <a:solidFill>
                  <a:srgbClr val="000000"/>
                </a:solidFill>
                <a:latin typeface="Avenir Next LT Pro"/>
                <a:cs typeface="Avenir Next LT Pro"/>
              </a:rPr>
              <a:t>Anzahl Rücksendungen: 35</a:t>
            </a:r>
          </a:p>
        </p:txBody>
      </p:sp>
      <p:sp>
        <p:nvSpPr>
          <p:cNvPr id="1380" name="object_1381"/>
          <p:cNvSpPr/>
          <p:nvPr/>
        </p:nvSpPr>
        <p:spPr>
          <a:xfrm rot="16200000">
            <a:off x="15603417" y="3940000"/>
            <a:ext cx="2300000" cy="2300000"/>
          </a:xfrm>
          <a:prstGeom prst="blockArc">
            <a:avLst>
              <a:gd name="adj1" fmla="val 648000"/>
              <a:gd name="adj2" fmla="val 21600000"/>
              <a:gd name="adj3" fmla="val 20000"/>
            </a:avLst>
          </a:prstGeom>
          <a:solidFill>
            <a:srgbClr val="49C0B6"/>
          </a:solidFill>
          <a:ln w="1100" cap="flat" cmpd="sng" algn="ctr">
            <a:noFill/>
          </a:ln>
        </p:spPr>
      </p:sp>
      <p:sp>
        <p:nvSpPr>
          <p:cNvPr id="1382" name="object_1383"/>
          <p:cNvSpPr/>
          <p:nvPr/>
        </p:nvSpPr>
        <p:spPr>
          <a:xfrm rot="16200000">
            <a:off x="15603417" y="3940000"/>
            <a:ext cx="2300000" cy="2300000"/>
          </a:xfrm>
          <a:prstGeom prst="blockArc">
            <a:avLst>
              <a:gd name="adj1" fmla="val 21600000"/>
              <a:gd name="adj2" fmla="val 648000"/>
              <a:gd name="adj3" fmla="val 20000"/>
            </a:avLst>
          </a:prstGeom>
          <a:solidFill>
            <a:srgbClr val="E6E6E6"/>
          </a:solidFill>
          <a:ln w="1100" cap="flat" cmpd="sng" algn="ctr">
            <a:noFill/>
          </a:ln>
        </p:spPr>
      </p:sp>
      <p:sp>
        <p:nvSpPr>
          <p:cNvPr id="1384" name="object_1385"/>
          <p:cNvSpPr txBox="1"/>
          <p:nvPr/>
        </p:nvSpPr>
        <p:spPr>
          <a:xfrm>
            <a:off x="15603417" y="3940000"/>
            <a:ext cx="2300000" cy="2300000"/>
          </a:xfrm>
          <a:prstGeom prst="rect">
            <a:avLst/>
          </a:prstGeom>
        </p:spPr>
        <p:txBody>
          <a:bodyPr wrap="square" lIns="0" tIns="0" rIns="0" bIns="0" rtlCol="0" anchor="ctr" anchorCtr="0">
            <a:noAutofit/>
          </a:bodyPr>
          <a:lstStyle/>
          <a:p>
            <a:pPr algn="ctr"/>
            <a:r>
              <a:rPr lang="de-AT" sz="3000" b="1" dirty="0">
                <a:solidFill>
                  <a:srgbClr val="000000"/>
                </a:solidFill>
                <a:latin typeface="Avenir Next LT Pro"/>
                <a:cs typeface="Avenir Next LT Pro"/>
              </a:rPr>
              <a:t>97 %</a:t>
            </a:r>
          </a:p>
        </p:txBody>
      </p:sp>
      <p:sp>
        <p:nvSpPr>
          <p:cNvPr id="1386" name="object_1387"/>
          <p:cNvSpPr/>
          <p:nvPr/>
        </p:nvSpPr>
        <p:spPr>
          <a:xfrm>
            <a:off x="6934830" y="6480000"/>
            <a:ext cx="6234440" cy="853400"/>
          </a:xfrm>
        </p:spPr>
        <p:txBody>
          <a:bodyPr wrap="square" lIns="0" tIns="0" rIns="0" bIns="0" rtlCol="0" anchor="t" anchorCtr="0"/>
          <a:lstStyle/>
          <a:p>
            <a:pPr algn="ctr"/>
            <a:r>
              <a:rPr lang="de-AT" sz="2350" dirty="0">
                <a:solidFill>
                  <a:srgbClr val="000000"/>
                </a:solidFill>
                <a:latin typeface="Avenir Next LT Pro"/>
                <a:cs typeface="Avenir Next LT Pro"/>
              </a:rPr>
              <a:t>EUCUSA Index</a:t>
            </a:r>
          </a:p>
        </p:txBody>
      </p:sp>
      <p:sp>
        <p:nvSpPr>
          <p:cNvPr id="1388" name="object_1389"/>
          <p:cNvSpPr/>
          <p:nvPr/>
        </p:nvSpPr>
        <p:spPr>
          <a:xfrm rot="16200000">
            <a:off x="2724853" y="6974790"/>
            <a:ext cx="1251660" cy="1251660"/>
          </a:xfrm>
          <a:prstGeom prst="blockArc">
            <a:avLst>
              <a:gd name="adj1" fmla="val 0"/>
              <a:gd name="adj2" fmla="val 5454882"/>
              <a:gd name="adj3" fmla="val 50000"/>
            </a:avLst>
          </a:prstGeom>
          <a:solidFill>
            <a:srgbClr val="D0D0D0"/>
          </a:solidFill>
          <a:ln w="19050" cap="flat" cmpd="sng" algn="ctr">
            <a:solidFill>
              <a:srgbClr val="FFFFFF"/>
            </a:solidFill>
          </a:ln>
        </p:spPr>
      </p:sp>
      <p:sp>
        <p:nvSpPr>
          <p:cNvPr id="1390" name="object_1391"/>
          <p:cNvSpPr/>
          <p:nvPr/>
        </p:nvSpPr>
        <p:spPr>
          <a:xfrm rot="16200000">
            <a:off x="2724853" y="6974790"/>
            <a:ext cx="1251660" cy="1251660"/>
          </a:xfrm>
          <a:prstGeom prst="blockArc">
            <a:avLst>
              <a:gd name="adj1" fmla="val 5454882"/>
              <a:gd name="adj2" fmla="val 12266770"/>
              <a:gd name="adj3" fmla="val 50000"/>
            </a:avLst>
          </a:prstGeom>
          <a:solidFill>
            <a:srgbClr val="D0D0D0"/>
          </a:solidFill>
          <a:ln w="19050" cap="flat" cmpd="sng" algn="ctr">
            <a:solidFill>
              <a:srgbClr val="FFFFFF"/>
            </a:solidFill>
          </a:ln>
        </p:spPr>
      </p:sp>
      <p:sp>
        <p:nvSpPr>
          <p:cNvPr id="1392" name="object_1393"/>
          <p:cNvSpPr/>
          <p:nvPr/>
        </p:nvSpPr>
        <p:spPr>
          <a:xfrm rot="16200000">
            <a:off x="2724853" y="6974790"/>
            <a:ext cx="1251660" cy="1251660"/>
          </a:xfrm>
          <a:prstGeom prst="blockArc">
            <a:avLst>
              <a:gd name="adj1" fmla="val 12266770"/>
              <a:gd name="adj2" fmla="val 16900039"/>
              <a:gd name="adj3" fmla="val 50000"/>
            </a:avLst>
          </a:prstGeom>
          <a:solidFill>
            <a:srgbClr val="707070"/>
          </a:solidFill>
          <a:ln w="19050" cap="flat" cmpd="sng" algn="ctr">
            <a:solidFill>
              <a:srgbClr val="FFFFFF"/>
            </a:solidFill>
          </a:ln>
        </p:spPr>
      </p:sp>
      <p:sp>
        <p:nvSpPr>
          <p:cNvPr id="1394" name="object_1395"/>
          <p:cNvSpPr/>
          <p:nvPr/>
        </p:nvSpPr>
        <p:spPr>
          <a:xfrm rot="16200000">
            <a:off x="2724853" y="6974790"/>
            <a:ext cx="1251660" cy="1251660"/>
          </a:xfrm>
          <a:prstGeom prst="blockArc">
            <a:avLst>
              <a:gd name="adj1" fmla="val 16900039"/>
              <a:gd name="adj2" fmla="val 19547356"/>
              <a:gd name="adj3" fmla="val 50000"/>
            </a:avLst>
          </a:prstGeom>
          <a:solidFill>
            <a:srgbClr val="707070"/>
          </a:solidFill>
          <a:ln w="19050" cap="flat" cmpd="sng" algn="ctr">
            <a:solidFill>
              <a:srgbClr val="FFFFFF"/>
            </a:solidFill>
          </a:ln>
        </p:spPr>
      </p:sp>
      <p:sp>
        <p:nvSpPr>
          <p:cNvPr id="1396" name="object_1397"/>
          <p:cNvSpPr/>
          <p:nvPr/>
        </p:nvSpPr>
        <p:spPr>
          <a:xfrm rot="16200000">
            <a:off x="2724853" y="6974790"/>
            <a:ext cx="1251660" cy="1251660"/>
          </a:xfrm>
          <a:prstGeom prst="blockArc">
            <a:avLst>
              <a:gd name="adj1" fmla="val 19547356"/>
              <a:gd name="adj2" fmla="val 20984022"/>
              <a:gd name="adj3" fmla="val 50000"/>
            </a:avLst>
          </a:prstGeom>
          <a:solidFill>
            <a:srgbClr val="101010"/>
          </a:solidFill>
          <a:ln w="19050" cap="flat" cmpd="sng" algn="ctr">
            <a:solidFill>
              <a:srgbClr val="FFFFFF"/>
            </a:solidFill>
          </a:ln>
        </p:spPr>
      </p:sp>
      <p:sp>
        <p:nvSpPr>
          <p:cNvPr id="1398" name="object_1399"/>
          <p:cNvSpPr/>
          <p:nvPr/>
        </p:nvSpPr>
        <p:spPr>
          <a:xfrm rot="16200000">
            <a:off x="2724853" y="6974790"/>
            <a:ext cx="1251660" cy="1251660"/>
          </a:xfrm>
          <a:prstGeom prst="blockArc">
            <a:avLst>
              <a:gd name="adj1" fmla="val 20984022"/>
              <a:gd name="adj2" fmla="val 21600000"/>
              <a:gd name="adj3" fmla="val 50000"/>
            </a:avLst>
          </a:prstGeom>
          <a:solidFill>
            <a:srgbClr val="101010"/>
          </a:solidFill>
          <a:ln w="19050" cap="flat" cmpd="sng" algn="ctr">
            <a:solidFill>
              <a:srgbClr val="FFFFFF"/>
            </a:solidFill>
          </a:ln>
        </p:spPr>
      </p:sp>
      <p:sp>
        <p:nvSpPr>
          <p:cNvPr id="1400" name="object_1401"/>
          <p:cNvSpPr/>
          <p:nvPr/>
        </p:nvSpPr>
        <p:spPr>
          <a:xfrm>
            <a:off x="2933463" y="7183400"/>
            <a:ext cx="834440" cy="834440"/>
          </a:xfrm>
          <a:prstGeom prst="ellipse">
            <a:avLst/>
          </a:prstGeom>
          <a:solidFill>
            <a:srgbClr val="FABC46"/>
          </a:solidFill>
          <a:ln w="49050" cap="flat" cmpd="sng" algn="ctr">
            <a:solidFill>
              <a:srgbClr val="FFFFFF"/>
            </a:solidFill>
          </a:ln>
        </p:spPr>
        <p:txBody>
          <a:bodyPr wrap="square" lIns="0" tIns="0" rIns="0" bIns="0" rtlCol="0" anchor="ctr" anchorCtr="0"/>
          <a:lstStyle/>
          <a:p>
            <a:pPr algn="ctr"/>
            <a:r>
              <a:rPr lang="de-AT" sz="2550" b="1" dirty="0">
                <a:solidFill>
                  <a:srgbClr val="FFFFFF"/>
                </a:solidFill>
                <a:latin typeface="Avenir Next LT Pro"/>
                <a:cs typeface="Avenir Next LT Pro"/>
              </a:rPr>
              <a:t>2.5</a:t>
            </a:r>
          </a:p>
        </p:txBody>
      </p:sp>
      <p:sp>
        <p:nvSpPr>
          <p:cNvPr id="1402" name="object_1403"/>
          <p:cNvSpPr/>
          <p:nvPr/>
        </p:nvSpPr>
        <p:spPr>
          <a:xfrm>
            <a:off x="2287706" y="6947836"/>
            <a:ext cx="500000" cy="250000"/>
          </a:xfrm>
          <a:prstGeom prst="rect">
            <a:avLst/>
          </a:prstGeom>
          <a:solidFill>
            <a:srgbClr val="101010"/>
          </a:solidFill>
        </p:spPr>
      </p:sp>
      <p:sp>
        <p:nvSpPr>
          <p:cNvPr id="1404" name="object_1405"/>
          <p:cNvSpPr/>
          <p:nvPr/>
        </p:nvSpPr>
        <p:spPr>
          <a:xfrm>
            <a:off x="2287706" y="6947836"/>
            <a:ext cx="500000" cy="250000"/>
          </a:xfrm>
          <a:prstGeom prst="rect">
            <a:avLst/>
          </a:prstGeom>
        </p:spPr>
        <p:txBody>
          <a:bodyPr wrap="square" lIns="0" tIns="0" rIns="0" bIns="0" rtlCol="0" anchor="ctr" anchorCtr="0">
            <a:spAutoFit/>
          </a:bodyPr>
          <a:lstStyle/>
          <a:p>
            <a:pPr algn="ctr"/>
            <a:r>
              <a:rPr sz="1898" dirty="0">
                <a:solidFill>
                  <a:srgbClr val="FFFFFF"/>
                </a:solidFill>
                <a:latin typeface="Arial" pitchFamily="34" charset="0"/>
                <a:cs typeface="Arial" pitchFamily="34" charset="0"/>
              </a:rPr>
              <a:t>10%</a:t>
            </a:r>
          </a:p>
        </p:txBody>
      </p:sp>
      <p:sp>
        <p:nvSpPr>
          <p:cNvPr id="1406" name="object_1407"/>
          <p:cNvSpPr/>
          <p:nvPr/>
        </p:nvSpPr>
        <p:spPr>
          <a:xfrm>
            <a:off x="3100683" y="8355954"/>
            <a:ext cx="500000" cy="250000"/>
          </a:xfrm>
          <a:prstGeom prst="rect">
            <a:avLst/>
          </a:prstGeom>
          <a:solidFill>
            <a:srgbClr val="707070"/>
          </a:solidFill>
        </p:spPr>
      </p:sp>
      <p:sp>
        <p:nvSpPr>
          <p:cNvPr id="1408" name="object_1409"/>
          <p:cNvSpPr/>
          <p:nvPr/>
        </p:nvSpPr>
        <p:spPr>
          <a:xfrm>
            <a:off x="3100683" y="8355954"/>
            <a:ext cx="500000" cy="250000"/>
          </a:xfrm>
          <a:prstGeom prst="rect">
            <a:avLst/>
          </a:prstGeom>
        </p:spPr>
        <p:txBody>
          <a:bodyPr wrap="square" lIns="0" tIns="0" rIns="0" bIns="0" rtlCol="0" anchor="ctr" anchorCtr="0">
            <a:spAutoFit/>
          </a:bodyPr>
          <a:lstStyle/>
          <a:p>
            <a:pPr algn="ctr"/>
            <a:r>
              <a:rPr sz="1898" dirty="0">
                <a:solidFill>
                  <a:srgbClr val="FFFFFF"/>
                </a:solidFill>
                <a:latin typeface="Arial" pitchFamily="34" charset="0"/>
                <a:cs typeface="Arial" pitchFamily="34" charset="0"/>
              </a:rPr>
              <a:t>34%</a:t>
            </a:r>
          </a:p>
        </p:txBody>
      </p:sp>
      <p:sp>
        <p:nvSpPr>
          <p:cNvPr id="1410" name="object_1411"/>
          <p:cNvSpPr/>
          <p:nvPr/>
        </p:nvSpPr>
        <p:spPr>
          <a:xfrm>
            <a:off x="3913660" y="6947837"/>
            <a:ext cx="500000" cy="250000"/>
          </a:xfrm>
          <a:prstGeom prst="rect">
            <a:avLst/>
          </a:prstGeom>
          <a:solidFill>
            <a:srgbClr val="D0D0D0"/>
          </a:solidFill>
        </p:spPr>
      </p:sp>
      <p:sp>
        <p:nvSpPr>
          <p:cNvPr id="1412" name="object_1413"/>
          <p:cNvSpPr/>
          <p:nvPr/>
        </p:nvSpPr>
        <p:spPr>
          <a:xfrm>
            <a:off x="3913660" y="6947837"/>
            <a:ext cx="500000" cy="250000"/>
          </a:xfrm>
          <a:prstGeom prst="rect">
            <a:avLst/>
          </a:prstGeom>
        </p:spPr>
        <p:txBody>
          <a:bodyPr wrap="square" lIns="0" tIns="0" rIns="0" bIns="0" rtlCol="0" anchor="ctr" anchorCtr="0">
            <a:spAutoFit/>
          </a:bodyPr>
          <a:lstStyle/>
          <a:p>
            <a:pPr algn="ctr"/>
            <a:r>
              <a:rPr sz="1898" dirty="0">
                <a:solidFill>
                  <a:srgbClr val="FFFFFF"/>
                </a:solidFill>
                <a:latin typeface="Arial" pitchFamily="34" charset="0"/>
                <a:cs typeface="Arial" pitchFamily="34" charset="0"/>
              </a:rPr>
              <a:t>57%</a:t>
            </a:r>
          </a:p>
        </p:txBody>
      </p:sp>
      <p:sp>
        <p:nvSpPr>
          <p:cNvPr id="1414" name="object_1415"/>
          <p:cNvSpPr/>
          <p:nvPr/>
        </p:nvSpPr>
        <p:spPr>
          <a:xfrm>
            <a:off x="2933463" y="7996979"/>
            <a:ext cx="417220" cy="320000"/>
          </a:xfrm>
          <a:prstGeom prst="rect">
            <a:avLst/>
          </a:prstGeom>
          <a:solidFill>
            <a:srgbClr val="D1D3D4"/>
          </a:solidFill>
        </p:spPr>
      </p:sp>
      <p:sp>
        <p:nvSpPr>
          <p:cNvPr id="1416" name="object_1417"/>
          <p:cNvSpPr/>
          <p:nvPr/>
        </p:nvSpPr>
        <p:spPr>
          <a:xfrm>
            <a:off x="2933463" y="7996979"/>
            <a:ext cx="41722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2.7                                                      </a:t>
            </a:r>
          </a:p>
        </p:txBody>
      </p:sp>
      <p:sp>
        <p:nvSpPr>
          <p:cNvPr id="1418" name="object_1419"/>
          <p:cNvSpPr/>
          <p:nvPr/>
        </p:nvSpPr>
        <p:spPr>
          <a:xfrm>
            <a:off x="3350683" y="7996979"/>
            <a:ext cx="417220" cy="320000"/>
          </a:xfrm>
          <a:prstGeom prst="rect">
            <a:avLst/>
          </a:prstGeom>
          <a:solidFill>
            <a:srgbClr val="E1E2E3"/>
          </a:solidFill>
        </p:spPr>
      </p:sp>
      <p:sp>
        <p:nvSpPr>
          <p:cNvPr id="1420" name="object_1421"/>
          <p:cNvSpPr/>
          <p:nvPr/>
        </p:nvSpPr>
        <p:spPr>
          <a:xfrm>
            <a:off x="3350683" y="7996979"/>
            <a:ext cx="41722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2.8                                                      </a:t>
            </a:r>
          </a:p>
        </p:txBody>
      </p:sp>
      <p:sp>
        <p:nvSpPr>
          <p:cNvPr id="1422" name="object_1423"/>
          <p:cNvSpPr/>
          <p:nvPr/>
        </p:nvSpPr>
        <p:spPr>
          <a:xfrm>
            <a:off x="0" y="8359926"/>
            <a:ext cx="822960" cy="320000"/>
          </a:xfrm>
          <a:prstGeom prst="rect">
            <a:avLst/>
          </a:prstGeom>
          <a:solidFill>
            <a:srgbClr val="D1D3D4"/>
          </a:solidFill>
        </p:spPr>
      </p:sp>
      <p:sp>
        <p:nvSpPr>
          <p:cNvPr id="1424" name="object_1425"/>
          <p:cNvSpPr/>
          <p:nvPr/>
        </p:nvSpPr>
        <p:spPr>
          <a:xfrm>
            <a:off x="0" y="8359926"/>
            <a:ext cx="82296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2024</a:t>
            </a:r>
          </a:p>
        </p:txBody>
      </p:sp>
      <p:sp>
        <p:nvSpPr>
          <p:cNvPr id="1426" name="object_1427"/>
          <p:cNvSpPr/>
          <p:nvPr/>
        </p:nvSpPr>
        <p:spPr>
          <a:xfrm>
            <a:off x="822960" y="8359926"/>
            <a:ext cx="822960" cy="320000"/>
          </a:xfrm>
          <a:prstGeom prst="rect">
            <a:avLst/>
          </a:prstGeom>
          <a:solidFill>
            <a:srgbClr val="E1E2E3"/>
          </a:solidFill>
        </p:spPr>
      </p:sp>
      <p:sp>
        <p:nvSpPr>
          <p:cNvPr id="1428" name="object_1429"/>
          <p:cNvSpPr/>
          <p:nvPr/>
        </p:nvSpPr>
        <p:spPr>
          <a:xfrm>
            <a:off x="822960" y="8359926"/>
            <a:ext cx="82296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2023</a:t>
            </a:r>
          </a:p>
        </p:txBody>
      </p:sp>
      <p:sp>
        <p:nvSpPr>
          <p:cNvPr id="1430" name="object_1431"/>
          <p:cNvSpPr/>
          <p:nvPr/>
        </p:nvSpPr>
        <p:spPr>
          <a:xfrm rot="16200000">
            <a:off x="9426220" y="6974790"/>
            <a:ext cx="1251660" cy="1251660"/>
          </a:xfrm>
          <a:prstGeom prst="blockArc">
            <a:avLst>
              <a:gd name="adj1" fmla="val 0"/>
              <a:gd name="adj2" fmla="val 5710896"/>
              <a:gd name="adj3" fmla="val 50000"/>
            </a:avLst>
          </a:prstGeom>
          <a:solidFill>
            <a:srgbClr val="D0D0D0"/>
          </a:solidFill>
          <a:ln w="19050" cap="flat" cmpd="sng" algn="ctr">
            <a:solidFill>
              <a:srgbClr val="FFFFFF"/>
            </a:solidFill>
          </a:ln>
        </p:spPr>
      </p:sp>
      <p:sp>
        <p:nvSpPr>
          <p:cNvPr id="1432" name="object_1433"/>
          <p:cNvSpPr/>
          <p:nvPr/>
        </p:nvSpPr>
        <p:spPr>
          <a:xfrm rot="16200000">
            <a:off x="9426220" y="6974790"/>
            <a:ext cx="1251660" cy="1251660"/>
          </a:xfrm>
          <a:prstGeom prst="blockArc">
            <a:avLst>
              <a:gd name="adj1" fmla="val 5710896"/>
              <a:gd name="adj2" fmla="val 13186106"/>
              <a:gd name="adj3" fmla="val 50000"/>
            </a:avLst>
          </a:prstGeom>
          <a:solidFill>
            <a:srgbClr val="D0D0D0"/>
          </a:solidFill>
          <a:ln w="19050" cap="flat" cmpd="sng" algn="ctr">
            <a:solidFill>
              <a:srgbClr val="FFFFFF"/>
            </a:solidFill>
          </a:ln>
        </p:spPr>
      </p:sp>
      <p:sp>
        <p:nvSpPr>
          <p:cNvPr id="1434" name="object_1435"/>
          <p:cNvSpPr/>
          <p:nvPr/>
        </p:nvSpPr>
        <p:spPr>
          <a:xfrm rot="16200000">
            <a:off x="9426220" y="6974790"/>
            <a:ext cx="1251660" cy="1251660"/>
          </a:xfrm>
          <a:prstGeom prst="blockArc">
            <a:avLst>
              <a:gd name="adj1" fmla="val 13186106"/>
              <a:gd name="adj2" fmla="val 17622585"/>
              <a:gd name="adj3" fmla="val 50000"/>
            </a:avLst>
          </a:prstGeom>
          <a:solidFill>
            <a:srgbClr val="707070"/>
          </a:solidFill>
          <a:ln w="19050" cap="flat" cmpd="sng" algn="ctr">
            <a:solidFill>
              <a:srgbClr val="FFFFFF"/>
            </a:solidFill>
          </a:ln>
        </p:spPr>
      </p:sp>
      <p:sp>
        <p:nvSpPr>
          <p:cNvPr id="1436" name="object_1437"/>
          <p:cNvSpPr/>
          <p:nvPr/>
        </p:nvSpPr>
        <p:spPr>
          <a:xfrm rot="16200000">
            <a:off x="9426220" y="6974790"/>
            <a:ext cx="1251660" cy="1251660"/>
          </a:xfrm>
          <a:prstGeom prst="blockArc">
            <a:avLst>
              <a:gd name="adj1" fmla="val 17622585"/>
              <a:gd name="adj2" fmla="val 19952165"/>
              <a:gd name="adj3" fmla="val 50000"/>
            </a:avLst>
          </a:prstGeom>
          <a:solidFill>
            <a:srgbClr val="707070"/>
          </a:solidFill>
          <a:ln w="19050" cap="flat" cmpd="sng" algn="ctr">
            <a:solidFill>
              <a:srgbClr val="FFFFFF"/>
            </a:solidFill>
          </a:ln>
        </p:spPr>
      </p:sp>
      <p:sp>
        <p:nvSpPr>
          <p:cNvPr id="1438" name="object_1439"/>
          <p:cNvSpPr/>
          <p:nvPr/>
        </p:nvSpPr>
        <p:spPr>
          <a:xfrm rot="16200000">
            <a:off x="9426220" y="6974790"/>
            <a:ext cx="1251660" cy="1251660"/>
          </a:xfrm>
          <a:prstGeom prst="blockArc">
            <a:avLst>
              <a:gd name="adj1" fmla="val 19952165"/>
              <a:gd name="adj2" fmla="val 21212879"/>
              <a:gd name="adj3" fmla="val 50000"/>
            </a:avLst>
          </a:prstGeom>
          <a:solidFill>
            <a:srgbClr val="101010"/>
          </a:solidFill>
          <a:ln w="19050" cap="flat" cmpd="sng" algn="ctr">
            <a:solidFill>
              <a:srgbClr val="FFFFFF"/>
            </a:solidFill>
          </a:ln>
        </p:spPr>
      </p:sp>
      <p:sp>
        <p:nvSpPr>
          <p:cNvPr id="1440" name="object_1441"/>
          <p:cNvSpPr/>
          <p:nvPr/>
        </p:nvSpPr>
        <p:spPr>
          <a:xfrm rot="16200000">
            <a:off x="9426220" y="6974790"/>
            <a:ext cx="1251660" cy="1251660"/>
          </a:xfrm>
          <a:prstGeom prst="blockArc">
            <a:avLst>
              <a:gd name="adj1" fmla="val 21212879"/>
              <a:gd name="adj2" fmla="val 21600000"/>
              <a:gd name="adj3" fmla="val 50000"/>
            </a:avLst>
          </a:prstGeom>
          <a:solidFill>
            <a:srgbClr val="101010"/>
          </a:solidFill>
          <a:ln w="19050" cap="flat" cmpd="sng" algn="ctr">
            <a:solidFill>
              <a:srgbClr val="FFFFFF"/>
            </a:solidFill>
          </a:ln>
        </p:spPr>
      </p:sp>
      <p:sp>
        <p:nvSpPr>
          <p:cNvPr id="1442" name="object_1443"/>
          <p:cNvSpPr/>
          <p:nvPr/>
        </p:nvSpPr>
        <p:spPr>
          <a:xfrm>
            <a:off x="9634830" y="7183400"/>
            <a:ext cx="834440" cy="834440"/>
          </a:xfrm>
          <a:prstGeom prst="ellipse">
            <a:avLst/>
          </a:prstGeom>
          <a:solidFill>
            <a:srgbClr val="FABC46"/>
          </a:solidFill>
          <a:ln w="49050" cap="flat" cmpd="sng" algn="ctr">
            <a:solidFill>
              <a:srgbClr val="FFFFFF"/>
            </a:solidFill>
          </a:ln>
        </p:spPr>
        <p:txBody>
          <a:bodyPr wrap="square" lIns="0" tIns="0" rIns="0" bIns="0" rtlCol="0" anchor="ctr" anchorCtr="0"/>
          <a:lstStyle/>
          <a:p>
            <a:pPr algn="ctr"/>
            <a:r>
              <a:rPr lang="de-AT" sz="2550" b="1" dirty="0">
                <a:solidFill>
                  <a:srgbClr val="FFFFFF"/>
                </a:solidFill>
                <a:latin typeface="Avenir Next LT Pro"/>
                <a:cs typeface="Avenir Next LT Pro"/>
              </a:rPr>
              <a:t>2.4</a:t>
            </a:r>
          </a:p>
        </p:txBody>
      </p:sp>
      <p:sp>
        <p:nvSpPr>
          <p:cNvPr id="1444" name="object_1445"/>
          <p:cNvSpPr/>
          <p:nvPr/>
        </p:nvSpPr>
        <p:spPr>
          <a:xfrm>
            <a:off x="8989073" y="6947836"/>
            <a:ext cx="500000" cy="250000"/>
          </a:xfrm>
          <a:prstGeom prst="rect">
            <a:avLst/>
          </a:prstGeom>
          <a:solidFill>
            <a:srgbClr val="101010"/>
          </a:solidFill>
        </p:spPr>
      </p:sp>
      <p:sp>
        <p:nvSpPr>
          <p:cNvPr id="1446" name="object_1447"/>
          <p:cNvSpPr/>
          <p:nvPr/>
        </p:nvSpPr>
        <p:spPr>
          <a:xfrm>
            <a:off x="8989073" y="6947836"/>
            <a:ext cx="500000" cy="250000"/>
          </a:xfrm>
          <a:prstGeom prst="rect">
            <a:avLst/>
          </a:prstGeom>
        </p:spPr>
        <p:txBody>
          <a:bodyPr wrap="square" lIns="0" tIns="0" rIns="0" bIns="0" rtlCol="0" anchor="ctr" anchorCtr="0">
            <a:spAutoFit/>
          </a:bodyPr>
          <a:lstStyle/>
          <a:p>
            <a:pPr algn="ctr"/>
            <a:r>
              <a:rPr sz="1898" dirty="0">
                <a:solidFill>
                  <a:srgbClr val="FFFFFF"/>
                </a:solidFill>
                <a:latin typeface="Arial" pitchFamily="34" charset="0"/>
                <a:cs typeface="Arial" pitchFamily="34" charset="0"/>
              </a:rPr>
              <a:t>8%</a:t>
            </a:r>
          </a:p>
        </p:txBody>
      </p:sp>
      <p:sp>
        <p:nvSpPr>
          <p:cNvPr id="1448" name="object_1449"/>
          <p:cNvSpPr/>
          <p:nvPr/>
        </p:nvSpPr>
        <p:spPr>
          <a:xfrm>
            <a:off x="9802050" y="8355954"/>
            <a:ext cx="500000" cy="250000"/>
          </a:xfrm>
          <a:prstGeom prst="rect">
            <a:avLst/>
          </a:prstGeom>
          <a:solidFill>
            <a:srgbClr val="707070"/>
          </a:solidFill>
        </p:spPr>
      </p:sp>
      <p:sp>
        <p:nvSpPr>
          <p:cNvPr id="1450" name="object_1451"/>
          <p:cNvSpPr/>
          <p:nvPr/>
        </p:nvSpPr>
        <p:spPr>
          <a:xfrm>
            <a:off x="9802050" y="8355954"/>
            <a:ext cx="500000" cy="250000"/>
          </a:xfrm>
          <a:prstGeom prst="rect">
            <a:avLst/>
          </a:prstGeom>
        </p:spPr>
        <p:txBody>
          <a:bodyPr wrap="square" lIns="0" tIns="0" rIns="0" bIns="0" rtlCol="0" anchor="ctr" anchorCtr="0">
            <a:spAutoFit/>
          </a:bodyPr>
          <a:lstStyle/>
          <a:p>
            <a:pPr algn="ctr"/>
            <a:r>
              <a:rPr sz="1898" dirty="0">
                <a:solidFill>
                  <a:srgbClr val="FFFFFF"/>
                </a:solidFill>
                <a:latin typeface="Arial" pitchFamily="34" charset="0"/>
                <a:cs typeface="Arial" pitchFamily="34" charset="0"/>
              </a:rPr>
              <a:t>31%</a:t>
            </a:r>
          </a:p>
        </p:txBody>
      </p:sp>
      <p:sp>
        <p:nvSpPr>
          <p:cNvPr id="1452" name="object_1453"/>
          <p:cNvSpPr/>
          <p:nvPr/>
        </p:nvSpPr>
        <p:spPr>
          <a:xfrm>
            <a:off x="10615027" y="6947837"/>
            <a:ext cx="500000" cy="250000"/>
          </a:xfrm>
          <a:prstGeom prst="rect">
            <a:avLst/>
          </a:prstGeom>
          <a:solidFill>
            <a:srgbClr val="D0D0D0"/>
          </a:solidFill>
        </p:spPr>
      </p:sp>
      <p:sp>
        <p:nvSpPr>
          <p:cNvPr id="1454" name="object_1455"/>
          <p:cNvSpPr/>
          <p:nvPr/>
        </p:nvSpPr>
        <p:spPr>
          <a:xfrm>
            <a:off x="10615027" y="6947837"/>
            <a:ext cx="500000" cy="250000"/>
          </a:xfrm>
          <a:prstGeom prst="rect">
            <a:avLst/>
          </a:prstGeom>
        </p:spPr>
        <p:txBody>
          <a:bodyPr wrap="square" lIns="0" tIns="0" rIns="0" bIns="0" rtlCol="0" anchor="ctr" anchorCtr="0">
            <a:spAutoFit/>
          </a:bodyPr>
          <a:lstStyle/>
          <a:p>
            <a:pPr algn="ctr"/>
            <a:r>
              <a:rPr sz="1898" dirty="0">
                <a:solidFill>
                  <a:srgbClr val="FFFFFF"/>
                </a:solidFill>
                <a:latin typeface="Arial" pitchFamily="34" charset="0"/>
                <a:cs typeface="Arial" pitchFamily="34" charset="0"/>
              </a:rPr>
              <a:t>61%</a:t>
            </a:r>
          </a:p>
        </p:txBody>
      </p:sp>
      <p:sp>
        <p:nvSpPr>
          <p:cNvPr id="1456" name="object_1457"/>
          <p:cNvSpPr/>
          <p:nvPr/>
        </p:nvSpPr>
        <p:spPr>
          <a:xfrm>
            <a:off x="9634830" y="7996979"/>
            <a:ext cx="417220" cy="320000"/>
          </a:xfrm>
          <a:prstGeom prst="rect">
            <a:avLst/>
          </a:prstGeom>
          <a:solidFill>
            <a:srgbClr val="D1D3D4"/>
          </a:solidFill>
        </p:spPr>
      </p:sp>
      <p:sp>
        <p:nvSpPr>
          <p:cNvPr id="1458" name="object_1459"/>
          <p:cNvSpPr/>
          <p:nvPr/>
        </p:nvSpPr>
        <p:spPr>
          <a:xfrm>
            <a:off x="9634830" y="7996979"/>
            <a:ext cx="41722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2.7                                                      </a:t>
            </a:r>
          </a:p>
        </p:txBody>
      </p:sp>
      <p:sp>
        <p:nvSpPr>
          <p:cNvPr id="1460" name="object_1461"/>
          <p:cNvSpPr/>
          <p:nvPr/>
        </p:nvSpPr>
        <p:spPr>
          <a:xfrm>
            <a:off x="10052050" y="7996979"/>
            <a:ext cx="417220" cy="320000"/>
          </a:xfrm>
          <a:prstGeom prst="rect">
            <a:avLst/>
          </a:prstGeom>
          <a:solidFill>
            <a:srgbClr val="E1E2E3"/>
          </a:solidFill>
        </p:spPr>
      </p:sp>
      <p:sp>
        <p:nvSpPr>
          <p:cNvPr id="1462" name="object_1463"/>
          <p:cNvSpPr/>
          <p:nvPr/>
        </p:nvSpPr>
        <p:spPr>
          <a:xfrm>
            <a:off x="10052050" y="7996979"/>
            <a:ext cx="41722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2.7                                                      </a:t>
            </a:r>
          </a:p>
        </p:txBody>
      </p:sp>
      <p:sp>
        <p:nvSpPr>
          <p:cNvPr id="1464" name="object_1465"/>
          <p:cNvSpPr/>
          <p:nvPr/>
        </p:nvSpPr>
        <p:spPr>
          <a:xfrm>
            <a:off x="0" y="8359926"/>
            <a:ext cx="822960" cy="320000"/>
          </a:xfrm>
          <a:prstGeom prst="rect">
            <a:avLst/>
          </a:prstGeom>
          <a:solidFill>
            <a:srgbClr val="D1D3D4"/>
          </a:solidFill>
        </p:spPr>
      </p:sp>
      <p:sp>
        <p:nvSpPr>
          <p:cNvPr id="1466" name="object_1467"/>
          <p:cNvSpPr/>
          <p:nvPr/>
        </p:nvSpPr>
        <p:spPr>
          <a:xfrm>
            <a:off x="0" y="8359926"/>
            <a:ext cx="82296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2024</a:t>
            </a:r>
          </a:p>
        </p:txBody>
      </p:sp>
      <p:sp>
        <p:nvSpPr>
          <p:cNvPr id="1468" name="object_1469"/>
          <p:cNvSpPr/>
          <p:nvPr/>
        </p:nvSpPr>
        <p:spPr>
          <a:xfrm>
            <a:off x="822960" y="8359926"/>
            <a:ext cx="822960" cy="320000"/>
          </a:xfrm>
          <a:prstGeom prst="rect">
            <a:avLst/>
          </a:prstGeom>
          <a:solidFill>
            <a:srgbClr val="E1E2E3"/>
          </a:solidFill>
        </p:spPr>
      </p:sp>
      <p:sp>
        <p:nvSpPr>
          <p:cNvPr id="1470" name="object_1471"/>
          <p:cNvSpPr/>
          <p:nvPr/>
        </p:nvSpPr>
        <p:spPr>
          <a:xfrm>
            <a:off x="822960" y="8359926"/>
            <a:ext cx="82296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2023</a:t>
            </a:r>
          </a:p>
        </p:txBody>
      </p:sp>
      <p:sp>
        <p:nvSpPr>
          <p:cNvPr id="1472" name="object_1473"/>
          <p:cNvSpPr/>
          <p:nvPr/>
        </p:nvSpPr>
        <p:spPr>
          <a:xfrm rot="16200000">
            <a:off x="16127587" y="6974790"/>
            <a:ext cx="1251660" cy="1251660"/>
          </a:xfrm>
          <a:prstGeom prst="blockArc">
            <a:avLst>
              <a:gd name="adj1" fmla="val 0"/>
              <a:gd name="adj2" fmla="val 7762500"/>
              <a:gd name="adj3" fmla="val 50000"/>
            </a:avLst>
          </a:prstGeom>
          <a:solidFill>
            <a:srgbClr val="D0D0D0"/>
          </a:solidFill>
          <a:ln w="19050" cap="flat" cmpd="sng" algn="ctr">
            <a:solidFill>
              <a:srgbClr val="FFFFFF"/>
            </a:solidFill>
          </a:ln>
        </p:spPr>
      </p:sp>
      <p:sp>
        <p:nvSpPr>
          <p:cNvPr id="1474" name="object_1475"/>
          <p:cNvSpPr/>
          <p:nvPr/>
        </p:nvSpPr>
        <p:spPr>
          <a:xfrm rot="16200000">
            <a:off x="16127587" y="6974790"/>
            <a:ext cx="1251660" cy="1251660"/>
          </a:xfrm>
          <a:prstGeom prst="blockArc">
            <a:avLst>
              <a:gd name="adj1" fmla="val 7762500"/>
              <a:gd name="adj2" fmla="val 16230682"/>
              <a:gd name="adj3" fmla="val 50000"/>
            </a:avLst>
          </a:prstGeom>
          <a:solidFill>
            <a:srgbClr val="D0D0D0"/>
          </a:solidFill>
          <a:ln w="19050" cap="flat" cmpd="sng" algn="ctr">
            <a:solidFill>
              <a:srgbClr val="FFFFFF"/>
            </a:solidFill>
          </a:ln>
        </p:spPr>
      </p:sp>
      <p:sp>
        <p:nvSpPr>
          <p:cNvPr id="1476" name="object_1477"/>
          <p:cNvSpPr/>
          <p:nvPr/>
        </p:nvSpPr>
        <p:spPr>
          <a:xfrm rot="16200000">
            <a:off x="16127587" y="6974790"/>
            <a:ext cx="1251660" cy="1251660"/>
          </a:xfrm>
          <a:prstGeom prst="blockArc">
            <a:avLst>
              <a:gd name="adj1" fmla="val 16230682"/>
              <a:gd name="adj2" fmla="val 19851136"/>
              <a:gd name="adj3" fmla="val 50000"/>
            </a:avLst>
          </a:prstGeom>
          <a:solidFill>
            <a:srgbClr val="707070"/>
          </a:solidFill>
          <a:ln w="19050" cap="flat" cmpd="sng" algn="ctr">
            <a:solidFill>
              <a:srgbClr val="FFFFFF"/>
            </a:solidFill>
          </a:ln>
        </p:spPr>
      </p:sp>
      <p:sp>
        <p:nvSpPr>
          <p:cNvPr id="1478" name="object_1479"/>
          <p:cNvSpPr/>
          <p:nvPr/>
        </p:nvSpPr>
        <p:spPr>
          <a:xfrm rot="16200000">
            <a:off x="16127587" y="6974790"/>
            <a:ext cx="1251660" cy="1251660"/>
          </a:xfrm>
          <a:prstGeom prst="blockArc">
            <a:avLst>
              <a:gd name="adj1" fmla="val 19851136"/>
              <a:gd name="adj2" fmla="val 20756250"/>
              <a:gd name="adj3" fmla="val 50000"/>
            </a:avLst>
          </a:prstGeom>
          <a:solidFill>
            <a:srgbClr val="707070"/>
          </a:solidFill>
          <a:ln w="19050" cap="flat" cmpd="sng" algn="ctr">
            <a:solidFill>
              <a:srgbClr val="FFFFFF"/>
            </a:solidFill>
          </a:ln>
        </p:spPr>
      </p:sp>
      <p:sp>
        <p:nvSpPr>
          <p:cNvPr id="1480" name="object_1481"/>
          <p:cNvSpPr/>
          <p:nvPr/>
        </p:nvSpPr>
        <p:spPr>
          <a:xfrm rot="16200000">
            <a:off x="16127587" y="6974790"/>
            <a:ext cx="1251660" cy="1251660"/>
          </a:xfrm>
          <a:prstGeom prst="blockArc">
            <a:avLst>
              <a:gd name="adj1" fmla="val 20756250"/>
              <a:gd name="adj2" fmla="val 21293182"/>
              <a:gd name="adj3" fmla="val 50000"/>
            </a:avLst>
          </a:prstGeom>
          <a:solidFill>
            <a:srgbClr val="101010"/>
          </a:solidFill>
          <a:ln w="19050" cap="flat" cmpd="sng" algn="ctr">
            <a:solidFill>
              <a:srgbClr val="FFFFFF"/>
            </a:solidFill>
          </a:ln>
        </p:spPr>
      </p:sp>
      <p:sp>
        <p:nvSpPr>
          <p:cNvPr id="1482" name="object_1483"/>
          <p:cNvSpPr/>
          <p:nvPr/>
        </p:nvSpPr>
        <p:spPr>
          <a:xfrm rot="16200000">
            <a:off x="16127587" y="6974790"/>
            <a:ext cx="1251660" cy="1251660"/>
          </a:xfrm>
          <a:prstGeom prst="blockArc">
            <a:avLst>
              <a:gd name="adj1" fmla="val 21293182"/>
              <a:gd name="adj2" fmla="val 21600000"/>
              <a:gd name="adj3" fmla="val 50000"/>
            </a:avLst>
          </a:prstGeom>
          <a:solidFill>
            <a:srgbClr val="101010"/>
          </a:solidFill>
          <a:ln w="19050" cap="flat" cmpd="sng" algn="ctr">
            <a:solidFill>
              <a:srgbClr val="FFFFFF"/>
            </a:solidFill>
          </a:ln>
        </p:spPr>
      </p:sp>
      <p:sp>
        <p:nvSpPr>
          <p:cNvPr id="1484" name="object_1485"/>
          <p:cNvSpPr/>
          <p:nvPr/>
        </p:nvSpPr>
        <p:spPr>
          <a:xfrm>
            <a:off x="16336197" y="7183400"/>
            <a:ext cx="834440" cy="834440"/>
          </a:xfrm>
          <a:prstGeom prst="ellipse">
            <a:avLst/>
          </a:prstGeom>
          <a:solidFill>
            <a:srgbClr val="35B77C"/>
          </a:solidFill>
          <a:ln w="49050" cap="flat" cmpd="sng" algn="ctr">
            <a:solidFill>
              <a:srgbClr val="FFFFFF"/>
            </a:solidFill>
          </a:ln>
        </p:spPr>
        <p:txBody>
          <a:bodyPr wrap="square" lIns="0" tIns="0" rIns="0" bIns="0" rtlCol="0" anchor="ctr" anchorCtr="0"/>
          <a:lstStyle/>
          <a:p>
            <a:pPr algn="ctr"/>
            <a:r>
              <a:rPr lang="de-AT" sz="2550" b="1" dirty="0">
                <a:solidFill>
                  <a:srgbClr val="FFFFFF"/>
                </a:solidFill>
                <a:latin typeface="Avenir Next LT Pro"/>
                <a:cs typeface="Avenir Next LT Pro"/>
              </a:rPr>
              <a:t>2</a:t>
            </a:r>
          </a:p>
        </p:txBody>
      </p:sp>
      <p:sp>
        <p:nvSpPr>
          <p:cNvPr id="1486" name="object_1487"/>
          <p:cNvSpPr/>
          <p:nvPr/>
        </p:nvSpPr>
        <p:spPr>
          <a:xfrm>
            <a:off x="15690440" y="6947836"/>
            <a:ext cx="500000" cy="250000"/>
          </a:xfrm>
          <a:prstGeom prst="rect">
            <a:avLst/>
          </a:prstGeom>
          <a:solidFill>
            <a:srgbClr val="101010"/>
          </a:solidFill>
        </p:spPr>
      </p:sp>
      <p:sp>
        <p:nvSpPr>
          <p:cNvPr id="1488" name="object_1489"/>
          <p:cNvSpPr/>
          <p:nvPr/>
        </p:nvSpPr>
        <p:spPr>
          <a:xfrm>
            <a:off x="15690440" y="6947836"/>
            <a:ext cx="500000" cy="250000"/>
          </a:xfrm>
          <a:prstGeom prst="rect">
            <a:avLst/>
          </a:prstGeom>
        </p:spPr>
        <p:txBody>
          <a:bodyPr wrap="square" lIns="0" tIns="0" rIns="0" bIns="0" rtlCol="0" anchor="ctr" anchorCtr="0">
            <a:spAutoFit/>
          </a:bodyPr>
          <a:lstStyle/>
          <a:p>
            <a:pPr algn="ctr"/>
            <a:r>
              <a:rPr sz="1898" dirty="0">
                <a:solidFill>
                  <a:srgbClr val="FFFFFF"/>
                </a:solidFill>
                <a:latin typeface="Arial" pitchFamily="34" charset="0"/>
                <a:cs typeface="Arial" pitchFamily="34" charset="0"/>
              </a:rPr>
              <a:t>4%</a:t>
            </a:r>
          </a:p>
        </p:txBody>
      </p:sp>
      <p:sp>
        <p:nvSpPr>
          <p:cNvPr id="1490" name="object_1491"/>
          <p:cNvSpPr/>
          <p:nvPr/>
        </p:nvSpPr>
        <p:spPr>
          <a:xfrm>
            <a:off x="16503417" y="8355954"/>
            <a:ext cx="500000" cy="250000"/>
          </a:xfrm>
          <a:prstGeom prst="rect">
            <a:avLst/>
          </a:prstGeom>
          <a:solidFill>
            <a:srgbClr val="707070"/>
          </a:solidFill>
        </p:spPr>
      </p:sp>
      <p:sp>
        <p:nvSpPr>
          <p:cNvPr id="1492" name="object_1493"/>
          <p:cNvSpPr/>
          <p:nvPr/>
        </p:nvSpPr>
        <p:spPr>
          <a:xfrm>
            <a:off x="16503417" y="8355954"/>
            <a:ext cx="500000" cy="250000"/>
          </a:xfrm>
          <a:prstGeom prst="rect">
            <a:avLst/>
          </a:prstGeom>
        </p:spPr>
        <p:txBody>
          <a:bodyPr wrap="square" lIns="0" tIns="0" rIns="0" bIns="0" rtlCol="0" anchor="ctr" anchorCtr="0">
            <a:spAutoFit/>
          </a:bodyPr>
          <a:lstStyle/>
          <a:p>
            <a:pPr algn="ctr"/>
            <a:r>
              <a:rPr sz="1898" dirty="0">
                <a:solidFill>
                  <a:srgbClr val="FFFFFF"/>
                </a:solidFill>
                <a:latin typeface="Arial" pitchFamily="34" charset="0"/>
                <a:cs typeface="Arial" pitchFamily="34" charset="0"/>
              </a:rPr>
              <a:t>21%</a:t>
            </a:r>
          </a:p>
        </p:txBody>
      </p:sp>
      <p:sp>
        <p:nvSpPr>
          <p:cNvPr id="1494" name="object_1495"/>
          <p:cNvSpPr/>
          <p:nvPr/>
        </p:nvSpPr>
        <p:spPr>
          <a:xfrm>
            <a:off x="17316394" y="6947837"/>
            <a:ext cx="500000" cy="250000"/>
          </a:xfrm>
          <a:prstGeom prst="rect">
            <a:avLst/>
          </a:prstGeom>
          <a:solidFill>
            <a:srgbClr val="D0D0D0"/>
          </a:solidFill>
        </p:spPr>
      </p:sp>
      <p:sp>
        <p:nvSpPr>
          <p:cNvPr id="1496" name="object_1497"/>
          <p:cNvSpPr/>
          <p:nvPr/>
        </p:nvSpPr>
        <p:spPr>
          <a:xfrm>
            <a:off x="17316394" y="6947837"/>
            <a:ext cx="500000" cy="250000"/>
          </a:xfrm>
          <a:prstGeom prst="rect">
            <a:avLst/>
          </a:prstGeom>
        </p:spPr>
        <p:txBody>
          <a:bodyPr wrap="square" lIns="0" tIns="0" rIns="0" bIns="0" rtlCol="0" anchor="ctr" anchorCtr="0">
            <a:spAutoFit/>
          </a:bodyPr>
          <a:lstStyle/>
          <a:p>
            <a:pPr algn="ctr"/>
            <a:r>
              <a:rPr sz="1898" dirty="0">
                <a:solidFill>
                  <a:srgbClr val="FFFFFF"/>
                </a:solidFill>
                <a:latin typeface="Arial" pitchFamily="34" charset="0"/>
                <a:cs typeface="Arial" pitchFamily="34" charset="0"/>
              </a:rPr>
              <a:t>75%</a:t>
            </a:r>
          </a:p>
        </p:txBody>
      </p:sp>
      <p:sp>
        <p:nvSpPr>
          <p:cNvPr id="1498" name="object_1499"/>
          <p:cNvSpPr/>
          <p:nvPr/>
        </p:nvSpPr>
        <p:spPr>
          <a:xfrm>
            <a:off x="16336197" y="7996979"/>
            <a:ext cx="417220" cy="320000"/>
          </a:xfrm>
          <a:prstGeom prst="rect">
            <a:avLst/>
          </a:prstGeom>
          <a:solidFill>
            <a:srgbClr val="D1D3D4"/>
          </a:solidFill>
        </p:spPr>
      </p:sp>
      <p:sp>
        <p:nvSpPr>
          <p:cNvPr id="1500" name="object_1501"/>
          <p:cNvSpPr/>
          <p:nvPr/>
        </p:nvSpPr>
        <p:spPr>
          <a:xfrm>
            <a:off x="16336197" y="7996979"/>
            <a:ext cx="41722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2.1                                                      </a:t>
            </a:r>
          </a:p>
        </p:txBody>
      </p:sp>
      <p:sp>
        <p:nvSpPr>
          <p:cNvPr id="1502" name="object_1503"/>
          <p:cNvSpPr/>
          <p:nvPr/>
        </p:nvSpPr>
        <p:spPr>
          <a:xfrm>
            <a:off x="16753417" y="7996979"/>
            <a:ext cx="417220" cy="320000"/>
          </a:xfrm>
          <a:prstGeom prst="rect">
            <a:avLst/>
          </a:prstGeom>
          <a:solidFill>
            <a:srgbClr val="E1E2E3"/>
          </a:solidFill>
        </p:spPr>
      </p:sp>
      <p:sp>
        <p:nvSpPr>
          <p:cNvPr id="1504" name="object_1505"/>
          <p:cNvSpPr/>
          <p:nvPr/>
        </p:nvSpPr>
        <p:spPr>
          <a:xfrm>
            <a:off x="16753417" y="7996979"/>
            <a:ext cx="41722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2.2                                                      </a:t>
            </a:r>
          </a:p>
        </p:txBody>
      </p:sp>
      <p:sp>
        <p:nvSpPr>
          <p:cNvPr id="1506" name="object_1507"/>
          <p:cNvSpPr/>
          <p:nvPr/>
        </p:nvSpPr>
        <p:spPr>
          <a:xfrm>
            <a:off x="0" y="8359926"/>
            <a:ext cx="822960" cy="320000"/>
          </a:xfrm>
          <a:prstGeom prst="rect">
            <a:avLst/>
          </a:prstGeom>
          <a:solidFill>
            <a:srgbClr val="D1D3D4"/>
          </a:solidFill>
        </p:spPr>
      </p:sp>
      <p:sp>
        <p:nvSpPr>
          <p:cNvPr id="1508" name="object_1509"/>
          <p:cNvSpPr/>
          <p:nvPr/>
        </p:nvSpPr>
        <p:spPr>
          <a:xfrm>
            <a:off x="0" y="8359926"/>
            <a:ext cx="82296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2024</a:t>
            </a:r>
          </a:p>
        </p:txBody>
      </p:sp>
      <p:sp>
        <p:nvSpPr>
          <p:cNvPr id="1510" name="object_1511"/>
          <p:cNvSpPr/>
          <p:nvPr/>
        </p:nvSpPr>
        <p:spPr>
          <a:xfrm>
            <a:off x="822960" y="8359926"/>
            <a:ext cx="822960" cy="320000"/>
          </a:xfrm>
          <a:prstGeom prst="rect">
            <a:avLst/>
          </a:prstGeom>
          <a:solidFill>
            <a:srgbClr val="E1E2E3"/>
          </a:solidFill>
        </p:spPr>
      </p:sp>
      <p:sp>
        <p:nvSpPr>
          <p:cNvPr id="1512" name="object_1513"/>
          <p:cNvSpPr/>
          <p:nvPr/>
        </p:nvSpPr>
        <p:spPr>
          <a:xfrm>
            <a:off x="822960" y="8359926"/>
            <a:ext cx="822960" cy="320000"/>
          </a:xfrm>
          <a:prstGeom prst="rect">
            <a:avLst/>
          </a:prstGeom>
        </p:spPr>
        <p:txBody>
          <a:bodyPr wrap="square" lIns="0" tIns="0" rIns="0" bIns="0" rtlCol="0" anchor="ctr" anchorCtr="0">
            <a:spAutoFit/>
          </a:bodyPr>
          <a:lstStyle/>
          <a:p>
            <a:pPr algn="ctr"/>
            <a:r>
              <a:rPr sz="2100" dirty="0">
                <a:solidFill>
                  <a:srgbClr val="000000"/>
                </a:solidFill>
                <a:latin typeface="Arial" pitchFamily="34" charset="0"/>
                <a:cs typeface="Arial" pitchFamily="34" charset="0"/>
              </a:rPr>
              <a:t>2023</a:t>
            </a:r>
          </a:p>
        </p:txBody>
      </p:sp>
      <p:sp>
        <p:nvSpPr>
          <p:cNvPr id="1514" name="object_1515"/>
          <p:cNvSpPr/>
          <p:nvPr/>
        </p:nvSpPr>
        <p:spPr>
          <a:xfrm>
            <a:off x="0" y="8679926"/>
            <a:ext cx="10052050" cy="2629424"/>
          </a:xfrm>
          <a:prstGeom prst="rect">
            <a:avLst/>
          </a:prstGeom>
          <a:solidFill>
            <a:srgbClr val="DB2D3C">
              <a:alpha val="30000"/>
            </a:srgbClr>
          </a:solidFill>
        </p:spPr>
      </p:sp>
      <p:sp>
        <p:nvSpPr>
          <p:cNvPr id="1516" name="object_1517"/>
          <p:cNvSpPr/>
          <p:nvPr/>
        </p:nvSpPr>
        <p:spPr>
          <a:xfrm>
            <a:off x="0" y="8679926"/>
            <a:ext cx="10052050" cy="367554"/>
          </a:xfrm>
        </p:spPr>
        <p:txBody>
          <a:bodyPr wrap="square" lIns="0" tIns="0" rIns="0" bIns="0" rtlCol="0" anchor="b" anchorCtr="0"/>
          <a:lstStyle/>
          <a:p>
            <a:pPr algn="ctr"/>
            <a:r>
              <a:rPr lang="de-AT" sz="2350" b="1" dirty="0">
                <a:solidFill>
                  <a:srgbClr val="000000"/>
                </a:solidFill>
                <a:latin typeface="Avenir Next LT Pro"/>
                <a:cs typeface="Avenir Next LT Pro"/>
              </a:rPr>
              <a:t>Verbesserungspotentiale</a:t>
            </a:r>
          </a:p>
        </p:txBody>
      </p:sp>
      <p:sp>
        <p:nvSpPr>
          <p:cNvPr id="1518" name="object_1519">
            <a:hlinkClick r:id="rId20" action="ppaction://hlinksldjump" tooltip="Zusammenarbeit mit anderen Bereichen Z=3.1 / W=56%"/>
          </p:cNvPr>
          <p:cNvSpPr/>
          <p:nvPr/>
        </p:nvSpPr>
        <p:spPr>
          <a:xfrm>
            <a:off x="226187" y="9047480"/>
            <a:ext cx="452374" cy="452374"/>
          </a:xfrm>
          <a:prstGeom prst="ellipse">
            <a:avLst/>
          </a:prstGeom>
          <a:solidFill>
            <a:srgbClr val="DB2D3C">
              <a:alpha val="89999"/>
            </a:srgbClr>
          </a:solidFill>
        </p:spPr>
        <p:txBody>
          <a:bodyPr wrap="square" lIns="0" tIns="54000" rIns="0" bIns="54000" rtlCol="0" anchor="ctr">
            <a:normAutofit fontScale="85000" lnSpcReduction="20000"/>
          </a:bodyPr>
          <a:lstStyle/>
          <a:p>
            <a:pPr algn="ctr"/>
            <a:r>
              <a:rPr sz="1950" b="1" dirty="0">
                <a:solidFill>
                  <a:srgbClr val="FFFFFF"/>
                </a:solidFill>
                <a:latin typeface="Arial"/>
                <a:ea typeface="Arial"/>
              </a:rPr>
              <a:t>13</a:t>
            </a:r>
            <a:endParaRPr sz="1950" b="1" dirty="0"/>
          </a:p>
        </p:txBody>
      </p:sp>
      <p:sp>
        <p:nvSpPr>
          <p:cNvPr id="1520" name="object_1521"/>
          <p:cNvSpPr/>
          <p:nvPr/>
        </p:nvSpPr>
        <p:spPr>
          <a:xfrm>
            <a:off x="904748" y="9047480"/>
            <a:ext cx="9147302" cy="452374"/>
          </a:xfrm>
          <a:prstGeom prst="rect">
            <a:avLst/>
          </a:prstGeom>
        </p:spPr>
        <p:txBody>
          <a:bodyPr wrap="square" lIns="0" tIns="0" rIns="0" bIns="0" rtlCol="0" anchor="ctr"/>
          <a:lstStyle/>
          <a:p>
            <a:pPr>
              <a:spcAft>
                <a:spcPts val="1000"/>
              </a:spcAft>
            </a:pPr>
            <a:r>
              <a:rPr lang="de-AT" sz="2000" dirty="0">
                <a:solidFill>
                  <a:srgbClr val="000000"/>
                </a:solidFill>
                <a:latin typeface="Arial"/>
                <a:ea typeface="Arial"/>
              </a:rPr>
              <a:t>Zusammenarbeit mit anderen Bereichen</a:t>
            </a:r>
          </a:p>
        </p:txBody>
      </p:sp>
      <p:sp>
        <p:nvSpPr>
          <p:cNvPr id="1522" name="object_1523"/>
          <p:cNvSpPr/>
          <p:nvPr/>
        </p:nvSpPr>
        <p:spPr>
          <a:xfrm>
            <a:off x="10052050" y="8679926"/>
            <a:ext cx="10052050" cy="2629424"/>
          </a:xfrm>
          <a:prstGeom prst="rect">
            <a:avLst/>
          </a:prstGeom>
          <a:solidFill>
            <a:srgbClr val="35B77C">
              <a:alpha val="30000"/>
            </a:srgbClr>
          </a:solidFill>
        </p:spPr>
      </p:sp>
      <p:sp>
        <p:nvSpPr>
          <p:cNvPr id="1524" name="object_1525"/>
          <p:cNvSpPr/>
          <p:nvPr/>
        </p:nvSpPr>
        <p:spPr>
          <a:xfrm>
            <a:off x="10052050" y="8679926"/>
            <a:ext cx="10052050" cy="367554"/>
          </a:xfrm>
        </p:spPr>
        <p:txBody>
          <a:bodyPr wrap="square" lIns="0" tIns="0" rIns="0" bIns="0" rtlCol="0" anchor="b" anchorCtr="0"/>
          <a:lstStyle/>
          <a:p>
            <a:pPr algn="ctr"/>
            <a:r>
              <a:rPr lang="de-AT" sz="2350" b="1" dirty="0">
                <a:solidFill>
                  <a:srgbClr val="000000"/>
                </a:solidFill>
                <a:latin typeface="Avenir Next LT Pro"/>
                <a:cs typeface="Avenir Next LT Pro"/>
              </a:rPr>
              <a:t>Relative Stärken</a:t>
            </a:r>
          </a:p>
        </p:txBody>
      </p:sp>
      <p:sp>
        <p:nvSpPr>
          <p:cNvPr id="1526" name="object_1527">
            <a:hlinkClick r:id="rId21" action="ppaction://hlinksldjump" tooltip="Unterstützung durch Führungskraft Z=1.8 / W=100%"/>
          </p:cNvPr>
          <p:cNvSpPr/>
          <p:nvPr/>
        </p:nvSpPr>
        <p:spPr>
          <a:xfrm>
            <a:off x="10278237" y="9047480"/>
            <a:ext cx="452374" cy="452374"/>
          </a:xfrm>
          <a:prstGeom prst="ellipse">
            <a:avLst/>
          </a:prstGeom>
          <a:solidFill>
            <a:srgbClr val="35B77C">
              <a:alpha val="89999"/>
            </a:srgbClr>
          </a:solidFill>
        </p:spPr>
        <p:txBody>
          <a:bodyPr wrap="square" lIns="0" tIns="54000" rIns="0" bIns="54000" rtlCol="0" anchor="ctr">
            <a:normAutofit fontScale="85000" lnSpcReduction="20000"/>
          </a:bodyPr>
          <a:lstStyle/>
          <a:p>
            <a:pPr algn="ctr"/>
            <a:r>
              <a:rPr sz="1950" b="1" dirty="0">
                <a:solidFill>
                  <a:srgbClr val="FFFFFF"/>
                </a:solidFill>
                <a:latin typeface="Arial"/>
                <a:ea typeface="Arial"/>
              </a:rPr>
              <a:t>4</a:t>
            </a:r>
            <a:endParaRPr sz="1950" b="1" dirty="0"/>
          </a:p>
        </p:txBody>
      </p:sp>
      <p:sp>
        <p:nvSpPr>
          <p:cNvPr id="1528" name="object_1529"/>
          <p:cNvSpPr/>
          <p:nvPr/>
        </p:nvSpPr>
        <p:spPr>
          <a:xfrm>
            <a:off x="10956798" y="9047480"/>
            <a:ext cx="9147302" cy="452374"/>
          </a:xfrm>
          <a:prstGeom prst="rect">
            <a:avLst/>
          </a:prstGeom>
        </p:spPr>
        <p:txBody>
          <a:bodyPr wrap="square" lIns="0" tIns="0" rIns="0" bIns="0" rtlCol="0" anchor="ctr"/>
          <a:lstStyle/>
          <a:p>
            <a:pPr>
              <a:spcAft>
                <a:spcPts val="1000"/>
              </a:spcAft>
            </a:pPr>
            <a:r>
              <a:rPr lang="de-AT" sz="2000" dirty="0">
                <a:solidFill>
                  <a:srgbClr val="000000"/>
                </a:solidFill>
                <a:latin typeface="Arial"/>
                <a:ea typeface="Arial"/>
              </a:rPr>
              <a:t>Unterstützung durch Führungskraft</a:t>
            </a:r>
          </a:p>
        </p:txBody>
      </p:sp>
      <p:sp>
        <p:nvSpPr>
          <p:cNvPr id="1530" name="object_1531">
            <a:hlinkClick r:id="rId22" action="ppaction://hlinksldjump" tooltip="Eigenverantwortung wird gefördert Z=1.4 / W=83%"/>
          </p:cNvPr>
          <p:cNvSpPr/>
          <p:nvPr/>
        </p:nvSpPr>
        <p:spPr>
          <a:xfrm>
            <a:off x="10278237" y="9499854"/>
            <a:ext cx="452374" cy="452374"/>
          </a:xfrm>
          <a:prstGeom prst="ellipse">
            <a:avLst/>
          </a:prstGeom>
          <a:solidFill>
            <a:srgbClr val="35B77C">
              <a:alpha val="89999"/>
            </a:srgbClr>
          </a:solidFill>
        </p:spPr>
        <p:txBody>
          <a:bodyPr wrap="square" lIns="0" tIns="54000" rIns="0" bIns="54000" rtlCol="0" anchor="ctr">
            <a:normAutofit fontScale="85000" lnSpcReduction="20000"/>
          </a:bodyPr>
          <a:lstStyle/>
          <a:p>
            <a:pPr algn="ctr"/>
            <a:r>
              <a:rPr sz="1950" b="1" dirty="0">
                <a:solidFill>
                  <a:srgbClr val="FFFFFF"/>
                </a:solidFill>
                <a:latin typeface="Arial"/>
                <a:ea typeface="Arial"/>
              </a:rPr>
              <a:t>21</a:t>
            </a:r>
            <a:endParaRPr sz="1950" b="1" dirty="0"/>
          </a:p>
        </p:txBody>
      </p:sp>
      <p:sp>
        <p:nvSpPr>
          <p:cNvPr id="1532" name="object_1533"/>
          <p:cNvSpPr/>
          <p:nvPr/>
        </p:nvSpPr>
        <p:spPr>
          <a:xfrm>
            <a:off x="10956798" y="9499854"/>
            <a:ext cx="9147302" cy="452374"/>
          </a:xfrm>
          <a:prstGeom prst="rect">
            <a:avLst/>
          </a:prstGeom>
        </p:spPr>
        <p:txBody>
          <a:bodyPr wrap="square" lIns="0" tIns="0" rIns="0" bIns="0" rtlCol="0" anchor="ctr"/>
          <a:lstStyle/>
          <a:p>
            <a:pPr>
              <a:spcAft>
                <a:spcPts val="1000"/>
              </a:spcAft>
            </a:pPr>
            <a:r>
              <a:rPr lang="de-AT" sz="2000" dirty="0">
                <a:solidFill>
                  <a:srgbClr val="000000"/>
                </a:solidFill>
                <a:latin typeface="Arial"/>
                <a:ea typeface="Arial"/>
              </a:rPr>
              <a:t>Eigenverantwortung wird gefördert</a:t>
            </a:r>
          </a:p>
        </p:txBody>
      </p:sp>
      <p:sp>
        <p:nvSpPr>
          <p:cNvPr id="1534" name="object_1535">
            <a:hlinkClick r:id="rId23" action="ppaction://hlinksldjump" tooltip="Führungskraft ist Vorbild Z=1.8 / W=83%"/>
          </p:cNvPr>
          <p:cNvSpPr/>
          <p:nvPr/>
        </p:nvSpPr>
        <p:spPr>
          <a:xfrm>
            <a:off x="10278237" y="9952228"/>
            <a:ext cx="452374" cy="452374"/>
          </a:xfrm>
          <a:prstGeom prst="ellipse">
            <a:avLst/>
          </a:prstGeom>
          <a:solidFill>
            <a:srgbClr val="35B77C">
              <a:alpha val="89999"/>
            </a:srgbClr>
          </a:solidFill>
        </p:spPr>
        <p:txBody>
          <a:bodyPr wrap="square" lIns="0" tIns="54000" rIns="0" bIns="54000" rtlCol="0" anchor="ctr">
            <a:normAutofit fontScale="85000" lnSpcReduction="20000"/>
          </a:bodyPr>
          <a:lstStyle/>
          <a:p>
            <a:pPr algn="ctr"/>
            <a:r>
              <a:rPr sz="1950" b="1" dirty="0">
                <a:solidFill>
                  <a:srgbClr val="FFFFFF"/>
                </a:solidFill>
                <a:latin typeface="Arial"/>
                <a:ea typeface="Arial"/>
              </a:rPr>
              <a:t>16</a:t>
            </a:r>
            <a:endParaRPr sz="1950" b="1" dirty="0"/>
          </a:p>
        </p:txBody>
      </p:sp>
      <p:sp>
        <p:nvSpPr>
          <p:cNvPr id="1536" name="object_1537"/>
          <p:cNvSpPr/>
          <p:nvPr/>
        </p:nvSpPr>
        <p:spPr>
          <a:xfrm>
            <a:off x="10956798" y="9952228"/>
            <a:ext cx="9147302" cy="452374"/>
          </a:xfrm>
          <a:prstGeom prst="rect">
            <a:avLst/>
          </a:prstGeom>
        </p:spPr>
        <p:txBody>
          <a:bodyPr wrap="square" lIns="0" tIns="0" rIns="0" bIns="0" rtlCol="0" anchor="ctr"/>
          <a:lstStyle/>
          <a:p>
            <a:pPr>
              <a:spcAft>
                <a:spcPts val="1000"/>
              </a:spcAft>
            </a:pPr>
            <a:r>
              <a:rPr lang="de-AT" sz="2000" dirty="0">
                <a:solidFill>
                  <a:srgbClr val="000000"/>
                </a:solidFill>
                <a:latin typeface="Arial"/>
                <a:ea typeface="Arial"/>
              </a:rPr>
              <a:t>Führungskraft ist Vorbild</a:t>
            </a:r>
          </a:p>
        </p:txBody>
      </p:sp>
      <p:sp>
        <p:nvSpPr>
          <p:cNvPr id="1538" name="object_1539">
            <a:hlinkClick r:id="rId24" action="ppaction://hlinksldjump" tooltip="Loyalität zum Unternehmen Z=1.6 / W=61%"/>
          </p:cNvPr>
          <p:cNvSpPr/>
          <p:nvPr/>
        </p:nvSpPr>
        <p:spPr>
          <a:xfrm>
            <a:off x="10278237" y="10404602"/>
            <a:ext cx="452374" cy="452374"/>
          </a:xfrm>
          <a:prstGeom prst="ellipse">
            <a:avLst/>
          </a:prstGeom>
          <a:solidFill>
            <a:srgbClr val="35B77C">
              <a:alpha val="89999"/>
            </a:srgbClr>
          </a:solidFill>
        </p:spPr>
        <p:txBody>
          <a:bodyPr wrap="square" lIns="0" tIns="54000" rIns="0" bIns="54000" rtlCol="0" anchor="ctr">
            <a:normAutofit fontScale="85000" lnSpcReduction="20000"/>
          </a:bodyPr>
          <a:lstStyle/>
          <a:p>
            <a:pPr algn="ctr"/>
            <a:r>
              <a:rPr sz="1950" b="1" dirty="0">
                <a:solidFill>
                  <a:srgbClr val="FFFFFF"/>
                </a:solidFill>
                <a:latin typeface="Arial"/>
                <a:ea typeface="Arial"/>
              </a:rPr>
              <a:t>36</a:t>
            </a:r>
            <a:endParaRPr sz="1950" b="1" dirty="0"/>
          </a:p>
        </p:txBody>
      </p:sp>
      <p:sp>
        <p:nvSpPr>
          <p:cNvPr id="1540" name="object_1541"/>
          <p:cNvSpPr/>
          <p:nvPr/>
        </p:nvSpPr>
        <p:spPr>
          <a:xfrm>
            <a:off x="10956798" y="10404602"/>
            <a:ext cx="9147302" cy="452374"/>
          </a:xfrm>
          <a:prstGeom prst="rect">
            <a:avLst/>
          </a:prstGeom>
        </p:spPr>
        <p:txBody>
          <a:bodyPr wrap="square" lIns="0" tIns="0" rIns="0" bIns="0" rtlCol="0" anchor="ctr"/>
          <a:lstStyle/>
          <a:p>
            <a:pPr>
              <a:spcAft>
                <a:spcPts val="1000"/>
              </a:spcAft>
            </a:pPr>
            <a:r>
              <a:rPr lang="de-AT" sz="2000" dirty="0">
                <a:solidFill>
                  <a:srgbClr val="000000"/>
                </a:solidFill>
                <a:latin typeface="Arial"/>
                <a:ea typeface="Arial"/>
              </a:rPr>
              <a:t>Loyalität zum Unternehmen</a:t>
            </a:r>
          </a:p>
        </p:txBody>
      </p:sp>
      <p:sp>
        <p:nvSpPr>
          <p:cNvPr id="1542" name="object_1543">
            <a:hlinkClick r:id="rId25" action="ppaction://hlinksldjump" tooltip="Erfolgreiche Zukunft Z=1.8 / W=61%"/>
          </p:cNvPr>
          <p:cNvSpPr/>
          <p:nvPr/>
        </p:nvSpPr>
        <p:spPr>
          <a:xfrm>
            <a:off x="10278237" y="10856976"/>
            <a:ext cx="452374" cy="452374"/>
          </a:xfrm>
          <a:prstGeom prst="ellipse">
            <a:avLst/>
          </a:prstGeom>
          <a:solidFill>
            <a:srgbClr val="35B77C">
              <a:alpha val="89999"/>
            </a:srgbClr>
          </a:solidFill>
        </p:spPr>
        <p:txBody>
          <a:bodyPr wrap="square" lIns="0" tIns="54000" rIns="0" bIns="54000" rtlCol="0" anchor="ctr">
            <a:normAutofit fontScale="85000" lnSpcReduction="20000"/>
          </a:bodyPr>
          <a:lstStyle/>
          <a:p>
            <a:pPr algn="ctr"/>
            <a:r>
              <a:rPr sz="1950" b="1" dirty="0">
                <a:solidFill>
                  <a:srgbClr val="FFFFFF"/>
                </a:solidFill>
                <a:latin typeface="Arial"/>
                <a:ea typeface="Arial"/>
              </a:rPr>
              <a:t>24</a:t>
            </a:r>
            <a:endParaRPr sz="1950" b="1" dirty="0"/>
          </a:p>
        </p:txBody>
      </p:sp>
      <p:sp>
        <p:nvSpPr>
          <p:cNvPr id="1544" name="object_1545"/>
          <p:cNvSpPr/>
          <p:nvPr/>
        </p:nvSpPr>
        <p:spPr>
          <a:xfrm>
            <a:off x="10956798" y="10856976"/>
            <a:ext cx="9147302" cy="452374"/>
          </a:xfrm>
          <a:prstGeom prst="rect">
            <a:avLst/>
          </a:prstGeom>
        </p:spPr>
        <p:txBody>
          <a:bodyPr wrap="square" lIns="0" tIns="0" rIns="0" bIns="0" rtlCol="0" anchor="ctr"/>
          <a:lstStyle/>
          <a:p>
            <a:pPr>
              <a:spcAft>
                <a:spcPts val="1000"/>
              </a:spcAft>
            </a:pPr>
            <a:r>
              <a:rPr lang="de-AT" sz="2000" dirty="0">
                <a:solidFill>
                  <a:srgbClr val="000000"/>
                </a:solidFill>
                <a:latin typeface="Arial"/>
                <a:ea typeface="Arial"/>
              </a:rPr>
              <a:t>Erfolgreiche Zukunft</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94" name="object_10095"/>
          <p:cNvSpPr>
            <a:spLocks noGrp="1"/>
          </p:cNvSpPr>
          <p:nvPr/>
        </p:nvSpPr>
        <p:spPr>
          <a:xfrm>
            <a:off x="757390" y="680607"/>
            <a:ext cx="733425" cy="733425"/>
          </a:xfrm>
          <a:prstGeom prst="rect">
            <a:avLst/>
          </a:prstGeom>
          <a:ln w="125650">
            <a:solidFill>
              <a:srgbClr val="B26256"/>
            </a:solidFill>
          </a:ln>
        </p:spPr>
        <p:txBody>
          <a:bodyPr wrap="square" lIns="0" tIns="0" rIns="0" bIns="0" rtlCol="0"/>
          <a:lstStyle/>
          <a:p>
            <a:endParaRPr/>
          </a:p>
        </p:txBody>
      </p:sp>
      <p:sp>
        <p:nvSpPr>
          <p:cNvPr id="10096" name="object_1009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Arbeitsabläufe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0098" name="1009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0100" name="1010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0102" name="1010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0104" name="1010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0106" name="1010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0108" name="1010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0110" name="1011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0112" name="1011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0114" name="object_10115"/>
          <p:cNvSpPr/>
          <p:nvPr/>
        </p:nvSpPr>
        <p:spPr>
          <a:xfrm>
            <a:off x="16376529" y="2577826"/>
            <a:ext cx="921600" cy="921600"/>
          </a:xfrm>
          <a:prstGeom prst="rect">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2.4</a:t>
            </a:r>
          </a:p>
          <a:p>
            <a:pPr algn="ctr"/>
            <a:r>
              <a:rPr lang="en-US" sz="1850" b="1" dirty="0">
                <a:solidFill>
                  <a:srgbClr val="515455"/>
                </a:solidFill>
                <a:latin typeface="Arial"/>
                <a:cs typeface="Arial"/>
              </a:rPr>
              <a:t>(+0.1)</a:t>
            </a:r>
          </a:p>
        </p:txBody>
      </p:sp>
      <p:sp>
        <p:nvSpPr>
          <p:cNvPr id="10116" name="object_1011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118" name="object_10119"/>
          <p:cNvSpPr/>
          <p:nvPr/>
        </p:nvSpPr>
        <p:spPr>
          <a:xfrm>
            <a:off x="7345326" y="3599878"/>
            <a:ext cx="0" cy="3184299"/>
          </a:xfrm>
          <a:prstGeom prst="rect">
            <a:avLst/>
          </a:prstGeom>
          <a:ln w="5235">
            <a:solidFill>
              <a:srgbClr val="000000"/>
            </a:solidFill>
          </a:ln>
        </p:spPr>
      </p:sp>
      <p:sp>
        <p:nvSpPr>
          <p:cNvPr id="10120" name="object_1012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122" name="object_10123"/>
          <p:cNvSpPr/>
          <p:nvPr/>
        </p:nvSpPr>
        <p:spPr>
          <a:xfrm>
            <a:off x="9026775" y="3599878"/>
            <a:ext cx="0" cy="3184299"/>
          </a:xfrm>
          <a:prstGeom prst="rect">
            <a:avLst/>
          </a:prstGeom>
          <a:ln w="5235">
            <a:solidFill>
              <a:srgbClr val="767A7C"/>
            </a:solidFill>
          </a:ln>
        </p:spPr>
      </p:sp>
      <p:sp>
        <p:nvSpPr>
          <p:cNvPr id="10124" name="object_1012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126" name="object_10127"/>
          <p:cNvSpPr/>
          <p:nvPr/>
        </p:nvSpPr>
        <p:spPr>
          <a:xfrm>
            <a:off x="10708225" y="3599878"/>
            <a:ext cx="0" cy="3184299"/>
          </a:xfrm>
          <a:prstGeom prst="rect">
            <a:avLst/>
          </a:prstGeom>
          <a:ln w="5235">
            <a:solidFill>
              <a:srgbClr val="767A7C"/>
            </a:solidFill>
          </a:ln>
        </p:spPr>
      </p:sp>
      <p:sp>
        <p:nvSpPr>
          <p:cNvPr id="10128" name="object_1012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130" name="object_10131"/>
          <p:cNvSpPr/>
          <p:nvPr/>
        </p:nvSpPr>
        <p:spPr>
          <a:xfrm>
            <a:off x="12389674" y="3599878"/>
            <a:ext cx="0" cy="3184299"/>
          </a:xfrm>
          <a:prstGeom prst="rect">
            <a:avLst/>
          </a:prstGeom>
          <a:ln w="5235">
            <a:solidFill>
              <a:srgbClr val="767A7C"/>
            </a:solidFill>
          </a:ln>
        </p:spPr>
      </p:sp>
      <p:sp>
        <p:nvSpPr>
          <p:cNvPr id="10132" name="object_1013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134" name="object_10135"/>
          <p:cNvSpPr/>
          <p:nvPr/>
        </p:nvSpPr>
        <p:spPr>
          <a:xfrm>
            <a:off x="14071124" y="3599878"/>
            <a:ext cx="0" cy="3184299"/>
          </a:xfrm>
          <a:prstGeom prst="rect">
            <a:avLst/>
          </a:prstGeom>
          <a:ln w="5235">
            <a:solidFill>
              <a:srgbClr val="767A7C"/>
            </a:solidFill>
          </a:ln>
        </p:spPr>
      </p:sp>
      <p:sp>
        <p:nvSpPr>
          <p:cNvPr id="10136" name="object_1013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138" name="object_10139"/>
          <p:cNvSpPr/>
          <p:nvPr/>
        </p:nvSpPr>
        <p:spPr>
          <a:xfrm>
            <a:off x="15752573" y="3599878"/>
            <a:ext cx="0" cy="3184299"/>
          </a:xfrm>
          <a:prstGeom prst="rect">
            <a:avLst/>
          </a:prstGeom>
          <a:ln w="5235">
            <a:solidFill>
              <a:srgbClr val="000000"/>
            </a:solidFill>
          </a:ln>
        </p:spPr>
      </p:sp>
      <p:sp>
        <p:nvSpPr>
          <p:cNvPr id="10088" name="object_10089"/>
          <p:cNvSpPr/>
          <p:nvPr/>
        </p:nvSpPr>
        <p:spPr>
          <a:xfrm>
            <a:off x="7345326" y="3442398"/>
            <a:ext cx="5128421" cy="157480"/>
          </a:xfrm>
          <a:prstGeom prst="rect">
            <a:avLst/>
          </a:prstGeom>
          <a:solidFill>
            <a:srgbClr val="DB2D3C"/>
          </a:solidFill>
        </p:spPr>
      </p:sp>
      <p:sp>
        <p:nvSpPr>
          <p:cNvPr id="10090" name="object_10091"/>
          <p:cNvSpPr/>
          <p:nvPr/>
        </p:nvSpPr>
        <p:spPr>
          <a:xfrm>
            <a:off x="12473747" y="3442398"/>
            <a:ext cx="1008870" cy="157480"/>
          </a:xfrm>
          <a:prstGeom prst="rect">
            <a:avLst/>
          </a:prstGeom>
          <a:solidFill>
            <a:srgbClr val="FABC46"/>
          </a:solidFill>
        </p:spPr>
      </p:sp>
      <p:sp>
        <p:nvSpPr>
          <p:cNvPr id="10092" name="object_10093"/>
          <p:cNvSpPr/>
          <p:nvPr/>
        </p:nvSpPr>
        <p:spPr>
          <a:xfrm>
            <a:off x="13482617" y="3442398"/>
            <a:ext cx="2269957" cy="157480"/>
          </a:xfrm>
          <a:prstGeom prst="rect">
            <a:avLst/>
          </a:prstGeom>
          <a:solidFill>
            <a:srgbClr val="35B77C"/>
          </a:solidFill>
        </p:spPr>
      </p:sp>
      <p:sp>
        <p:nvSpPr>
          <p:cNvPr id="10140" name="object_1014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0142" name="object_10143"/>
          <p:cNvSpPr txBox="1"/>
          <p:nvPr/>
        </p:nvSpPr>
        <p:spPr>
          <a:xfrm>
            <a:off x="16342736" y="3599878"/>
            <a:ext cx="2167513" cy="1061433"/>
          </a:xfrm>
          <a:prstGeom prst="rect">
            <a:avLst/>
          </a:prstGeom>
        </p:spPr>
        <p:txBody>
          <a:bodyPr vert="horz" wrap="square" lIns="0" tIns="15240" rIns="0" bIns="0" rtlCol="0" anchor="ctr" anchorCtr="0">
            <a:normAutofit/>
          </a:bodyPr>
          <a:lstStyle/>
          <a:p>
            <a:endParaRPr/>
          </a:p>
        </p:txBody>
      </p:sp>
      <p:sp>
        <p:nvSpPr>
          <p:cNvPr id="10144" name="object_1014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W=43%</a:t>
            </a:r>
          </a:p>
        </p:txBody>
      </p:sp>
      <p:sp>
        <p:nvSpPr>
          <p:cNvPr id="10146" name="object_10147"/>
          <p:cNvSpPr/>
          <p:nvPr/>
        </p:nvSpPr>
        <p:spPr>
          <a:xfrm>
            <a:off x="7345326" y="3918308"/>
            <a:ext cx="6028475" cy="424573"/>
          </a:xfrm>
          <a:prstGeom prst="rect">
            <a:avLst/>
          </a:prstGeom>
          <a:solidFill>
            <a:srgbClr val="49C0B6"/>
          </a:solidFill>
        </p:spPr>
      </p:sp>
      <p:sp>
        <p:nvSpPr>
          <p:cNvPr id="10148" name="object_1014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0150" name="object_10151"/>
          <p:cNvSpPr txBox="1"/>
          <p:nvPr/>
        </p:nvSpPr>
        <p:spPr>
          <a:xfrm>
            <a:off x="16342736" y="4661311"/>
            <a:ext cx="2167513" cy="1061433"/>
          </a:xfrm>
          <a:prstGeom prst="rect">
            <a:avLst/>
          </a:prstGeom>
        </p:spPr>
        <p:txBody>
          <a:bodyPr vert="horz" wrap="square" lIns="0" tIns="15240" rIns="0" bIns="0" rtlCol="0" anchor="ctr" anchorCtr="0">
            <a:normAutofit/>
          </a:bodyPr>
          <a:lstStyle/>
          <a:p>
            <a:endParaRPr/>
          </a:p>
        </p:txBody>
      </p:sp>
      <p:sp>
        <p:nvSpPr>
          <p:cNvPr id="10152" name="object_1015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W=40%</a:t>
            </a:r>
          </a:p>
        </p:txBody>
      </p:sp>
      <p:sp>
        <p:nvSpPr>
          <p:cNvPr id="10154" name="object_10155"/>
          <p:cNvSpPr/>
          <p:nvPr/>
        </p:nvSpPr>
        <p:spPr>
          <a:xfrm>
            <a:off x="7345326" y="4979741"/>
            <a:ext cx="5917168" cy="424573"/>
          </a:xfrm>
          <a:prstGeom prst="rect">
            <a:avLst/>
          </a:prstGeom>
          <a:solidFill>
            <a:srgbClr val="49C0B6"/>
          </a:solidFill>
        </p:spPr>
      </p:sp>
      <p:sp>
        <p:nvSpPr>
          <p:cNvPr id="10156" name="object_1015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0158" name="object_10159"/>
          <p:cNvSpPr txBox="1"/>
          <p:nvPr/>
        </p:nvSpPr>
        <p:spPr>
          <a:xfrm>
            <a:off x="16342736" y="5722744"/>
            <a:ext cx="2167513" cy="1061433"/>
          </a:xfrm>
          <a:prstGeom prst="rect">
            <a:avLst/>
          </a:prstGeom>
        </p:spPr>
        <p:txBody>
          <a:bodyPr vert="horz" wrap="square" lIns="0" tIns="15240" rIns="0" bIns="0" rtlCol="0" anchor="ctr" anchorCtr="0">
            <a:normAutofit/>
          </a:bodyPr>
          <a:lstStyle/>
          <a:p>
            <a:endParaRPr/>
          </a:p>
        </p:txBody>
      </p:sp>
      <p:sp>
        <p:nvSpPr>
          <p:cNvPr id="10160" name="object_1016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W=40%</a:t>
            </a:r>
          </a:p>
        </p:txBody>
      </p:sp>
      <p:sp>
        <p:nvSpPr>
          <p:cNvPr id="10162" name="object_10163"/>
          <p:cNvSpPr/>
          <p:nvPr/>
        </p:nvSpPr>
        <p:spPr>
          <a:xfrm>
            <a:off x="7345326" y="6041174"/>
            <a:ext cx="5726166" cy="424573"/>
          </a:xfrm>
          <a:prstGeom prst="rect">
            <a:avLst/>
          </a:prstGeom>
          <a:solidFill>
            <a:srgbClr val="49C0B6"/>
          </a:solidFill>
        </p:spPr>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72" name="object_10173"/>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9</a:t>
            </a:r>
            <a:endParaRPr sz="2950" b="1" dirty="0"/>
          </a:p>
        </p:txBody>
      </p:sp>
      <p:sp>
        <p:nvSpPr>
          <p:cNvPr id="10174" name="object_1017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Prioritätensetzung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0176" name="1017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0178" name="1017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0180" name="1018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0182" name="1018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0184" name="1018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0186" name="1018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0188" name="1018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0190" name="1019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0192" name="object_10193"/>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(+0.1)</a:t>
            </a:r>
          </a:p>
        </p:txBody>
      </p:sp>
      <p:sp>
        <p:nvSpPr>
          <p:cNvPr id="10194" name="object_1019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196" name="object_10197"/>
          <p:cNvSpPr/>
          <p:nvPr/>
        </p:nvSpPr>
        <p:spPr>
          <a:xfrm>
            <a:off x="7345326" y="3599878"/>
            <a:ext cx="0" cy="3184299"/>
          </a:xfrm>
          <a:prstGeom prst="rect">
            <a:avLst/>
          </a:prstGeom>
          <a:ln w="5235">
            <a:solidFill>
              <a:srgbClr val="000000"/>
            </a:solidFill>
          </a:ln>
        </p:spPr>
      </p:sp>
      <p:sp>
        <p:nvSpPr>
          <p:cNvPr id="10198" name="object_1019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200" name="object_10201"/>
          <p:cNvSpPr/>
          <p:nvPr/>
        </p:nvSpPr>
        <p:spPr>
          <a:xfrm>
            <a:off x="9026775" y="3599878"/>
            <a:ext cx="0" cy="3184299"/>
          </a:xfrm>
          <a:prstGeom prst="rect">
            <a:avLst/>
          </a:prstGeom>
          <a:ln w="5235">
            <a:solidFill>
              <a:srgbClr val="767A7C"/>
            </a:solidFill>
          </a:ln>
        </p:spPr>
      </p:sp>
      <p:sp>
        <p:nvSpPr>
          <p:cNvPr id="10202" name="object_1020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204" name="object_10205"/>
          <p:cNvSpPr/>
          <p:nvPr/>
        </p:nvSpPr>
        <p:spPr>
          <a:xfrm>
            <a:off x="10708225" y="3599878"/>
            <a:ext cx="0" cy="3184299"/>
          </a:xfrm>
          <a:prstGeom prst="rect">
            <a:avLst/>
          </a:prstGeom>
          <a:ln w="5235">
            <a:solidFill>
              <a:srgbClr val="767A7C"/>
            </a:solidFill>
          </a:ln>
        </p:spPr>
      </p:sp>
      <p:sp>
        <p:nvSpPr>
          <p:cNvPr id="10206" name="object_1020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208" name="object_10209"/>
          <p:cNvSpPr/>
          <p:nvPr/>
        </p:nvSpPr>
        <p:spPr>
          <a:xfrm>
            <a:off x="12389674" y="3599878"/>
            <a:ext cx="0" cy="3184299"/>
          </a:xfrm>
          <a:prstGeom prst="rect">
            <a:avLst/>
          </a:prstGeom>
          <a:ln w="5235">
            <a:solidFill>
              <a:srgbClr val="767A7C"/>
            </a:solidFill>
          </a:ln>
        </p:spPr>
      </p:sp>
      <p:sp>
        <p:nvSpPr>
          <p:cNvPr id="10210" name="object_1021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212" name="object_10213"/>
          <p:cNvSpPr/>
          <p:nvPr/>
        </p:nvSpPr>
        <p:spPr>
          <a:xfrm>
            <a:off x="14071124" y="3599878"/>
            <a:ext cx="0" cy="3184299"/>
          </a:xfrm>
          <a:prstGeom prst="rect">
            <a:avLst/>
          </a:prstGeom>
          <a:ln w="5235">
            <a:solidFill>
              <a:srgbClr val="767A7C"/>
            </a:solidFill>
          </a:ln>
        </p:spPr>
      </p:sp>
      <p:sp>
        <p:nvSpPr>
          <p:cNvPr id="10214" name="object_1021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216" name="object_10217"/>
          <p:cNvSpPr/>
          <p:nvPr/>
        </p:nvSpPr>
        <p:spPr>
          <a:xfrm>
            <a:off x="15752573" y="3599878"/>
            <a:ext cx="0" cy="3184299"/>
          </a:xfrm>
          <a:prstGeom prst="rect">
            <a:avLst/>
          </a:prstGeom>
          <a:ln w="5235">
            <a:solidFill>
              <a:srgbClr val="000000"/>
            </a:solidFill>
          </a:ln>
        </p:spPr>
      </p:sp>
      <p:sp>
        <p:nvSpPr>
          <p:cNvPr id="10166" name="object_10167"/>
          <p:cNvSpPr/>
          <p:nvPr/>
        </p:nvSpPr>
        <p:spPr>
          <a:xfrm>
            <a:off x="7345326" y="3442398"/>
            <a:ext cx="5128421" cy="157480"/>
          </a:xfrm>
          <a:prstGeom prst="rect">
            <a:avLst/>
          </a:prstGeom>
          <a:solidFill>
            <a:srgbClr val="DB2D3C"/>
          </a:solidFill>
        </p:spPr>
      </p:sp>
      <p:sp>
        <p:nvSpPr>
          <p:cNvPr id="10168" name="object_10169"/>
          <p:cNvSpPr/>
          <p:nvPr/>
        </p:nvSpPr>
        <p:spPr>
          <a:xfrm>
            <a:off x="12473747" y="3442398"/>
            <a:ext cx="1008870" cy="157480"/>
          </a:xfrm>
          <a:prstGeom prst="rect">
            <a:avLst/>
          </a:prstGeom>
          <a:solidFill>
            <a:srgbClr val="FABC46"/>
          </a:solidFill>
        </p:spPr>
      </p:sp>
      <p:sp>
        <p:nvSpPr>
          <p:cNvPr id="10170" name="object_10171"/>
          <p:cNvSpPr/>
          <p:nvPr/>
        </p:nvSpPr>
        <p:spPr>
          <a:xfrm>
            <a:off x="13482617" y="3442398"/>
            <a:ext cx="2269957" cy="157480"/>
          </a:xfrm>
          <a:prstGeom prst="rect">
            <a:avLst/>
          </a:prstGeom>
          <a:solidFill>
            <a:srgbClr val="35B77C"/>
          </a:solidFill>
        </p:spPr>
      </p:sp>
      <p:sp>
        <p:nvSpPr>
          <p:cNvPr id="10218" name="object_1021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0220" name="object_10221"/>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0222" name="object_1022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W=22%</a:t>
            </a:r>
          </a:p>
        </p:txBody>
      </p:sp>
      <p:sp>
        <p:nvSpPr>
          <p:cNvPr id="10224" name="object_10225">
            <a:hlinkClick r:id="rId17" action="ppaction://hlinksldjump" tooltip="In unserem Bereich gelingt es uns, die wirklich wichtigen Dinge mit Vorrang zu bearbeiten."/>
          </p:cNvPr>
          <p:cNvSpPr/>
          <p:nvPr/>
        </p:nvSpPr>
        <p:spPr>
          <a:xfrm>
            <a:off x="7345326" y="3918308"/>
            <a:ext cx="6231254" cy="424573"/>
          </a:xfrm>
          <a:prstGeom prst="rect">
            <a:avLst/>
          </a:prstGeom>
          <a:solidFill>
            <a:srgbClr val="49C0B6"/>
          </a:solidFill>
        </p:spPr>
      </p:sp>
      <p:sp>
        <p:nvSpPr>
          <p:cNvPr id="10226" name="object_1022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0228" name="object_10229"/>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0230" name="object_1023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W=22%</a:t>
            </a:r>
          </a:p>
        </p:txBody>
      </p:sp>
      <p:sp>
        <p:nvSpPr>
          <p:cNvPr id="10232" name="object_10233">
            <a:hlinkClick r:id="rId17" action="ppaction://hlinksldjump" tooltip="In unserem Bereich gelingt es uns, die wirklich wichtigen Dinge mit Vorrang zu bearbeiten."/>
          </p:cNvPr>
          <p:cNvSpPr/>
          <p:nvPr/>
        </p:nvSpPr>
        <p:spPr>
          <a:xfrm>
            <a:off x="7345326" y="4979741"/>
            <a:ext cx="5983982" cy="424573"/>
          </a:xfrm>
          <a:prstGeom prst="rect">
            <a:avLst/>
          </a:prstGeom>
          <a:solidFill>
            <a:srgbClr val="49C0B6"/>
          </a:solidFill>
        </p:spPr>
      </p:sp>
      <p:sp>
        <p:nvSpPr>
          <p:cNvPr id="10234" name="object_1023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0236" name="object_10237"/>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0238" name="object_1023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Z=2.6 | W=22%</a:t>
            </a:r>
          </a:p>
        </p:txBody>
      </p:sp>
      <p:sp>
        <p:nvSpPr>
          <p:cNvPr id="10240" name="object_10241">
            <a:hlinkClick r:id="rId17" action="ppaction://hlinksldjump" tooltip="In unserem Bereich gelingt es uns, die wirklich wichtigen Dinge mit Vorrang zu bearbeiten."/>
          </p:cNvPr>
          <p:cNvSpPr/>
          <p:nvPr/>
        </p:nvSpPr>
        <p:spPr>
          <a:xfrm>
            <a:off x="7345326" y="6041174"/>
            <a:ext cx="5757690" cy="424573"/>
          </a:xfrm>
          <a:prstGeom prst="rect">
            <a:avLst/>
          </a:prstGeom>
          <a:solidFill>
            <a:srgbClr val="49C0B6"/>
          </a:solidFill>
        </p:spPr>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0" name="object_10251"/>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10</a:t>
            </a:r>
            <a:endParaRPr sz="2950" b="1" dirty="0"/>
          </a:p>
        </p:txBody>
      </p:sp>
      <p:sp>
        <p:nvSpPr>
          <p:cNvPr id="10252" name="object_1025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Unbürokratische Entscheidungen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0254" name="1025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0256" name="1025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0258" name="1025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0260" name="1026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0262" name="1026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0264" name="1026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0266" name="1026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0268" name="1026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0270" name="object_10271"/>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2.8</a:t>
            </a:r>
          </a:p>
          <a:p>
            <a:pPr algn="ctr"/>
            <a:r>
              <a:rPr lang="en-US" sz="1850" b="1" dirty="0">
                <a:solidFill>
                  <a:srgbClr val="515455"/>
                </a:solidFill>
                <a:latin typeface="Arial"/>
                <a:cs typeface="Arial"/>
              </a:rPr>
              <a:t>(+0.2)</a:t>
            </a:r>
          </a:p>
        </p:txBody>
      </p:sp>
      <p:sp>
        <p:nvSpPr>
          <p:cNvPr id="10272" name="object_1027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274" name="object_10275"/>
          <p:cNvSpPr/>
          <p:nvPr/>
        </p:nvSpPr>
        <p:spPr>
          <a:xfrm>
            <a:off x="7345326" y="3599878"/>
            <a:ext cx="0" cy="3184299"/>
          </a:xfrm>
          <a:prstGeom prst="rect">
            <a:avLst/>
          </a:prstGeom>
          <a:ln w="5235">
            <a:solidFill>
              <a:srgbClr val="000000"/>
            </a:solidFill>
          </a:ln>
        </p:spPr>
      </p:sp>
      <p:sp>
        <p:nvSpPr>
          <p:cNvPr id="10276" name="object_1027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278" name="object_10279"/>
          <p:cNvSpPr/>
          <p:nvPr/>
        </p:nvSpPr>
        <p:spPr>
          <a:xfrm>
            <a:off x="9026775" y="3599878"/>
            <a:ext cx="0" cy="3184299"/>
          </a:xfrm>
          <a:prstGeom prst="rect">
            <a:avLst/>
          </a:prstGeom>
          <a:ln w="5235">
            <a:solidFill>
              <a:srgbClr val="767A7C"/>
            </a:solidFill>
          </a:ln>
        </p:spPr>
      </p:sp>
      <p:sp>
        <p:nvSpPr>
          <p:cNvPr id="10280" name="object_1028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282" name="object_10283"/>
          <p:cNvSpPr/>
          <p:nvPr/>
        </p:nvSpPr>
        <p:spPr>
          <a:xfrm>
            <a:off x="10708225" y="3599878"/>
            <a:ext cx="0" cy="3184299"/>
          </a:xfrm>
          <a:prstGeom prst="rect">
            <a:avLst/>
          </a:prstGeom>
          <a:ln w="5235">
            <a:solidFill>
              <a:srgbClr val="767A7C"/>
            </a:solidFill>
          </a:ln>
        </p:spPr>
      </p:sp>
      <p:sp>
        <p:nvSpPr>
          <p:cNvPr id="10284" name="object_1028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286" name="object_10287"/>
          <p:cNvSpPr/>
          <p:nvPr/>
        </p:nvSpPr>
        <p:spPr>
          <a:xfrm>
            <a:off x="12389674" y="3599878"/>
            <a:ext cx="0" cy="3184299"/>
          </a:xfrm>
          <a:prstGeom prst="rect">
            <a:avLst/>
          </a:prstGeom>
          <a:ln w="5235">
            <a:solidFill>
              <a:srgbClr val="767A7C"/>
            </a:solidFill>
          </a:ln>
        </p:spPr>
      </p:sp>
      <p:sp>
        <p:nvSpPr>
          <p:cNvPr id="10288" name="object_1028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290" name="object_10291"/>
          <p:cNvSpPr/>
          <p:nvPr/>
        </p:nvSpPr>
        <p:spPr>
          <a:xfrm>
            <a:off x="14071124" y="3599878"/>
            <a:ext cx="0" cy="3184299"/>
          </a:xfrm>
          <a:prstGeom prst="rect">
            <a:avLst/>
          </a:prstGeom>
          <a:ln w="5235">
            <a:solidFill>
              <a:srgbClr val="767A7C"/>
            </a:solidFill>
          </a:ln>
        </p:spPr>
      </p:sp>
      <p:sp>
        <p:nvSpPr>
          <p:cNvPr id="10292" name="object_1029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294" name="object_10295"/>
          <p:cNvSpPr/>
          <p:nvPr/>
        </p:nvSpPr>
        <p:spPr>
          <a:xfrm>
            <a:off x="15752573" y="3599878"/>
            <a:ext cx="0" cy="3184299"/>
          </a:xfrm>
          <a:prstGeom prst="rect">
            <a:avLst/>
          </a:prstGeom>
          <a:ln w="5235">
            <a:solidFill>
              <a:srgbClr val="000000"/>
            </a:solidFill>
          </a:ln>
        </p:spPr>
      </p:sp>
      <p:sp>
        <p:nvSpPr>
          <p:cNvPr id="10244" name="object_10245"/>
          <p:cNvSpPr/>
          <p:nvPr/>
        </p:nvSpPr>
        <p:spPr>
          <a:xfrm>
            <a:off x="7345326" y="3442398"/>
            <a:ext cx="5128421" cy="157480"/>
          </a:xfrm>
          <a:prstGeom prst="rect">
            <a:avLst/>
          </a:prstGeom>
          <a:solidFill>
            <a:srgbClr val="DB2D3C"/>
          </a:solidFill>
        </p:spPr>
      </p:sp>
      <p:sp>
        <p:nvSpPr>
          <p:cNvPr id="10246" name="object_10247"/>
          <p:cNvSpPr/>
          <p:nvPr/>
        </p:nvSpPr>
        <p:spPr>
          <a:xfrm>
            <a:off x="12473747" y="3442398"/>
            <a:ext cx="1008870" cy="157480"/>
          </a:xfrm>
          <a:prstGeom prst="rect">
            <a:avLst/>
          </a:prstGeom>
          <a:solidFill>
            <a:srgbClr val="FABC46"/>
          </a:solidFill>
        </p:spPr>
      </p:sp>
      <p:sp>
        <p:nvSpPr>
          <p:cNvPr id="10248" name="object_10249"/>
          <p:cNvSpPr/>
          <p:nvPr/>
        </p:nvSpPr>
        <p:spPr>
          <a:xfrm>
            <a:off x="13482617" y="3442398"/>
            <a:ext cx="2269957" cy="157480"/>
          </a:xfrm>
          <a:prstGeom prst="rect">
            <a:avLst/>
          </a:prstGeom>
          <a:solidFill>
            <a:srgbClr val="35B77C"/>
          </a:solidFill>
        </p:spPr>
      </p:sp>
      <p:sp>
        <p:nvSpPr>
          <p:cNvPr id="10296" name="object_1029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0298" name="object_1029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0300" name="object_1030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Z=2.8 | W=83%</a:t>
            </a:r>
          </a:p>
        </p:txBody>
      </p:sp>
      <p:sp>
        <p:nvSpPr>
          <p:cNvPr id="10302" name="object_10303">
            <a:hlinkClick r:id="rId17" action="ppaction://hlinksldjump" tooltip="Notwendige Entscheidungen werden schnell und unbürokratisch gefällt."/>
          </p:cNvPr>
          <p:cNvSpPr/>
          <p:nvPr/>
        </p:nvSpPr>
        <p:spPr>
          <a:xfrm>
            <a:off x="7345326" y="3918308"/>
            <a:ext cx="5401019" cy="424573"/>
          </a:xfrm>
          <a:prstGeom prst="rect">
            <a:avLst/>
          </a:prstGeom>
          <a:solidFill>
            <a:srgbClr val="49C0B6"/>
          </a:solidFill>
        </p:spPr>
      </p:sp>
      <p:sp>
        <p:nvSpPr>
          <p:cNvPr id="10304" name="object_1030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0306" name="object_1030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0308" name="object_1030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 | W=83%</a:t>
            </a:r>
          </a:p>
        </p:txBody>
      </p:sp>
      <p:sp>
        <p:nvSpPr>
          <p:cNvPr id="10310" name="object_10311">
            <a:hlinkClick r:id="rId17" action="ppaction://hlinksldjump" tooltip="Notwendige Entscheidungen werden schnell und unbürokratisch gefällt."/>
          </p:cNvPr>
          <p:cNvSpPr/>
          <p:nvPr/>
        </p:nvSpPr>
        <p:spPr>
          <a:xfrm>
            <a:off x="7345326" y="4979741"/>
            <a:ext cx="5044348" cy="424573"/>
          </a:xfrm>
          <a:prstGeom prst="rect">
            <a:avLst/>
          </a:prstGeom>
          <a:solidFill>
            <a:srgbClr val="49C0B6"/>
          </a:solidFill>
        </p:spPr>
      </p:sp>
      <p:sp>
        <p:nvSpPr>
          <p:cNvPr id="10312" name="object_1031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0314" name="object_1031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32</a:t>
            </a:r>
          </a:p>
        </p:txBody>
      </p:sp>
      <p:sp>
        <p:nvSpPr>
          <p:cNvPr id="10316" name="object_1031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Z=3.1 | W=83%</a:t>
            </a:r>
          </a:p>
        </p:txBody>
      </p:sp>
      <p:sp>
        <p:nvSpPr>
          <p:cNvPr id="10318" name="object_10319">
            <a:hlinkClick r:id="rId17" action="ppaction://hlinksldjump" tooltip="Notwendige Entscheidungen werden schnell und unbürokratisch gefällt."/>
          </p:cNvPr>
          <p:cNvSpPr/>
          <p:nvPr/>
        </p:nvSpPr>
        <p:spPr>
          <a:xfrm>
            <a:off x="7345326" y="6041174"/>
            <a:ext cx="4834167" cy="424573"/>
          </a:xfrm>
          <a:prstGeom prst="rect">
            <a:avLst/>
          </a:prstGeom>
          <a:solidFill>
            <a:srgbClr val="49C0B6"/>
          </a:solidFill>
        </p:spPr>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8" name="object_10329"/>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11</a:t>
            </a:r>
            <a:endParaRPr sz="2950" b="1" dirty="0"/>
          </a:p>
        </p:txBody>
      </p:sp>
      <p:sp>
        <p:nvSpPr>
          <p:cNvPr id="10330" name="object_1033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Abteilungsübergreifender Arbeitsablauf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0332" name="1033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0334" name="1033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0336" name="1033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0338" name="1033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0340" name="1034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0342" name="1034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0344" name="1034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0346" name="1034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0348" name="object_10349"/>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(-0.1)</a:t>
            </a:r>
          </a:p>
        </p:txBody>
      </p:sp>
      <p:sp>
        <p:nvSpPr>
          <p:cNvPr id="10350" name="object_1035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352" name="object_10353"/>
          <p:cNvSpPr/>
          <p:nvPr/>
        </p:nvSpPr>
        <p:spPr>
          <a:xfrm>
            <a:off x="7345326" y="3599878"/>
            <a:ext cx="0" cy="3184299"/>
          </a:xfrm>
          <a:prstGeom prst="rect">
            <a:avLst/>
          </a:prstGeom>
          <a:ln w="5235">
            <a:solidFill>
              <a:srgbClr val="000000"/>
            </a:solidFill>
          </a:ln>
        </p:spPr>
      </p:sp>
      <p:sp>
        <p:nvSpPr>
          <p:cNvPr id="10354" name="object_1035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356" name="object_10357"/>
          <p:cNvSpPr/>
          <p:nvPr/>
        </p:nvSpPr>
        <p:spPr>
          <a:xfrm>
            <a:off x="9026775" y="3599878"/>
            <a:ext cx="0" cy="3184299"/>
          </a:xfrm>
          <a:prstGeom prst="rect">
            <a:avLst/>
          </a:prstGeom>
          <a:ln w="5235">
            <a:solidFill>
              <a:srgbClr val="767A7C"/>
            </a:solidFill>
          </a:ln>
        </p:spPr>
      </p:sp>
      <p:sp>
        <p:nvSpPr>
          <p:cNvPr id="10358" name="object_1035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360" name="object_10361"/>
          <p:cNvSpPr/>
          <p:nvPr/>
        </p:nvSpPr>
        <p:spPr>
          <a:xfrm>
            <a:off x="10708225" y="3599878"/>
            <a:ext cx="0" cy="3184299"/>
          </a:xfrm>
          <a:prstGeom prst="rect">
            <a:avLst/>
          </a:prstGeom>
          <a:ln w="5235">
            <a:solidFill>
              <a:srgbClr val="767A7C"/>
            </a:solidFill>
          </a:ln>
        </p:spPr>
      </p:sp>
      <p:sp>
        <p:nvSpPr>
          <p:cNvPr id="10362" name="object_1036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364" name="object_10365"/>
          <p:cNvSpPr/>
          <p:nvPr/>
        </p:nvSpPr>
        <p:spPr>
          <a:xfrm>
            <a:off x="12389674" y="3599878"/>
            <a:ext cx="0" cy="3184299"/>
          </a:xfrm>
          <a:prstGeom prst="rect">
            <a:avLst/>
          </a:prstGeom>
          <a:ln w="5235">
            <a:solidFill>
              <a:srgbClr val="767A7C"/>
            </a:solidFill>
          </a:ln>
        </p:spPr>
      </p:sp>
      <p:sp>
        <p:nvSpPr>
          <p:cNvPr id="10366" name="object_1036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368" name="object_10369"/>
          <p:cNvSpPr/>
          <p:nvPr/>
        </p:nvSpPr>
        <p:spPr>
          <a:xfrm>
            <a:off x="14071124" y="3599878"/>
            <a:ext cx="0" cy="3184299"/>
          </a:xfrm>
          <a:prstGeom prst="rect">
            <a:avLst/>
          </a:prstGeom>
          <a:ln w="5235">
            <a:solidFill>
              <a:srgbClr val="767A7C"/>
            </a:solidFill>
          </a:ln>
        </p:spPr>
      </p:sp>
      <p:sp>
        <p:nvSpPr>
          <p:cNvPr id="10370" name="object_1037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372" name="object_10373"/>
          <p:cNvSpPr/>
          <p:nvPr/>
        </p:nvSpPr>
        <p:spPr>
          <a:xfrm>
            <a:off x="15752573" y="3599878"/>
            <a:ext cx="0" cy="3184299"/>
          </a:xfrm>
          <a:prstGeom prst="rect">
            <a:avLst/>
          </a:prstGeom>
          <a:ln w="5235">
            <a:solidFill>
              <a:srgbClr val="000000"/>
            </a:solidFill>
          </a:ln>
        </p:spPr>
      </p:sp>
      <p:sp>
        <p:nvSpPr>
          <p:cNvPr id="10322" name="object_10323"/>
          <p:cNvSpPr/>
          <p:nvPr/>
        </p:nvSpPr>
        <p:spPr>
          <a:xfrm>
            <a:off x="7345326" y="3442398"/>
            <a:ext cx="5128421" cy="157480"/>
          </a:xfrm>
          <a:prstGeom prst="rect">
            <a:avLst/>
          </a:prstGeom>
          <a:solidFill>
            <a:srgbClr val="DB2D3C"/>
          </a:solidFill>
        </p:spPr>
      </p:sp>
      <p:sp>
        <p:nvSpPr>
          <p:cNvPr id="10324" name="object_10325"/>
          <p:cNvSpPr/>
          <p:nvPr/>
        </p:nvSpPr>
        <p:spPr>
          <a:xfrm>
            <a:off x="12473747" y="3442398"/>
            <a:ext cx="1008870" cy="157480"/>
          </a:xfrm>
          <a:prstGeom prst="rect">
            <a:avLst/>
          </a:prstGeom>
          <a:solidFill>
            <a:srgbClr val="FABC46"/>
          </a:solidFill>
        </p:spPr>
      </p:sp>
      <p:sp>
        <p:nvSpPr>
          <p:cNvPr id="10326" name="object_10327"/>
          <p:cNvSpPr/>
          <p:nvPr/>
        </p:nvSpPr>
        <p:spPr>
          <a:xfrm>
            <a:off x="13482617" y="3442398"/>
            <a:ext cx="2269957" cy="157480"/>
          </a:xfrm>
          <a:prstGeom prst="rect">
            <a:avLst/>
          </a:prstGeom>
          <a:solidFill>
            <a:srgbClr val="35B77C"/>
          </a:solidFill>
        </p:spPr>
      </p:sp>
      <p:sp>
        <p:nvSpPr>
          <p:cNvPr id="10374" name="object_1037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0376" name="object_10377"/>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0378" name="object_1037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W=17%</a:t>
            </a:r>
          </a:p>
        </p:txBody>
      </p:sp>
      <p:sp>
        <p:nvSpPr>
          <p:cNvPr id="10380" name="object_10381">
            <a:hlinkClick r:id="rId17" action="ppaction://hlinksldjump" tooltip="Ich kenne die Arbeitsabläufe, in die ich eingebunden bin, sowie die notwendigen Schnittstellen zu anderen Bereichen sehr genau. "/>
          </p:cNvPr>
          <p:cNvSpPr/>
          <p:nvPr/>
        </p:nvSpPr>
        <p:spPr>
          <a:xfrm>
            <a:off x="7345326" y="3918308"/>
            <a:ext cx="6293425" cy="424573"/>
          </a:xfrm>
          <a:prstGeom prst="rect">
            <a:avLst/>
          </a:prstGeom>
          <a:solidFill>
            <a:srgbClr val="49C0B6"/>
          </a:solidFill>
        </p:spPr>
      </p:sp>
      <p:sp>
        <p:nvSpPr>
          <p:cNvPr id="10382" name="object_1038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0384" name="object_10385"/>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0386" name="object_1038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W=17%</a:t>
            </a:r>
          </a:p>
        </p:txBody>
      </p:sp>
      <p:sp>
        <p:nvSpPr>
          <p:cNvPr id="10388" name="object_10389">
            <a:hlinkClick r:id="rId17" action="ppaction://hlinksldjump" tooltip="Ich kenne die Arbeitsabläufe, in die ich eingebunden bin, sowie die notwendigen Schnittstellen zu anderen Bereichen sehr genau. "/>
          </p:cNvPr>
          <p:cNvSpPr/>
          <p:nvPr/>
        </p:nvSpPr>
        <p:spPr>
          <a:xfrm>
            <a:off x="7345326" y="4979741"/>
            <a:ext cx="6341466" cy="424573"/>
          </a:xfrm>
          <a:prstGeom prst="rect">
            <a:avLst/>
          </a:prstGeom>
          <a:solidFill>
            <a:srgbClr val="49C0B6"/>
          </a:solidFill>
        </p:spPr>
      </p:sp>
      <p:sp>
        <p:nvSpPr>
          <p:cNvPr id="10390" name="object_1039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0392" name="object_10393"/>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0394" name="object_1039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Z=2.4 | W=17%</a:t>
            </a:r>
          </a:p>
        </p:txBody>
      </p:sp>
      <p:sp>
        <p:nvSpPr>
          <p:cNvPr id="10396" name="object_10397">
            <a:hlinkClick r:id="rId17" action="ppaction://hlinksldjump" tooltip="Ich kenne die Arbeitsabläufe, in die ich eingebunden bin, sowie die notwendigen Schnittstellen zu anderen Bereichen sehr genau. "/>
          </p:cNvPr>
          <p:cNvSpPr/>
          <p:nvPr/>
        </p:nvSpPr>
        <p:spPr>
          <a:xfrm>
            <a:off x="7345326" y="6041174"/>
            <a:ext cx="6132345" cy="424573"/>
          </a:xfrm>
          <a:prstGeom prst="rect">
            <a:avLst/>
          </a:prstGeom>
          <a:solidFill>
            <a:srgbClr val="49C0B6"/>
          </a:solidFill>
        </p:spPr>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06" name="object_10407"/>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12</a:t>
            </a:r>
            <a:endParaRPr sz="2950" b="1" dirty="0"/>
          </a:p>
        </p:txBody>
      </p:sp>
      <p:sp>
        <p:nvSpPr>
          <p:cNvPr id="10408" name="object_1040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Freiraum für Verbesserungen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0410" name="1041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0412" name="1041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0414" name="1041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0416" name="1041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0418" name="1041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0420" name="1042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0422" name="1042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0424" name="1042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0426" name="object_10427"/>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1.7</a:t>
            </a:r>
          </a:p>
          <a:p>
            <a:pPr algn="ctr"/>
            <a:r>
              <a:rPr lang="en-US" sz="1850" b="1" dirty="0">
                <a:solidFill>
                  <a:srgbClr val="515455"/>
                </a:solidFill>
                <a:latin typeface="Arial"/>
                <a:cs typeface="Arial"/>
              </a:rPr>
              <a:t>(0)</a:t>
            </a:r>
          </a:p>
        </p:txBody>
      </p:sp>
      <p:sp>
        <p:nvSpPr>
          <p:cNvPr id="10428" name="object_1042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430" name="object_10431"/>
          <p:cNvSpPr/>
          <p:nvPr/>
        </p:nvSpPr>
        <p:spPr>
          <a:xfrm>
            <a:off x="7345326" y="3599878"/>
            <a:ext cx="0" cy="3184299"/>
          </a:xfrm>
          <a:prstGeom prst="rect">
            <a:avLst/>
          </a:prstGeom>
          <a:ln w="5235">
            <a:solidFill>
              <a:srgbClr val="000000"/>
            </a:solidFill>
          </a:ln>
        </p:spPr>
      </p:sp>
      <p:sp>
        <p:nvSpPr>
          <p:cNvPr id="10432" name="object_1043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434" name="object_10435"/>
          <p:cNvSpPr/>
          <p:nvPr/>
        </p:nvSpPr>
        <p:spPr>
          <a:xfrm>
            <a:off x="9026775" y="3599878"/>
            <a:ext cx="0" cy="3184299"/>
          </a:xfrm>
          <a:prstGeom prst="rect">
            <a:avLst/>
          </a:prstGeom>
          <a:ln w="5235">
            <a:solidFill>
              <a:srgbClr val="767A7C"/>
            </a:solidFill>
          </a:ln>
        </p:spPr>
      </p:sp>
      <p:sp>
        <p:nvSpPr>
          <p:cNvPr id="10436" name="object_1043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438" name="object_10439"/>
          <p:cNvSpPr/>
          <p:nvPr/>
        </p:nvSpPr>
        <p:spPr>
          <a:xfrm>
            <a:off x="10708225" y="3599878"/>
            <a:ext cx="0" cy="3184299"/>
          </a:xfrm>
          <a:prstGeom prst="rect">
            <a:avLst/>
          </a:prstGeom>
          <a:ln w="5235">
            <a:solidFill>
              <a:srgbClr val="767A7C"/>
            </a:solidFill>
          </a:ln>
        </p:spPr>
      </p:sp>
      <p:sp>
        <p:nvSpPr>
          <p:cNvPr id="10440" name="object_1044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442" name="object_10443"/>
          <p:cNvSpPr/>
          <p:nvPr/>
        </p:nvSpPr>
        <p:spPr>
          <a:xfrm>
            <a:off x="12389674" y="3599878"/>
            <a:ext cx="0" cy="3184299"/>
          </a:xfrm>
          <a:prstGeom prst="rect">
            <a:avLst/>
          </a:prstGeom>
          <a:ln w="5235">
            <a:solidFill>
              <a:srgbClr val="767A7C"/>
            </a:solidFill>
          </a:ln>
        </p:spPr>
      </p:sp>
      <p:sp>
        <p:nvSpPr>
          <p:cNvPr id="10444" name="object_1044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446" name="object_10447"/>
          <p:cNvSpPr/>
          <p:nvPr/>
        </p:nvSpPr>
        <p:spPr>
          <a:xfrm>
            <a:off x="14071124" y="3599878"/>
            <a:ext cx="0" cy="3184299"/>
          </a:xfrm>
          <a:prstGeom prst="rect">
            <a:avLst/>
          </a:prstGeom>
          <a:ln w="5235">
            <a:solidFill>
              <a:srgbClr val="767A7C"/>
            </a:solidFill>
          </a:ln>
        </p:spPr>
      </p:sp>
      <p:sp>
        <p:nvSpPr>
          <p:cNvPr id="10448" name="object_1044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450" name="object_10451"/>
          <p:cNvSpPr/>
          <p:nvPr/>
        </p:nvSpPr>
        <p:spPr>
          <a:xfrm>
            <a:off x="15752573" y="3599878"/>
            <a:ext cx="0" cy="3184299"/>
          </a:xfrm>
          <a:prstGeom prst="rect">
            <a:avLst/>
          </a:prstGeom>
          <a:ln w="5235">
            <a:solidFill>
              <a:srgbClr val="000000"/>
            </a:solidFill>
          </a:ln>
        </p:spPr>
      </p:sp>
      <p:sp>
        <p:nvSpPr>
          <p:cNvPr id="10400" name="object_10401"/>
          <p:cNvSpPr/>
          <p:nvPr/>
        </p:nvSpPr>
        <p:spPr>
          <a:xfrm>
            <a:off x="7345326" y="3442398"/>
            <a:ext cx="5128421" cy="157480"/>
          </a:xfrm>
          <a:prstGeom prst="rect">
            <a:avLst/>
          </a:prstGeom>
          <a:solidFill>
            <a:srgbClr val="DB2D3C"/>
          </a:solidFill>
        </p:spPr>
      </p:sp>
      <p:sp>
        <p:nvSpPr>
          <p:cNvPr id="10402" name="object_10403"/>
          <p:cNvSpPr/>
          <p:nvPr/>
        </p:nvSpPr>
        <p:spPr>
          <a:xfrm>
            <a:off x="12473747" y="3442398"/>
            <a:ext cx="1008870" cy="157480"/>
          </a:xfrm>
          <a:prstGeom prst="rect">
            <a:avLst/>
          </a:prstGeom>
          <a:solidFill>
            <a:srgbClr val="FABC46"/>
          </a:solidFill>
        </p:spPr>
      </p:sp>
      <p:sp>
        <p:nvSpPr>
          <p:cNvPr id="10404" name="object_10405"/>
          <p:cNvSpPr/>
          <p:nvPr/>
        </p:nvSpPr>
        <p:spPr>
          <a:xfrm>
            <a:off x="13482617" y="3442398"/>
            <a:ext cx="2269957" cy="157480"/>
          </a:xfrm>
          <a:prstGeom prst="rect">
            <a:avLst/>
          </a:prstGeom>
          <a:solidFill>
            <a:srgbClr val="35B77C"/>
          </a:solidFill>
        </p:spPr>
      </p:sp>
      <p:sp>
        <p:nvSpPr>
          <p:cNvPr id="10452" name="object_1045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0454" name="object_1045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0456" name="object_1045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Z=1.7 | W=44%</a:t>
            </a:r>
          </a:p>
        </p:txBody>
      </p:sp>
      <p:sp>
        <p:nvSpPr>
          <p:cNvPr id="10458" name="object_10459">
            <a:hlinkClick r:id="rId17" action="ppaction://hlinksldjump" tooltip="Meine direkte Führungskraft gibt den nötigen Freiraum, um Arbeitsabläufe zu verbessern."/>
          </p:cNvPr>
          <p:cNvSpPr/>
          <p:nvPr/>
        </p:nvSpPr>
        <p:spPr>
          <a:xfrm>
            <a:off x="7345326" y="3918308"/>
            <a:ext cx="7170887" cy="424573"/>
          </a:xfrm>
          <a:prstGeom prst="rect">
            <a:avLst/>
          </a:prstGeom>
          <a:solidFill>
            <a:srgbClr val="49C0B6"/>
          </a:solidFill>
        </p:spPr>
      </p:sp>
      <p:sp>
        <p:nvSpPr>
          <p:cNvPr id="10460" name="object_1046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0462" name="object_1046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0464" name="object_1046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Z=1.7 | W=44%</a:t>
            </a:r>
          </a:p>
        </p:txBody>
      </p:sp>
      <p:sp>
        <p:nvSpPr>
          <p:cNvPr id="10466" name="object_10467">
            <a:hlinkClick r:id="rId17" action="ppaction://hlinksldjump" tooltip="Meine direkte Führungskraft gibt den nötigen Freiraum, um Arbeitsabläufe zu verbessern."/>
          </p:cNvPr>
          <p:cNvSpPr/>
          <p:nvPr/>
        </p:nvSpPr>
        <p:spPr>
          <a:xfrm>
            <a:off x="7345326" y="4979741"/>
            <a:ext cx="7269796" cy="424573"/>
          </a:xfrm>
          <a:prstGeom prst="rect">
            <a:avLst/>
          </a:prstGeom>
          <a:solidFill>
            <a:srgbClr val="49C0B6"/>
          </a:solidFill>
        </p:spPr>
      </p:sp>
      <p:sp>
        <p:nvSpPr>
          <p:cNvPr id="10468" name="object_1046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0470" name="object_1047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0472" name="object_1047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W=44%</a:t>
            </a:r>
          </a:p>
        </p:txBody>
      </p:sp>
      <p:sp>
        <p:nvSpPr>
          <p:cNvPr id="10474" name="object_10475">
            <a:hlinkClick r:id="rId17" action="ppaction://hlinksldjump" tooltip="Meine direkte Führungskraft gibt den nötigen Freiraum, um Arbeitsabläufe zu verbessern."/>
          </p:cNvPr>
          <p:cNvSpPr/>
          <p:nvPr/>
        </p:nvSpPr>
        <p:spPr>
          <a:xfrm>
            <a:off x="7345326" y="6041174"/>
            <a:ext cx="7031516" cy="424573"/>
          </a:xfrm>
          <a:prstGeom prst="rect">
            <a:avLst/>
          </a:prstGeom>
          <a:solidFill>
            <a:srgbClr val="49C0B6"/>
          </a:solidFill>
        </p:spPr>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4" name="object_10485"/>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13</a:t>
            </a:r>
            <a:endParaRPr sz="2950" b="1" dirty="0"/>
          </a:p>
        </p:txBody>
      </p:sp>
      <p:sp>
        <p:nvSpPr>
          <p:cNvPr id="10486" name="object_10487"/>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Zusammenarbeit mit anderen Bereichen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0488" name="10489">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0490" name="10491">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0492" name="10493">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0494" name="10495">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0496" name="10497">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0498" name="10499">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0500" name="10501">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0502" name="10503">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0504" name="object_10505"/>
          <p:cNvSpPr/>
          <p:nvPr/>
        </p:nvSpPr>
        <p:spPr>
          <a:xfrm>
            <a:off x="16376529" y="2577826"/>
            <a:ext cx="921600" cy="921600"/>
          </a:xfrm>
          <a:prstGeom prst="ellipse">
            <a:avLst/>
          </a:prstGeom>
          <a:ln w="52354">
            <a:solidFill>
              <a:srgbClr val="DB2D3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3.1</a:t>
            </a:r>
          </a:p>
          <a:p>
            <a:pPr algn="ctr"/>
            <a:r>
              <a:rPr lang="en-US" sz="1850" b="1" dirty="0">
                <a:solidFill>
                  <a:srgbClr val="515455"/>
                </a:solidFill>
                <a:latin typeface="Arial"/>
                <a:cs typeface="Arial"/>
              </a:rPr>
              <a:t>(+0.2)</a:t>
            </a:r>
          </a:p>
        </p:txBody>
      </p:sp>
      <p:sp>
        <p:nvSpPr>
          <p:cNvPr id="10506" name="object_10507"/>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508" name="object_10509"/>
          <p:cNvSpPr/>
          <p:nvPr/>
        </p:nvSpPr>
        <p:spPr>
          <a:xfrm>
            <a:off x="7345326" y="3599878"/>
            <a:ext cx="0" cy="3184299"/>
          </a:xfrm>
          <a:prstGeom prst="rect">
            <a:avLst/>
          </a:prstGeom>
          <a:ln w="5235">
            <a:solidFill>
              <a:srgbClr val="000000"/>
            </a:solidFill>
          </a:ln>
        </p:spPr>
      </p:sp>
      <p:sp>
        <p:nvSpPr>
          <p:cNvPr id="10510" name="object_10511"/>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512" name="object_10513"/>
          <p:cNvSpPr/>
          <p:nvPr/>
        </p:nvSpPr>
        <p:spPr>
          <a:xfrm>
            <a:off x="9026775" y="3599878"/>
            <a:ext cx="0" cy="3184299"/>
          </a:xfrm>
          <a:prstGeom prst="rect">
            <a:avLst/>
          </a:prstGeom>
          <a:ln w="5235">
            <a:solidFill>
              <a:srgbClr val="767A7C"/>
            </a:solidFill>
          </a:ln>
        </p:spPr>
      </p:sp>
      <p:sp>
        <p:nvSpPr>
          <p:cNvPr id="10514" name="object_10515"/>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516" name="object_10517"/>
          <p:cNvSpPr/>
          <p:nvPr/>
        </p:nvSpPr>
        <p:spPr>
          <a:xfrm>
            <a:off x="10708225" y="3599878"/>
            <a:ext cx="0" cy="3184299"/>
          </a:xfrm>
          <a:prstGeom prst="rect">
            <a:avLst/>
          </a:prstGeom>
          <a:ln w="5235">
            <a:solidFill>
              <a:srgbClr val="767A7C"/>
            </a:solidFill>
          </a:ln>
        </p:spPr>
      </p:sp>
      <p:sp>
        <p:nvSpPr>
          <p:cNvPr id="10518" name="object_10519"/>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520" name="object_10521"/>
          <p:cNvSpPr/>
          <p:nvPr/>
        </p:nvSpPr>
        <p:spPr>
          <a:xfrm>
            <a:off x="12389674" y="3599878"/>
            <a:ext cx="0" cy="3184299"/>
          </a:xfrm>
          <a:prstGeom prst="rect">
            <a:avLst/>
          </a:prstGeom>
          <a:ln w="5235">
            <a:solidFill>
              <a:srgbClr val="767A7C"/>
            </a:solidFill>
          </a:ln>
        </p:spPr>
      </p:sp>
      <p:sp>
        <p:nvSpPr>
          <p:cNvPr id="10522" name="object_10523"/>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524" name="object_10525"/>
          <p:cNvSpPr/>
          <p:nvPr/>
        </p:nvSpPr>
        <p:spPr>
          <a:xfrm>
            <a:off x="14071124" y="3599878"/>
            <a:ext cx="0" cy="3184299"/>
          </a:xfrm>
          <a:prstGeom prst="rect">
            <a:avLst/>
          </a:prstGeom>
          <a:ln w="5235">
            <a:solidFill>
              <a:srgbClr val="767A7C"/>
            </a:solidFill>
          </a:ln>
        </p:spPr>
      </p:sp>
      <p:sp>
        <p:nvSpPr>
          <p:cNvPr id="10526" name="object_10527"/>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528" name="object_10529"/>
          <p:cNvSpPr/>
          <p:nvPr/>
        </p:nvSpPr>
        <p:spPr>
          <a:xfrm>
            <a:off x="15752573" y="3599878"/>
            <a:ext cx="0" cy="3184299"/>
          </a:xfrm>
          <a:prstGeom prst="rect">
            <a:avLst/>
          </a:prstGeom>
          <a:ln w="5235">
            <a:solidFill>
              <a:srgbClr val="000000"/>
            </a:solidFill>
          </a:ln>
        </p:spPr>
      </p:sp>
      <p:sp>
        <p:nvSpPr>
          <p:cNvPr id="10478" name="object_10479"/>
          <p:cNvSpPr/>
          <p:nvPr/>
        </p:nvSpPr>
        <p:spPr>
          <a:xfrm>
            <a:off x="7345326" y="3442398"/>
            <a:ext cx="5128421" cy="157480"/>
          </a:xfrm>
          <a:prstGeom prst="rect">
            <a:avLst/>
          </a:prstGeom>
          <a:solidFill>
            <a:srgbClr val="DB2D3C"/>
          </a:solidFill>
        </p:spPr>
      </p:sp>
      <p:sp>
        <p:nvSpPr>
          <p:cNvPr id="10480" name="object_10481"/>
          <p:cNvSpPr/>
          <p:nvPr/>
        </p:nvSpPr>
        <p:spPr>
          <a:xfrm>
            <a:off x="12473747" y="3442398"/>
            <a:ext cx="1008870" cy="157480"/>
          </a:xfrm>
          <a:prstGeom prst="rect">
            <a:avLst/>
          </a:prstGeom>
          <a:solidFill>
            <a:srgbClr val="FABC46"/>
          </a:solidFill>
        </p:spPr>
      </p:sp>
      <p:sp>
        <p:nvSpPr>
          <p:cNvPr id="10482" name="object_10483"/>
          <p:cNvSpPr/>
          <p:nvPr/>
        </p:nvSpPr>
        <p:spPr>
          <a:xfrm>
            <a:off x="13482617" y="3442398"/>
            <a:ext cx="2269957" cy="157480"/>
          </a:xfrm>
          <a:prstGeom prst="rect">
            <a:avLst/>
          </a:prstGeom>
          <a:solidFill>
            <a:srgbClr val="35B77C"/>
          </a:solidFill>
        </p:spPr>
      </p:sp>
      <p:sp>
        <p:nvSpPr>
          <p:cNvPr id="10530" name="object_10531"/>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0532" name="object_10533"/>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0534" name="object_10535"/>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Z=3.1 | W=56%</a:t>
            </a:r>
          </a:p>
        </p:txBody>
      </p:sp>
      <p:sp>
        <p:nvSpPr>
          <p:cNvPr id="10536" name="object_10537">
            <a:hlinkClick r:id="rId17" action="ppaction://hlinksldjump" tooltip="Die Zusammenarbeit mit anderen Bereichen funktioniert reibungslos."/>
          </p:cNvPr>
          <p:cNvSpPr/>
          <p:nvPr/>
        </p:nvSpPr>
        <p:spPr>
          <a:xfrm>
            <a:off x="7345326" y="3918308"/>
            <a:ext cx="4852183" cy="424573"/>
          </a:xfrm>
          <a:prstGeom prst="rect">
            <a:avLst/>
          </a:prstGeom>
          <a:solidFill>
            <a:srgbClr val="49C0B6"/>
          </a:solidFill>
        </p:spPr>
      </p:sp>
      <p:sp>
        <p:nvSpPr>
          <p:cNvPr id="10538" name="object_10539"/>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0540" name="object_10541"/>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0542" name="object_10543"/>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Z=3.3 | W=39%</a:t>
            </a:r>
          </a:p>
        </p:txBody>
      </p:sp>
      <p:sp>
        <p:nvSpPr>
          <p:cNvPr id="10544" name="object_10545">
            <a:hlinkClick r:id="rId17" action="ppaction://hlinksldjump" tooltip="Die Zusammenarbeit mit anderen Bereichen funktioniert reibungslos."/>
          </p:cNvPr>
          <p:cNvSpPr/>
          <p:nvPr/>
        </p:nvSpPr>
        <p:spPr>
          <a:xfrm>
            <a:off x="7345326" y="4979741"/>
            <a:ext cx="4515893" cy="424573"/>
          </a:xfrm>
          <a:prstGeom prst="rect">
            <a:avLst/>
          </a:prstGeom>
          <a:solidFill>
            <a:srgbClr val="49C0B6"/>
          </a:solidFill>
        </p:spPr>
      </p:sp>
      <p:sp>
        <p:nvSpPr>
          <p:cNvPr id="10546" name="object_10547"/>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0548" name="object_10549"/>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0550" name="object_10551"/>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Z=3.4 | W=39%</a:t>
            </a:r>
          </a:p>
        </p:txBody>
      </p:sp>
      <p:sp>
        <p:nvSpPr>
          <p:cNvPr id="10552" name="object_10553">
            <a:hlinkClick r:id="rId17" action="ppaction://hlinksldjump" tooltip="Die Zusammenarbeit mit anderen Bereichen funktioniert reibungslos."/>
          </p:cNvPr>
          <p:cNvSpPr/>
          <p:nvPr/>
        </p:nvSpPr>
        <p:spPr>
          <a:xfrm>
            <a:off x="7345326" y="6041174"/>
            <a:ext cx="4302532" cy="424573"/>
          </a:xfrm>
          <a:prstGeom prst="rect">
            <a:avLst/>
          </a:prstGeom>
          <a:solidFill>
            <a:srgbClr val="49C0B6"/>
          </a:solidFill>
        </p:spPr>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2" name="object_10563"/>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14</a:t>
            </a:r>
            <a:endParaRPr sz="2950" b="1" dirty="0"/>
          </a:p>
        </p:txBody>
      </p:sp>
      <p:sp>
        <p:nvSpPr>
          <p:cNvPr id="10564" name="object_10565"/>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Gegenseitige Vertretung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0566" name="10567">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0568" name="10569">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0570" name="10571">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0572" name="10573">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0574" name="10575">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0576" name="10577">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0578" name="10579">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0580" name="10581">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0582" name="object_10583"/>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2.3</a:t>
            </a:r>
          </a:p>
          <a:p>
            <a:pPr algn="ctr"/>
            <a:r>
              <a:rPr lang="en-US" sz="1850" b="1" dirty="0">
                <a:solidFill>
                  <a:srgbClr val="515455"/>
                </a:solidFill>
                <a:latin typeface="Arial"/>
                <a:cs typeface="Arial"/>
              </a:rPr>
              <a:t>(-0.1)</a:t>
            </a:r>
          </a:p>
        </p:txBody>
      </p:sp>
      <p:sp>
        <p:nvSpPr>
          <p:cNvPr id="10584" name="object_10585"/>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586" name="object_10587"/>
          <p:cNvSpPr/>
          <p:nvPr/>
        </p:nvSpPr>
        <p:spPr>
          <a:xfrm>
            <a:off x="7345326" y="3599878"/>
            <a:ext cx="0" cy="3184299"/>
          </a:xfrm>
          <a:prstGeom prst="rect">
            <a:avLst/>
          </a:prstGeom>
          <a:ln w="5235">
            <a:solidFill>
              <a:srgbClr val="000000"/>
            </a:solidFill>
          </a:ln>
        </p:spPr>
      </p:sp>
      <p:sp>
        <p:nvSpPr>
          <p:cNvPr id="10588" name="object_10589"/>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590" name="object_10591"/>
          <p:cNvSpPr/>
          <p:nvPr/>
        </p:nvSpPr>
        <p:spPr>
          <a:xfrm>
            <a:off x="9026775" y="3599878"/>
            <a:ext cx="0" cy="3184299"/>
          </a:xfrm>
          <a:prstGeom prst="rect">
            <a:avLst/>
          </a:prstGeom>
          <a:ln w="5235">
            <a:solidFill>
              <a:srgbClr val="767A7C"/>
            </a:solidFill>
          </a:ln>
        </p:spPr>
      </p:sp>
      <p:sp>
        <p:nvSpPr>
          <p:cNvPr id="10592" name="object_10593"/>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594" name="object_10595"/>
          <p:cNvSpPr/>
          <p:nvPr/>
        </p:nvSpPr>
        <p:spPr>
          <a:xfrm>
            <a:off x="10708225" y="3599878"/>
            <a:ext cx="0" cy="3184299"/>
          </a:xfrm>
          <a:prstGeom prst="rect">
            <a:avLst/>
          </a:prstGeom>
          <a:ln w="5235">
            <a:solidFill>
              <a:srgbClr val="767A7C"/>
            </a:solidFill>
          </a:ln>
        </p:spPr>
      </p:sp>
      <p:sp>
        <p:nvSpPr>
          <p:cNvPr id="10596" name="object_10597"/>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598" name="object_10599"/>
          <p:cNvSpPr/>
          <p:nvPr/>
        </p:nvSpPr>
        <p:spPr>
          <a:xfrm>
            <a:off x="12389674" y="3599878"/>
            <a:ext cx="0" cy="3184299"/>
          </a:xfrm>
          <a:prstGeom prst="rect">
            <a:avLst/>
          </a:prstGeom>
          <a:ln w="5235">
            <a:solidFill>
              <a:srgbClr val="767A7C"/>
            </a:solidFill>
          </a:ln>
        </p:spPr>
      </p:sp>
      <p:sp>
        <p:nvSpPr>
          <p:cNvPr id="10600" name="object_10601"/>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602" name="object_10603"/>
          <p:cNvSpPr/>
          <p:nvPr/>
        </p:nvSpPr>
        <p:spPr>
          <a:xfrm>
            <a:off x="14071124" y="3599878"/>
            <a:ext cx="0" cy="3184299"/>
          </a:xfrm>
          <a:prstGeom prst="rect">
            <a:avLst/>
          </a:prstGeom>
          <a:ln w="5235">
            <a:solidFill>
              <a:srgbClr val="767A7C"/>
            </a:solidFill>
          </a:ln>
        </p:spPr>
      </p:sp>
      <p:sp>
        <p:nvSpPr>
          <p:cNvPr id="10604" name="object_10605"/>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606" name="object_10607"/>
          <p:cNvSpPr/>
          <p:nvPr/>
        </p:nvSpPr>
        <p:spPr>
          <a:xfrm>
            <a:off x="15752573" y="3599878"/>
            <a:ext cx="0" cy="3184299"/>
          </a:xfrm>
          <a:prstGeom prst="rect">
            <a:avLst/>
          </a:prstGeom>
          <a:ln w="5235">
            <a:solidFill>
              <a:srgbClr val="000000"/>
            </a:solidFill>
          </a:ln>
        </p:spPr>
      </p:sp>
      <p:sp>
        <p:nvSpPr>
          <p:cNvPr id="10556" name="object_10557"/>
          <p:cNvSpPr/>
          <p:nvPr/>
        </p:nvSpPr>
        <p:spPr>
          <a:xfrm>
            <a:off x="7345326" y="3442398"/>
            <a:ext cx="5128421" cy="157480"/>
          </a:xfrm>
          <a:prstGeom prst="rect">
            <a:avLst/>
          </a:prstGeom>
          <a:solidFill>
            <a:srgbClr val="DB2D3C"/>
          </a:solidFill>
        </p:spPr>
      </p:sp>
      <p:sp>
        <p:nvSpPr>
          <p:cNvPr id="10558" name="object_10559"/>
          <p:cNvSpPr/>
          <p:nvPr/>
        </p:nvSpPr>
        <p:spPr>
          <a:xfrm>
            <a:off x="12473747" y="3442398"/>
            <a:ext cx="1008870" cy="157480"/>
          </a:xfrm>
          <a:prstGeom prst="rect">
            <a:avLst/>
          </a:prstGeom>
          <a:solidFill>
            <a:srgbClr val="FABC46"/>
          </a:solidFill>
        </p:spPr>
      </p:sp>
      <p:sp>
        <p:nvSpPr>
          <p:cNvPr id="10560" name="object_10561"/>
          <p:cNvSpPr/>
          <p:nvPr/>
        </p:nvSpPr>
        <p:spPr>
          <a:xfrm>
            <a:off x="13482617" y="3442398"/>
            <a:ext cx="2269957" cy="157480"/>
          </a:xfrm>
          <a:prstGeom prst="rect">
            <a:avLst/>
          </a:prstGeom>
          <a:solidFill>
            <a:srgbClr val="35B77C"/>
          </a:solidFill>
        </p:spPr>
      </p:sp>
      <p:sp>
        <p:nvSpPr>
          <p:cNvPr id="10608" name="object_10609"/>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0610" name="object_10611"/>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0612" name="object_10613"/>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W=33%</a:t>
            </a:r>
          </a:p>
        </p:txBody>
      </p:sp>
      <p:sp>
        <p:nvSpPr>
          <p:cNvPr id="10614" name="object_10615">
            <a:hlinkClick r:id="rId17" action="ppaction://hlinksldjump" tooltip="Die gegenseitige Vertretung funktioniert bei uns sehr gut."/>
          </p:cNvPr>
          <p:cNvSpPr/>
          <p:nvPr/>
        </p:nvSpPr>
        <p:spPr>
          <a:xfrm>
            <a:off x="7345326" y="3918308"/>
            <a:ext cx="6293425" cy="424573"/>
          </a:xfrm>
          <a:prstGeom prst="rect">
            <a:avLst/>
          </a:prstGeom>
          <a:solidFill>
            <a:srgbClr val="49C0B6"/>
          </a:solidFill>
        </p:spPr>
      </p:sp>
      <p:sp>
        <p:nvSpPr>
          <p:cNvPr id="10616" name="object_10617"/>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0618" name="object_10619"/>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0620" name="object_10621"/>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Z=2.2 | W=33%</a:t>
            </a:r>
          </a:p>
        </p:txBody>
      </p:sp>
      <p:sp>
        <p:nvSpPr>
          <p:cNvPr id="10622" name="object_10623">
            <a:hlinkClick r:id="rId17" action="ppaction://hlinksldjump" tooltip="Die gegenseitige Vertretung funktioniert bei uns sehr gut."/>
          </p:cNvPr>
          <p:cNvSpPr/>
          <p:nvPr/>
        </p:nvSpPr>
        <p:spPr>
          <a:xfrm>
            <a:off x="7345326" y="4979741"/>
            <a:ext cx="6330162" cy="424573"/>
          </a:xfrm>
          <a:prstGeom prst="rect">
            <a:avLst/>
          </a:prstGeom>
          <a:solidFill>
            <a:srgbClr val="49C0B6"/>
          </a:solidFill>
        </p:spPr>
      </p:sp>
      <p:sp>
        <p:nvSpPr>
          <p:cNvPr id="10624" name="object_10625"/>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0626" name="object_10627"/>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0628" name="object_10629"/>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Z=2.3 | W=33%</a:t>
            </a:r>
          </a:p>
        </p:txBody>
      </p:sp>
      <p:sp>
        <p:nvSpPr>
          <p:cNvPr id="10630" name="object_10631">
            <a:hlinkClick r:id="rId17" action="ppaction://hlinksldjump" tooltip="Die gegenseitige Vertretung funktioniert bei uns sehr gut."/>
          </p:cNvPr>
          <p:cNvSpPr/>
          <p:nvPr/>
        </p:nvSpPr>
        <p:spPr>
          <a:xfrm>
            <a:off x="7345326" y="6041174"/>
            <a:ext cx="6165314" cy="424573"/>
          </a:xfrm>
          <a:prstGeom prst="rect">
            <a:avLst/>
          </a:prstGeom>
          <a:solidFill>
            <a:srgbClr val="49C0B6"/>
          </a:solidFill>
        </p:spPr>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0" name="object_10641"/>
          <p:cNvSpPr>
            <a:spLocks noGrp="1"/>
          </p:cNvSpPr>
          <p:nvPr/>
        </p:nvSpPr>
        <p:spPr>
          <a:xfrm>
            <a:off x="663156" y="586369"/>
            <a:ext cx="922019" cy="922019"/>
          </a:xfrm>
          <a:prstGeom prst="ellipse">
            <a:avLst/>
          </a:prstGeom>
          <a:solidFill>
            <a:srgbClr val="B26256"/>
          </a:solidFill>
        </p:spPr>
        <p:txBody>
          <a:bodyPr wrap="square" lIns="0" tIns="72000" rIns="0" bIns="72000" rtlCol="0" anchor="ctr">
            <a:normAutofit/>
          </a:bodyPr>
          <a:lstStyle/>
          <a:p>
            <a:pPr algn="ctr"/>
            <a:r>
              <a:rPr sz="2950" b="1" dirty="0">
                <a:solidFill>
                  <a:srgbClr val="FFFFFF"/>
                </a:solidFill>
                <a:latin typeface="Arial"/>
                <a:ea typeface="Arial"/>
              </a:rPr>
              <a:t>15</a:t>
            </a:r>
            <a:endParaRPr sz="2950" b="1" dirty="0"/>
          </a:p>
        </p:txBody>
      </p:sp>
      <p:sp>
        <p:nvSpPr>
          <p:cNvPr id="10642" name="object_10643"/>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Arbeitsrelevante Informationen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0644" name="10645">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0646" name="10647">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0648" name="10649">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0650" name="10651">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0652" name="10653">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0654" name="10655">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0656" name="10657">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0658" name="10659">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0660" name="object_10661"/>
          <p:cNvSpPr/>
          <p:nvPr/>
        </p:nvSpPr>
        <p:spPr>
          <a:xfrm>
            <a:off x="16376529" y="2577826"/>
            <a:ext cx="921600" cy="921600"/>
          </a:xfrm>
          <a:prstGeom prst="ellipse">
            <a:avLst/>
          </a:prstGeom>
          <a:ln w="52354">
            <a:solidFill>
              <a:srgbClr val="FABC46"/>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2.5</a:t>
            </a:r>
          </a:p>
          <a:p>
            <a:pPr algn="ctr"/>
            <a:r>
              <a:rPr lang="en-US" sz="1850" b="1" dirty="0">
                <a:solidFill>
                  <a:srgbClr val="515455"/>
                </a:solidFill>
                <a:latin typeface="Arial"/>
                <a:cs typeface="Arial"/>
              </a:rPr>
              <a:t>(0)</a:t>
            </a:r>
          </a:p>
        </p:txBody>
      </p:sp>
      <p:sp>
        <p:nvSpPr>
          <p:cNvPr id="10662" name="object_10663"/>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664" name="object_10665"/>
          <p:cNvSpPr/>
          <p:nvPr/>
        </p:nvSpPr>
        <p:spPr>
          <a:xfrm>
            <a:off x="7345326" y="3599878"/>
            <a:ext cx="0" cy="3184299"/>
          </a:xfrm>
          <a:prstGeom prst="rect">
            <a:avLst/>
          </a:prstGeom>
          <a:ln w="5235">
            <a:solidFill>
              <a:srgbClr val="000000"/>
            </a:solidFill>
          </a:ln>
        </p:spPr>
      </p:sp>
      <p:sp>
        <p:nvSpPr>
          <p:cNvPr id="10666" name="object_10667"/>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668" name="object_10669"/>
          <p:cNvSpPr/>
          <p:nvPr/>
        </p:nvSpPr>
        <p:spPr>
          <a:xfrm>
            <a:off x="9026775" y="3599878"/>
            <a:ext cx="0" cy="3184299"/>
          </a:xfrm>
          <a:prstGeom prst="rect">
            <a:avLst/>
          </a:prstGeom>
          <a:ln w="5235">
            <a:solidFill>
              <a:srgbClr val="767A7C"/>
            </a:solidFill>
          </a:ln>
        </p:spPr>
      </p:sp>
      <p:sp>
        <p:nvSpPr>
          <p:cNvPr id="10670" name="object_10671"/>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672" name="object_10673"/>
          <p:cNvSpPr/>
          <p:nvPr/>
        </p:nvSpPr>
        <p:spPr>
          <a:xfrm>
            <a:off x="10708225" y="3599878"/>
            <a:ext cx="0" cy="3184299"/>
          </a:xfrm>
          <a:prstGeom prst="rect">
            <a:avLst/>
          </a:prstGeom>
          <a:ln w="5235">
            <a:solidFill>
              <a:srgbClr val="767A7C"/>
            </a:solidFill>
          </a:ln>
        </p:spPr>
      </p:sp>
      <p:sp>
        <p:nvSpPr>
          <p:cNvPr id="10674" name="object_10675"/>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676" name="object_10677"/>
          <p:cNvSpPr/>
          <p:nvPr/>
        </p:nvSpPr>
        <p:spPr>
          <a:xfrm>
            <a:off x="12389674" y="3599878"/>
            <a:ext cx="0" cy="3184299"/>
          </a:xfrm>
          <a:prstGeom prst="rect">
            <a:avLst/>
          </a:prstGeom>
          <a:ln w="5235">
            <a:solidFill>
              <a:srgbClr val="767A7C"/>
            </a:solidFill>
          </a:ln>
        </p:spPr>
      </p:sp>
      <p:sp>
        <p:nvSpPr>
          <p:cNvPr id="10678" name="object_10679"/>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680" name="object_10681"/>
          <p:cNvSpPr/>
          <p:nvPr/>
        </p:nvSpPr>
        <p:spPr>
          <a:xfrm>
            <a:off x="14071124" y="3599878"/>
            <a:ext cx="0" cy="3184299"/>
          </a:xfrm>
          <a:prstGeom prst="rect">
            <a:avLst/>
          </a:prstGeom>
          <a:ln w="5235">
            <a:solidFill>
              <a:srgbClr val="767A7C"/>
            </a:solidFill>
          </a:ln>
        </p:spPr>
      </p:sp>
      <p:sp>
        <p:nvSpPr>
          <p:cNvPr id="10682" name="object_10683"/>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684" name="object_10685"/>
          <p:cNvSpPr/>
          <p:nvPr/>
        </p:nvSpPr>
        <p:spPr>
          <a:xfrm>
            <a:off x="15752573" y="3599878"/>
            <a:ext cx="0" cy="3184299"/>
          </a:xfrm>
          <a:prstGeom prst="rect">
            <a:avLst/>
          </a:prstGeom>
          <a:ln w="5235">
            <a:solidFill>
              <a:srgbClr val="000000"/>
            </a:solidFill>
          </a:ln>
        </p:spPr>
      </p:sp>
      <p:sp>
        <p:nvSpPr>
          <p:cNvPr id="10634" name="object_10635"/>
          <p:cNvSpPr/>
          <p:nvPr/>
        </p:nvSpPr>
        <p:spPr>
          <a:xfrm>
            <a:off x="7345326" y="3442398"/>
            <a:ext cx="5128421" cy="157480"/>
          </a:xfrm>
          <a:prstGeom prst="rect">
            <a:avLst/>
          </a:prstGeom>
          <a:solidFill>
            <a:srgbClr val="DB2D3C"/>
          </a:solidFill>
        </p:spPr>
      </p:sp>
      <p:sp>
        <p:nvSpPr>
          <p:cNvPr id="10636" name="object_10637"/>
          <p:cNvSpPr/>
          <p:nvPr/>
        </p:nvSpPr>
        <p:spPr>
          <a:xfrm>
            <a:off x="12473747" y="3442398"/>
            <a:ext cx="1008870" cy="157480"/>
          </a:xfrm>
          <a:prstGeom prst="rect">
            <a:avLst/>
          </a:prstGeom>
          <a:solidFill>
            <a:srgbClr val="FABC46"/>
          </a:solidFill>
        </p:spPr>
      </p:sp>
      <p:sp>
        <p:nvSpPr>
          <p:cNvPr id="10638" name="object_10639"/>
          <p:cNvSpPr/>
          <p:nvPr/>
        </p:nvSpPr>
        <p:spPr>
          <a:xfrm>
            <a:off x="13482617" y="3442398"/>
            <a:ext cx="2269957" cy="157480"/>
          </a:xfrm>
          <a:prstGeom prst="rect">
            <a:avLst/>
          </a:prstGeom>
          <a:solidFill>
            <a:srgbClr val="35B77C"/>
          </a:solidFill>
        </p:spPr>
      </p:sp>
      <p:sp>
        <p:nvSpPr>
          <p:cNvPr id="10686" name="object_10687"/>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0688" name="object_10689"/>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0690" name="object_10691"/>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W=44%</a:t>
            </a:r>
          </a:p>
        </p:txBody>
      </p:sp>
      <p:sp>
        <p:nvSpPr>
          <p:cNvPr id="10692" name="object_10693">
            <a:hlinkClick r:id="rId17" action="ppaction://hlinksldjump" tooltip="Ich habe Zugriff auf alle Informationen, um meine Arbeitsaufgabe zu erfüllen."/>
          </p:cNvPr>
          <p:cNvSpPr/>
          <p:nvPr/>
        </p:nvSpPr>
        <p:spPr>
          <a:xfrm>
            <a:off x="7345326" y="3918308"/>
            <a:ext cx="5957135" cy="424573"/>
          </a:xfrm>
          <a:prstGeom prst="rect">
            <a:avLst/>
          </a:prstGeom>
          <a:solidFill>
            <a:srgbClr val="49C0B6"/>
          </a:solidFill>
        </p:spPr>
      </p:sp>
      <p:sp>
        <p:nvSpPr>
          <p:cNvPr id="10694" name="object_10695"/>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0696" name="object_10697"/>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0698" name="object_10699"/>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W=44%</a:t>
            </a:r>
          </a:p>
        </p:txBody>
      </p:sp>
      <p:sp>
        <p:nvSpPr>
          <p:cNvPr id="10700" name="object_10701">
            <a:hlinkClick r:id="rId17" action="ppaction://hlinksldjump" tooltip="Ich habe Zugriff auf alle Informationen, um meine Arbeitsaufgabe zu erfüllen."/>
          </p:cNvPr>
          <p:cNvSpPr/>
          <p:nvPr/>
        </p:nvSpPr>
        <p:spPr>
          <a:xfrm>
            <a:off x="7345326" y="4979741"/>
            <a:ext cx="5934527" cy="424573"/>
          </a:xfrm>
          <a:prstGeom prst="rect">
            <a:avLst/>
          </a:prstGeom>
          <a:solidFill>
            <a:srgbClr val="49C0B6"/>
          </a:solidFill>
        </p:spPr>
      </p:sp>
      <p:sp>
        <p:nvSpPr>
          <p:cNvPr id="10702" name="object_10703"/>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0704" name="object_10705"/>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0706" name="object_10707"/>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Z=2.5 | W=44%</a:t>
            </a:r>
          </a:p>
        </p:txBody>
      </p:sp>
      <p:sp>
        <p:nvSpPr>
          <p:cNvPr id="10708" name="object_10709">
            <a:hlinkClick r:id="rId17" action="ppaction://hlinksldjump" tooltip="Ich habe Zugriff auf alle Informationen, um meine Arbeitsaufgabe zu erfüllen."/>
          </p:cNvPr>
          <p:cNvSpPr/>
          <p:nvPr/>
        </p:nvSpPr>
        <p:spPr>
          <a:xfrm>
            <a:off x="7345326" y="6041174"/>
            <a:ext cx="5859596" cy="424573"/>
          </a:xfrm>
          <a:prstGeom prst="rect">
            <a:avLst/>
          </a:prstGeom>
          <a:solidFill>
            <a:srgbClr val="49C0B6"/>
          </a:solidFill>
        </p:spPr>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18" name="object_10719"/>
          <p:cNvSpPr>
            <a:spLocks noGrp="1"/>
          </p:cNvSpPr>
          <p:nvPr/>
        </p:nvSpPr>
        <p:spPr>
          <a:xfrm>
            <a:off x="757390" y="680607"/>
            <a:ext cx="733425" cy="733425"/>
          </a:xfrm>
          <a:prstGeom prst="rect">
            <a:avLst/>
          </a:prstGeom>
          <a:ln w="125650">
            <a:solidFill>
              <a:srgbClr val="5C5AA7"/>
            </a:solidFill>
          </a:ln>
        </p:spPr>
        <p:txBody>
          <a:bodyPr wrap="square" lIns="0" tIns="0" rIns="0" bIns="0" rtlCol="0"/>
          <a:lstStyle/>
          <a:p>
            <a:endParaRPr/>
          </a:p>
        </p:txBody>
      </p:sp>
      <p:sp>
        <p:nvSpPr>
          <p:cNvPr id="10720" name="object_10721"/>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3950" spc="-5" dirty="0">
                <a:solidFill>
                  <a:srgbClr val="515455"/>
                </a:solidFill>
              </a:rPr>
              <a:t>Leadership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0722" name="10723">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0724" name="10725">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0726" name="10727">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0728" name="10729">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0730" name="10731">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0732" name="10733">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0734" name="10735">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0736" name="10737">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0738" name="object_10739"/>
          <p:cNvSpPr/>
          <p:nvPr/>
        </p:nvSpPr>
        <p:spPr>
          <a:xfrm>
            <a:off x="16376529" y="2577826"/>
            <a:ext cx="921600" cy="921600"/>
          </a:xfrm>
          <a:prstGeom prst="rect">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1.7</a:t>
            </a:r>
          </a:p>
          <a:p>
            <a:pPr algn="ctr"/>
            <a:r>
              <a:rPr lang="en-US" sz="1850" b="1" dirty="0">
                <a:solidFill>
                  <a:srgbClr val="515455"/>
                </a:solidFill>
                <a:latin typeface="Arial"/>
                <a:cs typeface="Arial"/>
              </a:rPr>
              <a:t>(0)</a:t>
            </a:r>
          </a:p>
        </p:txBody>
      </p:sp>
      <p:sp>
        <p:nvSpPr>
          <p:cNvPr id="10740" name="object_10741"/>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742" name="object_10743"/>
          <p:cNvSpPr/>
          <p:nvPr/>
        </p:nvSpPr>
        <p:spPr>
          <a:xfrm>
            <a:off x="7345326" y="3599878"/>
            <a:ext cx="0" cy="3184299"/>
          </a:xfrm>
          <a:prstGeom prst="rect">
            <a:avLst/>
          </a:prstGeom>
          <a:ln w="5235">
            <a:solidFill>
              <a:srgbClr val="000000"/>
            </a:solidFill>
          </a:ln>
        </p:spPr>
      </p:sp>
      <p:sp>
        <p:nvSpPr>
          <p:cNvPr id="10744" name="object_10745"/>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746" name="object_10747"/>
          <p:cNvSpPr/>
          <p:nvPr/>
        </p:nvSpPr>
        <p:spPr>
          <a:xfrm>
            <a:off x="9026775" y="3599878"/>
            <a:ext cx="0" cy="3184299"/>
          </a:xfrm>
          <a:prstGeom prst="rect">
            <a:avLst/>
          </a:prstGeom>
          <a:ln w="5235">
            <a:solidFill>
              <a:srgbClr val="767A7C"/>
            </a:solidFill>
          </a:ln>
        </p:spPr>
      </p:sp>
      <p:sp>
        <p:nvSpPr>
          <p:cNvPr id="10748" name="object_10749"/>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750" name="object_10751"/>
          <p:cNvSpPr/>
          <p:nvPr/>
        </p:nvSpPr>
        <p:spPr>
          <a:xfrm>
            <a:off x="10708225" y="3599878"/>
            <a:ext cx="0" cy="3184299"/>
          </a:xfrm>
          <a:prstGeom prst="rect">
            <a:avLst/>
          </a:prstGeom>
          <a:ln w="5235">
            <a:solidFill>
              <a:srgbClr val="767A7C"/>
            </a:solidFill>
          </a:ln>
        </p:spPr>
      </p:sp>
      <p:sp>
        <p:nvSpPr>
          <p:cNvPr id="10752" name="object_10753"/>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754" name="object_10755"/>
          <p:cNvSpPr/>
          <p:nvPr/>
        </p:nvSpPr>
        <p:spPr>
          <a:xfrm>
            <a:off x="12389674" y="3599878"/>
            <a:ext cx="0" cy="3184299"/>
          </a:xfrm>
          <a:prstGeom prst="rect">
            <a:avLst/>
          </a:prstGeom>
          <a:ln w="5235">
            <a:solidFill>
              <a:srgbClr val="767A7C"/>
            </a:solidFill>
          </a:ln>
        </p:spPr>
      </p:sp>
      <p:sp>
        <p:nvSpPr>
          <p:cNvPr id="10756" name="object_10757"/>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758" name="object_10759"/>
          <p:cNvSpPr/>
          <p:nvPr/>
        </p:nvSpPr>
        <p:spPr>
          <a:xfrm>
            <a:off x="14071124" y="3599878"/>
            <a:ext cx="0" cy="3184299"/>
          </a:xfrm>
          <a:prstGeom prst="rect">
            <a:avLst/>
          </a:prstGeom>
          <a:ln w="5235">
            <a:solidFill>
              <a:srgbClr val="767A7C"/>
            </a:solidFill>
          </a:ln>
        </p:spPr>
      </p:sp>
      <p:sp>
        <p:nvSpPr>
          <p:cNvPr id="10760" name="object_10761"/>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762" name="object_10763"/>
          <p:cNvSpPr/>
          <p:nvPr/>
        </p:nvSpPr>
        <p:spPr>
          <a:xfrm>
            <a:off x="15752573" y="3599878"/>
            <a:ext cx="0" cy="3184299"/>
          </a:xfrm>
          <a:prstGeom prst="rect">
            <a:avLst/>
          </a:prstGeom>
          <a:ln w="5235">
            <a:solidFill>
              <a:srgbClr val="000000"/>
            </a:solidFill>
          </a:ln>
        </p:spPr>
      </p:sp>
      <p:sp>
        <p:nvSpPr>
          <p:cNvPr id="10712" name="object_10713"/>
          <p:cNvSpPr/>
          <p:nvPr/>
        </p:nvSpPr>
        <p:spPr>
          <a:xfrm>
            <a:off x="7345326" y="3442398"/>
            <a:ext cx="5128421" cy="157480"/>
          </a:xfrm>
          <a:prstGeom prst="rect">
            <a:avLst/>
          </a:prstGeom>
          <a:solidFill>
            <a:srgbClr val="DB2D3C"/>
          </a:solidFill>
        </p:spPr>
      </p:sp>
      <p:sp>
        <p:nvSpPr>
          <p:cNvPr id="10714" name="object_10715"/>
          <p:cNvSpPr/>
          <p:nvPr/>
        </p:nvSpPr>
        <p:spPr>
          <a:xfrm>
            <a:off x="12473747" y="3442398"/>
            <a:ext cx="1008870" cy="157480"/>
          </a:xfrm>
          <a:prstGeom prst="rect">
            <a:avLst/>
          </a:prstGeom>
          <a:solidFill>
            <a:srgbClr val="FABC46"/>
          </a:solidFill>
        </p:spPr>
      </p:sp>
      <p:sp>
        <p:nvSpPr>
          <p:cNvPr id="10716" name="object_10717"/>
          <p:cNvSpPr/>
          <p:nvPr/>
        </p:nvSpPr>
        <p:spPr>
          <a:xfrm>
            <a:off x="13482617" y="3442398"/>
            <a:ext cx="2269957" cy="157480"/>
          </a:xfrm>
          <a:prstGeom prst="rect">
            <a:avLst/>
          </a:prstGeom>
          <a:solidFill>
            <a:srgbClr val="35B77C"/>
          </a:solidFill>
        </p:spPr>
      </p:sp>
      <p:sp>
        <p:nvSpPr>
          <p:cNvPr id="10764" name="object_10765"/>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0766" name="object_10767"/>
          <p:cNvSpPr txBox="1"/>
          <p:nvPr/>
        </p:nvSpPr>
        <p:spPr>
          <a:xfrm>
            <a:off x="16342736" y="3599878"/>
            <a:ext cx="2167513" cy="1061433"/>
          </a:xfrm>
          <a:prstGeom prst="rect">
            <a:avLst/>
          </a:prstGeom>
        </p:spPr>
        <p:txBody>
          <a:bodyPr vert="horz" wrap="square" lIns="0" tIns="15240" rIns="0" bIns="0" rtlCol="0" anchor="ctr" anchorCtr="0">
            <a:normAutofit/>
          </a:bodyPr>
          <a:lstStyle/>
          <a:p>
            <a:endParaRPr/>
          </a:p>
        </p:txBody>
      </p:sp>
      <p:sp>
        <p:nvSpPr>
          <p:cNvPr id="10768" name="object_10769"/>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Z=1.7 | W=38%</a:t>
            </a:r>
          </a:p>
        </p:txBody>
      </p:sp>
      <p:sp>
        <p:nvSpPr>
          <p:cNvPr id="10770" name="object_10771"/>
          <p:cNvSpPr/>
          <p:nvPr/>
        </p:nvSpPr>
        <p:spPr>
          <a:xfrm>
            <a:off x="7345326" y="3918308"/>
            <a:ext cx="7199349" cy="424573"/>
          </a:xfrm>
          <a:prstGeom prst="rect">
            <a:avLst/>
          </a:prstGeom>
          <a:solidFill>
            <a:srgbClr val="49C0B6"/>
          </a:solidFill>
        </p:spPr>
      </p:sp>
      <p:sp>
        <p:nvSpPr>
          <p:cNvPr id="10772" name="object_10773"/>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0774" name="object_10775"/>
          <p:cNvSpPr txBox="1"/>
          <p:nvPr/>
        </p:nvSpPr>
        <p:spPr>
          <a:xfrm>
            <a:off x="16342736" y="4661311"/>
            <a:ext cx="2167513" cy="1061433"/>
          </a:xfrm>
          <a:prstGeom prst="rect">
            <a:avLst/>
          </a:prstGeom>
        </p:spPr>
        <p:txBody>
          <a:bodyPr vert="horz" wrap="square" lIns="0" tIns="15240" rIns="0" bIns="0" rtlCol="0" anchor="ctr" anchorCtr="0">
            <a:normAutofit/>
          </a:bodyPr>
          <a:lstStyle/>
          <a:p>
            <a:endParaRPr/>
          </a:p>
        </p:txBody>
      </p:sp>
      <p:sp>
        <p:nvSpPr>
          <p:cNvPr id="10776" name="object_10777"/>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Z=1.7 | W=35%</a:t>
            </a:r>
          </a:p>
        </p:txBody>
      </p:sp>
      <p:sp>
        <p:nvSpPr>
          <p:cNvPr id="10778" name="object_10779"/>
          <p:cNvSpPr/>
          <p:nvPr/>
        </p:nvSpPr>
        <p:spPr>
          <a:xfrm>
            <a:off x="7345326" y="4979741"/>
            <a:ext cx="7204193" cy="424573"/>
          </a:xfrm>
          <a:prstGeom prst="rect">
            <a:avLst/>
          </a:prstGeom>
          <a:solidFill>
            <a:srgbClr val="49C0B6"/>
          </a:solidFill>
        </p:spPr>
      </p:sp>
      <p:sp>
        <p:nvSpPr>
          <p:cNvPr id="10780" name="object_10781"/>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0782" name="object_10783"/>
          <p:cNvSpPr txBox="1"/>
          <p:nvPr/>
        </p:nvSpPr>
        <p:spPr>
          <a:xfrm>
            <a:off x="16342736" y="5722744"/>
            <a:ext cx="2167513" cy="1061433"/>
          </a:xfrm>
          <a:prstGeom prst="rect">
            <a:avLst/>
          </a:prstGeom>
        </p:spPr>
        <p:txBody>
          <a:bodyPr vert="horz" wrap="square" lIns="0" tIns="15240" rIns="0" bIns="0" rtlCol="0" anchor="ctr" anchorCtr="0">
            <a:normAutofit/>
          </a:bodyPr>
          <a:lstStyle/>
          <a:p>
            <a:endParaRPr/>
          </a:p>
        </p:txBody>
      </p:sp>
      <p:sp>
        <p:nvSpPr>
          <p:cNvPr id="10784" name="object_10785"/>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W=34%</a:t>
            </a:r>
          </a:p>
        </p:txBody>
      </p:sp>
      <p:sp>
        <p:nvSpPr>
          <p:cNvPr id="10786" name="object_10787"/>
          <p:cNvSpPr/>
          <p:nvPr/>
        </p:nvSpPr>
        <p:spPr>
          <a:xfrm>
            <a:off x="7345326" y="6041174"/>
            <a:ext cx="7003898" cy="424573"/>
          </a:xfrm>
          <a:prstGeom prst="rect">
            <a:avLst/>
          </a:prstGeom>
          <a:solidFill>
            <a:srgbClr val="49C0B6"/>
          </a:solidFill>
        </p:spPr>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96" name="object_10797"/>
          <p:cNvSpPr>
            <a:spLocks noGrp="1"/>
          </p:cNvSpPr>
          <p:nvPr/>
        </p:nvSpPr>
        <p:spPr>
          <a:xfrm>
            <a:off x="663156" y="586369"/>
            <a:ext cx="922019" cy="922019"/>
          </a:xfrm>
          <a:prstGeom prst="ellipse">
            <a:avLst/>
          </a:prstGeom>
          <a:solidFill>
            <a:srgbClr val="5C5AA7"/>
          </a:solidFill>
        </p:spPr>
        <p:txBody>
          <a:bodyPr wrap="square" lIns="0" tIns="72000" rIns="0" bIns="72000" rtlCol="0" anchor="ctr">
            <a:normAutofit/>
          </a:bodyPr>
          <a:lstStyle/>
          <a:p>
            <a:pPr algn="ctr"/>
            <a:r>
              <a:rPr sz="2950" b="1" dirty="0">
                <a:solidFill>
                  <a:srgbClr val="FFFFFF"/>
                </a:solidFill>
                <a:latin typeface="Arial"/>
                <a:ea typeface="Arial"/>
              </a:rPr>
              <a:t>16</a:t>
            </a:r>
            <a:endParaRPr sz="2950" b="1" dirty="0"/>
          </a:p>
        </p:txBody>
      </p:sp>
      <p:sp>
        <p:nvSpPr>
          <p:cNvPr id="10798" name="object_10799"/>
          <p:cNvSpPr txBox="1">
            <a:spLocks noGrp="1"/>
          </p:cNvSpPr>
          <p:nvPr>
            <p:ph type="title"/>
          </p:nvPr>
        </p:nvSpPr>
        <p:spPr>
          <a:xfrm>
            <a:off x="2235049" y="383014"/>
            <a:ext cx="13000000" cy="1234440"/>
          </a:xfrm>
          <a:prstGeom prst="rect">
            <a:avLst/>
          </a:prstGeom>
        </p:spPr>
        <p:txBody>
          <a:bodyPr vert="horz" wrap="square" lIns="0" tIns="154305" rIns="0" bIns="0" rtlCol="0">
            <a:spAutoFit/>
          </a:bodyPr>
          <a:lstStyle/>
          <a:p>
            <a:pPr marL="12700">
              <a:spcBef>
                <a:spcPts val="1215"/>
              </a:spcBef>
            </a:pPr>
            <a:r>
              <a:rPr sz="2850" spc="-5" dirty="0">
                <a:solidFill>
                  <a:srgbClr val="515455"/>
                </a:solidFill>
              </a:rPr>
              <a:t>Führungskraft ist Vorbild | Trend Balkengrafik</a:t>
            </a:r>
          </a:p>
          <a:p>
            <a:pPr marL="12700">
              <a:spcBef>
                <a:spcPts val="715"/>
              </a:spcBef>
            </a:pPr>
            <a:r>
              <a:rPr sz="2450" b="0" spc="5" dirty="0">
                <a:solidFill>
                  <a:srgbClr val="515455"/>
                </a:solidFill>
                <a:latin typeface="Arial"/>
                <a:cs typeface="Arial"/>
              </a:rPr>
              <a:t>HR</a:t>
            </a:r>
            <a:endParaRPr sz="2450" dirty="0">
              <a:latin typeface="Arial"/>
              <a:cs typeface="Arial"/>
            </a:endParaRPr>
          </a:p>
        </p:txBody>
      </p:sp>
      <p:pic>
        <p:nvPicPr>
          <p:cNvPr id="10800" name="10801">
            <a:hlinkClick r:id="rId3" action="ppaction://hlinksldjump" tooltip="Inhaltsverzeichnis - {{datasubset.name}} - {{datasubset.name}}"/>
          </p:cNvPr>
          <p:cNvPicPr>
            <a:picLocks noChangeAspect="1"/>
          </p:cNvPicPr>
          <p:nvPr/>
        </p:nvPicPr>
        <p:blipFill>
          <a:blip r:embed="rId4">
            <a:clrChange>
              <a:clrFrom>
                <a:srgbClr val="000000"/>
              </a:clrFrom>
              <a:clrTo>
                <a:srgbClr val="515455"/>
              </a:clrTo>
            </a:clrChange>
          </a:blip>
          <a:stretch>
            <a:fillRect/>
          </a:stretch>
        </p:blipFill>
        <p:spPr>
          <a:xfrm>
            <a:off x="19403940" y="295737"/>
            <a:ext cx="350000" cy="350000"/>
          </a:xfrm>
          <a:prstGeom prst="rect">
            <a:avLst/>
          </a:prstGeom>
        </p:spPr>
      </p:pic>
      <p:pic>
        <p:nvPicPr>
          <p:cNvPr id="10802" name="10803">
            <a:hlinkClick r:id="rId5" action="ppaction://hlinksldjump" tooltip="Projekt im Überblick"/>
          </p:cNvPr>
          <p:cNvPicPr>
            <a:picLocks noChangeAspect="1"/>
          </p:cNvPicPr>
          <p:nvPr/>
        </p:nvPicPr>
        <p:blipFill>
          <a:blip r:embed="rId6">
            <a:clrChange>
              <a:clrFrom>
                <a:srgbClr val="000000"/>
              </a:clrFrom>
              <a:clrTo>
                <a:srgbClr val="515455"/>
              </a:clrTo>
            </a:clrChange>
          </a:blip>
          <a:stretch>
            <a:fillRect/>
          </a:stretch>
        </p:blipFill>
        <p:spPr>
          <a:xfrm>
            <a:off x="18380322" y="295737"/>
            <a:ext cx="350000" cy="350000"/>
          </a:xfrm>
          <a:prstGeom prst="rect">
            <a:avLst/>
          </a:prstGeom>
        </p:spPr>
      </p:pic>
      <p:pic>
        <p:nvPicPr>
          <p:cNvPr id="10804" name="10805">
            <a:hlinkClick r:id="rId7" action="ppaction://hlinksldjump" tooltip="Index Übersicht"/>
          </p:cNvPr>
          <p:cNvPicPr>
            <a:picLocks noChangeAspect="1"/>
          </p:cNvPicPr>
          <p:nvPr/>
        </p:nvPicPr>
        <p:blipFill>
          <a:blip r:embed="rId8">
            <a:clrChange>
              <a:clrFrom>
                <a:srgbClr val="000000"/>
              </a:clrFrom>
              <a:clrTo>
                <a:srgbClr val="515455"/>
              </a:clrTo>
            </a:clrChange>
          </a:blip>
          <a:stretch>
            <a:fillRect/>
          </a:stretch>
        </p:blipFill>
        <p:spPr>
          <a:xfrm>
            <a:off x="17356704" y="295737"/>
            <a:ext cx="350000" cy="350000"/>
          </a:xfrm>
          <a:prstGeom prst="rect">
            <a:avLst/>
          </a:prstGeom>
        </p:spPr>
      </p:pic>
      <p:pic>
        <p:nvPicPr>
          <p:cNvPr id="10806" name="10807">
            <a:hlinkClick r:id="rId9" action="ppaction://hlinksldjump" tooltip="Dimensionsübersicht"/>
          </p:cNvPr>
          <p:cNvPicPr>
            <a:picLocks noChangeAspect="1"/>
          </p:cNvPicPr>
          <p:nvPr/>
        </p:nvPicPr>
        <p:blipFill>
          <a:blip r:embed="rId10">
            <a:clrChange>
              <a:clrFrom>
                <a:srgbClr val="000000"/>
              </a:clrFrom>
              <a:clrTo>
                <a:srgbClr val="515455"/>
              </a:clrTo>
            </a:clrChange>
          </a:blip>
          <a:stretch>
            <a:fillRect/>
          </a:stretch>
        </p:blipFill>
        <p:spPr>
          <a:xfrm>
            <a:off x="16333086" y="295737"/>
            <a:ext cx="350000" cy="350000"/>
          </a:xfrm>
          <a:prstGeom prst="rect">
            <a:avLst/>
          </a:prstGeom>
        </p:spPr>
      </p:pic>
      <p:pic>
        <p:nvPicPr>
          <p:cNvPr id="10808" name="10809">
            <a:hlinkClick r:id="rId11" action="ppaction://hlinksldjump" tooltip="Handlungsportfolio"/>
          </p:cNvPr>
          <p:cNvPicPr>
            <a:picLocks noChangeAspect="1"/>
          </p:cNvPicPr>
          <p:nvPr/>
        </p:nvPicPr>
        <p:blipFill>
          <a:blip r:embed="rId12">
            <a:clrChange>
              <a:clrFrom>
                <a:srgbClr val="000000"/>
              </a:clrFrom>
              <a:clrTo>
                <a:srgbClr val="515455"/>
              </a:clrTo>
            </a:clrChange>
          </a:blip>
          <a:stretch>
            <a:fillRect/>
          </a:stretch>
        </p:blipFill>
        <p:spPr>
          <a:xfrm>
            <a:off x="15309468" y="295737"/>
            <a:ext cx="350000" cy="350000"/>
          </a:xfrm>
          <a:prstGeom prst="rect">
            <a:avLst/>
          </a:prstGeom>
        </p:spPr>
      </p:pic>
      <p:pic>
        <p:nvPicPr>
          <p:cNvPr id="10810" name="10811">
            <a:hlinkClick r:id="rId13" action="ppaction://hlinksldjump" tooltip="Aspektkarten"/>
          </p:cNvPr>
          <p:cNvPicPr>
            <a:picLocks noChangeAspect="1"/>
          </p:cNvPicPr>
          <p:nvPr/>
        </p:nvPicPr>
        <p:blipFill>
          <a:blip r:embed="rId14">
            <a:clrChange>
              <a:clrFrom>
                <a:srgbClr val="000000"/>
              </a:clrFrom>
              <a:clrTo>
                <a:srgbClr val="515455"/>
              </a:clrTo>
            </a:clrChange>
          </a:blip>
          <a:stretch>
            <a:fillRect/>
          </a:stretch>
        </p:blipFill>
        <p:spPr>
          <a:xfrm>
            <a:off x="19403940" y="887211"/>
            <a:ext cx="350000" cy="350000"/>
          </a:xfrm>
          <a:prstGeom prst="rect">
            <a:avLst/>
          </a:prstGeom>
        </p:spPr>
      </p:pic>
      <p:pic>
        <p:nvPicPr>
          <p:cNvPr id="10812" name="10813">
            <a:hlinkClick r:id="rId15" action="ppaction://hlinksldjump" tooltip="Internes Benchmarking"/>
          </p:cNvPr>
          <p:cNvPicPr>
            <a:picLocks noChangeAspect="1"/>
          </p:cNvPicPr>
          <p:nvPr/>
        </p:nvPicPr>
        <p:blipFill>
          <a:blip r:embed="rId16">
            <a:clrChange>
              <a:clrFrom>
                <a:srgbClr val="000000"/>
              </a:clrFrom>
              <a:clrTo>
                <a:srgbClr val="515455"/>
              </a:clrTo>
            </a:clrChange>
          </a:blip>
          <a:stretch>
            <a:fillRect/>
          </a:stretch>
        </p:blipFill>
        <p:spPr>
          <a:xfrm>
            <a:off x="18380322" y="887211"/>
            <a:ext cx="350000" cy="350000"/>
          </a:xfrm>
          <a:prstGeom prst="rect">
            <a:avLst/>
          </a:prstGeom>
        </p:spPr>
      </p:pic>
      <p:pic>
        <p:nvPicPr>
          <p:cNvPr id="10814" name="10815">
            <a:hlinkClick r:id="rId17" action="ppaction://hlinksldjump" tooltip="Ergebnisse im Zeitreihenvergleich"/>
          </p:cNvPr>
          <p:cNvPicPr>
            <a:picLocks noChangeAspect="1"/>
          </p:cNvPicPr>
          <p:nvPr/>
        </p:nvPicPr>
        <p:blipFill>
          <a:blip r:embed="rId18">
            <a:clrChange>
              <a:clrFrom>
                <a:srgbClr val="000000"/>
              </a:clrFrom>
              <a:clrTo>
                <a:srgbClr val="515455"/>
              </a:clrTo>
            </a:clrChange>
          </a:blip>
          <a:stretch>
            <a:fillRect/>
          </a:stretch>
        </p:blipFill>
        <p:spPr>
          <a:xfrm>
            <a:off x="17356704" y="887211"/>
            <a:ext cx="350000" cy="350000"/>
          </a:xfrm>
          <a:prstGeom prst="rect">
            <a:avLst/>
          </a:prstGeom>
        </p:spPr>
      </p:pic>
      <p:sp>
        <p:nvSpPr>
          <p:cNvPr id="10816" name="object_10817"/>
          <p:cNvSpPr/>
          <p:nvPr/>
        </p:nvSpPr>
        <p:spPr>
          <a:xfrm>
            <a:off x="16376529" y="2577826"/>
            <a:ext cx="921600" cy="921600"/>
          </a:xfrm>
          <a:prstGeom prst="ellipse">
            <a:avLst/>
          </a:prstGeom>
          <a:ln w="52354">
            <a:solidFill>
              <a:srgbClr val="35B77C"/>
            </a:solidFill>
          </a:ln>
        </p:spPr>
        <p:txBody>
          <a:bodyPr wrap="square" lIns="0" tIns="0" rIns="0" bIns="0" rtlCol="0" anchor="ctr" anchorCtr="0"/>
          <a:lstStyle/>
          <a:p>
            <a:pPr marL="12700" algn="ctr">
              <a:lnSpc>
                <a:spcPts val="3260"/>
              </a:lnSpc>
              <a:spcBef>
                <a:spcPts val="114"/>
              </a:spcBef>
            </a:pPr>
            <a:r>
              <a:rPr lang="en-US" sz="2900" b="1" dirty="0">
                <a:solidFill>
                  <a:srgbClr val="515455"/>
                </a:solidFill>
                <a:latin typeface="Arial"/>
                <a:cs typeface="Arial"/>
              </a:rPr>
              <a:t>1.8</a:t>
            </a:r>
          </a:p>
          <a:p>
            <a:pPr algn="ctr"/>
            <a:r>
              <a:rPr lang="en-US" sz="1850" b="1" dirty="0">
                <a:solidFill>
                  <a:srgbClr val="515455"/>
                </a:solidFill>
                <a:latin typeface="Arial"/>
                <a:cs typeface="Arial"/>
              </a:rPr>
              <a:t>(-0.1)</a:t>
            </a:r>
          </a:p>
        </p:txBody>
      </p:sp>
      <p:sp>
        <p:nvSpPr>
          <p:cNvPr id="10818" name="object_10819"/>
          <p:cNvSpPr txBox="1"/>
          <p:nvPr/>
        </p:nvSpPr>
        <p:spPr>
          <a:xfrm>
            <a:off x="6755631"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6</a:t>
            </a:r>
          </a:p>
        </p:txBody>
      </p:sp>
      <p:sp>
        <p:nvSpPr>
          <p:cNvPr id="10820" name="object_10821"/>
          <p:cNvSpPr/>
          <p:nvPr/>
        </p:nvSpPr>
        <p:spPr>
          <a:xfrm>
            <a:off x="7345326" y="3599878"/>
            <a:ext cx="0" cy="3184299"/>
          </a:xfrm>
          <a:prstGeom prst="rect">
            <a:avLst/>
          </a:prstGeom>
          <a:ln w="5235">
            <a:solidFill>
              <a:srgbClr val="000000"/>
            </a:solidFill>
          </a:ln>
        </p:spPr>
      </p:sp>
      <p:sp>
        <p:nvSpPr>
          <p:cNvPr id="10822" name="object_10823"/>
          <p:cNvSpPr txBox="1"/>
          <p:nvPr/>
        </p:nvSpPr>
        <p:spPr>
          <a:xfrm>
            <a:off x="843708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5</a:t>
            </a:r>
          </a:p>
        </p:txBody>
      </p:sp>
      <p:sp>
        <p:nvSpPr>
          <p:cNvPr id="10824" name="object_10825"/>
          <p:cNvSpPr/>
          <p:nvPr/>
        </p:nvSpPr>
        <p:spPr>
          <a:xfrm>
            <a:off x="9026775" y="3599878"/>
            <a:ext cx="0" cy="3184299"/>
          </a:xfrm>
          <a:prstGeom prst="rect">
            <a:avLst/>
          </a:prstGeom>
          <a:ln w="5235">
            <a:solidFill>
              <a:srgbClr val="767A7C"/>
            </a:solidFill>
          </a:ln>
        </p:spPr>
      </p:sp>
      <p:sp>
        <p:nvSpPr>
          <p:cNvPr id="10826" name="object_10827"/>
          <p:cNvSpPr txBox="1"/>
          <p:nvPr/>
        </p:nvSpPr>
        <p:spPr>
          <a:xfrm>
            <a:off x="10118530"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4</a:t>
            </a:r>
          </a:p>
        </p:txBody>
      </p:sp>
      <p:sp>
        <p:nvSpPr>
          <p:cNvPr id="10828" name="object_10829"/>
          <p:cNvSpPr/>
          <p:nvPr/>
        </p:nvSpPr>
        <p:spPr>
          <a:xfrm>
            <a:off x="10708225" y="3599878"/>
            <a:ext cx="0" cy="3184299"/>
          </a:xfrm>
          <a:prstGeom prst="rect">
            <a:avLst/>
          </a:prstGeom>
          <a:ln w="5235">
            <a:solidFill>
              <a:srgbClr val="767A7C"/>
            </a:solidFill>
          </a:ln>
        </p:spPr>
      </p:sp>
      <p:sp>
        <p:nvSpPr>
          <p:cNvPr id="10830" name="object_10831"/>
          <p:cNvSpPr txBox="1"/>
          <p:nvPr/>
        </p:nvSpPr>
        <p:spPr>
          <a:xfrm>
            <a:off x="1179997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3</a:t>
            </a:r>
          </a:p>
        </p:txBody>
      </p:sp>
      <p:sp>
        <p:nvSpPr>
          <p:cNvPr id="10832" name="object_10833"/>
          <p:cNvSpPr/>
          <p:nvPr/>
        </p:nvSpPr>
        <p:spPr>
          <a:xfrm>
            <a:off x="12389674" y="3599878"/>
            <a:ext cx="0" cy="3184299"/>
          </a:xfrm>
          <a:prstGeom prst="rect">
            <a:avLst/>
          </a:prstGeom>
          <a:ln w="5235">
            <a:solidFill>
              <a:srgbClr val="767A7C"/>
            </a:solidFill>
          </a:ln>
        </p:spPr>
      </p:sp>
      <p:sp>
        <p:nvSpPr>
          <p:cNvPr id="10834" name="object_10835"/>
          <p:cNvSpPr txBox="1"/>
          <p:nvPr/>
        </p:nvSpPr>
        <p:spPr>
          <a:xfrm>
            <a:off x="13481429"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2</a:t>
            </a:r>
          </a:p>
        </p:txBody>
      </p:sp>
      <p:sp>
        <p:nvSpPr>
          <p:cNvPr id="10836" name="object_10837"/>
          <p:cNvSpPr/>
          <p:nvPr/>
        </p:nvSpPr>
        <p:spPr>
          <a:xfrm>
            <a:off x="14071124" y="3599878"/>
            <a:ext cx="0" cy="3184299"/>
          </a:xfrm>
          <a:prstGeom prst="rect">
            <a:avLst/>
          </a:prstGeom>
          <a:ln w="5235">
            <a:solidFill>
              <a:srgbClr val="767A7C"/>
            </a:solidFill>
          </a:ln>
        </p:spPr>
      </p:sp>
      <p:sp>
        <p:nvSpPr>
          <p:cNvPr id="10838" name="object_10839"/>
          <p:cNvSpPr txBox="1"/>
          <p:nvPr/>
        </p:nvSpPr>
        <p:spPr>
          <a:xfrm>
            <a:off x="15162878" y="3133766"/>
            <a:ext cx="1179390" cy="316112"/>
          </a:xfrm>
          <a:prstGeom prst="rect">
            <a:avLst/>
          </a:prstGeom>
        </p:spPr>
        <p:txBody>
          <a:bodyPr vert="horz" wrap="square" lIns="0" tIns="15875" rIns="0" bIns="0" rtlCol="0">
            <a:spAutoFit/>
          </a:bodyPr>
          <a:lstStyle/>
          <a:p>
            <a:pPr algn="ctr"/>
            <a:r>
              <a:rPr sz="1950" spc="5" dirty="0">
                <a:solidFill>
                  <a:srgbClr val="515455"/>
                </a:solidFill>
                <a:latin typeface="Arial"/>
                <a:cs typeface="Arial"/>
              </a:rPr>
              <a:t>1</a:t>
            </a:r>
          </a:p>
        </p:txBody>
      </p:sp>
      <p:sp>
        <p:nvSpPr>
          <p:cNvPr id="10840" name="object_10841"/>
          <p:cNvSpPr/>
          <p:nvPr/>
        </p:nvSpPr>
        <p:spPr>
          <a:xfrm>
            <a:off x="15752573" y="3599878"/>
            <a:ext cx="0" cy="3184299"/>
          </a:xfrm>
          <a:prstGeom prst="rect">
            <a:avLst/>
          </a:prstGeom>
          <a:ln w="5235">
            <a:solidFill>
              <a:srgbClr val="000000"/>
            </a:solidFill>
          </a:ln>
        </p:spPr>
      </p:sp>
      <p:sp>
        <p:nvSpPr>
          <p:cNvPr id="10790" name="object_10791"/>
          <p:cNvSpPr/>
          <p:nvPr/>
        </p:nvSpPr>
        <p:spPr>
          <a:xfrm>
            <a:off x="7345326" y="3442398"/>
            <a:ext cx="5128421" cy="157480"/>
          </a:xfrm>
          <a:prstGeom prst="rect">
            <a:avLst/>
          </a:prstGeom>
          <a:solidFill>
            <a:srgbClr val="DB2D3C"/>
          </a:solidFill>
        </p:spPr>
      </p:sp>
      <p:sp>
        <p:nvSpPr>
          <p:cNvPr id="10792" name="object_10793"/>
          <p:cNvSpPr/>
          <p:nvPr/>
        </p:nvSpPr>
        <p:spPr>
          <a:xfrm>
            <a:off x="12473747" y="3442398"/>
            <a:ext cx="1008870" cy="157480"/>
          </a:xfrm>
          <a:prstGeom prst="rect">
            <a:avLst/>
          </a:prstGeom>
          <a:solidFill>
            <a:srgbClr val="FABC46"/>
          </a:solidFill>
        </p:spPr>
      </p:sp>
      <p:sp>
        <p:nvSpPr>
          <p:cNvPr id="10794" name="object_10795"/>
          <p:cNvSpPr/>
          <p:nvPr/>
        </p:nvSpPr>
        <p:spPr>
          <a:xfrm>
            <a:off x="13482617" y="3442398"/>
            <a:ext cx="2269957" cy="157480"/>
          </a:xfrm>
          <a:prstGeom prst="rect">
            <a:avLst/>
          </a:prstGeom>
          <a:solidFill>
            <a:srgbClr val="35B77C"/>
          </a:solidFill>
        </p:spPr>
      </p:sp>
      <p:sp>
        <p:nvSpPr>
          <p:cNvPr id="10842" name="object_10843"/>
          <p:cNvSpPr txBox="1"/>
          <p:nvPr/>
        </p:nvSpPr>
        <p:spPr>
          <a:xfrm>
            <a:off x="50000" y="3599878"/>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2025: HR</a:t>
            </a:r>
          </a:p>
        </p:txBody>
      </p:sp>
      <p:sp>
        <p:nvSpPr>
          <p:cNvPr id="10844" name="object_10845"/>
          <p:cNvSpPr txBox="1"/>
          <p:nvPr/>
        </p:nvSpPr>
        <p:spPr>
          <a:xfrm>
            <a:off x="16342736" y="3599878"/>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35</a:t>
            </a:r>
          </a:p>
        </p:txBody>
      </p:sp>
      <p:sp>
        <p:nvSpPr>
          <p:cNvPr id="10846" name="object_10847"/>
          <p:cNvSpPr txBox="1"/>
          <p:nvPr/>
        </p:nvSpPr>
        <p:spPr>
          <a:xfrm>
            <a:off x="5400000" y="3599878"/>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W=83%</a:t>
            </a:r>
          </a:p>
        </p:txBody>
      </p:sp>
      <p:sp>
        <p:nvSpPr>
          <p:cNvPr id="10848" name="object_10849">
            <a:hlinkClick r:id="rId17" action="ppaction://hlinksldjump" tooltip="Meine direkte Führungskraft lebt vor, was sie sagt."/>
          </p:cNvPr>
          <p:cNvSpPr/>
          <p:nvPr/>
        </p:nvSpPr>
        <p:spPr>
          <a:xfrm>
            <a:off x="7345326" y="3918308"/>
            <a:ext cx="7110129" cy="424573"/>
          </a:xfrm>
          <a:prstGeom prst="rect">
            <a:avLst/>
          </a:prstGeom>
          <a:solidFill>
            <a:srgbClr val="49C0B6"/>
          </a:solidFill>
        </p:spPr>
      </p:sp>
      <p:sp>
        <p:nvSpPr>
          <p:cNvPr id="10850" name="object_10851"/>
          <p:cNvSpPr txBox="1"/>
          <p:nvPr/>
        </p:nvSpPr>
        <p:spPr>
          <a:xfrm>
            <a:off x="50000" y="4661311"/>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2024: HR</a:t>
            </a:r>
          </a:p>
        </p:txBody>
      </p:sp>
      <p:sp>
        <p:nvSpPr>
          <p:cNvPr id="10852" name="object_10853"/>
          <p:cNvSpPr txBox="1"/>
          <p:nvPr/>
        </p:nvSpPr>
        <p:spPr>
          <a:xfrm>
            <a:off x="16342736" y="4661311"/>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34</a:t>
            </a:r>
          </a:p>
        </p:txBody>
      </p:sp>
      <p:sp>
        <p:nvSpPr>
          <p:cNvPr id="10854" name="object_10855"/>
          <p:cNvSpPr txBox="1"/>
          <p:nvPr/>
        </p:nvSpPr>
        <p:spPr>
          <a:xfrm>
            <a:off x="5400000" y="4661311"/>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Z=1.7 | W=61%</a:t>
            </a:r>
          </a:p>
        </p:txBody>
      </p:sp>
      <p:sp>
        <p:nvSpPr>
          <p:cNvPr id="10856" name="object_10857">
            <a:hlinkClick r:id="rId17" action="ppaction://hlinksldjump" tooltip="Meine direkte Führungskraft lebt vor, was sie sagt."/>
          </p:cNvPr>
          <p:cNvSpPr/>
          <p:nvPr/>
        </p:nvSpPr>
        <p:spPr>
          <a:xfrm>
            <a:off x="7345326" y="4979741"/>
            <a:ext cx="7170887" cy="424573"/>
          </a:xfrm>
          <a:prstGeom prst="rect">
            <a:avLst/>
          </a:prstGeom>
          <a:solidFill>
            <a:srgbClr val="49C0B6"/>
          </a:solidFill>
        </p:spPr>
      </p:sp>
      <p:sp>
        <p:nvSpPr>
          <p:cNvPr id="10858" name="object_10859"/>
          <p:cNvSpPr txBox="1"/>
          <p:nvPr/>
        </p:nvSpPr>
        <p:spPr>
          <a:xfrm>
            <a:off x="50000" y="5722744"/>
            <a:ext cx="5259499" cy="1061433"/>
          </a:xfrm>
          <a:prstGeom prst="rect">
            <a:avLst/>
          </a:prstGeom>
        </p:spPr>
        <p:txBody>
          <a:bodyPr vert="horz" wrap="square" lIns="0" tIns="15240" rIns="0" bIns="0" rtlCol="0" anchor="ctr" anchorCtr="0">
            <a:normAutofit/>
          </a:bodyPr>
          <a:lstStyle/>
          <a:p>
            <a:pPr algn="r"/>
            <a:r>
              <a:rPr sz="2450" spc="-5" dirty="0">
                <a:solidFill>
                  <a:srgbClr val="494C4D"/>
                </a:solidFill>
                <a:latin typeface="Arial"/>
                <a:cs typeface="Arial"/>
              </a:rPr>
              <a:t>2023: HR 2021</a:t>
            </a:r>
          </a:p>
        </p:txBody>
      </p:sp>
      <p:sp>
        <p:nvSpPr>
          <p:cNvPr id="10860" name="object_10861"/>
          <p:cNvSpPr txBox="1"/>
          <p:nvPr/>
        </p:nvSpPr>
        <p:spPr>
          <a:xfrm>
            <a:off x="16342736" y="5722744"/>
            <a:ext cx="2167513" cy="1061433"/>
          </a:xfrm>
          <a:prstGeom prst="rect">
            <a:avLst/>
          </a:prstGeom>
        </p:spPr>
        <p:txBody>
          <a:bodyPr vert="horz" wrap="square" lIns="0" tIns="15240" rIns="0" bIns="0" rtlCol="0" anchor="ctr" anchorCtr="0">
            <a:normAutofit/>
          </a:bodyPr>
          <a:lstStyle/>
          <a:p>
            <a:r>
              <a:rPr sz="2450" spc="10" dirty="0">
                <a:solidFill>
                  <a:srgbClr val="494C4D"/>
                </a:solidFill>
                <a:latin typeface="Arial"/>
                <a:cs typeface="Arial"/>
              </a:rPr>
              <a:t>N = 33</a:t>
            </a:r>
          </a:p>
        </p:txBody>
      </p:sp>
      <p:sp>
        <p:nvSpPr>
          <p:cNvPr id="10862" name="object_10863"/>
          <p:cNvSpPr txBox="1"/>
          <p:nvPr/>
        </p:nvSpPr>
        <p:spPr>
          <a:xfrm>
            <a:off x="5400000" y="5722744"/>
            <a:ext cx="1780000" cy="1061433"/>
          </a:xfrm>
          <a:prstGeom prst="rect">
            <a:avLst/>
          </a:prstGeom>
        </p:spPr>
        <p:txBody>
          <a:bodyPr vert="horz" wrap="square" lIns="0" tIns="15240" rIns="0" bIns="0" rtlCol="0" anchor="ctr" anchorCtr="0">
            <a:normAutofit/>
          </a:bodyPr>
          <a:lstStyle/>
          <a:p>
            <a:pPr algn="r"/>
            <a:r>
              <a:rPr sz="1950">
                <a:solidFill>
                  <a:srgbClr val="494C4D"/>
                </a:solidFill>
                <a:latin typeface="Arial"/>
                <a:cs typeface="Arial"/>
              </a:rPr>
              <a:t>Z=1.8 | W=61%</a:t>
            </a:r>
          </a:p>
        </p:txBody>
      </p:sp>
      <p:sp>
        <p:nvSpPr>
          <p:cNvPr id="10864" name="object_10865">
            <a:hlinkClick r:id="rId17" action="ppaction://hlinksldjump" tooltip="Meine direkte Führungskraft lebt vor, was sie sagt."/>
          </p:cNvPr>
          <p:cNvSpPr/>
          <p:nvPr/>
        </p:nvSpPr>
        <p:spPr>
          <a:xfrm>
            <a:off x="7345326" y="6041174"/>
            <a:ext cx="6980563" cy="424573"/>
          </a:xfrm>
          <a:prstGeom prst="rect">
            <a:avLst/>
          </a:prstGeom>
          <a:solidFill>
            <a:srgbClr val="49C0B6"/>
          </a:solid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15455"/>
      </a:hlink>
      <a:folHlink>
        <a:srgbClr val="51545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515455"/>
      </a:hlink>
      <a:folHlink>
        <a:srgbClr val="51545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25766</Words>
  <Application>Microsoft Office PowerPoint</Application>
  <PresentationFormat>Benutzerdefiniert</PresentationFormat>
  <Paragraphs>4602</Paragraphs>
  <Slides>127</Slides>
  <Notes>127</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127</vt:i4>
      </vt:variant>
    </vt:vector>
  </HeadingPairs>
  <TitlesOfParts>
    <vt:vector size="132" baseType="lpstr">
      <vt:lpstr>Arial</vt:lpstr>
      <vt:lpstr>Avenir Next LT Pro</vt:lpstr>
      <vt:lpstr>Calibri</vt:lpstr>
      <vt:lpstr>Wingdings</vt:lpstr>
      <vt:lpstr>Office Theme</vt:lpstr>
      <vt:lpstr>PowerPoint-Präsentation</vt:lpstr>
      <vt:lpstr>Fragebogenübersicht HR</vt:lpstr>
      <vt:lpstr>Allgemeine Information HR</vt:lpstr>
      <vt:lpstr>Die EUCUSA Ampelskala HR</vt:lpstr>
      <vt:lpstr>Die Symbole HR</vt:lpstr>
      <vt:lpstr>Die Navigation (1/2) HR</vt:lpstr>
      <vt:lpstr>Die Navigation (2/2) HR</vt:lpstr>
      <vt:lpstr>Inhaltsverzeichnis HR</vt:lpstr>
      <vt:lpstr>Projekt im Überblick HR</vt:lpstr>
      <vt:lpstr>EUCUSA Index HR</vt:lpstr>
      <vt:lpstr>Dimensionsübersicht HR</vt:lpstr>
      <vt:lpstr>Handlungsportfolio HR</vt:lpstr>
      <vt:lpstr>Handlungsportfolio HR</vt:lpstr>
      <vt:lpstr>Handlungsportfolio | Relative Stärken HR</vt:lpstr>
      <vt:lpstr>Handlungsportfolio | Verbesserungspotentiale HR</vt:lpstr>
      <vt:lpstr>Handlungsportfolio | Trend HR</vt:lpstr>
      <vt:lpstr>Arbeitssituation | Handlungsportfolio HR</vt:lpstr>
      <vt:lpstr>Arbeitssituation | Aspektliste HR</vt:lpstr>
      <vt:lpstr>Einsatz der Qualifikationen HR</vt:lpstr>
      <vt:lpstr>Neues lernen HR</vt:lpstr>
      <vt:lpstr>Unterstützung durch Kollegen HR</vt:lpstr>
      <vt:lpstr>Unterstützung durch Führungskraft HR</vt:lpstr>
      <vt:lpstr>Arbeitsmenge HR</vt:lpstr>
      <vt:lpstr>Arbeitszeitmodell HR</vt:lpstr>
      <vt:lpstr>Veränderungstempo HR</vt:lpstr>
      <vt:lpstr>Qualität von Besprechungen HR</vt:lpstr>
      <vt:lpstr>Arbeitsabläufe | Handlungsportfolio HR</vt:lpstr>
      <vt:lpstr>Arbeitsabläufe | Aspektliste HR</vt:lpstr>
      <vt:lpstr>Prioritätensetzung HR</vt:lpstr>
      <vt:lpstr>Unbürokratische Entscheidungen HR</vt:lpstr>
      <vt:lpstr>Abteilungsübergreifender Arbeitsablauf HR</vt:lpstr>
      <vt:lpstr>Freiraum für Verbesserungen HR</vt:lpstr>
      <vt:lpstr>Zusammenarbeit mit anderen Bereichen HR</vt:lpstr>
      <vt:lpstr>Gegenseitige Vertretung HR</vt:lpstr>
      <vt:lpstr>Arbeitsrelevante Informationen HR</vt:lpstr>
      <vt:lpstr>Leadership | Handlungsportfolio HR</vt:lpstr>
      <vt:lpstr>Leadership | Aspektliste HR</vt:lpstr>
      <vt:lpstr>Führungskraft ist Vorbild HR</vt:lpstr>
      <vt:lpstr>Umsetzung von Veränderungen HR</vt:lpstr>
      <vt:lpstr>Förderung interner Kooperation HR</vt:lpstr>
      <vt:lpstr>Delegationskompetenz HR</vt:lpstr>
      <vt:lpstr>Feedback HR</vt:lpstr>
      <vt:lpstr>Eigenverantwortung wird gefördert HR</vt:lpstr>
      <vt:lpstr>Information über Veränderungen HR</vt:lpstr>
      <vt:lpstr>Zielorientierung  | Handlungsportfolio HR</vt:lpstr>
      <vt:lpstr>Zielorientierung  | Aspektliste HR</vt:lpstr>
      <vt:lpstr>Ziele des Unternehmens HR</vt:lpstr>
      <vt:lpstr>Erfolgreiche Zukunft HR</vt:lpstr>
      <vt:lpstr>Kundennutzen HR</vt:lpstr>
      <vt:lpstr>Zielvereinbarung HR</vt:lpstr>
      <vt:lpstr>Klarheit der Aufgaben HR</vt:lpstr>
      <vt:lpstr>Entscheidungsbefugnisse HR</vt:lpstr>
      <vt:lpstr>Besonderer Einsatz HR</vt:lpstr>
      <vt:lpstr>Berufliche Entwicklung | Handlungsportfolio HR</vt:lpstr>
      <vt:lpstr>Berufliche Entwicklung | Aspektliste HR</vt:lpstr>
      <vt:lpstr>Kriterien für Karriere HR</vt:lpstr>
      <vt:lpstr>Kenntnis Bewertungssystem HR</vt:lpstr>
      <vt:lpstr>Förderung berufliche Entwicklung HR</vt:lpstr>
      <vt:lpstr>Weiterbildungsangebot HR</vt:lpstr>
      <vt:lpstr>Unternehmensimage | Handlungsportfolio HR</vt:lpstr>
      <vt:lpstr>Unternehmensimage | Aspektliste HR</vt:lpstr>
      <vt:lpstr>Attraktiver Arbeitgeber HR</vt:lpstr>
      <vt:lpstr>Weiterempfehlung HR</vt:lpstr>
      <vt:lpstr>Loyalität zum Unternehmen HR</vt:lpstr>
      <vt:lpstr>Positive Zukunft HR</vt:lpstr>
      <vt:lpstr>Innovation HR</vt:lpstr>
      <vt:lpstr>Fairness im Unternehmen HR</vt:lpstr>
      <vt:lpstr>Zusammenarbeit Kulturen HR</vt:lpstr>
      <vt:lpstr>Gesamtzufriedenheit HR</vt:lpstr>
      <vt:lpstr>Internes Benchmarking </vt:lpstr>
      <vt:lpstr>Internes Benchmarking HR</vt:lpstr>
      <vt:lpstr>Internes Benchmarking HR</vt:lpstr>
      <vt:lpstr>Arbeitssituation | Internes Benchmarking HR</vt:lpstr>
      <vt:lpstr>Arbeitsabläufe | Internes Benchmarking HR</vt:lpstr>
      <vt:lpstr>Leadership | Internes Benchmarking HR</vt:lpstr>
      <vt:lpstr>Zielorientierung  | Internes Benchmarking HR</vt:lpstr>
      <vt:lpstr>Berufliche Entwicklung | Internes Benchmarking HR</vt:lpstr>
      <vt:lpstr>Unternehmensimage | Internes Benchmarking HR</vt:lpstr>
      <vt:lpstr>Ergebnisse im Zeitreihenvergleich </vt:lpstr>
      <vt:lpstr>EUCUSA Index | Trend Balkengrafik HR</vt:lpstr>
      <vt:lpstr>Arbeitssituation | Trend Balkengrafik HR</vt:lpstr>
      <vt:lpstr>Einsatz der Qualifikationen | Trend Balkengrafik HR</vt:lpstr>
      <vt:lpstr>Neues lernen | Trend Balkengrafik HR</vt:lpstr>
      <vt:lpstr>Unterstützung durch Kollegen | Trend Balkengrafik HR</vt:lpstr>
      <vt:lpstr>Unterstützung durch Führungskraft | Trend Balkengrafik HR</vt:lpstr>
      <vt:lpstr>Arbeitsmenge | Trend Balkengrafik HR</vt:lpstr>
      <vt:lpstr>Arbeitszeitmodell | Trend Balkengrafik HR</vt:lpstr>
      <vt:lpstr>Veränderungstempo | Trend Balkengrafik HR</vt:lpstr>
      <vt:lpstr>Qualität von Besprechungen | Trend Balkengrafik HR</vt:lpstr>
      <vt:lpstr>Arbeitsabläufe | Trend Balkengrafik HR</vt:lpstr>
      <vt:lpstr>Prioritätensetzung | Trend Balkengrafik HR</vt:lpstr>
      <vt:lpstr>Unbürokratische Entscheidungen | Trend Balkengrafik HR</vt:lpstr>
      <vt:lpstr>Abteilungsübergreifender Arbeitsablauf | Trend Balkengrafik HR</vt:lpstr>
      <vt:lpstr>Freiraum für Verbesserungen | Trend Balkengrafik HR</vt:lpstr>
      <vt:lpstr>Zusammenarbeit mit anderen Bereichen | Trend Balkengrafik HR</vt:lpstr>
      <vt:lpstr>Gegenseitige Vertretung | Trend Balkengrafik HR</vt:lpstr>
      <vt:lpstr>Arbeitsrelevante Informationen | Trend Balkengrafik HR</vt:lpstr>
      <vt:lpstr>Leadership | Trend Balkengrafik HR</vt:lpstr>
      <vt:lpstr>Führungskraft ist Vorbild | Trend Balkengrafik HR</vt:lpstr>
      <vt:lpstr>Umsetzung von Veränderungen | Trend Balkengrafik HR</vt:lpstr>
      <vt:lpstr>Förderung interner Kooperation | Trend Balkengrafik HR</vt:lpstr>
      <vt:lpstr>Delegationskompetenz | Trend Balkengrafik HR</vt:lpstr>
      <vt:lpstr>Feedback | Trend Balkengrafik HR</vt:lpstr>
      <vt:lpstr>Eigenverantwortung wird gefördert | Trend Balkengrafik HR</vt:lpstr>
      <vt:lpstr>Information über Veränderungen | Trend Balkengrafik HR</vt:lpstr>
      <vt:lpstr>Zielorientierung  | Trend Balkengrafik HR</vt:lpstr>
      <vt:lpstr>Ziele des Unternehmens | Trend Balkengrafik HR</vt:lpstr>
      <vt:lpstr>Erfolgreiche Zukunft | Trend Balkengrafik HR</vt:lpstr>
      <vt:lpstr>Kundennutzen | Trend Balkengrafik HR</vt:lpstr>
      <vt:lpstr>Zielvereinbarung | Trend Balkengrafik HR</vt:lpstr>
      <vt:lpstr>Klarheit der Aufgaben | Trend Balkengrafik HR</vt:lpstr>
      <vt:lpstr>Entscheidungsbefugnisse | Trend Balkengrafik HR</vt:lpstr>
      <vt:lpstr>Besonderer Einsatz | Trend Balkengrafik HR</vt:lpstr>
      <vt:lpstr>Berufliche Entwicklung | Trend Balkengrafik HR</vt:lpstr>
      <vt:lpstr>Kriterien für Karriere | Trend Balkengrafik HR</vt:lpstr>
      <vt:lpstr>Kenntnis Bewertungssystem | Trend Balkengrafik HR</vt:lpstr>
      <vt:lpstr>Förderung berufliche Entwicklung | Trend Balkengrafik HR</vt:lpstr>
      <vt:lpstr>Weiterbildungsangebot | Trend Balkengrafik HR</vt:lpstr>
      <vt:lpstr>Unternehmensimage | Trend Balkengrafik HR</vt:lpstr>
      <vt:lpstr>Attraktiver Arbeitgeber | Trend Balkengrafik HR</vt:lpstr>
      <vt:lpstr>Weiterempfehlung | Trend Balkengrafik HR</vt:lpstr>
      <vt:lpstr>Loyalität zum Unternehmen | Trend Balkengrafik HR</vt:lpstr>
      <vt:lpstr>Positive Zukunft | Trend Balkengrafik HR</vt:lpstr>
      <vt:lpstr>Innovation | Trend Balkengrafik HR</vt:lpstr>
      <vt:lpstr>Fairness im Unternehmen | Trend Balkengrafik HR</vt:lpstr>
      <vt:lpstr>Zusammenarbeit Kulturen | Trend Balkengrafik HR</vt:lpstr>
      <vt:lpstr>Gesamtzufriedenheit | Trend Balkengrafik HR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EUCUSA REPORT</dc:title>
  <dc:creator>EUCUSA</dc:creator>
  <cp:lastModifiedBy>Dominic Vallaster</cp:lastModifiedBy>
  <cp:revision>6</cp:revision>
  <dcterms:created xsi:type="dcterms:W3CDTF">2018-05-16T07:42:01Z</dcterms:created>
  <dcterms:modified xsi:type="dcterms:W3CDTF">2025-10-01T09:06:15Z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2018-05-16T00:00:00Z</vt:filetime>
  </property>
  <property fmtid="{D5CDD505-2E9C-101B-9397-08002B2CF9AE}" pid="3" name="Creator">
    <vt:lpwstr>Adobe InDesign CC 13.0 (Macintosh)</vt:lpwstr>
  </property>
  <property fmtid="{D5CDD505-2E9C-101B-9397-08002B2CF9AE}" pid="4" name="LastSaved">
    <vt:filetime>2018-05-16T00:00:00Z</vt:filetime>
  </property>
</Properties>
</file>