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8000" r:id="rId2"/>
    <p:sldId id="8001" r:id="rId3"/>
    <p:sldId id="8002" r:id="rId4"/>
    <p:sldId id="8003" r:id="rId5"/>
    <p:sldId id="8004" r:id="rId6"/>
    <p:sldId id="8005" r:id="rId7"/>
    <p:sldId id="8006" r:id="rId8"/>
    <p:sldId id="8007" r:id="rId9"/>
    <p:sldId id="8008" r:id="rId10"/>
    <p:sldId id="8009" r:id="rId11"/>
    <p:sldId id="80010" r:id="rId12"/>
    <p:sldId id="80011" r:id="rId13"/>
    <p:sldId id="80012" r:id="rId14"/>
    <p:sldId id="80013" r:id="rId15"/>
    <p:sldId id="80014" r:id="rId16"/>
    <p:sldId id="80015" r:id="rId17"/>
    <p:sldId id="80016" r:id="rId18"/>
    <p:sldId id="80017" r:id="rId19"/>
    <p:sldId id="80018" r:id="rId20"/>
    <p:sldId id="80019" r:id="rId21"/>
    <p:sldId id="80020" r:id="rId22"/>
    <p:sldId id="80021" r:id="rId23"/>
    <p:sldId id="80022" r:id="rId24"/>
    <p:sldId id="80023" r:id="rId25"/>
    <p:sldId id="80024" r:id="rId26"/>
    <p:sldId id="80025" r:id="rId27"/>
    <p:sldId id="80026" r:id="rId28"/>
    <p:sldId id="80027" r:id="rId29"/>
    <p:sldId id="80028" r:id="rId30"/>
    <p:sldId id="80029" r:id="rId31"/>
    <p:sldId id="80030" r:id="rId32"/>
    <p:sldId id="80031" r:id="rId33"/>
    <p:sldId id="80032" r:id="rId34"/>
    <p:sldId id="80033" r:id="rId35"/>
    <p:sldId id="80034" r:id="rId36"/>
    <p:sldId id="80035" r:id="rId37"/>
    <p:sldId id="80036" r:id="rId38"/>
    <p:sldId id="80037" r:id="rId39"/>
    <p:sldId id="80038" r:id="rId40"/>
    <p:sldId id="80039" r:id="rId41"/>
    <p:sldId id="80040" r:id="rId42"/>
    <p:sldId id="80041" r:id="rId43"/>
    <p:sldId id="80042" r:id="rId44"/>
    <p:sldId id="80043" r:id="rId45"/>
    <p:sldId id="80044" r:id="rId46"/>
    <p:sldId id="80045" r:id="rId47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46" d="100"/>
          <a:sy n="46" d="100"/>
        </p:scale>
        <p:origin x="108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1237" y="75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5CF0697-E3BB-473F-9809-1A1B2E7444F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5176EE6-1D92-411D-9183-F926F211D7C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7FA246-1B5E-4136-8B80-4A00131B301E}" type="datetimeFigureOut">
              <a:rPr lang="de-AT" smtClean="0"/>
              <a:t>26.01.2023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23F5694-5351-4CE9-8BB9-BAB9CCB8AB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D69211B-EFED-4C1D-BCEE-1B05AAE018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D3538-6E96-45C6-8372-FFC24A59EE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42648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7117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Notizenplatzhalter 10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4" name="Notizenplatzhalter 175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4" name="Notizenplatzhalter 186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4" name="Notizenplatzhalter 197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Notizenplatzhalter 206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" name="Notizenplatzhalter 217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0" name="Notizenplatzhalter 234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4" name="Notizenplatzhalter 243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6" name="Notizenplatzhalter 253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8" name="Notizenplatzhalter 263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8" name="Notizenplatzhalter 274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Notizenplatzhalter 102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2" name="Notizenplatzhalter 284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6" name="Notizenplatzhalter 293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0" name="Notizenplatzhalter 303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0" name="Notizenplatzhalter 314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8" name="Notizenplatzhalter 325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0" name="Notizenplatzhalter 336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2" name="Notizenplatzhalter 346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4" name="Notizenplatzhalter 356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6" name="Notizenplatzhalter 365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" name="Notizenplatzhalter 375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Notizenplatzhalter 112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Bei den folgenden Handlungsportfolios ist zu beachten, dass sich die dargestellte Zustimmungsskala (X-Achse der Grafik) an den Werten der jeweils betrachteten Organisationseinheit orientiert. Der linke Rand wird also vom „schlechtesten“ Ergebnis gebildet, der rechte Rand vom „besten“. Die Wichtigkeit (Y-Achse der Grafik) wird auf den am häufigsten genannten Aspekt skaliert und beträgt maximal 100%.</a:t>
            </a:r>
          </a:p>
          <a:p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" name="Notizenplatzhalter 386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" name="Notizenplatzhalter 399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8" name="Notizenplatzhalter 408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0" name="Notizenplatzhalter 419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2" name="Notizenplatzhalter 429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6" name="Notizenplatzhalter 438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6" name="Notizenplatzhalter 449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0" name="Notizenplatzhalter 459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2" name="Notizenplatzhalter 469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" name="Notizenplatzhalter 480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" name="Notizenplatzhalter 113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" name="Notizenplatzhalter 490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6" name="Notizenplatzhalter 500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8" name="Notizenplatzhalter 510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0" name="Notizenplatzhalter 52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2" name="Notizenplatzhalter 53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4" name="Notizenplatzhalter 541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6" name="Notizenplatzhalter 551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" name="Notizenplatzhalter 123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Notizenplatzhalter 135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Notizenplatzhalter 145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8" name="Notizenplatzhalter 155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" name="Notizenplatzhalter 166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1" i="0">
                <a:solidFill>
                  <a:schemeClr val="bg1"/>
                </a:solidFill>
                <a:latin typeface="Avenir Next LT Pro"/>
                <a:cs typeface="Avenir Next LT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20104100" cy="2094230"/>
          </a:xfrm>
          <a:custGeom>
            <a:avLst/>
            <a:gdLst/>
            <a:ahLst/>
            <a:cxnLst/>
            <a:rect l="l" t="t" r="r" b="b"/>
            <a:pathLst>
              <a:path w="20104100" h="2094230">
                <a:moveTo>
                  <a:pt x="0" y="2094177"/>
                </a:moveTo>
                <a:lnTo>
                  <a:pt x="20104099" y="2094177"/>
                </a:lnTo>
                <a:lnTo>
                  <a:pt x="20104099" y="0"/>
                </a:lnTo>
                <a:lnTo>
                  <a:pt x="0" y="0"/>
                </a:lnTo>
                <a:lnTo>
                  <a:pt x="0" y="2094177"/>
                </a:lnTo>
                <a:close/>
              </a:path>
            </a:pathLst>
          </a:custGeom>
          <a:solidFill>
            <a:srgbClr val="49C0B6">
              <a:alpha val="14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43978" y="3523711"/>
            <a:ext cx="9016142" cy="1234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1" i="0">
                <a:solidFill>
                  <a:schemeClr val="bg1"/>
                </a:solidFill>
                <a:latin typeface="Avenir Next LT Pro"/>
                <a:cs typeface="Avenir Next LT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1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1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1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image" Target="../media/image2.pn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2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2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2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2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24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2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26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27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28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29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slide" Target="slide22.xml"/><Relationship Id="rId18" Type="http://schemas.openxmlformats.org/officeDocument/2006/relationships/slide" Target="slide19.xml"/><Relationship Id="rId26" Type="http://schemas.openxmlformats.org/officeDocument/2006/relationships/slide" Target="slide28.xml"/><Relationship Id="rId39" Type="http://schemas.openxmlformats.org/officeDocument/2006/relationships/slide" Target="slide45.xml"/><Relationship Id="rId21" Type="http://schemas.openxmlformats.org/officeDocument/2006/relationships/slide" Target="slide24.xml"/><Relationship Id="rId34" Type="http://schemas.openxmlformats.org/officeDocument/2006/relationships/slide" Target="slide42.xml"/><Relationship Id="rId7" Type="http://schemas.openxmlformats.org/officeDocument/2006/relationships/slide" Target="slide8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5" Type="http://schemas.openxmlformats.org/officeDocument/2006/relationships/slide" Target="slide27.xml"/><Relationship Id="rId33" Type="http://schemas.openxmlformats.org/officeDocument/2006/relationships/slide" Target="slide38.xml"/><Relationship Id="rId38" Type="http://schemas.openxmlformats.org/officeDocument/2006/relationships/slide" Target="slide44.xml"/><Relationship Id="rId2" Type="http://schemas.openxmlformats.org/officeDocument/2006/relationships/notesSlide" Target="../notesSlides/notesSlide3.xml"/><Relationship Id="rId16" Type="http://schemas.openxmlformats.org/officeDocument/2006/relationships/slide" Target="slide16.xml"/><Relationship Id="rId20" Type="http://schemas.openxmlformats.org/officeDocument/2006/relationships/slide" Target="slide21.xml"/><Relationship Id="rId29" Type="http://schemas.openxmlformats.org/officeDocument/2006/relationships/slide" Target="slide3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slide" Target="slide18.xml"/><Relationship Id="rId24" Type="http://schemas.openxmlformats.org/officeDocument/2006/relationships/slide" Target="slide26.xml"/><Relationship Id="rId32" Type="http://schemas.openxmlformats.org/officeDocument/2006/relationships/slide" Target="slide37.xml"/><Relationship Id="rId37" Type="http://schemas.openxmlformats.org/officeDocument/2006/relationships/slide" Target="slide43.xml"/><Relationship Id="rId40" Type="http://schemas.openxmlformats.org/officeDocument/2006/relationships/slide" Target="slide46.xml"/><Relationship Id="rId5" Type="http://schemas.openxmlformats.org/officeDocument/2006/relationships/image" Target="../media/image4.png"/><Relationship Id="rId15" Type="http://schemas.openxmlformats.org/officeDocument/2006/relationships/slide" Target="slide15.xml"/><Relationship Id="rId23" Type="http://schemas.openxmlformats.org/officeDocument/2006/relationships/slide" Target="slide25.xml"/><Relationship Id="rId28" Type="http://schemas.openxmlformats.org/officeDocument/2006/relationships/slide" Target="slide31.xml"/><Relationship Id="rId36" Type="http://schemas.openxmlformats.org/officeDocument/2006/relationships/slide" Target="slide41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31" Type="http://schemas.openxmlformats.org/officeDocument/2006/relationships/slide" Target="slide36.xml"/><Relationship Id="rId4" Type="http://schemas.openxmlformats.org/officeDocument/2006/relationships/slide" Target="slide2.xml"/><Relationship Id="rId9" Type="http://schemas.openxmlformats.org/officeDocument/2006/relationships/slide" Target="slide10.xml"/><Relationship Id="rId14" Type="http://schemas.openxmlformats.org/officeDocument/2006/relationships/slide" Target="slide14.xml"/><Relationship Id="rId22" Type="http://schemas.openxmlformats.org/officeDocument/2006/relationships/slide" Target="slide33.xml"/><Relationship Id="rId27" Type="http://schemas.openxmlformats.org/officeDocument/2006/relationships/slide" Target="slide29.xml"/><Relationship Id="rId30" Type="http://schemas.openxmlformats.org/officeDocument/2006/relationships/slide" Target="slide34.xml"/><Relationship Id="rId35" Type="http://schemas.openxmlformats.org/officeDocument/2006/relationships/slide" Target="slide40.xml"/><Relationship Id="rId8" Type="http://schemas.openxmlformats.org/officeDocument/2006/relationships/slide" Target="slide9.xml"/><Relationship Id="rId3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30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31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3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3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34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35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36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37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38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39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0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3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4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5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6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object_1001"/>
          <p:cNvSpPr/>
          <p:nvPr/>
        </p:nvSpPr>
        <p:spPr>
          <a:xfrm>
            <a:off x="0" y="0"/>
            <a:ext cx="20104100" cy="7831455"/>
          </a:xfrm>
          <a:prstGeom prst="rect">
            <a:avLst/>
          </a:prstGeom>
          <a:solidFill>
            <a:srgbClr val="49C0B6"/>
          </a:solidFill>
        </p:spPr>
      </p:sp>
      <p:sp>
        <p:nvSpPr>
          <p:cNvPr id="1002" name="object_1003"/>
          <p:cNvSpPr/>
          <p:nvPr/>
        </p:nvSpPr>
        <p:spPr>
          <a:xfrm>
            <a:off x="0" y="3128414"/>
            <a:ext cx="20104099" cy="779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sz="4950" b="1" spc="-5" dirty="0">
                <a:solidFill>
                  <a:srgbClr val="FFFFFF"/>
                </a:solidFill>
                <a:latin typeface="Avenir Next LT Pro"/>
              </a:rPr>
              <a:t>Lithoz ES 2022</a:t>
            </a:r>
            <a:endParaRPr sz="5950" dirty="0"/>
          </a:p>
        </p:txBody>
      </p:sp>
      <p:sp>
        <p:nvSpPr>
          <p:cNvPr id="1004" name="object_1005"/>
          <p:cNvSpPr/>
          <p:nvPr/>
        </p:nvSpPr>
        <p:spPr>
          <a:xfrm>
            <a:off x="0" y="4055715"/>
            <a:ext cx="201041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 algn="ctr">
              <a:spcBef>
                <a:spcPts val="1215"/>
              </a:spcBef>
            </a:pPr>
            <a:r>
              <a:rPr sz="3550" b="1" spc="-5" dirty="0">
                <a:solidFill>
                  <a:srgbClr val="FFFFFF"/>
                </a:solidFill>
                <a:latin typeface="Avenir Next LT Pro"/>
              </a:rPr>
              <a:t>Tabellenportfolios</a:t>
            </a:r>
            <a:endParaRPr sz="3550" dirty="0"/>
          </a:p>
          <a:p>
            <a:pPr marL="12700" algn="ctr">
              <a:lnSpc>
                <a:spcPct val="150000"/>
              </a:lnSpc>
              <a:spcBef>
                <a:spcPts val="715"/>
              </a:spcBef>
            </a:pPr>
            <a:endParaRPr sz="2450" dirty="0"/>
          </a:p>
        </p:txBody>
      </p:sp>
      <p:sp>
        <p:nvSpPr>
          <p:cNvPr id="1006" name="object_1007"/>
          <p:cNvSpPr/>
          <p:nvPr/>
        </p:nvSpPr>
        <p:spPr>
          <a:xfrm>
            <a:off x="1034372" y="8983733"/>
            <a:ext cx="6655478" cy="1030605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>
              <a:spcBef>
                <a:spcPts val="1110"/>
              </a:spcBef>
            </a:pPr>
            <a:r>
              <a:rPr sz="2450" spc="5" dirty="0">
                <a:solidFill>
                  <a:srgbClr val="494C4D"/>
                </a:solidFill>
                <a:latin typeface="Arial"/>
                <a:cs typeface="Arial"/>
              </a:rPr>
              <a:t>26.01.2023</a:t>
            </a:r>
            <a:endParaRPr sz="2450" dirty="0"/>
          </a:p>
          <a:p>
            <a:pPr marL="12700">
              <a:spcBef>
                <a:spcPts val="1019"/>
              </a:spcBef>
            </a:pPr>
            <a:r>
              <a:rPr sz="2450" spc="15" dirty="0">
                <a:solidFill>
                  <a:srgbClr val="494C4D"/>
                </a:solidFill>
                <a:latin typeface="Arial"/>
                <a:cs typeface="Arial"/>
              </a:rPr>
              <a:t>Report 17348</a:t>
            </a:r>
            <a:endParaRPr sz="2450" dirty="0"/>
          </a:p>
          <a:p>
            <a:pPr marL="12700">
              <a:spcBef>
                <a:spcPts val="1019"/>
              </a:spcBef>
            </a:pPr>
            <a:r>
              <a:rPr sz="2450" spc="15" dirty="0">
                <a:solidFill>
                  <a:srgbClr val="494C4D"/>
                </a:solidFill>
                <a:latin typeface="Arial"/>
                <a:cs typeface="Arial"/>
              </a:rPr>
              <a:t>Company overall</a:t>
            </a:r>
            <a:endParaRPr sz="2450" dirty="0"/>
          </a:p>
        </p:txBody>
      </p:sp>
      <p:pic>
        <p:nvPicPr>
          <p:cNvPr id="1008" name="object_1009"/>
          <p:cNvPicPr>
            <a:picLocks noChangeAspect="1"/>
          </p:cNvPicPr>
          <p:nvPr/>
        </p:nvPicPr>
        <p:blipFill rotWithShape="1">
          <a:blip r:embed="rId3"/>
          <a:srcRect l="2355" r="1246" b="2087"/>
          <a:stretch/>
        </p:blipFill>
        <p:spPr>
          <a:xfrm>
            <a:off x="17246905" y="8877535"/>
            <a:ext cx="1392736" cy="13927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4" name="object_1675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C5AA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2950" b="1" dirty="0"/>
          </a:p>
        </p:txBody>
      </p:sp>
      <p:sp>
        <p:nvSpPr>
          <p:cNvPr id="1676" name="object_1677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Pausen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1678" name="1679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1680" name="1681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1682" name="object_1683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2.4</a:t>
            </a:r>
          </a:p>
        </p:txBody>
      </p:sp>
      <p:sp>
        <p:nvSpPr>
          <p:cNvPr id="1684" name="object_1685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1686" name="object_1687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1688" name="object_1689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1690" name="object_1691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1662" name="object_1663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1664" name="object_1665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1666" name="object_1667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1668" name="object_1669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1670" name="object_1671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1672" name="object_1673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1692" name="object_1693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4" name="object_1695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6" name="object_1697">
            <a:hlinkClick r:id="rId7" action="ppaction://hlinksldjump" tooltip="Company overall Z=2.4 / W=23%"/>
          </p:cNvPr>
          <p:cNvSpPr/>
          <p:nvPr/>
        </p:nvSpPr>
        <p:spPr>
          <a:xfrm>
            <a:off x="11747028" y="823739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1698" name="object_1699">
            <a:hlinkClick r:id="rId7" action="ppaction://hlinksldjump" tooltip="Marketing: Sponsoring Z=1.8 / W=19%"/>
          </p:cNvPr>
          <p:cNvSpPr/>
          <p:nvPr/>
        </p:nvSpPr>
        <p:spPr>
          <a:xfrm>
            <a:off x="13649800" y="85157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1700" name="object_1701">
            <a:hlinkClick r:id="rId7" action="ppaction://hlinksldjump" tooltip="HR: HR administration Z=2.2 / W=19%"/>
          </p:cNvPr>
          <p:cNvSpPr/>
          <p:nvPr/>
        </p:nvSpPr>
        <p:spPr>
          <a:xfrm>
            <a:off x="12232669" y="85157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1702" name="object_1703">
            <a:hlinkClick r:id="rId7" action="ppaction://hlinksldjump" tooltip="Marketing: Communication Z=2.9 / W=10%"/>
          </p:cNvPr>
          <p:cNvSpPr/>
          <p:nvPr/>
        </p:nvSpPr>
        <p:spPr>
          <a:xfrm>
            <a:off x="9980138" y="914198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1704" name="object_1705">
            <a:hlinkClick r:id="rId7" action="ppaction://hlinksldjump" tooltip="Purchase: Purchase development Z=2.3 / W=10%"/>
          </p:cNvPr>
          <p:cNvSpPr/>
          <p:nvPr/>
        </p:nvSpPr>
        <p:spPr>
          <a:xfrm>
            <a:off x="12066001" y="914198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1706" name="object_1707">
            <a:hlinkClick r:id="rId7" action="ppaction://hlinksldjump" tooltip="Marketing: Product development Z=2.3 / W=13%"/>
          </p:cNvPr>
          <p:cNvSpPr/>
          <p:nvPr/>
        </p:nvSpPr>
        <p:spPr>
          <a:xfrm>
            <a:off x="11948636" y="89332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1708" name="object_1709">
            <a:hlinkClick r:id="rId7" action="ppaction://hlinksldjump" tooltip="Production: Production group 8 Z=2.5 / W=13%"/>
          </p:cNvPr>
          <p:cNvSpPr/>
          <p:nvPr/>
        </p:nvSpPr>
        <p:spPr>
          <a:xfrm>
            <a:off x="11312113" y="89332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1710" name="object_1711">
            <a:hlinkClick r:id="rId7" action="ppaction://hlinksldjump" tooltip="Marketing: Advertising Z=2.1 / W=22%"/>
          </p:cNvPr>
          <p:cNvSpPr/>
          <p:nvPr/>
        </p:nvSpPr>
        <p:spPr>
          <a:xfrm>
            <a:off x="12540465" y="830698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1712" name="object_1713">
            <a:hlinkClick r:id="rId7" action="ppaction://hlinksldjump" tooltip="Production: Production group 10 Z=2.2 / W=22%"/>
          </p:cNvPr>
          <p:cNvSpPr/>
          <p:nvPr/>
        </p:nvSpPr>
        <p:spPr>
          <a:xfrm>
            <a:off x="12137568" y="830698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1714" name="object_1715">
            <a:hlinkClick r:id="rId7" action="ppaction://hlinksldjump" tooltip="Purchase: Purchase administration Z=2.9 / W=47%"/>
          </p:cNvPr>
          <p:cNvSpPr/>
          <p:nvPr/>
        </p:nvSpPr>
        <p:spPr>
          <a:xfrm>
            <a:off x="9916409" y="656739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1716" name="object_1717">
            <a:hlinkClick r:id="rId7" action="ppaction://hlinksldjump" tooltip="Production: Production group 1 Z=3.0 / W=0%"/>
          </p:cNvPr>
          <p:cNvSpPr/>
          <p:nvPr/>
        </p:nvSpPr>
        <p:spPr>
          <a:xfrm>
            <a:off x="9759573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1718" name="object_1719">
            <a:hlinkClick r:id="rId7" action="ppaction://hlinksldjump" tooltip="Production: Production group 2 Z=2.6 / W=0%"/>
          </p:cNvPr>
          <p:cNvSpPr/>
          <p:nvPr/>
        </p:nvSpPr>
        <p:spPr>
          <a:xfrm>
            <a:off x="10953303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1720" name="object_1721">
            <a:hlinkClick r:id="rId7" action="ppaction://hlinksldjump" tooltip="Finance: Controlling Z=2.2 / W=0%"/>
          </p:cNvPr>
          <p:cNvSpPr/>
          <p:nvPr/>
        </p:nvSpPr>
        <p:spPr>
          <a:xfrm>
            <a:off x="12243324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1722" name="object_1723">
            <a:hlinkClick r:id="rId7" action="ppaction://hlinksldjump" tooltip="Production: Production group 3 Z=2.6 / W=32%"/>
          </p:cNvPr>
          <p:cNvSpPr/>
          <p:nvPr/>
        </p:nvSpPr>
        <p:spPr>
          <a:xfrm>
            <a:off x="10987908" y="76111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1724" name="object_1725">
            <a:hlinkClick r:id="rId7" action="ppaction://hlinksldjump" tooltip="Legal: Audit Z=2.4 / W=32%"/>
          </p:cNvPr>
          <p:cNvSpPr/>
          <p:nvPr/>
        </p:nvSpPr>
        <p:spPr>
          <a:xfrm>
            <a:off x="11447594" y="76111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1726" name="object_1727">
            <a:hlinkClick r:id="rId7" action="ppaction://hlinksldjump" tooltip="Production: Production group 4 Z=2.7 / W=26%"/>
          </p:cNvPr>
          <p:cNvSpPr/>
          <p:nvPr/>
        </p:nvSpPr>
        <p:spPr>
          <a:xfrm>
            <a:off x="10749468" y="80286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1728" name="object_1729">
            <a:hlinkClick r:id="rId7" action="ppaction://hlinksldjump" tooltip="Production: Production group 5 Z=2.1 / W=15%"/>
          </p:cNvPr>
          <p:cNvSpPr/>
          <p:nvPr/>
        </p:nvSpPr>
        <p:spPr>
          <a:xfrm>
            <a:off x="12395850" y="879406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1730" name="object_1731">
            <a:hlinkClick r:id="rId7" action="ppaction://hlinksldjump" tooltip="Production: Production group 6 Z=2.1 / W=20%"/>
          </p:cNvPr>
          <p:cNvSpPr/>
          <p:nvPr/>
        </p:nvSpPr>
        <p:spPr>
          <a:xfrm>
            <a:off x="12581456" y="84461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1732" name="object_1733">
            <a:hlinkClick r:id="rId7" action="ppaction://hlinksldjump" tooltip="Production: Production group 7 Z=2.2 / W=14%"/>
          </p:cNvPr>
          <p:cNvSpPr/>
          <p:nvPr/>
        </p:nvSpPr>
        <p:spPr>
          <a:xfrm>
            <a:off x="12214460" y="8863647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1734" name="object_1735">
            <a:hlinkClick r:id="rId7" action="ppaction://hlinksldjump" tooltip="IT: IT operation Z=2.3 / W=14%"/>
          </p:cNvPr>
          <p:cNvSpPr/>
          <p:nvPr/>
        </p:nvSpPr>
        <p:spPr>
          <a:xfrm>
            <a:off x="11932170" y="8863647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1736" name="object_1737">
            <a:hlinkClick r:id="rId7" action="ppaction://hlinksldjump" tooltip="Production: Production group 9 Z=2.6 / W=25%"/>
          </p:cNvPr>
          <p:cNvSpPr/>
          <p:nvPr/>
        </p:nvSpPr>
        <p:spPr>
          <a:xfrm>
            <a:off x="10990259" y="80982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1738" name="object_1739">
            <a:hlinkClick r:id="rId7" action="ppaction://hlinksldjump" tooltip="HR: Organisation development Z=2.1 / W=25%"/>
          </p:cNvPr>
          <p:cNvSpPr/>
          <p:nvPr/>
        </p:nvSpPr>
        <p:spPr>
          <a:xfrm>
            <a:off x="12697262" y="80982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1740" name="object_1741">
            <a:hlinkClick r:id="rId7" action="ppaction://hlinksldjump" tooltip="Finance: Accounting Z=2.2 / W=28%"/>
          </p:cNvPr>
          <p:cNvSpPr/>
          <p:nvPr/>
        </p:nvSpPr>
        <p:spPr>
          <a:xfrm>
            <a:off x="12138255" y="788948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1742" name="object_1743">
            <a:hlinkClick r:id="rId7" action="ppaction://hlinksldjump" tooltip="HR: Payroll processing Z=2.5 / W=18%"/>
          </p:cNvPr>
          <p:cNvSpPr/>
          <p:nvPr/>
        </p:nvSpPr>
        <p:spPr>
          <a:xfrm>
            <a:off x="11412324" y="85853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1744" name="object_1745">
            <a:hlinkClick r:id="rId7" action="ppaction://hlinksldjump" tooltip="HR: HR development Z=2.2 / W=21%"/>
          </p:cNvPr>
          <p:cNvSpPr/>
          <p:nvPr/>
        </p:nvSpPr>
        <p:spPr>
          <a:xfrm>
            <a:off x="12314874" y="837656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1746" name="object_1747">
            <a:hlinkClick r:id="rId7" action="ppaction://hlinksldjump" tooltip="Legal: Compliance Z=1.8 / W=17%"/>
          </p:cNvPr>
          <p:cNvSpPr/>
          <p:nvPr/>
        </p:nvSpPr>
        <p:spPr>
          <a:xfrm>
            <a:off x="13516761" y="8654897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1748" name="object_1749">
            <a:hlinkClick r:id="rId7" action="ppaction://hlinksldjump" tooltip="IT: Software development Z=2.2 / W=17%"/>
          </p:cNvPr>
          <p:cNvSpPr/>
          <p:nvPr/>
        </p:nvSpPr>
        <p:spPr>
          <a:xfrm>
            <a:off x="12218808" y="8654897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1750" name="object_1751">
            <a:hlinkClick r:id="rId7" action="ppaction://hlinksldjump" tooltip="Legal: Contract design Z=1.5 / W=40%"/>
          </p:cNvPr>
          <p:cNvSpPr/>
          <p:nvPr/>
        </p:nvSpPr>
        <p:spPr>
          <a:xfrm>
            <a:off x="14481294" y="70544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1752" name="object_1753">
            <a:hlinkClick r:id="rId7" action="ppaction://hlinksldjump" tooltip="IT: IT purchase Z=2.5 / W=16%"/>
          </p:cNvPr>
          <p:cNvSpPr/>
          <p:nvPr/>
        </p:nvSpPr>
        <p:spPr>
          <a:xfrm>
            <a:off x="11125169" y="872448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8" name="object_1769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C5AA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2950" b="1" dirty="0"/>
          </a:p>
        </p:txBody>
      </p:sp>
      <p:sp>
        <p:nvSpPr>
          <p:cNvPr id="1770" name="object_1771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Länge der Arbeitszeit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1772" name="1773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1774" name="1775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1776" name="object_1777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2.2</a:t>
            </a:r>
          </a:p>
        </p:txBody>
      </p:sp>
      <p:sp>
        <p:nvSpPr>
          <p:cNvPr id="1778" name="object_1779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1780" name="object_1781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1782" name="object_1783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1784" name="object_1785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1756" name="object_1757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1758" name="object_1759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1760" name="object_1761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1762" name="object_1763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1764" name="object_1765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1766" name="object_1767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1786" name="object_1787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8" name="object_1789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0" name="object_1791">
            <a:hlinkClick r:id="rId7" action="ppaction://hlinksldjump" tooltip="Company overall Z=2.2 / W=46%"/>
          </p:cNvPr>
          <p:cNvSpPr/>
          <p:nvPr/>
        </p:nvSpPr>
        <p:spPr>
          <a:xfrm>
            <a:off x="12281539" y="66369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1792" name="object_1793">
            <a:hlinkClick r:id="rId7" action="ppaction://hlinksldjump" tooltip="Production: Production group 3 Z=2.1 / W=46%"/>
          </p:cNvPr>
          <p:cNvSpPr/>
          <p:nvPr/>
        </p:nvSpPr>
        <p:spPr>
          <a:xfrm>
            <a:off x="12489571" y="66369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1794" name="object_1795">
            <a:hlinkClick r:id="rId7" action="ppaction://hlinksldjump" tooltip="Marketing: Sponsoring Z=1.7 / W=50%"/>
          </p:cNvPr>
          <p:cNvSpPr/>
          <p:nvPr/>
        </p:nvSpPr>
        <p:spPr>
          <a:xfrm>
            <a:off x="13731101" y="635864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1796" name="object_1797">
            <a:hlinkClick r:id="rId7" action="ppaction://hlinksldjump" tooltip="Marketing: Communication Z=3.0 / W=48%"/>
          </p:cNvPr>
          <p:cNvSpPr/>
          <p:nvPr/>
        </p:nvSpPr>
        <p:spPr>
          <a:xfrm>
            <a:off x="9587965" y="64978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1798" name="object_1799">
            <a:hlinkClick r:id="rId7" action="ppaction://hlinksldjump" tooltip="Purchase: Purchase administration Z=2.4 / W=48%"/>
          </p:cNvPr>
          <p:cNvSpPr/>
          <p:nvPr/>
        </p:nvSpPr>
        <p:spPr>
          <a:xfrm rot="10800000">
            <a:off x="11668807" y="6497815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800" name="object_1801">
            <a:hlinkClick r:id="rId7" action="ppaction://hlinksldjump" tooltip="Purchase: Purchase administration Z=2.4 / W=48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cxnSp>
        <p:nvCxnSpPr>
          <p:cNvPr id="1802" name="object_1803"/>
          <p:cNvCxnSpPr/>
          <p:nvPr/>
        </p:nvCxnSpPr>
        <p:spPr>
          <a:xfrm flipV="1">
            <a:off x="11922474" y="3722410"/>
            <a:ext cx="5333545" cy="3042423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804" name="object_1805">
            <a:hlinkClick r:id="rId7" action="ppaction://hlinksldjump" tooltip="Production: Production group 7 Z=2.4 / W=48%"/>
          </p:cNvPr>
          <p:cNvSpPr/>
          <p:nvPr/>
        </p:nvSpPr>
        <p:spPr>
          <a:xfrm rot="21600000">
            <a:off x="11668807" y="6524517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806" name="object_1807">
            <a:hlinkClick r:id="rId7" action="ppaction://hlinksldjump" tooltip="Production: Production group 7 Z=2.4 / W=48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cxnSp>
        <p:nvCxnSpPr>
          <p:cNvPr id="1808" name="object_1809"/>
          <p:cNvCxnSpPr/>
          <p:nvPr/>
        </p:nvCxnSpPr>
        <p:spPr>
          <a:xfrm flipV="1">
            <a:off x="11922474" y="4570551"/>
            <a:ext cx="5333545" cy="2194282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810" name="object_1811">
            <a:hlinkClick r:id="rId7" action="ppaction://hlinksldjump" tooltip="Finance: Accounting Z=1.9 / W=48%"/>
          </p:cNvPr>
          <p:cNvSpPr/>
          <p:nvPr/>
        </p:nvSpPr>
        <p:spPr>
          <a:xfrm>
            <a:off x="13239686" y="64978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1812" name="object_1813">
            <a:hlinkClick r:id="rId7" action="ppaction://hlinksldjump" tooltip="Marketing: Product development Z=2.2 / W=31%"/>
          </p:cNvPr>
          <p:cNvSpPr/>
          <p:nvPr/>
        </p:nvSpPr>
        <p:spPr>
          <a:xfrm>
            <a:off x="12370901" y="76807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1814" name="object_1815">
            <a:hlinkClick r:id="rId7" action="ppaction://hlinksldjump" tooltip="Marketing: Advertising Z=2.3 / W=54%"/>
          </p:cNvPr>
          <p:cNvSpPr/>
          <p:nvPr/>
        </p:nvSpPr>
        <p:spPr>
          <a:xfrm>
            <a:off x="11879977" y="60803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1816" name="object_1817">
            <a:hlinkClick r:id="rId7" action="ppaction://hlinksldjump" tooltip="Purchase: Purchase development Z=1.9 / W=29%"/>
          </p:cNvPr>
          <p:cNvSpPr/>
          <p:nvPr/>
        </p:nvSpPr>
        <p:spPr>
          <a:xfrm>
            <a:off x="13157425" y="781989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1818" name="object_1819">
            <a:hlinkClick r:id="rId7" action="ppaction://hlinksldjump" tooltip="Production: Production group 4 Z=2.5 / W=29%"/>
          </p:cNvPr>
          <p:cNvSpPr/>
          <p:nvPr/>
        </p:nvSpPr>
        <p:spPr>
          <a:xfrm>
            <a:off x="11237980" y="781989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1820" name="object_1821">
            <a:hlinkClick r:id="rId7" action="ppaction://hlinksldjump" tooltip="Production: Production group 1 Z=2.3 / W=0%"/>
          </p:cNvPr>
          <p:cNvSpPr/>
          <p:nvPr/>
        </p:nvSpPr>
        <p:spPr>
          <a:xfrm rot="10800000">
            <a:off x="11791942" y="983781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822" name="object_1823">
            <a:hlinkClick r:id="rId7" action="ppaction://hlinksldjump" tooltip="Production: Production group 1 Z=2.3 / W=0%"/>
          </p:cNvPr>
          <p:cNvSpPr/>
          <p:nvPr/>
        </p:nvSpPr>
        <p:spPr>
          <a:xfrm>
            <a:off x="17256019" y="515167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cxnSp>
        <p:nvCxnSpPr>
          <p:cNvPr id="1824" name="object_1825"/>
          <p:cNvCxnSpPr/>
          <p:nvPr/>
        </p:nvCxnSpPr>
        <p:spPr>
          <a:xfrm flipV="1">
            <a:off x="12045609" y="5418692"/>
            <a:ext cx="5210410" cy="4686139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826" name="object_1827">
            <a:hlinkClick r:id="rId7" action="ppaction://hlinksldjump" tooltip="Production: Production group 2 Z=2.3 / W=0%"/>
          </p:cNvPr>
          <p:cNvSpPr/>
          <p:nvPr/>
        </p:nvSpPr>
        <p:spPr>
          <a:xfrm rot="21600000">
            <a:off x="11791942" y="9864515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828" name="object_1829">
            <a:hlinkClick r:id="rId7" action="ppaction://hlinksldjump" tooltip="Production: Production group 2 Z=2.3 / W=0%"/>
          </p:cNvPr>
          <p:cNvSpPr/>
          <p:nvPr/>
        </p:nvSpPr>
        <p:spPr>
          <a:xfrm>
            <a:off x="17256019" y="59998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cxnSp>
        <p:nvCxnSpPr>
          <p:cNvPr id="1830" name="object_1831"/>
          <p:cNvCxnSpPr/>
          <p:nvPr/>
        </p:nvCxnSpPr>
        <p:spPr>
          <a:xfrm flipV="1">
            <a:off x="12045609" y="6266833"/>
            <a:ext cx="5210410" cy="3837998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832" name="object_1833">
            <a:hlinkClick r:id="rId7" action="ppaction://hlinksldjump" tooltip="Legal: Contract design Z=1.4 / W=0%"/>
          </p:cNvPr>
          <p:cNvSpPr/>
          <p:nvPr/>
        </p:nvSpPr>
        <p:spPr>
          <a:xfrm>
            <a:off x="14802805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1834" name="object_1835">
            <a:hlinkClick r:id="rId7" action="ppaction://hlinksldjump" tooltip="Production: Production group 5 Z=1.9 / W=36%"/>
          </p:cNvPr>
          <p:cNvSpPr/>
          <p:nvPr/>
        </p:nvSpPr>
        <p:spPr>
          <a:xfrm>
            <a:off x="13130051" y="73328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1836" name="object_1837">
            <a:hlinkClick r:id="rId7" action="ppaction://hlinksldjump" tooltip="Production: Production group 6 Z=1.9 / W=40%"/>
          </p:cNvPr>
          <p:cNvSpPr/>
          <p:nvPr/>
        </p:nvSpPr>
        <p:spPr>
          <a:xfrm>
            <a:off x="13068594" y="70544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1838" name="object_1839">
            <a:hlinkClick r:id="rId7" action="ppaction://hlinksldjump" tooltip="Production: Production group 10 Z=2.5 / W=40%"/>
          </p:cNvPr>
          <p:cNvSpPr/>
          <p:nvPr/>
        </p:nvSpPr>
        <p:spPr>
          <a:xfrm>
            <a:off x="11401398" y="70544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1840" name="object_1841">
            <a:hlinkClick r:id="rId7" action="ppaction://hlinksldjump" tooltip="IT: IT operation Z=2.1 / W=40%"/>
          </p:cNvPr>
          <p:cNvSpPr/>
          <p:nvPr/>
        </p:nvSpPr>
        <p:spPr>
          <a:xfrm>
            <a:off x="12429095" y="70544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1842" name="object_1843">
            <a:hlinkClick r:id="rId7" action="ppaction://hlinksldjump" tooltip="Production: Production group 8 Z=2.9 / W=43%"/>
          </p:cNvPr>
          <p:cNvSpPr/>
          <p:nvPr/>
        </p:nvSpPr>
        <p:spPr>
          <a:xfrm>
            <a:off x="10105170" y="684573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1844" name="object_1845">
            <a:hlinkClick r:id="rId7" action="ppaction://hlinksldjump" tooltip="Production: Production group 9 Z=2.5 / W=43%"/>
          </p:cNvPr>
          <p:cNvSpPr/>
          <p:nvPr/>
        </p:nvSpPr>
        <p:spPr>
          <a:xfrm>
            <a:off x="11367775" y="684573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1846" name="object_1847">
            <a:hlinkClick r:id="rId7" action="ppaction://hlinksldjump" tooltip="Finance: Controlling Z=2.1 / W=9%"/>
          </p:cNvPr>
          <p:cNvSpPr/>
          <p:nvPr/>
        </p:nvSpPr>
        <p:spPr>
          <a:xfrm>
            <a:off x="12552227" y="921156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1848" name="object_1849">
            <a:hlinkClick r:id="rId7" action="ppaction://hlinksldjump" tooltip="HR: Payroll processing Z=2.0 / W=41%"/>
          </p:cNvPr>
          <p:cNvSpPr/>
          <p:nvPr/>
        </p:nvSpPr>
        <p:spPr>
          <a:xfrm>
            <a:off x="12933362" y="698489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1850" name="object_1851">
            <a:hlinkClick r:id="rId7" action="ppaction://hlinksldjump" tooltip="HR: Organisation development Z=2.1 / W=59%"/>
          </p:cNvPr>
          <p:cNvSpPr/>
          <p:nvPr/>
        </p:nvSpPr>
        <p:spPr>
          <a:xfrm>
            <a:off x="12490939" y="573239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1852" name="object_1853">
            <a:hlinkClick r:id="rId7" action="ppaction://hlinksldjump" tooltip="HR: HR development Z=2.5 / W=61%"/>
          </p:cNvPr>
          <p:cNvSpPr/>
          <p:nvPr/>
        </p:nvSpPr>
        <p:spPr>
          <a:xfrm>
            <a:off x="11285867" y="559323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1854" name="object_1855">
            <a:hlinkClick r:id="rId7" action="ppaction://hlinksldjump" tooltip="HR: HR administration Z=2.6 / W=67%"/>
          </p:cNvPr>
          <p:cNvSpPr/>
          <p:nvPr/>
        </p:nvSpPr>
        <p:spPr>
          <a:xfrm>
            <a:off x="10942066" y="517573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1856" name="object_1857">
            <a:hlinkClick r:id="rId7" action="ppaction://hlinksldjump" tooltip="Legal: Compliance Z=2.4 / W=44%"/>
          </p:cNvPr>
          <p:cNvSpPr/>
          <p:nvPr/>
        </p:nvSpPr>
        <p:spPr>
          <a:xfrm>
            <a:off x="11587694" y="67761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1858" name="object_1859">
            <a:hlinkClick r:id="rId7" action="ppaction://hlinksldjump" tooltip="Legal: Audit Z=2.0 / W=25%"/>
          </p:cNvPr>
          <p:cNvSpPr/>
          <p:nvPr/>
        </p:nvSpPr>
        <p:spPr>
          <a:xfrm>
            <a:off x="12895292" y="80982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1860" name="object_1861">
            <a:hlinkClick r:id="rId7" action="ppaction://hlinksldjump" tooltip="IT: Software development Z=2.5 / W=51%"/>
          </p:cNvPr>
          <p:cNvSpPr/>
          <p:nvPr/>
        </p:nvSpPr>
        <p:spPr>
          <a:xfrm>
            <a:off x="11365415" y="628906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1862" name="object_1863">
            <a:hlinkClick r:id="rId7" action="ppaction://hlinksldjump" tooltip="IT: IT purchase Z=1.6 / W=21%"/>
          </p:cNvPr>
          <p:cNvSpPr/>
          <p:nvPr/>
        </p:nvSpPr>
        <p:spPr>
          <a:xfrm>
            <a:off x="14171064" y="837656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8" name="object_1879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C5AA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2950" b="1" dirty="0"/>
          </a:p>
        </p:txBody>
      </p:sp>
      <p:sp>
        <p:nvSpPr>
          <p:cNvPr id="1880" name="object_1881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Vereinbarkeit von Arbeitszeiten und Lebensrhythmus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1882" name="1883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1884" name="1885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1886" name="object_1887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2.0</a:t>
            </a:r>
          </a:p>
        </p:txBody>
      </p:sp>
      <p:sp>
        <p:nvSpPr>
          <p:cNvPr id="1888" name="object_1889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1890" name="object_1891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1892" name="object_1893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1894" name="object_1895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1866" name="object_1867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1868" name="object_1869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1870" name="object_1871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1872" name="object_1873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1874" name="object_1875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1876" name="object_1877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1896" name="object_1897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8" name="object_1899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0" name="object_1901">
            <a:hlinkClick r:id="rId7" action="ppaction://hlinksldjump" tooltip="Company overall Z=2.0 / W=66%"/>
          </p:cNvPr>
          <p:cNvSpPr/>
          <p:nvPr/>
        </p:nvSpPr>
        <p:spPr>
          <a:xfrm>
            <a:off x="12716985" y="5245316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1902" name="object_1903">
            <a:hlinkClick r:id="rId7" action="ppaction://hlinksldjump" tooltip="Marketing: Sponsoring Z=1.6 / W=46%"/>
          </p:cNvPr>
          <p:cNvSpPr/>
          <p:nvPr/>
        </p:nvSpPr>
        <p:spPr>
          <a:xfrm>
            <a:off x="14266953" y="66369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1904" name="object_1905">
            <a:hlinkClick r:id="rId7" action="ppaction://hlinksldjump" tooltip="Marketing: Communication Z=2.2 / W=64%"/>
          </p:cNvPr>
          <p:cNvSpPr/>
          <p:nvPr/>
        </p:nvSpPr>
        <p:spPr>
          <a:xfrm rot="10800000">
            <a:off x="12109810" y="5384482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906" name="object_1907">
            <a:hlinkClick r:id="rId7" action="ppaction://hlinksldjump" tooltip="Marketing: Communication Z=2.2 / W=64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cxnSp>
        <p:nvCxnSpPr>
          <p:cNvPr id="1908" name="object_1909"/>
          <p:cNvCxnSpPr/>
          <p:nvPr/>
        </p:nvCxnSpPr>
        <p:spPr>
          <a:xfrm flipV="1">
            <a:off x="12363476" y="3722410"/>
            <a:ext cx="4892543" cy="1929090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910" name="object_1911">
            <a:hlinkClick r:id="rId7" action="ppaction://hlinksldjump" tooltip="Production: Production group 10 Z=2.2 / W=64%"/>
          </p:cNvPr>
          <p:cNvSpPr/>
          <p:nvPr/>
        </p:nvSpPr>
        <p:spPr>
          <a:xfrm rot="21600000">
            <a:off x="12109810" y="541118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912" name="object_1913">
            <a:hlinkClick r:id="rId7" action="ppaction://hlinksldjump" tooltip="Production: Production group 10 Z=2.2 / W=64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cxnSp>
        <p:nvCxnSpPr>
          <p:cNvPr id="1914" name="object_1915"/>
          <p:cNvCxnSpPr/>
          <p:nvPr/>
        </p:nvCxnSpPr>
        <p:spPr>
          <a:xfrm flipV="1">
            <a:off x="12363476" y="4570551"/>
            <a:ext cx="4892543" cy="1080949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916" name="object_1917">
            <a:hlinkClick r:id="rId7" action="ppaction://hlinksldjump" tooltip="Marketing: Product development Z=2.0 / W=36%"/>
          </p:cNvPr>
          <p:cNvSpPr/>
          <p:nvPr/>
        </p:nvSpPr>
        <p:spPr>
          <a:xfrm>
            <a:off x="12735289" y="73328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1918" name="object_1919">
            <a:hlinkClick r:id="rId7" action="ppaction://hlinksldjump" tooltip="Marketing: Advertising Z=2.0 / W=60%"/>
          </p:cNvPr>
          <p:cNvSpPr/>
          <p:nvPr/>
        </p:nvSpPr>
        <p:spPr>
          <a:xfrm>
            <a:off x="12912947" y="5662816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1920" name="object_1921">
            <a:hlinkClick r:id="rId7" action="ppaction://hlinksldjump" tooltip="Production: Production group 6 Z=1.8 / W=60%"/>
          </p:cNvPr>
          <p:cNvSpPr/>
          <p:nvPr/>
        </p:nvSpPr>
        <p:spPr>
          <a:xfrm>
            <a:off x="13476572" y="5662816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1922" name="object_1923">
            <a:hlinkClick r:id="rId7" action="ppaction://hlinksldjump" tooltip="Legal: Contract design Z=1.2 / W=60%"/>
          </p:cNvPr>
          <p:cNvSpPr/>
          <p:nvPr/>
        </p:nvSpPr>
        <p:spPr>
          <a:xfrm>
            <a:off x="15374380" y="5662816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1924" name="object_1925">
            <a:hlinkClick r:id="rId7" action="ppaction://hlinksldjump" tooltip="Purchase: Purchase administration Z=2.4 / W=50%"/>
          </p:cNvPr>
          <p:cNvSpPr/>
          <p:nvPr/>
        </p:nvSpPr>
        <p:spPr>
          <a:xfrm>
            <a:off x="11478366" y="635864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1926" name="object_1927">
            <a:hlinkClick r:id="rId7" action="ppaction://hlinksldjump" tooltip="Legal: Audit Z=2.2 / W=50%"/>
          </p:cNvPr>
          <p:cNvSpPr/>
          <p:nvPr/>
        </p:nvSpPr>
        <p:spPr>
          <a:xfrm>
            <a:off x="12071759" y="635864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1928" name="object_1929">
            <a:hlinkClick r:id="rId7" action="ppaction://hlinksldjump" tooltip="Purchase: Purchase development Z=1.6 / W=67%"/>
          </p:cNvPr>
          <p:cNvSpPr/>
          <p:nvPr/>
        </p:nvSpPr>
        <p:spPr>
          <a:xfrm>
            <a:off x="14049999" y="517573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1930" name="object_1931">
            <a:hlinkClick r:id="rId7" action="ppaction://hlinksldjump" tooltip="Legal: Compliance Z=2.2 / W=67%"/>
          </p:cNvPr>
          <p:cNvSpPr/>
          <p:nvPr/>
        </p:nvSpPr>
        <p:spPr>
          <a:xfrm>
            <a:off x="12337886" y="517573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1932" name="object_1933">
            <a:hlinkClick r:id="rId7" action="ppaction://hlinksldjump" tooltip="Production: Production group 1 Z=2.4 / W=0%"/>
          </p:cNvPr>
          <p:cNvSpPr/>
          <p:nvPr/>
        </p:nvSpPr>
        <p:spPr>
          <a:xfrm>
            <a:off x="11634794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1934" name="object_1935">
            <a:hlinkClick r:id="rId7" action="ppaction://hlinksldjump" tooltip="Production: Production group 2 Z=2.8 / W=0%"/>
          </p:cNvPr>
          <p:cNvSpPr/>
          <p:nvPr/>
        </p:nvSpPr>
        <p:spPr>
          <a:xfrm>
            <a:off x="10301649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1936" name="object_1937">
            <a:hlinkClick r:id="rId7" action="ppaction://hlinksldjump" tooltip="Production: Production group 3 Z=2.5 / W=70%"/>
          </p:cNvPr>
          <p:cNvSpPr/>
          <p:nvPr/>
        </p:nvSpPr>
        <p:spPr>
          <a:xfrm rot="10800000">
            <a:off x="11405503" y="4966983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938" name="object_1939">
            <a:hlinkClick r:id="rId7" action="ppaction://hlinksldjump" tooltip="Production: Production group 3 Z=2.5 / W=70%"/>
          </p:cNvPr>
          <p:cNvSpPr/>
          <p:nvPr/>
        </p:nvSpPr>
        <p:spPr>
          <a:xfrm>
            <a:off x="17256019" y="515167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cxnSp>
        <p:nvCxnSpPr>
          <p:cNvPr id="1940" name="object_1941"/>
          <p:cNvCxnSpPr/>
          <p:nvPr/>
        </p:nvCxnSpPr>
        <p:spPr>
          <a:xfrm>
            <a:off x="11659170" y="5234000"/>
            <a:ext cx="5596849" cy="184692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942" name="object_1943">
            <a:hlinkClick r:id="rId7" action="ppaction://hlinksldjump" tooltip="HR: HR development Z=2.5 / W=70%"/>
          </p:cNvPr>
          <p:cNvSpPr/>
          <p:nvPr/>
        </p:nvSpPr>
        <p:spPr>
          <a:xfrm rot="21600000">
            <a:off x="11405503" y="499368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944" name="object_1945">
            <a:hlinkClick r:id="rId7" action="ppaction://hlinksldjump" tooltip="HR: HR development Z=2.5 / W=70%"/>
          </p:cNvPr>
          <p:cNvSpPr/>
          <p:nvPr/>
        </p:nvSpPr>
        <p:spPr>
          <a:xfrm>
            <a:off x="17256019" y="59998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cxnSp>
        <p:nvCxnSpPr>
          <p:cNvPr id="1946" name="object_1947"/>
          <p:cNvCxnSpPr/>
          <p:nvPr/>
        </p:nvCxnSpPr>
        <p:spPr>
          <a:xfrm>
            <a:off x="11659170" y="5234000"/>
            <a:ext cx="5596849" cy="1032833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948" name="object_1949">
            <a:hlinkClick r:id="rId7" action="ppaction://hlinksldjump" tooltip="Production: Production group 4 Z=2.3 / W=16%"/>
          </p:cNvPr>
          <p:cNvSpPr/>
          <p:nvPr/>
        </p:nvSpPr>
        <p:spPr>
          <a:xfrm>
            <a:off x="11921113" y="872448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1950" name="object_1951">
            <a:hlinkClick r:id="rId7" action="ppaction://hlinksldjump" tooltip="Production: Production group 5 Z=1.5 / W=55%"/>
          </p:cNvPr>
          <p:cNvSpPr/>
          <p:nvPr/>
        </p:nvSpPr>
        <p:spPr>
          <a:xfrm>
            <a:off x="14350884" y="601073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1952" name="object_1953">
            <a:hlinkClick r:id="rId7" action="ppaction://hlinksldjump" tooltip="Production: Production group 7 Z=2.2 / W=83%"/>
          </p:cNvPr>
          <p:cNvSpPr/>
          <p:nvPr/>
        </p:nvSpPr>
        <p:spPr>
          <a:xfrm>
            <a:off x="12316574" y="4062400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1954" name="object_1955">
            <a:hlinkClick r:id="rId7" action="ppaction://hlinksldjump" tooltip="Production: Production group 8 Z=2.6 / W=52%"/>
          </p:cNvPr>
          <p:cNvSpPr/>
          <p:nvPr/>
        </p:nvSpPr>
        <p:spPr>
          <a:xfrm>
            <a:off x="10962051" y="62194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1956" name="object_1957">
            <a:hlinkClick r:id="rId7" action="ppaction://hlinksldjump" tooltip="Production: Production group 9 Z=2.2 / W=53%"/>
          </p:cNvPr>
          <p:cNvSpPr/>
          <p:nvPr/>
        </p:nvSpPr>
        <p:spPr>
          <a:xfrm>
            <a:off x="12108805" y="614989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1958" name="object_1959">
            <a:hlinkClick r:id="rId7" action="ppaction://hlinksldjump" tooltip="Finance: Accounting Z=1.6 / W=65%"/>
          </p:cNvPr>
          <p:cNvSpPr/>
          <p:nvPr/>
        </p:nvSpPr>
        <p:spPr>
          <a:xfrm>
            <a:off x="14167297" y="531489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1960" name="object_1961">
            <a:hlinkClick r:id="rId7" action="ppaction://hlinksldjump" tooltip="Finance: Controlling Z=1.8 / W=39%"/>
          </p:cNvPr>
          <p:cNvSpPr/>
          <p:nvPr/>
        </p:nvSpPr>
        <p:spPr>
          <a:xfrm>
            <a:off x="13464269" y="712406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1962" name="object_1963">
            <a:hlinkClick r:id="rId7" action="ppaction://hlinksldjump" tooltip="HR: Payroll processing Z=1.8 / W=45%"/>
          </p:cNvPr>
          <p:cNvSpPr/>
          <p:nvPr/>
        </p:nvSpPr>
        <p:spPr>
          <a:xfrm>
            <a:off x="13636327" y="670656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1964" name="object_1965">
            <a:hlinkClick r:id="rId7" action="ppaction://hlinksldjump" tooltip="IT: IT operation Z=2.0 / W=45%"/>
          </p:cNvPr>
          <p:cNvSpPr/>
          <p:nvPr/>
        </p:nvSpPr>
        <p:spPr>
          <a:xfrm>
            <a:off x="12737409" y="670656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1966" name="object_1967">
            <a:hlinkClick r:id="rId7" action="ppaction://hlinksldjump" tooltip="HR: Organisation development Z=1.8 / W=100%"/>
          </p:cNvPr>
          <p:cNvSpPr/>
          <p:nvPr/>
        </p:nvSpPr>
        <p:spPr>
          <a:xfrm>
            <a:off x="13513084" y="287948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1968" name="object_1969">
            <a:hlinkClick r:id="rId7" action="ppaction://hlinksldjump" tooltip="HR: HR administration Z=2.2 / W=81%"/>
          </p:cNvPr>
          <p:cNvSpPr/>
          <p:nvPr/>
        </p:nvSpPr>
        <p:spPr>
          <a:xfrm>
            <a:off x="12354425" y="4201566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1970" name="object_1971">
            <a:hlinkClick r:id="rId7" action="ppaction://hlinksldjump" tooltip="IT: Software development Z=1.9 / W=62%"/>
          </p:cNvPr>
          <p:cNvSpPr/>
          <p:nvPr/>
        </p:nvSpPr>
        <p:spPr>
          <a:xfrm>
            <a:off x="13056878" y="552364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1972" name="object_1973">
            <a:hlinkClick r:id="rId7" action="ppaction://hlinksldjump" tooltip="IT: IT purchase Z=1.5 / W=41%"/>
          </p:cNvPr>
          <p:cNvSpPr/>
          <p:nvPr/>
        </p:nvSpPr>
        <p:spPr>
          <a:xfrm>
            <a:off x="14565902" y="698489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8" name="object_1989"/>
          <p:cNvSpPr>
            <a:spLocks noGrp="1"/>
          </p:cNvSpPr>
          <p:nvPr/>
        </p:nvSpPr>
        <p:spPr>
          <a:xfrm>
            <a:off x="757390" y="680607"/>
            <a:ext cx="733425" cy="733425"/>
          </a:xfrm>
          <a:prstGeom prst="rect">
            <a:avLst/>
          </a:prstGeom>
          <a:ln w="125650">
            <a:solidFill>
              <a:srgbClr val="5181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0" name="object_1991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Organisations- und Führungskultur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1992" name="1993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1994" name="1995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1996" name="object_1997"/>
          <p:cNvSpPr/>
          <p:nvPr/>
        </p:nvSpPr>
        <p:spPr>
          <a:xfrm>
            <a:off x="18761549" y="2418474"/>
            <a:ext cx="922019" cy="922019"/>
          </a:xfrm>
          <a:prstGeom prst="rect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2.6</a:t>
            </a:r>
          </a:p>
        </p:txBody>
      </p:sp>
      <p:sp>
        <p:nvSpPr>
          <p:cNvPr id="1998" name="object_1999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2000" name="object_2001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2002" name="object_2003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2004" name="object_2005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1976" name="object_1977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1978" name="object_1979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1980" name="object_1981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1982" name="object_1983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1984" name="object_1985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1986" name="object_1987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2006" name="object_2007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8" name="object_2009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0" name="object_2011">
            <a:hlinkClick r:id="rId7" action="ppaction://hlinksldjump" tooltip="Company overall Z=2.6 / W=62%"/>
          </p:cNvPr>
          <p:cNvSpPr/>
          <p:nvPr/>
        </p:nvSpPr>
        <p:spPr>
          <a:xfrm>
            <a:off x="11017957" y="5523649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2012" name="object_2013">
            <a:hlinkClick r:id="rId7" action="ppaction://hlinksldjump" tooltip="Marketing: Sponsoring Z=1.5 / W=53%"/>
          </p:cNvPr>
          <p:cNvSpPr/>
          <p:nvPr/>
        </p:nvSpPr>
        <p:spPr>
          <a:xfrm>
            <a:off x="14528925" y="6149899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2014" name="object_2015">
            <a:hlinkClick r:id="rId7" action="ppaction://hlinksldjump" tooltip="IT: IT purchase Z=2.7 / W=53%"/>
          </p:cNvPr>
          <p:cNvSpPr/>
          <p:nvPr/>
        </p:nvSpPr>
        <p:spPr>
          <a:xfrm>
            <a:off x="10620903" y="6149899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2016" name="object_2017">
            <a:hlinkClick r:id="rId7" action="ppaction://hlinksldjump" tooltip="Marketing: Communication Z=3.2 / W=60%"/>
          </p:cNvPr>
          <p:cNvSpPr/>
          <p:nvPr/>
        </p:nvSpPr>
        <p:spPr>
          <a:xfrm>
            <a:off x="8895327" y="5662816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2018" name="object_2019">
            <a:hlinkClick r:id="rId7" action="ppaction://hlinksldjump" tooltip="Production: Production group 10 Z=2.6 / W=60%"/>
          </p:cNvPr>
          <p:cNvSpPr/>
          <p:nvPr/>
        </p:nvSpPr>
        <p:spPr>
          <a:xfrm>
            <a:off x="10889794" y="5662816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2020" name="object_2021">
            <a:hlinkClick r:id="rId7" action="ppaction://hlinksldjump" tooltip="Legal: Compliance Z=2.7 / W=60%"/>
          </p:cNvPr>
          <p:cNvSpPr/>
          <p:nvPr/>
        </p:nvSpPr>
        <p:spPr>
          <a:xfrm>
            <a:off x="10512705" y="5662816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2022" name="object_2023">
            <a:hlinkClick r:id="rId7" action="ppaction://hlinksldjump" tooltip="Marketing: Product development Z=2.5 / W=48%"/>
          </p:cNvPr>
          <p:cNvSpPr/>
          <p:nvPr/>
        </p:nvSpPr>
        <p:spPr>
          <a:xfrm>
            <a:off x="11177259" y="6497815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2024" name="object_2025">
            <a:hlinkClick r:id="rId7" action="ppaction://hlinksldjump" tooltip="Production: Production group 4 Z=3.2 / W=48%"/>
          </p:cNvPr>
          <p:cNvSpPr/>
          <p:nvPr/>
        </p:nvSpPr>
        <p:spPr>
          <a:xfrm>
            <a:off x="8991387" y="6497815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2026" name="object_2027">
            <a:hlinkClick r:id="rId7" action="ppaction://hlinksldjump" tooltip="Marketing: Advertising Z=2.3 / W=57%"/>
          </p:cNvPr>
          <p:cNvSpPr/>
          <p:nvPr/>
        </p:nvSpPr>
        <p:spPr>
          <a:xfrm>
            <a:off x="11855453" y="5871565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2028" name="object_2029">
            <a:hlinkClick r:id="rId7" action="ppaction://hlinksldjump" tooltip="Purchase: Purchase development Z=2.7 / W=57%"/>
          </p:cNvPr>
          <p:cNvSpPr/>
          <p:nvPr/>
        </p:nvSpPr>
        <p:spPr>
          <a:xfrm>
            <a:off x="10769468" y="5871565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2030" name="object_2031">
            <a:hlinkClick r:id="rId7" action="ppaction://hlinksldjump" tooltip="Purchase: Purchase administration Z=2.5 / W=59%"/>
          </p:cNvPr>
          <p:cNvSpPr/>
          <p:nvPr/>
        </p:nvSpPr>
        <p:spPr>
          <a:xfrm>
            <a:off x="11405522" y="5732399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2032" name="object_2033">
            <a:hlinkClick r:id="rId7" action="ppaction://hlinksldjump" tooltip="Production: Production group 5 Z=2.2 / W=59%"/>
          </p:cNvPr>
          <p:cNvSpPr/>
          <p:nvPr/>
        </p:nvSpPr>
        <p:spPr>
          <a:xfrm>
            <a:off x="12375286" y="5732399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2034" name="object_2035">
            <a:hlinkClick r:id="rId7" action="ppaction://hlinksldjump" tooltip="HR: Organisation development Z=2.6 / W=59%"/>
          </p:cNvPr>
          <p:cNvSpPr/>
          <p:nvPr/>
        </p:nvSpPr>
        <p:spPr>
          <a:xfrm>
            <a:off x="11003274" y="5732399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2036" name="object_2037">
            <a:hlinkClick r:id="rId7" action="ppaction://hlinksldjump" tooltip="Production: Production group 1 Z=2.4 / W=0%"/>
          </p:cNvPr>
          <p:cNvSpPr/>
          <p:nvPr/>
        </p:nvSpPr>
        <p:spPr>
          <a:xfrm>
            <a:off x="11657550" y="9837814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2038" name="object_2039">
            <a:hlinkClick r:id="rId7" action="ppaction://hlinksldjump" tooltip="Production: Production group 2 Z=2.2 / W=0%"/>
          </p:cNvPr>
          <p:cNvSpPr/>
          <p:nvPr/>
        </p:nvSpPr>
        <p:spPr>
          <a:xfrm>
            <a:off x="12391354" y="9837814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2040" name="object_2041">
            <a:hlinkClick r:id="rId7" action="ppaction://hlinksldjump" tooltip="Production: Production group 3 Z=2.7 / W=71%"/>
          </p:cNvPr>
          <p:cNvSpPr/>
          <p:nvPr/>
        </p:nvSpPr>
        <p:spPr>
          <a:xfrm>
            <a:off x="10482074" y="4897399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2042" name="object_2043">
            <a:hlinkClick r:id="rId7" action="ppaction://hlinksldjump" tooltip="Production: Production group 6 Z=2.6 / W=52%"/>
          </p:cNvPr>
          <p:cNvSpPr/>
          <p:nvPr/>
        </p:nvSpPr>
        <p:spPr>
          <a:xfrm>
            <a:off x="10935375" y="6219482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2044" name="object_2045">
            <a:hlinkClick r:id="rId7" action="ppaction://hlinksldjump" tooltip="IT: Software development Z=2.4 / W=52%"/>
          </p:cNvPr>
          <p:cNvSpPr/>
          <p:nvPr/>
        </p:nvSpPr>
        <p:spPr>
          <a:xfrm>
            <a:off x="11593060" y="6219482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2046" name="object_2047">
            <a:hlinkClick r:id="rId7" action="ppaction://hlinksldjump" tooltip="Production: Production group 7 Z=2.8 / W=64%"/>
          </p:cNvPr>
          <p:cNvSpPr/>
          <p:nvPr/>
        </p:nvSpPr>
        <p:spPr>
          <a:xfrm>
            <a:off x="10435542" y="5384482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2048" name="object_2049">
            <a:hlinkClick r:id="rId7" action="ppaction://hlinksldjump" tooltip="Production: Production group 9 Z=3.1 / W=64%"/>
          </p:cNvPr>
          <p:cNvSpPr/>
          <p:nvPr/>
        </p:nvSpPr>
        <p:spPr>
          <a:xfrm>
            <a:off x="9350449" y="5384482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2050" name="object_2051">
            <a:hlinkClick r:id="rId7" action="ppaction://hlinksldjump" tooltip="Production: Production group 8 Z=2.4 / W=51%"/>
          </p:cNvPr>
          <p:cNvSpPr/>
          <p:nvPr/>
        </p:nvSpPr>
        <p:spPr>
          <a:xfrm>
            <a:off x="11531427" y="6289065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2052" name="object_2053">
            <a:hlinkClick r:id="rId7" action="ppaction://hlinksldjump" tooltip="Finance: Accounting Z=2.5 / W=70%"/>
          </p:cNvPr>
          <p:cNvSpPr/>
          <p:nvPr/>
        </p:nvSpPr>
        <p:spPr>
          <a:xfrm>
            <a:off x="11410825" y="4966983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2054" name="object_2055">
            <a:hlinkClick r:id="rId7" action="ppaction://hlinksldjump" tooltip="HR: HR administration Z=2.8 / W=70%"/>
          </p:cNvPr>
          <p:cNvSpPr/>
          <p:nvPr/>
        </p:nvSpPr>
        <p:spPr>
          <a:xfrm>
            <a:off x="10390351" y="4966983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2056" name="object_2057">
            <a:hlinkClick r:id="rId7" action="ppaction://hlinksldjump" tooltip="Finance: Controlling Z=2.5 / W=49%"/>
          </p:cNvPr>
          <p:cNvSpPr/>
          <p:nvPr/>
        </p:nvSpPr>
        <p:spPr>
          <a:xfrm>
            <a:off x="11293170" y="6428232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2058" name="object_2059">
            <a:hlinkClick r:id="rId7" action="ppaction://hlinksldjump" tooltip="HR: Payroll processing Z=3.1 / W=66%"/>
          </p:cNvPr>
          <p:cNvSpPr/>
          <p:nvPr/>
        </p:nvSpPr>
        <p:spPr>
          <a:xfrm>
            <a:off x="9192754" y="5245316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2060" name="object_2061">
            <a:hlinkClick r:id="rId7" action="ppaction://hlinksldjump" tooltip="HR: HR development Z=3.0 / W=63%"/>
          </p:cNvPr>
          <p:cNvSpPr/>
          <p:nvPr/>
        </p:nvSpPr>
        <p:spPr>
          <a:xfrm>
            <a:off x="9730448" y="5454066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2062" name="object_2063">
            <a:hlinkClick r:id="rId7" action="ppaction://hlinksldjump" tooltip="Legal: Contract design Z=2.2 / W=58%"/>
          </p:cNvPr>
          <p:cNvSpPr/>
          <p:nvPr/>
        </p:nvSpPr>
        <p:spPr>
          <a:xfrm>
            <a:off x="12325077" y="5801982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2064" name="object_2065">
            <a:hlinkClick r:id="rId7" action="ppaction://hlinksldjump" tooltip="Legal: Audit Z=2.1 / W=54%"/>
          </p:cNvPr>
          <p:cNvSpPr/>
          <p:nvPr/>
        </p:nvSpPr>
        <p:spPr>
          <a:xfrm>
            <a:off x="12456655" y="6080315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2066" name="object_2067">
            <a:hlinkClick r:id="rId7" action="ppaction://hlinksldjump" tooltip="IT: IT operation Z=2.8 / W=56%"/>
          </p:cNvPr>
          <p:cNvSpPr/>
          <p:nvPr/>
        </p:nvSpPr>
        <p:spPr>
          <a:xfrm>
            <a:off x="10307098" y="5941149"/>
            <a:ext cx="534035" cy="534035"/>
          </a:xfrm>
          <a:prstGeom prst="rect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2" name="object_2083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181B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2950" b="1" dirty="0"/>
          </a:p>
        </p:txBody>
      </p:sp>
      <p:sp>
        <p:nvSpPr>
          <p:cNvPr id="2084" name="object_2085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Organisation Arbeitsabläufe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2086" name="2087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2088" name="2089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2090" name="object_2091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2.9</a:t>
            </a:r>
          </a:p>
        </p:txBody>
      </p:sp>
      <p:sp>
        <p:nvSpPr>
          <p:cNvPr id="2092" name="object_2093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2094" name="object_2095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2096" name="object_2097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2098" name="object_2099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2070" name="object_2071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2072" name="object_2073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2074" name="object_2075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2076" name="object_2077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2078" name="object_2079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2080" name="object_2081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2100" name="object_2101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2" name="object_2103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4" name="object_2105">
            <a:hlinkClick r:id="rId7" action="ppaction://hlinksldjump" tooltip="Company overall Z=2.9 / W=45%"/>
          </p:cNvPr>
          <p:cNvSpPr/>
          <p:nvPr/>
        </p:nvSpPr>
        <p:spPr>
          <a:xfrm>
            <a:off x="10079450" y="6706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2106" name="object_2107">
            <a:hlinkClick r:id="rId7" action="ppaction://hlinksldjump" tooltip="HR: HR development Z=3.8 / W=45%"/>
          </p:cNvPr>
          <p:cNvSpPr/>
          <p:nvPr/>
        </p:nvSpPr>
        <p:spPr>
          <a:xfrm>
            <a:off x="7200794" y="6706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2108" name="object_2109">
            <a:hlinkClick r:id="rId7" action="ppaction://hlinksldjump" tooltip="Marketing: Sponsoring Z=1.7 / W=38%"/>
          </p:cNvPr>
          <p:cNvSpPr/>
          <p:nvPr/>
        </p:nvSpPr>
        <p:spPr>
          <a:xfrm>
            <a:off x="13945442" y="71936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2110" name="object_2111">
            <a:hlinkClick r:id="rId7" action="ppaction://hlinksldjump" tooltip="Production: Production group 5 Z=2.5 / W=38%"/>
          </p:cNvPr>
          <p:cNvSpPr/>
          <p:nvPr/>
        </p:nvSpPr>
        <p:spPr>
          <a:xfrm>
            <a:off x="11360155" y="71936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2112" name="object_2113">
            <a:hlinkClick r:id="rId7" action="ppaction://hlinksldjump" tooltip="Marketing: Communication Z=3.8 / W=46%"/>
          </p:cNvPr>
          <p:cNvSpPr/>
          <p:nvPr/>
        </p:nvSpPr>
        <p:spPr>
          <a:xfrm>
            <a:off x="6979368" y="66369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2114" name="object_2115">
            <a:hlinkClick r:id="rId7" action="ppaction://hlinksldjump" tooltip="HR: Organisation development Z=3.0 / W=46%"/>
          </p:cNvPr>
          <p:cNvSpPr/>
          <p:nvPr/>
        </p:nvSpPr>
        <p:spPr>
          <a:xfrm>
            <a:off x="9626090" y="66369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2116" name="object_2117">
            <a:hlinkClick r:id="rId7" action="ppaction://hlinksldjump" tooltip="Marketing: Product development Z=2.7 / W=40%"/>
          </p:cNvPr>
          <p:cNvSpPr/>
          <p:nvPr/>
        </p:nvSpPr>
        <p:spPr>
          <a:xfrm>
            <a:off x="10624670" y="70544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2118" name="object_2119">
            <a:hlinkClick r:id="rId7" action="ppaction://hlinksldjump" tooltip="Legal: Contract design Z=2.1 / W=40%"/>
          </p:cNvPr>
          <p:cNvSpPr/>
          <p:nvPr/>
        </p:nvSpPr>
        <p:spPr>
          <a:xfrm>
            <a:off x="12552227" y="70544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2120" name="object_2121">
            <a:hlinkClick r:id="rId7" action="ppaction://hlinksldjump" tooltip="Marketing: Advertising Z=2.4 / W=36%"/>
          </p:cNvPr>
          <p:cNvSpPr/>
          <p:nvPr/>
        </p:nvSpPr>
        <p:spPr>
          <a:xfrm>
            <a:off x="11581776" y="73328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2122" name="object_2123">
            <a:hlinkClick r:id="rId7" action="ppaction://hlinksldjump" tooltip="Production: Production group 6 Z=2.9 / W=36%"/>
          </p:cNvPr>
          <p:cNvSpPr/>
          <p:nvPr/>
        </p:nvSpPr>
        <p:spPr>
          <a:xfrm>
            <a:off x="9950910" y="73328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2124" name="object_2125">
            <a:hlinkClick r:id="rId7" action="ppaction://hlinksldjump" tooltip="Purchase: Purchase administration Z=2.6 / W=41%"/>
          </p:cNvPr>
          <p:cNvSpPr/>
          <p:nvPr/>
        </p:nvSpPr>
        <p:spPr>
          <a:xfrm>
            <a:off x="10957447" y="69848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2126" name="object_2127">
            <a:hlinkClick r:id="rId7" action="ppaction://hlinksldjump" tooltip="Purchase: Purchase development Z=2.7 / W=27%"/>
          </p:cNvPr>
          <p:cNvSpPr/>
          <p:nvPr/>
        </p:nvSpPr>
        <p:spPr>
          <a:xfrm>
            <a:off x="10650353" y="795906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2128" name="object_2129">
            <a:hlinkClick r:id="rId7" action="ppaction://hlinksldjump" tooltip="Production: Production group 1 Z=2.5 / W=0%"/>
          </p:cNvPr>
          <p:cNvSpPr/>
          <p:nvPr/>
        </p:nvSpPr>
        <p:spPr>
          <a:xfrm>
            <a:off x="11377748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2130" name="object_2131">
            <a:hlinkClick r:id="rId7" action="ppaction://hlinksldjump" tooltip="Production: Production group 2 Z=1.5 / W=0%"/>
          </p:cNvPr>
          <p:cNvSpPr/>
          <p:nvPr/>
        </p:nvSpPr>
        <p:spPr>
          <a:xfrm>
            <a:off x="14395558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2132" name="object_2133">
            <a:hlinkClick r:id="rId7" action="ppaction://hlinksldjump" tooltip="Production: Production group 3 Z=3.1 / W=61%"/>
          </p:cNvPr>
          <p:cNvSpPr/>
          <p:nvPr/>
        </p:nvSpPr>
        <p:spPr>
          <a:xfrm>
            <a:off x="9409394" y="55932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2134" name="object_2135">
            <a:hlinkClick r:id="rId7" action="ppaction://hlinksldjump" tooltip="Production: Production group 4 Z=3.9 / W=65%"/>
          </p:cNvPr>
          <p:cNvSpPr/>
          <p:nvPr/>
        </p:nvSpPr>
        <p:spPr>
          <a:xfrm>
            <a:off x="6612732" y="53148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2136" name="object_2137">
            <a:hlinkClick r:id="rId7" action="ppaction://hlinksldjump" tooltip="Production: Production group 7 Z=3.2 / W=49%"/>
          </p:cNvPr>
          <p:cNvSpPr/>
          <p:nvPr/>
        </p:nvSpPr>
        <p:spPr>
          <a:xfrm>
            <a:off x="8868473" y="64282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2138" name="object_2139">
            <a:hlinkClick r:id="rId7" action="ppaction://hlinksldjump" tooltip="Production: Production group 8 Z=3.0 / W=43%"/>
          </p:cNvPr>
          <p:cNvSpPr/>
          <p:nvPr/>
        </p:nvSpPr>
        <p:spPr>
          <a:xfrm>
            <a:off x="9658627" y="6845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2140" name="object_2141">
            <a:hlinkClick r:id="rId7" action="ppaction://hlinksldjump" tooltip="Production: Production group 9 Z=3.5 / W=60%"/>
          </p:cNvPr>
          <p:cNvSpPr/>
          <p:nvPr/>
        </p:nvSpPr>
        <p:spPr>
          <a:xfrm>
            <a:off x="8128187" y="56628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2142" name="object_2143">
            <a:hlinkClick r:id="rId7" action="ppaction://hlinksldjump" tooltip="Production: Production group 10 Z=2.9 / W=35%"/>
          </p:cNvPr>
          <p:cNvSpPr/>
          <p:nvPr/>
        </p:nvSpPr>
        <p:spPr>
          <a:xfrm>
            <a:off x="10124368" y="74023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2144" name="object_2145">
            <a:hlinkClick r:id="rId7" action="ppaction://hlinksldjump" tooltip="IT: Software development Z=2.6 / W=35%"/>
          </p:cNvPr>
          <p:cNvSpPr/>
          <p:nvPr/>
        </p:nvSpPr>
        <p:spPr>
          <a:xfrm>
            <a:off x="10988334" y="74023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2146" name="object_2147">
            <a:hlinkClick r:id="rId7" action="ppaction://hlinksldjump" tooltip="Finance: Accounting Z=2.9 / W=55%"/>
          </p:cNvPr>
          <p:cNvSpPr/>
          <p:nvPr/>
        </p:nvSpPr>
        <p:spPr>
          <a:xfrm>
            <a:off x="10067823" y="6010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2148" name="object_2149">
            <a:hlinkClick r:id="rId7" action="ppaction://hlinksldjump" tooltip="Finance: Controlling Z=2.6 / W=22%"/>
          </p:cNvPr>
          <p:cNvSpPr/>
          <p:nvPr/>
        </p:nvSpPr>
        <p:spPr>
          <a:xfrm>
            <a:off x="10905303" y="8306981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2150" name="object_2151">
            <a:hlinkClick r:id="rId7" action="ppaction://hlinksldjump" tooltip="IT: IT purchase Z=2.8 / W=22%"/>
          </p:cNvPr>
          <p:cNvSpPr/>
          <p:nvPr/>
        </p:nvSpPr>
        <p:spPr>
          <a:xfrm>
            <a:off x="10313030" y="8306981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2152" name="object_2153">
            <a:hlinkClick r:id="rId7" action="ppaction://hlinksldjump" tooltip="HR: Payroll processing Z=3.2 / W=53%"/>
          </p:cNvPr>
          <p:cNvSpPr/>
          <p:nvPr/>
        </p:nvSpPr>
        <p:spPr>
          <a:xfrm>
            <a:off x="9033718" y="61498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2154" name="object_2155">
            <a:hlinkClick r:id="rId7" action="ppaction://hlinksldjump" tooltip="HR: HR administration Z=3.1 / W=50%"/>
          </p:cNvPr>
          <p:cNvSpPr/>
          <p:nvPr/>
        </p:nvSpPr>
        <p:spPr>
          <a:xfrm rot="10800000">
            <a:off x="9199647" y="6358649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156" name="object_2157">
            <a:hlinkClick r:id="rId7" action="ppaction://hlinksldjump" tooltip="HR: HR administration Z=3.1 / W=50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cxnSp>
        <p:nvCxnSpPr>
          <p:cNvPr id="2158" name="object_2159"/>
          <p:cNvCxnSpPr/>
          <p:nvPr/>
        </p:nvCxnSpPr>
        <p:spPr>
          <a:xfrm flipV="1">
            <a:off x="9453313" y="3722410"/>
            <a:ext cx="7802706" cy="2903256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160" name="object_2161">
            <a:hlinkClick r:id="rId7" action="ppaction://hlinksldjump" tooltip="IT: IT operation Z=3.1 / W=50%"/>
          </p:cNvPr>
          <p:cNvSpPr/>
          <p:nvPr/>
        </p:nvSpPr>
        <p:spPr>
          <a:xfrm rot="21600000">
            <a:off x="9199647" y="6385350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162" name="object_2163">
            <a:hlinkClick r:id="rId7" action="ppaction://hlinksldjump" tooltip="IT: IT operation Z=3.1 / W=50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cxnSp>
        <p:nvCxnSpPr>
          <p:cNvPr id="2164" name="object_2165"/>
          <p:cNvCxnSpPr/>
          <p:nvPr/>
        </p:nvCxnSpPr>
        <p:spPr>
          <a:xfrm flipV="1">
            <a:off x="9453313" y="4570551"/>
            <a:ext cx="7802706" cy="2055115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166" name="object_2167">
            <a:hlinkClick r:id="rId7" action="ppaction://hlinksldjump" tooltip="Legal: Compliance Z=2.8 / W=56%"/>
          </p:cNvPr>
          <p:cNvSpPr/>
          <p:nvPr/>
        </p:nvSpPr>
        <p:spPr>
          <a:xfrm>
            <a:off x="10212957" y="59411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2168" name="object_2169">
            <a:hlinkClick r:id="rId7" action="ppaction://hlinksldjump" tooltip="Legal: Audit Z=2.3 / W=30%"/>
          </p:cNvPr>
          <p:cNvSpPr/>
          <p:nvPr/>
        </p:nvSpPr>
        <p:spPr>
          <a:xfrm>
            <a:off x="12061878" y="77503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4" name="object_2185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181B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2950" b="1" dirty="0"/>
          </a:p>
        </p:txBody>
      </p:sp>
      <p:sp>
        <p:nvSpPr>
          <p:cNvPr id="2186" name="object_2187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Interne Kommunikation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2188" name="2189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2190" name="2191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2192" name="object_2193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2.9</a:t>
            </a:r>
          </a:p>
        </p:txBody>
      </p:sp>
      <p:sp>
        <p:nvSpPr>
          <p:cNvPr id="2194" name="object_2195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2196" name="object_2197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2198" name="object_2199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2200" name="object_2201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2172" name="object_2173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2174" name="object_2175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2176" name="object_2177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2178" name="object_2179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2180" name="object_2181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2182" name="object_2183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2202" name="object_2203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4" name="object_2205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6" name="object_2207">
            <a:hlinkClick r:id="rId7" action="ppaction://hlinksldjump" tooltip="Company overall Z=2.9 / W=100%"/>
          </p:cNvPr>
          <p:cNvSpPr/>
          <p:nvPr/>
        </p:nvSpPr>
        <p:spPr>
          <a:xfrm rot="10800000">
            <a:off x="9826167" y="2881272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08" name="object_2209">
            <a:hlinkClick r:id="rId7" action="ppaction://hlinksldjump" tooltip="Company overall Z=2.9 / W=100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cxnSp>
        <p:nvCxnSpPr>
          <p:cNvPr id="2210" name="object_2211"/>
          <p:cNvCxnSpPr/>
          <p:nvPr/>
        </p:nvCxnSpPr>
        <p:spPr>
          <a:xfrm>
            <a:off x="10086509" y="3146501"/>
            <a:ext cx="7169510" cy="575909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12" name="object_2213">
            <a:hlinkClick r:id="rId7" action="ppaction://hlinksldjump" tooltip="Production: Production group 6 Z=2.9 / W=100%"/>
          </p:cNvPr>
          <p:cNvSpPr/>
          <p:nvPr/>
        </p:nvSpPr>
        <p:spPr>
          <a:xfrm rot="18000000">
            <a:off x="9846194" y="2892834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14" name="object_2215">
            <a:hlinkClick r:id="rId7" action="ppaction://hlinksldjump" tooltip="Production: Production group 6 Z=2.9 / W=100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cxnSp>
        <p:nvCxnSpPr>
          <p:cNvPr id="2216" name="object_2217"/>
          <p:cNvCxnSpPr/>
          <p:nvPr/>
        </p:nvCxnSpPr>
        <p:spPr>
          <a:xfrm>
            <a:off x="10086509" y="3146501"/>
            <a:ext cx="7169510" cy="1424050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18" name="object_2219">
            <a:hlinkClick r:id="rId7" action="ppaction://hlinksldjump" tooltip="Finance: Accounting Z=2.9 / W=100%"/>
          </p:cNvPr>
          <p:cNvSpPr/>
          <p:nvPr/>
        </p:nvSpPr>
        <p:spPr>
          <a:xfrm rot="25200000">
            <a:off x="9826167" y="2904397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20" name="object_2221">
            <a:hlinkClick r:id="rId7" action="ppaction://hlinksldjump" tooltip="Finance: Accounting Z=2.9 / W=100%"/>
          </p:cNvPr>
          <p:cNvSpPr/>
          <p:nvPr/>
        </p:nvSpPr>
        <p:spPr>
          <a:xfrm>
            <a:off x="17256019" y="515167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cxnSp>
        <p:nvCxnSpPr>
          <p:cNvPr id="2222" name="object_2223"/>
          <p:cNvCxnSpPr/>
          <p:nvPr/>
        </p:nvCxnSpPr>
        <p:spPr>
          <a:xfrm>
            <a:off x="10086509" y="3146501"/>
            <a:ext cx="7169510" cy="2272191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24" name="object_2225">
            <a:hlinkClick r:id="rId7" action="ppaction://hlinksldjump" tooltip="Marketing: Sponsoring Z=1.6 / W=100%"/>
          </p:cNvPr>
          <p:cNvSpPr/>
          <p:nvPr/>
        </p:nvSpPr>
        <p:spPr>
          <a:xfrm>
            <a:off x="14266953" y="287948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2226" name="object_2227">
            <a:hlinkClick r:id="rId7" action="ppaction://hlinksldjump" tooltip="Marketing: Communication Z=3.9 / W=100%"/>
          </p:cNvPr>
          <p:cNvSpPr/>
          <p:nvPr/>
        </p:nvSpPr>
        <p:spPr>
          <a:xfrm>
            <a:off x="6729304" y="287948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2228" name="object_2229">
            <a:hlinkClick r:id="rId7" action="ppaction://hlinksldjump" tooltip="Marketing: Product development Z=3.0 / W=100%"/>
          </p:cNvPr>
          <p:cNvSpPr/>
          <p:nvPr/>
        </p:nvSpPr>
        <p:spPr>
          <a:xfrm rot="10800000">
            <a:off x="9634683" y="2881272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30" name="object_2231">
            <a:hlinkClick r:id="rId7" action="ppaction://hlinksldjump" tooltip="Marketing: Product development Z=3.0 / W=100%"/>
          </p:cNvPr>
          <p:cNvSpPr/>
          <p:nvPr/>
        </p:nvSpPr>
        <p:spPr>
          <a:xfrm>
            <a:off x="17256019" y="59998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cxnSp>
        <p:nvCxnSpPr>
          <p:cNvPr id="2232" name="object_2233"/>
          <p:cNvCxnSpPr/>
          <p:nvPr/>
        </p:nvCxnSpPr>
        <p:spPr>
          <a:xfrm>
            <a:off x="9895025" y="3146501"/>
            <a:ext cx="7360994" cy="3120332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34" name="object_2235">
            <a:hlinkClick r:id="rId7" action="ppaction://hlinksldjump" tooltip="Production: Production group 10 Z=3.0 / W=100%"/>
          </p:cNvPr>
          <p:cNvSpPr/>
          <p:nvPr/>
        </p:nvSpPr>
        <p:spPr>
          <a:xfrm rot="18000000">
            <a:off x="9654709" y="2892834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36" name="object_2237">
            <a:hlinkClick r:id="rId7" action="ppaction://hlinksldjump" tooltip="Production: Production group 10 Z=3.0 / W=100%"/>
          </p:cNvPr>
          <p:cNvSpPr/>
          <p:nvPr/>
        </p:nvSpPr>
        <p:spPr>
          <a:xfrm>
            <a:off x="17256019" y="684795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cxnSp>
        <p:nvCxnSpPr>
          <p:cNvPr id="2238" name="object_2239"/>
          <p:cNvCxnSpPr/>
          <p:nvPr/>
        </p:nvCxnSpPr>
        <p:spPr>
          <a:xfrm>
            <a:off x="9895025" y="3146501"/>
            <a:ext cx="7360994" cy="3968473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40" name="object_2241">
            <a:hlinkClick r:id="rId7" action="ppaction://hlinksldjump" tooltip="IT: Software development Z=3.0 / W=100%"/>
          </p:cNvPr>
          <p:cNvSpPr/>
          <p:nvPr/>
        </p:nvSpPr>
        <p:spPr>
          <a:xfrm rot="25200000">
            <a:off x="9634683" y="2904397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42" name="object_2243">
            <a:hlinkClick r:id="rId7" action="ppaction://hlinksldjump" tooltip="IT: Software development Z=3.0 / W=100%"/>
          </p:cNvPr>
          <p:cNvSpPr/>
          <p:nvPr/>
        </p:nvSpPr>
        <p:spPr>
          <a:xfrm>
            <a:off x="17256019" y="7696097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cxnSp>
        <p:nvCxnSpPr>
          <p:cNvPr id="2244" name="object_2245"/>
          <p:cNvCxnSpPr/>
          <p:nvPr/>
        </p:nvCxnSpPr>
        <p:spPr>
          <a:xfrm>
            <a:off x="9895025" y="3146501"/>
            <a:ext cx="7360994" cy="4816614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46" name="object_2247">
            <a:hlinkClick r:id="rId7" action="ppaction://hlinksldjump" tooltip="Marketing: Advertising Z=2.8 / W=100%"/>
          </p:cNvPr>
          <p:cNvSpPr/>
          <p:nvPr/>
        </p:nvSpPr>
        <p:spPr>
          <a:xfrm rot="10800000">
            <a:off x="10207611" y="2881272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48" name="object_2249">
            <a:hlinkClick r:id="rId7" action="ppaction://hlinksldjump" tooltip="Marketing: Advertising Z=2.8 / W=100%"/>
          </p:cNvPr>
          <p:cNvSpPr/>
          <p:nvPr/>
        </p:nvSpPr>
        <p:spPr>
          <a:xfrm>
            <a:off x="17256019" y="854423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cxnSp>
        <p:nvCxnSpPr>
          <p:cNvPr id="2250" name="object_2251"/>
          <p:cNvCxnSpPr/>
          <p:nvPr/>
        </p:nvCxnSpPr>
        <p:spPr>
          <a:xfrm>
            <a:off x="10467953" y="3146501"/>
            <a:ext cx="6788066" cy="5664755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52" name="object_2253">
            <a:hlinkClick r:id="rId7" action="ppaction://hlinksldjump" tooltip="Purchase: Purchase administration Z=2.8 / W=100%"/>
          </p:cNvPr>
          <p:cNvSpPr/>
          <p:nvPr/>
        </p:nvSpPr>
        <p:spPr>
          <a:xfrm rot="18000000">
            <a:off x="10227637" y="2892834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54" name="object_2255">
            <a:hlinkClick r:id="rId7" action="ppaction://hlinksldjump" tooltip="Purchase: Purchase administration Z=2.8 / W=100%"/>
          </p:cNvPr>
          <p:cNvSpPr/>
          <p:nvPr/>
        </p:nvSpPr>
        <p:spPr>
          <a:xfrm>
            <a:off x="17256019" y="939237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cxnSp>
        <p:nvCxnSpPr>
          <p:cNvPr id="2256" name="object_2257"/>
          <p:cNvCxnSpPr/>
          <p:nvPr/>
        </p:nvCxnSpPr>
        <p:spPr>
          <a:xfrm>
            <a:off x="10467953" y="3146501"/>
            <a:ext cx="6788066" cy="6512896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58" name="object_2259">
            <a:hlinkClick r:id="rId7" action="ppaction://hlinksldjump" tooltip="Legal: Contract design Z=2.8 / W=100%"/>
          </p:cNvPr>
          <p:cNvSpPr/>
          <p:nvPr/>
        </p:nvSpPr>
        <p:spPr>
          <a:xfrm rot="25200000">
            <a:off x="10207611" y="2904397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60" name="object_2261">
            <a:hlinkClick r:id="rId7" action="ppaction://hlinksldjump" tooltip="Legal: Contract design Z=2.8 / W=100%"/>
          </p:cNvPr>
          <p:cNvSpPr/>
          <p:nvPr/>
        </p:nvSpPr>
        <p:spPr>
          <a:xfrm>
            <a:off x="17256019" y="10240520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cxnSp>
        <p:nvCxnSpPr>
          <p:cNvPr id="2262" name="object_2263"/>
          <p:cNvCxnSpPr/>
          <p:nvPr/>
        </p:nvCxnSpPr>
        <p:spPr>
          <a:xfrm>
            <a:off x="10467953" y="3146501"/>
            <a:ext cx="6788066" cy="7361037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64" name="object_2265">
            <a:hlinkClick r:id="rId7" action="ppaction://hlinksldjump" tooltip="Purchase: Purchase development Z=3.1 / W=100%"/>
          </p:cNvPr>
          <p:cNvSpPr/>
          <p:nvPr/>
        </p:nvSpPr>
        <p:spPr>
          <a:xfrm rot="10800000">
            <a:off x="9199344" y="2881272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66" name="object_2267">
            <a:hlinkClick r:id="rId7" action="ppaction://hlinksldjump" tooltip="Purchase: Purchase development Z=3.1 / W=100%"/>
          </p:cNvPr>
          <p:cNvSpPr/>
          <p:nvPr/>
        </p:nvSpPr>
        <p:spPr>
          <a:xfrm>
            <a:off x="18057072" y="345539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cxnSp>
        <p:nvCxnSpPr>
          <p:cNvPr id="2268" name="object_2269"/>
          <p:cNvCxnSpPr/>
          <p:nvPr/>
        </p:nvCxnSpPr>
        <p:spPr>
          <a:xfrm>
            <a:off x="9459687" y="3146501"/>
            <a:ext cx="8597385" cy="575909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70" name="object_2271">
            <a:hlinkClick r:id="rId7" action="ppaction://hlinksldjump" tooltip="Production: Production group 7 Z=3.1 / W=100%"/>
          </p:cNvPr>
          <p:cNvSpPr/>
          <p:nvPr/>
        </p:nvSpPr>
        <p:spPr>
          <a:xfrm rot="18000000">
            <a:off x="9219371" y="2892834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72" name="object_2273">
            <a:hlinkClick r:id="rId7" action="ppaction://hlinksldjump" tooltip="Production: Production group 7 Z=3.1 / W=100%"/>
          </p:cNvPr>
          <p:cNvSpPr/>
          <p:nvPr/>
        </p:nvSpPr>
        <p:spPr>
          <a:xfrm>
            <a:off x="18057072" y="430353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cxnSp>
        <p:nvCxnSpPr>
          <p:cNvPr id="2274" name="object_2275"/>
          <p:cNvCxnSpPr/>
          <p:nvPr/>
        </p:nvCxnSpPr>
        <p:spPr>
          <a:xfrm>
            <a:off x="9459687" y="3146501"/>
            <a:ext cx="8597385" cy="1424050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76" name="object_2277">
            <a:hlinkClick r:id="rId7" action="ppaction://hlinksldjump" tooltip="Production: Production group 8 Z=3.1 / W=100%"/>
          </p:cNvPr>
          <p:cNvSpPr/>
          <p:nvPr/>
        </p:nvSpPr>
        <p:spPr>
          <a:xfrm rot="25200000">
            <a:off x="9199344" y="2904397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78" name="object_2279">
            <a:hlinkClick r:id="rId7" action="ppaction://hlinksldjump" tooltip="Production: Production group 8 Z=3.1 / W=100%"/>
          </p:cNvPr>
          <p:cNvSpPr/>
          <p:nvPr/>
        </p:nvSpPr>
        <p:spPr>
          <a:xfrm>
            <a:off x="18057072" y="515167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cxnSp>
        <p:nvCxnSpPr>
          <p:cNvPr id="2280" name="object_2281"/>
          <p:cNvCxnSpPr/>
          <p:nvPr/>
        </p:nvCxnSpPr>
        <p:spPr>
          <a:xfrm>
            <a:off x="9459687" y="3146501"/>
            <a:ext cx="8597385" cy="2272191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82" name="object_2283">
            <a:hlinkClick r:id="rId7" action="ppaction://hlinksldjump" tooltip="Production: Production group 4 Z=4.1 / W=100%"/>
          </p:cNvPr>
          <p:cNvSpPr/>
          <p:nvPr/>
        </p:nvSpPr>
        <p:spPr>
          <a:xfrm>
            <a:off x="6280036" y="287948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2284" name="object_2285">
            <a:hlinkClick r:id="rId7" action="ppaction://hlinksldjump" tooltip="Production: Production group 5 Z=2.4 / W=100%"/>
          </p:cNvPr>
          <p:cNvSpPr/>
          <p:nvPr/>
        </p:nvSpPr>
        <p:spPr>
          <a:xfrm rot="10800000">
            <a:off x="11454836" y="287948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86" name="object_2287">
            <a:hlinkClick r:id="rId7" action="ppaction://hlinksldjump" tooltip="Production: Production group 5 Z=2.4 / W=100%"/>
          </p:cNvPr>
          <p:cNvSpPr/>
          <p:nvPr/>
        </p:nvSpPr>
        <p:spPr>
          <a:xfrm>
            <a:off x="18057072" y="59998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cxnSp>
        <p:nvCxnSpPr>
          <p:cNvPr id="2288" name="object_2289"/>
          <p:cNvCxnSpPr/>
          <p:nvPr/>
        </p:nvCxnSpPr>
        <p:spPr>
          <a:xfrm>
            <a:off x="11708502" y="3146501"/>
            <a:ext cx="6348570" cy="3120332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90" name="object_2291">
            <a:hlinkClick r:id="rId7" action="ppaction://hlinksldjump" tooltip="Legal: Audit Z=2.4 / W=100%"/>
          </p:cNvPr>
          <p:cNvSpPr/>
          <p:nvPr/>
        </p:nvSpPr>
        <p:spPr>
          <a:xfrm rot="21600000">
            <a:off x="11454836" y="2906185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292" name="object_2293">
            <a:hlinkClick r:id="rId7" action="ppaction://hlinksldjump" tooltip="Legal: Audit Z=2.4 / W=100%"/>
          </p:cNvPr>
          <p:cNvSpPr/>
          <p:nvPr/>
        </p:nvSpPr>
        <p:spPr>
          <a:xfrm>
            <a:off x="18057072" y="684795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cxnSp>
        <p:nvCxnSpPr>
          <p:cNvPr id="2294" name="object_2295"/>
          <p:cNvCxnSpPr/>
          <p:nvPr/>
        </p:nvCxnSpPr>
        <p:spPr>
          <a:xfrm>
            <a:off x="11708502" y="3146501"/>
            <a:ext cx="6348570" cy="3968473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296" name="object_2297">
            <a:hlinkClick r:id="rId7" action="ppaction://hlinksldjump" tooltip="Production: Production group 9 Z=3.7 / W=100%"/>
          </p:cNvPr>
          <p:cNvSpPr/>
          <p:nvPr/>
        </p:nvSpPr>
        <p:spPr>
          <a:xfrm>
            <a:off x="7253161" y="287948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2298" name="object_2299">
            <a:hlinkClick r:id="rId7" action="ppaction://hlinksldjump" tooltip="Finance: Controlling Z=3.4 / W=100%"/>
          </p:cNvPr>
          <p:cNvSpPr/>
          <p:nvPr/>
        </p:nvSpPr>
        <p:spPr>
          <a:xfrm rot="10800000">
            <a:off x="8467516" y="2881272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300" name="object_2301">
            <a:hlinkClick r:id="rId7" action="ppaction://hlinksldjump" tooltip="Finance: Controlling Z=3.4 / W=100%"/>
          </p:cNvPr>
          <p:cNvSpPr/>
          <p:nvPr/>
        </p:nvSpPr>
        <p:spPr>
          <a:xfrm>
            <a:off x="18057072" y="7696097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cxnSp>
        <p:nvCxnSpPr>
          <p:cNvPr id="2302" name="object_2303"/>
          <p:cNvCxnSpPr/>
          <p:nvPr/>
        </p:nvCxnSpPr>
        <p:spPr>
          <a:xfrm>
            <a:off x="8727858" y="3146501"/>
            <a:ext cx="9329214" cy="4816614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304" name="object_2305">
            <a:hlinkClick r:id="rId7" action="ppaction://hlinksldjump" tooltip="HR: HR development Z=3.4 / W=100%"/>
          </p:cNvPr>
          <p:cNvSpPr/>
          <p:nvPr/>
        </p:nvSpPr>
        <p:spPr>
          <a:xfrm rot="18000000">
            <a:off x="8487542" y="2892834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306" name="object_2307">
            <a:hlinkClick r:id="rId7" action="ppaction://hlinksldjump" tooltip="HR: HR development Z=3.4 / W=100%"/>
          </p:cNvPr>
          <p:cNvSpPr/>
          <p:nvPr/>
        </p:nvSpPr>
        <p:spPr>
          <a:xfrm>
            <a:off x="18057072" y="854423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cxnSp>
        <p:nvCxnSpPr>
          <p:cNvPr id="2308" name="object_2309"/>
          <p:cNvCxnSpPr/>
          <p:nvPr/>
        </p:nvCxnSpPr>
        <p:spPr>
          <a:xfrm>
            <a:off x="8727858" y="3146501"/>
            <a:ext cx="9329214" cy="5664755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310" name="object_2311">
            <a:hlinkClick r:id="rId7" action="ppaction://hlinksldjump" tooltip="Legal: Compliance Z=3.4 / W=100%"/>
          </p:cNvPr>
          <p:cNvSpPr/>
          <p:nvPr/>
        </p:nvSpPr>
        <p:spPr>
          <a:xfrm rot="25200000">
            <a:off x="8467516" y="2904397"/>
            <a:ext cx="507333" cy="507333"/>
          </a:xfrm>
          <a:prstGeom prst="pie">
            <a:avLst>
              <a:gd name="adj1" fmla="val 0"/>
              <a:gd name="adj2" fmla="val 72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312" name="object_2313">
            <a:hlinkClick r:id="rId7" action="ppaction://hlinksldjump" tooltip="Legal: Compliance Z=3.4 / W=100%"/>
          </p:cNvPr>
          <p:cNvSpPr/>
          <p:nvPr/>
        </p:nvSpPr>
        <p:spPr>
          <a:xfrm>
            <a:off x="18057072" y="939237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cxnSp>
        <p:nvCxnSpPr>
          <p:cNvPr id="2314" name="object_2315"/>
          <p:cNvCxnSpPr/>
          <p:nvPr/>
        </p:nvCxnSpPr>
        <p:spPr>
          <a:xfrm>
            <a:off x="8727858" y="3146501"/>
            <a:ext cx="9329214" cy="6512896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316" name="object_2317">
            <a:hlinkClick r:id="rId7" action="ppaction://hlinksldjump" tooltip="HR: Payroll processing Z=3.5 / W=100%"/>
          </p:cNvPr>
          <p:cNvSpPr/>
          <p:nvPr/>
        </p:nvSpPr>
        <p:spPr>
          <a:xfrm rot="10800000">
            <a:off x="8100649" y="287948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318" name="object_2319">
            <a:hlinkClick r:id="rId7" action="ppaction://hlinksldjump" tooltip="HR: Payroll processing Z=3.5 / W=100%"/>
          </p:cNvPr>
          <p:cNvSpPr/>
          <p:nvPr/>
        </p:nvSpPr>
        <p:spPr>
          <a:xfrm>
            <a:off x="18858125" y="345539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cxnSp>
        <p:nvCxnSpPr>
          <p:cNvPr id="2320" name="object_2321"/>
          <p:cNvCxnSpPr/>
          <p:nvPr/>
        </p:nvCxnSpPr>
        <p:spPr>
          <a:xfrm>
            <a:off x="8354316" y="3146501"/>
            <a:ext cx="10503809" cy="575909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322" name="object_2323">
            <a:hlinkClick r:id="rId7" action="ppaction://hlinksldjump" tooltip="IT: IT operation Z=3.5 / W=100%"/>
          </p:cNvPr>
          <p:cNvSpPr/>
          <p:nvPr/>
        </p:nvSpPr>
        <p:spPr>
          <a:xfrm rot="21600000">
            <a:off x="8100649" y="2906185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324" name="object_2325">
            <a:hlinkClick r:id="rId7" action="ppaction://hlinksldjump" tooltip="IT: IT operation Z=3.5 / W=100%"/>
          </p:cNvPr>
          <p:cNvSpPr/>
          <p:nvPr/>
        </p:nvSpPr>
        <p:spPr>
          <a:xfrm>
            <a:off x="2051050" y="345539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cxnSp>
        <p:nvCxnSpPr>
          <p:cNvPr id="2326" name="object_2327"/>
          <p:cNvCxnSpPr/>
          <p:nvPr/>
        </p:nvCxnSpPr>
        <p:spPr>
          <a:xfrm flipH="1">
            <a:off x="2585085" y="3146501"/>
            <a:ext cx="5769231" cy="575909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328" name="object_2329">
            <a:hlinkClick r:id="rId7" action="ppaction://hlinksldjump" tooltip="Production: Production group 1 Z=2.5 / W=0%"/>
          </p:cNvPr>
          <p:cNvSpPr/>
          <p:nvPr/>
        </p:nvSpPr>
        <p:spPr>
          <a:xfrm>
            <a:off x="11195187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2330" name="object_2331">
            <a:hlinkClick r:id="rId7" action="ppaction://hlinksldjump" tooltip="Production: Production group 2 Z=2.7 / W=0%"/>
          </p:cNvPr>
          <p:cNvSpPr/>
          <p:nvPr/>
        </p:nvSpPr>
        <p:spPr>
          <a:xfrm>
            <a:off x="10687463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2332" name="object_2333">
            <a:hlinkClick r:id="rId7" action="ppaction://hlinksldjump" tooltip="Production: Production group 3 Z=3.1 / W=91%"/>
          </p:cNvPr>
          <p:cNvSpPr/>
          <p:nvPr/>
        </p:nvSpPr>
        <p:spPr>
          <a:xfrm>
            <a:off x="9462945" y="350573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2334" name="object_2335">
            <a:hlinkClick r:id="rId7" action="ppaction://hlinksldjump" tooltip="HR: Organisation development Z=2.9 / W=98%"/>
          </p:cNvPr>
          <p:cNvSpPr/>
          <p:nvPr/>
        </p:nvSpPr>
        <p:spPr>
          <a:xfrm>
            <a:off x="9888278" y="3018650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2336" name="object_2337">
            <a:hlinkClick r:id="rId7" action="ppaction://hlinksldjump" tooltip="HR: HR administration Z=3.1 / W=98%"/>
          </p:cNvPr>
          <p:cNvSpPr/>
          <p:nvPr/>
        </p:nvSpPr>
        <p:spPr>
          <a:xfrm>
            <a:off x="9331721" y="3018650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2338" name="object_2339">
            <a:hlinkClick r:id="rId7" action="ppaction://hlinksldjump" tooltip="IT: IT purchase Z=3.0 / W=90%"/>
          </p:cNvPr>
          <p:cNvSpPr/>
          <p:nvPr/>
        </p:nvSpPr>
        <p:spPr>
          <a:xfrm>
            <a:off x="9771438" y="3575317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4" name="object_2355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181B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2950" b="1" dirty="0"/>
          </a:p>
        </p:txBody>
      </p:sp>
      <p:sp>
        <p:nvSpPr>
          <p:cNvPr id="2356" name="object_2357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Zeitgerechte Informationen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2358" name="2359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2360" name="2361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2362" name="object_2363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DB2D3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3.0</a:t>
            </a:r>
          </a:p>
        </p:txBody>
      </p:sp>
      <p:sp>
        <p:nvSpPr>
          <p:cNvPr id="2364" name="object_2365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2366" name="object_2367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2368" name="object_2369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2370" name="object_2371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2342" name="object_2343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2344" name="object_2345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2346" name="object_2347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2348" name="object_2349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2350" name="object_2351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2352" name="object_2353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2372" name="object_2373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4" name="object_2375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6" name="object_2377">
            <a:hlinkClick r:id="rId7" action="ppaction://hlinksldjump" tooltip="Company overall Z=3.0 / W=67%"/>
          </p:cNvPr>
          <p:cNvSpPr/>
          <p:nvPr/>
        </p:nvSpPr>
        <p:spPr>
          <a:xfrm>
            <a:off x="9744086" y="5175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2378" name="object_2379">
            <a:hlinkClick r:id="rId7" action="ppaction://hlinksldjump" tooltip="Marketing: Advertising Z=2.8 / W=67%"/>
          </p:cNvPr>
          <p:cNvSpPr/>
          <p:nvPr/>
        </p:nvSpPr>
        <p:spPr>
          <a:xfrm>
            <a:off x="10435693" y="5175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2380" name="object_2381">
            <a:hlinkClick r:id="rId7" action="ppaction://hlinksldjump" tooltip="HR: HR administration Z=3.2 / W=67%"/>
          </p:cNvPr>
          <p:cNvSpPr/>
          <p:nvPr/>
        </p:nvSpPr>
        <p:spPr>
          <a:xfrm>
            <a:off x="9112122" y="5175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2382" name="object_2383">
            <a:hlinkClick r:id="rId7" action="ppaction://hlinksldjump" tooltip="Marketing: Sponsoring Z=1.8 / W=46%"/>
          </p:cNvPr>
          <p:cNvSpPr/>
          <p:nvPr/>
        </p:nvSpPr>
        <p:spPr>
          <a:xfrm>
            <a:off x="13516761" y="66369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2384" name="object_2385">
            <a:hlinkClick r:id="rId7" action="ppaction://hlinksldjump" tooltip="Marketing: Communication Z=3.9 / W=82%"/>
          </p:cNvPr>
          <p:cNvSpPr/>
          <p:nvPr/>
        </p:nvSpPr>
        <p:spPr>
          <a:xfrm>
            <a:off x="6622133" y="413198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2386" name="object_2387">
            <a:hlinkClick r:id="rId7" action="ppaction://hlinksldjump" tooltip="Marketing: Product development Z=3.0 / W=73%"/>
          </p:cNvPr>
          <p:cNvSpPr/>
          <p:nvPr/>
        </p:nvSpPr>
        <p:spPr>
          <a:xfrm>
            <a:off x="9688816" y="475823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2388" name="object_2389">
            <a:hlinkClick r:id="rId7" action="ppaction://hlinksldjump" tooltip="Purchase: Purchase administration Z=2.4 / W=51%"/>
          </p:cNvPr>
          <p:cNvSpPr/>
          <p:nvPr/>
        </p:nvSpPr>
        <p:spPr>
          <a:xfrm>
            <a:off x="11496847" y="62890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2390" name="object_2391">
            <a:hlinkClick r:id="rId7" action="ppaction://hlinksldjump" tooltip="Purchase: Purchase development Z=3.2 / W=68%"/>
          </p:cNvPr>
          <p:cNvSpPr/>
          <p:nvPr/>
        </p:nvSpPr>
        <p:spPr>
          <a:xfrm>
            <a:off x="8963050" y="51061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2392" name="object_2393">
            <a:hlinkClick r:id="rId7" action="ppaction://hlinksldjump" tooltip="Production: Production group 1 Z=2.7 / W=0%"/>
          </p:cNvPr>
          <p:cNvSpPr/>
          <p:nvPr/>
        </p:nvSpPr>
        <p:spPr>
          <a:xfrm>
            <a:off x="10687870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2394" name="object_2395">
            <a:hlinkClick r:id="rId7" action="ppaction://hlinksldjump" tooltip="Production: Production group 2 Z=2.6 / W=0%"/>
          </p:cNvPr>
          <p:cNvSpPr/>
          <p:nvPr/>
        </p:nvSpPr>
        <p:spPr>
          <a:xfrm>
            <a:off x="10817817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2396" name="object_2397">
            <a:hlinkClick r:id="rId7" action="ppaction://hlinksldjump" tooltip="Production: Production group 3 Z=3.1 / W=80%"/>
          </p:cNvPr>
          <p:cNvSpPr/>
          <p:nvPr/>
        </p:nvSpPr>
        <p:spPr>
          <a:xfrm>
            <a:off x="9461970" y="4271150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2398" name="object_2399">
            <a:hlinkClick r:id="rId7" action="ppaction://hlinksldjump" tooltip="Legal: Contract design Z=2.4 / W=80%"/>
          </p:cNvPr>
          <p:cNvSpPr/>
          <p:nvPr/>
        </p:nvSpPr>
        <p:spPr>
          <a:xfrm>
            <a:off x="11704607" y="4271150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2400" name="object_2401">
            <a:hlinkClick r:id="rId7" action="ppaction://hlinksldjump" tooltip="Production: Production group 4 Z=3.8 / W=55%"/>
          </p:cNvPr>
          <p:cNvSpPr/>
          <p:nvPr/>
        </p:nvSpPr>
        <p:spPr>
          <a:xfrm>
            <a:off x="7075056" y="6010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2402" name="object_2403">
            <a:hlinkClick r:id="rId7" action="ppaction://hlinksldjump" tooltip="IT: IT operation Z=3.3 / W=55%"/>
          </p:cNvPr>
          <p:cNvSpPr/>
          <p:nvPr/>
        </p:nvSpPr>
        <p:spPr>
          <a:xfrm>
            <a:off x="8628433" y="6010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2404" name="object_2405">
            <a:hlinkClick r:id="rId7" action="ppaction://hlinksldjump" tooltip="Production: Production group 5 Z=2.5 / W=63%"/>
          </p:cNvPr>
          <p:cNvSpPr/>
          <p:nvPr/>
        </p:nvSpPr>
        <p:spPr>
          <a:xfrm>
            <a:off x="11310768" y="545406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2406" name="object_2407">
            <a:hlinkClick r:id="rId7" action="ppaction://hlinksldjump" tooltip="Production: Production group 6 Z=3.0 / W=72%"/>
          </p:cNvPr>
          <p:cNvSpPr/>
          <p:nvPr/>
        </p:nvSpPr>
        <p:spPr>
          <a:xfrm>
            <a:off x="9564065" y="48278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2408" name="object_2409">
            <a:hlinkClick r:id="rId7" action="ppaction://hlinksldjump" tooltip="Production: Production group 7 Z=3.4 / W=75%"/>
          </p:cNvPr>
          <p:cNvSpPr/>
          <p:nvPr/>
        </p:nvSpPr>
        <p:spPr>
          <a:xfrm>
            <a:off x="8502632" y="461906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2410" name="object_2411">
            <a:hlinkClick r:id="rId7" action="ppaction://hlinksldjump" tooltip="Production: Production group 9 Z=3.7 / W=75%"/>
          </p:cNvPr>
          <p:cNvSpPr/>
          <p:nvPr/>
        </p:nvSpPr>
        <p:spPr>
          <a:xfrm>
            <a:off x="7406845" y="461906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2412" name="object_2413">
            <a:hlinkClick r:id="rId7" action="ppaction://hlinksldjump" tooltip="Production: Production group 8 Z=2.9 / W=43%"/>
          </p:cNvPr>
          <p:cNvSpPr/>
          <p:nvPr/>
        </p:nvSpPr>
        <p:spPr>
          <a:xfrm>
            <a:off x="10093102" y="6845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2414" name="object_2415">
            <a:hlinkClick r:id="rId7" action="ppaction://hlinksldjump" tooltip="Production: Production group 10 Z=3.0 / W=69%"/>
          </p:cNvPr>
          <p:cNvSpPr/>
          <p:nvPr/>
        </p:nvSpPr>
        <p:spPr>
          <a:xfrm>
            <a:off x="9508388" y="503656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2416" name="object_2417">
            <a:hlinkClick r:id="rId7" action="ppaction://hlinksldjump" tooltip="Finance: Accounting Z=2.8 / W=70%"/>
          </p:cNvPr>
          <p:cNvSpPr/>
          <p:nvPr/>
        </p:nvSpPr>
        <p:spPr>
          <a:xfrm>
            <a:off x="10238916" y="496698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2418" name="object_2419">
            <a:hlinkClick r:id="rId7" action="ppaction://hlinksldjump" tooltip="Finance: Controlling Z=3.1 / W=70%"/>
          </p:cNvPr>
          <p:cNvSpPr/>
          <p:nvPr/>
        </p:nvSpPr>
        <p:spPr>
          <a:xfrm>
            <a:off x="9256738" y="496698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2420" name="object_2421">
            <a:hlinkClick r:id="rId7" action="ppaction://hlinksldjump" tooltip="HR: Payroll processing Z=3.4 / W=66%"/>
          </p:cNvPr>
          <p:cNvSpPr/>
          <p:nvPr/>
        </p:nvSpPr>
        <p:spPr>
          <a:xfrm>
            <a:off x="8410085" y="52453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2422" name="object_2423">
            <a:hlinkClick r:id="rId7" action="ppaction://hlinksldjump" tooltip="Legal: Audit Z=2.2 / W=66%"/>
          </p:cNvPr>
          <p:cNvSpPr/>
          <p:nvPr/>
        </p:nvSpPr>
        <p:spPr>
          <a:xfrm>
            <a:off x="12284301" y="52453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2424" name="object_2425">
            <a:hlinkClick r:id="rId7" action="ppaction://hlinksldjump" tooltip="HR: Organisation development Z=3.2 / W=61%"/>
          </p:cNvPr>
          <p:cNvSpPr/>
          <p:nvPr/>
        </p:nvSpPr>
        <p:spPr>
          <a:xfrm>
            <a:off x="8963905" y="55932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2426" name="object_2427">
            <a:hlinkClick r:id="rId7" action="ppaction://hlinksldjump" tooltip="IT: IT purchase Z=2.9 / W=61%"/>
          </p:cNvPr>
          <p:cNvSpPr/>
          <p:nvPr/>
        </p:nvSpPr>
        <p:spPr>
          <a:xfrm>
            <a:off x="9968857" y="55932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2428" name="object_2429">
            <a:hlinkClick r:id="rId7" action="ppaction://hlinksldjump" tooltip="HR: HR development Z=3.7 / W=64%"/>
          </p:cNvPr>
          <p:cNvSpPr/>
          <p:nvPr/>
        </p:nvSpPr>
        <p:spPr>
          <a:xfrm>
            <a:off x="7297029" y="53844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2430" name="object_2431">
            <a:hlinkClick r:id="rId7" action="ppaction://hlinksldjump" tooltip="Legal: Compliance Z=3.5 / W=78%"/>
          </p:cNvPr>
          <p:cNvSpPr/>
          <p:nvPr/>
        </p:nvSpPr>
        <p:spPr>
          <a:xfrm>
            <a:off x="8051072" y="44103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2432" name="object_2433">
            <a:hlinkClick r:id="rId7" action="ppaction://hlinksldjump" tooltip="IT: Software development Z=3.0 / W=59%"/>
          </p:cNvPr>
          <p:cNvSpPr/>
          <p:nvPr/>
        </p:nvSpPr>
        <p:spPr>
          <a:xfrm>
            <a:off x="9638903" y="57323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8" name="object_2449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181B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2950" b="1" dirty="0"/>
          </a:p>
        </p:txBody>
      </p:sp>
      <p:sp>
        <p:nvSpPr>
          <p:cNvPr id="2450" name="object_2451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Klare Kommunikation von Zielen/Aufgaben/Prioritäten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2452" name="2453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2454" name="2455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2456" name="object_2457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2.7</a:t>
            </a:r>
          </a:p>
        </p:txBody>
      </p:sp>
      <p:sp>
        <p:nvSpPr>
          <p:cNvPr id="2458" name="object_2459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2460" name="object_2461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2462" name="object_2463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2464" name="object_2465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2436" name="object_2437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2438" name="object_2439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2440" name="object_2441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2442" name="object_2443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2444" name="object_2445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2446" name="object_2447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2466" name="object_2467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8" name="object_2469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0" name="object_2471">
            <a:hlinkClick r:id="rId7" action="ppaction://hlinksldjump" tooltip="Company overall Z=2.7 / W=57%"/>
          </p:cNvPr>
          <p:cNvSpPr/>
          <p:nvPr/>
        </p:nvSpPr>
        <p:spPr>
          <a:xfrm rot="10800000">
            <a:off x="10596587" y="5871565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472" name="object_2473">
            <a:hlinkClick r:id="rId7" action="ppaction://hlinksldjump" tooltip="Company overall Z=2.7 / W=57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cxnSp>
        <p:nvCxnSpPr>
          <p:cNvPr id="2474" name="object_2475"/>
          <p:cNvCxnSpPr/>
          <p:nvPr/>
        </p:nvCxnSpPr>
        <p:spPr>
          <a:xfrm flipV="1">
            <a:off x="10850254" y="3722410"/>
            <a:ext cx="6405765" cy="2416173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476" name="object_2477">
            <a:hlinkClick r:id="rId7" action="ppaction://hlinksldjump" tooltip="Finance: Controlling Z=2.7 / W=57%"/>
          </p:cNvPr>
          <p:cNvSpPr/>
          <p:nvPr/>
        </p:nvSpPr>
        <p:spPr>
          <a:xfrm rot="21600000">
            <a:off x="10596587" y="5898267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478" name="object_2479">
            <a:hlinkClick r:id="rId7" action="ppaction://hlinksldjump" tooltip="Finance: Controlling Z=2.7 / W=57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cxnSp>
        <p:nvCxnSpPr>
          <p:cNvPr id="2480" name="object_2481"/>
          <p:cNvCxnSpPr/>
          <p:nvPr/>
        </p:nvCxnSpPr>
        <p:spPr>
          <a:xfrm flipV="1">
            <a:off x="10850254" y="4570551"/>
            <a:ext cx="6405765" cy="1568032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482" name="object_2483">
            <a:hlinkClick r:id="rId7" action="ppaction://hlinksldjump" tooltip="Production: Production group 9 Z=3.1 / W=57%"/>
          </p:cNvPr>
          <p:cNvSpPr/>
          <p:nvPr/>
        </p:nvSpPr>
        <p:spPr>
          <a:xfrm>
            <a:off x="9194222" y="5871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2484" name="object_2485">
            <a:hlinkClick r:id="rId7" action="ppaction://hlinksldjump" tooltip="Marketing: Sponsoring Z=1.6 / W=58%"/>
          </p:cNvPr>
          <p:cNvSpPr/>
          <p:nvPr/>
        </p:nvSpPr>
        <p:spPr>
          <a:xfrm>
            <a:off x="14159783" y="58019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2486" name="object_2487">
            <a:hlinkClick r:id="rId7" action="ppaction://hlinksldjump" tooltip="Marketing: Communication Z=3.7 / W=72%"/>
          </p:cNvPr>
          <p:cNvSpPr/>
          <p:nvPr/>
        </p:nvSpPr>
        <p:spPr>
          <a:xfrm>
            <a:off x="7503443" y="48278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2488" name="object_2489">
            <a:hlinkClick r:id="rId7" action="ppaction://hlinksldjump" tooltip="Production: Production group 10 Z=2.8 / W=72%"/>
          </p:cNvPr>
          <p:cNvSpPr/>
          <p:nvPr/>
        </p:nvSpPr>
        <p:spPr>
          <a:xfrm>
            <a:off x="10292593" y="48278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2490" name="object_2491">
            <a:hlinkClick r:id="rId7" action="ppaction://hlinksldjump" tooltip="Marketing: Product development Z=2.6 / W=45%"/>
          </p:cNvPr>
          <p:cNvSpPr/>
          <p:nvPr/>
        </p:nvSpPr>
        <p:spPr>
          <a:xfrm>
            <a:off x="11104658" y="6706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2492" name="object_2493">
            <a:hlinkClick r:id="rId7" action="ppaction://hlinksldjump" tooltip="IT: IT operation Z=2.9 / W=45%"/>
          </p:cNvPr>
          <p:cNvSpPr/>
          <p:nvPr/>
        </p:nvSpPr>
        <p:spPr>
          <a:xfrm>
            <a:off x="9988091" y="6706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2494" name="object_2495">
            <a:hlinkClick r:id="rId7" action="ppaction://hlinksldjump" tooltip="Marketing: Advertising Z=2.2 / W=55%"/>
          </p:cNvPr>
          <p:cNvSpPr/>
          <p:nvPr/>
        </p:nvSpPr>
        <p:spPr>
          <a:xfrm>
            <a:off x="12354528" y="6010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2496" name="object_2497">
            <a:hlinkClick r:id="rId7" action="ppaction://hlinksldjump" tooltip="Purchase: Purchase development Z=3.3 / W=55%"/>
          </p:cNvPr>
          <p:cNvSpPr/>
          <p:nvPr/>
        </p:nvSpPr>
        <p:spPr>
          <a:xfrm>
            <a:off x="8737794" y="6010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2498" name="object_2499">
            <a:hlinkClick r:id="rId7" action="ppaction://hlinksldjump" tooltip="Purchase: Purchase administration Z=2.4 / W=51%"/>
          </p:cNvPr>
          <p:cNvSpPr/>
          <p:nvPr/>
        </p:nvSpPr>
        <p:spPr>
          <a:xfrm>
            <a:off x="11630562" y="62890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2500" name="object_2501">
            <a:hlinkClick r:id="rId7" action="ppaction://hlinksldjump" tooltip="Production: Production group 5 Z=2.1 / W=51%"/>
          </p:cNvPr>
          <p:cNvSpPr/>
          <p:nvPr/>
        </p:nvSpPr>
        <p:spPr>
          <a:xfrm>
            <a:off x="12456224" y="62890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2502" name="object_2503">
            <a:hlinkClick r:id="rId7" action="ppaction://hlinksldjump" tooltip="Production: Production group 1 Z=2.6 / W=0%"/>
          </p:cNvPr>
          <p:cNvSpPr/>
          <p:nvPr/>
        </p:nvSpPr>
        <p:spPr>
          <a:xfrm>
            <a:off x="11057844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2504" name="object_2505">
            <a:hlinkClick r:id="rId7" action="ppaction://hlinksldjump" tooltip="Production: Production group 2 Z=2.7 / W=0%"/>
          </p:cNvPr>
          <p:cNvSpPr/>
          <p:nvPr/>
        </p:nvSpPr>
        <p:spPr>
          <a:xfrm>
            <a:off x="10759693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2506" name="object_2507">
            <a:hlinkClick r:id="rId7" action="ppaction://hlinksldjump" tooltip="Production: Production group 3 Z=2.9 / W=53%"/>
          </p:cNvPr>
          <p:cNvSpPr/>
          <p:nvPr/>
        </p:nvSpPr>
        <p:spPr>
          <a:xfrm>
            <a:off x="10106389" y="61498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2508" name="object_2509">
            <a:hlinkClick r:id="rId7" action="ppaction://hlinksldjump" tooltip="Production: Production group 4 Z=3.0 / W=35%"/>
          </p:cNvPr>
          <p:cNvSpPr/>
          <p:nvPr/>
        </p:nvSpPr>
        <p:spPr>
          <a:xfrm>
            <a:off x="9658627" y="74023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2510" name="object_2511">
            <a:hlinkClick r:id="rId7" action="ppaction://hlinksldjump" tooltip="Production: Production group 6 Z=2.9 / W=52%"/>
          </p:cNvPr>
          <p:cNvSpPr/>
          <p:nvPr/>
        </p:nvSpPr>
        <p:spPr>
          <a:xfrm>
            <a:off x="10048338" y="62194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2512" name="object_2513">
            <a:hlinkClick r:id="rId7" action="ppaction://hlinksldjump" tooltip="HR: Organisation development Z=2.6 / W=52%"/>
          </p:cNvPr>
          <p:cNvSpPr/>
          <p:nvPr/>
        </p:nvSpPr>
        <p:spPr>
          <a:xfrm>
            <a:off x="10951237" y="62194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2514" name="object_2515">
            <a:hlinkClick r:id="rId7" action="ppaction://hlinksldjump" tooltip="Production: Production group 7 Z=3.5 / W=71%"/>
          </p:cNvPr>
          <p:cNvSpPr/>
          <p:nvPr/>
        </p:nvSpPr>
        <p:spPr>
          <a:xfrm>
            <a:off x="8160678" y="48973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2516" name="object_2517">
            <a:hlinkClick r:id="rId7" action="ppaction://hlinksldjump" tooltip="Production: Production group 8 Z=2.4 / W=65%"/>
          </p:cNvPr>
          <p:cNvSpPr/>
          <p:nvPr/>
        </p:nvSpPr>
        <p:spPr>
          <a:xfrm>
            <a:off x="11744105" y="53148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2518" name="object_2519">
            <a:hlinkClick r:id="rId7" action="ppaction://hlinksldjump" tooltip="Finance: Accounting Z=2.6 / W=60%"/>
          </p:cNvPr>
          <p:cNvSpPr/>
          <p:nvPr/>
        </p:nvSpPr>
        <p:spPr>
          <a:xfrm>
            <a:off x="11053964" y="56628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2520" name="object_2521">
            <a:hlinkClick r:id="rId7" action="ppaction://hlinksldjump" tooltip="HR: Payroll processing Z=3.6 / W=62%"/>
          </p:cNvPr>
          <p:cNvSpPr/>
          <p:nvPr/>
        </p:nvSpPr>
        <p:spPr>
          <a:xfrm>
            <a:off x="7854464" y="55236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2522" name="object_2523">
            <a:hlinkClick r:id="rId7" action="ppaction://hlinksldjump" tooltip="HR: HR development Z=3.3 / W=82%"/>
          </p:cNvPr>
          <p:cNvSpPr/>
          <p:nvPr/>
        </p:nvSpPr>
        <p:spPr>
          <a:xfrm>
            <a:off x="8706252" y="413198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2524" name="object_2525">
            <a:hlinkClick r:id="rId7" action="ppaction://hlinksldjump" tooltip="HR: HR administration Z=3.0 / W=74%"/>
          </p:cNvPr>
          <p:cNvSpPr/>
          <p:nvPr/>
        </p:nvSpPr>
        <p:spPr>
          <a:xfrm>
            <a:off x="9645217" y="46886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2526" name="object_2527">
            <a:hlinkClick r:id="rId7" action="ppaction://hlinksldjump" tooltip="Legal: Compliance Z=3.3 / W=50%"/>
          </p:cNvPr>
          <p:cNvSpPr/>
          <p:nvPr/>
        </p:nvSpPr>
        <p:spPr>
          <a:xfrm>
            <a:off x="8771700" y="63586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2528" name="object_2529">
            <a:hlinkClick r:id="rId7" action="ppaction://hlinksldjump" tooltip="Legal: Contract design Z=2.0 / W=100%"/>
          </p:cNvPr>
          <p:cNvSpPr/>
          <p:nvPr/>
        </p:nvSpPr>
        <p:spPr>
          <a:xfrm>
            <a:off x="12873738" y="287948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2530" name="object_2531">
            <a:hlinkClick r:id="rId7" action="ppaction://hlinksldjump" tooltip="Legal: Audit Z=2.1 / W=36%"/>
          </p:cNvPr>
          <p:cNvSpPr/>
          <p:nvPr/>
        </p:nvSpPr>
        <p:spPr>
          <a:xfrm>
            <a:off x="12440727" y="73328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2532" name="object_2533">
            <a:hlinkClick r:id="rId7" action="ppaction://hlinksldjump" tooltip="IT: Software development Z=2.4 / W=46%"/>
          </p:cNvPr>
          <p:cNvSpPr/>
          <p:nvPr/>
        </p:nvSpPr>
        <p:spPr>
          <a:xfrm>
            <a:off x="11704607" y="66369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2534" name="object_2535">
            <a:hlinkClick r:id="rId7" action="ppaction://hlinksldjump" tooltip="IT: IT purchase Z=3.1 / W=63%"/>
          </p:cNvPr>
          <p:cNvSpPr/>
          <p:nvPr/>
        </p:nvSpPr>
        <p:spPr>
          <a:xfrm>
            <a:off x="9235586" y="545406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0" name="object_2551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181B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2950" b="1" dirty="0"/>
          </a:p>
        </p:txBody>
      </p:sp>
      <p:sp>
        <p:nvSpPr>
          <p:cNvPr id="2552" name="object_2553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Klare Verantwortlichkeiten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2554" name="2555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2556" name="2557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2558" name="object_2559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2.3</a:t>
            </a:r>
          </a:p>
        </p:txBody>
      </p:sp>
      <p:sp>
        <p:nvSpPr>
          <p:cNvPr id="2560" name="object_2561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2562" name="object_2563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2564" name="object_2565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2566" name="object_2567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2538" name="object_2539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2540" name="object_2541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2542" name="object_2543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2544" name="object_2545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2546" name="object_2547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2548" name="object_2549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2568" name="object_2569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0" name="object_2571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2" name="object_2573">
            <a:hlinkClick r:id="rId7" action="ppaction://hlinksldjump" tooltip="Company overall Z=2.3 / W=46%"/>
          </p:cNvPr>
          <p:cNvSpPr/>
          <p:nvPr/>
        </p:nvSpPr>
        <p:spPr>
          <a:xfrm>
            <a:off x="11939979" y="66369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2574" name="object_2575">
            <a:hlinkClick r:id="rId7" action="ppaction://hlinksldjump" tooltip="Marketing: Sponsoring Z=1.7 / W=42%"/>
          </p:cNvPr>
          <p:cNvSpPr/>
          <p:nvPr/>
        </p:nvSpPr>
        <p:spPr>
          <a:xfrm>
            <a:off x="13945442" y="69153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2576" name="object_2577">
            <a:hlinkClick r:id="rId7" action="ppaction://hlinksldjump" tooltip="Marketing: Communication Z=3.1 / W=48%"/>
          </p:cNvPr>
          <p:cNvSpPr/>
          <p:nvPr/>
        </p:nvSpPr>
        <p:spPr>
          <a:xfrm>
            <a:off x="9344105" y="64978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2578" name="object_2579">
            <a:hlinkClick r:id="rId7" action="ppaction://hlinksldjump" tooltip="HR: Organisation development Z=2.5 / W=48%"/>
          </p:cNvPr>
          <p:cNvSpPr/>
          <p:nvPr/>
        </p:nvSpPr>
        <p:spPr>
          <a:xfrm>
            <a:off x="11422544" y="64978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2580" name="object_2581">
            <a:hlinkClick r:id="rId7" action="ppaction://hlinksldjump" tooltip="Marketing: Product development Z=2.2 / W=28%"/>
          </p:cNvPr>
          <p:cNvSpPr/>
          <p:nvPr/>
        </p:nvSpPr>
        <p:spPr>
          <a:xfrm>
            <a:off x="12104573" y="7889481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2582" name="object_2583">
            <a:hlinkClick r:id="rId7" action="ppaction://hlinksldjump" tooltip="Marketing: Advertising Z=1.9 / W=33%"/>
          </p:cNvPr>
          <p:cNvSpPr/>
          <p:nvPr/>
        </p:nvSpPr>
        <p:spPr>
          <a:xfrm>
            <a:off x="13039365" y="7541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2584" name="object_2585">
            <a:hlinkClick r:id="rId7" action="ppaction://hlinksldjump" tooltip="Purchase: Purchase administration Z=2.2 / W=36%"/>
          </p:cNvPr>
          <p:cNvSpPr/>
          <p:nvPr/>
        </p:nvSpPr>
        <p:spPr>
          <a:xfrm>
            <a:off x="12265087" y="73328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2586" name="object_2587">
            <a:hlinkClick r:id="rId7" action="ppaction://hlinksldjump" tooltip="IT: IT operation Z=2.5 / W=36%"/>
          </p:cNvPr>
          <p:cNvSpPr/>
          <p:nvPr/>
        </p:nvSpPr>
        <p:spPr>
          <a:xfrm>
            <a:off x="11390712" y="73328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2588" name="object_2589">
            <a:hlinkClick r:id="rId7" action="ppaction://hlinksldjump" tooltip="Purchase: Purchase development Z=2.4 / W=44%"/>
          </p:cNvPr>
          <p:cNvSpPr/>
          <p:nvPr/>
        </p:nvSpPr>
        <p:spPr>
          <a:xfrm>
            <a:off x="11634744" y="67761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2590" name="object_2591">
            <a:hlinkClick r:id="rId7" action="ppaction://hlinksldjump" tooltip="Legal: Compliance Z=2.7 / W=44%"/>
          </p:cNvPr>
          <p:cNvSpPr/>
          <p:nvPr/>
        </p:nvSpPr>
        <p:spPr>
          <a:xfrm>
            <a:off x="10515990" y="67761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2592" name="object_2593">
            <a:hlinkClick r:id="rId7" action="ppaction://hlinksldjump" tooltip="Production: Production group 1 Z=2.1 / W=0%"/>
          </p:cNvPr>
          <p:cNvSpPr/>
          <p:nvPr/>
        </p:nvSpPr>
        <p:spPr>
          <a:xfrm>
            <a:off x="12624891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2594" name="object_2595">
            <a:hlinkClick r:id="rId7" action="ppaction://hlinksldjump" tooltip="Production: Production group 2 Z=1.8 / W=0%"/>
          </p:cNvPr>
          <p:cNvSpPr/>
          <p:nvPr/>
        </p:nvSpPr>
        <p:spPr>
          <a:xfrm>
            <a:off x="13607388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2596" name="object_2597">
            <a:hlinkClick r:id="rId7" action="ppaction://hlinksldjump" tooltip="Production: Production group 3 Z=2.3 / W=43%"/>
          </p:cNvPr>
          <p:cNvSpPr/>
          <p:nvPr/>
        </p:nvSpPr>
        <p:spPr>
          <a:xfrm>
            <a:off x="12009016" y="6845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2598" name="object_2599">
            <a:hlinkClick r:id="rId7" action="ppaction://hlinksldjump" tooltip="Production: Production group 4 Z=2.6 / W=32%"/>
          </p:cNvPr>
          <p:cNvSpPr/>
          <p:nvPr/>
        </p:nvSpPr>
        <p:spPr>
          <a:xfrm>
            <a:off x="10921707" y="76111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2600" name="object_2601">
            <a:hlinkClick r:id="rId7" action="ppaction://hlinksldjump" tooltip="Production: Production group 5 Z=1.9 / W=38%"/>
          </p:cNvPr>
          <p:cNvSpPr/>
          <p:nvPr/>
        </p:nvSpPr>
        <p:spPr>
          <a:xfrm>
            <a:off x="13131849" y="71936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2602" name="object_2603">
            <a:hlinkClick r:id="rId7" action="ppaction://hlinksldjump" tooltip="HR: Payroll processing Z=2.6 / W=38%"/>
          </p:cNvPr>
          <p:cNvSpPr/>
          <p:nvPr/>
        </p:nvSpPr>
        <p:spPr>
          <a:xfrm>
            <a:off x="10899466" y="71936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2604" name="object_2605">
            <a:hlinkClick r:id="rId7" action="ppaction://hlinksldjump" tooltip="Production: Production group 6 Z=2.4 / W=40%"/>
          </p:cNvPr>
          <p:cNvSpPr/>
          <p:nvPr/>
        </p:nvSpPr>
        <p:spPr>
          <a:xfrm>
            <a:off x="11509752" y="70544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2606" name="object_2607">
            <a:hlinkClick r:id="rId7" action="ppaction://hlinksldjump" tooltip="Legal: Contract design Z=2.7 / W=40%"/>
          </p:cNvPr>
          <p:cNvSpPr/>
          <p:nvPr/>
        </p:nvSpPr>
        <p:spPr>
          <a:xfrm>
            <a:off x="10730331" y="70544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2608" name="object_2609">
            <a:hlinkClick r:id="rId7" action="ppaction://hlinksldjump" tooltip="IT: Software development Z=2.1 / W=40%"/>
          </p:cNvPr>
          <p:cNvSpPr/>
          <p:nvPr/>
        </p:nvSpPr>
        <p:spPr>
          <a:xfrm>
            <a:off x="12581456" y="70544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2610" name="object_2611">
            <a:hlinkClick r:id="rId7" action="ppaction://hlinksldjump" tooltip="Production: Production group 7 Z=2.6 / W=50%"/>
          </p:cNvPr>
          <p:cNvSpPr/>
          <p:nvPr/>
        </p:nvSpPr>
        <p:spPr>
          <a:xfrm>
            <a:off x="10919097" y="63586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2612" name="object_2613">
            <a:hlinkClick r:id="rId7" action="ppaction://hlinksldjump" tooltip="Production: Production group 8 Z=2.5 / W=39%"/>
          </p:cNvPr>
          <p:cNvSpPr/>
          <p:nvPr/>
        </p:nvSpPr>
        <p:spPr>
          <a:xfrm rot="10800000">
            <a:off x="11322981" y="7124065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614" name="object_2615">
            <a:hlinkClick r:id="rId7" action="ppaction://hlinksldjump" tooltip="Production: Production group 8 Z=2.5 / W=39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cxnSp>
        <p:nvCxnSpPr>
          <p:cNvPr id="2616" name="object_2617"/>
          <p:cNvCxnSpPr/>
          <p:nvPr/>
        </p:nvCxnSpPr>
        <p:spPr>
          <a:xfrm flipV="1">
            <a:off x="11576648" y="3722410"/>
            <a:ext cx="5679371" cy="3668672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618" name="object_2619">
            <a:hlinkClick r:id="rId7" action="ppaction://hlinksldjump" tooltip="Production: Production group 9 Z=2.5 / W=39%"/>
          </p:cNvPr>
          <p:cNvSpPr/>
          <p:nvPr/>
        </p:nvSpPr>
        <p:spPr>
          <a:xfrm rot="21600000">
            <a:off x="11322981" y="7150767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620" name="object_2621">
            <a:hlinkClick r:id="rId7" action="ppaction://hlinksldjump" tooltip="Production: Production group 9 Z=2.5 / W=39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cxnSp>
        <p:nvCxnSpPr>
          <p:cNvPr id="2622" name="object_2623"/>
          <p:cNvCxnSpPr/>
          <p:nvPr/>
        </p:nvCxnSpPr>
        <p:spPr>
          <a:xfrm flipV="1">
            <a:off x="11576648" y="4570551"/>
            <a:ext cx="5679371" cy="2820531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624" name="object_2625">
            <a:hlinkClick r:id="rId7" action="ppaction://hlinksldjump" tooltip="Production: Production group 10 Z=2.3 / W=54%"/>
          </p:cNvPr>
          <p:cNvSpPr/>
          <p:nvPr/>
        </p:nvSpPr>
        <p:spPr>
          <a:xfrm>
            <a:off x="11892601" y="60803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2626" name="object_2627">
            <a:hlinkClick r:id="rId7" action="ppaction://hlinksldjump" tooltip="Finance: Accounting Z=2.1 / W=55%"/>
          </p:cNvPr>
          <p:cNvSpPr/>
          <p:nvPr/>
        </p:nvSpPr>
        <p:spPr>
          <a:xfrm>
            <a:off x="12668518" y="6010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2628" name="object_2629">
            <a:hlinkClick r:id="rId7" action="ppaction://hlinksldjump" tooltip="Finance: Controlling Z=2.2 / W=30%"/>
          </p:cNvPr>
          <p:cNvSpPr/>
          <p:nvPr/>
        </p:nvSpPr>
        <p:spPr>
          <a:xfrm>
            <a:off x="12359321" y="77503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2630" name="object_2631">
            <a:hlinkClick r:id="rId7" action="ppaction://hlinksldjump" tooltip="HR: HR development Z=3.0 / W=68%"/>
          </p:cNvPr>
          <p:cNvSpPr/>
          <p:nvPr/>
        </p:nvSpPr>
        <p:spPr>
          <a:xfrm>
            <a:off x="9611247" y="51061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2632" name="object_2633">
            <a:hlinkClick r:id="rId7" action="ppaction://hlinksldjump" tooltip="HR: HR administration Z=2.6 / W=65%"/>
          </p:cNvPr>
          <p:cNvSpPr/>
          <p:nvPr/>
        </p:nvSpPr>
        <p:spPr>
          <a:xfrm>
            <a:off x="11035107" y="53148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2634" name="object_2635">
            <a:hlinkClick r:id="rId7" action="ppaction://hlinksldjump" tooltip="Legal: Audit Z=1.8 / W=35%"/>
          </p:cNvPr>
          <p:cNvSpPr/>
          <p:nvPr/>
        </p:nvSpPr>
        <p:spPr>
          <a:xfrm>
            <a:off x="13584599" y="74023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2636" name="object_2637">
            <a:hlinkClick r:id="rId7" action="ppaction://hlinksldjump" tooltip="IT: IT purchase Z=2.9 / W=57%"/>
          </p:cNvPr>
          <p:cNvSpPr/>
          <p:nvPr/>
        </p:nvSpPr>
        <p:spPr>
          <a:xfrm>
            <a:off x="9827844" y="5871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" name="object_2653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181B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2950" b="1" dirty="0"/>
          </a:p>
        </p:txBody>
      </p:sp>
      <p:sp>
        <p:nvSpPr>
          <p:cNvPr id="2654" name="object_2655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Unterstützung durch Kollegen und Vorgesetzte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2656" name="2657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2658" name="2659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2660" name="object_2661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2.0</a:t>
            </a:r>
          </a:p>
        </p:txBody>
      </p:sp>
      <p:sp>
        <p:nvSpPr>
          <p:cNvPr id="2662" name="object_2663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2664" name="object_2665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2666" name="object_2667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2668" name="object_2669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2640" name="object_2641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2642" name="object_2643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2644" name="object_2645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2646" name="object_2647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2648" name="object_2649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2650" name="object_2651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2670" name="object_2671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2" name="object_2673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4" name="object_2675">
            <a:hlinkClick r:id="rId7" action="ppaction://hlinksldjump" tooltip="Company overall Z=2.0 / W=76%"/>
          </p:cNvPr>
          <p:cNvSpPr/>
          <p:nvPr/>
        </p:nvSpPr>
        <p:spPr>
          <a:xfrm rot="10800000">
            <a:off x="12806249" y="4549483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676" name="object_2677">
            <a:hlinkClick r:id="rId7" action="ppaction://hlinksldjump" tooltip="Company overall Z=2.0 / W=76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cxnSp>
        <p:nvCxnSpPr>
          <p:cNvPr id="2678" name="object_2679"/>
          <p:cNvCxnSpPr/>
          <p:nvPr/>
        </p:nvCxnSpPr>
        <p:spPr>
          <a:xfrm flipV="1">
            <a:off x="13059916" y="3722410"/>
            <a:ext cx="4196103" cy="1094090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680" name="object_2681">
            <a:hlinkClick r:id="rId7" action="ppaction://hlinksldjump" tooltip="HR: Organisation development Z=2.0 / W=76%"/>
          </p:cNvPr>
          <p:cNvSpPr/>
          <p:nvPr/>
        </p:nvSpPr>
        <p:spPr>
          <a:xfrm rot="21600000">
            <a:off x="12806249" y="457618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682" name="object_2683">
            <a:hlinkClick r:id="rId7" action="ppaction://hlinksldjump" tooltip="HR: Organisation development Z=2.0 / W=76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cxnSp>
        <p:nvCxnSpPr>
          <p:cNvPr id="2684" name="object_2685"/>
          <p:cNvCxnSpPr/>
          <p:nvPr/>
        </p:nvCxnSpPr>
        <p:spPr>
          <a:xfrm flipV="1">
            <a:off x="13059916" y="4570551"/>
            <a:ext cx="4196103" cy="245949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686" name="object_2687">
            <a:hlinkClick r:id="rId7" action="ppaction://hlinksldjump" tooltip="Production: Production group 5 Z=1.7 / W=76%"/>
          </p:cNvPr>
          <p:cNvSpPr/>
          <p:nvPr/>
        </p:nvSpPr>
        <p:spPr>
          <a:xfrm>
            <a:off x="13944610" y="454948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2688" name="object_2689">
            <a:hlinkClick r:id="rId7" action="ppaction://hlinksldjump" tooltip="Legal: Audit Z=1.8 / W=76%"/>
          </p:cNvPr>
          <p:cNvSpPr/>
          <p:nvPr/>
        </p:nvSpPr>
        <p:spPr>
          <a:xfrm>
            <a:off x="13572989" y="454948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2690" name="object_2691">
            <a:hlinkClick r:id="rId7" action="ppaction://hlinksldjump" tooltip="Marketing: Sponsoring Z=1.1 / W=65%"/>
          </p:cNvPr>
          <p:cNvSpPr/>
          <p:nvPr/>
        </p:nvSpPr>
        <p:spPr>
          <a:xfrm>
            <a:off x="15660168" y="53148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2692" name="object_2693">
            <a:hlinkClick r:id="rId7" action="ppaction://hlinksldjump" tooltip="Marketing: Communication Z=2.5 / W=67%"/>
          </p:cNvPr>
          <p:cNvSpPr/>
          <p:nvPr/>
        </p:nvSpPr>
        <p:spPr>
          <a:xfrm>
            <a:off x="11336076" y="5175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2694" name="object_2695">
            <a:hlinkClick r:id="rId7" action="ppaction://hlinksldjump" tooltip="Purchase: Purchase development Z=2.0 / W=67%"/>
          </p:cNvPr>
          <p:cNvSpPr/>
          <p:nvPr/>
        </p:nvSpPr>
        <p:spPr>
          <a:xfrm>
            <a:off x="12842371" y="5175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2696" name="object_2697">
            <a:hlinkClick r:id="rId7" action="ppaction://hlinksldjump" tooltip="Marketing: Product development Z=1.9 / W=25%"/>
          </p:cNvPr>
          <p:cNvSpPr/>
          <p:nvPr/>
        </p:nvSpPr>
        <p:spPr>
          <a:xfrm>
            <a:off x="13088079" y="8098231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2698" name="object_2699">
            <a:hlinkClick r:id="rId7" action="ppaction://hlinksldjump" tooltip="Marketing: Advertising Z=2.0 / W=63%"/>
          </p:cNvPr>
          <p:cNvSpPr/>
          <p:nvPr/>
        </p:nvSpPr>
        <p:spPr>
          <a:xfrm>
            <a:off x="13000779" y="545406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2700" name="object_2701">
            <a:hlinkClick r:id="rId7" action="ppaction://hlinksldjump" tooltip="Purchase: Purchase administration Z=2.0 / W=66%"/>
          </p:cNvPr>
          <p:cNvSpPr/>
          <p:nvPr/>
        </p:nvSpPr>
        <p:spPr>
          <a:xfrm>
            <a:off x="12909225" y="52453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2702" name="object_2703">
            <a:hlinkClick r:id="rId7" action="ppaction://hlinksldjump" tooltip="Production: Production group 1 Z=1.9 / W=0%"/>
          </p:cNvPr>
          <p:cNvSpPr/>
          <p:nvPr/>
        </p:nvSpPr>
        <p:spPr>
          <a:xfrm>
            <a:off x="13120667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2704" name="object_2705">
            <a:hlinkClick r:id="rId7" action="ppaction://hlinksldjump" tooltip="Production: Production group 2 Z=1.6 / W=0%"/>
          </p:cNvPr>
          <p:cNvSpPr/>
          <p:nvPr/>
        </p:nvSpPr>
        <p:spPr>
          <a:xfrm>
            <a:off x="14002221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2706" name="object_2707">
            <a:hlinkClick r:id="rId7" action="ppaction://hlinksldjump" tooltip="Production: Production group 3 Z=2.2 / W=100%"/>
          </p:cNvPr>
          <p:cNvSpPr/>
          <p:nvPr/>
        </p:nvSpPr>
        <p:spPr>
          <a:xfrm>
            <a:off x="12276744" y="287948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2708" name="object_2709">
            <a:hlinkClick r:id="rId7" action="ppaction://hlinksldjump" tooltip="Production: Production group 4 Z=2.4 / W=45%"/>
          </p:cNvPr>
          <p:cNvSpPr/>
          <p:nvPr/>
        </p:nvSpPr>
        <p:spPr>
          <a:xfrm>
            <a:off x="11646150" y="6706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2710" name="object_2711">
            <a:hlinkClick r:id="rId7" action="ppaction://hlinksldjump" tooltip="Production: Production group 6 Z=2.2 / W=60%"/>
          </p:cNvPr>
          <p:cNvSpPr/>
          <p:nvPr/>
        </p:nvSpPr>
        <p:spPr>
          <a:xfrm>
            <a:off x="12289173" y="56628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2712" name="object_2713">
            <a:hlinkClick r:id="rId7" action="ppaction://hlinksldjump" tooltip="Legal: Contract design Z=1.9 / W=60%"/>
          </p:cNvPr>
          <p:cNvSpPr/>
          <p:nvPr/>
        </p:nvSpPr>
        <p:spPr>
          <a:xfrm>
            <a:off x="13230973" y="56628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2714" name="object_2715">
            <a:hlinkClick r:id="rId7" action="ppaction://hlinksldjump" tooltip="Production: Production group 7 Z=2.1 / W=70%"/>
          </p:cNvPr>
          <p:cNvSpPr/>
          <p:nvPr/>
        </p:nvSpPr>
        <p:spPr>
          <a:xfrm>
            <a:off x="12608102" y="496698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2716" name="object_2717">
            <a:hlinkClick r:id="rId7" action="ppaction://hlinksldjump" tooltip="Production: Production group 8 Z=1.9 / W=52%"/>
          </p:cNvPr>
          <p:cNvSpPr/>
          <p:nvPr/>
        </p:nvSpPr>
        <p:spPr>
          <a:xfrm>
            <a:off x="13308213" y="62194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2718" name="object_2719">
            <a:hlinkClick r:id="rId7" action="ppaction://hlinksldjump" tooltip="Production: Production group 9 Z=2.3 / W=57%"/>
          </p:cNvPr>
          <p:cNvSpPr/>
          <p:nvPr/>
        </p:nvSpPr>
        <p:spPr>
          <a:xfrm>
            <a:off x="11904477" y="5871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2720" name="object_2721">
            <a:hlinkClick r:id="rId7" action="ppaction://hlinksldjump" tooltip="Production: Production group 10 Z=2.1 / W=50%"/>
          </p:cNvPr>
          <p:cNvSpPr/>
          <p:nvPr/>
        </p:nvSpPr>
        <p:spPr>
          <a:xfrm>
            <a:off x="12632228" y="63586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2722" name="object_2723">
            <a:hlinkClick r:id="rId7" action="ppaction://hlinksldjump" tooltip="Finance: Accounting Z=1.9 / W=98%"/>
          </p:cNvPr>
          <p:cNvSpPr/>
          <p:nvPr/>
        </p:nvSpPr>
        <p:spPr>
          <a:xfrm>
            <a:off x="13168896" y="3018650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2724" name="object_2725">
            <a:hlinkClick r:id="rId7" action="ppaction://hlinksldjump" tooltip="Finance: Controlling Z=1.9 / W=61%"/>
          </p:cNvPr>
          <p:cNvSpPr/>
          <p:nvPr/>
        </p:nvSpPr>
        <p:spPr>
          <a:xfrm rot="10800000">
            <a:off x="13076213" y="5593232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726" name="object_2727">
            <a:hlinkClick r:id="rId7" action="ppaction://hlinksldjump" tooltip="Finance: Controlling Z=1.9 / W=61%"/>
          </p:cNvPr>
          <p:cNvSpPr/>
          <p:nvPr/>
        </p:nvSpPr>
        <p:spPr>
          <a:xfrm>
            <a:off x="17256019" y="515167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cxnSp>
        <p:nvCxnSpPr>
          <p:cNvPr id="2728" name="object_2729"/>
          <p:cNvCxnSpPr/>
          <p:nvPr/>
        </p:nvCxnSpPr>
        <p:spPr>
          <a:xfrm flipV="1">
            <a:off x="13329880" y="5418692"/>
            <a:ext cx="3926139" cy="441558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730" name="object_2731">
            <a:hlinkClick r:id="rId7" action="ppaction://hlinksldjump" tooltip="Legal: Compliance Z=1.9 / W=61%"/>
          </p:cNvPr>
          <p:cNvSpPr/>
          <p:nvPr/>
        </p:nvSpPr>
        <p:spPr>
          <a:xfrm rot="21600000">
            <a:off x="13076213" y="561993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1B7">
              <a:alpha val="89999"/>
            </a:srgbClr>
          </a:solidFill>
          <a:ln>
            <a:noFill/>
          </a:ln>
        </p:spPr>
      </p:sp>
      <p:sp>
        <p:nvSpPr>
          <p:cNvPr id="2732" name="object_2733">
            <a:hlinkClick r:id="rId7" action="ppaction://hlinksldjump" tooltip="Legal: Compliance Z=1.9 / W=61%"/>
          </p:cNvPr>
          <p:cNvSpPr/>
          <p:nvPr/>
        </p:nvSpPr>
        <p:spPr>
          <a:xfrm>
            <a:off x="17256019" y="59998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cxnSp>
        <p:nvCxnSpPr>
          <p:cNvPr id="2734" name="object_2735"/>
          <p:cNvCxnSpPr/>
          <p:nvPr/>
        </p:nvCxnSpPr>
        <p:spPr>
          <a:xfrm>
            <a:off x="13329880" y="5860250"/>
            <a:ext cx="3926139" cy="406583"/>
          </a:xfrm>
          <a:prstGeom prst="line">
            <a:avLst/>
          </a:prstGeom>
          <a:ln w="9525" cap="flat" cmpd="sng" algn="ctr">
            <a:solidFill>
              <a:srgbClr val="5181B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736" name="object_2737">
            <a:hlinkClick r:id="rId7" action="ppaction://hlinksldjump" tooltip="HR: Payroll processing Z=2.6 / W=61%"/>
          </p:cNvPr>
          <p:cNvSpPr/>
          <p:nvPr/>
        </p:nvSpPr>
        <p:spPr>
          <a:xfrm>
            <a:off x="11087565" y="55932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2738" name="object_2739">
            <a:hlinkClick r:id="rId7" action="ppaction://hlinksldjump" tooltip="HR: HR development Z=2.3 / W=68%"/>
          </p:cNvPr>
          <p:cNvSpPr/>
          <p:nvPr/>
        </p:nvSpPr>
        <p:spPr>
          <a:xfrm>
            <a:off x="12051425" y="51061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2740" name="object_2741">
            <a:hlinkClick r:id="rId7" action="ppaction://hlinksldjump" tooltip="HR: HR administration Z=2.2 / W=90%"/>
          </p:cNvPr>
          <p:cNvSpPr/>
          <p:nvPr/>
        </p:nvSpPr>
        <p:spPr>
          <a:xfrm>
            <a:off x="12335686" y="3575317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2742" name="object_2743">
            <a:hlinkClick r:id="rId7" action="ppaction://hlinksldjump" tooltip="IT: Software development Z=1.9 / W=49%"/>
          </p:cNvPr>
          <p:cNvSpPr/>
          <p:nvPr/>
        </p:nvSpPr>
        <p:spPr>
          <a:xfrm>
            <a:off x="13166021" y="64282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2744" name="object_2745">
            <a:hlinkClick r:id="rId7" action="ppaction://hlinksldjump" tooltip="IT: IT operation Z=2.0 / W=58%"/>
          </p:cNvPr>
          <p:cNvSpPr/>
          <p:nvPr/>
        </p:nvSpPr>
        <p:spPr>
          <a:xfrm>
            <a:off x="13019371" y="58019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2746" name="object_2747">
            <a:hlinkClick r:id="rId7" action="ppaction://hlinksldjump" tooltip="IT: IT purchase Z=2.1 / W=72%"/>
          </p:cNvPr>
          <p:cNvSpPr/>
          <p:nvPr/>
        </p:nvSpPr>
        <p:spPr>
          <a:xfrm>
            <a:off x="12475406" y="48278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2" name="object_10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519041"/>
            <a:ext cx="1098413" cy="1098413"/>
          </a:xfrm>
          <a:prstGeom prst="rect">
            <a:avLst/>
          </a:prstGeom>
        </p:spPr>
      </p:pic>
      <p:sp>
        <p:nvSpPr>
          <p:cNvPr id="1014" name="object_1015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Inhaltsverzeichnis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1016" name="1017">
            <a:hlinkClick r:id="rId4" action="ppaction://hlinksldjump" tooltip="Handlungsportfolio"/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009451" y="2682875"/>
            <a:ext cx="350000" cy="350000"/>
          </a:xfrm>
          <a:prstGeom prst="rect">
            <a:avLst/>
          </a:prstGeom>
        </p:spPr>
      </p:pic>
      <p:sp>
        <p:nvSpPr>
          <p:cNvPr id="1018" name="1019"/>
          <p:cNvSpPr>
            <a:spLocks noGrp="1"/>
          </p:cNvSpPr>
          <p:nvPr>
            <p:ph type="body" idx="1"/>
          </p:nvPr>
        </p:nvSpPr>
        <p:spPr>
          <a:xfrm>
            <a:off x="1822450" y="2602875"/>
            <a:ext cx="8546845" cy="492443"/>
          </a:xfrm>
        </p:spPr>
        <p:txBody>
          <a:bodyPr/>
          <a:lstStyle/>
          <a:p>
            <a:r>
              <a:rPr sz="3200">
                <a:solidFill>
                  <a:srgbClr val="515455"/>
                </a:solidFill>
                <a:latin typeface="Arial"/>
                <a:ea typeface="Arial"/>
                <a:hlinkClick r:id="rId4" action="ppaction://hlinksldjump" tooltip="Handlungsportfolio"/>
              </a:rPr>
              <a:t>1) Handlungsportfolio</a:t>
            </a:r>
          </a:p>
        </p:txBody>
      </p:sp>
      <p:pic>
        <p:nvPicPr>
          <p:cNvPr id="1020" name="1021">
            <a:hlinkClick r:id="rId6" action="ppaction://hlinksldjump" tooltip="Tabellenportfolios"/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009451" y="3395682"/>
            <a:ext cx="350000" cy="350000"/>
          </a:xfrm>
          <a:prstGeom prst="rect">
            <a:avLst/>
          </a:prstGeom>
        </p:spPr>
      </p:pic>
      <p:sp>
        <p:nvSpPr>
          <p:cNvPr id="1022" name="1023"/>
          <p:cNvSpPr>
            <a:spLocks noGrp="1"/>
          </p:cNvSpPr>
          <p:nvPr>
            <p:ph type="body" idx="1"/>
          </p:nvPr>
        </p:nvSpPr>
        <p:spPr>
          <a:xfrm>
            <a:off x="1822450" y="3315682"/>
            <a:ext cx="8546845" cy="492443"/>
          </a:xfrm>
        </p:spPr>
        <p:txBody>
          <a:bodyPr/>
          <a:lstStyle/>
          <a:p>
            <a:r>
              <a:rPr sz="3200">
                <a:solidFill>
                  <a:srgbClr val="515455"/>
                </a:solidFill>
                <a:latin typeface="Arial"/>
                <a:ea typeface="Arial"/>
                <a:hlinkClick r:id="rId6" action="ppaction://hlinksldjump" tooltip="Tabellenportfolios"/>
              </a:rPr>
              <a:t>2) Tabellenportfolios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2" name="object_2763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181B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2950" b="1" dirty="0"/>
          </a:p>
        </p:txBody>
      </p:sp>
      <p:sp>
        <p:nvSpPr>
          <p:cNvPr id="2764" name="object_2765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Umgang mit Konflikten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2766" name="2767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2768" name="2769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2770" name="object_2771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2.7</a:t>
            </a:r>
          </a:p>
        </p:txBody>
      </p:sp>
      <p:sp>
        <p:nvSpPr>
          <p:cNvPr id="2772" name="object_2773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2774" name="object_2775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2776" name="object_2777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2778" name="object_2779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2750" name="object_2751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2752" name="object_2753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2754" name="object_2755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2756" name="object_2757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2758" name="object_2759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2760" name="object_2761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2780" name="object_2781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2" name="object_2783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4" name="object_2785">
            <a:hlinkClick r:id="rId7" action="ppaction://hlinksldjump" tooltip="Company overall Z=2.7 / W=38%"/>
          </p:cNvPr>
          <p:cNvSpPr/>
          <p:nvPr/>
        </p:nvSpPr>
        <p:spPr>
          <a:xfrm>
            <a:off x="10716149" y="71936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2786" name="object_2787">
            <a:hlinkClick r:id="rId7" action="ppaction://hlinksldjump" tooltip="Marketing: Sponsoring Z=1.5 / W=23%"/>
          </p:cNvPr>
          <p:cNvSpPr/>
          <p:nvPr/>
        </p:nvSpPr>
        <p:spPr>
          <a:xfrm>
            <a:off x="14481294" y="82373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2788" name="object_2789">
            <a:hlinkClick r:id="rId7" action="ppaction://hlinksldjump" tooltip="Production: Production group 4 Z=3.1 / W=23%"/>
          </p:cNvPr>
          <p:cNvSpPr/>
          <p:nvPr/>
        </p:nvSpPr>
        <p:spPr>
          <a:xfrm>
            <a:off x="9182314" y="82373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2790" name="object_2791">
            <a:hlinkClick r:id="rId7" action="ppaction://hlinksldjump" tooltip="Marketing: Communication Z=2.7 / W=28%"/>
          </p:cNvPr>
          <p:cNvSpPr/>
          <p:nvPr/>
        </p:nvSpPr>
        <p:spPr>
          <a:xfrm>
            <a:off x="10683223" y="7889481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2792" name="object_2793">
            <a:hlinkClick r:id="rId7" action="ppaction://hlinksldjump" tooltip="Marketing: Product development Z=2.7 / W=53%"/>
          </p:cNvPr>
          <p:cNvSpPr/>
          <p:nvPr/>
        </p:nvSpPr>
        <p:spPr>
          <a:xfrm>
            <a:off x="10623161" y="61498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2794" name="object_2795">
            <a:hlinkClick r:id="rId7" action="ppaction://hlinksldjump" tooltip="Marketing: Advertising Z=2.4 / W=35%"/>
          </p:cNvPr>
          <p:cNvSpPr/>
          <p:nvPr/>
        </p:nvSpPr>
        <p:spPr>
          <a:xfrm>
            <a:off x="11442622" y="74023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2796" name="object_2797">
            <a:hlinkClick r:id="rId7" action="ppaction://hlinksldjump" tooltip="Finance: Controlling Z=2.3 / W=35%"/>
          </p:cNvPr>
          <p:cNvSpPr/>
          <p:nvPr/>
        </p:nvSpPr>
        <p:spPr>
          <a:xfrm>
            <a:off x="12037809" y="74023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2798" name="object_2799">
            <a:hlinkClick r:id="rId7" action="ppaction://hlinksldjump" tooltip="Purchase: Purchase administration Z=2.8 / W=55%"/>
          </p:cNvPr>
          <p:cNvSpPr/>
          <p:nvPr/>
        </p:nvSpPr>
        <p:spPr>
          <a:xfrm>
            <a:off x="10175594" y="6010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2800" name="object_2801">
            <a:hlinkClick r:id="rId7" action="ppaction://hlinksldjump" tooltip="Purchase: Purchase development Z=2.5 / W=32%"/>
          </p:cNvPr>
          <p:cNvSpPr/>
          <p:nvPr/>
        </p:nvSpPr>
        <p:spPr>
          <a:xfrm>
            <a:off x="11336758" y="76111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2802" name="object_2803">
            <a:hlinkClick r:id="rId7" action="ppaction://hlinksldjump" tooltip="Production: Production group 5 Z=2.3 / W=32%"/>
          </p:cNvPr>
          <p:cNvSpPr/>
          <p:nvPr/>
        </p:nvSpPr>
        <p:spPr>
          <a:xfrm>
            <a:off x="11800370" y="76111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2804" name="object_2805">
            <a:hlinkClick r:id="rId7" action="ppaction://hlinksldjump" tooltip="Production: Production group 1 Z=2.5 / W=0%"/>
          </p:cNvPr>
          <p:cNvSpPr/>
          <p:nvPr/>
        </p:nvSpPr>
        <p:spPr>
          <a:xfrm>
            <a:off x="11164439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2806" name="object_2807">
            <a:hlinkClick r:id="rId7" action="ppaction://hlinksldjump" tooltip="Production: Production group 2 Z=2.3 / W=0%"/>
          </p:cNvPr>
          <p:cNvSpPr/>
          <p:nvPr/>
        </p:nvSpPr>
        <p:spPr>
          <a:xfrm>
            <a:off x="11830424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2808" name="object_2809">
            <a:hlinkClick r:id="rId7" action="ppaction://hlinksldjump" tooltip="Production: Production group 3 Z=2.9 / W=57%"/>
          </p:cNvPr>
          <p:cNvSpPr/>
          <p:nvPr/>
        </p:nvSpPr>
        <p:spPr>
          <a:xfrm>
            <a:off x="10096735" y="5871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2810" name="object_2811">
            <a:hlinkClick r:id="rId7" action="ppaction://hlinksldjump" tooltip="Production: Production group 6 Z=2.3 / W=20%"/>
          </p:cNvPr>
          <p:cNvSpPr/>
          <p:nvPr/>
        </p:nvSpPr>
        <p:spPr>
          <a:xfrm>
            <a:off x="11899462" y="84461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2812" name="object_2813">
            <a:hlinkClick r:id="rId7" action="ppaction://hlinksldjump" tooltip="Legal: Contract design Z=1.8 / W=20%"/>
          </p:cNvPr>
          <p:cNvSpPr/>
          <p:nvPr/>
        </p:nvSpPr>
        <p:spPr>
          <a:xfrm>
            <a:off x="13588207" y="84461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2814" name="object_2815">
            <a:hlinkClick r:id="rId7" action="ppaction://hlinksldjump" tooltip="Production: Production group 7 Z=2.6 / W=34%"/>
          </p:cNvPr>
          <p:cNvSpPr/>
          <p:nvPr/>
        </p:nvSpPr>
        <p:spPr>
          <a:xfrm>
            <a:off x="11027346" y="7471981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2816" name="object_2817">
            <a:hlinkClick r:id="rId7" action="ppaction://hlinksldjump" tooltip="Production: Production group 8 Z=2.3 / W=39%"/>
          </p:cNvPr>
          <p:cNvSpPr/>
          <p:nvPr/>
        </p:nvSpPr>
        <p:spPr>
          <a:xfrm>
            <a:off x="11917894" y="71240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2818" name="object_2819">
            <a:hlinkClick r:id="rId7" action="ppaction://hlinksldjump" tooltip="Production: Production group 9 Z=3.2 / W=50%"/>
          </p:cNvPr>
          <p:cNvSpPr/>
          <p:nvPr/>
        </p:nvSpPr>
        <p:spPr>
          <a:xfrm>
            <a:off x="9034800" y="63586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2820" name="object_2821">
            <a:hlinkClick r:id="rId7" action="ppaction://hlinksldjump" tooltip="Production: Production group 10 Z=2.9 / W=29%"/>
          </p:cNvPr>
          <p:cNvSpPr/>
          <p:nvPr/>
        </p:nvSpPr>
        <p:spPr>
          <a:xfrm>
            <a:off x="9993852" y="78198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2822" name="object_2823">
            <a:hlinkClick r:id="rId7" action="ppaction://hlinksldjump" tooltip="IT: Software development Z=2.5 / W=29%"/>
          </p:cNvPr>
          <p:cNvSpPr/>
          <p:nvPr/>
        </p:nvSpPr>
        <p:spPr>
          <a:xfrm>
            <a:off x="11370569" y="78198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2824" name="object_2825">
            <a:hlinkClick r:id="rId7" action="ppaction://hlinksldjump" tooltip="Finance: Accounting Z=2.3 / W=45%"/>
          </p:cNvPr>
          <p:cNvSpPr/>
          <p:nvPr/>
        </p:nvSpPr>
        <p:spPr>
          <a:xfrm>
            <a:off x="11784143" y="6706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2826" name="object_2827">
            <a:hlinkClick r:id="rId7" action="ppaction://hlinksldjump" tooltip="HR: Payroll processing Z=3.4 / W=58%"/>
          </p:cNvPr>
          <p:cNvSpPr/>
          <p:nvPr/>
        </p:nvSpPr>
        <p:spPr>
          <a:xfrm>
            <a:off x="8487833" y="58019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2828" name="object_2829">
            <a:hlinkClick r:id="rId7" action="ppaction://hlinksldjump" tooltip="HR: Organisation development Z=2.5 / W=27%"/>
          </p:cNvPr>
          <p:cNvSpPr/>
          <p:nvPr/>
        </p:nvSpPr>
        <p:spPr>
          <a:xfrm>
            <a:off x="11151064" y="795906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2830" name="object_2831">
            <a:hlinkClick r:id="rId7" action="ppaction://hlinksldjump" tooltip="HR: HR development Z=2.8 / W=22%"/>
          </p:cNvPr>
          <p:cNvSpPr/>
          <p:nvPr/>
        </p:nvSpPr>
        <p:spPr>
          <a:xfrm>
            <a:off x="10443791" y="8306981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2832" name="object_2833">
            <a:hlinkClick r:id="rId7" action="ppaction://hlinksldjump" tooltip="HR: HR administration Z=2.9 / W=30%"/>
          </p:cNvPr>
          <p:cNvSpPr/>
          <p:nvPr/>
        </p:nvSpPr>
        <p:spPr>
          <a:xfrm>
            <a:off x="9856635" y="77503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2834" name="object_2835">
            <a:hlinkClick r:id="rId7" action="ppaction://hlinksldjump" tooltip="Legal: Compliance Z=2.7 / W=44%"/>
          </p:cNvPr>
          <p:cNvSpPr/>
          <p:nvPr/>
        </p:nvSpPr>
        <p:spPr>
          <a:xfrm>
            <a:off x="10515990" y="67761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2836" name="object_2837">
            <a:hlinkClick r:id="rId7" action="ppaction://hlinksldjump" tooltip="Legal: Audit Z=2.5 / W=43%"/>
          </p:cNvPr>
          <p:cNvSpPr/>
          <p:nvPr/>
        </p:nvSpPr>
        <p:spPr>
          <a:xfrm>
            <a:off x="11325722" y="6845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2838" name="object_2839">
            <a:hlinkClick r:id="rId7" action="ppaction://hlinksldjump" tooltip="IT: IT operation Z=3.0 / W=37%"/>
          </p:cNvPr>
          <p:cNvSpPr/>
          <p:nvPr/>
        </p:nvSpPr>
        <p:spPr>
          <a:xfrm>
            <a:off x="9759802" y="7263231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2840" name="object_2841">
            <a:hlinkClick r:id="rId7" action="ppaction://hlinksldjump" tooltip="IT: IT purchase Z=2.6 / W=33%"/>
          </p:cNvPr>
          <p:cNvSpPr/>
          <p:nvPr/>
        </p:nvSpPr>
        <p:spPr>
          <a:xfrm>
            <a:off x="11040561" y="7541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" name="object_2857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181B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2950" b="1" dirty="0"/>
          </a:p>
        </p:txBody>
      </p:sp>
      <p:sp>
        <p:nvSpPr>
          <p:cNvPr id="2858" name="object_2859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Feedback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2860" name="2861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2862" name="2863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2864" name="object_2865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2.5</a:t>
            </a:r>
          </a:p>
        </p:txBody>
      </p:sp>
      <p:sp>
        <p:nvSpPr>
          <p:cNvPr id="2866" name="object_2867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2868" name="object_2869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2870" name="object_2871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2872" name="object_2873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2844" name="object_2845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2846" name="object_2847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2848" name="object_2849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2850" name="object_2851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2852" name="object_2853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2854" name="object_2855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2874" name="object_2875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6" name="object_2877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8" name="object_2879">
            <a:hlinkClick r:id="rId7" action="ppaction://hlinksldjump" tooltip="Company overall Z=2.5 / W=63%"/>
          </p:cNvPr>
          <p:cNvSpPr/>
          <p:nvPr/>
        </p:nvSpPr>
        <p:spPr>
          <a:xfrm>
            <a:off x="11335694" y="545406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2880" name="object_2881">
            <a:hlinkClick r:id="rId7" action="ppaction://hlinksldjump" tooltip="Purchase: Purchase administration Z=2.3 / W=63%"/>
          </p:cNvPr>
          <p:cNvSpPr/>
          <p:nvPr/>
        </p:nvSpPr>
        <p:spPr>
          <a:xfrm>
            <a:off x="11853967" y="545406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2882" name="object_2883">
            <a:hlinkClick r:id="rId7" action="ppaction://hlinksldjump" tooltip="Marketing: Sponsoring Z=1.3 / W=69%"/>
          </p:cNvPr>
          <p:cNvSpPr/>
          <p:nvPr/>
        </p:nvSpPr>
        <p:spPr>
          <a:xfrm>
            <a:off x="15017146" y="503656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2884" name="object_2885">
            <a:hlinkClick r:id="rId7" action="ppaction://hlinksldjump" tooltip="Marketing: Communication Z=2.8 / W=57%"/>
          </p:cNvPr>
          <p:cNvSpPr/>
          <p:nvPr/>
        </p:nvSpPr>
        <p:spPr>
          <a:xfrm>
            <a:off x="10153260" y="5871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2886" name="object_2887">
            <a:hlinkClick r:id="rId7" action="ppaction://hlinksldjump" tooltip="Marketing: Product development Z=2.4 / W=47%"/>
          </p:cNvPr>
          <p:cNvSpPr/>
          <p:nvPr/>
        </p:nvSpPr>
        <p:spPr>
          <a:xfrm>
            <a:off x="11508833" y="65673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2888" name="object_2889">
            <a:hlinkClick r:id="rId7" action="ppaction://hlinksldjump" tooltip="Marketing: Advertising Z=2.3 / W=66%"/>
          </p:cNvPr>
          <p:cNvSpPr/>
          <p:nvPr/>
        </p:nvSpPr>
        <p:spPr>
          <a:xfrm>
            <a:off x="11779438" y="52453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2890" name="object_2891">
            <a:hlinkClick r:id="rId7" action="ppaction://hlinksldjump" tooltip="Purchase: Purchase development Z=2.5 / W=62%"/>
          </p:cNvPr>
          <p:cNvSpPr/>
          <p:nvPr/>
        </p:nvSpPr>
        <p:spPr>
          <a:xfrm>
            <a:off x="11274024" y="55236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2892" name="object_2893">
            <a:hlinkClick r:id="rId7" action="ppaction://hlinksldjump" tooltip="Production: Production group 1 Z=2.4 / W=0%"/>
          </p:cNvPr>
          <p:cNvSpPr/>
          <p:nvPr/>
        </p:nvSpPr>
        <p:spPr>
          <a:xfrm>
            <a:off x="11467757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2894" name="object_2895">
            <a:hlinkClick r:id="rId7" action="ppaction://hlinksldjump" tooltip="Production: Production group 2 Z=2.0 / W=0%"/>
          </p:cNvPr>
          <p:cNvSpPr/>
          <p:nvPr/>
        </p:nvSpPr>
        <p:spPr>
          <a:xfrm>
            <a:off x="12873738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2896" name="object_2897">
            <a:hlinkClick r:id="rId7" action="ppaction://hlinksldjump" tooltip="Production: Production group 3 Z=2.8 / W=86%"/>
          </p:cNvPr>
          <p:cNvSpPr/>
          <p:nvPr/>
        </p:nvSpPr>
        <p:spPr>
          <a:xfrm>
            <a:off x="10187638" y="3853650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2898" name="object_2899">
            <a:hlinkClick r:id="rId7" action="ppaction://hlinksldjump" tooltip="Production: Production group 4 Z=3.0 / W=45%"/>
          </p:cNvPr>
          <p:cNvSpPr/>
          <p:nvPr/>
        </p:nvSpPr>
        <p:spPr>
          <a:xfrm>
            <a:off x="9600171" y="6706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2900" name="object_2901">
            <a:hlinkClick r:id="rId7" action="ppaction://hlinksldjump" tooltip="Production: Production group 5 Z=2.1 / W=68%"/>
          </p:cNvPr>
          <p:cNvSpPr/>
          <p:nvPr/>
        </p:nvSpPr>
        <p:spPr>
          <a:xfrm>
            <a:off x="12577610" y="51061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2902" name="object_2903">
            <a:hlinkClick r:id="rId7" action="ppaction://hlinksldjump" tooltip="Production: Production group 6 Z=2.8 / W=40%"/>
          </p:cNvPr>
          <p:cNvSpPr/>
          <p:nvPr/>
        </p:nvSpPr>
        <p:spPr>
          <a:xfrm>
            <a:off x="10340620" y="70544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2904" name="object_2905">
            <a:hlinkClick r:id="rId7" action="ppaction://hlinksldjump" tooltip="Production: Production group 7 Z=2.3 / W=65%"/>
          </p:cNvPr>
          <p:cNvSpPr/>
          <p:nvPr/>
        </p:nvSpPr>
        <p:spPr>
          <a:xfrm>
            <a:off x="11952555" y="53148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2906" name="object_2907">
            <a:hlinkClick r:id="rId7" action="ppaction://hlinksldjump" tooltip="Production: Production group 8 Z=2.0 / W=43%"/>
          </p:cNvPr>
          <p:cNvSpPr/>
          <p:nvPr/>
        </p:nvSpPr>
        <p:spPr>
          <a:xfrm>
            <a:off x="12784430" y="6845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2908" name="object_2909">
            <a:hlinkClick r:id="rId7" action="ppaction://hlinksldjump" tooltip="Production: Production group 9 Z=3.3 / W=80%"/>
          </p:cNvPr>
          <p:cNvSpPr/>
          <p:nvPr/>
        </p:nvSpPr>
        <p:spPr>
          <a:xfrm>
            <a:off x="8836988" y="4271150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2910" name="object_2911">
            <a:hlinkClick r:id="rId7" action="ppaction://hlinksldjump" tooltip="Production: Production group 10 Z=2.3 / W=61%"/>
          </p:cNvPr>
          <p:cNvSpPr/>
          <p:nvPr/>
        </p:nvSpPr>
        <p:spPr>
          <a:xfrm>
            <a:off x="12002353" y="55932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2912" name="object_2913">
            <a:hlinkClick r:id="rId7" action="ppaction://hlinksldjump" tooltip="Finance: Accounting Z=2.5 / W=64%"/>
          </p:cNvPr>
          <p:cNvSpPr/>
          <p:nvPr/>
        </p:nvSpPr>
        <p:spPr>
          <a:xfrm>
            <a:off x="11388612" y="53844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2914" name="object_2915">
            <a:hlinkClick r:id="rId7" action="ppaction://hlinksldjump" tooltip="Finance: Controlling Z=2.2 / W=30%"/>
          </p:cNvPr>
          <p:cNvSpPr/>
          <p:nvPr/>
        </p:nvSpPr>
        <p:spPr>
          <a:xfrm>
            <a:off x="12102112" y="77503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2916" name="object_2917">
            <a:hlinkClick r:id="rId7" action="ppaction://hlinksldjump" tooltip="HR: Payroll processing Z=3.2 / W=83%"/>
          </p:cNvPr>
          <p:cNvSpPr/>
          <p:nvPr/>
        </p:nvSpPr>
        <p:spPr>
          <a:xfrm>
            <a:off x="8913884" y="4062400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2918" name="object_2919">
            <a:hlinkClick r:id="rId7" action="ppaction://hlinksldjump" tooltip="HR: Organisation development Z=2.5 / W=59%"/>
          </p:cNvPr>
          <p:cNvSpPr/>
          <p:nvPr/>
        </p:nvSpPr>
        <p:spPr>
          <a:xfrm>
            <a:off x="11360625" y="57323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2920" name="object_2921">
            <a:hlinkClick r:id="rId7" action="ppaction://hlinksldjump" tooltip="HR: HR development Z=2.4 / W=53%"/>
          </p:cNvPr>
          <p:cNvSpPr/>
          <p:nvPr/>
        </p:nvSpPr>
        <p:spPr>
          <a:xfrm>
            <a:off x="11705207" y="61498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2922" name="object_2923">
            <a:hlinkClick r:id="rId7" action="ppaction://hlinksldjump" tooltip="HR: HR administration Z=2.5 / W=71%"/>
          </p:cNvPr>
          <p:cNvSpPr/>
          <p:nvPr/>
        </p:nvSpPr>
        <p:spPr>
          <a:xfrm>
            <a:off x="11264574" y="48973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2924" name="object_2925">
            <a:hlinkClick r:id="rId7" action="ppaction://hlinksldjump" tooltip="Legal: Compliance Z=2.4 / W=72%"/>
          </p:cNvPr>
          <p:cNvSpPr/>
          <p:nvPr/>
        </p:nvSpPr>
        <p:spPr>
          <a:xfrm>
            <a:off x="11480524" y="48278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2926" name="object_2927">
            <a:hlinkClick r:id="rId7" action="ppaction://hlinksldjump" tooltip="Legal: Contract design Z=2.1 / W=20%"/>
          </p:cNvPr>
          <p:cNvSpPr/>
          <p:nvPr/>
        </p:nvSpPr>
        <p:spPr>
          <a:xfrm>
            <a:off x="12552227" y="84461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2928" name="object_2929">
            <a:hlinkClick r:id="rId7" action="ppaction://hlinksldjump" tooltip="Legal: Audit Z=2.0 / W=27%"/>
          </p:cNvPr>
          <p:cNvSpPr/>
          <p:nvPr/>
        </p:nvSpPr>
        <p:spPr>
          <a:xfrm>
            <a:off x="12748008" y="795906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2930" name="object_2931">
            <a:hlinkClick r:id="rId7" action="ppaction://hlinksldjump" tooltip="IT: Software development Z=2.2 / W=37%"/>
          </p:cNvPr>
          <p:cNvSpPr/>
          <p:nvPr/>
        </p:nvSpPr>
        <p:spPr>
          <a:xfrm>
            <a:off x="12314589" y="7263231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2932" name="object_2933">
            <a:hlinkClick r:id="rId7" action="ppaction://hlinksldjump" tooltip="IT: IT operation Z=2.7 / W=74%"/>
          </p:cNvPr>
          <p:cNvSpPr/>
          <p:nvPr/>
        </p:nvSpPr>
        <p:spPr>
          <a:xfrm>
            <a:off x="10617520" y="46886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2934" name="object_2935">
            <a:hlinkClick r:id="rId7" action="ppaction://hlinksldjump" tooltip="IT: IT purchase Z=2.6 / W=35%"/>
          </p:cNvPr>
          <p:cNvSpPr/>
          <p:nvPr/>
        </p:nvSpPr>
        <p:spPr>
          <a:xfrm>
            <a:off x="10843142" y="74023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0" name="object_2951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181B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2950" b="1" dirty="0"/>
          </a:p>
        </p:txBody>
      </p:sp>
      <p:sp>
        <p:nvSpPr>
          <p:cNvPr id="2952" name="object_2953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Gerechte Behandlung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2954" name="2955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2956" name="2957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2958" name="object_2959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2.2</a:t>
            </a:r>
          </a:p>
        </p:txBody>
      </p:sp>
      <p:sp>
        <p:nvSpPr>
          <p:cNvPr id="2960" name="object_2961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2962" name="object_2963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2964" name="object_2965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2966" name="object_2967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2938" name="object_2939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2940" name="object_2941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2942" name="object_2943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2944" name="object_2945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2946" name="object_2947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2948" name="object_2949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2968" name="object_2969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0" name="object_2971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2" name="object_2973">
            <a:hlinkClick r:id="rId7" action="ppaction://hlinksldjump" tooltip="Company overall Z=2.2 / W=66%"/>
          </p:cNvPr>
          <p:cNvSpPr/>
          <p:nvPr/>
        </p:nvSpPr>
        <p:spPr>
          <a:xfrm>
            <a:off x="12150629" y="52453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2974" name="object_2975">
            <a:hlinkClick r:id="rId7" action="ppaction://hlinksldjump" tooltip="Marketing: Sponsoring Z=1.1 / W=31%"/>
          </p:cNvPr>
          <p:cNvSpPr/>
          <p:nvPr/>
        </p:nvSpPr>
        <p:spPr>
          <a:xfrm>
            <a:off x="15767338" y="7680731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2976" name="object_2977">
            <a:hlinkClick r:id="rId7" action="ppaction://hlinksldjump" tooltip="Marketing: Communication Z=2.7 / W=44%"/>
          </p:cNvPr>
          <p:cNvSpPr/>
          <p:nvPr/>
        </p:nvSpPr>
        <p:spPr>
          <a:xfrm>
            <a:off x="10707033" y="67761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2978" name="object_2979">
            <a:hlinkClick r:id="rId7" action="ppaction://hlinksldjump" tooltip="Production: Production group 6 Z=2.0 / W=44%"/>
          </p:cNvPr>
          <p:cNvSpPr/>
          <p:nvPr/>
        </p:nvSpPr>
        <p:spPr>
          <a:xfrm>
            <a:off x="12873738" y="67761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2980" name="object_2981">
            <a:hlinkClick r:id="rId7" action="ppaction://hlinksldjump" tooltip="Marketing: Product development Z=2.2 / W=24%"/>
          </p:cNvPr>
          <p:cNvSpPr/>
          <p:nvPr/>
        </p:nvSpPr>
        <p:spPr>
          <a:xfrm>
            <a:off x="12224533" y="816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2982" name="object_2983">
            <a:hlinkClick r:id="rId7" action="ppaction://hlinksldjump" tooltip="Marketing: Advertising Z=2.0 / W=60%"/>
          </p:cNvPr>
          <p:cNvSpPr/>
          <p:nvPr/>
        </p:nvSpPr>
        <p:spPr>
          <a:xfrm>
            <a:off x="12863936" y="56628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2984" name="object_2985">
            <a:hlinkClick r:id="rId7" action="ppaction://hlinksldjump" tooltip="Production: Production group 9 Z=2.5 / W=60%"/>
          </p:cNvPr>
          <p:cNvSpPr/>
          <p:nvPr/>
        </p:nvSpPr>
        <p:spPr>
          <a:xfrm>
            <a:off x="11248255" y="56628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2986" name="object_2987">
            <a:hlinkClick r:id="rId7" action="ppaction://hlinksldjump" tooltip="Legal: Contract design Z=1.9 / W=60%"/>
          </p:cNvPr>
          <p:cNvSpPr/>
          <p:nvPr/>
        </p:nvSpPr>
        <p:spPr>
          <a:xfrm>
            <a:off x="13230973" y="56628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2988" name="object_2989">
            <a:hlinkClick r:id="rId7" action="ppaction://hlinksldjump" tooltip="Purchase: Purchase administration Z=2.5 / W=68%"/>
          </p:cNvPr>
          <p:cNvSpPr/>
          <p:nvPr/>
        </p:nvSpPr>
        <p:spPr>
          <a:xfrm>
            <a:off x="11191330" y="51061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2990" name="object_2991">
            <a:hlinkClick r:id="rId7" action="ppaction://hlinksldjump" tooltip="HR: HR development Z=2.2 / W=68%"/>
          </p:cNvPr>
          <p:cNvSpPr/>
          <p:nvPr/>
        </p:nvSpPr>
        <p:spPr>
          <a:xfrm>
            <a:off x="12230716" y="51061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2992" name="object_2993">
            <a:hlinkClick r:id="rId7" action="ppaction://hlinksldjump" tooltip="Purchase: Purchase development Z=2.2 / W=55%"/>
          </p:cNvPr>
          <p:cNvSpPr/>
          <p:nvPr/>
        </p:nvSpPr>
        <p:spPr>
          <a:xfrm>
            <a:off x="12293450" y="6010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2994" name="object_2995">
            <a:hlinkClick r:id="rId7" action="ppaction://hlinksldjump" tooltip="Production: Production group 1 Z=2.2 / W=0%"/>
          </p:cNvPr>
          <p:cNvSpPr/>
          <p:nvPr/>
        </p:nvSpPr>
        <p:spPr>
          <a:xfrm>
            <a:off x="12221545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2996" name="object_2997">
            <a:hlinkClick r:id="rId7" action="ppaction://hlinksldjump" tooltip="Production: Production group 2 Z=2.1 / W=0%"/>
          </p:cNvPr>
          <p:cNvSpPr/>
          <p:nvPr/>
        </p:nvSpPr>
        <p:spPr>
          <a:xfrm>
            <a:off x="12547882" y="983781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2998" name="object_2999">
            <a:hlinkClick r:id="rId7" action="ppaction://hlinksldjump" tooltip="Production: Production group 3 Z=2.5 / W=74%"/>
          </p:cNvPr>
          <p:cNvSpPr/>
          <p:nvPr/>
        </p:nvSpPr>
        <p:spPr>
          <a:xfrm>
            <a:off x="11327836" y="468864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3000" name="object_3001">
            <a:hlinkClick r:id="rId7" action="ppaction://hlinksldjump" tooltip="Production: Production group 4 Z=2.9 / W=32%"/>
          </p:cNvPr>
          <p:cNvSpPr/>
          <p:nvPr/>
        </p:nvSpPr>
        <p:spPr>
          <a:xfrm>
            <a:off x="9945691" y="76111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3002" name="object_3003">
            <a:hlinkClick r:id="rId7" action="ppaction://hlinksldjump" tooltip="Production: Production group 5 Z=1.9 / W=67%"/>
          </p:cNvPr>
          <p:cNvSpPr/>
          <p:nvPr/>
        </p:nvSpPr>
        <p:spPr>
          <a:xfrm>
            <a:off x="13354503" y="5175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3004" name="object_3005">
            <a:hlinkClick r:id="rId7" action="ppaction://hlinksldjump" tooltip="Production: Production group 7 Z=2.1 / W=59%"/>
          </p:cNvPr>
          <p:cNvSpPr/>
          <p:nvPr/>
        </p:nvSpPr>
        <p:spPr>
          <a:xfrm>
            <a:off x="12580623" y="57323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3006" name="object_3007">
            <a:hlinkClick r:id="rId7" action="ppaction://hlinksldjump" tooltip="HR: Organisation development Z=2.0 / W=59%"/>
          </p:cNvPr>
          <p:cNvSpPr/>
          <p:nvPr/>
        </p:nvSpPr>
        <p:spPr>
          <a:xfrm>
            <a:off x="12820528" y="57323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3008" name="object_3009">
            <a:hlinkClick r:id="rId7" action="ppaction://hlinksldjump" tooltip="Production: Production group 8 Z=1.8 / W=30%"/>
          </p:cNvPr>
          <p:cNvSpPr/>
          <p:nvPr/>
        </p:nvSpPr>
        <p:spPr>
          <a:xfrm>
            <a:off x="13482003" y="77503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3010" name="object_3011">
            <a:hlinkClick r:id="rId7" action="ppaction://hlinksldjump" tooltip="Production: Production group 10 Z=2.3 / W=73%"/>
          </p:cNvPr>
          <p:cNvSpPr/>
          <p:nvPr/>
        </p:nvSpPr>
        <p:spPr>
          <a:xfrm>
            <a:off x="11963801" y="475823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3012" name="object_3013">
            <a:hlinkClick r:id="rId7" action="ppaction://hlinksldjump" tooltip="Finance: Accounting Z=2.2 / W=80%"/>
          </p:cNvPr>
          <p:cNvSpPr/>
          <p:nvPr/>
        </p:nvSpPr>
        <p:spPr>
          <a:xfrm>
            <a:off x="12256267" y="4271150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3014" name="object_3015">
            <a:hlinkClick r:id="rId7" action="ppaction://hlinksldjump" tooltip="HR: HR administration Z=2.4 / W=80%"/>
          </p:cNvPr>
          <p:cNvSpPr/>
          <p:nvPr/>
        </p:nvSpPr>
        <p:spPr>
          <a:xfrm>
            <a:off x="11745803" y="4271150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3016" name="object_3017">
            <a:hlinkClick r:id="rId7" action="ppaction://hlinksldjump" tooltip="Finance: Controlling Z=2.0 / W=35%"/>
          </p:cNvPr>
          <p:cNvSpPr/>
          <p:nvPr/>
        </p:nvSpPr>
        <p:spPr>
          <a:xfrm>
            <a:off x="12810697" y="740239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3018" name="object_3019">
            <a:hlinkClick r:id="rId7" action="ppaction://hlinksldjump" tooltip="HR: Payroll processing Z=2.9 / W=70%"/>
          </p:cNvPr>
          <p:cNvSpPr/>
          <p:nvPr/>
        </p:nvSpPr>
        <p:spPr>
          <a:xfrm>
            <a:off x="9960473" y="496698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3020" name="object_3021">
            <a:hlinkClick r:id="rId7" action="ppaction://hlinksldjump" tooltip="Legal: Compliance Z=1.7 / W=33%"/>
          </p:cNvPr>
          <p:cNvSpPr/>
          <p:nvPr/>
        </p:nvSpPr>
        <p:spPr>
          <a:xfrm>
            <a:off x="13760666" y="7541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3022" name="object_3023">
            <a:hlinkClick r:id="rId7" action="ppaction://hlinksldjump" tooltip="Legal: Audit Z=2.1 / W=69%"/>
          </p:cNvPr>
          <p:cNvSpPr/>
          <p:nvPr/>
        </p:nvSpPr>
        <p:spPr>
          <a:xfrm>
            <a:off x="12657959" y="503656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3024" name="object_3025">
            <a:hlinkClick r:id="rId7" action="ppaction://hlinksldjump" tooltip="IT: Software development Z=2.0 / W=71%"/>
          </p:cNvPr>
          <p:cNvSpPr/>
          <p:nvPr/>
        </p:nvSpPr>
        <p:spPr>
          <a:xfrm>
            <a:off x="12914436" y="4897399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3026" name="object_3027">
            <a:hlinkClick r:id="rId7" action="ppaction://hlinksldjump" tooltip="IT: IT operation Z=2.2 / W=48%"/>
          </p:cNvPr>
          <p:cNvSpPr/>
          <p:nvPr/>
        </p:nvSpPr>
        <p:spPr>
          <a:xfrm>
            <a:off x="12106624" y="649781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3028" name="object_3029">
            <a:hlinkClick r:id="rId7" action="ppaction://hlinksldjump" tooltip="IT: IT purchase Z=2.2 / W=39%"/>
          </p:cNvPr>
          <p:cNvSpPr/>
          <p:nvPr/>
        </p:nvSpPr>
        <p:spPr>
          <a:xfrm>
            <a:off x="12112265" y="71240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4" name="object_3045"/>
          <p:cNvSpPr>
            <a:spLocks noGrp="1"/>
          </p:cNvSpPr>
          <p:nvPr/>
        </p:nvSpPr>
        <p:spPr>
          <a:xfrm>
            <a:off x="757390" y="680607"/>
            <a:ext cx="733425" cy="733425"/>
          </a:xfrm>
          <a:prstGeom prst="rect">
            <a:avLst/>
          </a:prstGeom>
          <a:ln w="125650">
            <a:solidFill>
              <a:srgbClr val="F487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6" name="object_3047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Potenziale Arbeitsgestaltung / Weiterentwicklungsmöglichkeiten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3048" name="3049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3050" name="3051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3052" name="object_3053"/>
          <p:cNvSpPr/>
          <p:nvPr/>
        </p:nvSpPr>
        <p:spPr>
          <a:xfrm>
            <a:off x="18761549" y="2418474"/>
            <a:ext cx="922019" cy="922019"/>
          </a:xfrm>
          <a:prstGeom prst="rect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2.0</a:t>
            </a:r>
          </a:p>
        </p:txBody>
      </p:sp>
      <p:sp>
        <p:nvSpPr>
          <p:cNvPr id="3054" name="object_3055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3056" name="object_3057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3058" name="object_3059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3060" name="object_3061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3032" name="object_3033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3034" name="object_3035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3036" name="object_3037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3038" name="object_3039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3040" name="object_3041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3042" name="object_3043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3062" name="object_3063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4" name="object_3065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6" name="object_3067">
            <a:hlinkClick r:id="rId7" action="ppaction://hlinksldjump" tooltip="Company overall Z=2.0 / W=38%"/>
          </p:cNvPr>
          <p:cNvSpPr/>
          <p:nvPr/>
        </p:nvSpPr>
        <p:spPr>
          <a:xfrm>
            <a:off x="12860311" y="7193648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3068" name="object_3069">
            <a:hlinkClick r:id="rId7" action="ppaction://hlinksldjump" tooltip="Marketing: Sponsoring Z=1.3 / W=33%"/>
          </p:cNvPr>
          <p:cNvSpPr/>
          <p:nvPr/>
        </p:nvSpPr>
        <p:spPr>
          <a:xfrm>
            <a:off x="15124316" y="7541565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3070" name="object_3071">
            <a:hlinkClick r:id="rId7" action="ppaction://hlinksldjump" tooltip="IT: IT purchase Z=1.6 / W=33%"/>
          </p:cNvPr>
          <p:cNvSpPr/>
          <p:nvPr/>
        </p:nvSpPr>
        <p:spPr>
          <a:xfrm>
            <a:off x="14031922" y="7541565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3072" name="object_3073">
            <a:hlinkClick r:id="rId7" action="ppaction://hlinksldjump" tooltip="Marketing: Communication Z=2.1 / W=30%"/>
          </p:cNvPr>
          <p:cNvSpPr/>
          <p:nvPr/>
        </p:nvSpPr>
        <p:spPr>
          <a:xfrm rot="10800000">
            <a:off x="12448458" y="7750315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074" name="object_3075">
            <a:hlinkClick r:id="rId7" action="ppaction://hlinksldjump" tooltip="Marketing: Communication Z=2.1 / W=30%"/>
          </p:cNvPr>
          <p:cNvSpPr/>
          <p:nvPr/>
        </p:nvSpPr>
        <p:spPr>
          <a:xfrm>
            <a:off x="17256019" y="3455392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cxnSp>
        <p:nvCxnSpPr>
          <p:cNvPr id="3076" name="object_3077"/>
          <p:cNvCxnSpPr/>
          <p:nvPr/>
        </p:nvCxnSpPr>
        <p:spPr>
          <a:xfrm flipV="1">
            <a:off x="12702125" y="3722410"/>
            <a:ext cx="4553894" cy="4294922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078" name="object_3079">
            <a:hlinkClick r:id="rId7" action="ppaction://hlinksldjump" tooltip="Purchase: Purchase administration Z=2.1 / W=30%"/>
          </p:cNvPr>
          <p:cNvSpPr/>
          <p:nvPr/>
        </p:nvSpPr>
        <p:spPr>
          <a:xfrm rot="21600000">
            <a:off x="12448458" y="7777016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080" name="object_3081">
            <a:hlinkClick r:id="rId7" action="ppaction://hlinksldjump" tooltip="Purchase: Purchase administration Z=2.1 / W=30%"/>
          </p:cNvPr>
          <p:cNvSpPr/>
          <p:nvPr/>
        </p:nvSpPr>
        <p:spPr>
          <a:xfrm>
            <a:off x="17256019" y="4303533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cxnSp>
        <p:nvCxnSpPr>
          <p:cNvPr id="3082" name="object_3083"/>
          <p:cNvCxnSpPr/>
          <p:nvPr/>
        </p:nvCxnSpPr>
        <p:spPr>
          <a:xfrm flipV="1">
            <a:off x="12702125" y="4570551"/>
            <a:ext cx="4553894" cy="3446781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084" name="object_3085">
            <a:hlinkClick r:id="rId7" action="ppaction://hlinksldjump" tooltip="IT: Software development Z=1.8 / W=30%"/>
          </p:cNvPr>
          <p:cNvSpPr/>
          <p:nvPr/>
        </p:nvSpPr>
        <p:spPr>
          <a:xfrm>
            <a:off x="13599111" y="7750315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3086" name="object_3087">
            <a:hlinkClick r:id="rId7" action="ppaction://hlinksldjump" tooltip="Marketing: Product development Z=2.0 / W=16%"/>
          </p:cNvPr>
          <p:cNvSpPr/>
          <p:nvPr/>
        </p:nvSpPr>
        <p:spPr>
          <a:xfrm>
            <a:off x="13023455" y="8724481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3088" name="object_3089">
            <a:hlinkClick r:id="rId7" action="ppaction://hlinksldjump" tooltip="Marketing: Advertising Z=1.9 / W=28%"/>
          </p:cNvPr>
          <p:cNvSpPr/>
          <p:nvPr/>
        </p:nvSpPr>
        <p:spPr>
          <a:xfrm>
            <a:off x="13347973" y="7889481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3090" name="object_3091">
            <a:hlinkClick r:id="rId7" action="ppaction://hlinksldjump" tooltip="Purchase: Purchase development Z=1.7 / W=31%"/>
          </p:cNvPr>
          <p:cNvSpPr/>
          <p:nvPr/>
        </p:nvSpPr>
        <p:spPr>
          <a:xfrm>
            <a:off x="13753668" y="7680731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3092" name="object_3093">
            <a:hlinkClick r:id="rId7" action="ppaction://hlinksldjump" tooltip="Production: Production group 1 Z=2.0 / W=0%"/>
          </p:cNvPr>
          <p:cNvSpPr/>
          <p:nvPr/>
        </p:nvSpPr>
        <p:spPr>
          <a:xfrm>
            <a:off x="12819144" y="9837814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3094" name="object_3095">
            <a:hlinkClick r:id="rId7" action="ppaction://hlinksldjump" tooltip="Production: Production group 2 Z=2.8 / W=0%"/>
          </p:cNvPr>
          <p:cNvSpPr/>
          <p:nvPr/>
        </p:nvSpPr>
        <p:spPr>
          <a:xfrm>
            <a:off x="10454510" y="9837814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3096" name="object_3097">
            <a:hlinkClick r:id="rId7" action="ppaction://hlinksldjump" tooltip="Production: Production group 3 Z=2.1 / W=44%"/>
          </p:cNvPr>
          <p:cNvSpPr/>
          <p:nvPr/>
        </p:nvSpPr>
        <p:spPr>
          <a:xfrm rot="10800000">
            <a:off x="12435957" y="6776148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098" name="object_3099">
            <a:hlinkClick r:id="rId7" action="ppaction://hlinksldjump" tooltip="Production: Production group 3 Z=2.1 / W=44%"/>
          </p:cNvPr>
          <p:cNvSpPr/>
          <p:nvPr/>
        </p:nvSpPr>
        <p:spPr>
          <a:xfrm>
            <a:off x="17256019" y="5151674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cxnSp>
        <p:nvCxnSpPr>
          <p:cNvPr id="3100" name="object_3101"/>
          <p:cNvCxnSpPr/>
          <p:nvPr/>
        </p:nvCxnSpPr>
        <p:spPr>
          <a:xfrm flipV="1">
            <a:off x="12689624" y="5418692"/>
            <a:ext cx="4566395" cy="1624474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102" name="object_3103">
            <a:hlinkClick r:id="rId7" action="ppaction://hlinksldjump" tooltip="HR: HR development Z=2.1 / W=44%"/>
          </p:cNvPr>
          <p:cNvSpPr/>
          <p:nvPr/>
        </p:nvSpPr>
        <p:spPr>
          <a:xfrm rot="21600000">
            <a:off x="12435957" y="6802850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104" name="object_3105">
            <a:hlinkClick r:id="rId7" action="ppaction://hlinksldjump" tooltip="HR: HR development Z=2.1 / W=44%"/>
          </p:cNvPr>
          <p:cNvSpPr/>
          <p:nvPr/>
        </p:nvSpPr>
        <p:spPr>
          <a:xfrm>
            <a:off x="17256019" y="5999815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cxnSp>
        <p:nvCxnSpPr>
          <p:cNvPr id="3106" name="object_3107"/>
          <p:cNvCxnSpPr/>
          <p:nvPr/>
        </p:nvCxnSpPr>
        <p:spPr>
          <a:xfrm flipV="1">
            <a:off x="12689624" y="6266833"/>
            <a:ext cx="4566395" cy="776333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108" name="object_3109">
            <a:hlinkClick r:id="rId7" action="ppaction://hlinksldjump" tooltip="Production: Production group 4 Z=2.3 / W=24%"/>
          </p:cNvPr>
          <p:cNvSpPr/>
          <p:nvPr/>
        </p:nvSpPr>
        <p:spPr>
          <a:xfrm>
            <a:off x="12056945" y="8167814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3110" name="object_3111">
            <a:hlinkClick r:id="rId7" action="ppaction://hlinksldjump" tooltip="Production: Production group 5 Z=1.8 / W=35%"/>
          </p:cNvPr>
          <p:cNvSpPr/>
          <p:nvPr/>
        </p:nvSpPr>
        <p:spPr>
          <a:xfrm>
            <a:off x="13569450" y="7402398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3112" name="object_3113">
            <a:hlinkClick r:id="rId7" action="ppaction://hlinksldjump" tooltip="IT: IT operation Z=2.0 / W=35%"/>
          </p:cNvPr>
          <p:cNvSpPr/>
          <p:nvPr/>
        </p:nvSpPr>
        <p:spPr>
          <a:xfrm>
            <a:off x="12799370" y="7402398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3114" name="object_3115">
            <a:hlinkClick r:id="rId7" action="ppaction://hlinksldjump" tooltip="Production: Production group 6 Z=1.7 / W=25%"/>
          </p:cNvPr>
          <p:cNvSpPr/>
          <p:nvPr/>
        </p:nvSpPr>
        <p:spPr>
          <a:xfrm>
            <a:off x="13703903" y="8098231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3116" name="object_3117">
            <a:hlinkClick r:id="rId7" action="ppaction://hlinksldjump" tooltip="Production: Production group 7 Z=2.0 / W=39%"/>
          </p:cNvPr>
          <p:cNvSpPr/>
          <p:nvPr/>
        </p:nvSpPr>
        <p:spPr>
          <a:xfrm>
            <a:off x="12957592" y="7124065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3118" name="object_3119">
            <a:hlinkClick r:id="rId7" action="ppaction://hlinksldjump" tooltip="Production: Production group 8 Z=1.8 / W=22%"/>
          </p:cNvPr>
          <p:cNvSpPr/>
          <p:nvPr/>
        </p:nvSpPr>
        <p:spPr>
          <a:xfrm>
            <a:off x="13488842" y="8306981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3120" name="object_3121">
            <a:hlinkClick r:id="rId7" action="ppaction://hlinksldjump" tooltip="Production: Production group 9 Z=2.2 / W=34%"/>
          </p:cNvPr>
          <p:cNvSpPr/>
          <p:nvPr/>
        </p:nvSpPr>
        <p:spPr>
          <a:xfrm>
            <a:off x="12089368" y="7471981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3122" name="object_3123">
            <a:hlinkClick r:id="rId7" action="ppaction://hlinksldjump" tooltip="Production: Production group 10 Z=2.0 / W=41%"/>
          </p:cNvPr>
          <p:cNvSpPr/>
          <p:nvPr/>
        </p:nvSpPr>
        <p:spPr>
          <a:xfrm>
            <a:off x="13021110" y="6984898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3124" name="object_3125">
            <a:hlinkClick r:id="rId7" action="ppaction://hlinksldjump" tooltip="Finance: Accounting Z=1.9 / W=56%"/>
          </p:cNvPr>
          <p:cNvSpPr/>
          <p:nvPr/>
        </p:nvSpPr>
        <p:spPr>
          <a:xfrm>
            <a:off x="13272568" y="5941149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3126" name="object_3127">
            <a:hlinkClick r:id="rId7" action="ppaction://hlinksldjump" tooltip="Finance: Controlling Z=1.9 / W=32%"/>
          </p:cNvPr>
          <p:cNvSpPr/>
          <p:nvPr/>
        </p:nvSpPr>
        <p:spPr>
          <a:xfrm>
            <a:off x="13259024" y="7611148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3128" name="object_3129">
            <a:hlinkClick r:id="rId7" action="ppaction://hlinksldjump" tooltip="HR: Payroll processing Z=2.5 / W=40%"/>
          </p:cNvPr>
          <p:cNvSpPr/>
          <p:nvPr/>
        </p:nvSpPr>
        <p:spPr>
          <a:xfrm>
            <a:off x="11293045" y="7054482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3130" name="object_3131">
            <a:hlinkClick r:id="rId7" action="ppaction://hlinksldjump" tooltip="HR: Organisation development Z=2.0 / W=42%"/>
          </p:cNvPr>
          <p:cNvSpPr/>
          <p:nvPr/>
        </p:nvSpPr>
        <p:spPr>
          <a:xfrm>
            <a:off x="12891984" y="6915315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3132" name="object_3133">
            <a:hlinkClick r:id="rId7" action="ppaction://hlinksldjump" tooltip="HR: HR administration Z=2.0 / W=54%"/>
          </p:cNvPr>
          <p:cNvSpPr/>
          <p:nvPr/>
        </p:nvSpPr>
        <p:spPr>
          <a:xfrm>
            <a:off x="12713702" y="6080315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3134" name="object_3135">
            <a:hlinkClick r:id="rId7" action="ppaction://hlinksldjump" tooltip="Legal: Compliance Z=1.8 / W=37%"/>
          </p:cNvPr>
          <p:cNvSpPr/>
          <p:nvPr/>
        </p:nvSpPr>
        <p:spPr>
          <a:xfrm>
            <a:off x="13409590" y="7263231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3136" name="object_3137">
            <a:hlinkClick r:id="rId7" action="ppaction://hlinksldjump" tooltip="Legal: Contract design Z=1.5 / W=43%"/>
          </p:cNvPr>
          <p:cNvSpPr/>
          <p:nvPr/>
        </p:nvSpPr>
        <p:spPr>
          <a:xfrm>
            <a:off x="14322162" y="6845732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3138" name="object_3139">
            <a:hlinkClick r:id="rId7" action="ppaction://hlinksldjump" tooltip="Legal: Audit Z=1.7 / W=21%"/>
          </p:cNvPr>
          <p:cNvSpPr/>
          <p:nvPr/>
        </p:nvSpPr>
        <p:spPr>
          <a:xfrm>
            <a:off x="13791395" y="8376564"/>
            <a:ext cx="534035" cy="534035"/>
          </a:xfrm>
          <a:prstGeom prst="rect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4" name="object_3155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F48798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2950" b="1" dirty="0"/>
          </a:p>
        </p:txBody>
      </p:sp>
      <p:sp>
        <p:nvSpPr>
          <p:cNvPr id="3156" name="object_3157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Ausbildungsgüte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3158" name="3159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3160" name="3161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3162" name="object_3163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1.8</a:t>
            </a:r>
          </a:p>
        </p:txBody>
      </p:sp>
      <p:sp>
        <p:nvSpPr>
          <p:cNvPr id="3164" name="object_3165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3166" name="object_3167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3168" name="object_3169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3170" name="object_3171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3142" name="object_3143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3144" name="object_3145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3146" name="object_3147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3148" name="object_3149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3150" name="object_3151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3152" name="object_3153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3172" name="object_3173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4" name="object_3175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6" name="object_3177">
            <a:hlinkClick r:id="rId7" action="ppaction://hlinksldjump" tooltip="Company overall Z=1.8 / W=24%"/>
          </p:cNvPr>
          <p:cNvSpPr/>
          <p:nvPr/>
        </p:nvSpPr>
        <p:spPr>
          <a:xfrm>
            <a:off x="13538008" y="816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3178" name="object_3179">
            <a:hlinkClick r:id="rId7" action="ppaction://hlinksldjump" tooltip="Purchase: Purchase administration Z=1.6 / W=24%"/>
          </p:cNvPr>
          <p:cNvSpPr/>
          <p:nvPr/>
        </p:nvSpPr>
        <p:spPr>
          <a:xfrm rot="10800000">
            <a:off x="14181669" y="816781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180" name="object_3181">
            <a:hlinkClick r:id="rId7" action="ppaction://hlinksldjump" tooltip="Purchase: Purchase administration Z=1.6 / W=24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cxnSp>
        <p:nvCxnSpPr>
          <p:cNvPr id="3182" name="object_3183"/>
          <p:cNvCxnSpPr/>
          <p:nvPr/>
        </p:nvCxnSpPr>
        <p:spPr>
          <a:xfrm flipV="1">
            <a:off x="14435336" y="3722410"/>
            <a:ext cx="2820683" cy="4712422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184" name="object_3185">
            <a:hlinkClick r:id="rId7" action="ppaction://hlinksldjump" tooltip="Production: Production group 10 Z=1.6 / W=24%"/>
          </p:cNvPr>
          <p:cNvSpPr/>
          <p:nvPr/>
        </p:nvSpPr>
        <p:spPr>
          <a:xfrm rot="21600000">
            <a:off x="14181669" y="8194516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186" name="object_3187">
            <a:hlinkClick r:id="rId7" action="ppaction://hlinksldjump" tooltip="Production: Production group 10 Z=1.6 / W=24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cxnSp>
        <p:nvCxnSpPr>
          <p:cNvPr id="3188" name="object_3189"/>
          <p:cNvCxnSpPr/>
          <p:nvPr/>
        </p:nvCxnSpPr>
        <p:spPr>
          <a:xfrm flipV="1">
            <a:off x="14435336" y="4570551"/>
            <a:ext cx="2820683" cy="3864281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190" name="object_3191">
            <a:hlinkClick r:id="rId7" action="ppaction://hlinksldjump" tooltip="Marketing: Sponsoring Z=1.4 / W=35%"/>
          </p:cNvPr>
          <p:cNvSpPr/>
          <p:nvPr/>
        </p:nvSpPr>
        <p:spPr>
          <a:xfrm>
            <a:off x="14909975" y="74023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3192" name="object_3193">
            <a:hlinkClick r:id="rId7" action="ppaction://hlinksldjump" tooltip="Marketing: Communication Z=2.0 / W=20%"/>
          </p:cNvPr>
          <p:cNvSpPr/>
          <p:nvPr/>
        </p:nvSpPr>
        <p:spPr>
          <a:xfrm>
            <a:off x="12765364" y="84461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3194" name="object_3195">
            <a:hlinkClick r:id="rId7" action="ppaction://hlinksldjump" tooltip="Marketing: Product development Z=1.6 / W=16%"/>
          </p:cNvPr>
          <p:cNvSpPr/>
          <p:nvPr/>
        </p:nvSpPr>
        <p:spPr>
          <a:xfrm>
            <a:off x="14238644" y="872448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3196" name="object_3197">
            <a:hlinkClick r:id="rId7" action="ppaction://hlinksldjump" tooltip="Production: Production group 9 Z=2.0 / W=16%"/>
          </p:cNvPr>
          <p:cNvSpPr/>
          <p:nvPr/>
        </p:nvSpPr>
        <p:spPr>
          <a:xfrm>
            <a:off x="12826283" y="872448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3198" name="object_3199">
            <a:hlinkClick r:id="rId7" action="ppaction://hlinksldjump" tooltip="Marketing: Advertising Z=1.6 / W=21%"/>
          </p:cNvPr>
          <p:cNvSpPr/>
          <p:nvPr/>
        </p:nvSpPr>
        <p:spPr>
          <a:xfrm>
            <a:off x="14138542" y="83765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3200" name="object_3201">
            <a:hlinkClick r:id="rId7" action="ppaction://hlinksldjump" tooltip="Production: Production group 7 Z=1.8 / W=21%"/>
          </p:cNvPr>
          <p:cNvSpPr/>
          <p:nvPr/>
        </p:nvSpPr>
        <p:spPr>
          <a:xfrm rot="10800000">
            <a:off x="13465087" y="837656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202" name="object_3203">
            <a:hlinkClick r:id="rId7" action="ppaction://hlinksldjump" tooltip="Production: Production group 7 Z=1.8 / W=21%"/>
          </p:cNvPr>
          <p:cNvSpPr/>
          <p:nvPr/>
        </p:nvSpPr>
        <p:spPr>
          <a:xfrm>
            <a:off x="17256019" y="515167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cxnSp>
        <p:nvCxnSpPr>
          <p:cNvPr id="3204" name="object_3205"/>
          <p:cNvCxnSpPr/>
          <p:nvPr/>
        </p:nvCxnSpPr>
        <p:spPr>
          <a:xfrm flipV="1">
            <a:off x="13718753" y="5418692"/>
            <a:ext cx="3537266" cy="3224890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206" name="object_3207">
            <a:hlinkClick r:id="rId7" action="ppaction://hlinksldjump" tooltip="IT: IT operation Z=1.8 / W=21%"/>
          </p:cNvPr>
          <p:cNvSpPr/>
          <p:nvPr/>
        </p:nvSpPr>
        <p:spPr>
          <a:xfrm rot="21600000">
            <a:off x="13465087" y="8403266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208" name="object_3209">
            <a:hlinkClick r:id="rId7" action="ppaction://hlinksldjump" tooltip="IT: IT operation Z=1.8 / W=21%"/>
          </p:cNvPr>
          <p:cNvSpPr/>
          <p:nvPr/>
        </p:nvSpPr>
        <p:spPr>
          <a:xfrm>
            <a:off x="17256019" y="59998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cxnSp>
        <p:nvCxnSpPr>
          <p:cNvPr id="3210" name="object_3211"/>
          <p:cNvCxnSpPr/>
          <p:nvPr/>
        </p:nvCxnSpPr>
        <p:spPr>
          <a:xfrm flipV="1">
            <a:off x="13718753" y="6266833"/>
            <a:ext cx="3537266" cy="2376749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212" name="object_3213">
            <a:hlinkClick r:id="rId7" action="ppaction://hlinksldjump" tooltip="HR: Organisation development Z=1.9 / W=21%"/>
          </p:cNvPr>
          <p:cNvSpPr/>
          <p:nvPr/>
        </p:nvSpPr>
        <p:spPr>
          <a:xfrm>
            <a:off x="13176480" y="83765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3214" name="object_3215">
            <a:hlinkClick r:id="rId7" action="ppaction://hlinksldjump" tooltip="Purchase: Purchase development Z=1.6 / W=12%"/>
          </p:cNvPr>
          <p:cNvSpPr/>
          <p:nvPr/>
        </p:nvSpPr>
        <p:spPr>
          <a:xfrm>
            <a:off x="14141234" y="9002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3216" name="object_3217">
            <a:hlinkClick r:id="rId7" action="ppaction://hlinksldjump" tooltip="Production: Production group 1 Z=1.7 / W=0%"/>
          </p:cNvPr>
          <p:cNvSpPr/>
          <p:nvPr/>
        </p:nvSpPr>
        <p:spPr>
          <a:xfrm>
            <a:off x="13958901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3218" name="object_3219">
            <a:hlinkClick r:id="rId7" action="ppaction://hlinksldjump" tooltip="Production: Production group 2 Z=2.3 / W=0%"/>
          </p:cNvPr>
          <p:cNvSpPr/>
          <p:nvPr/>
        </p:nvSpPr>
        <p:spPr>
          <a:xfrm>
            <a:off x="11765079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3220" name="object_3221">
            <a:hlinkClick r:id="rId7" action="ppaction://hlinksldjump" tooltip="Legal: Contract design Z=1.4 / W=0%"/>
          </p:cNvPr>
          <p:cNvSpPr/>
          <p:nvPr/>
        </p:nvSpPr>
        <p:spPr>
          <a:xfrm>
            <a:off x="14919718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3222" name="object_3223">
            <a:hlinkClick r:id="rId7" action="ppaction://hlinksldjump" tooltip="Production: Production group 3 Z=1.9 / W=36%"/>
          </p:cNvPr>
          <p:cNvSpPr/>
          <p:nvPr/>
        </p:nvSpPr>
        <p:spPr>
          <a:xfrm>
            <a:off x="13181031" y="73328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3224" name="object_3225">
            <a:hlinkClick r:id="rId7" action="ppaction://hlinksldjump" tooltip="Production: Production group 4 Z=2.2 / W=29%"/>
          </p:cNvPr>
          <p:cNvSpPr/>
          <p:nvPr/>
        </p:nvSpPr>
        <p:spPr>
          <a:xfrm rot="10800000">
            <a:off x="12198137" y="7819898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226" name="object_3227">
            <a:hlinkClick r:id="rId7" action="ppaction://hlinksldjump" tooltip="Production: Production group 4 Z=2.2 / W=29%"/>
          </p:cNvPr>
          <p:cNvSpPr/>
          <p:nvPr/>
        </p:nvSpPr>
        <p:spPr>
          <a:xfrm>
            <a:off x="17256019" y="6847956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cxnSp>
        <p:nvCxnSpPr>
          <p:cNvPr id="3228" name="object_3229"/>
          <p:cNvCxnSpPr/>
          <p:nvPr/>
        </p:nvCxnSpPr>
        <p:spPr>
          <a:xfrm flipV="1">
            <a:off x="12451803" y="7114974"/>
            <a:ext cx="4804216" cy="971941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230" name="object_3231">
            <a:hlinkClick r:id="rId7" action="ppaction://hlinksldjump" tooltip="HR: Payroll processing Z=2.2 / W=29%"/>
          </p:cNvPr>
          <p:cNvSpPr/>
          <p:nvPr/>
        </p:nvSpPr>
        <p:spPr>
          <a:xfrm rot="21600000">
            <a:off x="12198137" y="7846600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232" name="object_3233">
            <a:hlinkClick r:id="rId7" action="ppaction://hlinksldjump" tooltip="HR: Payroll processing Z=2.2 / W=29%"/>
          </p:cNvPr>
          <p:cNvSpPr/>
          <p:nvPr/>
        </p:nvSpPr>
        <p:spPr>
          <a:xfrm>
            <a:off x="17256019" y="7696097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cxnSp>
        <p:nvCxnSpPr>
          <p:cNvPr id="3234" name="object_3235"/>
          <p:cNvCxnSpPr/>
          <p:nvPr/>
        </p:nvCxnSpPr>
        <p:spPr>
          <a:xfrm flipV="1">
            <a:off x="12451803" y="7963115"/>
            <a:ext cx="4804216" cy="123800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236" name="object_3237">
            <a:hlinkClick r:id="rId7" action="ppaction://hlinksldjump" tooltip="Production: Production group 5 Z=1.6 / W=27%"/>
          </p:cNvPr>
          <p:cNvSpPr/>
          <p:nvPr/>
        </p:nvSpPr>
        <p:spPr>
          <a:xfrm>
            <a:off x="14009067" y="79590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3238" name="object_3239">
            <a:hlinkClick r:id="rId7" action="ppaction://hlinksldjump" tooltip="Production: Production group 6 Z=1.6 / W=28%"/>
          </p:cNvPr>
          <p:cNvSpPr/>
          <p:nvPr/>
        </p:nvSpPr>
        <p:spPr>
          <a:xfrm>
            <a:off x="14237725" y="788948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3240" name="object_3241">
            <a:hlinkClick r:id="rId7" action="ppaction://hlinksldjump" tooltip="Production: Production group 8 Z=1.6 / W=22%"/>
          </p:cNvPr>
          <p:cNvSpPr/>
          <p:nvPr/>
        </p:nvSpPr>
        <p:spPr>
          <a:xfrm>
            <a:off x="14003372" y="830698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3242" name="object_3243">
            <a:hlinkClick r:id="rId7" action="ppaction://hlinksldjump" tooltip="Finance: Accounting Z=1.7 / W=32%"/>
          </p:cNvPr>
          <p:cNvSpPr/>
          <p:nvPr/>
        </p:nvSpPr>
        <p:spPr>
          <a:xfrm>
            <a:off x="13898392" y="76111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3244" name="object_3245">
            <a:hlinkClick r:id="rId7" action="ppaction://hlinksldjump" tooltip="Finance: Controlling Z=1.6 / W=13%"/>
          </p:cNvPr>
          <p:cNvSpPr/>
          <p:nvPr/>
        </p:nvSpPr>
        <p:spPr>
          <a:xfrm>
            <a:off x="14008483" y="89332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3246" name="object_3247">
            <a:hlinkClick r:id="rId7" action="ppaction://hlinksldjump" tooltip="HR: HR development Z=2.0 / W=26%"/>
          </p:cNvPr>
          <p:cNvSpPr/>
          <p:nvPr/>
        </p:nvSpPr>
        <p:spPr>
          <a:xfrm>
            <a:off x="12950594" y="80286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3248" name="object_3249">
            <a:hlinkClick r:id="rId7" action="ppaction://hlinksldjump" tooltip="HR: HR administration Z=1.8 / W=25%"/>
          </p:cNvPr>
          <p:cNvSpPr/>
          <p:nvPr/>
        </p:nvSpPr>
        <p:spPr>
          <a:xfrm>
            <a:off x="13463549" y="80982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3250" name="object_3251">
            <a:hlinkClick r:id="rId7" action="ppaction://hlinksldjump" tooltip="Legal: Compliance Z=2.0 / W=11%"/>
          </p:cNvPr>
          <p:cNvSpPr/>
          <p:nvPr/>
        </p:nvSpPr>
        <p:spPr>
          <a:xfrm>
            <a:off x="12766568" y="9072397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3252" name="object_3253">
            <a:hlinkClick r:id="rId7" action="ppaction://hlinksldjump" tooltip="Legal: Audit Z=1.4 / W=8%"/>
          </p:cNvPr>
          <p:cNvSpPr/>
          <p:nvPr/>
        </p:nvSpPr>
        <p:spPr>
          <a:xfrm>
            <a:off x="14713496" y="9281147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3254" name="object_3255">
            <a:hlinkClick r:id="rId7" action="ppaction://hlinksldjump" tooltip="IT: Software development Z=1.7 / W=9%"/>
          </p:cNvPr>
          <p:cNvSpPr/>
          <p:nvPr/>
        </p:nvSpPr>
        <p:spPr>
          <a:xfrm>
            <a:off x="13998041" y="92115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3256" name="object_3257">
            <a:hlinkClick r:id="rId7" action="ppaction://hlinksldjump" tooltip="IT: IT purchase Z=2.2 / W=33%"/>
          </p:cNvPr>
          <p:cNvSpPr/>
          <p:nvPr/>
        </p:nvSpPr>
        <p:spPr>
          <a:xfrm>
            <a:off x="12196873" y="754156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2" name="object_3273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F48798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2950" b="1" dirty="0"/>
          </a:p>
        </p:txBody>
      </p:sp>
      <p:sp>
        <p:nvSpPr>
          <p:cNvPr id="3274" name="object_3275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Aufgabenbereich entspricht Qualifikation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3276" name="3277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3278" name="3279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3280" name="object_3281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2.0</a:t>
            </a:r>
          </a:p>
        </p:txBody>
      </p:sp>
      <p:sp>
        <p:nvSpPr>
          <p:cNvPr id="3282" name="object_3283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3284" name="object_3285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3286" name="object_3287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3288" name="object_3289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3260" name="object_3261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3262" name="object_3263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3264" name="object_3265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3266" name="object_3267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3268" name="object_3269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3270" name="object_3271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3290" name="object_3291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2" name="object_3293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4" name="object_3295">
            <a:hlinkClick r:id="rId7" action="ppaction://hlinksldjump" tooltip="Company overall Z=2.0 / W=31%"/>
          </p:cNvPr>
          <p:cNvSpPr/>
          <p:nvPr/>
        </p:nvSpPr>
        <p:spPr>
          <a:xfrm>
            <a:off x="12934406" y="76807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3296" name="object_3297">
            <a:hlinkClick r:id="rId7" action="ppaction://hlinksldjump" tooltip="Marketing: Sponsoring Z=1.5 / W=15%"/>
          </p:cNvPr>
          <p:cNvSpPr/>
          <p:nvPr/>
        </p:nvSpPr>
        <p:spPr>
          <a:xfrm>
            <a:off x="14588464" y="87940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3298" name="object_3299">
            <a:hlinkClick r:id="rId7" action="ppaction://hlinksldjump" tooltip="IT: IT operation Z=2.0 / W=15%"/>
          </p:cNvPr>
          <p:cNvSpPr/>
          <p:nvPr/>
        </p:nvSpPr>
        <p:spPr>
          <a:xfrm>
            <a:off x="12793931" y="87940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3300" name="object_3301">
            <a:hlinkClick r:id="rId7" action="ppaction://hlinksldjump" tooltip="Marketing: Communication Z=2.1 / W=26%"/>
          </p:cNvPr>
          <p:cNvSpPr/>
          <p:nvPr/>
        </p:nvSpPr>
        <p:spPr>
          <a:xfrm>
            <a:off x="12520429" y="80286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3302" name="object_3303">
            <a:hlinkClick r:id="rId7" action="ppaction://hlinksldjump" tooltip="Purchase: Purchase administration Z=2.0 / W=26%"/>
          </p:cNvPr>
          <p:cNvSpPr/>
          <p:nvPr/>
        </p:nvSpPr>
        <p:spPr>
          <a:xfrm rot="10800000">
            <a:off x="12894171" y="8028648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304" name="object_3305">
            <a:hlinkClick r:id="rId7" action="ppaction://hlinksldjump" tooltip="Purchase: Purchase administration Z=2.0 / W=26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cxnSp>
        <p:nvCxnSpPr>
          <p:cNvPr id="3306" name="object_3307"/>
          <p:cNvCxnSpPr/>
          <p:nvPr/>
        </p:nvCxnSpPr>
        <p:spPr>
          <a:xfrm flipV="1">
            <a:off x="13147838" y="3722410"/>
            <a:ext cx="4108181" cy="4573255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308" name="object_3309">
            <a:hlinkClick r:id="rId7" action="ppaction://hlinksldjump" tooltip="HR: Organisation development Z=2.0 / W=26%"/>
          </p:cNvPr>
          <p:cNvSpPr/>
          <p:nvPr/>
        </p:nvSpPr>
        <p:spPr>
          <a:xfrm rot="21600000">
            <a:off x="12894171" y="8055349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310" name="object_3311">
            <a:hlinkClick r:id="rId7" action="ppaction://hlinksldjump" tooltip="HR: Organisation development Z=2.0 / W=26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cxnSp>
        <p:nvCxnSpPr>
          <p:cNvPr id="3312" name="object_3313"/>
          <p:cNvCxnSpPr/>
          <p:nvPr/>
        </p:nvCxnSpPr>
        <p:spPr>
          <a:xfrm flipV="1">
            <a:off x="13147838" y="4570551"/>
            <a:ext cx="4108181" cy="3725114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314" name="object_3315">
            <a:hlinkClick r:id="rId7" action="ppaction://hlinksldjump" tooltip="HR: Payroll processing Z=2.6 / W=26%"/>
          </p:cNvPr>
          <p:cNvSpPr/>
          <p:nvPr/>
        </p:nvSpPr>
        <p:spPr>
          <a:xfrm>
            <a:off x="10793645" y="80286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3316" name="object_3317">
            <a:hlinkClick r:id="rId7" action="ppaction://hlinksldjump" tooltip="Marketing: Product development Z=1.8 / W=11%"/>
          </p:cNvPr>
          <p:cNvSpPr/>
          <p:nvPr/>
        </p:nvSpPr>
        <p:spPr>
          <a:xfrm>
            <a:off x="13437526" y="9072397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3318" name="object_3319">
            <a:hlinkClick r:id="rId7" action="ppaction://hlinksldjump" tooltip="Marketing: Advertising Z=1.9 / W=20%"/>
          </p:cNvPr>
          <p:cNvSpPr/>
          <p:nvPr/>
        </p:nvSpPr>
        <p:spPr>
          <a:xfrm>
            <a:off x="13118048" y="84461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3320" name="object_3321">
            <a:hlinkClick r:id="rId7" action="ppaction://hlinksldjump" tooltip="Purchase: Purchase development Z=1.7 / W=23%"/>
          </p:cNvPr>
          <p:cNvSpPr/>
          <p:nvPr/>
        </p:nvSpPr>
        <p:spPr>
          <a:xfrm>
            <a:off x="13716534" y="82373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3322" name="object_3323">
            <a:hlinkClick r:id="rId7" action="ppaction://hlinksldjump" tooltip="Production: Production group 1 Z=2.0 / W=0%"/>
          </p:cNvPr>
          <p:cNvSpPr/>
          <p:nvPr/>
        </p:nvSpPr>
        <p:spPr>
          <a:xfrm>
            <a:off x="12883961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3324" name="object_3325">
            <a:hlinkClick r:id="rId7" action="ppaction://hlinksldjump" tooltip="Production: Production group 2 Z=2.4 / W=0%"/>
          </p:cNvPr>
          <p:cNvSpPr/>
          <p:nvPr/>
        </p:nvSpPr>
        <p:spPr>
          <a:xfrm>
            <a:off x="11723963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3326" name="object_3327">
            <a:hlinkClick r:id="rId7" action="ppaction://hlinksldjump" tooltip="Production: Production group 3 Z=2.2 / W=38%"/>
          </p:cNvPr>
          <p:cNvSpPr/>
          <p:nvPr/>
        </p:nvSpPr>
        <p:spPr>
          <a:xfrm>
            <a:off x="12373043" y="71936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3328" name="object_3329">
            <a:hlinkClick r:id="rId7" action="ppaction://hlinksldjump" tooltip="Production: Production group 5 Z=1.7 / W=38%"/>
          </p:cNvPr>
          <p:cNvSpPr/>
          <p:nvPr/>
        </p:nvSpPr>
        <p:spPr>
          <a:xfrm>
            <a:off x="13758517" y="71936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3330" name="object_3331">
            <a:hlinkClick r:id="rId7" action="ppaction://hlinksldjump" tooltip="Production: Production group 4 Z=2.3 / W=13%"/>
          </p:cNvPr>
          <p:cNvSpPr/>
          <p:nvPr/>
        </p:nvSpPr>
        <p:spPr>
          <a:xfrm>
            <a:off x="11760815" y="89332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3332" name="object_3333">
            <a:hlinkClick r:id="rId7" action="ppaction://hlinksldjump" tooltip="Production: Production group 6 Z=1.9 / W=40%"/>
          </p:cNvPr>
          <p:cNvSpPr/>
          <p:nvPr/>
        </p:nvSpPr>
        <p:spPr>
          <a:xfrm>
            <a:off x="13263449" y="70544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3334" name="object_3335">
            <a:hlinkClick r:id="rId7" action="ppaction://hlinksldjump" tooltip="Legal: Contract design Z=1.4 / W=40%"/>
          </p:cNvPr>
          <p:cNvSpPr/>
          <p:nvPr/>
        </p:nvSpPr>
        <p:spPr>
          <a:xfrm>
            <a:off x="14659911" y="70544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3336" name="object_3337">
            <a:hlinkClick r:id="rId7" action="ppaction://hlinksldjump" tooltip="Production: Production group 7 Z=2.0 / W=24%"/>
          </p:cNvPr>
          <p:cNvSpPr/>
          <p:nvPr/>
        </p:nvSpPr>
        <p:spPr>
          <a:xfrm>
            <a:off x="12955478" y="816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3338" name="object_3339">
            <a:hlinkClick r:id="rId7" action="ppaction://hlinksldjump" tooltip="Production: Production group 8 Z=1.7 / W=30%"/>
          </p:cNvPr>
          <p:cNvSpPr/>
          <p:nvPr/>
        </p:nvSpPr>
        <p:spPr>
          <a:xfrm>
            <a:off x="13742687" y="77503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3340" name="object_3341">
            <a:hlinkClick r:id="rId7" action="ppaction://hlinksldjump" tooltip="Production: Production group 9 Z=2.1 / W=27%"/>
          </p:cNvPr>
          <p:cNvSpPr/>
          <p:nvPr/>
        </p:nvSpPr>
        <p:spPr>
          <a:xfrm>
            <a:off x="12549828" y="79590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3342" name="object_3343">
            <a:hlinkClick r:id="rId7" action="ppaction://hlinksldjump" tooltip="IT: IT purchase Z=1.5 / W=27%"/>
          </p:cNvPr>
          <p:cNvSpPr/>
          <p:nvPr/>
        </p:nvSpPr>
        <p:spPr>
          <a:xfrm>
            <a:off x="14424888" y="79590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3344" name="object_3345">
            <a:hlinkClick r:id="rId7" action="ppaction://hlinksldjump" tooltip="Production: Production group 10 Z=1.9 / W=43%"/>
          </p:cNvPr>
          <p:cNvSpPr/>
          <p:nvPr/>
        </p:nvSpPr>
        <p:spPr>
          <a:xfrm>
            <a:off x="13101223" y="684573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3346" name="object_3347">
            <a:hlinkClick r:id="rId7" action="ppaction://hlinksldjump" tooltip="Finance: Accounting Z=1.8 / W=45%"/>
          </p:cNvPr>
          <p:cNvSpPr/>
          <p:nvPr/>
        </p:nvSpPr>
        <p:spPr>
          <a:xfrm>
            <a:off x="13384994" y="670656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3348" name="object_3349">
            <a:hlinkClick r:id="rId7" action="ppaction://hlinksldjump" tooltip="Finance: Controlling Z=1.8 / W=17%"/>
          </p:cNvPr>
          <p:cNvSpPr/>
          <p:nvPr/>
        </p:nvSpPr>
        <p:spPr>
          <a:xfrm>
            <a:off x="13661113" y="8654897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3350" name="object_3351">
            <a:hlinkClick r:id="rId7" action="ppaction://hlinksldjump" tooltip="Legal: Compliance Z=2.0 / W=17%"/>
          </p:cNvPr>
          <p:cNvSpPr/>
          <p:nvPr/>
        </p:nvSpPr>
        <p:spPr>
          <a:xfrm>
            <a:off x="12766568" y="8654897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3352" name="object_3353">
            <a:hlinkClick r:id="rId7" action="ppaction://hlinksldjump" tooltip="IT: Software development Z=1.7 / W=17%"/>
          </p:cNvPr>
          <p:cNvSpPr/>
          <p:nvPr/>
        </p:nvSpPr>
        <p:spPr>
          <a:xfrm>
            <a:off x="13891179" y="8654897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3354" name="object_3355">
            <a:hlinkClick r:id="rId7" action="ppaction://hlinksldjump" tooltip="HR: HR development Z=2.2 / W=33%"/>
          </p:cNvPr>
          <p:cNvSpPr/>
          <p:nvPr/>
        </p:nvSpPr>
        <p:spPr>
          <a:xfrm>
            <a:off x="12361184" y="754156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3356" name="object_3357">
            <a:hlinkClick r:id="rId7" action="ppaction://hlinksldjump" tooltip="HR: HR administration Z=2.1 / W=44%"/>
          </p:cNvPr>
          <p:cNvSpPr/>
          <p:nvPr/>
        </p:nvSpPr>
        <p:spPr>
          <a:xfrm>
            <a:off x="12649275" y="67761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3358" name="object_3359">
            <a:hlinkClick r:id="rId7" action="ppaction://hlinksldjump" tooltip="Legal: Audit Z=1.6 / W=19%"/>
          </p:cNvPr>
          <p:cNvSpPr/>
          <p:nvPr/>
        </p:nvSpPr>
        <p:spPr>
          <a:xfrm>
            <a:off x="14118065" y="85157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4" name="object_3375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F48798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2950" b="1" dirty="0"/>
          </a:p>
        </p:txBody>
      </p:sp>
      <p:sp>
        <p:nvSpPr>
          <p:cNvPr id="3376" name="object_3377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Ganzheitlichkeit der Arbeit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3378" name="3379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3380" name="3381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3382" name="object_3383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1.9</a:t>
            </a:r>
          </a:p>
        </p:txBody>
      </p:sp>
      <p:sp>
        <p:nvSpPr>
          <p:cNvPr id="3384" name="object_3385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3386" name="object_3387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3388" name="object_3389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3390" name="object_3391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3362" name="object_3363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3364" name="object_3365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3366" name="object_3367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3368" name="object_3369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3370" name="object_3371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3372" name="object_3373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3392" name="object_3393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4" name="object_3395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6" name="object_3397">
            <a:hlinkClick r:id="rId7" action="ppaction://hlinksldjump" tooltip="Company overall Z=1.9 / W=30%"/>
          </p:cNvPr>
          <p:cNvSpPr/>
          <p:nvPr/>
        </p:nvSpPr>
        <p:spPr>
          <a:xfrm>
            <a:off x="13098838" y="77503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3398" name="object_3399">
            <a:hlinkClick r:id="rId7" action="ppaction://hlinksldjump" tooltip="Purchase: Purchase development Z=1.6 / W=30%"/>
          </p:cNvPr>
          <p:cNvSpPr/>
          <p:nvPr/>
        </p:nvSpPr>
        <p:spPr>
          <a:xfrm>
            <a:off x="14014073" y="77503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3400" name="object_3401">
            <a:hlinkClick r:id="rId7" action="ppaction://hlinksldjump" tooltip="Marketing: Sponsoring Z=1.3 / W=35%"/>
          </p:cNvPr>
          <p:cNvSpPr/>
          <p:nvPr/>
        </p:nvSpPr>
        <p:spPr>
          <a:xfrm>
            <a:off x="15231487" y="74023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3402" name="object_3403">
            <a:hlinkClick r:id="rId7" action="ppaction://hlinksldjump" tooltip="HR: Organisation development Z=1.8 / W=35%"/>
          </p:cNvPr>
          <p:cNvSpPr/>
          <p:nvPr/>
        </p:nvSpPr>
        <p:spPr>
          <a:xfrm>
            <a:off x="13373232" y="74023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3404" name="object_3405">
            <a:hlinkClick r:id="rId7" action="ppaction://hlinksldjump" tooltip="Marketing: Communication Z=1.9 / W=21%"/>
          </p:cNvPr>
          <p:cNvSpPr/>
          <p:nvPr/>
        </p:nvSpPr>
        <p:spPr>
          <a:xfrm>
            <a:off x="13123803" y="83765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3406" name="object_3407">
            <a:hlinkClick r:id="rId7" action="ppaction://hlinksldjump" tooltip="IT: IT purchase Z=1.6 / W=21%"/>
          </p:cNvPr>
          <p:cNvSpPr/>
          <p:nvPr/>
        </p:nvSpPr>
        <p:spPr>
          <a:xfrm>
            <a:off x="14154092" y="83765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3408" name="object_3409">
            <a:hlinkClick r:id="rId7" action="ppaction://hlinksldjump" tooltip="Marketing: Product development Z=2.0 / W=15%"/>
          </p:cNvPr>
          <p:cNvSpPr/>
          <p:nvPr/>
        </p:nvSpPr>
        <p:spPr>
          <a:xfrm>
            <a:off x="12919668" y="87940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3410" name="object_3411">
            <a:hlinkClick r:id="rId7" action="ppaction://hlinksldjump" tooltip="IT: Software development Z=1.6 / W=15%"/>
          </p:cNvPr>
          <p:cNvSpPr/>
          <p:nvPr/>
        </p:nvSpPr>
        <p:spPr>
          <a:xfrm>
            <a:off x="14183598" y="87940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3412" name="object_3413">
            <a:hlinkClick r:id="rId7" action="ppaction://hlinksldjump" tooltip="Marketing: Advertising Z=1.8 / W=17%"/>
          </p:cNvPr>
          <p:cNvSpPr/>
          <p:nvPr/>
        </p:nvSpPr>
        <p:spPr>
          <a:xfrm rot="10800000">
            <a:off x="13508414" y="8654897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414" name="object_3415">
            <a:hlinkClick r:id="rId7" action="ppaction://hlinksldjump" tooltip="Marketing: Advertising Z=1.8 / W=17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cxnSp>
        <p:nvCxnSpPr>
          <p:cNvPr id="3416" name="object_3417"/>
          <p:cNvCxnSpPr/>
          <p:nvPr/>
        </p:nvCxnSpPr>
        <p:spPr>
          <a:xfrm flipV="1">
            <a:off x="13762081" y="3722410"/>
            <a:ext cx="3493938" cy="5199505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418" name="object_3419">
            <a:hlinkClick r:id="rId7" action="ppaction://hlinksldjump" tooltip="Legal: Compliance Z=1.8 / W=17%"/>
          </p:cNvPr>
          <p:cNvSpPr/>
          <p:nvPr/>
        </p:nvSpPr>
        <p:spPr>
          <a:xfrm rot="21600000">
            <a:off x="13508414" y="8681599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420" name="object_3421">
            <a:hlinkClick r:id="rId7" action="ppaction://hlinksldjump" tooltip="Legal: Compliance Z=1.8 / W=17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cxnSp>
        <p:nvCxnSpPr>
          <p:cNvPr id="3422" name="object_3423"/>
          <p:cNvCxnSpPr/>
          <p:nvPr/>
        </p:nvCxnSpPr>
        <p:spPr>
          <a:xfrm flipV="1">
            <a:off x="13762081" y="4570551"/>
            <a:ext cx="3493938" cy="4351364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424" name="object_3425">
            <a:hlinkClick r:id="rId7" action="ppaction://hlinksldjump" tooltip="Production: Production group 9 Z=2.2 / W=17%"/>
          </p:cNvPr>
          <p:cNvSpPr/>
          <p:nvPr/>
        </p:nvSpPr>
        <p:spPr>
          <a:xfrm>
            <a:off x="12386600" y="8654897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3426" name="object_3427">
            <a:hlinkClick r:id="rId7" action="ppaction://hlinksldjump" tooltip="Purchase: Purchase administration Z=2.1 / W=20%"/>
          </p:cNvPr>
          <p:cNvSpPr/>
          <p:nvPr/>
        </p:nvSpPr>
        <p:spPr>
          <a:xfrm>
            <a:off x="12438666" y="84461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3428" name="object_3429">
            <a:hlinkClick r:id="rId7" action="ppaction://hlinksldjump" tooltip="Production: Production group 6 Z=1.7 / W=20%"/>
          </p:cNvPr>
          <p:cNvSpPr/>
          <p:nvPr/>
        </p:nvSpPr>
        <p:spPr>
          <a:xfrm>
            <a:off x="13750587" y="84461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3430" name="object_3431">
            <a:hlinkClick r:id="rId7" action="ppaction://hlinksldjump" tooltip="Production: Production group 1 Z=2.0 / W=0%"/>
          </p:cNvPr>
          <p:cNvSpPr/>
          <p:nvPr/>
        </p:nvSpPr>
        <p:spPr>
          <a:xfrm>
            <a:off x="12796328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3432" name="object_3433">
            <a:hlinkClick r:id="rId7" action="ppaction://hlinksldjump" tooltip="Production: Production group 2 Z=3.1 / W=0%"/>
          </p:cNvPr>
          <p:cNvSpPr/>
          <p:nvPr/>
        </p:nvSpPr>
        <p:spPr>
          <a:xfrm>
            <a:off x="9254077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3434" name="object_3435">
            <a:hlinkClick r:id="rId7" action="ppaction://hlinksldjump" tooltip="Legal: Contract design Z=1.6 / W=0%"/>
          </p:cNvPr>
          <p:cNvSpPr/>
          <p:nvPr/>
        </p:nvSpPr>
        <p:spPr>
          <a:xfrm>
            <a:off x="14159783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3436" name="object_3437">
            <a:hlinkClick r:id="rId7" action="ppaction://hlinksldjump" tooltip="Production: Production group 3 Z=2.1 / W=29%"/>
          </p:cNvPr>
          <p:cNvSpPr/>
          <p:nvPr/>
        </p:nvSpPr>
        <p:spPr>
          <a:xfrm>
            <a:off x="12427521" y="78198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3438" name="object_3439">
            <a:hlinkClick r:id="rId7" action="ppaction://hlinksldjump" tooltip="Production: Production group 4 Z=2.0 / W=13%"/>
          </p:cNvPr>
          <p:cNvSpPr/>
          <p:nvPr/>
        </p:nvSpPr>
        <p:spPr>
          <a:xfrm>
            <a:off x="12873738" y="89332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3440" name="object_3441">
            <a:hlinkClick r:id="rId7" action="ppaction://hlinksldjump" tooltip="Production: Production group 5 Z=1.7 / W=24%"/>
          </p:cNvPr>
          <p:cNvSpPr/>
          <p:nvPr/>
        </p:nvSpPr>
        <p:spPr>
          <a:xfrm>
            <a:off x="13811059" y="816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3442" name="object_3443">
            <a:hlinkClick r:id="rId7" action="ppaction://hlinksldjump" tooltip="Production: Production group 7 Z=1.8 / W=36%"/>
          </p:cNvPr>
          <p:cNvSpPr/>
          <p:nvPr/>
        </p:nvSpPr>
        <p:spPr>
          <a:xfrm>
            <a:off x="13429324" y="73328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3444" name="object_3445">
            <a:hlinkClick r:id="rId7" action="ppaction://hlinksldjump" tooltip="Production: Production group 8 Z=1.5 / W=9%"/>
          </p:cNvPr>
          <p:cNvSpPr/>
          <p:nvPr/>
        </p:nvSpPr>
        <p:spPr>
          <a:xfrm>
            <a:off x="14391985" y="92115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3446" name="object_3447">
            <a:hlinkClick r:id="rId7" action="ppaction://hlinksldjump" tooltip="Production: Production group 10 Z=1.9 / W=28%"/>
          </p:cNvPr>
          <p:cNvSpPr/>
          <p:nvPr/>
        </p:nvSpPr>
        <p:spPr>
          <a:xfrm>
            <a:off x="13129144" y="788948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3448" name="object_3449">
            <a:hlinkClick r:id="rId7" action="ppaction://hlinksldjump" tooltip="Finance: Accounting Z=1.6 / W=48%"/>
          </p:cNvPr>
          <p:cNvSpPr/>
          <p:nvPr/>
        </p:nvSpPr>
        <p:spPr>
          <a:xfrm>
            <a:off x="14012204" y="64978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3450" name="object_3451">
            <a:hlinkClick r:id="rId7" action="ppaction://hlinksldjump" tooltip="Finance: Controlling Z=1.8 / W=26%"/>
          </p:cNvPr>
          <p:cNvSpPr/>
          <p:nvPr/>
        </p:nvSpPr>
        <p:spPr>
          <a:xfrm>
            <a:off x="13452458" y="80286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3452" name="object_3453">
            <a:hlinkClick r:id="rId7" action="ppaction://hlinksldjump" tooltip="HR: Payroll processing Z=2.3 / W=27%"/>
          </p:cNvPr>
          <p:cNvSpPr/>
          <p:nvPr/>
        </p:nvSpPr>
        <p:spPr>
          <a:xfrm>
            <a:off x="11831375" y="79590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3454" name="object_3455">
            <a:hlinkClick r:id="rId7" action="ppaction://hlinksldjump" tooltip="IT: IT operation Z=2.0 / W=27%"/>
          </p:cNvPr>
          <p:cNvSpPr/>
          <p:nvPr/>
        </p:nvSpPr>
        <p:spPr>
          <a:xfrm>
            <a:off x="12885139" y="79590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3456" name="object_3457">
            <a:hlinkClick r:id="rId7" action="ppaction://hlinksldjump" tooltip="HR: HR development Z=2.1 / W=31%"/>
          </p:cNvPr>
          <p:cNvSpPr/>
          <p:nvPr/>
        </p:nvSpPr>
        <p:spPr>
          <a:xfrm>
            <a:off x="12549581" y="76807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3458" name="object_3459">
            <a:hlinkClick r:id="rId7" action="ppaction://hlinksldjump" tooltip="HR: HR administration Z=1.9 / W=52%"/>
          </p:cNvPr>
          <p:cNvSpPr/>
          <p:nvPr/>
        </p:nvSpPr>
        <p:spPr>
          <a:xfrm>
            <a:off x="13155306" y="62194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3460" name="object_3461">
            <a:hlinkClick r:id="rId7" action="ppaction://hlinksldjump" tooltip="Legal: Audit Z=1.7 / W=19%"/>
          </p:cNvPr>
          <p:cNvSpPr/>
          <p:nvPr/>
        </p:nvSpPr>
        <p:spPr>
          <a:xfrm>
            <a:off x="13722470" y="85157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6" name="object_3477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F48798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2950" b="1" dirty="0"/>
          </a:p>
        </p:txBody>
      </p:sp>
      <p:sp>
        <p:nvSpPr>
          <p:cNvPr id="3478" name="object_3479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Herausfordernde Tätigkeit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3480" name="3481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3482" name="3483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3484" name="object_3485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2.0</a:t>
            </a:r>
          </a:p>
        </p:txBody>
      </p:sp>
      <p:sp>
        <p:nvSpPr>
          <p:cNvPr id="3486" name="object_3487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3488" name="object_3489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3490" name="object_3491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3492" name="object_3493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3464" name="object_3465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3466" name="object_3467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3468" name="object_3469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3470" name="object_3471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3472" name="object_3473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3474" name="object_3475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3494" name="object_3495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6" name="object_3497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8" name="object_3499">
            <a:hlinkClick r:id="rId7" action="ppaction://hlinksldjump" tooltip="Company overall Z=2.0 / W=64%"/>
          </p:cNvPr>
          <p:cNvSpPr/>
          <p:nvPr/>
        </p:nvSpPr>
        <p:spPr>
          <a:xfrm>
            <a:off x="12878417" y="53844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3500" name="object_3501">
            <a:hlinkClick r:id="rId7" action="ppaction://hlinksldjump" tooltip="Marketing: Sponsoring Z=1.2 / W=35%"/>
          </p:cNvPr>
          <p:cNvSpPr/>
          <p:nvPr/>
        </p:nvSpPr>
        <p:spPr>
          <a:xfrm>
            <a:off x="15445827" y="74023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3502" name="object_3503">
            <a:hlinkClick r:id="rId7" action="ppaction://hlinksldjump" tooltip="Marketing: Communication Z=2.0 / W=56%"/>
          </p:cNvPr>
          <p:cNvSpPr/>
          <p:nvPr/>
        </p:nvSpPr>
        <p:spPr>
          <a:xfrm rot="10800000">
            <a:off x="12817195" y="5941149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504" name="object_3505">
            <a:hlinkClick r:id="rId7" action="ppaction://hlinksldjump" tooltip="Marketing: Communication Z=2.0 / W=56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cxnSp>
        <p:nvCxnSpPr>
          <p:cNvPr id="3506" name="object_3507"/>
          <p:cNvCxnSpPr/>
          <p:nvPr/>
        </p:nvCxnSpPr>
        <p:spPr>
          <a:xfrm flipV="1">
            <a:off x="13070862" y="3722410"/>
            <a:ext cx="4185157" cy="2485756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508" name="object_3509">
            <a:hlinkClick r:id="rId7" action="ppaction://hlinksldjump" tooltip="Marketing: Advertising Z=2.0 / W=56%"/>
          </p:cNvPr>
          <p:cNvSpPr/>
          <p:nvPr/>
        </p:nvSpPr>
        <p:spPr>
          <a:xfrm rot="21600000">
            <a:off x="12817195" y="5967850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510" name="object_3511">
            <a:hlinkClick r:id="rId7" action="ppaction://hlinksldjump" tooltip="Marketing: Advertising Z=2.0 / W=56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cxnSp>
        <p:nvCxnSpPr>
          <p:cNvPr id="3512" name="object_3513"/>
          <p:cNvCxnSpPr/>
          <p:nvPr/>
        </p:nvCxnSpPr>
        <p:spPr>
          <a:xfrm flipV="1">
            <a:off x="13070862" y="4570551"/>
            <a:ext cx="4185157" cy="1637615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514" name="object_3515">
            <a:hlinkClick r:id="rId7" action="ppaction://hlinksldjump" tooltip="IT: Software development Z=1.6 / W=56%"/>
          </p:cNvPr>
          <p:cNvSpPr/>
          <p:nvPr/>
        </p:nvSpPr>
        <p:spPr>
          <a:xfrm>
            <a:off x="14013271" y="5941149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3516" name="object_3517">
            <a:hlinkClick r:id="rId7" action="ppaction://hlinksldjump" tooltip="Marketing: Product development Z=2.0 / W=23%"/>
          </p:cNvPr>
          <p:cNvSpPr/>
          <p:nvPr/>
        </p:nvSpPr>
        <p:spPr>
          <a:xfrm>
            <a:off x="12737248" y="82373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3518" name="object_3519">
            <a:hlinkClick r:id="rId7" action="ppaction://hlinksldjump" tooltip="Purchase: Purchase administration Z=2.2 / W=42%"/>
          </p:cNvPr>
          <p:cNvSpPr/>
          <p:nvPr/>
        </p:nvSpPr>
        <p:spPr>
          <a:xfrm>
            <a:off x="12127373" y="69153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3520" name="object_3521">
            <a:hlinkClick r:id="rId7" action="ppaction://hlinksldjump" tooltip="Purchase: Purchase development Z=1.6 / W=40%"/>
          </p:cNvPr>
          <p:cNvSpPr/>
          <p:nvPr/>
        </p:nvSpPr>
        <p:spPr>
          <a:xfrm>
            <a:off x="14059896" y="70544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3522" name="object_3523">
            <a:hlinkClick r:id="rId7" action="ppaction://hlinksldjump" tooltip="Production: Production group 1 Z=1.9 / W=0%"/>
          </p:cNvPr>
          <p:cNvSpPr/>
          <p:nvPr/>
        </p:nvSpPr>
        <p:spPr>
          <a:xfrm>
            <a:off x="13035760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3524" name="object_3525">
            <a:hlinkClick r:id="rId7" action="ppaction://hlinksldjump" tooltip="Production: Production group 2 Z=2.5 / W=0%"/>
          </p:cNvPr>
          <p:cNvSpPr/>
          <p:nvPr/>
        </p:nvSpPr>
        <p:spPr>
          <a:xfrm>
            <a:off x="11201881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3526" name="object_3527">
            <a:hlinkClick r:id="rId7" action="ppaction://hlinksldjump" tooltip="Production: Production group 3 Z=2.2 / W=66%"/>
          </p:cNvPr>
          <p:cNvSpPr/>
          <p:nvPr/>
        </p:nvSpPr>
        <p:spPr>
          <a:xfrm>
            <a:off x="12215688" y="5245316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3528" name="object_3529">
            <a:hlinkClick r:id="rId7" action="ppaction://hlinksldjump" tooltip="Production: Production group 4 Z=2.0 / W=39%"/>
          </p:cNvPr>
          <p:cNvSpPr/>
          <p:nvPr/>
        </p:nvSpPr>
        <p:spPr>
          <a:xfrm>
            <a:off x="12754660" y="712406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3530" name="object_3531">
            <a:hlinkClick r:id="rId7" action="ppaction://hlinksldjump" tooltip="IT: IT purchase Z=1.4 / W=39%"/>
          </p:cNvPr>
          <p:cNvSpPr/>
          <p:nvPr/>
        </p:nvSpPr>
        <p:spPr>
          <a:xfrm>
            <a:off x="14706916" y="712406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3532" name="object_3533">
            <a:hlinkClick r:id="rId7" action="ppaction://hlinksldjump" tooltip="Production: Production group 5 Z=1.7 / W=58%"/>
          </p:cNvPr>
          <p:cNvSpPr/>
          <p:nvPr/>
        </p:nvSpPr>
        <p:spPr>
          <a:xfrm>
            <a:off x="13888118" y="58019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3534" name="object_3535">
            <a:hlinkClick r:id="rId7" action="ppaction://hlinksldjump" tooltip="IT: IT operation Z=1.9 / W=58%"/>
          </p:cNvPr>
          <p:cNvSpPr/>
          <p:nvPr/>
        </p:nvSpPr>
        <p:spPr>
          <a:xfrm>
            <a:off x="13111475" y="58019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3536" name="object_3537">
            <a:hlinkClick r:id="rId7" action="ppaction://hlinksldjump" tooltip="Production: Production group 6 Z=1.9 / W=36%"/>
          </p:cNvPr>
          <p:cNvSpPr/>
          <p:nvPr/>
        </p:nvSpPr>
        <p:spPr>
          <a:xfrm>
            <a:off x="13166021" y="73328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3538" name="object_3539">
            <a:hlinkClick r:id="rId7" action="ppaction://hlinksldjump" tooltip="Production: Production group 7 Z=2.0 / W=65%"/>
          </p:cNvPr>
          <p:cNvSpPr/>
          <p:nvPr/>
        </p:nvSpPr>
        <p:spPr>
          <a:xfrm>
            <a:off x="12819398" y="5314899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3540" name="object_3541">
            <a:hlinkClick r:id="rId7" action="ppaction://hlinksldjump" tooltip="Production: Production group 8 Z=1.6 / W=22%"/>
          </p:cNvPr>
          <p:cNvSpPr/>
          <p:nvPr/>
        </p:nvSpPr>
        <p:spPr>
          <a:xfrm>
            <a:off x="14003372" y="830698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3542" name="object_3543">
            <a:hlinkClick r:id="rId7" action="ppaction://hlinksldjump" tooltip="Production: Production group 9 Z=2.1 / W=57%"/>
          </p:cNvPr>
          <p:cNvSpPr/>
          <p:nvPr/>
        </p:nvSpPr>
        <p:spPr>
          <a:xfrm>
            <a:off x="12623674" y="587156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3544" name="object_3545">
            <a:hlinkClick r:id="rId7" action="ppaction://hlinksldjump" tooltip="Production: Production group 10 Z=2.1 / W=79%"/>
          </p:cNvPr>
          <p:cNvSpPr/>
          <p:nvPr/>
        </p:nvSpPr>
        <p:spPr>
          <a:xfrm>
            <a:off x="12602039" y="4340733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3546" name="object_3547">
            <a:hlinkClick r:id="rId7" action="ppaction://hlinksldjump" tooltip="Finance: Accounting Z=1.8 / W=90%"/>
          </p:cNvPr>
          <p:cNvSpPr/>
          <p:nvPr/>
        </p:nvSpPr>
        <p:spPr>
          <a:xfrm>
            <a:off x="13576068" y="3575317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3548" name="object_3549">
            <a:hlinkClick r:id="rId7" action="ppaction://hlinksldjump" tooltip="Finance: Controlling Z=1.8 / W=43%"/>
          </p:cNvPr>
          <p:cNvSpPr/>
          <p:nvPr/>
        </p:nvSpPr>
        <p:spPr>
          <a:xfrm>
            <a:off x="13378070" y="684573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3550" name="object_3551">
            <a:hlinkClick r:id="rId7" action="ppaction://hlinksldjump" tooltip="HR: Payroll processing Z=2.5 / W=53%"/>
          </p:cNvPr>
          <p:cNvSpPr/>
          <p:nvPr/>
        </p:nvSpPr>
        <p:spPr>
          <a:xfrm>
            <a:off x="11234395" y="6149899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3552" name="object_3553">
            <a:hlinkClick r:id="rId7" action="ppaction://hlinksldjump" tooltip="HR: Organisation development Z=2.0 / W=85%"/>
          </p:cNvPr>
          <p:cNvSpPr/>
          <p:nvPr/>
        </p:nvSpPr>
        <p:spPr>
          <a:xfrm>
            <a:off x="12810657" y="3923233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3554" name="object_3555">
            <a:hlinkClick r:id="rId7" action="ppaction://hlinksldjump" tooltip="HR: HR development Z=2.2 / W=86%"/>
          </p:cNvPr>
          <p:cNvSpPr/>
          <p:nvPr/>
        </p:nvSpPr>
        <p:spPr>
          <a:xfrm>
            <a:off x="12277120" y="3853650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3556" name="object_3557">
            <a:hlinkClick r:id="rId7" action="ppaction://hlinksldjump" tooltip="HR: HR administration Z=2.1 / W=100%"/>
          </p:cNvPr>
          <p:cNvSpPr/>
          <p:nvPr/>
        </p:nvSpPr>
        <p:spPr>
          <a:xfrm>
            <a:off x="12537539" y="287948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3558" name="object_3559">
            <a:hlinkClick r:id="rId7" action="ppaction://hlinksldjump" tooltip="Legal: Compliance Z=2.5 / W=67%"/>
          </p:cNvPr>
          <p:cNvSpPr/>
          <p:nvPr/>
        </p:nvSpPr>
        <p:spPr>
          <a:xfrm>
            <a:off x="11373353" y="517573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3560" name="object_3561">
            <a:hlinkClick r:id="rId7" action="ppaction://hlinksldjump" tooltip="Legal: Contract design Z=1.7 / W=80%"/>
          </p:cNvPr>
          <p:cNvSpPr/>
          <p:nvPr/>
        </p:nvSpPr>
        <p:spPr>
          <a:xfrm>
            <a:off x="13945442" y="4271150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3562" name="object_3563">
            <a:hlinkClick r:id="rId7" action="ppaction://hlinksldjump" tooltip="Legal: Audit Z=1.7 / W=25%"/>
          </p:cNvPr>
          <p:cNvSpPr/>
          <p:nvPr/>
        </p:nvSpPr>
        <p:spPr>
          <a:xfrm>
            <a:off x="13905883" y="80982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8" name="object_3579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F48798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2950" b="1" dirty="0"/>
          </a:p>
        </p:txBody>
      </p:sp>
      <p:sp>
        <p:nvSpPr>
          <p:cNvPr id="3580" name="object_3581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Handlungsspielraum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3582" name="3583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3584" name="3585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3586" name="object_3587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2.2</a:t>
            </a:r>
          </a:p>
        </p:txBody>
      </p:sp>
      <p:sp>
        <p:nvSpPr>
          <p:cNvPr id="3588" name="object_3589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3590" name="object_3591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3592" name="object_3593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3594" name="object_3595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3566" name="object_3567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3568" name="object_3569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3570" name="object_3571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3572" name="object_3573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3574" name="object_3575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3576" name="object_3577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3596" name="object_3597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8" name="object_3599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0" name="object_3601">
            <a:hlinkClick r:id="rId7" action="ppaction://hlinksldjump" tooltip="Company overall Z=2.2 / W=41%"/>
          </p:cNvPr>
          <p:cNvSpPr/>
          <p:nvPr/>
        </p:nvSpPr>
        <p:spPr>
          <a:xfrm>
            <a:off x="12213159" y="69848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3602" name="object_3603">
            <a:hlinkClick r:id="rId7" action="ppaction://hlinksldjump" tooltip="IT: Software development Z=2.1 / W=41%"/>
          </p:cNvPr>
          <p:cNvSpPr/>
          <p:nvPr/>
        </p:nvSpPr>
        <p:spPr>
          <a:xfrm>
            <a:off x="12426065" y="69848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3604" name="object_3605">
            <a:hlinkClick r:id="rId7" action="ppaction://hlinksldjump" tooltip="Marketing: Sponsoring Z=1.2 / W=46%"/>
          </p:cNvPr>
          <p:cNvSpPr/>
          <p:nvPr/>
        </p:nvSpPr>
        <p:spPr>
          <a:xfrm>
            <a:off x="15445827" y="66369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3606" name="object_3607">
            <a:hlinkClick r:id="rId7" action="ppaction://hlinksldjump" tooltip="Marketing: Communication Z=2.5 / W=34%"/>
          </p:cNvPr>
          <p:cNvSpPr/>
          <p:nvPr/>
        </p:nvSpPr>
        <p:spPr>
          <a:xfrm>
            <a:off x="11336076" y="747198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3608" name="object_3609">
            <a:hlinkClick r:id="rId7" action="ppaction://hlinksldjump" tooltip="Marketing: Product development Z=2.3 / W=23%"/>
          </p:cNvPr>
          <p:cNvSpPr/>
          <p:nvPr/>
        </p:nvSpPr>
        <p:spPr>
          <a:xfrm>
            <a:off x="11903139" y="82373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3610" name="object_3611">
            <a:hlinkClick r:id="rId7" action="ppaction://hlinksldjump" tooltip="Marketing: Advertising Z=1.9 / W=32%"/>
          </p:cNvPr>
          <p:cNvSpPr/>
          <p:nvPr/>
        </p:nvSpPr>
        <p:spPr>
          <a:xfrm>
            <a:off x="13195249" y="76111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3612" name="object_3613">
            <a:hlinkClick r:id="rId7" action="ppaction://hlinksldjump" tooltip="Production: Production group 5 Z=2.0 / W=32%"/>
          </p:cNvPr>
          <p:cNvSpPr/>
          <p:nvPr/>
        </p:nvSpPr>
        <p:spPr>
          <a:xfrm>
            <a:off x="12728958" y="76111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3614" name="object_3615">
            <a:hlinkClick r:id="rId7" action="ppaction://hlinksldjump" tooltip="Purchase: Purchase administration Z=2.4 / W=42%"/>
          </p:cNvPr>
          <p:cNvSpPr/>
          <p:nvPr/>
        </p:nvSpPr>
        <p:spPr>
          <a:xfrm>
            <a:off x="11529367" y="69153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3616" name="object_3617">
            <a:hlinkClick r:id="rId7" action="ppaction://hlinksldjump" tooltip="Production: Production group 4 Z=2.6 / W=42%"/>
          </p:cNvPr>
          <p:cNvSpPr/>
          <p:nvPr/>
        </p:nvSpPr>
        <p:spPr>
          <a:xfrm>
            <a:off x="10878152" y="69153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3618" name="object_3619">
            <a:hlinkClick r:id="rId7" action="ppaction://hlinksldjump" tooltip="Purchase: Purchase development Z=2.0 / W=45%"/>
          </p:cNvPr>
          <p:cNvSpPr/>
          <p:nvPr/>
        </p:nvSpPr>
        <p:spPr>
          <a:xfrm>
            <a:off x="12967382" y="670656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3620" name="object_3621">
            <a:hlinkClick r:id="rId7" action="ppaction://hlinksldjump" tooltip="Production: Production group 1 Z=2.3 / W=0%"/>
          </p:cNvPr>
          <p:cNvSpPr/>
          <p:nvPr/>
        </p:nvSpPr>
        <p:spPr>
          <a:xfrm>
            <a:off x="11824010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3622" name="object_3623">
            <a:hlinkClick r:id="rId7" action="ppaction://hlinksldjump" tooltip="Production: Production group 2 Z=2.2 / W=0%"/>
          </p:cNvPr>
          <p:cNvSpPr/>
          <p:nvPr/>
        </p:nvSpPr>
        <p:spPr>
          <a:xfrm>
            <a:off x="12247978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3624" name="object_3625">
            <a:hlinkClick r:id="rId7" action="ppaction://hlinksldjump" tooltip="Production: Production group 6 Z=1.5 / W=20%"/>
          </p:cNvPr>
          <p:cNvSpPr/>
          <p:nvPr/>
        </p:nvSpPr>
        <p:spPr>
          <a:xfrm>
            <a:off x="14530008" y="84461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3626" name="object_3627">
            <a:hlinkClick r:id="rId7" action="ppaction://hlinksldjump" tooltip="Production: Production group 7 Z=2.1 / W=50%"/>
          </p:cNvPr>
          <p:cNvSpPr/>
          <p:nvPr/>
        </p:nvSpPr>
        <p:spPr>
          <a:xfrm>
            <a:off x="12400124" y="6358649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3628" name="object_3629">
            <a:hlinkClick r:id="rId7" action="ppaction://hlinksldjump" tooltip="Production: Production group 8 Z=2.4 / W=35%"/>
          </p:cNvPr>
          <p:cNvSpPr/>
          <p:nvPr/>
        </p:nvSpPr>
        <p:spPr>
          <a:xfrm>
            <a:off x="11744105" y="74023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3630" name="object_3631">
            <a:hlinkClick r:id="rId7" action="ppaction://hlinksldjump" tooltip="Production: Production group 9 Z=2.7 / W=48%"/>
          </p:cNvPr>
          <p:cNvSpPr/>
          <p:nvPr/>
        </p:nvSpPr>
        <p:spPr>
          <a:xfrm>
            <a:off x="10702339" y="64978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3632" name="object_3633">
            <a:hlinkClick r:id="rId7" action="ppaction://hlinksldjump" tooltip="Production: Production group 10 Z=2.1 / W=43%"/>
          </p:cNvPr>
          <p:cNvSpPr/>
          <p:nvPr/>
        </p:nvSpPr>
        <p:spPr>
          <a:xfrm>
            <a:off x="12436000" y="684573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3634" name="object_3635">
            <a:hlinkClick r:id="rId7" action="ppaction://hlinksldjump" tooltip="Finance: Controlling Z=2.2 / W=43%"/>
          </p:cNvPr>
          <p:cNvSpPr/>
          <p:nvPr/>
        </p:nvSpPr>
        <p:spPr>
          <a:xfrm>
            <a:off x="12180283" y="684573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3636" name="object_3637">
            <a:hlinkClick r:id="rId7" action="ppaction://hlinksldjump" tooltip="HR: HR development Z=2.3 / W=43%"/>
          </p:cNvPr>
          <p:cNvSpPr/>
          <p:nvPr/>
        </p:nvSpPr>
        <p:spPr>
          <a:xfrm>
            <a:off x="12048327" y="684573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3638" name="object_3639">
            <a:hlinkClick r:id="rId7" action="ppaction://hlinksldjump" tooltip="Finance: Accounting Z=2.3 / W=67%"/>
          </p:cNvPr>
          <p:cNvSpPr/>
          <p:nvPr/>
        </p:nvSpPr>
        <p:spPr>
          <a:xfrm>
            <a:off x="11980652" y="517573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3640" name="object_3641">
            <a:hlinkClick r:id="rId7" action="ppaction://hlinksldjump" tooltip="HR: Payroll processing Z=2.6 / W=69%"/>
          </p:cNvPr>
          <p:cNvSpPr/>
          <p:nvPr/>
        </p:nvSpPr>
        <p:spPr>
          <a:xfrm>
            <a:off x="10924491" y="5036566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3642" name="object_3643">
            <a:hlinkClick r:id="rId7" action="ppaction://hlinksldjump" tooltip="HR: Organisation development Z=2.2 / W=52%"/>
          </p:cNvPr>
          <p:cNvSpPr/>
          <p:nvPr/>
        </p:nvSpPr>
        <p:spPr>
          <a:xfrm>
            <a:off x="12332460" y="62194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3644" name="object_3645">
            <a:hlinkClick r:id="rId7" action="ppaction://hlinksldjump" tooltip="HR: HR administration Z=2.2 / W=56%"/>
          </p:cNvPr>
          <p:cNvSpPr/>
          <p:nvPr/>
        </p:nvSpPr>
        <p:spPr>
          <a:xfrm>
            <a:off x="12074041" y="5941149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3646" name="object_3647">
            <a:hlinkClick r:id="rId7" action="ppaction://hlinksldjump" tooltip="Legal: Compliance Z=1.2 / W=78%"/>
          </p:cNvPr>
          <p:cNvSpPr/>
          <p:nvPr/>
        </p:nvSpPr>
        <p:spPr>
          <a:xfrm>
            <a:off x="15552998" y="4410316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3648" name="object_3649">
            <a:hlinkClick r:id="rId7" action="ppaction://hlinksldjump" tooltip="Legal: Contract design Z=1.6 / W=80%"/>
          </p:cNvPr>
          <p:cNvSpPr/>
          <p:nvPr/>
        </p:nvSpPr>
        <p:spPr>
          <a:xfrm>
            <a:off x="14302677" y="4271150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3650" name="object_3651">
            <a:hlinkClick r:id="rId7" action="ppaction://hlinksldjump" tooltip="Legal: Audit Z=2.0 / W=28%"/>
          </p:cNvPr>
          <p:cNvSpPr/>
          <p:nvPr/>
        </p:nvSpPr>
        <p:spPr>
          <a:xfrm>
            <a:off x="12729885" y="788948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3652" name="object_3653">
            <a:hlinkClick r:id="rId7" action="ppaction://hlinksldjump" tooltip="IT: IT operation Z=2.2 / W=57%"/>
          </p:cNvPr>
          <p:cNvSpPr/>
          <p:nvPr/>
        </p:nvSpPr>
        <p:spPr>
          <a:xfrm>
            <a:off x="12192089" y="587156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3654" name="object_3655">
            <a:hlinkClick r:id="rId7" action="ppaction://hlinksldjump" tooltip="IT: IT purchase Z=1.6 / W=38%"/>
          </p:cNvPr>
          <p:cNvSpPr/>
          <p:nvPr/>
        </p:nvSpPr>
        <p:spPr>
          <a:xfrm>
            <a:off x="14255672" y="71936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0" name="object_3671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F48798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2950" b="1" dirty="0"/>
          </a:p>
        </p:txBody>
      </p:sp>
      <p:sp>
        <p:nvSpPr>
          <p:cNvPr id="3672" name="object_3673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Gestaltungsfreiheit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3674" name="3675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3676" name="3677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3678" name="object_3679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2.1</a:t>
            </a:r>
          </a:p>
        </p:txBody>
      </p:sp>
      <p:sp>
        <p:nvSpPr>
          <p:cNvPr id="3680" name="object_3681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3682" name="object_3683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3684" name="object_3685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3686" name="object_3687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3658" name="object_3659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3660" name="object_3661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3662" name="object_3663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3664" name="object_3665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3666" name="object_3667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3668" name="object_3669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3688" name="object_3689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0" name="object_3691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2" name="object_3693">
            <a:hlinkClick r:id="rId7" action="ppaction://hlinksldjump" tooltip="Company overall Z=2.1 / W=37%"/>
          </p:cNvPr>
          <p:cNvSpPr/>
          <p:nvPr/>
        </p:nvSpPr>
        <p:spPr>
          <a:xfrm rot="10800000">
            <a:off x="12512388" y="7263231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694" name="object_3695">
            <a:hlinkClick r:id="rId7" action="ppaction://hlinksldjump" tooltip="Company overall Z=2.1 / W=37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cxnSp>
        <p:nvCxnSpPr>
          <p:cNvPr id="3696" name="object_3697"/>
          <p:cNvCxnSpPr/>
          <p:nvPr/>
        </p:nvCxnSpPr>
        <p:spPr>
          <a:xfrm flipV="1">
            <a:off x="12766055" y="3722410"/>
            <a:ext cx="4489964" cy="3807839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698" name="object_3699">
            <a:hlinkClick r:id="rId7" action="ppaction://hlinksldjump" tooltip="HR: Organisation development Z=2.1 / W=37%"/>
          </p:cNvPr>
          <p:cNvSpPr/>
          <p:nvPr/>
        </p:nvSpPr>
        <p:spPr>
          <a:xfrm rot="21600000">
            <a:off x="12512388" y="7289933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48798">
              <a:alpha val="89999"/>
            </a:srgbClr>
          </a:solidFill>
          <a:ln>
            <a:noFill/>
          </a:ln>
        </p:spPr>
      </p:sp>
      <p:sp>
        <p:nvSpPr>
          <p:cNvPr id="3700" name="object_3701">
            <a:hlinkClick r:id="rId7" action="ppaction://hlinksldjump" tooltip="HR: Organisation development Z=2.1 / W=37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cxnSp>
        <p:nvCxnSpPr>
          <p:cNvPr id="3702" name="object_3703"/>
          <p:cNvCxnSpPr/>
          <p:nvPr/>
        </p:nvCxnSpPr>
        <p:spPr>
          <a:xfrm flipV="1">
            <a:off x="12766055" y="4570551"/>
            <a:ext cx="4489964" cy="2959698"/>
          </a:xfrm>
          <a:prstGeom prst="line">
            <a:avLst/>
          </a:prstGeom>
          <a:ln w="9525" cap="flat" cmpd="sng" algn="ctr">
            <a:solidFill>
              <a:srgbClr val="F48798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704" name="object_3705">
            <a:hlinkClick r:id="rId7" action="ppaction://hlinksldjump" tooltip="Production: Production group 9 Z=2.4 / W=37%"/>
          </p:cNvPr>
          <p:cNvSpPr/>
          <p:nvPr/>
        </p:nvSpPr>
        <p:spPr>
          <a:xfrm>
            <a:off x="11447486" y="72632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3706" name="object_3707">
            <a:hlinkClick r:id="rId7" action="ppaction://hlinksldjump" tooltip="Marketing: Sponsoring Z=1.3 / W=35%"/>
          </p:cNvPr>
          <p:cNvSpPr/>
          <p:nvPr/>
        </p:nvSpPr>
        <p:spPr>
          <a:xfrm>
            <a:off x="15124316" y="74023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3708" name="object_3709">
            <a:hlinkClick r:id="rId7" action="ppaction://hlinksldjump" tooltip="Marketing: Communication Z=2.3 / W=21%"/>
          </p:cNvPr>
          <p:cNvSpPr/>
          <p:nvPr/>
        </p:nvSpPr>
        <p:spPr>
          <a:xfrm>
            <a:off x="12061128" y="837656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3710" name="object_3711">
            <a:hlinkClick r:id="rId7" action="ppaction://hlinksldjump" tooltip="Marketing: Product development Z=2.0 / W=11%"/>
          </p:cNvPr>
          <p:cNvSpPr/>
          <p:nvPr/>
        </p:nvSpPr>
        <p:spPr>
          <a:xfrm>
            <a:off x="12904505" y="9072397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3712" name="object_3713">
            <a:hlinkClick r:id="rId7" action="ppaction://hlinksldjump" tooltip="Marketing: Advertising Z=1.9 / W=20%"/>
          </p:cNvPr>
          <p:cNvSpPr/>
          <p:nvPr/>
        </p:nvSpPr>
        <p:spPr>
          <a:xfrm>
            <a:off x="13121055" y="844614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3714" name="object_3715">
            <a:hlinkClick r:id="rId7" action="ppaction://hlinksldjump" tooltip="Purchase: Purchase administration Z=2.2 / W=25%"/>
          </p:cNvPr>
          <p:cNvSpPr/>
          <p:nvPr/>
        </p:nvSpPr>
        <p:spPr>
          <a:xfrm>
            <a:off x="12328188" y="80982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3716" name="object_3717">
            <a:hlinkClick r:id="rId7" action="ppaction://hlinksldjump" tooltip="Purchase: Purchase development Z=1.8 / W=36%"/>
          </p:cNvPr>
          <p:cNvSpPr/>
          <p:nvPr/>
        </p:nvSpPr>
        <p:spPr>
          <a:xfrm>
            <a:off x="13622890" y="73328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3718" name="object_3719">
            <a:hlinkClick r:id="rId7" action="ppaction://hlinksldjump" tooltip="Production: Production group 1 Z=2.1 / W=0%"/>
          </p:cNvPr>
          <p:cNvSpPr/>
          <p:nvPr/>
        </p:nvSpPr>
        <p:spPr>
          <a:xfrm>
            <a:off x="12415907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3720" name="object_3721">
            <a:hlinkClick r:id="rId7" action="ppaction://hlinksldjump" tooltip="Production: Production group 2 Z=4.0 / W=0%"/>
          </p:cNvPr>
          <p:cNvSpPr/>
          <p:nvPr/>
        </p:nvSpPr>
        <p:spPr>
          <a:xfrm>
            <a:off x="6534083" y="983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3722" name="object_3723">
            <a:hlinkClick r:id="rId7" action="ppaction://hlinksldjump" tooltip="Production: Production group 3 Z=2.3 / W=50%"/>
          </p:cNvPr>
          <p:cNvSpPr/>
          <p:nvPr/>
        </p:nvSpPr>
        <p:spPr>
          <a:xfrm>
            <a:off x="11915747" y="6358649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3724" name="object_3725">
            <a:hlinkClick r:id="rId7" action="ppaction://hlinksldjump" tooltip="Production: Production group 4 Z=2.3 / W=6%"/>
          </p:cNvPr>
          <p:cNvSpPr/>
          <p:nvPr/>
        </p:nvSpPr>
        <p:spPr>
          <a:xfrm>
            <a:off x="11889521" y="94203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3726" name="object_3727">
            <a:hlinkClick r:id="rId7" action="ppaction://hlinksldjump" tooltip="Production: Production group 5 Z=1.9 / W=31%"/>
          </p:cNvPr>
          <p:cNvSpPr/>
          <p:nvPr/>
        </p:nvSpPr>
        <p:spPr>
          <a:xfrm>
            <a:off x="13220980" y="76807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3728" name="object_3729">
            <a:hlinkClick r:id="rId7" action="ppaction://hlinksldjump" tooltip="Production: Production group 10 Z=2.1 / W=31%"/>
          </p:cNvPr>
          <p:cNvSpPr/>
          <p:nvPr/>
        </p:nvSpPr>
        <p:spPr>
          <a:xfrm>
            <a:off x="12662416" y="76807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3730" name="object_3731">
            <a:hlinkClick r:id="rId7" action="ppaction://hlinksldjump" tooltip="Production: Production group 6 Z=1.9 / W=8%"/>
          </p:cNvPr>
          <p:cNvSpPr/>
          <p:nvPr/>
        </p:nvSpPr>
        <p:spPr>
          <a:xfrm>
            <a:off x="13275627" y="9281147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3732" name="object_3733">
            <a:hlinkClick r:id="rId7" action="ppaction://hlinksldjump" tooltip="Production: Production group 7 Z=2.1 / W=41%"/>
          </p:cNvPr>
          <p:cNvSpPr/>
          <p:nvPr/>
        </p:nvSpPr>
        <p:spPr>
          <a:xfrm>
            <a:off x="12689491" y="69848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3734" name="object_3735">
            <a:hlinkClick r:id="rId7" action="ppaction://hlinksldjump" tooltip="Production: Production group 8 Z=1.9 / W=17%"/>
          </p:cNvPr>
          <p:cNvSpPr/>
          <p:nvPr/>
        </p:nvSpPr>
        <p:spPr>
          <a:xfrm>
            <a:off x="13047528" y="8654897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3736" name="object_3737">
            <a:hlinkClick r:id="rId7" action="ppaction://hlinksldjump" tooltip="Finance: Accounting Z=2.0 / W=52%"/>
          </p:cNvPr>
          <p:cNvSpPr/>
          <p:nvPr/>
        </p:nvSpPr>
        <p:spPr>
          <a:xfrm>
            <a:off x="12783097" y="62194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3738" name="object_3739">
            <a:hlinkClick r:id="rId7" action="ppaction://hlinksldjump" tooltip="Finance: Controlling Z=2.0 / W=48%"/>
          </p:cNvPr>
          <p:cNvSpPr/>
          <p:nvPr/>
        </p:nvSpPr>
        <p:spPr>
          <a:xfrm>
            <a:off x="12873738" y="64978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3740" name="object_3741">
            <a:hlinkClick r:id="rId7" action="ppaction://hlinksldjump" tooltip="HR: HR administration Z=2.1 / W=48%"/>
          </p:cNvPr>
          <p:cNvSpPr/>
          <p:nvPr/>
        </p:nvSpPr>
        <p:spPr>
          <a:xfrm>
            <a:off x="12402501" y="64978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3742" name="object_3743">
            <a:hlinkClick r:id="rId7" action="ppaction://hlinksldjump" tooltip="HR: Payroll processing Z=2.6 / W=40%"/>
          </p:cNvPr>
          <p:cNvSpPr/>
          <p:nvPr/>
        </p:nvSpPr>
        <p:spPr>
          <a:xfrm>
            <a:off x="10873533" y="70544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3744" name="object_3745">
            <a:hlinkClick r:id="rId7" action="ppaction://hlinksldjump" tooltip="IT: Software development Z=1.9 / W=40%"/>
          </p:cNvPr>
          <p:cNvSpPr/>
          <p:nvPr/>
        </p:nvSpPr>
        <p:spPr>
          <a:xfrm>
            <a:off x="13082512" y="70544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3746" name="object_3747">
            <a:hlinkClick r:id="rId7" action="ppaction://hlinksldjump" tooltip="IT: IT purchase Z=1.5 / W=40%"/>
          </p:cNvPr>
          <p:cNvSpPr/>
          <p:nvPr/>
        </p:nvSpPr>
        <p:spPr>
          <a:xfrm>
            <a:off x="14453091" y="70544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3748" name="object_3749">
            <a:hlinkClick r:id="rId7" action="ppaction://hlinksldjump" tooltip="HR: HR development Z=2.2 / W=43%"/>
          </p:cNvPr>
          <p:cNvSpPr/>
          <p:nvPr/>
        </p:nvSpPr>
        <p:spPr>
          <a:xfrm>
            <a:off x="12381698" y="684573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3750" name="object_3751">
            <a:hlinkClick r:id="rId7" action="ppaction://hlinksldjump" tooltip="Legal: Compliance Z=1.5 / W=33%"/>
          </p:cNvPr>
          <p:cNvSpPr/>
          <p:nvPr/>
        </p:nvSpPr>
        <p:spPr>
          <a:xfrm>
            <a:off x="14481294" y="754156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3752" name="object_3753">
            <a:hlinkClick r:id="rId7" action="ppaction://hlinksldjump" tooltip="IT: IT operation Z=2.2 / W=33%"/>
          </p:cNvPr>
          <p:cNvSpPr/>
          <p:nvPr/>
        </p:nvSpPr>
        <p:spPr>
          <a:xfrm>
            <a:off x="12262982" y="754156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3754" name="object_3755">
            <a:hlinkClick r:id="rId7" action="ppaction://hlinksldjump" tooltip="Legal: Contract design Z=1.7 / W=60%"/>
          </p:cNvPr>
          <p:cNvSpPr/>
          <p:nvPr/>
        </p:nvSpPr>
        <p:spPr>
          <a:xfrm>
            <a:off x="13945442" y="5662816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3756" name="object_3757">
            <a:hlinkClick r:id="rId7" action="ppaction://hlinksldjump" tooltip="Legal: Audit Z=1.8 / W=28%"/>
          </p:cNvPr>
          <p:cNvSpPr/>
          <p:nvPr/>
        </p:nvSpPr>
        <p:spPr>
          <a:xfrm>
            <a:off x="13558571" y="788948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object_10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519041"/>
            <a:ext cx="1098413" cy="1098413"/>
          </a:xfrm>
          <a:prstGeom prst="rect">
            <a:avLst/>
          </a:prstGeom>
        </p:spPr>
      </p:pic>
      <p:sp>
        <p:nvSpPr>
          <p:cNvPr id="1040" name="object_1041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Handlungsportfolio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1042" name="1043">
            <a:hlinkClick r:id="rId4" action="ppaction://hlinksldjump" tooltip="Inhalt"/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sp>
        <p:nvSpPr>
          <p:cNvPr id="1044" name="object_1045"/>
          <p:cNvSpPr txBox="1"/>
          <p:nvPr/>
        </p:nvSpPr>
        <p:spPr>
          <a:xfrm>
            <a:off x="596900" y="2225675"/>
            <a:ext cx="54102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50" dirty="0" err="1">
                <a:latin typeface="Arial" panose="02000000000000000000" pitchFamily="2" charset="0"/>
                <a:ea typeface="Arial" panose="02000000000000000000" pitchFamily="2" charset="0"/>
              </a:rPr>
              <a:t>W=100% (N=5287)</a:t>
            </a:r>
            <a:endParaRPr lang="en-US" sz="1950" dirty="0">
              <a:latin typeface="Arial" panose="02000000000000000000" pitchFamily="2" charset="0"/>
              <a:ea typeface="Arial" panose="02000000000000000000" pitchFamily="2" charset="0"/>
            </a:endParaRPr>
          </a:p>
        </p:txBody>
      </p:sp>
      <p:sp>
        <p:nvSpPr>
          <p:cNvPr id="1046" name="object_1047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1048" name="object_1049"/>
          <p:cNvSpPr txBox="1"/>
          <p:nvPr/>
        </p:nvSpPr>
        <p:spPr>
          <a:xfrm>
            <a:off x="3748577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1050" name="object_1051"/>
          <p:cNvSpPr txBox="1"/>
          <p:nvPr/>
        </p:nvSpPr>
        <p:spPr>
          <a:xfrm>
            <a:off x="7383819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1052" name="object_1053"/>
          <p:cNvSpPr txBox="1"/>
          <p:nvPr/>
        </p:nvSpPr>
        <p:spPr>
          <a:xfrm>
            <a:off x="13176477" y="10615248"/>
            <a:ext cx="3179390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1026" name="object_1027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1028" name="object_1029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1030" name="object_1031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1032" name="object_1033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1034" name="object_1035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1036" name="object_1037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1054" name="object_1055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6" name="object_1057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8" name="object_1059">
            <a:hlinkClick r:id="rId6" action="ppaction://hlinksldjump" tooltip="8: Ungestörtes Arbeiten Z=2.7 / W=44%"/>
          </p:cNvPr>
          <p:cNvSpPr/>
          <p:nvPr/>
        </p:nvSpPr>
        <p:spPr>
          <a:xfrm>
            <a:off x="10660483" y="67761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1060" name="object_1061">
            <a:hlinkClick r:id="rId7" action="ppaction://hlinksldjump" tooltip="9: Veränderungstempo Z=2.9 / W=28%"/>
          </p:cNvPr>
          <p:cNvSpPr/>
          <p:nvPr/>
        </p:nvSpPr>
        <p:spPr>
          <a:xfrm>
            <a:off x="10042971" y="788948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1062" name="object_1063">
            <a:hlinkClick r:id="rId8" action="ppaction://hlinksldjump" tooltip="10: Arbeitsmenge Z=3.0 / W=55%"/>
          </p:cNvPr>
          <p:cNvSpPr/>
          <p:nvPr/>
        </p:nvSpPr>
        <p:spPr>
          <a:xfrm>
            <a:off x="9513245" y="601073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1064" name="object_1065">
            <a:hlinkClick r:id="rId9" action="ppaction://hlinksldjump" tooltip="11: Pausen Z=2.4 / W=23%"/>
          </p:cNvPr>
          <p:cNvSpPr/>
          <p:nvPr/>
        </p:nvSpPr>
        <p:spPr>
          <a:xfrm>
            <a:off x="11747028" y="823739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1066" name="object_1067">
            <a:hlinkClick r:id="rId10" action="ppaction://hlinksldjump" tooltip="12: Länge der Arbeitszeit Z=2.2 / W=46%"/>
          </p:cNvPr>
          <p:cNvSpPr/>
          <p:nvPr/>
        </p:nvSpPr>
        <p:spPr>
          <a:xfrm>
            <a:off x="12281539" y="66369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1068" name="object_1069">
            <a:hlinkClick r:id="rId11" action="ppaction://hlinksldjump" tooltip="18: Klare Verantwortlichkeiten Z=2.3 / W=46%"/>
          </p:cNvPr>
          <p:cNvSpPr/>
          <p:nvPr/>
        </p:nvSpPr>
        <p:spPr>
          <a:xfrm>
            <a:off x="11939979" y="663698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1070" name="object_1071">
            <a:hlinkClick r:id="rId12" action="ppaction://hlinksldjump" tooltip="13: Vereinbarkeit von Arbeitszeiten und Lebensrhythmus Z=2.0 / W=66%"/>
          </p:cNvPr>
          <p:cNvSpPr/>
          <p:nvPr/>
        </p:nvSpPr>
        <p:spPr>
          <a:xfrm>
            <a:off x="12716985" y="5245316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1072" name="object_1073">
            <a:hlinkClick r:id="rId13" action="ppaction://hlinksldjump" tooltip="22: Gerechte Behandlung Z=2.2 / W=66%"/>
          </p:cNvPr>
          <p:cNvSpPr/>
          <p:nvPr/>
        </p:nvSpPr>
        <p:spPr>
          <a:xfrm>
            <a:off x="12150629" y="524531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1074" name="object_1075">
            <a:hlinkClick r:id="rId14" action="ppaction://hlinksldjump" tooltip="14: Organisation Arbeitsabläufe Z=2.9 / W=45%"/>
          </p:cNvPr>
          <p:cNvSpPr/>
          <p:nvPr/>
        </p:nvSpPr>
        <p:spPr>
          <a:xfrm>
            <a:off x="10079450" y="6706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1076" name="object_1077">
            <a:hlinkClick r:id="rId15" action="ppaction://hlinksldjump" tooltip="15: Interne Kommunikation Z=2.9 / W=100%"/>
          </p:cNvPr>
          <p:cNvSpPr/>
          <p:nvPr/>
        </p:nvSpPr>
        <p:spPr>
          <a:xfrm>
            <a:off x="9819492" y="2879484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1078" name="object_1079">
            <a:hlinkClick r:id="rId16" action="ppaction://hlinksldjump" tooltip="16: Zeitgerechte Informationen Z=3.0 / W=67%"/>
          </p:cNvPr>
          <p:cNvSpPr/>
          <p:nvPr/>
        </p:nvSpPr>
        <p:spPr>
          <a:xfrm>
            <a:off x="9744086" y="5175732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1080" name="object_1081">
            <a:hlinkClick r:id="rId17" action="ppaction://hlinksldjump" tooltip="17: Klare Kommunikation von Zielen/Aufgaben/Prioritäten Z=2.7 / W=57%"/>
          </p:cNvPr>
          <p:cNvSpPr/>
          <p:nvPr/>
        </p:nvSpPr>
        <p:spPr>
          <a:xfrm>
            <a:off x="10583236" y="5871565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1082" name="object_1083">
            <a:hlinkClick r:id="rId18" action="ppaction://hlinksldjump" tooltip="19: Unterstützung durch Kollegen und Vorgesetzte Z=2.0 / W=76%"/>
          </p:cNvPr>
          <p:cNvSpPr/>
          <p:nvPr/>
        </p:nvSpPr>
        <p:spPr>
          <a:xfrm>
            <a:off x="12792898" y="4549483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1084" name="object_1085">
            <a:hlinkClick r:id="rId19" action="ppaction://hlinksldjump" tooltip="20: Umgang mit Konflikten Z=2.7 / W=38%"/>
          </p:cNvPr>
          <p:cNvSpPr/>
          <p:nvPr/>
        </p:nvSpPr>
        <p:spPr>
          <a:xfrm>
            <a:off x="10716149" y="7193648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1086" name="object_1087">
            <a:hlinkClick r:id="rId20" action="ppaction://hlinksldjump" tooltip="21: Feedback Z=2.5 / W=63%"/>
          </p:cNvPr>
          <p:cNvSpPr/>
          <p:nvPr/>
        </p:nvSpPr>
        <p:spPr>
          <a:xfrm>
            <a:off x="11335694" y="5454066"/>
            <a:ext cx="534035" cy="534035"/>
          </a:xfrm>
          <a:prstGeom prst="ellipse">
            <a:avLst/>
          </a:prstGeom>
          <a:solidFill>
            <a:srgbClr val="5181B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1088" name="object_1089">
            <a:hlinkClick r:id="rId21" action="ppaction://hlinksldjump" tooltip="23: Ausbildungsgüte Z=1.8 / W=24%"/>
          </p:cNvPr>
          <p:cNvSpPr/>
          <p:nvPr/>
        </p:nvSpPr>
        <p:spPr>
          <a:xfrm>
            <a:off x="13538008" y="8167814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1090" name="object_1091">
            <a:hlinkClick r:id="rId22" action="ppaction://hlinksldjump" tooltip="31: Belastung durch Streit oder Ärger Z=2.5 / W=24%"/>
          </p:cNvPr>
          <p:cNvSpPr/>
          <p:nvPr/>
        </p:nvSpPr>
        <p:spPr>
          <a:xfrm>
            <a:off x="11251842" y="816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31</a:t>
            </a:r>
            <a:endParaRPr sz="1950" b="1" dirty="0"/>
          </a:p>
        </p:txBody>
      </p:sp>
      <p:sp>
        <p:nvSpPr>
          <p:cNvPr id="1092" name="object_1093">
            <a:hlinkClick r:id="rId23" action="ppaction://hlinksldjump" tooltip="24: Aufgabenbereich entspricht Qualifikation Z=2.0 / W=31%"/>
          </p:cNvPr>
          <p:cNvSpPr/>
          <p:nvPr/>
        </p:nvSpPr>
        <p:spPr>
          <a:xfrm>
            <a:off x="12934406" y="76807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1094" name="object_1095">
            <a:hlinkClick r:id="rId24" action="ppaction://hlinksldjump" tooltip="25: Ganzheitlichkeit der Arbeit Z=1.9 / W=30%"/>
          </p:cNvPr>
          <p:cNvSpPr/>
          <p:nvPr/>
        </p:nvSpPr>
        <p:spPr>
          <a:xfrm>
            <a:off x="13098838" y="7750315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1096" name="object_1097">
            <a:hlinkClick r:id="rId25" action="ppaction://hlinksldjump" tooltip="26: Herausfordernde Tätigkeit Z=2.0 / W=64%"/>
          </p:cNvPr>
          <p:cNvSpPr/>
          <p:nvPr/>
        </p:nvSpPr>
        <p:spPr>
          <a:xfrm>
            <a:off x="12878417" y="5384482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1098" name="object_1099">
            <a:hlinkClick r:id="rId26" action="ppaction://hlinksldjump" tooltip="27: Handlungsspielraum Z=2.2 / W=41%"/>
          </p:cNvPr>
          <p:cNvSpPr/>
          <p:nvPr/>
        </p:nvSpPr>
        <p:spPr>
          <a:xfrm>
            <a:off x="12213159" y="6984898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1100" name="object_1101">
            <a:hlinkClick r:id="rId27" action="ppaction://hlinksldjump" tooltip="28: Gestaltungsfreiheit Z=2.1 / W=37%"/>
          </p:cNvPr>
          <p:cNvSpPr/>
          <p:nvPr/>
        </p:nvSpPr>
        <p:spPr>
          <a:xfrm>
            <a:off x="12499038" y="7263231"/>
            <a:ext cx="534035" cy="534035"/>
          </a:xfrm>
          <a:prstGeom prst="ellipse">
            <a:avLst/>
          </a:prstGeom>
          <a:solidFill>
            <a:srgbClr val="F48798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1102" name="object_1103">
            <a:hlinkClick r:id="rId28" action="ppaction://hlinksldjump" tooltip="29: Freundlichkeitsdruck Z=2.7 / W=13%"/>
          </p:cNvPr>
          <p:cNvSpPr/>
          <p:nvPr/>
        </p:nvSpPr>
        <p:spPr>
          <a:xfrm>
            <a:off x="10546592" y="893323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29</a:t>
            </a:r>
            <a:endParaRPr sz="1950" b="1" dirty="0"/>
          </a:p>
        </p:txBody>
      </p:sp>
      <p:sp>
        <p:nvSpPr>
          <p:cNvPr id="1104" name="object_1105">
            <a:hlinkClick r:id="rId29" action="ppaction://hlinksldjump" tooltip="30: Belastung durch Leid oder Trauer Z=2.3 / W=8%"/>
          </p:cNvPr>
          <p:cNvSpPr/>
          <p:nvPr/>
        </p:nvSpPr>
        <p:spPr>
          <a:xfrm>
            <a:off x="11921310" y="92811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30</a:t>
            </a:r>
            <a:endParaRPr sz="1950" b="1" dirty="0"/>
          </a:p>
        </p:txBody>
      </p:sp>
      <p:sp>
        <p:nvSpPr>
          <p:cNvPr id="1106" name="object_1107">
            <a:hlinkClick r:id="rId30" action="ppaction://hlinksldjump" tooltip="32: Schwierige Kunden Z=2.6 / W=14%"/>
          </p:cNvPr>
          <p:cNvSpPr/>
          <p:nvPr/>
        </p:nvSpPr>
        <p:spPr>
          <a:xfrm>
            <a:off x="11055739" y="88636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32</a:t>
            </a:r>
            <a:endParaRPr sz="1950" b="1" dirty="0"/>
          </a:p>
        </p:txBody>
      </p:sp>
      <p:sp>
        <p:nvSpPr>
          <p:cNvPr id="1108" name="object_1109">
            <a:hlinkClick r:id="rId31" action="ppaction://hlinksldjump" tooltip="33: Aus- und Weiterbildungsmöglichkeiten Z=2.6 / W=50%"/>
          </p:cNvPr>
          <p:cNvSpPr/>
          <p:nvPr/>
        </p:nvSpPr>
        <p:spPr>
          <a:xfrm>
            <a:off x="10810942" y="6358649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33</a:t>
            </a:r>
            <a:endParaRPr sz="1950" b="1" dirty="0"/>
          </a:p>
        </p:txBody>
      </p:sp>
      <p:sp>
        <p:nvSpPr>
          <p:cNvPr id="1110" name="object_1111">
            <a:hlinkClick r:id="rId32" action="ppaction://hlinksldjump" tooltip="34: Nutzung von Aus- und Weiterbildung Z=2.6 / W=29%"/>
          </p:cNvPr>
          <p:cNvSpPr/>
          <p:nvPr/>
        </p:nvSpPr>
        <p:spPr>
          <a:xfrm>
            <a:off x="11103656" y="78198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34</a:t>
            </a:r>
            <a:endParaRPr sz="1950" b="1" dirty="0"/>
          </a:p>
        </p:txBody>
      </p:sp>
      <p:sp>
        <p:nvSpPr>
          <p:cNvPr id="1112" name="object_1113">
            <a:hlinkClick r:id="rId33" action="ppaction://hlinksldjump" tooltip="35: Aufstiegsmöglichkeiten Z=3.3 / W=48%"/>
          </p:cNvPr>
          <p:cNvSpPr/>
          <p:nvPr/>
        </p:nvSpPr>
        <p:spPr>
          <a:xfrm>
            <a:off x="8549765" y="649781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35</a:t>
            </a:r>
            <a:endParaRPr sz="1950" b="1" dirty="0"/>
          </a:p>
        </p:txBody>
      </p:sp>
      <p:sp>
        <p:nvSpPr>
          <p:cNvPr id="1114" name="object_1115">
            <a:hlinkClick r:id="rId34" action="ppaction://hlinksldjump" tooltip="38: Informationsaustausch zwischen Kollegen Z=2.3 / W=48%"/>
          </p:cNvPr>
          <p:cNvSpPr/>
          <p:nvPr/>
        </p:nvSpPr>
        <p:spPr>
          <a:xfrm>
            <a:off x="11939152" y="64978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38</a:t>
            </a:r>
            <a:endParaRPr sz="1950" b="1" dirty="0"/>
          </a:p>
        </p:txBody>
      </p:sp>
      <p:sp>
        <p:nvSpPr>
          <p:cNvPr id="1116" name="object_1117">
            <a:hlinkClick r:id="rId35" action="ppaction://hlinksldjump" tooltip="36: Körperliche Belastung Z=2.5 / W=20%"/>
          </p:cNvPr>
          <p:cNvSpPr/>
          <p:nvPr/>
        </p:nvSpPr>
        <p:spPr>
          <a:xfrm>
            <a:off x="11233134" y="844614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36</a:t>
            </a:r>
            <a:endParaRPr sz="1950" b="1" dirty="0"/>
          </a:p>
        </p:txBody>
      </p:sp>
      <p:sp>
        <p:nvSpPr>
          <p:cNvPr id="1118" name="object_1119">
            <a:hlinkClick r:id="rId36" action="ppaction://hlinksldjump" tooltip="37: Einseitige körperliche Belastung Z=3.0 / W=27%"/>
          </p:cNvPr>
          <p:cNvSpPr/>
          <p:nvPr/>
        </p:nvSpPr>
        <p:spPr>
          <a:xfrm>
            <a:off x="9776157" y="79590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37</a:t>
            </a:r>
            <a:endParaRPr sz="1950" b="1" dirty="0"/>
          </a:p>
        </p:txBody>
      </p:sp>
      <p:sp>
        <p:nvSpPr>
          <p:cNvPr id="1120" name="object_1121">
            <a:hlinkClick r:id="rId37" action="ppaction://hlinksldjump" tooltip="39: Sozialer Kontakt Z=1.8 / W=39%"/>
          </p:cNvPr>
          <p:cNvSpPr/>
          <p:nvPr/>
        </p:nvSpPr>
        <p:spPr>
          <a:xfrm>
            <a:off x="13541026" y="71240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39</a:t>
            </a:r>
            <a:endParaRPr sz="1950" b="1" dirty="0"/>
          </a:p>
        </p:txBody>
      </p:sp>
      <p:sp>
        <p:nvSpPr>
          <p:cNvPr id="1122" name="object_1123">
            <a:hlinkClick r:id="rId38" action="ppaction://hlinksldjump" tooltip="40: Konzentration und Aufmerksamkeit Z=2.0 / W=39%"/>
          </p:cNvPr>
          <p:cNvSpPr/>
          <p:nvPr/>
        </p:nvSpPr>
        <p:spPr>
          <a:xfrm>
            <a:off x="12718120" y="71240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40</a:t>
            </a:r>
            <a:endParaRPr sz="1950" b="1" dirty="0"/>
          </a:p>
        </p:txBody>
      </p:sp>
      <p:sp>
        <p:nvSpPr>
          <p:cNvPr id="1124" name="object_1125">
            <a:hlinkClick r:id="rId39" action="ppaction://hlinksldjump" tooltip="41: Überqualifikation Z=2.5 / W=9%"/>
          </p:cNvPr>
          <p:cNvSpPr/>
          <p:nvPr/>
        </p:nvSpPr>
        <p:spPr>
          <a:xfrm>
            <a:off x="11107287" y="92115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41</a:t>
            </a:r>
            <a:endParaRPr sz="1950" b="1" dirty="0"/>
          </a:p>
        </p:txBody>
      </p:sp>
      <p:sp>
        <p:nvSpPr>
          <p:cNvPr id="1126" name="object_1127">
            <a:hlinkClick r:id="rId40" action="ppaction://hlinksldjump" tooltip="42: Zukunftssicherheit des Arbeitsplatzes Z=2.5 / W=79%"/>
          </p:cNvPr>
          <p:cNvSpPr/>
          <p:nvPr/>
        </p:nvSpPr>
        <p:spPr>
          <a:xfrm>
            <a:off x="11220837" y="4340733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42</a:t>
            </a:r>
            <a:endParaRPr sz="195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2" name="object_3773"/>
          <p:cNvSpPr>
            <a:spLocks noGrp="1"/>
          </p:cNvSpPr>
          <p:nvPr/>
        </p:nvSpPr>
        <p:spPr>
          <a:xfrm>
            <a:off x="757390" y="680607"/>
            <a:ext cx="733425" cy="733425"/>
          </a:xfrm>
          <a:prstGeom prst="rect">
            <a:avLst/>
          </a:prstGeom>
          <a:ln w="125650">
            <a:solidFill>
              <a:srgbClr val="F7996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4" name="object_3775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Emotionale Anforderungen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3776" name="3777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3778" name="3779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3780" name="object_3781"/>
          <p:cNvSpPr/>
          <p:nvPr/>
        </p:nvSpPr>
        <p:spPr>
          <a:xfrm>
            <a:off x="18761549" y="2418474"/>
            <a:ext cx="922019" cy="922019"/>
          </a:xfrm>
          <a:prstGeom prst="rect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2.5</a:t>
            </a:r>
          </a:p>
        </p:txBody>
      </p:sp>
      <p:sp>
        <p:nvSpPr>
          <p:cNvPr id="3782" name="object_3783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3784" name="object_3785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3786" name="object_3787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3788" name="object_3789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3760" name="object_3761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3762" name="object_3763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3764" name="object_3765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3766" name="object_3767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3768" name="object_3769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3770" name="object_3771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3790" name="object_3791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2" name="object_3793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4" name="object_3795">
            <a:hlinkClick r:id="rId7" action="ppaction://hlinksldjump" tooltip="Company overall Z=2.5 / W=15%"/>
          </p:cNvPr>
          <p:cNvSpPr/>
          <p:nvPr/>
        </p:nvSpPr>
        <p:spPr>
          <a:xfrm>
            <a:off x="11193871" y="8794064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3796" name="object_3797">
            <a:hlinkClick r:id="rId7" action="ppaction://hlinksldjump" tooltip="Marketing: Communication Z=2.7 / W=15%"/>
          </p:cNvPr>
          <p:cNvSpPr/>
          <p:nvPr/>
        </p:nvSpPr>
        <p:spPr>
          <a:xfrm>
            <a:off x="10656834" y="8794064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3798" name="object_3799">
            <a:hlinkClick r:id="rId7" action="ppaction://hlinksldjump" tooltip="Marketing: Sponsoring Z=1.7 / W=12%"/>
          </p:cNvPr>
          <p:cNvSpPr/>
          <p:nvPr/>
        </p:nvSpPr>
        <p:spPr>
          <a:xfrm>
            <a:off x="13865064" y="9002814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3800" name="object_3801">
            <a:hlinkClick r:id="rId7" action="ppaction://hlinksldjump" tooltip="Marketing: Advertising Z=2.3 / W=12%"/>
          </p:cNvPr>
          <p:cNvSpPr/>
          <p:nvPr/>
        </p:nvSpPr>
        <p:spPr>
          <a:xfrm>
            <a:off x="11796877" y="9002814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3802" name="object_3803">
            <a:hlinkClick r:id="rId7" action="ppaction://hlinksldjump" tooltip="Production: Production group 4 Z=2.4 / W=12%"/>
          </p:cNvPr>
          <p:cNvSpPr/>
          <p:nvPr/>
        </p:nvSpPr>
        <p:spPr>
          <a:xfrm>
            <a:off x="11539836" y="9002814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3804" name="object_3805">
            <a:hlinkClick r:id="rId7" action="ppaction://hlinksldjump" tooltip="Marketing: Product development Z=2.3 / W=20%"/>
          </p:cNvPr>
          <p:cNvSpPr/>
          <p:nvPr/>
        </p:nvSpPr>
        <p:spPr>
          <a:xfrm>
            <a:off x="11831728" y="8446148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3806" name="object_3807">
            <a:hlinkClick r:id="rId7" action="ppaction://hlinksldjump" tooltip="Purchase: Purchase administration Z=3.2 / W=38%"/>
          </p:cNvPr>
          <p:cNvSpPr/>
          <p:nvPr/>
        </p:nvSpPr>
        <p:spPr>
          <a:xfrm>
            <a:off x="8937281" y="7193648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3808" name="object_3809">
            <a:hlinkClick r:id="rId7" action="ppaction://hlinksldjump" tooltip="Purchase: Purchase development Z=2.9 / W=11%"/>
          </p:cNvPr>
          <p:cNvSpPr/>
          <p:nvPr/>
        </p:nvSpPr>
        <p:spPr>
          <a:xfrm>
            <a:off x="10014936" y="9072397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3810" name="object_3811">
            <a:hlinkClick r:id="rId7" action="ppaction://hlinksldjump" tooltip="Production: Production group 7 Z=2.3 / W=11%"/>
          </p:cNvPr>
          <p:cNvSpPr/>
          <p:nvPr/>
        </p:nvSpPr>
        <p:spPr>
          <a:xfrm>
            <a:off x="11896799" y="9072397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3812" name="object_3813">
            <a:hlinkClick r:id="rId7" action="ppaction://hlinksldjump" tooltip="HR: HR development Z=2.5 / W=11%"/>
          </p:cNvPr>
          <p:cNvSpPr/>
          <p:nvPr/>
        </p:nvSpPr>
        <p:spPr>
          <a:xfrm>
            <a:off x="11279042" y="9072397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3814" name="object_3815">
            <a:hlinkClick r:id="rId7" action="ppaction://hlinksldjump" tooltip="IT: IT purchase Z=3.7 / W=11%"/>
          </p:cNvPr>
          <p:cNvSpPr/>
          <p:nvPr/>
        </p:nvSpPr>
        <p:spPr>
          <a:xfrm>
            <a:off x="7454587" y="9072397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3816" name="object_3817">
            <a:hlinkClick r:id="rId7" action="ppaction://hlinksldjump" tooltip="Production: Production group 1 Z=3.4 / W=0%"/>
          </p:cNvPr>
          <p:cNvSpPr/>
          <p:nvPr/>
        </p:nvSpPr>
        <p:spPr>
          <a:xfrm>
            <a:off x="8403728" y="9837814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3818" name="object_3819">
            <a:hlinkClick r:id="rId7" action="ppaction://hlinksldjump" tooltip="Production: Production group 2 Z=2.4 / W=0%"/>
          </p:cNvPr>
          <p:cNvSpPr/>
          <p:nvPr/>
        </p:nvSpPr>
        <p:spPr>
          <a:xfrm>
            <a:off x="11604498" y="9837814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3820" name="object_3821">
            <a:hlinkClick r:id="rId7" action="ppaction://hlinksldjump" tooltip="Production: Production group 3 Z=2.2 / W=14%"/>
          </p:cNvPr>
          <p:cNvSpPr/>
          <p:nvPr/>
        </p:nvSpPr>
        <p:spPr>
          <a:xfrm>
            <a:off x="12222838" y="8863647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3822" name="object_3823">
            <a:hlinkClick r:id="rId7" action="ppaction://hlinksldjump" tooltip="Production: Production group 5 Z=2.5 / W=14%"/>
          </p:cNvPr>
          <p:cNvSpPr/>
          <p:nvPr/>
        </p:nvSpPr>
        <p:spPr>
          <a:xfrm>
            <a:off x="11120084" y="8863647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3824" name="object_3825">
            <a:hlinkClick r:id="rId7" action="ppaction://hlinksldjump" tooltip="Production: Production group 6 Z=1.9 / W=10%"/>
          </p:cNvPr>
          <p:cNvSpPr/>
          <p:nvPr/>
        </p:nvSpPr>
        <p:spPr>
          <a:xfrm>
            <a:off x="13335087" y="9141981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3826" name="object_3827">
            <a:hlinkClick r:id="rId7" action="ppaction://hlinksldjump" tooltip="Finance: Controlling Z=2.3 / W=10%"/>
          </p:cNvPr>
          <p:cNvSpPr/>
          <p:nvPr/>
        </p:nvSpPr>
        <p:spPr>
          <a:xfrm rot="10800000">
            <a:off x="11970026" y="9141981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3828" name="object_3829">
            <a:hlinkClick r:id="rId7" action="ppaction://hlinksldjump" tooltip="Finance: Controlling Z=2.3 / W=10%"/>
          </p:cNvPr>
          <p:cNvSpPr/>
          <p:nvPr/>
        </p:nvSpPr>
        <p:spPr>
          <a:xfrm>
            <a:off x="17256019" y="3455392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cxnSp>
        <p:nvCxnSpPr>
          <p:cNvPr id="3830" name="object_3831"/>
          <p:cNvCxnSpPr/>
          <p:nvPr/>
        </p:nvCxnSpPr>
        <p:spPr>
          <a:xfrm flipV="1">
            <a:off x="12223693" y="3722410"/>
            <a:ext cx="5032326" cy="5686588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832" name="object_3833">
            <a:hlinkClick r:id="rId7" action="ppaction://hlinksldjump" tooltip="HR: HR administration Z=2.3 / W=10%"/>
          </p:cNvPr>
          <p:cNvSpPr/>
          <p:nvPr/>
        </p:nvSpPr>
        <p:spPr>
          <a:xfrm rot="21600000">
            <a:off x="11970026" y="9168682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3834" name="object_3835">
            <a:hlinkClick r:id="rId7" action="ppaction://hlinksldjump" tooltip="HR: HR administration Z=2.3 / W=10%"/>
          </p:cNvPr>
          <p:cNvSpPr/>
          <p:nvPr/>
        </p:nvSpPr>
        <p:spPr>
          <a:xfrm>
            <a:off x="17256019" y="4303533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cxnSp>
        <p:nvCxnSpPr>
          <p:cNvPr id="3836" name="object_3837"/>
          <p:cNvCxnSpPr/>
          <p:nvPr/>
        </p:nvCxnSpPr>
        <p:spPr>
          <a:xfrm flipV="1">
            <a:off x="12223693" y="4570551"/>
            <a:ext cx="5032326" cy="4838447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838" name="object_3839">
            <a:hlinkClick r:id="rId7" action="ppaction://hlinksldjump" tooltip="Production: Production group 8 Z=2.4 / W=13%"/>
          </p:cNvPr>
          <p:cNvSpPr/>
          <p:nvPr/>
        </p:nvSpPr>
        <p:spPr>
          <a:xfrm>
            <a:off x="11744105" y="8933231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3840" name="object_3841">
            <a:hlinkClick r:id="rId7" action="ppaction://hlinksldjump" tooltip="HR: Organisation development Z=2.3 / W=13%"/>
          </p:cNvPr>
          <p:cNvSpPr/>
          <p:nvPr/>
        </p:nvSpPr>
        <p:spPr>
          <a:xfrm>
            <a:off x="12047264" y="8933231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3842" name="object_3843">
            <a:hlinkClick r:id="rId7" action="ppaction://hlinksldjump" tooltip="Production: Production group 9 Z=2.3 / W=8%"/>
          </p:cNvPr>
          <p:cNvSpPr/>
          <p:nvPr/>
        </p:nvSpPr>
        <p:spPr>
          <a:xfrm>
            <a:off x="11945591" y="9281147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3844" name="object_3845">
            <a:hlinkClick r:id="rId7" action="ppaction://hlinksldjump" tooltip="Production: Production group 10 Z=2.3 / W=6%"/>
          </p:cNvPr>
          <p:cNvSpPr/>
          <p:nvPr/>
        </p:nvSpPr>
        <p:spPr>
          <a:xfrm>
            <a:off x="11801731" y="9420314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3846" name="object_3847">
            <a:hlinkClick r:id="rId7" action="ppaction://hlinksldjump" tooltip="IT: Software development Z=2.4 / W=6%"/>
          </p:cNvPr>
          <p:cNvSpPr/>
          <p:nvPr/>
        </p:nvSpPr>
        <p:spPr>
          <a:xfrm>
            <a:off x="11665046" y="9420314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3848" name="object_3849">
            <a:hlinkClick r:id="rId7" action="ppaction://hlinksldjump" tooltip="IT: IT operation Z=2.1 / W=6%"/>
          </p:cNvPr>
          <p:cNvSpPr/>
          <p:nvPr/>
        </p:nvSpPr>
        <p:spPr>
          <a:xfrm>
            <a:off x="12418585" y="9420314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3850" name="object_3851">
            <a:hlinkClick r:id="rId7" action="ppaction://hlinksldjump" tooltip="Finance: Accounting Z=2.5 / W=19%"/>
          </p:cNvPr>
          <p:cNvSpPr/>
          <p:nvPr/>
        </p:nvSpPr>
        <p:spPr>
          <a:xfrm>
            <a:off x="11398894" y="8515731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3852" name="object_3853">
            <a:hlinkClick r:id="rId7" action="ppaction://hlinksldjump" tooltip="Legal: Audit Z=3.1 / W=19%"/>
          </p:cNvPr>
          <p:cNvSpPr/>
          <p:nvPr/>
        </p:nvSpPr>
        <p:spPr>
          <a:xfrm>
            <a:off x="9369489" y="8515731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3854" name="object_3855">
            <a:hlinkClick r:id="rId7" action="ppaction://hlinksldjump" tooltip="HR: Payroll processing Z=2.5 / W=17%"/>
          </p:cNvPr>
          <p:cNvSpPr/>
          <p:nvPr/>
        </p:nvSpPr>
        <p:spPr>
          <a:xfrm>
            <a:off x="11149199" y="8654897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3856" name="object_3857">
            <a:hlinkClick r:id="rId7" action="ppaction://hlinksldjump" tooltip="Legal: Compliance Z=2.5 / W=7%"/>
          </p:cNvPr>
          <p:cNvSpPr/>
          <p:nvPr/>
        </p:nvSpPr>
        <p:spPr>
          <a:xfrm>
            <a:off x="11236619" y="9350730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3858" name="object_3859">
            <a:hlinkClick r:id="rId7" action="ppaction://hlinksldjump" tooltip="Legal: Contract design Z=2.5 / W=25%"/>
          </p:cNvPr>
          <p:cNvSpPr/>
          <p:nvPr/>
        </p:nvSpPr>
        <p:spPr>
          <a:xfrm>
            <a:off x="11319768" y="8098231"/>
            <a:ext cx="534035" cy="534035"/>
          </a:xfrm>
          <a:prstGeom prst="rect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4" name="object_3875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F79964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29</a:t>
            </a:r>
            <a:endParaRPr sz="2950" b="1" dirty="0"/>
          </a:p>
        </p:txBody>
      </p:sp>
      <p:sp>
        <p:nvSpPr>
          <p:cNvPr id="3876" name="object_3877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Freundlichkeitsdruck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3878" name="3879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3880" name="3881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3882" name="object_3883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2.7</a:t>
            </a:r>
          </a:p>
        </p:txBody>
      </p:sp>
      <p:sp>
        <p:nvSpPr>
          <p:cNvPr id="3884" name="object_3885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3886" name="object_3887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3888" name="object_3889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3890" name="object_3891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3862" name="object_3863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3864" name="object_3865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3866" name="object_3867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3868" name="object_3869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3870" name="object_3871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3872" name="object_3873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3892" name="object_3893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4" name="object_3895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6" name="object_3897">
            <a:hlinkClick r:id="rId7" action="ppaction://hlinksldjump" tooltip="Company overall Z=2.7 / W=13%"/>
          </p:cNvPr>
          <p:cNvSpPr/>
          <p:nvPr/>
        </p:nvSpPr>
        <p:spPr>
          <a:xfrm rot="10800000">
            <a:off x="10559942" y="8933231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3898" name="object_3899">
            <a:hlinkClick r:id="rId7" action="ppaction://hlinksldjump" tooltip="Company overall Z=2.7 / W=13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cxnSp>
        <p:nvCxnSpPr>
          <p:cNvPr id="3900" name="object_3901"/>
          <p:cNvCxnSpPr/>
          <p:nvPr/>
        </p:nvCxnSpPr>
        <p:spPr>
          <a:xfrm flipV="1">
            <a:off x="10813609" y="3722410"/>
            <a:ext cx="6442410" cy="5477838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902" name="object_3903">
            <a:hlinkClick r:id="rId7" action="ppaction://hlinksldjump" tooltip="Production: Production group 4 Z=2.7 / W=13%"/>
          </p:cNvPr>
          <p:cNvSpPr/>
          <p:nvPr/>
        </p:nvSpPr>
        <p:spPr>
          <a:xfrm rot="21600000">
            <a:off x="10559942" y="8959932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3904" name="object_3905">
            <a:hlinkClick r:id="rId7" action="ppaction://hlinksldjump" tooltip="Production: Production group 4 Z=2.7 / W=13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cxnSp>
        <p:nvCxnSpPr>
          <p:cNvPr id="3906" name="object_3907"/>
          <p:cNvCxnSpPr/>
          <p:nvPr/>
        </p:nvCxnSpPr>
        <p:spPr>
          <a:xfrm flipV="1">
            <a:off x="10813609" y="4570551"/>
            <a:ext cx="6442410" cy="4629697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908" name="object_3909">
            <a:hlinkClick r:id="rId7" action="ppaction://hlinksldjump" tooltip="Marketing: Product development Z=2.5 / W=13%"/>
          </p:cNvPr>
          <p:cNvSpPr/>
          <p:nvPr/>
        </p:nvSpPr>
        <p:spPr>
          <a:xfrm>
            <a:off x="11174322" y="893323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3910" name="object_3911">
            <a:hlinkClick r:id="rId7" action="ppaction://hlinksldjump" tooltip="Marketing: Sponsoring Z=1.7 / W=12%"/>
          </p:cNvPr>
          <p:cNvSpPr/>
          <p:nvPr/>
        </p:nvSpPr>
        <p:spPr>
          <a:xfrm>
            <a:off x="13731101" y="9002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3912" name="object_3913">
            <a:hlinkClick r:id="rId7" action="ppaction://hlinksldjump" tooltip="Marketing: Communication Z=3.1 / W=16%"/>
          </p:cNvPr>
          <p:cNvSpPr/>
          <p:nvPr/>
        </p:nvSpPr>
        <p:spPr>
          <a:xfrm rot="10800000">
            <a:off x="9350467" y="8724481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3914" name="object_3915">
            <a:hlinkClick r:id="rId7" action="ppaction://hlinksldjump" tooltip="Marketing: Communication Z=3.1 / W=16%"/>
          </p:cNvPr>
          <p:cNvSpPr/>
          <p:nvPr/>
        </p:nvSpPr>
        <p:spPr>
          <a:xfrm>
            <a:off x="17256019" y="515167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cxnSp>
        <p:nvCxnSpPr>
          <p:cNvPr id="3916" name="object_3917"/>
          <p:cNvCxnSpPr/>
          <p:nvPr/>
        </p:nvCxnSpPr>
        <p:spPr>
          <a:xfrm flipV="1">
            <a:off x="9604134" y="5418692"/>
            <a:ext cx="7651885" cy="3572806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918" name="object_3919">
            <a:hlinkClick r:id="rId7" action="ppaction://hlinksldjump" tooltip="Production: Production group 5 Z=3.1 / W=16%"/>
          </p:cNvPr>
          <p:cNvSpPr/>
          <p:nvPr/>
        </p:nvSpPr>
        <p:spPr>
          <a:xfrm rot="21600000">
            <a:off x="9350467" y="8751182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3920" name="object_3921">
            <a:hlinkClick r:id="rId7" action="ppaction://hlinksldjump" tooltip="Production: Production group 5 Z=3.1 / W=16%"/>
          </p:cNvPr>
          <p:cNvSpPr/>
          <p:nvPr/>
        </p:nvSpPr>
        <p:spPr>
          <a:xfrm>
            <a:off x="17256019" y="5999815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cxnSp>
        <p:nvCxnSpPr>
          <p:cNvPr id="3922" name="object_3923"/>
          <p:cNvCxnSpPr/>
          <p:nvPr/>
        </p:nvCxnSpPr>
        <p:spPr>
          <a:xfrm flipV="1">
            <a:off x="9604134" y="6266833"/>
            <a:ext cx="7651885" cy="2724665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924" name="object_3925">
            <a:hlinkClick r:id="rId7" action="ppaction://hlinksldjump" tooltip="Production: Production group 3 Z=2.5 / W=16%"/>
          </p:cNvPr>
          <p:cNvSpPr/>
          <p:nvPr/>
        </p:nvSpPr>
        <p:spPr>
          <a:xfrm>
            <a:off x="11300231" y="872448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3926" name="object_3927">
            <a:hlinkClick r:id="rId7" action="ppaction://hlinksldjump" tooltip="Finance: Accounting Z=2.9 / W=16%"/>
          </p:cNvPr>
          <p:cNvSpPr/>
          <p:nvPr/>
        </p:nvSpPr>
        <p:spPr>
          <a:xfrm>
            <a:off x="10095580" y="872448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3928" name="object_3929">
            <a:hlinkClick r:id="rId7" action="ppaction://hlinksldjump" tooltip="Marketing: Advertising Z=2.7 / W=9%"/>
          </p:cNvPr>
          <p:cNvSpPr/>
          <p:nvPr/>
        </p:nvSpPr>
        <p:spPr>
          <a:xfrm rot="10800000">
            <a:off x="10661243" y="921156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3930" name="object_3931">
            <a:hlinkClick r:id="rId7" action="ppaction://hlinksldjump" tooltip="Marketing: Advertising Z=2.7 / W=9%"/>
          </p:cNvPr>
          <p:cNvSpPr/>
          <p:nvPr/>
        </p:nvSpPr>
        <p:spPr>
          <a:xfrm>
            <a:off x="17256019" y="6847956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cxnSp>
        <p:nvCxnSpPr>
          <p:cNvPr id="3932" name="object_3933"/>
          <p:cNvCxnSpPr/>
          <p:nvPr/>
        </p:nvCxnSpPr>
        <p:spPr>
          <a:xfrm flipV="1">
            <a:off x="10914910" y="7114974"/>
            <a:ext cx="6341109" cy="2363607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934" name="object_3935">
            <a:hlinkClick r:id="rId7" action="ppaction://hlinksldjump" tooltip="Finance: Controlling Z=2.7 / W=9%"/>
          </p:cNvPr>
          <p:cNvSpPr/>
          <p:nvPr/>
        </p:nvSpPr>
        <p:spPr>
          <a:xfrm rot="21600000">
            <a:off x="10661243" y="9238266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3936" name="object_3937">
            <a:hlinkClick r:id="rId7" action="ppaction://hlinksldjump" tooltip="Finance: Controlling Z=2.7 / W=9%"/>
          </p:cNvPr>
          <p:cNvSpPr/>
          <p:nvPr/>
        </p:nvSpPr>
        <p:spPr>
          <a:xfrm>
            <a:off x="17256019" y="769609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cxnSp>
        <p:nvCxnSpPr>
          <p:cNvPr id="3938" name="object_3939"/>
          <p:cNvCxnSpPr/>
          <p:nvPr/>
        </p:nvCxnSpPr>
        <p:spPr>
          <a:xfrm flipV="1">
            <a:off x="10914910" y="7963115"/>
            <a:ext cx="6341109" cy="1515466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940" name="object_3941">
            <a:hlinkClick r:id="rId7" action="ppaction://hlinksldjump" tooltip="HR: Organisation development Z=2.4 / W=9%"/>
          </p:cNvPr>
          <p:cNvSpPr/>
          <p:nvPr/>
        </p:nvSpPr>
        <p:spPr>
          <a:xfrm>
            <a:off x="11672194" y="921156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3942" name="object_3943">
            <a:hlinkClick r:id="rId7" action="ppaction://hlinksldjump" tooltip="IT: IT purchase Z=3.4 / W=9%"/>
          </p:cNvPr>
          <p:cNvSpPr/>
          <p:nvPr/>
        </p:nvSpPr>
        <p:spPr>
          <a:xfrm>
            <a:off x="8452960" y="921156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3944" name="object_3945">
            <a:hlinkClick r:id="rId7" action="ppaction://hlinksldjump" tooltip="Purchase: Purchase administration Z=3.2 / W=33%"/>
          </p:cNvPr>
          <p:cNvSpPr/>
          <p:nvPr/>
        </p:nvSpPr>
        <p:spPr>
          <a:xfrm>
            <a:off x="9096907" y="7541565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3946" name="object_3947">
            <a:hlinkClick r:id="rId7" action="ppaction://hlinksldjump" tooltip="Purchase: Purchase development Z=2.8 / W=6%"/>
          </p:cNvPr>
          <p:cNvSpPr/>
          <p:nvPr/>
        </p:nvSpPr>
        <p:spPr>
          <a:xfrm>
            <a:off x="10223232" y="94203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3948" name="object_3949">
            <a:hlinkClick r:id="rId7" action="ppaction://hlinksldjump" tooltip="Production: Production group 1 Z=3.5 / W=0%"/>
          </p:cNvPr>
          <p:cNvSpPr/>
          <p:nvPr/>
        </p:nvSpPr>
        <p:spPr>
          <a:xfrm>
            <a:off x="8198151" y="983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3950" name="object_3951">
            <a:hlinkClick r:id="rId7" action="ppaction://hlinksldjump" tooltip="Production: Production group 2 Z=2.3 / W=0%"/>
          </p:cNvPr>
          <p:cNvSpPr/>
          <p:nvPr/>
        </p:nvSpPr>
        <p:spPr>
          <a:xfrm>
            <a:off x="12002979" y="983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3952" name="object_3953">
            <a:hlinkClick r:id="rId7" action="ppaction://hlinksldjump" tooltip="Production: Production group 6 Z=1.8 / W=4%"/>
          </p:cNvPr>
          <p:cNvSpPr/>
          <p:nvPr/>
        </p:nvSpPr>
        <p:spPr>
          <a:xfrm>
            <a:off x="13360876" y="9559480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3954" name="object_3955">
            <a:hlinkClick r:id="rId7" action="ppaction://hlinksldjump" tooltip="IT: Software development Z=2.6 / W=4%"/>
          </p:cNvPr>
          <p:cNvSpPr/>
          <p:nvPr/>
        </p:nvSpPr>
        <p:spPr>
          <a:xfrm>
            <a:off x="11067719" y="9559480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3956" name="object_3957">
            <a:hlinkClick r:id="rId7" action="ppaction://hlinksldjump" tooltip="Production: Production group 7 Z=2.5 / W=7%"/>
          </p:cNvPr>
          <p:cNvSpPr/>
          <p:nvPr/>
        </p:nvSpPr>
        <p:spPr>
          <a:xfrm rot="10800000">
            <a:off x="11119236" y="9350730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3958" name="object_3959">
            <a:hlinkClick r:id="rId7" action="ppaction://hlinksldjump" tooltip="Production: Production group 7 Z=2.5 / W=7%"/>
          </p:cNvPr>
          <p:cNvSpPr/>
          <p:nvPr/>
        </p:nvSpPr>
        <p:spPr>
          <a:xfrm>
            <a:off x="17256019" y="8544238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cxnSp>
        <p:nvCxnSpPr>
          <p:cNvPr id="3960" name="object_3961"/>
          <p:cNvCxnSpPr/>
          <p:nvPr/>
        </p:nvCxnSpPr>
        <p:spPr>
          <a:xfrm flipV="1">
            <a:off x="11372903" y="8811256"/>
            <a:ext cx="5883116" cy="806492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962" name="object_3963">
            <a:hlinkClick r:id="rId7" action="ppaction://hlinksldjump" tooltip="Production: Production group 9 Z=2.5 / W=7%"/>
          </p:cNvPr>
          <p:cNvSpPr/>
          <p:nvPr/>
        </p:nvSpPr>
        <p:spPr>
          <a:xfrm rot="21600000">
            <a:off x="11119236" y="9377432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3964" name="object_3965">
            <a:hlinkClick r:id="rId7" action="ppaction://hlinksldjump" tooltip="Production: Production group 9 Z=2.5 / W=7%"/>
          </p:cNvPr>
          <p:cNvSpPr/>
          <p:nvPr/>
        </p:nvSpPr>
        <p:spPr>
          <a:xfrm>
            <a:off x="17256019" y="9392379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cxnSp>
        <p:nvCxnSpPr>
          <p:cNvPr id="3966" name="object_3967"/>
          <p:cNvCxnSpPr/>
          <p:nvPr/>
        </p:nvCxnSpPr>
        <p:spPr>
          <a:xfrm>
            <a:off x="11372903" y="9617748"/>
            <a:ext cx="5883116" cy="41649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968" name="object_3969">
            <a:hlinkClick r:id="rId7" action="ppaction://hlinksldjump" tooltip="Production: Production group 10 Z=2.6 / W=7%"/>
          </p:cNvPr>
          <p:cNvSpPr/>
          <p:nvPr/>
        </p:nvSpPr>
        <p:spPr>
          <a:xfrm>
            <a:off x="11047314" y="9350730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3970" name="object_3971">
            <a:hlinkClick r:id="rId7" action="ppaction://hlinksldjump" tooltip="Production: Production group 8 Z=3.0 / W=17%"/>
          </p:cNvPr>
          <p:cNvSpPr/>
          <p:nvPr/>
        </p:nvSpPr>
        <p:spPr>
          <a:xfrm>
            <a:off x="9658627" y="865489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3972" name="object_3973">
            <a:hlinkClick r:id="rId7" action="ppaction://hlinksldjump" tooltip="HR: Payroll processing Z=2.9 / W=14%"/>
          </p:cNvPr>
          <p:cNvSpPr/>
          <p:nvPr/>
        </p:nvSpPr>
        <p:spPr>
          <a:xfrm>
            <a:off x="9820334" y="88636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3974" name="object_3975">
            <a:hlinkClick r:id="rId7" action="ppaction://hlinksldjump" tooltip="HR: HR development Z=2.6 / W=8%"/>
          </p:cNvPr>
          <p:cNvSpPr/>
          <p:nvPr/>
        </p:nvSpPr>
        <p:spPr>
          <a:xfrm>
            <a:off x="10833250" y="92811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3976" name="object_3977">
            <a:hlinkClick r:id="rId7" action="ppaction://hlinksldjump" tooltip="HR: HR administration Z=2.4 / W=8%"/>
          </p:cNvPr>
          <p:cNvSpPr/>
          <p:nvPr/>
        </p:nvSpPr>
        <p:spPr>
          <a:xfrm rot="10800000">
            <a:off x="11486219" y="9281147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3978" name="object_3979">
            <a:hlinkClick r:id="rId7" action="ppaction://hlinksldjump" tooltip="HR: HR administration Z=2.4 / W=8%"/>
          </p:cNvPr>
          <p:cNvSpPr/>
          <p:nvPr/>
        </p:nvSpPr>
        <p:spPr>
          <a:xfrm>
            <a:off x="18057072" y="3455392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cxnSp>
        <p:nvCxnSpPr>
          <p:cNvPr id="3980" name="object_3981"/>
          <p:cNvCxnSpPr/>
          <p:nvPr/>
        </p:nvCxnSpPr>
        <p:spPr>
          <a:xfrm flipV="1">
            <a:off x="11739886" y="3722410"/>
            <a:ext cx="6317186" cy="5825755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982" name="object_3983">
            <a:hlinkClick r:id="rId7" action="ppaction://hlinksldjump" tooltip="IT: IT operation Z=2.4 / W=8%"/>
          </p:cNvPr>
          <p:cNvSpPr/>
          <p:nvPr/>
        </p:nvSpPr>
        <p:spPr>
          <a:xfrm rot="21600000">
            <a:off x="11486219" y="9307849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3984" name="object_3985">
            <a:hlinkClick r:id="rId7" action="ppaction://hlinksldjump" tooltip="IT: IT operation Z=2.4 / W=8%"/>
          </p:cNvPr>
          <p:cNvSpPr/>
          <p:nvPr/>
        </p:nvSpPr>
        <p:spPr>
          <a:xfrm>
            <a:off x="18057072" y="4303533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cxnSp>
        <p:nvCxnSpPr>
          <p:cNvPr id="3986" name="object_3987"/>
          <p:cNvCxnSpPr/>
          <p:nvPr/>
        </p:nvCxnSpPr>
        <p:spPr>
          <a:xfrm flipV="1">
            <a:off x="11739886" y="4570551"/>
            <a:ext cx="6317186" cy="4977614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988" name="object_3989">
            <a:hlinkClick r:id="rId7" action="ppaction://hlinksldjump" tooltip="Legal: Compliance Z=2.4 / W=11%"/>
          </p:cNvPr>
          <p:cNvSpPr/>
          <p:nvPr/>
        </p:nvSpPr>
        <p:spPr>
          <a:xfrm>
            <a:off x="11432482" y="907239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3990" name="object_3991">
            <a:hlinkClick r:id="rId7" action="ppaction://hlinksldjump" tooltip="Legal: Contract design Z=2.1 / W=40%"/>
          </p:cNvPr>
          <p:cNvSpPr/>
          <p:nvPr/>
        </p:nvSpPr>
        <p:spPr>
          <a:xfrm>
            <a:off x="12516504" y="7054482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3992" name="object_3993">
            <a:hlinkClick r:id="rId7" action="ppaction://hlinksldjump" tooltip="Legal: Audit Z=2.9 / W=19%"/>
          </p:cNvPr>
          <p:cNvSpPr/>
          <p:nvPr/>
        </p:nvSpPr>
        <p:spPr>
          <a:xfrm>
            <a:off x="9852612" y="851573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8" name="object_4009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F79964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30</a:t>
            </a:r>
            <a:endParaRPr sz="2950" b="1" dirty="0"/>
          </a:p>
        </p:txBody>
      </p:sp>
      <p:sp>
        <p:nvSpPr>
          <p:cNvPr id="4010" name="object_4011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Belastung durch Leid oder Trauer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4012" name="4013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4014" name="4015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4016" name="object_4017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2.3</a:t>
            </a:r>
          </a:p>
        </p:txBody>
      </p:sp>
      <p:sp>
        <p:nvSpPr>
          <p:cNvPr id="4018" name="object_4019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4020" name="object_4021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4022" name="object_4023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4024" name="object_4025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3996" name="object_3997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3998" name="object_3999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4000" name="object_4001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4002" name="object_4003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4004" name="object_4005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4006" name="object_4007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4026" name="object_4027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8" name="object_4029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0" name="object_4031">
            <a:hlinkClick r:id="rId7" action="ppaction://hlinksldjump" tooltip="Company overall Z=2.3 / W=8%"/>
          </p:cNvPr>
          <p:cNvSpPr/>
          <p:nvPr/>
        </p:nvSpPr>
        <p:spPr>
          <a:xfrm>
            <a:off x="11921310" y="92811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4032" name="object_4033">
            <a:hlinkClick r:id="rId7" action="ppaction://hlinksldjump" tooltip="Marketing: Sponsoring Z=1.2 / W=8%"/>
          </p:cNvPr>
          <p:cNvSpPr/>
          <p:nvPr/>
        </p:nvSpPr>
        <p:spPr>
          <a:xfrm>
            <a:off x="15338657" y="92811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4034" name="object_4035">
            <a:hlinkClick r:id="rId7" action="ppaction://hlinksldjump" tooltip="Production: Production group 6 Z=1.5 / W=8%"/>
          </p:cNvPr>
          <p:cNvSpPr/>
          <p:nvPr/>
        </p:nvSpPr>
        <p:spPr>
          <a:xfrm>
            <a:off x="14335153" y="92811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4036" name="object_4037">
            <a:hlinkClick r:id="rId7" action="ppaction://hlinksldjump" tooltip="HR: Payroll processing Z=2.0 / W=8%"/>
          </p:cNvPr>
          <p:cNvSpPr/>
          <p:nvPr/>
        </p:nvSpPr>
        <p:spPr>
          <a:xfrm>
            <a:off x="12731267" y="92811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4038" name="object_4039">
            <a:hlinkClick r:id="rId7" action="ppaction://hlinksldjump" tooltip="Marketing: Communication Z=1.9 / W=2%"/>
          </p:cNvPr>
          <p:cNvSpPr/>
          <p:nvPr/>
        </p:nvSpPr>
        <p:spPr>
          <a:xfrm>
            <a:off x="13297709" y="96986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4040" name="object_4041">
            <a:hlinkClick r:id="rId7" action="ppaction://hlinksldjump" tooltip="Production: Production group 5 Z=2.2 / W=2%"/>
          </p:cNvPr>
          <p:cNvSpPr/>
          <p:nvPr/>
        </p:nvSpPr>
        <p:spPr>
          <a:xfrm>
            <a:off x="12263243" y="96986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4042" name="object_4043">
            <a:hlinkClick r:id="rId7" action="ppaction://hlinksldjump" tooltip="HR: Organisation development Z=1.7 / W=2%"/>
          </p:cNvPr>
          <p:cNvSpPr/>
          <p:nvPr/>
        </p:nvSpPr>
        <p:spPr>
          <a:xfrm>
            <a:off x="13707286" y="96986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4044" name="object_4045">
            <a:hlinkClick r:id="rId7" action="ppaction://hlinksldjump" tooltip="IT: IT operation Z=1.8 / W=2%"/>
          </p:cNvPr>
          <p:cNvSpPr/>
          <p:nvPr/>
        </p:nvSpPr>
        <p:spPr>
          <a:xfrm>
            <a:off x="13496018" y="96986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4046" name="object_4047">
            <a:hlinkClick r:id="rId7" action="ppaction://hlinksldjump" tooltip="Marketing: Product development Z=1.8 / W=4%"/>
          </p:cNvPr>
          <p:cNvSpPr/>
          <p:nvPr/>
        </p:nvSpPr>
        <p:spPr>
          <a:xfrm>
            <a:off x="13366004" y="9559480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4048" name="object_4049">
            <a:hlinkClick r:id="rId7" action="ppaction://hlinksldjump" tooltip="Marketing: Advertising Z=1.7 / W=4%"/>
          </p:cNvPr>
          <p:cNvSpPr/>
          <p:nvPr/>
        </p:nvSpPr>
        <p:spPr>
          <a:xfrm>
            <a:off x="13856953" y="9559480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4050" name="object_4051">
            <a:hlinkClick r:id="rId7" action="ppaction://hlinksldjump" tooltip="Production: Production group 8 Z=1.6 / W=4%"/>
          </p:cNvPr>
          <p:cNvSpPr/>
          <p:nvPr/>
        </p:nvSpPr>
        <p:spPr>
          <a:xfrm>
            <a:off x="14177162" y="9559480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4052" name="object_4053">
            <a:hlinkClick r:id="rId7" action="ppaction://hlinksldjump" tooltip="Finance: Controlling Z=1.9 / W=4%"/>
          </p:cNvPr>
          <p:cNvSpPr/>
          <p:nvPr/>
        </p:nvSpPr>
        <p:spPr>
          <a:xfrm>
            <a:off x="13293101" y="9559480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4054" name="object_4055">
            <a:hlinkClick r:id="rId7" action="ppaction://hlinksldjump" tooltip="Purchase: Purchase administration Z=3.7 / W=27%"/>
          </p:cNvPr>
          <p:cNvSpPr/>
          <p:nvPr/>
        </p:nvSpPr>
        <p:spPr>
          <a:xfrm>
            <a:off x="7522412" y="795906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4056" name="object_4057">
            <a:hlinkClick r:id="rId7" action="ppaction://hlinksldjump" tooltip="Purchase: Purchase development Z=3.1 / W=7%"/>
          </p:cNvPr>
          <p:cNvSpPr/>
          <p:nvPr/>
        </p:nvSpPr>
        <p:spPr>
          <a:xfrm>
            <a:off x="9486109" y="9350730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4058" name="object_4059">
            <a:hlinkClick r:id="rId7" action="ppaction://hlinksldjump" tooltip="Production: Production group 1 Z=3.8 / W=0%"/>
          </p:cNvPr>
          <p:cNvSpPr/>
          <p:nvPr/>
        </p:nvSpPr>
        <p:spPr>
          <a:xfrm>
            <a:off x="7010889" y="983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4060" name="object_4061">
            <a:hlinkClick r:id="rId7" action="ppaction://hlinksldjump" tooltip="Production: Production group 2 Z=2.2 / W=0%"/>
          </p:cNvPr>
          <p:cNvSpPr/>
          <p:nvPr/>
        </p:nvSpPr>
        <p:spPr>
          <a:xfrm>
            <a:off x="12287198" y="983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4062" name="object_4063">
            <a:hlinkClick r:id="rId7" action="ppaction://hlinksldjump" tooltip="Production: Production group 10 Z=2.0 / W=0%"/>
          </p:cNvPr>
          <p:cNvSpPr/>
          <p:nvPr/>
        </p:nvSpPr>
        <p:spPr>
          <a:xfrm>
            <a:off x="12798266" y="983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4064" name="object_4065">
            <a:hlinkClick r:id="rId7" action="ppaction://hlinksldjump" tooltip="Legal: Compliance Z=2.7 / W=0%"/>
          </p:cNvPr>
          <p:cNvSpPr/>
          <p:nvPr/>
        </p:nvSpPr>
        <p:spPr>
          <a:xfrm>
            <a:off x="10767286" y="983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4066" name="object_4067">
            <a:hlinkClick r:id="rId7" action="ppaction://hlinksldjump" tooltip="Production: Production group 3 Z=2.0 / W=28%"/>
          </p:cNvPr>
          <p:cNvSpPr/>
          <p:nvPr/>
        </p:nvSpPr>
        <p:spPr>
          <a:xfrm>
            <a:off x="12905000" y="788948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4068" name="object_4069">
            <a:hlinkClick r:id="rId7" action="ppaction://hlinksldjump" tooltip="Production: Production group 4 Z=2.0 / W=3%"/>
          </p:cNvPr>
          <p:cNvSpPr/>
          <p:nvPr/>
        </p:nvSpPr>
        <p:spPr>
          <a:xfrm>
            <a:off x="12745134" y="962906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4070" name="object_4071">
            <a:hlinkClick r:id="rId7" action="ppaction://hlinksldjump" tooltip="HR: HR administration Z=1.9 / W=3%"/>
          </p:cNvPr>
          <p:cNvSpPr/>
          <p:nvPr/>
        </p:nvSpPr>
        <p:spPr>
          <a:xfrm>
            <a:off x="13275627" y="962906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4072" name="object_4073">
            <a:hlinkClick r:id="rId7" action="ppaction://hlinksldjump" tooltip="Production: Production group 7 Z=1.7 / W=1%"/>
          </p:cNvPr>
          <p:cNvSpPr/>
          <p:nvPr/>
        </p:nvSpPr>
        <p:spPr>
          <a:xfrm>
            <a:off x="13698126" y="9768230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4074" name="object_4075">
            <a:hlinkClick r:id="rId7" action="ppaction://hlinksldjump" tooltip="HR: HR development Z=1.9 / W=1%"/>
          </p:cNvPr>
          <p:cNvSpPr/>
          <p:nvPr/>
        </p:nvSpPr>
        <p:spPr>
          <a:xfrm>
            <a:off x="13319727" y="9768230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4076" name="object_4077">
            <a:hlinkClick r:id="rId7" action="ppaction://hlinksldjump" tooltip="IT: Software development Z=1.6 / W=1%"/>
          </p:cNvPr>
          <p:cNvSpPr/>
          <p:nvPr/>
        </p:nvSpPr>
        <p:spPr>
          <a:xfrm>
            <a:off x="14155713" y="9768230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4078" name="object_4079">
            <a:hlinkClick r:id="rId7" action="ppaction://hlinksldjump" tooltip="Production: Production group 9 Z=1.9 / W=5%"/>
          </p:cNvPr>
          <p:cNvSpPr/>
          <p:nvPr/>
        </p:nvSpPr>
        <p:spPr>
          <a:xfrm>
            <a:off x="13069334" y="948989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4080" name="object_4081">
            <a:hlinkClick r:id="rId7" action="ppaction://hlinksldjump" tooltip="Finance: Accounting Z=2.1 / W=9%"/>
          </p:cNvPr>
          <p:cNvSpPr/>
          <p:nvPr/>
        </p:nvSpPr>
        <p:spPr>
          <a:xfrm>
            <a:off x="12609409" y="921156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4082" name="object_4083">
            <a:hlinkClick r:id="rId7" action="ppaction://hlinksldjump" tooltip="Legal: Contract design Z=1.7 / W=20%"/>
          </p:cNvPr>
          <p:cNvSpPr/>
          <p:nvPr/>
        </p:nvSpPr>
        <p:spPr>
          <a:xfrm>
            <a:off x="13945442" y="8446148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4084" name="object_4085">
            <a:hlinkClick r:id="rId7" action="ppaction://hlinksldjump" tooltip="Legal: Audit Z=3.8 / W=11%"/>
          </p:cNvPr>
          <p:cNvSpPr/>
          <p:nvPr/>
        </p:nvSpPr>
        <p:spPr>
          <a:xfrm>
            <a:off x="6929019" y="907239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4086" name="object_4087">
            <a:hlinkClick r:id="rId7" action="ppaction://hlinksldjump" tooltip="IT: IT purchase Z=4.6 / W=17%"/>
          </p:cNvPr>
          <p:cNvSpPr/>
          <p:nvPr/>
        </p:nvSpPr>
        <p:spPr>
          <a:xfrm>
            <a:off x="4441122" y="865489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object_4103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F79964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31</a:t>
            </a:r>
            <a:endParaRPr sz="2950" b="1" dirty="0"/>
          </a:p>
        </p:txBody>
      </p:sp>
      <p:sp>
        <p:nvSpPr>
          <p:cNvPr id="4104" name="object_4105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Belastung durch Streit oder Ärger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4106" name="4107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4108" name="4109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4110" name="object_4111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2.5</a:t>
            </a:r>
          </a:p>
        </p:txBody>
      </p:sp>
      <p:sp>
        <p:nvSpPr>
          <p:cNvPr id="4112" name="object_4113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4114" name="object_4115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4116" name="object_4117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4118" name="object_4119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4090" name="object_4091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4092" name="object_4093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4094" name="object_4095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4096" name="object_4097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4098" name="object_4099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4100" name="object_4101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4120" name="object_4121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2" name="object_4123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4" name="object_4125">
            <a:hlinkClick r:id="rId7" action="ppaction://hlinksldjump" tooltip="Company overall Z=2.5 / W=24%"/>
          </p:cNvPr>
          <p:cNvSpPr/>
          <p:nvPr/>
        </p:nvSpPr>
        <p:spPr>
          <a:xfrm>
            <a:off x="11251842" y="816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4126" name="object_4127">
            <a:hlinkClick r:id="rId7" action="ppaction://hlinksldjump" tooltip="Production: Production group 5 Z=2.3 / W=24%"/>
          </p:cNvPr>
          <p:cNvSpPr/>
          <p:nvPr/>
        </p:nvSpPr>
        <p:spPr>
          <a:xfrm>
            <a:off x="12025687" y="816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4128" name="object_4129">
            <a:hlinkClick r:id="rId7" action="ppaction://hlinksldjump" tooltip="HR: HR development Z=3.0 / W=24%"/>
          </p:cNvPr>
          <p:cNvSpPr/>
          <p:nvPr/>
        </p:nvSpPr>
        <p:spPr>
          <a:xfrm>
            <a:off x="9703820" y="816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4130" name="object_4131">
            <a:hlinkClick r:id="rId7" action="ppaction://hlinksldjump" tooltip="HR: HR administration Z=2.6 / W=24%"/>
          </p:cNvPr>
          <p:cNvSpPr/>
          <p:nvPr/>
        </p:nvSpPr>
        <p:spPr>
          <a:xfrm>
            <a:off x="10961525" y="816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4132" name="object_4133">
            <a:hlinkClick r:id="rId7" action="ppaction://hlinksldjump" tooltip="Marketing: Sponsoring Z=1.7 / W=23%"/>
          </p:cNvPr>
          <p:cNvSpPr/>
          <p:nvPr/>
        </p:nvSpPr>
        <p:spPr>
          <a:xfrm>
            <a:off x="13945442" y="8237398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4134" name="object_4135">
            <a:hlinkClick r:id="rId7" action="ppaction://hlinksldjump" tooltip="Marketing: Communication Z=2.9 / W=26%"/>
          </p:cNvPr>
          <p:cNvSpPr/>
          <p:nvPr/>
        </p:nvSpPr>
        <p:spPr>
          <a:xfrm>
            <a:off x="9839251" y="8028648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4136" name="object_4137">
            <a:hlinkClick r:id="rId7" action="ppaction://hlinksldjump" tooltip="Marketing: Product development Z=2.7 / W=37%"/>
          </p:cNvPr>
          <p:cNvSpPr/>
          <p:nvPr/>
        </p:nvSpPr>
        <p:spPr>
          <a:xfrm>
            <a:off x="10674724" y="726323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4138" name="object_4139">
            <a:hlinkClick r:id="rId7" action="ppaction://hlinksldjump" tooltip="Marketing: Advertising Z=2.4 / W=25%"/>
          </p:cNvPr>
          <p:cNvSpPr/>
          <p:nvPr/>
        </p:nvSpPr>
        <p:spPr>
          <a:xfrm>
            <a:off x="11726191" y="809823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4140" name="object_4141">
            <a:hlinkClick r:id="rId7" action="ppaction://hlinksldjump" tooltip="Production: Production group 7 Z=2.6 / W=25%"/>
          </p:cNvPr>
          <p:cNvSpPr/>
          <p:nvPr/>
        </p:nvSpPr>
        <p:spPr>
          <a:xfrm>
            <a:off x="10895903" y="809823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4142" name="object_4143">
            <a:hlinkClick r:id="rId7" action="ppaction://hlinksldjump" tooltip="Purchase: Purchase administration Z=2.5 / W=40%"/>
          </p:cNvPr>
          <p:cNvSpPr/>
          <p:nvPr/>
        </p:nvSpPr>
        <p:spPr>
          <a:xfrm>
            <a:off x="11233376" y="7054482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4144" name="object_4145">
            <a:hlinkClick r:id="rId7" action="ppaction://hlinksldjump" tooltip="Purchase: Purchase development Z=2.6 / W=19%"/>
          </p:cNvPr>
          <p:cNvSpPr/>
          <p:nvPr/>
        </p:nvSpPr>
        <p:spPr>
          <a:xfrm>
            <a:off x="10864294" y="851573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4146" name="object_4147">
            <a:hlinkClick r:id="rId7" action="ppaction://hlinksldjump" tooltip="Production: Production group 4 Z=2.8 / W=19%"/>
          </p:cNvPr>
          <p:cNvSpPr/>
          <p:nvPr/>
        </p:nvSpPr>
        <p:spPr>
          <a:xfrm>
            <a:off x="10289041" y="851573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4148" name="object_4149">
            <a:hlinkClick r:id="rId7" action="ppaction://hlinksldjump" tooltip="Production: Production group 1 Z=2.7 / W=0%"/>
          </p:cNvPr>
          <p:cNvSpPr/>
          <p:nvPr/>
        </p:nvSpPr>
        <p:spPr>
          <a:xfrm>
            <a:off x="10495367" y="983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4150" name="object_4151">
            <a:hlinkClick r:id="rId7" action="ppaction://hlinksldjump" tooltip="Production: Production group 2 Z=2.4 / W=0%"/>
          </p:cNvPr>
          <p:cNvSpPr/>
          <p:nvPr/>
        </p:nvSpPr>
        <p:spPr>
          <a:xfrm>
            <a:off x="11723963" y="983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4152" name="object_4153">
            <a:hlinkClick r:id="rId7" action="ppaction://hlinksldjump" tooltip="Production: Production group 3 Z=2.3 / W=0%"/>
          </p:cNvPr>
          <p:cNvSpPr/>
          <p:nvPr/>
        </p:nvSpPr>
        <p:spPr>
          <a:xfrm>
            <a:off x="11756558" y="983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4154" name="object_4155">
            <a:hlinkClick r:id="rId7" action="ppaction://hlinksldjump" tooltip="Production: Production group 6 Z=1.9 / W=20%"/>
          </p:cNvPr>
          <p:cNvSpPr/>
          <p:nvPr/>
        </p:nvSpPr>
        <p:spPr>
          <a:xfrm>
            <a:off x="13062863" y="8446148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4156" name="object_4157">
            <a:hlinkClick r:id="rId7" action="ppaction://hlinksldjump" tooltip="Legal: Contract design Z=2.6 / W=20%"/>
          </p:cNvPr>
          <p:cNvSpPr/>
          <p:nvPr/>
        </p:nvSpPr>
        <p:spPr>
          <a:xfrm>
            <a:off x="10944672" y="8446148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4158" name="object_4159">
            <a:hlinkClick r:id="rId7" action="ppaction://hlinksldjump" tooltip="Production: Production group 8 Z=2.3 / W=9%"/>
          </p:cNvPr>
          <p:cNvSpPr/>
          <p:nvPr/>
        </p:nvSpPr>
        <p:spPr>
          <a:xfrm rot="10800000">
            <a:off x="11844350" y="921156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4160" name="object_4161">
            <a:hlinkClick r:id="rId7" action="ppaction://hlinksldjump" tooltip="Production: Production group 8 Z=2.3 / W=9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cxnSp>
        <p:nvCxnSpPr>
          <p:cNvPr id="4162" name="object_4163"/>
          <p:cNvCxnSpPr/>
          <p:nvPr/>
        </p:nvCxnSpPr>
        <p:spPr>
          <a:xfrm flipV="1">
            <a:off x="12098017" y="3722410"/>
            <a:ext cx="5158002" cy="5756171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164" name="object_4165">
            <a:hlinkClick r:id="rId7" action="ppaction://hlinksldjump" tooltip="Finance: Controlling Z=2.3 / W=9%"/>
          </p:cNvPr>
          <p:cNvSpPr/>
          <p:nvPr/>
        </p:nvSpPr>
        <p:spPr>
          <a:xfrm rot="21600000">
            <a:off x="11844350" y="9238266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4166" name="object_4167">
            <a:hlinkClick r:id="rId7" action="ppaction://hlinksldjump" tooltip="Finance: Controlling Z=2.3 / W=9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cxnSp>
        <p:nvCxnSpPr>
          <p:cNvPr id="4168" name="object_4169"/>
          <p:cNvCxnSpPr/>
          <p:nvPr/>
        </p:nvCxnSpPr>
        <p:spPr>
          <a:xfrm flipV="1">
            <a:off x="12098017" y="4570551"/>
            <a:ext cx="5158002" cy="4908030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170" name="object_4171">
            <a:hlinkClick r:id="rId7" action="ppaction://hlinksldjump" tooltip="Production: Production group 9 Z=2.5 / W=13%"/>
          </p:cNvPr>
          <p:cNvSpPr/>
          <p:nvPr/>
        </p:nvSpPr>
        <p:spPr>
          <a:xfrm>
            <a:off x="11285095" y="893323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4172" name="object_4173">
            <a:hlinkClick r:id="rId7" action="ppaction://hlinksldjump" tooltip="Production: Production group 10 Z=2.5 / W=10%"/>
          </p:cNvPr>
          <p:cNvSpPr/>
          <p:nvPr/>
        </p:nvSpPr>
        <p:spPr>
          <a:xfrm>
            <a:off x="11136664" y="914198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4174" name="object_4175">
            <a:hlinkClick r:id="rId7" action="ppaction://hlinksldjump" tooltip="Finance: Accounting Z=2.3 / W=34%"/>
          </p:cNvPr>
          <p:cNvSpPr/>
          <p:nvPr/>
        </p:nvSpPr>
        <p:spPr>
          <a:xfrm>
            <a:off x="11862663" y="747198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4176" name="object_4177">
            <a:hlinkClick r:id="rId7" action="ppaction://hlinksldjump" tooltip="HR: Payroll processing Z=2.5 / W=22%"/>
          </p:cNvPr>
          <p:cNvSpPr/>
          <p:nvPr/>
        </p:nvSpPr>
        <p:spPr>
          <a:xfrm>
            <a:off x="11239986" y="830698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4178" name="object_4179">
            <a:hlinkClick r:id="rId7" action="ppaction://hlinksldjump" tooltip="HR: Organisation development Z=2.7 / W=33%"/>
          </p:cNvPr>
          <p:cNvSpPr/>
          <p:nvPr/>
        </p:nvSpPr>
        <p:spPr>
          <a:xfrm>
            <a:off x="10646155" y="7541565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4180" name="object_4181">
            <a:hlinkClick r:id="rId7" action="ppaction://hlinksldjump" tooltip="Legal: Compliance Z=2.1 / W=11%"/>
          </p:cNvPr>
          <p:cNvSpPr/>
          <p:nvPr/>
        </p:nvSpPr>
        <p:spPr>
          <a:xfrm>
            <a:off x="12445057" y="907239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4182" name="object_4183">
            <a:hlinkClick r:id="rId7" action="ppaction://hlinksldjump" tooltip="Legal: Audit Z=2.3 / W=27%"/>
          </p:cNvPr>
          <p:cNvSpPr/>
          <p:nvPr/>
        </p:nvSpPr>
        <p:spPr>
          <a:xfrm>
            <a:off x="11997540" y="795906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4184" name="object_4185">
            <a:hlinkClick r:id="rId7" action="ppaction://hlinksldjump" tooltip="IT: Software development Z=2.6 / W=16%"/>
          </p:cNvPr>
          <p:cNvSpPr/>
          <p:nvPr/>
        </p:nvSpPr>
        <p:spPr>
          <a:xfrm>
            <a:off x="10901278" y="872448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4186" name="object_4187">
            <a:hlinkClick r:id="rId7" action="ppaction://hlinksldjump" tooltip="IT: IT operation Z=2.4 / W=12%"/>
          </p:cNvPr>
          <p:cNvSpPr/>
          <p:nvPr/>
        </p:nvSpPr>
        <p:spPr>
          <a:xfrm>
            <a:off x="11594865" y="9002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4188" name="object_4189">
            <a:hlinkClick r:id="rId7" action="ppaction://hlinksldjump" tooltip="IT: IT purchase Z=2.8 / W=15%"/>
          </p:cNvPr>
          <p:cNvSpPr/>
          <p:nvPr/>
        </p:nvSpPr>
        <p:spPr>
          <a:xfrm>
            <a:off x="10142316" y="879406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4" name="object_4205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F79964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32</a:t>
            </a:r>
            <a:endParaRPr sz="2950" b="1" dirty="0"/>
          </a:p>
        </p:txBody>
      </p:sp>
      <p:sp>
        <p:nvSpPr>
          <p:cNvPr id="4206" name="object_4207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Schwierige Kunden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4208" name="4209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4210" name="4211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4212" name="object_4213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2.6</a:t>
            </a:r>
          </a:p>
        </p:txBody>
      </p:sp>
      <p:sp>
        <p:nvSpPr>
          <p:cNvPr id="4214" name="object_4215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4216" name="object_4217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4218" name="object_4219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4220" name="object_4221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4192" name="object_4193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4194" name="object_4195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4196" name="object_4197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4198" name="object_4199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4200" name="object_4201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4202" name="object_4203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4222" name="object_4223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4" name="object_4225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6" name="object_4227">
            <a:hlinkClick r:id="rId7" action="ppaction://hlinksldjump" tooltip="Company overall Z=2.6 / W=14%"/>
          </p:cNvPr>
          <p:cNvSpPr/>
          <p:nvPr/>
        </p:nvSpPr>
        <p:spPr>
          <a:xfrm>
            <a:off x="11055739" y="88636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4228" name="object_4229">
            <a:hlinkClick r:id="rId7" action="ppaction://hlinksldjump" tooltip="Marketing: Sponsoring Z=2.1 / W=4%"/>
          </p:cNvPr>
          <p:cNvSpPr/>
          <p:nvPr/>
        </p:nvSpPr>
        <p:spPr>
          <a:xfrm rot="10800000">
            <a:off x="12458408" y="9559480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4230" name="object_4231">
            <a:hlinkClick r:id="rId7" action="ppaction://hlinksldjump" tooltip="Marketing: Sponsoring Z=2.1 / W=4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cxnSp>
        <p:nvCxnSpPr>
          <p:cNvPr id="4232" name="object_4233"/>
          <p:cNvCxnSpPr/>
          <p:nvPr/>
        </p:nvCxnSpPr>
        <p:spPr>
          <a:xfrm flipV="1">
            <a:off x="12712074" y="3722410"/>
            <a:ext cx="4543945" cy="6104088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234" name="object_4235">
            <a:hlinkClick r:id="rId7" action="ppaction://hlinksldjump" tooltip="HR: HR administration Z=2.1 / W=4%"/>
          </p:cNvPr>
          <p:cNvSpPr/>
          <p:nvPr/>
        </p:nvSpPr>
        <p:spPr>
          <a:xfrm rot="21600000">
            <a:off x="12458408" y="9586182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F79964">
              <a:alpha val="89999"/>
            </a:srgbClr>
          </a:solidFill>
          <a:ln>
            <a:noFill/>
          </a:ln>
        </p:spPr>
      </p:sp>
      <p:sp>
        <p:nvSpPr>
          <p:cNvPr id="4236" name="object_4237">
            <a:hlinkClick r:id="rId7" action="ppaction://hlinksldjump" tooltip="HR: HR administration Z=2.1 / W=4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cxnSp>
        <p:nvCxnSpPr>
          <p:cNvPr id="4238" name="object_4239"/>
          <p:cNvCxnSpPr/>
          <p:nvPr/>
        </p:nvCxnSpPr>
        <p:spPr>
          <a:xfrm flipV="1">
            <a:off x="12712074" y="4570551"/>
            <a:ext cx="4543945" cy="5255947"/>
          </a:xfrm>
          <a:prstGeom prst="line">
            <a:avLst/>
          </a:prstGeom>
          <a:ln w="9525" cap="flat" cmpd="sng" algn="ctr">
            <a:solidFill>
              <a:srgbClr val="F79964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240" name="object_4241">
            <a:hlinkClick r:id="rId7" action="ppaction://hlinksldjump" tooltip="Marketing: Communication Z=2.8 / W=16%"/>
          </p:cNvPr>
          <p:cNvSpPr/>
          <p:nvPr/>
        </p:nvSpPr>
        <p:spPr>
          <a:xfrm>
            <a:off x="10153260" y="872448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4242" name="object_4243">
            <a:hlinkClick r:id="rId7" action="ppaction://hlinksldjump" tooltip="Finance: Accounting Z=2.6 / W=16%"/>
          </p:cNvPr>
          <p:cNvSpPr/>
          <p:nvPr/>
        </p:nvSpPr>
        <p:spPr>
          <a:xfrm>
            <a:off x="11027925" y="872448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4244" name="object_4245">
            <a:hlinkClick r:id="rId7" action="ppaction://hlinksldjump" tooltip="Marketing: Product development Z=2.2 / W=27%"/>
          </p:cNvPr>
          <p:cNvSpPr/>
          <p:nvPr/>
        </p:nvSpPr>
        <p:spPr>
          <a:xfrm>
            <a:off x="12111864" y="795906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4246" name="object_4247">
            <a:hlinkClick r:id="rId7" action="ppaction://hlinksldjump" tooltip="Marketing: Advertising Z=2.6 / W=13%"/>
          </p:cNvPr>
          <p:cNvSpPr/>
          <p:nvPr/>
        </p:nvSpPr>
        <p:spPr>
          <a:xfrm>
            <a:off x="10956470" y="893323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4248" name="object_4249">
            <a:hlinkClick r:id="rId7" action="ppaction://hlinksldjump" tooltip="Production: Production group 3 Z=2.0 / W=13%"/>
          </p:cNvPr>
          <p:cNvSpPr/>
          <p:nvPr/>
        </p:nvSpPr>
        <p:spPr>
          <a:xfrm>
            <a:off x="12929565" y="893323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4250" name="object_4251">
            <a:hlinkClick r:id="rId7" action="ppaction://hlinksldjump" tooltip="Production: Production group 4 Z=2.1 / W=13%"/>
          </p:cNvPr>
          <p:cNvSpPr/>
          <p:nvPr/>
        </p:nvSpPr>
        <p:spPr>
          <a:xfrm>
            <a:off x="12454376" y="893323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4252" name="object_4253">
            <a:hlinkClick r:id="rId7" action="ppaction://hlinksldjump" tooltip="Purchase: Purchase administration Z=3.5 / W=53%"/>
          </p:cNvPr>
          <p:cNvSpPr/>
          <p:nvPr/>
        </p:nvSpPr>
        <p:spPr>
          <a:xfrm>
            <a:off x="7896430" y="6149899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4254" name="object_4255">
            <a:hlinkClick r:id="rId7" action="ppaction://hlinksldjump" tooltip="Purchase: Purchase development Z=3.1 / W=11%"/>
          </p:cNvPr>
          <p:cNvSpPr/>
          <p:nvPr/>
        </p:nvSpPr>
        <p:spPr>
          <a:xfrm>
            <a:off x="9486109" y="907239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4256" name="object_4257">
            <a:hlinkClick r:id="rId7" action="ppaction://hlinksldjump" tooltip="Production: Production group 1 Z=3.5 / W=0%"/>
          </p:cNvPr>
          <p:cNvSpPr/>
          <p:nvPr/>
        </p:nvSpPr>
        <p:spPr>
          <a:xfrm>
            <a:off x="7910506" y="983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4258" name="object_4259">
            <a:hlinkClick r:id="rId7" action="ppaction://hlinksldjump" tooltip="Production: Production group 2 Z=2.8 / W=0%"/>
          </p:cNvPr>
          <p:cNvSpPr/>
          <p:nvPr/>
        </p:nvSpPr>
        <p:spPr>
          <a:xfrm>
            <a:off x="10403852" y="98378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4260" name="object_4261">
            <a:hlinkClick r:id="rId7" action="ppaction://hlinksldjump" tooltip="Production: Production group 5 Z=2.7 / W=15%"/>
          </p:cNvPr>
          <p:cNvSpPr/>
          <p:nvPr/>
        </p:nvSpPr>
        <p:spPr>
          <a:xfrm>
            <a:off x="10721164" y="879406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4262" name="object_4263">
            <a:hlinkClick r:id="rId7" action="ppaction://hlinksldjump" tooltip="Production: Production group 6 Z=2.1 / W=8%"/>
          </p:cNvPr>
          <p:cNvSpPr/>
          <p:nvPr/>
        </p:nvSpPr>
        <p:spPr>
          <a:xfrm>
            <a:off x="12581456" y="92811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4264" name="object_4265">
            <a:hlinkClick r:id="rId7" action="ppaction://hlinksldjump" tooltip="Production: Production group 9 Z=2.2 / W=8%"/>
          </p:cNvPr>
          <p:cNvSpPr/>
          <p:nvPr/>
        </p:nvSpPr>
        <p:spPr>
          <a:xfrm>
            <a:off x="12277888" y="92811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4266" name="object_4267">
            <a:hlinkClick r:id="rId7" action="ppaction://hlinksldjump" tooltip="Production: Production group 7 Z=2.3 / W=10%"/>
          </p:cNvPr>
          <p:cNvSpPr/>
          <p:nvPr/>
        </p:nvSpPr>
        <p:spPr>
          <a:xfrm>
            <a:off x="11887284" y="914198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4268" name="object_4269">
            <a:hlinkClick r:id="rId7" action="ppaction://hlinksldjump" tooltip="Production: Production group 8 Z=2.5 / W=22%"/>
          </p:cNvPr>
          <p:cNvSpPr/>
          <p:nvPr/>
        </p:nvSpPr>
        <p:spPr>
          <a:xfrm>
            <a:off x="11309630" y="830698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4270" name="object_4271">
            <a:hlinkClick r:id="rId7" action="ppaction://hlinksldjump" tooltip="HR: Payroll processing Z=2.6 / W=22%"/>
          </p:cNvPr>
          <p:cNvSpPr/>
          <p:nvPr/>
        </p:nvSpPr>
        <p:spPr>
          <a:xfrm>
            <a:off x="10805210" y="8306981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4272" name="object_4273">
            <a:hlinkClick r:id="rId7" action="ppaction://hlinksldjump" tooltip="Production: Production group 10 Z=2.2 / W=6%"/>
          </p:cNvPr>
          <p:cNvSpPr/>
          <p:nvPr/>
        </p:nvSpPr>
        <p:spPr>
          <a:xfrm>
            <a:off x="12224678" y="94203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4274" name="object_4275">
            <a:hlinkClick r:id="rId7" action="ppaction://hlinksldjump" tooltip="Legal: Compliance Z=2.8 / W=6%"/>
          </p:cNvPr>
          <p:cNvSpPr/>
          <p:nvPr/>
        </p:nvSpPr>
        <p:spPr>
          <a:xfrm>
            <a:off x="10301649" y="94203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4276" name="object_4277">
            <a:hlinkClick r:id="rId7" action="ppaction://hlinksldjump" tooltip="Finance: Controlling Z=2.3 / W=17%"/>
          </p:cNvPr>
          <p:cNvSpPr/>
          <p:nvPr/>
        </p:nvSpPr>
        <p:spPr>
          <a:xfrm>
            <a:off x="11955135" y="865489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4278" name="object_4279">
            <a:hlinkClick r:id="rId7" action="ppaction://hlinksldjump" tooltip="HR: Organisation development Z=2.2 / W=7%"/>
          </p:cNvPr>
          <p:cNvSpPr/>
          <p:nvPr/>
        </p:nvSpPr>
        <p:spPr>
          <a:xfrm>
            <a:off x="12163423" y="9350730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4280" name="object_4281">
            <a:hlinkClick r:id="rId7" action="ppaction://hlinksldjump" tooltip="HR: HR development Z=2.5 / W=9%"/>
          </p:cNvPr>
          <p:cNvSpPr/>
          <p:nvPr/>
        </p:nvSpPr>
        <p:spPr>
          <a:xfrm>
            <a:off x="11259371" y="921156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4282" name="object_4283">
            <a:hlinkClick r:id="rId7" action="ppaction://hlinksldjump" tooltip="Legal: Contract design Z=3.6 / W=20%"/>
          </p:cNvPr>
          <p:cNvSpPr/>
          <p:nvPr/>
        </p:nvSpPr>
        <p:spPr>
          <a:xfrm>
            <a:off x="7872454" y="8446148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4284" name="object_4285">
            <a:hlinkClick r:id="rId7" action="ppaction://hlinksldjump" tooltip="Legal: Audit Z=3.3 / W=18%"/>
          </p:cNvPr>
          <p:cNvSpPr/>
          <p:nvPr/>
        </p:nvSpPr>
        <p:spPr>
          <a:xfrm>
            <a:off x="8698785" y="858531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4286" name="object_4287">
            <a:hlinkClick r:id="rId7" action="ppaction://hlinksldjump" tooltip="IT: Software development Z=2.7 / W=2%"/>
          </p:cNvPr>
          <p:cNvSpPr/>
          <p:nvPr/>
        </p:nvSpPr>
        <p:spPr>
          <a:xfrm>
            <a:off x="10535476" y="969864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4288" name="object_4289">
            <a:hlinkClick r:id="rId7" action="ppaction://hlinksldjump" tooltip="IT: IT operation Z=2.0 / W=3%"/>
          </p:cNvPr>
          <p:cNvSpPr/>
          <p:nvPr/>
        </p:nvSpPr>
        <p:spPr>
          <a:xfrm>
            <a:off x="12862089" y="9629064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4290" name="object_4291">
            <a:hlinkClick r:id="rId7" action="ppaction://hlinksldjump" tooltip="IT: IT purchase Z=3.9 / W=5%"/>
          </p:cNvPr>
          <p:cNvSpPr/>
          <p:nvPr/>
        </p:nvSpPr>
        <p:spPr>
          <a:xfrm>
            <a:off x="6781949" y="9489897"/>
            <a:ext cx="534035" cy="534035"/>
          </a:xfrm>
          <a:prstGeom prst="ellipse">
            <a:avLst/>
          </a:prstGeom>
          <a:solidFill>
            <a:srgbClr val="F79964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6" name="object_4307"/>
          <p:cNvSpPr>
            <a:spLocks noGrp="1"/>
          </p:cNvSpPr>
          <p:nvPr/>
        </p:nvSpPr>
        <p:spPr>
          <a:xfrm>
            <a:off x="757390" y="680607"/>
            <a:ext cx="733425" cy="733425"/>
          </a:xfrm>
          <a:prstGeom prst="rect">
            <a:avLst/>
          </a:prstGeom>
          <a:ln w="125650">
            <a:solidFill>
              <a:srgbClr val="51864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8" name="object_4309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Weiterbildung und Karrieremöglichkeiten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4310" name="4311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4312" name="4313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4314" name="object_4315"/>
          <p:cNvSpPr/>
          <p:nvPr/>
        </p:nvSpPr>
        <p:spPr>
          <a:xfrm>
            <a:off x="18761549" y="2418474"/>
            <a:ext cx="922019" cy="922019"/>
          </a:xfrm>
          <a:prstGeom prst="rect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2.8</a:t>
            </a:r>
          </a:p>
        </p:txBody>
      </p:sp>
      <p:sp>
        <p:nvSpPr>
          <p:cNvPr id="4316" name="object_4317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4318" name="object_4319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4320" name="object_4321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4322" name="object_4323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4294" name="object_4295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4296" name="object_4297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4298" name="object_4299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4300" name="object_4301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4302" name="object_4303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4304" name="object_4305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4324" name="object_4325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6" name="object_4327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8" name="object_4329">
            <a:hlinkClick r:id="rId7" action="ppaction://hlinksldjump" tooltip="Company overall Z=2.8 / W=43%"/>
          </p:cNvPr>
          <p:cNvSpPr/>
          <p:nvPr/>
        </p:nvSpPr>
        <p:spPr>
          <a:xfrm>
            <a:off x="10154788" y="6845732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4330" name="object_4331">
            <a:hlinkClick r:id="rId7" action="ppaction://hlinksldjump" tooltip="Purchase: Purchase administration Z=2.7 / W=43%"/>
          </p:cNvPr>
          <p:cNvSpPr/>
          <p:nvPr/>
        </p:nvSpPr>
        <p:spPr>
          <a:xfrm>
            <a:off x="10681934" y="6845732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4332" name="object_4333">
            <a:hlinkClick r:id="rId7" action="ppaction://hlinksldjump" tooltip="Marketing: Sponsoring Z=1.7 / W=28%"/>
          </p:cNvPr>
          <p:cNvSpPr/>
          <p:nvPr/>
        </p:nvSpPr>
        <p:spPr>
          <a:xfrm>
            <a:off x="13731101" y="7889481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4334" name="object_4335">
            <a:hlinkClick r:id="rId7" action="ppaction://hlinksldjump" tooltip="Marketing: Communication Z=4.2 / W=36%"/>
          </p:cNvPr>
          <p:cNvSpPr/>
          <p:nvPr/>
        </p:nvSpPr>
        <p:spPr>
          <a:xfrm>
            <a:off x="5836610" y="7332815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4336" name="object_4337">
            <a:hlinkClick r:id="rId7" action="ppaction://hlinksldjump" tooltip="Marketing: Product development Z=2.8 / W=32%"/>
          </p:cNvPr>
          <p:cNvSpPr/>
          <p:nvPr/>
        </p:nvSpPr>
        <p:spPr>
          <a:xfrm>
            <a:off x="10215215" y="7611148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4338" name="object_4339">
            <a:hlinkClick r:id="rId7" action="ppaction://hlinksldjump" tooltip="Marketing: Advertising Z=2.8 / W=46%"/>
          </p:cNvPr>
          <p:cNvSpPr/>
          <p:nvPr/>
        </p:nvSpPr>
        <p:spPr>
          <a:xfrm>
            <a:off x="10397015" y="6636982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4340" name="object_4341">
            <a:hlinkClick r:id="rId7" action="ppaction://hlinksldjump" tooltip="HR: Organisation development Z=2.7 / W=46%"/>
          </p:cNvPr>
          <p:cNvSpPr/>
          <p:nvPr/>
        </p:nvSpPr>
        <p:spPr>
          <a:xfrm>
            <a:off x="10591247" y="6636982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4342" name="object_4343">
            <a:hlinkClick r:id="rId7" action="ppaction://hlinksldjump" tooltip="IT: IT purchase Z=3.7 / W=46%"/>
          </p:cNvPr>
          <p:cNvSpPr/>
          <p:nvPr/>
        </p:nvSpPr>
        <p:spPr>
          <a:xfrm>
            <a:off x="7467050" y="6636982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4344" name="object_4345">
            <a:hlinkClick r:id="rId7" action="ppaction://hlinksldjump" tooltip="Purchase: Purchase development Z=3.0 / W=27%"/>
          </p:cNvPr>
          <p:cNvSpPr/>
          <p:nvPr/>
        </p:nvSpPr>
        <p:spPr>
          <a:xfrm>
            <a:off x="9670144" y="7959064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4346" name="object_4347">
            <a:hlinkClick r:id="rId7" action="ppaction://hlinksldjump" tooltip="Production: Production group 1 Z=2.9 / W=0%"/>
          </p:cNvPr>
          <p:cNvSpPr/>
          <p:nvPr/>
        </p:nvSpPr>
        <p:spPr>
          <a:xfrm>
            <a:off x="10011078" y="9837814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4348" name="object_4349">
            <a:hlinkClick r:id="rId7" action="ppaction://hlinksldjump" tooltip="Production: Production group 2 Z=2.4 / W=0%"/>
          </p:cNvPr>
          <p:cNvSpPr/>
          <p:nvPr/>
        </p:nvSpPr>
        <p:spPr>
          <a:xfrm>
            <a:off x="11638081" y="9837814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4350" name="object_4351">
            <a:hlinkClick r:id="rId7" action="ppaction://hlinksldjump" tooltip="Production: Production group 3 Z=3.2 / W=48%"/>
          </p:cNvPr>
          <p:cNvSpPr/>
          <p:nvPr/>
        </p:nvSpPr>
        <p:spPr>
          <a:xfrm>
            <a:off x="9033739" y="6497815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4352" name="object_4353">
            <a:hlinkClick r:id="rId7" action="ppaction://hlinksldjump" tooltip="Finance: Accounting Z=2.4 / W=48%"/>
          </p:cNvPr>
          <p:cNvSpPr/>
          <p:nvPr/>
        </p:nvSpPr>
        <p:spPr>
          <a:xfrm>
            <a:off x="11539435" y="6497815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4354" name="object_4355">
            <a:hlinkClick r:id="rId7" action="ppaction://hlinksldjump" tooltip="Production: Production group 4 Z=3.5 / W=26%"/>
          </p:cNvPr>
          <p:cNvSpPr/>
          <p:nvPr/>
        </p:nvSpPr>
        <p:spPr>
          <a:xfrm>
            <a:off x="7911337" y="8028648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4356" name="object_4357">
            <a:hlinkClick r:id="rId7" action="ppaction://hlinksldjump" tooltip="Production: Production group 5 Z=2.2 / W=40%"/>
          </p:cNvPr>
          <p:cNvSpPr/>
          <p:nvPr/>
        </p:nvSpPr>
        <p:spPr>
          <a:xfrm>
            <a:off x="12105559" y="7054482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4358" name="object_4359">
            <a:hlinkClick r:id="rId7" action="ppaction://hlinksldjump" tooltip="Production: Production group 6 Z=3.5 / W=53%"/>
          </p:cNvPr>
          <p:cNvSpPr/>
          <p:nvPr/>
        </p:nvSpPr>
        <p:spPr>
          <a:xfrm>
            <a:off x="8194070" y="6149899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4360" name="object_4361">
            <a:hlinkClick r:id="rId7" action="ppaction://hlinksldjump" tooltip="Production: Production group 7 Z=2.7 / W=42%"/>
          </p:cNvPr>
          <p:cNvSpPr/>
          <p:nvPr/>
        </p:nvSpPr>
        <p:spPr>
          <a:xfrm>
            <a:off x="10549866" y="6915315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4362" name="object_4363">
            <a:hlinkClick r:id="rId7" action="ppaction://hlinksldjump" tooltip="Production: Production group 8 Z=2.2 / W=38%"/>
          </p:cNvPr>
          <p:cNvSpPr/>
          <p:nvPr/>
        </p:nvSpPr>
        <p:spPr>
          <a:xfrm>
            <a:off x="12264669" y="7193648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4364" name="object_4365">
            <a:hlinkClick r:id="rId7" action="ppaction://hlinksldjump" tooltip="Production: Production group 9 Z=3.6 / W=39%"/>
          </p:cNvPr>
          <p:cNvSpPr/>
          <p:nvPr/>
        </p:nvSpPr>
        <p:spPr>
          <a:xfrm>
            <a:off x="7655665" y="7124065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4366" name="object_4367">
            <a:hlinkClick r:id="rId7" action="ppaction://hlinksldjump" tooltip="Production: Production group 10 Z=2.9 / W=45%"/>
          </p:cNvPr>
          <p:cNvSpPr/>
          <p:nvPr/>
        </p:nvSpPr>
        <p:spPr>
          <a:xfrm>
            <a:off x="9823302" y="6706565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4368" name="object_4369">
            <a:hlinkClick r:id="rId7" action="ppaction://hlinksldjump" tooltip="Finance: Controlling Z=2.8 / W=30%"/>
          </p:cNvPr>
          <p:cNvSpPr/>
          <p:nvPr/>
        </p:nvSpPr>
        <p:spPr>
          <a:xfrm>
            <a:off x="10344792" y="7750315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4370" name="object_4371">
            <a:hlinkClick r:id="rId7" action="ppaction://hlinksldjump" tooltip="IT: IT operation Z=3.2 / W=30%"/>
          </p:cNvPr>
          <p:cNvSpPr/>
          <p:nvPr/>
        </p:nvSpPr>
        <p:spPr>
          <a:xfrm>
            <a:off x="9029294" y="7750315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4372" name="object_4373">
            <a:hlinkClick r:id="rId7" action="ppaction://hlinksldjump" tooltip="HR: Payroll processing Z=4.1 / W=50%"/>
          </p:cNvPr>
          <p:cNvSpPr/>
          <p:nvPr/>
        </p:nvSpPr>
        <p:spPr>
          <a:xfrm>
            <a:off x="6013253" y="6358649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4374" name="object_4375">
            <a:hlinkClick r:id="rId7" action="ppaction://hlinksldjump" tooltip="HR: HR development Z=2.9 / W=51%"/>
          </p:cNvPr>
          <p:cNvSpPr/>
          <p:nvPr/>
        </p:nvSpPr>
        <p:spPr>
          <a:xfrm>
            <a:off x="9857445" y="6289065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4376" name="object_4377">
            <a:hlinkClick r:id="rId7" action="ppaction://hlinksldjump" tooltip="HR: HR administration Z=3.0 / W=56%"/>
          </p:cNvPr>
          <p:cNvSpPr/>
          <p:nvPr/>
        </p:nvSpPr>
        <p:spPr>
          <a:xfrm>
            <a:off x="9774818" y="5941149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4378" name="object_4379">
            <a:hlinkClick r:id="rId7" action="ppaction://hlinksldjump" tooltip="Legal: Compliance Z=3.4 / W=31%"/>
          </p:cNvPr>
          <p:cNvSpPr/>
          <p:nvPr/>
        </p:nvSpPr>
        <p:spPr>
          <a:xfrm>
            <a:off x="8432503" y="7680731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4380" name="object_4381">
            <a:hlinkClick r:id="rId7" action="ppaction://hlinksldjump" tooltip="Legal: Contract design Z=2.1 / W=20%"/>
          </p:cNvPr>
          <p:cNvSpPr/>
          <p:nvPr/>
        </p:nvSpPr>
        <p:spPr>
          <a:xfrm>
            <a:off x="12397426" y="8446148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4382" name="object_4383">
            <a:hlinkClick r:id="rId7" action="ppaction://hlinksldjump" tooltip="Legal: Audit Z=2.2 / W=24%"/>
          </p:cNvPr>
          <p:cNvSpPr/>
          <p:nvPr/>
        </p:nvSpPr>
        <p:spPr>
          <a:xfrm>
            <a:off x="12304531" y="8167814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4384" name="object_4385">
            <a:hlinkClick r:id="rId7" action="ppaction://hlinksldjump" tooltip="IT: Software development Z=2.5 / W=33%"/>
          </p:cNvPr>
          <p:cNvSpPr/>
          <p:nvPr/>
        </p:nvSpPr>
        <p:spPr>
          <a:xfrm>
            <a:off x="11275095" y="7541565"/>
            <a:ext cx="534035" cy="534035"/>
          </a:xfrm>
          <a:prstGeom prst="rect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0" name="object_4401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18649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33</a:t>
            </a:r>
            <a:endParaRPr sz="2950" b="1" dirty="0"/>
          </a:p>
        </p:txBody>
      </p:sp>
      <p:sp>
        <p:nvSpPr>
          <p:cNvPr id="4402" name="object_4403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Aus- und Weiterbildungsmöglichkeiten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4404" name="4405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4406" name="4407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4408" name="object_4409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2.6</a:t>
            </a:r>
          </a:p>
        </p:txBody>
      </p:sp>
      <p:sp>
        <p:nvSpPr>
          <p:cNvPr id="4410" name="object_4411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4412" name="object_4413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4414" name="object_4415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4416" name="object_4417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4388" name="object_4389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4390" name="object_4391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4392" name="object_4393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4394" name="object_4395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4396" name="object_4397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4398" name="object_4399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4418" name="object_4419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0" name="object_4421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2" name="object_4423">
            <a:hlinkClick r:id="rId7" action="ppaction://hlinksldjump" tooltip="Company overall Z=2.6 / W=50%"/>
          </p:cNvPr>
          <p:cNvSpPr/>
          <p:nvPr/>
        </p:nvSpPr>
        <p:spPr>
          <a:xfrm>
            <a:off x="10810942" y="6358649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4424" name="object_4425">
            <a:hlinkClick r:id="rId7" action="ppaction://hlinksldjump" tooltip="Marketing: Sponsoring Z=1.5 / W=23%"/>
          </p:cNvPr>
          <p:cNvSpPr/>
          <p:nvPr/>
        </p:nvSpPr>
        <p:spPr>
          <a:xfrm>
            <a:off x="14481294" y="82373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4426" name="object_4427">
            <a:hlinkClick r:id="rId7" action="ppaction://hlinksldjump" tooltip="Marketing: Communication Z=4.4 / W=49%"/>
          </p:cNvPr>
          <p:cNvSpPr/>
          <p:nvPr/>
        </p:nvSpPr>
        <p:spPr>
          <a:xfrm>
            <a:off x="5228918" y="642823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4428" name="object_4429">
            <a:hlinkClick r:id="rId7" action="ppaction://hlinksldjump" tooltip="Production: Production group 3 Z=3.1 / W=49%"/>
          </p:cNvPr>
          <p:cNvSpPr/>
          <p:nvPr/>
        </p:nvSpPr>
        <p:spPr>
          <a:xfrm>
            <a:off x="9481306" y="642823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4430" name="object_4431">
            <a:hlinkClick r:id="rId7" action="ppaction://hlinksldjump" tooltip="Marketing: Product development Z=2.6 / W=29%"/>
          </p:cNvPr>
          <p:cNvSpPr/>
          <p:nvPr/>
        </p:nvSpPr>
        <p:spPr>
          <a:xfrm>
            <a:off x="10953814" y="78198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4432" name="object_4433">
            <a:hlinkClick r:id="rId7" action="ppaction://hlinksldjump" tooltip="Marketing: Advertising Z=2.8 / W=48%"/>
          </p:cNvPr>
          <p:cNvSpPr/>
          <p:nvPr/>
        </p:nvSpPr>
        <p:spPr>
          <a:xfrm>
            <a:off x="10416267" y="649781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4434" name="object_4435">
            <a:hlinkClick r:id="rId7" action="ppaction://hlinksldjump" tooltip="Purchase: Purchase administration Z=2.2 / W=54%"/>
          </p:cNvPr>
          <p:cNvSpPr/>
          <p:nvPr/>
        </p:nvSpPr>
        <p:spPr>
          <a:xfrm>
            <a:off x="12295741" y="608031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4436" name="object_4437">
            <a:hlinkClick r:id="rId7" action="ppaction://hlinksldjump" tooltip="Purchase: Purchase development Z=2.7 / W=35%"/>
          </p:cNvPr>
          <p:cNvSpPr/>
          <p:nvPr/>
        </p:nvSpPr>
        <p:spPr>
          <a:xfrm rot="10800000">
            <a:off x="10534569" y="7402398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649">
              <a:alpha val="89999"/>
            </a:srgbClr>
          </a:solidFill>
          <a:ln>
            <a:noFill/>
          </a:ln>
        </p:spPr>
      </p:sp>
      <p:sp>
        <p:nvSpPr>
          <p:cNvPr id="4438" name="object_4439">
            <a:hlinkClick r:id="rId7" action="ppaction://hlinksldjump" tooltip="Purchase: Purchase development Z=2.7 / W=35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cxnSp>
        <p:nvCxnSpPr>
          <p:cNvPr id="4440" name="object_4441"/>
          <p:cNvCxnSpPr/>
          <p:nvPr/>
        </p:nvCxnSpPr>
        <p:spPr>
          <a:xfrm flipV="1">
            <a:off x="10788235" y="3722410"/>
            <a:ext cx="6467784" cy="3947006"/>
          </a:xfrm>
          <a:prstGeom prst="line">
            <a:avLst/>
          </a:prstGeom>
          <a:ln w="9525" cap="flat" cmpd="sng" algn="ctr">
            <a:solidFill>
              <a:srgbClr val="518649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442" name="object_4443">
            <a:hlinkClick r:id="rId7" action="ppaction://hlinksldjump" tooltip="Finance: Controlling Z=2.7 / W=35%"/>
          </p:cNvPr>
          <p:cNvSpPr/>
          <p:nvPr/>
        </p:nvSpPr>
        <p:spPr>
          <a:xfrm rot="21600000">
            <a:off x="10534569" y="7429100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649">
              <a:alpha val="89999"/>
            </a:srgbClr>
          </a:solidFill>
          <a:ln>
            <a:noFill/>
          </a:ln>
        </p:spPr>
      </p:sp>
      <p:sp>
        <p:nvSpPr>
          <p:cNvPr id="4444" name="object_4445">
            <a:hlinkClick r:id="rId7" action="ppaction://hlinksldjump" tooltip="Finance: Controlling Z=2.7 / W=35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cxnSp>
        <p:nvCxnSpPr>
          <p:cNvPr id="4446" name="object_4447"/>
          <p:cNvCxnSpPr/>
          <p:nvPr/>
        </p:nvCxnSpPr>
        <p:spPr>
          <a:xfrm flipV="1">
            <a:off x="10788235" y="4570551"/>
            <a:ext cx="6467784" cy="3098865"/>
          </a:xfrm>
          <a:prstGeom prst="line">
            <a:avLst/>
          </a:prstGeom>
          <a:ln w="9525" cap="flat" cmpd="sng" algn="ctr">
            <a:solidFill>
              <a:srgbClr val="518649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448" name="object_4449">
            <a:hlinkClick r:id="rId7" action="ppaction://hlinksldjump" tooltip="IT: IT operation Z=3.1 / W=35%"/>
          </p:cNvPr>
          <p:cNvSpPr/>
          <p:nvPr/>
        </p:nvSpPr>
        <p:spPr>
          <a:xfrm>
            <a:off x="9381064" y="74023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4450" name="object_4451">
            <a:hlinkClick r:id="rId7" action="ppaction://hlinksldjump" tooltip="Production: Production group 1 Z=2.6 / W=0%"/>
          </p:cNvPr>
          <p:cNvSpPr/>
          <p:nvPr/>
        </p:nvSpPr>
        <p:spPr>
          <a:xfrm rot="10800000">
            <a:off x="10822433" y="983781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649">
              <a:alpha val="89999"/>
            </a:srgbClr>
          </a:solidFill>
          <a:ln>
            <a:noFill/>
          </a:ln>
        </p:spPr>
      </p:sp>
      <p:sp>
        <p:nvSpPr>
          <p:cNvPr id="4452" name="object_4453">
            <a:hlinkClick r:id="rId7" action="ppaction://hlinksldjump" tooltip="Production: Production group 1 Z=2.6 / W=0%"/>
          </p:cNvPr>
          <p:cNvSpPr/>
          <p:nvPr/>
        </p:nvSpPr>
        <p:spPr>
          <a:xfrm>
            <a:off x="17256019" y="5151674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cxnSp>
        <p:nvCxnSpPr>
          <p:cNvPr id="4454" name="object_4455"/>
          <p:cNvCxnSpPr/>
          <p:nvPr/>
        </p:nvCxnSpPr>
        <p:spPr>
          <a:xfrm flipV="1">
            <a:off x="11076100" y="5418692"/>
            <a:ext cx="6179919" cy="4686139"/>
          </a:xfrm>
          <a:prstGeom prst="line">
            <a:avLst/>
          </a:prstGeom>
          <a:ln w="9525" cap="flat" cmpd="sng" algn="ctr">
            <a:solidFill>
              <a:srgbClr val="518649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456" name="object_4457">
            <a:hlinkClick r:id="rId7" action="ppaction://hlinksldjump" tooltip="Production: Production group 2 Z=2.6 / W=0%"/>
          </p:cNvPr>
          <p:cNvSpPr/>
          <p:nvPr/>
        </p:nvSpPr>
        <p:spPr>
          <a:xfrm rot="21600000">
            <a:off x="10822433" y="9864515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649">
              <a:alpha val="89999"/>
            </a:srgbClr>
          </a:solidFill>
          <a:ln>
            <a:noFill/>
          </a:ln>
        </p:spPr>
      </p:sp>
      <p:sp>
        <p:nvSpPr>
          <p:cNvPr id="4458" name="object_4459">
            <a:hlinkClick r:id="rId7" action="ppaction://hlinksldjump" tooltip="Production: Production group 2 Z=2.6 / W=0%"/>
          </p:cNvPr>
          <p:cNvSpPr/>
          <p:nvPr/>
        </p:nvSpPr>
        <p:spPr>
          <a:xfrm>
            <a:off x="17256019" y="599981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cxnSp>
        <p:nvCxnSpPr>
          <p:cNvPr id="4460" name="object_4461"/>
          <p:cNvCxnSpPr/>
          <p:nvPr/>
        </p:nvCxnSpPr>
        <p:spPr>
          <a:xfrm flipV="1">
            <a:off x="11076100" y="6266833"/>
            <a:ext cx="6179919" cy="3837998"/>
          </a:xfrm>
          <a:prstGeom prst="line">
            <a:avLst/>
          </a:prstGeom>
          <a:ln w="9525" cap="flat" cmpd="sng" algn="ctr">
            <a:solidFill>
              <a:srgbClr val="518649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462" name="object_4463">
            <a:hlinkClick r:id="rId7" action="ppaction://hlinksldjump" tooltip="Production: Production group 4 Z=3.4 / W=32%"/>
          </p:cNvPr>
          <p:cNvSpPr/>
          <p:nvPr/>
        </p:nvSpPr>
        <p:spPr>
          <a:xfrm>
            <a:off x="8289228" y="761114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4464" name="object_4465">
            <a:hlinkClick r:id="rId7" action="ppaction://hlinksldjump" tooltip="Production: Production group 5 Z=2.1 / W=47%"/>
          </p:cNvPr>
          <p:cNvSpPr/>
          <p:nvPr/>
        </p:nvSpPr>
        <p:spPr>
          <a:xfrm>
            <a:off x="12664220" y="65673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4466" name="object_4467">
            <a:hlinkClick r:id="rId7" action="ppaction://hlinksldjump" tooltip="HR: Payroll processing Z=3.9 / W=47%"/>
          </p:cNvPr>
          <p:cNvSpPr/>
          <p:nvPr/>
        </p:nvSpPr>
        <p:spPr>
          <a:xfrm>
            <a:off x="6635114" y="65673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4468" name="object_4469">
            <a:hlinkClick r:id="rId7" action="ppaction://hlinksldjump" tooltip="Production: Production group 6 Z=3.7 / W=68%"/>
          </p:cNvPr>
          <p:cNvSpPr/>
          <p:nvPr/>
        </p:nvSpPr>
        <p:spPr>
          <a:xfrm>
            <a:off x="7417792" y="5106149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4470" name="object_4471">
            <a:hlinkClick r:id="rId7" action="ppaction://hlinksldjump" tooltip="Production: Production group 7 Z=2.4 / W=52%"/>
          </p:cNvPr>
          <p:cNvSpPr/>
          <p:nvPr/>
        </p:nvSpPr>
        <p:spPr>
          <a:xfrm>
            <a:off x="11549332" y="621948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4472" name="object_4473">
            <a:hlinkClick r:id="rId7" action="ppaction://hlinksldjump" tooltip="HR: Organisation development Z=2.5 / W=52%"/>
          </p:cNvPr>
          <p:cNvSpPr/>
          <p:nvPr/>
        </p:nvSpPr>
        <p:spPr>
          <a:xfrm>
            <a:off x="11263129" y="621948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4474" name="object_4475">
            <a:hlinkClick r:id="rId7" action="ppaction://hlinksldjump" tooltip="Production: Production group 8 Z=2.0 / W=22%"/>
          </p:cNvPr>
          <p:cNvSpPr/>
          <p:nvPr/>
        </p:nvSpPr>
        <p:spPr>
          <a:xfrm>
            <a:off x="12784430" y="830698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4476" name="object_4477">
            <a:hlinkClick r:id="rId7" action="ppaction://hlinksldjump" tooltip="Production: Production group 9 Z=3.5 / W=46%"/>
          </p:cNvPr>
          <p:cNvSpPr/>
          <p:nvPr/>
        </p:nvSpPr>
        <p:spPr>
          <a:xfrm>
            <a:off x="8001986" y="663698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4478" name="object_4479">
            <a:hlinkClick r:id="rId7" action="ppaction://hlinksldjump" tooltip="Production: Production group 10 Z=2.7 / W=60%"/>
          </p:cNvPr>
          <p:cNvSpPr/>
          <p:nvPr/>
        </p:nvSpPr>
        <p:spPr>
          <a:xfrm>
            <a:off x="10530012" y="5662816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4480" name="object_4481">
            <a:hlinkClick r:id="rId7" action="ppaction://hlinksldjump" tooltip="Finance: Accounting Z=2.2 / W=61%"/>
          </p:cNvPr>
          <p:cNvSpPr/>
          <p:nvPr/>
        </p:nvSpPr>
        <p:spPr>
          <a:xfrm>
            <a:off x="12101689" y="559323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4482" name="object_4483">
            <a:hlinkClick r:id="rId7" action="ppaction://hlinksldjump" tooltip="HR: HR development Z=2.8 / W=63%"/>
          </p:cNvPr>
          <p:cNvSpPr/>
          <p:nvPr/>
        </p:nvSpPr>
        <p:spPr>
          <a:xfrm>
            <a:off x="10366481" y="5454066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4484" name="object_4485">
            <a:hlinkClick r:id="rId7" action="ppaction://hlinksldjump" tooltip="HR: HR administration Z=2.7 / W=67%"/>
          </p:cNvPr>
          <p:cNvSpPr/>
          <p:nvPr/>
        </p:nvSpPr>
        <p:spPr>
          <a:xfrm>
            <a:off x="10500603" y="517573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4486" name="object_4487">
            <a:hlinkClick r:id="rId7" action="ppaction://hlinksldjump" tooltip="Legal: Compliance Z=3.1 / W=39%"/>
          </p:cNvPr>
          <p:cNvSpPr/>
          <p:nvPr/>
        </p:nvSpPr>
        <p:spPr>
          <a:xfrm>
            <a:off x="9436895" y="712406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4488" name="object_4489">
            <a:hlinkClick r:id="rId7" action="ppaction://hlinksldjump" tooltip="Legal: Contract design Z=2.0 / W=40%"/>
          </p:cNvPr>
          <p:cNvSpPr/>
          <p:nvPr/>
        </p:nvSpPr>
        <p:spPr>
          <a:xfrm>
            <a:off x="12873738" y="705448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4490" name="object_4491">
            <a:hlinkClick r:id="rId7" action="ppaction://hlinksldjump" tooltip="Legal: Audit Z=1.8 / W=36%"/>
          </p:cNvPr>
          <p:cNvSpPr/>
          <p:nvPr/>
        </p:nvSpPr>
        <p:spPr>
          <a:xfrm>
            <a:off x="13620103" y="733281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4492" name="object_4493">
            <a:hlinkClick r:id="rId7" action="ppaction://hlinksldjump" tooltip="IT: Software development Z=2.4 / W=37%"/>
          </p:cNvPr>
          <p:cNvSpPr/>
          <p:nvPr/>
        </p:nvSpPr>
        <p:spPr>
          <a:xfrm>
            <a:off x="11702803" y="726323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4494" name="object_4495">
            <a:hlinkClick r:id="rId7" action="ppaction://hlinksldjump" tooltip="IT: IT purchase Z=3.5 / W=73%"/>
          </p:cNvPr>
          <p:cNvSpPr/>
          <p:nvPr/>
        </p:nvSpPr>
        <p:spPr>
          <a:xfrm>
            <a:off x="8065298" y="4758233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0" name="object_4511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18649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34</a:t>
            </a:r>
            <a:endParaRPr sz="2950" b="1" dirty="0"/>
          </a:p>
        </p:txBody>
      </p:sp>
      <p:sp>
        <p:nvSpPr>
          <p:cNvPr id="4512" name="object_4513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Nutzung von Aus- und Weiterbildung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4514" name="4515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4516" name="4517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4518" name="object_4519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2.6</a:t>
            </a:r>
          </a:p>
        </p:txBody>
      </p:sp>
      <p:sp>
        <p:nvSpPr>
          <p:cNvPr id="4520" name="object_4521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4522" name="object_4523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4524" name="object_4525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4526" name="object_4527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4498" name="object_4499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4500" name="object_4501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4502" name="object_4503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4504" name="object_4505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4506" name="object_4507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4508" name="object_4509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4528" name="object_4529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0" name="object_4531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2" name="object_4533">
            <a:hlinkClick r:id="rId7" action="ppaction://hlinksldjump" tooltip="Company overall Z=2.6 / W=29%"/>
          </p:cNvPr>
          <p:cNvSpPr/>
          <p:nvPr/>
        </p:nvSpPr>
        <p:spPr>
          <a:xfrm>
            <a:off x="11103656" y="78198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4534" name="object_4535">
            <a:hlinkClick r:id="rId7" action="ppaction://hlinksldjump" tooltip="Production: Production group 5 Z=1.9 / W=29%"/>
          </p:cNvPr>
          <p:cNvSpPr/>
          <p:nvPr/>
        </p:nvSpPr>
        <p:spPr>
          <a:xfrm>
            <a:off x="13097115" y="78198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4536" name="object_4537">
            <a:hlinkClick r:id="rId7" action="ppaction://hlinksldjump" tooltip="HR: HR administration Z=2.7 / W=29%"/>
          </p:cNvPr>
          <p:cNvSpPr/>
          <p:nvPr/>
        </p:nvSpPr>
        <p:spPr>
          <a:xfrm>
            <a:off x="10748100" y="78198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4538" name="object_4539">
            <a:hlinkClick r:id="rId7" action="ppaction://hlinksldjump" tooltip="Marketing: Sponsoring Z=1.6 / W=23%"/>
          </p:cNvPr>
          <p:cNvSpPr/>
          <p:nvPr/>
        </p:nvSpPr>
        <p:spPr>
          <a:xfrm>
            <a:off x="14266953" y="82373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4540" name="object_4541">
            <a:hlinkClick r:id="rId7" action="ppaction://hlinksldjump" tooltip="Marketing: Communication Z=4.2 / W=26%"/>
          </p:cNvPr>
          <p:cNvSpPr/>
          <p:nvPr/>
        </p:nvSpPr>
        <p:spPr>
          <a:xfrm>
            <a:off x="5943388" y="802864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4542" name="object_4543">
            <a:hlinkClick r:id="rId7" action="ppaction://hlinksldjump" tooltip="Marketing: Product development Z=2.7 / W=25%"/>
          </p:cNvPr>
          <p:cNvSpPr/>
          <p:nvPr/>
        </p:nvSpPr>
        <p:spPr>
          <a:xfrm>
            <a:off x="10719926" y="809823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4544" name="object_4545">
            <a:hlinkClick r:id="rId7" action="ppaction://hlinksldjump" tooltip="Production: Production group 9 Z=3.4 / W=25%"/>
          </p:cNvPr>
          <p:cNvSpPr/>
          <p:nvPr/>
        </p:nvSpPr>
        <p:spPr>
          <a:xfrm>
            <a:off x="8460601" y="809823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4546" name="object_4547">
            <a:hlinkClick r:id="rId7" action="ppaction://hlinksldjump" tooltip="Marketing: Advertising Z=2.6 / W=31%"/>
          </p:cNvPr>
          <p:cNvSpPr/>
          <p:nvPr/>
        </p:nvSpPr>
        <p:spPr>
          <a:xfrm>
            <a:off x="10988334" y="768073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4548" name="object_4549">
            <a:hlinkClick r:id="rId7" action="ppaction://hlinksldjump" tooltip="Purchase: Purchase administration Z=2.2 / W=36%"/>
          </p:cNvPr>
          <p:cNvSpPr/>
          <p:nvPr/>
        </p:nvSpPr>
        <p:spPr>
          <a:xfrm>
            <a:off x="12130107" y="733281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4550" name="object_4551">
            <a:hlinkClick r:id="rId7" action="ppaction://hlinksldjump" tooltip="Finance: Accounting Z=2.1 / W=36%"/>
          </p:cNvPr>
          <p:cNvSpPr/>
          <p:nvPr/>
        </p:nvSpPr>
        <p:spPr>
          <a:xfrm>
            <a:off x="12559679" y="733281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4552" name="object_4553">
            <a:hlinkClick r:id="rId7" action="ppaction://hlinksldjump" tooltip="HR: Payroll processing Z=3.7 / W=36%"/>
          </p:cNvPr>
          <p:cNvSpPr/>
          <p:nvPr/>
        </p:nvSpPr>
        <p:spPr>
          <a:xfrm>
            <a:off x="7440818" y="733281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4554" name="object_4555">
            <a:hlinkClick r:id="rId7" action="ppaction://hlinksldjump" tooltip="Purchase: Purchase development Z=2.6 / W=21%"/>
          </p:cNvPr>
          <p:cNvSpPr/>
          <p:nvPr/>
        </p:nvSpPr>
        <p:spPr>
          <a:xfrm>
            <a:off x="10947855" y="8376564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4556" name="object_4557">
            <a:hlinkClick r:id="rId7" action="ppaction://hlinksldjump" tooltip="IT: Software development Z=2.3 / W=21%"/>
          </p:cNvPr>
          <p:cNvSpPr/>
          <p:nvPr/>
        </p:nvSpPr>
        <p:spPr>
          <a:xfrm>
            <a:off x="11955135" y="8376564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4558" name="object_4559">
            <a:hlinkClick r:id="rId7" action="ppaction://hlinksldjump" tooltip="Production: Production group 1 Z=2.6 / W=0%"/>
          </p:cNvPr>
          <p:cNvSpPr/>
          <p:nvPr/>
        </p:nvSpPr>
        <p:spPr>
          <a:xfrm>
            <a:off x="11038014" y="9837814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4560" name="object_4561">
            <a:hlinkClick r:id="rId7" action="ppaction://hlinksldjump" tooltip="Production: Production group 2 Z=2.7 / W=0%"/>
          </p:cNvPr>
          <p:cNvSpPr/>
          <p:nvPr/>
        </p:nvSpPr>
        <p:spPr>
          <a:xfrm>
            <a:off x="10620973" y="9837814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4562" name="object_4563">
            <a:hlinkClick r:id="rId7" action="ppaction://hlinksldjump" tooltip="Legal: Contract design Z=2.2 / W=0%"/>
          </p:cNvPr>
          <p:cNvSpPr/>
          <p:nvPr/>
        </p:nvSpPr>
        <p:spPr>
          <a:xfrm>
            <a:off x="12159269" y="9837814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4564" name="object_4565">
            <a:hlinkClick r:id="rId7" action="ppaction://hlinksldjump" tooltip="Production: Production group 3 Z=2.9 / W=35%"/>
          </p:cNvPr>
          <p:cNvSpPr/>
          <p:nvPr/>
        </p:nvSpPr>
        <p:spPr>
          <a:xfrm>
            <a:off x="9925551" y="74023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4566" name="object_4567">
            <a:hlinkClick r:id="rId7" action="ppaction://hlinksldjump" tooltip="Production: Production group 4 Z=3.4 / W=13%"/>
          </p:cNvPr>
          <p:cNvSpPr/>
          <p:nvPr/>
        </p:nvSpPr>
        <p:spPr>
          <a:xfrm>
            <a:off x="8346337" y="893323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4568" name="object_4569">
            <a:hlinkClick r:id="rId7" action="ppaction://hlinksldjump" tooltip="Production: Production group 6 Z=3.1 / W=44%"/>
          </p:cNvPr>
          <p:cNvSpPr/>
          <p:nvPr/>
        </p:nvSpPr>
        <p:spPr>
          <a:xfrm>
            <a:off x="9268917" y="677614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4570" name="object_4571">
            <a:hlinkClick r:id="rId7" action="ppaction://hlinksldjump" tooltip="Production: Production group 7 Z=2.5 / W=38%"/>
          </p:cNvPr>
          <p:cNvSpPr/>
          <p:nvPr/>
        </p:nvSpPr>
        <p:spPr>
          <a:xfrm>
            <a:off x="11211067" y="719364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4572" name="object_4573">
            <a:hlinkClick r:id="rId7" action="ppaction://hlinksldjump" tooltip="Production: Production group 8 Z=2.3 / W=39%"/>
          </p:cNvPr>
          <p:cNvSpPr/>
          <p:nvPr/>
        </p:nvSpPr>
        <p:spPr>
          <a:xfrm>
            <a:off x="12004789" y="712406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4574" name="object_4575">
            <a:hlinkClick r:id="rId7" action="ppaction://hlinksldjump" tooltip="Production: Production group 10 Z=2.7 / W=22%"/>
          </p:cNvPr>
          <p:cNvSpPr/>
          <p:nvPr/>
        </p:nvSpPr>
        <p:spPr>
          <a:xfrm>
            <a:off x="10775614" y="830698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4576" name="object_4577">
            <a:hlinkClick r:id="rId7" action="ppaction://hlinksldjump" tooltip="Finance: Controlling Z=2.5 / W=22%"/>
          </p:cNvPr>
          <p:cNvSpPr/>
          <p:nvPr/>
        </p:nvSpPr>
        <p:spPr>
          <a:xfrm>
            <a:off x="11423786" y="830698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4578" name="object_4579">
            <a:hlinkClick r:id="rId7" action="ppaction://hlinksldjump" tooltip="Legal: Audit Z=1.8 / W=22%"/>
          </p:cNvPr>
          <p:cNvSpPr/>
          <p:nvPr/>
        </p:nvSpPr>
        <p:spPr>
          <a:xfrm>
            <a:off x="13559340" y="830698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4580" name="object_4581">
            <a:hlinkClick r:id="rId7" action="ppaction://hlinksldjump" tooltip="HR: Organisation development Z=2.4 / W=27%"/>
          </p:cNvPr>
          <p:cNvSpPr/>
          <p:nvPr/>
        </p:nvSpPr>
        <p:spPr>
          <a:xfrm>
            <a:off x="11484366" y="7959064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4582" name="object_4583">
            <a:hlinkClick r:id="rId7" action="ppaction://hlinksldjump" tooltip="HR: HR development Z=2.8 / W=28%"/>
          </p:cNvPr>
          <p:cNvSpPr/>
          <p:nvPr/>
        </p:nvSpPr>
        <p:spPr>
          <a:xfrm>
            <a:off x="10239509" y="788948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4584" name="object_4585">
            <a:hlinkClick r:id="rId7" action="ppaction://hlinksldjump" tooltip="Legal: Compliance Z=2.9 / W=28%"/>
          </p:cNvPr>
          <p:cNvSpPr/>
          <p:nvPr/>
        </p:nvSpPr>
        <p:spPr>
          <a:xfrm>
            <a:off x="9991225" y="788948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4586" name="object_4587">
            <a:hlinkClick r:id="rId7" action="ppaction://hlinksldjump" tooltip="IT: IT operation Z=2.9 / W=17%"/>
          </p:cNvPr>
          <p:cNvSpPr/>
          <p:nvPr/>
        </p:nvSpPr>
        <p:spPr>
          <a:xfrm>
            <a:off x="9923672" y="8654897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4588" name="object_4589">
            <a:hlinkClick r:id="rId7" action="ppaction://hlinksldjump" tooltip="IT: IT purchase Z=2.9 / W=40%"/>
          </p:cNvPr>
          <p:cNvSpPr/>
          <p:nvPr/>
        </p:nvSpPr>
        <p:spPr>
          <a:xfrm>
            <a:off x="9912452" y="705448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4" name="object_4605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18649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35</a:t>
            </a:r>
            <a:endParaRPr sz="2950" b="1" dirty="0"/>
          </a:p>
        </p:txBody>
      </p:sp>
      <p:sp>
        <p:nvSpPr>
          <p:cNvPr id="4606" name="object_4607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Aufstiegsmöglichkeiten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4608" name="4609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4610" name="4611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4612" name="object_4613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DB2D3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3.3</a:t>
            </a:r>
          </a:p>
        </p:txBody>
      </p:sp>
      <p:sp>
        <p:nvSpPr>
          <p:cNvPr id="4614" name="object_4615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4616" name="object_4617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4618" name="object_4619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4620" name="object_4621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4592" name="object_4593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4594" name="object_4595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4596" name="object_4597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4598" name="object_4599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4600" name="object_4601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4602" name="object_4603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4622" name="object_4623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4" name="object_4625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6" name="object_4627">
            <a:hlinkClick r:id="rId7" action="ppaction://hlinksldjump" tooltip="Company overall Z=3.3 / W=48%"/>
          </p:cNvPr>
          <p:cNvSpPr/>
          <p:nvPr/>
        </p:nvSpPr>
        <p:spPr>
          <a:xfrm>
            <a:off x="8549765" y="649781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4628" name="object_4629">
            <a:hlinkClick r:id="rId7" action="ppaction://hlinksldjump" tooltip="Production: Production group 6 Z=3.5 / W=48%"/>
          </p:cNvPr>
          <p:cNvSpPr/>
          <p:nvPr/>
        </p:nvSpPr>
        <p:spPr>
          <a:xfrm>
            <a:off x="7895502" y="649781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4630" name="object_4631">
            <a:hlinkClick r:id="rId7" action="ppaction://hlinksldjump" tooltip="Marketing: Sponsoring Z=2.1 / W=38%"/>
          </p:cNvPr>
          <p:cNvSpPr/>
          <p:nvPr/>
        </p:nvSpPr>
        <p:spPr>
          <a:xfrm>
            <a:off x="12445057" y="719364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4632" name="object_4633">
            <a:hlinkClick r:id="rId7" action="ppaction://hlinksldjump" tooltip="Marketing: Communication Z=4.0 / W=31%"/>
          </p:cNvPr>
          <p:cNvSpPr/>
          <p:nvPr/>
        </p:nvSpPr>
        <p:spPr>
          <a:xfrm>
            <a:off x="6337523" y="768073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4634" name="object_4635">
            <a:hlinkClick r:id="rId7" action="ppaction://hlinksldjump" tooltip="Marketing: Product development Z=3.2 / W=41%"/>
          </p:cNvPr>
          <p:cNvSpPr/>
          <p:nvPr/>
        </p:nvSpPr>
        <p:spPr>
          <a:xfrm>
            <a:off x="8971904" y="69848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4636" name="object_4637">
            <a:hlinkClick r:id="rId7" action="ppaction://hlinksldjump" tooltip="IT: Software development Z=2.8 / W=41%"/>
          </p:cNvPr>
          <p:cNvSpPr/>
          <p:nvPr/>
        </p:nvSpPr>
        <p:spPr>
          <a:xfrm>
            <a:off x="10167347" y="69848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4638" name="object_4639">
            <a:hlinkClick r:id="rId7" action="ppaction://hlinksldjump" tooltip="Marketing: Advertising Z=3.0 / W=58%"/>
          </p:cNvPr>
          <p:cNvSpPr/>
          <p:nvPr/>
        </p:nvSpPr>
        <p:spPr>
          <a:xfrm>
            <a:off x="9786445" y="580198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4640" name="object_4641">
            <a:hlinkClick r:id="rId7" action="ppaction://hlinksldjump" tooltip="HR: Organisation development Z=3.2 / W=58%"/>
          </p:cNvPr>
          <p:cNvSpPr/>
          <p:nvPr/>
        </p:nvSpPr>
        <p:spPr>
          <a:xfrm>
            <a:off x="9026247" y="580198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4642" name="object_4643">
            <a:hlinkClick r:id="rId7" action="ppaction://hlinksldjump" tooltip="Purchase: Purchase administration Z=3.6 / W=40%"/>
          </p:cNvPr>
          <p:cNvSpPr/>
          <p:nvPr/>
        </p:nvSpPr>
        <p:spPr>
          <a:xfrm rot="10800000">
            <a:off x="7633305" y="7054482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649">
              <a:alpha val="89999"/>
            </a:srgbClr>
          </a:solidFill>
          <a:ln>
            <a:noFill/>
          </a:ln>
        </p:spPr>
      </p:sp>
      <p:sp>
        <p:nvSpPr>
          <p:cNvPr id="4644" name="object_4645">
            <a:hlinkClick r:id="rId7" action="ppaction://hlinksldjump" tooltip="Purchase: Purchase administration Z=3.6 / W=40%"/>
          </p:cNvPr>
          <p:cNvSpPr/>
          <p:nvPr/>
        </p:nvSpPr>
        <p:spPr>
          <a:xfrm>
            <a:off x="2051050" y="345539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cxnSp>
        <p:nvCxnSpPr>
          <p:cNvPr id="4646" name="object_4647"/>
          <p:cNvCxnSpPr/>
          <p:nvPr/>
        </p:nvCxnSpPr>
        <p:spPr>
          <a:xfrm flipH="1" flipV="1">
            <a:off x="2585085" y="3722410"/>
            <a:ext cx="5301887" cy="3599089"/>
          </a:xfrm>
          <a:prstGeom prst="line">
            <a:avLst/>
          </a:prstGeom>
          <a:ln w="9525" cap="flat" cmpd="sng" algn="ctr">
            <a:solidFill>
              <a:srgbClr val="518649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648" name="object_4649">
            <a:hlinkClick r:id="rId7" action="ppaction://hlinksldjump" tooltip="IT: IT operation Z=3.6 / W=40%"/>
          </p:cNvPr>
          <p:cNvSpPr/>
          <p:nvPr/>
        </p:nvSpPr>
        <p:spPr>
          <a:xfrm rot="21600000">
            <a:off x="7633305" y="7081183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18649">
              <a:alpha val="89999"/>
            </a:srgbClr>
          </a:solidFill>
          <a:ln>
            <a:noFill/>
          </a:ln>
        </p:spPr>
      </p:sp>
      <p:sp>
        <p:nvSpPr>
          <p:cNvPr id="4650" name="object_4651">
            <a:hlinkClick r:id="rId7" action="ppaction://hlinksldjump" tooltip="IT: IT operation Z=3.6 / W=40%"/>
          </p:cNvPr>
          <p:cNvSpPr/>
          <p:nvPr/>
        </p:nvSpPr>
        <p:spPr>
          <a:xfrm>
            <a:off x="2051050" y="4303533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cxnSp>
        <p:nvCxnSpPr>
          <p:cNvPr id="4652" name="object_4653"/>
          <p:cNvCxnSpPr/>
          <p:nvPr/>
        </p:nvCxnSpPr>
        <p:spPr>
          <a:xfrm flipH="1" flipV="1">
            <a:off x="2585085" y="4570551"/>
            <a:ext cx="5301887" cy="2750948"/>
          </a:xfrm>
          <a:prstGeom prst="line">
            <a:avLst/>
          </a:prstGeom>
          <a:ln w="9525" cap="flat" cmpd="sng" algn="ctr">
            <a:solidFill>
              <a:srgbClr val="518649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654" name="object_4655">
            <a:hlinkClick r:id="rId7" action="ppaction://hlinksldjump" tooltip="Purchase: Purchase development Z=3.7 / W=25%"/>
          </p:cNvPr>
          <p:cNvSpPr/>
          <p:nvPr/>
        </p:nvSpPr>
        <p:spPr>
          <a:xfrm>
            <a:off x="7541359" y="809823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4656" name="object_4657">
            <a:hlinkClick r:id="rId7" action="ppaction://hlinksldjump" tooltip="Production: Production group 1 Z=3.5 / W=0%"/>
          </p:cNvPr>
          <p:cNvSpPr/>
          <p:nvPr/>
        </p:nvSpPr>
        <p:spPr>
          <a:xfrm>
            <a:off x="8186138" y="9837814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4658" name="object_4659">
            <a:hlinkClick r:id="rId7" action="ppaction://hlinksldjump" tooltip="Production: Production group 2 Z=1.8 / W=0%"/>
          </p:cNvPr>
          <p:cNvSpPr/>
          <p:nvPr/>
        </p:nvSpPr>
        <p:spPr>
          <a:xfrm>
            <a:off x="13370031" y="9837814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4660" name="object_4661">
            <a:hlinkClick r:id="rId7" action="ppaction://hlinksldjump" tooltip="Production: Production group 3 Z=3.6 / W=59%"/>
          </p:cNvPr>
          <p:cNvSpPr/>
          <p:nvPr/>
        </p:nvSpPr>
        <p:spPr>
          <a:xfrm>
            <a:off x="7694359" y="5732399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4662" name="object_4663">
            <a:hlinkClick r:id="rId7" action="ppaction://hlinksldjump" tooltip="Production: Production group 4 Z=3.8 / W=32%"/>
          </p:cNvPr>
          <p:cNvSpPr/>
          <p:nvPr/>
        </p:nvSpPr>
        <p:spPr>
          <a:xfrm>
            <a:off x="7098446" y="761114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4664" name="object_4665">
            <a:hlinkClick r:id="rId7" action="ppaction://hlinksldjump" tooltip="Production: Production group 5 Z=2.7 / W=45%"/>
          </p:cNvPr>
          <p:cNvSpPr/>
          <p:nvPr/>
        </p:nvSpPr>
        <p:spPr>
          <a:xfrm>
            <a:off x="10555342" y="670656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4666" name="object_4667">
            <a:hlinkClick r:id="rId7" action="ppaction://hlinksldjump" tooltip="Production: Production group 9 Z=4.0 / W=45%"/>
          </p:cNvPr>
          <p:cNvSpPr/>
          <p:nvPr/>
        </p:nvSpPr>
        <p:spPr>
          <a:xfrm>
            <a:off x="6504408" y="670656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4668" name="object_4669">
            <a:hlinkClick r:id="rId7" action="ppaction://hlinksldjump" tooltip="Production: Production group 7 Z=3.2 / W=36%"/>
          </p:cNvPr>
          <p:cNvSpPr/>
          <p:nvPr/>
        </p:nvSpPr>
        <p:spPr>
          <a:xfrm>
            <a:off x="8889199" y="7332815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4670" name="object_4671">
            <a:hlinkClick r:id="rId7" action="ppaction://hlinksldjump" tooltip="Production: Production group 8 Z=2.3 / W=52%"/>
          </p:cNvPr>
          <p:cNvSpPr/>
          <p:nvPr/>
        </p:nvSpPr>
        <p:spPr>
          <a:xfrm>
            <a:off x="12004789" y="621948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4672" name="object_4673">
            <a:hlinkClick r:id="rId7" action="ppaction://hlinksldjump" tooltip="Production: Production group 10 Z=3.5 / W=52%"/>
          </p:cNvPr>
          <p:cNvSpPr/>
          <p:nvPr/>
        </p:nvSpPr>
        <p:spPr>
          <a:xfrm>
            <a:off x="8164280" y="621948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4674" name="object_4675">
            <a:hlinkClick r:id="rId7" action="ppaction://hlinksldjump" tooltip="Finance: Accounting Z=2.9 / W=47%"/>
          </p:cNvPr>
          <p:cNvSpPr/>
          <p:nvPr/>
        </p:nvSpPr>
        <p:spPr>
          <a:xfrm>
            <a:off x="9956936" y="65673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4676" name="object_4677">
            <a:hlinkClick r:id="rId7" action="ppaction://hlinksldjump" tooltip="Finance: Controlling Z=3.2 / W=35%"/>
          </p:cNvPr>
          <p:cNvSpPr/>
          <p:nvPr/>
        </p:nvSpPr>
        <p:spPr>
          <a:xfrm>
            <a:off x="8902130" y="74023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4678" name="object_4679">
            <a:hlinkClick r:id="rId7" action="ppaction://hlinksldjump" tooltip="HR: Payroll processing Z=4.8 / W=67%"/>
          </p:cNvPr>
          <p:cNvSpPr/>
          <p:nvPr/>
        </p:nvSpPr>
        <p:spPr>
          <a:xfrm>
            <a:off x="3963826" y="5175732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4680" name="object_4681">
            <a:hlinkClick r:id="rId7" action="ppaction://hlinksldjump" tooltip="HR: HR development Z=3.2 / W=62%"/>
          </p:cNvPr>
          <p:cNvSpPr/>
          <p:nvPr/>
        </p:nvSpPr>
        <p:spPr>
          <a:xfrm>
            <a:off x="8966347" y="5523649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4682" name="object_4683">
            <a:hlinkClick r:id="rId7" action="ppaction://hlinksldjump" tooltip="HR: HR administration Z=3.5 / W=74%"/>
          </p:cNvPr>
          <p:cNvSpPr/>
          <p:nvPr/>
        </p:nvSpPr>
        <p:spPr>
          <a:xfrm>
            <a:off x="8075753" y="4688649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4684" name="object_4685">
            <a:hlinkClick r:id="rId7" action="ppaction://hlinksldjump" tooltip="Legal: Compliance Z=4.2 / W=28%"/>
          </p:cNvPr>
          <p:cNvSpPr/>
          <p:nvPr/>
        </p:nvSpPr>
        <p:spPr>
          <a:xfrm>
            <a:off x="5869389" y="788948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4686" name="object_4687">
            <a:hlinkClick r:id="rId7" action="ppaction://hlinksldjump" tooltip="Legal: Contract design Z=2.2 / W=20%"/>
          </p:cNvPr>
          <p:cNvSpPr/>
          <p:nvPr/>
        </p:nvSpPr>
        <p:spPr>
          <a:xfrm>
            <a:off x="12159269" y="844614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4688" name="object_4689">
            <a:hlinkClick r:id="rId7" action="ppaction://hlinksldjump" tooltip="Legal: Audit Z=3.0 / W=13%"/>
          </p:cNvPr>
          <p:cNvSpPr/>
          <p:nvPr/>
        </p:nvSpPr>
        <p:spPr>
          <a:xfrm>
            <a:off x="9734150" y="8933231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4690" name="object_4691">
            <a:hlinkClick r:id="rId7" action="ppaction://hlinksldjump" tooltip="IT: IT purchase Z=4.6 / W=23%"/>
          </p:cNvPr>
          <p:cNvSpPr/>
          <p:nvPr/>
        </p:nvSpPr>
        <p:spPr>
          <a:xfrm>
            <a:off x="4423402" y="8237398"/>
            <a:ext cx="534035" cy="534035"/>
          </a:xfrm>
          <a:prstGeom prst="ellipse">
            <a:avLst/>
          </a:prstGeom>
          <a:solidFill>
            <a:srgbClr val="518649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6" name="object_4707"/>
          <p:cNvSpPr>
            <a:spLocks noGrp="1"/>
          </p:cNvSpPr>
          <p:nvPr/>
        </p:nvSpPr>
        <p:spPr>
          <a:xfrm>
            <a:off x="757390" y="680607"/>
            <a:ext cx="733425" cy="733425"/>
          </a:xfrm>
          <a:prstGeom prst="rect">
            <a:avLst/>
          </a:prstGeom>
          <a:ln w="125650">
            <a:solidFill>
              <a:srgbClr val="54A6D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8" name="object_4709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Einzelfragen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4710" name="4711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4712" name="4713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4714" name="object_4715"/>
          <p:cNvSpPr/>
          <p:nvPr/>
        </p:nvSpPr>
        <p:spPr>
          <a:xfrm>
            <a:off x="18761549" y="2418474"/>
            <a:ext cx="922019" cy="922019"/>
          </a:xfrm>
          <a:prstGeom prst="rect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2.4</a:t>
            </a:r>
          </a:p>
        </p:txBody>
      </p:sp>
      <p:sp>
        <p:nvSpPr>
          <p:cNvPr id="4716" name="object_4717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4718" name="object_4719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4720" name="object_4721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4722" name="object_4723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4694" name="object_4695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4696" name="object_4697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4698" name="object_4699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4700" name="object_4701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4702" name="object_4703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4704" name="object_4705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4724" name="object_4725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6" name="object_4727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8" name="object_4729">
            <a:hlinkClick r:id="rId7" action="ppaction://hlinksldjump" tooltip="Company overall Z=2.4 / W=37%"/>
          </p:cNvPr>
          <p:cNvSpPr/>
          <p:nvPr/>
        </p:nvSpPr>
        <p:spPr>
          <a:xfrm>
            <a:off x="11647959" y="7263231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4730" name="object_4731">
            <a:hlinkClick r:id="rId7" action="ppaction://hlinksldjump" tooltip="Marketing: Sponsoring Z=1.5 / W=26%"/>
          </p:cNvPr>
          <p:cNvSpPr/>
          <p:nvPr/>
        </p:nvSpPr>
        <p:spPr>
          <a:xfrm>
            <a:off x="14374124" y="8028648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4732" name="object_4733">
            <a:hlinkClick r:id="rId7" action="ppaction://hlinksldjump" tooltip="Marketing: Communication Z=2.8 / W=30%"/>
          </p:cNvPr>
          <p:cNvSpPr/>
          <p:nvPr/>
        </p:nvSpPr>
        <p:spPr>
          <a:xfrm>
            <a:off x="10449550" y="7750315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4734" name="object_4735">
            <a:hlinkClick r:id="rId7" action="ppaction://hlinksldjump" tooltip="IT: IT operation Z=2.3 / W=30%"/>
          </p:cNvPr>
          <p:cNvSpPr/>
          <p:nvPr/>
        </p:nvSpPr>
        <p:spPr>
          <a:xfrm>
            <a:off x="11773103" y="7750315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4736" name="object_4737">
            <a:hlinkClick r:id="rId7" action="ppaction://hlinksldjump" tooltip="Marketing: Product development Z=2.4 / W=24%"/>
          </p:cNvPr>
          <p:cNvSpPr/>
          <p:nvPr/>
        </p:nvSpPr>
        <p:spPr>
          <a:xfrm>
            <a:off x="11522890" y="8167814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4738" name="object_4739">
            <a:hlinkClick r:id="rId7" action="ppaction://hlinksldjump" tooltip="Marketing: Advertising Z=2.2 / W=33%"/>
          </p:cNvPr>
          <p:cNvSpPr/>
          <p:nvPr/>
        </p:nvSpPr>
        <p:spPr>
          <a:xfrm rot="10800000">
            <a:off x="12316720" y="7541565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4740" name="object_4741">
            <a:hlinkClick r:id="rId7" action="ppaction://hlinksldjump" tooltip="Marketing: Advertising Z=2.2 / W=33%"/>
          </p:cNvPr>
          <p:cNvSpPr/>
          <p:nvPr/>
        </p:nvSpPr>
        <p:spPr>
          <a:xfrm>
            <a:off x="17256019" y="3455392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cxnSp>
        <p:nvCxnSpPr>
          <p:cNvPr id="4742" name="object_4743"/>
          <p:cNvCxnSpPr/>
          <p:nvPr/>
        </p:nvCxnSpPr>
        <p:spPr>
          <a:xfrm flipV="1">
            <a:off x="12570387" y="3722410"/>
            <a:ext cx="4685632" cy="4086172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744" name="object_4745">
            <a:hlinkClick r:id="rId7" action="ppaction://hlinksldjump" tooltip="Production: Production group 6 Z=2.2 / W=33%"/>
          </p:cNvPr>
          <p:cNvSpPr/>
          <p:nvPr/>
        </p:nvSpPr>
        <p:spPr>
          <a:xfrm rot="21600000">
            <a:off x="12316720" y="7568266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4746" name="object_4747">
            <a:hlinkClick r:id="rId7" action="ppaction://hlinksldjump" tooltip="Production: Production group 6 Z=2.2 / W=33%"/>
          </p:cNvPr>
          <p:cNvSpPr/>
          <p:nvPr/>
        </p:nvSpPr>
        <p:spPr>
          <a:xfrm>
            <a:off x="17256019" y="4303533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cxnSp>
        <p:nvCxnSpPr>
          <p:cNvPr id="4748" name="object_4749"/>
          <p:cNvCxnSpPr/>
          <p:nvPr/>
        </p:nvCxnSpPr>
        <p:spPr>
          <a:xfrm flipV="1">
            <a:off x="12570387" y="4570551"/>
            <a:ext cx="4685632" cy="3238031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750" name="object_4751">
            <a:hlinkClick r:id="rId7" action="ppaction://hlinksldjump" tooltip="Production: Production group 9 Z=2.6 / W=33%"/>
          </p:cNvPr>
          <p:cNvSpPr/>
          <p:nvPr/>
        </p:nvSpPr>
        <p:spPr>
          <a:xfrm>
            <a:off x="10959408" y="7541565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4752" name="object_4753">
            <a:hlinkClick r:id="rId7" action="ppaction://hlinksldjump" tooltip="Purchase: Purchase administration Z=2.6 / W=47%"/>
          </p:cNvPr>
          <p:cNvSpPr/>
          <p:nvPr/>
        </p:nvSpPr>
        <p:spPr>
          <a:xfrm>
            <a:off x="10814660" y="6567398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4754" name="object_4755">
            <a:hlinkClick r:id="rId7" action="ppaction://hlinksldjump" tooltip="Purchase: Purchase development Z=2.3 / W=28%"/>
          </p:cNvPr>
          <p:cNvSpPr/>
          <p:nvPr/>
        </p:nvSpPr>
        <p:spPr>
          <a:xfrm>
            <a:off x="11768750" y="7889481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4756" name="object_4757">
            <a:hlinkClick r:id="rId7" action="ppaction://hlinksldjump" tooltip="Production: Production group 1 Z=2.5 / W=0%"/>
          </p:cNvPr>
          <p:cNvSpPr/>
          <p:nvPr/>
        </p:nvSpPr>
        <p:spPr>
          <a:xfrm>
            <a:off x="11237795" y="9837814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4758" name="object_4759">
            <a:hlinkClick r:id="rId7" action="ppaction://hlinksldjump" tooltip="Production: Production group 2 Z=2.6 / W=0%"/>
          </p:cNvPr>
          <p:cNvSpPr/>
          <p:nvPr/>
        </p:nvSpPr>
        <p:spPr>
          <a:xfrm>
            <a:off x="11007785" y="9837814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4760" name="object_4761">
            <a:hlinkClick r:id="rId7" action="ppaction://hlinksldjump" tooltip="Production: Production group 3 Z=2.5 / W=45%"/>
          </p:cNvPr>
          <p:cNvSpPr/>
          <p:nvPr/>
        </p:nvSpPr>
        <p:spPr>
          <a:xfrm>
            <a:off x="11277705" y="6706565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4762" name="object_4763">
            <a:hlinkClick r:id="rId7" action="ppaction://hlinksldjump" tooltip="Production: Production group 4 Z=2.7 / W=23%"/>
          </p:cNvPr>
          <p:cNvSpPr/>
          <p:nvPr/>
        </p:nvSpPr>
        <p:spPr>
          <a:xfrm>
            <a:off x="10475765" y="8237398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4764" name="object_4765">
            <a:hlinkClick r:id="rId7" action="ppaction://hlinksldjump" tooltip="Production: Production group 5 Z=2.1 / W=38%"/>
          </p:cNvPr>
          <p:cNvSpPr/>
          <p:nvPr/>
        </p:nvSpPr>
        <p:spPr>
          <a:xfrm>
            <a:off x="12512098" y="7193648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4766" name="object_4767">
            <a:hlinkClick r:id="rId7" action="ppaction://hlinksldjump" tooltip="HR: Payroll processing Z=2.7 / W=38%"/>
          </p:cNvPr>
          <p:cNvSpPr/>
          <p:nvPr/>
        </p:nvSpPr>
        <p:spPr>
          <a:xfrm>
            <a:off x="10462689" y="7193648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4768" name="object_4769">
            <a:hlinkClick r:id="rId7" action="ppaction://hlinksldjump" tooltip="HR: Organisation development Z=2.3 / W=38%"/>
          </p:cNvPr>
          <p:cNvSpPr/>
          <p:nvPr/>
        </p:nvSpPr>
        <p:spPr>
          <a:xfrm>
            <a:off x="11875238" y="7193648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4770" name="object_4771">
            <a:hlinkClick r:id="rId7" action="ppaction://hlinksldjump" tooltip="HR: HR administration Z=2.4 / W=38%"/>
          </p:cNvPr>
          <p:cNvSpPr/>
          <p:nvPr/>
        </p:nvSpPr>
        <p:spPr>
          <a:xfrm>
            <a:off x="11617941" y="7193648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4772" name="object_4773">
            <a:hlinkClick r:id="rId7" action="ppaction://hlinksldjump" tooltip="Production: Production group 7 Z=2.4 / W=34%"/>
          </p:cNvPr>
          <p:cNvSpPr/>
          <p:nvPr/>
        </p:nvSpPr>
        <p:spPr>
          <a:xfrm>
            <a:off x="11650974" y="7471981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4774" name="object_4775">
            <a:hlinkClick r:id="rId7" action="ppaction://hlinksldjump" tooltip="Production: Production group 10 Z=2.5 / W=34%"/>
          </p:cNvPr>
          <p:cNvSpPr/>
          <p:nvPr/>
        </p:nvSpPr>
        <p:spPr>
          <a:xfrm>
            <a:off x="11149605" y="7471981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4776" name="object_4777">
            <a:hlinkClick r:id="rId7" action="ppaction://hlinksldjump" tooltip="Legal: Audit Z=2.2 / W=34%"/>
          </p:cNvPr>
          <p:cNvSpPr/>
          <p:nvPr/>
        </p:nvSpPr>
        <p:spPr>
          <a:xfrm>
            <a:off x="12189578" y="7471981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4778" name="object_4779">
            <a:hlinkClick r:id="rId7" action="ppaction://hlinksldjump" tooltip="Production: Production group 8 Z=2.0 / W=25%"/>
          </p:cNvPr>
          <p:cNvSpPr/>
          <p:nvPr/>
        </p:nvSpPr>
        <p:spPr>
          <a:xfrm>
            <a:off x="12827877" y="8098231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4780" name="object_4781">
            <a:hlinkClick r:id="rId7" action="ppaction://hlinksldjump" tooltip="Finance: Accounting Z=2.2 / W=43%"/>
          </p:cNvPr>
          <p:cNvSpPr/>
          <p:nvPr/>
        </p:nvSpPr>
        <p:spPr>
          <a:xfrm>
            <a:off x="12097456" y="6845732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4782" name="object_4783">
            <a:hlinkClick r:id="rId7" action="ppaction://hlinksldjump" tooltip="Finance: Controlling Z=2.4 / W=27%"/>
          </p:cNvPr>
          <p:cNvSpPr/>
          <p:nvPr/>
        </p:nvSpPr>
        <p:spPr>
          <a:xfrm>
            <a:off x="11641364" y="7959064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4784" name="object_4785">
            <a:hlinkClick r:id="rId7" action="ppaction://hlinksldjump" tooltip="Legal: Compliance Z=2.3 / W=27%"/>
          </p:cNvPr>
          <p:cNvSpPr/>
          <p:nvPr/>
        </p:nvSpPr>
        <p:spPr>
          <a:xfrm>
            <a:off x="11790948" y="7959064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4786" name="object_4787">
            <a:hlinkClick r:id="rId7" action="ppaction://hlinksldjump" tooltip="HR: HR development Z=2.5 / W=32%"/>
          </p:cNvPr>
          <p:cNvSpPr/>
          <p:nvPr/>
        </p:nvSpPr>
        <p:spPr>
          <a:xfrm rot="10800000">
            <a:off x="11353769" y="7611148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4788" name="object_4789">
            <a:hlinkClick r:id="rId7" action="ppaction://hlinksldjump" tooltip="HR: HR development Z=2.5 / W=32%"/>
          </p:cNvPr>
          <p:cNvSpPr/>
          <p:nvPr/>
        </p:nvSpPr>
        <p:spPr>
          <a:xfrm>
            <a:off x="17256019" y="5151674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cxnSp>
        <p:nvCxnSpPr>
          <p:cNvPr id="4790" name="object_4791"/>
          <p:cNvCxnSpPr/>
          <p:nvPr/>
        </p:nvCxnSpPr>
        <p:spPr>
          <a:xfrm flipV="1">
            <a:off x="11607436" y="5418692"/>
            <a:ext cx="5648583" cy="2459473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792" name="object_4793">
            <a:hlinkClick r:id="rId7" action="ppaction://hlinksldjump" tooltip="IT: IT purchase Z=2.5 / W=32%"/>
          </p:cNvPr>
          <p:cNvSpPr/>
          <p:nvPr/>
        </p:nvSpPr>
        <p:spPr>
          <a:xfrm rot="21600000">
            <a:off x="11353769" y="7637850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4794" name="object_4795">
            <a:hlinkClick r:id="rId7" action="ppaction://hlinksldjump" tooltip="IT: IT purchase Z=2.5 / W=32%"/>
          </p:cNvPr>
          <p:cNvSpPr/>
          <p:nvPr/>
        </p:nvSpPr>
        <p:spPr>
          <a:xfrm>
            <a:off x="17256019" y="5999815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cxnSp>
        <p:nvCxnSpPr>
          <p:cNvPr id="4796" name="object_4797"/>
          <p:cNvCxnSpPr/>
          <p:nvPr/>
        </p:nvCxnSpPr>
        <p:spPr>
          <a:xfrm flipV="1">
            <a:off x="11607436" y="6266833"/>
            <a:ext cx="5648583" cy="1611332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798" name="object_4799">
            <a:hlinkClick r:id="rId7" action="ppaction://hlinksldjump" tooltip="Legal: Contract design Z=1.6 / W=40%"/>
          </p:cNvPr>
          <p:cNvSpPr/>
          <p:nvPr/>
        </p:nvSpPr>
        <p:spPr>
          <a:xfrm>
            <a:off x="14001115" y="7054482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4800" name="object_4801">
            <a:hlinkClick r:id="rId7" action="ppaction://hlinksldjump" tooltip="IT: Software development Z=2.2 / W=31%"/>
          </p:cNvPr>
          <p:cNvSpPr/>
          <p:nvPr/>
        </p:nvSpPr>
        <p:spPr>
          <a:xfrm>
            <a:off x="12313122" y="7680731"/>
            <a:ext cx="534035" cy="534035"/>
          </a:xfrm>
          <a:prstGeom prst="rect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object_1131"/>
          <p:cNvSpPr/>
          <p:nvPr/>
        </p:nvSpPr>
        <p:spPr>
          <a:xfrm>
            <a:off x="0" y="0"/>
            <a:ext cx="20104100" cy="7831455"/>
          </a:xfrm>
          <a:prstGeom prst="rect">
            <a:avLst/>
          </a:prstGeom>
          <a:solidFill>
            <a:srgbClr val="49C0B6"/>
          </a:solidFill>
        </p:spPr>
      </p:sp>
      <p:sp>
        <p:nvSpPr>
          <p:cNvPr id="1132" name="object_1133"/>
          <p:cNvSpPr txBox="1">
            <a:spLocks noGrp="1"/>
          </p:cNvSpPr>
          <p:nvPr>
            <p:ph type="title"/>
          </p:nvPr>
        </p:nvSpPr>
        <p:spPr>
          <a:xfrm>
            <a:off x="0" y="3523711"/>
            <a:ext cx="20104100" cy="1234439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0" algn="ctr">
              <a:spcBef>
                <a:spcPts val="1215"/>
              </a:spcBef>
            </a:pPr>
            <a:r>
              <a:rPr sz="3950" b="1" dirty="0">
                <a:latin typeface="Avenir Next LT Pro"/>
                <a:cs typeface="Avenir Next LT Pro"/>
              </a:rPr>
              <a:t>Tabellenportfolios Bereiche + Teams</a:t>
            </a:r>
          </a:p>
          <a:p>
            <a:pPr marL="0" algn="ctr">
              <a:spcBef>
                <a:spcPts val="715"/>
              </a:spcBef>
            </a:pPr>
            <a:r>
              <a:rPr sz="2450" b="0" dirty="0">
                <a:latin typeface="Arial"/>
                <a:cs typeface="Arial"/>
              </a:rPr>
              <a:t>Company overall</a:t>
            </a:r>
            <a:endParaRPr sz="245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6" name="object_4817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4A6DC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36</a:t>
            </a:r>
            <a:endParaRPr sz="2950" b="1" dirty="0"/>
          </a:p>
        </p:txBody>
      </p:sp>
      <p:sp>
        <p:nvSpPr>
          <p:cNvPr id="4818" name="object_4819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Körperliche Belastung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4820" name="4821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4822" name="4823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4824" name="object_4825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2.5</a:t>
            </a:r>
          </a:p>
        </p:txBody>
      </p:sp>
      <p:sp>
        <p:nvSpPr>
          <p:cNvPr id="4826" name="object_4827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4828" name="object_4829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4830" name="object_4831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4832" name="object_4833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4804" name="object_4805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4806" name="object_4807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4808" name="object_4809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4810" name="object_4811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4812" name="object_4813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4814" name="object_4815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4834" name="object_4835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6" name="object_4837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8" name="object_4839">
            <a:hlinkClick r:id="rId7" action="ppaction://hlinksldjump" tooltip="Company overall Z=2.5 / W=20%"/>
          </p:cNvPr>
          <p:cNvSpPr/>
          <p:nvPr/>
        </p:nvSpPr>
        <p:spPr>
          <a:xfrm>
            <a:off x="11233134" y="844614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4840" name="object_4841">
            <a:hlinkClick r:id="rId7" action="ppaction://hlinksldjump" tooltip="Production: Production group 6 Z=2.6 / W=20%"/>
          </p:cNvPr>
          <p:cNvSpPr/>
          <p:nvPr/>
        </p:nvSpPr>
        <p:spPr>
          <a:xfrm>
            <a:off x="10925186" y="844614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4842" name="object_4843">
            <a:hlinkClick r:id="rId7" action="ppaction://hlinksldjump" tooltip="Marketing: Sponsoring Z=1.7 / W=15%"/>
          </p:cNvPr>
          <p:cNvSpPr/>
          <p:nvPr/>
        </p:nvSpPr>
        <p:spPr>
          <a:xfrm>
            <a:off x="13838272" y="87940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4844" name="object_4845">
            <a:hlinkClick r:id="rId7" action="ppaction://hlinksldjump" tooltip="HR: Organisation development Z=2.1 / W=15%"/>
          </p:cNvPr>
          <p:cNvSpPr/>
          <p:nvPr/>
        </p:nvSpPr>
        <p:spPr>
          <a:xfrm>
            <a:off x="12710948" y="87940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4846" name="object_4847">
            <a:hlinkClick r:id="rId7" action="ppaction://hlinksldjump" tooltip="Marketing: Communication Z=2.2 / W=8%"/>
          </p:cNvPr>
          <p:cNvSpPr/>
          <p:nvPr/>
        </p:nvSpPr>
        <p:spPr>
          <a:xfrm rot="10800000">
            <a:off x="12279790" y="9281147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4848" name="object_4849">
            <a:hlinkClick r:id="rId7" action="ppaction://hlinksldjump" tooltip="Marketing: Communication Z=2.2 / W=8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cxnSp>
        <p:nvCxnSpPr>
          <p:cNvPr id="4850" name="object_4851"/>
          <p:cNvCxnSpPr/>
          <p:nvPr/>
        </p:nvCxnSpPr>
        <p:spPr>
          <a:xfrm flipV="1">
            <a:off x="12533457" y="3722410"/>
            <a:ext cx="4722562" cy="5825755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852" name="object_4853">
            <a:hlinkClick r:id="rId7" action="ppaction://hlinksldjump" tooltip="HR: HR development Z=2.2 / W=8%"/>
          </p:cNvPr>
          <p:cNvSpPr/>
          <p:nvPr/>
        </p:nvSpPr>
        <p:spPr>
          <a:xfrm rot="21600000">
            <a:off x="12279790" y="9307849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4854" name="object_4855">
            <a:hlinkClick r:id="rId7" action="ppaction://hlinksldjump" tooltip="HR: HR development Z=2.2 / W=8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cxnSp>
        <p:nvCxnSpPr>
          <p:cNvPr id="4856" name="object_4857"/>
          <p:cNvCxnSpPr/>
          <p:nvPr/>
        </p:nvCxnSpPr>
        <p:spPr>
          <a:xfrm flipV="1">
            <a:off x="12533457" y="4570551"/>
            <a:ext cx="4722562" cy="4977614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858" name="object_4859">
            <a:hlinkClick r:id="rId7" action="ppaction://hlinksldjump" tooltip="Marketing: Advertising Z=2.1 / W=8%"/>
          </p:cNvPr>
          <p:cNvSpPr/>
          <p:nvPr/>
        </p:nvSpPr>
        <p:spPr>
          <a:xfrm>
            <a:off x="12504632" y="928114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4860" name="object_4861">
            <a:hlinkClick r:id="rId7" action="ppaction://hlinksldjump" tooltip="Marketing: Product development Z=2.7 / W=17%"/>
          </p:cNvPr>
          <p:cNvSpPr/>
          <p:nvPr/>
        </p:nvSpPr>
        <p:spPr>
          <a:xfrm>
            <a:off x="10760951" y="865489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4862" name="object_4863">
            <a:hlinkClick r:id="rId7" action="ppaction://hlinksldjump" tooltip="Production: Production group 8 Z=2.3 / W=17%"/>
          </p:cNvPr>
          <p:cNvSpPr/>
          <p:nvPr/>
        </p:nvSpPr>
        <p:spPr>
          <a:xfrm>
            <a:off x="11891343" y="865489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4864" name="object_4865">
            <a:hlinkClick r:id="rId7" action="ppaction://hlinksldjump" tooltip="Purchase: Purchase administration Z=3.9 / W=76%"/>
          </p:cNvPr>
          <p:cNvSpPr/>
          <p:nvPr/>
        </p:nvSpPr>
        <p:spPr>
          <a:xfrm>
            <a:off x="6831052" y="4549483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4866" name="object_4867">
            <a:hlinkClick r:id="rId7" action="ppaction://hlinksldjump" tooltip="Purchase: Purchase development Z=1.9 / W=3%"/>
          </p:cNvPr>
          <p:cNvSpPr/>
          <p:nvPr/>
        </p:nvSpPr>
        <p:spPr>
          <a:xfrm>
            <a:off x="13236226" y="96290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4868" name="object_4869">
            <a:hlinkClick r:id="rId7" action="ppaction://hlinksldjump" tooltip="Production: Production group 1 Z=3.4 / W=0%"/>
          </p:cNvPr>
          <p:cNvSpPr/>
          <p:nvPr/>
        </p:nvSpPr>
        <p:spPr>
          <a:xfrm>
            <a:off x="8400540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4870" name="object_4871">
            <a:hlinkClick r:id="rId7" action="ppaction://hlinksldjump" tooltip="Production: Production group 2 Z=3.1 / W=0%"/>
          </p:cNvPr>
          <p:cNvSpPr/>
          <p:nvPr/>
        </p:nvSpPr>
        <p:spPr>
          <a:xfrm>
            <a:off x="9466998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4872" name="object_4873">
            <a:hlinkClick r:id="rId7" action="ppaction://hlinksldjump" tooltip="Legal: Contract design Z=1.4 / W=0%"/>
          </p:cNvPr>
          <p:cNvSpPr/>
          <p:nvPr/>
        </p:nvSpPr>
        <p:spPr>
          <a:xfrm>
            <a:off x="14659911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4874" name="object_4875">
            <a:hlinkClick r:id="rId7" action="ppaction://hlinksldjump" tooltip="Production: Production group 3 Z=2.8 / W=39%"/>
          </p:cNvPr>
          <p:cNvSpPr/>
          <p:nvPr/>
        </p:nvSpPr>
        <p:spPr>
          <a:xfrm>
            <a:off x="10154138" y="71240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4876" name="object_4877">
            <a:hlinkClick r:id="rId7" action="ppaction://hlinksldjump" tooltip="Production: Production group 4 Z=2.9 / W=19%"/>
          </p:cNvPr>
          <p:cNvSpPr/>
          <p:nvPr/>
        </p:nvSpPr>
        <p:spPr>
          <a:xfrm>
            <a:off x="9830865" y="851573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4878" name="object_4879">
            <a:hlinkClick r:id="rId7" action="ppaction://hlinksldjump" tooltip="Production: Production group 5 Z=1.9 / W=9%"/>
          </p:cNvPr>
          <p:cNvSpPr/>
          <p:nvPr/>
        </p:nvSpPr>
        <p:spPr>
          <a:xfrm>
            <a:off x="13055961" y="92115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4880" name="object_4881">
            <a:hlinkClick r:id="rId7" action="ppaction://hlinksldjump" tooltip="Production: Production group 7 Z=2.0 / W=6%"/>
          </p:cNvPr>
          <p:cNvSpPr/>
          <p:nvPr/>
        </p:nvSpPr>
        <p:spPr>
          <a:xfrm>
            <a:off x="12792228" y="94203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4882" name="object_4883">
            <a:hlinkClick r:id="rId7" action="ppaction://hlinksldjump" tooltip="Production: Production group 9 Z=2.6 / W=14%"/>
          </p:cNvPr>
          <p:cNvSpPr/>
          <p:nvPr/>
        </p:nvSpPr>
        <p:spPr>
          <a:xfrm>
            <a:off x="11039934" y="886364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4884" name="object_4885">
            <a:hlinkClick r:id="rId7" action="ppaction://hlinksldjump" tooltip="Production: Production group 10 Z=2.4 / W=12%"/>
          </p:cNvPr>
          <p:cNvSpPr/>
          <p:nvPr/>
        </p:nvSpPr>
        <p:spPr>
          <a:xfrm>
            <a:off x="11536613" y="9002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4886" name="object_4887">
            <a:hlinkClick r:id="rId7" action="ppaction://hlinksldjump" tooltip="IT: IT operation Z=2.3 / W=12%"/>
          </p:cNvPr>
          <p:cNvSpPr/>
          <p:nvPr/>
        </p:nvSpPr>
        <p:spPr>
          <a:xfrm>
            <a:off x="11927447" y="9002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4888" name="object_4889">
            <a:hlinkClick r:id="rId7" action="ppaction://hlinksldjump" tooltip="Finance: Accounting Z=1.9 / W=16%"/>
          </p:cNvPr>
          <p:cNvSpPr/>
          <p:nvPr/>
        </p:nvSpPr>
        <p:spPr>
          <a:xfrm>
            <a:off x="13234510" y="872448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4890" name="object_4891">
            <a:hlinkClick r:id="rId7" action="ppaction://hlinksldjump" tooltip="Finance: Controlling Z=2.2 / W=4%"/>
          </p:cNvPr>
          <p:cNvSpPr/>
          <p:nvPr/>
        </p:nvSpPr>
        <p:spPr>
          <a:xfrm>
            <a:off x="12117242" y="9559480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4892" name="object_4893">
            <a:hlinkClick r:id="rId7" action="ppaction://hlinksldjump" tooltip="HR: Payroll processing Z=3.1 / W=30%"/>
          </p:cNvPr>
          <p:cNvSpPr/>
          <p:nvPr/>
        </p:nvSpPr>
        <p:spPr>
          <a:xfrm>
            <a:off x="9273364" y="77503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4894" name="object_4895">
            <a:hlinkClick r:id="rId7" action="ppaction://hlinksldjump" tooltip="HR: HR administration Z=2.1 / W=11%"/>
          </p:cNvPr>
          <p:cNvSpPr/>
          <p:nvPr/>
        </p:nvSpPr>
        <p:spPr>
          <a:xfrm>
            <a:off x="12404664" y="907239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4896" name="object_4897">
            <a:hlinkClick r:id="rId7" action="ppaction://hlinksldjump" tooltip="Legal: Compliance Z=2.7 / W=11%"/>
          </p:cNvPr>
          <p:cNvSpPr/>
          <p:nvPr/>
        </p:nvSpPr>
        <p:spPr>
          <a:xfrm>
            <a:off x="10767286" y="907239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4898" name="object_4899">
            <a:hlinkClick r:id="rId7" action="ppaction://hlinksldjump" tooltip="Legal: Audit Z=3.5 / W=40%"/>
          </p:cNvPr>
          <p:cNvSpPr/>
          <p:nvPr/>
        </p:nvSpPr>
        <p:spPr>
          <a:xfrm>
            <a:off x="8158720" y="705448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4900" name="object_4901">
            <a:hlinkClick r:id="rId7" action="ppaction://hlinksldjump" tooltip="IT: Software development Z=1.9 / W=7%"/>
          </p:cNvPr>
          <p:cNvSpPr/>
          <p:nvPr/>
        </p:nvSpPr>
        <p:spPr>
          <a:xfrm>
            <a:off x="13131741" y="9350730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4902" name="object_4903">
            <a:hlinkClick r:id="rId7" action="ppaction://hlinksldjump" tooltip="IT: IT purchase Z=2.0 / W=5%"/>
          </p:cNvPr>
          <p:cNvSpPr/>
          <p:nvPr/>
        </p:nvSpPr>
        <p:spPr>
          <a:xfrm>
            <a:off x="12901941" y="948989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8" name="object_4919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4A6DC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37</a:t>
            </a:r>
            <a:endParaRPr sz="2950" b="1" dirty="0"/>
          </a:p>
        </p:txBody>
      </p:sp>
      <p:sp>
        <p:nvSpPr>
          <p:cNvPr id="4920" name="object_4921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Einseitige körperliche Belastung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4922" name="4923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4924" name="4925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4926" name="object_4927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DB2D3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3.0</a:t>
            </a:r>
          </a:p>
        </p:txBody>
      </p:sp>
      <p:sp>
        <p:nvSpPr>
          <p:cNvPr id="4928" name="object_4929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4930" name="object_4931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4932" name="object_4933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4934" name="object_4935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4906" name="object_4907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4908" name="object_4909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4910" name="object_4911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4912" name="object_4913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4914" name="object_4915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4916" name="object_4917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4936" name="object_4937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8" name="object_4939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0" name="object_4941">
            <a:hlinkClick r:id="rId7" action="ppaction://hlinksldjump" tooltip="Company overall Z=3.0 / W=27%"/>
          </p:cNvPr>
          <p:cNvSpPr/>
          <p:nvPr/>
        </p:nvSpPr>
        <p:spPr>
          <a:xfrm rot="10800000">
            <a:off x="9789507" y="795906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4942" name="object_4943">
            <a:hlinkClick r:id="rId7" action="ppaction://hlinksldjump" tooltip="Company overall Z=3.0 / W=27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cxnSp>
        <p:nvCxnSpPr>
          <p:cNvPr id="4944" name="object_4945"/>
          <p:cNvCxnSpPr/>
          <p:nvPr/>
        </p:nvCxnSpPr>
        <p:spPr>
          <a:xfrm flipV="1">
            <a:off x="10043174" y="3722410"/>
            <a:ext cx="7212845" cy="4503672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946" name="object_4947">
            <a:hlinkClick r:id="rId7" action="ppaction://hlinksldjump" tooltip="HR: Organisation development Z=3.0 / W=27%"/>
          </p:cNvPr>
          <p:cNvSpPr/>
          <p:nvPr/>
        </p:nvSpPr>
        <p:spPr>
          <a:xfrm rot="21600000">
            <a:off x="9789507" y="7985766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4948" name="object_4949">
            <a:hlinkClick r:id="rId7" action="ppaction://hlinksldjump" tooltip="HR: Organisation development Z=3.0 / W=27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cxnSp>
        <p:nvCxnSpPr>
          <p:cNvPr id="4950" name="object_4951"/>
          <p:cNvCxnSpPr/>
          <p:nvPr/>
        </p:nvCxnSpPr>
        <p:spPr>
          <a:xfrm flipV="1">
            <a:off x="10043174" y="4570551"/>
            <a:ext cx="7212845" cy="3655531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952" name="object_4953">
            <a:hlinkClick r:id="rId7" action="ppaction://hlinksldjump" tooltip="Marketing: Sponsoring Z=1.8 / W=19%"/>
          </p:cNvPr>
          <p:cNvSpPr/>
          <p:nvPr/>
        </p:nvSpPr>
        <p:spPr>
          <a:xfrm>
            <a:off x="13409590" y="851573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4954" name="object_4955">
            <a:hlinkClick r:id="rId7" action="ppaction://hlinksldjump" tooltip="Production: Production group 5 Z=2.8 / W=19%"/>
          </p:cNvPr>
          <p:cNvSpPr/>
          <p:nvPr/>
        </p:nvSpPr>
        <p:spPr>
          <a:xfrm>
            <a:off x="10348288" y="851573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4956" name="object_4957">
            <a:hlinkClick r:id="rId7" action="ppaction://hlinksldjump" tooltip="Marketing: Communication Z=3.4 / W=18%"/>
          </p:cNvPr>
          <p:cNvSpPr/>
          <p:nvPr/>
        </p:nvSpPr>
        <p:spPr>
          <a:xfrm>
            <a:off x="8502632" y="85853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4958" name="object_4959">
            <a:hlinkClick r:id="rId7" action="ppaction://hlinksldjump" tooltip="Production: Production group 7 Z=3.0 / W=18%"/>
          </p:cNvPr>
          <p:cNvSpPr/>
          <p:nvPr/>
        </p:nvSpPr>
        <p:spPr>
          <a:xfrm>
            <a:off x="9640359" y="85853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4960" name="object_4961">
            <a:hlinkClick r:id="rId7" action="ppaction://hlinksldjump" tooltip="HR: HR administration Z=2.8 / W=18%"/>
          </p:cNvPr>
          <p:cNvSpPr/>
          <p:nvPr/>
        </p:nvSpPr>
        <p:spPr>
          <a:xfrm>
            <a:off x="10195544" y="85853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4962" name="object_4963">
            <a:hlinkClick r:id="rId7" action="ppaction://hlinksldjump" tooltip="Marketing: Product development Z=3.1 / W=39%"/>
          </p:cNvPr>
          <p:cNvSpPr/>
          <p:nvPr/>
        </p:nvSpPr>
        <p:spPr>
          <a:xfrm>
            <a:off x="9266172" y="71240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4964" name="object_4965">
            <a:hlinkClick r:id="rId7" action="ppaction://hlinksldjump" tooltip="Marketing: Advertising Z=2.9 / W=22%"/>
          </p:cNvPr>
          <p:cNvSpPr/>
          <p:nvPr/>
        </p:nvSpPr>
        <p:spPr>
          <a:xfrm>
            <a:off x="10010433" y="830698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4966" name="object_4967">
            <a:hlinkClick r:id="rId7" action="ppaction://hlinksldjump" tooltip="Finance: Controlling Z=2.8 / W=22%"/>
          </p:cNvPr>
          <p:cNvSpPr/>
          <p:nvPr/>
        </p:nvSpPr>
        <p:spPr>
          <a:xfrm>
            <a:off x="10415124" y="830698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4968" name="object_4969">
            <a:hlinkClick r:id="rId7" action="ppaction://hlinksldjump" tooltip="Purchase: Purchase administration Z=3.3 / W=57%"/>
          </p:cNvPr>
          <p:cNvSpPr/>
          <p:nvPr/>
        </p:nvSpPr>
        <p:spPr>
          <a:xfrm>
            <a:off x="8594068" y="58715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4970" name="object_4971">
            <a:hlinkClick r:id="rId7" action="ppaction://hlinksldjump" tooltip="Purchase: Purchase development Z=2.8 / W=6%"/>
          </p:cNvPr>
          <p:cNvSpPr/>
          <p:nvPr/>
        </p:nvSpPr>
        <p:spPr>
          <a:xfrm>
            <a:off x="10404160" y="94203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4972" name="object_4973">
            <a:hlinkClick r:id="rId7" action="ppaction://hlinksldjump" tooltip="IT: IT purchase Z=2.1 / W=6%"/>
          </p:cNvPr>
          <p:cNvSpPr/>
          <p:nvPr/>
        </p:nvSpPr>
        <p:spPr>
          <a:xfrm>
            <a:off x="12446954" y="94203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4974" name="object_4975">
            <a:hlinkClick r:id="rId7" action="ppaction://hlinksldjump" tooltip="Production: Production group 1 Z=3.3 / W=0%"/>
          </p:cNvPr>
          <p:cNvSpPr/>
          <p:nvPr/>
        </p:nvSpPr>
        <p:spPr>
          <a:xfrm>
            <a:off x="8842407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4976" name="object_4977">
            <a:hlinkClick r:id="rId7" action="ppaction://hlinksldjump" tooltip="Production: Production group 2 Z=3.1 / W=0%"/>
          </p:cNvPr>
          <p:cNvSpPr/>
          <p:nvPr/>
        </p:nvSpPr>
        <p:spPr>
          <a:xfrm>
            <a:off x="9183913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4978" name="object_4979">
            <a:hlinkClick r:id="rId7" action="ppaction://hlinksldjump" tooltip="Legal: Contract design Z=2.2 / W=0%"/>
          </p:cNvPr>
          <p:cNvSpPr/>
          <p:nvPr/>
        </p:nvSpPr>
        <p:spPr>
          <a:xfrm>
            <a:off x="12289173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4980" name="object_4981">
            <a:hlinkClick r:id="rId7" action="ppaction://hlinksldjump" tooltip="Production: Production group 3 Z=3.1 / W=62%"/>
          </p:cNvPr>
          <p:cNvSpPr/>
          <p:nvPr/>
        </p:nvSpPr>
        <p:spPr>
          <a:xfrm>
            <a:off x="9431732" y="5523649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4982" name="object_4983">
            <a:hlinkClick r:id="rId7" action="ppaction://hlinksldjump" tooltip="Production: Production group 4 Z=3.4 / W=42%"/>
          </p:cNvPr>
          <p:cNvSpPr/>
          <p:nvPr/>
        </p:nvSpPr>
        <p:spPr>
          <a:xfrm>
            <a:off x="8328236" y="69153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4984" name="object_4985">
            <a:hlinkClick r:id="rId7" action="ppaction://hlinksldjump" tooltip="HR: Payroll processing Z=3.2 / W=42%"/>
          </p:cNvPr>
          <p:cNvSpPr/>
          <p:nvPr/>
        </p:nvSpPr>
        <p:spPr>
          <a:xfrm>
            <a:off x="9040162" y="69153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4986" name="object_4987">
            <a:hlinkClick r:id="rId7" action="ppaction://hlinksldjump" tooltip="Production: Production group 6 Z=2.8 / W=20%"/>
          </p:cNvPr>
          <p:cNvSpPr/>
          <p:nvPr/>
        </p:nvSpPr>
        <p:spPr>
          <a:xfrm>
            <a:off x="10415124" y="844614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4988" name="object_4989">
            <a:hlinkClick r:id="rId7" action="ppaction://hlinksldjump" tooltip="Production: Production group 8 Z=1.9 / W=9%"/>
          </p:cNvPr>
          <p:cNvSpPr/>
          <p:nvPr/>
        </p:nvSpPr>
        <p:spPr>
          <a:xfrm>
            <a:off x="13047528" y="92115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4990" name="object_4991">
            <a:hlinkClick r:id="rId7" action="ppaction://hlinksldjump" tooltip="Production: Production group 9 Z=3.3 / W=50%"/>
          </p:cNvPr>
          <p:cNvSpPr/>
          <p:nvPr/>
        </p:nvSpPr>
        <p:spPr>
          <a:xfrm>
            <a:off x="8590878" y="6358649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4992" name="object_4993">
            <a:hlinkClick r:id="rId7" action="ppaction://hlinksldjump" tooltip="Production: Production group 10 Z=3.2 / W=14%"/>
          </p:cNvPr>
          <p:cNvSpPr/>
          <p:nvPr/>
        </p:nvSpPr>
        <p:spPr>
          <a:xfrm>
            <a:off x="8930677" y="886364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4994" name="object_4995">
            <a:hlinkClick r:id="rId7" action="ppaction://hlinksldjump" tooltip="Finance: Accounting Z=2.7 / W=21%"/>
          </p:cNvPr>
          <p:cNvSpPr/>
          <p:nvPr/>
        </p:nvSpPr>
        <p:spPr>
          <a:xfrm>
            <a:off x="10497808" y="83765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4996" name="object_4997">
            <a:hlinkClick r:id="rId7" action="ppaction://hlinksldjump" tooltip="HR: HR development Z=2.9 / W=11%"/>
          </p:cNvPr>
          <p:cNvSpPr/>
          <p:nvPr/>
        </p:nvSpPr>
        <p:spPr>
          <a:xfrm>
            <a:off x="9980138" y="907239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4998" name="object_4999">
            <a:hlinkClick r:id="rId7" action="ppaction://hlinksldjump" tooltip="IT: Software development Z=3.1 / W=11%"/>
          </p:cNvPr>
          <p:cNvSpPr/>
          <p:nvPr/>
        </p:nvSpPr>
        <p:spPr>
          <a:xfrm>
            <a:off x="9323309" y="907239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5000" name="object_5001">
            <a:hlinkClick r:id="rId7" action="ppaction://hlinksldjump" tooltip="Legal: Compliance Z=3.6 / W=28%"/>
          </p:cNvPr>
          <p:cNvSpPr/>
          <p:nvPr/>
        </p:nvSpPr>
        <p:spPr>
          <a:xfrm>
            <a:off x="7836731" y="788948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5002" name="object_5003">
            <a:hlinkClick r:id="rId7" action="ppaction://hlinksldjump" tooltip="Legal: Audit Z=2.7 / W=15%"/>
          </p:cNvPr>
          <p:cNvSpPr/>
          <p:nvPr/>
        </p:nvSpPr>
        <p:spPr>
          <a:xfrm>
            <a:off x="10783916" y="87940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5004" name="object_5005">
            <a:hlinkClick r:id="rId7" action="ppaction://hlinksldjump" tooltip="IT: IT operation Z=2.9 / W=37%"/>
          </p:cNvPr>
          <p:cNvSpPr/>
          <p:nvPr/>
        </p:nvSpPr>
        <p:spPr>
          <a:xfrm>
            <a:off x="9992376" y="726323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0" name="object_5021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4A6DC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38</a:t>
            </a:r>
            <a:endParaRPr sz="2950" b="1" dirty="0"/>
          </a:p>
        </p:txBody>
      </p:sp>
      <p:sp>
        <p:nvSpPr>
          <p:cNvPr id="5022" name="object_5023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Informationsaustausch zwischen Kollegen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5024" name="5025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5026" name="5027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5028" name="object_5029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2.3</a:t>
            </a:r>
          </a:p>
        </p:txBody>
      </p:sp>
      <p:sp>
        <p:nvSpPr>
          <p:cNvPr id="5030" name="object_5031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5032" name="object_5033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5034" name="object_5035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5036" name="object_5037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5008" name="object_5009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5010" name="object_5011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5012" name="object_5013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5014" name="object_5015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5016" name="object_5017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5018" name="object_5019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5038" name="object_5039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0" name="object_5041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2" name="object_5043">
            <a:hlinkClick r:id="rId7" action="ppaction://hlinksldjump" tooltip="Company overall Z=2.3 / W=48%"/>
          </p:cNvPr>
          <p:cNvSpPr/>
          <p:nvPr/>
        </p:nvSpPr>
        <p:spPr>
          <a:xfrm rot="10800000">
            <a:off x="11952502" y="6497815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5044" name="object_5045">
            <a:hlinkClick r:id="rId7" action="ppaction://hlinksldjump" tooltip="Company overall Z=2.3 / W=48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cxnSp>
        <p:nvCxnSpPr>
          <p:cNvPr id="5046" name="object_5047"/>
          <p:cNvCxnSpPr/>
          <p:nvPr/>
        </p:nvCxnSpPr>
        <p:spPr>
          <a:xfrm flipV="1">
            <a:off x="12206169" y="3722410"/>
            <a:ext cx="5049850" cy="3042423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5048" name="object_5049">
            <a:hlinkClick r:id="rId7" action="ppaction://hlinksldjump" tooltip="Finance: Controlling Z=2.3 / W=48%"/>
          </p:cNvPr>
          <p:cNvSpPr/>
          <p:nvPr/>
        </p:nvSpPr>
        <p:spPr>
          <a:xfrm rot="21600000">
            <a:off x="11952502" y="6524517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5050" name="object_5051">
            <a:hlinkClick r:id="rId7" action="ppaction://hlinksldjump" tooltip="Finance: Controlling Z=2.3 / W=48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cxnSp>
        <p:nvCxnSpPr>
          <p:cNvPr id="5052" name="object_5053"/>
          <p:cNvCxnSpPr/>
          <p:nvPr/>
        </p:nvCxnSpPr>
        <p:spPr>
          <a:xfrm flipV="1">
            <a:off x="12206169" y="4570551"/>
            <a:ext cx="5049850" cy="2194282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5054" name="object_5055">
            <a:hlinkClick r:id="rId7" action="ppaction://hlinksldjump" tooltip="Purchase: Purchase administration Z=2.5 / W=48%"/>
          </p:cNvPr>
          <p:cNvSpPr/>
          <p:nvPr/>
        </p:nvSpPr>
        <p:spPr>
          <a:xfrm>
            <a:off x="11290806" y="64978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5056" name="object_5057">
            <a:hlinkClick r:id="rId7" action="ppaction://hlinksldjump" tooltip="Production: Production group 8 Z=2.1 / W=48%"/>
          </p:cNvPr>
          <p:cNvSpPr/>
          <p:nvPr/>
        </p:nvSpPr>
        <p:spPr>
          <a:xfrm>
            <a:off x="12526159" y="64978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5058" name="object_5059">
            <a:hlinkClick r:id="rId7" action="ppaction://hlinksldjump" tooltip="IT: IT purchase Z=3.2 / W=48%"/>
          </p:cNvPr>
          <p:cNvSpPr/>
          <p:nvPr/>
        </p:nvSpPr>
        <p:spPr>
          <a:xfrm>
            <a:off x="9009964" y="64978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5060" name="object_5061">
            <a:hlinkClick r:id="rId7" action="ppaction://hlinksldjump" tooltip="Marketing: Sponsoring Z=1.6 / W=23%"/>
          </p:cNvPr>
          <p:cNvSpPr/>
          <p:nvPr/>
        </p:nvSpPr>
        <p:spPr>
          <a:xfrm>
            <a:off x="14266953" y="823739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5062" name="object_5063">
            <a:hlinkClick r:id="rId7" action="ppaction://hlinksldjump" tooltip="Marketing: Communication Z=2.5 / W=30%"/>
          </p:cNvPr>
          <p:cNvSpPr/>
          <p:nvPr/>
        </p:nvSpPr>
        <p:spPr>
          <a:xfrm>
            <a:off x="11283848" y="77503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5064" name="object_5065">
            <a:hlinkClick r:id="rId7" action="ppaction://hlinksldjump" tooltip="Marketing: Product development Z=2.0 / W=21%"/>
          </p:cNvPr>
          <p:cNvSpPr/>
          <p:nvPr/>
        </p:nvSpPr>
        <p:spPr>
          <a:xfrm>
            <a:off x="12722082" y="83765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5066" name="object_5067">
            <a:hlinkClick r:id="rId7" action="ppaction://hlinksldjump" tooltip="Marketing: Advertising Z=2.0 / W=34%"/>
          </p:cNvPr>
          <p:cNvSpPr/>
          <p:nvPr/>
        </p:nvSpPr>
        <p:spPr>
          <a:xfrm>
            <a:off x="12923050" y="747198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5068" name="object_5069">
            <a:hlinkClick r:id="rId7" action="ppaction://hlinksldjump" tooltip="Purchase: Purchase development Z=2.7 / W=61%"/>
          </p:cNvPr>
          <p:cNvSpPr/>
          <p:nvPr/>
        </p:nvSpPr>
        <p:spPr>
          <a:xfrm>
            <a:off x="10501423" y="559323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5070" name="object_5071">
            <a:hlinkClick r:id="rId7" action="ppaction://hlinksldjump" tooltip="Legal: Compliance Z=1.7 / W=61%"/>
          </p:cNvPr>
          <p:cNvSpPr/>
          <p:nvPr/>
        </p:nvSpPr>
        <p:spPr>
          <a:xfrm>
            <a:off x="13731101" y="559323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5072" name="object_5073">
            <a:hlinkClick r:id="rId7" action="ppaction://hlinksldjump" tooltip="Production: Production group 1 Z=2.3 / W=0%"/>
          </p:cNvPr>
          <p:cNvSpPr/>
          <p:nvPr/>
        </p:nvSpPr>
        <p:spPr>
          <a:xfrm>
            <a:off x="12033253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5074" name="object_5075">
            <a:hlinkClick r:id="rId7" action="ppaction://hlinksldjump" tooltip="Production: Production group 2 Z=3.0 / W=0%"/>
          </p:cNvPr>
          <p:cNvSpPr/>
          <p:nvPr/>
        </p:nvSpPr>
        <p:spPr>
          <a:xfrm>
            <a:off x="9592108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5076" name="object_5077">
            <a:hlinkClick r:id="rId7" action="ppaction://hlinksldjump" tooltip="Production: Production group 3 Z=2.5 / W=37%"/>
          </p:cNvPr>
          <p:cNvSpPr/>
          <p:nvPr/>
        </p:nvSpPr>
        <p:spPr>
          <a:xfrm>
            <a:off x="11390194" y="726323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5078" name="object_5079">
            <a:hlinkClick r:id="rId7" action="ppaction://hlinksldjump" tooltip="Production: Production group 4 Z=2.7 / W=10%"/>
          </p:cNvPr>
          <p:cNvSpPr/>
          <p:nvPr/>
        </p:nvSpPr>
        <p:spPr>
          <a:xfrm>
            <a:off x="10551714" y="914198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5080" name="object_5081">
            <a:hlinkClick r:id="rId7" action="ppaction://hlinksldjump" tooltip="Production: Production group 5 Z=2.0 / W=56%"/>
          </p:cNvPr>
          <p:cNvSpPr/>
          <p:nvPr/>
        </p:nvSpPr>
        <p:spPr>
          <a:xfrm>
            <a:off x="12826237" y="5941149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5082" name="object_5083">
            <a:hlinkClick r:id="rId7" action="ppaction://hlinksldjump" tooltip="Production: Production group 6 Z=2.0 / W=44%"/>
          </p:cNvPr>
          <p:cNvSpPr/>
          <p:nvPr/>
        </p:nvSpPr>
        <p:spPr>
          <a:xfrm>
            <a:off x="12971166" y="677614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5084" name="object_5085">
            <a:hlinkClick r:id="rId7" action="ppaction://hlinksldjump" tooltip="Production: Production group 7 Z=2.1 / W=44%"/>
          </p:cNvPr>
          <p:cNvSpPr/>
          <p:nvPr/>
        </p:nvSpPr>
        <p:spPr>
          <a:xfrm>
            <a:off x="12434065" y="677614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5086" name="object_5087">
            <a:hlinkClick r:id="rId7" action="ppaction://hlinksldjump" tooltip="Production: Production group 9 Z=2.6 / W=36%"/>
          </p:cNvPr>
          <p:cNvSpPr/>
          <p:nvPr/>
        </p:nvSpPr>
        <p:spPr>
          <a:xfrm>
            <a:off x="10980395" y="73328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5088" name="object_5089">
            <a:hlinkClick r:id="rId7" action="ppaction://hlinksldjump" tooltip="Production: Production group 10 Z=2.3 / W=42%"/>
          </p:cNvPr>
          <p:cNvSpPr/>
          <p:nvPr/>
        </p:nvSpPr>
        <p:spPr>
          <a:xfrm>
            <a:off x="11892601" y="69153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5090" name="object_5091">
            <a:hlinkClick r:id="rId7" action="ppaction://hlinksldjump" tooltip="Finance: Accounting Z=2.2 / W=57%"/>
          </p:cNvPr>
          <p:cNvSpPr/>
          <p:nvPr/>
        </p:nvSpPr>
        <p:spPr>
          <a:xfrm>
            <a:off x="12240142" y="58715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5092" name="object_5093">
            <a:hlinkClick r:id="rId7" action="ppaction://hlinksldjump" tooltip="HR: Payroll processing Z=2.6 / W=41%"/>
          </p:cNvPr>
          <p:cNvSpPr/>
          <p:nvPr/>
        </p:nvSpPr>
        <p:spPr>
          <a:xfrm>
            <a:off x="10792834" y="698489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5094" name="object_5095">
            <a:hlinkClick r:id="rId7" action="ppaction://hlinksldjump" tooltip="HR: Organisation development Z=2.1 / W=41%"/>
          </p:cNvPr>
          <p:cNvSpPr/>
          <p:nvPr/>
        </p:nvSpPr>
        <p:spPr>
          <a:xfrm>
            <a:off x="12445601" y="698489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5096" name="object_5097">
            <a:hlinkClick r:id="rId7" action="ppaction://hlinksldjump" tooltip="HR: HR development Z=2.4 / W=40%"/>
          </p:cNvPr>
          <p:cNvSpPr/>
          <p:nvPr/>
        </p:nvSpPr>
        <p:spPr>
          <a:xfrm>
            <a:off x="11622308" y="705448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5098" name="object_5099">
            <a:hlinkClick r:id="rId7" action="ppaction://hlinksldjump" tooltip="HR: HR administration Z=2.2 / W=49%"/>
          </p:cNvPr>
          <p:cNvSpPr/>
          <p:nvPr/>
        </p:nvSpPr>
        <p:spPr>
          <a:xfrm>
            <a:off x="12187848" y="642823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5100" name="object_5101">
            <a:hlinkClick r:id="rId7" action="ppaction://hlinksldjump" tooltip="Legal: Contract design Z=1.7 / W=80%"/>
          </p:cNvPr>
          <p:cNvSpPr/>
          <p:nvPr/>
        </p:nvSpPr>
        <p:spPr>
          <a:xfrm>
            <a:off x="13945442" y="4271150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5102" name="object_5103">
            <a:hlinkClick r:id="rId7" action="ppaction://hlinksldjump" tooltip="Legal: Audit Z=2.3 / W=69%"/>
          </p:cNvPr>
          <p:cNvSpPr/>
          <p:nvPr/>
        </p:nvSpPr>
        <p:spPr>
          <a:xfrm>
            <a:off x="11891943" y="5036566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5104" name="object_5105">
            <a:hlinkClick r:id="rId7" action="ppaction://hlinksldjump" tooltip="IT: Software development Z=2.1 / W=52%"/>
          </p:cNvPr>
          <p:cNvSpPr/>
          <p:nvPr/>
        </p:nvSpPr>
        <p:spPr>
          <a:xfrm>
            <a:off x="12629553" y="621948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5106" name="object_5107">
            <a:hlinkClick r:id="rId7" action="ppaction://hlinksldjump" tooltip="IT: IT operation Z=2.2 / W=43%"/>
          </p:cNvPr>
          <p:cNvSpPr/>
          <p:nvPr/>
        </p:nvSpPr>
        <p:spPr>
          <a:xfrm>
            <a:off x="12092602" y="684573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ject_5123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4A6DC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39</a:t>
            </a:r>
            <a:endParaRPr sz="2950" b="1" dirty="0"/>
          </a:p>
        </p:txBody>
      </p:sp>
      <p:sp>
        <p:nvSpPr>
          <p:cNvPr id="5124" name="object_5125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Sozialer Kontakt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5126" name="5127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5128" name="5129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5130" name="object_5131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1.8</a:t>
            </a:r>
          </a:p>
        </p:txBody>
      </p:sp>
      <p:sp>
        <p:nvSpPr>
          <p:cNvPr id="5132" name="object_5133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5134" name="object_5135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5136" name="object_5137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5138" name="object_5139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5110" name="object_5111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5112" name="object_5113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5114" name="object_5115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5116" name="object_5117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5118" name="object_5119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5120" name="object_5121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5140" name="object_5141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2" name="object_5143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4" name="object_5145">
            <a:hlinkClick r:id="rId7" action="ppaction://hlinksldjump" tooltip="Company overall Z=1.8 / W=39%"/>
          </p:cNvPr>
          <p:cNvSpPr/>
          <p:nvPr/>
        </p:nvSpPr>
        <p:spPr>
          <a:xfrm>
            <a:off x="13541026" y="71240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5146" name="object_5147">
            <a:hlinkClick r:id="rId7" action="ppaction://hlinksldjump" tooltip="Legal: Compliance Z=1.5 / W=39%"/>
          </p:cNvPr>
          <p:cNvSpPr/>
          <p:nvPr/>
        </p:nvSpPr>
        <p:spPr>
          <a:xfrm>
            <a:off x="14374124" y="71240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5148" name="object_5149">
            <a:hlinkClick r:id="rId7" action="ppaction://hlinksldjump" tooltip="Marketing: Sponsoring Z=1.2 / W=27%"/>
          </p:cNvPr>
          <p:cNvSpPr/>
          <p:nvPr/>
        </p:nvSpPr>
        <p:spPr>
          <a:xfrm>
            <a:off x="15445827" y="79590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5150" name="object_5151">
            <a:hlinkClick r:id="rId7" action="ppaction://hlinksldjump" tooltip="Marketing: Communication Z=1.8 / W=31%"/>
          </p:cNvPr>
          <p:cNvSpPr/>
          <p:nvPr/>
        </p:nvSpPr>
        <p:spPr>
          <a:xfrm>
            <a:off x="13368371" y="768073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5152" name="object_5153">
            <a:hlinkClick r:id="rId7" action="ppaction://hlinksldjump" tooltip="Marketing: Product development Z=1.9 / W=11%"/>
          </p:cNvPr>
          <p:cNvSpPr/>
          <p:nvPr/>
        </p:nvSpPr>
        <p:spPr>
          <a:xfrm>
            <a:off x="13210560" y="907239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5154" name="object_5155">
            <a:hlinkClick r:id="rId7" action="ppaction://hlinksldjump" tooltip="Marketing: Advertising Z=1.8 / W=34%"/>
          </p:cNvPr>
          <p:cNvSpPr/>
          <p:nvPr/>
        </p:nvSpPr>
        <p:spPr>
          <a:xfrm rot="10800000">
            <a:off x="13629790" y="7471981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5156" name="object_5157">
            <a:hlinkClick r:id="rId7" action="ppaction://hlinksldjump" tooltip="Marketing: Advertising Z=1.8 / W=34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cxnSp>
        <p:nvCxnSpPr>
          <p:cNvPr id="5158" name="object_5159"/>
          <p:cNvCxnSpPr/>
          <p:nvPr/>
        </p:nvCxnSpPr>
        <p:spPr>
          <a:xfrm flipV="1">
            <a:off x="13883456" y="3722410"/>
            <a:ext cx="3372563" cy="4016589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5160" name="object_5161">
            <a:hlinkClick r:id="rId7" action="ppaction://hlinksldjump" tooltip="Production: Production group 7 Z=1.8 / W=34%"/>
          </p:cNvPr>
          <p:cNvSpPr/>
          <p:nvPr/>
        </p:nvSpPr>
        <p:spPr>
          <a:xfrm rot="21600000">
            <a:off x="13629790" y="7498683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5162" name="object_5163">
            <a:hlinkClick r:id="rId7" action="ppaction://hlinksldjump" tooltip="Production: Production group 7 Z=1.8 / W=34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cxnSp>
        <p:nvCxnSpPr>
          <p:cNvPr id="5164" name="object_5165"/>
          <p:cNvCxnSpPr/>
          <p:nvPr/>
        </p:nvCxnSpPr>
        <p:spPr>
          <a:xfrm flipV="1">
            <a:off x="13883456" y="4570551"/>
            <a:ext cx="3372563" cy="3168448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5166" name="object_5167">
            <a:hlinkClick r:id="rId7" action="ppaction://hlinksldjump" tooltip="Purchase: Purchase administration Z=1.9 / W=30%"/>
          </p:cNvPr>
          <p:cNvSpPr/>
          <p:nvPr/>
        </p:nvSpPr>
        <p:spPr>
          <a:xfrm>
            <a:off x="13330966" y="77503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5168" name="object_5169">
            <a:hlinkClick r:id="rId7" action="ppaction://hlinksldjump" tooltip="Purchase: Purchase development Z=1.7 / W=45%"/>
          </p:cNvPr>
          <p:cNvSpPr/>
          <p:nvPr/>
        </p:nvSpPr>
        <p:spPr>
          <a:xfrm>
            <a:off x="13709037" y="67065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5170" name="object_5171">
            <a:hlinkClick r:id="rId7" action="ppaction://hlinksldjump" tooltip="HR: HR administration Z=1.9 / W=45%"/>
          </p:cNvPr>
          <p:cNvSpPr/>
          <p:nvPr/>
        </p:nvSpPr>
        <p:spPr>
          <a:xfrm>
            <a:off x="13348698" y="67065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5172" name="object_5173">
            <a:hlinkClick r:id="rId7" action="ppaction://hlinksldjump" tooltip="Production: Production group 1 Z=1.8 / W=0%"/>
          </p:cNvPr>
          <p:cNvSpPr/>
          <p:nvPr/>
        </p:nvSpPr>
        <p:spPr>
          <a:xfrm>
            <a:off x="13660904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5174" name="object_5175">
            <a:hlinkClick r:id="rId7" action="ppaction://hlinksldjump" tooltip="Production: Production group 2 Z=1.9 / W=0%"/>
          </p:cNvPr>
          <p:cNvSpPr/>
          <p:nvPr/>
        </p:nvSpPr>
        <p:spPr>
          <a:xfrm>
            <a:off x="13073297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5176" name="object_5177">
            <a:hlinkClick r:id="rId7" action="ppaction://hlinksldjump" tooltip="Production: Production group 3 Z=2.1 / W=40%"/>
          </p:cNvPr>
          <p:cNvSpPr/>
          <p:nvPr/>
        </p:nvSpPr>
        <p:spPr>
          <a:xfrm>
            <a:off x="12706599" y="705448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5178" name="object_5179">
            <a:hlinkClick r:id="rId7" action="ppaction://hlinksldjump" tooltip="Legal: Contract design Z=1.3 / W=40%"/>
          </p:cNvPr>
          <p:cNvSpPr/>
          <p:nvPr/>
        </p:nvSpPr>
        <p:spPr>
          <a:xfrm>
            <a:off x="15017146" y="705448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5180" name="object_5181">
            <a:hlinkClick r:id="rId7" action="ppaction://hlinksldjump" tooltip="Production: Production group 4 Z=2.4 / W=13%"/>
          </p:cNvPr>
          <p:cNvSpPr/>
          <p:nvPr/>
        </p:nvSpPr>
        <p:spPr>
          <a:xfrm>
            <a:off x="11721151" y="893323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5182" name="object_5183">
            <a:hlinkClick r:id="rId7" action="ppaction://hlinksldjump" tooltip="Production: Production group 5 Z=1.5 / W=43%"/>
          </p:cNvPr>
          <p:cNvSpPr/>
          <p:nvPr/>
        </p:nvSpPr>
        <p:spPr>
          <a:xfrm>
            <a:off x="14561672" y="684573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5184" name="object_5185">
            <a:hlinkClick r:id="rId7" action="ppaction://hlinksldjump" tooltip="Production: Production group 6 Z=1.6 / W=36%"/>
          </p:cNvPr>
          <p:cNvSpPr/>
          <p:nvPr/>
        </p:nvSpPr>
        <p:spPr>
          <a:xfrm>
            <a:off x="14237725" y="73328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5186" name="object_5187">
            <a:hlinkClick r:id="rId7" action="ppaction://hlinksldjump" tooltip="Legal: Audit Z=1.5 / W=36%"/>
          </p:cNvPr>
          <p:cNvSpPr/>
          <p:nvPr/>
        </p:nvSpPr>
        <p:spPr>
          <a:xfrm>
            <a:off x="14493923" y="73328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5188" name="object_5189">
            <a:hlinkClick r:id="rId7" action="ppaction://hlinksldjump" tooltip="Production: Production group 8 Z=1.7 / W=26%"/>
          </p:cNvPr>
          <p:cNvSpPr/>
          <p:nvPr/>
        </p:nvSpPr>
        <p:spPr>
          <a:xfrm>
            <a:off x="13916477" y="802864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5190" name="object_5191">
            <a:hlinkClick r:id="rId7" action="ppaction://hlinksldjump" tooltip="Production: Production group 9 Z=2.2 / W=22%"/>
          </p:cNvPr>
          <p:cNvSpPr/>
          <p:nvPr/>
        </p:nvSpPr>
        <p:spPr>
          <a:xfrm>
            <a:off x="12075914" y="830698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5192" name="object_5193">
            <a:hlinkClick r:id="rId7" action="ppaction://hlinksldjump" tooltip="Finance: Controlling Z=1.7 / W=22%"/>
          </p:cNvPr>
          <p:cNvSpPr/>
          <p:nvPr/>
        </p:nvSpPr>
        <p:spPr>
          <a:xfrm>
            <a:off x="13838272" y="830698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5194" name="object_5195">
            <a:hlinkClick r:id="rId7" action="ppaction://hlinksldjump" tooltip="Production: Production group 10 Z=1.8 / W=35%"/>
          </p:cNvPr>
          <p:cNvSpPr/>
          <p:nvPr/>
        </p:nvSpPr>
        <p:spPr>
          <a:xfrm>
            <a:off x="13447326" y="740239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5196" name="object_5197">
            <a:hlinkClick r:id="rId7" action="ppaction://hlinksldjump" tooltip="Finance: Accounting Z=1.6 / W=62%"/>
          </p:cNvPr>
          <p:cNvSpPr/>
          <p:nvPr/>
        </p:nvSpPr>
        <p:spPr>
          <a:xfrm>
            <a:off x="14129313" y="5523649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5198" name="object_5199">
            <a:hlinkClick r:id="rId7" action="ppaction://hlinksldjump" tooltip="HR: Payroll processing Z=2.2 / W=24%"/>
          </p:cNvPr>
          <p:cNvSpPr/>
          <p:nvPr/>
        </p:nvSpPr>
        <p:spPr>
          <a:xfrm>
            <a:off x="12341742" y="816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5200" name="object_5201">
            <a:hlinkClick r:id="rId7" action="ppaction://hlinksldjump" tooltip="HR: Organisation development Z=1.7 / W=41%"/>
          </p:cNvPr>
          <p:cNvSpPr/>
          <p:nvPr/>
        </p:nvSpPr>
        <p:spPr>
          <a:xfrm>
            <a:off x="13750587" y="698489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5202" name="object_5203">
            <a:hlinkClick r:id="rId7" action="ppaction://hlinksldjump" tooltip="HR: HR development Z=2.0 / W=48%"/>
          </p:cNvPr>
          <p:cNvSpPr/>
          <p:nvPr/>
        </p:nvSpPr>
        <p:spPr>
          <a:xfrm>
            <a:off x="12840037" y="64978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5204" name="object_5205">
            <a:hlinkClick r:id="rId7" action="ppaction://hlinksldjump" tooltip="IT: Software development Z=1.6 / W=38%"/>
          </p:cNvPr>
          <p:cNvSpPr/>
          <p:nvPr/>
        </p:nvSpPr>
        <p:spPr>
          <a:xfrm>
            <a:off x="14189011" y="719364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5206" name="object_5207">
            <a:hlinkClick r:id="rId7" action="ppaction://hlinksldjump" tooltip="IT: IT operation Z=1.9 / W=20%"/>
          </p:cNvPr>
          <p:cNvSpPr/>
          <p:nvPr/>
        </p:nvSpPr>
        <p:spPr>
          <a:xfrm>
            <a:off x="13239872" y="844614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5208" name="object_5209">
            <a:hlinkClick r:id="rId7" action="ppaction://hlinksldjump" tooltip="IT: IT purchase Z=1.6 / W=37%"/>
          </p:cNvPr>
          <p:cNvSpPr/>
          <p:nvPr/>
        </p:nvSpPr>
        <p:spPr>
          <a:xfrm>
            <a:off x="14227469" y="726323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4" name="object_5225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4A6DC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40</a:t>
            </a:r>
            <a:endParaRPr sz="2950" b="1" dirty="0"/>
          </a:p>
        </p:txBody>
      </p:sp>
      <p:sp>
        <p:nvSpPr>
          <p:cNvPr id="5226" name="object_5227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Konzentration und Aufmerksamkeit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5228" name="5229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5230" name="5231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5232" name="object_5233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35B77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2.0</a:t>
            </a:r>
          </a:p>
        </p:txBody>
      </p:sp>
      <p:sp>
        <p:nvSpPr>
          <p:cNvPr id="5234" name="object_5235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5236" name="object_5237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5238" name="object_5239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5240" name="object_5241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5212" name="object_5213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5214" name="object_5215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5216" name="object_5217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5218" name="object_5219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5220" name="object_5221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5222" name="object_5223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5242" name="object_5243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4" name="object_5245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6" name="object_5247">
            <a:hlinkClick r:id="rId7" action="ppaction://hlinksldjump" tooltip="Company overall Z=2.0 / W=39%"/>
          </p:cNvPr>
          <p:cNvSpPr/>
          <p:nvPr/>
        </p:nvSpPr>
        <p:spPr>
          <a:xfrm>
            <a:off x="12718120" y="71240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5248" name="object_5249">
            <a:hlinkClick r:id="rId7" action="ppaction://hlinksldjump" tooltip="Marketing: Sponsoring Z=1.4 / W=23%"/>
          </p:cNvPr>
          <p:cNvSpPr/>
          <p:nvPr/>
        </p:nvSpPr>
        <p:spPr>
          <a:xfrm>
            <a:off x="14695635" y="823739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5250" name="object_5251">
            <a:hlinkClick r:id="rId7" action="ppaction://hlinksldjump" tooltip="Purchase: Purchase development Z=2.0 / W=23%"/>
          </p:cNvPr>
          <p:cNvSpPr/>
          <p:nvPr/>
        </p:nvSpPr>
        <p:spPr>
          <a:xfrm>
            <a:off x="12842674" y="823739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5252" name="object_5253">
            <a:hlinkClick r:id="rId7" action="ppaction://hlinksldjump" tooltip="Production: Production group 4 Z=2.3 / W=23%"/>
          </p:cNvPr>
          <p:cNvSpPr/>
          <p:nvPr/>
        </p:nvSpPr>
        <p:spPr>
          <a:xfrm>
            <a:off x="11763064" y="823739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5254" name="object_5255">
            <a:hlinkClick r:id="rId7" action="ppaction://hlinksldjump" tooltip="IT: IT purchase Z=1.8 / W=23%"/>
          </p:cNvPr>
          <p:cNvSpPr/>
          <p:nvPr/>
        </p:nvSpPr>
        <p:spPr>
          <a:xfrm>
            <a:off x="13550604" y="823739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5256" name="object_5257">
            <a:hlinkClick r:id="rId7" action="ppaction://hlinksldjump" tooltip="Marketing: Communication Z=2.5 / W=33%"/>
          </p:cNvPr>
          <p:cNvSpPr/>
          <p:nvPr/>
        </p:nvSpPr>
        <p:spPr>
          <a:xfrm>
            <a:off x="11409077" y="75415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5258" name="object_5259">
            <a:hlinkClick r:id="rId7" action="ppaction://hlinksldjump" tooltip="Marketing: Advertising Z=1.8 / W=33%"/>
          </p:cNvPr>
          <p:cNvSpPr/>
          <p:nvPr/>
        </p:nvSpPr>
        <p:spPr>
          <a:xfrm>
            <a:off x="13398258" y="75415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5260" name="object_5261">
            <a:hlinkClick r:id="rId7" action="ppaction://hlinksldjump" tooltip="Marketing: Product development Z=2.2 / W=17%"/>
          </p:cNvPr>
          <p:cNvSpPr/>
          <p:nvPr/>
        </p:nvSpPr>
        <p:spPr>
          <a:xfrm>
            <a:off x="12368507" y="865489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5262" name="object_5263">
            <a:hlinkClick r:id="rId7" action="ppaction://hlinksldjump" tooltip="Purchase: Purchase administration Z=2.1 / W=45%"/>
          </p:cNvPr>
          <p:cNvSpPr/>
          <p:nvPr/>
        </p:nvSpPr>
        <p:spPr>
          <a:xfrm>
            <a:off x="12460265" y="67065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5264" name="object_5265">
            <a:hlinkClick r:id="rId7" action="ppaction://hlinksldjump" tooltip="HR: HR development Z=2.2 / W=45%"/>
          </p:cNvPr>
          <p:cNvSpPr/>
          <p:nvPr/>
        </p:nvSpPr>
        <p:spPr>
          <a:xfrm>
            <a:off x="12130804" y="67065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5266" name="object_5267">
            <a:hlinkClick r:id="rId7" action="ppaction://hlinksldjump" tooltip="Production: Production group 1 Z=2.0 / W=0%"/>
          </p:cNvPr>
          <p:cNvSpPr/>
          <p:nvPr/>
        </p:nvSpPr>
        <p:spPr>
          <a:xfrm rot="10800000">
            <a:off x="12826235" y="983781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5268" name="object_5269">
            <a:hlinkClick r:id="rId7" action="ppaction://hlinksldjump" tooltip="Production: Production group 1 Z=2.0 / W=0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cxnSp>
        <p:nvCxnSpPr>
          <p:cNvPr id="5270" name="object_5271"/>
          <p:cNvCxnSpPr/>
          <p:nvPr/>
        </p:nvCxnSpPr>
        <p:spPr>
          <a:xfrm flipV="1">
            <a:off x="13079902" y="3722410"/>
            <a:ext cx="4176117" cy="6382421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5272" name="object_5273">
            <a:hlinkClick r:id="rId7" action="ppaction://hlinksldjump" tooltip="Production: Production group 2 Z=2.0 / W=0%"/>
          </p:cNvPr>
          <p:cNvSpPr/>
          <p:nvPr/>
        </p:nvSpPr>
        <p:spPr>
          <a:xfrm rot="21600000">
            <a:off x="12826235" y="9864515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5274" name="object_5275">
            <a:hlinkClick r:id="rId7" action="ppaction://hlinksldjump" tooltip="Production: Production group 2 Z=2.0 / W=0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cxnSp>
        <p:nvCxnSpPr>
          <p:cNvPr id="5276" name="object_5277"/>
          <p:cNvCxnSpPr/>
          <p:nvPr/>
        </p:nvCxnSpPr>
        <p:spPr>
          <a:xfrm flipV="1">
            <a:off x="13079902" y="4570551"/>
            <a:ext cx="4176117" cy="5534280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5278" name="object_5279">
            <a:hlinkClick r:id="rId7" action="ppaction://hlinksldjump" tooltip="Legal: Compliance Z=2.2 / W=0%"/>
          </p:cNvPr>
          <p:cNvSpPr/>
          <p:nvPr/>
        </p:nvSpPr>
        <p:spPr>
          <a:xfrm>
            <a:off x="12208543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5280" name="object_5281">
            <a:hlinkClick r:id="rId7" action="ppaction://hlinksldjump" tooltip="Production: Production group 3 Z=2.1 / W=43%"/>
          </p:cNvPr>
          <p:cNvSpPr/>
          <p:nvPr/>
        </p:nvSpPr>
        <p:spPr>
          <a:xfrm>
            <a:off x="12577730" y="684573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5282" name="object_5283">
            <a:hlinkClick r:id="rId7" action="ppaction://hlinksldjump" tooltip="Production: Production group 7 Z=2.2 / W=43%"/>
          </p:cNvPr>
          <p:cNvSpPr/>
          <p:nvPr/>
        </p:nvSpPr>
        <p:spPr>
          <a:xfrm>
            <a:off x="12281721" y="684573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5284" name="object_5285">
            <a:hlinkClick r:id="rId7" action="ppaction://hlinksldjump" tooltip="Production: Production group 5 Z=1.8 / W=42%"/>
          </p:cNvPr>
          <p:cNvSpPr/>
          <p:nvPr/>
        </p:nvSpPr>
        <p:spPr>
          <a:xfrm>
            <a:off x="13374698" y="69153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5286" name="object_5287">
            <a:hlinkClick r:id="rId7" action="ppaction://hlinksldjump" tooltip="Production: Production group 6 Z=1.9 / W=40%"/>
          </p:cNvPr>
          <p:cNvSpPr/>
          <p:nvPr/>
        </p:nvSpPr>
        <p:spPr>
          <a:xfrm>
            <a:off x="13157425" y="705448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5288" name="object_5289">
            <a:hlinkClick r:id="rId7" action="ppaction://hlinksldjump" tooltip="Production: Production group 8 Z=1.8 / W=35%"/>
          </p:cNvPr>
          <p:cNvSpPr/>
          <p:nvPr/>
        </p:nvSpPr>
        <p:spPr>
          <a:xfrm>
            <a:off x="13482003" y="740239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5290" name="object_5291">
            <a:hlinkClick r:id="rId7" action="ppaction://hlinksldjump" tooltip="Production: Production group 9 Z=2.2 / W=20%"/>
          </p:cNvPr>
          <p:cNvSpPr/>
          <p:nvPr/>
        </p:nvSpPr>
        <p:spPr>
          <a:xfrm>
            <a:off x="12237914" y="844614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5292" name="object_5293">
            <a:hlinkClick r:id="rId7" action="ppaction://hlinksldjump" tooltip="Production: Production group 10 Z=2.1 / W=60%"/>
          </p:cNvPr>
          <p:cNvSpPr/>
          <p:nvPr/>
        </p:nvSpPr>
        <p:spPr>
          <a:xfrm>
            <a:off x="12573261" y="5662816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5294" name="object_5295">
            <a:hlinkClick r:id="rId7" action="ppaction://hlinksldjump" tooltip="Legal: Contract design Z=1.8 / W=60%"/>
          </p:cNvPr>
          <p:cNvSpPr/>
          <p:nvPr/>
        </p:nvSpPr>
        <p:spPr>
          <a:xfrm>
            <a:off x="13458304" y="5662816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5296" name="object_5297">
            <a:hlinkClick r:id="rId7" action="ppaction://hlinksldjump" tooltip="Finance: Accounting Z=1.9 / W=46%"/>
          </p:cNvPr>
          <p:cNvSpPr/>
          <p:nvPr/>
        </p:nvSpPr>
        <p:spPr>
          <a:xfrm>
            <a:off x="13067483" y="663698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5298" name="object_5299">
            <a:hlinkClick r:id="rId7" action="ppaction://hlinksldjump" tooltip="Finance: Controlling Z=1.9 / W=9%"/>
          </p:cNvPr>
          <p:cNvSpPr/>
          <p:nvPr/>
        </p:nvSpPr>
        <p:spPr>
          <a:xfrm>
            <a:off x="13323854" y="92115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5300" name="object_5301">
            <a:hlinkClick r:id="rId7" action="ppaction://hlinksldjump" tooltip="HR: Payroll processing Z=2.2 / W=24%"/>
          </p:cNvPr>
          <p:cNvSpPr/>
          <p:nvPr/>
        </p:nvSpPr>
        <p:spPr>
          <a:xfrm>
            <a:off x="12091809" y="816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5302" name="object_5303">
            <a:hlinkClick r:id="rId7" action="ppaction://hlinksldjump" tooltip="HR: Organisation development Z=2.2 / W=41%"/>
          </p:cNvPr>
          <p:cNvSpPr/>
          <p:nvPr/>
        </p:nvSpPr>
        <p:spPr>
          <a:xfrm>
            <a:off x="12328156" y="698489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5304" name="object_5305">
            <a:hlinkClick r:id="rId7" action="ppaction://hlinksldjump" tooltip="HR: HR administration Z=2.1 / W=54%"/>
          </p:cNvPr>
          <p:cNvSpPr/>
          <p:nvPr/>
        </p:nvSpPr>
        <p:spPr>
          <a:xfrm>
            <a:off x="12480638" y="60803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5306" name="object_5307">
            <a:hlinkClick r:id="rId7" action="ppaction://hlinksldjump" tooltip="Legal: Audit Z=1.8 / W=30%"/>
          </p:cNvPr>
          <p:cNvSpPr/>
          <p:nvPr/>
        </p:nvSpPr>
        <p:spPr>
          <a:xfrm>
            <a:off x="13662351" y="77503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5308" name="object_5309">
            <a:hlinkClick r:id="rId7" action="ppaction://hlinksldjump" tooltip="IT: Software development Z=1.9 / W=32%"/>
          </p:cNvPr>
          <p:cNvSpPr/>
          <p:nvPr/>
        </p:nvSpPr>
        <p:spPr>
          <a:xfrm>
            <a:off x="13110434" y="761114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5310" name="object_5311">
            <a:hlinkClick r:id="rId7" action="ppaction://hlinksldjump" tooltip="IT: IT operation Z=2.1 / W=16%"/>
          </p:cNvPr>
          <p:cNvSpPr/>
          <p:nvPr/>
        </p:nvSpPr>
        <p:spPr>
          <a:xfrm>
            <a:off x="12508903" y="872448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6" name="object_5327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4A6DC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41</a:t>
            </a:r>
            <a:endParaRPr sz="2950" b="1" dirty="0"/>
          </a:p>
        </p:txBody>
      </p:sp>
      <p:sp>
        <p:nvSpPr>
          <p:cNvPr id="5328" name="object_5329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Überqualifikation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5330" name="5331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5332" name="5333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5334" name="object_5335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2.5</a:t>
            </a:r>
          </a:p>
        </p:txBody>
      </p:sp>
      <p:sp>
        <p:nvSpPr>
          <p:cNvPr id="5336" name="object_5337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5338" name="object_5339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5340" name="object_5341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5342" name="object_5343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5314" name="object_5315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5316" name="object_5317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5318" name="object_5319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5320" name="object_5321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5322" name="object_5323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5324" name="object_5325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5344" name="object_5345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6" name="object_5347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8" name="object_5349">
            <a:hlinkClick r:id="rId7" action="ppaction://hlinksldjump" tooltip="Company overall Z=2.5 / W=9%"/>
          </p:cNvPr>
          <p:cNvSpPr/>
          <p:nvPr/>
        </p:nvSpPr>
        <p:spPr>
          <a:xfrm>
            <a:off x="11107287" y="92115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5350" name="object_5351">
            <a:hlinkClick r:id="rId7" action="ppaction://hlinksldjump" tooltip="Production: Production group 8 Z=2.4 / W=9%"/>
          </p:cNvPr>
          <p:cNvSpPr/>
          <p:nvPr/>
        </p:nvSpPr>
        <p:spPr>
          <a:xfrm>
            <a:off x="11623417" y="92115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5352" name="object_5353">
            <a:hlinkClick r:id="rId7" action="ppaction://hlinksldjump" tooltip="Production: Production group 10 Z=2.7 / W=9%"/>
          </p:cNvPr>
          <p:cNvSpPr/>
          <p:nvPr/>
        </p:nvSpPr>
        <p:spPr>
          <a:xfrm>
            <a:off x="10503915" y="92115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5354" name="object_5355">
            <a:hlinkClick r:id="rId7" action="ppaction://hlinksldjump" tooltip="Marketing: Sponsoring Z=1.8 / W=8%"/>
          </p:cNvPr>
          <p:cNvSpPr/>
          <p:nvPr/>
        </p:nvSpPr>
        <p:spPr>
          <a:xfrm>
            <a:off x="13516761" y="928114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5356" name="object_5357">
            <a:hlinkClick r:id="rId7" action="ppaction://hlinksldjump" tooltip="Marketing: Product development Z=2.4 / W=8%"/>
          </p:cNvPr>
          <p:cNvSpPr/>
          <p:nvPr/>
        </p:nvSpPr>
        <p:spPr>
          <a:xfrm>
            <a:off x="11622537" y="928114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5358" name="object_5359">
            <a:hlinkClick r:id="rId7" action="ppaction://hlinksldjump" tooltip="Marketing: Advertising Z=2.3 / W=8%"/>
          </p:cNvPr>
          <p:cNvSpPr/>
          <p:nvPr/>
        </p:nvSpPr>
        <p:spPr>
          <a:xfrm>
            <a:off x="11946682" y="928114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5360" name="object_5361">
            <a:hlinkClick r:id="rId7" action="ppaction://hlinksldjump" tooltip="Production: Production group 7 Z=2.5 / W=8%"/>
          </p:cNvPr>
          <p:cNvSpPr/>
          <p:nvPr/>
        </p:nvSpPr>
        <p:spPr>
          <a:xfrm>
            <a:off x="11413159" y="928114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5362" name="object_5363">
            <a:hlinkClick r:id="rId7" action="ppaction://hlinksldjump" tooltip="HR: Organisation development Z=2.6 / W=8%"/>
          </p:cNvPr>
          <p:cNvSpPr/>
          <p:nvPr/>
        </p:nvSpPr>
        <p:spPr>
          <a:xfrm>
            <a:off x="10992733" y="928114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5364" name="object_5365">
            <a:hlinkClick r:id="rId7" action="ppaction://hlinksldjump" tooltip="Marketing: Communication Z=2.9 / W=11%"/>
          </p:cNvPr>
          <p:cNvSpPr/>
          <p:nvPr/>
        </p:nvSpPr>
        <p:spPr>
          <a:xfrm>
            <a:off x="9980138" y="907239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5366" name="object_5367">
            <a:hlinkClick r:id="rId7" action="ppaction://hlinksldjump" tooltip="HR: HR administration Z=2.7 / W=11%"/>
          </p:cNvPr>
          <p:cNvSpPr/>
          <p:nvPr/>
        </p:nvSpPr>
        <p:spPr>
          <a:xfrm>
            <a:off x="10739252" y="907239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5368" name="object_5369">
            <a:hlinkClick r:id="rId7" action="ppaction://hlinksldjump" tooltip="Purchase: Purchase administration Z=2.8 / W=18%"/>
          </p:cNvPr>
          <p:cNvSpPr/>
          <p:nvPr/>
        </p:nvSpPr>
        <p:spPr>
          <a:xfrm>
            <a:off x="10429373" y="85853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5370" name="object_5371">
            <a:hlinkClick r:id="rId7" action="ppaction://hlinksldjump" tooltip="Purchase: Purchase development Z=2.2 / W=5%"/>
          </p:cNvPr>
          <p:cNvSpPr/>
          <p:nvPr/>
        </p:nvSpPr>
        <p:spPr>
          <a:xfrm>
            <a:off x="12262083" y="948989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5372" name="object_5373">
            <a:hlinkClick r:id="rId7" action="ppaction://hlinksldjump" tooltip="IT: IT purchase Z=2.3 / W=5%"/>
          </p:cNvPr>
          <p:cNvSpPr/>
          <p:nvPr/>
        </p:nvSpPr>
        <p:spPr>
          <a:xfrm>
            <a:off x="11999454" y="948989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5374" name="object_5375">
            <a:hlinkClick r:id="rId7" action="ppaction://hlinksldjump" tooltip="Production: Production group 1 Z=2.9 / W=0%"/>
          </p:cNvPr>
          <p:cNvSpPr/>
          <p:nvPr/>
        </p:nvSpPr>
        <p:spPr>
          <a:xfrm rot="10800000">
            <a:off x="10044145" y="983781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5376" name="object_5377">
            <a:hlinkClick r:id="rId7" action="ppaction://hlinksldjump" tooltip="Production: Production group 1 Z=2.9 / W=0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cxnSp>
        <p:nvCxnSpPr>
          <p:cNvPr id="5378" name="object_5379"/>
          <p:cNvCxnSpPr/>
          <p:nvPr/>
        </p:nvCxnSpPr>
        <p:spPr>
          <a:xfrm flipV="1">
            <a:off x="10297812" y="3722410"/>
            <a:ext cx="6958207" cy="6382421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5380" name="object_5381">
            <a:hlinkClick r:id="rId7" action="ppaction://hlinksldjump" tooltip="Production: Production group 2 Z=2.9 / W=0%"/>
          </p:cNvPr>
          <p:cNvSpPr/>
          <p:nvPr/>
        </p:nvSpPr>
        <p:spPr>
          <a:xfrm rot="21600000">
            <a:off x="10044145" y="9864515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5382" name="object_5383">
            <a:hlinkClick r:id="rId7" action="ppaction://hlinksldjump" tooltip="Production: Production group 2 Z=2.9 / W=0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cxnSp>
        <p:nvCxnSpPr>
          <p:cNvPr id="5384" name="object_5385"/>
          <p:cNvCxnSpPr/>
          <p:nvPr/>
        </p:nvCxnSpPr>
        <p:spPr>
          <a:xfrm flipV="1">
            <a:off x="10297812" y="4570551"/>
            <a:ext cx="6958207" cy="5534280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5386" name="object_5387">
            <a:hlinkClick r:id="rId7" action="ppaction://hlinksldjump" tooltip="Production: Production group 3 Z=2.6 / W=0%"/>
          </p:cNvPr>
          <p:cNvSpPr/>
          <p:nvPr/>
        </p:nvSpPr>
        <p:spPr>
          <a:xfrm>
            <a:off x="10922729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5388" name="object_5389">
            <a:hlinkClick r:id="rId7" action="ppaction://hlinksldjump" tooltip="Finance: Controlling Z=2.3 / W=0%"/>
          </p:cNvPr>
          <p:cNvSpPr/>
          <p:nvPr/>
        </p:nvSpPr>
        <p:spPr>
          <a:xfrm>
            <a:off x="12020750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5390" name="object_5391">
            <a:hlinkClick r:id="rId7" action="ppaction://hlinksldjump" tooltip="Legal: Compliance Z=2.8 / W=0%"/>
          </p:cNvPr>
          <p:cNvSpPr/>
          <p:nvPr/>
        </p:nvSpPr>
        <p:spPr>
          <a:xfrm>
            <a:off x="10301649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5392" name="object_5393">
            <a:hlinkClick r:id="rId7" action="ppaction://hlinksldjump" tooltip="Legal: Contract design Z=1.6 / W=0%"/>
          </p:cNvPr>
          <p:cNvSpPr/>
          <p:nvPr/>
        </p:nvSpPr>
        <p:spPr>
          <a:xfrm>
            <a:off x="14302677" y="9837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5394" name="object_5395">
            <a:hlinkClick r:id="rId7" action="ppaction://hlinksldjump" tooltip="Production: Production group 4 Z=2.5 / W=6%"/>
          </p:cNvPr>
          <p:cNvSpPr/>
          <p:nvPr/>
        </p:nvSpPr>
        <p:spPr>
          <a:xfrm>
            <a:off x="11132220" y="94203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5396" name="object_5397">
            <a:hlinkClick r:id="rId7" action="ppaction://hlinksldjump" tooltip="Production: Production group 5 Z=2.4 / W=10%"/>
          </p:cNvPr>
          <p:cNvSpPr/>
          <p:nvPr/>
        </p:nvSpPr>
        <p:spPr>
          <a:xfrm>
            <a:off x="11747570" y="914198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5398" name="object_5399">
            <a:hlinkClick r:id="rId7" action="ppaction://hlinksldjump" tooltip="Production: Production group 9 Z=2.6 / W=10%"/>
          </p:cNvPr>
          <p:cNvSpPr/>
          <p:nvPr/>
        </p:nvSpPr>
        <p:spPr>
          <a:xfrm>
            <a:off x="10983940" y="914198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5400" name="object_5401">
            <a:hlinkClick r:id="rId7" action="ppaction://hlinksldjump" tooltip="Production: Production group 6 Z=2.8 / W=12%"/>
          </p:cNvPr>
          <p:cNvSpPr/>
          <p:nvPr/>
        </p:nvSpPr>
        <p:spPr>
          <a:xfrm>
            <a:off x="10340620" y="900281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5402" name="object_5403">
            <a:hlinkClick r:id="rId7" action="ppaction://hlinksldjump" tooltip="Finance: Accounting Z=2.4 / W=15%"/>
          </p:cNvPr>
          <p:cNvSpPr/>
          <p:nvPr/>
        </p:nvSpPr>
        <p:spPr>
          <a:xfrm>
            <a:off x="11488101" y="879406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5404" name="object_5405">
            <a:hlinkClick r:id="rId7" action="ppaction://hlinksldjump" tooltip="HR: Payroll processing Z=2.8 / W=14%"/>
          </p:cNvPr>
          <p:cNvSpPr/>
          <p:nvPr/>
        </p:nvSpPr>
        <p:spPr>
          <a:xfrm>
            <a:off x="10445709" y="886364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5406" name="object_5407">
            <a:hlinkClick r:id="rId7" action="ppaction://hlinksldjump" tooltip="HR: HR development Z=2.9 / W=13%"/>
          </p:cNvPr>
          <p:cNvSpPr/>
          <p:nvPr/>
        </p:nvSpPr>
        <p:spPr>
          <a:xfrm>
            <a:off x="10085052" y="8933231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5408" name="object_5409">
            <a:hlinkClick r:id="rId7" action="ppaction://hlinksldjump" tooltip="Legal: Audit Z=2.2 / W=2%"/>
          </p:cNvPr>
          <p:cNvSpPr/>
          <p:nvPr/>
        </p:nvSpPr>
        <p:spPr>
          <a:xfrm>
            <a:off x="12152861" y="969864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5410" name="object_5411">
            <a:hlinkClick r:id="rId7" action="ppaction://hlinksldjump" tooltip="IT: Software development Z=2.3 / W=4%"/>
          </p:cNvPr>
          <p:cNvSpPr/>
          <p:nvPr/>
        </p:nvSpPr>
        <p:spPr>
          <a:xfrm>
            <a:off x="12038645" y="9559480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5412" name="object_5413">
            <a:hlinkClick r:id="rId7" action="ppaction://hlinksldjump" tooltip="IT: IT operation Z=2.5 / W=7%"/>
          </p:cNvPr>
          <p:cNvSpPr/>
          <p:nvPr/>
        </p:nvSpPr>
        <p:spPr>
          <a:xfrm>
            <a:off x="11225850" y="9350730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8" name="object_5429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4A6DC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42</a:t>
            </a:r>
            <a:endParaRPr sz="2950" b="1" dirty="0"/>
          </a:p>
        </p:txBody>
      </p:sp>
      <p:sp>
        <p:nvSpPr>
          <p:cNvPr id="5430" name="object_5431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Zukunftssicherheit des Arbeitsplatzes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5432" name="5433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5434" name="5435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5436" name="object_5437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2.5</a:t>
            </a:r>
          </a:p>
        </p:txBody>
      </p:sp>
      <p:sp>
        <p:nvSpPr>
          <p:cNvPr id="5438" name="object_5439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5440" name="object_5441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5442" name="object_5443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5444" name="object_5445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5416" name="object_5417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5418" name="object_5419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5420" name="object_5421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5422" name="object_5423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5424" name="object_5425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5426" name="object_5427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5446" name="object_5447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8" name="object_5449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0" name="object_5451">
            <a:hlinkClick r:id="rId7" action="ppaction://hlinksldjump" tooltip="Company overall Z=2.5 / W=79%"/>
          </p:cNvPr>
          <p:cNvSpPr/>
          <p:nvPr/>
        </p:nvSpPr>
        <p:spPr>
          <a:xfrm>
            <a:off x="11220837" y="4340733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5452" name="object_5453">
            <a:hlinkClick r:id="rId7" action="ppaction://hlinksldjump" tooltip="Marketing: Communication Z=4.0 / W=79%"/>
          </p:cNvPr>
          <p:cNvSpPr/>
          <p:nvPr/>
        </p:nvSpPr>
        <p:spPr>
          <a:xfrm>
            <a:off x="6336346" y="4340733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5454" name="object_5455">
            <a:hlinkClick r:id="rId7" action="ppaction://hlinksldjump" tooltip="Production: Production group 9 Z=2.6 / W=79%"/>
          </p:cNvPr>
          <p:cNvSpPr/>
          <p:nvPr/>
        </p:nvSpPr>
        <p:spPr>
          <a:xfrm>
            <a:off x="10806881" y="4340733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5456" name="object_5457">
            <a:hlinkClick r:id="rId7" action="ppaction://hlinksldjump" tooltip="Marketing: Sponsoring Z=1.2 / W=65%"/>
          </p:cNvPr>
          <p:cNvSpPr/>
          <p:nvPr/>
        </p:nvSpPr>
        <p:spPr>
          <a:xfrm>
            <a:off x="15445827" y="5314899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5458" name="object_5459">
            <a:hlinkClick r:id="rId7" action="ppaction://hlinksldjump" tooltip="Production: Production group 10 Z=3.2 / W=65%"/>
          </p:cNvPr>
          <p:cNvSpPr/>
          <p:nvPr/>
        </p:nvSpPr>
        <p:spPr>
          <a:xfrm>
            <a:off x="9162839" y="5314899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5460" name="object_5461">
            <a:hlinkClick r:id="rId7" action="ppaction://hlinksldjump" tooltip="Marketing: Product development Z=2.7 / W=56%"/>
          </p:cNvPr>
          <p:cNvSpPr/>
          <p:nvPr/>
        </p:nvSpPr>
        <p:spPr>
          <a:xfrm>
            <a:off x="10709420" y="5941149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5462" name="object_5463">
            <a:hlinkClick r:id="rId7" action="ppaction://hlinksldjump" tooltip="Purchase: Purchase administration Z=2.0 / W=56%"/>
          </p:cNvPr>
          <p:cNvSpPr/>
          <p:nvPr/>
        </p:nvSpPr>
        <p:spPr>
          <a:xfrm>
            <a:off x="12766090" y="5941149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5464" name="object_5465">
            <a:hlinkClick r:id="rId7" action="ppaction://hlinksldjump" tooltip="Marketing: Advertising Z=2.4 / W=90%"/>
          </p:cNvPr>
          <p:cNvSpPr/>
          <p:nvPr/>
        </p:nvSpPr>
        <p:spPr>
          <a:xfrm>
            <a:off x="11724093" y="357531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5466" name="object_5467">
            <a:hlinkClick r:id="rId7" action="ppaction://hlinksldjump" tooltip="Purchase: Purchase development Z=3.1 / W=57%"/>
          </p:cNvPr>
          <p:cNvSpPr/>
          <p:nvPr/>
        </p:nvSpPr>
        <p:spPr>
          <a:xfrm>
            <a:off x="9425648" y="58715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5468" name="object_5469">
            <a:hlinkClick r:id="rId7" action="ppaction://hlinksldjump" tooltip="HR: HR development Z=2.7 / W=57%"/>
          </p:cNvPr>
          <p:cNvSpPr/>
          <p:nvPr/>
        </p:nvSpPr>
        <p:spPr>
          <a:xfrm>
            <a:off x="10468887" y="58715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5470" name="object_5471">
            <a:hlinkClick r:id="rId7" action="ppaction://hlinksldjump" tooltip="Production: Production group 1 Z=2.0 / W=0%"/>
          </p:cNvPr>
          <p:cNvSpPr/>
          <p:nvPr/>
        </p:nvSpPr>
        <p:spPr>
          <a:xfrm rot="10800000">
            <a:off x="12897136" y="9837814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5472" name="object_5473">
            <a:hlinkClick r:id="rId7" action="ppaction://hlinksldjump" tooltip="Production: Production group 1 Z=2.0 / W=0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cxnSp>
        <p:nvCxnSpPr>
          <p:cNvPr id="5474" name="object_5475"/>
          <p:cNvCxnSpPr/>
          <p:nvPr/>
        </p:nvCxnSpPr>
        <p:spPr>
          <a:xfrm flipV="1">
            <a:off x="13150803" y="3722410"/>
            <a:ext cx="4105216" cy="6382421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5476" name="object_5477">
            <a:hlinkClick r:id="rId7" action="ppaction://hlinksldjump" tooltip="Production: Production group 2 Z=2.0 / W=0%"/>
          </p:cNvPr>
          <p:cNvSpPr/>
          <p:nvPr/>
        </p:nvSpPr>
        <p:spPr>
          <a:xfrm rot="21600000">
            <a:off x="12897136" y="9864515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4A6DC">
              <a:alpha val="89999"/>
            </a:srgbClr>
          </a:solidFill>
          <a:ln>
            <a:noFill/>
          </a:ln>
        </p:spPr>
      </p:sp>
      <p:sp>
        <p:nvSpPr>
          <p:cNvPr id="5478" name="object_5479">
            <a:hlinkClick r:id="rId7" action="ppaction://hlinksldjump" tooltip="Production: Production group 2 Z=2.0 / W=0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cxnSp>
        <p:nvCxnSpPr>
          <p:cNvPr id="5480" name="object_5481"/>
          <p:cNvCxnSpPr/>
          <p:nvPr/>
        </p:nvCxnSpPr>
        <p:spPr>
          <a:xfrm flipV="1">
            <a:off x="13150803" y="4570551"/>
            <a:ext cx="4105216" cy="5534280"/>
          </a:xfrm>
          <a:prstGeom prst="line">
            <a:avLst/>
          </a:prstGeom>
          <a:ln w="9525" cap="flat" cmpd="sng" algn="ctr">
            <a:solidFill>
              <a:srgbClr val="54A6DC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5482" name="object_5483">
            <a:hlinkClick r:id="rId7" action="ppaction://hlinksldjump" tooltip="Production: Production group 3 Z=2.3 / W=93%"/>
          </p:cNvPr>
          <p:cNvSpPr/>
          <p:nvPr/>
        </p:nvSpPr>
        <p:spPr>
          <a:xfrm>
            <a:off x="11760815" y="336656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5484" name="object_5485">
            <a:hlinkClick r:id="rId7" action="ppaction://hlinksldjump" tooltip="HR: Organisation development Z=2.5 / W=93%"/>
          </p:cNvPr>
          <p:cNvSpPr/>
          <p:nvPr/>
        </p:nvSpPr>
        <p:spPr>
          <a:xfrm>
            <a:off x="11298659" y="336656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5486" name="object_5487">
            <a:hlinkClick r:id="rId7" action="ppaction://hlinksldjump" tooltip="Production: Production group 4 Z=2.9 / W=45%"/>
          </p:cNvPr>
          <p:cNvSpPr/>
          <p:nvPr/>
        </p:nvSpPr>
        <p:spPr>
          <a:xfrm>
            <a:off x="10003103" y="670656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5488" name="object_5489">
            <a:hlinkClick r:id="rId7" action="ppaction://hlinksldjump" tooltip="Production: Production group 5 Z=2.4 / W=87%"/>
          </p:cNvPr>
          <p:cNvSpPr/>
          <p:nvPr/>
        </p:nvSpPr>
        <p:spPr>
          <a:xfrm>
            <a:off x="11670261" y="3784066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5490" name="object_5491">
            <a:hlinkClick r:id="rId7" action="ppaction://hlinksldjump" tooltip="Finance: Accounting Z=2.9 / W=87%"/>
          </p:cNvPr>
          <p:cNvSpPr/>
          <p:nvPr/>
        </p:nvSpPr>
        <p:spPr>
          <a:xfrm>
            <a:off x="10024837" y="3784066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5492" name="object_5493">
            <a:hlinkClick r:id="rId7" action="ppaction://hlinksldjump" tooltip="Production: Production group 6 Z=2.1 / W=60%"/>
          </p:cNvPr>
          <p:cNvSpPr/>
          <p:nvPr/>
        </p:nvSpPr>
        <p:spPr>
          <a:xfrm>
            <a:off x="12672794" y="5662816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5494" name="object_5495">
            <a:hlinkClick r:id="rId7" action="ppaction://hlinksldjump" tooltip="Production: Production group 7 Z=3.1 / W=86%"/>
          </p:cNvPr>
          <p:cNvSpPr/>
          <p:nvPr/>
        </p:nvSpPr>
        <p:spPr>
          <a:xfrm>
            <a:off x="9317770" y="3853650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5496" name="object_5497">
            <a:hlinkClick r:id="rId7" action="ppaction://hlinksldjump" tooltip="Production: Production group 8 Z=1.9 / W=35%"/>
          </p:cNvPr>
          <p:cNvSpPr/>
          <p:nvPr/>
        </p:nvSpPr>
        <p:spPr>
          <a:xfrm>
            <a:off x="13308213" y="7402398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5498" name="object_5499">
            <a:hlinkClick r:id="rId7" action="ppaction://hlinksldjump" tooltip="Finance: Controlling Z=3.6 / W=83%"/>
          </p:cNvPr>
          <p:cNvSpPr/>
          <p:nvPr/>
        </p:nvSpPr>
        <p:spPr>
          <a:xfrm>
            <a:off x="7783146" y="4062400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5500" name="object_5501">
            <a:hlinkClick r:id="rId7" action="ppaction://hlinksldjump" tooltip="HR: Payroll processing Z=3.1 / W=96%"/>
          </p:cNvPr>
          <p:cNvSpPr/>
          <p:nvPr/>
        </p:nvSpPr>
        <p:spPr>
          <a:xfrm>
            <a:off x="9253203" y="3157817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5502" name="object_5503">
            <a:hlinkClick r:id="rId7" action="ppaction://hlinksldjump" tooltip="HR: HR administration Z=2.9 / W=78%"/>
          </p:cNvPr>
          <p:cNvSpPr/>
          <p:nvPr/>
        </p:nvSpPr>
        <p:spPr>
          <a:xfrm>
            <a:off x="9968941" y="4410316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5504" name="object_5505">
            <a:hlinkClick r:id="rId7" action="ppaction://hlinksldjump" tooltip="Legal: Compliance Z=1.9 / W=50%"/>
          </p:cNvPr>
          <p:cNvSpPr/>
          <p:nvPr/>
        </p:nvSpPr>
        <p:spPr>
          <a:xfrm>
            <a:off x="13317202" y="6358649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5506" name="object_5507">
            <a:hlinkClick r:id="rId7" action="ppaction://hlinksldjump" tooltip="Legal: Contract design Z=1.5 / W=100%"/>
          </p:cNvPr>
          <p:cNvSpPr/>
          <p:nvPr/>
        </p:nvSpPr>
        <p:spPr>
          <a:xfrm>
            <a:off x="14335153" y="287948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5508" name="object_5509">
            <a:hlinkClick r:id="rId7" action="ppaction://hlinksldjump" tooltip="IT: IT purchase Z=4.5 / W=100%"/>
          </p:cNvPr>
          <p:cNvSpPr/>
          <p:nvPr/>
        </p:nvSpPr>
        <p:spPr>
          <a:xfrm>
            <a:off x="4850187" y="2879484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  <p:sp>
        <p:nvSpPr>
          <p:cNvPr id="5510" name="object_5511">
            <a:hlinkClick r:id="rId7" action="ppaction://hlinksldjump" tooltip="Legal: Audit Z=1.6 / W=48%"/>
          </p:cNvPr>
          <p:cNvSpPr/>
          <p:nvPr/>
        </p:nvSpPr>
        <p:spPr>
          <a:xfrm>
            <a:off x="14183334" y="6497815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5512" name="object_5513">
            <a:hlinkClick r:id="rId7" action="ppaction://hlinksldjump" tooltip="IT: Software development Z=2.3 / W=71%"/>
          </p:cNvPr>
          <p:cNvSpPr/>
          <p:nvPr/>
        </p:nvSpPr>
        <p:spPr>
          <a:xfrm>
            <a:off x="11769160" y="4897399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5514" name="object_5515">
            <a:hlinkClick r:id="rId7" action="ppaction://hlinksldjump" tooltip="IT: IT operation Z=2.5 / W=71%"/>
          </p:cNvPr>
          <p:cNvSpPr/>
          <p:nvPr/>
        </p:nvSpPr>
        <p:spPr>
          <a:xfrm>
            <a:off x="11424674" y="4897399"/>
            <a:ext cx="534035" cy="534035"/>
          </a:xfrm>
          <a:prstGeom prst="ellipse">
            <a:avLst/>
          </a:prstGeom>
          <a:solidFill>
            <a:srgbClr val="54A6DC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8" name="object_11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519041"/>
            <a:ext cx="1098413" cy="1098413"/>
          </a:xfrm>
          <a:prstGeom prst="rect">
            <a:avLst/>
          </a:prstGeom>
        </p:spPr>
      </p:pic>
      <p:sp>
        <p:nvSpPr>
          <p:cNvPr id="1150" name="object_1151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EUCUSA Index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1152" name="1153">
            <a:hlinkClick r:id="rId4" action="ppaction://hlinksldjump" tooltip="Inhalt"/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1154" name="1155">
            <a:hlinkClick r:id="rId6" action="ppaction://hlinksldjump" tooltip="Handlungsportfolio"/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1156" name="object_1157"/>
          <p:cNvSpPr/>
          <p:nvPr/>
        </p:nvSpPr>
        <p:spPr>
          <a:xfrm>
            <a:off x="18761549" y="2418474"/>
            <a:ext cx="1152524" cy="1152524"/>
          </a:xfrm>
          <a:prstGeom prst="diamond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2.4</a:t>
            </a:r>
          </a:p>
        </p:txBody>
      </p:sp>
      <p:sp>
        <p:nvSpPr>
          <p:cNvPr id="1158" name="object_1159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1160" name="object_1161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1162" name="object_1163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1164" name="object_1165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1136" name="object_1137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1138" name="object_1139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1140" name="object_1141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1142" name="object_1143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1144" name="object_1145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1146" name="object_1147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1166" name="object_1167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8" name="object_1169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0" name="object_1171">
            <a:hlinkClick r:id="rId8" action="ppaction://hlinksldjump" tooltip="Company overall Z=2.4 / W=40%"/>
          </p:cNvPr>
          <p:cNvSpPr/>
          <p:nvPr/>
        </p:nvSpPr>
        <p:spPr>
          <a:xfrm>
            <a:off x="11475216" y="6987727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1172" name="object_1173">
            <a:hlinkClick r:id="rId8" action="ppaction://hlinksldjump" tooltip="HR: HR development Z=2.6 / W=40%"/>
          </p:cNvPr>
          <p:cNvSpPr/>
          <p:nvPr/>
        </p:nvSpPr>
        <p:spPr>
          <a:xfrm>
            <a:off x="11011698" y="6987727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1174" name="object_1175">
            <a:hlinkClick r:id="rId8" action="ppaction://hlinksldjump" tooltip="Marketing: Sponsoring Z=1.5 / W=31%"/>
          </p:cNvPr>
          <p:cNvSpPr/>
          <p:nvPr/>
        </p:nvSpPr>
        <p:spPr>
          <a:xfrm>
            <a:off x="14337813" y="7613977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1176" name="object_1177">
            <a:hlinkClick r:id="rId8" action="ppaction://hlinksldjump" tooltip="Purchase: Purchase development Z=2.4 / W=31%"/>
          </p:cNvPr>
          <p:cNvSpPr/>
          <p:nvPr/>
        </p:nvSpPr>
        <p:spPr>
          <a:xfrm>
            <a:off x="11508746" y="7613977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1178" name="object_1179">
            <a:hlinkClick r:id="rId8" action="ppaction://hlinksldjump" tooltip="Legal: Audit Z=2.2 / W=31%"/>
          </p:cNvPr>
          <p:cNvSpPr/>
          <p:nvPr/>
        </p:nvSpPr>
        <p:spPr>
          <a:xfrm>
            <a:off x="12078463" y="7613977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1180" name="object_1181">
            <a:hlinkClick r:id="rId8" action="ppaction://hlinksldjump" tooltip="Marketing: Communication Z=2.8 / W=35%"/>
          </p:cNvPr>
          <p:cNvSpPr/>
          <p:nvPr/>
        </p:nvSpPr>
        <p:spPr>
          <a:xfrm>
            <a:off x="10230162" y="7335644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1182" name="object_1183">
            <a:hlinkClick r:id="rId8" action="ppaction://hlinksldjump" tooltip="Marketing: Advertising Z=2.2 / W=35%"/>
          </p:cNvPr>
          <p:cNvSpPr/>
          <p:nvPr/>
        </p:nvSpPr>
        <p:spPr>
          <a:xfrm>
            <a:off x="12198302" y="7335644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1184" name="object_1185">
            <a:hlinkClick r:id="rId8" action="ppaction://hlinksldjump" tooltip="Production: Production group 6 Z=2.4 / W=35%"/>
          </p:cNvPr>
          <p:cNvSpPr/>
          <p:nvPr/>
        </p:nvSpPr>
        <p:spPr>
          <a:xfrm rot="10800000">
            <a:off x="11615607" y="7335644"/>
            <a:ext cx="634167" cy="634167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49C0B6">
              <a:alpha val="89999"/>
            </a:srgbClr>
          </a:solidFill>
          <a:ln>
            <a:noFill/>
          </a:ln>
        </p:spPr>
      </p:sp>
      <p:sp>
        <p:nvSpPr>
          <p:cNvPr id="1186" name="object_1187">
            <a:hlinkClick r:id="rId8" action="ppaction://hlinksldjump" tooltip="Production: Production group 6 Z=2.4 / W=35%"/>
          </p:cNvPr>
          <p:cNvSpPr/>
          <p:nvPr/>
        </p:nvSpPr>
        <p:spPr>
          <a:xfrm>
            <a:off x="17256019" y="3455392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cxnSp>
        <p:nvCxnSpPr>
          <p:cNvPr id="1188" name="object_1189"/>
          <p:cNvCxnSpPr/>
          <p:nvPr/>
        </p:nvCxnSpPr>
        <p:spPr>
          <a:xfrm flipV="1">
            <a:off x="11932690" y="3789164"/>
            <a:ext cx="5323329" cy="3880252"/>
          </a:xfrm>
          <a:prstGeom prst="line">
            <a:avLst/>
          </a:prstGeom>
          <a:ln w="9525" cap="flat" cmpd="sng" algn="ctr">
            <a:solidFill>
              <a:srgbClr val="49C0B6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190" name="object_1191">
            <a:hlinkClick r:id="rId8" action="ppaction://hlinksldjump" tooltip="IT: IT operation Z=2.4 / W=35%"/>
          </p:cNvPr>
          <p:cNvSpPr/>
          <p:nvPr/>
        </p:nvSpPr>
        <p:spPr>
          <a:xfrm rot="21600000">
            <a:off x="11615607" y="7369021"/>
            <a:ext cx="634167" cy="634167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49C0B6">
              <a:alpha val="89999"/>
            </a:srgbClr>
          </a:solidFill>
          <a:ln>
            <a:noFill/>
          </a:ln>
        </p:spPr>
      </p:sp>
      <p:sp>
        <p:nvSpPr>
          <p:cNvPr id="1192" name="object_1193">
            <a:hlinkClick r:id="rId8" action="ppaction://hlinksldjump" tooltip="IT: IT operation Z=2.4 / W=35%"/>
          </p:cNvPr>
          <p:cNvSpPr/>
          <p:nvPr/>
        </p:nvSpPr>
        <p:spPr>
          <a:xfrm>
            <a:off x="17256019" y="4303533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cxnSp>
        <p:nvCxnSpPr>
          <p:cNvPr id="1194" name="object_1195"/>
          <p:cNvCxnSpPr/>
          <p:nvPr/>
        </p:nvCxnSpPr>
        <p:spPr>
          <a:xfrm flipV="1">
            <a:off x="11932690" y="4637305"/>
            <a:ext cx="5323329" cy="3032111"/>
          </a:xfrm>
          <a:prstGeom prst="line">
            <a:avLst/>
          </a:prstGeom>
          <a:ln w="9525" cap="flat" cmpd="sng" algn="ctr">
            <a:solidFill>
              <a:srgbClr val="49C0B6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196" name="object_1197">
            <a:hlinkClick r:id="rId8" action="ppaction://hlinksldjump" tooltip="Marketing: Product development Z=2.4 / W=30%"/>
          </p:cNvPr>
          <p:cNvSpPr/>
          <p:nvPr/>
        </p:nvSpPr>
        <p:spPr>
          <a:xfrm>
            <a:off x="11619768" y="7683560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1198" name="object_1199">
            <a:hlinkClick r:id="rId8" action="ppaction://hlinksldjump" tooltip="Production: Production group 4 Z=2.8 / W=30%"/>
          </p:cNvPr>
          <p:cNvSpPr/>
          <p:nvPr/>
        </p:nvSpPr>
        <p:spPr>
          <a:xfrm>
            <a:off x="10111541" y="7683560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1200" name="object_1201">
            <a:hlinkClick r:id="rId8" action="ppaction://hlinksldjump" tooltip="Purchase: Purchase administration Z=2.6 / W=42%"/>
          </p:cNvPr>
          <p:cNvSpPr/>
          <p:nvPr/>
        </p:nvSpPr>
        <p:spPr>
          <a:xfrm>
            <a:off x="11022379" y="6848560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1202" name="object_1203">
            <a:hlinkClick r:id="rId8" action="ppaction://hlinksldjump" tooltip="HR: Payroll processing Z=2.8 / W=42%"/>
          </p:cNvPr>
          <p:cNvSpPr/>
          <p:nvPr/>
        </p:nvSpPr>
        <p:spPr>
          <a:xfrm>
            <a:off x="10102597" y="6848560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1204" name="object_1205">
            <a:hlinkClick r:id="rId8" action="ppaction://hlinksldjump" tooltip="Production: Production group 1 Z=2.6 / W=0%"/>
          </p:cNvPr>
          <p:cNvSpPr/>
          <p:nvPr/>
        </p:nvSpPr>
        <p:spPr>
          <a:xfrm>
            <a:off x="10954444" y="9771059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1206" name="object_1207">
            <a:hlinkClick r:id="rId8" action="ppaction://hlinksldjump" tooltip="Production: Production group 2 Z=2.4 / W=0%"/>
          </p:cNvPr>
          <p:cNvSpPr/>
          <p:nvPr/>
        </p:nvSpPr>
        <p:spPr>
          <a:xfrm>
            <a:off x="11498918" y="9771059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1208" name="object_1209">
            <a:hlinkClick r:id="rId8" action="ppaction://hlinksldjump" tooltip="Production: Production group 3 Z=2.6 / W=49%"/>
          </p:cNvPr>
          <p:cNvSpPr/>
          <p:nvPr/>
        </p:nvSpPr>
        <p:spPr>
          <a:xfrm>
            <a:off x="10993313" y="6361477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1210" name="object_1211">
            <a:hlinkClick r:id="rId8" action="ppaction://hlinksldjump" tooltip="Production: Production group 5 Z=2.1 / W=37%"/>
          </p:cNvPr>
          <p:cNvSpPr/>
          <p:nvPr/>
        </p:nvSpPr>
        <p:spPr>
          <a:xfrm>
            <a:off x="12462448" y="7196477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1212" name="object_1213">
            <a:hlinkClick r:id="rId8" action="ppaction://hlinksldjump" tooltip="Legal: Contract design Z=1.9 / W=37%"/>
          </p:cNvPr>
          <p:cNvSpPr/>
          <p:nvPr/>
        </p:nvSpPr>
        <p:spPr>
          <a:xfrm>
            <a:off x="13132245" y="7196477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1214" name="object_1215">
            <a:hlinkClick r:id="rId8" action="ppaction://hlinksldjump" tooltip="Production: Production group 7 Z=2.4 / W=39%"/>
          </p:cNvPr>
          <p:cNvSpPr/>
          <p:nvPr/>
        </p:nvSpPr>
        <p:spPr>
          <a:xfrm>
            <a:off x="11502905" y="7057310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1216" name="object_1217">
            <a:hlinkClick r:id="rId8" action="ppaction://hlinksldjump" tooltip="Production: Production group 8 Z=2.3 / W=34%"/>
          </p:cNvPr>
          <p:cNvSpPr/>
          <p:nvPr/>
        </p:nvSpPr>
        <p:spPr>
          <a:xfrm>
            <a:off x="11919129" y="7405227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1218" name="object_1219">
            <a:hlinkClick r:id="rId8" action="ppaction://hlinksldjump" tooltip="Legal: Compliance Z=2.4 / W=34%"/>
          </p:cNvPr>
          <p:cNvSpPr/>
          <p:nvPr/>
        </p:nvSpPr>
        <p:spPr>
          <a:xfrm>
            <a:off x="11372559" y="7405227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1220" name="object_1221">
            <a:hlinkClick r:id="rId8" action="ppaction://hlinksldjump" tooltip="Production: Production group 9 Z=2.7 / W=38%"/>
          </p:cNvPr>
          <p:cNvSpPr/>
          <p:nvPr/>
        </p:nvSpPr>
        <p:spPr>
          <a:xfrm>
            <a:off x="10606640" y="7126894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1222" name="object_1223">
            <a:hlinkClick r:id="rId8" action="ppaction://hlinksldjump" tooltip="Production: Production group 10 Z=2.4 / W=38%"/>
          </p:cNvPr>
          <p:cNvSpPr/>
          <p:nvPr/>
        </p:nvSpPr>
        <p:spPr>
          <a:xfrm>
            <a:off x="11379710" y="7126894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1224" name="object_1225">
            <a:hlinkClick r:id="rId8" action="ppaction://hlinksldjump" tooltip="Finance: Accounting Z=2.2 / W=47%"/>
          </p:cNvPr>
          <p:cNvSpPr/>
          <p:nvPr/>
        </p:nvSpPr>
        <p:spPr>
          <a:xfrm>
            <a:off x="12016534" y="6500644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1226" name="object_1227">
            <a:hlinkClick r:id="rId8" action="ppaction://hlinksldjump" tooltip="Finance: Controlling Z=2.3 / W=28%"/>
          </p:cNvPr>
          <p:cNvSpPr/>
          <p:nvPr/>
        </p:nvSpPr>
        <p:spPr>
          <a:xfrm>
            <a:off x="11943374" y="7822727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1228" name="object_1229">
            <a:hlinkClick r:id="rId8" action="ppaction://hlinksldjump" tooltip="HR: Organisation development Z=2.4 / W=43%"/>
          </p:cNvPr>
          <p:cNvSpPr/>
          <p:nvPr/>
        </p:nvSpPr>
        <p:spPr>
          <a:xfrm>
            <a:off x="11680559" y="6778977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1230" name="object_1231">
            <a:hlinkClick r:id="rId8" action="ppaction://hlinksldjump" tooltip="HR: HR administration Z=2.5 / W=46%"/>
          </p:cNvPr>
          <p:cNvSpPr/>
          <p:nvPr/>
        </p:nvSpPr>
        <p:spPr>
          <a:xfrm>
            <a:off x="11356200" y="6570227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1232" name="object_1233">
            <a:hlinkClick r:id="rId8" action="ppaction://hlinksldjump" tooltip="IT: Software development Z=2.2 / W=32%"/>
          </p:cNvPr>
          <p:cNvSpPr/>
          <p:nvPr/>
        </p:nvSpPr>
        <p:spPr>
          <a:xfrm>
            <a:off x="12088777" y="7544393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1234" name="object_1235">
            <a:hlinkClick r:id="rId8" action="ppaction://hlinksldjump" tooltip="IT: IT purchase Z=2.6 / W=32%"/>
          </p:cNvPr>
          <p:cNvSpPr/>
          <p:nvPr/>
        </p:nvSpPr>
        <p:spPr>
          <a:xfrm>
            <a:off x="10995252" y="7544393"/>
            <a:ext cx="667544" cy="667544"/>
          </a:xfrm>
          <a:prstGeom prst="diamond">
            <a:avLst/>
          </a:prstGeom>
          <a:solidFill>
            <a:srgbClr val="49C0B6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0" name="object_1251"/>
          <p:cNvSpPr>
            <a:spLocks noGrp="1"/>
          </p:cNvSpPr>
          <p:nvPr/>
        </p:nvSpPr>
        <p:spPr>
          <a:xfrm>
            <a:off x="757390" y="680607"/>
            <a:ext cx="733425" cy="733425"/>
          </a:xfrm>
          <a:prstGeom prst="rect">
            <a:avLst/>
          </a:prstGeom>
          <a:ln w="125650">
            <a:solidFill>
              <a:srgbClr val="5C5A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2" name="object_1253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2850" spc="-5" dirty="0">
                <a:solidFill>
                  <a:srgbClr val="515455"/>
                </a:solidFill>
              </a:rPr>
              <a:t>Tabellenportfolio | Arbeitsabläufe und Arbeitszeitregelung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1254" name="1255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1256" name="1257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1258" name="object_1259"/>
          <p:cNvSpPr/>
          <p:nvPr/>
        </p:nvSpPr>
        <p:spPr>
          <a:xfrm>
            <a:off x="18761549" y="2418474"/>
            <a:ext cx="922019" cy="922019"/>
          </a:xfrm>
          <a:prstGeom prst="rect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2.5</a:t>
            </a:r>
          </a:p>
        </p:txBody>
      </p:sp>
      <p:sp>
        <p:nvSpPr>
          <p:cNvPr id="1260" name="object_1261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1262" name="object_1263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1264" name="object_1265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1266" name="object_1267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1238" name="object_1239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1240" name="object_1241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1242" name="object_1243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1244" name="object_1245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1246" name="object_1247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1248" name="object_1249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1268" name="object_1269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0" name="object_1271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2" name="object_1273">
            <a:hlinkClick r:id="rId7" action="ppaction://hlinksldjump" tooltip="Company overall Z=2.5 / W=44%"/>
          </p:cNvPr>
          <p:cNvSpPr/>
          <p:nvPr/>
        </p:nvSpPr>
        <p:spPr>
          <a:xfrm>
            <a:off x="11160375" y="6776148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1274" name="object_1275">
            <a:hlinkClick r:id="rId7" action="ppaction://hlinksldjump" tooltip="HR: HR development Z=2.8 / W=44%"/>
          </p:cNvPr>
          <p:cNvSpPr/>
          <p:nvPr/>
        </p:nvSpPr>
        <p:spPr>
          <a:xfrm>
            <a:off x="10396205" y="6776148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1276" name="object_1277">
            <a:hlinkClick r:id="rId7" action="ppaction://hlinksldjump" tooltip="Marketing: Sponsoring Z=1.7 / W=35%"/>
          </p:cNvPr>
          <p:cNvSpPr/>
          <p:nvPr/>
        </p:nvSpPr>
        <p:spPr>
          <a:xfrm>
            <a:off x="13771136" y="7402398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1278" name="object_1279">
            <a:hlinkClick r:id="rId7" action="ppaction://hlinksldjump" tooltip="Purchase: Purchase development Z=2.5 / W=35%"/>
          </p:cNvPr>
          <p:cNvSpPr/>
          <p:nvPr/>
        </p:nvSpPr>
        <p:spPr>
          <a:xfrm rot="10800000">
            <a:off x="11179654" y="7402398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280" name="object_1281">
            <a:hlinkClick r:id="rId7" action="ppaction://hlinksldjump" tooltip="Purchase: Purchase development Z=2.5 / W=35%"/>
          </p:cNvPr>
          <p:cNvSpPr/>
          <p:nvPr/>
        </p:nvSpPr>
        <p:spPr>
          <a:xfrm>
            <a:off x="17256019" y="3455392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cxnSp>
        <p:nvCxnSpPr>
          <p:cNvPr id="1282" name="object_1283"/>
          <p:cNvCxnSpPr/>
          <p:nvPr/>
        </p:nvCxnSpPr>
        <p:spPr>
          <a:xfrm flipV="1">
            <a:off x="11433321" y="3722410"/>
            <a:ext cx="5822698" cy="3947006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284" name="object_1285">
            <a:hlinkClick r:id="rId7" action="ppaction://hlinksldjump" tooltip="Legal: Audit Z=2.5 / W=35%"/>
          </p:cNvPr>
          <p:cNvSpPr/>
          <p:nvPr/>
        </p:nvSpPr>
        <p:spPr>
          <a:xfrm rot="21600000">
            <a:off x="11179654" y="7429100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286" name="object_1287">
            <a:hlinkClick r:id="rId7" action="ppaction://hlinksldjump" tooltip="Legal: Audit Z=2.5 / W=35%"/>
          </p:cNvPr>
          <p:cNvSpPr/>
          <p:nvPr/>
        </p:nvSpPr>
        <p:spPr>
          <a:xfrm>
            <a:off x="17256019" y="4303533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cxnSp>
        <p:nvCxnSpPr>
          <p:cNvPr id="1288" name="object_1289"/>
          <p:cNvCxnSpPr/>
          <p:nvPr/>
        </p:nvCxnSpPr>
        <p:spPr>
          <a:xfrm flipV="1">
            <a:off x="11433321" y="4570551"/>
            <a:ext cx="5822698" cy="3098865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290" name="object_1291">
            <a:hlinkClick r:id="rId7" action="ppaction://hlinksldjump" tooltip="Production: Production group 10 Z=2.6 / W=35%"/>
          </p:cNvPr>
          <p:cNvSpPr/>
          <p:nvPr/>
        </p:nvSpPr>
        <p:spPr>
          <a:xfrm rot="10800000">
            <a:off x="10962117" y="7402398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292" name="object_1293">
            <a:hlinkClick r:id="rId7" action="ppaction://hlinksldjump" tooltip="Production: Production group 10 Z=2.6 / W=35%"/>
          </p:cNvPr>
          <p:cNvSpPr/>
          <p:nvPr/>
        </p:nvSpPr>
        <p:spPr>
          <a:xfrm>
            <a:off x="17256019" y="5151674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cxnSp>
        <p:nvCxnSpPr>
          <p:cNvPr id="1294" name="object_1295"/>
          <p:cNvCxnSpPr/>
          <p:nvPr/>
        </p:nvCxnSpPr>
        <p:spPr>
          <a:xfrm flipV="1">
            <a:off x="11215783" y="5418692"/>
            <a:ext cx="6040236" cy="2250724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296" name="object_1297">
            <a:hlinkClick r:id="rId7" action="ppaction://hlinksldjump" tooltip="HR: Payroll processing Z=2.6 / W=35%"/>
          </p:cNvPr>
          <p:cNvSpPr/>
          <p:nvPr/>
        </p:nvSpPr>
        <p:spPr>
          <a:xfrm rot="21600000">
            <a:off x="10962117" y="7429100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298" name="object_1299">
            <a:hlinkClick r:id="rId7" action="ppaction://hlinksldjump" tooltip="HR: Payroll processing Z=2.6 / W=35%"/>
          </p:cNvPr>
          <p:cNvSpPr/>
          <p:nvPr/>
        </p:nvSpPr>
        <p:spPr>
          <a:xfrm>
            <a:off x="17256019" y="5999815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cxnSp>
        <p:nvCxnSpPr>
          <p:cNvPr id="1300" name="object_1301"/>
          <p:cNvCxnSpPr/>
          <p:nvPr/>
        </p:nvCxnSpPr>
        <p:spPr>
          <a:xfrm flipV="1">
            <a:off x="11215783" y="6266833"/>
            <a:ext cx="6040236" cy="1402583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302" name="object_1303">
            <a:hlinkClick r:id="rId7" action="ppaction://hlinksldjump" tooltip="Marketing: Communication Z=3.1 / W=47%"/>
          </p:cNvPr>
          <p:cNvSpPr/>
          <p:nvPr/>
        </p:nvSpPr>
        <p:spPr>
          <a:xfrm>
            <a:off x="9178113" y="6567398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1304" name="object_1305">
            <a:hlinkClick r:id="rId7" action="ppaction://hlinksldjump" tooltip="Purchase: Purchase administration Z=2.8 / W=47%"/>
          </p:cNvPr>
          <p:cNvSpPr/>
          <p:nvPr/>
        </p:nvSpPr>
        <p:spPr>
          <a:xfrm>
            <a:off x="10245507" y="6567398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1306" name="object_1307">
            <a:hlinkClick r:id="rId7" action="ppaction://hlinksldjump" tooltip="Finance: Accounting Z=2.4 / W=47%"/>
          </p:cNvPr>
          <p:cNvSpPr/>
          <p:nvPr/>
        </p:nvSpPr>
        <p:spPr>
          <a:xfrm>
            <a:off x="11707004" y="6567398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1308" name="object_1309">
            <a:hlinkClick r:id="rId7" action="ppaction://hlinksldjump" tooltip="Marketing: Product development Z=2.4 / W=32%"/>
          </p:cNvPr>
          <p:cNvSpPr/>
          <p:nvPr/>
        </p:nvSpPr>
        <p:spPr>
          <a:xfrm>
            <a:off x="11568749" y="7611148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1310" name="object_1311">
            <a:hlinkClick r:id="rId7" action="ppaction://hlinksldjump" tooltip="Marketing: Advertising Z=2.3 / W=41%"/>
          </p:cNvPr>
          <p:cNvSpPr/>
          <p:nvPr/>
        </p:nvSpPr>
        <p:spPr>
          <a:xfrm>
            <a:off x="11948009" y="6984898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1312" name="object_1313">
            <a:hlinkClick r:id="rId7" action="ppaction://hlinksldjump" tooltip="Production: Production group 1 Z=2.8 / W=0%"/>
          </p:cNvPr>
          <p:cNvSpPr/>
          <p:nvPr/>
        </p:nvSpPr>
        <p:spPr>
          <a:xfrm>
            <a:off x="10458344" y="9837814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1314" name="object_1315">
            <a:hlinkClick r:id="rId7" action="ppaction://hlinksldjump" tooltip="Production: Production group 2 Z=2.5 / W=0%"/>
          </p:cNvPr>
          <p:cNvSpPr/>
          <p:nvPr/>
        </p:nvSpPr>
        <p:spPr>
          <a:xfrm>
            <a:off x="11187780" y="9837814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1316" name="object_1317">
            <a:hlinkClick r:id="rId7" action="ppaction://hlinksldjump" tooltip="Production: Production group 3 Z=2.6 / W=50%"/>
          </p:cNvPr>
          <p:cNvSpPr/>
          <p:nvPr/>
        </p:nvSpPr>
        <p:spPr>
          <a:xfrm rot="10800000">
            <a:off x="10871299" y="6358649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318" name="object_1319">
            <a:hlinkClick r:id="rId7" action="ppaction://hlinksldjump" tooltip="Production: Production group 3 Z=2.6 / W=50%"/>
          </p:cNvPr>
          <p:cNvSpPr/>
          <p:nvPr/>
        </p:nvSpPr>
        <p:spPr>
          <a:xfrm>
            <a:off x="17256019" y="6847956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cxnSp>
        <p:nvCxnSpPr>
          <p:cNvPr id="1320" name="object_1321"/>
          <p:cNvCxnSpPr/>
          <p:nvPr/>
        </p:nvCxnSpPr>
        <p:spPr>
          <a:xfrm>
            <a:off x="11124965" y="6625666"/>
            <a:ext cx="6131054" cy="489308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322" name="object_1323">
            <a:hlinkClick r:id="rId7" action="ppaction://hlinksldjump" tooltip="HR: HR administration Z=2.6 / W=50%"/>
          </p:cNvPr>
          <p:cNvSpPr/>
          <p:nvPr/>
        </p:nvSpPr>
        <p:spPr>
          <a:xfrm rot="21600000">
            <a:off x="10871299" y="6385350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324" name="object_1325">
            <a:hlinkClick r:id="rId7" action="ppaction://hlinksldjump" tooltip="HR: HR administration Z=2.6 / W=50%"/>
          </p:cNvPr>
          <p:cNvSpPr/>
          <p:nvPr/>
        </p:nvSpPr>
        <p:spPr>
          <a:xfrm>
            <a:off x="17256019" y="7696097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cxnSp>
        <p:nvCxnSpPr>
          <p:cNvPr id="1326" name="object_1327"/>
          <p:cNvCxnSpPr/>
          <p:nvPr/>
        </p:nvCxnSpPr>
        <p:spPr>
          <a:xfrm>
            <a:off x="11124965" y="6625666"/>
            <a:ext cx="6131054" cy="1337449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328" name="object_1329">
            <a:hlinkClick r:id="rId7" action="ppaction://hlinksldjump" tooltip="Production: Production group 7 Z=2.7 / W=50%"/>
          </p:cNvPr>
          <p:cNvSpPr/>
          <p:nvPr/>
        </p:nvSpPr>
        <p:spPr>
          <a:xfrm>
            <a:off x="10542639" y="6358649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1330" name="object_1331">
            <a:hlinkClick r:id="rId7" action="ppaction://hlinksldjump" tooltip="Production: Production group 4 Z=2.9 / W=30%"/>
          </p:cNvPr>
          <p:cNvSpPr/>
          <p:nvPr/>
        </p:nvSpPr>
        <p:spPr>
          <a:xfrm>
            <a:off x="9879620" y="7750315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1332" name="object_1333">
            <a:hlinkClick r:id="rId7" action="ppaction://hlinksldjump" tooltip="Production: Production group 5 Z=2.3 / W=40%"/>
          </p:cNvPr>
          <p:cNvSpPr/>
          <p:nvPr/>
        </p:nvSpPr>
        <p:spPr>
          <a:xfrm>
            <a:off x="11960425" y="7054482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1334" name="object_1335">
            <a:hlinkClick r:id="rId7" action="ppaction://hlinksldjump" tooltip="Production: Production group 9 Z=2.7 / W=40%"/>
          </p:cNvPr>
          <p:cNvSpPr/>
          <p:nvPr/>
        </p:nvSpPr>
        <p:spPr>
          <a:xfrm>
            <a:off x="10563104" y="7054482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1336" name="object_1337">
            <a:hlinkClick r:id="rId7" action="ppaction://hlinksldjump" tooltip="Production: Production group 6 Z=2.3 / W=39%"/>
          </p:cNvPr>
          <p:cNvSpPr/>
          <p:nvPr/>
        </p:nvSpPr>
        <p:spPr>
          <a:xfrm>
            <a:off x="11828003" y="7124065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1338" name="object_1339">
            <a:hlinkClick r:id="rId7" action="ppaction://hlinksldjump" tooltip="Production: Production group 8 Z=2.8 / W=49%"/>
          </p:cNvPr>
          <p:cNvSpPr/>
          <p:nvPr/>
        </p:nvSpPr>
        <p:spPr>
          <a:xfrm>
            <a:off x="10341729" y="6428232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1340" name="object_1341">
            <a:hlinkClick r:id="rId7" action="ppaction://hlinksldjump" tooltip="Finance: Controlling Z=2.2 / W=17%"/>
          </p:cNvPr>
          <p:cNvSpPr/>
          <p:nvPr/>
        </p:nvSpPr>
        <p:spPr>
          <a:xfrm>
            <a:off x="12146975" y="8654897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1342" name="object_1343">
            <a:hlinkClick r:id="rId7" action="ppaction://hlinksldjump" tooltip="HR: Organisation development Z=2.5 / W=54%"/>
          </p:cNvPr>
          <p:cNvSpPr/>
          <p:nvPr/>
        </p:nvSpPr>
        <p:spPr>
          <a:xfrm>
            <a:off x="11379198" y="6080315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1344" name="object_1345">
            <a:hlinkClick r:id="rId7" action="ppaction://hlinksldjump" tooltip="Legal: Compliance Z=2.3 / W=37%"/>
          </p:cNvPr>
          <p:cNvSpPr/>
          <p:nvPr/>
        </p:nvSpPr>
        <p:spPr>
          <a:xfrm>
            <a:off x="11980652" y="7263231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1346" name="object_1347">
            <a:hlinkClick r:id="rId7" action="ppaction://hlinksldjump" tooltip="Legal: Contract design Z=1.8 / W=33%"/>
          </p:cNvPr>
          <p:cNvSpPr/>
          <p:nvPr/>
        </p:nvSpPr>
        <p:spPr>
          <a:xfrm>
            <a:off x="13522714" y="7541565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1348" name="object_1349">
            <a:hlinkClick r:id="rId7" action="ppaction://hlinksldjump" tooltip="IT: IT operation Z=2.4 / W=33%"/>
          </p:cNvPr>
          <p:cNvSpPr/>
          <p:nvPr/>
        </p:nvSpPr>
        <p:spPr>
          <a:xfrm>
            <a:off x="11530104" y="7541565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1350" name="object_1351">
            <a:hlinkClick r:id="rId7" action="ppaction://hlinksldjump" tooltip="IT: Software development Z=2.5 / W=38%"/>
          </p:cNvPr>
          <p:cNvSpPr/>
          <p:nvPr/>
        </p:nvSpPr>
        <p:spPr>
          <a:xfrm>
            <a:off x="11218648" y="7193648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1352" name="object_1353">
            <a:hlinkClick r:id="rId7" action="ppaction://hlinksldjump" tooltip="IT: IT purchase Z=2.3 / W=23%"/>
          </p:cNvPr>
          <p:cNvSpPr/>
          <p:nvPr/>
        </p:nvSpPr>
        <p:spPr>
          <a:xfrm>
            <a:off x="11953205" y="8237398"/>
            <a:ext cx="534035" cy="534035"/>
          </a:xfrm>
          <a:prstGeom prst="rect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" name="object_1369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C5AA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2950" b="1" dirty="0"/>
          </a:p>
        </p:txBody>
      </p:sp>
      <p:sp>
        <p:nvSpPr>
          <p:cNvPr id="1370" name="object_1371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Ungestörtes Arbeiten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1372" name="1373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1374" name="1375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1376" name="object_1377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2.7</a:t>
            </a:r>
          </a:p>
        </p:txBody>
      </p:sp>
      <p:sp>
        <p:nvSpPr>
          <p:cNvPr id="1378" name="object_1379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1380" name="object_1381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1382" name="object_1383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1384" name="object_1385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1356" name="object_1357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1358" name="object_1359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1360" name="object_1361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1362" name="object_1363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1364" name="object_1365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1366" name="object_1367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1386" name="object_1387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8" name="object_1389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0" name="object_1391">
            <a:hlinkClick r:id="rId7" action="ppaction://hlinksldjump" tooltip="Company overall Z=2.7 / W=44%"/>
          </p:cNvPr>
          <p:cNvSpPr/>
          <p:nvPr/>
        </p:nvSpPr>
        <p:spPr>
          <a:xfrm>
            <a:off x="10660483" y="67761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1392" name="object_1393">
            <a:hlinkClick r:id="rId7" action="ppaction://hlinksldjump" tooltip="Marketing: Advertising Z=2.2 / W=44%"/>
          </p:cNvPr>
          <p:cNvSpPr/>
          <p:nvPr/>
        </p:nvSpPr>
        <p:spPr>
          <a:xfrm>
            <a:off x="12167982" y="67761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1394" name="object_1395">
            <a:hlinkClick r:id="rId7" action="ppaction://hlinksldjump" tooltip="Purchase: Purchase administration Z=2.9 / W=44%"/>
          </p:cNvPr>
          <p:cNvSpPr/>
          <p:nvPr/>
        </p:nvSpPr>
        <p:spPr>
          <a:xfrm>
            <a:off x="10029327" y="67761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1396" name="object_1397">
            <a:hlinkClick r:id="rId7" action="ppaction://hlinksldjump" tooltip="Production: Production group 6 Z=2.3 / W=44%"/>
          </p:cNvPr>
          <p:cNvSpPr/>
          <p:nvPr/>
        </p:nvSpPr>
        <p:spPr>
          <a:xfrm>
            <a:off x="11802035" y="67761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1398" name="object_1399">
            <a:hlinkClick r:id="rId7" action="ppaction://hlinksldjump" tooltip="Marketing: Sponsoring Z=1.7 / W=31%"/>
          </p:cNvPr>
          <p:cNvSpPr/>
          <p:nvPr/>
        </p:nvSpPr>
        <p:spPr>
          <a:xfrm>
            <a:off x="13945442" y="76807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1400" name="object_1401">
            <a:hlinkClick r:id="rId7" action="ppaction://hlinksldjump" tooltip="Production: Production group 10 Z=2.8 / W=31%"/>
          </p:cNvPr>
          <p:cNvSpPr/>
          <p:nvPr/>
        </p:nvSpPr>
        <p:spPr>
          <a:xfrm>
            <a:off x="10156743" y="76807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1402" name="object_1403">
            <a:hlinkClick r:id="rId7" action="ppaction://hlinksldjump" tooltip="Marketing: Communication Z=2.8 / W=46%"/>
          </p:cNvPr>
          <p:cNvSpPr/>
          <p:nvPr/>
        </p:nvSpPr>
        <p:spPr>
          <a:xfrm>
            <a:off x="10259252" y="66369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1404" name="object_1405">
            <a:hlinkClick r:id="rId7" action="ppaction://hlinksldjump" tooltip="Marketing: Product development Z=2.5 / W=40%"/>
          </p:cNvPr>
          <p:cNvSpPr/>
          <p:nvPr/>
        </p:nvSpPr>
        <p:spPr>
          <a:xfrm rot="10800000">
            <a:off x="11264224" y="7054482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406" name="object_1407">
            <a:hlinkClick r:id="rId7" action="ppaction://hlinksldjump" tooltip="Marketing: Product development Z=2.5 / W=40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cxnSp>
        <p:nvCxnSpPr>
          <p:cNvPr id="1408" name="object_1409"/>
          <p:cNvCxnSpPr/>
          <p:nvPr/>
        </p:nvCxnSpPr>
        <p:spPr>
          <a:xfrm flipV="1">
            <a:off x="11517890" y="3722410"/>
            <a:ext cx="5738129" cy="3599089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410" name="object_1411">
            <a:hlinkClick r:id="rId7" action="ppaction://hlinksldjump" tooltip="Legal: Audit Z=2.5 / W=40%"/>
          </p:cNvPr>
          <p:cNvSpPr/>
          <p:nvPr/>
        </p:nvSpPr>
        <p:spPr>
          <a:xfrm rot="21600000">
            <a:off x="11264224" y="7081183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412" name="object_1413">
            <a:hlinkClick r:id="rId7" action="ppaction://hlinksldjump" tooltip="Legal: Audit Z=2.5 / W=40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cxnSp>
        <p:nvCxnSpPr>
          <p:cNvPr id="1414" name="object_1415"/>
          <p:cNvCxnSpPr/>
          <p:nvPr/>
        </p:nvCxnSpPr>
        <p:spPr>
          <a:xfrm flipV="1">
            <a:off x="11517890" y="4570551"/>
            <a:ext cx="5738129" cy="2750948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416" name="object_1417">
            <a:hlinkClick r:id="rId7" action="ppaction://hlinksldjump" tooltip="Purchase: Purchase development Z=2.2 / W=33%"/>
          </p:cNvPr>
          <p:cNvSpPr/>
          <p:nvPr/>
        </p:nvSpPr>
        <p:spPr>
          <a:xfrm>
            <a:off x="12097677" y="754156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1418" name="object_1419">
            <a:hlinkClick r:id="rId7" action="ppaction://hlinksldjump" tooltip="Production: Production group 1 Z=3.1 / W=0%"/>
          </p:cNvPr>
          <p:cNvSpPr/>
          <p:nvPr/>
        </p:nvSpPr>
        <p:spPr>
          <a:xfrm>
            <a:off x="9494539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1420" name="object_1421">
            <a:hlinkClick r:id="rId7" action="ppaction://hlinksldjump" tooltip="Production: Production group 2 Z=2.6 / W=0%"/>
          </p:cNvPr>
          <p:cNvSpPr/>
          <p:nvPr/>
        </p:nvSpPr>
        <p:spPr>
          <a:xfrm>
            <a:off x="10839688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1422" name="object_1423">
            <a:hlinkClick r:id="rId7" action="ppaction://hlinksldjump" tooltip="Production: Production group 3 Z=2.6 / W=48%"/>
          </p:cNvPr>
          <p:cNvSpPr/>
          <p:nvPr/>
        </p:nvSpPr>
        <p:spPr>
          <a:xfrm>
            <a:off x="10948826" y="64978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1424" name="object_1425">
            <a:hlinkClick r:id="rId7" action="ppaction://hlinksldjump" tooltip="Production: Production group 4 Z=3.3 / W=32%"/>
          </p:cNvPr>
          <p:cNvSpPr/>
          <p:nvPr/>
        </p:nvSpPr>
        <p:spPr>
          <a:xfrm>
            <a:off x="8627365" y="76111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1426" name="object_1427">
            <a:hlinkClick r:id="rId7" action="ppaction://hlinksldjump" tooltip="Production: Production group 5 Z=2.6 / W=50%"/>
          </p:cNvPr>
          <p:cNvSpPr/>
          <p:nvPr/>
        </p:nvSpPr>
        <p:spPr>
          <a:xfrm>
            <a:off x="11038675" y="635864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1428" name="object_1429">
            <a:hlinkClick r:id="rId7" action="ppaction://hlinksldjump" tooltip="HR: Organisation development Z=2.8 / W=50%"/>
          </p:cNvPr>
          <p:cNvSpPr/>
          <p:nvPr/>
        </p:nvSpPr>
        <p:spPr>
          <a:xfrm>
            <a:off x="10258263" y="635864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1430" name="object_1431">
            <a:hlinkClick r:id="rId7" action="ppaction://hlinksldjump" tooltip="Production: Production group 7 Z=2.6 / W=52%"/>
          </p:cNvPr>
          <p:cNvSpPr/>
          <p:nvPr/>
        </p:nvSpPr>
        <p:spPr>
          <a:xfrm>
            <a:off x="10800357" y="62194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1432" name="object_1433">
            <a:hlinkClick r:id="rId7" action="ppaction://hlinksldjump" tooltip="Production: Production group 8 Z=3.0 / W=91%"/>
          </p:cNvPr>
          <p:cNvSpPr/>
          <p:nvPr/>
        </p:nvSpPr>
        <p:spPr>
          <a:xfrm>
            <a:off x="9571732" y="3505733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1434" name="object_1435">
            <a:hlinkClick r:id="rId7" action="ppaction://hlinksldjump" tooltip="Production: Production group 9 Z=2.6 / W=37%"/>
          </p:cNvPr>
          <p:cNvSpPr/>
          <p:nvPr/>
        </p:nvSpPr>
        <p:spPr>
          <a:xfrm>
            <a:off x="11045069" y="72632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1436" name="object_1437">
            <a:hlinkClick r:id="rId7" action="ppaction://hlinksldjump" tooltip="Finance: Accounting Z=2.6 / W=49%"/>
          </p:cNvPr>
          <p:cNvSpPr/>
          <p:nvPr/>
        </p:nvSpPr>
        <p:spPr>
          <a:xfrm>
            <a:off x="10837854" y="642823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1438" name="object_1439">
            <a:hlinkClick r:id="rId7" action="ppaction://hlinksldjump" tooltip="Finance: Controlling Z=2.0 / W=17%"/>
          </p:cNvPr>
          <p:cNvSpPr/>
          <p:nvPr/>
        </p:nvSpPr>
        <p:spPr>
          <a:xfrm>
            <a:off x="12810697" y="8654897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1440" name="object_1441">
            <a:hlinkClick r:id="rId7" action="ppaction://hlinksldjump" tooltip="HR: Payroll processing Z=3.0 / W=34%"/>
          </p:cNvPr>
          <p:cNvSpPr/>
          <p:nvPr/>
        </p:nvSpPr>
        <p:spPr>
          <a:xfrm>
            <a:off x="9649402" y="747198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1442" name="object_1443">
            <a:hlinkClick r:id="rId7" action="ppaction://hlinksldjump" tooltip="HR: HR development Z=2.9 / W=38%"/>
          </p:cNvPr>
          <p:cNvSpPr/>
          <p:nvPr/>
        </p:nvSpPr>
        <p:spPr>
          <a:xfrm>
            <a:off x="10126650" y="71936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1444" name="object_1445">
            <a:hlinkClick r:id="rId7" action="ppaction://hlinksldjump" tooltip="HR: HR administration Z=2.8 / W=41%"/>
          </p:cNvPr>
          <p:cNvSpPr/>
          <p:nvPr/>
        </p:nvSpPr>
        <p:spPr>
          <a:xfrm>
            <a:off x="10348294" y="698489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sp>
        <p:nvSpPr>
          <p:cNvPr id="1446" name="object_1447">
            <a:hlinkClick r:id="rId7" action="ppaction://hlinksldjump" tooltip="Legal: Compliance Z=2.2 / W=11%"/>
          </p:cNvPr>
          <p:cNvSpPr/>
          <p:nvPr/>
        </p:nvSpPr>
        <p:spPr>
          <a:xfrm>
            <a:off x="12230716" y="9072397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1448" name="object_1449">
            <a:hlinkClick r:id="rId7" action="ppaction://hlinksldjump" tooltip="Legal: Contract design Z=2.3 / W=100%"/>
          </p:cNvPr>
          <p:cNvSpPr/>
          <p:nvPr/>
        </p:nvSpPr>
        <p:spPr>
          <a:xfrm>
            <a:off x="11802035" y="287948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1450" name="object_1451">
            <a:hlinkClick r:id="rId7" action="ppaction://hlinksldjump" tooltip="IT: Software development Z=2.8 / W=53%"/>
          </p:cNvPr>
          <p:cNvSpPr/>
          <p:nvPr/>
        </p:nvSpPr>
        <p:spPr>
          <a:xfrm>
            <a:off x="10347580" y="614989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1452" name="object_1453">
            <a:hlinkClick r:id="rId7" action="ppaction://hlinksldjump" tooltip="IT: IT operation Z=2.4 / W=26%"/>
          </p:cNvPr>
          <p:cNvSpPr/>
          <p:nvPr/>
        </p:nvSpPr>
        <p:spPr>
          <a:xfrm>
            <a:off x="11580829" y="80286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1454" name="object_1455">
            <a:hlinkClick r:id="rId7" action="ppaction://hlinksldjump" tooltip="IT: IT purchase Z=2.2 / W=13%"/>
          </p:cNvPr>
          <p:cNvSpPr/>
          <p:nvPr/>
        </p:nvSpPr>
        <p:spPr>
          <a:xfrm>
            <a:off x="12337886" y="89332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0" name="object_1471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C5AA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2950" b="1" dirty="0"/>
          </a:p>
        </p:txBody>
      </p:sp>
      <p:sp>
        <p:nvSpPr>
          <p:cNvPr id="1472" name="object_1473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Veränderungstempo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1474" name="1475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1476" name="1477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1478" name="object_1479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FABC46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2.9</a:t>
            </a:r>
          </a:p>
        </p:txBody>
      </p:sp>
      <p:sp>
        <p:nvSpPr>
          <p:cNvPr id="1480" name="object_1481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1482" name="object_1483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1484" name="object_1485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1486" name="object_1487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1458" name="object_1459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1460" name="object_1461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1462" name="object_1463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1464" name="object_1465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1466" name="object_1467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1468" name="object_1469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1488" name="object_1489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0" name="object_1491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2" name="object_1493">
            <a:hlinkClick r:id="rId7" action="ppaction://hlinksldjump" tooltip="Company overall Z=2.9 / W=28%"/>
          </p:cNvPr>
          <p:cNvSpPr/>
          <p:nvPr/>
        </p:nvSpPr>
        <p:spPr>
          <a:xfrm rot="10800000">
            <a:off x="10056321" y="7889481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494" name="object_1495">
            <a:hlinkClick r:id="rId7" action="ppaction://hlinksldjump" tooltip="Company overall Z=2.9 / W=28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cxnSp>
        <p:nvCxnSpPr>
          <p:cNvPr id="1496" name="object_1497"/>
          <p:cNvCxnSpPr/>
          <p:nvPr/>
        </p:nvCxnSpPr>
        <p:spPr>
          <a:xfrm flipV="1">
            <a:off x="10309988" y="3722410"/>
            <a:ext cx="6946031" cy="4434089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498" name="object_1499">
            <a:hlinkClick r:id="rId7" action="ppaction://hlinksldjump" tooltip="HR: HR administration Z=2.9 / W=28%"/>
          </p:cNvPr>
          <p:cNvSpPr/>
          <p:nvPr/>
        </p:nvSpPr>
        <p:spPr>
          <a:xfrm rot="21600000">
            <a:off x="10056321" y="7916183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500" name="object_1501">
            <a:hlinkClick r:id="rId7" action="ppaction://hlinksldjump" tooltip="HR: HR administration Z=2.9 / W=28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cxnSp>
        <p:nvCxnSpPr>
          <p:cNvPr id="1502" name="object_1503"/>
          <p:cNvCxnSpPr/>
          <p:nvPr/>
        </p:nvCxnSpPr>
        <p:spPr>
          <a:xfrm flipV="1">
            <a:off x="10309988" y="4570551"/>
            <a:ext cx="6946031" cy="3585948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504" name="object_1505">
            <a:hlinkClick r:id="rId7" action="ppaction://hlinksldjump" tooltip="Purchase: Purchase administration Z=3.0 / W=28%"/>
          </p:cNvPr>
          <p:cNvSpPr/>
          <p:nvPr/>
        </p:nvSpPr>
        <p:spPr>
          <a:xfrm>
            <a:off x="9586539" y="788948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1506" name="object_1507">
            <a:hlinkClick r:id="rId7" action="ppaction://hlinksldjump" tooltip="Legal: Compliance Z=2.3 / W=28%"/>
          </p:cNvPr>
          <p:cNvSpPr/>
          <p:nvPr/>
        </p:nvSpPr>
        <p:spPr>
          <a:xfrm>
            <a:off x="11909205" y="788948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1508" name="object_1509">
            <a:hlinkClick r:id="rId7" action="ppaction://hlinksldjump" tooltip="Marketing: Sponsoring Z=1.6 / W=12%"/>
          </p:cNvPr>
          <p:cNvSpPr/>
          <p:nvPr/>
        </p:nvSpPr>
        <p:spPr>
          <a:xfrm>
            <a:off x="14266953" y="9002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1510" name="object_1511">
            <a:hlinkClick r:id="rId7" action="ppaction://hlinksldjump" tooltip="Marketing: Communication Z=3.8 / W=33%"/>
          </p:cNvPr>
          <p:cNvSpPr/>
          <p:nvPr/>
        </p:nvSpPr>
        <p:spPr>
          <a:xfrm>
            <a:off x="7050815" y="754156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1512" name="object_1513">
            <a:hlinkClick r:id="rId7" action="ppaction://hlinksldjump" tooltip="Marketing: Product development Z=2.5 / W=19%"/>
          </p:cNvPr>
          <p:cNvSpPr/>
          <p:nvPr/>
        </p:nvSpPr>
        <p:spPr>
          <a:xfrm>
            <a:off x="11205520" y="85157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1514" name="object_1515">
            <a:hlinkClick r:id="rId7" action="ppaction://hlinksldjump" tooltip="Marketing: Advertising Z=2.4 / W=16%"/>
          </p:cNvPr>
          <p:cNvSpPr/>
          <p:nvPr/>
        </p:nvSpPr>
        <p:spPr>
          <a:xfrm>
            <a:off x="11581866" y="872448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1516" name="object_1517">
            <a:hlinkClick r:id="rId7" action="ppaction://hlinksldjump" tooltip="Purchase: Purchase development Z=3.9 / W=31%"/>
          </p:cNvPr>
          <p:cNvSpPr/>
          <p:nvPr/>
        </p:nvSpPr>
        <p:spPr>
          <a:xfrm>
            <a:off x="6833699" y="76807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1518" name="object_1519">
            <a:hlinkClick r:id="rId7" action="ppaction://hlinksldjump" tooltip="HR: Payroll processing Z=3.2 / W=31%"/>
          </p:cNvPr>
          <p:cNvSpPr/>
          <p:nvPr/>
        </p:nvSpPr>
        <p:spPr>
          <a:xfrm>
            <a:off x="9171205" y="76807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1520" name="object_1521">
            <a:hlinkClick r:id="rId7" action="ppaction://hlinksldjump" tooltip="Production: Production group 1 Z=2.6 / W=0%"/>
          </p:cNvPr>
          <p:cNvSpPr/>
          <p:nvPr/>
        </p:nvSpPr>
        <p:spPr>
          <a:xfrm>
            <a:off x="10816898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1522" name="object_1523">
            <a:hlinkClick r:id="rId7" action="ppaction://hlinksldjump" tooltip="Production: Production group 2 Z=2.5 / W=0%"/>
          </p:cNvPr>
          <p:cNvSpPr/>
          <p:nvPr/>
        </p:nvSpPr>
        <p:spPr>
          <a:xfrm>
            <a:off x="11178098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1524" name="object_1525">
            <a:hlinkClick r:id="rId7" action="ppaction://hlinksldjump" tooltip="Legal: Contract design Z=2.0 / W=0%"/>
          </p:cNvPr>
          <p:cNvSpPr/>
          <p:nvPr/>
        </p:nvSpPr>
        <p:spPr>
          <a:xfrm>
            <a:off x="12873738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1526" name="object_1527">
            <a:hlinkClick r:id="rId7" action="ppaction://hlinksldjump" tooltip="Production: Production group 3 Z=3.0 / W=40%"/>
          </p:cNvPr>
          <p:cNvSpPr/>
          <p:nvPr/>
        </p:nvSpPr>
        <p:spPr>
          <a:xfrm>
            <a:off x="9684273" y="70544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1528" name="object_1529">
            <a:hlinkClick r:id="rId7" action="ppaction://hlinksldjump" tooltip="Production: Production group 4 Z=3.0 / W=26%"/>
          </p:cNvPr>
          <p:cNvSpPr/>
          <p:nvPr/>
        </p:nvSpPr>
        <p:spPr>
          <a:xfrm>
            <a:off x="9596798" y="80286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1530" name="object_1531">
            <a:hlinkClick r:id="rId7" action="ppaction://hlinksldjump" tooltip="HR: HR development Z=3.3 / W=26%"/>
          </p:cNvPr>
          <p:cNvSpPr/>
          <p:nvPr/>
        </p:nvSpPr>
        <p:spPr>
          <a:xfrm>
            <a:off x="8556674" y="80286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1532" name="object_1533">
            <a:hlinkClick r:id="rId7" action="ppaction://hlinksldjump" tooltip="Production: Production group 5 Z=2.8 / W=30%"/>
          </p:cNvPr>
          <p:cNvSpPr/>
          <p:nvPr/>
        </p:nvSpPr>
        <p:spPr>
          <a:xfrm>
            <a:off x="10407079" y="77503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1534" name="object_1535">
            <a:hlinkClick r:id="rId7" action="ppaction://hlinksldjump" tooltip="Production: Production group 8 Z=2.7 / W=30%"/>
          </p:cNvPr>
          <p:cNvSpPr/>
          <p:nvPr/>
        </p:nvSpPr>
        <p:spPr>
          <a:xfrm>
            <a:off x="10614471" y="77503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sp>
        <p:nvSpPr>
          <p:cNvPr id="1536" name="object_1537">
            <a:hlinkClick r:id="rId7" action="ppaction://hlinksldjump" tooltip="Production: Production group 9 Z=3.2 / W=30%"/>
          </p:cNvPr>
          <p:cNvSpPr/>
          <p:nvPr/>
        </p:nvSpPr>
        <p:spPr>
          <a:xfrm>
            <a:off x="9082786" y="77503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1538" name="object_1539">
            <a:hlinkClick r:id="rId7" action="ppaction://hlinksldjump" tooltip="Production: Production group 6 Z=2.4 / W=20%"/>
          </p:cNvPr>
          <p:cNvSpPr/>
          <p:nvPr/>
        </p:nvSpPr>
        <p:spPr>
          <a:xfrm>
            <a:off x="11549869" y="84461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1540" name="object_1541">
            <a:hlinkClick r:id="rId7" action="ppaction://hlinksldjump" tooltip="Production: Production group 7 Z=3.5 / W=41%"/>
          </p:cNvPr>
          <p:cNvSpPr/>
          <p:nvPr/>
        </p:nvSpPr>
        <p:spPr>
          <a:xfrm>
            <a:off x="7960759" y="698489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1542" name="object_1543">
            <a:hlinkClick r:id="rId7" action="ppaction://hlinksldjump" tooltip="Production: Production group 10 Z=2.7 / W=17%"/>
          </p:cNvPr>
          <p:cNvSpPr/>
          <p:nvPr/>
        </p:nvSpPr>
        <p:spPr>
          <a:xfrm>
            <a:off x="10473942" y="8654897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1544" name="object_1545">
            <a:hlinkClick r:id="rId7" action="ppaction://hlinksldjump" tooltip="Legal: Audit Z=2.5 / W=17%"/>
          </p:cNvPr>
          <p:cNvSpPr/>
          <p:nvPr/>
        </p:nvSpPr>
        <p:spPr>
          <a:xfrm>
            <a:off x="11205453" y="8654897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1546" name="object_1547">
            <a:hlinkClick r:id="rId7" action="ppaction://hlinksldjump" tooltip="Finance: Accounting Z=2.9 / W=35%"/>
          </p:cNvPr>
          <p:cNvSpPr/>
          <p:nvPr/>
        </p:nvSpPr>
        <p:spPr>
          <a:xfrm>
            <a:off x="10053928" y="740239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1548" name="object_1549">
            <a:hlinkClick r:id="rId7" action="ppaction://hlinksldjump" tooltip="Finance: Controlling Z=2.5 / W=9%"/>
          </p:cNvPr>
          <p:cNvSpPr/>
          <p:nvPr/>
        </p:nvSpPr>
        <p:spPr>
          <a:xfrm>
            <a:off x="11333164" y="921156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1550" name="object_1551">
            <a:hlinkClick r:id="rId7" action="ppaction://hlinksldjump" tooltip="HR: Organisation development Z=2.8 / W=25%"/>
          </p:cNvPr>
          <p:cNvSpPr/>
          <p:nvPr/>
        </p:nvSpPr>
        <p:spPr>
          <a:xfrm>
            <a:off x="10211415" y="80982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1552" name="object_1553">
            <a:hlinkClick r:id="rId7" action="ppaction://hlinksldjump" tooltip="IT: IT operation Z=2.7 / W=25%"/>
          </p:cNvPr>
          <p:cNvSpPr/>
          <p:nvPr/>
        </p:nvSpPr>
        <p:spPr>
          <a:xfrm>
            <a:off x="10582117" y="80982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1554" name="object_1555">
            <a:hlinkClick r:id="rId7" action="ppaction://hlinksldjump" tooltip="IT: Software development Z=2.5 / W=13%"/>
          </p:cNvPr>
          <p:cNvSpPr/>
          <p:nvPr/>
        </p:nvSpPr>
        <p:spPr>
          <a:xfrm>
            <a:off x="11216871" y="8933231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1556" name="object_1557">
            <a:hlinkClick r:id="rId7" action="ppaction://hlinksldjump" tooltip="IT: IT purchase Z=2.9 / W=18%"/>
          </p:cNvPr>
          <p:cNvSpPr/>
          <p:nvPr/>
        </p:nvSpPr>
        <p:spPr>
          <a:xfrm>
            <a:off x="9916984" y="85853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2" name="object_1573"/>
          <p:cNvSpPr>
            <a:spLocks noGrp="1"/>
          </p:cNvSpPr>
          <p:nvPr/>
        </p:nvSpPr>
        <p:spPr>
          <a:xfrm>
            <a:off x="663156" y="586369"/>
            <a:ext cx="922019" cy="922019"/>
          </a:xfrm>
          <a:prstGeom prst="ellipse">
            <a:avLst/>
          </a:prstGeom>
          <a:solidFill>
            <a:srgbClr val="5C5AA7"/>
          </a:solidFill>
        </p:spPr>
        <p:txBody>
          <a:bodyPr wrap="square" lIns="0" tIns="0" rIns="0" bIns="0" rtlCol="0" anchor="ctr"/>
          <a:lstStyle/>
          <a:p>
            <a:pPr algn="ctr"/>
            <a:r>
              <a:rPr sz="2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2950" b="1" dirty="0"/>
          </a:p>
        </p:txBody>
      </p:sp>
      <p:sp>
        <p:nvSpPr>
          <p:cNvPr id="1574" name="object_1575"/>
          <p:cNvSpPr txBox="1">
            <a:spLocks noGrp="1"/>
          </p:cNvSpPr>
          <p:nvPr>
            <p:ph type="title"/>
          </p:nvPr>
        </p:nvSpPr>
        <p:spPr>
          <a:xfrm>
            <a:off x="2235049" y="383014"/>
            <a:ext cx="13000000" cy="1234440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spcBef>
                <a:spcPts val="1215"/>
              </a:spcBef>
            </a:pPr>
            <a:r>
              <a:rPr sz="3950" spc="-5" dirty="0">
                <a:solidFill>
                  <a:srgbClr val="515455"/>
                </a:solidFill>
              </a:rPr>
              <a:t>Tabellenportfolio | Arbeitsmenge</a:t>
            </a:r>
          </a:p>
          <a:p>
            <a:pPr marL="12700">
              <a:spcBef>
                <a:spcPts val="715"/>
              </a:spcBef>
            </a:pPr>
            <a:r>
              <a:rPr sz="2450" b="0" spc="5" dirty="0">
                <a:solidFill>
                  <a:srgbClr val="515455"/>
                </a:solidFill>
                <a:latin typeface="Arial"/>
                <a:cs typeface="Arial"/>
              </a:rPr>
              <a:t>Company overall</a:t>
            </a:r>
            <a:endParaRPr sz="2450" dirty="0">
              <a:latin typeface="Arial"/>
              <a:cs typeface="Arial"/>
            </a:endParaRPr>
          </a:p>
        </p:txBody>
      </p:sp>
      <p:pic>
        <p:nvPicPr>
          <p:cNvPr id="1576" name="1577">
            <a:hlinkClick r:id="rId3" action="ppaction://hlinksldjump" tooltip="Inhalt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9403940" y="791474"/>
            <a:ext cx="350000" cy="350000"/>
          </a:xfrm>
          <a:prstGeom prst="rect">
            <a:avLst/>
          </a:prstGeom>
        </p:spPr>
      </p:pic>
      <p:pic>
        <p:nvPicPr>
          <p:cNvPr id="1578" name="1579">
            <a:hlinkClick r:id="rId5" action="ppaction://hlinksldjump" tooltip="Handlungsportfolio"/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707274"/>
              </a:clrTo>
            </a:clrChange>
          </a:blip>
          <a:stretch>
            <a:fillRect/>
          </a:stretch>
        </p:blipFill>
        <p:spPr>
          <a:xfrm>
            <a:off x="18380322" y="791474"/>
            <a:ext cx="350000" cy="350000"/>
          </a:xfrm>
          <a:prstGeom prst="rect">
            <a:avLst/>
          </a:prstGeom>
        </p:spPr>
      </p:pic>
      <p:sp>
        <p:nvSpPr>
          <p:cNvPr id="1580" name="object_1581"/>
          <p:cNvSpPr/>
          <p:nvPr/>
        </p:nvSpPr>
        <p:spPr>
          <a:xfrm>
            <a:off x="18761549" y="2418474"/>
            <a:ext cx="922019" cy="922019"/>
          </a:xfrm>
          <a:prstGeom prst="ellipse">
            <a:avLst/>
          </a:prstGeom>
          <a:ln w="52354">
            <a:solidFill>
              <a:srgbClr val="DB2D3C"/>
            </a:solidFill>
          </a:ln>
        </p:spPr>
        <p:txBody>
          <a:bodyPr wrap="square" lIns="0" tIns="0" rIns="0" bIns="0" rtlCol="0" anchor="ctr" anchorCtr="1"/>
          <a:lstStyle/>
          <a:p>
            <a:pPr marL="12700" algn="ctr">
              <a:lnSpc>
                <a:spcPts val="3260"/>
              </a:lnSpc>
              <a:spcBef>
                <a:spcPts val="114"/>
              </a:spcBef>
            </a:pPr>
            <a:r>
              <a:rPr lang="de-AT" sz="2950" b="1" dirty="0">
                <a:solidFill>
                  <a:srgbClr val="515455"/>
                </a:solidFill>
                <a:latin typeface="Arial"/>
                <a:ea typeface="Arial"/>
              </a:rPr>
              <a:t>3.0</a:t>
            </a:r>
          </a:p>
        </p:txBody>
      </p:sp>
      <p:sp>
        <p:nvSpPr>
          <p:cNvPr id="1582" name="object_1583"/>
          <p:cNvSpPr txBox="1"/>
          <p:nvPr/>
        </p:nvSpPr>
        <p:spPr>
          <a:xfrm>
            <a:off x="2790715" y="3678608"/>
            <a:ext cx="320040" cy="65172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algn="ctr">
              <a:lnSpc>
                <a:spcPts val="2325"/>
              </a:lnSpc>
            </a:pPr>
            <a:r>
              <a:rPr sz="1950" spc="10" dirty="0">
                <a:solidFill>
                  <a:srgbClr val="515455"/>
                </a:solidFill>
                <a:latin typeface="Arial"/>
                <a:cs typeface="Arial"/>
              </a:rPr>
              <a:t>Die wichtigsten Aspekte (W)</a:t>
            </a:r>
            <a:endParaRPr sz="1950" dirty="0"/>
          </a:p>
        </p:txBody>
      </p:sp>
      <p:sp>
        <p:nvSpPr>
          <p:cNvPr id="1584" name="object_1585"/>
          <p:cNvSpPr txBox="1"/>
          <p:nvPr/>
        </p:nvSpPr>
        <p:spPr>
          <a:xfrm>
            <a:off x="3735878" y="10615248"/>
            <a:ext cx="3115772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Gering (4.9)</a:t>
            </a:r>
            <a:endParaRPr sz="1950" dirty="0"/>
          </a:p>
        </p:txBody>
      </p:sp>
      <p:sp>
        <p:nvSpPr>
          <p:cNvPr id="1586" name="object_1587"/>
          <p:cNvSpPr txBox="1"/>
          <p:nvPr/>
        </p:nvSpPr>
        <p:spPr>
          <a:xfrm>
            <a:off x="7385050" y="10615248"/>
            <a:ext cx="5336806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Zustimmung (Z)</a:t>
            </a:r>
            <a:endParaRPr sz="1950" dirty="0"/>
          </a:p>
        </p:txBody>
      </p:sp>
      <p:sp>
        <p:nvSpPr>
          <p:cNvPr id="1588" name="object_1589"/>
          <p:cNvSpPr txBox="1"/>
          <p:nvPr/>
        </p:nvSpPr>
        <p:spPr>
          <a:xfrm>
            <a:off x="13176251" y="10615248"/>
            <a:ext cx="317939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25"/>
              </a:spcBef>
            </a:pPr>
            <a:r>
              <a:rPr sz="1950" spc="5" dirty="0">
                <a:solidFill>
                  <a:srgbClr val="515455"/>
                </a:solidFill>
                <a:latin typeface="Arial"/>
                <a:cs typeface="Arial"/>
              </a:rPr>
              <a:t>Hoch (1.0)</a:t>
            </a:r>
          </a:p>
        </p:txBody>
      </p:sp>
      <p:sp>
        <p:nvSpPr>
          <p:cNvPr id="1560" name="object_1561"/>
          <p:cNvSpPr/>
          <p:nvPr/>
        </p:nvSpPr>
        <p:spPr>
          <a:xfrm>
            <a:off x="3748577" y="10104831"/>
            <a:ext cx="6337823" cy="157480"/>
          </a:xfrm>
          <a:prstGeom prst="rect">
            <a:avLst/>
          </a:prstGeom>
          <a:solidFill>
            <a:srgbClr val="DB2D3C"/>
          </a:solidFill>
        </p:spPr>
      </p:sp>
      <p:sp>
        <p:nvSpPr>
          <p:cNvPr id="1562" name="object_1563"/>
          <p:cNvSpPr/>
          <p:nvPr/>
        </p:nvSpPr>
        <p:spPr>
          <a:xfrm>
            <a:off x="3748577" y="3146501"/>
            <a:ext cx="6337823" cy="6958330"/>
          </a:xfrm>
          <a:prstGeom prst="rect">
            <a:avLst/>
          </a:prstGeom>
          <a:solidFill>
            <a:srgbClr val="DB2D3C">
              <a:alpha val="9999"/>
            </a:srgbClr>
          </a:solidFill>
        </p:spPr>
      </p:sp>
      <p:sp>
        <p:nvSpPr>
          <p:cNvPr id="1564" name="object_1565"/>
          <p:cNvSpPr/>
          <p:nvPr/>
        </p:nvSpPr>
        <p:spPr>
          <a:xfrm>
            <a:off x="10086400" y="10104831"/>
            <a:ext cx="1929067" cy="157480"/>
          </a:xfrm>
          <a:prstGeom prst="rect">
            <a:avLst/>
          </a:prstGeom>
          <a:solidFill>
            <a:srgbClr val="FABC46"/>
          </a:solidFill>
        </p:spPr>
      </p:sp>
      <p:sp>
        <p:nvSpPr>
          <p:cNvPr id="1566" name="object_1567"/>
          <p:cNvSpPr/>
          <p:nvPr/>
        </p:nvSpPr>
        <p:spPr>
          <a:xfrm>
            <a:off x="10086400" y="3146501"/>
            <a:ext cx="1929067" cy="6958330"/>
          </a:xfrm>
          <a:prstGeom prst="rect">
            <a:avLst/>
          </a:prstGeom>
          <a:solidFill>
            <a:srgbClr val="FABC46">
              <a:alpha val="9999"/>
            </a:srgbClr>
          </a:solidFill>
        </p:spPr>
      </p:sp>
      <p:sp>
        <p:nvSpPr>
          <p:cNvPr id="1568" name="object_1569"/>
          <p:cNvSpPr/>
          <p:nvPr/>
        </p:nvSpPr>
        <p:spPr>
          <a:xfrm>
            <a:off x="12015467" y="10104831"/>
            <a:ext cx="4340400" cy="157480"/>
          </a:xfrm>
          <a:prstGeom prst="rect">
            <a:avLst/>
          </a:prstGeom>
          <a:solidFill>
            <a:srgbClr val="35B77C"/>
          </a:solidFill>
        </p:spPr>
      </p:sp>
      <p:sp>
        <p:nvSpPr>
          <p:cNvPr id="1570" name="object_1571"/>
          <p:cNvSpPr/>
          <p:nvPr/>
        </p:nvSpPr>
        <p:spPr>
          <a:xfrm>
            <a:off x="12015467" y="3146501"/>
            <a:ext cx="4340400" cy="6958330"/>
          </a:xfrm>
          <a:prstGeom prst="rect">
            <a:avLst/>
          </a:prstGeom>
          <a:solidFill>
            <a:srgbClr val="35B77C">
              <a:alpha val="9999"/>
            </a:srgbClr>
          </a:solidFill>
        </p:spPr>
      </p:sp>
      <p:sp>
        <p:nvSpPr>
          <p:cNvPr id="1590" name="object_1591"/>
          <p:cNvSpPr/>
          <p:nvPr/>
        </p:nvSpPr>
        <p:spPr>
          <a:xfrm>
            <a:off x="10052222" y="3146501"/>
            <a:ext cx="0" cy="695833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2" name="object_1593"/>
          <p:cNvSpPr/>
          <p:nvPr/>
        </p:nvSpPr>
        <p:spPr>
          <a:xfrm>
            <a:off x="3748577" y="6625666"/>
            <a:ext cx="12607290" cy="0"/>
          </a:xfrm>
          <a:prstGeom prst="rect">
            <a:avLst/>
          </a:prstGeom>
          <a:ln w="5235">
            <a:solidFill>
              <a:srgbClr val="767A7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4" name="object_1595">
            <a:hlinkClick r:id="rId7" action="ppaction://hlinksldjump" tooltip="Company overall Z=3.0 / W=55%"/>
          </p:cNvPr>
          <p:cNvSpPr/>
          <p:nvPr/>
        </p:nvSpPr>
        <p:spPr>
          <a:xfrm>
            <a:off x="9513245" y="601073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0</a:t>
            </a:r>
            <a:endParaRPr sz="1950" b="1" dirty="0"/>
          </a:p>
        </p:txBody>
      </p:sp>
      <p:sp>
        <p:nvSpPr>
          <p:cNvPr id="1596" name="object_1597">
            <a:hlinkClick r:id="rId7" action="ppaction://hlinksldjump" tooltip="Marketing: Sponsoring Z=2.0 / W=50%"/>
          </p:cNvPr>
          <p:cNvSpPr/>
          <p:nvPr/>
        </p:nvSpPr>
        <p:spPr>
          <a:xfrm>
            <a:off x="12766568" y="635864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</a:t>
            </a:r>
            <a:endParaRPr sz="1950" b="1" dirty="0"/>
          </a:p>
        </p:txBody>
      </p:sp>
      <p:sp>
        <p:nvSpPr>
          <p:cNvPr id="1598" name="object_1599">
            <a:hlinkClick r:id="rId7" action="ppaction://hlinksldjump" tooltip="Marketing: Communication Z=4.1 / W=84%"/>
          </p:cNvPr>
          <p:cNvSpPr/>
          <p:nvPr/>
        </p:nvSpPr>
        <p:spPr>
          <a:xfrm>
            <a:off x="6094047" y="3992816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</a:t>
            </a:r>
            <a:endParaRPr sz="1950" b="1" dirty="0"/>
          </a:p>
        </p:txBody>
      </p:sp>
      <p:sp>
        <p:nvSpPr>
          <p:cNvPr id="1600" name="object_1601">
            <a:hlinkClick r:id="rId7" action="ppaction://hlinksldjump" tooltip="Marketing: Product development Z=2.9 / W=56%"/>
          </p:cNvPr>
          <p:cNvSpPr/>
          <p:nvPr/>
        </p:nvSpPr>
        <p:spPr>
          <a:xfrm>
            <a:off x="9901277" y="594114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3</a:t>
            </a:r>
            <a:endParaRPr sz="1950" b="1" dirty="0"/>
          </a:p>
        </p:txBody>
      </p:sp>
      <p:sp>
        <p:nvSpPr>
          <p:cNvPr id="1602" name="object_1603">
            <a:hlinkClick r:id="rId7" action="ppaction://hlinksldjump" tooltip="Legal: Compliance Z=2.8 / W=56%"/>
          </p:cNvPr>
          <p:cNvSpPr/>
          <p:nvPr/>
        </p:nvSpPr>
        <p:spPr>
          <a:xfrm>
            <a:off x="10301649" y="594114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23</a:t>
            </a:r>
            <a:endParaRPr sz="1950" b="1" dirty="0"/>
          </a:p>
        </p:txBody>
      </p:sp>
      <p:sp>
        <p:nvSpPr>
          <p:cNvPr id="1604" name="object_1605">
            <a:hlinkClick r:id="rId7" action="ppaction://hlinksldjump" tooltip="Marketing: Advertising Z=2.7 / W=48%"/>
          </p:cNvPr>
          <p:cNvSpPr/>
          <p:nvPr/>
        </p:nvSpPr>
        <p:spPr>
          <a:xfrm>
            <a:off x="10604816" y="64978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4</a:t>
            </a:r>
            <a:endParaRPr sz="1950" b="1" dirty="0"/>
          </a:p>
        </p:txBody>
      </p:sp>
      <p:sp>
        <p:nvSpPr>
          <p:cNvPr id="1606" name="object_1607">
            <a:hlinkClick r:id="rId7" action="ppaction://hlinksldjump" tooltip="Production: Production group 4 Z=3.8 / W=48%"/>
          </p:cNvPr>
          <p:cNvSpPr/>
          <p:nvPr/>
        </p:nvSpPr>
        <p:spPr>
          <a:xfrm>
            <a:off x="7144995" y="64978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10</a:t>
            </a:r>
            <a:endParaRPr sz="1950" b="1" dirty="0"/>
          </a:p>
        </p:txBody>
      </p:sp>
      <p:sp>
        <p:nvSpPr>
          <p:cNvPr id="1608" name="object_1609">
            <a:hlinkClick r:id="rId7" action="ppaction://hlinksldjump" tooltip="Purchase: Purchase administration Z=3.3 / W=63%"/>
          </p:cNvPr>
          <p:cNvSpPr/>
          <p:nvPr/>
        </p:nvSpPr>
        <p:spPr>
          <a:xfrm>
            <a:off x="8806942" y="5454066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5</a:t>
            </a:r>
            <a:endParaRPr sz="1950" b="1" dirty="0"/>
          </a:p>
        </p:txBody>
      </p:sp>
      <p:sp>
        <p:nvSpPr>
          <p:cNvPr id="1610" name="object_1611">
            <a:hlinkClick r:id="rId7" action="ppaction://hlinksldjump" tooltip="Purchase: Purchase development Z=3.3 / W=44%"/>
          </p:cNvPr>
          <p:cNvSpPr/>
          <p:nvPr/>
        </p:nvSpPr>
        <p:spPr>
          <a:xfrm>
            <a:off x="8793020" y="67761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6</a:t>
            </a:r>
            <a:endParaRPr sz="1950" b="1" dirty="0"/>
          </a:p>
        </p:txBody>
      </p:sp>
      <p:sp>
        <p:nvSpPr>
          <p:cNvPr id="1612" name="object_1613">
            <a:hlinkClick r:id="rId7" action="ppaction://hlinksldjump" tooltip="Legal: Audit Z=3.0 / W=44%"/>
          </p:cNvPr>
          <p:cNvSpPr/>
          <p:nvPr/>
        </p:nvSpPr>
        <p:spPr>
          <a:xfrm>
            <a:off x="9765798" y="67761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25</a:t>
            </a:r>
            <a:endParaRPr sz="1950" b="1" dirty="0"/>
          </a:p>
        </p:txBody>
      </p:sp>
      <p:sp>
        <p:nvSpPr>
          <p:cNvPr id="1614" name="object_1615">
            <a:hlinkClick r:id="rId7" action="ppaction://hlinksldjump" tooltip="Production: Production group 1 Z=3.1 / W=0%"/>
          </p:cNvPr>
          <p:cNvSpPr/>
          <p:nvPr/>
        </p:nvSpPr>
        <p:spPr>
          <a:xfrm>
            <a:off x="9265669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7</a:t>
            </a:r>
            <a:endParaRPr sz="1950" b="1" dirty="0"/>
          </a:p>
        </p:txBody>
      </p:sp>
      <p:sp>
        <p:nvSpPr>
          <p:cNvPr id="1616" name="object_1617">
            <a:hlinkClick r:id="rId7" action="ppaction://hlinksldjump" tooltip="Production: Production group 2 Z=2.2 / W=0%"/>
          </p:cNvPr>
          <p:cNvSpPr/>
          <p:nvPr/>
        </p:nvSpPr>
        <p:spPr>
          <a:xfrm>
            <a:off x="12080678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8</a:t>
            </a:r>
            <a:endParaRPr sz="1950" b="1" dirty="0"/>
          </a:p>
        </p:txBody>
      </p:sp>
      <p:sp>
        <p:nvSpPr>
          <p:cNvPr id="1618" name="object_1619">
            <a:hlinkClick r:id="rId7" action="ppaction://hlinksldjump" tooltip="Legal: Contract design Z=2.3 / W=0%"/>
          </p:cNvPr>
          <p:cNvSpPr/>
          <p:nvPr/>
        </p:nvSpPr>
        <p:spPr>
          <a:xfrm>
            <a:off x="11802035" y="9837814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24</a:t>
            </a:r>
            <a:endParaRPr sz="1950" b="1" dirty="0"/>
          </a:p>
        </p:txBody>
      </p:sp>
      <p:sp>
        <p:nvSpPr>
          <p:cNvPr id="1620" name="object_1621">
            <a:hlinkClick r:id="rId7" action="ppaction://hlinksldjump" tooltip="Production: Production group 3 Z=3.0 / W=64%"/>
          </p:cNvPr>
          <p:cNvSpPr/>
          <p:nvPr/>
        </p:nvSpPr>
        <p:spPr>
          <a:xfrm>
            <a:off x="9644956" y="53844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9</a:t>
            </a:r>
            <a:endParaRPr sz="1950" b="1" dirty="0"/>
          </a:p>
        </p:txBody>
      </p:sp>
      <p:sp>
        <p:nvSpPr>
          <p:cNvPr id="1622" name="object_1623">
            <a:hlinkClick r:id="rId7" action="ppaction://hlinksldjump" tooltip="Production: Production group 5 Z=2.8 / W=52%"/>
          </p:cNvPr>
          <p:cNvSpPr/>
          <p:nvPr/>
        </p:nvSpPr>
        <p:spPr>
          <a:xfrm>
            <a:off x="10440009" y="62194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11</a:t>
            </a:r>
            <a:endParaRPr sz="1950" b="1" dirty="0"/>
          </a:p>
        </p:txBody>
      </p:sp>
      <p:sp>
        <p:nvSpPr>
          <p:cNvPr id="1624" name="object_1625">
            <a:hlinkClick r:id="rId7" action="ppaction://hlinksldjump" tooltip="Production: Production group 6 Z=3.4 / W=52%"/>
          </p:cNvPr>
          <p:cNvSpPr/>
          <p:nvPr/>
        </p:nvSpPr>
        <p:spPr>
          <a:xfrm>
            <a:off x="8489496" y="621948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12</a:t>
            </a:r>
            <a:endParaRPr sz="1950" b="1" dirty="0"/>
          </a:p>
        </p:txBody>
      </p:sp>
      <p:sp>
        <p:nvSpPr>
          <p:cNvPr id="1626" name="object_1627">
            <a:hlinkClick r:id="rId7" action="ppaction://hlinksldjump" tooltip="Production: Production group 7 Z=3.4 / W=65%"/>
          </p:cNvPr>
          <p:cNvSpPr/>
          <p:nvPr/>
        </p:nvSpPr>
        <p:spPr>
          <a:xfrm>
            <a:off x="8448445" y="531489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13</a:t>
            </a:r>
            <a:endParaRPr sz="1950" b="1" dirty="0"/>
          </a:p>
        </p:txBody>
      </p:sp>
      <p:sp>
        <p:nvSpPr>
          <p:cNvPr id="1628" name="object_1629">
            <a:hlinkClick r:id="rId7" action="ppaction://hlinksldjump" tooltip="Production: Production group 8 Z=3.1 / W=65%"/>
          </p:cNvPr>
          <p:cNvSpPr/>
          <p:nvPr/>
        </p:nvSpPr>
        <p:spPr>
          <a:xfrm rot="10800000">
            <a:off x="9498188" y="5314899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630" name="object_1631">
            <a:hlinkClick r:id="rId7" action="ppaction://hlinksldjump" tooltip="Production: Production group 8 Z=3.1 / W=65%"/>
          </p:cNvPr>
          <p:cNvSpPr/>
          <p:nvPr/>
        </p:nvSpPr>
        <p:spPr>
          <a:xfrm>
            <a:off x="17256019" y="345539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14</a:t>
            </a:r>
            <a:endParaRPr sz="1950" b="1" dirty="0"/>
          </a:p>
        </p:txBody>
      </p:sp>
      <p:cxnSp>
        <p:nvCxnSpPr>
          <p:cNvPr id="1632" name="object_1633"/>
          <p:cNvCxnSpPr/>
          <p:nvPr/>
        </p:nvCxnSpPr>
        <p:spPr>
          <a:xfrm flipV="1">
            <a:off x="9751855" y="3722410"/>
            <a:ext cx="7504164" cy="1859507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634" name="object_1635">
            <a:hlinkClick r:id="rId7" action="ppaction://hlinksldjump" tooltip="HR: HR administration Z=3.1 / W=65%"/>
          </p:cNvPr>
          <p:cNvSpPr/>
          <p:nvPr/>
        </p:nvSpPr>
        <p:spPr>
          <a:xfrm rot="21600000">
            <a:off x="9498188" y="5341601"/>
            <a:ext cx="507333" cy="507333"/>
          </a:xfrm>
          <a:prstGeom prst="pie">
            <a:avLst>
              <a:gd name="adj1" fmla="val 0"/>
              <a:gd name="adj2" fmla="val 10800000"/>
            </a:avLst>
          </a:prstGeom>
          <a:solidFill>
            <a:srgbClr val="5C5AA7">
              <a:alpha val="89999"/>
            </a:srgbClr>
          </a:solidFill>
          <a:ln>
            <a:noFill/>
          </a:ln>
        </p:spPr>
      </p:sp>
      <p:sp>
        <p:nvSpPr>
          <p:cNvPr id="1636" name="object_1637">
            <a:hlinkClick r:id="rId7" action="ppaction://hlinksldjump" tooltip="HR: HR administration Z=3.1 / W=65%"/>
          </p:cNvPr>
          <p:cNvSpPr/>
          <p:nvPr/>
        </p:nvSpPr>
        <p:spPr>
          <a:xfrm>
            <a:off x="17256019" y="4303533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22</a:t>
            </a:r>
            <a:endParaRPr sz="1950" b="1" dirty="0"/>
          </a:p>
        </p:txBody>
      </p:sp>
      <p:cxnSp>
        <p:nvCxnSpPr>
          <p:cNvPr id="1638" name="object_1639"/>
          <p:cNvCxnSpPr/>
          <p:nvPr/>
        </p:nvCxnSpPr>
        <p:spPr>
          <a:xfrm flipV="1">
            <a:off x="9751855" y="4570551"/>
            <a:ext cx="7504164" cy="1011366"/>
          </a:xfrm>
          <a:prstGeom prst="line">
            <a:avLst/>
          </a:prstGeom>
          <a:ln w="9525" cap="flat" cmpd="sng" algn="ctr">
            <a:solidFill>
              <a:srgbClr val="5C5AA7">
                <a:alpha val="69999"/>
              </a:srgbClr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640" name="object_1641">
            <a:hlinkClick r:id="rId7" action="ppaction://hlinksldjump" tooltip="Production: Production group 9 Z=3.3 / W=53%"/>
          </p:cNvPr>
          <p:cNvSpPr/>
          <p:nvPr/>
        </p:nvSpPr>
        <p:spPr>
          <a:xfrm>
            <a:off x="8783928" y="614989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15</a:t>
            </a:r>
            <a:endParaRPr sz="1950" b="1" dirty="0"/>
          </a:p>
        </p:txBody>
      </p:sp>
      <p:sp>
        <p:nvSpPr>
          <p:cNvPr id="1642" name="object_1643">
            <a:hlinkClick r:id="rId7" action="ppaction://hlinksldjump" tooltip="Production: Production group 10 Z=3.1 / W=36%"/>
          </p:cNvPr>
          <p:cNvSpPr/>
          <p:nvPr/>
        </p:nvSpPr>
        <p:spPr>
          <a:xfrm>
            <a:off x="9252982" y="73328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16</a:t>
            </a:r>
            <a:endParaRPr sz="1950" b="1" dirty="0"/>
          </a:p>
        </p:txBody>
      </p:sp>
      <p:sp>
        <p:nvSpPr>
          <p:cNvPr id="1644" name="object_1645">
            <a:hlinkClick r:id="rId7" action="ppaction://hlinksldjump" tooltip="Finance: Accounting Z=3.0 / W=59%"/>
          </p:cNvPr>
          <p:cNvSpPr/>
          <p:nvPr/>
        </p:nvSpPr>
        <p:spPr>
          <a:xfrm>
            <a:off x="9805006" y="5732399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17</a:t>
            </a:r>
            <a:endParaRPr sz="1950" b="1" dirty="0"/>
          </a:p>
        </p:txBody>
      </p:sp>
      <p:sp>
        <p:nvSpPr>
          <p:cNvPr id="1646" name="object_1647">
            <a:hlinkClick r:id="rId7" action="ppaction://hlinksldjump" tooltip="Finance: Controlling Z=2.7 / W=26%"/>
          </p:cNvPr>
          <p:cNvSpPr/>
          <p:nvPr/>
        </p:nvSpPr>
        <p:spPr>
          <a:xfrm>
            <a:off x="10478165" y="802864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18</a:t>
            </a:r>
            <a:endParaRPr sz="1950" b="1" dirty="0"/>
          </a:p>
        </p:txBody>
      </p:sp>
      <p:sp>
        <p:nvSpPr>
          <p:cNvPr id="1648" name="object_1649">
            <a:hlinkClick r:id="rId7" action="ppaction://hlinksldjump" tooltip="HR: Payroll processing Z=3.0 / W=43%"/>
          </p:cNvPr>
          <p:cNvSpPr/>
          <p:nvPr/>
        </p:nvSpPr>
        <p:spPr>
          <a:xfrm>
            <a:off x="9806661" y="684573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19</a:t>
            </a:r>
            <a:endParaRPr sz="1950" b="1" dirty="0"/>
          </a:p>
        </p:txBody>
      </p:sp>
      <p:sp>
        <p:nvSpPr>
          <p:cNvPr id="1650" name="object_1651">
            <a:hlinkClick r:id="rId7" action="ppaction://hlinksldjump" tooltip="HR: Organisation development Z=3.2 / W=66%"/>
          </p:cNvPr>
          <p:cNvSpPr/>
          <p:nvPr/>
        </p:nvSpPr>
        <p:spPr>
          <a:xfrm>
            <a:off x="9104228" y="5245316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20</a:t>
            </a:r>
            <a:endParaRPr sz="1950" b="1" dirty="0"/>
          </a:p>
        </p:txBody>
      </p:sp>
      <p:sp>
        <p:nvSpPr>
          <p:cNvPr id="1652" name="object_1653">
            <a:hlinkClick r:id="rId7" action="ppaction://hlinksldjump" tooltip="HR: HR development Z=3.3 / W=49%"/>
          </p:cNvPr>
          <p:cNvSpPr/>
          <p:nvPr/>
        </p:nvSpPr>
        <p:spPr>
          <a:xfrm>
            <a:off x="8704341" y="6428232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21</a:t>
            </a:r>
            <a:endParaRPr sz="1950" b="1" dirty="0"/>
          </a:p>
        </p:txBody>
      </p:sp>
      <p:sp>
        <p:nvSpPr>
          <p:cNvPr id="1654" name="object_1655">
            <a:hlinkClick r:id="rId7" action="ppaction://hlinksldjump" tooltip="IT: Software development Z=3.2 / W=30%"/>
          </p:cNvPr>
          <p:cNvSpPr/>
          <p:nvPr/>
        </p:nvSpPr>
        <p:spPr>
          <a:xfrm>
            <a:off x="9106338" y="775031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26</a:t>
            </a:r>
            <a:endParaRPr sz="1950" b="1" dirty="0"/>
          </a:p>
        </p:txBody>
      </p:sp>
      <p:sp>
        <p:nvSpPr>
          <p:cNvPr id="1656" name="object_1657">
            <a:hlinkClick r:id="rId7" action="ppaction://hlinksldjump" tooltip="IT: IT operation Z=2.9 / W=45%"/>
          </p:cNvPr>
          <p:cNvSpPr/>
          <p:nvPr/>
        </p:nvSpPr>
        <p:spPr>
          <a:xfrm>
            <a:off x="9919006" y="6706565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27</a:t>
            </a:r>
            <a:endParaRPr sz="1950" b="1" dirty="0"/>
          </a:p>
        </p:txBody>
      </p:sp>
      <p:sp>
        <p:nvSpPr>
          <p:cNvPr id="1658" name="object_1659">
            <a:hlinkClick r:id="rId7" action="ppaction://hlinksldjump" tooltip="IT: IT purchase Z=3.0 / W=29%"/>
          </p:cNvPr>
          <p:cNvSpPr/>
          <p:nvPr/>
        </p:nvSpPr>
        <p:spPr>
          <a:xfrm>
            <a:off x="9602222" y="7819898"/>
            <a:ext cx="534035" cy="534035"/>
          </a:xfrm>
          <a:prstGeom prst="ellipse">
            <a:avLst/>
          </a:prstGeom>
          <a:solidFill>
            <a:srgbClr val="5C5AA7">
              <a:alpha val="89999"/>
            </a:srgbClr>
          </a:solidFill>
        </p:spPr>
        <p:txBody>
          <a:bodyPr wrap="square" lIns="0" tIns="0" rIns="0" bIns="0" rtlCol="0" anchor="ctr"/>
          <a:lstStyle/>
          <a:p>
            <a:pPr algn="ctr"/>
            <a:r>
              <a:rPr sz="1950" b="1" dirty="0">
                <a:solidFill>
                  <a:srgbClr val="FFFFFF"/>
                </a:solidFill>
                <a:latin typeface="Arial"/>
                <a:ea typeface="Arial"/>
              </a:rPr>
              <a:t>28</a:t>
            </a:r>
            <a:endParaRPr sz="195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15455"/>
      </a:hlink>
      <a:folHlink>
        <a:srgbClr val="51545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515455"/>
      </a:hlink>
      <a:folHlink>
        <a:srgbClr val="51545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2481</Words>
  <Application>Microsoft Office PowerPoint</Application>
  <PresentationFormat>Benutzerdefiniert</PresentationFormat>
  <Paragraphs>1600</Paragraphs>
  <Slides>46</Slides>
  <Notes>46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46</vt:i4>
      </vt:variant>
    </vt:vector>
  </HeadingPairs>
  <TitlesOfParts>
    <vt:vector size="50" baseType="lpstr">
      <vt:lpstr>Arial</vt:lpstr>
      <vt:lpstr>Avenir Next LT Pro</vt:lpstr>
      <vt:lpstr>Calibri</vt:lpstr>
      <vt:lpstr>Office Theme</vt:lpstr>
      <vt:lpstr>PowerPoint-Präsentation</vt:lpstr>
      <vt:lpstr>Inhaltsverzeichnis Company overall</vt:lpstr>
      <vt:lpstr>Handlungsportfolio Company overall</vt:lpstr>
      <vt:lpstr>Tabellenportfolios Bereiche + Teams Company overall</vt:lpstr>
      <vt:lpstr>Tabellenportfolio | EUCUSA Index Company overall</vt:lpstr>
      <vt:lpstr>Tabellenportfolio | Arbeitsabläufe und Arbeitszeitregelung Company overall</vt:lpstr>
      <vt:lpstr>Tabellenportfolio | Ungestörtes Arbeiten Company overall</vt:lpstr>
      <vt:lpstr>Tabellenportfolio | Veränderungstempo Company overall</vt:lpstr>
      <vt:lpstr>Tabellenportfolio | Arbeitsmenge Company overall</vt:lpstr>
      <vt:lpstr>Tabellenportfolio | Pausen Company overall</vt:lpstr>
      <vt:lpstr>Tabellenportfolio | Länge der Arbeitszeit Company overall</vt:lpstr>
      <vt:lpstr>Tabellenportfolio | Vereinbarkeit von Arbeitszeiten und Lebensrhythmus Company overall</vt:lpstr>
      <vt:lpstr>Tabellenportfolio | Organisations- und Führungskultur Company overall</vt:lpstr>
      <vt:lpstr>Tabellenportfolio | Organisation Arbeitsabläufe Company overall</vt:lpstr>
      <vt:lpstr>Tabellenportfolio | Interne Kommunikation Company overall</vt:lpstr>
      <vt:lpstr>Tabellenportfolio | Zeitgerechte Informationen Company overall</vt:lpstr>
      <vt:lpstr>Tabellenportfolio | Klare Kommunikation von Zielen/Aufgaben/Prioritäten Company overall</vt:lpstr>
      <vt:lpstr>Tabellenportfolio | Klare Verantwortlichkeiten Company overall</vt:lpstr>
      <vt:lpstr>Tabellenportfolio | Unterstützung durch Kollegen und Vorgesetzte Company overall</vt:lpstr>
      <vt:lpstr>Tabellenportfolio | Umgang mit Konflikten Company overall</vt:lpstr>
      <vt:lpstr>Tabellenportfolio | Feedback Company overall</vt:lpstr>
      <vt:lpstr>Tabellenportfolio | Gerechte Behandlung Company overall</vt:lpstr>
      <vt:lpstr>Tabellenportfolio | Potenziale Arbeitsgestaltung / Weiterentwicklungsmöglichkeiten Company overall</vt:lpstr>
      <vt:lpstr>Tabellenportfolio | Ausbildungsgüte Company overall</vt:lpstr>
      <vt:lpstr>Tabellenportfolio | Aufgabenbereich entspricht Qualifikation Company overall</vt:lpstr>
      <vt:lpstr>Tabellenportfolio | Ganzheitlichkeit der Arbeit Company overall</vt:lpstr>
      <vt:lpstr>Tabellenportfolio | Herausfordernde Tätigkeit Company overall</vt:lpstr>
      <vt:lpstr>Tabellenportfolio | Handlungsspielraum Company overall</vt:lpstr>
      <vt:lpstr>Tabellenportfolio | Gestaltungsfreiheit Company overall</vt:lpstr>
      <vt:lpstr>Tabellenportfolio | Emotionale Anforderungen Company overall</vt:lpstr>
      <vt:lpstr>Tabellenportfolio | Freundlichkeitsdruck Company overall</vt:lpstr>
      <vt:lpstr>Tabellenportfolio | Belastung durch Leid oder Trauer Company overall</vt:lpstr>
      <vt:lpstr>Tabellenportfolio | Belastung durch Streit oder Ärger Company overall</vt:lpstr>
      <vt:lpstr>Tabellenportfolio | Schwierige Kunden Company overall</vt:lpstr>
      <vt:lpstr>Tabellenportfolio | Weiterbildung und Karrieremöglichkeiten Company overall</vt:lpstr>
      <vt:lpstr>Tabellenportfolio | Aus- und Weiterbildungsmöglichkeiten Company overall</vt:lpstr>
      <vt:lpstr>Tabellenportfolio | Nutzung von Aus- und Weiterbildung Company overall</vt:lpstr>
      <vt:lpstr>Tabellenportfolio | Aufstiegsmöglichkeiten Company overall</vt:lpstr>
      <vt:lpstr>Tabellenportfolio | Einzelfragen Company overall</vt:lpstr>
      <vt:lpstr>Tabellenportfolio | Körperliche Belastung Company overall</vt:lpstr>
      <vt:lpstr>Tabellenportfolio | Einseitige körperliche Belastung Company overall</vt:lpstr>
      <vt:lpstr>Tabellenportfolio | Informationsaustausch zwischen Kollegen Company overall</vt:lpstr>
      <vt:lpstr>Tabellenportfolio | Sozialer Kontakt Company overall</vt:lpstr>
      <vt:lpstr>Tabellenportfolio | Konzentration und Aufmerksamkeit Company overall</vt:lpstr>
      <vt:lpstr>Tabellenportfolio | Überqualifikation Company overall</vt:lpstr>
      <vt:lpstr>Tabellenportfolio | Zukunftssicherheit des Arbeitsplatzes Company overall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EUCUSA REPORT</dc:title>
  <dc:creator>EUCUSA</dc:creator>
  <cp:lastModifiedBy>Dominic Vallaster</cp:lastModifiedBy>
  <cp:revision>6</cp:revision>
  <dcterms:created xsi:type="dcterms:W3CDTF">2018-05-16T07:42:01Z</dcterms:created>
  <dcterms:modified xsi:type="dcterms:W3CDTF">2023-01-26T12:51:15Z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2018-05-16T00:00:00Z</vt:filetime>
  </property>
  <property fmtid="{D5CDD505-2E9C-101B-9397-08002B2CF9AE}" pid="3" name="Creator">
    <vt:lpwstr>Adobe InDesign CC 13.0 (Macintosh)</vt:lpwstr>
  </property>
  <property fmtid="{D5CDD505-2E9C-101B-9397-08002B2CF9AE}" pid="4" name="LastSaved">
    <vt:filetime>2018-05-16T00:00:00Z</vt:filetime>
  </property>
</Properties>
</file>