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wdp" ContentType="image/vnd.ms-photo"/>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3" r:id="rId1"/>
  </p:sldMasterIdLst>
  <p:sldIdLst>
    <p:sldId id="257" r:id="rId2"/>
  </p:sldIdLst>
  <p:sldSz cx="50399950" cy="32399288"/>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Untitled Section" id="{A1D339D8-833F-4118-9932-03D05FC17217}">
          <p14:sldIdLst>
            <p14:sldId id="257"/>
          </p14:sldIdLst>
        </p14:section>
      </p14:sectionLst>
    </p:ext>
    <p:ext uri="{EFAFB233-063F-42B5-8137-9DF3F51BA10A}">
      <p15:sldGuideLst xmlns:p15="http://schemas.microsoft.com/office/powerpoint/2012/main">
        <p15:guide id="1" orient="horz" pos="10205" userDrawn="1">
          <p15:clr>
            <a:srgbClr val="A4A3A4"/>
          </p15:clr>
        </p15:guide>
        <p15:guide id="2" pos="15875"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9E6EC"/>
    <a:srgbClr val="003658"/>
    <a:srgbClr val="DA6C12"/>
    <a:srgbClr val="003152"/>
    <a:srgbClr val="365E78"/>
    <a:srgbClr val="D4E3EA"/>
    <a:srgbClr val="227767"/>
    <a:srgbClr val="D1D4B2"/>
    <a:srgbClr val="27467D"/>
    <a:srgbClr val="E2E4CE"/>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6870" autoAdjust="0"/>
    <p:restoredTop sz="94660"/>
  </p:normalViewPr>
  <p:slideViewPr>
    <p:cSldViewPr showGuides="1">
      <p:cViewPr varScale="1">
        <p:scale>
          <a:sx n="23" d="100"/>
          <a:sy n="23" d="100"/>
        </p:scale>
        <p:origin x="18" y="126"/>
      </p:cViewPr>
      <p:guideLst>
        <p:guide orient="horz" pos="10205"/>
        <p:guide pos="15875"/>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7" Type="http://schemas.microsoft.com/office/2015/10/relationships/revisionInfo" Target="revisionInfo.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11" name="Text Placeholder 23">
            <a:extLst>
              <a:ext uri="{FF2B5EF4-FFF2-40B4-BE49-F238E27FC236}">
                <a16:creationId xmlns:a16="http://schemas.microsoft.com/office/drawing/2014/main" xmlns="" id="{FB2762B3-68B3-497F-89DF-F9A18C02AC8D}"/>
              </a:ext>
            </a:extLst>
          </p:cNvPr>
          <p:cNvSpPr>
            <a:spLocks noGrp="1"/>
          </p:cNvSpPr>
          <p:nvPr>
            <p:ph type="body" sz="quarter" idx="13"/>
          </p:nvPr>
        </p:nvSpPr>
        <p:spPr>
          <a:xfrm>
            <a:off x="4693292" y="539989"/>
            <a:ext cx="33126184" cy="3805634"/>
          </a:xfrm>
          <a:prstGeom prst="rect">
            <a:avLst/>
          </a:prstGeom>
        </p:spPr>
        <p:txBody>
          <a:bodyPr/>
          <a:lstStyle>
            <a:lvl1pPr marL="0" indent="0">
              <a:spcBef>
                <a:spcPts val="1417"/>
              </a:spcBef>
              <a:buNone/>
              <a:defRPr sz="6850" b="1">
                <a:solidFill>
                  <a:srgbClr val="D1D4B2"/>
                </a:solidFill>
                <a:latin typeface="Arial" panose="020B0604020202020204" pitchFamily="34" charset="0"/>
                <a:cs typeface="Arial" panose="020B0604020202020204" pitchFamily="34" charset="0"/>
              </a:defRPr>
            </a:lvl1pPr>
          </a:lstStyle>
          <a:p>
            <a:pPr lvl="0"/>
            <a:endParaRPr lang="en-US" dirty="0"/>
          </a:p>
        </p:txBody>
      </p:sp>
    </p:spTree>
    <p:extLst>
      <p:ext uri="{BB962C8B-B14F-4D97-AF65-F5344CB8AC3E}">
        <p14:creationId xmlns:p14="http://schemas.microsoft.com/office/powerpoint/2010/main" val="376935858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image" Target="../media/image3.png"/><Relationship Id="rId5" Type="http://schemas.microsoft.com/office/2007/relationships/hdphoto" Target="../media/hdphoto1.wdp"/><Relationship Id="rId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xmlns="" id="{48FAC70E-C44B-4A91-8CF4-EAF672BAB450}"/>
              </a:ext>
            </a:extLst>
          </p:cNvPr>
          <p:cNvSpPr/>
          <p:nvPr userDrawn="1"/>
        </p:nvSpPr>
        <p:spPr>
          <a:xfrm>
            <a:off x="0" y="0"/>
            <a:ext cx="50399950" cy="7576711"/>
          </a:xfrm>
          <a:prstGeom prst="rect">
            <a:avLst/>
          </a:prstGeom>
          <a:solidFill>
            <a:srgbClr val="00315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pic>
        <p:nvPicPr>
          <p:cNvPr id="3" name="Picture 2">
            <a:extLst>
              <a:ext uri="{FF2B5EF4-FFF2-40B4-BE49-F238E27FC236}">
                <a16:creationId xmlns:a16="http://schemas.microsoft.com/office/drawing/2014/main" xmlns="" id="{6D0C9A1F-14F2-49F0-A41D-59C4BA33C072}"/>
              </a:ext>
            </a:extLst>
          </p:cNvPr>
          <p:cNvPicPr>
            <a:picLocks noChangeAspect="1"/>
          </p:cNvPicPr>
          <p:nvPr userDrawn="1"/>
        </p:nvPicPr>
        <p:blipFill rotWithShape="1">
          <a:blip r:embed="rId3">
            <a:extLst>
              <a:ext uri="{28A0092B-C50C-407E-A947-70E740481C1C}">
                <a14:useLocalDpi xmlns:a14="http://schemas.microsoft.com/office/drawing/2010/main" val="0"/>
              </a:ext>
            </a:extLst>
          </a:blip>
          <a:srcRect r="19183"/>
          <a:stretch/>
        </p:blipFill>
        <p:spPr>
          <a:xfrm>
            <a:off x="10231131" y="0"/>
            <a:ext cx="40168819" cy="7100460"/>
          </a:xfrm>
          <a:prstGeom prst="rect">
            <a:avLst/>
          </a:prstGeom>
        </p:spPr>
      </p:pic>
      <p:pic>
        <p:nvPicPr>
          <p:cNvPr id="8" name="Picture 7">
            <a:extLst>
              <a:ext uri="{FF2B5EF4-FFF2-40B4-BE49-F238E27FC236}">
                <a16:creationId xmlns:a16="http://schemas.microsoft.com/office/drawing/2014/main" xmlns="" id="{3F6A70DE-59C5-4210-8ADE-EE08FDDC910D}"/>
              </a:ext>
            </a:extLst>
          </p:cNvPr>
          <p:cNvPicPr>
            <a:picLocks noChangeAspect="1"/>
          </p:cNvPicPr>
          <p:nvPr userDrawn="1"/>
        </p:nvPicPr>
        <p:blipFill>
          <a:blip r:embed="rId4">
            <a:duotone>
              <a:schemeClr val="accent1">
                <a:shade val="45000"/>
                <a:satMod val="135000"/>
              </a:schemeClr>
              <a:prstClr val="white"/>
            </a:duotone>
            <a:extLst>
              <a:ext uri="{BEBA8EAE-BF5A-486C-A8C5-ECC9F3942E4B}">
                <a14:imgProps xmlns:a14="http://schemas.microsoft.com/office/drawing/2010/main">
                  <a14:imgLayer r:embed="rId5">
                    <a14:imgEffect>
                      <a14:colorTemperature colorTemp="6400"/>
                    </a14:imgEffect>
                  </a14:imgLayer>
                </a14:imgProps>
              </a:ext>
              <a:ext uri="{28A0092B-C50C-407E-A947-70E740481C1C}">
                <a14:useLocalDpi xmlns:a14="http://schemas.microsoft.com/office/drawing/2010/main" val="0"/>
              </a:ext>
            </a:extLst>
          </a:blip>
          <a:stretch>
            <a:fillRect/>
          </a:stretch>
        </p:blipFill>
        <p:spPr>
          <a:xfrm>
            <a:off x="42878375" y="739261"/>
            <a:ext cx="6761343" cy="3257503"/>
          </a:xfrm>
          <a:prstGeom prst="rect">
            <a:avLst/>
          </a:prstGeom>
        </p:spPr>
      </p:pic>
      <p:sp>
        <p:nvSpPr>
          <p:cNvPr id="9" name="TextBox 8">
            <a:extLst>
              <a:ext uri="{FF2B5EF4-FFF2-40B4-BE49-F238E27FC236}">
                <a16:creationId xmlns:a16="http://schemas.microsoft.com/office/drawing/2014/main" xmlns="" id="{529795C2-DF56-44EB-BA9A-74654EF31562}"/>
              </a:ext>
            </a:extLst>
          </p:cNvPr>
          <p:cNvSpPr txBox="1"/>
          <p:nvPr userDrawn="1"/>
        </p:nvSpPr>
        <p:spPr>
          <a:xfrm>
            <a:off x="576036" y="991081"/>
            <a:ext cx="3746414" cy="2123658"/>
          </a:xfrm>
          <a:prstGeom prst="rect">
            <a:avLst/>
          </a:prstGeom>
          <a:noFill/>
        </p:spPr>
        <p:txBody>
          <a:bodyPr wrap="square" rtlCol="0">
            <a:spAutoFit/>
          </a:bodyPr>
          <a:lstStyle/>
          <a:p>
            <a:pPr algn="ctr"/>
            <a:r>
              <a:rPr lang="en-US" sz="4400" b="1" spc="472" baseline="0" dirty="0" smtClean="0">
                <a:solidFill>
                  <a:srgbClr val="D9E6EC"/>
                </a:solidFill>
              </a:rPr>
              <a:t>Poster </a:t>
            </a:r>
            <a:r>
              <a:rPr lang="en-US" sz="4400" b="1" spc="472" baseline="0" dirty="0">
                <a:solidFill>
                  <a:srgbClr val="D9E6EC"/>
                </a:solidFill>
              </a:rPr>
              <a:t/>
            </a:r>
            <a:br>
              <a:rPr lang="en-US" sz="4400" b="1" spc="472" baseline="0" dirty="0">
                <a:solidFill>
                  <a:srgbClr val="D9E6EC"/>
                </a:solidFill>
              </a:rPr>
            </a:br>
            <a:r>
              <a:rPr lang="en-US" sz="4400" b="1" spc="472" baseline="0" dirty="0" smtClean="0">
                <a:solidFill>
                  <a:srgbClr val="D9E6EC"/>
                </a:solidFill>
              </a:rPr>
              <a:t>Number</a:t>
            </a:r>
          </a:p>
          <a:p>
            <a:pPr algn="ctr"/>
            <a:r>
              <a:rPr lang="en-US" sz="4400" b="1" spc="472" baseline="0" dirty="0" smtClean="0">
                <a:solidFill>
                  <a:srgbClr val="D9E6EC"/>
                </a:solidFill>
              </a:rPr>
              <a:t>T4018</a:t>
            </a:r>
            <a:endParaRPr lang="en-US" sz="4400" b="1" spc="472" baseline="0" dirty="0">
              <a:solidFill>
                <a:srgbClr val="D9E6EC"/>
              </a:solidFill>
            </a:endParaRPr>
          </a:p>
        </p:txBody>
      </p:sp>
      <p:sp>
        <p:nvSpPr>
          <p:cNvPr id="11" name="Rectangle 10">
            <a:extLst>
              <a:ext uri="{FF2B5EF4-FFF2-40B4-BE49-F238E27FC236}">
                <a16:creationId xmlns:a16="http://schemas.microsoft.com/office/drawing/2014/main" xmlns="" id="{BAB0C0F3-CD09-4194-B964-4A415B031135}"/>
              </a:ext>
            </a:extLst>
          </p:cNvPr>
          <p:cNvSpPr/>
          <p:nvPr userDrawn="1"/>
        </p:nvSpPr>
        <p:spPr>
          <a:xfrm>
            <a:off x="38458775" y="774334"/>
            <a:ext cx="3276600" cy="3222430"/>
          </a:xfrm>
          <a:prstGeom prst="rect">
            <a:avLst/>
          </a:prstGeom>
          <a:noFill/>
          <a:ln>
            <a:solidFill>
              <a:srgbClr val="D9E6E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CA" sz="5400" dirty="0">
                <a:solidFill>
                  <a:srgbClr val="D9E6EC"/>
                </a:solidFill>
              </a:rPr>
              <a:t>QR Code Only</a:t>
            </a:r>
          </a:p>
        </p:txBody>
      </p:sp>
      <p:pic>
        <p:nvPicPr>
          <p:cNvPr id="5" name="Picture 4">
            <a:extLst>
              <a:ext uri="{FF2B5EF4-FFF2-40B4-BE49-F238E27FC236}">
                <a16:creationId xmlns:a16="http://schemas.microsoft.com/office/drawing/2014/main" xmlns="" id="{375B0805-E28C-4451-9963-4A181D175096}"/>
              </a:ext>
            </a:extLst>
          </p:cNvPr>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a:xfrm rot="10800000">
            <a:off x="0" y="6624210"/>
            <a:ext cx="50399950" cy="952500"/>
          </a:xfrm>
          <a:prstGeom prst="rect">
            <a:avLst/>
          </a:prstGeom>
        </p:spPr>
      </p:pic>
    </p:spTree>
    <p:extLst>
      <p:ext uri="{BB962C8B-B14F-4D97-AF65-F5344CB8AC3E}">
        <p14:creationId xmlns:p14="http://schemas.microsoft.com/office/powerpoint/2010/main" val="1872462792"/>
      </p:ext>
    </p:extLst>
  </p:cSld>
  <p:clrMap bg1="lt1" tx1="dk1" bg2="lt2" tx2="dk2" accent1="accent1" accent2="accent2" accent3="accent3" accent4="accent4" accent5="accent5" accent6="accent6" hlink="hlink" folHlink="folHlink"/>
  <p:sldLayoutIdLst>
    <p:sldLayoutId id="2147483675" r:id="rId1"/>
  </p:sldLayoutIdLst>
  <p:txStyles>
    <p:titleStyle>
      <a:lvl1pPr algn="l" defTabSz="3780038" rtl="0" eaLnBrk="1" latinLnBrk="0" hangingPunct="1">
        <a:lnSpc>
          <a:spcPct val="90000"/>
        </a:lnSpc>
        <a:spcBef>
          <a:spcPct val="0"/>
        </a:spcBef>
        <a:buNone/>
        <a:defRPr sz="18189" kern="1200">
          <a:solidFill>
            <a:schemeClr val="tx1"/>
          </a:solidFill>
          <a:latin typeface="+mj-lt"/>
          <a:ea typeface="+mj-ea"/>
          <a:cs typeface="+mj-cs"/>
        </a:defRPr>
      </a:lvl1pPr>
    </p:titleStyle>
    <p:bodyStyle>
      <a:lvl1pPr marL="945010" indent="-945010" algn="l" defTabSz="3780038" rtl="0" eaLnBrk="1" latinLnBrk="0" hangingPunct="1">
        <a:lnSpc>
          <a:spcPct val="90000"/>
        </a:lnSpc>
        <a:spcBef>
          <a:spcPts val="4134"/>
        </a:spcBef>
        <a:buFont typeface="Arial" panose="020B0604020202020204" pitchFamily="34" charset="0"/>
        <a:buChar char="•"/>
        <a:defRPr sz="11575" kern="1200">
          <a:solidFill>
            <a:schemeClr val="tx1"/>
          </a:solidFill>
          <a:latin typeface="+mn-lt"/>
          <a:ea typeface="+mn-ea"/>
          <a:cs typeface="+mn-cs"/>
        </a:defRPr>
      </a:lvl1pPr>
      <a:lvl2pPr marL="2835029" indent="-945010" algn="l" defTabSz="3780038" rtl="0" eaLnBrk="1" latinLnBrk="0" hangingPunct="1">
        <a:lnSpc>
          <a:spcPct val="90000"/>
        </a:lnSpc>
        <a:spcBef>
          <a:spcPts val="2067"/>
        </a:spcBef>
        <a:buFont typeface="Arial" panose="020B0604020202020204" pitchFamily="34" charset="0"/>
        <a:buChar char="•"/>
        <a:defRPr sz="9921" kern="1200">
          <a:solidFill>
            <a:schemeClr val="tx1"/>
          </a:solidFill>
          <a:latin typeface="+mn-lt"/>
          <a:ea typeface="+mn-ea"/>
          <a:cs typeface="+mn-cs"/>
        </a:defRPr>
      </a:lvl2pPr>
      <a:lvl3pPr marL="4725048" indent="-945010" algn="l" defTabSz="3780038" rtl="0" eaLnBrk="1" latinLnBrk="0" hangingPunct="1">
        <a:lnSpc>
          <a:spcPct val="90000"/>
        </a:lnSpc>
        <a:spcBef>
          <a:spcPts val="2067"/>
        </a:spcBef>
        <a:buFont typeface="Arial" panose="020B0604020202020204" pitchFamily="34" charset="0"/>
        <a:buChar char="•"/>
        <a:defRPr sz="8268" kern="1200">
          <a:solidFill>
            <a:schemeClr val="tx1"/>
          </a:solidFill>
          <a:latin typeface="+mn-lt"/>
          <a:ea typeface="+mn-ea"/>
          <a:cs typeface="+mn-cs"/>
        </a:defRPr>
      </a:lvl3pPr>
      <a:lvl4pPr marL="6615067" indent="-945010" algn="l" defTabSz="3780038" rtl="0" eaLnBrk="1" latinLnBrk="0" hangingPunct="1">
        <a:lnSpc>
          <a:spcPct val="90000"/>
        </a:lnSpc>
        <a:spcBef>
          <a:spcPts val="2067"/>
        </a:spcBef>
        <a:buFont typeface="Arial" panose="020B0604020202020204" pitchFamily="34" charset="0"/>
        <a:buChar char="•"/>
        <a:defRPr sz="7441" kern="1200">
          <a:solidFill>
            <a:schemeClr val="tx1"/>
          </a:solidFill>
          <a:latin typeface="+mn-lt"/>
          <a:ea typeface="+mn-ea"/>
          <a:cs typeface="+mn-cs"/>
        </a:defRPr>
      </a:lvl4pPr>
      <a:lvl5pPr marL="8505086" indent="-945010" algn="l" defTabSz="3780038" rtl="0" eaLnBrk="1" latinLnBrk="0" hangingPunct="1">
        <a:lnSpc>
          <a:spcPct val="90000"/>
        </a:lnSpc>
        <a:spcBef>
          <a:spcPts val="2067"/>
        </a:spcBef>
        <a:buFont typeface="Arial" panose="020B0604020202020204" pitchFamily="34" charset="0"/>
        <a:buChar char="•"/>
        <a:defRPr sz="7441" kern="1200">
          <a:solidFill>
            <a:schemeClr val="tx1"/>
          </a:solidFill>
          <a:latin typeface="+mn-lt"/>
          <a:ea typeface="+mn-ea"/>
          <a:cs typeface="+mn-cs"/>
        </a:defRPr>
      </a:lvl5pPr>
      <a:lvl6pPr marL="10395105" indent="-945010" algn="l" defTabSz="3780038" rtl="0" eaLnBrk="1" latinLnBrk="0" hangingPunct="1">
        <a:lnSpc>
          <a:spcPct val="90000"/>
        </a:lnSpc>
        <a:spcBef>
          <a:spcPts val="2067"/>
        </a:spcBef>
        <a:buFont typeface="Arial" panose="020B0604020202020204" pitchFamily="34" charset="0"/>
        <a:buChar char="•"/>
        <a:defRPr sz="7441" kern="1200">
          <a:solidFill>
            <a:schemeClr val="tx1"/>
          </a:solidFill>
          <a:latin typeface="+mn-lt"/>
          <a:ea typeface="+mn-ea"/>
          <a:cs typeface="+mn-cs"/>
        </a:defRPr>
      </a:lvl6pPr>
      <a:lvl7pPr marL="12285124" indent="-945010" algn="l" defTabSz="3780038" rtl="0" eaLnBrk="1" latinLnBrk="0" hangingPunct="1">
        <a:lnSpc>
          <a:spcPct val="90000"/>
        </a:lnSpc>
        <a:spcBef>
          <a:spcPts val="2067"/>
        </a:spcBef>
        <a:buFont typeface="Arial" panose="020B0604020202020204" pitchFamily="34" charset="0"/>
        <a:buChar char="•"/>
        <a:defRPr sz="7441" kern="1200">
          <a:solidFill>
            <a:schemeClr val="tx1"/>
          </a:solidFill>
          <a:latin typeface="+mn-lt"/>
          <a:ea typeface="+mn-ea"/>
          <a:cs typeface="+mn-cs"/>
        </a:defRPr>
      </a:lvl7pPr>
      <a:lvl8pPr marL="14175143" indent="-945010" algn="l" defTabSz="3780038" rtl="0" eaLnBrk="1" latinLnBrk="0" hangingPunct="1">
        <a:lnSpc>
          <a:spcPct val="90000"/>
        </a:lnSpc>
        <a:spcBef>
          <a:spcPts val="2067"/>
        </a:spcBef>
        <a:buFont typeface="Arial" panose="020B0604020202020204" pitchFamily="34" charset="0"/>
        <a:buChar char="•"/>
        <a:defRPr sz="7441" kern="1200">
          <a:solidFill>
            <a:schemeClr val="tx1"/>
          </a:solidFill>
          <a:latin typeface="+mn-lt"/>
          <a:ea typeface="+mn-ea"/>
          <a:cs typeface="+mn-cs"/>
        </a:defRPr>
      </a:lvl8pPr>
      <a:lvl9pPr marL="16065162" indent="-945010" algn="l" defTabSz="3780038" rtl="0" eaLnBrk="1" latinLnBrk="0" hangingPunct="1">
        <a:lnSpc>
          <a:spcPct val="90000"/>
        </a:lnSpc>
        <a:spcBef>
          <a:spcPts val="2067"/>
        </a:spcBef>
        <a:buFont typeface="Arial" panose="020B0604020202020204" pitchFamily="34" charset="0"/>
        <a:buChar char="•"/>
        <a:defRPr sz="7441" kern="1200">
          <a:solidFill>
            <a:schemeClr val="tx1"/>
          </a:solidFill>
          <a:latin typeface="+mn-lt"/>
          <a:ea typeface="+mn-ea"/>
          <a:cs typeface="+mn-cs"/>
        </a:defRPr>
      </a:lvl9pPr>
    </p:bodyStyle>
    <p:otherStyle>
      <a:defPPr>
        <a:defRPr lang="en-US"/>
      </a:defPPr>
      <a:lvl1pPr marL="0" algn="l" defTabSz="3780038" rtl="0" eaLnBrk="1" latinLnBrk="0" hangingPunct="1">
        <a:defRPr sz="7441" kern="1200">
          <a:solidFill>
            <a:schemeClr val="tx1"/>
          </a:solidFill>
          <a:latin typeface="+mn-lt"/>
          <a:ea typeface="+mn-ea"/>
          <a:cs typeface="+mn-cs"/>
        </a:defRPr>
      </a:lvl1pPr>
      <a:lvl2pPr marL="1890019" algn="l" defTabSz="3780038" rtl="0" eaLnBrk="1" latinLnBrk="0" hangingPunct="1">
        <a:defRPr sz="7441" kern="1200">
          <a:solidFill>
            <a:schemeClr val="tx1"/>
          </a:solidFill>
          <a:latin typeface="+mn-lt"/>
          <a:ea typeface="+mn-ea"/>
          <a:cs typeface="+mn-cs"/>
        </a:defRPr>
      </a:lvl2pPr>
      <a:lvl3pPr marL="3780038" algn="l" defTabSz="3780038" rtl="0" eaLnBrk="1" latinLnBrk="0" hangingPunct="1">
        <a:defRPr sz="7441" kern="1200">
          <a:solidFill>
            <a:schemeClr val="tx1"/>
          </a:solidFill>
          <a:latin typeface="+mn-lt"/>
          <a:ea typeface="+mn-ea"/>
          <a:cs typeface="+mn-cs"/>
        </a:defRPr>
      </a:lvl3pPr>
      <a:lvl4pPr marL="5670057" algn="l" defTabSz="3780038" rtl="0" eaLnBrk="1" latinLnBrk="0" hangingPunct="1">
        <a:defRPr sz="7441" kern="1200">
          <a:solidFill>
            <a:schemeClr val="tx1"/>
          </a:solidFill>
          <a:latin typeface="+mn-lt"/>
          <a:ea typeface="+mn-ea"/>
          <a:cs typeface="+mn-cs"/>
        </a:defRPr>
      </a:lvl4pPr>
      <a:lvl5pPr marL="7560076" algn="l" defTabSz="3780038" rtl="0" eaLnBrk="1" latinLnBrk="0" hangingPunct="1">
        <a:defRPr sz="7441" kern="1200">
          <a:solidFill>
            <a:schemeClr val="tx1"/>
          </a:solidFill>
          <a:latin typeface="+mn-lt"/>
          <a:ea typeface="+mn-ea"/>
          <a:cs typeface="+mn-cs"/>
        </a:defRPr>
      </a:lvl5pPr>
      <a:lvl6pPr marL="9450095" algn="l" defTabSz="3780038" rtl="0" eaLnBrk="1" latinLnBrk="0" hangingPunct="1">
        <a:defRPr sz="7441" kern="1200">
          <a:solidFill>
            <a:schemeClr val="tx1"/>
          </a:solidFill>
          <a:latin typeface="+mn-lt"/>
          <a:ea typeface="+mn-ea"/>
          <a:cs typeface="+mn-cs"/>
        </a:defRPr>
      </a:lvl6pPr>
      <a:lvl7pPr marL="11340114" algn="l" defTabSz="3780038" rtl="0" eaLnBrk="1" latinLnBrk="0" hangingPunct="1">
        <a:defRPr sz="7441" kern="1200">
          <a:solidFill>
            <a:schemeClr val="tx1"/>
          </a:solidFill>
          <a:latin typeface="+mn-lt"/>
          <a:ea typeface="+mn-ea"/>
          <a:cs typeface="+mn-cs"/>
        </a:defRPr>
      </a:lvl7pPr>
      <a:lvl8pPr marL="13230134" algn="l" defTabSz="3780038" rtl="0" eaLnBrk="1" latinLnBrk="0" hangingPunct="1">
        <a:defRPr sz="7441" kern="1200">
          <a:solidFill>
            <a:schemeClr val="tx1"/>
          </a:solidFill>
          <a:latin typeface="+mn-lt"/>
          <a:ea typeface="+mn-ea"/>
          <a:cs typeface="+mn-cs"/>
        </a:defRPr>
      </a:lvl8pPr>
      <a:lvl9pPr marL="15120153" algn="l" defTabSz="3780038" rtl="0" eaLnBrk="1" latinLnBrk="0" hangingPunct="1">
        <a:defRPr sz="7441"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10.emf"/><Relationship Id="rId13" Type="http://schemas.openxmlformats.org/officeDocument/2006/relationships/image" Target="../media/image15.png"/><Relationship Id="rId18" Type="http://schemas.openxmlformats.org/officeDocument/2006/relationships/image" Target="../media/image20.png"/><Relationship Id="rId3" Type="http://schemas.openxmlformats.org/officeDocument/2006/relationships/image" Target="../media/image5.png"/><Relationship Id="rId21" Type="http://schemas.openxmlformats.org/officeDocument/2006/relationships/image" Target="../media/image23.png"/><Relationship Id="rId7" Type="http://schemas.openxmlformats.org/officeDocument/2006/relationships/image" Target="../media/image9.emf"/><Relationship Id="rId12" Type="http://schemas.openxmlformats.org/officeDocument/2006/relationships/image" Target="../media/image14.png"/><Relationship Id="rId17" Type="http://schemas.openxmlformats.org/officeDocument/2006/relationships/image" Target="../media/image19.png"/><Relationship Id="rId2" Type="http://schemas.openxmlformats.org/officeDocument/2006/relationships/image" Target="../media/image4.jpeg"/><Relationship Id="rId16" Type="http://schemas.openxmlformats.org/officeDocument/2006/relationships/image" Target="../media/image18.png"/><Relationship Id="rId20" Type="http://schemas.openxmlformats.org/officeDocument/2006/relationships/image" Target="../media/image22.png"/><Relationship Id="rId1" Type="http://schemas.openxmlformats.org/officeDocument/2006/relationships/slideLayout" Target="../slideLayouts/slideLayout1.xml"/><Relationship Id="rId6" Type="http://schemas.openxmlformats.org/officeDocument/2006/relationships/image" Target="../media/image8.emf"/><Relationship Id="rId11" Type="http://schemas.openxmlformats.org/officeDocument/2006/relationships/image" Target="../media/image13.png"/><Relationship Id="rId5" Type="http://schemas.openxmlformats.org/officeDocument/2006/relationships/image" Target="../media/image7.jpeg"/><Relationship Id="rId15" Type="http://schemas.openxmlformats.org/officeDocument/2006/relationships/image" Target="../media/image17.png"/><Relationship Id="rId10" Type="http://schemas.openxmlformats.org/officeDocument/2006/relationships/image" Target="../media/image12.png"/><Relationship Id="rId19" Type="http://schemas.openxmlformats.org/officeDocument/2006/relationships/image" Target="../media/image21.png"/><Relationship Id="rId4" Type="http://schemas.openxmlformats.org/officeDocument/2006/relationships/image" Target="../media/image6.png"/><Relationship Id="rId9" Type="http://schemas.openxmlformats.org/officeDocument/2006/relationships/image" Target="../media/image11.png"/><Relationship Id="rId14" Type="http://schemas.openxmlformats.org/officeDocument/2006/relationships/image" Target="../media/image1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xmlns="" id="{6B304855-08F1-4850-BF97-788E90AC231C}"/>
              </a:ext>
            </a:extLst>
          </p:cNvPr>
          <p:cNvSpPr>
            <a:spLocks noGrp="1"/>
          </p:cNvSpPr>
          <p:nvPr>
            <p:ph type="body" sz="quarter" idx="13"/>
          </p:nvPr>
        </p:nvSpPr>
        <p:spPr>
          <a:xfrm>
            <a:off x="5183529" y="736507"/>
            <a:ext cx="32741846" cy="3805634"/>
          </a:xfrm>
        </p:spPr>
        <p:txBody>
          <a:bodyPr/>
          <a:lstStyle/>
          <a:p>
            <a:pPr lvl="0"/>
            <a:r>
              <a:rPr lang="en-US" dirty="0">
                <a:solidFill>
                  <a:srgbClr val="D9E6EC"/>
                </a:solidFill>
              </a:rPr>
              <a:t>In Vivo Predictability of Flux Measurements for Assessment of Bioavailability Reduction due to Drug–Drug Interactions with Acid Reducing </a:t>
            </a:r>
            <a:r>
              <a:rPr lang="en-US" dirty="0" smtClean="0">
                <a:solidFill>
                  <a:srgbClr val="D9E6EC"/>
                </a:solidFill>
              </a:rPr>
              <a:t>Agents </a:t>
            </a:r>
          </a:p>
          <a:p>
            <a:pPr lvl="0"/>
            <a:r>
              <a:rPr lang="en-US" sz="4800" dirty="0" smtClean="0">
                <a:solidFill>
                  <a:srgbClr val="D9E6EC"/>
                </a:solidFill>
              </a:rPr>
              <a:t>Oksana </a:t>
            </a:r>
            <a:r>
              <a:rPr lang="en-US" sz="4800" dirty="0">
                <a:solidFill>
                  <a:srgbClr val="D9E6EC"/>
                </a:solidFill>
              </a:rPr>
              <a:t>Tsinman</a:t>
            </a:r>
            <a:r>
              <a:rPr lang="en-US" sz="4800" baseline="30000" dirty="0">
                <a:solidFill>
                  <a:srgbClr val="D9E6EC"/>
                </a:solidFill>
              </a:rPr>
              <a:t>1</a:t>
            </a:r>
            <a:r>
              <a:rPr lang="en-US" sz="4800" dirty="0">
                <a:solidFill>
                  <a:srgbClr val="D9E6EC"/>
                </a:solidFill>
              </a:rPr>
              <a:t>, Konstantin Tsinman</a:t>
            </a:r>
            <a:r>
              <a:rPr lang="en-US" sz="4800" baseline="30000" dirty="0">
                <a:solidFill>
                  <a:srgbClr val="D9E6EC"/>
                </a:solidFill>
              </a:rPr>
              <a:t>1*</a:t>
            </a:r>
            <a:r>
              <a:rPr lang="en-US" sz="4800" dirty="0">
                <a:solidFill>
                  <a:srgbClr val="D9E6EC"/>
                </a:solidFill>
              </a:rPr>
              <a:t>, Ram Lingamaneni</a:t>
            </a:r>
            <a:r>
              <a:rPr lang="en-US" sz="4800" baseline="30000" dirty="0">
                <a:solidFill>
                  <a:srgbClr val="D9E6EC"/>
                </a:solidFill>
              </a:rPr>
              <a:t>1</a:t>
            </a:r>
            <a:r>
              <a:rPr lang="en-US" sz="4800" dirty="0">
                <a:solidFill>
                  <a:srgbClr val="D9E6EC"/>
                </a:solidFill>
              </a:rPr>
              <a:t>, Jane Li</a:t>
            </a:r>
            <a:r>
              <a:rPr lang="en-US" sz="4800" baseline="30000" dirty="0">
                <a:solidFill>
                  <a:srgbClr val="D9E6EC"/>
                </a:solidFill>
              </a:rPr>
              <a:t>2</a:t>
            </a:r>
            <a:r>
              <a:rPr lang="en-US" sz="4800" dirty="0">
                <a:solidFill>
                  <a:srgbClr val="D9E6EC"/>
                </a:solidFill>
              </a:rPr>
              <a:t>, Dawen Kou</a:t>
            </a:r>
            <a:r>
              <a:rPr lang="en-US" sz="4800" baseline="30000" dirty="0">
                <a:solidFill>
                  <a:srgbClr val="D9E6EC"/>
                </a:solidFill>
              </a:rPr>
              <a:t>2</a:t>
            </a:r>
            <a:r>
              <a:rPr lang="en-US" sz="4800" dirty="0">
                <a:solidFill>
                  <a:srgbClr val="D9E6EC"/>
                </a:solidFill>
              </a:rPr>
              <a:t>, Mark Ragains</a:t>
            </a:r>
            <a:r>
              <a:rPr lang="en-US" sz="4800" baseline="30000" dirty="0">
                <a:solidFill>
                  <a:srgbClr val="D9E6EC"/>
                </a:solidFill>
              </a:rPr>
              <a:t>2</a:t>
            </a:r>
            <a:r>
              <a:rPr lang="en-US" sz="4800" dirty="0">
                <a:solidFill>
                  <a:srgbClr val="D9E6EC"/>
                </a:solidFill>
              </a:rPr>
              <a:t>, and Larry Wigman</a:t>
            </a:r>
            <a:r>
              <a:rPr lang="en-US" sz="4800" baseline="30000" dirty="0">
                <a:solidFill>
                  <a:srgbClr val="D9E6EC"/>
                </a:solidFill>
              </a:rPr>
              <a:t>2</a:t>
            </a:r>
            <a:r>
              <a:rPr lang="en-US" sz="4800" dirty="0" smtClean="0">
                <a:solidFill>
                  <a:srgbClr val="D9E6EC"/>
                </a:solidFill>
              </a:rPr>
              <a:t> </a:t>
            </a:r>
            <a:endParaRPr lang="en-US" sz="4800" dirty="0">
              <a:solidFill>
                <a:srgbClr val="D9E6EC"/>
              </a:solidFill>
            </a:endParaRPr>
          </a:p>
          <a:p>
            <a:pPr lvl="0"/>
            <a:r>
              <a:rPr lang="en-US" sz="4800" baseline="30000" dirty="0">
                <a:solidFill>
                  <a:srgbClr val="D9E6EC"/>
                </a:solidFill>
              </a:rPr>
              <a:t>1</a:t>
            </a:r>
            <a:r>
              <a:rPr lang="en-US" sz="4800" dirty="0">
                <a:solidFill>
                  <a:srgbClr val="D9E6EC"/>
                </a:solidFill>
              </a:rPr>
              <a:t>Pion Inc., Billerica, Ma 01821, USA; </a:t>
            </a:r>
            <a:r>
              <a:rPr lang="en-US" sz="4800" baseline="30000" dirty="0">
                <a:solidFill>
                  <a:srgbClr val="D9E6EC"/>
                </a:solidFill>
              </a:rPr>
              <a:t>2</a:t>
            </a:r>
            <a:r>
              <a:rPr lang="en-US" sz="4800" dirty="0">
                <a:solidFill>
                  <a:srgbClr val="D9E6EC"/>
                </a:solidFill>
              </a:rPr>
              <a:t>Genentech, South San Francisco, CA 94080, USA</a:t>
            </a:r>
          </a:p>
        </p:txBody>
      </p:sp>
      <p:sp>
        <p:nvSpPr>
          <p:cNvPr id="26" name="Rectangle 25"/>
          <p:cNvSpPr/>
          <p:nvPr/>
        </p:nvSpPr>
        <p:spPr>
          <a:xfrm>
            <a:off x="79744516" y="4423395"/>
            <a:ext cx="6294355" cy="5966309"/>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CA" sz="18898" dirty="0">
                <a:solidFill>
                  <a:schemeClr val="bg1"/>
                </a:solidFill>
              </a:rPr>
              <a:t>QR Code</a:t>
            </a:r>
          </a:p>
        </p:txBody>
      </p:sp>
      <p:sp>
        <p:nvSpPr>
          <p:cNvPr id="27" name="Rectangle 26">
            <a:extLst>
              <a:ext uri="{FF2B5EF4-FFF2-40B4-BE49-F238E27FC236}">
                <a16:creationId xmlns:a16="http://schemas.microsoft.com/office/drawing/2014/main" xmlns="" id="{702FC5C0-869A-46F4-9F7C-67A552263593}"/>
              </a:ext>
            </a:extLst>
          </p:cNvPr>
          <p:cNvSpPr>
            <a:spLocks noChangeArrowheads="1"/>
          </p:cNvSpPr>
          <p:nvPr/>
        </p:nvSpPr>
        <p:spPr bwMode="auto">
          <a:xfrm>
            <a:off x="660556" y="8178524"/>
            <a:ext cx="15467059" cy="6573320"/>
          </a:xfrm>
          <a:prstGeom prst="rect">
            <a:avLst/>
          </a:prstGeom>
          <a:solidFill>
            <a:srgbClr val="D9E6EC"/>
          </a:solidFill>
          <a:ln w="12700">
            <a:solidFill>
              <a:srgbClr val="523864"/>
            </a:solidFill>
          </a:ln>
          <a:effectLst/>
          <a:extLst/>
        </p:spPr>
        <p:txBody>
          <a:bodyPr lIns="375509" tIns="375509" rIns="375509" bIns="375509"/>
          <a:lstStyle/>
          <a:p>
            <a:pPr defTabSz="952097" eaLnBrk="0" hangingPunct="0">
              <a:spcBef>
                <a:spcPct val="50000"/>
              </a:spcBef>
            </a:pPr>
            <a:r>
              <a:rPr lang="en-US" sz="5500" b="1" cap="all" dirty="0">
                <a:solidFill>
                  <a:srgbClr val="227767"/>
                </a:solidFill>
              </a:rPr>
              <a:t>PURPOSE</a:t>
            </a:r>
          </a:p>
          <a:p>
            <a:pPr defTabSz="952097" eaLnBrk="0" hangingPunct="0">
              <a:spcBef>
                <a:spcPct val="50000"/>
              </a:spcBef>
            </a:pPr>
            <a:r>
              <a:rPr lang="en-US" sz="3600" dirty="0">
                <a:solidFill>
                  <a:srgbClr val="002060"/>
                </a:solidFill>
                <a:latin typeface="Arial" panose="020B0604020202020204" pitchFamily="34" charset="0"/>
                <a:cs typeface="Arial" panose="020B0604020202020204" pitchFamily="34" charset="0"/>
              </a:rPr>
              <a:t>The challenge of developing poorly soluble drugs continues to grow as more and more new chemical entities (NCEs) are poorly soluble. Formulation strategies often rely on maintaining a supersaturated state for poorly soluble drugs. A large portion of modern patients are medicated to reduce stomach acidity, and Drug–Drug Interactions (DDI) with Acid Reducing Agents (ARAs) can dramatically increase pharmacokinetic variability and decrease bioavailability—especially for weak bases. This study evaluated pH-shift flux measurements as in vivo predictive tool for DDI assessment.</a:t>
            </a:r>
            <a:endParaRPr lang="en-CA" sz="3600" dirty="0" smtClean="0">
              <a:solidFill>
                <a:srgbClr val="002060"/>
              </a:solidFill>
              <a:latin typeface="Arial" panose="020B0604020202020204" pitchFamily="34" charset="0"/>
              <a:cs typeface="Arial" panose="020B0604020202020204" pitchFamily="34" charset="0"/>
            </a:endParaRPr>
          </a:p>
        </p:txBody>
      </p:sp>
      <p:sp>
        <p:nvSpPr>
          <p:cNvPr id="28" name="Rectangle 27">
            <a:extLst>
              <a:ext uri="{FF2B5EF4-FFF2-40B4-BE49-F238E27FC236}">
                <a16:creationId xmlns:a16="http://schemas.microsoft.com/office/drawing/2014/main" xmlns="" id="{D238A9A8-C11B-4CC5-B68C-FA4802DE0819}"/>
              </a:ext>
            </a:extLst>
          </p:cNvPr>
          <p:cNvSpPr>
            <a:spLocks noChangeArrowheads="1"/>
          </p:cNvSpPr>
          <p:nvPr/>
        </p:nvSpPr>
        <p:spPr bwMode="auto">
          <a:xfrm>
            <a:off x="16833300" y="26348801"/>
            <a:ext cx="15872861" cy="5471843"/>
          </a:xfrm>
          <a:prstGeom prst="rect">
            <a:avLst/>
          </a:prstGeom>
          <a:solidFill>
            <a:srgbClr val="D9E6EC"/>
          </a:solidFill>
          <a:ln w="12700">
            <a:solidFill>
              <a:srgbClr val="523864"/>
            </a:solidFill>
            <a:miter lim="800000"/>
            <a:headEnd/>
            <a:tailEnd/>
          </a:ln>
          <a:effectLst/>
          <a:extLst/>
        </p:spPr>
        <p:txBody>
          <a:bodyPr lIns="375509" tIns="375509" rIns="375509" bIns="375509"/>
          <a:lstStyle/>
          <a:p>
            <a:pPr defTabSz="952097" eaLnBrk="0" hangingPunct="0">
              <a:spcBef>
                <a:spcPct val="50000"/>
              </a:spcBef>
            </a:pPr>
            <a:r>
              <a:rPr lang="en-US" sz="5500" b="1" cap="all" dirty="0">
                <a:solidFill>
                  <a:srgbClr val="227767"/>
                </a:solidFill>
              </a:rPr>
              <a:t>Conclusion(s)</a:t>
            </a:r>
          </a:p>
          <a:p>
            <a:pPr marL="571500" indent="-571500" defTabSz="952097">
              <a:spcAft>
                <a:spcPts val="600"/>
              </a:spcAft>
              <a:buFont typeface="Arial" panose="020B0604020202020204" pitchFamily="34" charset="0"/>
              <a:buChar char="•"/>
            </a:pPr>
            <a:r>
              <a:rPr lang="en-US" sz="3600" dirty="0" err="1" smtClean="0">
                <a:solidFill>
                  <a:srgbClr val="003152"/>
                </a:solidFill>
                <a:latin typeface="Arial" panose="020B0604020202020204" pitchFamily="34" charset="0"/>
                <a:cs typeface="Arial" panose="020B0604020202020204" pitchFamily="34" charset="0"/>
              </a:rPr>
              <a:t>MacroFLUX</a:t>
            </a:r>
            <a:r>
              <a:rPr lang="en-US" sz="3600" dirty="0" smtClean="0">
                <a:solidFill>
                  <a:srgbClr val="003152"/>
                </a:solidFill>
                <a:latin typeface="Arial" panose="020B0604020202020204" pitchFamily="34" charset="0"/>
                <a:cs typeface="Arial" panose="020B0604020202020204" pitchFamily="34" charset="0"/>
              </a:rPr>
              <a:t>™ </a:t>
            </a:r>
            <a:r>
              <a:rPr lang="en-US" sz="3600" dirty="0">
                <a:solidFill>
                  <a:srgbClr val="003152"/>
                </a:solidFill>
                <a:latin typeface="Arial" panose="020B0604020202020204" pitchFamily="34" charset="0"/>
                <a:cs typeface="Arial" panose="020B0604020202020204" pitchFamily="34" charset="0"/>
              </a:rPr>
              <a:t>can be used for assessing the risk factors associated with DDI caused by ARAs. </a:t>
            </a:r>
            <a:endParaRPr lang="en-US" sz="3600" dirty="0" smtClean="0">
              <a:solidFill>
                <a:srgbClr val="003152"/>
              </a:solidFill>
              <a:latin typeface="Arial" panose="020B0604020202020204" pitchFamily="34" charset="0"/>
              <a:cs typeface="Arial" panose="020B0604020202020204" pitchFamily="34" charset="0"/>
            </a:endParaRPr>
          </a:p>
          <a:p>
            <a:pPr marL="571500" indent="-571500" defTabSz="952097">
              <a:spcAft>
                <a:spcPts val="600"/>
              </a:spcAft>
              <a:buFont typeface="Arial" panose="020B0604020202020204" pitchFamily="34" charset="0"/>
              <a:buChar char="•"/>
            </a:pPr>
            <a:r>
              <a:rPr lang="en-US" sz="3600" dirty="0" smtClean="0">
                <a:solidFill>
                  <a:srgbClr val="003152"/>
                </a:solidFill>
                <a:latin typeface="Arial" panose="020B0604020202020204" pitchFamily="34" charset="0"/>
                <a:cs typeface="Arial" panose="020B0604020202020204" pitchFamily="34" charset="0"/>
              </a:rPr>
              <a:t>In </a:t>
            </a:r>
            <a:r>
              <a:rPr lang="en-US" sz="3600" dirty="0">
                <a:solidFill>
                  <a:srgbClr val="003152"/>
                </a:solidFill>
                <a:latin typeface="Arial" panose="020B0604020202020204" pitchFamily="34" charset="0"/>
                <a:cs typeface="Arial" panose="020B0604020202020204" pitchFamily="34" charset="0"/>
              </a:rPr>
              <a:t>vitro data correlated well with PK data (animal and human) and </a:t>
            </a:r>
            <a:r>
              <a:rPr lang="en-US" sz="3600" dirty="0" smtClean="0">
                <a:solidFill>
                  <a:srgbClr val="003152"/>
                </a:solidFill>
                <a:latin typeface="Arial" panose="020B0604020202020204" pitchFamily="34" charset="0"/>
                <a:cs typeface="Arial" panose="020B0604020202020204" pitchFamily="34" charset="0"/>
              </a:rPr>
              <a:t>correctly rank-ordered </a:t>
            </a:r>
            <a:r>
              <a:rPr lang="en-US" sz="3600" dirty="0">
                <a:solidFill>
                  <a:srgbClr val="003152"/>
                </a:solidFill>
                <a:latin typeface="Arial" panose="020B0604020202020204" pitchFamily="34" charset="0"/>
                <a:cs typeface="Arial" panose="020B0604020202020204" pitchFamily="34" charset="0"/>
              </a:rPr>
              <a:t>formulations designed to minimize </a:t>
            </a:r>
            <a:r>
              <a:rPr lang="en-US" sz="3600" dirty="0" smtClean="0">
                <a:solidFill>
                  <a:srgbClr val="003152"/>
                </a:solidFill>
                <a:latin typeface="Arial" panose="020B0604020202020204" pitchFamily="34" charset="0"/>
                <a:cs typeface="Arial" panose="020B0604020202020204" pitchFamily="34" charset="0"/>
              </a:rPr>
              <a:t>DDI </a:t>
            </a:r>
            <a:r>
              <a:rPr lang="en-US" sz="3600" dirty="0">
                <a:solidFill>
                  <a:srgbClr val="003152"/>
                </a:solidFill>
                <a:latin typeface="Arial" panose="020B0604020202020204" pitchFamily="34" charset="0"/>
                <a:cs typeface="Arial" panose="020B0604020202020204" pitchFamily="34" charset="0"/>
              </a:rPr>
              <a:t>in </a:t>
            </a:r>
            <a:r>
              <a:rPr lang="en-US" sz="3600" dirty="0" err="1">
                <a:solidFill>
                  <a:srgbClr val="003152"/>
                </a:solidFill>
                <a:latin typeface="Arial" panose="020B0604020202020204" pitchFamily="34" charset="0"/>
                <a:cs typeface="Arial" panose="020B0604020202020204" pitchFamily="34" charset="0"/>
              </a:rPr>
              <a:t>hypochlorhydric</a:t>
            </a:r>
            <a:r>
              <a:rPr lang="en-US" sz="3600" dirty="0">
                <a:solidFill>
                  <a:srgbClr val="003152"/>
                </a:solidFill>
                <a:latin typeface="Arial" panose="020B0604020202020204" pitchFamily="34" charset="0"/>
                <a:cs typeface="Arial" panose="020B0604020202020204" pitchFamily="34" charset="0"/>
              </a:rPr>
              <a:t> patients</a:t>
            </a:r>
            <a:r>
              <a:rPr lang="en-US" sz="3600" dirty="0" smtClean="0">
                <a:solidFill>
                  <a:srgbClr val="003152"/>
                </a:solidFill>
                <a:latin typeface="Arial" panose="020B0604020202020204" pitchFamily="34" charset="0"/>
                <a:cs typeface="Arial" panose="020B0604020202020204" pitchFamily="34" charset="0"/>
              </a:rPr>
              <a:t>.</a:t>
            </a:r>
          </a:p>
          <a:p>
            <a:pPr marL="571500" indent="-571500" defTabSz="952097">
              <a:spcAft>
                <a:spcPts val="600"/>
              </a:spcAft>
              <a:buFont typeface="Arial" panose="020B0604020202020204" pitchFamily="34" charset="0"/>
              <a:buChar char="•"/>
            </a:pPr>
            <a:r>
              <a:rPr lang="en-US" sz="3600" dirty="0" smtClean="0">
                <a:solidFill>
                  <a:srgbClr val="003152"/>
                </a:solidFill>
                <a:latin typeface="Arial" panose="020B0604020202020204" pitchFamily="34" charset="0"/>
                <a:cs typeface="Arial" panose="020B0604020202020204" pitchFamily="34" charset="0"/>
              </a:rPr>
              <a:t>Membrane is stable to pH change, formulations and biorelevant media.</a:t>
            </a:r>
          </a:p>
          <a:p>
            <a:pPr marL="571500" indent="-571500" defTabSz="952097">
              <a:spcAft>
                <a:spcPts val="600"/>
              </a:spcAft>
              <a:buFont typeface="Arial" panose="020B0604020202020204" pitchFamily="34" charset="0"/>
              <a:buChar char="•"/>
            </a:pPr>
            <a:r>
              <a:rPr lang="en-US" sz="3600" dirty="0" smtClean="0">
                <a:solidFill>
                  <a:srgbClr val="003152"/>
                </a:solidFill>
                <a:latin typeface="Arial" panose="020B0604020202020204" pitchFamily="34" charset="0"/>
                <a:cs typeface="Arial" panose="020B0604020202020204" pitchFamily="34" charset="0"/>
              </a:rPr>
              <a:t>Use of FO eliminated need for the sampling.</a:t>
            </a:r>
            <a:endParaRPr lang="en-US" sz="3600" dirty="0">
              <a:solidFill>
                <a:srgbClr val="5F0015"/>
              </a:solidFill>
              <a:latin typeface="Arial" panose="020B0604020202020204" pitchFamily="34" charset="0"/>
              <a:cs typeface="Arial" panose="020B0604020202020204" pitchFamily="34" charset="0"/>
            </a:endParaRPr>
          </a:p>
        </p:txBody>
      </p:sp>
      <p:sp>
        <p:nvSpPr>
          <p:cNvPr id="29" name="Rectangle 28">
            <a:extLst>
              <a:ext uri="{FF2B5EF4-FFF2-40B4-BE49-F238E27FC236}">
                <a16:creationId xmlns:a16="http://schemas.microsoft.com/office/drawing/2014/main" xmlns="" id="{E631A58B-38C9-4259-9A97-5D69F1668B11}"/>
              </a:ext>
            </a:extLst>
          </p:cNvPr>
          <p:cNvSpPr>
            <a:spLocks noChangeArrowheads="1"/>
          </p:cNvSpPr>
          <p:nvPr/>
        </p:nvSpPr>
        <p:spPr bwMode="auto">
          <a:xfrm>
            <a:off x="16833301" y="8300672"/>
            <a:ext cx="32964982" cy="17935329"/>
          </a:xfrm>
          <a:prstGeom prst="rect">
            <a:avLst/>
          </a:prstGeom>
          <a:solidFill>
            <a:srgbClr val="D9E6EC"/>
          </a:solidFill>
          <a:ln w="12700">
            <a:solidFill>
              <a:srgbClr val="523864"/>
            </a:solidFill>
            <a:miter lim="800000"/>
            <a:headEnd/>
            <a:tailEnd/>
          </a:ln>
          <a:effectLst/>
          <a:extLst/>
        </p:spPr>
        <p:txBody>
          <a:bodyPr lIns="375509" tIns="375509" rIns="375509" bIns="375509" numCol="1" spcCol="720685"/>
          <a:lstStyle/>
          <a:p>
            <a:pPr defTabSz="952097" eaLnBrk="0" hangingPunct="0">
              <a:spcBef>
                <a:spcPts val="3300"/>
              </a:spcBef>
            </a:pPr>
            <a:r>
              <a:rPr lang="en-US" sz="5400" b="1" cap="all" dirty="0" smtClean="0">
                <a:solidFill>
                  <a:srgbClr val="227767"/>
                </a:solidFill>
              </a:rPr>
              <a:t>RESULTS</a:t>
            </a:r>
            <a:endParaRPr lang="en-US" sz="5400" b="1" cap="all" dirty="0">
              <a:solidFill>
                <a:srgbClr val="227767"/>
              </a:solidFill>
            </a:endParaRPr>
          </a:p>
        </p:txBody>
      </p:sp>
      <p:sp>
        <p:nvSpPr>
          <p:cNvPr id="30" name="Rectangle 29">
            <a:extLst>
              <a:ext uri="{FF2B5EF4-FFF2-40B4-BE49-F238E27FC236}">
                <a16:creationId xmlns:a16="http://schemas.microsoft.com/office/drawing/2014/main" xmlns="" id="{20E4FD2C-2204-4BE1-8504-B9F779C77117}"/>
              </a:ext>
            </a:extLst>
          </p:cNvPr>
          <p:cNvSpPr>
            <a:spLocks noChangeArrowheads="1"/>
          </p:cNvSpPr>
          <p:nvPr/>
        </p:nvSpPr>
        <p:spPr bwMode="auto">
          <a:xfrm>
            <a:off x="660555" y="15513843"/>
            <a:ext cx="15471620" cy="16306947"/>
          </a:xfrm>
          <a:prstGeom prst="rect">
            <a:avLst/>
          </a:prstGeom>
          <a:solidFill>
            <a:srgbClr val="D9E6EC"/>
          </a:solidFill>
          <a:ln w="12700">
            <a:solidFill>
              <a:srgbClr val="523864"/>
            </a:solidFill>
          </a:ln>
          <a:effectLst/>
          <a:extLst/>
        </p:spPr>
        <p:txBody>
          <a:bodyPr lIns="375509" tIns="375509" rIns="375509" bIns="375509"/>
          <a:lstStyle/>
          <a:p>
            <a:pPr marL="398972" indent="-398972" defTabSz="952097" eaLnBrk="0" hangingPunct="0">
              <a:spcBef>
                <a:spcPct val="50000"/>
              </a:spcBef>
            </a:pPr>
            <a:r>
              <a:rPr lang="en-US" sz="5500" b="1" cap="all" dirty="0" smtClean="0">
                <a:solidFill>
                  <a:srgbClr val="227767"/>
                </a:solidFill>
              </a:rPr>
              <a:t>Method(s)</a:t>
            </a:r>
          </a:p>
          <a:p>
            <a:pPr defTabSz="952097" eaLnBrk="0" hangingPunct="0">
              <a:spcBef>
                <a:spcPts val="1200"/>
              </a:spcBef>
            </a:pPr>
            <a:r>
              <a:rPr lang="en-US" sz="3600" dirty="0" smtClean="0">
                <a:solidFill>
                  <a:srgbClr val="002060"/>
                </a:solidFill>
                <a:latin typeface="Arial" panose="020B0604020202020204" pitchFamily="34" charset="0"/>
                <a:cs typeface="Arial" panose="020B0604020202020204" pitchFamily="34" charset="0"/>
              </a:rPr>
              <a:t>Three research drug products were received from Genentech and used as model formulations:</a:t>
            </a:r>
            <a:endParaRPr lang="en-US" sz="3600" b="1" cap="all" dirty="0">
              <a:solidFill>
                <a:srgbClr val="227767"/>
              </a:solidFill>
            </a:endParaRPr>
          </a:p>
        </p:txBody>
      </p:sp>
      <p:sp>
        <p:nvSpPr>
          <p:cNvPr id="33" name="Rectangle 28">
            <a:extLst>
              <a:ext uri="{FF2B5EF4-FFF2-40B4-BE49-F238E27FC236}">
                <a16:creationId xmlns:a16="http://schemas.microsoft.com/office/drawing/2014/main" xmlns="" id="{DD5F5506-CF59-47A7-BBE3-EA4500039DD2}"/>
              </a:ext>
            </a:extLst>
          </p:cNvPr>
          <p:cNvSpPr>
            <a:spLocks noChangeArrowheads="1"/>
          </p:cNvSpPr>
          <p:nvPr/>
        </p:nvSpPr>
        <p:spPr bwMode="auto">
          <a:xfrm>
            <a:off x="32919981" y="26348801"/>
            <a:ext cx="16878302" cy="3217081"/>
          </a:xfrm>
          <a:prstGeom prst="rect">
            <a:avLst/>
          </a:prstGeom>
          <a:solidFill>
            <a:srgbClr val="D9E6EC"/>
          </a:solidFill>
          <a:ln w="12700">
            <a:solidFill>
              <a:srgbClr val="523864"/>
            </a:solidFill>
            <a:miter lim="800000"/>
            <a:headEnd/>
            <a:tailEnd/>
          </a:ln>
          <a:effectLst/>
          <a:extLst/>
        </p:spPr>
        <p:txBody>
          <a:bodyPr lIns="375509" tIns="375509" rIns="375509" bIns="375509"/>
          <a:lstStyle/>
          <a:p>
            <a:pPr defTabSz="952097" eaLnBrk="0" hangingPunct="0">
              <a:spcBef>
                <a:spcPct val="50000"/>
              </a:spcBef>
            </a:pPr>
            <a:r>
              <a:rPr lang="en-US" sz="5500" b="1" cap="all" dirty="0" smtClean="0">
                <a:solidFill>
                  <a:srgbClr val="227767"/>
                </a:solidFill>
              </a:rPr>
              <a:t>REFERENCES</a:t>
            </a:r>
            <a:endParaRPr lang="en-US" sz="5500" b="1" cap="all" dirty="0">
              <a:solidFill>
                <a:srgbClr val="227767"/>
              </a:solidFill>
            </a:endParaRPr>
          </a:p>
          <a:p>
            <a:r>
              <a:rPr lang="en-CA" sz="3000" dirty="0">
                <a:solidFill>
                  <a:srgbClr val="003152"/>
                </a:solidFill>
                <a:cs typeface="Arial" charset="0"/>
              </a:rPr>
              <a:t>1. Pang J, Dalziel G, Dean B, Ware JA, </a:t>
            </a:r>
            <a:r>
              <a:rPr lang="en-CA" sz="3000" dirty="0" err="1">
                <a:solidFill>
                  <a:srgbClr val="003152"/>
                </a:solidFill>
                <a:cs typeface="Arial" charset="0"/>
              </a:rPr>
              <a:t>Salphati</a:t>
            </a:r>
            <a:r>
              <a:rPr lang="en-CA" sz="3000" dirty="0">
                <a:solidFill>
                  <a:srgbClr val="003152"/>
                </a:solidFill>
                <a:cs typeface="Arial" charset="0"/>
              </a:rPr>
              <a:t> L. Pharmacokinetics and absorption of the anticancer agents </a:t>
            </a:r>
            <a:r>
              <a:rPr lang="en-CA" sz="3000" dirty="0" err="1">
                <a:solidFill>
                  <a:srgbClr val="003152"/>
                </a:solidFill>
                <a:cs typeface="Arial" charset="0"/>
              </a:rPr>
              <a:t>dasatinib</a:t>
            </a:r>
            <a:r>
              <a:rPr lang="en-CA" sz="3000" dirty="0">
                <a:solidFill>
                  <a:srgbClr val="003152"/>
                </a:solidFill>
                <a:cs typeface="Arial" charset="0"/>
              </a:rPr>
              <a:t> and GDC-0941 under various gastric conditions in dogs - Reversing the effect of elevated gastric pH with betaine </a:t>
            </a:r>
            <a:r>
              <a:rPr lang="en-CA" sz="3000" dirty="0" err="1">
                <a:solidFill>
                  <a:srgbClr val="003152"/>
                </a:solidFill>
                <a:cs typeface="Arial" charset="0"/>
              </a:rPr>
              <a:t>HCl</a:t>
            </a:r>
            <a:r>
              <a:rPr lang="en-CA" sz="3000" dirty="0">
                <a:solidFill>
                  <a:srgbClr val="003152"/>
                </a:solidFill>
                <a:cs typeface="Arial" charset="0"/>
              </a:rPr>
              <a:t>. </a:t>
            </a:r>
            <a:r>
              <a:rPr lang="en-CA" sz="3000" dirty="0" err="1">
                <a:solidFill>
                  <a:srgbClr val="003152"/>
                </a:solidFill>
                <a:cs typeface="Arial" charset="0"/>
              </a:rPr>
              <a:t>Mol</a:t>
            </a:r>
            <a:r>
              <a:rPr lang="en-CA" sz="3000" dirty="0">
                <a:solidFill>
                  <a:srgbClr val="003152"/>
                </a:solidFill>
                <a:cs typeface="Arial" charset="0"/>
              </a:rPr>
              <a:t> Pharm. 2013;10(11):4024–31. </a:t>
            </a:r>
          </a:p>
          <a:p>
            <a:endParaRPr lang="en-CA" sz="3000" dirty="0">
              <a:solidFill>
                <a:srgbClr val="523864"/>
              </a:solidFill>
              <a:cs typeface="Arial" charset="0"/>
            </a:endParaRPr>
          </a:p>
          <a:p>
            <a:pPr defTabSz="952097" eaLnBrk="0" hangingPunct="0">
              <a:spcBef>
                <a:spcPct val="50000"/>
              </a:spcBef>
            </a:pPr>
            <a:r>
              <a:rPr lang="en-AU" sz="2500" dirty="0">
                <a:solidFill>
                  <a:srgbClr val="00345B"/>
                </a:solidFill>
                <a:latin typeface="Arial" charset="0"/>
                <a:cs typeface="Arial" charset="0"/>
              </a:rPr>
              <a:t> </a:t>
            </a:r>
            <a:endParaRPr lang="en-US" sz="2500" dirty="0">
              <a:solidFill>
                <a:srgbClr val="00345B"/>
              </a:solidFill>
              <a:latin typeface="Arial" charset="0"/>
              <a:cs typeface="Arial" charset="0"/>
            </a:endParaRPr>
          </a:p>
        </p:txBody>
      </p:sp>
      <p:sp>
        <p:nvSpPr>
          <p:cNvPr id="3" name="TextBox 2">
            <a:extLst>
              <a:ext uri="{FF2B5EF4-FFF2-40B4-BE49-F238E27FC236}">
                <a16:creationId xmlns:a16="http://schemas.microsoft.com/office/drawing/2014/main" xmlns="" id="{9E1FDF2E-7326-483C-B6FA-75CFA1B7C741}"/>
              </a:ext>
            </a:extLst>
          </p:cNvPr>
          <p:cNvSpPr txBox="1"/>
          <p:nvPr/>
        </p:nvSpPr>
        <p:spPr>
          <a:xfrm>
            <a:off x="379166" y="5714000"/>
            <a:ext cx="11674866" cy="646331"/>
          </a:xfrm>
          <a:prstGeom prst="rect">
            <a:avLst/>
          </a:prstGeom>
          <a:noFill/>
        </p:spPr>
        <p:txBody>
          <a:bodyPr wrap="square" rtlCol="0">
            <a:noAutofit/>
          </a:bodyPr>
          <a:lstStyle/>
          <a:p>
            <a:r>
              <a:rPr lang="en-CA" sz="3600" b="1" dirty="0" smtClean="0">
                <a:solidFill>
                  <a:srgbClr val="D9E6EC"/>
                </a:solidFill>
              </a:rPr>
              <a:t>*CONTACT </a:t>
            </a:r>
            <a:r>
              <a:rPr lang="en-CA" sz="3600" b="1" dirty="0">
                <a:solidFill>
                  <a:srgbClr val="D9E6EC"/>
                </a:solidFill>
              </a:rPr>
              <a:t>INFORMATION:  </a:t>
            </a:r>
            <a:r>
              <a:rPr lang="en-CA" sz="3600" dirty="0" smtClean="0">
                <a:solidFill>
                  <a:srgbClr val="D9E6EC"/>
                </a:solidFill>
              </a:rPr>
              <a:t>ktsinman@pion-inc.com</a:t>
            </a:r>
            <a:endParaRPr lang="en-CA" sz="3600" dirty="0">
              <a:solidFill>
                <a:srgbClr val="D9E6EC"/>
              </a:solidFill>
            </a:endParaRPr>
          </a:p>
        </p:txBody>
      </p:sp>
      <p:sp>
        <p:nvSpPr>
          <p:cNvPr id="12" name="TextBox 11"/>
          <p:cNvSpPr txBox="1"/>
          <p:nvPr/>
        </p:nvSpPr>
        <p:spPr>
          <a:xfrm>
            <a:off x="707027" y="18030844"/>
            <a:ext cx="5138148" cy="2677656"/>
          </a:xfrm>
          <a:prstGeom prst="rect">
            <a:avLst/>
          </a:prstGeom>
          <a:solidFill>
            <a:schemeClr val="bg1"/>
          </a:solidFill>
          <a:ln w="12700">
            <a:solidFill>
              <a:srgbClr val="003658"/>
            </a:solidFill>
          </a:ln>
        </p:spPr>
        <p:txBody>
          <a:bodyPr wrap="square" rtlCol="0">
            <a:spAutoFit/>
          </a:bodyPr>
          <a:lstStyle/>
          <a:p>
            <a:r>
              <a:rPr lang="en-US" sz="2400" b="1" dirty="0" smtClean="0">
                <a:solidFill>
                  <a:srgbClr val="002060"/>
                </a:solidFill>
              </a:rPr>
              <a:t>Compound A: BCS Class </a:t>
            </a:r>
            <a:r>
              <a:rPr lang="en-US" sz="2400" b="1" dirty="0" err="1" smtClean="0">
                <a:solidFill>
                  <a:srgbClr val="002060"/>
                </a:solidFill>
              </a:rPr>
              <a:t>IIa</a:t>
            </a:r>
            <a:r>
              <a:rPr lang="en-US" sz="2400" b="1" dirty="0" smtClean="0">
                <a:solidFill>
                  <a:srgbClr val="002060"/>
                </a:solidFill>
              </a:rPr>
              <a:t> Salt</a:t>
            </a:r>
          </a:p>
          <a:p>
            <a:r>
              <a:rPr lang="en-US" sz="2400" dirty="0" smtClean="0">
                <a:solidFill>
                  <a:srgbClr val="002060"/>
                </a:solidFill>
              </a:rPr>
              <a:t>Formulated Tablet, 200 mg of API;</a:t>
            </a:r>
          </a:p>
          <a:p>
            <a:r>
              <a:rPr lang="en-US" sz="2400" dirty="0" err="1" smtClean="0">
                <a:solidFill>
                  <a:srgbClr val="002060"/>
                </a:solidFill>
              </a:rPr>
              <a:t>pK</a:t>
            </a:r>
            <a:r>
              <a:rPr lang="en-US" sz="2400" baseline="-25000" dirty="0" err="1" smtClean="0">
                <a:solidFill>
                  <a:srgbClr val="002060"/>
                </a:solidFill>
              </a:rPr>
              <a:t>a</a:t>
            </a:r>
            <a:r>
              <a:rPr lang="en-US" sz="2400" dirty="0" smtClean="0">
                <a:solidFill>
                  <a:srgbClr val="002060"/>
                </a:solidFill>
              </a:rPr>
              <a:t> 4.3 (</a:t>
            </a:r>
            <a:r>
              <a:rPr lang="en-US" sz="2400" dirty="0" err="1" smtClean="0">
                <a:solidFill>
                  <a:srgbClr val="002060"/>
                </a:solidFill>
              </a:rPr>
              <a:t>monoprotic</a:t>
            </a:r>
            <a:r>
              <a:rPr lang="en-US" sz="2400" dirty="0" smtClean="0">
                <a:solidFill>
                  <a:srgbClr val="002060"/>
                </a:solidFill>
              </a:rPr>
              <a:t> acid)</a:t>
            </a:r>
          </a:p>
          <a:p>
            <a:r>
              <a:rPr lang="en-US" sz="2400" dirty="0" smtClean="0">
                <a:solidFill>
                  <a:srgbClr val="002060"/>
                </a:solidFill>
              </a:rPr>
              <a:t>logP 6.18</a:t>
            </a:r>
          </a:p>
          <a:p>
            <a:r>
              <a:rPr lang="en-US" sz="2400" dirty="0" smtClean="0">
                <a:solidFill>
                  <a:srgbClr val="002060"/>
                </a:solidFill>
              </a:rPr>
              <a:t>Solubility:</a:t>
            </a:r>
          </a:p>
          <a:p>
            <a:r>
              <a:rPr lang="en-US" sz="2400" dirty="0">
                <a:solidFill>
                  <a:srgbClr val="002060"/>
                </a:solidFill>
              </a:rPr>
              <a:t>	</a:t>
            </a:r>
            <a:r>
              <a:rPr lang="en-US" sz="2400" dirty="0" smtClean="0">
                <a:solidFill>
                  <a:srgbClr val="002060"/>
                </a:solidFill>
              </a:rPr>
              <a:t>- 0.1 µg/mL at pH 1.0</a:t>
            </a:r>
          </a:p>
          <a:p>
            <a:r>
              <a:rPr lang="en-US" sz="2400" dirty="0">
                <a:solidFill>
                  <a:srgbClr val="002060"/>
                </a:solidFill>
              </a:rPr>
              <a:t>	</a:t>
            </a:r>
            <a:r>
              <a:rPr lang="en-US" sz="2400" dirty="0" smtClean="0">
                <a:solidFill>
                  <a:srgbClr val="002060"/>
                </a:solidFill>
              </a:rPr>
              <a:t>- 3.18 mg/mL in FaSSIF</a:t>
            </a:r>
          </a:p>
        </p:txBody>
      </p:sp>
      <p:sp>
        <p:nvSpPr>
          <p:cNvPr id="53" name="TextBox 52"/>
          <p:cNvSpPr txBox="1"/>
          <p:nvPr/>
        </p:nvSpPr>
        <p:spPr>
          <a:xfrm>
            <a:off x="5921375" y="18028444"/>
            <a:ext cx="5033833" cy="2677656"/>
          </a:xfrm>
          <a:prstGeom prst="rect">
            <a:avLst/>
          </a:prstGeom>
          <a:solidFill>
            <a:schemeClr val="bg1"/>
          </a:solidFill>
          <a:ln w="12700">
            <a:solidFill>
              <a:srgbClr val="003658"/>
            </a:solidFill>
          </a:ln>
        </p:spPr>
        <p:txBody>
          <a:bodyPr wrap="square" rtlCol="0">
            <a:spAutoFit/>
          </a:bodyPr>
          <a:lstStyle/>
          <a:p>
            <a:r>
              <a:rPr lang="en-US" sz="2400" b="1" dirty="0" smtClean="0">
                <a:solidFill>
                  <a:srgbClr val="002060"/>
                </a:solidFill>
              </a:rPr>
              <a:t>Compound B: BCS Class </a:t>
            </a:r>
            <a:r>
              <a:rPr lang="en-US" sz="2400" b="1" dirty="0" err="1" smtClean="0">
                <a:solidFill>
                  <a:srgbClr val="002060"/>
                </a:solidFill>
              </a:rPr>
              <a:t>IIb</a:t>
            </a:r>
            <a:r>
              <a:rPr lang="en-US" sz="2400" b="1" dirty="0" smtClean="0">
                <a:solidFill>
                  <a:srgbClr val="002060"/>
                </a:solidFill>
              </a:rPr>
              <a:t> </a:t>
            </a:r>
          </a:p>
          <a:p>
            <a:r>
              <a:rPr lang="en-US" sz="2400" dirty="0" smtClean="0">
                <a:solidFill>
                  <a:srgbClr val="002060"/>
                </a:solidFill>
              </a:rPr>
              <a:t>Formulated Tablet, 20 mg of API</a:t>
            </a:r>
          </a:p>
          <a:p>
            <a:r>
              <a:rPr lang="en-US" sz="2400" dirty="0" err="1" smtClean="0">
                <a:solidFill>
                  <a:srgbClr val="002060"/>
                </a:solidFill>
              </a:rPr>
              <a:t>pK</a:t>
            </a:r>
            <a:r>
              <a:rPr lang="en-US" sz="2400" baseline="-25000" dirty="0" err="1" smtClean="0">
                <a:solidFill>
                  <a:srgbClr val="002060"/>
                </a:solidFill>
              </a:rPr>
              <a:t>a</a:t>
            </a:r>
            <a:r>
              <a:rPr lang="en-US" sz="2400" dirty="0" smtClean="0">
                <a:solidFill>
                  <a:srgbClr val="002060"/>
                </a:solidFill>
              </a:rPr>
              <a:t> 1.53, 4.3 (di-</a:t>
            </a:r>
            <a:r>
              <a:rPr lang="en-US" sz="2400" dirty="0" err="1" smtClean="0">
                <a:solidFill>
                  <a:srgbClr val="002060"/>
                </a:solidFill>
              </a:rPr>
              <a:t>protic</a:t>
            </a:r>
            <a:r>
              <a:rPr lang="en-US" sz="2400" dirty="0" smtClean="0">
                <a:solidFill>
                  <a:srgbClr val="002060"/>
                </a:solidFill>
              </a:rPr>
              <a:t> base)</a:t>
            </a:r>
          </a:p>
          <a:p>
            <a:r>
              <a:rPr lang="en-US" sz="2400" dirty="0" smtClean="0">
                <a:solidFill>
                  <a:srgbClr val="002060"/>
                </a:solidFill>
              </a:rPr>
              <a:t>logP 2.1</a:t>
            </a:r>
          </a:p>
          <a:p>
            <a:r>
              <a:rPr lang="en-US" sz="2400" dirty="0" smtClean="0">
                <a:solidFill>
                  <a:srgbClr val="002060"/>
                </a:solidFill>
              </a:rPr>
              <a:t>Solubility:</a:t>
            </a:r>
          </a:p>
          <a:p>
            <a:r>
              <a:rPr lang="en-US" sz="2400" dirty="0">
                <a:solidFill>
                  <a:srgbClr val="002060"/>
                </a:solidFill>
              </a:rPr>
              <a:t>	</a:t>
            </a:r>
            <a:r>
              <a:rPr lang="en-US" sz="2400" dirty="0" smtClean="0">
                <a:solidFill>
                  <a:srgbClr val="002060"/>
                </a:solidFill>
              </a:rPr>
              <a:t>- 0.75 mg/mL at pH 1.0</a:t>
            </a:r>
          </a:p>
          <a:p>
            <a:r>
              <a:rPr lang="en-US" sz="2400" dirty="0">
                <a:solidFill>
                  <a:srgbClr val="002060"/>
                </a:solidFill>
              </a:rPr>
              <a:t>	</a:t>
            </a:r>
            <a:r>
              <a:rPr lang="en-US" sz="2400" dirty="0" smtClean="0">
                <a:solidFill>
                  <a:srgbClr val="002060"/>
                </a:solidFill>
              </a:rPr>
              <a:t>- &lt; 1 µg/mL in FaSSIF</a:t>
            </a:r>
          </a:p>
        </p:txBody>
      </p:sp>
      <p:sp>
        <p:nvSpPr>
          <p:cNvPr id="54" name="TextBox 53"/>
          <p:cNvSpPr txBox="1"/>
          <p:nvPr/>
        </p:nvSpPr>
        <p:spPr>
          <a:xfrm>
            <a:off x="11049355" y="18028444"/>
            <a:ext cx="5033833" cy="2677656"/>
          </a:xfrm>
          <a:prstGeom prst="rect">
            <a:avLst/>
          </a:prstGeom>
          <a:solidFill>
            <a:schemeClr val="bg1"/>
          </a:solidFill>
          <a:ln w="12700">
            <a:solidFill>
              <a:srgbClr val="003658"/>
            </a:solidFill>
          </a:ln>
        </p:spPr>
        <p:txBody>
          <a:bodyPr wrap="square" rtlCol="0">
            <a:spAutoFit/>
          </a:bodyPr>
          <a:lstStyle/>
          <a:p>
            <a:r>
              <a:rPr lang="en-US" sz="2400" b="1" dirty="0" smtClean="0">
                <a:solidFill>
                  <a:srgbClr val="002060"/>
                </a:solidFill>
              </a:rPr>
              <a:t>Compound C: BCS Class </a:t>
            </a:r>
            <a:r>
              <a:rPr lang="en-US" sz="2400" b="1" dirty="0" err="1" smtClean="0">
                <a:solidFill>
                  <a:srgbClr val="002060"/>
                </a:solidFill>
              </a:rPr>
              <a:t>IIb</a:t>
            </a:r>
            <a:r>
              <a:rPr lang="en-US" sz="2400" b="1" dirty="0" smtClean="0">
                <a:solidFill>
                  <a:srgbClr val="002060"/>
                </a:solidFill>
              </a:rPr>
              <a:t> </a:t>
            </a:r>
          </a:p>
          <a:p>
            <a:r>
              <a:rPr lang="en-US" sz="2400" dirty="0" smtClean="0">
                <a:solidFill>
                  <a:srgbClr val="002060"/>
                </a:solidFill>
              </a:rPr>
              <a:t>Formulated Tablet, 50 mg of API</a:t>
            </a:r>
          </a:p>
          <a:p>
            <a:r>
              <a:rPr lang="en-US" sz="2400" dirty="0" err="1" smtClean="0">
                <a:solidFill>
                  <a:srgbClr val="002060"/>
                </a:solidFill>
              </a:rPr>
              <a:t>pK</a:t>
            </a:r>
            <a:r>
              <a:rPr lang="en-US" sz="2400" baseline="-25000" dirty="0" err="1" smtClean="0">
                <a:solidFill>
                  <a:srgbClr val="002060"/>
                </a:solidFill>
              </a:rPr>
              <a:t>a</a:t>
            </a:r>
            <a:r>
              <a:rPr lang="en-US" sz="2400" dirty="0" smtClean="0">
                <a:solidFill>
                  <a:srgbClr val="002060"/>
                </a:solidFill>
              </a:rPr>
              <a:t> 1.1, 3.3, 5.0 (tri-</a:t>
            </a:r>
            <a:r>
              <a:rPr lang="en-US" sz="2400" dirty="0" err="1" smtClean="0">
                <a:solidFill>
                  <a:srgbClr val="002060"/>
                </a:solidFill>
              </a:rPr>
              <a:t>protic</a:t>
            </a:r>
            <a:r>
              <a:rPr lang="en-US" sz="2400" dirty="0" smtClean="0">
                <a:solidFill>
                  <a:srgbClr val="002060"/>
                </a:solidFill>
              </a:rPr>
              <a:t> base)</a:t>
            </a:r>
          </a:p>
          <a:p>
            <a:r>
              <a:rPr lang="en-US" sz="2400" dirty="0" smtClean="0">
                <a:solidFill>
                  <a:srgbClr val="002060"/>
                </a:solidFill>
              </a:rPr>
              <a:t>logP 3.3</a:t>
            </a:r>
          </a:p>
          <a:p>
            <a:r>
              <a:rPr lang="en-US" sz="2400" dirty="0" smtClean="0">
                <a:solidFill>
                  <a:srgbClr val="002060"/>
                </a:solidFill>
              </a:rPr>
              <a:t>Solubility:</a:t>
            </a:r>
          </a:p>
          <a:p>
            <a:r>
              <a:rPr lang="en-US" sz="2400" dirty="0">
                <a:solidFill>
                  <a:srgbClr val="002060"/>
                </a:solidFill>
              </a:rPr>
              <a:t>	</a:t>
            </a:r>
            <a:r>
              <a:rPr lang="en-US" sz="2400" dirty="0" smtClean="0">
                <a:solidFill>
                  <a:srgbClr val="002060"/>
                </a:solidFill>
              </a:rPr>
              <a:t>- &gt; 100 mg/mL at pH 1.0</a:t>
            </a:r>
          </a:p>
          <a:p>
            <a:r>
              <a:rPr lang="en-US" sz="2400" dirty="0">
                <a:solidFill>
                  <a:srgbClr val="002060"/>
                </a:solidFill>
              </a:rPr>
              <a:t>	</a:t>
            </a:r>
            <a:r>
              <a:rPr lang="en-US" sz="2400" dirty="0" smtClean="0">
                <a:solidFill>
                  <a:srgbClr val="002060"/>
                </a:solidFill>
              </a:rPr>
              <a:t>-  ~1 µg/mL in FaSSIF</a:t>
            </a:r>
          </a:p>
        </p:txBody>
      </p:sp>
      <p:sp>
        <p:nvSpPr>
          <p:cNvPr id="14" name="TextBox 13"/>
          <p:cNvSpPr txBox="1"/>
          <p:nvPr/>
        </p:nvSpPr>
        <p:spPr>
          <a:xfrm>
            <a:off x="9363554" y="20967586"/>
            <a:ext cx="6719634" cy="5016758"/>
          </a:xfrm>
          <a:prstGeom prst="rect">
            <a:avLst/>
          </a:prstGeom>
          <a:noFill/>
        </p:spPr>
        <p:txBody>
          <a:bodyPr wrap="square" rtlCol="0">
            <a:spAutoFit/>
          </a:bodyPr>
          <a:lstStyle/>
          <a:p>
            <a:r>
              <a:rPr lang="en-US" sz="3200" b="1" dirty="0" smtClean="0">
                <a:solidFill>
                  <a:srgbClr val="003658"/>
                </a:solidFill>
                <a:latin typeface="Arial" panose="020B0604020202020204" pitchFamily="34" charset="0"/>
                <a:cs typeface="Arial" panose="020B0604020202020204" pitchFamily="34" charset="0"/>
              </a:rPr>
              <a:t>Figure 1.</a:t>
            </a:r>
            <a:r>
              <a:rPr lang="en-US" sz="3200" dirty="0" smtClean="0">
                <a:solidFill>
                  <a:srgbClr val="003658"/>
                </a:solidFill>
                <a:latin typeface="Arial" panose="020B0604020202020204" pitchFamily="34" charset="0"/>
                <a:cs typeface="Arial" panose="020B0604020202020204" pitchFamily="34" charset="0"/>
              </a:rPr>
              <a:t> A </a:t>
            </a:r>
            <a:r>
              <a:rPr lang="en-US" sz="3200" dirty="0" err="1">
                <a:solidFill>
                  <a:srgbClr val="003658"/>
                </a:solidFill>
                <a:latin typeface="Arial" panose="020B0604020202020204" pitchFamily="34" charset="0"/>
                <a:cs typeface="Arial" panose="020B0604020202020204" pitchFamily="34" charset="0"/>
              </a:rPr>
              <a:t>MacroFLUX</a:t>
            </a:r>
            <a:r>
              <a:rPr lang="en-US" sz="3200" dirty="0">
                <a:solidFill>
                  <a:srgbClr val="003658"/>
                </a:solidFill>
                <a:latin typeface="Arial" panose="020B0604020202020204" pitchFamily="34" charset="0"/>
                <a:cs typeface="Arial" panose="020B0604020202020204" pitchFamily="34" charset="0"/>
              </a:rPr>
              <a:t>™ device (Pion Inc.) consisted of </a:t>
            </a:r>
            <a:r>
              <a:rPr lang="en-US" sz="3200" dirty="0" smtClean="0">
                <a:solidFill>
                  <a:srgbClr val="003658"/>
                </a:solidFill>
                <a:latin typeface="Arial" panose="020B0604020202020204" pitchFamily="34" charset="0"/>
                <a:cs typeface="Arial" panose="020B0604020202020204" pitchFamily="34" charset="0"/>
              </a:rPr>
              <a:t>absorption chambers inserted </a:t>
            </a:r>
            <a:r>
              <a:rPr lang="en-US" sz="3200" dirty="0">
                <a:solidFill>
                  <a:srgbClr val="003658"/>
                </a:solidFill>
                <a:latin typeface="Arial" panose="020B0604020202020204" pitchFamily="34" charset="0"/>
                <a:cs typeface="Arial" panose="020B0604020202020204" pitchFamily="34" charset="0"/>
              </a:rPr>
              <a:t>into modified vessel covers of the </a:t>
            </a:r>
            <a:r>
              <a:rPr lang="en-US" sz="3200" dirty="0" smtClean="0">
                <a:solidFill>
                  <a:srgbClr val="003658"/>
                </a:solidFill>
                <a:latin typeface="Arial" panose="020B0604020202020204" pitchFamily="34" charset="0"/>
                <a:cs typeface="Arial" panose="020B0604020202020204" pitchFamily="34" charset="0"/>
              </a:rPr>
              <a:t>USP apparatus II dissolution bath. </a:t>
            </a:r>
            <a:r>
              <a:rPr lang="en-US" sz="3200" i="1" dirty="0" smtClean="0">
                <a:solidFill>
                  <a:srgbClr val="003658"/>
                </a:solidFill>
                <a:latin typeface="Arial" panose="020B0604020202020204" pitchFamily="34" charset="0"/>
                <a:cs typeface="Arial" panose="020B0604020202020204" pitchFamily="34" charset="0"/>
              </a:rPr>
              <a:t>In situ </a:t>
            </a:r>
            <a:r>
              <a:rPr lang="en-US" sz="3200" dirty="0" smtClean="0">
                <a:solidFill>
                  <a:srgbClr val="003658"/>
                </a:solidFill>
                <a:latin typeface="Arial" panose="020B0604020202020204" pitchFamily="34" charset="0"/>
                <a:cs typeface="Arial" panose="020B0604020202020204" pitchFamily="34" charset="0"/>
              </a:rPr>
              <a:t>concentration </a:t>
            </a:r>
            <a:r>
              <a:rPr lang="en-US" sz="3200" dirty="0">
                <a:solidFill>
                  <a:srgbClr val="003658"/>
                </a:solidFill>
                <a:latin typeface="Arial" panose="020B0604020202020204" pitchFamily="34" charset="0"/>
                <a:cs typeface="Arial" panose="020B0604020202020204" pitchFamily="34" charset="0"/>
              </a:rPr>
              <a:t>monitoring in both dissolution and absorption chambers was enabled through fiber optic UV probes connected to the Rainbow instrument (Pion Inc.). </a:t>
            </a:r>
          </a:p>
        </p:txBody>
      </p:sp>
      <p:grpSp>
        <p:nvGrpSpPr>
          <p:cNvPr id="73" name="Group 72"/>
          <p:cNvGrpSpPr/>
          <p:nvPr/>
        </p:nvGrpSpPr>
        <p:grpSpPr>
          <a:xfrm>
            <a:off x="707027" y="20914116"/>
            <a:ext cx="8259741" cy="5199736"/>
            <a:chOff x="1501775" y="21714410"/>
            <a:chExt cx="8716642" cy="5534233"/>
          </a:xfrm>
        </p:grpSpPr>
        <p:sp>
          <p:nvSpPr>
            <p:cNvPr id="74" name="Rectangle 73"/>
            <p:cNvSpPr/>
            <p:nvPr/>
          </p:nvSpPr>
          <p:spPr>
            <a:xfrm>
              <a:off x="1501775" y="21714410"/>
              <a:ext cx="8716642" cy="5534233"/>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5" name="Group 74"/>
            <p:cNvGrpSpPr/>
            <p:nvPr/>
          </p:nvGrpSpPr>
          <p:grpSpPr>
            <a:xfrm>
              <a:off x="1786377" y="21768006"/>
              <a:ext cx="8314854" cy="5213502"/>
              <a:chOff x="249179" y="1068451"/>
              <a:chExt cx="8314854" cy="5213502"/>
            </a:xfrm>
            <a:solidFill>
              <a:schemeClr val="bg1"/>
            </a:solidFill>
          </p:grpSpPr>
          <p:pic>
            <p:nvPicPr>
              <p:cNvPr id="76" name="Picture 75"/>
              <p:cNvPicPr>
                <a:picLocks noChangeAspect="1"/>
              </p:cNvPicPr>
              <p:nvPr/>
            </p:nvPicPr>
            <p:blipFill rotWithShape="1">
              <a:blip r:embed="rId2" cstate="print">
                <a:extLst>
                  <a:ext uri="{28A0092B-C50C-407E-A947-70E740481C1C}">
                    <a14:useLocalDpi xmlns:a14="http://schemas.microsoft.com/office/drawing/2010/main" val="0"/>
                  </a:ext>
                </a:extLst>
              </a:blip>
              <a:srcRect l="23333" r="21112" b="4445"/>
              <a:stretch/>
            </p:blipFill>
            <p:spPr>
              <a:xfrm>
                <a:off x="2819226" y="1700002"/>
                <a:ext cx="2663925" cy="4581951"/>
              </a:xfrm>
              <a:prstGeom prst="rect">
                <a:avLst/>
              </a:prstGeom>
              <a:grpFill/>
            </p:spPr>
          </p:pic>
          <p:sp>
            <p:nvSpPr>
              <p:cNvPr id="77" name="TextBox 76"/>
              <p:cNvSpPr txBox="1"/>
              <p:nvPr/>
            </p:nvSpPr>
            <p:spPr>
              <a:xfrm>
                <a:off x="2382779" y="1068451"/>
                <a:ext cx="4650213" cy="556879"/>
              </a:xfrm>
              <a:prstGeom prst="rect">
                <a:avLst/>
              </a:prstGeom>
              <a:grpFill/>
            </p:spPr>
            <p:txBody>
              <a:bodyPr wrap="none" rtlCol="0">
                <a:spAutoFit/>
              </a:bodyPr>
              <a:lstStyle/>
              <a:p>
                <a:pPr eaLnBrk="1" hangingPunct="1">
                  <a:spcBef>
                    <a:spcPct val="50000"/>
                  </a:spcBef>
                </a:pPr>
                <a:r>
                  <a:rPr lang="en-US" sz="2800" b="1" dirty="0" err="1" smtClean="0">
                    <a:solidFill>
                      <a:srgbClr val="000099"/>
                    </a:solidFill>
                    <a:latin typeface="Arial" panose="020B0604020202020204" pitchFamily="34" charset="0"/>
                    <a:cs typeface="Arial" panose="020B0604020202020204" pitchFamily="34" charset="0"/>
                  </a:rPr>
                  <a:t>MacroFLUX</a:t>
                </a:r>
                <a:r>
                  <a:rPr lang="en-US" sz="2800" b="1" dirty="0" smtClean="0">
                    <a:solidFill>
                      <a:srgbClr val="000099"/>
                    </a:solidFill>
                    <a:latin typeface="Arial" panose="020B0604020202020204" pitchFamily="34" charset="0"/>
                    <a:cs typeface="Arial" panose="020B0604020202020204" pitchFamily="34" charset="0"/>
                  </a:rPr>
                  <a:t>™ Apparatus</a:t>
                </a:r>
                <a:endParaRPr lang="en-US" sz="2800" b="1" dirty="0">
                  <a:solidFill>
                    <a:srgbClr val="000099"/>
                  </a:solidFill>
                  <a:latin typeface="Arial" panose="020B0604020202020204" pitchFamily="34" charset="0"/>
                  <a:cs typeface="Arial" panose="020B0604020202020204" pitchFamily="34" charset="0"/>
                </a:endParaRPr>
              </a:p>
            </p:txBody>
          </p:sp>
          <p:cxnSp>
            <p:nvCxnSpPr>
              <p:cNvPr id="78" name="Straight Arrow Connector 77"/>
              <p:cNvCxnSpPr>
                <a:stCxn id="79" idx="3"/>
              </p:cNvCxnSpPr>
              <p:nvPr/>
            </p:nvCxnSpPr>
            <p:spPr bwMode="auto">
              <a:xfrm flipV="1">
                <a:off x="1646283" y="5239542"/>
                <a:ext cx="1477917" cy="224147"/>
              </a:xfrm>
              <a:prstGeom prst="straightConnector1">
                <a:avLst/>
              </a:prstGeom>
              <a:grpFill/>
              <a:ln w="19050" cap="flat" cmpd="sng" algn="ctr">
                <a:solidFill>
                  <a:srgbClr val="C00000"/>
                </a:solidFill>
                <a:prstDash val="solid"/>
                <a:round/>
                <a:headEnd type="none" w="med" len="med"/>
                <a:tailEnd type="triangle"/>
              </a:ln>
              <a:effectLst/>
            </p:spPr>
          </p:cxnSp>
          <p:sp>
            <p:nvSpPr>
              <p:cNvPr id="79" name="TextBox 78"/>
              <p:cNvSpPr txBox="1"/>
              <p:nvPr/>
            </p:nvSpPr>
            <p:spPr>
              <a:xfrm>
                <a:off x="381000" y="5279023"/>
                <a:ext cx="1265283" cy="369332"/>
              </a:xfrm>
              <a:prstGeom prst="rect">
                <a:avLst/>
              </a:prstGeom>
              <a:grpFill/>
              <a:ln>
                <a:solidFill>
                  <a:schemeClr val="bg1">
                    <a:lumMod val="85000"/>
                  </a:schemeClr>
                </a:solidFill>
              </a:ln>
            </p:spPr>
            <p:txBody>
              <a:bodyPr wrap="none" rtlCol="0">
                <a:spAutoFit/>
              </a:bodyPr>
              <a:lstStyle/>
              <a:p>
                <a:pPr eaLnBrk="1" hangingPunct="1">
                  <a:spcBef>
                    <a:spcPct val="50000"/>
                  </a:spcBef>
                </a:pPr>
                <a:r>
                  <a:rPr lang="en-US" dirty="0" smtClean="0">
                    <a:solidFill>
                      <a:srgbClr val="000000"/>
                    </a:solidFill>
                    <a:latin typeface="Trebuchet MS" pitchFamily="34" charset="0"/>
                    <a:ea typeface="+mn-ea"/>
                  </a:rPr>
                  <a:t>USP Vessel</a:t>
                </a:r>
                <a:endParaRPr lang="en-US" dirty="0">
                  <a:solidFill>
                    <a:srgbClr val="000000"/>
                  </a:solidFill>
                  <a:latin typeface="Trebuchet MS" pitchFamily="34" charset="0"/>
                  <a:ea typeface="+mn-ea"/>
                </a:endParaRPr>
              </a:p>
            </p:txBody>
          </p:sp>
          <p:cxnSp>
            <p:nvCxnSpPr>
              <p:cNvPr id="80" name="Straight Arrow Connector 79"/>
              <p:cNvCxnSpPr>
                <a:stCxn id="81" idx="2"/>
              </p:cNvCxnSpPr>
              <p:nvPr/>
            </p:nvCxnSpPr>
            <p:spPr bwMode="auto">
              <a:xfrm>
                <a:off x="1617769" y="3115596"/>
                <a:ext cx="1886064" cy="746718"/>
              </a:xfrm>
              <a:prstGeom prst="straightConnector1">
                <a:avLst/>
              </a:prstGeom>
              <a:grpFill/>
              <a:ln w="19050" cap="flat" cmpd="sng" algn="ctr">
                <a:solidFill>
                  <a:srgbClr val="C00000"/>
                </a:solidFill>
                <a:prstDash val="solid"/>
                <a:round/>
                <a:headEnd type="none" w="med" len="med"/>
                <a:tailEnd type="triangle"/>
              </a:ln>
              <a:effectLst/>
            </p:spPr>
          </p:cxnSp>
          <p:sp>
            <p:nvSpPr>
              <p:cNvPr id="81" name="TextBox 80"/>
              <p:cNvSpPr txBox="1"/>
              <p:nvPr/>
            </p:nvSpPr>
            <p:spPr>
              <a:xfrm>
                <a:off x="332745" y="2192266"/>
                <a:ext cx="2570047" cy="923330"/>
              </a:xfrm>
              <a:prstGeom prst="rect">
                <a:avLst/>
              </a:prstGeom>
              <a:grpFill/>
              <a:ln>
                <a:solidFill>
                  <a:schemeClr val="bg1">
                    <a:lumMod val="85000"/>
                  </a:schemeClr>
                </a:solidFill>
              </a:ln>
            </p:spPr>
            <p:txBody>
              <a:bodyPr wrap="square" rtlCol="0">
                <a:spAutoFit/>
              </a:bodyPr>
              <a:lstStyle/>
              <a:p>
                <a:pPr eaLnBrk="1" hangingPunct="1">
                  <a:spcBef>
                    <a:spcPct val="50000"/>
                  </a:spcBef>
                </a:pPr>
                <a:r>
                  <a:rPr lang="en-US" dirty="0" smtClean="0">
                    <a:solidFill>
                      <a:srgbClr val="000000"/>
                    </a:solidFill>
                    <a:latin typeface="Trebuchet MS" pitchFamily="34" charset="0"/>
                    <a:ea typeface="+mn-ea"/>
                  </a:rPr>
                  <a:t>Donor FO Probe connected to Rainbow instrument</a:t>
                </a:r>
                <a:endParaRPr lang="en-US" dirty="0">
                  <a:solidFill>
                    <a:srgbClr val="000000"/>
                  </a:solidFill>
                  <a:latin typeface="Trebuchet MS" pitchFamily="34" charset="0"/>
                  <a:ea typeface="+mn-ea"/>
                </a:endParaRPr>
              </a:p>
            </p:txBody>
          </p:sp>
          <p:sp>
            <p:nvSpPr>
              <p:cNvPr id="82" name="TextBox 81"/>
              <p:cNvSpPr txBox="1"/>
              <p:nvPr/>
            </p:nvSpPr>
            <p:spPr>
              <a:xfrm>
                <a:off x="5780056" y="2638644"/>
                <a:ext cx="2783977" cy="923330"/>
              </a:xfrm>
              <a:prstGeom prst="rect">
                <a:avLst/>
              </a:prstGeom>
              <a:grpFill/>
              <a:ln>
                <a:solidFill>
                  <a:schemeClr val="bg1">
                    <a:lumMod val="85000"/>
                  </a:schemeClr>
                </a:solidFill>
              </a:ln>
            </p:spPr>
            <p:txBody>
              <a:bodyPr wrap="square" rtlCol="0">
                <a:spAutoFit/>
              </a:bodyPr>
              <a:lstStyle/>
              <a:p>
                <a:pPr eaLnBrk="1" hangingPunct="1">
                  <a:spcBef>
                    <a:spcPct val="50000"/>
                  </a:spcBef>
                </a:pPr>
                <a:r>
                  <a:rPr lang="en-US" dirty="0" smtClean="0">
                    <a:solidFill>
                      <a:srgbClr val="000000"/>
                    </a:solidFill>
                    <a:latin typeface="Trebuchet MS" pitchFamily="34" charset="0"/>
                    <a:ea typeface="+mn-ea"/>
                  </a:rPr>
                  <a:t>Absorption Chamber</a:t>
                </a:r>
                <a:br>
                  <a:rPr lang="en-US" dirty="0" smtClean="0">
                    <a:solidFill>
                      <a:srgbClr val="000000"/>
                    </a:solidFill>
                    <a:latin typeface="Trebuchet MS" pitchFamily="34" charset="0"/>
                    <a:ea typeface="+mn-ea"/>
                  </a:rPr>
                </a:br>
                <a:r>
                  <a:rPr lang="en-US" dirty="0" smtClean="0">
                    <a:solidFill>
                      <a:srgbClr val="000000"/>
                    </a:solidFill>
                    <a:latin typeface="Trebuchet MS" pitchFamily="34" charset="0"/>
                    <a:ea typeface="+mn-ea"/>
                  </a:rPr>
                  <a:t>13 mL of Acceptor Sink Buffer (pH 7.4, Pion).</a:t>
                </a:r>
                <a:endParaRPr lang="en-US" dirty="0">
                  <a:solidFill>
                    <a:srgbClr val="000000"/>
                  </a:solidFill>
                  <a:latin typeface="Trebuchet MS" pitchFamily="34" charset="0"/>
                  <a:ea typeface="+mn-ea"/>
                </a:endParaRPr>
              </a:p>
            </p:txBody>
          </p:sp>
          <p:cxnSp>
            <p:nvCxnSpPr>
              <p:cNvPr id="83" name="Straight Arrow Connector 82"/>
              <p:cNvCxnSpPr>
                <a:stCxn id="82" idx="1"/>
              </p:cNvCxnSpPr>
              <p:nvPr/>
            </p:nvCxnSpPr>
            <p:spPr bwMode="auto">
              <a:xfrm flipH="1">
                <a:off x="4830431" y="3100309"/>
                <a:ext cx="949625" cy="646331"/>
              </a:xfrm>
              <a:prstGeom prst="straightConnector1">
                <a:avLst/>
              </a:prstGeom>
              <a:grpFill/>
              <a:ln w="19050" cap="flat" cmpd="sng" algn="ctr">
                <a:solidFill>
                  <a:srgbClr val="C00000"/>
                </a:solidFill>
                <a:prstDash val="solid"/>
                <a:round/>
                <a:headEnd type="none" w="med" len="med"/>
                <a:tailEnd type="triangle"/>
              </a:ln>
              <a:effectLst/>
            </p:spPr>
          </p:cxnSp>
          <p:sp>
            <p:nvSpPr>
              <p:cNvPr id="84" name="TextBox 83"/>
              <p:cNvSpPr txBox="1"/>
              <p:nvPr/>
            </p:nvSpPr>
            <p:spPr>
              <a:xfrm>
                <a:off x="5673875" y="3846438"/>
                <a:ext cx="2583907" cy="923330"/>
              </a:xfrm>
              <a:prstGeom prst="rect">
                <a:avLst/>
              </a:prstGeom>
              <a:grpFill/>
              <a:ln>
                <a:solidFill>
                  <a:schemeClr val="bg1">
                    <a:lumMod val="85000"/>
                  </a:schemeClr>
                </a:solidFill>
              </a:ln>
            </p:spPr>
            <p:txBody>
              <a:bodyPr wrap="square" rtlCol="0">
                <a:spAutoFit/>
              </a:bodyPr>
              <a:lstStyle/>
              <a:p>
                <a:pPr eaLnBrk="1" hangingPunct="1">
                  <a:spcBef>
                    <a:spcPct val="50000"/>
                  </a:spcBef>
                </a:pPr>
                <a:r>
                  <a:rPr lang="en-US" dirty="0" smtClean="0">
                    <a:solidFill>
                      <a:srgbClr val="000000"/>
                    </a:solidFill>
                    <a:latin typeface="Trebuchet MS" pitchFamily="34" charset="0"/>
                    <a:ea typeface="+mn-ea"/>
                  </a:rPr>
                  <a:t>Receiver FO Probe connected to Rainbow instrument</a:t>
                </a:r>
                <a:endParaRPr lang="en-US" dirty="0">
                  <a:solidFill>
                    <a:srgbClr val="000000"/>
                  </a:solidFill>
                  <a:latin typeface="Trebuchet MS" pitchFamily="34" charset="0"/>
                  <a:ea typeface="+mn-ea"/>
                </a:endParaRPr>
              </a:p>
            </p:txBody>
          </p:sp>
          <p:cxnSp>
            <p:nvCxnSpPr>
              <p:cNvPr id="85" name="Straight Arrow Connector 84"/>
              <p:cNvCxnSpPr>
                <a:stCxn id="84" idx="1"/>
              </p:cNvCxnSpPr>
              <p:nvPr/>
            </p:nvCxnSpPr>
            <p:spPr bwMode="auto">
              <a:xfrm flipH="1" flipV="1">
                <a:off x="4746865" y="3829110"/>
                <a:ext cx="927010" cy="478993"/>
              </a:xfrm>
              <a:prstGeom prst="straightConnector1">
                <a:avLst/>
              </a:prstGeom>
              <a:grpFill/>
              <a:ln w="19050" cap="flat" cmpd="sng" algn="ctr">
                <a:solidFill>
                  <a:srgbClr val="C00000"/>
                </a:solidFill>
                <a:prstDash val="solid"/>
                <a:round/>
                <a:headEnd type="none" w="med" len="med"/>
                <a:tailEnd type="triangle"/>
              </a:ln>
              <a:effectLst/>
            </p:spPr>
          </p:cxnSp>
          <p:sp>
            <p:nvSpPr>
              <p:cNvPr id="86" name="TextBox 85"/>
              <p:cNvSpPr txBox="1"/>
              <p:nvPr/>
            </p:nvSpPr>
            <p:spPr>
              <a:xfrm>
                <a:off x="6193174" y="5564105"/>
                <a:ext cx="2045207" cy="369332"/>
              </a:xfrm>
              <a:prstGeom prst="rect">
                <a:avLst/>
              </a:prstGeom>
              <a:grpFill/>
              <a:ln>
                <a:solidFill>
                  <a:schemeClr val="bg1">
                    <a:lumMod val="85000"/>
                  </a:schemeClr>
                </a:solidFill>
              </a:ln>
            </p:spPr>
            <p:txBody>
              <a:bodyPr wrap="square" rtlCol="0">
                <a:spAutoFit/>
              </a:bodyPr>
              <a:lstStyle/>
              <a:p>
                <a:pPr eaLnBrk="1" hangingPunct="1">
                  <a:spcBef>
                    <a:spcPct val="50000"/>
                  </a:spcBef>
                </a:pPr>
                <a:r>
                  <a:rPr lang="en-US" dirty="0" smtClean="0">
                    <a:solidFill>
                      <a:srgbClr val="000000"/>
                    </a:solidFill>
                    <a:latin typeface="Trebuchet MS" pitchFamily="34" charset="0"/>
                    <a:ea typeface="+mn-ea"/>
                  </a:rPr>
                  <a:t>Overhead stirrer</a:t>
                </a:r>
                <a:endParaRPr lang="en-US" dirty="0">
                  <a:solidFill>
                    <a:srgbClr val="000000"/>
                  </a:solidFill>
                  <a:latin typeface="Trebuchet MS" pitchFamily="34" charset="0"/>
                  <a:ea typeface="+mn-ea"/>
                </a:endParaRPr>
              </a:p>
            </p:txBody>
          </p:sp>
          <p:cxnSp>
            <p:nvCxnSpPr>
              <p:cNvPr id="87" name="Straight Arrow Connector 86"/>
              <p:cNvCxnSpPr>
                <a:stCxn id="86" idx="1"/>
              </p:cNvCxnSpPr>
              <p:nvPr/>
            </p:nvCxnSpPr>
            <p:spPr bwMode="auto">
              <a:xfrm flipH="1" flipV="1">
                <a:off x="4607964" y="4013776"/>
                <a:ext cx="1585210" cy="1734995"/>
              </a:xfrm>
              <a:prstGeom prst="straightConnector1">
                <a:avLst/>
              </a:prstGeom>
              <a:grpFill/>
              <a:ln w="19050" cap="flat" cmpd="sng" algn="ctr">
                <a:solidFill>
                  <a:srgbClr val="C00000"/>
                </a:solidFill>
                <a:prstDash val="solid"/>
                <a:round/>
                <a:headEnd type="none" w="med" len="med"/>
                <a:tailEnd type="triangle"/>
              </a:ln>
              <a:effectLst/>
            </p:spPr>
          </p:cxnSp>
          <p:cxnSp>
            <p:nvCxnSpPr>
              <p:cNvPr id="88" name="Straight Arrow Connector 87"/>
              <p:cNvCxnSpPr>
                <a:stCxn id="89" idx="3"/>
              </p:cNvCxnSpPr>
              <p:nvPr/>
            </p:nvCxnSpPr>
            <p:spPr bwMode="auto">
              <a:xfrm flipV="1">
                <a:off x="2819226" y="4199662"/>
                <a:ext cx="1788738" cy="169277"/>
              </a:xfrm>
              <a:prstGeom prst="straightConnector1">
                <a:avLst/>
              </a:prstGeom>
              <a:grpFill/>
              <a:ln w="19050" cap="flat" cmpd="sng" algn="ctr">
                <a:solidFill>
                  <a:srgbClr val="C00000"/>
                </a:solidFill>
                <a:prstDash val="solid"/>
                <a:round/>
                <a:headEnd type="none" w="med" len="med"/>
                <a:tailEnd type="triangle"/>
              </a:ln>
              <a:effectLst/>
            </p:spPr>
          </p:cxnSp>
          <p:sp>
            <p:nvSpPr>
              <p:cNvPr id="89" name="TextBox 88"/>
              <p:cNvSpPr txBox="1"/>
              <p:nvPr/>
            </p:nvSpPr>
            <p:spPr>
              <a:xfrm>
                <a:off x="249179" y="3907274"/>
                <a:ext cx="2570047" cy="923330"/>
              </a:xfrm>
              <a:prstGeom prst="rect">
                <a:avLst/>
              </a:prstGeom>
              <a:grpFill/>
              <a:ln>
                <a:solidFill>
                  <a:schemeClr val="bg1">
                    <a:lumMod val="85000"/>
                  </a:schemeClr>
                </a:solidFill>
              </a:ln>
            </p:spPr>
            <p:txBody>
              <a:bodyPr wrap="square" rtlCol="0">
                <a:spAutoFit/>
              </a:bodyPr>
              <a:lstStyle/>
              <a:p>
                <a:pPr eaLnBrk="1" hangingPunct="1">
                  <a:spcBef>
                    <a:spcPct val="50000"/>
                  </a:spcBef>
                </a:pPr>
                <a:r>
                  <a:rPr lang="en-US" dirty="0" smtClean="0">
                    <a:solidFill>
                      <a:srgbClr val="000000"/>
                    </a:solidFill>
                    <a:latin typeface="Trebuchet MS" pitchFamily="34" charset="0"/>
                    <a:ea typeface="+mn-ea"/>
                  </a:rPr>
                  <a:t>Separating lipophilic </a:t>
                </a:r>
                <a:br>
                  <a:rPr lang="en-US" dirty="0" smtClean="0">
                    <a:solidFill>
                      <a:srgbClr val="000000"/>
                    </a:solidFill>
                    <a:latin typeface="Trebuchet MS" pitchFamily="34" charset="0"/>
                    <a:ea typeface="+mn-ea"/>
                  </a:rPr>
                </a:br>
                <a:r>
                  <a:rPr lang="en-US" dirty="0" smtClean="0">
                    <a:solidFill>
                      <a:srgbClr val="000000"/>
                    </a:solidFill>
                    <a:latin typeface="Trebuchet MS" pitchFamily="34" charset="0"/>
                    <a:ea typeface="+mn-ea"/>
                  </a:rPr>
                  <a:t>membrane (3.88 cm</a:t>
                </a:r>
                <a:r>
                  <a:rPr lang="en-US" baseline="30000" dirty="0" smtClean="0">
                    <a:solidFill>
                      <a:srgbClr val="000000"/>
                    </a:solidFill>
                    <a:latin typeface="Trebuchet MS" pitchFamily="34" charset="0"/>
                    <a:ea typeface="+mn-ea"/>
                  </a:rPr>
                  <a:t>2</a:t>
                </a:r>
                <a:r>
                  <a:rPr lang="en-US" dirty="0" smtClean="0">
                    <a:solidFill>
                      <a:srgbClr val="000000"/>
                    </a:solidFill>
                    <a:latin typeface="Trebuchet MS" pitchFamily="34" charset="0"/>
                    <a:ea typeface="+mn-ea"/>
                  </a:rPr>
                  <a:t>, GIT lipid)</a:t>
                </a:r>
                <a:endParaRPr lang="en-US" dirty="0">
                  <a:solidFill>
                    <a:srgbClr val="000000"/>
                  </a:solidFill>
                  <a:latin typeface="Trebuchet MS" pitchFamily="34" charset="0"/>
                  <a:ea typeface="+mn-ea"/>
                </a:endParaRPr>
              </a:p>
            </p:txBody>
          </p:sp>
        </p:grpSp>
      </p:grpSp>
      <p:sp>
        <p:nvSpPr>
          <p:cNvPr id="90" name="TextBox 89"/>
          <p:cNvSpPr txBox="1"/>
          <p:nvPr/>
        </p:nvSpPr>
        <p:spPr>
          <a:xfrm>
            <a:off x="10721975" y="26271076"/>
            <a:ext cx="5196381" cy="1569660"/>
          </a:xfrm>
          <a:prstGeom prst="rect">
            <a:avLst/>
          </a:prstGeom>
          <a:noFill/>
        </p:spPr>
        <p:txBody>
          <a:bodyPr wrap="square" rtlCol="0">
            <a:spAutoFit/>
          </a:bodyPr>
          <a:lstStyle/>
          <a:p>
            <a:r>
              <a:rPr lang="en-US" sz="3200" b="1" dirty="0" smtClean="0">
                <a:solidFill>
                  <a:srgbClr val="003658"/>
                </a:solidFill>
                <a:latin typeface="Arial" panose="020B0604020202020204" pitchFamily="34" charset="0"/>
                <a:cs typeface="Arial" panose="020B0604020202020204" pitchFamily="34" charset="0"/>
              </a:rPr>
              <a:t>Figure 2.</a:t>
            </a:r>
            <a:r>
              <a:rPr lang="en-US" sz="3200" dirty="0" smtClean="0">
                <a:solidFill>
                  <a:srgbClr val="003658"/>
                </a:solidFill>
                <a:latin typeface="Arial" panose="020B0604020202020204" pitchFamily="34" charset="0"/>
                <a:cs typeface="Arial" panose="020B0604020202020204" pitchFamily="34" charset="0"/>
              </a:rPr>
              <a:t> Schematic of the experimental setup to study DDI of ARAs.</a:t>
            </a:r>
            <a:endParaRPr lang="en-US" sz="3200" dirty="0">
              <a:solidFill>
                <a:srgbClr val="003658"/>
              </a:solidFill>
              <a:latin typeface="Arial" panose="020B0604020202020204" pitchFamily="34" charset="0"/>
              <a:cs typeface="Arial" panose="020B0604020202020204" pitchFamily="34" charset="0"/>
            </a:endParaRPr>
          </a:p>
        </p:txBody>
      </p:sp>
      <p:grpSp>
        <p:nvGrpSpPr>
          <p:cNvPr id="91" name="Group 90"/>
          <p:cNvGrpSpPr/>
          <p:nvPr/>
        </p:nvGrpSpPr>
        <p:grpSpPr>
          <a:xfrm>
            <a:off x="554628" y="26271076"/>
            <a:ext cx="9832011" cy="5583582"/>
            <a:chOff x="4302327" y="20392536"/>
            <a:chExt cx="9832011" cy="5583582"/>
          </a:xfrm>
        </p:grpSpPr>
        <p:sp>
          <p:nvSpPr>
            <p:cNvPr id="92" name="Rectangle 91"/>
            <p:cNvSpPr/>
            <p:nvPr/>
          </p:nvSpPr>
          <p:spPr>
            <a:xfrm>
              <a:off x="4486930" y="20392536"/>
              <a:ext cx="9647408" cy="411062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3" name="Group 92"/>
            <p:cNvGrpSpPr/>
            <p:nvPr/>
          </p:nvGrpSpPr>
          <p:grpSpPr>
            <a:xfrm>
              <a:off x="4714610" y="20619244"/>
              <a:ext cx="9283965" cy="3856919"/>
              <a:chOff x="1392000" y="1355737"/>
              <a:chExt cx="6536367" cy="3063863"/>
            </a:xfrm>
          </p:grpSpPr>
          <p:pic>
            <p:nvPicPr>
              <p:cNvPr id="95"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92000" y="2133600"/>
                <a:ext cx="2951400" cy="2286000"/>
              </a:xfrm>
              <a:prstGeom prst="rect">
                <a:avLst/>
              </a:prstGeom>
              <a:solidFill>
                <a:schemeClr val="bg2">
                  <a:lumMod val="20000"/>
                  <a:lumOff val="80000"/>
                </a:schemeClr>
              </a:solidFill>
              <a:ln w="9525">
                <a:solidFill>
                  <a:schemeClr val="accent3">
                    <a:lumMod val="50000"/>
                  </a:schemeClr>
                </a:solidFill>
                <a:miter lim="800000"/>
                <a:headEnd/>
                <a:tailEnd/>
              </a:ln>
            </p:spPr>
          </p:pic>
          <p:pic>
            <p:nvPicPr>
              <p:cNvPr id="96"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967592" y="2133600"/>
                <a:ext cx="2960775" cy="2286000"/>
              </a:xfrm>
              <a:prstGeom prst="rect">
                <a:avLst/>
              </a:prstGeom>
              <a:noFill/>
              <a:ln w="9525">
                <a:solidFill>
                  <a:schemeClr val="tx1">
                    <a:lumMod val="65000"/>
                    <a:lumOff val="35000"/>
                  </a:schemeClr>
                </a:solidFill>
                <a:miter lim="800000"/>
                <a:headEnd/>
                <a:tailEnd/>
              </a:ln>
              <a:extLst>
                <a:ext uri="{909E8E84-426E-40DD-AFC4-6F175D3DCCD1}">
                  <a14:hiddenFill xmlns:a14="http://schemas.microsoft.com/office/drawing/2010/main">
                    <a:solidFill>
                      <a:schemeClr val="accent1"/>
                    </a:solidFill>
                  </a14:hiddenFill>
                </a:ext>
              </a:extLst>
            </p:spPr>
          </p:pic>
          <p:sp>
            <p:nvSpPr>
              <p:cNvPr id="97" name="TextBox 96"/>
              <p:cNvSpPr txBox="1"/>
              <p:nvPr/>
            </p:nvSpPr>
            <p:spPr>
              <a:xfrm>
                <a:off x="1392000" y="1364159"/>
                <a:ext cx="2951400" cy="757924"/>
              </a:xfrm>
              <a:prstGeom prst="rect">
                <a:avLst/>
              </a:prstGeom>
              <a:solidFill>
                <a:schemeClr val="accent5">
                  <a:lumMod val="90000"/>
                </a:schemeClr>
              </a:solidFill>
              <a:ln>
                <a:solidFill>
                  <a:sysClr val="window" lastClr="FFFFFF">
                    <a:lumMod val="85000"/>
                  </a:sysClr>
                </a:solidFill>
              </a:ln>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2800" b="1" i="0" u="none" strike="noStrike" kern="0" cap="none" spc="0" normalizeH="0" baseline="0" noProof="0" dirty="0" smtClean="0">
                    <a:ln>
                      <a:noFill/>
                    </a:ln>
                    <a:solidFill>
                      <a:srgbClr val="003658"/>
                    </a:solidFill>
                    <a:effectLst/>
                    <a:uLnTx/>
                    <a:uFillTx/>
                    <a:latin typeface="Arial" panose="020B0604020202020204" pitchFamily="34" charset="0"/>
                    <a:ea typeface="+mn-ea"/>
                    <a:cs typeface="Arial" panose="020B0604020202020204" pitchFamily="34" charset="0"/>
                  </a:rPr>
                  <a:t>“Normal Stomach” SGF to FaSSIF </a:t>
                </a:r>
              </a:p>
            </p:txBody>
          </p:sp>
          <p:sp>
            <p:nvSpPr>
              <p:cNvPr id="98" name="TextBox 97"/>
              <p:cNvSpPr txBox="1"/>
              <p:nvPr/>
            </p:nvSpPr>
            <p:spPr>
              <a:xfrm>
                <a:off x="4967592" y="1355737"/>
                <a:ext cx="2960775" cy="757924"/>
              </a:xfrm>
              <a:prstGeom prst="rect">
                <a:avLst/>
              </a:prstGeom>
              <a:solidFill>
                <a:srgbClr val="FEA0A7"/>
              </a:solidFill>
              <a:ln>
                <a:solidFill>
                  <a:sysClr val="window" lastClr="FFFFFF">
                    <a:lumMod val="85000"/>
                  </a:sysClr>
                </a:solidFill>
              </a:ln>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2800" b="1" i="0" u="none" strike="noStrike" kern="0" cap="none" spc="0" normalizeH="0" baseline="0" noProof="0" dirty="0" smtClean="0">
                    <a:ln>
                      <a:noFill/>
                    </a:ln>
                    <a:solidFill>
                      <a:srgbClr val="003658"/>
                    </a:solidFill>
                    <a:effectLst/>
                    <a:uLnTx/>
                    <a:uFillTx/>
                    <a:latin typeface="Arial" panose="020B0604020202020204" pitchFamily="34" charset="0"/>
                    <a:ea typeface="+mn-ea"/>
                    <a:cs typeface="Arial" panose="020B0604020202020204" pitchFamily="34" charset="0"/>
                  </a:rPr>
                  <a:t>“</a:t>
                </a:r>
                <a:r>
                  <a:rPr kumimoji="0" lang="en-US" sz="2800" b="1" i="0" u="none" strike="noStrike" kern="0" cap="none" spc="0" normalizeH="0" baseline="0" noProof="0" dirty="0" err="1" smtClean="0">
                    <a:ln>
                      <a:noFill/>
                    </a:ln>
                    <a:solidFill>
                      <a:srgbClr val="003658"/>
                    </a:solidFill>
                    <a:effectLst/>
                    <a:uLnTx/>
                    <a:uFillTx/>
                    <a:latin typeface="Arial" panose="020B0604020202020204" pitchFamily="34" charset="0"/>
                    <a:ea typeface="+mn-ea"/>
                    <a:cs typeface="Arial" panose="020B0604020202020204" pitchFamily="34" charset="0"/>
                  </a:rPr>
                  <a:t>Hypochlorhydric</a:t>
                </a:r>
                <a:r>
                  <a:rPr kumimoji="0" lang="en-US" sz="2800" b="1" i="0" u="none" strike="noStrike" kern="0" cap="none" spc="0" normalizeH="0" baseline="0" noProof="0" dirty="0" smtClean="0">
                    <a:ln>
                      <a:noFill/>
                    </a:ln>
                    <a:solidFill>
                      <a:srgbClr val="003658"/>
                    </a:solidFill>
                    <a:effectLst/>
                    <a:uLnTx/>
                    <a:uFillTx/>
                    <a:latin typeface="Arial" panose="020B0604020202020204" pitchFamily="34" charset="0"/>
                    <a:ea typeface="+mn-ea"/>
                    <a:cs typeface="Arial" panose="020B0604020202020204" pitchFamily="34" charset="0"/>
                  </a:rPr>
                  <a:t>” SGF </a:t>
                </a:r>
                <a:r>
                  <a:rPr lang="en-US" sz="2800" b="1" kern="0" dirty="0" smtClean="0">
                    <a:solidFill>
                      <a:srgbClr val="003658"/>
                    </a:solidFill>
                    <a:latin typeface="Arial" panose="020B0604020202020204" pitchFamily="34" charset="0"/>
                    <a:ea typeface="+mn-ea"/>
                    <a:cs typeface="Arial" panose="020B0604020202020204" pitchFamily="34" charset="0"/>
                  </a:rPr>
                  <a:t>to</a:t>
                </a:r>
                <a:r>
                  <a:rPr kumimoji="0" lang="en-US" sz="2800" b="1" i="0" u="none" strike="noStrike" kern="0" cap="none" spc="0" normalizeH="0" baseline="0" noProof="0" dirty="0" smtClean="0">
                    <a:ln>
                      <a:noFill/>
                    </a:ln>
                    <a:solidFill>
                      <a:srgbClr val="003658"/>
                    </a:solidFill>
                    <a:effectLst/>
                    <a:uLnTx/>
                    <a:uFillTx/>
                    <a:latin typeface="Arial" panose="020B0604020202020204" pitchFamily="34" charset="0"/>
                    <a:ea typeface="+mn-ea"/>
                    <a:cs typeface="Arial" panose="020B0604020202020204" pitchFamily="34" charset="0"/>
                  </a:rPr>
                  <a:t> FaSSIF</a:t>
                </a:r>
              </a:p>
            </p:txBody>
          </p:sp>
          <p:sp>
            <p:nvSpPr>
              <p:cNvPr id="99" name="Right Arrow 98"/>
              <p:cNvSpPr/>
              <p:nvPr/>
            </p:nvSpPr>
            <p:spPr bwMode="auto">
              <a:xfrm>
                <a:off x="2015220" y="2985735"/>
                <a:ext cx="1676400" cy="1066800"/>
              </a:xfrm>
              <a:prstGeom prst="rightArrow">
                <a:avLst/>
              </a:prstGeom>
              <a:solidFill>
                <a:schemeClr val="bg1">
                  <a:lumMod val="95000"/>
                  <a:alpha val="25000"/>
                </a:schemeClr>
              </a:solidFill>
              <a:ln w="25400" cap="flat" cmpd="sng" algn="ctr">
                <a:solidFill>
                  <a:schemeClr val="bg1">
                    <a:lumMod val="50000"/>
                  </a:schemeClr>
                </a:solidFill>
                <a:prstDash val="solid"/>
                <a:round/>
                <a:headEnd type="none" w="med" len="med"/>
                <a:tailEnd type="none" w="med" len="med"/>
              </a:ln>
              <a:effectLst/>
              <a:extLst/>
            </p:spPr>
            <p:txBody>
              <a:bodyPr vert="horz" wrap="square" lIns="36910" tIns="18455" rIns="36910" bIns="18455"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tx1"/>
                    </a:solidFill>
                    <a:effectLst/>
                    <a:latin typeface="Trebuchet MS Bold" pitchFamily="34" charset="0"/>
                    <a:ea typeface="ヒラギノ角ゴ Pro W3" pitchFamily="114" charset="-128"/>
                  </a:rPr>
                  <a:t>pH 1.6 – pH 6.5</a:t>
                </a:r>
              </a:p>
            </p:txBody>
          </p:sp>
          <p:sp>
            <p:nvSpPr>
              <p:cNvPr id="100" name="Right Arrow 99"/>
              <p:cNvSpPr/>
              <p:nvPr/>
            </p:nvSpPr>
            <p:spPr bwMode="auto">
              <a:xfrm>
                <a:off x="5609779" y="2985735"/>
                <a:ext cx="1676400" cy="1066800"/>
              </a:xfrm>
              <a:prstGeom prst="rightArrow">
                <a:avLst/>
              </a:prstGeom>
              <a:solidFill>
                <a:schemeClr val="bg1">
                  <a:lumMod val="95000"/>
                  <a:alpha val="25000"/>
                </a:schemeClr>
              </a:solidFill>
              <a:ln w="25400" cap="flat" cmpd="sng" algn="ctr">
                <a:solidFill>
                  <a:schemeClr val="bg1">
                    <a:lumMod val="50000"/>
                  </a:schemeClr>
                </a:solidFill>
                <a:prstDash val="solid"/>
                <a:round/>
                <a:headEnd type="none" w="med" len="med"/>
                <a:tailEnd type="none" w="med" len="med"/>
              </a:ln>
              <a:effectLst/>
              <a:extLst/>
            </p:spPr>
            <p:txBody>
              <a:bodyPr vert="horz" wrap="square" lIns="36910" tIns="18455" rIns="36910" bIns="18455"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tx1"/>
                    </a:solidFill>
                    <a:effectLst/>
                    <a:latin typeface="Trebuchet MS Bold" pitchFamily="34" charset="0"/>
                    <a:ea typeface="ヒラギノ角ゴ Pro W3" pitchFamily="114" charset="-128"/>
                  </a:rPr>
                  <a:t>pH 4.0 – pH 6.5</a:t>
                </a:r>
              </a:p>
            </p:txBody>
          </p:sp>
        </p:grpSp>
        <p:sp>
          <p:nvSpPr>
            <p:cNvPr id="94" name="TextBox 93"/>
            <p:cNvSpPr txBox="1"/>
            <p:nvPr/>
          </p:nvSpPr>
          <p:spPr>
            <a:xfrm>
              <a:off x="4302327" y="24591123"/>
              <a:ext cx="9780883" cy="1384995"/>
            </a:xfrm>
            <a:prstGeom prst="rect">
              <a:avLst/>
            </a:prstGeom>
            <a:noFill/>
          </p:spPr>
          <p:txBody>
            <a:bodyPr wrap="none" rtlCol="0">
              <a:spAutoFit/>
            </a:bodyPr>
            <a:lstStyle/>
            <a:p>
              <a:pPr marL="457200" indent="-457200">
                <a:buFont typeface="Arial" panose="020B0604020202020204" pitchFamily="34" charset="0"/>
                <a:buChar char="•"/>
              </a:pPr>
              <a:r>
                <a:rPr lang="en-US" sz="2800" b="1" dirty="0" smtClean="0">
                  <a:solidFill>
                    <a:srgbClr val="003658"/>
                  </a:solidFill>
                </a:rPr>
                <a:t>800 mL SGF to 1000 mL FaSSIF after 30 min in the same vessel</a:t>
              </a:r>
            </a:p>
            <a:p>
              <a:pPr marL="457200" indent="-457200">
                <a:buFont typeface="Arial" panose="020B0604020202020204" pitchFamily="34" charset="0"/>
                <a:buChar char="•"/>
              </a:pPr>
              <a:r>
                <a:rPr lang="en-US" sz="2800" b="1" dirty="0" smtClean="0">
                  <a:solidFill>
                    <a:srgbClr val="003658"/>
                  </a:solidFill>
                </a:rPr>
                <a:t>Continuous monitoring dissolution and flux for 6 hours</a:t>
              </a:r>
            </a:p>
            <a:p>
              <a:pPr marL="457200" indent="-457200">
                <a:buFont typeface="Arial" panose="020B0604020202020204" pitchFamily="34" charset="0"/>
                <a:buChar char="•"/>
              </a:pPr>
              <a:r>
                <a:rPr lang="en-US" sz="2800" b="1" dirty="0" smtClean="0">
                  <a:solidFill>
                    <a:srgbClr val="003658"/>
                  </a:solidFill>
                </a:rPr>
                <a:t>Full size formulated products in USP apparatus II</a:t>
              </a:r>
              <a:endParaRPr lang="en-US" sz="2800" b="1" dirty="0">
                <a:solidFill>
                  <a:srgbClr val="003658"/>
                </a:solidFill>
              </a:endParaRPr>
            </a:p>
          </p:txBody>
        </p:sp>
      </p:grpSp>
      <p:pic>
        <p:nvPicPr>
          <p:cNvPr id="17" name="Picture 16"/>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41359132" y="30243164"/>
            <a:ext cx="2586272" cy="1577626"/>
          </a:xfrm>
          <a:prstGeom prst="rect">
            <a:avLst/>
          </a:prstGeom>
        </p:spPr>
      </p:pic>
      <p:pic>
        <p:nvPicPr>
          <p:cNvPr id="18" name="Picture 17"/>
          <p:cNvPicPr>
            <a:picLocks noChangeAspect="1"/>
          </p:cNvPicPr>
          <p:nvPr/>
        </p:nvPicPr>
        <p:blipFill>
          <a:blip r:embed="rId6"/>
          <a:stretch>
            <a:fillRect/>
          </a:stretch>
        </p:blipFill>
        <p:spPr>
          <a:xfrm>
            <a:off x="44707175" y="30469663"/>
            <a:ext cx="5341460" cy="1610846"/>
          </a:xfrm>
          <a:prstGeom prst="rect">
            <a:avLst/>
          </a:prstGeom>
        </p:spPr>
      </p:pic>
      <p:sp>
        <p:nvSpPr>
          <p:cNvPr id="104" name="TextBox 103"/>
          <p:cNvSpPr txBox="1"/>
          <p:nvPr/>
        </p:nvSpPr>
        <p:spPr>
          <a:xfrm>
            <a:off x="17175967" y="17723644"/>
            <a:ext cx="10401448" cy="4031873"/>
          </a:xfrm>
          <a:prstGeom prst="rect">
            <a:avLst/>
          </a:prstGeom>
          <a:noFill/>
        </p:spPr>
        <p:txBody>
          <a:bodyPr wrap="square" rtlCol="0">
            <a:spAutoFit/>
          </a:bodyPr>
          <a:lstStyle/>
          <a:p>
            <a:pPr algn="just"/>
            <a:r>
              <a:rPr lang="en-US" sz="3200" b="1" dirty="0" smtClean="0">
                <a:solidFill>
                  <a:srgbClr val="003658"/>
                </a:solidFill>
                <a:latin typeface="Arial" panose="020B0604020202020204" pitchFamily="34" charset="0"/>
                <a:cs typeface="Arial" panose="020B0604020202020204" pitchFamily="34" charset="0"/>
              </a:rPr>
              <a:t>Figure 3</a:t>
            </a:r>
            <a:r>
              <a:rPr lang="en-US" sz="3200" dirty="0" smtClean="0">
                <a:solidFill>
                  <a:srgbClr val="003658"/>
                </a:solidFill>
                <a:latin typeface="Arial" panose="020B0604020202020204" pitchFamily="34" charset="0"/>
                <a:cs typeface="Arial" panose="020B0604020202020204" pitchFamily="34" charset="0"/>
              </a:rPr>
              <a:t>. Dissolution profile (top left);  appearance profile (top right); flux values (bottom left) were calculated by fitting concentration-time profile in the receiver with straight line (</a:t>
            </a:r>
            <a:r>
              <a:rPr lang="en-US" sz="3200" dirty="0">
                <a:solidFill>
                  <a:srgbClr val="003658"/>
                </a:solidFill>
                <a:latin typeface="Arial" panose="020B0604020202020204" pitchFamily="34" charset="0"/>
                <a:cs typeface="Arial" panose="020B0604020202020204" pitchFamily="34" charset="0"/>
              </a:rPr>
              <a:t>(15 – 30 min for SGF, 40 – 100 min for FaSSIF early and 300 – 360 min for FaSSIF late)</a:t>
            </a:r>
            <a:r>
              <a:rPr lang="en-US" sz="3200" dirty="0" smtClean="0">
                <a:solidFill>
                  <a:srgbClr val="003658"/>
                </a:solidFill>
                <a:latin typeface="Arial" panose="020B0604020202020204" pitchFamily="34" charset="0"/>
                <a:cs typeface="Arial" panose="020B0604020202020204" pitchFamily="34" charset="0"/>
              </a:rPr>
              <a:t> and multiplying by a ratio of receiver volume to the area of the membrane; accumulated amount of Compound A in the receiver chamber (bottom right). </a:t>
            </a:r>
            <a:endParaRPr lang="en-US" sz="3200" dirty="0">
              <a:solidFill>
                <a:srgbClr val="003658"/>
              </a:solidFill>
              <a:latin typeface="Arial" panose="020B0604020202020204" pitchFamily="34" charset="0"/>
              <a:cs typeface="Arial" panose="020B0604020202020204" pitchFamily="34" charset="0"/>
            </a:endParaRPr>
          </a:p>
        </p:txBody>
      </p:sp>
      <p:sp>
        <p:nvSpPr>
          <p:cNvPr id="105" name="TextBox 104"/>
          <p:cNvSpPr txBox="1"/>
          <p:nvPr/>
        </p:nvSpPr>
        <p:spPr>
          <a:xfrm>
            <a:off x="17351375" y="9570244"/>
            <a:ext cx="10113531" cy="1200329"/>
          </a:xfrm>
          <a:prstGeom prst="rect">
            <a:avLst/>
          </a:prstGeom>
          <a:noFill/>
        </p:spPr>
        <p:txBody>
          <a:bodyPr wrap="square" rtlCol="0">
            <a:spAutoFit/>
          </a:bodyPr>
          <a:lstStyle/>
          <a:p>
            <a:r>
              <a:rPr lang="en-US" sz="3600" b="1" dirty="0" smtClean="0">
                <a:solidFill>
                  <a:srgbClr val="003658"/>
                </a:solidFill>
                <a:latin typeface="Arial" panose="020B0604020202020204" pitchFamily="34" charset="0"/>
                <a:cs typeface="Arial" panose="020B0604020202020204" pitchFamily="34" charset="0"/>
              </a:rPr>
              <a:t>Compound A (BCS Class </a:t>
            </a:r>
            <a:r>
              <a:rPr lang="en-US" sz="3600" b="1" dirty="0" err="1" smtClean="0">
                <a:solidFill>
                  <a:srgbClr val="003658"/>
                </a:solidFill>
                <a:latin typeface="Arial" panose="020B0604020202020204" pitchFamily="34" charset="0"/>
                <a:cs typeface="Arial" panose="020B0604020202020204" pitchFamily="34" charset="0"/>
              </a:rPr>
              <a:t>IIa</a:t>
            </a:r>
            <a:r>
              <a:rPr lang="en-US" sz="3600" b="1" dirty="0" smtClean="0">
                <a:solidFill>
                  <a:srgbClr val="003658"/>
                </a:solidFill>
                <a:latin typeface="Arial" panose="020B0604020202020204" pitchFamily="34" charset="0"/>
                <a:cs typeface="Arial" panose="020B0604020202020204" pitchFamily="34" charset="0"/>
              </a:rPr>
              <a:t>)</a:t>
            </a:r>
          </a:p>
          <a:p>
            <a:r>
              <a:rPr lang="en-US" sz="3600" b="1" dirty="0" smtClean="0">
                <a:solidFill>
                  <a:srgbClr val="003658"/>
                </a:solidFill>
                <a:latin typeface="Arial" panose="020B0604020202020204" pitchFamily="34" charset="0"/>
                <a:cs typeface="Arial" panose="020B0604020202020204" pitchFamily="34" charset="0"/>
              </a:rPr>
              <a:t>No DDI Expected in Clinic Studies</a:t>
            </a:r>
          </a:p>
        </p:txBody>
      </p:sp>
      <p:sp>
        <p:nvSpPr>
          <p:cNvPr id="111" name="TextBox 110"/>
          <p:cNvSpPr txBox="1"/>
          <p:nvPr/>
        </p:nvSpPr>
        <p:spPr>
          <a:xfrm>
            <a:off x="28211077" y="9494044"/>
            <a:ext cx="9866698" cy="1200329"/>
          </a:xfrm>
          <a:prstGeom prst="rect">
            <a:avLst/>
          </a:prstGeom>
          <a:noFill/>
        </p:spPr>
        <p:txBody>
          <a:bodyPr wrap="square" rtlCol="0">
            <a:spAutoFit/>
          </a:bodyPr>
          <a:lstStyle/>
          <a:p>
            <a:r>
              <a:rPr lang="en-US" sz="3600" b="1" dirty="0" smtClean="0">
                <a:solidFill>
                  <a:srgbClr val="003658"/>
                </a:solidFill>
                <a:latin typeface="Arial" panose="020B0604020202020204" pitchFamily="34" charset="0"/>
                <a:cs typeface="Arial" panose="020B0604020202020204" pitchFamily="34" charset="0"/>
              </a:rPr>
              <a:t>Compound B (GDC-0941</a:t>
            </a:r>
            <a:r>
              <a:rPr lang="en-US" sz="3600" b="1" baseline="30000" dirty="0" smtClean="0">
                <a:solidFill>
                  <a:srgbClr val="003658"/>
                </a:solidFill>
                <a:latin typeface="Arial" panose="020B0604020202020204" pitchFamily="34" charset="0"/>
                <a:cs typeface="Arial" panose="020B0604020202020204" pitchFamily="34" charset="0"/>
              </a:rPr>
              <a:t>1</a:t>
            </a:r>
            <a:r>
              <a:rPr lang="en-US" sz="3600" b="1" dirty="0" smtClean="0">
                <a:solidFill>
                  <a:srgbClr val="003658"/>
                </a:solidFill>
                <a:latin typeface="Arial" panose="020B0604020202020204" pitchFamily="34" charset="0"/>
                <a:cs typeface="Arial" panose="020B0604020202020204" pitchFamily="34" charset="0"/>
              </a:rPr>
              <a:t>, BCS Class </a:t>
            </a:r>
            <a:r>
              <a:rPr lang="en-US" sz="3600" b="1" dirty="0" err="1" smtClean="0">
                <a:solidFill>
                  <a:srgbClr val="003658"/>
                </a:solidFill>
                <a:latin typeface="Arial" panose="020B0604020202020204" pitchFamily="34" charset="0"/>
                <a:cs typeface="Arial" panose="020B0604020202020204" pitchFamily="34" charset="0"/>
              </a:rPr>
              <a:t>IIb</a:t>
            </a:r>
            <a:r>
              <a:rPr lang="en-US" sz="3600" b="1" dirty="0" smtClean="0">
                <a:solidFill>
                  <a:srgbClr val="003658"/>
                </a:solidFill>
                <a:latin typeface="Arial" panose="020B0604020202020204" pitchFamily="34" charset="0"/>
                <a:cs typeface="Arial" panose="020B0604020202020204" pitchFamily="34" charset="0"/>
              </a:rPr>
              <a:t>) </a:t>
            </a:r>
          </a:p>
          <a:p>
            <a:r>
              <a:rPr lang="en-US" sz="3600" b="1" dirty="0" smtClean="0">
                <a:solidFill>
                  <a:srgbClr val="003658"/>
                </a:solidFill>
                <a:latin typeface="Arial" panose="020B0604020202020204" pitchFamily="34" charset="0"/>
                <a:cs typeface="Arial" panose="020B0604020202020204" pitchFamily="34" charset="0"/>
              </a:rPr>
              <a:t>Strong DDI Expected in Clinic Studies</a:t>
            </a:r>
          </a:p>
        </p:txBody>
      </p:sp>
      <p:sp>
        <p:nvSpPr>
          <p:cNvPr id="117" name="TextBox 116"/>
          <p:cNvSpPr txBox="1"/>
          <p:nvPr/>
        </p:nvSpPr>
        <p:spPr>
          <a:xfrm>
            <a:off x="38994667" y="9494044"/>
            <a:ext cx="10460883" cy="1200329"/>
          </a:xfrm>
          <a:prstGeom prst="rect">
            <a:avLst/>
          </a:prstGeom>
          <a:noFill/>
        </p:spPr>
        <p:txBody>
          <a:bodyPr wrap="square" rtlCol="0">
            <a:spAutoFit/>
          </a:bodyPr>
          <a:lstStyle/>
          <a:p>
            <a:r>
              <a:rPr lang="en-US" sz="3600" b="1" dirty="0" smtClean="0">
                <a:solidFill>
                  <a:srgbClr val="003658"/>
                </a:solidFill>
                <a:latin typeface="Arial" panose="020B0604020202020204" pitchFamily="34" charset="0"/>
                <a:cs typeface="Arial" panose="020B0604020202020204" pitchFamily="34" charset="0"/>
              </a:rPr>
              <a:t>Compound C (BCS Class </a:t>
            </a:r>
            <a:r>
              <a:rPr lang="en-US" sz="3600" b="1" dirty="0" err="1" smtClean="0">
                <a:solidFill>
                  <a:srgbClr val="003658"/>
                </a:solidFill>
                <a:latin typeface="Arial" panose="020B0604020202020204" pitchFamily="34" charset="0"/>
                <a:cs typeface="Arial" panose="020B0604020202020204" pitchFamily="34" charset="0"/>
              </a:rPr>
              <a:t>IIb</a:t>
            </a:r>
            <a:r>
              <a:rPr lang="en-US" sz="3600" b="1" dirty="0" smtClean="0">
                <a:solidFill>
                  <a:srgbClr val="003658"/>
                </a:solidFill>
                <a:latin typeface="Arial" panose="020B0604020202020204" pitchFamily="34" charset="0"/>
                <a:cs typeface="Arial" panose="020B0604020202020204" pitchFamily="34" charset="0"/>
              </a:rPr>
              <a:t>)</a:t>
            </a:r>
          </a:p>
          <a:p>
            <a:r>
              <a:rPr lang="en-US" sz="3600" b="1" dirty="0" smtClean="0">
                <a:solidFill>
                  <a:srgbClr val="003658"/>
                </a:solidFill>
                <a:latin typeface="Arial" panose="020B0604020202020204" pitchFamily="34" charset="0"/>
                <a:cs typeface="Arial" panose="020B0604020202020204" pitchFamily="34" charset="0"/>
              </a:rPr>
              <a:t>Product Formulated to Minimize DDI from ARA </a:t>
            </a:r>
          </a:p>
        </p:txBody>
      </p:sp>
      <p:sp>
        <p:nvSpPr>
          <p:cNvPr id="127" name="TextBox 126"/>
          <p:cNvSpPr txBox="1"/>
          <p:nvPr/>
        </p:nvSpPr>
        <p:spPr>
          <a:xfrm>
            <a:off x="17092460" y="23300248"/>
            <a:ext cx="10408754" cy="2800384"/>
          </a:xfrm>
          <a:prstGeom prst="rect">
            <a:avLst/>
          </a:prstGeom>
          <a:solidFill>
            <a:schemeClr val="bg1"/>
          </a:solidFill>
          <a:scene3d>
            <a:camera prst="orthographicFront"/>
            <a:lightRig rig="threePt" dir="t"/>
          </a:scene3d>
          <a:sp3d contourW="12700">
            <a:bevelT w="127000" h="127000"/>
            <a:bevelB w="127000" h="127000"/>
            <a:contourClr>
              <a:schemeClr val="bg1">
                <a:lumMod val="50000"/>
              </a:schemeClr>
            </a:contourClr>
          </a:sp3d>
        </p:spPr>
        <p:txBody>
          <a:bodyPr wrap="square" rtlCol="0">
            <a:noAutofit/>
          </a:bodyPr>
          <a:lstStyle/>
          <a:p>
            <a:pPr marL="571500" indent="-571500">
              <a:buFont typeface="Arial" panose="020B0604020202020204" pitchFamily="34" charset="0"/>
              <a:buChar char="•"/>
            </a:pPr>
            <a:r>
              <a:rPr lang="en-US" sz="4400" b="1" dirty="0" smtClean="0">
                <a:solidFill>
                  <a:srgbClr val="003658"/>
                </a:solidFill>
                <a:latin typeface="Arial" panose="020B0604020202020204" pitchFamily="34" charset="0"/>
                <a:cs typeface="Arial" panose="020B0604020202020204" pitchFamily="34" charset="0"/>
              </a:rPr>
              <a:t>No difference in flux or absorbed amount </a:t>
            </a:r>
            <a:r>
              <a:rPr lang="en-US" sz="4400" b="1" i="1" dirty="0" smtClean="0">
                <a:solidFill>
                  <a:srgbClr val="003658"/>
                </a:solidFill>
                <a:latin typeface="Arial" panose="020B0604020202020204" pitchFamily="34" charset="0"/>
                <a:cs typeface="Arial" panose="020B0604020202020204" pitchFamily="34" charset="0"/>
              </a:rPr>
              <a:t>in vitro</a:t>
            </a:r>
          </a:p>
          <a:p>
            <a:pPr marL="571500" indent="-571500">
              <a:buFont typeface="Arial" panose="020B0604020202020204" pitchFamily="34" charset="0"/>
              <a:buChar char="•"/>
            </a:pPr>
            <a:r>
              <a:rPr lang="en-US" sz="4400" b="1" dirty="0" smtClean="0">
                <a:solidFill>
                  <a:srgbClr val="003658"/>
                </a:solidFill>
                <a:latin typeface="Arial" panose="020B0604020202020204" pitchFamily="34" charset="0"/>
                <a:cs typeface="Arial" panose="020B0604020202020204" pitchFamily="34" charset="0"/>
              </a:rPr>
              <a:t>No DDI of ARA in human studies</a:t>
            </a:r>
          </a:p>
        </p:txBody>
      </p:sp>
      <p:sp>
        <p:nvSpPr>
          <p:cNvPr id="128" name="TextBox 127"/>
          <p:cNvSpPr txBox="1"/>
          <p:nvPr/>
        </p:nvSpPr>
        <p:spPr>
          <a:xfrm>
            <a:off x="27981127" y="17699284"/>
            <a:ext cx="10401448" cy="584775"/>
          </a:xfrm>
          <a:prstGeom prst="rect">
            <a:avLst/>
          </a:prstGeom>
          <a:noFill/>
        </p:spPr>
        <p:txBody>
          <a:bodyPr wrap="square" rtlCol="0">
            <a:spAutoFit/>
          </a:bodyPr>
          <a:lstStyle/>
          <a:p>
            <a:r>
              <a:rPr lang="en-US" sz="3200" b="1" dirty="0" smtClean="0">
                <a:solidFill>
                  <a:srgbClr val="003658"/>
                </a:solidFill>
                <a:latin typeface="Arial" panose="020B0604020202020204" pitchFamily="34" charset="0"/>
                <a:cs typeface="Arial" panose="020B0604020202020204" pitchFamily="34" charset="0"/>
              </a:rPr>
              <a:t>Figure 4</a:t>
            </a:r>
            <a:r>
              <a:rPr lang="en-US" sz="3200" dirty="0" smtClean="0">
                <a:solidFill>
                  <a:srgbClr val="003658"/>
                </a:solidFill>
                <a:latin typeface="Arial" panose="020B0604020202020204" pitchFamily="34" charset="0"/>
                <a:cs typeface="Arial" panose="020B0604020202020204" pitchFamily="34" charset="0"/>
              </a:rPr>
              <a:t>. Same as Figure 3, but for Compound B</a:t>
            </a:r>
            <a:endParaRPr lang="en-US" sz="3200" dirty="0">
              <a:solidFill>
                <a:srgbClr val="003658"/>
              </a:solidFill>
              <a:latin typeface="Arial" panose="020B0604020202020204" pitchFamily="34" charset="0"/>
              <a:cs typeface="Arial" panose="020B0604020202020204" pitchFamily="34" charset="0"/>
            </a:endParaRPr>
          </a:p>
        </p:txBody>
      </p:sp>
      <p:sp>
        <p:nvSpPr>
          <p:cNvPr id="129" name="TextBox 128"/>
          <p:cNvSpPr txBox="1"/>
          <p:nvPr/>
        </p:nvSpPr>
        <p:spPr>
          <a:xfrm>
            <a:off x="39300075" y="17745987"/>
            <a:ext cx="10401448" cy="584775"/>
          </a:xfrm>
          <a:prstGeom prst="rect">
            <a:avLst/>
          </a:prstGeom>
          <a:noFill/>
        </p:spPr>
        <p:txBody>
          <a:bodyPr wrap="square" rtlCol="0">
            <a:spAutoFit/>
          </a:bodyPr>
          <a:lstStyle/>
          <a:p>
            <a:r>
              <a:rPr lang="en-US" sz="3200" b="1" dirty="0" smtClean="0">
                <a:solidFill>
                  <a:srgbClr val="003658"/>
                </a:solidFill>
                <a:latin typeface="Arial" panose="020B0604020202020204" pitchFamily="34" charset="0"/>
                <a:cs typeface="Arial" panose="020B0604020202020204" pitchFamily="34" charset="0"/>
              </a:rPr>
              <a:t>Figure 5</a:t>
            </a:r>
            <a:r>
              <a:rPr lang="en-US" sz="3200" dirty="0" smtClean="0">
                <a:solidFill>
                  <a:srgbClr val="003658"/>
                </a:solidFill>
                <a:latin typeface="Arial" panose="020B0604020202020204" pitchFamily="34" charset="0"/>
                <a:cs typeface="Arial" panose="020B0604020202020204" pitchFamily="34" charset="0"/>
              </a:rPr>
              <a:t>. Same as Figure 3, but for Compound C</a:t>
            </a:r>
            <a:endParaRPr lang="en-US" sz="3200" dirty="0">
              <a:solidFill>
                <a:srgbClr val="003658"/>
              </a:solidFill>
              <a:latin typeface="Arial" panose="020B0604020202020204" pitchFamily="34" charset="0"/>
              <a:cs typeface="Arial" panose="020B0604020202020204" pitchFamily="34" charset="0"/>
            </a:endParaRPr>
          </a:p>
        </p:txBody>
      </p:sp>
      <p:pic>
        <p:nvPicPr>
          <p:cNvPr id="130" name="Picture 129"/>
          <p:cNvPicPr>
            <a:picLocks noChangeAspect="1"/>
          </p:cNvPicPr>
          <p:nvPr/>
        </p:nvPicPr>
        <p:blipFill>
          <a:blip r:embed="rId7"/>
          <a:stretch>
            <a:fillRect/>
          </a:stretch>
        </p:blipFill>
        <p:spPr>
          <a:xfrm>
            <a:off x="27987735" y="18408606"/>
            <a:ext cx="5369872" cy="4479279"/>
          </a:xfrm>
          <a:prstGeom prst="rect">
            <a:avLst/>
          </a:prstGeom>
        </p:spPr>
      </p:pic>
      <p:sp>
        <p:nvSpPr>
          <p:cNvPr id="131" name="TextBox 130"/>
          <p:cNvSpPr txBox="1"/>
          <p:nvPr/>
        </p:nvSpPr>
        <p:spPr>
          <a:xfrm>
            <a:off x="33531125" y="18376567"/>
            <a:ext cx="4851450" cy="1569660"/>
          </a:xfrm>
          <a:prstGeom prst="rect">
            <a:avLst/>
          </a:prstGeom>
          <a:noFill/>
        </p:spPr>
        <p:txBody>
          <a:bodyPr wrap="square" rtlCol="0">
            <a:spAutoFit/>
          </a:bodyPr>
          <a:lstStyle/>
          <a:p>
            <a:r>
              <a:rPr lang="en-US" sz="3200" b="1" dirty="0" smtClean="0">
                <a:solidFill>
                  <a:srgbClr val="003658"/>
                </a:solidFill>
                <a:latin typeface="Arial" panose="020B0604020202020204" pitchFamily="34" charset="0"/>
                <a:cs typeface="Arial" panose="020B0604020202020204" pitchFamily="34" charset="0"/>
              </a:rPr>
              <a:t>Figure 6</a:t>
            </a:r>
            <a:r>
              <a:rPr lang="en-US" sz="3200" dirty="0" smtClean="0">
                <a:solidFill>
                  <a:srgbClr val="003658"/>
                </a:solidFill>
                <a:latin typeface="Arial" panose="020B0604020202020204" pitchFamily="34" charset="0"/>
                <a:cs typeface="Arial" panose="020B0604020202020204" pitchFamily="34" charset="0"/>
              </a:rPr>
              <a:t>. AUC in dog PK study for GDC-0941 reported in Ref. 1</a:t>
            </a:r>
            <a:endParaRPr lang="en-US" sz="3200" dirty="0">
              <a:solidFill>
                <a:srgbClr val="003658"/>
              </a:solidFill>
              <a:latin typeface="Arial" panose="020B0604020202020204" pitchFamily="34" charset="0"/>
              <a:cs typeface="Arial" panose="020B0604020202020204" pitchFamily="34" charset="0"/>
            </a:endParaRPr>
          </a:p>
        </p:txBody>
      </p:sp>
      <p:sp>
        <p:nvSpPr>
          <p:cNvPr id="133" name="TextBox 132"/>
          <p:cNvSpPr txBox="1"/>
          <p:nvPr/>
        </p:nvSpPr>
        <p:spPr>
          <a:xfrm>
            <a:off x="27719257" y="23307284"/>
            <a:ext cx="10663318" cy="2793348"/>
          </a:xfrm>
          <a:prstGeom prst="rect">
            <a:avLst/>
          </a:prstGeom>
          <a:solidFill>
            <a:schemeClr val="bg1"/>
          </a:solidFill>
          <a:scene3d>
            <a:camera prst="orthographicFront"/>
            <a:lightRig rig="threePt" dir="t"/>
          </a:scene3d>
          <a:sp3d contourW="12700">
            <a:bevelT w="127000" h="127000"/>
            <a:bevelB w="127000" h="127000"/>
            <a:contourClr>
              <a:schemeClr val="bg1">
                <a:lumMod val="50000"/>
              </a:schemeClr>
            </a:contourClr>
          </a:sp3d>
        </p:spPr>
        <p:txBody>
          <a:bodyPr wrap="square" rtlCol="0">
            <a:noAutofit/>
          </a:bodyPr>
          <a:lstStyle/>
          <a:p>
            <a:pPr marL="571500" indent="-571500">
              <a:buFont typeface="Arial" panose="020B0604020202020204" pitchFamily="34" charset="0"/>
              <a:buChar char="•"/>
            </a:pPr>
            <a:r>
              <a:rPr lang="en-US" sz="4400" b="1" dirty="0" smtClean="0">
                <a:solidFill>
                  <a:srgbClr val="003658"/>
                </a:solidFill>
                <a:latin typeface="Arial" panose="020B0604020202020204" pitchFamily="34" charset="0"/>
                <a:cs typeface="Arial" panose="020B0604020202020204" pitchFamily="34" charset="0"/>
              </a:rPr>
              <a:t>&gt;90% reduction in flux and absorbed amount </a:t>
            </a:r>
            <a:r>
              <a:rPr lang="en-US" sz="4400" b="1" i="1" dirty="0" smtClean="0">
                <a:solidFill>
                  <a:srgbClr val="003658"/>
                </a:solidFill>
                <a:latin typeface="Arial" panose="020B0604020202020204" pitchFamily="34" charset="0"/>
                <a:cs typeface="Arial" panose="020B0604020202020204" pitchFamily="34" charset="0"/>
              </a:rPr>
              <a:t>in vitro</a:t>
            </a:r>
          </a:p>
          <a:p>
            <a:pPr marL="571500" indent="-571500">
              <a:buFont typeface="Arial" panose="020B0604020202020204" pitchFamily="34" charset="0"/>
              <a:buChar char="•"/>
            </a:pPr>
            <a:r>
              <a:rPr lang="en-US" sz="4400" b="1" dirty="0" smtClean="0">
                <a:solidFill>
                  <a:srgbClr val="003658"/>
                </a:solidFill>
                <a:latin typeface="Arial" panose="020B0604020202020204" pitchFamily="34" charset="0"/>
                <a:cs typeface="Arial" panose="020B0604020202020204" pitchFamily="34" charset="0"/>
              </a:rPr>
              <a:t>~80% reduction in AUC due to DDI of ARA in dog PK studies</a:t>
            </a:r>
          </a:p>
        </p:txBody>
      </p:sp>
      <p:pic>
        <p:nvPicPr>
          <p:cNvPr id="134" name="Picture 133"/>
          <p:cNvPicPr>
            <a:picLocks noChangeAspect="1"/>
          </p:cNvPicPr>
          <p:nvPr/>
        </p:nvPicPr>
        <p:blipFill>
          <a:blip r:embed="rId8"/>
          <a:stretch>
            <a:fillRect/>
          </a:stretch>
        </p:blipFill>
        <p:spPr>
          <a:xfrm>
            <a:off x="39330281" y="18572022"/>
            <a:ext cx="5719171" cy="4315863"/>
          </a:xfrm>
          <a:prstGeom prst="rect">
            <a:avLst/>
          </a:prstGeom>
        </p:spPr>
      </p:pic>
      <p:sp>
        <p:nvSpPr>
          <p:cNvPr id="135" name="TextBox 134"/>
          <p:cNvSpPr txBox="1"/>
          <p:nvPr/>
        </p:nvSpPr>
        <p:spPr>
          <a:xfrm>
            <a:off x="38792232" y="23310234"/>
            <a:ext cx="10663318" cy="2793348"/>
          </a:xfrm>
          <a:prstGeom prst="rect">
            <a:avLst/>
          </a:prstGeom>
          <a:solidFill>
            <a:schemeClr val="bg1"/>
          </a:solidFill>
          <a:scene3d>
            <a:camera prst="orthographicFront"/>
            <a:lightRig rig="threePt" dir="t"/>
          </a:scene3d>
          <a:sp3d contourW="12700">
            <a:bevelT w="127000" h="127000"/>
            <a:bevelB w="127000" h="127000"/>
            <a:contourClr>
              <a:schemeClr val="bg1">
                <a:lumMod val="50000"/>
              </a:schemeClr>
            </a:contourClr>
          </a:sp3d>
        </p:spPr>
        <p:txBody>
          <a:bodyPr wrap="square" rtlCol="0">
            <a:noAutofit/>
          </a:bodyPr>
          <a:lstStyle/>
          <a:p>
            <a:pPr marL="571500" indent="-571500">
              <a:buFont typeface="Arial" panose="020B0604020202020204" pitchFamily="34" charset="0"/>
              <a:buChar char="•"/>
            </a:pPr>
            <a:r>
              <a:rPr lang="en-US" sz="4400" b="1" dirty="0" smtClean="0">
                <a:solidFill>
                  <a:srgbClr val="003658"/>
                </a:solidFill>
                <a:latin typeface="Arial" panose="020B0604020202020204" pitchFamily="34" charset="0"/>
                <a:cs typeface="Arial" panose="020B0604020202020204" pitchFamily="34" charset="0"/>
              </a:rPr>
              <a:t>~25% reduction in flux and absorbed amount </a:t>
            </a:r>
            <a:r>
              <a:rPr lang="en-US" sz="4400" b="1" i="1" dirty="0" smtClean="0">
                <a:solidFill>
                  <a:srgbClr val="003658"/>
                </a:solidFill>
                <a:latin typeface="Arial" panose="020B0604020202020204" pitchFamily="34" charset="0"/>
                <a:cs typeface="Arial" panose="020B0604020202020204" pitchFamily="34" charset="0"/>
              </a:rPr>
              <a:t>in vitro</a:t>
            </a:r>
          </a:p>
          <a:p>
            <a:pPr marL="571500" indent="-571500">
              <a:buFont typeface="Arial" panose="020B0604020202020204" pitchFamily="34" charset="0"/>
              <a:buChar char="•"/>
            </a:pPr>
            <a:r>
              <a:rPr lang="en-US" sz="4400" b="1" dirty="0" smtClean="0">
                <a:solidFill>
                  <a:srgbClr val="003658"/>
                </a:solidFill>
                <a:latin typeface="Arial" panose="020B0604020202020204" pitchFamily="34" charset="0"/>
                <a:cs typeface="Arial" panose="020B0604020202020204" pitchFamily="34" charset="0"/>
              </a:rPr>
              <a:t>Correlated with dog PK results</a:t>
            </a:r>
          </a:p>
        </p:txBody>
      </p:sp>
      <p:sp>
        <p:nvSpPr>
          <p:cNvPr id="138" name="TextBox 137"/>
          <p:cNvSpPr txBox="1"/>
          <p:nvPr/>
        </p:nvSpPr>
        <p:spPr>
          <a:xfrm>
            <a:off x="45044432" y="18512828"/>
            <a:ext cx="4657091" cy="1569660"/>
          </a:xfrm>
          <a:prstGeom prst="rect">
            <a:avLst/>
          </a:prstGeom>
          <a:noFill/>
        </p:spPr>
        <p:txBody>
          <a:bodyPr wrap="square" rtlCol="0">
            <a:spAutoFit/>
          </a:bodyPr>
          <a:lstStyle/>
          <a:p>
            <a:r>
              <a:rPr lang="en-US" sz="3200" b="1" dirty="0" smtClean="0">
                <a:solidFill>
                  <a:srgbClr val="003658"/>
                </a:solidFill>
                <a:latin typeface="Arial" panose="020B0604020202020204" pitchFamily="34" charset="0"/>
                <a:cs typeface="Arial" panose="020B0604020202020204" pitchFamily="34" charset="0"/>
              </a:rPr>
              <a:t>Table 1.</a:t>
            </a:r>
            <a:r>
              <a:rPr lang="en-US" sz="3200" dirty="0" smtClean="0">
                <a:solidFill>
                  <a:srgbClr val="003658"/>
                </a:solidFill>
                <a:latin typeface="Arial" panose="020B0604020202020204" pitchFamily="34" charset="0"/>
                <a:cs typeface="Arial" panose="020B0604020202020204" pitchFamily="34" charset="0"/>
              </a:rPr>
              <a:t> </a:t>
            </a:r>
            <a:r>
              <a:rPr lang="en-US" sz="3200" dirty="0" err="1" smtClean="0">
                <a:solidFill>
                  <a:srgbClr val="003658"/>
                </a:solidFill>
                <a:latin typeface="Arial" panose="020B0604020202020204" pitchFamily="34" charset="0"/>
                <a:cs typeface="Arial" panose="020B0604020202020204" pitchFamily="34" charset="0"/>
              </a:rPr>
              <a:t>C</a:t>
            </a:r>
            <a:r>
              <a:rPr lang="en-US" sz="3200" baseline="-25000" dirty="0" err="1" smtClean="0">
                <a:solidFill>
                  <a:srgbClr val="003658"/>
                </a:solidFill>
                <a:latin typeface="Arial" panose="020B0604020202020204" pitchFamily="34" charset="0"/>
                <a:cs typeface="Arial" panose="020B0604020202020204" pitchFamily="34" charset="0"/>
              </a:rPr>
              <a:t>max</a:t>
            </a:r>
            <a:r>
              <a:rPr lang="en-US" sz="3200" dirty="0" smtClean="0">
                <a:solidFill>
                  <a:srgbClr val="003658"/>
                </a:solidFill>
                <a:latin typeface="Arial" panose="020B0604020202020204" pitchFamily="34" charset="0"/>
                <a:cs typeface="Arial" panose="020B0604020202020204" pitchFamily="34" charset="0"/>
              </a:rPr>
              <a:t> and AUC reduction due to ARA in dog studies.</a:t>
            </a:r>
            <a:endParaRPr lang="en-US" sz="3200" dirty="0">
              <a:solidFill>
                <a:srgbClr val="003658"/>
              </a:solidFill>
              <a:latin typeface="Arial" panose="020B0604020202020204" pitchFamily="34" charset="0"/>
              <a:cs typeface="Arial" panose="020B0604020202020204" pitchFamily="34" charset="0"/>
            </a:endParaRPr>
          </a:p>
        </p:txBody>
      </p:sp>
      <p:pic>
        <p:nvPicPr>
          <p:cNvPr id="5" name="Picture 4"/>
          <p:cNvPicPr>
            <a:picLocks noChangeAspect="1"/>
          </p:cNvPicPr>
          <p:nvPr/>
        </p:nvPicPr>
        <p:blipFill>
          <a:blip r:embed="rId9"/>
          <a:stretch>
            <a:fillRect/>
          </a:stretch>
        </p:blipFill>
        <p:spPr>
          <a:xfrm>
            <a:off x="17110138" y="10839973"/>
            <a:ext cx="5133277" cy="3304318"/>
          </a:xfrm>
          <a:prstGeom prst="rect">
            <a:avLst/>
          </a:prstGeom>
        </p:spPr>
      </p:pic>
      <p:pic>
        <p:nvPicPr>
          <p:cNvPr id="6" name="Picture 5"/>
          <p:cNvPicPr>
            <a:picLocks noChangeAspect="1"/>
          </p:cNvPicPr>
          <p:nvPr/>
        </p:nvPicPr>
        <p:blipFill>
          <a:blip r:embed="rId10"/>
          <a:stretch>
            <a:fillRect/>
          </a:stretch>
        </p:blipFill>
        <p:spPr>
          <a:xfrm>
            <a:off x="22402113" y="10839973"/>
            <a:ext cx="5133277" cy="3304318"/>
          </a:xfrm>
          <a:prstGeom prst="rect">
            <a:avLst/>
          </a:prstGeom>
        </p:spPr>
      </p:pic>
      <p:pic>
        <p:nvPicPr>
          <p:cNvPr id="7" name="Picture 6"/>
          <p:cNvPicPr>
            <a:picLocks noChangeAspect="1"/>
          </p:cNvPicPr>
          <p:nvPr/>
        </p:nvPicPr>
        <p:blipFill>
          <a:blip r:embed="rId11"/>
          <a:stretch>
            <a:fillRect/>
          </a:stretch>
        </p:blipFill>
        <p:spPr>
          <a:xfrm>
            <a:off x="17105717" y="14300875"/>
            <a:ext cx="5133277" cy="3304318"/>
          </a:xfrm>
          <a:prstGeom prst="rect">
            <a:avLst/>
          </a:prstGeom>
        </p:spPr>
      </p:pic>
      <p:pic>
        <p:nvPicPr>
          <p:cNvPr id="8" name="Picture 7"/>
          <p:cNvPicPr>
            <a:picLocks noChangeAspect="1"/>
          </p:cNvPicPr>
          <p:nvPr/>
        </p:nvPicPr>
        <p:blipFill>
          <a:blip r:embed="rId12"/>
          <a:stretch>
            <a:fillRect/>
          </a:stretch>
        </p:blipFill>
        <p:spPr>
          <a:xfrm>
            <a:off x="22397268" y="14300875"/>
            <a:ext cx="5133277" cy="3304318"/>
          </a:xfrm>
          <a:prstGeom prst="rect">
            <a:avLst/>
          </a:prstGeom>
        </p:spPr>
      </p:pic>
      <p:pic>
        <p:nvPicPr>
          <p:cNvPr id="10" name="Picture 9"/>
          <p:cNvPicPr>
            <a:picLocks noChangeAspect="1"/>
          </p:cNvPicPr>
          <p:nvPr/>
        </p:nvPicPr>
        <p:blipFill>
          <a:blip r:embed="rId13"/>
          <a:stretch>
            <a:fillRect/>
          </a:stretch>
        </p:blipFill>
        <p:spPr>
          <a:xfrm>
            <a:off x="33261935" y="10831411"/>
            <a:ext cx="5133277" cy="3304318"/>
          </a:xfrm>
          <a:prstGeom prst="rect">
            <a:avLst/>
          </a:prstGeom>
        </p:spPr>
      </p:pic>
      <p:pic>
        <p:nvPicPr>
          <p:cNvPr id="11" name="Picture 10"/>
          <p:cNvPicPr>
            <a:picLocks noChangeAspect="1"/>
          </p:cNvPicPr>
          <p:nvPr/>
        </p:nvPicPr>
        <p:blipFill>
          <a:blip r:embed="rId14"/>
          <a:stretch>
            <a:fillRect/>
          </a:stretch>
        </p:blipFill>
        <p:spPr>
          <a:xfrm>
            <a:off x="28011449" y="10839973"/>
            <a:ext cx="5133277" cy="3304318"/>
          </a:xfrm>
          <a:prstGeom prst="rect">
            <a:avLst/>
          </a:prstGeom>
        </p:spPr>
      </p:pic>
      <p:pic>
        <p:nvPicPr>
          <p:cNvPr id="13" name="Picture 12"/>
          <p:cNvPicPr>
            <a:picLocks noChangeAspect="1"/>
          </p:cNvPicPr>
          <p:nvPr/>
        </p:nvPicPr>
        <p:blipFill>
          <a:blip r:embed="rId15"/>
          <a:stretch>
            <a:fillRect/>
          </a:stretch>
        </p:blipFill>
        <p:spPr>
          <a:xfrm>
            <a:off x="28011149" y="14300875"/>
            <a:ext cx="5133277" cy="3304318"/>
          </a:xfrm>
          <a:prstGeom prst="rect">
            <a:avLst/>
          </a:prstGeom>
        </p:spPr>
      </p:pic>
      <p:pic>
        <p:nvPicPr>
          <p:cNvPr id="15" name="Picture 14"/>
          <p:cNvPicPr>
            <a:picLocks noChangeAspect="1"/>
          </p:cNvPicPr>
          <p:nvPr/>
        </p:nvPicPr>
        <p:blipFill>
          <a:blip r:embed="rId16"/>
          <a:stretch>
            <a:fillRect/>
          </a:stretch>
        </p:blipFill>
        <p:spPr>
          <a:xfrm>
            <a:off x="33261935" y="14300875"/>
            <a:ext cx="5133277" cy="3304318"/>
          </a:xfrm>
          <a:prstGeom prst="rect">
            <a:avLst/>
          </a:prstGeom>
        </p:spPr>
      </p:pic>
      <p:pic>
        <p:nvPicPr>
          <p:cNvPr id="16" name="Picture 15"/>
          <p:cNvPicPr>
            <a:picLocks noChangeAspect="1"/>
          </p:cNvPicPr>
          <p:nvPr/>
        </p:nvPicPr>
        <p:blipFill>
          <a:blip r:embed="rId17"/>
          <a:stretch>
            <a:fillRect/>
          </a:stretch>
        </p:blipFill>
        <p:spPr>
          <a:xfrm>
            <a:off x="38979786" y="10839973"/>
            <a:ext cx="5133277" cy="3304318"/>
          </a:xfrm>
          <a:prstGeom prst="rect">
            <a:avLst/>
          </a:prstGeom>
        </p:spPr>
      </p:pic>
      <p:pic>
        <p:nvPicPr>
          <p:cNvPr id="19" name="Picture 18"/>
          <p:cNvPicPr>
            <a:picLocks noChangeAspect="1"/>
          </p:cNvPicPr>
          <p:nvPr/>
        </p:nvPicPr>
        <p:blipFill>
          <a:blip r:embed="rId18"/>
          <a:stretch>
            <a:fillRect/>
          </a:stretch>
        </p:blipFill>
        <p:spPr>
          <a:xfrm>
            <a:off x="44275322" y="10834654"/>
            <a:ext cx="5133277" cy="3304318"/>
          </a:xfrm>
          <a:prstGeom prst="rect">
            <a:avLst/>
          </a:prstGeom>
        </p:spPr>
      </p:pic>
      <p:pic>
        <p:nvPicPr>
          <p:cNvPr id="20" name="Picture 19"/>
          <p:cNvPicPr>
            <a:picLocks noChangeAspect="1"/>
          </p:cNvPicPr>
          <p:nvPr/>
        </p:nvPicPr>
        <p:blipFill>
          <a:blip r:embed="rId19"/>
          <a:stretch>
            <a:fillRect/>
          </a:stretch>
        </p:blipFill>
        <p:spPr>
          <a:xfrm>
            <a:off x="38975415" y="14290982"/>
            <a:ext cx="5133277" cy="3304318"/>
          </a:xfrm>
          <a:prstGeom prst="rect">
            <a:avLst/>
          </a:prstGeom>
        </p:spPr>
      </p:pic>
      <p:pic>
        <p:nvPicPr>
          <p:cNvPr id="21" name="Picture 20"/>
          <p:cNvPicPr>
            <a:picLocks noChangeAspect="1"/>
          </p:cNvPicPr>
          <p:nvPr/>
        </p:nvPicPr>
        <p:blipFill>
          <a:blip r:embed="rId20"/>
          <a:stretch>
            <a:fillRect/>
          </a:stretch>
        </p:blipFill>
        <p:spPr>
          <a:xfrm>
            <a:off x="44281419" y="14300261"/>
            <a:ext cx="5127180" cy="3298222"/>
          </a:xfrm>
          <a:prstGeom prst="rect">
            <a:avLst/>
          </a:prstGeom>
        </p:spPr>
      </p:pic>
      <p:pic>
        <p:nvPicPr>
          <p:cNvPr id="4" name="Picture 3"/>
          <p:cNvPicPr>
            <a:picLocks noChangeAspect="1"/>
          </p:cNvPicPr>
          <p:nvPr/>
        </p:nvPicPr>
        <p:blipFill>
          <a:blip r:embed="rId21"/>
          <a:stretch>
            <a:fillRect/>
          </a:stretch>
        </p:blipFill>
        <p:spPr>
          <a:xfrm>
            <a:off x="38449218" y="740187"/>
            <a:ext cx="3343657" cy="3343657"/>
          </a:xfrm>
          <a:prstGeom prst="rect">
            <a:avLst/>
          </a:prstGeom>
        </p:spPr>
      </p:pic>
    </p:spTree>
    <p:extLst>
      <p:ext uri="{BB962C8B-B14F-4D97-AF65-F5344CB8AC3E}">
        <p14:creationId xmlns:p14="http://schemas.microsoft.com/office/powerpoint/2010/main" val="1992596961"/>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6237</TotalTime>
  <Words>756</Words>
  <Application>Microsoft Office PowerPoint</Application>
  <PresentationFormat>Custom</PresentationFormat>
  <Paragraphs>73</Paragraphs>
  <Slides>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Arial</vt:lpstr>
      <vt:lpstr>Calibri</vt:lpstr>
      <vt:lpstr>Trebuchet MS</vt:lpstr>
      <vt:lpstr>Trebuchet MS Bold</vt:lpstr>
      <vt:lpstr>ヒラギノ角ゴ Pro W3</vt:lpstr>
      <vt:lpstr>Office Theme</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Harold Maurer</dc:creator>
  <cp:lastModifiedBy>Konstantin Tsinman</cp:lastModifiedBy>
  <cp:revision>84</cp:revision>
  <dcterms:created xsi:type="dcterms:W3CDTF">2017-07-21T16:41:37Z</dcterms:created>
  <dcterms:modified xsi:type="dcterms:W3CDTF">2017-10-23T19:15:01Z</dcterms:modified>
</cp:coreProperties>
</file>