
<file path=[Content_Types].xml><?xml version="1.0" encoding="utf-8"?>
<Types xmlns="http://schemas.openxmlformats.org/package/2006/content-types">
  <Default Extension="xml" ContentType="application/xml"/>
  <Default Extension="jpeg" ContentType="image/jpeg"/>
  <Default Extension="tiff" ContentType="image/tiff"/>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7" r:id="rId2"/>
  </p:sldIdLst>
  <p:sldSz cx="50399950"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0205" userDrawn="1">
          <p15:clr>
            <a:srgbClr val="A4A3A4"/>
          </p15:clr>
        </p15:guide>
        <p15:guide id="2" pos="1587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lint Sinko" initials="BS" lastIdx="8"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E6EC"/>
    <a:srgbClr val="227767"/>
    <a:srgbClr val="003152"/>
    <a:srgbClr val="003658"/>
    <a:srgbClr val="D1D4B2"/>
    <a:srgbClr val="27467D"/>
    <a:srgbClr val="E2E4CE"/>
    <a:srgbClr val="2E2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426" autoAdjust="0"/>
    <p:restoredTop sz="94660"/>
  </p:normalViewPr>
  <p:slideViewPr>
    <p:cSldViewPr showGuides="1">
      <p:cViewPr>
        <p:scale>
          <a:sx n="48" d="100"/>
          <a:sy n="48" d="100"/>
        </p:scale>
        <p:origin x="-80" y="-80"/>
      </p:cViewPr>
      <p:guideLst>
        <p:guide orient="horz" pos="10205"/>
        <p:guide pos="15875"/>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commentAuthors" Target="commentAuthors.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9"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1" name="Text Placeholder 23">
            <a:extLst>
              <a:ext uri="{FF2B5EF4-FFF2-40B4-BE49-F238E27FC236}">
                <a16:creationId xmlns:a16="http://schemas.microsoft.com/office/drawing/2014/main" xmlns="" id="{FB2762B3-68B3-497F-89DF-F9A18C02AC8D}"/>
              </a:ext>
            </a:extLst>
          </p:cNvPr>
          <p:cNvSpPr>
            <a:spLocks noGrp="1"/>
          </p:cNvSpPr>
          <p:nvPr>
            <p:ph type="body" sz="quarter" idx="13"/>
          </p:nvPr>
        </p:nvSpPr>
        <p:spPr>
          <a:xfrm>
            <a:off x="4693292" y="539989"/>
            <a:ext cx="33126184" cy="3805634"/>
          </a:xfrm>
          <a:prstGeom prst="rect">
            <a:avLst/>
          </a:prstGeom>
        </p:spPr>
        <p:txBody>
          <a:bodyPr/>
          <a:lstStyle>
            <a:lvl1pPr marL="0" indent="0">
              <a:spcBef>
                <a:spcPts val="1417"/>
              </a:spcBef>
              <a:buNone/>
              <a:defRPr sz="6850" b="1">
                <a:solidFill>
                  <a:srgbClr val="D1D4B2"/>
                </a:solidFill>
                <a:latin typeface="Arial" panose="020B0604020202020204" pitchFamily="34" charset="0"/>
                <a:cs typeface="Arial" panose="020B0604020202020204" pitchFamily="34" charset="0"/>
              </a:defRPr>
            </a:lvl1pPr>
          </a:lstStyle>
          <a:p>
            <a:pPr lvl="0"/>
            <a:endParaRPr lang="en-US" dirty="0"/>
          </a:p>
        </p:txBody>
      </p:sp>
    </p:spTree>
    <p:extLst>
      <p:ext uri="{BB962C8B-B14F-4D97-AF65-F5344CB8AC3E}">
        <p14:creationId xmlns:p14="http://schemas.microsoft.com/office/powerpoint/2010/main" val="37693585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5"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58000">
              <a:srgbClr val="003152"/>
            </a:gs>
            <a:gs pos="26000">
              <a:srgbClr val="003152"/>
            </a:gs>
            <a:gs pos="100000">
              <a:srgbClr val="003658"/>
            </a:gs>
          </a:gsLst>
          <a:lin ang="5400000" scaled="1"/>
        </a:gra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xmlns="" id="{D83F78FC-0C33-4AA5-9B22-ECEA033CD280}"/>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8664575" y="0"/>
            <a:ext cx="41735375" cy="7100460"/>
          </a:xfrm>
          <a:prstGeom prst="rect">
            <a:avLst/>
          </a:prstGeom>
        </p:spPr>
      </p:pic>
      <p:pic>
        <p:nvPicPr>
          <p:cNvPr id="8" name="Picture 7">
            <a:extLst>
              <a:ext uri="{FF2B5EF4-FFF2-40B4-BE49-F238E27FC236}">
                <a16:creationId xmlns:a16="http://schemas.microsoft.com/office/drawing/2014/main" xmlns="" id="{3F6A70DE-59C5-4210-8ADE-EE08FDDC910D}"/>
              </a:ext>
            </a:extLst>
          </p:cNvPr>
          <p:cNvPicPr>
            <a:picLocks noChangeAspect="1"/>
          </p:cNvPicPr>
          <p:nvPr userDrawn="1"/>
        </p:nvPicPr>
        <p:blipFill>
          <a:blip r:embed="rId4">
            <a:duotone>
              <a:schemeClr val="accent1">
                <a:shade val="45000"/>
                <a:satMod val="135000"/>
              </a:schemeClr>
              <a:prstClr val="white"/>
            </a:duotone>
            <a:extLst>
              <a:ext uri="{BEBA8EAE-BF5A-486C-A8C5-ECC9F3942E4B}">
                <a14:imgProps xmlns:a14="http://schemas.microsoft.com/office/drawing/2010/main">
                  <a14:imgLayer r:embed="rId5">
                    <a14:imgEffect>
                      <a14:colorTemperature colorTemp="6400"/>
                    </a14:imgEffect>
                  </a14:imgLayer>
                </a14:imgProps>
              </a:ext>
              <a:ext uri="{28A0092B-C50C-407E-A947-70E740481C1C}">
                <a14:useLocalDpi xmlns:a14="http://schemas.microsoft.com/office/drawing/2010/main"/>
              </a:ext>
            </a:extLst>
          </a:blip>
          <a:stretch>
            <a:fillRect/>
          </a:stretch>
        </p:blipFill>
        <p:spPr>
          <a:xfrm>
            <a:off x="42878375" y="739261"/>
            <a:ext cx="6761343" cy="3257503"/>
          </a:xfrm>
          <a:prstGeom prst="rect">
            <a:avLst/>
          </a:prstGeom>
        </p:spPr>
      </p:pic>
      <p:sp>
        <p:nvSpPr>
          <p:cNvPr id="16" name="Rectangle 15">
            <a:extLst>
              <a:ext uri="{FF2B5EF4-FFF2-40B4-BE49-F238E27FC236}">
                <a16:creationId xmlns:a16="http://schemas.microsoft.com/office/drawing/2014/main" xmlns="" id="{D6573482-60AE-4111-9752-DB29639B6771}"/>
              </a:ext>
            </a:extLst>
          </p:cNvPr>
          <p:cNvSpPr/>
          <p:nvPr userDrawn="1"/>
        </p:nvSpPr>
        <p:spPr>
          <a:xfrm>
            <a:off x="14227175" y="6551368"/>
            <a:ext cx="36172775" cy="1098184"/>
          </a:xfrm>
          <a:prstGeom prst="rect">
            <a:avLst/>
          </a:prstGeom>
          <a:gradFill flip="none" rotWithShape="1">
            <a:gsLst>
              <a:gs pos="0">
                <a:srgbClr val="003152"/>
              </a:gs>
              <a:gs pos="90000">
                <a:srgbClr val="227767"/>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TextBox 16">
            <a:extLst>
              <a:ext uri="{FF2B5EF4-FFF2-40B4-BE49-F238E27FC236}">
                <a16:creationId xmlns:a16="http://schemas.microsoft.com/office/drawing/2014/main" xmlns="" id="{E1F0300C-946E-4114-93BE-4EF5E062BC9E}"/>
              </a:ext>
            </a:extLst>
          </p:cNvPr>
          <p:cNvSpPr txBox="1"/>
          <p:nvPr userDrawn="1"/>
        </p:nvSpPr>
        <p:spPr>
          <a:xfrm>
            <a:off x="39343590" y="6684961"/>
            <a:ext cx="11056360" cy="830997"/>
          </a:xfrm>
          <a:prstGeom prst="rect">
            <a:avLst/>
          </a:prstGeom>
          <a:noFill/>
        </p:spPr>
        <p:txBody>
          <a:bodyPr wrap="none" rtlCol="0">
            <a:spAutoFit/>
          </a:bodyPr>
          <a:lstStyle/>
          <a:p>
            <a:r>
              <a:rPr lang="en-CA" sz="4800" i="1" dirty="0">
                <a:solidFill>
                  <a:srgbClr val="D9E6EC"/>
                </a:solidFill>
              </a:rPr>
              <a:t>DEVELOPING SCIENCE. IMPACTING HEALTH.</a:t>
            </a:r>
          </a:p>
        </p:txBody>
      </p:sp>
    </p:spTree>
    <p:extLst>
      <p:ext uri="{BB962C8B-B14F-4D97-AF65-F5344CB8AC3E}">
        <p14:creationId xmlns:p14="http://schemas.microsoft.com/office/powerpoint/2010/main" val="1872462792"/>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3780038" rtl="0" eaLnBrk="1" latinLnBrk="0" hangingPunct="1">
        <a:lnSpc>
          <a:spcPct val="90000"/>
        </a:lnSpc>
        <a:spcBef>
          <a:spcPct val="0"/>
        </a:spcBef>
        <a:buNone/>
        <a:defRPr sz="18189" kern="1200">
          <a:solidFill>
            <a:schemeClr val="tx1"/>
          </a:solidFill>
          <a:latin typeface="+mj-lt"/>
          <a:ea typeface="+mj-ea"/>
          <a:cs typeface="+mj-cs"/>
        </a:defRPr>
      </a:lvl1pPr>
    </p:titleStyle>
    <p:bodyStyle>
      <a:lvl1pPr marL="945010" indent="-945010" algn="l" defTabSz="3780038" rtl="0" eaLnBrk="1" latinLnBrk="0" hangingPunct="1">
        <a:lnSpc>
          <a:spcPct val="90000"/>
        </a:lnSpc>
        <a:spcBef>
          <a:spcPts val="4134"/>
        </a:spcBef>
        <a:buFont typeface="Arial" panose="020B0604020202020204" pitchFamily="34" charset="0"/>
        <a:buChar char="•"/>
        <a:defRPr sz="11575" kern="1200">
          <a:solidFill>
            <a:schemeClr val="tx1"/>
          </a:solidFill>
          <a:latin typeface="+mn-lt"/>
          <a:ea typeface="+mn-ea"/>
          <a:cs typeface="+mn-cs"/>
        </a:defRPr>
      </a:lvl1pPr>
      <a:lvl2pPr marL="2835029" indent="-945010" algn="l" defTabSz="3780038" rtl="0" eaLnBrk="1" latinLnBrk="0" hangingPunct="1">
        <a:lnSpc>
          <a:spcPct val="90000"/>
        </a:lnSpc>
        <a:spcBef>
          <a:spcPts val="2067"/>
        </a:spcBef>
        <a:buFont typeface="Arial" panose="020B0604020202020204" pitchFamily="34" charset="0"/>
        <a:buChar char="•"/>
        <a:defRPr sz="9921" kern="1200">
          <a:solidFill>
            <a:schemeClr val="tx1"/>
          </a:solidFill>
          <a:latin typeface="+mn-lt"/>
          <a:ea typeface="+mn-ea"/>
          <a:cs typeface="+mn-cs"/>
        </a:defRPr>
      </a:lvl2pPr>
      <a:lvl3pPr marL="4725048" indent="-945010" algn="l" defTabSz="3780038" rtl="0" eaLnBrk="1" latinLnBrk="0" hangingPunct="1">
        <a:lnSpc>
          <a:spcPct val="90000"/>
        </a:lnSpc>
        <a:spcBef>
          <a:spcPts val="2067"/>
        </a:spcBef>
        <a:buFont typeface="Arial" panose="020B0604020202020204" pitchFamily="34" charset="0"/>
        <a:buChar char="•"/>
        <a:defRPr sz="8268" kern="1200">
          <a:solidFill>
            <a:schemeClr val="tx1"/>
          </a:solidFill>
          <a:latin typeface="+mn-lt"/>
          <a:ea typeface="+mn-ea"/>
          <a:cs typeface="+mn-cs"/>
        </a:defRPr>
      </a:lvl3pPr>
      <a:lvl4pPr marL="6615067"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4pPr>
      <a:lvl5pPr marL="8505086"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5pPr>
      <a:lvl6pPr marL="10395105"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6pPr>
      <a:lvl7pPr marL="12285124"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7pPr>
      <a:lvl8pPr marL="14175143"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8pPr>
      <a:lvl9pPr marL="16065162" indent="-945010" algn="l" defTabSz="3780038" rtl="0" eaLnBrk="1" latinLnBrk="0" hangingPunct="1">
        <a:lnSpc>
          <a:spcPct val="90000"/>
        </a:lnSpc>
        <a:spcBef>
          <a:spcPts val="2067"/>
        </a:spcBef>
        <a:buFont typeface="Arial" panose="020B0604020202020204" pitchFamily="34" charset="0"/>
        <a:buChar char="•"/>
        <a:defRPr sz="7441" kern="1200">
          <a:solidFill>
            <a:schemeClr val="tx1"/>
          </a:solidFill>
          <a:latin typeface="+mn-lt"/>
          <a:ea typeface="+mn-ea"/>
          <a:cs typeface="+mn-cs"/>
        </a:defRPr>
      </a:lvl9pPr>
    </p:bodyStyle>
    <p:otherStyle>
      <a:defPPr>
        <a:defRPr lang="en-US"/>
      </a:defPPr>
      <a:lvl1pPr marL="0" algn="l" defTabSz="3780038" rtl="0" eaLnBrk="1" latinLnBrk="0" hangingPunct="1">
        <a:defRPr sz="7441" kern="1200">
          <a:solidFill>
            <a:schemeClr val="tx1"/>
          </a:solidFill>
          <a:latin typeface="+mn-lt"/>
          <a:ea typeface="+mn-ea"/>
          <a:cs typeface="+mn-cs"/>
        </a:defRPr>
      </a:lvl1pPr>
      <a:lvl2pPr marL="1890019" algn="l" defTabSz="3780038" rtl="0" eaLnBrk="1" latinLnBrk="0" hangingPunct="1">
        <a:defRPr sz="7441" kern="1200">
          <a:solidFill>
            <a:schemeClr val="tx1"/>
          </a:solidFill>
          <a:latin typeface="+mn-lt"/>
          <a:ea typeface="+mn-ea"/>
          <a:cs typeface="+mn-cs"/>
        </a:defRPr>
      </a:lvl2pPr>
      <a:lvl3pPr marL="3780038" algn="l" defTabSz="3780038" rtl="0" eaLnBrk="1" latinLnBrk="0" hangingPunct="1">
        <a:defRPr sz="7441" kern="1200">
          <a:solidFill>
            <a:schemeClr val="tx1"/>
          </a:solidFill>
          <a:latin typeface="+mn-lt"/>
          <a:ea typeface="+mn-ea"/>
          <a:cs typeface="+mn-cs"/>
        </a:defRPr>
      </a:lvl3pPr>
      <a:lvl4pPr marL="5670057" algn="l" defTabSz="3780038" rtl="0" eaLnBrk="1" latinLnBrk="0" hangingPunct="1">
        <a:defRPr sz="7441" kern="1200">
          <a:solidFill>
            <a:schemeClr val="tx1"/>
          </a:solidFill>
          <a:latin typeface="+mn-lt"/>
          <a:ea typeface="+mn-ea"/>
          <a:cs typeface="+mn-cs"/>
        </a:defRPr>
      </a:lvl4pPr>
      <a:lvl5pPr marL="7560076" algn="l" defTabSz="3780038" rtl="0" eaLnBrk="1" latinLnBrk="0" hangingPunct="1">
        <a:defRPr sz="7441" kern="1200">
          <a:solidFill>
            <a:schemeClr val="tx1"/>
          </a:solidFill>
          <a:latin typeface="+mn-lt"/>
          <a:ea typeface="+mn-ea"/>
          <a:cs typeface="+mn-cs"/>
        </a:defRPr>
      </a:lvl5pPr>
      <a:lvl6pPr marL="9450095" algn="l" defTabSz="3780038" rtl="0" eaLnBrk="1" latinLnBrk="0" hangingPunct="1">
        <a:defRPr sz="7441" kern="1200">
          <a:solidFill>
            <a:schemeClr val="tx1"/>
          </a:solidFill>
          <a:latin typeface="+mn-lt"/>
          <a:ea typeface="+mn-ea"/>
          <a:cs typeface="+mn-cs"/>
        </a:defRPr>
      </a:lvl6pPr>
      <a:lvl7pPr marL="11340114" algn="l" defTabSz="3780038" rtl="0" eaLnBrk="1" latinLnBrk="0" hangingPunct="1">
        <a:defRPr sz="7441" kern="1200">
          <a:solidFill>
            <a:schemeClr val="tx1"/>
          </a:solidFill>
          <a:latin typeface="+mn-lt"/>
          <a:ea typeface="+mn-ea"/>
          <a:cs typeface="+mn-cs"/>
        </a:defRPr>
      </a:lvl7pPr>
      <a:lvl8pPr marL="13230134" algn="l" defTabSz="3780038" rtl="0" eaLnBrk="1" latinLnBrk="0" hangingPunct="1">
        <a:defRPr sz="7441" kern="1200">
          <a:solidFill>
            <a:schemeClr val="tx1"/>
          </a:solidFill>
          <a:latin typeface="+mn-lt"/>
          <a:ea typeface="+mn-ea"/>
          <a:cs typeface="+mn-cs"/>
        </a:defRPr>
      </a:lvl8pPr>
      <a:lvl9pPr marL="15120153" algn="l" defTabSz="3780038" rtl="0" eaLnBrk="1" latinLnBrk="0" hangingPunct="1">
        <a:defRPr sz="744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image" Target="../media/image12.jpeg"/><Relationship Id="rId12" Type="http://schemas.openxmlformats.org/officeDocument/2006/relationships/image" Target="../media/image13.png"/><Relationship Id="rId13" Type="http://schemas.openxmlformats.org/officeDocument/2006/relationships/image" Target="../media/image14.tiff"/><Relationship Id="rId14" Type="http://schemas.openxmlformats.org/officeDocument/2006/relationships/image" Target="../media/image15.tiff"/><Relationship Id="rId15" Type="http://schemas.openxmlformats.org/officeDocument/2006/relationships/image" Target="../media/image16.tiff"/><Relationship Id="rId16" Type="http://schemas.openxmlformats.org/officeDocument/2006/relationships/image" Target="../media/image17.png"/><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jpeg"/><Relationship Id="rId4" Type="http://schemas.openxmlformats.org/officeDocument/2006/relationships/image" Target="../media/image5.png"/><Relationship Id="rId5" Type="http://schemas.openxmlformats.org/officeDocument/2006/relationships/image" Target="../media/image6.jpe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9.png"/><Relationship Id="rId9" Type="http://schemas.openxmlformats.org/officeDocument/2006/relationships/image" Target="../media/image10.png"/><Relationship Id="rId10"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xmlns="" id="{E631A58B-38C9-4259-9A97-5D69F1668B11}"/>
              </a:ext>
            </a:extLst>
          </p:cNvPr>
          <p:cNvSpPr>
            <a:spLocks noChangeArrowheads="1"/>
          </p:cNvSpPr>
          <p:nvPr/>
        </p:nvSpPr>
        <p:spPr bwMode="auto">
          <a:xfrm>
            <a:off x="16833301" y="8178522"/>
            <a:ext cx="17549618" cy="23943309"/>
          </a:xfrm>
          <a:prstGeom prst="rect">
            <a:avLst/>
          </a:prstGeom>
          <a:solidFill>
            <a:srgbClr val="D9E6EC"/>
          </a:solidFill>
          <a:ln w="12700">
            <a:solidFill>
              <a:srgbClr val="523864"/>
            </a:solidFill>
            <a:miter lim="800000"/>
            <a:headEnd/>
            <a:tailEnd/>
          </a:ln>
          <a:effectLst/>
          <a:extLst/>
        </p:spPr>
        <p:txBody>
          <a:bodyPr lIns="375509" tIns="375509" rIns="375509" bIns="375509" numCol="1" spcCol="720685"/>
          <a:lstStyle/>
          <a:p>
            <a:pPr defTabSz="952097" eaLnBrk="0" hangingPunct="0">
              <a:spcBef>
                <a:spcPct val="50000"/>
              </a:spcBef>
            </a:pPr>
            <a:r>
              <a:rPr lang="en-US" sz="5500" b="1" cap="all" dirty="0">
                <a:solidFill>
                  <a:srgbClr val="227767"/>
                </a:solidFill>
              </a:rPr>
              <a:t>Result(s)</a:t>
            </a:r>
            <a:endParaRPr lang="hu-HU" sz="5500" b="1" cap="all" dirty="0">
              <a:solidFill>
                <a:srgbClr val="227767"/>
              </a:solidFill>
            </a:endParaRPr>
          </a:p>
          <a:p>
            <a:pPr defTabSz="952097" eaLnBrk="0" hangingPunct="0">
              <a:spcBef>
                <a:spcPct val="50000"/>
              </a:spcBef>
            </a:pPr>
            <a:endParaRPr lang="en-AU" sz="2000" dirty="0">
              <a:solidFill>
                <a:srgbClr val="00345B"/>
              </a:solidFill>
              <a:latin typeface="+mj-lt"/>
            </a:endParaRPr>
          </a:p>
          <a:p>
            <a:pPr defTabSz="952097" eaLnBrk="0" hangingPunct="0">
              <a:spcBef>
                <a:spcPct val="50000"/>
              </a:spcBef>
            </a:pPr>
            <a:endParaRPr lang="en-AU" sz="3000" dirty="0">
              <a:solidFill>
                <a:srgbClr val="00345B"/>
              </a:solidFill>
              <a:latin typeface="+mj-lt"/>
            </a:endParaRPr>
          </a:p>
        </p:txBody>
      </p:sp>
      <p:sp>
        <p:nvSpPr>
          <p:cNvPr id="14" name="Rectangle 13"/>
          <p:cNvSpPr/>
          <p:nvPr/>
        </p:nvSpPr>
        <p:spPr>
          <a:xfrm>
            <a:off x="17136343" y="19817276"/>
            <a:ext cx="8639197" cy="751469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27">
            <a:extLst>
              <a:ext uri="{FF2B5EF4-FFF2-40B4-BE49-F238E27FC236}">
                <a16:creationId xmlns:a16="http://schemas.microsoft.com/office/drawing/2014/main" xmlns="" id="{D238A9A8-C11B-4CC5-B68C-FA4802DE0819}"/>
              </a:ext>
            </a:extLst>
          </p:cNvPr>
          <p:cNvSpPr>
            <a:spLocks noChangeArrowheads="1"/>
          </p:cNvSpPr>
          <p:nvPr/>
        </p:nvSpPr>
        <p:spPr bwMode="auto">
          <a:xfrm>
            <a:off x="35088606" y="8075253"/>
            <a:ext cx="14709676" cy="9707475"/>
          </a:xfrm>
          <a:prstGeom prst="rect">
            <a:avLst/>
          </a:prstGeom>
          <a:solidFill>
            <a:srgbClr val="D9E6EC"/>
          </a:solidFill>
          <a:ln w="12700">
            <a:solidFill>
              <a:srgbClr val="523864"/>
            </a:solidFill>
            <a:miter lim="800000"/>
            <a:headEnd/>
            <a:tailEnd/>
          </a:ln>
          <a:effectLst/>
          <a:extLst/>
        </p:spPr>
        <p:txBody>
          <a:bodyPr lIns="375509" tIns="375509" rIns="375509" bIns="375509"/>
          <a:lstStyle/>
          <a:p>
            <a:pPr defTabSz="952097" eaLnBrk="0" hangingPunct="0">
              <a:spcBef>
                <a:spcPct val="50000"/>
              </a:spcBef>
            </a:pPr>
            <a:endParaRPr lang="en-US" sz="3993" dirty="0">
              <a:solidFill>
                <a:srgbClr val="5F0015"/>
              </a:solidFill>
              <a:cs typeface="Arial" charset="0"/>
            </a:endParaRPr>
          </a:p>
        </p:txBody>
      </p:sp>
      <p:sp>
        <p:nvSpPr>
          <p:cNvPr id="2" name="Text Placeholder 1">
            <a:extLst>
              <a:ext uri="{FF2B5EF4-FFF2-40B4-BE49-F238E27FC236}">
                <a16:creationId xmlns:a16="http://schemas.microsoft.com/office/drawing/2014/main" xmlns="" id="{6B304855-08F1-4850-BF97-788E90AC231C}"/>
              </a:ext>
            </a:extLst>
          </p:cNvPr>
          <p:cNvSpPr>
            <a:spLocks noGrp="1"/>
          </p:cNvSpPr>
          <p:nvPr>
            <p:ph type="body" sz="quarter" idx="13"/>
          </p:nvPr>
        </p:nvSpPr>
        <p:spPr>
          <a:xfrm>
            <a:off x="5183529" y="736507"/>
            <a:ext cx="30959317" cy="5534762"/>
          </a:xfrm>
        </p:spPr>
        <p:txBody>
          <a:bodyPr/>
          <a:lstStyle/>
          <a:p>
            <a:pPr lvl="0" algn="ctr">
              <a:spcAft>
                <a:spcPts val="2400"/>
              </a:spcAft>
            </a:pPr>
            <a:r>
              <a:rPr lang="en-US" sz="7200" dirty="0">
                <a:solidFill>
                  <a:srgbClr val="D9E6EC"/>
                </a:solidFill>
              </a:rPr>
              <a:t>Investigating the Driving Force of Membrane Transport of Carvedilol from Supersaturated Solutions Achieved by </a:t>
            </a:r>
            <a:r>
              <a:rPr lang="en-US" sz="7200" dirty="0" err="1">
                <a:solidFill>
                  <a:srgbClr val="D9E6EC"/>
                </a:solidFill>
              </a:rPr>
              <a:t>Electrospun</a:t>
            </a:r>
            <a:r>
              <a:rPr lang="en-US" sz="7200" dirty="0">
                <a:solidFill>
                  <a:srgbClr val="D9E6EC"/>
                </a:solidFill>
              </a:rPr>
              <a:t> Formulations</a:t>
            </a:r>
            <a:endParaRPr lang="hu-HU" sz="7200" dirty="0">
              <a:solidFill>
                <a:srgbClr val="D9E6EC"/>
              </a:solidFill>
            </a:endParaRPr>
          </a:p>
          <a:p>
            <a:pPr lvl="0">
              <a:spcAft>
                <a:spcPts val="2400"/>
              </a:spcAft>
            </a:pPr>
            <a:r>
              <a:rPr lang="en-US" sz="5400" dirty="0" err="1">
                <a:solidFill>
                  <a:srgbClr val="D9E6EC"/>
                </a:solidFill>
              </a:rPr>
              <a:t>Enik</a:t>
            </a:r>
            <a:r>
              <a:rPr lang="hu-HU" sz="5400" dirty="0">
                <a:solidFill>
                  <a:srgbClr val="D9E6EC"/>
                </a:solidFill>
              </a:rPr>
              <a:t>ő</a:t>
            </a:r>
            <a:r>
              <a:rPr lang="en-US" sz="5400" dirty="0">
                <a:solidFill>
                  <a:srgbClr val="D9E6EC"/>
                </a:solidFill>
              </a:rPr>
              <a:t> </a:t>
            </a:r>
            <a:r>
              <a:rPr lang="en-US" sz="5400" dirty="0" err="1">
                <a:solidFill>
                  <a:srgbClr val="D9E6EC"/>
                </a:solidFill>
              </a:rPr>
              <a:t>Borb</a:t>
            </a:r>
            <a:r>
              <a:rPr lang="hu-HU" sz="5400" dirty="0">
                <a:solidFill>
                  <a:srgbClr val="D9E6EC"/>
                </a:solidFill>
              </a:rPr>
              <a:t>á</a:t>
            </a:r>
            <a:r>
              <a:rPr lang="en-US" sz="5400" dirty="0">
                <a:solidFill>
                  <a:srgbClr val="D9E6EC"/>
                </a:solidFill>
              </a:rPr>
              <a:t>s</a:t>
            </a:r>
            <a:r>
              <a:rPr lang="hu-HU" sz="5400" baseline="30000" dirty="0">
                <a:solidFill>
                  <a:srgbClr val="D9E6EC"/>
                </a:solidFill>
              </a:rPr>
              <a:t>1</a:t>
            </a:r>
            <a:r>
              <a:rPr lang="en-US" sz="5400" dirty="0">
                <a:solidFill>
                  <a:srgbClr val="D9E6EC"/>
                </a:solidFill>
              </a:rPr>
              <a:t>, </a:t>
            </a:r>
            <a:r>
              <a:rPr lang="en-US" sz="5400" u="sng" dirty="0">
                <a:solidFill>
                  <a:srgbClr val="D9E6EC"/>
                </a:solidFill>
              </a:rPr>
              <a:t>Konstantin </a:t>
            </a:r>
            <a:r>
              <a:rPr lang="en-US" sz="5400" u="sng" dirty="0" err="1">
                <a:solidFill>
                  <a:srgbClr val="D9E6EC"/>
                </a:solidFill>
              </a:rPr>
              <a:t>Tsinman</a:t>
            </a:r>
            <a:r>
              <a:rPr lang="hu-HU" sz="5400" baseline="30000" dirty="0">
                <a:solidFill>
                  <a:srgbClr val="D9E6EC"/>
                </a:solidFill>
              </a:rPr>
              <a:t> 2</a:t>
            </a:r>
            <a:r>
              <a:rPr lang="en-US" sz="5400" dirty="0">
                <a:solidFill>
                  <a:srgbClr val="D9E6EC"/>
                </a:solidFill>
              </a:rPr>
              <a:t>, </a:t>
            </a:r>
            <a:r>
              <a:rPr lang="hu-HU" sz="5400" dirty="0" err="1">
                <a:solidFill>
                  <a:srgbClr val="D9E6EC"/>
                </a:solidFill>
              </a:rPr>
              <a:t>Oksana</a:t>
            </a:r>
            <a:r>
              <a:rPr lang="hu-HU" sz="5400" dirty="0">
                <a:solidFill>
                  <a:srgbClr val="D9E6EC"/>
                </a:solidFill>
              </a:rPr>
              <a:t> </a:t>
            </a:r>
            <a:r>
              <a:rPr lang="hu-HU" sz="5400" dirty="0" err="1">
                <a:solidFill>
                  <a:srgbClr val="D9E6EC"/>
                </a:solidFill>
              </a:rPr>
              <a:t>Tsinman</a:t>
            </a:r>
            <a:r>
              <a:rPr lang="hu-HU" sz="5400" baseline="30000" dirty="0">
                <a:solidFill>
                  <a:srgbClr val="D9E6EC"/>
                </a:solidFill>
              </a:rPr>
              <a:t> 2</a:t>
            </a:r>
            <a:r>
              <a:rPr lang="hu-HU" sz="5400" dirty="0">
                <a:solidFill>
                  <a:srgbClr val="D9E6EC"/>
                </a:solidFill>
              </a:rPr>
              <a:t>, </a:t>
            </a:r>
            <a:r>
              <a:rPr lang="en-US" sz="5400" dirty="0" err="1">
                <a:solidFill>
                  <a:srgbClr val="D9E6EC"/>
                </a:solidFill>
              </a:rPr>
              <a:t>Gy</a:t>
            </a:r>
            <a:r>
              <a:rPr lang="hu-HU" sz="5400" dirty="0">
                <a:solidFill>
                  <a:srgbClr val="D9E6EC"/>
                </a:solidFill>
              </a:rPr>
              <a:t>ö</a:t>
            </a:r>
            <a:r>
              <a:rPr lang="en-US" sz="5400" dirty="0" err="1">
                <a:solidFill>
                  <a:srgbClr val="D9E6EC"/>
                </a:solidFill>
              </a:rPr>
              <a:t>rgy</a:t>
            </a:r>
            <a:r>
              <a:rPr lang="en-US" sz="5400" dirty="0">
                <a:solidFill>
                  <a:srgbClr val="D9E6EC"/>
                </a:solidFill>
              </a:rPr>
              <a:t> </a:t>
            </a:r>
            <a:r>
              <a:rPr lang="en-US" sz="5400" dirty="0" err="1">
                <a:solidFill>
                  <a:srgbClr val="D9E6EC"/>
                </a:solidFill>
              </a:rPr>
              <a:t>Marosi</a:t>
            </a:r>
            <a:r>
              <a:rPr lang="hu-HU" sz="5400" baseline="30000" dirty="0">
                <a:solidFill>
                  <a:srgbClr val="D9E6EC"/>
                </a:solidFill>
              </a:rPr>
              <a:t> 1</a:t>
            </a:r>
            <a:r>
              <a:rPr lang="en-US" sz="5400" dirty="0">
                <a:solidFill>
                  <a:srgbClr val="D9E6EC"/>
                </a:solidFill>
              </a:rPr>
              <a:t>, </a:t>
            </a:r>
            <a:r>
              <a:rPr lang="en-US" sz="5400" dirty="0" err="1">
                <a:solidFill>
                  <a:srgbClr val="D9E6EC"/>
                </a:solidFill>
              </a:rPr>
              <a:t>Zsombor</a:t>
            </a:r>
            <a:r>
              <a:rPr lang="en-US" sz="5400" dirty="0">
                <a:solidFill>
                  <a:srgbClr val="D9E6EC"/>
                </a:solidFill>
              </a:rPr>
              <a:t> K. Nagy</a:t>
            </a:r>
            <a:r>
              <a:rPr lang="hu-HU" sz="5400" baseline="30000" dirty="0">
                <a:solidFill>
                  <a:srgbClr val="D9E6EC"/>
                </a:solidFill>
              </a:rPr>
              <a:t> 1</a:t>
            </a:r>
            <a:r>
              <a:rPr lang="en-US" sz="5400" dirty="0">
                <a:solidFill>
                  <a:srgbClr val="D9E6EC"/>
                </a:solidFill>
              </a:rPr>
              <a:t>, B</a:t>
            </a:r>
            <a:r>
              <a:rPr lang="hu-HU" sz="5400" dirty="0">
                <a:solidFill>
                  <a:srgbClr val="D9E6EC"/>
                </a:solidFill>
              </a:rPr>
              <a:t>á</a:t>
            </a:r>
            <a:r>
              <a:rPr lang="en-US" sz="5400" dirty="0">
                <a:solidFill>
                  <a:srgbClr val="D9E6EC"/>
                </a:solidFill>
              </a:rPr>
              <a:t>lint Sink</a:t>
            </a:r>
            <a:r>
              <a:rPr lang="hu-HU" sz="5400" dirty="0">
                <a:solidFill>
                  <a:srgbClr val="D9E6EC"/>
                </a:solidFill>
              </a:rPr>
              <a:t>ó</a:t>
            </a:r>
            <a:r>
              <a:rPr lang="hu-HU" sz="5400" baseline="30000" dirty="0">
                <a:solidFill>
                  <a:srgbClr val="D9E6EC"/>
                </a:solidFill>
              </a:rPr>
              <a:t> 2</a:t>
            </a:r>
            <a:endParaRPr lang="hu-HU" sz="5400" dirty="0">
              <a:solidFill>
                <a:srgbClr val="D9E6EC"/>
              </a:solidFill>
            </a:endParaRPr>
          </a:p>
          <a:p>
            <a:r>
              <a:rPr lang="hu-HU" sz="5400" baseline="30000" dirty="0">
                <a:solidFill>
                  <a:srgbClr val="D9E6EC"/>
                </a:solidFill>
              </a:rPr>
              <a:t>1 </a:t>
            </a:r>
            <a:r>
              <a:rPr lang="en-US" sz="5400" dirty="0"/>
              <a:t>Budapest University of Technology and Economics</a:t>
            </a:r>
            <a:r>
              <a:rPr lang="hu-HU" sz="5400" dirty="0"/>
              <a:t>, </a:t>
            </a:r>
            <a:r>
              <a:rPr lang="hu-HU" sz="5400" baseline="30000" dirty="0">
                <a:solidFill>
                  <a:srgbClr val="D9E6EC"/>
                </a:solidFill>
              </a:rPr>
              <a:t>2</a:t>
            </a:r>
            <a:r>
              <a:rPr lang="hu-HU" sz="5400" dirty="0">
                <a:solidFill>
                  <a:srgbClr val="D9E6EC"/>
                </a:solidFill>
              </a:rPr>
              <a:t> </a:t>
            </a:r>
            <a:r>
              <a:rPr lang="hu-HU" sz="5400" dirty="0"/>
              <a:t>P</a:t>
            </a:r>
            <a:r>
              <a:rPr lang="en-US" sz="5400" dirty="0"/>
              <a:t>ion </a:t>
            </a:r>
            <a:r>
              <a:rPr lang="en-US" sz="5400" dirty="0" err="1"/>
              <a:t>Inc</a:t>
            </a:r>
            <a:r>
              <a:rPr lang="hu-HU" sz="5400" dirty="0"/>
              <a:t>.</a:t>
            </a:r>
            <a:endParaRPr lang="en-US" sz="5400" dirty="0">
              <a:solidFill>
                <a:srgbClr val="D9E6EC"/>
              </a:solidFill>
            </a:endParaRPr>
          </a:p>
        </p:txBody>
      </p:sp>
      <p:sp>
        <p:nvSpPr>
          <p:cNvPr id="26" name="Rectangle 25"/>
          <p:cNvSpPr/>
          <p:nvPr/>
        </p:nvSpPr>
        <p:spPr>
          <a:xfrm>
            <a:off x="79744516" y="4423395"/>
            <a:ext cx="6294355" cy="5966309"/>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8898" dirty="0">
                <a:solidFill>
                  <a:schemeClr val="bg1"/>
                </a:solidFill>
              </a:rPr>
              <a:t>QR Code</a:t>
            </a:r>
          </a:p>
        </p:txBody>
      </p:sp>
      <p:sp>
        <p:nvSpPr>
          <p:cNvPr id="27" name="Rectangle 26">
            <a:extLst>
              <a:ext uri="{FF2B5EF4-FFF2-40B4-BE49-F238E27FC236}">
                <a16:creationId xmlns:a16="http://schemas.microsoft.com/office/drawing/2014/main" xmlns="" id="{702FC5C0-869A-46F4-9F7C-67A552263593}"/>
              </a:ext>
            </a:extLst>
          </p:cNvPr>
          <p:cNvSpPr>
            <a:spLocks noChangeArrowheads="1"/>
          </p:cNvSpPr>
          <p:nvPr/>
        </p:nvSpPr>
        <p:spPr bwMode="auto">
          <a:xfrm>
            <a:off x="660556" y="8178524"/>
            <a:ext cx="15467059" cy="4847618"/>
          </a:xfrm>
          <a:prstGeom prst="rect">
            <a:avLst/>
          </a:prstGeom>
          <a:solidFill>
            <a:srgbClr val="D9E6EC"/>
          </a:solidFill>
          <a:ln w="12700">
            <a:solidFill>
              <a:srgbClr val="523864"/>
            </a:solidFill>
          </a:ln>
          <a:effectLst/>
          <a:extLst/>
        </p:spPr>
        <p:txBody>
          <a:bodyPr lIns="375509" tIns="375509" rIns="375509" bIns="375509"/>
          <a:lstStyle/>
          <a:p>
            <a:pPr defTabSz="952097" eaLnBrk="0" hangingPunct="0">
              <a:spcBef>
                <a:spcPct val="50000"/>
              </a:spcBef>
            </a:pPr>
            <a:r>
              <a:rPr lang="en-US" sz="5500" b="1" cap="all" dirty="0">
                <a:solidFill>
                  <a:srgbClr val="227767"/>
                </a:solidFill>
              </a:rPr>
              <a:t>PURPOSE</a:t>
            </a:r>
          </a:p>
          <a:p>
            <a:pPr algn="just" defTabSz="952097" eaLnBrk="0" hangingPunct="0">
              <a:spcBef>
                <a:spcPct val="50000"/>
              </a:spcBef>
            </a:pPr>
            <a:r>
              <a:rPr lang="en-US" sz="3600" dirty="0">
                <a:solidFill>
                  <a:srgbClr val="003152"/>
                </a:solidFill>
              </a:rPr>
              <a:t>When a </a:t>
            </a:r>
            <a:r>
              <a:rPr lang="en-US" sz="3600" b="1" dirty="0">
                <a:solidFill>
                  <a:srgbClr val="003152"/>
                </a:solidFill>
              </a:rPr>
              <a:t>poorly water-soluble active pharmaceutical ingredient </a:t>
            </a:r>
            <a:r>
              <a:rPr lang="en-US" sz="3600" dirty="0">
                <a:solidFill>
                  <a:srgbClr val="003152"/>
                </a:solidFill>
              </a:rPr>
              <a:t>(API) is formulated to enhance its dissolution, additives, such as surfactants, </a:t>
            </a:r>
            <a:r>
              <a:rPr lang="en-US" sz="3600" b="1" dirty="0">
                <a:solidFill>
                  <a:srgbClr val="003152"/>
                </a:solidFill>
              </a:rPr>
              <a:t>polymers</a:t>
            </a:r>
            <a:r>
              <a:rPr lang="en-US" sz="3600" dirty="0">
                <a:solidFill>
                  <a:srgbClr val="003152"/>
                </a:solidFill>
              </a:rPr>
              <a:t> and </a:t>
            </a:r>
            <a:r>
              <a:rPr lang="en-US" sz="3600" dirty="0" err="1">
                <a:solidFill>
                  <a:srgbClr val="003152"/>
                </a:solidFill>
              </a:rPr>
              <a:t>cyclodextrins</a:t>
            </a:r>
            <a:r>
              <a:rPr lang="en-US" sz="3600" dirty="0">
                <a:solidFill>
                  <a:srgbClr val="003152"/>
                </a:solidFill>
              </a:rPr>
              <a:t> have an effect not only on </a:t>
            </a:r>
            <a:r>
              <a:rPr lang="en-US" sz="3600" b="1" dirty="0">
                <a:solidFill>
                  <a:srgbClr val="003152"/>
                </a:solidFill>
              </a:rPr>
              <a:t>dissolution</a:t>
            </a:r>
            <a:r>
              <a:rPr lang="en-US" sz="3600" dirty="0">
                <a:solidFill>
                  <a:srgbClr val="003152"/>
                </a:solidFill>
              </a:rPr>
              <a:t> profile, but also on </a:t>
            </a:r>
            <a:r>
              <a:rPr lang="en-US" sz="3600" b="1" dirty="0">
                <a:solidFill>
                  <a:srgbClr val="003152"/>
                </a:solidFill>
              </a:rPr>
              <a:t>flux</a:t>
            </a:r>
            <a:r>
              <a:rPr lang="en-US" sz="3600" dirty="0">
                <a:solidFill>
                  <a:srgbClr val="003152"/>
                </a:solidFill>
              </a:rPr>
              <a:t> through the membrane. In order to fully understand these effects on flux, the driving force of </a:t>
            </a:r>
            <a:r>
              <a:rPr lang="en-US" sz="3600" b="1" dirty="0">
                <a:solidFill>
                  <a:srgbClr val="003152"/>
                </a:solidFill>
              </a:rPr>
              <a:t>membrane transport</a:t>
            </a:r>
            <a:r>
              <a:rPr lang="en-US" sz="3600" dirty="0">
                <a:solidFill>
                  <a:srgbClr val="003152"/>
                </a:solidFill>
              </a:rPr>
              <a:t> cannot be simplified to the total concentration gradient. </a:t>
            </a:r>
            <a:endParaRPr lang="en-AU" sz="2800" dirty="0">
              <a:latin typeface="Arial" charset="0"/>
            </a:endParaRPr>
          </a:p>
        </p:txBody>
      </p:sp>
      <p:sp>
        <p:nvSpPr>
          <p:cNvPr id="28" name="Rectangle 27">
            <a:extLst>
              <a:ext uri="{FF2B5EF4-FFF2-40B4-BE49-F238E27FC236}">
                <a16:creationId xmlns:a16="http://schemas.microsoft.com/office/drawing/2014/main" xmlns="" id="{D238A9A8-C11B-4CC5-B68C-FA4802DE0819}"/>
              </a:ext>
            </a:extLst>
          </p:cNvPr>
          <p:cNvSpPr>
            <a:spLocks noChangeArrowheads="1"/>
          </p:cNvSpPr>
          <p:nvPr/>
        </p:nvSpPr>
        <p:spPr bwMode="auto">
          <a:xfrm>
            <a:off x="35062705" y="18197074"/>
            <a:ext cx="14735577" cy="8484756"/>
          </a:xfrm>
          <a:prstGeom prst="rect">
            <a:avLst/>
          </a:prstGeom>
          <a:solidFill>
            <a:srgbClr val="D9E6EC"/>
          </a:solidFill>
          <a:ln w="12700">
            <a:solidFill>
              <a:srgbClr val="523864"/>
            </a:solidFill>
            <a:miter lim="800000"/>
            <a:headEnd/>
            <a:tailEnd/>
          </a:ln>
          <a:effectLst/>
          <a:extLst/>
        </p:spPr>
        <p:txBody>
          <a:bodyPr lIns="375509" tIns="375509" rIns="375509" bIns="375509"/>
          <a:lstStyle/>
          <a:p>
            <a:pPr defTabSz="952097" eaLnBrk="0" hangingPunct="0">
              <a:spcBef>
                <a:spcPct val="50000"/>
              </a:spcBef>
            </a:pPr>
            <a:r>
              <a:rPr lang="en-US" sz="5500" b="1" cap="all" dirty="0">
                <a:solidFill>
                  <a:srgbClr val="227767"/>
                </a:solidFill>
              </a:rPr>
              <a:t>Conclusion(s)</a:t>
            </a:r>
          </a:p>
          <a:p>
            <a:pPr algn="just" defTabSz="952097">
              <a:spcBef>
                <a:spcPct val="50000"/>
              </a:spcBef>
            </a:pPr>
            <a:r>
              <a:rPr lang="en-US" sz="4000" dirty="0">
                <a:solidFill>
                  <a:srgbClr val="003152"/>
                </a:solidFill>
                <a:cs typeface="Arial" charset="0"/>
              </a:rPr>
              <a:t>Although the solubility assays showed that </a:t>
            </a:r>
            <a:r>
              <a:rPr lang="en-US" sz="4000" b="1" dirty="0" err="1" smtClean="0">
                <a:solidFill>
                  <a:srgbClr val="003152"/>
                </a:solidFill>
                <a:cs typeface="Arial" charset="0"/>
              </a:rPr>
              <a:t>Soluplus</a:t>
            </a:r>
            <a:r>
              <a:rPr lang="en-US" sz="4000" b="1" dirty="0" smtClean="0">
                <a:solidFill>
                  <a:srgbClr val="003152"/>
                </a:solidFill>
                <a:cs typeface="Arial" charset="0"/>
              </a:rPr>
              <a:t>® was </a:t>
            </a:r>
            <a:r>
              <a:rPr lang="en-US" sz="4000" b="1" dirty="0">
                <a:solidFill>
                  <a:srgbClr val="003152"/>
                </a:solidFill>
                <a:cs typeface="Arial" charset="0"/>
              </a:rPr>
              <a:t>a more powerful solubilizing agent</a:t>
            </a:r>
            <a:r>
              <a:rPr lang="en-US" sz="4000" dirty="0">
                <a:solidFill>
                  <a:srgbClr val="003152"/>
                </a:solidFill>
                <a:cs typeface="Arial" charset="0"/>
              </a:rPr>
              <a:t> for the poorly water-soluble Carvedilol than the PVP derivatives, the </a:t>
            </a:r>
            <a:r>
              <a:rPr lang="en-US" sz="4000" b="1" dirty="0">
                <a:solidFill>
                  <a:srgbClr val="003152"/>
                </a:solidFill>
                <a:cs typeface="Arial" charset="0"/>
              </a:rPr>
              <a:t>amount of drug absorbed through the artificial membrane was found to be significantly smaller</a:t>
            </a:r>
            <a:r>
              <a:rPr lang="en-US" sz="4000" dirty="0">
                <a:solidFill>
                  <a:srgbClr val="003152"/>
                </a:solidFill>
                <a:cs typeface="Arial" charset="0"/>
              </a:rPr>
              <a:t> in case of </a:t>
            </a:r>
            <a:r>
              <a:rPr lang="en-US" sz="4000" dirty="0" err="1" smtClean="0">
                <a:solidFill>
                  <a:srgbClr val="003152"/>
                </a:solidFill>
                <a:cs typeface="Arial" charset="0"/>
              </a:rPr>
              <a:t>Soluplus</a:t>
            </a:r>
            <a:r>
              <a:rPr lang="en-US" sz="4000" dirty="0" smtClean="0">
                <a:solidFill>
                  <a:srgbClr val="003152"/>
                </a:solidFill>
                <a:cs typeface="Arial" charset="0"/>
              </a:rPr>
              <a:t>® </a:t>
            </a:r>
            <a:r>
              <a:rPr lang="en-US" sz="4000" dirty="0">
                <a:solidFill>
                  <a:srgbClr val="003152"/>
                </a:solidFill>
                <a:cs typeface="Arial" charset="0"/>
              </a:rPr>
              <a:t>containing formulations. These results clearly </a:t>
            </a:r>
            <a:r>
              <a:rPr lang="en-US" sz="4000" dirty="0" smtClean="0">
                <a:solidFill>
                  <a:srgbClr val="003152"/>
                </a:solidFill>
                <a:cs typeface="Arial" charset="0"/>
              </a:rPr>
              <a:t>indicated </a:t>
            </a:r>
            <a:r>
              <a:rPr lang="en-US" sz="4000" dirty="0">
                <a:solidFill>
                  <a:srgbClr val="003152"/>
                </a:solidFill>
                <a:cs typeface="Arial" charset="0"/>
              </a:rPr>
              <a:t>that the driving force of membrane transport </a:t>
            </a:r>
            <a:r>
              <a:rPr lang="en-US" sz="4000" dirty="0" smtClean="0">
                <a:solidFill>
                  <a:srgbClr val="003152"/>
                </a:solidFill>
                <a:cs typeface="Arial" charset="0"/>
              </a:rPr>
              <a:t>could not </a:t>
            </a:r>
            <a:r>
              <a:rPr lang="en-US" sz="4000" dirty="0">
                <a:solidFill>
                  <a:srgbClr val="003152"/>
                </a:solidFill>
                <a:cs typeface="Arial" charset="0"/>
              </a:rPr>
              <a:t>be simplified to the concentration gradient. </a:t>
            </a:r>
            <a:endParaRPr lang="hu-HU" sz="4000" dirty="0">
              <a:solidFill>
                <a:srgbClr val="003152"/>
              </a:solidFill>
              <a:cs typeface="Arial" charset="0"/>
            </a:endParaRPr>
          </a:p>
          <a:p>
            <a:pPr algn="just" defTabSz="952097">
              <a:spcBef>
                <a:spcPct val="50000"/>
              </a:spcBef>
            </a:pPr>
            <a:r>
              <a:rPr lang="en-US" sz="4000" b="1" dirty="0">
                <a:solidFill>
                  <a:srgbClr val="003152"/>
                </a:solidFill>
                <a:cs typeface="Arial" charset="0"/>
              </a:rPr>
              <a:t>Supersaturation </a:t>
            </a:r>
            <a:r>
              <a:rPr lang="hu-HU" sz="4000" b="1" dirty="0">
                <a:solidFill>
                  <a:srgbClr val="003152"/>
                </a:solidFill>
                <a:cs typeface="Arial" charset="0"/>
              </a:rPr>
              <a:t>ratio</a:t>
            </a:r>
            <a:r>
              <a:rPr lang="en-US" sz="4000" b="1" dirty="0">
                <a:solidFill>
                  <a:srgbClr val="003152"/>
                </a:solidFill>
                <a:cs typeface="Arial" charset="0"/>
              </a:rPr>
              <a:t> </a:t>
            </a:r>
            <a:r>
              <a:rPr lang="en-US" sz="4000" dirty="0">
                <a:solidFill>
                  <a:srgbClr val="003152"/>
                </a:solidFill>
                <a:cs typeface="Arial" charset="0"/>
              </a:rPr>
              <a:t>(defined as the ratio of dissolved amount of the drug to its thermodynamic </a:t>
            </a:r>
            <a:r>
              <a:rPr lang="en-US" sz="4000" dirty="0" smtClean="0">
                <a:solidFill>
                  <a:srgbClr val="003152"/>
                </a:solidFill>
                <a:cs typeface="Arial" charset="0"/>
              </a:rPr>
              <a:t>solubility in the same media) </a:t>
            </a:r>
            <a:r>
              <a:rPr lang="en-US" sz="4000" dirty="0">
                <a:solidFill>
                  <a:srgbClr val="003152"/>
                </a:solidFill>
                <a:cs typeface="Arial" charset="0"/>
              </a:rPr>
              <a:t>was found to be the </a:t>
            </a:r>
            <a:r>
              <a:rPr lang="en-US" sz="4000" b="1" dirty="0">
                <a:solidFill>
                  <a:srgbClr val="003152"/>
                </a:solidFill>
                <a:cs typeface="Arial" charset="0"/>
              </a:rPr>
              <a:t>driving force </a:t>
            </a:r>
            <a:r>
              <a:rPr lang="en-US" sz="4000" dirty="0">
                <a:solidFill>
                  <a:srgbClr val="003152"/>
                </a:solidFill>
                <a:cs typeface="Arial" charset="0"/>
              </a:rPr>
              <a:t>of membrane transport</a:t>
            </a:r>
            <a:r>
              <a:rPr lang="hu-HU" sz="4000" dirty="0">
                <a:solidFill>
                  <a:srgbClr val="003152"/>
                </a:solidFill>
                <a:cs typeface="Arial" charset="0"/>
              </a:rPr>
              <a:t>.</a:t>
            </a:r>
            <a:r>
              <a:rPr lang="en-US" sz="4000" dirty="0">
                <a:solidFill>
                  <a:srgbClr val="003152"/>
                </a:solidFill>
                <a:cs typeface="Arial" charset="0"/>
              </a:rPr>
              <a:t> </a:t>
            </a:r>
          </a:p>
        </p:txBody>
      </p:sp>
      <p:sp>
        <p:nvSpPr>
          <p:cNvPr id="30" name="Rectangle 29">
            <a:extLst>
              <a:ext uri="{FF2B5EF4-FFF2-40B4-BE49-F238E27FC236}">
                <a16:creationId xmlns:a16="http://schemas.microsoft.com/office/drawing/2014/main" xmlns="" id="{20E4FD2C-2204-4BE1-8504-B9F779C77117}"/>
              </a:ext>
            </a:extLst>
          </p:cNvPr>
          <p:cNvSpPr>
            <a:spLocks noChangeArrowheads="1"/>
          </p:cNvSpPr>
          <p:nvPr/>
        </p:nvSpPr>
        <p:spPr bwMode="auto">
          <a:xfrm>
            <a:off x="686456" y="16267098"/>
            <a:ext cx="15438617" cy="15900085"/>
          </a:xfrm>
          <a:prstGeom prst="rect">
            <a:avLst/>
          </a:prstGeom>
          <a:solidFill>
            <a:srgbClr val="D9E6EC"/>
          </a:solidFill>
          <a:ln w="12700">
            <a:solidFill>
              <a:srgbClr val="523864"/>
            </a:solidFill>
          </a:ln>
          <a:effectLst/>
          <a:extLst/>
        </p:spPr>
        <p:txBody>
          <a:bodyPr lIns="375509" tIns="375509" rIns="375509" bIns="375509"/>
          <a:lstStyle/>
          <a:p>
            <a:pPr marL="398972" indent="-398972" defTabSz="952097" eaLnBrk="0" hangingPunct="0">
              <a:spcBef>
                <a:spcPct val="50000"/>
              </a:spcBef>
            </a:pPr>
            <a:r>
              <a:rPr lang="en-US" sz="5500" b="1" cap="all" dirty="0">
                <a:solidFill>
                  <a:srgbClr val="227767"/>
                </a:solidFill>
              </a:rPr>
              <a:t>Method(s)</a:t>
            </a:r>
          </a:p>
          <a:p>
            <a:pPr indent="-398972" algn="just" defTabSz="192088" eaLnBrk="0" hangingPunct="0">
              <a:spcBef>
                <a:spcPct val="20000"/>
              </a:spcBef>
              <a:buSzPct val="60000"/>
            </a:pPr>
            <a:r>
              <a:rPr lang="en-CA" sz="3200" dirty="0" smtClean="0">
                <a:solidFill>
                  <a:srgbClr val="003152"/>
                </a:solidFill>
              </a:rPr>
              <a:t>Carvedilol (CAR), </a:t>
            </a:r>
            <a:r>
              <a:rPr lang="en-CA" sz="3200" dirty="0">
                <a:solidFill>
                  <a:srgbClr val="003152"/>
                </a:solidFill>
              </a:rPr>
              <a:t>an anti-hypertensive drug was chosen as a poorly water-soluble model drug and formulated in order to enhance its bioavailability using solvent-based electrospinning.</a:t>
            </a:r>
            <a:r>
              <a:rPr lang="en-CA" sz="3200" dirty="0">
                <a:solidFill>
                  <a:srgbClr val="0070C0"/>
                </a:solidFill>
              </a:rPr>
              <a:t> </a:t>
            </a:r>
            <a:r>
              <a:rPr lang="hu-HU" sz="3200" dirty="0">
                <a:solidFill>
                  <a:srgbClr val="003152"/>
                </a:solidFill>
              </a:rPr>
              <a:t>A</a:t>
            </a:r>
            <a:r>
              <a:rPr lang="en-CA" sz="3200" dirty="0">
                <a:solidFill>
                  <a:srgbClr val="003152"/>
                </a:solidFill>
              </a:rPr>
              <a:t> </a:t>
            </a:r>
            <a:r>
              <a:rPr lang="en-CA" sz="3200" dirty="0" err="1">
                <a:solidFill>
                  <a:srgbClr val="003152"/>
                </a:solidFill>
              </a:rPr>
              <a:t>polyvinylpyrrolidone</a:t>
            </a:r>
            <a:r>
              <a:rPr lang="en-CA" sz="3200" dirty="0">
                <a:solidFill>
                  <a:srgbClr val="003152"/>
                </a:solidFill>
              </a:rPr>
              <a:t> (</a:t>
            </a:r>
            <a:r>
              <a:rPr lang="en-CA" sz="3200" b="1" dirty="0">
                <a:solidFill>
                  <a:srgbClr val="003152"/>
                </a:solidFill>
              </a:rPr>
              <a:t>PVP</a:t>
            </a:r>
            <a:r>
              <a:rPr lang="en-CA" sz="3200" dirty="0">
                <a:solidFill>
                  <a:srgbClr val="003152"/>
                </a:solidFill>
              </a:rPr>
              <a:t>) derivative  (</a:t>
            </a:r>
            <a:r>
              <a:rPr lang="en-CA" sz="3200" b="1" dirty="0">
                <a:solidFill>
                  <a:srgbClr val="003152"/>
                </a:solidFill>
              </a:rPr>
              <a:t>VA64</a:t>
            </a:r>
            <a:r>
              <a:rPr lang="en-CA" sz="3200" dirty="0">
                <a:solidFill>
                  <a:srgbClr val="003152"/>
                </a:solidFill>
              </a:rPr>
              <a:t>) and </a:t>
            </a:r>
            <a:r>
              <a:rPr lang="en-CA" sz="3200" b="1" dirty="0" err="1" smtClean="0">
                <a:solidFill>
                  <a:srgbClr val="003152"/>
                </a:solidFill>
              </a:rPr>
              <a:t>Soluplus</a:t>
            </a:r>
            <a:r>
              <a:rPr lang="en-CA" sz="3200" b="1" dirty="0" smtClean="0">
                <a:solidFill>
                  <a:srgbClr val="003152"/>
                </a:solidFill>
              </a:rPr>
              <a:t>®</a:t>
            </a:r>
            <a:r>
              <a:rPr lang="en-CA" sz="3200" dirty="0" smtClean="0">
                <a:solidFill>
                  <a:srgbClr val="003152"/>
                </a:solidFill>
              </a:rPr>
              <a:t> </a:t>
            </a:r>
            <a:r>
              <a:rPr lang="en-CA" sz="3200" dirty="0">
                <a:solidFill>
                  <a:srgbClr val="003152"/>
                </a:solidFill>
              </a:rPr>
              <a:t>were used to create two different amorphous solid </a:t>
            </a:r>
            <a:r>
              <a:rPr lang="en-CA" sz="3200" dirty="0" smtClean="0">
                <a:solidFill>
                  <a:srgbClr val="003152"/>
                </a:solidFill>
              </a:rPr>
              <a:t>dispersions (ASD) </a:t>
            </a:r>
            <a:r>
              <a:rPr lang="en-CA" sz="3200" dirty="0">
                <a:solidFill>
                  <a:srgbClr val="003152"/>
                </a:solidFill>
              </a:rPr>
              <a:t>of the API.</a:t>
            </a:r>
          </a:p>
          <a:p>
            <a:pPr indent="-398972" algn="just" defTabSz="192088" eaLnBrk="0" hangingPunct="0">
              <a:spcBef>
                <a:spcPct val="20000"/>
              </a:spcBef>
              <a:buSzPct val="60000"/>
            </a:pPr>
            <a:endParaRPr lang="en-CA" sz="4000" dirty="0">
              <a:solidFill>
                <a:srgbClr val="003152"/>
              </a:solidFill>
            </a:endParaRPr>
          </a:p>
        </p:txBody>
      </p:sp>
      <p:sp>
        <p:nvSpPr>
          <p:cNvPr id="32" name="Text Box 10">
            <a:extLst>
              <a:ext uri="{FF2B5EF4-FFF2-40B4-BE49-F238E27FC236}">
                <a16:creationId xmlns:a16="http://schemas.microsoft.com/office/drawing/2014/main" xmlns="" id="{6CF62511-F5E3-4DC1-BEBA-36ED5B6DF3D5}"/>
              </a:ext>
            </a:extLst>
          </p:cNvPr>
          <p:cNvSpPr txBox="1">
            <a:spLocks noChangeArrowheads="1"/>
          </p:cNvSpPr>
          <p:nvPr/>
        </p:nvSpPr>
        <p:spPr bwMode="auto">
          <a:xfrm>
            <a:off x="686456" y="13162651"/>
            <a:ext cx="15467059" cy="2967938"/>
          </a:xfrm>
          <a:prstGeom prst="rect">
            <a:avLst/>
          </a:prstGeom>
          <a:solidFill>
            <a:srgbClr val="D9E6EC"/>
          </a:solidFill>
          <a:ln w="12700">
            <a:solidFill>
              <a:srgbClr val="523864"/>
            </a:solidFill>
            <a:miter lim="800000"/>
            <a:headEnd/>
            <a:tailEnd/>
          </a:ln>
          <a:effectLst/>
          <a:extLst/>
        </p:spPr>
        <p:txBody>
          <a:bodyPr lIns="375509" tIns="375509" rIns="375509" bIns="375509"/>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spcBef>
                <a:spcPct val="50000"/>
              </a:spcBef>
            </a:pPr>
            <a:r>
              <a:rPr lang="en-GB" sz="5500" b="1" cap="all" dirty="0">
                <a:solidFill>
                  <a:srgbClr val="227767"/>
                </a:solidFill>
                <a:latin typeface="+mn-lt"/>
              </a:rPr>
              <a:t>Objective(s)</a:t>
            </a:r>
          </a:p>
          <a:p>
            <a:pPr algn="just">
              <a:spcBef>
                <a:spcPct val="20000"/>
              </a:spcBef>
            </a:pPr>
            <a:r>
              <a:rPr lang="en-US" sz="3600" dirty="0">
                <a:solidFill>
                  <a:srgbClr val="003152"/>
                </a:solidFill>
                <a:latin typeface="+mn-lt"/>
                <a:ea typeface="+mn-ea"/>
              </a:rPr>
              <a:t>The aim of this study was to investigate </a:t>
            </a:r>
            <a:r>
              <a:rPr lang="en-US" sz="3600" b="1" dirty="0">
                <a:solidFill>
                  <a:srgbClr val="003152"/>
                </a:solidFill>
                <a:latin typeface="+mn-lt"/>
                <a:ea typeface="+mn-ea"/>
              </a:rPr>
              <a:t>the impact of formulation excipients</a:t>
            </a:r>
            <a:r>
              <a:rPr lang="en-US" sz="3600" dirty="0">
                <a:solidFill>
                  <a:srgbClr val="003152"/>
                </a:solidFill>
                <a:latin typeface="+mn-lt"/>
                <a:ea typeface="+mn-ea"/>
              </a:rPr>
              <a:t>, solubilizing additives on dissolution, </a:t>
            </a:r>
            <a:r>
              <a:rPr lang="en-US" sz="3600" b="1" dirty="0">
                <a:solidFill>
                  <a:srgbClr val="003152"/>
                </a:solidFill>
                <a:latin typeface="+mn-lt"/>
                <a:ea typeface="+mn-ea"/>
              </a:rPr>
              <a:t>supersaturation and membrane transport </a:t>
            </a:r>
            <a:r>
              <a:rPr lang="en-US" sz="3600" dirty="0">
                <a:solidFill>
                  <a:srgbClr val="003152"/>
                </a:solidFill>
                <a:latin typeface="+mn-lt"/>
                <a:ea typeface="+mn-ea"/>
              </a:rPr>
              <a:t>of an API.</a:t>
            </a:r>
            <a:r>
              <a:rPr lang="hu-HU" sz="3600" dirty="0">
                <a:solidFill>
                  <a:srgbClr val="003152"/>
                </a:solidFill>
                <a:latin typeface="+mn-lt"/>
                <a:ea typeface="+mn-ea"/>
              </a:rPr>
              <a:t> </a:t>
            </a:r>
            <a:endParaRPr lang="en-AU" sz="3600" dirty="0">
              <a:solidFill>
                <a:srgbClr val="003152"/>
              </a:solidFill>
              <a:latin typeface="+mn-lt"/>
              <a:ea typeface="+mn-ea"/>
            </a:endParaRPr>
          </a:p>
        </p:txBody>
      </p:sp>
      <p:sp>
        <p:nvSpPr>
          <p:cNvPr id="33" name="Rectangle 28">
            <a:extLst>
              <a:ext uri="{FF2B5EF4-FFF2-40B4-BE49-F238E27FC236}">
                <a16:creationId xmlns:a16="http://schemas.microsoft.com/office/drawing/2014/main" xmlns="" id="{DD5F5506-CF59-47A7-BBE3-EA4500039DD2}"/>
              </a:ext>
            </a:extLst>
          </p:cNvPr>
          <p:cNvSpPr>
            <a:spLocks noChangeArrowheads="1"/>
          </p:cNvSpPr>
          <p:nvPr/>
        </p:nvSpPr>
        <p:spPr bwMode="auto">
          <a:xfrm>
            <a:off x="35062705" y="26943844"/>
            <a:ext cx="14709678" cy="2631735"/>
          </a:xfrm>
          <a:prstGeom prst="rect">
            <a:avLst/>
          </a:prstGeom>
          <a:solidFill>
            <a:srgbClr val="D9E6EC"/>
          </a:solidFill>
          <a:ln w="12700">
            <a:solidFill>
              <a:srgbClr val="523864"/>
            </a:solidFill>
            <a:miter lim="800000"/>
            <a:headEnd/>
            <a:tailEnd/>
          </a:ln>
          <a:effectLst/>
          <a:extLst/>
        </p:spPr>
        <p:txBody>
          <a:bodyPr lIns="375509" tIns="375509" rIns="375509" bIns="375509"/>
          <a:lstStyle/>
          <a:p>
            <a:pPr defTabSz="952097" eaLnBrk="0" hangingPunct="0">
              <a:spcBef>
                <a:spcPct val="50000"/>
              </a:spcBef>
            </a:pPr>
            <a:r>
              <a:rPr lang="en-CA" sz="5500" b="1" cap="all" dirty="0">
                <a:solidFill>
                  <a:srgbClr val="227767"/>
                </a:solidFill>
              </a:rPr>
              <a:t>REFERENCE</a:t>
            </a:r>
            <a:r>
              <a:rPr lang="hu-HU" sz="5500" b="1" cap="all" dirty="0">
                <a:solidFill>
                  <a:srgbClr val="227767"/>
                </a:solidFill>
              </a:rPr>
              <a:t>s</a:t>
            </a:r>
          </a:p>
          <a:p>
            <a:pPr defTabSz="952097" eaLnBrk="0" hangingPunct="0">
              <a:spcBef>
                <a:spcPct val="50000"/>
              </a:spcBef>
            </a:pPr>
            <a:r>
              <a:rPr lang="en-US" sz="3200" b="1" cap="all" dirty="0">
                <a:solidFill>
                  <a:srgbClr val="227767"/>
                </a:solidFill>
              </a:rPr>
              <a:t>Raina et al. Impact of Solubilizing Additives on Supersaturation and Membrane Transport of Drugs. Pharm. Res. 2015, 32, 3350-3364.</a:t>
            </a:r>
            <a:endParaRPr lang="en-CA" sz="3000" dirty="0">
              <a:solidFill>
                <a:srgbClr val="523864"/>
              </a:solidFill>
              <a:cs typeface="Arial" charset="0"/>
            </a:endParaRPr>
          </a:p>
          <a:p>
            <a:pPr defTabSz="952097" eaLnBrk="0" hangingPunct="0">
              <a:spcBef>
                <a:spcPct val="50000"/>
              </a:spcBef>
            </a:pPr>
            <a:r>
              <a:rPr lang="en-AU" sz="2500" dirty="0">
                <a:solidFill>
                  <a:srgbClr val="00345B"/>
                </a:solidFill>
                <a:latin typeface="Arial" charset="0"/>
                <a:cs typeface="Arial" charset="0"/>
              </a:rPr>
              <a:t> </a:t>
            </a:r>
            <a:endParaRPr lang="en-US" sz="2500" dirty="0">
              <a:solidFill>
                <a:srgbClr val="00345B"/>
              </a:solidFill>
              <a:latin typeface="Arial" charset="0"/>
              <a:cs typeface="Arial" charset="0"/>
            </a:endParaRPr>
          </a:p>
        </p:txBody>
      </p:sp>
      <p:sp>
        <p:nvSpPr>
          <p:cNvPr id="40" name="TextBox 10">
            <a:extLst>
              <a:ext uri="{FF2B5EF4-FFF2-40B4-BE49-F238E27FC236}">
                <a16:creationId xmlns:a16="http://schemas.microsoft.com/office/drawing/2014/main" xmlns="" id="{75714471-ED39-4221-85AF-5E6645BC2CCB}"/>
              </a:ext>
            </a:extLst>
          </p:cNvPr>
          <p:cNvSpPr txBox="1">
            <a:spLocks noChangeArrowheads="1"/>
          </p:cNvSpPr>
          <p:nvPr/>
        </p:nvSpPr>
        <p:spPr bwMode="auto">
          <a:xfrm>
            <a:off x="35088606" y="29799502"/>
            <a:ext cx="14709678" cy="2418525"/>
          </a:xfrm>
          <a:prstGeom prst="rect">
            <a:avLst/>
          </a:prstGeom>
          <a:solidFill>
            <a:srgbClr val="D9E6EC"/>
          </a:solidFill>
          <a:ln w="9525">
            <a:solidFill>
              <a:srgbClr val="523864"/>
            </a:solidFill>
            <a:miter lim="800000"/>
            <a:headEnd/>
            <a:tailEnd/>
          </a:ln>
          <a:extLst/>
        </p:spPr>
        <p:txBody>
          <a:bodyPr anchor="ctr">
            <a:noAutofit/>
          </a:bodyPr>
          <a:lstStyle>
            <a:lvl1pPr eaLnBrk="0" hangingPunct="0">
              <a:spcBef>
                <a:spcPct val="20000"/>
              </a:spcBef>
              <a:buFont typeface="Arial" charset="0"/>
              <a:buChar char="•"/>
              <a:defRPr sz="15100">
                <a:solidFill>
                  <a:schemeClr val="tx1"/>
                </a:solidFill>
                <a:latin typeface="Calibri" pitchFamily="34" charset="0"/>
              </a:defRPr>
            </a:lvl1pPr>
            <a:lvl2pPr marL="742950" indent="-285750" eaLnBrk="0" hangingPunct="0">
              <a:spcBef>
                <a:spcPct val="20000"/>
              </a:spcBef>
              <a:buFont typeface="Arial" charset="0"/>
              <a:buChar char="–"/>
              <a:defRPr sz="13200">
                <a:solidFill>
                  <a:schemeClr val="tx1"/>
                </a:solidFill>
                <a:latin typeface="Calibri" pitchFamily="34" charset="0"/>
              </a:defRPr>
            </a:lvl2pPr>
            <a:lvl3pPr marL="1143000" indent="-228600" eaLnBrk="0" hangingPunct="0">
              <a:spcBef>
                <a:spcPct val="20000"/>
              </a:spcBef>
              <a:buFont typeface="Arial" charset="0"/>
              <a:buChar char="•"/>
              <a:defRPr sz="11300">
                <a:solidFill>
                  <a:schemeClr val="tx1"/>
                </a:solidFill>
                <a:latin typeface="Calibri" pitchFamily="34" charset="0"/>
              </a:defRPr>
            </a:lvl3pPr>
            <a:lvl4pPr marL="1600200" indent="-228600" eaLnBrk="0" hangingPunct="0">
              <a:spcBef>
                <a:spcPct val="20000"/>
              </a:spcBef>
              <a:buFont typeface="Arial" charset="0"/>
              <a:buChar char="–"/>
              <a:defRPr sz="9400">
                <a:solidFill>
                  <a:schemeClr val="tx1"/>
                </a:solidFill>
                <a:latin typeface="Calibri" pitchFamily="34" charset="0"/>
              </a:defRPr>
            </a:lvl4pPr>
            <a:lvl5pPr marL="2057400" indent="-228600" eaLnBrk="0" hangingPunct="0">
              <a:spcBef>
                <a:spcPct val="20000"/>
              </a:spcBef>
              <a:buFont typeface="Arial" charset="0"/>
              <a:buChar char="»"/>
              <a:defRPr sz="9400">
                <a:solidFill>
                  <a:schemeClr val="tx1"/>
                </a:solidFill>
                <a:latin typeface="Calibri" pitchFamily="34" charset="0"/>
              </a:defRPr>
            </a:lvl5pPr>
            <a:lvl6pPr marL="2514600" indent="-228600" defTabSz="4319588" eaLnBrk="0" fontAlgn="base" hangingPunct="0">
              <a:spcBef>
                <a:spcPct val="20000"/>
              </a:spcBef>
              <a:spcAft>
                <a:spcPct val="0"/>
              </a:spcAft>
              <a:buFont typeface="Arial" charset="0"/>
              <a:buChar char="»"/>
              <a:defRPr sz="9400">
                <a:solidFill>
                  <a:schemeClr val="tx1"/>
                </a:solidFill>
                <a:latin typeface="Calibri" pitchFamily="34" charset="0"/>
              </a:defRPr>
            </a:lvl6pPr>
            <a:lvl7pPr marL="2971800" indent="-228600" defTabSz="4319588" eaLnBrk="0" fontAlgn="base" hangingPunct="0">
              <a:spcBef>
                <a:spcPct val="20000"/>
              </a:spcBef>
              <a:spcAft>
                <a:spcPct val="0"/>
              </a:spcAft>
              <a:buFont typeface="Arial" charset="0"/>
              <a:buChar char="»"/>
              <a:defRPr sz="9400">
                <a:solidFill>
                  <a:schemeClr val="tx1"/>
                </a:solidFill>
                <a:latin typeface="Calibri" pitchFamily="34" charset="0"/>
              </a:defRPr>
            </a:lvl7pPr>
            <a:lvl8pPr marL="3429000" indent="-228600" defTabSz="4319588" eaLnBrk="0" fontAlgn="base" hangingPunct="0">
              <a:spcBef>
                <a:spcPct val="20000"/>
              </a:spcBef>
              <a:spcAft>
                <a:spcPct val="0"/>
              </a:spcAft>
              <a:buFont typeface="Arial" charset="0"/>
              <a:buChar char="»"/>
              <a:defRPr sz="9400">
                <a:solidFill>
                  <a:schemeClr val="tx1"/>
                </a:solidFill>
                <a:latin typeface="Calibri" pitchFamily="34" charset="0"/>
              </a:defRPr>
            </a:lvl8pPr>
            <a:lvl9pPr marL="3886200" indent="-228600" defTabSz="4319588" eaLnBrk="0" fontAlgn="base" hangingPunct="0">
              <a:spcBef>
                <a:spcPct val="20000"/>
              </a:spcBef>
              <a:spcAft>
                <a:spcPct val="0"/>
              </a:spcAft>
              <a:buFont typeface="Arial" charset="0"/>
              <a:buChar char="»"/>
              <a:defRPr sz="9400">
                <a:solidFill>
                  <a:schemeClr val="tx1"/>
                </a:solidFill>
                <a:latin typeface="Calibri" pitchFamily="34" charset="0"/>
              </a:defRPr>
            </a:lvl9pPr>
          </a:lstStyle>
          <a:p>
            <a:pPr algn="ctr" eaLnBrk="1" hangingPunct="1">
              <a:spcBef>
                <a:spcPct val="0"/>
              </a:spcBef>
              <a:buFontTx/>
              <a:buNone/>
            </a:pPr>
            <a:endParaRPr lang="en-US" altLang="en-US" sz="6600" dirty="0">
              <a:solidFill>
                <a:srgbClr val="227767"/>
              </a:solidFill>
            </a:endParaRPr>
          </a:p>
        </p:txBody>
      </p:sp>
      <p:sp>
        <p:nvSpPr>
          <p:cNvPr id="3" name="TextBox 2">
            <a:extLst>
              <a:ext uri="{FF2B5EF4-FFF2-40B4-BE49-F238E27FC236}">
                <a16:creationId xmlns:a16="http://schemas.microsoft.com/office/drawing/2014/main" xmlns="" id="{9E1FDF2E-7326-483C-B6FA-75CFA1B7C741}"/>
              </a:ext>
            </a:extLst>
          </p:cNvPr>
          <p:cNvSpPr txBox="1"/>
          <p:nvPr/>
        </p:nvSpPr>
        <p:spPr>
          <a:xfrm>
            <a:off x="660555" y="6804002"/>
            <a:ext cx="36731420" cy="646331"/>
          </a:xfrm>
          <a:prstGeom prst="rect">
            <a:avLst/>
          </a:prstGeom>
          <a:noFill/>
        </p:spPr>
        <p:txBody>
          <a:bodyPr wrap="square" rtlCol="0">
            <a:noAutofit/>
          </a:bodyPr>
          <a:lstStyle/>
          <a:p>
            <a:r>
              <a:rPr lang="en-CA" sz="3600" dirty="0">
                <a:solidFill>
                  <a:srgbClr val="D9E6EC"/>
                </a:solidFill>
              </a:rPr>
              <a:t>CONTACT INFORMATION:  ktsinman@pion-inc.com</a:t>
            </a:r>
          </a:p>
        </p:txBody>
      </p:sp>
      <p:sp>
        <p:nvSpPr>
          <p:cNvPr id="16" name="TextBox 15">
            <a:extLst>
              <a:ext uri="{FF2B5EF4-FFF2-40B4-BE49-F238E27FC236}">
                <a16:creationId xmlns:a16="http://schemas.microsoft.com/office/drawing/2014/main" xmlns="" id="{F939ADFC-CDB9-46B7-AA2C-440952894FD2}"/>
              </a:ext>
            </a:extLst>
          </p:cNvPr>
          <p:cNvSpPr txBox="1"/>
          <p:nvPr/>
        </p:nvSpPr>
        <p:spPr>
          <a:xfrm>
            <a:off x="686456" y="2084377"/>
            <a:ext cx="3746414" cy="1200329"/>
          </a:xfrm>
          <a:prstGeom prst="rect">
            <a:avLst/>
          </a:prstGeom>
          <a:noFill/>
        </p:spPr>
        <p:txBody>
          <a:bodyPr wrap="square" rtlCol="0">
            <a:spAutoFit/>
          </a:bodyPr>
          <a:lstStyle/>
          <a:p>
            <a:pPr algn="ctr"/>
            <a:r>
              <a:rPr lang="en-US" sz="7200" b="1" spc="472" dirty="0">
                <a:solidFill>
                  <a:srgbClr val="D9E6EC"/>
                </a:solidFill>
              </a:rPr>
              <a:t>T1024</a:t>
            </a:r>
            <a:endParaRPr lang="en-US" sz="4400" b="1" spc="472" dirty="0">
              <a:solidFill>
                <a:srgbClr val="D9E6EC"/>
              </a:solidFill>
            </a:endParaRPr>
          </a:p>
        </p:txBody>
      </p:sp>
      <p:pic>
        <p:nvPicPr>
          <p:cNvPr id="21" name="Kép 20"/>
          <p:cNvPicPr>
            <a:picLocks noChangeAspect="1"/>
          </p:cNvPicPr>
          <p:nvPr/>
        </p:nvPicPr>
        <p:blipFill>
          <a:blip r:embed="rId2"/>
          <a:stretch>
            <a:fillRect/>
          </a:stretch>
        </p:blipFill>
        <p:spPr>
          <a:xfrm>
            <a:off x="7570048" y="24909833"/>
            <a:ext cx="8860609" cy="5350097"/>
          </a:xfrm>
          <a:prstGeom prst="rect">
            <a:avLst/>
          </a:prstGeom>
        </p:spPr>
      </p:pic>
      <p:sp>
        <p:nvSpPr>
          <p:cNvPr id="8" name="Szövegdoboz 7"/>
          <p:cNvSpPr txBox="1"/>
          <p:nvPr/>
        </p:nvSpPr>
        <p:spPr>
          <a:xfrm>
            <a:off x="1079223" y="24739057"/>
            <a:ext cx="6490825" cy="7478970"/>
          </a:xfrm>
          <a:prstGeom prst="rect">
            <a:avLst/>
          </a:prstGeom>
          <a:noFill/>
        </p:spPr>
        <p:txBody>
          <a:bodyPr wrap="square" rtlCol="0">
            <a:spAutoFit/>
          </a:bodyPr>
          <a:lstStyle/>
          <a:p>
            <a:pPr algn="just"/>
            <a:r>
              <a:rPr lang="en-US" sz="3200" dirty="0">
                <a:solidFill>
                  <a:srgbClr val="003152"/>
                </a:solidFill>
              </a:rPr>
              <a:t>The load dependent effect of various additives that can influence the characteristics of dissolution and absorption through artificial membrane (cellulose membrane with 1 </a:t>
            </a:r>
            <a:r>
              <a:rPr lang="en-US" sz="3200" dirty="0" err="1">
                <a:solidFill>
                  <a:srgbClr val="003152"/>
                </a:solidFill>
              </a:rPr>
              <a:t>kDa</a:t>
            </a:r>
            <a:r>
              <a:rPr lang="en-US" sz="3200" dirty="0">
                <a:solidFill>
                  <a:srgbClr val="003152"/>
                </a:solidFill>
              </a:rPr>
              <a:t> MWCO) were observed by carrying out a simultaneous dissolution-absorption study with a side-by-side diffusion cell, µFLUX</a:t>
            </a:r>
            <a:r>
              <a:rPr lang="en-US" sz="3200" baseline="30000" dirty="0">
                <a:solidFill>
                  <a:srgbClr val="003152"/>
                </a:solidFill>
              </a:rPr>
              <a:t>TM</a:t>
            </a:r>
            <a:r>
              <a:rPr lang="en-US" sz="3200" dirty="0">
                <a:solidFill>
                  <a:srgbClr val="003152"/>
                </a:solidFill>
              </a:rPr>
              <a:t>. The solubilizing effect of the polymers were studied by carrying out thermodynamic solubility assays in pH 6.5 phosphate buffer (same as the donor media in the dissolution-permeation assays).</a:t>
            </a:r>
          </a:p>
        </p:txBody>
      </p:sp>
      <p:sp>
        <p:nvSpPr>
          <p:cNvPr id="10" name="Szövegdoboz 9"/>
          <p:cNvSpPr txBox="1"/>
          <p:nvPr/>
        </p:nvSpPr>
        <p:spPr>
          <a:xfrm>
            <a:off x="9200611" y="19461776"/>
            <a:ext cx="6738836" cy="5509200"/>
          </a:xfrm>
          <a:prstGeom prst="rect">
            <a:avLst/>
          </a:prstGeom>
          <a:noFill/>
        </p:spPr>
        <p:txBody>
          <a:bodyPr wrap="square" rtlCol="0">
            <a:spAutoFit/>
          </a:bodyPr>
          <a:lstStyle/>
          <a:p>
            <a:pPr algn="just"/>
            <a:r>
              <a:rPr lang="en-US" sz="3200" dirty="0">
                <a:solidFill>
                  <a:srgbClr val="003152"/>
                </a:solidFill>
              </a:rPr>
              <a:t>The polymer</a:t>
            </a:r>
            <a:r>
              <a:rPr lang="hu-HU" sz="3200" dirty="0">
                <a:solidFill>
                  <a:srgbClr val="003152"/>
                </a:solidFill>
              </a:rPr>
              <a:t> and</a:t>
            </a:r>
            <a:r>
              <a:rPr lang="en-US" sz="3200" dirty="0">
                <a:solidFill>
                  <a:srgbClr val="003152"/>
                </a:solidFill>
              </a:rPr>
              <a:t> the </a:t>
            </a:r>
            <a:r>
              <a:rPr lang="hu-HU" sz="3200" dirty="0">
                <a:solidFill>
                  <a:srgbClr val="003152"/>
                </a:solidFill>
              </a:rPr>
              <a:t>API (88:12) </a:t>
            </a:r>
            <a:r>
              <a:rPr lang="en-US" sz="3200" dirty="0">
                <a:solidFill>
                  <a:srgbClr val="003152"/>
                </a:solidFill>
              </a:rPr>
              <a:t>were added into</a:t>
            </a:r>
            <a:r>
              <a:rPr lang="hu-HU" sz="3200" dirty="0">
                <a:solidFill>
                  <a:srgbClr val="003152"/>
                </a:solidFill>
              </a:rPr>
              <a:t> </a:t>
            </a:r>
            <a:r>
              <a:rPr lang="hu-HU" sz="3200" dirty="0" err="1">
                <a:solidFill>
                  <a:srgbClr val="003152"/>
                </a:solidFill>
              </a:rPr>
              <a:t>ethanol</a:t>
            </a:r>
            <a:r>
              <a:rPr lang="en-US" sz="3200" dirty="0">
                <a:solidFill>
                  <a:srgbClr val="003152"/>
                </a:solidFill>
              </a:rPr>
              <a:t> and stirred by a magnetic stirrer at 600 rpm until the dissolution completed. The electrical potential applied on the spinneret electrode was 40 kV . A grounded aluminum plate covered with aluminum foil was used as collector (20 cm from the spinneret). Polymer solutions were dosed with </a:t>
            </a:r>
            <a:r>
              <a:rPr lang="hu-HU" sz="3200" dirty="0">
                <a:solidFill>
                  <a:srgbClr val="003152"/>
                </a:solidFill>
              </a:rPr>
              <a:t>8-10</a:t>
            </a:r>
            <a:r>
              <a:rPr lang="en-US" sz="3200" dirty="0">
                <a:solidFill>
                  <a:srgbClr val="003152"/>
                </a:solidFill>
              </a:rPr>
              <a:t> mL/h</a:t>
            </a:r>
            <a:r>
              <a:rPr lang="hu-HU" sz="3200" dirty="0">
                <a:solidFill>
                  <a:srgbClr val="003152"/>
                </a:solidFill>
              </a:rPr>
              <a:t>.</a:t>
            </a:r>
            <a:r>
              <a:rPr lang="en-US" sz="3200" dirty="0"/>
              <a:t> </a:t>
            </a:r>
          </a:p>
          <a:p>
            <a:pPr algn="just"/>
            <a:endParaRPr lang="en-US" sz="3200" dirty="0"/>
          </a:p>
        </p:txBody>
      </p:sp>
      <p:pic>
        <p:nvPicPr>
          <p:cNvPr id="34" name="Picture 24" descr="DSC00481"/>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008734" y="21467488"/>
            <a:ext cx="2807447" cy="2304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Kép 14"/>
          <p:cNvPicPr>
            <a:picLocks noChangeAspect="1"/>
          </p:cNvPicPr>
          <p:nvPr/>
        </p:nvPicPr>
        <p:blipFill>
          <a:blip r:embed="rId4"/>
          <a:stretch>
            <a:fillRect/>
          </a:stretch>
        </p:blipFill>
        <p:spPr>
          <a:xfrm>
            <a:off x="37391975" y="9081742"/>
            <a:ext cx="9024262" cy="6494204"/>
          </a:xfrm>
          <a:prstGeom prst="rect">
            <a:avLst/>
          </a:prstGeom>
        </p:spPr>
      </p:pic>
      <p:grpSp>
        <p:nvGrpSpPr>
          <p:cNvPr id="22" name="Csoportba foglalás 21"/>
          <p:cNvGrpSpPr/>
          <p:nvPr/>
        </p:nvGrpSpPr>
        <p:grpSpPr>
          <a:xfrm>
            <a:off x="1079223" y="19572031"/>
            <a:ext cx="5814963" cy="4744775"/>
            <a:chOff x="16309780" y="4461613"/>
            <a:chExt cx="6291263" cy="3451822"/>
          </a:xfrm>
        </p:grpSpPr>
        <p:pic>
          <p:nvPicPr>
            <p:cNvPr id="23" name="Kép 22"/>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6309780" y="4461613"/>
              <a:ext cx="5201486" cy="3451822"/>
            </a:xfrm>
            <a:prstGeom prst="rect">
              <a:avLst/>
            </a:prstGeom>
            <a:solidFill>
              <a:srgbClr val="00B0F0"/>
            </a:solidFill>
          </p:spPr>
        </p:pic>
        <p:sp>
          <p:nvSpPr>
            <p:cNvPr id="25" name="Szalagnyíl lefelé 24"/>
            <p:cNvSpPr/>
            <p:nvPr/>
          </p:nvSpPr>
          <p:spPr>
            <a:xfrm>
              <a:off x="20577295" y="5221216"/>
              <a:ext cx="2023748" cy="883866"/>
            </a:xfrm>
            <a:prstGeom prst="curvedDownArrow">
              <a:avLst/>
            </a:prstGeom>
            <a:solidFill>
              <a:srgbClr val="005B1F"/>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solidFill>
                  <a:schemeClr val="tx1"/>
                </a:solidFill>
              </a:endParaRPr>
            </a:p>
          </p:txBody>
        </p:sp>
      </p:grpSp>
      <p:sp>
        <p:nvSpPr>
          <p:cNvPr id="59" name="Szövegdoboz 58"/>
          <p:cNvSpPr txBox="1"/>
          <p:nvPr/>
        </p:nvSpPr>
        <p:spPr>
          <a:xfrm>
            <a:off x="1079223" y="24162437"/>
            <a:ext cx="8484481" cy="523220"/>
          </a:xfrm>
          <a:prstGeom prst="rect">
            <a:avLst/>
          </a:prstGeom>
          <a:noFill/>
        </p:spPr>
        <p:txBody>
          <a:bodyPr wrap="square" rtlCol="0">
            <a:spAutoFit/>
          </a:bodyPr>
          <a:lstStyle/>
          <a:p>
            <a:r>
              <a:rPr lang="hu-HU" sz="2800" b="1" dirty="0" err="1">
                <a:solidFill>
                  <a:srgbClr val="002060"/>
                </a:solidFill>
                <a:latin typeface="+mj-lt"/>
                <a:cs typeface="Times New Roman" panose="02020603050405020304" pitchFamily="18" charset="0"/>
              </a:rPr>
              <a:t>Figure</a:t>
            </a:r>
            <a:r>
              <a:rPr lang="hu-HU" sz="2800" b="1" dirty="0">
                <a:solidFill>
                  <a:srgbClr val="002060"/>
                </a:solidFill>
                <a:latin typeface="+mj-lt"/>
                <a:cs typeface="Times New Roman" panose="02020603050405020304" pitchFamily="18" charset="0"/>
              </a:rPr>
              <a:t> 1. </a:t>
            </a:r>
            <a:r>
              <a:rPr lang="hu-HU" sz="2800" dirty="0" err="1">
                <a:solidFill>
                  <a:srgbClr val="002060"/>
                </a:solidFill>
                <a:cs typeface="Times New Roman" panose="02020603050405020304" pitchFamily="18" charset="0"/>
              </a:rPr>
              <a:t>Electrospinning</a:t>
            </a:r>
            <a:r>
              <a:rPr lang="hu-HU" sz="2800" dirty="0">
                <a:solidFill>
                  <a:srgbClr val="002060"/>
                </a:solidFill>
                <a:cs typeface="Times New Roman" panose="02020603050405020304" pitchFamily="18" charset="0"/>
              </a:rPr>
              <a:t> </a:t>
            </a:r>
            <a:r>
              <a:rPr lang="hu-HU" sz="2800" dirty="0" err="1">
                <a:solidFill>
                  <a:srgbClr val="002060"/>
                </a:solidFill>
                <a:cs typeface="Times New Roman" panose="02020603050405020304" pitchFamily="18" charset="0"/>
              </a:rPr>
              <a:t>apparatus</a:t>
            </a:r>
            <a:endParaRPr lang="hu-HU" sz="2800" dirty="0">
              <a:solidFill>
                <a:srgbClr val="002060"/>
              </a:solidFill>
              <a:cs typeface="Times New Roman" panose="02020603050405020304" pitchFamily="18" charset="0"/>
            </a:endParaRPr>
          </a:p>
        </p:txBody>
      </p:sp>
      <p:sp>
        <p:nvSpPr>
          <p:cNvPr id="60" name="Szövegdoboz 59"/>
          <p:cNvSpPr txBox="1"/>
          <p:nvPr/>
        </p:nvSpPr>
        <p:spPr>
          <a:xfrm>
            <a:off x="8152658" y="30419033"/>
            <a:ext cx="7966755" cy="954107"/>
          </a:xfrm>
          <a:prstGeom prst="rect">
            <a:avLst/>
          </a:prstGeom>
          <a:noFill/>
        </p:spPr>
        <p:txBody>
          <a:bodyPr wrap="square" rtlCol="0">
            <a:spAutoFit/>
          </a:bodyPr>
          <a:lstStyle/>
          <a:p>
            <a:pPr algn="just"/>
            <a:r>
              <a:rPr lang="en-US" sz="2800" b="1" dirty="0">
                <a:solidFill>
                  <a:srgbClr val="002060"/>
                </a:solidFill>
              </a:rPr>
              <a:t>Figure 2</a:t>
            </a:r>
            <a:r>
              <a:rPr lang="en-US" sz="2800" dirty="0">
                <a:solidFill>
                  <a:srgbClr val="002060"/>
                </a:solidFill>
              </a:rPr>
              <a:t>. A fragment of the </a:t>
            </a:r>
            <a:r>
              <a:rPr lang="en-US" sz="2800" dirty="0" smtClean="0">
                <a:solidFill>
                  <a:srgbClr val="002060"/>
                </a:solidFill>
              </a:rPr>
              <a:t>µFLUX™ </a:t>
            </a:r>
            <a:r>
              <a:rPr lang="en-US" sz="2800" dirty="0">
                <a:solidFill>
                  <a:srgbClr val="002060"/>
                </a:solidFill>
              </a:rPr>
              <a:t>apparatus showing a pair of the donor and receiver </a:t>
            </a:r>
            <a:r>
              <a:rPr lang="en-US" sz="2800" dirty="0" smtClean="0">
                <a:solidFill>
                  <a:srgbClr val="002060"/>
                </a:solidFill>
              </a:rPr>
              <a:t>chambers</a:t>
            </a:r>
            <a:endParaRPr lang="hu-HU" sz="2800" dirty="0">
              <a:solidFill>
                <a:srgbClr val="002060"/>
              </a:solidFill>
            </a:endParaRPr>
          </a:p>
        </p:txBody>
      </p:sp>
      <p:pic>
        <p:nvPicPr>
          <p:cNvPr id="70" name="Kép 69"/>
          <p:cNvPicPr>
            <a:picLocks noChangeAspect="1"/>
          </p:cNvPicPr>
          <p:nvPr/>
        </p:nvPicPr>
        <p:blipFill>
          <a:blip r:embed="rId6"/>
          <a:stretch>
            <a:fillRect/>
          </a:stretch>
        </p:blipFill>
        <p:spPr>
          <a:xfrm>
            <a:off x="26658127" y="11760147"/>
            <a:ext cx="6498867" cy="4864421"/>
          </a:xfrm>
          <a:prstGeom prst="rect">
            <a:avLst/>
          </a:prstGeom>
        </p:spPr>
      </p:pic>
      <p:pic>
        <p:nvPicPr>
          <p:cNvPr id="72" name="Kép 71"/>
          <p:cNvPicPr>
            <a:picLocks noChangeAspect="1"/>
          </p:cNvPicPr>
          <p:nvPr/>
        </p:nvPicPr>
        <p:blipFill>
          <a:blip r:embed="rId7"/>
          <a:stretch>
            <a:fillRect/>
          </a:stretch>
        </p:blipFill>
        <p:spPr>
          <a:xfrm>
            <a:off x="25825037" y="19812048"/>
            <a:ext cx="8352158" cy="7519919"/>
          </a:xfrm>
          <a:prstGeom prst="rect">
            <a:avLst/>
          </a:prstGeom>
        </p:spPr>
      </p:pic>
      <p:pic>
        <p:nvPicPr>
          <p:cNvPr id="73" name="Kép 72"/>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36142846" y="29895697"/>
            <a:ext cx="3986391" cy="2322330"/>
          </a:xfrm>
          <a:prstGeom prst="rect">
            <a:avLst/>
          </a:prstGeom>
        </p:spPr>
      </p:pic>
      <p:pic>
        <p:nvPicPr>
          <p:cNvPr id="74" name="Kép 73"/>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42430493" y="29847599"/>
            <a:ext cx="6175408" cy="2322330"/>
          </a:xfrm>
          <a:prstGeom prst="rect">
            <a:avLst/>
          </a:prstGeom>
        </p:spPr>
      </p:pic>
      <p:sp>
        <p:nvSpPr>
          <p:cNvPr id="123" name="Szövegdoboz 122"/>
          <p:cNvSpPr txBox="1"/>
          <p:nvPr/>
        </p:nvSpPr>
        <p:spPr>
          <a:xfrm>
            <a:off x="17466637" y="19050626"/>
            <a:ext cx="16483065" cy="646331"/>
          </a:xfrm>
          <a:prstGeom prst="rect">
            <a:avLst/>
          </a:prstGeom>
          <a:noFill/>
        </p:spPr>
        <p:txBody>
          <a:bodyPr wrap="square" rtlCol="0">
            <a:spAutoFit/>
          </a:bodyPr>
          <a:lstStyle/>
          <a:p>
            <a:r>
              <a:rPr lang="hu-HU" sz="3600" dirty="0">
                <a:solidFill>
                  <a:srgbClr val="002060"/>
                </a:solidFill>
              </a:rPr>
              <a:t>Is the membrane transport through </a:t>
            </a:r>
            <a:r>
              <a:rPr lang="hu-HU" sz="3600" dirty="0" smtClean="0">
                <a:solidFill>
                  <a:srgbClr val="002060"/>
                </a:solidFill>
              </a:rPr>
              <a:t>size</a:t>
            </a:r>
            <a:r>
              <a:rPr lang="en-US" sz="3600" dirty="0" smtClean="0">
                <a:solidFill>
                  <a:srgbClr val="002060"/>
                </a:solidFill>
              </a:rPr>
              <a:t> </a:t>
            </a:r>
            <a:r>
              <a:rPr lang="hu-HU" sz="3600" dirty="0" smtClean="0">
                <a:solidFill>
                  <a:srgbClr val="002060"/>
                </a:solidFill>
              </a:rPr>
              <a:t>exclusion mem</a:t>
            </a:r>
            <a:r>
              <a:rPr lang="en-US" sz="3600" dirty="0" smtClean="0">
                <a:solidFill>
                  <a:srgbClr val="002060"/>
                </a:solidFill>
              </a:rPr>
              <a:t>b</a:t>
            </a:r>
            <a:r>
              <a:rPr lang="hu-HU" sz="3600" dirty="0" smtClean="0">
                <a:solidFill>
                  <a:srgbClr val="002060"/>
                </a:solidFill>
              </a:rPr>
              <a:t>ranes </a:t>
            </a:r>
            <a:r>
              <a:rPr lang="hu-HU" sz="3600" dirty="0">
                <a:solidFill>
                  <a:srgbClr val="002060"/>
                </a:solidFill>
              </a:rPr>
              <a:t>concentration driven?</a:t>
            </a:r>
            <a:endParaRPr lang="en-US" sz="3600" dirty="0">
              <a:solidFill>
                <a:srgbClr val="002060"/>
              </a:solidFill>
            </a:endParaRPr>
          </a:p>
        </p:txBody>
      </p:sp>
      <p:sp>
        <p:nvSpPr>
          <p:cNvPr id="125" name="Szövegdoboz 124"/>
          <p:cNvSpPr txBox="1"/>
          <p:nvPr/>
        </p:nvSpPr>
        <p:spPr>
          <a:xfrm>
            <a:off x="17466637" y="18359717"/>
            <a:ext cx="13358883" cy="584775"/>
          </a:xfrm>
          <a:prstGeom prst="rect">
            <a:avLst/>
          </a:prstGeom>
          <a:noFill/>
        </p:spPr>
        <p:txBody>
          <a:bodyPr wrap="square" rtlCol="0">
            <a:spAutoFit/>
          </a:bodyPr>
          <a:lstStyle/>
          <a:p>
            <a:r>
              <a:rPr lang="en-US" sz="3200" b="1" dirty="0">
                <a:solidFill>
                  <a:srgbClr val="002060"/>
                </a:solidFill>
              </a:rPr>
              <a:t>I</a:t>
            </a:r>
            <a:r>
              <a:rPr lang="hu-HU" sz="3200" b="1" dirty="0">
                <a:solidFill>
                  <a:srgbClr val="002060"/>
                </a:solidFill>
              </a:rPr>
              <a:t>I</a:t>
            </a:r>
            <a:r>
              <a:rPr lang="en-US" sz="3200" b="1" dirty="0">
                <a:solidFill>
                  <a:srgbClr val="002060"/>
                </a:solidFill>
              </a:rPr>
              <a:t>. Results of flux experiments of </a:t>
            </a:r>
            <a:r>
              <a:rPr lang="en-US" sz="3200" b="1" dirty="0" err="1">
                <a:solidFill>
                  <a:srgbClr val="002060"/>
                </a:solidFill>
              </a:rPr>
              <a:t>electrospun</a:t>
            </a:r>
            <a:r>
              <a:rPr lang="en-US" sz="3200" b="1" dirty="0">
                <a:solidFill>
                  <a:srgbClr val="002060"/>
                </a:solidFill>
              </a:rPr>
              <a:t> formulations and the pure API</a:t>
            </a:r>
          </a:p>
        </p:txBody>
      </p:sp>
      <p:sp>
        <p:nvSpPr>
          <p:cNvPr id="126" name="Szövegdoboz 125"/>
          <p:cNvSpPr txBox="1"/>
          <p:nvPr/>
        </p:nvSpPr>
        <p:spPr>
          <a:xfrm>
            <a:off x="17630168" y="9608125"/>
            <a:ext cx="15786054" cy="1077218"/>
          </a:xfrm>
          <a:prstGeom prst="rect">
            <a:avLst/>
          </a:prstGeom>
          <a:noFill/>
        </p:spPr>
        <p:txBody>
          <a:bodyPr wrap="square" rtlCol="0">
            <a:spAutoFit/>
          </a:bodyPr>
          <a:lstStyle/>
          <a:p>
            <a:r>
              <a:rPr lang="en-US" sz="3200" b="1" dirty="0">
                <a:solidFill>
                  <a:srgbClr val="002060"/>
                </a:solidFill>
              </a:rPr>
              <a:t>I. Results of </a:t>
            </a:r>
            <a:r>
              <a:rPr lang="hu-HU" sz="3200" b="1" dirty="0" err="1">
                <a:solidFill>
                  <a:srgbClr val="002060"/>
                </a:solidFill>
              </a:rPr>
              <a:t>thermodynamic</a:t>
            </a:r>
            <a:r>
              <a:rPr lang="hu-HU" sz="3200" b="1" dirty="0">
                <a:solidFill>
                  <a:srgbClr val="002060"/>
                </a:solidFill>
              </a:rPr>
              <a:t> </a:t>
            </a:r>
            <a:r>
              <a:rPr lang="hu-HU" sz="3200" b="1" dirty="0" err="1" smtClean="0">
                <a:solidFill>
                  <a:srgbClr val="002060"/>
                </a:solidFill>
              </a:rPr>
              <a:t>solubility</a:t>
            </a:r>
            <a:r>
              <a:rPr lang="hu-HU" sz="3200" b="1" dirty="0" smtClean="0">
                <a:solidFill>
                  <a:srgbClr val="002060"/>
                </a:solidFill>
              </a:rPr>
              <a:t> </a:t>
            </a:r>
            <a:r>
              <a:rPr lang="hu-HU" sz="3200" b="1" dirty="0" err="1">
                <a:solidFill>
                  <a:srgbClr val="002060"/>
                </a:solidFill>
              </a:rPr>
              <a:t>measurement</a:t>
            </a:r>
            <a:r>
              <a:rPr lang="hu-HU" sz="3200" b="1" dirty="0">
                <a:solidFill>
                  <a:srgbClr val="002060"/>
                </a:solidFill>
              </a:rPr>
              <a:t> </a:t>
            </a:r>
            <a:r>
              <a:rPr lang="hu-HU" sz="3200" b="1" dirty="0" smtClean="0">
                <a:solidFill>
                  <a:srgbClr val="002060"/>
                </a:solidFill>
              </a:rPr>
              <a:t>of </a:t>
            </a:r>
            <a:r>
              <a:rPr lang="en-US" sz="3200" b="1" dirty="0" smtClean="0">
                <a:solidFill>
                  <a:srgbClr val="002060"/>
                </a:solidFill>
              </a:rPr>
              <a:t>pure </a:t>
            </a:r>
            <a:r>
              <a:rPr lang="en-US" sz="3200" b="1" dirty="0">
                <a:solidFill>
                  <a:srgbClr val="002060"/>
                </a:solidFill>
              </a:rPr>
              <a:t>API</a:t>
            </a:r>
            <a:r>
              <a:rPr lang="hu-HU" sz="3200" b="1" dirty="0">
                <a:solidFill>
                  <a:srgbClr val="002060"/>
                </a:solidFill>
              </a:rPr>
              <a:t> </a:t>
            </a:r>
            <a:r>
              <a:rPr lang="hu-HU" sz="3200" b="1" dirty="0" err="1">
                <a:solidFill>
                  <a:srgbClr val="002060"/>
                </a:solidFill>
              </a:rPr>
              <a:t>in</a:t>
            </a:r>
            <a:r>
              <a:rPr lang="hu-HU" sz="3200" b="1" dirty="0">
                <a:solidFill>
                  <a:srgbClr val="002060"/>
                </a:solidFill>
              </a:rPr>
              <a:t> </a:t>
            </a:r>
            <a:r>
              <a:rPr lang="hu-HU" sz="3200" b="1" dirty="0" err="1">
                <a:solidFill>
                  <a:srgbClr val="002060"/>
                </a:solidFill>
              </a:rPr>
              <a:t>the</a:t>
            </a:r>
            <a:r>
              <a:rPr lang="hu-HU" sz="3200" b="1" dirty="0">
                <a:solidFill>
                  <a:srgbClr val="002060"/>
                </a:solidFill>
              </a:rPr>
              <a:t> </a:t>
            </a:r>
            <a:r>
              <a:rPr lang="hu-HU" sz="3200" b="1" dirty="0" err="1">
                <a:solidFill>
                  <a:srgbClr val="002060"/>
                </a:solidFill>
              </a:rPr>
              <a:t>presence</a:t>
            </a:r>
            <a:r>
              <a:rPr lang="hu-HU" sz="3200" b="1" dirty="0">
                <a:solidFill>
                  <a:srgbClr val="002060"/>
                </a:solidFill>
              </a:rPr>
              <a:t> of </a:t>
            </a:r>
            <a:r>
              <a:rPr lang="hu-HU" sz="3200" b="1" dirty="0" err="1">
                <a:solidFill>
                  <a:srgbClr val="002060"/>
                </a:solidFill>
              </a:rPr>
              <a:t>different</a:t>
            </a:r>
            <a:r>
              <a:rPr lang="hu-HU" sz="3200" b="1" dirty="0">
                <a:solidFill>
                  <a:srgbClr val="002060"/>
                </a:solidFill>
              </a:rPr>
              <a:t> </a:t>
            </a:r>
            <a:r>
              <a:rPr lang="hu-HU" sz="3200" b="1" dirty="0" err="1">
                <a:solidFill>
                  <a:srgbClr val="002060"/>
                </a:solidFill>
              </a:rPr>
              <a:t>amount</a:t>
            </a:r>
            <a:r>
              <a:rPr lang="hu-HU" sz="3200" b="1" dirty="0">
                <a:solidFill>
                  <a:srgbClr val="002060"/>
                </a:solidFill>
              </a:rPr>
              <a:t> </a:t>
            </a:r>
            <a:r>
              <a:rPr lang="hu-HU" sz="3200" b="1" dirty="0" err="1">
                <a:solidFill>
                  <a:srgbClr val="002060"/>
                </a:solidFill>
              </a:rPr>
              <a:t>of</a:t>
            </a:r>
            <a:r>
              <a:rPr lang="hu-HU" sz="3200" b="1" dirty="0">
                <a:solidFill>
                  <a:srgbClr val="002060"/>
                </a:solidFill>
              </a:rPr>
              <a:t> </a:t>
            </a:r>
            <a:r>
              <a:rPr lang="hu-HU" sz="3200" b="1" dirty="0" err="1">
                <a:solidFill>
                  <a:srgbClr val="002060"/>
                </a:solidFill>
              </a:rPr>
              <a:t>additives</a:t>
            </a:r>
            <a:endParaRPr lang="en-US" sz="3200" b="1" dirty="0">
              <a:solidFill>
                <a:srgbClr val="002060"/>
              </a:solidFill>
            </a:endParaRPr>
          </a:p>
        </p:txBody>
      </p:sp>
      <p:sp>
        <p:nvSpPr>
          <p:cNvPr id="128" name="Szövegdoboz 127"/>
          <p:cNvSpPr txBox="1"/>
          <p:nvPr/>
        </p:nvSpPr>
        <p:spPr>
          <a:xfrm>
            <a:off x="17523148" y="16705510"/>
            <a:ext cx="17265249" cy="954107"/>
          </a:xfrm>
          <a:prstGeom prst="rect">
            <a:avLst/>
          </a:prstGeom>
          <a:noFill/>
        </p:spPr>
        <p:txBody>
          <a:bodyPr wrap="square" rtlCol="0">
            <a:spAutoFit/>
          </a:bodyPr>
          <a:lstStyle/>
          <a:p>
            <a:r>
              <a:rPr lang="hu-HU" sz="2800" b="1" dirty="0">
                <a:solidFill>
                  <a:srgbClr val="002060"/>
                </a:solidFill>
              </a:rPr>
              <a:t>Figure 3</a:t>
            </a:r>
            <a:r>
              <a:rPr lang="hu-HU" sz="2800" b="1" dirty="0" smtClean="0">
                <a:solidFill>
                  <a:srgbClr val="002060"/>
                </a:solidFill>
              </a:rPr>
              <a:t>.</a:t>
            </a:r>
            <a:r>
              <a:rPr lang="en-US" sz="2800" b="1" dirty="0" smtClean="0">
                <a:solidFill>
                  <a:srgbClr val="002060"/>
                </a:solidFill>
              </a:rPr>
              <a:t> </a:t>
            </a:r>
            <a:r>
              <a:rPr lang="hu-HU" sz="2800" dirty="0" smtClean="0">
                <a:solidFill>
                  <a:srgbClr val="002060"/>
                </a:solidFill>
              </a:rPr>
              <a:t>a</a:t>
            </a:r>
            <a:r>
              <a:rPr lang="hu-HU" sz="2800" dirty="0">
                <a:solidFill>
                  <a:srgbClr val="002060"/>
                </a:solidFill>
              </a:rPr>
              <a:t>) Structure of the API and polymer </a:t>
            </a:r>
            <a:r>
              <a:rPr lang="hu-HU" sz="2800" dirty="0" smtClean="0">
                <a:solidFill>
                  <a:srgbClr val="002060"/>
                </a:solidFill>
              </a:rPr>
              <a:t>additives</a:t>
            </a:r>
            <a:r>
              <a:rPr lang="en-US" sz="2800" dirty="0" smtClean="0">
                <a:solidFill>
                  <a:srgbClr val="002060"/>
                </a:solidFill>
              </a:rPr>
              <a:t>;</a:t>
            </a:r>
            <a:r>
              <a:rPr lang="hu-HU" sz="2800" dirty="0" smtClean="0">
                <a:solidFill>
                  <a:srgbClr val="002060"/>
                </a:solidFill>
              </a:rPr>
              <a:t> </a:t>
            </a:r>
            <a:r>
              <a:rPr lang="hu-HU" sz="2800" dirty="0">
                <a:solidFill>
                  <a:srgbClr val="002060"/>
                </a:solidFill>
              </a:rPr>
              <a:t>b)Carvedilol solubility as a function of the amount of polymer additive</a:t>
            </a:r>
            <a:endParaRPr lang="en-US" sz="2800" dirty="0">
              <a:solidFill>
                <a:srgbClr val="002060"/>
              </a:solidFill>
            </a:endParaRPr>
          </a:p>
        </p:txBody>
      </p:sp>
      <p:sp>
        <p:nvSpPr>
          <p:cNvPr id="129" name="Szövegdoboz 128"/>
          <p:cNvSpPr txBox="1"/>
          <p:nvPr/>
        </p:nvSpPr>
        <p:spPr>
          <a:xfrm>
            <a:off x="17630168" y="10715099"/>
            <a:ext cx="16188698" cy="584775"/>
          </a:xfrm>
          <a:prstGeom prst="rect">
            <a:avLst/>
          </a:prstGeom>
          <a:noFill/>
        </p:spPr>
        <p:txBody>
          <a:bodyPr wrap="square" rtlCol="0">
            <a:spAutoFit/>
          </a:bodyPr>
          <a:lstStyle/>
          <a:p>
            <a:r>
              <a:rPr lang="hu-HU" sz="3200" dirty="0" err="1">
                <a:solidFill>
                  <a:srgbClr val="002060"/>
                </a:solidFill>
              </a:rPr>
              <a:t>Which</a:t>
            </a:r>
            <a:r>
              <a:rPr lang="hu-HU" sz="3200" dirty="0">
                <a:solidFill>
                  <a:srgbClr val="002060"/>
                </a:solidFill>
              </a:rPr>
              <a:t> </a:t>
            </a:r>
            <a:r>
              <a:rPr lang="hu-HU" sz="3200" dirty="0" err="1">
                <a:solidFill>
                  <a:srgbClr val="002060"/>
                </a:solidFill>
              </a:rPr>
              <a:t>polymer</a:t>
            </a:r>
            <a:r>
              <a:rPr lang="hu-HU" sz="3200" dirty="0">
                <a:solidFill>
                  <a:srgbClr val="002060"/>
                </a:solidFill>
              </a:rPr>
              <a:t> is </a:t>
            </a:r>
            <a:r>
              <a:rPr lang="hu-HU" sz="3200" dirty="0" err="1">
                <a:solidFill>
                  <a:srgbClr val="002060"/>
                </a:solidFill>
              </a:rPr>
              <a:t>the</a:t>
            </a:r>
            <a:r>
              <a:rPr lang="hu-HU" sz="3200" dirty="0">
                <a:solidFill>
                  <a:srgbClr val="002060"/>
                </a:solidFill>
              </a:rPr>
              <a:t> </a:t>
            </a:r>
            <a:r>
              <a:rPr lang="hu-HU" sz="3200" dirty="0" err="1">
                <a:solidFill>
                  <a:srgbClr val="002060"/>
                </a:solidFill>
              </a:rPr>
              <a:t>better</a:t>
            </a:r>
            <a:r>
              <a:rPr lang="hu-HU" sz="3200" dirty="0">
                <a:solidFill>
                  <a:srgbClr val="002060"/>
                </a:solidFill>
              </a:rPr>
              <a:t> </a:t>
            </a:r>
            <a:r>
              <a:rPr lang="hu-HU" sz="3200" dirty="0" err="1">
                <a:solidFill>
                  <a:srgbClr val="002060"/>
                </a:solidFill>
              </a:rPr>
              <a:t>solubilizing</a:t>
            </a:r>
            <a:r>
              <a:rPr lang="hu-HU" sz="3200" dirty="0">
                <a:solidFill>
                  <a:srgbClr val="002060"/>
                </a:solidFill>
              </a:rPr>
              <a:t> </a:t>
            </a:r>
            <a:r>
              <a:rPr lang="hu-HU" sz="3200" dirty="0" err="1">
                <a:solidFill>
                  <a:srgbClr val="002060"/>
                </a:solidFill>
              </a:rPr>
              <a:t>agent</a:t>
            </a:r>
            <a:r>
              <a:rPr lang="hu-HU" sz="3200" dirty="0">
                <a:solidFill>
                  <a:srgbClr val="002060"/>
                </a:solidFill>
              </a:rPr>
              <a:t>?</a:t>
            </a:r>
            <a:endParaRPr lang="en-US" sz="3200" dirty="0">
              <a:solidFill>
                <a:srgbClr val="002060"/>
              </a:solidFill>
            </a:endParaRPr>
          </a:p>
        </p:txBody>
      </p:sp>
      <p:sp>
        <p:nvSpPr>
          <p:cNvPr id="136" name="Szövegdoboz 135"/>
          <p:cNvSpPr txBox="1"/>
          <p:nvPr/>
        </p:nvSpPr>
        <p:spPr>
          <a:xfrm>
            <a:off x="26672235" y="11797955"/>
            <a:ext cx="1144674" cy="523220"/>
          </a:xfrm>
          <a:prstGeom prst="rect">
            <a:avLst/>
          </a:prstGeom>
          <a:noFill/>
        </p:spPr>
        <p:txBody>
          <a:bodyPr wrap="square" rtlCol="0">
            <a:spAutoFit/>
          </a:bodyPr>
          <a:lstStyle/>
          <a:p>
            <a:r>
              <a:rPr lang="hu-HU" sz="2800" dirty="0"/>
              <a:t>b)</a:t>
            </a:r>
            <a:endParaRPr lang="en-US" sz="2800" dirty="0"/>
          </a:p>
        </p:txBody>
      </p:sp>
      <p:grpSp>
        <p:nvGrpSpPr>
          <p:cNvPr id="132" name="Csoportba foglalás 131"/>
          <p:cNvGrpSpPr/>
          <p:nvPr/>
        </p:nvGrpSpPr>
        <p:grpSpPr>
          <a:xfrm>
            <a:off x="17787124" y="11760147"/>
            <a:ext cx="8848446" cy="4751138"/>
            <a:chOff x="17784019" y="11745778"/>
            <a:chExt cx="8318157" cy="4027641"/>
          </a:xfrm>
        </p:grpSpPr>
        <p:sp>
          <p:nvSpPr>
            <p:cNvPr id="131" name="Téglalap 130"/>
            <p:cNvSpPr/>
            <p:nvPr/>
          </p:nvSpPr>
          <p:spPr>
            <a:xfrm>
              <a:off x="17784019" y="11753480"/>
              <a:ext cx="8299282" cy="40199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4" name="Picture 10" descr="Image result for PVPVA 64"/>
            <p:cNvPicPr>
              <a:picLocks noChangeAspect="1" noChangeArrowheads="1"/>
            </p:cNvPicPr>
            <p:nvPr/>
          </p:nvPicPr>
          <p:blipFill>
            <a:blip r:embed="rId10">
              <a:extLst>
                <a:ext uri="{28A0092B-C50C-407E-A947-70E740481C1C}">
                  <a14:useLocalDpi xmlns:a14="http://schemas.microsoft.com/office/drawing/2010/main"/>
                </a:ext>
              </a:extLst>
            </a:blip>
            <a:srcRect/>
            <a:stretch>
              <a:fillRect/>
            </a:stretch>
          </p:blipFill>
          <p:spPr bwMode="auto">
            <a:xfrm>
              <a:off x="18475783" y="13677559"/>
              <a:ext cx="4374808" cy="181791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soluplus"/>
            <p:cNvPicPr>
              <a:picLocks noChangeAspect="1" noChangeArrowheads="1"/>
            </p:cNvPicPr>
            <p:nvPr/>
          </p:nvPicPr>
          <p:blipFill>
            <a:blip r:embed="rId11" cstate="screen">
              <a:extLst>
                <a:ext uri="{28A0092B-C50C-407E-A947-70E740481C1C}">
                  <a14:useLocalDpi xmlns:a14="http://schemas.microsoft.com/office/drawing/2010/main"/>
                </a:ext>
              </a:extLst>
            </a:blip>
            <a:srcRect/>
            <a:stretch>
              <a:fillRect/>
            </a:stretch>
          </p:blipFill>
          <p:spPr bwMode="auto">
            <a:xfrm>
              <a:off x="23586830" y="11750561"/>
              <a:ext cx="2515346" cy="395767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carvedilol"/>
            <p:cNvPicPr>
              <a:picLocks noChangeAspect="1" noChangeArrowheads="1"/>
            </p:cNvPicPr>
            <p:nvPr/>
          </p:nvPicPr>
          <p:blipFill>
            <a:blip r:embed="rId12">
              <a:extLst>
                <a:ext uri="{28A0092B-C50C-407E-A947-70E740481C1C}">
                  <a14:useLocalDpi xmlns:a14="http://schemas.microsoft.com/office/drawing/2010/main"/>
                </a:ext>
              </a:extLst>
            </a:blip>
            <a:srcRect/>
            <a:stretch>
              <a:fillRect/>
            </a:stretch>
          </p:blipFill>
          <p:spPr bwMode="auto">
            <a:xfrm>
              <a:off x="17837362" y="11745778"/>
              <a:ext cx="5715000" cy="1838325"/>
            </a:xfrm>
            <a:prstGeom prst="rect">
              <a:avLst/>
            </a:prstGeom>
            <a:noFill/>
            <a:extLst>
              <a:ext uri="{909E8E84-426E-40dd-AFC4-6F175D3DCCD1}">
                <a14:hiddenFill xmlns:a14="http://schemas.microsoft.com/office/drawing/2010/main">
                  <a:solidFill>
                    <a:srgbClr val="FFFFFF"/>
                  </a:solidFill>
                </a14:hiddenFill>
              </a:ext>
            </a:extLst>
          </p:spPr>
        </p:pic>
      </p:grpSp>
      <p:sp>
        <p:nvSpPr>
          <p:cNvPr id="130" name="Szövegdoboz 129"/>
          <p:cNvSpPr txBox="1"/>
          <p:nvPr/>
        </p:nvSpPr>
        <p:spPr>
          <a:xfrm>
            <a:off x="17744489" y="11653076"/>
            <a:ext cx="1144674" cy="523220"/>
          </a:xfrm>
          <a:prstGeom prst="rect">
            <a:avLst/>
          </a:prstGeom>
          <a:noFill/>
        </p:spPr>
        <p:txBody>
          <a:bodyPr wrap="square" rtlCol="0">
            <a:spAutoFit/>
          </a:bodyPr>
          <a:lstStyle/>
          <a:p>
            <a:r>
              <a:rPr lang="hu-HU" sz="2800" dirty="0"/>
              <a:t>a)</a:t>
            </a:r>
            <a:endParaRPr lang="en-US" sz="2800" dirty="0"/>
          </a:p>
        </p:txBody>
      </p:sp>
      <p:grpSp>
        <p:nvGrpSpPr>
          <p:cNvPr id="135" name="Csoportba foglalás 134"/>
          <p:cNvGrpSpPr/>
          <p:nvPr/>
        </p:nvGrpSpPr>
        <p:grpSpPr>
          <a:xfrm>
            <a:off x="17234859" y="20118790"/>
            <a:ext cx="8657693" cy="7144791"/>
            <a:chOff x="17498102" y="20851231"/>
            <a:chExt cx="8657693" cy="7144791"/>
          </a:xfrm>
        </p:grpSpPr>
        <p:grpSp>
          <p:nvGrpSpPr>
            <p:cNvPr id="160" name="Csoportba foglalás 159"/>
            <p:cNvGrpSpPr/>
            <p:nvPr/>
          </p:nvGrpSpPr>
          <p:grpSpPr>
            <a:xfrm>
              <a:off x="21785637" y="20851232"/>
              <a:ext cx="4370158" cy="3102849"/>
              <a:chOff x="23435587" y="10237326"/>
              <a:chExt cx="4907569" cy="3767118"/>
            </a:xfrm>
          </p:grpSpPr>
          <p:pic>
            <p:nvPicPr>
              <p:cNvPr id="161" name="Kép 160"/>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a:xfrm>
                <a:off x="23544088" y="10237326"/>
                <a:ext cx="3340573" cy="3125050"/>
              </a:xfrm>
              <a:prstGeom prst="rect">
                <a:avLst/>
              </a:prstGeom>
            </p:spPr>
          </p:pic>
          <p:sp>
            <p:nvSpPr>
              <p:cNvPr id="162" name="Szövegdoboz 161"/>
              <p:cNvSpPr txBox="1"/>
              <p:nvPr/>
            </p:nvSpPr>
            <p:spPr>
              <a:xfrm>
                <a:off x="23435587" y="13443944"/>
                <a:ext cx="4907569" cy="560500"/>
              </a:xfrm>
              <a:prstGeom prst="rect">
                <a:avLst/>
              </a:prstGeom>
              <a:noFill/>
            </p:spPr>
            <p:txBody>
              <a:bodyPr wrap="square" rtlCol="0">
                <a:spAutoFit/>
              </a:bodyPr>
              <a:lstStyle/>
              <a:p>
                <a:r>
                  <a:rPr lang="hu-HU" sz="2400" b="1" dirty="0">
                    <a:solidFill>
                      <a:srgbClr val="002060"/>
                    </a:solidFill>
                  </a:rPr>
                  <a:t>Carvedilol </a:t>
                </a:r>
                <a:r>
                  <a:rPr lang="hu-HU" sz="2400" b="1" dirty="0" smtClean="0">
                    <a:solidFill>
                      <a:srgbClr val="002060"/>
                    </a:solidFill>
                  </a:rPr>
                  <a:t>fo</a:t>
                </a:r>
                <a:r>
                  <a:rPr lang="en-US" sz="2400" b="1" dirty="0" smtClean="0">
                    <a:solidFill>
                      <a:srgbClr val="002060"/>
                    </a:solidFill>
                  </a:rPr>
                  <a:t>r</a:t>
                </a:r>
                <a:r>
                  <a:rPr lang="hu-HU" sz="2400" b="1" dirty="0" smtClean="0">
                    <a:solidFill>
                      <a:srgbClr val="002060"/>
                    </a:solidFill>
                  </a:rPr>
                  <a:t>m </a:t>
                </a:r>
                <a:r>
                  <a:rPr lang="hu-HU" sz="2400" b="1" dirty="0">
                    <a:solidFill>
                      <a:srgbClr val="002060"/>
                    </a:solidFill>
                  </a:rPr>
                  <a:t>II </a:t>
                </a:r>
                <a:r>
                  <a:rPr lang="hu-HU" sz="2000" b="1" dirty="0">
                    <a:solidFill>
                      <a:srgbClr val="002060"/>
                    </a:solidFill>
                  </a:rPr>
                  <a:t>crystals</a:t>
                </a:r>
                <a:endParaRPr lang="en-US" sz="2400" b="1" dirty="0">
                  <a:solidFill>
                    <a:srgbClr val="002060"/>
                  </a:solidFill>
                </a:endParaRPr>
              </a:p>
            </p:txBody>
          </p:sp>
        </p:grpSp>
        <p:grpSp>
          <p:nvGrpSpPr>
            <p:cNvPr id="163" name="Csoportba foglalás 162"/>
            <p:cNvGrpSpPr/>
            <p:nvPr/>
          </p:nvGrpSpPr>
          <p:grpSpPr>
            <a:xfrm>
              <a:off x="17498102" y="20851231"/>
              <a:ext cx="4280924" cy="3245067"/>
              <a:chOff x="17017272" y="10515024"/>
              <a:chExt cx="4433360" cy="3552091"/>
            </a:xfrm>
          </p:grpSpPr>
          <p:pic>
            <p:nvPicPr>
              <p:cNvPr id="164" name="Kép 163"/>
              <p:cNvPicPr>
                <a:picLocks noChangeAspect="1"/>
              </p:cNvPicPr>
              <p:nvPr/>
            </p:nvPicPr>
            <p:blipFill rotWithShape="1">
              <a:blip r:embed="rId14" cstate="screen">
                <a:extLst>
                  <a:ext uri="{28A0092B-C50C-407E-A947-70E740481C1C}">
                    <a14:useLocalDpi xmlns:a14="http://schemas.microsoft.com/office/drawing/2010/main"/>
                  </a:ext>
                </a:extLst>
              </a:blip>
              <a:srcRect/>
              <a:stretch/>
            </p:blipFill>
            <p:spPr>
              <a:xfrm>
                <a:off x="17449614" y="10515024"/>
                <a:ext cx="2982552" cy="2818935"/>
              </a:xfrm>
              <a:prstGeom prst="rect">
                <a:avLst/>
              </a:prstGeom>
            </p:spPr>
          </p:pic>
          <p:sp>
            <p:nvSpPr>
              <p:cNvPr id="165" name="Szövegdoboz 164"/>
              <p:cNvSpPr txBox="1"/>
              <p:nvPr/>
            </p:nvSpPr>
            <p:spPr>
              <a:xfrm>
                <a:off x="17017272" y="13292254"/>
                <a:ext cx="4433360" cy="774861"/>
              </a:xfrm>
              <a:prstGeom prst="rect">
                <a:avLst/>
              </a:prstGeom>
              <a:noFill/>
            </p:spPr>
            <p:txBody>
              <a:bodyPr wrap="square" rtlCol="0">
                <a:spAutoFit/>
              </a:bodyPr>
              <a:lstStyle/>
              <a:p>
                <a:r>
                  <a:rPr lang="en-US" sz="2000" b="1" dirty="0" err="1" smtClean="0">
                    <a:solidFill>
                      <a:srgbClr val="002060"/>
                    </a:solidFill>
                  </a:rPr>
                  <a:t>Electrospun</a:t>
                </a:r>
                <a:r>
                  <a:rPr lang="en-US" sz="2000" b="1" dirty="0" smtClean="0">
                    <a:solidFill>
                      <a:srgbClr val="002060"/>
                    </a:solidFill>
                  </a:rPr>
                  <a:t> </a:t>
                </a:r>
                <a:r>
                  <a:rPr lang="en-US" sz="2000" b="1" dirty="0" err="1">
                    <a:solidFill>
                      <a:srgbClr val="002060"/>
                    </a:solidFill>
                  </a:rPr>
                  <a:t>n</a:t>
                </a:r>
                <a:r>
                  <a:rPr lang="en-US" sz="2000" b="1" dirty="0" err="1" smtClean="0">
                    <a:solidFill>
                      <a:srgbClr val="002060"/>
                    </a:solidFill>
                  </a:rPr>
                  <a:t>abofibers</a:t>
                </a:r>
                <a:r>
                  <a:rPr lang="en-US" sz="2000" b="1" dirty="0" smtClean="0">
                    <a:solidFill>
                      <a:srgbClr val="002060"/>
                    </a:solidFill>
                  </a:rPr>
                  <a:t> of</a:t>
                </a:r>
                <a:r>
                  <a:rPr lang="hu-HU" sz="2000" b="1" dirty="0" smtClean="0">
                    <a:solidFill>
                      <a:srgbClr val="002060"/>
                    </a:solidFill>
                  </a:rPr>
                  <a:t> Soluplus based</a:t>
                </a:r>
                <a:r>
                  <a:rPr lang="en-US" sz="2000" b="1" dirty="0" smtClean="0">
                    <a:solidFill>
                      <a:srgbClr val="002060"/>
                    </a:solidFill>
                  </a:rPr>
                  <a:t> ASD of Carvedilol</a:t>
                </a:r>
                <a:endParaRPr lang="en-US" sz="2000" b="1" dirty="0">
                  <a:solidFill>
                    <a:srgbClr val="002060"/>
                  </a:solidFill>
                </a:endParaRPr>
              </a:p>
            </p:txBody>
          </p:sp>
        </p:grpSp>
        <p:grpSp>
          <p:nvGrpSpPr>
            <p:cNvPr id="166" name="Csoportba foglalás 165"/>
            <p:cNvGrpSpPr/>
            <p:nvPr/>
          </p:nvGrpSpPr>
          <p:grpSpPr>
            <a:xfrm>
              <a:off x="17607936" y="24333543"/>
              <a:ext cx="4040592" cy="3662479"/>
              <a:chOff x="29175855" y="10462626"/>
              <a:chExt cx="4040592" cy="3662479"/>
            </a:xfrm>
          </p:grpSpPr>
          <p:sp>
            <p:nvSpPr>
              <p:cNvPr id="167" name="Szövegdoboz 166"/>
              <p:cNvSpPr txBox="1"/>
              <p:nvPr/>
            </p:nvSpPr>
            <p:spPr>
              <a:xfrm>
                <a:off x="29175855" y="13417219"/>
                <a:ext cx="4040592" cy="707886"/>
              </a:xfrm>
              <a:prstGeom prst="rect">
                <a:avLst/>
              </a:prstGeom>
              <a:noFill/>
            </p:spPr>
            <p:txBody>
              <a:bodyPr wrap="square" rtlCol="0">
                <a:spAutoFit/>
              </a:bodyPr>
              <a:lstStyle/>
              <a:p>
                <a:r>
                  <a:rPr lang="en-US" sz="2000" b="1" dirty="0" smtClean="0">
                    <a:solidFill>
                      <a:srgbClr val="002060"/>
                    </a:solidFill>
                  </a:rPr>
                  <a:t>E</a:t>
                </a:r>
                <a:r>
                  <a:rPr lang="hu-HU" sz="2000" b="1" dirty="0" smtClean="0">
                    <a:solidFill>
                      <a:srgbClr val="002060"/>
                    </a:solidFill>
                  </a:rPr>
                  <a:t>lectrospun nanofibers</a:t>
                </a:r>
                <a:r>
                  <a:rPr lang="en-US" sz="2000" b="1" dirty="0" smtClean="0">
                    <a:solidFill>
                      <a:srgbClr val="002060"/>
                    </a:solidFill>
                  </a:rPr>
                  <a:t> of PVP VA64 based ASD of Carvedilol</a:t>
                </a:r>
                <a:endParaRPr lang="en-US" sz="2000" b="1" dirty="0">
                  <a:solidFill>
                    <a:srgbClr val="002060"/>
                  </a:solidFill>
                </a:endParaRPr>
              </a:p>
            </p:txBody>
          </p:sp>
          <p:pic>
            <p:nvPicPr>
              <p:cNvPr id="168" name="Kép 167"/>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a:xfrm>
                <a:off x="29290669" y="10462626"/>
                <a:ext cx="2880000" cy="2853436"/>
              </a:xfrm>
              <a:prstGeom prst="rect">
                <a:avLst/>
              </a:prstGeom>
            </p:spPr>
          </p:pic>
        </p:grpSp>
      </p:grpSp>
      <p:sp>
        <p:nvSpPr>
          <p:cNvPr id="134" name="Szövegdoboz 133"/>
          <p:cNvSpPr txBox="1"/>
          <p:nvPr/>
        </p:nvSpPr>
        <p:spPr>
          <a:xfrm>
            <a:off x="17293433" y="29357484"/>
            <a:ext cx="16704457" cy="2554545"/>
          </a:xfrm>
          <a:prstGeom prst="rect">
            <a:avLst/>
          </a:prstGeom>
          <a:noFill/>
        </p:spPr>
        <p:txBody>
          <a:bodyPr wrap="square" rtlCol="0">
            <a:spAutoFit/>
          </a:bodyPr>
          <a:lstStyle/>
          <a:p>
            <a:pPr algn="just"/>
            <a:r>
              <a:rPr lang="en-US" sz="3200" dirty="0">
                <a:solidFill>
                  <a:srgbClr val="002060"/>
                </a:solidFill>
              </a:rPr>
              <a:t>While the flux was found to be directly proportional to the donor concentration in the concentration range of 0-</a:t>
            </a:r>
            <a:r>
              <a:rPr lang="hu-HU" sz="3200" dirty="0">
                <a:solidFill>
                  <a:srgbClr val="002060"/>
                </a:solidFill>
              </a:rPr>
              <a:t>10</a:t>
            </a:r>
            <a:r>
              <a:rPr lang="en-US" sz="3200" dirty="0">
                <a:solidFill>
                  <a:srgbClr val="002060"/>
                </a:solidFill>
              </a:rPr>
              <a:t>0 µg/mL in case of the pure API and the PVP VA 64 containing formulation as well, reaching higher concentrations in the donor chamber resulted in lower fluxes than expected in case of PVPVA 64 containing formulations (Figure </a:t>
            </a:r>
            <a:r>
              <a:rPr lang="hu-HU" sz="3200" dirty="0">
                <a:solidFill>
                  <a:srgbClr val="002060"/>
                </a:solidFill>
              </a:rPr>
              <a:t>4.b</a:t>
            </a:r>
            <a:r>
              <a:rPr lang="en-US" sz="3200" dirty="0">
                <a:solidFill>
                  <a:srgbClr val="002060"/>
                </a:solidFill>
              </a:rPr>
              <a:t>).</a:t>
            </a:r>
            <a:r>
              <a:rPr lang="hu-HU" sz="3200" dirty="0">
                <a:solidFill>
                  <a:srgbClr val="002060"/>
                </a:solidFill>
              </a:rPr>
              <a:t> The </a:t>
            </a:r>
            <a:r>
              <a:rPr lang="en-US" sz="3200" dirty="0" smtClean="0">
                <a:solidFill>
                  <a:srgbClr val="002060"/>
                </a:solidFill>
              </a:rPr>
              <a:t>similar</a:t>
            </a:r>
            <a:r>
              <a:rPr lang="hu-HU" sz="3200" dirty="0" smtClean="0">
                <a:solidFill>
                  <a:srgbClr val="002060"/>
                </a:solidFill>
              </a:rPr>
              <a:t> </a:t>
            </a:r>
            <a:r>
              <a:rPr lang="hu-HU" sz="3200" dirty="0">
                <a:solidFill>
                  <a:srgbClr val="002060"/>
                </a:solidFill>
              </a:rPr>
              <a:t>phenomenon </a:t>
            </a:r>
            <a:r>
              <a:rPr lang="hu-HU" sz="3200" dirty="0" smtClean="0">
                <a:solidFill>
                  <a:srgbClr val="002060"/>
                </a:solidFill>
              </a:rPr>
              <a:t>happen</a:t>
            </a:r>
            <a:r>
              <a:rPr lang="en-US" sz="3200" dirty="0" err="1" smtClean="0">
                <a:solidFill>
                  <a:srgbClr val="002060"/>
                </a:solidFill>
              </a:rPr>
              <a:t>ed</a:t>
            </a:r>
            <a:r>
              <a:rPr lang="hu-HU" sz="3200" dirty="0" smtClean="0">
                <a:solidFill>
                  <a:srgbClr val="002060"/>
                </a:solidFill>
              </a:rPr>
              <a:t> for Soluplus </a:t>
            </a:r>
            <a:r>
              <a:rPr lang="hu-HU" sz="3200" dirty="0">
                <a:solidFill>
                  <a:srgbClr val="002060"/>
                </a:solidFill>
              </a:rPr>
              <a:t>containing </a:t>
            </a:r>
            <a:r>
              <a:rPr lang="hu-HU" sz="3200" dirty="0" smtClean="0">
                <a:solidFill>
                  <a:srgbClr val="002060"/>
                </a:solidFill>
              </a:rPr>
              <a:t>formulation</a:t>
            </a:r>
            <a:r>
              <a:rPr lang="en-US" sz="3200" dirty="0" smtClean="0">
                <a:solidFill>
                  <a:srgbClr val="002060"/>
                </a:solidFill>
              </a:rPr>
              <a:t> </a:t>
            </a:r>
            <a:r>
              <a:rPr lang="hu-HU" sz="3200" dirty="0" smtClean="0">
                <a:solidFill>
                  <a:srgbClr val="002060"/>
                </a:solidFill>
              </a:rPr>
              <a:t>even</a:t>
            </a:r>
            <a:r>
              <a:rPr lang="en-US" sz="3200" dirty="0" smtClean="0">
                <a:solidFill>
                  <a:srgbClr val="002060"/>
                </a:solidFill>
              </a:rPr>
              <a:t> in the</a:t>
            </a:r>
            <a:r>
              <a:rPr lang="hu-HU" sz="3200" dirty="0" smtClean="0">
                <a:solidFill>
                  <a:srgbClr val="002060"/>
                </a:solidFill>
              </a:rPr>
              <a:t> </a:t>
            </a:r>
            <a:r>
              <a:rPr lang="hu-HU" sz="3200" dirty="0">
                <a:solidFill>
                  <a:srgbClr val="002060"/>
                </a:solidFill>
              </a:rPr>
              <a:t>lower concentration region.</a:t>
            </a:r>
            <a:endParaRPr lang="en-US" sz="3200" dirty="0">
              <a:solidFill>
                <a:srgbClr val="002060"/>
              </a:solidFill>
            </a:endParaRPr>
          </a:p>
        </p:txBody>
      </p:sp>
      <p:sp>
        <p:nvSpPr>
          <p:cNvPr id="170" name="Szövegdoboz 169"/>
          <p:cNvSpPr txBox="1"/>
          <p:nvPr/>
        </p:nvSpPr>
        <p:spPr>
          <a:xfrm>
            <a:off x="17348972" y="27420830"/>
            <a:ext cx="16704457" cy="1384995"/>
          </a:xfrm>
          <a:prstGeom prst="rect">
            <a:avLst/>
          </a:prstGeom>
          <a:noFill/>
        </p:spPr>
        <p:txBody>
          <a:bodyPr wrap="square" rtlCol="0">
            <a:spAutoFit/>
          </a:bodyPr>
          <a:lstStyle/>
          <a:p>
            <a:r>
              <a:rPr lang="hu-HU" sz="2800" b="1" dirty="0">
                <a:solidFill>
                  <a:srgbClr val="002060"/>
                </a:solidFill>
              </a:rPr>
              <a:t>Figure 4</a:t>
            </a:r>
            <a:r>
              <a:rPr lang="hu-HU" sz="2800" b="1" dirty="0" smtClean="0">
                <a:solidFill>
                  <a:srgbClr val="002060"/>
                </a:solidFill>
              </a:rPr>
              <a:t>.</a:t>
            </a:r>
            <a:r>
              <a:rPr lang="en-US" sz="2800" dirty="0" smtClean="0">
                <a:solidFill>
                  <a:srgbClr val="002060"/>
                </a:solidFill>
              </a:rPr>
              <a:t> </a:t>
            </a:r>
            <a:r>
              <a:rPr lang="hu-HU" sz="2800" dirty="0" smtClean="0">
                <a:solidFill>
                  <a:srgbClr val="002060"/>
                </a:solidFill>
              </a:rPr>
              <a:t>a</a:t>
            </a:r>
            <a:r>
              <a:rPr lang="en-US" sz="2800" dirty="0" smtClean="0">
                <a:solidFill>
                  <a:srgbClr val="002060"/>
                </a:solidFill>
              </a:rPr>
              <a:t>)</a:t>
            </a:r>
            <a:r>
              <a:rPr lang="hu-HU" sz="2800" dirty="0" smtClean="0">
                <a:solidFill>
                  <a:srgbClr val="002060"/>
                </a:solidFill>
              </a:rPr>
              <a:t> </a:t>
            </a:r>
            <a:r>
              <a:rPr lang="hu-HU" sz="2800" dirty="0">
                <a:solidFill>
                  <a:srgbClr val="002060"/>
                </a:solidFill>
              </a:rPr>
              <a:t>Schematic of flux </a:t>
            </a:r>
            <a:r>
              <a:rPr lang="en-US" sz="2800" dirty="0" smtClean="0">
                <a:solidFill>
                  <a:srgbClr val="002060"/>
                </a:solidFill>
              </a:rPr>
              <a:t>setup</a:t>
            </a:r>
            <a:r>
              <a:rPr lang="hu-HU" sz="2800" dirty="0" smtClean="0">
                <a:solidFill>
                  <a:srgbClr val="002060"/>
                </a:solidFill>
              </a:rPr>
              <a:t> </a:t>
            </a:r>
            <a:r>
              <a:rPr lang="hu-HU" sz="2800" dirty="0">
                <a:solidFill>
                  <a:srgbClr val="002060"/>
                </a:solidFill>
              </a:rPr>
              <a:t>showing experimental conditions and microscopic images of the electrospun formulations and the pure </a:t>
            </a:r>
            <a:r>
              <a:rPr lang="hu-HU" sz="2800" dirty="0" smtClean="0">
                <a:solidFill>
                  <a:srgbClr val="002060"/>
                </a:solidFill>
              </a:rPr>
              <a:t>API</a:t>
            </a:r>
            <a:r>
              <a:rPr lang="en-US" sz="2800" dirty="0" smtClean="0">
                <a:solidFill>
                  <a:srgbClr val="002060"/>
                </a:solidFill>
              </a:rPr>
              <a:t>;</a:t>
            </a:r>
            <a:r>
              <a:rPr lang="hu-HU" sz="2800" dirty="0" smtClean="0">
                <a:solidFill>
                  <a:srgbClr val="002060"/>
                </a:solidFill>
              </a:rPr>
              <a:t>  </a:t>
            </a:r>
            <a:r>
              <a:rPr lang="hu-HU" sz="2800" dirty="0">
                <a:solidFill>
                  <a:srgbClr val="002060"/>
                </a:solidFill>
              </a:rPr>
              <a:t>b)</a:t>
            </a:r>
            <a:r>
              <a:rPr lang="en-US" sz="2800" dirty="0">
                <a:solidFill>
                  <a:srgbClr val="002060"/>
                </a:solidFill>
              </a:rPr>
              <a:t> flux</a:t>
            </a:r>
            <a:r>
              <a:rPr lang="hu-HU" sz="2800" dirty="0">
                <a:solidFill>
                  <a:srgbClr val="002060"/>
                </a:solidFill>
              </a:rPr>
              <a:t> </a:t>
            </a:r>
            <a:r>
              <a:rPr lang="en-US" sz="2800" dirty="0" smtClean="0">
                <a:solidFill>
                  <a:srgbClr val="002060"/>
                </a:solidFill>
              </a:rPr>
              <a:t>of </a:t>
            </a:r>
            <a:r>
              <a:rPr lang="en-US" sz="2800" dirty="0">
                <a:solidFill>
                  <a:srgbClr val="002060"/>
                </a:solidFill>
              </a:rPr>
              <a:t>pure CAR and CAR containing ASDs at 25°C as a function of concentration in the donor chamber </a:t>
            </a:r>
          </a:p>
        </p:txBody>
      </p:sp>
      <p:sp>
        <p:nvSpPr>
          <p:cNvPr id="171" name="Szövegdoboz 170"/>
          <p:cNvSpPr txBox="1"/>
          <p:nvPr/>
        </p:nvSpPr>
        <p:spPr>
          <a:xfrm>
            <a:off x="35129091" y="8297961"/>
            <a:ext cx="14669192" cy="646331"/>
          </a:xfrm>
          <a:prstGeom prst="rect">
            <a:avLst/>
          </a:prstGeom>
          <a:noFill/>
        </p:spPr>
        <p:txBody>
          <a:bodyPr wrap="square" rtlCol="0">
            <a:spAutoFit/>
          </a:bodyPr>
          <a:lstStyle/>
          <a:p>
            <a:r>
              <a:rPr lang="hu-HU" sz="3600" dirty="0">
                <a:solidFill>
                  <a:srgbClr val="002060"/>
                </a:solidFill>
              </a:rPr>
              <a:t>II</a:t>
            </a:r>
            <a:r>
              <a:rPr lang="hu-HU" sz="3600" b="1" dirty="0">
                <a:solidFill>
                  <a:srgbClr val="002060"/>
                </a:solidFill>
              </a:rPr>
              <a:t>I. </a:t>
            </a:r>
            <a:r>
              <a:rPr lang="hu-HU" sz="3600" b="1" dirty="0" err="1">
                <a:solidFill>
                  <a:srgbClr val="002060"/>
                </a:solidFill>
              </a:rPr>
              <a:t>What</a:t>
            </a:r>
            <a:r>
              <a:rPr lang="hu-HU" sz="3600" b="1" dirty="0">
                <a:solidFill>
                  <a:srgbClr val="002060"/>
                </a:solidFill>
              </a:rPr>
              <a:t> is </a:t>
            </a:r>
            <a:r>
              <a:rPr lang="hu-HU" sz="3600" b="1" dirty="0" err="1">
                <a:solidFill>
                  <a:srgbClr val="002060"/>
                </a:solidFill>
              </a:rPr>
              <a:t>the</a:t>
            </a:r>
            <a:r>
              <a:rPr lang="hu-HU" sz="3600" b="1" dirty="0">
                <a:solidFill>
                  <a:srgbClr val="002060"/>
                </a:solidFill>
              </a:rPr>
              <a:t> </a:t>
            </a:r>
            <a:r>
              <a:rPr lang="hu-HU" sz="3600" b="1" dirty="0" err="1" smtClean="0">
                <a:solidFill>
                  <a:srgbClr val="002060"/>
                </a:solidFill>
              </a:rPr>
              <a:t>real</a:t>
            </a:r>
            <a:r>
              <a:rPr lang="hu-HU" sz="3600" b="1" dirty="0" smtClean="0">
                <a:solidFill>
                  <a:srgbClr val="002060"/>
                </a:solidFill>
              </a:rPr>
              <a:t> </a:t>
            </a:r>
            <a:r>
              <a:rPr lang="hu-HU" sz="3600" b="1" dirty="0" err="1">
                <a:solidFill>
                  <a:srgbClr val="002060"/>
                </a:solidFill>
              </a:rPr>
              <a:t>driving</a:t>
            </a:r>
            <a:r>
              <a:rPr lang="hu-HU" sz="3600" b="1" dirty="0">
                <a:solidFill>
                  <a:srgbClr val="002060"/>
                </a:solidFill>
              </a:rPr>
              <a:t> </a:t>
            </a:r>
            <a:r>
              <a:rPr lang="hu-HU" sz="3600" b="1" dirty="0" err="1">
                <a:solidFill>
                  <a:srgbClr val="002060"/>
                </a:solidFill>
              </a:rPr>
              <a:t>force</a:t>
            </a:r>
            <a:r>
              <a:rPr lang="hu-HU" sz="3600" b="1" dirty="0">
                <a:solidFill>
                  <a:srgbClr val="002060"/>
                </a:solidFill>
              </a:rPr>
              <a:t> of </a:t>
            </a:r>
            <a:r>
              <a:rPr lang="hu-HU" sz="3600" b="1" dirty="0" err="1">
                <a:solidFill>
                  <a:srgbClr val="002060"/>
                </a:solidFill>
              </a:rPr>
              <a:t>membrane</a:t>
            </a:r>
            <a:r>
              <a:rPr lang="hu-HU" sz="3600" b="1" dirty="0">
                <a:solidFill>
                  <a:srgbClr val="002060"/>
                </a:solidFill>
              </a:rPr>
              <a:t> </a:t>
            </a:r>
            <a:r>
              <a:rPr lang="hu-HU" sz="3600" b="1" dirty="0" err="1">
                <a:solidFill>
                  <a:srgbClr val="002060"/>
                </a:solidFill>
              </a:rPr>
              <a:t>transport</a:t>
            </a:r>
            <a:r>
              <a:rPr lang="hu-HU" sz="3600" b="1" dirty="0">
                <a:solidFill>
                  <a:srgbClr val="002060"/>
                </a:solidFill>
              </a:rPr>
              <a:t>?  </a:t>
            </a:r>
            <a:endParaRPr lang="en-US" sz="3600" b="1" dirty="0">
              <a:solidFill>
                <a:srgbClr val="002060"/>
              </a:solidFill>
            </a:endParaRPr>
          </a:p>
        </p:txBody>
      </p:sp>
      <p:sp>
        <p:nvSpPr>
          <p:cNvPr id="173" name="Szövegdoboz 172"/>
          <p:cNvSpPr txBox="1"/>
          <p:nvPr/>
        </p:nvSpPr>
        <p:spPr>
          <a:xfrm>
            <a:off x="35401775" y="15785069"/>
            <a:ext cx="14532942" cy="954107"/>
          </a:xfrm>
          <a:prstGeom prst="rect">
            <a:avLst/>
          </a:prstGeom>
          <a:noFill/>
        </p:spPr>
        <p:txBody>
          <a:bodyPr wrap="square" rtlCol="0">
            <a:spAutoFit/>
          </a:bodyPr>
          <a:lstStyle/>
          <a:p>
            <a:r>
              <a:rPr lang="hu-HU" sz="2800" b="1" dirty="0" err="1">
                <a:solidFill>
                  <a:srgbClr val="002060"/>
                </a:solidFill>
              </a:rPr>
              <a:t>Figure</a:t>
            </a:r>
            <a:r>
              <a:rPr lang="hu-HU" sz="2800" b="1" dirty="0">
                <a:solidFill>
                  <a:srgbClr val="002060"/>
                </a:solidFill>
              </a:rPr>
              <a:t> 5.</a:t>
            </a:r>
            <a:r>
              <a:rPr lang="hu-HU" sz="2800" dirty="0">
                <a:solidFill>
                  <a:srgbClr val="002060"/>
                </a:solidFill>
              </a:rPr>
              <a:t> Flux as a function of supersaturation ratio defined as the ratio of the donor concentration and the thermodynamic solubility of the </a:t>
            </a:r>
            <a:r>
              <a:rPr lang="hu-HU" sz="2800" dirty="0" smtClean="0">
                <a:solidFill>
                  <a:srgbClr val="002060"/>
                </a:solidFill>
              </a:rPr>
              <a:t>API</a:t>
            </a:r>
            <a:r>
              <a:rPr lang="en-US" sz="2800" dirty="0" smtClean="0">
                <a:solidFill>
                  <a:srgbClr val="002060"/>
                </a:solidFill>
              </a:rPr>
              <a:t> in the same media</a:t>
            </a:r>
            <a:endParaRPr lang="en-US" sz="2800" dirty="0">
              <a:solidFill>
                <a:srgbClr val="002060"/>
              </a:solidFill>
            </a:endParaRPr>
          </a:p>
        </p:txBody>
      </p:sp>
      <p:sp>
        <p:nvSpPr>
          <p:cNvPr id="137" name="Szövegdoboz 136"/>
          <p:cNvSpPr txBox="1"/>
          <p:nvPr/>
        </p:nvSpPr>
        <p:spPr>
          <a:xfrm>
            <a:off x="20496597" y="13426897"/>
            <a:ext cx="2424885" cy="400110"/>
          </a:xfrm>
          <a:prstGeom prst="rect">
            <a:avLst/>
          </a:prstGeom>
          <a:noFill/>
        </p:spPr>
        <p:txBody>
          <a:bodyPr wrap="square" rtlCol="0">
            <a:spAutoFit/>
          </a:bodyPr>
          <a:lstStyle/>
          <a:p>
            <a:r>
              <a:rPr lang="hu-HU" sz="2000" dirty="0" err="1">
                <a:solidFill>
                  <a:srgbClr val="002060"/>
                </a:solidFill>
              </a:rPr>
              <a:t>Carvedilol</a:t>
            </a:r>
            <a:endParaRPr lang="en-US" sz="2000" dirty="0">
              <a:solidFill>
                <a:srgbClr val="002060"/>
              </a:solidFill>
            </a:endParaRPr>
          </a:p>
        </p:txBody>
      </p:sp>
      <p:sp>
        <p:nvSpPr>
          <p:cNvPr id="176" name="Szövegdoboz 175"/>
          <p:cNvSpPr txBox="1"/>
          <p:nvPr/>
        </p:nvSpPr>
        <p:spPr>
          <a:xfrm>
            <a:off x="20017881" y="16178021"/>
            <a:ext cx="2424885" cy="400110"/>
          </a:xfrm>
          <a:prstGeom prst="rect">
            <a:avLst/>
          </a:prstGeom>
          <a:noFill/>
        </p:spPr>
        <p:txBody>
          <a:bodyPr wrap="square" rtlCol="0">
            <a:spAutoFit/>
          </a:bodyPr>
          <a:lstStyle/>
          <a:p>
            <a:r>
              <a:rPr lang="hu-HU" sz="2000" dirty="0">
                <a:solidFill>
                  <a:srgbClr val="002060"/>
                </a:solidFill>
              </a:rPr>
              <a:t>PVP VA 64</a:t>
            </a:r>
            <a:endParaRPr lang="en-US" sz="2000" dirty="0">
              <a:solidFill>
                <a:srgbClr val="002060"/>
              </a:solidFill>
            </a:endParaRPr>
          </a:p>
        </p:txBody>
      </p:sp>
      <p:sp>
        <p:nvSpPr>
          <p:cNvPr id="177" name="Szövegdoboz 176"/>
          <p:cNvSpPr txBox="1"/>
          <p:nvPr/>
        </p:nvSpPr>
        <p:spPr>
          <a:xfrm>
            <a:off x="24573247" y="16116211"/>
            <a:ext cx="2424885" cy="400110"/>
          </a:xfrm>
          <a:prstGeom prst="rect">
            <a:avLst/>
          </a:prstGeom>
          <a:noFill/>
        </p:spPr>
        <p:txBody>
          <a:bodyPr wrap="square" rtlCol="0">
            <a:spAutoFit/>
          </a:bodyPr>
          <a:lstStyle/>
          <a:p>
            <a:r>
              <a:rPr lang="hu-HU" sz="2000" dirty="0" err="1">
                <a:solidFill>
                  <a:srgbClr val="002060"/>
                </a:solidFill>
              </a:rPr>
              <a:t>Soluplus</a:t>
            </a:r>
            <a:endParaRPr lang="en-US" sz="2000" dirty="0">
              <a:solidFill>
                <a:srgbClr val="002060"/>
              </a:solidFill>
            </a:endParaRPr>
          </a:p>
        </p:txBody>
      </p:sp>
      <p:grpSp>
        <p:nvGrpSpPr>
          <p:cNvPr id="58" name="Csoportba foglalás 57"/>
          <p:cNvGrpSpPr/>
          <p:nvPr/>
        </p:nvGrpSpPr>
        <p:grpSpPr>
          <a:xfrm>
            <a:off x="20935968" y="23227307"/>
            <a:ext cx="4647609" cy="4104660"/>
            <a:chOff x="23042007" y="14281737"/>
            <a:chExt cx="5240681" cy="4877311"/>
          </a:xfrm>
        </p:grpSpPr>
        <p:grpSp>
          <p:nvGrpSpPr>
            <p:cNvPr id="61" name="Csoportba foglalás 60"/>
            <p:cNvGrpSpPr/>
            <p:nvPr/>
          </p:nvGrpSpPr>
          <p:grpSpPr>
            <a:xfrm>
              <a:off x="23042007" y="14281737"/>
              <a:ext cx="5240681" cy="3725662"/>
              <a:chOff x="23042007" y="14281737"/>
              <a:chExt cx="5240681" cy="3725662"/>
            </a:xfrm>
          </p:grpSpPr>
          <p:grpSp>
            <p:nvGrpSpPr>
              <p:cNvPr id="63" name="Csoportba foglalás 62"/>
              <p:cNvGrpSpPr/>
              <p:nvPr/>
            </p:nvGrpSpPr>
            <p:grpSpPr>
              <a:xfrm>
                <a:off x="23042007" y="14526796"/>
                <a:ext cx="5133553" cy="3480603"/>
                <a:chOff x="17876700" y="11711422"/>
                <a:chExt cx="5975618" cy="4515780"/>
              </a:xfrm>
            </p:grpSpPr>
            <p:sp>
              <p:nvSpPr>
                <p:cNvPr id="67" name="Folyamatábra: Másik feldolgozás 66"/>
                <p:cNvSpPr/>
                <p:nvPr/>
              </p:nvSpPr>
              <p:spPr>
                <a:xfrm>
                  <a:off x="17876700" y="11711422"/>
                  <a:ext cx="2786487" cy="4515780"/>
                </a:xfrm>
                <a:prstGeom prst="flowChartAlternateProcess">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olyamatábra: Másik feldolgozás 67"/>
                <p:cNvSpPr/>
                <p:nvPr/>
              </p:nvSpPr>
              <p:spPr>
                <a:xfrm>
                  <a:off x="21065831" y="11711422"/>
                  <a:ext cx="2786487" cy="4515780"/>
                </a:xfrm>
                <a:prstGeom prst="flowChartAlternateProces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églalap 68"/>
                <p:cNvSpPr/>
                <p:nvPr/>
              </p:nvSpPr>
              <p:spPr>
                <a:xfrm>
                  <a:off x="20663187" y="13151644"/>
                  <a:ext cx="402644" cy="2362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Szalagnyíl balra 63"/>
              <p:cNvSpPr/>
              <p:nvPr/>
            </p:nvSpPr>
            <p:spPr>
              <a:xfrm>
                <a:off x="24166286" y="14281737"/>
                <a:ext cx="506770" cy="885571"/>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5" name="Szövegdoboz 64"/>
              <p:cNvSpPr txBox="1"/>
              <p:nvPr/>
            </p:nvSpPr>
            <p:spPr>
              <a:xfrm>
                <a:off x="23081788" y="15488131"/>
                <a:ext cx="2407607" cy="1865129"/>
              </a:xfrm>
              <a:prstGeom prst="rect">
                <a:avLst/>
              </a:prstGeom>
              <a:noFill/>
            </p:spPr>
            <p:txBody>
              <a:bodyPr wrap="square" rtlCol="0">
                <a:spAutoFit/>
              </a:bodyPr>
              <a:lstStyle/>
              <a:p>
                <a:r>
                  <a:rPr lang="hu-HU" sz="3200" b="1" dirty="0" err="1" smtClean="0"/>
                  <a:t>Phosphate</a:t>
                </a:r>
                <a:r>
                  <a:rPr lang="hu-HU" sz="3200" b="1" dirty="0" smtClean="0"/>
                  <a:t> </a:t>
                </a:r>
                <a:r>
                  <a:rPr lang="hu-HU" sz="3200" b="1" dirty="0" err="1" smtClean="0"/>
                  <a:t>buffer</a:t>
                </a:r>
                <a:endParaRPr lang="hu-HU" sz="3200" b="1" dirty="0" smtClean="0"/>
              </a:p>
              <a:p>
                <a:r>
                  <a:rPr lang="hu-HU" sz="3200" b="1" dirty="0" smtClean="0"/>
                  <a:t>pH 6.5 </a:t>
                </a:r>
                <a:endParaRPr lang="en-US" sz="3200" b="1" dirty="0"/>
              </a:p>
            </p:txBody>
          </p:sp>
          <p:sp>
            <p:nvSpPr>
              <p:cNvPr id="66" name="Szövegdoboz 65"/>
              <p:cNvSpPr txBox="1"/>
              <p:nvPr/>
            </p:nvSpPr>
            <p:spPr>
              <a:xfrm>
                <a:off x="25875081" y="15544417"/>
                <a:ext cx="2407607" cy="1865129"/>
              </a:xfrm>
              <a:prstGeom prst="rect">
                <a:avLst/>
              </a:prstGeom>
              <a:noFill/>
            </p:spPr>
            <p:txBody>
              <a:bodyPr wrap="square" rtlCol="0">
                <a:spAutoFit/>
              </a:bodyPr>
              <a:lstStyle/>
              <a:p>
                <a:r>
                  <a:rPr lang="hu-HU" sz="3200" b="1" dirty="0" err="1" smtClean="0"/>
                  <a:t>Phosphate</a:t>
                </a:r>
                <a:r>
                  <a:rPr lang="hu-HU" sz="3200" b="1" dirty="0" smtClean="0"/>
                  <a:t> </a:t>
                </a:r>
                <a:r>
                  <a:rPr lang="hu-HU" sz="3200" b="1" dirty="0" err="1" smtClean="0"/>
                  <a:t>buffer</a:t>
                </a:r>
                <a:endParaRPr lang="hu-HU" sz="3200" b="1" dirty="0" smtClean="0"/>
              </a:p>
              <a:p>
                <a:r>
                  <a:rPr lang="hu-HU" sz="3200" b="1" dirty="0" smtClean="0"/>
                  <a:t>pH 6.5 </a:t>
                </a:r>
                <a:endParaRPr lang="en-US" sz="3200" b="1" dirty="0"/>
              </a:p>
            </p:txBody>
          </p:sp>
        </p:grpSp>
        <p:sp>
          <p:nvSpPr>
            <p:cNvPr id="62" name="Szövegdoboz 61"/>
            <p:cNvSpPr txBox="1"/>
            <p:nvPr/>
          </p:nvSpPr>
          <p:spPr>
            <a:xfrm>
              <a:off x="23650947" y="18171626"/>
              <a:ext cx="3915672" cy="987422"/>
            </a:xfrm>
            <a:prstGeom prst="rect">
              <a:avLst/>
            </a:prstGeom>
            <a:noFill/>
          </p:spPr>
          <p:txBody>
            <a:bodyPr wrap="square" rtlCol="0">
              <a:spAutoFit/>
            </a:bodyPr>
            <a:lstStyle/>
            <a:p>
              <a:pPr algn="ctr"/>
              <a:r>
                <a:rPr lang="hu-HU" sz="2400" b="1" dirty="0" smtClean="0"/>
                <a:t>Size</a:t>
              </a:r>
              <a:r>
                <a:rPr lang="en-US" sz="2400" b="1" dirty="0" smtClean="0"/>
                <a:t> </a:t>
              </a:r>
              <a:r>
                <a:rPr lang="hu-HU" sz="2400" b="1" dirty="0" smtClean="0"/>
                <a:t>exclusion membrane (MWCO= 1kDa)</a:t>
              </a:r>
              <a:endParaRPr lang="en-US" sz="2400" b="1" dirty="0"/>
            </a:p>
          </p:txBody>
        </p:sp>
      </p:grpSp>
      <p:pic>
        <p:nvPicPr>
          <p:cNvPr id="5" name="Picture 4"/>
          <p:cNvPicPr>
            <a:picLocks noChangeAspect="1"/>
          </p:cNvPicPr>
          <p:nvPr/>
        </p:nvPicPr>
        <p:blipFill>
          <a:blip r:embed="rId16"/>
          <a:stretch>
            <a:fillRect/>
          </a:stretch>
        </p:blipFill>
        <p:spPr>
          <a:xfrm>
            <a:off x="36629975" y="805473"/>
            <a:ext cx="4843463" cy="4843463"/>
          </a:xfrm>
          <a:prstGeom prst="rect">
            <a:avLst/>
          </a:prstGeom>
        </p:spPr>
      </p:pic>
      <p:cxnSp>
        <p:nvCxnSpPr>
          <p:cNvPr id="7" name="Straight Arrow Connector 6"/>
          <p:cNvCxnSpPr>
            <a:stCxn id="62" idx="0"/>
            <a:endCxn id="69" idx="2"/>
          </p:cNvCxnSpPr>
          <p:nvPr/>
        </p:nvCxnSpPr>
        <p:spPr>
          <a:xfrm flipV="1">
            <a:off x="23212270" y="25900030"/>
            <a:ext cx="0" cy="60094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76" name="Szövegdoboz 129"/>
          <p:cNvSpPr txBox="1"/>
          <p:nvPr/>
        </p:nvSpPr>
        <p:spPr>
          <a:xfrm>
            <a:off x="17146457" y="19877928"/>
            <a:ext cx="626099" cy="523220"/>
          </a:xfrm>
          <a:prstGeom prst="rect">
            <a:avLst/>
          </a:prstGeom>
          <a:noFill/>
        </p:spPr>
        <p:txBody>
          <a:bodyPr wrap="square" rtlCol="0">
            <a:spAutoFit/>
          </a:bodyPr>
          <a:lstStyle/>
          <a:p>
            <a:r>
              <a:rPr lang="hu-HU" sz="2800" dirty="0"/>
              <a:t>a)</a:t>
            </a:r>
            <a:endParaRPr lang="en-US" sz="2800" dirty="0"/>
          </a:p>
        </p:txBody>
      </p:sp>
      <p:sp>
        <p:nvSpPr>
          <p:cNvPr id="77" name="Szövegdoboz 129"/>
          <p:cNvSpPr txBox="1"/>
          <p:nvPr/>
        </p:nvSpPr>
        <p:spPr>
          <a:xfrm>
            <a:off x="25953706" y="19828397"/>
            <a:ext cx="626099" cy="523220"/>
          </a:xfrm>
          <a:prstGeom prst="rect">
            <a:avLst/>
          </a:prstGeom>
          <a:noFill/>
        </p:spPr>
        <p:txBody>
          <a:bodyPr wrap="square" rtlCol="0">
            <a:spAutoFit/>
          </a:bodyPr>
          <a:lstStyle/>
          <a:p>
            <a:r>
              <a:rPr lang="en-US" sz="2800" dirty="0"/>
              <a:t>b</a:t>
            </a:r>
            <a:r>
              <a:rPr lang="hu-HU" sz="2800" dirty="0" smtClean="0"/>
              <a:t>)</a:t>
            </a:r>
            <a:endParaRPr lang="en-US" sz="2800" dirty="0"/>
          </a:p>
        </p:txBody>
      </p:sp>
    </p:spTree>
    <p:extLst>
      <p:ext uri="{BB962C8B-B14F-4D97-AF65-F5344CB8AC3E}">
        <p14:creationId xmlns:p14="http://schemas.microsoft.com/office/powerpoint/2010/main" val="19925969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1440</TotalTime>
  <Words>846</Words>
  <Application>Microsoft Macintosh PowerPoint</Application>
  <PresentationFormat>Custom</PresentationFormat>
  <Paragraphs>47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ePoster Presentation</dc:title>
  <dc:subject>AAPS ePoster Template</dc:subject>
  <dc:creator>MLG</dc:creator>
  <cp:keywords>ePoster</cp:keywords>
  <cp:lastModifiedBy>Stylus Design</cp:lastModifiedBy>
  <cp:revision>82</cp:revision>
  <dcterms:created xsi:type="dcterms:W3CDTF">2017-07-21T16:41:37Z</dcterms:created>
  <dcterms:modified xsi:type="dcterms:W3CDTF">2017-11-22T15:10:27Z</dcterms:modified>
</cp:coreProperties>
</file>