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embeddedFontLst>
    <p:embeddedFont>
      <p:font typeface="Roboto" panose="020000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606C-0FD9-41CC-9730-434B43CC98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7570C1-90FC-4C85-B0EF-118B8F243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F2A4D2-7960-4C09-AC6B-1FA709AC2D30}"/>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5" name="Footer Placeholder 4">
            <a:extLst>
              <a:ext uri="{FF2B5EF4-FFF2-40B4-BE49-F238E27FC236}">
                <a16:creationId xmlns:a16="http://schemas.microsoft.com/office/drawing/2014/main" id="{169E4F8B-6BB8-4F3D-A252-3689B5222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E97B8D-2030-496E-AC6D-36B0A27BB1A1}"/>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94045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4D0D-5FC0-430B-ABBA-0B0828F352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41F0DF-0766-4001-9E88-35953987E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CAB82C-4847-48F8-8107-5FB104FD9B31}"/>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5" name="Footer Placeholder 4">
            <a:extLst>
              <a:ext uri="{FF2B5EF4-FFF2-40B4-BE49-F238E27FC236}">
                <a16:creationId xmlns:a16="http://schemas.microsoft.com/office/drawing/2014/main" id="{049A461C-0690-4DE7-9409-D38B3F5ED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B011F6-EC75-4DE9-A0E6-4D41149F5082}"/>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63912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44C73C-C669-4663-A7F7-F758F12A07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E790DE-2F87-4CBC-8042-377FA09D20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0AF8D2-4243-47FC-B991-E8693BA00800}"/>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5" name="Footer Placeholder 4">
            <a:extLst>
              <a:ext uri="{FF2B5EF4-FFF2-40B4-BE49-F238E27FC236}">
                <a16:creationId xmlns:a16="http://schemas.microsoft.com/office/drawing/2014/main" id="{D0878918-F85D-48BC-AD71-CCAFB524AB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0148E-D2CC-4A3A-9263-7EC3B2A94A29}"/>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416209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RE Book 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09562" y="273422"/>
            <a:ext cx="10971684" cy="1144631"/>
          </a:xfrm>
          <a:prstGeom prst="rect">
            <a:avLst/>
          </a:prstGeom>
          <a:noFill/>
          <a:ln w="0">
            <a:noFill/>
          </a:ln>
        </p:spPr>
        <p:txBody>
          <a:bodyPr lIns="0" tIns="0" rIns="0" bIns="0" anchor="b">
            <a:noAutofit/>
          </a:bodyPr>
          <a:lstStyle>
            <a:lvl1pPr indent="0">
              <a:buNone/>
              <a:defRPr/>
            </a:lvl1pPr>
          </a:lstStyle>
          <a:p>
            <a:pPr indent="0">
              <a:buNone/>
            </a:pPr>
            <a:endParaRPr lang="en-GB" sz="3870" b="1" u="none" strike="noStrike">
              <a:solidFill>
                <a:srgbClr val="000000"/>
              </a:solidFill>
              <a:uFillTx/>
              <a:latin typeface="Roboto"/>
            </a:endParaRPr>
          </a:p>
        </p:txBody>
      </p:sp>
      <p:sp>
        <p:nvSpPr>
          <p:cNvPr id="9" name="PlaceHolder 2"/>
          <p:cNvSpPr>
            <a:spLocks noGrp="1"/>
          </p:cNvSpPr>
          <p:nvPr>
            <p:ph/>
          </p:nvPr>
        </p:nvSpPr>
        <p:spPr>
          <a:xfrm>
            <a:off x="217701" y="1604398"/>
            <a:ext cx="11146280" cy="5144090"/>
          </a:xfrm>
          <a:prstGeom prst="rect">
            <a:avLst/>
          </a:prstGeom>
          <a:noFill/>
          <a:ln w="0">
            <a:noFill/>
          </a:ln>
        </p:spPr>
        <p:txBody>
          <a:bodyPr lIns="0" tIns="0" rIns="0" bIns="0" anchor="t">
            <a:normAutofit/>
          </a:bodyPr>
          <a:lstStyle>
            <a:lvl1pPr indent="0">
              <a:spcBef>
                <a:spcPts val="1714"/>
              </a:spcBef>
              <a:buNone/>
              <a:defRPr/>
            </a:lvl1pPr>
          </a:lstStyle>
          <a:p>
            <a:pPr indent="0">
              <a:spcBef>
                <a:spcPts val="1417"/>
              </a:spcBef>
              <a:buNone/>
            </a:pPr>
            <a:endParaRPr lang="en-GB" sz="2419" b="1" u="none" strike="noStrike" dirty="0">
              <a:solidFill>
                <a:srgbClr val="000000"/>
              </a:solidFill>
              <a:uFillTx/>
              <a:latin typeface="Roboto"/>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12E0F55-830C-4CBC-A9B1-CE394C24A453}"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54153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CRE Book Two Columns">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b">
            <a:noAutofit/>
          </a:bodyPr>
          <a:lstStyle>
            <a:lvl1pPr indent="0">
              <a:buNone/>
              <a:defRPr/>
            </a:lvl1pPr>
          </a:lstStyle>
          <a:p>
            <a:pPr indent="0">
              <a:buNone/>
            </a:pPr>
            <a:endParaRPr lang="en-GB" sz="3870" b="1" u="none" strike="noStrike">
              <a:solidFill>
                <a:srgbClr val="000000"/>
              </a:solidFill>
              <a:uFillTx/>
              <a:latin typeface="Roboto"/>
            </a:endParaRPr>
          </a:p>
        </p:txBody>
      </p:sp>
      <p:sp>
        <p:nvSpPr>
          <p:cNvPr id="6" name="PlaceHolder 2"/>
          <p:cNvSpPr>
            <a:spLocks noGrp="1"/>
          </p:cNvSpPr>
          <p:nvPr>
            <p:ph/>
          </p:nvPr>
        </p:nvSpPr>
        <p:spPr>
          <a:xfrm>
            <a:off x="217701" y="1604398"/>
            <a:ext cx="5439036" cy="5144090"/>
          </a:xfrm>
          <a:prstGeom prst="rect">
            <a:avLst/>
          </a:prstGeom>
          <a:noFill/>
          <a:ln w="0">
            <a:noFill/>
          </a:ln>
        </p:spPr>
        <p:txBody>
          <a:bodyPr lIns="0" tIns="0" rIns="0" bIns="0" anchor="t">
            <a:normAutofit/>
          </a:bodyPr>
          <a:lstStyle>
            <a:lvl1pPr indent="0">
              <a:spcBef>
                <a:spcPts val="1714"/>
              </a:spcBef>
              <a:buNone/>
              <a:defRPr/>
            </a:lvl1pPr>
          </a:lstStyle>
          <a:p>
            <a:pPr indent="0">
              <a:spcBef>
                <a:spcPts val="1417"/>
              </a:spcBef>
              <a:buNone/>
            </a:pPr>
            <a:endParaRPr lang="en-GB" sz="2419" b="1" u="none" strike="noStrike">
              <a:solidFill>
                <a:srgbClr val="000000"/>
              </a:solidFill>
              <a:uFillTx/>
              <a:latin typeface="Roboto"/>
            </a:endParaRPr>
          </a:p>
        </p:txBody>
      </p:sp>
      <p:sp>
        <p:nvSpPr>
          <p:cNvPr id="7" name="PlaceHolder 3"/>
          <p:cNvSpPr>
            <a:spLocks noGrp="1"/>
          </p:cNvSpPr>
          <p:nvPr>
            <p:ph/>
          </p:nvPr>
        </p:nvSpPr>
        <p:spPr>
          <a:xfrm>
            <a:off x="5929299" y="1604398"/>
            <a:ext cx="5439036" cy="5144090"/>
          </a:xfrm>
          <a:prstGeom prst="rect">
            <a:avLst/>
          </a:prstGeom>
          <a:noFill/>
          <a:ln w="0">
            <a:noFill/>
          </a:ln>
        </p:spPr>
        <p:txBody>
          <a:bodyPr lIns="0" tIns="0" rIns="0" bIns="0" anchor="t">
            <a:normAutofit/>
          </a:bodyPr>
          <a:lstStyle>
            <a:lvl1pPr indent="0">
              <a:spcBef>
                <a:spcPts val="1714"/>
              </a:spcBef>
              <a:buNone/>
              <a:defRPr/>
            </a:lvl1pPr>
          </a:lstStyle>
          <a:p>
            <a:pPr indent="0">
              <a:spcBef>
                <a:spcPts val="1417"/>
              </a:spcBef>
              <a:buNone/>
            </a:pPr>
            <a:endParaRPr lang="en-GB" sz="2419" b="1" u="none" strike="noStrike">
              <a:solidFill>
                <a:srgbClr val="000000"/>
              </a:solidFill>
              <a:uFillTx/>
              <a:latin typeface="Roboto"/>
            </a:endParaRPr>
          </a:p>
        </p:txBody>
      </p:sp>
      <p:sp>
        <p:nvSpPr>
          <p:cNvPr id="2" name="PlaceHolder 4"/>
          <p:cNvSpPr>
            <a:spLocks noGrp="1"/>
          </p:cNvSpPr>
          <p:nvPr>
            <p:ph type="ftr" idx="2"/>
          </p:nvPr>
        </p:nvSpPr>
        <p:spPr/>
        <p:txBody>
          <a:bodyPr/>
          <a:lstStyle/>
          <a:p>
            <a:r>
              <a:t>Footer</a:t>
            </a:r>
          </a:p>
        </p:txBody>
      </p:sp>
      <p:sp>
        <p:nvSpPr>
          <p:cNvPr id="3" name="PlaceHolder 5"/>
          <p:cNvSpPr>
            <a:spLocks noGrp="1"/>
          </p:cNvSpPr>
          <p:nvPr>
            <p:ph type="sldNum" idx="3"/>
          </p:nvPr>
        </p:nvSpPr>
        <p:spPr/>
        <p:txBody>
          <a:bodyPr/>
          <a:lstStyle/>
          <a:p>
            <a:fld id="{F70988FC-97D1-486B-9D11-CECB9D84C7AC}" type="slidenum">
              <a:t>‹#›</a:t>
            </a:fld>
            <a:endParaRPr/>
          </a:p>
        </p:txBody>
      </p:sp>
      <p:sp>
        <p:nvSpPr>
          <p:cNvPr id="4" name="PlaceHolder 6"/>
          <p:cNvSpPr>
            <a:spLocks noGrp="1"/>
          </p:cNvSpPr>
          <p:nvPr>
            <p:ph type="dt" idx="1"/>
          </p:nvPr>
        </p:nvSpPr>
        <p:spPr/>
        <p:txBody>
          <a:bodyPr/>
          <a:lstStyle/>
          <a:p>
            <a:endParaRPr/>
          </a:p>
        </p:txBody>
      </p:sp>
    </p:spTree>
    <p:extLst>
      <p:ext uri="{BB962C8B-B14F-4D97-AF65-F5344CB8AC3E}">
        <p14:creationId xmlns:p14="http://schemas.microsoft.com/office/powerpoint/2010/main" val="9448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EFB-59BB-43B7-AA46-E693BFB2CC93}"/>
              </a:ext>
            </a:extLst>
          </p:cNvPr>
          <p:cNvSpPr>
            <a:spLocks noGrp="1"/>
          </p:cNvSpPr>
          <p:nvPr>
            <p:ph type="title"/>
          </p:nvPr>
        </p:nvSpPr>
        <p:spPr/>
        <p:txBody>
          <a:bodyPr/>
          <a:lstStyle>
            <a:lvl1pPr>
              <a:defRPr sz="40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52D7DDA-F047-4909-9238-E8632D587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2C37E0-374F-45B9-8322-96066DE368A7}"/>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5" name="Footer Placeholder 4">
            <a:extLst>
              <a:ext uri="{FF2B5EF4-FFF2-40B4-BE49-F238E27FC236}">
                <a16:creationId xmlns:a16="http://schemas.microsoft.com/office/drawing/2014/main" id="{9AE092A0-7852-40C4-98DD-D6707F723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036DD4-FF92-4CF4-B75E-B2E4A2702732}"/>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3145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D84A-C4C3-4845-9F80-3AEDD5B7C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B4E727-7A68-4D7B-A831-B5CC5DAD6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AB737-CFB8-425F-8704-F7F5B6FAEDB1}"/>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5" name="Footer Placeholder 4">
            <a:extLst>
              <a:ext uri="{FF2B5EF4-FFF2-40B4-BE49-F238E27FC236}">
                <a16:creationId xmlns:a16="http://schemas.microsoft.com/office/drawing/2014/main" id="{1024C0AB-31C3-417A-8793-BD314EE74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0BC40-0BAE-4A85-BC86-5E47540371F7}"/>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145260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DFD3-DB47-4E9C-8D2F-C472FD313D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1CD757-48A4-4A8D-B33B-910F40B45A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82B6B-AA45-4443-8E7E-EACCA6739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516B9F-0D7C-498C-B89C-E7DCD06297B9}"/>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6" name="Footer Placeholder 5">
            <a:extLst>
              <a:ext uri="{FF2B5EF4-FFF2-40B4-BE49-F238E27FC236}">
                <a16:creationId xmlns:a16="http://schemas.microsoft.com/office/drawing/2014/main" id="{AF8B3027-CCD0-457B-AA42-A38B5E2A12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7883C1-B173-45FC-8F83-65DA1263E589}"/>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43461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2DF7-144B-41D1-9C9D-92E7B4A7E1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496BC-5603-48E9-B339-29D02874F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66ACAA-5C89-41BB-A9FB-05C0814497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67C95B-B420-4914-A8C6-E442BE237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E7B81C-F0F5-4972-8938-329424F385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259DB-1B1E-4A2C-9199-D8FF69A44750}"/>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8" name="Footer Placeholder 7">
            <a:extLst>
              <a:ext uri="{FF2B5EF4-FFF2-40B4-BE49-F238E27FC236}">
                <a16:creationId xmlns:a16="http://schemas.microsoft.com/office/drawing/2014/main" id="{893D29FB-0330-427A-8518-CB54449930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CB6066-CB21-4CED-A4C3-6ECE6FC33FA6}"/>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41632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570B-31F9-43F2-8B37-47A38A2D6F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1BF13-033C-43C0-8110-6C5AD00D3CFF}"/>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4" name="Footer Placeholder 3">
            <a:extLst>
              <a:ext uri="{FF2B5EF4-FFF2-40B4-BE49-F238E27FC236}">
                <a16:creationId xmlns:a16="http://schemas.microsoft.com/office/drawing/2014/main" id="{9A28173E-C854-4D2B-94EF-1D8B39BFAB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EF62A2-EC59-4F86-91EF-AD63C8041149}"/>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258537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837B1-0330-46BE-A0BA-AF0652867EC9}"/>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3" name="Footer Placeholder 2">
            <a:extLst>
              <a:ext uri="{FF2B5EF4-FFF2-40B4-BE49-F238E27FC236}">
                <a16:creationId xmlns:a16="http://schemas.microsoft.com/office/drawing/2014/main" id="{4BBED995-1A77-48D9-812C-DD0F78B35D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000007-0FC5-4C59-9C7D-91D22685A1F1}"/>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81037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29C8-C6D4-4EE9-BA91-FE3D9F979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E67F18-F468-46D1-B2FF-CA1BC4FF6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3AD6E2-2DB1-48AD-9BA1-19E24E976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962D2-9CC7-4E96-8B08-2B8C98F89DBA}"/>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6" name="Footer Placeholder 5">
            <a:extLst>
              <a:ext uri="{FF2B5EF4-FFF2-40B4-BE49-F238E27FC236}">
                <a16:creationId xmlns:a16="http://schemas.microsoft.com/office/drawing/2014/main" id="{3E4942CE-03B0-4E7F-B8FE-E81ED08DDB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F15C71-9670-4BE0-B327-ADE4F5564771}"/>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46240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C4FB-E38F-4861-8933-3A9F6140C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0F6B0D-47A8-482B-9B02-1FFADC6D9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508967-54C4-4018-AC57-3A06D18B4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C2197-E64F-4EFC-BE05-52690D755CE0}"/>
              </a:ext>
            </a:extLst>
          </p:cNvPr>
          <p:cNvSpPr>
            <a:spLocks noGrp="1"/>
          </p:cNvSpPr>
          <p:nvPr>
            <p:ph type="dt" sz="half" idx="10"/>
          </p:nvPr>
        </p:nvSpPr>
        <p:spPr/>
        <p:txBody>
          <a:bodyPr/>
          <a:lstStyle/>
          <a:p>
            <a:fld id="{F628A8DC-B07A-4F38-994A-FBE64D842553}" type="datetimeFigureOut">
              <a:rPr lang="en-GB" smtClean="0"/>
              <a:t>17/09/2025</a:t>
            </a:fld>
            <a:endParaRPr lang="en-GB"/>
          </a:p>
        </p:txBody>
      </p:sp>
      <p:sp>
        <p:nvSpPr>
          <p:cNvPr id="6" name="Footer Placeholder 5">
            <a:extLst>
              <a:ext uri="{FF2B5EF4-FFF2-40B4-BE49-F238E27FC236}">
                <a16:creationId xmlns:a16="http://schemas.microsoft.com/office/drawing/2014/main" id="{753A7D11-1658-4715-A81A-3A4619F3B8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28FFBC-3CC7-4B95-822F-32FA78C7074A}"/>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264519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38F557-D1FF-4A30-B2EA-7FC8323AF7A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0C53AA-DB62-44F7-BEAA-E61BE10F9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EDD5FF0-BDD2-4686-91F2-F09320FF5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8A8DC-B07A-4F38-994A-FBE64D842553}" type="datetimeFigureOut">
              <a:rPr lang="en-GB" smtClean="0"/>
              <a:t>17/09/2025</a:t>
            </a:fld>
            <a:endParaRPr lang="en-GB"/>
          </a:p>
        </p:txBody>
      </p:sp>
      <p:sp>
        <p:nvSpPr>
          <p:cNvPr id="5" name="Footer Placeholder 4">
            <a:extLst>
              <a:ext uri="{FF2B5EF4-FFF2-40B4-BE49-F238E27FC236}">
                <a16:creationId xmlns:a16="http://schemas.microsoft.com/office/drawing/2014/main" id="{BDE35C98-9812-4BFD-BCE7-FDC75D29A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E94E3A-927F-4837-8F78-7B5F84E4A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39AC2-2EA0-48C5-B915-9A64468D942E}" type="slidenum">
              <a:rPr lang="en-GB" smtClean="0"/>
              <a:t>‹#›</a:t>
            </a:fld>
            <a:endParaRPr lang="en-GB"/>
          </a:p>
        </p:txBody>
      </p:sp>
    </p:spTree>
    <p:extLst>
      <p:ext uri="{BB962C8B-B14F-4D97-AF65-F5344CB8AC3E}">
        <p14:creationId xmlns:p14="http://schemas.microsoft.com/office/powerpoint/2010/main" val="4043865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FontTx/>
        <a:buNone/>
        <a:defRPr sz="2800" b="1"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B3A7-3779-4D38-1D15-7957011FB4E5}"/>
              </a:ext>
            </a:extLst>
          </p:cNvPr>
          <p:cNvSpPr>
            <a:spLocks noGrp="1"/>
          </p:cNvSpPr>
          <p:nvPr>
            <p:ph type="title"/>
          </p:nvPr>
        </p:nvSpPr>
        <p:spPr>
          <a:xfrm>
            <a:off x="838200" y="365125"/>
            <a:ext cx="10515600" cy="1325563"/>
          </a:xfrm>
        </p:spPr>
        <p:txBody>
          <a:bodyPr>
            <a:normAutofit/>
          </a:bodyPr>
          <a:lstStyle/>
          <a:p>
            <a:r>
              <a:rPr lang="en-US" dirty="0"/>
              <a:t>Introduction</a:t>
            </a:r>
          </a:p>
        </p:txBody>
      </p:sp>
      <p:sp>
        <p:nvSpPr>
          <p:cNvPr id="3" name="Subtitle 2">
            <a:extLst>
              <a:ext uri="{FF2B5EF4-FFF2-40B4-BE49-F238E27FC236}">
                <a16:creationId xmlns:a16="http://schemas.microsoft.com/office/drawing/2014/main" id="{F9998079-8493-BEC4-779E-378C9ACE5826}"/>
              </a:ext>
            </a:extLst>
          </p:cNvPr>
          <p:cNvSpPr>
            <a:spLocks noGrp="1"/>
          </p:cNvSpPr>
          <p:nvPr>
            <p:ph idx="1"/>
          </p:nvPr>
        </p:nvSpPr>
        <p:spPr>
          <a:xfrm>
            <a:off x="838200" y="1825625"/>
            <a:ext cx="10515600" cy="4351338"/>
          </a:xfrm>
        </p:spPr>
        <p:txBody>
          <a:bodyPr>
            <a:normAutofit/>
          </a:bodyPr>
          <a:lstStyle/>
          <a:p>
            <a:r>
              <a:rPr lang="en-US" dirty="0"/>
              <a:t>Isn’t real estate, at its core, technology?</a:t>
            </a:r>
          </a:p>
          <a:p>
            <a:endParaRPr lang="en-US" dirty="0"/>
          </a:p>
          <a:p>
            <a:pPr lvl="1"/>
            <a:r>
              <a:rPr lang="en-US" dirty="0"/>
              <a:t>The term “</a:t>
            </a:r>
            <a:r>
              <a:rPr lang="en-US" dirty="0" err="1"/>
              <a:t>Proptech</a:t>
            </a:r>
            <a:r>
              <a:rPr lang="en-US" dirty="0"/>
              <a:t>” might be seen as a tautology when we consider the essence of property itself. Property is fundamentally a form of technology—a primal innovation that shelters us from the elements, safeguards against predators, and provides a foundation for human survival. It is the original platform upon which layers of other technologies have been built to enable production, consumption, and culture.</a:t>
            </a:r>
          </a:p>
          <a:p>
            <a:endParaRPr lang="en-US" dirty="0"/>
          </a:p>
        </p:txBody>
      </p:sp>
    </p:spTree>
    <p:extLst>
      <p:ext uri="{BB962C8B-B14F-4D97-AF65-F5344CB8AC3E}">
        <p14:creationId xmlns:p14="http://schemas.microsoft.com/office/powerpoint/2010/main" val="273959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1912-CE69-6AD2-8225-4FEE10A960AE}"/>
              </a:ext>
            </a:extLst>
          </p:cNvPr>
          <p:cNvSpPr>
            <a:spLocks noGrp="1"/>
          </p:cNvSpPr>
          <p:nvPr>
            <p:ph type="title"/>
          </p:nvPr>
        </p:nvSpPr>
        <p:spPr>
          <a:xfrm>
            <a:off x="838200" y="365125"/>
            <a:ext cx="10515600" cy="1325563"/>
          </a:xfrm>
        </p:spPr>
        <p:txBody>
          <a:bodyPr/>
          <a:lstStyle/>
          <a:p>
            <a:r>
              <a:rPr lang="en-US" dirty="0"/>
              <a:t>Technology Applied to Occupancy</a:t>
            </a:r>
          </a:p>
        </p:txBody>
      </p:sp>
      <p:sp>
        <p:nvSpPr>
          <p:cNvPr id="3" name="Content Placeholder 2">
            <a:extLst>
              <a:ext uri="{FF2B5EF4-FFF2-40B4-BE49-F238E27FC236}">
                <a16:creationId xmlns:a16="http://schemas.microsoft.com/office/drawing/2014/main" id="{DECCF62E-62F0-469C-7623-0E01F8CAEF54}"/>
              </a:ext>
            </a:extLst>
          </p:cNvPr>
          <p:cNvSpPr>
            <a:spLocks noGrp="1"/>
          </p:cNvSpPr>
          <p:nvPr>
            <p:ph idx="1"/>
          </p:nvPr>
        </p:nvSpPr>
        <p:spPr>
          <a:xfrm>
            <a:off x="838200" y="1825625"/>
            <a:ext cx="10515600" cy="4351338"/>
          </a:xfrm>
        </p:spPr>
        <p:txBody>
          <a:bodyPr/>
          <a:lstStyle/>
          <a:p>
            <a:r>
              <a:rPr lang="en-US" dirty="0"/>
              <a:t>Applications to assist in efficient space utilization</a:t>
            </a:r>
          </a:p>
          <a:p>
            <a:endParaRPr lang="en-US" dirty="0"/>
          </a:p>
          <a:p>
            <a:pPr lvl="1"/>
            <a:r>
              <a:rPr lang="en-US" dirty="0"/>
              <a:t>Trend: decreasing space per worker.</a:t>
            </a:r>
          </a:p>
          <a:p>
            <a:pPr lvl="1"/>
            <a:r>
              <a:rPr lang="en-US" dirty="0"/>
              <a:t>"Work from home" (WFH) driving changes.</a:t>
            </a:r>
          </a:p>
          <a:p>
            <a:pPr lvl="1"/>
            <a:r>
              <a:rPr lang="en-US" dirty="0"/>
              <a:t>Non-real estate apps (Zoom, GoToMeeting) facilitate remote work.</a:t>
            </a:r>
          </a:p>
          <a:p>
            <a:pPr lvl="1"/>
            <a:r>
              <a:rPr lang="en-US" dirty="0"/>
              <a:t>New apps to monitor building occupancy (Schneider Electric, Johnson Controls).</a:t>
            </a:r>
          </a:p>
          <a:p>
            <a:endParaRPr lang="en-US" dirty="0"/>
          </a:p>
        </p:txBody>
      </p:sp>
    </p:spTree>
    <p:extLst>
      <p:ext uri="{BB962C8B-B14F-4D97-AF65-F5344CB8AC3E}">
        <p14:creationId xmlns:p14="http://schemas.microsoft.com/office/powerpoint/2010/main" val="30245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37B6-3E66-5868-5891-D6EDB686200A}"/>
              </a:ext>
            </a:extLst>
          </p:cNvPr>
          <p:cNvSpPr>
            <a:spLocks noGrp="1"/>
          </p:cNvSpPr>
          <p:nvPr>
            <p:ph type="title"/>
          </p:nvPr>
        </p:nvSpPr>
        <p:spPr>
          <a:xfrm>
            <a:off x="838200" y="365125"/>
            <a:ext cx="10515600" cy="1325563"/>
          </a:xfrm>
        </p:spPr>
        <p:txBody>
          <a:bodyPr/>
          <a:lstStyle/>
          <a:p>
            <a:r>
              <a:rPr lang="en-US" dirty="0"/>
              <a:t>Better Building Management Systems</a:t>
            </a:r>
          </a:p>
        </p:txBody>
      </p:sp>
      <p:sp>
        <p:nvSpPr>
          <p:cNvPr id="3" name="Content Placeholder 2">
            <a:extLst>
              <a:ext uri="{FF2B5EF4-FFF2-40B4-BE49-F238E27FC236}">
                <a16:creationId xmlns:a16="http://schemas.microsoft.com/office/drawing/2014/main" id="{D53B9E8B-24C0-FB90-B800-FE851E49071E}"/>
              </a:ext>
            </a:extLst>
          </p:cNvPr>
          <p:cNvSpPr>
            <a:spLocks noGrp="1"/>
          </p:cNvSpPr>
          <p:nvPr>
            <p:ph idx="1"/>
          </p:nvPr>
        </p:nvSpPr>
        <p:spPr>
          <a:xfrm>
            <a:off x="838200" y="1825625"/>
            <a:ext cx="10515600" cy="4351338"/>
          </a:xfrm>
        </p:spPr>
        <p:txBody>
          <a:bodyPr/>
          <a:lstStyle/>
          <a:p>
            <a:r>
              <a:rPr lang="en-US" dirty="0"/>
              <a:t>Facilities management has benefited greatly from (information) technology</a:t>
            </a:r>
          </a:p>
          <a:p>
            <a:endParaRPr lang="en-US" dirty="0"/>
          </a:p>
          <a:p>
            <a:pPr lvl="1"/>
            <a:r>
              <a:rPr lang="en-US" dirty="0"/>
              <a:t>Example: Elevator optimization (dynamic placement).</a:t>
            </a:r>
          </a:p>
          <a:p>
            <a:pPr lvl="1"/>
            <a:r>
              <a:rPr lang="en-US" dirty="0"/>
              <a:t>Building Management Systems (BMS): operate more efficiently.</a:t>
            </a:r>
          </a:p>
          <a:p>
            <a:pPr lvl="1"/>
            <a:r>
              <a:rPr lang="en-US" dirty="0"/>
              <a:t>Integration of many systems: HVAC, lighting, water, gas, power, security.</a:t>
            </a:r>
          </a:p>
          <a:p>
            <a:endParaRPr lang="en-US" dirty="0"/>
          </a:p>
        </p:txBody>
      </p:sp>
    </p:spTree>
    <p:extLst>
      <p:ext uri="{BB962C8B-B14F-4D97-AF65-F5344CB8AC3E}">
        <p14:creationId xmlns:p14="http://schemas.microsoft.com/office/powerpoint/2010/main" val="223420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1D7E-0A26-9BC8-A60A-1666C5409A92}"/>
              </a:ext>
            </a:extLst>
          </p:cNvPr>
          <p:cNvSpPr>
            <a:spLocks noGrp="1"/>
          </p:cNvSpPr>
          <p:nvPr>
            <p:ph type="title"/>
          </p:nvPr>
        </p:nvSpPr>
        <p:spPr>
          <a:xfrm>
            <a:off x="838200" y="365125"/>
            <a:ext cx="10515600" cy="1325563"/>
          </a:xfrm>
        </p:spPr>
        <p:txBody>
          <a:bodyPr/>
          <a:lstStyle/>
          <a:p>
            <a:r>
              <a:rPr lang="en-US" dirty="0"/>
              <a:t>Measurement and Analysis</a:t>
            </a:r>
          </a:p>
        </p:txBody>
      </p:sp>
      <p:sp>
        <p:nvSpPr>
          <p:cNvPr id="3" name="Content Placeholder 2">
            <a:extLst>
              <a:ext uri="{FF2B5EF4-FFF2-40B4-BE49-F238E27FC236}">
                <a16:creationId xmlns:a16="http://schemas.microsoft.com/office/drawing/2014/main" id="{5423AD82-08E4-AA39-F85C-68F26968AB2D}"/>
              </a:ext>
            </a:extLst>
          </p:cNvPr>
          <p:cNvSpPr>
            <a:spLocks noGrp="1"/>
          </p:cNvSpPr>
          <p:nvPr>
            <p:ph idx="1"/>
          </p:nvPr>
        </p:nvSpPr>
        <p:spPr>
          <a:xfrm>
            <a:off x="838200" y="1825625"/>
            <a:ext cx="10515600" cy="4351338"/>
          </a:xfrm>
        </p:spPr>
        <p:txBody>
          <a:bodyPr>
            <a:normAutofit/>
          </a:bodyPr>
          <a:lstStyle/>
          <a:p>
            <a:r>
              <a:rPr lang="en-US" dirty="0"/>
              <a:t>Technology lowered cost of measuring property performance and characteristics</a:t>
            </a:r>
          </a:p>
          <a:p>
            <a:endParaRPr lang="en-US" dirty="0"/>
          </a:p>
          <a:p>
            <a:pPr lvl="1"/>
            <a:r>
              <a:rPr lang="en-US" dirty="0"/>
              <a:t>Geography is a key identifier for real estate data</a:t>
            </a:r>
          </a:p>
          <a:p>
            <a:pPr lvl="1"/>
            <a:r>
              <a:rPr lang="en-US" dirty="0"/>
              <a:t>New tech is available for measuring and laying out buildings (cameras, lasers) and automatically generating output that might include layouts or square footage of space or square meter of warehouse space.</a:t>
            </a:r>
          </a:p>
          <a:p>
            <a:pPr lvl="1"/>
            <a:r>
              <a:rPr lang="en-US" dirty="0"/>
              <a:t>Sensors and cameras for motion, gas, pressure, security allow for triggers on where to look and safety monitoring.</a:t>
            </a:r>
          </a:p>
          <a:p>
            <a:pPr lvl="1"/>
            <a:r>
              <a:rPr lang="en-US" dirty="0"/>
              <a:t>Visualization tools and exception reporting are critical.</a:t>
            </a:r>
          </a:p>
          <a:p>
            <a:endParaRPr lang="en-US" dirty="0"/>
          </a:p>
        </p:txBody>
      </p:sp>
    </p:spTree>
    <p:extLst>
      <p:ext uri="{BB962C8B-B14F-4D97-AF65-F5344CB8AC3E}">
        <p14:creationId xmlns:p14="http://schemas.microsoft.com/office/powerpoint/2010/main" val="6222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E68B-500B-C789-E7D2-82F0E4C6AB28}"/>
              </a:ext>
            </a:extLst>
          </p:cNvPr>
          <p:cNvSpPr>
            <a:spLocks noGrp="1"/>
          </p:cNvSpPr>
          <p:nvPr>
            <p:ph type="title"/>
          </p:nvPr>
        </p:nvSpPr>
        <p:spPr>
          <a:xfrm>
            <a:off x="838200" y="365125"/>
            <a:ext cx="10515600" cy="1325563"/>
          </a:xfrm>
        </p:spPr>
        <p:txBody>
          <a:bodyPr/>
          <a:lstStyle/>
          <a:p>
            <a:r>
              <a:rPr lang="en-US" dirty="0"/>
              <a:t>Ownership Forms</a:t>
            </a:r>
          </a:p>
        </p:txBody>
      </p:sp>
      <p:sp>
        <p:nvSpPr>
          <p:cNvPr id="3" name="Content Placeholder 2">
            <a:extLst>
              <a:ext uri="{FF2B5EF4-FFF2-40B4-BE49-F238E27FC236}">
                <a16:creationId xmlns:a16="http://schemas.microsoft.com/office/drawing/2014/main" id="{878FECA4-7371-516D-748F-7E1F6D857B7C}"/>
              </a:ext>
            </a:extLst>
          </p:cNvPr>
          <p:cNvSpPr>
            <a:spLocks noGrp="1"/>
          </p:cNvSpPr>
          <p:nvPr>
            <p:ph idx="1"/>
          </p:nvPr>
        </p:nvSpPr>
        <p:spPr>
          <a:xfrm>
            <a:off x="838200" y="1825625"/>
            <a:ext cx="10515600" cy="4351338"/>
          </a:xfrm>
        </p:spPr>
        <p:txBody>
          <a:bodyPr>
            <a:normAutofit/>
          </a:bodyPr>
          <a:lstStyle/>
          <a:p>
            <a:r>
              <a:rPr lang="en-US" dirty="0"/>
              <a:t>Tech helps breaking up real estate interests into multiple ownership formats.</a:t>
            </a:r>
          </a:p>
          <a:p>
            <a:pPr lvl="1"/>
            <a:r>
              <a:rPr lang="en-US" dirty="0"/>
              <a:t>Real Estate Operating Company (REOC) - Corporate Ownership</a:t>
            </a:r>
          </a:p>
          <a:p>
            <a:pPr lvl="1"/>
            <a:r>
              <a:rPr lang="en-US" dirty="0"/>
              <a:t>Real Estate Investment Trust (REIT) - Pass-through taxation</a:t>
            </a:r>
          </a:p>
          <a:p>
            <a:pPr lvl="1"/>
            <a:r>
              <a:rPr lang="en-US" dirty="0"/>
              <a:t>Crowdfunding (JOBS Act) – Democratization</a:t>
            </a:r>
          </a:p>
          <a:p>
            <a:pPr lvl="1"/>
            <a:r>
              <a:rPr lang="en-US" dirty="0"/>
              <a:t>Tokenization: Using blockchain to represent ownership.</a:t>
            </a:r>
          </a:p>
          <a:p>
            <a:pPr lvl="1"/>
            <a:r>
              <a:rPr lang="en-US" dirty="0"/>
              <a:t>Traditional real estate is illiquid; tokenization aims to improve liquidity if a secondary market can be developed.  </a:t>
            </a:r>
          </a:p>
          <a:p>
            <a:pPr lvl="1"/>
            <a:r>
              <a:rPr lang="en-US" dirty="0"/>
              <a:t>Smaller investments become possible.</a:t>
            </a:r>
          </a:p>
          <a:p>
            <a:pPr lvl="1"/>
            <a:r>
              <a:rPr lang="en-US" dirty="0"/>
              <a:t>Use of cryptocurrency and blockchain technology is a key component.</a:t>
            </a:r>
          </a:p>
        </p:txBody>
      </p:sp>
    </p:spTree>
    <p:extLst>
      <p:ext uri="{BB962C8B-B14F-4D97-AF65-F5344CB8AC3E}">
        <p14:creationId xmlns:p14="http://schemas.microsoft.com/office/powerpoint/2010/main" val="342625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4DB-F879-B793-1C0D-8E69EBBDB14B}"/>
              </a:ext>
            </a:extLst>
          </p:cNvPr>
          <p:cNvSpPr>
            <a:spLocks noGrp="1"/>
          </p:cNvSpPr>
          <p:nvPr>
            <p:ph type="title"/>
          </p:nvPr>
        </p:nvSpPr>
        <p:spPr>
          <a:xfrm>
            <a:off x="838200" y="365125"/>
            <a:ext cx="10515600" cy="1325563"/>
          </a:xfrm>
        </p:spPr>
        <p:txBody>
          <a:bodyPr/>
          <a:lstStyle/>
          <a:p>
            <a:r>
              <a:rPr lang="en-US" dirty="0"/>
              <a:t>Transaction Management and Reporting</a:t>
            </a:r>
          </a:p>
        </p:txBody>
      </p:sp>
      <p:sp>
        <p:nvSpPr>
          <p:cNvPr id="3" name="Content Placeholder 2">
            <a:extLst>
              <a:ext uri="{FF2B5EF4-FFF2-40B4-BE49-F238E27FC236}">
                <a16:creationId xmlns:a16="http://schemas.microsoft.com/office/drawing/2014/main" id="{615BCF4C-C79C-D86A-2280-95D64F71DC29}"/>
              </a:ext>
            </a:extLst>
          </p:cNvPr>
          <p:cNvSpPr>
            <a:spLocks noGrp="1"/>
          </p:cNvSpPr>
          <p:nvPr>
            <p:ph idx="1"/>
          </p:nvPr>
        </p:nvSpPr>
        <p:spPr>
          <a:xfrm>
            <a:off x="838200" y="1825625"/>
            <a:ext cx="10515600" cy="4351338"/>
          </a:xfrm>
        </p:spPr>
        <p:txBody>
          <a:bodyPr>
            <a:normAutofit/>
          </a:bodyPr>
          <a:lstStyle/>
          <a:p>
            <a:r>
              <a:rPr lang="en-US" dirty="0"/>
              <a:t>Better processes, lower transaction costs</a:t>
            </a:r>
          </a:p>
          <a:p>
            <a:endParaRPr lang="en-US" dirty="0"/>
          </a:p>
          <a:p>
            <a:pPr lvl="1"/>
            <a:r>
              <a:rPr lang="en-US" dirty="0"/>
              <a:t>Remote closings are now standard (i.e. DocuSign).</a:t>
            </a:r>
          </a:p>
          <a:p>
            <a:pPr lvl="1"/>
            <a:r>
              <a:rPr lang="en-US" dirty="0"/>
              <a:t>Automated appraisal models (AVMs, CAVMs) are getting better and better and are agnostic about hitting a certain value, unlike management or sponsors.</a:t>
            </a:r>
          </a:p>
          <a:p>
            <a:pPr lvl="1"/>
            <a:r>
              <a:rPr lang="en-US" dirty="0"/>
              <a:t>Virtual tours and remote inspections is possible for audits.</a:t>
            </a:r>
          </a:p>
          <a:p>
            <a:pPr lvl="1"/>
            <a:r>
              <a:rPr lang="en-US" dirty="0"/>
              <a:t>Automated accounting is possible for bookkeeping.</a:t>
            </a:r>
          </a:p>
          <a:p>
            <a:pPr lvl="1"/>
            <a:r>
              <a:rPr lang="en-US" dirty="0"/>
              <a:t>Reporting automation platforms allow better and quicker information for investors, i.e. Jupiter Square or </a:t>
            </a:r>
            <a:r>
              <a:rPr lang="en-US" dirty="0" err="1"/>
              <a:t>Appfolio</a:t>
            </a:r>
            <a:r>
              <a:rPr lang="en-US" dirty="0"/>
              <a:t> as examples.</a:t>
            </a:r>
          </a:p>
          <a:p>
            <a:endParaRPr lang="en-US" dirty="0"/>
          </a:p>
        </p:txBody>
      </p:sp>
    </p:spTree>
    <p:extLst>
      <p:ext uri="{BB962C8B-B14F-4D97-AF65-F5344CB8AC3E}">
        <p14:creationId xmlns:p14="http://schemas.microsoft.com/office/powerpoint/2010/main" val="275067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189C-DF68-A296-36BE-4B7CB6A27C72}"/>
              </a:ext>
            </a:extLst>
          </p:cNvPr>
          <p:cNvSpPr>
            <a:spLocks noGrp="1"/>
          </p:cNvSpPr>
          <p:nvPr>
            <p:ph type="title"/>
          </p:nvPr>
        </p:nvSpPr>
        <p:spPr>
          <a:xfrm>
            <a:off x="838200" y="365125"/>
            <a:ext cx="10515600" cy="1325563"/>
          </a:xfrm>
        </p:spPr>
        <p:txBody>
          <a:bodyPr>
            <a:normAutofit/>
          </a:bodyPr>
          <a:lstStyle/>
          <a:p>
            <a:r>
              <a:rPr lang="en-US" dirty="0"/>
              <a:t>Small improvements, big changes</a:t>
            </a:r>
          </a:p>
        </p:txBody>
      </p:sp>
      <p:sp>
        <p:nvSpPr>
          <p:cNvPr id="3" name="Content Placeholder 2">
            <a:extLst>
              <a:ext uri="{FF2B5EF4-FFF2-40B4-BE49-F238E27FC236}">
                <a16:creationId xmlns:a16="http://schemas.microsoft.com/office/drawing/2014/main" id="{342DD377-06A3-0BCB-C02E-EDD97A4087DB}"/>
              </a:ext>
            </a:extLst>
          </p:cNvPr>
          <p:cNvSpPr>
            <a:spLocks noGrp="1"/>
          </p:cNvSpPr>
          <p:nvPr>
            <p:ph idx="1"/>
          </p:nvPr>
        </p:nvSpPr>
        <p:spPr>
          <a:xfrm>
            <a:off x="838200" y="1825625"/>
            <a:ext cx="10515600" cy="4351338"/>
          </a:xfrm>
        </p:spPr>
        <p:txBody>
          <a:bodyPr>
            <a:normAutofit/>
          </a:bodyPr>
          <a:lstStyle/>
          <a:p>
            <a:r>
              <a:rPr lang="en-US" dirty="0"/>
              <a:t>The power of multiple gradual improvements in </a:t>
            </a:r>
            <a:r>
              <a:rPr lang="en-US" dirty="0" err="1"/>
              <a:t>Proptech</a:t>
            </a:r>
            <a:r>
              <a:rPr lang="en-US" dirty="0"/>
              <a:t> and ease of integration</a:t>
            </a:r>
          </a:p>
          <a:p>
            <a:pPr lvl="1"/>
            <a:r>
              <a:rPr lang="en-US" dirty="0"/>
              <a:t>Nothing happens in an instant but there will be a transformative change over time as competitors integrate </a:t>
            </a:r>
            <a:r>
              <a:rPr lang="en-US" dirty="0" err="1"/>
              <a:t>proptech</a:t>
            </a:r>
            <a:r>
              <a:rPr lang="en-US" dirty="0"/>
              <a:t>: cumulative impact of gradual improvements suggests that those who do not improve will become obsolete and fail to be able to compete.</a:t>
            </a:r>
          </a:p>
          <a:p>
            <a:pPr lvl="1"/>
            <a:r>
              <a:rPr lang="en-US" dirty="0"/>
              <a:t>Eventually these improvements will reduce transaction costs, streamline processes, create new markets and provide better information.</a:t>
            </a:r>
          </a:p>
          <a:p>
            <a:pPr lvl="1"/>
            <a:r>
              <a:rPr lang="en-US" dirty="0"/>
              <a:t>Integration with existing software (i.e. MRI, Yardi) is important for market acceptance.</a:t>
            </a:r>
          </a:p>
          <a:p>
            <a:endParaRPr lang="en-US" dirty="0"/>
          </a:p>
        </p:txBody>
      </p:sp>
    </p:spTree>
    <p:extLst>
      <p:ext uri="{BB962C8B-B14F-4D97-AF65-F5344CB8AC3E}">
        <p14:creationId xmlns:p14="http://schemas.microsoft.com/office/powerpoint/2010/main" val="278371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A2BF-AC6A-E858-50CF-0DA7B9770F56}"/>
              </a:ext>
            </a:extLst>
          </p:cNvPr>
          <p:cNvSpPr>
            <a:spLocks noGrp="1"/>
          </p:cNvSpPr>
          <p:nvPr>
            <p:ph type="title"/>
          </p:nvPr>
        </p:nvSpPr>
        <p:spPr>
          <a:xfrm>
            <a:off x="838200" y="365125"/>
            <a:ext cx="10515600" cy="1325563"/>
          </a:xfrm>
        </p:spPr>
        <p:txBody>
          <a:bodyPr/>
          <a:lstStyle/>
          <a:p>
            <a:r>
              <a:rPr lang="en-US" dirty="0"/>
              <a:t>People and Skills</a:t>
            </a:r>
          </a:p>
        </p:txBody>
      </p:sp>
      <p:sp>
        <p:nvSpPr>
          <p:cNvPr id="3" name="Content Placeholder 2">
            <a:extLst>
              <a:ext uri="{FF2B5EF4-FFF2-40B4-BE49-F238E27FC236}">
                <a16:creationId xmlns:a16="http://schemas.microsoft.com/office/drawing/2014/main" id="{5BCD9B29-FB9D-A43F-6F9C-8A6A10B16BA2}"/>
              </a:ext>
            </a:extLst>
          </p:cNvPr>
          <p:cNvSpPr>
            <a:spLocks noGrp="1"/>
          </p:cNvSpPr>
          <p:nvPr>
            <p:ph idx="1"/>
          </p:nvPr>
        </p:nvSpPr>
        <p:spPr>
          <a:xfrm>
            <a:off x="838200" y="1825625"/>
            <a:ext cx="10515600" cy="4351338"/>
          </a:xfrm>
        </p:spPr>
        <p:txBody>
          <a:bodyPr>
            <a:normAutofit/>
          </a:bodyPr>
          <a:lstStyle/>
          <a:p>
            <a:r>
              <a:rPr lang="en-US" dirty="0"/>
              <a:t>The Merits of Mixed-Skills Teams in Data-Rich Real Estate Investments: Evidence-based decision-making requires diverse skill sets</a:t>
            </a:r>
          </a:p>
          <a:p>
            <a:pPr lvl="1"/>
            <a:r>
              <a:rPr lang="en-US" dirty="0"/>
              <a:t>Domain experts bring understanding of economics and legal frameworks.</a:t>
            </a:r>
          </a:p>
          <a:p>
            <a:pPr lvl="1"/>
            <a:r>
              <a:rPr lang="en-US" dirty="0"/>
              <a:t>Data scientists provide technical expertise and rigorous data analysis.</a:t>
            </a:r>
          </a:p>
          <a:p>
            <a:pPr lvl="1"/>
            <a:r>
              <a:rPr lang="en-US" dirty="0"/>
              <a:t>But successful </a:t>
            </a:r>
            <a:r>
              <a:rPr lang="en-US" dirty="0" err="1"/>
              <a:t>proptech</a:t>
            </a:r>
            <a:r>
              <a:rPr lang="en-US" dirty="0"/>
              <a:t> firms have experienced real estate professionals engaged in the R&amp;D of all new apps.</a:t>
            </a:r>
          </a:p>
          <a:p>
            <a:pPr lvl="1"/>
            <a:r>
              <a:rPr lang="en-US" dirty="0"/>
              <a:t>Mixed teams = technically robust and practically viable decisions based on experienced professionals from the real estate industry.</a:t>
            </a:r>
          </a:p>
          <a:p>
            <a:endParaRPr lang="en-US" dirty="0"/>
          </a:p>
        </p:txBody>
      </p:sp>
    </p:spTree>
    <p:extLst>
      <p:ext uri="{BB962C8B-B14F-4D97-AF65-F5344CB8AC3E}">
        <p14:creationId xmlns:p14="http://schemas.microsoft.com/office/powerpoint/2010/main" val="310861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E37F-7B6F-B081-6C7F-9D667F70C613}"/>
              </a:ext>
            </a:extLst>
          </p:cNvPr>
          <p:cNvSpPr>
            <a:spLocks noGrp="1"/>
          </p:cNvSpPr>
          <p:nvPr>
            <p:ph type="title"/>
          </p:nvPr>
        </p:nvSpPr>
        <p:spPr>
          <a:xfrm>
            <a:off x="838200" y="365125"/>
            <a:ext cx="10515600" cy="1325563"/>
          </a:xfrm>
        </p:spPr>
        <p:txBody>
          <a:bodyPr/>
          <a:lstStyle/>
          <a:p>
            <a:r>
              <a:rPr lang="en-US" dirty="0"/>
              <a:t>Summary</a:t>
            </a:r>
          </a:p>
        </p:txBody>
      </p:sp>
      <p:sp>
        <p:nvSpPr>
          <p:cNvPr id="3" name="Content Placeholder 2">
            <a:extLst>
              <a:ext uri="{FF2B5EF4-FFF2-40B4-BE49-F238E27FC236}">
                <a16:creationId xmlns:a16="http://schemas.microsoft.com/office/drawing/2014/main" id="{168C9B82-7482-E7E9-A35E-0CB91444995A}"/>
              </a:ext>
            </a:extLst>
          </p:cNvPr>
          <p:cNvSpPr>
            <a:spLocks noGrp="1"/>
          </p:cNvSpPr>
          <p:nvPr>
            <p:ph idx="1"/>
          </p:nvPr>
        </p:nvSpPr>
        <p:spPr>
          <a:xfrm>
            <a:off x="838200" y="1825625"/>
            <a:ext cx="10515600" cy="4351338"/>
          </a:xfrm>
        </p:spPr>
        <p:txBody>
          <a:bodyPr/>
          <a:lstStyle/>
          <a:p>
            <a:r>
              <a:rPr lang="en-US" dirty="0"/>
              <a:t>There are several thousands of </a:t>
            </a:r>
            <a:r>
              <a:rPr lang="en-US" dirty="0" err="1"/>
              <a:t>Proptech</a:t>
            </a:r>
            <a:r>
              <a:rPr lang="en-US" dirty="0"/>
              <a:t> firms as of 2025 and many will not survive, but some will change the industry</a:t>
            </a:r>
          </a:p>
          <a:p>
            <a:endParaRPr lang="en-US" dirty="0"/>
          </a:p>
          <a:p>
            <a:pPr lvl="1"/>
            <a:r>
              <a:rPr lang="en-US" dirty="0"/>
              <a:t>Automated buildings = healthier, safer, more efficient.</a:t>
            </a:r>
          </a:p>
          <a:p>
            <a:pPr lvl="1"/>
            <a:r>
              <a:rPr lang="en-US" dirty="0"/>
              <a:t>Key to success: Secure platforms and integration with existing systems based on developers that engage with industry professionals.</a:t>
            </a:r>
          </a:p>
          <a:p>
            <a:pPr lvl="1"/>
            <a:r>
              <a:rPr lang="en-US" dirty="0"/>
              <a:t>Environmental, Social and Governance, ESG and climate risk considerations are new priorities.</a:t>
            </a:r>
          </a:p>
          <a:p>
            <a:endParaRPr lang="en-US" dirty="0"/>
          </a:p>
        </p:txBody>
      </p:sp>
    </p:spTree>
    <p:extLst>
      <p:ext uri="{BB962C8B-B14F-4D97-AF65-F5344CB8AC3E}">
        <p14:creationId xmlns:p14="http://schemas.microsoft.com/office/powerpoint/2010/main" val="25519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79F8-90E1-F69A-F876-8E5EAE36B48A}"/>
              </a:ext>
            </a:extLst>
          </p:cNvPr>
          <p:cNvSpPr>
            <a:spLocks noGrp="1"/>
          </p:cNvSpPr>
          <p:nvPr>
            <p:ph type="title"/>
          </p:nvPr>
        </p:nvSpPr>
        <p:spPr>
          <a:xfrm>
            <a:off x="838200" y="365125"/>
            <a:ext cx="10515600" cy="1325563"/>
          </a:xfrm>
        </p:spPr>
        <p:txBody>
          <a:bodyPr/>
          <a:lstStyle/>
          <a:p>
            <a:r>
              <a:rPr lang="en-US" dirty="0"/>
              <a:t>Key Terms</a:t>
            </a:r>
          </a:p>
        </p:txBody>
      </p:sp>
      <p:sp>
        <p:nvSpPr>
          <p:cNvPr id="3" name="Content Placeholder 2">
            <a:extLst>
              <a:ext uri="{FF2B5EF4-FFF2-40B4-BE49-F238E27FC236}">
                <a16:creationId xmlns:a16="http://schemas.microsoft.com/office/drawing/2014/main" id="{15A50F34-C43F-5B04-9EAB-4F4D66657334}"/>
              </a:ext>
            </a:extLst>
          </p:cNvPr>
          <p:cNvSpPr>
            <a:spLocks noGrp="1"/>
          </p:cNvSpPr>
          <p:nvPr>
            <p:ph idx="1"/>
          </p:nvPr>
        </p:nvSpPr>
        <p:spPr>
          <a:xfrm>
            <a:off x="838200" y="1825625"/>
            <a:ext cx="10515600" cy="4351338"/>
          </a:xfrm>
        </p:spPr>
        <p:txBody>
          <a:bodyPr numCol="3">
            <a:normAutofit/>
          </a:bodyPr>
          <a:lstStyle/>
          <a:p>
            <a:pPr lvl="1"/>
            <a:r>
              <a:rPr lang="en-US" dirty="0"/>
              <a:t>AR</a:t>
            </a:r>
          </a:p>
          <a:p>
            <a:pPr lvl="1"/>
            <a:r>
              <a:rPr lang="en-US" dirty="0"/>
              <a:t>AVM</a:t>
            </a:r>
          </a:p>
          <a:p>
            <a:pPr lvl="1"/>
            <a:r>
              <a:rPr lang="en-US" dirty="0"/>
              <a:t>BIM</a:t>
            </a:r>
          </a:p>
          <a:p>
            <a:pPr lvl="1"/>
            <a:r>
              <a:rPr lang="en-US" dirty="0"/>
              <a:t>Blockchain</a:t>
            </a:r>
          </a:p>
          <a:p>
            <a:pPr lvl="1"/>
            <a:r>
              <a:rPr lang="en-US" dirty="0"/>
              <a:t>BMS</a:t>
            </a:r>
          </a:p>
          <a:p>
            <a:pPr lvl="1"/>
            <a:r>
              <a:rPr lang="en-US" dirty="0"/>
              <a:t>CAVM</a:t>
            </a:r>
          </a:p>
          <a:p>
            <a:pPr lvl="1"/>
            <a:r>
              <a:rPr lang="en-US" dirty="0"/>
              <a:t>CRM</a:t>
            </a:r>
          </a:p>
          <a:p>
            <a:pPr lvl="1"/>
            <a:r>
              <a:rPr lang="en-US" dirty="0"/>
              <a:t>Crowdfunding</a:t>
            </a:r>
          </a:p>
          <a:p>
            <a:pPr lvl="1"/>
            <a:r>
              <a:rPr lang="en-US" dirty="0"/>
              <a:t>Digital Twin</a:t>
            </a:r>
          </a:p>
          <a:p>
            <a:pPr lvl="1"/>
            <a:r>
              <a:rPr lang="en-US" dirty="0"/>
              <a:t>ESG</a:t>
            </a:r>
          </a:p>
          <a:p>
            <a:pPr lvl="1"/>
            <a:r>
              <a:rPr lang="en-US" dirty="0"/>
              <a:t>GIS</a:t>
            </a:r>
          </a:p>
          <a:p>
            <a:pPr lvl="1"/>
            <a:r>
              <a:rPr lang="en-US" dirty="0"/>
              <a:t>Metaverse</a:t>
            </a:r>
          </a:p>
          <a:p>
            <a:pPr lvl="1"/>
            <a:r>
              <a:rPr lang="en-US" dirty="0" err="1"/>
              <a:t>Proptech</a:t>
            </a:r>
            <a:endParaRPr lang="en-US" dirty="0"/>
          </a:p>
          <a:p>
            <a:pPr lvl="1"/>
            <a:r>
              <a:rPr lang="en-US" dirty="0"/>
              <a:t>REOC</a:t>
            </a:r>
          </a:p>
          <a:p>
            <a:pPr lvl="1"/>
            <a:r>
              <a:rPr lang="en-US" dirty="0"/>
              <a:t>REIT</a:t>
            </a:r>
          </a:p>
          <a:p>
            <a:pPr lvl="1"/>
            <a:r>
              <a:rPr lang="en-US" dirty="0"/>
              <a:t>Tokenization</a:t>
            </a:r>
          </a:p>
          <a:p>
            <a:pPr lvl="1"/>
            <a:r>
              <a:rPr lang="en-US" dirty="0"/>
              <a:t>VR</a:t>
            </a:r>
          </a:p>
          <a:p>
            <a:endParaRPr lang="en-US" dirty="0"/>
          </a:p>
        </p:txBody>
      </p:sp>
    </p:spTree>
    <p:extLst>
      <p:ext uri="{BB962C8B-B14F-4D97-AF65-F5344CB8AC3E}">
        <p14:creationId xmlns:p14="http://schemas.microsoft.com/office/powerpoint/2010/main" val="6786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021C-3B8E-9552-3417-52C63882FA09}"/>
              </a:ext>
            </a:extLst>
          </p:cNvPr>
          <p:cNvSpPr>
            <a:spLocks noGrp="1"/>
          </p:cNvSpPr>
          <p:nvPr>
            <p:ph type="title"/>
          </p:nvPr>
        </p:nvSpPr>
        <p:spPr>
          <a:xfrm>
            <a:off x="838200" y="365125"/>
            <a:ext cx="10515600" cy="1325563"/>
          </a:xfrm>
        </p:spPr>
        <p:txBody>
          <a:bodyPr/>
          <a:lstStyle/>
          <a:p>
            <a:r>
              <a:rPr lang="en-US" dirty="0"/>
              <a:t>?</a:t>
            </a:r>
          </a:p>
        </p:txBody>
      </p:sp>
      <p:sp>
        <p:nvSpPr>
          <p:cNvPr id="3" name="Content Placeholder 2">
            <a:extLst>
              <a:ext uri="{FF2B5EF4-FFF2-40B4-BE49-F238E27FC236}">
                <a16:creationId xmlns:a16="http://schemas.microsoft.com/office/drawing/2014/main" id="{C0D75361-8B16-B709-2849-EF6DCD3E6571}"/>
              </a:ext>
            </a:extLst>
          </p:cNvPr>
          <p:cNvSpPr>
            <a:spLocks noGrp="1"/>
          </p:cNvSpPr>
          <p:nvPr>
            <p:ph idx="1"/>
          </p:nvPr>
        </p:nvSpPr>
        <p:spPr>
          <a:xfrm>
            <a:off x="838200" y="1825625"/>
            <a:ext cx="10515600" cy="4351338"/>
          </a:xfrm>
        </p:spPr>
        <p:txBody>
          <a:bodyPr>
            <a:normAutofit/>
          </a:bodyPr>
          <a:lstStyle/>
          <a:p>
            <a:r>
              <a:rPr lang="en-US" dirty="0"/>
              <a:t>Can you name one firm working in each of the following areas?</a:t>
            </a:r>
          </a:p>
          <a:p>
            <a:pPr lvl="1"/>
            <a:r>
              <a:rPr lang="en-US" dirty="0"/>
              <a:t>Data</a:t>
            </a:r>
          </a:p>
          <a:p>
            <a:pPr lvl="1"/>
            <a:r>
              <a:rPr lang="en-US" dirty="0"/>
              <a:t>Leasing</a:t>
            </a:r>
          </a:p>
          <a:p>
            <a:pPr lvl="1"/>
            <a:r>
              <a:rPr lang="en-US" dirty="0"/>
              <a:t>Selling real estate</a:t>
            </a:r>
          </a:p>
          <a:p>
            <a:pPr lvl="1"/>
            <a:r>
              <a:rPr lang="en-US" dirty="0"/>
              <a:t>Designing </a:t>
            </a:r>
          </a:p>
          <a:p>
            <a:pPr lvl="1"/>
            <a:r>
              <a:rPr lang="en-US" dirty="0"/>
              <a:t>Construction Management</a:t>
            </a:r>
          </a:p>
          <a:p>
            <a:pPr lvl="1"/>
            <a:r>
              <a:rPr lang="en-US" dirty="0"/>
              <a:t>Valuation</a:t>
            </a:r>
          </a:p>
          <a:p>
            <a:pPr lvl="1"/>
            <a:r>
              <a:rPr lang="en-US" dirty="0"/>
              <a:t>Financing</a:t>
            </a:r>
          </a:p>
          <a:p>
            <a:pPr lvl="1"/>
            <a:r>
              <a:rPr lang="en-US" dirty="0"/>
              <a:t>Climate Tech and ESG</a:t>
            </a:r>
          </a:p>
          <a:p>
            <a:pPr lvl="1"/>
            <a:r>
              <a:rPr lang="en-US" dirty="0"/>
              <a:t>BMS</a:t>
            </a:r>
          </a:p>
        </p:txBody>
      </p:sp>
    </p:spTree>
    <p:extLst>
      <p:ext uri="{BB962C8B-B14F-4D97-AF65-F5344CB8AC3E}">
        <p14:creationId xmlns:p14="http://schemas.microsoft.com/office/powerpoint/2010/main" val="115904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D59-2D0A-F8D3-C9C2-008577000A57}"/>
              </a:ext>
            </a:extLst>
          </p:cNvPr>
          <p:cNvSpPr>
            <a:spLocks noGrp="1"/>
          </p:cNvSpPr>
          <p:nvPr>
            <p:ph type="title"/>
          </p:nvPr>
        </p:nvSpPr>
        <p:spPr>
          <a:xfrm>
            <a:off x="838200" y="365125"/>
            <a:ext cx="105156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9CA40BD5-ECC4-5FA3-4E6D-88A3E492FE9D}"/>
              </a:ext>
            </a:extLst>
          </p:cNvPr>
          <p:cNvSpPr>
            <a:spLocks noGrp="1"/>
          </p:cNvSpPr>
          <p:nvPr>
            <p:ph idx="1"/>
          </p:nvPr>
        </p:nvSpPr>
        <p:spPr>
          <a:xfrm>
            <a:off x="838200" y="1825625"/>
            <a:ext cx="10515600" cy="4351338"/>
          </a:xfrm>
        </p:spPr>
        <p:txBody>
          <a:bodyPr/>
          <a:lstStyle/>
          <a:p>
            <a:r>
              <a:rPr lang="en-US" dirty="0"/>
              <a:t>Modern </a:t>
            </a:r>
            <a:r>
              <a:rPr lang="en-US" dirty="0" err="1"/>
              <a:t>Proptech</a:t>
            </a:r>
            <a:r>
              <a:rPr lang="en-US" dirty="0"/>
              <a:t> is the application of information technology to help how we interact with, manage, and utilize property</a:t>
            </a:r>
          </a:p>
          <a:p>
            <a:endParaRPr lang="en-US" dirty="0"/>
          </a:p>
          <a:p>
            <a:pPr lvl="1"/>
            <a:r>
              <a:rPr lang="en-US" dirty="0" err="1"/>
              <a:t>Proptech</a:t>
            </a:r>
            <a:r>
              <a:rPr lang="en-US" dirty="0"/>
              <a:t> enhances real estate's unique qualities and makes property markets more efficient.</a:t>
            </a:r>
          </a:p>
          <a:p>
            <a:pPr lvl="1"/>
            <a:r>
              <a:rPr lang="en-US" dirty="0"/>
              <a:t>Examples: Electric lighting with sensors, elevators that predict where they will be needed next, automated repair requests.</a:t>
            </a:r>
          </a:p>
          <a:p>
            <a:endParaRPr lang="en-US" dirty="0"/>
          </a:p>
        </p:txBody>
      </p:sp>
    </p:spTree>
    <p:extLst>
      <p:ext uri="{BB962C8B-B14F-4D97-AF65-F5344CB8AC3E}">
        <p14:creationId xmlns:p14="http://schemas.microsoft.com/office/powerpoint/2010/main" val="101099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B252-FDB5-664F-6CC8-0D5F0A6DF96D}"/>
              </a:ext>
            </a:extLst>
          </p:cNvPr>
          <p:cNvSpPr>
            <a:spLocks noGrp="1"/>
          </p:cNvSpPr>
          <p:nvPr>
            <p:ph type="title"/>
          </p:nvPr>
        </p:nvSpPr>
        <p:spPr>
          <a:xfrm>
            <a:off x="838200" y="365125"/>
            <a:ext cx="10515600" cy="1325563"/>
          </a:xfrm>
        </p:spPr>
        <p:txBody>
          <a:bodyPr/>
          <a:lstStyle/>
          <a:p>
            <a:r>
              <a:rPr lang="en-US" dirty="0"/>
              <a:t>Learning Objectives</a:t>
            </a:r>
          </a:p>
        </p:txBody>
      </p:sp>
      <p:sp>
        <p:nvSpPr>
          <p:cNvPr id="3" name="Content Placeholder 2">
            <a:extLst>
              <a:ext uri="{FF2B5EF4-FFF2-40B4-BE49-F238E27FC236}">
                <a16:creationId xmlns:a16="http://schemas.microsoft.com/office/drawing/2014/main" id="{60A4C685-241C-DE05-D131-9A9D9C2A0D50}"/>
              </a:ext>
            </a:extLst>
          </p:cNvPr>
          <p:cNvSpPr>
            <a:spLocks noGrp="1"/>
          </p:cNvSpPr>
          <p:nvPr>
            <p:ph idx="1"/>
          </p:nvPr>
        </p:nvSpPr>
        <p:spPr>
          <a:xfrm>
            <a:off x="838200" y="1825625"/>
            <a:ext cx="10515600" cy="4351338"/>
          </a:xfrm>
        </p:spPr>
        <p:txBody>
          <a:bodyPr>
            <a:normAutofit lnSpcReduction="10000"/>
          </a:bodyPr>
          <a:lstStyle/>
          <a:p>
            <a:r>
              <a:rPr lang="en-US" dirty="0"/>
              <a:t>Define "</a:t>
            </a:r>
            <a:r>
              <a:rPr lang="en-US" dirty="0" err="1"/>
              <a:t>Proptech</a:t>
            </a:r>
            <a:r>
              <a:rPr lang="en-US" dirty="0"/>
              <a:t>“</a:t>
            </a:r>
          </a:p>
          <a:p>
            <a:endParaRPr lang="en-US" dirty="0"/>
          </a:p>
          <a:p>
            <a:pPr lvl="1"/>
            <a:r>
              <a:rPr lang="en-US" dirty="0"/>
              <a:t>Explain how </a:t>
            </a:r>
            <a:r>
              <a:rPr lang="en-US" dirty="0" err="1"/>
              <a:t>Proptech</a:t>
            </a:r>
            <a:r>
              <a:rPr lang="en-US" dirty="0"/>
              <a:t> broadly and specifically affects the real estate industry.</a:t>
            </a:r>
          </a:p>
          <a:p>
            <a:pPr lvl="1"/>
            <a:r>
              <a:rPr lang="en-US" dirty="0"/>
              <a:t>Provide examples of </a:t>
            </a:r>
            <a:r>
              <a:rPr lang="en-US" dirty="0" err="1"/>
              <a:t>Proptech</a:t>
            </a:r>
            <a:r>
              <a:rPr lang="en-US" dirty="0"/>
              <a:t> applications (data analysis, operations, asset management, investor reporting).</a:t>
            </a:r>
          </a:p>
          <a:p>
            <a:pPr lvl="1"/>
            <a:r>
              <a:rPr lang="en-US" dirty="0"/>
              <a:t>Identify types of data available for real estate analysis.</a:t>
            </a:r>
          </a:p>
          <a:p>
            <a:pPr lvl="1"/>
            <a:r>
              <a:rPr lang="en-US" dirty="0"/>
              <a:t>Explain how better data makes the market more efficient.</a:t>
            </a:r>
          </a:p>
          <a:p>
            <a:pPr lvl="1"/>
            <a:r>
              <a:rPr lang="en-US" dirty="0"/>
              <a:t>Describe Building Management Systems (BMS).</a:t>
            </a:r>
          </a:p>
          <a:p>
            <a:pPr lvl="1"/>
            <a:r>
              <a:rPr lang="en-US" dirty="0"/>
              <a:t>Define Tokenization and Crowdfunding.</a:t>
            </a:r>
          </a:p>
          <a:p>
            <a:pPr lvl="1"/>
            <a:r>
              <a:rPr lang="en-US" dirty="0"/>
              <a:t>Explain how Tokenization is facilitated by Blockchain.</a:t>
            </a:r>
          </a:p>
          <a:p>
            <a:pPr lvl="1"/>
            <a:r>
              <a:rPr lang="en-US" dirty="0"/>
              <a:t>Discuss how appraisal is becoming more automated.</a:t>
            </a:r>
          </a:p>
          <a:p>
            <a:endParaRPr lang="en-US" dirty="0"/>
          </a:p>
        </p:txBody>
      </p:sp>
    </p:spTree>
    <p:extLst>
      <p:ext uri="{BB962C8B-B14F-4D97-AF65-F5344CB8AC3E}">
        <p14:creationId xmlns:p14="http://schemas.microsoft.com/office/powerpoint/2010/main" val="156572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FA5D-37A9-1747-6578-A1909CECEC97}"/>
              </a:ext>
            </a:extLst>
          </p:cNvPr>
          <p:cNvSpPr>
            <a:spLocks noGrp="1"/>
          </p:cNvSpPr>
          <p:nvPr>
            <p:ph type="title"/>
          </p:nvPr>
        </p:nvSpPr>
        <p:spPr>
          <a:xfrm>
            <a:off x="838200" y="365125"/>
            <a:ext cx="10515600" cy="1325563"/>
          </a:xfrm>
        </p:spPr>
        <p:txBody>
          <a:bodyPr/>
          <a:lstStyle/>
          <a:p>
            <a:r>
              <a:rPr lang="en-US" dirty="0"/>
              <a:t>Key </a:t>
            </a:r>
            <a:r>
              <a:rPr lang="en-US" dirty="0" err="1"/>
              <a:t>Proptech</a:t>
            </a:r>
            <a:r>
              <a:rPr lang="en-US" dirty="0"/>
              <a:t> Applications </a:t>
            </a:r>
          </a:p>
        </p:txBody>
      </p:sp>
      <p:sp>
        <p:nvSpPr>
          <p:cNvPr id="3" name="Content Placeholder 2">
            <a:extLst>
              <a:ext uri="{FF2B5EF4-FFF2-40B4-BE49-F238E27FC236}">
                <a16:creationId xmlns:a16="http://schemas.microsoft.com/office/drawing/2014/main" id="{FCFCF7F3-F484-0DEB-E922-2CC5552BA06F}"/>
              </a:ext>
            </a:extLst>
          </p:cNvPr>
          <p:cNvSpPr>
            <a:spLocks noGrp="1"/>
          </p:cNvSpPr>
          <p:nvPr>
            <p:ph idx="1"/>
          </p:nvPr>
        </p:nvSpPr>
        <p:spPr>
          <a:xfrm>
            <a:off x="838200" y="1825625"/>
            <a:ext cx="10515600" cy="4351338"/>
          </a:xfrm>
        </p:spPr>
        <p:txBody>
          <a:bodyPr numCol="2">
            <a:normAutofit fontScale="92500" lnSpcReduction="20000"/>
          </a:bodyPr>
          <a:lstStyle/>
          <a:p>
            <a:pPr marL="1143000" lvl="1" indent="-457200"/>
            <a:r>
              <a:rPr lang="en-US" dirty="0"/>
              <a:t>Design, Building Information Modeling (BIM), and Digital Twins</a:t>
            </a:r>
          </a:p>
          <a:p>
            <a:pPr marL="1143000" lvl="1" indent="-457200"/>
            <a:r>
              <a:rPr lang="en-US" dirty="0"/>
              <a:t>Project Contracting and Management</a:t>
            </a:r>
          </a:p>
          <a:p>
            <a:pPr marL="1143000" lvl="1" indent="-457200"/>
            <a:r>
              <a:rPr lang="en-US" dirty="0"/>
              <a:t>Property and Transaction Data and Analysis</a:t>
            </a:r>
          </a:p>
          <a:p>
            <a:pPr marL="1143000" lvl="1" indent="-457200"/>
            <a:r>
              <a:rPr lang="en-US" dirty="0"/>
              <a:t>Financing Analysis, Sourcing and Support</a:t>
            </a:r>
          </a:p>
          <a:p>
            <a:pPr marL="1143000" lvl="1" indent="-457200"/>
            <a:r>
              <a:rPr lang="en-US" dirty="0"/>
              <a:t>Equity Provision, Crowdfunding, Tokenization</a:t>
            </a:r>
          </a:p>
          <a:p>
            <a:pPr marL="1143000" lvl="1" indent="-457200"/>
            <a:r>
              <a:rPr lang="en-US" dirty="0"/>
              <a:t>Financial Analysis and Valuation</a:t>
            </a:r>
          </a:p>
          <a:p>
            <a:pPr marL="1143000" lvl="1" indent="-457200"/>
            <a:r>
              <a:rPr lang="en-US" dirty="0"/>
              <a:t>Brokerage and Leasing</a:t>
            </a:r>
          </a:p>
          <a:p>
            <a:pPr marL="1143000" lvl="1" indent="-457200"/>
            <a:r>
              <a:rPr lang="en-US" dirty="0"/>
              <a:t>Development Support</a:t>
            </a:r>
          </a:p>
          <a:p>
            <a:pPr marL="1143000" lvl="1" indent="-457200"/>
            <a:r>
              <a:rPr lang="en-US" dirty="0"/>
              <a:t>Marketing, Leasing and Sales</a:t>
            </a:r>
          </a:p>
          <a:p>
            <a:pPr marL="1143000" lvl="1" indent="-457200"/>
            <a:r>
              <a:rPr lang="en-US" dirty="0"/>
              <a:t>Transaction and Title Management</a:t>
            </a:r>
          </a:p>
          <a:p>
            <a:pPr marL="1143000" lvl="1" indent="-457200"/>
            <a:r>
              <a:rPr lang="en-US" dirty="0"/>
              <a:t>Occupancy Management Efficiency Systems</a:t>
            </a:r>
          </a:p>
          <a:p>
            <a:pPr marL="1143000" lvl="1" indent="-457200"/>
            <a:r>
              <a:rPr lang="en-US" dirty="0"/>
              <a:t>Building Management Systems and Operations</a:t>
            </a:r>
          </a:p>
          <a:p>
            <a:pPr marL="1143000" lvl="1" indent="-457200"/>
            <a:r>
              <a:rPr lang="en-US" dirty="0"/>
              <a:t>Investor Reporting</a:t>
            </a:r>
          </a:p>
          <a:p>
            <a:pPr marL="1143000" lvl="1" indent="-457200"/>
            <a:r>
              <a:rPr lang="en-US" dirty="0"/>
              <a:t>Energy Measurement, Management, and Wellness</a:t>
            </a:r>
          </a:p>
          <a:p>
            <a:pPr marL="1143000" lvl="1" indent="-457200"/>
            <a:r>
              <a:rPr lang="en-US" dirty="0"/>
              <a:t>ESG (Environmental, Social, and Governance) Reporting</a:t>
            </a:r>
          </a:p>
          <a:p>
            <a:pPr marL="1143000" lvl="1" indent="-457200"/>
            <a:r>
              <a:rPr lang="en-US" dirty="0"/>
              <a:t>Climate Risk Data and Analysis</a:t>
            </a:r>
          </a:p>
          <a:p>
            <a:endParaRPr lang="en-US" dirty="0"/>
          </a:p>
        </p:txBody>
      </p:sp>
    </p:spTree>
    <p:extLst>
      <p:ext uri="{BB962C8B-B14F-4D97-AF65-F5344CB8AC3E}">
        <p14:creationId xmlns:p14="http://schemas.microsoft.com/office/powerpoint/2010/main" val="118499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639C-F6F6-F4E9-4810-FC8750AEBAE4}"/>
              </a:ext>
            </a:extLst>
          </p:cNvPr>
          <p:cNvSpPr>
            <a:spLocks noGrp="1"/>
          </p:cNvSpPr>
          <p:nvPr>
            <p:ph type="title"/>
          </p:nvPr>
        </p:nvSpPr>
        <p:spPr>
          <a:xfrm>
            <a:off x="838200" y="365125"/>
            <a:ext cx="10515600" cy="1325563"/>
          </a:xfrm>
        </p:spPr>
        <p:txBody>
          <a:bodyPr/>
          <a:lstStyle/>
          <a:p>
            <a:r>
              <a:rPr lang="en-US"/>
              <a:t>Technology</a:t>
            </a:r>
            <a:endParaRPr lang="en-US" dirty="0"/>
          </a:p>
        </p:txBody>
      </p:sp>
      <p:sp>
        <p:nvSpPr>
          <p:cNvPr id="3" name="Content Placeholder 2">
            <a:extLst>
              <a:ext uri="{FF2B5EF4-FFF2-40B4-BE49-F238E27FC236}">
                <a16:creationId xmlns:a16="http://schemas.microsoft.com/office/drawing/2014/main" id="{70AEDB40-B2B4-DC30-B92A-F6A2DCFA1314}"/>
              </a:ext>
            </a:extLst>
          </p:cNvPr>
          <p:cNvSpPr>
            <a:spLocks noGrp="1"/>
          </p:cNvSpPr>
          <p:nvPr>
            <p:ph idx="1"/>
          </p:nvPr>
        </p:nvSpPr>
        <p:spPr>
          <a:xfrm>
            <a:off x="838200" y="1825625"/>
            <a:ext cx="10515600" cy="4351338"/>
          </a:xfrm>
        </p:spPr>
        <p:txBody>
          <a:bodyPr>
            <a:normAutofit fontScale="92500" lnSpcReduction="10000"/>
          </a:bodyPr>
          <a:lstStyle/>
          <a:p>
            <a:r>
              <a:rPr lang="en-US" dirty="0"/>
              <a:t>Applied to Design, Construction, and the Metaverse </a:t>
            </a:r>
          </a:p>
          <a:p>
            <a:endParaRPr lang="en-US" dirty="0"/>
          </a:p>
          <a:p>
            <a:pPr lvl="1"/>
            <a:r>
              <a:rPr lang="en-US" b="1" dirty="0"/>
              <a:t>BIM</a:t>
            </a:r>
            <a:r>
              <a:rPr lang="en-US" dirty="0"/>
              <a:t>, building information modeling, is a digital representation of a physical structure.</a:t>
            </a:r>
          </a:p>
          <a:p>
            <a:pPr lvl="1"/>
            <a:r>
              <a:rPr lang="en-US" dirty="0"/>
              <a:t>BIM allows for project management including the planning stage for equipment and materials on site for the most efficient construction process.</a:t>
            </a:r>
          </a:p>
          <a:p>
            <a:pPr lvl="1"/>
            <a:r>
              <a:rPr lang="en-US" b="1" dirty="0"/>
              <a:t>Digital Twin </a:t>
            </a:r>
            <a:r>
              <a:rPr lang="en-US" dirty="0"/>
              <a:t>is the term when BIM is applied to an existing building.</a:t>
            </a:r>
          </a:p>
          <a:p>
            <a:pPr lvl="1"/>
            <a:r>
              <a:rPr lang="en-US" b="1" dirty="0"/>
              <a:t>The</a:t>
            </a:r>
            <a:r>
              <a:rPr lang="en-US" dirty="0"/>
              <a:t> </a:t>
            </a:r>
            <a:r>
              <a:rPr lang="en-US" b="1" dirty="0"/>
              <a:t>Metaverse</a:t>
            </a:r>
            <a:r>
              <a:rPr lang="en-US" dirty="0"/>
              <a:t>: a fully digital realm.</a:t>
            </a:r>
          </a:p>
          <a:p>
            <a:pPr lvl="2"/>
            <a:r>
              <a:rPr lang="en-US" dirty="0"/>
              <a:t>Examples: </a:t>
            </a:r>
            <a:r>
              <a:rPr lang="en-US" dirty="0" err="1"/>
              <a:t>Decentraland</a:t>
            </a:r>
            <a:r>
              <a:rPr lang="en-US" dirty="0"/>
              <a:t>, Somnium Space, </a:t>
            </a:r>
            <a:r>
              <a:rPr lang="en-US" dirty="0" err="1"/>
              <a:t>Otherside</a:t>
            </a:r>
            <a:r>
              <a:rPr lang="en-US" dirty="0"/>
              <a:t>.</a:t>
            </a:r>
          </a:p>
          <a:p>
            <a:pPr lvl="1"/>
            <a:r>
              <a:rPr lang="en-US" b="1" dirty="0"/>
              <a:t>Augmented Reality</a:t>
            </a:r>
            <a:r>
              <a:rPr lang="en-US" dirty="0"/>
              <a:t>: overlays digital information onto the real world. Allows for tours using virtual reality tools on a computer screen or goggles.</a:t>
            </a:r>
          </a:p>
          <a:p>
            <a:pPr lvl="1"/>
            <a:r>
              <a:rPr lang="en-US" dirty="0"/>
              <a:t>Sample BIM vendors: Autodesk (Revit), Oracle Aconex</a:t>
            </a:r>
          </a:p>
          <a:p>
            <a:endParaRPr lang="en-US" dirty="0"/>
          </a:p>
        </p:txBody>
      </p:sp>
    </p:spTree>
    <p:extLst>
      <p:ext uri="{BB962C8B-B14F-4D97-AF65-F5344CB8AC3E}">
        <p14:creationId xmlns:p14="http://schemas.microsoft.com/office/powerpoint/2010/main" val="346212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D5E9-C840-8122-2EFB-40A1F3BFC015}"/>
              </a:ext>
            </a:extLst>
          </p:cNvPr>
          <p:cNvSpPr>
            <a:spLocks noGrp="1"/>
          </p:cNvSpPr>
          <p:nvPr>
            <p:ph type="title"/>
          </p:nvPr>
        </p:nvSpPr>
        <p:spPr>
          <a:xfrm>
            <a:off x="838200" y="365125"/>
            <a:ext cx="10515600" cy="1325563"/>
          </a:xfrm>
        </p:spPr>
        <p:txBody>
          <a:bodyPr/>
          <a:lstStyle/>
          <a:p>
            <a:r>
              <a:rPr lang="en-US" dirty="0"/>
              <a:t>Technology Application</a:t>
            </a:r>
          </a:p>
        </p:txBody>
      </p:sp>
      <p:sp>
        <p:nvSpPr>
          <p:cNvPr id="3" name="Content Placeholder 2">
            <a:extLst>
              <a:ext uri="{FF2B5EF4-FFF2-40B4-BE49-F238E27FC236}">
                <a16:creationId xmlns:a16="http://schemas.microsoft.com/office/drawing/2014/main" id="{5EF10D63-FDF7-9BC2-E785-502445CC1EFC}"/>
              </a:ext>
            </a:extLst>
          </p:cNvPr>
          <p:cNvSpPr>
            <a:spLocks noGrp="1"/>
          </p:cNvSpPr>
          <p:nvPr>
            <p:ph idx="1"/>
          </p:nvPr>
        </p:nvSpPr>
        <p:spPr>
          <a:xfrm>
            <a:off x="838200" y="1825625"/>
            <a:ext cx="10515600" cy="4351338"/>
          </a:xfrm>
        </p:spPr>
        <p:txBody>
          <a:bodyPr>
            <a:normAutofit lnSpcReduction="10000"/>
          </a:bodyPr>
          <a:lstStyle/>
          <a:p>
            <a:r>
              <a:rPr lang="en-US" dirty="0"/>
              <a:t>Data and Data Analysis </a:t>
            </a:r>
            <a:br>
              <a:rPr lang="en-US" dirty="0"/>
            </a:br>
            <a:endParaRPr lang="en-US" dirty="0"/>
          </a:p>
          <a:p>
            <a:pPr lvl="1"/>
            <a:r>
              <a:rPr lang="en-US" dirty="0"/>
              <a:t>There has been a shift from fragmented, non-standardized data to integrated, searchable data using tech tools.</a:t>
            </a:r>
          </a:p>
          <a:p>
            <a:pPr lvl="1"/>
            <a:r>
              <a:rPr lang="en-US" dirty="0"/>
              <a:t>Types of data now available: taxes, leases, socio-economic, demographics, images, flood risk.</a:t>
            </a:r>
          </a:p>
          <a:p>
            <a:pPr lvl="1"/>
            <a:r>
              <a:rPr lang="en-US" dirty="0"/>
              <a:t>Examples of data sources:</a:t>
            </a:r>
          </a:p>
          <a:p>
            <a:pPr lvl="2"/>
            <a:r>
              <a:rPr lang="en-US" dirty="0"/>
              <a:t>Public: Census data, Bureau of Labor Statistics</a:t>
            </a:r>
          </a:p>
          <a:p>
            <a:pPr lvl="2"/>
            <a:r>
              <a:rPr lang="en-US" dirty="0"/>
              <a:t>Private: Moody's Analytics, CoStar, MSCI (once aka Real Capital Analytics) </a:t>
            </a:r>
          </a:p>
          <a:p>
            <a:pPr lvl="2"/>
            <a:r>
              <a:rPr lang="en-US" dirty="0"/>
              <a:t>RealPage, </a:t>
            </a:r>
            <a:r>
              <a:rPr lang="en-US" dirty="0" err="1"/>
              <a:t>Reonomy</a:t>
            </a:r>
            <a:r>
              <a:rPr lang="en-US" dirty="0"/>
              <a:t>, CoreLogic, </a:t>
            </a:r>
            <a:r>
              <a:rPr lang="en-US" dirty="0" err="1"/>
              <a:t>Attom</a:t>
            </a:r>
            <a:r>
              <a:rPr lang="en-US" dirty="0"/>
              <a:t> Data, Warren Group, ESRI.</a:t>
            </a:r>
          </a:p>
          <a:p>
            <a:pPr lvl="1"/>
            <a:r>
              <a:rPr lang="en-US" dirty="0"/>
              <a:t>Data standardization and integration are crucial (often based on location identifiers like latitude and longitude, but in the future using blockchain and other systems)</a:t>
            </a:r>
          </a:p>
          <a:p>
            <a:endParaRPr lang="en-US" dirty="0"/>
          </a:p>
        </p:txBody>
      </p:sp>
    </p:spTree>
    <p:extLst>
      <p:ext uri="{BB962C8B-B14F-4D97-AF65-F5344CB8AC3E}">
        <p14:creationId xmlns:p14="http://schemas.microsoft.com/office/powerpoint/2010/main" val="315238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71A7-22CA-A711-A1D4-19656892D447}"/>
              </a:ext>
            </a:extLst>
          </p:cNvPr>
          <p:cNvSpPr>
            <a:spLocks noGrp="1"/>
          </p:cNvSpPr>
          <p:nvPr>
            <p:ph type="title"/>
          </p:nvPr>
        </p:nvSpPr>
        <p:spPr>
          <a:xfrm>
            <a:off x="838200" y="365125"/>
            <a:ext cx="10515600" cy="1325563"/>
          </a:xfrm>
        </p:spPr>
        <p:txBody>
          <a:bodyPr>
            <a:normAutofit/>
          </a:bodyPr>
          <a:lstStyle/>
          <a:p>
            <a:r>
              <a:rPr lang="en-US" dirty="0"/>
              <a:t>Technology Application (continued)</a:t>
            </a:r>
          </a:p>
        </p:txBody>
      </p:sp>
      <p:sp>
        <p:nvSpPr>
          <p:cNvPr id="3" name="Content Placeholder 2">
            <a:extLst>
              <a:ext uri="{FF2B5EF4-FFF2-40B4-BE49-F238E27FC236}">
                <a16:creationId xmlns:a16="http://schemas.microsoft.com/office/drawing/2014/main" id="{A4D55375-357E-D0D3-6082-3DB2867A68B3}"/>
              </a:ext>
            </a:extLst>
          </p:cNvPr>
          <p:cNvSpPr>
            <a:spLocks noGrp="1"/>
          </p:cNvSpPr>
          <p:nvPr>
            <p:ph idx="1"/>
          </p:nvPr>
        </p:nvSpPr>
        <p:spPr>
          <a:xfrm>
            <a:off x="838200" y="1825625"/>
            <a:ext cx="10515600" cy="4351338"/>
          </a:xfrm>
        </p:spPr>
        <p:txBody>
          <a:bodyPr>
            <a:normAutofit/>
          </a:bodyPr>
          <a:lstStyle/>
          <a:p>
            <a:r>
              <a:rPr lang="en-US" dirty="0"/>
              <a:t>Data and Data Analysis </a:t>
            </a:r>
            <a:br>
              <a:rPr lang="en-US" dirty="0"/>
            </a:br>
            <a:endParaRPr lang="en-US" dirty="0"/>
          </a:p>
          <a:p>
            <a:pPr lvl="1"/>
            <a:r>
              <a:rPr lang="en-US" dirty="0"/>
              <a:t>Data providers are investing in automating data analysis.</a:t>
            </a:r>
          </a:p>
          <a:p>
            <a:pPr lvl="1"/>
            <a:r>
              <a:rPr lang="en-US" dirty="0"/>
              <a:t>GIS (Geographic Information Systems) are being integrated into applications.</a:t>
            </a:r>
          </a:p>
          <a:p>
            <a:pPr lvl="1"/>
            <a:r>
              <a:rPr lang="en-US" dirty="0"/>
              <a:t>Better real time data/analysis makes the market more efficient.</a:t>
            </a:r>
          </a:p>
          <a:p>
            <a:pPr lvl="1"/>
            <a:r>
              <a:rPr lang="en-US" dirty="0"/>
              <a:t>Example: Trade area analysis evolution (from as the crow flies to customer travel time).</a:t>
            </a:r>
          </a:p>
          <a:p>
            <a:pPr lvl="1"/>
            <a:r>
              <a:rPr lang="en-US" dirty="0"/>
              <a:t>Caution: ML, machine learning, depends on richness/complexity of data and depth.</a:t>
            </a:r>
          </a:p>
        </p:txBody>
      </p:sp>
    </p:spTree>
    <p:extLst>
      <p:ext uri="{BB962C8B-B14F-4D97-AF65-F5344CB8AC3E}">
        <p14:creationId xmlns:p14="http://schemas.microsoft.com/office/powerpoint/2010/main" val="109390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18C4-F554-6965-7132-A67B05DB3C3B}"/>
              </a:ext>
            </a:extLst>
          </p:cNvPr>
          <p:cNvSpPr>
            <a:spLocks noGrp="1"/>
          </p:cNvSpPr>
          <p:nvPr>
            <p:ph type="title"/>
          </p:nvPr>
        </p:nvSpPr>
        <p:spPr>
          <a:xfrm>
            <a:off x="838200" y="365125"/>
            <a:ext cx="10515600" cy="1325563"/>
          </a:xfrm>
        </p:spPr>
        <p:txBody>
          <a:bodyPr>
            <a:normAutofit/>
          </a:bodyPr>
          <a:lstStyle/>
          <a:p>
            <a:r>
              <a:rPr lang="en-US" dirty="0"/>
              <a:t>Real Time Data Mining</a:t>
            </a:r>
          </a:p>
        </p:txBody>
      </p:sp>
      <p:sp>
        <p:nvSpPr>
          <p:cNvPr id="3" name="Content Placeholder 2">
            <a:extLst>
              <a:ext uri="{FF2B5EF4-FFF2-40B4-BE49-F238E27FC236}">
                <a16:creationId xmlns:a16="http://schemas.microsoft.com/office/drawing/2014/main" id="{B771EA5C-94B7-FE00-8F15-CFBA818E1BEC}"/>
              </a:ext>
            </a:extLst>
          </p:cNvPr>
          <p:cNvSpPr>
            <a:spLocks noGrp="1"/>
          </p:cNvSpPr>
          <p:nvPr>
            <p:ph idx="1"/>
          </p:nvPr>
        </p:nvSpPr>
        <p:spPr>
          <a:xfrm>
            <a:off x="838200" y="1825625"/>
            <a:ext cx="10515600" cy="4351338"/>
          </a:xfrm>
        </p:spPr>
        <p:txBody>
          <a:bodyPr>
            <a:normAutofit fontScale="92500" lnSpcReduction="20000"/>
          </a:bodyPr>
          <a:lstStyle/>
          <a:p>
            <a:r>
              <a:rPr lang="en-US" dirty="0"/>
              <a:t>The Case of RealPage </a:t>
            </a:r>
          </a:p>
          <a:p>
            <a:endParaRPr lang="en-US" dirty="0"/>
          </a:p>
          <a:p>
            <a:pPr lvl="1"/>
            <a:r>
              <a:rPr lang="en-US" dirty="0"/>
              <a:t>RealPage: Property management software with market analytics.</a:t>
            </a:r>
          </a:p>
          <a:p>
            <a:pPr lvl="1"/>
            <a:r>
              <a:rPr lang="en-US" dirty="0"/>
              <a:t>The company acquired many other companies to expand its capabilities and cover the entire U.S. urban market.</a:t>
            </a:r>
          </a:p>
          <a:p>
            <a:pPr lvl="1"/>
            <a:r>
              <a:rPr lang="en-US" dirty="0"/>
              <a:t>The platform is used to manage millions of housing units, mostly by larger landlords.</a:t>
            </a:r>
          </a:p>
          <a:p>
            <a:pPr lvl="1"/>
            <a:r>
              <a:rPr lang="en-US" dirty="0"/>
              <a:t>RealPage's advantage: granular, real-time information on rents, lease terms, market conditions.</a:t>
            </a:r>
          </a:p>
          <a:p>
            <a:pPr lvl="1"/>
            <a:r>
              <a:rPr lang="en-US" dirty="0"/>
              <a:t>Real time data that is adjusted for quantity, quality and location of units allows for dynamic rental unit pricing not unlike that used in the airline industry, by firms like Uber, </a:t>
            </a:r>
            <a:r>
              <a:rPr lang="en-US" dirty="0" err="1"/>
              <a:t>AirBnB</a:t>
            </a:r>
            <a:r>
              <a:rPr lang="en-US" dirty="0"/>
              <a:t>, and hotels.  </a:t>
            </a:r>
          </a:p>
          <a:p>
            <a:pPr lvl="1"/>
            <a:r>
              <a:rPr lang="en-US" dirty="0"/>
              <a:t>Affordability advocates are challenging the use of data in this way as “price fixing” but rents appear to go down as well as up in markets where real time data is used.   </a:t>
            </a:r>
          </a:p>
          <a:p>
            <a:endParaRPr lang="en-US" dirty="0"/>
          </a:p>
        </p:txBody>
      </p:sp>
    </p:spTree>
    <p:extLst>
      <p:ext uri="{BB962C8B-B14F-4D97-AF65-F5344CB8AC3E}">
        <p14:creationId xmlns:p14="http://schemas.microsoft.com/office/powerpoint/2010/main" val="239869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063-40BC-BBD8-B4E8-86205BB5F894}"/>
              </a:ext>
            </a:extLst>
          </p:cNvPr>
          <p:cNvSpPr>
            <a:spLocks noGrp="1"/>
          </p:cNvSpPr>
          <p:nvPr>
            <p:ph type="title"/>
          </p:nvPr>
        </p:nvSpPr>
        <p:spPr>
          <a:xfrm>
            <a:off x="838200" y="365125"/>
            <a:ext cx="10515600" cy="1325563"/>
          </a:xfrm>
        </p:spPr>
        <p:txBody>
          <a:bodyPr/>
          <a:lstStyle/>
          <a:p>
            <a:r>
              <a:rPr lang="en-US" dirty="0"/>
              <a:t>Marketing</a:t>
            </a:r>
          </a:p>
        </p:txBody>
      </p:sp>
      <p:sp>
        <p:nvSpPr>
          <p:cNvPr id="3" name="Content Placeholder 2">
            <a:extLst>
              <a:ext uri="{FF2B5EF4-FFF2-40B4-BE49-F238E27FC236}">
                <a16:creationId xmlns:a16="http://schemas.microsoft.com/office/drawing/2014/main" id="{8BB0773A-3F41-EBE9-35E3-11FED47FC49D}"/>
              </a:ext>
            </a:extLst>
          </p:cNvPr>
          <p:cNvSpPr>
            <a:spLocks noGrp="1"/>
          </p:cNvSpPr>
          <p:nvPr>
            <p:ph idx="1"/>
          </p:nvPr>
        </p:nvSpPr>
        <p:spPr>
          <a:xfrm>
            <a:off x="838200" y="1825625"/>
            <a:ext cx="10515600" cy="4351338"/>
          </a:xfrm>
        </p:spPr>
        <p:txBody>
          <a:bodyPr/>
          <a:lstStyle/>
          <a:p>
            <a:r>
              <a:rPr lang="en-US" dirty="0"/>
              <a:t>Technology enables better targeting of customers, at lower costs</a:t>
            </a:r>
          </a:p>
          <a:p>
            <a:pPr lvl="1"/>
            <a:r>
              <a:rPr lang="en-US" dirty="0"/>
              <a:t>Dominant applications for buying/selling/leasing are standard.</a:t>
            </a:r>
          </a:p>
          <a:p>
            <a:pPr lvl="1"/>
            <a:r>
              <a:rPr lang="en-US" dirty="0"/>
              <a:t>Residential Examples: Homes.com, Zillow, REALTOR.com</a:t>
            </a:r>
          </a:p>
          <a:p>
            <a:pPr lvl="1"/>
            <a:r>
              <a:rPr lang="en-US" dirty="0"/>
              <a:t>Commercial Examples: LoopNet, Ten-X, </a:t>
            </a:r>
            <a:r>
              <a:rPr lang="en-US" dirty="0" err="1"/>
              <a:t>RealNex</a:t>
            </a:r>
            <a:r>
              <a:rPr lang="en-US" dirty="0"/>
              <a:t>.</a:t>
            </a:r>
          </a:p>
          <a:p>
            <a:pPr lvl="1"/>
            <a:r>
              <a:rPr lang="en-US" dirty="0"/>
              <a:t>Virtual tours are now common.</a:t>
            </a:r>
          </a:p>
          <a:p>
            <a:pPr lvl="1"/>
            <a:r>
              <a:rPr lang="en-US" dirty="0"/>
              <a:t>Contact management systems are integrating with other database management systems to allow for faster customized marketing and match making between tenants and landlords, buyers and sellers.</a:t>
            </a:r>
          </a:p>
          <a:p>
            <a:endParaRPr lang="en-US" dirty="0"/>
          </a:p>
        </p:txBody>
      </p:sp>
    </p:spTree>
    <p:extLst>
      <p:ext uri="{BB962C8B-B14F-4D97-AF65-F5344CB8AC3E}">
        <p14:creationId xmlns:p14="http://schemas.microsoft.com/office/powerpoint/2010/main" val="1728210111"/>
      </p:ext>
    </p:extLst>
  </p:cSld>
  <p:clrMapOvr>
    <a:masterClrMapping/>
  </p:clrMapOvr>
</p:sld>
</file>

<file path=ppt/theme/theme1.xml><?xml version="1.0" encoding="utf-8"?>
<a:theme xmlns:a="http://schemas.openxmlformats.org/drawingml/2006/main" name="CRE Book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1489</Words>
  <Application>Microsoft Office PowerPoint</Application>
  <PresentationFormat>Widescreen</PresentationFormat>
  <Paragraphs>162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Arial</vt:lpstr>
      <vt:lpstr>Roboto</vt:lpstr>
      <vt:lpstr>CRE Book Theme</vt:lpstr>
      <vt:lpstr>Introduction</vt:lpstr>
      <vt:lpstr>Introduction</vt:lpstr>
      <vt:lpstr>Learning Objectives</vt:lpstr>
      <vt:lpstr>Key Proptech Applications </vt:lpstr>
      <vt:lpstr>Technology</vt:lpstr>
      <vt:lpstr>Technology Application</vt:lpstr>
      <vt:lpstr>Technology Application (continued)</vt:lpstr>
      <vt:lpstr>Real Time Data Mining</vt:lpstr>
      <vt:lpstr>Marketing</vt:lpstr>
      <vt:lpstr>Technology Applied to Occupancy</vt:lpstr>
      <vt:lpstr>Better Building Management Systems</vt:lpstr>
      <vt:lpstr>Measurement and Analysis</vt:lpstr>
      <vt:lpstr>Ownership Forms</vt:lpstr>
      <vt:lpstr>Transaction Management and Reporting</vt:lpstr>
      <vt:lpstr>Small improvements, big changes</vt:lpstr>
      <vt:lpstr>People and Skills</vt:lpstr>
      <vt:lpstr>Summary</vt:lpstr>
      <vt:lpstr>Key Terms</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  Technology and Real Estate: A Synthesis</dc:title>
  <dc:creator>LE</dc:creator>
  <cp:lastModifiedBy>Norman Miller</cp:lastModifiedBy>
  <cp:revision>6</cp:revision>
  <dcterms:created xsi:type="dcterms:W3CDTF">2025-06-09T13:25:15Z</dcterms:created>
  <dcterms:modified xsi:type="dcterms:W3CDTF">2025-09-17T20:21:44Z</dcterms:modified>
</cp:coreProperties>
</file>