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9" r:id="rId5"/>
    <p:sldId id="258"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B724"/>
    <a:srgbClr val="F38B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p:restoredTop sz="94658"/>
  </p:normalViewPr>
  <p:slideViewPr>
    <p:cSldViewPr snapToGrid="0">
      <p:cViewPr varScale="1">
        <p:scale>
          <a:sx n="120" d="100"/>
          <a:sy n="120" d="100"/>
        </p:scale>
        <p:origin x="8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A01A8-76E7-9D2B-D3C6-1E832BB1EB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C5C5F5-ADF7-1786-9FEF-EA2DBD5A8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EB3FA7-BF03-6E0C-9562-6332754F129B}"/>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397C7606-5274-BD52-4FFF-A35D8D9D92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67CF2-6CD0-5A4D-F320-402E82A8E111}"/>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4058278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B7DA0-728B-4976-A652-0DBE3FCA7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3EA3E2-3BFA-1118-0A1A-20B05961B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56084-45D5-E0DF-9AFF-72269CAA0CD0}"/>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53DE9DE3-53C4-2E29-F513-F0738791B4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3A5C60-B726-5CF4-A2E8-3A491554099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58906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5671B9-4DA0-10F2-C19F-3A8AC83E24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CBFC14-FAF4-A465-DA03-A4E9B09CD2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0F487F-9977-02C9-A3EB-0F1D5C153E8C}"/>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3DAE6E99-BFDC-E4FA-08B9-3E9F86A7A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520CB1-1E03-2AFE-F63A-AF996FF7FB47}"/>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146828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B8FF-4434-39A4-E980-B30819C242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F1C821-3E9A-4E8C-5941-3595B4343A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394985-5E1C-EDB0-8B28-91358D7EC15E}"/>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FB3D96D2-0DA5-40FF-D7DB-DE8016572D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E4B77-D33E-FCB3-DED7-C32AC525253A}"/>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391548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1D91A-FBAC-4F21-BC6E-13CCEB61D0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1DD0FD-B7A0-5F43-4CDB-95F714B1FA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DCAAA4-8A79-BB8F-3A5B-EF9ED13823FD}"/>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CE473C32-89EC-6847-49A4-E218A21CB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F5FED2-1586-02D0-8513-36E6228CA5A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534471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4B8D-9DCE-B862-8313-FA3278BC6E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5107EA-6E2B-B3BB-7317-BCA20B3843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E28988-7289-BF38-6852-DF2B30BE66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C50A95-D5F4-F0BF-8CCF-E004E8BD9BB5}"/>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6" name="Footer Placeholder 5">
            <a:extLst>
              <a:ext uri="{FF2B5EF4-FFF2-40B4-BE49-F238E27FC236}">
                <a16:creationId xmlns:a16="http://schemas.microsoft.com/office/drawing/2014/main" id="{4425F0AB-8D04-792B-ECEB-149B7C2B77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540FB8-B02C-EA78-D5E1-75B50AA2664A}"/>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397145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DB622-8EAA-79C8-B817-8435FFA2B0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3FACDA-EF82-726A-F419-C9C3278EE6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4DE350-F55F-FF39-ADA4-A94E2DA5A7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F318BA-C2FB-1B94-B1AC-528765648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3C0F49-1FDA-8379-10EF-C85D7A75E5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D740FF-8009-A62B-2FDF-118498E0B8FB}"/>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8" name="Footer Placeholder 7">
            <a:extLst>
              <a:ext uri="{FF2B5EF4-FFF2-40B4-BE49-F238E27FC236}">
                <a16:creationId xmlns:a16="http://schemas.microsoft.com/office/drawing/2014/main" id="{1F340D5B-CB75-D1EE-5044-D7C0B71E56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59C151-BCB0-C4A8-FA02-BA6EF62D0E90}"/>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4098838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76B7C-1C0B-3D54-F392-48B6A82D1C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6981A2-51C1-E0C5-6444-46B1BABCDB16}"/>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4" name="Footer Placeholder 3">
            <a:extLst>
              <a:ext uri="{FF2B5EF4-FFF2-40B4-BE49-F238E27FC236}">
                <a16:creationId xmlns:a16="http://schemas.microsoft.com/office/drawing/2014/main" id="{3E965102-3DA0-55C7-5460-E1889C48F1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78FD53-B3D7-7821-7977-4C61326971B9}"/>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112329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EFCAF5-78F6-DD73-1C1A-2424488631C7}"/>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3" name="Footer Placeholder 2">
            <a:extLst>
              <a:ext uri="{FF2B5EF4-FFF2-40B4-BE49-F238E27FC236}">
                <a16:creationId xmlns:a16="http://schemas.microsoft.com/office/drawing/2014/main" id="{EDD7E5D1-9CBA-FAF0-88AA-B44E05CFB5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E01A37-5C59-FD59-10A3-2405E6438C7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75297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82E2-F93F-A3B5-D00F-A5D1227341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D91CFA-8B08-B6A7-8919-6A973758F0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26B92C-BB10-D737-38F0-28A3C3448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B0991-F52D-BCAD-6CFF-E274580DF083}"/>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6" name="Footer Placeholder 5">
            <a:extLst>
              <a:ext uri="{FF2B5EF4-FFF2-40B4-BE49-F238E27FC236}">
                <a16:creationId xmlns:a16="http://schemas.microsoft.com/office/drawing/2014/main" id="{A716779D-676D-D1EB-C954-DC4552546D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55617-4FFC-48FF-BDD6-D483D23A7D00}"/>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821695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895D4-ACC4-04DE-AA3B-B07D150CD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BAF330-E430-3E58-A351-3125E9CFF1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DCFDB6-B009-2339-80C7-6494E0301F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507D82-81AF-704C-FCA7-28467834CE3D}"/>
              </a:ext>
            </a:extLst>
          </p:cNvPr>
          <p:cNvSpPr>
            <a:spLocks noGrp="1"/>
          </p:cNvSpPr>
          <p:nvPr>
            <p:ph type="dt" sz="half" idx="10"/>
          </p:nvPr>
        </p:nvSpPr>
        <p:spPr/>
        <p:txBody>
          <a:bodyPr/>
          <a:lstStyle/>
          <a:p>
            <a:fld id="{917FE858-B8E9-FD42-B228-879DC8CF1A3B}" type="datetimeFigureOut">
              <a:rPr lang="en-US" smtClean="0"/>
              <a:t>1/31/26</a:t>
            </a:fld>
            <a:endParaRPr lang="en-US"/>
          </a:p>
        </p:txBody>
      </p:sp>
      <p:sp>
        <p:nvSpPr>
          <p:cNvPr id="6" name="Footer Placeholder 5">
            <a:extLst>
              <a:ext uri="{FF2B5EF4-FFF2-40B4-BE49-F238E27FC236}">
                <a16:creationId xmlns:a16="http://schemas.microsoft.com/office/drawing/2014/main" id="{8B7E5BEA-4F0B-6A46-374A-E2210F53DB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D50294-1581-7AE3-3223-2A79F9A70C76}"/>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35150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AD514E-69FB-FAE7-5A7E-D6D20AEC2C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51F567-8156-3571-9529-84B71DFED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F9931-A521-1500-95FD-1AB5F36015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7FE858-B8E9-FD42-B228-879DC8CF1A3B}" type="datetimeFigureOut">
              <a:rPr lang="en-US" smtClean="0"/>
              <a:t>1/31/26</a:t>
            </a:fld>
            <a:endParaRPr lang="en-US"/>
          </a:p>
        </p:txBody>
      </p:sp>
      <p:sp>
        <p:nvSpPr>
          <p:cNvPr id="5" name="Footer Placeholder 4">
            <a:extLst>
              <a:ext uri="{FF2B5EF4-FFF2-40B4-BE49-F238E27FC236}">
                <a16:creationId xmlns:a16="http://schemas.microsoft.com/office/drawing/2014/main" id="{1605B0CD-76D9-9D70-70EF-3AC98CB3D6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5274307-E8B3-71E9-0921-F392B7A4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5AAA78-C808-8944-8919-57C314D3ABDF}" type="slidenum">
              <a:rPr lang="en-US" smtClean="0"/>
              <a:t>‹n°›</a:t>
            </a:fld>
            <a:endParaRPr lang="en-US"/>
          </a:p>
        </p:txBody>
      </p:sp>
    </p:spTree>
    <p:extLst>
      <p:ext uri="{BB962C8B-B14F-4D97-AF65-F5344CB8AC3E}">
        <p14:creationId xmlns:p14="http://schemas.microsoft.com/office/powerpoint/2010/main" val="3495320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7D7B-25DD-614F-5848-C4A462F0CD5C}"/>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7EB686F-8753-BCC3-F7FF-4FC813C54435}"/>
              </a:ext>
            </a:extLst>
          </p:cNvPr>
          <p:cNvGraphicFramePr>
            <a:graphicFrameLocks noGrp="1"/>
          </p:cNvGraphicFramePr>
          <p:nvPr>
            <p:extLst>
              <p:ext uri="{D42A27DB-BD31-4B8C-83A1-F6EECF244321}">
                <p14:modId xmlns:p14="http://schemas.microsoft.com/office/powerpoint/2010/main" val="4139850606"/>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POUR COMMENCER…</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En un mot-clé, qu’est-ce que signifie la charge mentale selon vous?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4" name="Picture 3" descr="A person holding a baby&#10;&#10;Description automatically generated">
            <a:extLst>
              <a:ext uri="{FF2B5EF4-FFF2-40B4-BE49-F238E27FC236}">
                <a16:creationId xmlns:a16="http://schemas.microsoft.com/office/drawing/2014/main" id="{456C946E-A63A-2248-0E43-07F60A958D20}"/>
              </a:ext>
            </a:extLst>
          </p:cNvPr>
          <p:cNvPicPr>
            <a:picLocks noChangeAspect="1"/>
          </p:cNvPicPr>
          <p:nvPr/>
        </p:nvPicPr>
        <p:blipFill>
          <a:blip r:embed="rId2"/>
          <a:stretch>
            <a:fillRect/>
          </a:stretch>
        </p:blipFill>
        <p:spPr>
          <a:xfrm>
            <a:off x="7447420" y="3189767"/>
            <a:ext cx="4511032" cy="3433979"/>
          </a:xfrm>
          <a:prstGeom prst="rect">
            <a:avLst/>
          </a:prstGeom>
        </p:spPr>
      </p:pic>
    </p:spTree>
    <p:extLst>
      <p:ext uri="{BB962C8B-B14F-4D97-AF65-F5344CB8AC3E}">
        <p14:creationId xmlns:p14="http://schemas.microsoft.com/office/powerpoint/2010/main" val="114151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35847DA-E7D1-032C-34AE-81F664D72B21}"/>
              </a:ext>
            </a:extLst>
          </p:cNvPr>
          <p:cNvGraphicFramePr>
            <a:graphicFrameLocks noGrp="1"/>
          </p:cNvGraphicFramePr>
          <p:nvPr>
            <p:extLst>
              <p:ext uri="{D42A27DB-BD31-4B8C-83A1-F6EECF244321}">
                <p14:modId xmlns:p14="http://schemas.microsoft.com/office/powerpoint/2010/main" val="3107718344"/>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DÉFINITION DE LA CHARGE MENTALE</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a:lnSpc>
                          <a:spcPct val="100000"/>
                        </a:lnSpc>
                      </a:pPr>
                      <a:r>
                        <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La charge mentale, c’est tout ce qu’on porte dans la tête pour la bonne marche de la vie familiale et de la maison. C’est penser à tout, planifier, organiser et prévoir, par exemple : planifier les repas, suivre les rendez-vous, gérer le budget, anticiper les besoins des enfants ou des proches… La charge mentale comprend aussi une charge émotionnelle : le souci constant du bien-être des autres, la responsabilité de s’assurer que tout le monde va bien, physiquement et psychologiquement. La charge mentale est un phénomène constant et invisible, parce qu’elle se fait dans la tête, en continu, même quand on est au travail ou qu’on fait autre chose. Elle est surtout portée par les femmes. On parle de « charge » parce que ce travail invisible pèse lourd : il demande beaucoup d’énergie mentale, de concentration et de disponibilité, et peut mener à de la fatigue, du stress ou de l’épuisement.</a:t>
                      </a: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4" name="Picture 3" descr="A person holding a baby&#10;&#10;Description automatically generated">
            <a:extLst>
              <a:ext uri="{FF2B5EF4-FFF2-40B4-BE49-F238E27FC236}">
                <a16:creationId xmlns:a16="http://schemas.microsoft.com/office/drawing/2014/main" id="{D6D201FF-6246-DC6A-238F-519078881FB2}"/>
              </a:ext>
            </a:extLst>
          </p:cNvPr>
          <p:cNvPicPr>
            <a:picLocks noChangeAspect="1"/>
          </p:cNvPicPr>
          <p:nvPr/>
        </p:nvPicPr>
        <p:blipFill>
          <a:blip r:embed="rId2"/>
          <a:stretch>
            <a:fillRect/>
          </a:stretch>
        </p:blipFill>
        <p:spPr>
          <a:xfrm>
            <a:off x="7447420" y="3189767"/>
            <a:ext cx="4511032" cy="3433979"/>
          </a:xfrm>
          <a:prstGeom prst="rect">
            <a:avLst/>
          </a:prstGeom>
        </p:spPr>
      </p:pic>
    </p:spTree>
    <p:extLst>
      <p:ext uri="{BB962C8B-B14F-4D97-AF65-F5344CB8AC3E}">
        <p14:creationId xmlns:p14="http://schemas.microsoft.com/office/powerpoint/2010/main" val="3670812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E129C-DF04-636D-1E3D-5A9197B22AB5}"/>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7D3764C-36B6-8566-A12B-AC2CA49682E6}"/>
              </a:ext>
            </a:extLst>
          </p:cNvPr>
          <p:cNvGraphicFramePr>
            <a:graphicFrameLocks noGrp="1"/>
          </p:cNvGraphicFramePr>
          <p:nvPr>
            <p:extLst>
              <p:ext uri="{D42A27DB-BD31-4B8C-83A1-F6EECF244321}">
                <p14:modId xmlns:p14="http://schemas.microsoft.com/office/powerpoint/2010/main" val="852662393"/>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AUTOÉVALUATION DE L’ORGANISATION</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Comment les enjeux se reflètent-ils ici, dans nos pratiques, nos services, nos façons de travailler, pour les usagères de nos services?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Quels aspects collectifs ou organisationnels contribuent, parfois sans qu’on s’en rende compte, à alourdir ou à alléger la charge mentale des femmes que nous accueillons?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Quelles pratiques avons-nous déjà mises en place qui permettent d’alléger la charge mentale des femmes?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2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Quels sont nos défis actuels?</a:t>
                      </a: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3" name="Image 2">
            <a:extLst>
              <a:ext uri="{FF2B5EF4-FFF2-40B4-BE49-F238E27FC236}">
                <a16:creationId xmlns:a16="http://schemas.microsoft.com/office/drawing/2014/main" id="{3404352F-5F1A-F95A-7513-6E0E8EEDC1D1}"/>
              </a:ext>
            </a:extLst>
          </p:cNvPr>
          <p:cNvPicPr>
            <a:picLocks noChangeAspect="1"/>
          </p:cNvPicPr>
          <p:nvPr/>
        </p:nvPicPr>
        <p:blipFill>
          <a:blip r:embed="rId2"/>
          <a:stretch>
            <a:fillRect/>
          </a:stretch>
        </p:blipFill>
        <p:spPr>
          <a:xfrm>
            <a:off x="7705504" y="2289496"/>
            <a:ext cx="4181697" cy="3761315"/>
          </a:xfrm>
          <a:prstGeom prst="rect">
            <a:avLst/>
          </a:prstGeom>
        </p:spPr>
      </p:pic>
    </p:spTree>
    <p:extLst>
      <p:ext uri="{BB962C8B-B14F-4D97-AF65-F5344CB8AC3E}">
        <p14:creationId xmlns:p14="http://schemas.microsoft.com/office/powerpoint/2010/main" val="1187856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5FE63-DAF1-4DB4-1EA4-F0D742B0E1F5}"/>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E4B7894-AAED-78FD-ECDB-7EB85FB6F919}"/>
              </a:ext>
            </a:extLst>
          </p:cNvPr>
          <p:cNvGraphicFramePr>
            <a:graphicFrameLocks noGrp="1"/>
          </p:cNvGraphicFramePr>
          <p:nvPr>
            <p:extLst>
              <p:ext uri="{D42A27DB-BD31-4B8C-83A1-F6EECF244321}">
                <p14:modId xmlns:p14="http://schemas.microsoft.com/office/powerpoint/2010/main" val="776563018"/>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APPRÉCIATION DE L’ATELIER</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Qu’avez-vous appris aujourd’hui?</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Comment repartez-vous de cet atelier?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3" name="Image 2">
            <a:extLst>
              <a:ext uri="{FF2B5EF4-FFF2-40B4-BE49-F238E27FC236}">
                <a16:creationId xmlns:a16="http://schemas.microsoft.com/office/drawing/2014/main" id="{36833EDE-C099-78DF-F56E-608E5AEC599E}"/>
              </a:ext>
            </a:extLst>
          </p:cNvPr>
          <p:cNvPicPr>
            <a:picLocks noChangeAspect="1"/>
          </p:cNvPicPr>
          <p:nvPr/>
        </p:nvPicPr>
        <p:blipFill>
          <a:blip r:embed="rId2"/>
          <a:stretch>
            <a:fillRect/>
          </a:stretch>
        </p:blipFill>
        <p:spPr>
          <a:xfrm>
            <a:off x="7774763" y="4745758"/>
            <a:ext cx="3633972" cy="1506186"/>
          </a:xfrm>
          <a:prstGeom prst="rect">
            <a:avLst/>
          </a:prstGeom>
        </p:spPr>
      </p:pic>
    </p:spTree>
    <p:extLst>
      <p:ext uri="{BB962C8B-B14F-4D97-AF65-F5344CB8AC3E}">
        <p14:creationId xmlns:p14="http://schemas.microsoft.com/office/powerpoint/2010/main" val="3740257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_x002e_responsable xmlns="abaa264f-a6c1-49c6-ba4e-f6dd9392d1d0" xsi:nil="true"/>
    <Responsable xmlns="abaa264f-a6c1-49c6-ba4e-f6dd9392d1d0">
      <UserInfo>
        <DisplayName/>
        <AccountId xsi:nil="true"/>
        <AccountType/>
      </UserInfo>
    </Responsable>
    <Statut xmlns="abaa264f-a6c1-49c6-ba4e-f6dd9392d1d0" xsi:nil="true"/>
    <Filtre xmlns="abaa264f-a6c1-49c6-ba4e-f6dd9392d1d0" xsi:nil="true"/>
    <lcf76f155ced4ddcb4097134ff3c332f xmlns="abaa264f-a6c1-49c6-ba4e-f6dd9392d1d0">
      <Terms xmlns="http://schemas.microsoft.com/office/infopath/2007/PartnerControls"/>
    </lcf76f155ced4ddcb4097134ff3c332f>
    <TaxCatchAll xmlns="fc9430e8-e357-4209-8189-87717475a17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E545279711B6644B78C078D4BA78FA8" ma:contentTypeVersion="20" ma:contentTypeDescription="Crée un document." ma:contentTypeScope="" ma:versionID="d78a89548a95e78a0bfc288f114c7cf6">
  <xsd:schema xmlns:xsd="http://www.w3.org/2001/XMLSchema" xmlns:xs="http://www.w3.org/2001/XMLSchema" xmlns:p="http://schemas.microsoft.com/office/2006/metadata/properties" xmlns:ns2="abaa264f-a6c1-49c6-ba4e-f6dd9392d1d0" xmlns:ns3="fc9430e8-e357-4209-8189-87717475a176" targetNamespace="http://schemas.microsoft.com/office/2006/metadata/properties" ma:root="true" ma:fieldsID="2c0c4f148bc694394ba576541f26125b" ns2:_="" ns3:_="">
    <xsd:import namespace="abaa264f-a6c1-49c6-ba4e-f6dd9392d1d0"/>
    <xsd:import namespace="fc9430e8-e357-4209-8189-87717475a17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Statut" minOccurs="0"/>
                <xsd:element ref="ns3:SharedWithUsers" minOccurs="0"/>
                <xsd:element ref="ns3:SharedWithDetails" minOccurs="0"/>
                <xsd:element ref="ns2:Responsable" minOccurs="0"/>
                <xsd:element ref="ns2:Filtre" minOccurs="0"/>
                <xsd:element ref="ns2:lcf76f155ced4ddcb4097134ff3c332f" minOccurs="0"/>
                <xsd:element ref="ns3:TaxCatchAll" minOccurs="0"/>
                <xsd:element ref="ns2:MediaServiceOCR" minOccurs="0"/>
                <xsd:element ref="ns2:MediaServiceSearchProperties" minOccurs="0"/>
                <xsd:element ref="ns2:MediaServiceLocation" minOccurs="0"/>
                <xsd:element ref="ns2:P_x002e_responsabl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aa264f-a6c1-49c6-ba4e-f6dd9392d1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Statut" ma:index="15" nillable="true" ma:displayName="Statut" ma:description="état avancement du document" ma:format="Dropdown" ma:internalName="Statut">
      <xsd:simpleType>
        <xsd:restriction base="dms:Choice">
          <xsd:enumeration value="En rédaction"/>
          <xsd:enumeration value="Version finale"/>
          <xsd:enumeration value="archivé"/>
          <xsd:enumeration value="Brouillon"/>
        </xsd:restriction>
      </xsd:simpleType>
    </xsd:element>
    <xsd:element name="Responsable" ma:index="18" nillable="true" ma:displayName="Responsable" ma:format="Dropdown" ma:list="UserInfo" ma:SharePointGroup="0" ma:internalName="Responsabl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iltre" ma:index="19" nillable="true" ma:displayName="Filtre" ma:format="Dropdown" ma:indexed="true" ma:internalName="Filtre">
      <xsd:simpleType>
        <xsd:restriction base="dms:Choice">
          <xsd:enumeration value="Web part"/>
        </xsd:restrictio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c37ef987-aa7e-4de5-b283-52bc70f93a68"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P_x002e_responsable" ma:index="26" nillable="true" ma:displayName="P.responsable" ma:format="Dropdown" ma:internalName="P_x002e_responsabl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9430e8-e357-4209-8189-87717475a176"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d9aba921-d141-479b-9518-d55fe8511884}" ma:internalName="TaxCatchAll" ma:showField="CatchAllData" ma:web="fc9430e8-e357-4209-8189-87717475a1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F43125-4863-4A8B-A955-E7B57A1066CB}">
  <ds:schemaRefs>
    <ds:schemaRef ds:uri="http://schemas.microsoft.com/office/2006/metadata/properties"/>
    <ds:schemaRef ds:uri="http://schemas.microsoft.com/office/infopath/2007/PartnerControls"/>
    <ds:schemaRef ds:uri="abaa264f-a6c1-49c6-ba4e-f6dd9392d1d0"/>
    <ds:schemaRef ds:uri="fc9430e8-e357-4209-8189-87717475a176"/>
  </ds:schemaRefs>
</ds:datastoreItem>
</file>

<file path=customXml/itemProps2.xml><?xml version="1.0" encoding="utf-8"?>
<ds:datastoreItem xmlns:ds="http://schemas.openxmlformats.org/officeDocument/2006/customXml" ds:itemID="{49AA538D-2EAE-4C5B-9DB3-8BD83E338970}">
  <ds:schemaRefs>
    <ds:schemaRef ds:uri="http://schemas.microsoft.com/sharepoint/v3/contenttype/forms"/>
  </ds:schemaRefs>
</ds:datastoreItem>
</file>

<file path=customXml/itemProps3.xml><?xml version="1.0" encoding="utf-8"?>
<ds:datastoreItem xmlns:ds="http://schemas.openxmlformats.org/officeDocument/2006/customXml" ds:itemID="{C45C249F-14E5-4369-9921-C40D4FA06A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aa264f-a6c1-49c6-ba4e-f6dd9392d1d0"/>
    <ds:schemaRef ds:uri="fc9430e8-e357-4209-8189-87717475a1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2889</TotalTime>
  <Words>286</Words>
  <Application>Microsoft Macintosh PowerPoint</Application>
  <PresentationFormat>Grand écran</PresentationFormat>
  <Paragraphs>18</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Aptos</vt:lpstr>
      <vt:lpstr>Aptos Display</vt:lpstr>
      <vt:lpstr>Arial</vt:lpstr>
      <vt:lpstr>Roboto</vt:lpstr>
      <vt:lpstr>Roboto Condensed</vt:lpstr>
      <vt:lpstr>Office Theme</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Fog</dc:creator>
  <cp:lastModifiedBy>Amelie Lanteigne</cp:lastModifiedBy>
  <cp:revision>9</cp:revision>
  <dcterms:created xsi:type="dcterms:W3CDTF">2026-01-09T20:14:09Z</dcterms:created>
  <dcterms:modified xsi:type="dcterms:W3CDTF">2026-01-31T15:45:24Z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0x0101004E545279711B6644B78C078D4BA78FA8</vt:lpwstr>
  </property>
</Properties>
</file>