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B724"/>
    <a:srgbClr val="F38B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1"/>
    <p:restoredTop sz="94658"/>
  </p:normalViewPr>
  <p:slideViewPr>
    <p:cSldViewPr snapToGrid="0">
      <p:cViewPr varScale="1">
        <p:scale>
          <a:sx n="78" d="100"/>
          <a:sy n="78" d="100"/>
        </p:scale>
        <p:origin x="86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A01A8-76E7-9D2B-D3C6-1E832BB1EB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BC5C5F5-ADF7-1786-9FEF-EA2DBD5A8C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EB3FA7-BF03-6E0C-9562-6332754F129B}"/>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5" name="Footer Placeholder 4">
            <a:extLst>
              <a:ext uri="{FF2B5EF4-FFF2-40B4-BE49-F238E27FC236}">
                <a16:creationId xmlns:a16="http://schemas.microsoft.com/office/drawing/2014/main" id="{397C7606-5274-BD52-4FFF-A35D8D9D92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67CF2-6CD0-5A4D-F320-402E82A8E111}"/>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4058278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B7DA0-728B-4976-A652-0DBE3FCA71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3EA3E2-3BFA-1118-0A1A-20B05961B3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256084-45D5-E0DF-9AFF-72269CAA0CD0}"/>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5" name="Footer Placeholder 4">
            <a:extLst>
              <a:ext uri="{FF2B5EF4-FFF2-40B4-BE49-F238E27FC236}">
                <a16:creationId xmlns:a16="http://schemas.microsoft.com/office/drawing/2014/main" id="{53DE9DE3-53C4-2E29-F513-F0738791B4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3A5C60-B726-5CF4-A2E8-3A491554099F}"/>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589069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05671B9-4DA0-10F2-C19F-3A8AC83E24F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DCBFC14-FAF4-A465-DA03-A4E9B09CD23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0F487F-9977-02C9-A3EB-0F1D5C153E8C}"/>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5" name="Footer Placeholder 4">
            <a:extLst>
              <a:ext uri="{FF2B5EF4-FFF2-40B4-BE49-F238E27FC236}">
                <a16:creationId xmlns:a16="http://schemas.microsoft.com/office/drawing/2014/main" id="{3DAE6E99-BFDC-E4FA-08B9-3E9F86A7A5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520CB1-1E03-2AFE-F63A-AF996FF7FB47}"/>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1468286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9B8FF-4434-39A4-E980-B30819C242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F1C821-3E9A-4E8C-5941-3595B4343AE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394985-5E1C-EDB0-8B28-91358D7EC15E}"/>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5" name="Footer Placeholder 4">
            <a:extLst>
              <a:ext uri="{FF2B5EF4-FFF2-40B4-BE49-F238E27FC236}">
                <a16:creationId xmlns:a16="http://schemas.microsoft.com/office/drawing/2014/main" id="{FB3D96D2-0DA5-40FF-D7DB-DE8016572D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DE4B77-D33E-FCB3-DED7-C32AC525253A}"/>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391548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1D91A-FBAC-4F21-BC6E-13CCEB61D08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11DD0FD-B7A0-5F43-4CDB-95F714B1FA6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DCAAA4-8A79-BB8F-3A5B-EF9ED13823FD}"/>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5" name="Footer Placeholder 4">
            <a:extLst>
              <a:ext uri="{FF2B5EF4-FFF2-40B4-BE49-F238E27FC236}">
                <a16:creationId xmlns:a16="http://schemas.microsoft.com/office/drawing/2014/main" id="{CE473C32-89EC-6847-49A4-E218A21CB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F5FED2-1586-02D0-8513-36E6228CA5AF}"/>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2534471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A4B8D-9DCE-B862-8313-FA3278BC6E8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5107EA-6E2B-B3BB-7317-BCA20B3843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E28988-7289-BF38-6852-DF2B30BE66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3C50A95-D5F4-F0BF-8CCF-E004E8BD9BB5}"/>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6" name="Footer Placeholder 5">
            <a:extLst>
              <a:ext uri="{FF2B5EF4-FFF2-40B4-BE49-F238E27FC236}">
                <a16:creationId xmlns:a16="http://schemas.microsoft.com/office/drawing/2014/main" id="{4425F0AB-8D04-792B-ECEB-149B7C2B77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540FB8-B02C-EA78-D5E1-75B50AA2664A}"/>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3971450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DB622-8EAA-79C8-B817-8435FFA2B0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73FACDA-EF82-726A-F419-C9C3278EE6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4DE350-F55F-FF39-ADA4-A94E2DA5A74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F318BA-C2FB-1B94-B1AC-528765648D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03C0F49-1FDA-8379-10EF-C85D7A75E5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BD740FF-8009-A62B-2FDF-118498E0B8FB}"/>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8" name="Footer Placeholder 7">
            <a:extLst>
              <a:ext uri="{FF2B5EF4-FFF2-40B4-BE49-F238E27FC236}">
                <a16:creationId xmlns:a16="http://schemas.microsoft.com/office/drawing/2014/main" id="{1F340D5B-CB75-D1EE-5044-D7C0B71E566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59C151-BCB0-C4A8-FA02-BA6EF62D0E90}"/>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40988384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976B7C-1C0B-3D54-F392-48B6A82D1C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6981A2-51C1-E0C5-6444-46B1BABCDB16}"/>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4" name="Footer Placeholder 3">
            <a:extLst>
              <a:ext uri="{FF2B5EF4-FFF2-40B4-BE49-F238E27FC236}">
                <a16:creationId xmlns:a16="http://schemas.microsoft.com/office/drawing/2014/main" id="{3E965102-3DA0-55C7-5460-E1889C48F1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778FD53-B3D7-7821-7977-4C61326971B9}"/>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1123298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EFCAF5-78F6-DD73-1C1A-2424488631C7}"/>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3" name="Footer Placeholder 2">
            <a:extLst>
              <a:ext uri="{FF2B5EF4-FFF2-40B4-BE49-F238E27FC236}">
                <a16:creationId xmlns:a16="http://schemas.microsoft.com/office/drawing/2014/main" id="{EDD7E5D1-9CBA-FAF0-88AA-B44E05CFB57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E01A37-5C59-FD59-10A3-2405E6438C7F}"/>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275297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882E2-F93F-A3B5-D00F-A5D12273415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2D91CFA-8B08-B6A7-8919-6A973758F0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426B92C-BB10-D737-38F0-28A3C3448E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0B0991-F52D-BCAD-6CFF-E274580DF083}"/>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6" name="Footer Placeholder 5">
            <a:extLst>
              <a:ext uri="{FF2B5EF4-FFF2-40B4-BE49-F238E27FC236}">
                <a16:creationId xmlns:a16="http://schemas.microsoft.com/office/drawing/2014/main" id="{A716779D-676D-D1EB-C954-DC4552546D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955617-4FFC-48FF-BDD6-D483D23A7D00}"/>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2821695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895D4-ACC4-04DE-AA3B-B07D150CD83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BAF330-E430-3E58-A351-3125E9CFF1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1DCFDB6-B009-2339-80C7-6494E0301F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507D82-81AF-704C-FCA7-28467834CE3D}"/>
              </a:ext>
            </a:extLst>
          </p:cNvPr>
          <p:cNvSpPr>
            <a:spLocks noGrp="1"/>
          </p:cNvSpPr>
          <p:nvPr>
            <p:ph type="dt" sz="half" idx="10"/>
          </p:nvPr>
        </p:nvSpPr>
        <p:spPr/>
        <p:txBody>
          <a:bodyPr/>
          <a:lstStyle/>
          <a:p>
            <a:fld id="{917FE858-B8E9-FD42-B228-879DC8CF1A3B}" type="datetimeFigureOut">
              <a:rPr lang="en-US" smtClean="0"/>
              <a:t>2/3/2026</a:t>
            </a:fld>
            <a:endParaRPr lang="en-US"/>
          </a:p>
        </p:txBody>
      </p:sp>
      <p:sp>
        <p:nvSpPr>
          <p:cNvPr id="6" name="Footer Placeholder 5">
            <a:extLst>
              <a:ext uri="{FF2B5EF4-FFF2-40B4-BE49-F238E27FC236}">
                <a16:creationId xmlns:a16="http://schemas.microsoft.com/office/drawing/2014/main" id="{8B7E5BEA-4F0B-6A46-374A-E2210F53DB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AD50294-1581-7AE3-3223-2A79F9A70C76}"/>
              </a:ext>
            </a:extLst>
          </p:cNvPr>
          <p:cNvSpPr>
            <a:spLocks noGrp="1"/>
          </p:cNvSpPr>
          <p:nvPr>
            <p:ph type="sldNum" sz="quarter" idx="12"/>
          </p:nvPr>
        </p:nvSpPr>
        <p:spPr/>
        <p:txBody>
          <a:bodyPr/>
          <a:lstStyle/>
          <a:p>
            <a:fld id="{135AAA78-C808-8944-8919-57C314D3ABDF}" type="slidenum">
              <a:rPr lang="en-US" smtClean="0"/>
              <a:t>‹N°›</a:t>
            </a:fld>
            <a:endParaRPr lang="en-US"/>
          </a:p>
        </p:txBody>
      </p:sp>
    </p:spTree>
    <p:extLst>
      <p:ext uri="{BB962C8B-B14F-4D97-AF65-F5344CB8AC3E}">
        <p14:creationId xmlns:p14="http://schemas.microsoft.com/office/powerpoint/2010/main" val="235150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AD514E-69FB-FAE7-5A7E-D6D20AEC2C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51F567-8156-3571-9529-84B71DFEDA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CF9931-A521-1500-95FD-1AB5F36015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17FE858-B8E9-FD42-B228-879DC8CF1A3B}" type="datetimeFigureOut">
              <a:rPr lang="en-US" smtClean="0"/>
              <a:t>2/3/2026</a:t>
            </a:fld>
            <a:endParaRPr lang="en-US"/>
          </a:p>
        </p:txBody>
      </p:sp>
      <p:sp>
        <p:nvSpPr>
          <p:cNvPr id="5" name="Footer Placeholder 4">
            <a:extLst>
              <a:ext uri="{FF2B5EF4-FFF2-40B4-BE49-F238E27FC236}">
                <a16:creationId xmlns:a16="http://schemas.microsoft.com/office/drawing/2014/main" id="{1605B0CD-76D9-9D70-70EF-3AC98CB3D6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5274307-E8B3-71E9-0921-F392B7A44A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35AAA78-C808-8944-8919-57C314D3ABDF}" type="slidenum">
              <a:rPr lang="en-US" smtClean="0"/>
              <a:t>‹N°›</a:t>
            </a:fld>
            <a:endParaRPr lang="en-US"/>
          </a:p>
        </p:txBody>
      </p:sp>
    </p:spTree>
    <p:extLst>
      <p:ext uri="{BB962C8B-B14F-4D97-AF65-F5344CB8AC3E}">
        <p14:creationId xmlns:p14="http://schemas.microsoft.com/office/powerpoint/2010/main" val="3495320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535847DA-E7D1-032C-34AE-81F664D72B21}"/>
              </a:ext>
            </a:extLst>
          </p:cNvPr>
          <p:cNvGraphicFramePr>
            <a:graphicFrameLocks noGrp="1"/>
          </p:cNvGraphicFramePr>
          <p:nvPr>
            <p:extLst>
              <p:ext uri="{D42A27DB-BD31-4B8C-83A1-F6EECF244321}">
                <p14:modId xmlns:p14="http://schemas.microsoft.com/office/powerpoint/2010/main" val="1209339175"/>
              </p:ext>
            </p:extLst>
          </p:nvPr>
        </p:nvGraphicFramePr>
        <p:xfrm>
          <a:off x="127535" y="115500"/>
          <a:ext cx="11925919" cy="6609018"/>
        </p:xfrm>
        <a:graphic>
          <a:graphicData uri="http://schemas.openxmlformats.org/drawingml/2006/table">
            <a:tbl>
              <a:tblPr firstRow="1" bandRow="1">
                <a:tableStyleId>{5C22544A-7EE6-4342-B048-85BDC9FD1C3A}</a:tableStyleId>
              </a:tblPr>
              <a:tblGrid>
                <a:gridCol w="7342044">
                  <a:extLst>
                    <a:ext uri="{9D8B030D-6E8A-4147-A177-3AD203B41FA5}">
                      <a16:colId xmlns:a16="http://schemas.microsoft.com/office/drawing/2014/main" val="1652420051"/>
                    </a:ext>
                  </a:extLst>
                </a:gridCol>
                <a:gridCol w="4583875">
                  <a:extLst>
                    <a:ext uri="{9D8B030D-6E8A-4147-A177-3AD203B41FA5}">
                      <a16:colId xmlns:a16="http://schemas.microsoft.com/office/drawing/2014/main" val="917984556"/>
                    </a:ext>
                  </a:extLst>
                </a:gridCol>
              </a:tblGrid>
              <a:tr h="1273913">
                <a:tc gridSpan="2">
                  <a:txBody>
                    <a:bodyPr/>
                    <a:lstStyle/>
                    <a:p>
                      <a:pPr algn="ctr"/>
                      <a:r>
                        <a:rPr lang="en-CA" sz="3200" b="1" dirty="0">
                          <a:solidFill>
                            <a:srgbClr val="000000"/>
                          </a:solidFill>
                          <a:effectLst/>
                          <a:latin typeface="Roboto Condensed" panose="02000000000000000000" pitchFamily="2" charset="0"/>
                          <a:ea typeface="Roboto Condensed" panose="02000000000000000000" pitchFamily="2" charset="0"/>
                          <a:cs typeface="Roboto Condensed" panose="02000000000000000000" pitchFamily="2" charset="0"/>
                        </a:rPr>
                        <a:t>DÉFINITION DE LA CHARGE MENTALE</a:t>
                      </a:r>
                      <a:endParaRPr lang="en-US" sz="3200"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gradFill>
                      <a:gsLst>
                        <a:gs pos="0">
                          <a:srgbClr val="F38BB9">
                            <a:alpha val="40000"/>
                          </a:srgbClr>
                        </a:gs>
                        <a:gs pos="99000">
                          <a:srgbClr val="FDB724">
                            <a:alpha val="40000"/>
                          </a:srgbClr>
                        </a:gs>
                      </a:gsLst>
                      <a:lin ang="0" scaled="0"/>
                    </a:gradFill>
                  </a:tcPr>
                </a:tc>
                <a:tc hMerge="1">
                  <a:txBody>
                    <a:bodyPr/>
                    <a:lstStyle/>
                    <a:p>
                      <a:endParaRPr lang="en-US"/>
                    </a:p>
                  </a:txBody>
                  <a:tcPr/>
                </a:tc>
                <a:extLst>
                  <a:ext uri="{0D108BD9-81ED-4DB2-BD59-A6C34878D82A}">
                    <a16:rowId xmlns:a16="http://schemas.microsoft.com/office/drawing/2014/main" val="130084475"/>
                  </a:ext>
                </a:extLst>
              </a:tr>
              <a:tr h="5335105">
                <a:tc>
                  <a:txBody>
                    <a:bodyPr/>
                    <a:lstStyle/>
                    <a:p>
                      <a:pPr>
                        <a:lnSpc>
                          <a:spcPct val="100000"/>
                        </a:lnSpc>
                      </a:pPr>
                      <a:r>
                        <a:rPr lang="en-CA" sz="20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La charge mentale, c’est tout ce qu’on porte dans la tête pour la bonne marche de la vie familiale et de la maison. C’est penser à tout, planifier, organiser et prévoir, par exemple : planifier les repas, suivre les rendez-vous, gérer le budget, anticiper les besoins des enfants ou des proches… La charge mentale comprend aussi une charge émotionnelle : le souci constant du bien-être des autres, la responsabilité de s’assurer que tout le monde va bien, physiquement et psychologiquement. La charge mentale est un phénomène constant et invisible, parce qu’elle se fait dans la tête, en continu, même quand on est au travail ou qu’on fait autre chose. Elle est surtout portée par les femmes. On parle de « charge » parce que ce travail invisible pèse lourd : il demande beaucoup d’énergie mentale, de concentration et de disponibilité, et peut mener à de la fatigue, du stress ou de l’épuisement.</a:t>
                      </a:r>
                    </a:p>
                  </a:txBody>
                  <a:tcPr marL="324000" marT="251999">
                    <a:lnL w="381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lang="en-CA" sz="2400" b="0" i="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bg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60229"/>
                  </a:ext>
                </a:extLst>
              </a:tr>
            </a:tbl>
          </a:graphicData>
        </a:graphic>
      </p:graphicFrame>
      <p:pic>
        <p:nvPicPr>
          <p:cNvPr id="4" name="Picture 3" descr="A person holding a baby&#10;&#10;Description automatically generated">
            <a:extLst>
              <a:ext uri="{FF2B5EF4-FFF2-40B4-BE49-F238E27FC236}">
                <a16:creationId xmlns:a16="http://schemas.microsoft.com/office/drawing/2014/main" id="{D6D201FF-6246-DC6A-238F-519078881FB2}"/>
              </a:ext>
            </a:extLst>
          </p:cNvPr>
          <p:cNvPicPr>
            <a:picLocks noChangeAspect="1"/>
          </p:cNvPicPr>
          <p:nvPr/>
        </p:nvPicPr>
        <p:blipFill>
          <a:blip r:embed="rId2"/>
          <a:stretch>
            <a:fillRect/>
          </a:stretch>
        </p:blipFill>
        <p:spPr>
          <a:xfrm>
            <a:off x="7447420" y="3189767"/>
            <a:ext cx="4511032" cy="3433979"/>
          </a:xfrm>
          <a:prstGeom prst="rect">
            <a:avLst/>
          </a:prstGeom>
        </p:spPr>
      </p:pic>
    </p:spTree>
    <p:extLst>
      <p:ext uri="{BB962C8B-B14F-4D97-AF65-F5344CB8AC3E}">
        <p14:creationId xmlns:p14="http://schemas.microsoft.com/office/powerpoint/2010/main" val="3670812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A87D7B-25DD-614F-5848-C4A462F0CD5C}"/>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D7EB686F-8753-BCC3-F7FF-4FC813C54435}"/>
              </a:ext>
            </a:extLst>
          </p:cNvPr>
          <p:cNvGraphicFramePr>
            <a:graphicFrameLocks noGrp="1"/>
          </p:cNvGraphicFramePr>
          <p:nvPr>
            <p:extLst>
              <p:ext uri="{D42A27DB-BD31-4B8C-83A1-F6EECF244321}">
                <p14:modId xmlns:p14="http://schemas.microsoft.com/office/powerpoint/2010/main" val="3313772188"/>
              </p:ext>
            </p:extLst>
          </p:nvPr>
        </p:nvGraphicFramePr>
        <p:xfrm>
          <a:off x="127535" y="115500"/>
          <a:ext cx="11925919" cy="6609018"/>
        </p:xfrm>
        <a:graphic>
          <a:graphicData uri="http://schemas.openxmlformats.org/drawingml/2006/table">
            <a:tbl>
              <a:tblPr firstRow="1" bandRow="1">
                <a:tableStyleId>{5C22544A-7EE6-4342-B048-85BDC9FD1C3A}</a:tableStyleId>
              </a:tblPr>
              <a:tblGrid>
                <a:gridCol w="7342044">
                  <a:extLst>
                    <a:ext uri="{9D8B030D-6E8A-4147-A177-3AD203B41FA5}">
                      <a16:colId xmlns:a16="http://schemas.microsoft.com/office/drawing/2014/main" val="1652420051"/>
                    </a:ext>
                  </a:extLst>
                </a:gridCol>
                <a:gridCol w="4583875">
                  <a:extLst>
                    <a:ext uri="{9D8B030D-6E8A-4147-A177-3AD203B41FA5}">
                      <a16:colId xmlns:a16="http://schemas.microsoft.com/office/drawing/2014/main" val="917984556"/>
                    </a:ext>
                  </a:extLst>
                </a:gridCol>
              </a:tblGrid>
              <a:tr h="1273913">
                <a:tc gridSpan="2">
                  <a:txBody>
                    <a:bodyPr/>
                    <a:lstStyle/>
                    <a:p>
                      <a:pPr algn="ctr"/>
                      <a:r>
                        <a:rPr lang="en-CA" sz="3200" b="1" dirty="0">
                          <a:solidFill>
                            <a:srgbClr val="000000"/>
                          </a:solidFill>
                          <a:effectLst/>
                          <a:latin typeface="Roboto Condensed" panose="02000000000000000000" pitchFamily="2" charset="0"/>
                          <a:ea typeface="Roboto Condensed" panose="02000000000000000000" pitchFamily="2" charset="0"/>
                          <a:cs typeface="Roboto Condensed" panose="02000000000000000000" pitchFamily="2" charset="0"/>
                        </a:rPr>
                        <a:t>DÉFINITION DE LA CHARGE MENTALE</a:t>
                      </a:r>
                      <a:endParaRPr lang="en-US" sz="3200"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gradFill>
                      <a:gsLst>
                        <a:gs pos="0">
                          <a:srgbClr val="F38BB9">
                            <a:alpha val="40000"/>
                          </a:srgbClr>
                        </a:gs>
                        <a:gs pos="99000">
                          <a:srgbClr val="FDB724">
                            <a:alpha val="40000"/>
                          </a:srgbClr>
                        </a:gs>
                      </a:gsLst>
                      <a:lin ang="0" scaled="0"/>
                    </a:gradFill>
                  </a:tcPr>
                </a:tc>
                <a:tc hMerge="1">
                  <a:txBody>
                    <a:bodyPr/>
                    <a:lstStyle/>
                    <a:p>
                      <a:endParaRPr lang="en-US"/>
                    </a:p>
                  </a:txBody>
                  <a:tcPr/>
                </a:tc>
                <a:extLst>
                  <a:ext uri="{0D108BD9-81ED-4DB2-BD59-A6C34878D82A}">
                    <a16:rowId xmlns:a16="http://schemas.microsoft.com/office/drawing/2014/main" val="130084475"/>
                  </a:ext>
                </a:extLst>
              </a:tr>
              <a:tr h="5335105">
                <a:tc>
                  <a:txBody>
                    <a:bodyPr/>
                    <a:lstStyle/>
                    <a:p>
                      <a:pPr marL="342900" indent="-342900">
                        <a:lnSpc>
                          <a:spcPct val="100000"/>
                        </a:lnSpc>
                        <a:buFont typeface="Arial" panose="020B0604020202020204" pitchFamily="34" charset="0"/>
                        <a:buChar cha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Quelle est votre première réaction à la définition qu’on vient de lire? </a:t>
                      </a:r>
                    </a:p>
                    <a:p>
                      <a:pPr marL="342900" indent="-342900">
                        <a:lnSpc>
                          <a:spcPct val="100000"/>
                        </a:lnSpc>
                        <a:buFont typeface="Arial" panose="020B0604020202020204" pitchFamily="34" charset="0"/>
                        <a:buChar char="•"/>
                      </a:pPr>
                      <a:endPar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indent="-342900">
                        <a:lnSpc>
                          <a:spcPct val="100000"/>
                        </a:lnSpc>
                        <a:buFont typeface="Arial" panose="020B0604020202020204" pitchFamily="34" charset="0"/>
                        <a:buChar cha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Qu’est-ce que ça vous fait ou ça vous évoque, à chaud?</a:t>
                      </a:r>
                    </a:p>
                    <a:p>
                      <a:pPr marL="342900" indent="-342900">
                        <a:lnSpc>
                          <a:spcPct val="100000"/>
                        </a:lnSpc>
                        <a:buFont typeface="Arial" panose="020B0604020202020204" pitchFamily="34" charset="0"/>
                        <a:buChar char="•"/>
                      </a:pPr>
                      <a:endPar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indent="-342900">
                        <a:lnSpc>
                          <a:spcPct val="100000"/>
                        </a:lnSpc>
                        <a:buFont typeface="Arial" panose="020B0604020202020204" pitchFamily="34" charset="0"/>
                        <a:buChar cha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Qu’aimeriez-vous retirer ou apprendre de cet atelier?</a:t>
                      </a:r>
                    </a:p>
                    <a:p>
                      <a:pPr marL="342900" indent="-342900">
                        <a:lnSpc>
                          <a:spcPct val="100000"/>
                        </a:lnSpc>
                        <a:buFont typeface="Arial" panose="020B0604020202020204" pitchFamily="34" charset="0"/>
                        <a:buChar char="•"/>
                      </a:pPr>
                      <a:endParaRPr lang="en-CA" sz="20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lang="en-CA" sz="2400" b="0" i="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bg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60229"/>
                  </a:ext>
                </a:extLst>
              </a:tr>
            </a:tbl>
          </a:graphicData>
        </a:graphic>
      </p:graphicFrame>
      <p:pic>
        <p:nvPicPr>
          <p:cNvPr id="4" name="Picture 3" descr="A person holding a baby&#10;&#10;Description automatically generated">
            <a:extLst>
              <a:ext uri="{FF2B5EF4-FFF2-40B4-BE49-F238E27FC236}">
                <a16:creationId xmlns:a16="http://schemas.microsoft.com/office/drawing/2014/main" id="{456C946E-A63A-2248-0E43-07F60A958D20}"/>
              </a:ext>
            </a:extLst>
          </p:cNvPr>
          <p:cNvPicPr>
            <a:picLocks noChangeAspect="1"/>
          </p:cNvPicPr>
          <p:nvPr/>
        </p:nvPicPr>
        <p:blipFill>
          <a:blip r:embed="rId2"/>
          <a:stretch>
            <a:fillRect/>
          </a:stretch>
        </p:blipFill>
        <p:spPr>
          <a:xfrm>
            <a:off x="7447420" y="3189767"/>
            <a:ext cx="4511032" cy="3433979"/>
          </a:xfrm>
          <a:prstGeom prst="rect">
            <a:avLst/>
          </a:prstGeom>
        </p:spPr>
      </p:pic>
    </p:spTree>
    <p:extLst>
      <p:ext uri="{BB962C8B-B14F-4D97-AF65-F5344CB8AC3E}">
        <p14:creationId xmlns:p14="http://schemas.microsoft.com/office/powerpoint/2010/main" val="1141517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6E129C-DF04-636D-1E3D-5A9197B22AB5}"/>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7D3764C-36B6-8566-A12B-AC2CA49682E6}"/>
              </a:ext>
            </a:extLst>
          </p:cNvPr>
          <p:cNvGraphicFramePr>
            <a:graphicFrameLocks noGrp="1"/>
          </p:cNvGraphicFramePr>
          <p:nvPr>
            <p:extLst>
              <p:ext uri="{D42A27DB-BD31-4B8C-83A1-F6EECF244321}">
                <p14:modId xmlns:p14="http://schemas.microsoft.com/office/powerpoint/2010/main" val="3230051477"/>
              </p:ext>
            </p:extLst>
          </p:nvPr>
        </p:nvGraphicFramePr>
        <p:xfrm>
          <a:off x="127535" y="115500"/>
          <a:ext cx="11925919" cy="6609018"/>
        </p:xfrm>
        <a:graphic>
          <a:graphicData uri="http://schemas.openxmlformats.org/drawingml/2006/table">
            <a:tbl>
              <a:tblPr firstRow="1" bandRow="1">
                <a:tableStyleId>{5C22544A-7EE6-4342-B048-85BDC9FD1C3A}</a:tableStyleId>
              </a:tblPr>
              <a:tblGrid>
                <a:gridCol w="7342044">
                  <a:extLst>
                    <a:ext uri="{9D8B030D-6E8A-4147-A177-3AD203B41FA5}">
                      <a16:colId xmlns:a16="http://schemas.microsoft.com/office/drawing/2014/main" val="1652420051"/>
                    </a:ext>
                  </a:extLst>
                </a:gridCol>
                <a:gridCol w="4583875">
                  <a:extLst>
                    <a:ext uri="{9D8B030D-6E8A-4147-A177-3AD203B41FA5}">
                      <a16:colId xmlns:a16="http://schemas.microsoft.com/office/drawing/2014/main" val="917984556"/>
                    </a:ext>
                  </a:extLst>
                </a:gridCol>
              </a:tblGrid>
              <a:tr h="1273913">
                <a:tc gridSpan="2">
                  <a:txBody>
                    <a:bodyPr/>
                    <a:lstStyle/>
                    <a:p>
                      <a:pPr algn="ctr"/>
                      <a:r>
                        <a:rPr lang="en-CA" sz="3200" b="1" dirty="0">
                          <a:solidFill>
                            <a:srgbClr val="000000"/>
                          </a:solidFill>
                          <a:effectLst/>
                          <a:latin typeface="Roboto Condensed" panose="02000000000000000000" pitchFamily="2" charset="0"/>
                          <a:ea typeface="Roboto Condensed" panose="02000000000000000000" pitchFamily="2" charset="0"/>
                          <a:cs typeface="Roboto Condensed" panose="02000000000000000000" pitchFamily="2" charset="0"/>
                        </a:rPr>
                        <a:t>EXPLORATION DE PISTES D’ACTION</a:t>
                      </a:r>
                      <a:endParaRPr lang="en-US" sz="3200"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gradFill>
                      <a:gsLst>
                        <a:gs pos="0">
                          <a:srgbClr val="F38BB9">
                            <a:alpha val="40000"/>
                          </a:srgbClr>
                        </a:gs>
                        <a:gs pos="99000">
                          <a:srgbClr val="FDB724">
                            <a:alpha val="40000"/>
                          </a:srgbClr>
                        </a:gs>
                      </a:gsLst>
                      <a:lin ang="0" scaled="0"/>
                    </a:gradFill>
                  </a:tcPr>
                </a:tc>
                <a:tc hMerge="1">
                  <a:txBody>
                    <a:bodyPr/>
                    <a:lstStyle/>
                    <a:p>
                      <a:endParaRPr lang="en-US"/>
                    </a:p>
                  </a:txBody>
                  <a:tcPr/>
                </a:tc>
                <a:extLst>
                  <a:ext uri="{0D108BD9-81ED-4DB2-BD59-A6C34878D82A}">
                    <a16:rowId xmlns:a16="http://schemas.microsoft.com/office/drawing/2014/main" val="130084475"/>
                  </a:ext>
                </a:extLst>
              </a:tr>
              <a:tr h="5335105">
                <a:tc>
                  <a:txBody>
                    <a:bodyPr/>
                    <a:lstStyle/>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Qu’est-ce qui vous aide personnellement à alléger votre charge mentale (moyens, stratégies, astuces)? </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Qu’est-ce qui est déjà en place ici dans l’organisme que vous trouvez aidant (services, pratiques, activités)?</a:t>
                      </a: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marR="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Qu’aimeriez-vous voir implanté dans l’organisme pour alléger la charge mentale des femmes (p. ex. : espaces de parole, soutien à la conciliation travail-vie personnelle, etc.)?</a:t>
                      </a:r>
                    </a:p>
                  </a:txBody>
                  <a:tcPr marL="324000" marT="251999">
                    <a:lnL w="381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lang="en-CA" sz="2400" b="0" i="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bg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60229"/>
                  </a:ext>
                </a:extLst>
              </a:tr>
            </a:tbl>
          </a:graphicData>
        </a:graphic>
      </p:graphicFrame>
      <p:pic>
        <p:nvPicPr>
          <p:cNvPr id="3" name="Image 2">
            <a:extLst>
              <a:ext uri="{FF2B5EF4-FFF2-40B4-BE49-F238E27FC236}">
                <a16:creationId xmlns:a16="http://schemas.microsoft.com/office/drawing/2014/main" id="{9A2883E2-4E44-6FCE-911F-91E7E62D646B}"/>
              </a:ext>
            </a:extLst>
          </p:cNvPr>
          <p:cNvPicPr>
            <a:picLocks noChangeAspect="1"/>
          </p:cNvPicPr>
          <p:nvPr/>
        </p:nvPicPr>
        <p:blipFill>
          <a:blip r:embed="rId2"/>
          <a:stretch>
            <a:fillRect/>
          </a:stretch>
        </p:blipFill>
        <p:spPr>
          <a:xfrm>
            <a:off x="7322732" y="1732553"/>
            <a:ext cx="4564469" cy="4105607"/>
          </a:xfrm>
          <a:prstGeom prst="rect">
            <a:avLst/>
          </a:prstGeom>
        </p:spPr>
      </p:pic>
    </p:spTree>
    <p:extLst>
      <p:ext uri="{BB962C8B-B14F-4D97-AF65-F5344CB8AC3E}">
        <p14:creationId xmlns:p14="http://schemas.microsoft.com/office/powerpoint/2010/main" val="1187856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5FE63-DAF1-4DB4-1EA4-F0D742B0E1F5}"/>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2E4B7894-AAED-78FD-ECDB-7EB85FB6F919}"/>
              </a:ext>
            </a:extLst>
          </p:cNvPr>
          <p:cNvGraphicFramePr>
            <a:graphicFrameLocks noGrp="1"/>
          </p:cNvGraphicFramePr>
          <p:nvPr>
            <p:extLst>
              <p:ext uri="{D42A27DB-BD31-4B8C-83A1-F6EECF244321}">
                <p14:modId xmlns:p14="http://schemas.microsoft.com/office/powerpoint/2010/main" val="3337061686"/>
              </p:ext>
            </p:extLst>
          </p:nvPr>
        </p:nvGraphicFramePr>
        <p:xfrm>
          <a:off x="127535" y="115500"/>
          <a:ext cx="11925919" cy="6609018"/>
        </p:xfrm>
        <a:graphic>
          <a:graphicData uri="http://schemas.openxmlformats.org/drawingml/2006/table">
            <a:tbl>
              <a:tblPr firstRow="1" bandRow="1">
                <a:tableStyleId>{5C22544A-7EE6-4342-B048-85BDC9FD1C3A}</a:tableStyleId>
              </a:tblPr>
              <a:tblGrid>
                <a:gridCol w="7342044">
                  <a:extLst>
                    <a:ext uri="{9D8B030D-6E8A-4147-A177-3AD203B41FA5}">
                      <a16:colId xmlns:a16="http://schemas.microsoft.com/office/drawing/2014/main" val="1652420051"/>
                    </a:ext>
                  </a:extLst>
                </a:gridCol>
                <a:gridCol w="4583875">
                  <a:extLst>
                    <a:ext uri="{9D8B030D-6E8A-4147-A177-3AD203B41FA5}">
                      <a16:colId xmlns:a16="http://schemas.microsoft.com/office/drawing/2014/main" val="917984556"/>
                    </a:ext>
                  </a:extLst>
                </a:gridCol>
              </a:tblGrid>
              <a:tr h="1273913">
                <a:tc gridSpan="2">
                  <a:txBody>
                    <a:bodyPr/>
                    <a:lstStyle/>
                    <a:p>
                      <a:pPr algn="ctr"/>
                      <a:r>
                        <a:rPr lang="en-CA" sz="3200" b="1" dirty="0">
                          <a:solidFill>
                            <a:srgbClr val="000000"/>
                          </a:solidFill>
                          <a:effectLst/>
                          <a:latin typeface="Roboto Condensed" panose="02000000000000000000" pitchFamily="2" charset="0"/>
                          <a:ea typeface="Roboto Condensed" panose="02000000000000000000" pitchFamily="2" charset="0"/>
                          <a:cs typeface="Roboto Condensed" panose="02000000000000000000" pitchFamily="2" charset="0"/>
                        </a:rPr>
                        <a:t>APPRÉCIATION DE L’ATELIER</a:t>
                      </a:r>
                      <a:endParaRPr lang="en-US" sz="3200"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gradFill>
                      <a:gsLst>
                        <a:gs pos="0">
                          <a:srgbClr val="F38BB9">
                            <a:alpha val="40000"/>
                          </a:srgbClr>
                        </a:gs>
                        <a:gs pos="99000">
                          <a:srgbClr val="FDB724">
                            <a:alpha val="40000"/>
                          </a:srgbClr>
                        </a:gs>
                      </a:gsLst>
                      <a:lin ang="0" scaled="0"/>
                    </a:gradFill>
                  </a:tcPr>
                </a:tc>
                <a:tc hMerge="1">
                  <a:txBody>
                    <a:bodyPr/>
                    <a:lstStyle/>
                    <a:p>
                      <a:endParaRPr lang="en-US"/>
                    </a:p>
                  </a:txBody>
                  <a:tcPr/>
                </a:tc>
                <a:extLst>
                  <a:ext uri="{0D108BD9-81ED-4DB2-BD59-A6C34878D82A}">
                    <a16:rowId xmlns:a16="http://schemas.microsoft.com/office/drawing/2014/main" val="130084475"/>
                  </a:ext>
                </a:extLst>
              </a:tr>
              <a:tr h="5335105">
                <a:tc>
                  <a:txBody>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Qu’est-ce qui vous a ancrée lors de l'atelier (ex. : bienveillance, écoute)? Collez votre </a:t>
                      </a:r>
                      <a:r>
                        <a:rPr lang="en-CA" sz="2400" b="0" i="1"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Post-it</a:t>
                      </a: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 au niveau des </a:t>
                      </a:r>
                      <a:r>
                        <a:rPr lang="en-CA" sz="2400" b="1"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racines</a:t>
                      </a: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Qu’est-ce qui vous a marquée lors de l'atelier (ex. : les conditions de vie des femmes en situation de pauvreté)? Collez votre </a:t>
                      </a:r>
                      <a:r>
                        <a:rPr lang="en-CA" sz="2400" b="0" i="1"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Post-it</a:t>
                      </a: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 au niveau du </a:t>
                      </a:r>
                      <a:r>
                        <a:rPr lang="en-CA" sz="2400" b="1"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tronc</a:t>
                      </a: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Qu’est-ce que vous emportez avec vous (ex. : je repars en me disant que je dois moins culpabiliser, que je ne suis pas seule)? Collez votre </a:t>
                      </a:r>
                      <a:r>
                        <a:rPr lang="en-CA" sz="2400" b="0" i="1"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Post-it</a:t>
                      </a: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 au niveau des </a:t>
                      </a:r>
                      <a:r>
                        <a:rPr lang="en-CA" sz="2400" b="1"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feuilles</a:t>
                      </a:r>
                      <a:r>
                        <a:rPr lang="en-CA" sz="2400" b="0" i="0" kern="1200" dirty="0" err="1">
                          <a:solidFill>
                            <a:schemeClr val="dk1"/>
                          </a:solidFill>
                          <a:effectLst/>
                          <a:latin typeface="Roboto" panose="02000000000000000000" pitchFamily="2" charset="0"/>
                          <a:ea typeface="Roboto" panose="02000000000000000000" pitchFamily="2" charset="0"/>
                          <a:cs typeface="Roboto" panose="02000000000000000000" pitchFamily="2" charset="0"/>
                        </a:rPr>
                        <a:t>. </a:t>
                      </a:r>
                    </a:p>
                  </a:txBody>
                  <a:tcPr marL="324000" marT="251999">
                    <a:lnL w="38100" cap="flat" cmpd="sng" algn="ctr">
                      <a:solidFill>
                        <a:schemeClr val="tx1"/>
                      </a:solidFill>
                      <a:prstDash val="solid"/>
                      <a:round/>
                      <a:headEnd type="none" w="med" len="med"/>
                      <a:tailEnd type="none" w="med" len="med"/>
                    </a:lnL>
                    <a:lnR w="38100" cap="flat" cmpd="sng" algn="ctr">
                      <a:solidFill>
                        <a:schemeClr val="bg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endParaRPr lang="en-CA" sz="2400" b="0" i="0" kern="1200" dirty="0">
                        <a:solidFill>
                          <a:schemeClr val="dk1"/>
                        </a:solidFill>
                        <a:effectLst/>
                        <a:latin typeface="Roboto" panose="02000000000000000000" pitchFamily="2" charset="0"/>
                        <a:ea typeface="Roboto" panose="02000000000000000000" pitchFamily="2" charset="0"/>
                        <a:cs typeface="Roboto" panose="02000000000000000000" pitchFamily="2" charset="0"/>
                      </a:endParaRPr>
                    </a:p>
                  </a:txBody>
                  <a:tcPr marL="324000" marT="251999">
                    <a:lnL w="38100" cap="flat" cmpd="sng" algn="ctr">
                      <a:solidFill>
                        <a:schemeClr val="bg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560229"/>
                  </a:ext>
                </a:extLst>
              </a:tr>
            </a:tbl>
          </a:graphicData>
        </a:graphic>
      </p:graphicFrame>
      <p:pic>
        <p:nvPicPr>
          <p:cNvPr id="3" name="Image 2">
            <a:extLst>
              <a:ext uri="{FF2B5EF4-FFF2-40B4-BE49-F238E27FC236}">
                <a16:creationId xmlns:a16="http://schemas.microsoft.com/office/drawing/2014/main" id="{126D3D32-9EAC-B604-AC36-32C2D2343F73}"/>
              </a:ext>
            </a:extLst>
          </p:cNvPr>
          <p:cNvPicPr>
            <a:picLocks noChangeAspect="1"/>
          </p:cNvPicPr>
          <p:nvPr/>
        </p:nvPicPr>
        <p:blipFill>
          <a:blip r:embed="rId2"/>
          <a:srcRect l="4496" t="5654" r="4667" b="7258"/>
          <a:stretch>
            <a:fillRect/>
          </a:stretch>
        </p:blipFill>
        <p:spPr>
          <a:xfrm>
            <a:off x="7846827" y="1590661"/>
            <a:ext cx="3944679" cy="4863303"/>
          </a:xfrm>
          <a:prstGeom prst="rect">
            <a:avLst/>
          </a:prstGeom>
        </p:spPr>
      </p:pic>
    </p:spTree>
    <p:extLst>
      <p:ext uri="{BB962C8B-B14F-4D97-AF65-F5344CB8AC3E}">
        <p14:creationId xmlns:p14="http://schemas.microsoft.com/office/powerpoint/2010/main" val="37402572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E545279711B6644B78C078D4BA78FA8" ma:contentTypeVersion="20" ma:contentTypeDescription="Crée un document." ma:contentTypeScope="" ma:versionID="d78a89548a95e78a0bfc288f114c7cf6">
  <xsd:schema xmlns:xsd="http://www.w3.org/2001/XMLSchema" xmlns:xs="http://www.w3.org/2001/XMLSchema" xmlns:p="http://schemas.microsoft.com/office/2006/metadata/properties" xmlns:ns2="abaa264f-a6c1-49c6-ba4e-f6dd9392d1d0" xmlns:ns3="fc9430e8-e357-4209-8189-87717475a176" targetNamespace="http://schemas.microsoft.com/office/2006/metadata/properties" ma:root="true" ma:fieldsID="2c0c4f148bc694394ba576541f26125b" ns2:_="" ns3:_="">
    <xsd:import namespace="abaa264f-a6c1-49c6-ba4e-f6dd9392d1d0"/>
    <xsd:import namespace="fc9430e8-e357-4209-8189-87717475a176"/>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Statut" minOccurs="0"/>
                <xsd:element ref="ns3:SharedWithUsers" minOccurs="0"/>
                <xsd:element ref="ns3:SharedWithDetails" minOccurs="0"/>
                <xsd:element ref="ns2:Responsable" minOccurs="0"/>
                <xsd:element ref="ns2:Filtre" minOccurs="0"/>
                <xsd:element ref="ns2:lcf76f155ced4ddcb4097134ff3c332f" minOccurs="0"/>
                <xsd:element ref="ns3:TaxCatchAll" minOccurs="0"/>
                <xsd:element ref="ns2:MediaServiceOCR" minOccurs="0"/>
                <xsd:element ref="ns2:MediaServiceSearchProperties" minOccurs="0"/>
                <xsd:element ref="ns2:MediaServiceLocation" minOccurs="0"/>
                <xsd:element ref="ns2:P_x002e_responsabl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aa264f-a6c1-49c6-ba4e-f6dd9392d1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Statut" ma:index="15" nillable="true" ma:displayName="Statut" ma:description="état avancement du document" ma:format="Dropdown" ma:internalName="Statut">
      <xsd:simpleType>
        <xsd:restriction base="dms:Choice">
          <xsd:enumeration value="En rédaction"/>
          <xsd:enumeration value="Version finale"/>
          <xsd:enumeration value="archivé"/>
          <xsd:enumeration value="Brouillon"/>
        </xsd:restriction>
      </xsd:simpleType>
    </xsd:element>
    <xsd:element name="Responsable" ma:index="18" nillable="true" ma:displayName="Responsable" ma:format="Dropdown" ma:list="UserInfo" ma:SharePointGroup="0" ma:internalName="Responsabl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Filtre" ma:index="19" nillable="true" ma:displayName="Filtre" ma:format="Dropdown" ma:indexed="true" ma:internalName="Filtre">
      <xsd:simpleType>
        <xsd:restriction base="dms:Choice">
          <xsd:enumeration value="Web part"/>
        </xsd:restriction>
      </xsd:simpleType>
    </xsd:element>
    <xsd:element name="lcf76f155ced4ddcb4097134ff3c332f" ma:index="21" nillable="true" ma:taxonomy="true" ma:internalName="lcf76f155ced4ddcb4097134ff3c332f" ma:taxonomyFieldName="MediaServiceImageTags" ma:displayName="Balises d’images" ma:readOnly="false" ma:fieldId="{5cf76f15-5ced-4ddc-b409-7134ff3c332f}" ma:taxonomyMulti="true" ma:sspId="c37ef987-aa7e-4de5-b283-52bc70f93a68"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Location" ma:index="25" nillable="true" ma:displayName="Location" ma:indexed="true" ma:internalName="MediaServiceLocation" ma:readOnly="true">
      <xsd:simpleType>
        <xsd:restriction base="dms:Text"/>
      </xsd:simpleType>
    </xsd:element>
    <xsd:element name="P_x002e_responsable" ma:index="26" nillable="true" ma:displayName="P.responsable" ma:format="Dropdown" ma:internalName="P_x002e_responsabl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c9430e8-e357-4209-8189-87717475a176" elementFormDefault="qualified">
    <xsd:import namespace="http://schemas.microsoft.com/office/2006/documentManagement/types"/>
    <xsd:import namespace="http://schemas.microsoft.com/office/infopath/2007/PartnerControls"/>
    <xsd:element name="SharedWithUsers" ma:index="16"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Partagé avec détails" ma:internalName="SharedWithDetails" ma:readOnly="true">
      <xsd:simpleType>
        <xsd:restriction base="dms:Note">
          <xsd:maxLength value="255"/>
        </xsd:restriction>
      </xsd:simpleType>
    </xsd:element>
    <xsd:element name="TaxCatchAll" ma:index="22" nillable="true" ma:displayName="Taxonomy Catch All Column" ma:hidden="true" ma:list="{d9aba921-d141-479b-9518-d55fe8511884}" ma:internalName="TaxCatchAll" ma:showField="CatchAllData" ma:web="fc9430e8-e357-4209-8189-87717475a17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_x002e_responsable xmlns="abaa264f-a6c1-49c6-ba4e-f6dd9392d1d0" xsi:nil="true"/>
    <Responsable xmlns="abaa264f-a6c1-49c6-ba4e-f6dd9392d1d0">
      <UserInfo>
        <DisplayName/>
        <AccountId xsi:nil="true"/>
        <AccountType/>
      </UserInfo>
    </Responsable>
    <Statut xmlns="abaa264f-a6c1-49c6-ba4e-f6dd9392d1d0" xsi:nil="true"/>
    <Filtre xmlns="abaa264f-a6c1-49c6-ba4e-f6dd9392d1d0" xsi:nil="true"/>
    <lcf76f155ced4ddcb4097134ff3c332f xmlns="abaa264f-a6c1-49c6-ba4e-f6dd9392d1d0">
      <Terms xmlns="http://schemas.microsoft.com/office/infopath/2007/PartnerControls"/>
    </lcf76f155ced4ddcb4097134ff3c332f>
    <TaxCatchAll xmlns="fc9430e8-e357-4209-8189-87717475a176" xsi:nil="true"/>
  </documentManagement>
</p:properties>
</file>

<file path=customXml/itemProps1.xml><?xml version="1.0" encoding="utf-8"?>
<ds:datastoreItem xmlns:ds="http://schemas.openxmlformats.org/officeDocument/2006/customXml" ds:itemID="{860B0079-BF61-4D6D-B92A-96221FC88C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baa264f-a6c1-49c6-ba4e-f6dd9392d1d0"/>
    <ds:schemaRef ds:uri="fc9430e8-e357-4209-8189-87717475a1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E10BB39-6146-4B30-8E45-39C2A8FFFFFD}">
  <ds:schemaRefs>
    <ds:schemaRef ds:uri="http://schemas.microsoft.com/sharepoint/v3/contenttype/forms"/>
  </ds:schemaRefs>
</ds:datastoreItem>
</file>

<file path=customXml/itemProps3.xml><?xml version="1.0" encoding="utf-8"?>
<ds:datastoreItem xmlns:ds="http://schemas.openxmlformats.org/officeDocument/2006/customXml" ds:itemID="{452FB595-8F1D-4B28-B08D-F32017959677}">
  <ds:schemaRefs>
    <ds:schemaRef ds:uri="http://schemas.microsoft.com/office/2006/metadata/properties"/>
    <ds:schemaRef ds:uri="http://schemas.microsoft.com/office/infopath/2007/PartnerControls"/>
    <ds:schemaRef ds:uri="abaa264f-a6c1-49c6-ba4e-f6dd9392d1d0"/>
    <ds:schemaRef ds:uri="fc9430e8-e357-4209-8189-87717475a176"/>
  </ds:schemaRefs>
</ds:datastoreItem>
</file>

<file path=docProps/app.xml><?xml version="1.0" encoding="utf-8"?>
<Properties xmlns="http://schemas.openxmlformats.org/officeDocument/2006/extended-properties" xmlns:vt="http://schemas.openxmlformats.org/officeDocument/2006/docPropsVTypes">
  <TotalTime>2887</TotalTime>
  <Words>383</Words>
  <Application>Microsoft Office PowerPoint</Application>
  <PresentationFormat>Grand écran</PresentationFormat>
  <Paragraphs>20</Paragraphs>
  <Slides>4</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Aptos</vt:lpstr>
      <vt:lpstr>Aptos Display</vt:lpstr>
      <vt:lpstr>Arial</vt:lpstr>
      <vt:lpstr>Roboto</vt:lpstr>
      <vt:lpstr>Roboto Condensed</vt:lpstr>
      <vt:lpstr>Office Theme</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Michele Fog</dc:creator>
  <cp:lastModifiedBy>Andréanne Moreau Baril - RGFCA</cp:lastModifiedBy>
  <cp:revision>8</cp:revision>
  <dcterms:created xsi:type="dcterms:W3CDTF">2026-01-09T20:14:09Z</dcterms:created>
  <dcterms:modified xsi:type="dcterms:W3CDTF">2026-02-03T23:00:02Z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0x0101004E545279711B6644B78C078D4BA78FA8</vt:lpwstr>
  </property>
</Properties>
</file>