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6256000" cy="9144000"/>
  <p:notesSz cx="9144000" cy="1625620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Budgeted contribution ($1,480,000 — 60.3%)</c:v>
                </c:pt>
              </c:strCache>
            </c:strRef>
          </c:tx>
          <c:spPr>
            <a:solidFill>
              <a:srgbClr val="1588B4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15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FY2026-27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1480000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Unfunded shortfall ($973,400 — 39.7%)</c:v>
                </c:pt>
              </c:strCache>
            </c:strRef>
          </c:tx>
          <c:spPr>
            <a:solidFill>
              <a:srgbClr val="D9534F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15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FY2026-27</c:v>
                  </c:pt>
                </c:lvl>
              </c:multiLvlStrCache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973400</c:v>
                </c:pt>
              </c:numCache>
            </c:numRef>
          </c:val>
        </c:ser>
        <c:dLbls>
          <c:numFmt formatCode="$#,##0" sourceLinked="0"/>
          <c:txPr>
            <a:bodyPr/>
            <a:lstStyle/>
            <a:p>
              <a:pPr>
                <a:defRPr b="0" i="0" strike="noStrike" sz="1500" u="none">
                  <a:solidFill>
                    <a:srgbClr val="FFFFFF"/>
                  </a:solidFill>
                  <a:latin typeface="Calibri"/>
                </a:defRPr>
              </a:pPr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9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AEBCC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453400"/>
          <c:min val="0"/>
        </c:scaling>
        <c:delete val="0"/>
        <c:axPos val="l"/>
        <c:majorGridlines>
          <c:spPr>
            <a:ln w="9525" cap="flat">
              <a:solidFill>
                <a:srgbClr val="3C4C5C"/>
              </a:solidFill>
              <a:prstDash val="solid"/>
              <a:round/>
            </a:ln>
          </c:spPr>
        </c:majorGridlines>
        <c:numFmt formatCode="$#,##0,,&quot;M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AEBCC7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AEBCC7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Operating surplus</c:v>
                </c:pt>
              </c:strCache>
            </c:strRef>
          </c:tx>
          <c:spPr>
            <a:solidFill>
              <a:srgbClr val="1588B4"/>
            </a:solidFill>
            <a:ln w="38100" cap="flat">
              <a:solidFill>
                <a:srgbClr val="1588B4"/>
              </a:solidFill>
              <a:prstDash val="solid"/>
              <a:round/>
            </a:ln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588B4"/>
              </a:solidFill>
              <a:ln w="9525" cap="flat">
                <a:solidFill>
                  <a:srgbClr val="1588B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FY2019-20</c:v>
                  </c:pt>
                  <c:pt idx="1">
                    <c:v>FY2020-21</c:v>
                  </c:pt>
                  <c:pt idx="2">
                    <c:v>FY2021-22</c:v>
                  </c:pt>
                  <c:pt idx="3">
                    <c:v>FY2022-23</c:v>
                  </c:pt>
                  <c:pt idx="4">
                    <c:v>FY2023-24</c:v>
                  </c:pt>
                  <c:pt idx="5">
                    <c:v>FY2024-25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1166717</c:v>
                </c:pt>
                <c:pt idx="1">
                  <c:v>1039419</c:v>
                </c:pt>
                <c:pt idx="2">
                  <c:v>878533</c:v>
                </c:pt>
                <c:pt idx="3">
                  <c:v>800548</c:v>
                </c:pt>
                <c:pt idx="4">
                  <c:v>318987</c:v>
                </c:pt>
                <c:pt idx="5">
                  <c:v>2723</c:v>
                </c:pt>
              </c:numCache>
            </c:numRef>
          </c:val>
          <c:smooth val="0"/>
        </c:ser>
        <c:dLbls>
          <c:numFmt formatCode="$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Calibri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AEBCC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9525" cap="flat">
              <a:solidFill>
                <a:srgbClr val="3C4C5C"/>
              </a:solidFill>
              <a:prstDash val="solid"/>
              <a:round/>
            </a:ln>
          </c:spPr>
        </c:majorGridlines>
        <c:numFmt formatCode="$#,##0,&quot;K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AEBCC7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FY2026-27 operating revenue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588B4"/>
              </a:solidFill>
              <a:effectLst/>
            </c:spPr>
          </c:dPt>
          <c:dPt>
            <c:idx val="1"/>
            <c:bubble3D val="0"/>
            <c:spPr>
              <a:solidFill>
                <a:srgbClr val="35485A"/>
              </a:solidFill>
              <a:effectLst/>
            </c:spPr>
          </c:dPt>
          <c:dLbls>
            <c:dLbl>
              <c:idx val="0"/>
              <c:numFmt formatCode="0.0&quot;%&quot;" sourceLinked="0"/>
              <c:spPr/>
              <c:txPr>
                <a:bodyPr/>
                <a:lstStyle/>
                <a:p>
                  <a:pPr>
                    <a:defRPr sz="15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.0&quot;%&quot;" sourceLinked="0"/>
              <c:spPr/>
              <c:txPr>
                <a:bodyPr/>
                <a:lstStyle/>
                <a:p>
                  <a:pPr>
                    <a:defRPr sz="15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&quot;%&quot;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Workforce cost</c:v>
                </c:pt>
                <c:pt idx="1">
                  <c:v>All other operating revenue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27.5</c:v>
                </c:pt>
                <c:pt idx="1">
                  <c:v>72.5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300">
              <a:solidFill>
                <a:srgbClr val="AEBCC7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10881360" y="1234440"/>
            <a:ext cx="3931920" cy="3931920"/>
          </a:xfrm>
          <a:prstGeom prst="rect">
            <a:avLst/>
          </a:prstGeom>
          <a:solidFill>
            <a:srgbClr val="1E2B38"/>
          </a:solidFill>
          <a:ln w="28575">
            <a:solidFill>
              <a:srgbClr val="F5A0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11658600" y="2011680"/>
            <a:ext cx="2377440" cy="2377440"/>
          </a:xfrm>
          <a:prstGeom prst="rect">
            <a:avLst/>
          </a:prstGeom>
          <a:solidFill>
            <a:srgbClr val="1E2B38"/>
          </a:solidFill>
          <a:ln w="12700">
            <a:solidFill>
              <a:srgbClr val="F5A02B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31520" y="1051560"/>
            <a:ext cx="95097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Budget Stress Test:</a:t>
            </a:r>
            <a:endParaRPr lang="en-US" sz="4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FY2026-27 Proposed Budget Review</a:t>
            </a:r>
            <a:endParaRPr lang="en-US" sz="46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3520440"/>
            <a:ext cx="9509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6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Homeowners Association</a:t>
            </a:r>
            <a:endParaRPr lang="en-US" sz="2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6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(Floors 44-92, Chicago, IL)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10561320" y="5532120"/>
            <a:ext cx="4572000" cy="2148840"/>
          </a:xfrm>
          <a:prstGeom prst="rect">
            <a:avLst/>
          </a:prstGeom>
          <a:solidFill>
            <a:srgbClr val="141C25"/>
          </a:solidFill>
          <a:ln w="31750">
            <a:solidFill>
              <a:srgbClr val="DE272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0744200" y="571500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Asset Transparency Score (PATScore™):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0744200" y="6446520"/>
            <a:ext cx="4206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DE2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15/100</a:t>
            </a:r>
            <a:endParaRPr lang="en-US" sz="6000" dirty="0"/>
          </a:p>
        </p:txBody>
      </p:sp>
      <p:sp>
        <p:nvSpPr>
          <p:cNvPr id="9" name="Text 7"/>
          <p:cNvSpPr txBox="1"/>
          <p:nvPr/>
        </p:nvSpPr>
        <p:spPr>
          <a:xfrm>
            <a:off x="731520" y="489204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1.1  ·  August 23, 2026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731520" y="539496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the Forensic Review of the Proposed FY2026-27 Budget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(Version 1.1, issued August 23, 2026; Version 1.0 issued July 27, 2026)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731520" y="640080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J. Novak, CPA, CMA, CFA  —  Common Interest Advisors, LLC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731520" y="7818120"/>
            <a:ext cx="9509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this presentation and the full report differ in any respect, the full report controls.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of Professional Work Products: Reserve Study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731520" y="1691640"/>
            <a:ext cx="9509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Deferral gap.  </a:t>
            </a:r>
            <a:pPr indent="0" marL="0">
              <a:lnSpc>
                <a:spcPct val="112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CIA's totaling, approximately $67.7M of high-priority mechanical and envelope replacement scope is scheduled beyond the study's own 30-year cash-flow plan (through August 31, 2052), so it carries no scheduled expenditure or reserve funding inside the plan.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31520" y="3794760"/>
            <a:ext cx="7680960" cy="384048"/>
          </a:xfrm>
          <a:prstGeom prst="rect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549640" y="3794760"/>
            <a:ext cx="1920240" cy="384048"/>
          </a:xfrm>
          <a:prstGeom prst="rect">
            <a:avLst/>
          </a:prstGeom>
          <a:solidFill>
            <a:srgbClr val="35485A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31520" y="42245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2971800" y="42245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10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532120" y="42245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20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7406640" y="42245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30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8549640" y="422452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study period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881360" y="3200400"/>
            <a:ext cx="4645152" cy="2011680"/>
          </a:xfrm>
          <a:prstGeom prst="roundRect">
            <a:avLst>
              <a:gd name="adj" fmla="val 2727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1155680" y="33832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~$67.7M</a:t>
            </a:r>
            <a:endParaRPr lang="en-US" sz="4000" dirty="0"/>
          </a:p>
        </p:txBody>
      </p:sp>
      <p:sp>
        <p:nvSpPr>
          <p:cNvPr id="13" name="Text 11"/>
          <p:cNvSpPr txBox="1"/>
          <p:nvPr/>
        </p:nvSpPr>
        <p:spPr>
          <a:xfrm>
            <a:off x="11155680" y="411480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High-priority replacement scope scheduled beyond the 30-year study period</a:t>
            </a:r>
            <a:endParaRPr lang="en-US" sz="13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(CIA totaling)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5212080"/>
            <a:ext cx="9509760" cy="2148840"/>
          </a:xfrm>
          <a:prstGeom prst="roundRect">
            <a:avLst>
              <a:gd name="adj" fmla="val 2553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097280" y="5440680"/>
            <a:ext cx="8686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 carried in the 2022 study</a:t>
            </a:r>
            <a:endParaRPr lang="en-US" sz="1800" dirty="0"/>
          </a:p>
        </p:txBody>
      </p:sp>
      <p:sp>
        <p:nvSpPr>
          <p:cNvPr id="16" name="Text 14"/>
          <p:cNvSpPr txBox="1"/>
          <p:nvPr/>
        </p:nvSpPr>
        <p:spPr>
          <a:xfrm>
            <a:off x="1097280" y="5897880"/>
            <a:ext cx="8686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study uses the Cash Flow Method and assumes reserve interest reinvested at 0.20%, 2022 inflation, and 0% income taxes on reserve interest — while the Association pays six-figure annual income taxes out of the reserve fund.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1520" y="7543800"/>
            <a:ext cx="14793163" cy="868680"/>
          </a:xfrm>
          <a:prstGeom prst="roundRect">
            <a:avLst>
              <a:gd name="adj" fmla="val 6316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097280" y="7680960"/>
            <a:ext cx="1406164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Analysis: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Association's foundational planning document omits scope and assumptions material to the funding decision.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of Professional Work Products: Federal Tax Filings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737360"/>
            <a:ext cx="7178040" cy="4846320"/>
          </a:xfrm>
          <a:prstGeom prst="roundRect">
            <a:avLst>
              <a:gd name="adj" fmla="val 1132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143000" y="20116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was filed</a:t>
            </a:r>
            <a:endParaRPr lang="en-US" sz="2300" dirty="0"/>
          </a:p>
        </p:txBody>
      </p:sp>
      <p:sp>
        <p:nvSpPr>
          <p:cNvPr id="5" name="Text 3"/>
          <p:cNvSpPr txBox="1"/>
          <p:nvPr/>
        </p:nvSpPr>
        <p:spPr>
          <a:xfrm>
            <a:off x="1143000" y="245059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inconsistency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1143000" y="3017520"/>
            <a:ext cx="64008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Successive returns applied materially different, non-comparable methodologies for identifying nonexempt income and allocating deductions.</a:t>
            </a:r>
            <a:endParaRPr lang="en-US" sz="1500" dirty="0"/>
          </a:p>
          <a:p>
            <a:pPr indent="0" marL="0">
              <a:lnSpc>
                <a:spcPct val="114000"/>
              </a:lnSpc>
              <a:buNone/>
            </a:pPr>
            <a:endParaRPr lang="en-US" sz="150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expenses were deducted from below-market member-facing amenities that run at sustained structural losses, as though they were loss-generating commercial activities.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348472" y="1737360"/>
            <a:ext cx="7178040" cy="4846320"/>
          </a:xfrm>
          <a:prstGeom prst="roundRect">
            <a:avLst>
              <a:gd name="adj" fmla="val 1132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759952" y="20116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authorities indicate</a:t>
            </a:r>
            <a:endParaRPr lang="en-US" sz="2300" dirty="0"/>
          </a:p>
        </p:txBody>
      </p:sp>
      <p:sp>
        <p:nvSpPr>
          <p:cNvPr id="9" name="Text 7"/>
          <p:cNvSpPr txBox="1"/>
          <p:nvPr/>
        </p:nvSpPr>
        <p:spPr>
          <a:xfrm>
            <a:off x="8759952" y="245059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Portland Golf Club v. Commissioner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8759952" y="3017520"/>
            <a:ext cx="64008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Portland Golf Club v. Commissioner, as this report reads that authority, a nonexempt expense is limited to the nonexempt revenue it offsets — so a below-market amenity's excess cost cannot carry a deductible ancillary loss and falls to assessment.</a:t>
            </a:r>
            <a:endParaRPr lang="en-US" sz="1500" dirty="0"/>
          </a:p>
          <a:p>
            <a:pPr indent="0" marL="0">
              <a:lnSpc>
                <a:spcPct val="114000"/>
              </a:lnSpc>
              <a:buNone/>
            </a:pPr>
            <a:endParaRPr lang="en-US" sz="150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Losses from activities lacking a genuine profit motive cannot shelter the Association's taxable reserve-interest income.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731520" y="6858000"/>
            <a:ext cx="14793163" cy="1280160"/>
          </a:xfrm>
          <a:prstGeom prst="roundRect">
            <a:avLst>
              <a:gd name="adj" fmla="val 4286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143000" y="7040880"/>
            <a:ext cx="13970203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inconsistency shows the Association has lacked a consistently applied tax methodology — and the proposed budget's assessment/ancillary columns would carry that methodology forward into the Association's official financial plan.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of Professional Work Products: Management Accounting &amp; Quality Control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2194560"/>
            <a:ext cx="3127248" cy="1371600"/>
          </a:xfrm>
          <a:prstGeom prst="roundRect">
            <a:avLst>
              <a:gd name="adj" fmla="val 5333"/>
            </a:avLst>
          </a:prstGeom>
          <a:solidFill>
            <a:srgbClr val="223140"/>
          </a:solidFill>
          <a:ln w="15875">
            <a:solidFill>
              <a:srgbClr val="1588B4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914400" y="2194560"/>
            <a:ext cx="27614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entry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3977640" y="2697480"/>
            <a:ext cx="502920" cy="365760"/>
          </a:xfrm>
          <a:prstGeom prst="rightArrow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617720" y="2194560"/>
            <a:ext cx="3127248" cy="1371600"/>
          </a:xfrm>
          <a:prstGeom prst="roundRect">
            <a:avLst>
              <a:gd name="adj" fmla="val 5333"/>
            </a:avLst>
          </a:prstGeom>
          <a:solidFill>
            <a:srgbClr val="223140"/>
          </a:solidFill>
          <a:ln w="15875">
            <a:solidFill>
              <a:srgbClr val="1588B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800600" y="2194560"/>
            <a:ext cx="27614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financials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863840" y="2697480"/>
            <a:ext cx="502920" cy="365760"/>
          </a:xfrm>
          <a:prstGeom prst="rightArrow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503920" y="2194560"/>
            <a:ext cx="3127248" cy="1371600"/>
          </a:xfrm>
          <a:prstGeom prst="roundRect">
            <a:avLst>
              <a:gd name="adj" fmla="val 5333"/>
            </a:avLst>
          </a:prstGeom>
          <a:solidFill>
            <a:srgbClr val="223140"/>
          </a:solidFill>
          <a:ln w="15875">
            <a:solidFill>
              <a:srgbClr val="1588B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8686800" y="2194560"/>
            <a:ext cx="27614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control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11750040" y="2697480"/>
            <a:ext cx="502920" cy="365760"/>
          </a:xfrm>
          <a:prstGeom prst="rightArrow">
            <a:avLst/>
          </a:prstGeom>
          <a:solidFill>
            <a:srgbClr val="D9534F"/>
          </a:solidFill>
          <a:ln w="12700">
            <a:solidFill>
              <a:srgbClr val="D9534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2390120" y="2194560"/>
            <a:ext cx="3127248" cy="1371600"/>
          </a:xfrm>
          <a:prstGeom prst="roundRect">
            <a:avLst>
              <a:gd name="adj" fmla="val 5333"/>
            </a:avLst>
          </a:prstGeom>
          <a:solidFill>
            <a:srgbClr val="223140"/>
          </a:solidFill>
          <a:ln w="25400">
            <a:solidFill>
              <a:srgbClr val="F5A02B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12573000" y="2194560"/>
            <a:ext cx="27614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packet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731520" y="3977640"/>
            <a:ext cx="14793163" cy="1234440"/>
          </a:xfrm>
          <a:prstGeom prst="roundRect">
            <a:avLst>
              <a:gd name="adj" fmla="val 4444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143000" y="4160520"/>
            <a:ext cx="1397020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 </a:t>
            </a:r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Double-counted comparative revenue is carried through the cycle and embedded in the final Board packet.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1520" y="5577840"/>
            <a:ext cx="14793163" cy="1234440"/>
          </a:xfrm>
          <a:prstGeom prst="roundRect">
            <a:avLst>
              <a:gd name="adj" fmla="val 4444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143000" y="5779008"/>
            <a:ext cx="1397020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Divergent basis.  </a:t>
            </a:r>
            <a:pPr indent="0" marL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financials are prepared on a basis divergent from the year-end financial statements, requiring retroactive correction months after the fact.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31520" y="7040880"/>
            <a:ext cx="14793163" cy="1234440"/>
          </a:xfrm>
          <a:prstGeom prst="roundRect">
            <a:avLst>
              <a:gd name="adj" fmla="val 4444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143000" y="7242048"/>
            <a:ext cx="1397020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 failure.  </a:t>
            </a:r>
            <a:pPr indent="0" marL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control did not reconcile the current budget's comparative columns to prior-year actuals before publication.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Pre-Adoption Board Roadmap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731520" y="169164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ten-step checklist of conformed adjustments the report asks the Board to complete before the budget-adoption vote.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31520" y="6949440"/>
            <a:ext cx="7223760" cy="1097280"/>
          </a:xfrm>
          <a:prstGeom prst="roundRect">
            <a:avLst>
              <a:gd name="adj" fmla="val 5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7223760"/>
            <a:ext cx="548640" cy="548640"/>
          </a:xfrm>
          <a:prstGeom prst="rect">
            <a:avLst/>
          </a:prstGeom>
          <a:solidFill>
            <a:srgbClr val="1E2B38"/>
          </a:solidFill>
          <a:ln w="19050">
            <a:solidFill>
              <a:srgbClr val="4FB3D9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24128" y="7223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755648" y="694944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Restate comparative actuals to eliminate the revenue duplication.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783080" y="5650992"/>
            <a:ext cx="7223760" cy="1097280"/>
          </a:xfrm>
          <a:prstGeom prst="roundRect">
            <a:avLst>
              <a:gd name="adj" fmla="val 5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075688" y="5925312"/>
            <a:ext cx="548640" cy="548640"/>
          </a:xfrm>
          <a:prstGeom prst="rect">
            <a:avLst/>
          </a:prstGeom>
          <a:solidFill>
            <a:srgbClr val="1E2B38"/>
          </a:solidFill>
          <a:ln w="19050">
            <a:solidFill>
              <a:srgbClr val="4FB3D9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075688" y="592531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2807208" y="5650992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a detailed, position-by-position workforce plan.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2834640" y="4352544"/>
            <a:ext cx="7223760" cy="1097280"/>
          </a:xfrm>
          <a:prstGeom prst="roundRect">
            <a:avLst>
              <a:gd name="adj" fmla="val 5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127248" y="4626864"/>
            <a:ext cx="548640" cy="548640"/>
          </a:xfrm>
          <a:prstGeom prst="rect">
            <a:avLst/>
          </a:prstGeom>
          <a:solidFill>
            <a:srgbClr val="1E2B38"/>
          </a:solidFill>
          <a:ln w="19050">
            <a:solidFill>
              <a:srgbClr val="4FB3D9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3127248" y="462686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3858768" y="4352544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 the corrected exempt-function budget classifications.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886200" y="3054096"/>
            <a:ext cx="7223760" cy="1097280"/>
          </a:xfrm>
          <a:prstGeom prst="roundRect">
            <a:avLst>
              <a:gd name="adj" fmla="val 5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78808" y="3328416"/>
            <a:ext cx="548640" cy="548640"/>
          </a:xfrm>
          <a:prstGeom prst="rect">
            <a:avLst/>
          </a:prstGeom>
          <a:solidFill>
            <a:srgbClr val="1E2B38"/>
          </a:solidFill>
          <a:ln w="19050">
            <a:solidFill>
              <a:srgbClr val="4FB3D9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178808" y="332841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4910328" y="3054096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the reserve waiver to a statutory owner vote.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109960" y="3246120"/>
            <a:ext cx="566928" cy="457200"/>
          </a:xfrm>
          <a:prstGeom prst="rightArrow">
            <a:avLst/>
          </a:prstGeom>
          <a:solidFill>
            <a:srgbClr val="F5A02B"/>
          </a:solidFill>
          <a:ln w="12700">
            <a:solidFill>
              <a:srgbClr val="F5A02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795760" y="2788920"/>
            <a:ext cx="3730752" cy="1371600"/>
          </a:xfrm>
          <a:prstGeom prst="roundRect">
            <a:avLst>
              <a:gd name="adj" fmla="val 5333"/>
            </a:avLst>
          </a:prstGeom>
          <a:solidFill>
            <a:srgbClr val="141C25"/>
          </a:solidFill>
          <a:ln w="25400">
            <a:solidFill>
              <a:srgbClr val="F5A02B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11978640" y="2788920"/>
            <a:ext cx="336499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vote</a:t>
            </a:r>
            <a:endParaRPr lang="en-US" sz="2400" dirty="0"/>
          </a:p>
        </p:txBody>
      </p:sp>
      <p:sp>
        <p:nvSpPr>
          <p:cNvPr id="23" name="Text 21"/>
          <p:cNvSpPr txBox="1"/>
          <p:nvPr/>
        </p:nvSpPr>
        <p:spPr>
          <a:xfrm>
            <a:off x="731520" y="8183880"/>
            <a:ext cx="1479316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(Plus six additional technical conformances set out in the forensic report's Roadmap.)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Areas of Exposure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600200"/>
            <a:ext cx="5376672" cy="3200400"/>
          </a:xfrm>
          <a:prstGeom prst="roundRect">
            <a:avLst>
              <a:gd name="adj" fmla="val 1714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097280" y="189280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2200" dirty="0"/>
          </a:p>
        </p:txBody>
      </p:sp>
      <p:sp>
        <p:nvSpPr>
          <p:cNvPr id="5" name="Text 3"/>
          <p:cNvSpPr txBox="1"/>
          <p:nvPr/>
        </p:nvSpPr>
        <p:spPr>
          <a:xfrm>
            <a:off x="1097280" y="265176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Double-counted revenue masking deficits.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149840" y="1600200"/>
            <a:ext cx="5376672" cy="3200400"/>
          </a:xfrm>
          <a:prstGeom prst="roundRect">
            <a:avLst>
              <a:gd name="adj" fmla="val 1714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0515600" y="189280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Reserves</a:t>
            </a:r>
            <a:endParaRPr lang="en-US" sz="2200" dirty="0"/>
          </a:p>
        </p:txBody>
      </p:sp>
      <p:sp>
        <p:nvSpPr>
          <p:cNvPr id="8" name="Text 6"/>
          <p:cNvSpPr txBox="1"/>
          <p:nvPr/>
        </p:nvSpPr>
        <p:spPr>
          <a:xfrm>
            <a:off x="10515600" y="265176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waiver made without the owner vote the Declaration and the Act require.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731520" y="5257800"/>
            <a:ext cx="5376672" cy="3200400"/>
          </a:xfrm>
          <a:prstGeom prst="roundRect">
            <a:avLst>
              <a:gd name="adj" fmla="val 1714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97280" y="555040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97280" y="630936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Inconsistent tax methodology understating taxable income.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0149840" y="5257800"/>
            <a:ext cx="5376672" cy="3200400"/>
          </a:xfrm>
          <a:prstGeom prst="roundRect">
            <a:avLst>
              <a:gd name="adj" fmla="val 1714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10515600" y="555040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</a:t>
            </a:r>
            <a:endParaRPr lang="en-US" sz="2200" dirty="0"/>
          </a:p>
        </p:txBody>
      </p:sp>
      <p:sp>
        <p:nvSpPr>
          <p:cNvPr id="14" name="Text 12"/>
          <p:cNvSpPr txBox="1"/>
          <p:nvPr/>
        </p:nvSpPr>
        <p:spPr>
          <a:xfrm>
            <a:off x="10515600" y="630936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Hollowing out of critical working capital.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483096" y="3063240"/>
            <a:ext cx="3291840" cy="3291840"/>
          </a:xfrm>
          <a:prstGeom prst="ellipse">
            <a:avLst/>
          </a:prstGeom>
          <a:solidFill>
            <a:srgbClr val="141C25"/>
          </a:solidFill>
          <a:ln w="22225">
            <a:solidFill>
              <a:srgbClr val="4FB3D9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757416" y="3520440"/>
            <a:ext cx="2743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Finding
</a:t>
            </a:r>
            <a:pPr algn="ctr"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lacks sufficiently reliable financial information to approve the proposed budget.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$325,146 Comparative Revenue Duplication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731520" y="1691640"/>
            <a:ext cx="5029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comparative columns count the exact same cable/internet fee revenue twice. This presentation defect masked a projected operating deficit.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6309360" y="1691640"/>
            <a:ext cx="5120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Cable/Internet Fee Revenue</a:t>
            </a:r>
            <a:endParaRPr lang="en-US" sz="1700" dirty="0"/>
          </a:p>
        </p:txBody>
      </p:sp>
      <p:sp>
        <p:nvSpPr>
          <p:cNvPr id="5" name="Text 3"/>
          <p:cNvSpPr txBox="1"/>
          <p:nvPr/>
        </p:nvSpPr>
        <p:spPr>
          <a:xfrm>
            <a:off x="6309360" y="2103120"/>
            <a:ext cx="5120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$325,146</a:t>
            </a:r>
            <a:endParaRPr lang="en-US" sz="4000" dirty="0"/>
          </a:p>
        </p:txBody>
      </p:sp>
      <p:sp>
        <p:nvSpPr>
          <p:cNvPr id="6" name="Text 4"/>
          <p:cNvSpPr txBox="1"/>
          <p:nvPr/>
        </p:nvSpPr>
        <p:spPr>
          <a:xfrm>
            <a:off x="6309360" y="283464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months (Jan-Aug 2026) at $40,643.25 per month under the Board-adopted per-unit billing schedule.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194560" y="3977640"/>
            <a:ext cx="5029200" cy="1691640"/>
          </a:xfrm>
          <a:prstGeom prst="roundRect">
            <a:avLst>
              <a:gd name="adj" fmla="val 3243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2514600" y="416052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Bucket 1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2514600" y="4572000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Comparative Column</a:t>
            </a: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(inside Account 3000, $10,142,869)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052560" y="3977640"/>
            <a:ext cx="5029200" cy="1691640"/>
          </a:xfrm>
          <a:prstGeom prst="roundRect">
            <a:avLst>
              <a:gd name="adj" fmla="val 3243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9372600" y="416052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Bucket 2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9372600" y="4572000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Revenue Lines</a:t>
            </a: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(cable $255,251 + internet $69,986)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453128" y="3493008"/>
            <a:ext cx="512064" cy="384048"/>
          </a:xfrm>
          <a:prstGeom prst="downArrow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311128" y="3493008"/>
            <a:ext cx="512064" cy="384048"/>
          </a:xfrm>
          <a:prstGeom prst="downArrow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" y="6172200"/>
            <a:ext cx="14793163" cy="1417320"/>
          </a:xfrm>
          <a:prstGeom prst="roundRect">
            <a:avLst>
              <a:gd name="adj" fmla="val 3871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097280" y="6355080"/>
            <a:ext cx="14061643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strike="sngStrike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Surplus</a:t>
            </a:r>
            <a:pPr algn="ctr" indent="0" marL="0">
              <a:buNone/>
            </a:pPr>
            <a:r>
              <a:rPr lang="en-US" sz="3400" b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→     </a:t>
            </a:r>
            <a:pPr algn="ctr" indent="0" marL="0">
              <a:buNone/>
            </a:pPr>
            <a:r>
              <a:rPr lang="en-US" sz="34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Structural Deficit</a:t>
            </a:r>
            <a:endParaRPr lang="en-US" sz="3400" dirty="0"/>
          </a:p>
        </p:txBody>
      </p:sp>
      <p:sp>
        <p:nvSpPr>
          <p:cNvPr id="17" name="Text 15"/>
          <p:cNvSpPr txBox="1"/>
          <p:nvPr/>
        </p:nvSpPr>
        <p:spPr>
          <a:xfrm>
            <a:off x="731520" y="7726680"/>
            <a:ext cx="1479316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Result: What appears to be a budget surplus is a presentation artifact covering a projected operating deficit.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$973,400 Reserve Funding Reduction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731520" y="1554480"/>
            <a:ext cx="6766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annual reserve contribution: $2,453,400</a:t>
            </a:r>
            <a:endParaRPr lang="en-US" sz="1700" dirty="0"/>
          </a:p>
        </p:txBody>
      </p:sp>
      <p:graphicFrame>
        <p:nvGraphicFramePr>
          <p:cNvPr id="4" name="Chart 0" descr="Stacked column chart of the FY2026-27 reserve contribution against the 2022 reserve study's recommendation. The budgeted contribution of $1,480,000 is 60.3% of the $2,453,400 recommendation; the unfunded shortfall of $973,400 is the remaining 39.7%. The two segments total the full recommendation."/>
          <p:cNvGraphicFramePr/>
          <p:nvPr/>
        </p:nvGraphicFramePr>
        <p:xfrm>
          <a:off x="731520" y="2057400"/>
          <a:ext cx="6766560" cy="4617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8001000" y="1554480"/>
            <a:ext cx="7498080" cy="2331720"/>
          </a:xfrm>
          <a:prstGeom prst="roundRect">
            <a:avLst>
              <a:gd name="adj" fmla="val 2353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8366760" y="1783080"/>
            <a:ext cx="6766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of Power</a:t>
            </a:r>
            <a:endParaRPr lang="en-US" sz="2000" dirty="0"/>
          </a:p>
        </p:txBody>
      </p:sp>
      <p:sp>
        <p:nvSpPr>
          <p:cNvPr id="7" name="Text 4"/>
          <p:cNvSpPr txBox="1"/>
          <p:nvPr/>
        </p:nvSpPr>
        <p:spPr>
          <a:xfrm>
            <a:off x="8366760" y="2331720"/>
            <a:ext cx="3200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&amp; Committee
</a:t>
            </a:r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authority to waive reserves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11887200" y="2331720"/>
            <a:ext cx="3291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Owners
</a:t>
            </a:r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to waive reserves (2/3 of total votes)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001000" y="4069080"/>
            <a:ext cx="7498080" cy="1371600"/>
          </a:xfrm>
          <a:prstGeom prst="roundRect">
            <a:avLst>
              <a:gd name="adj" fmla="val 4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8366760" y="4251960"/>
            <a:ext cx="6766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level: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Finance Committee set reserve funding at 60.3% of the recommendation ($1,480,000 proposed against $2,453,400 recommended).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001000" y="5623560"/>
            <a:ext cx="7498080" cy="1371600"/>
          </a:xfrm>
          <a:prstGeom prst="roundRect">
            <a:avLst>
              <a:gd name="adj" fmla="val 4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8366760" y="5806440"/>
            <a:ext cx="6766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Statutory standard: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Declaration and Illinois law, waiving or reducing reserves requires a 2/3 vote of the unit owners, not a committee decision.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7178040"/>
            <a:ext cx="7498080" cy="1143000"/>
          </a:xfrm>
          <a:prstGeom prst="roundRect">
            <a:avLst>
              <a:gd name="adj" fmla="val 48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8366760" y="7360920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observation: </a:t>
            </a:r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valid, disclosed owner waiver exists.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8366760" y="7790688"/>
            <a:ext cx="6766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60.3% is a contribution-to-recommendation ratio, not a percent-funded measure.</a:t>
            </a:r>
            <a:endParaRPr lang="en-US" sz="1200" dirty="0"/>
          </a:p>
        </p:txBody>
      </p:sp>
      <p:sp>
        <p:nvSpPr>
          <p:cNvPr id="16" name="Text 13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Lending Warrantability &amp; Financing Risks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691640"/>
            <a:ext cx="4572000" cy="2606040"/>
          </a:xfrm>
          <a:prstGeom prst="roundRect">
            <a:avLst>
              <a:gd name="adj" fmla="val 2105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051560" y="196596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Underfunded reserves</a:t>
            </a:r>
            <a:endParaRPr lang="en-US" sz="2100" dirty="0"/>
          </a:p>
        </p:txBody>
      </p:sp>
      <p:sp>
        <p:nvSpPr>
          <p:cNvPr id="5" name="Text 3"/>
          <p:cNvSpPr txBox="1"/>
          <p:nvPr/>
        </p:nvSpPr>
        <p:spPr>
          <a:xfrm>
            <a:off x="1051560" y="297180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$973,400 waiver against the study's recommended contribution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13248" y="2788920"/>
            <a:ext cx="566928" cy="411480"/>
          </a:xfrm>
          <a:prstGeom prst="rightArrow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742432" y="1691640"/>
            <a:ext cx="4572000" cy="2606040"/>
          </a:xfrm>
          <a:prstGeom prst="roundRect">
            <a:avLst>
              <a:gd name="adj" fmla="val 2105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062472" y="196596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Fannie Mae / Freddie Mac Full Review</a:t>
            </a:r>
            <a:endParaRPr lang="en-US" sz="2100" dirty="0"/>
          </a:p>
        </p:txBody>
      </p:sp>
      <p:sp>
        <p:nvSpPr>
          <p:cNvPr id="9" name="Text 7"/>
          <p:cNvSpPr txBox="1"/>
          <p:nvPr/>
        </p:nvSpPr>
        <p:spPr>
          <a:xfrm>
            <a:off x="6062472" y="297180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Review retired for projects of more than ten units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0424160" y="2788920"/>
            <a:ext cx="566928" cy="411480"/>
          </a:xfrm>
          <a:prstGeom prst="rightArrow">
            <a:avLst/>
          </a:prstGeom>
          <a:solidFill>
            <a:srgbClr val="1588B4"/>
          </a:solidFill>
          <a:ln w="12700">
            <a:solidFill>
              <a:srgbClr val="1588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753344" y="1691640"/>
            <a:ext cx="4572000" cy="2606040"/>
          </a:xfrm>
          <a:prstGeom prst="roundRect">
            <a:avLst>
              <a:gd name="adj" fmla="val 2105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1073384" y="196596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Building-wide financing impairment</a:t>
            </a:r>
            <a:endParaRPr lang="en-US" sz="2100" dirty="0"/>
          </a:p>
        </p:txBody>
      </p:sp>
      <p:sp>
        <p:nvSpPr>
          <p:cNvPr id="13" name="Text 11"/>
          <p:cNvSpPr txBox="1"/>
          <p:nvPr/>
        </p:nvSpPr>
        <p:spPr>
          <a:xfrm>
            <a:off x="11073384" y="297180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Conventional financing and refinancing availability impaired for every unit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731520" y="4709160"/>
            <a:ext cx="14793163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for loan applications dated on or after August 3, 2026 — fourteen days before the adoption vote — Fannie Mae LL-2026-03 and Freddie Mac Bulletin 2026-C retire the Limited Review process: every conventional loan in a project of more than ten units undergoes Full Review of the association's budget, reserve funding, insurance, litigation and special assessments. A contribution below the study's highest recommended allocation fails the reserve test by the waiver amount — $973,400, dollar for dollar. A 15%-of-assessment-income floor takes effect January 4, 2027, which the contribution misses by roughly $21,000.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1520" y="6720840"/>
            <a:ext cx="14793163" cy="1280160"/>
          </a:xfrm>
          <a:prstGeom prst="roundRect">
            <a:avLst>
              <a:gd name="adj" fmla="val 4286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097280" y="6903720"/>
            <a:ext cx="14061643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threat:  </a:t>
            </a:r>
            <a:pPr indent="0" marL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Impaired conventional financing and refinancing availability for every unit in the building, with depressed values building-wide.</a:t>
            </a:r>
            <a:endParaRPr lang="en-US" sz="1800" dirty="0"/>
          </a:p>
        </p:txBody>
      </p:sp>
      <p:sp>
        <p:nvSpPr>
          <p:cNvPr id="17" name="Text 15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Five-Year Erosion of the Operating Cushion</a:t>
            </a:r>
            <a:endParaRPr lang="en-US" sz="3400" dirty="0"/>
          </a:p>
        </p:txBody>
      </p:sp>
      <p:graphicFrame>
        <p:nvGraphicFramePr>
          <p:cNvPr id="3" name="Chart 0" descr="Line chart of the Association's operating surplus across six fiscal years: $1,166,717 in FY2019-20, $1,039,419 in FY2020-21, $878,533 in FY2021-22, $800,548 in FY2022-23, $318,987 in FY2023-24, and $2,723 in FY2024-25 - a decline of approximately 99.8%."/>
          <p:cNvGraphicFramePr/>
          <p:nvPr/>
        </p:nvGraphicFramePr>
        <p:xfrm>
          <a:off x="731520" y="1737360"/>
          <a:ext cx="9418320" cy="5852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10469880" y="1965960"/>
            <a:ext cx="5056632" cy="1371600"/>
          </a:xfrm>
          <a:prstGeom prst="roundRect">
            <a:avLst>
              <a:gd name="adj" fmla="val 4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10789920" y="2148840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99.8% collapse in operating surplus
</a:t>
            </a:r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$1,166,717 in FY2019-20 to $2,723 in FY2024-25.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10469880" y="3502152"/>
            <a:ext cx="5056632" cy="1371600"/>
          </a:xfrm>
          <a:prstGeom prst="roundRect">
            <a:avLst>
              <a:gd name="adj" fmla="val 4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10789920" y="3685032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Expenses outran income
</a:t>
            </a:r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expenses grew about 2.6 times faster than income across the period (income 1.87% CAGR; expenses 4.95%).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469880" y="5038344"/>
            <a:ext cx="5056632" cy="1371600"/>
          </a:xfrm>
          <a:prstGeom prst="roundRect">
            <a:avLst>
              <a:gd name="adj" fmla="val 4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789920" y="5221224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Operating-fund target frozen
</a:t>
            </a:r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~$1.425M target has been in place since at least 2009.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0469880" y="6574536"/>
            <a:ext cx="5056632" cy="1371600"/>
          </a:xfrm>
          <a:prstGeom prst="roundRect">
            <a:avLst>
              <a:gd name="adj" fmla="val 4000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0789920" y="6757416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$625,420.50 below standard
</a:t>
            </a:r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erosion against the level the Board's own liquidity standard would set today.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Bookkeeping Basis Distortions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691640"/>
            <a:ext cx="7178040" cy="2651760"/>
          </a:xfrm>
          <a:prstGeom prst="roundRect">
            <a:avLst>
              <a:gd name="adj" fmla="val 2069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097280" y="19202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monthly books show</a:t>
            </a:r>
            <a:endParaRPr lang="en-US" sz="2000" dirty="0"/>
          </a:p>
        </p:txBody>
      </p:sp>
      <p:sp>
        <p:nvSpPr>
          <p:cNvPr id="5" name="Text 3"/>
          <p:cNvSpPr txBox="1"/>
          <p:nvPr/>
        </p:nvSpPr>
        <p:spPr>
          <a:xfrm>
            <a:off x="1097280" y="2423160"/>
            <a:ext cx="6400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investments carried at market value. Unrealized gains and losses flow through Reserve Interest Income during the year.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1097280" y="352044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$21.9M reserve investment portfolio  ·  roughly $18.2M in certificates of deposit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348472" y="1691640"/>
            <a:ext cx="7178040" cy="2651760"/>
          </a:xfrm>
          <a:prstGeom prst="roundRect">
            <a:avLst>
              <a:gd name="adj" fmla="val 2069"/>
            </a:avLst>
          </a:prstGeom>
          <a:solidFill>
            <a:srgbClr val="223140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714232" y="19202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audited basis requires</a:t>
            </a:r>
            <a:endParaRPr lang="en-US" sz="2000" dirty="0"/>
          </a:p>
        </p:txBody>
      </p:sp>
      <p:sp>
        <p:nvSpPr>
          <p:cNvPr id="9" name="Text 7"/>
          <p:cNvSpPr txBox="1"/>
          <p:nvPr/>
        </p:nvSpPr>
        <p:spPr>
          <a:xfrm>
            <a:off x="8714232" y="2423160"/>
            <a:ext cx="6400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GAAP held-to-maturity amortized cost. The auditor corrects the portfolio back to that basis every year — a recurring, retroactive correction rather than a one-time event.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4663440"/>
            <a:ext cx="7863840" cy="2926080"/>
          </a:xfrm>
          <a:prstGeom prst="roundRect">
            <a:avLst>
              <a:gd name="adj" fmla="val 1875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143000" y="4892040"/>
            <a:ext cx="7040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Ledger anomaly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1143000" y="5349240"/>
            <a:ext cx="7040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$95,597.84</a:t>
            </a:r>
            <a:endParaRPr lang="en-US" sz="5000" dirty="0"/>
          </a:p>
        </p:txBody>
      </p:sp>
      <p:sp>
        <p:nvSpPr>
          <p:cNvPr id="13" name="Text 11"/>
          <p:cNvSpPr txBox="1"/>
          <p:nvPr/>
        </p:nvSpPr>
        <p:spPr>
          <a:xfrm>
            <a:off x="1143000" y="6355080"/>
            <a:ext cx="7040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Accrued Interest Receivable (account 1410) from the prior year remained unreversed; the June 30, 2026 balance sheet continued to report it at $95,597.84.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8348472" y="4663440"/>
            <a:ext cx="7178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Risk. 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Prior-year interest income is positioned to be recognized a second time in the current year, depending on how later interest receipts were applied.
</a:t>
            </a:r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note. 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monthly statements the Board relies on are prepared on a different accounting basis than the audited statements.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Spending Opacity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731520" y="169164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workforce cost of </a:t>
            </a:r>
            <a:pPr indent="0" marL="0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$3,011,292</a:t>
            </a:r>
            <a:pPr indent="0" marL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represents </a:t>
            </a:r>
            <a:pPr indent="0" marL="0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27.5% of total operating revenue</a:t>
            </a:r>
            <a:pPr indent="0" marL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30.1% of assessment income.</a:t>
            </a:r>
            <a:endParaRPr lang="en-US" sz="2000" dirty="0"/>
          </a:p>
        </p:txBody>
      </p:sp>
      <p:sp>
        <p:nvSpPr>
          <p:cNvPr id="4" name="Text 2"/>
          <p:cNvSpPr txBox="1"/>
          <p:nvPr/>
        </p:nvSpPr>
        <p:spPr>
          <a:xfrm>
            <a:off x="731520" y="2743200"/>
            <a:ext cx="8229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staffing plan. 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budget contains no position-by-position roster, shift-coverage model, overtime assumption or staffing benchmark.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3858768"/>
            <a:ext cx="8229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workforces commingled. 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Association's union employees and the management company's contracted personnel are presented together, with no total for either.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731520" y="4974336"/>
            <a:ext cx="8229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split three ways. 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Management-office cost is distributed across Administrative wages, Payroll Taxes and Fringes (accounts 4400, 4420, 4600) and Insurance, so it never appears as one number.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6089904"/>
            <a:ext cx="8229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 not presented.  </a:t>
            </a:r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management bonus has not been separately presented for Board approval.</a:t>
            </a:r>
            <a:endParaRPr lang="en-US" sz="1500" dirty="0"/>
          </a:p>
        </p:txBody>
      </p:sp>
      <p:graphicFrame>
        <p:nvGraphicFramePr>
          <p:cNvPr id="8" name="Chart 0" descr="Doughnut chart of FY2026-27 total operating revenue. Workforce cost of $3,011,292 is 27.5% of total operating revenue; all other operating revenue is the remaining 72.5%."/>
          <p:cNvGraphicFramePr/>
          <p:nvPr/>
        </p:nvGraphicFramePr>
        <p:xfrm>
          <a:off x="9326880" y="1737360"/>
          <a:ext cx="6199632" cy="51206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31520" y="7315200"/>
            <a:ext cx="14793163" cy="960120"/>
          </a:xfrm>
          <a:prstGeom prst="roundRect">
            <a:avLst>
              <a:gd name="adj" fmla="val 5714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1097280" y="7452360"/>
            <a:ext cx="14061643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Finding: 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approves its largest expense category without visibility into headcount, coverage, or the fully-burdened management-office cost.</a:t>
            </a:r>
            <a:endParaRPr lang="en-US" sz="1700" dirty="0"/>
          </a:p>
        </p:txBody>
      </p:sp>
      <p:sp>
        <p:nvSpPr>
          <p:cNvPr id="11" name="Text 8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B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420624"/>
            <a:ext cx="147931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Understatement of Taxable Income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645920"/>
            <a:ext cx="4572000" cy="1371600"/>
          </a:xfrm>
          <a:prstGeom prst="rect">
            <a:avLst/>
          </a:prstGeom>
          <a:solidFill>
            <a:srgbClr val="223140"/>
          </a:solidFill>
          <a:ln w="25400">
            <a:solidFill>
              <a:srgbClr val="4FB3D9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960120" y="1645920"/>
            <a:ext cx="4114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4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742432" y="1645920"/>
            <a:ext cx="4572000" cy="1371600"/>
          </a:xfrm>
          <a:prstGeom prst="rect">
            <a:avLst/>
          </a:prstGeom>
          <a:solidFill>
            <a:srgbClr val="223140"/>
          </a:solidFill>
          <a:ln w="25400">
            <a:solidFill>
              <a:srgbClr val="D9534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5971032" y="1645920"/>
            <a:ext cx="4114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953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Deductions as filed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10753344" y="1645920"/>
            <a:ext cx="4572000" cy="1371600"/>
          </a:xfrm>
          <a:prstGeom prst="rect">
            <a:avLst/>
          </a:prstGeom>
          <a:solidFill>
            <a:srgbClr val="223140"/>
          </a:solidFill>
          <a:ln w="25400">
            <a:solidFill>
              <a:srgbClr val="F5A02B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981944" y="1645920"/>
            <a:ext cx="4114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Taxable income as reported</a:t>
            </a:r>
            <a:endParaRPr lang="en-US" sz="2100" dirty="0"/>
          </a:p>
        </p:txBody>
      </p:sp>
      <p:sp>
        <p:nvSpPr>
          <p:cNvPr id="9" name="Text 7"/>
          <p:cNvSpPr txBox="1"/>
          <p:nvPr/>
        </p:nvSpPr>
        <p:spPr>
          <a:xfrm>
            <a:off x="5029200" y="1645920"/>
            <a:ext cx="914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</a:t>
            </a:r>
            <a:endParaRPr lang="en-US" sz="3400" dirty="0"/>
          </a:p>
        </p:txBody>
      </p:sp>
      <p:sp>
        <p:nvSpPr>
          <p:cNvPr id="10" name="Text 8"/>
          <p:cNvSpPr txBox="1"/>
          <p:nvPr/>
        </p:nvSpPr>
        <p:spPr>
          <a:xfrm>
            <a:off x="10040112" y="1645920"/>
            <a:ext cx="914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AEB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</a:t>
            </a:r>
            <a:endParaRPr lang="en-US" sz="3400" dirty="0"/>
          </a:p>
        </p:txBody>
      </p:sp>
      <p:sp>
        <p:nvSpPr>
          <p:cNvPr id="11" name="Text 9"/>
          <p:cNvSpPr txBox="1"/>
          <p:nvPr/>
        </p:nvSpPr>
        <p:spPr>
          <a:xfrm>
            <a:off x="731520" y="3383280"/>
            <a:ext cx="1479316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 on the Association's Form 1120-H returns: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731520" y="3886200"/>
            <a:ext cx="14793163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Association's two return preparers applied materially different methodologies for identifying nonexempt income and allocating deductions. The filings diverge on Unit Charges, operating Interest Income, Sale &amp; Lease Processing Fees, Moving Fees, Miscellaneous Income, the Hancock Market deductions and the JHC 44th Floor Lease deductions.</a:t>
            </a:r>
            <a:endParaRPr lang="en-US" sz="1600" dirty="0"/>
          </a:p>
          <a:p>
            <a:pPr indent="0" marL="0">
              <a:lnSpc>
                <a:spcPct val="112000"/>
              </a:lnSpc>
              <a:buNone/>
            </a:pPr>
            <a:endParaRPr lang="en-US" sz="16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expenses were deducted from below-market member-facing amenities that generate persistent structural losses (Hancock Market; JHC 44th Floor Lease). The operative question is comparability, consistency and reliability — not whether either preparer's individual allocation decisions were defensible.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31520" y="6446520"/>
            <a:ext cx="14793163" cy="1691640"/>
          </a:xfrm>
          <a:prstGeom prst="roundRect">
            <a:avLst>
              <a:gd name="adj" fmla="val 3243"/>
            </a:avLst>
          </a:prstGeom>
          <a:solidFill>
            <a:srgbClr val="141C25"/>
          </a:solidFill>
          <a:ln w="9525">
            <a:solidFill>
              <a:srgbClr val="3C4C5C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143000" y="6675120"/>
            <a:ext cx="13970203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9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exposure:  </a:t>
            </a:r>
            <a:pPr indent="0" marL="0">
              <a:lnSpc>
                <a:spcPct val="112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CIA's reconstructed tax analysis identifies approximately </a:t>
            </a:r>
            <a:pPr indent="0" marL="0">
              <a:lnSpc>
                <a:spcPct val="112000"/>
              </a:lnSpc>
              <a:buNone/>
            </a:pPr>
            <a:r>
              <a:rPr lang="en-US" sz="19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$150,000</a:t>
            </a:r>
            <a:pPr indent="0" marL="0">
              <a:lnSpc>
                <a:spcPct val="112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additional taxable income, producing approximately </a:t>
            </a:r>
            <a:pPr indent="0" marL="0">
              <a:lnSpc>
                <a:spcPct val="112000"/>
              </a:lnSpc>
              <a:buNone/>
            </a:pPr>
            <a:r>
              <a:rPr lang="en-US" sz="1900" b="1" dirty="0">
                <a:solidFill>
                  <a:srgbClr val="F5A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$45,000</a:t>
            </a:r>
            <a:pPr indent="0" marL="0">
              <a:lnSpc>
                <a:spcPct val="112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additional estimated federal tax before further adjustments.</a:t>
            </a: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731520" y="8577072"/>
            <a:ext cx="1479316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E8D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East Delaware Place HOA  ·  Forensic Budget Stress Test  ·  Version 1.1 — August 23,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Common Interest Advisors,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Forensic Budget Stress Test: FY2026-27 Proposed Budget Review (Version 1.1)</dc:title>
  <dc:subject>175 East Delaware Place Homeowners Association. Companion presentation to the Forensic Review of the Proposed FY2026-27 Budget. Version 1.0 issued July 27, 2026; Version 1.1 issued August 23, 2026, superseding Version 1.0.</dc:subject>
  <dc:creator>Michael J. Novak, CPA, CMA, CFA — Common Interest Advisors, LLC</dc:creator>
  <cp:lastModifiedBy>Michael J. Novak, CPA, CMA, CFA — Common Interest Advisors, LLC</cp:lastModifiedBy>
  <cp:revision>1</cp:revision>
  <dcterms:created xsi:type="dcterms:W3CDTF">2026-09-02T02:01:57Z</dcterms:created>
  <dcterms:modified xsi:type="dcterms:W3CDTF">2026-09-02T02:01:57Z</dcterms:modified>
</cp:coreProperties>
</file>