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9"/>
  </p:notesMasterIdLst>
  <p:handoutMasterIdLst>
    <p:handoutMasterId r:id="rId40"/>
  </p:handoutMasterIdLst>
  <p:sldIdLst>
    <p:sldId id="256" r:id="rId2"/>
    <p:sldId id="258" r:id="rId3"/>
    <p:sldId id="295" r:id="rId4"/>
    <p:sldId id="293" r:id="rId5"/>
    <p:sldId id="296" r:id="rId6"/>
    <p:sldId id="263" r:id="rId7"/>
    <p:sldId id="294" r:id="rId8"/>
    <p:sldId id="304" r:id="rId9"/>
    <p:sldId id="259" r:id="rId10"/>
    <p:sldId id="260" r:id="rId11"/>
    <p:sldId id="261" r:id="rId12"/>
    <p:sldId id="264" r:id="rId13"/>
    <p:sldId id="269" r:id="rId14"/>
    <p:sldId id="270" r:id="rId15"/>
    <p:sldId id="271" r:id="rId16"/>
    <p:sldId id="305" r:id="rId17"/>
    <p:sldId id="272" r:id="rId18"/>
    <p:sldId id="274" r:id="rId19"/>
    <p:sldId id="273" r:id="rId20"/>
    <p:sldId id="299" r:id="rId21"/>
    <p:sldId id="275" r:id="rId22"/>
    <p:sldId id="276" r:id="rId23"/>
    <p:sldId id="277" r:id="rId24"/>
    <p:sldId id="279" r:id="rId25"/>
    <p:sldId id="297" r:id="rId26"/>
    <p:sldId id="280" r:id="rId27"/>
    <p:sldId id="300" r:id="rId28"/>
    <p:sldId id="301" r:id="rId29"/>
    <p:sldId id="302" r:id="rId30"/>
    <p:sldId id="306" r:id="rId31"/>
    <p:sldId id="282" r:id="rId32"/>
    <p:sldId id="283" r:id="rId33"/>
    <p:sldId id="298" r:id="rId34"/>
    <p:sldId id="286" r:id="rId35"/>
    <p:sldId id="287" r:id="rId36"/>
    <p:sldId id="288" r:id="rId37"/>
    <p:sldId id="303" r:id="rId38"/>
  </p:sldIdLst>
  <p:sldSz cx="9144000" cy="6858000" type="screen4x3"/>
  <p:notesSz cx="6858000" cy="9296400"/>
  <p:defaultTextStyle>
    <a:defPPr>
      <a:defRPr lang="en-US"/>
    </a:defPPr>
    <a:lvl1pPr algn="l" rtl="0" eaLnBrk="0" fontAlgn="base" hangingPunct="0">
      <a:spcBef>
        <a:spcPct val="0"/>
      </a:spcBef>
      <a:spcAft>
        <a:spcPct val="0"/>
      </a:spcAft>
      <a:defRPr sz="4000" kern="1200">
        <a:solidFill>
          <a:schemeClr val="tx1"/>
        </a:solidFill>
        <a:latin typeface="Lucida Sans Unicode" pitchFamily="34" charset="0"/>
        <a:ea typeface="+mn-ea"/>
        <a:cs typeface="+mn-cs"/>
      </a:defRPr>
    </a:lvl1pPr>
    <a:lvl2pPr marL="457200" algn="l" rtl="0" eaLnBrk="0" fontAlgn="base" hangingPunct="0">
      <a:spcBef>
        <a:spcPct val="0"/>
      </a:spcBef>
      <a:spcAft>
        <a:spcPct val="0"/>
      </a:spcAft>
      <a:defRPr sz="4000" kern="1200">
        <a:solidFill>
          <a:schemeClr val="tx1"/>
        </a:solidFill>
        <a:latin typeface="Lucida Sans Unicode" pitchFamily="34" charset="0"/>
        <a:ea typeface="+mn-ea"/>
        <a:cs typeface="+mn-cs"/>
      </a:defRPr>
    </a:lvl2pPr>
    <a:lvl3pPr marL="914400" algn="l" rtl="0" eaLnBrk="0" fontAlgn="base" hangingPunct="0">
      <a:spcBef>
        <a:spcPct val="0"/>
      </a:spcBef>
      <a:spcAft>
        <a:spcPct val="0"/>
      </a:spcAft>
      <a:defRPr sz="4000" kern="1200">
        <a:solidFill>
          <a:schemeClr val="tx1"/>
        </a:solidFill>
        <a:latin typeface="Lucida Sans Unicode" pitchFamily="34" charset="0"/>
        <a:ea typeface="+mn-ea"/>
        <a:cs typeface="+mn-cs"/>
      </a:defRPr>
    </a:lvl3pPr>
    <a:lvl4pPr marL="1371600" algn="l" rtl="0" eaLnBrk="0" fontAlgn="base" hangingPunct="0">
      <a:spcBef>
        <a:spcPct val="0"/>
      </a:spcBef>
      <a:spcAft>
        <a:spcPct val="0"/>
      </a:spcAft>
      <a:defRPr sz="4000" kern="1200">
        <a:solidFill>
          <a:schemeClr val="tx1"/>
        </a:solidFill>
        <a:latin typeface="Lucida Sans Unicode" pitchFamily="34" charset="0"/>
        <a:ea typeface="+mn-ea"/>
        <a:cs typeface="+mn-cs"/>
      </a:defRPr>
    </a:lvl4pPr>
    <a:lvl5pPr marL="1828800" algn="l" rtl="0" eaLnBrk="0" fontAlgn="base" hangingPunct="0">
      <a:spcBef>
        <a:spcPct val="0"/>
      </a:spcBef>
      <a:spcAft>
        <a:spcPct val="0"/>
      </a:spcAft>
      <a:defRPr sz="4000" kern="1200">
        <a:solidFill>
          <a:schemeClr val="tx1"/>
        </a:solidFill>
        <a:latin typeface="Lucida Sans Unicode" pitchFamily="34" charset="0"/>
        <a:ea typeface="+mn-ea"/>
        <a:cs typeface="+mn-cs"/>
      </a:defRPr>
    </a:lvl5pPr>
    <a:lvl6pPr marL="2286000" algn="l" defTabSz="914400" rtl="0" eaLnBrk="1" latinLnBrk="0" hangingPunct="1">
      <a:defRPr sz="4000" kern="1200">
        <a:solidFill>
          <a:schemeClr val="tx1"/>
        </a:solidFill>
        <a:latin typeface="Lucida Sans Unicode" pitchFamily="34" charset="0"/>
        <a:ea typeface="+mn-ea"/>
        <a:cs typeface="+mn-cs"/>
      </a:defRPr>
    </a:lvl6pPr>
    <a:lvl7pPr marL="2743200" algn="l" defTabSz="914400" rtl="0" eaLnBrk="1" latinLnBrk="0" hangingPunct="1">
      <a:defRPr sz="4000" kern="1200">
        <a:solidFill>
          <a:schemeClr val="tx1"/>
        </a:solidFill>
        <a:latin typeface="Lucida Sans Unicode" pitchFamily="34" charset="0"/>
        <a:ea typeface="+mn-ea"/>
        <a:cs typeface="+mn-cs"/>
      </a:defRPr>
    </a:lvl7pPr>
    <a:lvl8pPr marL="3200400" algn="l" defTabSz="914400" rtl="0" eaLnBrk="1" latinLnBrk="0" hangingPunct="1">
      <a:defRPr sz="4000" kern="1200">
        <a:solidFill>
          <a:schemeClr val="tx1"/>
        </a:solidFill>
        <a:latin typeface="Lucida Sans Unicode" pitchFamily="34" charset="0"/>
        <a:ea typeface="+mn-ea"/>
        <a:cs typeface="+mn-cs"/>
      </a:defRPr>
    </a:lvl8pPr>
    <a:lvl9pPr marL="3657600" algn="l" defTabSz="914400" rtl="0" eaLnBrk="1" latinLnBrk="0" hangingPunct="1">
      <a:defRPr sz="4000" kern="1200">
        <a:solidFill>
          <a:schemeClr val="tx1"/>
        </a:solidFill>
        <a:latin typeface="Lucida Sans Unicod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13" autoAdjust="0"/>
  </p:normalViewPr>
  <p:slideViewPr>
    <p:cSldViewPr>
      <p:cViewPr varScale="1">
        <p:scale>
          <a:sx n="95" d="100"/>
          <a:sy n="95" d="100"/>
        </p:scale>
        <p:origin x="2064" y="66"/>
      </p:cViewPr>
      <p:guideLst>
        <p:guide orient="horz" pos="2160"/>
        <p:guide pos="2880"/>
      </p:guideLst>
    </p:cSldViewPr>
  </p:slideViewPr>
  <p:notesTextViewPr>
    <p:cViewPr>
      <p:scale>
        <a:sx n="3" d="2"/>
        <a:sy n="3" d="2"/>
      </p:scale>
      <p:origin x="0" y="0"/>
    </p:cViewPr>
  </p:notesTextViewPr>
  <p:sorterViewPr>
    <p:cViewPr varScale="1">
      <p:scale>
        <a:sx n="1" d="1"/>
        <a:sy n="1" d="1"/>
      </p:scale>
      <p:origin x="0" y="-4818"/>
    </p:cViewPr>
  </p:sorterViewPr>
  <p:notesViewPr>
    <p:cSldViewPr>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0137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10138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0138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BFA1A887-64C5-4043-9AE2-BE54DE7EB9BA}" type="slidenum">
              <a:rPr lang="en-US"/>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608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608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46085" name="Rectangle 5"/>
          <p:cNvSpPr>
            <a:spLocks noGrp="1" noChangeArrowheads="1"/>
          </p:cNvSpPr>
          <p:nvPr>
            <p:ph type="body" sz="quarter" idx="3"/>
          </p:nvPr>
        </p:nvSpPr>
        <p:spPr bwMode="auto">
          <a:xfrm>
            <a:off x="685800" y="4416427"/>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608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70BEBDF4-F060-45FA-8F83-25F4027A0F4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Welcome – Introductions - Zoom guidelines – Questions</a:t>
            </a:r>
          </a:p>
          <a:p>
            <a:r>
              <a:rPr lang="en-US" dirty="0"/>
              <a:t>Terms – Audit/Financial Review</a:t>
            </a:r>
          </a:p>
        </p:txBody>
      </p:sp>
      <p:sp>
        <p:nvSpPr>
          <p:cNvPr id="4" name="Slide Number Placeholder 3"/>
          <p:cNvSpPr>
            <a:spLocks noGrp="1"/>
          </p:cNvSpPr>
          <p:nvPr>
            <p:ph type="sldNum" sz="quarter" idx="10"/>
          </p:nvPr>
        </p:nvSpPr>
        <p:spPr/>
        <p:txBody>
          <a:bodyPr/>
          <a:lstStyle/>
          <a:p>
            <a:fld id="{70BEBDF4-F060-45FA-8F83-25F4027A0F4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F9B73F-2FA1-4521-A819-D189D28C6CAC}" type="slidenum">
              <a:rPr lang="en-US"/>
              <a:pPr/>
              <a:t>10</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dirty="0"/>
              <a:t>Oversight &amp; reasonable assurance of good stewardship</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236D17-188E-4799-B574-5AC1E1BF1863}" type="slidenum">
              <a:rPr lang="en-US"/>
              <a:pPr/>
              <a:t>11</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dirty="0"/>
              <a:t>We will talk shortly about other ways to accomplish this.</a:t>
            </a:r>
          </a:p>
          <a:p>
            <a:r>
              <a:rPr lang="en-US" dirty="0"/>
              <a:t>Those performing the review cannot be involved in ANY of the financial processes – challenge for smaller congregations!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24FF8-C75E-4C26-8399-18507C0E80E7}" type="slidenum">
              <a:rPr lang="en-US"/>
              <a:pPr/>
              <a:t>12</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en-US" dirty="0"/>
              <a:t>Don’t have to be a CPA, but do need an understanding - Be real about time involved – Share resources with others</a:t>
            </a:r>
          </a:p>
          <a:p>
            <a:r>
              <a:rPr lang="en-US" dirty="0"/>
              <a:t>Check with neighboring congregations – do any have a CPA or financial professionals?</a:t>
            </a:r>
          </a:p>
          <a:p>
            <a:r>
              <a:rPr lang="en-US" dirty="0"/>
              <a:t>Or can your financial people perform their review and vice versa?</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7A0888-F1AF-441C-879F-9C407F705257}" type="slidenum">
              <a:rPr lang="en-US"/>
              <a:pPr/>
              <a:t>13</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05488B-C99F-4921-A26C-C23C6F4BB5A4}" type="slidenum">
              <a:rPr lang="en-US"/>
              <a:pPr/>
              <a:t>14</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r>
              <a:rPr lang="en-US" dirty="0"/>
              <a:t>Accounting controls &amp; segregation of duties are EXTREMELY important – even in small congregations!</a:t>
            </a:r>
          </a:p>
          <a:p>
            <a:r>
              <a:rPr lang="en-US" dirty="0"/>
              <a:t>“In light of all factors” takes into consideration your context – do the best you can to involves others in the process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82D891-0F4E-45BE-8EDE-27C3EB65599E}" type="slidenum">
              <a:rPr lang="en-US"/>
              <a:pPr/>
              <a:t>15</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r>
              <a:rPr lang="en-US" dirty="0"/>
              <a:t>All organizations using same tax id # - Congregation Council has ultimate oversight/responsibilities over all areas</a:t>
            </a:r>
          </a:p>
          <a:p>
            <a:r>
              <a:rPr lang="en-US" dirty="0"/>
              <a:t>Can’t just rely on a separate board (preschool, endowment) with no reporting to Council</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BEBDF4-F060-45FA-8F83-25F4027A0F4F}" type="slidenum">
              <a:rPr lang="en-US" smtClean="0"/>
              <a:pPr/>
              <a:t>16</a:t>
            </a:fld>
            <a:endParaRPr lang="en-US"/>
          </a:p>
        </p:txBody>
      </p:sp>
    </p:spTree>
    <p:extLst>
      <p:ext uri="{BB962C8B-B14F-4D97-AF65-F5344CB8AC3E}">
        <p14:creationId xmlns:p14="http://schemas.microsoft.com/office/powerpoint/2010/main" val="6867110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2E902-516D-4C4E-9069-AD2553CB6973}" type="slidenum">
              <a:rPr lang="en-US"/>
              <a:pPr/>
              <a:t>17</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r>
              <a:rPr lang="en-US" dirty="0"/>
              <a:t>We will talk about these later – complete list in both the ELCA Audit Guide and Financial Review template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20BDA0-E0E7-42F9-BF1E-4AECA0D1C4A5}" type="slidenum">
              <a:rPr lang="en-US"/>
              <a:pPr/>
              <a:t>18</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BBEFBA-7613-4BB4-B7FD-855E0405B71B}" type="slidenum">
              <a:rPr lang="en-US"/>
              <a:pPr/>
              <a:t>19</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en-US" dirty="0"/>
              <a:t>This initial meeting can be done in-person or on Zoom – gives you a starting point and understanding.</a:t>
            </a:r>
          </a:p>
          <a:p>
            <a:r>
              <a:rPr lang="en-US" dirty="0"/>
              <a:t>Actual review of records typically takes place on-site, at the church, with access to records.</a:t>
            </a:r>
          </a:p>
          <a:p>
            <a:r>
              <a:rPr lang="en-US" dirty="0"/>
              <a:t>Included in ELCA Audit Guide (called audit program) and in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3D966C-4A4C-4CA7-A617-B284390F9472}" type="slidenum">
              <a:rPr lang="en-US"/>
              <a:pPr/>
              <a:t>2</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dirty="0"/>
              <a:t>Links to these resources and this presentation will be emailed out after this workshop and posted to website.</a:t>
            </a:r>
          </a:p>
          <a:p>
            <a:r>
              <a:rPr lang="en-US" dirty="0"/>
              <a:t>Detailed document – lots of resources.</a:t>
            </a:r>
          </a:p>
          <a:p>
            <a:r>
              <a:rPr lang="en-US" dirty="0"/>
              <a:t>Questions at the beginning of document are helpful.  “Congregational Audit Program” – step by step instructions – sometimes overwhelming!</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BBEFBA-7613-4BB4-B7FD-855E0405B71B}" type="slidenum">
              <a:rPr lang="en-US"/>
              <a:pPr/>
              <a:t>20</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en-US" dirty="0"/>
              <a:t>Do this FIRST to allow time to get back. </a:t>
            </a:r>
          </a:p>
          <a:p>
            <a:r>
              <a:rPr lang="en-US" dirty="0"/>
              <a:t>Bank – talk to your branch to find out where to send this / Donors – sample minimum of 1% - give congregation heads up / Synod office – send to me</a:t>
            </a:r>
          </a:p>
          <a:p>
            <a:r>
              <a:rPr lang="en-US" dirty="0"/>
              <a:t>Sample letters of bank and donor letters in ELCA Audit Guide. Synod letter goes to synod office, be sure to note time period.</a:t>
            </a:r>
          </a:p>
        </p:txBody>
      </p:sp>
    </p:spTree>
    <p:extLst>
      <p:ext uri="{BB962C8B-B14F-4D97-AF65-F5344CB8AC3E}">
        <p14:creationId xmlns:p14="http://schemas.microsoft.com/office/powerpoint/2010/main" val="3999692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AFE7A6-9CD6-42E7-9DC4-D8C0F8EF35F3}" type="slidenum">
              <a:rPr lang="en-US"/>
              <a:pPr/>
              <a:t>21</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r>
              <a:rPr lang="en-US" dirty="0"/>
              <a:t>All of these areas are detailed in ELCA Audit Guide and template document.</a:t>
            </a:r>
          </a:p>
          <a:p>
            <a:r>
              <a:rPr lang="en-US" dirty="0"/>
              <a:t>Once bank accounts are reconciled for the month, no new cash transactions should be recorded</a:t>
            </a:r>
          </a:p>
          <a:p>
            <a:r>
              <a:rPr lang="en-US" dirty="0"/>
              <a:t>Timing of Council meeting and reports – helpful to provide a month-end report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EF95C0-1657-4831-9CAD-B11FDE81496F}" type="slidenum">
              <a:rPr lang="en-US"/>
              <a:pPr/>
              <a:t>22</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r>
              <a:rPr lang="en-US" dirty="0"/>
              <a:t>Important – you are not reviewing ALL transactions, just a sample – I typically pick one per month</a:t>
            </a:r>
          </a:p>
          <a:p>
            <a:r>
              <a:rPr lang="en-US" dirty="0"/>
              <a:t>Review deposit records against general ledger</a:t>
            </a:r>
          </a:p>
          <a:p>
            <a:r>
              <a:rPr lang="en-US" dirty="0"/>
              <a:t>Make sure documentation provides detail of source of income</a:t>
            </a:r>
          </a:p>
          <a:p>
            <a:r>
              <a:rPr lang="en-US" dirty="0"/>
              <a:t>Confirm money received is deposited in a timely manner and stored in a safe location.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E26EA7-5EC2-46C0-8FC3-0BB26E006CE4}" type="slidenum">
              <a:rPr lang="en-US"/>
              <a:pPr/>
              <a:t>23</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dirty="0"/>
              <a:t>Again, not reviewing every transaction – just a sample (I use 10 varying type of expenses per quarter)</a:t>
            </a:r>
          </a:p>
          <a:p>
            <a:r>
              <a:rPr lang="en-US" dirty="0"/>
              <a:t>Check to be sure proper approval of expenses is in place – the person writing the check should not be the signer and the one reconciling the account. </a:t>
            </a:r>
          </a:p>
          <a:p>
            <a:r>
              <a:rPr lang="en-US" dirty="0"/>
              <a:t>Think of logical person who understands expense.</a:t>
            </a:r>
          </a:p>
          <a:p>
            <a:r>
              <a:rPr lang="en-US" dirty="0"/>
              <a:t>Need to involve others in this process, even if only reviewing transactions.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C66A1D-80C3-4453-AB6D-9ADE367C4197}" type="slidenum">
              <a:rPr lang="en-US"/>
              <a:pPr/>
              <a:t>24</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r>
              <a:rPr lang="en-US" dirty="0"/>
              <a:t>Exempt – salaried, paid the same each pay period/Non-Exempt – paid hourly – overtime applies</a:t>
            </a:r>
          </a:p>
          <a:p>
            <a:r>
              <a:rPr lang="en-US" dirty="0"/>
              <a:t>This is important! State labor laws!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C66A1D-80C3-4453-AB6D-9ADE367C4197}" type="slidenum">
              <a:rPr lang="en-US"/>
              <a:pPr/>
              <a:t>25</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r>
              <a:rPr lang="en-US" dirty="0"/>
              <a:t>W-4’s form to designate withholding allowances – I-9 Employment Eligibility Verification Form – 1099’s independent contractor</a:t>
            </a:r>
          </a:p>
          <a:p>
            <a:r>
              <a:rPr lang="en-US" dirty="0"/>
              <a:t>continued on next slide</a:t>
            </a:r>
          </a:p>
          <a:p>
            <a:r>
              <a:rPr lang="en-US" dirty="0"/>
              <a:t>Clergy have no taxes withheld, but you still report them on your payroll tax returns and year-end W-3</a:t>
            </a:r>
          </a:p>
        </p:txBody>
      </p:sp>
    </p:spTree>
    <p:extLst>
      <p:ext uri="{BB962C8B-B14F-4D97-AF65-F5344CB8AC3E}">
        <p14:creationId xmlns:p14="http://schemas.microsoft.com/office/powerpoint/2010/main" val="249467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055B53-4E09-437C-8EBC-1B56CE2A592A}" type="slidenum">
              <a:rPr lang="en-US"/>
              <a:pPr/>
              <a:t>26</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dirty="0"/>
              <a:t>Tip: Collect a W-9 from each vendor the first time you pay them.</a:t>
            </a:r>
          </a:p>
          <a:p>
            <a:r>
              <a:rPr lang="en-US" dirty="0"/>
              <a:t>Note: IRS generally views clergy as an “employee” and therefore recommended to receive a W-2, not a 1099</a:t>
            </a:r>
          </a:p>
          <a:p>
            <a:r>
              <a:rPr lang="en-US" dirty="0"/>
              <a:t>A church musician is not an independent contractor!</a:t>
            </a:r>
          </a:p>
          <a:p>
            <a:r>
              <a:rPr lang="en-US" dirty="0"/>
              <a:t>Dual status treatment with IRS – treated as employees for income tax purposes/treated as self-employed for SS reporting</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055B53-4E09-437C-8EBC-1B56CE2A592A}" type="slidenum">
              <a:rPr lang="en-US"/>
              <a:pPr/>
              <a:t>27</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dirty="0"/>
              <a:t>Can risk Religious Exemption if you rent/lease your property to others who also haven’t received a Religious Exemption</a:t>
            </a:r>
          </a:p>
        </p:txBody>
      </p:sp>
    </p:spTree>
    <p:extLst>
      <p:ext uri="{BB962C8B-B14F-4D97-AF65-F5344CB8AC3E}">
        <p14:creationId xmlns:p14="http://schemas.microsoft.com/office/powerpoint/2010/main" val="19734385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055B53-4E09-437C-8EBC-1B56CE2A592A}" type="slidenum">
              <a:rPr lang="en-US"/>
              <a:pPr/>
              <a:t>28</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dirty="0"/>
              <a:t>These are common policies – you may not have all of these</a:t>
            </a:r>
          </a:p>
        </p:txBody>
      </p:sp>
    </p:spTree>
    <p:extLst>
      <p:ext uri="{BB962C8B-B14F-4D97-AF65-F5344CB8AC3E}">
        <p14:creationId xmlns:p14="http://schemas.microsoft.com/office/powerpoint/2010/main" val="37161477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055B53-4E09-437C-8EBC-1B56CE2A592A}" type="slidenum">
              <a:rPr lang="en-US"/>
              <a:pPr/>
              <a:t>29</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9951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3D966C-4A4C-4CA7-A617-B284390F9472}" type="slidenum">
              <a:rPr lang="en-US"/>
              <a:pPr/>
              <a:t>3</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dirty="0"/>
              <a:t>Internal document created using ELCA document</a:t>
            </a:r>
          </a:p>
          <a:p>
            <a:r>
              <a:rPr lang="en-US" dirty="0"/>
              <a:t>Process I follow when conducting financial reviews for smaller congregations</a:t>
            </a:r>
          </a:p>
          <a:p>
            <a:r>
              <a:rPr lang="en-US" dirty="0"/>
              <a:t>Note “financial review” instead of audit</a:t>
            </a:r>
          </a:p>
        </p:txBody>
      </p:sp>
    </p:spTree>
    <p:extLst>
      <p:ext uri="{BB962C8B-B14F-4D97-AF65-F5344CB8AC3E}">
        <p14:creationId xmlns:p14="http://schemas.microsoft.com/office/powerpoint/2010/main" val="2755541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BEBDF4-F060-45FA-8F83-25F4027A0F4F}" type="slidenum">
              <a:rPr lang="en-US" smtClean="0"/>
              <a:pPr/>
              <a:t>30</a:t>
            </a:fld>
            <a:endParaRPr lang="en-US"/>
          </a:p>
        </p:txBody>
      </p:sp>
    </p:spTree>
    <p:extLst>
      <p:ext uri="{BB962C8B-B14F-4D97-AF65-F5344CB8AC3E}">
        <p14:creationId xmlns:p14="http://schemas.microsoft.com/office/powerpoint/2010/main" val="23199368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CA3D87-D41C-4F8E-9A5F-39DDFA84F645}" type="slidenum">
              <a:rPr lang="en-US"/>
              <a:pPr/>
              <a:t>31</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r>
              <a:rPr lang="en-US" dirty="0"/>
              <a:t>This is important part of the review!</a:t>
            </a:r>
          </a:p>
          <a:p>
            <a:r>
              <a:rPr lang="en-US" dirty="0"/>
              <a:t>We understand working remotely makes this a challenge, but it protects everyone!</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36EEE5-857D-491A-8207-489E36CE24C0}" type="slidenum">
              <a:rPr lang="en-US"/>
              <a:pPr/>
              <a:t>32</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r>
              <a:rPr lang="en-US" dirty="0"/>
              <a:t>Objective for small churches is to attain reasonable segregation under all circumstances</a:t>
            </a:r>
          </a:p>
          <a:p>
            <a:r>
              <a:rPr lang="en-US" dirty="0"/>
              <a:t>Never put one person in the position of handling cash transactions from beginning to end!</a:t>
            </a:r>
          </a:p>
          <a:p>
            <a:r>
              <a:rPr lang="en-US" dirty="0"/>
              <a:t>Every financial transaction should have more than one set of eyes on it!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36EEE5-857D-491A-8207-489E36CE24C0}" type="slidenum">
              <a:rPr lang="en-US"/>
              <a:pPr/>
              <a:t>33</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r>
              <a:rPr lang="en-US" dirty="0"/>
              <a:t>If two signers aren’t possible, the check signer should not be involved in other processes. 3 sets of eyes on all disbursements.</a:t>
            </a:r>
          </a:p>
          <a:p>
            <a:r>
              <a:rPr lang="en-US" dirty="0"/>
              <a:t>Online transactions – written process for recurring bills giving authorization to pay</a:t>
            </a:r>
          </a:p>
        </p:txBody>
      </p:sp>
    </p:spTree>
    <p:extLst>
      <p:ext uri="{BB962C8B-B14F-4D97-AF65-F5344CB8AC3E}">
        <p14:creationId xmlns:p14="http://schemas.microsoft.com/office/powerpoint/2010/main" val="41870741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C014FA-B518-4C46-BA47-B992E21CB197}" type="slidenum">
              <a:rPr lang="en-US"/>
              <a:pPr/>
              <a:t>34</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537677-10C6-441B-8321-DB2829B7497F}" type="slidenum">
              <a:rPr lang="en-US"/>
              <a:pPr/>
              <a:t>35</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r>
              <a:rPr lang="en-US" dirty="0"/>
              <a:t>Auditor should review work done with Treasurer and Financial Secretary, resolve questions/issues, THEN prepare the report.</a:t>
            </a:r>
          </a:p>
          <a:p>
            <a:r>
              <a:rPr lang="en-US" dirty="0"/>
              <a:t>Conclusion identifies the material accuracy of the records sampled.</a:t>
            </a:r>
          </a:p>
          <a:p>
            <a:r>
              <a:rPr lang="en-US" dirty="0"/>
              <a:t>Comments &amp; recommendations – keep them broad, can share more detail in conversations.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50E5EE-4C05-4BA4-9673-D93DBCD31B24}" type="slidenum">
              <a:rPr lang="en-US"/>
              <a:pPr/>
              <a:t>36</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r>
              <a:rPr lang="en-US" dirty="0"/>
              <a:t>It can be shared with others only as needed. It is not required to be sent to the synod.</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50E5EE-4C05-4BA4-9673-D93DBCD31B24}" type="slidenum">
              <a:rPr lang="en-US"/>
              <a:pPr/>
              <a:t>37</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673955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42357C-0142-4863-AADB-D28BD032361A}" type="slidenum">
              <a:rPr lang="en-US"/>
              <a:pPr/>
              <a:t>4</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dirty="0"/>
              <a:t>ELCA description</a:t>
            </a:r>
          </a:p>
        </p:txBody>
      </p:sp>
    </p:spTree>
    <p:extLst>
      <p:ext uri="{BB962C8B-B14F-4D97-AF65-F5344CB8AC3E}">
        <p14:creationId xmlns:p14="http://schemas.microsoft.com/office/powerpoint/2010/main" val="4002341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42357C-0142-4863-AADB-D28BD032361A}" type="slidenum">
              <a:rPr lang="en-US"/>
              <a:pPr/>
              <a:t>5</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dirty="0"/>
              <a:t>What in-house audit committees typically do is more of a financial review than an audit</a:t>
            </a:r>
          </a:p>
        </p:txBody>
      </p:sp>
    </p:spTree>
    <p:extLst>
      <p:ext uri="{BB962C8B-B14F-4D97-AF65-F5344CB8AC3E}">
        <p14:creationId xmlns:p14="http://schemas.microsoft.com/office/powerpoint/2010/main" val="3377818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DB4CAF-196F-4A43-80B7-940EFEEEF6F6}" type="slidenum">
              <a:rPr lang="en-US"/>
              <a:pPr/>
              <a:t>6</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This is the point!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DB4CAF-196F-4A43-80B7-940EFEEEF6F6}" type="slidenum">
              <a:rPr lang="en-US"/>
              <a:pPr/>
              <a:t>7</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dirty="0"/>
              <a:t>Protection of those handling finances AND the congregation – builds trust and confidence – provides assurances</a:t>
            </a:r>
          </a:p>
        </p:txBody>
      </p:sp>
    </p:spTree>
    <p:extLst>
      <p:ext uri="{BB962C8B-B14F-4D97-AF65-F5344CB8AC3E}">
        <p14:creationId xmlns:p14="http://schemas.microsoft.com/office/powerpoint/2010/main" val="2226475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BEBDF4-F060-45FA-8F83-25F4027A0F4F}" type="slidenum">
              <a:rPr lang="en-US" smtClean="0"/>
              <a:pPr/>
              <a:t>8</a:t>
            </a:fld>
            <a:endParaRPr lang="en-US"/>
          </a:p>
        </p:txBody>
      </p:sp>
    </p:spTree>
    <p:extLst>
      <p:ext uri="{BB962C8B-B14F-4D97-AF65-F5344CB8AC3E}">
        <p14:creationId xmlns:p14="http://schemas.microsoft.com/office/powerpoint/2010/main" val="3461542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42357C-0142-4863-AADB-D28BD032361A}" type="slidenum">
              <a:rPr lang="en-US"/>
              <a:pPr/>
              <a:t>9</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dirty="0"/>
              <a:t>Not a REQUIRED provision – Chapter 13 – Congregation Committees</a:t>
            </a:r>
          </a:p>
          <a:p>
            <a:r>
              <a:rPr lang="en-US" dirty="0"/>
              <a:t>Three is optimal - recommend having at least two members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0"/>
            <a:ext cx="9144000" cy="6934200"/>
            <a:chOff x="0" y="0"/>
            <a:chExt cx="5760" cy="4368"/>
          </a:xfrm>
        </p:grpSpPr>
        <p:sp>
          <p:nvSpPr>
            <p:cNvPr id="17411"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17412"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7413"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7414"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7415"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7416"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7417"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7418"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7419"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n-US"/>
            </a:p>
          </p:txBody>
        </p:sp>
        <p:sp>
          <p:nvSpPr>
            <p:cNvPr id="17420"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n-US"/>
            </a:p>
          </p:txBody>
        </p:sp>
        <p:sp>
          <p:nvSpPr>
            <p:cNvPr id="17421"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n-US"/>
            </a:p>
          </p:txBody>
        </p:sp>
        <p:sp>
          <p:nvSpPr>
            <p:cNvPr id="17422"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17423"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17424"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n-US"/>
            </a:p>
          </p:txBody>
        </p:sp>
        <p:sp>
          <p:nvSpPr>
            <p:cNvPr id="17425"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n-US"/>
            </a:p>
          </p:txBody>
        </p:sp>
        <p:sp>
          <p:nvSpPr>
            <p:cNvPr id="17426"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7427"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17428"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sp>
        <p:nvSpPr>
          <p:cNvPr id="17429"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17430"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7431" name="Rectangle 23"/>
          <p:cNvSpPr>
            <a:spLocks noGrp="1" noChangeArrowheads="1"/>
          </p:cNvSpPr>
          <p:nvPr>
            <p:ph type="dt" sz="quarter" idx="2"/>
          </p:nvPr>
        </p:nvSpPr>
        <p:spPr/>
        <p:txBody>
          <a:bodyPr/>
          <a:lstStyle>
            <a:lvl1pPr>
              <a:defRPr/>
            </a:lvl1pPr>
          </a:lstStyle>
          <a:p>
            <a:endParaRPr lang="en-US"/>
          </a:p>
        </p:txBody>
      </p:sp>
      <p:sp>
        <p:nvSpPr>
          <p:cNvPr id="17432" name="Rectangle 24"/>
          <p:cNvSpPr>
            <a:spLocks noGrp="1" noChangeArrowheads="1"/>
          </p:cNvSpPr>
          <p:nvPr>
            <p:ph type="ftr" sz="quarter" idx="3"/>
          </p:nvPr>
        </p:nvSpPr>
        <p:spPr/>
        <p:txBody>
          <a:bodyPr/>
          <a:lstStyle>
            <a:lvl1pPr>
              <a:defRPr/>
            </a:lvl1pPr>
          </a:lstStyle>
          <a:p>
            <a:endParaRPr lang="en-US"/>
          </a:p>
        </p:txBody>
      </p:sp>
      <p:sp>
        <p:nvSpPr>
          <p:cNvPr id="17433" name="Rectangle 25"/>
          <p:cNvSpPr>
            <a:spLocks noGrp="1" noChangeArrowheads="1"/>
          </p:cNvSpPr>
          <p:nvPr>
            <p:ph type="sldNum" sz="quarter" idx="4"/>
          </p:nvPr>
        </p:nvSpPr>
        <p:spPr/>
        <p:txBody>
          <a:bodyPr/>
          <a:lstStyle>
            <a:lvl1pPr>
              <a:defRPr/>
            </a:lvl1pPr>
          </a:lstStyle>
          <a:p>
            <a:fld id="{D9485399-2D7E-4853-8D01-9C05FBABAE4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A1DBA8-197E-4B7E-AD7E-3922741E589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E1E457E-716D-4DCE-9E1F-5832AB9206B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E1DCD0-C3C8-436E-9DB0-DC81F9F0B39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71C304-EB50-49F3-B338-88D97628141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BEFD3C1-8356-4F9C-BC1A-61D64D83344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153A05B-E666-4A5D-9A8F-FBB9565A17D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1CB11E3-6E18-476D-98DC-F77D96FF353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4AC887D-01CA-42D8-AAEA-AB7B612D677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7F8A635-EE2F-4389-9155-3C811A0F78A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16BF66-BE68-4F74-A062-4AE15E973A6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6386" name="Group 2"/>
          <p:cNvGrpSpPr>
            <a:grpSpLocks/>
          </p:cNvGrpSpPr>
          <p:nvPr/>
        </p:nvGrpSpPr>
        <p:grpSpPr bwMode="auto">
          <a:xfrm>
            <a:off x="0" y="0"/>
            <a:ext cx="9144000" cy="6934200"/>
            <a:chOff x="0" y="0"/>
            <a:chExt cx="5760" cy="4368"/>
          </a:xfrm>
        </p:grpSpPr>
        <p:sp>
          <p:nvSpPr>
            <p:cNvPr id="16387"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16388"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6389"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6390"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6391"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16392"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6393"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6394"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6395"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n-US"/>
            </a:p>
          </p:txBody>
        </p:sp>
        <p:sp>
          <p:nvSpPr>
            <p:cNvPr id="16396"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n-US"/>
            </a:p>
          </p:txBody>
        </p:sp>
        <p:sp>
          <p:nvSpPr>
            <p:cNvPr id="16397"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n-US"/>
            </a:p>
          </p:txBody>
        </p:sp>
        <p:sp>
          <p:nvSpPr>
            <p:cNvPr id="16398"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16399"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n-US"/>
            </a:p>
          </p:txBody>
        </p:sp>
        <p:sp>
          <p:nvSpPr>
            <p:cNvPr id="16400"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n-US"/>
            </a:p>
          </p:txBody>
        </p:sp>
        <p:sp>
          <p:nvSpPr>
            <p:cNvPr id="16401"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n-US"/>
            </a:p>
          </p:txBody>
        </p:sp>
        <p:sp>
          <p:nvSpPr>
            <p:cNvPr id="16402"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16403"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n-US"/>
            </a:p>
          </p:txBody>
        </p:sp>
        <p:sp>
          <p:nvSpPr>
            <p:cNvPr id="16404"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sp>
        <p:nvSpPr>
          <p:cNvPr id="16405"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64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407"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mn-lt"/>
              </a:defRPr>
            </a:lvl1pPr>
          </a:lstStyle>
          <a:p>
            <a:endParaRPr lang="en-US"/>
          </a:p>
        </p:txBody>
      </p:sp>
      <p:sp>
        <p:nvSpPr>
          <p:cNvPr id="16408"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mn-lt"/>
              </a:defRPr>
            </a:lvl1pPr>
          </a:lstStyle>
          <a:p>
            <a:endParaRPr lang="en-US"/>
          </a:p>
        </p:txBody>
      </p:sp>
      <p:sp>
        <p:nvSpPr>
          <p:cNvPr id="16409"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latin typeface="+mn-lt"/>
              </a:defRPr>
            </a:lvl1pPr>
          </a:lstStyle>
          <a:p>
            <a:fld id="{54403690-F724-4690-BA08-0089D497966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lca.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95300" y="838200"/>
            <a:ext cx="8153400" cy="2895600"/>
          </a:xfrm>
        </p:spPr>
        <p:txBody>
          <a:bodyPr/>
          <a:lstStyle/>
          <a:p>
            <a:r>
              <a:rPr lang="en-US" sz="4800" dirty="0">
                <a:latin typeface="Lucida Sans Unicode" panose="020B0602030504020204" pitchFamily="34" charset="0"/>
                <a:cs typeface="Lucida Sans Unicode" panose="020B0602030504020204" pitchFamily="34" charset="0"/>
              </a:rPr>
              <a:t>CONGREGATIONAL</a:t>
            </a:r>
            <a:br>
              <a:rPr lang="en-US" sz="4800" dirty="0">
                <a:latin typeface="Lucida Sans Unicode" panose="020B0602030504020204" pitchFamily="34" charset="0"/>
                <a:cs typeface="Lucida Sans Unicode" panose="020B0602030504020204" pitchFamily="34" charset="0"/>
              </a:rPr>
            </a:br>
            <a:r>
              <a:rPr lang="en-US" sz="4800" dirty="0">
                <a:latin typeface="Lucida Sans Unicode" panose="020B0602030504020204" pitchFamily="34" charset="0"/>
                <a:cs typeface="Lucida Sans Unicode" panose="020B0602030504020204" pitchFamily="34" charset="0"/>
              </a:rPr>
              <a:t>FINANCIAL REVIEW</a:t>
            </a:r>
            <a:br>
              <a:rPr lang="en-US" sz="4800" dirty="0">
                <a:latin typeface="Lucida Sans Unicode" panose="020B0602030504020204" pitchFamily="34" charset="0"/>
                <a:cs typeface="Lucida Sans Unicode" panose="020B0602030504020204" pitchFamily="34" charset="0"/>
              </a:rPr>
            </a:br>
            <a:r>
              <a:rPr lang="en-US" sz="4800" dirty="0">
                <a:latin typeface="Lucida Sans Unicode" panose="020B0602030504020204" pitchFamily="34" charset="0"/>
                <a:cs typeface="Lucida Sans Unicode" panose="020B0602030504020204" pitchFamily="34" charset="0"/>
              </a:rPr>
              <a:t>WORKSHOPS</a:t>
            </a:r>
          </a:p>
        </p:txBody>
      </p:sp>
      <p:sp>
        <p:nvSpPr>
          <p:cNvPr id="2051" name="Rectangle 3"/>
          <p:cNvSpPr>
            <a:spLocks noGrp="1" noChangeArrowheads="1"/>
          </p:cNvSpPr>
          <p:nvPr>
            <p:ph type="subTitle" idx="1"/>
          </p:nvPr>
        </p:nvSpPr>
        <p:spPr>
          <a:xfrm>
            <a:off x="1371600" y="3962400"/>
            <a:ext cx="6400800" cy="1219200"/>
          </a:xfrm>
        </p:spPr>
        <p:txBody>
          <a:bodyPr/>
          <a:lstStyle/>
          <a:p>
            <a:r>
              <a:rPr lang="en-US" b="1" dirty="0">
                <a:latin typeface="Lucida Sans Unicode" panose="020B0602030504020204" pitchFamily="34" charset="0"/>
                <a:cs typeface="Lucida Sans Unicode" panose="020B0602030504020204" pitchFamily="34" charset="0"/>
              </a:rPr>
              <a:t>March 2022</a:t>
            </a:r>
          </a:p>
          <a:p>
            <a:r>
              <a:rPr lang="en-US" b="1" dirty="0">
                <a:latin typeface="Lucida Sans Unicode" panose="020B0602030504020204" pitchFamily="34" charset="0"/>
                <a:cs typeface="Lucida Sans Unicode" panose="020B0602030504020204" pitchFamily="34" charset="0"/>
              </a:rPr>
              <a:t>Terri Robertson</a:t>
            </a:r>
          </a:p>
          <a:p>
            <a:r>
              <a:rPr lang="en-US" b="1" dirty="0">
                <a:latin typeface="Lucida Sans Unicode" panose="020B0602030504020204" pitchFamily="34" charset="0"/>
                <a:cs typeface="Lucida Sans Unicode" panose="020B0602030504020204" pitchFamily="34" charset="0"/>
              </a:rPr>
              <a:t>Pacifica Synod, ELCA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a:xfrm>
            <a:off x="457200" y="685800"/>
            <a:ext cx="8229600" cy="735013"/>
          </a:xfrm>
        </p:spPr>
        <p:txBody>
          <a:bodyPr/>
          <a:lstStyle/>
          <a:p>
            <a:pPr>
              <a:tabLst>
                <a:tab pos="2865438" algn="l"/>
              </a:tabLst>
            </a:pPr>
            <a:r>
              <a:rPr lang="en-US" sz="3600">
                <a:latin typeface="Lucida Sans Unicode" pitchFamily="34" charset="0"/>
              </a:rPr>
              <a:t>An Audit Committee is meant to:</a:t>
            </a:r>
            <a:br>
              <a:rPr lang="en-US" sz="3600">
                <a:latin typeface="Lucida Sans Unicode" pitchFamily="34" charset="0"/>
              </a:rPr>
            </a:br>
            <a:endParaRPr lang="en-US" sz="3600">
              <a:latin typeface="Lucida Sans Unicode" pitchFamily="34" charset="0"/>
            </a:endParaRPr>
          </a:p>
        </p:txBody>
      </p:sp>
      <p:sp>
        <p:nvSpPr>
          <p:cNvPr id="24581" name="Rectangle 5"/>
          <p:cNvSpPr>
            <a:spLocks noGrp="1" noChangeArrowheads="1"/>
          </p:cNvSpPr>
          <p:nvPr>
            <p:ph type="body" idx="1"/>
          </p:nvPr>
        </p:nvSpPr>
        <p:spPr/>
        <p:txBody>
          <a:bodyPr/>
          <a:lstStyle/>
          <a:p>
            <a:r>
              <a:rPr lang="en-US" dirty="0">
                <a:latin typeface="Lucida Sans Unicode" pitchFamily="34" charset="0"/>
              </a:rPr>
              <a:t>Provide the </a:t>
            </a:r>
            <a:r>
              <a:rPr lang="en-US" u="sng" dirty="0">
                <a:latin typeface="Lucida Sans Unicode" pitchFamily="34" charset="0"/>
              </a:rPr>
              <a:t>oversight</a:t>
            </a:r>
            <a:r>
              <a:rPr lang="en-US" dirty="0">
                <a:latin typeface="Lucida Sans Unicode" pitchFamily="34" charset="0"/>
              </a:rPr>
              <a:t> necessary to promote a strong control environment;</a:t>
            </a:r>
          </a:p>
          <a:p>
            <a:r>
              <a:rPr lang="en-US" dirty="0">
                <a:latin typeface="Lucida Sans Unicode" pitchFamily="34" charset="0"/>
              </a:rPr>
              <a:t>Afford </a:t>
            </a:r>
            <a:r>
              <a:rPr lang="en-US" u="sng" dirty="0">
                <a:latin typeface="Lucida Sans Unicode" pitchFamily="34" charset="0"/>
              </a:rPr>
              <a:t>reasonable assurance that good stewardship</a:t>
            </a:r>
            <a:r>
              <a:rPr lang="en-US" dirty="0">
                <a:latin typeface="Lucida Sans Unicode" pitchFamily="34" charset="0"/>
              </a:rPr>
              <a:t> is being used in handling and accounting for funds and other assets of the congregation.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p:txBody>
          <a:bodyPr/>
          <a:lstStyle/>
          <a:p>
            <a:r>
              <a:rPr lang="en-US">
                <a:latin typeface="Lucida Sans Unicode" pitchFamily="34" charset="0"/>
              </a:rPr>
              <a:t>Congregations have options:</a:t>
            </a:r>
          </a:p>
        </p:txBody>
      </p:sp>
      <p:sp>
        <p:nvSpPr>
          <p:cNvPr id="27653" name="Rectangle 5"/>
          <p:cNvSpPr>
            <a:spLocks noGrp="1" noChangeArrowheads="1"/>
          </p:cNvSpPr>
          <p:nvPr>
            <p:ph type="body" idx="1"/>
          </p:nvPr>
        </p:nvSpPr>
        <p:spPr/>
        <p:txBody>
          <a:bodyPr/>
          <a:lstStyle/>
          <a:p>
            <a:pPr>
              <a:lnSpc>
                <a:spcPct val="90000"/>
              </a:lnSpc>
            </a:pPr>
            <a:r>
              <a:rPr lang="en-US" dirty="0">
                <a:latin typeface="Lucida Sans Unicode" pitchFamily="34" charset="0"/>
              </a:rPr>
              <a:t>Professional audit conducted by a qualified independent accounting firm;</a:t>
            </a:r>
          </a:p>
          <a:p>
            <a:pPr>
              <a:lnSpc>
                <a:spcPct val="90000"/>
              </a:lnSpc>
            </a:pPr>
            <a:r>
              <a:rPr lang="en-US" dirty="0">
                <a:latin typeface="Lucida Sans Unicode" pitchFamily="34" charset="0"/>
              </a:rPr>
              <a:t>Internal audit/financial review performed by </a:t>
            </a:r>
            <a:r>
              <a:rPr lang="en-US" u="sng" dirty="0">
                <a:latin typeface="Lucida Sans Unicode" pitchFamily="34" charset="0"/>
              </a:rPr>
              <a:t>independent</a:t>
            </a:r>
            <a:r>
              <a:rPr lang="en-US" dirty="0">
                <a:latin typeface="Lucida Sans Unicode" pitchFamily="34" charset="0"/>
              </a:rPr>
              <a:t> members of the congregation with accounting or financial background;</a:t>
            </a:r>
          </a:p>
          <a:p>
            <a:pPr>
              <a:lnSpc>
                <a:spcPct val="90000"/>
              </a:lnSpc>
            </a:pPr>
            <a:r>
              <a:rPr lang="en-US" dirty="0">
                <a:latin typeface="Lucida Sans Unicode" pitchFamily="34" charset="0"/>
              </a:rPr>
              <a:t>Combination of the two-rotating a professional audit with an internal audit on a two or three-year cycle.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600" dirty="0">
                <a:latin typeface="Lucida Sans Unicode" pitchFamily="34" charset="0"/>
              </a:rPr>
              <a:t>Who can perform a</a:t>
            </a:r>
            <a:br>
              <a:rPr lang="en-US" sz="3600" dirty="0">
                <a:latin typeface="Lucida Sans Unicode" pitchFamily="34" charset="0"/>
              </a:rPr>
            </a:br>
            <a:r>
              <a:rPr lang="en-US" sz="3600" dirty="0">
                <a:latin typeface="Lucida Sans Unicode" pitchFamily="34" charset="0"/>
              </a:rPr>
              <a:t>congregational audit/review?</a:t>
            </a:r>
          </a:p>
        </p:txBody>
      </p:sp>
      <p:sp>
        <p:nvSpPr>
          <p:cNvPr id="33795" name="Rectangle 3"/>
          <p:cNvSpPr>
            <a:spLocks noGrp="1" noChangeArrowheads="1"/>
          </p:cNvSpPr>
          <p:nvPr>
            <p:ph type="body" idx="1"/>
          </p:nvPr>
        </p:nvSpPr>
        <p:spPr>
          <a:xfrm>
            <a:off x="457200" y="1600200"/>
            <a:ext cx="8229600" cy="4876800"/>
          </a:xfrm>
        </p:spPr>
        <p:txBody>
          <a:bodyPr/>
          <a:lstStyle/>
          <a:p>
            <a:r>
              <a:rPr lang="en-US" sz="2400" b="1" dirty="0">
                <a:latin typeface="Lucida Sans Unicode" pitchFamily="34" charset="0"/>
              </a:rPr>
              <a:t>Experience with accounting principles and practices is helpful;</a:t>
            </a:r>
          </a:p>
          <a:p>
            <a:r>
              <a:rPr lang="en-US" sz="2400" b="1" dirty="0">
                <a:latin typeface="Lucida Sans Unicode" pitchFamily="34" charset="0"/>
              </a:rPr>
              <a:t>Has the time to devote and is willing to follow through on asking banks and donors for information verifying financial data and to complete necessary reports;</a:t>
            </a:r>
          </a:p>
          <a:p>
            <a:r>
              <a:rPr lang="en-US" sz="2400" b="1" dirty="0">
                <a:latin typeface="Lucida Sans Unicode" pitchFamily="34" charset="0"/>
              </a:rPr>
              <a:t>Smaller congregations in the same area may agree to have the Treasurer and/or Financial Secretary of each audit the other’s books;</a:t>
            </a:r>
          </a:p>
          <a:p>
            <a:r>
              <a:rPr lang="en-US" sz="2400" b="1" dirty="0">
                <a:latin typeface="Lucida Sans Unicode" pitchFamily="34" charset="0"/>
              </a:rPr>
              <a:t>Accounting professionals within the congregation who are not serving in any of its financial offices;</a:t>
            </a:r>
          </a:p>
          <a:p>
            <a:r>
              <a:rPr lang="en-US" sz="2400" b="1" dirty="0">
                <a:latin typeface="Lucida Sans Unicode" pitchFamily="34" charset="0"/>
              </a:rPr>
              <a:t>Outside professional firm or accountant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4000">
                <a:latin typeface="Lucida Sans Unicode" pitchFamily="34" charset="0"/>
              </a:rPr>
              <a:t>An audit should…</a:t>
            </a:r>
          </a:p>
        </p:txBody>
      </p:sp>
      <p:sp>
        <p:nvSpPr>
          <p:cNvPr id="40963" name="Rectangle 3"/>
          <p:cNvSpPr>
            <a:spLocks noGrp="1" noChangeArrowheads="1"/>
          </p:cNvSpPr>
          <p:nvPr>
            <p:ph type="body" idx="1"/>
          </p:nvPr>
        </p:nvSpPr>
        <p:spPr>
          <a:xfrm>
            <a:off x="457200" y="1219200"/>
            <a:ext cx="8229600" cy="5257800"/>
          </a:xfrm>
        </p:spPr>
        <p:txBody>
          <a:bodyPr/>
          <a:lstStyle/>
          <a:p>
            <a:r>
              <a:rPr lang="en-US" sz="2800" b="1" dirty="0">
                <a:latin typeface="Lucida Sans Unicode" pitchFamily="34" charset="0"/>
              </a:rPr>
              <a:t>Verify reports;</a:t>
            </a:r>
          </a:p>
          <a:p>
            <a:r>
              <a:rPr lang="en-US" sz="2800" b="1" dirty="0">
                <a:latin typeface="Lucida Sans Unicode" pitchFamily="34" charset="0"/>
              </a:rPr>
              <a:t>Assure that receipts are safeguarded, deposited timely, and properly classified;</a:t>
            </a:r>
          </a:p>
          <a:p>
            <a:r>
              <a:rPr lang="en-US" sz="2800" b="1" dirty="0">
                <a:latin typeface="Lucida Sans Unicode" pitchFamily="34" charset="0"/>
              </a:rPr>
              <a:t>Verify cash and accounts receivable and that all accounts are reconciled monthly;</a:t>
            </a:r>
          </a:p>
          <a:p>
            <a:r>
              <a:rPr lang="en-US" sz="2800" b="1" dirty="0">
                <a:latin typeface="Lucida Sans Unicode" pitchFamily="34" charset="0"/>
              </a:rPr>
              <a:t>Verify indebtedness;</a:t>
            </a:r>
          </a:p>
          <a:p>
            <a:r>
              <a:rPr lang="en-US" sz="2800" b="1" dirty="0">
                <a:latin typeface="Lucida Sans Unicode" pitchFamily="34" charset="0"/>
              </a:rPr>
              <a:t>Ensure proper recording, support, and approval of expenses;</a:t>
            </a:r>
          </a:p>
          <a:p>
            <a:r>
              <a:rPr lang="en-US" sz="2800" b="1" dirty="0">
                <a:latin typeface="Lucida Sans Unicode" pitchFamily="34" charset="0"/>
              </a:rPr>
              <a:t>Track money and how its treated;</a:t>
            </a:r>
          </a:p>
          <a:p>
            <a:r>
              <a:rPr lang="en-US" sz="2800" b="1" dirty="0">
                <a:latin typeface="Lucida Sans Unicode" pitchFamily="34" charset="0"/>
              </a:rPr>
              <a:t>Document use of donated and earned funds.</a:t>
            </a:r>
          </a:p>
          <a:p>
            <a:endParaRPr lang="en-US" sz="2800" dirty="0">
              <a:latin typeface="Lucida Sans Unicode"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3600" dirty="0">
                <a:latin typeface="Lucida Sans Unicode" pitchFamily="34" charset="0"/>
              </a:rPr>
              <a:t>In addition to financial transactions, an auditor will also evaluate:</a:t>
            </a:r>
          </a:p>
        </p:txBody>
      </p:sp>
      <p:sp>
        <p:nvSpPr>
          <p:cNvPr id="41987" name="Rectangle 3"/>
          <p:cNvSpPr>
            <a:spLocks noGrp="1" noChangeArrowheads="1"/>
          </p:cNvSpPr>
          <p:nvPr>
            <p:ph type="body" idx="1"/>
          </p:nvPr>
        </p:nvSpPr>
        <p:spPr>
          <a:xfrm>
            <a:off x="489857" y="1676400"/>
            <a:ext cx="8229600" cy="4530725"/>
          </a:xfrm>
        </p:spPr>
        <p:txBody>
          <a:bodyPr/>
          <a:lstStyle/>
          <a:p>
            <a:r>
              <a:rPr lang="en-US" sz="2800" b="1" dirty="0">
                <a:latin typeface="Lucida Sans Unicode" pitchFamily="34" charset="0"/>
              </a:rPr>
              <a:t>Accounting controls;</a:t>
            </a:r>
          </a:p>
          <a:p>
            <a:r>
              <a:rPr lang="en-US" sz="2800" b="1" dirty="0">
                <a:latin typeface="Lucida Sans Unicode" pitchFamily="34" charset="0"/>
              </a:rPr>
              <a:t>Segregation of duties;</a:t>
            </a:r>
          </a:p>
          <a:p>
            <a:r>
              <a:rPr lang="en-US" sz="2800" b="1" dirty="0">
                <a:latin typeface="Lucida Sans Unicode" pitchFamily="34" charset="0"/>
              </a:rPr>
              <a:t>Reasonableness of systems and procedures in </a:t>
            </a:r>
            <a:r>
              <a:rPr lang="en-US" sz="2800" b="1" u="sng" dirty="0">
                <a:latin typeface="Lucida Sans Unicode" pitchFamily="34" charset="0"/>
              </a:rPr>
              <a:t>light of all factors</a:t>
            </a:r>
            <a:r>
              <a:rPr lang="en-US" sz="2800" b="1" dirty="0">
                <a:latin typeface="Lucida Sans Unicode" pitchFamily="34" charset="0"/>
              </a:rPr>
              <a:t>;</a:t>
            </a:r>
          </a:p>
          <a:p>
            <a:r>
              <a:rPr lang="en-US" sz="2800" b="1" dirty="0">
                <a:latin typeface="Lucida Sans Unicode" pitchFamily="34" charset="0"/>
              </a:rPr>
              <a:t>Adequacy of insurance coverage;</a:t>
            </a:r>
          </a:p>
          <a:p>
            <a:r>
              <a:rPr lang="en-US" sz="2800" b="1" dirty="0">
                <a:latin typeface="Lucida Sans Unicode" pitchFamily="34" charset="0"/>
              </a:rPr>
              <a:t>Systems for retaining and accessing meeting minutes with financial implications;</a:t>
            </a:r>
          </a:p>
          <a:p>
            <a:r>
              <a:rPr lang="en-US" sz="2800" b="1" dirty="0">
                <a:latin typeface="Lucida Sans Unicode" pitchFamily="34" charset="0"/>
              </a:rPr>
              <a:t>Records showing donors’ stipulations for use of funds.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dirty="0">
                <a:latin typeface="Lucida Sans Unicode" pitchFamily="34" charset="0"/>
              </a:rPr>
              <a:t>Which funds are subject to review?</a:t>
            </a:r>
            <a:endParaRPr lang="en-US" dirty="0">
              <a:latin typeface="Lucida Sans Unicode" pitchFamily="34" charset="0"/>
            </a:endParaRPr>
          </a:p>
        </p:txBody>
      </p:sp>
      <p:sp>
        <p:nvSpPr>
          <p:cNvPr id="43011" name="Rectangle 3"/>
          <p:cNvSpPr>
            <a:spLocks noGrp="1" noChangeArrowheads="1"/>
          </p:cNvSpPr>
          <p:nvPr>
            <p:ph type="body" idx="1"/>
          </p:nvPr>
        </p:nvSpPr>
        <p:spPr/>
        <p:txBody>
          <a:bodyPr/>
          <a:lstStyle/>
          <a:p>
            <a:r>
              <a:rPr lang="en-US" sz="2800" b="1" dirty="0">
                <a:latin typeface="Lucida Sans Unicode" pitchFamily="34" charset="0"/>
              </a:rPr>
              <a:t>Church</a:t>
            </a:r>
          </a:p>
          <a:p>
            <a:r>
              <a:rPr lang="en-US" sz="2800" b="1" dirty="0">
                <a:latin typeface="Lucida Sans Unicode" pitchFamily="34" charset="0"/>
              </a:rPr>
              <a:t>Preschool (if using same tax ID number)</a:t>
            </a:r>
          </a:p>
          <a:p>
            <a:r>
              <a:rPr lang="en-US" sz="2800" b="1" dirty="0">
                <a:latin typeface="Lucida Sans Unicode" pitchFamily="34" charset="0"/>
              </a:rPr>
              <a:t>WELCA</a:t>
            </a:r>
          </a:p>
          <a:p>
            <a:r>
              <a:rPr lang="en-US" sz="2800" b="1" dirty="0">
                <a:latin typeface="Lucida Sans Unicode" pitchFamily="34" charset="0"/>
              </a:rPr>
              <a:t>Congregation Foundation or Endowment Funds</a:t>
            </a:r>
          </a:p>
          <a:p>
            <a:r>
              <a:rPr lang="en-US" sz="2800" b="1" dirty="0">
                <a:latin typeface="Lucida Sans Unicode" pitchFamily="34" charset="0"/>
              </a:rPr>
              <a:t>All other bank accounts maintained by any group using the same tax identification number as the church.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93E84-1A54-40DC-8E7C-2FB53E97EFCB}"/>
              </a:ext>
            </a:extLst>
          </p:cNvPr>
          <p:cNvSpPr>
            <a:spLocks noGrp="1"/>
          </p:cNvSpPr>
          <p:nvPr>
            <p:ph type="title"/>
          </p:nvPr>
        </p:nvSpPr>
        <p:spPr>
          <a:xfrm>
            <a:off x="457200" y="2438400"/>
            <a:ext cx="8229600" cy="1143000"/>
          </a:xfrm>
        </p:spPr>
        <p:txBody>
          <a:bodyPr/>
          <a:lstStyle/>
          <a:p>
            <a:r>
              <a:rPr lang="en-US" dirty="0">
                <a:latin typeface="Lucida Sans Unicode" panose="020B0602030504020204" pitchFamily="34" charset="0"/>
                <a:cs typeface="Lucida Sans Unicode" panose="020B0602030504020204" pitchFamily="34" charset="0"/>
              </a:rPr>
              <a:t>Question Break #2</a:t>
            </a:r>
          </a:p>
        </p:txBody>
      </p:sp>
      <p:sp>
        <p:nvSpPr>
          <p:cNvPr id="3" name="Content Placeholder 2">
            <a:extLst>
              <a:ext uri="{FF2B5EF4-FFF2-40B4-BE49-F238E27FC236}">
                <a16:creationId xmlns:a16="http://schemas.microsoft.com/office/drawing/2014/main" id="{A39062A9-3F5F-40D4-80A1-5CC38898CC31}"/>
              </a:ext>
            </a:extLst>
          </p:cNvPr>
          <p:cNvSpPr>
            <a:spLocks noGrp="1"/>
          </p:cNvSpPr>
          <p:nvPr>
            <p:ph idx="1"/>
          </p:nvPr>
        </p:nvSpPr>
        <p:spPr>
          <a:xfrm>
            <a:off x="457200" y="5791200"/>
            <a:ext cx="8229600" cy="339725"/>
          </a:xfrm>
        </p:spPr>
        <p:txBody>
          <a:bodyPr/>
          <a:lstStyle/>
          <a:p>
            <a:endParaRPr lang="en-US" dirty="0"/>
          </a:p>
        </p:txBody>
      </p:sp>
    </p:spTree>
    <p:extLst>
      <p:ext uri="{BB962C8B-B14F-4D97-AF65-F5344CB8AC3E}">
        <p14:creationId xmlns:p14="http://schemas.microsoft.com/office/powerpoint/2010/main" val="1403852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3600" dirty="0">
                <a:latin typeface="Lucida Sans Unicode" pitchFamily="34" charset="0"/>
              </a:rPr>
              <a:t>What information is needed for an audit/review?</a:t>
            </a:r>
          </a:p>
        </p:txBody>
      </p:sp>
      <p:sp>
        <p:nvSpPr>
          <p:cNvPr id="44035" name="Rectangle 3"/>
          <p:cNvSpPr>
            <a:spLocks noGrp="1" noChangeArrowheads="1"/>
          </p:cNvSpPr>
          <p:nvPr>
            <p:ph type="body" idx="1"/>
          </p:nvPr>
        </p:nvSpPr>
        <p:spPr>
          <a:xfrm>
            <a:off x="457200" y="1828800"/>
            <a:ext cx="8229600" cy="4724400"/>
          </a:xfrm>
        </p:spPr>
        <p:txBody>
          <a:bodyPr/>
          <a:lstStyle/>
          <a:p>
            <a:r>
              <a:rPr lang="en-US" dirty="0">
                <a:latin typeface="Lucida Sans Unicode" pitchFamily="34" charset="0"/>
              </a:rPr>
              <a:t>Policies and procedures related to accounting and financial functions;</a:t>
            </a:r>
          </a:p>
          <a:p>
            <a:r>
              <a:rPr lang="en-US" dirty="0">
                <a:latin typeface="Lucida Sans Unicode" pitchFamily="34" charset="0"/>
              </a:rPr>
              <a:t>Minutes – Church Council, Finance Committee, Other Boards;</a:t>
            </a:r>
          </a:p>
          <a:p>
            <a:r>
              <a:rPr lang="en-US" dirty="0">
                <a:latin typeface="Lucida Sans Unicode" pitchFamily="34" charset="0"/>
              </a:rPr>
              <a:t>Monthly financial statements for audit year;</a:t>
            </a:r>
          </a:p>
          <a:p>
            <a:r>
              <a:rPr lang="en-US" dirty="0">
                <a:latin typeface="Lucida Sans Unicode" pitchFamily="34" charset="0"/>
              </a:rPr>
              <a:t>Bank and investment account statements and reconciliations;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3600" dirty="0">
                <a:latin typeface="Lucida Sans Unicode" pitchFamily="34" charset="0"/>
              </a:rPr>
              <a:t>What information is needed for an audit/review?</a:t>
            </a:r>
          </a:p>
        </p:txBody>
      </p:sp>
      <p:sp>
        <p:nvSpPr>
          <p:cNvPr id="48131" name="Rectangle 3"/>
          <p:cNvSpPr>
            <a:spLocks noGrp="1" noChangeArrowheads="1"/>
          </p:cNvSpPr>
          <p:nvPr>
            <p:ph type="body" idx="1"/>
          </p:nvPr>
        </p:nvSpPr>
        <p:spPr>
          <a:xfrm>
            <a:off x="457200" y="1828800"/>
            <a:ext cx="8229600" cy="4530725"/>
          </a:xfrm>
        </p:spPr>
        <p:txBody>
          <a:bodyPr/>
          <a:lstStyle/>
          <a:p>
            <a:pPr>
              <a:lnSpc>
                <a:spcPct val="90000"/>
              </a:lnSpc>
            </a:pPr>
            <a:r>
              <a:rPr lang="en-US" dirty="0">
                <a:latin typeface="Lucida Sans Unicode" pitchFamily="34" charset="0"/>
              </a:rPr>
              <a:t>Journal entries/adjustments;</a:t>
            </a:r>
          </a:p>
          <a:p>
            <a:pPr>
              <a:lnSpc>
                <a:spcPct val="90000"/>
              </a:lnSpc>
            </a:pPr>
            <a:r>
              <a:rPr lang="en-US" dirty="0">
                <a:latin typeface="Lucida Sans Unicode" pitchFamily="34" charset="0"/>
              </a:rPr>
              <a:t>Paid invoices, payroll records, online banking;</a:t>
            </a:r>
          </a:p>
          <a:p>
            <a:pPr>
              <a:lnSpc>
                <a:spcPct val="90000"/>
              </a:lnSpc>
            </a:pPr>
            <a:r>
              <a:rPr lang="en-US" dirty="0">
                <a:latin typeface="Lucida Sans Unicode" pitchFamily="34" charset="0"/>
              </a:rPr>
              <a:t>Financial Secretary (donation) and other income records;</a:t>
            </a:r>
          </a:p>
          <a:p>
            <a:pPr>
              <a:lnSpc>
                <a:spcPct val="90000"/>
              </a:lnSpc>
            </a:pPr>
            <a:r>
              <a:rPr lang="en-US" dirty="0">
                <a:latin typeface="Lucida Sans Unicode" pitchFamily="34" charset="0"/>
              </a:rPr>
              <a:t>Insurance policies;</a:t>
            </a:r>
          </a:p>
          <a:p>
            <a:pPr>
              <a:lnSpc>
                <a:spcPct val="90000"/>
              </a:lnSpc>
            </a:pPr>
            <a:r>
              <a:rPr lang="en-US" dirty="0">
                <a:latin typeface="Lucida Sans Unicode" pitchFamily="34" charset="0"/>
              </a:rPr>
              <a:t>Annual reporting – Secretary of State, Property Tax Exemption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4000" dirty="0">
                <a:latin typeface="Lucida Sans Unicode" pitchFamily="34" charset="0"/>
              </a:rPr>
              <a:t>The Audit/Review Process</a:t>
            </a:r>
          </a:p>
        </p:txBody>
      </p:sp>
      <p:sp>
        <p:nvSpPr>
          <p:cNvPr id="45059" name="Rectangle 3"/>
          <p:cNvSpPr>
            <a:spLocks noGrp="1" noChangeArrowheads="1"/>
          </p:cNvSpPr>
          <p:nvPr>
            <p:ph type="body" idx="1"/>
          </p:nvPr>
        </p:nvSpPr>
        <p:spPr>
          <a:xfrm>
            <a:off x="457200" y="1396494"/>
            <a:ext cx="8229600" cy="4724400"/>
          </a:xfrm>
        </p:spPr>
        <p:txBody>
          <a:bodyPr/>
          <a:lstStyle/>
          <a:p>
            <a:r>
              <a:rPr lang="en-US" sz="2800" b="1" dirty="0">
                <a:latin typeface="Lucida Sans Unicode" pitchFamily="34" charset="0"/>
              </a:rPr>
              <a:t>Begin with an introductory meeting between the audit committee members and the Congregation Treasurer and Financial Secretary. You may want to include others involved in the financial processes in this meeting.</a:t>
            </a:r>
          </a:p>
          <a:p>
            <a:r>
              <a:rPr lang="en-US" sz="2800" b="1" dirty="0">
                <a:latin typeface="Lucida Sans Unicode" pitchFamily="34" charset="0"/>
              </a:rPr>
              <a:t>This allows you to get an understanding of the financial processes, internal controls, policies and procedures. If there are written financial policies and procedures, review these.</a:t>
            </a:r>
          </a:p>
          <a:p>
            <a:pPr>
              <a:buFont typeface="Wingdings" pitchFamily="2" charset="2"/>
              <a:buNone/>
            </a:pPr>
            <a:endParaRPr lang="en-US" sz="1400" b="1" dirty="0">
              <a:latin typeface="Lucida Sans Unicode" pitchFamily="34" charset="0"/>
            </a:endParaRPr>
          </a:p>
          <a:p>
            <a:pPr>
              <a:buFont typeface="Wingdings" pitchFamily="2" charset="2"/>
              <a:buNone/>
            </a:pPr>
            <a:endParaRPr lang="en-US" sz="2800" b="1" dirty="0">
              <a:latin typeface="Lucida Sans Unicode"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3200" dirty="0">
                <a:latin typeface="Lucida Sans Unicode" pitchFamily="34" charset="0"/>
              </a:rPr>
              <a:t>ELCA Congregational Audit Guide</a:t>
            </a:r>
            <a:br>
              <a:rPr lang="en-US" sz="3200" dirty="0">
                <a:latin typeface="Lucida Sans Unicode" pitchFamily="34" charset="0"/>
              </a:rPr>
            </a:br>
            <a:r>
              <a:rPr lang="en-US" sz="1800" dirty="0">
                <a:latin typeface="Lucida Sans Unicode" pitchFamily="34" charset="0"/>
              </a:rPr>
              <a:t>(Updated August 2017)</a:t>
            </a:r>
            <a:endParaRPr lang="en-US" sz="3200" dirty="0">
              <a:latin typeface="Lucida Sans Unicode" pitchFamily="34" charset="0"/>
            </a:endParaRPr>
          </a:p>
        </p:txBody>
      </p:sp>
      <p:sp>
        <p:nvSpPr>
          <p:cNvPr id="21507" name="Rectangle 3"/>
          <p:cNvSpPr>
            <a:spLocks noGrp="1" noChangeArrowheads="1"/>
          </p:cNvSpPr>
          <p:nvPr>
            <p:ph type="body" idx="1"/>
          </p:nvPr>
        </p:nvSpPr>
        <p:spPr/>
        <p:txBody>
          <a:bodyPr/>
          <a:lstStyle/>
          <a:p>
            <a:r>
              <a:rPr lang="en-US" dirty="0">
                <a:latin typeface="Lucida Sans Unicode" pitchFamily="34" charset="0"/>
                <a:hlinkClick r:id="rId3"/>
              </a:rPr>
              <a:t>www.elca.org</a:t>
            </a:r>
            <a:endParaRPr lang="en-US" dirty="0">
              <a:latin typeface="Lucida Sans Unicode" pitchFamily="34" charset="0"/>
            </a:endParaRPr>
          </a:p>
          <a:p>
            <a:r>
              <a:rPr lang="en-US" dirty="0">
                <a:latin typeface="Lucida Sans Unicode" pitchFamily="34" charset="0"/>
              </a:rPr>
              <a:t>Click “Resources” tab at top of page</a:t>
            </a:r>
          </a:p>
          <a:p>
            <a:r>
              <a:rPr lang="en-US" dirty="0">
                <a:latin typeface="Lucida Sans Unicode" pitchFamily="34" charset="0"/>
              </a:rPr>
              <a:t>Click “Financial” option</a:t>
            </a:r>
          </a:p>
          <a:p>
            <a:r>
              <a:rPr lang="en-US" dirty="0">
                <a:latin typeface="Lucida Sans Unicode" pitchFamily="34" charset="0"/>
              </a:rPr>
              <a:t>Click “Congregations” tab</a:t>
            </a:r>
          </a:p>
          <a:p>
            <a:r>
              <a:rPr lang="en-US" dirty="0">
                <a:latin typeface="Lucida Sans Unicode" pitchFamily="34" charset="0"/>
              </a:rPr>
              <a:t>Also available on this page:</a:t>
            </a:r>
          </a:p>
          <a:p>
            <a:pPr lvl="1"/>
            <a:r>
              <a:rPr lang="en-US" dirty="0">
                <a:latin typeface="Lucida Sans Unicode" pitchFamily="34" charset="0"/>
              </a:rPr>
              <a:t>Congregational Model Audit Committee Charter</a:t>
            </a:r>
          </a:p>
          <a:p>
            <a:pPr lvl="1"/>
            <a:r>
              <a:rPr lang="en-US" dirty="0">
                <a:latin typeface="Lucida Sans Unicode" pitchFamily="34" charset="0"/>
              </a:rPr>
              <a:t>Financial &amp; Accounting Guide</a:t>
            </a:r>
          </a:p>
          <a:p>
            <a:pPr lvl="1"/>
            <a:r>
              <a:rPr lang="en-US" dirty="0">
                <a:latin typeface="Lucida Sans Unicode" pitchFamily="34" charset="0"/>
              </a:rPr>
              <a:t>Sample policies &amp; best practices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4000" dirty="0">
                <a:latin typeface="Lucida Sans Unicode" pitchFamily="34" charset="0"/>
              </a:rPr>
              <a:t>Bank/Donor Confirmations</a:t>
            </a:r>
          </a:p>
        </p:txBody>
      </p:sp>
      <p:sp>
        <p:nvSpPr>
          <p:cNvPr id="45059" name="Rectangle 3"/>
          <p:cNvSpPr>
            <a:spLocks noGrp="1" noChangeArrowheads="1"/>
          </p:cNvSpPr>
          <p:nvPr>
            <p:ph type="body" idx="1"/>
          </p:nvPr>
        </p:nvSpPr>
        <p:spPr>
          <a:xfrm>
            <a:off x="457200" y="1676400"/>
            <a:ext cx="8229600" cy="4724400"/>
          </a:xfrm>
        </p:spPr>
        <p:txBody>
          <a:bodyPr/>
          <a:lstStyle/>
          <a:p>
            <a:pPr>
              <a:buFont typeface="Wingdings" pitchFamily="2" charset="2"/>
              <a:buNone/>
            </a:pPr>
            <a:r>
              <a:rPr lang="en-US" sz="2800" b="1" dirty="0">
                <a:latin typeface="Lucida Sans Unicode" pitchFamily="34" charset="0"/>
              </a:rPr>
              <a:t>At the start of the audit, the auditor should prepare confirmation forms for:</a:t>
            </a:r>
          </a:p>
          <a:p>
            <a:pPr algn="ctr">
              <a:buFont typeface="Wingdings" pitchFamily="2" charset="2"/>
              <a:buNone/>
            </a:pPr>
            <a:endParaRPr lang="en-US" sz="1400" b="1" dirty="0">
              <a:latin typeface="Lucida Sans Unicode" pitchFamily="34" charset="0"/>
            </a:endParaRPr>
          </a:p>
          <a:p>
            <a:r>
              <a:rPr lang="en-US" sz="2800" b="1" dirty="0">
                <a:latin typeface="Lucida Sans Unicode" pitchFamily="34" charset="0"/>
              </a:rPr>
              <a:t>Banks (ELCA Audit Guide - Exhibit II – page 23)</a:t>
            </a:r>
          </a:p>
          <a:p>
            <a:r>
              <a:rPr lang="en-US" sz="2800" b="1" dirty="0">
                <a:latin typeface="Lucida Sans Unicode" pitchFamily="34" charset="0"/>
              </a:rPr>
              <a:t>Donors (ELCA Audit Guide - Exhibit III – page 24 – sample a minimum of 1%)</a:t>
            </a:r>
          </a:p>
          <a:p>
            <a:r>
              <a:rPr lang="en-US" sz="2800" b="1" dirty="0">
                <a:latin typeface="Lucida Sans Unicode" pitchFamily="34" charset="0"/>
              </a:rPr>
              <a:t>Synod (Letter/Memo to Synod Accountant)</a:t>
            </a:r>
          </a:p>
          <a:p>
            <a:pPr>
              <a:buFont typeface="Wingdings" pitchFamily="2" charset="2"/>
              <a:buNone/>
            </a:pPr>
            <a:endParaRPr lang="en-US" sz="1400" b="1" dirty="0">
              <a:latin typeface="Lucida Sans Unicode" pitchFamily="34" charset="0"/>
            </a:endParaRPr>
          </a:p>
          <a:p>
            <a:pPr>
              <a:buFont typeface="Wingdings" pitchFamily="2" charset="2"/>
              <a:buNone/>
            </a:pPr>
            <a:endParaRPr lang="en-US" sz="2800" b="1" dirty="0">
              <a:latin typeface="Lucida Sans Unicode" pitchFamily="34" charset="0"/>
            </a:endParaRPr>
          </a:p>
        </p:txBody>
      </p:sp>
    </p:spTree>
    <p:extLst>
      <p:ext uri="{BB962C8B-B14F-4D97-AF65-F5344CB8AC3E}">
        <p14:creationId xmlns:p14="http://schemas.microsoft.com/office/powerpoint/2010/main" val="408972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4000" dirty="0">
                <a:latin typeface="Lucida Sans Unicode" pitchFamily="34" charset="0"/>
              </a:rPr>
              <a:t>Banking &amp; Investments</a:t>
            </a:r>
          </a:p>
        </p:txBody>
      </p:sp>
      <p:sp>
        <p:nvSpPr>
          <p:cNvPr id="49155" name="Rectangle 3"/>
          <p:cNvSpPr>
            <a:spLocks noGrp="1" noChangeArrowheads="1"/>
          </p:cNvSpPr>
          <p:nvPr>
            <p:ph type="body" idx="1"/>
          </p:nvPr>
        </p:nvSpPr>
        <p:spPr/>
        <p:txBody>
          <a:bodyPr/>
          <a:lstStyle/>
          <a:p>
            <a:r>
              <a:rPr lang="en-US" sz="2800" b="1" dirty="0">
                <a:latin typeface="Lucida Sans Unicode" pitchFamily="34" charset="0"/>
              </a:rPr>
              <a:t>Obtain list of all bank accounts;</a:t>
            </a:r>
          </a:p>
          <a:p>
            <a:r>
              <a:rPr lang="en-US" sz="2800" b="1" dirty="0">
                <a:latin typeface="Lucida Sans Unicode" pitchFamily="34" charset="0"/>
              </a:rPr>
              <a:t>Verify authorized signers on each account and confirm checks are signed accordingly;</a:t>
            </a:r>
          </a:p>
          <a:p>
            <a:r>
              <a:rPr lang="en-US" sz="2800" b="1" dirty="0">
                <a:latin typeface="Lucida Sans Unicode" pitchFamily="34" charset="0"/>
              </a:rPr>
              <a:t>Obtain copies of financial statements for each month of audit year to verify reconciled balance is reflected;</a:t>
            </a:r>
          </a:p>
          <a:p>
            <a:r>
              <a:rPr lang="en-US" sz="2800" b="1" dirty="0">
                <a:latin typeface="Lucida Sans Unicode" pitchFamily="34" charset="0"/>
              </a:rPr>
              <a:t>Obtain bank account statements and reconciliations for each month of audit year;</a:t>
            </a:r>
          </a:p>
          <a:p>
            <a:r>
              <a:rPr lang="en-US" sz="2800" b="1" dirty="0">
                <a:latin typeface="Lucida Sans Unicode" pitchFamily="34" charset="0"/>
              </a:rPr>
              <a:t>Confirm petty cash balance at year-end (if applicable).</a:t>
            </a:r>
          </a:p>
          <a:p>
            <a:endParaRPr lang="en-US" sz="2800" b="1" dirty="0">
              <a:latin typeface="Lucida Sans Unicode"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000">
                <a:latin typeface="Lucida Sans Unicode" pitchFamily="34" charset="0"/>
              </a:rPr>
              <a:t>Reviewing Income &amp; Receipts</a:t>
            </a:r>
          </a:p>
        </p:txBody>
      </p:sp>
      <p:sp>
        <p:nvSpPr>
          <p:cNvPr id="52227" name="Rectangle 3"/>
          <p:cNvSpPr>
            <a:spLocks noGrp="1" noChangeArrowheads="1"/>
          </p:cNvSpPr>
          <p:nvPr>
            <p:ph type="body" idx="1"/>
          </p:nvPr>
        </p:nvSpPr>
        <p:spPr/>
        <p:txBody>
          <a:bodyPr/>
          <a:lstStyle/>
          <a:p>
            <a:pPr>
              <a:lnSpc>
                <a:spcPct val="90000"/>
              </a:lnSpc>
              <a:buFont typeface="Wingdings" pitchFamily="2" charset="2"/>
              <a:buNone/>
            </a:pPr>
            <a:r>
              <a:rPr lang="en-US" sz="2800" b="1" i="1" dirty="0">
                <a:latin typeface="Lucida Sans Unicode" pitchFamily="34" charset="0"/>
              </a:rPr>
              <a:t>Verify, on a test basis, offering deposits by:</a:t>
            </a:r>
          </a:p>
          <a:p>
            <a:pPr>
              <a:lnSpc>
                <a:spcPct val="90000"/>
              </a:lnSpc>
            </a:pPr>
            <a:r>
              <a:rPr lang="en-US" sz="2800" b="1" dirty="0">
                <a:latin typeface="Lucida Sans Unicode" pitchFamily="34" charset="0"/>
              </a:rPr>
              <a:t>Comparing a random sample of counter’s documentation to receipts and bank statements – verify correct posting;</a:t>
            </a:r>
          </a:p>
          <a:p>
            <a:pPr>
              <a:lnSpc>
                <a:spcPct val="90000"/>
              </a:lnSpc>
            </a:pPr>
            <a:r>
              <a:rPr lang="en-US" sz="2800" b="1" dirty="0">
                <a:latin typeface="Lucida Sans Unicode" pitchFamily="34" charset="0"/>
              </a:rPr>
              <a:t>Review general ledger to verify other income posting;</a:t>
            </a:r>
          </a:p>
          <a:p>
            <a:pPr>
              <a:lnSpc>
                <a:spcPct val="90000"/>
              </a:lnSpc>
            </a:pPr>
            <a:r>
              <a:rPr lang="en-US" sz="2800" b="1" dirty="0">
                <a:latin typeface="Lucida Sans Unicode" pitchFamily="34" charset="0"/>
              </a:rPr>
              <a:t>Using donor confirmations, verify amount paid as reported by donor is the same as recorded by the Financial Secretary</a:t>
            </a:r>
          </a:p>
          <a:p>
            <a:pPr>
              <a:lnSpc>
                <a:spcPct val="90000"/>
              </a:lnSpc>
            </a:pPr>
            <a:r>
              <a:rPr lang="en-US" sz="2800" b="1" dirty="0">
                <a:latin typeface="Lucida Sans Unicode" pitchFamily="34" charset="0"/>
              </a:rPr>
              <a:t>Review process for handling offering and other income.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4000">
                <a:latin typeface="Lucida Sans Unicode" pitchFamily="34" charset="0"/>
              </a:rPr>
              <a:t>Reviewing Disbursements</a:t>
            </a:r>
          </a:p>
        </p:txBody>
      </p:sp>
      <p:sp>
        <p:nvSpPr>
          <p:cNvPr id="53251" name="Rectangle 3"/>
          <p:cNvSpPr>
            <a:spLocks noGrp="1" noChangeArrowheads="1"/>
          </p:cNvSpPr>
          <p:nvPr>
            <p:ph type="body" idx="1"/>
          </p:nvPr>
        </p:nvSpPr>
        <p:spPr>
          <a:xfrm>
            <a:off x="457200" y="1163637"/>
            <a:ext cx="8229600" cy="5237163"/>
          </a:xfrm>
        </p:spPr>
        <p:txBody>
          <a:bodyPr/>
          <a:lstStyle/>
          <a:p>
            <a:r>
              <a:rPr lang="en-US" sz="2700" b="1" dirty="0">
                <a:latin typeface="Lucida Sans Unicode" pitchFamily="34" charset="0"/>
              </a:rPr>
              <a:t>Review minutes of Council and other committees for actions concerning disbursements;</a:t>
            </a:r>
          </a:p>
          <a:p>
            <a:r>
              <a:rPr lang="en-US" sz="2700" b="1" dirty="0">
                <a:latin typeface="Lucida Sans Unicode" pitchFamily="34" charset="0"/>
              </a:rPr>
              <a:t>Reconcile actions with disbursements made;</a:t>
            </a:r>
          </a:p>
          <a:p>
            <a:r>
              <a:rPr lang="en-US" sz="2700" b="1" dirty="0">
                <a:latin typeface="Lucida Sans Unicode" pitchFamily="34" charset="0"/>
              </a:rPr>
              <a:t>Obtain original invoices for a sample of expenses-test for legitimacy, accuracy, approval and proper classification;</a:t>
            </a:r>
          </a:p>
          <a:p>
            <a:r>
              <a:rPr lang="en-US" sz="2700" b="1" dirty="0">
                <a:latin typeface="Lucida Sans Unicode" pitchFamily="34" charset="0"/>
              </a:rPr>
              <a:t>Discuss controls in system to prevent unauthorized or duplicate payments;</a:t>
            </a:r>
          </a:p>
          <a:p>
            <a:r>
              <a:rPr lang="en-US" sz="2700" b="1" dirty="0">
                <a:latin typeface="Lucida Sans Unicode" pitchFamily="34" charset="0"/>
              </a:rPr>
              <a:t>Verify income designated for special purposes has been distributed or allocated properly.</a:t>
            </a:r>
          </a:p>
          <a:p>
            <a:endParaRPr lang="en-US" sz="2800" b="1" dirty="0">
              <a:latin typeface="Lucida Sans Unicode"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4000" dirty="0">
                <a:latin typeface="Lucida Sans Unicode" pitchFamily="34" charset="0"/>
              </a:rPr>
              <a:t>Reviewing Payroll</a:t>
            </a:r>
          </a:p>
        </p:txBody>
      </p:sp>
      <p:sp>
        <p:nvSpPr>
          <p:cNvPr id="55299" name="Rectangle 3"/>
          <p:cNvSpPr>
            <a:spLocks noGrp="1" noChangeArrowheads="1"/>
          </p:cNvSpPr>
          <p:nvPr>
            <p:ph type="body" idx="1"/>
          </p:nvPr>
        </p:nvSpPr>
        <p:spPr/>
        <p:txBody>
          <a:bodyPr/>
          <a:lstStyle/>
          <a:p>
            <a:r>
              <a:rPr lang="en-US" sz="2800" b="1" dirty="0">
                <a:latin typeface="Lucida Sans Unicode" pitchFamily="34" charset="0"/>
              </a:rPr>
              <a:t>Select a sample of </a:t>
            </a:r>
            <a:r>
              <a:rPr lang="en-US" sz="2800" b="1" u="sng" dirty="0">
                <a:latin typeface="Lucida Sans Unicode" pitchFamily="34" charset="0"/>
              </a:rPr>
              <a:t>at least </a:t>
            </a:r>
            <a:r>
              <a:rPr lang="en-US" sz="2800" b="1" dirty="0">
                <a:latin typeface="Lucida Sans Unicode" pitchFamily="34" charset="0"/>
              </a:rPr>
              <a:t>one pay period per quarter and review Payroll Registers to reconcile register amounts with those in the General Ledger;</a:t>
            </a:r>
          </a:p>
          <a:p>
            <a:r>
              <a:rPr lang="en-US" sz="2800" b="1" dirty="0">
                <a:latin typeface="Lucida Sans Unicode" pitchFamily="34" charset="0"/>
              </a:rPr>
              <a:t>Review that employees are properly classified as exempt or non-exempt and paid accordingly;</a:t>
            </a:r>
          </a:p>
          <a:p>
            <a:r>
              <a:rPr lang="en-US" sz="2800" b="1" dirty="0">
                <a:latin typeface="Lucida Sans Unicode" pitchFamily="34" charset="0"/>
              </a:rPr>
              <a:t>Ensure that timecards are completed, submitted and approved by a supervisor for all non-exempt employees;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4000" dirty="0">
                <a:latin typeface="Lucida Sans Unicode" pitchFamily="34" charset="0"/>
              </a:rPr>
              <a:t>Reviewing Payroll Tax Documents &amp; Reporting</a:t>
            </a:r>
          </a:p>
        </p:txBody>
      </p:sp>
      <p:sp>
        <p:nvSpPr>
          <p:cNvPr id="55299" name="Rectangle 3"/>
          <p:cNvSpPr>
            <a:spLocks noGrp="1" noChangeArrowheads="1"/>
          </p:cNvSpPr>
          <p:nvPr>
            <p:ph type="body" idx="1"/>
          </p:nvPr>
        </p:nvSpPr>
        <p:spPr>
          <a:xfrm>
            <a:off x="457200" y="1600200"/>
            <a:ext cx="8229600" cy="4835525"/>
          </a:xfrm>
        </p:spPr>
        <p:txBody>
          <a:bodyPr/>
          <a:lstStyle/>
          <a:p>
            <a:r>
              <a:rPr lang="en-US" sz="2600" b="1" dirty="0">
                <a:latin typeface="Lucida Sans Unicode" pitchFamily="34" charset="0"/>
              </a:rPr>
              <a:t>Obtain quarterly payroll tax returns and ensure total taxes paid reconciles with W-2’s issued at year-end;</a:t>
            </a:r>
          </a:p>
          <a:p>
            <a:r>
              <a:rPr lang="en-US" sz="2600" b="1" dirty="0">
                <a:latin typeface="Lucida Sans Unicode" pitchFamily="34" charset="0"/>
              </a:rPr>
              <a:t>Review year-end balances in General Ledger for salaries, withholding and payroll taxes reconcile with W-2’s issued at year-end;</a:t>
            </a:r>
          </a:p>
          <a:p>
            <a:r>
              <a:rPr lang="en-US" sz="2600" b="1" dirty="0">
                <a:latin typeface="Lucida Sans Unicode" pitchFamily="34" charset="0"/>
              </a:rPr>
              <a:t>Verify W-4’s and I-9’s for all staff (clergy W-4’s are optional);</a:t>
            </a:r>
          </a:p>
          <a:p>
            <a:r>
              <a:rPr lang="en-US" sz="2600" b="1" dirty="0">
                <a:latin typeface="Lucida Sans Unicode" pitchFamily="34" charset="0"/>
              </a:rPr>
              <a:t>Verify clergy housing allowance resolutions are recorded annually in Council minutes and properly applied.</a:t>
            </a:r>
          </a:p>
          <a:p>
            <a:endParaRPr lang="en-US" sz="2800" b="1" dirty="0">
              <a:latin typeface="Lucida Sans Unicode" pitchFamily="34" charset="0"/>
            </a:endParaRPr>
          </a:p>
        </p:txBody>
      </p:sp>
    </p:spTree>
    <p:extLst>
      <p:ext uri="{BB962C8B-B14F-4D97-AF65-F5344CB8AC3E}">
        <p14:creationId xmlns:p14="http://schemas.microsoft.com/office/powerpoint/2010/main" val="17140592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latin typeface="Lucida Sans Unicode" pitchFamily="34" charset="0"/>
              </a:rPr>
              <a:t>Independent Contractors</a:t>
            </a:r>
          </a:p>
        </p:txBody>
      </p:sp>
      <p:sp>
        <p:nvSpPr>
          <p:cNvPr id="56323" name="Rectangle 3"/>
          <p:cNvSpPr>
            <a:spLocks noGrp="1" noChangeArrowheads="1"/>
          </p:cNvSpPr>
          <p:nvPr>
            <p:ph type="body" idx="1"/>
          </p:nvPr>
        </p:nvSpPr>
        <p:spPr>
          <a:xfrm>
            <a:off x="457200" y="1371600"/>
            <a:ext cx="8229600" cy="4759325"/>
          </a:xfrm>
        </p:spPr>
        <p:txBody>
          <a:bodyPr/>
          <a:lstStyle/>
          <a:p>
            <a:r>
              <a:rPr lang="en-US" sz="2800" b="1" dirty="0">
                <a:latin typeface="Lucida Sans Unicode" pitchFamily="34" charset="0"/>
              </a:rPr>
              <a:t>Review list of disbursements by vendor to determine 1099 eligibility. Ensure than any vendor (that is not a corporation) who was paid $600 or more in a calendar year has been issued a 1099 at year-end.</a:t>
            </a:r>
          </a:p>
          <a:p>
            <a:r>
              <a:rPr lang="en-US" sz="2800" b="1" dirty="0">
                <a:latin typeface="Lucida Sans Unicode" pitchFamily="34" charset="0"/>
              </a:rPr>
              <a:t>Review W-9 forms collected from vendors to ensure the vendor is properly classified as an independent contractor.</a:t>
            </a:r>
          </a:p>
          <a:p>
            <a:endParaRPr lang="en-US" sz="2800" b="1" dirty="0">
              <a:latin typeface="Lucida Sans Unicode"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latin typeface="Lucida Sans Unicode" pitchFamily="34" charset="0"/>
              </a:rPr>
              <a:t>Reviewing Government Filings</a:t>
            </a:r>
          </a:p>
        </p:txBody>
      </p:sp>
      <p:sp>
        <p:nvSpPr>
          <p:cNvPr id="56323" name="Rectangle 3"/>
          <p:cNvSpPr>
            <a:spLocks noGrp="1" noChangeArrowheads="1"/>
          </p:cNvSpPr>
          <p:nvPr>
            <p:ph type="body" idx="1"/>
          </p:nvPr>
        </p:nvSpPr>
        <p:spPr>
          <a:xfrm>
            <a:off x="457200" y="1371600"/>
            <a:ext cx="8229600" cy="4759325"/>
          </a:xfrm>
        </p:spPr>
        <p:txBody>
          <a:bodyPr/>
          <a:lstStyle/>
          <a:p>
            <a:pPr marL="0" indent="0">
              <a:buNone/>
            </a:pPr>
            <a:r>
              <a:rPr lang="en-US" sz="2800" b="1" dirty="0">
                <a:latin typeface="Lucida Sans Unicode" pitchFamily="34" charset="0"/>
              </a:rPr>
              <a:t>Confirm the following have been filed</a:t>
            </a:r>
          </a:p>
          <a:p>
            <a:r>
              <a:rPr lang="en-US" sz="2800" b="1" dirty="0">
                <a:latin typeface="Lucida Sans Unicode" pitchFamily="34" charset="0"/>
              </a:rPr>
              <a:t>State Non-Profit Corporation Statement of Information </a:t>
            </a:r>
          </a:p>
          <a:p>
            <a:pPr lvl="1"/>
            <a:r>
              <a:rPr lang="en-US" sz="2400" b="1" dirty="0">
                <a:latin typeface="Lucida Sans Unicode" pitchFamily="34" charset="0"/>
              </a:rPr>
              <a:t>SI-100 in California, filed every other year</a:t>
            </a:r>
          </a:p>
          <a:p>
            <a:pPr lvl="1"/>
            <a:r>
              <a:rPr lang="en-US" sz="2400" b="1" dirty="0">
                <a:latin typeface="Lucida Sans Unicode" pitchFamily="34" charset="0"/>
              </a:rPr>
              <a:t>Annual report in Hawaii, filed every year</a:t>
            </a:r>
          </a:p>
          <a:p>
            <a:pPr lvl="1"/>
            <a:r>
              <a:rPr lang="en-US" sz="2400" b="1" dirty="0">
                <a:latin typeface="Lucida Sans Unicode" pitchFamily="34" charset="0"/>
              </a:rPr>
              <a:t>Must be updated between filings when there is a change in officers</a:t>
            </a:r>
          </a:p>
          <a:p>
            <a:r>
              <a:rPr lang="en-US" sz="2800" b="1" dirty="0">
                <a:latin typeface="Lucida Sans Unicode" pitchFamily="34" charset="0"/>
              </a:rPr>
              <a:t>County Property Tax Exemption Reporting</a:t>
            </a:r>
          </a:p>
          <a:p>
            <a:pPr lvl="1"/>
            <a:r>
              <a:rPr lang="en-US" sz="2400" b="1" dirty="0">
                <a:latin typeface="Lucida Sans Unicode" pitchFamily="34" charset="0"/>
              </a:rPr>
              <a:t>Crucial to keeping your Religious Exemption</a:t>
            </a:r>
          </a:p>
          <a:p>
            <a:pPr lvl="1"/>
            <a:r>
              <a:rPr lang="en-US" sz="2400" b="1" dirty="0">
                <a:latin typeface="Lucida Sans Unicode" pitchFamily="34" charset="0"/>
              </a:rPr>
              <a:t>Most counties require you to report other organizations using your property</a:t>
            </a:r>
          </a:p>
        </p:txBody>
      </p:sp>
    </p:spTree>
    <p:extLst>
      <p:ext uri="{BB962C8B-B14F-4D97-AF65-F5344CB8AC3E}">
        <p14:creationId xmlns:p14="http://schemas.microsoft.com/office/powerpoint/2010/main" val="2343059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latin typeface="Lucida Sans Unicode" pitchFamily="34" charset="0"/>
              </a:rPr>
              <a:t>Reviewing Insurance Policies</a:t>
            </a:r>
          </a:p>
        </p:txBody>
      </p:sp>
      <p:sp>
        <p:nvSpPr>
          <p:cNvPr id="56323" name="Rectangle 3"/>
          <p:cNvSpPr>
            <a:spLocks noGrp="1" noChangeArrowheads="1"/>
          </p:cNvSpPr>
          <p:nvPr>
            <p:ph type="body" idx="1"/>
          </p:nvPr>
        </p:nvSpPr>
        <p:spPr>
          <a:xfrm>
            <a:off x="457200" y="1371600"/>
            <a:ext cx="8229600" cy="4759325"/>
          </a:xfrm>
        </p:spPr>
        <p:txBody>
          <a:bodyPr/>
          <a:lstStyle/>
          <a:p>
            <a:r>
              <a:rPr lang="en-US" sz="2800" b="1" dirty="0">
                <a:latin typeface="Lucida Sans Unicode" pitchFamily="34" charset="0"/>
              </a:rPr>
              <a:t>Review declarations page for each policy to confirm current and to reconcile premium to General Ledger:</a:t>
            </a:r>
          </a:p>
          <a:p>
            <a:pPr lvl="1"/>
            <a:r>
              <a:rPr lang="en-US" sz="2400" b="1" dirty="0">
                <a:latin typeface="Lucida Sans Unicode" pitchFamily="34" charset="0"/>
              </a:rPr>
              <a:t>Commercial liability</a:t>
            </a:r>
          </a:p>
          <a:p>
            <a:pPr lvl="1"/>
            <a:r>
              <a:rPr lang="en-US" sz="2400" b="1" dirty="0">
                <a:latin typeface="Lucida Sans Unicode" pitchFamily="34" charset="0"/>
              </a:rPr>
              <a:t>Umbrella</a:t>
            </a:r>
          </a:p>
          <a:p>
            <a:pPr lvl="1"/>
            <a:r>
              <a:rPr lang="en-US" sz="2400" b="1" dirty="0">
                <a:latin typeface="Lucida Sans Unicode" pitchFamily="34" charset="0"/>
              </a:rPr>
              <a:t>Directors &amp; Officers</a:t>
            </a:r>
          </a:p>
          <a:p>
            <a:pPr lvl="1"/>
            <a:r>
              <a:rPr lang="en-US" sz="2400" b="1" dirty="0">
                <a:latin typeface="Lucida Sans Unicode" pitchFamily="34" charset="0"/>
              </a:rPr>
              <a:t>Sexual Misconduct</a:t>
            </a:r>
          </a:p>
          <a:p>
            <a:pPr lvl="1"/>
            <a:r>
              <a:rPr lang="en-US" sz="2400" b="1" dirty="0">
                <a:latin typeface="Lucida Sans Unicode" pitchFamily="34" charset="0"/>
              </a:rPr>
              <a:t>Worker’s Compensation</a:t>
            </a:r>
          </a:p>
          <a:p>
            <a:pPr lvl="1"/>
            <a:r>
              <a:rPr lang="en-US" sz="2400" b="1" dirty="0">
                <a:latin typeface="Lucida Sans Unicode" pitchFamily="34" charset="0"/>
              </a:rPr>
              <a:t>Accident &amp; Medical</a:t>
            </a:r>
          </a:p>
        </p:txBody>
      </p:sp>
    </p:spTree>
    <p:extLst>
      <p:ext uri="{BB962C8B-B14F-4D97-AF65-F5344CB8AC3E}">
        <p14:creationId xmlns:p14="http://schemas.microsoft.com/office/powerpoint/2010/main" val="3560281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latin typeface="Lucida Sans Unicode" pitchFamily="34" charset="0"/>
              </a:rPr>
              <a:t>Reviewing Financial Reports</a:t>
            </a:r>
          </a:p>
        </p:txBody>
      </p:sp>
      <p:sp>
        <p:nvSpPr>
          <p:cNvPr id="56323" name="Rectangle 3"/>
          <p:cNvSpPr>
            <a:spLocks noGrp="1" noChangeArrowheads="1"/>
          </p:cNvSpPr>
          <p:nvPr>
            <p:ph type="body" idx="1"/>
          </p:nvPr>
        </p:nvSpPr>
        <p:spPr>
          <a:xfrm>
            <a:off x="457200" y="1371600"/>
            <a:ext cx="8229600" cy="4759325"/>
          </a:xfrm>
        </p:spPr>
        <p:txBody>
          <a:bodyPr/>
          <a:lstStyle/>
          <a:p>
            <a:r>
              <a:rPr lang="en-US" sz="2600" b="1" dirty="0">
                <a:latin typeface="Lucida Sans Unicode" pitchFamily="34" charset="0"/>
              </a:rPr>
              <a:t>Review monthly financial reports presented to Church Council to ensure they reflect an accurate and complete picture of the congregation’s finances and reconcile with General Ledger balances;</a:t>
            </a:r>
          </a:p>
          <a:p>
            <a:r>
              <a:rPr lang="en-US" sz="2600" b="1" dirty="0">
                <a:latin typeface="Lucida Sans Unicode" pitchFamily="34" charset="0"/>
              </a:rPr>
              <a:t>Ensure that an annual budget is approved by the congregation and reflected in monthly financial reports;</a:t>
            </a:r>
          </a:p>
          <a:p>
            <a:r>
              <a:rPr lang="en-US" sz="2600" b="1" dirty="0">
                <a:latin typeface="Lucida Sans Unicode" pitchFamily="34" charset="0"/>
              </a:rPr>
              <a:t>Compare year-end Balance Sheet with prior year-end, noting any significant changes in assets, liabilities and equity in your report.</a:t>
            </a:r>
          </a:p>
        </p:txBody>
      </p:sp>
    </p:spTree>
    <p:extLst>
      <p:ext uri="{BB962C8B-B14F-4D97-AF65-F5344CB8AC3E}">
        <p14:creationId xmlns:p14="http://schemas.microsoft.com/office/powerpoint/2010/main" val="4109865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33400"/>
            <a:ext cx="8229600" cy="1143000"/>
          </a:xfrm>
        </p:spPr>
        <p:txBody>
          <a:bodyPr/>
          <a:lstStyle/>
          <a:p>
            <a:r>
              <a:rPr lang="en-US" sz="3200" dirty="0">
                <a:latin typeface="Lucida Sans Unicode" pitchFamily="34" charset="0"/>
              </a:rPr>
              <a:t>Audit/Financial Review </a:t>
            </a:r>
            <a:br>
              <a:rPr lang="en-US" sz="3200" dirty="0">
                <a:latin typeface="Lucida Sans Unicode" pitchFamily="34" charset="0"/>
              </a:rPr>
            </a:br>
            <a:r>
              <a:rPr lang="en-US" sz="3200" dirty="0">
                <a:latin typeface="Lucida Sans Unicode" pitchFamily="34" charset="0"/>
              </a:rPr>
              <a:t>Process Template</a:t>
            </a:r>
          </a:p>
        </p:txBody>
      </p:sp>
      <p:sp>
        <p:nvSpPr>
          <p:cNvPr id="21507" name="Rectangle 3"/>
          <p:cNvSpPr>
            <a:spLocks noGrp="1" noChangeArrowheads="1"/>
          </p:cNvSpPr>
          <p:nvPr>
            <p:ph type="body" idx="1"/>
          </p:nvPr>
        </p:nvSpPr>
        <p:spPr>
          <a:xfrm>
            <a:off x="457200" y="1905000"/>
            <a:ext cx="8229600" cy="4530725"/>
          </a:xfrm>
        </p:spPr>
        <p:txBody>
          <a:bodyPr/>
          <a:lstStyle/>
          <a:p>
            <a:r>
              <a:rPr lang="en-US" dirty="0">
                <a:latin typeface="Lucida Sans Unicode" pitchFamily="34" charset="0"/>
              </a:rPr>
              <a:t>Internal document created by Terri Robertson </a:t>
            </a:r>
          </a:p>
          <a:p>
            <a:r>
              <a:rPr lang="en-US" dirty="0">
                <a:latin typeface="Lucida Sans Unicode" pitchFamily="34" charset="0"/>
              </a:rPr>
              <a:t>Modeled after the ELCA Audit Guide</a:t>
            </a:r>
          </a:p>
          <a:p>
            <a:r>
              <a:rPr lang="en-US" dirty="0">
                <a:latin typeface="Lucida Sans Unicode" pitchFamily="34" charset="0"/>
              </a:rPr>
              <a:t>Simplified steps for smaller congregations</a:t>
            </a:r>
          </a:p>
          <a:p>
            <a:r>
              <a:rPr lang="en-US" dirty="0">
                <a:latin typeface="Lucida Sans Unicode" pitchFamily="34" charset="0"/>
              </a:rPr>
              <a:t>Not to be used in place of ELCA Audit Guide, but alongside</a:t>
            </a:r>
          </a:p>
        </p:txBody>
      </p:sp>
    </p:spTree>
    <p:extLst>
      <p:ext uri="{BB962C8B-B14F-4D97-AF65-F5344CB8AC3E}">
        <p14:creationId xmlns:p14="http://schemas.microsoft.com/office/powerpoint/2010/main" val="2021076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322A1-47F8-4B87-BF81-BB3095CED8FA}"/>
              </a:ext>
            </a:extLst>
          </p:cNvPr>
          <p:cNvSpPr>
            <a:spLocks noGrp="1"/>
          </p:cNvSpPr>
          <p:nvPr>
            <p:ph type="title"/>
          </p:nvPr>
        </p:nvSpPr>
        <p:spPr>
          <a:xfrm>
            <a:off x="456363" y="2514600"/>
            <a:ext cx="8229600" cy="1143000"/>
          </a:xfrm>
        </p:spPr>
        <p:txBody>
          <a:bodyPr/>
          <a:lstStyle/>
          <a:p>
            <a:r>
              <a:rPr lang="en-US" dirty="0">
                <a:latin typeface="Lucida Sans Unicode" panose="020B0602030504020204" pitchFamily="34" charset="0"/>
                <a:cs typeface="Lucida Sans Unicode" panose="020B0602030504020204" pitchFamily="34" charset="0"/>
              </a:rPr>
              <a:t>Question Break #3</a:t>
            </a:r>
          </a:p>
        </p:txBody>
      </p:sp>
      <p:sp>
        <p:nvSpPr>
          <p:cNvPr id="3" name="Content Placeholder 2">
            <a:extLst>
              <a:ext uri="{FF2B5EF4-FFF2-40B4-BE49-F238E27FC236}">
                <a16:creationId xmlns:a16="http://schemas.microsoft.com/office/drawing/2014/main" id="{1C9596BF-F6DA-411E-A405-072E56BA5CFD}"/>
              </a:ext>
            </a:extLst>
          </p:cNvPr>
          <p:cNvSpPr>
            <a:spLocks noGrp="1"/>
          </p:cNvSpPr>
          <p:nvPr>
            <p:ph idx="1"/>
          </p:nvPr>
        </p:nvSpPr>
        <p:spPr>
          <a:xfrm>
            <a:off x="457200" y="5943600"/>
            <a:ext cx="8229600" cy="187325"/>
          </a:xfrm>
        </p:spPr>
        <p:txBody>
          <a:bodyPr/>
          <a:lstStyle/>
          <a:p>
            <a:endParaRPr lang="en-US" dirty="0"/>
          </a:p>
        </p:txBody>
      </p:sp>
    </p:spTree>
    <p:extLst>
      <p:ext uri="{BB962C8B-B14F-4D97-AF65-F5344CB8AC3E}">
        <p14:creationId xmlns:p14="http://schemas.microsoft.com/office/powerpoint/2010/main" val="3748161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77813"/>
            <a:ext cx="8229600" cy="5894387"/>
          </a:xfrm>
        </p:spPr>
        <p:txBody>
          <a:bodyPr/>
          <a:lstStyle/>
          <a:p>
            <a:r>
              <a:rPr lang="en-US" sz="4000">
                <a:latin typeface="Lucida Sans Unicode" pitchFamily="34" charset="0"/>
              </a:rPr>
              <a:t>Evaluating Internal Controls</a:t>
            </a:r>
            <a:br>
              <a:rPr lang="en-US" sz="4000">
                <a:latin typeface="Lucida Sans Unicode" pitchFamily="34" charset="0"/>
              </a:rPr>
            </a:br>
            <a:r>
              <a:rPr lang="en-US" sz="2800" i="1">
                <a:solidFill>
                  <a:schemeClr val="tx1"/>
                </a:solidFill>
                <a:latin typeface="Lucida Sans Unicode" pitchFamily="34" charset="0"/>
              </a:rPr>
              <a:t>This is </a:t>
            </a:r>
            <a:r>
              <a:rPr lang="en-US" sz="2800" i="1" u="sng">
                <a:solidFill>
                  <a:schemeClr val="tx1"/>
                </a:solidFill>
                <a:latin typeface="Lucida Sans Unicode" pitchFamily="34" charset="0"/>
              </a:rPr>
              <a:t>essential</a:t>
            </a:r>
            <a:r>
              <a:rPr lang="en-US" sz="2800" i="1">
                <a:solidFill>
                  <a:schemeClr val="tx1"/>
                </a:solidFill>
                <a:latin typeface="Lucida Sans Unicode" pitchFamily="34" charset="0"/>
              </a:rPr>
              <a:t> regardless of the </a:t>
            </a:r>
            <a:br>
              <a:rPr lang="en-US" sz="2800" i="1">
                <a:solidFill>
                  <a:schemeClr val="tx1"/>
                </a:solidFill>
                <a:latin typeface="Lucida Sans Unicode" pitchFamily="34" charset="0"/>
              </a:rPr>
            </a:br>
            <a:r>
              <a:rPr lang="en-US" sz="2800" i="1">
                <a:solidFill>
                  <a:schemeClr val="tx1"/>
                </a:solidFill>
                <a:latin typeface="Lucida Sans Unicode" pitchFamily="34" charset="0"/>
              </a:rPr>
              <a:t>size of the congregation!</a:t>
            </a:r>
            <a:br>
              <a:rPr lang="en-US" sz="2800" i="1">
                <a:solidFill>
                  <a:schemeClr val="tx1"/>
                </a:solidFill>
                <a:latin typeface="Lucida Sans Unicode" pitchFamily="34" charset="0"/>
              </a:rPr>
            </a:br>
            <a:br>
              <a:rPr lang="en-US" sz="2400" i="1">
                <a:solidFill>
                  <a:schemeClr val="tx1"/>
                </a:solidFill>
                <a:latin typeface="Lucida Sans Unicode" pitchFamily="34" charset="0"/>
              </a:rPr>
            </a:br>
            <a:r>
              <a:rPr lang="en-US" sz="2800">
                <a:latin typeface="Lucida Sans Unicode" pitchFamily="34" charset="0"/>
              </a:rPr>
              <a:t>The internal control structure is the process that assures that the congregation is operating efficiently and effectively, </a:t>
            </a:r>
            <a:br>
              <a:rPr lang="en-US" sz="2800">
                <a:latin typeface="Lucida Sans Unicode" pitchFamily="34" charset="0"/>
              </a:rPr>
            </a:br>
            <a:r>
              <a:rPr lang="en-US" sz="2800">
                <a:latin typeface="Lucida Sans Unicode" pitchFamily="34" charset="0"/>
              </a:rPr>
              <a:t>that its financial reporting is reliable, </a:t>
            </a:r>
            <a:br>
              <a:rPr lang="en-US" sz="2800">
                <a:latin typeface="Lucida Sans Unicode" pitchFamily="34" charset="0"/>
              </a:rPr>
            </a:br>
            <a:r>
              <a:rPr lang="en-US" sz="2800">
                <a:latin typeface="Lucida Sans Unicode" pitchFamily="34" charset="0"/>
              </a:rPr>
              <a:t>and that its assets are safeguarded. </a:t>
            </a:r>
            <a:br>
              <a:rPr lang="en-US" sz="2800">
                <a:latin typeface="Lucida Sans Unicode" pitchFamily="34" charset="0"/>
              </a:rPr>
            </a:br>
            <a:r>
              <a:rPr lang="en-US" sz="2800">
                <a:latin typeface="Lucida Sans Unicode" pitchFamily="34" charset="0"/>
              </a:rPr>
              <a:t>This should not just be a process on paper, but in actual operation!</a:t>
            </a:r>
            <a:endParaRPr lang="en-US" sz="4000">
              <a:latin typeface="Lucida Sans Unicode"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z="3600">
                <a:latin typeface="Lucida Sans Unicode" pitchFamily="34" charset="0"/>
              </a:rPr>
              <a:t>Areas of concern that should be evaluated include:</a:t>
            </a:r>
          </a:p>
        </p:txBody>
      </p:sp>
      <p:sp>
        <p:nvSpPr>
          <p:cNvPr id="61443" name="Rectangle 3"/>
          <p:cNvSpPr>
            <a:spLocks noGrp="1" noChangeArrowheads="1"/>
          </p:cNvSpPr>
          <p:nvPr>
            <p:ph type="body" idx="1"/>
          </p:nvPr>
        </p:nvSpPr>
        <p:spPr>
          <a:xfrm>
            <a:off x="457200" y="1524000"/>
            <a:ext cx="8229600" cy="5105400"/>
          </a:xfrm>
        </p:spPr>
        <p:txBody>
          <a:bodyPr/>
          <a:lstStyle/>
          <a:p>
            <a:r>
              <a:rPr lang="en-US" sz="2800" b="1" dirty="0">
                <a:latin typeface="Lucida Sans Unicode" pitchFamily="34" charset="0"/>
              </a:rPr>
              <a:t>Segregation of duties:</a:t>
            </a:r>
          </a:p>
          <a:p>
            <a:pPr lvl="1"/>
            <a:r>
              <a:rPr lang="en-US" sz="2400" b="1" dirty="0">
                <a:latin typeface="Lucida Sans Unicode" pitchFamily="34" charset="0"/>
              </a:rPr>
              <a:t>Financial Secretary and Church Treasurer should not be related;</a:t>
            </a:r>
          </a:p>
          <a:p>
            <a:pPr lvl="1"/>
            <a:r>
              <a:rPr lang="en-US" sz="2400" b="1" dirty="0">
                <a:latin typeface="Lucida Sans Unicode" pitchFamily="34" charset="0"/>
              </a:rPr>
              <a:t>The person(s) performing the audit/review should not be related to either the Financial Secretary or Treasurer;</a:t>
            </a:r>
          </a:p>
          <a:p>
            <a:pPr lvl="1"/>
            <a:r>
              <a:rPr lang="en-US" sz="2400" b="1" dirty="0">
                <a:latin typeface="Lucida Sans Unicode" pitchFamily="34" charset="0"/>
              </a:rPr>
              <a:t>At least two </a:t>
            </a:r>
            <a:r>
              <a:rPr lang="en-US" sz="2400" b="1" u="sng" dirty="0">
                <a:latin typeface="Lucida Sans Unicode" pitchFamily="34" charset="0"/>
              </a:rPr>
              <a:t>unrelated</a:t>
            </a:r>
            <a:r>
              <a:rPr lang="en-US" sz="2400" b="1" dirty="0">
                <a:latin typeface="Lucida Sans Unicode" pitchFamily="34" charset="0"/>
              </a:rPr>
              <a:t> people should count Sunday collections-neither should be the Financial Secretary or Treasurer;</a:t>
            </a:r>
          </a:p>
          <a:p>
            <a:pPr lvl="1"/>
            <a:r>
              <a:rPr lang="en-US" sz="2400" b="1" dirty="0">
                <a:latin typeface="Lucida Sans Unicode" pitchFamily="34" charset="0"/>
              </a:rPr>
              <a:t>Receipt &amp; disbursement functions – different people should be involved in these processes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z="3600">
                <a:latin typeface="Lucida Sans Unicode" pitchFamily="34" charset="0"/>
              </a:rPr>
              <a:t>Areas of concern that should be evaluated include:</a:t>
            </a:r>
          </a:p>
        </p:txBody>
      </p:sp>
      <p:sp>
        <p:nvSpPr>
          <p:cNvPr id="61443" name="Rectangle 3"/>
          <p:cNvSpPr>
            <a:spLocks noGrp="1" noChangeArrowheads="1"/>
          </p:cNvSpPr>
          <p:nvPr>
            <p:ph type="body" idx="1"/>
          </p:nvPr>
        </p:nvSpPr>
        <p:spPr>
          <a:xfrm>
            <a:off x="457200" y="1524000"/>
            <a:ext cx="8229600" cy="5105400"/>
          </a:xfrm>
        </p:spPr>
        <p:txBody>
          <a:bodyPr/>
          <a:lstStyle/>
          <a:p>
            <a:r>
              <a:rPr lang="en-US" sz="2800" b="1" dirty="0">
                <a:latin typeface="Lucida Sans Unicode" pitchFamily="34" charset="0"/>
              </a:rPr>
              <a:t>Segregation of duties:</a:t>
            </a:r>
          </a:p>
          <a:p>
            <a:pPr lvl="1"/>
            <a:r>
              <a:rPr lang="en-US" sz="2400" b="1" dirty="0">
                <a:latin typeface="Lucida Sans Unicode" pitchFamily="34" charset="0"/>
              </a:rPr>
              <a:t>Disbursement review and approval – Bills should be approved by someone who isn’t the check preparer or signer;</a:t>
            </a:r>
          </a:p>
          <a:p>
            <a:pPr lvl="1"/>
            <a:r>
              <a:rPr lang="en-US" sz="2400" b="1" dirty="0">
                <a:latin typeface="Lucida Sans Unicode" pitchFamily="34" charset="0"/>
              </a:rPr>
              <a:t>Check signing – Two signers are recommended - signer should not be authorizer of expenses or the person performing bank reconciliations;</a:t>
            </a:r>
          </a:p>
          <a:p>
            <a:pPr lvl="1"/>
            <a:r>
              <a:rPr lang="en-US" sz="2400" b="1" dirty="0">
                <a:latin typeface="Lucida Sans Unicode" pitchFamily="34" charset="0"/>
              </a:rPr>
              <a:t>Online transactions – Approval process should be established;</a:t>
            </a:r>
          </a:p>
          <a:p>
            <a:pPr lvl="1"/>
            <a:r>
              <a:rPr lang="en-US" sz="2400" b="1" dirty="0">
                <a:latin typeface="Lucida Sans Unicode" pitchFamily="34" charset="0"/>
              </a:rPr>
              <a:t>Bank reconciliations – someone who neither approves or signs checks nor makes deposits.</a:t>
            </a:r>
          </a:p>
        </p:txBody>
      </p:sp>
    </p:spTree>
    <p:extLst>
      <p:ext uri="{BB962C8B-B14F-4D97-AF65-F5344CB8AC3E}">
        <p14:creationId xmlns:p14="http://schemas.microsoft.com/office/powerpoint/2010/main" val="797387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277813"/>
            <a:ext cx="8229600" cy="5589587"/>
          </a:xfrm>
        </p:spPr>
        <p:txBody>
          <a:bodyPr/>
          <a:lstStyle/>
          <a:p>
            <a:r>
              <a:rPr lang="en-US" sz="4000">
                <a:latin typeface="Lucida Sans Unicode" pitchFamily="34" charset="0"/>
              </a:rPr>
              <a:t>The Auditor’s Report</a:t>
            </a:r>
            <a:br>
              <a:rPr lang="en-US" sz="4000">
                <a:latin typeface="Lucida Sans Unicode" pitchFamily="34" charset="0"/>
              </a:rPr>
            </a:br>
            <a:br>
              <a:rPr lang="en-US" sz="4000">
                <a:latin typeface="Lucida Sans Unicode" pitchFamily="34" charset="0"/>
              </a:rPr>
            </a:br>
            <a:r>
              <a:rPr lang="en-US" sz="2800">
                <a:solidFill>
                  <a:schemeClr val="tx1"/>
                </a:solidFill>
                <a:latin typeface="Lucida Sans Unicode" pitchFamily="34" charset="0"/>
              </a:rPr>
              <a:t>A written report for presentation to</a:t>
            </a:r>
            <a:br>
              <a:rPr lang="en-US" sz="2800">
                <a:solidFill>
                  <a:schemeClr val="tx1"/>
                </a:solidFill>
                <a:latin typeface="Lucida Sans Unicode" pitchFamily="34" charset="0"/>
              </a:rPr>
            </a:br>
            <a:r>
              <a:rPr lang="en-US" sz="2800">
                <a:solidFill>
                  <a:schemeClr val="tx1"/>
                </a:solidFill>
                <a:latin typeface="Lucida Sans Unicode" pitchFamily="34" charset="0"/>
              </a:rPr>
              <a:t>the Finance Committee and</a:t>
            </a:r>
            <a:br>
              <a:rPr lang="en-US" sz="2800">
                <a:solidFill>
                  <a:schemeClr val="tx1"/>
                </a:solidFill>
                <a:latin typeface="Lucida Sans Unicode" pitchFamily="34" charset="0"/>
              </a:rPr>
            </a:br>
            <a:r>
              <a:rPr lang="en-US" sz="2800">
                <a:solidFill>
                  <a:schemeClr val="tx1"/>
                </a:solidFill>
                <a:latin typeface="Lucida Sans Unicode" pitchFamily="34" charset="0"/>
              </a:rPr>
              <a:t>Congregation Council</a:t>
            </a:r>
            <a:endParaRPr lang="en-US" sz="4000">
              <a:latin typeface="Lucida Sans Unicode"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77813"/>
            <a:ext cx="8229600" cy="788987"/>
          </a:xfrm>
        </p:spPr>
        <p:txBody>
          <a:bodyPr/>
          <a:lstStyle/>
          <a:p>
            <a:r>
              <a:rPr lang="en-US" sz="3200">
                <a:latin typeface="Lucida Sans Unicode" pitchFamily="34" charset="0"/>
              </a:rPr>
              <a:t>The written report should include:</a:t>
            </a:r>
          </a:p>
        </p:txBody>
      </p:sp>
      <p:sp>
        <p:nvSpPr>
          <p:cNvPr id="68611" name="Rectangle 3"/>
          <p:cNvSpPr>
            <a:spLocks noGrp="1" noChangeArrowheads="1"/>
          </p:cNvSpPr>
          <p:nvPr>
            <p:ph type="body" idx="1"/>
          </p:nvPr>
        </p:nvSpPr>
        <p:spPr>
          <a:xfrm>
            <a:off x="457200" y="1371600"/>
            <a:ext cx="8229600" cy="5105400"/>
          </a:xfrm>
        </p:spPr>
        <p:txBody>
          <a:bodyPr/>
          <a:lstStyle/>
          <a:p>
            <a:r>
              <a:rPr lang="en-US" sz="2800" b="1" dirty="0">
                <a:latin typeface="Lucida Sans Unicode" pitchFamily="34" charset="0"/>
              </a:rPr>
              <a:t>Annual Audit Report Form (see ELCA Audit Guide - Exhibit IV, </a:t>
            </a:r>
            <a:r>
              <a:rPr lang="en-US" sz="2800" b="1" dirty="0" err="1">
                <a:latin typeface="Lucida Sans Unicode" pitchFamily="34" charset="0"/>
              </a:rPr>
              <a:t>pg</a:t>
            </a:r>
            <a:r>
              <a:rPr lang="en-US" sz="2800" b="1" dirty="0">
                <a:latin typeface="Lucida Sans Unicode" pitchFamily="34" charset="0"/>
              </a:rPr>
              <a:t> 25);</a:t>
            </a:r>
          </a:p>
          <a:p>
            <a:r>
              <a:rPr lang="en-US" sz="2800" b="1" dirty="0">
                <a:latin typeface="Lucida Sans Unicode" pitchFamily="34" charset="0"/>
              </a:rPr>
              <a:t>Documentation of steps taken:</a:t>
            </a:r>
          </a:p>
          <a:p>
            <a:r>
              <a:rPr lang="en-US" sz="2800" b="1" dirty="0">
                <a:latin typeface="Lucida Sans Unicode" pitchFamily="34" charset="0"/>
              </a:rPr>
              <a:t>List of items provided for review;</a:t>
            </a:r>
          </a:p>
          <a:p>
            <a:r>
              <a:rPr lang="en-US" sz="2800" b="1" dirty="0">
                <a:latin typeface="Lucida Sans Unicode" pitchFamily="34" charset="0"/>
              </a:rPr>
              <a:t>List of items NOT available for review;</a:t>
            </a:r>
          </a:p>
          <a:p>
            <a:r>
              <a:rPr lang="en-US" sz="2800" b="1" dirty="0">
                <a:latin typeface="Lucida Sans Unicode" pitchFamily="34" charset="0"/>
              </a:rPr>
              <a:t>Audit conclusion</a:t>
            </a:r>
          </a:p>
          <a:p>
            <a:r>
              <a:rPr lang="en-US" sz="2800" b="1" dirty="0">
                <a:latin typeface="Lucida Sans Unicode" pitchFamily="34" charset="0"/>
              </a:rPr>
              <a:t>List of comments and recommendations</a:t>
            </a:r>
          </a:p>
          <a:p>
            <a:pPr marL="0" indent="0">
              <a:buNone/>
            </a:pPr>
            <a:endParaRPr lang="en-US" sz="2400" b="1" dirty="0">
              <a:latin typeface="Lucida Sans Unicode"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a:xfrm>
            <a:off x="457200" y="277813"/>
            <a:ext cx="8229600" cy="5970587"/>
          </a:xfrm>
        </p:spPr>
        <p:txBody>
          <a:bodyPr/>
          <a:lstStyle/>
          <a:p>
            <a:r>
              <a:rPr lang="en-US" sz="3200" dirty="0">
                <a:latin typeface="Lucida Sans Unicode" pitchFamily="34" charset="0"/>
              </a:rPr>
              <a:t>Once the report is prepared and after everyone agrees on the findings, recommendations, and the tone of the report, the Report of the Annual Audit </a:t>
            </a:r>
            <a:br>
              <a:rPr lang="en-US" sz="3200" dirty="0">
                <a:latin typeface="Lucida Sans Unicode" pitchFamily="34" charset="0"/>
              </a:rPr>
            </a:br>
            <a:r>
              <a:rPr lang="en-US" sz="3200" dirty="0">
                <a:latin typeface="Lucida Sans Unicode" pitchFamily="34" charset="0"/>
              </a:rPr>
              <a:t>to the Finance Committee,  Congregation Council.</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a:xfrm>
            <a:off x="457200" y="277813"/>
            <a:ext cx="8229600" cy="5970587"/>
          </a:xfrm>
        </p:spPr>
        <p:txBody>
          <a:bodyPr/>
          <a:lstStyle/>
          <a:p>
            <a:r>
              <a:rPr lang="en-US" dirty="0">
                <a:latin typeface="Lucida Sans Unicode" pitchFamily="34" charset="0"/>
              </a:rPr>
              <a:t>Additional Questions?</a:t>
            </a:r>
            <a:br>
              <a:rPr lang="en-US" dirty="0">
                <a:latin typeface="Lucida Sans Unicode" pitchFamily="34" charset="0"/>
              </a:rPr>
            </a:br>
            <a:br>
              <a:rPr lang="en-US" dirty="0">
                <a:latin typeface="Lucida Sans Unicode" pitchFamily="34" charset="0"/>
              </a:rPr>
            </a:br>
            <a:r>
              <a:rPr lang="en-US" dirty="0">
                <a:latin typeface="Lucida Sans Unicode" pitchFamily="34" charset="0"/>
              </a:rPr>
              <a:t>Contact Terri Robertson at 714-692-2791, ext. 732</a:t>
            </a:r>
            <a:br>
              <a:rPr lang="en-US" dirty="0">
                <a:latin typeface="Lucida Sans Unicode" pitchFamily="34" charset="0"/>
              </a:rPr>
            </a:br>
            <a:r>
              <a:rPr lang="en-US" sz="3600" dirty="0">
                <a:latin typeface="Lucida Sans Unicode" pitchFamily="34" charset="0"/>
              </a:rPr>
              <a:t>terrirobertson@pacificasynod.org</a:t>
            </a:r>
          </a:p>
        </p:txBody>
      </p:sp>
    </p:spTree>
    <p:extLst>
      <p:ext uri="{BB962C8B-B14F-4D97-AF65-F5344CB8AC3E}">
        <p14:creationId xmlns:p14="http://schemas.microsoft.com/office/powerpoint/2010/main" val="249836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6122987"/>
          </a:xfrm>
        </p:spPr>
        <p:txBody>
          <a:bodyPr/>
          <a:lstStyle/>
          <a:p>
            <a:r>
              <a:rPr lang="en-US" dirty="0">
                <a:latin typeface="Lucida Sans Unicode" pitchFamily="34" charset="0"/>
              </a:rPr>
              <a:t>What is an audit?</a:t>
            </a:r>
            <a:br>
              <a:rPr lang="en-US" dirty="0">
                <a:latin typeface="Lucida Sans Unicode" pitchFamily="34" charset="0"/>
              </a:rPr>
            </a:br>
            <a:br>
              <a:rPr lang="en-US" sz="2400" dirty="0">
                <a:latin typeface="Lucida Sans Unicode" pitchFamily="34" charset="0"/>
              </a:rPr>
            </a:br>
            <a:br>
              <a:rPr lang="en-US" sz="2400" dirty="0">
                <a:latin typeface="Lucida Sans Unicode" pitchFamily="34" charset="0"/>
              </a:rPr>
            </a:br>
            <a:r>
              <a:rPr lang="en-US" sz="2400" dirty="0">
                <a:solidFill>
                  <a:schemeClr val="tx1"/>
                </a:solidFill>
                <a:latin typeface="Lucida Sans Unicode" pitchFamily="34" charset="0"/>
              </a:rPr>
              <a:t>A congregational audit is an independent evaluation of the financial records and the internal controls of the congregation for the purposes of providing an opinion on the </a:t>
            </a:r>
            <a:r>
              <a:rPr lang="en-US" sz="2400" u="sng" dirty="0">
                <a:solidFill>
                  <a:schemeClr val="tx1"/>
                </a:solidFill>
                <a:latin typeface="Lucida Sans Unicode" pitchFamily="34" charset="0"/>
              </a:rPr>
              <a:t>reasonableness</a:t>
            </a:r>
            <a:r>
              <a:rPr lang="en-US" sz="2400" dirty="0">
                <a:solidFill>
                  <a:schemeClr val="tx1"/>
                </a:solidFill>
                <a:latin typeface="Lucida Sans Unicode" pitchFamily="34" charset="0"/>
              </a:rPr>
              <a:t> of the congregation’s financial statements and recommending improvements to internal controls.</a:t>
            </a:r>
            <a:endParaRPr lang="en-US" dirty="0">
              <a:solidFill>
                <a:schemeClr val="tx1"/>
              </a:solidFill>
              <a:latin typeface="Lucida Sans Unicode" pitchFamily="34" charset="0"/>
            </a:endParaRPr>
          </a:p>
        </p:txBody>
      </p:sp>
    </p:spTree>
    <p:extLst>
      <p:ext uri="{BB962C8B-B14F-4D97-AF65-F5344CB8AC3E}">
        <p14:creationId xmlns:p14="http://schemas.microsoft.com/office/powerpoint/2010/main" val="3569378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6122987"/>
          </a:xfrm>
        </p:spPr>
        <p:txBody>
          <a:bodyPr/>
          <a:lstStyle/>
          <a:p>
            <a:r>
              <a:rPr lang="en-US" dirty="0">
                <a:latin typeface="Lucida Sans Unicode" pitchFamily="34" charset="0"/>
              </a:rPr>
              <a:t>What is the difference between an audit and a financial review?</a:t>
            </a:r>
            <a:br>
              <a:rPr lang="en-US" sz="2400" dirty="0">
                <a:latin typeface="Lucida Sans Unicode" pitchFamily="34" charset="0"/>
              </a:rPr>
            </a:br>
            <a:br>
              <a:rPr lang="en-US" sz="2400" dirty="0">
                <a:latin typeface="Lucida Sans Unicode" pitchFamily="34" charset="0"/>
              </a:rPr>
            </a:br>
            <a:r>
              <a:rPr lang="en-US" sz="2400" dirty="0">
                <a:solidFill>
                  <a:schemeClr val="tx1"/>
                </a:solidFill>
                <a:latin typeface="Lucida Sans Unicode" pitchFamily="34" charset="0"/>
              </a:rPr>
              <a:t>An audit is a thorough examination of the financial information of an organization to provide an opinion on the same. It provides a reasonable level of assurance.</a:t>
            </a:r>
            <a:br>
              <a:rPr lang="en-US" sz="2400" dirty="0">
                <a:solidFill>
                  <a:schemeClr val="tx1"/>
                </a:solidFill>
                <a:latin typeface="Lucida Sans Unicode" pitchFamily="34" charset="0"/>
              </a:rPr>
            </a:br>
            <a:br>
              <a:rPr lang="en-US" sz="2400" dirty="0">
                <a:solidFill>
                  <a:schemeClr val="tx1"/>
                </a:solidFill>
                <a:latin typeface="Lucida Sans Unicode" pitchFamily="34" charset="0"/>
              </a:rPr>
            </a:br>
            <a:r>
              <a:rPr lang="en-US" sz="2400" dirty="0">
                <a:solidFill>
                  <a:schemeClr val="tx1"/>
                </a:solidFill>
                <a:latin typeface="Lucida Sans Unicode" pitchFamily="34" charset="0"/>
              </a:rPr>
              <a:t>A review can be understood as the formal assessment of your financial statements, to introduce change, if any. It is an evaluation of financial data to provide moderate level of assurance</a:t>
            </a:r>
            <a:endParaRPr lang="en-US" dirty="0">
              <a:solidFill>
                <a:schemeClr val="tx1"/>
              </a:solidFill>
              <a:latin typeface="Lucida Sans Unicode" pitchFamily="34" charset="0"/>
            </a:endParaRPr>
          </a:p>
        </p:txBody>
      </p:sp>
    </p:spTree>
    <p:extLst>
      <p:ext uri="{BB962C8B-B14F-4D97-AF65-F5344CB8AC3E}">
        <p14:creationId xmlns:p14="http://schemas.microsoft.com/office/powerpoint/2010/main" val="290320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133600"/>
            <a:ext cx="8229600" cy="1627187"/>
          </a:xfrm>
        </p:spPr>
        <p:txBody>
          <a:bodyPr/>
          <a:lstStyle/>
          <a:p>
            <a:r>
              <a:rPr lang="en-US" sz="3600" dirty="0">
                <a:latin typeface="Lucida Sans Unicode" pitchFamily="34" charset="0"/>
              </a:rPr>
              <a:t>Why would a congregation </a:t>
            </a:r>
            <a:br>
              <a:rPr lang="en-US" sz="3600" dirty="0">
                <a:latin typeface="Lucida Sans Unicode" pitchFamily="34" charset="0"/>
              </a:rPr>
            </a:br>
            <a:r>
              <a:rPr lang="en-US" sz="3600" dirty="0">
                <a:latin typeface="Lucida Sans Unicode" pitchFamily="34" charset="0"/>
              </a:rPr>
              <a:t>want an audit/financial review?</a:t>
            </a:r>
            <a:br>
              <a:rPr lang="en-US" sz="3600" dirty="0">
                <a:latin typeface="Lucida Sans Unicode" pitchFamily="34" charset="0"/>
              </a:rPr>
            </a:br>
            <a:br>
              <a:rPr lang="en-US" sz="3600" dirty="0">
                <a:latin typeface="Lucida Sans Unicode" pitchFamily="34" charset="0"/>
              </a:rPr>
            </a:br>
            <a:r>
              <a:rPr lang="en-US" sz="2400" dirty="0">
                <a:solidFill>
                  <a:schemeClr val="tx1"/>
                </a:solidFill>
                <a:latin typeface="Lucida Sans Unicode" pitchFamily="34" charset="0"/>
              </a:rPr>
              <a:t>Conducting an audit is NOT a symbol of distrust!</a:t>
            </a:r>
            <a:br>
              <a:rPr lang="en-US" sz="2400" dirty="0">
                <a:solidFill>
                  <a:schemeClr val="tx1"/>
                </a:solidFill>
                <a:latin typeface="Lucida Sans Unicode" pitchFamily="34" charset="0"/>
              </a:rPr>
            </a:br>
            <a:br>
              <a:rPr lang="en-US" sz="2400" dirty="0">
                <a:solidFill>
                  <a:schemeClr val="tx1"/>
                </a:solidFill>
                <a:latin typeface="Lucida Sans Unicode" pitchFamily="34" charset="0"/>
              </a:rPr>
            </a:br>
            <a:r>
              <a:rPr lang="en-US" sz="2400" dirty="0">
                <a:solidFill>
                  <a:schemeClr val="tx1"/>
                </a:solidFill>
                <a:latin typeface="Lucida Sans Unicode" pitchFamily="34" charset="0"/>
              </a:rPr>
              <a:t>It is a mark of responsibility.</a:t>
            </a:r>
            <a:br>
              <a:rPr lang="en-US" sz="2400" dirty="0">
                <a:solidFill>
                  <a:schemeClr val="tx1"/>
                </a:solidFill>
                <a:latin typeface="Lucida Sans Unicode" pitchFamily="34" charset="0"/>
              </a:rPr>
            </a:br>
            <a:br>
              <a:rPr lang="en-US" sz="2400" dirty="0">
                <a:solidFill>
                  <a:schemeClr val="tx1"/>
                </a:solidFill>
                <a:latin typeface="Lucida Sans Unicode" pitchFamily="34" charset="0"/>
              </a:rPr>
            </a:br>
            <a:r>
              <a:rPr lang="en-US" sz="2400" dirty="0">
                <a:solidFill>
                  <a:schemeClr val="tx1"/>
                </a:solidFill>
                <a:latin typeface="Lucida Sans Unicode" pitchFamily="34" charset="0"/>
              </a:rPr>
              <a:t>It is good stewardship demonstrated for all to see.</a:t>
            </a:r>
            <a:br>
              <a:rPr lang="en-US" sz="2400" dirty="0">
                <a:solidFill>
                  <a:schemeClr val="tx1"/>
                </a:solidFill>
                <a:latin typeface="Lucida Sans Unicode" pitchFamily="34" charset="0"/>
              </a:rPr>
            </a:br>
            <a:br>
              <a:rPr lang="en-US" sz="2400" dirty="0">
                <a:solidFill>
                  <a:schemeClr val="tx1"/>
                </a:solidFill>
                <a:latin typeface="Lucida Sans Unicode" pitchFamily="34" charset="0"/>
              </a:rPr>
            </a:br>
            <a:r>
              <a:rPr lang="en-US" sz="2400" dirty="0">
                <a:solidFill>
                  <a:schemeClr val="tx1"/>
                </a:solidFill>
                <a:latin typeface="Lucida Sans Unicode" pitchFamily="34" charset="0"/>
              </a:rPr>
              <a:t>It is a message to congregation donors that you care about their gifts.</a:t>
            </a:r>
            <a:endParaRPr lang="en-US" sz="3600" dirty="0">
              <a:latin typeface="Lucida Sans Unicode" pitchFamily="34" charset="0"/>
            </a:endParaRPr>
          </a:p>
        </p:txBody>
      </p:sp>
      <p:sp>
        <p:nvSpPr>
          <p:cNvPr id="32771" name="Rectangle 3"/>
          <p:cNvSpPr>
            <a:spLocks noGrp="1" noChangeArrowheads="1"/>
          </p:cNvSpPr>
          <p:nvPr>
            <p:ph type="body" idx="1"/>
          </p:nvPr>
        </p:nvSpPr>
        <p:spPr>
          <a:xfrm>
            <a:off x="457200" y="6172200"/>
            <a:ext cx="8229600" cy="45719"/>
          </a:xfrm>
        </p:spPr>
        <p:txBody>
          <a:bodyPr/>
          <a:lstStyle/>
          <a:p>
            <a:pPr marL="0" indent="0">
              <a:buNone/>
            </a:pPr>
            <a:endParaRPr lang="en-US" sz="2400" b="1" dirty="0">
              <a:solidFill>
                <a:schemeClr val="tx2"/>
              </a:solidFill>
              <a:latin typeface="Lucida Sans Unicode"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7813"/>
            <a:ext cx="8229600" cy="1627187"/>
          </a:xfrm>
        </p:spPr>
        <p:txBody>
          <a:bodyPr/>
          <a:lstStyle/>
          <a:p>
            <a:r>
              <a:rPr lang="en-US" sz="3600" dirty="0">
                <a:latin typeface="Lucida Sans Unicode" pitchFamily="34" charset="0"/>
              </a:rPr>
              <a:t>Why would a congregation </a:t>
            </a:r>
            <a:br>
              <a:rPr lang="en-US" sz="3600" dirty="0">
                <a:latin typeface="Lucida Sans Unicode" pitchFamily="34" charset="0"/>
              </a:rPr>
            </a:br>
            <a:r>
              <a:rPr lang="en-US" sz="3600" dirty="0">
                <a:latin typeface="Lucida Sans Unicode" pitchFamily="34" charset="0"/>
              </a:rPr>
              <a:t>want an audit/financial review?</a:t>
            </a:r>
            <a:endParaRPr lang="en-US" sz="3600" i="1" dirty="0">
              <a:latin typeface="Lucida Sans Unicode" pitchFamily="34" charset="0"/>
            </a:endParaRPr>
          </a:p>
        </p:txBody>
      </p:sp>
      <p:sp>
        <p:nvSpPr>
          <p:cNvPr id="32771" name="Rectangle 3"/>
          <p:cNvSpPr>
            <a:spLocks noGrp="1" noChangeArrowheads="1"/>
          </p:cNvSpPr>
          <p:nvPr>
            <p:ph type="body" idx="1"/>
          </p:nvPr>
        </p:nvSpPr>
        <p:spPr>
          <a:xfrm>
            <a:off x="457200" y="1981200"/>
            <a:ext cx="8229600" cy="4648200"/>
          </a:xfrm>
        </p:spPr>
        <p:txBody>
          <a:bodyPr/>
          <a:lstStyle/>
          <a:p>
            <a:r>
              <a:rPr lang="en-US" sz="2400" b="1" u="sng" dirty="0">
                <a:latin typeface="Lucida Sans Unicode" pitchFamily="34" charset="0"/>
              </a:rPr>
              <a:t>Protects persons </a:t>
            </a:r>
            <a:r>
              <a:rPr lang="en-US" sz="2400" b="1" dirty="0">
                <a:latin typeface="Lucida Sans Unicode" pitchFamily="34" charset="0"/>
              </a:rPr>
              <a:t>from unwarranted charges of careless or improper handling of funds;</a:t>
            </a:r>
          </a:p>
          <a:p>
            <a:r>
              <a:rPr lang="en-US" sz="2400" b="1" u="sng" dirty="0">
                <a:latin typeface="Lucida Sans Unicode" pitchFamily="34" charset="0"/>
              </a:rPr>
              <a:t>Protects the congregation’s </a:t>
            </a:r>
            <a:r>
              <a:rPr lang="en-US" sz="2400" b="1" dirty="0">
                <a:latin typeface="Lucida Sans Unicode" pitchFamily="34" charset="0"/>
              </a:rPr>
              <a:t>reputation and builds the </a:t>
            </a:r>
            <a:r>
              <a:rPr lang="en-US" sz="2400" b="1" u="sng" dirty="0">
                <a:latin typeface="Lucida Sans Unicode" pitchFamily="34" charset="0"/>
              </a:rPr>
              <a:t>trust and confidence</a:t>
            </a:r>
            <a:r>
              <a:rPr lang="en-US" sz="2400" b="1" dirty="0">
                <a:latin typeface="Lucida Sans Unicode" pitchFamily="34" charset="0"/>
              </a:rPr>
              <a:t> of the financial supporters of the church;</a:t>
            </a:r>
          </a:p>
          <a:p>
            <a:r>
              <a:rPr lang="en-US" sz="2400" b="1" u="sng" dirty="0">
                <a:latin typeface="Lucida Sans Unicode" pitchFamily="34" charset="0"/>
              </a:rPr>
              <a:t>Assures</a:t>
            </a:r>
            <a:r>
              <a:rPr lang="en-US" sz="2400" b="1" dirty="0">
                <a:latin typeface="Lucida Sans Unicode" pitchFamily="34" charset="0"/>
              </a:rPr>
              <a:t> that when there is a turnover in personnel there will be continuity in accountability;</a:t>
            </a:r>
          </a:p>
          <a:p>
            <a:r>
              <a:rPr lang="en-US" sz="2400" b="1" u="sng" dirty="0">
                <a:latin typeface="Lucida Sans Unicode" pitchFamily="34" charset="0"/>
              </a:rPr>
              <a:t>Assures</a:t>
            </a:r>
            <a:r>
              <a:rPr lang="en-US" sz="2400" b="1" dirty="0">
                <a:latin typeface="Lucida Sans Unicode" pitchFamily="34" charset="0"/>
              </a:rPr>
              <a:t> gifts made to the church with special conditions attached are consistently administered;</a:t>
            </a:r>
          </a:p>
          <a:p>
            <a:r>
              <a:rPr lang="en-US" sz="2400" b="1" dirty="0">
                <a:latin typeface="Lucida Sans Unicode" pitchFamily="34" charset="0"/>
              </a:rPr>
              <a:t>Provides </a:t>
            </a:r>
            <a:r>
              <a:rPr lang="en-US" sz="2400" b="1" u="sng" dirty="0">
                <a:latin typeface="Lucida Sans Unicode" pitchFamily="34" charset="0"/>
              </a:rPr>
              <a:t>checks and balances </a:t>
            </a:r>
            <a:r>
              <a:rPr lang="en-US" sz="2400" b="1" dirty="0">
                <a:latin typeface="Lucida Sans Unicode" pitchFamily="34" charset="0"/>
              </a:rPr>
              <a:t>for sums received and expended.</a:t>
            </a:r>
          </a:p>
        </p:txBody>
      </p:sp>
    </p:spTree>
    <p:extLst>
      <p:ext uri="{BB962C8B-B14F-4D97-AF65-F5344CB8AC3E}">
        <p14:creationId xmlns:p14="http://schemas.microsoft.com/office/powerpoint/2010/main" val="1957964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6E4C2-3C3D-4EF6-93B3-EE1446FDFD8C}"/>
              </a:ext>
            </a:extLst>
          </p:cNvPr>
          <p:cNvSpPr>
            <a:spLocks noGrp="1"/>
          </p:cNvSpPr>
          <p:nvPr>
            <p:ph type="title"/>
          </p:nvPr>
        </p:nvSpPr>
        <p:spPr>
          <a:xfrm>
            <a:off x="463899" y="2322653"/>
            <a:ext cx="8229600" cy="1143000"/>
          </a:xfrm>
        </p:spPr>
        <p:txBody>
          <a:bodyPr/>
          <a:lstStyle/>
          <a:p>
            <a:r>
              <a:rPr lang="en-US" dirty="0">
                <a:latin typeface="Lucida Sans Unicode" panose="020B0602030504020204" pitchFamily="34" charset="0"/>
                <a:cs typeface="Lucida Sans Unicode" panose="020B0602030504020204" pitchFamily="34" charset="0"/>
              </a:rPr>
              <a:t>Question Break #1</a:t>
            </a:r>
          </a:p>
        </p:txBody>
      </p:sp>
      <p:sp>
        <p:nvSpPr>
          <p:cNvPr id="3" name="Content Placeholder 2">
            <a:extLst>
              <a:ext uri="{FF2B5EF4-FFF2-40B4-BE49-F238E27FC236}">
                <a16:creationId xmlns:a16="http://schemas.microsoft.com/office/drawing/2014/main" id="{846D6873-B2BA-4F76-AED3-BF37E4F3CF3B}"/>
              </a:ext>
            </a:extLst>
          </p:cNvPr>
          <p:cNvSpPr>
            <a:spLocks noGrp="1"/>
          </p:cNvSpPr>
          <p:nvPr>
            <p:ph idx="1"/>
          </p:nvPr>
        </p:nvSpPr>
        <p:spPr>
          <a:xfrm>
            <a:off x="457200" y="4987925"/>
            <a:ext cx="8229600" cy="1143000"/>
          </a:xfrm>
        </p:spPr>
        <p:txBody>
          <a:bodyPr/>
          <a:lstStyle/>
          <a:p>
            <a:endParaRPr lang="en-US" dirty="0"/>
          </a:p>
        </p:txBody>
      </p:sp>
    </p:spTree>
    <p:extLst>
      <p:ext uri="{BB962C8B-B14F-4D97-AF65-F5344CB8AC3E}">
        <p14:creationId xmlns:p14="http://schemas.microsoft.com/office/powerpoint/2010/main" val="230524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6122987"/>
          </a:xfrm>
        </p:spPr>
        <p:txBody>
          <a:bodyPr/>
          <a:lstStyle/>
          <a:p>
            <a:br>
              <a:rPr lang="en-US" sz="2400" dirty="0">
                <a:latin typeface="Lucida Sans Unicode" pitchFamily="34" charset="0"/>
              </a:rPr>
            </a:br>
            <a:r>
              <a:rPr lang="en-US" sz="2800" dirty="0">
                <a:latin typeface="Lucida Sans Unicode" pitchFamily="34" charset="0"/>
              </a:rPr>
              <a:t>The ELCA Model Constitution provides for </a:t>
            </a:r>
            <a:br>
              <a:rPr lang="en-US" sz="2800" dirty="0">
                <a:latin typeface="Lucida Sans Unicode" pitchFamily="34" charset="0"/>
              </a:rPr>
            </a:br>
            <a:r>
              <a:rPr lang="en-US" sz="2800" dirty="0">
                <a:latin typeface="Lucida Sans Unicode" pitchFamily="34" charset="0"/>
              </a:rPr>
              <a:t>an Audit Committee:</a:t>
            </a:r>
            <a:br>
              <a:rPr lang="en-US" sz="2800" dirty="0">
                <a:latin typeface="Lucida Sans Unicode" pitchFamily="34" charset="0"/>
              </a:rPr>
            </a:br>
            <a:br>
              <a:rPr lang="en-US" sz="2400" dirty="0">
                <a:latin typeface="Lucida Sans Unicode" pitchFamily="34" charset="0"/>
              </a:rPr>
            </a:br>
            <a:r>
              <a:rPr lang="en-US" sz="2400" i="1" dirty="0">
                <a:solidFill>
                  <a:schemeClr val="tx1"/>
                </a:solidFill>
                <a:latin typeface="Lucida Sans Unicode" pitchFamily="34" charset="0"/>
              </a:rPr>
              <a:t>C13.03. An audit Committee of three voting members shall be elected by the Congregation Council. Audit Committee members shall not be members of the Congregation Council. Terms of office shall be three years, with one member elected each year. Members shall be eligible for reelection.</a:t>
            </a:r>
            <a:endParaRPr lang="en-US" dirty="0">
              <a:solidFill>
                <a:schemeClr val="tx1"/>
              </a:solidFill>
              <a:latin typeface="Lucida Sans Unicode" pitchFamily="34" charset="0"/>
            </a:endParaRPr>
          </a:p>
        </p:txBody>
      </p:sp>
    </p:spTree>
  </p:cSld>
  <p:clrMapOvr>
    <a:masterClrMapping/>
  </p:clrMapOvr>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Lucida Sans Unicod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Lucida Sans Unicode" pitchFamily="34"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1221</TotalTime>
  <Words>2890</Words>
  <Application>Microsoft Office PowerPoint</Application>
  <PresentationFormat>On-screen Show (4:3)</PresentationFormat>
  <Paragraphs>260</Paragraphs>
  <Slides>37</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Lucida Sans Unicode</vt:lpstr>
      <vt:lpstr>Times New Roman</vt:lpstr>
      <vt:lpstr>Wingdings</vt:lpstr>
      <vt:lpstr>Maple</vt:lpstr>
      <vt:lpstr>CONGREGATIONAL FINANCIAL REVIEW WORKSHOPS</vt:lpstr>
      <vt:lpstr>ELCA Congregational Audit Guide (Updated August 2017)</vt:lpstr>
      <vt:lpstr>Audit/Financial Review  Process Template</vt:lpstr>
      <vt:lpstr>What is an audit?   A congregational audit is an independent evaluation of the financial records and the internal controls of the congregation for the purposes of providing an opinion on the reasonableness of the congregation’s financial statements and recommending improvements to internal controls.</vt:lpstr>
      <vt:lpstr>What is the difference between an audit and a financial review?  An audit is a thorough examination of the financial information of an organization to provide an opinion on the same. It provides a reasonable level of assurance.  A review can be understood as the formal assessment of your financial statements, to introduce change, if any. It is an evaluation of financial data to provide moderate level of assurance</vt:lpstr>
      <vt:lpstr>Why would a congregation  want an audit/financial review?  Conducting an audit is NOT a symbol of distrust!  It is a mark of responsibility.  It is good stewardship demonstrated for all to see.  It is a message to congregation donors that you care about their gifts.</vt:lpstr>
      <vt:lpstr>Why would a congregation  want an audit/financial review?</vt:lpstr>
      <vt:lpstr>Question Break #1</vt:lpstr>
      <vt:lpstr> The ELCA Model Constitution provides for  an Audit Committee:  C13.03. An audit Committee of three voting members shall be elected by the Congregation Council. Audit Committee members shall not be members of the Congregation Council. Terms of office shall be three years, with one member elected each year. Members shall be eligible for reelection.</vt:lpstr>
      <vt:lpstr>An Audit Committee is meant to: </vt:lpstr>
      <vt:lpstr>Congregations have options:</vt:lpstr>
      <vt:lpstr>Who can perform a congregational audit/review?</vt:lpstr>
      <vt:lpstr>An audit should…</vt:lpstr>
      <vt:lpstr>In addition to financial transactions, an auditor will also evaluate:</vt:lpstr>
      <vt:lpstr>Which funds are subject to review?</vt:lpstr>
      <vt:lpstr>Question Break #2</vt:lpstr>
      <vt:lpstr>What information is needed for an audit/review?</vt:lpstr>
      <vt:lpstr>What information is needed for an audit/review?</vt:lpstr>
      <vt:lpstr>The Audit/Review Process</vt:lpstr>
      <vt:lpstr>Bank/Donor Confirmations</vt:lpstr>
      <vt:lpstr>Banking &amp; Investments</vt:lpstr>
      <vt:lpstr>Reviewing Income &amp; Receipts</vt:lpstr>
      <vt:lpstr>Reviewing Disbursements</vt:lpstr>
      <vt:lpstr>Reviewing Payroll</vt:lpstr>
      <vt:lpstr>Reviewing Payroll Tax Documents &amp; Reporting</vt:lpstr>
      <vt:lpstr>Independent Contractors</vt:lpstr>
      <vt:lpstr>Reviewing Government Filings</vt:lpstr>
      <vt:lpstr>Reviewing Insurance Policies</vt:lpstr>
      <vt:lpstr>Reviewing Financial Reports</vt:lpstr>
      <vt:lpstr>Question Break #3</vt:lpstr>
      <vt:lpstr>Evaluating Internal Controls This is essential regardless of the  size of the congregation!  The internal control structure is the process that assures that the congregation is operating efficiently and effectively,  that its financial reporting is reliable,  and that its assets are safeguarded.  This should not just be a process on paper, but in actual operation!</vt:lpstr>
      <vt:lpstr>Areas of concern that should be evaluated include:</vt:lpstr>
      <vt:lpstr>Areas of concern that should be evaluated include:</vt:lpstr>
      <vt:lpstr>The Auditor’s Report  A written report for presentation to the Finance Committee and Congregation Council</vt:lpstr>
      <vt:lpstr>The written report should include:</vt:lpstr>
      <vt:lpstr>Once the report is prepared and after everyone agrees on the findings, recommendations, and the tone of the report, the Report of the Annual Audit  to the Finance Committee,  Congregation Council.</vt:lpstr>
      <vt:lpstr>Additional Questions?  Contact Terri Robertson at 714-692-2791, ext. 732 terrirobertson@pacificasynod.org</vt:lpstr>
    </vt:vector>
  </TitlesOfParts>
  <Company>Peace Lutheran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RAINCROSS CONFERENCE AUDIT  TRAINING WORKSHOP</dc:title>
  <dc:creator>Sunday School</dc:creator>
  <cp:lastModifiedBy>Terri Robertson</cp:lastModifiedBy>
  <cp:revision>26</cp:revision>
  <cp:lastPrinted>2022-03-26T17:21:53Z</cp:lastPrinted>
  <dcterms:created xsi:type="dcterms:W3CDTF">2009-01-09T04:31:26Z</dcterms:created>
  <dcterms:modified xsi:type="dcterms:W3CDTF">2022-03-26T19:57:02Z</dcterms:modified>
</cp:coreProperties>
</file>