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1" r:id="rId2"/>
    <p:sldId id="270" r:id="rId3"/>
    <p:sldId id="257" r:id="rId4"/>
    <p:sldId id="271" r:id="rId5"/>
    <p:sldId id="273" r:id="rId6"/>
    <p:sldId id="286" r:id="rId7"/>
    <p:sldId id="272" r:id="rId8"/>
    <p:sldId id="275" r:id="rId9"/>
    <p:sldId id="276" r:id="rId10"/>
    <p:sldId id="278" r:id="rId11"/>
    <p:sldId id="279" r:id="rId12"/>
    <p:sldId id="287" r:id="rId13"/>
    <p:sldId id="288" r:id="rId14"/>
    <p:sldId id="282" r:id="rId15"/>
    <p:sldId id="284" r:id="rId16"/>
    <p:sldId id="281" r:id="rId17"/>
    <p:sldId id="285"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6391BB"/>
    <a:srgbClr val="FF9F11"/>
    <a:srgbClr val="F49100"/>
    <a:srgbClr val="F7B34F"/>
    <a:srgbClr val="FBD399"/>
    <a:srgbClr val="4C81B1"/>
    <a:srgbClr val="0E6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66074" autoAdjust="0"/>
  </p:normalViewPr>
  <p:slideViewPr>
    <p:cSldViewPr snapToGrid="0">
      <p:cViewPr varScale="1">
        <p:scale>
          <a:sx n="106" d="100"/>
          <a:sy n="106" d="100"/>
        </p:scale>
        <p:origin x="2260" y="9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6/3/2025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Welcome, my name is Indy and this is Emily</a:t>
            </a:r>
          </a:p>
        </p:txBody>
      </p:sp>
      <p:sp>
        <p:nvSpPr>
          <p:cNvPr id="4" name="Slide Number Placeholder 3"/>
          <p:cNvSpPr>
            <a:spLocks noGrp="1"/>
          </p:cNvSpPr>
          <p:nvPr>
            <p:ph type="sldNum" sz="quarter" idx="10"/>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291981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Emily</a:t>
            </a:r>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1156394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Indy</a:t>
            </a:r>
          </a:p>
          <a:p>
            <a:endParaRPr lang="en-GB" dirty="0"/>
          </a:p>
          <a:p>
            <a:pPr marL="171450" indent="-171450">
              <a:buFontTx/>
              <a:buChar char="-"/>
            </a:pPr>
            <a:r>
              <a:rPr lang="en-GB" dirty="0"/>
              <a:t>This case study by Allen and Geller was carried out on local government in San Francisco in USA. Carried out in 2009 over 2 years</a:t>
            </a:r>
          </a:p>
          <a:p>
            <a:pPr marL="628650" lvl="1" indent="-171450">
              <a:buFontTx/>
              <a:buChar char="-"/>
            </a:pPr>
            <a:r>
              <a:rPr lang="en-GB" dirty="0"/>
              <a:t>The mayor of SF had agreed to adopt 3 open source projects</a:t>
            </a:r>
          </a:p>
          <a:p>
            <a:pPr marL="628650" lvl="1" indent="-171450">
              <a:buFontTx/>
              <a:buChar char="-"/>
            </a:pPr>
            <a:r>
              <a:rPr lang="en-GB" dirty="0"/>
              <a:t>The study looked at the perceived outcomes that these projects had </a:t>
            </a:r>
          </a:p>
          <a:p>
            <a:endParaRPr lang="en-GB" dirty="0"/>
          </a:p>
          <a:p>
            <a:pPr marL="171450" indent="-171450">
              <a:buFontTx/>
              <a:buChar char="-"/>
            </a:pPr>
            <a:r>
              <a:rPr lang="en-GB" dirty="0"/>
              <a:t>Recovery SF website – site reporting how federal money was being spent in San Francisco. Uses WordPress as the Open Source Platform</a:t>
            </a:r>
          </a:p>
          <a:p>
            <a:pPr marL="171450" indent="-171450">
              <a:buFontTx/>
              <a:buChar char="-"/>
            </a:pPr>
            <a:r>
              <a:rPr lang="en-GB" dirty="0"/>
              <a:t>Graphics department job tracker – a site for tracking graphic jobs by ticket and department – essentially a project management tool</a:t>
            </a:r>
          </a:p>
          <a:p>
            <a:pPr marL="171450" indent="-171450">
              <a:buFontTx/>
              <a:buChar char="-"/>
            </a:pPr>
            <a:r>
              <a:rPr lang="en-GB" dirty="0"/>
              <a:t>Map interface project – creating a new graphic information system interface for city planners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130640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Indy</a:t>
            </a:r>
          </a:p>
          <a:p>
            <a:endParaRPr lang="en-GB" dirty="0"/>
          </a:p>
          <a:p>
            <a:r>
              <a:rPr lang="en-GB" dirty="0"/>
              <a:t>Aims:</a:t>
            </a:r>
          </a:p>
          <a:p>
            <a:pPr marL="171450" indent="-171450">
              <a:buFontTx/>
              <a:buChar char="-"/>
            </a:pPr>
            <a:r>
              <a:rPr lang="en-GB" dirty="0"/>
              <a:t>Look at perceived organisational outcomes of adopting OS in a challenging IT environment. I’ve underlined perceived because the researchers were interested not in statistics, such as how much money can OS save, but more the noticeable, visible effects of OS on a company</a:t>
            </a:r>
          </a:p>
          <a:p>
            <a:pPr marL="171450" indent="-171450">
              <a:buFontTx/>
              <a:buChar char="-"/>
            </a:pPr>
            <a:endParaRPr lang="en-GB" dirty="0"/>
          </a:p>
          <a:p>
            <a:pPr marL="171450" indent="-171450">
              <a:buFontTx/>
              <a:buChar char="-"/>
            </a:pPr>
            <a:r>
              <a:rPr lang="en-GB" dirty="0"/>
              <a:t>As well as this, the environment was challenging. The challenges faced included:</a:t>
            </a:r>
          </a:p>
          <a:p>
            <a:pPr marL="628650" lvl="1" indent="-171450">
              <a:buFontTx/>
              <a:buChar char="-"/>
            </a:pPr>
            <a:r>
              <a:rPr lang="en-GB" dirty="0"/>
              <a:t>Time constraint – the mayor of SF, who’s decision it was to agree to use OS, had a time limit for each project </a:t>
            </a:r>
          </a:p>
          <a:p>
            <a:pPr marL="628650" lvl="1" indent="-171450">
              <a:buFontTx/>
              <a:buChar char="-"/>
            </a:pPr>
            <a:r>
              <a:rPr lang="en-GB" dirty="0"/>
              <a:t>IT resources were shrinking</a:t>
            </a:r>
          </a:p>
          <a:p>
            <a:pPr marL="628650" lvl="1" indent="-171450">
              <a:buFontTx/>
              <a:buChar char="-"/>
            </a:pPr>
            <a:r>
              <a:rPr lang="en-GB" dirty="0"/>
              <a:t>IT department had a poor relationship with the rest of the organisation </a:t>
            </a:r>
          </a:p>
          <a:p>
            <a:pPr marL="628650" lvl="1" indent="-171450">
              <a:buFontTx/>
              <a:buChar char="-"/>
            </a:pPr>
            <a:endParaRPr lang="en-GB" dirty="0"/>
          </a:p>
          <a:p>
            <a:r>
              <a:rPr lang="en-GB" dirty="0"/>
              <a:t>Limitations – I identified:</a:t>
            </a:r>
          </a:p>
          <a:p>
            <a:r>
              <a:rPr lang="en-GB" dirty="0"/>
              <a:t>	- Small set of projects in one location – data was limited – 3 projects and one location isn’t a good enough number to determine if all companies can 	use OS, but, it’s a start</a:t>
            </a:r>
          </a:p>
          <a:p>
            <a:r>
              <a:rPr lang="en-GB" dirty="0"/>
              <a:t>	- Because the case study focused on a local government, it’s difficult to compare these effects with normal organisations, that may operate differently</a:t>
            </a:r>
          </a:p>
          <a:p>
            <a:r>
              <a:rPr lang="en-GB" dirty="0"/>
              <a:t>	- Due to confidentiality agreements, many details about the project, such as the number of developers used, and results couldn’t be shared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19942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Indy</a:t>
            </a:r>
          </a:p>
          <a:p>
            <a:endParaRPr lang="en-GB" dirty="0"/>
          </a:p>
          <a:p>
            <a:r>
              <a:rPr lang="en-GB" dirty="0"/>
              <a:t>Findings – the findings for the study had all been grouped together. Not individual results for each project:</a:t>
            </a:r>
          </a:p>
          <a:p>
            <a:r>
              <a:rPr lang="en-GB" dirty="0"/>
              <a:t>	- All 3 projects were generally perceived as successful within 18 months. All are still in operation</a:t>
            </a:r>
          </a:p>
          <a:p>
            <a:r>
              <a:rPr lang="en-GB" dirty="0"/>
              <a:t>	- Open source allowed the organisation to react to any business problems quickly by allowing the organization to find solutions much more quickly – 	could identify a business problem, and quickly use an OS software solution without having to develop their own software</a:t>
            </a:r>
          </a:p>
          <a:p>
            <a:r>
              <a:rPr lang="en-GB" dirty="0"/>
              <a:t>	- The study found that developers weren’t scared to develop on OS software – they were free to make mistakes without having to worry about 	making a one million dollar mistake. Somebody let a developer play around for 6 months, said that the company will probably not use much of what 	he develops, but anything he develops will be useful. You’re free to use the right technology for you, not what the vendor tells you.</a:t>
            </a:r>
          </a:p>
          <a:p>
            <a:r>
              <a:rPr lang="en-GB" dirty="0"/>
              <a:t>		- Experience of this on placement – I was working on actual company system and nervous to make changes as I didn’t want to waste 			another developer’s time or cost the company money</a:t>
            </a:r>
          </a:p>
          <a:p>
            <a:r>
              <a:rPr lang="en-GB" dirty="0"/>
              <a:t>	- The research and development department found that Open source had a useful online community. They found that developers could ask 	questions, similar to how people post things on stack overflow, and other people were good at responding</a:t>
            </a:r>
          </a:p>
          <a:p>
            <a:r>
              <a:rPr lang="en-GB" dirty="0"/>
              <a:t>	- Study found a perceived change of relationship within the organization. Different departments would communicate with each, request 	improvements, and other departments would respond showing a demo of some OS, </a:t>
            </a:r>
          </a:p>
          <a:p>
            <a:r>
              <a:rPr lang="en-GB" dirty="0"/>
              <a:t>	knowing that OS could be quite straight forward to implement. Made the organization happier in general as people felt they could communicate 	problems more</a:t>
            </a:r>
          </a:p>
          <a:p>
            <a:r>
              <a:rPr lang="en-GB" dirty="0"/>
              <a:t>	</a:t>
            </a:r>
          </a:p>
          <a:p>
            <a:r>
              <a:rPr lang="en-GB" dirty="0"/>
              <a:t>	- Open source provided many benefits but a couple of challenges too:</a:t>
            </a:r>
          </a:p>
          <a:p>
            <a:r>
              <a:rPr lang="en-GB" dirty="0"/>
              <a:t>		- The organization found it difficult to keep staff focussed. They had to ensure staff weren’t too distracted by the experimenting side of 		using OS</a:t>
            </a:r>
          </a:p>
          <a:p>
            <a:r>
              <a:rPr lang="en-GB" dirty="0"/>
              <a:t>		- By using OS, the organization’s typical project management strategies and resource allocation varied a lot. These strategies were 			disrupted. </a:t>
            </a:r>
          </a:p>
          <a:p>
            <a:endParaRPr lang="en-GB" dirty="0"/>
          </a:p>
          <a:p>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423597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Break it down (e.g. percentages in a certain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Updated version of the graph </a:t>
            </a:r>
            <a:r>
              <a:rPr lang="en-GB" dirty="0" err="1"/>
              <a:t>Fumi</a:t>
            </a:r>
            <a:r>
              <a:rPr lang="en-GB" dirty="0"/>
              <a:t> used in his lecture, I think that was up to 2014, but we can see that there’s been some changes in the last few months /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 the past 20 years, use of Apache has generally dropped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From 2014, Microsoft Server has overtaken the market share but in the last few months we can wee the gap is again getting narrower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Highest share of Apache was about 70% in 2005</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About 37% in 2014 when Microsoft had overtaken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25% now, gap is closing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3718145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Emily introduces - Indy discusses </a:t>
            </a:r>
          </a:p>
          <a:p>
            <a:pPr marL="0" indent="0">
              <a:buFontTx/>
              <a:buNone/>
            </a:pPr>
            <a:endParaRPr lang="en-GB" dirty="0"/>
          </a:p>
          <a:p>
            <a:pPr marL="0" indent="0">
              <a:buFontTx/>
              <a:buNone/>
            </a:pPr>
            <a:r>
              <a:rPr lang="en-GB" dirty="0"/>
              <a:t>DISCUSSION </a:t>
            </a:r>
          </a:p>
          <a:p>
            <a:endParaRPr lang="en-GB" dirty="0"/>
          </a:p>
          <a:p>
            <a:r>
              <a:rPr lang="en-GB" dirty="0"/>
              <a:t>“For me, Open Source is a Moral Thing” – Matt Mullenweg </a:t>
            </a:r>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280931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Indy &amp; Emily </a:t>
            </a:r>
          </a:p>
          <a:p>
            <a:pPr marL="171450" indent="-171450">
              <a:buFontTx/>
              <a:buChar char="-"/>
            </a:pPr>
            <a:endParaRPr lang="en-GB" dirty="0"/>
          </a:p>
          <a:p>
            <a:pPr marL="171450" indent="-171450">
              <a:buFontTx/>
              <a:buChar char="-"/>
            </a:pPr>
            <a:r>
              <a:rPr lang="en-GB" dirty="0"/>
              <a:t>We’ve went through advantages and disadvantages of Open Source in general</a:t>
            </a:r>
          </a:p>
          <a:p>
            <a:pPr marL="171450" indent="-171450">
              <a:buFontTx/>
              <a:buChar char="-"/>
            </a:pPr>
            <a:r>
              <a:rPr lang="en-GB" dirty="0"/>
              <a:t>But, I’ve found out that for our exam, we’ll need to ‘relate the value of Open Source to specific business cases’, so to conclude, we’ll recap the main points regarding businesses using OS:</a:t>
            </a:r>
          </a:p>
          <a:p>
            <a:pPr marL="171450" indent="-171450">
              <a:buFontTx/>
              <a:buChar char="-"/>
            </a:pPr>
            <a:endParaRPr lang="en-GB" dirty="0"/>
          </a:p>
          <a:p>
            <a:pPr marL="0" indent="0">
              <a:buFontTx/>
              <a:buNone/>
            </a:pPr>
            <a:r>
              <a:rPr lang="en-GB" dirty="0"/>
              <a:t>While there are obviously benefits of using OS, some companies are suspicious about using OS software:</a:t>
            </a:r>
          </a:p>
          <a:p>
            <a:pPr marL="0" indent="0">
              <a:buFontTx/>
              <a:buNone/>
            </a:pPr>
            <a:r>
              <a:rPr lang="en-GB" dirty="0"/>
              <a:t>	- OS may be free but there are costs such as training employees or paying for service/support from companies. Companies must work out this cost to see if its worth it. </a:t>
            </a:r>
          </a:p>
          <a:p>
            <a:pPr marL="171450" indent="-171450">
              <a:buFontTx/>
              <a:buChar char="-"/>
            </a:pPr>
            <a:endParaRPr lang="en-GB" dirty="0"/>
          </a:p>
          <a:p>
            <a:pPr marL="171450" indent="-171450">
              <a:buFontTx/>
              <a:buChar char="-"/>
            </a:pPr>
            <a:endParaRPr lang="en-GB" dirty="0"/>
          </a:p>
          <a:p>
            <a:pPr marL="171450" indent="-171450">
              <a:buFontTx/>
              <a:buChar char="-"/>
            </a:pPr>
            <a:r>
              <a:rPr lang="en-GB" dirty="0"/>
              <a:t>Does anybody else have any more advantages of negative, regarding using OS in businesses? </a:t>
            </a:r>
          </a:p>
          <a:p>
            <a:pPr marL="0" indent="0">
              <a:buFontTx/>
              <a:buNone/>
            </a:pPr>
            <a:endParaRPr lang="en-GB" dirty="0"/>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1653117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3700314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If anybody would like this PowerPoint, Email either of us. There’s a lot of useful links to research so I’d recommend it. </a:t>
            </a:r>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You mentioned you can simple develop code and make it available to the open source community. How do you do this? Or how do you find code?</a:t>
            </a:r>
          </a:p>
          <a:p>
            <a:pPr marL="228600" indent="-228600">
              <a:buAutoNum type="arabicPeriod"/>
            </a:pPr>
            <a:r>
              <a:rPr lang="en-GB" dirty="0"/>
              <a:t>https://opensource.org/faq#restrict </a:t>
            </a:r>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36913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a:t>
            </a:r>
          </a:p>
          <a:p>
            <a:endParaRPr lang="en-US" dirty="0"/>
          </a:p>
          <a:p>
            <a:r>
              <a:rPr lang="en-US" dirty="0"/>
              <a:t>Here’s an outline of what we’ll be talking about, pretty much:</a:t>
            </a:r>
          </a:p>
          <a:p>
            <a:pPr marL="628650" lvl="1" indent="-171450">
              <a:buFont typeface="Arial" panose="020B0604020202020204" pitchFamily="34" charset="0"/>
              <a:buChar char="•"/>
            </a:pPr>
            <a:r>
              <a:rPr lang="en-US" dirty="0"/>
              <a:t>Open source, what it is, examples etc.</a:t>
            </a:r>
          </a:p>
          <a:p>
            <a:pPr marL="628650" lvl="1" indent="-171450">
              <a:buFont typeface="Arial" panose="020B0604020202020204" pitchFamily="34" charset="0"/>
              <a:buChar char="•"/>
            </a:pPr>
            <a:r>
              <a:rPr lang="en-US" dirty="0"/>
              <a:t>Why produce OS and advantages and disadvantages</a:t>
            </a:r>
          </a:p>
          <a:p>
            <a:pPr marL="628650" lvl="1" indent="-171450">
              <a:buFont typeface="Arial" panose="020B0604020202020204" pitchFamily="34" charset="0"/>
              <a:buChar char="•"/>
            </a:pPr>
            <a:r>
              <a:rPr lang="en-US" dirty="0"/>
              <a:t>Case studies</a:t>
            </a:r>
          </a:p>
          <a:p>
            <a:pPr marL="628650" lvl="1" indent="-171450">
              <a:buFont typeface="Arial" panose="020B0604020202020204" pitchFamily="34" charset="0"/>
              <a:buChar char="•"/>
            </a:pPr>
            <a:r>
              <a:rPr lang="en-US" dirty="0"/>
              <a:t>Should / do companies us open source?</a:t>
            </a:r>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43923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Before Emily explains what Open Source actually is, I’m going to briefly talk about the Open Source Movement, not considering any OS itself, as this was the title of our topic and it’s always good to know about things in context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 movement is a gradual change in the way things are done over a period of time. Looking at the history on a timeline will tell us more about the movement</a:t>
            </a:r>
          </a:p>
          <a:p>
            <a:endParaRPr lang="en-US" dirty="0"/>
          </a:p>
          <a:p>
            <a:r>
              <a:rPr lang="en-US" dirty="0"/>
              <a:t>- Software has been around for quite a while, </a:t>
            </a:r>
          </a:p>
          <a:p>
            <a:pPr marL="171450" indent="-171450">
              <a:buFontTx/>
              <a:buChar char="-"/>
            </a:pPr>
            <a:r>
              <a:rPr lang="en-US" dirty="0"/>
              <a:t>1976 - Bill Gates wrote an open letter (Open Letter to Hobbyists – people interested in computing and software)</a:t>
            </a:r>
          </a:p>
          <a:p>
            <a:pPr marL="628650" lvl="1" indent="-171450">
              <a:buFontTx/>
              <a:buChar char="-"/>
            </a:pPr>
            <a:r>
              <a:rPr lang="en-US" dirty="0"/>
              <a:t>Expressed dismay at the unfairness of gaining the benefits of software authors’ time, effort and capital without paying them</a:t>
            </a:r>
          </a:p>
          <a:p>
            <a:pPr marL="628650" lvl="1" indent="-171450">
              <a:buFontTx/>
              <a:buChar char="-"/>
            </a:pPr>
            <a:r>
              <a:rPr lang="en-US" dirty="0"/>
              <a:t>In response to people doing this to his software</a:t>
            </a:r>
          </a:p>
          <a:p>
            <a:pPr marL="0" indent="0">
              <a:buFontTx/>
              <a:buNone/>
            </a:pPr>
            <a:r>
              <a:rPr lang="en-US" dirty="0"/>
              <a:t>- 1985 – Richard Stallman announces the Free Software Foundation (FSF)</a:t>
            </a:r>
          </a:p>
          <a:p>
            <a:pPr marL="628650" lvl="1" indent="-171450">
              <a:buFontTx/>
              <a:buChar char="-"/>
            </a:pPr>
            <a:r>
              <a:rPr lang="en-US" dirty="0"/>
              <a:t>A foundation which support the free software movement </a:t>
            </a:r>
          </a:p>
          <a:p>
            <a:pPr marL="628650" lvl="1" indent="-171450">
              <a:buFontTx/>
              <a:buChar char="-"/>
            </a:pPr>
            <a:r>
              <a:rPr lang="en-US" dirty="0"/>
              <a:t>People should be in control of their own computing, not under the powers of the software developer </a:t>
            </a:r>
          </a:p>
          <a:p>
            <a:pPr marL="628650" lvl="1" indent="-171450">
              <a:buFontTx/>
              <a:buChar char="-"/>
            </a:pPr>
            <a:r>
              <a:rPr lang="en-US" dirty="0"/>
              <a:t>Non profit – its funds are spent mostly on software developers to write free software</a:t>
            </a:r>
          </a:p>
          <a:p>
            <a:pPr marL="628650" lvl="1" indent="-171450">
              <a:buFontTx/>
              <a:buChar char="-"/>
            </a:pPr>
            <a:r>
              <a:rPr lang="en-US" dirty="0"/>
              <a:t>A lot of people supported Stallman, but people believed that the FSF was almost against paid for software, and there was some of tension involved…then…</a:t>
            </a:r>
          </a:p>
          <a:p>
            <a:pPr marL="171450" indent="-171450">
              <a:buFontTx/>
              <a:buChar char="-"/>
            </a:pPr>
            <a:r>
              <a:rPr lang="en-US" dirty="0"/>
              <a:t>1998 - OSI is born</a:t>
            </a:r>
          </a:p>
          <a:p>
            <a:pPr marL="628650" lvl="1" indent="-171450">
              <a:buFontTx/>
              <a:buChar char="-"/>
            </a:pPr>
            <a:r>
              <a:rPr lang="en-US" dirty="0"/>
              <a:t>Another non-profit organisation dedicated to promoting open source software</a:t>
            </a:r>
          </a:p>
          <a:p>
            <a:pPr marL="628650" lvl="1" indent="-171450">
              <a:buFontTx/>
              <a:buChar char="-"/>
            </a:pPr>
            <a:r>
              <a:rPr lang="en-US" dirty="0"/>
              <a:t>Actually started because the founders, Bruce and Eric, disagreed with the confrontational attitude that had been associated with ‘free software’ and its movement</a:t>
            </a:r>
          </a:p>
          <a:p>
            <a:pPr marL="628650" lvl="1" indent="-171450">
              <a:buFontTx/>
              <a:buChar char="-"/>
            </a:pPr>
            <a:r>
              <a:rPr lang="en-US" dirty="0"/>
              <a:t>Aimed to promote open source ideas for businesses to use</a:t>
            </a:r>
          </a:p>
          <a:p>
            <a:pPr marL="628650" lvl="1" indent="-171450">
              <a:buFontTx/>
              <a:buChar char="-"/>
            </a:pPr>
            <a:r>
              <a:rPr lang="en-US" dirty="0"/>
              <a:t>Essentially, the OSI aims to take the negative attitudes of free software away</a:t>
            </a:r>
          </a:p>
          <a:p>
            <a:pPr marL="0" indent="0">
              <a:buFontTx/>
              <a:buNone/>
            </a:pPr>
            <a:endParaRPr lang="en-US" dirty="0"/>
          </a:p>
          <a:p>
            <a:r>
              <a:rPr lang="en-US" dirty="0"/>
              <a:t>Since then – history – Firefox and other OS software, which Emily will talk about, have been released </a:t>
            </a:r>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Emily </a:t>
            </a:r>
          </a:p>
          <a:p>
            <a:endParaRPr lang="en-GB" dirty="0"/>
          </a:p>
          <a:p>
            <a:pPr marL="171450" indent="-171450">
              <a:buFontTx/>
              <a:buChar char="-"/>
            </a:pPr>
            <a:r>
              <a:rPr lang="en-GB" dirty="0"/>
              <a:t>Open Source software is software that has its source code viewable and changeable by the public</a:t>
            </a:r>
          </a:p>
          <a:p>
            <a:pPr marL="628650" lvl="1" indent="-171450">
              <a:buFontTx/>
              <a:buChar char="-"/>
            </a:pPr>
            <a:r>
              <a:rPr lang="en-GB" dirty="0"/>
              <a:t>Its source code is open to the public</a:t>
            </a:r>
          </a:p>
          <a:p>
            <a:pPr marL="171450" indent="-171450">
              <a:buFontTx/>
              <a:buChar char="-"/>
            </a:pPr>
            <a:r>
              <a:rPr lang="en-GB" dirty="0"/>
              <a:t>Differs from proprietary software – which is software owned by an individual or company that has developed it</a:t>
            </a:r>
          </a:p>
          <a:p>
            <a:pPr marL="628650" lvl="1" indent="-171450">
              <a:buFontTx/>
              <a:buChar char="-"/>
            </a:pPr>
            <a:r>
              <a:rPr lang="en-GB" dirty="0"/>
              <a:t>This source code is closed to the public, effectively kept a secret </a:t>
            </a:r>
          </a:p>
          <a:p>
            <a:pPr marL="628650" lvl="1" indent="-171450">
              <a:buFontTx/>
              <a:buChar char="-"/>
            </a:pPr>
            <a:r>
              <a:rPr lang="en-GB" dirty="0"/>
              <a:t>It can’t be copied or distributed without complying with its licensing agreements </a:t>
            </a:r>
          </a:p>
          <a:p>
            <a:endParaRPr lang="en-GB" dirty="0"/>
          </a:p>
          <a:p>
            <a:r>
              <a:rPr lang="en-GB" dirty="0"/>
              <a:t>Open Source definition - https://www.lifewire.com/what-is-open-source-software-4147547 </a:t>
            </a:r>
          </a:p>
          <a:p>
            <a:r>
              <a:rPr lang="en-GB" dirty="0"/>
              <a:t>Proprietary - http://www.linfo.org/proprietary.html</a:t>
            </a:r>
          </a:p>
          <a:p>
            <a:endParaRPr lang="en-GB"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56270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a:t>
            </a:r>
            <a:r>
              <a:rPr lang="en-US" dirty="0" err="1"/>
              <a:t>Fumi</a:t>
            </a:r>
            <a:r>
              <a:rPr lang="en-US" dirty="0"/>
              <a:t> has explained the 10 principles in the lecture they’re important so we’re going to briefly remind you of them.</a:t>
            </a:r>
          </a:p>
          <a:p>
            <a:endParaRPr lang="en-US" dirty="0"/>
          </a:p>
          <a:p>
            <a:r>
              <a:rPr lang="en-US" dirty="0"/>
              <a:t>-   Just to remind you, the Open Source Initiative exists to promote open source software. Website link is on slide and in references – contains a lot of information on OS. </a:t>
            </a:r>
          </a:p>
          <a:p>
            <a:pPr marL="171450" indent="-171450">
              <a:buFontTx/>
              <a:buChar char="-"/>
            </a:pPr>
            <a:r>
              <a:rPr lang="en-US" dirty="0"/>
              <a:t>The OSI has outlined distribution terms of open source software – last updated 2007. In order to be officially open source, software must comply with the following 10 principles:</a:t>
            </a:r>
          </a:p>
          <a:p>
            <a:pPr marL="628650" lvl="1" indent="-171450">
              <a:buFontTx/>
              <a:buChar char="-"/>
            </a:pPr>
            <a:r>
              <a:rPr lang="en-US" dirty="0"/>
              <a:t>1 Free redistribution</a:t>
            </a:r>
          </a:p>
          <a:p>
            <a:pPr marL="1085850" lvl="2" indent="-171450">
              <a:buFontTx/>
              <a:buChar char="-"/>
            </a:pPr>
            <a:r>
              <a:rPr lang="en-US" dirty="0"/>
              <a:t>Should be no license fee for distributing software</a:t>
            </a:r>
          </a:p>
          <a:p>
            <a:pPr marL="628650" lvl="1" indent="-171450">
              <a:buFontTx/>
              <a:buChar char="-"/>
            </a:pPr>
            <a:r>
              <a:rPr lang="en-US" dirty="0"/>
              <a:t>2 Source code</a:t>
            </a:r>
          </a:p>
          <a:p>
            <a:pPr marL="1085850" lvl="2" indent="-171450">
              <a:buFontTx/>
              <a:buChar char="-"/>
            </a:pPr>
            <a:r>
              <a:rPr lang="en-US" dirty="0"/>
              <a:t>Program must contain the source code – shouldn’t have been intentionally made unclear</a:t>
            </a:r>
          </a:p>
          <a:p>
            <a:pPr marL="1085850" lvl="2" indent="-171450">
              <a:buFontTx/>
              <a:buChar char="-"/>
            </a:pPr>
            <a:r>
              <a:rPr lang="en-US" dirty="0"/>
              <a:t>Should be in the preferred form of the programmer – source code and compiled form</a:t>
            </a:r>
          </a:p>
          <a:p>
            <a:pPr marL="628650" lvl="1" indent="-171450">
              <a:buFontTx/>
              <a:buChar char="-"/>
            </a:pPr>
            <a:r>
              <a:rPr lang="en-US" dirty="0"/>
              <a:t>3 Derived works</a:t>
            </a:r>
          </a:p>
          <a:p>
            <a:pPr marL="1085850" lvl="2" indent="-171450">
              <a:buFontTx/>
              <a:buChar char="-"/>
            </a:pPr>
            <a:r>
              <a:rPr lang="en-US" dirty="0"/>
              <a:t>License must allow modifications or derived (work based on preexisting work) work – must allow them to be distributed under the same license as the original software</a:t>
            </a:r>
          </a:p>
          <a:p>
            <a:pPr marL="628650" lvl="1" indent="-171450">
              <a:buFontTx/>
              <a:buChar char="-"/>
            </a:pPr>
            <a:r>
              <a:rPr lang="en-US" dirty="0"/>
              <a:t>4 Integrity of the author’s source code</a:t>
            </a:r>
          </a:p>
          <a:p>
            <a:pPr marL="1085850" lvl="2" indent="-171450">
              <a:buFontTx/>
              <a:buChar char="-"/>
            </a:pPr>
            <a:r>
              <a:rPr lang="en-US" dirty="0"/>
              <a:t>Ensures that different versions of software are secure, and that changes are made on patch files. This way, if there’s an update with bugs, the original code is safe and users can update to a previous version be reverting to a previous patch update </a:t>
            </a:r>
          </a:p>
          <a:p>
            <a:pPr marL="628650" lvl="1" indent="-171450">
              <a:buFontTx/>
              <a:buChar char="-"/>
            </a:pPr>
            <a:r>
              <a:rPr lang="en-US" dirty="0"/>
              <a:t>5 No discrimination against persons or groups </a:t>
            </a:r>
          </a:p>
          <a:p>
            <a:pPr marL="1085850" lvl="2" indent="-171450">
              <a:buFontTx/>
              <a:buChar char="-"/>
            </a:pPr>
            <a:r>
              <a:rPr lang="en-US" dirty="0"/>
              <a:t>License must not discriminate against anybody – everybody should be able to use it</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5573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Indy: first 5</a:t>
            </a:r>
          </a:p>
          <a:p>
            <a:r>
              <a:rPr lang="en-US" dirty="0"/>
              <a:t>Emily: last 5</a:t>
            </a:r>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28433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Emily</a:t>
            </a:r>
          </a:p>
          <a:p>
            <a:endParaRPr lang="en-GB" dirty="0"/>
          </a:p>
          <a:p>
            <a:pPr marL="171450" indent="-171450">
              <a:buFontTx/>
              <a:buChar char="-"/>
            </a:pPr>
            <a:r>
              <a:rPr lang="en-GB" dirty="0"/>
              <a:t>You can see on the image a load of examples of OSI affiliates (group attached to an organisation). Some of these include:</a:t>
            </a:r>
          </a:p>
          <a:p>
            <a:pPr marL="171450" indent="-171450">
              <a:buFontTx/>
              <a:buChar char="-"/>
            </a:pPr>
            <a:endParaRPr lang="en-GB" dirty="0"/>
          </a:p>
          <a:p>
            <a:r>
              <a:rPr lang="en-GB" dirty="0"/>
              <a:t>- Explain each a little bit</a:t>
            </a:r>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65052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Indy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Just to recap, the concept of Open Source is simple – an individual or a group of people develops code, and makes it available to the open source community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What’s the benefit of this? People can make money off software, so why share it for free?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Companies have started to use Open Source software more and more in recent years, mainly since the OSI was launched in 1998. Mainly do due the following reasons.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Free to use – disregarding the hidden costs, which </a:t>
            </a:r>
            <a:r>
              <a:rPr lang="en-GB" dirty="0" err="1"/>
              <a:t>Em</a:t>
            </a:r>
            <a:r>
              <a:rPr lang="en-GB" dirty="0"/>
              <a:t> will talk about, OS is free to use and implement. Companies can get a good, OS version of software, for free. Depending on the usability of this software and how fit for purpose it is for a business – free software could save huge costs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Argued that OS is more reliable than proprietary software – e.g. as </a:t>
            </a:r>
            <a:r>
              <a:rPr lang="en-GB" dirty="0" err="1"/>
              <a:t>Fumi</a:t>
            </a:r>
            <a:r>
              <a:rPr lang="en-GB" dirty="0"/>
              <a:t> explained in his presentation, enthusiasts argue that </a:t>
            </a:r>
            <a:r>
              <a:rPr lang="en-GB" dirty="0" err="1"/>
              <a:t>Linx</a:t>
            </a:r>
            <a:r>
              <a:rPr lang="en-GB" dirty="0"/>
              <a:t>/Apache are more reliable than Windows/Windows Server – reliability may not be an issue for you or me, when, say our server freezer, but for companies, if a server </a:t>
            </a:r>
            <a:r>
              <a:rPr lang="en-GB" dirty="0" err="1"/>
              <a:t>freezez</a:t>
            </a:r>
            <a:r>
              <a:rPr lang="en-GB" dirty="0"/>
              <a:t> it could have serious consequences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As </a:t>
            </a:r>
            <a:r>
              <a:rPr lang="en-GB" dirty="0" err="1"/>
              <a:t>Fumi</a:t>
            </a:r>
            <a:r>
              <a:rPr lang="en-GB" dirty="0"/>
              <a:t> mentioned in his lecture, companies can use open source methodologies to develop their own products through using these ideas. You can look at source code to inspire you. For example, if a small company is struggling on how to develop a complicated part of an application (such as a SMS response system), looking at an example of how this has been done can help them out. Similar to stack overflow – you look at examples and learn from it (hopefully not copying and pasting)</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Form of income: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GB" dirty="0"/>
              <a:t>Software such as MySQL, WordPress, Magento all make their companies millions of pounds through several ways: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GB" dirty="0"/>
              <a:t>Charging for support in maintaining software – might require specific know-how</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GB" dirty="0"/>
              <a:t>Offering extra security and management features </a:t>
            </a:r>
          </a:p>
          <a:p>
            <a:pPr marL="1543050" marR="0" lvl="3" indent="-171450" algn="l" defTabSz="914400" rtl="0" eaLnBrk="1" fontAlgn="auto" latinLnBrk="0" hangingPunct="1">
              <a:lnSpc>
                <a:spcPct val="100000"/>
              </a:lnSpc>
              <a:spcBef>
                <a:spcPts val="0"/>
              </a:spcBef>
              <a:spcAft>
                <a:spcPts val="0"/>
              </a:spcAft>
              <a:buClrTx/>
              <a:buSzTx/>
              <a:buFontTx/>
              <a:buChar char="-"/>
              <a:tabLst/>
              <a:defRPr/>
            </a:pPr>
            <a:r>
              <a:rPr lang="en-GB" dirty="0"/>
              <a:t>Selling addons – WordPress sells themes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Saves time and encourages staff to experiment – learnt from case study, will explain more later</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GB" dirty="0"/>
              <a:t>IT staff wouldn’t be required to spend months on a lengthy requirements investigation, they can start developing quickly.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GB" dirty="0"/>
              <a:t>It can encourage staff to develop without being scared of making a £1million mistake.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GB" dirty="0"/>
              <a:t>Case study mentioned that everybody seems scared to death of trying things, but with OS, it’s a no dollar mistake – true as you’re not working on the actual application.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GB" dirty="0"/>
              <a:t>As I’ll mention in my case study, you can also give a develop a period of time to experiment using OS, and see if he comes up with any useful internal business programs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GB" dirty="0"/>
              <a:t>Can relate to this on placement – I was working on actual company applications – an internal one, but was still nervous to make a mistake as I knew I could have broke things and it could be expensive – this would only benefit companies developing internal systems as you can’t typically use OS for commercial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Benefits the community – OS software is effectively run by a community of experts. Everybody involved can share their ideas, which can be a benefit to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 Everybody can work together to fix bugs or suggest improvements. Rather than a set amount of, say 10 developers in a company, you can have 	hundreds of people working on a bug as soon as its been identified –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can then argue that OS is more secure in this aspect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 Practice and ego – As well as this, somebody could create some code that sits hidden and locked away from 20 years that nobody else looks at, but 	with OS, the whole world can look at it and use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 Better quality – People may want an update to improve the quality of their phone, maybe iPhone users want an always on display like Samsung has, 	if iOS was open source, people could code this. Other than making a dig at iPhone users, the point I’m making is that with open source, people can 	improve the quality of things when they want and how they want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 Cyber security – obviously there’s a lot of OS software out there for different purposes, but there a lot of well known cyber security software. </a:t>
            </a:r>
            <a:r>
              <a:rPr lang="en-GB" dirty="0" err="1"/>
              <a:t>Nmap</a:t>
            </a:r>
            <a:r>
              <a:rPr lang="en-GB" dirty="0"/>
              <a:t>, 	Wireshark etc. If you’re an average user who uses their PC every so often, 	and don’t want to spend money on complicated cyber security software, 	this OS could be the right choice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 Satisfy your needs – Looking for reactions…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 If you are a skilled programmer, or know a skilled programmer, you can adapt source code to suit your particular needs. For example, 		if you want to move the favourite’s section on Firefox because its really annoying you, you can.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Simple example – there are many more, more useful ways you can customise OS software to your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171450" indent="-171450">
              <a:buFontTx/>
              <a:buChar char="-"/>
            </a:pPr>
            <a:endParaRPr lang="en-GB" dirty="0"/>
          </a:p>
          <a:p>
            <a:endParaRPr lang="en-GB"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923177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Emily</a:t>
            </a:r>
          </a:p>
          <a:p>
            <a:endParaRPr lang="en-GB" dirty="0"/>
          </a:p>
          <a:p>
            <a:r>
              <a:rPr lang="en-GB" dirty="0"/>
              <a:t>References?</a:t>
            </a:r>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331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6/3/2025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6/3/2025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6/3/2025</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6/3/2025</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6/3/2025</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6/3/2025</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6/3/2025</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6/3/2025</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6/3/2025</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oo.gl/tUagQ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goo.gl/eb9sv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linfo.org/proprietary.html" TargetMode="External"/><Relationship Id="rId13" Type="http://schemas.openxmlformats.org/officeDocument/2006/relationships/hyperlink" Target="https://cloudtweaks.com/2012/08/advantages-and-disadvantages-of-open-source/" TargetMode="External"/><Relationship Id="rId3" Type="http://schemas.openxmlformats.org/officeDocument/2006/relationships/hyperlink" Target="http://entrepreneurhandbook.co.uk/open-source-software/" TargetMode="External"/><Relationship Id="rId7" Type="http://schemas.openxmlformats.org/officeDocument/2006/relationships/hyperlink" Target="https://hackertarget.com/10-open-source-security-tools/" TargetMode="External"/><Relationship Id="rId12" Type="http://schemas.openxmlformats.org/officeDocument/2006/relationships/hyperlink" Target="https://opensource.org/os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page.gitlab.com/2016-developer-survey_2016-developer-survey.html" TargetMode="External"/><Relationship Id="rId11" Type="http://schemas.openxmlformats.org/officeDocument/2006/relationships/hyperlink" Target="https://now.ntu.ac.uk/d2l/le/content/483647/viewContent/2444343/View" TargetMode="External"/><Relationship Id="rId5" Type="http://schemas.openxmlformats.org/officeDocument/2006/relationships/hyperlink" Target="https://www.gartner.com/newsroom/id/801412" TargetMode="External"/><Relationship Id="rId10" Type="http://schemas.openxmlformats.org/officeDocument/2006/relationships/hyperlink" Target="https://news.netcraft.com/archives/category/web-server-survey/" TargetMode="External"/><Relationship Id="rId4" Type="http://schemas.openxmlformats.org/officeDocument/2006/relationships/hyperlink" Target="http://ecija.com/sala-de-prensa/the-legal-risks-when-using-open-source-in-software/" TargetMode="External"/><Relationship Id="rId9" Type="http://schemas.openxmlformats.org/officeDocument/2006/relationships/hyperlink" Target="https://www.lifewire.com/what-is-open-source-software-4147547" TargetMode="External"/><Relationship Id="rId14" Type="http://schemas.openxmlformats.org/officeDocument/2006/relationships/hyperlink" Target="https://www.thoughtco.com/ways-to-make-money-with-open-source-software-253283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N0578334@my.ntu.ac.uk"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mailto:N0582908@my.ntu.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opensource.org/" TargetMode="Externa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oo.gl/FCf8Ff" TargetMode="External"/><Relationship Id="rId5" Type="http://schemas.openxmlformats.org/officeDocument/2006/relationships/image" Target="../media/image2.jpeg"/><Relationship Id="rId4" Type="http://schemas.openxmlformats.org/officeDocument/2006/relationships/hyperlink" Target="https://goo.gl/mcp8M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opensourc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pensourc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oo.gl/aavJk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8585" y="2945276"/>
            <a:ext cx="9604310" cy="2347349"/>
          </a:xfrm>
        </p:spPr>
        <p:txBody>
          <a:bodyPr/>
          <a:lstStyle/>
          <a:p>
            <a:r>
              <a:rPr lang="en-US" dirty="0"/>
              <a:t>The Open Source Movement </a:t>
            </a:r>
          </a:p>
        </p:txBody>
      </p:sp>
      <p:sp>
        <p:nvSpPr>
          <p:cNvPr id="3" name="Subtitle 2"/>
          <p:cNvSpPr>
            <a:spLocks noGrp="1"/>
          </p:cNvSpPr>
          <p:nvPr>
            <p:ph type="subTitle" idx="1"/>
          </p:nvPr>
        </p:nvSpPr>
        <p:spPr>
          <a:xfrm>
            <a:off x="1329208" y="2586590"/>
            <a:ext cx="9604310" cy="550662"/>
          </a:xfrm>
        </p:spPr>
        <p:txBody>
          <a:bodyPr>
            <a:normAutofit/>
          </a:bodyPr>
          <a:lstStyle/>
          <a:p>
            <a:r>
              <a:rPr lang="en-GB" sz="2800" dirty="0"/>
              <a:t>Information Systems Management (ISYS30261)</a:t>
            </a:r>
          </a:p>
        </p:txBody>
      </p:sp>
      <p:sp>
        <p:nvSpPr>
          <p:cNvPr id="4" name="Subtitle 2">
            <a:extLst>
              <a:ext uri="{FF2B5EF4-FFF2-40B4-BE49-F238E27FC236}">
                <a16:creationId xmlns:a16="http://schemas.microsoft.com/office/drawing/2014/main" id="{5ECFCD54-C0FC-4804-9273-B7057A0CB571}"/>
              </a:ext>
            </a:extLst>
          </p:cNvPr>
          <p:cNvSpPr txBox="1">
            <a:spLocks/>
          </p:cNvSpPr>
          <p:nvPr/>
        </p:nvSpPr>
        <p:spPr>
          <a:xfrm>
            <a:off x="1288982" y="5560494"/>
            <a:ext cx="9604310" cy="53214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0"/>
              </a:spcBef>
              <a:buClr>
                <a:schemeClr val="accent1">
                  <a:lumMod val="75000"/>
                </a:schemeClr>
              </a:buClr>
              <a:buSzPct val="100000"/>
              <a:buFont typeface="Arial" pitchFamily="34" charset="0"/>
              <a:buNone/>
              <a:defRPr sz="2000" b="0" kern="1200">
                <a:solidFill>
                  <a:schemeClr val="accent1">
                    <a:lumMod val="75000"/>
                  </a:schemeClr>
                </a:solidFill>
                <a:latin typeface="+mn-lt"/>
                <a:ea typeface="+mn-ea"/>
                <a:cs typeface="+mn-cs"/>
              </a:defRPr>
            </a:lvl1pPr>
            <a:lvl2pPr marL="457200" indent="0" algn="ctr" defTabSz="914400" rtl="0" eaLnBrk="1" latinLnBrk="0" hangingPunct="1">
              <a:lnSpc>
                <a:spcPct val="90000"/>
              </a:lnSpc>
              <a:spcBef>
                <a:spcPts val="1200"/>
              </a:spcBef>
              <a:buClr>
                <a:schemeClr val="accent1">
                  <a:lumMod val="75000"/>
                </a:schemeClr>
              </a:buClr>
              <a:buSzPct val="100000"/>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Clr>
                <a:schemeClr val="accent1">
                  <a:lumMod val="75000"/>
                </a:schemeClr>
              </a:buClr>
              <a:buSzPct val="100000"/>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Clr>
                <a:schemeClr val="accent1">
                  <a:lumMod val="75000"/>
                </a:schemeClr>
              </a:buClr>
              <a:buSzPct val="100000"/>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600"/>
              </a:spcBef>
              <a:buClr>
                <a:schemeClr val="accent1">
                  <a:lumMod val="75000"/>
                </a:schemeClr>
              </a:buClr>
              <a:buSzPct val="100000"/>
              <a:buFont typeface="Arial" pitchFamily="34" charset="0"/>
              <a:buNone/>
              <a:defRPr sz="1600" kern="1200">
                <a:solidFill>
                  <a:schemeClr val="tx1"/>
                </a:solidFill>
                <a:latin typeface="+mn-lt"/>
                <a:ea typeface="+mn-ea"/>
                <a:cs typeface="+mn-cs"/>
              </a:defRPr>
            </a:lvl9pPr>
          </a:lstStyle>
          <a:p>
            <a:pPr>
              <a:spcAft>
                <a:spcPts val="600"/>
              </a:spcAft>
            </a:pPr>
            <a:r>
              <a:rPr lang="en-GB" dirty="0"/>
              <a:t>Inderjit Sandhu (N0578334)</a:t>
            </a:r>
          </a:p>
          <a:p>
            <a:r>
              <a:rPr lang="en-GB" dirty="0"/>
              <a:t>Emily Gill (N0582908)</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a:xfrm>
            <a:off x="1295400" y="503853"/>
            <a:ext cx="8699938" cy="1142385"/>
          </a:xfrm>
        </p:spPr>
        <p:txBody>
          <a:bodyPr>
            <a:normAutofit fontScale="90000"/>
          </a:bodyPr>
          <a:lstStyle/>
          <a:p>
            <a:r>
              <a:rPr lang="en-GB" dirty="0"/>
              <a:t>Case Study 1 - “Dilemmas within commercial involvement in open source software”- </a:t>
            </a:r>
            <a:r>
              <a:rPr lang="en-GB" dirty="0" err="1"/>
              <a:t>Ciesielska</a:t>
            </a:r>
            <a:r>
              <a:rPr lang="en-GB" dirty="0"/>
              <a:t> and </a:t>
            </a:r>
            <a:r>
              <a:rPr lang="en-GB" dirty="0" err="1"/>
              <a:t>Westenholz</a:t>
            </a:r>
            <a:r>
              <a:rPr lang="en-GB" dirty="0"/>
              <a:t> (2016)</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p:txBody>
          <a:bodyPr>
            <a:normAutofit/>
          </a:bodyPr>
          <a:lstStyle/>
          <a:p>
            <a:r>
              <a:rPr lang="en-GB" dirty="0"/>
              <a:t>6 levels of involvement in open source software:</a:t>
            </a:r>
          </a:p>
          <a:p>
            <a:pPr lvl="1"/>
            <a:r>
              <a:rPr lang="en-GB" dirty="0"/>
              <a:t>Levels 1-3 were over 3 year project conducted with open-interviews, observations and documentary material</a:t>
            </a:r>
          </a:p>
          <a:p>
            <a:pPr lvl="1"/>
            <a:r>
              <a:rPr lang="en-GB" dirty="0"/>
              <a:t>Level 4 – Even though Nokia were supposedly only a sponsor for Maemo.org, they were only allowing certain developers to work on it</a:t>
            </a:r>
          </a:p>
          <a:p>
            <a:pPr lvl="1"/>
            <a:r>
              <a:rPr lang="en-GB" dirty="0"/>
              <a:t>Level 5 – Nokia became a sponsor of GNOME but because of code fork – they were not able to be in charge of it overall – Nokia only create software that benefits themselves</a:t>
            </a:r>
          </a:p>
          <a:p>
            <a:pPr lvl="1"/>
            <a:r>
              <a:rPr lang="en-GB" dirty="0"/>
              <a:t>Level 6 – TYPO3 offer software that developers can keep up to date and different customers can use</a:t>
            </a:r>
          </a:p>
          <a:p>
            <a:pPr lvl="1"/>
            <a:endParaRPr lang="en-GB" dirty="0"/>
          </a:p>
          <a:p>
            <a:endParaRPr lang="en-GB" dirty="0"/>
          </a:p>
        </p:txBody>
      </p:sp>
    </p:spTree>
    <p:extLst>
      <p:ext uri="{BB962C8B-B14F-4D97-AF65-F5344CB8AC3E}">
        <p14:creationId xmlns:p14="http://schemas.microsoft.com/office/powerpoint/2010/main" val="372885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p:txBody>
          <a:bodyPr/>
          <a:lstStyle/>
          <a:p>
            <a:r>
              <a:rPr lang="en-GB" dirty="0"/>
              <a:t>Case Study 2 – “Open source deployment in local government” – Allen and Geller (2012)</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p:txBody>
          <a:bodyPr>
            <a:normAutofit/>
          </a:bodyPr>
          <a:lstStyle/>
          <a:p>
            <a:pPr lvl="1"/>
            <a:endParaRPr lang="en-GB" dirty="0"/>
          </a:p>
          <a:p>
            <a:endParaRPr lang="en-GB" dirty="0"/>
          </a:p>
        </p:txBody>
      </p:sp>
      <p:sp>
        <p:nvSpPr>
          <p:cNvPr id="4" name="Content Placeholder 2">
            <a:extLst>
              <a:ext uri="{FF2B5EF4-FFF2-40B4-BE49-F238E27FC236}">
                <a16:creationId xmlns:a16="http://schemas.microsoft.com/office/drawing/2014/main" id="{7F29B578-73CE-4DB2-86E1-6CC90881D9D9}"/>
              </a:ext>
            </a:extLst>
          </p:cNvPr>
          <p:cNvSpPr txBox="1">
            <a:spLocks/>
          </p:cNvSpPr>
          <p:nvPr/>
        </p:nvSpPr>
        <p:spPr>
          <a:xfrm>
            <a:off x="1447800" y="2133601"/>
            <a:ext cx="9601200" cy="380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GB" dirty="0"/>
              <a:t>San Francisco (CCSF), California USA, in 2009 over 24-month period</a:t>
            </a:r>
          </a:p>
          <a:p>
            <a:r>
              <a:rPr lang="en-GB" dirty="0"/>
              <a:t>Looked at perceived outcomes of adopting 3 open source projects in local government</a:t>
            </a:r>
          </a:p>
          <a:p>
            <a:pPr lvl="1"/>
            <a:r>
              <a:rPr lang="en-GB" dirty="0"/>
              <a:t>Recovery SF website – how federal money was spent in SF – WordPress</a:t>
            </a:r>
          </a:p>
          <a:p>
            <a:pPr lvl="1"/>
            <a:r>
              <a:rPr lang="en-GB" dirty="0"/>
              <a:t>Graphics department job tracker – Site for tracking graphics jobs – SugarCRM</a:t>
            </a:r>
          </a:p>
          <a:p>
            <a:pPr lvl="1"/>
            <a:r>
              <a:rPr lang="en-GB" dirty="0"/>
              <a:t>Map interface project – new graphic information system interface for city planners</a:t>
            </a:r>
          </a:p>
          <a:p>
            <a:endParaRPr lang="en-GB" dirty="0"/>
          </a:p>
        </p:txBody>
      </p:sp>
    </p:spTree>
    <p:extLst>
      <p:ext uri="{BB962C8B-B14F-4D97-AF65-F5344CB8AC3E}">
        <p14:creationId xmlns:p14="http://schemas.microsoft.com/office/powerpoint/2010/main" val="13194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p:txBody>
          <a:bodyPr/>
          <a:lstStyle/>
          <a:p>
            <a:r>
              <a:rPr lang="en-GB" dirty="0"/>
              <a:t>Open source deployment in local government</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p:txBody>
          <a:bodyPr>
            <a:normAutofit/>
          </a:bodyPr>
          <a:lstStyle/>
          <a:p>
            <a:pPr lvl="1"/>
            <a:endParaRPr lang="en-GB" dirty="0"/>
          </a:p>
          <a:p>
            <a:pPr marL="0" indent="0">
              <a:buNone/>
            </a:pPr>
            <a:endParaRPr lang="en-GB" dirty="0"/>
          </a:p>
        </p:txBody>
      </p:sp>
      <p:sp>
        <p:nvSpPr>
          <p:cNvPr id="4" name="Content Placeholder 2">
            <a:extLst>
              <a:ext uri="{FF2B5EF4-FFF2-40B4-BE49-F238E27FC236}">
                <a16:creationId xmlns:a16="http://schemas.microsoft.com/office/drawing/2014/main" id="{7F29B578-73CE-4DB2-86E1-6CC90881D9D9}"/>
              </a:ext>
            </a:extLst>
          </p:cNvPr>
          <p:cNvSpPr txBox="1">
            <a:spLocks/>
          </p:cNvSpPr>
          <p:nvPr/>
        </p:nvSpPr>
        <p:spPr>
          <a:xfrm>
            <a:off x="1447800" y="2133601"/>
            <a:ext cx="9601200" cy="38099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GB" dirty="0"/>
              <a:t>Aims</a:t>
            </a:r>
          </a:p>
          <a:p>
            <a:pPr lvl="1"/>
            <a:r>
              <a:rPr lang="en-GB" dirty="0"/>
              <a:t>Look at </a:t>
            </a:r>
            <a:r>
              <a:rPr lang="en-GB" u="sng" dirty="0"/>
              <a:t>perceived</a:t>
            </a:r>
            <a:r>
              <a:rPr lang="en-GB" dirty="0"/>
              <a:t> organizational outcomes of OS adoption</a:t>
            </a:r>
          </a:p>
          <a:p>
            <a:pPr lvl="1"/>
            <a:r>
              <a:rPr lang="en-GB" dirty="0"/>
              <a:t>Challenging IT environment</a:t>
            </a:r>
          </a:p>
          <a:p>
            <a:pPr lvl="2"/>
            <a:r>
              <a:rPr lang="en-GB" dirty="0"/>
              <a:t>Time constraint</a:t>
            </a:r>
          </a:p>
          <a:p>
            <a:pPr lvl="2"/>
            <a:r>
              <a:rPr lang="en-GB" dirty="0"/>
              <a:t>Shrinking IT resources</a:t>
            </a:r>
          </a:p>
          <a:p>
            <a:pPr lvl="2"/>
            <a:r>
              <a:rPr lang="en-GB" dirty="0"/>
              <a:t>IT department poor relationship with rest of organisation </a:t>
            </a:r>
          </a:p>
          <a:p>
            <a:r>
              <a:rPr lang="en-GB" dirty="0"/>
              <a:t>Limitations</a:t>
            </a:r>
          </a:p>
          <a:p>
            <a:pPr lvl="1"/>
            <a:r>
              <a:rPr lang="en-GB" dirty="0"/>
              <a:t>Small set of projects in one location</a:t>
            </a:r>
          </a:p>
          <a:p>
            <a:pPr lvl="1"/>
            <a:r>
              <a:rPr lang="en-GB" dirty="0"/>
              <a:t>Local government, not other company types</a:t>
            </a:r>
          </a:p>
          <a:p>
            <a:pPr lvl="1"/>
            <a:r>
              <a:rPr lang="en-GB" dirty="0"/>
              <a:t>Confidential details</a:t>
            </a:r>
          </a:p>
          <a:p>
            <a:endParaRPr lang="en-GB" dirty="0"/>
          </a:p>
          <a:p>
            <a:endParaRPr lang="en-GB" dirty="0"/>
          </a:p>
        </p:txBody>
      </p:sp>
    </p:spTree>
    <p:extLst>
      <p:ext uri="{BB962C8B-B14F-4D97-AF65-F5344CB8AC3E}">
        <p14:creationId xmlns:p14="http://schemas.microsoft.com/office/powerpoint/2010/main" val="400706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p:txBody>
          <a:bodyPr/>
          <a:lstStyle/>
          <a:p>
            <a:r>
              <a:rPr lang="en-GB" dirty="0"/>
              <a:t>Open source deployment in local government</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p:txBody>
          <a:bodyPr>
            <a:normAutofit/>
          </a:bodyPr>
          <a:lstStyle/>
          <a:p>
            <a:pPr lvl="1"/>
            <a:endParaRPr lang="en-GB" dirty="0"/>
          </a:p>
          <a:p>
            <a:pPr marL="0" indent="0">
              <a:buNone/>
            </a:pPr>
            <a:endParaRPr lang="en-GB" dirty="0"/>
          </a:p>
        </p:txBody>
      </p:sp>
      <p:sp>
        <p:nvSpPr>
          <p:cNvPr id="4" name="Content Placeholder 2">
            <a:extLst>
              <a:ext uri="{FF2B5EF4-FFF2-40B4-BE49-F238E27FC236}">
                <a16:creationId xmlns:a16="http://schemas.microsoft.com/office/drawing/2014/main" id="{7F29B578-73CE-4DB2-86E1-6CC90881D9D9}"/>
              </a:ext>
            </a:extLst>
          </p:cNvPr>
          <p:cNvSpPr txBox="1">
            <a:spLocks/>
          </p:cNvSpPr>
          <p:nvPr/>
        </p:nvSpPr>
        <p:spPr>
          <a:xfrm>
            <a:off x="1447800" y="2133601"/>
            <a:ext cx="9601200" cy="3337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r>
              <a:rPr lang="en-GB" dirty="0"/>
              <a:t>Findings</a:t>
            </a:r>
          </a:p>
          <a:p>
            <a:pPr lvl="1"/>
            <a:r>
              <a:rPr lang="en-GB" dirty="0"/>
              <a:t>3 OS projects generally perceived as successful</a:t>
            </a:r>
          </a:p>
          <a:p>
            <a:pPr lvl="1"/>
            <a:r>
              <a:rPr lang="en-GB" dirty="0"/>
              <a:t>IT department wasn’t scared – no $1million mistakes</a:t>
            </a:r>
          </a:p>
          <a:p>
            <a:pPr lvl="1"/>
            <a:r>
              <a:rPr lang="en-GB" dirty="0"/>
              <a:t>OS has a useful online community</a:t>
            </a:r>
          </a:p>
          <a:p>
            <a:pPr lvl="1"/>
            <a:r>
              <a:rPr lang="en-GB" dirty="0"/>
              <a:t>Perceived positive change of relationship within organization  </a:t>
            </a:r>
          </a:p>
          <a:p>
            <a:pPr lvl="1"/>
            <a:r>
              <a:rPr lang="en-GB" dirty="0">
                <a:solidFill>
                  <a:schemeClr val="tx1">
                    <a:lumMod val="50000"/>
                    <a:lumOff val="50000"/>
                  </a:schemeClr>
                </a:solidFill>
              </a:rPr>
              <a:t>Difficult to keep staff focused</a:t>
            </a:r>
          </a:p>
          <a:p>
            <a:pPr lvl="1"/>
            <a:r>
              <a:rPr lang="en-GB" dirty="0">
                <a:solidFill>
                  <a:schemeClr val="tx1">
                    <a:lumMod val="50000"/>
                    <a:lumOff val="50000"/>
                  </a:schemeClr>
                </a:solidFill>
              </a:rPr>
              <a:t>Disruptive project strategies</a:t>
            </a:r>
            <a:endParaRPr lang="en-GB" dirty="0"/>
          </a:p>
          <a:p>
            <a:pPr lvl="1"/>
            <a:endParaRPr lang="en-GB" dirty="0"/>
          </a:p>
          <a:p>
            <a:pPr lvl="1"/>
            <a:endParaRPr lang="en-GB" dirty="0"/>
          </a:p>
          <a:p>
            <a:endParaRPr lang="en-GB" dirty="0"/>
          </a:p>
        </p:txBody>
      </p:sp>
      <p:sp>
        <p:nvSpPr>
          <p:cNvPr id="5" name="TextBox 4">
            <a:extLst>
              <a:ext uri="{FF2B5EF4-FFF2-40B4-BE49-F238E27FC236}">
                <a16:creationId xmlns:a16="http://schemas.microsoft.com/office/drawing/2014/main" id="{1DD81CDA-6782-4A94-884A-A85B9F2893F7}"/>
              </a:ext>
            </a:extLst>
          </p:cNvPr>
          <p:cNvSpPr txBox="1"/>
          <p:nvPr/>
        </p:nvSpPr>
        <p:spPr>
          <a:xfrm>
            <a:off x="8529144" y="3693240"/>
            <a:ext cx="3389587" cy="2585323"/>
          </a:xfrm>
          <a:prstGeom prst="rect">
            <a:avLst/>
          </a:prstGeom>
          <a:noFill/>
        </p:spPr>
        <p:txBody>
          <a:bodyPr wrap="square" rtlCol="0">
            <a:spAutoFit/>
          </a:bodyPr>
          <a:lstStyle/>
          <a:p>
            <a:r>
              <a:rPr lang="en-GB" dirty="0"/>
              <a:t>“OS gives IT departments freedom to experiment, try new products and find better ways of doing things without the complicated purchasing and management overhead that comes with traditional proprietary software”</a:t>
            </a:r>
          </a:p>
          <a:p>
            <a:endParaRPr lang="en-GB" dirty="0"/>
          </a:p>
        </p:txBody>
      </p:sp>
    </p:spTree>
    <p:extLst>
      <p:ext uri="{BB962C8B-B14F-4D97-AF65-F5344CB8AC3E}">
        <p14:creationId xmlns:p14="http://schemas.microsoft.com/office/powerpoint/2010/main" val="97341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a:xfrm>
            <a:off x="1295400" y="503853"/>
            <a:ext cx="9601200" cy="1142385"/>
          </a:xfrm>
        </p:spPr>
        <p:txBody>
          <a:bodyPr/>
          <a:lstStyle/>
          <a:p>
            <a:r>
              <a:rPr lang="en-GB" dirty="0"/>
              <a:t>Do companies use open source software?</a:t>
            </a:r>
          </a:p>
        </p:txBody>
      </p:sp>
      <p:sp>
        <p:nvSpPr>
          <p:cNvPr id="5" name="TextBox 4">
            <a:extLst>
              <a:ext uri="{FF2B5EF4-FFF2-40B4-BE49-F238E27FC236}">
                <a16:creationId xmlns:a16="http://schemas.microsoft.com/office/drawing/2014/main" id="{80F1F742-2BB0-49B8-8FD2-2AAE19881F12}"/>
              </a:ext>
            </a:extLst>
          </p:cNvPr>
          <p:cNvSpPr txBox="1"/>
          <p:nvPr/>
        </p:nvSpPr>
        <p:spPr>
          <a:xfrm>
            <a:off x="8262016" y="3429000"/>
            <a:ext cx="1960179" cy="307777"/>
          </a:xfrm>
          <a:prstGeom prst="rect">
            <a:avLst/>
          </a:prstGeom>
          <a:noFill/>
        </p:spPr>
        <p:txBody>
          <a:bodyPr wrap="square" rtlCol="0">
            <a:spAutoFit/>
          </a:bodyPr>
          <a:lstStyle/>
          <a:p>
            <a:r>
              <a:rPr lang="en-GB" sz="1400" dirty="0">
                <a:hlinkClick r:id="rId3"/>
              </a:rPr>
              <a:t>https://goo.gl/tUagQ8</a:t>
            </a:r>
            <a:r>
              <a:rPr lang="en-GB" sz="1400" dirty="0"/>
              <a:t> </a:t>
            </a:r>
          </a:p>
        </p:txBody>
      </p:sp>
      <p:sp>
        <p:nvSpPr>
          <p:cNvPr id="7" name="Content Placeholder 6">
            <a:extLst>
              <a:ext uri="{FF2B5EF4-FFF2-40B4-BE49-F238E27FC236}">
                <a16:creationId xmlns:a16="http://schemas.microsoft.com/office/drawing/2014/main" id="{868D629B-8DFE-459E-9457-A6458ECB6AA1}"/>
              </a:ext>
            </a:extLst>
          </p:cNvPr>
          <p:cNvSpPr>
            <a:spLocks noGrp="1"/>
          </p:cNvSpPr>
          <p:nvPr>
            <p:ph idx="1"/>
          </p:nvPr>
        </p:nvSpPr>
        <p:spPr/>
        <p:txBody>
          <a:bodyPr/>
          <a:lstStyle/>
          <a:p>
            <a:endParaRPr lang="en-GB" dirty="0"/>
          </a:p>
        </p:txBody>
      </p:sp>
      <p:sp>
        <p:nvSpPr>
          <p:cNvPr id="8" name="Content Placeholder 2">
            <a:extLst>
              <a:ext uri="{FF2B5EF4-FFF2-40B4-BE49-F238E27FC236}">
                <a16:creationId xmlns:a16="http://schemas.microsoft.com/office/drawing/2014/main" id="{4052ADE8-AE2A-4C52-B96E-2E0969FEE989}"/>
              </a:ext>
            </a:extLst>
          </p:cNvPr>
          <p:cNvSpPr txBox="1">
            <a:spLocks/>
          </p:cNvSpPr>
          <p:nvPr/>
        </p:nvSpPr>
        <p:spPr>
          <a:xfrm>
            <a:off x="512379" y="2154570"/>
            <a:ext cx="6056586" cy="3287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lvl="1"/>
            <a:r>
              <a:rPr lang="en-GB" dirty="0"/>
              <a:t>In 1998, 10% of organisations used open source (Gartner (1998)</a:t>
            </a:r>
          </a:p>
          <a:p>
            <a:pPr lvl="1"/>
            <a:r>
              <a:rPr lang="en-GB" dirty="0"/>
              <a:t>Gartner (2008) survey on 274 companies worldwide</a:t>
            </a:r>
          </a:p>
          <a:p>
            <a:pPr lvl="2"/>
            <a:r>
              <a:rPr lang="en-GB" dirty="0"/>
              <a:t>85% use open source software </a:t>
            </a:r>
          </a:p>
          <a:p>
            <a:pPr lvl="1"/>
            <a:r>
              <a:rPr lang="en-GB" dirty="0" err="1"/>
              <a:t>Gitlab</a:t>
            </a:r>
            <a:r>
              <a:rPr lang="en-GB" dirty="0"/>
              <a:t> (2016) global developer report</a:t>
            </a:r>
          </a:p>
          <a:p>
            <a:pPr lvl="2"/>
            <a:r>
              <a:rPr lang="en-GB" dirty="0"/>
              <a:t>98% of developers use open source tools at work </a:t>
            </a:r>
          </a:p>
          <a:p>
            <a:pPr lvl="1"/>
            <a:r>
              <a:rPr lang="en-GB" dirty="0" err="1"/>
              <a:t>Netcraft</a:t>
            </a:r>
            <a:r>
              <a:rPr lang="en-GB" dirty="0"/>
              <a:t> (2017) web server survey </a:t>
            </a:r>
          </a:p>
          <a:p>
            <a:pPr lvl="2"/>
            <a:r>
              <a:rPr lang="en-GB" dirty="0"/>
              <a:t>Responses from 1.8 billion + sites</a:t>
            </a:r>
          </a:p>
          <a:p>
            <a:pPr lvl="2"/>
            <a:r>
              <a:rPr lang="en-GB" dirty="0"/>
              <a:t>Apache dominated market share, dropped                                                                                                                      and has started to rise again</a:t>
            </a:r>
          </a:p>
          <a:p>
            <a:pPr marL="506412" lvl="2" indent="0">
              <a:buFont typeface="Arial" pitchFamily="34" charset="0"/>
              <a:buNone/>
            </a:pPr>
            <a:endParaRPr lang="en-GB" dirty="0"/>
          </a:p>
          <a:p>
            <a:endParaRPr lang="en-GB" dirty="0"/>
          </a:p>
        </p:txBody>
      </p:sp>
      <p:pic>
        <p:nvPicPr>
          <p:cNvPr id="4" name="Picture 3">
            <a:extLst>
              <a:ext uri="{FF2B5EF4-FFF2-40B4-BE49-F238E27FC236}">
                <a16:creationId xmlns:a16="http://schemas.microsoft.com/office/drawing/2014/main" id="{0AF822A2-555D-4B73-B593-9A3B6ECE72E2}"/>
              </a:ext>
            </a:extLst>
          </p:cNvPr>
          <p:cNvPicPr>
            <a:picLocks noChangeAspect="1"/>
          </p:cNvPicPr>
          <p:nvPr/>
        </p:nvPicPr>
        <p:blipFill rotWithShape="1">
          <a:blip r:embed="rId4"/>
          <a:srcRect l="8405" t="12941" r="76552" b="68927"/>
          <a:stretch/>
        </p:blipFill>
        <p:spPr>
          <a:xfrm>
            <a:off x="872129" y="1824688"/>
            <a:ext cx="7277957" cy="4080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260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a:xfrm>
            <a:off x="4208115" y="887896"/>
            <a:ext cx="3775765" cy="573703"/>
          </a:xfrm>
        </p:spPr>
        <p:txBody>
          <a:bodyPr/>
          <a:lstStyle/>
          <a:p>
            <a:r>
              <a:rPr lang="en-GB" dirty="0"/>
              <a:t>Gates vs Stallman</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a:xfrm>
            <a:off x="1226010" y="1858040"/>
            <a:ext cx="3267765" cy="3738455"/>
          </a:xfrm>
        </p:spPr>
        <p:txBody>
          <a:bodyPr>
            <a:normAutofit/>
          </a:bodyPr>
          <a:lstStyle/>
          <a:p>
            <a:pPr marL="0" indent="0" algn="ctr">
              <a:buNone/>
            </a:pPr>
            <a:r>
              <a:rPr lang="en-GB" sz="2800" b="1" dirty="0"/>
              <a:t>Bill Gates</a:t>
            </a:r>
          </a:p>
          <a:p>
            <a:r>
              <a:rPr lang="en-GB" dirty="0"/>
              <a:t>Against open source</a:t>
            </a:r>
          </a:p>
          <a:p>
            <a:r>
              <a:rPr lang="en-GB" dirty="0"/>
              <a:t>Unfair for people to gain benefits of software authors’ time, effort and capital without paying them </a:t>
            </a:r>
          </a:p>
          <a:p>
            <a:pPr lvl="1"/>
            <a:endParaRPr lang="en-GB" dirty="0"/>
          </a:p>
          <a:p>
            <a:endParaRPr lang="en-GB" dirty="0"/>
          </a:p>
        </p:txBody>
      </p:sp>
      <p:pic>
        <p:nvPicPr>
          <p:cNvPr id="3074" name="Picture 2" descr="Image result for richard stall man bill gates">
            <a:extLst>
              <a:ext uri="{FF2B5EF4-FFF2-40B4-BE49-F238E27FC236}">
                <a16:creationId xmlns:a16="http://schemas.microsoft.com/office/drawing/2014/main" id="{39579300-0FE2-4ADC-BBB0-4B828BCCA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7" b="17720"/>
          <a:stretch/>
        </p:blipFill>
        <p:spPr bwMode="auto">
          <a:xfrm>
            <a:off x="4989563" y="1797878"/>
            <a:ext cx="2212871" cy="3246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A8B408-F1EB-4106-BE36-DA676A7016E6}"/>
              </a:ext>
            </a:extLst>
          </p:cNvPr>
          <p:cNvSpPr txBox="1"/>
          <p:nvPr/>
        </p:nvSpPr>
        <p:spPr>
          <a:xfrm>
            <a:off x="4909195" y="5213105"/>
            <a:ext cx="2373608" cy="369332"/>
          </a:xfrm>
          <a:prstGeom prst="rect">
            <a:avLst/>
          </a:prstGeom>
          <a:noFill/>
        </p:spPr>
        <p:txBody>
          <a:bodyPr wrap="square" rtlCol="0">
            <a:spAutoFit/>
          </a:bodyPr>
          <a:lstStyle/>
          <a:p>
            <a:r>
              <a:rPr lang="en-GB" dirty="0">
                <a:hlinkClick r:id="rId4"/>
              </a:rPr>
              <a:t>https://goo.gl/eb9svP</a:t>
            </a:r>
            <a:r>
              <a:rPr lang="en-GB" dirty="0"/>
              <a:t> </a:t>
            </a:r>
          </a:p>
        </p:txBody>
      </p:sp>
      <p:sp>
        <p:nvSpPr>
          <p:cNvPr id="6" name="Content Placeholder 2">
            <a:extLst>
              <a:ext uri="{FF2B5EF4-FFF2-40B4-BE49-F238E27FC236}">
                <a16:creationId xmlns:a16="http://schemas.microsoft.com/office/drawing/2014/main" id="{D4AC3E6A-03D3-4FE8-AA04-0927C2D7BB5B}"/>
              </a:ext>
            </a:extLst>
          </p:cNvPr>
          <p:cNvSpPr txBox="1">
            <a:spLocks/>
          </p:cNvSpPr>
          <p:nvPr/>
        </p:nvSpPr>
        <p:spPr>
          <a:xfrm>
            <a:off x="8113643" y="1858041"/>
            <a:ext cx="3267765" cy="3738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lgn="ctr">
              <a:buNone/>
            </a:pPr>
            <a:r>
              <a:rPr lang="en-GB" sz="2800" b="1" dirty="0"/>
              <a:t>Richard Stallman</a:t>
            </a:r>
          </a:p>
          <a:p>
            <a:r>
              <a:rPr lang="en-GB" dirty="0"/>
              <a:t>For open source</a:t>
            </a:r>
          </a:p>
          <a:p>
            <a:r>
              <a:rPr lang="en-GB" dirty="0"/>
              <a:t>Software should be free for people to use, study, distribute and modify </a:t>
            </a:r>
          </a:p>
          <a:p>
            <a:pPr lvl="1"/>
            <a:endParaRPr lang="en-GB" dirty="0"/>
          </a:p>
          <a:p>
            <a:endParaRPr lang="en-GB" dirty="0"/>
          </a:p>
        </p:txBody>
      </p:sp>
      <p:sp>
        <p:nvSpPr>
          <p:cNvPr id="5" name="TextBox 4">
            <a:extLst>
              <a:ext uri="{FF2B5EF4-FFF2-40B4-BE49-F238E27FC236}">
                <a16:creationId xmlns:a16="http://schemas.microsoft.com/office/drawing/2014/main" id="{0FF0A965-C6C1-43C3-ACB8-7DB7BA4E43AD}"/>
              </a:ext>
            </a:extLst>
          </p:cNvPr>
          <p:cNvSpPr txBox="1"/>
          <p:nvPr/>
        </p:nvSpPr>
        <p:spPr>
          <a:xfrm>
            <a:off x="2623926" y="5623604"/>
            <a:ext cx="7646507" cy="369332"/>
          </a:xfrm>
          <a:prstGeom prst="rect">
            <a:avLst/>
          </a:prstGeom>
          <a:noFill/>
        </p:spPr>
        <p:txBody>
          <a:bodyPr wrap="square" rtlCol="0">
            <a:spAutoFit/>
          </a:bodyPr>
          <a:lstStyle/>
          <a:p>
            <a:r>
              <a:rPr lang="en-GB" dirty="0"/>
              <a:t>Conclusion: “makes no difference” – </a:t>
            </a:r>
            <a:r>
              <a:rPr lang="en-GB" dirty="0" err="1"/>
              <a:t>Funminiyi</a:t>
            </a:r>
            <a:r>
              <a:rPr lang="en-GB" dirty="0"/>
              <a:t> Olajide – 14/11/17</a:t>
            </a:r>
          </a:p>
        </p:txBody>
      </p:sp>
    </p:spTree>
    <p:extLst>
      <p:ext uri="{BB962C8B-B14F-4D97-AF65-F5344CB8AC3E}">
        <p14:creationId xmlns:p14="http://schemas.microsoft.com/office/powerpoint/2010/main" val="334845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p:txBody>
          <a:bodyPr/>
          <a:lstStyle/>
          <a:p>
            <a:r>
              <a:rPr lang="en-GB" dirty="0"/>
              <a:t>Should Companies use open source?</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a:xfrm>
            <a:off x="1295400" y="1981201"/>
            <a:ext cx="9814034" cy="3809999"/>
          </a:xfrm>
        </p:spPr>
        <p:txBody>
          <a:bodyPr>
            <a:normAutofit/>
          </a:bodyPr>
          <a:lstStyle/>
          <a:p>
            <a:r>
              <a:rPr lang="en-GB" dirty="0"/>
              <a:t>Useful for exam - we’ll be required to ‘relate value of OS to specific business cases’ </a:t>
            </a:r>
          </a:p>
          <a:p>
            <a:pPr marL="274320" lvl="1" indent="0">
              <a:buNone/>
            </a:pPr>
            <a:endParaRPr lang="en-GB" dirty="0"/>
          </a:p>
          <a:p>
            <a:endParaRPr lang="en-GB" dirty="0"/>
          </a:p>
        </p:txBody>
      </p:sp>
      <p:sp>
        <p:nvSpPr>
          <p:cNvPr id="4" name="Content Placeholder 2">
            <a:extLst>
              <a:ext uri="{FF2B5EF4-FFF2-40B4-BE49-F238E27FC236}">
                <a16:creationId xmlns:a16="http://schemas.microsoft.com/office/drawing/2014/main" id="{ED5C2DE4-3292-4E07-98A1-217AE1EBF2FE}"/>
              </a:ext>
            </a:extLst>
          </p:cNvPr>
          <p:cNvSpPr txBox="1">
            <a:spLocks/>
          </p:cNvSpPr>
          <p:nvPr/>
        </p:nvSpPr>
        <p:spPr>
          <a:xfrm>
            <a:off x="591270" y="2603863"/>
            <a:ext cx="5314519" cy="3659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lgn="ctr">
              <a:buNone/>
            </a:pPr>
            <a:r>
              <a:rPr lang="en-GB" b="1" dirty="0"/>
              <a:t>Yes</a:t>
            </a:r>
          </a:p>
          <a:p>
            <a:r>
              <a:rPr lang="en-GB" dirty="0"/>
              <a:t>Free to use</a:t>
            </a:r>
          </a:p>
          <a:p>
            <a:r>
              <a:rPr lang="en-GB" dirty="0"/>
              <a:t>More reliable </a:t>
            </a:r>
          </a:p>
          <a:p>
            <a:r>
              <a:rPr lang="en-GB" dirty="0"/>
              <a:t>OS software ideas on proprietary</a:t>
            </a:r>
          </a:p>
          <a:p>
            <a:r>
              <a:rPr lang="en-GB" dirty="0"/>
              <a:t>Form of income</a:t>
            </a:r>
          </a:p>
          <a:p>
            <a:r>
              <a:rPr lang="en-GB" dirty="0"/>
              <a:t>Good quality </a:t>
            </a:r>
          </a:p>
          <a:p>
            <a:r>
              <a:rPr lang="en-GB" dirty="0"/>
              <a:t>Saves time/encourages staff to experiment</a:t>
            </a:r>
          </a:p>
          <a:p>
            <a:endParaRPr lang="en-GB" dirty="0"/>
          </a:p>
          <a:p>
            <a:endParaRPr lang="en-GB" dirty="0"/>
          </a:p>
          <a:p>
            <a:pPr lvl="1"/>
            <a:endParaRPr lang="en-GB" dirty="0"/>
          </a:p>
          <a:p>
            <a:endParaRPr lang="en-GB" dirty="0"/>
          </a:p>
        </p:txBody>
      </p:sp>
      <p:sp>
        <p:nvSpPr>
          <p:cNvPr id="6" name="Content Placeholder 2">
            <a:extLst>
              <a:ext uri="{FF2B5EF4-FFF2-40B4-BE49-F238E27FC236}">
                <a16:creationId xmlns:a16="http://schemas.microsoft.com/office/drawing/2014/main" id="{8B84E6CC-0698-4632-8E0B-37F6F000275D}"/>
              </a:ext>
            </a:extLst>
          </p:cNvPr>
          <p:cNvSpPr txBox="1">
            <a:spLocks/>
          </p:cNvSpPr>
          <p:nvPr/>
        </p:nvSpPr>
        <p:spPr>
          <a:xfrm>
            <a:off x="6971045" y="2603863"/>
            <a:ext cx="4590393" cy="2891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lgn="ctr">
              <a:buNone/>
            </a:pPr>
            <a:r>
              <a:rPr lang="en-GB" b="1" dirty="0"/>
              <a:t>No</a:t>
            </a:r>
          </a:p>
          <a:p>
            <a:r>
              <a:rPr lang="en-GB" dirty="0"/>
              <a:t>Hidden costs (support, training etc.)</a:t>
            </a:r>
          </a:p>
          <a:p>
            <a:r>
              <a:rPr lang="en-GB" dirty="0"/>
              <a:t>High level of knowledge required</a:t>
            </a:r>
          </a:p>
          <a:p>
            <a:r>
              <a:rPr lang="en-GB" dirty="0"/>
              <a:t>Risk of abandonment</a:t>
            </a:r>
          </a:p>
          <a:p>
            <a:r>
              <a:rPr lang="en-GB" dirty="0"/>
              <a:t>Security risks involved </a:t>
            </a:r>
          </a:p>
          <a:p>
            <a:r>
              <a:rPr lang="en-GB" dirty="0"/>
              <a:t>Legal complications </a:t>
            </a:r>
          </a:p>
          <a:p>
            <a:pPr lvl="1"/>
            <a:endParaRPr lang="en-GB" dirty="0"/>
          </a:p>
          <a:p>
            <a:endParaRPr lang="en-GB" dirty="0"/>
          </a:p>
        </p:txBody>
      </p:sp>
      <p:cxnSp>
        <p:nvCxnSpPr>
          <p:cNvPr id="8" name="Straight Connector 7">
            <a:extLst>
              <a:ext uri="{FF2B5EF4-FFF2-40B4-BE49-F238E27FC236}">
                <a16:creationId xmlns:a16="http://schemas.microsoft.com/office/drawing/2014/main" id="{ABFF23C7-77A6-472D-A0F6-12214876F906}"/>
              </a:ext>
            </a:extLst>
          </p:cNvPr>
          <p:cNvCxnSpPr/>
          <p:nvPr/>
        </p:nvCxnSpPr>
        <p:spPr>
          <a:xfrm>
            <a:off x="6053958" y="3021724"/>
            <a:ext cx="0" cy="2953407"/>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28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a:xfrm>
            <a:off x="1295400" y="215462"/>
            <a:ext cx="2614448" cy="579438"/>
          </a:xfrm>
        </p:spPr>
        <p:txBody>
          <a:bodyPr/>
          <a:lstStyle/>
          <a:p>
            <a:r>
              <a:rPr lang="en-GB" dirty="0"/>
              <a:t>References</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a:xfrm>
            <a:off x="268013" y="903890"/>
            <a:ext cx="11765799" cy="5158980"/>
          </a:xfrm>
        </p:spPr>
        <p:txBody>
          <a:bodyPr>
            <a:normAutofit fontScale="47500" lnSpcReduction="20000"/>
          </a:bodyPr>
          <a:lstStyle/>
          <a:p>
            <a:pPr lvl="0"/>
            <a:r>
              <a:rPr lang="en-GB" dirty="0"/>
              <a:t>Bridge, R., 2017. </a:t>
            </a:r>
            <a:r>
              <a:rPr lang="en-GB" i="1" dirty="0"/>
              <a:t>A guide to open source software – advantages and disadvantages</a:t>
            </a:r>
            <a:r>
              <a:rPr lang="en-GB" dirty="0"/>
              <a:t> [online]. Available at: </a:t>
            </a:r>
            <a:r>
              <a:rPr lang="en-GB" u="sng" dirty="0">
                <a:hlinkClick r:id="rId3"/>
              </a:rPr>
              <a:t>http://entrepreneurhandbook.co.uk/open-source-software/</a:t>
            </a:r>
            <a:r>
              <a:rPr lang="en-GB" dirty="0"/>
              <a:t> [Accessed 26 November 2017]</a:t>
            </a:r>
          </a:p>
          <a:p>
            <a:pPr lvl="0"/>
            <a:r>
              <a:rPr lang="en-GB" dirty="0" err="1"/>
              <a:t>Ehret</a:t>
            </a:r>
            <a:r>
              <a:rPr lang="en-GB" dirty="0"/>
              <a:t>, O, 2014. </a:t>
            </a:r>
            <a:r>
              <a:rPr lang="en-GB" i="1" dirty="0"/>
              <a:t>The legal risks when using open source in software</a:t>
            </a:r>
            <a:r>
              <a:rPr lang="en-GB" dirty="0"/>
              <a:t> [online]. Available at: </a:t>
            </a:r>
            <a:r>
              <a:rPr lang="en-GB" dirty="0">
                <a:hlinkClick r:id="rId4"/>
              </a:rPr>
              <a:t>http://ecija.com/sala-de-prensa/the-legal-risks-when-using-open-source-in-software/</a:t>
            </a:r>
            <a:r>
              <a:rPr lang="en-GB" dirty="0"/>
              <a:t> [Accessed 27 November 2017]</a:t>
            </a:r>
          </a:p>
          <a:p>
            <a:pPr lvl="0"/>
            <a:r>
              <a:rPr lang="en-GB" dirty="0"/>
              <a:t>Gartner, 2008. </a:t>
            </a:r>
            <a:r>
              <a:rPr lang="en-GB" i="1" dirty="0"/>
              <a:t>Gartner says as number of business processes using open-source software increases, companies must adopt and enforce an OSS policy</a:t>
            </a:r>
            <a:r>
              <a:rPr lang="en-GB" dirty="0"/>
              <a:t> [online]. Available at: </a:t>
            </a:r>
            <a:r>
              <a:rPr lang="en-GB" u="sng" dirty="0">
                <a:hlinkClick r:id="rId5"/>
              </a:rPr>
              <a:t>https://www.gartner.com/newsroom/id/801412</a:t>
            </a:r>
            <a:r>
              <a:rPr lang="en-GB" dirty="0"/>
              <a:t> [Accessed 30 November 2017] </a:t>
            </a:r>
          </a:p>
          <a:p>
            <a:pPr lvl="0"/>
            <a:r>
              <a:rPr lang="en-GB" dirty="0" err="1"/>
              <a:t>Gitlab</a:t>
            </a:r>
            <a:r>
              <a:rPr lang="en-GB" dirty="0"/>
              <a:t>, 2016. </a:t>
            </a:r>
            <a:r>
              <a:rPr lang="en-GB" i="1" dirty="0"/>
              <a:t>2016 global developer report</a:t>
            </a:r>
            <a:r>
              <a:rPr lang="en-GB" dirty="0"/>
              <a:t> [online]. Available at: </a:t>
            </a:r>
            <a:r>
              <a:rPr lang="en-GB" u="sng" dirty="0">
                <a:hlinkClick r:id="rId6"/>
              </a:rPr>
              <a:t>https://page.gitlab.com/2016-developer-survey_2016-developer-survey.html</a:t>
            </a:r>
            <a:r>
              <a:rPr lang="en-GB" dirty="0"/>
              <a:t> [Accessed 30 November 2017]</a:t>
            </a:r>
          </a:p>
          <a:p>
            <a:pPr lvl="0"/>
            <a:r>
              <a:rPr lang="en-GB" dirty="0" err="1"/>
              <a:t>Hackertarget</a:t>
            </a:r>
            <a:r>
              <a:rPr lang="en-GB" dirty="0"/>
              <a:t>, 2017. </a:t>
            </a:r>
            <a:r>
              <a:rPr lang="en-GB" i="1" dirty="0"/>
              <a:t>15 essential open source security tools </a:t>
            </a:r>
            <a:r>
              <a:rPr lang="en-GB" dirty="0"/>
              <a:t>[online]. Available at: </a:t>
            </a:r>
            <a:r>
              <a:rPr lang="en-GB" u="sng" dirty="0">
                <a:hlinkClick r:id="rId7"/>
              </a:rPr>
              <a:t>https://hackertarget.com/10-open-source-security-tools/</a:t>
            </a:r>
            <a:r>
              <a:rPr lang="en-GB" dirty="0"/>
              <a:t> [Accessed 29 November 2017]</a:t>
            </a:r>
          </a:p>
          <a:p>
            <a:pPr lvl="0"/>
            <a:r>
              <a:rPr lang="en-GB" dirty="0"/>
              <a:t>Jonathan P. Allen, Dave Geller, (2012),"</a:t>
            </a:r>
            <a:r>
              <a:rPr lang="en-GB" i="1" dirty="0"/>
              <a:t>Open source deployment in local government</a:t>
            </a:r>
            <a:r>
              <a:rPr lang="en-GB" dirty="0"/>
              <a:t>", Information Technology &amp; People, Vol. 25 </a:t>
            </a:r>
            <a:r>
              <a:rPr lang="en-GB" dirty="0" err="1"/>
              <a:t>Iss</a:t>
            </a:r>
            <a:r>
              <a:rPr lang="en-GB" dirty="0"/>
              <a:t> 2 pp. 136 - 155 </a:t>
            </a:r>
          </a:p>
          <a:p>
            <a:pPr lvl="0"/>
            <a:r>
              <a:rPr lang="en-GB" dirty="0" err="1"/>
              <a:t>Linfo</a:t>
            </a:r>
            <a:r>
              <a:rPr lang="en-GB" dirty="0"/>
              <a:t>, 2005. </a:t>
            </a:r>
            <a:r>
              <a:rPr lang="en-GB" i="1" dirty="0"/>
              <a:t>Proprietary software definition</a:t>
            </a:r>
            <a:r>
              <a:rPr lang="en-GB" dirty="0"/>
              <a:t> [online]. Available at: </a:t>
            </a:r>
            <a:r>
              <a:rPr lang="en-GB" u="sng" dirty="0">
                <a:hlinkClick r:id="rId8"/>
              </a:rPr>
              <a:t>http://www.linfo.org/proprietary.html</a:t>
            </a:r>
            <a:r>
              <a:rPr lang="en-GB" dirty="0"/>
              <a:t> [Accessed 28 November 2017]</a:t>
            </a:r>
          </a:p>
          <a:p>
            <a:pPr lvl="0"/>
            <a:r>
              <a:rPr lang="en-GB" dirty="0"/>
              <a:t>Malgorzata </a:t>
            </a:r>
            <a:r>
              <a:rPr lang="en-GB" dirty="0" err="1"/>
              <a:t>Ciesielska</a:t>
            </a:r>
            <a:r>
              <a:rPr lang="en-GB" dirty="0"/>
              <a:t>, Ann </a:t>
            </a:r>
            <a:r>
              <a:rPr lang="en-GB" dirty="0" err="1"/>
              <a:t>Westenholz</a:t>
            </a:r>
            <a:r>
              <a:rPr lang="en-GB" dirty="0"/>
              <a:t> , (2016),"</a:t>
            </a:r>
            <a:r>
              <a:rPr lang="en-GB" i="1" dirty="0"/>
              <a:t>Dilemmas within commercial involvement in open source software</a:t>
            </a:r>
            <a:r>
              <a:rPr lang="en-GB" dirty="0"/>
              <a:t>",                                                                                                                                             Journal of Organizational Change Management, Vol. 29 </a:t>
            </a:r>
            <a:r>
              <a:rPr lang="en-GB" dirty="0" err="1"/>
              <a:t>Iss</a:t>
            </a:r>
            <a:r>
              <a:rPr lang="en-GB" dirty="0"/>
              <a:t> 3 pp. 344 – 360   </a:t>
            </a:r>
          </a:p>
          <a:p>
            <a:pPr lvl="0"/>
            <a:r>
              <a:rPr lang="en-GB" dirty="0" err="1"/>
              <a:t>Midrack</a:t>
            </a:r>
            <a:r>
              <a:rPr lang="en-GB" dirty="0"/>
              <a:t>, R.L., 2017. </a:t>
            </a:r>
            <a:r>
              <a:rPr lang="en-GB" i="1" dirty="0"/>
              <a:t>What is open source software?</a:t>
            </a:r>
            <a:r>
              <a:rPr lang="en-GB" dirty="0"/>
              <a:t> [online]. Available at: </a:t>
            </a:r>
            <a:r>
              <a:rPr lang="en-GB" u="sng" dirty="0">
                <a:hlinkClick r:id="rId9"/>
              </a:rPr>
              <a:t>https://www.lifewire.com/what-is-open-source-software-4147547</a:t>
            </a:r>
            <a:r>
              <a:rPr lang="en-GB" dirty="0"/>
              <a:t> [Accessed 25 November 2017]</a:t>
            </a:r>
          </a:p>
          <a:p>
            <a:pPr lvl="0"/>
            <a:r>
              <a:rPr lang="en-GB" dirty="0" err="1"/>
              <a:t>Netcraft</a:t>
            </a:r>
            <a:r>
              <a:rPr lang="en-GB" dirty="0"/>
              <a:t>, 2017. </a:t>
            </a:r>
            <a:r>
              <a:rPr lang="en-GB" i="1" dirty="0"/>
              <a:t>November 2017 web server survey </a:t>
            </a:r>
            <a:r>
              <a:rPr lang="en-GB" dirty="0"/>
              <a:t>[online]. Available at: </a:t>
            </a:r>
            <a:r>
              <a:rPr lang="en-GB" u="sng" dirty="0">
                <a:hlinkClick r:id="rId10"/>
              </a:rPr>
              <a:t>https://news.netcraft.com/archives/category/web-server-survey/</a:t>
            </a:r>
            <a:r>
              <a:rPr lang="en-GB" dirty="0"/>
              <a:t>  [Accessed 25 November 2017]</a:t>
            </a:r>
          </a:p>
          <a:p>
            <a:pPr lvl="0"/>
            <a:r>
              <a:rPr lang="en-GB" dirty="0"/>
              <a:t>Olajide, F., 2017. </a:t>
            </a:r>
            <a:r>
              <a:rPr lang="en-GB" i="1" dirty="0" err="1"/>
              <a:t>Funminiyi’s</a:t>
            </a:r>
            <a:r>
              <a:rPr lang="en-GB" i="1" dirty="0"/>
              <a:t> lecture on open source software</a:t>
            </a:r>
            <a:r>
              <a:rPr lang="en-GB" dirty="0"/>
              <a:t> [online]. Available at: </a:t>
            </a:r>
            <a:r>
              <a:rPr lang="en-GB" u="sng" dirty="0">
                <a:hlinkClick r:id="rId11"/>
              </a:rPr>
              <a:t>https://now.ntu.ac.uk/d2l/le/content/483647/viewContent/2444343/View</a:t>
            </a:r>
            <a:r>
              <a:rPr lang="en-GB" dirty="0"/>
              <a:t> [Accessed 28 November 2017]</a:t>
            </a:r>
          </a:p>
          <a:p>
            <a:pPr lvl="0"/>
            <a:r>
              <a:rPr lang="en-GB" dirty="0"/>
              <a:t>Open Source Initiative, 2007. </a:t>
            </a:r>
            <a:r>
              <a:rPr lang="en-GB" i="1" dirty="0"/>
              <a:t>The open source definition</a:t>
            </a:r>
            <a:r>
              <a:rPr lang="en-GB" dirty="0"/>
              <a:t> [online]. Available at: </a:t>
            </a:r>
            <a:r>
              <a:rPr lang="en-GB" u="sng" dirty="0">
                <a:hlinkClick r:id="rId12"/>
              </a:rPr>
              <a:t>https://opensource.org/osd</a:t>
            </a:r>
            <a:r>
              <a:rPr lang="en-GB" dirty="0"/>
              <a:t> [Accessed 27 November 2017]</a:t>
            </a:r>
          </a:p>
          <a:p>
            <a:pPr lvl="0"/>
            <a:r>
              <a:rPr lang="en-GB" dirty="0"/>
              <a:t>Rosenblum, J., 2012. </a:t>
            </a:r>
            <a:r>
              <a:rPr lang="en-GB" i="1" dirty="0"/>
              <a:t>Advantages of open source software</a:t>
            </a:r>
            <a:r>
              <a:rPr lang="en-GB" dirty="0"/>
              <a:t> [online]. Available at: </a:t>
            </a:r>
            <a:r>
              <a:rPr lang="en-GB" u="sng" dirty="0">
                <a:hlinkClick r:id="rId13"/>
              </a:rPr>
              <a:t>https://cloudtweaks.com/2012/08/advantages-and-disadvantages-of-open-source/</a:t>
            </a:r>
            <a:r>
              <a:rPr lang="en-GB" dirty="0"/>
              <a:t> [Accessed 25 November 2017]</a:t>
            </a:r>
          </a:p>
          <a:p>
            <a:pPr lvl="0"/>
            <a:r>
              <a:rPr lang="en-GB" dirty="0"/>
              <a:t>Weiss, A, 2017. </a:t>
            </a:r>
            <a:r>
              <a:rPr lang="en-GB" i="1" dirty="0"/>
              <a:t>5 ways to make money with open source </a:t>
            </a:r>
            <a:r>
              <a:rPr lang="en-GB" dirty="0"/>
              <a:t>[online]. Available at: </a:t>
            </a:r>
            <a:r>
              <a:rPr lang="en-GB" u="sng" dirty="0">
                <a:hlinkClick r:id="rId14"/>
              </a:rPr>
              <a:t>https://www.thoughtco.com/ways-to-make-money-with-open-source-software-2532836</a:t>
            </a:r>
            <a:r>
              <a:rPr lang="en-GB" dirty="0"/>
              <a:t> [Accessed 26 November 2017]</a:t>
            </a:r>
          </a:p>
        </p:txBody>
      </p:sp>
    </p:spTree>
    <p:extLst>
      <p:ext uri="{BB962C8B-B14F-4D97-AF65-F5344CB8AC3E}">
        <p14:creationId xmlns:p14="http://schemas.microsoft.com/office/powerpoint/2010/main" val="274070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50025" y="2271514"/>
            <a:ext cx="3050009" cy="725686"/>
          </a:xfrm>
        </p:spPr>
        <p:txBody>
          <a:bodyPr>
            <a:normAutofit/>
          </a:bodyPr>
          <a:lstStyle/>
          <a:p>
            <a:pPr marL="0" indent="0">
              <a:buNone/>
            </a:pPr>
            <a:r>
              <a:rPr lang="en-US" sz="4000" b="1" dirty="0">
                <a:latin typeface="+mj-lt"/>
              </a:rPr>
              <a:t>Thank you.</a:t>
            </a:r>
          </a:p>
        </p:txBody>
      </p:sp>
      <p:sp>
        <p:nvSpPr>
          <p:cNvPr id="2" name="Title 1"/>
          <p:cNvSpPr>
            <a:spLocks noGrp="1"/>
          </p:cNvSpPr>
          <p:nvPr>
            <p:ph type="title"/>
          </p:nvPr>
        </p:nvSpPr>
        <p:spPr>
          <a:xfrm>
            <a:off x="8326054" y="2096037"/>
            <a:ext cx="3657600" cy="791693"/>
          </a:xfrm>
        </p:spPr>
        <p:txBody>
          <a:bodyPr>
            <a:normAutofit/>
          </a:bodyPr>
          <a:lstStyle/>
          <a:p>
            <a:r>
              <a:rPr lang="en-US" sz="4000" dirty="0"/>
              <a:t>Questions?</a:t>
            </a:r>
          </a:p>
        </p:txBody>
      </p:sp>
      <p:sp>
        <p:nvSpPr>
          <p:cNvPr id="4" name="TextBox 3">
            <a:extLst>
              <a:ext uri="{FF2B5EF4-FFF2-40B4-BE49-F238E27FC236}">
                <a16:creationId xmlns:a16="http://schemas.microsoft.com/office/drawing/2014/main" id="{0B851E6E-2022-4422-8EB8-7980BC41807C}"/>
              </a:ext>
            </a:extLst>
          </p:cNvPr>
          <p:cNvSpPr txBox="1"/>
          <p:nvPr/>
        </p:nvSpPr>
        <p:spPr>
          <a:xfrm>
            <a:off x="1097279" y="4487974"/>
            <a:ext cx="6628166" cy="646331"/>
          </a:xfrm>
          <a:prstGeom prst="rect">
            <a:avLst/>
          </a:prstGeom>
          <a:noFill/>
        </p:spPr>
        <p:txBody>
          <a:bodyPr wrap="square" rtlCol="0">
            <a:spAutoFit/>
          </a:bodyPr>
          <a:lstStyle/>
          <a:p>
            <a:r>
              <a:rPr lang="en-GB" dirty="0"/>
              <a:t>Inderjit (Indy) Sandhu: 	</a:t>
            </a:r>
            <a:r>
              <a:rPr lang="en-GB" dirty="0">
                <a:hlinkClick r:id="rId3"/>
              </a:rPr>
              <a:t>N0578334@my.ntu.ac.uk</a:t>
            </a:r>
            <a:endParaRPr lang="en-GB" dirty="0"/>
          </a:p>
          <a:p>
            <a:r>
              <a:rPr lang="en-GB" dirty="0"/>
              <a:t>Emily Gill: 		</a:t>
            </a:r>
            <a:r>
              <a:rPr lang="en-GB" dirty="0">
                <a:hlinkClick r:id="rId4"/>
              </a:rPr>
              <a:t>N0582908@my.ntu.ac.uk</a:t>
            </a:r>
            <a:r>
              <a:rPr lang="en-GB" dirty="0"/>
              <a:t> </a:t>
            </a:r>
          </a:p>
        </p:txBody>
      </p:sp>
    </p:spTree>
    <p:extLst>
      <p:ext uri="{BB962C8B-B14F-4D97-AF65-F5344CB8AC3E}">
        <p14:creationId xmlns:p14="http://schemas.microsoft.com/office/powerpoint/2010/main" val="410160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15240"/>
            <a:ext cx="9601200" cy="579438"/>
          </a:xfrm>
        </p:spPr>
        <p:txBody>
          <a:bodyPr/>
          <a:lstStyle/>
          <a:p>
            <a:r>
              <a:rPr lang="en-US" dirty="0"/>
              <a:t>Outline</a:t>
            </a:r>
          </a:p>
        </p:txBody>
      </p:sp>
      <p:sp>
        <p:nvSpPr>
          <p:cNvPr id="3" name="Content Placeholder 2"/>
          <p:cNvSpPr>
            <a:spLocks noGrp="1"/>
          </p:cNvSpPr>
          <p:nvPr>
            <p:ph idx="1"/>
          </p:nvPr>
        </p:nvSpPr>
        <p:spPr>
          <a:xfrm>
            <a:off x="1295400" y="1829641"/>
            <a:ext cx="9601200" cy="3809999"/>
          </a:xfrm>
        </p:spPr>
        <p:txBody>
          <a:bodyPr>
            <a:normAutofit fontScale="92500" lnSpcReduction="20000"/>
          </a:bodyPr>
          <a:lstStyle/>
          <a:p>
            <a:r>
              <a:rPr lang="en-US" dirty="0"/>
              <a:t>The open source </a:t>
            </a:r>
            <a:r>
              <a:rPr lang="en-US" u="sng" dirty="0"/>
              <a:t>movement</a:t>
            </a:r>
          </a:p>
          <a:p>
            <a:r>
              <a:rPr lang="en-US" dirty="0"/>
              <a:t>What is open source?</a:t>
            </a:r>
          </a:p>
          <a:p>
            <a:r>
              <a:rPr lang="en-US" dirty="0"/>
              <a:t>10 principles</a:t>
            </a:r>
          </a:p>
          <a:p>
            <a:r>
              <a:rPr lang="en-US" dirty="0"/>
              <a:t>Why produce open source?</a:t>
            </a:r>
          </a:p>
          <a:p>
            <a:r>
              <a:rPr lang="en-US" dirty="0"/>
              <a:t>Advantages</a:t>
            </a:r>
          </a:p>
          <a:p>
            <a:r>
              <a:rPr lang="en-US" dirty="0"/>
              <a:t>Disadvantages</a:t>
            </a:r>
          </a:p>
          <a:p>
            <a:r>
              <a:rPr lang="en-US" dirty="0"/>
              <a:t>Open source vs proprietary</a:t>
            </a:r>
          </a:p>
          <a:p>
            <a:r>
              <a:rPr lang="en-US" dirty="0"/>
              <a:t>Case studies</a:t>
            </a:r>
          </a:p>
          <a:p>
            <a:r>
              <a:rPr lang="en-US" dirty="0"/>
              <a:t>Should / do companies use open source?</a:t>
            </a:r>
          </a:p>
          <a:p>
            <a:endParaRPr lang="en-US" dirty="0"/>
          </a:p>
          <a:p>
            <a:endParaRPr lang="en-US" dirty="0"/>
          </a:p>
          <a:p>
            <a:endParaRPr lang="en-US" dirty="0"/>
          </a:p>
        </p:txBody>
      </p:sp>
    </p:spTree>
    <p:extLst>
      <p:ext uri="{BB962C8B-B14F-4D97-AF65-F5344CB8AC3E}">
        <p14:creationId xmlns:p14="http://schemas.microsoft.com/office/powerpoint/2010/main" val="131432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2293"/>
            <a:ext cx="9601200" cy="1142385"/>
          </a:xfrm>
        </p:spPr>
        <p:txBody>
          <a:bodyPr/>
          <a:lstStyle/>
          <a:p>
            <a:r>
              <a:rPr lang="en-US" dirty="0"/>
              <a:t>The Open Source </a:t>
            </a:r>
            <a:r>
              <a:rPr lang="en-US" u="sng" dirty="0"/>
              <a:t>Movement</a:t>
            </a:r>
            <a:endParaRPr lang="en-US" dirty="0"/>
          </a:p>
        </p:txBody>
      </p:sp>
      <p:pic>
        <p:nvPicPr>
          <p:cNvPr id="4" name="Picture 2" descr="Image result for richard stallman">
            <a:extLst>
              <a:ext uri="{FF2B5EF4-FFF2-40B4-BE49-F238E27FC236}">
                <a16:creationId xmlns:a16="http://schemas.microsoft.com/office/drawing/2014/main" id="{E8468713-A20F-4FF8-A1C5-A9857BD5DD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437" y="4403219"/>
            <a:ext cx="2444043" cy="13741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56C44D-7EC6-44B3-92F3-990C86E560A4}"/>
              </a:ext>
            </a:extLst>
          </p:cNvPr>
          <p:cNvSpPr txBox="1"/>
          <p:nvPr/>
        </p:nvSpPr>
        <p:spPr>
          <a:xfrm>
            <a:off x="3052925" y="4059954"/>
            <a:ext cx="1995065" cy="307777"/>
          </a:xfrm>
          <a:prstGeom prst="rect">
            <a:avLst/>
          </a:prstGeom>
          <a:noFill/>
        </p:spPr>
        <p:txBody>
          <a:bodyPr wrap="square" rtlCol="0">
            <a:spAutoFit/>
          </a:bodyPr>
          <a:lstStyle/>
          <a:p>
            <a:r>
              <a:rPr lang="en-GB" sz="1400" dirty="0">
                <a:hlinkClick r:id="rId4"/>
              </a:rPr>
              <a:t>https://goo.gl/mcp8My</a:t>
            </a:r>
            <a:r>
              <a:rPr lang="en-GB" sz="1400" dirty="0"/>
              <a:t> </a:t>
            </a:r>
          </a:p>
        </p:txBody>
      </p:sp>
      <p:pic>
        <p:nvPicPr>
          <p:cNvPr id="4098" name="Picture 2" descr="https://upload.wikimedia.org/wikipedia/commons/thumb/1/14/Bill_Gates_Letter_to_Hobbyists.jpg/1200px-Bill_Gates_Letter_to_Hobbyists.jpg">
            <a:extLst>
              <a:ext uri="{FF2B5EF4-FFF2-40B4-BE49-F238E27FC236}">
                <a16:creationId xmlns:a16="http://schemas.microsoft.com/office/drawing/2014/main" id="{987E1548-3573-4265-8C90-2A52804F27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75" y="1917175"/>
            <a:ext cx="1440161" cy="18638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D5373C9-F34A-42E4-96C7-42B94D85B59D}"/>
              </a:ext>
            </a:extLst>
          </p:cNvPr>
          <p:cNvSpPr txBox="1"/>
          <p:nvPr/>
        </p:nvSpPr>
        <p:spPr>
          <a:xfrm>
            <a:off x="632886" y="1609398"/>
            <a:ext cx="1845272" cy="307777"/>
          </a:xfrm>
          <a:prstGeom prst="rect">
            <a:avLst/>
          </a:prstGeom>
          <a:noFill/>
        </p:spPr>
        <p:txBody>
          <a:bodyPr wrap="square" rtlCol="0">
            <a:spAutoFit/>
          </a:bodyPr>
          <a:lstStyle/>
          <a:p>
            <a:r>
              <a:rPr lang="en-GB" sz="1400" dirty="0">
                <a:hlinkClick r:id="rId6"/>
              </a:rPr>
              <a:t>https://goo.gl/FCf8Ff</a:t>
            </a:r>
            <a:r>
              <a:rPr lang="en-GB" sz="1400" dirty="0"/>
              <a:t> </a:t>
            </a:r>
          </a:p>
        </p:txBody>
      </p:sp>
      <p:pic>
        <p:nvPicPr>
          <p:cNvPr id="13" name="Picture 2" descr="Home">
            <a:extLst>
              <a:ext uri="{FF2B5EF4-FFF2-40B4-BE49-F238E27FC236}">
                <a16:creationId xmlns:a16="http://schemas.microsoft.com/office/drawing/2014/main" id="{BB9DB70D-3D73-496A-9F48-7763B20CD5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1212" y="1884306"/>
            <a:ext cx="1351315" cy="13513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CBF4C06-CCAC-4FAD-9666-52828B3C7D31}"/>
              </a:ext>
            </a:extLst>
          </p:cNvPr>
          <p:cNvSpPr txBox="1"/>
          <p:nvPr/>
        </p:nvSpPr>
        <p:spPr>
          <a:xfrm>
            <a:off x="5605307" y="3163153"/>
            <a:ext cx="2635242" cy="369332"/>
          </a:xfrm>
          <a:prstGeom prst="rect">
            <a:avLst/>
          </a:prstGeom>
          <a:noFill/>
        </p:spPr>
        <p:txBody>
          <a:bodyPr wrap="square" rtlCol="0">
            <a:spAutoFit/>
          </a:bodyPr>
          <a:lstStyle/>
          <a:p>
            <a:r>
              <a:rPr lang="en-GB" dirty="0">
                <a:hlinkClick r:id="rId8"/>
              </a:rPr>
              <a:t>https://opensource.org</a:t>
            </a:r>
            <a:r>
              <a:rPr lang="en-GB" dirty="0"/>
              <a:t> </a:t>
            </a:r>
          </a:p>
        </p:txBody>
      </p:sp>
      <p:grpSp>
        <p:nvGrpSpPr>
          <p:cNvPr id="8" name="Group 7">
            <a:extLst>
              <a:ext uri="{FF2B5EF4-FFF2-40B4-BE49-F238E27FC236}">
                <a16:creationId xmlns:a16="http://schemas.microsoft.com/office/drawing/2014/main" id="{7D7607BD-593C-432A-A566-E264EAE48B5E}"/>
              </a:ext>
            </a:extLst>
          </p:cNvPr>
          <p:cNvGrpSpPr/>
          <p:nvPr/>
        </p:nvGrpSpPr>
        <p:grpSpPr>
          <a:xfrm>
            <a:off x="1967529" y="3569140"/>
            <a:ext cx="8256940" cy="377408"/>
            <a:chOff x="2476294" y="4868562"/>
            <a:chExt cx="8256940" cy="583241"/>
          </a:xfrm>
          <a:solidFill>
            <a:srgbClr val="0B5395"/>
          </a:solidFill>
        </p:grpSpPr>
        <p:sp>
          <p:nvSpPr>
            <p:cNvPr id="6" name="Rectangle 5">
              <a:extLst>
                <a:ext uri="{FF2B5EF4-FFF2-40B4-BE49-F238E27FC236}">
                  <a16:creationId xmlns:a16="http://schemas.microsoft.com/office/drawing/2014/main" id="{5BEF2AF8-405E-4AF4-AAE4-197A51110337}"/>
                </a:ext>
              </a:extLst>
            </p:cNvPr>
            <p:cNvSpPr/>
            <p:nvPr/>
          </p:nvSpPr>
          <p:spPr>
            <a:xfrm>
              <a:off x="2476294" y="5018886"/>
              <a:ext cx="7651304" cy="289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4873A40A-389C-492A-98FF-08A6772201E9}"/>
                </a:ext>
              </a:extLst>
            </p:cNvPr>
            <p:cNvSpPr/>
            <p:nvPr/>
          </p:nvSpPr>
          <p:spPr>
            <a:xfrm>
              <a:off x="9715706" y="4868562"/>
              <a:ext cx="1017528" cy="583241"/>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AF234E9D-27BB-422F-A5AD-25DA3393A0D5}"/>
              </a:ext>
            </a:extLst>
          </p:cNvPr>
          <p:cNvSpPr txBox="1"/>
          <p:nvPr/>
        </p:nvSpPr>
        <p:spPr>
          <a:xfrm>
            <a:off x="2828437" y="3143957"/>
            <a:ext cx="914399" cy="461665"/>
          </a:xfrm>
          <a:prstGeom prst="rect">
            <a:avLst/>
          </a:prstGeom>
          <a:noFill/>
        </p:spPr>
        <p:txBody>
          <a:bodyPr wrap="square" rtlCol="0">
            <a:spAutoFit/>
          </a:bodyPr>
          <a:lstStyle/>
          <a:p>
            <a:r>
              <a:rPr lang="en-GB" sz="2400" b="1" dirty="0"/>
              <a:t>1976</a:t>
            </a:r>
          </a:p>
        </p:txBody>
      </p:sp>
      <p:sp>
        <p:nvSpPr>
          <p:cNvPr id="17" name="TextBox 16">
            <a:extLst>
              <a:ext uri="{FF2B5EF4-FFF2-40B4-BE49-F238E27FC236}">
                <a16:creationId xmlns:a16="http://schemas.microsoft.com/office/drawing/2014/main" id="{AC535949-8B01-4885-A31E-D04E6A426DC5}"/>
              </a:ext>
            </a:extLst>
          </p:cNvPr>
          <p:cNvSpPr txBox="1"/>
          <p:nvPr/>
        </p:nvSpPr>
        <p:spPr>
          <a:xfrm>
            <a:off x="5877097" y="4022703"/>
            <a:ext cx="914399" cy="461665"/>
          </a:xfrm>
          <a:prstGeom prst="rect">
            <a:avLst/>
          </a:prstGeom>
          <a:noFill/>
        </p:spPr>
        <p:txBody>
          <a:bodyPr wrap="square" rtlCol="0">
            <a:spAutoFit/>
          </a:bodyPr>
          <a:lstStyle/>
          <a:p>
            <a:r>
              <a:rPr lang="en-GB" sz="2400" b="1" dirty="0"/>
              <a:t>1985</a:t>
            </a:r>
          </a:p>
        </p:txBody>
      </p:sp>
      <p:sp>
        <p:nvSpPr>
          <p:cNvPr id="18" name="TextBox 17">
            <a:extLst>
              <a:ext uri="{FF2B5EF4-FFF2-40B4-BE49-F238E27FC236}">
                <a16:creationId xmlns:a16="http://schemas.microsoft.com/office/drawing/2014/main" id="{AC4B3BF5-9E29-4EEF-A513-645C5165EF47}"/>
              </a:ext>
            </a:extLst>
          </p:cNvPr>
          <p:cNvSpPr txBox="1"/>
          <p:nvPr/>
        </p:nvSpPr>
        <p:spPr>
          <a:xfrm>
            <a:off x="8273679" y="3168503"/>
            <a:ext cx="914399" cy="461665"/>
          </a:xfrm>
          <a:prstGeom prst="rect">
            <a:avLst/>
          </a:prstGeom>
          <a:noFill/>
        </p:spPr>
        <p:txBody>
          <a:bodyPr wrap="square" rtlCol="0">
            <a:spAutoFit/>
          </a:bodyPr>
          <a:lstStyle/>
          <a:p>
            <a:r>
              <a:rPr lang="en-GB" sz="2400" b="1" dirty="0"/>
              <a:t>1998</a:t>
            </a:r>
          </a:p>
        </p:txBody>
      </p:sp>
      <p:sp>
        <p:nvSpPr>
          <p:cNvPr id="19" name="TextBox 18">
            <a:extLst>
              <a:ext uri="{FF2B5EF4-FFF2-40B4-BE49-F238E27FC236}">
                <a16:creationId xmlns:a16="http://schemas.microsoft.com/office/drawing/2014/main" id="{A13A7646-D9C0-420E-999C-E3A1ACAD0352}"/>
              </a:ext>
            </a:extLst>
          </p:cNvPr>
          <p:cNvSpPr txBox="1"/>
          <p:nvPr/>
        </p:nvSpPr>
        <p:spPr>
          <a:xfrm>
            <a:off x="2175167" y="2459238"/>
            <a:ext cx="2396207" cy="707886"/>
          </a:xfrm>
          <a:prstGeom prst="rect">
            <a:avLst/>
          </a:prstGeom>
          <a:noFill/>
        </p:spPr>
        <p:txBody>
          <a:bodyPr wrap="square" rtlCol="0">
            <a:spAutoFit/>
          </a:bodyPr>
          <a:lstStyle/>
          <a:p>
            <a:r>
              <a:rPr lang="en-GB" sz="2000" dirty="0"/>
              <a:t>Bill Gates’ Open Letter to Hobbyists</a:t>
            </a:r>
          </a:p>
        </p:txBody>
      </p:sp>
      <p:sp>
        <p:nvSpPr>
          <p:cNvPr id="12" name="Rectangle 11">
            <a:extLst>
              <a:ext uri="{FF2B5EF4-FFF2-40B4-BE49-F238E27FC236}">
                <a16:creationId xmlns:a16="http://schemas.microsoft.com/office/drawing/2014/main" id="{FAA4913C-E91A-43DE-A806-9952C08B607A}"/>
              </a:ext>
            </a:extLst>
          </p:cNvPr>
          <p:cNvSpPr/>
          <p:nvPr/>
        </p:nvSpPr>
        <p:spPr>
          <a:xfrm>
            <a:off x="3184938" y="3572723"/>
            <a:ext cx="100698" cy="187380"/>
          </a:xfrm>
          <a:prstGeom prst="rect">
            <a:avLst/>
          </a:prstGeom>
          <a:solidFill>
            <a:srgbClr val="0B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8A9C7CA-C414-499A-B44C-4D4BC98C697E}"/>
              </a:ext>
            </a:extLst>
          </p:cNvPr>
          <p:cNvSpPr txBox="1"/>
          <p:nvPr/>
        </p:nvSpPr>
        <p:spPr>
          <a:xfrm>
            <a:off x="5497461" y="4453918"/>
            <a:ext cx="1995066" cy="1631216"/>
          </a:xfrm>
          <a:prstGeom prst="rect">
            <a:avLst/>
          </a:prstGeom>
          <a:noFill/>
        </p:spPr>
        <p:txBody>
          <a:bodyPr wrap="square" rtlCol="0">
            <a:spAutoFit/>
          </a:bodyPr>
          <a:lstStyle/>
          <a:p>
            <a:r>
              <a:rPr lang="en-GB" sz="2000" dirty="0"/>
              <a:t>Free Software Foundation (FSF) founded by Richard Stallman</a:t>
            </a:r>
          </a:p>
        </p:txBody>
      </p:sp>
      <p:sp>
        <p:nvSpPr>
          <p:cNvPr id="23" name="Rectangle 22">
            <a:extLst>
              <a:ext uri="{FF2B5EF4-FFF2-40B4-BE49-F238E27FC236}">
                <a16:creationId xmlns:a16="http://schemas.microsoft.com/office/drawing/2014/main" id="{6BF52F31-372C-4542-917D-C3A9C1BEDC5C}"/>
              </a:ext>
            </a:extLst>
          </p:cNvPr>
          <p:cNvSpPr/>
          <p:nvPr/>
        </p:nvSpPr>
        <p:spPr>
          <a:xfrm>
            <a:off x="6374191" y="3771503"/>
            <a:ext cx="100698" cy="187380"/>
          </a:xfrm>
          <a:prstGeom prst="rect">
            <a:avLst/>
          </a:prstGeom>
          <a:solidFill>
            <a:srgbClr val="0B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937E132-DC15-4FE7-9AE0-D84513C0B3A8}"/>
              </a:ext>
            </a:extLst>
          </p:cNvPr>
          <p:cNvSpPr txBox="1"/>
          <p:nvPr/>
        </p:nvSpPr>
        <p:spPr>
          <a:xfrm>
            <a:off x="7856746" y="2147490"/>
            <a:ext cx="1953641" cy="1015663"/>
          </a:xfrm>
          <a:prstGeom prst="rect">
            <a:avLst/>
          </a:prstGeom>
          <a:noFill/>
        </p:spPr>
        <p:txBody>
          <a:bodyPr wrap="square" rtlCol="0">
            <a:spAutoFit/>
          </a:bodyPr>
          <a:lstStyle/>
          <a:p>
            <a:r>
              <a:rPr lang="en-GB" sz="2000" dirty="0"/>
              <a:t>Open Source Initiative (OSI) is born</a:t>
            </a:r>
          </a:p>
        </p:txBody>
      </p:sp>
      <p:sp>
        <p:nvSpPr>
          <p:cNvPr id="26" name="Rectangle 25">
            <a:extLst>
              <a:ext uri="{FF2B5EF4-FFF2-40B4-BE49-F238E27FC236}">
                <a16:creationId xmlns:a16="http://schemas.microsoft.com/office/drawing/2014/main" id="{FECC056F-2E00-4405-AD91-A1E003E4DB75}"/>
              </a:ext>
            </a:extLst>
          </p:cNvPr>
          <p:cNvSpPr/>
          <p:nvPr/>
        </p:nvSpPr>
        <p:spPr>
          <a:xfrm>
            <a:off x="8677221" y="3574575"/>
            <a:ext cx="100698" cy="187380"/>
          </a:xfrm>
          <a:prstGeom prst="rect">
            <a:avLst/>
          </a:prstGeom>
          <a:solidFill>
            <a:srgbClr val="0B5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2293"/>
            <a:ext cx="9601200" cy="1142385"/>
          </a:xfrm>
        </p:spPr>
        <p:txBody>
          <a:bodyPr/>
          <a:lstStyle/>
          <a:p>
            <a:r>
              <a:rPr lang="en-US" dirty="0"/>
              <a:t>What is Open Source?</a:t>
            </a:r>
          </a:p>
        </p:txBody>
      </p:sp>
      <p:sp>
        <p:nvSpPr>
          <p:cNvPr id="3" name="Content Placeholder 2"/>
          <p:cNvSpPr>
            <a:spLocks noGrp="1"/>
          </p:cNvSpPr>
          <p:nvPr>
            <p:ph idx="1"/>
          </p:nvPr>
        </p:nvSpPr>
        <p:spPr>
          <a:xfrm>
            <a:off x="1295400" y="1829641"/>
            <a:ext cx="9601200" cy="3809999"/>
          </a:xfrm>
        </p:spPr>
        <p:txBody>
          <a:bodyPr>
            <a:normAutofit/>
          </a:bodyPr>
          <a:lstStyle/>
          <a:p>
            <a:pPr>
              <a:spcAft>
                <a:spcPts val="300"/>
              </a:spcAft>
            </a:pPr>
            <a:r>
              <a:rPr lang="en-GB" dirty="0"/>
              <a:t>Open source (OS) software - software with its source code viewable/changeable by the public (</a:t>
            </a:r>
            <a:r>
              <a:rPr lang="en-GB" dirty="0" err="1"/>
              <a:t>Midrack</a:t>
            </a:r>
            <a:r>
              <a:rPr lang="en-GB" dirty="0"/>
              <a:t>, 2017)</a:t>
            </a:r>
          </a:p>
          <a:p>
            <a:pPr lvl="1">
              <a:spcAft>
                <a:spcPts val="300"/>
              </a:spcAft>
            </a:pPr>
            <a:r>
              <a:rPr lang="en-GB" dirty="0"/>
              <a:t>Source code = </a:t>
            </a:r>
            <a:r>
              <a:rPr lang="en-GB" u="sng" dirty="0"/>
              <a:t>open</a:t>
            </a:r>
            <a:r>
              <a:rPr lang="en-GB" dirty="0"/>
              <a:t> to public</a:t>
            </a:r>
          </a:p>
          <a:p>
            <a:pPr>
              <a:spcAft>
                <a:spcPts val="300"/>
              </a:spcAft>
            </a:pPr>
            <a:r>
              <a:rPr lang="en-GB" dirty="0"/>
              <a:t>Proprietary - software owned by an individual/company that has developed it (</a:t>
            </a:r>
            <a:r>
              <a:rPr lang="en-GB" dirty="0" err="1"/>
              <a:t>Linfo</a:t>
            </a:r>
            <a:r>
              <a:rPr lang="en-GB" dirty="0"/>
              <a:t>, 2005) </a:t>
            </a:r>
          </a:p>
          <a:p>
            <a:pPr lvl="1">
              <a:spcAft>
                <a:spcPts val="300"/>
              </a:spcAft>
            </a:pPr>
            <a:r>
              <a:rPr lang="en-GB" dirty="0"/>
              <a:t>Source code = </a:t>
            </a:r>
            <a:r>
              <a:rPr lang="en-GB" u="sng" dirty="0"/>
              <a:t>closed</a:t>
            </a:r>
            <a:r>
              <a:rPr lang="en-GB" dirty="0"/>
              <a:t> to public (kept secret) </a:t>
            </a:r>
          </a:p>
          <a:p>
            <a:pPr lvl="1">
              <a:spcAft>
                <a:spcPts val="300"/>
              </a:spcAft>
            </a:pPr>
            <a:r>
              <a:rPr lang="en-GB" dirty="0"/>
              <a:t>Can’t be copied or distributed without complying with licensing agreements</a:t>
            </a:r>
          </a:p>
          <a:p>
            <a:pPr>
              <a:spcAft>
                <a:spcPts val="300"/>
              </a:spcAft>
            </a:pPr>
            <a:endParaRPr lang="en-GB" dirty="0"/>
          </a:p>
          <a:p>
            <a:endParaRPr lang="en-US" dirty="0"/>
          </a:p>
        </p:txBody>
      </p:sp>
    </p:spTree>
    <p:extLst>
      <p:ext uri="{BB962C8B-B14F-4D97-AF65-F5344CB8AC3E}">
        <p14:creationId xmlns:p14="http://schemas.microsoft.com/office/powerpoint/2010/main" val="153079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2293"/>
            <a:ext cx="9601200" cy="1142385"/>
          </a:xfrm>
        </p:spPr>
        <p:txBody>
          <a:bodyPr/>
          <a:lstStyle/>
          <a:p>
            <a:r>
              <a:rPr lang="en-US" dirty="0"/>
              <a:t>Open Source Initiative (OSI) 10 principles</a:t>
            </a:r>
          </a:p>
        </p:txBody>
      </p:sp>
      <p:sp>
        <p:nvSpPr>
          <p:cNvPr id="3" name="Content Placeholder 2"/>
          <p:cNvSpPr>
            <a:spLocks noGrp="1"/>
          </p:cNvSpPr>
          <p:nvPr>
            <p:ph idx="1"/>
          </p:nvPr>
        </p:nvSpPr>
        <p:spPr>
          <a:xfrm>
            <a:off x="1295400" y="1829641"/>
            <a:ext cx="9601200" cy="3809999"/>
          </a:xfrm>
        </p:spPr>
        <p:txBody>
          <a:bodyPr>
            <a:normAutofit/>
          </a:bodyPr>
          <a:lstStyle/>
          <a:p>
            <a:r>
              <a:rPr lang="en-GB" dirty="0"/>
              <a:t>OSI promotes open source software</a:t>
            </a:r>
          </a:p>
          <a:p>
            <a:r>
              <a:rPr lang="en-GB" dirty="0"/>
              <a:t>Distribution terms of OS software, outlined by the Open Source Initiative (2007)</a:t>
            </a:r>
          </a:p>
          <a:p>
            <a:pPr marL="742950" lvl="1" indent="-514350">
              <a:buFont typeface="+mj-lt"/>
              <a:buAutoNum type="arabicPeriod"/>
            </a:pPr>
            <a:r>
              <a:rPr lang="en-GB" sz="2400" dirty="0"/>
              <a:t>Free redistribution</a:t>
            </a:r>
          </a:p>
          <a:p>
            <a:pPr marL="742950" lvl="1" indent="-514350">
              <a:buFont typeface="+mj-lt"/>
              <a:buAutoNum type="arabicPeriod"/>
            </a:pPr>
            <a:r>
              <a:rPr lang="en-GB" sz="2400" dirty="0"/>
              <a:t>Source code</a:t>
            </a:r>
          </a:p>
          <a:p>
            <a:pPr marL="742950" lvl="1" indent="-514350">
              <a:buFont typeface="+mj-lt"/>
              <a:buAutoNum type="arabicPeriod"/>
            </a:pPr>
            <a:r>
              <a:rPr lang="en-GB" sz="2400" dirty="0"/>
              <a:t>Derived works</a:t>
            </a:r>
          </a:p>
          <a:p>
            <a:pPr marL="742950" lvl="1" indent="-514350">
              <a:buFont typeface="+mj-lt"/>
              <a:buAutoNum type="arabicPeriod"/>
            </a:pPr>
            <a:r>
              <a:rPr lang="en-GB" sz="2400" dirty="0"/>
              <a:t>Integrity of the author’s source code</a:t>
            </a:r>
          </a:p>
          <a:p>
            <a:pPr marL="742950" lvl="1" indent="-514350">
              <a:buFont typeface="+mj-lt"/>
              <a:buAutoNum type="arabicPeriod"/>
            </a:pPr>
            <a:r>
              <a:rPr lang="en-GB" sz="2400" dirty="0"/>
              <a:t>No discrimination against persons or groups</a:t>
            </a:r>
          </a:p>
        </p:txBody>
      </p:sp>
      <p:pic>
        <p:nvPicPr>
          <p:cNvPr id="1026" name="Picture 2" descr="Home">
            <a:extLst>
              <a:ext uri="{FF2B5EF4-FFF2-40B4-BE49-F238E27FC236}">
                <a16:creationId xmlns:a16="http://schemas.microsoft.com/office/drawing/2014/main" id="{7F71C3BF-1D3E-444F-B041-496B63BB0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272" y="3356865"/>
            <a:ext cx="1351315" cy="1351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5539FB-49FA-4030-B967-F7D97E0E7C9C}"/>
              </a:ext>
            </a:extLst>
          </p:cNvPr>
          <p:cNvSpPr txBox="1"/>
          <p:nvPr/>
        </p:nvSpPr>
        <p:spPr>
          <a:xfrm>
            <a:off x="9051067" y="4789480"/>
            <a:ext cx="2258815" cy="338554"/>
          </a:xfrm>
          <a:prstGeom prst="rect">
            <a:avLst/>
          </a:prstGeom>
          <a:noFill/>
        </p:spPr>
        <p:txBody>
          <a:bodyPr wrap="square" rtlCol="0">
            <a:spAutoFit/>
          </a:bodyPr>
          <a:lstStyle/>
          <a:p>
            <a:r>
              <a:rPr lang="en-GB" sz="1600" dirty="0">
                <a:hlinkClick r:id="rId4"/>
              </a:rPr>
              <a:t>https://opensource.org</a:t>
            </a:r>
            <a:r>
              <a:rPr lang="en-GB" sz="1600" dirty="0"/>
              <a:t> </a:t>
            </a:r>
          </a:p>
        </p:txBody>
      </p:sp>
    </p:spTree>
    <p:extLst>
      <p:ext uri="{BB962C8B-B14F-4D97-AF65-F5344CB8AC3E}">
        <p14:creationId xmlns:p14="http://schemas.microsoft.com/office/powerpoint/2010/main" val="63682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2293"/>
            <a:ext cx="9601200" cy="1142385"/>
          </a:xfrm>
        </p:spPr>
        <p:txBody>
          <a:bodyPr/>
          <a:lstStyle/>
          <a:p>
            <a:r>
              <a:rPr lang="en-US" dirty="0"/>
              <a:t>OSI 10 Principles Continued</a:t>
            </a:r>
          </a:p>
        </p:txBody>
      </p:sp>
      <p:sp>
        <p:nvSpPr>
          <p:cNvPr id="3" name="Content Placeholder 2"/>
          <p:cNvSpPr>
            <a:spLocks noGrp="1"/>
          </p:cNvSpPr>
          <p:nvPr>
            <p:ph idx="1"/>
          </p:nvPr>
        </p:nvSpPr>
        <p:spPr>
          <a:xfrm>
            <a:off x="1295400" y="1829641"/>
            <a:ext cx="9601200" cy="3809999"/>
          </a:xfrm>
        </p:spPr>
        <p:txBody>
          <a:bodyPr>
            <a:normAutofit/>
          </a:bodyPr>
          <a:lstStyle/>
          <a:p>
            <a:pPr marL="457200" indent="-457200">
              <a:buFont typeface="+mj-lt"/>
              <a:buAutoNum type="arabicPeriod" startAt="6"/>
            </a:pPr>
            <a:r>
              <a:rPr lang="en-GB" sz="2400" dirty="0"/>
              <a:t> No discrimination against fields of endeavour</a:t>
            </a:r>
          </a:p>
          <a:p>
            <a:pPr marL="514350" indent="-514350">
              <a:buFont typeface="+mj-lt"/>
              <a:buAutoNum type="arabicPeriod" startAt="6"/>
            </a:pPr>
            <a:r>
              <a:rPr lang="en-GB" sz="2400" dirty="0"/>
              <a:t>Distribution of licence</a:t>
            </a:r>
          </a:p>
          <a:p>
            <a:pPr marL="514350" indent="-514350">
              <a:buFont typeface="+mj-lt"/>
              <a:buAutoNum type="arabicPeriod" startAt="6"/>
            </a:pPr>
            <a:r>
              <a:rPr lang="en-GB" sz="2400" dirty="0"/>
              <a:t>Licence must not be specific to a product</a:t>
            </a:r>
          </a:p>
          <a:p>
            <a:pPr marL="514350" indent="-514350">
              <a:buFont typeface="+mj-lt"/>
              <a:buAutoNum type="arabicPeriod" startAt="6"/>
            </a:pPr>
            <a:r>
              <a:rPr lang="en-GB" sz="2400" dirty="0"/>
              <a:t>Licence must not restrict other software</a:t>
            </a:r>
          </a:p>
          <a:p>
            <a:pPr marL="514350" indent="-514350">
              <a:buFont typeface="+mj-lt"/>
              <a:buAutoNum type="arabicPeriod" startAt="6"/>
            </a:pPr>
            <a:r>
              <a:rPr lang="en-GB" sz="2400" dirty="0"/>
              <a:t>License must be technology-neutral</a:t>
            </a:r>
          </a:p>
        </p:txBody>
      </p:sp>
      <p:pic>
        <p:nvPicPr>
          <p:cNvPr id="4" name="Picture 2" descr="Home">
            <a:extLst>
              <a:ext uri="{FF2B5EF4-FFF2-40B4-BE49-F238E27FC236}">
                <a16:creationId xmlns:a16="http://schemas.microsoft.com/office/drawing/2014/main" id="{7BAEFF37-F68B-44DA-9DB0-30294305F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272" y="3356865"/>
            <a:ext cx="1351315" cy="1351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1854FA-D8E3-459A-9526-3E2EA767DD99}"/>
              </a:ext>
            </a:extLst>
          </p:cNvPr>
          <p:cNvSpPr txBox="1"/>
          <p:nvPr/>
        </p:nvSpPr>
        <p:spPr>
          <a:xfrm>
            <a:off x="9051067" y="4789480"/>
            <a:ext cx="2258815" cy="338554"/>
          </a:xfrm>
          <a:prstGeom prst="rect">
            <a:avLst/>
          </a:prstGeom>
          <a:noFill/>
        </p:spPr>
        <p:txBody>
          <a:bodyPr wrap="square" rtlCol="0">
            <a:spAutoFit/>
          </a:bodyPr>
          <a:lstStyle/>
          <a:p>
            <a:r>
              <a:rPr lang="en-GB" sz="1600" dirty="0">
                <a:hlinkClick r:id="rId4"/>
              </a:rPr>
              <a:t>https://opensource.org</a:t>
            </a:r>
            <a:r>
              <a:rPr lang="en-GB" sz="1600" dirty="0"/>
              <a:t> </a:t>
            </a:r>
          </a:p>
        </p:txBody>
      </p:sp>
    </p:spTree>
    <p:extLst>
      <p:ext uri="{BB962C8B-B14F-4D97-AF65-F5344CB8AC3E}">
        <p14:creationId xmlns:p14="http://schemas.microsoft.com/office/powerpoint/2010/main" val="350985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p:txBody>
          <a:bodyPr/>
          <a:lstStyle/>
          <a:p>
            <a:r>
              <a:rPr lang="en-GB" dirty="0"/>
              <a:t>Examples of Open Source</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p:txBody>
          <a:bodyPr/>
          <a:lstStyle/>
          <a:p>
            <a:r>
              <a:rPr lang="en-GB" dirty="0"/>
              <a:t>Linux</a:t>
            </a:r>
          </a:p>
          <a:p>
            <a:r>
              <a:rPr lang="en-GB" dirty="0"/>
              <a:t>PHP</a:t>
            </a:r>
          </a:p>
          <a:p>
            <a:r>
              <a:rPr lang="en-GB" dirty="0"/>
              <a:t>Apache Server</a:t>
            </a:r>
          </a:p>
          <a:p>
            <a:r>
              <a:rPr lang="en-GB" dirty="0"/>
              <a:t>MySQL</a:t>
            </a:r>
          </a:p>
          <a:p>
            <a:r>
              <a:rPr lang="en-GB" dirty="0"/>
              <a:t>Open Office</a:t>
            </a:r>
          </a:p>
          <a:p>
            <a:endParaRPr lang="en-GB" dirty="0"/>
          </a:p>
        </p:txBody>
      </p:sp>
      <p:pic>
        <p:nvPicPr>
          <p:cNvPr id="2060" name="Picture 12" descr="https://quiksite.com/wp-content/uploads/2016/09/Open-Source-Initiative-Members.png?x43202">
            <a:extLst>
              <a:ext uri="{FF2B5EF4-FFF2-40B4-BE49-F238E27FC236}">
                <a16:creationId xmlns:a16="http://schemas.microsoft.com/office/drawing/2014/main" id="{4247FA67-65BD-4453-9C4E-494A0CA7EB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6" t="12243" r="5879" b="8558"/>
          <a:stretch/>
        </p:blipFill>
        <p:spPr bwMode="auto">
          <a:xfrm>
            <a:off x="5968725" y="1912826"/>
            <a:ext cx="4927875" cy="3707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7BA1DB-36D0-413B-90A9-1EB1BACEFBBB}"/>
              </a:ext>
            </a:extLst>
          </p:cNvPr>
          <p:cNvSpPr txBox="1"/>
          <p:nvPr/>
        </p:nvSpPr>
        <p:spPr>
          <a:xfrm>
            <a:off x="6957266" y="1099013"/>
            <a:ext cx="2950792" cy="615553"/>
          </a:xfrm>
          <a:prstGeom prst="rect">
            <a:avLst/>
          </a:prstGeom>
          <a:noFill/>
        </p:spPr>
        <p:txBody>
          <a:bodyPr wrap="square" rtlCol="0">
            <a:spAutoFit/>
          </a:bodyPr>
          <a:lstStyle/>
          <a:p>
            <a:pPr algn="ctr"/>
            <a:r>
              <a:rPr lang="en-GB" dirty="0"/>
              <a:t>OSI Affiliates, June 2012 </a:t>
            </a:r>
            <a:r>
              <a:rPr lang="en-GB" sz="1600" dirty="0"/>
              <a:t>(</a:t>
            </a:r>
            <a:r>
              <a:rPr lang="en-GB" sz="1600" dirty="0">
                <a:hlinkClick r:id="rId4"/>
              </a:rPr>
              <a:t>https://goo.gl/aavJkN</a:t>
            </a:r>
            <a:r>
              <a:rPr lang="en-GB" sz="1600" dirty="0"/>
              <a:t>) </a:t>
            </a:r>
            <a:endParaRPr lang="en-GB" dirty="0"/>
          </a:p>
        </p:txBody>
      </p:sp>
    </p:spTree>
    <p:extLst>
      <p:ext uri="{BB962C8B-B14F-4D97-AF65-F5344CB8AC3E}">
        <p14:creationId xmlns:p14="http://schemas.microsoft.com/office/powerpoint/2010/main" val="397397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p:txBody>
          <a:bodyPr/>
          <a:lstStyle/>
          <a:p>
            <a:r>
              <a:rPr lang="en-GB" dirty="0"/>
              <a:t>Advantages of Open Source</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a:xfrm>
            <a:off x="1295399" y="1981201"/>
            <a:ext cx="9959283" cy="4192718"/>
          </a:xfrm>
        </p:spPr>
        <p:txBody>
          <a:bodyPr>
            <a:normAutofit fontScale="92500" lnSpcReduction="20000"/>
          </a:bodyPr>
          <a:lstStyle/>
          <a:p>
            <a:r>
              <a:rPr lang="en-GB" dirty="0"/>
              <a:t>Companies:</a:t>
            </a:r>
          </a:p>
          <a:p>
            <a:pPr lvl="1"/>
            <a:r>
              <a:rPr lang="en-GB" dirty="0"/>
              <a:t>Free to use</a:t>
            </a:r>
          </a:p>
          <a:p>
            <a:pPr lvl="1"/>
            <a:r>
              <a:rPr lang="en-GB" dirty="0"/>
              <a:t>Argued than OS is more reliable than proprietary</a:t>
            </a:r>
          </a:p>
          <a:p>
            <a:pPr lvl="1"/>
            <a:r>
              <a:rPr lang="en-GB" dirty="0"/>
              <a:t>OS software ideas can influence proprietary software produced </a:t>
            </a:r>
          </a:p>
          <a:p>
            <a:pPr lvl="1"/>
            <a:r>
              <a:rPr lang="en-GB" dirty="0"/>
              <a:t>Form of income (Weiss, 2017)</a:t>
            </a:r>
          </a:p>
          <a:p>
            <a:pPr lvl="1"/>
            <a:r>
              <a:rPr lang="en-GB" dirty="0"/>
              <a:t>Saves time and encourages staff to experiment without fear (Allen and Geller, 2012)</a:t>
            </a:r>
          </a:p>
          <a:p>
            <a:r>
              <a:rPr lang="en-GB" dirty="0"/>
              <a:t>Community benefits:</a:t>
            </a:r>
          </a:p>
          <a:p>
            <a:pPr lvl="1"/>
            <a:r>
              <a:rPr lang="en-GB" dirty="0"/>
              <a:t>Anyone can fix bugs (Rosenblum, 2012)</a:t>
            </a:r>
          </a:p>
          <a:p>
            <a:pPr lvl="1"/>
            <a:r>
              <a:rPr lang="en-GB" dirty="0"/>
              <a:t>Practice &amp; ego (Olajide, 2017) </a:t>
            </a:r>
          </a:p>
          <a:p>
            <a:pPr lvl="1"/>
            <a:r>
              <a:rPr lang="en-GB" dirty="0"/>
              <a:t>Better quality – constantly modified and improved (Bridge, 2017) </a:t>
            </a:r>
          </a:p>
          <a:p>
            <a:pPr lvl="1"/>
            <a:r>
              <a:rPr lang="en-GB" dirty="0"/>
              <a:t>Cyber security (</a:t>
            </a:r>
            <a:r>
              <a:rPr lang="en-GB" dirty="0" err="1"/>
              <a:t>Nmap</a:t>
            </a:r>
            <a:r>
              <a:rPr lang="en-GB" dirty="0"/>
              <a:t>, </a:t>
            </a:r>
            <a:r>
              <a:rPr lang="en-GB" dirty="0" err="1"/>
              <a:t>Wireshark,etc</a:t>
            </a:r>
            <a:r>
              <a:rPr lang="en-GB" dirty="0"/>
              <a:t>) protection (</a:t>
            </a:r>
            <a:r>
              <a:rPr lang="en-GB" dirty="0" err="1"/>
              <a:t>Hackertarget</a:t>
            </a:r>
            <a:r>
              <a:rPr lang="en-GB" dirty="0"/>
              <a:t>, 2017) </a:t>
            </a:r>
          </a:p>
          <a:p>
            <a:pPr lvl="1"/>
            <a:r>
              <a:rPr lang="en-GB" dirty="0"/>
              <a:t>Satisfy your needs </a:t>
            </a:r>
          </a:p>
          <a:p>
            <a:endParaRPr lang="en-GB" dirty="0"/>
          </a:p>
        </p:txBody>
      </p:sp>
    </p:spTree>
    <p:extLst>
      <p:ext uri="{BB962C8B-B14F-4D97-AF65-F5344CB8AC3E}">
        <p14:creationId xmlns:p14="http://schemas.microsoft.com/office/powerpoint/2010/main" val="184252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4E1F-AB88-4BA1-873C-41D5B4D9BA0C}"/>
              </a:ext>
            </a:extLst>
          </p:cNvPr>
          <p:cNvSpPr>
            <a:spLocks noGrp="1"/>
          </p:cNvSpPr>
          <p:nvPr>
            <p:ph type="title"/>
          </p:nvPr>
        </p:nvSpPr>
        <p:spPr/>
        <p:txBody>
          <a:bodyPr/>
          <a:lstStyle/>
          <a:p>
            <a:r>
              <a:rPr lang="en-GB" dirty="0"/>
              <a:t>Disadvantages of Open Source</a:t>
            </a:r>
          </a:p>
        </p:txBody>
      </p:sp>
      <p:sp>
        <p:nvSpPr>
          <p:cNvPr id="3" name="Content Placeholder 2">
            <a:extLst>
              <a:ext uri="{FF2B5EF4-FFF2-40B4-BE49-F238E27FC236}">
                <a16:creationId xmlns:a16="http://schemas.microsoft.com/office/drawing/2014/main" id="{FEEC2DE6-9F2D-42DD-A991-F35879D1F056}"/>
              </a:ext>
            </a:extLst>
          </p:cNvPr>
          <p:cNvSpPr>
            <a:spLocks noGrp="1"/>
          </p:cNvSpPr>
          <p:nvPr>
            <p:ph idx="1"/>
          </p:nvPr>
        </p:nvSpPr>
        <p:spPr/>
        <p:txBody>
          <a:bodyPr>
            <a:normAutofit/>
          </a:bodyPr>
          <a:lstStyle/>
          <a:p>
            <a:r>
              <a:rPr lang="en-GB" dirty="0"/>
              <a:t>Hidden costs (support, training etc.)</a:t>
            </a:r>
          </a:p>
          <a:p>
            <a:r>
              <a:rPr lang="en-GB" dirty="0"/>
              <a:t>High level of knowledge required</a:t>
            </a:r>
          </a:p>
          <a:p>
            <a:r>
              <a:rPr lang="en-GB" dirty="0"/>
              <a:t>Risk of abandonment</a:t>
            </a:r>
          </a:p>
          <a:p>
            <a:r>
              <a:rPr lang="en-GB" dirty="0"/>
              <a:t>Security risks involved </a:t>
            </a:r>
          </a:p>
          <a:p>
            <a:r>
              <a:rPr lang="en-GB" dirty="0"/>
              <a:t>Legal complications (</a:t>
            </a:r>
            <a:r>
              <a:rPr lang="en-GB" dirty="0" err="1"/>
              <a:t>Ehret</a:t>
            </a:r>
            <a:r>
              <a:rPr lang="en-GB" dirty="0"/>
              <a:t>, 2014) </a:t>
            </a:r>
          </a:p>
          <a:p>
            <a:endParaRPr lang="en-GB" dirty="0"/>
          </a:p>
          <a:p>
            <a:pPr lvl="1"/>
            <a:endParaRPr lang="en-GB" dirty="0"/>
          </a:p>
          <a:p>
            <a:endParaRPr lang="en-GB" dirty="0"/>
          </a:p>
        </p:txBody>
      </p:sp>
    </p:spTree>
    <p:extLst>
      <p:ext uri="{BB962C8B-B14F-4D97-AF65-F5344CB8AC3E}">
        <p14:creationId xmlns:p14="http://schemas.microsoft.com/office/powerpoint/2010/main" val="425330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4745</TotalTime>
  <Words>4167</Words>
  <Application>Microsoft Office PowerPoint</Application>
  <PresentationFormat>Widescreen</PresentationFormat>
  <Paragraphs>354</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Diamond Grid 16x9</vt:lpstr>
      <vt:lpstr>The Open Source Movement </vt:lpstr>
      <vt:lpstr>Outline</vt:lpstr>
      <vt:lpstr>The Open Source Movement</vt:lpstr>
      <vt:lpstr>What is Open Source?</vt:lpstr>
      <vt:lpstr>Open Source Initiative (OSI) 10 principles</vt:lpstr>
      <vt:lpstr>OSI 10 Principles Continued</vt:lpstr>
      <vt:lpstr>Examples of Open Source</vt:lpstr>
      <vt:lpstr>Advantages of Open Source</vt:lpstr>
      <vt:lpstr>Disadvantages of Open Source</vt:lpstr>
      <vt:lpstr>Case Study 1 - “Dilemmas within commercial involvement in open source software”- Ciesielska and Westenholz (2016)</vt:lpstr>
      <vt:lpstr>Case Study 2 – “Open source deployment in local government” – Allen and Geller (2012)</vt:lpstr>
      <vt:lpstr>Open source deployment in local government</vt:lpstr>
      <vt:lpstr>Open source deployment in local government</vt:lpstr>
      <vt:lpstr>Do companies use open source software?</vt:lpstr>
      <vt:lpstr>Gates vs Stallman</vt:lpstr>
      <vt:lpstr>Should Companies use open source?</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Indy Sandhu</dc:creator>
  <cp:lastModifiedBy>Indy Singh</cp:lastModifiedBy>
  <cp:revision>450</cp:revision>
  <dcterms:created xsi:type="dcterms:W3CDTF">2017-12-01T15:44:07Z</dcterms:created>
  <dcterms:modified xsi:type="dcterms:W3CDTF">2025-06-03T10:47:57Z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