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66" r:id="rId12"/>
    <p:sldId id="270" r:id="rId13"/>
    <p:sldId id="258" r:id="rId14"/>
    <p:sldId id="25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0372" autoAdjust="0"/>
  </p:normalViewPr>
  <p:slideViewPr>
    <p:cSldViewPr snapToGrid="0">
      <p:cViewPr varScale="1">
        <p:scale>
          <a:sx n="63" d="100"/>
          <a:sy n="63" d="100"/>
        </p:scale>
        <p:origin x="6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67396-E720-49A3-8025-1EA5F710B364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6120-BC84-4468-8A4A-D7E5A165C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9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6120-BC84-4468-8A4A-D7E5A165C0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85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6120-BC84-4468-8A4A-D7E5A165C01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12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6120-BC84-4468-8A4A-D7E5A165C0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1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6120-BC84-4468-8A4A-D7E5A165C01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6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6120-BC84-4468-8A4A-D7E5A165C0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12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6120-BC84-4468-8A4A-D7E5A165C0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4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6120-BC84-4468-8A4A-D7E5A165C0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8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6120-BC84-4468-8A4A-D7E5A165C0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6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6120-BC84-4468-8A4A-D7E5A165C0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2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6120-BC84-4468-8A4A-D7E5A165C0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1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6120-BC84-4468-8A4A-D7E5A165C0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5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6120-BC84-4468-8A4A-D7E5A165C01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15D-B145-4539-873D-F377B3813F3F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1E5B-FA65-4A95-BF10-D322899F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7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15D-B145-4539-873D-F377B3813F3F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1E5B-FA65-4A95-BF10-D322899F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15D-B145-4539-873D-F377B3813F3F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1E5B-FA65-4A95-BF10-D322899F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15D-B145-4539-873D-F377B3813F3F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1E5B-FA65-4A95-BF10-D322899F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9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15D-B145-4539-873D-F377B3813F3F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1E5B-FA65-4A95-BF10-D322899F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60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15D-B145-4539-873D-F377B3813F3F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1E5B-FA65-4A95-BF10-D322899F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2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15D-B145-4539-873D-F377B3813F3F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1E5B-FA65-4A95-BF10-D322899F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15D-B145-4539-873D-F377B3813F3F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1E5B-FA65-4A95-BF10-D322899F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5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15D-B145-4539-873D-F377B3813F3F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1E5B-FA65-4A95-BF10-D322899F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4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15D-B145-4539-873D-F377B3813F3F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1E5B-FA65-4A95-BF10-D322899F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13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C15D-B145-4539-873D-F377B3813F3F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1E5B-FA65-4A95-BF10-D322899F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1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C15D-B145-4539-873D-F377B3813F3F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11E5B-FA65-4A95-BF10-D322899F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99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xmovement.com/content/why-you-should-never-center-align-paragraph-text" TargetMode="External"/><Relationship Id="rId7" Type="http://schemas.openxmlformats.org/officeDocument/2006/relationships/hyperlink" Target="http://blog.teamtreehouse.com/10-user-interface-design-fundamentals" TargetMode="External"/><Relationship Id="rId2" Type="http://schemas.openxmlformats.org/officeDocument/2006/relationships/hyperlink" Target="http://www.ada.gov/2010ADAstandards_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aboutvision.com/over60/vision-changes.htm" TargetMode="External"/><Relationship Id="rId5" Type="http://schemas.openxmlformats.org/officeDocument/2006/relationships/hyperlink" Target="http://usabilitypost.com/2009/04/15/8-characteristics-of-successful-user-interfaces/" TargetMode="External"/><Relationship Id="rId4" Type="http://schemas.openxmlformats.org/officeDocument/2006/relationships/hyperlink" Target="http://bdatech.org/what-technology/typefaces-for-dyslexi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ow.ntu.ac.uk/d2l/le/content/360283/viewContent/1660401/View" TargetMode="External"/><Relationship Id="rId7" Type="http://schemas.openxmlformats.org/officeDocument/2006/relationships/hyperlink" Target="http://www.stickycontent.com/blog/are-you-team-title-case-or-team-sentence-case" TargetMode="External"/><Relationship Id="rId2" Type="http://schemas.openxmlformats.org/officeDocument/2006/relationships/hyperlink" Target="https://now.ntu.ac.uk/d2l/le/content/360283/viewContent/1660408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ribe.com.au/tip-w017.html" TargetMode="External"/><Relationship Id="rId5" Type="http://schemas.openxmlformats.org/officeDocument/2006/relationships/hyperlink" Target="http://www.ambysoft.com/essays/userInterfaceDesign.html" TargetMode="External"/><Relationship Id="rId4" Type="http://schemas.openxmlformats.org/officeDocument/2006/relationships/hyperlink" Target="https://now.ntu.ac.uk/d2l/le/content/360283/viewContent/1660406/Vie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Assignment 3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Inderjit Sandhu N0578334 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Screens / the interface in practice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48" y="2131741"/>
            <a:ext cx="6047504" cy="34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185" y="5793891"/>
            <a:ext cx="4266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Transparent background </a:t>
            </a:r>
            <a:r>
              <a:rPr lang="en-GB" dirty="0" smtClean="0">
                <a:latin typeface="Trebuchet MS" panose="020B0603020202020204" pitchFamily="34" charset="0"/>
              </a:rPr>
              <a:t>&amp; </a:t>
            </a:r>
            <a:r>
              <a:rPr lang="en-GB" b="1" dirty="0">
                <a:latin typeface="Trebuchet MS" panose="020B0603020202020204" pitchFamily="34" charset="0"/>
              </a:rPr>
              <a:t>n</a:t>
            </a:r>
            <a:r>
              <a:rPr lang="en-GB" b="1" dirty="0" smtClean="0">
                <a:latin typeface="Trebuchet MS" panose="020B0603020202020204" pitchFamily="34" charset="0"/>
              </a:rPr>
              <a:t>egative contrast</a:t>
            </a:r>
            <a:r>
              <a:rPr lang="en-GB" dirty="0" smtClean="0">
                <a:latin typeface="Trebuchet MS" panose="020B0603020202020204" pitchFamily="34" charset="0"/>
              </a:rPr>
              <a:t> help appearance of display against finger marks and glare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6125" y="3519226"/>
            <a:ext cx="23764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rebuchet MS" panose="020B0603020202020204" pitchFamily="34" charset="0"/>
              </a:rPr>
              <a:t>Consistent</a:t>
            </a:r>
            <a:r>
              <a:rPr lang="en-GB" dirty="0">
                <a:latin typeface="Trebuchet MS" panose="020B0603020202020204" pitchFamily="34" charset="0"/>
              </a:rPr>
              <a:t> layout, screen elements and colour </a:t>
            </a:r>
            <a:r>
              <a:rPr lang="en-GB" dirty="0" smtClean="0">
                <a:latin typeface="Trebuchet MS" panose="020B0603020202020204" pitchFamily="34" charset="0"/>
              </a:rPr>
              <a:t>means users can use the system again with ease, as Sollenberger (</a:t>
            </a:r>
            <a:r>
              <a:rPr lang="en-US" dirty="0" smtClean="0">
                <a:latin typeface="Trebuchet MS" panose="020B0603020202020204" pitchFamily="34" charset="0"/>
              </a:rPr>
              <a:t>2013) explains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096" y="3804008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Kiosk terminology </a:t>
            </a:r>
            <a:r>
              <a:rPr lang="en-GB" dirty="0" smtClean="0">
                <a:latin typeface="Trebuchet MS" panose="020B0603020202020204" pitchFamily="34" charset="0"/>
              </a:rPr>
              <a:t>– ‘Press’, ‘touch’ &amp; ‘back a step’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7295" y="5793891"/>
            <a:ext cx="3175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Progress bar </a:t>
            </a:r>
            <a:r>
              <a:rPr lang="en-GB" dirty="0" smtClean="0">
                <a:latin typeface="Trebuchet MS" panose="020B0603020202020204" pitchFamily="34" charset="0"/>
              </a:rPr>
              <a:t>– user knows where they are and what remains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096" y="2090583"/>
            <a:ext cx="2447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Instructional headings</a:t>
            </a:r>
            <a:r>
              <a:rPr lang="en-GB" dirty="0" smtClean="0">
                <a:latin typeface="Trebuchet MS" panose="020B0603020202020204" pitchFamily="34" charset="0"/>
              </a:rPr>
              <a:t> – Smith (2016) explains user should be guided to their goal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2897" y="2131741"/>
            <a:ext cx="196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Bevel</a:t>
            </a:r>
            <a:r>
              <a:rPr lang="en-GB" dirty="0" smtClean="0">
                <a:latin typeface="Trebuchet MS" panose="020B0603020202020204" pitchFamily="34" charset="0"/>
              </a:rPr>
              <a:t> effect – makes buttons appear touchable</a:t>
            </a:r>
            <a:endParaRPr lang="en-GB" dirty="0">
              <a:latin typeface="Trebuchet MS" panose="020B0603020202020204" pitchFamily="34" charset="0"/>
            </a:endParaRPr>
          </a:p>
        </p:txBody>
      </p:sp>
      <p:cxnSp>
        <p:nvCxnSpPr>
          <p:cNvPr id="14" name="Straight Arrow Connector 13"/>
          <p:cNvCxnSpPr>
            <a:stCxn id="11" idx="3"/>
          </p:cNvCxnSpPr>
          <p:nvPr/>
        </p:nvCxnSpPr>
        <p:spPr>
          <a:xfrm flipV="1">
            <a:off x="2903050" y="2810577"/>
            <a:ext cx="1283939" cy="18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>
            <a:off x="2131496" y="4542672"/>
            <a:ext cx="1035216" cy="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0"/>
          </p:cNvCxnSpPr>
          <p:nvPr/>
        </p:nvCxnSpPr>
        <p:spPr>
          <a:xfrm flipV="1">
            <a:off x="3321213" y="4783756"/>
            <a:ext cx="933153" cy="1010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0"/>
          </p:cNvCxnSpPr>
          <p:nvPr/>
        </p:nvCxnSpPr>
        <p:spPr>
          <a:xfrm flipV="1">
            <a:off x="3321213" y="4947385"/>
            <a:ext cx="2251814" cy="846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0"/>
          </p:cNvCxnSpPr>
          <p:nvPr/>
        </p:nvCxnSpPr>
        <p:spPr>
          <a:xfrm flipH="1" flipV="1">
            <a:off x="7324825" y="5419023"/>
            <a:ext cx="660271" cy="374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1"/>
          </p:cNvCxnSpPr>
          <p:nvPr/>
        </p:nvCxnSpPr>
        <p:spPr>
          <a:xfrm flipH="1">
            <a:off x="8672362" y="2731906"/>
            <a:ext cx="900535" cy="2051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53375" y="1663911"/>
            <a:ext cx="3485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Choose ticket options screen</a:t>
            </a:r>
            <a:endParaRPr lang="en-GB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7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Feedback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‘Requires </a:t>
            </a:r>
            <a:r>
              <a:rPr lang="en-GB" dirty="0">
                <a:latin typeface="Trebuchet MS" panose="020B0603020202020204" pitchFamily="34" charset="0"/>
              </a:rPr>
              <a:t>multi-touch </a:t>
            </a:r>
            <a:r>
              <a:rPr lang="en-GB" dirty="0" smtClean="0">
                <a:latin typeface="Trebuchet MS" panose="020B0603020202020204" pitchFamily="34" charset="0"/>
              </a:rPr>
              <a:t>screen’</a:t>
            </a:r>
          </a:p>
          <a:p>
            <a:pPr lvl="1"/>
            <a:r>
              <a:rPr lang="en-GB" dirty="0" smtClean="0">
                <a:latin typeface="Trebuchet MS" panose="020B0603020202020204" pitchFamily="34" charset="0"/>
              </a:rPr>
              <a:t>Typing and touching destination</a:t>
            </a:r>
          </a:p>
          <a:p>
            <a:r>
              <a:rPr lang="en-GB" dirty="0" smtClean="0">
                <a:latin typeface="Trebuchet MS" panose="020B0603020202020204" pitchFamily="34" charset="0"/>
              </a:rPr>
              <a:t>Obvious </a:t>
            </a:r>
            <a:r>
              <a:rPr lang="en-GB" dirty="0">
                <a:latin typeface="Trebuchet MS" panose="020B0603020202020204" pitchFamily="34" charset="0"/>
              </a:rPr>
              <a:t>and intuitive</a:t>
            </a:r>
          </a:p>
          <a:p>
            <a:r>
              <a:rPr lang="en-GB" dirty="0" smtClean="0">
                <a:latin typeface="Trebuchet MS" panose="020B0603020202020204" pitchFamily="34" charset="0"/>
              </a:rPr>
              <a:t>No/minimal </a:t>
            </a:r>
            <a:r>
              <a:rPr lang="en-GB" dirty="0">
                <a:latin typeface="Trebuchet MS" panose="020B0603020202020204" pitchFamily="34" charset="0"/>
              </a:rPr>
              <a:t>text </a:t>
            </a:r>
            <a:r>
              <a:rPr lang="en-GB" dirty="0" smtClean="0">
                <a:latin typeface="Trebuchet MS" panose="020B0603020202020204" pitchFamily="34" charset="0"/>
              </a:rPr>
              <a:t>entry</a:t>
            </a:r>
          </a:p>
          <a:p>
            <a:pPr lvl="1"/>
            <a:r>
              <a:rPr lang="en-GB" dirty="0" smtClean="0">
                <a:latin typeface="Trebuchet MS" panose="020B0603020202020204" pitchFamily="34" charset="0"/>
              </a:rPr>
              <a:t>Filtering system</a:t>
            </a:r>
          </a:p>
          <a:p>
            <a:pPr lvl="1"/>
            <a:r>
              <a:rPr lang="en-GB" dirty="0" smtClean="0">
                <a:latin typeface="Trebuchet MS" panose="020B0603020202020204" pitchFamily="34" charset="0"/>
              </a:rPr>
              <a:t>‘Continue typing to see more destinations’</a:t>
            </a:r>
            <a:endParaRPr lang="en-GB" dirty="0">
              <a:latin typeface="Trebuchet MS" panose="020B0603020202020204" pitchFamily="34" charset="0"/>
            </a:endParaRPr>
          </a:p>
          <a:p>
            <a:pPr lvl="1"/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73" y="1488426"/>
            <a:ext cx="4061749" cy="22970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37" y="4733008"/>
            <a:ext cx="2711997" cy="4908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12" y="5269202"/>
            <a:ext cx="2252849" cy="3536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12" y="5682476"/>
            <a:ext cx="2252849" cy="35368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12" y="6095750"/>
            <a:ext cx="2252849" cy="353683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646374" y="4733008"/>
            <a:ext cx="2711997" cy="496383"/>
            <a:chOff x="2639410" y="1611301"/>
            <a:chExt cx="4844920" cy="518081"/>
          </a:xfrm>
        </p:grpSpPr>
        <p:grpSp>
          <p:nvGrpSpPr>
            <p:cNvPr id="45" name="Group 44"/>
            <p:cNvGrpSpPr/>
            <p:nvPr/>
          </p:nvGrpSpPr>
          <p:grpSpPr>
            <a:xfrm>
              <a:off x="2639411" y="1611301"/>
              <a:ext cx="4844919" cy="518081"/>
              <a:chOff x="2639411" y="1611301"/>
              <a:chExt cx="4844919" cy="518081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9411" y="1611301"/>
                <a:ext cx="4844919" cy="518081"/>
              </a:xfrm>
              <a:prstGeom prst="rect">
                <a:avLst/>
              </a:prstGeom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2960267" y="1673137"/>
                <a:ext cx="1007344" cy="377517"/>
              </a:xfrm>
              <a:prstGeom prst="rect">
                <a:avLst/>
              </a:prstGeom>
              <a:solidFill>
                <a:srgbClr val="00006C"/>
              </a:solidFill>
              <a:ln>
                <a:solidFill>
                  <a:srgbClr val="0000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639410" y="1683884"/>
              <a:ext cx="1535532" cy="385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K  e  a</a:t>
              </a:r>
              <a:endParaRPr lang="en-GB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50" y="5274769"/>
            <a:ext cx="2300247" cy="3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4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Changes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602" y="1729100"/>
            <a:ext cx="5191155" cy="204834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‘Requires </a:t>
            </a:r>
            <a:r>
              <a:rPr lang="en-GB" sz="2400" dirty="0">
                <a:latin typeface="Trebuchet MS" panose="020B0603020202020204" pitchFamily="34" charset="0"/>
              </a:rPr>
              <a:t>multi-touch </a:t>
            </a:r>
            <a:r>
              <a:rPr lang="en-GB" sz="2400" dirty="0" smtClean="0">
                <a:latin typeface="Trebuchet MS" panose="020B0603020202020204" pitchFamily="34" charset="0"/>
              </a:rPr>
              <a:t>screen’</a:t>
            </a:r>
            <a:endParaRPr lang="en-GB" sz="2400" dirty="0">
              <a:latin typeface="Trebuchet MS" panose="020B0603020202020204" pitchFamily="34" charset="0"/>
            </a:endParaRPr>
          </a:p>
          <a:p>
            <a:pPr lvl="1"/>
            <a:r>
              <a:rPr lang="en-GB" sz="2000" dirty="0">
                <a:latin typeface="Trebuchet MS" panose="020B0603020202020204" pitchFamily="34" charset="0"/>
              </a:rPr>
              <a:t>A – Z letter buttons</a:t>
            </a:r>
          </a:p>
          <a:p>
            <a:pPr lvl="2"/>
            <a:r>
              <a:rPr lang="en-GB" sz="1800" dirty="0">
                <a:latin typeface="Trebuchet MS" panose="020B0603020202020204" pitchFamily="34" charset="0"/>
              </a:rPr>
              <a:t>One touch – no typing - </a:t>
            </a:r>
            <a:r>
              <a:rPr lang="en-GB" sz="1800" dirty="0" smtClean="0">
                <a:latin typeface="Trebuchet MS" panose="020B0603020202020204" pitchFamily="34" charset="0"/>
              </a:rPr>
              <a:t>more spacious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endParaRPr lang="en-GB" dirty="0" smtClean="0"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5" y="3823044"/>
            <a:ext cx="4673436" cy="2642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560" y="3815860"/>
            <a:ext cx="4675240" cy="26501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89125" y="3427810"/>
            <a:ext cx="70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smtClean="0">
                <a:latin typeface="Trebuchet MS" panose="020B0603020202020204" pitchFamily="34" charset="0"/>
              </a:rPr>
              <a:t>old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608067" y="3428382"/>
            <a:ext cx="8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smtClean="0">
                <a:latin typeface="Trebuchet MS" panose="020B0603020202020204" pitchFamily="34" charset="0"/>
              </a:rPr>
              <a:t>new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697061" y="1690688"/>
            <a:ext cx="4810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Obvious and </a:t>
            </a:r>
            <a:r>
              <a:rPr lang="en-GB" sz="2400" dirty="0" smtClean="0">
                <a:latin typeface="Trebuchet MS" panose="020B0603020202020204" pitchFamily="34" charset="0"/>
              </a:rPr>
              <a:t>intuitive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Trebuchet MS" panose="020B0603020202020204" pitchFamily="34" charset="0"/>
              </a:rPr>
              <a:t>A </a:t>
            </a:r>
            <a:r>
              <a:rPr lang="en-GB" dirty="0">
                <a:latin typeface="Trebuchet MS" panose="020B0603020202020204" pitchFamily="34" charset="0"/>
              </a:rPr>
              <a:t>– Z destination buttons – break down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No text entry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References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024"/>
            <a:ext cx="10515600" cy="5305425"/>
          </a:xfrm>
        </p:spPr>
        <p:txBody>
          <a:bodyPr>
            <a:noAutofit/>
          </a:bodyPr>
          <a:lstStyle/>
          <a:p>
            <a:r>
              <a:rPr lang="en-GB" sz="1800" dirty="0"/>
              <a:t>ADA, 2010. ADA Standards for Accessible Design [online]. Available at: </a:t>
            </a:r>
            <a:r>
              <a:rPr lang="en-GB" sz="1800" u="sng" dirty="0">
                <a:hlinkClick r:id="rId2"/>
              </a:rPr>
              <a:t>http://www.ada.gov/2010ADAstandards_index.htm</a:t>
            </a:r>
            <a:r>
              <a:rPr lang="en-GB" sz="1800" dirty="0"/>
              <a:t> [Accessed 3 February 2016]</a:t>
            </a:r>
          </a:p>
          <a:p>
            <a:r>
              <a:rPr lang="en-GB" sz="1800" dirty="0"/>
              <a:t>Anthony, 2011. Why you should never centre align paragraph text [online]. Available at: </a:t>
            </a:r>
            <a:r>
              <a:rPr lang="en-GB" sz="1800" u="sng" dirty="0">
                <a:hlinkClick r:id="rId3"/>
              </a:rPr>
              <a:t>http://uxmovement.com/content/why-you-should-never-center-align-paragraph-text</a:t>
            </a:r>
            <a:r>
              <a:rPr lang="en-GB" sz="1800" dirty="0"/>
              <a:t> [Accessed 27 February 2016]</a:t>
            </a:r>
          </a:p>
          <a:p>
            <a:r>
              <a:rPr lang="en-GB" sz="1800" dirty="0"/>
              <a:t>BDA New Technologies Committee, 2015. Typefaces for dyslexia [online]. Available at: </a:t>
            </a:r>
            <a:r>
              <a:rPr lang="en-GB" sz="1800" u="sng" dirty="0">
                <a:hlinkClick r:id="rId4"/>
              </a:rPr>
              <a:t>http://bdatech.org/what-technology/typefaces-for-dyslexia/</a:t>
            </a:r>
            <a:r>
              <a:rPr lang="en-GB" sz="1800" dirty="0"/>
              <a:t> [Accessed 16 February 2016]</a:t>
            </a:r>
          </a:p>
          <a:p>
            <a:r>
              <a:rPr lang="en-GB" sz="1800" dirty="0"/>
              <a:t>Dmitry Fadeyev, 2009. Characteristics of successful user interfaces [online]. Available at: </a:t>
            </a:r>
            <a:r>
              <a:rPr lang="en-GB" sz="1800" u="sng" dirty="0">
                <a:hlinkClick r:id="rId5"/>
              </a:rPr>
              <a:t>http://usabilitypost.com/2009/04/15/8-characteristics-of-successful-user-interfaces/</a:t>
            </a:r>
            <a:r>
              <a:rPr lang="en-GB" sz="1800" dirty="0"/>
              <a:t> [Accessed 3 March 2016]</a:t>
            </a:r>
          </a:p>
          <a:p>
            <a:r>
              <a:rPr lang="en-GB" sz="1800" dirty="0"/>
              <a:t>Gary Heiting, 2016. How Your Vision Changes as You Age [online]. Available at: </a:t>
            </a:r>
            <a:r>
              <a:rPr lang="en-GB" sz="1800" u="sng" dirty="0">
                <a:hlinkClick r:id="rId6"/>
              </a:rPr>
              <a:t>http://www.allaboutvision.com/over60/vision-changes.htm</a:t>
            </a:r>
            <a:r>
              <a:rPr lang="en-GB" sz="1800" dirty="0"/>
              <a:t> [Accessed 2 February 2016]</a:t>
            </a:r>
          </a:p>
          <a:p>
            <a:r>
              <a:rPr lang="en-GB" sz="1800" dirty="0"/>
              <a:t>Kevin Mullet and Darrell Sano, 1995. Communication oriented techniques. Upper Saddle River, NJ, USA: Prentice-Hall</a:t>
            </a:r>
          </a:p>
          <a:p>
            <a:r>
              <a:rPr lang="de-DE" sz="1800" dirty="0"/>
              <a:t>Kyle Sollenberger, 2013. </a:t>
            </a:r>
            <a:r>
              <a:rPr lang="en-GB" sz="1800" dirty="0"/>
              <a:t>User Interface design fundamentals [online]. Available at: (</a:t>
            </a:r>
            <a:r>
              <a:rPr lang="en-GB" sz="1800" u="sng" dirty="0">
                <a:hlinkClick r:id="rId7"/>
              </a:rPr>
              <a:t>http://blog.teamtreehouse.com/10-user-interface-design-fundamentals</a:t>
            </a:r>
            <a:r>
              <a:rPr lang="en-GB" sz="1800" dirty="0"/>
              <a:t>) [Accessed 4 March 2016]</a:t>
            </a:r>
          </a:p>
          <a:p>
            <a:endParaRPr lang="en-GB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References continued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024"/>
            <a:ext cx="10515600" cy="5305425"/>
          </a:xfrm>
        </p:spPr>
        <p:txBody>
          <a:bodyPr>
            <a:noAutofit/>
          </a:bodyPr>
          <a:lstStyle/>
          <a:p>
            <a:r>
              <a:rPr lang="en-GB" sz="1800" dirty="0" smtClean="0"/>
              <a:t>Pauline Smith, 2014. Pauline’s lecture on screen design [online]. Available at: </a:t>
            </a:r>
            <a:r>
              <a:rPr lang="en-GB" sz="1800" u="sng" dirty="0" smtClean="0">
                <a:hlinkClick r:id="rId2"/>
              </a:rPr>
              <a:t>https://now.ntu.ac.uk/d2l/le/content/360283/viewContent/1660408/View</a:t>
            </a:r>
            <a:r>
              <a:rPr lang="en-GB" sz="1800" dirty="0" smtClean="0"/>
              <a:t> [Accessed 25 February 2016]</a:t>
            </a:r>
          </a:p>
          <a:p>
            <a:r>
              <a:rPr lang="en-GB" sz="1800" dirty="0" smtClean="0"/>
              <a:t>Pauline Smith, 2016. Pauline’s lecture on Kiosks [online]. Available at: </a:t>
            </a:r>
            <a:r>
              <a:rPr lang="en-GB" sz="1800" u="sng" dirty="0" smtClean="0">
                <a:hlinkClick r:id="rId3"/>
              </a:rPr>
              <a:t>https://now.ntu.ac.uk/d2l/le/content/360283/viewContent/1660401/View</a:t>
            </a:r>
            <a:r>
              <a:rPr lang="en-GB" sz="1800" dirty="0" smtClean="0"/>
              <a:t> [Accessed 26 February 2016]</a:t>
            </a:r>
          </a:p>
          <a:p>
            <a:r>
              <a:rPr lang="en-GB" sz="1800" dirty="0" smtClean="0"/>
              <a:t>Pauline Smith, 2016. Pauline’s lecture on text and other screen elements [online]. Available at: </a:t>
            </a:r>
            <a:r>
              <a:rPr lang="en-GB" sz="1800" u="sng" dirty="0" smtClean="0">
                <a:hlinkClick r:id="rId4"/>
              </a:rPr>
              <a:t>https://now.ntu.ac.uk/d2l/le/content/360283/viewContent/1660406/View</a:t>
            </a:r>
            <a:r>
              <a:rPr lang="en-GB" sz="1800" dirty="0" smtClean="0"/>
              <a:t> [Accessed 25 February 2016]</a:t>
            </a:r>
          </a:p>
          <a:p>
            <a:r>
              <a:rPr lang="en-GB" sz="1800" dirty="0" smtClean="0"/>
              <a:t>Scott Ambler, 2014. User Interface Design Tips, Techniques, and Principles [online]. Available at: </a:t>
            </a:r>
            <a:r>
              <a:rPr lang="en-GB" sz="1800" u="sng" dirty="0" smtClean="0">
                <a:hlinkClick r:id="rId5"/>
              </a:rPr>
              <a:t>http://www.ambysoft.com/essays/userInterfaceDesign.html</a:t>
            </a:r>
            <a:r>
              <a:rPr lang="en-GB" sz="1800" dirty="0" smtClean="0"/>
              <a:t> [Accessed 2 March 2016]</a:t>
            </a:r>
          </a:p>
          <a:p>
            <a:r>
              <a:rPr lang="en-GB" sz="1800" dirty="0" smtClean="0"/>
              <a:t>Scribe Consulting, 2016. Serif and sans-serif fonts [online]. Available at: </a:t>
            </a:r>
            <a:r>
              <a:rPr lang="en-GB" sz="1800" u="sng" dirty="0" smtClean="0">
                <a:hlinkClick r:id="rId6"/>
              </a:rPr>
              <a:t>http://www.scribe.com.au/tip-w017.html</a:t>
            </a:r>
            <a:r>
              <a:rPr lang="en-GB" sz="1800" dirty="0" smtClean="0"/>
              <a:t> [Accessed 2 February 2016]</a:t>
            </a:r>
          </a:p>
          <a:p>
            <a:r>
              <a:rPr lang="en-GB" sz="1800" dirty="0" smtClean="0"/>
              <a:t>Sticky Content, 2016. Are you Team Title Case or Team sentence case? [Online]. Available at: </a:t>
            </a:r>
            <a:r>
              <a:rPr lang="en-GB" sz="1800" u="sng" dirty="0" smtClean="0">
                <a:hlinkClick r:id="rId7"/>
              </a:rPr>
              <a:t>http://www.stickycontent.com/blog/are-you-team-title-case-or-team-sentence-case</a:t>
            </a:r>
            <a:r>
              <a:rPr lang="en-GB" sz="1800" dirty="0" smtClean="0"/>
              <a:t> [Accessed 28 February 2016]</a:t>
            </a:r>
          </a:p>
          <a:p>
            <a:endParaRPr lang="en-GB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Thank you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024"/>
            <a:ext cx="10515600" cy="53054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Contents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Trebuchet MS" panose="020B0603020202020204" pitchFamily="34" charset="0"/>
              </a:rPr>
              <a:t>Description / PACT</a:t>
            </a:r>
          </a:p>
          <a:p>
            <a:r>
              <a:rPr lang="en-GB" sz="3200" dirty="0" smtClean="0">
                <a:latin typeface="Trebuchet MS" panose="020B0603020202020204" pitchFamily="34" charset="0"/>
              </a:rPr>
              <a:t>My screens / interface in practice</a:t>
            </a:r>
          </a:p>
          <a:p>
            <a:r>
              <a:rPr lang="en-GB" sz="3200" dirty="0" smtClean="0">
                <a:latin typeface="Trebuchet MS" panose="020B0603020202020204" pitchFamily="34" charset="0"/>
              </a:rPr>
              <a:t>Feedback</a:t>
            </a:r>
          </a:p>
          <a:p>
            <a:r>
              <a:rPr lang="en-GB" sz="3200" dirty="0" smtClean="0">
                <a:latin typeface="Trebuchet MS" panose="020B0603020202020204" pitchFamily="34" charset="0"/>
              </a:rPr>
              <a:t>Changes / </a:t>
            </a:r>
            <a:r>
              <a:rPr lang="en-GB" sz="3200" dirty="0" smtClean="0">
                <a:latin typeface="Trebuchet MS" panose="020B0603020202020204" pitchFamily="34" charset="0"/>
              </a:rPr>
              <a:t>improvements</a:t>
            </a:r>
            <a:endParaRPr lang="en-GB" sz="3200" dirty="0" smtClean="0">
              <a:latin typeface="Trebuchet MS" panose="020B0603020202020204" pitchFamily="34" charset="0"/>
            </a:endParaRPr>
          </a:p>
          <a:p>
            <a:r>
              <a:rPr lang="en-GB" sz="3200" dirty="0" smtClean="0">
                <a:latin typeface="Trebuchet MS" panose="020B0603020202020204" pitchFamily="34" charset="0"/>
              </a:rPr>
              <a:t>References</a:t>
            </a:r>
            <a:endParaRPr lang="en-GB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Description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Train ticket booking </a:t>
            </a:r>
            <a:r>
              <a:rPr lang="en-GB" dirty="0" smtClean="0">
                <a:latin typeface="Trebuchet MS" panose="020B0603020202020204" pitchFamily="34" charset="0"/>
              </a:rPr>
              <a:t>system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Search for destination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Choose destination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Choose ticket options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Confirm &amp; pay</a:t>
            </a:r>
            <a:endParaRPr lang="en-US" dirty="0" smtClean="0">
              <a:latin typeface="Trebuchet MS" panose="020B0603020202020204" pitchFamily="34" charset="0"/>
            </a:endParaRP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Receive tickets</a:t>
            </a:r>
          </a:p>
          <a:p>
            <a:r>
              <a:rPr lang="en-GB" dirty="0" smtClean="0">
                <a:latin typeface="Trebuchet MS" panose="020B0603020202020204" pitchFamily="34" charset="0"/>
              </a:rPr>
              <a:t>Screens – mid 1</a:t>
            </a:r>
            <a:r>
              <a:rPr lang="en-GB" baseline="30000" dirty="0" smtClean="0">
                <a:latin typeface="Trebuchet MS" panose="020B0603020202020204" pitchFamily="34" charset="0"/>
              </a:rPr>
              <a:t>st</a:t>
            </a:r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Report – high 1</a:t>
            </a:r>
            <a:r>
              <a:rPr lang="en-GB" baseline="30000" dirty="0" smtClean="0">
                <a:latin typeface="Trebuchet MS" panose="020B0603020202020204" pitchFamily="34" charset="0"/>
              </a:rPr>
              <a:t>st</a:t>
            </a:r>
            <a:r>
              <a:rPr lang="en-GB" dirty="0" smtClean="0">
                <a:latin typeface="Trebuchet MS" panose="020B0603020202020204" pitchFamily="34" charset="0"/>
              </a:rPr>
              <a:t> </a:t>
            </a:r>
            <a:endParaRPr lang="en-GB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://www.sentios.co.uk/img/kiosks/sentios-bespoke-payment-control-ticketing-kiosk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5007" r="27861" b="4964"/>
          <a:stretch/>
        </p:blipFill>
        <p:spPr bwMode="auto">
          <a:xfrm>
            <a:off x="6376737" y="1825625"/>
            <a:ext cx="1804655" cy="3180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43962" y="3262170"/>
            <a:ext cx="270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rebuchet MS" panose="020B0603020202020204" pitchFamily="34" charset="0"/>
              </a:rPr>
              <a:t>http://goo.gl/yo9Oay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Potential user profile (people)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3545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Users:</a:t>
            </a:r>
          </a:p>
          <a:p>
            <a:pPr lvl="1"/>
            <a:r>
              <a:rPr lang="en-GB" sz="2000" dirty="0" smtClean="0">
                <a:latin typeface="Trebuchet MS" panose="020B0603020202020204" pitchFamily="34" charset="0"/>
              </a:rPr>
              <a:t>General public (primary) / ticket inspectors (secondary)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Varying age </a:t>
            </a:r>
            <a:endParaRPr lang="en-US" dirty="0" smtClean="0">
              <a:latin typeface="Trebuchet MS" panose="020B0603020202020204" pitchFamily="34" charset="0"/>
            </a:endParaRPr>
          </a:p>
          <a:p>
            <a:r>
              <a:rPr lang="en-US" sz="2400" dirty="0" smtClean="0">
                <a:latin typeface="Trebuchet MS" panose="020B0603020202020204" pitchFamily="34" charset="0"/>
              </a:rPr>
              <a:t>Varying visual acuity – detail avoided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Dyslexia – explained soon</a:t>
            </a:r>
            <a:endParaRPr lang="en-US" sz="2400" dirty="0" smtClean="0">
              <a:latin typeface="Trebuchet MS" panose="020B0603020202020204" pitchFamily="34" charset="0"/>
            </a:endParaRPr>
          </a:p>
          <a:p>
            <a:r>
              <a:rPr lang="en-US" sz="2400" dirty="0" smtClean="0">
                <a:latin typeface="Trebuchet MS" panose="020B0603020202020204" pitchFamily="34" charset="0"/>
              </a:rPr>
              <a:t>Mixed handedness – all areas accessible for both hands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Varying technical experience – simple steps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Based in UK – English default – multiple languages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Unusable for blind users / no audio 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69" y="6268721"/>
            <a:ext cx="2252187" cy="560069"/>
          </a:xfrm>
          <a:prstGeom prst="rect">
            <a:avLst/>
          </a:prstGeom>
          <a:solidFill>
            <a:srgbClr val="00006C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People</a:t>
            </a:r>
            <a:endParaRPr lang="en-GB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4230" y="6278880"/>
            <a:ext cx="2252187" cy="56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C"/>
                </a:solidFill>
                <a:latin typeface="Trebuchet MS" panose="020B0603020202020204" pitchFamily="34" charset="0"/>
              </a:rPr>
              <a:t>Activities</a:t>
            </a:r>
            <a:endParaRPr lang="en-GB" sz="2000" dirty="0">
              <a:solidFill>
                <a:srgbClr val="00006C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8439" y="6278881"/>
            <a:ext cx="2252187" cy="56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C"/>
                </a:solidFill>
                <a:latin typeface="Trebuchet MS" panose="020B0603020202020204" pitchFamily="34" charset="0"/>
              </a:rPr>
              <a:t>Context</a:t>
            </a:r>
            <a:endParaRPr lang="en-GB" sz="2000" dirty="0">
              <a:solidFill>
                <a:srgbClr val="00006C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0" y="6268720"/>
            <a:ext cx="2252187" cy="56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C"/>
                </a:solidFill>
                <a:latin typeface="Trebuchet MS" panose="020B0603020202020204" pitchFamily="34" charset="0"/>
              </a:rPr>
              <a:t>Technology</a:t>
            </a:r>
            <a:endParaRPr lang="en-GB" sz="2000" dirty="0">
              <a:solidFill>
                <a:srgbClr val="00006C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 descr="http://previews.123rf.com/images/joingate/joingate1104/joingate110400002/9243115-illustration-of-different-people-as-a-background-Stock-Illustration-people-crowd-walk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59" y="2039143"/>
            <a:ext cx="2260404" cy="238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55484" y="4543560"/>
            <a:ext cx="1864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rebuchet MS" panose="020B0603020202020204" pitchFamily="34" charset="0"/>
              </a:rPr>
              <a:t>http://goo.gl/lY2kNb</a:t>
            </a:r>
          </a:p>
        </p:txBody>
      </p:sp>
    </p:spTree>
    <p:extLst>
      <p:ext uri="{BB962C8B-B14F-4D97-AF65-F5344CB8AC3E}">
        <p14:creationId xmlns:p14="http://schemas.microsoft.com/office/powerpoint/2010/main" val="8479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Key activities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4825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Search / select destination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User s</a:t>
            </a:r>
            <a:r>
              <a:rPr lang="en-US" dirty="0" smtClean="0">
                <a:latin typeface="Trebuchet MS" panose="020B0603020202020204" pitchFamily="34" charset="0"/>
              </a:rPr>
              <a:t>earches for destination</a:t>
            </a:r>
            <a:endParaRPr lang="en-US" dirty="0" smtClean="0">
              <a:latin typeface="Trebuchet MS" panose="020B0603020202020204" pitchFamily="34" charset="0"/>
            </a:endParaRP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User touches their destination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Chooses ticket options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Pays / receives printed tickets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View train times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Collect prepaid tickets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Entering a code and receiving tickets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76552" y="134139"/>
            <a:ext cx="5119208" cy="5767860"/>
            <a:chOff x="0" y="0"/>
            <a:chExt cx="5947508" cy="7191363"/>
          </a:xfrm>
        </p:grpSpPr>
        <p:sp>
          <p:nvSpPr>
            <p:cNvPr id="6" name="Rounded Rectangle 5"/>
            <p:cNvSpPr/>
            <p:nvPr/>
          </p:nvSpPr>
          <p:spPr>
            <a:xfrm>
              <a:off x="2117969" y="257907"/>
              <a:ext cx="1836616" cy="89095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Welcome/choose activity screen</a:t>
              </a:r>
              <a:endParaRPr lang="en-GB" sz="1100" dirty="0"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17969" y="1477107"/>
              <a:ext cx="1836420" cy="890905"/>
            </a:xfrm>
            <a:prstGeom prst="roundRect">
              <a:avLst/>
            </a:prstGeom>
            <a:solidFill>
              <a:srgbClr val="00006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A-Z ticket destination finder screen</a:t>
              </a:r>
              <a:endParaRPr lang="en-GB" sz="11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110892" y="1484923"/>
              <a:ext cx="1836616" cy="890954"/>
            </a:xfrm>
            <a:prstGeom prst="roundRect">
              <a:avLst/>
            </a:prstGeom>
            <a:solidFill>
              <a:srgbClr val="00006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Collect prepaid tickets screen</a:t>
              </a:r>
              <a:endParaRPr lang="en-GB" sz="11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7231" y="1469292"/>
              <a:ext cx="1836420" cy="890905"/>
            </a:xfrm>
            <a:prstGeom prst="roundRect">
              <a:avLst/>
            </a:prstGeom>
            <a:solidFill>
              <a:srgbClr val="00006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chemeClr val="bg1"/>
                  </a:solidFill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View train times screen</a:t>
              </a:r>
              <a:endParaRPr lang="en-GB" sz="11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117969" y="5134707"/>
              <a:ext cx="1836616" cy="89095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Pay for tickets screen</a:t>
              </a:r>
              <a:endParaRPr lang="en-GB" sz="1100" dirty="0"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17969" y="6478953"/>
              <a:ext cx="1836616" cy="71241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Printing tickets screen</a:t>
              </a:r>
              <a:endParaRPr lang="en-GB" sz="1100" dirty="0"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Elbow Connector 11"/>
            <p:cNvCxnSpPr/>
            <p:nvPr/>
          </p:nvCxnSpPr>
          <p:spPr>
            <a:xfrm>
              <a:off x="3016739" y="1148861"/>
              <a:ext cx="0" cy="33591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flipH="1">
              <a:off x="1031631" y="625230"/>
              <a:ext cx="1078376" cy="844061"/>
            </a:xfrm>
            <a:prstGeom prst="bentConnector3">
              <a:avLst>
                <a:gd name="adj1" fmla="val 99653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>
            <a:xfrm>
              <a:off x="3954585" y="617415"/>
              <a:ext cx="1125220" cy="867410"/>
            </a:xfrm>
            <a:prstGeom prst="bentConnector3">
              <a:avLst>
                <a:gd name="adj1" fmla="val 10022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2133600" y="2852615"/>
              <a:ext cx="1836616" cy="89095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Choose ticket options screen</a:t>
              </a:r>
              <a:endParaRPr lang="en-GB" sz="1100"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207550" y="3993661"/>
              <a:ext cx="1132288" cy="7969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Choose ticket type screen</a:t>
              </a:r>
              <a:endParaRPr lang="en-GB" sz="1100" dirty="0"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0" y="3993661"/>
              <a:ext cx="1125416" cy="7969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Change destination screen</a:t>
              </a:r>
              <a:endParaRPr lang="en-GB" sz="1100" dirty="0"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63438" y="3993661"/>
              <a:ext cx="945515" cy="7969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effectLst/>
                  <a:ea typeface="SimSun" panose="02010600030101010101" pitchFamily="2" charset="-122"/>
                  <a:cs typeface="Arial" panose="020B0604020202020204" pitchFamily="34" charset="0"/>
                </a:rPr>
                <a:t>Choose route</a:t>
              </a:r>
              <a:endParaRPr lang="en-GB" sz="1100">
                <a:effectLst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016739" y="2383692"/>
              <a:ext cx="0" cy="476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688492" y="3743569"/>
              <a:ext cx="0" cy="265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flipH="1">
              <a:off x="1586523" y="3556000"/>
              <a:ext cx="522654" cy="414216"/>
            </a:xfrm>
            <a:prstGeom prst="bentConnector3">
              <a:avLst>
                <a:gd name="adj1" fmla="val 9999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flipH="1">
              <a:off x="500185" y="3235569"/>
              <a:ext cx="1633024" cy="750277"/>
            </a:xfrm>
            <a:prstGeom prst="bentConnector3">
              <a:avLst>
                <a:gd name="adj1" fmla="val 99988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532554" y="3727938"/>
              <a:ext cx="0" cy="142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048000" y="6025661"/>
              <a:ext cx="0" cy="4611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flipH="1">
              <a:off x="3954585" y="2368061"/>
              <a:ext cx="1070512" cy="4564185"/>
            </a:xfrm>
            <a:prstGeom prst="bentConnector3">
              <a:avLst>
                <a:gd name="adj1" fmla="val 327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423139" y="1148861"/>
              <a:ext cx="976924" cy="499831"/>
              <a:chOff x="0" y="0"/>
              <a:chExt cx="1352061" cy="758092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0" y="257907"/>
                <a:ext cx="406400" cy="500185"/>
              </a:xfrm>
              <a:prstGeom prst="line">
                <a:avLst/>
              </a:prstGeom>
              <a:ln w="28575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367323" y="0"/>
                <a:ext cx="984738" cy="749837"/>
              </a:xfrm>
              <a:prstGeom prst="line">
                <a:avLst/>
              </a:prstGeom>
              <a:ln w="28575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3423139" y="2508738"/>
              <a:ext cx="945661" cy="523093"/>
              <a:chOff x="0" y="0"/>
              <a:chExt cx="1352061" cy="75809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257907"/>
                <a:ext cx="406400" cy="500185"/>
              </a:xfrm>
              <a:prstGeom prst="line">
                <a:avLst/>
              </a:prstGeom>
              <a:ln w="28575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367323" y="0"/>
                <a:ext cx="984738" cy="749837"/>
              </a:xfrm>
              <a:prstGeom prst="line">
                <a:avLst/>
              </a:prstGeom>
              <a:ln w="28575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3532554" y="0"/>
              <a:ext cx="875323" cy="562170"/>
              <a:chOff x="0" y="0"/>
              <a:chExt cx="1352061" cy="75809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0" y="257907"/>
                <a:ext cx="406400" cy="500185"/>
              </a:xfrm>
              <a:prstGeom prst="line">
                <a:avLst/>
              </a:prstGeom>
              <a:ln w="28575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367323" y="0"/>
                <a:ext cx="984738" cy="749837"/>
              </a:xfrm>
              <a:prstGeom prst="line">
                <a:avLst/>
              </a:prstGeom>
              <a:ln w="28575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ctangle 34"/>
          <p:cNvSpPr/>
          <p:nvPr/>
        </p:nvSpPr>
        <p:spPr>
          <a:xfrm>
            <a:off x="16669" y="6268721"/>
            <a:ext cx="2252187" cy="56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C"/>
                </a:solidFill>
                <a:latin typeface="Trebuchet MS" panose="020B0603020202020204" pitchFamily="34" charset="0"/>
              </a:rPr>
              <a:t>People</a:t>
            </a:r>
            <a:endParaRPr lang="en-GB" sz="2000" dirty="0">
              <a:solidFill>
                <a:srgbClr val="00006C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54230" y="6278880"/>
            <a:ext cx="2252187" cy="560069"/>
          </a:xfrm>
          <a:prstGeom prst="rect">
            <a:avLst/>
          </a:prstGeom>
          <a:solidFill>
            <a:srgbClr val="00006C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Activities</a:t>
            </a:r>
            <a:endParaRPr lang="en-GB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68439" y="6278881"/>
            <a:ext cx="2252187" cy="56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C"/>
                </a:solidFill>
                <a:latin typeface="Trebuchet MS" panose="020B0603020202020204" pitchFamily="34" charset="0"/>
              </a:rPr>
              <a:t>Context</a:t>
            </a:r>
            <a:endParaRPr lang="en-GB" sz="2000" dirty="0">
              <a:solidFill>
                <a:srgbClr val="00006C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06000" y="6268720"/>
            <a:ext cx="2252187" cy="56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C"/>
                </a:solidFill>
                <a:latin typeface="Trebuchet MS" panose="020B0603020202020204" pitchFamily="34" charset="0"/>
              </a:rPr>
              <a:t>Technology</a:t>
            </a:r>
            <a:endParaRPr lang="en-GB" sz="2000" dirty="0">
              <a:solidFill>
                <a:srgbClr val="00006C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Context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4825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Physical environment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Indoors / </a:t>
            </a:r>
            <a:r>
              <a:rPr lang="en-US" dirty="0" smtClean="0">
                <a:latin typeface="Trebuchet MS" panose="020B0603020202020204" pitchFamily="34" charset="0"/>
              </a:rPr>
              <a:t>outdoors</a:t>
            </a:r>
            <a:endParaRPr lang="en-US" dirty="0" smtClean="0">
              <a:latin typeface="Trebuchet MS" panose="020B0603020202020204" pitchFamily="34" charset="0"/>
            </a:endParaRP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Roofed corners </a:t>
            </a:r>
            <a:r>
              <a:rPr lang="en-US" dirty="0" smtClean="0">
                <a:latin typeface="Trebuchet MS" panose="020B0603020202020204" pitchFamily="34" charset="0"/>
              </a:rPr>
              <a:t>– screen glare - privacy - concentration</a:t>
            </a:r>
            <a:endParaRPr lang="en-US" dirty="0" smtClean="0">
              <a:latin typeface="Trebuchet MS" panose="020B0603020202020204" pitchFamily="34" charset="0"/>
            </a:endParaRP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Though trains are noisy, no sound needed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Social and </a:t>
            </a:r>
            <a:r>
              <a:rPr lang="en-US" dirty="0" smtClean="0">
                <a:latin typeface="Trebuchet MS" panose="020B0603020202020204" pitchFamily="34" charset="0"/>
              </a:rPr>
              <a:t>organisational </a:t>
            </a:r>
            <a:r>
              <a:rPr lang="en-US" dirty="0" smtClean="0">
                <a:latin typeface="Trebuchet MS" panose="020B0603020202020204" pitchFamily="34" charset="0"/>
              </a:rPr>
              <a:t>context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Public areas (train stations)</a:t>
            </a:r>
            <a:endParaRPr lang="en-GB" dirty="0" smtClean="0">
              <a:latin typeface="Trebuchet MS" panose="020B0603020202020204" pitchFamily="34" charset="0"/>
            </a:endParaRPr>
          </a:p>
          <a:p>
            <a:pPr lvl="1"/>
            <a:r>
              <a:rPr lang="en-GB" dirty="0" smtClean="0">
                <a:latin typeface="Trebuchet MS" panose="020B0603020202020204" pitchFamily="34" charset="0"/>
              </a:rPr>
              <a:t>Single users</a:t>
            </a:r>
          </a:p>
          <a:p>
            <a:pPr lvl="1"/>
            <a:r>
              <a:rPr lang="en-GB" dirty="0" smtClean="0">
                <a:latin typeface="Trebuchet MS" panose="020B0603020202020204" pitchFamily="34" charset="0"/>
              </a:rPr>
              <a:t>Noise may distract during busy train periods</a:t>
            </a:r>
            <a:endParaRPr lang="en-US" dirty="0" smtClean="0">
              <a:latin typeface="Trebuchet MS" panose="020B0603020202020204" pitchFamily="34" charset="0"/>
            </a:endParaRPr>
          </a:p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69" y="6268721"/>
            <a:ext cx="2252187" cy="56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C"/>
                </a:solidFill>
                <a:latin typeface="Trebuchet MS" panose="020B0603020202020204" pitchFamily="34" charset="0"/>
              </a:rPr>
              <a:t>People</a:t>
            </a:r>
            <a:endParaRPr lang="en-GB" sz="2000" dirty="0">
              <a:solidFill>
                <a:srgbClr val="00006C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4230" y="6278880"/>
            <a:ext cx="2252187" cy="56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C"/>
                </a:solidFill>
                <a:latin typeface="Trebuchet MS" panose="020B0603020202020204" pitchFamily="34" charset="0"/>
              </a:rPr>
              <a:t>Activities</a:t>
            </a:r>
            <a:endParaRPr lang="en-GB" sz="2000" dirty="0">
              <a:solidFill>
                <a:srgbClr val="00006C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8439" y="6278881"/>
            <a:ext cx="2252187" cy="560069"/>
          </a:xfrm>
          <a:prstGeom prst="rect">
            <a:avLst/>
          </a:prstGeom>
          <a:solidFill>
            <a:srgbClr val="00006C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Context</a:t>
            </a:r>
            <a:endParaRPr lang="en-GB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0" y="6268720"/>
            <a:ext cx="2252187" cy="56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C"/>
                </a:solidFill>
                <a:latin typeface="Trebuchet MS" panose="020B0603020202020204" pitchFamily="34" charset="0"/>
              </a:rPr>
              <a:t>Technology</a:t>
            </a:r>
            <a:endParaRPr lang="en-GB" sz="2000" dirty="0">
              <a:solidFill>
                <a:srgbClr val="00006C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 descr="https://upload.wikimedia.org/wikipedia/commons/d/da/County_School_Railway_Station_-_geograph.org.uk_-_18942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42" y="3339870"/>
            <a:ext cx="3015618" cy="2001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540" y="5390102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rebuchet MS" panose="020B0603020202020204" pitchFamily="34" charset="0"/>
              </a:rPr>
              <a:t>https://goo.gl/kXynfb</a:t>
            </a:r>
          </a:p>
        </p:txBody>
      </p:sp>
    </p:spTree>
    <p:extLst>
      <p:ext uri="{BB962C8B-B14F-4D97-AF65-F5344CB8AC3E}">
        <p14:creationId xmlns:p14="http://schemas.microsoft.com/office/powerpoint/2010/main" val="42899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Technology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48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Basic desktop computer – basic tasks</a:t>
            </a:r>
          </a:p>
          <a:p>
            <a:r>
              <a:rPr lang="en-GB" dirty="0" smtClean="0">
                <a:latin typeface="Trebuchet MS" panose="020B0603020202020204" pitchFamily="34" charset="0"/>
              </a:rPr>
              <a:t>LCD capacitive touchscreen monitor</a:t>
            </a:r>
            <a:endParaRPr lang="en-GB" dirty="0" smtClean="0">
              <a:latin typeface="Trebuchet MS" panose="020B0603020202020204" pitchFamily="34" charset="0"/>
            </a:endParaRPr>
          </a:p>
          <a:p>
            <a:pPr lvl="1"/>
            <a:r>
              <a:rPr lang="en-GB" dirty="0" smtClean="0">
                <a:latin typeface="Trebuchet MS" panose="020B0603020202020204" pitchFamily="34" charset="0"/>
              </a:rPr>
              <a:t>12 inch (30cm by 24cm)</a:t>
            </a:r>
          </a:p>
          <a:p>
            <a:pPr lvl="1"/>
            <a:r>
              <a:rPr lang="en-GB" dirty="0" smtClean="0">
                <a:latin typeface="Trebuchet MS" panose="020B0603020202020204" pitchFamily="34" charset="0"/>
              </a:rPr>
              <a:t>800 x 600 resolution</a:t>
            </a:r>
          </a:p>
          <a:p>
            <a:pPr lvl="1"/>
            <a:r>
              <a:rPr lang="en-GB" dirty="0" smtClean="0">
                <a:latin typeface="Trebuchet MS" panose="020B0603020202020204" pitchFamily="34" charset="0"/>
              </a:rPr>
              <a:t>Anti-glare </a:t>
            </a:r>
            <a:r>
              <a:rPr lang="en-GB" dirty="0" smtClean="0">
                <a:latin typeface="Trebuchet MS" panose="020B0603020202020204" pitchFamily="34" charset="0"/>
              </a:rPr>
              <a:t>technology</a:t>
            </a:r>
          </a:p>
          <a:p>
            <a:r>
              <a:rPr lang="en-GB" dirty="0" smtClean="0">
                <a:latin typeface="Trebuchet MS" panose="020B0603020202020204" pitchFamily="34" charset="0"/>
              </a:rPr>
              <a:t>Till system (with card reader)</a:t>
            </a:r>
          </a:p>
          <a:p>
            <a:r>
              <a:rPr lang="en-GB" dirty="0" smtClean="0">
                <a:latin typeface="Trebuchet MS" panose="020B0603020202020204" pitchFamily="34" charset="0"/>
              </a:rPr>
              <a:t>Printer </a:t>
            </a:r>
            <a:r>
              <a:rPr lang="en-GB" dirty="0">
                <a:latin typeface="Trebuchet MS" panose="020B0603020202020204" pitchFamily="34" charset="0"/>
              </a:rPr>
              <a:t>for </a:t>
            </a:r>
            <a:r>
              <a:rPr lang="en-GB" dirty="0" smtClean="0">
                <a:latin typeface="Trebuchet MS" panose="020B0603020202020204" pitchFamily="34" charset="0"/>
              </a:rPr>
              <a:t>tickets</a:t>
            </a:r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Mounted on stand – 86cm / 110cm off ground</a:t>
            </a:r>
          </a:p>
          <a:p>
            <a:pPr lvl="1"/>
            <a:r>
              <a:rPr lang="en-GB" dirty="0" smtClean="0">
                <a:latin typeface="Trebuchet MS" panose="020B0603020202020204" pitchFamily="34" charset="0"/>
              </a:rPr>
              <a:t>Less than </a:t>
            </a:r>
            <a:r>
              <a:rPr lang="en-GB" dirty="0" smtClean="0">
                <a:latin typeface="Trebuchet MS" panose="020B0603020202020204" pitchFamily="34" charset="0"/>
              </a:rPr>
              <a:t>120cm </a:t>
            </a:r>
            <a:r>
              <a:rPr lang="en-GB" dirty="0" smtClean="0">
                <a:latin typeface="Trebuchet MS" panose="020B0603020202020204" pitchFamily="34" charset="0"/>
              </a:rPr>
              <a:t>recommended by ADA Standards (2010)</a:t>
            </a:r>
          </a:p>
          <a:p>
            <a:pPr lvl="1"/>
            <a:r>
              <a:rPr lang="en-GB" dirty="0" smtClean="0">
                <a:latin typeface="Trebuchet MS" panose="020B0603020202020204" pitchFamily="34" charset="0"/>
              </a:rPr>
              <a:t>Wheel chair user friendly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69" y="6268721"/>
            <a:ext cx="2252187" cy="56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C"/>
                </a:solidFill>
                <a:latin typeface="Trebuchet MS" panose="020B0603020202020204" pitchFamily="34" charset="0"/>
              </a:rPr>
              <a:t>People</a:t>
            </a:r>
            <a:endParaRPr lang="en-GB" sz="2000" dirty="0">
              <a:solidFill>
                <a:srgbClr val="00006C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4230" y="6278880"/>
            <a:ext cx="2252187" cy="56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C"/>
                </a:solidFill>
                <a:latin typeface="Trebuchet MS" panose="020B0603020202020204" pitchFamily="34" charset="0"/>
              </a:rPr>
              <a:t>Activities</a:t>
            </a:r>
            <a:endParaRPr lang="en-GB" sz="2000" dirty="0">
              <a:solidFill>
                <a:srgbClr val="00006C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8439" y="6278881"/>
            <a:ext cx="2252187" cy="56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6C"/>
                </a:solidFill>
                <a:latin typeface="Trebuchet MS" panose="020B0603020202020204" pitchFamily="34" charset="0"/>
              </a:rPr>
              <a:t>Context</a:t>
            </a:r>
            <a:endParaRPr lang="en-GB" sz="2000" dirty="0">
              <a:solidFill>
                <a:srgbClr val="00006C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0" y="6268720"/>
            <a:ext cx="2252187" cy="560069"/>
          </a:xfrm>
          <a:prstGeom prst="rect">
            <a:avLst/>
          </a:prstGeom>
          <a:solidFill>
            <a:srgbClr val="00006C"/>
          </a:solidFill>
          <a:ln w="28575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Technology</a:t>
            </a:r>
            <a:endParaRPr lang="en-GB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098" name="Picture 2" descr="http://i00.i.aliimg.com/img/pb/862/061/230/1258696205727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745" y="1802288"/>
            <a:ext cx="2211467" cy="294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45640" y="1494511"/>
            <a:ext cx="1920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rebuchet MS" panose="020B0603020202020204" pitchFamily="34" charset="0"/>
              </a:rPr>
              <a:t>http://goo.gl/HJvpKf</a:t>
            </a:r>
          </a:p>
        </p:txBody>
      </p:sp>
    </p:spTree>
    <p:extLst>
      <p:ext uri="{BB962C8B-B14F-4D97-AF65-F5344CB8AC3E}">
        <p14:creationId xmlns:p14="http://schemas.microsoft.com/office/powerpoint/2010/main" val="21062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Screens / the interface in practice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5" name="Content Placeholder 4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48" y="2131741"/>
            <a:ext cx="6047504" cy="3420000"/>
          </a:xfrm>
        </p:spPr>
      </p:pic>
      <p:sp>
        <p:nvSpPr>
          <p:cNvPr id="6" name="TextBox 5"/>
          <p:cNvSpPr txBox="1"/>
          <p:nvPr/>
        </p:nvSpPr>
        <p:spPr>
          <a:xfrm>
            <a:off x="9402895" y="2103751"/>
            <a:ext cx="189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Logo</a:t>
            </a:r>
            <a:r>
              <a:rPr lang="en-GB" dirty="0" smtClean="0">
                <a:latin typeface="Trebuchet MS" panose="020B0603020202020204" pitchFamily="34" charset="0"/>
              </a:rPr>
              <a:t> – relevant &amp; simple – made on Photoshop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94" y="5759579"/>
            <a:ext cx="499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Image sets – Mullet &amp; Sano’s (1995) principles </a:t>
            </a:r>
            <a:r>
              <a:rPr lang="en-GB" dirty="0">
                <a:latin typeface="Trebuchet MS" panose="020B0603020202020204" pitchFamily="34" charset="0"/>
              </a:rPr>
              <a:t>(</a:t>
            </a:r>
            <a:r>
              <a:rPr lang="en-GB" b="1" dirty="0" smtClean="0">
                <a:latin typeface="Trebuchet MS" panose="020B0603020202020204" pitchFamily="34" charset="0"/>
              </a:rPr>
              <a:t>immediacy, generality, cohesiveness &amp; communicate effectively</a:t>
            </a:r>
            <a:r>
              <a:rPr lang="en-GB" dirty="0" smtClean="0">
                <a:latin typeface="Trebuchet MS" panose="020B0603020202020204" pitchFamily="34" charset="0"/>
              </a:rPr>
              <a:t>) 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9586" y="5759579"/>
            <a:ext cx="573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Consistent characteristics </a:t>
            </a:r>
            <a:r>
              <a:rPr lang="en-GB" dirty="0" smtClean="0">
                <a:latin typeface="Trebuchet MS" panose="020B0603020202020204" pitchFamily="34" charset="0"/>
              </a:rPr>
              <a:t>– size, orientation, colours, weighting &amp; white circles to achieve effective image coordination as Smith (2016) explains 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294" y="2039143"/>
            <a:ext cx="229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Trebuchet font (</a:t>
            </a:r>
            <a:r>
              <a:rPr lang="en-GB" b="1" dirty="0" smtClean="0">
                <a:latin typeface="Trebuchet MS" panose="020B0603020202020204" pitchFamily="34" charset="0"/>
              </a:rPr>
              <a:t>sans serif</a:t>
            </a:r>
            <a:r>
              <a:rPr lang="en-GB" dirty="0" smtClean="0">
                <a:latin typeface="Trebuchet MS" panose="020B0603020202020204" pitchFamily="34" charset="0"/>
              </a:rPr>
              <a:t>) – easier for dyslexic users says BDA (2015) 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294" y="3931665"/>
            <a:ext cx="2264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Sticks to </a:t>
            </a:r>
            <a:r>
              <a:rPr lang="en-GB" b="1" dirty="0" smtClean="0">
                <a:latin typeface="Trebuchet MS" panose="020B0603020202020204" pitchFamily="34" charset="0"/>
              </a:rPr>
              <a:t>4 sizes of text</a:t>
            </a:r>
            <a:r>
              <a:rPr lang="en-GB" dirty="0" smtClean="0">
                <a:latin typeface="Trebuchet MS" panose="020B0603020202020204" pitchFamily="34" charset="0"/>
              </a:rPr>
              <a:t> as Smith (2014) recommends 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2895" y="3931665"/>
            <a:ext cx="2181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Concepts of images </a:t>
            </a:r>
            <a:r>
              <a:rPr lang="en-GB" b="1" dirty="0" smtClean="0">
                <a:latin typeface="Trebuchet MS" panose="020B0603020202020204" pitchFamily="34" charset="0"/>
              </a:rPr>
              <a:t>familiar</a:t>
            </a:r>
            <a:r>
              <a:rPr lang="en-GB" dirty="0" smtClean="0">
                <a:latin typeface="Trebuchet MS" panose="020B0603020202020204" pitchFamily="34" charset="0"/>
              </a:rPr>
              <a:t> and have </a:t>
            </a:r>
            <a:r>
              <a:rPr lang="en-GB" b="1" dirty="0" smtClean="0">
                <a:latin typeface="Trebuchet MS" panose="020B0603020202020204" pitchFamily="34" charset="0"/>
              </a:rPr>
              <a:t>clear</a:t>
            </a:r>
            <a:r>
              <a:rPr lang="en-GB" dirty="0" smtClean="0">
                <a:latin typeface="Trebuchet MS" panose="020B0603020202020204" pitchFamily="34" charset="0"/>
              </a:rPr>
              <a:t> meaning</a:t>
            </a:r>
            <a:endParaRPr lang="en-GB" dirty="0">
              <a:latin typeface="Trebuchet MS" panose="020B0603020202020204" pitchFamily="34" charset="0"/>
            </a:endParaRP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2789105" y="2639308"/>
            <a:ext cx="283143" cy="7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</p:cNvCxnSpPr>
          <p:nvPr/>
        </p:nvCxnSpPr>
        <p:spPr>
          <a:xfrm flipV="1">
            <a:off x="2987050" y="4687503"/>
            <a:ext cx="2172091" cy="107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7" idx="3"/>
          </p:cNvCxnSpPr>
          <p:nvPr/>
        </p:nvCxnSpPr>
        <p:spPr>
          <a:xfrm flipH="1">
            <a:off x="5484805" y="6221244"/>
            <a:ext cx="754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  <a:endCxn id="8" idx="0"/>
          </p:cNvCxnSpPr>
          <p:nvPr/>
        </p:nvCxnSpPr>
        <p:spPr>
          <a:xfrm flipH="1">
            <a:off x="9109113" y="4854995"/>
            <a:ext cx="1384531" cy="904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1"/>
          </p:cNvCxnSpPr>
          <p:nvPr/>
        </p:nvCxnSpPr>
        <p:spPr>
          <a:xfrm flipH="1" flipV="1">
            <a:off x="8932244" y="2348564"/>
            <a:ext cx="470651" cy="216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4852" y="1664861"/>
            <a:ext cx="276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Choose activity screen</a:t>
            </a:r>
            <a:endParaRPr lang="en-GB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8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16670"/>
            <a:ext cx="12156281" cy="6822280"/>
          </a:xfrm>
          <a:prstGeom prst="rect">
            <a:avLst/>
          </a:prstGeom>
          <a:noFill/>
          <a:ln w="38100">
            <a:solidFill>
              <a:srgbClr val="00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anose="020B0603020202020204" pitchFamily="34" charset="0"/>
              </a:rPr>
              <a:t>Screens / the interface in practice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48" y="2125576"/>
            <a:ext cx="6047504" cy="34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42922" y="2131741"/>
            <a:ext cx="2457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Greyed out buttons </a:t>
            </a:r>
            <a:r>
              <a:rPr lang="en-GB" dirty="0" smtClean="0">
                <a:latin typeface="Trebuchet MS" panose="020B0603020202020204" pitchFamily="34" charset="0"/>
              </a:rPr>
              <a:t>– clear to users button won’t do anything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2091696"/>
            <a:ext cx="2300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Sentence case </a:t>
            </a:r>
            <a:r>
              <a:rPr lang="en-GB" dirty="0" smtClean="0">
                <a:latin typeface="Trebuchet MS" panose="020B0603020202020204" pitchFamily="34" charset="0"/>
              </a:rPr>
              <a:t>– </a:t>
            </a:r>
            <a:r>
              <a:rPr lang="en-GB" b="1" dirty="0" smtClean="0">
                <a:latin typeface="Trebuchet MS" panose="020B0603020202020204" pitchFamily="34" charset="0"/>
              </a:rPr>
              <a:t>left aligned</a:t>
            </a:r>
            <a:r>
              <a:rPr lang="en-GB" dirty="0" smtClean="0">
                <a:latin typeface="Trebuchet MS" panose="020B0603020202020204" pitchFamily="34" charset="0"/>
              </a:rPr>
              <a:t> – humans read left aligned text easier concludes Anthony (2011), as were used to it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6451" y="5818548"/>
            <a:ext cx="3785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Artistic images </a:t>
            </a:r>
            <a:r>
              <a:rPr lang="en-GB" dirty="0" smtClean="0">
                <a:latin typeface="Trebuchet MS" panose="020B0603020202020204" pitchFamily="34" charset="0"/>
              </a:rPr>
              <a:t>/ screen elements – making experience memorable and satisfying – Fadeyev (2009)  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3476" y="3374901"/>
            <a:ext cx="2488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Clear screen layout </a:t>
            </a:r>
            <a:r>
              <a:rPr lang="en-GB" dirty="0" smtClean="0">
                <a:latin typeface="Trebuchet MS" panose="020B0603020202020204" pitchFamily="34" charset="0"/>
              </a:rPr>
              <a:t>– information/options down the left, keyboard in middle, destinations down the right, progress bar along the bottom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9751" y="5814331"/>
            <a:ext cx="3864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Minimal text </a:t>
            </a:r>
            <a:r>
              <a:rPr lang="en-GB" dirty="0" smtClean="0">
                <a:latin typeface="Trebuchet MS" panose="020B0603020202020204" pitchFamily="34" charset="0"/>
              </a:rPr>
              <a:t>– as Fadeyev (2009) explains, keep things concise to save time 	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" y="4454780"/>
            <a:ext cx="2117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Finger friendly </a:t>
            </a:r>
            <a:r>
              <a:rPr lang="en-GB" dirty="0" smtClean="0">
                <a:latin typeface="Trebuchet MS" panose="020B0603020202020204" pitchFamily="34" charset="0"/>
              </a:rPr>
              <a:t>– comfortable size – even spacing</a:t>
            </a:r>
            <a:endParaRPr lang="en-GB" dirty="0">
              <a:latin typeface="Trebuchet MS" panose="020B0603020202020204" pitchFamily="34" charset="0"/>
            </a:endParaRPr>
          </a:p>
        </p:txBody>
      </p:sp>
      <p:cxnSp>
        <p:nvCxnSpPr>
          <p:cNvPr id="17" name="Straight Arrow Connector 16"/>
          <p:cNvCxnSpPr>
            <a:stCxn id="7" idx="3"/>
          </p:cNvCxnSpPr>
          <p:nvPr/>
        </p:nvCxnSpPr>
        <p:spPr>
          <a:xfrm flipV="1">
            <a:off x="2849078" y="2810577"/>
            <a:ext cx="1578543" cy="296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</p:cNvCxnSpPr>
          <p:nvPr/>
        </p:nvCxnSpPr>
        <p:spPr>
          <a:xfrm flipV="1">
            <a:off x="2665748" y="3898232"/>
            <a:ext cx="1761873" cy="101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205213" y="5406226"/>
            <a:ext cx="1992429" cy="408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0"/>
          </p:cNvCxnSpPr>
          <p:nvPr/>
        </p:nvCxnSpPr>
        <p:spPr>
          <a:xfrm flipH="1" flipV="1">
            <a:off x="7902341" y="5406226"/>
            <a:ext cx="236621" cy="412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1"/>
          </p:cNvCxnSpPr>
          <p:nvPr/>
        </p:nvCxnSpPr>
        <p:spPr>
          <a:xfrm flipH="1">
            <a:off x="6766560" y="2593406"/>
            <a:ext cx="2576362" cy="781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22918" y="1663911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rebuchet MS" panose="020B0603020202020204" pitchFamily="34" charset="0"/>
              </a:rPr>
              <a:t>Search for destination screen</a:t>
            </a:r>
            <a:endParaRPr lang="en-GB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6534</TotalTime>
  <Words>1027</Words>
  <Application>Microsoft Office PowerPoint</Application>
  <PresentationFormat>Widescreen</PresentationFormat>
  <Paragraphs>155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Times New Roman</vt:lpstr>
      <vt:lpstr>Trebuchet MS</vt:lpstr>
      <vt:lpstr>Office Theme</vt:lpstr>
      <vt:lpstr>Assignment 3</vt:lpstr>
      <vt:lpstr>Contents</vt:lpstr>
      <vt:lpstr>Description</vt:lpstr>
      <vt:lpstr>Potential user profile (people)</vt:lpstr>
      <vt:lpstr>Key activities</vt:lpstr>
      <vt:lpstr>Context</vt:lpstr>
      <vt:lpstr>Technology</vt:lpstr>
      <vt:lpstr>Screens / the interface in practice</vt:lpstr>
      <vt:lpstr>Screens / the interface in practice</vt:lpstr>
      <vt:lpstr>Screens / the interface in practice</vt:lpstr>
      <vt:lpstr>Feedback</vt:lpstr>
      <vt:lpstr>Changes</vt:lpstr>
      <vt:lpstr>References</vt:lpstr>
      <vt:lpstr>References continued</vt:lpstr>
      <vt:lpstr>Thank you</vt:lpstr>
    </vt:vector>
  </TitlesOfParts>
  <Company>Nottingham Trent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3</dc:title>
  <dc:creator>Inderjit Sandhu 2014 (N0578334)</dc:creator>
  <cp:lastModifiedBy>Indy Sandhu</cp:lastModifiedBy>
  <cp:revision>284</cp:revision>
  <dcterms:created xsi:type="dcterms:W3CDTF">2016-03-15T11:23:37Z</dcterms:created>
  <dcterms:modified xsi:type="dcterms:W3CDTF">2016-04-10T22:15:21Z</dcterms:modified>
</cp:coreProperties>
</file>