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roxima Nova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ProximaNova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italic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b41fb7e671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" name="Google Shape;55;g2b41fb7e671_0_4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1 Column">
  <p:cSld name="TITLE_AND_BODY_1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82475" y="320040"/>
            <a:ext cx="83499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82475" y="1152475"/>
            <a:ext cx="8349900" cy="34164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/>
          <p:cNvPicPr preferRelativeResize="0"/>
          <p:nvPr/>
        </p:nvPicPr>
        <p:blipFill rotWithShape="1">
          <a:blip r:embed="rId3">
            <a:alphaModFix/>
          </a:blip>
          <a:srcRect b="0" l="0" r="27283" t="0"/>
          <a:stretch/>
        </p:blipFill>
        <p:spPr>
          <a:xfrm rot="5400000">
            <a:off x="2004800" y="-2004799"/>
            <a:ext cx="5143500" cy="915309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4"/>
          <p:cNvSpPr/>
          <p:nvPr/>
        </p:nvSpPr>
        <p:spPr>
          <a:xfrm>
            <a:off x="722925" y="904325"/>
            <a:ext cx="2106000" cy="438000"/>
          </a:xfrm>
          <a:prstGeom prst="homePlate">
            <a:avLst>
              <a:gd fmla="val 50000" name="adj"/>
            </a:avLst>
          </a:prstGeom>
          <a:solidFill>
            <a:srgbClr val="8888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5B0"/>
              </a:buClr>
              <a:buSzPts val="8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BEFORE</a:t>
            </a:r>
            <a:endParaRPr b="1" sz="1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4"/>
          <p:cNvSpPr/>
          <p:nvPr/>
        </p:nvSpPr>
        <p:spPr>
          <a:xfrm>
            <a:off x="3565250" y="904325"/>
            <a:ext cx="2106000" cy="438000"/>
          </a:xfrm>
          <a:prstGeom prst="homePlate">
            <a:avLst>
              <a:gd fmla="val 50000" name="adj"/>
            </a:avLst>
          </a:prstGeom>
          <a:solidFill>
            <a:srgbClr val="388A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DURING</a:t>
            </a:r>
            <a:endParaRPr b="1" sz="1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6407575" y="904325"/>
            <a:ext cx="2106000" cy="438000"/>
          </a:xfrm>
          <a:prstGeom prst="homePlate">
            <a:avLst>
              <a:gd fmla="val 50000" name="adj"/>
            </a:avLst>
          </a:prstGeom>
          <a:solidFill>
            <a:srgbClr val="51BC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AFTER</a:t>
            </a:r>
            <a:endParaRPr b="1" sz="1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4"/>
          <p:cNvSpPr txBox="1"/>
          <p:nvPr>
            <p:ph idx="4294967295" type="title"/>
          </p:nvPr>
        </p:nvSpPr>
        <p:spPr>
          <a:xfrm>
            <a:off x="381525" y="189725"/>
            <a:ext cx="7638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EB </a:t>
            </a:r>
            <a:r>
              <a:rPr b="1" lang="en" sz="2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Go</a:t>
            </a:r>
            <a:r>
              <a:rPr b="1" lang="en" sz="2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/No-Go Checklist</a:t>
            </a:r>
            <a:endParaRPr b="1" sz="25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4">
            <a:alphaModFix/>
          </a:blip>
          <a:srcRect b="42053" l="15545" r="15970" t="41893"/>
          <a:stretch/>
        </p:blipFill>
        <p:spPr>
          <a:xfrm>
            <a:off x="7680576" y="4693006"/>
            <a:ext cx="1222149" cy="28644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4425" y="1366800"/>
            <a:ext cx="2314500" cy="18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Make it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beneficial for them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(vs. just another step in our process)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Take time to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prepare! </a:t>
            </a:r>
            <a:endParaRPr b="1"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We want to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sound like them,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help them achieve their objectives,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add value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, and be business people (not sales people)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Prep your Champion! 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Walk through your plan and talk track,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ask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them what objections might come up and discuss how to tackle together. What makes the EB tick? Do we want others in the room to help influence?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390600" y="1366800"/>
            <a:ext cx="2362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Meeting hygiene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- agenda, objectives, prep, introductions, focus on value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Align with their top priorities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- validate if they care enough about the Pain to spend money to solve 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Need to give them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confidence they are working with the right people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- ensure you are aligned with their Decision Criteria / Solution Requirements (Why You)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Earn their sponsorship for what comes next -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if you’re able to prove you can solve their Solution Requirements (Why You) through technical validation activity (POC) that you’ll have their support (aka - purchase).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234775" y="1366800"/>
            <a:ext cx="2278800" cy="29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Update the 3 WHYs &amp; Mutual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Action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Plan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with new information you may have received 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from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the EB, validate with Champion (both Technical and Business)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Send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follow up email to EB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: confirmation of what was discussed (timeline, updated 3 WHYs, updated MAP </a:t>
            </a:r>
            <a:r>
              <a:rPr lang="en" sz="900" u="sng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with actions &amp; owners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) and next steps (EB Playback) </a:t>
            </a:r>
            <a:endParaRPr i="1"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roxima Nova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Additional technical validation needed? Collaborate to ensure ‘Why You’ part of the 3 WHYs includes unique differentiation and aligns with Success Criteria </a:t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Inter"/>
              <a:buChar char="❏"/>
            </a:pP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If further technical validation is NOT needed, </a:t>
            </a: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prepare for the EB Playback</a:t>
            </a:r>
            <a:r>
              <a:rPr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i="1"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roxima Nova"/>
              <a:buChar char="❏"/>
            </a:pPr>
            <a:r>
              <a:rPr b="1" lang="en" sz="9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Schedule the EB Playback in either case</a:t>
            </a:r>
            <a:endParaRPr b="1"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