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5143500" cx="9144000"/>
  <p:notesSz cx="6858000" cy="9144000"/>
  <p:embeddedFontLst>
    <p:embeddedFont>
      <p:font typeface="Montserrat SemiBold"/>
      <p:regular r:id="rId8"/>
      <p:bold r:id="rId9"/>
      <p:italic r:id="rId10"/>
      <p:boldItalic r:id="rId11"/>
    </p:embeddedFont>
    <p:embeddedFont>
      <p:font typeface="Proxima Nova"/>
      <p:regular r:id="rId12"/>
      <p:bold r:id="rId13"/>
      <p:italic r:id="rId14"/>
      <p:boldItalic r:id="rId15"/>
    </p:embeddedFont>
    <p:embeddedFont>
      <p:font typeface="Montserrat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8B52DBE-4937-496B-8F4B-D5522C1E1842}">
  <a:tblStyle styleId="{08B52DBE-4937-496B-8F4B-D5522C1E184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SemiBold-boldItalic.fntdata"/><Relationship Id="rId10" Type="http://schemas.openxmlformats.org/officeDocument/2006/relationships/font" Target="fonts/MontserratSemiBold-italic.fntdata"/><Relationship Id="rId13" Type="http://schemas.openxmlformats.org/officeDocument/2006/relationships/font" Target="fonts/ProximaNova-bold.fntdata"/><Relationship Id="rId12" Type="http://schemas.openxmlformats.org/officeDocument/2006/relationships/font" Target="fonts/ProximaNova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MontserratSemiBold-bold.fntdata"/><Relationship Id="rId15" Type="http://schemas.openxmlformats.org/officeDocument/2006/relationships/font" Target="fonts/ProximaNova-boldItalic.fntdata"/><Relationship Id="rId14" Type="http://schemas.openxmlformats.org/officeDocument/2006/relationships/font" Target="fonts/ProximaNova-italic.fntdata"/><Relationship Id="rId17" Type="http://schemas.openxmlformats.org/officeDocument/2006/relationships/font" Target="fonts/Montserrat-bold.fntdata"/><Relationship Id="rId16" Type="http://schemas.openxmlformats.org/officeDocument/2006/relationships/font" Target="fonts/Montserrat-regular.fntdata"/><Relationship Id="rId5" Type="http://schemas.openxmlformats.org/officeDocument/2006/relationships/slideMaster" Target="slideMasters/slideMaster1.xml"/><Relationship Id="rId19" Type="http://schemas.openxmlformats.org/officeDocument/2006/relationships/font" Target="fonts/Montserrat-bold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Montserrat-italic.fntdata"/><Relationship Id="rId7" Type="http://schemas.openxmlformats.org/officeDocument/2006/relationships/slide" Target="slides/slide1.xml"/><Relationship Id="rId8" Type="http://schemas.openxmlformats.org/officeDocument/2006/relationships/font" Target="fonts/MontserratSemiBold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296f97496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2" name="Google Shape;52;g2296f97496e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119150" y="748450"/>
            <a:ext cx="1735839" cy="646747"/>
          </a:xfrm>
          <a:custGeom>
            <a:rect b="b" l="l" r="r" t="t"/>
            <a:pathLst>
              <a:path extrusionOk="0" h="360807" w="3072281">
                <a:moveTo>
                  <a:pt x="0" y="360807"/>
                </a:moveTo>
                <a:lnTo>
                  <a:pt x="0" y="0"/>
                </a:lnTo>
                <a:lnTo>
                  <a:pt x="3072281" y="0"/>
                </a:lnTo>
                <a:lnTo>
                  <a:pt x="3072281" y="360807"/>
                </a:lnTo>
              </a:path>
            </a:pathLst>
          </a:custGeom>
          <a:noFill/>
          <a:ln cap="flat" cmpd="sng" w="12700">
            <a:solidFill>
              <a:srgbClr val="51BC8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r>
              <a:t/>
            </a:r>
            <a:endParaRPr b="0" i="0" sz="1350" u="none" cap="none" strike="noStrike">
              <a:solidFill>
                <a:srgbClr val="E3E7E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5" name="Google Shape;55;p13"/>
          <p:cNvSpPr/>
          <p:nvPr/>
        </p:nvSpPr>
        <p:spPr>
          <a:xfrm rot="5400000">
            <a:off x="1862200" y="844975"/>
            <a:ext cx="408300" cy="422400"/>
          </a:xfrm>
          <a:prstGeom prst="triangle">
            <a:avLst>
              <a:gd fmla="val 46260" name="adj"/>
            </a:avLst>
          </a:prstGeom>
          <a:solidFill>
            <a:srgbClr val="595959">
              <a:alpha val="5137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r>
              <a:t/>
            </a:r>
            <a:endParaRPr b="0" i="0" sz="1350" u="none" cap="none" strike="noStrike">
              <a:solidFill>
                <a:srgbClr val="E3E7E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56" name="Google Shape;56;p13"/>
          <p:cNvGrpSpPr/>
          <p:nvPr/>
        </p:nvGrpSpPr>
        <p:grpSpPr>
          <a:xfrm>
            <a:off x="798743" y="619975"/>
            <a:ext cx="966900" cy="276300"/>
            <a:chOff x="798743" y="696175"/>
            <a:chExt cx="966900" cy="276300"/>
          </a:xfrm>
        </p:grpSpPr>
        <p:sp>
          <p:nvSpPr>
            <p:cNvPr id="57" name="Google Shape;57;p13"/>
            <p:cNvSpPr/>
            <p:nvPr/>
          </p:nvSpPr>
          <p:spPr>
            <a:xfrm>
              <a:off x="798743" y="696175"/>
              <a:ext cx="966900" cy="276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00000"/>
                </a:gs>
                <a:gs pos="16000">
                  <a:srgbClr val="081A1A"/>
                </a:gs>
                <a:gs pos="58000">
                  <a:srgbClr val="192F30"/>
                </a:gs>
                <a:gs pos="100000">
                  <a:srgbClr val="133B3C"/>
                </a:gs>
              </a:gsLst>
              <a:lin ang="16198662" scaled="0"/>
            </a:gradFill>
            <a:ln cap="flat" cmpd="sng" w="9525">
              <a:solidFill>
                <a:srgbClr val="51BC8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900"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58" name="Google Shape;58;p13"/>
            <p:cNvSpPr txBox="1"/>
            <p:nvPr/>
          </p:nvSpPr>
          <p:spPr>
            <a:xfrm>
              <a:off x="838200" y="717839"/>
              <a:ext cx="888000" cy="23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FFFFFF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OWNER</a:t>
              </a:r>
              <a:endParaRPr sz="1200">
                <a:solidFill>
                  <a:srgbClr val="FFFFFF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  <p:pic>
        <p:nvPicPr>
          <p:cNvPr id="59" name="Google Shape;5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1300" y="923900"/>
            <a:ext cx="296400" cy="305958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3"/>
          <p:cNvSpPr/>
          <p:nvPr/>
        </p:nvSpPr>
        <p:spPr>
          <a:xfrm>
            <a:off x="1855150" y="431575"/>
            <a:ext cx="5717103" cy="828770"/>
          </a:xfrm>
          <a:custGeom>
            <a:rect b="b" l="l" r="r" t="t"/>
            <a:pathLst>
              <a:path extrusionOk="0" h="19050" w="164592">
                <a:moveTo>
                  <a:pt x="0" y="19050"/>
                </a:moveTo>
                <a:lnTo>
                  <a:pt x="0" y="0"/>
                </a:lnTo>
                <a:lnTo>
                  <a:pt x="164592" y="0"/>
                </a:lnTo>
                <a:lnTo>
                  <a:pt x="164592" y="19050"/>
                </a:lnTo>
              </a:path>
            </a:pathLst>
          </a:custGeom>
          <a:noFill/>
          <a:ln cap="flat" cmpd="sng" w="9525">
            <a:solidFill>
              <a:srgbClr val="51BC88"/>
            </a:solidFill>
            <a:prstDash val="solid"/>
            <a:round/>
            <a:headEnd len="med" w="med" type="none"/>
            <a:tailEnd len="med" w="med" type="none"/>
          </a:ln>
        </p:spPr>
      </p:sp>
      <p:grpSp>
        <p:nvGrpSpPr>
          <p:cNvPr id="61" name="Google Shape;61;p13"/>
          <p:cNvGrpSpPr/>
          <p:nvPr/>
        </p:nvGrpSpPr>
        <p:grpSpPr>
          <a:xfrm>
            <a:off x="3112675" y="206550"/>
            <a:ext cx="3089100" cy="450900"/>
            <a:chOff x="3112675" y="282750"/>
            <a:chExt cx="3089100" cy="450900"/>
          </a:xfrm>
        </p:grpSpPr>
        <p:sp>
          <p:nvSpPr>
            <p:cNvPr id="62" name="Google Shape;62;p13"/>
            <p:cNvSpPr/>
            <p:nvPr/>
          </p:nvSpPr>
          <p:spPr>
            <a:xfrm>
              <a:off x="3112675" y="282750"/>
              <a:ext cx="3089100" cy="450900"/>
            </a:xfrm>
            <a:prstGeom prst="roundRect">
              <a:avLst>
                <a:gd fmla="val 46917" name="adj"/>
              </a:avLst>
            </a:prstGeom>
            <a:gradFill>
              <a:gsLst>
                <a:gs pos="0">
                  <a:srgbClr val="000000"/>
                </a:gs>
                <a:gs pos="16000">
                  <a:srgbClr val="081A1A"/>
                </a:gs>
                <a:gs pos="58000">
                  <a:srgbClr val="192F30"/>
                </a:gs>
                <a:gs pos="100000">
                  <a:srgbClr val="133B3C"/>
                </a:gs>
              </a:gsLst>
              <a:lin ang="16198662" scaled="0"/>
            </a:gradFill>
            <a:ln cap="flat" cmpd="sng" w="19050">
              <a:solidFill>
                <a:srgbClr val="51BC8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900"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63" name="Google Shape;63;p13"/>
            <p:cNvSpPr txBox="1"/>
            <p:nvPr/>
          </p:nvSpPr>
          <p:spPr>
            <a:xfrm>
              <a:off x="3247521" y="318082"/>
              <a:ext cx="2819400" cy="38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500">
                  <a:solidFill>
                    <a:srgbClr val="FFFFFF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MUTUAL ACTION PLAN</a:t>
              </a:r>
              <a:endParaRPr sz="1500">
                <a:solidFill>
                  <a:srgbClr val="FFFFFF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  <p:sp>
        <p:nvSpPr>
          <p:cNvPr id="64" name="Google Shape;64;p13"/>
          <p:cNvSpPr/>
          <p:nvPr/>
        </p:nvSpPr>
        <p:spPr>
          <a:xfrm>
            <a:off x="7022700" y="703399"/>
            <a:ext cx="1103100" cy="556800"/>
          </a:xfrm>
          <a:prstGeom prst="roundRect">
            <a:avLst>
              <a:gd fmla="val 50000" name="adj"/>
            </a:avLst>
          </a:prstGeom>
          <a:solidFill>
            <a:srgbClr val="FFFFFF"/>
          </a:solidFill>
          <a:ln cap="flat" cmpd="sng" w="19050">
            <a:solidFill>
              <a:srgbClr val="51BC8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79350" lIns="79350" spcFirstLastPara="1" rIns="79350" wrap="square" tIns="793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chemeClr val="accent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2278750" y="732925"/>
            <a:ext cx="45267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454750" y="985400"/>
            <a:ext cx="14004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lang="en" sz="9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BUYER</a:t>
            </a:r>
            <a:endParaRPr b="1" sz="9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lang="en" sz="9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ACCOUNT OWNER</a:t>
            </a:r>
            <a:endParaRPr b="1" sz="9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2300375" y="753625"/>
            <a:ext cx="45267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"/>
              <a:buFont typeface="Arial"/>
              <a:buNone/>
            </a:pPr>
            <a:r>
              <a:rPr i="1" lang="en" sz="12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Launch PG Boost program, implement new process and ensure adoption prior to October 1st</a:t>
            </a:r>
            <a:endParaRPr b="0" i="1" sz="1200" u="none" cap="none" strike="noStrike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aphicFrame>
        <p:nvGraphicFramePr>
          <p:cNvPr id="68" name="Google Shape;68;p13"/>
          <p:cNvGraphicFramePr/>
          <p:nvPr/>
        </p:nvGraphicFramePr>
        <p:xfrm>
          <a:off x="952500" y="16935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{08B52DBE-4937-496B-8F4B-D5522C1E1842}</a:tableStyleId>
              </a:tblPr>
              <a:tblGrid>
                <a:gridCol w="1965900"/>
                <a:gridCol w="1237175"/>
                <a:gridCol w="1894325"/>
                <a:gridCol w="21416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action</a:t>
                      </a:r>
                      <a:endParaRPr b="1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1BC8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due date</a:t>
                      </a:r>
                      <a:endParaRPr b="1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C525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owner(s)</a:t>
                      </a:r>
                      <a:endParaRPr b="1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388A8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n</a:t>
                      </a:r>
                      <a:r>
                        <a:rPr b="1" lang="en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otes </a:t>
                      </a:r>
                      <a:br>
                        <a:rPr b="1" lang="en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</a:br>
                      <a:r>
                        <a:rPr b="1" lang="en" sz="6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dependencies/obstacles</a:t>
                      </a:r>
                      <a:endParaRPr b="1" sz="6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Kickoff call</a:t>
                      </a:r>
                      <a:endParaRPr sz="1100">
                        <a:solidFill>
                          <a:schemeClr val="lt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July 5th</a:t>
                      </a:r>
                      <a:endParaRPr sz="1100">
                        <a:solidFill>
                          <a:schemeClr val="lt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lt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Karen (revlogic), Matt (customer) </a:t>
                      </a:r>
                      <a:endParaRPr sz="900">
                        <a:solidFill>
                          <a:schemeClr val="lt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lt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Matt’s availability may be an issue</a:t>
                      </a:r>
                      <a:endParaRPr sz="900">
                        <a:solidFill>
                          <a:schemeClr val="lt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1100">
                          <a:solidFill>
                            <a:schemeClr val="lt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&lt;next sequential action that must be completed&gt;</a:t>
                      </a:r>
                      <a:endParaRPr sz="1100">
                        <a:solidFill>
                          <a:schemeClr val="lt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1100">
                          <a:solidFill>
                            <a:schemeClr val="lt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&lt;key date&gt;</a:t>
                      </a:r>
                      <a:endParaRPr sz="1100">
                        <a:solidFill>
                          <a:schemeClr val="lt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i="1" lang="en" sz="1100">
                          <a:solidFill>
                            <a:schemeClr val="lt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&lt;who is responsible for completing this task?&gt;</a:t>
                      </a:r>
                      <a:endParaRPr sz="1100">
                        <a:solidFill>
                          <a:schemeClr val="lt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i="1" lang="en" sz="1100">
                          <a:solidFill>
                            <a:schemeClr val="lt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&lt;additional context/info such as obstacles to completion&gt;</a:t>
                      </a:r>
                      <a:endParaRPr sz="1100">
                        <a:solidFill>
                          <a:schemeClr val="lt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i="1" lang="en" sz="1100">
                          <a:solidFill>
                            <a:schemeClr val="lt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&lt;next sequential action that must be completed&gt;</a:t>
                      </a:r>
                      <a:endParaRPr sz="1100">
                        <a:solidFill>
                          <a:schemeClr val="lt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i="1" lang="en" sz="1100">
                          <a:solidFill>
                            <a:schemeClr val="lt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&lt;key date&gt;</a:t>
                      </a:r>
                      <a:endParaRPr sz="1100">
                        <a:solidFill>
                          <a:schemeClr val="lt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i="1" lang="en" sz="1100">
                          <a:solidFill>
                            <a:schemeClr val="lt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&lt;who is responsible for completing this task?&gt;</a:t>
                      </a:r>
                      <a:endParaRPr sz="1100">
                        <a:solidFill>
                          <a:schemeClr val="lt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i="1" lang="en" sz="1100">
                          <a:solidFill>
                            <a:schemeClr val="lt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&lt;additional context/info such as obstacles to completion&gt;</a:t>
                      </a:r>
                      <a:endParaRPr i="1" sz="1100">
                        <a:solidFill>
                          <a:schemeClr val="lt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i="1" lang="en" sz="1100">
                          <a:solidFill>
                            <a:schemeClr val="lt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&lt;next sequential action that must be completed&gt;</a:t>
                      </a:r>
                      <a:endParaRPr sz="1100">
                        <a:solidFill>
                          <a:schemeClr val="lt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i="1" lang="en" sz="1100">
                          <a:solidFill>
                            <a:schemeClr val="lt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&lt;key date&gt;</a:t>
                      </a:r>
                      <a:endParaRPr sz="1100">
                        <a:solidFill>
                          <a:schemeClr val="lt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i="1" lang="en" sz="1100">
                          <a:solidFill>
                            <a:schemeClr val="lt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&lt;who is responsible for completing this task?&gt;</a:t>
                      </a:r>
                      <a:endParaRPr sz="1100">
                        <a:solidFill>
                          <a:schemeClr val="lt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i="1" lang="en" sz="1100">
                          <a:solidFill>
                            <a:schemeClr val="lt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&lt;additional context/info such as obstacles to completion&gt;</a:t>
                      </a:r>
                      <a:endParaRPr i="1" sz="1100">
                        <a:solidFill>
                          <a:schemeClr val="lt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1100">
                          <a:solidFill>
                            <a:schemeClr val="lt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&lt;Go-Live!&gt;</a:t>
                      </a:r>
                      <a:endParaRPr i="1" sz="1100">
                        <a:solidFill>
                          <a:schemeClr val="lt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800">
                          <a:solidFill>
                            <a:schemeClr val="lt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&lt;Go-Live / Final Major Milestone Date&gt;</a:t>
                      </a:r>
                      <a:endParaRPr i="1" sz="800">
                        <a:solidFill>
                          <a:schemeClr val="lt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1100">
                          <a:solidFill>
                            <a:schemeClr val="lt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&lt;who is </a:t>
                      </a:r>
                      <a:r>
                        <a:rPr i="1" lang="en" sz="1100">
                          <a:solidFill>
                            <a:schemeClr val="lt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responsible</a:t>
                      </a:r>
                      <a:r>
                        <a:rPr i="1" lang="en" sz="1100">
                          <a:solidFill>
                            <a:schemeClr val="lt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 for completing this task?&gt;</a:t>
                      </a:r>
                      <a:endParaRPr i="1" sz="1100">
                        <a:solidFill>
                          <a:schemeClr val="lt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1100">
                          <a:solidFill>
                            <a:schemeClr val="lt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&lt;additional context/info such as obstacles to completion&gt;</a:t>
                      </a:r>
                      <a:endParaRPr i="1" sz="1100">
                        <a:solidFill>
                          <a:schemeClr val="lt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69" name="Google Shape;69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26325" y="748447"/>
            <a:ext cx="477243" cy="477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