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2" r:id="rId2"/>
  </p:sldMasterIdLst>
  <p:notesMasterIdLst>
    <p:notesMasterId r:id="rId41"/>
  </p:notesMasterIdLst>
  <p:handoutMasterIdLst>
    <p:handoutMasterId r:id="rId42"/>
  </p:handoutMasterIdLst>
  <p:sldIdLst>
    <p:sldId id="521" r:id="rId3"/>
    <p:sldId id="258" r:id="rId4"/>
    <p:sldId id="287" r:id="rId5"/>
    <p:sldId id="716" r:id="rId6"/>
    <p:sldId id="528" r:id="rId7"/>
    <p:sldId id="308" r:id="rId8"/>
    <p:sldId id="636" r:id="rId9"/>
    <p:sldId id="683" r:id="rId10"/>
    <p:sldId id="698" r:id="rId11"/>
    <p:sldId id="310" r:id="rId12"/>
    <p:sldId id="647" r:id="rId13"/>
    <p:sldId id="642" r:id="rId14"/>
    <p:sldId id="699" r:id="rId15"/>
    <p:sldId id="486" r:id="rId16"/>
    <p:sldId id="651" r:id="rId17"/>
    <p:sldId id="638" r:id="rId18"/>
    <p:sldId id="713" r:id="rId19"/>
    <p:sldId id="710" r:id="rId20"/>
    <p:sldId id="703" r:id="rId21"/>
    <p:sldId id="347" r:id="rId22"/>
    <p:sldId id="652" r:id="rId23"/>
    <p:sldId id="684" r:id="rId24"/>
    <p:sldId id="355" r:id="rId25"/>
    <p:sldId id="531" r:id="rId26"/>
    <p:sldId id="356" r:id="rId27"/>
    <p:sldId id="357" r:id="rId28"/>
    <p:sldId id="359" r:id="rId29"/>
    <p:sldId id="657" r:id="rId30"/>
    <p:sldId id="658" r:id="rId31"/>
    <p:sldId id="689" r:id="rId32"/>
    <p:sldId id="681" r:id="rId33"/>
    <p:sldId id="603" r:id="rId34"/>
    <p:sldId id="692" r:id="rId35"/>
    <p:sldId id="714" r:id="rId36"/>
    <p:sldId id="680" r:id="rId37"/>
    <p:sldId id="279" r:id="rId38"/>
    <p:sldId id="280" r:id="rId39"/>
    <p:sldId id="293" r:id="rId40"/>
  </p:sldIdLst>
  <p:sldSz cx="10058400" cy="7772400"/>
  <p:notesSz cx="7315200" cy="9601200"/>
  <p:custDataLst>
    <p:tags r:id="rId43"/>
  </p:custData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orient="horz" pos="4656">
          <p15:clr>
            <a:srgbClr val="A4A3A4"/>
          </p15:clr>
        </p15:guide>
        <p15:guide id="3" orient="horz" pos="816">
          <p15:clr>
            <a:srgbClr val="A4A3A4"/>
          </p15:clr>
        </p15:guide>
        <p15:guide id="4" orient="horz" pos="1008">
          <p15:clr>
            <a:srgbClr val="A4A3A4"/>
          </p15:clr>
        </p15:guide>
        <p15:guide id="5" orient="horz" pos="576">
          <p15:clr>
            <a:srgbClr val="A4A3A4"/>
          </p15:clr>
        </p15:guide>
        <p15:guide id="6" orient="horz" pos="4176">
          <p15:clr>
            <a:srgbClr val="A4A3A4"/>
          </p15:clr>
        </p15:guide>
        <p15:guide id="7" pos="288">
          <p15:clr>
            <a:srgbClr val="A4A3A4"/>
          </p15:clr>
        </p15:guide>
        <p15:guide id="8" pos="6048">
          <p15:clr>
            <a:srgbClr val="A4A3A4"/>
          </p15:clr>
        </p15:guide>
        <p15:guide id="9" pos="624">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bert, Parice" initials="HP" lastIdx="8" clrIdx="0">
    <p:extLst>
      <p:ext uri="{19B8F6BF-5375-455C-9EA6-DF929625EA0E}">
        <p15:presenceInfo xmlns:p15="http://schemas.microsoft.com/office/powerpoint/2012/main" userId="Halbert, Parice" providerId="None"/>
      </p:ext>
    </p:extLst>
  </p:cmAuthor>
  <p:cmAuthor id="2" name="Pokela, Barb" initials="PB" lastIdx="1" clrIdx="1">
    <p:extLst>
      <p:ext uri="{19B8F6BF-5375-455C-9EA6-DF929625EA0E}">
        <p15:presenceInfo xmlns:p15="http://schemas.microsoft.com/office/powerpoint/2012/main" userId="Pokela, Barb" providerId="None"/>
      </p:ext>
    </p:extLst>
  </p:cmAuthor>
  <p:cmAuthor id="3" name="Egger, Matthew" initials="EM" lastIdx="1" clrIdx="2">
    <p:extLst>
      <p:ext uri="{19B8F6BF-5375-455C-9EA6-DF929625EA0E}">
        <p15:presenceInfo xmlns:p15="http://schemas.microsoft.com/office/powerpoint/2012/main" userId="S::Matthew.Egger@psc.com::c888d765-97a2-4233-9573-313363424309" providerId="AD"/>
      </p:ext>
    </p:extLst>
  </p:cmAuthor>
  <p:cmAuthor id="4" name="Picard, Kimberly" initials="PK" lastIdx="9" clrIdx="3">
    <p:extLst>
      <p:ext uri="{19B8F6BF-5375-455C-9EA6-DF929625EA0E}">
        <p15:presenceInfo xmlns:p15="http://schemas.microsoft.com/office/powerpoint/2012/main" userId="S-1-5-21-496385035-2963707780-3057111901-28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52022"/>
    <a:srgbClr val="FF99CC"/>
    <a:srgbClr val="FF00FF"/>
    <a:srgbClr val="4A4F55"/>
    <a:srgbClr val="E0DCD3"/>
    <a:srgbClr val="D9D9D9"/>
    <a:srgbClr val="7CBFFB"/>
    <a:srgbClr val="04447E"/>
    <a:srgbClr val="055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101" autoAdjust="0"/>
  </p:normalViewPr>
  <p:slideViewPr>
    <p:cSldViewPr showGuides="1">
      <p:cViewPr varScale="1">
        <p:scale>
          <a:sx n="94" d="100"/>
          <a:sy n="94" d="100"/>
        </p:scale>
        <p:origin x="1782" y="90"/>
      </p:cViewPr>
      <p:guideLst>
        <p:guide orient="horz" pos="288"/>
        <p:guide orient="horz" pos="4656"/>
        <p:guide orient="horz" pos="816"/>
        <p:guide orient="horz" pos="1008"/>
        <p:guide orient="horz" pos="576"/>
        <p:guide orient="horz" pos="4176"/>
        <p:guide pos="288"/>
        <p:guide pos="6048"/>
        <p:guide pos="624"/>
      </p:guideLst>
    </p:cSldViewPr>
  </p:slideViewPr>
  <p:outlineViewPr>
    <p:cViewPr>
      <p:scale>
        <a:sx n="33" d="100"/>
        <a:sy n="33" d="100"/>
      </p:scale>
      <p:origin x="54" y="102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388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tcapmkts\research\Internet\Survey%20Data\Teens%20Spring%2022\Spring%202022%20Master%20JC%20NEW%20NEW%20NEW.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tcapmkts\research\Internet\Survey%20Data\Teens%20Spring%2022\Spring%202022%20Master%20JC%20NEW%20NEW%20NEW.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ntcapmkts\research\Internet\Survey%20Data\Teens%20Spring%2022\Spring%202022%20Master%20JC%20NEW%20NEW%20NEW%20NEW.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tcapmkts\research\Internet\Survey%20Data\Teens%20Spring%2022\Spring%202022%20Master%20JC%20NEW%20NEW%20NEW.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ntcapmkts\research\Internet\Survey%20Data\Teens%20Spring%2022\Spring%202022%20Master%20JC%20NEW%20NEW%20NEW.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Percent</c:v>
                </c:pt>
              </c:strCache>
            </c:strRef>
          </c:tx>
          <c:spPr>
            <a:solidFill>
              <a:schemeClr val="accent4"/>
            </a:solidFill>
            <a:scene3d>
              <a:camera prst="orthographicFront"/>
              <a:lightRig rig="brightRoom" dir="t"/>
            </a:scene3d>
            <a:sp3d prstMaterial="flat">
              <a:contourClr>
                <a:srgbClr val="000000"/>
              </a:contourClr>
            </a:sp3d>
          </c:spPr>
          <c:dPt>
            <c:idx val="0"/>
            <c:bubble3D val="0"/>
            <c:spPr>
              <a:solidFill>
                <a:schemeClr val="accent1"/>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59CA-4E26-85A1-096DE6F055A8}"/>
              </c:ext>
            </c:extLst>
          </c:dPt>
          <c:dPt>
            <c:idx val="1"/>
            <c:bubble3D val="0"/>
            <c:spPr>
              <a:solidFill>
                <a:schemeClr val="accent2"/>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59CA-4E26-85A1-096DE6F055A8}"/>
              </c:ext>
            </c:extLst>
          </c:dPt>
          <c:dPt>
            <c:idx val="2"/>
            <c:bubble3D val="0"/>
            <c:spPr>
              <a:solidFill>
                <a:schemeClr val="tx1">
                  <a:lumMod val="40000"/>
                  <a:lumOff val="60000"/>
                </a:schemeClr>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59CA-4E26-85A1-096DE6F055A8}"/>
              </c:ext>
            </c:extLst>
          </c:dPt>
          <c:dPt>
            <c:idx val="3"/>
            <c:bubble3D val="0"/>
            <c:spPr>
              <a:solidFill>
                <a:schemeClr val="tx1">
                  <a:lumMod val="20000"/>
                  <a:lumOff val="80000"/>
                </a:schemeClr>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7-59CA-4E26-85A1-096DE6F055A8}"/>
              </c:ext>
            </c:extLst>
          </c:dPt>
          <c:dLbls>
            <c:delete val="1"/>
          </c:dLbls>
          <c:cat>
            <c:strRef>
              <c:f>Sheet1!$A$2:$A$5</c:f>
              <c:strCache>
                <c:ptCount val="4"/>
                <c:pt idx="0">
                  <c:v>South</c:v>
                </c:pt>
                <c:pt idx="1">
                  <c:v>West</c:v>
                </c:pt>
                <c:pt idx="2">
                  <c:v>Midwest</c:v>
                </c:pt>
                <c:pt idx="3">
                  <c:v>Northeast</c:v>
                </c:pt>
              </c:strCache>
            </c:strRef>
          </c:cat>
          <c:val>
            <c:numRef>
              <c:f>Sheet1!$B$2:$B$5</c:f>
              <c:numCache>
                <c:formatCode>General</c:formatCode>
                <c:ptCount val="4"/>
                <c:pt idx="0">
                  <c:v>41</c:v>
                </c:pt>
                <c:pt idx="1">
                  <c:v>21</c:v>
                </c:pt>
                <c:pt idx="2">
                  <c:v>32</c:v>
                </c:pt>
                <c:pt idx="3">
                  <c:v>7</c:v>
                </c:pt>
              </c:numCache>
            </c:numRef>
          </c:val>
          <c:extLst>
            <c:ext xmlns:c16="http://schemas.microsoft.com/office/drawing/2014/chart" uri="{C3380CC4-5D6E-409C-BE32-E72D297353CC}">
              <c16:uniqueId val="{00000006-59CA-4E26-85A1-096DE6F055A8}"/>
            </c:ext>
          </c:extLst>
        </c:ser>
        <c:dLbls>
          <c:showLegendKey val="0"/>
          <c:showVal val="0"/>
          <c:showCatName val="0"/>
          <c:showSerName val="0"/>
          <c:showPercent val="1"/>
          <c:showBubbleSize val="0"/>
          <c:showLeaderLines val="1"/>
        </c:dLbls>
        <c:firstSliceAng val="178"/>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Percent</c:v>
                </c:pt>
              </c:strCache>
            </c:strRef>
          </c:tx>
          <c:spPr>
            <a:solidFill>
              <a:schemeClr val="accent4"/>
            </a:solidFill>
            <a:scene3d>
              <a:camera prst="orthographicFront"/>
              <a:lightRig rig="brightRoom" dir="t"/>
            </a:scene3d>
            <a:sp3d prstMaterial="flat">
              <a:contourClr>
                <a:srgbClr val="000000"/>
              </a:contourClr>
            </a:sp3d>
          </c:spPr>
          <c:dPt>
            <c:idx val="0"/>
            <c:bubble3D val="0"/>
            <c:spPr>
              <a:solidFill>
                <a:schemeClr val="accent3">
                  <a:shade val="76000"/>
                </a:schemeClr>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46CB-4202-9585-AB736238940F}"/>
              </c:ext>
            </c:extLst>
          </c:dPt>
          <c:dPt>
            <c:idx val="1"/>
            <c:bubble3D val="0"/>
            <c:spPr>
              <a:solidFill>
                <a:schemeClr val="accent4"/>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46CB-4202-9585-AB736238940F}"/>
              </c:ext>
            </c:extLst>
          </c:dPt>
          <c:dPt>
            <c:idx val="2"/>
            <c:bubble3D val="0"/>
            <c:spPr>
              <a:solidFill>
                <a:schemeClr val="accent4">
                  <a:lumMod val="40000"/>
                  <a:lumOff val="60000"/>
                </a:schemeClr>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46CB-4202-9585-AB736238940F}"/>
              </c:ext>
            </c:extLst>
          </c:dPt>
          <c:dLbls>
            <c:delete val="1"/>
          </c:dLbls>
          <c:cat>
            <c:strRef>
              <c:f>Sheet1!$A$2:$A$4</c:f>
              <c:strCache>
                <c:ptCount val="3"/>
                <c:pt idx="0">
                  <c:v>Male</c:v>
                </c:pt>
                <c:pt idx="1">
                  <c:v>Female</c:v>
                </c:pt>
                <c:pt idx="2">
                  <c:v>Non-Binary</c:v>
                </c:pt>
              </c:strCache>
            </c:strRef>
          </c:cat>
          <c:val>
            <c:numRef>
              <c:f>Sheet1!$B$2:$B$4</c:f>
              <c:numCache>
                <c:formatCode>General</c:formatCode>
                <c:ptCount val="3"/>
                <c:pt idx="0">
                  <c:v>52</c:v>
                </c:pt>
                <c:pt idx="1">
                  <c:v>46</c:v>
                </c:pt>
                <c:pt idx="2">
                  <c:v>2</c:v>
                </c:pt>
              </c:numCache>
            </c:numRef>
          </c:val>
          <c:extLst>
            <c:ext xmlns:c16="http://schemas.microsoft.com/office/drawing/2014/chart" uri="{C3380CC4-5D6E-409C-BE32-E72D297353CC}">
              <c16:uniqueId val="{00000004-46CB-4202-9585-AB736238940F}"/>
            </c:ext>
          </c:extLst>
        </c:ser>
        <c:dLbls>
          <c:showLegendKey val="0"/>
          <c:showVal val="0"/>
          <c:showCatName val="0"/>
          <c:showSerName val="0"/>
          <c:showPercent val="1"/>
          <c:showBubbleSize val="0"/>
          <c:showLeaderLines val="1"/>
        </c:dLbls>
        <c:firstSliceAng val="18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Percent</c:v>
                </c:pt>
              </c:strCache>
            </c:strRef>
          </c:tx>
          <c:spPr>
            <a:solidFill>
              <a:schemeClr val="accent4"/>
            </a:solidFill>
            <a:scene3d>
              <a:camera prst="orthographicFront"/>
              <a:lightRig rig="brightRoom" dir="t"/>
            </a:scene3d>
            <a:sp3d prstMaterial="flat">
              <a:contourClr>
                <a:srgbClr val="000000"/>
              </a:contourClr>
            </a:sp3d>
          </c:spPr>
          <c:dPt>
            <c:idx val="0"/>
            <c:bubble3D val="0"/>
            <c:spPr>
              <a:solidFill>
                <a:schemeClr val="accent1"/>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59CA-4E26-85A1-096DE6F055A8}"/>
              </c:ext>
            </c:extLst>
          </c:dPt>
          <c:dPt>
            <c:idx val="1"/>
            <c:bubble3D val="0"/>
            <c:spPr>
              <a:solidFill>
                <a:schemeClr val="accent2"/>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59CA-4E26-85A1-096DE6F055A8}"/>
              </c:ext>
            </c:extLst>
          </c:dPt>
          <c:dPt>
            <c:idx val="2"/>
            <c:bubble3D val="0"/>
            <c:spPr>
              <a:solidFill>
                <a:schemeClr val="tx1">
                  <a:lumMod val="40000"/>
                  <a:lumOff val="60000"/>
                </a:schemeClr>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59CA-4E26-85A1-096DE6F055A8}"/>
              </c:ext>
            </c:extLst>
          </c:dPt>
          <c:dPt>
            <c:idx val="3"/>
            <c:bubble3D val="0"/>
            <c:spPr>
              <a:solidFill>
                <a:schemeClr val="tx1">
                  <a:lumMod val="20000"/>
                  <a:lumOff val="80000"/>
                </a:schemeClr>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7-59CA-4E26-85A1-096DE6F055A8}"/>
              </c:ext>
            </c:extLst>
          </c:dPt>
          <c:dLbls>
            <c:delete val="1"/>
          </c:dLbls>
          <c:cat>
            <c:strRef>
              <c:f>Sheet1!$A$2:$A$5</c:f>
              <c:strCache>
                <c:ptCount val="4"/>
                <c:pt idx="0">
                  <c:v>South</c:v>
                </c:pt>
                <c:pt idx="1">
                  <c:v>West</c:v>
                </c:pt>
                <c:pt idx="2">
                  <c:v>Midwest</c:v>
                </c:pt>
                <c:pt idx="3">
                  <c:v>Northeast</c:v>
                </c:pt>
              </c:strCache>
            </c:strRef>
          </c:cat>
          <c:val>
            <c:numRef>
              <c:f>Sheet1!$B$2:$B$5</c:f>
              <c:numCache>
                <c:formatCode>General</c:formatCode>
                <c:ptCount val="4"/>
                <c:pt idx="0">
                  <c:v>41</c:v>
                </c:pt>
                <c:pt idx="1">
                  <c:v>21</c:v>
                </c:pt>
                <c:pt idx="2">
                  <c:v>32</c:v>
                </c:pt>
                <c:pt idx="3">
                  <c:v>7</c:v>
                </c:pt>
              </c:numCache>
            </c:numRef>
          </c:val>
          <c:extLst>
            <c:ext xmlns:c16="http://schemas.microsoft.com/office/drawing/2014/chart" uri="{C3380CC4-5D6E-409C-BE32-E72D297353CC}">
              <c16:uniqueId val="{00000006-59CA-4E26-85A1-096DE6F055A8}"/>
            </c:ext>
          </c:extLst>
        </c:ser>
        <c:dLbls>
          <c:showLegendKey val="0"/>
          <c:showVal val="0"/>
          <c:showCatName val="0"/>
          <c:showSerName val="0"/>
          <c:showPercent val="1"/>
          <c:showBubbleSize val="0"/>
          <c:showLeaderLines val="1"/>
        </c:dLbls>
        <c:firstSliceAng val="178"/>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Percent</c:v>
                </c:pt>
              </c:strCache>
            </c:strRef>
          </c:tx>
          <c:spPr>
            <a:solidFill>
              <a:schemeClr val="accent4"/>
            </a:solidFill>
            <a:scene3d>
              <a:camera prst="orthographicFront"/>
              <a:lightRig rig="brightRoom" dir="t"/>
            </a:scene3d>
            <a:sp3d prstMaterial="flat">
              <a:contourClr>
                <a:srgbClr val="000000"/>
              </a:contourClr>
            </a:sp3d>
          </c:spPr>
          <c:dPt>
            <c:idx val="0"/>
            <c:bubble3D val="0"/>
            <c:spPr>
              <a:solidFill>
                <a:schemeClr val="accent3">
                  <a:shade val="76000"/>
                </a:schemeClr>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46CB-4202-9585-AB736238940F}"/>
              </c:ext>
            </c:extLst>
          </c:dPt>
          <c:dPt>
            <c:idx val="1"/>
            <c:bubble3D val="0"/>
            <c:spPr>
              <a:solidFill>
                <a:schemeClr val="accent4"/>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46CB-4202-9585-AB736238940F}"/>
              </c:ext>
            </c:extLst>
          </c:dPt>
          <c:dPt>
            <c:idx val="2"/>
            <c:bubble3D val="0"/>
            <c:spPr>
              <a:solidFill>
                <a:schemeClr val="accent4">
                  <a:lumMod val="40000"/>
                  <a:lumOff val="60000"/>
                </a:schemeClr>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46CB-4202-9585-AB736238940F}"/>
              </c:ext>
            </c:extLst>
          </c:dPt>
          <c:dLbls>
            <c:delete val="1"/>
          </c:dLbls>
          <c:cat>
            <c:strRef>
              <c:f>Sheet1!$A$2:$A$4</c:f>
              <c:strCache>
                <c:ptCount val="3"/>
                <c:pt idx="0">
                  <c:v>Male</c:v>
                </c:pt>
                <c:pt idx="1">
                  <c:v>Female</c:v>
                </c:pt>
                <c:pt idx="2">
                  <c:v>Non-Binary</c:v>
                </c:pt>
              </c:strCache>
            </c:strRef>
          </c:cat>
          <c:val>
            <c:numRef>
              <c:f>Sheet1!$B$2:$B$4</c:f>
              <c:numCache>
                <c:formatCode>General</c:formatCode>
                <c:ptCount val="3"/>
                <c:pt idx="0">
                  <c:v>52</c:v>
                </c:pt>
                <c:pt idx="1">
                  <c:v>46</c:v>
                </c:pt>
                <c:pt idx="2">
                  <c:v>2</c:v>
                </c:pt>
              </c:numCache>
            </c:numRef>
          </c:val>
          <c:extLst>
            <c:ext xmlns:c16="http://schemas.microsoft.com/office/drawing/2014/chart" uri="{C3380CC4-5D6E-409C-BE32-E72D297353CC}">
              <c16:uniqueId val="{00000004-46CB-4202-9585-AB736238940F}"/>
            </c:ext>
          </c:extLst>
        </c:ser>
        <c:dLbls>
          <c:showLegendKey val="0"/>
          <c:showVal val="0"/>
          <c:showCatName val="0"/>
          <c:showSerName val="0"/>
          <c:showPercent val="1"/>
          <c:showBubbleSize val="0"/>
          <c:showLeaderLines val="1"/>
        </c:dLbls>
        <c:firstSliceAng val="18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cap="all"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'Social Charts new'!$G$73</c:f>
              <c:strCache>
                <c:ptCount val="1"/>
                <c:pt idx="0">
                  <c:v>Fall 2021</c:v>
                </c:pt>
              </c:strCache>
            </c:strRef>
          </c:tx>
          <c:spPr>
            <a:solidFill>
              <a:srgbClr val="3F97B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Charts new'!$C$74:$C$79</c:f>
              <c:strCache>
                <c:ptCount val="6"/>
                <c:pt idx="0">
                  <c:v>Twitter</c:v>
                </c:pt>
                <c:pt idx="1">
                  <c:v>Facebook</c:v>
                </c:pt>
                <c:pt idx="2">
                  <c:v>Discord</c:v>
                </c:pt>
                <c:pt idx="3">
                  <c:v>Instagram</c:v>
                </c:pt>
                <c:pt idx="4">
                  <c:v>Snapchat</c:v>
                </c:pt>
                <c:pt idx="5">
                  <c:v>TikTok</c:v>
                </c:pt>
              </c:strCache>
            </c:strRef>
          </c:cat>
          <c:val>
            <c:numRef>
              <c:f>'Social Charts new'!$G$74:$G$79</c:f>
              <c:numCache>
                <c:formatCode>0%</c:formatCode>
                <c:ptCount val="6"/>
                <c:pt idx="0">
                  <c:v>1.8142313959804455E-2</c:v>
                </c:pt>
                <c:pt idx="1">
                  <c:v>2.2487778381314504E-2</c:v>
                </c:pt>
                <c:pt idx="2">
                  <c:v>5.334057577403585E-2</c:v>
                </c:pt>
                <c:pt idx="3">
                  <c:v>0.21901140684410647</c:v>
                </c:pt>
                <c:pt idx="4">
                  <c:v>0.34644215100488862</c:v>
                </c:pt>
                <c:pt idx="5">
                  <c:v>0.30200977729494838</c:v>
                </c:pt>
              </c:numCache>
            </c:numRef>
          </c:val>
          <c:extLst>
            <c:ext xmlns:c16="http://schemas.microsoft.com/office/drawing/2014/chart" uri="{C3380CC4-5D6E-409C-BE32-E72D297353CC}">
              <c16:uniqueId val="{00000000-F9AC-402B-A6B3-6CDB53CF9E80}"/>
            </c:ext>
          </c:extLst>
        </c:ser>
        <c:ser>
          <c:idx val="3"/>
          <c:order val="3"/>
          <c:tx>
            <c:strRef>
              <c:f>'Social Charts new'!$H$73</c:f>
              <c:strCache>
                <c:ptCount val="1"/>
                <c:pt idx="0">
                  <c:v>Spring 2022</c:v>
                </c:pt>
              </c:strCache>
            </c:strRef>
          </c:tx>
          <c:spPr>
            <a:solidFill>
              <a:srgbClr val="E65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Charts new'!$C$74:$C$79</c:f>
              <c:strCache>
                <c:ptCount val="6"/>
                <c:pt idx="0">
                  <c:v>Twitter</c:v>
                </c:pt>
                <c:pt idx="1">
                  <c:v>Facebook</c:v>
                </c:pt>
                <c:pt idx="2">
                  <c:v>Discord</c:v>
                </c:pt>
                <c:pt idx="3">
                  <c:v>Instagram</c:v>
                </c:pt>
                <c:pt idx="4">
                  <c:v>Snapchat</c:v>
                </c:pt>
                <c:pt idx="5">
                  <c:v>TikTok</c:v>
                </c:pt>
              </c:strCache>
            </c:strRef>
          </c:cat>
          <c:val>
            <c:numRef>
              <c:f>'Social Charts new'!$H$74:$H$79</c:f>
              <c:numCache>
                <c:formatCode>0%</c:formatCode>
                <c:ptCount val="6"/>
                <c:pt idx="0">
                  <c:v>2.1572827417380661E-2</c:v>
                </c:pt>
                <c:pt idx="1">
                  <c:v>2.7845777233782131E-2</c:v>
                </c:pt>
                <c:pt idx="2">
                  <c:v>4.8194614443084455E-2</c:v>
                </c:pt>
                <c:pt idx="3">
                  <c:v>0.22475520195838433</c:v>
                </c:pt>
                <c:pt idx="4">
                  <c:v>0.30844553243574052</c:v>
                </c:pt>
                <c:pt idx="5">
                  <c:v>0.33353733170134636</c:v>
                </c:pt>
              </c:numCache>
            </c:numRef>
          </c:val>
          <c:extLst>
            <c:ext xmlns:c16="http://schemas.microsoft.com/office/drawing/2014/chart" uri="{C3380CC4-5D6E-409C-BE32-E72D297353CC}">
              <c16:uniqueId val="{00000001-F9AC-402B-A6B3-6CDB53CF9E80}"/>
            </c:ext>
          </c:extLst>
        </c:ser>
        <c:ser>
          <c:idx val="4"/>
          <c:order val="4"/>
          <c:tx>
            <c:strRef>
              <c:f>'Social Charts new'!$I$73</c:f>
              <c:strCache>
                <c:ptCount val="1"/>
                <c:pt idx="0">
                  <c:v>Fall 2022</c:v>
                </c:pt>
              </c:strCache>
            </c:strRef>
          </c:tx>
          <c:spPr>
            <a:solidFill>
              <a:srgbClr val="D1AF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Charts new'!$C$74:$C$79</c:f>
              <c:strCache>
                <c:ptCount val="6"/>
                <c:pt idx="0">
                  <c:v>Twitter</c:v>
                </c:pt>
                <c:pt idx="1">
                  <c:v>Facebook</c:v>
                </c:pt>
                <c:pt idx="2">
                  <c:v>Discord</c:v>
                </c:pt>
                <c:pt idx="3">
                  <c:v>Instagram</c:v>
                </c:pt>
                <c:pt idx="4">
                  <c:v>Snapchat</c:v>
                </c:pt>
                <c:pt idx="5">
                  <c:v>TikTok</c:v>
                </c:pt>
              </c:strCache>
            </c:strRef>
          </c:cat>
          <c:val>
            <c:numRef>
              <c:f>'Social Charts new'!$I$74:$I$79</c:f>
              <c:numCache>
                <c:formatCode>0%</c:formatCode>
                <c:ptCount val="6"/>
                <c:pt idx="0">
                  <c:v>1.8094451535400555E-2</c:v>
                </c:pt>
                <c:pt idx="1">
                  <c:v>2.3049778511900293E-2</c:v>
                </c:pt>
                <c:pt idx="2">
                  <c:v>3.8666566559050979E-2</c:v>
                </c:pt>
                <c:pt idx="3">
                  <c:v>0.20114122681883023</c:v>
                </c:pt>
                <c:pt idx="4">
                  <c:v>0.29927171709587808</c:v>
                </c:pt>
                <c:pt idx="5">
                  <c:v>0.37532847811397252</c:v>
                </c:pt>
              </c:numCache>
            </c:numRef>
          </c:val>
          <c:extLst>
            <c:ext xmlns:c16="http://schemas.microsoft.com/office/drawing/2014/chart" uri="{C3380CC4-5D6E-409C-BE32-E72D297353CC}">
              <c16:uniqueId val="{00000002-F9AC-402B-A6B3-6CDB53CF9E80}"/>
            </c:ext>
          </c:extLst>
        </c:ser>
        <c:ser>
          <c:idx val="5"/>
          <c:order val="5"/>
          <c:tx>
            <c:strRef>
              <c:f>'Social Charts new'!$J$73</c:f>
              <c:strCache>
                <c:ptCount val="1"/>
                <c:pt idx="0">
                  <c:v>Spring 2023</c:v>
                </c:pt>
              </c:strCache>
            </c:strRef>
          </c:tx>
          <c:spPr>
            <a:solidFill>
              <a:srgbClr val="4A4F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Charts new'!$C$74:$C$79</c:f>
              <c:strCache>
                <c:ptCount val="6"/>
                <c:pt idx="0">
                  <c:v>Twitter</c:v>
                </c:pt>
                <c:pt idx="1">
                  <c:v>Facebook</c:v>
                </c:pt>
                <c:pt idx="2">
                  <c:v>Discord</c:v>
                </c:pt>
                <c:pt idx="3">
                  <c:v>Instagram</c:v>
                </c:pt>
                <c:pt idx="4">
                  <c:v>Snapchat</c:v>
                </c:pt>
                <c:pt idx="5">
                  <c:v>TikTok</c:v>
                </c:pt>
              </c:strCache>
            </c:strRef>
          </c:cat>
          <c:val>
            <c:numRef>
              <c:f>'Social Charts new'!$J$74:$J$79</c:f>
              <c:numCache>
                <c:formatCode>0%</c:formatCode>
                <c:ptCount val="6"/>
                <c:pt idx="0">
                  <c:v>1.8561484918793503E-2</c:v>
                </c:pt>
                <c:pt idx="1">
                  <c:v>2.9002320185614848E-2</c:v>
                </c:pt>
                <c:pt idx="2">
                  <c:v>2.9969064191802012E-2</c:v>
                </c:pt>
                <c:pt idx="3">
                  <c:v>0.22563805104408352</c:v>
                </c:pt>
                <c:pt idx="4">
                  <c:v>0.27494199535962877</c:v>
                </c:pt>
                <c:pt idx="5">
                  <c:v>0.37180974477958234</c:v>
                </c:pt>
              </c:numCache>
            </c:numRef>
          </c:val>
          <c:extLst>
            <c:ext xmlns:c16="http://schemas.microsoft.com/office/drawing/2014/chart" uri="{C3380CC4-5D6E-409C-BE32-E72D297353CC}">
              <c16:uniqueId val="{00000003-F9AC-402B-A6B3-6CDB53CF9E80}"/>
            </c:ext>
          </c:extLst>
        </c:ser>
        <c:dLbls>
          <c:showLegendKey val="0"/>
          <c:showVal val="0"/>
          <c:showCatName val="0"/>
          <c:showSerName val="0"/>
          <c:showPercent val="0"/>
          <c:showBubbleSize val="0"/>
        </c:dLbls>
        <c:gapWidth val="219"/>
        <c:overlap val="-27"/>
        <c:axId val="531779648"/>
        <c:axId val="531773408"/>
        <c:extLst>
          <c:ext xmlns:c15="http://schemas.microsoft.com/office/drawing/2012/chart" uri="{02D57815-91ED-43cb-92C2-25804820EDAC}">
            <c15:filteredBarSeries>
              <c15:ser>
                <c:idx val="0"/>
                <c:order val="0"/>
                <c:tx>
                  <c:strRef>
                    <c:extLst>
                      <c:ext uri="{02D57815-91ED-43cb-92C2-25804820EDAC}">
                        <c15:formulaRef>
                          <c15:sqref>'Social Charts new'!$E$73</c15:sqref>
                        </c15:formulaRef>
                      </c:ext>
                    </c:extLst>
                    <c:strCache>
                      <c:ptCount val="1"/>
                    </c:strCache>
                  </c:strRef>
                </c:tx>
                <c:spPr>
                  <a:solidFill>
                    <a:schemeClr val="accent1"/>
                  </a:solidFill>
                  <a:ln>
                    <a:noFill/>
                  </a:ln>
                  <a:effectLst/>
                </c:spPr>
                <c:invertIfNegative val="0"/>
                <c:cat>
                  <c:strRef>
                    <c:extLst>
                      <c:ext uri="{02D57815-91ED-43cb-92C2-25804820EDAC}">
                        <c15:formulaRef>
                          <c15:sqref>'Social Charts new'!$C$74:$C$79</c15:sqref>
                        </c15:formulaRef>
                      </c:ext>
                    </c:extLst>
                    <c:strCache>
                      <c:ptCount val="6"/>
                      <c:pt idx="0">
                        <c:v>Twitter</c:v>
                      </c:pt>
                      <c:pt idx="1">
                        <c:v>Facebook</c:v>
                      </c:pt>
                      <c:pt idx="2">
                        <c:v>Discord</c:v>
                      </c:pt>
                      <c:pt idx="3">
                        <c:v>Instagram</c:v>
                      </c:pt>
                      <c:pt idx="4">
                        <c:v>Snapchat</c:v>
                      </c:pt>
                      <c:pt idx="5">
                        <c:v>TikTok</c:v>
                      </c:pt>
                    </c:strCache>
                  </c:strRef>
                </c:cat>
                <c:val>
                  <c:numRef>
                    <c:extLst>
                      <c:ext uri="{02D57815-91ED-43cb-92C2-25804820EDAC}">
                        <c15:formulaRef>
                          <c15:sqref>'Social Charts new'!$E$74:$E$79</c15:sqref>
                        </c15:formulaRef>
                      </c:ext>
                    </c:extLst>
                    <c:numCache>
                      <c:formatCode>General</c:formatCode>
                      <c:ptCount val="6"/>
                    </c:numCache>
                  </c:numRef>
                </c:val>
                <c:extLst>
                  <c:ext xmlns:c16="http://schemas.microsoft.com/office/drawing/2014/chart" uri="{C3380CC4-5D6E-409C-BE32-E72D297353CC}">
                    <c16:uniqueId val="{00000004-F9AC-402B-A6B3-6CDB53CF9E8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'Social Charts new'!$F$73</c15:sqref>
                        </c15:formulaRef>
                      </c:ext>
                    </c:extLst>
                    <c:strCache>
                      <c:ptCount val="1"/>
                      <c:pt idx="0">
                        <c:v>Spring 2021</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'Social Charts new'!$C$74:$C$79</c15:sqref>
                        </c15:formulaRef>
                      </c:ext>
                    </c:extLst>
                    <c:strCache>
                      <c:ptCount val="6"/>
                      <c:pt idx="0">
                        <c:v>Twitter</c:v>
                      </c:pt>
                      <c:pt idx="1">
                        <c:v>Facebook</c:v>
                      </c:pt>
                      <c:pt idx="2">
                        <c:v>Discord</c:v>
                      </c:pt>
                      <c:pt idx="3">
                        <c:v>Instagram</c:v>
                      </c:pt>
                      <c:pt idx="4">
                        <c:v>Snapchat</c:v>
                      </c:pt>
                      <c:pt idx="5">
                        <c:v>TikTok</c:v>
                      </c:pt>
                    </c:strCache>
                  </c:strRef>
                </c:cat>
                <c:val>
                  <c:numRef>
                    <c:extLst xmlns:c15="http://schemas.microsoft.com/office/drawing/2012/chart">
                      <c:ext xmlns:c15="http://schemas.microsoft.com/office/drawing/2012/chart" uri="{02D57815-91ED-43cb-92C2-25804820EDAC}">
                        <c15:formulaRef>
                          <c15:sqref>'Social Charts new'!$F$74:$F$79</c15:sqref>
                        </c15:formulaRef>
                      </c:ext>
                    </c:extLst>
                    <c:numCache>
                      <c:formatCode>0%</c:formatCode>
                      <c:ptCount val="6"/>
                      <c:pt idx="0">
                        <c:v>0.03</c:v>
                      </c:pt>
                      <c:pt idx="1">
                        <c:v>0.02</c:v>
                      </c:pt>
                      <c:pt idx="2">
                        <c:v>0.05</c:v>
                      </c:pt>
                      <c:pt idx="3">
                        <c:v>0.24</c:v>
                      </c:pt>
                      <c:pt idx="4">
                        <c:v>0.31</c:v>
                      </c:pt>
                      <c:pt idx="5">
                        <c:v>0.3</c:v>
                      </c:pt>
                    </c:numCache>
                  </c:numRef>
                </c:val>
                <c:extLst xmlns:c15="http://schemas.microsoft.com/office/drawing/2012/chart">
                  <c:ext xmlns:c16="http://schemas.microsoft.com/office/drawing/2014/chart" uri="{C3380CC4-5D6E-409C-BE32-E72D297353CC}">
                    <c16:uniqueId val="{00000005-F9AC-402B-A6B3-6CDB53CF9E80}"/>
                  </c:ext>
                </c:extLst>
              </c15:ser>
            </c15:filteredBarSeries>
          </c:ext>
        </c:extLst>
      </c:barChart>
      <c:catAx>
        <c:axId val="53177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773408"/>
        <c:crosses val="autoZero"/>
        <c:auto val="1"/>
        <c:lblAlgn val="ctr"/>
        <c:lblOffset val="100"/>
        <c:noMultiLvlLbl val="0"/>
      </c:catAx>
      <c:valAx>
        <c:axId val="531773408"/>
        <c:scaling>
          <c:orientation val="minMax"/>
        </c:scaling>
        <c:delete val="1"/>
        <c:axPos val="l"/>
        <c:numFmt formatCode="0%" sourceLinked="1"/>
        <c:majorTickMark val="none"/>
        <c:minorTickMark val="none"/>
        <c:tickLblPos val="nextTo"/>
        <c:crossAx val="53177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'Social Charts new'!$G$65</c:f>
              <c:strCache>
                <c:ptCount val="1"/>
                <c:pt idx="0">
                  <c:v>Fall 2021</c:v>
                </c:pt>
              </c:strCache>
            </c:strRef>
          </c:tx>
          <c:spPr>
            <a:solidFill>
              <a:srgbClr val="3F97B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Charts new'!$C$67:$C$72</c:f>
              <c:strCache>
                <c:ptCount val="6"/>
                <c:pt idx="0">
                  <c:v>Facebook</c:v>
                </c:pt>
                <c:pt idx="1">
                  <c:v>Pinterest</c:v>
                </c:pt>
                <c:pt idx="2">
                  <c:v>Twitter</c:v>
                </c:pt>
                <c:pt idx="3">
                  <c:v>TikTok</c:v>
                </c:pt>
                <c:pt idx="4">
                  <c:v>Snapchat</c:v>
                </c:pt>
                <c:pt idx="5">
                  <c:v>Instagram</c:v>
                </c:pt>
              </c:strCache>
            </c:strRef>
          </c:cat>
          <c:val>
            <c:numRef>
              <c:f>'Social Charts new'!$G$67:$G$72</c:f>
              <c:numCache>
                <c:formatCode>0%</c:formatCode>
                <c:ptCount val="6"/>
                <c:pt idx="0">
                  <c:v>0.27429999999999999</c:v>
                </c:pt>
                <c:pt idx="1">
                  <c:v>0.33069999999999999</c:v>
                </c:pt>
                <c:pt idx="2">
                  <c:v>0.37690000000000001</c:v>
                </c:pt>
                <c:pt idx="3">
                  <c:v>0.73160000000000003</c:v>
                </c:pt>
                <c:pt idx="4">
                  <c:v>0.77380000000000004</c:v>
                </c:pt>
                <c:pt idx="5">
                  <c:v>0.81469999999999998</c:v>
                </c:pt>
              </c:numCache>
            </c:numRef>
          </c:val>
          <c:extLst>
            <c:ext xmlns:c16="http://schemas.microsoft.com/office/drawing/2014/chart" uri="{C3380CC4-5D6E-409C-BE32-E72D297353CC}">
              <c16:uniqueId val="{00000000-5595-4627-9814-94D0C1F04486}"/>
            </c:ext>
          </c:extLst>
        </c:ser>
        <c:ser>
          <c:idx val="3"/>
          <c:order val="3"/>
          <c:tx>
            <c:strRef>
              <c:f>'Social Charts new'!$H$65</c:f>
              <c:strCache>
                <c:ptCount val="1"/>
                <c:pt idx="0">
                  <c:v>Spring 2022</c:v>
                </c:pt>
              </c:strCache>
            </c:strRef>
          </c:tx>
          <c:spPr>
            <a:solidFill>
              <a:srgbClr val="E654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Charts new'!$C$67:$C$72</c:f>
              <c:strCache>
                <c:ptCount val="6"/>
                <c:pt idx="0">
                  <c:v>Facebook</c:v>
                </c:pt>
                <c:pt idx="1">
                  <c:v>Pinterest</c:v>
                </c:pt>
                <c:pt idx="2">
                  <c:v>Twitter</c:v>
                </c:pt>
                <c:pt idx="3">
                  <c:v>TikTok</c:v>
                </c:pt>
                <c:pt idx="4">
                  <c:v>Snapchat</c:v>
                </c:pt>
                <c:pt idx="5">
                  <c:v>Instagram</c:v>
                </c:pt>
              </c:strCache>
            </c:strRef>
          </c:cat>
          <c:val>
            <c:numRef>
              <c:f>'Social Charts new'!$H$67:$H$72</c:f>
              <c:numCache>
                <c:formatCode>0%</c:formatCode>
                <c:ptCount val="6"/>
                <c:pt idx="0">
                  <c:v>0.28449958182325064</c:v>
                </c:pt>
                <c:pt idx="1">
                  <c:v>0.31251742403122384</c:v>
                </c:pt>
                <c:pt idx="2">
                  <c:v>0.36911067744633397</c:v>
                </c:pt>
                <c:pt idx="3">
                  <c:v>0.72902146640646781</c:v>
                </c:pt>
                <c:pt idx="4">
                  <c:v>0.76122107610816836</c:v>
                </c:pt>
                <c:pt idx="5">
                  <c:v>0.81363256202955114</c:v>
                </c:pt>
              </c:numCache>
            </c:numRef>
          </c:val>
          <c:extLst>
            <c:ext xmlns:c16="http://schemas.microsoft.com/office/drawing/2014/chart" uri="{C3380CC4-5D6E-409C-BE32-E72D297353CC}">
              <c16:uniqueId val="{00000001-5595-4627-9814-94D0C1F04486}"/>
            </c:ext>
          </c:extLst>
        </c:ser>
        <c:ser>
          <c:idx val="4"/>
          <c:order val="4"/>
          <c:tx>
            <c:strRef>
              <c:f>'Social Charts new'!$I$65</c:f>
              <c:strCache>
                <c:ptCount val="1"/>
                <c:pt idx="0">
                  <c:v>Fall 2022</c:v>
                </c:pt>
              </c:strCache>
            </c:strRef>
          </c:tx>
          <c:spPr>
            <a:solidFill>
              <a:srgbClr val="D1AF2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Charts new'!$C$67:$C$72</c:f>
              <c:strCache>
                <c:ptCount val="6"/>
                <c:pt idx="0">
                  <c:v>Facebook</c:v>
                </c:pt>
                <c:pt idx="1">
                  <c:v>Pinterest</c:v>
                </c:pt>
                <c:pt idx="2">
                  <c:v>Twitter</c:v>
                </c:pt>
                <c:pt idx="3">
                  <c:v>TikTok</c:v>
                </c:pt>
                <c:pt idx="4">
                  <c:v>Snapchat</c:v>
                </c:pt>
                <c:pt idx="5">
                  <c:v>Instagram</c:v>
                </c:pt>
              </c:strCache>
            </c:strRef>
          </c:cat>
          <c:val>
            <c:numRef>
              <c:f>'Social Charts new'!$I$67:$I$72</c:f>
              <c:numCache>
                <c:formatCode>0%</c:formatCode>
                <c:ptCount val="6"/>
                <c:pt idx="0">
                  <c:v>0.27268965517241378</c:v>
                </c:pt>
                <c:pt idx="1">
                  <c:v>0.34324137931034482</c:v>
                </c:pt>
                <c:pt idx="2">
                  <c:v>0.35455172413793101</c:v>
                </c:pt>
                <c:pt idx="3">
                  <c:v>0.76193103448275867</c:v>
                </c:pt>
                <c:pt idx="4">
                  <c:v>0.76310344827586207</c:v>
                </c:pt>
                <c:pt idx="5">
                  <c:v>0.80172413793103448</c:v>
                </c:pt>
              </c:numCache>
            </c:numRef>
          </c:val>
          <c:extLst>
            <c:ext xmlns:c16="http://schemas.microsoft.com/office/drawing/2014/chart" uri="{C3380CC4-5D6E-409C-BE32-E72D297353CC}">
              <c16:uniqueId val="{00000002-5595-4627-9814-94D0C1F04486}"/>
            </c:ext>
          </c:extLst>
        </c:ser>
        <c:ser>
          <c:idx val="5"/>
          <c:order val="5"/>
          <c:tx>
            <c:strRef>
              <c:f>'Social Charts new'!$J$65</c:f>
              <c:strCache>
                <c:ptCount val="1"/>
                <c:pt idx="0">
                  <c:v>Spring 2023</c:v>
                </c:pt>
              </c:strCache>
            </c:strRef>
          </c:tx>
          <c:spPr>
            <a:solidFill>
              <a:srgbClr val="4A4F5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 Charts new'!$C$67:$C$72</c:f>
              <c:strCache>
                <c:ptCount val="6"/>
                <c:pt idx="0">
                  <c:v>Facebook</c:v>
                </c:pt>
                <c:pt idx="1">
                  <c:v>Pinterest</c:v>
                </c:pt>
                <c:pt idx="2">
                  <c:v>Twitter</c:v>
                </c:pt>
                <c:pt idx="3">
                  <c:v>TikTok</c:v>
                </c:pt>
                <c:pt idx="4">
                  <c:v>Snapchat</c:v>
                </c:pt>
                <c:pt idx="5">
                  <c:v>Instagram</c:v>
                </c:pt>
              </c:strCache>
            </c:strRef>
          </c:cat>
          <c:val>
            <c:numRef>
              <c:f>'Social Charts new'!$J$67:$J$72</c:f>
              <c:numCache>
                <c:formatCode>0%</c:formatCode>
                <c:ptCount val="6"/>
                <c:pt idx="0">
                  <c:v>0.2826010544815466</c:v>
                </c:pt>
                <c:pt idx="1">
                  <c:v>0.34868189806678385</c:v>
                </c:pt>
                <c:pt idx="2">
                  <c:v>0.35553602811950791</c:v>
                </c:pt>
                <c:pt idx="3">
                  <c:v>0.7214411247803163</c:v>
                </c:pt>
                <c:pt idx="4">
                  <c:v>0.73251318101933216</c:v>
                </c:pt>
                <c:pt idx="5">
                  <c:v>0.79648506151142351</c:v>
                </c:pt>
              </c:numCache>
            </c:numRef>
          </c:val>
          <c:extLst>
            <c:ext xmlns:c16="http://schemas.microsoft.com/office/drawing/2014/chart" uri="{C3380CC4-5D6E-409C-BE32-E72D297353CC}">
              <c16:uniqueId val="{00000003-5595-4627-9814-94D0C1F04486}"/>
            </c:ext>
          </c:extLst>
        </c:ser>
        <c:dLbls>
          <c:showLegendKey val="0"/>
          <c:showVal val="0"/>
          <c:showCatName val="0"/>
          <c:showSerName val="0"/>
          <c:showPercent val="0"/>
          <c:showBubbleSize val="0"/>
        </c:dLbls>
        <c:gapWidth val="219"/>
        <c:overlap val="-27"/>
        <c:axId val="531785056"/>
        <c:axId val="531771328"/>
        <c:extLst>
          <c:ext xmlns:c15="http://schemas.microsoft.com/office/drawing/2012/chart" uri="{02D57815-91ED-43cb-92C2-25804820EDAC}">
            <c15:filteredBarSeries>
              <c15:ser>
                <c:idx val="0"/>
                <c:order val="0"/>
                <c:tx>
                  <c:strRef>
                    <c:extLst>
                      <c:ext uri="{02D57815-91ED-43cb-92C2-25804820EDAC}">
                        <c15:formulaRef>
                          <c15:sqref>'Social Charts new'!$E$65</c15:sqref>
                        </c15:formulaRef>
                      </c:ext>
                    </c:extLst>
                    <c:strCache>
                      <c:ptCount val="1"/>
                    </c:strCache>
                  </c:strRef>
                </c:tx>
                <c:spPr>
                  <a:solidFill>
                    <a:schemeClr val="accent1"/>
                  </a:solidFill>
                  <a:ln>
                    <a:noFill/>
                  </a:ln>
                  <a:effectLst/>
                </c:spPr>
                <c:invertIfNegative val="0"/>
                <c:cat>
                  <c:strRef>
                    <c:extLst>
                      <c:ext uri="{02D57815-91ED-43cb-92C2-25804820EDAC}">
                        <c15:formulaRef>
                          <c15:sqref>'Social Charts new'!$C$67:$C$72</c15:sqref>
                        </c15:formulaRef>
                      </c:ext>
                    </c:extLst>
                    <c:strCache>
                      <c:ptCount val="6"/>
                      <c:pt idx="0">
                        <c:v>Facebook</c:v>
                      </c:pt>
                      <c:pt idx="1">
                        <c:v>Pinterest</c:v>
                      </c:pt>
                      <c:pt idx="2">
                        <c:v>Twitter</c:v>
                      </c:pt>
                      <c:pt idx="3">
                        <c:v>TikTok</c:v>
                      </c:pt>
                      <c:pt idx="4">
                        <c:v>Snapchat</c:v>
                      </c:pt>
                      <c:pt idx="5">
                        <c:v>Instagram</c:v>
                      </c:pt>
                    </c:strCache>
                  </c:strRef>
                </c:cat>
                <c:val>
                  <c:numRef>
                    <c:extLst>
                      <c:ext uri="{02D57815-91ED-43cb-92C2-25804820EDAC}">
                        <c15:formulaRef>
                          <c15:sqref>'Social Charts new'!$E$67:$E$72</c15:sqref>
                        </c15:formulaRef>
                      </c:ext>
                    </c:extLst>
                    <c:numCache>
                      <c:formatCode>General</c:formatCode>
                      <c:ptCount val="6"/>
                    </c:numCache>
                  </c:numRef>
                </c:val>
                <c:extLst>
                  <c:ext xmlns:c16="http://schemas.microsoft.com/office/drawing/2014/chart" uri="{C3380CC4-5D6E-409C-BE32-E72D297353CC}">
                    <c16:uniqueId val="{00000004-5595-4627-9814-94D0C1F0448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'Social Charts new'!$F$65</c15:sqref>
                        </c15:formulaRef>
                      </c:ext>
                    </c:extLst>
                    <c:strCache>
                      <c:ptCount val="1"/>
                      <c:pt idx="0">
                        <c:v>Spring 2021</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'Social Charts new'!$C$67:$C$72</c15:sqref>
                        </c15:formulaRef>
                      </c:ext>
                    </c:extLst>
                    <c:strCache>
                      <c:ptCount val="6"/>
                      <c:pt idx="0">
                        <c:v>Facebook</c:v>
                      </c:pt>
                      <c:pt idx="1">
                        <c:v>Pinterest</c:v>
                      </c:pt>
                      <c:pt idx="2">
                        <c:v>Twitter</c:v>
                      </c:pt>
                      <c:pt idx="3">
                        <c:v>TikTok</c:v>
                      </c:pt>
                      <c:pt idx="4">
                        <c:v>Snapchat</c:v>
                      </c:pt>
                      <c:pt idx="5">
                        <c:v>Instagram</c:v>
                      </c:pt>
                    </c:strCache>
                  </c:strRef>
                </c:cat>
                <c:val>
                  <c:numRef>
                    <c:extLst xmlns:c15="http://schemas.microsoft.com/office/drawing/2012/chart">
                      <c:ext xmlns:c15="http://schemas.microsoft.com/office/drawing/2012/chart" uri="{02D57815-91ED-43cb-92C2-25804820EDAC}">
                        <c15:formulaRef>
                          <c15:sqref>'Social Charts new'!$F$67:$F$72</c15:sqref>
                        </c15:formulaRef>
                      </c:ext>
                    </c:extLst>
                    <c:numCache>
                      <c:formatCode>0%</c:formatCode>
                      <c:ptCount val="6"/>
                      <c:pt idx="0">
                        <c:v>0.28000000000000003</c:v>
                      </c:pt>
                      <c:pt idx="1">
                        <c:v>0.34</c:v>
                      </c:pt>
                      <c:pt idx="2">
                        <c:v>0.41</c:v>
                      </c:pt>
                      <c:pt idx="3">
                        <c:v>0.71</c:v>
                      </c:pt>
                      <c:pt idx="4">
                        <c:v>0.78</c:v>
                      </c:pt>
                      <c:pt idx="5">
                        <c:v>0.84</c:v>
                      </c:pt>
                    </c:numCache>
                  </c:numRef>
                </c:val>
                <c:extLst xmlns:c15="http://schemas.microsoft.com/office/drawing/2012/chart">
                  <c:ext xmlns:c16="http://schemas.microsoft.com/office/drawing/2014/chart" uri="{C3380CC4-5D6E-409C-BE32-E72D297353CC}">
                    <c16:uniqueId val="{00000005-5595-4627-9814-94D0C1F04486}"/>
                  </c:ext>
                </c:extLst>
              </c15:ser>
            </c15:filteredBarSeries>
          </c:ext>
        </c:extLst>
      </c:barChart>
      <c:catAx>
        <c:axId val="53178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1771328"/>
        <c:crosses val="autoZero"/>
        <c:auto val="1"/>
        <c:lblAlgn val="ctr"/>
        <c:lblOffset val="100"/>
        <c:noMultiLvlLbl val="0"/>
      </c:catAx>
      <c:valAx>
        <c:axId val="531771328"/>
        <c:scaling>
          <c:orientation val="minMax"/>
        </c:scaling>
        <c:delete val="1"/>
        <c:axPos val="l"/>
        <c:numFmt formatCode="0%" sourceLinked="1"/>
        <c:majorTickMark val="none"/>
        <c:minorTickMark val="none"/>
        <c:tickLblPos val="nextTo"/>
        <c:crossAx val="531785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Video!$Y$61</c:f>
              <c:strCache>
                <c:ptCount val="1"/>
                <c:pt idx="0">
                  <c:v>Fall 2021</c:v>
                </c:pt>
              </c:strCache>
            </c:strRef>
          </c:tx>
          <c:spPr>
            <a:solidFill>
              <a:schemeClr val="accent1"/>
            </a:solidFill>
            <a:ln>
              <a:noFill/>
            </a:ln>
            <a:effectLst/>
          </c:spPr>
          <c:invertIfNegative val="0"/>
          <c:dLbls>
            <c:dLbl>
              <c:idx val="6"/>
              <c:layout>
                <c:manualLayout>
                  <c:x val="-8.3472454090150246E-3"/>
                  <c:y val="-1.42597612400800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47-407F-AA2B-F18E8A351D1F}"/>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Video!$X$62:$X$69</c:f>
              <c:strCache>
                <c:ptCount val="8"/>
                <c:pt idx="0">
                  <c:v>Amazon Prime</c:v>
                </c:pt>
                <c:pt idx="1">
                  <c:v>Cable TV</c:v>
                </c:pt>
                <c:pt idx="2">
                  <c:v>HBO Max</c:v>
                </c:pt>
                <c:pt idx="3">
                  <c:v>Disney+</c:v>
                </c:pt>
                <c:pt idx="4">
                  <c:v>Other streaming</c:v>
                </c:pt>
                <c:pt idx="5">
                  <c:v>Hulu</c:v>
                </c:pt>
                <c:pt idx="6">
                  <c:v>YouTube</c:v>
                </c:pt>
                <c:pt idx="7">
                  <c:v>Netflix</c:v>
                </c:pt>
              </c:strCache>
            </c:strRef>
          </c:cat>
          <c:val>
            <c:numRef>
              <c:f>Video!$Y$62:$Y$69</c:f>
              <c:numCache>
                <c:formatCode>0%_);\(0%\);0%_);@_)</c:formatCode>
                <c:ptCount val="8"/>
                <c:pt idx="0">
                  <c:v>3.4856724999999998E-2</c:v>
                </c:pt>
                <c:pt idx="1">
                  <c:v>6.0877700999999999E-2</c:v>
                </c:pt>
                <c:pt idx="2">
                  <c:v>3.5760350000000003E-2</c:v>
                </c:pt>
                <c:pt idx="3">
                  <c:v>6.6252851249999994E-2</c:v>
                </c:pt>
                <c:pt idx="4">
                  <c:v>6.7469273750000003E-2</c:v>
                </c:pt>
                <c:pt idx="5">
                  <c:v>8.3091749999999992E-2</c:v>
                </c:pt>
                <c:pt idx="6">
                  <c:v>0.30086269999999993</c:v>
                </c:pt>
                <c:pt idx="7">
                  <c:v>0.32236684900000007</c:v>
                </c:pt>
              </c:numCache>
            </c:numRef>
          </c:val>
          <c:extLst>
            <c:ext xmlns:c16="http://schemas.microsoft.com/office/drawing/2014/chart" uri="{C3380CC4-5D6E-409C-BE32-E72D297353CC}">
              <c16:uniqueId val="{00000000-1747-407F-AA2B-F18E8A351D1F}"/>
            </c:ext>
          </c:extLst>
        </c:ser>
        <c:ser>
          <c:idx val="1"/>
          <c:order val="1"/>
          <c:tx>
            <c:strRef>
              <c:f>Video!$Z$61</c:f>
              <c:strCache>
                <c:ptCount val="1"/>
                <c:pt idx="0">
                  <c:v>Spring 2022</c:v>
                </c:pt>
              </c:strCache>
            </c:strRef>
          </c:tx>
          <c:spPr>
            <a:solidFill>
              <a:srgbClr val="E65400"/>
            </a:solidFill>
            <a:ln>
              <a:noFill/>
            </a:ln>
            <a:effectLst/>
          </c:spPr>
          <c:invertIfNegative val="0"/>
          <c:dLbls>
            <c:dLbl>
              <c:idx val="6"/>
              <c:layout>
                <c:manualLayout>
                  <c:x val="1.3912075681691708E-3"/>
                  <c:y val="9.33376972585664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47-407F-AA2B-F18E8A351D1F}"/>
                </c:ext>
              </c:extLst>
            </c:dLbl>
            <c:dLbl>
              <c:idx val="7"/>
              <c:layout>
                <c:manualLayout>
                  <c:x val="-1.3912075681690689E-3"/>
                  <c:y val="-3.1112565752855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747-407F-AA2B-F18E8A351D1F}"/>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Video!$X$62:$X$69</c:f>
              <c:strCache>
                <c:ptCount val="8"/>
                <c:pt idx="0">
                  <c:v>Amazon Prime</c:v>
                </c:pt>
                <c:pt idx="1">
                  <c:v>Cable TV</c:v>
                </c:pt>
                <c:pt idx="2">
                  <c:v>HBO Max</c:v>
                </c:pt>
                <c:pt idx="3">
                  <c:v>Disney+</c:v>
                </c:pt>
                <c:pt idx="4">
                  <c:v>Other streaming</c:v>
                </c:pt>
                <c:pt idx="5">
                  <c:v>Hulu</c:v>
                </c:pt>
                <c:pt idx="6">
                  <c:v>YouTube</c:v>
                </c:pt>
                <c:pt idx="7">
                  <c:v>Netflix</c:v>
                </c:pt>
              </c:strCache>
            </c:strRef>
          </c:cat>
          <c:val>
            <c:numRef>
              <c:f>Video!$Z$62:$Z$69</c:f>
              <c:numCache>
                <c:formatCode>0%_);\(0%\);0%_);@_)</c:formatCode>
                <c:ptCount val="8"/>
                <c:pt idx="0">
                  <c:v>3.3994047950933928E-2</c:v>
                </c:pt>
                <c:pt idx="1">
                  <c:v>5.8749414552550887E-2</c:v>
                </c:pt>
                <c:pt idx="2">
                  <c:v>5.9796724282129912E-2</c:v>
                </c:pt>
                <c:pt idx="3">
                  <c:v>7.1129537217730701E-2</c:v>
                </c:pt>
                <c:pt idx="4">
                  <c:v>6.6656161137440759E-2</c:v>
                </c:pt>
                <c:pt idx="5">
                  <c:v>7.7338486200167283E-2</c:v>
                </c:pt>
                <c:pt idx="6">
                  <c:v>0.29508325899080012</c:v>
                </c:pt>
                <c:pt idx="7">
                  <c:v>0.30183318929467523</c:v>
                </c:pt>
              </c:numCache>
            </c:numRef>
          </c:val>
          <c:extLst>
            <c:ext xmlns:c16="http://schemas.microsoft.com/office/drawing/2014/chart" uri="{C3380CC4-5D6E-409C-BE32-E72D297353CC}">
              <c16:uniqueId val="{00000001-1747-407F-AA2B-F18E8A351D1F}"/>
            </c:ext>
          </c:extLst>
        </c:ser>
        <c:ser>
          <c:idx val="2"/>
          <c:order val="2"/>
          <c:tx>
            <c:strRef>
              <c:f>Video!$AA$61</c:f>
              <c:strCache>
                <c:ptCount val="1"/>
                <c:pt idx="0">
                  <c:v>Fall 2022</c:v>
                </c:pt>
              </c:strCache>
            </c:strRef>
          </c:tx>
          <c:spPr>
            <a:solidFill>
              <a:schemeClr val="accent3"/>
            </a:solidFill>
            <a:ln>
              <a:noFill/>
            </a:ln>
            <a:effectLst/>
          </c:spPr>
          <c:invertIfNegative val="0"/>
          <c:dLbls>
            <c:dLbl>
              <c:idx val="6"/>
              <c:layout>
                <c:manualLayout>
                  <c:x val="4.1736227045075123E-3"/>
                  <c:y val="9.33376972585664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47-407F-AA2B-F18E8A351D1F}"/>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Video!$X$62:$X$69</c:f>
              <c:strCache>
                <c:ptCount val="8"/>
                <c:pt idx="0">
                  <c:v>Amazon Prime</c:v>
                </c:pt>
                <c:pt idx="1">
                  <c:v>Cable TV</c:v>
                </c:pt>
                <c:pt idx="2">
                  <c:v>HBO Max</c:v>
                </c:pt>
                <c:pt idx="3">
                  <c:v>Disney+</c:v>
                </c:pt>
                <c:pt idx="4">
                  <c:v>Other streaming</c:v>
                </c:pt>
                <c:pt idx="5">
                  <c:v>Hulu</c:v>
                </c:pt>
                <c:pt idx="6">
                  <c:v>YouTube</c:v>
                </c:pt>
                <c:pt idx="7">
                  <c:v>Netflix</c:v>
                </c:pt>
              </c:strCache>
            </c:strRef>
          </c:cat>
          <c:val>
            <c:numRef>
              <c:f>Video!$AA$62:$AA$69</c:f>
              <c:numCache>
                <c:formatCode>0%_);\(0%\);0%_);@_)</c:formatCode>
                <c:ptCount val="8"/>
                <c:pt idx="0">
                  <c:v>4.3053572413793102E-2</c:v>
                </c:pt>
                <c:pt idx="1">
                  <c:v>4.979381379310345E-2</c:v>
                </c:pt>
                <c:pt idx="2">
                  <c:v>5.0070468965517236E-2</c:v>
                </c:pt>
                <c:pt idx="3">
                  <c:v>7.2659503448275875E-2</c:v>
                </c:pt>
                <c:pt idx="4">
                  <c:v>6.3153634482758625E-2</c:v>
                </c:pt>
                <c:pt idx="5">
                  <c:v>8.0828400000000009E-2</c:v>
                </c:pt>
                <c:pt idx="6">
                  <c:v>0.28827929655172413</c:v>
                </c:pt>
                <c:pt idx="7">
                  <c:v>0.31840908965517234</c:v>
                </c:pt>
              </c:numCache>
            </c:numRef>
          </c:val>
          <c:extLst>
            <c:ext xmlns:c16="http://schemas.microsoft.com/office/drawing/2014/chart" uri="{C3380CC4-5D6E-409C-BE32-E72D297353CC}">
              <c16:uniqueId val="{00000002-1747-407F-AA2B-F18E8A351D1F}"/>
            </c:ext>
          </c:extLst>
        </c:ser>
        <c:ser>
          <c:idx val="3"/>
          <c:order val="3"/>
          <c:tx>
            <c:strRef>
              <c:f>Video!$AB$61</c:f>
              <c:strCache>
                <c:ptCount val="1"/>
                <c:pt idx="0">
                  <c:v>Spring 2023</c:v>
                </c:pt>
              </c:strCache>
            </c:strRef>
          </c:tx>
          <c:spPr>
            <a:solidFill>
              <a:srgbClr val="4A4F59"/>
            </a:solidFill>
            <a:ln>
              <a:noFill/>
            </a:ln>
            <a:effectLst/>
          </c:spPr>
          <c:invertIfNegative val="0"/>
          <c:dLbls>
            <c:dLbl>
              <c:idx val="6"/>
              <c:layout>
                <c:manualLayout>
                  <c:x val="9.738452977184196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47-407F-AA2B-F18E8A351D1F}"/>
                </c:ext>
              </c:extLst>
            </c:dLbl>
            <c:dLbl>
              <c:idx val="7"/>
              <c:layout>
                <c:manualLayout>
                  <c:x val="6.9560378408456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47-407F-AA2B-F18E8A351D1F}"/>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Video!$X$62:$X$69</c:f>
              <c:strCache>
                <c:ptCount val="8"/>
                <c:pt idx="0">
                  <c:v>Amazon Prime</c:v>
                </c:pt>
                <c:pt idx="1">
                  <c:v>Cable TV</c:v>
                </c:pt>
                <c:pt idx="2">
                  <c:v>HBO Max</c:v>
                </c:pt>
                <c:pt idx="3">
                  <c:v>Disney+</c:v>
                </c:pt>
                <c:pt idx="4">
                  <c:v>Other streaming</c:v>
                </c:pt>
                <c:pt idx="5">
                  <c:v>Hulu</c:v>
                </c:pt>
                <c:pt idx="6">
                  <c:v>YouTube</c:v>
                </c:pt>
                <c:pt idx="7">
                  <c:v>Netflix</c:v>
                </c:pt>
              </c:strCache>
            </c:strRef>
          </c:cat>
          <c:val>
            <c:numRef>
              <c:f>Video!$AB$62:$AB$69</c:f>
              <c:numCache>
                <c:formatCode>0%_);\(0%\);0%_);@_)</c:formatCode>
                <c:ptCount val="8"/>
                <c:pt idx="0">
                  <c:v>4.0546879943751106E-2</c:v>
                </c:pt>
                <c:pt idx="1">
                  <c:v>5.0887097908243979E-2</c:v>
                </c:pt>
                <c:pt idx="2">
                  <c:v>6.2569906837757067E-2</c:v>
                </c:pt>
                <c:pt idx="3">
                  <c:v>6.5700457022323772E-2</c:v>
                </c:pt>
                <c:pt idx="4">
                  <c:v>7.3479117595359467E-2</c:v>
                </c:pt>
                <c:pt idx="5">
                  <c:v>7.9761030058006679E-2</c:v>
                </c:pt>
                <c:pt idx="6">
                  <c:v>0.28135238178941813</c:v>
                </c:pt>
                <c:pt idx="7">
                  <c:v>0.30913529618562136</c:v>
                </c:pt>
              </c:numCache>
            </c:numRef>
          </c:val>
          <c:extLst>
            <c:ext xmlns:c16="http://schemas.microsoft.com/office/drawing/2014/chart" uri="{C3380CC4-5D6E-409C-BE32-E72D297353CC}">
              <c16:uniqueId val="{00000003-1747-407F-AA2B-F18E8A351D1F}"/>
            </c:ext>
          </c:extLst>
        </c:ser>
        <c:dLbls>
          <c:showLegendKey val="0"/>
          <c:showVal val="0"/>
          <c:showCatName val="0"/>
          <c:showSerName val="0"/>
          <c:showPercent val="0"/>
          <c:showBubbleSize val="0"/>
        </c:dLbls>
        <c:gapWidth val="219"/>
        <c:overlap val="-27"/>
        <c:axId val="371283887"/>
        <c:axId val="371304271"/>
      </c:barChart>
      <c:catAx>
        <c:axId val="37128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1304271"/>
        <c:crosses val="autoZero"/>
        <c:auto val="1"/>
        <c:lblAlgn val="ctr"/>
        <c:lblOffset val="100"/>
        <c:noMultiLvlLbl val="0"/>
      </c:catAx>
      <c:valAx>
        <c:axId val="371304271"/>
        <c:scaling>
          <c:orientation val="minMax"/>
        </c:scaling>
        <c:delete val="1"/>
        <c:axPos val="l"/>
        <c:numFmt formatCode="0%_);\(0%\);0%_);@_)" sourceLinked="1"/>
        <c:majorTickMark val="none"/>
        <c:minorTickMark val="none"/>
        <c:tickLblPos val="nextTo"/>
        <c:crossAx val="371283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Metaverse!$C$6</c:f>
              <c:strCache>
                <c:ptCount val="1"/>
                <c:pt idx="0">
                  <c:v>Spring 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Metaverse!$B$7:$B$10</c:f>
              <c:strCache>
                <c:ptCount val="4"/>
                <c:pt idx="0">
                  <c:v>Owns VR device, seldom uses it</c:v>
                </c:pt>
                <c:pt idx="1">
                  <c:v>Occasional user (several times / month)</c:v>
                </c:pt>
                <c:pt idx="2">
                  <c:v>Moderate user (several times / week)</c:v>
                </c:pt>
                <c:pt idx="3">
                  <c:v>Frequent user (daily)</c:v>
                </c:pt>
              </c:strCache>
            </c:strRef>
          </c:cat>
          <c:val>
            <c:numRef>
              <c:f>Metaverse!$C$7:$C$10</c:f>
              <c:numCache>
                <c:formatCode>0%_);\(0%\);0%_);@_)</c:formatCode>
                <c:ptCount val="4"/>
                <c:pt idx="0">
                  <c:v>0.48362855609232419</c:v>
                </c:pt>
                <c:pt idx="1">
                  <c:v>0.34192163177670426</c:v>
                </c:pt>
                <c:pt idx="2">
                  <c:v>0.11969940955448202</c:v>
                </c:pt>
                <c:pt idx="3">
                  <c:v>5.4750402576489533E-2</c:v>
                </c:pt>
              </c:numCache>
            </c:numRef>
          </c:val>
          <c:extLst>
            <c:ext xmlns:c16="http://schemas.microsoft.com/office/drawing/2014/chart" uri="{C3380CC4-5D6E-409C-BE32-E72D297353CC}">
              <c16:uniqueId val="{00000000-46AF-4731-B1C0-2245A0C0D9C8}"/>
            </c:ext>
          </c:extLst>
        </c:ser>
        <c:ser>
          <c:idx val="1"/>
          <c:order val="1"/>
          <c:tx>
            <c:strRef>
              <c:f>Metaverse!$D$6</c:f>
              <c:strCache>
                <c:ptCount val="1"/>
                <c:pt idx="0">
                  <c:v>Fall 2022</c:v>
                </c:pt>
              </c:strCache>
            </c:strRef>
          </c:tx>
          <c:spPr>
            <a:solidFill>
              <a:srgbClr val="E654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Metaverse!$B$7:$B$10</c:f>
              <c:strCache>
                <c:ptCount val="4"/>
                <c:pt idx="0">
                  <c:v>Owns VR device, seldom uses it</c:v>
                </c:pt>
                <c:pt idx="1">
                  <c:v>Occasional user (several times / month)</c:v>
                </c:pt>
                <c:pt idx="2">
                  <c:v>Moderate user (several times / week)</c:v>
                </c:pt>
                <c:pt idx="3">
                  <c:v>Frequent user (daily)</c:v>
                </c:pt>
              </c:strCache>
            </c:strRef>
          </c:cat>
          <c:val>
            <c:numRef>
              <c:f>Metaverse!$D$7:$D$10</c:f>
              <c:numCache>
                <c:formatCode>0%_);\(0%\);0%_);@_)</c:formatCode>
                <c:ptCount val="4"/>
                <c:pt idx="0">
                  <c:v>0.50705329153605017</c:v>
                </c:pt>
                <c:pt idx="1">
                  <c:v>0.35370950888192265</c:v>
                </c:pt>
                <c:pt idx="2">
                  <c:v>0.10188087774294671</c:v>
                </c:pt>
                <c:pt idx="3">
                  <c:v>3.7617554858934171E-2</c:v>
                </c:pt>
              </c:numCache>
            </c:numRef>
          </c:val>
          <c:extLst>
            <c:ext xmlns:c16="http://schemas.microsoft.com/office/drawing/2014/chart" uri="{C3380CC4-5D6E-409C-BE32-E72D297353CC}">
              <c16:uniqueId val="{00000001-46AF-4731-B1C0-2245A0C0D9C8}"/>
            </c:ext>
          </c:extLst>
        </c:ser>
        <c:ser>
          <c:idx val="2"/>
          <c:order val="2"/>
          <c:tx>
            <c:strRef>
              <c:f>Metaverse!$E$6</c:f>
              <c:strCache>
                <c:ptCount val="1"/>
                <c:pt idx="0">
                  <c:v>Spring 2023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Metaverse!$B$7:$B$10</c:f>
              <c:strCache>
                <c:ptCount val="4"/>
                <c:pt idx="0">
                  <c:v>Owns VR device, seldom uses it</c:v>
                </c:pt>
                <c:pt idx="1">
                  <c:v>Occasional user (several times / month)</c:v>
                </c:pt>
                <c:pt idx="2">
                  <c:v>Moderate user (several times / week)</c:v>
                </c:pt>
                <c:pt idx="3">
                  <c:v>Frequent user (daily)</c:v>
                </c:pt>
              </c:strCache>
            </c:strRef>
          </c:cat>
          <c:val>
            <c:numRef>
              <c:f>Metaverse!$E$7:$E$10</c:f>
              <c:numCache>
                <c:formatCode>0%_);\(0%\);0%_);@_)</c:formatCode>
                <c:ptCount val="4"/>
                <c:pt idx="0">
                  <c:v>0.53470919324577859</c:v>
                </c:pt>
                <c:pt idx="1">
                  <c:v>0.32707942464040024</c:v>
                </c:pt>
                <c:pt idx="2">
                  <c:v>9.5684803001876179E-2</c:v>
                </c:pt>
                <c:pt idx="3">
                  <c:v>4.2526579111944969E-2</c:v>
                </c:pt>
              </c:numCache>
            </c:numRef>
          </c:val>
          <c:extLst>
            <c:ext xmlns:c16="http://schemas.microsoft.com/office/drawing/2014/chart" uri="{C3380CC4-5D6E-409C-BE32-E72D297353CC}">
              <c16:uniqueId val="{00000002-46AF-4731-B1C0-2245A0C0D9C8}"/>
            </c:ext>
          </c:extLst>
        </c:ser>
        <c:dLbls>
          <c:showLegendKey val="0"/>
          <c:showVal val="0"/>
          <c:showCatName val="0"/>
          <c:showSerName val="0"/>
          <c:showPercent val="0"/>
          <c:showBubbleSize val="0"/>
        </c:dLbls>
        <c:gapWidth val="219"/>
        <c:overlap val="-27"/>
        <c:axId val="374961983"/>
        <c:axId val="374957823"/>
      </c:barChart>
      <c:catAx>
        <c:axId val="374961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4957823"/>
        <c:crosses val="autoZero"/>
        <c:auto val="1"/>
        <c:lblAlgn val="ctr"/>
        <c:lblOffset val="100"/>
        <c:noMultiLvlLbl val="0"/>
      </c:catAx>
      <c:valAx>
        <c:axId val="374957823"/>
        <c:scaling>
          <c:orientation val="minMax"/>
        </c:scaling>
        <c:delete val="1"/>
        <c:axPos val="l"/>
        <c:numFmt formatCode="0%_);\(0%\);0%_);@_)" sourceLinked="1"/>
        <c:majorTickMark val="none"/>
        <c:minorTickMark val="none"/>
        <c:tickLblPos val="nextTo"/>
        <c:crossAx val="374961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Metaverse!$I$6</c:f>
              <c:strCache>
                <c:ptCount val="1"/>
                <c:pt idx="0">
                  <c:v>Spring 2022</c:v>
                </c:pt>
              </c:strCache>
            </c:strRef>
          </c:tx>
          <c:spPr>
            <a:solidFill>
              <a:schemeClr val="accent1"/>
            </a:solidFill>
            <a:ln>
              <a:noFill/>
            </a:ln>
            <a:effectLst/>
          </c:spPr>
          <c:invertIfNegative val="0"/>
          <c:dLbls>
            <c:dLbl>
              <c:idx val="0"/>
              <c:layout>
                <c:manualLayout>
                  <c:x val="-1.11482720178372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91A-4BD9-8AB0-6E5B2D6B120D}"/>
                </c:ext>
              </c:extLst>
            </c:dLbl>
            <c:dLbl>
              <c:idx val="1"/>
              <c:layout>
                <c:manualLayout>
                  <c:x val="-5.57413600891861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1A-4BD9-8AB0-6E5B2D6B120D}"/>
                </c:ext>
              </c:extLst>
            </c:dLbl>
            <c:dLbl>
              <c:idx val="2"/>
              <c:layout>
                <c:manualLayout>
                  <c:x val="-1.393534002229649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1A-4BD9-8AB0-6E5B2D6B120D}"/>
                </c:ext>
              </c:extLst>
            </c:dLbl>
            <c:dLbl>
              <c:idx val="3"/>
              <c:layout>
                <c:manualLayout>
                  <c:x val="-8.3612040133779261E-3"/>
                  <c:y val="-3.40068833921709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1A-4BD9-8AB0-6E5B2D6B120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Metaverse!$H$7:$H$11</c:f>
              <c:strCache>
                <c:ptCount val="5"/>
                <c:pt idx="0">
                  <c:v>Not interested, no plans to purchase</c:v>
                </c:pt>
                <c:pt idx="1">
                  <c:v>Moderately interested, may purchase</c:v>
                </c:pt>
                <c:pt idx="2">
                  <c:v>Unsure</c:v>
                </c:pt>
                <c:pt idx="3">
                  <c:v>Interested, no plans to purchase</c:v>
                </c:pt>
                <c:pt idx="4">
                  <c:v>Interested, intend to purchase</c:v>
                </c:pt>
              </c:strCache>
            </c:strRef>
          </c:cat>
          <c:val>
            <c:numRef>
              <c:f>Metaverse!$I$7:$I$11</c:f>
              <c:numCache>
                <c:formatCode>0%_);\(0%\);0%_);@_)</c:formatCode>
                <c:ptCount val="5"/>
                <c:pt idx="0">
                  <c:v>0.31911128588281557</c:v>
                </c:pt>
                <c:pt idx="1">
                  <c:v>0.17951238694455368</c:v>
                </c:pt>
                <c:pt idx="2">
                  <c:v>0.16496264254817145</c:v>
                </c:pt>
                <c:pt idx="3">
                  <c:v>0.24891860007864727</c:v>
                </c:pt>
                <c:pt idx="4">
                  <c:v>8.7495084545812035E-2</c:v>
                </c:pt>
              </c:numCache>
            </c:numRef>
          </c:val>
          <c:extLst>
            <c:ext xmlns:c16="http://schemas.microsoft.com/office/drawing/2014/chart" uri="{C3380CC4-5D6E-409C-BE32-E72D297353CC}">
              <c16:uniqueId val="{00000000-191A-4BD9-8AB0-6E5B2D6B120D}"/>
            </c:ext>
          </c:extLst>
        </c:ser>
        <c:ser>
          <c:idx val="1"/>
          <c:order val="1"/>
          <c:tx>
            <c:strRef>
              <c:f>Metaverse!$J$6</c:f>
              <c:strCache>
                <c:ptCount val="1"/>
                <c:pt idx="0">
                  <c:v>Fall 2022</c:v>
                </c:pt>
              </c:strCache>
            </c:strRef>
          </c:tx>
          <c:spPr>
            <a:solidFill>
              <a:srgbClr val="E65400"/>
            </a:solidFill>
            <a:ln>
              <a:noFill/>
            </a:ln>
            <a:effectLst/>
          </c:spPr>
          <c:invertIfNegative val="0"/>
          <c:dLbls>
            <c:dLbl>
              <c:idx val="1"/>
              <c:layout>
                <c:manualLayout>
                  <c:x val="5.5741360089186179E-3"/>
                  <c:y val="-3.70988468100986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1A-4BD9-8AB0-6E5B2D6B120D}"/>
                </c:ext>
              </c:extLst>
            </c:dLbl>
            <c:dLbl>
              <c:idx val="3"/>
              <c:layout>
                <c:manualLayout>
                  <c:x val="5.5741360089186179E-3"/>
                  <c:y val="3.70988468100976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91A-4BD9-8AB0-6E5B2D6B120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Metaverse!$H$7:$H$11</c:f>
              <c:strCache>
                <c:ptCount val="5"/>
                <c:pt idx="0">
                  <c:v>Not interested, no plans to purchase</c:v>
                </c:pt>
                <c:pt idx="1">
                  <c:v>Moderately interested, may purchase</c:v>
                </c:pt>
                <c:pt idx="2">
                  <c:v>Unsure</c:v>
                </c:pt>
                <c:pt idx="3">
                  <c:v>Interested, no plans to purchase</c:v>
                </c:pt>
                <c:pt idx="4">
                  <c:v>Interested, intend to purchase</c:v>
                </c:pt>
              </c:strCache>
            </c:strRef>
          </c:cat>
          <c:val>
            <c:numRef>
              <c:f>Metaverse!$J$7:$J$11</c:f>
              <c:numCache>
                <c:formatCode>0%_);\(0%\);0%_);@_)</c:formatCode>
                <c:ptCount val="5"/>
                <c:pt idx="0">
                  <c:v>0.31606519208381839</c:v>
                </c:pt>
                <c:pt idx="1">
                  <c:v>0.17850213426464881</c:v>
                </c:pt>
                <c:pt idx="2">
                  <c:v>0.16695770275514163</c:v>
                </c:pt>
                <c:pt idx="3">
                  <c:v>0.253104384943733</c:v>
                </c:pt>
                <c:pt idx="4">
                  <c:v>8.5370585952658132E-2</c:v>
                </c:pt>
              </c:numCache>
            </c:numRef>
          </c:val>
          <c:extLst>
            <c:ext xmlns:c16="http://schemas.microsoft.com/office/drawing/2014/chart" uri="{C3380CC4-5D6E-409C-BE32-E72D297353CC}">
              <c16:uniqueId val="{00000001-191A-4BD9-8AB0-6E5B2D6B120D}"/>
            </c:ext>
          </c:extLst>
        </c:ser>
        <c:ser>
          <c:idx val="2"/>
          <c:order val="2"/>
          <c:tx>
            <c:strRef>
              <c:f>Metaverse!$K$6</c:f>
              <c:strCache>
                <c:ptCount val="1"/>
                <c:pt idx="0">
                  <c:v>Spring 2023</c:v>
                </c:pt>
              </c:strCache>
            </c:strRef>
          </c:tx>
          <c:spPr>
            <a:solidFill>
              <a:schemeClr val="accent3"/>
            </a:solidFill>
            <a:ln>
              <a:noFill/>
            </a:ln>
            <a:effectLst/>
          </c:spPr>
          <c:invertIfNegative val="0"/>
          <c:dLbls>
            <c:dLbl>
              <c:idx val="1"/>
              <c:layout>
                <c:manualLayout>
                  <c:x val="1.3935340022296544E-2"/>
                  <c:y val="-6.801376678434195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1A-4BD9-8AB0-6E5B2D6B120D}"/>
                </c:ext>
              </c:extLst>
            </c:dLbl>
            <c:dLbl>
              <c:idx val="2"/>
              <c:layout>
                <c:manualLayout>
                  <c:x val="1.6722408026755751E-2"/>
                  <c:y val="-6.801376678434195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1A-4BD9-8AB0-6E5B2D6B120D}"/>
                </c:ext>
              </c:extLst>
            </c:dLbl>
            <c:dLbl>
              <c:idx val="3"/>
              <c:layout>
                <c:manualLayout>
                  <c:x val="2.2296653762761159E-2"/>
                  <c:y val="1.1129800101481379E-2"/>
                </c:manualLayout>
              </c:layout>
              <c:showLegendKey val="0"/>
              <c:showVal val="1"/>
              <c:showCatName val="0"/>
              <c:showSerName val="0"/>
              <c:showPercent val="0"/>
              <c:showBubbleSize val="0"/>
              <c:extLst>
                <c:ext xmlns:c15="http://schemas.microsoft.com/office/drawing/2012/chart" uri="{CE6537A1-D6FC-4f65-9D91-7224C49458BB}">
                  <c15:layout>
                    <c:manualLayout>
                      <c:w val="6.6917502787067998E-2"/>
                      <c:h val="4.9508557126527797E-2"/>
                    </c:manualLayout>
                  </c15:layout>
                </c:ext>
                <c:ext xmlns:c16="http://schemas.microsoft.com/office/drawing/2014/chart" uri="{C3380CC4-5D6E-409C-BE32-E72D297353CC}">
                  <c16:uniqueId val="{00000009-191A-4BD9-8AB0-6E5B2D6B120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Metaverse!$H$7:$H$11</c:f>
              <c:strCache>
                <c:ptCount val="5"/>
                <c:pt idx="0">
                  <c:v>Not interested, no plans to purchase</c:v>
                </c:pt>
                <c:pt idx="1">
                  <c:v>Moderately interested, may purchase</c:v>
                </c:pt>
                <c:pt idx="2">
                  <c:v>Unsure</c:v>
                </c:pt>
                <c:pt idx="3">
                  <c:v>Interested, no plans to purchase</c:v>
                </c:pt>
                <c:pt idx="4">
                  <c:v>Interested, intend to purchase</c:v>
                </c:pt>
              </c:strCache>
            </c:strRef>
          </c:cat>
          <c:val>
            <c:numRef>
              <c:f>Metaverse!$K$7:$K$11</c:f>
              <c:numCache>
                <c:formatCode>0%_);\(0%\);0%_);@_)</c:formatCode>
                <c:ptCount val="5"/>
                <c:pt idx="0">
                  <c:v>0.3492303810244764</c:v>
                </c:pt>
                <c:pt idx="1">
                  <c:v>0.15846580873075952</c:v>
                </c:pt>
                <c:pt idx="2">
                  <c:v>0.16704516780217007</c:v>
                </c:pt>
                <c:pt idx="3">
                  <c:v>0.25662376987130964</c:v>
                </c:pt>
                <c:pt idx="4">
                  <c:v>6.863487257128438E-2</c:v>
                </c:pt>
              </c:numCache>
            </c:numRef>
          </c:val>
          <c:extLst>
            <c:ext xmlns:c16="http://schemas.microsoft.com/office/drawing/2014/chart" uri="{C3380CC4-5D6E-409C-BE32-E72D297353CC}">
              <c16:uniqueId val="{00000002-191A-4BD9-8AB0-6E5B2D6B120D}"/>
            </c:ext>
          </c:extLst>
        </c:ser>
        <c:dLbls>
          <c:showLegendKey val="0"/>
          <c:showVal val="0"/>
          <c:showCatName val="0"/>
          <c:showSerName val="0"/>
          <c:showPercent val="0"/>
          <c:showBubbleSize val="0"/>
        </c:dLbls>
        <c:gapWidth val="219"/>
        <c:overlap val="-27"/>
        <c:axId val="2050473280"/>
        <c:axId val="2050474528"/>
      </c:barChart>
      <c:catAx>
        <c:axId val="205047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0474528"/>
        <c:crosses val="autoZero"/>
        <c:auto val="1"/>
        <c:lblAlgn val="ctr"/>
        <c:lblOffset val="100"/>
        <c:noMultiLvlLbl val="0"/>
      </c:catAx>
      <c:valAx>
        <c:axId val="2050474528"/>
        <c:scaling>
          <c:orientation val="minMax"/>
        </c:scaling>
        <c:delete val="1"/>
        <c:axPos val="l"/>
        <c:numFmt formatCode="0%_);\(0%\);0%_);@_)" sourceLinked="1"/>
        <c:majorTickMark val="none"/>
        <c:minorTickMark val="none"/>
        <c:tickLblPos val="nextTo"/>
        <c:crossAx val="2050473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977" tIns="48487" rIns="96977" bIns="48487" rtlCol="0"/>
          <a:lstStyle>
            <a:lvl1pPr algn="l">
              <a:defRPr sz="1300"/>
            </a:lvl1pPr>
          </a:lstStyle>
          <a:p>
            <a:endParaRPr lang="en-US" dirty="0"/>
          </a:p>
        </p:txBody>
      </p:sp>
      <p:sp>
        <p:nvSpPr>
          <p:cNvPr id="3" name="Date Placeholder 2"/>
          <p:cNvSpPr>
            <a:spLocks noGrp="1"/>
          </p:cNvSpPr>
          <p:nvPr>
            <p:ph type="dt" sz="quarter" idx="1"/>
          </p:nvPr>
        </p:nvSpPr>
        <p:spPr>
          <a:xfrm>
            <a:off x="4143589" y="0"/>
            <a:ext cx="3169920" cy="480060"/>
          </a:xfrm>
          <a:prstGeom prst="rect">
            <a:avLst/>
          </a:prstGeom>
        </p:spPr>
        <p:txBody>
          <a:bodyPr vert="horz" lIns="96977" tIns="48487" rIns="96977" bIns="48487" rtlCol="0"/>
          <a:lstStyle>
            <a:lvl1pPr algn="r">
              <a:defRPr sz="1300"/>
            </a:lvl1pPr>
          </a:lstStyle>
          <a:p>
            <a:fld id="{A98D198A-2544-4F71-8785-C6C77F346268}" type="datetimeFigureOut">
              <a:rPr lang="en-US" smtClean="0"/>
              <a:t>7/10/2023</a:t>
            </a:fld>
            <a:endParaRPr lang="en-US" dirty="0"/>
          </a:p>
        </p:txBody>
      </p:sp>
      <p:sp>
        <p:nvSpPr>
          <p:cNvPr id="4" name="Footer Placeholder 3"/>
          <p:cNvSpPr>
            <a:spLocks noGrp="1"/>
          </p:cNvSpPr>
          <p:nvPr>
            <p:ph type="ftr" sz="quarter" idx="2"/>
          </p:nvPr>
        </p:nvSpPr>
        <p:spPr>
          <a:xfrm>
            <a:off x="1" y="9119475"/>
            <a:ext cx="3169920" cy="480060"/>
          </a:xfrm>
          <a:prstGeom prst="rect">
            <a:avLst/>
          </a:prstGeom>
        </p:spPr>
        <p:txBody>
          <a:bodyPr vert="horz" lIns="96977" tIns="48487" rIns="96977" bIns="4848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9" y="9119475"/>
            <a:ext cx="3169920" cy="480060"/>
          </a:xfrm>
          <a:prstGeom prst="rect">
            <a:avLst/>
          </a:prstGeom>
        </p:spPr>
        <p:txBody>
          <a:bodyPr vert="horz" lIns="96977" tIns="48487" rIns="96977" bIns="48487" rtlCol="0" anchor="b"/>
          <a:lstStyle>
            <a:lvl1pPr algn="r">
              <a:defRPr sz="1300"/>
            </a:lvl1pPr>
          </a:lstStyle>
          <a:p>
            <a:fld id="{05FED8BE-CA64-4802-A79B-36BF404AAEA2}" type="slidenum">
              <a:rPr lang="en-US" smtClean="0"/>
              <a:t>‹#›</a:t>
            </a:fld>
            <a:endParaRPr lang="en-US" dirty="0"/>
          </a:p>
        </p:txBody>
      </p:sp>
    </p:spTree>
    <p:extLst>
      <p:ext uri="{BB962C8B-B14F-4D97-AF65-F5344CB8AC3E}">
        <p14:creationId xmlns:p14="http://schemas.microsoft.com/office/powerpoint/2010/main" val="554500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977" tIns="48487" rIns="96977" bIns="48487" rtlCol="0"/>
          <a:lstStyle>
            <a:lvl1pPr algn="l">
              <a:defRPr sz="13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977" tIns="48487" rIns="96977" bIns="48487" rtlCol="0"/>
          <a:lstStyle>
            <a:lvl1pPr algn="r">
              <a:defRPr sz="1300"/>
            </a:lvl1pPr>
          </a:lstStyle>
          <a:p>
            <a:fld id="{7E76FE53-031B-46A7-8C46-8B2F61476DC5}" type="datetimeFigureOut">
              <a:rPr lang="en-US" smtClean="0"/>
              <a:t>7/10/2023</a:t>
            </a:fld>
            <a:endParaRPr lang="en-US" dirty="0"/>
          </a:p>
        </p:txBody>
      </p:sp>
      <p:sp>
        <p:nvSpPr>
          <p:cNvPr id="4" name="Slide Image Placeholder 3"/>
          <p:cNvSpPr>
            <a:spLocks noGrp="1" noRot="1" noChangeAspect="1"/>
          </p:cNvSpPr>
          <p:nvPr>
            <p:ph type="sldImg" idx="2"/>
          </p:nvPr>
        </p:nvSpPr>
        <p:spPr>
          <a:xfrm>
            <a:off x="1327150" y="720725"/>
            <a:ext cx="4660900" cy="3602038"/>
          </a:xfrm>
          <a:prstGeom prst="rect">
            <a:avLst/>
          </a:prstGeom>
          <a:noFill/>
          <a:ln w="12700">
            <a:solidFill>
              <a:prstClr val="black"/>
            </a:solidFill>
          </a:ln>
        </p:spPr>
        <p:txBody>
          <a:bodyPr vert="horz" lIns="96977" tIns="48487" rIns="96977" bIns="4848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977" tIns="48487" rIns="96977" bIns="484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0060"/>
          </a:xfrm>
          <a:prstGeom prst="rect">
            <a:avLst/>
          </a:prstGeom>
        </p:spPr>
        <p:txBody>
          <a:bodyPr vert="horz" lIns="96977" tIns="48487" rIns="96977" bIns="484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6977" tIns="48487" rIns="96977" bIns="48487" rtlCol="0" anchor="b"/>
          <a:lstStyle>
            <a:lvl1pPr algn="r">
              <a:defRPr sz="1300"/>
            </a:lvl1pPr>
          </a:lstStyle>
          <a:p>
            <a:fld id="{B565A509-C684-4A89-B336-324158AFE68C}" type="slidenum">
              <a:rPr lang="en-US" smtClean="0"/>
              <a:t>‹#›</a:t>
            </a:fld>
            <a:endParaRPr lang="en-US" dirty="0"/>
          </a:p>
        </p:txBody>
      </p:sp>
    </p:spTree>
    <p:extLst>
      <p:ext uri="{BB962C8B-B14F-4D97-AF65-F5344CB8AC3E}">
        <p14:creationId xmlns:p14="http://schemas.microsoft.com/office/powerpoint/2010/main" val="284124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5A509-C684-4A89-B336-324158AFE68C}" type="slidenum">
              <a:rPr lang="en-US" smtClean="0"/>
              <a:t>4</a:t>
            </a:fld>
            <a:endParaRPr lang="en-US" dirty="0"/>
          </a:p>
        </p:txBody>
      </p:sp>
    </p:spTree>
    <p:extLst>
      <p:ext uri="{BB962C8B-B14F-4D97-AF65-F5344CB8AC3E}">
        <p14:creationId xmlns:p14="http://schemas.microsoft.com/office/powerpoint/2010/main" val="200776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5A509-C684-4A89-B336-324158AFE68C}" type="slidenum">
              <a:rPr lang="en-US" smtClean="0"/>
              <a:t>5</a:t>
            </a:fld>
            <a:endParaRPr lang="en-US" dirty="0"/>
          </a:p>
        </p:txBody>
      </p:sp>
    </p:spTree>
    <p:extLst>
      <p:ext uri="{BB962C8B-B14F-4D97-AF65-F5344CB8AC3E}">
        <p14:creationId xmlns:p14="http://schemas.microsoft.com/office/powerpoint/2010/main" val="200776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B565A509-C684-4A89-B336-324158AFE68C}" type="slidenum">
              <a:rPr lang="en-US" smtClean="0"/>
              <a:t>14</a:t>
            </a:fld>
            <a:endParaRPr lang="en-US" dirty="0"/>
          </a:p>
        </p:txBody>
      </p:sp>
    </p:spTree>
    <p:extLst>
      <p:ext uri="{BB962C8B-B14F-4D97-AF65-F5344CB8AC3E}">
        <p14:creationId xmlns:p14="http://schemas.microsoft.com/office/powerpoint/2010/main" val="4103225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5A509-C684-4A89-B336-324158AFE68C}" type="slidenum">
              <a:rPr lang="en-US" smtClean="0"/>
              <a:t>32</a:t>
            </a:fld>
            <a:endParaRPr lang="en-US" dirty="0"/>
          </a:p>
        </p:txBody>
      </p:sp>
    </p:spTree>
    <p:extLst>
      <p:ext uri="{BB962C8B-B14F-4D97-AF65-F5344CB8AC3E}">
        <p14:creationId xmlns:p14="http://schemas.microsoft.com/office/powerpoint/2010/main" val="1942470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cstate="print">
            <a:extLst>
              <a:ext uri="{28A0092B-C50C-407E-A947-70E740481C1C}">
                <a14:useLocalDpi xmlns:a14="http://schemas.microsoft.com/office/drawing/2010/main" val="0"/>
              </a:ext>
            </a:extLst>
          </a:blip>
          <a:srcRect t="17647" b="41177"/>
          <a:stretch/>
        </p:blipFill>
        <p:spPr>
          <a:xfrm>
            <a:off x="0" y="4572000"/>
            <a:ext cx="10058400" cy="3200400"/>
          </a:xfrm>
          <a:prstGeom prst="rect">
            <a:avLst/>
          </a:prstGeom>
        </p:spPr>
      </p:pic>
      <p:sp>
        <p:nvSpPr>
          <p:cNvPr id="8" name="Text Placeholder 4"/>
          <p:cNvSpPr>
            <a:spLocks noGrp="1"/>
          </p:cNvSpPr>
          <p:nvPr>
            <p:ph type="body" sz="quarter" idx="103" hasCustomPrompt="1"/>
          </p:nvPr>
        </p:nvSpPr>
        <p:spPr>
          <a:xfrm>
            <a:off x="1033272" y="1524000"/>
            <a:ext cx="8567928" cy="1828800"/>
          </a:xfrm>
          <a:prstGeom prst="rect">
            <a:avLst/>
          </a:prstGeom>
        </p:spPr>
        <p:txBody>
          <a:bodyPr lIns="0" tIns="0" rIns="0" bIns="0" anchor="t"/>
          <a:lstStyle>
            <a:lvl1pPr marL="0" indent="0">
              <a:lnSpc>
                <a:spcPct val="90000"/>
              </a:lnSpc>
              <a:spcBef>
                <a:spcPts val="0"/>
              </a:spcBef>
              <a:buNone/>
              <a:defRPr sz="6500" b="1" baseline="0">
                <a:solidFill>
                  <a:schemeClr val="tx1"/>
                </a:solidFill>
                <a:latin typeface="HelveticaNeueLT Std" panose="020B0604020202020204" pitchFamily="34" charset="0"/>
              </a:defRPr>
            </a:lvl1pPr>
          </a:lstStyle>
          <a:p>
            <a:pPr lvl="0"/>
            <a:r>
              <a:rPr lang="en-US" dirty="0"/>
              <a:t>Taking Stock </a:t>
            </a:r>
          </a:p>
          <a:p>
            <a:pPr lvl="0"/>
            <a:r>
              <a:rPr lang="en-US" dirty="0"/>
              <a:t>With Teens</a:t>
            </a:r>
          </a:p>
        </p:txBody>
      </p:sp>
      <p:sp>
        <p:nvSpPr>
          <p:cNvPr id="11" name="Rectangle 10"/>
          <p:cNvSpPr/>
          <p:nvPr userDrawn="1"/>
        </p:nvSpPr>
        <p:spPr>
          <a:xfrm>
            <a:off x="0" y="1645920"/>
            <a:ext cx="914400" cy="5852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6"/>
          <p:cNvSpPr>
            <a:spLocks noGrp="1"/>
          </p:cNvSpPr>
          <p:nvPr>
            <p:ph type="body" sz="quarter" idx="81" hasCustomPrompt="1"/>
          </p:nvPr>
        </p:nvSpPr>
        <p:spPr>
          <a:xfrm>
            <a:off x="1005840" y="868680"/>
            <a:ext cx="8595360" cy="320040"/>
          </a:xfrm>
          <a:prstGeom prst="rect">
            <a:avLst/>
          </a:prstGeom>
        </p:spPr>
        <p:txBody>
          <a:bodyPr lIns="0" tIns="0" rIns="0" bIns="0"/>
          <a:lstStyle>
            <a:lvl1pPr marL="27432" indent="0" algn="l">
              <a:buNone/>
              <a:defRPr sz="1600" b="1" cap="all" baseline="0">
                <a:solidFill>
                  <a:schemeClr val="accent1"/>
                </a:solidFill>
                <a:latin typeface="Arial" panose="020B0604020202020204" pitchFamily="34" charset="0"/>
                <a:cs typeface="Arial" panose="020B0604020202020204" pitchFamily="34" charset="0"/>
              </a:defRPr>
            </a:lvl1pPr>
          </a:lstStyle>
          <a:p>
            <a:pPr lvl="0"/>
            <a:r>
              <a:rPr lang="en-US" dirty="0"/>
              <a:t>Month 2020</a:t>
            </a:r>
          </a:p>
        </p:txBody>
      </p:sp>
      <p:sp>
        <p:nvSpPr>
          <p:cNvPr id="13" name="Text Placeholder 6"/>
          <p:cNvSpPr>
            <a:spLocks noGrp="1"/>
          </p:cNvSpPr>
          <p:nvPr>
            <p:ph type="body" sz="quarter" idx="64" hasCustomPrompt="1"/>
          </p:nvPr>
        </p:nvSpPr>
        <p:spPr>
          <a:xfrm>
            <a:off x="1033272" y="3429000"/>
            <a:ext cx="8567928" cy="914400"/>
          </a:xfrm>
          <a:prstGeom prst="rect">
            <a:avLst/>
          </a:prstGeom>
        </p:spPr>
        <p:txBody>
          <a:bodyPr lIns="0" tIns="0" rIns="0" bIns="0" anchor="t" anchorCtr="0"/>
          <a:lstStyle>
            <a:lvl1pPr marL="9144" indent="0">
              <a:lnSpc>
                <a:spcPct val="100000"/>
              </a:lnSpc>
              <a:spcBef>
                <a:spcPts val="0"/>
              </a:spcBef>
              <a:buNone/>
              <a:defRPr sz="2400" b="1" cap="none" baseline="0">
                <a:solidFill>
                  <a:schemeClr val="tx2">
                    <a:lumMod val="60000"/>
                    <a:lumOff val="40000"/>
                  </a:schemeClr>
                </a:solidFill>
                <a:latin typeface="Arial"/>
                <a:ea typeface="Verdana" panose="020B0604030504040204" pitchFamily="34" charset="0"/>
                <a:cs typeface="Arial"/>
              </a:defRPr>
            </a:lvl1pPr>
            <a:lvl2pPr marL="0" indent="0">
              <a:lnSpc>
                <a:spcPct val="90000"/>
              </a:lnSpc>
              <a:spcBef>
                <a:spcPts val="2000"/>
              </a:spcBef>
              <a:buNone/>
              <a:defRPr sz="2800" b="1">
                <a:solidFill>
                  <a:schemeClr val="tx1"/>
                </a:solidFill>
                <a:latin typeface="Arial" panose="020B0604020202020204" pitchFamily="34" charset="0"/>
                <a:cs typeface="Arial" panose="020B0604020202020204" pitchFamily="34" charset="0"/>
              </a:defRPr>
            </a:lvl2pPr>
            <a:lvl3pPr marL="27432" indent="0">
              <a:lnSpc>
                <a:spcPct val="110000"/>
              </a:lnSpc>
              <a:spcBef>
                <a:spcPts val="600"/>
              </a:spcBef>
              <a:buNone/>
              <a:defRPr sz="2200" b="1">
                <a:solidFill>
                  <a:schemeClr val="tx1"/>
                </a:solidFill>
                <a:latin typeface="Arial" panose="020B0604020202020204" pitchFamily="34" charset="0"/>
                <a:cs typeface="Arial" panose="020B0604020202020204" pitchFamily="34" charset="0"/>
              </a:defRPr>
            </a:lvl3pPr>
          </a:lstStyle>
          <a:p>
            <a:pPr lvl="0"/>
            <a:r>
              <a:rPr lang="en-US" dirty="0"/>
              <a:t>Title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0" y="6276158"/>
            <a:ext cx="2743200" cy="416573"/>
          </a:xfrm>
          <a:prstGeom prst="rect">
            <a:avLst/>
          </a:prstGeom>
        </p:spPr>
      </p:pic>
    </p:spTree>
    <p:extLst>
      <p:ext uri="{BB962C8B-B14F-4D97-AF65-F5344CB8AC3E}">
        <p14:creationId xmlns:p14="http://schemas.microsoft.com/office/powerpoint/2010/main" val="31038174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5" name="Rectangle 4"/>
          <p:cNvSpPr/>
          <p:nvPr userDrawn="1"/>
        </p:nvSpPr>
        <p:spPr>
          <a:xfrm>
            <a:off x="3922775" y="1544117"/>
            <a:ext cx="5680013" cy="39380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spcCol="0" rtlCol="0" anchor="ctr"/>
          <a:lstStyle/>
          <a:p>
            <a:pPr algn="ctr" defTabSz="509412" fontAlgn="auto">
              <a:spcBef>
                <a:spcPts val="0"/>
              </a:spcBef>
              <a:spcAft>
                <a:spcPts val="0"/>
              </a:spcAft>
            </a:pPr>
            <a:endParaRPr lang="en-US" sz="2000" b="0" i="0">
              <a:solidFill>
                <a:prstClr val="white"/>
              </a:solidFill>
              <a:latin typeface="Arial" panose="020B0604020202020204" pitchFamily="34" charset="0"/>
              <a:cs typeface="Arial" panose="020B0604020202020204" pitchFamily="34" charset="0"/>
            </a:endParaRPr>
          </a:p>
        </p:txBody>
      </p:sp>
      <p:sp>
        <p:nvSpPr>
          <p:cNvPr id="6" name="Picture Placeholder 11"/>
          <p:cNvSpPr>
            <a:spLocks noGrp="1"/>
          </p:cNvSpPr>
          <p:nvPr>
            <p:ph type="pic" sz="quarter" idx="10"/>
          </p:nvPr>
        </p:nvSpPr>
        <p:spPr>
          <a:xfrm>
            <a:off x="452438" y="1544117"/>
            <a:ext cx="3470338" cy="3938016"/>
          </a:xfrm>
          <a:prstGeom prst="rect">
            <a:avLst/>
          </a:prstGeom>
        </p:spPr>
        <p:txBody>
          <a:bodyPr lIns="0" tIns="0" rIns="0" bIns="0"/>
          <a:lstStyle>
            <a:lvl1pPr>
              <a:defRPr sz="1300" b="0" i="0">
                <a:solidFill>
                  <a:schemeClr val="tx1"/>
                </a:solidFill>
                <a:latin typeface="Arial" panose="020B0604020202020204" pitchFamily="34" charset="0"/>
                <a:cs typeface="Arial" panose="020B0604020202020204" pitchFamily="34" charset="0"/>
              </a:defRPr>
            </a:lvl1pPr>
          </a:lstStyle>
          <a:p>
            <a:r>
              <a:rPr lang="en-US" dirty="0"/>
              <a:t>Click icon to add picture</a:t>
            </a:r>
          </a:p>
        </p:txBody>
      </p:sp>
      <p:sp>
        <p:nvSpPr>
          <p:cNvPr id="11" name="Text Placeholder 6"/>
          <p:cNvSpPr>
            <a:spLocks noGrp="1"/>
          </p:cNvSpPr>
          <p:nvPr>
            <p:ph type="body" sz="quarter" idx="27" hasCustomPrompt="1"/>
          </p:nvPr>
        </p:nvSpPr>
        <p:spPr>
          <a:xfrm>
            <a:off x="455662" y="6171890"/>
            <a:ext cx="2436813" cy="219557"/>
          </a:xfrm>
          <a:prstGeom prst="rect">
            <a:avLst/>
          </a:prstGeom>
        </p:spPr>
        <p:txBody>
          <a:bodyPr lIns="0" tIns="0" rIns="0" bIns="0"/>
          <a:lstStyle>
            <a:lvl1pPr>
              <a:defRPr sz="1300" b="1" baseline="0">
                <a:solidFill>
                  <a:schemeClr val="accent1"/>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12" name="Text Placeholder 9"/>
          <p:cNvSpPr>
            <a:spLocks noGrp="1"/>
          </p:cNvSpPr>
          <p:nvPr>
            <p:ph type="body" sz="quarter" idx="28" hasCustomPrompt="1"/>
          </p:nvPr>
        </p:nvSpPr>
        <p:spPr>
          <a:xfrm>
            <a:off x="455662" y="6404152"/>
            <a:ext cx="2438400" cy="174625"/>
          </a:xfrm>
          <a:prstGeom prst="rect">
            <a:avLst/>
          </a:prstGeom>
        </p:spPr>
        <p:txBody>
          <a:bodyPr lIns="0" tIns="0" rIns="0" bIns="0"/>
          <a:lstStyle>
            <a:lvl1pPr>
              <a:lnSpc>
                <a:spcPct val="100000"/>
              </a:lnSpc>
              <a:defRPr sz="800" b="1" cap="all">
                <a:solidFill>
                  <a:schemeClr val="tx1"/>
                </a:solidFill>
                <a:latin typeface="Arial" panose="020B0604020202020204" pitchFamily="34" charset="0"/>
                <a:cs typeface="Arial" panose="020B0604020202020204" pitchFamily="34" charset="0"/>
              </a:defRPr>
            </a:lvl1pPr>
          </a:lstStyle>
          <a:p>
            <a:pPr lvl="0"/>
            <a:r>
              <a:rPr lang="en-US" dirty="0"/>
              <a:t>Job Title</a:t>
            </a:r>
          </a:p>
        </p:txBody>
      </p:sp>
      <p:sp>
        <p:nvSpPr>
          <p:cNvPr id="14" name="Text Placeholder 14"/>
          <p:cNvSpPr>
            <a:spLocks noGrp="1"/>
          </p:cNvSpPr>
          <p:nvPr>
            <p:ph type="body" sz="quarter" idx="29" hasCustomPrompt="1"/>
          </p:nvPr>
        </p:nvSpPr>
        <p:spPr>
          <a:xfrm>
            <a:off x="455662" y="6561059"/>
            <a:ext cx="2441448" cy="158717"/>
          </a:xfrm>
          <a:prstGeom prst="rect">
            <a:avLst/>
          </a:prstGeom>
        </p:spPr>
        <p:txBody>
          <a:bodyPr lIns="0" tIns="0" rIns="0" bIns="0"/>
          <a:lstStyle>
            <a:lvl1pPr>
              <a:lnSpc>
                <a:spcPct val="100000"/>
              </a:lnSpc>
              <a:defRPr sz="1000" b="0" i="0" baseline="0">
                <a:solidFill>
                  <a:schemeClr val="tx2"/>
                </a:solidFill>
                <a:latin typeface="Arial" panose="020B0604020202020204" pitchFamily="34" charset="0"/>
                <a:cs typeface="Arial" panose="020B0604020202020204" pitchFamily="34" charset="0"/>
              </a:defRPr>
            </a:lvl1pPr>
          </a:lstStyle>
          <a:p>
            <a:pPr lvl="0"/>
            <a:r>
              <a:rPr lang="en-US" dirty="0"/>
              <a:t>Tel: +1 000-000-0000</a:t>
            </a:r>
          </a:p>
        </p:txBody>
      </p:sp>
      <p:sp>
        <p:nvSpPr>
          <p:cNvPr id="15" name="Text Placeholder 14"/>
          <p:cNvSpPr>
            <a:spLocks noGrp="1"/>
          </p:cNvSpPr>
          <p:nvPr>
            <p:ph type="body" sz="quarter" idx="30" hasCustomPrompt="1"/>
          </p:nvPr>
        </p:nvSpPr>
        <p:spPr>
          <a:xfrm>
            <a:off x="455662" y="6718968"/>
            <a:ext cx="2441448" cy="158717"/>
          </a:xfrm>
          <a:prstGeom prst="rect">
            <a:avLst/>
          </a:prstGeom>
        </p:spPr>
        <p:txBody>
          <a:bodyPr lIns="0" tIns="0" rIns="0" bIns="0"/>
          <a:lstStyle>
            <a:lvl1pPr>
              <a:lnSpc>
                <a:spcPct val="100000"/>
              </a:lnSpc>
              <a:defRPr sz="1000" b="0" i="0">
                <a:solidFill>
                  <a:srgbClr val="4A4F55"/>
                </a:solidFill>
                <a:latin typeface="Arial" panose="020B0604020202020204" pitchFamily="34" charset="0"/>
                <a:cs typeface="Arial" panose="020B0604020202020204" pitchFamily="34" charset="0"/>
              </a:defRPr>
            </a:lvl1pPr>
          </a:lstStyle>
          <a:p>
            <a:pPr lvl="0"/>
            <a:r>
              <a:rPr lang="en-US" dirty="0"/>
              <a:t>Email: first.m.last@pjc.com</a:t>
            </a:r>
          </a:p>
        </p:txBody>
      </p:sp>
      <p:sp>
        <p:nvSpPr>
          <p:cNvPr id="16" name="Text Placeholder 6"/>
          <p:cNvSpPr>
            <a:spLocks noGrp="1"/>
          </p:cNvSpPr>
          <p:nvPr>
            <p:ph type="body" sz="quarter" idx="31" hasCustomPrompt="1"/>
          </p:nvPr>
        </p:nvSpPr>
        <p:spPr>
          <a:xfrm>
            <a:off x="3167858" y="6171890"/>
            <a:ext cx="2436813" cy="219557"/>
          </a:xfrm>
          <a:prstGeom prst="rect">
            <a:avLst/>
          </a:prstGeom>
        </p:spPr>
        <p:txBody>
          <a:bodyPr lIns="0" tIns="0" rIns="0" bIns="0"/>
          <a:lstStyle>
            <a:lvl1pPr>
              <a:defRPr sz="1300" b="1" baseline="0">
                <a:solidFill>
                  <a:schemeClr val="accent1"/>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17" name="Text Placeholder 9"/>
          <p:cNvSpPr>
            <a:spLocks noGrp="1"/>
          </p:cNvSpPr>
          <p:nvPr>
            <p:ph type="body" sz="quarter" idx="32" hasCustomPrompt="1"/>
          </p:nvPr>
        </p:nvSpPr>
        <p:spPr>
          <a:xfrm>
            <a:off x="3167858" y="6404152"/>
            <a:ext cx="2438400" cy="174625"/>
          </a:xfrm>
          <a:prstGeom prst="rect">
            <a:avLst/>
          </a:prstGeom>
        </p:spPr>
        <p:txBody>
          <a:bodyPr lIns="0" tIns="0" rIns="0" bIns="0"/>
          <a:lstStyle>
            <a:lvl1pPr>
              <a:lnSpc>
                <a:spcPct val="100000"/>
              </a:lnSpc>
              <a:defRPr sz="800" b="1" cap="all">
                <a:solidFill>
                  <a:schemeClr val="tx1"/>
                </a:solidFill>
                <a:latin typeface="Arial" panose="020B0604020202020204" pitchFamily="34" charset="0"/>
                <a:cs typeface="Arial" panose="020B0604020202020204" pitchFamily="34" charset="0"/>
              </a:defRPr>
            </a:lvl1pPr>
          </a:lstStyle>
          <a:p>
            <a:pPr lvl="0"/>
            <a:r>
              <a:rPr lang="en-US" dirty="0"/>
              <a:t>Job Title</a:t>
            </a:r>
          </a:p>
        </p:txBody>
      </p:sp>
      <p:sp>
        <p:nvSpPr>
          <p:cNvPr id="19" name="Text Placeholder 14"/>
          <p:cNvSpPr>
            <a:spLocks noGrp="1"/>
          </p:cNvSpPr>
          <p:nvPr>
            <p:ph type="body" sz="quarter" idx="33" hasCustomPrompt="1"/>
          </p:nvPr>
        </p:nvSpPr>
        <p:spPr>
          <a:xfrm>
            <a:off x="3167858" y="6561059"/>
            <a:ext cx="2441448" cy="169349"/>
          </a:xfrm>
          <a:prstGeom prst="rect">
            <a:avLst/>
          </a:prstGeom>
        </p:spPr>
        <p:txBody>
          <a:bodyPr lIns="0" tIns="0" rIns="0" bIns="0"/>
          <a:lstStyle>
            <a:lvl1pPr>
              <a:lnSpc>
                <a:spcPct val="100000"/>
              </a:lnSpc>
              <a:defRPr sz="1000" b="0" i="0">
                <a:solidFill>
                  <a:srgbClr val="4A4F55"/>
                </a:solidFill>
                <a:latin typeface="Arial" panose="020B0604020202020204" pitchFamily="34" charset="0"/>
                <a:cs typeface="Arial" panose="020B0604020202020204" pitchFamily="34" charset="0"/>
              </a:defRPr>
            </a:lvl1pPr>
          </a:lstStyle>
          <a:p>
            <a:pPr lvl="0"/>
            <a:r>
              <a:rPr lang="en-US" dirty="0"/>
              <a:t>Tel: +1 000-000-0000</a:t>
            </a:r>
          </a:p>
        </p:txBody>
      </p:sp>
      <p:sp>
        <p:nvSpPr>
          <p:cNvPr id="20" name="Text Placeholder 14"/>
          <p:cNvSpPr>
            <a:spLocks noGrp="1"/>
          </p:cNvSpPr>
          <p:nvPr>
            <p:ph type="body" sz="quarter" idx="34" hasCustomPrompt="1"/>
          </p:nvPr>
        </p:nvSpPr>
        <p:spPr>
          <a:xfrm>
            <a:off x="3167858" y="6718968"/>
            <a:ext cx="2441448" cy="169349"/>
          </a:xfrm>
          <a:prstGeom prst="rect">
            <a:avLst/>
          </a:prstGeom>
        </p:spPr>
        <p:txBody>
          <a:bodyPr lIns="0" tIns="0" rIns="0" bIns="0"/>
          <a:lstStyle>
            <a:lvl1pPr>
              <a:lnSpc>
                <a:spcPct val="100000"/>
              </a:lnSpc>
              <a:defRPr sz="1000" b="0" i="0">
                <a:solidFill>
                  <a:srgbClr val="4A4F55"/>
                </a:solidFill>
                <a:latin typeface="Arial" panose="020B0604020202020204" pitchFamily="34" charset="0"/>
                <a:cs typeface="Arial" panose="020B0604020202020204" pitchFamily="34" charset="0"/>
              </a:defRPr>
            </a:lvl1pPr>
          </a:lstStyle>
          <a:p>
            <a:pPr lvl="0"/>
            <a:r>
              <a:rPr lang="en-US" dirty="0"/>
              <a:t>Email: first.m.last@pjc.com</a:t>
            </a:r>
          </a:p>
        </p:txBody>
      </p:sp>
      <p:sp>
        <p:nvSpPr>
          <p:cNvPr id="24" name="Text Placeholder 6"/>
          <p:cNvSpPr>
            <a:spLocks noGrp="1"/>
          </p:cNvSpPr>
          <p:nvPr>
            <p:ph type="body" sz="quarter" idx="36" hasCustomPrompt="1"/>
          </p:nvPr>
        </p:nvSpPr>
        <p:spPr>
          <a:xfrm>
            <a:off x="5861440" y="6175434"/>
            <a:ext cx="2436813" cy="219557"/>
          </a:xfrm>
          <a:prstGeom prst="rect">
            <a:avLst/>
          </a:prstGeom>
        </p:spPr>
        <p:txBody>
          <a:bodyPr lIns="0" tIns="0" rIns="0" bIns="0"/>
          <a:lstStyle>
            <a:lvl1pPr>
              <a:defRPr sz="1300" b="1" baseline="0">
                <a:solidFill>
                  <a:schemeClr val="accent1"/>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25" name="Text Placeholder 9"/>
          <p:cNvSpPr>
            <a:spLocks noGrp="1"/>
          </p:cNvSpPr>
          <p:nvPr>
            <p:ph type="body" sz="quarter" idx="37" hasCustomPrompt="1"/>
          </p:nvPr>
        </p:nvSpPr>
        <p:spPr>
          <a:xfrm>
            <a:off x="5861440" y="6407696"/>
            <a:ext cx="2438400" cy="174625"/>
          </a:xfrm>
          <a:prstGeom prst="rect">
            <a:avLst/>
          </a:prstGeom>
        </p:spPr>
        <p:txBody>
          <a:bodyPr lIns="0" tIns="0" rIns="0" bIns="0"/>
          <a:lstStyle>
            <a:lvl1pPr>
              <a:lnSpc>
                <a:spcPct val="100000"/>
              </a:lnSpc>
              <a:defRPr sz="800" b="1" cap="all">
                <a:solidFill>
                  <a:schemeClr val="tx1"/>
                </a:solidFill>
                <a:latin typeface="Arial" panose="020B0604020202020204" pitchFamily="34" charset="0"/>
                <a:cs typeface="Arial" panose="020B0604020202020204" pitchFamily="34" charset="0"/>
              </a:defRPr>
            </a:lvl1pPr>
          </a:lstStyle>
          <a:p>
            <a:pPr lvl="0"/>
            <a:r>
              <a:rPr lang="en-US" dirty="0"/>
              <a:t>Job Title</a:t>
            </a:r>
          </a:p>
        </p:txBody>
      </p:sp>
      <p:sp>
        <p:nvSpPr>
          <p:cNvPr id="26" name="Text Placeholder 14"/>
          <p:cNvSpPr>
            <a:spLocks noGrp="1"/>
          </p:cNvSpPr>
          <p:nvPr>
            <p:ph type="body" sz="quarter" idx="38" hasCustomPrompt="1"/>
          </p:nvPr>
        </p:nvSpPr>
        <p:spPr>
          <a:xfrm>
            <a:off x="5861440" y="6564603"/>
            <a:ext cx="2441448" cy="169349"/>
          </a:xfrm>
          <a:prstGeom prst="rect">
            <a:avLst/>
          </a:prstGeom>
        </p:spPr>
        <p:txBody>
          <a:bodyPr lIns="0" tIns="0" rIns="0" bIns="0"/>
          <a:lstStyle>
            <a:lvl1pPr>
              <a:lnSpc>
                <a:spcPct val="100000"/>
              </a:lnSpc>
              <a:defRPr sz="1000" b="0" i="0">
                <a:solidFill>
                  <a:srgbClr val="4A4F55"/>
                </a:solidFill>
                <a:latin typeface="Arial" panose="020B0604020202020204" pitchFamily="34" charset="0"/>
                <a:cs typeface="Arial" panose="020B0604020202020204" pitchFamily="34" charset="0"/>
              </a:defRPr>
            </a:lvl1pPr>
          </a:lstStyle>
          <a:p>
            <a:pPr lvl="0"/>
            <a:r>
              <a:rPr lang="en-US" dirty="0"/>
              <a:t>Tel: +1 000-000-0000</a:t>
            </a:r>
          </a:p>
        </p:txBody>
      </p:sp>
      <p:sp>
        <p:nvSpPr>
          <p:cNvPr id="27" name="Text Placeholder 14"/>
          <p:cNvSpPr>
            <a:spLocks noGrp="1"/>
          </p:cNvSpPr>
          <p:nvPr>
            <p:ph type="body" sz="quarter" idx="39" hasCustomPrompt="1"/>
          </p:nvPr>
        </p:nvSpPr>
        <p:spPr>
          <a:xfrm>
            <a:off x="5861440" y="6722512"/>
            <a:ext cx="2441448" cy="169349"/>
          </a:xfrm>
          <a:prstGeom prst="rect">
            <a:avLst/>
          </a:prstGeom>
        </p:spPr>
        <p:txBody>
          <a:bodyPr lIns="0" tIns="0" rIns="0" bIns="0"/>
          <a:lstStyle>
            <a:lvl1pPr>
              <a:lnSpc>
                <a:spcPct val="100000"/>
              </a:lnSpc>
              <a:defRPr sz="1000" b="0" i="0">
                <a:solidFill>
                  <a:srgbClr val="4A4F55"/>
                </a:solidFill>
                <a:latin typeface="Arial" panose="020B0604020202020204" pitchFamily="34" charset="0"/>
                <a:cs typeface="Arial" panose="020B0604020202020204" pitchFamily="34" charset="0"/>
              </a:defRPr>
            </a:lvl1pPr>
          </a:lstStyle>
          <a:p>
            <a:pPr lvl="0"/>
            <a:r>
              <a:rPr lang="en-US" dirty="0"/>
              <a:t>Email: first.m.last@pjc.com</a:t>
            </a:r>
          </a:p>
        </p:txBody>
      </p:sp>
      <p:sp>
        <p:nvSpPr>
          <p:cNvPr id="22" name="Text Placeholder 4"/>
          <p:cNvSpPr>
            <a:spLocks noGrp="1"/>
          </p:cNvSpPr>
          <p:nvPr>
            <p:ph type="body" sz="quarter" idx="40" hasCustomPrompt="1"/>
          </p:nvPr>
        </p:nvSpPr>
        <p:spPr>
          <a:xfrm>
            <a:off x="4189229" y="2028456"/>
            <a:ext cx="5216028" cy="3066057"/>
          </a:xfrm>
        </p:spPr>
        <p:txBody>
          <a:bodyPr/>
          <a:lstStyle>
            <a:lvl1pPr>
              <a:defRPr sz="3200">
                <a:solidFill>
                  <a:schemeClr val="bg1"/>
                </a:solidFill>
                <a:latin typeface="Arial" panose="020B0604020202020204" pitchFamily="34" charset="0"/>
                <a:cs typeface="Arial" panose="020B0604020202020204" pitchFamily="34" charset="0"/>
              </a:defRPr>
            </a:lvl1pPr>
            <a:lvl2pPr>
              <a:defRPr sz="2200">
                <a:solidFill>
                  <a:schemeClr val="bg2"/>
                </a:solidFill>
                <a:latin typeface="Arial" panose="020B0604020202020204" pitchFamily="34" charset="0"/>
                <a:cs typeface="Arial" panose="020B0604020202020204" pitchFamily="34" charset="0"/>
              </a:defRPr>
            </a:lvl2pPr>
          </a:lstStyle>
          <a:p>
            <a:pPr lvl="0"/>
            <a:r>
              <a:rPr lang="en-US" dirty="0"/>
              <a:t>Title</a:t>
            </a:r>
          </a:p>
          <a:p>
            <a:pPr lvl="1"/>
            <a:r>
              <a:rPr lang="en-US" dirty="0"/>
              <a:t>Subhead</a:t>
            </a:r>
          </a:p>
        </p:txBody>
      </p:sp>
      <p:sp>
        <p:nvSpPr>
          <p:cNvPr id="2" name="Rectangle 1"/>
          <p:cNvSpPr/>
          <p:nvPr userDrawn="1"/>
        </p:nvSpPr>
        <p:spPr>
          <a:xfrm>
            <a:off x="8229600" y="7086600"/>
            <a:ext cx="18288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18"/>
          <p:cNvSpPr>
            <a:spLocks noGrp="1"/>
          </p:cNvSpPr>
          <p:nvPr>
            <p:ph type="body" sz="quarter" idx="35" hasCustomPrompt="1"/>
          </p:nvPr>
        </p:nvSpPr>
        <p:spPr>
          <a:xfrm>
            <a:off x="6686980" y="743903"/>
            <a:ext cx="2912633" cy="167441"/>
          </a:xfrm>
          <a:prstGeom prst="rect">
            <a:avLst/>
          </a:prstGeom>
        </p:spPr>
        <p:txBody>
          <a:bodyPr lIns="0" tIns="0" rIns="0" bIns="0"/>
          <a:lstStyle>
            <a:lvl1pPr algn="r">
              <a:lnSpc>
                <a:spcPct val="100000"/>
              </a:lnSpc>
              <a:defRPr sz="1100" b="1" cap="all" baseline="0">
                <a:solidFill>
                  <a:schemeClr val="tx1"/>
                </a:solidFill>
                <a:latin typeface="+mj-lt"/>
              </a:defRPr>
            </a:lvl1pPr>
          </a:lstStyle>
          <a:p>
            <a:pPr lvl="0"/>
            <a:r>
              <a:rPr lang="en-US" dirty="0"/>
              <a:t>Month 00, Year</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788" y="734896"/>
            <a:ext cx="1949259" cy="296008"/>
          </a:xfrm>
          <a:prstGeom prst="rect">
            <a:avLst/>
          </a:prstGeom>
        </p:spPr>
      </p:pic>
    </p:spTree>
    <p:extLst>
      <p:ext uri="{BB962C8B-B14F-4D97-AF65-F5344CB8AC3E}">
        <p14:creationId xmlns:p14="http://schemas.microsoft.com/office/powerpoint/2010/main" val="185196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9" name="Rectangle 8"/>
          <p:cNvSpPr/>
          <p:nvPr userDrawn="1"/>
        </p:nvSpPr>
        <p:spPr>
          <a:xfrm>
            <a:off x="457200" y="5924605"/>
            <a:ext cx="9145588" cy="1600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a:solidFill>
                <a:prstClr val="white"/>
              </a:solidFill>
              <a:latin typeface="Arial" panose="020B0604020202020204" pitchFamily="34" charset="0"/>
              <a:cs typeface="Arial" panose="020B0604020202020204" pitchFamily="34" charset="0"/>
            </a:endParaRPr>
          </a:p>
        </p:txBody>
      </p:sp>
      <p:sp>
        <p:nvSpPr>
          <p:cNvPr id="11" name="Text Placeholder 6"/>
          <p:cNvSpPr>
            <a:spLocks noGrp="1"/>
          </p:cNvSpPr>
          <p:nvPr>
            <p:ph type="body" sz="quarter" idx="27" hasCustomPrompt="1"/>
          </p:nvPr>
        </p:nvSpPr>
        <p:spPr>
          <a:xfrm>
            <a:off x="647529" y="6171890"/>
            <a:ext cx="2436813" cy="219557"/>
          </a:xfrm>
          <a:prstGeom prst="rect">
            <a:avLst/>
          </a:prstGeom>
        </p:spPr>
        <p:txBody>
          <a:bodyPr lIns="0" tIns="0" rIns="0" bIns="0"/>
          <a:lstStyle>
            <a:lvl1pPr>
              <a:defRPr sz="1300" b="1" baseline="0">
                <a:solidFill>
                  <a:schemeClr val="bg1"/>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12" name="Text Placeholder 9"/>
          <p:cNvSpPr>
            <a:spLocks noGrp="1"/>
          </p:cNvSpPr>
          <p:nvPr>
            <p:ph type="body" sz="quarter" idx="28" hasCustomPrompt="1"/>
          </p:nvPr>
        </p:nvSpPr>
        <p:spPr>
          <a:xfrm>
            <a:off x="647529" y="6404152"/>
            <a:ext cx="2438400" cy="174625"/>
          </a:xfrm>
          <a:prstGeom prst="rect">
            <a:avLst/>
          </a:prstGeom>
        </p:spPr>
        <p:txBody>
          <a:bodyPr lIns="0" tIns="0" rIns="0" bIns="0"/>
          <a:lstStyle>
            <a:lvl1pPr>
              <a:lnSpc>
                <a:spcPct val="100000"/>
              </a:lnSpc>
              <a:defRPr sz="800" b="1" cap="all">
                <a:solidFill>
                  <a:schemeClr val="bg1"/>
                </a:solidFill>
                <a:latin typeface="Arial" panose="020B0604020202020204" pitchFamily="34" charset="0"/>
                <a:cs typeface="Arial" panose="020B0604020202020204" pitchFamily="34" charset="0"/>
              </a:defRPr>
            </a:lvl1pPr>
          </a:lstStyle>
          <a:p>
            <a:pPr lvl="0"/>
            <a:r>
              <a:rPr lang="en-US" dirty="0"/>
              <a:t>Job Title</a:t>
            </a:r>
          </a:p>
        </p:txBody>
      </p:sp>
      <p:sp>
        <p:nvSpPr>
          <p:cNvPr id="13" name="Text Placeholder 14"/>
          <p:cNvSpPr>
            <a:spLocks noGrp="1"/>
          </p:cNvSpPr>
          <p:nvPr>
            <p:ph type="body" sz="quarter" idx="29" hasCustomPrompt="1"/>
          </p:nvPr>
        </p:nvSpPr>
        <p:spPr>
          <a:xfrm>
            <a:off x="647529" y="6561059"/>
            <a:ext cx="2441448" cy="158717"/>
          </a:xfrm>
          <a:prstGeom prst="rect">
            <a:avLst/>
          </a:prstGeom>
        </p:spPr>
        <p:txBody>
          <a:bodyPr lIns="0" tIns="0" rIns="0" bIns="0"/>
          <a:lstStyle>
            <a:lvl1pPr>
              <a:lnSpc>
                <a:spcPct val="100000"/>
              </a:lnSpc>
              <a:defRPr sz="1000" b="0" i="0" baseline="0">
                <a:solidFill>
                  <a:schemeClr val="bg1"/>
                </a:solidFill>
                <a:latin typeface="Arial" panose="020B0604020202020204" pitchFamily="34" charset="0"/>
                <a:cs typeface="Arial" panose="020B0604020202020204" pitchFamily="34" charset="0"/>
              </a:defRPr>
            </a:lvl1pPr>
          </a:lstStyle>
          <a:p>
            <a:pPr lvl="0"/>
            <a:r>
              <a:rPr lang="en-US" dirty="0"/>
              <a:t>Tel: +1 000-000-0000</a:t>
            </a:r>
          </a:p>
        </p:txBody>
      </p:sp>
      <p:sp>
        <p:nvSpPr>
          <p:cNvPr id="14" name="Text Placeholder 14"/>
          <p:cNvSpPr>
            <a:spLocks noGrp="1"/>
          </p:cNvSpPr>
          <p:nvPr>
            <p:ph type="body" sz="quarter" idx="30" hasCustomPrompt="1"/>
          </p:nvPr>
        </p:nvSpPr>
        <p:spPr>
          <a:xfrm>
            <a:off x="647529" y="6718968"/>
            <a:ext cx="2441448" cy="158717"/>
          </a:xfrm>
          <a:prstGeom prst="rect">
            <a:avLst/>
          </a:prstGeom>
        </p:spPr>
        <p:txBody>
          <a:bodyPr lIns="0" tIns="0" rIns="0" bIns="0"/>
          <a:lstStyle>
            <a:lvl1pPr>
              <a:lnSpc>
                <a:spcPct val="100000"/>
              </a:lnSpc>
              <a:defRPr sz="1000" b="0" i="0">
                <a:solidFill>
                  <a:schemeClr val="bg1"/>
                </a:solidFill>
                <a:latin typeface="Arial" panose="020B0604020202020204" pitchFamily="34" charset="0"/>
                <a:cs typeface="Arial" panose="020B0604020202020204" pitchFamily="34" charset="0"/>
              </a:defRPr>
            </a:lvl1pPr>
          </a:lstStyle>
          <a:p>
            <a:pPr lvl="0"/>
            <a:r>
              <a:rPr lang="en-US" dirty="0"/>
              <a:t>Email: first.m.last@pjc.com</a:t>
            </a:r>
          </a:p>
        </p:txBody>
      </p:sp>
      <p:sp>
        <p:nvSpPr>
          <p:cNvPr id="15" name="Text Placeholder 6"/>
          <p:cNvSpPr>
            <a:spLocks noGrp="1"/>
          </p:cNvSpPr>
          <p:nvPr>
            <p:ph type="body" sz="quarter" idx="31" hasCustomPrompt="1"/>
          </p:nvPr>
        </p:nvSpPr>
        <p:spPr>
          <a:xfrm>
            <a:off x="3359252" y="6171890"/>
            <a:ext cx="2436813" cy="219557"/>
          </a:xfrm>
          <a:prstGeom prst="rect">
            <a:avLst/>
          </a:prstGeom>
        </p:spPr>
        <p:txBody>
          <a:bodyPr lIns="0" tIns="0" rIns="0" bIns="0"/>
          <a:lstStyle>
            <a:lvl1pPr>
              <a:defRPr sz="1300" b="1" baseline="0">
                <a:solidFill>
                  <a:schemeClr val="bg1"/>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16" name="Text Placeholder 9"/>
          <p:cNvSpPr>
            <a:spLocks noGrp="1"/>
          </p:cNvSpPr>
          <p:nvPr>
            <p:ph type="body" sz="quarter" idx="32" hasCustomPrompt="1"/>
          </p:nvPr>
        </p:nvSpPr>
        <p:spPr>
          <a:xfrm>
            <a:off x="3359252" y="6404152"/>
            <a:ext cx="2438400" cy="174625"/>
          </a:xfrm>
          <a:prstGeom prst="rect">
            <a:avLst/>
          </a:prstGeom>
        </p:spPr>
        <p:txBody>
          <a:bodyPr lIns="0" tIns="0" rIns="0" bIns="0"/>
          <a:lstStyle>
            <a:lvl1pPr>
              <a:lnSpc>
                <a:spcPct val="100000"/>
              </a:lnSpc>
              <a:defRPr sz="800" b="1" cap="all">
                <a:solidFill>
                  <a:schemeClr val="bg1"/>
                </a:solidFill>
                <a:latin typeface="Arial" panose="020B0604020202020204" pitchFamily="34" charset="0"/>
                <a:cs typeface="Arial" panose="020B0604020202020204" pitchFamily="34" charset="0"/>
              </a:defRPr>
            </a:lvl1pPr>
          </a:lstStyle>
          <a:p>
            <a:pPr lvl="0"/>
            <a:r>
              <a:rPr lang="en-US" dirty="0"/>
              <a:t>Job Title</a:t>
            </a:r>
          </a:p>
        </p:txBody>
      </p:sp>
      <p:sp>
        <p:nvSpPr>
          <p:cNvPr id="17" name="Text Placeholder 14"/>
          <p:cNvSpPr>
            <a:spLocks noGrp="1"/>
          </p:cNvSpPr>
          <p:nvPr>
            <p:ph type="body" sz="quarter" idx="33" hasCustomPrompt="1"/>
          </p:nvPr>
        </p:nvSpPr>
        <p:spPr>
          <a:xfrm>
            <a:off x="3359252" y="6561059"/>
            <a:ext cx="2441448" cy="169349"/>
          </a:xfrm>
          <a:prstGeom prst="rect">
            <a:avLst/>
          </a:prstGeom>
        </p:spPr>
        <p:txBody>
          <a:bodyPr lIns="0" tIns="0" rIns="0" bIns="0"/>
          <a:lstStyle>
            <a:lvl1pPr>
              <a:lnSpc>
                <a:spcPct val="100000"/>
              </a:lnSpc>
              <a:defRPr sz="1000" b="0" i="0">
                <a:solidFill>
                  <a:schemeClr val="bg1"/>
                </a:solidFill>
                <a:latin typeface="Arial" panose="020B0604020202020204" pitchFamily="34" charset="0"/>
                <a:cs typeface="Arial" panose="020B0604020202020204" pitchFamily="34" charset="0"/>
              </a:defRPr>
            </a:lvl1pPr>
          </a:lstStyle>
          <a:p>
            <a:pPr lvl="0"/>
            <a:r>
              <a:rPr lang="en-US" dirty="0"/>
              <a:t>Tel: +1 000-000-0000</a:t>
            </a:r>
          </a:p>
        </p:txBody>
      </p:sp>
      <p:sp>
        <p:nvSpPr>
          <p:cNvPr id="18" name="Text Placeholder 14"/>
          <p:cNvSpPr>
            <a:spLocks noGrp="1"/>
          </p:cNvSpPr>
          <p:nvPr>
            <p:ph type="body" sz="quarter" idx="34" hasCustomPrompt="1"/>
          </p:nvPr>
        </p:nvSpPr>
        <p:spPr>
          <a:xfrm>
            <a:off x="3359252" y="6718968"/>
            <a:ext cx="2441448" cy="169349"/>
          </a:xfrm>
          <a:prstGeom prst="rect">
            <a:avLst/>
          </a:prstGeom>
        </p:spPr>
        <p:txBody>
          <a:bodyPr lIns="0" tIns="0" rIns="0" bIns="0"/>
          <a:lstStyle>
            <a:lvl1pPr>
              <a:lnSpc>
                <a:spcPct val="100000"/>
              </a:lnSpc>
              <a:defRPr sz="1000" b="0" i="0">
                <a:solidFill>
                  <a:schemeClr val="bg1"/>
                </a:solidFill>
                <a:latin typeface="Arial" panose="020B0604020202020204" pitchFamily="34" charset="0"/>
                <a:cs typeface="Arial" panose="020B0604020202020204" pitchFamily="34" charset="0"/>
              </a:defRPr>
            </a:lvl1pPr>
          </a:lstStyle>
          <a:p>
            <a:pPr lvl="0"/>
            <a:r>
              <a:rPr lang="en-US" dirty="0"/>
              <a:t>Email: first.m.last@pjc.com</a:t>
            </a:r>
          </a:p>
        </p:txBody>
      </p:sp>
      <p:cxnSp>
        <p:nvCxnSpPr>
          <p:cNvPr id="21" name="Straight Connector 20"/>
          <p:cNvCxnSpPr/>
          <p:nvPr userDrawn="1"/>
        </p:nvCxnSpPr>
        <p:spPr>
          <a:xfrm>
            <a:off x="457200" y="1558457"/>
            <a:ext cx="9145588"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6"/>
          <p:cNvSpPr>
            <a:spLocks noGrp="1"/>
          </p:cNvSpPr>
          <p:nvPr>
            <p:ph type="body" sz="quarter" idx="36" hasCustomPrompt="1"/>
          </p:nvPr>
        </p:nvSpPr>
        <p:spPr>
          <a:xfrm>
            <a:off x="6079954" y="6164802"/>
            <a:ext cx="2436813" cy="219557"/>
          </a:xfrm>
          <a:prstGeom prst="rect">
            <a:avLst/>
          </a:prstGeom>
        </p:spPr>
        <p:txBody>
          <a:bodyPr lIns="0" tIns="0" rIns="0" bIns="0"/>
          <a:lstStyle>
            <a:lvl1pPr>
              <a:defRPr sz="1300" b="1" baseline="0">
                <a:solidFill>
                  <a:schemeClr val="bg1"/>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24" name="Text Placeholder 9"/>
          <p:cNvSpPr>
            <a:spLocks noGrp="1"/>
          </p:cNvSpPr>
          <p:nvPr>
            <p:ph type="body" sz="quarter" idx="37" hasCustomPrompt="1"/>
          </p:nvPr>
        </p:nvSpPr>
        <p:spPr>
          <a:xfrm>
            <a:off x="6079954" y="6397064"/>
            <a:ext cx="2438400" cy="174625"/>
          </a:xfrm>
          <a:prstGeom prst="rect">
            <a:avLst/>
          </a:prstGeom>
        </p:spPr>
        <p:txBody>
          <a:bodyPr lIns="0" tIns="0" rIns="0" bIns="0"/>
          <a:lstStyle>
            <a:lvl1pPr>
              <a:lnSpc>
                <a:spcPct val="100000"/>
              </a:lnSpc>
              <a:defRPr sz="800" b="1" cap="all">
                <a:solidFill>
                  <a:schemeClr val="bg1"/>
                </a:solidFill>
                <a:latin typeface="Arial" panose="020B0604020202020204" pitchFamily="34" charset="0"/>
                <a:cs typeface="Arial" panose="020B0604020202020204" pitchFamily="34" charset="0"/>
              </a:defRPr>
            </a:lvl1pPr>
          </a:lstStyle>
          <a:p>
            <a:pPr lvl="0"/>
            <a:r>
              <a:rPr lang="en-US" dirty="0"/>
              <a:t>Job Title</a:t>
            </a:r>
          </a:p>
        </p:txBody>
      </p:sp>
      <p:sp>
        <p:nvSpPr>
          <p:cNvPr id="25" name="Text Placeholder 14"/>
          <p:cNvSpPr>
            <a:spLocks noGrp="1"/>
          </p:cNvSpPr>
          <p:nvPr>
            <p:ph type="body" sz="quarter" idx="38" hasCustomPrompt="1"/>
          </p:nvPr>
        </p:nvSpPr>
        <p:spPr>
          <a:xfrm>
            <a:off x="6079954" y="6553971"/>
            <a:ext cx="2441448" cy="169349"/>
          </a:xfrm>
          <a:prstGeom prst="rect">
            <a:avLst/>
          </a:prstGeom>
        </p:spPr>
        <p:txBody>
          <a:bodyPr lIns="0" tIns="0" rIns="0" bIns="0"/>
          <a:lstStyle>
            <a:lvl1pPr>
              <a:lnSpc>
                <a:spcPct val="100000"/>
              </a:lnSpc>
              <a:defRPr sz="1000" b="0" i="0">
                <a:solidFill>
                  <a:schemeClr val="bg1"/>
                </a:solidFill>
                <a:latin typeface="Arial" panose="020B0604020202020204" pitchFamily="34" charset="0"/>
                <a:cs typeface="Arial" panose="020B0604020202020204" pitchFamily="34" charset="0"/>
              </a:defRPr>
            </a:lvl1pPr>
          </a:lstStyle>
          <a:p>
            <a:pPr lvl="0"/>
            <a:r>
              <a:rPr lang="en-US" dirty="0"/>
              <a:t>Tel: +1 000-000-0000</a:t>
            </a:r>
          </a:p>
        </p:txBody>
      </p:sp>
      <p:sp>
        <p:nvSpPr>
          <p:cNvPr id="26" name="Text Placeholder 14"/>
          <p:cNvSpPr>
            <a:spLocks noGrp="1"/>
          </p:cNvSpPr>
          <p:nvPr>
            <p:ph type="body" sz="quarter" idx="39" hasCustomPrompt="1"/>
          </p:nvPr>
        </p:nvSpPr>
        <p:spPr>
          <a:xfrm>
            <a:off x="6079954" y="6711880"/>
            <a:ext cx="2441448" cy="169349"/>
          </a:xfrm>
          <a:prstGeom prst="rect">
            <a:avLst/>
          </a:prstGeom>
        </p:spPr>
        <p:txBody>
          <a:bodyPr lIns="0" tIns="0" rIns="0" bIns="0"/>
          <a:lstStyle>
            <a:lvl1pPr>
              <a:lnSpc>
                <a:spcPct val="100000"/>
              </a:lnSpc>
              <a:defRPr sz="1000" b="0" i="0">
                <a:solidFill>
                  <a:schemeClr val="bg1"/>
                </a:solidFill>
                <a:latin typeface="Arial" panose="020B0604020202020204" pitchFamily="34" charset="0"/>
                <a:cs typeface="Arial" panose="020B0604020202020204" pitchFamily="34" charset="0"/>
              </a:defRPr>
            </a:lvl1pPr>
          </a:lstStyle>
          <a:p>
            <a:pPr lvl="0"/>
            <a:r>
              <a:rPr lang="en-US" dirty="0"/>
              <a:t>Email: first.m.last@pjc.com</a:t>
            </a:r>
          </a:p>
        </p:txBody>
      </p:sp>
      <p:sp>
        <p:nvSpPr>
          <p:cNvPr id="27" name="Text Placeholder 4"/>
          <p:cNvSpPr>
            <a:spLocks noGrp="1"/>
          </p:cNvSpPr>
          <p:nvPr>
            <p:ph type="body" sz="quarter" idx="40" hasCustomPrompt="1"/>
          </p:nvPr>
        </p:nvSpPr>
        <p:spPr>
          <a:xfrm>
            <a:off x="457200" y="1835136"/>
            <a:ext cx="9140825" cy="2286000"/>
          </a:xfrm>
        </p:spPr>
        <p:txBody>
          <a:bodyPr/>
          <a:lstStyle>
            <a:lvl1pPr>
              <a:defRPr sz="3200">
                <a:solidFill>
                  <a:schemeClr val="tx1"/>
                </a:solidFill>
                <a:latin typeface="Arial" panose="020B0604020202020204" pitchFamily="34" charset="0"/>
                <a:cs typeface="Arial" panose="020B0604020202020204" pitchFamily="34" charset="0"/>
              </a:defRPr>
            </a:lvl1pPr>
            <a:lvl2pPr>
              <a:defRPr sz="2200">
                <a:solidFill>
                  <a:schemeClr val="tx1">
                    <a:lumMod val="40000"/>
                    <a:lumOff val="60000"/>
                  </a:schemeClr>
                </a:solidFill>
                <a:latin typeface="Arial" panose="020B0604020202020204" pitchFamily="34" charset="0"/>
                <a:cs typeface="Arial" panose="020B0604020202020204" pitchFamily="34" charset="0"/>
              </a:defRPr>
            </a:lvl2pPr>
          </a:lstStyle>
          <a:p>
            <a:pPr lvl="0"/>
            <a:r>
              <a:rPr lang="en-US" dirty="0"/>
              <a:t>Title</a:t>
            </a:r>
          </a:p>
          <a:p>
            <a:pPr lvl="1"/>
            <a:r>
              <a:rPr lang="en-US" dirty="0"/>
              <a:t>Subhead</a:t>
            </a:r>
          </a:p>
        </p:txBody>
      </p:sp>
      <p:sp>
        <p:nvSpPr>
          <p:cNvPr id="30" name="Picture Placeholder 2"/>
          <p:cNvSpPr>
            <a:spLocks noGrp="1"/>
          </p:cNvSpPr>
          <p:nvPr>
            <p:ph type="pic" sz="quarter" idx="41" hasCustomPrompt="1"/>
          </p:nvPr>
        </p:nvSpPr>
        <p:spPr>
          <a:xfrm>
            <a:off x="473075" y="4563536"/>
            <a:ext cx="2743200" cy="914400"/>
          </a:xfrm>
        </p:spPr>
        <p:txBody>
          <a:bodyPr anchor="ctr" anchorCtr="0">
            <a:normAutofit/>
          </a:bodyPr>
          <a:lstStyle>
            <a:lvl1pPr algn="ctr">
              <a:defRPr sz="1200" b="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31" name="Picture Placeholder 2"/>
          <p:cNvSpPr>
            <a:spLocks noGrp="1"/>
          </p:cNvSpPr>
          <p:nvPr>
            <p:ph type="pic" sz="quarter" idx="42" hasCustomPrompt="1"/>
          </p:nvPr>
        </p:nvSpPr>
        <p:spPr>
          <a:xfrm>
            <a:off x="3389304" y="4563536"/>
            <a:ext cx="2743200" cy="914400"/>
          </a:xfrm>
        </p:spPr>
        <p:txBody>
          <a:bodyPr anchor="ctr" anchorCtr="0">
            <a:normAutofit/>
          </a:bodyPr>
          <a:lstStyle>
            <a:lvl1pPr algn="ctr">
              <a:defRPr sz="1200" b="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22" name="Text Placeholder 18"/>
          <p:cNvSpPr>
            <a:spLocks noGrp="1"/>
          </p:cNvSpPr>
          <p:nvPr>
            <p:ph type="body" sz="quarter" idx="35" hasCustomPrompt="1"/>
          </p:nvPr>
        </p:nvSpPr>
        <p:spPr>
          <a:xfrm>
            <a:off x="6686980" y="743903"/>
            <a:ext cx="2912633" cy="167441"/>
          </a:xfrm>
          <a:prstGeom prst="rect">
            <a:avLst/>
          </a:prstGeom>
        </p:spPr>
        <p:txBody>
          <a:bodyPr lIns="0" tIns="0" rIns="0" bIns="0"/>
          <a:lstStyle>
            <a:lvl1pPr algn="r">
              <a:lnSpc>
                <a:spcPct val="100000"/>
              </a:lnSpc>
              <a:defRPr sz="1100" b="1" cap="all" baseline="0">
                <a:solidFill>
                  <a:schemeClr val="tx1"/>
                </a:solidFill>
                <a:latin typeface="+mj-lt"/>
              </a:defRPr>
            </a:lvl1pPr>
          </a:lstStyle>
          <a:p>
            <a:pPr lvl="0"/>
            <a:r>
              <a:rPr lang="en-US" dirty="0"/>
              <a:t>Month 00, Year</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788" y="734896"/>
            <a:ext cx="1949259" cy="296008"/>
          </a:xfrm>
          <a:prstGeom prst="rect">
            <a:avLst/>
          </a:prstGeom>
        </p:spPr>
      </p:pic>
    </p:spTree>
    <p:extLst>
      <p:ext uri="{BB962C8B-B14F-4D97-AF65-F5344CB8AC3E}">
        <p14:creationId xmlns:p14="http://schemas.microsoft.com/office/powerpoint/2010/main" val="214239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9" name="Text Placeholder 6"/>
          <p:cNvSpPr>
            <a:spLocks noGrp="1"/>
          </p:cNvSpPr>
          <p:nvPr>
            <p:ph type="body" sz="quarter" idx="21" hasCustomPrompt="1"/>
          </p:nvPr>
        </p:nvSpPr>
        <p:spPr>
          <a:xfrm>
            <a:off x="457200" y="871967"/>
            <a:ext cx="9144000" cy="404762"/>
          </a:xfrm>
          <a:prstGeom prst="rect">
            <a:avLst/>
          </a:prstGeom>
        </p:spPr>
        <p:txBody>
          <a:bodyPr lIns="0" tIns="0" rIns="0" bIns="0"/>
          <a:lstStyle>
            <a:lvl1pPr marL="0" marR="0" indent="0" algn="l" defTabSz="509412" rtl="0" eaLnBrk="1" fontAlgn="auto" latinLnBrk="0" hangingPunct="1">
              <a:lnSpc>
                <a:spcPct val="100000"/>
              </a:lnSpc>
              <a:spcBef>
                <a:spcPts val="0"/>
              </a:spcBef>
              <a:spcAft>
                <a:spcPts val="0"/>
              </a:spcAft>
              <a:buClrTx/>
              <a:buSzTx/>
              <a:buFontTx/>
              <a:buNone/>
              <a:tabLst/>
              <a:defRPr sz="2200" b="1">
                <a:solidFill>
                  <a:schemeClr val="accent1"/>
                </a:solidFill>
                <a:latin typeface="Arial" panose="020B0604020202020204" pitchFamily="34" charset="0"/>
                <a:cs typeface="Arial" panose="020B0604020202020204" pitchFamily="34" charset="0"/>
              </a:defRPr>
            </a:lvl1pPr>
          </a:lstStyle>
          <a:p>
            <a:pPr lvl="0"/>
            <a:r>
              <a:rPr lang="en-US" dirty="0"/>
              <a:t>Table of Contents</a:t>
            </a:r>
          </a:p>
        </p:txBody>
      </p:sp>
      <p:cxnSp>
        <p:nvCxnSpPr>
          <p:cNvPr id="25" name="Straight Connector 24"/>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22" hasCustomPrompt="1"/>
          </p:nvPr>
        </p:nvSpPr>
        <p:spPr>
          <a:xfrm>
            <a:off x="457200" y="1554163"/>
            <a:ext cx="9144000" cy="5167312"/>
          </a:xfrm>
          <a:prstGeom prst="rect">
            <a:avLst/>
          </a:prstGeom>
        </p:spPr>
        <p:txBody>
          <a:bodyPr lIns="0" tIns="0" rIns="0" bIns="0"/>
          <a:lstStyle>
            <a:lvl1pPr marL="457200" marR="0" indent="-457200" algn="l" defTabSz="509412" rtl="0" eaLnBrk="1" fontAlgn="auto" latinLnBrk="0" hangingPunct="1">
              <a:lnSpc>
                <a:spcPct val="100000"/>
              </a:lnSpc>
              <a:spcBef>
                <a:spcPts val="0"/>
              </a:spcBef>
              <a:spcAft>
                <a:spcPts val="600"/>
              </a:spcAft>
              <a:buClr>
                <a:schemeClr val="accent1"/>
              </a:buClr>
              <a:buSzTx/>
              <a:buFont typeface="+mj-lt"/>
              <a:buAutoNum type="romanUcPeriod"/>
              <a:tabLst>
                <a:tab pos="9144000" algn="r"/>
              </a:tabLst>
              <a:defRPr b="1" baseline="0">
                <a:solidFill>
                  <a:schemeClr val="tx1"/>
                </a:solidFill>
                <a:latin typeface="Arial" panose="020B0604020202020204" pitchFamily="34" charset="0"/>
                <a:cs typeface="Arial" panose="020B0604020202020204" pitchFamily="34" charset="0"/>
              </a:defRPr>
            </a:lvl1pPr>
            <a:lvl2pPr marL="400050" marR="0" indent="-400050" algn="l" defTabSz="509412" rtl="0" eaLnBrk="1" fontAlgn="auto" latinLnBrk="0" hangingPunct="1">
              <a:lnSpc>
                <a:spcPct val="100000"/>
              </a:lnSpc>
              <a:spcBef>
                <a:spcPts val="0"/>
              </a:spcBef>
              <a:spcAft>
                <a:spcPts val="600"/>
              </a:spcAft>
              <a:buClr>
                <a:schemeClr val="accent1"/>
              </a:buClr>
              <a:buSzTx/>
              <a:buFont typeface="+mj-lt"/>
              <a:buAutoNum type="romanUcPeriod"/>
              <a:tabLst>
                <a:tab pos="512064" algn="l"/>
                <a:tab pos="9144000" algn="r"/>
              </a:tabLst>
              <a:defRPr baseline="0"/>
            </a:lvl2pPr>
            <a:lvl3pPr marL="285750" indent="-285750">
              <a:lnSpc>
                <a:spcPct val="100000"/>
              </a:lnSpc>
              <a:buFont typeface="+mj-lt"/>
              <a:buAutoNum type="romanUcPeriod"/>
              <a:tabLst>
                <a:tab pos="9144000" algn="r"/>
              </a:tabLst>
              <a:defRPr>
                <a:solidFill>
                  <a:schemeClr val="accent1"/>
                </a:solidFill>
              </a:defRPr>
            </a:lvl3pPr>
            <a:lvl4pPr>
              <a:lnSpc>
                <a:spcPct val="100000"/>
              </a:lnSpc>
              <a:defRPr/>
            </a:lvl4pPr>
            <a:lvl5pPr>
              <a:lnSpc>
                <a:spcPct val="100000"/>
              </a:lnSpc>
              <a:defRPr/>
            </a:lvl5pPr>
          </a:lstStyle>
          <a:p>
            <a:pPr lvl="0"/>
            <a:r>
              <a:rPr lang="en-US" dirty="0"/>
              <a:t>Section Title	0</a:t>
            </a:r>
          </a:p>
          <a:p>
            <a:pPr lvl="0"/>
            <a:r>
              <a:rPr lang="en-US" dirty="0"/>
              <a:t>Section Title	0</a:t>
            </a:r>
          </a:p>
          <a:p>
            <a:pPr lvl="0"/>
            <a:r>
              <a:rPr lang="en-US" dirty="0"/>
              <a:t>Section Title	0</a:t>
            </a:r>
          </a:p>
          <a:p>
            <a:pPr lvl="0"/>
            <a:r>
              <a:rPr lang="en-US" dirty="0"/>
              <a:t>Section Title	0</a:t>
            </a:r>
          </a:p>
          <a:p>
            <a:pPr lvl="0"/>
            <a:r>
              <a:rPr lang="en-US" dirty="0"/>
              <a:t>Section Title	0</a:t>
            </a:r>
          </a:p>
        </p:txBody>
      </p:sp>
    </p:spTree>
    <p:extLst>
      <p:ext uri="{BB962C8B-B14F-4D97-AF65-F5344CB8AC3E}">
        <p14:creationId xmlns:p14="http://schemas.microsoft.com/office/powerpoint/2010/main" val="222811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cxnSp>
        <p:nvCxnSpPr>
          <p:cNvPr id="21" name="Straight Connector 20"/>
          <p:cNvCxnSpPr/>
          <p:nvPr userDrawn="1"/>
        </p:nvCxnSpPr>
        <p:spPr>
          <a:xfrm>
            <a:off x="457200" y="1558457"/>
            <a:ext cx="9145588"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 Placeholder 7"/>
          <p:cNvSpPr>
            <a:spLocks noGrp="1"/>
          </p:cNvSpPr>
          <p:nvPr>
            <p:ph type="body" sz="quarter" idx="10" hasCustomPrompt="1"/>
          </p:nvPr>
        </p:nvSpPr>
        <p:spPr>
          <a:xfrm>
            <a:off x="457200" y="1885377"/>
            <a:ext cx="9144000" cy="325025"/>
          </a:xfrm>
          <a:prstGeom prst="rect">
            <a:avLst/>
          </a:prstGeom>
        </p:spPr>
        <p:txBody>
          <a:bodyPr lIns="0" tIns="0" rIns="0" bIns="0"/>
          <a:lstStyle>
            <a:lvl1pPr>
              <a:lnSpc>
                <a:spcPct val="100000"/>
              </a:lnSpc>
              <a:spcBef>
                <a:spcPts val="0"/>
              </a:spcBef>
              <a:defRPr sz="2200" b="1" baseline="0">
                <a:solidFill>
                  <a:schemeClr val="tx1">
                    <a:lumMod val="40000"/>
                    <a:lumOff val="60000"/>
                  </a:schemeClr>
                </a:solidFill>
                <a:latin typeface="Arial" panose="020B0604020202020204" pitchFamily="34" charset="0"/>
                <a:cs typeface="Arial" panose="020B0604020202020204" pitchFamily="34" charset="0"/>
              </a:defRPr>
            </a:lvl1pPr>
          </a:lstStyle>
          <a:p>
            <a:pPr lvl="0"/>
            <a:r>
              <a:rPr lang="en-US" dirty="0"/>
              <a:t>Section Number</a:t>
            </a:r>
          </a:p>
        </p:txBody>
      </p:sp>
      <p:sp>
        <p:nvSpPr>
          <p:cNvPr id="10" name="Text Placeholder 9"/>
          <p:cNvSpPr>
            <a:spLocks noGrp="1"/>
          </p:cNvSpPr>
          <p:nvPr>
            <p:ph type="body" sz="quarter" idx="11" hasCustomPrompt="1"/>
          </p:nvPr>
        </p:nvSpPr>
        <p:spPr>
          <a:xfrm>
            <a:off x="457200" y="2291394"/>
            <a:ext cx="9145588" cy="2639369"/>
          </a:xfrm>
          <a:prstGeom prst="rect">
            <a:avLst/>
          </a:prstGeom>
        </p:spPr>
        <p:txBody>
          <a:bodyPr lIns="0" tIns="0" rIns="0" bIns="0"/>
          <a:lstStyle>
            <a:lvl1pPr>
              <a:lnSpc>
                <a:spcPct val="100000"/>
              </a:lnSpc>
              <a:defRPr sz="3300" b="1" baseline="0">
                <a:solidFill>
                  <a:schemeClr val="tx1"/>
                </a:solidFill>
                <a:latin typeface="Arial" panose="020B0604020202020204" pitchFamily="34" charset="0"/>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3469115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ntent Area">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p:cNvSpPr>
            <a:spLocks noGrp="1"/>
          </p:cNvSpPr>
          <p:nvPr>
            <p:ph type="body" sz="quarter" idx="11" hasCustomPrompt="1"/>
          </p:nvPr>
        </p:nvSpPr>
        <p:spPr>
          <a:xfrm>
            <a:off x="457200" y="879428"/>
            <a:ext cx="91440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stStyle>
          <a:p>
            <a:pPr lvl="0"/>
            <a:r>
              <a:rPr lang="en-US" dirty="0"/>
              <a:t>Page Title</a:t>
            </a:r>
          </a:p>
          <a:p>
            <a:pPr lvl="1"/>
            <a:r>
              <a:rPr lang="en-US" dirty="0"/>
              <a:t>Page Subtitle</a:t>
            </a:r>
          </a:p>
        </p:txBody>
      </p:sp>
      <p:sp>
        <p:nvSpPr>
          <p:cNvPr id="12" name="Text Placeholder 22"/>
          <p:cNvSpPr>
            <a:spLocks noGrp="1"/>
          </p:cNvSpPr>
          <p:nvPr>
            <p:ph type="body" sz="quarter" idx="10" hasCustomPrompt="1"/>
          </p:nvPr>
        </p:nvSpPr>
        <p:spPr>
          <a:xfrm>
            <a:off x="457200" y="1957388"/>
            <a:ext cx="9144000" cy="4764087"/>
          </a:xfrm>
          <a:prstGeom prst="rect">
            <a:avLst/>
          </a:prstGeom>
        </p:spPr>
        <p:txBody>
          <a:bodyPr lIns="0" tIns="0" rIns="0" bIns="0"/>
          <a:lstStyle>
            <a:lvl1pPr>
              <a:lnSpc>
                <a:spcPct val="100000"/>
              </a:lnSpc>
              <a:spcBef>
                <a:spcPts val="600"/>
              </a:spcBef>
              <a:spcAft>
                <a:spcPts val="300"/>
              </a:spcAft>
              <a:defRPr>
                <a:solidFill>
                  <a:schemeClr val="accent1"/>
                </a:solidFill>
              </a:defRPr>
            </a:lvl1pPr>
            <a:lvl2pPr>
              <a:lnSpc>
                <a:spcPct val="100000"/>
              </a:lnSpc>
              <a:spcAft>
                <a:spcPts val="600"/>
              </a:spcAft>
              <a:defRPr/>
            </a:lvl2pPr>
            <a:lvl3pPr>
              <a:lnSpc>
                <a:spcPct val="100000"/>
              </a:lnSpc>
              <a:spcBef>
                <a:spcPts val="600"/>
              </a:spcBef>
              <a:spcAft>
                <a:spcPts val="300"/>
              </a:spcAft>
              <a:defRPr b="1" baseline="0">
                <a:solidFill>
                  <a:schemeClr val="accent1"/>
                </a:solidFill>
                <a:latin typeface="Arial" panose="020B0604020202020204" pitchFamily="34" charset="0"/>
                <a:cs typeface="Arial" panose="020B0604020202020204" pitchFamily="34" charset="0"/>
              </a:defRPr>
            </a:lvl3pPr>
            <a:lvl4pPr>
              <a:lnSpc>
                <a:spcPct val="100000"/>
              </a:lnSpc>
              <a:spcBef>
                <a:spcPts val="600"/>
              </a:spcBef>
              <a:spcAft>
                <a:spcPts val="300"/>
              </a:spcAft>
              <a:defRPr sz="1200" baseline="0">
                <a:latin typeface="Arial" panose="020B0604020202020204" pitchFamily="34" charset="0"/>
                <a:cs typeface="Arial" panose="020B0604020202020204" pitchFamily="34" charset="0"/>
              </a:defRPr>
            </a:lvl4pPr>
            <a:lvl5pPr marL="171450" indent="-171450">
              <a:lnSpc>
                <a:spcPct val="100000"/>
              </a:lnSpc>
              <a:spcAft>
                <a:spcPts val="300"/>
              </a:spcAft>
              <a:buFont typeface="Arial" panose="020B0604020202020204" pitchFamily="34" charset="0"/>
              <a:buChar char="•"/>
              <a:defRPr sz="1200" baseline="0">
                <a:latin typeface="Arial" panose="020B0604020202020204" pitchFamily="34" charset="0"/>
                <a:cs typeface="Arial" panose="020B0604020202020204" pitchFamily="34" charset="0"/>
              </a:defRPr>
            </a:lvl5pPr>
            <a:lvl6pPr marL="400050" indent="-171450">
              <a:lnSpc>
                <a:spcPct val="100000"/>
              </a:lnSpc>
              <a:spcBef>
                <a:spcPts val="0"/>
              </a:spcBef>
              <a:spcAft>
                <a:spcPts val="300"/>
              </a:spcAft>
              <a:buFont typeface="Courier New" panose="02070309020205020404" pitchFamily="49" charset="0"/>
              <a:buChar char="o"/>
              <a:defRPr sz="1200" baseline="0">
                <a:latin typeface="Arial" panose="020B0604020202020204" pitchFamily="34" charset="0"/>
                <a:cs typeface="Arial" panose="020B0604020202020204" pitchFamily="34" charset="0"/>
              </a:defRPr>
            </a:lvl6pPr>
          </a:lstStyle>
          <a:p>
            <a:pPr lvl="2"/>
            <a:r>
              <a:rPr lang="en-US" dirty="0"/>
              <a:t>Content </a:t>
            </a:r>
          </a:p>
          <a:p>
            <a:pPr lvl="3"/>
            <a:r>
              <a:rPr lang="en-US" dirty="0"/>
              <a:t>Content</a:t>
            </a:r>
          </a:p>
          <a:p>
            <a:pPr lvl="4"/>
            <a:r>
              <a:rPr lang="en-US" dirty="0"/>
              <a:t>Bulleted content</a:t>
            </a:r>
          </a:p>
          <a:p>
            <a:pPr lvl="5"/>
            <a:r>
              <a:rPr lang="en-US" dirty="0"/>
              <a:t>Bulleted content</a:t>
            </a:r>
          </a:p>
        </p:txBody>
      </p:sp>
      <p:sp>
        <p:nvSpPr>
          <p:cNvPr id="10"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Tree>
    <p:extLst>
      <p:ext uri="{BB962C8B-B14F-4D97-AF65-F5344CB8AC3E}">
        <p14:creationId xmlns:p14="http://schemas.microsoft.com/office/powerpoint/2010/main" val="99500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ntent Areas">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4"/>
          <p:cNvSpPr>
            <a:spLocks noGrp="1"/>
          </p:cNvSpPr>
          <p:nvPr>
            <p:ph type="body" sz="quarter" idx="11" hasCustomPrompt="1"/>
          </p:nvPr>
        </p:nvSpPr>
        <p:spPr>
          <a:xfrm>
            <a:off x="457200" y="866165"/>
            <a:ext cx="91440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baseline="0">
                <a:latin typeface="Arial" panose="020B0604020202020204" pitchFamily="34" charset="0"/>
                <a:cs typeface="Arial" panose="020B0604020202020204" pitchFamily="34" charset="0"/>
              </a:defRPr>
            </a:lvl2pPr>
          </a:lstStyle>
          <a:p>
            <a:pPr lvl="0"/>
            <a:r>
              <a:rPr lang="en-US" dirty="0"/>
              <a:t>Page Title</a:t>
            </a:r>
          </a:p>
          <a:p>
            <a:pPr lvl="1"/>
            <a:r>
              <a:rPr lang="en-US" dirty="0"/>
              <a:t>Page Subtitle</a:t>
            </a:r>
          </a:p>
        </p:txBody>
      </p:sp>
      <p:sp>
        <p:nvSpPr>
          <p:cNvPr id="14" name="Text Placeholder 22"/>
          <p:cNvSpPr>
            <a:spLocks noGrp="1"/>
          </p:cNvSpPr>
          <p:nvPr>
            <p:ph type="body" sz="quarter" idx="10" hasCustomPrompt="1"/>
          </p:nvPr>
        </p:nvSpPr>
        <p:spPr>
          <a:xfrm>
            <a:off x="457200" y="1957388"/>
            <a:ext cx="4480560" cy="4764087"/>
          </a:xfrm>
          <a:prstGeom prst="rect">
            <a:avLst/>
          </a:prstGeom>
        </p:spPr>
        <p:txBody>
          <a:bodyPr lIns="0" tIns="0" rIns="0" bIns="0"/>
          <a:lstStyle>
            <a:lvl1pPr>
              <a:lnSpc>
                <a:spcPct val="100000"/>
              </a:lnSpc>
              <a:spcBef>
                <a:spcPts val="600"/>
              </a:spcBef>
              <a:spcAft>
                <a:spcPts val="300"/>
              </a:spcAft>
              <a:defRPr>
                <a:solidFill>
                  <a:schemeClr val="accent1"/>
                </a:solidFill>
              </a:defRPr>
            </a:lvl1pPr>
            <a:lvl2pPr>
              <a:lnSpc>
                <a:spcPct val="100000"/>
              </a:lnSpc>
              <a:spcAft>
                <a:spcPts val="600"/>
              </a:spcAft>
              <a:defRPr/>
            </a:lvl2pPr>
            <a:lvl3pPr>
              <a:lnSpc>
                <a:spcPct val="100000"/>
              </a:lnSpc>
              <a:spcBef>
                <a:spcPts val="600"/>
              </a:spcBef>
              <a:spcAft>
                <a:spcPts val="300"/>
              </a:spcAft>
              <a:defRPr b="1" baseline="0">
                <a:solidFill>
                  <a:schemeClr val="accent1"/>
                </a:solidFill>
                <a:latin typeface="Arial" panose="020B0604020202020204" pitchFamily="34" charset="0"/>
                <a:cs typeface="Arial" panose="020B0604020202020204" pitchFamily="34" charset="0"/>
              </a:defRPr>
            </a:lvl3pPr>
            <a:lvl4pPr>
              <a:lnSpc>
                <a:spcPct val="100000"/>
              </a:lnSpc>
              <a:spcBef>
                <a:spcPts val="600"/>
              </a:spcBef>
              <a:spcAft>
                <a:spcPts val="300"/>
              </a:spcAft>
              <a:defRPr sz="1200" baseline="0">
                <a:latin typeface="Arial" panose="020B0604020202020204" pitchFamily="34" charset="0"/>
                <a:cs typeface="Arial" panose="020B0604020202020204" pitchFamily="34" charset="0"/>
              </a:defRPr>
            </a:lvl4pPr>
            <a:lvl5pPr marL="171450" indent="-171450">
              <a:lnSpc>
                <a:spcPct val="100000"/>
              </a:lnSpc>
              <a:spcAft>
                <a:spcPts val="300"/>
              </a:spcAft>
              <a:buFont typeface="Arial" panose="020B0604020202020204" pitchFamily="34" charset="0"/>
              <a:buChar char="•"/>
              <a:defRPr sz="1200" baseline="0">
                <a:latin typeface="Arial" panose="020B0604020202020204" pitchFamily="34" charset="0"/>
                <a:cs typeface="Arial" panose="020B0604020202020204" pitchFamily="34" charset="0"/>
              </a:defRPr>
            </a:lvl5pPr>
            <a:lvl6pPr marL="400050" indent="-171450">
              <a:lnSpc>
                <a:spcPct val="100000"/>
              </a:lnSpc>
              <a:spcBef>
                <a:spcPts val="0"/>
              </a:spcBef>
              <a:spcAft>
                <a:spcPts val="300"/>
              </a:spcAft>
              <a:buFont typeface="Courier New" panose="02070309020205020404" pitchFamily="49" charset="0"/>
              <a:buChar char="o"/>
              <a:defRPr sz="1200" baseline="0">
                <a:latin typeface="Arial" panose="020B0604020202020204" pitchFamily="34" charset="0"/>
                <a:cs typeface="Arial" panose="020B0604020202020204" pitchFamily="34" charset="0"/>
              </a:defRPr>
            </a:lvl6pPr>
          </a:lstStyle>
          <a:p>
            <a:pPr lvl="2"/>
            <a:r>
              <a:rPr lang="en-US" dirty="0"/>
              <a:t>Content </a:t>
            </a:r>
          </a:p>
          <a:p>
            <a:pPr lvl="3"/>
            <a:r>
              <a:rPr lang="en-US" dirty="0"/>
              <a:t>Content</a:t>
            </a:r>
          </a:p>
          <a:p>
            <a:pPr lvl="4"/>
            <a:r>
              <a:rPr lang="en-US" dirty="0"/>
              <a:t>Bulleted content</a:t>
            </a:r>
          </a:p>
          <a:p>
            <a:pPr lvl="5"/>
            <a:r>
              <a:rPr lang="en-US" dirty="0"/>
              <a:t>Bulleted content</a:t>
            </a:r>
          </a:p>
        </p:txBody>
      </p:sp>
      <p:sp>
        <p:nvSpPr>
          <p:cNvPr id="15" name="Text Placeholder 22"/>
          <p:cNvSpPr>
            <a:spLocks noGrp="1"/>
          </p:cNvSpPr>
          <p:nvPr>
            <p:ph type="body" sz="quarter" idx="12" hasCustomPrompt="1"/>
          </p:nvPr>
        </p:nvSpPr>
        <p:spPr>
          <a:xfrm>
            <a:off x="5113720" y="1957388"/>
            <a:ext cx="4480560" cy="4764087"/>
          </a:xfrm>
          <a:prstGeom prst="rect">
            <a:avLst/>
          </a:prstGeom>
        </p:spPr>
        <p:txBody>
          <a:bodyPr lIns="0" tIns="0" rIns="0" bIns="0"/>
          <a:lstStyle>
            <a:lvl1pPr>
              <a:lnSpc>
                <a:spcPct val="100000"/>
              </a:lnSpc>
              <a:spcBef>
                <a:spcPts val="600"/>
              </a:spcBef>
              <a:spcAft>
                <a:spcPts val="300"/>
              </a:spcAft>
              <a:defRPr>
                <a:solidFill>
                  <a:schemeClr val="accent1"/>
                </a:solidFill>
              </a:defRPr>
            </a:lvl1pPr>
            <a:lvl2pPr>
              <a:lnSpc>
                <a:spcPct val="100000"/>
              </a:lnSpc>
              <a:spcAft>
                <a:spcPts val="600"/>
              </a:spcAft>
              <a:defRPr/>
            </a:lvl2pPr>
            <a:lvl3pPr>
              <a:lnSpc>
                <a:spcPct val="100000"/>
              </a:lnSpc>
              <a:spcBef>
                <a:spcPts val="600"/>
              </a:spcBef>
              <a:spcAft>
                <a:spcPts val="300"/>
              </a:spcAft>
              <a:defRPr b="1" baseline="0">
                <a:solidFill>
                  <a:schemeClr val="accent1"/>
                </a:solidFill>
                <a:latin typeface="Arial" panose="020B0604020202020204" pitchFamily="34" charset="0"/>
                <a:cs typeface="Arial" panose="020B0604020202020204" pitchFamily="34" charset="0"/>
              </a:defRPr>
            </a:lvl3pPr>
            <a:lvl4pPr>
              <a:lnSpc>
                <a:spcPct val="100000"/>
              </a:lnSpc>
              <a:spcBef>
                <a:spcPts val="600"/>
              </a:spcBef>
              <a:spcAft>
                <a:spcPts val="300"/>
              </a:spcAft>
              <a:defRPr sz="1200" baseline="0">
                <a:latin typeface="Arial" panose="020B0604020202020204" pitchFamily="34" charset="0"/>
                <a:cs typeface="Arial" panose="020B0604020202020204" pitchFamily="34" charset="0"/>
              </a:defRPr>
            </a:lvl4pPr>
            <a:lvl5pPr marL="171450" indent="-171450">
              <a:lnSpc>
                <a:spcPct val="100000"/>
              </a:lnSpc>
              <a:spcAft>
                <a:spcPts val="300"/>
              </a:spcAft>
              <a:buFont typeface="Arial" panose="020B0604020202020204" pitchFamily="34" charset="0"/>
              <a:buChar char="•"/>
              <a:defRPr sz="1200" baseline="0">
                <a:latin typeface="Arial" panose="020B0604020202020204" pitchFamily="34" charset="0"/>
                <a:cs typeface="Arial" panose="020B0604020202020204" pitchFamily="34" charset="0"/>
              </a:defRPr>
            </a:lvl5pPr>
            <a:lvl6pPr marL="400050" indent="-171450">
              <a:lnSpc>
                <a:spcPct val="100000"/>
              </a:lnSpc>
              <a:spcBef>
                <a:spcPts val="0"/>
              </a:spcBef>
              <a:spcAft>
                <a:spcPts val="300"/>
              </a:spcAft>
              <a:buFont typeface="Courier New" panose="02070309020205020404" pitchFamily="49" charset="0"/>
              <a:buChar char="o"/>
              <a:defRPr sz="1200" baseline="0">
                <a:latin typeface="Arial" panose="020B0604020202020204" pitchFamily="34" charset="0"/>
                <a:cs typeface="Arial" panose="020B0604020202020204" pitchFamily="34" charset="0"/>
              </a:defRPr>
            </a:lvl6pPr>
          </a:lstStyle>
          <a:p>
            <a:pPr lvl="2"/>
            <a:r>
              <a:rPr lang="en-US" dirty="0"/>
              <a:t>Content </a:t>
            </a:r>
          </a:p>
          <a:p>
            <a:pPr lvl="3"/>
            <a:r>
              <a:rPr lang="en-US" dirty="0"/>
              <a:t>Content</a:t>
            </a:r>
          </a:p>
          <a:p>
            <a:pPr lvl="4"/>
            <a:r>
              <a:rPr lang="en-US" dirty="0"/>
              <a:t>Bulleted content</a:t>
            </a:r>
          </a:p>
          <a:p>
            <a:pPr lvl="5"/>
            <a:r>
              <a:rPr lang="en-US" dirty="0"/>
              <a:t>Bulleted content</a:t>
            </a:r>
          </a:p>
        </p:txBody>
      </p:sp>
      <p:sp>
        <p:nvSpPr>
          <p:cNvPr id="12"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Tree>
    <p:extLst>
      <p:ext uri="{BB962C8B-B14F-4D97-AF65-F5344CB8AC3E}">
        <p14:creationId xmlns:p14="http://schemas.microsoft.com/office/powerpoint/2010/main" val="4985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ent Areas w Shade">
    <p:spTree>
      <p:nvGrpSpPr>
        <p:cNvPr id="1" name=""/>
        <p:cNvGrpSpPr/>
        <p:nvPr/>
      </p:nvGrpSpPr>
      <p:grpSpPr>
        <a:xfrm>
          <a:off x="0" y="0"/>
          <a:ext cx="0" cy="0"/>
          <a:chOff x="0" y="0"/>
          <a:chExt cx="0" cy="0"/>
        </a:xfrm>
      </p:grpSpPr>
      <p:sp>
        <p:nvSpPr>
          <p:cNvPr id="18" name="Rectangle 17"/>
          <p:cNvSpPr/>
          <p:nvPr userDrawn="1"/>
        </p:nvSpPr>
        <p:spPr>
          <a:xfrm>
            <a:off x="471551" y="1554041"/>
            <a:ext cx="4572000" cy="5167433"/>
          </a:xfrm>
          <a:prstGeom prst="rect">
            <a:avLst/>
          </a:prstGeom>
          <a:solidFill>
            <a:srgbClr val="E0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dirty="0">
              <a:solidFill>
                <a:prstClr val="white"/>
              </a:solidFill>
              <a:latin typeface="Arial" panose="020B0604020202020204" pitchFamily="34" charset="0"/>
              <a:cs typeface="Arial" panose="020B0604020202020204" pitchFamily="34" charset="0"/>
            </a:endParaRPr>
          </a:p>
        </p:txBody>
      </p:sp>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
        <p:nvSpPr>
          <p:cNvPr id="12" name="Text Placeholder 24"/>
          <p:cNvSpPr>
            <a:spLocks noGrp="1"/>
          </p:cNvSpPr>
          <p:nvPr>
            <p:ph type="body" sz="quarter" idx="11" hasCustomPrompt="1"/>
          </p:nvPr>
        </p:nvSpPr>
        <p:spPr>
          <a:xfrm>
            <a:off x="471551" y="857493"/>
            <a:ext cx="91440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baseline="0">
                <a:latin typeface="Arial" panose="020B0604020202020204" pitchFamily="34" charset="0"/>
                <a:cs typeface="Arial" panose="020B0604020202020204" pitchFamily="34" charset="0"/>
              </a:defRPr>
            </a:lvl2pPr>
          </a:lstStyle>
          <a:p>
            <a:pPr lvl="0"/>
            <a:r>
              <a:rPr lang="en-US" dirty="0"/>
              <a:t>Page Title</a:t>
            </a:r>
          </a:p>
          <a:p>
            <a:pPr lvl="1"/>
            <a:r>
              <a:rPr lang="en-US" dirty="0"/>
              <a:t>Page Subtitle</a:t>
            </a:r>
          </a:p>
        </p:txBody>
      </p:sp>
      <p:sp>
        <p:nvSpPr>
          <p:cNvPr id="16" name="Text Placeholder 22"/>
          <p:cNvSpPr>
            <a:spLocks noGrp="1"/>
          </p:cNvSpPr>
          <p:nvPr>
            <p:ph type="body" sz="quarter" idx="10" hasCustomPrompt="1"/>
          </p:nvPr>
        </p:nvSpPr>
        <p:spPr>
          <a:xfrm>
            <a:off x="700151" y="1776627"/>
            <a:ext cx="4114800" cy="4754880"/>
          </a:xfrm>
          <a:prstGeom prst="rect">
            <a:avLst/>
          </a:prstGeom>
        </p:spPr>
        <p:txBody>
          <a:bodyPr lIns="0" tIns="0" rIns="0" bIns="0"/>
          <a:lstStyle>
            <a:lvl1pPr>
              <a:lnSpc>
                <a:spcPct val="100000"/>
              </a:lnSpc>
              <a:spcBef>
                <a:spcPts val="600"/>
              </a:spcBef>
              <a:spcAft>
                <a:spcPts val="300"/>
              </a:spcAft>
              <a:defRPr>
                <a:solidFill>
                  <a:schemeClr val="accent1"/>
                </a:solidFill>
              </a:defRPr>
            </a:lvl1pPr>
            <a:lvl2pPr>
              <a:lnSpc>
                <a:spcPct val="100000"/>
              </a:lnSpc>
              <a:spcAft>
                <a:spcPts val="600"/>
              </a:spcAft>
              <a:defRPr/>
            </a:lvl2pPr>
            <a:lvl3pPr>
              <a:lnSpc>
                <a:spcPct val="100000"/>
              </a:lnSpc>
              <a:spcBef>
                <a:spcPts val="600"/>
              </a:spcBef>
              <a:spcAft>
                <a:spcPts val="300"/>
              </a:spcAft>
              <a:defRPr b="1" baseline="0">
                <a:solidFill>
                  <a:schemeClr val="accent1"/>
                </a:solidFill>
                <a:latin typeface="Arial" panose="020B0604020202020204" pitchFamily="34" charset="0"/>
                <a:cs typeface="Arial" panose="020B0604020202020204" pitchFamily="34" charset="0"/>
              </a:defRPr>
            </a:lvl3pPr>
            <a:lvl4pPr>
              <a:lnSpc>
                <a:spcPct val="100000"/>
              </a:lnSpc>
              <a:spcBef>
                <a:spcPts val="600"/>
              </a:spcBef>
              <a:spcAft>
                <a:spcPts val="300"/>
              </a:spcAft>
              <a:defRPr sz="1200" baseline="0">
                <a:latin typeface="Arial" panose="020B0604020202020204" pitchFamily="34" charset="0"/>
                <a:cs typeface="Arial" panose="020B0604020202020204" pitchFamily="34" charset="0"/>
              </a:defRPr>
            </a:lvl4pPr>
            <a:lvl5pPr marL="171450" indent="-171450">
              <a:lnSpc>
                <a:spcPct val="100000"/>
              </a:lnSpc>
              <a:spcAft>
                <a:spcPts val="300"/>
              </a:spcAft>
              <a:buFont typeface="Arial" panose="020B0604020202020204" pitchFamily="34" charset="0"/>
              <a:buChar char="•"/>
              <a:defRPr sz="1200" baseline="0">
                <a:latin typeface="Arial" panose="020B0604020202020204" pitchFamily="34" charset="0"/>
                <a:cs typeface="Arial" panose="020B0604020202020204" pitchFamily="34" charset="0"/>
              </a:defRPr>
            </a:lvl5pPr>
            <a:lvl6pPr marL="400050" indent="-171450">
              <a:lnSpc>
                <a:spcPct val="100000"/>
              </a:lnSpc>
              <a:spcBef>
                <a:spcPts val="0"/>
              </a:spcBef>
              <a:spcAft>
                <a:spcPts val="300"/>
              </a:spcAft>
              <a:buFont typeface="Courier New" panose="02070309020205020404" pitchFamily="49" charset="0"/>
              <a:buChar char="o"/>
              <a:defRPr sz="1200" baseline="0">
                <a:latin typeface="Arial" panose="020B0604020202020204" pitchFamily="34" charset="0"/>
                <a:cs typeface="Arial" panose="020B0604020202020204" pitchFamily="34" charset="0"/>
              </a:defRPr>
            </a:lvl6pPr>
          </a:lstStyle>
          <a:p>
            <a:pPr lvl="2"/>
            <a:r>
              <a:rPr lang="en-US" dirty="0"/>
              <a:t>Content </a:t>
            </a:r>
          </a:p>
          <a:p>
            <a:pPr lvl="3"/>
            <a:r>
              <a:rPr lang="en-US" dirty="0"/>
              <a:t>Content</a:t>
            </a:r>
          </a:p>
          <a:p>
            <a:pPr lvl="4"/>
            <a:r>
              <a:rPr lang="en-US" dirty="0"/>
              <a:t>Bulleted content</a:t>
            </a:r>
          </a:p>
          <a:p>
            <a:pPr lvl="5"/>
            <a:r>
              <a:rPr lang="en-US" dirty="0"/>
              <a:t>Bulleted content</a:t>
            </a:r>
          </a:p>
        </p:txBody>
      </p:sp>
      <p:sp>
        <p:nvSpPr>
          <p:cNvPr id="17" name="Text Placeholder 22"/>
          <p:cNvSpPr>
            <a:spLocks noGrp="1"/>
          </p:cNvSpPr>
          <p:nvPr>
            <p:ph type="body" sz="quarter" idx="12" hasCustomPrompt="1"/>
          </p:nvPr>
        </p:nvSpPr>
        <p:spPr>
          <a:xfrm>
            <a:off x="5251949" y="1776627"/>
            <a:ext cx="4343400" cy="4754880"/>
          </a:xfrm>
          <a:prstGeom prst="rect">
            <a:avLst/>
          </a:prstGeom>
        </p:spPr>
        <p:txBody>
          <a:bodyPr lIns="0" tIns="0" rIns="0" bIns="0"/>
          <a:lstStyle>
            <a:lvl1pPr>
              <a:lnSpc>
                <a:spcPct val="100000"/>
              </a:lnSpc>
              <a:spcBef>
                <a:spcPts val="600"/>
              </a:spcBef>
              <a:spcAft>
                <a:spcPts val="300"/>
              </a:spcAft>
              <a:defRPr>
                <a:solidFill>
                  <a:schemeClr val="accent1"/>
                </a:solidFill>
              </a:defRPr>
            </a:lvl1pPr>
            <a:lvl2pPr>
              <a:lnSpc>
                <a:spcPct val="100000"/>
              </a:lnSpc>
              <a:spcAft>
                <a:spcPts val="600"/>
              </a:spcAft>
              <a:defRPr/>
            </a:lvl2pPr>
            <a:lvl3pPr>
              <a:lnSpc>
                <a:spcPct val="100000"/>
              </a:lnSpc>
              <a:spcBef>
                <a:spcPts val="600"/>
              </a:spcBef>
              <a:spcAft>
                <a:spcPts val="300"/>
              </a:spcAft>
              <a:defRPr b="1" baseline="0">
                <a:solidFill>
                  <a:schemeClr val="accent1"/>
                </a:solidFill>
                <a:latin typeface="Arial" panose="020B0604020202020204" pitchFamily="34" charset="0"/>
                <a:cs typeface="Arial" panose="020B0604020202020204" pitchFamily="34" charset="0"/>
              </a:defRPr>
            </a:lvl3pPr>
            <a:lvl4pPr>
              <a:lnSpc>
                <a:spcPct val="100000"/>
              </a:lnSpc>
              <a:spcBef>
                <a:spcPts val="600"/>
              </a:spcBef>
              <a:spcAft>
                <a:spcPts val="300"/>
              </a:spcAft>
              <a:defRPr sz="1200" baseline="0">
                <a:latin typeface="Arial" panose="020B0604020202020204" pitchFamily="34" charset="0"/>
                <a:cs typeface="Arial" panose="020B0604020202020204" pitchFamily="34" charset="0"/>
              </a:defRPr>
            </a:lvl4pPr>
            <a:lvl5pPr marL="171450" indent="-171450">
              <a:lnSpc>
                <a:spcPct val="100000"/>
              </a:lnSpc>
              <a:spcAft>
                <a:spcPts val="300"/>
              </a:spcAft>
              <a:buFont typeface="Arial" panose="020B0604020202020204" pitchFamily="34" charset="0"/>
              <a:buChar char="•"/>
              <a:defRPr sz="1200" baseline="0">
                <a:latin typeface="Arial" panose="020B0604020202020204" pitchFamily="34" charset="0"/>
                <a:cs typeface="Arial" panose="020B0604020202020204" pitchFamily="34" charset="0"/>
              </a:defRPr>
            </a:lvl5pPr>
            <a:lvl6pPr marL="400050" indent="-171450">
              <a:lnSpc>
                <a:spcPct val="100000"/>
              </a:lnSpc>
              <a:spcBef>
                <a:spcPts val="0"/>
              </a:spcBef>
              <a:spcAft>
                <a:spcPts val="300"/>
              </a:spcAft>
              <a:buFont typeface="Courier New" panose="02070309020205020404" pitchFamily="49" charset="0"/>
              <a:buChar char="o"/>
              <a:defRPr sz="1200" baseline="0">
                <a:latin typeface="Arial" panose="020B0604020202020204" pitchFamily="34" charset="0"/>
                <a:cs typeface="Arial" panose="020B0604020202020204" pitchFamily="34" charset="0"/>
              </a:defRPr>
            </a:lvl6pPr>
          </a:lstStyle>
          <a:p>
            <a:pPr lvl="2"/>
            <a:r>
              <a:rPr lang="en-US" dirty="0"/>
              <a:t>Content </a:t>
            </a:r>
          </a:p>
          <a:p>
            <a:pPr lvl="3"/>
            <a:r>
              <a:rPr lang="en-US" dirty="0"/>
              <a:t>Content</a:t>
            </a:r>
          </a:p>
          <a:p>
            <a:pPr lvl="4"/>
            <a:r>
              <a:rPr lang="en-US" dirty="0"/>
              <a:t>Bulleted content</a:t>
            </a:r>
          </a:p>
          <a:p>
            <a:pPr lvl="5"/>
            <a:r>
              <a:rPr lang="en-US" dirty="0"/>
              <a:t>Bulleted content</a:t>
            </a:r>
          </a:p>
        </p:txBody>
      </p:sp>
    </p:spTree>
    <p:extLst>
      <p:ext uri="{BB962C8B-B14F-4D97-AF65-F5344CB8AC3E}">
        <p14:creationId xmlns:p14="http://schemas.microsoft.com/office/powerpoint/2010/main" val="3210637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ntent Area w/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943600" y="807707"/>
            <a:ext cx="3657600" cy="6299721"/>
          </a:xfrm>
          <a:prstGeom prst="rect">
            <a:avLst/>
          </a:prstGeom>
        </p:spPr>
        <p:txBody>
          <a:bodyPr lIns="0" tIns="0" rIns="0" bIns="0" anchor="ctr" anchorCtr="0"/>
          <a:lstStyle>
            <a:lvl1pPr algn="ctr">
              <a:defRPr sz="1800">
                <a:solidFill>
                  <a:schemeClr val="tx1"/>
                </a:solidFill>
                <a:latin typeface="Arial" panose="020B0604020202020204" pitchFamily="34" charset="0"/>
                <a:cs typeface="Arial" panose="020B0604020202020204" pitchFamily="34" charset="0"/>
              </a:defRPr>
            </a:lvl1pPr>
          </a:lstStyle>
          <a:p>
            <a:r>
              <a:rPr lang="en-US" dirty="0"/>
              <a:t>Click icon to add picture</a:t>
            </a:r>
          </a:p>
        </p:txBody>
      </p:sp>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4"/>
          <p:cNvSpPr>
            <a:spLocks noGrp="1"/>
          </p:cNvSpPr>
          <p:nvPr>
            <p:ph type="body" sz="quarter" idx="11" hasCustomPrompt="1"/>
          </p:nvPr>
        </p:nvSpPr>
        <p:spPr>
          <a:xfrm>
            <a:off x="457199" y="879428"/>
            <a:ext cx="5034515"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baseline="0">
                <a:latin typeface="Arial" panose="020B0604020202020204" pitchFamily="34" charset="0"/>
                <a:cs typeface="Arial" panose="020B0604020202020204" pitchFamily="34" charset="0"/>
              </a:defRPr>
            </a:lvl2pPr>
          </a:lstStyle>
          <a:p>
            <a:pPr lvl="0"/>
            <a:r>
              <a:rPr lang="en-US" dirty="0"/>
              <a:t>Page Title</a:t>
            </a:r>
          </a:p>
          <a:p>
            <a:pPr lvl="1"/>
            <a:r>
              <a:rPr lang="en-US" dirty="0"/>
              <a:t>Page Subtitle</a:t>
            </a:r>
          </a:p>
        </p:txBody>
      </p:sp>
      <p:sp>
        <p:nvSpPr>
          <p:cNvPr id="14" name="Text Placeholder 22"/>
          <p:cNvSpPr>
            <a:spLocks noGrp="1"/>
          </p:cNvSpPr>
          <p:nvPr>
            <p:ph type="body" sz="quarter" idx="10" hasCustomPrompt="1"/>
          </p:nvPr>
        </p:nvSpPr>
        <p:spPr>
          <a:xfrm>
            <a:off x="457200" y="1957388"/>
            <a:ext cx="5034515" cy="4764087"/>
          </a:xfrm>
          <a:prstGeom prst="rect">
            <a:avLst/>
          </a:prstGeom>
        </p:spPr>
        <p:txBody>
          <a:bodyPr lIns="0" tIns="0" rIns="0" bIns="0"/>
          <a:lstStyle>
            <a:lvl1pPr>
              <a:lnSpc>
                <a:spcPct val="100000"/>
              </a:lnSpc>
              <a:spcBef>
                <a:spcPts val="600"/>
              </a:spcBef>
              <a:spcAft>
                <a:spcPts val="300"/>
              </a:spcAft>
              <a:defRPr>
                <a:solidFill>
                  <a:schemeClr val="accent1"/>
                </a:solidFill>
              </a:defRPr>
            </a:lvl1pPr>
            <a:lvl2pPr>
              <a:lnSpc>
                <a:spcPct val="100000"/>
              </a:lnSpc>
              <a:spcAft>
                <a:spcPts val="600"/>
              </a:spcAft>
              <a:defRPr/>
            </a:lvl2pPr>
            <a:lvl3pPr>
              <a:lnSpc>
                <a:spcPct val="100000"/>
              </a:lnSpc>
              <a:spcBef>
                <a:spcPts val="600"/>
              </a:spcBef>
              <a:spcAft>
                <a:spcPts val="300"/>
              </a:spcAft>
              <a:defRPr b="1" baseline="0">
                <a:solidFill>
                  <a:schemeClr val="accent1"/>
                </a:solidFill>
                <a:latin typeface="Arial" panose="020B0604020202020204" pitchFamily="34" charset="0"/>
                <a:cs typeface="Arial" panose="020B0604020202020204" pitchFamily="34" charset="0"/>
              </a:defRPr>
            </a:lvl3pPr>
            <a:lvl4pPr>
              <a:lnSpc>
                <a:spcPct val="100000"/>
              </a:lnSpc>
              <a:spcBef>
                <a:spcPts val="600"/>
              </a:spcBef>
              <a:spcAft>
                <a:spcPts val="300"/>
              </a:spcAft>
              <a:defRPr sz="1200" baseline="0">
                <a:latin typeface="Arial" panose="020B0604020202020204" pitchFamily="34" charset="0"/>
                <a:cs typeface="Arial" panose="020B0604020202020204" pitchFamily="34" charset="0"/>
              </a:defRPr>
            </a:lvl4pPr>
            <a:lvl5pPr marL="171450" indent="-171450">
              <a:lnSpc>
                <a:spcPct val="100000"/>
              </a:lnSpc>
              <a:spcAft>
                <a:spcPts val="300"/>
              </a:spcAft>
              <a:buFont typeface="Arial" panose="020B0604020202020204" pitchFamily="34" charset="0"/>
              <a:buChar char="•"/>
              <a:defRPr sz="1200" baseline="0">
                <a:latin typeface="Arial" panose="020B0604020202020204" pitchFamily="34" charset="0"/>
                <a:cs typeface="Arial" panose="020B0604020202020204" pitchFamily="34" charset="0"/>
              </a:defRPr>
            </a:lvl5pPr>
            <a:lvl6pPr marL="400050" indent="-171450">
              <a:lnSpc>
                <a:spcPct val="100000"/>
              </a:lnSpc>
              <a:spcBef>
                <a:spcPts val="0"/>
              </a:spcBef>
              <a:spcAft>
                <a:spcPts val="300"/>
              </a:spcAft>
              <a:buFont typeface="Courier New" panose="02070309020205020404" pitchFamily="49" charset="0"/>
              <a:buChar char="o"/>
              <a:defRPr sz="1200" baseline="0">
                <a:latin typeface="Arial" panose="020B0604020202020204" pitchFamily="34" charset="0"/>
                <a:cs typeface="Arial" panose="020B0604020202020204" pitchFamily="34" charset="0"/>
              </a:defRPr>
            </a:lvl6pPr>
          </a:lstStyle>
          <a:p>
            <a:pPr lvl="2"/>
            <a:r>
              <a:rPr lang="en-US" dirty="0"/>
              <a:t>Content </a:t>
            </a:r>
          </a:p>
          <a:p>
            <a:pPr lvl="3"/>
            <a:r>
              <a:rPr lang="en-US" dirty="0"/>
              <a:t>Content</a:t>
            </a:r>
          </a:p>
          <a:p>
            <a:pPr lvl="4"/>
            <a:r>
              <a:rPr lang="en-US" dirty="0"/>
              <a:t>Bulleted content</a:t>
            </a:r>
          </a:p>
          <a:p>
            <a:pPr lvl="5"/>
            <a:r>
              <a:rPr lang="en-US" dirty="0"/>
              <a:t>Bulleted content</a:t>
            </a:r>
          </a:p>
        </p:txBody>
      </p:sp>
      <p:sp>
        <p:nvSpPr>
          <p:cNvPr id="12"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Tree>
    <p:extLst>
      <p:ext uri="{BB962C8B-B14F-4D97-AF65-F5344CB8AC3E}">
        <p14:creationId xmlns:p14="http://schemas.microsoft.com/office/powerpoint/2010/main" val="4243746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ntent Area w/ Callout">
    <p:spTree>
      <p:nvGrpSpPr>
        <p:cNvPr id="1" name=""/>
        <p:cNvGrpSpPr/>
        <p:nvPr/>
      </p:nvGrpSpPr>
      <p:grpSpPr>
        <a:xfrm>
          <a:off x="0" y="0"/>
          <a:ext cx="0" cy="0"/>
          <a:chOff x="0" y="0"/>
          <a:chExt cx="0" cy="0"/>
        </a:xfrm>
      </p:grpSpPr>
      <p:sp>
        <p:nvSpPr>
          <p:cNvPr id="5" name="Rectangle 4"/>
          <p:cNvSpPr/>
          <p:nvPr userDrawn="1"/>
        </p:nvSpPr>
        <p:spPr>
          <a:xfrm>
            <a:off x="7314960" y="807707"/>
            <a:ext cx="2286000" cy="6310354"/>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a:solidFill>
                <a:prstClr val="white"/>
              </a:solidFill>
            </a:endParaRPr>
          </a:p>
        </p:txBody>
      </p:sp>
      <p:cxnSp>
        <p:nvCxnSpPr>
          <p:cNvPr id="3" name="Straight Connector 2"/>
          <p:cNvCxnSpPr/>
          <p:nvPr userDrawn="1"/>
        </p:nvCxnSpPr>
        <p:spPr>
          <a:xfrm>
            <a:off x="45696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4"/>
          <p:cNvSpPr>
            <a:spLocks noGrp="1"/>
          </p:cNvSpPr>
          <p:nvPr>
            <p:ph type="body" sz="quarter" idx="11" hasCustomPrompt="1"/>
          </p:nvPr>
        </p:nvSpPr>
        <p:spPr>
          <a:xfrm>
            <a:off x="457199" y="866165"/>
            <a:ext cx="64008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baseline="0">
                <a:latin typeface="Arial" panose="020B0604020202020204" pitchFamily="34" charset="0"/>
                <a:cs typeface="Arial" panose="020B0604020202020204" pitchFamily="34" charset="0"/>
              </a:defRPr>
            </a:lvl2pPr>
          </a:lstStyle>
          <a:p>
            <a:pPr lvl="0"/>
            <a:r>
              <a:rPr lang="en-US" dirty="0"/>
              <a:t>Page Title</a:t>
            </a:r>
          </a:p>
          <a:p>
            <a:pPr lvl="1"/>
            <a:r>
              <a:rPr lang="en-US" dirty="0"/>
              <a:t>Page Subtitle</a:t>
            </a:r>
          </a:p>
        </p:txBody>
      </p:sp>
      <p:sp>
        <p:nvSpPr>
          <p:cNvPr id="14" name="Text Placeholder 22"/>
          <p:cNvSpPr>
            <a:spLocks noGrp="1"/>
          </p:cNvSpPr>
          <p:nvPr>
            <p:ph type="body" sz="quarter" idx="10" hasCustomPrompt="1"/>
          </p:nvPr>
        </p:nvSpPr>
        <p:spPr>
          <a:xfrm>
            <a:off x="457199" y="1957388"/>
            <a:ext cx="6400800" cy="4764087"/>
          </a:xfrm>
          <a:prstGeom prst="rect">
            <a:avLst/>
          </a:prstGeom>
        </p:spPr>
        <p:txBody>
          <a:bodyPr lIns="0" tIns="0" rIns="0" bIns="0"/>
          <a:lstStyle>
            <a:lvl1pPr>
              <a:lnSpc>
                <a:spcPct val="100000"/>
              </a:lnSpc>
              <a:spcBef>
                <a:spcPts val="600"/>
              </a:spcBef>
              <a:spcAft>
                <a:spcPts val="300"/>
              </a:spcAft>
              <a:defRPr>
                <a:solidFill>
                  <a:schemeClr val="accent1"/>
                </a:solidFill>
              </a:defRPr>
            </a:lvl1pPr>
            <a:lvl2pPr>
              <a:lnSpc>
                <a:spcPct val="100000"/>
              </a:lnSpc>
              <a:spcAft>
                <a:spcPts val="600"/>
              </a:spcAft>
              <a:defRPr/>
            </a:lvl2pPr>
            <a:lvl3pPr>
              <a:lnSpc>
                <a:spcPct val="100000"/>
              </a:lnSpc>
              <a:spcBef>
                <a:spcPts val="600"/>
              </a:spcBef>
              <a:spcAft>
                <a:spcPts val="300"/>
              </a:spcAft>
              <a:defRPr b="1" baseline="0">
                <a:solidFill>
                  <a:schemeClr val="accent1"/>
                </a:solidFill>
                <a:latin typeface="Arial" panose="020B0604020202020204" pitchFamily="34" charset="0"/>
                <a:cs typeface="Arial" panose="020B0604020202020204" pitchFamily="34" charset="0"/>
              </a:defRPr>
            </a:lvl3pPr>
            <a:lvl4pPr>
              <a:lnSpc>
                <a:spcPct val="100000"/>
              </a:lnSpc>
              <a:spcBef>
                <a:spcPts val="600"/>
              </a:spcBef>
              <a:spcAft>
                <a:spcPts val="300"/>
              </a:spcAft>
              <a:defRPr sz="1200" baseline="0">
                <a:latin typeface="Arial" panose="020B0604020202020204" pitchFamily="34" charset="0"/>
                <a:cs typeface="Arial" panose="020B0604020202020204" pitchFamily="34" charset="0"/>
              </a:defRPr>
            </a:lvl4pPr>
            <a:lvl5pPr marL="171450" indent="-171450">
              <a:lnSpc>
                <a:spcPct val="100000"/>
              </a:lnSpc>
              <a:spcAft>
                <a:spcPts val="300"/>
              </a:spcAft>
              <a:buFont typeface="Arial" panose="020B0604020202020204" pitchFamily="34" charset="0"/>
              <a:buChar char="•"/>
              <a:defRPr sz="1200" baseline="0">
                <a:latin typeface="Arial" panose="020B0604020202020204" pitchFamily="34" charset="0"/>
                <a:cs typeface="Arial" panose="020B0604020202020204" pitchFamily="34" charset="0"/>
              </a:defRPr>
            </a:lvl5pPr>
            <a:lvl6pPr marL="400050" indent="-171450">
              <a:lnSpc>
                <a:spcPct val="100000"/>
              </a:lnSpc>
              <a:spcBef>
                <a:spcPts val="0"/>
              </a:spcBef>
              <a:spcAft>
                <a:spcPts val="300"/>
              </a:spcAft>
              <a:buFont typeface="Courier New" panose="02070309020205020404" pitchFamily="49" charset="0"/>
              <a:buChar char="o"/>
              <a:defRPr sz="1200" baseline="0">
                <a:latin typeface="Arial" panose="020B0604020202020204" pitchFamily="34" charset="0"/>
                <a:cs typeface="Arial" panose="020B0604020202020204" pitchFamily="34" charset="0"/>
              </a:defRPr>
            </a:lvl6pPr>
          </a:lstStyle>
          <a:p>
            <a:pPr lvl="2"/>
            <a:r>
              <a:rPr lang="en-US" dirty="0"/>
              <a:t>Content </a:t>
            </a:r>
          </a:p>
          <a:p>
            <a:pPr lvl="3"/>
            <a:r>
              <a:rPr lang="en-US" dirty="0"/>
              <a:t>Content</a:t>
            </a:r>
          </a:p>
          <a:p>
            <a:pPr lvl="4"/>
            <a:r>
              <a:rPr lang="en-US" dirty="0"/>
              <a:t>Bulleted content</a:t>
            </a:r>
          </a:p>
          <a:p>
            <a:pPr lvl="5"/>
            <a:r>
              <a:rPr lang="en-US" dirty="0"/>
              <a:t>Bulleted content</a:t>
            </a:r>
          </a:p>
        </p:txBody>
      </p:sp>
      <p:sp>
        <p:nvSpPr>
          <p:cNvPr id="8" name="Text Placeholder 7"/>
          <p:cNvSpPr>
            <a:spLocks noGrp="1"/>
          </p:cNvSpPr>
          <p:nvPr>
            <p:ph type="body" sz="quarter" idx="14" hasCustomPrompt="1"/>
          </p:nvPr>
        </p:nvSpPr>
        <p:spPr>
          <a:xfrm>
            <a:off x="7543560" y="1957388"/>
            <a:ext cx="1828800" cy="4764087"/>
          </a:xfrm>
        </p:spPr>
        <p:txBody>
          <a:bodyPr/>
          <a:lstStyle>
            <a:lvl1pPr>
              <a:defRPr sz="1200" b="1" baseline="0">
                <a:solidFill>
                  <a:schemeClr val="tx1"/>
                </a:solidFill>
                <a:latin typeface="Arial" panose="020B0604020202020204" pitchFamily="34" charset="0"/>
                <a:cs typeface="Arial" panose="020B0604020202020204" pitchFamily="34" charset="0"/>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“Quoted text here.”</a:t>
            </a:r>
          </a:p>
        </p:txBody>
      </p:sp>
      <p:sp>
        <p:nvSpPr>
          <p:cNvPr id="15"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Tree>
    <p:extLst>
      <p:ext uri="{BB962C8B-B14F-4D97-AF65-F5344CB8AC3E}">
        <p14:creationId xmlns:p14="http://schemas.microsoft.com/office/powerpoint/2010/main" val="2334278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ntent Area w/ Image and Quot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457200" y="1554061"/>
            <a:ext cx="5715000" cy="1600200"/>
          </a:xfrm>
          <a:prstGeom prst="rect">
            <a:avLst/>
          </a:prstGeom>
        </p:spPr>
        <p:txBody>
          <a:bodyPr lIns="0" tIns="0" rIns="0" bIns="0" anchor="ctr" anchorCtr="0"/>
          <a:lstStyle>
            <a:lvl1pPr algn="ctr">
              <a:defRPr sz="1800">
                <a:solidFill>
                  <a:schemeClr val="tx1"/>
                </a:solidFill>
                <a:latin typeface="Arial" panose="020B0604020202020204" pitchFamily="34" charset="0"/>
                <a:cs typeface="Arial" panose="020B0604020202020204" pitchFamily="34" charset="0"/>
              </a:defRPr>
            </a:lvl1pPr>
          </a:lstStyle>
          <a:p>
            <a:r>
              <a:rPr lang="en-US" dirty="0"/>
              <a:t>Click icon to add picture</a:t>
            </a:r>
          </a:p>
        </p:txBody>
      </p:sp>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4"/>
          <p:cNvSpPr>
            <a:spLocks noGrp="1"/>
          </p:cNvSpPr>
          <p:nvPr>
            <p:ph type="body" sz="quarter" idx="11" hasCustomPrompt="1"/>
          </p:nvPr>
        </p:nvSpPr>
        <p:spPr>
          <a:xfrm>
            <a:off x="457199" y="867627"/>
            <a:ext cx="91440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baseline="0">
                <a:latin typeface="Arial" panose="020B0604020202020204" pitchFamily="34" charset="0"/>
                <a:cs typeface="Arial" panose="020B0604020202020204" pitchFamily="34" charset="0"/>
              </a:defRPr>
            </a:lvl2pPr>
          </a:lstStyle>
          <a:p>
            <a:pPr lvl="0"/>
            <a:r>
              <a:rPr lang="en-US" dirty="0"/>
              <a:t>Page Title</a:t>
            </a:r>
          </a:p>
          <a:p>
            <a:pPr lvl="1"/>
            <a:r>
              <a:rPr lang="en-US" dirty="0"/>
              <a:t>Page Subtitle</a:t>
            </a:r>
          </a:p>
        </p:txBody>
      </p:sp>
      <p:sp>
        <p:nvSpPr>
          <p:cNvPr id="14" name="Text Placeholder 22"/>
          <p:cNvSpPr>
            <a:spLocks noGrp="1"/>
          </p:cNvSpPr>
          <p:nvPr>
            <p:ph type="body" sz="quarter" idx="10" hasCustomPrompt="1"/>
          </p:nvPr>
        </p:nvSpPr>
        <p:spPr>
          <a:xfrm>
            <a:off x="457199" y="3508746"/>
            <a:ext cx="9144000" cy="3200400"/>
          </a:xfrm>
          <a:prstGeom prst="rect">
            <a:avLst/>
          </a:prstGeom>
        </p:spPr>
        <p:txBody>
          <a:bodyPr lIns="0" tIns="0" rIns="0" bIns="0"/>
          <a:lstStyle>
            <a:lvl1pPr>
              <a:lnSpc>
                <a:spcPct val="100000"/>
              </a:lnSpc>
              <a:spcBef>
                <a:spcPts val="600"/>
              </a:spcBef>
              <a:spcAft>
                <a:spcPts val="300"/>
              </a:spcAft>
              <a:defRPr>
                <a:solidFill>
                  <a:schemeClr val="accent1"/>
                </a:solidFill>
              </a:defRPr>
            </a:lvl1pPr>
            <a:lvl2pPr>
              <a:lnSpc>
                <a:spcPct val="100000"/>
              </a:lnSpc>
              <a:spcAft>
                <a:spcPts val="600"/>
              </a:spcAft>
              <a:defRPr/>
            </a:lvl2pPr>
            <a:lvl3pPr>
              <a:lnSpc>
                <a:spcPct val="100000"/>
              </a:lnSpc>
              <a:spcBef>
                <a:spcPts val="600"/>
              </a:spcBef>
              <a:spcAft>
                <a:spcPts val="300"/>
              </a:spcAft>
              <a:defRPr b="1" baseline="0">
                <a:solidFill>
                  <a:schemeClr val="accent1"/>
                </a:solidFill>
                <a:latin typeface="Arial" panose="020B0604020202020204" pitchFamily="34" charset="0"/>
                <a:cs typeface="Arial" panose="020B0604020202020204" pitchFamily="34" charset="0"/>
              </a:defRPr>
            </a:lvl3pPr>
            <a:lvl4pPr>
              <a:lnSpc>
                <a:spcPct val="100000"/>
              </a:lnSpc>
              <a:spcBef>
                <a:spcPts val="600"/>
              </a:spcBef>
              <a:spcAft>
                <a:spcPts val="300"/>
              </a:spcAft>
              <a:defRPr sz="1200" baseline="0">
                <a:latin typeface="Arial" panose="020B0604020202020204" pitchFamily="34" charset="0"/>
                <a:cs typeface="Arial" panose="020B0604020202020204" pitchFamily="34" charset="0"/>
              </a:defRPr>
            </a:lvl4pPr>
            <a:lvl5pPr marL="171450" indent="-171450">
              <a:lnSpc>
                <a:spcPct val="100000"/>
              </a:lnSpc>
              <a:spcAft>
                <a:spcPts val="300"/>
              </a:spcAft>
              <a:buFont typeface="Arial" panose="020B0604020202020204" pitchFamily="34" charset="0"/>
              <a:buChar char="•"/>
              <a:defRPr sz="1200" baseline="0">
                <a:latin typeface="Arial" panose="020B0604020202020204" pitchFamily="34" charset="0"/>
                <a:cs typeface="Arial" panose="020B0604020202020204" pitchFamily="34" charset="0"/>
              </a:defRPr>
            </a:lvl5pPr>
            <a:lvl6pPr marL="400050" indent="-171450">
              <a:lnSpc>
                <a:spcPct val="100000"/>
              </a:lnSpc>
              <a:spcBef>
                <a:spcPts val="0"/>
              </a:spcBef>
              <a:spcAft>
                <a:spcPts val="300"/>
              </a:spcAft>
              <a:buFont typeface="Courier New" panose="02070309020205020404" pitchFamily="49" charset="0"/>
              <a:buChar char="o"/>
              <a:defRPr sz="1200" baseline="0">
                <a:latin typeface="Arial" panose="020B0604020202020204" pitchFamily="34" charset="0"/>
                <a:cs typeface="Arial" panose="020B0604020202020204" pitchFamily="34" charset="0"/>
              </a:defRPr>
            </a:lvl6pPr>
          </a:lstStyle>
          <a:p>
            <a:pPr lvl="2"/>
            <a:r>
              <a:rPr lang="en-US" dirty="0"/>
              <a:t>Content </a:t>
            </a:r>
          </a:p>
          <a:p>
            <a:pPr lvl="3"/>
            <a:r>
              <a:rPr lang="en-US" dirty="0"/>
              <a:t>Content</a:t>
            </a:r>
          </a:p>
          <a:p>
            <a:pPr lvl="4"/>
            <a:r>
              <a:rPr lang="en-US" dirty="0"/>
              <a:t>Bulleted content</a:t>
            </a:r>
          </a:p>
          <a:p>
            <a:pPr lvl="5"/>
            <a:r>
              <a:rPr lang="en-US" dirty="0"/>
              <a:t>Bulleted content</a:t>
            </a:r>
          </a:p>
        </p:txBody>
      </p:sp>
      <p:sp>
        <p:nvSpPr>
          <p:cNvPr id="7" name="Text Placeholder 6"/>
          <p:cNvSpPr>
            <a:spLocks noGrp="1"/>
          </p:cNvSpPr>
          <p:nvPr>
            <p:ph type="body" sz="quarter" idx="13" hasCustomPrompt="1"/>
          </p:nvPr>
        </p:nvSpPr>
        <p:spPr>
          <a:xfrm>
            <a:off x="6165280" y="1555750"/>
            <a:ext cx="3429000" cy="1600200"/>
          </a:xfrm>
          <a:prstGeom prst="rect">
            <a:avLst/>
          </a:prstGeom>
          <a:solidFill>
            <a:schemeClr val="accent1"/>
          </a:solidFill>
        </p:spPr>
        <p:txBody>
          <a:bodyPr lIns="182880" tIns="182880" rIns="182880" bIns="182880" anchor="ctr" anchorCtr="0"/>
          <a:lstStyle>
            <a:lvl1pPr>
              <a:defRPr sz="1200" b="1" baseline="0">
                <a:solidFill>
                  <a:schemeClr val="bg1"/>
                </a:solidFill>
                <a:latin typeface="Arial" panose="020B0604020202020204" pitchFamily="34" charset="0"/>
                <a:cs typeface="Arial" panose="020B0604020202020204" pitchFamily="34" charset="0"/>
              </a:defRPr>
            </a:lvl1pPr>
          </a:lstStyle>
          <a:p>
            <a:pPr lvl="0"/>
            <a:r>
              <a:rPr lang="en-US" sz="1200" b="1" dirty="0">
                <a:latin typeface="HelveticaNeueLT Std" pitchFamily="34" charset="0"/>
              </a:rPr>
              <a:t>“Quoted text here.”</a:t>
            </a:r>
            <a:endParaRPr lang="en-US" dirty="0"/>
          </a:p>
        </p:txBody>
      </p:sp>
      <p:sp>
        <p:nvSpPr>
          <p:cNvPr id="15" name="Text Placeholder 5"/>
          <p:cNvSpPr>
            <a:spLocks noGrp="1"/>
          </p:cNvSpPr>
          <p:nvPr>
            <p:ph type="body" sz="quarter" idx="14"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Tree>
    <p:extLst>
      <p:ext uri="{BB962C8B-B14F-4D97-AF65-F5344CB8AC3E}">
        <p14:creationId xmlns:p14="http://schemas.microsoft.com/office/powerpoint/2010/main" val="69385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 Blue">
    <p:spTree>
      <p:nvGrpSpPr>
        <p:cNvPr id="1" name=""/>
        <p:cNvGrpSpPr/>
        <p:nvPr/>
      </p:nvGrpSpPr>
      <p:grpSpPr>
        <a:xfrm>
          <a:off x="0" y="0"/>
          <a:ext cx="0" cy="0"/>
          <a:chOff x="0" y="0"/>
          <a:chExt cx="0" cy="0"/>
        </a:xfrm>
      </p:grpSpPr>
      <p:sp>
        <p:nvSpPr>
          <p:cNvPr id="5" name="Title 12"/>
          <p:cNvSpPr>
            <a:spLocks noGrp="1"/>
          </p:cNvSpPr>
          <p:nvPr>
            <p:ph type="title" hasCustomPrompt="1"/>
          </p:nvPr>
        </p:nvSpPr>
        <p:spPr>
          <a:xfrm rot="16200000">
            <a:off x="-2209801" y="3581401"/>
            <a:ext cx="6248401" cy="914400"/>
          </a:xfrm>
          <a:prstGeom prst="rect">
            <a:avLst/>
          </a:prstGeom>
        </p:spPr>
        <p:txBody>
          <a:bodyPr lIns="0" tIns="0" rIns="0" bIns="0"/>
          <a:lstStyle>
            <a:lvl1pPr algn="r">
              <a:defRPr sz="3500" b="1" kern="0" cap="none" spc="0" baseline="0">
                <a:solidFill>
                  <a:schemeClr val="accent1"/>
                </a:solidFill>
                <a:latin typeface="Arial" panose="020B0604020202020204" pitchFamily="34" charset="0"/>
                <a:cs typeface="Arial" panose="020B0604020202020204" pitchFamily="34" charset="0"/>
              </a:defRPr>
            </a:lvl1pPr>
          </a:lstStyle>
          <a:p>
            <a:r>
              <a:rPr lang="en-US" dirty="0"/>
              <a:t>Summary or Key Points</a:t>
            </a:r>
          </a:p>
        </p:txBody>
      </p:sp>
      <p:cxnSp>
        <p:nvCxnSpPr>
          <p:cNvPr id="7" name="Straight Connector 6"/>
          <p:cNvCxnSpPr/>
          <p:nvPr userDrawn="1"/>
        </p:nvCxnSpPr>
        <p:spPr>
          <a:xfrm rot="16200000">
            <a:off x="914399" y="1371600"/>
            <a:ext cx="914400" cy="0"/>
          </a:xfrm>
          <a:prstGeom prst="line">
            <a:avLst/>
          </a:prstGeom>
          <a:solidFill>
            <a:schemeClr val="bg1"/>
          </a:solidFill>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6"/>
          </p:nvPr>
        </p:nvSpPr>
        <p:spPr>
          <a:xfrm>
            <a:off x="457200" y="7162800"/>
            <a:ext cx="5029200" cy="228600"/>
          </a:xfrm>
          <a:prstGeom prst="rect">
            <a:avLst/>
          </a:prstGeom>
        </p:spPr>
        <p:txBody>
          <a:bodyPr lIns="0" tIns="0" rIns="0" bIns="0" anchor="b" anchorCtr="0"/>
          <a:lstStyle>
            <a:lvl1pPr marL="0" indent="0">
              <a:spcBef>
                <a:spcPts val="0"/>
              </a:spcBef>
              <a:buNone/>
              <a:defRPr sz="700">
                <a:solidFill>
                  <a:schemeClr val="tx1"/>
                </a:solidFill>
                <a:latin typeface="Arial" panose="020B0604020202020204" pitchFamily="34" charset="0"/>
                <a:cs typeface="Arial" panose="020B0604020202020204" pitchFamily="34" charset="0"/>
              </a:defRPr>
            </a:lvl1pPr>
            <a:lvl2pPr>
              <a:defRPr sz="700">
                <a:solidFill>
                  <a:schemeClr val="tx1"/>
                </a:solidFill>
              </a:defRPr>
            </a:lvl2pPr>
            <a:lvl3pPr>
              <a:defRPr sz="700">
                <a:solidFill>
                  <a:schemeClr val="tx1"/>
                </a:solidFill>
              </a:defRPr>
            </a:lvl3pPr>
            <a:lvl4pPr>
              <a:defRPr sz="700">
                <a:solidFill>
                  <a:schemeClr val="tx1"/>
                </a:solidFill>
              </a:defRPr>
            </a:lvl4pPr>
            <a:lvl5pPr>
              <a:defRPr sz="700">
                <a:solidFill>
                  <a:schemeClr val="tx1"/>
                </a:solidFill>
              </a:defRPr>
            </a:lvl5pPr>
          </a:lstStyle>
          <a:p>
            <a:pPr lvl="0"/>
            <a:r>
              <a:rPr lang="en-US" dirty="0"/>
              <a:t>Click to edit Master text styles</a:t>
            </a:r>
          </a:p>
        </p:txBody>
      </p:sp>
      <p:sp>
        <p:nvSpPr>
          <p:cNvPr id="10" name="Text Placeholder 10"/>
          <p:cNvSpPr>
            <a:spLocks noGrp="1"/>
          </p:cNvSpPr>
          <p:nvPr>
            <p:ph type="body" sz="quarter" idx="17" hasCustomPrompt="1"/>
          </p:nvPr>
        </p:nvSpPr>
        <p:spPr>
          <a:xfrm>
            <a:off x="1828800" y="914398"/>
            <a:ext cx="7772400" cy="6248402"/>
          </a:xfrm>
          <a:prstGeom prst="rect">
            <a:avLst/>
          </a:prstGeom>
        </p:spPr>
        <p:txBody>
          <a:bodyPr lIns="0" tIns="0" rIns="0" bIns="0"/>
          <a:lstStyle>
            <a:lvl1pPr marL="0" indent="0">
              <a:spcBef>
                <a:spcPts val="1500"/>
              </a:spcBef>
              <a:buFontTx/>
              <a:buNone/>
              <a:defRPr sz="1300" b="1" i="0" strike="noStrike" kern="0" cap="all" spc="0" baseline="0">
                <a:solidFill>
                  <a:schemeClr val="tx1"/>
                </a:solidFill>
                <a:latin typeface="Arial" panose="020B0604020202020204" pitchFamily="34" charset="0"/>
                <a:cs typeface="Arial" panose="020B0604020202020204" pitchFamily="34" charset="0"/>
              </a:defRPr>
            </a:lvl1pPr>
            <a:lvl2pPr marL="0">
              <a:spcBef>
                <a:spcPts val="900"/>
              </a:spcBef>
              <a:spcAft>
                <a:spcPts val="600"/>
              </a:spcAft>
              <a:buFontTx/>
              <a:buNone/>
              <a:defRPr sz="1300">
                <a:solidFill>
                  <a:schemeClr val="tx1"/>
                </a:solidFill>
                <a:latin typeface="Arial" panose="020B0604020202020204" pitchFamily="34" charset="0"/>
                <a:cs typeface="Arial" panose="020B0604020202020204" pitchFamily="34" charset="0"/>
              </a:defRPr>
            </a:lvl2pPr>
            <a:lvl3pPr marL="457200" indent="-228600">
              <a:spcBef>
                <a:spcPts val="0"/>
              </a:spcBef>
              <a:spcAft>
                <a:spcPts val="500"/>
              </a:spcAft>
              <a:buFont typeface="Arial" pitchFamily="34" charset="0"/>
              <a:buChar char="•"/>
              <a:defRPr sz="1300">
                <a:solidFill>
                  <a:schemeClr val="tx1"/>
                </a:solidFill>
                <a:latin typeface="Arial" panose="020B0604020202020204" pitchFamily="34" charset="0"/>
                <a:cs typeface="Arial" panose="020B0604020202020204" pitchFamily="34" charset="0"/>
              </a:defRPr>
            </a:lvl3pPr>
            <a:lvl4pPr marL="685800" indent="-228600">
              <a:spcBef>
                <a:spcPts val="0"/>
              </a:spcBef>
              <a:spcAft>
                <a:spcPts val="500"/>
              </a:spcAft>
              <a:buFont typeface="Sabon MT" pitchFamily="18" charset="0"/>
              <a:buChar char="–"/>
              <a:defRPr sz="1200">
                <a:solidFill>
                  <a:schemeClr val="tx1"/>
                </a:solidFill>
                <a:latin typeface="Arial" panose="020B0604020202020204" pitchFamily="34" charset="0"/>
                <a:cs typeface="Arial" panose="020B0604020202020204" pitchFamily="34" charset="0"/>
              </a:defRPr>
            </a:lvl4pPr>
            <a:lvl5pPr marL="914400" indent="-228600">
              <a:spcBef>
                <a:spcPts val="0"/>
              </a:spcBef>
              <a:spcAft>
                <a:spcPts val="300"/>
              </a:spcAft>
              <a:buFont typeface="Arial" pitchFamily="34" charset="0"/>
              <a:buChar char="•"/>
              <a:defRPr sz="1000" i="1">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457200" y="795528"/>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457200"/>
            <a:ext cx="1371600" cy="208287"/>
          </a:xfrm>
          <a:prstGeom prst="rect">
            <a:avLst/>
          </a:prstGeom>
        </p:spPr>
      </p:pic>
    </p:spTree>
    <p:extLst>
      <p:ext uri="{BB962C8B-B14F-4D97-AF65-F5344CB8AC3E}">
        <p14:creationId xmlns:p14="http://schemas.microsoft.com/office/powerpoint/2010/main" val="274434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 ">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5"/>
          <p:cNvSpPr>
            <a:spLocks noGrp="1"/>
          </p:cNvSpPr>
          <p:nvPr>
            <p:ph type="body" sz="quarter" idx="17" hasCustomPrompt="1"/>
          </p:nvPr>
        </p:nvSpPr>
        <p:spPr>
          <a:xfrm>
            <a:off x="457200" y="2596054"/>
            <a:ext cx="8128000" cy="4125421"/>
          </a:xfrm>
          <a:prstGeom prst="rect">
            <a:avLst/>
          </a:prstGeom>
        </p:spPr>
        <p:txBody>
          <a:bodyPr lIns="0" tIns="0" rIns="0" bIns="0" numCol="1" spcCol="228600"/>
          <a:lstStyle>
            <a:lvl1pPr>
              <a:lnSpc>
                <a:spcPct val="100000"/>
              </a:lnSpc>
              <a:spcBef>
                <a:spcPts val="0"/>
              </a:spcBef>
              <a:defRPr sz="1000" b="0" i="0" baseline="0">
                <a:solidFill>
                  <a:srgbClr val="4A4F55"/>
                </a:solidFill>
                <a:latin typeface="+mn-lt"/>
                <a:cs typeface="HelveticaNeueLT Std" pitchFamily="34" charset="0"/>
              </a:defRPr>
            </a:lvl1pPr>
          </a:lstStyle>
          <a:p>
            <a:pPr lvl="0"/>
            <a:r>
              <a:rPr lang="en-US" dirty="0"/>
              <a:t>Content.</a:t>
            </a:r>
          </a:p>
        </p:txBody>
      </p:sp>
      <p:sp>
        <p:nvSpPr>
          <p:cNvPr id="13" name="Text Placeholder 22"/>
          <p:cNvSpPr>
            <a:spLocks noGrp="1"/>
          </p:cNvSpPr>
          <p:nvPr>
            <p:ph type="body" sz="quarter" idx="18" hasCustomPrompt="1"/>
          </p:nvPr>
        </p:nvSpPr>
        <p:spPr>
          <a:xfrm>
            <a:off x="457200" y="1950189"/>
            <a:ext cx="2286000" cy="176323"/>
          </a:xfrm>
          <a:prstGeom prst="rect">
            <a:avLst/>
          </a:prstGeom>
        </p:spPr>
        <p:txBody>
          <a:bodyPr lIns="0" tIns="0" rIns="0" bIns="0"/>
          <a:lstStyle>
            <a:lvl1pPr marL="0" marR="0" indent="0" algn="l" defTabSz="509412" rtl="0" eaLnBrk="1" fontAlgn="auto" latinLnBrk="0" hangingPunct="1">
              <a:lnSpc>
                <a:spcPct val="100000"/>
              </a:lnSpc>
              <a:spcBef>
                <a:spcPts val="0"/>
              </a:spcBef>
              <a:spcAft>
                <a:spcPts val="0"/>
              </a:spcAft>
              <a:buClrTx/>
              <a:buSzTx/>
              <a:buFontTx/>
              <a:buNone/>
              <a:tabLst/>
              <a:defRPr lang="en-US" sz="1100" baseline="0" dirty="0">
                <a:solidFill>
                  <a:schemeClr val="tx1"/>
                </a:solidFill>
                <a:latin typeface="Arial" panose="020B0604020202020204" pitchFamily="34" charset="0"/>
                <a:cs typeface="Arial" panose="020B0604020202020204" pitchFamily="34" charset="0"/>
              </a:defRPr>
            </a:lvl1p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dirty="0"/>
              <a:t>Tel: +1 000-000-0000</a:t>
            </a:r>
          </a:p>
        </p:txBody>
      </p:sp>
      <p:sp>
        <p:nvSpPr>
          <p:cNvPr id="14" name="Text Placeholder 24"/>
          <p:cNvSpPr>
            <a:spLocks noGrp="1"/>
          </p:cNvSpPr>
          <p:nvPr>
            <p:ph type="body" sz="quarter" idx="19" hasCustomPrompt="1"/>
          </p:nvPr>
        </p:nvSpPr>
        <p:spPr>
          <a:xfrm>
            <a:off x="457200" y="2163434"/>
            <a:ext cx="2286000" cy="161925"/>
          </a:xfrm>
          <a:prstGeom prst="rect">
            <a:avLst/>
          </a:prstGeom>
        </p:spPr>
        <p:txBody>
          <a:bodyPr lIns="0" tIns="0" rIns="0" bIns="0"/>
          <a:lstStyle>
            <a:lvl1pPr marL="0" marR="0" indent="0" algn="l" defTabSz="509412" rtl="0" eaLnBrk="1" fontAlgn="auto" latinLnBrk="0" hangingPunct="1">
              <a:lnSpc>
                <a:spcPct val="100000"/>
              </a:lnSpc>
              <a:spcBef>
                <a:spcPts val="0"/>
              </a:spcBef>
              <a:spcAft>
                <a:spcPts val="0"/>
              </a:spcAft>
              <a:buClrTx/>
              <a:buSzTx/>
              <a:buFontTx/>
              <a:buNone/>
              <a:tabLst/>
              <a:defRPr lang="en-US" sz="1100" dirty="0" smtClean="0">
                <a:solidFill>
                  <a:schemeClr val="tx1"/>
                </a:solidFill>
                <a:latin typeface="Arial" panose="020B0604020202020204" pitchFamily="34" charset="0"/>
                <a:cs typeface="Arial" panose="020B0604020202020204" pitchFamily="34" charset="0"/>
              </a:defRPr>
            </a:lvl1p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dirty="0"/>
              <a:t>Email: first.last@psc.com</a:t>
            </a:r>
          </a:p>
        </p:txBody>
      </p:sp>
      <p:sp>
        <p:nvSpPr>
          <p:cNvPr id="18" name="Text Placeholder 24"/>
          <p:cNvSpPr>
            <a:spLocks noGrp="1"/>
          </p:cNvSpPr>
          <p:nvPr>
            <p:ph type="body" sz="quarter" idx="11" hasCustomPrompt="1"/>
          </p:nvPr>
        </p:nvSpPr>
        <p:spPr>
          <a:xfrm>
            <a:off x="457200" y="858966"/>
            <a:ext cx="91440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stStyle>
          <a:p>
            <a:pPr lvl="0"/>
            <a:r>
              <a:rPr lang="en-US" dirty="0" err="1"/>
              <a:t>Firstname</a:t>
            </a:r>
            <a:r>
              <a:rPr lang="en-US" dirty="0"/>
              <a:t> </a:t>
            </a:r>
            <a:r>
              <a:rPr lang="en-US" dirty="0" err="1"/>
              <a:t>Lastname</a:t>
            </a:r>
            <a:endParaRPr lang="en-US" dirty="0"/>
          </a:p>
          <a:p>
            <a:pPr lvl="1"/>
            <a:r>
              <a:rPr lang="en-US" dirty="0"/>
              <a:t>Job Title</a:t>
            </a:r>
          </a:p>
        </p:txBody>
      </p:sp>
      <p:sp>
        <p:nvSpPr>
          <p:cNvPr id="15"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Tree>
    <p:extLst>
      <p:ext uri="{BB962C8B-B14F-4D97-AF65-F5344CB8AC3E}">
        <p14:creationId xmlns:p14="http://schemas.microsoft.com/office/powerpoint/2010/main" val="1887349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 w Photo">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8" title="Picture"/>
          <p:cNvSpPr>
            <a:spLocks noGrp="1"/>
          </p:cNvSpPr>
          <p:nvPr>
            <p:ph type="pic" sz="quarter" idx="14"/>
          </p:nvPr>
        </p:nvSpPr>
        <p:spPr>
          <a:xfrm>
            <a:off x="451893" y="1946724"/>
            <a:ext cx="1591056" cy="1965960"/>
          </a:xfrm>
          <a:prstGeom prst="rect">
            <a:avLst/>
          </a:prstGeom>
        </p:spPr>
        <p:txBody>
          <a:bodyPr lIns="0" tIns="0" rIns="0" bIns="0"/>
          <a:lstStyle>
            <a:lvl1pPr>
              <a:defRPr sz="1100" b="0" i="0">
                <a:solidFill>
                  <a:schemeClr val="tx1"/>
                </a:solidFill>
                <a:latin typeface="Arial" panose="020B0604020202020204" pitchFamily="34" charset="0"/>
                <a:cs typeface="Arial" panose="020B0604020202020204" pitchFamily="34" charset="0"/>
              </a:defRPr>
            </a:lvl1pPr>
          </a:lstStyle>
          <a:p>
            <a:r>
              <a:rPr lang="en-US" dirty="0"/>
              <a:t>Click icon to add picture</a:t>
            </a:r>
          </a:p>
        </p:txBody>
      </p:sp>
      <p:sp>
        <p:nvSpPr>
          <p:cNvPr id="12" name="Text Placeholder 15"/>
          <p:cNvSpPr>
            <a:spLocks noGrp="1"/>
          </p:cNvSpPr>
          <p:nvPr>
            <p:ph type="body" sz="quarter" idx="17" hasCustomPrompt="1"/>
          </p:nvPr>
        </p:nvSpPr>
        <p:spPr>
          <a:xfrm>
            <a:off x="2398935" y="2596054"/>
            <a:ext cx="6186265" cy="4125421"/>
          </a:xfrm>
          <a:prstGeom prst="rect">
            <a:avLst/>
          </a:prstGeom>
        </p:spPr>
        <p:txBody>
          <a:bodyPr lIns="0" tIns="0" rIns="0" bIns="0" numCol="1" spcCol="228600"/>
          <a:lstStyle>
            <a:lvl1pPr>
              <a:lnSpc>
                <a:spcPct val="100000"/>
              </a:lnSpc>
              <a:spcBef>
                <a:spcPts val="0"/>
              </a:spcBef>
              <a:defRPr sz="1000" b="0" i="0" baseline="0">
                <a:solidFill>
                  <a:srgbClr val="4A4F55"/>
                </a:solidFill>
                <a:latin typeface="+mn-lt"/>
                <a:cs typeface="HelveticaNeueLT Std" pitchFamily="34" charset="0"/>
              </a:defRPr>
            </a:lvl1pPr>
          </a:lstStyle>
          <a:p>
            <a:pPr lvl="0"/>
            <a:r>
              <a:rPr lang="en-US" dirty="0"/>
              <a:t>Content.</a:t>
            </a:r>
          </a:p>
        </p:txBody>
      </p:sp>
      <p:sp>
        <p:nvSpPr>
          <p:cNvPr id="13" name="Text Placeholder 22"/>
          <p:cNvSpPr>
            <a:spLocks noGrp="1"/>
          </p:cNvSpPr>
          <p:nvPr>
            <p:ph type="body" sz="quarter" idx="18" hasCustomPrompt="1"/>
          </p:nvPr>
        </p:nvSpPr>
        <p:spPr>
          <a:xfrm>
            <a:off x="2398934" y="1950189"/>
            <a:ext cx="2286000" cy="176323"/>
          </a:xfrm>
          <a:prstGeom prst="rect">
            <a:avLst/>
          </a:prstGeom>
        </p:spPr>
        <p:txBody>
          <a:bodyPr lIns="0" tIns="0" rIns="0" bIns="0"/>
          <a:lstStyle>
            <a:lvl1pPr marL="0" marR="0" indent="0" algn="l" defTabSz="509412" rtl="0" eaLnBrk="1" fontAlgn="auto" latinLnBrk="0" hangingPunct="1">
              <a:lnSpc>
                <a:spcPct val="100000"/>
              </a:lnSpc>
              <a:spcBef>
                <a:spcPts val="0"/>
              </a:spcBef>
              <a:spcAft>
                <a:spcPts val="0"/>
              </a:spcAft>
              <a:buClrTx/>
              <a:buSzTx/>
              <a:buFontTx/>
              <a:buNone/>
              <a:tabLst/>
              <a:defRPr lang="en-US" sz="1100" baseline="0" dirty="0">
                <a:solidFill>
                  <a:schemeClr val="tx1"/>
                </a:solidFill>
                <a:latin typeface="Arial" panose="020B0604020202020204" pitchFamily="34" charset="0"/>
                <a:cs typeface="Arial" panose="020B0604020202020204" pitchFamily="34" charset="0"/>
              </a:defRPr>
            </a:lvl1p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dirty="0"/>
              <a:t>Tel: +1 000-000-0000</a:t>
            </a:r>
          </a:p>
        </p:txBody>
      </p:sp>
      <p:sp>
        <p:nvSpPr>
          <p:cNvPr id="14" name="Text Placeholder 24"/>
          <p:cNvSpPr>
            <a:spLocks noGrp="1"/>
          </p:cNvSpPr>
          <p:nvPr>
            <p:ph type="body" sz="quarter" idx="19" hasCustomPrompt="1"/>
          </p:nvPr>
        </p:nvSpPr>
        <p:spPr>
          <a:xfrm>
            <a:off x="2398934" y="2163434"/>
            <a:ext cx="2286000" cy="161925"/>
          </a:xfrm>
          <a:prstGeom prst="rect">
            <a:avLst/>
          </a:prstGeom>
        </p:spPr>
        <p:txBody>
          <a:bodyPr lIns="0" tIns="0" rIns="0" bIns="0"/>
          <a:lstStyle>
            <a:lvl1pPr marL="0" marR="0" indent="0" algn="l" defTabSz="509412" rtl="0" eaLnBrk="1" fontAlgn="auto" latinLnBrk="0" hangingPunct="1">
              <a:lnSpc>
                <a:spcPct val="100000"/>
              </a:lnSpc>
              <a:spcBef>
                <a:spcPts val="0"/>
              </a:spcBef>
              <a:spcAft>
                <a:spcPts val="0"/>
              </a:spcAft>
              <a:buClrTx/>
              <a:buSzTx/>
              <a:buFontTx/>
              <a:buNone/>
              <a:tabLst/>
              <a:defRPr lang="en-US" sz="1100" dirty="0" smtClean="0">
                <a:solidFill>
                  <a:schemeClr val="tx1"/>
                </a:solidFill>
                <a:latin typeface="Arial" panose="020B0604020202020204" pitchFamily="34" charset="0"/>
                <a:cs typeface="Arial" panose="020B0604020202020204" pitchFamily="34" charset="0"/>
              </a:defRPr>
            </a:lvl1p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dirty="0"/>
              <a:t>Email: first.last@psc.com</a:t>
            </a:r>
          </a:p>
        </p:txBody>
      </p:sp>
      <p:sp>
        <p:nvSpPr>
          <p:cNvPr id="18" name="Text Placeholder 24"/>
          <p:cNvSpPr>
            <a:spLocks noGrp="1"/>
          </p:cNvSpPr>
          <p:nvPr>
            <p:ph type="body" sz="quarter" idx="11" hasCustomPrompt="1"/>
          </p:nvPr>
        </p:nvSpPr>
        <p:spPr>
          <a:xfrm>
            <a:off x="457200" y="855501"/>
            <a:ext cx="91440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stStyle>
          <a:p>
            <a:pPr lvl="0"/>
            <a:r>
              <a:rPr lang="en-US" dirty="0" err="1"/>
              <a:t>Firstname</a:t>
            </a:r>
            <a:r>
              <a:rPr lang="en-US" dirty="0"/>
              <a:t> </a:t>
            </a:r>
            <a:r>
              <a:rPr lang="en-US" dirty="0" err="1"/>
              <a:t>Lastname</a:t>
            </a:r>
            <a:endParaRPr lang="en-US" dirty="0"/>
          </a:p>
          <a:p>
            <a:pPr lvl="1"/>
            <a:r>
              <a:rPr lang="en-US" dirty="0"/>
              <a:t>Job Title</a:t>
            </a:r>
          </a:p>
        </p:txBody>
      </p:sp>
      <p:sp>
        <p:nvSpPr>
          <p:cNvPr id="15"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Tree>
    <p:extLst>
      <p:ext uri="{BB962C8B-B14F-4D97-AF65-F5344CB8AC3E}">
        <p14:creationId xmlns:p14="http://schemas.microsoft.com/office/powerpoint/2010/main" val="726886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search Bio w Photo">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8" title="Picture"/>
          <p:cNvSpPr>
            <a:spLocks noGrp="1"/>
          </p:cNvSpPr>
          <p:nvPr>
            <p:ph type="pic" sz="quarter" idx="14"/>
          </p:nvPr>
        </p:nvSpPr>
        <p:spPr>
          <a:xfrm>
            <a:off x="451893" y="1946724"/>
            <a:ext cx="1591056" cy="1965960"/>
          </a:xfrm>
          <a:prstGeom prst="rect">
            <a:avLst/>
          </a:prstGeom>
        </p:spPr>
        <p:txBody>
          <a:bodyPr lIns="0" tIns="0" rIns="0" bIns="0"/>
          <a:lstStyle>
            <a:lvl1pPr>
              <a:defRPr sz="1100" b="0" i="0">
                <a:solidFill>
                  <a:schemeClr val="tx1"/>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1" name="Text Placeholder 15"/>
          <p:cNvSpPr>
            <a:spLocks noGrp="1"/>
          </p:cNvSpPr>
          <p:nvPr>
            <p:ph type="body" sz="quarter" idx="17" hasCustomPrompt="1"/>
          </p:nvPr>
        </p:nvSpPr>
        <p:spPr>
          <a:xfrm>
            <a:off x="2398935" y="2596054"/>
            <a:ext cx="7195345" cy="2057400"/>
          </a:xfrm>
          <a:prstGeom prst="rect">
            <a:avLst/>
          </a:prstGeom>
        </p:spPr>
        <p:txBody>
          <a:bodyPr lIns="0" tIns="0" rIns="0" bIns="0" numCol="1" spcCol="228600"/>
          <a:lstStyle>
            <a:lvl1pPr>
              <a:lnSpc>
                <a:spcPct val="100000"/>
              </a:lnSpc>
              <a:spcBef>
                <a:spcPts val="0"/>
              </a:spcBef>
              <a:defRPr sz="1000" b="0" i="0" baseline="0">
                <a:solidFill>
                  <a:srgbClr val="4A4F55"/>
                </a:solidFill>
                <a:latin typeface="+mn-lt"/>
                <a:cs typeface="HelveticaNeueLT Std" pitchFamily="34" charset="0"/>
              </a:defRPr>
            </a:lvl1pPr>
          </a:lstStyle>
          <a:p>
            <a:pPr lvl="0"/>
            <a:r>
              <a:rPr lang="en-US" dirty="0"/>
              <a:t>Content.</a:t>
            </a:r>
          </a:p>
        </p:txBody>
      </p:sp>
      <p:sp>
        <p:nvSpPr>
          <p:cNvPr id="22" name="Text Placeholder 22"/>
          <p:cNvSpPr>
            <a:spLocks noGrp="1"/>
          </p:cNvSpPr>
          <p:nvPr>
            <p:ph type="body" sz="quarter" idx="18" hasCustomPrompt="1"/>
          </p:nvPr>
        </p:nvSpPr>
        <p:spPr>
          <a:xfrm>
            <a:off x="2398934" y="1950189"/>
            <a:ext cx="2286000" cy="176323"/>
          </a:xfrm>
          <a:prstGeom prst="rect">
            <a:avLst/>
          </a:prstGeom>
        </p:spPr>
        <p:txBody>
          <a:bodyPr lIns="0" tIns="0" rIns="0" bIns="0"/>
          <a:lstStyle>
            <a:lvl1pPr marL="0" marR="0" indent="0" algn="l" defTabSz="509412" rtl="0" eaLnBrk="1" fontAlgn="auto" latinLnBrk="0" hangingPunct="1">
              <a:lnSpc>
                <a:spcPct val="100000"/>
              </a:lnSpc>
              <a:spcBef>
                <a:spcPts val="0"/>
              </a:spcBef>
              <a:spcAft>
                <a:spcPts val="0"/>
              </a:spcAft>
              <a:buClrTx/>
              <a:buSzTx/>
              <a:buFontTx/>
              <a:buNone/>
              <a:tabLst/>
              <a:defRPr lang="en-US" sz="1100" baseline="0" dirty="0">
                <a:solidFill>
                  <a:schemeClr val="tx1"/>
                </a:solidFill>
                <a:latin typeface="Arial" panose="020B0604020202020204" pitchFamily="34" charset="0"/>
                <a:cs typeface="Arial" panose="020B0604020202020204" pitchFamily="34" charset="0"/>
              </a:defRPr>
            </a:lvl1p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dirty="0"/>
              <a:t>Tel: +1 000-000-0000</a:t>
            </a:r>
          </a:p>
        </p:txBody>
      </p:sp>
      <p:sp>
        <p:nvSpPr>
          <p:cNvPr id="23" name="Text Placeholder 24"/>
          <p:cNvSpPr>
            <a:spLocks noGrp="1"/>
          </p:cNvSpPr>
          <p:nvPr>
            <p:ph type="body" sz="quarter" idx="19" hasCustomPrompt="1"/>
          </p:nvPr>
        </p:nvSpPr>
        <p:spPr>
          <a:xfrm>
            <a:off x="2398934" y="2163434"/>
            <a:ext cx="2286000" cy="161925"/>
          </a:xfrm>
          <a:prstGeom prst="rect">
            <a:avLst/>
          </a:prstGeom>
        </p:spPr>
        <p:txBody>
          <a:bodyPr lIns="0" tIns="0" rIns="0" bIns="0"/>
          <a:lstStyle>
            <a:lvl1pPr marL="0" marR="0" indent="0" algn="l" defTabSz="509412" rtl="0" eaLnBrk="1" fontAlgn="auto" latinLnBrk="0" hangingPunct="1">
              <a:lnSpc>
                <a:spcPct val="100000"/>
              </a:lnSpc>
              <a:spcBef>
                <a:spcPts val="0"/>
              </a:spcBef>
              <a:spcAft>
                <a:spcPts val="0"/>
              </a:spcAft>
              <a:buClrTx/>
              <a:buSzTx/>
              <a:buFontTx/>
              <a:buNone/>
              <a:tabLst/>
              <a:defRPr lang="en-US" sz="1100" dirty="0" smtClean="0">
                <a:solidFill>
                  <a:schemeClr val="tx1"/>
                </a:solidFill>
                <a:latin typeface="Arial" panose="020B0604020202020204" pitchFamily="34" charset="0"/>
                <a:cs typeface="Arial" panose="020B0604020202020204" pitchFamily="34" charset="0"/>
              </a:defRPr>
            </a:lvl1p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dirty="0"/>
              <a:t>Email: first.last@psc.com</a:t>
            </a:r>
          </a:p>
        </p:txBody>
      </p:sp>
      <p:sp>
        <p:nvSpPr>
          <p:cNvPr id="24" name="Text Placeholder 24"/>
          <p:cNvSpPr>
            <a:spLocks noGrp="1"/>
          </p:cNvSpPr>
          <p:nvPr>
            <p:ph type="body" sz="quarter" idx="11" hasCustomPrompt="1"/>
          </p:nvPr>
        </p:nvSpPr>
        <p:spPr>
          <a:xfrm>
            <a:off x="457200" y="885865"/>
            <a:ext cx="91440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stStyle>
          <a:p>
            <a:pPr lvl="0"/>
            <a:r>
              <a:rPr lang="en-US" dirty="0" err="1"/>
              <a:t>Firstname</a:t>
            </a:r>
            <a:r>
              <a:rPr lang="en-US" dirty="0"/>
              <a:t> </a:t>
            </a:r>
            <a:r>
              <a:rPr lang="en-US" dirty="0" err="1"/>
              <a:t>Lastname</a:t>
            </a:r>
            <a:endParaRPr lang="en-US" dirty="0"/>
          </a:p>
          <a:p>
            <a:pPr lvl="1"/>
            <a:r>
              <a:rPr lang="en-US" dirty="0"/>
              <a:t>Job Title</a:t>
            </a:r>
          </a:p>
        </p:txBody>
      </p:sp>
      <p:sp>
        <p:nvSpPr>
          <p:cNvPr id="14" name="Text Placeholder 2"/>
          <p:cNvSpPr>
            <a:spLocks noGrp="1"/>
          </p:cNvSpPr>
          <p:nvPr>
            <p:ph type="body" sz="quarter" idx="25" hasCustomPrompt="1"/>
          </p:nvPr>
        </p:nvSpPr>
        <p:spPr>
          <a:xfrm>
            <a:off x="457200" y="4614863"/>
            <a:ext cx="9144000" cy="274320"/>
          </a:xfrm>
          <a:solidFill>
            <a:schemeClr val="accent1"/>
          </a:solidFill>
          <a:ln>
            <a:noFill/>
          </a:ln>
        </p:spPr>
        <p:txBody>
          <a:bodyPr anchor="ctr" anchorCtr="0">
            <a:noAutofit/>
          </a:bodyPr>
          <a:lstStyle>
            <a:lvl1pPr algn="ctr">
              <a:defRPr sz="1100" baseline="0">
                <a:solidFill>
                  <a:schemeClr val="bg1"/>
                </a:solidFill>
              </a:defRPr>
            </a:lvl1pPr>
          </a:lstStyle>
          <a:p>
            <a:pPr lvl="0"/>
            <a:r>
              <a:rPr lang="en-US" dirty="0"/>
              <a:t>Universe Coverage</a:t>
            </a:r>
          </a:p>
        </p:txBody>
      </p:sp>
      <p:sp>
        <p:nvSpPr>
          <p:cNvPr id="13"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Tree>
    <p:extLst>
      <p:ext uri="{BB962C8B-B14F-4D97-AF65-F5344CB8AC3E}">
        <p14:creationId xmlns:p14="http://schemas.microsoft.com/office/powerpoint/2010/main" val="1195849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esearch Bio w Coverage">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5"/>
          <p:cNvSpPr>
            <a:spLocks noGrp="1"/>
          </p:cNvSpPr>
          <p:nvPr>
            <p:ph type="body" sz="quarter" idx="17" hasCustomPrompt="1"/>
          </p:nvPr>
        </p:nvSpPr>
        <p:spPr>
          <a:xfrm>
            <a:off x="457200" y="2596054"/>
            <a:ext cx="9144000" cy="2057400"/>
          </a:xfrm>
          <a:prstGeom prst="rect">
            <a:avLst/>
          </a:prstGeom>
        </p:spPr>
        <p:txBody>
          <a:bodyPr lIns="0" tIns="0" rIns="0" bIns="0" numCol="1" spcCol="228600"/>
          <a:lstStyle>
            <a:lvl1pPr>
              <a:lnSpc>
                <a:spcPct val="100000"/>
              </a:lnSpc>
              <a:spcBef>
                <a:spcPts val="0"/>
              </a:spcBef>
              <a:defRPr sz="1000" b="0" i="0" baseline="0">
                <a:solidFill>
                  <a:srgbClr val="4A4F55"/>
                </a:solidFill>
                <a:latin typeface="Arial" panose="020B0604020202020204" pitchFamily="34" charset="0"/>
                <a:cs typeface="Arial" panose="020B0604020202020204" pitchFamily="34" charset="0"/>
              </a:defRPr>
            </a:lvl1pPr>
          </a:lstStyle>
          <a:p>
            <a:pPr lvl="0"/>
            <a:r>
              <a:rPr lang="en-US" dirty="0"/>
              <a:t>Content.</a:t>
            </a:r>
          </a:p>
        </p:txBody>
      </p:sp>
      <p:sp>
        <p:nvSpPr>
          <p:cNvPr id="16" name="Text Placeholder 22"/>
          <p:cNvSpPr>
            <a:spLocks noGrp="1"/>
          </p:cNvSpPr>
          <p:nvPr>
            <p:ph type="body" sz="quarter" idx="18" hasCustomPrompt="1"/>
          </p:nvPr>
        </p:nvSpPr>
        <p:spPr>
          <a:xfrm>
            <a:off x="457200" y="1950189"/>
            <a:ext cx="2286000" cy="176323"/>
          </a:xfrm>
          <a:prstGeom prst="rect">
            <a:avLst/>
          </a:prstGeom>
        </p:spPr>
        <p:txBody>
          <a:bodyPr lIns="0" tIns="0" rIns="0" bIns="0"/>
          <a:lstStyle>
            <a:lvl1pPr marL="0" marR="0" indent="0" algn="l" defTabSz="509412" rtl="0" eaLnBrk="1" fontAlgn="auto" latinLnBrk="0" hangingPunct="1">
              <a:lnSpc>
                <a:spcPct val="100000"/>
              </a:lnSpc>
              <a:spcBef>
                <a:spcPts val="0"/>
              </a:spcBef>
              <a:spcAft>
                <a:spcPts val="0"/>
              </a:spcAft>
              <a:buClrTx/>
              <a:buSzTx/>
              <a:buFontTx/>
              <a:buNone/>
              <a:tabLst/>
              <a:defRPr lang="en-US" sz="1100" baseline="0" dirty="0">
                <a:solidFill>
                  <a:schemeClr val="tx1"/>
                </a:solidFill>
                <a:latin typeface="Arial" panose="020B0604020202020204" pitchFamily="34" charset="0"/>
                <a:cs typeface="Arial" panose="020B0604020202020204" pitchFamily="34" charset="0"/>
              </a:defRPr>
            </a:lvl1p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dirty="0"/>
              <a:t>Tel: +1 000-000-0000</a:t>
            </a:r>
          </a:p>
        </p:txBody>
      </p:sp>
      <p:sp>
        <p:nvSpPr>
          <p:cNvPr id="20" name="Text Placeholder 24"/>
          <p:cNvSpPr>
            <a:spLocks noGrp="1"/>
          </p:cNvSpPr>
          <p:nvPr>
            <p:ph type="body" sz="quarter" idx="19" hasCustomPrompt="1"/>
          </p:nvPr>
        </p:nvSpPr>
        <p:spPr>
          <a:xfrm>
            <a:off x="457200" y="2163434"/>
            <a:ext cx="2286000" cy="161925"/>
          </a:xfrm>
          <a:prstGeom prst="rect">
            <a:avLst/>
          </a:prstGeom>
        </p:spPr>
        <p:txBody>
          <a:bodyPr lIns="0" tIns="0" rIns="0" bIns="0"/>
          <a:lstStyle>
            <a:lvl1pPr marL="0" marR="0" indent="0" algn="l" defTabSz="509412" rtl="0" eaLnBrk="1" fontAlgn="auto" latinLnBrk="0" hangingPunct="1">
              <a:lnSpc>
                <a:spcPct val="100000"/>
              </a:lnSpc>
              <a:spcBef>
                <a:spcPts val="0"/>
              </a:spcBef>
              <a:spcAft>
                <a:spcPts val="0"/>
              </a:spcAft>
              <a:buClrTx/>
              <a:buSzTx/>
              <a:buFontTx/>
              <a:buNone/>
              <a:tabLst/>
              <a:defRPr lang="en-US" sz="1100" dirty="0" smtClean="0">
                <a:solidFill>
                  <a:schemeClr val="tx1"/>
                </a:solidFill>
                <a:latin typeface="Arial" panose="020B0604020202020204" pitchFamily="34" charset="0"/>
                <a:cs typeface="Arial" panose="020B0604020202020204" pitchFamily="34" charset="0"/>
              </a:defRPr>
            </a:lvl1p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dirty="0"/>
              <a:t>Email: first.last@psc.com</a:t>
            </a:r>
          </a:p>
        </p:txBody>
      </p:sp>
      <p:sp>
        <p:nvSpPr>
          <p:cNvPr id="21" name="Text Placeholder 24"/>
          <p:cNvSpPr>
            <a:spLocks noGrp="1"/>
          </p:cNvSpPr>
          <p:nvPr>
            <p:ph type="body" sz="quarter" idx="11" hasCustomPrompt="1"/>
          </p:nvPr>
        </p:nvSpPr>
        <p:spPr>
          <a:xfrm>
            <a:off x="457200" y="856850"/>
            <a:ext cx="91440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stStyle>
          <a:p>
            <a:pPr lvl="0"/>
            <a:r>
              <a:rPr lang="en-US" dirty="0" err="1"/>
              <a:t>Firstname</a:t>
            </a:r>
            <a:r>
              <a:rPr lang="en-US" dirty="0"/>
              <a:t> </a:t>
            </a:r>
            <a:r>
              <a:rPr lang="en-US" dirty="0" err="1"/>
              <a:t>Lastname</a:t>
            </a:r>
            <a:endParaRPr lang="en-US" dirty="0"/>
          </a:p>
          <a:p>
            <a:pPr lvl="1"/>
            <a:r>
              <a:rPr lang="en-US" dirty="0"/>
              <a:t>Job Title</a:t>
            </a:r>
          </a:p>
        </p:txBody>
      </p:sp>
      <p:sp>
        <p:nvSpPr>
          <p:cNvPr id="12" name="Text Placeholder 2"/>
          <p:cNvSpPr>
            <a:spLocks noGrp="1"/>
          </p:cNvSpPr>
          <p:nvPr>
            <p:ph type="body" sz="quarter" idx="25" hasCustomPrompt="1"/>
          </p:nvPr>
        </p:nvSpPr>
        <p:spPr>
          <a:xfrm>
            <a:off x="457200" y="4614863"/>
            <a:ext cx="9144000" cy="274320"/>
          </a:xfrm>
          <a:solidFill>
            <a:schemeClr val="accent1"/>
          </a:solidFill>
          <a:ln>
            <a:noFill/>
          </a:ln>
        </p:spPr>
        <p:txBody>
          <a:bodyPr anchor="ctr" anchorCtr="0">
            <a:noAutofit/>
          </a:bodyPr>
          <a:lstStyle>
            <a:lvl1pPr algn="ctr">
              <a:defRPr sz="1100" baseline="0">
                <a:solidFill>
                  <a:schemeClr val="bg1"/>
                </a:solidFill>
                <a:latin typeface="Arial" panose="020B0604020202020204" pitchFamily="34" charset="0"/>
                <a:cs typeface="Arial" panose="020B0604020202020204" pitchFamily="34" charset="0"/>
              </a:defRPr>
            </a:lvl1pPr>
          </a:lstStyle>
          <a:p>
            <a:pPr lvl="0"/>
            <a:r>
              <a:rPr lang="en-US" dirty="0"/>
              <a:t>Universe Coverage</a:t>
            </a:r>
          </a:p>
        </p:txBody>
      </p:sp>
      <p:sp>
        <p:nvSpPr>
          <p:cNvPr id="13"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Tree>
    <p:extLst>
      <p:ext uri="{BB962C8B-B14F-4D97-AF65-F5344CB8AC3E}">
        <p14:creationId xmlns:p14="http://schemas.microsoft.com/office/powerpoint/2010/main" val="72846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nut Diagram">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p:cNvSpPr>
            <a:spLocks noGrp="1"/>
          </p:cNvSpPr>
          <p:nvPr>
            <p:ph type="body" sz="quarter" idx="11" hasCustomPrompt="1"/>
          </p:nvPr>
        </p:nvSpPr>
        <p:spPr>
          <a:xfrm>
            <a:off x="460375" y="885238"/>
            <a:ext cx="91440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a:latin typeface="HelveticaNeueLT Std" pitchFamily="34" charset="0"/>
              </a:defRPr>
            </a:lvl2pPr>
          </a:lstStyle>
          <a:p>
            <a:pPr lvl="0"/>
            <a:r>
              <a:rPr lang="en-US" dirty="0"/>
              <a:t>Page Title</a:t>
            </a:r>
          </a:p>
        </p:txBody>
      </p:sp>
      <p:grpSp>
        <p:nvGrpSpPr>
          <p:cNvPr id="28" name="Group 27"/>
          <p:cNvGrpSpPr/>
          <p:nvPr userDrawn="1"/>
        </p:nvGrpSpPr>
        <p:grpSpPr>
          <a:xfrm>
            <a:off x="3074822" y="1879278"/>
            <a:ext cx="3887730" cy="4503588"/>
            <a:chOff x="3074822" y="1879278"/>
            <a:chExt cx="3887730" cy="4503588"/>
          </a:xfrm>
        </p:grpSpPr>
        <p:grpSp>
          <p:nvGrpSpPr>
            <p:cNvPr id="27" name="Group 26"/>
            <p:cNvGrpSpPr/>
            <p:nvPr userDrawn="1"/>
          </p:nvGrpSpPr>
          <p:grpSpPr>
            <a:xfrm>
              <a:off x="3228338" y="1879278"/>
              <a:ext cx="3588768" cy="4503588"/>
              <a:chOff x="3228338" y="1879278"/>
              <a:chExt cx="3588768" cy="4503588"/>
            </a:xfrm>
          </p:grpSpPr>
          <p:sp>
            <p:nvSpPr>
              <p:cNvPr id="17" name="object 11"/>
              <p:cNvSpPr/>
              <p:nvPr userDrawn="1"/>
            </p:nvSpPr>
            <p:spPr>
              <a:xfrm flipV="1">
                <a:off x="5530595" y="1879278"/>
                <a:ext cx="1280160" cy="387350"/>
              </a:xfrm>
              <a:custGeom>
                <a:avLst/>
                <a:gdLst/>
                <a:ahLst/>
                <a:cxnLst/>
                <a:rect l="l" t="t" r="r" b="b"/>
                <a:pathLst>
                  <a:path w="1280159" h="387350">
                    <a:moveTo>
                      <a:pt x="0" y="0"/>
                    </a:moveTo>
                    <a:lnTo>
                      <a:pt x="0" y="387350"/>
                    </a:lnTo>
                    <a:lnTo>
                      <a:pt x="1280160" y="387350"/>
                    </a:lnTo>
                  </a:path>
                </a:pathLst>
              </a:custGeom>
              <a:ln w="12700">
                <a:solidFill>
                  <a:srgbClr val="4C4F54"/>
                </a:solidFill>
              </a:ln>
            </p:spPr>
            <p:txBody>
              <a:bodyPr wrap="square" lIns="0" tIns="0" rIns="0" bIns="0" rtlCol="0"/>
              <a:lstStyle/>
              <a:p>
                <a:pPr defTabSz="509412" fontAlgn="auto">
                  <a:spcBef>
                    <a:spcPts val="0"/>
                  </a:spcBef>
                  <a:spcAft>
                    <a:spcPts val="0"/>
                  </a:spcAft>
                </a:pPr>
                <a:endParaRPr sz="2000" b="0" i="0" dirty="0">
                  <a:solidFill>
                    <a:srgbClr val="4A4F55"/>
                  </a:solidFill>
                  <a:latin typeface="Arial" panose="020B0604020202020204" pitchFamily="34" charset="0"/>
                  <a:ea typeface="+mn-ea"/>
                  <a:cs typeface="Arial" panose="020B0604020202020204" pitchFamily="34" charset="0"/>
                </a:endParaRPr>
              </a:p>
            </p:txBody>
          </p:sp>
          <p:sp>
            <p:nvSpPr>
              <p:cNvPr id="18" name="object 12"/>
              <p:cNvSpPr/>
              <p:nvPr userDrawn="1"/>
            </p:nvSpPr>
            <p:spPr>
              <a:xfrm flipV="1">
                <a:off x="3228338" y="1879278"/>
                <a:ext cx="1280160" cy="387350"/>
              </a:xfrm>
              <a:custGeom>
                <a:avLst/>
                <a:gdLst/>
                <a:ahLst/>
                <a:cxnLst/>
                <a:rect l="l" t="t" r="r" b="b"/>
                <a:pathLst>
                  <a:path w="1280160" h="387350">
                    <a:moveTo>
                      <a:pt x="1280160" y="0"/>
                    </a:moveTo>
                    <a:lnTo>
                      <a:pt x="1280160" y="387350"/>
                    </a:lnTo>
                    <a:lnTo>
                      <a:pt x="0" y="387350"/>
                    </a:lnTo>
                  </a:path>
                </a:pathLst>
              </a:custGeom>
              <a:ln w="12700">
                <a:solidFill>
                  <a:srgbClr val="494F54"/>
                </a:solidFill>
              </a:ln>
            </p:spPr>
            <p:txBody>
              <a:bodyPr wrap="square" lIns="0" tIns="0" rIns="0" bIns="0" rtlCol="0"/>
              <a:lstStyle/>
              <a:p>
                <a:pPr defTabSz="509412" fontAlgn="auto">
                  <a:spcBef>
                    <a:spcPts val="0"/>
                  </a:spcBef>
                  <a:spcAft>
                    <a:spcPts val="0"/>
                  </a:spcAft>
                </a:pPr>
                <a:endParaRPr sz="2000" b="0" i="0" dirty="0">
                  <a:solidFill>
                    <a:srgbClr val="4A4F55"/>
                  </a:solidFill>
                  <a:latin typeface="Arial" panose="020B0604020202020204" pitchFamily="34" charset="0"/>
                  <a:ea typeface="+mn-ea"/>
                  <a:cs typeface="Arial" panose="020B0604020202020204" pitchFamily="34" charset="0"/>
                </a:endParaRPr>
              </a:p>
            </p:txBody>
          </p:sp>
          <p:sp>
            <p:nvSpPr>
              <p:cNvPr id="22" name="object 11"/>
              <p:cNvSpPr/>
              <p:nvPr userDrawn="1"/>
            </p:nvSpPr>
            <p:spPr>
              <a:xfrm>
                <a:off x="5536946" y="5995516"/>
                <a:ext cx="1280160" cy="387350"/>
              </a:xfrm>
              <a:custGeom>
                <a:avLst/>
                <a:gdLst/>
                <a:ahLst/>
                <a:cxnLst/>
                <a:rect l="l" t="t" r="r" b="b"/>
                <a:pathLst>
                  <a:path w="1280159" h="387350">
                    <a:moveTo>
                      <a:pt x="0" y="0"/>
                    </a:moveTo>
                    <a:lnTo>
                      <a:pt x="0" y="387350"/>
                    </a:lnTo>
                    <a:lnTo>
                      <a:pt x="1280160" y="387350"/>
                    </a:lnTo>
                  </a:path>
                </a:pathLst>
              </a:custGeom>
              <a:ln w="12700">
                <a:solidFill>
                  <a:srgbClr val="4C4F54"/>
                </a:solidFill>
              </a:ln>
            </p:spPr>
            <p:txBody>
              <a:bodyPr wrap="square" lIns="0" tIns="0" rIns="0" bIns="0" rtlCol="0"/>
              <a:lstStyle/>
              <a:p>
                <a:pPr defTabSz="509412" fontAlgn="auto">
                  <a:spcBef>
                    <a:spcPts val="0"/>
                  </a:spcBef>
                  <a:spcAft>
                    <a:spcPts val="0"/>
                  </a:spcAft>
                </a:pPr>
                <a:endParaRPr sz="2000" b="0" i="0" dirty="0">
                  <a:solidFill>
                    <a:srgbClr val="4A4F55"/>
                  </a:solidFill>
                  <a:latin typeface="Arial" panose="020B0604020202020204" pitchFamily="34" charset="0"/>
                  <a:ea typeface="+mn-ea"/>
                  <a:cs typeface="Arial" panose="020B0604020202020204" pitchFamily="34" charset="0"/>
                </a:endParaRPr>
              </a:p>
            </p:txBody>
          </p:sp>
          <p:sp>
            <p:nvSpPr>
              <p:cNvPr id="23" name="object 12"/>
              <p:cNvSpPr/>
              <p:nvPr userDrawn="1"/>
            </p:nvSpPr>
            <p:spPr>
              <a:xfrm>
                <a:off x="3234689" y="5995516"/>
                <a:ext cx="1280160" cy="387350"/>
              </a:xfrm>
              <a:custGeom>
                <a:avLst/>
                <a:gdLst/>
                <a:ahLst/>
                <a:cxnLst/>
                <a:rect l="l" t="t" r="r" b="b"/>
                <a:pathLst>
                  <a:path w="1280160" h="387350">
                    <a:moveTo>
                      <a:pt x="1280160" y="0"/>
                    </a:moveTo>
                    <a:lnTo>
                      <a:pt x="1280160" y="387350"/>
                    </a:lnTo>
                    <a:lnTo>
                      <a:pt x="0" y="387350"/>
                    </a:lnTo>
                  </a:path>
                </a:pathLst>
              </a:custGeom>
              <a:ln w="12700">
                <a:solidFill>
                  <a:srgbClr val="494F54"/>
                </a:solidFill>
              </a:ln>
            </p:spPr>
            <p:txBody>
              <a:bodyPr wrap="square" lIns="0" tIns="0" rIns="0" bIns="0" rtlCol="0"/>
              <a:lstStyle/>
              <a:p>
                <a:pPr defTabSz="509412" fontAlgn="auto">
                  <a:spcBef>
                    <a:spcPts val="0"/>
                  </a:spcBef>
                  <a:spcAft>
                    <a:spcPts val="0"/>
                  </a:spcAft>
                </a:pPr>
                <a:endParaRPr sz="2000" b="0" i="0" dirty="0">
                  <a:solidFill>
                    <a:srgbClr val="4A4F55"/>
                  </a:solidFill>
                  <a:latin typeface="Arial" panose="020B0604020202020204" pitchFamily="34" charset="0"/>
                  <a:ea typeface="+mn-ea"/>
                  <a:cs typeface="Arial" panose="020B0604020202020204" pitchFamily="34" charset="0"/>
                </a:endParaRPr>
              </a:p>
            </p:txBody>
          </p:sp>
        </p:grpSp>
        <p:grpSp>
          <p:nvGrpSpPr>
            <p:cNvPr id="26" name="Group 25"/>
            <p:cNvGrpSpPr/>
            <p:nvPr userDrawn="1"/>
          </p:nvGrpSpPr>
          <p:grpSpPr>
            <a:xfrm>
              <a:off x="3074822" y="2164681"/>
              <a:ext cx="3887730" cy="3912628"/>
              <a:chOff x="3074822" y="2164681"/>
              <a:chExt cx="3887730" cy="3912628"/>
            </a:xfrm>
          </p:grpSpPr>
          <p:sp>
            <p:nvSpPr>
              <p:cNvPr id="15" name="object 6"/>
              <p:cNvSpPr/>
              <p:nvPr userDrawn="1"/>
            </p:nvSpPr>
            <p:spPr>
              <a:xfrm rot="10800000">
                <a:off x="5018182" y="4111427"/>
                <a:ext cx="1944370" cy="1964689"/>
              </a:xfrm>
              <a:custGeom>
                <a:avLst/>
                <a:gdLst/>
                <a:ahLst/>
                <a:cxnLst/>
                <a:rect l="l" t="t" r="r" b="b"/>
                <a:pathLst>
                  <a:path w="1944370" h="1964689">
                    <a:moveTo>
                      <a:pt x="1944217" y="0"/>
                    </a:moveTo>
                    <a:lnTo>
                      <a:pt x="1785704" y="6569"/>
                    </a:lnTo>
                    <a:lnTo>
                      <a:pt x="1630547" y="25928"/>
                    </a:lnTo>
                    <a:lnTo>
                      <a:pt x="1479263" y="57554"/>
                    </a:lnTo>
                    <a:lnTo>
                      <a:pt x="1332368" y="100922"/>
                    </a:lnTo>
                    <a:lnTo>
                      <a:pt x="1190379" y="155509"/>
                    </a:lnTo>
                    <a:lnTo>
                      <a:pt x="1053810" y="220791"/>
                    </a:lnTo>
                    <a:lnTo>
                      <a:pt x="923178" y="296246"/>
                    </a:lnTo>
                    <a:lnTo>
                      <a:pt x="798999" y="381348"/>
                    </a:lnTo>
                    <a:lnTo>
                      <a:pt x="681788" y="475574"/>
                    </a:lnTo>
                    <a:lnTo>
                      <a:pt x="572063" y="578402"/>
                    </a:lnTo>
                    <a:lnTo>
                      <a:pt x="470339" y="689307"/>
                    </a:lnTo>
                    <a:lnTo>
                      <a:pt x="377131" y="807765"/>
                    </a:lnTo>
                    <a:lnTo>
                      <a:pt x="292957" y="933253"/>
                    </a:lnTo>
                    <a:lnTo>
                      <a:pt x="218331" y="1065248"/>
                    </a:lnTo>
                    <a:lnTo>
                      <a:pt x="153770" y="1203225"/>
                    </a:lnTo>
                    <a:lnTo>
                      <a:pt x="99790" y="1346661"/>
                    </a:lnTo>
                    <a:lnTo>
                      <a:pt x="56907" y="1495033"/>
                    </a:lnTo>
                    <a:lnTo>
                      <a:pt x="25637" y="1647816"/>
                    </a:lnTo>
                    <a:lnTo>
                      <a:pt x="6496" y="1804488"/>
                    </a:lnTo>
                    <a:lnTo>
                      <a:pt x="0" y="1964524"/>
                    </a:lnTo>
                    <a:lnTo>
                      <a:pt x="765721" y="1964524"/>
                    </a:lnTo>
                    <a:lnTo>
                      <a:pt x="765721" y="1958606"/>
                    </a:lnTo>
                    <a:lnTo>
                      <a:pt x="763117" y="1958606"/>
                    </a:lnTo>
                    <a:lnTo>
                      <a:pt x="763220" y="1954364"/>
                    </a:lnTo>
                    <a:lnTo>
                      <a:pt x="767047" y="1859476"/>
                    </a:lnTo>
                    <a:lnTo>
                      <a:pt x="778631" y="1764170"/>
                    </a:lnTo>
                    <a:lnTo>
                      <a:pt x="797561" y="1671294"/>
                    </a:lnTo>
                    <a:lnTo>
                      <a:pt x="823528" y="1581152"/>
                    </a:lnTo>
                    <a:lnTo>
                      <a:pt x="856224" y="1494051"/>
                    </a:lnTo>
                    <a:lnTo>
                      <a:pt x="895339" y="1410298"/>
                    </a:lnTo>
                    <a:lnTo>
                      <a:pt x="940566" y="1330198"/>
                    </a:lnTo>
                    <a:lnTo>
                      <a:pt x="991595" y="1254058"/>
                    </a:lnTo>
                    <a:lnTo>
                      <a:pt x="1048118" y="1182184"/>
                    </a:lnTo>
                    <a:lnTo>
                      <a:pt x="1109827" y="1114882"/>
                    </a:lnTo>
                    <a:lnTo>
                      <a:pt x="1176413" y="1052458"/>
                    </a:lnTo>
                    <a:lnTo>
                      <a:pt x="1247566" y="995219"/>
                    </a:lnTo>
                    <a:lnTo>
                      <a:pt x="1322979" y="943471"/>
                    </a:lnTo>
                    <a:lnTo>
                      <a:pt x="1402344" y="897519"/>
                    </a:lnTo>
                    <a:lnTo>
                      <a:pt x="1485350" y="857671"/>
                    </a:lnTo>
                    <a:lnTo>
                      <a:pt x="1571691" y="824231"/>
                    </a:lnTo>
                    <a:lnTo>
                      <a:pt x="1661056" y="797508"/>
                    </a:lnTo>
                    <a:lnTo>
                      <a:pt x="1753138" y="777806"/>
                    </a:lnTo>
                    <a:lnTo>
                      <a:pt x="1847628" y="765432"/>
                    </a:lnTo>
                    <a:lnTo>
                      <a:pt x="1944217" y="760691"/>
                    </a:lnTo>
                    <a:lnTo>
                      <a:pt x="1944217" y="0"/>
                    </a:lnTo>
                    <a:close/>
                  </a:path>
                  <a:path w="1944370" h="1964689">
                    <a:moveTo>
                      <a:pt x="765721" y="1954364"/>
                    </a:moveTo>
                    <a:lnTo>
                      <a:pt x="763117" y="1958606"/>
                    </a:lnTo>
                    <a:lnTo>
                      <a:pt x="765721" y="1958606"/>
                    </a:lnTo>
                    <a:lnTo>
                      <a:pt x="765721" y="1954364"/>
                    </a:lnTo>
                    <a:close/>
                  </a:path>
                </a:pathLst>
              </a:custGeom>
              <a:solidFill>
                <a:schemeClr val="tx1"/>
              </a:solidFill>
            </p:spPr>
            <p:txBody>
              <a:bodyPr wrap="square" lIns="0" tIns="0" rIns="0" bIns="0" rtlCol="0"/>
              <a:lstStyle/>
              <a:p>
                <a:pPr defTabSz="509412" fontAlgn="auto">
                  <a:spcBef>
                    <a:spcPts val="0"/>
                  </a:spcBef>
                  <a:spcAft>
                    <a:spcPts val="0"/>
                  </a:spcAft>
                </a:pPr>
                <a:endParaRPr sz="2000" b="0" i="0" dirty="0">
                  <a:solidFill>
                    <a:srgbClr val="4A4F55"/>
                  </a:solidFill>
                  <a:latin typeface="Arial" panose="020B0604020202020204" pitchFamily="34" charset="0"/>
                  <a:ea typeface="+mn-ea"/>
                  <a:cs typeface="Arial" panose="020B0604020202020204" pitchFamily="34" charset="0"/>
                </a:endParaRPr>
              </a:p>
            </p:txBody>
          </p:sp>
          <p:sp>
            <p:nvSpPr>
              <p:cNvPr id="16" name="object 7"/>
              <p:cNvSpPr/>
              <p:nvPr userDrawn="1"/>
            </p:nvSpPr>
            <p:spPr>
              <a:xfrm rot="10800000">
                <a:off x="5013102" y="2164681"/>
                <a:ext cx="1949450" cy="1946910"/>
              </a:xfrm>
              <a:custGeom>
                <a:avLst/>
                <a:gdLst/>
                <a:ahLst/>
                <a:cxnLst/>
                <a:rect l="l" t="t" r="r" b="b"/>
                <a:pathLst>
                  <a:path w="1949450" h="1946910">
                    <a:moveTo>
                      <a:pt x="765721" y="0"/>
                    </a:moveTo>
                    <a:lnTo>
                      <a:pt x="0" y="0"/>
                    </a:lnTo>
                    <a:lnTo>
                      <a:pt x="6531" y="158531"/>
                    </a:lnTo>
                    <a:lnTo>
                      <a:pt x="25776" y="313741"/>
                    </a:lnTo>
                    <a:lnTo>
                      <a:pt x="57212" y="465108"/>
                    </a:lnTo>
                    <a:lnTo>
                      <a:pt x="100314" y="612112"/>
                    </a:lnTo>
                    <a:lnTo>
                      <a:pt x="154559" y="754235"/>
                    </a:lnTo>
                    <a:lnTo>
                      <a:pt x="219423" y="890955"/>
                    </a:lnTo>
                    <a:lnTo>
                      <a:pt x="294382" y="1021754"/>
                    </a:lnTo>
                    <a:lnTo>
                      <a:pt x="378914" y="1146111"/>
                    </a:lnTo>
                    <a:lnTo>
                      <a:pt x="472494" y="1263507"/>
                    </a:lnTo>
                    <a:lnTo>
                      <a:pt x="574598" y="1373422"/>
                    </a:lnTo>
                    <a:lnTo>
                      <a:pt x="684704" y="1475336"/>
                    </a:lnTo>
                    <a:lnTo>
                      <a:pt x="802287" y="1568729"/>
                    </a:lnTo>
                    <a:lnTo>
                      <a:pt x="926823" y="1653081"/>
                    </a:lnTo>
                    <a:lnTo>
                      <a:pt x="1057790" y="1727873"/>
                    </a:lnTo>
                    <a:lnTo>
                      <a:pt x="1194663" y="1792584"/>
                    </a:lnTo>
                    <a:lnTo>
                      <a:pt x="1336919" y="1846696"/>
                    </a:lnTo>
                    <a:lnTo>
                      <a:pt x="1484034" y="1889687"/>
                    </a:lnTo>
                    <a:lnTo>
                      <a:pt x="1635484" y="1921039"/>
                    </a:lnTo>
                    <a:lnTo>
                      <a:pt x="1790747" y="1940231"/>
                    </a:lnTo>
                    <a:lnTo>
                      <a:pt x="1949297" y="1946744"/>
                    </a:lnTo>
                    <a:lnTo>
                      <a:pt x="1945868" y="1944598"/>
                    </a:lnTo>
                    <a:lnTo>
                      <a:pt x="1946160" y="1944598"/>
                    </a:lnTo>
                    <a:lnTo>
                      <a:pt x="1944217" y="1943315"/>
                    </a:lnTo>
                    <a:lnTo>
                      <a:pt x="1944217" y="1183513"/>
                    </a:lnTo>
                    <a:lnTo>
                      <a:pt x="1847666" y="1178826"/>
                    </a:lnTo>
                    <a:lnTo>
                      <a:pt x="1753285" y="1166604"/>
                    </a:lnTo>
                    <a:lnTo>
                      <a:pt x="1661371" y="1147146"/>
                    </a:lnTo>
                    <a:lnTo>
                      <a:pt x="1572223" y="1120753"/>
                    </a:lnTo>
                    <a:lnTo>
                      <a:pt x="1486141" y="1087725"/>
                    </a:lnTo>
                    <a:lnTo>
                      <a:pt x="1403422" y="1048361"/>
                    </a:lnTo>
                    <a:lnTo>
                      <a:pt x="1324365" y="1002961"/>
                    </a:lnTo>
                    <a:lnTo>
                      <a:pt x="1249269" y="951826"/>
                    </a:lnTo>
                    <a:lnTo>
                      <a:pt x="1178432" y="895255"/>
                    </a:lnTo>
                    <a:lnTo>
                      <a:pt x="1112153" y="833548"/>
                    </a:lnTo>
                    <a:lnTo>
                      <a:pt x="1050730" y="767006"/>
                    </a:lnTo>
                    <a:lnTo>
                      <a:pt x="994462" y="695927"/>
                    </a:lnTo>
                    <a:lnTo>
                      <a:pt x="943647" y="620613"/>
                    </a:lnTo>
                    <a:lnTo>
                      <a:pt x="898585" y="541362"/>
                    </a:lnTo>
                    <a:lnTo>
                      <a:pt x="859573" y="458475"/>
                    </a:lnTo>
                    <a:lnTo>
                      <a:pt x="826910" y="372253"/>
                    </a:lnTo>
                    <a:lnTo>
                      <a:pt x="800894" y="282994"/>
                    </a:lnTo>
                    <a:lnTo>
                      <a:pt x="781826" y="190999"/>
                    </a:lnTo>
                    <a:lnTo>
                      <a:pt x="770001" y="96567"/>
                    </a:lnTo>
                    <a:lnTo>
                      <a:pt x="765721" y="0"/>
                    </a:lnTo>
                    <a:close/>
                  </a:path>
                </a:pathLst>
              </a:custGeom>
              <a:solidFill>
                <a:srgbClr val="7EAFC6"/>
              </a:solidFill>
            </p:spPr>
            <p:txBody>
              <a:bodyPr wrap="square" lIns="0" tIns="0" rIns="0" bIns="0" rtlCol="0"/>
              <a:lstStyle/>
              <a:p>
                <a:pPr defTabSz="509412" fontAlgn="auto">
                  <a:spcBef>
                    <a:spcPts val="0"/>
                  </a:spcBef>
                  <a:spcAft>
                    <a:spcPts val="0"/>
                  </a:spcAft>
                </a:pPr>
                <a:endParaRPr sz="2000" b="0" i="0" dirty="0">
                  <a:solidFill>
                    <a:srgbClr val="4A4F55"/>
                  </a:solidFill>
                  <a:latin typeface="Arial" panose="020B0604020202020204" pitchFamily="34" charset="0"/>
                  <a:ea typeface="+mn-ea"/>
                  <a:cs typeface="Arial" panose="020B0604020202020204" pitchFamily="34" charset="0"/>
                </a:endParaRPr>
              </a:p>
            </p:txBody>
          </p:sp>
          <p:sp>
            <p:nvSpPr>
              <p:cNvPr id="20" name="object 6"/>
              <p:cNvSpPr/>
              <p:nvPr userDrawn="1"/>
            </p:nvSpPr>
            <p:spPr>
              <a:xfrm>
                <a:off x="3074822" y="2165874"/>
                <a:ext cx="1944370" cy="1964689"/>
              </a:xfrm>
              <a:custGeom>
                <a:avLst/>
                <a:gdLst/>
                <a:ahLst/>
                <a:cxnLst/>
                <a:rect l="l" t="t" r="r" b="b"/>
                <a:pathLst>
                  <a:path w="1944370" h="1964689">
                    <a:moveTo>
                      <a:pt x="1944217" y="0"/>
                    </a:moveTo>
                    <a:lnTo>
                      <a:pt x="1785704" y="6569"/>
                    </a:lnTo>
                    <a:lnTo>
                      <a:pt x="1630547" y="25928"/>
                    </a:lnTo>
                    <a:lnTo>
                      <a:pt x="1479263" y="57554"/>
                    </a:lnTo>
                    <a:lnTo>
                      <a:pt x="1332368" y="100922"/>
                    </a:lnTo>
                    <a:lnTo>
                      <a:pt x="1190379" y="155509"/>
                    </a:lnTo>
                    <a:lnTo>
                      <a:pt x="1053810" y="220791"/>
                    </a:lnTo>
                    <a:lnTo>
                      <a:pt x="923178" y="296246"/>
                    </a:lnTo>
                    <a:lnTo>
                      <a:pt x="798999" y="381348"/>
                    </a:lnTo>
                    <a:lnTo>
                      <a:pt x="681788" y="475574"/>
                    </a:lnTo>
                    <a:lnTo>
                      <a:pt x="572063" y="578402"/>
                    </a:lnTo>
                    <a:lnTo>
                      <a:pt x="470339" y="689307"/>
                    </a:lnTo>
                    <a:lnTo>
                      <a:pt x="377131" y="807765"/>
                    </a:lnTo>
                    <a:lnTo>
                      <a:pt x="292957" y="933253"/>
                    </a:lnTo>
                    <a:lnTo>
                      <a:pt x="218331" y="1065248"/>
                    </a:lnTo>
                    <a:lnTo>
                      <a:pt x="153770" y="1203225"/>
                    </a:lnTo>
                    <a:lnTo>
                      <a:pt x="99790" y="1346661"/>
                    </a:lnTo>
                    <a:lnTo>
                      <a:pt x="56907" y="1495033"/>
                    </a:lnTo>
                    <a:lnTo>
                      <a:pt x="25637" y="1647816"/>
                    </a:lnTo>
                    <a:lnTo>
                      <a:pt x="6496" y="1804488"/>
                    </a:lnTo>
                    <a:lnTo>
                      <a:pt x="0" y="1964524"/>
                    </a:lnTo>
                    <a:lnTo>
                      <a:pt x="765721" y="1964524"/>
                    </a:lnTo>
                    <a:lnTo>
                      <a:pt x="765721" y="1958606"/>
                    </a:lnTo>
                    <a:lnTo>
                      <a:pt x="763117" y="1958606"/>
                    </a:lnTo>
                    <a:lnTo>
                      <a:pt x="763220" y="1954364"/>
                    </a:lnTo>
                    <a:lnTo>
                      <a:pt x="767047" y="1859476"/>
                    </a:lnTo>
                    <a:lnTo>
                      <a:pt x="778631" y="1764170"/>
                    </a:lnTo>
                    <a:lnTo>
                      <a:pt x="797561" y="1671294"/>
                    </a:lnTo>
                    <a:lnTo>
                      <a:pt x="823528" y="1581152"/>
                    </a:lnTo>
                    <a:lnTo>
                      <a:pt x="856224" y="1494051"/>
                    </a:lnTo>
                    <a:lnTo>
                      <a:pt x="895339" y="1410298"/>
                    </a:lnTo>
                    <a:lnTo>
                      <a:pt x="940566" y="1330198"/>
                    </a:lnTo>
                    <a:lnTo>
                      <a:pt x="991595" y="1254058"/>
                    </a:lnTo>
                    <a:lnTo>
                      <a:pt x="1048118" y="1182184"/>
                    </a:lnTo>
                    <a:lnTo>
                      <a:pt x="1109827" y="1114882"/>
                    </a:lnTo>
                    <a:lnTo>
                      <a:pt x="1176413" y="1052458"/>
                    </a:lnTo>
                    <a:lnTo>
                      <a:pt x="1247566" y="995219"/>
                    </a:lnTo>
                    <a:lnTo>
                      <a:pt x="1322979" y="943471"/>
                    </a:lnTo>
                    <a:lnTo>
                      <a:pt x="1402344" y="897519"/>
                    </a:lnTo>
                    <a:lnTo>
                      <a:pt x="1485350" y="857671"/>
                    </a:lnTo>
                    <a:lnTo>
                      <a:pt x="1571691" y="824231"/>
                    </a:lnTo>
                    <a:lnTo>
                      <a:pt x="1661056" y="797508"/>
                    </a:lnTo>
                    <a:lnTo>
                      <a:pt x="1753138" y="777806"/>
                    </a:lnTo>
                    <a:lnTo>
                      <a:pt x="1847628" y="765432"/>
                    </a:lnTo>
                    <a:lnTo>
                      <a:pt x="1944217" y="760691"/>
                    </a:lnTo>
                    <a:lnTo>
                      <a:pt x="1944217" y="0"/>
                    </a:lnTo>
                    <a:close/>
                  </a:path>
                  <a:path w="1944370" h="1964689">
                    <a:moveTo>
                      <a:pt x="765721" y="1954364"/>
                    </a:moveTo>
                    <a:lnTo>
                      <a:pt x="763117" y="1958606"/>
                    </a:lnTo>
                    <a:lnTo>
                      <a:pt x="765721" y="1958606"/>
                    </a:lnTo>
                    <a:lnTo>
                      <a:pt x="765721" y="1954364"/>
                    </a:lnTo>
                    <a:close/>
                  </a:path>
                </a:pathLst>
              </a:custGeom>
              <a:solidFill>
                <a:srgbClr val="4296B4"/>
              </a:solidFill>
            </p:spPr>
            <p:txBody>
              <a:bodyPr wrap="square" lIns="0" tIns="0" rIns="0" bIns="0" rtlCol="0"/>
              <a:lstStyle/>
              <a:p>
                <a:pPr defTabSz="509412" fontAlgn="auto">
                  <a:spcBef>
                    <a:spcPts val="0"/>
                  </a:spcBef>
                  <a:spcAft>
                    <a:spcPts val="0"/>
                  </a:spcAft>
                </a:pPr>
                <a:endParaRPr sz="2000" b="0" i="0" dirty="0">
                  <a:solidFill>
                    <a:srgbClr val="4A4F55"/>
                  </a:solidFill>
                  <a:latin typeface="Arial" panose="020B0604020202020204" pitchFamily="34" charset="0"/>
                  <a:ea typeface="+mn-ea"/>
                  <a:cs typeface="Arial" panose="020B0604020202020204" pitchFamily="34" charset="0"/>
                </a:endParaRPr>
              </a:p>
            </p:txBody>
          </p:sp>
          <p:sp>
            <p:nvSpPr>
              <p:cNvPr id="21" name="object 7"/>
              <p:cNvSpPr/>
              <p:nvPr userDrawn="1"/>
            </p:nvSpPr>
            <p:spPr>
              <a:xfrm>
                <a:off x="3074822" y="4130399"/>
                <a:ext cx="1949450" cy="1946910"/>
              </a:xfrm>
              <a:custGeom>
                <a:avLst/>
                <a:gdLst/>
                <a:ahLst/>
                <a:cxnLst/>
                <a:rect l="l" t="t" r="r" b="b"/>
                <a:pathLst>
                  <a:path w="1949450" h="1946910">
                    <a:moveTo>
                      <a:pt x="765721" y="0"/>
                    </a:moveTo>
                    <a:lnTo>
                      <a:pt x="0" y="0"/>
                    </a:lnTo>
                    <a:lnTo>
                      <a:pt x="6531" y="158531"/>
                    </a:lnTo>
                    <a:lnTo>
                      <a:pt x="25776" y="313741"/>
                    </a:lnTo>
                    <a:lnTo>
                      <a:pt x="57212" y="465108"/>
                    </a:lnTo>
                    <a:lnTo>
                      <a:pt x="100314" y="612112"/>
                    </a:lnTo>
                    <a:lnTo>
                      <a:pt x="154559" y="754235"/>
                    </a:lnTo>
                    <a:lnTo>
                      <a:pt x="219423" y="890955"/>
                    </a:lnTo>
                    <a:lnTo>
                      <a:pt x="294382" y="1021754"/>
                    </a:lnTo>
                    <a:lnTo>
                      <a:pt x="378914" y="1146111"/>
                    </a:lnTo>
                    <a:lnTo>
                      <a:pt x="472494" y="1263507"/>
                    </a:lnTo>
                    <a:lnTo>
                      <a:pt x="574598" y="1373422"/>
                    </a:lnTo>
                    <a:lnTo>
                      <a:pt x="684704" y="1475336"/>
                    </a:lnTo>
                    <a:lnTo>
                      <a:pt x="802287" y="1568729"/>
                    </a:lnTo>
                    <a:lnTo>
                      <a:pt x="926823" y="1653081"/>
                    </a:lnTo>
                    <a:lnTo>
                      <a:pt x="1057790" y="1727873"/>
                    </a:lnTo>
                    <a:lnTo>
                      <a:pt x="1194663" y="1792584"/>
                    </a:lnTo>
                    <a:lnTo>
                      <a:pt x="1336919" y="1846696"/>
                    </a:lnTo>
                    <a:lnTo>
                      <a:pt x="1484034" y="1889687"/>
                    </a:lnTo>
                    <a:lnTo>
                      <a:pt x="1635484" y="1921039"/>
                    </a:lnTo>
                    <a:lnTo>
                      <a:pt x="1790747" y="1940231"/>
                    </a:lnTo>
                    <a:lnTo>
                      <a:pt x="1949297" y="1946744"/>
                    </a:lnTo>
                    <a:lnTo>
                      <a:pt x="1945868" y="1944598"/>
                    </a:lnTo>
                    <a:lnTo>
                      <a:pt x="1946160" y="1944598"/>
                    </a:lnTo>
                    <a:lnTo>
                      <a:pt x="1944217" y="1943315"/>
                    </a:lnTo>
                    <a:lnTo>
                      <a:pt x="1944217" y="1183513"/>
                    </a:lnTo>
                    <a:lnTo>
                      <a:pt x="1847666" y="1178826"/>
                    </a:lnTo>
                    <a:lnTo>
                      <a:pt x="1753285" y="1166604"/>
                    </a:lnTo>
                    <a:lnTo>
                      <a:pt x="1661371" y="1147146"/>
                    </a:lnTo>
                    <a:lnTo>
                      <a:pt x="1572223" y="1120753"/>
                    </a:lnTo>
                    <a:lnTo>
                      <a:pt x="1486141" y="1087725"/>
                    </a:lnTo>
                    <a:lnTo>
                      <a:pt x="1403422" y="1048361"/>
                    </a:lnTo>
                    <a:lnTo>
                      <a:pt x="1324365" y="1002961"/>
                    </a:lnTo>
                    <a:lnTo>
                      <a:pt x="1249269" y="951826"/>
                    </a:lnTo>
                    <a:lnTo>
                      <a:pt x="1178432" y="895255"/>
                    </a:lnTo>
                    <a:lnTo>
                      <a:pt x="1112153" y="833548"/>
                    </a:lnTo>
                    <a:lnTo>
                      <a:pt x="1050730" y="767006"/>
                    </a:lnTo>
                    <a:lnTo>
                      <a:pt x="994462" y="695927"/>
                    </a:lnTo>
                    <a:lnTo>
                      <a:pt x="943647" y="620613"/>
                    </a:lnTo>
                    <a:lnTo>
                      <a:pt x="898585" y="541362"/>
                    </a:lnTo>
                    <a:lnTo>
                      <a:pt x="859573" y="458475"/>
                    </a:lnTo>
                    <a:lnTo>
                      <a:pt x="826910" y="372253"/>
                    </a:lnTo>
                    <a:lnTo>
                      <a:pt x="800894" y="282994"/>
                    </a:lnTo>
                    <a:lnTo>
                      <a:pt x="781826" y="190999"/>
                    </a:lnTo>
                    <a:lnTo>
                      <a:pt x="770001" y="96567"/>
                    </a:lnTo>
                    <a:lnTo>
                      <a:pt x="765721" y="0"/>
                    </a:lnTo>
                    <a:close/>
                  </a:path>
                </a:pathLst>
              </a:custGeom>
              <a:solidFill>
                <a:srgbClr val="747378"/>
              </a:solidFill>
            </p:spPr>
            <p:txBody>
              <a:bodyPr wrap="square" lIns="0" tIns="0" rIns="0" bIns="0" rtlCol="0"/>
              <a:lstStyle/>
              <a:p>
                <a:pPr defTabSz="509412" fontAlgn="auto">
                  <a:spcBef>
                    <a:spcPts val="0"/>
                  </a:spcBef>
                  <a:spcAft>
                    <a:spcPts val="0"/>
                  </a:spcAft>
                </a:pPr>
                <a:endParaRPr sz="2000" b="0" i="0" dirty="0">
                  <a:solidFill>
                    <a:srgbClr val="4A4F55"/>
                  </a:solidFill>
                  <a:latin typeface="Arial" panose="020B0604020202020204" pitchFamily="34" charset="0"/>
                  <a:ea typeface="+mn-ea"/>
                  <a:cs typeface="Arial" panose="020B0604020202020204" pitchFamily="34" charset="0"/>
                </a:endParaRPr>
              </a:p>
            </p:txBody>
          </p:sp>
        </p:grpSp>
      </p:grpSp>
      <p:sp>
        <p:nvSpPr>
          <p:cNvPr id="13" name="Text Placeholder 12"/>
          <p:cNvSpPr>
            <a:spLocks noGrp="1"/>
          </p:cNvSpPr>
          <p:nvPr>
            <p:ph type="body" sz="quarter" idx="14" hasCustomPrompt="1"/>
          </p:nvPr>
        </p:nvSpPr>
        <p:spPr>
          <a:xfrm>
            <a:off x="4160520" y="3275177"/>
            <a:ext cx="1737360" cy="1737360"/>
          </a:xfrm>
        </p:spPr>
        <p:txBody>
          <a:bodyPr anchor="ctr" anchorCtr="0"/>
          <a:lstStyle>
            <a:lvl1pPr algn="ctr">
              <a:defRPr>
                <a:solidFill>
                  <a:schemeClr val="tx1"/>
                </a:solidFill>
                <a:latin typeface="Arial" panose="020B0604020202020204" pitchFamily="34" charset="0"/>
                <a:cs typeface="Arial" panose="020B0604020202020204" pitchFamily="34" charset="0"/>
              </a:defRPr>
            </a:lvl1pPr>
          </a:lstStyle>
          <a:p>
            <a:pPr lvl="0"/>
            <a:r>
              <a:rPr lang="en-US" dirty="0"/>
              <a:t>Client</a:t>
            </a:r>
          </a:p>
        </p:txBody>
      </p:sp>
      <p:sp>
        <p:nvSpPr>
          <p:cNvPr id="43"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
        <p:nvSpPr>
          <p:cNvPr id="30" name="Text Placeholder 32"/>
          <p:cNvSpPr>
            <a:spLocks noGrp="1"/>
          </p:cNvSpPr>
          <p:nvPr>
            <p:ph type="body" sz="quarter" idx="15" hasCustomPrompt="1"/>
          </p:nvPr>
        </p:nvSpPr>
        <p:spPr>
          <a:xfrm>
            <a:off x="460375" y="1818379"/>
            <a:ext cx="2612447" cy="2312184"/>
          </a:xfrm>
        </p:spPr>
        <p:txBody>
          <a:bodyPr/>
          <a:lstStyle>
            <a:lvl1pPr marL="228600" marR="0" indent="-228600" algn="l" defTabSz="509412" rtl="0" eaLnBrk="1" fontAlgn="auto" latinLnBrk="0" hangingPunct="1">
              <a:lnSpc>
                <a:spcPct val="110000"/>
              </a:lnSpc>
              <a:spcBef>
                <a:spcPts val="0"/>
              </a:spcBef>
              <a:spcAft>
                <a:spcPts val="400"/>
              </a:spcAft>
              <a:buClrTx/>
              <a:buSzPct val="150000"/>
              <a:buFontTx/>
              <a:buBlip>
                <a:blip r:embed="rId2"/>
              </a:buBlip>
              <a:tabLst/>
              <a:defRPr sz="1000" baseline="0">
                <a:solidFill>
                  <a:schemeClr val="tx1"/>
                </a:solidFill>
                <a:latin typeface="Arial" panose="020B0604020202020204" pitchFamily="34" charset="0"/>
                <a:cs typeface="Arial" panose="020B0604020202020204" pitchFamily="34" charset="0"/>
              </a:defRPr>
            </a:lvl1pPr>
            <a:lvl2pPr marL="228600" indent="-228600">
              <a:spcAft>
                <a:spcPts val="400"/>
              </a:spcAft>
              <a:buSzPct val="130000"/>
              <a:buFontTx/>
              <a:buBlip>
                <a:blip r:embed="rId3"/>
              </a:buBlip>
              <a:defRPr sz="1000" b="0" i="0">
                <a:solidFill>
                  <a:schemeClr val="tx1"/>
                </a:solidFill>
                <a:latin typeface="Arial" panose="020B0604020202020204" pitchFamily="34" charset="0"/>
                <a:cs typeface="Arial" panose="020B0604020202020204" pitchFamily="34" charset="0"/>
              </a:defRPr>
            </a:lvl2pPr>
            <a:lvl3pPr marL="457200" indent="-228600">
              <a:spcBef>
                <a:spcPts val="0"/>
              </a:spcBef>
              <a:spcAft>
                <a:spcPts val="400"/>
              </a:spcAft>
              <a:buFont typeface="HelveticaNeueLT Std" pitchFamily="34" charset="0"/>
              <a:buChar char="–"/>
              <a:defRPr sz="1000" b="0" cap="none" baseline="0">
                <a:solidFill>
                  <a:schemeClr val="tx1"/>
                </a:solidFill>
                <a:latin typeface="Arial" panose="020B0604020202020204" pitchFamily="34" charset="0"/>
                <a:cs typeface="Arial" panose="020B0604020202020204" pitchFamily="34" charset="0"/>
              </a:defRPr>
            </a:lvl3pPr>
            <a:lvl4pPr>
              <a:defRPr sz="1000">
                <a:solidFill>
                  <a:schemeClr val="tx1"/>
                </a:solidFill>
                <a:latin typeface="HelveticaNeueLT Std" pitchFamily="34" charset="0"/>
              </a:defRPr>
            </a:lvl4pPr>
            <a:lvl5pPr>
              <a:defRPr sz="1000">
                <a:solidFill>
                  <a:schemeClr val="tx1"/>
                </a:solidFill>
                <a:latin typeface="HelveticaNeueLT Std" pitchFamily="34" charset="0"/>
              </a:defRPr>
            </a:lvl5pPr>
          </a:lstStyle>
          <a:p>
            <a:pPr lvl="0"/>
            <a:r>
              <a:rPr lang="en-US" dirty="0"/>
              <a:t>Bulleted list here (Level One)</a:t>
            </a:r>
          </a:p>
          <a:p>
            <a:pPr lvl="1"/>
            <a:r>
              <a:rPr lang="en-US" dirty="0"/>
              <a:t>Bulleted list here (Level Two)</a:t>
            </a:r>
          </a:p>
          <a:p>
            <a:pPr lvl="2"/>
            <a:r>
              <a:rPr lang="en-US" dirty="0"/>
              <a:t>Bulleted list here (Level Three)</a:t>
            </a:r>
          </a:p>
          <a:p>
            <a:pPr lvl="0"/>
            <a:endParaRPr lang="en-US" dirty="0"/>
          </a:p>
        </p:txBody>
      </p:sp>
      <p:sp>
        <p:nvSpPr>
          <p:cNvPr id="31" name="Text Placeholder 32"/>
          <p:cNvSpPr>
            <a:spLocks noGrp="1"/>
          </p:cNvSpPr>
          <p:nvPr>
            <p:ph type="body" sz="quarter" idx="19" hasCustomPrompt="1"/>
          </p:nvPr>
        </p:nvSpPr>
        <p:spPr>
          <a:xfrm>
            <a:off x="7126982" y="1820673"/>
            <a:ext cx="2468880" cy="2312184"/>
          </a:xfrm>
        </p:spPr>
        <p:txBody>
          <a:bodyPr/>
          <a:lstStyle>
            <a:lvl1pPr marL="228600" marR="0" indent="-228600" algn="l" defTabSz="509412" rtl="0" eaLnBrk="1" fontAlgn="auto" latinLnBrk="0" hangingPunct="1">
              <a:lnSpc>
                <a:spcPct val="110000"/>
              </a:lnSpc>
              <a:spcBef>
                <a:spcPts val="0"/>
              </a:spcBef>
              <a:spcAft>
                <a:spcPts val="400"/>
              </a:spcAft>
              <a:buClrTx/>
              <a:buSzPct val="150000"/>
              <a:buFontTx/>
              <a:buBlip>
                <a:blip r:embed="rId2"/>
              </a:buBlip>
              <a:tabLst/>
              <a:defRPr sz="1000" baseline="0">
                <a:solidFill>
                  <a:schemeClr val="tx1"/>
                </a:solidFill>
                <a:latin typeface="Arial" panose="020B0604020202020204" pitchFamily="34" charset="0"/>
                <a:cs typeface="Arial" panose="020B0604020202020204" pitchFamily="34" charset="0"/>
              </a:defRPr>
            </a:lvl1pPr>
            <a:lvl2pPr marL="228600" indent="-228600">
              <a:spcAft>
                <a:spcPts val="400"/>
              </a:spcAft>
              <a:buSzPct val="130000"/>
              <a:buFontTx/>
              <a:buBlip>
                <a:blip r:embed="rId3"/>
              </a:buBlip>
              <a:defRPr sz="1000" b="0" i="0">
                <a:solidFill>
                  <a:schemeClr val="tx1"/>
                </a:solidFill>
                <a:latin typeface="Arial" panose="020B0604020202020204" pitchFamily="34" charset="0"/>
                <a:cs typeface="Arial" panose="020B0604020202020204" pitchFamily="34" charset="0"/>
              </a:defRPr>
            </a:lvl2pPr>
            <a:lvl3pPr marL="457200" indent="-228600">
              <a:spcBef>
                <a:spcPts val="0"/>
              </a:spcBef>
              <a:spcAft>
                <a:spcPts val="400"/>
              </a:spcAft>
              <a:buFont typeface="HelveticaNeueLT Std" pitchFamily="34" charset="0"/>
              <a:buChar char="–"/>
              <a:defRPr sz="1000" b="0" cap="none" baseline="0">
                <a:solidFill>
                  <a:schemeClr val="tx1"/>
                </a:solidFill>
                <a:latin typeface="Arial" panose="020B0604020202020204" pitchFamily="34" charset="0"/>
                <a:cs typeface="Arial" panose="020B0604020202020204" pitchFamily="34" charset="0"/>
              </a:defRPr>
            </a:lvl3pPr>
            <a:lvl4pPr>
              <a:defRPr sz="1000">
                <a:solidFill>
                  <a:schemeClr val="tx1"/>
                </a:solidFill>
                <a:latin typeface="HelveticaNeueLT Std" pitchFamily="34" charset="0"/>
              </a:defRPr>
            </a:lvl4pPr>
            <a:lvl5pPr>
              <a:defRPr sz="1000">
                <a:solidFill>
                  <a:schemeClr val="tx1"/>
                </a:solidFill>
                <a:latin typeface="HelveticaNeueLT Std" pitchFamily="34" charset="0"/>
              </a:defRPr>
            </a:lvl5pPr>
          </a:lstStyle>
          <a:p>
            <a:pPr lvl="0"/>
            <a:r>
              <a:rPr lang="en-US" dirty="0"/>
              <a:t>Bulleted list here (Level One)</a:t>
            </a:r>
          </a:p>
          <a:p>
            <a:pPr lvl="1"/>
            <a:r>
              <a:rPr lang="en-US" dirty="0"/>
              <a:t>Bulleted list here (Level Two)</a:t>
            </a:r>
          </a:p>
          <a:p>
            <a:pPr lvl="2"/>
            <a:r>
              <a:rPr lang="en-US" dirty="0"/>
              <a:t>Bulleted list here (Level Three)</a:t>
            </a:r>
          </a:p>
          <a:p>
            <a:pPr lvl="0"/>
            <a:endParaRPr lang="en-US" dirty="0"/>
          </a:p>
        </p:txBody>
      </p:sp>
      <p:sp>
        <p:nvSpPr>
          <p:cNvPr id="40" name="Text Placeholder 32"/>
          <p:cNvSpPr>
            <a:spLocks noGrp="1"/>
          </p:cNvSpPr>
          <p:nvPr>
            <p:ph type="body" sz="quarter" idx="20" hasCustomPrompt="1"/>
          </p:nvPr>
        </p:nvSpPr>
        <p:spPr>
          <a:xfrm>
            <a:off x="453455" y="4141196"/>
            <a:ext cx="2612447" cy="2312184"/>
          </a:xfrm>
        </p:spPr>
        <p:txBody>
          <a:bodyPr anchor="b" anchorCtr="0"/>
          <a:lstStyle>
            <a:lvl1pPr marL="228600" marR="0" indent="-228600" algn="l" defTabSz="509412" rtl="0" eaLnBrk="1" fontAlgn="auto" latinLnBrk="0" hangingPunct="1">
              <a:lnSpc>
                <a:spcPct val="110000"/>
              </a:lnSpc>
              <a:spcBef>
                <a:spcPts val="0"/>
              </a:spcBef>
              <a:spcAft>
                <a:spcPts val="400"/>
              </a:spcAft>
              <a:buClrTx/>
              <a:buSzPct val="150000"/>
              <a:buFontTx/>
              <a:buBlip>
                <a:blip r:embed="rId2"/>
              </a:buBlip>
              <a:tabLst/>
              <a:defRPr sz="1000" baseline="0">
                <a:solidFill>
                  <a:schemeClr val="tx1"/>
                </a:solidFill>
                <a:latin typeface="+mn-lt"/>
              </a:defRPr>
            </a:lvl1pPr>
            <a:lvl2pPr marL="228600" indent="-228600">
              <a:spcAft>
                <a:spcPts val="400"/>
              </a:spcAft>
              <a:buSzPct val="130000"/>
              <a:buFontTx/>
              <a:buBlip>
                <a:blip r:embed="rId3"/>
              </a:buBlip>
              <a:defRPr sz="1000" b="0" i="0">
                <a:solidFill>
                  <a:schemeClr val="tx1"/>
                </a:solidFill>
                <a:latin typeface="+mn-lt"/>
              </a:defRPr>
            </a:lvl2pPr>
            <a:lvl3pPr marL="457200" indent="-228600">
              <a:spcBef>
                <a:spcPts val="0"/>
              </a:spcBef>
              <a:spcAft>
                <a:spcPts val="400"/>
              </a:spcAft>
              <a:buFont typeface="HelveticaNeueLT Std" pitchFamily="34" charset="0"/>
              <a:buChar char="–"/>
              <a:defRPr sz="1000" b="0" cap="none" baseline="0">
                <a:solidFill>
                  <a:schemeClr val="tx1"/>
                </a:solidFill>
                <a:latin typeface="+mn-lt"/>
              </a:defRPr>
            </a:lvl3pPr>
            <a:lvl4pPr>
              <a:defRPr sz="1000">
                <a:solidFill>
                  <a:schemeClr val="tx1"/>
                </a:solidFill>
                <a:latin typeface="HelveticaNeueLT Std" pitchFamily="34" charset="0"/>
              </a:defRPr>
            </a:lvl4pPr>
            <a:lvl5pPr>
              <a:defRPr sz="1000">
                <a:solidFill>
                  <a:schemeClr val="tx1"/>
                </a:solidFill>
                <a:latin typeface="HelveticaNeueLT Std" pitchFamily="34" charset="0"/>
              </a:defRPr>
            </a:lvl5pPr>
          </a:lstStyle>
          <a:p>
            <a:pPr lvl="0"/>
            <a:r>
              <a:rPr lang="en-US" dirty="0"/>
              <a:t>Bulleted list here (Level One)</a:t>
            </a:r>
          </a:p>
          <a:p>
            <a:pPr lvl="1"/>
            <a:r>
              <a:rPr lang="en-US" dirty="0"/>
              <a:t>Bulleted list here (Level Two)</a:t>
            </a:r>
          </a:p>
          <a:p>
            <a:pPr lvl="2"/>
            <a:r>
              <a:rPr lang="en-US" dirty="0"/>
              <a:t>Bulleted list here (Level Three)</a:t>
            </a:r>
          </a:p>
          <a:p>
            <a:pPr lvl="0"/>
            <a:endParaRPr lang="en-US" dirty="0"/>
          </a:p>
        </p:txBody>
      </p:sp>
      <p:sp>
        <p:nvSpPr>
          <p:cNvPr id="41" name="Text Placeholder 32"/>
          <p:cNvSpPr>
            <a:spLocks noGrp="1"/>
          </p:cNvSpPr>
          <p:nvPr>
            <p:ph type="body" sz="quarter" idx="21" hasCustomPrompt="1"/>
          </p:nvPr>
        </p:nvSpPr>
        <p:spPr>
          <a:xfrm>
            <a:off x="7120062" y="4143490"/>
            <a:ext cx="2468880" cy="2312184"/>
          </a:xfrm>
        </p:spPr>
        <p:txBody>
          <a:bodyPr anchor="b" anchorCtr="0"/>
          <a:lstStyle>
            <a:lvl1pPr marL="228600" marR="0" indent="-228600" algn="l" defTabSz="509412" rtl="0" eaLnBrk="1" fontAlgn="auto" latinLnBrk="0" hangingPunct="1">
              <a:lnSpc>
                <a:spcPct val="110000"/>
              </a:lnSpc>
              <a:spcBef>
                <a:spcPts val="0"/>
              </a:spcBef>
              <a:spcAft>
                <a:spcPts val="400"/>
              </a:spcAft>
              <a:buClrTx/>
              <a:buSzPct val="150000"/>
              <a:buFontTx/>
              <a:buBlip>
                <a:blip r:embed="rId2"/>
              </a:buBlip>
              <a:tabLst/>
              <a:defRPr sz="1000" baseline="0">
                <a:solidFill>
                  <a:schemeClr val="tx1"/>
                </a:solidFill>
                <a:latin typeface="Arial" panose="020B0604020202020204" pitchFamily="34" charset="0"/>
                <a:cs typeface="Arial" panose="020B0604020202020204" pitchFamily="34" charset="0"/>
              </a:defRPr>
            </a:lvl1pPr>
            <a:lvl2pPr marL="228600" indent="-228600">
              <a:spcAft>
                <a:spcPts val="400"/>
              </a:spcAft>
              <a:buSzPct val="130000"/>
              <a:buFontTx/>
              <a:buBlip>
                <a:blip r:embed="rId3"/>
              </a:buBlip>
              <a:defRPr sz="1000" b="0" i="0">
                <a:solidFill>
                  <a:schemeClr val="tx1"/>
                </a:solidFill>
                <a:latin typeface="Arial" panose="020B0604020202020204" pitchFamily="34" charset="0"/>
                <a:cs typeface="Arial" panose="020B0604020202020204" pitchFamily="34" charset="0"/>
              </a:defRPr>
            </a:lvl2pPr>
            <a:lvl3pPr marL="457200" indent="-228600">
              <a:spcBef>
                <a:spcPts val="0"/>
              </a:spcBef>
              <a:spcAft>
                <a:spcPts val="400"/>
              </a:spcAft>
              <a:buFont typeface="HelveticaNeueLT Std" pitchFamily="34" charset="0"/>
              <a:buChar char="–"/>
              <a:defRPr sz="1000" b="0" cap="none" baseline="0">
                <a:solidFill>
                  <a:schemeClr val="tx1"/>
                </a:solidFill>
                <a:latin typeface="Arial" panose="020B0604020202020204" pitchFamily="34" charset="0"/>
                <a:cs typeface="Arial" panose="020B0604020202020204" pitchFamily="34" charset="0"/>
              </a:defRPr>
            </a:lvl3pPr>
            <a:lvl4pPr>
              <a:defRPr sz="1000">
                <a:solidFill>
                  <a:schemeClr val="tx1"/>
                </a:solidFill>
                <a:latin typeface="HelveticaNeueLT Std" pitchFamily="34" charset="0"/>
              </a:defRPr>
            </a:lvl4pPr>
            <a:lvl5pPr>
              <a:defRPr sz="1000">
                <a:solidFill>
                  <a:schemeClr val="tx1"/>
                </a:solidFill>
                <a:latin typeface="HelveticaNeueLT Std" pitchFamily="34" charset="0"/>
              </a:defRPr>
            </a:lvl5pPr>
          </a:lstStyle>
          <a:p>
            <a:pPr lvl="0"/>
            <a:r>
              <a:rPr lang="en-US" dirty="0"/>
              <a:t>Bulleted list here (Level One)</a:t>
            </a:r>
          </a:p>
          <a:p>
            <a:pPr lvl="1"/>
            <a:r>
              <a:rPr lang="en-US" dirty="0"/>
              <a:t>Bulleted list here (Level Two)</a:t>
            </a:r>
          </a:p>
          <a:p>
            <a:pPr lvl="2"/>
            <a:r>
              <a:rPr lang="en-US" dirty="0"/>
              <a:t>Bulleted list here (Level Three)</a:t>
            </a:r>
          </a:p>
          <a:p>
            <a:pPr lvl="0"/>
            <a:endParaRPr lang="en-US" dirty="0"/>
          </a:p>
        </p:txBody>
      </p:sp>
    </p:spTree>
    <p:extLst>
      <p:ext uri="{BB962C8B-B14F-4D97-AF65-F5344CB8AC3E}">
        <p14:creationId xmlns:p14="http://schemas.microsoft.com/office/powerpoint/2010/main" val="2247865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p:cNvSpPr>
            <a:spLocks noGrp="1"/>
          </p:cNvSpPr>
          <p:nvPr>
            <p:ph type="body" sz="quarter" idx="11" hasCustomPrompt="1"/>
          </p:nvPr>
        </p:nvSpPr>
        <p:spPr>
          <a:xfrm>
            <a:off x="457200" y="875651"/>
            <a:ext cx="91440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a:latin typeface="HelveticaNeueLT Std" pitchFamily="34" charset="0"/>
              </a:defRPr>
            </a:lvl2pPr>
          </a:lstStyle>
          <a:p>
            <a:pPr lvl="0"/>
            <a:r>
              <a:rPr lang="en-US" dirty="0"/>
              <a:t>Page Title</a:t>
            </a:r>
          </a:p>
        </p:txBody>
      </p:sp>
      <p:sp>
        <p:nvSpPr>
          <p:cNvPr id="10"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
        <p:nvSpPr>
          <p:cNvPr id="6" name="Text Placeholder 5"/>
          <p:cNvSpPr>
            <a:spLocks noGrp="1"/>
          </p:cNvSpPr>
          <p:nvPr>
            <p:ph type="body" sz="quarter" idx="14" hasCustomPrompt="1"/>
          </p:nvPr>
        </p:nvSpPr>
        <p:spPr>
          <a:xfrm>
            <a:off x="460624" y="1550498"/>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8" name="Text Placeholder 7"/>
          <p:cNvSpPr>
            <a:spLocks noGrp="1"/>
          </p:cNvSpPr>
          <p:nvPr>
            <p:ph type="body" sz="quarter" idx="15" hasCustomPrompt="1"/>
          </p:nvPr>
        </p:nvSpPr>
        <p:spPr>
          <a:xfrm>
            <a:off x="460375" y="1550498"/>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14" name="Text Placeholder 5"/>
          <p:cNvSpPr>
            <a:spLocks noGrp="1"/>
          </p:cNvSpPr>
          <p:nvPr>
            <p:ph type="body" sz="quarter" idx="16" hasCustomPrompt="1"/>
          </p:nvPr>
        </p:nvSpPr>
        <p:spPr>
          <a:xfrm>
            <a:off x="1619854" y="1550498"/>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15" name="Text Placeholder 7"/>
          <p:cNvSpPr>
            <a:spLocks noGrp="1"/>
          </p:cNvSpPr>
          <p:nvPr>
            <p:ph type="body" sz="quarter" idx="17" hasCustomPrompt="1"/>
          </p:nvPr>
        </p:nvSpPr>
        <p:spPr>
          <a:xfrm>
            <a:off x="1619605" y="1550498"/>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16" name="Text Placeholder 5"/>
          <p:cNvSpPr>
            <a:spLocks noGrp="1"/>
          </p:cNvSpPr>
          <p:nvPr>
            <p:ph type="body" sz="quarter" idx="18" hasCustomPrompt="1"/>
          </p:nvPr>
        </p:nvSpPr>
        <p:spPr>
          <a:xfrm>
            <a:off x="2779084" y="1550498"/>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17" name="Text Placeholder 7"/>
          <p:cNvSpPr>
            <a:spLocks noGrp="1"/>
          </p:cNvSpPr>
          <p:nvPr>
            <p:ph type="body" sz="quarter" idx="19" hasCustomPrompt="1"/>
          </p:nvPr>
        </p:nvSpPr>
        <p:spPr>
          <a:xfrm>
            <a:off x="2778835" y="1550498"/>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18" name="Text Placeholder 5"/>
          <p:cNvSpPr>
            <a:spLocks noGrp="1"/>
          </p:cNvSpPr>
          <p:nvPr>
            <p:ph type="body" sz="quarter" idx="20" hasCustomPrompt="1"/>
          </p:nvPr>
        </p:nvSpPr>
        <p:spPr>
          <a:xfrm>
            <a:off x="3938314" y="1550498"/>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20" name="Text Placeholder 7"/>
          <p:cNvSpPr>
            <a:spLocks noGrp="1"/>
          </p:cNvSpPr>
          <p:nvPr>
            <p:ph type="body" sz="quarter" idx="21" hasCustomPrompt="1"/>
          </p:nvPr>
        </p:nvSpPr>
        <p:spPr>
          <a:xfrm>
            <a:off x="3938065" y="1550498"/>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21" name="Text Placeholder 5"/>
          <p:cNvSpPr>
            <a:spLocks noGrp="1"/>
          </p:cNvSpPr>
          <p:nvPr>
            <p:ph type="body" sz="quarter" idx="22" hasCustomPrompt="1"/>
          </p:nvPr>
        </p:nvSpPr>
        <p:spPr>
          <a:xfrm>
            <a:off x="5097544" y="1550498"/>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22" name="Text Placeholder 7"/>
          <p:cNvSpPr>
            <a:spLocks noGrp="1"/>
          </p:cNvSpPr>
          <p:nvPr>
            <p:ph type="body" sz="quarter" idx="23" hasCustomPrompt="1"/>
          </p:nvPr>
        </p:nvSpPr>
        <p:spPr>
          <a:xfrm>
            <a:off x="5097295" y="1550498"/>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23" name="Text Placeholder 5"/>
          <p:cNvSpPr>
            <a:spLocks noGrp="1"/>
          </p:cNvSpPr>
          <p:nvPr>
            <p:ph type="body" sz="quarter" idx="24" hasCustomPrompt="1"/>
          </p:nvPr>
        </p:nvSpPr>
        <p:spPr>
          <a:xfrm>
            <a:off x="6256774" y="1550498"/>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24" name="Text Placeholder 7"/>
          <p:cNvSpPr>
            <a:spLocks noGrp="1"/>
          </p:cNvSpPr>
          <p:nvPr>
            <p:ph type="body" sz="quarter" idx="25" hasCustomPrompt="1"/>
          </p:nvPr>
        </p:nvSpPr>
        <p:spPr>
          <a:xfrm>
            <a:off x="6256525" y="1550498"/>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26" name="Text Placeholder 5"/>
          <p:cNvSpPr>
            <a:spLocks noGrp="1"/>
          </p:cNvSpPr>
          <p:nvPr>
            <p:ph type="body" sz="quarter" idx="26" hasCustomPrompt="1"/>
          </p:nvPr>
        </p:nvSpPr>
        <p:spPr>
          <a:xfrm>
            <a:off x="7416004" y="1550498"/>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27" name="Text Placeholder 7"/>
          <p:cNvSpPr>
            <a:spLocks noGrp="1"/>
          </p:cNvSpPr>
          <p:nvPr>
            <p:ph type="body" sz="quarter" idx="27" hasCustomPrompt="1"/>
          </p:nvPr>
        </p:nvSpPr>
        <p:spPr>
          <a:xfrm>
            <a:off x="7415755" y="1550498"/>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28" name="Text Placeholder 5"/>
          <p:cNvSpPr>
            <a:spLocks noGrp="1"/>
          </p:cNvSpPr>
          <p:nvPr>
            <p:ph type="body" sz="quarter" idx="28" hasCustomPrompt="1"/>
          </p:nvPr>
        </p:nvSpPr>
        <p:spPr>
          <a:xfrm>
            <a:off x="8575236" y="1550498"/>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29" name="Text Placeholder 7"/>
          <p:cNvSpPr>
            <a:spLocks noGrp="1"/>
          </p:cNvSpPr>
          <p:nvPr>
            <p:ph type="body" sz="quarter" idx="29" hasCustomPrompt="1"/>
          </p:nvPr>
        </p:nvSpPr>
        <p:spPr>
          <a:xfrm>
            <a:off x="8574987" y="1550498"/>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30" name="Text Placeholder 5"/>
          <p:cNvSpPr>
            <a:spLocks noGrp="1"/>
          </p:cNvSpPr>
          <p:nvPr>
            <p:ph type="body" sz="quarter" idx="30" hasCustomPrompt="1"/>
          </p:nvPr>
        </p:nvSpPr>
        <p:spPr>
          <a:xfrm>
            <a:off x="460624" y="2869365"/>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31" name="Text Placeholder 7"/>
          <p:cNvSpPr>
            <a:spLocks noGrp="1"/>
          </p:cNvSpPr>
          <p:nvPr>
            <p:ph type="body" sz="quarter" idx="31" hasCustomPrompt="1"/>
          </p:nvPr>
        </p:nvSpPr>
        <p:spPr>
          <a:xfrm>
            <a:off x="460375" y="2869365"/>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32" name="Text Placeholder 5"/>
          <p:cNvSpPr>
            <a:spLocks noGrp="1"/>
          </p:cNvSpPr>
          <p:nvPr>
            <p:ph type="body" sz="quarter" idx="32" hasCustomPrompt="1"/>
          </p:nvPr>
        </p:nvSpPr>
        <p:spPr>
          <a:xfrm>
            <a:off x="1619854" y="2869365"/>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33" name="Text Placeholder 7"/>
          <p:cNvSpPr>
            <a:spLocks noGrp="1"/>
          </p:cNvSpPr>
          <p:nvPr>
            <p:ph type="body" sz="quarter" idx="33" hasCustomPrompt="1"/>
          </p:nvPr>
        </p:nvSpPr>
        <p:spPr>
          <a:xfrm>
            <a:off x="1619605" y="2869365"/>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34" name="Text Placeholder 5"/>
          <p:cNvSpPr>
            <a:spLocks noGrp="1"/>
          </p:cNvSpPr>
          <p:nvPr>
            <p:ph type="body" sz="quarter" idx="34" hasCustomPrompt="1"/>
          </p:nvPr>
        </p:nvSpPr>
        <p:spPr>
          <a:xfrm>
            <a:off x="2779084" y="2869365"/>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35" name="Text Placeholder 7"/>
          <p:cNvSpPr>
            <a:spLocks noGrp="1"/>
          </p:cNvSpPr>
          <p:nvPr>
            <p:ph type="body" sz="quarter" idx="35" hasCustomPrompt="1"/>
          </p:nvPr>
        </p:nvSpPr>
        <p:spPr>
          <a:xfrm>
            <a:off x="2778835" y="2869365"/>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36" name="Text Placeholder 5"/>
          <p:cNvSpPr>
            <a:spLocks noGrp="1"/>
          </p:cNvSpPr>
          <p:nvPr>
            <p:ph type="body" sz="quarter" idx="36" hasCustomPrompt="1"/>
          </p:nvPr>
        </p:nvSpPr>
        <p:spPr>
          <a:xfrm>
            <a:off x="3938314" y="2869365"/>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37" name="Text Placeholder 7"/>
          <p:cNvSpPr>
            <a:spLocks noGrp="1"/>
          </p:cNvSpPr>
          <p:nvPr>
            <p:ph type="body" sz="quarter" idx="37" hasCustomPrompt="1"/>
          </p:nvPr>
        </p:nvSpPr>
        <p:spPr>
          <a:xfrm>
            <a:off x="3938065" y="2869365"/>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38" name="Text Placeholder 5"/>
          <p:cNvSpPr>
            <a:spLocks noGrp="1"/>
          </p:cNvSpPr>
          <p:nvPr>
            <p:ph type="body" sz="quarter" idx="38" hasCustomPrompt="1"/>
          </p:nvPr>
        </p:nvSpPr>
        <p:spPr>
          <a:xfrm>
            <a:off x="5097544" y="2869365"/>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39" name="Text Placeholder 7"/>
          <p:cNvSpPr>
            <a:spLocks noGrp="1"/>
          </p:cNvSpPr>
          <p:nvPr>
            <p:ph type="body" sz="quarter" idx="39" hasCustomPrompt="1"/>
          </p:nvPr>
        </p:nvSpPr>
        <p:spPr>
          <a:xfrm>
            <a:off x="5097295" y="2869365"/>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40" name="Text Placeholder 5"/>
          <p:cNvSpPr>
            <a:spLocks noGrp="1"/>
          </p:cNvSpPr>
          <p:nvPr>
            <p:ph type="body" sz="quarter" idx="40" hasCustomPrompt="1"/>
          </p:nvPr>
        </p:nvSpPr>
        <p:spPr>
          <a:xfrm>
            <a:off x="6256774" y="2869365"/>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41" name="Text Placeholder 7"/>
          <p:cNvSpPr>
            <a:spLocks noGrp="1"/>
          </p:cNvSpPr>
          <p:nvPr>
            <p:ph type="body" sz="quarter" idx="41" hasCustomPrompt="1"/>
          </p:nvPr>
        </p:nvSpPr>
        <p:spPr>
          <a:xfrm>
            <a:off x="6256525" y="2869365"/>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42" name="Text Placeholder 5"/>
          <p:cNvSpPr>
            <a:spLocks noGrp="1"/>
          </p:cNvSpPr>
          <p:nvPr>
            <p:ph type="body" sz="quarter" idx="42" hasCustomPrompt="1"/>
          </p:nvPr>
        </p:nvSpPr>
        <p:spPr>
          <a:xfrm>
            <a:off x="7416004" y="2869365"/>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43" name="Text Placeholder 7"/>
          <p:cNvSpPr>
            <a:spLocks noGrp="1"/>
          </p:cNvSpPr>
          <p:nvPr>
            <p:ph type="body" sz="quarter" idx="43" hasCustomPrompt="1"/>
          </p:nvPr>
        </p:nvSpPr>
        <p:spPr>
          <a:xfrm>
            <a:off x="7415755" y="2869365"/>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44" name="Text Placeholder 5"/>
          <p:cNvSpPr>
            <a:spLocks noGrp="1"/>
          </p:cNvSpPr>
          <p:nvPr>
            <p:ph type="body" sz="quarter" idx="44" hasCustomPrompt="1"/>
          </p:nvPr>
        </p:nvSpPr>
        <p:spPr>
          <a:xfrm>
            <a:off x="8575236" y="2869365"/>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45" name="Text Placeholder 7"/>
          <p:cNvSpPr>
            <a:spLocks noGrp="1"/>
          </p:cNvSpPr>
          <p:nvPr>
            <p:ph type="body" sz="quarter" idx="45" hasCustomPrompt="1"/>
          </p:nvPr>
        </p:nvSpPr>
        <p:spPr>
          <a:xfrm>
            <a:off x="8574987" y="2869365"/>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46" name="Text Placeholder 5"/>
          <p:cNvSpPr>
            <a:spLocks noGrp="1"/>
          </p:cNvSpPr>
          <p:nvPr>
            <p:ph type="body" sz="quarter" idx="46" hasCustomPrompt="1"/>
          </p:nvPr>
        </p:nvSpPr>
        <p:spPr>
          <a:xfrm>
            <a:off x="460624" y="4188232"/>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47" name="Text Placeholder 7"/>
          <p:cNvSpPr>
            <a:spLocks noGrp="1"/>
          </p:cNvSpPr>
          <p:nvPr>
            <p:ph type="body" sz="quarter" idx="47" hasCustomPrompt="1"/>
          </p:nvPr>
        </p:nvSpPr>
        <p:spPr>
          <a:xfrm>
            <a:off x="460375" y="4188232"/>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48" name="Text Placeholder 5"/>
          <p:cNvSpPr>
            <a:spLocks noGrp="1"/>
          </p:cNvSpPr>
          <p:nvPr>
            <p:ph type="body" sz="quarter" idx="48" hasCustomPrompt="1"/>
          </p:nvPr>
        </p:nvSpPr>
        <p:spPr>
          <a:xfrm>
            <a:off x="1619854" y="4188232"/>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49" name="Text Placeholder 7"/>
          <p:cNvSpPr>
            <a:spLocks noGrp="1"/>
          </p:cNvSpPr>
          <p:nvPr>
            <p:ph type="body" sz="quarter" idx="49" hasCustomPrompt="1"/>
          </p:nvPr>
        </p:nvSpPr>
        <p:spPr>
          <a:xfrm>
            <a:off x="1619605" y="4188232"/>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50" name="Text Placeholder 5"/>
          <p:cNvSpPr>
            <a:spLocks noGrp="1"/>
          </p:cNvSpPr>
          <p:nvPr>
            <p:ph type="body" sz="quarter" idx="50" hasCustomPrompt="1"/>
          </p:nvPr>
        </p:nvSpPr>
        <p:spPr>
          <a:xfrm>
            <a:off x="2779084" y="4188232"/>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51" name="Text Placeholder 7"/>
          <p:cNvSpPr>
            <a:spLocks noGrp="1"/>
          </p:cNvSpPr>
          <p:nvPr>
            <p:ph type="body" sz="quarter" idx="51" hasCustomPrompt="1"/>
          </p:nvPr>
        </p:nvSpPr>
        <p:spPr>
          <a:xfrm>
            <a:off x="2778835" y="4188232"/>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52" name="Text Placeholder 5"/>
          <p:cNvSpPr>
            <a:spLocks noGrp="1"/>
          </p:cNvSpPr>
          <p:nvPr>
            <p:ph type="body" sz="quarter" idx="52" hasCustomPrompt="1"/>
          </p:nvPr>
        </p:nvSpPr>
        <p:spPr>
          <a:xfrm>
            <a:off x="3938314" y="4188232"/>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53" name="Text Placeholder 7"/>
          <p:cNvSpPr>
            <a:spLocks noGrp="1"/>
          </p:cNvSpPr>
          <p:nvPr>
            <p:ph type="body" sz="quarter" idx="53" hasCustomPrompt="1"/>
          </p:nvPr>
        </p:nvSpPr>
        <p:spPr>
          <a:xfrm>
            <a:off x="3938065" y="4188232"/>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54" name="Text Placeholder 5"/>
          <p:cNvSpPr>
            <a:spLocks noGrp="1"/>
          </p:cNvSpPr>
          <p:nvPr>
            <p:ph type="body" sz="quarter" idx="54" hasCustomPrompt="1"/>
          </p:nvPr>
        </p:nvSpPr>
        <p:spPr>
          <a:xfrm>
            <a:off x="5097544" y="4188232"/>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55" name="Text Placeholder 7"/>
          <p:cNvSpPr>
            <a:spLocks noGrp="1"/>
          </p:cNvSpPr>
          <p:nvPr>
            <p:ph type="body" sz="quarter" idx="55" hasCustomPrompt="1"/>
          </p:nvPr>
        </p:nvSpPr>
        <p:spPr>
          <a:xfrm>
            <a:off x="5097295" y="4188232"/>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56" name="Text Placeholder 5"/>
          <p:cNvSpPr>
            <a:spLocks noGrp="1"/>
          </p:cNvSpPr>
          <p:nvPr>
            <p:ph type="body" sz="quarter" idx="56" hasCustomPrompt="1"/>
          </p:nvPr>
        </p:nvSpPr>
        <p:spPr>
          <a:xfrm>
            <a:off x="6256774" y="4188232"/>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57" name="Text Placeholder 7"/>
          <p:cNvSpPr>
            <a:spLocks noGrp="1"/>
          </p:cNvSpPr>
          <p:nvPr>
            <p:ph type="body" sz="quarter" idx="57" hasCustomPrompt="1"/>
          </p:nvPr>
        </p:nvSpPr>
        <p:spPr>
          <a:xfrm>
            <a:off x="6256525" y="4188232"/>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58" name="Text Placeholder 5"/>
          <p:cNvSpPr>
            <a:spLocks noGrp="1"/>
          </p:cNvSpPr>
          <p:nvPr>
            <p:ph type="body" sz="quarter" idx="58" hasCustomPrompt="1"/>
          </p:nvPr>
        </p:nvSpPr>
        <p:spPr>
          <a:xfrm>
            <a:off x="7416004" y="4188232"/>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59" name="Text Placeholder 7"/>
          <p:cNvSpPr>
            <a:spLocks noGrp="1"/>
          </p:cNvSpPr>
          <p:nvPr>
            <p:ph type="body" sz="quarter" idx="59" hasCustomPrompt="1"/>
          </p:nvPr>
        </p:nvSpPr>
        <p:spPr>
          <a:xfrm>
            <a:off x="7415755" y="4188232"/>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60" name="Text Placeholder 5"/>
          <p:cNvSpPr>
            <a:spLocks noGrp="1"/>
          </p:cNvSpPr>
          <p:nvPr>
            <p:ph type="body" sz="quarter" idx="60" hasCustomPrompt="1"/>
          </p:nvPr>
        </p:nvSpPr>
        <p:spPr>
          <a:xfrm>
            <a:off x="8575236" y="4188232"/>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61" name="Text Placeholder 7"/>
          <p:cNvSpPr>
            <a:spLocks noGrp="1"/>
          </p:cNvSpPr>
          <p:nvPr>
            <p:ph type="body" sz="quarter" idx="61" hasCustomPrompt="1"/>
          </p:nvPr>
        </p:nvSpPr>
        <p:spPr>
          <a:xfrm>
            <a:off x="8574987" y="4188232"/>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62" name="Text Placeholder 5"/>
          <p:cNvSpPr>
            <a:spLocks noGrp="1"/>
          </p:cNvSpPr>
          <p:nvPr>
            <p:ph type="body" sz="quarter" idx="62" hasCustomPrompt="1"/>
          </p:nvPr>
        </p:nvSpPr>
        <p:spPr>
          <a:xfrm>
            <a:off x="460375" y="5507100"/>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63" name="Text Placeholder 7"/>
          <p:cNvSpPr>
            <a:spLocks noGrp="1"/>
          </p:cNvSpPr>
          <p:nvPr>
            <p:ph type="body" sz="quarter" idx="63" hasCustomPrompt="1"/>
          </p:nvPr>
        </p:nvSpPr>
        <p:spPr>
          <a:xfrm>
            <a:off x="460126" y="5507100"/>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64" name="Text Placeholder 5"/>
          <p:cNvSpPr>
            <a:spLocks noGrp="1"/>
          </p:cNvSpPr>
          <p:nvPr>
            <p:ph type="body" sz="quarter" idx="64" hasCustomPrompt="1"/>
          </p:nvPr>
        </p:nvSpPr>
        <p:spPr>
          <a:xfrm>
            <a:off x="1619605" y="5507100"/>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65" name="Text Placeholder 7"/>
          <p:cNvSpPr>
            <a:spLocks noGrp="1"/>
          </p:cNvSpPr>
          <p:nvPr>
            <p:ph type="body" sz="quarter" idx="65" hasCustomPrompt="1"/>
          </p:nvPr>
        </p:nvSpPr>
        <p:spPr>
          <a:xfrm>
            <a:off x="1619356" y="5507100"/>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66" name="Text Placeholder 5"/>
          <p:cNvSpPr>
            <a:spLocks noGrp="1"/>
          </p:cNvSpPr>
          <p:nvPr>
            <p:ph type="body" sz="quarter" idx="66" hasCustomPrompt="1"/>
          </p:nvPr>
        </p:nvSpPr>
        <p:spPr>
          <a:xfrm>
            <a:off x="2778835" y="5507100"/>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67" name="Text Placeholder 7"/>
          <p:cNvSpPr>
            <a:spLocks noGrp="1"/>
          </p:cNvSpPr>
          <p:nvPr>
            <p:ph type="body" sz="quarter" idx="67" hasCustomPrompt="1"/>
          </p:nvPr>
        </p:nvSpPr>
        <p:spPr>
          <a:xfrm>
            <a:off x="2778586" y="5507100"/>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68" name="Text Placeholder 5"/>
          <p:cNvSpPr>
            <a:spLocks noGrp="1"/>
          </p:cNvSpPr>
          <p:nvPr>
            <p:ph type="body" sz="quarter" idx="68" hasCustomPrompt="1"/>
          </p:nvPr>
        </p:nvSpPr>
        <p:spPr>
          <a:xfrm>
            <a:off x="3938065" y="5507100"/>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69" name="Text Placeholder 7"/>
          <p:cNvSpPr>
            <a:spLocks noGrp="1"/>
          </p:cNvSpPr>
          <p:nvPr>
            <p:ph type="body" sz="quarter" idx="69" hasCustomPrompt="1"/>
          </p:nvPr>
        </p:nvSpPr>
        <p:spPr>
          <a:xfrm>
            <a:off x="3937816" y="5507100"/>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70" name="Text Placeholder 5"/>
          <p:cNvSpPr>
            <a:spLocks noGrp="1"/>
          </p:cNvSpPr>
          <p:nvPr>
            <p:ph type="body" sz="quarter" idx="70" hasCustomPrompt="1"/>
          </p:nvPr>
        </p:nvSpPr>
        <p:spPr>
          <a:xfrm>
            <a:off x="5097295" y="5507100"/>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71" name="Text Placeholder 7"/>
          <p:cNvSpPr>
            <a:spLocks noGrp="1"/>
          </p:cNvSpPr>
          <p:nvPr>
            <p:ph type="body" sz="quarter" idx="71" hasCustomPrompt="1"/>
          </p:nvPr>
        </p:nvSpPr>
        <p:spPr>
          <a:xfrm>
            <a:off x="5097046" y="5507100"/>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72" name="Text Placeholder 5"/>
          <p:cNvSpPr>
            <a:spLocks noGrp="1"/>
          </p:cNvSpPr>
          <p:nvPr>
            <p:ph type="body" sz="quarter" idx="72" hasCustomPrompt="1"/>
          </p:nvPr>
        </p:nvSpPr>
        <p:spPr>
          <a:xfrm>
            <a:off x="6256525" y="5507100"/>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73" name="Text Placeholder 7"/>
          <p:cNvSpPr>
            <a:spLocks noGrp="1"/>
          </p:cNvSpPr>
          <p:nvPr>
            <p:ph type="body" sz="quarter" idx="73" hasCustomPrompt="1"/>
          </p:nvPr>
        </p:nvSpPr>
        <p:spPr>
          <a:xfrm>
            <a:off x="6256276" y="5507100"/>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74" name="Text Placeholder 5"/>
          <p:cNvSpPr>
            <a:spLocks noGrp="1"/>
          </p:cNvSpPr>
          <p:nvPr>
            <p:ph type="body" sz="quarter" idx="74" hasCustomPrompt="1"/>
          </p:nvPr>
        </p:nvSpPr>
        <p:spPr>
          <a:xfrm>
            <a:off x="7415755" y="5507100"/>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75" name="Text Placeholder 7"/>
          <p:cNvSpPr>
            <a:spLocks noGrp="1"/>
          </p:cNvSpPr>
          <p:nvPr>
            <p:ph type="body" sz="quarter" idx="75" hasCustomPrompt="1"/>
          </p:nvPr>
        </p:nvSpPr>
        <p:spPr>
          <a:xfrm>
            <a:off x="7415506" y="5507100"/>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76" name="Text Placeholder 5"/>
          <p:cNvSpPr>
            <a:spLocks noGrp="1"/>
          </p:cNvSpPr>
          <p:nvPr>
            <p:ph type="body" sz="quarter" idx="76" hasCustomPrompt="1"/>
          </p:nvPr>
        </p:nvSpPr>
        <p:spPr>
          <a:xfrm>
            <a:off x="8574987" y="5507100"/>
            <a:ext cx="1024128" cy="1197864"/>
          </a:xfrm>
          <a:ln w="38100" cmpd="sng">
            <a:solidFill>
              <a:schemeClr val="accent1"/>
            </a:solidFill>
          </a:ln>
        </p:spPr>
        <p:txBody>
          <a:bodyPr bIns="91440" anchor="b" anchorCtr="0"/>
          <a:lstStyle>
            <a:lvl1pPr algn="ctr">
              <a:defRPr sz="7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77" name="Text Placeholder 7"/>
          <p:cNvSpPr>
            <a:spLocks noGrp="1"/>
          </p:cNvSpPr>
          <p:nvPr>
            <p:ph type="body" sz="quarter" idx="77" hasCustomPrompt="1"/>
          </p:nvPr>
        </p:nvSpPr>
        <p:spPr>
          <a:xfrm>
            <a:off x="8574738" y="5507100"/>
            <a:ext cx="1024626" cy="433387"/>
          </a:xfrm>
        </p:spPr>
        <p:txBody>
          <a:bodyPr lIns="0" tIns="91440"/>
          <a:lstStyle>
            <a:lvl1pPr algn="ctr">
              <a:defRPr sz="7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Tree>
    <p:extLst>
      <p:ext uri="{BB962C8B-B14F-4D97-AF65-F5344CB8AC3E}">
        <p14:creationId xmlns:p14="http://schemas.microsoft.com/office/powerpoint/2010/main" val="443641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B Case Study">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4"/>
          <p:cNvSpPr>
            <a:spLocks noGrp="1"/>
          </p:cNvSpPr>
          <p:nvPr>
            <p:ph type="body" sz="quarter" idx="11" hasCustomPrompt="1"/>
          </p:nvPr>
        </p:nvSpPr>
        <p:spPr>
          <a:xfrm>
            <a:off x="456950" y="848697"/>
            <a:ext cx="9142414"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baseline="0">
                <a:latin typeface="HelveticaNeueLT Std" pitchFamily="34" charset="0"/>
              </a:defRPr>
            </a:lvl2pPr>
          </a:lstStyle>
          <a:p>
            <a:pPr lvl="0"/>
            <a:r>
              <a:rPr lang="en-US" dirty="0"/>
              <a:t>Page Title</a:t>
            </a:r>
          </a:p>
        </p:txBody>
      </p:sp>
      <p:sp>
        <p:nvSpPr>
          <p:cNvPr id="14" name="Text Placeholder 22"/>
          <p:cNvSpPr>
            <a:spLocks noGrp="1"/>
          </p:cNvSpPr>
          <p:nvPr>
            <p:ph type="body" sz="quarter" idx="10" hasCustomPrompt="1"/>
          </p:nvPr>
        </p:nvSpPr>
        <p:spPr>
          <a:xfrm>
            <a:off x="457199" y="1550497"/>
            <a:ext cx="6400800" cy="5165725"/>
          </a:xfrm>
          <a:prstGeom prst="rect">
            <a:avLst/>
          </a:prstGeom>
        </p:spPr>
        <p:txBody>
          <a:bodyPr lIns="0" tIns="0" rIns="0" bIns="0"/>
          <a:lstStyle>
            <a:lvl1pPr>
              <a:lnSpc>
                <a:spcPct val="100000"/>
              </a:lnSpc>
              <a:spcBef>
                <a:spcPts val="600"/>
              </a:spcBef>
              <a:spcAft>
                <a:spcPts val="300"/>
              </a:spcAft>
              <a:defRPr>
                <a:solidFill>
                  <a:schemeClr val="accent1"/>
                </a:solidFill>
              </a:defRPr>
            </a:lvl1pPr>
            <a:lvl2pPr>
              <a:lnSpc>
                <a:spcPct val="100000"/>
              </a:lnSpc>
              <a:spcAft>
                <a:spcPts val="600"/>
              </a:spcAft>
              <a:defRPr>
                <a:latin typeface="Arial" panose="020B0604020202020204" pitchFamily="34" charset="0"/>
                <a:cs typeface="Arial" panose="020B0604020202020204" pitchFamily="34" charset="0"/>
              </a:defRPr>
            </a:lvl2pPr>
            <a:lvl3pPr>
              <a:lnSpc>
                <a:spcPct val="100000"/>
              </a:lnSpc>
              <a:spcBef>
                <a:spcPts val="600"/>
              </a:spcBef>
              <a:spcAft>
                <a:spcPts val="300"/>
              </a:spcAft>
              <a:defRPr b="1" baseline="0">
                <a:solidFill>
                  <a:schemeClr val="accent1"/>
                </a:solidFill>
                <a:latin typeface="Arial" panose="020B0604020202020204" pitchFamily="34" charset="0"/>
                <a:cs typeface="Arial" panose="020B0604020202020204" pitchFamily="34" charset="0"/>
              </a:defRPr>
            </a:lvl3pPr>
            <a:lvl4pPr>
              <a:lnSpc>
                <a:spcPct val="100000"/>
              </a:lnSpc>
              <a:spcBef>
                <a:spcPts val="600"/>
              </a:spcBef>
              <a:spcAft>
                <a:spcPts val="300"/>
              </a:spcAft>
              <a:defRPr sz="1200" baseline="0">
                <a:latin typeface="Arial" panose="020B0604020202020204" pitchFamily="34" charset="0"/>
                <a:cs typeface="Arial" panose="020B0604020202020204" pitchFamily="34" charset="0"/>
              </a:defRPr>
            </a:lvl4pPr>
            <a:lvl5pPr marL="171450" indent="-171450">
              <a:lnSpc>
                <a:spcPct val="100000"/>
              </a:lnSpc>
              <a:spcAft>
                <a:spcPts val="300"/>
              </a:spcAft>
              <a:buFont typeface="Arial" panose="020B0604020202020204" pitchFamily="34" charset="0"/>
              <a:buChar char="•"/>
              <a:defRPr sz="1200" baseline="0">
                <a:latin typeface="Arial" panose="020B0604020202020204" pitchFamily="34" charset="0"/>
                <a:cs typeface="Arial" panose="020B0604020202020204" pitchFamily="34" charset="0"/>
              </a:defRPr>
            </a:lvl5pPr>
            <a:lvl6pPr marL="400050" indent="-171450">
              <a:lnSpc>
                <a:spcPct val="100000"/>
              </a:lnSpc>
              <a:spcBef>
                <a:spcPts val="0"/>
              </a:spcBef>
              <a:spcAft>
                <a:spcPts val="300"/>
              </a:spcAft>
              <a:buFont typeface="Courier New" panose="02070309020205020404" pitchFamily="49" charset="0"/>
              <a:buChar char="o"/>
              <a:defRPr sz="1200" baseline="0">
                <a:latin typeface="Arial" panose="020B0604020202020204" pitchFamily="34" charset="0"/>
                <a:cs typeface="Arial" panose="020B0604020202020204" pitchFamily="34" charset="0"/>
              </a:defRPr>
            </a:lvl6pPr>
          </a:lstStyle>
          <a:p>
            <a:pPr lvl="1"/>
            <a:r>
              <a:rPr lang="en-US" dirty="0"/>
              <a:t>Introduction</a:t>
            </a:r>
          </a:p>
          <a:p>
            <a:pPr lvl="2"/>
            <a:r>
              <a:rPr lang="en-US" dirty="0"/>
              <a:t>Content </a:t>
            </a:r>
          </a:p>
          <a:p>
            <a:pPr lvl="3"/>
            <a:r>
              <a:rPr lang="en-US" dirty="0"/>
              <a:t>Content</a:t>
            </a:r>
          </a:p>
          <a:p>
            <a:pPr lvl="4"/>
            <a:r>
              <a:rPr lang="en-US" dirty="0"/>
              <a:t>Bulleted content</a:t>
            </a:r>
          </a:p>
          <a:p>
            <a:pPr lvl="5"/>
            <a:r>
              <a:rPr lang="en-US" dirty="0"/>
              <a:t>Bulleted content</a:t>
            </a:r>
          </a:p>
        </p:txBody>
      </p:sp>
      <p:sp>
        <p:nvSpPr>
          <p:cNvPr id="15"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
        <p:nvSpPr>
          <p:cNvPr id="12" name="Text Placeholder 5"/>
          <p:cNvSpPr>
            <a:spLocks noGrp="1"/>
          </p:cNvSpPr>
          <p:nvPr>
            <p:ph type="body" sz="quarter" idx="28" hasCustomPrompt="1"/>
          </p:nvPr>
        </p:nvSpPr>
        <p:spPr>
          <a:xfrm>
            <a:off x="7551697" y="1550497"/>
            <a:ext cx="2047667" cy="2395039"/>
          </a:xfrm>
          <a:ln w="38100" cmpd="sng">
            <a:solidFill>
              <a:schemeClr val="accent1"/>
            </a:solidFill>
          </a:ln>
        </p:spPr>
        <p:txBody>
          <a:bodyPr bIns="137160" anchor="b" anchorCtr="0"/>
          <a:lstStyle>
            <a:lvl1pPr algn="ctr">
              <a:defRPr sz="12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16" name="Text Placeholder 7"/>
          <p:cNvSpPr>
            <a:spLocks noGrp="1"/>
          </p:cNvSpPr>
          <p:nvPr>
            <p:ph type="body" sz="quarter" idx="29" hasCustomPrompt="1"/>
          </p:nvPr>
        </p:nvSpPr>
        <p:spPr>
          <a:xfrm>
            <a:off x="7550950" y="1550498"/>
            <a:ext cx="2048663" cy="866525"/>
          </a:xfrm>
        </p:spPr>
        <p:txBody>
          <a:bodyPr lIns="0" tIns="137160"/>
          <a:lstStyle>
            <a:lvl1pPr algn="ctr">
              <a:defRPr sz="12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Tree>
    <p:extLst>
      <p:ext uri="{BB962C8B-B14F-4D97-AF65-F5344CB8AC3E}">
        <p14:creationId xmlns:p14="http://schemas.microsoft.com/office/powerpoint/2010/main" val="4026343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FS Case Study">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4"/>
          <p:cNvSpPr>
            <a:spLocks noGrp="1"/>
          </p:cNvSpPr>
          <p:nvPr>
            <p:ph type="body" sz="quarter" idx="11" hasCustomPrompt="1"/>
          </p:nvPr>
        </p:nvSpPr>
        <p:spPr>
          <a:xfrm>
            <a:off x="457199" y="858920"/>
            <a:ext cx="9142414"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baseline="0">
                <a:latin typeface="HelveticaNeueLT Std" pitchFamily="34" charset="0"/>
              </a:defRPr>
            </a:lvl2pPr>
          </a:lstStyle>
          <a:p>
            <a:pPr lvl="0"/>
            <a:r>
              <a:rPr lang="en-US" dirty="0"/>
              <a:t>Page Title</a:t>
            </a:r>
          </a:p>
        </p:txBody>
      </p:sp>
      <p:sp>
        <p:nvSpPr>
          <p:cNvPr id="14" name="Text Placeholder 22"/>
          <p:cNvSpPr>
            <a:spLocks noGrp="1"/>
          </p:cNvSpPr>
          <p:nvPr>
            <p:ph type="body" sz="quarter" idx="10" hasCustomPrompt="1"/>
          </p:nvPr>
        </p:nvSpPr>
        <p:spPr>
          <a:xfrm>
            <a:off x="457199" y="1555750"/>
            <a:ext cx="6400800" cy="2514600"/>
          </a:xfrm>
          <a:prstGeom prst="rect">
            <a:avLst/>
          </a:prstGeom>
        </p:spPr>
        <p:txBody>
          <a:bodyPr lIns="0" tIns="0" rIns="0" bIns="0"/>
          <a:lstStyle>
            <a:lvl1pPr>
              <a:lnSpc>
                <a:spcPct val="100000"/>
              </a:lnSpc>
              <a:spcBef>
                <a:spcPts val="600"/>
              </a:spcBef>
              <a:spcAft>
                <a:spcPts val="300"/>
              </a:spcAft>
              <a:defRPr>
                <a:solidFill>
                  <a:schemeClr val="accent1"/>
                </a:solidFill>
              </a:defRPr>
            </a:lvl1pPr>
            <a:lvl2pPr>
              <a:lnSpc>
                <a:spcPct val="100000"/>
              </a:lnSpc>
              <a:spcAft>
                <a:spcPts val="600"/>
              </a:spcAft>
              <a:defRPr>
                <a:latin typeface="Arial" panose="020B0604020202020204" pitchFamily="34" charset="0"/>
                <a:cs typeface="Arial" panose="020B0604020202020204" pitchFamily="34" charset="0"/>
              </a:defRPr>
            </a:lvl2pPr>
            <a:lvl3pPr>
              <a:lnSpc>
                <a:spcPct val="100000"/>
              </a:lnSpc>
              <a:spcBef>
                <a:spcPts val="600"/>
              </a:spcBef>
              <a:spcAft>
                <a:spcPts val="300"/>
              </a:spcAft>
              <a:defRPr b="1" baseline="0">
                <a:solidFill>
                  <a:schemeClr val="accent1"/>
                </a:solidFill>
                <a:latin typeface="Arial" panose="020B0604020202020204" pitchFamily="34" charset="0"/>
                <a:cs typeface="Arial" panose="020B0604020202020204" pitchFamily="34" charset="0"/>
              </a:defRPr>
            </a:lvl3pPr>
            <a:lvl4pPr>
              <a:lnSpc>
                <a:spcPct val="100000"/>
              </a:lnSpc>
              <a:spcBef>
                <a:spcPts val="600"/>
              </a:spcBef>
              <a:spcAft>
                <a:spcPts val="300"/>
              </a:spcAft>
              <a:defRPr sz="1200" baseline="0">
                <a:latin typeface="Arial" panose="020B0604020202020204" pitchFamily="34" charset="0"/>
                <a:cs typeface="Arial" panose="020B0604020202020204" pitchFamily="34" charset="0"/>
              </a:defRPr>
            </a:lvl4pPr>
            <a:lvl5pPr marL="171450" indent="-171450">
              <a:lnSpc>
                <a:spcPct val="100000"/>
              </a:lnSpc>
              <a:spcAft>
                <a:spcPts val="300"/>
              </a:spcAft>
              <a:buFont typeface="Arial" panose="020B0604020202020204" pitchFamily="34" charset="0"/>
              <a:buChar char="•"/>
              <a:defRPr sz="1200" baseline="0">
                <a:latin typeface="Arial" panose="020B0604020202020204" pitchFamily="34" charset="0"/>
                <a:cs typeface="Arial" panose="020B0604020202020204" pitchFamily="34" charset="0"/>
              </a:defRPr>
            </a:lvl5pPr>
            <a:lvl6pPr marL="400050" indent="-171450">
              <a:lnSpc>
                <a:spcPct val="100000"/>
              </a:lnSpc>
              <a:spcBef>
                <a:spcPts val="0"/>
              </a:spcBef>
              <a:spcAft>
                <a:spcPts val="300"/>
              </a:spcAft>
              <a:buFont typeface="Courier New" panose="02070309020205020404" pitchFamily="49" charset="0"/>
              <a:buChar char="o"/>
              <a:defRPr sz="1200" baseline="0">
                <a:latin typeface="Arial" panose="020B0604020202020204" pitchFamily="34" charset="0"/>
                <a:cs typeface="Arial" panose="020B0604020202020204" pitchFamily="34" charset="0"/>
              </a:defRPr>
            </a:lvl6pPr>
          </a:lstStyle>
          <a:p>
            <a:pPr lvl="1"/>
            <a:r>
              <a:rPr lang="en-US" dirty="0"/>
              <a:t>Introduction</a:t>
            </a:r>
          </a:p>
          <a:p>
            <a:pPr lvl="2"/>
            <a:r>
              <a:rPr lang="en-US" dirty="0"/>
              <a:t>Content </a:t>
            </a:r>
          </a:p>
          <a:p>
            <a:pPr lvl="3"/>
            <a:r>
              <a:rPr lang="en-US" dirty="0"/>
              <a:t>Content</a:t>
            </a:r>
          </a:p>
          <a:p>
            <a:pPr lvl="4"/>
            <a:r>
              <a:rPr lang="en-US" dirty="0"/>
              <a:t>Bulleted content</a:t>
            </a:r>
          </a:p>
          <a:p>
            <a:pPr lvl="5"/>
            <a:r>
              <a:rPr lang="en-US" dirty="0"/>
              <a:t>Bulleted content</a:t>
            </a:r>
          </a:p>
        </p:txBody>
      </p:sp>
      <p:sp>
        <p:nvSpPr>
          <p:cNvPr id="15"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
        <p:nvSpPr>
          <p:cNvPr id="12" name="Text Placeholder 5"/>
          <p:cNvSpPr>
            <a:spLocks noGrp="1"/>
          </p:cNvSpPr>
          <p:nvPr>
            <p:ph type="body" sz="quarter" idx="28" hasCustomPrompt="1"/>
          </p:nvPr>
        </p:nvSpPr>
        <p:spPr>
          <a:xfrm>
            <a:off x="7551697" y="1550497"/>
            <a:ext cx="2047667" cy="2395039"/>
          </a:xfrm>
          <a:ln w="38100" cmpd="sng">
            <a:solidFill>
              <a:schemeClr val="accent1"/>
            </a:solidFill>
          </a:ln>
        </p:spPr>
        <p:txBody>
          <a:bodyPr bIns="137160" anchor="b" anchorCtr="0"/>
          <a:lstStyle>
            <a:lvl1pPr algn="ctr">
              <a:defRPr sz="1200" b="0">
                <a:latin typeface="Arial" panose="020B0604020202020204" pitchFamily="34" charset="0"/>
                <a:cs typeface="Arial" panose="020B0604020202020204" pitchFamily="34" charset="0"/>
              </a:defRPr>
            </a:lvl1pPr>
          </a:lstStyle>
          <a:p>
            <a:pPr lvl="0"/>
            <a:r>
              <a:rPr lang="en-US" dirty="0"/>
              <a:t>Deal Type</a:t>
            </a:r>
          </a:p>
          <a:p>
            <a:pPr lvl="0"/>
            <a:r>
              <a:rPr lang="en-US" dirty="0"/>
              <a:t>Role</a:t>
            </a:r>
          </a:p>
          <a:p>
            <a:pPr lvl="0"/>
            <a:r>
              <a:rPr lang="en-US" dirty="0"/>
              <a:t>Month Year</a:t>
            </a:r>
          </a:p>
        </p:txBody>
      </p:sp>
      <p:sp>
        <p:nvSpPr>
          <p:cNvPr id="16" name="Text Placeholder 7"/>
          <p:cNvSpPr>
            <a:spLocks noGrp="1"/>
          </p:cNvSpPr>
          <p:nvPr>
            <p:ph type="body" sz="quarter" idx="29" hasCustomPrompt="1"/>
          </p:nvPr>
        </p:nvSpPr>
        <p:spPr>
          <a:xfrm>
            <a:off x="7550950" y="1550498"/>
            <a:ext cx="2048663" cy="866525"/>
          </a:xfrm>
        </p:spPr>
        <p:txBody>
          <a:bodyPr lIns="0" tIns="137160"/>
          <a:lstStyle>
            <a:lvl1pPr algn="ctr">
              <a:defRPr sz="1200">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$000,000,000</a:t>
            </a:r>
          </a:p>
        </p:txBody>
      </p:sp>
      <p:sp>
        <p:nvSpPr>
          <p:cNvPr id="17" name="Rectangle 16"/>
          <p:cNvSpPr/>
          <p:nvPr userDrawn="1"/>
        </p:nvSpPr>
        <p:spPr>
          <a:xfrm>
            <a:off x="457200" y="4504740"/>
            <a:ext cx="4434840" cy="2221705"/>
          </a:xfrm>
          <a:prstGeom prst="rect">
            <a:avLst/>
          </a:prstGeom>
          <a:solidFill>
            <a:srgbClr val="E0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dirty="0">
              <a:solidFill>
                <a:prstClr val="white"/>
              </a:solidFill>
              <a:latin typeface="Arial" panose="020B0604020202020204" pitchFamily="34" charset="0"/>
              <a:cs typeface="Arial" panose="020B0604020202020204" pitchFamily="34" charset="0"/>
            </a:endParaRPr>
          </a:p>
        </p:txBody>
      </p:sp>
      <p:sp>
        <p:nvSpPr>
          <p:cNvPr id="18" name="Rectangle 17"/>
          <p:cNvSpPr/>
          <p:nvPr userDrawn="1"/>
        </p:nvSpPr>
        <p:spPr>
          <a:xfrm>
            <a:off x="5166360" y="4504740"/>
            <a:ext cx="4434840" cy="2221705"/>
          </a:xfrm>
          <a:prstGeom prst="rect">
            <a:avLst/>
          </a:prstGeom>
          <a:solidFill>
            <a:srgbClr val="E0E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dirty="0">
              <a:solidFill>
                <a:prstClr val="white"/>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0" hasCustomPrompt="1"/>
          </p:nvPr>
        </p:nvSpPr>
        <p:spPr>
          <a:xfrm>
            <a:off x="604839" y="4625033"/>
            <a:ext cx="4133088" cy="320917"/>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20" name="Text Placeholder 5"/>
          <p:cNvSpPr>
            <a:spLocks noGrp="1"/>
          </p:cNvSpPr>
          <p:nvPr>
            <p:ph type="body" sz="quarter" idx="31" hasCustomPrompt="1"/>
          </p:nvPr>
        </p:nvSpPr>
        <p:spPr>
          <a:xfrm>
            <a:off x="5320540" y="4629475"/>
            <a:ext cx="4126481" cy="320917"/>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02851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Bios w Pictures">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4"/>
          <p:cNvSpPr>
            <a:spLocks noGrp="1"/>
          </p:cNvSpPr>
          <p:nvPr>
            <p:ph type="body" sz="quarter" idx="11" hasCustomPrompt="1"/>
          </p:nvPr>
        </p:nvSpPr>
        <p:spPr>
          <a:xfrm>
            <a:off x="457200" y="901962"/>
            <a:ext cx="9144000" cy="594360"/>
          </a:xfrm>
          <a:prstGeom prst="rect">
            <a:avLst/>
          </a:prstGeom>
        </p:spPr>
        <p:txBody>
          <a:bodyPr lIns="0" tIns="0" rIns="0" bIns="0"/>
          <a:lstStyle>
            <a:lvl1pPr>
              <a:defRPr b="1" baseline="0">
                <a:solidFill>
                  <a:schemeClr val="accent1"/>
                </a:solidFill>
                <a:latin typeface="Arial" panose="020B0604020202020204" pitchFamily="34" charset="0"/>
                <a:cs typeface="Arial" panose="020B0604020202020204" pitchFamily="34" charset="0"/>
              </a:defRPr>
            </a:lvl1pPr>
            <a:lvl2pPr>
              <a:defRPr b="1">
                <a:latin typeface="HelveticaNeueLT Std" pitchFamily="34" charset="0"/>
              </a:defRPr>
            </a:lvl2pPr>
          </a:lstStyle>
          <a:p>
            <a:pPr lvl="0"/>
            <a:r>
              <a:rPr lang="en-US" dirty="0"/>
              <a:t>Page Title</a:t>
            </a:r>
          </a:p>
        </p:txBody>
      </p:sp>
      <p:sp>
        <p:nvSpPr>
          <p:cNvPr id="15"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
        <p:nvSpPr>
          <p:cNvPr id="21" name="Rectangle 20"/>
          <p:cNvSpPr/>
          <p:nvPr userDrawn="1"/>
        </p:nvSpPr>
        <p:spPr>
          <a:xfrm>
            <a:off x="1520746" y="1568080"/>
            <a:ext cx="1828800" cy="1287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dirty="0">
              <a:solidFill>
                <a:prstClr val="white"/>
              </a:solidFill>
              <a:latin typeface="Arial" panose="020B0604020202020204" pitchFamily="34" charset="0"/>
              <a:cs typeface="Arial" panose="020B0604020202020204" pitchFamily="34" charset="0"/>
            </a:endParaRPr>
          </a:p>
        </p:txBody>
      </p:sp>
      <p:sp>
        <p:nvSpPr>
          <p:cNvPr id="6" name="Picture Placeholder 5"/>
          <p:cNvSpPr>
            <a:spLocks noGrp="1"/>
          </p:cNvSpPr>
          <p:nvPr>
            <p:ph type="pic" sz="quarter" idx="23"/>
          </p:nvPr>
        </p:nvSpPr>
        <p:spPr>
          <a:xfrm>
            <a:off x="460375" y="1568080"/>
            <a:ext cx="1051560" cy="1289304"/>
          </a:xfrm>
        </p:spPr>
        <p:txBody>
          <a:bodyPr/>
          <a:lstStyle>
            <a:lvl1pPr algn="l">
              <a:defRPr sz="1100" b="0">
                <a:solidFill>
                  <a:srgbClr val="4A4F55"/>
                </a:solidFill>
                <a:latin typeface="Arial" panose="020B0604020202020204" pitchFamily="34" charset="0"/>
                <a:cs typeface="Arial" panose="020B0604020202020204" pitchFamily="34" charset="0"/>
              </a:defRPr>
            </a:lvl1pPr>
          </a:lstStyle>
          <a:p>
            <a:r>
              <a:rPr lang="en-US" dirty="0"/>
              <a:t>Click icon to add picture</a:t>
            </a:r>
          </a:p>
        </p:txBody>
      </p:sp>
      <p:sp>
        <p:nvSpPr>
          <p:cNvPr id="22" name="Text Placeholder 15"/>
          <p:cNvSpPr>
            <a:spLocks noGrp="1"/>
          </p:cNvSpPr>
          <p:nvPr>
            <p:ph type="body" sz="quarter" idx="17" hasCustomPrompt="1"/>
          </p:nvPr>
        </p:nvSpPr>
        <p:spPr>
          <a:xfrm>
            <a:off x="460375" y="3711271"/>
            <a:ext cx="2907792" cy="3010204"/>
          </a:xfrm>
          <a:prstGeom prst="rect">
            <a:avLst/>
          </a:prstGeom>
        </p:spPr>
        <p:txBody>
          <a:bodyPr lIns="0" tIns="0" rIns="0" bIns="0" numCol="1" spcCol="228600"/>
          <a:lstStyle>
            <a:lvl1pPr>
              <a:lnSpc>
                <a:spcPct val="100000"/>
              </a:lnSpc>
              <a:spcBef>
                <a:spcPts val="0"/>
              </a:spcBef>
              <a:spcAft>
                <a:spcPts val="400"/>
              </a:spcAft>
              <a:defRPr sz="1000" b="0" i="0" baseline="0">
                <a:solidFill>
                  <a:srgbClr val="4A4F55"/>
                </a:solidFill>
                <a:latin typeface="Arial" panose="020B0604020202020204" pitchFamily="34" charset="0"/>
                <a:cs typeface="Arial" panose="020B0604020202020204" pitchFamily="34" charset="0"/>
              </a:defRPr>
            </a:lvl1pPr>
            <a:lvl2pPr marL="228600" indent="-228600">
              <a:spcAft>
                <a:spcPts val="400"/>
              </a:spcAft>
              <a:buFont typeface="Arial" panose="020B0604020202020204" pitchFamily="34" charset="0"/>
              <a:buChar char="•"/>
              <a:defRPr sz="1000" b="0">
                <a:latin typeface="Arial" panose="020B0604020202020204" pitchFamily="34" charset="0"/>
                <a:cs typeface="Arial" panose="020B0604020202020204" pitchFamily="34" charset="0"/>
              </a:defRPr>
            </a:lvl2pPr>
          </a:lstStyle>
          <a:p>
            <a:pPr lvl="0"/>
            <a:r>
              <a:rPr lang="en-US" dirty="0"/>
              <a:t>Content (Level One)</a:t>
            </a:r>
          </a:p>
          <a:p>
            <a:pPr lvl="1"/>
            <a:r>
              <a:rPr lang="en-US" dirty="0"/>
              <a:t>Content (Level Two)</a:t>
            </a:r>
          </a:p>
        </p:txBody>
      </p:sp>
      <p:sp>
        <p:nvSpPr>
          <p:cNvPr id="24" name="Rectangle 23"/>
          <p:cNvSpPr/>
          <p:nvPr userDrawn="1"/>
        </p:nvSpPr>
        <p:spPr>
          <a:xfrm>
            <a:off x="4644737" y="1568080"/>
            <a:ext cx="1828800" cy="1287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dirty="0">
              <a:solidFill>
                <a:prstClr val="white"/>
              </a:solidFill>
              <a:latin typeface="Arial" panose="020B0604020202020204" pitchFamily="34" charset="0"/>
              <a:cs typeface="Arial" panose="020B0604020202020204" pitchFamily="34" charset="0"/>
            </a:endParaRPr>
          </a:p>
        </p:txBody>
      </p:sp>
      <p:sp>
        <p:nvSpPr>
          <p:cNvPr id="25" name="Picture Placeholder 5"/>
          <p:cNvSpPr>
            <a:spLocks noGrp="1"/>
          </p:cNvSpPr>
          <p:nvPr>
            <p:ph type="pic" sz="quarter" idx="25"/>
          </p:nvPr>
        </p:nvSpPr>
        <p:spPr>
          <a:xfrm>
            <a:off x="3584366" y="1568080"/>
            <a:ext cx="1051560" cy="1289304"/>
          </a:xfrm>
        </p:spPr>
        <p:txBody>
          <a:bodyPr/>
          <a:lstStyle>
            <a:lvl1pPr algn="l">
              <a:defRPr sz="1100" b="0">
                <a:solidFill>
                  <a:srgbClr val="4A4F55"/>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8" name="Rectangle 27"/>
          <p:cNvSpPr/>
          <p:nvPr userDrawn="1"/>
        </p:nvSpPr>
        <p:spPr>
          <a:xfrm>
            <a:off x="7764522" y="1568080"/>
            <a:ext cx="1828800" cy="1287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dirty="0">
              <a:solidFill>
                <a:prstClr val="white"/>
              </a:solidFill>
              <a:latin typeface="Arial" panose="020B0604020202020204" pitchFamily="34" charset="0"/>
              <a:cs typeface="Arial" panose="020B0604020202020204" pitchFamily="34" charset="0"/>
            </a:endParaRPr>
          </a:p>
        </p:txBody>
      </p:sp>
      <p:sp>
        <p:nvSpPr>
          <p:cNvPr id="29" name="Picture Placeholder 5"/>
          <p:cNvSpPr>
            <a:spLocks noGrp="1"/>
          </p:cNvSpPr>
          <p:nvPr>
            <p:ph type="pic" sz="quarter" idx="28"/>
          </p:nvPr>
        </p:nvSpPr>
        <p:spPr>
          <a:xfrm>
            <a:off x="6704151" y="1568080"/>
            <a:ext cx="1051560" cy="1289304"/>
          </a:xfrm>
        </p:spPr>
        <p:txBody>
          <a:bodyPr/>
          <a:lstStyle>
            <a:lvl1pPr algn="l">
              <a:defRPr sz="1100" b="0">
                <a:solidFill>
                  <a:srgbClr val="4A4F55"/>
                </a:solidFill>
                <a:latin typeface="Arial" panose="020B0604020202020204" pitchFamily="34" charset="0"/>
                <a:cs typeface="Arial" panose="020B0604020202020204" pitchFamily="34" charset="0"/>
              </a:defRPr>
            </a:lvl1pPr>
          </a:lstStyle>
          <a:p>
            <a:r>
              <a:rPr lang="en-US" dirty="0"/>
              <a:t>Click icon to add picture</a:t>
            </a:r>
          </a:p>
        </p:txBody>
      </p:sp>
      <p:sp>
        <p:nvSpPr>
          <p:cNvPr id="8" name="Text Placeholder 7"/>
          <p:cNvSpPr>
            <a:spLocks noGrp="1"/>
          </p:cNvSpPr>
          <p:nvPr>
            <p:ph type="body" sz="quarter" idx="30" hasCustomPrompt="1"/>
          </p:nvPr>
        </p:nvSpPr>
        <p:spPr>
          <a:xfrm>
            <a:off x="1880285" y="1629731"/>
            <a:ext cx="1109722" cy="350838"/>
          </a:xfrm>
        </p:spPr>
        <p:txBody>
          <a:bodyPr anchor="ctr" anchorCtr="0"/>
          <a:lstStyle>
            <a:lvl1pPr algn="ctr">
              <a:defRPr>
                <a:solidFill>
                  <a:schemeClr val="bg1"/>
                </a:solidFill>
                <a:latin typeface="Arial" panose="020B0604020202020204" pitchFamily="34" charset="0"/>
                <a:cs typeface="Arial" panose="020B0604020202020204" pitchFamily="34" charset="0"/>
              </a:defRPr>
            </a:lvl1pPr>
          </a:lstStyle>
          <a:p>
            <a:pPr lvl="0"/>
            <a:r>
              <a:rPr lang="en-US" dirty="0"/>
              <a:t>00</a:t>
            </a:r>
          </a:p>
        </p:txBody>
      </p:sp>
      <p:sp>
        <p:nvSpPr>
          <p:cNvPr id="35" name="Text Placeholder 7"/>
          <p:cNvSpPr>
            <a:spLocks noGrp="1"/>
          </p:cNvSpPr>
          <p:nvPr>
            <p:ph type="body" sz="quarter" idx="31" hasCustomPrompt="1"/>
          </p:nvPr>
        </p:nvSpPr>
        <p:spPr>
          <a:xfrm>
            <a:off x="1880285" y="2226004"/>
            <a:ext cx="1109722" cy="350838"/>
          </a:xfrm>
        </p:spPr>
        <p:txBody>
          <a:bodyPr anchor="ctr" anchorCtr="0"/>
          <a:lstStyle>
            <a:lvl1pPr algn="ctr">
              <a:defRPr>
                <a:solidFill>
                  <a:schemeClr val="bg1"/>
                </a:solidFill>
                <a:latin typeface="Arial" panose="020B0604020202020204" pitchFamily="34" charset="0"/>
                <a:cs typeface="Arial" panose="020B0604020202020204" pitchFamily="34" charset="0"/>
              </a:defRPr>
            </a:lvl1pPr>
          </a:lstStyle>
          <a:p>
            <a:pPr lvl="0"/>
            <a:r>
              <a:rPr lang="en-US" dirty="0"/>
              <a:t>00</a:t>
            </a:r>
          </a:p>
        </p:txBody>
      </p:sp>
      <p:sp>
        <p:nvSpPr>
          <p:cNvPr id="36" name="Text Placeholder 7"/>
          <p:cNvSpPr>
            <a:spLocks noGrp="1"/>
          </p:cNvSpPr>
          <p:nvPr>
            <p:ph type="body" sz="quarter" idx="32" hasCustomPrompt="1"/>
          </p:nvPr>
        </p:nvSpPr>
        <p:spPr>
          <a:xfrm>
            <a:off x="1795066" y="1943579"/>
            <a:ext cx="1280160" cy="222821"/>
          </a:xfrm>
        </p:spPr>
        <p:txBody>
          <a:bodyPr anchor="ctr" anchorCtr="0"/>
          <a:lstStyle>
            <a:lvl1pPr algn="ctr">
              <a:defRPr sz="900">
                <a:solidFill>
                  <a:schemeClr val="bg1"/>
                </a:solidFill>
                <a:latin typeface="Arial" panose="020B0604020202020204" pitchFamily="34" charset="0"/>
                <a:cs typeface="Arial" panose="020B0604020202020204" pitchFamily="34" charset="0"/>
              </a:defRPr>
            </a:lvl1pPr>
          </a:lstStyle>
          <a:p>
            <a:pPr lvl="0"/>
            <a:r>
              <a:rPr lang="en-US" dirty="0"/>
              <a:t>Years of Experience</a:t>
            </a:r>
          </a:p>
        </p:txBody>
      </p:sp>
      <p:sp>
        <p:nvSpPr>
          <p:cNvPr id="37" name="Text Placeholder 7"/>
          <p:cNvSpPr>
            <a:spLocks noGrp="1"/>
          </p:cNvSpPr>
          <p:nvPr>
            <p:ph type="body" sz="quarter" idx="33" hasCustomPrompt="1"/>
          </p:nvPr>
        </p:nvSpPr>
        <p:spPr>
          <a:xfrm>
            <a:off x="1797990" y="2539850"/>
            <a:ext cx="1274313" cy="222821"/>
          </a:xfrm>
        </p:spPr>
        <p:txBody>
          <a:bodyPr anchor="ctr" anchorCtr="0"/>
          <a:lstStyle>
            <a:lvl1pPr algn="ctr">
              <a:defRPr sz="900">
                <a:solidFill>
                  <a:schemeClr val="bg1"/>
                </a:solidFill>
                <a:latin typeface="Arial" panose="020B0604020202020204" pitchFamily="34" charset="0"/>
                <a:cs typeface="Arial" panose="020B0604020202020204" pitchFamily="34" charset="0"/>
              </a:defRPr>
            </a:lvl1pPr>
          </a:lstStyle>
          <a:p>
            <a:pPr lvl="0"/>
            <a:r>
              <a:rPr lang="en-US" dirty="0"/>
              <a:t>Years at Piper Sandler</a:t>
            </a:r>
          </a:p>
        </p:txBody>
      </p:sp>
      <p:sp>
        <p:nvSpPr>
          <p:cNvPr id="38" name="Text Placeholder 7"/>
          <p:cNvSpPr>
            <a:spLocks noGrp="1"/>
          </p:cNvSpPr>
          <p:nvPr>
            <p:ph type="body" sz="quarter" idx="34" hasCustomPrompt="1"/>
          </p:nvPr>
        </p:nvSpPr>
        <p:spPr>
          <a:xfrm>
            <a:off x="5004274" y="1629730"/>
            <a:ext cx="1109722" cy="350838"/>
          </a:xfrm>
        </p:spPr>
        <p:txBody>
          <a:bodyPr anchor="ctr" anchorCtr="0"/>
          <a:lstStyle>
            <a:lvl1pPr algn="ctr">
              <a:defRPr>
                <a:solidFill>
                  <a:schemeClr val="bg1"/>
                </a:solidFill>
                <a:latin typeface="Arial" panose="020B0604020202020204" pitchFamily="34" charset="0"/>
                <a:cs typeface="Arial" panose="020B0604020202020204" pitchFamily="34" charset="0"/>
              </a:defRPr>
            </a:lvl1pPr>
          </a:lstStyle>
          <a:p>
            <a:pPr lvl="0"/>
            <a:r>
              <a:rPr lang="en-US" dirty="0"/>
              <a:t>00</a:t>
            </a:r>
          </a:p>
        </p:txBody>
      </p:sp>
      <p:sp>
        <p:nvSpPr>
          <p:cNvPr id="39" name="Text Placeholder 7"/>
          <p:cNvSpPr>
            <a:spLocks noGrp="1"/>
          </p:cNvSpPr>
          <p:nvPr>
            <p:ph type="body" sz="quarter" idx="35" hasCustomPrompt="1"/>
          </p:nvPr>
        </p:nvSpPr>
        <p:spPr>
          <a:xfrm>
            <a:off x="5004274" y="2226003"/>
            <a:ext cx="1109722" cy="350838"/>
          </a:xfrm>
        </p:spPr>
        <p:txBody>
          <a:bodyPr anchor="ctr" anchorCtr="0"/>
          <a:lstStyle>
            <a:lvl1pPr algn="ctr">
              <a:defRPr>
                <a:solidFill>
                  <a:schemeClr val="bg1"/>
                </a:solidFill>
                <a:latin typeface="Arial" panose="020B0604020202020204" pitchFamily="34" charset="0"/>
                <a:cs typeface="Arial" panose="020B0604020202020204" pitchFamily="34" charset="0"/>
              </a:defRPr>
            </a:lvl1pPr>
          </a:lstStyle>
          <a:p>
            <a:pPr lvl="0"/>
            <a:r>
              <a:rPr lang="en-US" dirty="0"/>
              <a:t>00</a:t>
            </a:r>
          </a:p>
        </p:txBody>
      </p:sp>
      <p:sp>
        <p:nvSpPr>
          <p:cNvPr id="40" name="Text Placeholder 7"/>
          <p:cNvSpPr>
            <a:spLocks noGrp="1"/>
          </p:cNvSpPr>
          <p:nvPr>
            <p:ph type="body" sz="quarter" idx="36" hasCustomPrompt="1"/>
          </p:nvPr>
        </p:nvSpPr>
        <p:spPr>
          <a:xfrm>
            <a:off x="4919055" y="1943578"/>
            <a:ext cx="1280160" cy="222821"/>
          </a:xfrm>
        </p:spPr>
        <p:txBody>
          <a:bodyPr anchor="ctr" anchorCtr="0"/>
          <a:lstStyle>
            <a:lvl1pPr algn="ctr">
              <a:defRPr sz="900">
                <a:solidFill>
                  <a:schemeClr val="bg1"/>
                </a:solidFill>
                <a:latin typeface="Arial" panose="020B0604020202020204" pitchFamily="34" charset="0"/>
                <a:cs typeface="Arial" panose="020B0604020202020204" pitchFamily="34" charset="0"/>
              </a:defRPr>
            </a:lvl1pPr>
          </a:lstStyle>
          <a:p>
            <a:pPr lvl="0"/>
            <a:r>
              <a:rPr lang="en-US" dirty="0"/>
              <a:t>Years of Experience</a:t>
            </a:r>
          </a:p>
        </p:txBody>
      </p:sp>
      <p:sp>
        <p:nvSpPr>
          <p:cNvPr id="41" name="Text Placeholder 7"/>
          <p:cNvSpPr>
            <a:spLocks noGrp="1"/>
          </p:cNvSpPr>
          <p:nvPr>
            <p:ph type="body" sz="quarter" idx="37" hasCustomPrompt="1"/>
          </p:nvPr>
        </p:nvSpPr>
        <p:spPr>
          <a:xfrm>
            <a:off x="4921979" y="2539849"/>
            <a:ext cx="1274313" cy="222821"/>
          </a:xfrm>
        </p:spPr>
        <p:txBody>
          <a:bodyPr anchor="ctr" anchorCtr="0"/>
          <a:lstStyle>
            <a:lvl1pPr algn="ctr">
              <a:defRPr sz="900">
                <a:solidFill>
                  <a:schemeClr val="bg1"/>
                </a:solidFill>
                <a:latin typeface="Arial" panose="020B0604020202020204" pitchFamily="34" charset="0"/>
                <a:cs typeface="Arial" panose="020B0604020202020204" pitchFamily="34" charset="0"/>
              </a:defRPr>
            </a:lvl1pPr>
          </a:lstStyle>
          <a:p>
            <a:pPr lvl="0"/>
            <a:r>
              <a:rPr lang="en-US" dirty="0"/>
              <a:t>Years at Piper Sandler</a:t>
            </a:r>
          </a:p>
        </p:txBody>
      </p:sp>
      <p:sp>
        <p:nvSpPr>
          <p:cNvPr id="42" name="Text Placeholder 7"/>
          <p:cNvSpPr>
            <a:spLocks noGrp="1"/>
          </p:cNvSpPr>
          <p:nvPr>
            <p:ph type="body" sz="quarter" idx="38" hasCustomPrompt="1"/>
          </p:nvPr>
        </p:nvSpPr>
        <p:spPr>
          <a:xfrm>
            <a:off x="8129349" y="1644859"/>
            <a:ext cx="1109722" cy="350838"/>
          </a:xfrm>
        </p:spPr>
        <p:txBody>
          <a:bodyPr anchor="ctr" anchorCtr="0"/>
          <a:lstStyle>
            <a:lvl1pPr algn="ctr">
              <a:defRPr>
                <a:solidFill>
                  <a:schemeClr val="bg1"/>
                </a:solidFill>
                <a:latin typeface="Arial" panose="020B0604020202020204" pitchFamily="34" charset="0"/>
                <a:cs typeface="Arial" panose="020B0604020202020204" pitchFamily="34" charset="0"/>
              </a:defRPr>
            </a:lvl1pPr>
          </a:lstStyle>
          <a:p>
            <a:pPr lvl="0"/>
            <a:r>
              <a:rPr lang="en-US" dirty="0"/>
              <a:t>00</a:t>
            </a:r>
          </a:p>
        </p:txBody>
      </p:sp>
      <p:sp>
        <p:nvSpPr>
          <p:cNvPr id="43" name="Text Placeholder 7"/>
          <p:cNvSpPr>
            <a:spLocks noGrp="1"/>
          </p:cNvSpPr>
          <p:nvPr>
            <p:ph type="body" sz="quarter" idx="39" hasCustomPrompt="1"/>
          </p:nvPr>
        </p:nvSpPr>
        <p:spPr>
          <a:xfrm>
            <a:off x="8129349" y="2241132"/>
            <a:ext cx="1109722" cy="350838"/>
          </a:xfrm>
        </p:spPr>
        <p:txBody>
          <a:bodyPr anchor="ctr" anchorCtr="0"/>
          <a:lstStyle>
            <a:lvl1pPr algn="ctr">
              <a:defRPr>
                <a:solidFill>
                  <a:schemeClr val="bg1"/>
                </a:solidFill>
                <a:latin typeface="Arial" panose="020B0604020202020204" pitchFamily="34" charset="0"/>
                <a:cs typeface="Arial" panose="020B0604020202020204" pitchFamily="34" charset="0"/>
              </a:defRPr>
            </a:lvl1pPr>
          </a:lstStyle>
          <a:p>
            <a:pPr lvl="0"/>
            <a:r>
              <a:rPr lang="en-US" dirty="0"/>
              <a:t>00</a:t>
            </a:r>
          </a:p>
        </p:txBody>
      </p:sp>
      <p:sp>
        <p:nvSpPr>
          <p:cNvPr id="44" name="Text Placeholder 7"/>
          <p:cNvSpPr>
            <a:spLocks noGrp="1"/>
          </p:cNvSpPr>
          <p:nvPr>
            <p:ph type="body" sz="quarter" idx="40" hasCustomPrompt="1"/>
          </p:nvPr>
        </p:nvSpPr>
        <p:spPr>
          <a:xfrm>
            <a:off x="8044130" y="1958707"/>
            <a:ext cx="1280160" cy="222821"/>
          </a:xfrm>
        </p:spPr>
        <p:txBody>
          <a:bodyPr anchor="ctr" anchorCtr="0"/>
          <a:lstStyle>
            <a:lvl1pPr algn="ctr">
              <a:defRPr sz="900">
                <a:solidFill>
                  <a:schemeClr val="bg1"/>
                </a:solidFill>
                <a:latin typeface="Arial" panose="020B0604020202020204" pitchFamily="34" charset="0"/>
                <a:cs typeface="Arial" panose="020B0604020202020204" pitchFamily="34" charset="0"/>
              </a:defRPr>
            </a:lvl1pPr>
          </a:lstStyle>
          <a:p>
            <a:pPr lvl="0"/>
            <a:r>
              <a:rPr lang="en-US" dirty="0"/>
              <a:t>Years of Experience</a:t>
            </a:r>
          </a:p>
        </p:txBody>
      </p:sp>
      <p:sp>
        <p:nvSpPr>
          <p:cNvPr id="45" name="Text Placeholder 7"/>
          <p:cNvSpPr>
            <a:spLocks noGrp="1"/>
          </p:cNvSpPr>
          <p:nvPr>
            <p:ph type="body" sz="quarter" idx="41" hasCustomPrompt="1"/>
          </p:nvPr>
        </p:nvSpPr>
        <p:spPr>
          <a:xfrm>
            <a:off x="8047054" y="2554978"/>
            <a:ext cx="1274313" cy="222821"/>
          </a:xfrm>
        </p:spPr>
        <p:txBody>
          <a:bodyPr anchor="ctr" anchorCtr="0"/>
          <a:lstStyle>
            <a:lvl1pPr algn="ctr">
              <a:defRPr sz="900">
                <a:solidFill>
                  <a:schemeClr val="bg1"/>
                </a:solidFill>
                <a:latin typeface="Arial" panose="020B0604020202020204" pitchFamily="34" charset="0"/>
                <a:cs typeface="Arial" panose="020B0604020202020204" pitchFamily="34" charset="0"/>
              </a:defRPr>
            </a:lvl1pPr>
          </a:lstStyle>
          <a:p>
            <a:pPr lvl="0"/>
            <a:r>
              <a:rPr lang="en-US" dirty="0"/>
              <a:t>Years at Piper Sandler</a:t>
            </a:r>
          </a:p>
        </p:txBody>
      </p:sp>
      <p:sp>
        <p:nvSpPr>
          <p:cNvPr id="46" name="Text Placeholder 9"/>
          <p:cNvSpPr>
            <a:spLocks noGrp="1"/>
          </p:cNvSpPr>
          <p:nvPr>
            <p:ph type="body" sz="quarter" idx="42" hasCustomPrompt="1"/>
          </p:nvPr>
        </p:nvSpPr>
        <p:spPr>
          <a:xfrm>
            <a:off x="460375" y="3070421"/>
            <a:ext cx="2918113" cy="222049"/>
          </a:xfrm>
        </p:spPr>
        <p:txBody>
          <a:bodyPr/>
          <a:lstStyle>
            <a:lvl1pPr>
              <a:defRPr sz="1400" baseline="0">
                <a:solidFill>
                  <a:srgbClr val="4A4F55"/>
                </a:solidFill>
                <a:latin typeface="Arial" panose="020B0604020202020204" pitchFamily="34" charset="0"/>
                <a:cs typeface="Arial" panose="020B0604020202020204" pitchFamily="34" charset="0"/>
              </a:defRPr>
            </a:lvl1pPr>
          </a:lstStyle>
          <a:p>
            <a:pPr lvl="0"/>
            <a:r>
              <a:rPr lang="en-US" dirty="0"/>
              <a:t>Name, Title</a:t>
            </a:r>
          </a:p>
        </p:txBody>
      </p:sp>
      <p:sp>
        <p:nvSpPr>
          <p:cNvPr id="47" name="Text Placeholder 9"/>
          <p:cNvSpPr>
            <a:spLocks noGrp="1"/>
          </p:cNvSpPr>
          <p:nvPr>
            <p:ph type="body" sz="quarter" idx="43" hasCustomPrompt="1"/>
          </p:nvPr>
        </p:nvSpPr>
        <p:spPr>
          <a:xfrm>
            <a:off x="460375" y="3309128"/>
            <a:ext cx="2918113" cy="258627"/>
          </a:xfrm>
        </p:spPr>
        <p:txBody>
          <a:bodyPr/>
          <a:lstStyle>
            <a:lvl1pPr>
              <a:defRPr sz="1000" b="0" baseline="0">
                <a:solidFill>
                  <a:srgbClr val="4A4F55"/>
                </a:solidFill>
                <a:latin typeface="Arial" panose="020B0604020202020204" pitchFamily="34" charset="0"/>
                <a:cs typeface="Arial" panose="020B0604020202020204" pitchFamily="34" charset="0"/>
              </a:defRPr>
            </a:lvl1pPr>
          </a:lstStyle>
          <a:p>
            <a:pPr lvl="0"/>
            <a:r>
              <a:rPr lang="en-US" dirty="0"/>
              <a:t>first.last@psc.com</a:t>
            </a:r>
          </a:p>
        </p:txBody>
      </p:sp>
      <p:sp>
        <p:nvSpPr>
          <p:cNvPr id="48" name="Text Placeholder 9"/>
          <p:cNvSpPr>
            <a:spLocks noGrp="1"/>
          </p:cNvSpPr>
          <p:nvPr>
            <p:ph type="body" sz="quarter" idx="44" hasCustomPrompt="1"/>
          </p:nvPr>
        </p:nvSpPr>
        <p:spPr>
          <a:xfrm>
            <a:off x="3575304" y="3074863"/>
            <a:ext cx="2918113" cy="222049"/>
          </a:xfrm>
        </p:spPr>
        <p:txBody>
          <a:bodyPr/>
          <a:lstStyle>
            <a:lvl1pPr>
              <a:defRPr sz="1400" baseline="0">
                <a:solidFill>
                  <a:srgbClr val="4A4F55"/>
                </a:solidFill>
                <a:latin typeface="Arial" panose="020B0604020202020204" pitchFamily="34" charset="0"/>
                <a:cs typeface="Arial" panose="020B0604020202020204" pitchFamily="34" charset="0"/>
              </a:defRPr>
            </a:lvl1pPr>
          </a:lstStyle>
          <a:p>
            <a:pPr lvl="0"/>
            <a:r>
              <a:rPr lang="en-US" dirty="0"/>
              <a:t>Name, Title</a:t>
            </a:r>
          </a:p>
        </p:txBody>
      </p:sp>
      <p:sp>
        <p:nvSpPr>
          <p:cNvPr id="49" name="Text Placeholder 9"/>
          <p:cNvSpPr>
            <a:spLocks noGrp="1"/>
          </p:cNvSpPr>
          <p:nvPr>
            <p:ph type="body" sz="quarter" idx="45" hasCustomPrompt="1"/>
          </p:nvPr>
        </p:nvSpPr>
        <p:spPr>
          <a:xfrm>
            <a:off x="3575304" y="3313570"/>
            <a:ext cx="2918113" cy="258627"/>
          </a:xfrm>
        </p:spPr>
        <p:txBody>
          <a:bodyPr/>
          <a:lstStyle>
            <a:lvl1pPr marL="0" marR="0" indent="0" algn="l" defTabSz="509412" rtl="0" eaLnBrk="1" fontAlgn="auto" latinLnBrk="0" hangingPunct="1">
              <a:lnSpc>
                <a:spcPct val="110000"/>
              </a:lnSpc>
              <a:spcBef>
                <a:spcPts val="0"/>
              </a:spcBef>
              <a:spcAft>
                <a:spcPts val="0"/>
              </a:spcAft>
              <a:buClrTx/>
              <a:buSzTx/>
              <a:buFontTx/>
              <a:buNone/>
              <a:tabLst/>
              <a:defRPr sz="1000" b="0" baseline="0">
                <a:solidFill>
                  <a:srgbClr val="4A4F55"/>
                </a:solidFill>
                <a:latin typeface="Arial" panose="020B0604020202020204" pitchFamily="34" charset="0"/>
                <a:cs typeface="Arial" panose="020B0604020202020204" pitchFamily="34" charset="0"/>
              </a:defRPr>
            </a:lvl1pPr>
          </a:lstStyle>
          <a:p>
            <a:pPr lvl="0"/>
            <a:r>
              <a:rPr lang="en-US" dirty="0"/>
              <a:t>first.last@psc.com</a:t>
            </a:r>
          </a:p>
        </p:txBody>
      </p:sp>
      <p:sp>
        <p:nvSpPr>
          <p:cNvPr id="50" name="Text Placeholder 9"/>
          <p:cNvSpPr>
            <a:spLocks noGrp="1"/>
          </p:cNvSpPr>
          <p:nvPr>
            <p:ph type="body" sz="quarter" idx="46" hasCustomPrompt="1"/>
          </p:nvPr>
        </p:nvSpPr>
        <p:spPr>
          <a:xfrm>
            <a:off x="6681500" y="3079305"/>
            <a:ext cx="2918113" cy="222049"/>
          </a:xfrm>
        </p:spPr>
        <p:txBody>
          <a:bodyPr/>
          <a:lstStyle>
            <a:lvl1pPr>
              <a:defRPr sz="1400" baseline="0">
                <a:solidFill>
                  <a:srgbClr val="4A4F55"/>
                </a:solidFill>
                <a:latin typeface="Arial" panose="020B0604020202020204" pitchFamily="34" charset="0"/>
                <a:cs typeface="Arial" panose="020B0604020202020204" pitchFamily="34" charset="0"/>
              </a:defRPr>
            </a:lvl1pPr>
          </a:lstStyle>
          <a:p>
            <a:pPr lvl="0"/>
            <a:r>
              <a:rPr lang="en-US" dirty="0"/>
              <a:t>Name, Title</a:t>
            </a:r>
          </a:p>
        </p:txBody>
      </p:sp>
      <p:sp>
        <p:nvSpPr>
          <p:cNvPr id="51" name="Text Placeholder 9"/>
          <p:cNvSpPr>
            <a:spLocks noGrp="1"/>
          </p:cNvSpPr>
          <p:nvPr>
            <p:ph type="body" sz="quarter" idx="47" hasCustomPrompt="1"/>
          </p:nvPr>
        </p:nvSpPr>
        <p:spPr>
          <a:xfrm>
            <a:off x="6681500" y="3318012"/>
            <a:ext cx="2918113" cy="258627"/>
          </a:xfrm>
        </p:spPr>
        <p:txBody>
          <a:bodyPr/>
          <a:lstStyle>
            <a:lvl1pPr>
              <a:defRPr sz="1000" b="0" baseline="0">
                <a:solidFill>
                  <a:srgbClr val="4A4F55"/>
                </a:solidFill>
                <a:latin typeface="Arial" panose="020B0604020202020204" pitchFamily="34" charset="0"/>
                <a:cs typeface="Arial" panose="020B0604020202020204" pitchFamily="34" charset="0"/>
              </a:defRPr>
            </a:lvl1pPr>
          </a:lstStyle>
          <a:p>
            <a:pPr lvl="0"/>
            <a:r>
              <a:rPr lang="en-US" dirty="0"/>
              <a:t>first.last@psc.com</a:t>
            </a:r>
          </a:p>
        </p:txBody>
      </p:sp>
      <p:sp>
        <p:nvSpPr>
          <p:cNvPr id="53" name="Text Placeholder 15"/>
          <p:cNvSpPr>
            <a:spLocks noGrp="1"/>
          </p:cNvSpPr>
          <p:nvPr>
            <p:ph type="body" sz="quarter" idx="48" hasCustomPrompt="1"/>
          </p:nvPr>
        </p:nvSpPr>
        <p:spPr>
          <a:xfrm>
            <a:off x="3575304" y="3711271"/>
            <a:ext cx="2907792" cy="3010204"/>
          </a:xfrm>
          <a:prstGeom prst="rect">
            <a:avLst/>
          </a:prstGeom>
        </p:spPr>
        <p:txBody>
          <a:bodyPr lIns="0" tIns="0" rIns="0" bIns="0" numCol="1" spcCol="228600"/>
          <a:lstStyle>
            <a:lvl1pPr>
              <a:lnSpc>
                <a:spcPct val="100000"/>
              </a:lnSpc>
              <a:spcBef>
                <a:spcPts val="0"/>
              </a:spcBef>
              <a:spcAft>
                <a:spcPts val="400"/>
              </a:spcAft>
              <a:defRPr sz="1000" b="0" i="0" baseline="0">
                <a:solidFill>
                  <a:srgbClr val="4A4F55"/>
                </a:solidFill>
                <a:latin typeface="Arial" panose="020B0604020202020204" pitchFamily="34" charset="0"/>
                <a:cs typeface="Arial" panose="020B0604020202020204" pitchFamily="34" charset="0"/>
              </a:defRPr>
            </a:lvl1pPr>
            <a:lvl2pPr marL="228600" indent="-228600">
              <a:spcAft>
                <a:spcPts val="400"/>
              </a:spcAft>
              <a:buFont typeface="Arial" panose="020B0604020202020204" pitchFamily="34" charset="0"/>
              <a:buChar char="•"/>
              <a:defRPr sz="1000" b="0">
                <a:latin typeface="Arial" panose="020B0604020202020204" pitchFamily="34" charset="0"/>
                <a:cs typeface="Arial" panose="020B0604020202020204" pitchFamily="34" charset="0"/>
              </a:defRPr>
            </a:lvl2pPr>
          </a:lstStyle>
          <a:p>
            <a:pPr lvl="0"/>
            <a:r>
              <a:rPr lang="en-US" dirty="0"/>
              <a:t>Content (Level One)</a:t>
            </a:r>
          </a:p>
          <a:p>
            <a:pPr lvl="1"/>
            <a:r>
              <a:rPr lang="en-US" dirty="0"/>
              <a:t>Content (Level Two)</a:t>
            </a:r>
          </a:p>
        </p:txBody>
      </p:sp>
      <p:sp>
        <p:nvSpPr>
          <p:cNvPr id="54" name="Text Placeholder 15"/>
          <p:cNvSpPr>
            <a:spLocks noGrp="1"/>
          </p:cNvSpPr>
          <p:nvPr>
            <p:ph type="body" sz="quarter" idx="49" hasCustomPrompt="1"/>
          </p:nvPr>
        </p:nvSpPr>
        <p:spPr>
          <a:xfrm>
            <a:off x="6681500" y="3711271"/>
            <a:ext cx="2907792" cy="3010204"/>
          </a:xfrm>
          <a:prstGeom prst="rect">
            <a:avLst/>
          </a:prstGeom>
        </p:spPr>
        <p:txBody>
          <a:bodyPr lIns="0" tIns="0" rIns="0" bIns="0" numCol="1" spcCol="228600"/>
          <a:lstStyle>
            <a:lvl1pPr>
              <a:lnSpc>
                <a:spcPct val="100000"/>
              </a:lnSpc>
              <a:spcBef>
                <a:spcPts val="0"/>
              </a:spcBef>
              <a:spcAft>
                <a:spcPts val="400"/>
              </a:spcAft>
              <a:defRPr sz="1000" b="0" i="0" baseline="0">
                <a:solidFill>
                  <a:srgbClr val="4A4F55"/>
                </a:solidFill>
                <a:latin typeface="Arial" panose="020B0604020202020204" pitchFamily="34" charset="0"/>
                <a:cs typeface="Arial" panose="020B0604020202020204" pitchFamily="34" charset="0"/>
              </a:defRPr>
            </a:lvl1pPr>
            <a:lvl2pPr marL="228600" indent="-228600">
              <a:spcAft>
                <a:spcPts val="400"/>
              </a:spcAft>
              <a:buFont typeface="Arial" panose="020B0604020202020204" pitchFamily="34" charset="0"/>
              <a:buChar char="•"/>
              <a:defRPr sz="1000" b="0">
                <a:latin typeface="Arial" panose="020B0604020202020204" pitchFamily="34" charset="0"/>
                <a:cs typeface="Arial" panose="020B0604020202020204" pitchFamily="34" charset="0"/>
              </a:defRPr>
            </a:lvl2pPr>
          </a:lstStyle>
          <a:p>
            <a:pPr lvl="0"/>
            <a:r>
              <a:rPr lang="en-US" dirty="0"/>
              <a:t>Content (Level One)</a:t>
            </a:r>
          </a:p>
          <a:p>
            <a:pPr lvl="1"/>
            <a:r>
              <a:rPr lang="en-US" dirty="0"/>
              <a:t>Content (Level Two)</a:t>
            </a:r>
          </a:p>
        </p:txBody>
      </p:sp>
    </p:spTree>
    <p:extLst>
      <p:ext uri="{BB962C8B-B14F-4D97-AF65-F5344CB8AC3E}">
        <p14:creationId xmlns:p14="http://schemas.microsoft.com/office/powerpoint/2010/main" val="3909448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Bios w Pictures">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4"/>
          <p:cNvSpPr>
            <a:spLocks noGrp="1"/>
          </p:cNvSpPr>
          <p:nvPr>
            <p:ph type="body" sz="quarter" idx="11" hasCustomPrompt="1"/>
          </p:nvPr>
        </p:nvSpPr>
        <p:spPr>
          <a:xfrm>
            <a:off x="459619" y="879505"/>
            <a:ext cx="9144000" cy="594360"/>
          </a:xfrm>
          <a:prstGeom prst="rect">
            <a:avLst/>
          </a:prstGeom>
        </p:spPr>
        <p:txBody>
          <a:bodyPr lIns="0" tIns="0" rIns="0" bIns="0"/>
          <a:lstStyle>
            <a:lvl1pPr>
              <a:defRPr b="1" baseline="0">
                <a:solidFill>
                  <a:schemeClr val="accent1"/>
                </a:solidFill>
                <a:latin typeface="HelveticaNeueLT Std" pitchFamily="34" charset="0"/>
              </a:defRPr>
            </a:lvl1pPr>
            <a:lvl2pPr>
              <a:defRPr b="1">
                <a:latin typeface="HelveticaNeueLT Std" pitchFamily="34" charset="0"/>
              </a:defRPr>
            </a:lvl2pPr>
          </a:lstStyle>
          <a:p>
            <a:pPr lvl="0"/>
            <a:r>
              <a:rPr lang="en-US" dirty="0"/>
              <a:t>Page Title</a:t>
            </a:r>
          </a:p>
        </p:txBody>
      </p:sp>
      <p:sp>
        <p:nvSpPr>
          <p:cNvPr id="15"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
        <p:nvSpPr>
          <p:cNvPr id="21" name="Rectangle 20"/>
          <p:cNvSpPr/>
          <p:nvPr userDrawn="1"/>
        </p:nvSpPr>
        <p:spPr>
          <a:xfrm>
            <a:off x="1520746" y="1568080"/>
            <a:ext cx="3108960" cy="1287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dirty="0">
              <a:solidFill>
                <a:prstClr val="white"/>
              </a:solidFill>
            </a:endParaRPr>
          </a:p>
        </p:txBody>
      </p:sp>
      <p:sp>
        <p:nvSpPr>
          <p:cNvPr id="6" name="Picture Placeholder 5"/>
          <p:cNvSpPr>
            <a:spLocks noGrp="1"/>
          </p:cNvSpPr>
          <p:nvPr>
            <p:ph type="pic" sz="quarter" idx="23"/>
          </p:nvPr>
        </p:nvSpPr>
        <p:spPr>
          <a:xfrm>
            <a:off x="460375" y="1568080"/>
            <a:ext cx="1051560" cy="1289304"/>
          </a:xfrm>
        </p:spPr>
        <p:txBody>
          <a:bodyPr/>
          <a:lstStyle>
            <a:lvl1pPr algn="l">
              <a:defRPr sz="1100" b="0">
                <a:solidFill>
                  <a:schemeClr val="tx1"/>
                </a:solidFill>
              </a:defRPr>
            </a:lvl1pPr>
          </a:lstStyle>
          <a:p>
            <a:r>
              <a:rPr lang="en-US" dirty="0"/>
              <a:t>Click icon to add picture</a:t>
            </a:r>
          </a:p>
        </p:txBody>
      </p:sp>
      <p:sp>
        <p:nvSpPr>
          <p:cNvPr id="24" name="Rectangle 23"/>
          <p:cNvSpPr/>
          <p:nvPr userDrawn="1"/>
        </p:nvSpPr>
        <p:spPr>
          <a:xfrm>
            <a:off x="6494237" y="1568080"/>
            <a:ext cx="3108960" cy="1287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dirty="0">
              <a:solidFill>
                <a:prstClr val="white"/>
              </a:solidFill>
            </a:endParaRPr>
          </a:p>
        </p:txBody>
      </p:sp>
      <p:sp>
        <p:nvSpPr>
          <p:cNvPr id="25" name="Picture Placeholder 5"/>
          <p:cNvSpPr>
            <a:spLocks noGrp="1"/>
          </p:cNvSpPr>
          <p:nvPr>
            <p:ph type="pic" sz="quarter" idx="25"/>
          </p:nvPr>
        </p:nvSpPr>
        <p:spPr>
          <a:xfrm>
            <a:off x="5433866" y="1568080"/>
            <a:ext cx="1051560" cy="1289304"/>
          </a:xfrm>
        </p:spPr>
        <p:txBody>
          <a:bodyPr/>
          <a:lstStyle>
            <a:lvl1pPr algn="l">
              <a:defRPr sz="1100" b="0">
                <a:solidFill>
                  <a:schemeClr val="tx1"/>
                </a:solidFill>
              </a:defRPr>
            </a:lvl1pPr>
          </a:lstStyle>
          <a:p>
            <a:r>
              <a:rPr lang="en-US"/>
              <a:t>Click icon to add picture</a:t>
            </a:r>
            <a:endParaRPr lang="en-US" dirty="0"/>
          </a:p>
        </p:txBody>
      </p:sp>
      <p:cxnSp>
        <p:nvCxnSpPr>
          <p:cNvPr id="31" name="Straight Connector 30"/>
          <p:cNvCxnSpPr/>
          <p:nvPr userDrawn="1"/>
        </p:nvCxnSpPr>
        <p:spPr>
          <a:xfrm flipV="1">
            <a:off x="3075226" y="1709097"/>
            <a:ext cx="0" cy="1005840"/>
          </a:xfrm>
          <a:prstGeom prst="line">
            <a:avLst/>
          </a:prstGeom>
          <a:ln w="19050" cap="rnd">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8048717" y="1709097"/>
            <a:ext cx="0" cy="1005840"/>
          </a:xfrm>
          <a:prstGeom prst="line">
            <a:avLst/>
          </a:prstGeom>
          <a:ln w="19050" cap="rnd">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Text Placeholder 7"/>
          <p:cNvSpPr>
            <a:spLocks noGrp="1"/>
          </p:cNvSpPr>
          <p:nvPr>
            <p:ph type="body" sz="quarter" idx="34" hasCustomPrompt="1"/>
          </p:nvPr>
        </p:nvSpPr>
        <p:spPr>
          <a:xfrm>
            <a:off x="1749119" y="1913320"/>
            <a:ext cx="1109722" cy="350838"/>
          </a:xfrm>
        </p:spPr>
        <p:txBody>
          <a:bodyPr anchor="ctr" anchorCtr="0"/>
          <a:lstStyle>
            <a:lvl1pPr algn="ctr">
              <a:defRPr>
                <a:solidFill>
                  <a:schemeClr val="bg1"/>
                </a:solidFill>
              </a:defRPr>
            </a:lvl1pPr>
          </a:lstStyle>
          <a:p>
            <a:pPr lvl="0"/>
            <a:r>
              <a:rPr lang="en-US" dirty="0"/>
              <a:t>00</a:t>
            </a:r>
          </a:p>
        </p:txBody>
      </p:sp>
      <p:sp>
        <p:nvSpPr>
          <p:cNvPr id="34" name="Text Placeholder 7"/>
          <p:cNvSpPr>
            <a:spLocks noGrp="1"/>
          </p:cNvSpPr>
          <p:nvPr>
            <p:ph type="body" sz="quarter" idx="35" hasCustomPrompt="1"/>
          </p:nvPr>
        </p:nvSpPr>
        <p:spPr>
          <a:xfrm>
            <a:off x="3290369" y="1917753"/>
            <a:ext cx="1109722" cy="350838"/>
          </a:xfrm>
        </p:spPr>
        <p:txBody>
          <a:bodyPr anchor="ctr" anchorCtr="0"/>
          <a:lstStyle>
            <a:lvl1pPr algn="ctr">
              <a:defRPr>
                <a:solidFill>
                  <a:schemeClr val="bg1"/>
                </a:solidFill>
              </a:defRPr>
            </a:lvl1pPr>
          </a:lstStyle>
          <a:p>
            <a:pPr lvl="0"/>
            <a:r>
              <a:rPr lang="en-US" dirty="0"/>
              <a:t>00</a:t>
            </a:r>
          </a:p>
        </p:txBody>
      </p:sp>
      <p:sp>
        <p:nvSpPr>
          <p:cNvPr id="35" name="Text Placeholder 7"/>
          <p:cNvSpPr>
            <a:spLocks noGrp="1"/>
          </p:cNvSpPr>
          <p:nvPr>
            <p:ph type="body" sz="quarter" idx="36" hasCustomPrompt="1"/>
          </p:nvPr>
        </p:nvSpPr>
        <p:spPr>
          <a:xfrm>
            <a:off x="1663900" y="2227168"/>
            <a:ext cx="1280160" cy="222821"/>
          </a:xfrm>
        </p:spPr>
        <p:txBody>
          <a:bodyPr anchor="ctr" anchorCtr="0"/>
          <a:lstStyle>
            <a:lvl1pPr algn="ctr">
              <a:defRPr sz="900">
                <a:solidFill>
                  <a:schemeClr val="bg1"/>
                </a:solidFill>
              </a:defRPr>
            </a:lvl1pPr>
          </a:lstStyle>
          <a:p>
            <a:pPr lvl="0"/>
            <a:r>
              <a:rPr lang="en-US" dirty="0"/>
              <a:t>Years of Experience</a:t>
            </a:r>
          </a:p>
        </p:txBody>
      </p:sp>
      <p:sp>
        <p:nvSpPr>
          <p:cNvPr id="36" name="Text Placeholder 7"/>
          <p:cNvSpPr>
            <a:spLocks noGrp="1"/>
          </p:cNvSpPr>
          <p:nvPr>
            <p:ph type="body" sz="quarter" idx="37" hasCustomPrompt="1"/>
          </p:nvPr>
        </p:nvSpPr>
        <p:spPr>
          <a:xfrm>
            <a:off x="3208074" y="2231599"/>
            <a:ext cx="1274313" cy="222821"/>
          </a:xfrm>
        </p:spPr>
        <p:txBody>
          <a:bodyPr anchor="ctr" anchorCtr="0"/>
          <a:lstStyle>
            <a:lvl1pPr algn="ctr">
              <a:defRPr sz="900">
                <a:solidFill>
                  <a:schemeClr val="bg1"/>
                </a:solidFill>
              </a:defRPr>
            </a:lvl1pPr>
          </a:lstStyle>
          <a:p>
            <a:pPr lvl="0"/>
            <a:r>
              <a:rPr lang="en-US" dirty="0"/>
              <a:t>Years at Piper Sandler</a:t>
            </a:r>
          </a:p>
        </p:txBody>
      </p:sp>
      <p:sp>
        <p:nvSpPr>
          <p:cNvPr id="37" name="Text Placeholder 7"/>
          <p:cNvSpPr>
            <a:spLocks noGrp="1"/>
          </p:cNvSpPr>
          <p:nvPr>
            <p:ph type="body" sz="quarter" idx="38" hasCustomPrompt="1"/>
          </p:nvPr>
        </p:nvSpPr>
        <p:spPr>
          <a:xfrm>
            <a:off x="6722647" y="1918918"/>
            <a:ext cx="1109722" cy="350838"/>
          </a:xfrm>
        </p:spPr>
        <p:txBody>
          <a:bodyPr anchor="ctr" anchorCtr="0"/>
          <a:lstStyle>
            <a:lvl1pPr algn="ctr">
              <a:defRPr>
                <a:solidFill>
                  <a:schemeClr val="bg1"/>
                </a:solidFill>
              </a:defRPr>
            </a:lvl1pPr>
          </a:lstStyle>
          <a:p>
            <a:pPr lvl="0"/>
            <a:r>
              <a:rPr lang="en-US" dirty="0"/>
              <a:t>00</a:t>
            </a:r>
          </a:p>
        </p:txBody>
      </p:sp>
      <p:sp>
        <p:nvSpPr>
          <p:cNvPr id="38" name="Text Placeholder 7"/>
          <p:cNvSpPr>
            <a:spLocks noGrp="1"/>
          </p:cNvSpPr>
          <p:nvPr>
            <p:ph type="body" sz="quarter" idx="39" hasCustomPrompt="1"/>
          </p:nvPr>
        </p:nvSpPr>
        <p:spPr>
          <a:xfrm>
            <a:off x="8263897" y="1923351"/>
            <a:ext cx="1109722" cy="350838"/>
          </a:xfrm>
        </p:spPr>
        <p:txBody>
          <a:bodyPr anchor="ctr" anchorCtr="0"/>
          <a:lstStyle>
            <a:lvl1pPr algn="ctr">
              <a:defRPr>
                <a:solidFill>
                  <a:schemeClr val="bg1"/>
                </a:solidFill>
              </a:defRPr>
            </a:lvl1pPr>
          </a:lstStyle>
          <a:p>
            <a:pPr lvl="0"/>
            <a:r>
              <a:rPr lang="en-US" dirty="0"/>
              <a:t>00</a:t>
            </a:r>
          </a:p>
        </p:txBody>
      </p:sp>
      <p:sp>
        <p:nvSpPr>
          <p:cNvPr id="39" name="Text Placeholder 7"/>
          <p:cNvSpPr>
            <a:spLocks noGrp="1"/>
          </p:cNvSpPr>
          <p:nvPr>
            <p:ph type="body" sz="quarter" idx="40" hasCustomPrompt="1"/>
          </p:nvPr>
        </p:nvSpPr>
        <p:spPr>
          <a:xfrm>
            <a:off x="6637428" y="2232766"/>
            <a:ext cx="1280160" cy="222821"/>
          </a:xfrm>
        </p:spPr>
        <p:txBody>
          <a:bodyPr anchor="ctr" anchorCtr="0"/>
          <a:lstStyle>
            <a:lvl1pPr algn="ctr">
              <a:defRPr sz="900">
                <a:solidFill>
                  <a:schemeClr val="bg1"/>
                </a:solidFill>
              </a:defRPr>
            </a:lvl1pPr>
          </a:lstStyle>
          <a:p>
            <a:pPr lvl="0"/>
            <a:r>
              <a:rPr lang="en-US" dirty="0"/>
              <a:t>Years of Experience</a:t>
            </a:r>
          </a:p>
        </p:txBody>
      </p:sp>
      <p:sp>
        <p:nvSpPr>
          <p:cNvPr id="40" name="Text Placeholder 7"/>
          <p:cNvSpPr>
            <a:spLocks noGrp="1"/>
          </p:cNvSpPr>
          <p:nvPr>
            <p:ph type="body" sz="quarter" idx="41" hasCustomPrompt="1"/>
          </p:nvPr>
        </p:nvSpPr>
        <p:spPr>
          <a:xfrm>
            <a:off x="8181602" y="2237197"/>
            <a:ext cx="1274313" cy="222821"/>
          </a:xfrm>
        </p:spPr>
        <p:txBody>
          <a:bodyPr anchor="ctr" anchorCtr="0"/>
          <a:lstStyle>
            <a:lvl1pPr algn="ctr">
              <a:defRPr sz="900">
                <a:solidFill>
                  <a:schemeClr val="bg1"/>
                </a:solidFill>
              </a:defRPr>
            </a:lvl1pPr>
          </a:lstStyle>
          <a:p>
            <a:pPr lvl="0"/>
            <a:r>
              <a:rPr lang="en-US" dirty="0"/>
              <a:t>Years at Piper Sandler</a:t>
            </a:r>
          </a:p>
        </p:txBody>
      </p:sp>
      <p:sp>
        <p:nvSpPr>
          <p:cNvPr id="41" name="Text Placeholder 9"/>
          <p:cNvSpPr>
            <a:spLocks noGrp="1"/>
          </p:cNvSpPr>
          <p:nvPr>
            <p:ph type="body" sz="quarter" idx="42" hasCustomPrompt="1"/>
          </p:nvPr>
        </p:nvSpPr>
        <p:spPr>
          <a:xfrm>
            <a:off x="460374" y="3070421"/>
            <a:ext cx="4160520" cy="222049"/>
          </a:xfrm>
        </p:spPr>
        <p:txBody>
          <a:bodyPr/>
          <a:lstStyle>
            <a:lvl1pPr>
              <a:defRPr sz="1400" baseline="0">
                <a:solidFill>
                  <a:srgbClr val="4A4F55"/>
                </a:solidFill>
              </a:defRPr>
            </a:lvl1pPr>
          </a:lstStyle>
          <a:p>
            <a:pPr lvl="0"/>
            <a:r>
              <a:rPr lang="en-US" dirty="0"/>
              <a:t>Name, Title</a:t>
            </a:r>
          </a:p>
        </p:txBody>
      </p:sp>
      <p:sp>
        <p:nvSpPr>
          <p:cNvPr id="42" name="Text Placeholder 9"/>
          <p:cNvSpPr>
            <a:spLocks noGrp="1"/>
          </p:cNvSpPr>
          <p:nvPr>
            <p:ph type="body" sz="quarter" idx="43" hasCustomPrompt="1"/>
          </p:nvPr>
        </p:nvSpPr>
        <p:spPr>
          <a:xfrm>
            <a:off x="460374" y="3309128"/>
            <a:ext cx="4160520" cy="258627"/>
          </a:xfrm>
        </p:spPr>
        <p:txBody>
          <a:bodyPr/>
          <a:lstStyle>
            <a:lvl1pPr>
              <a:defRPr sz="1000" b="0" baseline="0">
                <a:solidFill>
                  <a:srgbClr val="4A4F55"/>
                </a:solidFill>
              </a:defRPr>
            </a:lvl1pPr>
          </a:lstStyle>
          <a:p>
            <a:pPr lvl="0"/>
            <a:r>
              <a:rPr lang="en-US" dirty="0"/>
              <a:t>first.last@psc.com</a:t>
            </a:r>
          </a:p>
        </p:txBody>
      </p:sp>
      <p:sp>
        <p:nvSpPr>
          <p:cNvPr id="43" name="Text Placeholder 9"/>
          <p:cNvSpPr>
            <a:spLocks noGrp="1"/>
          </p:cNvSpPr>
          <p:nvPr>
            <p:ph type="body" sz="quarter" idx="44" hasCustomPrompt="1"/>
          </p:nvPr>
        </p:nvSpPr>
        <p:spPr>
          <a:xfrm>
            <a:off x="5439093" y="3070421"/>
            <a:ext cx="4160520" cy="222049"/>
          </a:xfrm>
        </p:spPr>
        <p:txBody>
          <a:bodyPr/>
          <a:lstStyle>
            <a:lvl1pPr>
              <a:defRPr sz="1400" baseline="0">
                <a:solidFill>
                  <a:srgbClr val="4A4F55"/>
                </a:solidFill>
              </a:defRPr>
            </a:lvl1pPr>
          </a:lstStyle>
          <a:p>
            <a:pPr lvl="0"/>
            <a:r>
              <a:rPr lang="en-US" dirty="0"/>
              <a:t>Name, Title</a:t>
            </a:r>
          </a:p>
        </p:txBody>
      </p:sp>
      <p:sp>
        <p:nvSpPr>
          <p:cNvPr id="44" name="Text Placeholder 9"/>
          <p:cNvSpPr>
            <a:spLocks noGrp="1"/>
          </p:cNvSpPr>
          <p:nvPr>
            <p:ph type="body" sz="quarter" idx="45" hasCustomPrompt="1"/>
          </p:nvPr>
        </p:nvSpPr>
        <p:spPr>
          <a:xfrm>
            <a:off x="5439093" y="3309128"/>
            <a:ext cx="4160520" cy="258627"/>
          </a:xfrm>
        </p:spPr>
        <p:txBody>
          <a:bodyPr/>
          <a:lstStyle>
            <a:lvl1pPr>
              <a:defRPr sz="1000" b="0" baseline="0">
                <a:solidFill>
                  <a:srgbClr val="4A4F55"/>
                </a:solidFill>
              </a:defRPr>
            </a:lvl1pPr>
          </a:lstStyle>
          <a:p>
            <a:pPr lvl="0"/>
            <a:r>
              <a:rPr lang="en-US" dirty="0"/>
              <a:t>first.last@psc.com</a:t>
            </a:r>
          </a:p>
        </p:txBody>
      </p:sp>
      <p:sp>
        <p:nvSpPr>
          <p:cNvPr id="30" name="Text Placeholder 15"/>
          <p:cNvSpPr>
            <a:spLocks noGrp="1"/>
          </p:cNvSpPr>
          <p:nvPr>
            <p:ph type="body" sz="quarter" idx="46" hasCustomPrompt="1"/>
          </p:nvPr>
        </p:nvSpPr>
        <p:spPr>
          <a:xfrm>
            <a:off x="460374" y="3711271"/>
            <a:ext cx="4169331" cy="3010204"/>
          </a:xfrm>
          <a:prstGeom prst="rect">
            <a:avLst/>
          </a:prstGeom>
        </p:spPr>
        <p:txBody>
          <a:bodyPr lIns="0" tIns="0" rIns="0" bIns="0" numCol="1" spcCol="228600"/>
          <a:lstStyle>
            <a:lvl1pPr>
              <a:lnSpc>
                <a:spcPct val="100000"/>
              </a:lnSpc>
              <a:spcBef>
                <a:spcPts val="0"/>
              </a:spcBef>
              <a:spcAft>
                <a:spcPts val="400"/>
              </a:spcAft>
              <a:defRPr sz="1000" b="0" i="0" baseline="0">
                <a:solidFill>
                  <a:srgbClr val="4A4F55"/>
                </a:solidFill>
                <a:latin typeface="+mn-lt"/>
                <a:cs typeface="HelveticaNeueLT Std" pitchFamily="34" charset="0"/>
              </a:defRPr>
            </a:lvl1pPr>
            <a:lvl2pPr marL="228600" indent="-228600">
              <a:spcAft>
                <a:spcPts val="400"/>
              </a:spcAft>
              <a:buFont typeface="Arial" panose="020B0604020202020204" pitchFamily="34" charset="0"/>
              <a:buChar char="•"/>
              <a:defRPr sz="1000" b="0">
                <a:latin typeface="+mn-lt"/>
              </a:defRPr>
            </a:lvl2pPr>
          </a:lstStyle>
          <a:p>
            <a:pPr lvl="0"/>
            <a:r>
              <a:rPr lang="en-US" dirty="0"/>
              <a:t>Content (Level One)</a:t>
            </a:r>
          </a:p>
          <a:p>
            <a:pPr lvl="1"/>
            <a:r>
              <a:rPr lang="en-US" dirty="0"/>
              <a:t>Content (Level Two)</a:t>
            </a:r>
          </a:p>
        </p:txBody>
      </p:sp>
      <p:sp>
        <p:nvSpPr>
          <p:cNvPr id="46" name="Text Placeholder 15"/>
          <p:cNvSpPr>
            <a:spLocks noGrp="1"/>
          </p:cNvSpPr>
          <p:nvPr>
            <p:ph type="body" sz="quarter" idx="47" hasCustomPrompt="1"/>
          </p:nvPr>
        </p:nvSpPr>
        <p:spPr>
          <a:xfrm>
            <a:off x="5433866" y="3711271"/>
            <a:ext cx="4169331" cy="3010204"/>
          </a:xfrm>
          <a:prstGeom prst="rect">
            <a:avLst/>
          </a:prstGeom>
        </p:spPr>
        <p:txBody>
          <a:bodyPr lIns="0" tIns="0" rIns="0" bIns="0" numCol="1" spcCol="228600"/>
          <a:lstStyle>
            <a:lvl1pPr>
              <a:lnSpc>
                <a:spcPct val="100000"/>
              </a:lnSpc>
              <a:spcBef>
                <a:spcPts val="0"/>
              </a:spcBef>
              <a:spcAft>
                <a:spcPts val="400"/>
              </a:spcAft>
              <a:defRPr sz="1000" b="0" i="0" baseline="0">
                <a:solidFill>
                  <a:srgbClr val="4A4F55"/>
                </a:solidFill>
                <a:latin typeface="+mn-lt"/>
                <a:cs typeface="HelveticaNeueLT Std" pitchFamily="34" charset="0"/>
              </a:defRPr>
            </a:lvl1pPr>
            <a:lvl2pPr marL="228600" indent="-228600">
              <a:spcAft>
                <a:spcPts val="400"/>
              </a:spcAft>
              <a:buFont typeface="Arial" panose="020B0604020202020204" pitchFamily="34" charset="0"/>
              <a:buChar char="•"/>
              <a:defRPr sz="1000" b="0">
                <a:latin typeface="+mn-lt"/>
              </a:defRPr>
            </a:lvl2pPr>
          </a:lstStyle>
          <a:p>
            <a:pPr lvl="0"/>
            <a:r>
              <a:rPr lang="en-US" dirty="0"/>
              <a:t>Content (Level One)</a:t>
            </a:r>
          </a:p>
          <a:p>
            <a:pPr lvl="1"/>
            <a:r>
              <a:rPr lang="en-US" dirty="0"/>
              <a:t>Content (Level Two)</a:t>
            </a:r>
          </a:p>
        </p:txBody>
      </p:sp>
    </p:spTree>
    <p:extLst>
      <p:ext uri="{BB962C8B-B14F-4D97-AF65-F5344CB8AC3E}">
        <p14:creationId xmlns:p14="http://schemas.microsoft.com/office/powerpoint/2010/main" val="18247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sp>
        <p:nvSpPr>
          <p:cNvPr id="14" name="Title 12"/>
          <p:cNvSpPr>
            <a:spLocks noGrp="1"/>
          </p:cNvSpPr>
          <p:nvPr>
            <p:ph type="title" hasCustomPrompt="1"/>
          </p:nvPr>
        </p:nvSpPr>
        <p:spPr>
          <a:xfrm>
            <a:off x="457200" y="838200"/>
            <a:ext cx="9128760" cy="332509"/>
          </a:xfrm>
          <a:prstGeom prst="rect">
            <a:avLst/>
          </a:prstGeom>
        </p:spPr>
        <p:txBody>
          <a:bodyPr lIns="0" tIns="0" rIns="0" bIns="0"/>
          <a:lstStyle>
            <a:lvl1pPr algn="l">
              <a:defRPr sz="2400" b="1" kern="0" cap="none" spc="0" baseline="0">
                <a:solidFill>
                  <a:schemeClr val="accent1"/>
                </a:solidFill>
                <a:latin typeface="Arial" panose="020B0604020202020204" pitchFamily="34" charset="0"/>
                <a:cs typeface="Arial" panose="020B0604020202020204" pitchFamily="34" charset="0"/>
              </a:defRPr>
            </a:lvl1pPr>
          </a:lstStyle>
          <a:p>
            <a:r>
              <a:rPr lang="en-US" dirty="0"/>
              <a:t>Header Here</a:t>
            </a:r>
          </a:p>
        </p:txBody>
      </p:sp>
      <p:sp>
        <p:nvSpPr>
          <p:cNvPr id="4" name="Text Placeholder 2"/>
          <p:cNvSpPr>
            <a:spLocks noGrp="1"/>
          </p:cNvSpPr>
          <p:nvPr>
            <p:ph type="body" sz="quarter" idx="16"/>
          </p:nvPr>
        </p:nvSpPr>
        <p:spPr>
          <a:xfrm>
            <a:off x="457200" y="7162800"/>
            <a:ext cx="5029200" cy="228600"/>
          </a:xfrm>
          <a:prstGeom prst="rect">
            <a:avLst/>
          </a:prstGeom>
        </p:spPr>
        <p:txBody>
          <a:bodyPr lIns="0" tIns="0" rIns="0" bIns="0" anchor="b" anchorCtr="0"/>
          <a:lstStyle>
            <a:lvl1pPr marL="0" indent="0">
              <a:spcBef>
                <a:spcPts val="0"/>
              </a:spcBef>
              <a:buNone/>
              <a:defRPr sz="700">
                <a:solidFill>
                  <a:schemeClr val="tx1"/>
                </a:solidFill>
                <a:latin typeface="Arial"/>
                <a:cs typeface="Arial"/>
              </a:defRPr>
            </a:lvl1pPr>
            <a:lvl2pPr>
              <a:defRPr sz="700">
                <a:solidFill>
                  <a:schemeClr val="tx1"/>
                </a:solidFill>
              </a:defRPr>
            </a:lvl2pPr>
            <a:lvl3pPr>
              <a:defRPr sz="700">
                <a:solidFill>
                  <a:schemeClr val="tx1"/>
                </a:solidFill>
              </a:defRPr>
            </a:lvl3pPr>
            <a:lvl4pPr>
              <a:defRPr sz="700">
                <a:solidFill>
                  <a:schemeClr val="tx1"/>
                </a:solidFill>
              </a:defRPr>
            </a:lvl4pPr>
            <a:lvl5pPr>
              <a:defRPr sz="700">
                <a:solidFill>
                  <a:schemeClr val="tx1"/>
                </a:solidFill>
              </a:defRPr>
            </a:lvl5pPr>
          </a:lstStyle>
          <a:p>
            <a:pPr lvl="0"/>
            <a:r>
              <a:rPr lang="en-US" dirty="0"/>
              <a:t>Click to edit Master text styles</a:t>
            </a:r>
          </a:p>
        </p:txBody>
      </p:sp>
      <p:cxnSp>
        <p:nvCxnSpPr>
          <p:cNvPr id="9" name="Straight Connector 8"/>
          <p:cNvCxnSpPr/>
          <p:nvPr userDrawn="1"/>
        </p:nvCxnSpPr>
        <p:spPr>
          <a:xfrm>
            <a:off x="457200" y="795528"/>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457200"/>
            <a:ext cx="1371600" cy="208287"/>
          </a:xfrm>
          <a:prstGeom prst="rect">
            <a:avLst/>
          </a:prstGeom>
        </p:spPr>
      </p:pic>
    </p:spTree>
    <p:extLst>
      <p:ext uri="{BB962C8B-B14F-4D97-AF65-F5344CB8AC3E}">
        <p14:creationId xmlns:p14="http://schemas.microsoft.com/office/powerpoint/2010/main" val="1704242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Bios">
    <p:spTree>
      <p:nvGrpSpPr>
        <p:cNvPr id="1" name=""/>
        <p:cNvGrpSpPr/>
        <p:nvPr/>
      </p:nvGrpSpPr>
      <p:grpSpPr>
        <a:xfrm>
          <a:off x="0" y="0"/>
          <a:ext cx="0" cy="0"/>
          <a:chOff x="0" y="0"/>
          <a:chExt cx="0" cy="0"/>
        </a:xfrm>
      </p:grpSpPr>
      <p:cxnSp>
        <p:nvCxnSpPr>
          <p:cNvPr id="3" name="Straight Connector 2"/>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4"/>
          <p:cNvSpPr>
            <a:spLocks noGrp="1"/>
          </p:cNvSpPr>
          <p:nvPr>
            <p:ph type="body" sz="quarter" idx="11" hasCustomPrompt="1"/>
          </p:nvPr>
        </p:nvSpPr>
        <p:spPr>
          <a:xfrm>
            <a:off x="481758" y="871530"/>
            <a:ext cx="9144000" cy="594360"/>
          </a:xfrm>
          <a:prstGeom prst="rect">
            <a:avLst/>
          </a:prstGeom>
        </p:spPr>
        <p:txBody>
          <a:bodyPr lIns="0" tIns="0" rIns="0" bIns="0"/>
          <a:lstStyle>
            <a:lvl1pPr>
              <a:defRPr b="1" baseline="0">
                <a:solidFill>
                  <a:schemeClr val="accent1"/>
                </a:solidFill>
                <a:latin typeface="+mn-lt"/>
              </a:defRPr>
            </a:lvl1pPr>
            <a:lvl2pPr>
              <a:defRPr b="1">
                <a:latin typeface="HelveticaNeueLT Std" pitchFamily="34" charset="0"/>
              </a:defRPr>
            </a:lvl2pPr>
          </a:lstStyle>
          <a:p>
            <a:pPr lvl="0"/>
            <a:r>
              <a:rPr lang="en-US" dirty="0"/>
              <a:t>Page Title</a:t>
            </a:r>
          </a:p>
        </p:txBody>
      </p:sp>
      <p:sp>
        <p:nvSpPr>
          <p:cNvPr id="15" name="Text Placeholder 5"/>
          <p:cNvSpPr>
            <a:spLocks noGrp="1"/>
          </p:cNvSpPr>
          <p:nvPr>
            <p:ph type="body" sz="quarter" idx="13" hasCustomPrompt="1"/>
          </p:nvPr>
        </p:nvSpPr>
        <p:spPr>
          <a:xfrm>
            <a:off x="457200" y="7178040"/>
            <a:ext cx="4572000" cy="594360"/>
          </a:xfrm>
        </p:spPr>
        <p:txBody>
          <a:bodyPr/>
          <a:lstStyle>
            <a:lvl1pPr>
              <a:defRPr sz="700" b="0">
                <a:solidFill>
                  <a:schemeClr val="tx1"/>
                </a:solidFill>
              </a:defRPr>
            </a:lvl1pPr>
          </a:lstStyle>
          <a:p>
            <a:r>
              <a:rPr lang="en-US" dirty="0"/>
              <a:t>Source goes here</a:t>
            </a:r>
          </a:p>
        </p:txBody>
      </p:sp>
      <p:sp>
        <p:nvSpPr>
          <p:cNvPr id="21" name="Rectangle 20"/>
          <p:cNvSpPr/>
          <p:nvPr userDrawn="1"/>
        </p:nvSpPr>
        <p:spPr>
          <a:xfrm>
            <a:off x="460375" y="1555750"/>
            <a:ext cx="1554480" cy="15544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dirty="0">
              <a:solidFill>
                <a:prstClr val="white"/>
              </a:solidFill>
            </a:endParaRPr>
          </a:p>
        </p:txBody>
      </p:sp>
      <p:sp>
        <p:nvSpPr>
          <p:cNvPr id="8" name="Text Placeholder 7"/>
          <p:cNvSpPr>
            <a:spLocks noGrp="1"/>
          </p:cNvSpPr>
          <p:nvPr>
            <p:ph type="body" sz="quarter" idx="30" hasCustomPrompt="1"/>
          </p:nvPr>
        </p:nvSpPr>
        <p:spPr>
          <a:xfrm>
            <a:off x="682754" y="1722362"/>
            <a:ext cx="1109722" cy="350838"/>
          </a:xfrm>
        </p:spPr>
        <p:txBody>
          <a:bodyPr anchor="ctr" anchorCtr="0"/>
          <a:lstStyle>
            <a:lvl1pPr algn="ctr">
              <a:defRPr>
                <a:solidFill>
                  <a:schemeClr val="bg1"/>
                </a:solidFill>
              </a:defRPr>
            </a:lvl1pPr>
          </a:lstStyle>
          <a:p>
            <a:pPr lvl="0"/>
            <a:r>
              <a:rPr lang="en-US" dirty="0"/>
              <a:t>00</a:t>
            </a:r>
          </a:p>
        </p:txBody>
      </p:sp>
      <p:sp>
        <p:nvSpPr>
          <p:cNvPr id="35" name="Text Placeholder 7"/>
          <p:cNvSpPr>
            <a:spLocks noGrp="1"/>
          </p:cNvSpPr>
          <p:nvPr>
            <p:ph type="body" sz="quarter" idx="31" hasCustomPrompt="1"/>
          </p:nvPr>
        </p:nvSpPr>
        <p:spPr>
          <a:xfrm>
            <a:off x="682754" y="2318635"/>
            <a:ext cx="1109722" cy="350838"/>
          </a:xfrm>
        </p:spPr>
        <p:txBody>
          <a:bodyPr anchor="ctr" anchorCtr="0"/>
          <a:lstStyle>
            <a:lvl1pPr algn="ctr">
              <a:defRPr>
                <a:solidFill>
                  <a:schemeClr val="bg1"/>
                </a:solidFill>
              </a:defRPr>
            </a:lvl1pPr>
          </a:lstStyle>
          <a:p>
            <a:pPr lvl="0"/>
            <a:r>
              <a:rPr lang="en-US" dirty="0"/>
              <a:t>00</a:t>
            </a:r>
          </a:p>
        </p:txBody>
      </p:sp>
      <p:sp>
        <p:nvSpPr>
          <p:cNvPr id="36" name="Text Placeholder 7"/>
          <p:cNvSpPr>
            <a:spLocks noGrp="1"/>
          </p:cNvSpPr>
          <p:nvPr>
            <p:ph type="body" sz="quarter" idx="32" hasCustomPrompt="1"/>
          </p:nvPr>
        </p:nvSpPr>
        <p:spPr>
          <a:xfrm>
            <a:off x="597535" y="2036210"/>
            <a:ext cx="1280160" cy="222821"/>
          </a:xfrm>
        </p:spPr>
        <p:txBody>
          <a:bodyPr anchor="ctr" anchorCtr="0"/>
          <a:lstStyle>
            <a:lvl1pPr algn="ctr">
              <a:defRPr sz="900">
                <a:solidFill>
                  <a:schemeClr val="bg1"/>
                </a:solidFill>
              </a:defRPr>
            </a:lvl1pPr>
          </a:lstStyle>
          <a:p>
            <a:pPr lvl="0"/>
            <a:r>
              <a:rPr lang="en-US" dirty="0"/>
              <a:t>Years of Experience</a:t>
            </a:r>
          </a:p>
        </p:txBody>
      </p:sp>
      <p:sp>
        <p:nvSpPr>
          <p:cNvPr id="37" name="Text Placeholder 7"/>
          <p:cNvSpPr>
            <a:spLocks noGrp="1"/>
          </p:cNvSpPr>
          <p:nvPr>
            <p:ph type="body" sz="quarter" idx="33" hasCustomPrompt="1"/>
          </p:nvPr>
        </p:nvSpPr>
        <p:spPr>
          <a:xfrm>
            <a:off x="600459" y="2632481"/>
            <a:ext cx="1274313" cy="222821"/>
          </a:xfrm>
        </p:spPr>
        <p:txBody>
          <a:bodyPr anchor="ctr" anchorCtr="0"/>
          <a:lstStyle>
            <a:lvl1pPr algn="ctr">
              <a:defRPr sz="900">
                <a:solidFill>
                  <a:schemeClr val="bg1"/>
                </a:solidFill>
              </a:defRPr>
            </a:lvl1pPr>
          </a:lstStyle>
          <a:p>
            <a:pPr lvl="0"/>
            <a:r>
              <a:rPr lang="en-US" dirty="0"/>
              <a:t>Years at Piper Sandler</a:t>
            </a:r>
          </a:p>
        </p:txBody>
      </p:sp>
      <p:sp>
        <p:nvSpPr>
          <p:cNvPr id="46" name="Text Placeholder 9"/>
          <p:cNvSpPr>
            <a:spLocks noGrp="1"/>
          </p:cNvSpPr>
          <p:nvPr>
            <p:ph type="body" sz="quarter" idx="42" hasCustomPrompt="1"/>
          </p:nvPr>
        </p:nvSpPr>
        <p:spPr>
          <a:xfrm>
            <a:off x="2234075" y="1502585"/>
            <a:ext cx="7391683" cy="222049"/>
          </a:xfrm>
        </p:spPr>
        <p:txBody>
          <a:bodyPr/>
          <a:lstStyle>
            <a:lvl1pPr>
              <a:defRPr sz="1400" baseline="0">
                <a:solidFill>
                  <a:srgbClr val="4A4F55"/>
                </a:solidFill>
              </a:defRPr>
            </a:lvl1pPr>
          </a:lstStyle>
          <a:p>
            <a:pPr lvl="0"/>
            <a:r>
              <a:rPr lang="en-US" dirty="0"/>
              <a:t>Name, Title</a:t>
            </a:r>
          </a:p>
        </p:txBody>
      </p:sp>
      <p:sp>
        <p:nvSpPr>
          <p:cNvPr id="47" name="Text Placeholder 9"/>
          <p:cNvSpPr>
            <a:spLocks noGrp="1"/>
          </p:cNvSpPr>
          <p:nvPr>
            <p:ph type="body" sz="quarter" idx="43" hasCustomPrompt="1"/>
          </p:nvPr>
        </p:nvSpPr>
        <p:spPr>
          <a:xfrm>
            <a:off x="2234075" y="1741292"/>
            <a:ext cx="7391683" cy="258627"/>
          </a:xfrm>
        </p:spPr>
        <p:txBody>
          <a:bodyPr/>
          <a:lstStyle>
            <a:lvl1pPr>
              <a:defRPr sz="900" b="0" baseline="0">
                <a:solidFill>
                  <a:srgbClr val="4A4F55"/>
                </a:solidFill>
              </a:defRPr>
            </a:lvl1pPr>
          </a:lstStyle>
          <a:p>
            <a:pPr lvl="0"/>
            <a:r>
              <a:rPr lang="en-US" dirty="0"/>
              <a:t>first.last@psc.com</a:t>
            </a:r>
          </a:p>
        </p:txBody>
      </p:sp>
      <p:sp>
        <p:nvSpPr>
          <p:cNvPr id="52" name="Rectangle 51"/>
          <p:cNvSpPr/>
          <p:nvPr userDrawn="1"/>
        </p:nvSpPr>
        <p:spPr>
          <a:xfrm>
            <a:off x="460375" y="3356043"/>
            <a:ext cx="1554480" cy="15544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dirty="0">
              <a:solidFill>
                <a:prstClr val="white"/>
              </a:solidFill>
            </a:endParaRPr>
          </a:p>
        </p:txBody>
      </p:sp>
      <p:sp>
        <p:nvSpPr>
          <p:cNvPr id="54" name="Text Placeholder 7"/>
          <p:cNvSpPr>
            <a:spLocks noGrp="1"/>
          </p:cNvSpPr>
          <p:nvPr>
            <p:ph type="body" sz="quarter" idx="45" hasCustomPrompt="1"/>
          </p:nvPr>
        </p:nvSpPr>
        <p:spPr>
          <a:xfrm>
            <a:off x="682754" y="3522655"/>
            <a:ext cx="1109722" cy="350838"/>
          </a:xfrm>
        </p:spPr>
        <p:txBody>
          <a:bodyPr anchor="ctr" anchorCtr="0"/>
          <a:lstStyle>
            <a:lvl1pPr algn="ctr">
              <a:defRPr>
                <a:solidFill>
                  <a:schemeClr val="bg1"/>
                </a:solidFill>
              </a:defRPr>
            </a:lvl1pPr>
          </a:lstStyle>
          <a:p>
            <a:pPr lvl="0"/>
            <a:r>
              <a:rPr lang="en-US" dirty="0"/>
              <a:t>00</a:t>
            </a:r>
          </a:p>
        </p:txBody>
      </p:sp>
      <p:sp>
        <p:nvSpPr>
          <p:cNvPr id="55" name="Text Placeholder 7"/>
          <p:cNvSpPr>
            <a:spLocks noGrp="1"/>
          </p:cNvSpPr>
          <p:nvPr>
            <p:ph type="body" sz="quarter" idx="46" hasCustomPrompt="1"/>
          </p:nvPr>
        </p:nvSpPr>
        <p:spPr>
          <a:xfrm>
            <a:off x="682754" y="4118928"/>
            <a:ext cx="1109722" cy="350838"/>
          </a:xfrm>
        </p:spPr>
        <p:txBody>
          <a:bodyPr anchor="ctr" anchorCtr="0"/>
          <a:lstStyle>
            <a:lvl1pPr algn="ctr">
              <a:defRPr>
                <a:solidFill>
                  <a:schemeClr val="bg1"/>
                </a:solidFill>
              </a:defRPr>
            </a:lvl1pPr>
          </a:lstStyle>
          <a:p>
            <a:pPr lvl="0"/>
            <a:r>
              <a:rPr lang="en-US" dirty="0"/>
              <a:t>00</a:t>
            </a:r>
          </a:p>
        </p:txBody>
      </p:sp>
      <p:sp>
        <p:nvSpPr>
          <p:cNvPr id="56" name="Text Placeholder 7"/>
          <p:cNvSpPr>
            <a:spLocks noGrp="1"/>
          </p:cNvSpPr>
          <p:nvPr>
            <p:ph type="body" sz="quarter" idx="47" hasCustomPrompt="1"/>
          </p:nvPr>
        </p:nvSpPr>
        <p:spPr>
          <a:xfrm>
            <a:off x="597535" y="3836503"/>
            <a:ext cx="1280160" cy="222821"/>
          </a:xfrm>
        </p:spPr>
        <p:txBody>
          <a:bodyPr anchor="ctr" anchorCtr="0"/>
          <a:lstStyle>
            <a:lvl1pPr algn="ctr">
              <a:defRPr sz="900">
                <a:solidFill>
                  <a:schemeClr val="bg1"/>
                </a:solidFill>
              </a:defRPr>
            </a:lvl1pPr>
          </a:lstStyle>
          <a:p>
            <a:pPr lvl="0"/>
            <a:r>
              <a:rPr lang="en-US" dirty="0"/>
              <a:t>Years of Experience</a:t>
            </a:r>
          </a:p>
        </p:txBody>
      </p:sp>
      <p:sp>
        <p:nvSpPr>
          <p:cNvPr id="57" name="Text Placeholder 7"/>
          <p:cNvSpPr>
            <a:spLocks noGrp="1"/>
          </p:cNvSpPr>
          <p:nvPr>
            <p:ph type="body" sz="quarter" idx="48" hasCustomPrompt="1"/>
          </p:nvPr>
        </p:nvSpPr>
        <p:spPr>
          <a:xfrm>
            <a:off x="600459" y="4432774"/>
            <a:ext cx="1274313" cy="222821"/>
          </a:xfrm>
        </p:spPr>
        <p:txBody>
          <a:bodyPr anchor="ctr" anchorCtr="0"/>
          <a:lstStyle>
            <a:lvl1pPr algn="ctr">
              <a:defRPr sz="900">
                <a:solidFill>
                  <a:schemeClr val="bg1"/>
                </a:solidFill>
              </a:defRPr>
            </a:lvl1pPr>
          </a:lstStyle>
          <a:p>
            <a:pPr lvl="0"/>
            <a:r>
              <a:rPr lang="en-US" dirty="0"/>
              <a:t>Years at Piper Sandler</a:t>
            </a:r>
          </a:p>
        </p:txBody>
      </p:sp>
      <p:sp>
        <p:nvSpPr>
          <p:cNvPr id="58" name="Text Placeholder 9"/>
          <p:cNvSpPr>
            <a:spLocks noGrp="1"/>
          </p:cNvSpPr>
          <p:nvPr>
            <p:ph type="body" sz="quarter" idx="49" hasCustomPrompt="1"/>
          </p:nvPr>
        </p:nvSpPr>
        <p:spPr>
          <a:xfrm>
            <a:off x="2234075" y="3302878"/>
            <a:ext cx="7391683" cy="222049"/>
          </a:xfrm>
        </p:spPr>
        <p:txBody>
          <a:bodyPr/>
          <a:lstStyle>
            <a:lvl1pPr>
              <a:defRPr sz="1400" baseline="0">
                <a:solidFill>
                  <a:srgbClr val="4A4F55"/>
                </a:solidFill>
              </a:defRPr>
            </a:lvl1pPr>
          </a:lstStyle>
          <a:p>
            <a:pPr lvl="0"/>
            <a:r>
              <a:rPr lang="en-US" dirty="0"/>
              <a:t>Name, Title</a:t>
            </a:r>
          </a:p>
        </p:txBody>
      </p:sp>
      <p:sp>
        <p:nvSpPr>
          <p:cNvPr id="59" name="Text Placeholder 9"/>
          <p:cNvSpPr>
            <a:spLocks noGrp="1"/>
          </p:cNvSpPr>
          <p:nvPr>
            <p:ph type="body" sz="quarter" idx="50" hasCustomPrompt="1"/>
          </p:nvPr>
        </p:nvSpPr>
        <p:spPr>
          <a:xfrm>
            <a:off x="2234075" y="3541585"/>
            <a:ext cx="7391683" cy="258627"/>
          </a:xfrm>
        </p:spPr>
        <p:txBody>
          <a:bodyPr/>
          <a:lstStyle>
            <a:lvl1pPr>
              <a:defRPr sz="900" b="0" baseline="0">
                <a:solidFill>
                  <a:srgbClr val="4A4F55"/>
                </a:solidFill>
              </a:defRPr>
            </a:lvl1pPr>
          </a:lstStyle>
          <a:p>
            <a:pPr lvl="0"/>
            <a:r>
              <a:rPr lang="en-US" dirty="0"/>
              <a:t>first.last@psc.com</a:t>
            </a:r>
          </a:p>
        </p:txBody>
      </p:sp>
      <p:sp>
        <p:nvSpPr>
          <p:cNvPr id="60" name="Rectangle 59"/>
          <p:cNvSpPr/>
          <p:nvPr userDrawn="1"/>
        </p:nvSpPr>
        <p:spPr>
          <a:xfrm>
            <a:off x="460375" y="5166995"/>
            <a:ext cx="1554480" cy="15544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412" fontAlgn="auto">
              <a:spcBef>
                <a:spcPts val="0"/>
              </a:spcBef>
              <a:spcAft>
                <a:spcPts val="0"/>
              </a:spcAft>
            </a:pPr>
            <a:endParaRPr lang="en-US" sz="2000" b="0" i="0" dirty="0">
              <a:solidFill>
                <a:prstClr val="white"/>
              </a:solidFill>
            </a:endParaRPr>
          </a:p>
        </p:txBody>
      </p:sp>
      <p:sp>
        <p:nvSpPr>
          <p:cNvPr id="62" name="Text Placeholder 7"/>
          <p:cNvSpPr>
            <a:spLocks noGrp="1"/>
          </p:cNvSpPr>
          <p:nvPr>
            <p:ph type="body" sz="quarter" idx="52" hasCustomPrompt="1"/>
          </p:nvPr>
        </p:nvSpPr>
        <p:spPr>
          <a:xfrm>
            <a:off x="682754" y="5333607"/>
            <a:ext cx="1109722" cy="350838"/>
          </a:xfrm>
        </p:spPr>
        <p:txBody>
          <a:bodyPr anchor="ctr" anchorCtr="0"/>
          <a:lstStyle>
            <a:lvl1pPr algn="ctr">
              <a:defRPr>
                <a:solidFill>
                  <a:schemeClr val="bg1"/>
                </a:solidFill>
              </a:defRPr>
            </a:lvl1pPr>
          </a:lstStyle>
          <a:p>
            <a:pPr lvl="0"/>
            <a:r>
              <a:rPr lang="en-US" dirty="0"/>
              <a:t>00</a:t>
            </a:r>
          </a:p>
        </p:txBody>
      </p:sp>
      <p:sp>
        <p:nvSpPr>
          <p:cNvPr id="63" name="Text Placeholder 7"/>
          <p:cNvSpPr>
            <a:spLocks noGrp="1"/>
          </p:cNvSpPr>
          <p:nvPr>
            <p:ph type="body" sz="quarter" idx="53" hasCustomPrompt="1"/>
          </p:nvPr>
        </p:nvSpPr>
        <p:spPr>
          <a:xfrm>
            <a:off x="682754" y="5929880"/>
            <a:ext cx="1109722" cy="350838"/>
          </a:xfrm>
        </p:spPr>
        <p:txBody>
          <a:bodyPr anchor="ctr" anchorCtr="0"/>
          <a:lstStyle>
            <a:lvl1pPr algn="ctr">
              <a:defRPr>
                <a:solidFill>
                  <a:schemeClr val="bg1"/>
                </a:solidFill>
              </a:defRPr>
            </a:lvl1pPr>
          </a:lstStyle>
          <a:p>
            <a:pPr lvl="0"/>
            <a:r>
              <a:rPr lang="en-US" dirty="0"/>
              <a:t>00</a:t>
            </a:r>
          </a:p>
        </p:txBody>
      </p:sp>
      <p:sp>
        <p:nvSpPr>
          <p:cNvPr id="64" name="Text Placeholder 7"/>
          <p:cNvSpPr>
            <a:spLocks noGrp="1"/>
          </p:cNvSpPr>
          <p:nvPr>
            <p:ph type="body" sz="quarter" idx="54" hasCustomPrompt="1"/>
          </p:nvPr>
        </p:nvSpPr>
        <p:spPr>
          <a:xfrm>
            <a:off x="597535" y="5647455"/>
            <a:ext cx="1280160" cy="222821"/>
          </a:xfrm>
        </p:spPr>
        <p:txBody>
          <a:bodyPr anchor="ctr" anchorCtr="0"/>
          <a:lstStyle>
            <a:lvl1pPr algn="ctr">
              <a:defRPr sz="900">
                <a:solidFill>
                  <a:schemeClr val="bg1"/>
                </a:solidFill>
              </a:defRPr>
            </a:lvl1pPr>
          </a:lstStyle>
          <a:p>
            <a:pPr lvl="0"/>
            <a:r>
              <a:rPr lang="en-US" dirty="0"/>
              <a:t>Years of Experience</a:t>
            </a:r>
          </a:p>
        </p:txBody>
      </p:sp>
      <p:sp>
        <p:nvSpPr>
          <p:cNvPr id="65" name="Text Placeholder 7"/>
          <p:cNvSpPr>
            <a:spLocks noGrp="1"/>
          </p:cNvSpPr>
          <p:nvPr>
            <p:ph type="body" sz="quarter" idx="55" hasCustomPrompt="1"/>
          </p:nvPr>
        </p:nvSpPr>
        <p:spPr>
          <a:xfrm>
            <a:off x="600459" y="6243726"/>
            <a:ext cx="1274313" cy="222821"/>
          </a:xfrm>
        </p:spPr>
        <p:txBody>
          <a:bodyPr anchor="ctr" anchorCtr="0"/>
          <a:lstStyle>
            <a:lvl1pPr algn="ctr">
              <a:defRPr sz="900">
                <a:solidFill>
                  <a:schemeClr val="bg1"/>
                </a:solidFill>
              </a:defRPr>
            </a:lvl1pPr>
          </a:lstStyle>
          <a:p>
            <a:pPr lvl="0"/>
            <a:r>
              <a:rPr lang="en-US" dirty="0"/>
              <a:t>Years at Piper Sandler</a:t>
            </a:r>
          </a:p>
        </p:txBody>
      </p:sp>
      <p:sp>
        <p:nvSpPr>
          <p:cNvPr id="66" name="Text Placeholder 9"/>
          <p:cNvSpPr>
            <a:spLocks noGrp="1"/>
          </p:cNvSpPr>
          <p:nvPr>
            <p:ph type="body" sz="quarter" idx="56" hasCustomPrompt="1"/>
          </p:nvPr>
        </p:nvSpPr>
        <p:spPr>
          <a:xfrm>
            <a:off x="2234075" y="5113830"/>
            <a:ext cx="7391683" cy="222049"/>
          </a:xfrm>
        </p:spPr>
        <p:txBody>
          <a:bodyPr/>
          <a:lstStyle>
            <a:lvl1pPr>
              <a:defRPr sz="1400" baseline="0">
                <a:solidFill>
                  <a:srgbClr val="4A4F55"/>
                </a:solidFill>
              </a:defRPr>
            </a:lvl1pPr>
          </a:lstStyle>
          <a:p>
            <a:pPr lvl="0"/>
            <a:r>
              <a:rPr lang="en-US" dirty="0"/>
              <a:t>Name, Title</a:t>
            </a:r>
          </a:p>
        </p:txBody>
      </p:sp>
      <p:sp>
        <p:nvSpPr>
          <p:cNvPr id="67" name="Text Placeholder 9"/>
          <p:cNvSpPr>
            <a:spLocks noGrp="1"/>
          </p:cNvSpPr>
          <p:nvPr>
            <p:ph type="body" sz="quarter" idx="57" hasCustomPrompt="1"/>
          </p:nvPr>
        </p:nvSpPr>
        <p:spPr>
          <a:xfrm>
            <a:off x="2234075" y="5352537"/>
            <a:ext cx="7391683" cy="258627"/>
          </a:xfrm>
        </p:spPr>
        <p:txBody>
          <a:bodyPr/>
          <a:lstStyle>
            <a:lvl1pPr>
              <a:defRPr sz="900" b="0" baseline="0">
                <a:solidFill>
                  <a:srgbClr val="4A4F55"/>
                </a:solidFill>
              </a:defRPr>
            </a:lvl1pPr>
          </a:lstStyle>
          <a:p>
            <a:pPr lvl="0"/>
            <a:r>
              <a:rPr lang="en-US" dirty="0"/>
              <a:t>first.last@psc.com</a:t>
            </a:r>
          </a:p>
        </p:txBody>
      </p:sp>
      <p:sp>
        <p:nvSpPr>
          <p:cNvPr id="34" name="Text Placeholder 15"/>
          <p:cNvSpPr>
            <a:spLocks noGrp="1"/>
          </p:cNvSpPr>
          <p:nvPr>
            <p:ph type="body" sz="quarter" idx="58" hasCustomPrompt="1"/>
          </p:nvPr>
        </p:nvSpPr>
        <p:spPr>
          <a:xfrm>
            <a:off x="2246645" y="1999426"/>
            <a:ext cx="7347635" cy="1097280"/>
          </a:xfrm>
          <a:prstGeom prst="rect">
            <a:avLst/>
          </a:prstGeom>
        </p:spPr>
        <p:txBody>
          <a:bodyPr lIns="0" tIns="0" rIns="0" bIns="0" numCol="1" spcCol="228600"/>
          <a:lstStyle>
            <a:lvl1pPr>
              <a:lnSpc>
                <a:spcPct val="100000"/>
              </a:lnSpc>
              <a:spcBef>
                <a:spcPts val="0"/>
              </a:spcBef>
              <a:spcAft>
                <a:spcPts val="400"/>
              </a:spcAft>
              <a:defRPr sz="900" b="0" i="0" baseline="0">
                <a:solidFill>
                  <a:srgbClr val="4A4F55"/>
                </a:solidFill>
                <a:latin typeface="+mn-lt"/>
                <a:cs typeface="HelveticaNeueLT Std" pitchFamily="34" charset="0"/>
              </a:defRPr>
            </a:lvl1pPr>
            <a:lvl2pPr marL="228600" indent="-228600">
              <a:spcAft>
                <a:spcPts val="400"/>
              </a:spcAft>
              <a:buFont typeface="Arial" panose="020B0604020202020204" pitchFamily="34" charset="0"/>
              <a:buChar char="•"/>
              <a:defRPr sz="900" b="0">
                <a:latin typeface="+mn-lt"/>
              </a:defRPr>
            </a:lvl2pPr>
          </a:lstStyle>
          <a:p>
            <a:pPr lvl="0"/>
            <a:r>
              <a:rPr lang="en-US" dirty="0"/>
              <a:t>Content (Level One)</a:t>
            </a:r>
          </a:p>
          <a:p>
            <a:pPr lvl="1"/>
            <a:r>
              <a:rPr lang="en-US" dirty="0"/>
              <a:t>Content (Level Two)</a:t>
            </a:r>
          </a:p>
        </p:txBody>
      </p:sp>
      <p:sp>
        <p:nvSpPr>
          <p:cNvPr id="39" name="Text Placeholder 15"/>
          <p:cNvSpPr>
            <a:spLocks noGrp="1"/>
          </p:cNvSpPr>
          <p:nvPr>
            <p:ph type="body" sz="quarter" idx="59" hasCustomPrompt="1"/>
          </p:nvPr>
        </p:nvSpPr>
        <p:spPr>
          <a:xfrm>
            <a:off x="2246645" y="3805242"/>
            <a:ext cx="7347635" cy="1097280"/>
          </a:xfrm>
          <a:prstGeom prst="rect">
            <a:avLst/>
          </a:prstGeom>
        </p:spPr>
        <p:txBody>
          <a:bodyPr lIns="0" tIns="0" rIns="0" bIns="0" numCol="1" spcCol="228600"/>
          <a:lstStyle>
            <a:lvl1pPr>
              <a:lnSpc>
                <a:spcPct val="100000"/>
              </a:lnSpc>
              <a:spcBef>
                <a:spcPts val="0"/>
              </a:spcBef>
              <a:spcAft>
                <a:spcPts val="400"/>
              </a:spcAft>
              <a:defRPr sz="900" b="0" i="0" baseline="0">
                <a:solidFill>
                  <a:srgbClr val="4A4F55"/>
                </a:solidFill>
                <a:latin typeface="+mn-lt"/>
                <a:cs typeface="HelveticaNeueLT Std" pitchFamily="34" charset="0"/>
              </a:defRPr>
            </a:lvl1pPr>
            <a:lvl2pPr marL="228600" indent="-228600">
              <a:spcAft>
                <a:spcPts val="400"/>
              </a:spcAft>
              <a:buFont typeface="Arial" panose="020B0604020202020204" pitchFamily="34" charset="0"/>
              <a:buChar char="•"/>
              <a:defRPr sz="900" b="0">
                <a:latin typeface="+mn-lt"/>
              </a:defRPr>
            </a:lvl2pPr>
          </a:lstStyle>
          <a:p>
            <a:pPr lvl="0"/>
            <a:r>
              <a:rPr lang="en-US" dirty="0"/>
              <a:t>Content (Level One)</a:t>
            </a:r>
          </a:p>
          <a:p>
            <a:pPr lvl="1"/>
            <a:r>
              <a:rPr lang="en-US" dirty="0"/>
              <a:t>Content (Level Two)</a:t>
            </a:r>
          </a:p>
        </p:txBody>
      </p:sp>
      <p:sp>
        <p:nvSpPr>
          <p:cNvPr id="41" name="Text Placeholder 15"/>
          <p:cNvSpPr>
            <a:spLocks noGrp="1"/>
          </p:cNvSpPr>
          <p:nvPr>
            <p:ph type="body" sz="quarter" idx="60" hasCustomPrompt="1"/>
          </p:nvPr>
        </p:nvSpPr>
        <p:spPr>
          <a:xfrm>
            <a:off x="2246645" y="5610671"/>
            <a:ext cx="7347635" cy="1097280"/>
          </a:xfrm>
          <a:prstGeom prst="rect">
            <a:avLst/>
          </a:prstGeom>
        </p:spPr>
        <p:txBody>
          <a:bodyPr lIns="0" tIns="0" rIns="0" bIns="0" numCol="1" spcCol="228600"/>
          <a:lstStyle>
            <a:lvl1pPr>
              <a:lnSpc>
                <a:spcPct val="100000"/>
              </a:lnSpc>
              <a:spcBef>
                <a:spcPts val="0"/>
              </a:spcBef>
              <a:spcAft>
                <a:spcPts val="400"/>
              </a:spcAft>
              <a:defRPr sz="900" b="0" i="0" baseline="0">
                <a:solidFill>
                  <a:srgbClr val="4A4F55"/>
                </a:solidFill>
                <a:latin typeface="+mn-lt"/>
                <a:cs typeface="HelveticaNeueLT Std" pitchFamily="34" charset="0"/>
              </a:defRPr>
            </a:lvl1pPr>
            <a:lvl2pPr marL="228600" indent="-228600">
              <a:spcAft>
                <a:spcPts val="400"/>
              </a:spcAft>
              <a:buFont typeface="Arial" panose="020B0604020202020204" pitchFamily="34" charset="0"/>
              <a:buChar char="•"/>
              <a:defRPr sz="900" b="0">
                <a:latin typeface="+mn-lt"/>
              </a:defRPr>
            </a:lvl2pPr>
          </a:lstStyle>
          <a:p>
            <a:pPr lvl="0"/>
            <a:r>
              <a:rPr lang="en-US" dirty="0"/>
              <a:t>Content (Level One)</a:t>
            </a:r>
          </a:p>
          <a:p>
            <a:pPr lvl="1"/>
            <a:r>
              <a:rPr lang="en-US" dirty="0"/>
              <a:t>Content (Level Two)</a:t>
            </a:r>
          </a:p>
        </p:txBody>
      </p:sp>
    </p:spTree>
    <p:extLst>
      <p:ext uri="{BB962C8B-B14F-4D97-AF65-F5344CB8AC3E}">
        <p14:creationId xmlns:p14="http://schemas.microsoft.com/office/powerpoint/2010/main" val="1643619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sz="1200" i="0">
                <a:solidFill>
                  <a:schemeClr val="tx1"/>
                </a:solidFill>
                <a:latin typeface="+mn-lt"/>
              </a:defRPr>
            </a:lvl1pPr>
          </a:lstStyle>
          <a:p>
            <a:pPr>
              <a:defRPr/>
            </a:pPr>
            <a:r>
              <a:rPr lang="en-US" altLang="zh-CN" dirty="0"/>
              <a:t> </a:t>
            </a:r>
          </a:p>
        </p:txBody>
      </p:sp>
      <p:cxnSp>
        <p:nvCxnSpPr>
          <p:cNvPr id="4" name="Straight Connector 3"/>
          <p:cNvCxnSpPr/>
          <p:nvPr userDrawn="1"/>
        </p:nvCxnSpPr>
        <p:spPr>
          <a:xfrm>
            <a:off x="457200" y="802178"/>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18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Blank w Subhead">
    <p:spTree>
      <p:nvGrpSpPr>
        <p:cNvPr id="1" name=""/>
        <p:cNvGrpSpPr/>
        <p:nvPr/>
      </p:nvGrpSpPr>
      <p:grpSpPr>
        <a:xfrm>
          <a:off x="0" y="0"/>
          <a:ext cx="0" cy="0"/>
          <a:chOff x="0" y="0"/>
          <a:chExt cx="0" cy="0"/>
        </a:xfrm>
      </p:grpSpPr>
      <p:sp>
        <p:nvSpPr>
          <p:cNvPr id="14" name="Title 12"/>
          <p:cNvSpPr>
            <a:spLocks noGrp="1"/>
          </p:cNvSpPr>
          <p:nvPr>
            <p:ph type="title" hasCustomPrompt="1"/>
          </p:nvPr>
        </p:nvSpPr>
        <p:spPr>
          <a:xfrm>
            <a:off x="457200" y="838200"/>
            <a:ext cx="9128760" cy="332509"/>
          </a:xfrm>
          <a:prstGeom prst="rect">
            <a:avLst/>
          </a:prstGeom>
        </p:spPr>
        <p:txBody>
          <a:bodyPr lIns="0" tIns="0" rIns="0" bIns="0"/>
          <a:lstStyle>
            <a:lvl1pPr algn="l">
              <a:defRPr sz="2400" b="1" kern="0" cap="none" spc="0" baseline="0">
                <a:solidFill>
                  <a:schemeClr val="accent1"/>
                </a:solidFill>
                <a:latin typeface="Arial" panose="020B0604020202020204" pitchFamily="34" charset="0"/>
                <a:cs typeface="Arial" panose="020B0604020202020204" pitchFamily="34" charset="0"/>
              </a:defRPr>
            </a:lvl1pPr>
          </a:lstStyle>
          <a:p>
            <a:r>
              <a:rPr lang="en-US" dirty="0"/>
              <a:t>Header Here</a:t>
            </a:r>
          </a:p>
        </p:txBody>
      </p:sp>
      <p:sp>
        <p:nvSpPr>
          <p:cNvPr id="6" name="Text Placeholder 2"/>
          <p:cNvSpPr>
            <a:spLocks noGrp="1"/>
          </p:cNvSpPr>
          <p:nvPr>
            <p:ph type="body" sz="quarter" idx="13" hasCustomPrompt="1"/>
          </p:nvPr>
        </p:nvSpPr>
        <p:spPr>
          <a:xfrm>
            <a:off x="457200" y="1295400"/>
            <a:ext cx="9144000" cy="228600"/>
          </a:xfrm>
          <a:prstGeom prst="rect">
            <a:avLst/>
          </a:prstGeom>
        </p:spPr>
        <p:txBody>
          <a:bodyPr vert="horz" lIns="0" tIns="0" rIns="0" bIns="0"/>
          <a:lstStyle>
            <a:lvl1pPr marL="0" indent="0">
              <a:buFontTx/>
              <a:buNone/>
              <a:defRPr sz="1400" i="0" cap="none" spc="0" baseline="0">
                <a:solidFill>
                  <a:schemeClr val="tx1"/>
                </a:solidFill>
                <a:latin typeface="Arial" panose="020B0604020202020204" pitchFamily="34" charset="0"/>
                <a:cs typeface="Arial" panose="020B0604020202020204" pitchFamily="34" charset="0"/>
              </a:defRPr>
            </a:lvl1pPr>
            <a:lvl2pPr marL="457200" indent="0">
              <a:buFontTx/>
              <a:buNone/>
              <a:defRPr sz="1500" baseline="0">
                <a:latin typeface="Arial Narrow"/>
              </a:defRPr>
            </a:lvl2pPr>
            <a:lvl3pPr marL="914400" indent="0">
              <a:buFontTx/>
              <a:buNone/>
              <a:defRPr sz="1500" baseline="0">
                <a:latin typeface="Arial Narrow"/>
              </a:defRPr>
            </a:lvl3pPr>
            <a:lvl4pPr marL="1371600" indent="0">
              <a:buFontTx/>
              <a:buNone/>
              <a:defRPr sz="1500" baseline="0">
                <a:latin typeface="Arial Narrow"/>
              </a:defRPr>
            </a:lvl4pPr>
            <a:lvl5pPr marL="1828800" indent="0" algn="l">
              <a:buFontTx/>
              <a:buNone/>
              <a:defRPr sz="1500" baseline="0">
                <a:latin typeface="Arial Narrow"/>
              </a:defRPr>
            </a:lvl5pPr>
          </a:lstStyle>
          <a:p>
            <a:pPr lvl="0"/>
            <a:r>
              <a:rPr lang="en-US" dirty="0" err="1"/>
              <a:t>Subheader</a:t>
            </a:r>
            <a:r>
              <a:rPr lang="en-US" dirty="0"/>
              <a:t> Here</a:t>
            </a:r>
          </a:p>
        </p:txBody>
      </p:sp>
      <p:sp>
        <p:nvSpPr>
          <p:cNvPr id="8" name="Text Placeholder 2"/>
          <p:cNvSpPr>
            <a:spLocks noGrp="1"/>
          </p:cNvSpPr>
          <p:nvPr>
            <p:ph type="body" sz="quarter" idx="16"/>
          </p:nvPr>
        </p:nvSpPr>
        <p:spPr>
          <a:xfrm>
            <a:off x="457200" y="7162800"/>
            <a:ext cx="5029200" cy="228600"/>
          </a:xfrm>
          <a:prstGeom prst="rect">
            <a:avLst/>
          </a:prstGeom>
        </p:spPr>
        <p:txBody>
          <a:bodyPr lIns="0" tIns="0" rIns="0" bIns="0" anchor="b" anchorCtr="0"/>
          <a:lstStyle>
            <a:lvl1pPr marL="0" indent="0">
              <a:spcBef>
                <a:spcPts val="0"/>
              </a:spcBef>
              <a:buNone/>
              <a:defRPr sz="700">
                <a:solidFill>
                  <a:schemeClr val="tx1"/>
                </a:solidFill>
                <a:latin typeface="Arial"/>
                <a:cs typeface="Arial"/>
              </a:defRPr>
            </a:lvl1pPr>
            <a:lvl2pPr>
              <a:defRPr sz="700">
                <a:solidFill>
                  <a:schemeClr val="tx1"/>
                </a:solidFill>
              </a:defRPr>
            </a:lvl2pPr>
            <a:lvl3pPr>
              <a:defRPr sz="700">
                <a:solidFill>
                  <a:schemeClr val="tx1"/>
                </a:solidFill>
              </a:defRPr>
            </a:lvl3pPr>
            <a:lvl4pPr>
              <a:defRPr sz="700">
                <a:solidFill>
                  <a:schemeClr val="tx1"/>
                </a:solidFill>
              </a:defRPr>
            </a:lvl4pPr>
            <a:lvl5pPr>
              <a:defRPr sz="700">
                <a:solidFill>
                  <a:schemeClr val="tx1"/>
                </a:solidFill>
              </a:defRPr>
            </a:lvl5pPr>
          </a:lstStyle>
          <a:p>
            <a:pPr lvl="0"/>
            <a:r>
              <a:rPr lang="en-US" dirty="0"/>
              <a:t>Click to edit Master text styles</a:t>
            </a:r>
          </a:p>
        </p:txBody>
      </p:sp>
      <p:cxnSp>
        <p:nvCxnSpPr>
          <p:cNvPr id="11" name="Straight Connector 10"/>
          <p:cNvCxnSpPr/>
          <p:nvPr userDrawn="1"/>
        </p:nvCxnSpPr>
        <p:spPr>
          <a:xfrm>
            <a:off x="457200" y="795528"/>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457200"/>
            <a:ext cx="1371600" cy="208287"/>
          </a:xfrm>
          <a:prstGeom prst="rect">
            <a:avLst/>
          </a:prstGeom>
        </p:spPr>
      </p:pic>
    </p:spTree>
    <p:extLst>
      <p:ext uri="{BB962C8B-B14F-4D97-AF65-F5344CB8AC3E}">
        <p14:creationId xmlns:p14="http://schemas.microsoft.com/office/powerpoint/2010/main" val="334155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ext Placeholder 10"/>
          <p:cNvSpPr>
            <a:spLocks noGrp="1"/>
          </p:cNvSpPr>
          <p:nvPr>
            <p:ph type="body" sz="quarter" idx="14" hasCustomPrompt="1"/>
          </p:nvPr>
        </p:nvSpPr>
        <p:spPr>
          <a:xfrm>
            <a:off x="457200" y="1600200"/>
            <a:ext cx="9144000" cy="5562600"/>
          </a:xfrm>
          <a:prstGeom prst="rect">
            <a:avLst/>
          </a:prstGeom>
        </p:spPr>
        <p:txBody>
          <a:bodyPr lIns="0" tIns="0" rIns="0" bIns="0"/>
          <a:lstStyle>
            <a:lvl1pPr marL="0" indent="0">
              <a:spcBef>
                <a:spcPts val="1500"/>
              </a:spcBef>
              <a:buFontTx/>
              <a:buNone/>
              <a:defRPr sz="1300" b="1" i="0" strike="noStrike" kern="0" cap="all" spc="0" baseline="0">
                <a:solidFill>
                  <a:schemeClr val="tx1"/>
                </a:solidFill>
                <a:latin typeface="Arial" panose="020B0604020202020204" pitchFamily="34" charset="0"/>
                <a:cs typeface="Arial" panose="020B0604020202020204" pitchFamily="34" charset="0"/>
              </a:defRPr>
            </a:lvl1pPr>
            <a:lvl2pPr marL="0">
              <a:spcBef>
                <a:spcPts val="900"/>
              </a:spcBef>
              <a:spcAft>
                <a:spcPts val="600"/>
              </a:spcAft>
              <a:buFontTx/>
              <a:buNone/>
              <a:defRPr sz="1300">
                <a:solidFill>
                  <a:schemeClr val="tx1"/>
                </a:solidFill>
                <a:latin typeface="Arial" panose="020B0604020202020204" pitchFamily="34" charset="0"/>
                <a:cs typeface="Arial" panose="020B0604020202020204" pitchFamily="34" charset="0"/>
              </a:defRPr>
            </a:lvl2pPr>
            <a:lvl3pPr marL="457200" indent="-228600">
              <a:spcBef>
                <a:spcPts val="0"/>
              </a:spcBef>
              <a:spcAft>
                <a:spcPts val="500"/>
              </a:spcAft>
              <a:buFont typeface="Arial" pitchFamily="34" charset="0"/>
              <a:buChar char="•"/>
              <a:defRPr sz="1300">
                <a:solidFill>
                  <a:schemeClr val="tx1"/>
                </a:solidFill>
                <a:latin typeface="Arial" panose="020B0604020202020204" pitchFamily="34" charset="0"/>
                <a:cs typeface="Arial" panose="020B0604020202020204" pitchFamily="34" charset="0"/>
              </a:defRPr>
            </a:lvl3pPr>
            <a:lvl4pPr marL="685800" indent="-228600">
              <a:spcBef>
                <a:spcPts val="0"/>
              </a:spcBef>
              <a:spcAft>
                <a:spcPts val="500"/>
              </a:spcAft>
              <a:buFont typeface="Sabon MT" pitchFamily="18" charset="0"/>
              <a:buChar char="–"/>
              <a:defRPr sz="1200">
                <a:solidFill>
                  <a:schemeClr val="tx1"/>
                </a:solidFill>
                <a:latin typeface="Arial" panose="020B0604020202020204" pitchFamily="34" charset="0"/>
                <a:cs typeface="Arial" panose="020B0604020202020204" pitchFamily="34" charset="0"/>
              </a:defRPr>
            </a:lvl4pPr>
            <a:lvl5pPr marL="914400" indent="-228600">
              <a:spcBef>
                <a:spcPts val="0"/>
              </a:spcBef>
              <a:spcAft>
                <a:spcPts val="300"/>
              </a:spcAft>
              <a:buFont typeface="Arial" pitchFamily="34" charset="0"/>
              <a:buChar char="•"/>
              <a:defRPr sz="1000" i="1">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2"/>
          <p:cNvSpPr>
            <a:spLocks noGrp="1"/>
          </p:cNvSpPr>
          <p:nvPr>
            <p:ph type="title" hasCustomPrompt="1"/>
          </p:nvPr>
        </p:nvSpPr>
        <p:spPr>
          <a:xfrm>
            <a:off x="457200" y="838200"/>
            <a:ext cx="9128760" cy="332509"/>
          </a:xfrm>
          <a:prstGeom prst="rect">
            <a:avLst/>
          </a:prstGeom>
        </p:spPr>
        <p:txBody>
          <a:bodyPr lIns="0" tIns="0" rIns="0" bIns="0"/>
          <a:lstStyle>
            <a:lvl1pPr algn="l">
              <a:defRPr sz="2400" b="1" kern="0" cap="none" spc="0" baseline="0">
                <a:solidFill>
                  <a:schemeClr val="accent1"/>
                </a:solidFill>
                <a:latin typeface="Arial" panose="020B0604020202020204" pitchFamily="34" charset="0"/>
                <a:cs typeface="Arial" panose="020B0604020202020204" pitchFamily="34" charset="0"/>
              </a:defRPr>
            </a:lvl1pPr>
          </a:lstStyle>
          <a:p>
            <a:r>
              <a:rPr lang="en-US" dirty="0"/>
              <a:t>Header Here</a:t>
            </a:r>
          </a:p>
        </p:txBody>
      </p:sp>
      <p:sp>
        <p:nvSpPr>
          <p:cNvPr id="7" name="Text Placeholder 2"/>
          <p:cNvSpPr>
            <a:spLocks noGrp="1"/>
          </p:cNvSpPr>
          <p:nvPr>
            <p:ph type="body" sz="quarter" idx="16"/>
          </p:nvPr>
        </p:nvSpPr>
        <p:spPr>
          <a:xfrm>
            <a:off x="457200" y="7162800"/>
            <a:ext cx="5029200" cy="228600"/>
          </a:xfrm>
          <a:prstGeom prst="rect">
            <a:avLst/>
          </a:prstGeom>
        </p:spPr>
        <p:txBody>
          <a:bodyPr lIns="0" tIns="0" rIns="0" bIns="0" anchor="b" anchorCtr="0"/>
          <a:lstStyle>
            <a:lvl1pPr marL="0" indent="0">
              <a:spcBef>
                <a:spcPts val="0"/>
              </a:spcBef>
              <a:buNone/>
              <a:defRPr sz="700">
                <a:solidFill>
                  <a:schemeClr val="tx1"/>
                </a:solidFill>
                <a:latin typeface="Arial" panose="020B0604020202020204" pitchFamily="34" charset="0"/>
                <a:cs typeface="Arial" panose="020B0604020202020204" pitchFamily="34" charset="0"/>
              </a:defRPr>
            </a:lvl1pPr>
            <a:lvl2pPr>
              <a:defRPr sz="700">
                <a:solidFill>
                  <a:schemeClr val="tx1"/>
                </a:solidFill>
              </a:defRPr>
            </a:lvl2pPr>
            <a:lvl3pPr>
              <a:defRPr sz="700">
                <a:solidFill>
                  <a:schemeClr val="tx1"/>
                </a:solidFill>
              </a:defRPr>
            </a:lvl3pPr>
            <a:lvl4pPr>
              <a:defRPr sz="700">
                <a:solidFill>
                  <a:schemeClr val="tx1"/>
                </a:solidFill>
              </a:defRPr>
            </a:lvl4pPr>
            <a:lvl5pPr>
              <a:defRPr sz="700">
                <a:solidFill>
                  <a:schemeClr val="tx1"/>
                </a:solidFill>
              </a:defRPr>
            </a:lvl5pPr>
          </a:lstStyle>
          <a:p>
            <a:pPr lvl="0"/>
            <a:r>
              <a:rPr lang="en-US" dirty="0"/>
              <a:t>Click to edit Master text styles</a:t>
            </a:r>
          </a:p>
        </p:txBody>
      </p:sp>
      <p:cxnSp>
        <p:nvCxnSpPr>
          <p:cNvPr id="10" name="Straight Connector 9"/>
          <p:cNvCxnSpPr/>
          <p:nvPr userDrawn="1"/>
        </p:nvCxnSpPr>
        <p:spPr>
          <a:xfrm>
            <a:off x="457200" y="795528"/>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457200"/>
            <a:ext cx="1371600" cy="208287"/>
          </a:xfrm>
          <a:prstGeom prst="rect">
            <a:avLst/>
          </a:prstGeom>
        </p:spPr>
      </p:pic>
    </p:spTree>
    <p:extLst>
      <p:ext uri="{BB962C8B-B14F-4D97-AF65-F5344CB8AC3E}">
        <p14:creationId xmlns:p14="http://schemas.microsoft.com/office/powerpoint/2010/main" val="239687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12" name="Title 12"/>
          <p:cNvSpPr>
            <a:spLocks noGrp="1"/>
          </p:cNvSpPr>
          <p:nvPr>
            <p:ph type="title" hasCustomPrompt="1"/>
          </p:nvPr>
        </p:nvSpPr>
        <p:spPr>
          <a:xfrm>
            <a:off x="457200" y="838200"/>
            <a:ext cx="9128760" cy="332509"/>
          </a:xfrm>
          <a:prstGeom prst="rect">
            <a:avLst/>
          </a:prstGeom>
        </p:spPr>
        <p:txBody>
          <a:bodyPr lIns="0" tIns="0" rIns="0" bIns="0"/>
          <a:lstStyle>
            <a:lvl1pPr algn="l">
              <a:defRPr sz="2400" b="1" kern="0" cap="none" spc="0" baseline="0">
                <a:solidFill>
                  <a:schemeClr val="accent1"/>
                </a:solidFill>
                <a:latin typeface="Arial" panose="020B0604020202020204" pitchFamily="34" charset="0"/>
                <a:cs typeface="Arial" panose="020B0604020202020204" pitchFamily="34" charset="0"/>
              </a:defRPr>
            </a:lvl1pPr>
          </a:lstStyle>
          <a:p>
            <a:r>
              <a:rPr lang="en-US" dirty="0"/>
              <a:t>Header Here</a:t>
            </a:r>
          </a:p>
        </p:txBody>
      </p:sp>
      <p:sp>
        <p:nvSpPr>
          <p:cNvPr id="7" name="Text Placeholder 2"/>
          <p:cNvSpPr>
            <a:spLocks noGrp="1"/>
          </p:cNvSpPr>
          <p:nvPr>
            <p:ph type="body" sz="quarter" idx="13" hasCustomPrompt="1"/>
          </p:nvPr>
        </p:nvSpPr>
        <p:spPr>
          <a:xfrm>
            <a:off x="457200" y="1295400"/>
            <a:ext cx="9144000" cy="228600"/>
          </a:xfrm>
          <a:prstGeom prst="rect">
            <a:avLst/>
          </a:prstGeom>
        </p:spPr>
        <p:txBody>
          <a:bodyPr vert="horz" lIns="0" tIns="0" rIns="0" bIns="0"/>
          <a:lstStyle>
            <a:lvl1pPr marL="0" indent="0">
              <a:buFontTx/>
              <a:buNone/>
              <a:defRPr sz="1400" i="0" cap="none" spc="0" baseline="0">
                <a:solidFill>
                  <a:schemeClr val="tx1"/>
                </a:solidFill>
                <a:latin typeface="Arial" panose="020B0604020202020204" pitchFamily="34" charset="0"/>
                <a:cs typeface="Arial" panose="020B0604020202020204" pitchFamily="34" charset="0"/>
              </a:defRPr>
            </a:lvl1pPr>
            <a:lvl2pPr marL="457200" indent="0">
              <a:buFontTx/>
              <a:buNone/>
              <a:defRPr sz="1500" baseline="0">
                <a:latin typeface="Arial Narrow"/>
              </a:defRPr>
            </a:lvl2pPr>
            <a:lvl3pPr marL="914400" indent="0">
              <a:buFontTx/>
              <a:buNone/>
              <a:defRPr sz="1500" baseline="0">
                <a:latin typeface="Arial Narrow"/>
              </a:defRPr>
            </a:lvl3pPr>
            <a:lvl4pPr marL="1371600" indent="0">
              <a:buFontTx/>
              <a:buNone/>
              <a:defRPr sz="1500" baseline="0">
                <a:latin typeface="Arial Narrow"/>
              </a:defRPr>
            </a:lvl4pPr>
            <a:lvl5pPr marL="1828800" indent="0" algn="l">
              <a:buFontTx/>
              <a:buNone/>
              <a:defRPr sz="1500" baseline="0">
                <a:latin typeface="Arial Narrow"/>
              </a:defRPr>
            </a:lvl5pPr>
          </a:lstStyle>
          <a:p>
            <a:pPr lvl="0"/>
            <a:r>
              <a:rPr lang="en-US" dirty="0" err="1"/>
              <a:t>Subheader</a:t>
            </a:r>
            <a:r>
              <a:rPr lang="en-US" dirty="0"/>
              <a:t> Here</a:t>
            </a:r>
          </a:p>
        </p:txBody>
      </p:sp>
      <p:sp>
        <p:nvSpPr>
          <p:cNvPr id="13" name="Text Placeholder 2"/>
          <p:cNvSpPr>
            <a:spLocks noGrp="1"/>
          </p:cNvSpPr>
          <p:nvPr>
            <p:ph type="body" sz="quarter" idx="16"/>
          </p:nvPr>
        </p:nvSpPr>
        <p:spPr>
          <a:xfrm>
            <a:off x="457200" y="7162800"/>
            <a:ext cx="5029200" cy="228600"/>
          </a:xfrm>
          <a:prstGeom prst="rect">
            <a:avLst/>
          </a:prstGeom>
        </p:spPr>
        <p:txBody>
          <a:bodyPr lIns="0" tIns="0" rIns="0" bIns="0" anchor="b" anchorCtr="0"/>
          <a:lstStyle>
            <a:lvl1pPr marL="0" indent="0">
              <a:spcBef>
                <a:spcPts val="0"/>
              </a:spcBef>
              <a:buNone/>
              <a:defRPr sz="700">
                <a:solidFill>
                  <a:schemeClr val="tx1"/>
                </a:solidFill>
                <a:latin typeface="Arial" panose="020B0604020202020204" pitchFamily="34" charset="0"/>
                <a:cs typeface="Arial" panose="020B0604020202020204" pitchFamily="34" charset="0"/>
              </a:defRPr>
            </a:lvl1pPr>
            <a:lvl2pPr>
              <a:defRPr sz="700">
                <a:solidFill>
                  <a:schemeClr val="tx1"/>
                </a:solidFill>
              </a:defRPr>
            </a:lvl2pPr>
            <a:lvl3pPr>
              <a:defRPr sz="700">
                <a:solidFill>
                  <a:schemeClr val="tx1"/>
                </a:solidFill>
              </a:defRPr>
            </a:lvl3pPr>
            <a:lvl4pPr>
              <a:defRPr sz="700">
                <a:solidFill>
                  <a:schemeClr val="tx1"/>
                </a:solidFill>
              </a:defRPr>
            </a:lvl4pPr>
            <a:lvl5pPr>
              <a:defRPr sz="700">
                <a:solidFill>
                  <a:schemeClr val="tx1"/>
                </a:solidFill>
              </a:defRPr>
            </a:lvl5pPr>
          </a:lstStyle>
          <a:p>
            <a:pPr lvl="0"/>
            <a:r>
              <a:rPr lang="en-US" dirty="0"/>
              <a:t>Click to edit Master text styles</a:t>
            </a:r>
          </a:p>
        </p:txBody>
      </p:sp>
      <p:sp>
        <p:nvSpPr>
          <p:cNvPr id="17" name="Text Placeholder 10"/>
          <p:cNvSpPr>
            <a:spLocks noGrp="1"/>
          </p:cNvSpPr>
          <p:nvPr>
            <p:ph type="body" sz="quarter" idx="14" hasCustomPrompt="1"/>
          </p:nvPr>
        </p:nvSpPr>
        <p:spPr>
          <a:xfrm>
            <a:off x="457200" y="1828800"/>
            <a:ext cx="9144000" cy="5334000"/>
          </a:xfrm>
          <a:prstGeom prst="rect">
            <a:avLst/>
          </a:prstGeom>
        </p:spPr>
        <p:txBody>
          <a:bodyPr lIns="0" tIns="0" rIns="0" bIns="0"/>
          <a:lstStyle>
            <a:lvl1pPr marL="0" indent="0">
              <a:spcBef>
                <a:spcPts val="1500"/>
              </a:spcBef>
              <a:buFontTx/>
              <a:buNone/>
              <a:defRPr sz="1300" b="1" i="0" strike="noStrike" kern="0" cap="all" spc="0" baseline="0">
                <a:solidFill>
                  <a:schemeClr val="tx1"/>
                </a:solidFill>
                <a:latin typeface="Arial" panose="020B0604020202020204" pitchFamily="34" charset="0"/>
                <a:cs typeface="Arial" panose="020B0604020202020204" pitchFamily="34" charset="0"/>
              </a:defRPr>
            </a:lvl1pPr>
            <a:lvl2pPr marL="0">
              <a:spcBef>
                <a:spcPts val="900"/>
              </a:spcBef>
              <a:spcAft>
                <a:spcPts val="600"/>
              </a:spcAft>
              <a:buFontTx/>
              <a:buNone/>
              <a:defRPr sz="1300">
                <a:solidFill>
                  <a:schemeClr val="tx1"/>
                </a:solidFill>
                <a:latin typeface="Arial" panose="020B0604020202020204" pitchFamily="34" charset="0"/>
                <a:cs typeface="Arial" panose="020B0604020202020204" pitchFamily="34" charset="0"/>
              </a:defRPr>
            </a:lvl2pPr>
            <a:lvl3pPr marL="457200" indent="-228600">
              <a:spcBef>
                <a:spcPts val="0"/>
              </a:spcBef>
              <a:spcAft>
                <a:spcPts val="500"/>
              </a:spcAft>
              <a:buFont typeface="Arial" pitchFamily="34" charset="0"/>
              <a:buChar char="•"/>
              <a:defRPr sz="1300">
                <a:solidFill>
                  <a:schemeClr val="tx1"/>
                </a:solidFill>
                <a:latin typeface="Arial" panose="020B0604020202020204" pitchFamily="34" charset="0"/>
                <a:cs typeface="Arial" panose="020B0604020202020204" pitchFamily="34" charset="0"/>
              </a:defRPr>
            </a:lvl3pPr>
            <a:lvl4pPr marL="685800" indent="-228600">
              <a:spcBef>
                <a:spcPts val="0"/>
              </a:spcBef>
              <a:spcAft>
                <a:spcPts val="500"/>
              </a:spcAft>
              <a:buFont typeface="Sabon MT" pitchFamily="18" charset="0"/>
              <a:buChar char="–"/>
              <a:defRPr sz="1200">
                <a:solidFill>
                  <a:schemeClr val="tx1"/>
                </a:solidFill>
                <a:latin typeface="Arial" panose="020B0604020202020204" pitchFamily="34" charset="0"/>
                <a:cs typeface="Arial" panose="020B0604020202020204" pitchFamily="34" charset="0"/>
              </a:defRPr>
            </a:lvl4pPr>
            <a:lvl5pPr marL="914400" indent="-228600">
              <a:spcBef>
                <a:spcPts val="0"/>
              </a:spcBef>
              <a:spcAft>
                <a:spcPts val="300"/>
              </a:spcAft>
              <a:buFont typeface="Arial" pitchFamily="34" charset="0"/>
              <a:buChar char="•"/>
              <a:defRPr sz="1000" i="1">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457200" y="795528"/>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457200"/>
            <a:ext cx="1371600" cy="208287"/>
          </a:xfrm>
          <a:prstGeom prst="rect">
            <a:avLst/>
          </a:prstGeom>
        </p:spPr>
      </p:pic>
    </p:spTree>
    <p:extLst>
      <p:ext uri="{BB962C8B-B14F-4D97-AF65-F5344CB8AC3E}">
        <p14:creationId xmlns:p14="http://schemas.microsoft.com/office/powerpoint/2010/main" val="94234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3" name="Rectangle 2"/>
          <p:cNvSpPr/>
          <p:nvPr userDrawn="1"/>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724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7" name="Rectangle 16"/>
          <p:cNvSpPr/>
          <p:nvPr userDrawn="1"/>
        </p:nvSpPr>
        <p:spPr>
          <a:xfrm>
            <a:off x="0" y="0"/>
            <a:ext cx="10058400" cy="457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025712"/>
            <a:ext cx="2971800" cy="451288"/>
          </a:xfrm>
          <a:prstGeom prst="rect">
            <a:avLst/>
          </a:prstGeom>
        </p:spPr>
      </p:pic>
    </p:spTree>
    <p:extLst>
      <p:ext uri="{BB962C8B-B14F-4D97-AF65-F5344CB8AC3E}">
        <p14:creationId xmlns:p14="http://schemas.microsoft.com/office/powerpoint/2010/main" val="203462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19" name="Text Placeholder 6"/>
          <p:cNvSpPr>
            <a:spLocks noGrp="1"/>
          </p:cNvSpPr>
          <p:nvPr>
            <p:ph type="body" sz="quarter" idx="21" hasCustomPrompt="1"/>
          </p:nvPr>
        </p:nvSpPr>
        <p:spPr>
          <a:xfrm>
            <a:off x="457200" y="871967"/>
            <a:ext cx="9144000" cy="404762"/>
          </a:xfrm>
          <a:prstGeom prst="rect">
            <a:avLst/>
          </a:prstGeom>
        </p:spPr>
        <p:txBody>
          <a:bodyPr lIns="0" tIns="0" rIns="0" bIns="0"/>
          <a:lstStyle>
            <a:lvl1pPr marL="0" marR="0" indent="0" algn="l" defTabSz="509412" rtl="0" eaLnBrk="1" fontAlgn="auto" latinLnBrk="0" hangingPunct="1">
              <a:lnSpc>
                <a:spcPct val="100000"/>
              </a:lnSpc>
              <a:spcBef>
                <a:spcPts val="0"/>
              </a:spcBef>
              <a:spcAft>
                <a:spcPts val="0"/>
              </a:spcAft>
              <a:buClrTx/>
              <a:buSzTx/>
              <a:buFontTx/>
              <a:buNone/>
              <a:tabLst/>
              <a:defRPr sz="2200" b="1">
                <a:solidFill>
                  <a:schemeClr val="accent1"/>
                </a:solidFill>
                <a:latin typeface="Arial" panose="020B0604020202020204" pitchFamily="34" charset="0"/>
                <a:cs typeface="Arial" panose="020B0604020202020204" pitchFamily="34" charset="0"/>
              </a:defRPr>
            </a:lvl1pPr>
          </a:lstStyle>
          <a:p>
            <a:pPr lvl="0"/>
            <a:r>
              <a:rPr lang="en-US" dirty="0"/>
              <a:t>Table of Contents</a:t>
            </a:r>
          </a:p>
        </p:txBody>
      </p:sp>
      <p:cxnSp>
        <p:nvCxnSpPr>
          <p:cNvPr id="25" name="Straight Connector 24"/>
          <p:cNvCxnSpPr/>
          <p:nvPr userDrawn="1"/>
        </p:nvCxnSpPr>
        <p:spPr>
          <a:xfrm>
            <a:off x="457200" y="777240"/>
            <a:ext cx="9144000" cy="0"/>
          </a:xfrm>
          <a:prstGeom prst="line">
            <a:avLst/>
          </a:prstGeom>
          <a:ln w="444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22" hasCustomPrompt="1"/>
          </p:nvPr>
        </p:nvSpPr>
        <p:spPr>
          <a:xfrm>
            <a:off x="457200" y="1554163"/>
            <a:ext cx="9144000" cy="5167312"/>
          </a:xfrm>
          <a:prstGeom prst="rect">
            <a:avLst/>
          </a:prstGeom>
        </p:spPr>
        <p:txBody>
          <a:bodyPr lIns="0" tIns="0" rIns="0" bIns="0"/>
          <a:lstStyle>
            <a:lvl1pPr marL="457200" marR="0" indent="-457200" algn="l" defTabSz="509412" rtl="0" eaLnBrk="1" fontAlgn="auto" latinLnBrk="0" hangingPunct="1">
              <a:lnSpc>
                <a:spcPct val="100000"/>
              </a:lnSpc>
              <a:spcBef>
                <a:spcPts val="0"/>
              </a:spcBef>
              <a:spcAft>
                <a:spcPts val="600"/>
              </a:spcAft>
              <a:buClr>
                <a:schemeClr val="accent1"/>
              </a:buClr>
              <a:buSzTx/>
              <a:buFont typeface="+mj-lt"/>
              <a:buAutoNum type="romanUcPeriod"/>
              <a:tabLst>
                <a:tab pos="9144000" algn="r"/>
              </a:tabLst>
              <a:defRPr b="1" baseline="0">
                <a:solidFill>
                  <a:schemeClr val="tx1"/>
                </a:solidFill>
                <a:latin typeface="Arial" panose="020B0604020202020204" pitchFamily="34" charset="0"/>
                <a:cs typeface="Arial" panose="020B0604020202020204" pitchFamily="34" charset="0"/>
              </a:defRPr>
            </a:lvl1pPr>
            <a:lvl2pPr marL="400050" marR="0" indent="-400050" algn="l" defTabSz="509412" rtl="0" eaLnBrk="1" fontAlgn="auto" latinLnBrk="0" hangingPunct="1">
              <a:lnSpc>
                <a:spcPct val="100000"/>
              </a:lnSpc>
              <a:spcBef>
                <a:spcPts val="0"/>
              </a:spcBef>
              <a:spcAft>
                <a:spcPts val="600"/>
              </a:spcAft>
              <a:buClr>
                <a:schemeClr val="accent1"/>
              </a:buClr>
              <a:buSzTx/>
              <a:buFont typeface="+mj-lt"/>
              <a:buAutoNum type="romanUcPeriod"/>
              <a:tabLst>
                <a:tab pos="512064" algn="l"/>
                <a:tab pos="9144000" algn="r"/>
              </a:tabLst>
              <a:defRPr baseline="0"/>
            </a:lvl2pPr>
            <a:lvl3pPr marL="285750" indent="-285750">
              <a:lnSpc>
                <a:spcPct val="100000"/>
              </a:lnSpc>
              <a:buFont typeface="+mj-lt"/>
              <a:buAutoNum type="romanUcPeriod"/>
              <a:tabLst>
                <a:tab pos="9144000" algn="r"/>
              </a:tabLst>
              <a:defRPr>
                <a:solidFill>
                  <a:schemeClr val="accent1"/>
                </a:solidFill>
              </a:defRPr>
            </a:lvl3pPr>
            <a:lvl4pPr>
              <a:lnSpc>
                <a:spcPct val="100000"/>
              </a:lnSpc>
              <a:defRPr/>
            </a:lvl4pPr>
            <a:lvl5pPr>
              <a:lnSpc>
                <a:spcPct val="100000"/>
              </a:lnSpc>
              <a:defRPr/>
            </a:lvl5pPr>
          </a:lstStyle>
          <a:p>
            <a:pPr lvl="0"/>
            <a:r>
              <a:rPr lang="en-US" dirty="0"/>
              <a:t>Section Title	0</a:t>
            </a:r>
          </a:p>
          <a:p>
            <a:pPr lvl="0"/>
            <a:r>
              <a:rPr lang="en-US" dirty="0"/>
              <a:t>Section Title	0</a:t>
            </a:r>
          </a:p>
          <a:p>
            <a:pPr lvl="0"/>
            <a:r>
              <a:rPr lang="en-US" dirty="0"/>
              <a:t>Section Title	0</a:t>
            </a:r>
          </a:p>
          <a:p>
            <a:pPr lvl="0"/>
            <a:r>
              <a:rPr lang="en-US" dirty="0"/>
              <a:t>Section Title	0</a:t>
            </a:r>
          </a:p>
          <a:p>
            <a:pPr lvl="0"/>
            <a:r>
              <a:rPr lang="en-US" dirty="0"/>
              <a:t>Section Title	0</a:t>
            </a:r>
          </a:p>
        </p:txBody>
      </p:sp>
    </p:spTree>
    <p:extLst>
      <p:ext uri="{BB962C8B-B14F-4D97-AF65-F5344CB8AC3E}">
        <p14:creationId xmlns:p14="http://schemas.microsoft.com/office/powerpoint/2010/main" val="4007734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6006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67" r:id="rId3"/>
    <p:sldLayoutId id="2147483672" r:id="rId4"/>
    <p:sldLayoutId id="2147483671" r:id="rId5"/>
    <p:sldLayoutId id="2147483673" r:id="rId6"/>
    <p:sldLayoutId id="2147483676" r:id="rId7"/>
    <p:sldLayoutId id="2147483668" r:id="rId8"/>
    <p:sldLayoutId id="2147483681" r:id="rId9"/>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820873"/>
            <a:ext cx="9144000" cy="594360"/>
          </a:xfrm>
          <a:prstGeom prst="rect">
            <a:avLst/>
          </a:prstGeom>
        </p:spPr>
        <p:txBody>
          <a:bodyPr vert="horz" lIns="0" tIns="0" rIns="0" bIns="0" rtlCol="0" anchor="t" anchorCtr="0">
            <a:noAutofit/>
          </a:bodyPr>
          <a:lstStyle/>
          <a:p>
            <a:r>
              <a:rPr lang="en-US" dirty="0"/>
              <a:t>Title (or First Level)</a:t>
            </a:r>
            <a:br>
              <a:rPr lang="en-US" dirty="0"/>
            </a:br>
            <a:endParaRPr lang="en-US" dirty="0"/>
          </a:p>
        </p:txBody>
      </p:sp>
      <p:sp>
        <p:nvSpPr>
          <p:cNvPr id="7" name="Text Placeholder 6"/>
          <p:cNvSpPr>
            <a:spLocks noGrp="1"/>
          </p:cNvSpPr>
          <p:nvPr>
            <p:ph type="body" idx="1"/>
          </p:nvPr>
        </p:nvSpPr>
        <p:spPr>
          <a:xfrm>
            <a:off x="460706" y="1940516"/>
            <a:ext cx="9144000" cy="4780959"/>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TextBox 4"/>
          <p:cNvSpPr txBox="1"/>
          <p:nvPr userDrawn="1"/>
        </p:nvSpPr>
        <p:spPr>
          <a:xfrm>
            <a:off x="6639625" y="7263801"/>
            <a:ext cx="2954655" cy="136737"/>
          </a:xfrm>
          <a:prstGeom prst="rect">
            <a:avLst/>
          </a:prstGeom>
          <a:noFill/>
        </p:spPr>
        <p:txBody>
          <a:bodyPr wrap="square" lIns="0" tIns="0" rIns="0" bIns="0" rtlCol="0">
            <a:noAutofit/>
          </a:bodyPr>
          <a:lstStyle/>
          <a:p>
            <a:pPr marL="0" marR="0" indent="0" algn="r" defTabSz="509412" rtl="0" eaLnBrk="1" fontAlgn="auto" latinLnBrk="0" hangingPunct="1">
              <a:lnSpc>
                <a:spcPct val="100000"/>
              </a:lnSpc>
              <a:spcBef>
                <a:spcPts val="0"/>
              </a:spcBef>
              <a:spcAft>
                <a:spcPts val="0"/>
              </a:spcAft>
              <a:buClrTx/>
              <a:buSzTx/>
              <a:buFontTx/>
              <a:buNone/>
              <a:tabLst/>
              <a:defRPr/>
            </a:pPr>
            <a:r>
              <a:rPr lang="en-US" sz="900" b="1" i="0" dirty="0">
                <a:solidFill>
                  <a:schemeClr val="tx1"/>
                </a:solidFill>
                <a:latin typeface="Arial" panose="020B0604020202020204" pitchFamily="34" charset="0"/>
                <a:cs typeface="Arial" panose="020B0604020202020204" pitchFamily="34" charset="0"/>
              </a:rPr>
              <a:t>PIPER</a:t>
            </a:r>
            <a:r>
              <a:rPr lang="en-US" sz="900" b="1" i="0" baseline="0" dirty="0">
                <a:solidFill>
                  <a:schemeClr val="tx1"/>
                </a:solidFill>
                <a:latin typeface="Arial" panose="020B0604020202020204" pitchFamily="34" charset="0"/>
                <a:cs typeface="Arial" panose="020B0604020202020204" pitchFamily="34" charset="0"/>
              </a:rPr>
              <a:t> SANDLER </a:t>
            </a:r>
            <a:endParaRPr lang="en-US" sz="900" b="1" i="0" dirty="0">
              <a:solidFill>
                <a:schemeClr val="tx1"/>
              </a:solidFill>
              <a:latin typeface="Arial" panose="020B0604020202020204" pitchFamily="34" charset="0"/>
              <a:cs typeface="Arial" panose="020B0604020202020204" pitchFamily="34" charset="0"/>
            </a:endParaRPr>
          </a:p>
        </p:txBody>
      </p:sp>
      <p:sp>
        <p:nvSpPr>
          <p:cNvPr id="2" name="Rectangle 1"/>
          <p:cNvSpPr/>
          <p:nvPr userDrawn="1"/>
        </p:nvSpPr>
        <p:spPr>
          <a:xfrm>
            <a:off x="8160026" y="7017026"/>
            <a:ext cx="1898374" cy="755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78055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Lst>
  <p:hf hdr="0" ftr="0" dt="0"/>
  <p:txStyles>
    <p:titleStyle>
      <a:lvl1pPr algn="l" defTabSz="509412" rtl="0" eaLnBrk="1" latinLnBrk="0" hangingPunct="1">
        <a:lnSpc>
          <a:spcPct val="110000"/>
        </a:lnSpc>
        <a:spcBef>
          <a:spcPct val="0"/>
        </a:spcBef>
        <a:buNone/>
        <a:defRPr sz="2200" b="1" i="0" kern="12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509412" rtl="0" eaLnBrk="1" latinLnBrk="0" hangingPunct="1">
        <a:lnSpc>
          <a:spcPct val="110000"/>
        </a:lnSpc>
        <a:spcBef>
          <a:spcPts val="0"/>
        </a:spcBef>
        <a:buFontTx/>
        <a:buNone/>
        <a:defRPr sz="2200" b="1" i="0" kern="1200">
          <a:solidFill>
            <a:schemeClr val="accent1"/>
          </a:solidFill>
          <a:latin typeface="Arial" panose="020B0604020202020204" pitchFamily="34" charset="0"/>
          <a:ea typeface="+mn-ea"/>
          <a:cs typeface="Arial" panose="020B0604020202020204" pitchFamily="34" charset="0"/>
        </a:defRPr>
      </a:lvl1pPr>
      <a:lvl2pPr marL="0" indent="0" algn="l" defTabSz="509412" rtl="0" eaLnBrk="1" latinLnBrk="0" hangingPunct="1">
        <a:lnSpc>
          <a:spcPct val="110000"/>
        </a:lnSpc>
        <a:spcBef>
          <a:spcPts val="0"/>
        </a:spcBef>
        <a:spcAft>
          <a:spcPts val="0"/>
        </a:spcAft>
        <a:buFontTx/>
        <a:buNone/>
        <a:defRPr sz="1300" b="1" i="0" kern="1200">
          <a:solidFill>
            <a:schemeClr val="tx1"/>
          </a:solidFill>
          <a:latin typeface="Arial" panose="020B0604020202020204" pitchFamily="34" charset="0"/>
          <a:ea typeface="+mn-ea"/>
          <a:cs typeface="Arial" panose="020B0604020202020204" pitchFamily="34" charset="0"/>
        </a:defRPr>
      </a:lvl2pPr>
      <a:lvl3pPr marL="0" indent="0" algn="l" defTabSz="509412" rtl="0" eaLnBrk="1" latinLnBrk="0" hangingPunct="1">
        <a:lnSpc>
          <a:spcPct val="100000"/>
        </a:lnSpc>
        <a:spcBef>
          <a:spcPts val="600"/>
        </a:spcBef>
        <a:spcAft>
          <a:spcPts val="300"/>
        </a:spcAft>
        <a:buFontTx/>
        <a:buNone/>
        <a:defRPr sz="1200" b="1" i="0" kern="1200" cap="all">
          <a:solidFill>
            <a:schemeClr val="accent1"/>
          </a:solidFill>
          <a:latin typeface="Arial" panose="020B0604020202020204" pitchFamily="34" charset="0"/>
          <a:ea typeface="+mn-ea"/>
          <a:cs typeface="Arial" panose="020B0604020202020204" pitchFamily="34" charset="0"/>
        </a:defRPr>
      </a:lvl3pPr>
      <a:lvl4pPr marL="0" indent="0" algn="l" defTabSz="509412" rtl="0" eaLnBrk="1" latinLnBrk="0" hangingPunct="1">
        <a:lnSpc>
          <a:spcPct val="100000"/>
        </a:lnSpc>
        <a:spcBef>
          <a:spcPts val="600"/>
        </a:spcBef>
        <a:spcAft>
          <a:spcPts val="300"/>
        </a:spcAft>
        <a:buFontTx/>
        <a:buNone/>
        <a:defRPr sz="1200" b="0" i="0" kern="1200">
          <a:solidFill>
            <a:schemeClr val="tx1"/>
          </a:solidFill>
          <a:latin typeface="Arial" panose="020B0604020202020204" pitchFamily="34" charset="0"/>
          <a:ea typeface="+mn-ea"/>
          <a:cs typeface="Arial" panose="020B0604020202020204" pitchFamily="34" charset="0"/>
        </a:defRPr>
      </a:lvl4pPr>
      <a:lvl5pPr marL="228600" indent="-228600" algn="l" defTabSz="509412" rtl="0" eaLnBrk="1" latinLnBrk="0" hangingPunct="1">
        <a:lnSpc>
          <a:spcPct val="100000"/>
        </a:lnSpc>
        <a:spcBef>
          <a:spcPts val="0"/>
        </a:spcBef>
        <a:spcAft>
          <a:spcPts val="300"/>
        </a:spcAft>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457200" indent="-228600" algn="l" defTabSz="509412" rtl="0" eaLnBrk="1" latinLnBrk="0" hangingPunct="1">
        <a:lnSpc>
          <a:spcPct val="100000"/>
        </a:lnSpc>
        <a:spcBef>
          <a:spcPts val="0"/>
        </a:spcBef>
        <a:spcAft>
          <a:spcPts val="300"/>
        </a:spcAft>
        <a:buFont typeface="Courier New" panose="02070309020205020404" pitchFamily="49" charset="0"/>
        <a:buChar char="o"/>
        <a:defRPr sz="1200" kern="1200" baseline="0">
          <a:solidFill>
            <a:schemeClr val="tx1"/>
          </a:solidFill>
          <a:latin typeface="Arial" panose="020B0604020202020204" pitchFamily="34" charset="0"/>
          <a:ea typeface="+mn-ea"/>
          <a:cs typeface="Arial" panose="020B0604020202020204" pitchFamily="34" charset="0"/>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emf"/><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emf"/><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www.pipersandler.com/2col.aspx?id=7&amp;analystid=2272&amp;title=Analyst%20Information%20for%20James%20Fish" TargetMode="External"/><Relationship Id="rId13" Type="http://schemas.openxmlformats.org/officeDocument/2006/relationships/image" Target="../media/image57.png"/><Relationship Id="rId18" Type="http://schemas.microsoft.com/office/2007/relationships/hdphoto" Target="../media/hdphoto5.wdp"/><Relationship Id="rId3" Type="http://schemas.openxmlformats.org/officeDocument/2006/relationships/image" Target="../media/image54.png"/><Relationship Id="rId21" Type="http://schemas.openxmlformats.org/officeDocument/2006/relationships/image" Target="../media/image62.png"/><Relationship Id="rId7" Type="http://schemas.openxmlformats.org/officeDocument/2006/relationships/hyperlink" Target="https://www.pipersandler.com/2col.aspx?id=7&amp;analystid=2304&amp;title=Analyst%20Information%20for%20Harsh%20Kumar" TargetMode="External"/><Relationship Id="rId12" Type="http://schemas.openxmlformats.org/officeDocument/2006/relationships/hyperlink" Target="https://www.pipersandler.com/2col.aspx?id=7&amp;analystid=388&amp;title=Analyst%20Information%20for%20Peter%20Keith" TargetMode="External"/><Relationship Id="rId17" Type="http://schemas.openxmlformats.org/officeDocument/2006/relationships/image" Target="../media/image59.png"/><Relationship Id="rId2" Type="http://schemas.openxmlformats.org/officeDocument/2006/relationships/hyperlink" Target="https://www.pipersandler.com/2col.aspx?id=7&amp;analystid=3654&amp;title=Analyst%20Information%20for%20Abbie%20Zvejnieks" TargetMode="External"/><Relationship Id="rId16" Type="http://schemas.microsoft.com/office/2007/relationships/hdphoto" Target="../media/hdphoto4.wdp"/><Relationship Id="rId20" Type="http://schemas.openxmlformats.org/officeDocument/2006/relationships/image" Target="../media/image61.jpeg"/><Relationship Id="rId1" Type="http://schemas.openxmlformats.org/officeDocument/2006/relationships/slideLayout" Target="../slideLayouts/slideLayout4.xml"/><Relationship Id="rId6" Type="http://schemas.openxmlformats.org/officeDocument/2006/relationships/image" Target="../media/image55.jpeg"/><Relationship Id="rId11" Type="http://schemas.microsoft.com/office/2007/relationships/hdphoto" Target="../media/hdphoto2.wdp"/><Relationship Id="rId24" Type="http://schemas.microsoft.com/office/2007/relationships/hdphoto" Target="../media/hdphoto6.wdp"/><Relationship Id="rId5" Type="http://schemas.openxmlformats.org/officeDocument/2006/relationships/hyperlink" Target="https://www.pipersandler.com/2col.aspx?id=7&amp;analystid=3888&amp;title=Analyst%20Information%20for%20Edward%20Yruma" TargetMode="External"/><Relationship Id="rId15" Type="http://schemas.openxmlformats.org/officeDocument/2006/relationships/image" Target="../media/image58.png"/><Relationship Id="rId23" Type="http://schemas.openxmlformats.org/officeDocument/2006/relationships/image" Target="../media/image64.png"/><Relationship Id="rId10" Type="http://schemas.openxmlformats.org/officeDocument/2006/relationships/image" Target="../media/image56.png"/><Relationship Id="rId19" Type="http://schemas.openxmlformats.org/officeDocument/2006/relationships/image" Target="../media/image60.png"/><Relationship Id="rId4" Type="http://schemas.microsoft.com/office/2007/relationships/hdphoto" Target="../media/hdphoto1.wdp"/><Relationship Id="rId9" Type="http://schemas.openxmlformats.org/officeDocument/2006/relationships/hyperlink" Target="https://www.pipersandler.com/2col.aspx?id=7&amp;analystid=3218&amp;title=Analyst%20Information%20for%20Korinne%20Wolfmeyer" TargetMode="External"/><Relationship Id="rId14" Type="http://schemas.microsoft.com/office/2007/relationships/hdphoto" Target="../media/hdphoto3.wdp"/><Relationship Id="rId22" Type="http://schemas.openxmlformats.org/officeDocument/2006/relationships/image" Target="../media/image63.jpeg"/></Relationships>
</file>

<file path=ppt/slides/_rels/slide36.xml.rels><?xml version="1.0" encoding="UTF-8" standalone="yes"?>
<Relationships xmlns="http://schemas.openxmlformats.org/package/2006/relationships"><Relationship Id="rId2" Type="http://schemas.openxmlformats.org/officeDocument/2006/relationships/hyperlink" Target="http://www.piperjaffray.com/researchdisclosures" TargetMode="Externa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3"/>
          </p:nvPr>
        </p:nvSpPr>
        <p:spPr>
          <a:xfrm>
            <a:off x="1005840" y="1524000"/>
            <a:ext cx="8567928" cy="1828800"/>
          </a:xfrm>
        </p:spPr>
        <p:txBody>
          <a:bodyPr/>
          <a:lstStyle/>
          <a:p>
            <a:r>
              <a:rPr lang="en-US" dirty="0">
                <a:latin typeface="Arial" panose="020B0604020202020204" pitchFamily="34" charset="0"/>
                <a:cs typeface="Arial" panose="020B0604020202020204" pitchFamily="34" charset="0"/>
              </a:rPr>
              <a:t>Taking Stock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With Teens</a:t>
            </a:r>
            <a:endParaRPr lang="en-US" sz="75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81"/>
          </p:nvPr>
        </p:nvSpPr>
        <p:spPr>
          <a:xfrm>
            <a:off x="1005840" y="868680"/>
            <a:ext cx="8595360" cy="320040"/>
          </a:xfrm>
        </p:spPr>
        <p:txBody>
          <a:bodyPr/>
          <a:lstStyle/>
          <a:p>
            <a:r>
              <a:rPr lang="en-US" dirty="0"/>
              <a:t>spring 2023                                                                                                       July 10, 2023</a:t>
            </a:r>
          </a:p>
          <a:p>
            <a:endParaRPr lang="en-US" dirty="0"/>
          </a:p>
        </p:txBody>
      </p:sp>
      <p:sp>
        <p:nvSpPr>
          <p:cNvPr id="16" name="Text Placeholder 15"/>
          <p:cNvSpPr>
            <a:spLocks noGrp="1"/>
          </p:cNvSpPr>
          <p:nvPr>
            <p:ph type="body" sz="quarter" idx="64"/>
          </p:nvPr>
        </p:nvSpPr>
        <p:spPr>
          <a:xfrm>
            <a:off x="1005840" y="3505200"/>
            <a:ext cx="8567928" cy="762000"/>
          </a:xfrm>
        </p:spPr>
        <p:txBody>
          <a:bodyPr/>
          <a:lstStyle/>
          <a:p>
            <a:r>
              <a:rPr lang="en-US" dirty="0"/>
              <a:t>22+ Years Of Researching U.S. Teens</a:t>
            </a:r>
          </a:p>
          <a:p>
            <a:r>
              <a:rPr lang="en-US" dirty="0"/>
              <a:t>GenZ Insights</a:t>
            </a:r>
          </a:p>
        </p:txBody>
      </p:sp>
      <p:sp>
        <p:nvSpPr>
          <p:cNvPr id="26" name="Rectangle 25"/>
          <p:cNvSpPr/>
          <p:nvPr/>
        </p:nvSpPr>
        <p:spPr>
          <a:xfrm>
            <a:off x="5271436" y="2590800"/>
            <a:ext cx="298480"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2146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466344" y="1726484"/>
            <a:ext cx="9125712" cy="32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838199"/>
            <a:ext cx="9128760" cy="457200"/>
          </a:xfrm>
        </p:spPr>
        <p:txBody>
          <a:bodyPr/>
          <a:lstStyle/>
          <a:p>
            <a:r>
              <a:rPr lang="en-US" dirty="0"/>
              <a:t>What’s In Your Wallet? Food, Video Games &amp; Clothing</a:t>
            </a:r>
          </a:p>
        </p:txBody>
      </p:sp>
      <p:sp>
        <p:nvSpPr>
          <p:cNvPr id="6" name="Text Placeholder 5"/>
          <p:cNvSpPr>
            <a:spLocks noGrp="1"/>
          </p:cNvSpPr>
          <p:nvPr>
            <p:ph type="body" sz="quarter" idx="13"/>
          </p:nvPr>
        </p:nvSpPr>
        <p:spPr>
          <a:xfrm>
            <a:off x="457200" y="1295400"/>
            <a:ext cx="9125712" cy="228600"/>
          </a:xfrm>
        </p:spPr>
        <p:txBody>
          <a:bodyPr/>
          <a:lstStyle/>
          <a:p>
            <a:r>
              <a:rPr lang="en-US" dirty="0"/>
              <a:t>Upper-Income Teens</a:t>
            </a:r>
          </a:p>
        </p:txBody>
      </p:sp>
      <p:graphicFrame>
        <p:nvGraphicFramePr>
          <p:cNvPr id="44" name="Table 43"/>
          <p:cNvGraphicFramePr>
            <a:graphicFrameLocks noGrp="1"/>
          </p:cNvGraphicFramePr>
          <p:nvPr>
            <p:extLst>
              <p:ext uri="{D42A27DB-BD31-4B8C-83A1-F6EECF244321}">
                <p14:modId xmlns:p14="http://schemas.microsoft.com/office/powerpoint/2010/main" val="1983326044"/>
              </p:ext>
            </p:extLst>
          </p:nvPr>
        </p:nvGraphicFramePr>
        <p:xfrm>
          <a:off x="667512" y="2443557"/>
          <a:ext cx="4114799" cy="2286000"/>
        </p:xfrm>
        <a:graphic>
          <a:graphicData uri="http://schemas.openxmlformats.org/drawingml/2006/table">
            <a:tbl>
              <a:tblPr firstRow="1" bandRow="1">
                <a:tableStyleId>{5C22544A-7EE6-4342-B048-85BDC9FD1C3A}</a:tableStyleId>
              </a:tblPr>
              <a:tblGrid>
                <a:gridCol w="304800">
                  <a:extLst>
                    <a:ext uri="{9D8B030D-6E8A-4147-A177-3AD203B41FA5}">
                      <a16:colId xmlns:a16="http://schemas.microsoft.com/office/drawing/2014/main" val="1248956805"/>
                    </a:ext>
                  </a:extLst>
                </a:gridCol>
                <a:gridCol w="2209800">
                  <a:extLst>
                    <a:ext uri="{9D8B030D-6E8A-4147-A177-3AD203B41FA5}">
                      <a16:colId xmlns:a16="http://schemas.microsoft.com/office/drawing/2014/main" val="1508774069"/>
                    </a:ext>
                  </a:extLst>
                </a:gridCol>
                <a:gridCol w="733924">
                  <a:extLst>
                    <a:ext uri="{9D8B030D-6E8A-4147-A177-3AD203B41FA5}">
                      <a16:colId xmlns:a16="http://schemas.microsoft.com/office/drawing/2014/main" val="1316917349"/>
                    </a:ext>
                  </a:extLst>
                </a:gridCol>
                <a:gridCol w="866275">
                  <a:extLst>
                    <a:ext uri="{9D8B030D-6E8A-4147-A177-3AD203B41FA5}">
                      <a16:colId xmlns:a16="http://schemas.microsoft.com/office/drawing/2014/main" val="2290483478"/>
                    </a:ext>
                  </a:extLst>
                </a:gridCol>
              </a:tblGrid>
              <a:tr h="762000">
                <a:tc>
                  <a:txBody>
                    <a:bodyPr/>
                    <a:lstStyle/>
                    <a:p>
                      <a:r>
                        <a:rPr lang="en-US" sz="1600" b="1" dirty="0">
                          <a:solidFill>
                            <a:schemeClr val="accent1"/>
                          </a:solidFill>
                          <a:latin typeface="Arial" panose="020B0604020202020204" pitchFamily="34" charset="0"/>
                          <a:cs typeface="Arial" panose="020B0604020202020204" pitchFamily="34" charset="0"/>
                        </a:rPr>
                        <a:t>1</a:t>
                      </a:r>
                    </a:p>
                  </a:txBody>
                  <a:tcPr marL="0" marR="0" marT="91440" marB="91440" anchor="ctr">
                    <a:lnL w="12700" cmpd="sng">
                      <a:noFill/>
                    </a:lnL>
                    <a:lnR w="12700" cmpd="sng">
                      <a:noFill/>
                    </a:lnR>
                    <a:lnT w="12700" cmpd="sng">
                      <a:noFill/>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tx1"/>
                          </a:solidFill>
                          <a:latin typeface="Arial" panose="020B0604020202020204" pitchFamily="34" charset="0"/>
                          <a:cs typeface="Arial" panose="020B0604020202020204" pitchFamily="34" charset="0"/>
                        </a:rPr>
                        <a:t>Food</a:t>
                      </a:r>
                    </a:p>
                  </a:txBody>
                  <a:tcPr marL="0" marR="0" marT="91440" marB="91440" anchor="ctr">
                    <a:lnL w="12700" cmpd="sng">
                      <a:noFill/>
                    </a:lnL>
                    <a:lnR w="12700" cmpd="sng">
                      <a:noFill/>
                    </a:lnR>
                    <a:lnT w="12700" cmpd="sng">
                      <a:noFill/>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1" dirty="0">
                          <a:solidFill>
                            <a:schemeClr val="tx1"/>
                          </a:solidFill>
                          <a:latin typeface="Arial" panose="020B0604020202020204" pitchFamily="34" charset="0"/>
                          <a:cs typeface="Arial" panose="020B0604020202020204" pitchFamily="34" charset="0"/>
                        </a:rPr>
                        <a:t>24%</a:t>
                      </a:r>
                    </a:p>
                  </a:txBody>
                  <a:tcPr marL="0" marR="0" marT="91440" marB="91440" anchor="ctr">
                    <a:lnL w="12700" cmpd="sng">
                      <a:noFill/>
                    </a:lnL>
                    <a:lnR w="12700" cmpd="sng">
                      <a:noFill/>
                    </a:lnR>
                    <a:lnT w="12700" cmpd="sng">
                      <a:noFill/>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mpd="sng">
                      <a:noFill/>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810444"/>
                  </a:ext>
                </a:extLst>
              </a:tr>
              <a:tr h="762000">
                <a:tc>
                  <a:txBody>
                    <a:bodyPr/>
                    <a:lstStyle/>
                    <a:p>
                      <a:r>
                        <a:rPr lang="en-US" sz="1600" b="1" dirty="0">
                          <a:solidFill>
                            <a:schemeClr val="accent1"/>
                          </a:solidFill>
                          <a:latin typeface="Arial" panose="020B0604020202020204" pitchFamily="34" charset="0"/>
                          <a:cs typeface="Arial" panose="020B0604020202020204" pitchFamily="34" charset="0"/>
                        </a:rPr>
                        <a:t>2</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tx1"/>
                          </a:solidFill>
                          <a:latin typeface="Arial" panose="020B0604020202020204" pitchFamily="34" charset="0"/>
                          <a:cs typeface="Arial" panose="020B0604020202020204" pitchFamily="34" charset="0"/>
                        </a:rPr>
                        <a:t>Clothing</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17%</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140868"/>
                  </a:ext>
                </a:extLst>
              </a:tr>
              <a:tr h="762000">
                <a:tc>
                  <a:txBody>
                    <a:bodyPr/>
                    <a:lstStyle/>
                    <a:p>
                      <a:r>
                        <a:rPr lang="en-US" sz="1600" b="1" dirty="0">
                          <a:solidFill>
                            <a:schemeClr val="accent1"/>
                          </a:solidFill>
                          <a:latin typeface="Arial" panose="020B0604020202020204" pitchFamily="34" charset="0"/>
                          <a:cs typeface="Arial" panose="020B0604020202020204" pitchFamily="34" charset="0"/>
                        </a:rPr>
                        <a:t>3</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Video Games/Systems</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12%</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8199009"/>
                  </a:ext>
                </a:extLst>
              </a:tr>
            </a:tbl>
          </a:graphicData>
        </a:graphic>
      </p:graphicFrame>
      <p:graphicFrame>
        <p:nvGraphicFramePr>
          <p:cNvPr id="46" name="Table 45"/>
          <p:cNvGraphicFramePr>
            <a:graphicFrameLocks noGrp="1"/>
          </p:cNvGraphicFramePr>
          <p:nvPr>
            <p:custDataLst>
              <p:tags r:id="rId1"/>
            </p:custDataLst>
            <p:extLst>
              <p:ext uri="{D42A27DB-BD31-4B8C-83A1-F6EECF244321}">
                <p14:modId xmlns:p14="http://schemas.microsoft.com/office/powerpoint/2010/main" val="4128820481"/>
              </p:ext>
            </p:extLst>
          </p:nvPr>
        </p:nvGraphicFramePr>
        <p:xfrm>
          <a:off x="5235923" y="2443557"/>
          <a:ext cx="4114799" cy="2286000"/>
        </p:xfrm>
        <a:graphic>
          <a:graphicData uri="http://schemas.openxmlformats.org/drawingml/2006/table">
            <a:tbl>
              <a:tblPr firstRow="1" bandRow="1">
                <a:tableStyleId>{5C22544A-7EE6-4342-B048-85BDC9FD1C3A}</a:tableStyleId>
              </a:tblPr>
              <a:tblGrid>
                <a:gridCol w="308389">
                  <a:extLst>
                    <a:ext uri="{9D8B030D-6E8A-4147-A177-3AD203B41FA5}">
                      <a16:colId xmlns:a16="http://schemas.microsoft.com/office/drawing/2014/main" val="1248956805"/>
                    </a:ext>
                  </a:extLst>
                </a:gridCol>
                <a:gridCol w="2146051">
                  <a:extLst>
                    <a:ext uri="{9D8B030D-6E8A-4147-A177-3AD203B41FA5}">
                      <a16:colId xmlns:a16="http://schemas.microsoft.com/office/drawing/2014/main" val="1508774069"/>
                    </a:ext>
                  </a:extLst>
                </a:gridCol>
                <a:gridCol w="794084">
                  <a:extLst>
                    <a:ext uri="{9D8B030D-6E8A-4147-A177-3AD203B41FA5}">
                      <a16:colId xmlns:a16="http://schemas.microsoft.com/office/drawing/2014/main" val="1316917349"/>
                    </a:ext>
                  </a:extLst>
                </a:gridCol>
                <a:gridCol w="866275">
                  <a:extLst>
                    <a:ext uri="{9D8B030D-6E8A-4147-A177-3AD203B41FA5}">
                      <a16:colId xmlns:a16="http://schemas.microsoft.com/office/drawing/2014/main" val="2290483478"/>
                    </a:ext>
                  </a:extLst>
                </a:gridCol>
              </a:tblGrid>
              <a:tr h="762000">
                <a:tc>
                  <a:txBody>
                    <a:bodyPr/>
                    <a:lstStyle/>
                    <a:p>
                      <a:r>
                        <a:rPr lang="en-US" sz="1600" b="1" dirty="0">
                          <a:solidFill>
                            <a:schemeClr val="accent2"/>
                          </a:solidFill>
                          <a:latin typeface="Arial" panose="020B0604020202020204" pitchFamily="34" charset="0"/>
                          <a:cs typeface="Arial" panose="020B0604020202020204" pitchFamily="34" charset="0"/>
                        </a:rPr>
                        <a:t>1</a:t>
                      </a:r>
                    </a:p>
                  </a:txBody>
                  <a:tcPr marL="0" marR="0" marT="91440" marB="91440" anchor="ctr">
                    <a:lnL w="12700" cmpd="sng">
                      <a:noFill/>
                    </a:lnL>
                    <a:lnR w="12700" cmpd="sng">
                      <a:noFill/>
                    </a:lnR>
                    <a:lnT w="12700" cmpd="sng">
                      <a:noFill/>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tx1"/>
                          </a:solidFill>
                          <a:latin typeface="Arial" panose="020B0604020202020204" pitchFamily="34" charset="0"/>
                          <a:cs typeface="Arial" panose="020B0604020202020204" pitchFamily="34" charset="0"/>
                        </a:rPr>
                        <a:t>Clothing</a:t>
                      </a:r>
                    </a:p>
                  </a:txBody>
                  <a:tcPr marL="0" marR="0" marT="91440" marB="91440" anchor="ctr">
                    <a:lnL w="12700" cmpd="sng">
                      <a:noFill/>
                    </a:lnL>
                    <a:lnR w="12700" cmpd="sng">
                      <a:noFill/>
                    </a:lnR>
                    <a:lnT w="12700" cmpd="sng">
                      <a:noFill/>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1" dirty="0">
                          <a:solidFill>
                            <a:schemeClr val="tx1"/>
                          </a:solidFill>
                          <a:latin typeface="Arial" panose="020B0604020202020204" pitchFamily="34" charset="0"/>
                          <a:cs typeface="Arial" panose="020B0604020202020204" pitchFamily="34" charset="0"/>
                        </a:rPr>
                        <a:t>28%</a:t>
                      </a:r>
                    </a:p>
                  </a:txBody>
                  <a:tcPr marL="0" marR="0" marT="91440" marB="91440" anchor="ctr">
                    <a:lnL w="12700" cmpd="sng">
                      <a:noFill/>
                    </a:lnL>
                    <a:lnR w="12700" cmpd="sng">
                      <a:noFill/>
                    </a:lnR>
                    <a:lnT w="12700" cmpd="sng">
                      <a:noFill/>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mpd="sng">
                      <a:noFill/>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810444"/>
                  </a:ext>
                </a:extLst>
              </a:tr>
              <a:tr h="762000">
                <a:tc>
                  <a:txBody>
                    <a:bodyPr/>
                    <a:lstStyle/>
                    <a:p>
                      <a:r>
                        <a:rPr lang="en-US" sz="1600" b="1" dirty="0">
                          <a:solidFill>
                            <a:schemeClr val="accent2"/>
                          </a:solidFill>
                          <a:latin typeface="Arial" panose="020B0604020202020204" pitchFamily="34" charset="0"/>
                          <a:cs typeface="Arial" panose="020B0604020202020204" pitchFamily="34" charset="0"/>
                        </a:rPr>
                        <a:t>2</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solidFill>
                            <a:schemeClr val="tx1"/>
                          </a:solidFill>
                          <a:latin typeface="Arial" panose="020B0604020202020204" pitchFamily="34" charset="0"/>
                          <a:cs typeface="Arial" panose="020B0604020202020204" pitchFamily="34" charset="0"/>
                        </a:rPr>
                        <a:t>Food</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22%</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140868"/>
                  </a:ext>
                </a:extLst>
              </a:tr>
              <a:tr h="762000">
                <a:tc>
                  <a:txBody>
                    <a:bodyPr/>
                    <a:lstStyle/>
                    <a:p>
                      <a:r>
                        <a:rPr lang="en-US" sz="1600" b="1" dirty="0">
                          <a:solidFill>
                            <a:schemeClr val="accent2"/>
                          </a:solidFill>
                          <a:latin typeface="Arial" panose="020B0604020202020204" pitchFamily="34" charset="0"/>
                          <a:cs typeface="Arial" panose="020B0604020202020204" pitchFamily="34" charset="0"/>
                        </a:rPr>
                        <a:t>3</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Personal Care</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12%</a:t>
                      </a: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endParaRPr lang="en-US" sz="1600" b="0" dirty="0">
                        <a:solidFill>
                          <a:schemeClr val="tx2"/>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tx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8199009"/>
                  </a:ext>
                </a:extLst>
              </a:tr>
            </a:tbl>
          </a:graphicData>
        </a:graphic>
      </p:graphicFrame>
      <p:sp>
        <p:nvSpPr>
          <p:cNvPr id="47" name="Freeform 181"/>
          <p:cNvSpPr>
            <a:spLocks noChangeAspect="1" noEditPoints="1"/>
          </p:cNvSpPr>
          <p:nvPr/>
        </p:nvSpPr>
        <p:spPr bwMode="auto">
          <a:xfrm>
            <a:off x="4250828" y="3455447"/>
            <a:ext cx="425937" cy="262221"/>
          </a:xfrm>
          <a:custGeom>
            <a:avLst/>
            <a:gdLst>
              <a:gd name="T0" fmla="*/ 126 w 130"/>
              <a:gd name="T1" fmla="*/ 66 h 80"/>
              <a:gd name="T2" fmla="*/ 70 w 130"/>
              <a:gd name="T3" fmla="*/ 30 h 80"/>
              <a:gd name="T4" fmla="*/ 79 w 130"/>
              <a:gd name="T5" fmla="*/ 14 h 80"/>
              <a:gd name="T6" fmla="*/ 65 w 130"/>
              <a:gd name="T7" fmla="*/ 0 h 80"/>
              <a:gd name="T8" fmla="*/ 51 w 130"/>
              <a:gd name="T9" fmla="*/ 14 h 80"/>
              <a:gd name="T10" fmla="*/ 55 w 130"/>
              <a:gd name="T11" fmla="*/ 18 h 80"/>
              <a:gd name="T12" fmla="*/ 59 w 130"/>
              <a:gd name="T13" fmla="*/ 14 h 80"/>
              <a:gd name="T14" fmla="*/ 65 w 130"/>
              <a:gd name="T15" fmla="*/ 8 h 80"/>
              <a:gd name="T16" fmla="*/ 71 w 130"/>
              <a:gd name="T17" fmla="*/ 14 h 80"/>
              <a:gd name="T18" fmla="*/ 62 w 130"/>
              <a:gd name="T19" fmla="*/ 26 h 80"/>
              <a:gd name="T20" fmla="*/ 61 w 130"/>
              <a:gd name="T21" fmla="*/ 29 h 80"/>
              <a:gd name="T22" fmla="*/ 60 w 130"/>
              <a:gd name="T23" fmla="*/ 29 h 80"/>
              <a:gd name="T24" fmla="*/ 4 w 130"/>
              <a:gd name="T25" fmla="*/ 66 h 80"/>
              <a:gd name="T26" fmla="*/ 1 w 130"/>
              <a:gd name="T27" fmla="*/ 75 h 80"/>
              <a:gd name="T28" fmla="*/ 9 w 130"/>
              <a:gd name="T29" fmla="*/ 80 h 80"/>
              <a:gd name="T30" fmla="*/ 121 w 130"/>
              <a:gd name="T31" fmla="*/ 80 h 80"/>
              <a:gd name="T32" fmla="*/ 129 w 130"/>
              <a:gd name="T33" fmla="*/ 75 h 80"/>
              <a:gd name="T34" fmla="*/ 126 w 130"/>
              <a:gd name="T35" fmla="*/ 66 h 80"/>
              <a:gd name="T36" fmla="*/ 9 w 130"/>
              <a:gd name="T37" fmla="*/ 72 h 80"/>
              <a:gd name="T38" fmla="*/ 65 w 130"/>
              <a:gd name="T39" fmla="*/ 36 h 80"/>
              <a:gd name="T40" fmla="*/ 121 w 130"/>
              <a:gd name="T41" fmla="*/ 72 h 80"/>
              <a:gd name="T42" fmla="*/ 9 w 130"/>
              <a:gd name="T4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80">
                <a:moveTo>
                  <a:pt x="126" y="66"/>
                </a:moveTo>
                <a:cubicBezTo>
                  <a:pt x="70" y="30"/>
                  <a:pt x="70" y="30"/>
                  <a:pt x="70" y="30"/>
                </a:cubicBezTo>
                <a:cubicBezTo>
                  <a:pt x="74" y="26"/>
                  <a:pt x="79" y="19"/>
                  <a:pt x="79" y="14"/>
                </a:cubicBezTo>
                <a:cubicBezTo>
                  <a:pt x="79" y="8"/>
                  <a:pt x="75" y="0"/>
                  <a:pt x="65" y="0"/>
                </a:cubicBezTo>
                <a:cubicBezTo>
                  <a:pt x="55" y="0"/>
                  <a:pt x="51" y="8"/>
                  <a:pt x="51" y="14"/>
                </a:cubicBezTo>
                <a:cubicBezTo>
                  <a:pt x="51" y="16"/>
                  <a:pt x="53" y="18"/>
                  <a:pt x="55" y="18"/>
                </a:cubicBezTo>
                <a:cubicBezTo>
                  <a:pt x="57" y="18"/>
                  <a:pt x="59" y="16"/>
                  <a:pt x="59" y="14"/>
                </a:cubicBezTo>
                <a:cubicBezTo>
                  <a:pt x="59" y="13"/>
                  <a:pt x="59" y="8"/>
                  <a:pt x="65" y="8"/>
                </a:cubicBezTo>
                <a:cubicBezTo>
                  <a:pt x="70" y="8"/>
                  <a:pt x="71" y="12"/>
                  <a:pt x="71" y="14"/>
                </a:cubicBezTo>
                <a:cubicBezTo>
                  <a:pt x="71" y="16"/>
                  <a:pt x="67" y="22"/>
                  <a:pt x="62" y="26"/>
                </a:cubicBezTo>
                <a:cubicBezTo>
                  <a:pt x="61" y="27"/>
                  <a:pt x="61" y="28"/>
                  <a:pt x="61" y="29"/>
                </a:cubicBezTo>
                <a:cubicBezTo>
                  <a:pt x="60" y="29"/>
                  <a:pt x="60" y="29"/>
                  <a:pt x="60" y="29"/>
                </a:cubicBezTo>
                <a:cubicBezTo>
                  <a:pt x="4" y="66"/>
                  <a:pt x="4" y="66"/>
                  <a:pt x="4" y="66"/>
                </a:cubicBezTo>
                <a:cubicBezTo>
                  <a:pt x="2" y="68"/>
                  <a:pt x="0" y="72"/>
                  <a:pt x="1" y="75"/>
                </a:cubicBezTo>
                <a:cubicBezTo>
                  <a:pt x="2" y="78"/>
                  <a:pt x="6" y="80"/>
                  <a:pt x="9" y="80"/>
                </a:cubicBezTo>
                <a:cubicBezTo>
                  <a:pt x="121" y="80"/>
                  <a:pt x="121" y="80"/>
                  <a:pt x="121" y="80"/>
                </a:cubicBezTo>
                <a:cubicBezTo>
                  <a:pt x="124" y="80"/>
                  <a:pt x="128" y="78"/>
                  <a:pt x="129" y="75"/>
                </a:cubicBezTo>
                <a:cubicBezTo>
                  <a:pt x="130" y="72"/>
                  <a:pt x="129" y="68"/>
                  <a:pt x="126" y="66"/>
                </a:cubicBezTo>
                <a:moveTo>
                  <a:pt x="9" y="72"/>
                </a:moveTo>
                <a:cubicBezTo>
                  <a:pt x="65" y="36"/>
                  <a:pt x="65" y="36"/>
                  <a:pt x="65" y="36"/>
                </a:cubicBezTo>
                <a:cubicBezTo>
                  <a:pt x="121" y="72"/>
                  <a:pt x="121" y="72"/>
                  <a:pt x="121" y="72"/>
                </a:cubicBezTo>
                <a:lnTo>
                  <a:pt x="9" y="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8" name="Freeform 181"/>
          <p:cNvSpPr>
            <a:spLocks noChangeAspect="1" noEditPoints="1"/>
          </p:cNvSpPr>
          <p:nvPr/>
        </p:nvSpPr>
        <p:spPr bwMode="auto">
          <a:xfrm>
            <a:off x="8817324" y="2702117"/>
            <a:ext cx="425937" cy="262221"/>
          </a:xfrm>
          <a:custGeom>
            <a:avLst/>
            <a:gdLst>
              <a:gd name="T0" fmla="*/ 126 w 130"/>
              <a:gd name="T1" fmla="*/ 66 h 80"/>
              <a:gd name="T2" fmla="*/ 70 w 130"/>
              <a:gd name="T3" fmla="*/ 30 h 80"/>
              <a:gd name="T4" fmla="*/ 79 w 130"/>
              <a:gd name="T5" fmla="*/ 14 h 80"/>
              <a:gd name="T6" fmla="*/ 65 w 130"/>
              <a:gd name="T7" fmla="*/ 0 h 80"/>
              <a:gd name="T8" fmla="*/ 51 w 130"/>
              <a:gd name="T9" fmla="*/ 14 h 80"/>
              <a:gd name="T10" fmla="*/ 55 w 130"/>
              <a:gd name="T11" fmla="*/ 18 h 80"/>
              <a:gd name="T12" fmla="*/ 59 w 130"/>
              <a:gd name="T13" fmla="*/ 14 h 80"/>
              <a:gd name="T14" fmla="*/ 65 w 130"/>
              <a:gd name="T15" fmla="*/ 8 h 80"/>
              <a:gd name="T16" fmla="*/ 71 w 130"/>
              <a:gd name="T17" fmla="*/ 14 h 80"/>
              <a:gd name="T18" fmla="*/ 62 w 130"/>
              <a:gd name="T19" fmla="*/ 26 h 80"/>
              <a:gd name="T20" fmla="*/ 61 w 130"/>
              <a:gd name="T21" fmla="*/ 29 h 80"/>
              <a:gd name="T22" fmla="*/ 60 w 130"/>
              <a:gd name="T23" fmla="*/ 29 h 80"/>
              <a:gd name="T24" fmla="*/ 4 w 130"/>
              <a:gd name="T25" fmla="*/ 66 h 80"/>
              <a:gd name="T26" fmla="*/ 1 w 130"/>
              <a:gd name="T27" fmla="*/ 75 h 80"/>
              <a:gd name="T28" fmla="*/ 9 w 130"/>
              <a:gd name="T29" fmla="*/ 80 h 80"/>
              <a:gd name="T30" fmla="*/ 121 w 130"/>
              <a:gd name="T31" fmla="*/ 80 h 80"/>
              <a:gd name="T32" fmla="*/ 129 w 130"/>
              <a:gd name="T33" fmla="*/ 75 h 80"/>
              <a:gd name="T34" fmla="*/ 126 w 130"/>
              <a:gd name="T35" fmla="*/ 66 h 80"/>
              <a:gd name="T36" fmla="*/ 9 w 130"/>
              <a:gd name="T37" fmla="*/ 72 h 80"/>
              <a:gd name="T38" fmla="*/ 65 w 130"/>
              <a:gd name="T39" fmla="*/ 36 h 80"/>
              <a:gd name="T40" fmla="*/ 121 w 130"/>
              <a:gd name="T41" fmla="*/ 72 h 80"/>
              <a:gd name="T42" fmla="*/ 9 w 130"/>
              <a:gd name="T4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80">
                <a:moveTo>
                  <a:pt x="126" y="66"/>
                </a:moveTo>
                <a:cubicBezTo>
                  <a:pt x="70" y="30"/>
                  <a:pt x="70" y="30"/>
                  <a:pt x="70" y="30"/>
                </a:cubicBezTo>
                <a:cubicBezTo>
                  <a:pt x="74" y="26"/>
                  <a:pt x="79" y="19"/>
                  <a:pt x="79" y="14"/>
                </a:cubicBezTo>
                <a:cubicBezTo>
                  <a:pt x="79" y="8"/>
                  <a:pt x="75" y="0"/>
                  <a:pt x="65" y="0"/>
                </a:cubicBezTo>
                <a:cubicBezTo>
                  <a:pt x="55" y="0"/>
                  <a:pt x="51" y="8"/>
                  <a:pt x="51" y="14"/>
                </a:cubicBezTo>
                <a:cubicBezTo>
                  <a:pt x="51" y="16"/>
                  <a:pt x="53" y="18"/>
                  <a:pt x="55" y="18"/>
                </a:cubicBezTo>
                <a:cubicBezTo>
                  <a:pt x="57" y="18"/>
                  <a:pt x="59" y="16"/>
                  <a:pt x="59" y="14"/>
                </a:cubicBezTo>
                <a:cubicBezTo>
                  <a:pt x="59" y="13"/>
                  <a:pt x="59" y="8"/>
                  <a:pt x="65" y="8"/>
                </a:cubicBezTo>
                <a:cubicBezTo>
                  <a:pt x="70" y="8"/>
                  <a:pt x="71" y="12"/>
                  <a:pt x="71" y="14"/>
                </a:cubicBezTo>
                <a:cubicBezTo>
                  <a:pt x="71" y="16"/>
                  <a:pt x="67" y="22"/>
                  <a:pt x="62" y="26"/>
                </a:cubicBezTo>
                <a:cubicBezTo>
                  <a:pt x="61" y="27"/>
                  <a:pt x="61" y="28"/>
                  <a:pt x="61" y="29"/>
                </a:cubicBezTo>
                <a:cubicBezTo>
                  <a:pt x="60" y="29"/>
                  <a:pt x="60" y="29"/>
                  <a:pt x="60" y="29"/>
                </a:cubicBezTo>
                <a:cubicBezTo>
                  <a:pt x="4" y="66"/>
                  <a:pt x="4" y="66"/>
                  <a:pt x="4" y="66"/>
                </a:cubicBezTo>
                <a:cubicBezTo>
                  <a:pt x="2" y="68"/>
                  <a:pt x="0" y="72"/>
                  <a:pt x="1" y="75"/>
                </a:cubicBezTo>
                <a:cubicBezTo>
                  <a:pt x="2" y="78"/>
                  <a:pt x="6" y="80"/>
                  <a:pt x="9" y="80"/>
                </a:cubicBezTo>
                <a:cubicBezTo>
                  <a:pt x="121" y="80"/>
                  <a:pt x="121" y="80"/>
                  <a:pt x="121" y="80"/>
                </a:cubicBezTo>
                <a:cubicBezTo>
                  <a:pt x="124" y="80"/>
                  <a:pt x="128" y="78"/>
                  <a:pt x="129" y="75"/>
                </a:cubicBezTo>
                <a:cubicBezTo>
                  <a:pt x="130" y="72"/>
                  <a:pt x="129" y="68"/>
                  <a:pt x="126" y="66"/>
                </a:cubicBezTo>
                <a:moveTo>
                  <a:pt x="9" y="72"/>
                </a:moveTo>
                <a:cubicBezTo>
                  <a:pt x="65" y="36"/>
                  <a:pt x="65" y="36"/>
                  <a:pt x="65" y="36"/>
                </a:cubicBezTo>
                <a:cubicBezTo>
                  <a:pt x="121" y="72"/>
                  <a:pt x="121" y="72"/>
                  <a:pt x="121" y="72"/>
                </a:cubicBezTo>
                <a:lnTo>
                  <a:pt x="9" y="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12" name="Group 11">
            <a:extLst>
              <a:ext uri="{FF2B5EF4-FFF2-40B4-BE49-F238E27FC236}">
                <a16:creationId xmlns:a16="http://schemas.microsoft.com/office/drawing/2014/main" id="{5925F2A1-4D4C-48E6-8A9F-20B1DAB100BC}"/>
              </a:ext>
            </a:extLst>
          </p:cNvPr>
          <p:cNvGrpSpPr/>
          <p:nvPr/>
        </p:nvGrpSpPr>
        <p:grpSpPr>
          <a:xfrm>
            <a:off x="8841377" y="4135197"/>
            <a:ext cx="377830" cy="365760"/>
            <a:chOff x="8859665" y="4085113"/>
            <a:chExt cx="377830" cy="365760"/>
          </a:xfrm>
        </p:grpSpPr>
        <p:sp>
          <p:nvSpPr>
            <p:cNvPr id="7" name="Freeform 5"/>
            <p:cNvSpPr>
              <a:spLocks/>
            </p:cNvSpPr>
            <p:nvPr/>
          </p:nvSpPr>
          <p:spPr bwMode="auto">
            <a:xfrm>
              <a:off x="9139889" y="4085113"/>
              <a:ext cx="97606" cy="85536"/>
            </a:xfrm>
            <a:custGeom>
              <a:avLst/>
              <a:gdLst>
                <a:gd name="T0" fmla="*/ 288 w 744"/>
                <a:gd name="T1" fmla="*/ 652 h 652"/>
                <a:gd name="T2" fmla="*/ 584 w 744"/>
                <a:gd name="T3" fmla="*/ 356 h 652"/>
                <a:gd name="T4" fmla="*/ 584 w 744"/>
                <a:gd name="T5" fmla="*/ 356 h 652"/>
                <a:gd name="T6" fmla="*/ 616 w 744"/>
                <a:gd name="T7" fmla="*/ 322 h 652"/>
                <a:gd name="T8" fmla="*/ 644 w 744"/>
                <a:gd name="T9" fmla="*/ 288 h 652"/>
                <a:gd name="T10" fmla="*/ 666 w 744"/>
                <a:gd name="T11" fmla="*/ 258 h 652"/>
                <a:gd name="T12" fmla="*/ 686 w 744"/>
                <a:gd name="T13" fmla="*/ 228 h 652"/>
                <a:gd name="T14" fmla="*/ 702 w 744"/>
                <a:gd name="T15" fmla="*/ 202 h 652"/>
                <a:gd name="T16" fmla="*/ 714 w 744"/>
                <a:gd name="T17" fmla="*/ 176 h 652"/>
                <a:gd name="T18" fmla="*/ 724 w 744"/>
                <a:gd name="T19" fmla="*/ 154 h 652"/>
                <a:gd name="T20" fmla="*/ 732 w 744"/>
                <a:gd name="T21" fmla="*/ 132 h 652"/>
                <a:gd name="T22" fmla="*/ 738 w 744"/>
                <a:gd name="T23" fmla="*/ 114 h 652"/>
                <a:gd name="T24" fmla="*/ 740 w 744"/>
                <a:gd name="T25" fmla="*/ 98 h 652"/>
                <a:gd name="T26" fmla="*/ 744 w 744"/>
                <a:gd name="T27" fmla="*/ 72 h 652"/>
                <a:gd name="T28" fmla="*/ 744 w 744"/>
                <a:gd name="T29" fmla="*/ 56 h 652"/>
                <a:gd name="T30" fmla="*/ 742 w 744"/>
                <a:gd name="T31" fmla="*/ 52 h 652"/>
                <a:gd name="T32" fmla="*/ 742 w 744"/>
                <a:gd name="T33" fmla="*/ 52 h 652"/>
                <a:gd name="T34" fmla="*/ 702 w 744"/>
                <a:gd name="T35" fmla="*/ 34 h 652"/>
                <a:gd name="T36" fmla="*/ 660 w 744"/>
                <a:gd name="T37" fmla="*/ 20 h 652"/>
                <a:gd name="T38" fmla="*/ 620 w 744"/>
                <a:gd name="T39" fmla="*/ 10 h 652"/>
                <a:gd name="T40" fmla="*/ 582 w 744"/>
                <a:gd name="T41" fmla="*/ 4 h 652"/>
                <a:gd name="T42" fmla="*/ 546 w 744"/>
                <a:gd name="T43" fmla="*/ 0 h 652"/>
                <a:gd name="T44" fmla="*/ 512 w 744"/>
                <a:gd name="T45" fmla="*/ 0 h 652"/>
                <a:gd name="T46" fmla="*/ 480 w 744"/>
                <a:gd name="T47" fmla="*/ 2 h 652"/>
                <a:gd name="T48" fmla="*/ 450 w 744"/>
                <a:gd name="T49" fmla="*/ 4 h 652"/>
                <a:gd name="T50" fmla="*/ 422 w 744"/>
                <a:gd name="T51" fmla="*/ 10 h 652"/>
                <a:gd name="T52" fmla="*/ 398 w 744"/>
                <a:gd name="T53" fmla="*/ 14 h 652"/>
                <a:gd name="T54" fmla="*/ 358 w 744"/>
                <a:gd name="T55" fmla="*/ 26 h 652"/>
                <a:gd name="T56" fmla="*/ 332 w 744"/>
                <a:gd name="T57" fmla="*/ 36 h 652"/>
                <a:gd name="T58" fmla="*/ 324 w 744"/>
                <a:gd name="T59" fmla="*/ 40 h 652"/>
                <a:gd name="T60" fmla="*/ 0 w 744"/>
                <a:gd name="T61" fmla="*/ 364 h 652"/>
                <a:gd name="T62" fmla="*/ 0 w 744"/>
                <a:gd name="T63" fmla="*/ 364 h 652"/>
                <a:gd name="T64" fmla="*/ 34 w 744"/>
                <a:gd name="T65" fmla="*/ 394 h 652"/>
                <a:gd name="T66" fmla="*/ 72 w 744"/>
                <a:gd name="T67" fmla="*/ 426 h 652"/>
                <a:gd name="T68" fmla="*/ 150 w 744"/>
                <a:gd name="T69" fmla="*/ 502 h 652"/>
                <a:gd name="T70" fmla="*/ 150 w 744"/>
                <a:gd name="T71" fmla="*/ 502 h 652"/>
                <a:gd name="T72" fmla="*/ 190 w 744"/>
                <a:gd name="T73" fmla="*/ 542 h 652"/>
                <a:gd name="T74" fmla="*/ 226 w 744"/>
                <a:gd name="T75" fmla="*/ 582 h 652"/>
                <a:gd name="T76" fmla="*/ 260 w 744"/>
                <a:gd name="T77" fmla="*/ 618 h 652"/>
                <a:gd name="T78" fmla="*/ 288 w 744"/>
                <a:gd name="T7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4" h="652">
                  <a:moveTo>
                    <a:pt x="288" y="652"/>
                  </a:moveTo>
                  <a:lnTo>
                    <a:pt x="584" y="356"/>
                  </a:lnTo>
                  <a:lnTo>
                    <a:pt x="584" y="356"/>
                  </a:lnTo>
                  <a:lnTo>
                    <a:pt x="616" y="322"/>
                  </a:lnTo>
                  <a:lnTo>
                    <a:pt x="644" y="288"/>
                  </a:lnTo>
                  <a:lnTo>
                    <a:pt x="666" y="258"/>
                  </a:lnTo>
                  <a:lnTo>
                    <a:pt x="686" y="228"/>
                  </a:lnTo>
                  <a:lnTo>
                    <a:pt x="702" y="202"/>
                  </a:lnTo>
                  <a:lnTo>
                    <a:pt x="714" y="176"/>
                  </a:lnTo>
                  <a:lnTo>
                    <a:pt x="724" y="154"/>
                  </a:lnTo>
                  <a:lnTo>
                    <a:pt x="732" y="132"/>
                  </a:lnTo>
                  <a:lnTo>
                    <a:pt x="738" y="114"/>
                  </a:lnTo>
                  <a:lnTo>
                    <a:pt x="740" y="98"/>
                  </a:lnTo>
                  <a:lnTo>
                    <a:pt x="744" y="72"/>
                  </a:lnTo>
                  <a:lnTo>
                    <a:pt x="744" y="56"/>
                  </a:lnTo>
                  <a:lnTo>
                    <a:pt x="742" y="52"/>
                  </a:lnTo>
                  <a:lnTo>
                    <a:pt x="742" y="52"/>
                  </a:lnTo>
                  <a:lnTo>
                    <a:pt x="702" y="34"/>
                  </a:lnTo>
                  <a:lnTo>
                    <a:pt x="660" y="20"/>
                  </a:lnTo>
                  <a:lnTo>
                    <a:pt x="620" y="10"/>
                  </a:lnTo>
                  <a:lnTo>
                    <a:pt x="582" y="4"/>
                  </a:lnTo>
                  <a:lnTo>
                    <a:pt x="546" y="0"/>
                  </a:lnTo>
                  <a:lnTo>
                    <a:pt x="512" y="0"/>
                  </a:lnTo>
                  <a:lnTo>
                    <a:pt x="480" y="2"/>
                  </a:lnTo>
                  <a:lnTo>
                    <a:pt x="450" y="4"/>
                  </a:lnTo>
                  <a:lnTo>
                    <a:pt x="422" y="10"/>
                  </a:lnTo>
                  <a:lnTo>
                    <a:pt x="398" y="14"/>
                  </a:lnTo>
                  <a:lnTo>
                    <a:pt x="358" y="26"/>
                  </a:lnTo>
                  <a:lnTo>
                    <a:pt x="332" y="36"/>
                  </a:lnTo>
                  <a:lnTo>
                    <a:pt x="324" y="40"/>
                  </a:lnTo>
                  <a:lnTo>
                    <a:pt x="0" y="364"/>
                  </a:lnTo>
                  <a:lnTo>
                    <a:pt x="0" y="364"/>
                  </a:lnTo>
                  <a:lnTo>
                    <a:pt x="34" y="394"/>
                  </a:lnTo>
                  <a:lnTo>
                    <a:pt x="72" y="426"/>
                  </a:lnTo>
                  <a:lnTo>
                    <a:pt x="150" y="502"/>
                  </a:lnTo>
                  <a:lnTo>
                    <a:pt x="150" y="502"/>
                  </a:lnTo>
                  <a:lnTo>
                    <a:pt x="190" y="542"/>
                  </a:lnTo>
                  <a:lnTo>
                    <a:pt x="226" y="582"/>
                  </a:lnTo>
                  <a:lnTo>
                    <a:pt x="260" y="618"/>
                  </a:lnTo>
                  <a:lnTo>
                    <a:pt x="288" y="65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9139889" y="4085113"/>
              <a:ext cx="97606" cy="85536"/>
            </a:xfrm>
            <a:custGeom>
              <a:avLst/>
              <a:gdLst>
                <a:gd name="T0" fmla="*/ 288 w 744"/>
                <a:gd name="T1" fmla="*/ 652 h 652"/>
                <a:gd name="T2" fmla="*/ 584 w 744"/>
                <a:gd name="T3" fmla="*/ 356 h 652"/>
                <a:gd name="T4" fmla="*/ 584 w 744"/>
                <a:gd name="T5" fmla="*/ 356 h 652"/>
                <a:gd name="T6" fmla="*/ 616 w 744"/>
                <a:gd name="T7" fmla="*/ 322 h 652"/>
                <a:gd name="T8" fmla="*/ 644 w 744"/>
                <a:gd name="T9" fmla="*/ 288 h 652"/>
                <a:gd name="T10" fmla="*/ 666 w 744"/>
                <a:gd name="T11" fmla="*/ 258 h 652"/>
                <a:gd name="T12" fmla="*/ 686 w 744"/>
                <a:gd name="T13" fmla="*/ 228 h 652"/>
                <a:gd name="T14" fmla="*/ 702 w 744"/>
                <a:gd name="T15" fmla="*/ 202 h 652"/>
                <a:gd name="T16" fmla="*/ 714 w 744"/>
                <a:gd name="T17" fmla="*/ 176 h 652"/>
                <a:gd name="T18" fmla="*/ 724 w 744"/>
                <a:gd name="T19" fmla="*/ 154 h 652"/>
                <a:gd name="T20" fmla="*/ 732 w 744"/>
                <a:gd name="T21" fmla="*/ 132 h 652"/>
                <a:gd name="T22" fmla="*/ 738 w 744"/>
                <a:gd name="T23" fmla="*/ 114 h 652"/>
                <a:gd name="T24" fmla="*/ 740 w 744"/>
                <a:gd name="T25" fmla="*/ 98 h 652"/>
                <a:gd name="T26" fmla="*/ 744 w 744"/>
                <a:gd name="T27" fmla="*/ 72 h 652"/>
                <a:gd name="T28" fmla="*/ 744 w 744"/>
                <a:gd name="T29" fmla="*/ 56 h 652"/>
                <a:gd name="T30" fmla="*/ 742 w 744"/>
                <a:gd name="T31" fmla="*/ 52 h 652"/>
                <a:gd name="T32" fmla="*/ 742 w 744"/>
                <a:gd name="T33" fmla="*/ 52 h 652"/>
                <a:gd name="T34" fmla="*/ 702 w 744"/>
                <a:gd name="T35" fmla="*/ 34 h 652"/>
                <a:gd name="T36" fmla="*/ 660 w 744"/>
                <a:gd name="T37" fmla="*/ 20 h 652"/>
                <a:gd name="T38" fmla="*/ 620 w 744"/>
                <a:gd name="T39" fmla="*/ 10 h 652"/>
                <a:gd name="T40" fmla="*/ 582 w 744"/>
                <a:gd name="T41" fmla="*/ 4 h 652"/>
                <a:gd name="T42" fmla="*/ 546 w 744"/>
                <a:gd name="T43" fmla="*/ 0 h 652"/>
                <a:gd name="T44" fmla="*/ 512 w 744"/>
                <a:gd name="T45" fmla="*/ 0 h 652"/>
                <a:gd name="T46" fmla="*/ 480 w 744"/>
                <a:gd name="T47" fmla="*/ 2 h 652"/>
                <a:gd name="T48" fmla="*/ 450 w 744"/>
                <a:gd name="T49" fmla="*/ 4 h 652"/>
                <a:gd name="T50" fmla="*/ 422 w 744"/>
                <a:gd name="T51" fmla="*/ 10 h 652"/>
                <a:gd name="T52" fmla="*/ 398 w 744"/>
                <a:gd name="T53" fmla="*/ 14 h 652"/>
                <a:gd name="T54" fmla="*/ 358 w 744"/>
                <a:gd name="T55" fmla="*/ 26 h 652"/>
                <a:gd name="T56" fmla="*/ 332 w 744"/>
                <a:gd name="T57" fmla="*/ 36 h 652"/>
                <a:gd name="T58" fmla="*/ 324 w 744"/>
                <a:gd name="T59" fmla="*/ 40 h 652"/>
                <a:gd name="T60" fmla="*/ 0 w 744"/>
                <a:gd name="T61" fmla="*/ 364 h 652"/>
                <a:gd name="T62" fmla="*/ 0 w 744"/>
                <a:gd name="T63" fmla="*/ 364 h 652"/>
                <a:gd name="T64" fmla="*/ 34 w 744"/>
                <a:gd name="T65" fmla="*/ 394 h 652"/>
                <a:gd name="T66" fmla="*/ 72 w 744"/>
                <a:gd name="T67" fmla="*/ 426 h 652"/>
                <a:gd name="T68" fmla="*/ 150 w 744"/>
                <a:gd name="T69" fmla="*/ 502 h 652"/>
                <a:gd name="T70" fmla="*/ 150 w 744"/>
                <a:gd name="T71" fmla="*/ 502 h 652"/>
                <a:gd name="T72" fmla="*/ 190 w 744"/>
                <a:gd name="T73" fmla="*/ 542 h 652"/>
                <a:gd name="T74" fmla="*/ 226 w 744"/>
                <a:gd name="T75" fmla="*/ 582 h 652"/>
                <a:gd name="T76" fmla="*/ 260 w 744"/>
                <a:gd name="T77" fmla="*/ 618 h 652"/>
                <a:gd name="T78" fmla="*/ 288 w 744"/>
                <a:gd name="T7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4" h="652">
                  <a:moveTo>
                    <a:pt x="288" y="652"/>
                  </a:moveTo>
                  <a:lnTo>
                    <a:pt x="584" y="356"/>
                  </a:lnTo>
                  <a:lnTo>
                    <a:pt x="584" y="356"/>
                  </a:lnTo>
                  <a:lnTo>
                    <a:pt x="616" y="322"/>
                  </a:lnTo>
                  <a:lnTo>
                    <a:pt x="644" y="288"/>
                  </a:lnTo>
                  <a:lnTo>
                    <a:pt x="666" y="258"/>
                  </a:lnTo>
                  <a:lnTo>
                    <a:pt x="686" y="228"/>
                  </a:lnTo>
                  <a:lnTo>
                    <a:pt x="702" y="202"/>
                  </a:lnTo>
                  <a:lnTo>
                    <a:pt x="714" y="176"/>
                  </a:lnTo>
                  <a:lnTo>
                    <a:pt x="724" y="154"/>
                  </a:lnTo>
                  <a:lnTo>
                    <a:pt x="732" y="132"/>
                  </a:lnTo>
                  <a:lnTo>
                    <a:pt x="738" y="114"/>
                  </a:lnTo>
                  <a:lnTo>
                    <a:pt x="740" y="98"/>
                  </a:lnTo>
                  <a:lnTo>
                    <a:pt x="744" y="72"/>
                  </a:lnTo>
                  <a:lnTo>
                    <a:pt x="744" y="56"/>
                  </a:lnTo>
                  <a:lnTo>
                    <a:pt x="742" y="52"/>
                  </a:lnTo>
                  <a:lnTo>
                    <a:pt x="742" y="52"/>
                  </a:lnTo>
                  <a:lnTo>
                    <a:pt x="702" y="34"/>
                  </a:lnTo>
                  <a:lnTo>
                    <a:pt x="660" y="20"/>
                  </a:lnTo>
                  <a:lnTo>
                    <a:pt x="620" y="10"/>
                  </a:lnTo>
                  <a:lnTo>
                    <a:pt x="582" y="4"/>
                  </a:lnTo>
                  <a:lnTo>
                    <a:pt x="546" y="0"/>
                  </a:lnTo>
                  <a:lnTo>
                    <a:pt x="512" y="0"/>
                  </a:lnTo>
                  <a:lnTo>
                    <a:pt x="480" y="2"/>
                  </a:lnTo>
                  <a:lnTo>
                    <a:pt x="450" y="4"/>
                  </a:lnTo>
                  <a:lnTo>
                    <a:pt x="422" y="10"/>
                  </a:lnTo>
                  <a:lnTo>
                    <a:pt x="398" y="14"/>
                  </a:lnTo>
                  <a:lnTo>
                    <a:pt x="358" y="26"/>
                  </a:lnTo>
                  <a:lnTo>
                    <a:pt x="332" y="36"/>
                  </a:lnTo>
                  <a:lnTo>
                    <a:pt x="324" y="40"/>
                  </a:lnTo>
                  <a:lnTo>
                    <a:pt x="0" y="364"/>
                  </a:lnTo>
                  <a:lnTo>
                    <a:pt x="0" y="364"/>
                  </a:lnTo>
                  <a:lnTo>
                    <a:pt x="34" y="394"/>
                  </a:lnTo>
                  <a:lnTo>
                    <a:pt x="72" y="426"/>
                  </a:lnTo>
                  <a:lnTo>
                    <a:pt x="150" y="502"/>
                  </a:lnTo>
                  <a:lnTo>
                    <a:pt x="150" y="502"/>
                  </a:lnTo>
                  <a:lnTo>
                    <a:pt x="190" y="542"/>
                  </a:lnTo>
                  <a:lnTo>
                    <a:pt x="226" y="582"/>
                  </a:lnTo>
                  <a:lnTo>
                    <a:pt x="260" y="618"/>
                  </a:lnTo>
                  <a:lnTo>
                    <a:pt x="288" y="652"/>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9046219" y="4144149"/>
              <a:ext cx="120433" cy="120171"/>
            </a:xfrm>
            <a:custGeom>
              <a:avLst/>
              <a:gdLst>
                <a:gd name="T0" fmla="*/ 214 w 918"/>
                <a:gd name="T1" fmla="*/ 704 h 916"/>
                <a:gd name="T2" fmla="*/ 378 w 918"/>
                <a:gd name="T3" fmla="*/ 878 h 916"/>
                <a:gd name="T4" fmla="*/ 412 w 918"/>
                <a:gd name="T5" fmla="*/ 916 h 916"/>
                <a:gd name="T6" fmla="*/ 916 w 918"/>
                <a:gd name="T7" fmla="*/ 412 h 916"/>
                <a:gd name="T8" fmla="*/ 916 w 918"/>
                <a:gd name="T9" fmla="*/ 410 h 916"/>
                <a:gd name="T10" fmla="*/ 918 w 918"/>
                <a:gd name="T11" fmla="*/ 410 h 916"/>
                <a:gd name="T12" fmla="*/ 918 w 918"/>
                <a:gd name="T13" fmla="*/ 408 h 916"/>
                <a:gd name="T14" fmla="*/ 918 w 918"/>
                <a:gd name="T15" fmla="*/ 408 h 916"/>
                <a:gd name="T16" fmla="*/ 918 w 918"/>
                <a:gd name="T17" fmla="*/ 406 h 916"/>
                <a:gd name="T18" fmla="*/ 916 w 918"/>
                <a:gd name="T19" fmla="*/ 406 h 916"/>
                <a:gd name="T20" fmla="*/ 916 w 918"/>
                <a:gd name="T21" fmla="*/ 404 h 916"/>
                <a:gd name="T22" fmla="*/ 916 w 918"/>
                <a:gd name="T23" fmla="*/ 402 h 916"/>
                <a:gd name="T24" fmla="*/ 916 w 918"/>
                <a:gd name="T25" fmla="*/ 400 h 916"/>
                <a:gd name="T26" fmla="*/ 914 w 918"/>
                <a:gd name="T27" fmla="*/ 400 h 916"/>
                <a:gd name="T28" fmla="*/ 914 w 918"/>
                <a:gd name="T29" fmla="*/ 396 h 916"/>
                <a:gd name="T30" fmla="*/ 912 w 918"/>
                <a:gd name="T31" fmla="*/ 396 h 916"/>
                <a:gd name="T32" fmla="*/ 910 w 918"/>
                <a:gd name="T33" fmla="*/ 392 h 916"/>
                <a:gd name="T34" fmla="*/ 910 w 918"/>
                <a:gd name="T35" fmla="*/ 392 h 916"/>
                <a:gd name="T36" fmla="*/ 908 w 918"/>
                <a:gd name="T37" fmla="*/ 386 h 916"/>
                <a:gd name="T38" fmla="*/ 908 w 918"/>
                <a:gd name="T39" fmla="*/ 386 h 916"/>
                <a:gd name="T40" fmla="*/ 904 w 918"/>
                <a:gd name="T41" fmla="*/ 382 h 916"/>
                <a:gd name="T42" fmla="*/ 904 w 918"/>
                <a:gd name="T43" fmla="*/ 382 h 916"/>
                <a:gd name="T44" fmla="*/ 902 w 918"/>
                <a:gd name="T45" fmla="*/ 376 h 916"/>
                <a:gd name="T46" fmla="*/ 870 w 918"/>
                <a:gd name="T47" fmla="*/ 334 h 916"/>
                <a:gd name="T48" fmla="*/ 842 w 918"/>
                <a:gd name="T49" fmla="*/ 302 h 916"/>
                <a:gd name="T50" fmla="*/ 772 w 918"/>
                <a:gd name="T51" fmla="*/ 226 h 916"/>
                <a:gd name="T52" fmla="*/ 732 w 918"/>
                <a:gd name="T53" fmla="*/ 184 h 916"/>
                <a:gd name="T54" fmla="*/ 652 w 918"/>
                <a:gd name="T55" fmla="*/ 106 h 916"/>
                <a:gd name="T56" fmla="*/ 582 w 918"/>
                <a:gd name="T57" fmla="*/ 46 h 916"/>
                <a:gd name="T58" fmla="*/ 540 w 918"/>
                <a:gd name="T59" fmla="*/ 16 h 916"/>
                <a:gd name="T60" fmla="*/ 540 w 918"/>
                <a:gd name="T61" fmla="*/ 16 h 916"/>
                <a:gd name="T62" fmla="*/ 536 w 918"/>
                <a:gd name="T63" fmla="*/ 12 h 916"/>
                <a:gd name="T64" fmla="*/ 534 w 918"/>
                <a:gd name="T65" fmla="*/ 12 h 916"/>
                <a:gd name="T66" fmla="*/ 530 w 918"/>
                <a:gd name="T67" fmla="*/ 8 h 916"/>
                <a:gd name="T68" fmla="*/ 530 w 918"/>
                <a:gd name="T69" fmla="*/ 8 h 916"/>
                <a:gd name="T70" fmla="*/ 526 w 918"/>
                <a:gd name="T71" fmla="*/ 6 h 916"/>
                <a:gd name="T72" fmla="*/ 524 w 918"/>
                <a:gd name="T73" fmla="*/ 6 h 916"/>
                <a:gd name="T74" fmla="*/ 522 w 918"/>
                <a:gd name="T75" fmla="*/ 4 h 916"/>
                <a:gd name="T76" fmla="*/ 520 w 918"/>
                <a:gd name="T77" fmla="*/ 4 h 916"/>
                <a:gd name="T78" fmla="*/ 518 w 918"/>
                <a:gd name="T79" fmla="*/ 2 h 916"/>
                <a:gd name="T80" fmla="*/ 516 w 918"/>
                <a:gd name="T81" fmla="*/ 2 h 916"/>
                <a:gd name="T82" fmla="*/ 514 w 918"/>
                <a:gd name="T83" fmla="*/ 0 h 916"/>
                <a:gd name="T84" fmla="*/ 514 w 918"/>
                <a:gd name="T85" fmla="*/ 0 h 916"/>
                <a:gd name="T86" fmla="*/ 512 w 918"/>
                <a:gd name="T87" fmla="*/ 0 h 916"/>
                <a:gd name="T88" fmla="*/ 510 w 918"/>
                <a:gd name="T89" fmla="*/ 0 h 916"/>
                <a:gd name="T90" fmla="*/ 508 w 918"/>
                <a:gd name="T91" fmla="*/ 0 h 916"/>
                <a:gd name="T92" fmla="*/ 508 w 918"/>
                <a:gd name="T93" fmla="*/ 0 h 916"/>
                <a:gd name="T94" fmla="*/ 506 w 918"/>
                <a:gd name="T95" fmla="*/ 0 h 916"/>
                <a:gd name="T96" fmla="*/ 506 w 918"/>
                <a:gd name="T97" fmla="*/ 0 h 916"/>
                <a:gd name="T98" fmla="*/ 0 w 918"/>
                <a:gd name="T99" fmla="*/ 506 h 916"/>
                <a:gd name="T100" fmla="*/ 38 w 918"/>
                <a:gd name="T101" fmla="*/ 538 h 916"/>
                <a:gd name="T102" fmla="*/ 120 w 918"/>
                <a:gd name="T103" fmla="*/ 61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8" h="916">
                  <a:moveTo>
                    <a:pt x="214" y="704"/>
                  </a:moveTo>
                  <a:lnTo>
                    <a:pt x="214" y="704"/>
                  </a:lnTo>
                  <a:lnTo>
                    <a:pt x="304" y="798"/>
                  </a:lnTo>
                  <a:lnTo>
                    <a:pt x="378" y="878"/>
                  </a:lnTo>
                  <a:lnTo>
                    <a:pt x="378" y="878"/>
                  </a:lnTo>
                  <a:lnTo>
                    <a:pt x="412" y="916"/>
                  </a:lnTo>
                  <a:lnTo>
                    <a:pt x="916" y="412"/>
                  </a:lnTo>
                  <a:lnTo>
                    <a:pt x="916" y="412"/>
                  </a:lnTo>
                  <a:lnTo>
                    <a:pt x="916" y="410"/>
                  </a:lnTo>
                  <a:lnTo>
                    <a:pt x="916" y="410"/>
                  </a:lnTo>
                  <a:lnTo>
                    <a:pt x="918" y="410"/>
                  </a:lnTo>
                  <a:lnTo>
                    <a:pt x="918" y="410"/>
                  </a:lnTo>
                  <a:lnTo>
                    <a:pt x="918" y="408"/>
                  </a:lnTo>
                  <a:lnTo>
                    <a:pt x="918" y="408"/>
                  </a:lnTo>
                  <a:lnTo>
                    <a:pt x="918" y="408"/>
                  </a:lnTo>
                  <a:lnTo>
                    <a:pt x="918" y="408"/>
                  </a:lnTo>
                  <a:lnTo>
                    <a:pt x="918" y="406"/>
                  </a:lnTo>
                  <a:lnTo>
                    <a:pt x="918" y="406"/>
                  </a:lnTo>
                  <a:lnTo>
                    <a:pt x="916" y="406"/>
                  </a:lnTo>
                  <a:lnTo>
                    <a:pt x="916" y="406"/>
                  </a:lnTo>
                  <a:lnTo>
                    <a:pt x="916" y="404"/>
                  </a:lnTo>
                  <a:lnTo>
                    <a:pt x="916" y="404"/>
                  </a:lnTo>
                  <a:lnTo>
                    <a:pt x="916" y="402"/>
                  </a:lnTo>
                  <a:lnTo>
                    <a:pt x="916" y="402"/>
                  </a:lnTo>
                  <a:lnTo>
                    <a:pt x="916" y="400"/>
                  </a:lnTo>
                  <a:lnTo>
                    <a:pt x="916" y="400"/>
                  </a:lnTo>
                  <a:lnTo>
                    <a:pt x="914" y="400"/>
                  </a:lnTo>
                  <a:lnTo>
                    <a:pt x="914" y="400"/>
                  </a:lnTo>
                  <a:lnTo>
                    <a:pt x="914" y="396"/>
                  </a:lnTo>
                  <a:lnTo>
                    <a:pt x="914" y="396"/>
                  </a:lnTo>
                  <a:lnTo>
                    <a:pt x="912" y="396"/>
                  </a:lnTo>
                  <a:lnTo>
                    <a:pt x="912" y="396"/>
                  </a:lnTo>
                  <a:lnTo>
                    <a:pt x="910" y="392"/>
                  </a:lnTo>
                  <a:lnTo>
                    <a:pt x="910" y="392"/>
                  </a:lnTo>
                  <a:lnTo>
                    <a:pt x="910" y="392"/>
                  </a:lnTo>
                  <a:lnTo>
                    <a:pt x="910" y="392"/>
                  </a:lnTo>
                  <a:lnTo>
                    <a:pt x="908" y="386"/>
                  </a:lnTo>
                  <a:lnTo>
                    <a:pt x="908" y="386"/>
                  </a:lnTo>
                  <a:lnTo>
                    <a:pt x="908" y="386"/>
                  </a:lnTo>
                  <a:lnTo>
                    <a:pt x="908" y="386"/>
                  </a:lnTo>
                  <a:lnTo>
                    <a:pt x="904" y="382"/>
                  </a:lnTo>
                  <a:lnTo>
                    <a:pt x="904" y="382"/>
                  </a:lnTo>
                  <a:lnTo>
                    <a:pt x="904" y="382"/>
                  </a:lnTo>
                  <a:lnTo>
                    <a:pt x="904" y="382"/>
                  </a:lnTo>
                  <a:lnTo>
                    <a:pt x="902" y="376"/>
                  </a:lnTo>
                  <a:lnTo>
                    <a:pt x="902" y="376"/>
                  </a:lnTo>
                  <a:lnTo>
                    <a:pt x="902" y="376"/>
                  </a:lnTo>
                  <a:lnTo>
                    <a:pt x="870" y="334"/>
                  </a:lnTo>
                  <a:lnTo>
                    <a:pt x="870" y="334"/>
                  </a:lnTo>
                  <a:lnTo>
                    <a:pt x="842" y="302"/>
                  </a:lnTo>
                  <a:lnTo>
                    <a:pt x="810" y="266"/>
                  </a:lnTo>
                  <a:lnTo>
                    <a:pt x="772" y="226"/>
                  </a:lnTo>
                  <a:lnTo>
                    <a:pt x="732" y="184"/>
                  </a:lnTo>
                  <a:lnTo>
                    <a:pt x="732" y="184"/>
                  </a:lnTo>
                  <a:lnTo>
                    <a:pt x="690" y="144"/>
                  </a:lnTo>
                  <a:lnTo>
                    <a:pt x="652" y="106"/>
                  </a:lnTo>
                  <a:lnTo>
                    <a:pt x="614" y="74"/>
                  </a:lnTo>
                  <a:lnTo>
                    <a:pt x="582" y="46"/>
                  </a:lnTo>
                  <a:lnTo>
                    <a:pt x="582" y="46"/>
                  </a:lnTo>
                  <a:lnTo>
                    <a:pt x="540" y="16"/>
                  </a:lnTo>
                  <a:lnTo>
                    <a:pt x="540" y="16"/>
                  </a:lnTo>
                  <a:lnTo>
                    <a:pt x="540" y="16"/>
                  </a:lnTo>
                  <a:lnTo>
                    <a:pt x="536" y="12"/>
                  </a:lnTo>
                  <a:lnTo>
                    <a:pt x="536" y="12"/>
                  </a:lnTo>
                  <a:lnTo>
                    <a:pt x="534" y="12"/>
                  </a:lnTo>
                  <a:lnTo>
                    <a:pt x="534" y="12"/>
                  </a:lnTo>
                  <a:lnTo>
                    <a:pt x="530" y="8"/>
                  </a:lnTo>
                  <a:lnTo>
                    <a:pt x="530" y="8"/>
                  </a:lnTo>
                  <a:lnTo>
                    <a:pt x="530" y="8"/>
                  </a:lnTo>
                  <a:lnTo>
                    <a:pt x="530" y="8"/>
                  </a:lnTo>
                  <a:lnTo>
                    <a:pt x="526" y="6"/>
                  </a:lnTo>
                  <a:lnTo>
                    <a:pt x="526" y="6"/>
                  </a:lnTo>
                  <a:lnTo>
                    <a:pt x="524" y="6"/>
                  </a:lnTo>
                  <a:lnTo>
                    <a:pt x="524" y="6"/>
                  </a:lnTo>
                  <a:lnTo>
                    <a:pt x="522" y="4"/>
                  </a:lnTo>
                  <a:lnTo>
                    <a:pt x="522" y="4"/>
                  </a:lnTo>
                  <a:lnTo>
                    <a:pt x="520" y="4"/>
                  </a:lnTo>
                  <a:lnTo>
                    <a:pt x="520" y="4"/>
                  </a:lnTo>
                  <a:lnTo>
                    <a:pt x="518" y="2"/>
                  </a:lnTo>
                  <a:lnTo>
                    <a:pt x="518" y="2"/>
                  </a:lnTo>
                  <a:lnTo>
                    <a:pt x="516" y="2"/>
                  </a:lnTo>
                  <a:lnTo>
                    <a:pt x="516" y="2"/>
                  </a:lnTo>
                  <a:lnTo>
                    <a:pt x="514" y="0"/>
                  </a:lnTo>
                  <a:lnTo>
                    <a:pt x="514" y="0"/>
                  </a:lnTo>
                  <a:lnTo>
                    <a:pt x="514" y="0"/>
                  </a:lnTo>
                  <a:lnTo>
                    <a:pt x="514" y="0"/>
                  </a:lnTo>
                  <a:lnTo>
                    <a:pt x="512" y="0"/>
                  </a:lnTo>
                  <a:lnTo>
                    <a:pt x="512" y="0"/>
                  </a:lnTo>
                  <a:lnTo>
                    <a:pt x="510" y="0"/>
                  </a:lnTo>
                  <a:lnTo>
                    <a:pt x="510" y="0"/>
                  </a:lnTo>
                  <a:lnTo>
                    <a:pt x="508" y="0"/>
                  </a:lnTo>
                  <a:lnTo>
                    <a:pt x="508" y="0"/>
                  </a:lnTo>
                  <a:lnTo>
                    <a:pt x="508" y="0"/>
                  </a:lnTo>
                  <a:lnTo>
                    <a:pt x="508" y="0"/>
                  </a:lnTo>
                  <a:lnTo>
                    <a:pt x="506" y="0"/>
                  </a:lnTo>
                  <a:lnTo>
                    <a:pt x="506" y="0"/>
                  </a:lnTo>
                  <a:lnTo>
                    <a:pt x="506" y="0"/>
                  </a:lnTo>
                  <a:lnTo>
                    <a:pt x="506" y="0"/>
                  </a:lnTo>
                  <a:lnTo>
                    <a:pt x="504" y="0"/>
                  </a:lnTo>
                  <a:lnTo>
                    <a:pt x="0" y="506"/>
                  </a:lnTo>
                  <a:lnTo>
                    <a:pt x="0" y="506"/>
                  </a:lnTo>
                  <a:lnTo>
                    <a:pt x="38" y="538"/>
                  </a:lnTo>
                  <a:lnTo>
                    <a:pt x="38" y="538"/>
                  </a:lnTo>
                  <a:lnTo>
                    <a:pt x="120" y="612"/>
                  </a:lnTo>
                  <a:lnTo>
                    <a:pt x="214" y="70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p:nvSpPr>
          <p:spPr bwMode="auto">
            <a:xfrm>
              <a:off x="9046219" y="4144149"/>
              <a:ext cx="120433" cy="120171"/>
            </a:xfrm>
            <a:custGeom>
              <a:avLst/>
              <a:gdLst>
                <a:gd name="T0" fmla="*/ 214 w 918"/>
                <a:gd name="T1" fmla="*/ 704 h 916"/>
                <a:gd name="T2" fmla="*/ 378 w 918"/>
                <a:gd name="T3" fmla="*/ 878 h 916"/>
                <a:gd name="T4" fmla="*/ 412 w 918"/>
                <a:gd name="T5" fmla="*/ 916 h 916"/>
                <a:gd name="T6" fmla="*/ 916 w 918"/>
                <a:gd name="T7" fmla="*/ 412 h 916"/>
                <a:gd name="T8" fmla="*/ 916 w 918"/>
                <a:gd name="T9" fmla="*/ 410 h 916"/>
                <a:gd name="T10" fmla="*/ 918 w 918"/>
                <a:gd name="T11" fmla="*/ 410 h 916"/>
                <a:gd name="T12" fmla="*/ 918 w 918"/>
                <a:gd name="T13" fmla="*/ 408 h 916"/>
                <a:gd name="T14" fmla="*/ 918 w 918"/>
                <a:gd name="T15" fmla="*/ 408 h 916"/>
                <a:gd name="T16" fmla="*/ 918 w 918"/>
                <a:gd name="T17" fmla="*/ 406 h 916"/>
                <a:gd name="T18" fmla="*/ 916 w 918"/>
                <a:gd name="T19" fmla="*/ 406 h 916"/>
                <a:gd name="T20" fmla="*/ 916 w 918"/>
                <a:gd name="T21" fmla="*/ 404 h 916"/>
                <a:gd name="T22" fmla="*/ 916 w 918"/>
                <a:gd name="T23" fmla="*/ 402 h 916"/>
                <a:gd name="T24" fmla="*/ 916 w 918"/>
                <a:gd name="T25" fmla="*/ 400 h 916"/>
                <a:gd name="T26" fmla="*/ 914 w 918"/>
                <a:gd name="T27" fmla="*/ 400 h 916"/>
                <a:gd name="T28" fmla="*/ 914 w 918"/>
                <a:gd name="T29" fmla="*/ 396 h 916"/>
                <a:gd name="T30" fmla="*/ 912 w 918"/>
                <a:gd name="T31" fmla="*/ 396 h 916"/>
                <a:gd name="T32" fmla="*/ 910 w 918"/>
                <a:gd name="T33" fmla="*/ 392 h 916"/>
                <a:gd name="T34" fmla="*/ 910 w 918"/>
                <a:gd name="T35" fmla="*/ 392 h 916"/>
                <a:gd name="T36" fmla="*/ 908 w 918"/>
                <a:gd name="T37" fmla="*/ 386 h 916"/>
                <a:gd name="T38" fmla="*/ 908 w 918"/>
                <a:gd name="T39" fmla="*/ 386 h 916"/>
                <a:gd name="T40" fmla="*/ 904 w 918"/>
                <a:gd name="T41" fmla="*/ 382 h 916"/>
                <a:gd name="T42" fmla="*/ 904 w 918"/>
                <a:gd name="T43" fmla="*/ 382 h 916"/>
                <a:gd name="T44" fmla="*/ 902 w 918"/>
                <a:gd name="T45" fmla="*/ 376 h 916"/>
                <a:gd name="T46" fmla="*/ 870 w 918"/>
                <a:gd name="T47" fmla="*/ 334 h 916"/>
                <a:gd name="T48" fmla="*/ 842 w 918"/>
                <a:gd name="T49" fmla="*/ 302 h 916"/>
                <a:gd name="T50" fmla="*/ 772 w 918"/>
                <a:gd name="T51" fmla="*/ 226 h 916"/>
                <a:gd name="T52" fmla="*/ 732 w 918"/>
                <a:gd name="T53" fmla="*/ 184 h 916"/>
                <a:gd name="T54" fmla="*/ 652 w 918"/>
                <a:gd name="T55" fmla="*/ 106 h 916"/>
                <a:gd name="T56" fmla="*/ 582 w 918"/>
                <a:gd name="T57" fmla="*/ 46 h 916"/>
                <a:gd name="T58" fmla="*/ 540 w 918"/>
                <a:gd name="T59" fmla="*/ 16 h 916"/>
                <a:gd name="T60" fmla="*/ 540 w 918"/>
                <a:gd name="T61" fmla="*/ 16 h 916"/>
                <a:gd name="T62" fmla="*/ 536 w 918"/>
                <a:gd name="T63" fmla="*/ 12 h 916"/>
                <a:gd name="T64" fmla="*/ 534 w 918"/>
                <a:gd name="T65" fmla="*/ 12 h 916"/>
                <a:gd name="T66" fmla="*/ 530 w 918"/>
                <a:gd name="T67" fmla="*/ 8 h 916"/>
                <a:gd name="T68" fmla="*/ 530 w 918"/>
                <a:gd name="T69" fmla="*/ 8 h 916"/>
                <a:gd name="T70" fmla="*/ 526 w 918"/>
                <a:gd name="T71" fmla="*/ 6 h 916"/>
                <a:gd name="T72" fmla="*/ 524 w 918"/>
                <a:gd name="T73" fmla="*/ 6 h 916"/>
                <a:gd name="T74" fmla="*/ 522 w 918"/>
                <a:gd name="T75" fmla="*/ 4 h 916"/>
                <a:gd name="T76" fmla="*/ 520 w 918"/>
                <a:gd name="T77" fmla="*/ 4 h 916"/>
                <a:gd name="T78" fmla="*/ 518 w 918"/>
                <a:gd name="T79" fmla="*/ 2 h 916"/>
                <a:gd name="T80" fmla="*/ 516 w 918"/>
                <a:gd name="T81" fmla="*/ 2 h 916"/>
                <a:gd name="T82" fmla="*/ 514 w 918"/>
                <a:gd name="T83" fmla="*/ 0 h 916"/>
                <a:gd name="T84" fmla="*/ 514 w 918"/>
                <a:gd name="T85" fmla="*/ 0 h 916"/>
                <a:gd name="T86" fmla="*/ 512 w 918"/>
                <a:gd name="T87" fmla="*/ 0 h 916"/>
                <a:gd name="T88" fmla="*/ 510 w 918"/>
                <a:gd name="T89" fmla="*/ 0 h 916"/>
                <a:gd name="T90" fmla="*/ 508 w 918"/>
                <a:gd name="T91" fmla="*/ 0 h 916"/>
                <a:gd name="T92" fmla="*/ 508 w 918"/>
                <a:gd name="T93" fmla="*/ 0 h 916"/>
                <a:gd name="T94" fmla="*/ 506 w 918"/>
                <a:gd name="T95" fmla="*/ 0 h 916"/>
                <a:gd name="T96" fmla="*/ 506 w 918"/>
                <a:gd name="T97" fmla="*/ 0 h 916"/>
                <a:gd name="T98" fmla="*/ 0 w 918"/>
                <a:gd name="T99" fmla="*/ 506 h 916"/>
                <a:gd name="T100" fmla="*/ 38 w 918"/>
                <a:gd name="T101" fmla="*/ 538 h 916"/>
                <a:gd name="T102" fmla="*/ 120 w 918"/>
                <a:gd name="T103" fmla="*/ 61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8" h="916">
                  <a:moveTo>
                    <a:pt x="214" y="704"/>
                  </a:moveTo>
                  <a:lnTo>
                    <a:pt x="214" y="704"/>
                  </a:lnTo>
                  <a:lnTo>
                    <a:pt x="304" y="798"/>
                  </a:lnTo>
                  <a:lnTo>
                    <a:pt x="378" y="878"/>
                  </a:lnTo>
                  <a:lnTo>
                    <a:pt x="378" y="878"/>
                  </a:lnTo>
                  <a:lnTo>
                    <a:pt x="412" y="916"/>
                  </a:lnTo>
                  <a:lnTo>
                    <a:pt x="916" y="412"/>
                  </a:lnTo>
                  <a:lnTo>
                    <a:pt x="916" y="412"/>
                  </a:lnTo>
                  <a:lnTo>
                    <a:pt x="916" y="410"/>
                  </a:lnTo>
                  <a:lnTo>
                    <a:pt x="916" y="410"/>
                  </a:lnTo>
                  <a:lnTo>
                    <a:pt x="918" y="410"/>
                  </a:lnTo>
                  <a:lnTo>
                    <a:pt x="918" y="410"/>
                  </a:lnTo>
                  <a:lnTo>
                    <a:pt x="918" y="408"/>
                  </a:lnTo>
                  <a:lnTo>
                    <a:pt x="918" y="408"/>
                  </a:lnTo>
                  <a:lnTo>
                    <a:pt x="918" y="408"/>
                  </a:lnTo>
                  <a:lnTo>
                    <a:pt x="918" y="408"/>
                  </a:lnTo>
                  <a:lnTo>
                    <a:pt x="918" y="406"/>
                  </a:lnTo>
                  <a:lnTo>
                    <a:pt x="918" y="406"/>
                  </a:lnTo>
                  <a:lnTo>
                    <a:pt x="916" y="406"/>
                  </a:lnTo>
                  <a:lnTo>
                    <a:pt x="916" y="406"/>
                  </a:lnTo>
                  <a:lnTo>
                    <a:pt x="916" y="404"/>
                  </a:lnTo>
                  <a:lnTo>
                    <a:pt x="916" y="404"/>
                  </a:lnTo>
                  <a:lnTo>
                    <a:pt x="916" y="402"/>
                  </a:lnTo>
                  <a:lnTo>
                    <a:pt x="916" y="402"/>
                  </a:lnTo>
                  <a:lnTo>
                    <a:pt x="916" y="400"/>
                  </a:lnTo>
                  <a:lnTo>
                    <a:pt x="916" y="400"/>
                  </a:lnTo>
                  <a:lnTo>
                    <a:pt x="914" y="400"/>
                  </a:lnTo>
                  <a:lnTo>
                    <a:pt x="914" y="400"/>
                  </a:lnTo>
                  <a:lnTo>
                    <a:pt x="914" y="396"/>
                  </a:lnTo>
                  <a:lnTo>
                    <a:pt x="914" y="396"/>
                  </a:lnTo>
                  <a:lnTo>
                    <a:pt x="912" y="396"/>
                  </a:lnTo>
                  <a:lnTo>
                    <a:pt x="912" y="396"/>
                  </a:lnTo>
                  <a:lnTo>
                    <a:pt x="910" y="392"/>
                  </a:lnTo>
                  <a:lnTo>
                    <a:pt x="910" y="392"/>
                  </a:lnTo>
                  <a:lnTo>
                    <a:pt x="910" y="392"/>
                  </a:lnTo>
                  <a:lnTo>
                    <a:pt x="910" y="392"/>
                  </a:lnTo>
                  <a:lnTo>
                    <a:pt x="908" y="386"/>
                  </a:lnTo>
                  <a:lnTo>
                    <a:pt x="908" y="386"/>
                  </a:lnTo>
                  <a:lnTo>
                    <a:pt x="908" y="386"/>
                  </a:lnTo>
                  <a:lnTo>
                    <a:pt x="908" y="386"/>
                  </a:lnTo>
                  <a:lnTo>
                    <a:pt x="904" y="382"/>
                  </a:lnTo>
                  <a:lnTo>
                    <a:pt x="904" y="382"/>
                  </a:lnTo>
                  <a:lnTo>
                    <a:pt x="904" y="382"/>
                  </a:lnTo>
                  <a:lnTo>
                    <a:pt x="904" y="382"/>
                  </a:lnTo>
                  <a:lnTo>
                    <a:pt x="902" y="376"/>
                  </a:lnTo>
                  <a:lnTo>
                    <a:pt x="902" y="376"/>
                  </a:lnTo>
                  <a:lnTo>
                    <a:pt x="902" y="376"/>
                  </a:lnTo>
                  <a:lnTo>
                    <a:pt x="870" y="334"/>
                  </a:lnTo>
                  <a:lnTo>
                    <a:pt x="870" y="334"/>
                  </a:lnTo>
                  <a:lnTo>
                    <a:pt x="842" y="302"/>
                  </a:lnTo>
                  <a:lnTo>
                    <a:pt x="810" y="266"/>
                  </a:lnTo>
                  <a:lnTo>
                    <a:pt x="772" y="226"/>
                  </a:lnTo>
                  <a:lnTo>
                    <a:pt x="732" y="184"/>
                  </a:lnTo>
                  <a:lnTo>
                    <a:pt x="732" y="184"/>
                  </a:lnTo>
                  <a:lnTo>
                    <a:pt x="690" y="144"/>
                  </a:lnTo>
                  <a:lnTo>
                    <a:pt x="652" y="106"/>
                  </a:lnTo>
                  <a:lnTo>
                    <a:pt x="614" y="74"/>
                  </a:lnTo>
                  <a:lnTo>
                    <a:pt x="582" y="46"/>
                  </a:lnTo>
                  <a:lnTo>
                    <a:pt x="582" y="46"/>
                  </a:lnTo>
                  <a:lnTo>
                    <a:pt x="540" y="16"/>
                  </a:lnTo>
                  <a:lnTo>
                    <a:pt x="540" y="16"/>
                  </a:lnTo>
                  <a:lnTo>
                    <a:pt x="540" y="16"/>
                  </a:lnTo>
                  <a:lnTo>
                    <a:pt x="536" y="12"/>
                  </a:lnTo>
                  <a:lnTo>
                    <a:pt x="536" y="12"/>
                  </a:lnTo>
                  <a:lnTo>
                    <a:pt x="534" y="12"/>
                  </a:lnTo>
                  <a:lnTo>
                    <a:pt x="534" y="12"/>
                  </a:lnTo>
                  <a:lnTo>
                    <a:pt x="530" y="8"/>
                  </a:lnTo>
                  <a:lnTo>
                    <a:pt x="530" y="8"/>
                  </a:lnTo>
                  <a:lnTo>
                    <a:pt x="530" y="8"/>
                  </a:lnTo>
                  <a:lnTo>
                    <a:pt x="530" y="8"/>
                  </a:lnTo>
                  <a:lnTo>
                    <a:pt x="526" y="6"/>
                  </a:lnTo>
                  <a:lnTo>
                    <a:pt x="526" y="6"/>
                  </a:lnTo>
                  <a:lnTo>
                    <a:pt x="524" y="6"/>
                  </a:lnTo>
                  <a:lnTo>
                    <a:pt x="524" y="6"/>
                  </a:lnTo>
                  <a:lnTo>
                    <a:pt x="522" y="4"/>
                  </a:lnTo>
                  <a:lnTo>
                    <a:pt x="522" y="4"/>
                  </a:lnTo>
                  <a:lnTo>
                    <a:pt x="520" y="4"/>
                  </a:lnTo>
                  <a:lnTo>
                    <a:pt x="520" y="4"/>
                  </a:lnTo>
                  <a:lnTo>
                    <a:pt x="518" y="2"/>
                  </a:lnTo>
                  <a:lnTo>
                    <a:pt x="518" y="2"/>
                  </a:lnTo>
                  <a:lnTo>
                    <a:pt x="516" y="2"/>
                  </a:lnTo>
                  <a:lnTo>
                    <a:pt x="516" y="2"/>
                  </a:lnTo>
                  <a:lnTo>
                    <a:pt x="514" y="0"/>
                  </a:lnTo>
                  <a:lnTo>
                    <a:pt x="514" y="0"/>
                  </a:lnTo>
                  <a:lnTo>
                    <a:pt x="514" y="0"/>
                  </a:lnTo>
                  <a:lnTo>
                    <a:pt x="514" y="0"/>
                  </a:lnTo>
                  <a:lnTo>
                    <a:pt x="512" y="0"/>
                  </a:lnTo>
                  <a:lnTo>
                    <a:pt x="512" y="0"/>
                  </a:lnTo>
                  <a:lnTo>
                    <a:pt x="510" y="0"/>
                  </a:lnTo>
                  <a:lnTo>
                    <a:pt x="510" y="0"/>
                  </a:lnTo>
                  <a:lnTo>
                    <a:pt x="508" y="0"/>
                  </a:lnTo>
                  <a:lnTo>
                    <a:pt x="508" y="0"/>
                  </a:lnTo>
                  <a:lnTo>
                    <a:pt x="508" y="0"/>
                  </a:lnTo>
                  <a:lnTo>
                    <a:pt x="508" y="0"/>
                  </a:lnTo>
                  <a:lnTo>
                    <a:pt x="506" y="0"/>
                  </a:lnTo>
                  <a:lnTo>
                    <a:pt x="506" y="0"/>
                  </a:lnTo>
                  <a:lnTo>
                    <a:pt x="506" y="0"/>
                  </a:lnTo>
                  <a:lnTo>
                    <a:pt x="506" y="0"/>
                  </a:lnTo>
                  <a:lnTo>
                    <a:pt x="504" y="0"/>
                  </a:lnTo>
                  <a:lnTo>
                    <a:pt x="0" y="506"/>
                  </a:lnTo>
                  <a:lnTo>
                    <a:pt x="0" y="506"/>
                  </a:lnTo>
                  <a:lnTo>
                    <a:pt x="38" y="538"/>
                  </a:lnTo>
                  <a:lnTo>
                    <a:pt x="38" y="538"/>
                  </a:lnTo>
                  <a:lnTo>
                    <a:pt x="120" y="612"/>
                  </a:lnTo>
                  <a:lnTo>
                    <a:pt x="214" y="704"/>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
            <p:cNvSpPr>
              <a:spLocks/>
            </p:cNvSpPr>
            <p:nvPr/>
          </p:nvSpPr>
          <p:spPr bwMode="auto">
            <a:xfrm>
              <a:off x="9012634" y="4224438"/>
              <a:ext cx="73467" cy="73467"/>
            </a:xfrm>
            <a:custGeom>
              <a:avLst/>
              <a:gdLst>
                <a:gd name="T0" fmla="*/ 560 w 560"/>
                <a:gd name="T1" fmla="*/ 478 h 560"/>
                <a:gd name="T2" fmla="*/ 560 w 560"/>
                <a:gd name="T3" fmla="*/ 478 h 560"/>
                <a:gd name="T4" fmla="*/ 560 w 560"/>
                <a:gd name="T5" fmla="*/ 478 h 560"/>
                <a:gd name="T6" fmla="*/ 560 w 560"/>
                <a:gd name="T7" fmla="*/ 478 h 560"/>
                <a:gd name="T8" fmla="*/ 560 w 560"/>
                <a:gd name="T9" fmla="*/ 476 h 560"/>
                <a:gd name="T10" fmla="*/ 560 w 560"/>
                <a:gd name="T11" fmla="*/ 476 h 560"/>
                <a:gd name="T12" fmla="*/ 560 w 560"/>
                <a:gd name="T13" fmla="*/ 474 h 560"/>
                <a:gd name="T14" fmla="*/ 560 w 560"/>
                <a:gd name="T15" fmla="*/ 474 h 560"/>
                <a:gd name="T16" fmla="*/ 560 w 560"/>
                <a:gd name="T17" fmla="*/ 474 h 560"/>
                <a:gd name="T18" fmla="*/ 560 w 560"/>
                <a:gd name="T19" fmla="*/ 474 h 560"/>
                <a:gd name="T20" fmla="*/ 556 w 560"/>
                <a:gd name="T21" fmla="*/ 466 h 560"/>
                <a:gd name="T22" fmla="*/ 556 w 560"/>
                <a:gd name="T23" fmla="*/ 466 h 560"/>
                <a:gd name="T24" fmla="*/ 554 w 560"/>
                <a:gd name="T25" fmla="*/ 466 h 560"/>
                <a:gd name="T26" fmla="*/ 554 w 560"/>
                <a:gd name="T27" fmla="*/ 466 h 560"/>
                <a:gd name="T28" fmla="*/ 552 w 560"/>
                <a:gd name="T29" fmla="*/ 460 h 560"/>
                <a:gd name="T30" fmla="*/ 552 w 560"/>
                <a:gd name="T31" fmla="*/ 460 h 560"/>
                <a:gd name="T32" fmla="*/ 552 w 560"/>
                <a:gd name="T33" fmla="*/ 460 h 560"/>
                <a:gd name="T34" fmla="*/ 552 w 560"/>
                <a:gd name="T35" fmla="*/ 460 h 560"/>
                <a:gd name="T36" fmla="*/ 542 w 560"/>
                <a:gd name="T37" fmla="*/ 446 h 560"/>
                <a:gd name="T38" fmla="*/ 542 w 560"/>
                <a:gd name="T39" fmla="*/ 446 h 560"/>
                <a:gd name="T40" fmla="*/ 540 w 560"/>
                <a:gd name="T41" fmla="*/ 446 h 560"/>
                <a:gd name="T42" fmla="*/ 540 w 560"/>
                <a:gd name="T43" fmla="*/ 446 h 560"/>
                <a:gd name="T44" fmla="*/ 534 w 560"/>
                <a:gd name="T45" fmla="*/ 438 h 560"/>
                <a:gd name="T46" fmla="*/ 534 w 560"/>
                <a:gd name="T47" fmla="*/ 438 h 560"/>
                <a:gd name="T48" fmla="*/ 500 w 560"/>
                <a:gd name="T49" fmla="*/ 396 h 560"/>
                <a:gd name="T50" fmla="*/ 454 w 560"/>
                <a:gd name="T51" fmla="*/ 346 h 560"/>
                <a:gd name="T52" fmla="*/ 400 w 560"/>
                <a:gd name="T53" fmla="*/ 288 h 560"/>
                <a:gd name="T54" fmla="*/ 336 w 560"/>
                <a:gd name="T55" fmla="*/ 224 h 560"/>
                <a:gd name="T56" fmla="*/ 336 w 560"/>
                <a:gd name="T57" fmla="*/ 224 h 560"/>
                <a:gd name="T58" fmla="*/ 274 w 560"/>
                <a:gd name="T59" fmla="*/ 162 h 560"/>
                <a:gd name="T60" fmla="*/ 214 w 560"/>
                <a:gd name="T61" fmla="*/ 106 h 560"/>
                <a:gd name="T62" fmla="*/ 164 w 560"/>
                <a:gd name="T63" fmla="*/ 60 h 560"/>
                <a:gd name="T64" fmla="*/ 124 w 560"/>
                <a:gd name="T65" fmla="*/ 26 h 560"/>
                <a:gd name="T66" fmla="*/ 124 w 560"/>
                <a:gd name="T67" fmla="*/ 26 h 560"/>
                <a:gd name="T68" fmla="*/ 116 w 560"/>
                <a:gd name="T69" fmla="*/ 20 h 560"/>
                <a:gd name="T70" fmla="*/ 116 w 560"/>
                <a:gd name="T71" fmla="*/ 20 h 560"/>
                <a:gd name="T72" fmla="*/ 114 w 560"/>
                <a:gd name="T73" fmla="*/ 20 h 560"/>
                <a:gd name="T74" fmla="*/ 114 w 560"/>
                <a:gd name="T75" fmla="*/ 20 h 560"/>
                <a:gd name="T76" fmla="*/ 100 w 560"/>
                <a:gd name="T77" fmla="*/ 10 h 560"/>
                <a:gd name="T78" fmla="*/ 100 w 560"/>
                <a:gd name="T79" fmla="*/ 10 h 560"/>
                <a:gd name="T80" fmla="*/ 100 w 560"/>
                <a:gd name="T81" fmla="*/ 10 h 560"/>
                <a:gd name="T82" fmla="*/ 96 w 560"/>
                <a:gd name="T83" fmla="*/ 6 h 560"/>
                <a:gd name="T84" fmla="*/ 96 w 560"/>
                <a:gd name="T85" fmla="*/ 6 h 560"/>
                <a:gd name="T86" fmla="*/ 94 w 560"/>
                <a:gd name="T87" fmla="*/ 6 h 560"/>
                <a:gd name="T88" fmla="*/ 94 w 560"/>
                <a:gd name="T89" fmla="*/ 6 h 560"/>
                <a:gd name="T90" fmla="*/ 86 w 560"/>
                <a:gd name="T91" fmla="*/ 2 h 560"/>
                <a:gd name="T92" fmla="*/ 86 w 560"/>
                <a:gd name="T93" fmla="*/ 2 h 560"/>
                <a:gd name="T94" fmla="*/ 86 w 560"/>
                <a:gd name="T95" fmla="*/ 2 h 560"/>
                <a:gd name="T96" fmla="*/ 86 w 560"/>
                <a:gd name="T97" fmla="*/ 2 h 560"/>
                <a:gd name="T98" fmla="*/ 84 w 560"/>
                <a:gd name="T99" fmla="*/ 0 h 560"/>
                <a:gd name="T100" fmla="*/ 84 w 560"/>
                <a:gd name="T101" fmla="*/ 0 h 560"/>
                <a:gd name="T102" fmla="*/ 84 w 560"/>
                <a:gd name="T103" fmla="*/ 0 h 560"/>
                <a:gd name="T104" fmla="*/ 84 w 560"/>
                <a:gd name="T105" fmla="*/ 0 h 560"/>
                <a:gd name="T106" fmla="*/ 82 w 560"/>
                <a:gd name="T107" fmla="*/ 2 h 560"/>
                <a:gd name="T108" fmla="*/ 0 w 560"/>
                <a:gd name="T109" fmla="*/ 82 h 560"/>
                <a:gd name="T110" fmla="*/ 478 w 560"/>
                <a:gd name="T111" fmla="*/ 560 h 560"/>
                <a:gd name="T112" fmla="*/ 560 w 560"/>
                <a:gd name="T113" fmla="*/ 47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0" h="560">
                  <a:moveTo>
                    <a:pt x="560" y="478"/>
                  </a:moveTo>
                  <a:lnTo>
                    <a:pt x="560" y="478"/>
                  </a:lnTo>
                  <a:lnTo>
                    <a:pt x="560" y="478"/>
                  </a:lnTo>
                  <a:lnTo>
                    <a:pt x="560" y="478"/>
                  </a:lnTo>
                  <a:lnTo>
                    <a:pt x="560" y="476"/>
                  </a:lnTo>
                  <a:lnTo>
                    <a:pt x="560" y="476"/>
                  </a:lnTo>
                  <a:lnTo>
                    <a:pt x="560" y="474"/>
                  </a:lnTo>
                  <a:lnTo>
                    <a:pt x="560" y="474"/>
                  </a:lnTo>
                  <a:lnTo>
                    <a:pt x="560" y="474"/>
                  </a:lnTo>
                  <a:lnTo>
                    <a:pt x="560" y="474"/>
                  </a:lnTo>
                  <a:lnTo>
                    <a:pt x="556" y="466"/>
                  </a:lnTo>
                  <a:lnTo>
                    <a:pt x="556" y="466"/>
                  </a:lnTo>
                  <a:lnTo>
                    <a:pt x="554" y="466"/>
                  </a:lnTo>
                  <a:lnTo>
                    <a:pt x="554" y="466"/>
                  </a:lnTo>
                  <a:lnTo>
                    <a:pt x="552" y="460"/>
                  </a:lnTo>
                  <a:lnTo>
                    <a:pt x="552" y="460"/>
                  </a:lnTo>
                  <a:lnTo>
                    <a:pt x="552" y="460"/>
                  </a:lnTo>
                  <a:lnTo>
                    <a:pt x="552" y="460"/>
                  </a:lnTo>
                  <a:lnTo>
                    <a:pt x="542" y="446"/>
                  </a:lnTo>
                  <a:lnTo>
                    <a:pt x="542" y="446"/>
                  </a:lnTo>
                  <a:lnTo>
                    <a:pt x="540" y="446"/>
                  </a:lnTo>
                  <a:lnTo>
                    <a:pt x="540" y="446"/>
                  </a:lnTo>
                  <a:lnTo>
                    <a:pt x="534" y="438"/>
                  </a:lnTo>
                  <a:lnTo>
                    <a:pt x="534" y="438"/>
                  </a:lnTo>
                  <a:lnTo>
                    <a:pt x="500" y="396"/>
                  </a:lnTo>
                  <a:lnTo>
                    <a:pt x="454" y="346"/>
                  </a:lnTo>
                  <a:lnTo>
                    <a:pt x="400" y="288"/>
                  </a:lnTo>
                  <a:lnTo>
                    <a:pt x="336" y="224"/>
                  </a:lnTo>
                  <a:lnTo>
                    <a:pt x="336" y="224"/>
                  </a:lnTo>
                  <a:lnTo>
                    <a:pt x="274" y="162"/>
                  </a:lnTo>
                  <a:lnTo>
                    <a:pt x="214" y="106"/>
                  </a:lnTo>
                  <a:lnTo>
                    <a:pt x="164" y="60"/>
                  </a:lnTo>
                  <a:lnTo>
                    <a:pt x="124" y="26"/>
                  </a:lnTo>
                  <a:lnTo>
                    <a:pt x="124" y="26"/>
                  </a:lnTo>
                  <a:lnTo>
                    <a:pt x="116" y="20"/>
                  </a:lnTo>
                  <a:lnTo>
                    <a:pt x="116" y="20"/>
                  </a:lnTo>
                  <a:lnTo>
                    <a:pt x="114" y="20"/>
                  </a:lnTo>
                  <a:lnTo>
                    <a:pt x="114" y="20"/>
                  </a:lnTo>
                  <a:lnTo>
                    <a:pt x="100" y="10"/>
                  </a:lnTo>
                  <a:lnTo>
                    <a:pt x="100" y="10"/>
                  </a:lnTo>
                  <a:lnTo>
                    <a:pt x="100" y="10"/>
                  </a:lnTo>
                  <a:lnTo>
                    <a:pt x="96" y="6"/>
                  </a:lnTo>
                  <a:lnTo>
                    <a:pt x="96" y="6"/>
                  </a:lnTo>
                  <a:lnTo>
                    <a:pt x="94" y="6"/>
                  </a:lnTo>
                  <a:lnTo>
                    <a:pt x="94" y="6"/>
                  </a:lnTo>
                  <a:lnTo>
                    <a:pt x="86" y="2"/>
                  </a:lnTo>
                  <a:lnTo>
                    <a:pt x="86" y="2"/>
                  </a:lnTo>
                  <a:lnTo>
                    <a:pt x="86" y="2"/>
                  </a:lnTo>
                  <a:lnTo>
                    <a:pt x="86" y="2"/>
                  </a:lnTo>
                  <a:lnTo>
                    <a:pt x="84" y="0"/>
                  </a:lnTo>
                  <a:lnTo>
                    <a:pt x="84" y="0"/>
                  </a:lnTo>
                  <a:lnTo>
                    <a:pt x="84" y="0"/>
                  </a:lnTo>
                  <a:lnTo>
                    <a:pt x="84" y="0"/>
                  </a:lnTo>
                  <a:lnTo>
                    <a:pt x="82" y="2"/>
                  </a:lnTo>
                  <a:lnTo>
                    <a:pt x="0" y="82"/>
                  </a:lnTo>
                  <a:lnTo>
                    <a:pt x="478" y="560"/>
                  </a:lnTo>
                  <a:lnTo>
                    <a:pt x="560" y="4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0"/>
            <p:cNvSpPr>
              <a:spLocks/>
            </p:cNvSpPr>
            <p:nvPr/>
          </p:nvSpPr>
          <p:spPr bwMode="auto">
            <a:xfrm>
              <a:off x="8859665" y="4244903"/>
              <a:ext cx="206757" cy="205970"/>
            </a:xfrm>
            <a:custGeom>
              <a:avLst/>
              <a:gdLst>
                <a:gd name="T0" fmla="*/ 1010 w 1576"/>
                <a:gd name="T1" fmla="*/ 36 h 1570"/>
                <a:gd name="T2" fmla="*/ 976 w 1576"/>
                <a:gd name="T3" fmla="*/ 0 h 1570"/>
                <a:gd name="T4" fmla="*/ 8 w 1576"/>
                <a:gd name="T5" fmla="*/ 968 h 1570"/>
                <a:gd name="T6" fmla="*/ 8 w 1576"/>
                <a:gd name="T7" fmla="*/ 968 h 1570"/>
                <a:gd name="T8" fmla="*/ 4 w 1576"/>
                <a:gd name="T9" fmla="*/ 964 h 1570"/>
                <a:gd name="T10" fmla="*/ 0 w 1576"/>
                <a:gd name="T11" fmla="*/ 966 h 1570"/>
                <a:gd name="T12" fmla="*/ 0 w 1576"/>
                <a:gd name="T13" fmla="*/ 966 h 1570"/>
                <a:gd name="T14" fmla="*/ 0 w 1576"/>
                <a:gd name="T15" fmla="*/ 968 h 1570"/>
                <a:gd name="T16" fmla="*/ 4 w 1576"/>
                <a:gd name="T17" fmla="*/ 974 h 1570"/>
                <a:gd name="T18" fmla="*/ 18 w 1576"/>
                <a:gd name="T19" fmla="*/ 996 h 1570"/>
                <a:gd name="T20" fmla="*/ 44 w 1576"/>
                <a:gd name="T21" fmla="*/ 1026 h 1570"/>
                <a:gd name="T22" fmla="*/ 78 w 1576"/>
                <a:gd name="T23" fmla="*/ 1066 h 1570"/>
                <a:gd name="T24" fmla="*/ 170 w 1576"/>
                <a:gd name="T25" fmla="*/ 1164 h 1570"/>
                <a:gd name="T26" fmla="*/ 286 w 1576"/>
                <a:gd name="T27" fmla="*/ 1284 h 1570"/>
                <a:gd name="T28" fmla="*/ 286 w 1576"/>
                <a:gd name="T29" fmla="*/ 1284 h 1570"/>
                <a:gd name="T30" fmla="*/ 406 w 1576"/>
                <a:gd name="T31" fmla="*/ 1400 h 1570"/>
                <a:gd name="T32" fmla="*/ 506 w 1576"/>
                <a:gd name="T33" fmla="*/ 1494 h 1570"/>
                <a:gd name="T34" fmla="*/ 544 w 1576"/>
                <a:gd name="T35" fmla="*/ 1528 h 1570"/>
                <a:gd name="T36" fmla="*/ 576 w 1576"/>
                <a:gd name="T37" fmla="*/ 1552 h 1570"/>
                <a:gd name="T38" fmla="*/ 596 w 1576"/>
                <a:gd name="T39" fmla="*/ 1568 h 1570"/>
                <a:gd name="T40" fmla="*/ 602 w 1576"/>
                <a:gd name="T41" fmla="*/ 1570 h 1570"/>
                <a:gd name="T42" fmla="*/ 606 w 1576"/>
                <a:gd name="T43" fmla="*/ 1570 h 1570"/>
                <a:gd name="T44" fmla="*/ 1576 w 1576"/>
                <a:gd name="T45" fmla="*/ 600 h 1570"/>
                <a:gd name="T46" fmla="*/ 1540 w 1576"/>
                <a:gd name="T47" fmla="*/ 564 h 1570"/>
                <a:gd name="T48" fmla="*/ 1010 w 1576"/>
                <a:gd name="T49" fmla="*/ 36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6" h="1570">
                  <a:moveTo>
                    <a:pt x="1010" y="36"/>
                  </a:moveTo>
                  <a:lnTo>
                    <a:pt x="976" y="0"/>
                  </a:lnTo>
                  <a:lnTo>
                    <a:pt x="8" y="968"/>
                  </a:lnTo>
                  <a:lnTo>
                    <a:pt x="8" y="968"/>
                  </a:lnTo>
                  <a:lnTo>
                    <a:pt x="4" y="964"/>
                  </a:lnTo>
                  <a:lnTo>
                    <a:pt x="0" y="966"/>
                  </a:lnTo>
                  <a:lnTo>
                    <a:pt x="0" y="966"/>
                  </a:lnTo>
                  <a:lnTo>
                    <a:pt x="0" y="968"/>
                  </a:lnTo>
                  <a:lnTo>
                    <a:pt x="4" y="974"/>
                  </a:lnTo>
                  <a:lnTo>
                    <a:pt x="18" y="996"/>
                  </a:lnTo>
                  <a:lnTo>
                    <a:pt x="44" y="1026"/>
                  </a:lnTo>
                  <a:lnTo>
                    <a:pt x="78" y="1066"/>
                  </a:lnTo>
                  <a:lnTo>
                    <a:pt x="170" y="1164"/>
                  </a:lnTo>
                  <a:lnTo>
                    <a:pt x="286" y="1284"/>
                  </a:lnTo>
                  <a:lnTo>
                    <a:pt x="286" y="1284"/>
                  </a:lnTo>
                  <a:lnTo>
                    <a:pt x="406" y="1400"/>
                  </a:lnTo>
                  <a:lnTo>
                    <a:pt x="506" y="1494"/>
                  </a:lnTo>
                  <a:lnTo>
                    <a:pt x="544" y="1528"/>
                  </a:lnTo>
                  <a:lnTo>
                    <a:pt x="576" y="1552"/>
                  </a:lnTo>
                  <a:lnTo>
                    <a:pt x="596" y="1568"/>
                  </a:lnTo>
                  <a:lnTo>
                    <a:pt x="602" y="1570"/>
                  </a:lnTo>
                  <a:lnTo>
                    <a:pt x="606" y="1570"/>
                  </a:lnTo>
                  <a:lnTo>
                    <a:pt x="1576" y="600"/>
                  </a:lnTo>
                  <a:lnTo>
                    <a:pt x="1540" y="564"/>
                  </a:lnTo>
                  <a:lnTo>
                    <a:pt x="1010" y="3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Freeform 24"/>
          <p:cNvSpPr>
            <a:spLocks noChangeAspect="1" noEditPoints="1"/>
          </p:cNvSpPr>
          <p:nvPr/>
        </p:nvSpPr>
        <p:spPr bwMode="auto">
          <a:xfrm>
            <a:off x="4258056" y="4189346"/>
            <a:ext cx="411480" cy="257462"/>
          </a:xfrm>
          <a:custGeom>
            <a:avLst/>
            <a:gdLst>
              <a:gd name="T0" fmla="*/ 1888 w 2880"/>
              <a:gd name="T1" fmla="*/ 56 h 1802"/>
              <a:gd name="T2" fmla="*/ 1570 w 2880"/>
              <a:gd name="T3" fmla="*/ 222 h 1802"/>
              <a:gd name="T4" fmla="*/ 1368 w 2880"/>
              <a:gd name="T5" fmla="*/ 236 h 1802"/>
              <a:gd name="T6" fmla="*/ 1122 w 2880"/>
              <a:gd name="T7" fmla="*/ 134 h 1802"/>
              <a:gd name="T8" fmla="*/ 804 w 2880"/>
              <a:gd name="T9" fmla="*/ 2 h 1802"/>
              <a:gd name="T10" fmla="*/ 574 w 2880"/>
              <a:gd name="T11" fmla="*/ 56 h 1802"/>
              <a:gd name="T12" fmla="*/ 324 w 2880"/>
              <a:gd name="T13" fmla="*/ 288 h 1802"/>
              <a:gd name="T14" fmla="*/ 114 w 2880"/>
              <a:gd name="T15" fmla="*/ 665 h 1802"/>
              <a:gd name="T16" fmla="*/ 6 w 2880"/>
              <a:gd name="T17" fmla="*/ 1141 h 1802"/>
              <a:gd name="T18" fmla="*/ 44 w 2880"/>
              <a:gd name="T19" fmla="*/ 1546 h 1802"/>
              <a:gd name="T20" fmla="*/ 250 w 2880"/>
              <a:gd name="T21" fmla="*/ 1782 h 1802"/>
              <a:gd name="T22" fmla="*/ 476 w 2880"/>
              <a:gd name="T23" fmla="*/ 1776 h 1802"/>
              <a:gd name="T24" fmla="*/ 790 w 2880"/>
              <a:gd name="T25" fmla="*/ 1502 h 1802"/>
              <a:gd name="T26" fmla="*/ 1088 w 2880"/>
              <a:gd name="T27" fmla="*/ 1275 h 1802"/>
              <a:gd name="T28" fmla="*/ 1440 w 2880"/>
              <a:gd name="T29" fmla="*/ 1201 h 1802"/>
              <a:gd name="T30" fmla="*/ 1832 w 2880"/>
              <a:gd name="T31" fmla="*/ 1295 h 1802"/>
              <a:gd name="T32" fmla="*/ 2194 w 2880"/>
              <a:gd name="T33" fmla="*/ 1612 h 1802"/>
              <a:gd name="T34" fmla="*/ 2434 w 2880"/>
              <a:gd name="T35" fmla="*/ 1788 h 1802"/>
              <a:gd name="T36" fmla="*/ 2662 w 2880"/>
              <a:gd name="T37" fmla="*/ 1770 h 1802"/>
              <a:gd name="T38" fmla="*/ 2850 w 2880"/>
              <a:gd name="T39" fmla="*/ 1508 h 1802"/>
              <a:gd name="T40" fmla="*/ 2868 w 2880"/>
              <a:gd name="T41" fmla="*/ 1077 h 1802"/>
              <a:gd name="T42" fmla="*/ 2744 w 2880"/>
              <a:gd name="T43" fmla="*/ 611 h 1802"/>
              <a:gd name="T44" fmla="*/ 2526 w 2880"/>
              <a:gd name="T45" fmla="*/ 252 h 1802"/>
              <a:gd name="T46" fmla="*/ 2274 w 2880"/>
              <a:gd name="T47" fmla="*/ 40 h 1802"/>
              <a:gd name="T48" fmla="*/ 840 w 2880"/>
              <a:gd name="T49" fmla="*/ 961 h 1802"/>
              <a:gd name="T50" fmla="*/ 840 w 2880"/>
              <a:gd name="T51" fmla="*/ 481 h 1802"/>
              <a:gd name="T52" fmla="*/ 2206 w 2880"/>
              <a:gd name="T53" fmla="*/ 453 h 1802"/>
              <a:gd name="T54" fmla="*/ 2296 w 2880"/>
              <a:gd name="T55" fmla="*/ 527 h 1802"/>
              <a:gd name="T56" fmla="*/ 2312 w 2880"/>
              <a:gd name="T57" fmla="*/ 631 h 1802"/>
              <a:gd name="T58" fmla="*/ 2246 w 2880"/>
              <a:gd name="T59" fmla="*/ 729 h 1802"/>
              <a:gd name="T60" fmla="*/ 2144 w 2880"/>
              <a:gd name="T61" fmla="*/ 757 h 1802"/>
              <a:gd name="T62" fmla="*/ 2040 w 2880"/>
              <a:gd name="T63" fmla="*/ 699 h 1802"/>
              <a:gd name="T64" fmla="*/ 2004 w 2880"/>
              <a:gd name="T65" fmla="*/ 601 h 1802"/>
              <a:gd name="T66" fmla="*/ 2050 w 2880"/>
              <a:gd name="T67" fmla="*/ 491 h 1802"/>
              <a:gd name="T68" fmla="*/ 2160 w 2880"/>
              <a:gd name="T69" fmla="*/ 444 h 1802"/>
              <a:gd name="T70" fmla="*/ 1784 w 2880"/>
              <a:gd name="T71" fmla="*/ 767 h 1802"/>
              <a:gd name="T72" fmla="*/ 1874 w 2880"/>
              <a:gd name="T73" fmla="*/ 693 h 1802"/>
              <a:gd name="T74" fmla="*/ 1980 w 2880"/>
              <a:gd name="T75" fmla="*/ 697 h 1802"/>
              <a:gd name="T76" fmla="*/ 2064 w 2880"/>
              <a:gd name="T77" fmla="*/ 781 h 1802"/>
              <a:gd name="T78" fmla="*/ 2068 w 2880"/>
              <a:gd name="T79" fmla="*/ 887 h 1802"/>
              <a:gd name="T80" fmla="*/ 1994 w 2880"/>
              <a:gd name="T81" fmla="*/ 977 h 1802"/>
              <a:gd name="T82" fmla="*/ 1890 w 2880"/>
              <a:gd name="T83" fmla="*/ 993 h 1802"/>
              <a:gd name="T84" fmla="*/ 1792 w 2880"/>
              <a:gd name="T85" fmla="*/ 927 h 1802"/>
              <a:gd name="T86" fmla="*/ 2160 w 2880"/>
              <a:gd name="T87" fmla="*/ 1237 h 1802"/>
              <a:gd name="T88" fmla="*/ 2062 w 2880"/>
              <a:gd name="T89" fmla="*/ 1201 h 1802"/>
              <a:gd name="T90" fmla="*/ 2004 w 2880"/>
              <a:gd name="T91" fmla="*/ 1097 h 1802"/>
              <a:gd name="T92" fmla="*/ 2032 w 2880"/>
              <a:gd name="T93" fmla="*/ 995 h 1802"/>
              <a:gd name="T94" fmla="*/ 2130 w 2880"/>
              <a:gd name="T95" fmla="*/ 929 h 1802"/>
              <a:gd name="T96" fmla="*/ 2234 w 2880"/>
              <a:gd name="T97" fmla="*/ 945 h 1802"/>
              <a:gd name="T98" fmla="*/ 2308 w 2880"/>
              <a:gd name="T99" fmla="*/ 1035 h 1802"/>
              <a:gd name="T100" fmla="*/ 2304 w 2880"/>
              <a:gd name="T101" fmla="*/ 1141 h 1802"/>
              <a:gd name="T102" fmla="*/ 2220 w 2880"/>
              <a:gd name="T103" fmla="*/ 1225 h 1802"/>
              <a:gd name="T104" fmla="*/ 2384 w 2880"/>
              <a:gd name="T105" fmla="*/ 997 h 1802"/>
              <a:gd name="T106" fmla="*/ 2280 w 2880"/>
              <a:gd name="T107" fmla="*/ 939 h 1802"/>
              <a:gd name="T108" fmla="*/ 2244 w 2880"/>
              <a:gd name="T109" fmla="*/ 841 h 1802"/>
              <a:gd name="T110" fmla="*/ 2290 w 2880"/>
              <a:gd name="T111" fmla="*/ 731 h 1802"/>
              <a:gd name="T112" fmla="*/ 2400 w 2880"/>
              <a:gd name="T113" fmla="*/ 685 h 1802"/>
              <a:gd name="T114" fmla="*/ 2498 w 2880"/>
              <a:gd name="T115" fmla="*/ 721 h 1802"/>
              <a:gd name="T116" fmla="*/ 2556 w 2880"/>
              <a:gd name="T117" fmla="*/ 825 h 1802"/>
              <a:gd name="T118" fmla="*/ 2528 w 2880"/>
              <a:gd name="T119" fmla="*/ 927 h 1802"/>
              <a:gd name="T120" fmla="*/ 2430 w 2880"/>
              <a:gd name="T121" fmla="*/ 993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0" h="1802">
                <a:moveTo>
                  <a:pt x="2124" y="0"/>
                </a:moveTo>
                <a:lnTo>
                  <a:pt x="2124" y="0"/>
                </a:lnTo>
                <a:lnTo>
                  <a:pt x="2076" y="2"/>
                </a:lnTo>
                <a:lnTo>
                  <a:pt x="2034" y="8"/>
                </a:lnTo>
                <a:lnTo>
                  <a:pt x="1992" y="16"/>
                </a:lnTo>
                <a:lnTo>
                  <a:pt x="1956" y="28"/>
                </a:lnTo>
                <a:lnTo>
                  <a:pt x="1920" y="40"/>
                </a:lnTo>
                <a:lnTo>
                  <a:pt x="1888" y="56"/>
                </a:lnTo>
                <a:lnTo>
                  <a:pt x="1856" y="72"/>
                </a:lnTo>
                <a:lnTo>
                  <a:pt x="1826" y="90"/>
                </a:lnTo>
                <a:lnTo>
                  <a:pt x="1766" y="128"/>
                </a:lnTo>
                <a:lnTo>
                  <a:pt x="1706" y="164"/>
                </a:lnTo>
                <a:lnTo>
                  <a:pt x="1676" y="182"/>
                </a:lnTo>
                <a:lnTo>
                  <a:pt x="1642" y="198"/>
                </a:lnTo>
                <a:lnTo>
                  <a:pt x="1608" y="210"/>
                </a:lnTo>
                <a:lnTo>
                  <a:pt x="1570" y="222"/>
                </a:lnTo>
                <a:lnTo>
                  <a:pt x="1570" y="222"/>
                </a:lnTo>
                <a:lnTo>
                  <a:pt x="1540" y="232"/>
                </a:lnTo>
                <a:lnTo>
                  <a:pt x="1514" y="240"/>
                </a:lnTo>
                <a:lnTo>
                  <a:pt x="1488" y="244"/>
                </a:lnTo>
                <a:lnTo>
                  <a:pt x="1460" y="246"/>
                </a:lnTo>
                <a:lnTo>
                  <a:pt x="1432" y="246"/>
                </a:lnTo>
                <a:lnTo>
                  <a:pt x="1402" y="242"/>
                </a:lnTo>
                <a:lnTo>
                  <a:pt x="1368" y="236"/>
                </a:lnTo>
                <a:lnTo>
                  <a:pt x="1328" y="228"/>
                </a:lnTo>
                <a:lnTo>
                  <a:pt x="1328" y="228"/>
                </a:lnTo>
                <a:lnTo>
                  <a:pt x="1288" y="218"/>
                </a:lnTo>
                <a:lnTo>
                  <a:pt x="1252" y="204"/>
                </a:lnTo>
                <a:lnTo>
                  <a:pt x="1218" y="190"/>
                </a:lnTo>
                <a:lnTo>
                  <a:pt x="1184" y="172"/>
                </a:lnTo>
                <a:lnTo>
                  <a:pt x="1152" y="154"/>
                </a:lnTo>
                <a:lnTo>
                  <a:pt x="1122" y="134"/>
                </a:lnTo>
                <a:lnTo>
                  <a:pt x="1062" y="96"/>
                </a:lnTo>
                <a:lnTo>
                  <a:pt x="1030" y="78"/>
                </a:lnTo>
                <a:lnTo>
                  <a:pt x="998" y="60"/>
                </a:lnTo>
                <a:lnTo>
                  <a:pt x="964" y="44"/>
                </a:lnTo>
                <a:lnTo>
                  <a:pt x="928" y="28"/>
                </a:lnTo>
                <a:lnTo>
                  <a:pt x="890" y="16"/>
                </a:lnTo>
                <a:lnTo>
                  <a:pt x="850" y="8"/>
                </a:lnTo>
                <a:lnTo>
                  <a:pt x="804" y="2"/>
                </a:lnTo>
                <a:lnTo>
                  <a:pt x="756" y="0"/>
                </a:lnTo>
                <a:lnTo>
                  <a:pt x="756" y="0"/>
                </a:lnTo>
                <a:lnTo>
                  <a:pt x="728" y="2"/>
                </a:lnTo>
                <a:lnTo>
                  <a:pt x="698" y="6"/>
                </a:lnTo>
                <a:lnTo>
                  <a:pt x="668" y="14"/>
                </a:lnTo>
                <a:lnTo>
                  <a:pt x="638" y="26"/>
                </a:lnTo>
                <a:lnTo>
                  <a:pt x="606" y="40"/>
                </a:lnTo>
                <a:lnTo>
                  <a:pt x="574" y="56"/>
                </a:lnTo>
                <a:lnTo>
                  <a:pt x="544" y="76"/>
                </a:lnTo>
                <a:lnTo>
                  <a:pt x="512" y="100"/>
                </a:lnTo>
                <a:lnTo>
                  <a:pt x="480" y="124"/>
                </a:lnTo>
                <a:lnTo>
                  <a:pt x="448" y="152"/>
                </a:lnTo>
                <a:lnTo>
                  <a:pt x="416" y="182"/>
                </a:lnTo>
                <a:lnTo>
                  <a:pt x="384" y="216"/>
                </a:lnTo>
                <a:lnTo>
                  <a:pt x="354" y="252"/>
                </a:lnTo>
                <a:lnTo>
                  <a:pt x="324" y="288"/>
                </a:lnTo>
                <a:lnTo>
                  <a:pt x="294" y="328"/>
                </a:lnTo>
                <a:lnTo>
                  <a:pt x="266" y="370"/>
                </a:lnTo>
                <a:lnTo>
                  <a:pt x="238" y="414"/>
                </a:lnTo>
                <a:lnTo>
                  <a:pt x="210" y="461"/>
                </a:lnTo>
                <a:lnTo>
                  <a:pt x="184" y="509"/>
                </a:lnTo>
                <a:lnTo>
                  <a:pt x="160" y="559"/>
                </a:lnTo>
                <a:lnTo>
                  <a:pt x="136" y="611"/>
                </a:lnTo>
                <a:lnTo>
                  <a:pt x="114" y="665"/>
                </a:lnTo>
                <a:lnTo>
                  <a:pt x="94" y="719"/>
                </a:lnTo>
                <a:lnTo>
                  <a:pt x="76" y="775"/>
                </a:lnTo>
                <a:lnTo>
                  <a:pt x="60" y="833"/>
                </a:lnTo>
                <a:lnTo>
                  <a:pt x="44" y="893"/>
                </a:lnTo>
                <a:lnTo>
                  <a:pt x="32" y="953"/>
                </a:lnTo>
                <a:lnTo>
                  <a:pt x="20" y="1015"/>
                </a:lnTo>
                <a:lnTo>
                  <a:pt x="12" y="1077"/>
                </a:lnTo>
                <a:lnTo>
                  <a:pt x="6" y="1141"/>
                </a:lnTo>
                <a:lnTo>
                  <a:pt x="2" y="1207"/>
                </a:lnTo>
                <a:lnTo>
                  <a:pt x="0" y="1273"/>
                </a:lnTo>
                <a:lnTo>
                  <a:pt x="0" y="1273"/>
                </a:lnTo>
                <a:lnTo>
                  <a:pt x="2" y="1335"/>
                </a:lnTo>
                <a:lnTo>
                  <a:pt x="8" y="1394"/>
                </a:lnTo>
                <a:lnTo>
                  <a:pt x="16" y="1448"/>
                </a:lnTo>
                <a:lnTo>
                  <a:pt x="30" y="1498"/>
                </a:lnTo>
                <a:lnTo>
                  <a:pt x="44" y="1546"/>
                </a:lnTo>
                <a:lnTo>
                  <a:pt x="62" y="1588"/>
                </a:lnTo>
                <a:lnTo>
                  <a:pt x="84" y="1628"/>
                </a:lnTo>
                <a:lnTo>
                  <a:pt x="106" y="1664"/>
                </a:lnTo>
                <a:lnTo>
                  <a:pt x="132" y="1696"/>
                </a:lnTo>
                <a:lnTo>
                  <a:pt x="158" y="1724"/>
                </a:lnTo>
                <a:lnTo>
                  <a:pt x="188" y="1748"/>
                </a:lnTo>
                <a:lnTo>
                  <a:pt x="218" y="1766"/>
                </a:lnTo>
                <a:lnTo>
                  <a:pt x="250" y="1782"/>
                </a:lnTo>
                <a:lnTo>
                  <a:pt x="282" y="1794"/>
                </a:lnTo>
                <a:lnTo>
                  <a:pt x="314" y="1800"/>
                </a:lnTo>
                <a:lnTo>
                  <a:pt x="348" y="1802"/>
                </a:lnTo>
                <a:lnTo>
                  <a:pt x="348" y="1802"/>
                </a:lnTo>
                <a:lnTo>
                  <a:pt x="382" y="1800"/>
                </a:lnTo>
                <a:lnTo>
                  <a:pt x="414" y="1796"/>
                </a:lnTo>
                <a:lnTo>
                  <a:pt x="446" y="1788"/>
                </a:lnTo>
                <a:lnTo>
                  <a:pt x="476" y="1776"/>
                </a:lnTo>
                <a:lnTo>
                  <a:pt x="504" y="1762"/>
                </a:lnTo>
                <a:lnTo>
                  <a:pt x="532" y="1746"/>
                </a:lnTo>
                <a:lnTo>
                  <a:pt x="558" y="1728"/>
                </a:lnTo>
                <a:lnTo>
                  <a:pt x="584" y="1708"/>
                </a:lnTo>
                <a:lnTo>
                  <a:pt x="610" y="1686"/>
                </a:lnTo>
                <a:lnTo>
                  <a:pt x="636" y="1662"/>
                </a:lnTo>
                <a:lnTo>
                  <a:pt x="686" y="1612"/>
                </a:lnTo>
                <a:lnTo>
                  <a:pt x="790" y="1502"/>
                </a:lnTo>
                <a:lnTo>
                  <a:pt x="846" y="1446"/>
                </a:lnTo>
                <a:lnTo>
                  <a:pt x="876" y="1418"/>
                </a:lnTo>
                <a:lnTo>
                  <a:pt x="908" y="1392"/>
                </a:lnTo>
                <a:lnTo>
                  <a:pt x="940" y="1366"/>
                </a:lnTo>
                <a:lnTo>
                  <a:pt x="974" y="1341"/>
                </a:lnTo>
                <a:lnTo>
                  <a:pt x="1010" y="1317"/>
                </a:lnTo>
                <a:lnTo>
                  <a:pt x="1048" y="1295"/>
                </a:lnTo>
                <a:lnTo>
                  <a:pt x="1088" y="1275"/>
                </a:lnTo>
                <a:lnTo>
                  <a:pt x="1130" y="1257"/>
                </a:lnTo>
                <a:lnTo>
                  <a:pt x="1176" y="1241"/>
                </a:lnTo>
                <a:lnTo>
                  <a:pt x="1222" y="1227"/>
                </a:lnTo>
                <a:lnTo>
                  <a:pt x="1272" y="1215"/>
                </a:lnTo>
                <a:lnTo>
                  <a:pt x="1324" y="1207"/>
                </a:lnTo>
                <a:lnTo>
                  <a:pt x="1380" y="1203"/>
                </a:lnTo>
                <a:lnTo>
                  <a:pt x="1440" y="1201"/>
                </a:lnTo>
                <a:lnTo>
                  <a:pt x="1440" y="1201"/>
                </a:lnTo>
                <a:lnTo>
                  <a:pt x="1500" y="1203"/>
                </a:lnTo>
                <a:lnTo>
                  <a:pt x="1554" y="1207"/>
                </a:lnTo>
                <a:lnTo>
                  <a:pt x="1608" y="1215"/>
                </a:lnTo>
                <a:lnTo>
                  <a:pt x="1658" y="1227"/>
                </a:lnTo>
                <a:lnTo>
                  <a:pt x="1704" y="1241"/>
                </a:lnTo>
                <a:lnTo>
                  <a:pt x="1750" y="1257"/>
                </a:lnTo>
                <a:lnTo>
                  <a:pt x="1792" y="1275"/>
                </a:lnTo>
                <a:lnTo>
                  <a:pt x="1832" y="1295"/>
                </a:lnTo>
                <a:lnTo>
                  <a:pt x="1870" y="1317"/>
                </a:lnTo>
                <a:lnTo>
                  <a:pt x="1906" y="1341"/>
                </a:lnTo>
                <a:lnTo>
                  <a:pt x="1940" y="1366"/>
                </a:lnTo>
                <a:lnTo>
                  <a:pt x="1972" y="1392"/>
                </a:lnTo>
                <a:lnTo>
                  <a:pt x="2004" y="1418"/>
                </a:lnTo>
                <a:lnTo>
                  <a:pt x="2034" y="1446"/>
                </a:lnTo>
                <a:lnTo>
                  <a:pt x="2090" y="1502"/>
                </a:lnTo>
                <a:lnTo>
                  <a:pt x="2194" y="1612"/>
                </a:lnTo>
                <a:lnTo>
                  <a:pt x="2244" y="1662"/>
                </a:lnTo>
                <a:lnTo>
                  <a:pt x="2270" y="1686"/>
                </a:lnTo>
                <a:lnTo>
                  <a:pt x="2296" y="1708"/>
                </a:lnTo>
                <a:lnTo>
                  <a:pt x="2322" y="1728"/>
                </a:lnTo>
                <a:lnTo>
                  <a:pt x="2348" y="1746"/>
                </a:lnTo>
                <a:lnTo>
                  <a:pt x="2376" y="1762"/>
                </a:lnTo>
                <a:lnTo>
                  <a:pt x="2404" y="1776"/>
                </a:lnTo>
                <a:lnTo>
                  <a:pt x="2434" y="1788"/>
                </a:lnTo>
                <a:lnTo>
                  <a:pt x="2466" y="1796"/>
                </a:lnTo>
                <a:lnTo>
                  <a:pt x="2498" y="1800"/>
                </a:lnTo>
                <a:lnTo>
                  <a:pt x="2532" y="1802"/>
                </a:lnTo>
                <a:lnTo>
                  <a:pt x="2532" y="1802"/>
                </a:lnTo>
                <a:lnTo>
                  <a:pt x="2566" y="1800"/>
                </a:lnTo>
                <a:lnTo>
                  <a:pt x="2598" y="1794"/>
                </a:lnTo>
                <a:lnTo>
                  <a:pt x="2630" y="1784"/>
                </a:lnTo>
                <a:lnTo>
                  <a:pt x="2662" y="1770"/>
                </a:lnTo>
                <a:lnTo>
                  <a:pt x="2692" y="1752"/>
                </a:lnTo>
                <a:lnTo>
                  <a:pt x="2722" y="1730"/>
                </a:lnTo>
                <a:lnTo>
                  <a:pt x="2748" y="1704"/>
                </a:lnTo>
                <a:lnTo>
                  <a:pt x="2774" y="1672"/>
                </a:lnTo>
                <a:lnTo>
                  <a:pt x="2796" y="1638"/>
                </a:lnTo>
                <a:lnTo>
                  <a:pt x="2818" y="1600"/>
                </a:lnTo>
                <a:lnTo>
                  <a:pt x="2836" y="1556"/>
                </a:lnTo>
                <a:lnTo>
                  <a:pt x="2850" y="1508"/>
                </a:lnTo>
                <a:lnTo>
                  <a:pt x="2864" y="1456"/>
                </a:lnTo>
                <a:lnTo>
                  <a:pt x="2872" y="1400"/>
                </a:lnTo>
                <a:lnTo>
                  <a:pt x="2878" y="1339"/>
                </a:lnTo>
                <a:lnTo>
                  <a:pt x="2880" y="1273"/>
                </a:lnTo>
                <a:lnTo>
                  <a:pt x="2880" y="1273"/>
                </a:lnTo>
                <a:lnTo>
                  <a:pt x="2878" y="1207"/>
                </a:lnTo>
                <a:lnTo>
                  <a:pt x="2874" y="1141"/>
                </a:lnTo>
                <a:lnTo>
                  <a:pt x="2868" y="1077"/>
                </a:lnTo>
                <a:lnTo>
                  <a:pt x="2860" y="1015"/>
                </a:lnTo>
                <a:lnTo>
                  <a:pt x="2848" y="953"/>
                </a:lnTo>
                <a:lnTo>
                  <a:pt x="2836" y="893"/>
                </a:lnTo>
                <a:lnTo>
                  <a:pt x="2820" y="833"/>
                </a:lnTo>
                <a:lnTo>
                  <a:pt x="2804" y="775"/>
                </a:lnTo>
                <a:lnTo>
                  <a:pt x="2786" y="719"/>
                </a:lnTo>
                <a:lnTo>
                  <a:pt x="2766" y="665"/>
                </a:lnTo>
                <a:lnTo>
                  <a:pt x="2744" y="611"/>
                </a:lnTo>
                <a:lnTo>
                  <a:pt x="2720" y="559"/>
                </a:lnTo>
                <a:lnTo>
                  <a:pt x="2696" y="509"/>
                </a:lnTo>
                <a:lnTo>
                  <a:pt x="2670" y="461"/>
                </a:lnTo>
                <a:lnTo>
                  <a:pt x="2642" y="414"/>
                </a:lnTo>
                <a:lnTo>
                  <a:pt x="2614" y="370"/>
                </a:lnTo>
                <a:lnTo>
                  <a:pt x="2586" y="328"/>
                </a:lnTo>
                <a:lnTo>
                  <a:pt x="2556" y="288"/>
                </a:lnTo>
                <a:lnTo>
                  <a:pt x="2526" y="252"/>
                </a:lnTo>
                <a:lnTo>
                  <a:pt x="2496" y="216"/>
                </a:lnTo>
                <a:lnTo>
                  <a:pt x="2464" y="182"/>
                </a:lnTo>
                <a:lnTo>
                  <a:pt x="2432" y="152"/>
                </a:lnTo>
                <a:lnTo>
                  <a:pt x="2400" y="124"/>
                </a:lnTo>
                <a:lnTo>
                  <a:pt x="2368" y="100"/>
                </a:lnTo>
                <a:lnTo>
                  <a:pt x="2336" y="76"/>
                </a:lnTo>
                <a:lnTo>
                  <a:pt x="2306" y="56"/>
                </a:lnTo>
                <a:lnTo>
                  <a:pt x="2274" y="40"/>
                </a:lnTo>
                <a:lnTo>
                  <a:pt x="2242" y="26"/>
                </a:lnTo>
                <a:lnTo>
                  <a:pt x="2212" y="14"/>
                </a:lnTo>
                <a:lnTo>
                  <a:pt x="2182" y="6"/>
                </a:lnTo>
                <a:lnTo>
                  <a:pt x="2152" y="2"/>
                </a:lnTo>
                <a:lnTo>
                  <a:pt x="2124" y="0"/>
                </a:lnTo>
                <a:lnTo>
                  <a:pt x="2124" y="0"/>
                </a:lnTo>
                <a:close/>
                <a:moveTo>
                  <a:pt x="1080" y="961"/>
                </a:moveTo>
                <a:lnTo>
                  <a:pt x="840" y="961"/>
                </a:lnTo>
                <a:lnTo>
                  <a:pt x="840" y="1201"/>
                </a:lnTo>
                <a:lnTo>
                  <a:pt x="600" y="1201"/>
                </a:lnTo>
                <a:lnTo>
                  <a:pt x="600" y="961"/>
                </a:lnTo>
                <a:lnTo>
                  <a:pt x="360" y="961"/>
                </a:lnTo>
                <a:lnTo>
                  <a:pt x="360" y="721"/>
                </a:lnTo>
                <a:lnTo>
                  <a:pt x="600" y="721"/>
                </a:lnTo>
                <a:lnTo>
                  <a:pt x="600" y="481"/>
                </a:lnTo>
                <a:lnTo>
                  <a:pt x="840" y="481"/>
                </a:lnTo>
                <a:lnTo>
                  <a:pt x="840" y="721"/>
                </a:lnTo>
                <a:lnTo>
                  <a:pt x="1080" y="721"/>
                </a:lnTo>
                <a:lnTo>
                  <a:pt x="1080" y="961"/>
                </a:lnTo>
                <a:close/>
                <a:moveTo>
                  <a:pt x="2160" y="444"/>
                </a:moveTo>
                <a:lnTo>
                  <a:pt x="2160" y="444"/>
                </a:lnTo>
                <a:lnTo>
                  <a:pt x="2176" y="444"/>
                </a:lnTo>
                <a:lnTo>
                  <a:pt x="2190" y="448"/>
                </a:lnTo>
                <a:lnTo>
                  <a:pt x="2206" y="453"/>
                </a:lnTo>
                <a:lnTo>
                  <a:pt x="2220" y="457"/>
                </a:lnTo>
                <a:lnTo>
                  <a:pt x="2234" y="465"/>
                </a:lnTo>
                <a:lnTo>
                  <a:pt x="2246" y="473"/>
                </a:lnTo>
                <a:lnTo>
                  <a:pt x="2258" y="481"/>
                </a:lnTo>
                <a:lnTo>
                  <a:pt x="2270" y="491"/>
                </a:lnTo>
                <a:lnTo>
                  <a:pt x="2280" y="503"/>
                </a:lnTo>
                <a:lnTo>
                  <a:pt x="2288" y="515"/>
                </a:lnTo>
                <a:lnTo>
                  <a:pt x="2296" y="527"/>
                </a:lnTo>
                <a:lnTo>
                  <a:pt x="2304" y="541"/>
                </a:lnTo>
                <a:lnTo>
                  <a:pt x="2308" y="555"/>
                </a:lnTo>
                <a:lnTo>
                  <a:pt x="2312" y="571"/>
                </a:lnTo>
                <a:lnTo>
                  <a:pt x="2316" y="585"/>
                </a:lnTo>
                <a:lnTo>
                  <a:pt x="2316" y="601"/>
                </a:lnTo>
                <a:lnTo>
                  <a:pt x="2316" y="601"/>
                </a:lnTo>
                <a:lnTo>
                  <a:pt x="2316" y="617"/>
                </a:lnTo>
                <a:lnTo>
                  <a:pt x="2312" y="631"/>
                </a:lnTo>
                <a:lnTo>
                  <a:pt x="2308" y="647"/>
                </a:lnTo>
                <a:lnTo>
                  <a:pt x="2304" y="661"/>
                </a:lnTo>
                <a:lnTo>
                  <a:pt x="2296" y="675"/>
                </a:lnTo>
                <a:lnTo>
                  <a:pt x="2288" y="687"/>
                </a:lnTo>
                <a:lnTo>
                  <a:pt x="2280" y="699"/>
                </a:lnTo>
                <a:lnTo>
                  <a:pt x="2270" y="711"/>
                </a:lnTo>
                <a:lnTo>
                  <a:pt x="2258" y="721"/>
                </a:lnTo>
                <a:lnTo>
                  <a:pt x="2246" y="729"/>
                </a:lnTo>
                <a:lnTo>
                  <a:pt x="2234" y="737"/>
                </a:lnTo>
                <a:lnTo>
                  <a:pt x="2220" y="745"/>
                </a:lnTo>
                <a:lnTo>
                  <a:pt x="2206" y="749"/>
                </a:lnTo>
                <a:lnTo>
                  <a:pt x="2190" y="753"/>
                </a:lnTo>
                <a:lnTo>
                  <a:pt x="2176" y="757"/>
                </a:lnTo>
                <a:lnTo>
                  <a:pt x="2160" y="757"/>
                </a:lnTo>
                <a:lnTo>
                  <a:pt x="2160" y="757"/>
                </a:lnTo>
                <a:lnTo>
                  <a:pt x="2144" y="757"/>
                </a:lnTo>
                <a:lnTo>
                  <a:pt x="2130" y="753"/>
                </a:lnTo>
                <a:lnTo>
                  <a:pt x="2114" y="749"/>
                </a:lnTo>
                <a:lnTo>
                  <a:pt x="2100" y="745"/>
                </a:lnTo>
                <a:lnTo>
                  <a:pt x="2086" y="737"/>
                </a:lnTo>
                <a:lnTo>
                  <a:pt x="2074" y="729"/>
                </a:lnTo>
                <a:lnTo>
                  <a:pt x="2062" y="721"/>
                </a:lnTo>
                <a:lnTo>
                  <a:pt x="2050" y="711"/>
                </a:lnTo>
                <a:lnTo>
                  <a:pt x="2040" y="699"/>
                </a:lnTo>
                <a:lnTo>
                  <a:pt x="2032" y="687"/>
                </a:lnTo>
                <a:lnTo>
                  <a:pt x="2024" y="675"/>
                </a:lnTo>
                <a:lnTo>
                  <a:pt x="2016" y="661"/>
                </a:lnTo>
                <a:lnTo>
                  <a:pt x="2012" y="647"/>
                </a:lnTo>
                <a:lnTo>
                  <a:pt x="2008" y="631"/>
                </a:lnTo>
                <a:lnTo>
                  <a:pt x="2004" y="617"/>
                </a:lnTo>
                <a:lnTo>
                  <a:pt x="2004" y="601"/>
                </a:lnTo>
                <a:lnTo>
                  <a:pt x="2004" y="601"/>
                </a:lnTo>
                <a:lnTo>
                  <a:pt x="2004" y="585"/>
                </a:lnTo>
                <a:lnTo>
                  <a:pt x="2008" y="571"/>
                </a:lnTo>
                <a:lnTo>
                  <a:pt x="2012" y="555"/>
                </a:lnTo>
                <a:lnTo>
                  <a:pt x="2016" y="541"/>
                </a:lnTo>
                <a:lnTo>
                  <a:pt x="2024" y="527"/>
                </a:lnTo>
                <a:lnTo>
                  <a:pt x="2032" y="515"/>
                </a:lnTo>
                <a:lnTo>
                  <a:pt x="2040" y="503"/>
                </a:lnTo>
                <a:lnTo>
                  <a:pt x="2050" y="491"/>
                </a:lnTo>
                <a:lnTo>
                  <a:pt x="2062" y="481"/>
                </a:lnTo>
                <a:lnTo>
                  <a:pt x="2074" y="473"/>
                </a:lnTo>
                <a:lnTo>
                  <a:pt x="2086" y="465"/>
                </a:lnTo>
                <a:lnTo>
                  <a:pt x="2100" y="457"/>
                </a:lnTo>
                <a:lnTo>
                  <a:pt x="2114" y="453"/>
                </a:lnTo>
                <a:lnTo>
                  <a:pt x="2130" y="448"/>
                </a:lnTo>
                <a:lnTo>
                  <a:pt x="2144" y="444"/>
                </a:lnTo>
                <a:lnTo>
                  <a:pt x="2160" y="444"/>
                </a:lnTo>
                <a:lnTo>
                  <a:pt x="2160" y="444"/>
                </a:lnTo>
                <a:close/>
                <a:moveTo>
                  <a:pt x="1764" y="841"/>
                </a:moveTo>
                <a:lnTo>
                  <a:pt x="1764" y="841"/>
                </a:lnTo>
                <a:lnTo>
                  <a:pt x="1764" y="825"/>
                </a:lnTo>
                <a:lnTo>
                  <a:pt x="1768" y="811"/>
                </a:lnTo>
                <a:lnTo>
                  <a:pt x="1772" y="795"/>
                </a:lnTo>
                <a:lnTo>
                  <a:pt x="1776" y="781"/>
                </a:lnTo>
                <a:lnTo>
                  <a:pt x="1784" y="767"/>
                </a:lnTo>
                <a:lnTo>
                  <a:pt x="1792" y="755"/>
                </a:lnTo>
                <a:lnTo>
                  <a:pt x="1800" y="743"/>
                </a:lnTo>
                <a:lnTo>
                  <a:pt x="1810" y="731"/>
                </a:lnTo>
                <a:lnTo>
                  <a:pt x="1822" y="721"/>
                </a:lnTo>
                <a:lnTo>
                  <a:pt x="1834" y="713"/>
                </a:lnTo>
                <a:lnTo>
                  <a:pt x="1846" y="705"/>
                </a:lnTo>
                <a:lnTo>
                  <a:pt x="1860" y="697"/>
                </a:lnTo>
                <a:lnTo>
                  <a:pt x="1874" y="693"/>
                </a:lnTo>
                <a:lnTo>
                  <a:pt x="1890" y="689"/>
                </a:lnTo>
                <a:lnTo>
                  <a:pt x="1904" y="685"/>
                </a:lnTo>
                <a:lnTo>
                  <a:pt x="1920" y="685"/>
                </a:lnTo>
                <a:lnTo>
                  <a:pt x="1920" y="685"/>
                </a:lnTo>
                <a:lnTo>
                  <a:pt x="1936" y="685"/>
                </a:lnTo>
                <a:lnTo>
                  <a:pt x="1950" y="689"/>
                </a:lnTo>
                <a:lnTo>
                  <a:pt x="1966" y="693"/>
                </a:lnTo>
                <a:lnTo>
                  <a:pt x="1980" y="697"/>
                </a:lnTo>
                <a:lnTo>
                  <a:pt x="1994" y="705"/>
                </a:lnTo>
                <a:lnTo>
                  <a:pt x="2006" y="713"/>
                </a:lnTo>
                <a:lnTo>
                  <a:pt x="2018" y="721"/>
                </a:lnTo>
                <a:lnTo>
                  <a:pt x="2030" y="731"/>
                </a:lnTo>
                <a:lnTo>
                  <a:pt x="2040" y="743"/>
                </a:lnTo>
                <a:lnTo>
                  <a:pt x="2048" y="755"/>
                </a:lnTo>
                <a:lnTo>
                  <a:pt x="2056" y="767"/>
                </a:lnTo>
                <a:lnTo>
                  <a:pt x="2064" y="781"/>
                </a:lnTo>
                <a:lnTo>
                  <a:pt x="2068" y="795"/>
                </a:lnTo>
                <a:lnTo>
                  <a:pt x="2072" y="811"/>
                </a:lnTo>
                <a:lnTo>
                  <a:pt x="2076" y="825"/>
                </a:lnTo>
                <a:lnTo>
                  <a:pt x="2076" y="841"/>
                </a:lnTo>
                <a:lnTo>
                  <a:pt x="2076" y="841"/>
                </a:lnTo>
                <a:lnTo>
                  <a:pt x="2076" y="857"/>
                </a:lnTo>
                <a:lnTo>
                  <a:pt x="2072" y="871"/>
                </a:lnTo>
                <a:lnTo>
                  <a:pt x="2068" y="887"/>
                </a:lnTo>
                <a:lnTo>
                  <a:pt x="2064" y="901"/>
                </a:lnTo>
                <a:lnTo>
                  <a:pt x="2056" y="915"/>
                </a:lnTo>
                <a:lnTo>
                  <a:pt x="2048" y="927"/>
                </a:lnTo>
                <a:lnTo>
                  <a:pt x="2040" y="939"/>
                </a:lnTo>
                <a:lnTo>
                  <a:pt x="2030" y="951"/>
                </a:lnTo>
                <a:lnTo>
                  <a:pt x="2018" y="961"/>
                </a:lnTo>
                <a:lnTo>
                  <a:pt x="2006" y="969"/>
                </a:lnTo>
                <a:lnTo>
                  <a:pt x="1994" y="977"/>
                </a:lnTo>
                <a:lnTo>
                  <a:pt x="1980" y="985"/>
                </a:lnTo>
                <a:lnTo>
                  <a:pt x="1966" y="989"/>
                </a:lnTo>
                <a:lnTo>
                  <a:pt x="1950" y="993"/>
                </a:lnTo>
                <a:lnTo>
                  <a:pt x="1936" y="997"/>
                </a:lnTo>
                <a:lnTo>
                  <a:pt x="1920" y="997"/>
                </a:lnTo>
                <a:lnTo>
                  <a:pt x="1920" y="997"/>
                </a:lnTo>
                <a:lnTo>
                  <a:pt x="1904" y="997"/>
                </a:lnTo>
                <a:lnTo>
                  <a:pt x="1890" y="993"/>
                </a:lnTo>
                <a:lnTo>
                  <a:pt x="1874" y="989"/>
                </a:lnTo>
                <a:lnTo>
                  <a:pt x="1860" y="985"/>
                </a:lnTo>
                <a:lnTo>
                  <a:pt x="1846" y="977"/>
                </a:lnTo>
                <a:lnTo>
                  <a:pt x="1834" y="969"/>
                </a:lnTo>
                <a:lnTo>
                  <a:pt x="1822" y="961"/>
                </a:lnTo>
                <a:lnTo>
                  <a:pt x="1810" y="951"/>
                </a:lnTo>
                <a:lnTo>
                  <a:pt x="1800" y="939"/>
                </a:lnTo>
                <a:lnTo>
                  <a:pt x="1792" y="927"/>
                </a:lnTo>
                <a:lnTo>
                  <a:pt x="1784" y="915"/>
                </a:lnTo>
                <a:lnTo>
                  <a:pt x="1776" y="901"/>
                </a:lnTo>
                <a:lnTo>
                  <a:pt x="1772" y="887"/>
                </a:lnTo>
                <a:lnTo>
                  <a:pt x="1768" y="871"/>
                </a:lnTo>
                <a:lnTo>
                  <a:pt x="1764" y="857"/>
                </a:lnTo>
                <a:lnTo>
                  <a:pt x="1764" y="841"/>
                </a:lnTo>
                <a:lnTo>
                  <a:pt x="1764" y="841"/>
                </a:lnTo>
                <a:close/>
                <a:moveTo>
                  <a:pt x="2160" y="1237"/>
                </a:moveTo>
                <a:lnTo>
                  <a:pt x="2160" y="1237"/>
                </a:lnTo>
                <a:lnTo>
                  <a:pt x="2144" y="1237"/>
                </a:lnTo>
                <a:lnTo>
                  <a:pt x="2130" y="1233"/>
                </a:lnTo>
                <a:lnTo>
                  <a:pt x="2114" y="1229"/>
                </a:lnTo>
                <a:lnTo>
                  <a:pt x="2100" y="1225"/>
                </a:lnTo>
                <a:lnTo>
                  <a:pt x="2086" y="1217"/>
                </a:lnTo>
                <a:lnTo>
                  <a:pt x="2074" y="1209"/>
                </a:lnTo>
                <a:lnTo>
                  <a:pt x="2062" y="1201"/>
                </a:lnTo>
                <a:lnTo>
                  <a:pt x="2050" y="1191"/>
                </a:lnTo>
                <a:lnTo>
                  <a:pt x="2040" y="1179"/>
                </a:lnTo>
                <a:lnTo>
                  <a:pt x="2032" y="1167"/>
                </a:lnTo>
                <a:lnTo>
                  <a:pt x="2024" y="1155"/>
                </a:lnTo>
                <a:lnTo>
                  <a:pt x="2016" y="1141"/>
                </a:lnTo>
                <a:lnTo>
                  <a:pt x="2012" y="1127"/>
                </a:lnTo>
                <a:lnTo>
                  <a:pt x="2008" y="1111"/>
                </a:lnTo>
                <a:lnTo>
                  <a:pt x="2004" y="1097"/>
                </a:lnTo>
                <a:lnTo>
                  <a:pt x="2004" y="1081"/>
                </a:lnTo>
                <a:lnTo>
                  <a:pt x="2004" y="1081"/>
                </a:lnTo>
                <a:lnTo>
                  <a:pt x="2004" y="1065"/>
                </a:lnTo>
                <a:lnTo>
                  <a:pt x="2008" y="1051"/>
                </a:lnTo>
                <a:lnTo>
                  <a:pt x="2012" y="1035"/>
                </a:lnTo>
                <a:lnTo>
                  <a:pt x="2016" y="1021"/>
                </a:lnTo>
                <a:lnTo>
                  <a:pt x="2024" y="1007"/>
                </a:lnTo>
                <a:lnTo>
                  <a:pt x="2032" y="995"/>
                </a:lnTo>
                <a:lnTo>
                  <a:pt x="2040" y="983"/>
                </a:lnTo>
                <a:lnTo>
                  <a:pt x="2050" y="971"/>
                </a:lnTo>
                <a:lnTo>
                  <a:pt x="2062" y="961"/>
                </a:lnTo>
                <a:lnTo>
                  <a:pt x="2074" y="953"/>
                </a:lnTo>
                <a:lnTo>
                  <a:pt x="2086" y="945"/>
                </a:lnTo>
                <a:lnTo>
                  <a:pt x="2100" y="937"/>
                </a:lnTo>
                <a:lnTo>
                  <a:pt x="2114" y="933"/>
                </a:lnTo>
                <a:lnTo>
                  <a:pt x="2130" y="929"/>
                </a:lnTo>
                <a:lnTo>
                  <a:pt x="2144" y="925"/>
                </a:lnTo>
                <a:lnTo>
                  <a:pt x="2160" y="925"/>
                </a:lnTo>
                <a:lnTo>
                  <a:pt x="2160" y="925"/>
                </a:lnTo>
                <a:lnTo>
                  <a:pt x="2176" y="925"/>
                </a:lnTo>
                <a:lnTo>
                  <a:pt x="2190" y="929"/>
                </a:lnTo>
                <a:lnTo>
                  <a:pt x="2206" y="933"/>
                </a:lnTo>
                <a:lnTo>
                  <a:pt x="2220" y="937"/>
                </a:lnTo>
                <a:lnTo>
                  <a:pt x="2234" y="945"/>
                </a:lnTo>
                <a:lnTo>
                  <a:pt x="2246" y="953"/>
                </a:lnTo>
                <a:lnTo>
                  <a:pt x="2258" y="961"/>
                </a:lnTo>
                <a:lnTo>
                  <a:pt x="2270" y="971"/>
                </a:lnTo>
                <a:lnTo>
                  <a:pt x="2280" y="983"/>
                </a:lnTo>
                <a:lnTo>
                  <a:pt x="2288" y="995"/>
                </a:lnTo>
                <a:lnTo>
                  <a:pt x="2296" y="1007"/>
                </a:lnTo>
                <a:lnTo>
                  <a:pt x="2304" y="1021"/>
                </a:lnTo>
                <a:lnTo>
                  <a:pt x="2308" y="1035"/>
                </a:lnTo>
                <a:lnTo>
                  <a:pt x="2312" y="1051"/>
                </a:lnTo>
                <a:lnTo>
                  <a:pt x="2316" y="1065"/>
                </a:lnTo>
                <a:lnTo>
                  <a:pt x="2316" y="1081"/>
                </a:lnTo>
                <a:lnTo>
                  <a:pt x="2316" y="1081"/>
                </a:lnTo>
                <a:lnTo>
                  <a:pt x="2316" y="1097"/>
                </a:lnTo>
                <a:lnTo>
                  <a:pt x="2312" y="1111"/>
                </a:lnTo>
                <a:lnTo>
                  <a:pt x="2308" y="1127"/>
                </a:lnTo>
                <a:lnTo>
                  <a:pt x="2304" y="1141"/>
                </a:lnTo>
                <a:lnTo>
                  <a:pt x="2296" y="1155"/>
                </a:lnTo>
                <a:lnTo>
                  <a:pt x="2288" y="1167"/>
                </a:lnTo>
                <a:lnTo>
                  <a:pt x="2280" y="1179"/>
                </a:lnTo>
                <a:lnTo>
                  <a:pt x="2270" y="1191"/>
                </a:lnTo>
                <a:lnTo>
                  <a:pt x="2258" y="1201"/>
                </a:lnTo>
                <a:lnTo>
                  <a:pt x="2246" y="1209"/>
                </a:lnTo>
                <a:lnTo>
                  <a:pt x="2234" y="1217"/>
                </a:lnTo>
                <a:lnTo>
                  <a:pt x="2220" y="1225"/>
                </a:lnTo>
                <a:lnTo>
                  <a:pt x="2206" y="1229"/>
                </a:lnTo>
                <a:lnTo>
                  <a:pt x="2190" y="1233"/>
                </a:lnTo>
                <a:lnTo>
                  <a:pt x="2176" y="1237"/>
                </a:lnTo>
                <a:lnTo>
                  <a:pt x="2160" y="1237"/>
                </a:lnTo>
                <a:lnTo>
                  <a:pt x="2160" y="1237"/>
                </a:lnTo>
                <a:close/>
                <a:moveTo>
                  <a:pt x="2400" y="997"/>
                </a:moveTo>
                <a:lnTo>
                  <a:pt x="2400" y="997"/>
                </a:lnTo>
                <a:lnTo>
                  <a:pt x="2384" y="997"/>
                </a:lnTo>
                <a:lnTo>
                  <a:pt x="2370" y="993"/>
                </a:lnTo>
                <a:lnTo>
                  <a:pt x="2354" y="989"/>
                </a:lnTo>
                <a:lnTo>
                  <a:pt x="2340" y="985"/>
                </a:lnTo>
                <a:lnTo>
                  <a:pt x="2326" y="977"/>
                </a:lnTo>
                <a:lnTo>
                  <a:pt x="2314" y="969"/>
                </a:lnTo>
                <a:lnTo>
                  <a:pt x="2302" y="961"/>
                </a:lnTo>
                <a:lnTo>
                  <a:pt x="2290" y="951"/>
                </a:lnTo>
                <a:lnTo>
                  <a:pt x="2280" y="939"/>
                </a:lnTo>
                <a:lnTo>
                  <a:pt x="2272" y="927"/>
                </a:lnTo>
                <a:lnTo>
                  <a:pt x="2264" y="915"/>
                </a:lnTo>
                <a:lnTo>
                  <a:pt x="2256" y="901"/>
                </a:lnTo>
                <a:lnTo>
                  <a:pt x="2252" y="887"/>
                </a:lnTo>
                <a:lnTo>
                  <a:pt x="2248" y="871"/>
                </a:lnTo>
                <a:lnTo>
                  <a:pt x="2244" y="857"/>
                </a:lnTo>
                <a:lnTo>
                  <a:pt x="2244" y="841"/>
                </a:lnTo>
                <a:lnTo>
                  <a:pt x="2244" y="841"/>
                </a:lnTo>
                <a:lnTo>
                  <a:pt x="2244" y="825"/>
                </a:lnTo>
                <a:lnTo>
                  <a:pt x="2248" y="811"/>
                </a:lnTo>
                <a:lnTo>
                  <a:pt x="2252" y="795"/>
                </a:lnTo>
                <a:lnTo>
                  <a:pt x="2256" y="781"/>
                </a:lnTo>
                <a:lnTo>
                  <a:pt x="2264" y="767"/>
                </a:lnTo>
                <a:lnTo>
                  <a:pt x="2272" y="755"/>
                </a:lnTo>
                <a:lnTo>
                  <a:pt x="2280" y="743"/>
                </a:lnTo>
                <a:lnTo>
                  <a:pt x="2290" y="731"/>
                </a:lnTo>
                <a:lnTo>
                  <a:pt x="2302" y="721"/>
                </a:lnTo>
                <a:lnTo>
                  <a:pt x="2314" y="713"/>
                </a:lnTo>
                <a:lnTo>
                  <a:pt x="2326" y="705"/>
                </a:lnTo>
                <a:lnTo>
                  <a:pt x="2340" y="697"/>
                </a:lnTo>
                <a:lnTo>
                  <a:pt x="2354" y="693"/>
                </a:lnTo>
                <a:lnTo>
                  <a:pt x="2370" y="689"/>
                </a:lnTo>
                <a:lnTo>
                  <a:pt x="2384" y="685"/>
                </a:lnTo>
                <a:lnTo>
                  <a:pt x="2400" y="685"/>
                </a:lnTo>
                <a:lnTo>
                  <a:pt x="2400" y="685"/>
                </a:lnTo>
                <a:lnTo>
                  <a:pt x="2416" y="685"/>
                </a:lnTo>
                <a:lnTo>
                  <a:pt x="2430" y="689"/>
                </a:lnTo>
                <a:lnTo>
                  <a:pt x="2446" y="693"/>
                </a:lnTo>
                <a:lnTo>
                  <a:pt x="2460" y="697"/>
                </a:lnTo>
                <a:lnTo>
                  <a:pt x="2474" y="705"/>
                </a:lnTo>
                <a:lnTo>
                  <a:pt x="2486" y="713"/>
                </a:lnTo>
                <a:lnTo>
                  <a:pt x="2498" y="721"/>
                </a:lnTo>
                <a:lnTo>
                  <a:pt x="2510" y="731"/>
                </a:lnTo>
                <a:lnTo>
                  <a:pt x="2520" y="743"/>
                </a:lnTo>
                <a:lnTo>
                  <a:pt x="2528" y="755"/>
                </a:lnTo>
                <a:lnTo>
                  <a:pt x="2536" y="767"/>
                </a:lnTo>
                <a:lnTo>
                  <a:pt x="2544" y="781"/>
                </a:lnTo>
                <a:lnTo>
                  <a:pt x="2548" y="795"/>
                </a:lnTo>
                <a:lnTo>
                  <a:pt x="2552" y="811"/>
                </a:lnTo>
                <a:lnTo>
                  <a:pt x="2556" y="825"/>
                </a:lnTo>
                <a:lnTo>
                  <a:pt x="2556" y="841"/>
                </a:lnTo>
                <a:lnTo>
                  <a:pt x="2556" y="841"/>
                </a:lnTo>
                <a:lnTo>
                  <a:pt x="2556" y="857"/>
                </a:lnTo>
                <a:lnTo>
                  <a:pt x="2552" y="871"/>
                </a:lnTo>
                <a:lnTo>
                  <a:pt x="2548" y="887"/>
                </a:lnTo>
                <a:lnTo>
                  <a:pt x="2544" y="901"/>
                </a:lnTo>
                <a:lnTo>
                  <a:pt x="2536" y="915"/>
                </a:lnTo>
                <a:lnTo>
                  <a:pt x="2528" y="927"/>
                </a:lnTo>
                <a:lnTo>
                  <a:pt x="2520" y="939"/>
                </a:lnTo>
                <a:lnTo>
                  <a:pt x="2510" y="951"/>
                </a:lnTo>
                <a:lnTo>
                  <a:pt x="2498" y="961"/>
                </a:lnTo>
                <a:lnTo>
                  <a:pt x="2486" y="969"/>
                </a:lnTo>
                <a:lnTo>
                  <a:pt x="2474" y="977"/>
                </a:lnTo>
                <a:lnTo>
                  <a:pt x="2460" y="985"/>
                </a:lnTo>
                <a:lnTo>
                  <a:pt x="2446" y="989"/>
                </a:lnTo>
                <a:lnTo>
                  <a:pt x="2430" y="993"/>
                </a:lnTo>
                <a:lnTo>
                  <a:pt x="2416" y="997"/>
                </a:lnTo>
                <a:lnTo>
                  <a:pt x="2400" y="997"/>
                </a:lnTo>
                <a:lnTo>
                  <a:pt x="2400" y="9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 name="Group 3">
            <a:extLst>
              <a:ext uri="{FF2B5EF4-FFF2-40B4-BE49-F238E27FC236}">
                <a16:creationId xmlns:a16="http://schemas.microsoft.com/office/drawing/2014/main" id="{1E400609-720F-4525-8E97-E8A19CF2EC29}"/>
              </a:ext>
            </a:extLst>
          </p:cNvPr>
          <p:cNvGrpSpPr/>
          <p:nvPr/>
        </p:nvGrpSpPr>
        <p:grpSpPr>
          <a:xfrm>
            <a:off x="4280916" y="2672414"/>
            <a:ext cx="365760" cy="321626"/>
            <a:chOff x="4301293" y="2622588"/>
            <a:chExt cx="365760" cy="321626"/>
          </a:xfrm>
        </p:grpSpPr>
        <p:sp>
          <p:nvSpPr>
            <p:cNvPr id="74" name="Freeform 28"/>
            <p:cNvSpPr>
              <a:spLocks noEditPoints="1"/>
            </p:cNvSpPr>
            <p:nvPr/>
          </p:nvSpPr>
          <p:spPr bwMode="auto">
            <a:xfrm>
              <a:off x="4301293" y="2622588"/>
              <a:ext cx="365760" cy="128650"/>
            </a:xfrm>
            <a:custGeom>
              <a:avLst/>
              <a:gdLst>
                <a:gd name="T0" fmla="*/ 1555 w 4094"/>
                <a:gd name="T1" fmla="*/ 0 h 1440"/>
                <a:gd name="T2" fmla="*/ 1477 w 4094"/>
                <a:gd name="T3" fmla="*/ 2 h 1440"/>
                <a:gd name="T4" fmla="*/ 1329 w 4094"/>
                <a:gd name="T5" fmla="*/ 16 h 1440"/>
                <a:gd name="T6" fmla="*/ 1183 w 4094"/>
                <a:gd name="T7" fmla="*/ 44 h 1440"/>
                <a:gd name="T8" fmla="*/ 1043 w 4094"/>
                <a:gd name="T9" fmla="*/ 86 h 1440"/>
                <a:gd name="T10" fmla="*/ 910 w 4094"/>
                <a:gd name="T11" fmla="*/ 140 h 1440"/>
                <a:gd name="T12" fmla="*/ 782 w 4094"/>
                <a:gd name="T13" fmla="*/ 206 h 1440"/>
                <a:gd name="T14" fmla="*/ 660 w 4094"/>
                <a:gd name="T15" fmla="*/ 284 h 1440"/>
                <a:gd name="T16" fmla="*/ 548 w 4094"/>
                <a:gd name="T17" fmla="*/ 372 h 1440"/>
                <a:gd name="T18" fmla="*/ 442 w 4094"/>
                <a:gd name="T19" fmla="*/ 468 h 1440"/>
                <a:gd name="T20" fmla="*/ 348 w 4094"/>
                <a:gd name="T21" fmla="*/ 574 h 1440"/>
                <a:gd name="T22" fmla="*/ 262 w 4094"/>
                <a:gd name="T23" fmla="*/ 690 h 1440"/>
                <a:gd name="T24" fmla="*/ 188 w 4094"/>
                <a:gd name="T25" fmla="*/ 812 h 1440"/>
                <a:gd name="T26" fmla="*/ 124 w 4094"/>
                <a:gd name="T27" fmla="*/ 942 h 1440"/>
                <a:gd name="T28" fmla="*/ 72 w 4094"/>
                <a:gd name="T29" fmla="*/ 1078 h 1440"/>
                <a:gd name="T30" fmla="*/ 34 w 4094"/>
                <a:gd name="T31" fmla="*/ 1218 h 1440"/>
                <a:gd name="T32" fmla="*/ 8 w 4094"/>
                <a:gd name="T33" fmla="*/ 1366 h 1440"/>
                <a:gd name="T34" fmla="*/ 4094 w 4094"/>
                <a:gd name="T35" fmla="*/ 1440 h 1440"/>
                <a:gd name="T36" fmla="*/ 4086 w 4094"/>
                <a:gd name="T37" fmla="*/ 1366 h 1440"/>
                <a:gd name="T38" fmla="*/ 4060 w 4094"/>
                <a:gd name="T39" fmla="*/ 1218 h 1440"/>
                <a:gd name="T40" fmla="*/ 4022 w 4094"/>
                <a:gd name="T41" fmla="*/ 1078 h 1440"/>
                <a:gd name="T42" fmla="*/ 3970 w 4094"/>
                <a:gd name="T43" fmla="*/ 942 h 1440"/>
                <a:gd name="T44" fmla="*/ 3906 w 4094"/>
                <a:gd name="T45" fmla="*/ 812 h 1440"/>
                <a:gd name="T46" fmla="*/ 3832 w 4094"/>
                <a:gd name="T47" fmla="*/ 690 h 1440"/>
                <a:gd name="T48" fmla="*/ 3746 w 4094"/>
                <a:gd name="T49" fmla="*/ 574 h 1440"/>
                <a:gd name="T50" fmla="*/ 3652 w 4094"/>
                <a:gd name="T51" fmla="*/ 468 h 1440"/>
                <a:gd name="T52" fmla="*/ 3546 w 4094"/>
                <a:gd name="T53" fmla="*/ 372 h 1440"/>
                <a:gd name="T54" fmla="*/ 3434 w 4094"/>
                <a:gd name="T55" fmla="*/ 284 h 1440"/>
                <a:gd name="T56" fmla="*/ 3312 w 4094"/>
                <a:gd name="T57" fmla="*/ 206 h 1440"/>
                <a:gd name="T58" fmla="*/ 3184 w 4094"/>
                <a:gd name="T59" fmla="*/ 140 h 1440"/>
                <a:gd name="T60" fmla="*/ 3051 w 4094"/>
                <a:gd name="T61" fmla="*/ 86 h 1440"/>
                <a:gd name="T62" fmla="*/ 2911 w 4094"/>
                <a:gd name="T63" fmla="*/ 44 h 1440"/>
                <a:gd name="T64" fmla="*/ 2765 w 4094"/>
                <a:gd name="T65" fmla="*/ 16 h 1440"/>
                <a:gd name="T66" fmla="*/ 2617 w 4094"/>
                <a:gd name="T67" fmla="*/ 2 h 1440"/>
                <a:gd name="T68" fmla="*/ 2539 w 4094"/>
                <a:gd name="T69" fmla="*/ 0 h 1440"/>
                <a:gd name="T70" fmla="*/ 848 w 4094"/>
                <a:gd name="T71" fmla="*/ 1200 h 1440"/>
                <a:gd name="T72" fmla="*/ 1087 w 4094"/>
                <a:gd name="T73" fmla="*/ 960 h 1440"/>
                <a:gd name="T74" fmla="*/ 1447 w 4094"/>
                <a:gd name="T75" fmla="*/ 720 h 1440"/>
                <a:gd name="T76" fmla="*/ 1207 w 4094"/>
                <a:gd name="T77" fmla="*/ 480 h 1440"/>
                <a:gd name="T78" fmla="*/ 1447 w 4094"/>
                <a:gd name="T79" fmla="*/ 720 h 1440"/>
                <a:gd name="T80" fmla="*/ 1591 w 4094"/>
                <a:gd name="T81" fmla="*/ 1200 h 1440"/>
                <a:gd name="T82" fmla="*/ 1831 w 4094"/>
                <a:gd name="T83" fmla="*/ 960 h 1440"/>
                <a:gd name="T84" fmla="*/ 2167 w 4094"/>
                <a:gd name="T85" fmla="*/ 720 h 1440"/>
                <a:gd name="T86" fmla="*/ 1927 w 4094"/>
                <a:gd name="T87" fmla="*/ 480 h 1440"/>
                <a:gd name="T88" fmla="*/ 2167 w 4094"/>
                <a:gd name="T89" fmla="*/ 720 h 1440"/>
                <a:gd name="T90" fmla="*/ 2311 w 4094"/>
                <a:gd name="T91" fmla="*/ 1200 h 1440"/>
                <a:gd name="T92" fmla="*/ 2551 w 4094"/>
                <a:gd name="T93" fmla="*/ 960 h 1440"/>
                <a:gd name="T94" fmla="*/ 2887 w 4094"/>
                <a:gd name="T95" fmla="*/ 720 h 1440"/>
                <a:gd name="T96" fmla="*/ 2647 w 4094"/>
                <a:gd name="T97" fmla="*/ 480 h 1440"/>
                <a:gd name="T98" fmla="*/ 2887 w 4094"/>
                <a:gd name="T99" fmla="*/ 720 h 1440"/>
                <a:gd name="T100" fmla="*/ 3031 w 4094"/>
                <a:gd name="T101" fmla="*/ 1200 h 1440"/>
                <a:gd name="T102" fmla="*/ 3270 w 4094"/>
                <a:gd name="T103" fmla="*/ 96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4" h="1440">
                  <a:moveTo>
                    <a:pt x="2539" y="0"/>
                  </a:moveTo>
                  <a:lnTo>
                    <a:pt x="1555" y="0"/>
                  </a:lnTo>
                  <a:lnTo>
                    <a:pt x="1555" y="0"/>
                  </a:lnTo>
                  <a:lnTo>
                    <a:pt x="1477" y="2"/>
                  </a:lnTo>
                  <a:lnTo>
                    <a:pt x="1403" y="8"/>
                  </a:lnTo>
                  <a:lnTo>
                    <a:pt x="1329" y="16"/>
                  </a:lnTo>
                  <a:lnTo>
                    <a:pt x="1255" y="28"/>
                  </a:lnTo>
                  <a:lnTo>
                    <a:pt x="1183" y="44"/>
                  </a:lnTo>
                  <a:lnTo>
                    <a:pt x="1113" y="64"/>
                  </a:lnTo>
                  <a:lnTo>
                    <a:pt x="1043" y="86"/>
                  </a:lnTo>
                  <a:lnTo>
                    <a:pt x="976" y="112"/>
                  </a:lnTo>
                  <a:lnTo>
                    <a:pt x="910" y="140"/>
                  </a:lnTo>
                  <a:lnTo>
                    <a:pt x="844" y="172"/>
                  </a:lnTo>
                  <a:lnTo>
                    <a:pt x="782" y="206"/>
                  </a:lnTo>
                  <a:lnTo>
                    <a:pt x="720" y="244"/>
                  </a:lnTo>
                  <a:lnTo>
                    <a:pt x="660" y="284"/>
                  </a:lnTo>
                  <a:lnTo>
                    <a:pt x="602" y="326"/>
                  </a:lnTo>
                  <a:lnTo>
                    <a:pt x="548" y="372"/>
                  </a:lnTo>
                  <a:lnTo>
                    <a:pt x="494" y="418"/>
                  </a:lnTo>
                  <a:lnTo>
                    <a:pt x="442" y="468"/>
                  </a:lnTo>
                  <a:lnTo>
                    <a:pt x="394" y="520"/>
                  </a:lnTo>
                  <a:lnTo>
                    <a:pt x="348" y="574"/>
                  </a:lnTo>
                  <a:lnTo>
                    <a:pt x="304" y="632"/>
                  </a:lnTo>
                  <a:lnTo>
                    <a:pt x="262" y="690"/>
                  </a:lnTo>
                  <a:lnTo>
                    <a:pt x="224" y="750"/>
                  </a:lnTo>
                  <a:lnTo>
                    <a:pt x="188" y="812"/>
                  </a:lnTo>
                  <a:lnTo>
                    <a:pt x="154" y="876"/>
                  </a:lnTo>
                  <a:lnTo>
                    <a:pt x="124" y="942"/>
                  </a:lnTo>
                  <a:lnTo>
                    <a:pt x="96" y="1008"/>
                  </a:lnTo>
                  <a:lnTo>
                    <a:pt x="72" y="1078"/>
                  </a:lnTo>
                  <a:lnTo>
                    <a:pt x="52" y="1148"/>
                  </a:lnTo>
                  <a:lnTo>
                    <a:pt x="34" y="1218"/>
                  </a:lnTo>
                  <a:lnTo>
                    <a:pt x="18" y="1292"/>
                  </a:lnTo>
                  <a:lnTo>
                    <a:pt x="8" y="1366"/>
                  </a:lnTo>
                  <a:lnTo>
                    <a:pt x="0" y="1440"/>
                  </a:lnTo>
                  <a:lnTo>
                    <a:pt x="4094" y="1440"/>
                  </a:lnTo>
                  <a:lnTo>
                    <a:pt x="4094" y="1440"/>
                  </a:lnTo>
                  <a:lnTo>
                    <a:pt x="4086" y="1366"/>
                  </a:lnTo>
                  <a:lnTo>
                    <a:pt x="4076" y="1292"/>
                  </a:lnTo>
                  <a:lnTo>
                    <a:pt x="4060" y="1218"/>
                  </a:lnTo>
                  <a:lnTo>
                    <a:pt x="4042" y="1148"/>
                  </a:lnTo>
                  <a:lnTo>
                    <a:pt x="4022" y="1078"/>
                  </a:lnTo>
                  <a:lnTo>
                    <a:pt x="3998" y="1008"/>
                  </a:lnTo>
                  <a:lnTo>
                    <a:pt x="3970" y="942"/>
                  </a:lnTo>
                  <a:lnTo>
                    <a:pt x="3940" y="876"/>
                  </a:lnTo>
                  <a:lnTo>
                    <a:pt x="3906" y="812"/>
                  </a:lnTo>
                  <a:lnTo>
                    <a:pt x="3870" y="750"/>
                  </a:lnTo>
                  <a:lnTo>
                    <a:pt x="3832" y="690"/>
                  </a:lnTo>
                  <a:lnTo>
                    <a:pt x="3790" y="632"/>
                  </a:lnTo>
                  <a:lnTo>
                    <a:pt x="3746" y="574"/>
                  </a:lnTo>
                  <a:lnTo>
                    <a:pt x="3700" y="520"/>
                  </a:lnTo>
                  <a:lnTo>
                    <a:pt x="3652" y="468"/>
                  </a:lnTo>
                  <a:lnTo>
                    <a:pt x="3600" y="418"/>
                  </a:lnTo>
                  <a:lnTo>
                    <a:pt x="3546" y="372"/>
                  </a:lnTo>
                  <a:lnTo>
                    <a:pt x="3492" y="326"/>
                  </a:lnTo>
                  <a:lnTo>
                    <a:pt x="3434" y="284"/>
                  </a:lnTo>
                  <a:lnTo>
                    <a:pt x="3374" y="244"/>
                  </a:lnTo>
                  <a:lnTo>
                    <a:pt x="3312" y="206"/>
                  </a:lnTo>
                  <a:lnTo>
                    <a:pt x="3250" y="172"/>
                  </a:lnTo>
                  <a:lnTo>
                    <a:pt x="3184" y="140"/>
                  </a:lnTo>
                  <a:lnTo>
                    <a:pt x="3118" y="112"/>
                  </a:lnTo>
                  <a:lnTo>
                    <a:pt x="3051" y="86"/>
                  </a:lnTo>
                  <a:lnTo>
                    <a:pt x="2981" y="64"/>
                  </a:lnTo>
                  <a:lnTo>
                    <a:pt x="2911" y="44"/>
                  </a:lnTo>
                  <a:lnTo>
                    <a:pt x="2839" y="28"/>
                  </a:lnTo>
                  <a:lnTo>
                    <a:pt x="2765" y="16"/>
                  </a:lnTo>
                  <a:lnTo>
                    <a:pt x="2691" y="8"/>
                  </a:lnTo>
                  <a:lnTo>
                    <a:pt x="2617" y="2"/>
                  </a:lnTo>
                  <a:lnTo>
                    <a:pt x="2539" y="0"/>
                  </a:lnTo>
                  <a:lnTo>
                    <a:pt x="2539" y="0"/>
                  </a:lnTo>
                  <a:close/>
                  <a:moveTo>
                    <a:pt x="1087" y="1200"/>
                  </a:moveTo>
                  <a:lnTo>
                    <a:pt x="848" y="1200"/>
                  </a:lnTo>
                  <a:lnTo>
                    <a:pt x="848" y="960"/>
                  </a:lnTo>
                  <a:lnTo>
                    <a:pt x="1087" y="960"/>
                  </a:lnTo>
                  <a:lnTo>
                    <a:pt x="1087" y="1200"/>
                  </a:lnTo>
                  <a:close/>
                  <a:moveTo>
                    <a:pt x="1447" y="720"/>
                  </a:moveTo>
                  <a:lnTo>
                    <a:pt x="1207" y="720"/>
                  </a:lnTo>
                  <a:lnTo>
                    <a:pt x="1207" y="480"/>
                  </a:lnTo>
                  <a:lnTo>
                    <a:pt x="1447" y="480"/>
                  </a:lnTo>
                  <a:lnTo>
                    <a:pt x="1447" y="720"/>
                  </a:lnTo>
                  <a:close/>
                  <a:moveTo>
                    <a:pt x="1831" y="1200"/>
                  </a:moveTo>
                  <a:lnTo>
                    <a:pt x="1591" y="1200"/>
                  </a:lnTo>
                  <a:lnTo>
                    <a:pt x="1591" y="960"/>
                  </a:lnTo>
                  <a:lnTo>
                    <a:pt x="1831" y="960"/>
                  </a:lnTo>
                  <a:lnTo>
                    <a:pt x="1831" y="1200"/>
                  </a:lnTo>
                  <a:close/>
                  <a:moveTo>
                    <a:pt x="2167" y="720"/>
                  </a:moveTo>
                  <a:lnTo>
                    <a:pt x="1927" y="720"/>
                  </a:lnTo>
                  <a:lnTo>
                    <a:pt x="1927" y="480"/>
                  </a:lnTo>
                  <a:lnTo>
                    <a:pt x="2167" y="480"/>
                  </a:lnTo>
                  <a:lnTo>
                    <a:pt x="2167" y="720"/>
                  </a:lnTo>
                  <a:close/>
                  <a:moveTo>
                    <a:pt x="2551" y="1200"/>
                  </a:moveTo>
                  <a:lnTo>
                    <a:pt x="2311" y="1200"/>
                  </a:lnTo>
                  <a:lnTo>
                    <a:pt x="2311" y="960"/>
                  </a:lnTo>
                  <a:lnTo>
                    <a:pt x="2551" y="960"/>
                  </a:lnTo>
                  <a:lnTo>
                    <a:pt x="2551" y="1200"/>
                  </a:lnTo>
                  <a:close/>
                  <a:moveTo>
                    <a:pt x="2887" y="720"/>
                  </a:moveTo>
                  <a:lnTo>
                    <a:pt x="2647" y="720"/>
                  </a:lnTo>
                  <a:lnTo>
                    <a:pt x="2647" y="480"/>
                  </a:lnTo>
                  <a:lnTo>
                    <a:pt x="2887" y="480"/>
                  </a:lnTo>
                  <a:lnTo>
                    <a:pt x="2887" y="720"/>
                  </a:lnTo>
                  <a:close/>
                  <a:moveTo>
                    <a:pt x="3270" y="1200"/>
                  </a:moveTo>
                  <a:lnTo>
                    <a:pt x="3031" y="1200"/>
                  </a:lnTo>
                  <a:lnTo>
                    <a:pt x="3031" y="960"/>
                  </a:lnTo>
                  <a:lnTo>
                    <a:pt x="3270" y="960"/>
                  </a:lnTo>
                  <a:lnTo>
                    <a:pt x="3270" y="12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9"/>
            <p:cNvSpPr>
              <a:spLocks/>
            </p:cNvSpPr>
            <p:nvPr/>
          </p:nvSpPr>
          <p:spPr bwMode="auto">
            <a:xfrm>
              <a:off x="4323449" y="2772680"/>
              <a:ext cx="321447" cy="21442"/>
            </a:xfrm>
            <a:custGeom>
              <a:avLst/>
              <a:gdLst>
                <a:gd name="T0" fmla="*/ 3478 w 3598"/>
                <a:gd name="T1" fmla="*/ 0 h 240"/>
                <a:gd name="T2" fmla="*/ 120 w 3598"/>
                <a:gd name="T3" fmla="*/ 0 h 240"/>
                <a:gd name="T4" fmla="*/ 120 w 3598"/>
                <a:gd name="T5" fmla="*/ 0 h 240"/>
                <a:gd name="T6" fmla="*/ 108 w 3598"/>
                <a:gd name="T7" fmla="*/ 0 h 240"/>
                <a:gd name="T8" fmla="*/ 96 w 3598"/>
                <a:gd name="T9" fmla="*/ 2 h 240"/>
                <a:gd name="T10" fmla="*/ 74 w 3598"/>
                <a:gd name="T11" fmla="*/ 10 h 240"/>
                <a:gd name="T12" fmla="*/ 52 w 3598"/>
                <a:gd name="T13" fmla="*/ 20 h 240"/>
                <a:gd name="T14" fmla="*/ 36 w 3598"/>
                <a:gd name="T15" fmla="*/ 36 h 240"/>
                <a:gd name="T16" fmla="*/ 20 w 3598"/>
                <a:gd name="T17" fmla="*/ 52 h 240"/>
                <a:gd name="T18" fmla="*/ 10 w 3598"/>
                <a:gd name="T19" fmla="*/ 74 h 240"/>
                <a:gd name="T20" fmla="*/ 2 w 3598"/>
                <a:gd name="T21" fmla="*/ 96 h 240"/>
                <a:gd name="T22" fmla="*/ 0 w 3598"/>
                <a:gd name="T23" fmla="*/ 108 h 240"/>
                <a:gd name="T24" fmla="*/ 0 w 3598"/>
                <a:gd name="T25" fmla="*/ 120 h 240"/>
                <a:gd name="T26" fmla="*/ 0 w 3598"/>
                <a:gd name="T27" fmla="*/ 120 h 240"/>
                <a:gd name="T28" fmla="*/ 0 w 3598"/>
                <a:gd name="T29" fmla="*/ 132 h 240"/>
                <a:gd name="T30" fmla="*/ 2 w 3598"/>
                <a:gd name="T31" fmla="*/ 144 h 240"/>
                <a:gd name="T32" fmla="*/ 10 w 3598"/>
                <a:gd name="T33" fmla="*/ 166 h 240"/>
                <a:gd name="T34" fmla="*/ 20 w 3598"/>
                <a:gd name="T35" fmla="*/ 188 h 240"/>
                <a:gd name="T36" fmla="*/ 36 w 3598"/>
                <a:gd name="T37" fmla="*/ 204 h 240"/>
                <a:gd name="T38" fmla="*/ 52 w 3598"/>
                <a:gd name="T39" fmla="*/ 220 h 240"/>
                <a:gd name="T40" fmla="*/ 74 w 3598"/>
                <a:gd name="T41" fmla="*/ 230 h 240"/>
                <a:gd name="T42" fmla="*/ 96 w 3598"/>
                <a:gd name="T43" fmla="*/ 238 h 240"/>
                <a:gd name="T44" fmla="*/ 108 w 3598"/>
                <a:gd name="T45" fmla="*/ 240 h 240"/>
                <a:gd name="T46" fmla="*/ 120 w 3598"/>
                <a:gd name="T47" fmla="*/ 240 h 240"/>
                <a:gd name="T48" fmla="*/ 3478 w 3598"/>
                <a:gd name="T49" fmla="*/ 240 h 240"/>
                <a:gd name="T50" fmla="*/ 3478 w 3598"/>
                <a:gd name="T51" fmla="*/ 240 h 240"/>
                <a:gd name="T52" fmla="*/ 3490 w 3598"/>
                <a:gd name="T53" fmla="*/ 240 h 240"/>
                <a:gd name="T54" fmla="*/ 3502 w 3598"/>
                <a:gd name="T55" fmla="*/ 238 h 240"/>
                <a:gd name="T56" fmla="*/ 3524 w 3598"/>
                <a:gd name="T57" fmla="*/ 230 h 240"/>
                <a:gd name="T58" fmla="*/ 3546 w 3598"/>
                <a:gd name="T59" fmla="*/ 220 h 240"/>
                <a:gd name="T60" fmla="*/ 3562 w 3598"/>
                <a:gd name="T61" fmla="*/ 204 h 240"/>
                <a:gd name="T62" fmla="*/ 3578 w 3598"/>
                <a:gd name="T63" fmla="*/ 188 h 240"/>
                <a:gd name="T64" fmla="*/ 3588 w 3598"/>
                <a:gd name="T65" fmla="*/ 166 h 240"/>
                <a:gd name="T66" fmla="*/ 3596 w 3598"/>
                <a:gd name="T67" fmla="*/ 144 h 240"/>
                <a:gd name="T68" fmla="*/ 3598 w 3598"/>
                <a:gd name="T69" fmla="*/ 132 h 240"/>
                <a:gd name="T70" fmla="*/ 3598 w 3598"/>
                <a:gd name="T71" fmla="*/ 120 h 240"/>
                <a:gd name="T72" fmla="*/ 3598 w 3598"/>
                <a:gd name="T73" fmla="*/ 120 h 240"/>
                <a:gd name="T74" fmla="*/ 3598 w 3598"/>
                <a:gd name="T75" fmla="*/ 108 h 240"/>
                <a:gd name="T76" fmla="*/ 3596 w 3598"/>
                <a:gd name="T77" fmla="*/ 96 h 240"/>
                <a:gd name="T78" fmla="*/ 3588 w 3598"/>
                <a:gd name="T79" fmla="*/ 74 h 240"/>
                <a:gd name="T80" fmla="*/ 3578 w 3598"/>
                <a:gd name="T81" fmla="*/ 52 h 240"/>
                <a:gd name="T82" fmla="*/ 3562 w 3598"/>
                <a:gd name="T83" fmla="*/ 36 h 240"/>
                <a:gd name="T84" fmla="*/ 3546 w 3598"/>
                <a:gd name="T85" fmla="*/ 20 h 240"/>
                <a:gd name="T86" fmla="*/ 3524 w 3598"/>
                <a:gd name="T87" fmla="*/ 10 h 240"/>
                <a:gd name="T88" fmla="*/ 3502 w 3598"/>
                <a:gd name="T89" fmla="*/ 2 h 240"/>
                <a:gd name="T90" fmla="*/ 3490 w 3598"/>
                <a:gd name="T91" fmla="*/ 0 h 240"/>
                <a:gd name="T92" fmla="*/ 3478 w 3598"/>
                <a:gd name="T93" fmla="*/ 0 h 240"/>
                <a:gd name="T94" fmla="*/ 3478 w 3598"/>
                <a:gd name="T9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8" h="240">
                  <a:moveTo>
                    <a:pt x="3478" y="0"/>
                  </a:moveTo>
                  <a:lnTo>
                    <a:pt x="120" y="0"/>
                  </a:ln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3478" y="240"/>
                  </a:lnTo>
                  <a:lnTo>
                    <a:pt x="3478" y="240"/>
                  </a:lnTo>
                  <a:lnTo>
                    <a:pt x="3490" y="240"/>
                  </a:lnTo>
                  <a:lnTo>
                    <a:pt x="3502" y="238"/>
                  </a:lnTo>
                  <a:lnTo>
                    <a:pt x="3524" y="230"/>
                  </a:lnTo>
                  <a:lnTo>
                    <a:pt x="3546" y="220"/>
                  </a:lnTo>
                  <a:lnTo>
                    <a:pt x="3562" y="204"/>
                  </a:lnTo>
                  <a:lnTo>
                    <a:pt x="3578" y="188"/>
                  </a:lnTo>
                  <a:lnTo>
                    <a:pt x="3588" y="166"/>
                  </a:lnTo>
                  <a:lnTo>
                    <a:pt x="3596" y="144"/>
                  </a:lnTo>
                  <a:lnTo>
                    <a:pt x="3598" y="132"/>
                  </a:lnTo>
                  <a:lnTo>
                    <a:pt x="3598" y="120"/>
                  </a:lnTo>
                  <a:lnTo>
                    <a:pt x="3598" y="120"/>
                  </a:lnTo>
                  <a:lnTo>
                    <a:pt x="3598" y="108"/>
                  </a:lnTo>
                  <a:lnTo>
                    <a:pt x="3596" y="96"/>
                  </a:lnTo>
                  <a:lnTo>
                    <a:pt x="3588" y="74"/>
                  </a:lnTo>
                  <a:lnTo>
                    <a:pt x="3578" y="52"/>
                  </a:lnTo>
                  <a:lnTo>
                    <a:pt x="3562" y="36"/>
                  </a:lnTo>
                  <a:lnTo>
                    <a:pt x="3546" y="20"/>
                  </a:lnTo>
                  <a:lnTo>
                    <a:pt x="3524" y="10"/>
                  </a:lnTo>
                  <a:lnTo>
                    <a:pt x="3502" y="2"/>
                  </a:lnTo>
                  <a:lnTo>
                    <a:pt x="3490" y="0"/>
                  </a:lnTo>
                  <a:lnTo>
                    <a:pt x="3478" y="0"/>
                  </a:lnTo>
                  <a:lnTo>
                    <a:pt x="347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30"/>
            <p:cNvSpPr>
              <a:spLocks/>
            </p:cNvSpPr>
            <p:nvPr/>
          </p:nvSpPr>
          <p:spPr bwMode="auto">
            <a:xfrm>
              <a:off x="4323449" y="2815564"/>
              <a:ext cx="321447" cy="21442"/>
            </a:xfrm>
            <a:custGeom>
              <a:avLst/>
              <a:gdLst>
                <a:gd name="T0" fmla="*/ 3598 w 3598"/>
                <a:gd name="T1" fmla="*/ 120 h 240"/>
                <a:gd name="T2" fmla="*/ 3598 w 3598"/>
                <a:gd name="T3" fmla="*/ 120 h 240"/>
                <a:gd name="T4" fmla="*/ 3598 w 3598"/>
                <a:gd name="T5" fmla="*/ 108 h 240"/>
                <a:gd name="T6" fmla="*/ 3596 w 3598"/>
                <a:gd name="T7" fmla="*/ 96 h 240"/>
                <a:gd name="T8" fmla="*/ 3588 w 3598"/>
                <a:gd name="T9" fmla="*/ 74 h 240"/>
                <a:gd name="T10" fmla="*/ 3578 w 3598"/>
                <a:gd name="T11" fmla="*/ 52 h 240"/>
                <a:gd name="T12" fmla="*/ 3562 w 3598"/>
                <a:gd name="T13" fmla="*/ 36 h 240"/>
                <a:gd name="T14" fmla="*/ 3546 w 3598"/>
                <a:gd name="T15" fmla="*/ 20 h 240"/>
                <a:gd name="T16" fmla="*/ 3524 w 3598"/>
                <a:gd name="T17" fmla="*/ 10 h 240"/>
                <a:gd name="T18" fmla="*/ 3502 w 3598"/>
                <a:gd name="T19" fmla="*/ 2 h 240"/>
                <a:gd name="T20" fmla="*/ 3490 w 3598"/>
                <a:gd name="T21" fmla="*/ 0 h 240"/>
                <a:gd name="T22" fmla="*/ 3478 w 3598"/>
                <a:gd name="T23" fmla="*/ 0 h 240"/>
                <a:gd name="T24" fmla="*/ 120 w 3598"/>
                <a:gd name="T25" fmla="*/ 0 h 240"/>
                <a:gd name="T26" fmla="*/ 120 w 3598"/>
                <a:gd name="T27" fmla="*/ 0 h 240"/>
                <a:gd name="T28" fmla="*/ 108 w 3598"/>
                <a:gd name="T29" fmla="*/ 0 h 240"/>
                <a:gd name="T30" fmla="*/ 96 w 3598"/>
                <a:gd name="T31" fmla="*/ 2 h 240"/>
                <a:gd name="T32" fmla="*/ 74 w 3598"/>
                <a:gd name="T33" fmla="*/ 10 h 240"/>
                <a:gd name="T34" fmla="*/ 52 w 3598"/>
                <a:gd name="T35" fmla="*/ 20 h 240"/>
                <a:gd name="T36" fmla="*/ 36 w 3598"/>
                <a:gd name="T37" fmla="*/ 36 h 240"/>
                <a:gd name="T38" fmla="*/ 20 w 3598"/>
                <a:gd name="T39" fmla="*/ 52 h 240"/>
                <a:gd name="T40" fmla="*/ 10 w 3598"/>
                <a:gd name="T41" fmla="*/ 74 h 240"/>
                <a:gd name="T42" fmla="*/ 2 w 3598"/>
                <a:gd name="T43" fmla="*/ 96 h 240"/>
                <a:gd name="T44" fmla="*/ 0 w 3598"/>
                <a:gd name="T45" fmla="*/ 108 h 240"/>
                <a:gd name="T46" fmla="*/ 0 w 3598"/>
                <a:gd name="T47" fmla="*/ 120 h 240"/>
                <a:gd name="T48" fmla="*/ 0 w 3598"/>
                <a:gd name="T49" fmla="*/ 120 h 240"/>
                <a:gd name="T50" fmla="*/ 0 w 3598"/>
                <a:gd name="T51" fmla="*/ 132 h 240"/>
                <a:gd name="T52" fmla="*/ 2 w 3598"/>
                <a:gd name="T53" fmla="*/ 144 h 240"/>
                <a:gd name="T54" fmla="*/ 10 w 3598"/>
                <a:gd name="T55" fmla="*/ 166 h 240"/>
                <a:gd name="T56" fmla="*/ 20 w 3598"/>
                <a:gd name="T57" fmla="*/ 188 h 240"/>
                <a:gd name="T58" fmla="*/ 36 w 3598"/>
                <a:gd name="T59" fmla="*/ 204 h 240"/>
                <a:gd name="T60" fmla="*/ 52 w 3598"/>
                <a:gd name="T61" fmla="*/ 220 h 240"/>
                <a:gd name="T62" fmla="*/ 74 w 3598"/>
                <a:gd name="T63" fmla="*/ 230 h 240"/>
                <a:gd name="T64" fmla="*/ 96 w 3598"/>
                <a:gd name="T65" fmla="*/ 238 h 240"/>
                <a:gd name="T66" fmla="*/ 108 w 3598"/>
                <a:gd name="T67" fmla="*/ 240 h 240"/>
                <a:gd name="T68" fmla="*/ 120 w 3598"/>
                <a:gd name="T69" fmla="*/ 240 h 240"/>
                <a:gd name="T70" fmla="*/ 3478 w 3598"/>
                <a:gd name="T71" fmla="*/ 240 h 240"/>
                <a:gd name="T72" fmla="*/ 3478 w 3598"/>
                <a:gd name="T73" fmla="*/ 240 h 240"/>
                <a:gd name="T74" fmla="*/ 3490 w 3598"/>
                <a:gd name="T75" fmla="*/ 240 h 240"/>
                <a:gd name="T76" fmla="*/ 3502 w 3598"/>
                <a:gd name="T77" fmla="*/ 238 h 240"/>
                <a:gd name="T78" fmla="*/ 3524 w 3598"/>
                <a:gd name="T79" fmla="*/ 230 h 240"/>
                <a:gd name="T80" fmla="*/ 3546 w 3598"/>
                <a:gd name="T81" fmla="*/ 220 h 240"/>
                <a:gd name="T82" fmla="*/ 3562 w 3598"/>
                <a:gd name="T83" fmla="*/ 204 h 240"/>
                <a:gd name="T84" fmla="*/ 3578 w 3598"/>
                <a:gd name="T85" fmla="*/ 188 h 240"/>
                <a:gd name="T86" fmla="*/ 3588 w 3598"/>
                <a:gd name="T87" fmla="*/ 166 h 240"/>
                <a:gd name="T88" fmla="*/ 3596 w 3598"/>
                <a:gd name="T89" fmla="*/ 144 h 240"/>
                <a:gd name="T90" fmla="*/ 3598 w 3598"/>
                <a:gd name="T91" fmla="*/ 132 h 240"/>
                <a:gd name="T92" fmla="*/ 3598 w 3598"/>
                <a:gd name="T93" fmla="*/ 120 h 240"/>
                <a:gd name="T94" fmla="*/ 3598 w 3598"/>
                <a:gd name="T95"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8" h="240">
                  <a:moveTo>
                    <a:pt x="3598" y="120"/>
                  </a:moveTo>
                  <a:lnTo>
                    <a:pt x="3598" y="120"/>
                  </a:lnTo>
                  <a:lnTo>
                    <a:pt x="3598" y="108"/>
                  </a:lnTo>
                  <a:lnTo>
                    <a:pt x="3596" y="96"/>
                  </a:lnTo>
                  <a:lnTo>
                    <a:pt x="3588" y="74"/>
                  </a:lnTo>
                  <a:lnTo>
                    <a:pt x="3578" y="52"/>
                  </a:lnTo>
                  <a:lnTo>
                    <a:pt x="3562" y="36"/>
                  </a:lnTo>
                  <a:lnTo>
                    <a:pt x="3546" y="20"/>
                  </a:lnTo>
                  <a:lnTo>
                    <a:pt x="3524" y="10"/>
                  </a:lnTo>
                  <a:lnTo>
                    <a:pt x="3502" y="2"/>
                  </a:lnTo>
                  <a:lnTo>
                    <a:pt x="3490" y="0"/>
                  </a:lnTo>
                  <a:lnTo>
                    <a:pt x="3478" y="0"/>
                  </a:lnTo>
                  <a:lnTo>
                    <a:pt x="120" y="0"/>
                  </a:ln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3478" y="240"/>
                  </a:lnTo>
                  <a:lnTo>
                    <a:pt x="3478" y="240"/>
                  </a:lnTo>
                  <a:lnTo>
                    <a:pt x="3490" y="240"/>
                  </a:lnTo>
                  <a:lnTo>
                    <a:pt x="3502" y="238"/>
                  </a:lnTo>
                  <a:lnTo>
                    <a:pt x="3524" y="230"/>
                  </a:lnTo>
                  <a:lnTo>
                    <a:pt x="3546" y="220"/>
                  </a:lnTo>
                  <a:lnTo>
                    <a:pt x="3562" y="204"/>
                  </a:lnTo>
                  <a:lnTo>
                    <a:pt x="3578" y="188"/>
                  </a:lnTo>
                  <a:lnTo>
                    <a:pt x="3588" y="166"/>
                  </a:lnTo>
                  <a:lnTo>
                    <a:pt x="3596" y="144"/>
                  </a:lnTo>
                  <a:lnTo>
                    <a:pt x="3598" y="132"/>
                  </a:lnTo>
                  <a:lnTo>
                    <a:pt x="3598" y="120"/>
                  </a:lnTo>
                  <a:lnTo>
                    <a:pt x="3598" y="12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31"/>
            <p:cNvSpPr>
              <a:spLocks/>
            </p:cNvSpPr>
            <p:nvPr/>
          </p:nvSpPr>
          <p:spPr bwMode="auto">
            <a:xfrm>
              <a:off x="4465233" y="2858447"/>
              <a:ext cx="80764" cy="20191"/>
            </a:xfrm>
            <a:custGeom>
              <a:avLst/>
              <a:gdLst>
                <a:gd name="T0" fmla="*/ 904 w 904"/>
                <a:gd name="T1" fmla="*/ 0 h 226"/>
                <a:gd name="T2" fmla="*/ 0 w 904"/>
                <a:gd name="T3" fmla="*/ 0 h 226"/>
                <a:gd name="T4" fmla="*/ 452 w 904"/>
                <a:gd name="T5" fmla="*/ 226 h 226"/>
                <a:gd name="T6" fmla="*/ 904 w 904"/>
                <a:gd name="T7" fmla="*/ 0 h 226"/>
              </a:gdLst>
              <a:ahLst/>
              <a:cxnLst>
                <a:cxn ang="0">
                  <a:pos x="T0" y="T1"/>
                </a:cxn>
                <a:cxn ang="0">
                  <a:pos x="T2" y="T3"/>
                </a:cxn>
                <a:cxn ang="0">
                  <a:pos x="T4" y="T5"/>
                </a:cxn>
                <a:cxn ang="0">
                  <a:pos x="T6" y="T7"/>
                </a:cxn>
              </a:cxnLst>
              <a:rect l="0" t="0" r="r" b="b"/>
              <a:pathLst>
                <a:path w="904" h="226">
                  <a:moveTo>
                    <a:pt x="904" y="0"/>
                  </a:moveTo>
                  <a:lnTo>
                    <a:pt x="0" y="0"/>
                  </a:lnTo>
                  <a:lnTo>
                    <a:pt x="452" y="226"/>
                  </a:lnTo>
                  <a:lnTo>
                    <a:pt x="90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32"/>
            <p:cNvSpPr>
              <a:spLocks/>
            </p:cNvSpPr>
            <p:nvPr/>
          </p:nvSpPr>
          <p:spPr bwMode="auto">
            <a:xfrm>
              <a:off x="4301293" y="2858447"/>
              <a:ext cx="365760" cy="85767"/>
            </a:xfrm>
            <a:custGeom>
              <a:avLst/>
              <a:gdLst>
                <a:gd name="T0" fmla="*/ 1299 w 4094"/>
                <a:gd name="T1" fmla="*/ 0 h 960"/>
                <a:gd name="T2" fmla="*/ 0 w 4094"/>
                <a:gd name="T3" fmla="*/ 0 h 960"/>
                <a:gd name="T4" fmla="*/ 16 w 4094"/>
                <a:gd name="T5" fmla="*/ 100 h 960"/>
                <a:gd name="T6" fmla="*/ 40 w 4094"/>
                <a:gd name="T7" fmla="*/ 196 h 960"/>
                <a:gd name="T8" fmla="*/ 74 w 4094"/>
                <a:gd name="T9" fmla="*/ 290 h 960"/>
                <a:gd name="T10" fmla="*/ 114 w 4094"/>
                <a:gd name="T11" fmla="*/ 378 h 960"/>
                <a:gd name="T12" fmla="*/ 164 w 4094"/>
                <a:gd name="T13" fmla="*/ 462 h 960"/>
                <a:gd name="T14" fmla="*/ 220 w 4094"/>
                <a:gd name="T15" fmla="*/ 542 h 960"/>
                <a:gd name="T16" fmla="*/ 282 w 4094"/>
                <a:gd name="T17" fmla="*/ 614 h 960"/>
                <a:gd name="T18" fmla="*/ 352 w 4094"/>
                <a:gd name="T19" fmla="*/ 682 h 960"/>
                <a:gd name="T20" fmla="*/ 426 w 4094"/>
                <a:gd name="T21" fmla="*/ 744 h 960"/>
                <a:gd name="T22" fmla="*/ 506 w 4094"/>
                <a:gd name="T23" fmla="*/ 798 h 960"/>
                <a:gd name="T24" fmla="*/ 590 w 4094"/>
                <a:gd name="T25" fmla="*/ 846 h 960"/>
                <a:gd name="T26" fmla="*/ 680 w 4094"/>
                <a:gd name="T27" fmla="*/ 886 h 960"/>
                <a:gd name="T28" fmla="*/ 774 w 4094"/>
                <a:gd name="T29" fmla="*/ 918 h 960"/>
                <a:gd name="T30" fmla="*/ 870 w 4094"/>
                <a:gd name="T31" fmla="*/ 940 h 960"/>
                <a:gd name="T32" fmla="*/ 970 w 4094"/>
                <a:gd name="T33" fmla="*/ 956 h 960"/>
                <a:gd name="T34" fmla="*/ 1071 w 4094"/>
                <a:gd name="T35" fmla="*/ 960 h 960"/>
                <a:gd name="T36" fmla="*/ 3023 w 4094"/>
                <a:gd name="T37" fmla="*/ 960 h 960"/>
                <a:gd name="T38" fmla="*/ 3124 w 4094"/>
                <a:gd name="T39" fmla="*/ 956 h 960"/>
                <a:gd name="T40" fmla="*/ 3224 w 4094"/>
                <a:gd name="T41" fmla="*/ 940 h 960"/>
                <a:gd name="T42" fmla="*/ 3320 w 4094"/>
                <a:gd name="T43" fmla="*/ 918 h 960"/>
                <a:gd name="T44" fmla="*/ 3414 w 4094"/>
                <a:gd name="T45" fmla="*/ 886 h 960"/>
                <a:gd name="T46" fmla="*/ 3504 w 4094"/>
                <a:gd name="T47" fmla="*/ 846 h 960"/>
                <a:gd name="T48" fmla="*/ 3588 w 4094"/>
                <a:gd name="T49" fmla="*/ 798 h 960"/>
                <a:gd name="T50" fmla="*/ 3668 w 4094"/>
                <a:gd name="T51" fmla="*/ 744 h 960"/>
                <a:gd name="T52" fmla="*/ 3742 w 4094"/>
                <a:gd name="T53" fmla="*/ 682 h 960"/>
                <a:gd name="T54" fmla="*/ 3812 w 4094"/>
                <a:gd name="T55" fmla="*/ 614 h 960"/>
                <a:gd name="T56" fmla="*/ 3874 w 4094"/>
                <a:gd name="T57" fmla="*/ 542 h 960"/>
                <a:gd name="T58" fmla="*/ 3930 w 4094"/>
                <a:gd name="T59" fmla="*/ 462 h 960"/>
                <a:gd name="T60" fmla="*/ 3980 w 4094"/>
                <a:gd name="T61" fmla="*/ 378 h 960"/>
                <a:gd name="T62" fmla="*/ 4020 w 4094"/>
                <a:gd name="T63" fmla="*/ 290 h 960"/>
                <a:gd name="T64" fmla="*/ 4054 w 4094"/>
                <a:gd name="T65" fmla="*/ 196 h 960"/>
                <a:gd name="T66" fmla="*/ 4078 w 4094"/>
                <a:gd name="T67" fmla="*/ 100 h 960"/>
                <a:gd name="T68" fmla="*/ 4094 w 4094"/>
                <a:gd name="T69" fmla="*/ 0 h 960"/>
                <a:gd name="T70" fmla="*/ 2287 w 4094"/>
                <a:gd name="T71" fmla="*/ 49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94" h="960">
                  <a:moveTo>
                    <a:pt x="2287" y="494"/>
                  </a:moveTo>
                  <a:lnTo>
                    <a:pt x="1299" y="0"/>
                  </a:lnTo>
                  <a:lnTo>
                    <a:pt x="0" y="0"/>
                  </a:lnTo>
                  <a:lnTo>
                    <a:pt x="0" y="0"/>
                  </a:lnTo>
                  <a:lnTo>
                    <a:pt x="6" y="50"/>
                  </a:lnTo>
                  <a:lnTo>
                    <a:pt x="16" y="100"/>
                  </a:lnTo>
                  <a:lnTo>
                    <a:pt x="28" y="148"/>
                  </a:lnTo>
                  <a:lnTo>
                    <a:pt x="40" y="196"/>
                  </a:lnTo>
                  <a:lnTo>
                    <a:pt x="56" y="244"/>
                  </a:lnTo>
                  <a:lnTo>
                    <a:pt x="74" y="290"/>
                  </a:lnTo>
                  <a:lnTo>
                    <a:pt x="94" y="334"/>
                  </a:lnTo>
                  <a:lnTo>
                    <a:pt x="114" y="378"/>
                  </a:lnTo>
                  <a:lnTo>
                    <a:pt x="138" y="420"/>
                  </a:lnTo>
                  <a:lnTo>
                    <a:pt x="164" y="462"/>
                  </a:lnTo>
                  <a:lnTo>
                    <a:pt x="190" y="502"/>
                  </a:lnTo>
                  <a:lnTo>
                    <a:pt x="220" y="542"/>
                  </a:lnTo>
                  <a:lnTo>
                    <a:pt x="250" y="578"/>
                  </a:lnTo>
                  <a:lnTo>
                    <a:pt x="282" y="614"/>
                  </a:lnTo>
                  <a:lnTo>
                    <a:pt x="316" y="650"/>
                  </a:lnTo>
                  <a:lnTo>
                    <a:pt x="352" y="682"/>
                  </a:lnTo>
                  <a:lnTo>
                    <a:pt x="388" y="714"/>
                  </a:lnTo>
                  <a:lnTo>
                    <a:pt x="426" y="744"/>
                  </a:lnTo>
                  <a:lnTo>
                    <a:pt x="464" y="772"/>
                  </a:lnTo>
                  <a:lnTo>
                    <a:pt x="506" y="798"/>
                  </a:lnTo>
                  <a:lnTo>
                    <a:pt x="548" y="824"/>
                  </a:lnTo>
                  <a:lnTo>
                    <a:pt x="590" y="846"/>
                  </a:lnTo>
                  <a:lnTo>
                    <a:pt x="634" y="868"/>
                  </a:lnTo>
                  <a:lnTo>
                    <a:pt x="680" y="886"/>
                  </a:lnTo>
                  <a:lnTo>
                    <a:pt x="726" y="902"/>
                  </a:lnTo>
                  <a:lnTo>
                    <a:pt x="774" y="918"/>
                  </a:lnTo>
                  <a:lnTo>
                    <a:pt x="822" y="930"/>
                  </a:lnTo>
                  <a:lnTo>
                    <a:pt x="870" y="940"/>
                  </a:lnTo>
                  <a:lnTo>
                    <a:pt x="920" y="950"/>
                  </a:lnTo>
                  <a:lnTo>
                    <a:pt x="970" y="956"/>
                  </a:lnTo>
                  <a:lnTo>
                    <a:pt x="1022" y="958"/>
                  </a:lnTo>
                  <a:lnTo>
                    <a:pt x="1071" y="960"/>
                  </a:lnTo>
                  <a:lnTo>
                    <a:pt x="3023" y="960"/>
                  </a:lnTo>
                  <a:lnTo>
                    <a:pt x="3023" y="960"/>
                  </a:lnTo>
                  <a:lnTo>
                    <a:pt x="3072" y="958"/>
                  </a:lnTo>
                  <a:lnTo>
                    <a:pt x="3124" y="956"/>
                  </a:lnTo>
                  <a:lnTo>
                    <a:pt x="3174" y="950"/>
                  </a:lnTo>
                  <a:lnTo>
                    <a:pt x="3224" y="940"/>
                  </a:lnTo>
                  <a:lnTo>
                    <a:pt x="3272" y="930"/>
                  </a:lnTo>
                  <a:lnTo>
                    <a:pt x="3320" y="918"/>
                  </a:lnTo>
                  <a:lnTo>
                    <a:pt x="3368" y="902"/>
                  </a:lnTo>
                  <a:lnTo>
                    <a:pt x="3414" y="886"/>
                  </a:lnTo>
                  <a:lnTo>
                    <a:pt x="3460" y="868"/>
                  </a:lnTo>
                  <a:lnTo>
                    <a:pt x="3504" y="846"/>
                  </a:lnTo>
                  <a:lnTo>
                    <a:pt x="3546" y="824"/>
                  </a:lnTo>
                  <a:lnTo>
                    <a:pt x="3588" y="798"/>
                  </a:lnTo>
                  <a:lnTo>
                    <a:pt x="3630" y="772"/>
                  </a:lnTo>
                  <a:lnTo>
                    <a:pt x="3668" y="744"/>
                  </a:lnTo>
                  <a:lnTo>
                    <a:pt x="3706" y="714"/>
                  </a:lnTo>
                  <a:lnTo>
                    <a:pt x="3742" y="682"/>
                  </a:lnTo>
                  <a:lnTo>
                    <a:pt x="3778" y="650"/>
                  </a:lnTo>
                  <a:lnTo>
                    <a:pt x="3812" y="614"/>
                  </a:lnTo>
                  <a:lnTo>
                    <a:pt x="3844" y="578"/>
                  </a:lnTo>
                  <a:lnTo>
                    <a:pt x="3874" y="542"/>
                  </a:lnTo>
                  <a:lnTo>
                    <a:pt x="3904" y="502"/>
                  </a:lnTo>
                  <a:lnTo>
                    <a:pt x="3930" y="462"/>
                  </a:lnTo>
                  <a:lnTo>
                    <a:pt x="3956" y="420"/>
                  </a:lnTo>
                  <a:lnTo>
                    <a:pt x="3980" y="378"/>
                  </a:lnTo>
                  <a:lnTo>
                    <a:pt x="4000" y="334"/>
                  </a:lnTo>
                  <a:lnTo>
                    <a:pt x="4020" y="290"/>
                  </a:lnTo>
                  <a:lnTo>
                    <a:pt x="4038" y="244"/>
                  </a:lnTo>
                  <a:lnTo>
                    <a:pt x="4054" y="196"/>
                  </a:lnTo>
                  <a:lnTo>
                    <a:pt x="4066" y="148"/>
                  </a:lnTo>
                  <a:lnTo>
                    <a:pt x="4078" y="100"/>
                  </a:lnTo>
                  <a:lnTo>
                    <a:pt x="4088" y="50"/>
                  </a:lnTo>
                  <a:lnTo>
                    <a:pt x="4094" y="0"/>
                  </a:lnTo>
                  <a:lnTo>
                    <a:pt x="3274" y="0"/>
                  </a:lnTo>
                  <a:lnTo>
                    <a:pt x="2287" y="4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 name="Group 1">
            <a:extLst>
              <a:ext uri="{FF2B5EF4-FFF2-40B4-BE49-F238E27FC236}">
                <a16:creationId xmlns:a16="http://schemas.microsoft.com/office/drawing/2014/main" id="{134C9AF5-4419-4DDF-BF5F-8B24403F5B85}"/>
              </a:ext>
            </a:extLst>
          </p:cNvPr>
          <p:cNvGrpSpPr/>
          <p:nvPr/>
        </p:nvGrpSpPr>
        <p:grpSpPr>
          <a:xfrm>
            <a:off x="8847412" y="3425744"/>
            <a:ext cx="365760" cy="321626"/>
            <a:chOff x="8865700" y="3375660"/>
            <a:chExt cx="365760" cy="321626"/>
          </a:xfrm>
        </p:grpSpPr>
        <p:sp>
          <p:nvSpPr>
            <p:cNvPr id="81" name="Freeform 28"/>
            <p:cNvSpPr>
              <a:spLocks noEditPoints="1"/>
            </p:cNvSpPr>
            <p:nvPr/>
          </p:nvSpPr>
          <p:spPr bwMode="auto">
            <a:xfrm>
              <a:off x="8865700" y="3375660"/>
              <a:ext cx="365760" cy="128650"/>
            </a:xfrm>
            <a:custGeom>
              <a:avLst/>
              <a:gdLst>
                <a:gd name="T0" fmla="*/ 1555 w 4094"/>
                <a:gd name="T1" fmla="*/ 0 h 1440"/>
                <a:gd name="T2" fmla="*/ 1477 w 4094"/>
                <a:gd name="T3" fmla="*/ 2 h 1440"/>
                <a:gd name="T4" fmla="*/ 1329 w 4094"/>
                <a:gd name="T5" fmla="*/ 16 h 1440"/>
                <a:gd name="T6" fmla="*/ 1183 w 4094"/>
                <a:gd name="T7" fmla="*/ 44 h 1440"/>
                <a:gd name="T8" fmla="*/ 1043 w 4094"/>
                <a:gd name="T9" fmla="*/ 86 h 1440"/>
                <a:gd name="T10" fmla="*/ 910 w 4094"/>
                <a:gd name="T11" fmla="*/ 140 h 1440"/>
                <a:gd name="T12" fmla="*/ 782 w 4094"/>
                <a:gd name="T13" fmla="*/ 206 h 1440"/>
                <a:gd name="T14" fmla="*/ 660 w 4094"/>
                <a:gd name="T15" fmla="*/ 284 h 1440"/>
                <a:gd name="T16" fmla="*/ 548 w 4094"/>
                <a:gd name="T17" fmla="*/ 372 h 1440"/>
                <a:gd name="T18" fmla="*/ 442 w 4094"/>
                <a:gd name="T19" fmla="*/ 468 h 1440"/>
                <a:gd name="T20" fmla="*/ 348 w 4094"/>
                <a:gd name="T21" fmla="*/ 574 h 1440"/>
                <a:gd name="T22" fmla="*/ 262 w 4094"/>
                <a:gd name="T23" fmla="*/ 690 h 1440"/>
                <a:gd name="T24" fmla="*/ 188 w 4094"/>
                <a:gd name="T25" fmla="*/ 812 h 1440"/>
                <a:gd name="T26" fmla="*/ 124 w 4094"/>
                <a:gd name="T27" fmla="*/ 942 h 1440"/>
                <a:gd name="T28" fmla="*/ 72 w 4094"/>
                <a:gd name="T29" fmla="*/ 1078 h 1440"/>
                <a:gd name="T30" fmla="*/ 34 w 4094"/>
                <a:gd name="T31" fmla="*/ 1218 h 1440"/>
                <a:gd name="T32" fmla="*/ 8 w 4094"/>
                <a:gd name="T33" fmla="*/ 1366 h 1440"/>
                <a:gd name="T34" fmla="*/ 4094 w 4094"/>
                <a:gd name="T35" fmla="*/ 1440 h 1440"/>
                <a:gd name="T36" fmla="*/ 4086 w 4094"/>
                <a:gd name="T37" fmla="*/ 1366 h 1440"/>
                <a:gd name="T38" fmla="*/ 4060 w 4094"/>
                <a:gd name="T39" fmla="*/ 1218 h 1440"/>
                <a:gd name="T40" fmla="*/ 4022 w 4094"/>
                <a:gd name="T41" fmla="*/ 1078 h 1440"/>
                <a:gd name="T42" fmla="*/ 3970 w 4094"/>
                <a:gd name="T43" fmla="*/ 942 h 1440"/>
                <a:gd name="T44" fmla="*/ 3906 w 4094"/>
                <a:gd name="T45" fmla="*/ 812 h 1440"/>
                <a:gd name="T46" fmla="*/ 3832 w 4094"/>
                <a:gd name="T47" fmla="*/ 690 h 1440"/>
                <a:gd name="T48" fmla="*/ 3746 w 4094"/>
                <a:gd name="T49" fmla="*/ 574 h 1440"/>
                <a:gd name="T50" fmla="*/ 3652 w 4094"/>
                <a:gd name="T51" fmla="*/ 468 h 1440"/>
                <a:gd name="T52" fmla="*/ 3546 w 4094"/>
                <a:gd name="T53" fmla="*/ 372 h 1440"/>
                <a:gd name="T54" fmla="*/ 3434 w 4094"/>
                <a:gd name="T55" fmla="*/ 284 h 1440"/>
                <a:gd name="T56" fmla="*/ 3312 w 4094"/>
                <a:gd name="T57" fmla="*/ 206 h 1440"/>
                <a:gd name="T58" fmla="*/ 3184 w 4094"/>
                <a:gd name="T59" fmla="*/ 140 h 1440"/>
                <a:gd name="T60" fmla="*/ 3051 w 4094"/>
                <a:gd name="T61" fmla="*/ 86 h 1440"/>
                <a:gd name="T62" fmla="*/ 2911 w 4094"/>
                <a:gd name="T63" fmla="*/ 44 h 1440"/>
                <a:gd name="T64" fmla="*/ 2765 w 4094"/>
                <a:gd name="T65" fmla="*/ 16 h 1440"/>
                <a:gd name="T66" fmla="*/ 2617 w 4094"/>
                <a:gd name="T67" fmla="*/ 2 h 1440"/>
                <a:gd name="T68" fmla="*/ 2539 w 4094"/>
                <a:gd name="T69" fmla="*/ 0 h 1440"/>
                <a:gd name="T70" fmla="*/ 848 w 4094"/>
                <a:gd name="T71" fmla="*/ 1200 h 1440"/>
                <a:gd name="T72" fmla="*/ 1087 w 4094"/>
                <a:gd name="T73" fmla="*/ 960 h 1440"/>
                <a:gd name="T74" fmla="*/ 1447 w 4094"/>
                <a:gd name="T75" fmla="*/ 720 h 1440"/>
                <a:gd name="T76" fmla="*/ 1207 w 4094"/>
                <a:gd name="T77" fmla="*/ 480 h 1440"/>
                <a:gd name="T78" fmla="*/ 1447 w 4094"/>
                <a:gd name="T79" fmla="*/ 720 h 1440"/>
                <a:gd name="T80" fmla="*/ 1591 w 4094"/>
                <a:gd name="T81" fmla="*/ 1200 h 1440"/>
                <a:gd name="T82" fmla="*/ 1831 w 4094"/>
                <a:gd name="T83" fmla="*/ 960 h 1440"/>
                <a:gd name="T84" fmla="*/ 2167 w 4094"/>
                <a:gd name="T85" fmla="*/ 720 h 1440"/>
                <a:gd name="T86" fmla="*/ 1927 w 4094"/>
                <a:gd name="T87" fmla="*/ 480 h 1440"/>
                <a:gd name="T88" fmla="*/ 2167 w 4094"/>
                <a:gd name="T89" fmla="*/ 720 h 1440"/>
                <a:gd name="T90" fmla="*/ 2311 w 4094"/>
                <a:gd name="T91" fmla="*/ 1200 h 1440"/>
                <a:gd name="T92" fmla="*/ 2551 w 4094"/>
                <a:gd name="T93" fmla="*/ 960 h 1440"/>
                <a:gd name="T94" fmla="*/ 2887 w 4094"/>
                <a:gd name="T95" fmla="*/ 720 h 1440"/>
                <a:gd name="T96" fmla="*/ 2647 w 4094"/>
                <a:gd name="T97" fmla="*/ 480 h 1440"/>
                <a:gd name="T98" fmla="*/ 2887 w 4094"/>
                <a:gd name="T99" fmla="*/ 720 h 1440"/>
                <a:gd name="T100" fmla="*/ 3031 w 4094"/>
                <a:gd name="T101" fmla="*/ 1200 h 1440"/>
                <a:gd name="T102" fmla="*/ 3270 w 4094"/>
                <a:gd name="T103" fmla="*/ 96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4" h="1440">
                  <a:moveTo>
                    <a:pt x="2539" y="0"/>
                  </a:moveTo>
                  <a:lnTo>
                    <a:pt x="1555" y="0"/>
                  </a:lnTo>
                  <a:lnTo>
                    <a:pt x="1555" y="0"/>
                  </a:lnTo>
                  <a:lnTo>
                    <a:pt x="1477" y="2"/>
                  </a:lnTo>
                  <a:lnTo>
                    <a:pt x="1403" y="8"/>
                  </a:lnTo>
                  <a:lnTo>
                    <a:pt x="1329" y="16"/>
                  </a:lnTo>
                  <a:lnTo>
                    <a:pt x="1255" y="28"/>
                  </a:lnTo>
                  <a:lnTo>
                    <a:pt x="1183" y="44"/>
                  </a:lnTo>
                  <a:lnTo>
                    <a:pt x="1113" y="64"/>
                  </a:lnTo>
                  <a:lnTo>
                    <a:pt x="1043" y="86"/>
                  </a:lnTo>
                  <a:lnTo>
                    <a:pt x="976" y="112"/>
                  </a:lnTo>
                  <a:lnTo>
                    <a:pt x="910" y="140"/>
                  </a:lnTo>
                  <a:lnTo>
                    <a:pt x="844" y="172"/>
                  </a:lnTo>
                  <a:lnTo>
                    <a:pt x="782" y="206"/>
                  </a:lnTo>
                  <a:lnTo>
                    <a:pt x="720" y="244"/>
                  </a:lnTo>
                  <a:lnTo>
                    <a:pt x="660" y="284"/>
                  </a:lnTo>
                  <a:lnTo>
                    <a:pt x="602" y="326"/>
                  </a:lnTo>
                  <a:lnTo>
                    <a:pt x="548" y="372"/>
                  </a:lnTo>
                  <a:lnTo>
                    <a:pt x="494" y="418"/>
                  </a:lnTo>
                  <a:lnTo>
                    <a:pt x="442" y="468"/>
                  </a:lnTo>
                  <a:lnTo>
                    <a:pt x="394" y="520"/>
                  </a:lnTo>
                  <a:lnTo>
                    <a:pt x="348" y="574"/>
                  </a:lnTo>
                  <a:lnTo>
                    <a:pt x="304" y="632"/>
                  </a:lnTo>
                  <a:lnTo>
                    <a:pt x="262" y="690"/>
                  </a:lnTo>
                  <a:lnTo>
                    <a:pt x="224" y="750"/>
                  </a:lnTo>
                  <a:lnTo>
                    <a:pt x="188" y="812"/>
                  </a:lnTo>
                  <a:lnTo>
                    <a:pt x="154" y="876"/>
                  </a:lnTo>
                  <a:lnTo>
                    <a:pt x="124" y="942"/>
                  </a:lnTo>
                  <a:lnTo>
                    <a:pt x="96" y="1008"/>
                  </a:lnTo>
                  <a:lnTo>
                    <a:pt x="72" y="1078"/>
                  </a:lnTo>
                  <a:lnTo>
                    <a:pt x="52" y="1148"/>
                  </a:lnTo>
                  <a:lnTo>
                    <a:pt x="34" y="1218"/>
                  </a:lnTo>
                  <a:lnTo>
                    <a:pt x="18" y="1292"/>
                  </a:lnTo>
                  <a:lnTo>
                    <a:pt x="8" y="1366"/>
                  </a:lnTo>
                  <a:lnTo>
                    <a:pt x="0" y="1440"/>
                  </a:lnTo>
                  <a:lnTo>
                    <a:pt x="4094" y="1440"/>
                  </a:lnTo>
                  <a:lnTo>
                    <a:pt x="4094" y="1440"/>
                  </a:lnTo>
                  <a:lnTo>
                    <a:pt x="4086" y="1366"/>
                  </a:lnTo>
                  <a:lnTo>
                    <a:pt x="4076" y="1292"/>
                  </a:lnTo>
                  <a:lnTo>
                    <a:pt x="4060" y="1218"/>
                  </a:lnTo>
                  <a:lnTo>
                    <a:pt x="4042" y="1148"/>
                  </a:lnTo>
                  <a:lnTo>
                    <a:pt x="4022" y="1078"/>
                  </a:lnTo>
                  <a:lnTo>
                    <a:pt x="3998" y="1008"/>
                  </a:lnTo>
                  <a:lnTo>
                    <a:pt x="3970" y="942"/>
                  </a:lnTo>
                  <a:lnTo>
                    <a:pt x="3940" y="876"/>
                  </a:lnTo>
                  <a:lnTo>
                    <a:pt x="3906" y="812"/>
                  </a:lnTo>
                  <a:lnTo>
                    <a:pt x="3870" y="750"/>
                  </a:lnTo>
                  <a:lnTo>
                    <a:pt x="3832" y="690"/>
                  </a:lnTo>
                  <a:lnTo>
                    <a:pt x="3790" y="632"/>
                  </a:lnTo>
                  <a:lnTo>
                    <a:pt x="3746" y="574"/>
                  </a:lnTo>
                  <a:lnTo>
                    <a:pt x="3700" y="520"/>
                  </a:lnTo>
                  <a:lnTo>
                    <a:pt x="3652" y="468"/>
                  </a:lnTo>
                  <a:lnTo>
                    <a:pt x="3600" y="418"/>
                  </a:lnTo>
                  <a:lnTo>
                    <a:pt x="3546" y="372"/>
                  </a:lnTo>
                  <a:lnTo>
                    <a:pt x="3492" y="326"/>
                  </a:lnTo>
                  <a:lnTo>
                    <a:pt x="3434" y="284"/>
                  </a:lnTo>
                  <a:lnTo>
                    <a:pt x="3374" y="244"/>
                  </a:lnTo>
                  <a:lnTo>
                    <a:pt x="3312" y="206"/>
                  </a:lnTo>
                  <a:lnTo>
                    <a:pt x="3250" y="172"/>
                  </a:lnTo>
                  <a:lnTo>
                    <a:pt x="3184" y="140"/>
                  </a:lnTo>
                  <a:lnTo>
                    <a:pt x="3118" y="112"/>
                  </a:lnTo>
                  <a:lnTo>
                    <a:pt x="3051" y="86"/>
                  </a:lnTo>
                  <a:lnTo>
                    <a:pt x="2981" y="64"/>
                  </a:lnTo>
                  <a:lnTo>
                    <a:pt x="2911" y="44"/>
                  </a:lnTo>
                  <a:lnTo>
                    <a:pt x="2839" y="28"/>
                  </a:lnTo>
                  <a:lnTo>
                    <a:pt x="2765" y="16"/>
                  </a:lnTo>
                  <a:lnTo>
                    <a:pt x="2691" y="8"/>
                  </a:lnTo>
                  <a:lnTo>
                    <a:pt x="2617" y="2"/>
                  </a:lnTo>
                  <a:lnTo>
                    <a:pt x="2539" y="0"/>
                  </a:lnTo>
                  <a:lnTo>
                    <a:pt x="2539" y="0"/>
                  </a:lnTo>
                  <a:close/>
                  <a:moveTo>
                    <a:pt x="1087" y="1200"/>
                  </a:moveTo>
                  <a:lnTo>
                    <a:pt x="848" y="1200"/>
                  </a:lnTo>
                  <a:lnTo>
                    <a:pt x="848" y="960"/>
                  </a:lnTo>
                  <a:lnTo>
                    <a:pt x="1087" y="960"/>
                  </a:lnTo>
                  <a:lnTo>
                    <a:pt x="1087" y="1200"/>
                  </a:lnTo>
                  <a:close/>
                  <a:moveTo>
                    <a:pt x="1447" y="720"/>
                  </a:moveTo>
                  <a:lnTo>
                    <a:pt x="1207" y="720"/>
                  </a:lnTo>
                  <a:lnTo>
                    <a:pt x="1207" y="480"/>
                  </a:lnTo>
                  <a:lnTo>
                    <a:pt x="1447" y="480"/>
                  </a:lnTo>
                  <a:lnTo>
                    <a:pt x="1447" y="720"/>
                  </a:lnTo>
                  <a:close/>
                  <a:moveTo>
                    <a:pt x="1831" y="1200"/>
                  </a:moveTo>
                  <a:lnTo>
                    <a:pt x="1591" y="1200"/>
                  </a:lnTo>
                  <a:lnTo>
                    <a:pt x="1591" y="960"/>
                  </a:lnTo>
                  <a:lnTo>
                    <a:pt x="1831" y="960"/>
                  </a:lnTo>
                  <a:lnTo>
                    <a:pt x="1831" y="1200"/>
                  </a:lnTo>
                  <a:close/>
                  <a:moveTo>
                    <a:pt x="2167" y="720"/>
                  </a:moveTo>
                  <a:lnTo>
                    <a:pt x="1927" y="720"/>
                  </a:lnTo>
                  <a:lnTo>
                    <a:pt x="1927" y="480"/>
                  </a:lnTo>
                  <a:lnTo>
                    <a:pt x="2167" y="480"/>
                  </a:lnTo>
                  <a:lnTo>
                    <a:pt x="2167" y="720"/>
                  </a:lnTo>
                  <a:close/>
                  <a:moveTo>
                    <a:pt x="2551" y="1200"/>
                  </a:moveTo>
                  <a:lnTo>
                    <a:pt x="2311" y="1200"/>
                  </a:lnTo>
                  <a:lnTo>
                    <a:pt x="2311" y="960"/>
                  </a:lnTo>
                  <a:lnTo>
                    <a:pt x="2551" y="960"/>
                  </a:lnTo>
                  <a:lnTo>
                    <a:pt x="2551" y="1200"/>
                  </a:lnTo>
                  <a:close/>
                  <a:moveTo>
                    <a:pt x="2887" y="720"/>
                  </a:moveTo>
                  <a:lnTo>
                    <a:pt x="2647" y="720"/>
                  </a:lnTo>
                  <a:lnTo>
                    <a:pt x="2647" y="480"/>
                  </a:lnTo>
                  <a:lnTo>
                    <a:pt x="2887" y="480"/>
                  </a:lnTo>
                  <a:lnTo>
                    <a:pt x="2887" y="720"/>
                  </a:lnTo>
                  <a:close/>
                  <a:moveTo>
                    <a:pt x="3270" y="1200"/>
                  </a:moveTo>
                  <a:lnTo>
                    <a:pt x="3031" y="1200"/>
                  </a:lnTo>
                  <a:lnTo>
                    <a:pt x="3031" y="960"/>
                  </a:lnTo>
                  <a:lnTo>
                    <a:pt x="3270" y="960"/>
                  </a:lnTo>
                  <a:lnTo>
                    <a:pt x="3270" y="12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9"/>
            <p:cNvSpPr>
              <a:spLocks/>
            </p:cNvSpPr>
            <p:nvPr/>
          </p:nvSpPr>
          <p:spPr bwMode="auto">
            <a:xfrm>
              <a:off x="8887856" y="3525752"/>
              <a:ext cx="321447" cy="21442"/>
            </a:xfrm>
            <a:custGeom>
              <a:avLst/>
              <a:gdLst>
                <a:gd name="T0" fmla="*/ 3478 w 3598"/>
                <a:gd name="T1" fmla="*/ 0 h 240"/>
                <a:gd name="T2" fmla="*/ 120 w 3598"/>
                <a:gd name="T3" fmla="*/ 0 h 240"/>
                <a:gd name="T4" fmla="*/ 120 w 3598"/>
                <a:gd name="T5" fmla="*/ 0 h 240"/>
                <a:gd name="T6" fmla="*/ 108 w 3598"/>
                <a:gd name="T7" fmla="*/ 0 h 240"/>
                <a:gd name="T8" fmla="*/ 96 w 3598"/>
                <a:gd name="T9" fmla="*/ 2 h 240"/>
                <a:gd name="T10" fmla="*/ 74 w 3598"/>
                <a:gd name="T11" fmla="*/ 10 h 240"/>
                <a:gd name="T12" fmla="*/ 52 w 3598"/>
                <a:gd name="T13" fmla="*/ 20 h 240"/>
                <a:gd name="T14" fmla="*/ 36 w 3598"/>
                <a:gd name="T15" fmla="*/ 36 h 240"/>
                <a:gd name="T16" fmla="*/ 20 w 3598"/>
                <a:gd name="T17" fmla="*/ 52 h 240"/>
                <a:gd name="T18" fmla="*/ 10 w 3598"/>
                <a:gd name="T19" fmla="*/ 74 h 240"/>
                <a:gd name="T20" fmla="*/ 2 w 3598"/>
                <a:gd name="T21" fmla="*/ 96 h 240"/>
                <a:gd name="T22" fmla="*/ 0 w 3598"/>
                <a:gd name="T23" fmla="*/ 108 h 240"/>
                <a:gd name="T24" fmla="*/ 0 w 3598"/>
                <a:gd name="T25" fmla="*/ 120 h 240"/>
                <a:gd name="T26" fmla="*/ 0 w 3598"/>
                <a:gd name="T27" fmla="*/ 120 h 240"/>
                <a:gd name="T28" fmla="*/ 0 w 3598"/>
                <a:gd name="T29" fmla="*/ 132 h 240"/>
                <a:gd name="T30" fmla="*/ 2 w 3598"/>
                <a:gd name="T31" fmla="*/ 144 h 240"/>
                <a:gd name="T32" fmla="*/ 10 w 3598"/>
                <a:gd name="T33" fmla="*/ 166 h 240"/>
                <a:gd name="T34" fmla="*/ 20 w 3598"/>
                <a:gd name="T35" fmla="*/ 188 h 240"/>
                <a:gd name="T36" fmla="*/ 36 w 3598"/>
                <a:gd name="T37" fmla="*/ 204 h 240"/>
                <a:gd name="T38" fmla="*/ 52 w 3598"/>
                <a:gd name="T39" fmla="*/ 220 h 240"/>
                <a:gd name="T40" fmla="*/ 74 w 3598"/>
                <a:gd name="T41" fmla="*/ 230 h 240"/>
                <a:gd name="T42" fmla="*/ 96 w 3598"/>
                <a:gd name="T43" fmla="*/ 238 h 240"/>
                <a:gd name="T44" fmla="*/ 108 w 3598"/>
                <a:gd name="T45" fmla="*/ 240 h 240"/>
                <a:gd name="T46" fmla="*/ 120 w 3598"/>
                <a:gd name="T47" fmla="*/ 240 h 240"/>
                <a:gd name="T48" fmla="*/ 3478 w 3598"/>
                <a:gd name="T49" fmla="*/ 240 h 240"/>
                <a:gd name="T50" fmla="*/ 3478 w 3598"/>
                <a:gd name="T51" fmla="*/ 240 h 240"/>
                <a:gd name="T52" fmla="*/ 3490 w 3598"/>
                <a:gd name="T53" fmla="*/ 240 h 240"/>
                <a:gd name="T54" fmla="*/ 3502 w 3598"/>
                <a:gd name="T55" fmla="*/ 238 h 240"/>
                <a:gd name="T56" fmla="*/ 3524 w 3598"/>
                <a:gd name="T57" fmla="*/ 230 h 240"/>
                <a:gd name="T58" fmla="*/ 3546 w 3598"/>
                <a:gd name="T59" fmla="*/ 220 h 240"/>
                <a:gd name="T60" fmla="*/ 3562 w 3598"/>
                <a:gd name="T61" fmla="*/ 204 h 240"/>
                <a:gd name="T62" fmla="*/ 3578 w 3598"/>
                <a:gd name="T63" fmla="*/ 188 h 240"/>
                <a:gd name="T64" fmla="*/ 3588 w 3598"/>
                <a:gd name="T65" fmla="*/ 166 h 240"/>
                <a:gd name="T66" fmla="*/ 3596 w 3598"/>
                <a:gd name="T67" fmla="*/ 144 h 240"/>
                <a:gd name="T68" fmla="*/ 3598 w 3598"/>
                <a:gd name="T69" fmla="*/ 132 h 240"/>
                <a:gd name="T70" fmla="*/ 3598 w 3598"/>
                <a:gd name="T71" fmla="*/ 120 h 240"/>
                <a:gd name="T72" fmla="*/ 3598 w 3598"/>
                <a:gd name="T73" fmla="*/ 120 h 240"/>
                <a:gd name="T74" fmla="*/ 3598 w 3598"/>
                <a:gd name="T75" fmla="*/ 108 h 240"/>
                <a:gd name="T76" fmla="*/ 3596 w 3598"/>
                <a:gd name="T77" fmla="*/ 96 h 240"/>
                <a:gd name="T78" fmla="*/ 3588 w 3598"/>
                <a:gd name="T79" fmla="*/ 74 h 240"/>
                <a:gd name="T80" fmla="*/ 3578 w 3598"/>
                <a:gd name="T81" fmla="*/ 52 h 240"/>
                <a:gd name="T82" fmla="*/ 3562 w 3598"/>
                <a:gd name="T83" fmla="*/ 36 h 240"/>
                <a:gd name="T84" fmla="*/ 3546 w 3598"/>
                <a:gd name="T85" fmla="*/ 20 h 240"/>
                <a:gd name="T86" fmla="*/ 3524 w 3598"/>
                <a:gd name="T87" fmla="*/ 10 h 240"/>
                <a:gd name="T88" fmla="*/ 3502 w 3598"/>
                <a:gd name="T89" fmla="*/ 2 h 240"/>
                <a:gd name="T90" fmla="*/ 3490 w 3598"/>
                <a:gd name="T91" fmla="*/ 0 h 240"/>
                <a:gd name="T92" fmla="*/ 3478 w 3598"/>
                <a:gd name="T93" fmla="*/ 0 h 240"/>
                <a:gd name="T94" fmla="*/ 3478 w 3598"/>
                <a:gd name="T9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8" h="240">
                  <a:moveTo>
                    <a:pt x="3478" y="0"/>
                  </a:moveTo>
                  <a:lnTo>
                    <a:pt x="120" y="0"/>
                  </a:ln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3478" y="240"/>
                  </a:lnTo>
                  <a:lnTo>
                    <a:pt x="3478" y="240"/>
                  </a:lnTo>
                  <a:lnTo>
                    <a:pt x="3490" y="240"/>
                  </a:lnTo>
                  <a:lnTo>
                    <a:pt x="3502" y="238"/>
                  </a:lnTo>
                  <a:lnTo>
                    <a:pt x="3524" y="230"/>
                  </a:lnTo>
                  <a:lnTo>
                    <a:pt x="3546" y="220"/>
                  </a:lnTo>
                  <a:lnTo>
                    <a:pt x="3562" y="204"/>
                  </a:lnTo>
                  <a:lnTo>
                    <a:pt x="3578" y="188"/>
                  </a:lnTo>
                  <a:lnTo>
                    <a:pt x="3588" y="166"/>
                  </a:lnTo>
                  <a:lnTo>
                    <a:pt x="3596" y="144"/>
                  </a:lnTo>
                  <a:lnTo>
                    <a:pt x="3598" y="132"/>
                  </a:lnTo>
                  <a:lnTo>
                    <a:pt x="3598" y="120"/>
                  </a:lnTo>
                  <a:lnTo>
                    <a:pt x="3598" y="120"/>
                  </a:lnTo>
                  <a:lnTo>
                    <a:pt x="3598" y="108"/>
                  </a:lnTo>
                  <a:lnTo>
                    <a:pt x="3596" y="96"/>
                  </a:lnTo>
                  <a:lnTo>
                    <a:pt x="3588" y="74"/>
                  </a:lnTo>
                  <a:lnTo>
                    <a:pt x="3578" y="52"/>
                  </a:lnTo>
                  <a:lnTo>
                    <a:pt x="3562" y="36"/>
                  </a:lnTo>
                  <a:lnTo>
                    <a:pt x="3546" y="20"/>
                  </a:lnTo>
                  <a:lnTo>
                    <a:pt x="3524" y="10"/>
                  </a:lnTo>
                  <a:lnTo>
                    <a:pt x="3502" y="2"/>
                  </a:lnTo>
                  <a:lnTo>
                    <a:pt x="3490" y="0"/>
                  </a:lnTo>
                  <a:lnTo>
                    <a:pt x="3478" y="0"/>
                  </a:lnTo>
                  <a:lnTo>
                    <a:pt x="347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30"/>
            <p:cNvSpPr>
              <a:spLocks/>
            </p:cNvSpPr>
            <p:nvPr/>
          </p:nvSpPr>
          <p:spPr bwMode="auto">
            <a:xfrm>
              <a:off x="8887856" y="3568636"/>
              <a:ext cx="321447" cy="21442"/>
            </a:xfrm>
            <a:custGeom>
              <a:avLst/>
              <a:gdLst>
                <a:gd name="T0" fmla="*/ 3598 w 3598"/>
                <a:gd name="T1" fmla="*/ 120 h 240"/>
                <a:gd name="T2" fmla="*/ 3598 w 3598"/>
                <a:gd name="T3" fmla="*/ 120 h 240"/>
                <a:gd name="T4" fmla="*/ 3598 w 3598"/>
                <a:gd name="T5" fmla="*/ 108 h 240"/>
                <a:gd name="T6" fmla="*/ 3596 w 3598"/>
                <a:gd name="T7" fmla="*/ 96 h 240"/>
                <a:gd name="T8" fmla="*/ 3588 w 3598"/>
                <a:gd name="T9" fmla="*/ 74 h 240"/>
                <a:gd name="T10" fmla="*/ 3578 w 3598"/>
                <a:gd name="T11" fmla="*/ 52 h 240"/>
                <a:gd name="T12" fmla="*/ 3562 w 3598"/>
                <a:gd name="T13" fmla="*/ 36 h 240"/>
                <a:gd name="T14" fmla="*/ 3546 w 3598"/>
                <a:gd name="T15" fmla="*/ 20 h 240"/>
                <a:gd name="T16" fmla="*/ 3524 w 3598"/>
                <a:gd name="T17" fmla="*/ 10 h 240"/>
                <a:gd name="T18" fmla="*/ 3502 w 3598"/>
                <a:gd name="T19" fmla="*/ 2 h 240"/>
                <a:gd name="T20" fmla="*/ 3490 w 3598"/>
                <a:gd name="T21" fmla="*/ 0 h 240"/>
                <a:gd name="T22" fmla="*/ 3478 w 3598"/>
                <a:gd name="T23" fmla="*/ 0 h 240"/>
                <a:gd name="T24" fmla="*/ 120 w 3598"/>
                <a:gd name="T25" fmla="*/ 0 h 240"/>
                <a:gd name="T26" fmla="*/ 120 w 3598"/>
                <a:gd name="T27" fmla="*/ 0 h 240"/>
                <a:gd name="T28" fmla="*/ 108 w 3598"/>
                <a:gd name="T29" fmla="*/ 0 h 240"/>
                <a:gd name="T30" fmla="*/ 96 w 3598"/>
                <a:gd name="T31" fmla="*/ 2 h 240"/>
                <a:gd name="T32" fmla="*/ 74 w 3598"/>
                <a:gd name="T33" fmla="*/ 10 h 240"/>
                <a:gd name="T34" fmla="*/ 52 w 3598"/>
                <a:gd name="T35" fmla="*/ 20 h 240"/>
                <a:gd name="T36" fmla="*/ 36 w 3598"/>
                <a:gd name="T37" fmla="*/ 36 h 240"/>
                <a:gd name="T38" fmla="*/ 20 w 3598"/>
                <a:gd name="T39" fmla="*/ 52 h 240"/>
                <a:gd name="T40" fmla="*/ 10 w 3598"/>
                <a:gd name="T41" fmla="*/ 74 h 240"/>
                <a:gd name="T42" fmla="*/ 2 w 3598"/>
                <a:gd name="T43" fmla="*/ 96 h 240"/>
                <a:gd name="T44" fmla="*/ 0 w 3598"/>
                <a:gd name="T45" fmla="*/ 108 h 240"/>
                <a:gd name="T46" fmla="*/ 0 w 3598"/>
                <a:gd name="T47" fmla="*/ 120 h 240"/>
                <a:gd name="T48" fmla="*/ 0 w 3598"/>
                <a:gd name="T49" fmla="*/ 120 h 240"/>
                <a:gd name="T50" fmla="*/ 0 w 3598"/>
                <a:gd name="T51" fmla="*/ 132 h 240"/>
                <a:gd name="T52" fmla="*/ 2 w 3598"/>
                <a:gd name="T53" fmla="*/ 144 h 240"/>
                <a:gd name="T54" fmla="*/ 10 w 3598"/>
                <a:gd name="T55" fmla="*/ 166 h 240"/>
                <a:gd name="T56" fmla="*/ 20 w 3598"/>
                <a:gd name="T57" fmla="*/ 188 h 240"/>
                <a:gd name="T58" fmla="*/ 36 w 3598"/>
                <a:gd name="T59" fmla="*/ 204 h 240"/>
                <a:gd name="T60" fmla="*/ 52 w 3598"/>
                <a:gd name="T61" fmla="*/ 220 h 240"/>
                <a:gd name="T62" fmla="*/ 74 w 3598"/>
                <a:gd name="T63" fmla="*/ 230 h 240"/>
                <a:gd name="T64" fmla="*/ 96 w 3598"/>
                <a:gd name="T65" fmla="*/ 238 h 240"/>
                <a:gd name="T66" fmla="*/ 108 w 3598"/>
                <a:gd name="T67" fmla="*/ 240 h 240"/>
                <a:gd name="T68" fmla="*/ 120 w 3598"/>
                <a:gd name="T69" fmla="*/ 240 h 240"/>
                <a:gd name="T70" fmla="*/ 3478 w 3598"/>
                <a:gd name="T71" fmla="*/ 240 h 240"/>
                <a:gd name="T72" fmla="*/ 3478 w 3598"/>
                <a:gd name="T73" fmla="*/ 240 h 240"/>
                <a:gd name="T74" fmla="*/ 3490 w 3598"/>
                <a:gd name="T75" fmla="*/ 240 h 240"/>
                <a:gd name="T76" fmla="*/ 3502 w 3598"/>
                <a:gd name="T77" fmla="*/ 238 h 240"/>
                <a:gd name="T78" fmla="*/ 3524 w 3598"/>
                <a:gd name="T79" fmla="*/ 230 h 240"/>
                <a:gd name="T80" fmla="*/ 3546 w 3598"/>
                <a:gd name="T81" fmla="*/ 220 h 240"/>
                <a:gd name="T82" fmla="*/ 3562 w 3598"/>
                <a:gd name="T83" fmla="*/ 204 h 240"/>
                <a:gd name="T84" fmla="*/ 3578 w 3598"/>
                <a:gd name="T85" fmla="*/ 188 h 240"/>
                <a:gd name="T86" fmla="*/ 3588 w 3598"/>
                <a:gd name="T87" fmla="*/ 166 h 240"/>
                <a:gd name="T88" fmla="*/ 3596 w 3598"/>
                <a:gd name="T89" fmla="*/ 144 h 240"/>
                <a:gd name="T90" fmla="*/ 3598 w 3598"/>
                <a:gd name="T91" fmla="*/ 132 h 240"/>
                <a:gd name="T92" fmla="*/ 3598 w 3598"/>
                <a:gd name="T93" fmla="*/ 120 h 240"/>
                <a:gd name="T94" fmla="*/ 3598 w 3598"/>
                <a:gd name="T95"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8" h="240">
                  <a:moveTo>
                    <a:pt x="3598" y="120"/>
                  </a:moveTo>
                  <a:lnTo>
                    <a:pt x="3598" y="120"/>
                  </a:lnTo>
                  <a:lnTo>
                    <a:pt x="3598" y="108"/>
                  </a:lnTo>
                  <a:lnTo>
                    <a:pt x="3596" y="96"/>
                  </a:lnTo>
                  <a:lnTo>
                    <a:pt x="3588" y="74"/>
                  </a:lnTo>
                  <a:lnTo>
                    <a:pt x="3578" y="52"/>
                  </a:lnTo>
                  <a:lnTo>
                    <a:pt x="3562" y="36"/>
                  </a:lnTo>
                  <a:lnTo>
                    <a:pt x="3546" y="20"/>
                  </a:lnTo>
                  <a:lnTo>
                    <a:pt x="3524" y="10"/>
                  </a:lnTo>
                  <a:lnTo>
                    <a:pt x="3502" y="2"/>
                  </a:lnTo>
                  <a:lnTo>
                    <a:pt x="3490" y="0"/>
                  </a:lnTo>
                  <a:lnTo>
                    <a:pt x="3478" y="0"/>
                  </a:lnTo>
                  <a:lnTo>
                    <a:pt x="120" y="0"/>
                  </a:ln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3478" y="240"/>
                  </a:lnTo>
                  <a:lnTo>
                    <a:pt x="3478" y="240"/>
                  </a:lnTo>
                  <a:lnTo>
                    <a:pt x="3490" y="240"/>
                  </a:lnTo>
                  <a:lnTo>
                    <a:pt x="3502" y="238"/>
                  </a:lnTo>
                  <a:lnTo>
                    <a:pt x="3524" y="230"/>
                  </a:lnTo>
                  <a:lnTo>
                    <a:pt x="3546" y="220"/>
                  </a:lnTo>
                  <a:lnTo>
                    <a:pt x="3562" y="204"/>
                  </a:lnTo>
                  <a:lnTo>
                    <a:pt x="3578" y="188"/>
                  </a:lnTo>
                  <a:lnTo>
                    <a:pt x="3588" y="166"/>
                  </a:lnTo>
                  <a:lnTo>
                    <a:pt x="3596" y="144"/>
                  </a:lnTo>
                  <a:lnTo>
                    <a:pt x="3598" y="132"/>
                  </a:lnTo>
                  <a:lnTo>
                    <a:pt x="3598" y="120"/>
                  </a:lnTo>
                  <a:lnTo>
                    <a:pt x="3598" y="12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31"/>
            <p:cNvSpPr>
              <a:spLocks/>
            </p:cNvSpPr>
            <p:nvPr/>
          </p:nvSpPr>
          <p:spPr bwMode="auto">
            <a:xfrm>
              <a:off x="9029640" y="3611519"/>
              <a:ext cx="80764" cy="20191"/>
            </a:xfrm>
            <a:custGeom>
              <a:avLst/>
              <a:gdLst>
                <a:gd name="T0" fmla="*/ 904 w 904"/>
                <a:gd name="T1" fmla="*/ 0 h 226"/>
                <a:gd name="T2" fmla="*/ 0 w 904"/>
                <a:gd name="T3" fmla="*/ 0 h 226"/>
                <a:gd name="T4" fmla="*/ 452 w 904"/>
                <a:gd name="T5" fmla="*/ 226 h 226"/>
                <a:gd name="T6" fmla="*/ 904 w 904"/>
                <a:gd name="T7" fmla="*/ 0 h 226"/>
              </a:gdLst>
              <a:ahLst/>
              <a:cxnLst>
                <a:cxn ang="0">
                  <a:pos x="T0" y="T1"/>
                </a:cxn>
                <a:cxn ang="0">
                  <a:pos x="T2" y="T3"/>
                </a:cxn>
                <a:cxn ang="0">
                  <a:pos x="T4" y="T5"/>
                </a:cxn>
                <a:cxn ang="0">
                  <a:pos x="T6" y="T7"/>
                </a:cxn>
              </a:cxnLst>
              <a:rect l="0" t="0" r="r" b="b"/>
              <a:pathLst>
                <a:path w="904" h="226">
                  <a:moveTo>
                    <a:pt x="904" y="0"/>
                  </a:moveTo>
                  <a:lnTo>
                    <a:pt x="0" y="0"/>
                  </a:lnTo>
                  <a:lnTo>
                    <a:pt x="452" y="226"/>
                  </a:lnTo>
                  <a:lnTo>
                    <a:pt x="9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32"/>
            <p:cNvSpPr>
              <a:spLocks/>
            </p:cNvSpPr>
            <p:nvPr/>
          </p:nvSpPr>
          <p:spPr bwMode="auto">
            <a:xfrm>
              <a:off x="8865700" y="3611519"/>
              <a:ext cx="365760" cy="85767"/>
            </a:xfrm>
            <a:custGeom>
              <a:avLst/>
              <a:gdLst>
                <a:gd name="T0" fmla="*/ 1299 w 4094"/>
                <a:gd name="T1" fmla="*/ 0 h 960"/>
                <a:gd name="T2" fmla="*/ 0 w 4094"/>
                <a:gd name="T3" fmla="*/ 0 h 960"/>
                <a:gd name="T4" fmla="*/ 16 w 4094"/>
                <a:gd name="T5" fmla="*/ 100 h 960"/>
                <a:gd name="T6" fmla="*/ 40 w 4094"/>
                <a:gd name="T7" fmla="*/ 196 h 960"/>
                <a:gd name="T8" fmla="*/ 74 w 4094"/>
                <a:gd name="T9" fmla="*/ 290 h 960"/>
                <a:gd name="T10" fmla="*/ 114 w 4094"/>
                <a:gd name="T11" fmla="*/ 378 h 960"/>
                <a:gd name="T12" fmla="*/ 164 w 4094"/>
                <a:gd name="T13" fmla="*/ 462 h 960"/>
                <a:gd name="T14" fmla="*/ 220 w 4094"/>
                <a:gd name="T15" fmla="*/ 542 h 960"/>
                <a:gd name="T16" fmla="*/ 282 w 4094"/>
                <a:gd name="T17" fmla="*/ 614 h 960"/>
                <a:gd name="T18" fmla="*/ 352 w 4094"/>
                <a:gd name="T19" fmla="*/ 682 h 960"/>
                <a:gd name="T20" fmla="*/ 426 w 4094"/>
                <a:gd name="T21" fmla="*/ 744 h 960"/>
                <a:gd name="T22" fmla="*/ 506 w 4094"/>
                <a:gd name="T23" fmla="*/ 798 h 960"/>
                <a:gd name="T24" fmla="*/ 590 w 4094"/>
                <a:gd name="T25" fmla="*/ 846 h 960"/>
                <a:gd name="T26" fmla="*/ 680 w 4094"/>
                <a:gd name="T27" fmla="*/ 886 h 960"/>
                <a:gd name="T28" fmla="*/ 774 w 4094"/>
                <a:gd name="T29" fmla="*/ 918 h 960"/>
                <a:gd name="T30" fmla="*/ 870 w 4094"/>
                <a:gd name="T31" fmla="*/ 940 h 960"/>
                <a:gd name="T32" fmla="*/ 970 w 4094"/>
                <a:gd name="T33" fmla="*/ 956 h 960"/>
                <a:gd name="T34" fmla="*/ 1071 w 4094"/>
                <a:gd name="T35" fmla="*/ 960 h 960"/>
                <a:gd name="T36" fmla="*/ 3023 w 4094"/>
                <a:gd name="T37" fmla="*/ 960 h 960"/>
                <a:gd name="T38" fmla="*/ 3124 w 4094"/>
                <a:gd name="T39" fmla="*/ 956 h 960"/>
                <a:gd name="T40" fmla="*/ 3224 w 4094"/>
                <a:gd name="T41" fmla="*/ 940 h 960"/>
                <a:gd name="T42" fmla="*/ 3320 w 4094"/>
                <a:gd name="T43" fmla="*/ 918 h 960"/>
                <a:gd name="T44" fmla="*/ 3414 w 4094"/>
                <a:gd name="T45" fmla="*/ 886 h 960"/>
                <a:gd name="T46" fmla="*/ 3504 w 4094"/>
                <a:gd name="T47" fmla="*/ 846 h 960"/>
                <a:gd name="T48" fmla="*/ 3588 w 4094"/>
                <a:gd name="T49" fmla="*/ 798 h 960"/>
                <a:gd name="T50" fmla="*/ 3668 w 4094"/>
                <a:gd name="T51" fmla="*/ 744 h 960"/>
                <a:gd name="T52" fmla="*/ 3742 w 4094"/>
                <a:gd name="T53" fmla="*/ 682 h 960"/>
                <a:gd name="T54" fmla="*/ 3812 w 4094"/>
                <a:gd name="T55" fmla="*/ 614 h 960"/>
                <a:gd name="T56" fmla="*/ 3874 w 4094"/>
                <a:gd name="T57" fmla="*/ 542 h 960"/>
                <a:gd name="T58" fmla="*/ 3930 w 4094"/>
                <a:gd name="T59" fmla="*/ 462 h 960"/>
                <a:gd name="T60" fmla="*/ 3980 w 4094"/>
                <a:gd name="T61" fmla="*/ 378 h 960"/>
                <a:gd name="T62" fmla="*/ 4020 w 4094"/>
                <a:gd name="T63" fmla="*/ 290 h 960"/>
                <a:gd name="T64" fmla="*/ 4054 w 4094"/>
                <a:gd name="T65" fmla="*/ 196 h 960"/>
                <a:gd name="T66" fmla="*/ 4078 w 4094"/>
                <a:gd name="T67" fmla="*/ 100 h 960"/>
                <a:gd name="T68" fmla="*/ 4094 w 4094"/>
                <a:gd name="T69" fmla="*/ 0 h 960"/>
                <a:gd name="T70" fmla="*/ 2287 w 4094"/>
                <a:gd name="T71" fmla="*/ 49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94" h="960">
                  <a:moveTo>
                    <a:pt x="2287" y="494"/>
                  </a:moveTo>
                  <a:lnTo>
                    <a:pt x="1299" y="0"/>
                  </a:lnTo>
                  <a:lnTo>
                    <a:pt x="0" y="0"/>
                  </a:lnTo>
                  <a:lnTo>
                    <a:pt x="0" y="0"/>
                  </a:lnTo>
                  <a:lnTo>
                    <a:pt x="6" y="50"/>
                  </a:lnTo>
                  <a:lnTo>
                    <a:pt x="16" y="100"/>
                  </a:lnTo>
                  <a:lnTo>
                    <a:pt x="28" y="148"/>
                  </a:lnTo>
                  <a:lnTo>
                    <a:pt x="40" y="196"/>
                  </a:lnTo>
                  <a:lnTo>
                    <a:pt x="56" y="244"/>
                  </a:lnTo>
                  <a:lnTo>
                    <a:pt x="74" y="290"/>
                  </a:lnTo>
                  <a:lnTo>
                    <a:pt x="94" y="334"/>
                  </a:lnTo>
                  <a:lnTo>
                    <a:pt x="114" y="378"/>
                  </a:lnTo>
                  <a:lnTo>
                    <a:pt x="138" y="420"/>
                  </a:lnTo>
                  <a:lnTo>
                    <a:pt x="164" y="462"/>
                  </a:lnTo>
                  <a:lnTo>
                    <a:pt x="190" y="502"/>
                  </a:lnTo>
                  <a:lnTo>
                    <a:pt x="220" y="542"/>
                  </a:lnTo>
                  <a:lnTo>
                    <a:pt x="250" y="578"/>
                  </a:lnTo>
                  <a:lnTo>
                    <a:pt x="282" y="614"/>
                  </a:lnTo>
                  <a:lnTo>
                    <a:pt x="316" y="650"/>
                  </a:lnTo>
                  <a:lnTo>
                    <a:pt x="352" y="682"/>
                  </a:lnTo>
                  <a:lnTo>
                    <a:pt x="388" y="714"/>
                  </a:lnTo>
                  <a:lnTo>
                    <a:pt x="426" y="744"/>
                  </a:lnTo>
                  <a:lnTo>
                    <a:pt x="464" y="772"/>
                  </a:lnTo>
                  <a:lnTo>
                    <a:pt x="506" y="798"/>
                  </a:lnTo>
                  <a:lnTo>
                    <a:pt x="548" y="824"/>
                  </a:lnTo>
                  <a:lnTo>
                    <a:pt x="590" y="846"/>
                  </a:lnTo>
                  <a:lnTo>
                    <a:pt x="634" y="868"/>
                  </a:lnTo>
                  <a:lnTo>
                    <a:pt x="680" y="886"/>
                  </a:lnTo>
                  <a:lnTo>
                    <a:pt x="726" y="902"/>
                  </a:lnTo>
                  <a:lnTo>
                    <a:pt x="774" y="918"/>
                  </a:lnTo>
                  <a:lnTo>
                    <a:pt x="822" y="930"/>
                  </a:lnTo>
                  <a:lnTo>
                    <a:pt x="870" y="940"/>
                  </a:lnTo>
                  <a:lnTo>
                    <a:pt x="920" y="950"/>
                  </a:lnTo>
                  <a:lnTo>
                    <a:pt x="970" y="956"/>
                  </a:lnTo>
                  <a:lnTo>
                    <a:pt x="1022" y="958"/>
                  </a:lnTo>
                  <a:lnTo>
                    <a:pt x="1071" y="960"/>
                  </a:lnTo>
                  <a:lnTo>
                    <a:pt x="3023" y="960"/>
                  </a:lnTo>
                  <a:lnTo>
                    <a:pt x="3023" y="960"/>
                  </a:lnTo>
                  <a:lnTo>
                    <a:pt x="3072" y="958"/>
                  </a:lnTo>
                  <a:lnTo>
                    <a:pt x="3124" y="956"/>
                  </a:lnTo>
                  <a:lnTo>
                    <a:pt x="3174" y="950"/>
                  </a:lnTo>
                  <a:lnTo>
                    <a:pt x="3224" y="940"/>
                  </a:lnTo>
                  <a:lnTo>
                    <a:pt x="3272" y="930"/>
                  </a:lnTo>
                  <a:lnTo>
                    <a:pt x="3320" y="918"/>
                  </a:lnTo>
                  <a:lnTo>
                    <a:pt x="3368" y="902"/>
                  </a:lnTo>
                  <a:lnTo>
                    <a:pt x="3414" y="886"/>
                  </a:lnTo>
                  <a:lnTo>
                    <a:pt x="3460" y="868"/>
                  </a:lnTo>
                  <a:lnTo>
                    <a:pt x="3504" y="846"/>
                  </a:lnTo>
                  <a:lnTo>
                    <a:pt x="3546" y="824"/>
                  </a:lnTo>
                  <a:lnTo>
                    <a:pt x="3588" y="798"/>
                  </a:lnTo>
                  <a:lnTo>
                    <a:pt x="3630" y="772"/>
                  </a:lnTo>
                  <a:lnTo>
                    <a:pt x="3668" y="744"/>
                  </a:lnTo>
                  <a:lnTo>
                    <a:pt x="3706" y="714"/>
                  </a:lnTo>
                  <a:lnTo>
                    <a:pt x="3742" y="682"/>
                  </a:lnTo>
                  <a:lnTo>
                    <a:pt x="3778" y="650"/>
                  </a:lnTo>
                  <a:lnTo>
                    <a:pt x="3812" y="614"/>
                  </a:lnTo>
                  <a:lnTo>
                    <a:pt x="3844" y="578"/>
                  </a:lnTo>
                  <a:lnTo>
                    <a:pt x="3874" y="542"/>
                  </a:lnTo>
                  <a:lnTo>
                    <a:pt x="3904" y="502"/>
                  </a:lnTo>
                  <a:lnTo>
                    <a:pt x="3930" y="462"/>
                  </a:lnTo>
                  <a:lnTo>
                    <a:pt x="3956" y="420"/>
                  </a:lnTo>
                  <a:lnTo>
                    <a:pt x="3980" y="378"/>
                  </a:lnTo>
                  <a:lnTo>
                    <a:pt x="4000" y="334"/>
                  </a:lnTo>
                  <a:lnTo>
                    <a:pt x="4020" y="290"/>
                  </a:lnTo>
                  <a:lnTo>
                    <a:pt x="4038" y="244"/>
                  </a:lnTo>
                  <a:lnTo>
                    <a:pt x="4054" y="196"/>
                  </a:lnTo>
                  <a:lnTo>
                    <a:pt x="4066" y="148"/>
                  </a:lnTo>
                  <a:lnTo>
                    <a:pt x="4078" y="100"/>
                  </a:lnTo>
                  <a:lnTo>
                    <a:pt x="4088" y="50"/>
                  </a:lnTo>
                  <a:lnTo>
                    <a:pt x="4094" y="0"/>
                  </a:lnTo>
                  <a:lnTo>
                    <a:pt x="3274" y="0"/>
                  </a:lnTo>
                  <a:lnTo>
                    <a:pt x="2287" y="4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6" name="Rectangle 85"/>
          <p:cNvSpPr/>
          <p:nvPr/>
        </p:nvSpPr>
        <p:spPr>
          <a:xfrm>
            <a:off x="671101" y="2107484"/>
            <a:ext cx="4114800" cy="365760"/>
          </a:xfrm>
          <a:prstGeom prst="rect">
            <a:avLst/>
          </a:prstGeom>
        </p:spPr>
        <p:txBody>
          <a:bodyPr wrap="none" lIns="0" tIns="0" rIns="0" bIns="0" anchor="ctr" anchorCtr="0">
            <a:noAutofit/>
          </a:bodyPr>
          <a:lstStyle/>
          <a:p>
            <a:pPr>
              <a:spcAft>
                <a:spcPts val="600"/>
              </a:spcAft>
            </a:pPr>
            <a:r>
              <a:rPr lang="en-US" sz="1800" b="1" dirty="0">
                <a:solidFill>
                  <a:schemeClr val="tx2"/>
                </a:solidFill>
                <a:latin typeface="Arial" panose="020B0604020202020204" pitchFamily="34" charset="0"/>
                <a:cs typeface="Arial" panose="020B0604020202020204" pitchFamily="34" charset="0"/>
              </a:rPr>
              <a:t>Males’ Wallet Share</a:t>
            </a:r>
          </a:p>
        </p:txBody>
      </p:sp>
      <p:sp>
        <p:nvSpPr>
          <p:cNvPr id="87" name="Rectangle 86"/>
          <p:cNvSpPr/>
          <p:nvPr/>
        </p:nvSpPr>
        <p:spPr>
          <a:xfrm>
            <a:off x="5239512" y="2107484"/>
            <a:ext cx="4114800" cy="365760"/>
          </a:xfrm>
          <a:prstGeom prst="rect">
            <a:avLst/>
          </a:prstGeom>
        </p:spPr>
        <p:txBody>
          <a:bodyPr wrap="none" lIns="0" tIns="0" rIns="0" bIns="0" anchor="ctr" anchorCtr="0">
            <a:noAutofit/>
          </a:bodyPr>
          <a:lstStyle/>
          <a:p>
            <a:pPr>
              <a:spcAft>
                <a:spcPts val="600"/>
              </a:spcAft>
            </a:pPr>
            <a:r>
              <a:rPr lang="en-US" sz="1800" b="1" dirty="0">
                <a:solidFill>
                  <a:schemeClr val="tx2"/>
                </a:solidFill>
                <a:latin typeface="Arial" panose="020B0604020202020204" pitchFamily="34" charset="0"/>
                <a:cs typeface="Arial" panose="020B0604020202020204" pitchFamily="34" charset="0"/>
              </a:rPr>
              <a:t>Females’ Wallet Share</a:t>
            </a:r>
          </a:p>
        </p:txBody>
      </p:sp>
      <p:sp>
        <p:nvSpPr>
          <p:cNvPr id="42" name="Rectangle 41"/>
          <p:cNvSpPr/>
          <p:nvPr/>
        </p:nvSpPr>
        <p:spPr>
          <a:xfrm>
            <a:off x="466344" y="5110516"/>
            <a:ext cx="9125712" cy="15153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Food was the most important category for male spending this Fall and increased 100 bps vs last Fall</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Video Games/Systems remains the No. 3 wallet choice for males at 12% share, in line with last Fall and down 200 bps Y/Y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Clothing placed No.2 with 17% share for males, up ~100 bps Y/Y and down ~100 bps since Fall 2022  </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Clothing remains the top-choice within the wallet for females, down ~200 bps from Fall 2022; Food stayed at No. 2 </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Personal care was the No. 3 wallet choice for females at 12% share, increasing ~100 bps Y/Y and vs last Fall</a:t>
            </a:r>
          </a:p>
        </p:txBody>
      </p:sp>
      <p:grpSp>
        <p:nvGrpSpPr>
          <p:cNvPr id="43" name="Group 42">
            <a:extLst>
              <a:ext uri="{FF2B5EF4-FFF2-40B4-BE49-F238E27FC236}">
                <a16:creationId xmlns:a16="http://schemas.microsoft.com/office/drawing/2014/main" id="{C9550E25-EFE9-4CA0-A4EB-7483E7374189}"/>
              </a:ext>
            </a:extLst>
          </p:cNvPr>
          <p:cNvGrpSpPr/>
          <p:nvPr/>
        </p:nvGrpSpPr>
        <p:grpSpPr>
          <a:xfrm>
            <a:off x="0" y="6733680"/>
            <a:ext cx="10058400" cy="425904"/>
            <a:chOff x="0" y="6553200"/>
            <a:chExt cx="10058400" cy="425904"/>
          </a:xfrm>
        </p:grpSpPr>
        <p:cxnSp>
          <p:nvCxnSpPr>
            <p:cNvPr id="45" name="Straight Connector 44">
              <a:extLst>
                <a:ext uri="{FF2B5EF4-FFF2-40B4-BE49-F238E27FC236}">
                  <a16:creationId xmlns:a16="http://schemas.microsoft.com/office/drawing/2014/main" id="{F3F09EC6-C475-4A4C-A6AC-A98E28DBED34}"/>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C40CA925-8A20-4E03-B337-7807F9976C1B}"/>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69A375C3-DDDA-432A-AF8E-03AF3B55B3C7}"/>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DAB04C80-E936-43AA-B75C-3D1C0CF9A40B}"/>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FF15594B-2522-41DE-94D7-7F761E7E11D1}"/>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1916C50F-D788-46EB-BC83-DC3C81D86832}"/>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63" name="TextBox 62">
              <a:extLst>
                <a:ext uri="{FF2B5EF4-FFF2-40B4-BE49-F238E27FC236}">
                  <a16:creationId xmlns:a16="http://schemas.microsoft.com/office/drawing/2014/main" id="{B57059B1-7F93-4DD8-8739-CD48B3A8ADE3}"/>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64" name="TextBox 63">
              <a:extLst>
                <a:ext uri="{FF2B5EF4-FFF2-40B4-BE49-F238E27FC236}">
                  <a16:creationId xmlns:a16="http://schemas.microsoft.com/office/drawing/2014/main" id="{55457644-2E7A-46B9-A800-AAC7289718D1}"/>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66" name="TextBox 65">
              <a:extLst>
                <a:ext uri="{FF2B5EF4-FFF2-40B4-BE49-F238E27FC236}">
                  <a16:creationId xmlns:a16="http://schemas.microsoft.com/office/drawing/2014/main" id="{325DDE3F-AA80-4CF6-8AD7-2FE3FD114BF8}"/>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255443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Teen Spending Up 2% Y/Y, Up 4% Vs. Fall 2022</a:t>
            </a:r>
          </a:p>
        </p:txBody>
      </p:sp>
      <p:sp>
        <p:nvSpPr>
          <p:cNvPr id="20" name="Rectangle 19"/>
          <p:cNvSpPr/>
          <p:nvPr/>
        </p:nvSpPr>
        <p:spPr>
          <a:xfrm>
            <a:off x="466344" y="6134614"/>
            <a:ext cx="9125712" cy="495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chemeClr val="tx2"/>
                </a:solidFill>
                <a:latin typeface="Arial" panose="020B0604020202020204" pitchFamily="34" charset="0"/>
                <a:cs typeface="Arial" panose="020B0604020202020204" pitchFamily="34" charset="0"/>
              </a:rPr>
              <a:t>Teens self-reported spending ~$2,419 per year in our survey, implying total teen spending of </a:t>
            </a:r>
            <a:r>
              <a:rPr lang="en-US" sz="1300" b="1" dirty="0">
                <a:solidFill>
                  <a:schemeClr val="tx2"/>
                </a:solidFill>
                <a:latin typeface="Arial" panose="020B0604020202020204" pitchFamily="34" charset="0"/>
                <a:cs typeface="Arial" panose="020B0604020202020204" pitchFamily="34" charset="0"/>
              </a:rPr>
              <a:t>~$67B,</a:t>
            </a:r>
            <a:r>
              <a:rPr lang="en-US" sz="1300" dirty="0">
                <a:solidFill>
                  <a:schemeClr val="tx2"/>
                </a:solidFill>
                <a:latin typeface="Arial" panose="020B0604020202020204" pitchFamily="34" charset="0"/>
                <a:cs typeface="Arial" panose="020B0604020202020204" pitchFamily="34" charset="0"/>
              </a:rPr>
              <a:t> assuming 27.7M teens ages 13-19.</a:t>
            </a:r>
          </a:p>
        </p:txBody>
      </p:sp>
      <p:sp>
        <p:nvSpPr>
          <p:cNvPr id="21" name="Text Placeholder 5"/>
          <p:cNvSpPr>
            <a:spLocks noGrp="1"/>
          </p:cNvSpPr>
          <p:nvPr>
            <p:ph type="body" sz="quarter" idx="13"/>
          </p:nvPr>
        </p:nvSpPr>
        <p:spPr>
          <a:xfrm>
            <a:off x="457200" y="1295400"/>
            <a:ext cx="9125712" cy="228600"/>
          </a:xfrm>
        </p:spPr>
        <p:txBody>
          <a:bodyPr/>
          <a:lstStyle/>
          <a:p>
            <a:r>
              <a:rPr lang="en-US" dirty="0"/>
              <a:t>All Teens</a:t>
            </a:r>
          </a:p>
        </p:txBody>
      </p:sp>
      <p:pic>
        <p:nvPicPr>
          <p:cNvPr id="3" name="Picture 2">
            <a:extLst>
              <a:ext uri="{FF2B5EF4-FFF2-40B4-BE49-F238E27FC236}">
                <a16:creationId xmlns:a16="http://schemas.microsoft.com/office/drawing/2014/main" id="{6285D836-260B-469E-B176-B252E488BA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6344" y="1627631"/>
            <a:ext cx="9116568" cy="4432601"/>
          </a:xfrm>
          <a:prstGeom prst="rect">
            <a:avLst/>
          </a:prstGeom>
        </p:spPr>
      </p:pic>
      <p:grpSp>
        <p:nvGrpSpPr>
          <p:cNvPr id="6" name="Group 5">
            <a:extLst>
              <a:ext uri="{FF2B5EF4-FFF2-40B4-BE49-F238E27FC236}">
                <a16:creationId xmlns:a16="http://schemas.microsoft.com/office/drawing/2014/main" id="{A1DC05B0-F441-46AE-9FBC-D32322428CF0}"/>
              </a:ext>
            </a:extLst>
          </p:cNvPr>
          <p:cNvGrpSpPr/>
          <p:nvPr/>
        </p:nvGrpSpPr>
        <p:grpSpPr>
          <a:xfrm>
            <a:off x="7683504" y="3768228"/>
            <a:ext cx="1093569" cy="1055599"/>
            <a:chOff x="7199658" y="3882205"/>
            <a:chExt cx="1093569" cy="1055599"/>
          </a:xfrm>
        </p:grpSpPr>
        <p:cxnSp>
          <p:nvCxnSpPr>
            <p:cNvPr id="7" name="Straight Arrow Connector 6">
              <a:extLst>
                <a:ext uri="{FF2B5EF4-FFF2-40B4-BE49-F238E27FC236}">
                  <a16:creationId xmlns:a16="http://schemas.microsoft.com/office/drawing/2014/main" id="{C387E459-0C48-46F5-B805-105A1F37ED76}"/>
                </a:ext>
              </a:extLst>
            </p:cNvPr>
            <p:cNvCxnSpPr>
              <a:cxnSpLocks/>
            </p:cNvCxnSpPr>
            <p:nvPr/>
          </p:nvCxnSpPr>
          <p:spPr>
            <a:xfrm>
              <a:off x="7746442" y="4313256"/>
              <a:ext cx="0" cy="624548"/>
            </a:xfrm>
            <a:prstGeom prst="straightConnector1">
              <a:avLst/>
            </a:prstGeom>
            <a:ln w="38100">
              <a:solidFill>
                <a:schemeClr val="accent4">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24" name="TextBox 23">
              <a:extLst>
                <a:ext uri="{FF2B5EF4-FFF2-40B4-BE49-F238E27FC236}">
                  <a16:creationId xmlns:a16="http://schemas.microsoft.com/office/drawing/2014/main" id="{78617769-6B4E-4FB7-A47E-65938493BD77}"/>
                </a:ext>
              </a:extLst>
            </p:cNvPr>
            <p:cNvSpPr txBox="1"/>
            <p:nvPr/>
          </p:nvSpPr>
          <p:spPr>
            <a:xfrm>
              <a:off x="7199658" y="3882205"/>
              <a:ext cx="1093569" cy="415498"/>
            </a:xfrm>
            <a:prstGeom prst="rect">
              <a:avLst/>
            </a:prstGeom>
            <a:noFill/>
          </p:spPr>
          <p:txBody>
            <a:bodyPr wrap="none" rtlCol="0">
              <a:spAutoFit/>
            </a:bodyPr>
            <a:lstStyle/>
            <a:p>
              <a:pPr algn="ctr"/>
              <a:r>
                <a:rPr lang="en-US" sz="1050" b="1" dirty="0">
                  <a:solidFill>
                    <a:srgbClr val="000000"/>
                  </a:solidFill>
                  <a:latin typeface="Arial" panose="020B0604020202020204" pitchFamily="34" charset="0"/>
                  <a:cs typeface="Arial" panose="020B0604020202020204" pitchFamily="34" charset="0"/>
                </a:rPr>
                <a:t>Trough Spend</a:t>
              </a:r>
            </a:p>
            <a:p>
              <a:pPr algn="ctr"/>
              <a:r>
                <a:rPr lang="en-US" sz="1050" b="1" dirty="0">
                  <a:solidFill>
                    <a:srgbClr val="000000"/>
                  </a:solidFill>
                  <a:latin typeface="Arial" panose="020B0604020202020204" pitchFamily="34" charset="0"/>
                  <a:cs typeface="Arial" panose="020B0604020202020204" pitchFamily="34" charset="0"/>
                </a:rPr>
                <a:t>$2,150</a:t>
              </a:r>
            </a:p>
          </p:txBody>
        </p:sp>
      </p:grpSp>
      <p:grpSp>
        <p:nvGrpSpPr>
          <p:cNvPr id="5" name="Group 4">
            <a:extLst>
              <a:ext uri="{FF2B5EF4-FFF2-40B4-BE49-F238E27FC236}">
                <a16:creationId xmlns:a16="http://schemas.microsoft.com/office/drawing/2014/main" id="{35611950-7154-4685-9213-F2DA598030B9}"/>
              </a:ext>
            </a:extLst>
          </p:cNvPr>
          <p:cNvGrpSpPr/>
          <p:nvPr/>
        </p:nvGrpSpPr>
        <p:grpSpPr>
          <a:xfrm>
            <a:off x="9059752" y="3397629"/>
            <a:ext cx="598241" cy="635652"/>
            <a:chOff x="8166364" y="3754735"/>
            <a:chExt cx="598241" cy="635652"/>
          </a:xfrm>
        </p:grpSpPr>
        <p:sp>
          <p:nvSpPr>
            <p:cNvPr id="23" name="TextBox 22">
              <a:extLst>
                <a:ext uri="{FF2B5EF4-FFF2-40B4-BE49-F238E27FC236}">
                  <a16:creationId xmlns:a16="http://schemas.microsoft.com/office/drawing/2014/main" id="{DE3B58B1-F7A3-4AE8-85A9-49A244C7AE9A}"/>
                </a:ext>
              </a:extLst>
            </p:cNvPr>
            <p:cNvSpPr txBox="1"/>
            <p:nvPr/>
          </p:nvSpPr>
          <p:spPr>
            <a:xfrm>
              <a:off x="8166364" y="3754735"/>
              <a:ext cx="598241" cy="253916"/>
            </a:xfrm>
            <a:prstGeom prst="rect">
              <a:avLst/>
            </a:prstGeom>
            <a:noFill/>
          </p:spPr>
          <p:txBody>
            <a:bodyPr wrap="none" rtlCol="0">
              <a:spAutoFit/>
            </a:bodyPr>
            <a:lstStyle/>
            <a:p>
              <a:pPr algn="ctr"/>
              <a:r>
                <a:rPr lang="en-US" sz="1050" b="1" dirty="0">
                  <a:solidFill>
                    <a:srgbClr val="000000"/>
                  </a:solidFill>
                  <a:latin typeface="Arial" panose="020B0604020202020204" pitchFamily="34" charset="0"/>
                  <a:cs typeface="Arial" panose="020B0604020202020204" pitchFamily="34" charset="0"/>
                </a:rPr>
                <a:t>$2,419</a:t>
              </a:r>
            </a:p>
          </p:txBody>
        </p:sp>
        <p:cxnSp>
          <p:nvCxnSpPr>
            <p:cNvPr id="25" name="Straight Arrow Connector 24">
              <a:extLst>
                <a:ext uri="{FF2B5EF4-FFF2-40B4-BE49-F238E27FC236}">
                  <a16:creationId xmlns:a16="http://schemas.microsoft.com/office/drawing/2014/main" id="{1A651D27-1D64-415D-A14D-35F24BEDC81D}"/>
                </a:ext>
              </a:extLst>
            </p:cNvPr>
            <p:cNvCxnSpPr>
              <a:cxnSpLocks/>
            </p:cNvCxnSpPr>
            <p:nvPr/>
          </p:nvCxnSpPr>
          <p:spPr>
            <a:xfrm>
              <a:off x="8465484" y="4002592"/>
              <a:ext cx="0" cy="387795"/>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grpSp>
      <p:grpSp>
        <p:nvGrpSpPr>
          <p:cNvPr id="4" name="Group 3">
            <a:extLst>
              <a:ext uri="{FF2B5EF4-FFF2-40B4-BE49-F238E27FC236}">
                <a16:creationId xmlns:a16="http://schemas.microsoft.com/office/drawing/2014/main" id="{CE302695-98D5-4FB9-AFB9-164B45C59735}"/>
              </a:ext>
            </a:extLst>
          </p:cNvPr>
          <p:cNvGrpSpPr/>
          <p:nvPr/>
        </p:nvGrpSpPr>
        <p:grpSpPr>
          <a:xfrm>
            <a:off x="1222217" y="1490470"/>
            <a:ext cx="984565" cy="700105"/>
            <a:chOff x="1313657" y="1523999"/>
            <a:chExt cx="984565" cy="700105"/>
          </a:xfrm>
        </p:grpSpPr>
        <p:cxnSp>
          <p:nvCxnSpPr>
            <p:cNvPr id="26" name="Straight Arrow Connector 25">
              <a:extLst>
                <a:ext uri="{FF2B5EF4-FFF2-40B4-BE49-F238E27FC236}">
                  <a16:creationId xmlns:a16="http://schemas.microsoft.com/office/drawing/2014/main" id="{469BA8F0-2A8C-4D30-A1CC-1E2337A45633}"/>
                </a:ext>
              </a:extLst>
            </p:cNvPr>
            <p:cNvCxnSpPr>
              <a:cxnSpLocks/>
            </p:cNvCxnSpPr>
            <p:nvPr/>
          </p:nvCxnSpPr>
          <p:spPr>
            <a:xfrm>
              <a:off x="1805939" y="1932748"/>
              <a:ext cx="0" cy="291356"/>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27" name="TextBox 26">
              <a:extLst>
                <a:ext uri="{FF2B5EF4-FFF2-40B4-BE49-F238E27FC236}">
                  <a16:creationId xmlns:a16="http://schemas.microsoft.com/office/drawing/2014/main" id="{072216A5-0BBF-43CE-9979-69F2B6C6C5A9}"/>
                </a:ext>
              </a:extLst>
            </p:cNvPr>
            <p:cNvSpPr txBox="1"/>
            <p:nvPr/>
          </p:nvSpPr>
          <p:spPr>
            <a:xfrm>
              <a:off x="1313657" y="1523999"/>
              <a:ext cx="984565" cy="415498"/>
            </a:xfrm>
            <a:prstGeom prst="rect">
              <a:avLst/>
            </a:prstGeom>
            <a:noFill/>
          </p:spPr>
          <p:txBody>
            <a:bodyPr wrap="none" rtlCol="0">
              <a:spAutoFit/>
            </a:bodyPr>
            <a:lstStyle/>
            <a:p>
              <a:pPr algn="ctr"/>
              <a:r>
                <a:rPr lang="en-US" sz="1050" b="1" dirty="0">
                  <a:solidFill>
                    <a:srgbClr val="000000"/>
                  </a:solidFill>
                  <a:latin typeface="Arial" panose="020B0604020202020204" pitchFamily="34" charset="0"/>
                  <a:cs typeface="Arial" panose="020B0604020202020204" pitchFamily="34" charset="0"/>
                </a:rPr>
                <a:t>Peak Spend </a:t>
              </a:r>
            </a:p>
            <a:p>
              <a:pPr algn="ctr"/>
              <a:r>
                <a:rPr lang="en-US" sz="1050" b="1" dirty="0">
                  <a:solidFill>
                    <a:srgbClr val="000000"/>
                  </a:solidFill>
                  <a:latin typeface="Arial" panose="020B0604020202020204" pitchFamily="34" charset="0"/>
                  <a:cs typeface="Arial" panose="020B0604020202020204" pitchFamily="34" charset="0"/>
                </a:rPr>
                <a:t>$3,023</a:t>
              </a:r>
            </a:p>
          </p:txBody>
        </p:sp>
      </p:grpSp>
      <p:grpSp>
        <p:nvGrpSpPr>
          <p:cNvPr id="13" name="Group 12">
            <a:extLst>
              <a:ext uri="{FF2B5EF4-FFF2-40B4-BE49-F238E27FC236}">
                <a16:creationId xmlns:a16="http://schemas.microsoft.com/office/drawing/2014/main" id="{CA7F86AB-528A-461A-B28D-1F083FE85749}"/>
              </a:ext>
            </a:extLst>
          </p:cNvPr>
          <p:cNvGrpSpPr/>
          <p:nvPr/>
        </p:nvGrpSpPr>
        <p:grpSpPr>
          <a:xfrm>
            <a:off x="0" y="6733680"/>
            <a:ext cx="10058400" cy="425904"/>
            <a:chOff x="0" y="6553200"/>
            <a:chExt cx="10058400" cy="425904"/>
          </a:xfrm>
        </p:grpSpPr>
        <p:cxnSp>
          <p:nvCxnSpPr>
            <p:cNvPr id="14" name="Straight Connector 13">
              <a:extLst>
                <a:ext uri="{FF2B5EF4-FFF2-40B4-BE49-F238E27FC236}">
                  <a16:creationId xmlns:a16="http://schemas.microsoft.com/office/drawing/2014/main" id="{BAB15DDA-2594-46F5-AC02-48824CE53CBA}"/>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575B75D-D761-42FD-A4CD-A2B621508EA5}"/>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FFA5B46-533B-4087-B5A3-D69E035BA32E}"/>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43AE33B-A8C9-4316-B50B-6CF049CB3856}"/>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24BC5C4-73C8-49FA-8F4D-07AE91B0605E}"/>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37D4B47-C4E3-430E-8E26-2F0F07BC7642}"/>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22" name="TextBox 21">
              <a:extLst>
                <a:ext uri="{FF2B5EF4-FFF2-40B4-BE49-F238E27FC236}">
                  <a16:creationId xmlns:a16="http://schemas.microsoft.com/office/drawing/2014/main" id="{7E508C9F-75AC-425E-B8B7-16E3D6E927AA}"/>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28" name="TextBox 27">
              <a:extLst>
                <a:ext uri="{FF2B5EF4-FFF2-40B4-BE49-F238E27FC236}">
                  <a16:creationId xmlns:a16="http://schemas.microsoft.com/office/drawing/2014/main" id="{51508E54-00D8-46FA-A32F-44E31EFE5049}"/>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29" name="TextBox 28">
              <a:extLst>
                <a:ext uri="{FF2B5EF4-FFF2-40B4-BE49-F238E27FC236}">
                  <a16:creationId xmlns:a16="http://schemas.microsoft.com/office/drawing/2014/main" id="{5E1C9BEE-9990-4D7A-A704-5A688035952B}"/>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175377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Shopping Channel Preference</a:t>
            </a:r>
          </a:p>
        </p:txBody>
      </p:sp>
      <p:sp>
        <p:nvSpPr>
          <p:cNvPr id="15" name="Rectangle 14"/>
          <p:cNvSpPr/>
          <p:nvPr/>
        </p:nvSpPr>
        <p:spPr>
          <a:xfrm>
            <a:off x="464820" y="5089021"/>
            <a:ext cx="9128760" cy="15532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Specialty retail is the most prominent channel for teens—with 27% of their time spent in this channel</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Notably, Off-Price as teens’ preferred shopping channel increased 500 bps Y/Y and 400 bps vs last Fall</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Secondhand also gained momentum with 9% of teens choosing secondhand as their preferred channel vs 7% LY; males who prefer secondhand shopping increased 300 bps to 9% vs 6% last Fall</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Over the last five years, we have seen a significant shift toward online only shopping preferences (21% vs 19% in Spring 2018) and away from catalog (1% vs 6% in Spring 2018)</a:t>
            </a:r>
          </a:p>
        </p:txBody>
      </p:sp>
      <p:sp>
        <p:nvSpPr>
          <p:cNvPr id="19" name="Text Placeholder 5"/>
          <p:cNvSpPr>
            <a:spLocks noGrp="1"/>
          </p:cNvSpPr>
          <p:nvPr>
            <p:ph type="body" sz="quarter" idx="13"/>
          </p:nvPr>
        </p:nvSpPr>
        <p:spPr>
          <a:xfrm>
            <a:off x="457200" y="1298448"/>
            <a:ext cx="9125712" cy="228600"/>
          </a:xfrm>
        </p:spPr>
        <p:txBody>
          <a:bodyPr/>
          <a:lstStyle/>
          <a:p>
            <a:r>
              <a:rPr lang="en-US" dirty="0"/>
              <a:t>Upper-Income Teens</a:t>
            </a:r>
          </a:p>
        </p:txBody>
      </p:sp>
      <p:pic>
        <p:nvPicPr>
          <p:cNvPr id="4" name="Picture 3">
            <a:extLst>
              <a:ext uri="{FF2B5EF4-FFF2-40B4-BE49-F238E27FC236}">
                <a16:creationId xmlns:a16="http://schemas.microsoft.com/office/drawing/2014/main" id="{D72B6791-6426-49ED-9488-7A245DD067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166326" y="1307591"/>
            <a:ext cx="3882174" cy="3658182"/>
          </a:xfrm>
          <a:prstGeom prst="rect">
            <a:avLst/>
          </a:prstGeom>
        </p:spPr>
      </p:pic>
      <p:grpSp>
        <p:nvGrpSpPr>
          <p:cNvPr id="18" name="Group 17">
            <a:extLst>
              <a:ext uri="{FF2B5EF4-FFF2-40B4-BE49-F238E27FC236}">
                <a16:creationId xmlns:a16="http://schemas.microsoft.com/office/drawing/2014/main" id="{5F6111AE-AA84-4A96-BE12-C8AAE12E4F2C}"/>
              </a:ext>
            </a:extLst>
          </p:cNvPr>
          <p:cNvGrpSpPr/>
          <p:nvPr/>
        </p:nvGrpSpPr>
        <p:grpSpPr>
          <a:xfrm>
            <a:off x="0" y="6733680"/>
            <a:ext cx="10058400" cy="425904"/>
            <a:chOff x="0" y="6553200"/>
            <a:chExt cx="10058400" cy="425904"/>
          </a:xfrm>
        </p:grpSpPr>
        <p:cxnSp>
          <p:nvCxnSpPr>
            <p:cNvPr id="27" name="Straight Connector 26">
              <a:extLst>
                <a:ext uri="{FF2B5EF4-FFF2-40B4-BE49-F238E27FC236}">
                  <a16:creationId xmlns:a16="http://schemas.microsoft.com/office/drawing/2014/main" id="{E585BA01-A550-4B20-A714-3759E2E2CE08}"/>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9B6B4B5-1BB9-4864-8C9C-A1570324F700}"/>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1BA643D-226D-4342-BE85-8C0AA2F64B93}"/>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8612FAA-B8FD-41FC-B51E-2A5136778BDE}"/>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5C8FF4D-F00F-4802-AAD2-16DBAF1816A1}"/>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8357555-22A7-4DA8-84D6-1FA427DDC116}"/>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3" name="TextBox 32">
              <a:extLst>
                <a:ext uri="{FF2B5EF4-FFF2-40B4-BE49-F238E27FC236}">
                  <a16:creationId xmlns:a16="http://schemas.microsoft.com/office/drawing/2014/main" id="{5E90795E-F804-4D99-B883-C876732F6C1A}"/>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34" name="TextBox 33">
              <a:extLst>
                <a:ext uri="{FF2B5EF4-FFF2-40B4-BE49-F238E27FC236}">
                  <a16:creationId xmlns:a16="http://schemas.microsoft.com/office/drawing/2014/main" id="{A0CCBD63-4AD1-4F79-BFF0-996ACBB6D70F}"/>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35" name="TextBox 34">
              <a:extLst>
                <a:ext uri="{FF2B5EF4-FFF2-40B4-BE49-F238E27FC236}">
                  <a16:creationId xmlns:a16="http://schemas.microsoft.com/office/drawing/2014/main" id="{E1AFBE0F-0D8F-4F3C-A015-76EDD772E2C5}"/>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254180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Netflix Still Leads Teens’ Daily Video Consumption</a:t>
            </a:r>
          </a:p>
        </p:txBody>
      </p:sp>
      <p:sp>
        <p:nvSpPr>
          <p:cNvPr id="4" name="Text Placeholder 3"/>
          <p:cNvSpPr>
            <a:spLocks noGrp="1"/>
          </p:cNvSpPr>
          <p:nvPr>
            <p:ph type="body" sz="quarter" idx="16"/>
          </p:nvPr>
        </p:nvSpPr>
        <p:spPr/>
        <p:txBody>
          <a:bodyPr/>
          <a:lstStyle/>
          <a:p>
            <a:endParaRPr lang="en-US" dirty="0"/>
          </a:p>
        </p:txBody>
      </p:sp>
      <p:sp>
        <p:nvSpPr>
          <p:cNvPr id="19" name="Rectangle 18"/>
          <p:cNvSpPr/>
          <p:nvPr/>
        </p:nvSpPr>
        <p:spPr>
          <a:xfrm>
            <a:off x="457201" y="5681779"/>
            <a:ext cx="9128759" cy="8906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02575" indent="-302575">
              <a:spcAft>
                <a:spcPts val="529"/>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On average, teens spend 31% of their daily video consumption on Netflix, down ~100 bps from Fall ‘22.</a:t>
            </a:r>
          </a:p>
          <a:p>
            <a:pPr marL="302575" indent="-302575">
              <a:spcAft>
                <a:spcPts val="529"/>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YouTube is again second at ~28%, also down ~100 bps from Fall 2022.</a:t>
            </a:r>
          </a:p>
          <a:p>
            <a:pPr marL="302575" indent="-302575">
              <a:spcAft>
                <a:spcPts val="529"/>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Cable, Prime Video, Disney &amp; Hulu were roughly flat versus Fall ’22, while HBO Max &amp; Other gained ~100 bps versus Fall ’22.</a:t>
            </a:r>
          </a:p>
        </p:txBody>
      </p:sp>
      <p:sp>
        <p:nvSpPr>
          <p:cNvPr id="21" name="TextBox 20"/>
          <p:cNvSpPr txBox="1"/>
          <p:nvPr/>
        </p:nvSpPr>
        <p:spPr>
          <a:xfrm>
            <a:off x="381000" y="1274340"/>
            <a:ext cx="33528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Daily Video Consumption by Platform (%)</a:t>
            </a:r>
          </a:p>
        </p:txBody>
      </p:sp>
      <p:graphicFrame>
        <p:nvGraphicFramePr>
          <p:cNvPr id="16" name="Chart 15">
            <a:extLst>
              <a:ext uri="{FF2B5EF4-FFF2-40B4-BE49-F238E27FC236}">
                <a16:creationId xmlns:a16="http://schemas.microsoft.com/office/drawing/2014/main" id="{74355FC0-2DF8-4AD2-8F26-EE0F51D65779}"/>
              </a:ext>
            </a:extLst>
          </p:cNvPr>
          <p:cNvGraphicFramePr>
            <a:graphicFrameLocks/>
          </p:cNvGraphicFramePr>
          <p:nvPr/>
        </p:nvGraphicFramePr>
        <p:xfrm>
          <a:off x="457199" y="1508389"/>
          <a:ext cx="9128760" cy="4081952"/>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up 16">
            <a:extLst>
              <a:ext uri="{FF2B5EF4-FFF2-40B4-BE49-F238E27FC236}">
                <a16:creationId xmlns:a16="http://schemas.microsoft.com/office/drawing/2014/main" id="{C97C2F2D-AE6C-4847-B709-9A3DD1A05EB5}"/>
              </a:ext>
            </a:extLst>
          </p:cNvPr>
          <p:cNvGrpSpPr/>
          <p:nvPr/>
        </p:nvGrpSpPr>
        <p:grpSpPr>
          <a:xfrm>
            <a:off x="0" y="6733680"/>
            <a:ext cx="10058400" cy="425904"/>
            <a:chOff x="0" y="6553200"/>
            <a:chExt cx="10058400" cy="425904"/>
          </a:xfrm>
        </p:grpSpPr>
        <p:cxnSp>
          <p:nvCxnSpPr>
            <p:cNvPr id="18" name="Straight Connector 17">
              <a:extLst>
                <a:ext uri="{FF2B5EF4-FFF2-40B4-BE49-F238E27FC236}">
                  <a16:creationId xmlns:a16="http://schemas.microsoft.com/office/drawing/2014/main" id="{E4F633F0-FA00-49B0-B15E-F68EFA286AF9}"/>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88EB275-714B-46CD-8D28-0BD6277D6711}"/>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8142E54-1015-4F86-9C60-1BD4AA487FB2}"/>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2385E6A-A2EE-40C1-8879-0666E6F48095}"/>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000EAE80-AF84-408B-B7A4-9B5EAB6320AD}"/>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8012EE5-46EF-404B-92EA-8DE29394D722}"/>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26" name="TextBox 25">
              <a:extLst>
                <a:ext uri="{FF2B5EF4-FFF2-40B4-BE49-F238E27FC236}">
                  <a16:creationId xmlns:a16="http://schemas.microsoft.com/office/drawing/2014/main" id="{87C545D7-A49C-4B19-8DCA-9FB52D20AFC0}"/>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27" name="TextBox 26">
              <a:extLst>
                <a:ext uri="{FF2B5EF4-FFF2-40B4-BE49-F238E27FC236}">
                  <a16:creationId xmlns:a16="http://schemas.microsoft.com/office/drawing/2014/main" id="{EE1C106B-2B4C-4984-BEB8-2F39324D4610}"/>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28" name="TextBox 27">
              <a:extLst>
                <a:ext uri="{FF2B5EF4-FFF2-40B4-BE49-F238E27FC236}">
                  <a16:creationId xmlns:a16="http://schemas.microsoft.com/office/drawing/2014/main" id="{AFF78DEF-664C-4FDA-A4DF-CE02E24695D2}"/>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139141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the Metaverse: 29% of Teens Own a VR Device</a:t>
            </a:r>
          </a:p>
        </p:txBody>
      </p:sp>
      <p:sp>
        <p:nvSpPr>
          <p:cNvPr id="4" name="Text Placeholder 3"/>
          <p:cNvSpPr>
            <a:spLocks noGrp="1"/>
          </p:cNvSpPr>
          <p:nvPr>
            <p:ph type="body" sz="quarter" idx="16"/>
          </p:nvPr>
        </p:nvSpPr>
        <p:spPr/>
        <p:txBody>
          <a:bodyPr/>
          <a:lstStyle/>
          <a:p>
            <a:endParaRPr lang="en-US" dirty="0"/>
          </a:p>
        </p:txBody>
      </p:sp>
      <p:sp>
        <p:nvSpPr>
          <p:cNvPr id="21" name="TextBox 20"/>
          <p:cNvSpPr txBox="1"/>
          <p:nvPr/>
        </p:nvSpPr>
        <p:spPr>
          <a:xfrm>
            <a:off x="5486400" y="2950709"/>
            <a:ext cx="34290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Of Teens that Do Not Own a VR Headset (%)</a:t>
            </a:r>
          </a:p>
        </p:txBody>
      </p:sp>
      <p:sp>
        <p:nvSpPr>
          <p:cNvPr id="22" name="TextBox 21"/>
          <p:cNvSpPr txBox="1"/>
          <p:nvPr/>
        </p:nvSpPr>
        <p:spPr>
          <a:xfrm>
            <a:off x="493292" y="2952243"/>
            <a:ext cx="30480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Of Teens that Own a VR Headset (%)</a:t>
            </a:r>
          </a:p>
        </p:txBody>
      </p:sp>
      <p:sp>
        <p:nvSpPr>
          <p:cNvPr id="24" name="Rectangle 23"/>
          <p:cNvSpPr/>
          <p:nvPr/>
        </p:nvSpPr>
        <p:spPr>
          <a:xfrm>
            <a:off x="524680" y="1415045"/>
            <a:ext cx="9061280" cy="1444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529"/>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We recently introduced new series of questions around VR device ownership, usage, and the Metaverse. 29% of respondents noted owning a VR device, a 3-point improvement versus the prior two surveys at ~26%.</a:t>
            </a:r>
          </a:p>
          <a:p>
            <a:pPr marL="171450" indent="-171450">
              <a:spcAft>
                <a:spcPts val="529"/>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That said, of those with a VR Device only 4% use it daily and ~14% use it weekly (in-line with Fall ‘22). To us, the lukewarm usage demonstrates that VR remains ‘early days’ and that these devices are less important than smartphones.</a:t>
            </a:r>
          </a:p>
          <a:p>
            <a:pPr marL="171450" indent="-171450">
              <a:spcAft>
                <a:spcPts val="529"/>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Interest in the Metaverse appears mixed: ~52% of teens are either unsure on the Metaverse or not interested / no intentions to purchase a device, up slightly from prior surveys. Just 7% are interested and intend to purchase a VR device.</a:t>
            </a:r>
          </a:p>
          <a:p>
            <a:pPr marL="171450" indent="-171450">
              <a:spcAft>
                <a:spcPts val="529"/>
              </a:spcAft>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p:txBody>
      </p:sp>
      <p:graphicFrame>
        <p:nvGraphicFramePr>
          <p:cNvPr id="25" name="Chart 24">
            <a:extLst>
              <a:ext uri="{FF2B5EF4-FFF2-40B4-BE49-F238E27FC236}">
                <a16:creationId xmlns:a16="http://schemas.microsoft.com/office/drawing/2014/main" id="{AAEC72A2-D3F1-47BA-A6E1-15C41452B998}"/>
              </a:ext>
            </a:extLst>
          </p:cNvPr>
          <p:cNvGraphicFramePr>
            <a:graphicFrameLocks/>
          </p:cNvGraphicFramePr>
          <p:nvPr/>
        </p:nvGraphicFramePr>
        <p:xfrm>
          <a:off x="342899" y="3180899"/>
          <a:ext cx="4572001" cy="3423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93D5B379-C449-428E-A02F-ABDDB3093654}"/>
              </a:ext>
            </a:extLst>
          </p:cNvPr>
          <p:cNvGraphicFramePr>
            <a:graphicFrameLocks/>
          </p:cNvGraphicFramePr>
          <p:nvPr/>
        </p:nvGraphicFramePr>
        <p:xfrm>
          <a:off x="5029201" y="3180899"/>
          <a:ext cx="4556760" cy="3423287"/>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Group 18">
            <a:extLst>
              <a:ext uri="{FF2B5EF4-FFF2-40B4-BE49-F238E27FC236}">
                <a16:creationId xmlns:a16="http://schemas.microsoft.com/office/drawing/2014/main" id="{84474899-8AF6-4C38-A177-E9B3ABBBE737}"/>
              </a:ext>
            </a:extLst>
          </p:cNvPr>
          <p:cNvGrpSpPr/>
          <p:nvPr/>
        </p:nvGrpSpPr>
        <p:grpSpPr>
          <a:xfrm>
            <a:off x="0" y="6733680"/>
            <a:ext cx="10058400" cy="425904"/>
            <a:chOff x="0" y="6553200"/>
            <a:chExt cx="10058400" cy="425904"/>
          </a:xfrm>
        </p:grpSpPr>
        <p:cxnSp>
          <p:nvCxnSpPr>
            <p:cNvPr id="20" name="Straight Connector 19">
              <a:extLst>
                <a:ext uri="{FF2B5EF4-FFF2-40B4-BE49-F238E27FC236}">
                  <a16:creationId xmlns:a16="http://schemas.microsoft.com/office/drawing/2014/main" id="{EDC14786-0D96-4432-8DAC-9D0DB9AA384C}"/>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856B90E2-8A06-4BF4-A95E-147D19D270A4}"/>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C224BC6-6CC1-45AC-9868-679ECD8407F1}"/>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37548CEB-820F-491C-96E3-544A0EBFE836}"/>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4C13EA1-9586-4A66-83C5-3F52C5DF611C}"/>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9657EFB-2355-495D-86AE-AB4E340A4058}"/>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1" name="TextBox 30">
              <a:extLst>
                <a:ext uri="{FF2B5EF4-FFF2-40B4-BE49-F238E27FC236}">
                  <a16:creationId xmlns:a16="http://schemas.microsoft.com/office/drawing/2014/main" id="{CBC9F0B2-4A46-44AE-8E55-8F12D78EC31E}"/>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42" name="TextBox 41">
              <a:extLst>
                <a:ext uri="{FF2B5EF4-FFF2-40B4-BE49-F238E27FC236}">
                  <a16:creationId xmlns:a16="http://schemas.microsoft.com/office/drawing/2014/main" id="{8C57B3B1-972B-44EA-A303-9241907DE574}"/>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43" name="TextBox 42">
              <a:extLst>
                <a:ext uri="{FF2B5EF4-FFF2-40B4-BE49-F238E27FC236}">
                  <a16:creationId xmlns:a16="http://schemas.microsoft.com/office/drawing/2014/main" id="{A9CFE337-C768-4A25-94E0-CA91AA6C4DE0}"/>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3173452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CDC961-80FA-4231-8B50-6E6335DD7619}"/>
              </a:ext>
            </a:extLst>
          </p:cNvPr>
          <p:cNvPicPr>
            <a:picLocks/>
          </p:cNvPicPr>
          <p:nvPr/>
        </p:nvPicPr>
        <p:blipFill>
          <a:blip r:embed="rId2"/>
          <a:stretch>
            <a:fillRect/>
          </a:stretch>
        </p:blipFill>
        <p:spPr>
          <a:xfrm>
            <a:off x="393192" y="1709928"/>
            <a:ext cx="9272016" cy="4123944"/>
          </a:xfrm>
          <a:prstGeom prst="rect">
            <a:avLst/>
          </a:prstGeom>
        </p:spPr>
      </p:pic>
      <p:sp>
        <p:nvSpPr>
          <p:cNvPr id="2" name="Title 1"/>
          <p:cNvSpPr>
            <a:spLocks noGrp="1"/>
          </p:cNvSpPr>
          <p:nvPr>
            <p:ph type="title"/>
          </p:nvPr>
        </p:nvSpPr>
        <p:spPr>
          <a:xfrm>
            <a:off x="472441" y="836685"/>
            <a:ext cx="9128760" cy="332509"/>
          </a:xfrm>
        </p:spPr>
        <p:txBody>
          <a:bodyPr/>
          <a:lstStyle/>
          <a:p>
            <a:r>
              <a:rPr lang="en-US" dirty="0"/>
              <a:t>Top Payment Apps for Teens</a:t>
            </a:r>
          </a:p>
        </p:txBody>
      </p:sp>
      <p:sp>
        <p:nvSpPr>
          <p:cNvPr id="29" name="Text Placeholder 5"/>
          <p:cNvSpPr>
            <a:spLocks noGrp="1"/>
          </p:cNvSpPr>
          <p:nvPr>
            <p:ph type="body" sz="quarter" idx="13"/>
          </p:nvPr>
        </p:nvSpPr>
        <p:spPr>
          <a:xfrm>
            <a:off x="518168" y="1212756"/>
            <a:ext cx="6568432" cy="252947"/>
          </a:xfrm>
        </p:spPr>
        <p:txBody>
          <a:bodyPr/>
          <a:lstStyle/>
          <a:p>
            <a:r>
              <a:rPr lang="en-US" b="1" dirty="0"/>
              <a:t>Penetration for Payment Apps on Smartphones and Used in Last Month</a:t>
            </a:r>
          </a:p>
        </p:txBody>
      </p:sp>
      <p:grpSp>
        <p:nvGrpSpPr>
          <p:cNvPr id="38" name="Group 37"/>
          <p:cNvGrpSpPr/>
          <p:nvPr/>
        </p:nvGrpSpPr>
        <p:grpSpPr>
          <a:xfrm>
            <a:off x="0" y="6733680"/>
            <a:ext cx="10058400" cy="425904"/>
            <a:chOff x="0" y="6553200"/>
            <a:chExt cx="10058400" cy="425904"/>
          </a:xfrm>
        </p:grpSpPr>
        <p:cxnSp>
          <p:nvCxnSpPr>
            <p:cNvPr id="39" name="Straight Connector 38"/>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47" name="TextBox 46"/>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48" name="TextBox 47"/>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49" name="TextBox 48"/>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
        <p:nvSpPr>
          <p:cNvPr id="3" name="Text Placeholder 2"/>
          <p:cNvSpPr>
            <a:spLocks noGrp="1"/>
          </p:cNvSpPr>
          <p:nvPr>
            <p:ph type="body" sz="quarter" idx="16"/>
          </p:nvPr>
        </p:nvSpPr>
        <p:spPr/>
        <p:txBody>
          <a:bodyPr/>
          <a:lstStyle/>
          <a:p>
            <a:endParaRPr lang="en-US" dirty="0"/>
          </a:p>
        </p:txBody>
      </p:sp>
      <p:sp>
        <p:nvSpPr>
          <p:cNvPr id="72" name="Rectangle 71"/>
          <p:cNvSpPr/>
          <p:nvPr/>
        </p:nvSpPr>
        <p:spPr>
          <a:xfrm>
            <a:off x="472441" y="5852404"/>
            <a:ext cx="9128759" cy="771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94456">
              <a:spcAft>
                <a:spcPts val="640"/>
              </a:spcAft>
            </a:pPr>
            <a:r>
              <a:rPr lang="en-US" sz="1282" dirty="0">
                <a:solidFill>
                  <a:schemeClr val="tx1"/>
                </a:solidFill>
                <a:latin typeface="Arial" panose="020B0604020202020204" pitchFamily="34" charset="0"/>
                <a:cs typeface="Arial" panose="020B0604020202020204" pitchFamily="34" charset="0"/>
              </a:rPr>
              <a:t>Apple Pay has the most penetration of users at 39%. (We point out 87% of teens in the survey say they have an iPhone.) SQ’s Cash App had the second most penetration at 25% followed by PYPL’s Venmo at 23%. Payment apps from Zelle and various traditional banks lagged the emerging fintech apps.</a:t>
            </a:r>
          </a:p>
        </p:txBody>
      </p:sp>
      <p:sp>
        <p:nvSpPr>
          <p:cNvPr id="63" name="Text Placeholder 5"/>
          <p:cNvSpPr txBox="1">
            <a:spLocks/>
          </p:cNvSpPr>
          <p:nvPr/>
        </p:nvSpPr>
        <p:spPr>
          <a:xfrm>
            <a:off x="6055653" y="1488860"/>
            <a:ext cx="4011891" cy="483283"/>
          </a:xfrm>
          <a:prstGeom prst="rect">
            <a:avLst/>
          </a:prstGeom>
        </p:spPr>
        <p:txBody>
          <a:bodyPr vert="horz" lIns="0" tIns="0" rIns="0" bIns="0"/>
          <a:lstStyle>
            <a:lvl1pPr marL="0" indent="0" algn="l" defTabSz="1018824" rtl="0" eaLnBrk="1" latinLnBrk="0" hangingPunct="1">
              <a:spcBef>
                <a:spcPct val="20000"/>
              </a:spcBef>
              <a:buFontTx/>
              <a:buNone/>
              <a:defRPr sz="1400" i="0" kern="1200" cap="none" spc="0" baseline="0">
                <a:solidFill>
                  <a:schemeClr val="tx1"/>
                </a:solidFill>
                <a:latin typeface="Arial" panose="020B0604020202020204" pitchFamily="34" charset="0"/>
                <a:ea typeface="+mn-ea"/>
                <a:cs typeface="Arial" panose="020B0604020202020204" pitchFamily="34" charset="0"/>
              </a:defRPr>
            </a:lvl1pPr>
            <a:lvl2pPr marL="457200" indent="0" algn="l" defTabSz="1018824" rtl="0" eaLnBrk="1" latinLnBrk="0" hangingPunct="1">
              <a:spcBef>
                <a:spcPct val="20000"/>
              </a:spcBef>
              <a:buFontTx/>
              <a:buNone/>
              <a:defRPr sz="1500" kern="1200" baseline="0">
                <a:solidFill>
                  <a:schemeClr val="tx1"/>
                </a:solidFill>
                <a:latin typeface="Arial Narrow"/>
                <a:ea typeface="+mn-ea"/>
                <a:cs typeface="+mn-cs"/>
              </a:defRPr>
            </a:lvl2pPr>
            <a:lvl3pPr marL="914400" indent="0" algn="l" defTabSz="1018824" rtl="0" eaLnBrk="1" latinLnBrk="0" hangingPunct="1">
              <a:spcBef>
                <a:spcPct val="20000"/>
              </a:spcBef>
              <a:buFontTx/>
              <a:buNone/>
              <a:defRPr sz="1500" kern="1200" baseline="0">
                <a:solidFill>
                  <a:schemeClr val="tx1"/>
                </a:solidFill>
                <a:latin typeface="Arial Narrow"/>
                <a:ea typeface="+mn-ea"/>
                <a:cs typeface="+mn-cs"/>
              </a:defRPr>
            </a:lvl3pPr>
            <a:lvl4pPr marL="1371600" indent="0" algn="l" defTabSz="1018824" rtl="0" eaLnBrk="1" latinLnBrk="0" hangingPunct="1">
              <a:spcBef>
                <a:spcPct val="20000"/>
              </a:spcBef>
              <a:buFontTx/>
              <a:buNone/>
              <a:defRPr sz="1500" kern="1200" baseline="0">
                <a:solidFill>
                  <a:schemeClr val="tx1"/>
                </a:solidFill>
                <a:latin typeface="Arial Narrow"/>
                <a:ea typeface="+mn-ea"/>
                <a:cs typeface="+mn-cs"/>
              </a:defRPr>
            </a:lvl4pPr>
            <a:lvl5pPr marL="1828800" indent="0" algn="l" defTabSz="1018824" rtl="0" eaLnBrk="1" latinLnBrk="0" hangingPunct="1">
              <a:spcBef>
                <a:spcPct val="20000"/>
              </a:spcBef>
              <a:buFontTx/>
              <a:buNone/>
              <a:defRPr sz="1500" kern="1200" baseline="0">
                <a:solidFill>
                  <a:schemeClr val="tx1"/>
                </a:solidFill>
                <a:latin typeface="Arial Narrow"/>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b="1" dirty="0"/>
              <a:t>Cash App ranked #1 for the most preferred peer-to-peer money transfer apps</a:t>
            </a:r>
          </a:p>
        </p:txBody>
      </p:sp>
      <p:pic>
        <p:nvPicPr>
          <p:cNvPr id="64" name="Picture 63"/>
          <p:cNvPicPr>
            <a:picLocks noChangeAspect="1"/>
          </p:cNvPicPr>
          <p:nvPr/>
        </p:nvPicPr>
        <p:blipFill>
          <a:blip r:embed="rId3"/>
          <a:stretch>
            <a:fillRect/>
          </a:stretch>
        </p:blipFill>
        <p:spPr>
          <a:xfrm>
            <a:off x="4834995" y="5172630"/>
            <a:ext cx="637042" cy="510142"/>
          </a:xfrm>
          <a:prstGeom prst="rect">
            <a:avLst/>
          </a:prstGeom>
        </p:spPr>
      </p:pic>
      <p:sp>
        <p:nvSpPr>
          <p:cNvPr id="67" name="TextBox 66"/>
          <p:cNvSpPr txBox="1"/>
          <p:nvPr/>
        </p:nvSpPr>
        <p:spPr>
          <a:xfrm>
            <a:off x="8568914" y="5149870"/>
            <a:ext cx="1048630" cy="338554"/>
          </a:xfrm>
          <a:prstGeom prst="rect">
            <a:avLst/>
          </a:prstGeom>
          <a:solidFill>
            <a:schemeClr val="bg1"/>
          </a:solidFill>
          <a:ln>
            <a:noFill/>
          </a:ln>
        </p:spPr>
        <p:txBody>
          <a:bodyPr wrap="square" rtlCol="0">
            <a:spAutoFit/>
          </a:bodyPr>
          <a:lstStyle/>
          <a:p>
            <a:pPr algn="ctr"/>
            <a:r>
              <a:rPr lang="en-US" sz="1600" dirty="0">
                <a:latin typeface="Arial" panose="020B0604020202020204" pitchFamily="34" charset="0"/>
                <a:cs typeface="Arial" panose="020B0604020202020204" pitchFamily="34" charset="0"/>
              </a:rPr>
              <a:t>Other</a:t>
            </a:r>
          </a:p>
        </p:txBody>
      </p:sp>
      <p:pic>
        <p:nvPicPr>
          <p:cNvPr id="68" name="Picture 67"/>
          <p:cNvPicPr>
            <a:picLocks noChangeAspect="1"/>
          </p:cNvPicPr>
          <p:nvPr/>
        </p:nvPicPr>
        <p:blipFill>
          <a:blip r:embed="rId4"/>
          <a:stretch>
            <a:fillRect/>
          </a:stretch>
        </p:blipFill>
        <p:spPr>
          <a:xfrm>
            <a:off x="3287151" y="5211269"/>
            <a:ext cx="648457" cy="363136"/>
          </a:xfrm>
          <a:prstGeom prst="rect">
            <a:avLst/>
          </a:prstGeom>
        </p:spPr>
      </p:pic>
      <p:pic>
        <p:nvPicPr>
          <p:cNvPr id="69" name="Picture 68"/>
          <p:cNvPicPr>
            <a:picLocks noChangeAspect="1"/>
          </p:cNvPicPr>
          <p:nvPr/>
        </p:nvPicPr>
        <p:blipFill>
          <a:blip r:embed="rId5"/>
          <a:stretch>
            <a:fillRect/>
          </a:stretch>
        </p:blipFill>
        <p:spPr>
          <a:xfrm>
            <a:off x="4044423" y="5239737"/>
            <a:ext cx="638183" cy="295885"/>
          </a:xfrm>
          <a:prstGeom prst="rect">
            <a:avLst/>
          </a:prstGeom>
        </p:spPr>
      </p:pic>
      <p:pic>
        <p:nvPicPr>
          <p:cNvPr id="70" name="Picture 69"/>
          <p:cNvPicPr>
            <a:picLocks noChangeAspect="1"/>
          </p:cNvPicPr>
          <p:nvPr/>
        </p:nvPicPr>
        <p:blipFill>
          <a:blip r:embed="rId6"/>
          <a:stretch>
            <a:fillRect/>
          </a:stretch>
        </p:blipFill>
        <p:spPr>
          <a:xfrm>
            <a:off x="1651829" y="5174939"/>
            <a:ext cx="714250" cy="475301"/>
          </a:xfrm>
          <a:prstGeom prst="rect">
            <a:avLst/>
          </a:prstGeom>
        </p:spPr>
      </p:pic>
      <p:pic>
        <p:nvPicPr>
          <p:cNvPr id="71" name="Picture 70"/>
          <p:cNvPicPr>
            <a:picLocks noChangeAspect="1"/>
          </p:cNvPicPr>
          <p:nvPr/>
        </p:nvPicPr>
        <p:blipFill>
          <a:blip r:embed="rId7"/>
          <a:stretch>
            <a:fillRect/>
          </a:stretch>
        </p:blipFill>
        <p:spPr>
          <a:xfrm>
            <a:off x="2379278" y="5172630"/>
            <a:ext cx="884488" cy="495313"/>
          </a:xfrm>
          <a:prstGeom prst="rect">
            <a:avLst/>
          </a:prstGeom>
        </p:spPr>
      </p:pic>
      <p:sp>
        <p:nvSpPr>
          <p:cNvPr id="8" name="TextBox 7"/>
          <p:cNvSpPr txBox="1"/>
          <p:nvPr/>
        </p:nvSpPr>
        <p:spPr>
          <a:xfrm>
            <a:off x="869998" y="5215575"/>
            <a:ext cx="812333" cy="400110"/>
          </a:xfrm>
          <a:prstGeom prst="rect">
            <a:avLst/>
          </a:prstGeom>
          <a:solidFill>
            <a:schemeClr val="bg1"/>
          </a:solidFill>
        </p:spPr>
        <p:txBody>
          <a:bodyPr wrap="square" rtlCol="0">
            <a:spAutoFit/>
          </a:bodyPr>
          <a:lstStyle/>
          <a:p>
            <a:endParaRPr lang="en-US" dirty="0"/>
          </a:p>
        </p:txBody>
      </p:sp>
      <p:pic>
        <p:nvPicPr>
          <p:cNvPr id="76" name="Picture 75"/>
          <p:cNvPicPr>
            <a:picLocks noChangeAspect="1"/>
          </p:cNvPicPr>
          <p:nvPr/>
        </p:nvPicPr>
        <p:blipFill>
          <a:blip r:embed="rId8"/>
          <a:stretch>
            <a:fillRect/>
          </a:stretch>
        </p:blipFill>
        <p:spPr>
          <a:xfrm>
            <a:off x="1016908" y="5314048"/>
            <a:ext cx="517918" cy="212479"/>
          </a:xfrm>
          <a:prstGeom prst="rect">
            <a:avLst/>
          </a:prstGeom>
        </p:spPr>
      </p:pic>
      <p:sp>
        <p:nvSpPr>
          <p:cNvPr id="80" name="TextBox 79"/>
          <p:cNvSpPr txBox="1"/>
          <p:nvPr/>
        </p:nvSpPr>
        <p:spPr>
          <a:xfrm>
            <a:off x="7074028" y="5212535"/>
            <a:ext cx="1541850" cy="400110"/>
          </a:xfrm>
          <a:prstGeom prst="rect">
            <a:avLst/>
          </a:prstGeom>
          <a:solidFill>
            <a:schemeClr val="bg1"/>
          </a:solidFill>
        </p:spPr>
        <p:txBody>
          <a:bodyPr wrap="square" rtlCol="0">
            <a:spAutoFit/>
          </a:bodyPr>
          <a:lstStyle/>
          <a:p>
            <a:endParaRPr lang="en-US" dirty="0"/>
          </a:p>
        </p:txBody>
      </p:sp>
      <p:pic>
        <p:nvPicPr>
          <p:cNvPr id="81" name="Picture 80"/>
          <p:cNvPicPr>
            <a:picLocks noChangeAspect="1"/>
          </p:cNvPicPr>
          <p:nvPr/>
        </p:nvPicPr>
        <p:blipFill>
          <a:blip r:embed="rId9"/>
          <a:stretch>
            <a:fillRect/>
          </a:stretch>
        </p:blipFill>
        <p:spPr>
          <a:xfrm>
            <a:off x="7232205" y="5194882"/>
            <a:ext cx="435416" cy="435416"/>
          </a:xfrm>
          <a:prstGeom prst="rect">
            <a:avLst/>
          </a:prstGeom>
        </p:spPr>
      </p:pic>
      <p:pic>
        <p:nvPicPr>
          <p:cNvPr id="11" name="Picture 10"/>
          <p:cNvPicPr>
            <a:picLocks noChangeAspect="1"/>
          </p:cNvPicPr>
          <p:nvPr/>
        </p:nvPicPr>
        <p:blipFill>
          <a:blip r:embed="rId10"/>
          <a:stretch>
            <a:fillRect/>
          </a:stretch>
        </p:blipFill>
        <p:spPr>
          <a:xfrm>
            <a:off x="6345249" y="5190799"/>
            <a:ext cx="763125" cy="401256"/>
          </a:xfrm>
          <a:prstGeom prst="rect">
            <a:avLst/>
          </a:prstGeom>
        </p:spPr>
      </p:pic>
      <p:sp>
        <p:nvSpPr>
          <p:cNvPr id="7" name="TextBox 6">
            <a:extLst>
              <a:ext uri="{FF2B5EF4-FFF2-40B4-BE49-F238E27FC236}">
                <a16:creationId xmlns:a16="http://schemas.microsoft.com/office/drawing/2014/main" id="{02BECAC0-9C75-4AEF-B6F6-A97C1538498D}"/>
              </a:ext>
            </a:extLst>
          </p:cNvPr>
          <p:cNvSpPr txBox="1"/>
          <p:nvPr/>
        </p:nvSpPr>
        <p:spPr>
          <a:xfrm>
            <a:off x="5562600" y="5190799"/>
            <a:ext cx="658818" cy="400110"/>
          </a:xfrm>
          <a:prstGeom prst="rect">
            <a:avLst/>
          </a:prstGeom>
          <a:solidFill>
            <a:schemeClr val="bg1"/>
          </a:solidFill>
        </p:spPr>
        <p:txBody>
          <a:bodyPr wrap="square" rtlCol="0">
            <a:spAutoFit/>
          </a:bodyPr>
          <a:lstStyle/>
          <a:p>
            <a:endParaRPr lang="en-US" dirty="0"/>
          </a:p>
        </p:txBody>
      </p:sp>
      <p:pic>
        <p:nvPicPr>
          <p:cNvPr id="79" name="Picture 78"/>
          <p:cNvPicPr>
            <a:picLocks noChangeAspect="1"/>
          </p:cNvPicPr>
          <p:nvPr/>
        </p:nvPicPr>
        <p:blipFill>
          <a:blip r:embed="rId11"/>
          <a:stretch>
            <a:fillRect/>
          </a:stretch>
        </p:blipFill>
        <p:spPr>
          <a:xfrm>
            <a:off x="5690062" y="5195979"/>
            <a:ext cx="441423" cy="476165"/>
          </a:xfrm>
          <a:prstGeom prst="rect">
            <a:avLst/>
          </a:prstGeom>
        </p:spPr>
      </p:pic>
      <p:pic>
        <p:nvPicPr>
          <p:cNvPr id="66" name="Picture 65"/>
          <p:cNvPicPr>
            <a:picLocks noChangeAspect="1"/>
          </p:cNvPicPr>
          <p:nvPr/>
        </p:nvPicPr>
        <p:blipFill>
          <a:blip r:embed="rId12"/>
          <a:stretch>
            <a:fillRect/>
          </a:stretch>
        </p:blipFill>
        <p:spPr>
          <a:xfrm>
            <a:off x="7907341" y="5251282"/>
            <a:ext cx="772789" cy="231837"/>
          </a:xfrm>
          <a:prstGeom prst="rect">
            <a:avLst/>
          </a:prstGeom>
        </p:spPr>
      </p:pic>
      <p:pic>
        <p:nvPicPr>
          <p:cNvPr id="20" name="Picture 19">
            <a:extLst>
              <a:ext uri="{FF2B5EF4-FFF2-40B4-BE49-F238E27FC236}">
                <a16:creationId xmlns:a16="http://schemas.microsoft.com/office/drawing/2014/main" id="{D0317551-E576-4D2C-8F04-738A1DA6F903}"/>
              </a:ext>
            </a:extLst>
          </p:cNvPr>
          <p:cNvPicPr>
            <a:picLocks noChangeAspect="1"/>
          </p:cNvPicPr>
          <p:nvPr/>
        </p:nvPicPr>
        <p:blipFill>
          <a:blip r:embed="rId13"/>
          <a:stretch>
            <a:fillRect/>
          </a:stretch>
        </p:blipFill>
        <p:spPr>
          <a:xfrm>
            <a:off x="5380859" y="1939431"/>
            <a:ext cx="4573524" cy="2581656"/>
          </a:xfrm>
          <a:prstGeom prst="rect">
            <a:avLst/>
          </a:prstGeom>
        </p:spPr>
      </p:pic>
    </p:spTree>
    <p:extLst>
      <p:ext uri="{BB962C8B-B14F-4D97-AF65-F5344CB8AC3E}">
        <p14:creationId xmlns:p14="http://schemas.microsoft.com/office/powerpoint/2010/main" val="244016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10% Of Teens Have Bought Crypto</a:t>
            </a:r>
          </a:p>
        </p:txBody>
      </p:sp>
      <p:sp>
        <p:nvSpPr>
          <p:cNvPr id="16" name="Rectangle 15"/>
          <p:cNvSpPr/>
          <p:nvPr/>
        </p:nvSpPr>
        <p:spPr>
          <a:xfrm>
            <a:off x="464821" y="5854700"/>
            <a:ext cx="9128759" cy="7753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94456">
              <a:spcAft>
                <a:spcPts val="640"/>
              </a:spcAft>
            </a:pPr>
            <a:r>
              <a:rPr lang="en-US" sz="1300" dirty="0">
                <a:solidFill>
                  <a:schemeClr val="tx1"/>
                </a:solidFill>
                <a:latin typeface="Arial" panose="020B0604020202020204" pitchFamily="34" charset="0"/>
                <a:cs typeface="Arial" panose="020B0604020202020204" pitchFamily="34" charset="0"/>
              </a:rPr>
              <a:t>Only 10% of teens claim to have traded cryptocurrency, but another 77% are aware of what cryptocurrencies are. Of the crypto traders, a striking 78% are male. Teens who traded crypto also tended to be older and have above-average household incomes relative to the survey average.</a:t>
            </a:r>
          </a:p>
        </p:txBody>
      </p:sp>
      <p:sp>
        <p:nvSpPr>
          <p:cNvPr id="7" name="Text Placeholder 5"/>
          <p:cNvSpPr txBox="1">
            <a:spLocks/>
          </p:cNvSpPr>
          <p:nvPr/>
        </p:nvSpPr>
        <p:spPr>
          <a:xfrm>
            <a:off x="5867400" y="1325871"/>
            <a:ext cx="3657600" cy="548658"/>
          </a:xfrm>
          <a:prstGeom prst="rect">
            <a:avLst/>
          </a:prstGeom>
        </p:spPr>
        <p:txBody>
          <a:bodyPr vert="horz" lIns="0" tIns="0" rIns="0" bIns="0"/>
          <a:lstStyle>
            <a:lvl1pPr marL="0" indent="0" algn="l" defTabSz="1018824" rtl="0" eaLnBrk="1" latinLnBrk="0" hangingPunct="1">
              <a:spcBef>
                <a:spcPct val="20000"/>
              </a:spcBef>
              <a:buFontTx/>
              <a:buNone/>
              <a:defRPr sz="1400" i="0" kern="1200" cap="none" spc="0" baseline="0">
                <a:solidFill>
                  <a:schemeClr val="tx1"/>
                </a:solidFill>
                <a:latin typeface="Arial" panose="020B0604020202020204" pitchFamily="34" charset="0"/>
                <a:ea typeface="+mn-ea"/>
                <a:cs typeface="Arial" panose="020B0604020202020204" pitchFamily="34" charset="0"/>
              </a:defRPr>
            </a:lvl1pPr>
            <a:lvl2pPr marL="457200" indent="0" algn="l" defTabSz="1018824" rtl="0" eaLnBrk="1" latinLnBrk="0" hangingPunct="1">
              <a:spcBef>
                <a:spcPct val="20000"/>
              </a:spcBef>
              <a:buFontTx/>
              <a:buNone/>
              <a:defRPr sz="1500" kern="1200" baseline="0">
                <a:solidFill>
                  <a:schemeClr val="tx1"/>
                </a:solidFill>
                <a:latin typeface="Arial Narrow"/>
                <a:ea typeface="+mn-ea"/>
                <a:cs typeface="+mn-cs"/>
              </a:defRPr>
            </a:lvl2pPr>
            <a:lvl3pPr marL="914400" indent="0" algn="l" defTabSz="1018824" rtl="0" eaLnBrk="1" latinLnBrk="0" hangingPunct="1">
              <a:spcBef>
                <a:spcPct val="20000"/>
              </a:spcBef>
              <a:buFontTx/>
              <a:buNone/>
              <a:defRPr sz="1500" kern="1200" baseline="0">
                <a:solidFill>
                  <a:schemeClr val="tx1"/>
                </a:solidFill>
                <a:latin typeface="Arial Narrow"/>
                <a:ea typeface="+mn-ea"/>
                <a:cs typeface="+mn-cs"/>
              </a:defRPr>
            </a:lvl3pPr>
            <a:lvl4pPr marL="1371600" indent="0" algn="l" defTabSz="1018824" rtl="0" eaLnBrk="1" latinLnBrk="0" hangingPunct="1">
              <a:spcBef>
                <a:spcPct val="20000"/>
              </a:spcBef>
              <a:buFontTx/>
              <a:buNone/>
              <a:defRPr sz="1500" kern="1200" baseline="0">
                <a:solidFill>
                  <a:schemeClr val="tx1"/>
                </a:solidFill>
                <a:latin typeface="Arial Narrow"/>
                <a:ea typeface="+mn-ea"/>
                <a:cs typeface="+mn-cs"/>
              </a:defRPr>
            </a:lvl4pPr>
            <a:lvl5pPr marL="1828800" indent="0" algn="l" defTabSz="1018824" rtl="0" eaLnBrk="1" latinLnBrk="0" hangingPunct="1">
              <a:spcBef>
                <a:spcPct val="20000"/>
              </a:spcBef>
              <a:buFontTx/>
              <a:buNone/>
              <a:defRPr sz="1500" kern="1200" baseline="0">
                <a:solidFill>
                  <a:schemeClr val="tx1"/>
                </a:solidFill>
                <a:latin typeface="Arial Narrow"/>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en-US" b="1" dirty="0"/>
          </a:p>
        </p:txBody>
      </p:sp>
      <p:grpSp>
        <p:nvGrpSpPr>
          <p:cNvPr id="17" name="Group 16">
            <a:extLst>
              <a:ext uri="{FF2B5EF4-FFF2-40B4-BE49-F238E27FC236}">
                <a16:creationId xmlns:a16="http://schemas.microsoft.com/office/drawing/2014/main" id="{0A3B952B-C80D-423B-A106-23F175EAF46D}"/>
              </a:ext>
            </a:extLst>
          </p:cNvPr>
          <p:cNvGrpSpPr/>
          <p:nvPr/>
        </p:nvGrpSpPr>
        <p:grpSpPr>
          <a:xfrm>
            <a:off x="0" y="6733680"/>
            <a:ext cx="10058400" cy="425904"/>
            <a:chOff x="0" y="6553200"/>
            <a:chExt cx="10058400" cy="425904"/>
          </a:xfrm>
        </p:grpSpPr>
        <p:cxnSp>
          <p:nvCxnSpPr>
            <p:cNvPr id="18" name="Straight Connector 17">
              <a:extLst>
                <a:ext uri="{FF2B5EF4-FFF2-40B4-BE49-F238E27FC236}">
                  <a16:creationId xmlns:a16="http://schemas.microsoft.com/office/drawing/2014/main" id="{1F9C27F8-77CC-49E6-AA45-F0718F257242}"/>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A5BB274-402E-4783-879F-DFCA80B99E33}"/>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1A5EE63-FCC9-4CC6-BF7D-45D66CEF8F9B}"/>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352B4857-EF20-4853-B937-6A2C5D22641C}"/>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C816FB03-2079-4E88-9833-BE5CA70C1744}"/>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8AC0CFC-07F7-4343-86DC-CE2E418D1B47}"/>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24" name="TextBox 23">
              <a:extLst>
                <a:ext uri="{FF2B5EF4-FFF2-40B4-BE49-F238E27FC236}">
                  <a16:creationId xmlns:a16="http://schemas.microsoft.com/office/drawing/2014/main" id="{759AFF15-D62B-4E7C-B00A-843137EC68E7}"/>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29" name="TextBox 28">
              <a:extLst>
                <a:ext uri="{FF2B5EF4-FFF2-40B4-BE49-F238E27FC236}">
                  <a16:creationId xmlns:a16="http://schemas.microsoft.com/office/drawing/2014/main" id="{9BE53571-0BF7-40EC-9326-C78295EBC31A}"/>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36" name="TextBox 35">
              <a:extLst>
                <a:ext uri="{FF2B5EF4-FFF2-40B4-BE49-F238E27FC236}">
                  <a16:creationId xmlns:a16="http://schemas.microsoft.com/office/drawing/2014/main" id="{595BD4F7-D22F-4E71-B202-5F8A23A55262}"/>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
        <p:nvSpPr>
          <p:cNvPr id="25" name="TextBox 24">
            <a:extLst>
              <a:ext uri="{FF2B5EF4-FFF2-40B4-BE49-F238E27FC236}">
                <a16:creationId xmlns:a16="http://schemas.microsoft.com/office/drawing/2014/main" id="{5DFDF9E6-73D6-40E1-8D4E-66678ED35714}"/>
              </a:ext>
            </a:extLst>
          </p:cNvPr>
          <p:cNvSpPr txBox="1"/>
          <p:nvPr/>
        </p:nvSpPr>
        <p:spPr>
          <a:xfrm>
            <a:off x="533400" y="1612471"/>
            <a:ext cx="560442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Have you ever bought bitcoin or another cryptocurrency?</a:t>
            </a:r>
          </a:p>
        </p:txBody>
      </p:sp>
      <p:pic>
        <p:nvPicPr>
          <p:cNvPr id="3" name="Picture 2">
            <a:extLst>
              <a:ext uri="{FF2B5EF4-FFF2-40B4-BE49-F238E27FC236}">
                <a16:creationId xmlns:a16="http://schemas.microsoft.com/office/drawing/2014/main" id="{F6214F09-E365-4BEF-B018-721EEB7EC2E3}"/>
              </a:ext>
            </a:extLst>
          </p:cNvPr>
          <p:cNvPicPr>
            <a:picLocks noChangeAspect="1"/>
          </p:cNvPicPr>
          <p:nvPr/>
        </p:nvPicPr>
        <p:blipFill rotWithShape="1">
          <a:blip r:embed="rId2"/>
          <a:srcRect l="20253" r="11554"/>
          <a:stretch/>
        </p:blipFill>
        <p:spPr>
          <a:xfrm>
            <a:off x="659218" y="2023878"/>
            <a:ext cx="4179482" cy="3677345"/>
          </a:xfrm>
          <a:prstGeom prst="rect">
            <a:avLst/>
          </a:prstGeom>
        </p:spPr>
      </p:pic>
      <p:sp>
        <p:nvSpPr>
          <p:cNvPr id="27" name="TextBox 26">
            <a:extLst>
              <a:ext uri="{FF2B5EF4-FFF2-40B4-BE49-F238E27FC236}">
                <a16:creationId xmlns:a16="http://schemas.microsoft.com/office/drawing/2014/main" id="{A55A8409-967D-4648-A820-8777B76FE693}"/>
              </a:ext>
            </a:extLst>
          </p:cNvPr>
          <p:cNvSpPr txBox="1"/>
          <p:nvPr/>
        </p:nvSpPr>
        <p:spPr>
          <a:xfrm>
            <a:off x="6091393" y="1612470"/>
            <a:ext cx="2062007"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Gender Makeup of Teen Crypto Traders</a:t>
            </a:r>
          </a:p>
        </p:txBody>
      </p:sp>
      <p:pic>
        <p:nvPicPr>
          <p:cNvPr id="4" name="Picture 3">
            <a:extLst>
              <a:ext uri="{FF2B5EF4-FFF2-40B4-BE49-F238E27FC236}">
                <a16:creationId xmlns:a16="http://schemas.microsoft.com/office/drawing/2014/main" id="{292E67F6-FC99-4646-A302-CEFB5F71B4DB}"/>
              </a:ext>
            </a:extLst>
          </p:cNvPr>
          <p:cNvPicPr>
            <a:picLocks noChangeAspect="1"/>
          </p:cNvPicPr>
          <p:nvPr/>
        </p:nvPicPr>
        <p:blipFill rotWithShape="1">
          <a:blip r:embed="rId3"/>
          <a:srcRect l="19965" r="19624"/>
          <a:stretch/>
        </p:blipFill>
        <p:spPr>
          <a:xfrm>
            <a:off x="5773656" y="2232618"/>
            <a:ext cx="2697480" cy="2821981"/>
          </a:xfrm>
          <a:prstGeom prst="rect">
            <a:avLst/>
          </a:prstGeom>
        </p:spPr>
      </p:pic>
      <p:cxnSp>
        <p:nvCxnSpPr>
          <p:cNvPr id="6" name="Straight Connector 5">
            <a:extLst>
              <a:ext uri="{FF2B5EF4-FFF2-40B4-BE49-F238E27FC236}">
                <a16:creationId xmlns:a16="http://schemas.microsoft.com/office/drawing/2014/main" id="{B1A7A9CA-7891-4F0F-A213-80F154BB8AFD}"/>
              </a:ext>
            </a:extLst>
          </p:cNvPr>
          <p:cNvCxnSpPr>
            <a:cxnSpLocks/>
          </p:cNvCxnSpPr>
          <p:nvPr/>
        </p:nvCxnSpPr>
        <p:spPr>
          <a:xfrm flipV="1">
            <a:off x="3581400" y="2579001"/>
            <a:ext cx="2552700" cy="316599"/>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F068597-5EF3-4154-A525-51D16A0FC075}"/>
              </a:ext>
            </a:extLst>
          </p:cNvPr>
          <p:cNvCxnSpPr>
            <a:cxnSpLocks/>
          </p:cNvCxnSpPr>
          <p:nvPr/>
        </p:nvCxnSpPr>
        <p:spPr>
          <a:xfrm>
            <a:off x="3941047" y="3625342"/>
            <a:ext cx="1926353" cy="62915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09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25% of Teens Have Used ChatGPT</a:t>
            </a:r>
          </a:p>
        </p:txBody>
      </p:sp>
      <p:sp>
        <p:nvSpPr>
          <p:cNvPr id="16" name="Rectangle 15"/>
          <p:cNvSpPr/>
          <p:nvPr/>
        </p:nvSpPr>
        <p:spPr>
          <a:xfrm>
            <a:off x="432569" y="5965211"/>
            <a:ext cx="9128759" cy="4701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94456">
              <a:spcAft>
                <a:spcPts val="640"/>
              </a:spcAft>
            </a:pPr>
            <a:r>
              <a:rPr lang="en-US" sz="1300" dirty="0">
                <a:solidFill>
                  <a:schemeClr val="tx1"/>
                </a:solidFill>
                <a:latin typeface="Arial" panose="020B0604020202020204" pitchFamily="34" charset="0"/>
                <a:cs typeface="Arial" panose="020B0604020202020204" pitchFamily="34" charset="0"/>
              </a:rPr>
              <a:t>25% of all teens have used or attempted to use ChatGPT. Notably, 73% of the teens who have used ChatGPT are male, while 24% are female and 3% are non-binary.</a:t>
            </a:r>
          </a:p>
        </p:txBody>
      </p:sp>
      <p:sp>
        <p:nvSpPr>
          <p:cNvPr id="7" name="Text Placeholder 5"/>
          <p:cNvSpPr txBox="1">
            <a:spLocks/>
          </p:cNvSpPr>
          <p:nvPr/>
        </p:nvSpPr>
        <p:spPr>
          <a:xfrm>
            <a:off x="5867400" y="1325871"/>
            <a:ext cx="3657600" cy="548658"/>
          </a:xfrm>
          <a:prstGeom prst="rect">
            <a:avLst/>
          </a:prstGeom>
        </p:spPr>
        <p:txBody>
          <a:bodyPr vert="horz" lIns="0" tIns="0" rIns="0" bIns="0"/>
          <a:lstStyle>
            <a:lvl1pPr marL="0" indent="0" algn="l" defTabSz="1018824" rtl="0" eaLnBrk="1" latinLnBrk="0" hangingPunct="1">
              <a:spcBef>
                <a:spcPct val="20000"/>
              </a:spcBef>
              <a:buFontTx/>
              <a:buNone/>
              <a:defRPr sz="1400" i="0" kern="1200" cap="none" spc="0" baseline="0">
                <a:solidFill>
                  <a:schemeClr val="tx1"/>
                </a:solidFill>
                <a:latin typeface="Arial" panose="020B0604020202020204" pitchFamily="34" charset="0"/>
                <a:ea typeface="+mn-ea"/>
                <a:cs typeface="Arial" panose="020B0604020202020204" pitchFamily="34" charset="0"/>
              </a:defRPr>
            </a:lvl1pPr>
            <a:lvl2pPr marL="457200" indent="0" algn="l" defTabSz="1018824" rtl="0" eaLnBrk="1" latinLnBrk="0" hangingPunct="1">
              <a:spcBef>
                <a:spcPct val="20000"/>
              </a:spcBef>
              <a:buFontTx/>
              <a:buNone/>
              <a:defRPr sz="1500" kern="1200" baseline="0">
                <a:solidFill>
                  <a:schemeClr val="tx1"/>
                </a:solidFill>
                <a:latin typeface="Arial Narrow"/>
                <a:ea typeface="+mn-ea"/>
                <a:cs typeface="+mn-cs"/>
              </a:defRPr>
            </a:lvl2pPr>
            <a:lvl3pPr marL="914400" indent="0" algn="l" defTabSz="1018824" rtl="0" eaLnBrk="1" latinLnBrk="0" hangingPunct="1">
              <a:spcBef>
                <a:spcPct val="20000"/>
              </a:spcBef>
              <a:buFontTx/>
              <a:buNone/>
              <a:defRPr sz="1500" kern="1200" baseline="0">
                <a:solidFill>
                  <a:schemeClr val="tx1"/>
                </a:solidFill>
                <a:latin typeface="Arial Narrow"/>
                <a:ea typeface="+mn-ea"/>
                <a:cs typeface="+mn-cs"/>
              </a:defRPr>
            </a:lvl3pPr>
            <a:lvl4pPr marL="1371600" indent="0" algn="l" defTabSz="1018824" rtl="0" eaLnBrk="1" latinLnBrk="0" hangingPunct="1">
              <a:spcBef>
                <a:spcPct val="20000"/>
              </a:spcBef>
              <a:buFontTx/>
              <a:buNone/>
              <a:defRPr sz="1500" kern="1200" baseline="0">
                <a:solidFill>
                  <a:schemeClr val="tx1"/>
                </a:solidFill>
                <a:latin typeface="Arial Narrow"/>
                <a:ea typeface="+mn-ea"/>
                <a:cs typeface="+mn-cs"/>
              </a:defRPr>
            </a:lvl4pPr>
            <a:lvl5pPr marL="1828800" indent="0" algn="l" defTabSz="1018824" rtl="0" eaLnBrk="1" latinLnBrk="0" hangingPunct="1">
              <a:spcBef>
                <a:spcPct val="20000"/>
              </a:spcBef>
              <a:buFontTx/>
              <a:buNone/>
              <a:defRPr sz="1500" kern="1200" baseline="0">
                <a:solidFill>
                  <a:schemeClr val="tx1"/>
                </a:solidFill>
                <a:latin typeface="Arial Narrow"/>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en-US" b="1" dirty="0"/>
          </a:p>
        </p:txBody>
      </p:sp>
      <p:grpSp>
        <p:nvGrpSpPr>
          <p:cNvPr id="17" name="Group 16">
            <a:extLst>
              <a:ext uri="{FF2B5EF4-FFF2-40B4-BE49-F238E27FC236}">
                <a16:creationId xmlns:a16="http://schemas.microsoft.com/office/drawing/2014/main" id="{0A3B952B-C80D-423B-A106-23F175EAF46D}"/>
              </a:ext>
            </a:extLst>
          </p:cNvPr>
          <p:cNvGrpSpPr/>
          <p:nvPr/>
        </p:nvGrpSpPr>
        <p:grpSpPr>
          <a:xfrm>
            <a:off x="0" y="6733680"/>
            <a:ext cx="10058400" cy="425904"/>
            <a:chOff x="0" y="6553200"/>
            <a:chExt cx="10058400" cy="425904"/>
          </a:xfrm>
        </p:grpSpPr>
        <p:cxnSp>
          <p:nvCxnSpPr>
            <p:cNvPr id="18" name="Straight Connector 17">
              <a:extLst>
                <a:ext uri="{FF2B5EF4-FFF2-40B4-BE49-F238E27FC236}">
                  <a16:creationId xmlns:a16="http://schemas.microsoft.com/office/drawing/2014/main" id="{1F9C27F8-77CC-49E6-AA45-F0718F257242}"/>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3A5BB274-402E-4783-879F-DFCA80B99E33}"/>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1A5EE63-FCC9-4CC6-BF7D-45D66CEF8F9B}"/>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352B4857-EF20-4853-B937-6A2C5D22641C}"/>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C816FB03-2079-4E88-9833-BE5CA70C1744}"/>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8AC0CFC-07F7-4343-86DC-CE2E418D1B47}"/>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24" name="TextBox 23">
              <a:extLst>
                <a:ext uri="{FF2B5EF4-FFF2-40B4-BE49-F238E27FC236}">
                  <a16:creationId xmlns:a16="http://schemas.microsoft.com/office/drawing/2014/main" id="{759AFF15-D62B-4E7C-B00A-843137EC68E7}"/>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29" name="TextBox 28">
              <a:extLst>
                <a:ext uri="{FF2B5EF4-FFF2-40B4-BE49-F238E27FC236}">
                  <a16:creationId xmlns:a16="http://schemas.microsoft.com/office/drawing/2014/main" id="{9BE53571-0BF7-40EC-9326-C78295EBC31A}"/>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36" name="TextBox 35">
              <a:extLst>
                <a:ext uri="{FF2B5EF4-FFF2-40B4-BE49-F238E27FC236}">
                  <a16:creationId xmlns:a16="http://schemas.microsoft.com/office/drawing/2014/main" id="{595BD4F7-D22F-4E71-B202-5F8A23A55262}"/>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
        <p:nvSpPr>
          <p:cNvPr id="25" name="TextBox 24">
            <a:extLst>
              <a:ext uri="{FF2B5EF4-FFF2-40B4-BE49-F238E27FC236}">
                <a16:creationId xmlns:a16="http://schemas.microsoft.com/office/drawing/2014/main" id="{5DFDF9E6-73D6-40E1-8D4E-66678ED35714}"/>
              </a:ext>
            </a:extLst>
          </p:cNvPr>
          <p:cNvSpPr txBox="1"/>
          <p:nvPr/>
        </p:nvSpPr>
        <p:spPr>
          <a:xfrm>
            <a:off x="432569" y="1612471"/>
            <a:ext cx="5604421"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Have you used or attempted to use ChatGPT?</a:t>
            </a:r>
          </a:p>
        </p:txBody>
      </p:sp>
      <p:sp>
        <p:nvSpPr>
          <p:cNvPr id="27" name="TextBox 26">
            <a:extLst>
              <a:ext uri="{FF2B5EF4-FFF2-40B4-BE49-F238E27FC236}">
                <a16:creationId xmlns:a16="http://schemas.microsoft.com/office/drawing/2014/main" id="{A55A8409-967D-4648-A820-8777B76FE693}"/>
              </a:ext>
            </a:extLst>
          </p:cNvPr>
          <p:cNvSpPr txBox="1"/>
          <p:nvPr/>
        </p:nvSpPr>
        <p:spPr>
          <a:xfrm>
            <a:off x="5867400" y="1600200"/>
            <a:ext cx="3758431"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Gender Makeup of Teen ChatGPT Users</a:t>
            </a:r>
          </a:p>
        </p:txBody>
      </p:sp>
      <p:pic>
        <p:nvPicPr>
          <p:cNvPr id="5" name="Picture 4">
            <a:extLst>
              <a:ext uri="{FF2B5EF4-FFF2-40B4-BE49-F238E27FC236}">
                <a16:creationId xmlns:a16="http://schemas.microsoft.com/office/drawing/2014/main" id="{F0961E3C-EFF3-495B-B7B5-8881593F99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8687" y="1985107"/>
            <a:ext cx="4532184" cy="3361467"/>
          </a:xfrm>
          <a:prstGeom prst="rect">
            <a:avLst/>
          </a:prstGeom>
        </p:spPr>
      </p:pic>
      <p:pic>
        <p:nvPicPr>
          <p:cNvPr id="8" name="Picture 7">
            <a:extLst>
              <a:ext uri="{FF2B5EF4-FFF2-40B4-BE49-F238E27FC236}">
                <a16:creationId xmlns:a16="http://schemas.microsoft.com/office/drawing/2014/main" id="{B0C13428-0CF3-4140-BB7A-39B0CC53E9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028395" y="1958622"/>
            <a:ext cx="3335610" cy="3119011"/>
          </a:xfrm>
          <a:prstGeom prst="rect">
            <a:avLst/>
          </a:prstGeom>
        </p:spPr>
      </p:pic>
      <p:cxnSp>
        <p:nvCxnSpPr>
          <p:cNvPr id="12" name="Straight Arrow Connector 11">
            <a:extLst>
              <a:ext uri="{FF2B5EF4-FFF2-40B4-BE49-F238E27FC236}">
                <a16:creationId xmlns:a16="http://schemas.microsoft.com/office/drawing/2014/main" id="{F574419B-449A-4B7B-B300-6C193AD2BD95}"/>
              </a:ext>
            </a:extLst>
          </p:cNvPr>
          <p:cNvCxnSpPr>
            <a:cxnSpLocks/>
          </p:cNvCxnSpPr>
          <p:nvPr/>
        </p:nvCxnSpPr>
        <p:spPr>
          <a:xfrm>
            <a:off x="4749388" y="4114800"/>
            <a:ext cx="1489621" cy="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99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Teen iPhone Ownership Remains Elevated</a:t>
            </a:r>
          </a:p>
        </p:txBody>
      </p:sp>
      <p:sp>
        <p:nvSpPr>
          <p:cNvPr id="25" name="Rectangle 24"/>
          <p:cNvSpPr/>
          <p:nvPr/>
        </p:nvSpPr>
        <p:spPr>
          <a:xfrm>
            <a:off x="466344" y="5907512"/>
            <a:ext cx="9125712" cy="7979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iPhone ownership remains near record highs at 87%</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Intent to purchase an iPhone was also near record highs at 88%</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We feel the data remains positive for iPhone adoption given the successful rollout of the latest iPhone models</a:t>
            </a:r>
          </a:p>
        </p:txBody>
      </p:sp>
      <p:grpSp>
        <p:nvGrpSpPr>
          <p:cNvPr id="18" name="Group 17">
            <a:extLst>
              <a:ext uri="{FF2B5EF4-FFF2-40B4-BE49-F238E27FC236}">
                <a16:creationId xmlns:a16="http://schemas.microsoft.com/office/drawing/2014/main" id="{F51CB8A1-6A3E-40C7-B9DE-E6FB927DF2B8}"/>
              </a:ext>
            </a:extLst>
          </p:cNvPr>
          <p:cNvGrpSpPr/>
          <p:nvPr/>
        </p:nvGrpSpPr>
        <p:grpSpPr>
          <a:xfrm>
            <a:off x="0" y="6733680"/>
            <a:ext cx="10058400" cy="425904"/>
            <a:chOff x="0" y="6553200"/>
            <a:chExt cx="10058400" cy="425904"/>
          </a:xfrm>
        </p:grpSpPr>
        <p:cxnSp>
          <p:nvCxnSpPr>
            <p:cNvPr id="19" name="Straight Connector 18">
              <a:extLst>
                <a:ext uri="{FF2B5EF4-FFF2-40B4-BE49-F238E27FC236}">
                  <a16:creationId xmlns:a16="http://schemas.microsoft.com/office/drawing/2014/main" id="{BAC6317B-64F5-4742-ACE8-16DA13046BDA}"/>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169C7F0-FCE0-43FF-9327-9A86CDB73D7C}"/>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4252B17-4CE6-4791-B6AC-E83FE7174B65}"/>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E29F6987-B95E-4F5D-B970-2C164374C0A4}"/>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39F48E0D-963C-44A9-8D86-047BD81848E5}"/>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B16B4EE-C5AB-42C8-9023-A045D41B3077}"/>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26" name="TextBox 25">
              <a:extLst>
                <a:ext uri="{FF2B5EF4-FFF2-40B4-BE49-F238E27FC236}">
                  <a16:creationId xmlns:a16="http://schemas.microsoft.com/office/drawing/2014/main" id="{39302D3C-0EAC-4E33-BE4A-8D2C3E31E410}"/>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29" name="TextBox 28">
              <a:extLst>
                <a:ext uri="{FF2B5EF4-FFF2-40B4-BE49-F238E27FC236}">
                  <a16:creationId xmlns:a16="http://schemas.microsoft.com/office/drawing/2014/main" id="{4EC950F8-C6B3-4628-8F24-927C91FF81F8}"/>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30" name="TextBox 29">
              <a:extLst>
                <a:ext uri="{FF2B5EF4-FFF2-40B4-BE49-F238E27FC236}">
                  <a16:creationId xmlns:a16="http://schemas.microsoft.com/office/drawing/2014/main" id="{7685F0D0-5633-4D78-BEF8-42F57D4E5C7D}"/>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pic>
        <p:nvPicPr>
          <p:cNvPr id="4" name="Picture 3">
            <a:extLst>
              <a:ext uri="{FF2B5EF4-FFF2-40B4-BE49-F238E27FC236}">
                <a16:creationId xmlns:a16="http://schemas.microsoft.com/office/drawing/2014/main" id="{7E5538D4-B543-405F-A9B6-DD6A76BAA326}"/>
              </a:ext>
            </a:extLst>
          </p:cNvPr>
          <p:cNvPicPr>
            <a:picLocks noChangeAspect="1"/>
          </p:cNvPicPr>
          <p:nvPr/>
        </p:nvPicPr>
        <p:blipFill>
          <a:blip r:embed="rId2"/>
          <a:stretch>
            <a:fillRect/>
          </a:stretch>
        </p:blipFill>
        <p:spPr>
          <a:xfrm>
            <a:off x="552450" y="1524000"/>
            <a:ext cx="8953500" cy="4103223"/>
          </a:xfrm>
          <a:prstGeom prst="rect">
            <a:avLst/>
          </a:prstGeom>
        </p:spPr>
      </p:pic>
    </p:spTree>
    <p:extLst>
      <p:ext uri="{BB962C8B-B14F-4D97-AF65-F5344CB8AC3E}">
        <p14:creationId xmlns:p14="http://schemas.microsoft.com/office/powerpoint/2010/main" val="59643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7D5029-0F8F-4917-B456-62DA87F1BF47}"/>
              </a:ext>
            </a:extLst>
          </p:cNvPr>
          <p:cNvPicPr>
            <a:picLocks noChangeAspect="1"/>
          </p:cNvPicPr>
          <p:nvPr/>
        </p:nvPicPr>
        <p:blipFill>
          <a:blip r:embed="rId2"/>
          <a:stretch>
            <a:fillRect/>
          </a:stretch>
        </p:blipFill>
        <p:spPr>
          <a:xfrm>
            <a:off x="466344" y="1755649"/>
            <a:ext cx="5468112" cy="2555431"/>
          </a:xfrm>
          <a:prstGeom prst="rect">
            <a:avLst/>
          </a:prstGeom>
        </p:spPr>
      </p:pic>
      <p:pic>
        <p:nvPicPr>
          <p:cNvPr id="6" name="Picture 5">
            <a:extLst>
              <a:ext uri="{FF2B5EF4-FFF2-40B4-BE49-F238E27FC236}">
                <a16:creationId xmlns:a16="http://schemas.microsoft.com/office/drawing/2014/main" id="{5A796321-45D9-4327-B52F-F9E7B333C283}"/>
              </a:ext>
            </a:extLst>
          </p:cNvPr>
          <p:cNvPicPr>
            <a:picLocks noChangeAspect="1"/>
          </p:cNvPicPr>
          <p:nvPr/>
        </p:nvPicPr>
        <p:blipFill>
          <a:blip r:embed="rId3"/>
          <a:stretch>
            <a:fillRect/>
          </a:stretch>
        </p:blipFill>
        <p:spPr>
          <a:xfrm>
            <a:off x="6030923" y="2074441"/>
            <a:ext cx="3675888" cy="2430187"/>
          </a:xfrm>
          <a:prstGeom prst="rect">
            <a:avLst/>
          </a:prstGeom>
        </p:spPr>
      </p:pic>
      <p:sp>
        <p:nvSpPr>
          <p:cNvPr id="2" name="Title 1"/>
          <p:cNvSpPr>
            <a:spLocks noGrp="1"/>
          </p:cNvSpPr>
          <p:nvPr>
            <p:ph type="title"/>
          </p:nvPr>
        </p:nvSpPr>
        <p:spPr>
          <a:xfrm>
            <a:off x="457200" y="838199"/>
            <a:ext cx="9128760" cy="457200"/>
          </a:xfrm>
        </p:spPr>
        <p:txBody>
          <a:bodyPr/>
          <a:lstStyle/>
          <a:p>
            <a:r>
              <a:rPr lang="en-US" dirty="0"/>
              <a:t>Teen Gaming | Full-Game Downloads &amp; Console Purchases</a:t>
            </a:r>
          </a:p>
        </p:txBody>
      </p:sp>
      <p:sp>
        <p:nvSpPr>
          <p:cNvPr id="4" name="Text Placeholder 3"/>
          <p:cNvSpPr>
            <a:spLocks noGrp="1"/>
          </p:cNvSpPr>
          <p:nvPr>
            <p:ph type="body" sz="quarter" idx="13"/>
          </p:nvPr>
        </p:nvSpPr>
        <p:spPr>
          <a:xfrm>
            <a:off x="457200" y="1298448"/>
            <a:ext cx="9125712" cy="228600"/>
          </a:xfrm>
        </p:spPr>
        <p:txBody>
          <a:bodyPr/>
          <a:lstStyle/>
          <a:p>
            <a:r>
              <a:rPr lang="en-US" b="1" dirty="0"/>
              <a:t>Full-game downloads were up 3% vs. LY, and broke &gt;60% of weighted avg. games</a:t>
            </a:r>
          </a:p>
        </p:txBody>
      </p:sp>
      <p:sp>
        <p:nvSpPr>
          <p:cNvPr id="5" name="Rectangle 4"/>
          <p:cNvSpPr/>
          <p:nvPr/>
        </p:nvSpPr>
        <p:spPr>
          <a:xfrm>
            <a:off x="6225540" y="1527048"/>
            <a:ext cx="3466349" cy="57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u="sng" dirty="0">
                <a:solidFill>
                  <a:schemeClr val="tx1"/>
                </a:solidFill>
                <a:latin typeface="Arial" panose="020B0604020202020204" pitchFamily="34" charset="0"/>
                <a:cs typeface="Arial" panose="020B0604020202020204" pitchFamily="34" charset="0"/>
              </a:rPr>
              <a:t>Purchasing a New Console in the Next 2 Years?</a:t>
            </a:r>
          </a:p>
        </p:txBody>
      </p:sp>
      <p:sp>
        <p:nvSpPr>
          <p:cNvPr id="14" name="Rectangle 13"/>
          <p:cNvSpPr/>
          <p:nvPr/>
        </p:nvSpPr>
        <p:spPr>
          <a:xfrm>
            <a:off x="466344" y="5720840"/>
            <a:ext cx="9125712" cy="1000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1200" dirty="0">
                <a:solidFill>
                  <a:schemeClr val="tx1"/>
                </a:solidFill>
                <a:latin typeface="Arial" panose="020B0604020202020204" pitchFamily="34" charset="0"/>
                <a:cs typeface="Arial" panose="020B0604020202020204" pitchFamily="34" charset="0"/>
              </a:rPr>
              <a:t>Full-game downloads are most important to CDNs in the Gaming vertical, and teens continue to download &gt;50% of their games on a weighted average basis. There was a decent uptick to 60% of games being downloaded on a weighted average basis, which suggests to us a continued multi-year trend higher and direct downloads increasing. Anticipated console purchasing over the next two years did slightly increase, but remains sub-50%.</a:t>
            </a:r>
          </a:p>
        </p:txBody>
      </p:sp>
      <p:sp>
        <p:nvSpPr>
          <p:cNvPr id="16" name="Rectangle 15"/>
          <p:cNvSpPr/>
          <p:nvPr/>
        </p:nvSpPr>
        <p:spPr>
          <a:xfrm>
            <a:off x="1059492" y="4405214"/>
            <a:ext cx="4267200" cy="111225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700" b="1" u="sng" dirty="0">
                <a:solidFill>
                  <a:schemeClr val="tx1"/>
                </a:solidFill>
                <a:latin typeface="Arial" panose="020B0604020202020204" pitchFamily="34" charset="0"/>
                <a:cs typeface="Arial" panose="020B0604020202020204" pitchFamily="34" charset="0"/>
              </a:rPr>
              <a:t>Wtd Avg Games Downloaded</a:t>
            </a:r>
          </a:p>
          <a:p>
            <a:pPr algn="ctr"/>
            <a:r>
              <a:rPr lang="en-US" sz="1700" b="1" dirty="0">
                <a:solidFill>
                  <a:schemeClr val="accent1"/>
                </a:solidFill>
                <a:latin typeface="Arial" panose="020B0604020202020204" pitchFamily="34" charset="0"/>
                <a:cs typeface="Arial" panose="020B0604020202020204" pitchFamily="34" charset="0"/>
              </a:rPr>
              <a:t>1H23: 60%</a:t>
            </a:r>
          </a:p>
          <a:p>
            <a:pPr algn="ctr"/>
            <a:r>
              <a:rPr lang="en-US" sz="1700" dirty="0">
                <a:solidFill>
                  <a:schemeClr val="accent3"/>
                </a:solidFill>
                <a:latin typeface="Arial" panose="020B0604020202020204" pitchFamily="34" charset="0"/>
                <a:cs typeface="Arial" panose="020B0604020202020204" pitchFamily="34" charset="0"/>
              </a:rPr>
              <a:t>2H22: 56%</a:t>
            </a:r>
          </a:p>
          <a:p>
            <a:pPr algn="ctr"/>
            <a:r>
              <a:rPr lang="en-US" sz="1700" dirty="0">
                <a:solidFill>
                  <a:schemeClr val="accent5"/>
                </a:solidFill>
                <a:latin typeface="Arial" panose="020B0604020202020204" pitchFamily="34" charset="0"/>
                <a:cs typeface="Arial" panose="020B0604020202020204" pitchFamily="34" charset="0"/>
              </a:rPr>
              <a:t>1H22: 57%</a:t>
            </a:r>
          </a:p>
        </p:txBody>
      </p:sp>
      <p:sp>
        <p:nvSpPr>
          <p:cNvPr id="18" name="Rectangle 17"/>
          <p:cNvSpPr/>
          <p:nvPr/>
        </p:nvSpPr>
        <p:spPr>
          <a:xfrm>
            <a:off x="6032606" y="4405214"/>
            <a:ext cx="3518436" cy="111225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700" b="1" u="sng" dirty="0">
                <a:solidFill>
                  <a:schemeClr val="tx1"/>
                </a:solidFill>
                <a:latin typeface="Arial" panose="020B0604020202020204" pitchFamily="34" charset="0"/>
                <a:cs typeface="Arial" panose="020B0604020202020204" pitchFamily="34" charset="0"/>
              </a:rPr>
              <a:t>Console Purchasing</a:t>
            </a:r>
          </a:p>
          <a:p>
            <a:pPr algn="ctr"/>
            <a:r>
              <a:rPr lang="en-US" sz="1700" b="1" dirty="0">
                <a:solidFill>
                  <a:schemeClr val="accent1"/>
                </a:solidFill>
                <a:latin typeface="Arial" panose="020B0604020202020204" pitchFamily="34" charset="0"/>
                <a:cs typeface="Arial" panose="020B0604020202020204" pitchFamily="34" charset="0"/>
              </a:rPr>
              <a:t>1H23: 47%</a:t>
            </a:r>
          </a:p>
          <a:p>
            <a:pPr algn="ctr"/>
            <a:r>
              <a:rPr lang="en-US" sz="1700" dirty="0">
                <a:solidFill>
                  <a:schemeClr val="accent3"/>
                </a:solidFill>
                <a:latin typeface="Arial" panose="020B0604020202020204" pitchFamily="34" charset="0"/>
                <a:cs typeface="Arial" panose="020B0604020202020204" pitchFamily="34" charset="0"/>
              </a:rPr>
              <a:t>2H22: 44%</a:t>
            </a:r>
          </a:p>
          <a:p>
            <a:pPr algn="ctr"/>
            <a:r>
              <a:rPr lang="en-US" sz="1700" dirty="0">
                <a:solidFill>
                  <a:schemeClr val="accent5"/>
                </a:solidFill>
                <a:latin typeface="Arial" panose="020B0604020202020204" pitchFamily="34" charset="0"/>
                <a:cs typeface="Arial" panose="020B0604020202020204" pitchFamily="34" charset="0"/>
              </a:rPr>
              <a:t>1H22: 46%</a:t>
            </a:r>
          </a:p>
        </p:txBody>
      </p:sp>
      <p:grpSp>
        <p:nvGrpSpPr>
          <p:cNvPr id="22" name="Group 21">
            <a:extLst>
              <a:ext uri="{FF2B5EF4-FFF2-40B4-BE49-F238E27FC236}">
                <a16:creationId xmlns:a16="http://schemas.microsoft.com/office/drawing/2014/main" id="{217B2444-D42C-4638-B87B-96A9575062D8}"/>
              </a:ext>
            </a:extLst>
          </p:cNvPr>
          <p:cNvGrpSpPr/>
          <p:nvPr/>
        </p:nvGrpSpPr>
        <p:grpSpPr>
          <a:xfrm>
            <a:off x="0" y="6733680"/>
            <a:ext cx="10058400" cy="425904"/>
            <a:chOff x="0" y="6553200"/>
            <a:chExt cx="10058400" cy="425904"/>
          </a:xfrm>
        </p:grpSpPr>
        <p:cxnSp>
          <p:nvCxnSpPr>
            <p:cNvPr id="23" name="Straight Connector 22">
              <a:extLst>
                <a:ext uri="{FF2B5EF4-FFF2-40B4-BE49-F238E27FC236}">
                  <a16:creationId xmlns:a16="http://schemas.microsoft.com/office/drawing/2014/main" id="{303E5592-351B-442F-AA60-9F3EB590F9E8}"/>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DA9C31D-A349-4EBB-82B6-3A11B426F7E1}"/>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11530B5D-47CA-4952-B46D-FB6A06FF88C7}"/>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9494A95-7CC5-4CDA-8A24-6D1103950AB5}"/>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CC13AF86-C085-4974-A2F7-E23E64C1DD5B}"/>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2317C749-D179-4A90-8C72-89B3677208FF}"/>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9" name="TextBox 38">
              <a:extLst>
                <a:ext uri="{FF2B5EF4-FFF2-40B4-BE49-F238E27FC236}">
                  <a16:creationId xmlns:a16="http://schemas.microsoft.com/office/drawing/2014/main" id="{BE31D38A-7EF5-4839-83D7-0AAD8F43E46C}"/>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40" name="TextBox 39">
              <a:extLst>
                <a:ext uri="{FF2B5EF4-FFF2-40B4-BE49-F238E27FC236}">
                  <a16:creationId xmlns:a16="http://schemas.microsoft.com/office/drawing/2014/main" id="{2EEC0B22-BDC2-4146-88AD-9128EDBC090F}"/>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41" name="TextBox 40">
              <a:extLst>
                <a:ext uri="{FF2B5EF4-FFF2-40B4-BE49-F238E27FC236}">
                  <a16:creationId xmlns:a16="http://schemas.microsoft.com/office/drawing/2014/main" id="{4967EE3C-6B4B-4B4B-910A-F11E1DEF0627}"/>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180878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latin typeface="Arial" panose="020B0604020202020204" pitchFamily="34" charset="0"/>
                <a:cs typeface="Arial" panose="020B0604020202020204" pitchFamily="34" charset="0"/>
              </a:rPr>
              <a:t>DISCLOSURES</a:t>
            </a:r>
          </a:p>
        </p:txBody>
      </p:sp>
      <p:sp>
        <p:nvSpPr>
          <p:cNvPr id="3" name="Text Placeholder 2"/>
          <p:cNvSpPr>
            <a:spLocks noGrp="1"/>
          </p:cNvSpPr>
          <p:nvPr>
            <p:ph type="body" sz="quarter" idx="22"/>
          </p:nvPr>
        </p:nvSpPr>
        <p:spPr>
          <a:xfrm>
            <a:off x="457200" y="1292914"/>
            <a:ext cx="9144000" cy="5740931"/>
          </a:xfrm>
        </p:spPr>
        <p:txBody>
          <a:bodyPr/>
          <a:lstStyle/>
          <a:p>
            <a:pPr marL="0" indent="0">
              <a:spcAft>
                <a:spcPts val="0"/>
              </a:spcAft>
              <a:buNone/>
            </a:pPr>
            <a:r>
              <a:rPr lang="en-US" sz="1200" dirty="0">
                <a:latin typeface="Arial" panose="020B0604020202020204" pitchFamily="34" charset="0"/>
                <a:ea typeface="MS Mincho"/>
                <a:cs typeface="Arial" panose="020B0604020202020204" pitchFamily="34" charset="0"/>
              </a:rPr>
              <a:t>Disclosures for universe of: </a:t>
            </a:r>
            <a:r>
              <a:rPr lang="en-US" sz="1200" b="1" dirty="0">
                <a:solidFill>
                  <a:srgbClr val="4A4F55"/>
                </a:solidFill>
                <a:latin typeface="Arial" panose="020B0604020202020204"/>
                <a:ea typeface="華康楷體(P)-GB5" pitchFamily="66" charset="-120"/>
              </a:rPr>
              <a:t>Ed Yruma, Abbie Zvejnieks</a:t>
            </a:r>
            <a:endParaRPr lang="en-US" sz="1200" dirty="0">
              <a:latin typeface="Arial" panose="020B0604020202020204" pitchFamily="34" charset="0"/>
              <a:ea typeface="MS Mincho"/>
              <a:cs typeface="Arial" panose="020B0604020202020204" pitchFamily="34" charset="0"/>
            </a:endParaRPr>
          </a:p>
          <a:p>
            <a:pPr marL="0" indent="0">
              <a:spcAft>
                <a:spcPts val="0"/>
              </a:spcAft>
              <a:buNone/>
            </a:pPr>
            <a:r>
              <a:rPr lang="en-US" sz="1200" b="0" dirty="0">
                <a:latin typeface="Arial" panose="020B0604020202020204" pitchFamily="34" charset="0"/>
                <a:ea typeface="MS Mincho"/>
                <a:cs typeface="Arial" panose="020B0604020202020204" pitchFamily="34" charset="0"/>
              </a:rPr>
              <a:t> </a:t>
            </a:r>
          </a:p>
          <a:p>
            <a:pPr marL="0" indent="0">
              <a:spcAft>
                <a:spcPts val="0"/>
              </a:spcAft>
              <a:buNone/>
            </a:pPr>
            <a:r>
              <a:rPr lang="en-US" sz="1200" b="0" dirty="0">
                <a:latin typeface="Arial" panose="020B0604020202020204" pitchFamily="34" charset="0"/>
                <a:ea typeface="MS Mincho"/>
                <a:cs typeface="Arial" panose="020B0604020202020204" pitchFamily="34" charset="0"/>
              </a:rPr>
              <a:t>1. I or a household member has a financial interest in the securities of the following companies: none</a:t>
            </a:r>
          </a:p>
          <a:p>
            <a:pPr marL="0" indent="0">
              <a:spcAft>
                <a:spcPts val="0"/>
              </a:spcAft>
              <a:buNone/>
            </a:pPr>
            <a:r>
              <a:rPr lang="en-US" sz="1200" b="0" dirty="0">
                <a:latin typeface="Arial" panose="020B0604020202020204" pitchFamily="34" charset="0"/>
                <a:ea typeface="MS Mincho"/>
                <a:cs typeface="Arial" panose="020B0604020202020204" pitchFamily="34" charset="0"/>
              </a:rPr>
              <a:t> </a:t>
            </a:r>
          </a:p>
          <a:p>
            <a:pPr marL="0" indent="0">
              <a:spcAft>
                <a:spcPts val="0"/>
              </a:spcAft>
              <a:buNone/>
            </a:pPr>
            <a:r>
              <a:rPr lang="en-US" sz="1200" b="0" dirty="0">
                <a:latin typeface="Arial" panose="020B0604020202020204" pitchFamily="34" charset="0"/>
                <a:ea typeface="MS Mincho"/>
                <a:cs typeface="Arial" panose="020B0604020202020204" pitchFamily="34" charset="0"/>
              </a:rPr>
              <a:t>2. I or a household member is an officer, director, or advisory board member of the following companies: none</a:t>
            </a:r>
          </a:p>
          <a:p>
            <a:pPr marL="0" indent="0">
              <a:spcAft>
                <a:spcPts val="0"/>
              </a:spcAft>
              <a:buNone/>
            </a:pPr>
            <a:r>
              <a:rPr lang="en-US" sz="1200" b="0" dirty="0">
                <a:latin typeface="Arial" panose="020B0604020202020204" pitchFamily="34" charset="0"/>
                <a:ea typeface="MS Mincho"/>
                <a:cs typeface="Arial" panose="020B0604020202020204" pitchFamily="34" charset="0"/>
              </a:rPr>
              <a:t> </a:t>
            </a:r>
          </a:p>
          <a:p>
            <a:pPr marL="0" indent="0">
              <a:spcAft>
                <a:spcPts val="0"/>
              </a:spcAft>
              <a:buNone/>
            </a:pPr>
            <a:r>
              <a:rPr lang="en-US" sz="1200" b="0" dirty="0">
                <a:latin typeface="Arial" panose="020B0604020202020204" pitchFamily="34" charset="0"/>
                <a:ea typeface="MS Mincho"/>
                <a:cs typeface="Arial" panose="020B0604020202020204" pitchFamily="34" charset="0"/>
              </a:rPr>
              <a:t>3. I have received compensation within the past 12 months from the following companies: none</a:t>
            </a:r>
          </a:p>
          <a:p>
            <a:pPr marL="0" indent="0">
              <a:spcAft>
                <a:spcPts val="0"/>
              </a:spcAft>
              <a:buNone/>
            </a:pPr>
            <a:r>
              <a:rPr lang="en-US" sz="1200" b="0" dirty="0">
                <a:latin typeface="Arial" panose="020B0604020202020204" pitchFamily="34" charset="0"/>
                <a:ea typeface="MS Mincho"/>
                <a:cs typeface="Arial" panose="020B0604020202020204" pitchFamily="34" charset="0"/>
              </a:rPr>
              <a:t> </a:t>
            </a:r>
          </a:p>
          <a:p>
            <a:pPr marL="0" indent="0">
              <a:spcAft>
                <a:spcPts val="0"/>
              </a:spcAft>
              <a:buNone/>
            </a:pPr>
            <a:r>
              <a:rPr lang="en-US" sz="1200" b="0" dirty="0">
                <a:latin typeface="Arial" panose="020B0604020202020204" pitchFamily="34" charset="0"/>
                <a:ea typeface="MS Mincho"/>
                <a:cs typeface="Arial" panose="020B0604020202020204" pitchFamily="34" charset="0"/>
              </a:rPr>
              <a:t>4. Piper Sandler or its affiliates beneficially own 1% or more of any class of common equities of the following companies: none</a:t>
            </a:r>
          </a:p>
          <a:p>
            <a:pPr marL="0" indent="0">
              <a:spcAft>
                <a:spcPts val="0"/>
              </a:spcAft>
              <a:buNone/>
            </a:pPr>
            <a:r>
              <a:rPr lang="en-US" sz="1200" b="0" dirty="0">
                <a:latin typeface="Arial" panose="020B0604020202020204" pitchFamily="34" charset="0"/>
                <a:ea typeface="MS Mincho"/>
                <a:cs typeface="Arial" panose="020B0604020202020204" pitchFamily="34" charset="0"/>
              </a:rPr>
              <a:t> </a:t>
            </a:r>
          </a:p>
          <a:p>
            <a:pPr marL="0" indent="0">
              <a:spcAft>
                <a:spcPts val="0"/>
              </a:spcAft>
              <a:buNone/>
            </a:pPr>
            <a:r>
              <a:rPr lang="en-US" sz="1200" b="0" dirty="0">
                <a:latin typeface="Arial" panose="020B0604020202020204" pitchFamily="34" charset="0"/>
                <a:ea typeface="MS Mincho"/>
                <a:cs typeface="Arial" panose="020B0604020202020204" pitchFamily="34" charset="0"/>
              </a:rPr>
              <a:t>5. Piper Sandler has received compensation for investment banking services from or has had a client relationship with the following companies within the past 12 months: none</a:t>
            </a:r>
          </a:p>
          <a:p>
            <a:pPr marL="0" indent="0">
              <a:spcAft>
                <a:spcPts val="0"/>
              </a:spcAft>
              <a:buNone/>
            </a:pPr>
            <a:r>
              <a:rPr lang="en-US" sz="1200" b="0" dirty="0">
                <a:latin typeface="Arial" panose="020B0604020202020204" pitchFamily="34" charset="0"/>
                <a:ea typeface="MS Mincho"/>
                <a:cs typeface="Arial" panose="020B0604020202020204" pitchFamily="34" charset="0"/>
              </a:rPr>
              <a:t> </a:t>
            </a:r>
          </a:p>
          <a:p>
            <a:pPr marL="0" indent="0">
              <a:spcAft>
                <a:spcPts val="0"/>
              </a:spcAft>
              <a:buNone/>
            </a:pPr>
            <a:r>
              <a:rPr lang="en-US" sz="1200" b="0" dirty="0">
                <a:latin typeface="Arial" panose="020B0604020202020204" pitchFamily="34" charset="0"/>
                <a:ea typeface="MS Mincho"/>
                <a:cs typeface="Arial" panose="020B0604020202020204" pitchFamily="34" charset="0"/>
              </a:rPr>
              <a:t>6. Piper Sandler expects to receive or intends to seek compensation for investment banking services from the following companies in the next 3 months: none</a:t>
            </a:r>
          </a:p>
          <a:p>
            <a:pPr marL="0" indent="0">
              <a:spcAft>
                <a:spcPts val="0"/>
              </a:spcAft>
              <a:buNone/>
            </a:pPr>
            <a:r>
              <a:rPr lang="en-US" sz="1200" b="0" dirty="0">
                <a:latin typeface="Arial" panose="020B0604020202020204" pitchFamily="34" charset="0"/>
                <a:ea typeface="MS Mincho"/>
                <a:cs typeface="Arial" panose="020B0604020202020204" pitchFamily="34" charset="0"/>
              </a:rPr>
              <a:t> </a:t>
            </a:r>
          </a:p>
          <a:p>
            <a:pPr marL="0" indent="0">
              <a:spcAft>
                <a:spcPts val="0"/>
              </a:spcAft>
              <a:buNone/>
            </a:pPr>
            <a:r>
              <a:rPr lang="en-US" sz="1200" b="0" dirty="0">
                <a:latin typeface="Arial" panose="020B0604020202020204" pitchFamily="34" charset="0"/>
                <a:ea typeface="MS Mincho"/>
                <a:cs typeface="Arial" panose="020B0604020202020204" pitchFamily="34" charset="0"/>
              </a:rPr>
              <a:t>7. Within the past 12 months Piper Sandler was a managing underwriter of a public offering of, or dealer manager of a tender offer for, the securities of the following companies: none</a:t>
            </a:r>
          </a:p>
          <a:p>
            <a:pPr marL="0" indent="0">
              <a:spcAft>
                <a:spcPts val="0"/>
              </a:spcAft>
              <a:buNone/>
            </a:pPr>
            <a:r>
              <a:rPr lang="en-US" sz="1200" b="0" dirty="0">
                <a:latin typeface="Arial" panose="020B0604020202020204" pitchFamily="34" charset="0"/>
                <a:ea typeface="MS Mincho"/>
                <a:cs typeface="Arial" panose="020B0604020202020204" pitchFamily="34" charset="0"/>
              </a:rPr>
              <a:t> </a:t>
            </a:r>
          </a:p>
          <a:p>
            <a:pPr marL="0" indent="0">
              <a:spcAft>
                <a:spcPts val="0"/>
              </a:spcAft>
              <a:buNone/>
            </a:pPr>
            <a:r>
              <a:rPr lang="en-US" sz="1200" b="0" dirty="0">
                <a:latin typeface="Arial" panose="020B0604020202020204" pitchFamily="34" charset="0"/>
                <a:ea typeface="MS Mincho"/>
                <a:cs typeface="Arial" panose="020B0604020202020204" pitchFamily="34" charset="0"/>
              </a:rPr>
              <a:t>8. Piper Sandler has received </a:t>
            </a:r>
            <a:r>
              <a:rPr lang="en-US" sz="1200" b="0" dirty="0">
                <a:ea typeface="MS Mincho"/>
              </a:rPr>
              <a:t>compensation for non-investment banking services from or has had a client relationship with the following companies within the past 12 months: WWW</a:t>
            </a:r>
          </a:p>
          <a:p>
            <a:pPr marL="0" indent="0">
              <a:spcAft>
                <a:spcPts val="0"/>
              </a:spcAft>
              <a:buNone/>
            </a:pPr>
            <a:r>
              <a:rPr lang="en-US" sz="1200" b="0" dirty="0">
                <a:latin typeface="Arial" panose="020B0604020202020204" pitchFamily="34" charset="0"/>
                <a:ea typeface="MS Mincho"/>
                <a:cs typeface="Arial" panose="020B0604020202020204" pitchFamily="34" charset="0"/>
              </a:rPr>
              <a:t> </a:t>
            </a:r>
          </a:p>
          <a:p>
            <a:pPr marL="0" indent="0">
              <a:spcAft>
                <a:spcPts val="0"/>
              </a:spcAft>
              <a:buNone/>
            </a:pPr>
            <a:r>
              <a:rPr lang="en-US" sz="1200" b="0" dirty="0">
                <a:latin typeface="Arial" panose="020B0604020202020204" pitchFamily="34" charset="0"/>
                <a:ea typeface="MS Mincho"/>
                <a:cs typeface="Arial" panose="020B0604020202020204" pitchFamily="34" charset="0"/>
              </a:rPr>
              <a:t>9. Piper Sandler makes a market in the securities of the following companies, and will buy and sell the securities of these companies on a principal basis: none</a:t>
            </a:r>
          </a:p>
          <a:p>
            <a:pPr marL="0" indent="0">
              <a:spcAft>
                <a:spcPts val="0"/>
              </a:spcAft>
              <a:buNone/>
            </a:pPr>
            <a:endParaRPr lang="en-US" sz="1200" b="0" dirty="0">
              <a:latin typeface="Arial" panose="020B0604020202020204" pitchFamily="34" charset="0"/>
              <a:ea typeface="MS Mincho"/>
              <a:cs typeface="Arial" panose="020B0604020202020204" pitchFamily="34" charset="0"/>
            </a:endParaRPr>
          </a:p>
          <a:p>
            <a:pPr marL="0" indent="0">
              <a:spcAft>
                <a:spcPts val="0"/>
              </a:spcAft>
              <a:buNone/>
            </a:pPr>
            <a:r>
              <a:rPr lang="en-US" sz="1200" b="0" dirty="0">
                <a:latin typeface="Arial" panose="020B0604020202020204" pitchFamily="34" charset="0"/>
                <a:ea typeface="MS Mincho"/>
                <a:cs typeface="Arial" panose="020B0604020202020204" pitchFamily="34" charset="0"/>
              </a:rPr>
              <a:t>10. Piper Sandler usually provides bids </a:t>
            </a:r>
            <a:r>
              <a:rPr lang="en-US" sz="1200" b="0" dirty="0">
                <a:ea typeface="MS Mincho"/>
              </a:rPr>
              <a:t>and offers for the securities of the following companies and will, from time to time, buy and sell the securities of these companies on a principal basis: AKA, BIRD, BRLT, FIGS, LVLU, RENT, TDUP</a:t>
            </a:r>
          </a:p>
          <a:p>
            <a:pPr marL="0" indent="0">
              <a:spcAft>
                <a:spcPts val="0"/>
              </a:spcAft>
              <a:buNone/>
            </a:pPr>
            <a:endParaRPr lang="en-US" sz="1200" b="0" dirty="0">
              <a:ea typeface="MS Mincho"/>
            </a:endParaRPr>
          </a:p>
          <a:p>
            <a:pPr marL="0" indent="0">
              <a:spcAft>
                <a:spcPts val="0"/>
              </a:spcAft>
              <a:buNone/>
            </a:pPr>
            <a:r>
              <a:rPr lang="en-US" sz="1200" b="0" dirty="0">
                <a:ea typeface="MS Mincho"/>
              </a:rPr>
              <a:t>11. Piper Sandler will buy and sell securities on a principal basis for the following companies: BURL, CAL, COLM, CROX, DECK, ETSY, FTCH, GIII, JWN, LULU, NKE, ONON, OXM, PTON, PVH, REAL, ROST, RVLV, SFIX, SKX, TGT, TJX, UAA, WMT, WRBY, VFC, WWW</a:t>
            </a:r>
          </a:p>
          <a:p>
            <a:pPr marL="0" indent="0">
              <a:spcAft>
                <a:spcPts val="0"/>
              </a:spcAft>
              <a:buNone/>
            </a:pPr>
            <a:endParaRPr lang="en-US" sz="1200" b="0" dirty="0">
              <a:ea typeface="MS Mincho"/>
            </a:endParaRPr>
          </a:p>
          <a:p>
            <a:pPr marL="0" indent="0">
              <a:spcAft>
                <a:spcPts val="0"/>
              </a:spcAft>
              <a:buNone/>
            </a:pPr>
            <a:r>
              <a:rPr lang="en-US" sz="1200" b="0" dirty="0">
                <a:latin typeface="Arial" panose="020B0604020202020204" pitchFamily="34" charset="0"/>
                <a:ea typeface="MS Mincho"/>
                <a:cs typeface="Arial" panose="020B0604020202020204" pitchFamily="34" charset="0"/>
              </a:rPr>
              <a:t> </a:t>
            </a:r>
          </a:p>
          <a:p>
            <a:pPr marL="0" indent="0">
              <a:buNone/>
            </a:pPr>
            <a:endParaRPr lang="en-US"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686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Teen Brand Preferences</a:t>
            </a:r>
          </a:p>
        </p:txBody>
      </p:sp>
      <p:grpSp>
        <p:nvGrpSpPr>
          <p:cNvPr id="26" name="Group 25">
            <a:extLst>
              <a:ext uri="{FF2B5EF4-FFF2-40B4-BE49-F238E27FC236}">
                <a16:creationId xmlns:a16="http://schemas.microsoft.com/office/drawing/2014/main" id="{60336475-B6C1-4FF5-B292-550D813AA77F}"/>
              </a:ext>
            </a:extLst>
          </p:cNvPr>
          <p:cNvGrpSpPr/>
          <p:nvPr/>
        </p:nvGrpSpPr>
        <p:grpSpPr>
          <a:xfrm>
            <a:off x="0" y="6736896"/>
            <a:ext cx="10058400" cy="425904"/>
            <a:chOff x="0" y="6553200"/>
            <a:chExt cx="10058400" cy="425904"/>
          </a:xfrm>
        </p:grpSpPr>
        <p:cxnSp>
          <p:nvCxnSpPr>
            <p:cNvPr id="27" name="Straight Connector 26">
              <a:extLst>
                <a:ext uri="{FF2B5EF4-FFF2-40B4-BE49-F238E27FC236}">
                  <a16:creationId xmlns:a16="http://schemas.microsoft.com/office/drawing/2014/main" id="{2997309D-BDA5-41F2-983C-5963F4639243}"/>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7DD32003-5E62-4543-973A-2B752E1104AC}"/>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05DC589D-BE6A-40D3-B3F0-D6C5258737C0}"/>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CBD9553-5A09-4871-8A3F-2945AA3B5E97}"/>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94D56530-71B5-4ECD-A757-051ABAE80780}"/>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B97DC06-0476-4B5A-AECC-4846CBDD1EEB}"/>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3" name="TextBox 32">
              <a:extLst>
                <a:ext uri="{FF2B5EF4-FFF2-40B4-BE49-F238E27FC236}">
                  <a16:creationId xmlns:a16="http://schemas.microsoft.com/office/drawing/2014/main" id="{3AA2782E-2364-441F-97E1-1E68EA556E95}"/>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4" name="TextBox 33">
              <a:extLst>
                <a:ext uri="{FF2B5EF4-FFF2-40B4-BE49-F238E27FC236}">
                  <a16:creationId xmlns:a16="http://schemas.microsoft.com/office/drawing/2014/main" id="{5B9A90C0-A89E-40E5-A720-F1D93CFEEDC0}"/>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5" name="TextBox 34">
              <a:extLst>
                <a:ext uri="{FF2B5EF4-FFF2-40B4-BE49-F238E27FC236}">
                  <a16:creationId xmlns:a16="http://schemas.microsoft.com/office/drawing/2014/main" id="{D58B2741-6429-4178-B9D9-5CE38DD9AD1F}"/>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
        <p:nvSpPr>
          <p:cNvPr id="17" name="Text Placeholder 3">
            <a:extLst>
              <a:ext uri="{FF2B5EF4-FFF2-40B4-BE49-F238E27FC236}">
                <a16:creationId xmlns:a16="http://schemas.microsoft.com/office/drawing/2014/main" id="{4CB50CA5-AB0B-4F96-B036-2411C1B360A0}"/>
              </a:ext>
            </a:extLst>
          </p:cNvPr>
          <p:cNvSpPr txBox="1">
            <a:spLocks/>
          </p:cNvSpPr>
          <p:nvPr/>
        </p:nvSpPr>
        <p:spPr>
          <a:xfrm>
            <a:off x="457200" y="7162800"/>
            <a:ext cx="5029200" cy="228600"/>
          </a:xfrm>
          <a:prstGeom prst="rect">
            <a:avLst/>
          </a:prstGeom>
        </p:spPr>
        <p:txBody>
          <a:bodyPr lIns="0" tIns="0" rIns="0" bIns="0" anchor="b" anchorCtr="0"/>
          <a:lstStyle>
            <a:lvl1pPr marL="0" indent="0" algn="l" defTabSz="1018824" rtl="0" eaLnBrk="1" latinLnBrk="0" hangingPunct="1">
              <a:spcBef>
                <a:spcPts val="0"/>
              </a:spcBef>
              <a:buFont typeface="Arial" panose="020B0604020202020204" pitchFamily="34" charset="0"/>
              <a:buNone/>
              <a:defRPr sz="700" kern="1200">
                <a:solidFill>
                  <a:schemeClr val="tx1"/>
                </a:solidFill>
                <a:latin typeface="Arial"/>
                <a:ea typeface="+mn-ea"/>
                <a:cs typeface="Arial"/>
              </a:defRPr>
            </a:lvl1pPr>
            <a:lvl2pPr marL="827795" indent="-318383" algn="l" defTabSz="1018824" rtl="0" eaLnBrk="1" latinLnBrk="0" hangingPunct="1">
              <a:spcBef>
                <a:spcPct val="20000"/>
              </a:spcBef>
              <a:buFont typeface="Arial" panose="020B0604020202020204" pitchFamily="34" charset="0"/>
              <a:buChar char="–"/>
              <a:defRPr sz="7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7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7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dirty="0"/>
              <a:t>Image Source: Brand websites.</a:t>
            </a:r>
          </a:p>
        </p:txBody>
      </p:sp>
      <p:pic>
        <p:nvPicPr>
          <p:cNvPr id="2" name="Picture 1">
            <a:extLst>
              <a:ext uri="{FF2B5EF4-FFF2-40B4-BE49-F238E27FC236}">
                <a16:creationId xmlns:a16="http://schemas.microsoft.com/office/drawing/2014/main" id="{A48A99A8-5C19-4663-A5B2-596095821054}"/>
              </a:ext>
            </a:extLst>
          </p:cNvPr>
          <p:cNvPicPr>
            <a:picLocks noChangeAspect="1"/>
          </p:cNvPicPr>
          <p:nvPr/>
        </p:nvPicPr>
        <p:blipFill>
          <a:blip r:embed="rId2"/>
          <a:stretch>
            <a:fillRect/>
          </a:stretch>
        </p:blipFill>
        <p:spPr>
          <a:xfrm>
            <a:off x="1370371" y="1695323"/>
            <a:ext cx="8153400" cy="4122165"/>
          </a:xfrm>
          <a:prstGeom prst="rect">
            <a:avLst/>
          </a:prstGeom>
        </p:spPr>
      </p:pic>
    </p:spTree>
    <p:extLst>
      <p:ext uri="{BB962C8B-B14F-4D97-AF65-F5344CB8AC3E}">
        <p14:creationId xmlns:p14="http://schemas.microsoft.com/office/powerpoint/2010/main" val="29284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DA9C8A-1C0D-425B-8C9E-3F3A15261450}"/>
              </a:ext>
            </a:extLst>
          </p:cNvPr>
          <p:cNvPicPr>
            <a:picLocks noChangeAspect="1"/>
          </p:cNvPicPr>
          <p:nvPr/>
        </p:nvPicPr>
        <p:blipFill>
          <a:blip r:embed="rId2"/>
          <a:stretch>
            <a:fillRect/>
          </a:stretch>
        </p:blipFill>
        <p:spPr>
          <a:xfrm>
            <a:off x="609600" y="4211460"/>
            <a:ext cx="1232733" cy="2609644"/>
          </a:xfrm>
          <a:prstGeom prst="rect">
            <a:avLst/>
          </a:prstGeom>
        </p:spPr>
      </p:pic>
      <p:sp>
        <p:nvSpPr>
          <p:cNvPr id="2" name="Title 1"/>
          <p:cNvSpPr>
            <a:spLocks noGrp="1"/>
          </p:cNvSpPr>
          <p:nvPr>
            <p:ph type="title"/>
          </p:nvPr>
        </p:nvSpPr>
        <p:spPr>
          <a:xfrm>
            <a:off x="457200" y="838199"/>
            <a:ext cx="9128760" cy="457200"/>
          </a:xfrm>
        </p:spPr>
        <p:txBody>
          <a:bodyPr/>
          <a:lstStyle/>
          <a:p>
            <a:r>
              <a:rPr lang="en-US" dirty="0"/>
              <a:t>Favorite Apparel Brands</a:t>
            </a:r>
          </a:p>
        </p:txBody>
      </p:sp>
      <p:sp>
        <p:nvSpPr>
          <p:cNvPr id="3" name="Text Placeholder 2"/>
          <p:cNvSpPr>
            <a:spLocks noGrp="1"/>
          </p:cNvSpPr>
          <p:nvPr>
            <p:ph type="body" sz="quarter" idx="13"/>
          </p:nvPr>
        </p:nvSpPr>
        <p:spPr>
          <a:xfrm>
            <a:off x="457200" y="1295400"/>
            <a:ext cx="9125712" cy="228600"/>
          </a:xfrm>
        </p:spPr>
        <p:txBody>
          <a:bodyPr/>
          <a:lstStyle/>
          <a:p>
            <a:r>
              <a:rPr lang="en-US" dirty="0"/>
              <a:t>All Teens – See Appendix for more detail broken down by upper vs. average-income teens and male vs. female</a:t>
            </a:r>
          </a:p>
        </p:txBody>
      </p:sp>
      <p:sp>
        <p:nvSpPr>
          <p:cNvPr id="4" name="Text Placeholder 3"/>
          <p:cNvSpPr>
            <a:spLocks noGrp="1"/>
          </p:cNvSpPr>
          <p:nvPr>
            <p:ph type="body" sz="quarter" idx="16"/>
          </p:nvPr>
        </p:nvSpPr>
        <p:spPr/>
        <p:txBody>
          <a:bodyPr/>
          <a:lstStyle/>
          <a:p>
            <a:r>
              <a:rPr lang="en-US" dirty="0"/>
              <a:t>Image Source: Nike.com</a:t>
            </a:r>
          </a:p>
        </p:txBody>
      </p:sp>
      <p:sp>
        <p:nvSpPr>
          <p:cNvPr id="18" name="Rectangle 17"/>
          <p:cNvSpPr/>
          <p:nvPr/>
        </p:nvSpPr>
        <p:spPr>
          <a:xfrm>
            <a:off x="2282952" y="4140419"/>
            <a:ext cx="7299960" cy="2538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5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Apparel spending was ~$595/year—up 9% Y/Y and up 4% sequentially</a:t>
            </a:r>
          </a:p>
          <a:p>
            <a:pPr marL="285750" indent="-285750" algn="just">
              <a:spcAft>
                <a:spcPts val="5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Females outspend males by ~$200 vs. $202 last Fall</a:t>
            </a:r>
          </a:p>
          <a:p>
            <a:pPr marL="285750" indent="-285750" algn="just">
              <a:spcAft>
                <a:spcPts val="5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Nike is the No. 1 brand (&gt;12 years running) at 33% share, +300 bps Y/Y</a:t>
            </a:r>
          </a:p>
          <a:p>
            <a:pPr marL="285750" indent="-285750" algn="just">
              <a:spcAft>
                <a:spcPts val="5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American Eagle took No. 2 brand spot from lululemon, remaining flat Y/Y and up +100 bps vs Fall 2022</a:t>
            </a:r>
          </a:p>
          <a:p>
            <a:pPr marL="285750" indent="-285750" algn="just">
              <a:spcAft>
                <a:spcPts val="5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Adidas moved from No. 7 brand in Fall 2022 to No. 6 in Spring 2023, but fell 100 bps Y/Y</a:t>
            </a:r>
          </a:p>
          <a:p>
            <a:pPr marL="285750" indent="-285750" algn="just">
              <a:spcAft>
                <a:spcPts val="5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SHEIN maintained the No. 5 spot, but lost 100 bps since Fall 2022 (flat Y/Y)</a:t>
            </a:r>
          </a:p>
          <a:p>
            <a:pPr marL="285750" indent="-285750" algn="just">
              <a:spcAft>
                <a:spcPts val="5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Brandy Melville moved into the top 10 taking the No. 9 spot with 2% mindshare, ahead of Urban Outfitters with 1% mindshare (down 100 bps Y/Y)</a:t>
            </a:r>
          </a:p>
        </p:txBody>
      </p:sp>
      <p:sp>
        <p:nvSpPr>
          <p:cNvPr id="19" name="TextBox 18"/>
          <p:cNvSpPr txBox="1"/>
          <p:nvPr/>
        </p:nvSpPr>
        <p:spPr>
          <a:xfrm>
            <a:off x="3804249" y="205136"/>
            <a:ext cx="184731" cy="400110"/>
          </a:xfrm>
          <a:prstGeom prst="rect">
            <a:avLst/>
          </a:prstGeom>
          <a:noFill/>
        </p:spPr>
        <p:txBody>
          <a:bodyPr wrap="none" rtlCol="0">
            <a:spAutoFit/>
          </a:bodyPr>
          <a:lstStyle/>
          <a:p>
            <a:endParaRPr lang="en-US" b="1" dirty="0">
              <a:solidFill>
                <a:srgbClr val="FF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94C4C65-4E88-4BA3-81C8-47AD6BFE60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0125" y="1837654"/>
            <a:ext cx="8058149" cy="2145661"/>
          </a:xfrm>
          <a:prstGeom prst="rect">
            <a:avLst/>
          </a:prstGeom>
        </p:spPr>
      </p:pic>
      <p:grpSp>
        <p:nvGrpSpPr>
          <p:cNvPr id="29" name="Group 28">
            <a:extLst>
              <a:ext uri="{FF2B5EF4-FFF2-40B4-BE49-F238E27FC236}">
                <a16:creationId xmlns:a16="http://schemas.microsoft.com/office/drawing/2014/main" id="{FE4B1177-3141-480F-85E3-5EB1348246CB}"/>
              </a:ext>
            </a:extLst>
          </p:cNvPr>
          <p:cNvGrpSpPr/>
          <p:nvPr/>
        </p:nvGrpSpPr>
        <p:grpSpPr>
          <a:xfrm>
            <a:off x="0" y="6736896"/>
            <a:ext cx="10058400" cy="425904"/>
            <a:chOff x="0" y="6553200"/>
            <a:chExt cx="10058400" cy="425904"/>
          </a:xfrm>
        </p:grpSpPr>
        <p:cxnSp>
          <p:nvCxnSpPr>
            <p:cNvPr id="30" name="Straight Connector 29">
              <a:extLst>
                <a:ext uri="{FF2B5EF4-FFF2-40B4-BE49-F238E27FC236}">
                  <a16:creationId xmlns:a16="http://schemas.microsoft.com/office/drawing/2014/main" id="{9B3E90E3-510F-4D82-BDB0-2169B6134477}"/>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DB2BDA27-F830-4DC7-84D4-AA69BEC25B6F}"/>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D6DCE7E1-D62C-4542-B8C3-8A6FB0E7804C}"/>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82B87AD-8BAB-496E-9A81-16848B11A9BE}"/>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348FFE57-E510-4861-8589-C590B30A8F02}"/>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BFE0771F-E56B-4011-9C2A-A299D5508F54}"/>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6" name="TextBox 35">
              <a:extLst>
                <a:ext uri="{FF2B5EF4-FFF2-40B4-BE49-F238E27FC236}">
                  <a16:creationId xmlns:a16="http://schemas.microsoft.com/office/drawing/2014/main" id="{C4F6B5B9-B47E-4F4F-85EB-84251876FCFC}"/>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7" name="TextBox 36">
              <a:extLst>
                <a:ext uri="{FF2B5EF4-FFF2-40B4-BE49-F238E27FC236}">
                  <a16:creationId xmlns:a16="http://schemas.microsoft.com/office/drawing/2014/main" id="{67ED6B13-8DB3-4CA7-A114-60F1C18EFA5E}"/>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8" name="TextBox 37">
              <a:extLst>
                <a:ext uri="{FF2B5EF4-FFF2-40B4-BE49-F238E27FC236}">
                  <a16:creationId xmlns:a16="http://schemas.microsoft.com/office/drawing/2014/main" id="{54345862-9909-469E-8A6B-D428CD57A6EA}"/>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97161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Favorite Footwear Brands</a:t>
            </a:r>
          </a:p>
        </p:txBody>
      </p:sp>
      <p:sp>
        <p:nvSpPr>
          <p:cNvPr id="3" name="Text Placeholder 2"/>
          <p:cNvSpPr>
            <a:spLocks noGrp="1"/>
          </p:cNvSpPr>
          <p:nvPr>
            <p:ph type="body" sz="quarter" idx="13"/>
          </p:nvPr>
        </p:nvSpPr>
        <p:spPr>
          <a:xfrm>
            <a:off x="457200" y="1295400"/>
            <a:ext cx="9125712" cy="228600"/>
          </a:xfrm>
        </p:spPr>
        <p:txBody>
          <a:bodyPr/>
          <a:lstStyle/>
          <a:p>
            <a:r>
              <a:rPr lang="en-US" dirty="0"/>
              <a:t>All Teens – See Appendix for more detail broken down by upper vs. average-income teens and male vs. female</a:t>
            </a:r>
          </a:p>
        </p:txBody>
      </p:sp>
      <p:sp>
        <p:nvSpPr>
          <p:cNvPr id="16" name="Rectangle 15"/>
          <p:cNvSpPr/>
          <p:nvPr/>
        </p:nvSpPr>
        <p:spPr>
          <a:xfrm>
            <a:off x="466344" y="3766829"/>
            <a:ext cx="9125712" cy="2878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Footwear spending was $307/year—up 2% Y/Y with male’s up 6% Y/Y and female’s down -2% Y/Y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Males continue to outspend females on footwear by $75/year for all-income teens, by $47/year for upper-income teens, and by $84/year for average-income teens</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Nike remained No. 1, gaining 120 bps of mindshare Y/Y and 150 bps sequentially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adidas remained No. 3 but lost 170 bps of share Y/Y while Converse gained 165 bps Y/Y </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New Balance moved back to the No. 5 spot, gaining 100 bps of share Y/Y, while Crocs moved to the No. 6 spot but still gained 25 bps of share Y/Y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UGG emerged in the top 10 taking the No. 7 spot while Hey Dude moved to the No. 8 spot but still gained 25 bps of share Y/Y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Under Armour fell out of the top 10 ranking compared to last Spring</a:t>
            </a:r>
          </a:p>
        </p:txBody>
      </p:sp>
      <p:sp>
        <p:nvSpPr>
          <p:cNvPr id="18" name="TextBox 17"/>
          <p:cNvSpPr txBox="1"/>
          <p:nvPr/>
        </p:nvSpPr>
        <p:spPr>
          <a:xfrm>
            <a:off x="3804249" y="205136"/>
            <a:ext cx="184731" cy="400110"/>
          </a:xfrm>
          <a:prstGeom prst="rect">
            <a:avLst/>
          </a:prstGeom>
          <a:noFill/>
        </p:spPr>
        <p:txBody>
          <a:bodyPr wrap="none" rtlCol="0">
            <a:spAutoFit/>
          </a:bodyPr>
          <a:lstStyle/>
          <a:p>
            <a:endParaRPr lang="en-US" b="1" dirty="0">
              <a:solidFill>
                <a:srgbClr val="FF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4344B0F-BC9E-4F7C-A0EF-865FE21E23C7}"/>
              </a:ext>
            </a:extLst>
          </p:cNvPr>
          <p:cNvPicPr>
            <a:picLocks noChangeAspect="1"/>
          </p:cNvPicPr>
          <p:nvPr/>
        </p:nvPicPr>
        <p:blipFill>
          <a:blip r:embed="rId2"/>
          <a:stretch>
            <a:fillRect/>
          </a:stretch>
        </p:blipFill>
        <p:spPr>
          <a:xfrm rot="21251744" flipH="1">
            <a:off x="7514670" y="6001731"/>
            <a:ext cx="1470509" cy="578687"/>
          </a:xfrm>
          <a:prstGeom prst="rect">
            <a:avLst/>
          </a:prstGeom>
        </p:spPr>
      </p:pic>
      <p:grpSp>
        <p:nvGrpSpPr>
          <p:cNvPr id="28" name="Group 27">
            <a:extLst>
              <a:ext uri="{FF2B5EF4-FFF2-40B4-BE49-F238E27FC236}">
                <a16:creationId xmlns:a16="http://schemas.microsoft.com/office/drawing/2014/main" id="{7E650E91-D80F-4D7C-9D95-639AA0651A7E}"/>
              </a:ext>
            </a:extLst>
          </p:cNvPr>
          <p:cNvGrpSpPr/>
          <p:nvPr/>
        </p:nvGrpSpPr>
        <p:grpSpPr>
          <a:xfrm>
            <a:off x="0" y="6736896"/>
            <a:ext cx="10058400" cy="425904"/>
            <a:chOff x="0" y="6553200"/>
            <a:chExt cx="10058400" cy="425904"/>
          </a:xfrm>
        </p:grpSpPr>
        <p:cxnSp>
          <p:nvCxnSpPr>
            <p:cNvPr id="29" name="Straight Connector 28">
              <a:extLst>
                <a:ext uri="{FF2B5EF4-FFF2-40B4-BE49-F238E27FC236}">
                  <a16:creationId xmlns:a16="http://schemas.microsoft.com/office/drawing/2014/main" id="{7E4BE76C-25FB-43F2-9E9D-3A9688D3E28F}"/>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1A363637-1404-4F68-99DD-A54F2E02EDB7}"/>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C33EADA-6E17-48B3-9AE6-0CB9A507DDA8}"/>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4557FA0-8751-4A5F-A8DD-0CBB14D5CB0A}"/>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0A036A8-79AF-4714-AEB7-D036048FFED8}"/>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3CEA1D19-0BF9-4C5E-91DF-B0EB22AEB837}"/>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5" name="TextBox 34">
              <a:extLst>
                <a:ext uri="{FF2B5EF4-FFF2-40B4-BE49-F238E27FC236}">
                  <a16:creationId xmlns:a16="http://schemas.microsoft.com/office/drawing/2014/main" id="{9BDA1E36-9F9D-455A-B1C4-93A642B1A791}"/>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6" name="TextBox 35">
              <a:extLst>
                <a:ext uri="{FF2B5EF4-FFF2-40B4-BE49-F238E27FC236}">
                  <a16:creationId xmlns:a16="http://schemas.microsoft.com/office/drawing/2014/main" id="{DDAD5665-E7CB-4F53-8F20-5FA709946D3D}"/>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7" name="TextBox 36">
              <a:extLst>
                <a:ext uri="{FF2B5EF4-FFF2-40B4-BE49-F238E27FC236}">
                  <a16:creationId xmlns:a16="http://schemas.microsoft.com/office/drawing/2014/main" id="{8896897A-7402-409D-8A1A-5BD830F70EBA}"/>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
        <p:nvSpPr>
          <p:cNvPr id="39" name="Text Placeholder 3">
            <a:extLst>
              <a:ext uri="{FF2B5EF4-FFF2-40B4-BE49-F238E27FC236}">
                <a16:creationId xmlns:a16="http://schemas.microsoft.com/office/drawing/2014/main" id="{F88AA076-C1BC-4331-89E6-F4C2A3EFA6A5}"/>
              </a:ext>
            </a:extLst>
          </p:cNvPr>
          <p:cNvSpPr txBox="1">
            <a:spLocks/>
          </p:cNvSpPr>
          <p:nvPr/>
        </p:nvSpPr>
        <p:spPr>
          <a:xfrm>
            <a:off x="457200" y="7162800"/>
            <a:ext cx="5029200" cy="228600"/>
          </a:xfrm>
          <a:prstGeom prst="rect">
            <a:avLst/>
          </a:prstGeom>
        </p:spPr>
        <p:txBody>
          <a:bodyPr lIns="0" tIns="0" rIns="0" bIns="0" anchor="b" anchorCtr="0"/>
          <a:lstStyle>
            <a:lvl1pPr marL="0" indent="0" algn="l" defTabSz="1018824" rtl="0" eaLnBrk="1" latinLnBrk="0" hangingPunct="1">
              <a:spcBef>
                <a:spcPts val="0"/>
              </a:spcBef>
              <a:buFont typeface="Arial" panose="020B0604020202020204" pitchFamily="34" charset="0"/>
              <a:buNone/>
              <a:defRPr sz="700" kern="1200">
                <a:solidFill>
                  <a:schemeClr val="tx1"/>
                </a:solidFill>
                <a:latin typeface="Arial"/>
                <a:ea typeface="+mn-ea"/>
                <a:cs typeface="Arial"/>
              </a:defRPr>
            </a:lvl1pPr>
            <a:lvl2pPr marL="827795" indent="-318383" algn="l" defTabSz="1018824" rtl="0" eaLnBrk="1" latinLnBrk="0" hangingPunct="1">
              <a:spcBef>
                <a:spcPct val="20000"/>
              </a:spcBef>
              <a:buFont typeface="Arial" panose="020B0604020202020204" pitchFamily="34" charset="0"/>
              <a:buChar char="–"/>
              <a:defRPr sz="7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7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7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dirty="0"/>
              <a:t>Image Source: Crocs.com</a:t>
            </a:r>
          </a:p>
        </p:txBody>
      </p:sp>
      <p:pic>
        <p:nvPicPr>
          <p:cNvPr id="4" name="Picture 3">
            <a:extLst>
              <a:ext uri="{FF2B5EF4-FFF2-40B4-BE49-F238E27FC236}">
                <a16:creationId xmlns:a16="http://schemas.microsoft.com/office/drawing/2014/main" id="{C14D5DC7-FE13-4300-A834-5050C6079238}"/>
              </a:ext>
            </a:extLst>
          </p:cNvPr>
          <p:cNvPicPr>
            <a:picLocks noChangeAspect="1"/>
          </p:cNvPicPr>
          <p:nvPr/>
        </p:nvPicPr>
        <p:blipFill>
          <a:blip r:embed="rId3"/>
          <a:stretch>
            <a:fillRect/>
          </a:stretch>
        </p:blipFill>
        <p:spPr>
          <a:xfrm>
            <a:off x="976313" y="1834398"/>
            <a:ext cx="8105775" cy="1828800"/>
          </a:xfrm>
          <a:prstGeom prst="rect">
            <a:avLst/>
          </a:prstGeom>
        </p:spPr>
      </p:pic>
    </p:spTree>
    <p:extLst>
      <p:ext uri="{BB962C8B-B14F-4D97-AF65-F5344CB8AC3E}">
        <p14:creationId xmlns:p14="http://schemas.microsoft.com/office/powerpoint/2010/main" val="843911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Top Fashion Trends Right Now</a:t>
            </a:r>
          </a:p>
        </p:txBody>
      </p:sp>
      <p:sp>
        <p:nvSpPr>
          <p:cNvPr id="44" name="Text Placeholder 43"/>
          <p:cNvSpPr>
            <a:spLocks noGrp="1"/>
          </p:cNvSpPr>
          <p:nvPr>
            <p:ph type="body" sz="quarter" idx="13"/>
          </p:nvPr>
        </p:nvSpPr>
        <p:spPr>
          <a:xfrm>
            <a:off x="457200" y="1298448"/>
            <a:ext cx="9125712" cy="228600"/>
          </a:xfrm>
        </p:spPr>
        <p:txBody>
          <a:bodyPr/>
          <a:lstStyle/>
          <a:p>
            <a:r>
              <a:rPr lang="en-US" dirty="0"/>
              <a:t>Upper-Income Teens, Female</a:t>
            </a:r>
          </a:p>
        </p:txBody>
      </p:sp>
      <p:sp>
        <p:nvSpPr>
          <p:cNvPr id="19" name="Rectangle 18"/>
          <p:cNvSpPr/>
          <p:nvPr/>
        </p:nvSpPr>
        <p:spPr>
          <a:xfrm>
            <a:off x="533400" y="3888294"/>
            <a:ext cx="9125712" cy="2791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This unaided question goes to all teens to opine on top fashion trends for females in school</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Leggings/lululemon is still the No. 1 trend at 42%, gaining +700 bps of mindshare Y/Y and up +600 bps sequentially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UGGs replace Crop Tops as the No. 2 trend with 6% mindshare, after not being in the top 10 for the last few surveys</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Crop tops took third with 6% mindshare, reflecting a 700 bps decline vs Fall 2022 yet a 100 bps increase Y/Y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Denim trends have decreased slightly in overall mindshare with jeans down 300 bps Y/Y with baggy pants falling 300 bps Y/Y, flared pants taking the No. 7 spot with 2% mindshare, and mom jeans falling out of the top 10.</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Nike/Jordans (4%) and athletic wear (2%) remain relevant—landing in the No. 5 and No. 10 position, while Nike fell 400 bps Y/Y and 100 bps sequentially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Hoodies gained share, moving into the No. 8 spot vs. the No. 10 spot last Fall, and increasing 100 bps sequentially (flat Y/Y)</a:t>
            </a:r>
          </a:p>
          <a:p>
            <a:pPr marL="342900" indent="-342900" algn="just">
              <a:spcAft>
                <a:spcPts val="600"/>
              </a:spcAft>
              <a:buFont typeface="Arial" panose="020B0604020202020204" pitchFamily="34" charset="0"/>
              <a:buChar char="•"/>
            </a:pPr>
            <a:r>
              <a:rPr lang="en-US" sz="1300" dirty="0">
                <a:solidFill>
                  <a:schemeClr val="tx2"/>
                </a:solidFill>
                <a:latin typeface="Arial" panose="020B0604020202020204" pitchFamily="34" charset="0"/>
                <a:cs typeface="Arial" panose="020B0604020202020204" pitchFamily="34" charset="0"/>
              </a:rPr>
              <a:t>Hair trends fell to No. 9 vs. No. 6 in the Fall, and Comfort moved back into the top 10 after falling out last Fall </a:t>
            </a:r>
            <a:endParaRPr lang="en-US" sz="13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C8D5DB9-0C78-4D46-8FE5-849F76C409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9598" y="1618488"/>
            <a:ext cx="8619204" cy="2121649"/>
          </a:xfrm>
          <a:prstGeom prst="rect">
            <a:avLst/>
          </a:prstGeom>
        </p:spPr>
      </p:pic>
      <p:grpSp>
        <p:nvGrpSpPr>
          <p:cNvPr id="17" name="Group 16">
            <a:extLst>
              <a:ext uri="{FF2B5EF4-FFF2-40B4-BE49-F238E27FC236}">
                <a16:creationId xmlns:a16="http://schemas.microsoft.com/office/drawing/2014/main" id="{DD2C4A97-7B84-420B-B3FB-58522A8D7AC0}"/>
              </a:ext>
            </a:extLst>
          </p:cNvPr>
          <p:cNvGrpSpPr/>
          <p:nvPr/>
        </p:nvGrpSpPr>
        <p:grpSpPr>
          <a:xfrm>
            <a:off x="0" y="6736896"/>
            <a:ext cx="10058400" cy="425904"/>
            <a:chOff x="0" y="6553200"/>
            <a:chExt cx="10058400" cy="425904"/>
          </a:xfrm>
        </p:grpSpPr>
        <p:cxnSp>
          <p:nvCxnSpPr>
            <p:cNvPr id="18" name="Straight Connector 17">
              <a:extLst>
                <a:ext uri="{FF2B5EF4-FFF2-40B4-BE49-F238E27FC236}">
                  <a16:creationId xmlns:a16="http://schemas.microsoft.com/office/drawing/2014/main" id="{DD8F335A-1412-4A9E-AC1F-8C5D7D1525E2}"/>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7D4F6E8-E400-4FF4-B7F7-F2AFB2A541CE}"/>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32B1120D-0E14-4595-97DC-37C0CA8D3948}"/>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2DBDFE4-89F6-4E3F-90D8-5A1AF5B74F23}"/>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6039C73-EB41-4882-93AA-EA30183BB78B}"/>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BD7D2341-BB80-4632-A52E-592838C68F72}"/>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5" name="TextBox 34">
              <a:extLst>
                <a:ext uri="{FF2B5EF4-FFF2-40B4-BE49-F238E27FC236}">
                  <a16:creationId xmlns:a16="http://schemas.microsoft.com/office/drawing/2014/main" id="{1482C6EA-7C2A-46B3-92D7-6B0665E13958}"/>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6" name="TextBox 35">
              <a:extLst>
                <a:ext uri="{FF2B5EF4-FFF2-40B4-BE49-F238E27FC236}">
                  <a16:creationId xmlns:a16="http://schemas.microsoft.com/office/drawing/2014/main" id="{012D44E0-E190-4530-8389-891E66C50479}"/>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7" name="TextBox 36">
              <a:extLst>
                <a:ext uri="{FF2B5EF4-FFF2-40B4-BE49-F238E27FC236}">
                  <a16:creationId xmlns:a16="http://schemas.microsoft.com/office/drawing/2014/main" id="{1748C3C2-F1E4-4C64-8DF5-96B531ED9B13}"/>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80024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Top Fashion Trends Right Now</a:t>
            </a:r>
          </a:p>
        </p:txBody>
      </p:sp>
      <p:sp>
        <p:nvSpPr>
          <p:cNvPr id="44" name="Text Placeholder 43"/>
          <p:cNvSpPr>
            <a:spLocks noGrp="1"/>
          </p:cNvSpPr>
          <p:nvPr>
            <p:ph type="body" sz="quarter" idx="13"/>
          </p:nvPr>
        </p:nvSpPr>
        <p:spPr>
          <a:xfrm>
            <a:off x="457200" y="1298448"/>
            <a:ext cx="9125712" cy="228600"/>
          </a:xfrm>
        </p:spPr>
        <p:txBody>
          <a:bodyPr/>
          <a:lstStyle/>
          <a:p>
            <a:r>
              <a:rPr lang="en-US" dirty="0"/>
              <a:t>Upper-Income Teens, Male</a:t>
            </a:r>
          </a:p>
        </p:txBody>
      </p:sp>
      <p:grpSp>
        <p:nvGrpSpPr>
          <p:cNvPr id="23" name="Group 22"/>
          <p:cNvGrpSpPr/>
          <p:nvPr/>
        </p:nvGrpSpPr>
        <p:grpSpPr>
          <a:xfrm>
            <a:off x="0" y="6729664"/>
            <a:ext cx="10058400" cy="425904"/>
            <a:chOff x="0" y="6553200"/>
            <a:chExt cx="10058400" cy="425904"/>
          </a:xfrm>
        </p:grpSpPr>
        <p:cxnSp>
          <p:nvCxnSpPr>
            <p:cNvPr id="24" name="Straight Connector 23"/>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0" name="TextBox 29"/>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1" name="TextBox 30"/>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2" name="TextBox 31"/>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
        <p:nvSpPr>
          <p:cNvPr id="15" name="Rectangle 14"/>
          <p:cNvSpPr/>
          <p:nvPr/>
        </p:nvSpPr>
        <p:spPr>
          <a:xfrm>
            <a:off x="457200" y="4039378"/>
            <a:ext cx="9125712" cy="24383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Like the former question, this question goes to all teens to opine (unaided) on top fashion trends for males</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Mentions of Nike / Jordans remain No. 1 mindshare and gained 900 bps of mindshare Y/Y, up 800 bps sequentially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Hoodies took the No. 2 spot with 12% mindshare, up 600 bps sequentially and 500 bps Y/Y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Mentions of 5” Inseam Shorts fell out of the top 10, while Flannel entered the top 10, taking spot No. 4 with 4% mindshare</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Notably, Crocs moved from the No. 8 spot last Fall to the No. 5 spot, but lost 100 bps sequentially </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Leggings / lululemon remain at No. 10 with 2% share, flat Y/Y and in line with last Fall</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Comfort (3% share) and Cargo pants / shorts (3% share) entered the top 10 while Shorts and Athletic Wear fell out</a:t>
            </a:r>
          </a:p>
        </p:txBody>
      </p:sp>
      <p:pic>
        <p:nvPicPr>
          <p:cNvPr id="18" name="Picture 17">
            <a:extLst>
              <a:ext uri="{FF2B5EF4-FFF2-40B4-BE49-F238E27FC236}">
                <a16:creationId xmlns:a16="http://schemas.microsoft.com/office/drawing/2014/main" id="{6CD69BEF-4EAC-4CAE-BB75-6ACF57ADCF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1655" y="1778935"/>
            <a:ext cx="9134305" cy="1923374"/>
          </a:xfrm>
          <a:prstGeom prst="rect">
            <a:avLst/>
          </a:prstGeom>
        </p:spPr>
      </p:pic>
    </p:spTree>
    <p:extLst>
      <p:ext uri="{BB962C8B-B14F-4D97-AF65-F5344CB8AC3E}">
        <p14:creationId xmlns:p14="http://schemas.microsoft.com/office/powerpoint/2010/main" val="397277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Top Brands Starting To Be Worn</a:t>
            </a:r>
          </a:p>
        </p:txBody>
      </p:sp>
      <p:sp>
        <p:nvSpPr>
          <p:cNvPr id="46" name="Text Placeholder 2"/>
          <p:cNvSpPr>
            <a:spLocks noGrp="1"/>
          </p:cNvSpPr>
          <p:nvPr>
            <p:ph type="body" sz="quarter" idx="13"/>
          </p:nvPr>
        </p:nvSpPr>
        <p:spPr>
          <a:xfrm>
            <a:off x="457200" y="1298448"/>
            <a:ext cx="9125712" cy="228600"/>
          </a:xfrm>
        </p:spPr>
        <p:txBody>
          <a:bodyPr/>
          <a:lstStyle/>
          <a:p>
            <a:r>
              <a:rPr lang="en-US" dirty="0"/>
              <a:t>Upper-Income Teens</a:t>
            </a:r>
          </a:p>
        </p:txBody>
      </p:sp>
      <p:grpSp>
        <p:nvGrpSpPr>
          <p:cNvPr id="21" name="Group 20">
            <a:extLst>
              <a:ext uri="{FF2B5EF4-FFF2-40B4-BE49-F238E27FC236}">
                <a16:creationId xmlns:a16="http://schemas.microsoft.com/office/drawing/2014/main" id="{E783C402-9FCA-4D93-80BC-1DF0392B9F30}"/>
              </a:ext>
            </a:extLst>
          </p:cNvPr>
          <p:cNvGrpSpPr/>
          <p:nvPr/>
        </p:nvGrpSpPr>
        <p:grpSpPr>
          <a:xfrm>
            <a:off x="0" y="6729664"/>
            <a:ext cx="10058400" cy="425904"/>
            <a:chOff x="0" y="6553200"/>
            <a:chExt cx="10058400" cy="425904"/>
          </a:xfrm>
        </p:grpSpPr>
        <p:cxnSp>
          <p:nvCxnSpPr>
            <p:cNvPr id="32" name="Straight Connector 31">
              <a:extLst>
                <a:ext uri="{FF2B5EF4-FFF2-40B4-BE49-F238E27FC236}">
                  <a16:creationId xmlns:a16="http://schemas.microsoft.com/office/drawing/2014/main" id="{88F6C9DF-CD7B-4736-9707-C8CC233765E9}"/>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F2580EE6-0578-4AA8-A0C6-244C612F1A7E}"/>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3F5E4E0D-3316-401C-B0EF-D2D9D26A3D59}"/>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DA7FAB0E-7FCC-460B-9D25-14403696C934}"/>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D65AFE3-30C8-4ADA-B597-1AFBDA33FB60}"/>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F48A664-03BA-4FE8-A0C7-042E48E89602}"/>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8" name="TextBox 37">
              <a:extLst>
                <a:ext uri="{FF2B5EF4-FFF2-40B4-BE49-F238E27FC236}">
                  <a16:creationId xmlns:a16="http://schemas.microsoft.com/office/drawing/2014/main" id="{38F6B83D-8E06-4CAF-9E58-860DB4FB22C8}"/>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9" name="TextBox 38">
              <a:extLst>
                <a:ext uri="{FF2B5EF4-FFF2-40B4-BE49-F238E27FC236}">
                  <a16:creationId xmlns:a16="http://schemas.microsoft.com/office/drawing/2014/main" id="{D1368015-8A10-4E35-BC6E-1973A3DF1F39}"/>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40" name="TextBox 39">
              <a:extLst>
                <a:ext uri="{FF2B5EF4-FFF2-40B4-BE49-F238E27FC236}">
                  <a16:creationId xmlns:a16="http://schemas.microsoft.com/office/drawing/2014/main" id="{856825CA-6A91-411F-A45E-9F0B16B8ABBE}"/>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
        <p:nvSpPr>
          <p:cNvPr id="22" name="Rectangle 21">
            <a:extLst>
              <a:ext uri="{FF2B5EF4-FFF2-40B4-BE49-F238E27FC236}">
                <a16:creationId xmlns:a16="http://schemas.microsoft.com/office/drawing/2014/main" id="{F06EB915-BFD8-4401-8C59-5C7B31C2F99A}"/>
              </a:ext>
            </a:extLst>
          </p:cNvPr>
          <p:cNvSpPr/>
          <p:nvPr/>
        </p:nvSpPr>
        <p:spPr>
          <a:xfrm>
            <a:off x="457200" y="2261025"/>
            <a:ext cx="838200" cy="6857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Male</a:t>
            </a:r>
          </a:p>
        </p:txBody>
      </p:sp>
      <p:sp>
        <p:nvSpPr>
          <p:cNvPr id="23" name="Rectangle 22">
            <a:extLst>
              <a:ext uri="{FF2B5EF4-FFF2-40B4-BE49-F238E27FC236}">
                <a16:creationId xmlns:a16="http://schemas.microsoft.com/office/drawing/2014/main" id="{B5B73436-8C8F-41E9-A992-50D7851E8303}"/>
              </a:ext>
            </a:extLst>
          </p:cNvPr>
          <p:cNvSpPr/>
          <p:nvPr/>
        </p:nvSpPr>
        <p:spPr>
          <a:xfrm>
            <a:off x="457200" y="4723928"/>
            <a:ext cx="838200" cy="6857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Female</a:t>
            </a:r>
          </a:p>
        </p:txBody>
      </p:sp>
      <p:pic>
        <p:nvPicPr>
          <p:cNvPr id="4" name="Picture 3">
            <a:extLst>
              <a:ext uri="{FF2B5EF4-FFF2-40B4-BE49-F238E27FC236}">
                <a16:creationId xmlns:a16="http://schemas.microsoft.com/office/drawing/2014/main" id="{B5F06A8B-FA0D-4416-8BB7-86AFC48684E2}"/>
              </a:ext>
            </a:extLst>
          </p:cNvPr>
          <p:cNvPicPr>
            <a:picLocks noChangeAspect="1"/>
          </p:cNvPicPr>
          <p:nvPr/>
        </p:nvPicPr>
        <p:blipFill>
          <a:blip r:embed="rId2"/>
          <a:stretch>
            <a:fillRect/>
          </a:stretch>
        </p:blipFill>
        <p:spPr>
          <a:xfrm>
            <a:off x="1579184" y="1792379"/>
            <a:ext cx="7981950" cy="1828800"/>
          </a:xfrm>
          <a:prstGeom prst="rect">
            <a:avLst/>
          </a:prstGeom>
        </p:spPr>
      </p:pic>
      <p:pic>
        <p:nvPicPr>
          <p:cNvPr id="8" name="Picture 7">
            <a:extLst>
              <a:ext uri="{FF2B5EF4-FFF2-40B4-BE49-F238E27FC236}">
                <a16:creationId xmlns:a16="http://schemas.microsoft.com/office/drawing/2014/main" id="{43186FFC-7900-44AC-810B-6A84750D8F60}"/>
              </a:ext>
            </a:extLst>
          </p:cNvPr>
          <p:cNvPicPr>
            <a:picLocks noChangeAspect="1"/>
          </p:cNvPicPr>
          <p:nvPr/>
        </p:nvPicPr>
        <p:blipFill>
          <a:blip r:embed="rId3"/>
          <a:stretch>
            <a:fillRect/>
          </a:stretch>
        </p:blipFill>
        <p:spPr>
          <a:xfrm>
            <a:off x="1579184" y="4286614"/>
            <a:ext cx="7981950" cy="1828800"/>
          </a:xfrm>
          <a:prstGeom prst="rect">
            <a:avLst/>
          </a:prstGeom>
        </p:spPr>
      </p:pic>
    </p:spTree>
    <p:extLst>
      <p:ext uri="{BB962C8B-B14F-4D97-AF65-F5344CB8AC3E}">
        <p14:creationId xmlns:p14="http://schemas.microsoft.com/office/powerpoint/2010/main" val="3557763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Top Brands No Longer Worn</a:t>
            </a:r>
          </a:p>
        </p:txBody>
      </p:sp>
      <p:sp>
        <p:nvSpPr>
          <p:cNvPr id="43" name="Text Placeholder 2"/>
          <p:cNvSpPr>
            <a:spLocks noGrp="1"/>
          </p:cNvSpPr>
          <p:nvPr>
            <p:ph type="body" sz="quarter" idx="13"/>
          </p:nvPr>
        </p:nvSpPr>
        <p:spPr>
          <a:xfrm>
            <a:off x="457200" y="1298448"/>
            <a:ext cx="9125712" cy="228600"/>
          </a:xfrm>
        </p:spPr>
        <p:txBody>
          <a:bodyPr/>
          <a:lstStyle/>
          <a:p>
            <a:r>
              <a:rPr lang="en-US" dirty="0"/>
              <a:t>Upper-Income Teens</a:t>
            </a:r>
          </a:p>
        </p:txBody>
      </p:sp>
      <p:grpSp>
        <p:nvGrpSpPr>
          <p:cNvPr id="19" name="Group 18">
            <a:extLst>
              <a:ext uri="{FF2B5EF4-FFF2-40B4-BE49-F238E27FC236}">
                <a16:creationId xmlns:a16="http://schemas.microsoft.com/office/drawing/2014/main" id="{20955799-42E1-4C16-8A23-973B0437BCC1}"/>
              </a:ext>
            </a:extLst>
          </p:cNvPr>
          <p:cNvGrpSpPr/>
          <p:nvPr/>
        </p:nvGrpSpPr>
        <p:grpSpPr>
          <a:xfrm>
            <a:off x="0" y="6729664"/>
            <a:ext cx="10058400" cy="425904"/>
            <a:chOff x="0" y="6553200"/>
            <a:chExt cx="10058400" cy="425904"/>
          </a:xfrm>
        </p:grpSpPr>
        <p:cxnSp>
          <p:nvCxnSpPr>
            <p:cNvPr id="20" name="Straight Connector 19">
              <a:extLst>
                <a:ext uri="{FF2B5EF4-FFF2-40B4-BE49-F238E27FC236}">
                  <a16:creationId xmlns:a16="http://schemas.microsoft.com/office/drawing/2014/main" id="{4C23245C-BBB0-41CC-819E-13EE586A035C}"/>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3ED6B1C-F39C-4E61-984C-0497DEC83D0F}"/>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39DF87D-2D52-4110-9502-FC00B225C783}"/>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54B6E9D-75A9-4159-82EF-D9B29AEDB3E0}"/>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ACA4D7D-C524-4B58-87F6-7825B8D3378B}"/>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58341238-E91E-4B8B-9849-A34676CEBC18}"/>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6" name="TextBox 35">
              <a:extLst>
                <a:ext uri="{FF2B5EF4-FFF2-40B4-BE49-F238E27FC236}">
                  <a16:creationId xmlns:a16="http://schemas.microsoft.com/office/drawing/2014/main" id="{F7B240F6-0462-4122-8D01-8ABAAA9557F4}"/>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7" name="TextBox 36">
              <a:extLst>
                <a:ext uri="{FF2B5EF4-FFF2-40B4-BE49-F238E27FC236}">
                  <a16:creationId xmlns:a16="http://schemas.microsoft.com/office/drawing/2014/main" id="{72524A24-11BF-44E2-803D-5814CC406E29}"/>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8" name="TextBox 37">
              <a:extLst>
                <a:ext uri="{FF2B5EF4-FFF2-40B4-BE49-F238E27FC236}">
                  <a16:creationId xmlns:a16="http://schemas.microsoft.com/office/drawing/2014/main" id="{031BB7BC-A555-4304-A3CC-D4A553D6F65F}"/>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pic>
        <p:nvPicPr>
          <p:cNvPr id="4" name="Picture 3">
            <a:extLst>
              <a:ext uri="{FF2B5EF4-FFF2-40B4-BE49-F238E27FC236}">
                <a16:creationId xmlns:a16="http://schemas.microsoft.com/office/drawing/2014/main" id="{AE0657FB-2DE7-4972-8F10-58FB9A2EB1EA}"/>
              </a:ext>
            </a:extLst>
          </p:cNvPr>
          <p:cNvPicPr>
            <a:picLocks noChangeAspect="1"/>
          </p:cNvPicPr>
          <p:nvPr/>
        </p:nvPicPr>
        <p:blipFill>
          <a:blip r:embed="rId2"/>
          <a:stretch>
            <a:fillRect/>
          </a:stretch>
        </p:blipFill>
        <p:spPr>
          <a:xfrm>
            <a:off x="1555850" y="4212311"/>
            <a:ext cx="7829550" cy="1828800"/>
          </a:xfrm>
          <a:prstGeom prst="rect">
            <a:avLst/>
          </a:prstGeom>
        </p:spPr>
      </p:pic>
      <p:pic>
        <p:nvPicPr>
          <p:cNvPr id="8" name="Picture 7">
            <a:extLst>
              <a:ext uri="{FF2B5EF4-FFF2-40B4-BE49-F238E27FC236}">
                <a16:creationId xmlns:a16="http://schemas.microsoft.com/office/drawing/2014/main" id="{266DFCD2-B746-4593-B8E9-944644FEC524}"/>
              </a:ext>
            </a:extLst>
          </p:cNvPr>
          <p:cNvPicPr>
            <a:picLocks noChangeAspect="1"/>
          </p:cNvPicPr>
          <p:nvPr/>
        </p:nvPicPr>
        <p:blipFill>
          <a:blip r:embed="rId3"/>
          <a:stretch>
            <a:fillRect/>
          </a:stretch>
        </p:blipFill>
        <p:spPr>
          <a:xfrm>
            <a:off x="1555850" y="1865738"/>
            <a:ext cx="7829550" cy="1828800"/>
          </a:xfrm>
          <a:prstGeom prst="rect">
            <a:avLst/>
          </a:prstGeom>
        </p:spPr>
      </p:pic>
      <p:sp>
        <p:nvSpPr>
          <p:cNvPr id="22" name="Rectangle 21">
            <a:extLst>
              <a:ext uri="{FF2B5EF4-FFF2-40B4-BE49-F238E27FC236}">
                <a16:creationId xmlns:a16="http://schemas.microsoft.com/office/drawing/2014/main" id="{397FC9DD-05C4-4D44-9D5D-1A9983852923}"/>
              </a:ext>
            </a:extLst>
          </p:cNvPr>
          <p:cNvSpPr/>
          <p:nvPr/>
        </p:nvSpPr>
        <p:spPr>
          <a:xfrm>
            <a:off x="457200" y="2261025"/>
            <a:ext cx="838200" cy="6857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Male</a:t>
            </a:r>
          </a:p>
        </p:txBody>
      </p:sp>
      <p:sp>
        <p:nvSpPr>
          <p:cNvPr id="23" name="Rectangle 22">
            <a:extLst>
              <a:ext uri="{FF2B5EF4-FFF2-40B4-BE49-F238E27FC236}">
                <a16:creationId xmlns:a16="http://schemas.microsoft.com/office/drawing/2014/main" id="{E82BC009-280F-4741-9C22-50AE7D9E787C}"/>
              </a:ext>
            </a:extLst>
          </p:cNvPr>
          <p:cNvSpPr/>
          <p:nvPr/>
        </p:nvSpPr>
        <p:spPr>
          <a:xfrm>
            <a:off x="457200" y="4723928"/>
            <a:ext cx="838200" cy="6857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Female</a:t>
            </a:r>
          </a:p>
        </p:txBody>
      </p:sp>
    </p:spTree>
    <p:extLst>
      <p:ext uri="{BB962C8B-B14F-4D97-AF65-F5344CB8AC3E}">
        <p14:creationId xmlns:p14="http://schemas.microsoft.com/office/powerpoint/2010/main" val="1166622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Favorite Handbag Brands</a:t>
            </a:r>
          </a:p>
        </p:txBody>
      </p:sp>
      <p:sp>
        <p:nvSpPr>
          <p:cNvPr id="27" name="Text Placeholder 43"/>
          <p:cNvSpPr>
            <a:spLocks noGrp="1"/>
          </p:cNvSpPr>
          <p:nvPr>
            <p:ph type="body" sz="quarter" idx="13"/>
          </p:nvPr>
        </p:nvSpPr>
        <p:spPr>
          <a:xfrm>
            <a:off x="457200" y="1298448"/>
            <a:ext cx="9125712" cy="228600"/>
          </a:xfrm>
        </p:spPr>
        <p:txBody>
          <a:bodyPr/>
          <a:lstStyle/>
          <a:p>
            <a:r>
              <a:rPr lang="en-US" dirty="0"/>
              <a:t>All Female Teens</a:t>
            </a:r>
          </a:p>
        </p:txBody>
      </p:sp>
      <p:sp>
        <p:nvSpPr>
          <p:cNvPr id="17" name="Rectangle 16"/>
          <p:cNvSpPr/>
          <p:nvPr/>
        </p:nvSpPr>
        <p:spPr>
          <a:xfrm>
            <a:off x="466344" y="3735997"/>
            <a:ext cx="9125712" cy="28534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Handbag spending increased to to $128/year, up 8% Y/Y and up 25% sequentially </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Coach maintains No. 1 spot with 19% mindshare, up 100 bps vs the Fall and up 200 bps Y/Y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Kate Spade remains at No. 4 with 11% share, while losing 100 bps, in line with Fall 2022 and down 100 bps Y/Y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Chanel, Gucci, and Prada maintain spots No. 5 through 7 since Fall and all maintained the same level of mindshare since Fall – Chanel (5%), Gucci (5%), Prada (4%)</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SHEIN remains out of the top 10 after falling out in Fall 2021; SHEIN was No. 17 brand with &lt;1% share</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Lululemon ranked in the top 10 for the second consecutive survey while gaining 200 bps of mindshare and moving from No. 9 to No. 8 for female teens favorite handbag</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Marc Jacobs took the No. 9 spot with 3% mindshare, in line with last Fall, and up 100 bps Y/Y</a:t>
            </a:r>
          </a:p>
        </p:txBody>
      </p:sp>
      <p:sp>
        <p:nvSpPr>
          <p:cNvPr id="3" name="Text Placeholder 2"/>
          <p:cNvSpPr>
            <a:spLocks noGrp="1"/>
          </p:cNvSpPr>
          <p:nvPr>
            <p:ph type="body" sz="quarter" idx="16"/>
          </p:nvPr>
        </p:nvSpPr>
        <p:spPr/>
        <p:txBody>
          <a:bodyPr/>
          <a:lstStyle/>
          <a:p>
            <a:endParaRPr lang="en-US" dirty="0"/>
          </a:p>
        </p:txBody>
      </p:sp>
      <p:pic>
        <p:nvPicPr>
          <p:cNvPr id="4" name="Picture 3">
            <a:extLst>
              <a:ext uri="{FF2B5EF4-FFF2-40B4-BE49-F238E27FC236}">
                <a16:creationId xmlns:a16="http://schemas.microsoft.com/office/drawing/2014/main" id="{277EC112-0C6C-4775-93FF-D9AC9850BD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4426" y="1651983"/>
            <a:ext cx="7829548" cy="1955003"/>
          </a:xfrm>
          <a:prstGeom prst="rect">
            <a:avLst/>
          </a:prstGeom>
        </p:spPr>
      </p:pic>
      <p:grpSp>
        <p:nvGrpSpPr>
          <p:cNvPr id="18" name="Group 17">
            <a:extLst>
              <a:ext uri="{FF2B5EF4-FFF2-40B4-BE49-F238E27FC236}">
                <a16:creationId xmlns:a16="http://schemas.microsoft.com/office/drawing/2014/main" id="{5B4DDC97-04E7-4397-BB7C-C59C6D3F86B9}"/>
              </a:ext>
            </a:extLst>
          </p:cNvPr>
          <p:cNvGrpSpPr/>
          <p:nvPr/>
        </p:nvGrpSpPr>
        <p:grpSpPr>
          <a:xfrm>
            <a:off x="0" y="6729664"/>
            <a:ext cx="10058400" cy="425904"/>
            <a:chOff x="0" y="6553200"/>
            <a:chExt cx="10058400" cy="425904"/>
          </a:xfrm>
        </p:grpSpPr>
        <p:cxnSp>
          <p:nvCxnSpPr>
            <p:cNvPr id="19" name="Straight Connector 18">
              <a:extLst>
                <a:ext uri="{FF2B5EF4-FFF2-40B4-BE49-F238E27FC236}">
                  <a16:creationId xmlns:a16="http://schemas.microsoft.com/office/drawing/2014/main" id="{B64D327D-347C-4CD1-A049-E7248808D168}"/>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E582FE1-3F16-434A-90E8-E58F2874C0F8}"/>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E1EBC084-22C3-4A93-B62C-68849933DC76}"/>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30B9A5B-6256-489B-B86B-D7A23D2AA027}"/>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554B111-4934-4EC0-AC76-DA4C679194C3}"/>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0F011B95-37B8-410B-9A86-76380F456E8E}"/>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25" name="TextBox 24">
              <a:extLst>
                <a:ext uri="{FF2B5EF4-FFF2-40B4-BE49-F238E27FC236}">
                  <a16:creationId xmlns:a16="http://schemas.microsoft.com/office/drawing/2014/main" id="{A0281905-5273-4FAA-8492-DD05E6E00E82}"/>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26" name="TextBox 25">
              <a:extLst>
                <a:ext uri="{FF2B5EF4-FFF2-40B4-BE49-F238E27FC236}">
                  <a16:creationId xmlns:a16="http://schemas.microsoft.com/office/drawing/2014/main" id="{51BC3A27-051A-4D47-BE1A-52FE1D929226}"/>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8" name="TextBox 37">
              <a:extLst>
                <a:ext uri="{FF2B5EF4-FFF2-40B4-BE49-F238E27FC236}">
                  <a16:creationId xmlns:a16="http://schemas.microsoft.com/office/drawing/2014/main" id="{5A16BFF9-3622-4770-8CCC-791EDFA5F3C0}"/>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1294480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9128760" cy="457200"/>
          </a:xfrm>
        </p:spPr>
        <p:txBody>
          <a:bodyPr/>
          <a:lstStyle/>
          <a:p>
            <a:r>
              <a:rPr lang="en-US" dirty="0"/>
              <a:t>Beauty: Favorite Cosmetics Brands</a:t>
            </a:r>
          </a:p>
        </p:txBody>
      </p:sp>
      <p:sp>
        <p:nvSpPr>
          <p:cNvPr id="38" name="Text Placeholder 43"/>
          <p:cNvSpPr>
            <a:spLocks noGrp="1"/>
          </p:cNvSpPr>
          <p:nvPr>
            <p:ph type="body" sz="quarter" idx="13"/>
          </p:nvPr>
        </p:nvSpPr>
        <p:spPr>
          <a:xfrm>
            <a:off x="457200" y="1298448"/>
            <a:ext cx="9144000" cy="228600"/>
          </a:xfrm>
        </p:spPr>
        <p:txBody>
          <a:bodyPr/>
          <a:lstStyle/>
          <a:p>
            <a:r>
              <a:rPr lang="en-US" dirty="0"/>
              <a:t>All Female Teens</a:t>
            </a:r>
          </a:p>
        </p:txBody>
      </p:sp>
      <p:sp>
        <p:nvSpPr>
          <p:cNvPr id="27" name="Rectangle 26">
            <a:extLst>
              <a:ext uri="{FF2B5EF4-FFF2-40B4-BE49-F238E27FC236}">
                <a16:creationId xmlns:a16="http://schemas.microsoft.com/office/drawing/2014/main" id="{3CBC583F-F720-435A-AB04-73530DA22BA0}"/>
              </a:ext>
            </a:extLst>
          </p:cNvPr>
          <p:cNvSpPr/>
          <p:nvPr/>
        </p:nvSpPr>
        <p:spPr>
          <a:xfrm>
            <a:off x="466344" y="4232058"/>
            <a:ext cx="9125712" cy="23797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Female spending on cosmetics was $123—up 32% Y/Y, including an impressive +40% Y/Y amongst upper-income females and +26% Y/Y amongst average-income females. </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e.l.f. gained an impressive 900 bps of mindshare Y/Y to 22% and maintained its position as the No. 1 makeup brand amongst teens.</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Selena Gomez’s Rare Beauty moved up 5 spots from the Fall to #2, bumping Maybelline to #3 for the first time since Spring 2021. </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L’Oreal moved back down to #4, followed by LVMH’s Fenty Beauty at #5 (unchanged from the Fall) and Puig’s Charlotte Tilbury at #6, its highest positioning yet. </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EL-owned Too Faced and MAC made their way back into the top 10, while L’Oreal’s NYX made it in for the first time, replacing Sephora, Ulta, and Morphe.</a:t>
            </a:r>
          </a:p>
        </p:txBody>
      </p:sp>
      <p:grpSp>
        <p:nvGrpSpPr>
          <p:cNvPr id="28" name="Group 27">
            <a:extLst>
              <a:ext uri="{FF2B5EF4-FFF2-40B4-BE49-F238E27FC236}">
                <a16:creationId xmlns:a16="http://schemas.microsoft.com/office/drawing/2014/main" id="{5C3799D2-83A6-4934-85AD-2335590D4ACE}"/>
              </a:ext>
            </a:extLst>
          </p:cNvPr>
          <p:cNvGrpSpPr/>
          <p:nvPr/>
        </p:nvGrpSpPr>
        <p:grpSpPr>
          <a:xfrm>
            <a:off x="0" y="6729664"/>
            <a:ext cx="10058400" cy="425904"/>
            <a:chOff x="0" y="6553200"/>
            <a:chExt cx="10058400" cy="425904"/>
          </a:xfrm>
        </p:grpSpPr>
        <p:cxnSp>
          <p:nvCxnSpPr>
            <p:cNvPr id="29" name="Straight Connector 28">
              <a:extLst>
                <a:ext uri="{FF2B5EF4-FFF2-40B4-BE49-F238E27FC236}">
                  <a16:creationId xmlns:a16="http://schemas.microsoft.com/office/drawing/2014/main" id="{5B739DCD-7DD6-4CC0-93B2-6770C101F026}"/>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FD3886EF-73F8-4F80-85A1-95EC812D744E}"/>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1252B5E9-0A93-4EDE-BC02-9A568744D4E1}"/>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A832D624-73FF-4E72-B98C-42DDA7C9DCAD}"/>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865CA0EB-683D-4B10-8EA4-5A7BF01646B0}"/>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800C8CF6-55D4-4B66-BFB9-B4FF87A41C12}"/>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6" name="TextBox 35">
              <a:extLst>
                <a:ext uri="{FF2B5EF4-FFF2-40B4-BE49-F238E27FC236}">
                  <a16:creationId xmlns:a16="http://schemas.microsoft.com/office/drawing/2014/main" id="{412FF522-F663-4819-89DF-FA2436273EA5}"/>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7" name="TextBox 36">
              <a:extLst>
                <a:ext uri="{FF2B5EF4-FFF2-40B4-BE49-F238E27FC236}">
                  <a16:creationId xmlns:a16="http://schemas.microsoft.com/office/drawing/2014/main" id="{1EEFEC98-AFD2-464C-8C39-ECE5B723C0F9}"/>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9" name="TextBox 38">
              <a:extLst>
                <a:ext uri="{FF2B5EF4-FFF2-40B4-BE49-F238E27FC236}">
                  <a16:creationId xmlns:a16="http://schemas.microsoft.com/office/drawing/2014/main" id="{80E1FA01-A018-44CE-B9D0-023F69B15F08}"/>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pic>
        <p:nvPicPr>
          <p:cNvPr id="16" name="Picture 15">
            <a:extLst>
              <a:ext uri="{FF2B5EF4-FFF2-40B4-BE49-F238E27FC236}">
                <a16:creationId xmlns:a16="http://schemas.microsoft.com/office/drawing/2014/main" id="{2368DF71-B424-418A-8881-BA93B23BE53D}"/>
              </a:ext>
            </a:extLst>
          </p:cNvPr>
          <p:cNvPicPr>
            <a:picLocks noChangeAspect="1"/>
          </p:cNvPicPr>
          <p:nvPr/>
        </p:nvPicPr>
        <p:blipFill>
          <a:blip r:embed="rId2"/>
          <a:stretch>
            <a:fillRect/>
          </a:stretch>
        </p:blipFill>
        <p:spPr>
          <a:xfrm>
            <a:off x="453044" y="1644906"/>
            <a:ext cx="9125712" cy="2389382"/>
          </a:xfrm>
          <a:prstGeom prst="rect">
            <a:avLst/>
          </a:prstGeom>
        </p:spPr>
      </p:pic>
    </p:spTree>
    <p:extLst>
      <p:ext uri="{BB962C8B-B14F-4D97-AF65-F5344CB8AC3E}">
        <p14:creationId xmlns:p14="http://schemas.microsoft.com/office/powerpoint/2010/main" val="234631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Beauty: Favorite Skincare Brands</a:t>
            </a:r>
          </a:p>
        </p:txBody>
      </p:sp>
      <p:sp>
        <p:nvSpPr>
          <p:cNvPr id="27" name="Text Placeholder 43"/>
          <p:cNvSpPr>
            <a:spLocks noGrp="1"/>
          </p:cNvSpPr>
          <p:nvPr>
            <p:ph type="body" sz="quarter" idx="13"/>
          </p:nvPr>
        </p:nvSpPr>
        <p:spPr>
          <a:xfrm>
            <a:off x="457200" y="1298448"/>
            <a:ext cx="9144000" cy="228600"/>
          </a:xfrm>
        </p:spPr>
        <p:txBody>
          <a:bodyPr/>
          <a:lstStyle/>
          <a:p>
            <a:r>
              <a:rPr lang="en-US" dirty="0"/>
              <a:t>All Female Teens</a:t>
            </a:r>
          </a:p>
        </p:txBody>
      </p:sp>
      <p:sp>
        <p:nvSpPr>
          <p:cNvPr id="17" name="Rectangle 16">
            <a:extLst>
              <a:ext uri="{FF2B5EF4-FFF2-40B4-BE49-F238E27FC236}">
                <a16:creationId xmlns:a16="http://schemas.microsoft.com/office/drawing/2014/main" id="{209640FE-C4DE-4D4D-95EA-09DDE550B2DB}"/>
              </a:ext>
            </a:extLst>
          </p:cNvPr>
          <p:cNvSpPr/>
          <p:nvPr/>
        </p:nvSpPr>
        <p:spPr>
          <a:xfrm>
            <a:off x="466344" y="3992588"/>
            <a:ext cx="9125712" cy="2737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600"/>
              </a:spcAft>
              <a:buFont typeface="Arial" panose="020B0604020202020204" pitchFamily="34" charset="0"/>
              <a:buChar char="•"/>
            </a:pPr>
            <a:r>
              <a:rPr lang="en-US" sz="1300" dirty="0">
                <a:solidFill>
                  <a:schemeClr val="tx2"/>
                </a:solidFill>
                <a:latin typeface="Arial" panose="020B0604020202020204" pitchFamily="34" charset="0"/>
                <a:cs typeface="Arial" panose="020B0604020202020204" pitchFamily="34" charset="0"/>
              </a:rPr>
              <a:t>Skincare spending for females was $119/year— +11% Y/Y, and ~12% higher than the multi-year average.</a:t>
            </a:r>
          </a:p>
          <a:p>
            <a:pPr marL="342900" indent="-342900">
              <a:spcAft>
                <a:spcPts val="600"/>
              </a:spcAft>
              <a:buFont typeface="Arial" panose="020B0604020202020204" pitchFamily="34" charset="0"/>
              <a:buChar char="•"/>
            </a:pPr>
            <a:r>
              <a:rPr lang="en-US" sz="1300" dirty="0">
                <a:solidFill>
                  <a:schemeClr val="tx2"/>
                </a:solidFill>
                <a:latin typeface="Arial" panose="020B0604020202020204" pitchFamily="34" charset="0"/>
                <a:cs typeface="Arial" panose="020B0604020202020204" pitchFamily="34" charset="0"/>
              </a:rPr>
              <a:t>CeraVe (L’Oreal-owned) maintained its lead as the No. 1 skincare brand with 41% mindshare (in line with last year).</a:t>
            </a:r>
          </a:p>
          <a:p>
            <a:pPr marL="342900" indent="-342900">
              <a:spcAft>
                <a:spcPts val="600"/>
              </a:spcAft>
              <a:buFont typeface="Arial" panose="020B0604020202020204" pitchFamily="34" charset="0"/>
              <a:buChar char="•"/>
            </a:pPr>
            <a:r>
              <a:rPr lang="en-US" sz="1300" dirty="0">
                <a:solidFill>
                  <a:schemeClr val="tx2"/>
                </a:solidFill>
                <a:latin typeface="Arial" panose="020B0604020202020204" pitchFamily="34" charset="0"/>
                <a:cs typeface="Arial" panose="020B0604020202020204" pitchFamily="34" charset="0"/>
              </a:rPr>
              <a:t>The Ordinary (EL-owned) moved into the No. 2 spot for the first time at 7% mindshare compared to 6% last year; it was also No. 2 among average-income females at 8% mindshare.</a:t>
            </a:r>
          </a:p>
          <a:p>
            <a:pPr marL="342900" indent="-342900">
              <a:spcAft>
                <a:spcPts val="600"/>
              </a:spcAft>
              <a:buFont typeface="Arial" panose="020B0604020202020204" pitchFamily="34" charset="0"/>
              <a:buChar char="•"/>
            </a:pPr>
            <a:r>
              <a:rPr lang="en-US" sz="1300" dirty="0">
                <a:solidFill>
                  <a:schemeClr val="tx2"/>
                </a:solidFill>
                <a:latin typeface="Arial" panose="020B0604020202020204" pitchFamily="34" charset="0"/>
                <a:cs typeface="Arial" panose="020B0604020202020204" pitchFamily="34" charset="0"/>
              </a:rPr>
              <a:t>Cetaphil (owned by privately-held Galderma) moved to No. 3 and Neutrogena continued to slip—now in the No. 6 spot with 4% mindshare vs. 5% in the Fall and 6% last Spring.</a:t>
            </a:r>
          </a:p>
          <a:p>
            <a:pPr marL="342900" indent="-342900">
              <a:spcAft>
                <a:spcPts val="600"/>
              </a:spcAft>
              <a:buFont typeface="Arial" panose="020B0604020202020204" pitchFamily="34" charset="0"/>
              <a:buChar char="•"/>
            </a:pPr>
            <a:r>
              <a:rPr lang="en-US" sz="1300" dirty="0">
                <a:solidFill>
                  <a:schemeClr val="tx2"/>
                </a:solidFill>
                <a:latin typeface="Arial" panose="020B0604020202020204" pitchFamily="34" charset="0"/>
                <a:cs typeface="Arial" panose="020B0604020202020204" pitchFamily="34" charset="0"/>
              </a:rPr>
              <a:t>Drunk Elephant (owned by Shiseido) moved up 1 spot to No. 4 with 4% mindshare, while La Roche-Posay (L’Oreal-owned) also moved up 1 spot from the Fall to No. 5 at 4% mindshare.</a:t>
            </a:r>
          </a:p>
          <a:p>
            <a:pPr marL="342900" indent="-342900">
              <a:spcAft>
                <a:spcPts val="600"/>
              </a:spcAft>
              <a:buFont typeface="Arial" panose="020B0604020202020204" pitchFamily="34" charset="0"/>
              <a:buChar char="•"/>
            </a:pPr>
            <a:r>
              <a:rPr lang="en-US" sz="1300" dirty="0">
                <a:solidFill>
                  <a:schemeClr val="tx2"/>
                </a:solidFill>
                <a:latin typeface="Arial" panose="020B0604020202020204" pitchFamily="34" charset="0"/>
                <a:cs typeface="Arial" panose="020B0604020202020204" pitchFamily="34" charset="0"/>
              </a:rPr>
              <a:t>Digitally-native custom skincare brand, Curology, and EL’s Clinique switched spots at No. 8 and No. 7, respectively. </a:t>
            </a:r>
          </a:p>
          <a:p>
            <a:pPr marL="342900" indent="-342900">
              <a:spcAft>
                <a:spcPts val="600"/>
              </a:spcAft>
              <a:buFont typeface="Arial" panose="020B0604020202020204" pitchFamily="34" charset="0"/>
              <a:buChar char="•"/>
            </a:pPr>
            <a:r>
              <a:rPr lang="en-US" sz="1300" dirty="0">
                <a:solidFill>
                  <a:schemeClr val="tx2"/>
                </a:solidFill>
                <a:latin typeface="Arial" panose="020B0604020202020204" pitchFamily="34" charset="0"/>
                <a:cs typeface="Arial" panose="020B0604020202020204" pitchFamily="34" charset="0"/>
              </a:rPr>
              <a:t>e.l.f.’s skincare brand is continuing to gain traction amongst teens, making its first debut in the top 10 at No. 9, followed by JNJ’s Aveeno at No. 10.</a:t>
            </a:r>
          </a:p>
        </p:txBody>
      </p:sp>
      <p:grpSp>
        <p:nvGrpSpPr>
          <p:cNvPr id="18" name="Group 17">
            <a:extLst>
              <a:ext uri="{FF2B5EF4-FFF2-40B4-BE49-F238E27FC236}">
                <a16:creationId xmlns:a16="http://schemas.microsoft.com/office/drawing/2014/main" id="{91485FCC-85BD-447F-9D33-21DC1E60CF95}"/>
              </a:ext>
            </a:extLst>
          </p:cNvPr>
          <p:cNvGrpSpPr/>
          <p:nvPr/>
        </p:nvGrpSpPr>
        <p:grpSpPr>
          <a:xfrm>
            <a:off x="0" y="6729664"/>
            <a:ext cx="10058400" cy="425904"/>
            <a:chOff x="0" y="6553200"/>
            <a:chExt cx="10058400" cy="425904"/>
          </a:xfrm>
        </p:grpSpPr>
        <p:cxnSp>
          <p:nvCxnSpPr>
            <p:cNvPr id="19" name="Straight Connector 18">
              <a:extLst>
                <a:ext uri="{FF2B5EF4-FFF2-40B4-BE49-F238E27FC236}">
                  <a16:creationId xmlns:a16="http://schemas.microsoft.com/office/drawing/2014/main" id="{CA1424E4-ECD3-48E6-84D5-B5C6DD59099E}"/>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250DCD7-3586-4FD5-AE0E-4EA36DD09F32}"/>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B178833-E4B3-42E3-B5B6-9340054133DE}"/>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E2495BD-14A0-48C9-9F8D-571A91965E52}"/>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440E38ED-2EDD-4CF0-8145-46EC4C8D5A13}"/>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72E8CCF-FB31-4DC6-8335-3CD37D45CB22}"/>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26" name="TextBox 25">
              <a:extLst>
                <a:ext uri="{FF2B5EF4-FFF2-40B4-BE49-F238E27FC236}">
                  <a16:creationId xmlns:a16="http://schemas.microsoft.com/office/drawing/2014/main" id="{A22FA74B-649A-463D-9AF6-5C1E86B966C5}"/>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8" name="TextBox 37">
              <a:extLst>
                <a:ext uri="{FF2B5EF4-FFF2-40B4-BE49-F238E27FC236}">
                  <a16:creationId xmlns:a16="http://schemas.microsoft.com/office/drawing/2014/main" id="{8C0561FF-7F17-4BD4-9591-3EEC90A99AF3}"/>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9" name="TextBox 38">
              <a:extLst>
                <a:ext uri="{FF2B5EF4-FFF2-40B4-BE49-F238E27FC236}">
                  <a16:creationId xmlns:a16="http://schemas.microsoft.com/office/drawing/2014/main" id="{6C89C47A-FC4B-4A7D-9430-1B887397B932}"/>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pic>
        <p:nvPicPr>
          <p:cNvPr id="16" name="Picture 15">
            <a:extLst>
              <a:ext uri="{FF2B5EF4-FFF2-40B4-BE49-F238E27FC236}">
                <a16:creationId xmlns:a16="http://schemas.microsoft.com/office/drawing/2014/main" id="{2993F075-DF08-4AE6-BFBC-8ABBB7AA26F6}"/>
              </a:ext>
            </a:extLst>
          </p:cNvPr>
          <p:cNvPicPr>
            <a:picLocks noChangeAspect="1"/>
          </p:cNvPicPr>
          <p:nvPr/>
        </p:nvPicPr>
        <p:blipFill>
          <a:blip r:embed="rId2"/>
          <a:stretch>
            <a:fillRect/>
          </a:stretch>
        </p:blipFill>
        <p:spPr>
          <a:xfrm>
            <a:off x="457200" y="1557283"/>
            <a:ext cx="9125712" cy="2343867"/>
          </a:xfrm>
          <a:prstGeom prst="rect">
            <a:avLst/>
          </a:prstGeom>
        </p:spPr>
      </p:pic>
    </p:spTree>
    <p:extLst>
      <p:ext uri="{BB962C8B-B14F-4D97-AF65-F5344CB8AC3E}">
        <p14:creationId xmlns:p14="http://schemas.microsoft.com/office/powerpoint/2010/main" val="3159859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pPr lvl="1"/>
            <a:r>
              <a:rPr lang="en-US" dirty="0"/>
              <a:t>Risks to achievement of investment objectives include, but are not limited to, the following:</a:t>
            </a:r>
          </a:p>
          <a:p>
            <a:pPr lvl="2"/>
            <a:r>
              <a:rPr lang="en-US" dirty="0"/>
              <a:t>Reliance on key top management</a:t>
            </a:r>
          </a:p>
          <a:p>
            <a:pPr lvl="2"/>
            <a:r>
              <a:rPr lang="en-US" dirty="0"/>
              <a:t>Changing consumer preferences</a:t>
            </a:r>
          </a:p>
          <a:p>
            <a:pPr lvl="2"/>
            <a:r>
              <a:rPr lang="en-US" dirty="0"/>
              <a:t>Changes in input costs and raw materials</a:t>
            </a:r>
          </a:p>
          <a:p>
            <a:pPr lvl="2"/>
            <a:r>
              <a:rPr lang="en-US" dirty="0"/>
              <a:t>Markdown risks</a:t>
            </a:r>
          </a:p>
          <a:p>
            <a:pPr lvl="2"/>
            <a:r>
              <a:rPr lang="en-US" dirty="0"/>
              <a:t>Product flow and inventory disruptions</a:t>
            </a:r>
          </a:p>
          <a:p>
            <a:pPr lvl="2"/>
            <a:r>
              <a:rPr lang="en-US" dirty="0"/>
              <a:t>Competition</a:t>
            </a:r>
          </a:p>
          <a:p>
            <a:pPr lvl="2"/>
            <a:r>
              <a:rPr lang="en-US" dirty="0"/>
              <a:t>Lack of pricing power</a:t>
            </a:r>
          </a:p>
          <a:p>
            <a:pPr lvl="2"/>
            <a:r>
              <a:rPr lang="en-US" dirty="0"/>
              <a:t>Deleveraging of fixed expenses</a:t>
            </a:r>
          </a:p>
          <a:p>
            <a:pPr lvl="2"/>
            <a:r>
              <a:rPr lang="en-US" dirty="0"/>
              <a:t>Foreign exchange rate risk</a:t>
            </a:r>
          </a:p>
          <a:p>
            <a:pPr lvl="2"/>
            <a:r>
              <a:rPr lang="en-US" dirty="0"/>
              <a:t>General macroeconomic uncertainty</a:t>
            </a:r>
          </a:p>
          <a:p>
            <a:pPr lvl="1"/>
            <a:endParaRPr lang="en-US" dirty="0"/>
          </a:p>
        </p:txBody>
      </p:sp>
      <p:sp>
        <p:nvSpPr>
          <p:cNvPr id="3" name="Title 2"/>
          <p:cNvSpPr>
            <a:spLocks noGrp="1"/>
          </p:cNvSpPr>
          <p:nvPr>
            <p:ph type="title"/>
          </p:nvPr>
        </p:nvSpPr>
        <p:spPr/>
        <p:txBody>
          <a:bodyPr/>
          <a:lstStyle/>
          <a:p>
            <a:r>
              <a:rPr lang="en-US" dirty="0"/>
              <a:t>Investment Risks</a:t>
            </a:r>
          </a:p>
        </p:txBody>
      </p:sp>
      <p:sp>
        <p:nvSpPr>
          <p:cNvPr id="6" name="Text Placeholder 5"/>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206498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Beauty: Favorite Haircare Brands</a:t>
            </a:r>
            <a:endParaRPr lang="en-US" dirty="0">
              <a:highlight>
                <a:srgbClr val="FFFF00"/>
              </a:highlight>
            </a:endParaRPr>
          </a:p>
        </p:txBody>
      </p:sp>
      <p:sp>
        <p:nvSpPr>
          <p:cNvPr id="27" name="Text Placeholder 43"/>
          <p:cNvSpPr>
            <a:spLocks noGrp="1"/>
          </p:cNvSpPr>
          <p:nvPr>
            <p:ph type="body" sz="quarter" idx="13"/>
          </p:nvPr>
        </p:nvSpPr>
        <p:spPr>
          <a:xfrm>
            <a:off x="457200" y="1298448"/>
            <a:ext cx="9144000" cy="228600"/>
          </a:xfrm>
        </p:spPr>
        <p:txBody>
          <a:bodyPr/>
          <a:lstStyle/>
          <a:p>
            <a:r>
              <a:rPr lang="en-US" dirty="0"/>
              <a:t>All Female Teens</a:t>
            </a:r>
          </a:p>
        </p:txBody>
      </p:sp>
      <p:sp>
        <p:nvSpPr>
          <p:cNvPr id="17" name="Rectangle 16">
            <a:extLst>
              <a:ext uri="{FF2B5EF4-FFF2-40B4-BE49-F238E27FC236}">
                <a16:creationId xmlns:a16="http://schemas.microsoft.com/office/drawing/2014/main" id="{209640FE-C4DE-4D4D-95EA-09DDE550B2DB}"/>
              </a:ext>
            </a:extLst>
          </p:cNvPr>
          <p:cNvSpPr/>
          <p:nvPr/>
        </p:nvSpPr>
        <p:spPr>
          <a:xfrm>
            <a:off x="466344" y="3828013"/>
            <a:ext cx="9125712" cy="2839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Annual haircare spend stood at $90 for female teens which was largely in line with last year. Upper-income teens spent $86/year on haircare and average-income teens spent $92/year. </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Olaplex made its way back to No. 1, gaining one point of share from the Fall, but still sitting below the 11% mindshare seen in Spring 2022. Olaplex was also the No. 1 hair brand for both upper and average-income teens. </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UL’s SheaMoisture dropped to No. 2 again, losing 1 point of mindshare Y/Y. Pantene maintained its spot at No. 3, while Mielle came in at No. 4 for its first time being in the top 10. The brand’s launch in Ulta this past year likely helped here. </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Amika beat out Dove and Aussie, coming in at No. 5 for its first top 10 debut. L’Oreal and Dove followed at No. 6 and No. 7, respectively. Garnier and Aussie still ranked in the top 10, but did each lose some share.</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Not Your Mother’s also made its first debut in the top 10, coming in at No. 10. </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Other brands to call out amongst the </a:t>
            </a:r>
            <a:r>
              <a:rPr lang="en-US" sz="1300" u="sng" dirty="0">
                <a:solidFill>
                  <a:schemeClr val="tx1"/>
                </a:solidFill>
                <a:latin typeface="Arial" panose="020B0604020202020204" pitchFamily="34" charset="0"/>
                <a:cs typeface="Arial" panose="020B0604020202020204" pitchFamily="34" charset="0"/>
              </a:rPr>
              <a:t>upper-income</a:t>
            </a:r>
            <a:r>
              <a:rPr lang="en-US" sz="1300" dirty="0">
                <a:solidFill>
                  <a:schemeClr val="tx1"/>
                </a:solidFill>
                <a:latin typeface="Arial" panose="020B0604020202020204" pitchFamily="34" charset="0"/>
                <a:cs typeface="Arial" panose="020B0604020202020204" pitchFamily="34" charset="0"/>
              </a:rPr>
              <a:t> group include P&amp;G-owned Ouai, L’Oreal’s Redken, and privately-held Moroccan Oil. </a:t>
            </a:r>
          </a:p>
        </p:txBody>
      </p:sp>
      <p:grpSp>
        <p:nvGrpSpPr>
          <p:cNvPr id="18" name="Group 17">
            <a:extLst>
              <a:ext uri="{FF2B5EF4-FFF2-40B4-BE49-F238E27FC236}">
                <a16:creationId xmlns:a16="http://schemas.microsoft.com/office/drawing/2014/main" id="{91485FCC-85BD-447F-9D33-21DC1E60CF95}"/>
              </a:ext>
            </a:extLst>
          </p:cNvPr>
          <p:cNvGrpSpPr/>
          <p:nvPr/>
        </p:nvGrpSpPr>
        <p:grpSpPr>
          <a:xfrm>
            <a:off x="0" y="6729664"/>
            <a:ext cx="10058400" cy="425904"/>
            <a:chOff x="0" y="6553200"/>
            <a:chExt cx="10058400" cy="425904"/>
          </a:xfrm>
        </p:grpSpPr>
        <p:cxnSp>
          <p:nvCxnSpPr>
            <p:cNvPr id="19" name="Straight Connector 18">
              <a:extLst>
                <a:ext uri="{FF2B5EF4-FFF2-40B4-BE49-F238E27FC236}">
                  <a16:creationId xmlns:a16="http://schemas.microsoft.com/office/drawing/2014/main" id="{CA1424E4-ECD3-48E6-84D5-B5C6DD59099E}"/>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250DCD7-3586-4FD5-AE0E-4EA36DD09F32}"/>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B178833-E4B3-42E3-B5B6-9340054133DE}"/>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E2495BD-14A0-48C9-9F8D-571A91965E52}"/>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440E38ED-2EDD-4CF0-8145-46EC4C8D5A13}"/>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72E8CCF-FB31-4DC6-8335-3CD37D45CB22}"/>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26" name="TextBox 25">
              <a:extLst>
                <a:ext uri="{FF2B5EF4-FFF2-40B4-BE49-F238E27FC236}">
                  <a16:creationId xmlns:a16="http://schemas.microsoft.com/office/drawing/2014/main" id="{A22FA74B-649A-463D-9AF6-5C1E86B966C5}"/>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8" name="TextBox 37">
              <a:extLst>
                <a:ext uri="{FF2B5EF4-FFF2-40B4-BE49-F238E27FC236}">
                  <a16:creationId xmlns:a16="http://schemas.microsoft.com/office/drawing/2014/main" id="{8C0561FF-7F17-4BD4-9591-3EEC90A99AF3}"/>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9" name="TextBox 38">
              <a:extLst>
                <a:ext uri="{FF2B5EF4-FFF2-40B4-BE49-F238E27FC236}">
                  <a16:creationId xmlns:a16="http://schemas.microsoft.com/office/drawing/2014/main" id="{6C89C47A-FC4B-4A7D-9430-1B887397B932}"/>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pic>
        <p:nvPicPr>
          <p:cNvPr id="20" name="Picture 19">
            <a:extLst>
              <a:ext uri="{FF2B5EF4-FFF2-40B4-BE49-F238E27FC236}">
                <a16:creationId xmlns:a16="http://schemas.microsoft.com/office/drawing/2014/main" id="{0AA74E82-544F-495A-8DBC-A0FC52F4BB08}"/>
              </a:ext>
            </a:extLst>
          </p:cNvPr>
          <p:cNvPicPr>
            <a:picLocks noChangeAspect="1"/>
          </p:cNvPicPr>
          <p:nvPr/>
        </p:nvPicPr>
        <p:blipFill>
          <a:blip r:embed="rId2"/>
          <a:stretch>
            <a:fillRect/>
          </a:stretch>
        </p:blipFill>
        <p:spPr>
          <a:xfrm>
            <a:off x="626770" y="1591888"/>
            <a:ext cx="8423860" cy="1973050"/>
          </a:xfrm>
          <a:prstGeom prst="rect">
            <a:avLst/>
          </a:prstGeom>
        </p:spPr>
      </p:pic>
    </p:spTree>
    <p:extLst>
      <p:ext uri="{BB962C8B-B14F-4D97-AF65-F5344CB8AC3E}">
        <p14:creationId xmlns:p14="http://schemas.microsoft.com/office/powerpoint/2010/main" val="247752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Favorite Websites For Shopping</a:t>
            </a:r>
          </a:p>
        </p:txBody>
      </p:sp>
      <p:sp>
        <p:nvSpPr>
          <p:cNvPr id="4" name="Text Placeholder 3"/>
          <p:cNvSpPr>
            <a:spLocks noGrp="1"/>
          </p:cNvSpPr>
          <p:nvPr>
            <p:ph type="body" sz="quarter" idx="16"/>
          </p:nvPr>
        </p:nvSpPr>
        <p:spPr/>
        <p:txBody>
          <a:bodyPr/>
          <a:lstStyle/>
          <a:p>
            <a:endParaRPr lang="en-US" dirty="0"/>
          </a:p>
        </p:txBody>
      </p:sp>
      <p:sp>
        <p:nvSpPr>
          <p:cNvPr id="16" name="Rectangle 15"/>
          <p:cNvSpPr/>
          <p:nvPr/>
        </p:nvSpPr>
        <p:spPr>
          <a:xfrm>
            <a:off x="466344" y="4319497"/>
            <a:ext cx="9125712" cy="2233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94% of females claim to shop online (down from 95% in the Fall) and 92% of males shop online (vs. 90% in the Fall)</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Amazon’s dominance continues as 57% of teens say this is their favorite website to shop on</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SHEIN lost mindshare, falling from No. 2 favorite website for the last 3 surveys to No. 3 with 6% mindshare (down 200 bps Y/Y and vs Fall 2022)</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Nike surpassed SHEIN in terms of favorite shopping website, while total mindshare (6%) remained in line vs last Fall and as well as Y/Y </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Princess Polly lost share (-100 bps Y/Y and vs Fall 2022), falling to the No. 8 spot (tied with several other brands), down from the No. 7 last Fall</a:t>
            </a:r>
          </a:p>
          <a:p>
            <a:pPr marL="342900" indent="-342900">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GOAT moved from the No. 9 spot in Fall 2022 to the No. 7 spot this Spring with 1% mindshare (flat vs last Fall)</a:t>
            </a:r>
          </a:p>
        </p:txBody>
      </p:sp>
      <p:sp>
        <p:nvSpPr>
          <p:cNvPr id="30" name="Text Placeholder 43"/>
          <p:cNvSpPr>
            <a:spLocks noGrp="1"/>
          </p:cNvSpPr>
          <p:nvPr>
            <p:ph type="body" sz="quarter" idx="13"/>
          </p:nvPr>
        </p:nvSpPr>
        <p:spPr>
          <a:xfrm>
            <a:off x="457200" y="1298448"/>
            <a:ext cx="9144000" cy="228600"/>
          </a:xfrm>
        </p:spPr>
        <p:txBody>
          <a:bodyPr/>
          <a:lstStyle/>
          <a:p>
            <a:r>
              <a:rPr lang="en-US" dirty="0"/>
              <a:t>Upper-Income Teens</a:t>
            </a:r>
          </a:p>
        </p:txBody>
      </p:sp>
      <p:pic>
        <p:nvPicPr>
          <p:cNvPr id="5" name="Picture 4">
            <a:extLst>
              <a:ext uri="{FF2B5EF4-FFF2-40B4-BE49-F238E27FC236}">
                <a16:creationId xmlns:a16="http://schemas.microsoft.com/office/drawing/2014/main" id="{D5EE0464-26E8-4B7D-9BBE-F11D71B6AC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8912" y="1676873"/>
            <a:ext cx="9144000" cy="2458065"/>
          </a:xfrm>
          <a:prstGeom prst="rect">
            <a:avLst/>
          </a:prstGeom>
        </p:spPr>
      </p:pic>
      <p:grpSp>
        <p:nvGrpSpPr>
          <p:cNvPr id="17" name="Group 16">
            <a:extLst>
              <a:ext uri="{FF2B5EF4-FFF2-40B4-BE49-F238E27FC236}">
                <a16:creationId xmlns:a16="http://schemas.microsoft.com/office/drawing/2014/main" id="{506251EB-068C-4803-9FF2-874F848344C3}"/>
              </a:ext>
            </a:extLst>
          </p:cNvPr>
          <p:cNvGrpSpPr/>
          <p:nvPr/>
        </p:nvGrpSpPr>
        <p:grpSpPr>
          <a:xfrm>
            <a:off x="0" y="6729664"/>
            <a:ext cx="10058400" cy="425904"/>
            <a:chOff x="0" y="6553200"/>
            <a:chExt cx="10058400" cy="425904"/>
          </a:xfrm>
        </p:grpSpPr>
        <p:cxnSp>
          <p:nvCxnSpPr>
            <p:cNvPr id="18" name="Straight Connector 17">
              <a:extLst>
                <a:ext uri="{FF2B5EF4-FFF2-40B4-BE49-F238E27FC236}">
                  <a16:creationId xmlns:a16="http://schemas.microsoft.com/office/drawing/2014/main" id="{FD239BC3-217B-446A-A9FE-EAD31BB54B63}"/>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2EF4F352-C16F-4FCF-BD1A-1CECE5243C1D}"/>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E629D1B-FD6A-43BD-A248-7F4B29092A54}"/>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569D196-7CFF-473E-ABA6-DCAED2098302}"/>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9315601-F231-49C5-A6E2-8BB38CBA8004}"/>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3E96A2B5-7C8E-4B5C-A0C3-5D98F3B37E1A}"/>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24" name="TextBox 23">
              <a:extLst>
                <a:ext uri="{FF2B5EF4-FFF2-40B4-BE49-F238E27FC236}">
                  <a16:creationId xmlns:a16="http://schemas.microsoft.com/office/drawing/2014/main" id="{1BD90215-5F92-4F8D-BC3B-BEBC8DFB61C2}"/>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25" name="TextBox 24">
              <a:extLst>
                <a:ext uri="{FF2B5EF4-FFF2-40B4-BE49-F238E27FC236}">
                  <a16:creationId xmlns:a16="http://schemas.microsoft.com/office/drawing/2014/main" id="{523B23BD-1484-4D10-9B73-68852388F20B}"/>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26" name="TextBox 25">
              <a:extLst>
                <a:ext uri="{FF2B5EF4-FFF2-40B4-BE49-F238E27FC236}">
                  <a16:creationId xmlns:a16="http://schemas.microsoft.com/office/drawing/2014/main" id="{AAA7AB9C-DB04-4820-9B31-79B78AEA989F}"/>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120801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Favorite Restaurant</a:t>
            </a:r>
          </a:p>
        </p:txBody>
      </p:sp>
      <p:grpSp>
        <p:nvGrpSpPr>
          <p:cNvPr id="21" name="Group 20">
            <a:extLst>
              <a:ext uri="{FF2B5EF4-FFF2-40B4-BE49-F238E27FC236}">
                <a16:creationId xmlns:a16="http://schemas.microsoft.com/office/drawing/2014/main" id="{57461EF9-E7DC-4C67-9A85-FF2CE364175E}"/>
              </a:ext>
            </a:extLst>
          </p:cNvPr>
          <p:cNvGrpSpPr/>
          <p:nvPr/>
        </p:nvGrpSpPr>
        <p:grpSpPr>
          <a:xfrm>
            <a:off x="0" y="6729664"/>
            <a:ext cx="10058400" cy="425904"/>
            <a:chOff x="0" y="6553200"/>
            <a:chExt cx="10058400" cy="425904"/>
          </a:xfrm>
        </p:grpSpPr>
        <p:cxnSp>
          <p:nvCxnSpPr>
            <p:cNvPr id="23" name="Straight Connector 22">
              <a:extLst>
                <a:ext uri="{FF2B5EF4-FFF2-40B4-BE49-F238E27FC236}">
                  <a16:creationId xmlns:a16="http://schemas.microsoft.com/office/drawing/2014/main" id="{B30851C4-027E-4984-8969-27CB5C0F755B}"/>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79A0810-82ED-486F-9A73-7EBC194EC241}"/>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48D3A30-83A5-4B48-8C0F-1D7B9E8B3697}"/>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11CC62FC-186A-4AD5-A64A-A54121DF95AE}"/>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852669D-DC4A-4BA1-A47F-240CC8F584F8}"/>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A15B80A4-02C6-4109-BC72-04C907E6A85A}"/>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29" name="TextBox 28">
              <a:extLst>
                <a:ext uri="{FF2B5EF4-FFF2-40B4-BE49-F238E27FC236}">
                  <a16:creationId xmlns:a16="http://schemas.microsoft.com/office/drawing/2014/main" id="{60630120-A217-4992-9FE1-70F4521B6B4C}"/>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3" name="TextBox 32">
              <a:extLst>
                <a:ext uri="{FF2B5EF4-FFF2-40B4-BE49-F238E27FC236}">
                  <a16:creationId xmlns:a16="http://schemas.microsoft.com/office/drawing/2014/main" id="{670FEF28-3767-4D30-AF51-5A1D7E113ECF}"/>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4" name="TextBox 33">
              <a:extLst>
                <a:ext uri="{FF2B5EF4-FFF2-40B4-BE49-F238E27FC236}">
                  <a16:creationId xmlns:a16="http://schemas.microsoft.com/office/drawing/2014/main" id="{6DE67C43-88DA-471D-82D8-67C6DD8BE1C5}"/>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pic>
        <p:nvPicPr>
          <p:cNvPr id="4" name="Picture 3">
            <a:extLst>
              <a:ext uri="{FF2B5EF4-FFF2-40B4-BE49-F238E27FC236}">
                <a16:creationId xmlns:a16="http://schemas.microsoft.com/office/drawing/2014/main" id="{5F1F35E9-3156-4BF7-AF18-580EFEEFBBD9}"/>
              </a:ext>
            </a:extLst>
          </p:cNvPr>
          <p:cNvPicPr>
            <a:picLocks noChangeAspect="1"/>
          </p:cNvPicPr>
          <p:nvPr/>
        </p:nvPicPr>
        <p:blipFill rotWithShape="1">
          <a:blip r:embed="rId3"/>
          <a:srcRect l="521"/>
          <a:stretch/>
        </p:blipFill>
        <p:spPr>
          <a:xfrm>
            <a:off x="464822" y="1405881"/>
            <a:ext cx="9128755" cy="4960638"/>
          </a:xfrm>
          <a:prstGeom prst="rect">
            <a:avLst/>
          </a:prstGeom>
        </p:spPr>
      </p:pic>
    </p:spTree>
    <p:extLst>
      <p:ext uri="{BB962C8B-B14F-4D97-AF65-F5344CB8AC3E}">
        <p14:creationId xmlns:p14="http://schemas.microsoft.com/office/powerpoint/2010/main" val="4172985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Favorite Snack Brand</a:t>
            </a:r>
          </a:p>
        </p:txBody>
      </p:sp>
      <p:sp>
        <p:nvSpPr>
          <p:cNvPr id="41" name="Rectangle 40"/>
          <p:cNvSpPr/>
          <p:nvPr/>
        </p:nvSpPr>
        <p:spPr>
          <a:xfrm>
            <a:off x="466344" y="4947327"/>
            <a:ext cx="9125712" cy="1205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rgbClr val="4A4F55"/>
                </a:solidFill>
                <a:latin typeface="Arial" panose="020B0604020202020204" pitchFamily="34" charset="0"/>
                <a:cs typeface="Arial" panose="020B0604020202020204" pitchFamily="34" charset="0"/>
              </a:rPr>
              <a:t>Goldfish maintained its position as the number one snack brand, slightly ahead of Lays and Cheez-It</a:t>
            </a:r>
          </a:p>
          <a:p>
            <a:pPr marL="342900" indent="-342900" algn="just">
              <a:spcAft>
                <a:spcPts val="600"/>
              </a:spcAft>
              <a:buFont typeface="Arial" panose="020B0604020202020204" pitchFamily="34" charset="0"/>
              <a:buChar char="•"/>
            </a:pPr>
            <a:r>
              <a:rPr lang="en-US" sz="1300" dirty="0">
                <a:solidFill>
                  <a:srgbClr val="4A4F55"/>
                </a:solidFill>
                <a:latin typeface="Arial" panose="020B0604020202020204" pitchFamily="34" charset="0"/>
                <a:cs typeface="Arial" panose="020B0604020202020204" pitchFamily="34" charset="0"/>
              </a:rPr>
              <a:t>Cheez-It, Lays, Doritos, and Takis complete the top five positions</a:t>
            </a:r>
          </a:p>
          <a:p>
            <a:pPr marL="342900" indent="-342900" algn="just">
              <a:spcAft>
                <a:spcPts val="600"/>
              </a:spcAft>
              <a:buFont typeface="Arial" panose="020B0604020202020204" pitchFamily="34" charset="0"/>
              <a:buChar char="•"/>
            </a:pPr>
            <a:r>
              <a:rPr lang="en-US" sz="1300" dirty="0">
                <a:solidFill>
                  <a:srgbClr val="4A4F55"/>
                </a:solidFill>
                <a:latin typeface="Arial" panose="020B0604020202020204" pitchFamily="34" charset="0"/>
                <a:cs typeface="Arial" panose="020B0604020202020204" pitchFamily="34" charset="0"/>
              </a:rPr>
              <a:t>Cheez-It, Takis and Welch’s moved up one spot, while Lays, Cheetos and Pringles fell one spot</a:t>
            </a:r>
          </a:p>
          <a:p>
            <a:pPr marL="342900" indent="-342900" algn="just">
              <a:spcAft>
                <a:spcPts val="600"/>
              </a:spcAft>
              <a:buFont typeface="Arial" panose="020B0604020202020204" pitchFamily="34" charset="0"/>
              <a:buChar char="•"/>
            </a:pPr>
            <a:r>
              <a:rPr lang="en-US" sz="1300" dirty="0">
                <a:solidFill>
                  <a:srgbClr val="4A4F55"/>
                </a:solidFill>
                <a:latin typeface="Arial" panose="020B0604020202020204" pitchFamily="34" charset="0"/>
                <a:cs typeface="Arial" panose="020B0604020202020204" pitchFamily="34" charset="0"/>
              </a:rPr>
              <a:t>Little Debbie held its position in the top ten</a:t>
            </a:r>
          </a:p>
        </p:txBody>
      </p:sp>
      <p:grpSp>
        <p:nvGrpSpPr>
          <p:cNvPr id="23" name="Group 22">
            <a:extLst>
              <a:ext uri="{FF2B5EF4-FFF2-40B4-BE49-F238E27FC236}">
                <a16:creationId xmlns:a16="http://schemas.microsoft.com/office/drawing/2014/main" id="{59064219-8C4A-446F-94AE-BD15112C0479}"/>
              </a:ext>
            </a:extLst>
          </p:cNvPr>
          <p:cNvGrpSpPr/>
          <p:nvPr/>
        </p:nvGrpSpPr>
        <p:grpSpPr>
          <a:xfrm>
            <a:off x="0" y="6729664"/>
            <a:ext cx="10058400" cy="425904"/>
            <a:chOff x="0" y="6553200"/>
            <a:chExt cx="10058400" cy="425904"/>
          </a:xfrm>
        </p:grpSpPr>
        <p:cxnSp>
          <p:nvCxnSpPr>
            <p:cNvPr id="24" name="Straight Connector 23">
              <a:extLst>
                <a:ext uri="{FF2B5EF4-FFF2-40B4-BE49-F238E27FC236}">
                  <a16:creationId xmlns:a16="http://schemas.microsoft.com/office/drawing/2014/main" id="{85D862D7-2B7C-47D3-832C-33F0B26B2E61}"/>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AA30E48-2F4A-4185-A414-46173C1BB5DA}"/>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9BE7EBE-0EF5-49D0-BC22-1CB65AEC9FC1}"/>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88A18C80-913F-4ED9-B2F4-E948AB6D6FD9}"/>
                </a:ext>
              </a:extLst>
            </p:cNvPr>
            <p:cNvSpPr/>
            <p:nvPr/>
          </p:nvSpPr>
          <p:spPr>
            <a:xfrm>
              <a:off x="6042660" y="6553200"/>
              <a:ext cx="182880" cy="182880"/>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5EAB4FF-83CA-4A68-BAE3-35A585AAB90D}"/>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DADF197-CC46-433A-BBBF-6622B08108C9}"/>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0" name="TextBox 29">
              <a:extLst>
                <a:ext uri="{FF2B5EF4-FFF2-40B4-BE49-F238E27FC236}">
                  <a16:creationId xmlns:a16="http://schemas.microsoft.com/office/drawing/2014/main" id="{7C0B5329-79DF-45F0-9399-03F9A21E5E31}"/>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1" name="TextBox 30">
              <a:extLst>
                <a:ext uri="{FF2B5EF4-FFF2-40B4-BE49-F238E27FC236}">
                  <a16:creationId xmlns:a16="http://schemas.microsoft.com/office/drawing/2014/main" id="{2AD35418-8687-4E91-ACC9-4C3CFE9EA8E0}"/>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b="1" dirty="0">
                  <a:solidFill>
                    <a:schemeClr val="accent3"/>
                  </a:solidFill>
                  <a:latin typeface="Arial" panose="020B0604020202020204" pitchFamily="34" charset="0"/>
                  <a:cs typeface="Arial" panose="020B0604020202020204" pitchFamily="34" charset="0"/>
                </a:rPr>
                <a:t>Teen Brand Preferences</a:t>
              </a:r>
            </a:p>
          </p:txBody>
        </p:sp>
        <p:sp>
          <p:nvSpPr>
            <p:cNvPr id="36" name="TextBox 35">
              <a:extLst>
                <a:ext uri="{FF2B5EF4-FFF2-40B4-BE49-F238E27FC236}">
                  <a16:creationId xmlns:a16="http://schemas.microsoft.com/office/drawing/2014/main" id="{B93C056A-0741-4C54-BB3B-9DEEBB54CE5D}"/>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pic>
        <p:nvPicPr>
          <p:cNvPr id="8" name="Picture 7">
            <a:extLst>
              <a:ext uri="{FF2B5EF4-FFF2-40B4-BE49-F238E27FC236}">
                <a16:creationId xmlns:a16="http://schemas.microsoft.com/office/drawing/2014/main" id="{13ED4D82-88A2-4538-9731-76992B212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45" y="1626580"/>
            <a:ext cx="8658109" cy="2989373"/>
          </a:xfrm>
          <a:prstGeom prst="rect">
            <a:avLst/>
          </a:prstGeom>
        </p:spPr>
      </p:pic>
    </p:spTree>
    <p:extLst>
      <p:ext uri="{BB962C8B-B14F-4D97-AF65-F5344CB8AC3E}">
        <p14:creationId xmlns:p14="http://schemas.microsoft.com/office/powerpoint/2010/main" val="1398796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Non-Binary Preferences</a:t>
            </a:r>
          </a:p>
        </p:txBody>
      </p:sp>
      <p:grpSp>
        <p:nvGrpSpPr>
          <p:cNvPr id="30" name="Group 29">
            <a:extLst>
              <a:ext uri="{FF2B5EF4-FFF2-40B4-BE49-F238E27FC236}">
                <a16:creationId xmlns:a16="http://schemas.microsoft.com/office/drawing/2014/main" id="{0DDCCACE-E522-4F68-A406-9B6F89B78AA8}"/>
              </a:ext>
            </a:extLst>
          </p:cNvPr>
          <p:cNvGrpSpPr/>
          <p:nvPr/>
        </p:nvGrpSpPr>
        <p:grpSpPr>
          <a:xfrm>
            <a:off x="11723" y="6736896"/>
            <a:ext cx="10058400" cy="425904"/>
            <a:chOff x="0" y="6553200"/>
            <a:chExt cx="10058400" cy="425904"/>
          </a:xfrm>
        </p:grpSpPr>
        <p:cxnSp>
          <p:nvCxnSpPr>
            <p:cNvPr id="31" name="Straight Connector 30">
              <a:extLst>
                <a:ext uri="{FF2B5EF4-FFF2-40B4-BE49-F238E27FC236}">
                  <a16:creationId xmlns:a16="http://schemas.microsoft.com/office/drawing/2014/main" id="{35161AFD-332C-46F8-B116-BE09075C4DA5}"/>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63746B8-EFFB-4B4D-954B-E09F8174C1DB}"/>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680C48F-445B-459D-82FF-D7E65B83D801}"/>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1BE4339B-4B3C-4F98-B32D-58865E6336D8}"/>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4AF7475-3E56-409D-B981-1C2FA4F0C760}"/>
                </a:ext>
              </a:extLst>
            </p:cNvPr>
            <p:cNvSpPr/>
            <p:nvPr/>
          </p:nvSpPr>
          <p:spPr>
            <a:xfrm>
              <a:off x="8252460" y="6553200"/>
              <a:ext cx="182880" cy="182880"/>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AE69044-1763-4167-AE07-105AB80FB46C}"/>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7" name="TextBox 36">
              <a:extLst>
                <a:ext uri="{FF2B5EF4-FFF2-40B4-BE49-F238E27FC236}">
                  <a16:creationId xmlns:a16="http://schemas.microsoft.com/office/drawing/2014/main" id="{375C2EAA-61A2-466E-BEB0-0720089C96E5}"/>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38" name="TextBox 37">
              <a:extLst>
                <a:ext uri="{FF2B5EF4-FFF2-40B4-BE49-F238E27FC236}">
                  <a16:creationId xmlns:a16="http://schemas.microsoft.com/office/drawing/2014/main" id="{3F46A34D-A85F-41A0-B974-894AAF891D42}"/>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39" name="TextBox 38">
              <a:extLst>
                <a:ext uri="{FF2B5EF4-FFF2-40B4-BE49-F238E27FC236}">
                  <a16:creationId xmlns:a16="http://schemas.microsoft.com/office/drawing/2014/main" id="{C07B227E-276F-4CA9-B302-E093A82D17AE}"/>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b="1" dirty="0">
                  <a:solidFill>
                    <a:schemeClr val="accent5"/>
                  </a:solidFill>
                  <a:latin typeface="Arial" panose="020B0604020202020204" pitchFamily="34" charset="0"/>
                  <a:cs typeface="Arial" panose="020B0604020202020204" pitchFamily="34" charset="0"/>
                </a:rPr>
                <a:t>Demographics &amp; Appendices</a:t>
              </a:r>
            </a:p>
          </p:txBody>
        </p:sp>
      </p:grpSp>
      <p:pic>
        <p:nvPicPr>
          <p:cNvPr id="3" name="Picture 2">
            <a:extLst>
              <a:ext uri="{FF2B5EF4-FFF2-40B4-BE49-F238E27FC236}">
                <a16:creationId xmlns:a16="http://schemas.microsoft.com/office/drawing/2014/main" id="{FEDD4D06-86BD-4BCF-91EE-94D41BBBF52C}"/>
              </a:ext>
            </a:extLst>
          </p:cNvPr>
          <p:cNvPicPr>
            <a:picLocks noChangeAspect="1"/>
          </p:cNvPicPr>
          <p:nvPr/>
        </p:nvPicPr>
        <p:blipFill>
          <a:blip r:embed="rId2"/>
          <a:stretch>
            <a:fillRect/>
          </a:stretch>
        </p:blipFill>
        <p:spPr>
          <a:xfrm>
            <a:off x="439648" y="2129491"/>
            <a:ext cx="9146312" cy="1640956"/>
          </a:xfrm>
          <a:prstGeom prst="rect">
            <a:avLst/>
          </a:prstGeom>
        </p:spPr>
      </p:pic>
      <p:sp>
        <p:nvSpPr>
          <p:cNvPr id="21" name="Rectangle 20">
            <a:extLst>
              <a:ext uri="{FF2B5EF4-FFF2-40B4-BE49-F238E27FC236}">
                <a16:creationId xmlns:a16="http://schemas.microsoft.com/office/drawing/2014/main" id="{E5A03126-9256-4501-8005-901F647F32AC}"/>
              </a:ext>
            </a:extLst>
          </p:cNvPr>
          <p:cNvSpPr/>
          <p:nvPr/>
        </p:nvSpPr>
        <p:spPr>
          <a:xfrm>
            <a:off x="466344" y="4988931"/>
            <a:ext cx="9125712" cy="1317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The non-binary cohort ranked Nike as No. 1 for both apparel and footwear brands.</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Hot Topic and Goodwill take spots No. 2-3 for favorite apparel brand, while Converse falls second for favorite footwear brand followed by Vans and Dr. Martens, tied for the No. 3 spot.</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In-line with the other results of the survey, Amazon is the No. 1 website for the non-binary cohort, followed by SHEIN and Nike.</a:t>
            </a:r>
          </a:p>
        </p:txBody>
      </p:sp>
    </p:spTree>
    <p:extLst>
      <p:ext uri="{BB962C8B-B14F-4D97-AF65-F5344CB8AC3E}">
        <p14:creationId xmlns:p14="http://schemas.microsoft.com/office/powerpoint/2010/main" val="977196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Our Senior Research Analyst Team</a:t>
            </a:r>
          </a:p>
        </p:txBody>
      </p:sp>
      <p:sp>
        <p:nvSpPr>
          <p:cNvPr id="38" name="Text Placeholder 77">
            <a:extLst>
              <a:ext uri="{FF2B5EF4-FFF2-40B4-BE49-F238E27FC236}">
                <a16:creationId xmlns:a16="http://schemas.microsoft.com/office/drawing/2014/main" id="{85CBEE80-4971-48C9-9605-AD15B53F9F6B}"/>
              </a:ext>
            </a:extLst>
          </p:cNvPr>
          <p:cNvSpPr txBox="1">
            <a:spLocks noChangeAspect="1"/>
          </p:cNvSpPr>
          <p:nvPr/>
        </p:nvSpPr>
        <p:spPr>
          <a:xfrm>
            <a:off x="448244" y="3143500"/>
            <a:ext cx="1518993" cy="665582"/>
          </a:xfrm>
          <a:prstGeom prst="rect">
            <a:avLst/>
          </a:prstGeom>
        </p:spPr>
        <p:txBody>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1000" b="1" dirty="0">
                <a:latin typeface="Arial" panose="020B0604020202020204" pitchFamily="34" charset="0"/>
                <a:cs typeface="Arial" panose="020B0604020202020204" pitchFamily="34" charset="0"/>
                <a:hlinkClick r:id="rId2"/>
              </a:rPr>
              <a:t>Abbie Zvejnieks</a:t>
            </a:r>
            <a:br>
              <a:rPr lang="en-US" sz="1000" dirty="0">
                <a:latin typeface="Arial" panose="020B0604020202020204" pitchFamily="34" charset="0"/>
                <a:cs typeface="Arial" panose="020B0604020202020204" pitchFamily="34" charset="0"/>
                <a:hlinkClick r:id="rId2"/>
              </a:rPr>
            </a:br>
            <a:r>
              <a:rPr lang="en-US" sz="1000" dirty="0">
                <a:latin typeface="Arial" panose="020B0604020202020204" pitchFamily="34" charset="0"/>
                <a:cs typeface="Arial" panose="020B0604020202020204" pitchFamily="34" charset="0"/>
              </a:rPr>
              <a:t>Global Lifestyle Brands, Athletic &amp; Footwear </a:t>
            </a:r>
          </a:p>
        </p:txBody>
      </p:sp>
      <p:pic>
        <p:nvPicPr>
          <p:cNvPr id="11" name="Picture 10">
            <a:extLst>
              <a:ext uri="{FF2B5EF4-FFF2-40B4-BE49-F238E27FC236}">
                <a16:creationId xmlns:a16="http://schemas.microsoft.com/office/drawing/2014/main" id="{687FFD6F-1CFD-4717-8BCD-6989F34C8B17}"/>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057400" y="1792327"/>
            <a:ext cx="1333037" cy="1333037"/>
          </a:xfrm>
          <a:prstGeom prst="rect">
            <a:avLst/>
          </a:prstGeom>
        </p:spPr>
      </p:pic>
      <p:sp>
        <p:nvSpPr>
          <p:cNvPr id="39" name="Text Placeholder 77">
            <a:extLst>
              <a:ext uri="{FF2B5EF4-FFF2-40B4-BE49-F238E27FC236}">
                <a16:creationId xmlns:a16="http://schemas.microsoft.com/office/drawing/2014/main" id="{32C81B98-2BB5-4297-9042-CE175437D517}"/>
              </a:ext>
            </a:extLst>
          </p:cNvPr>
          <p:cNvSpPr txBox="1">
            <a:spLocks/>
          </p:cNvSpPr>
          <p:nvPr/>
        </p:nvSpPr>
        <p:spPr>
          <a:xfrm>
            <a:off x="1973517" y="3143500"/>
            <a:ext cx="1693266" cy="665582"/>
          </a:xfrm>
          <a:prstGeom prst="rect">
            <a:avLst/>
          </a:prstGeom>
        </p:spPr>
        <p:txBody>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1000" b="1" dirty="0">
                <a:solidFill>
                  <a:srgbClr val="000000"/>
                </a:solidFill>
                <a:latin typeface="Arial" panose="020B0604020202020204" pitchFamily="34" charset="0"/>
                <a:cs typeface="Arial" panose="020B0604020202020204" pitchFamily="34" charset="0"/>
                <a:hlinkClick r:id="rId5"/>
              </a:rPr>
              <a:t>Edward Yruma</a:t>
            </a:r>
            <a:br>
              <a:rPr lang="en-US" sz="1000" dirty="0">
                <a:latin typeface="Arial" panose="020B0604020202020204" pitchFamily="34" charset="0"/>
                <a:cs typeface="Arial" panose="020B0604020202020204" pitchFamily="34" charset="0"/>
                <a:hlinkClick r:id="rId5"/>
              </a:rPr>
            </a:br>
            <a:r>
              <a:rPr lang="en-US" sz="1000" dirty="0">
                <a:latin typeface="Arial" panose="020B0604020202020204" pitchFamily="34" charset="0"/>
                <a:cs typeface="Arial" panose="020B0604020202020204" pitchFamily="34" charset="0"/>
              </a:rPr>
              <a:t>Global Lifestyle Brands, Retail &amp; Digital Disruptors </a:t>
            </a:r>
          </a:p>
        </p:txBody>
      </p:sp>
      <p:pic>
        <p:nvPicPr>
          <p:cNvPr id="40" name="Picture 39">
            <a:extLst>
              <a:ext uri="{FF2B5EF4-FFF2-40B4-BE49-F238E27FC236}">
                <a16:creationId xmlns:a16="http://schemas.microsoft.com/office/drawing/2014/main" id="{5CA430C4-68B1-4491-84C5-CBEB384CDEEB}"/>
              </a:ext>
            </a:extLst>
          </p:cNvPr>
          <p:cNvPicPr preferRelativeResize="0">
            <a:picLocks/>
          </p:cNvPicPr>
          <p:nvPr/>
        </p:nvPicPr>
        <p:blipFill rotWithShape="1">
          <a:blip r:embed="rId6" cstate="print">
            <a:extLst>
              <a:ext uri="{28A0092B-C50C-407E-A947-70E740481C1C}">
                <a14:useLocalDpi xmlns:a14="http://schemas.microsoft.com/office/drawing/2010/main" val="0"/>
              </a:ext>
            </a:extLst>
          </a:blip>
          <a:srcRect l="10583" t="7220" r="27450"/>
          <a:stretch/>
        </p:blipFill>
        <p:spPr>
          <a:xfrm>
            <a:off x="3573577" y="1792327"/>
            <a:ext cx="1333520" cy="1331096"/>
          </a:xfrm>
          <a:prstGeom prst="rect">
            <a:avLst/>
          </a:prstGeom>
        </p:spPr>
      </p:pic>
      <p:sp>
        <p:nvSpPr>
          <p:cNvPr id="41" name="Text Placeholder 77">
            <a:extLst>
              <a:ext uri="{FF2B5EF4-FFF2-40B4-BE49-F238E27FC236}">
                <a16:creationId xmlns:a16="http://schemas.microsoft.com/office/drawing/2014/main" id="{79CF37DB-5C9F-4224-8E6F-FACFC2C9FB40}"/>
              </a:ext>
            </a:extLst>
          </p:cNvPr>
          <p:cNvSpPr txBox="1">
            <a:spLocks/>
          </p:cNvSpPr>
          <p:nvPr/>
        </p:nvSpPr>
        <p:spPr>
          <a:xfrm>
            <a:off x="3573577" y="3143500"/>
            <a:ext cx="1693266" cy="665582"/>
          </a:xfrm>
          <a:prstGeom prst="rect">
            <a:avLst/>
          </a:prstGeom>
        </p:spPr>
        <p:txBody>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1000" b="1" dirty="0">
                <a:solidFill>
                  <a:srgbClr val="000000"/>
                </a:solidFill>
                <a:latin typeface="Arial" panose="020B0604020202020204" pitchFamily="34" charset="0"/>
                <a:cs typeface="Arial" panose="020B0604020202020204" pitchFamily="34" charset="0"/>
                <a:hlinkClick r:id="rId7"/>
              </a:rPr>
              <a:t>Harsh Kumar</a:t>
            </a:r>
            <a:br>
              <a:rPr lang="en-US" sz="1000" dirty="0">
                <a:latin typeface="Arial" panose="020B0604020202020204" pitchFamily="34" charset="0"/>
                <a:cs typeface="Arial" panose="020B0604020202020204" pitchFamily="34" charset="0"/>
                <a:hlinkClick r:id="rId7"/>
              </a:rPr>
            </a:br>
            <a:r>
              <a:rPr lang="en-US" sz="1000" dirty="0">
                <a:latin typeface="Arial" panose="020B0604020202020204" pitchFamily="34" charset="0"/>
                <a:cs typeface="Arial" panose="020B0604020202020204" pitchFamily="34" charset="0"/>
              </a:rPr>
              <a:t>Semiconductors </a:t>
            </a:r>
          </a:p>
        </p:txBody>
      </p:sp>
      <p:sp>
        <p:nvSpPr>
          <p:cNvPr id="43" name="Text Placeholder 15">
            <a:extLst>
              <a:ext uri="{FF2B5EF4-FFF2-40B4-BE49-F238E27FC236}">
                <a16:creationId xmlns:a16="http://schemas.microsoft.com/office/drawing/2014/main" id="{76656570-569C-479B-A0B4-2D40FACB65BC}"/>
              </a:ext>
            </a:extLst>
          </p:cNvPr>
          <p:cNvSpPr txBox="1">
            <a:spLocks/>
          </p:cNvSpPr>
          <p:nvPr/>
        </p:nvSpPr>
        <p:spPr>
          <a:xfrm>
            <a:off x="5090091" y="3143500"/>
            <a:ext cx="1693266" cy="665799"/>
          </a:xfrm>
          <a:prstGeom prst="rect">
            <a:avLst/>
          </a:prstGeom>
        </p:spPr>
        <p:txBody>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1000" b="1" u="sng" dirty="0">
                <a:solidFill>
                  <a:schemeClr val="accent1"/>
                </a:solidFill>
                <a:latin typeface="Arial" panose="020B0604020202020204" pitchFamily="34" charset="0"/>
                <a:cs typeface="Arial" panose="020B0604020202020204" pitchFamily="34" charset="0"/>
                <a:hlinkClick r:id="rId8"/>
              </a:rPr>
              <a:t>James Fish</a:t>
            </a:r>
            <a:endParaRPr lang="en-US" sz="1000" b="1" u="sng" dirty="0">
              <a:solidFill>
                <a:schemeClr val="accent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000" dirty="0">
                <a:latin typeface="Arial" panose="020B0604020202020204" pitchFamily="34" charset="0"/>
                <a:cs typeface="Arial" panose="020B0604020202020204" pitchFamily="34" charset="0"/>
              </a:rPr>
              <a:t>Cloud Automation Software</a:t>
            </a:r>
          </a:p>
        </p:txBody>
      </p:sp>
      <p:sp>
        <p:nvSpPr>
          <p:cNvPr id="44" name="Text Placeholder 77">
            <a:extLst>
              <a:ext uri="{FF2B5EF4-FFF2-40B4-BE49-F238E27FC236}">
                <a16:creationId xmlns:a16="http://schemas.microsoft.com/office/drawing/2014/main" id="{F313FF46-1101-4E83-ADFF-1E2977B6D028}"/>
              </a:ext>
            </a:extLst>
          </p:cNvPr>
          <p:cNvSpPr txBox="1">
            <a:spLocks/>
          </p:cNvSpPr>
          <p:nvPr/>
        </p:nvSpPr>
        <p:spPr>
          <a:xfrm>
            <a:off x="6594590" y="3143500"/>
            <a:ext cx="1693266" cy="665582"/>
          </a:xfrm>
          <a:prstGeom prst="rect">
            <a:avLst/>
          </a:prstGeom>
        </p:spPr>
        <p:txBody>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1000" b="1" dirty="0">
                <a:solidFill>
                  <a:srgbClr val="000000"/>
                </a:solidFill>
                <a:latin typeface="Arial" panose="020B0604020202020204" pitchFamily="34" charset="0"/>
                <a:cs typeface="Arial" panose="020B0604020202020204" pitchFamily="34" charset="0"/>
                <a:hlinkClick r:id="rId9"/>
              </a:rPr>
              <a:t>Korinne Wolfmeyer</a:t>
            </a:r>
            <a:br>
              <a:rPr lang="en-US" sz="1000" dirty="0">
                <a:latin typeface="Arial" panose="020B0604020202020204" pitchFamily="34" charset="0"/>
                <a:cs typeface="Arial" panose="020B0604020202020204" pitchFamily="34" charset="0"/>
                <a:hlinkClick r:id="rId9"/>
              </a:rPr>
            </a:br>
            <a:r>
              <a:rPr lang="en-US" sz="1000" dirty="0">
                <a:latin typeface="Arial" panose="020B0604020202020204" pitchFamily="34" charset="0"/>
                <a:cs typeface="Arial" panose="020B0604020202020204" pitchFamily="34" charset="0"/>
              </a:rPr>
              <a:t>Beauty &amp; Wellness</a:t>
            </a:r>
          </a:p>
        </p:txBody>
      </p:sp>
      <p:pic>
        <p:nvPicPr>
          <p:cNvPr id="14" name="Picture 13">
            <a:extLst>
              <a:ext uri="{FF2B5EF4-FFF2-40B4-BE49-F238E27FC236}">
                <a16:creationId xmlns:a16="http://schemas.microsoft.com/office/drawing/2014/main" id="{3BD02878-86F4-4ADF-8321-F43A4B2EA97F}"/>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8145048" y="1801272"/>
            <a:ext cx="1333037" cy="1333037"/>
          </a:xfrm>
          <a:prstGeom prst="rect">
            <a:avLst/>
          </a:prstGeom>
        </p:spPr>
      </p:pic>
      <p:sp>
        <p:nvSpPr>
          <p:cNvPr id="50" name="Text Placeholder 13">
            <a:extLst>
              <a:ext uri="{FF2B5EF4-FFF2-40B4-BE49-F238E27FC236}">
                <a16:creationId xmlns:a16="http://schemas.microsoft.com/office/drawing/2014/main" id="{27FAD12E-7789-4AE9-A724-107FD53409AB}"/>
              </a:ext>
            </a:extLst>
          </p:cNvPr>
          <p:cNvSpPr txBox="1">
            <a:spLocks/>
          </p:cNvSpPr>
          <p:nvPr/>
        </p:nvSpPr>
        <p:spPr>
          <a:xfrm>
            <a:off x="8099089" y="3143500"/>
            <a:ext cx="1693266" cy="665799"/>
          </a:xfrm>
          <a:prstGeom prst="rect">
            <a:avLst/>
          </a:prstGeom>
        </p:spPr>
        <p:txBody>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1000" b="1" dirty="0">
                <a:latin typeface="Arial" panose="020B0604020202020204" pitchFamily="34" charset="0"/>
                <a:cs typeface="Arial" panose="020B0604020202020204" pitchFamily="34" charset="0"/>
                <a:hlinkClick r:id="rId12"/>
              </a:rPr>
              <a:t>Peter Keith </a:t>
            </a:r>
            <a:br>
              <a:rPr lang="en-US" sz="1000" dirty="0">
                <a:latin typeface="Arial" panose="020B0604020202020204" pitchFamily="34" charset="0"/>
                <a:cs typeface="Arial" panose="020B0604020202020204" pitchFamily="34" charset="0"/>
                <a:hlinkClick r:id="rId12"/>
              </a:rPr>
            </a:br>
            <a:r>
              <a:rPr lang="en-US" sz="1000" dirty="0">
                <a:latin typeface="Arial" panose="020B0604020202020204" pitchFamily="34" charset="0"/>
                <a:cs typeface="Arial" panose="020B0604020202020204" pitchFamily="34" charset="0"/>
              </a:rPr>
              <a:t>Hardlines &amp; Leisure </a:t>
            </a:r>
          </a:p>
        </p:txBody>
      </p:sp>
      <p:pic>
        <p:nvPicPr>
          <p:cNvPr id="18" name="Picture 17">
            <a:extLst>
              <a:ext uri="{FF2B5EF4-FFF2-40B4-BE49-F238E27FC236}">
                <a16:creationId xmlns:a16="http://schemas.microsoft.com/office/drawing/2014/main" id="{B955871F-624C-480E-BDE5-5A04249D9C82}"/>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Lst>
          </a:blip>
          <a:stretch>
            <a:fillRect/>
          </a:stretch>
        </p:blipFill>
        <p:spPr>
          <a:xfrm>
            <a:off x="541223" y="1793069"/>
            <a:ext cx="1333037" cy="1333037"/>
          </a:xfrm>
          <a:prstGeom prst="rect">
            <a:avLst/>
          </a:prstGeom>
        </p:spPr>
      </p:pic>
      <p:pic>
        <p:nvPicPr>
          <p:cNvPr id="20" name="Picture 19">
            <a:extLst>
              <a:ext uri="{FF2B5EF4-FFF2-40B4-BE49-F238E27FC236}">
                <a16:creationId xmlns:a16="http://schemas.microsoft.com/office/drawing/2014/main" id="{1630CC5F-E0C9-4563-85A0-3278B9AAB9BE}"/>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5090091" y="1793069"/>
            <a:ext cx="1333037" cy="1333037"/>
          </a:xfrm>
          <a:prstGeom prst="rect">
            <a:avLst/>
          </a:prstGeom>
        </p:spPr>
      </p:pic>
      <p:grpSp>
        <p:nvGrpSpPr>
          <p:cNvPr id="33" name="Group 32">
            <a:extLst>
              <a:ext uri="{FF2B5EF4-FFF2-40B4-BE49-F238E27FC236}">
                <a16:creationId xmlns:a16="http://schemas.microsoft.com/office/drawing/2014/main" id="{52E60754-C321-44BE-9C99-5D81C5E739E2}"/>
              </a:ext>
            </a:extLst>
          </p:cNvPr>
          <p:cNvGrpSpPr/>
          <p:nvPr/>
        </p:nvGrpSpPr>
        <p:grpSpPr>
          <a:xfrm>
            <a:off x="11723" y="6736896"/>
            <a:ext cx="10058400" cy="425904"/>
            <a:chOff x="0" y="6553200"/>
            <a:chExt cx="10058400" cy="425904"/>
          </a:xfrm>
        </p:grpSpPr>
        <p:cxnSp>
          <p:nvCxnSpPr>
            <p:cNvPr id="34" name="Straight Connector 33">
              <a:extLst>
                <a:ext uri="{FF2B5EF4-FFF2-40B4-BE49-F238E27FC236}">
                  <a16:creationId xmlns:a16="http://schemas.microsoft.com/office/drawing/2014/main" id="{762F2229-EBCE-480D-BF12-1FA615D41AD3}"/>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2A5C3A54-9B5F-4B22-9719-FB95F8946ECC}"/>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4BF2B973-0B36-4D6D-8EB9-B949EE0262DD}"/>
                </a:ext>
              </a:extLst>
            </p:cNvPr>
            <p:cNvSpPr/>
            <p:nvPr/>
          </p:nvSpPr>
          <p:spPr>
            <a:xfrm>
              <a:off x="38328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50D52013-CF6F-4433-AAFD-CB93489D2B8B}"/>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8962A1E-DF5F-49E7-B66F-68CB87084864}"/>
                </a:ext>
              </a:extLst>
            </p:cNvPr>
            <p:cNvSpPr/>
            <p:nvPr/>
          </p:nvSpPr>
          <p:spPr>
            <a:xfrm>
              <a:off x="8252460" y="6553200"/>
              <a:ext cx="182880" cy="182880"/>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3ADD82E8-706D-4768-85E0-2CAF9BD5F95E}"/>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53" name="TextBox 52">
              <a:extLst>
                <a:ext uri="{FF2B5EF4-FFF2-40B4-BE49-F238E27FC236}">
                  <a16:creationId xmlns:a16="http://schemas.microsoft.com/office/drawing/2014/main" id="{7473A950-C491-4891-9960-636FEE97C4B9}"/>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Behavior &amp; Habits</a:t>
              </a:r>
            </a:p>
          </p:txBody>
        </p:sp>
        <p:sp>
          <p:nvSpPr>
            <p:cNvPr id="54" name="TextBox 53">
              <a:extLst>
                <a:ext uri="{FF2B5EF4-FFF2-40B4-BE49-F238E27FC236}">
                  <a16:creationId xmlns:a16="http://schemas.microsoft.com/office/drawing/2014/main" id="{A7B74387-2D21-4A04-85D2-A8D84E24F5EE}"/>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55" name="TextBox 54">
              <a:extLst>
                <a:ext uri="{FF2B5EF4-FFF2-40B4-BE49-F238E27FC236}">
                  <a16:creationId xmlns:a16="http://schemas.microsoft.com/office/drawing/2014/main" id="{C624F612-6FF8-4817-B8EE-401B251D58D3}"/>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b="1" dirty="0">
                  <a:solidFill>
                    <a:schemeClr val="accent5"/>
                  </a:solidFill>
                  <a:latin typeface="Arial" panose="020B0604020202020204" pitchFamily="34" charset="0"/>
                  <a:cs typeface="Arial" panose="020B0604020202020204" pitchFamily="34" charset="0"/>
                </a:rPr>
                <a:t>Demographics &amp; Appendices</a:t>
              </a:r>
            </a:p>
          </p:txBody>
        </p:sp>
      </p:grpSp>
      <p:pic>
        <p:nvPicPr>
          <p:cNvPr id="5" name="Picture 4">
            <a:extLst>
              <a:ext uri="{FF2B5EF4-FFF2-40B4-BE49-F238E27FC236}">
                <a16:creationId xmlns:a16="http://schemas.microsoft.com/office/drawing/2014/main" id="{49662708-CF22-4808-B0D8-7E4DD0F4CE27}"/>
              </a:ext>
            </a:extLst>
          </p:cNvPr>
          <p:cNvPicPr>
            <a:picLocks noChangeAspect="1"/>
          </p:cNvPicPr>
          <p:nvPr/>
        </p:nvPicPr>
        <p:blipFill>
          <a:blip r:embed="rId17">
            <a:extLst>
              <a:ext uri="{BEBA8EAE-BF5A-486C-A8C5-ECC9F3942E4B}">
                <a14:imgProps xmlns:a14="http://schemas.microsoft.com/office/drawing/2010/main">
                  <a14:imgLayer r:embed="rId18">
                    <a14:imgEffect>
                      <a14:colorTemperature colorTemp="5900"/>
                    </a14:imgEffect>
                    <a14:imgEffect>
                      <a14:saturation sat="0"/>
                    </a14:imgEffect>
                  </a14:imgLayer>
                </a14:imgProps>
              </a:ext>
            </a:extLst>
          </a:blip>
          <a:stretch>
            <a:fillRect/>
          </a:stretch>
        </p:blipFill>
        <p:spPr>
          <a:xfrm>
            <a:off x="6606122" y="1793560"/>
            <a:ext cx="1355932" cy="1339735"/>
          </a:xfrm>
          <a:prstGeom prst="rect">
            <a:avLst/>
          </a:prstGeom>
        </p:spPr>
      </p:pic>
      <p:grpSp>
        <p:nvGrpSpPr>
          <p:cNvPr id="7" name="Group 6">
            <a:extLst>
              <a:ext uri="{FF2B5EF4-FFF2-40B4-BE49-F238E27FC236}">
                <a16:creationId xmlns:a16="http://schemas.microsoft.com/office/drawing/2014/main" id="{DFA332C5-18B2-4FCB-AAF3-25859E6ED783}"/>
              </a:ext>
            </a:extLst>
          </p:cNvPr>
          <p:cNvGrpSpPr/>
          <p:nvPr/>
        </p:nvGrpSpPr>
        <p:grpSpPr>
          <a:xfrm>
            <a:off x="1170285" y="4118330"/>
            <a:ext cx="7839612" cy="2016972"/>
            <a:chOff x="600644" y="1553941"/>
            <a:chExt cx="7839612" cy="2016972"/>
          </a:xfrm>
        </p:grpSpPr>
        <p:sp>
          <p:nvSpPr>
            <p:cNvPr id="61" name="Text Placeholder 77">
              <a:extLst>
                <a:ext uri="{FF2B5EF4-FFF2-40B4-BE49-F238E27FC236}">
                  <a16:creationId xmlns:a16="http://schemas.microsoft.com/office/drawing/2014/main" id="{394AB64A-A3EA-4D59-9F64-7B9A6A846726}"/>
                </a:ext>
              </a:extLst>
            </p:cNvPr>
            <p:cNvSpPr txBox="1">
              <a:spLocks noChangeAspect="1"/>
            </p:cNvSpPr>
            <p:nvPr/>
          </p:nvSpPr>
          <p:spPr>
            <a:xfrm>
              <a:off x="600644" y="2905114"/>
              <a:ext cx="1518993" cy="665582"/>
            </a:xfrm>
            <a:prstGeom prst="rect">
              <a:avLst/>
            </a:prstGeom>
          </p:spPr>
          <p:txBody>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1000" b="1" dirty="0">
                  <a:latin typeface="Arial" panose="020B0604020202020204" pitchFamily="34" charset="0"/>
                  <a:cs typeface="Arial" panose="020B0604020202020204" pitchFamily="34" charset="0"/>
                  <a:hlinkClick r:id="rId2"/>
                </a:rPr>
                <a:t>Michael Lavery</a:t>
              </a:r>
              <a:br>
                <a:rPr lang="en-US" sz="1000" dirty="0">
                  <a:latin typeface="Arial" panose="020B0604020202020204" pitchFamily="34" charset="0"/>
                  <a:cs typeface="Arial" panose="020B0604020202020204" pitchFamily="34" charset="0"/>
                  <a:hlinkClick r:id="rId2"/>
                </a:rPr>
              </a:br>
              <a:r>
                <a:rPr lang="en-US" sz="1000" dirty="0">
                  <a:latin typeface="Arial" panose="020B0604020202020204" pitchFamily="34" charset="0"/>
                  <a:cs typeface="Arial" panose="020B0604020202020204" pitchFamily="34" charset="0"/>
                </a:rPr>
                <a:t>Consumer Staples </a:t>
              </a:r>
            </a:p>
          </p:txBody>
        </p:sp>
        <p:pic>
          <p:nvPicPr>
            <p:cNvPr id="62" name="Picture 61">
              <a:extLst>
                <a:ext uri="{FF2B5EF4-FFF2-40B4-BE49-F238E27FC236}">
                  <a16:creationId xmlns:a16="http://schemas.microsoft.com/office/drawing/2014/main" id="{9DA6B243-B1F5-46E6-819C-58EAC03C9E4A}"/>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2209800" y="1553941"/>
              <a:ext cx="1333037" cy="1333037"/>
            </a:xfrm>
            <a:prstGeom prst="rect">
              <a:avLst/>
            </a:prstGeom>
          </p:spPr>
        </p:pic>
        <p:sp>
          <p:nvSpPr>
            <p:cNvPr id="63" name="Text Placeholder 77">
              <a:extLst>
                <a:ext uri="{FF2B5EF4-FFF2-40B4-BE49-F238E27FC236}">
                  <a16:creationId xmlns:a16="http://schemas.microsoft.com/office/drawing/2014/main" id="{BF167E31-B5E2-4B51-8E46-349787CC6A5A}"/>
                </a:ext>
              </a:extLst>
            </p:cNvPr>
            <p:cNvSpPr txBox="1">
              <a:spLocks/>
            </p:cNvSpPr>
            <p:nvPr/>
          </p:nvSpPr>
          <p:spPr>
            <a:xfrm>
              <a:off x="2125917" y="2905114"/>
              <a:ext cx="1693266" cy="665582"/>
            </a:xfrm>
            <a:prstGeom prst="rect">
              <a:avLst/>
            </a:prstGeom>
          </p:spPr>
          <p:txBody>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1000" b="1" dirty="0">
                  <a:solidFill>
                    <a:srgbClr val="000000"/>
                  </a:solidFill>
                  <a:latin typeface="Arial" panose="020B0604020202020204" pitchFamily="34" charset="0"/>
                  <a:cs typeface="Arial" panose="020B0604020202020204" pitchFamily="34" charset="0"/>
                  <a:hlinkClick r:id="rId5"/>
                </a:rPr>
                <a:t>Tom Champion</a:t>
              </a:r>
              <a:br>
                <a:rPr lang="en-US" sz="1000" dirty="0">
                  <a:latin typeface="Arial" panose="020B0604020202020204" pitchFamily="34" charset="0"/>
                  <a:cs typeface="Arial" panose="020B0604020202020204" pitchFamily="34" charset="0"/>
                  <a:hlinkClick r:id="rId5"/>
                </a:rPr>
              </a:br>
              <a:r>
                <a:rPr lang="en-US" sz="1000" dirty="0">
                  <a:latin typeface="Arial" panose="020B0604020202020204" pitchFamily="34" charset="0"/>
                  <a:cs typeface="Arial" panose="020B0604020202020204" pitchFamily="34" charset="0"/>
                </a:rPr>
                <a:t>Internet </a:t>
              </a:r>
            </a:p>
          </p:txBody>
        </p:sp>
        <p:pic>
          <p:nvPicPr>
            <p:cNvPr id="64" name="Picture 63">
              <a:extLst>
                <a:ext uri="{FF2B5EF4-FFF2-40B4-BE49-F238E27FC236}">
                  <a16:creationId xmlns:a16="http://schemas.microsoft.com/office/drawing/2014/main" id="{58794603-D5BF-4507-9114-B7978D1F9656}"/>
                </a:ext>
              </a:extLst>
            </p:cNvPr>
            <p:cNvPicPr preferRelativeResize="0">
              <a:picLocks/>
            </p:cNvPicPr>
            <p:nvPr/>
          </p:nvPicPr>
          <p:blipFill rotWithShape="1">
            <a:blip r:embed="rId20">
              <a:extLst>
                <a:ext uri="{28A0092B-C50C-407E-A947-70E740481C1C}">
                  <a14:useLocalDpi xmlns:a14="http://schemas.microsoft.com/office/drawing/2010/main" val="0"/>
                </a:ext>
              </a:extLst>
            </a:blip>
            <a:srcRect t="91" b="91"/>
            <a:stretch/>
          </p:blipFill>
          <p:spPr>
            <a:xfrm>
              <a:off x="3725977" y="1553941"/>
              <a:ext cx="1333520" cy="1331096"/>
            </a:xfrm>
            <a:prstGeom prst="rect">
              <a:avLst/>
            </a:prstGeom>
          </p:spPr>
        </p:pic>
        <p:sp>
          <p:nvSpPr>
            <p:cNvPr id="65" name="Text Placeholder 77">
              <a:extLst>
                <a:ext uri="{FF2B5EF4-FFF2-40B4-BE49-F238E27FC236}">
                  <a16:creationId xmlns:a16="http://schemas.microsoft.com/office/drawing/2014/main" id="{8130F890-B5FC-4F59-9D63-4B4C995E3E52}"/>
                </a:ext>
              </a:extLst>
            </p:cNvPr>
            <p:cNvSpPr txBox="1">
              <a:spLocks/>
            </p:cNvSpPr>
            <p:nvPr/>
          </p:nvSpPr>
          <p:spPr>
            <a:xfrm>
              <a:off x="3725977" y="2905114"/>
              <a:ext cx="1693266" cy="665582"/>
            </a:xfrm>
            <a:prstGeom prst="rect">
              <a:avLst/>
            </a:prstGeom>
          </p:spPr>
          <p:txBody>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1000" b="1" dirty="0">
                  <a:solidFill>
                    <a:srgbClr val="000000"/>
                  </a:solidFill>
                  <a:latin typeface="Arial" panose="020B0604020202020204" pitchFamily="34" charset="0"/>
                  <a:cs typeface="Arial" panose="020B0604020202020204" pitchFamily="34" charset="0"/>
                  <a:hlinkClick r:id="rId7"/>
                </a:rPr>
                <a:t>Kevin Barker</a:t>
              </a:r>
              <a:br>
                <a:rPr lang="en-US" sz="1000" dirty="0">
                  <a:latin typeface="Arial" panose="020B0604020202020204" pitchFamily="34" charset="0"/>
                  <a:cs typeface="Arial" panose="020B0604020202020204" pitchFamily="34" charset="0"/>
                  <a:hlinkClick r:id="rId7"/>
                </a:rPr>
              </a:br>
              <a:r>
                <a:rPr lang="en-US" sz="1000" dirty="0">
                  <a:latin typeface="Arial" panose="020B0604020202020204" pitchFamily="34" charset="0"/>
                  <a:cs typeface="Arial" panose="020B0604020202020204" pitchFamily="34" charset="0"/>
                </a:rPr>
                <a:t>Financial Technology </a:t>
              </a:r>
            </a:p>
          </p:txBody>
        </p:sp>
        <p:sp>
          <p:nvSpPr>
            <p:cNvPr id="66" name="Text Placeholder 15">
              <a:extLst>
                <a:ext uri="{FF2B5EF4-FFF2-40B4-BE49-F238E27FC236}">
                  <a16:creationId xmlns:a16="http://schemas.microsoft.com/office/drawing/2014/main" id="{6EFC19EB-E8E1-4AC2-8123-35278E5965FF}"/>
                </a:ext>
              </a:extLst>
            </p:cNvPr>
            <p:cNvSpPr txBox="1">
              <a:spLocks/>
            </p:cNvSpPr>
            <p:nvPr/>
          </p:nvSpPr>
          <p:spPr>
            <a:xfrm>
              <a:off x="5242491" y="2905114"/>
              <a:ext cx="1693266" cy="665799"/>
            </a:xfrm>
            <a:prstGeom prst="rect">
              <a:avLst/>
            </a:prstGeom>
          </p:spPr>
          <p:txBody>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1000" b="1" u="sng" dirty="0">
                  <a:solidFill>
                    <a:schemeClr val="accent1"/>
                  </a:solidFill>
                  <a:latin typeface="Arial" panose="020B0604020202020204" pitchFamily="34" charset="0"/>
                  <a:cs typeface="Arial" panose="020B0604020202020204" pitchFamily="34" charset="0"/>
                </a:rPr>
                <a:t>Matt Farrell</a:t>
              </a:r>
            </a:p>
            <a:p>
              <a:pPr marL="0" indent="0">
                <a:buFont typeface="Arial" panose="020B0604020202020204" pitchFamily="34" charset="0"/>
                <a:buNone/>
              </a:pPr>
              <a:r>
                <a:rPr lang="en-US" sz="1000" dirty="0">
                  <a:latin typeface="Arial" panose="020B0604020202020204" pitchFamily="34" charset="0"/>
                  <a:cs typeface="Arial" panose="020B0604020202020204" pitchFamily="34" charset="0"/>
                </a:rPr>
                <a:t>Vertical Marketplaces</a:t>
              </a:r>
            </a:p>
          </p:txBody>
        </p:sp>
        <p:sp>
          <p:nvSpPr>
            <p:cNvPr id="67" name="Text Placeholder 77">
              <a:extLst>
                <a:ext uri="{FF2B5EF4-FFF2-40B4-BE49-F238E27FC236}">
                  <a16:creationId xmlns:a16="http://schemas.microsoft.com/office/drawing/2014/main" id="{125C8917-4F39-4E1B-A7D4-0781B0E85DFC}"/>
                </a:ext>
              </a:extLst>
            </p:cNvPr>
            <p:cNvSpPr txBox="1">
              <a:spLocks/>
            </p:cNvSpPr>
            <p:nvPr/>
          </p:nvSpPr>
          <p:spPr>
            <a:xfrm>
              <a:off x="6746990" y="2905114"/>
              <a:ext cx="1693266" cy="665582"/>
            </a:xfrm>
            <a:prstGeom prst="rect">
              <a:avLst/>
            </a:prstGeom>
          </p:spPr>
          <p:txBody>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1000" b="1" dirty="0">
                  <a:solidFill>
                    <a:srgbClr val="000000"/>
                  </a:solidFill>
                  <a:latin typeface="Arial" panose="020B0604020202020204" pitchFamily="34" charset="0"/>
                  <a:cs typeface="Arial" panose="020B0604020202020204" pitchFamily="34" charset="0"/>
                  <a:hlinkClick r:id="rId9"/>
                </a:rPr>
                <a:t>Jason Bednar</a:t>
              </a:r>
              <a:br>
                <a:rPr lang="en-US" sz="1000" dirty="0">
                  <a:latin typeface="Arial" panose="020B0604020202020204" pitchFamily="34" charset="0"/>
                  <a:cs typeface="Arial" panose="020B0604020202020204" pitchFamily="34" charset="0"/>
                  <a:hlinkClick r:id="rId9"/>
                </a:rPr>
              </a:br>
              <a:r>
                <a:rPr lang="en-US" sz="1000" dirty="0">
                  <a:latin typeface="Arial" panose="020B0604020202020204" pitchFamily="34" charset="0"/>
                  <a:cs typeface="Arial" panose="020B0604020202020204" pitchFamily="34" charset="0"/>
                </a:rPr>
                <a:t>Orthodontics</a:t>
              </a:r>
            </a:p>
          </p:txBody>
        </p:sp>
        <p:pic>
          <p:nvPicPr>
            <p:cNvPr id="70" name="Picture 69">
              <a:extLst>
                <a:ext uri="{FF2B5EF4-FFF2-40B4-BE49-F238E27FC236}">
                  <a16:creationId xmlns:a16="http://schemas.microsoft.com/office/drawing/2014/main" id="{6E6EAFB2-C99F-4531-9D1F-811FAD645478}"/>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696021" y="1554683"/>
              <a:ext cx="1328241" cy="1333037"/>
            </a:xfrm>
            <a:prstGeom prst="rect">
              <a:avLst/>
            </a:prstGeom>
          </p:spPr>
        </p:pic>
        <p:pic>
          <p:nvPicPr>
            <p:cNvPr id="71" name="Picture 70">
              <a:extLst>
                <a:ext uri="{FF2B5EF4-FFF2-40B4-BE49-F238E27FC236}">
                  <a16:creationId xmlns:a16="http://schemas.microsoft.com/office/drawing/2014/main" id="{E8277F7E-EF64-4B16-85CC-38E0ABFACB76}"/>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5284627" y="1554683"/>
              <a:ext cx="1248764" cy="1333037"/>
            </a:xfrm>
            <a:prstGeom prst="rect">
              <a:avLst/>
            </a:prstGeom>
          </p:spPr>
        </p:pic>
      </p:grpSp>
      <p:pic>
        <p:nvPicPr>
          <p:cNvPr id="4" name="Picture 3">
            <a:extLst>
              <a:ext uri="{FF2B5EF4-FFF2-40B4-BE49-F238E27FC236}">
                <a16:creationId xmlns:a16="http://schemas.microsoft.com/office/drawing/2014/main" id="{85601FBB-F503-4D1A-A7CE-33A27AEF80ED}"/>
              </a:ext>
            </a:extLst>
          </p:cNvPr>
          <p:cNvPicPr>
            <a:picLocks noChangeAspect="1"/>
          </p:cNvPicPr>
          <p:nvPr/>
        </p:nvPicPr>
        <p:blipFill>
          <a:blip r:embed="rId23" cstate="print">
            <a:extLst>
              <a:ext uri="{BEBA8EAE-BF5A-486C-A8C5-ECC9F3942E4B}">
                <a14:imgProps xmlns:a14="http://schemas.microsoft.com/office/drawing/2010/main">
                  <a14:imgLayer r:embed="rId24">
                    <a14:imgEffect>
                      <a14:saturation sat="0"/>
                    </a14:imgEffect>
                  </a14:imgLayer>
                </a14:imgProps>
              </a:ext>
              <a:ext uri="{28A0092B-C50C-407E-A947-70E740481C1C}">
                <a14:useLocalDpi xmlns:a14="http://schemas.microsoft.com/office/drawing/2010/main" val="0"/>
              </a:ext>
            </a:extLst>
          </a:blip>
          <a:stretch>
            <a:fillRect/>
          </a:stretch>
        </p:blipFill>
        <p:spPr>
          <a:xfrm>
            <a:off x="7283066" y="4118330"/>
            <a:ext cx="1331096" cy="1331096"/>
          </a:xfrm>
          <a:prstGeom prst="rect">
            <a:avLst/>
          </a:prstGeom>
        </p:spPr>
      </p:pic>
    </p:spTree>
    <p:extLst>
      <p:ext uri="{BB962C8B-B14F-4D97-AF65-F5344CB8AC3E}">
        <p14:creationId xmlns:p14="http://schemas.microsoft.com/office/powerpoint/2010/main" val="1760334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28224" y="1587075"/>
            <a:ext cx="9017000" cy="947398"/>
          </a:xfrm>
          <a:prstGeom prst="rect">
            <a:avLst/>
          </a:prstGeom>
          <a:solidFill>
            <a:srgbClr val="FFFFFF"/>
          </a:solidFill>
          <a:ln w="22225">
            <a:solidFill>
              <a:srgbClr val="000000"/>
            </a:solidFill>
            <a:miter lim="800000"/>
            <a:headEnd/>
            <a:tailEnd/>
          </a:ln>
        </p:spPr>
        <p:txBody>
          <a:bodyPr lIns="87293" tIns="43647" rIns="87293" bIns="43647"/>
          <a:lstStyle/>
          <a:p>
            <a:pPr marL="0" marR="0" lvl="0" indent="0" algn="l" defTabSz="871538"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Analyst Certification – </a:t>
            </a:r>
            <a:r>
              <a:rPr lang="en-US" sz="1050" b="1" dirty="0">
                <a:solidFill>
                  <a:srgbClr val="4A4F55"/>
                </a:solidFill>
                <a:latin typeface="Arial" panose="020B0604020202020204"/>
                <a:ea typeface="華康楷體(P)-GB5" pitchFamily="66" charset="-120"/>
              </a:rPr>
              <a:t>Ed Yruma, Abbie Zvejnieks,</a:t>
            </a:r>
            <a:r>
              <a:rPr kumimoji="0" lang="en-US" sz="1050" b="1"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 Senior Research Analysts: </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The views expressed in this report accurately reflect my personal views about the subject company and the subject security. In addition, no part of my compensation was, is, or will be directly or indirectly related to the specific recommendations or views contained in this report.</a:t>
            </a:r>
          </a:p>
          <a:p>
            <a:pPr marL="0" marR="0" lvl="0" indent="0" algn="l" defTabSz="871538" rtl="0" eaLnBrk="0" fontAlgn="base" latinLnBrk="0" hangingPunct="0">
              <a:lnSpc>
                <a:spcPct val="100000"/>
              </a:lnSpc>
              <a:spcBef>
                <a:spcPts val="575"/>
              </a:spcBef>
              <a:spcAft>
                <a:spcPct val="0"/>
              </a:spcAft>
              <a:buClrTx/>
              <a:buSzTx/>
              <a:buFontTx/>
              <a:buNone/>
              <a:tabLst/>
              <a:defRPr/>
            </a:pP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Piper Sandler research analysts receive compensation that is based, in part, on the firm's overall revenues, which include investment banking revenues.</a:t>
            </a:r>
          </a:p>
          <a:p>
            <a:pPr marL="0" marR="0" lvl="0" indent="0" algn="l" defTabSz="871538" rtl="0" eaLnBrk="0" fontAlgn="base" latinLnBrk="0" hangingPunct="0">
              <a:lnSpc>
                <a:spcPct val="100000"/>
              </a:lnSpc>
              <a:spcBef>
                <a:spcPts val="575"/>
              </a:spcBef>
              <a:spcAft>
                <a:spcPct val="0"/>
              </a:spcAft>
              <a:buClrTx/>
              <a:buSzTx/>
              <a:buFontTx/>
              <a:buNone/>
              <a:tabLst/>
              <a:defRPr/>
            </a:pPr>
            <a:endPar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endParaRPr>
          </a:p>
        </p:txBody>
      </p:sp>
      <p:sp>
        <p:nvSpPr>
          <p:cNvPr id="18435" name="Text Box 4"/>
          <p:cNvSpPr txBox="1">
            <a:spLocks noChangeArrowheads="1"/>
          </p:cNvSpPr>
          <p:nvPr/>
        </p:nvSpPr>
        <p:spPr bwMode="auto">
          <a:xfrm>
            <a:off x="528224" y="3896389"/>
            <a:ext cx="9017000" cy="3031185"/>
          </a:xfrm>
          <a:prstGeom prst="rect">
            <a:avLst/>
          </a:prstGeom>
          <a:solidFill>
            <a:srgbClr val="FFFFFF"/>
          </a:solidFill>
          <a:ln w="22225">
            <a:solidFill>
              <a:srgbClr val="000000"/>
            </a:solidFill>
            <a:miter lim="800000"/>
            <a:headEnd/>
            <a:tailEnd/>
          </a:ln>
        </p:spPr>
        <p:txBody>
          <a:bodyPr lIns="87293" tIns="43647" rIns="87293" bIns="43647"/>
          <a:lstStyle/>
          <a:p>
            <a:pPr marL="0" marR="0" lvl="0" indent="0" algn="l" defTabSz="871538"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Ratings and Other Definitions</a:t>
            </a:r>
          </a:p>
          <a:p>
            <a:pPr marL="0" marR="0" lvl="0" indent="0" algn="l" defTabSz="871538" rtl="0" eaLnBrk="1" fontAlgn="base" latinLnBrk="0" hangingPunct="1">
              <a:lnSpc>
                <a:spcPct val="100000"/>
              </a:lnSpc>
              <a:spcBef>
                <a:spcPct val="0"/>
              </a:spcBef>
              <a:spcAft>
                <a:spcPct val="0"/>
              </a:spcAft>
              <a:buClrTx/>
              <a:buSzTx/>
              <a:buFontTx/>
              <a:buNone/>
              <a:tabLst/>
              <a:defRPr/>
            </a:pPr>
            <a:endParaRPr kumimoji="0" lang="en-US" sz="40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Stock Ratings: </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Piper Sandler fundamental ratings are indicators of expected total return (price appreciation plus dividend) within the next 12 months.   At times analysts may specify a different investment horizon or may include additional investment time horizons for specific stocks. Stock performance is measured relative to the group of stocks covered by each analyst. Lists of the stocks covered by each are available at </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hlinkClick r:id="rId2"/>
              </a:rPr>
              <a:t>www.pipersandler.com/researchdisclosures</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 Stock ratings and/or stock coverage may be suspended from time to time in the event that there is no active analyst opinion or analyst coverage, but the opinion or coverage is expected to resume.  Research reports and ratings should not be relied upon as individual </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Arial" pitchFamily="34" charset="0"/>
              </a:rPr>
              <a:t>investment advice.  As always, an investor’s decision to buy or sell a security must depend on individual circumstances, including existing holdings, time horizons and risk tolerance. Piper Sandler sales and trading personnel may provide written or oral commentary, trade ideas or other information about a particular stock to clients or internal trading desks reflecting different opinions than those expressed by the research analyst. Piper Sandler will buy and sell securities of the subject company on a principal basis, regardless of whether it is a registered market maker in those securities. In addition, </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Piper Sandler offers technical products that are based on different methodologies, may contradict the opinions contained in fundamental research reports, and could impact the price of the subject security. Recommendations based on technical analysis are intended for the professional trader, while fundamental opinions are typically suited for the longer-term institutional investor.</a:t>
            </a:r>
          </a:p>
          <a:p>
            <a:pPr marL="0" marR="0" lvl="0" indent="0" algn="l" defTabSz="871538" rtl="0" eaLnBrk="1" fontAlgn="base" latinLnBrk="0" hangingPunct="1">
              <a:lnSpc>
                <a:spcPct val="100000"/>
              </a:lnSpc>
              <a:spcBef>
                <a:spcPct val="0"/>
              </a:spcBef>
              <a:spcAft>
                <a:spcPct val="0"/>
              </a:spcAft>
              <a:buClrTx/>
              <a:buSzTx/>
              <a:buFontTx/>
              <a:buNone/>
              <a:tabLst/>
              <a:defRPr/>
            </a:pPr>
            <a:endParaRPr kumimoji="0" lang="en-US" sz="40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endParaRPr>
          </a:p>
          <a:p>
            <a:pPr marL="0" marR="0" lvl="0" indent="0" algn="l" defTabSz="871538"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Overweight (OW):  </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Anticipated to outperform relative to the median of the group of stocks covered by the analyst.  </a:t>
            </a:r>
          </a:p>
          <a:p>
            <a:pPr marL="0" marR="0" lvl="0" indent="0" algn="l" defTabSz="871538"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Neutral (N):  </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Anticipated to perform in line relative to the median of the group of stocks covered by the analyst.</a:t>
            </a:r>
          </a:p>
          <a:p>
            <a:pPr marL="0" marR="0" lvl="0" indent="0" algn="l" defTabSz="871538"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Underweight (UW):  </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Anticipated to underperform relative to the median of the group of stocks covered by the analyst. </a:t>
            </a:r>
          </a:p>
        </p:txBody>
      </p:sp>
      <p:sp>
        <p:nvSpPr>
          <p:cNvPr id="7" name="Text Box 1027"/>
          <p:cNvSpPr txBox="1">
            <a:spLocks noChangeArrowheads="1"/>
          </p:cNvSpPr>
          <p:nvPr/>
        </p:nvSpPr>
        <p:spPr bwMode="auto">
          <a:xfrm>
            <a:off x="528224" y="2681571"/>
            <a:ext cx="9017000" cy="1067720"/>
          </a:xfrm>
          <a:prstGeom prst="rect">
            <a:avLst/>
          </a:prstGeom>
          <a:noFill/>
          <a:ln w="22225">
            <a:solidFill>
              <a:srgbClr val="000000"/>
            </a:solidFill>
            <a:miter lim="800000"/>
            <a:headEnd/>
            <a:tailEnd/>
          </a:ln>
        </p:spPr>
        <p:txBody>
          <a:bodyPr wrap="square" lIns="97274" tIns="48637" rIns="97274" bIns="48637">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Affiliate disclosures: </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Piper Sandler is the trade name and registered trademark under which the corporate and investment banking products and services of Piper </a:t>
            </a:r>
            <a:r>
              <a:rPr kumimoji="0" lang="en-US" sz="1050" b="0" i="0" u="none" strike="noStrike" kern="1200" cap="none" spc="0" normalizeH="0" baseline="0" noProof="0" dirty="0">
                <a:ln>
                  <a:noFill/>
                </a:ln>
                <a:solidFill>
                  <a:srgbClr val="000000"/>
                </a:solidFill>
                <a:effectLst/>
                <a:uLnTx/>
                <a:uFillTx/>
                <a:latin typeface="Arial" panose="020B0604020202020204"/>
                <a:ea typeface="華康楷體(P)-GB5" pitchFamily="66" charset="-120"/>
                <a:cs typeface="+mn-cs"/>
              </a:rPr>
              <a:t>Sandler</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 Companies and its subsidiaries Piper </a:t>
            </a:r>
            <a:r>
              <a:rPr kumimoji="0" lang="en-US" sz="1050" b="0" i="0" u="none" strike="noStrike" kern="1200" cap="none" spc="0" normalizeH="0" baseline="0" noProof="0" dirty="0">
                <a:ln>
                  <a:noFill/>
                </a:ln>
                <a:solidFill>
                  <a:srgbClr val="000000"/>
                </a:solidFill>
                <a:effectLst/>
                <a:uLnTx/>
                <a:uFillTx/>
                <a:latin typeface="Arial" panose="020B0604020202020204"/>
                <a:ea typeface="華康楷體(P)-GB5" pitchFamily="66" charset="-120"/>
                <a:cs typeface="+mn-cs"/>
              </a:rPr>
              <a:t>Sandler</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 &amp; Co. and Piper </a:t>
            </a:r>
            <a:r>
              <a:rPr kumimoji="0" lang="en-US" sz="1050" b="0" i="0" u="none" strike="noStrike" kern="1200" cap="none" spc="0" normalizeH="0" baseline="0" noProof="0" dirty="0">
                <a:ln>
                  <a:noFill/>
                </a:ln>
                <a:solidFill>
                  <a:srgbClr val="000000"/>
                </a:solidFill>
                <a:effectLst/>
                <a:uLnTx/>
                <a:uFillTx/>
                <a:latin typeface="Arial" panose="020B0604020202020204"/>
                <a:ea typeface="華康楷體(P)-GB5" pitchFamily="66" charset="-120"/>
                <a:cs typeface="+mn-cs"/>
              </a:rPr>
              <a:t>Sandler</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 Ltd. are marketed. This report has been prepared by Piper Sandler &amp; Co. Piper Sandler &amp; Co. is regulated by FINRA, NYSE and the United States Securities and Exchange Commission, and its headquarters are located at 800 Nicollet Mall, Minneapolis, MN 55402.  Piper Sandler Ltd. is </a:t>
            </a:r>
            <a:r>
              <a:rPr kumimoji="0" lang="en-US" sz="1050" b="0" i="0" u="none" strike="noStrike" kern="1200" cap="none" spc="0" normalizeH="0" baseline="0" noProof="0" dirty="0" err="1">
                <a:ln>
                  <a:noFill/>
                </a:ln>
                <a:solidFill>
                  <a:srgbClr val="4A4F55"/>
                </a:solidFill>
                <a:effectLst/>
                <a:uLnTx/>
                <a:uFillTx/>
                <a:latin typeface="Arial" panose="020B0604020202020204"/>
                <a:ea typeface="華康楷體(P)-GB5" pitchFamily="66" charset="-120"/>
                <a:cs typeface="+mn-cs"/>
              </a:rPr>
              <a:t>authorised</a:t>
            </a: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 and regulated by the Financial Conduct Authority, and is located at 6th Floor, 2 Gresham Street, London EC2V 7AD.  Disclosures in this section and in the Other Important Information section referencing Piper Sandler include all affiliated entities unless otherwise specified.</a:t>
            </a:r>
          </a:p>
        </p:txBody>
      </p:sp>
      <p:sp>
        <p:nvSpPr>
          <p:cNvPr id="3" name="Rectangle 2"/>
          <p:cNvSpPr/>
          <p:nvPr/>
        </p:nvSpPr>
        <p:spPr bwMode="auto">
          <a:xfrm>
            <a:off x="528224" y="1431816"/>
            <a:ext cx="9017000" cy="7515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1019175" rtl="0" eaLnBrk="1" fontAlgn="base" latinLnBrk="0" hangingPunct="1">
              <a:lnSpc>
                <a:spcPct val="100000"/>
              </a:lnSpc>
              <a:spcBef>
                <a:spcPct val="0"/>
              </a:spcBef>
              <a:spcAft>
                <a:spcPct val="0"/>
              </a:spcAft>
              <a:buClrTx/>
              <a:buSzTx/>
              <a:buFontTx/>
              <a:buNone/>
              <a:tabLst/>
              <a:defRPr/>
            </a:pPr>
            <a:endParaRPr kumimoji="0" lang="en-US" sz="1100" b="1" i="1"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ScalaSansLF-Bold" pitchFamily="2" charset="0"/>
              <a:ea typeface="新細明體" charset="-120"/>
              <a:cs typeface="華康楷體(P)-GB5" pitchFamily="66" charset="-120"/>
            </a:endParaRPr>
          </a:p>
        </p:txBody>
      </p:sp>
      <p:sp>
        <p:nvSpPr>
          <p:cNvPr id="8" name="Rectangle 2">
            <a:extLst>
              <a:ext uri="{FF2B5EF4-FFF2-40B4-BE49-F238E27FC236}">
                <a16:creationId xmlns:a16="http://schemas.microsoft.com/office/drawing/2014/main" id="{65F252A3-F5C9-4DBD-9B73-E8A066AD9273}"/>
              </a:ext>
            </a:extLst>
          </p:cNvPr>
          <p:cNvSpPr txBox="1">
            <a:spLocks noChangeArrowheads="1"/>
          </p:cNvSpPr>
          <p:nvPr/>
        </p:nvSpPr>
        <p:spPr>
          <a:xfrm>
            <a:off x="431522" y="841464"/>
            <a:ext cx="9051925" cy="640047"/>
          </a:xfrm>
          <a:prstGeom prst="rect">
            <a:avLst/>
          </a:prstGeom>
        </p:spPr>
        <p:txBody>
          <a:bodyPr/>
          <a:lstStyle/>
          <a:p>
            <a:pPr marL="0" marR="0" lvl="0" indent="0" algn="l" defTabSz="1019175"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3F97B5"/>
                </a:solidFill>
                <a:effectLst/>
                <a:uLnTx/>
                <a:uFillTx/>
                <a:latin typeface="Arial" panose="020B0604020202020204" pitchFamily="34" charset="0"/>
                <a:ea typeface="華康楷體(P)-GB5" pitchFamily="66" charset="-120"/>
                <a:cs typeface="Arial" panose="020B0604020202020204" pitchFamily="34" charset="0"/>
              </a:rPr>
              <a:t>Important Research Disclosures</a:t>
            </a:r>
          </a:p>
        </p:txBody>
      </p:sp>
      <p:sp>
        <p:nvSpPr>
          <p:cNvPr id="2" name="Slide Number Placeholder 1">
            <a:extLst>
              <a:ext uri="{FF2B5EF4-FFF2-40B4-BE49-F238E27FC236}">
                <a16:creationId xmlns:a16="http://schemas.microsoft.com/office/drawing/2014/main" id="{A739F204-DCC6-439E-9EA1-D1E75C0CA920}"/>
              </a:ext>
            </a:extLst>
          </p:cNvPr>
          <p:cNvSpPr>
            <a:spLocks noGrp="1"/>
          </p:cNvSpPr>
          <p:nvPr>
            <p:ph type="sldNum" sz="quarter" idx="10"/>
          </p:nvPr>
        </p:nvSpPr>
        <p:spPr/>
        <p:txBody>
          <a:bodyPr/>
          <a:lstStyle/>
          <a:p>
            <a:pPr>
              <a:defRPr/>
            </a:pPr>
            <a:r>
              <a:rPr lang="en-US" altLang="zh-CN"/>
              <a:t> </a:t>
            </a:r>
            <a:endParaRPr lang="en-US" altLang="zh-CN" dirty="0"/>
          </a:p>
        </p:txBody>
      </p:sp>
    </p:spTree>
    <p:extLst>
      <p:ext uri="{BB962C8B-B14F-4D97-AF65-F5344CB8AC3E}">
        <p14:creationId xmlns:p14="http://schemas.microsoft.com/office/powerpoint/2010/main" val="3554222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6"/>
          <p:cNvSpPr txBox="1">
            <a:spLocks noChangeArrowheads="1"/>
          </p:cNvSpPr>
          <p:nvPr/>
        </p:nvSpPr>
        <p:spPr bwMode="auto">
          <a:xfrm>
            <a:off x="530352" y="1586571"/>
            <a:ext cx="9017000" cy="5340096"/>
          </a:xfrm>
          <a:prstGeom prst="rect">
            <a:avLst/>
          </a:prstGeom>
          <a:solidFill>
            <a:srgbClr val="FFFFFF"/>
          </a:solidFill>
          <a:ln w="22225">
            <a:solidFill>
              <a:srgbClr val="000000"/>
            </a:solidFill>
            <a:miter lim="800000"/>
            <a:headEnd/>
            <a:tailEnd/>
          </a:ln>
        </p:spPr>
        <p:txBody>
          <a:bodyPr lIns="87293" tIns="43647" rIns="87293" bIns="43647"/>
          <a:lstStyle/>
          <a:p>
            <a:pPr marL="0" marR="0" lvl="0" indent="0" algn="l" defTabSz="871538"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Other Important Information</a:t>
            </a:r>
          </a:p>
          <a:p>
            <a:pPr marL="0" marR="0" lvl="0" indent="0" algn="l" defTabSz="871538"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endParaRPr>
          </a:p>
          <a:p>
            <a:pPr marL="0" marR="0" lvl="0" indent="0" algn="l" defTabSz="871538"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rPr>
              <a:t>The material regarding the subject company is based on data obtained from sources deemed to be reliable; it is not guaranteed as to accuracy and does not purport to be complete. This report is solely for informational purposes and is not intended to be used as the primary basis of investment decisions. </a:t>
            </a:r>
            <a:r>
              <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Piper Sandler has not assessed the suitability of the subject company for any person. Because of individual client requirements, it is not, and it should not be construed as, advice designed to meet the particular investment needs of any investor. This report is not an offer or the solicitation of an offer to sell or buy any security. Unless otherwise noted, the price of a security mentioned in this report is the most recently available market closing price. Piper Sandler does not maintain a predetermined schedule for publication of research and will not necessarily update this report. Piper Sandler policy generally prohibits research analysts from sending draft research reports to subject companies; however, it should be presumed that the fundamental equity analyst(s) who authored this report has had discussions with the subject company to ensure factual accuracy prior to publication, and has had assistance from the company in conducting diligence, including visits to company sites and meetings with company management and other representatives.</a:t>
            </a:r>
          </a:p>
          <a:p>
            <a:pPr marL="0" marR="0" lvl="0" indent="0" algn="l" defTabSz="871538" rtl="0" eaLnBrk="1" fontAlgn="base" latinLnBrk="0" hangingPunct="1">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endParaRPr>
          </a:p>
          <a:p>
            <a:pPr marL="0" marR="0" lvl="0" indent="0" algn="l" defTabSz="871538" rtl="0" eaLnBrk="1" fontAlgn="base" latinLnBrk="0" hangingPunct="1">
              <a:lnSpc>
                <a:spcPct val="100000"/>
              </a:lnSpc>
              <a:spcBef>
                <a:spcPct val="0"/>
              </a:spcBef>
              <a:spcAft>
                <a:spcPct val="0"/>
              </a:spcAft>
              <a:buClrTx/>
              <a:buSzTx/>
              <a:buFontTx/>
              <a:buNone/>
              <a:tabLst/>
              <a:defRPr/>
            </a:pPr>
            <a:r>
              <a:rPr kumimoji="0" lang="en-US" altLang="ja-JP" sz="1050" b="1"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Notice to customers: </a:t>
            </a:r>
            <a:r>
              <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This material is not directed to, or intended for distribution to or use by, any person or entity if Piper Sandler is prohibited or restricted by any legislation or regulation in any jurisdiction from making it available to such person or entity.  Customers in any of the jurisdictions where Piper Sandler and its affiliates do business who wish to effect a transaction in the securities discussed in this report should contact their local Piper Sandler sales representative, or as otherwise noted below. </a:t>
            </a:r>
            <a:r>
              <a:rPr kumimoji="0" lang="en-US" altLang="ja-JP" sz="1050" b="1"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Canada</a:t>
            </a:r>
            <a:r>
              <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 Piper Sandler &amp; Co. is not registered as a dealer in Canada and relies on the “international dealer exemption” set forth in National Instrument 31-103 – </a:t>
            </a:r>
            <a:r>
              <a:rPr kumimoji="0" lang="en-US" altLang="ja-JP" sz="1050" b="0" i="1"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Registration Requirements, Exemptions and Ongoing Registrant Obligations of the Canadian Securities Administrators.</a:t>
            </a:r>
            <a:r>
              <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  This research report has not been prepared in accordance with the disclosure requirements of Dealer Member Rule 3400 – Research Restrictions and Disclosure Requirements of the Investment Industry Regulatory Organization of Canada. </a:t>
            </a:r>
          </a:p>
          <a:p>
            <a:pPr marL="0" marR="0" lvl="0" indent="0" algn="l" defTabSz="871538" rtl="0" eaLnBrk="1" fontAlgn="base" latinLnBrk="0" hangingPunct="1">
              <a:lnSpc>
                <a:spcPct val="100000"/>
              </a:lnSpc>
              <a:spcBef>
                <a:spcPct val="0"/>
              </a:spcBef>
              <a:spcAft>
                <a:spcPct val="0"/>
              </a:spcAft>
              <a:buClrTx/>
              <a:buSzTx/>
              <a:buFontTx/>
              <a:buNone/>
              <a:tabLst/>
              <a:defRPr/>
            </a:pPr>
            <a:r>
              <a:rPr kumimoji="0" lang="en-US" altLang="ja-JP" sz="1050" b="1"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Europe: </a:t>
            </a:r>
            <a:r>
              <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This material is for the use of intended recipients only and only for distribution to professional and institutional investors, i.e. persons who are </a:t>
            </a:r>
            <a:r>
              <a:rPr kumimoji="0" lang="en-US" altLang="ja-JP" sz="1050" b="0" i="0" u="none" strike="noStrike" kern="1200" cap="none" spc="0" normalizeH="0" baseline="0" noProof="0" dirty="0" err="1">
                <a:ln>
                  <a:noFill/>
                </a:ln>
                <a:solidFill>
                  <a:srgbClr val="4A4F55"/>
                </a:solidFill>
                <a:effectLst/>
                <a:uLnTx/>
                <a:uFillTx/>
                <a:latin typeface="Arial" panose="020B0604020202020204"/>
                <a:ea typeface="ＭＳ Ｐゴシック" pitchFamily="34" charset="-128"/>
                <a:cs typeface="+mn-cs"/>
              </a:rPr>
              <a:t>authorised</a:t>
            </a:r>
            <a:r>
              <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 persons or exempted persons within the meaning of the Financial Services and Markets Act 2000 of the United Kingdom, or persons who have been </a:t>
            </a:r>
            <a:r>
              <a:rPr kumimoji="0" lang="en-US" altLang="ja-JP" sz="1050" b="0" i="0" u="none" strike="noStrike" kern="1200" cap="none" spc="0" normalizeH="0" baseline="0" noProof="0" dirty="0" err="1">
                <a:ln>
                  <a:noFill/>
                </a:ln>
                <a:solidFill>
                  <a:srgbClr val="4A4F55"/>
                </a:solidFill>
                <a:effectLst/>
                <a:uLnTx/>
                <a:uFillTx/>
                <a:latin typeface="Arial" panose="020B0604020202020204"/>
                <a:ea typeface="ＭＳ Ｐゴシック" pitchFamily="34" charset="-128"/>
                <a:cs typeface="+mn-cs"/>
              </a:rPr>
              <a:t>categorised</a:t>
            </a:r>
            <a:r>
              <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 by Piper Sandler Ltd. as professional clients under the rules of the Financial Conduct Authority. </a:t>
            </a:r>
            <a:r>
              <a:rPr kumimoji="0" lang="en-US" altLang="ja-JP" sz="1050" b="1"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United States: </a:t>
            </a:r>
            <a:r>
              <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This report is distributed in the United States by Piper Sandler &amp; Co., member SIPC, FINRA and NYSE, Inc., which accepts responsibility for its contents. The securities described in this report may not have been registered under the U.S. Securities Act of 1933 and, in such case, may not be offered or sold in the United States or to U.S. persons unless they have been so registered, or an exemption from the registration requirements is available. </a:t>
            </a:r>
          </a:p>
          <a:p>
            <a:pPr marL="0" marR="0" lvl="0" indent="0" algn="l" defTabSz="871538" rtl="0" eaLnBrk="1" fontAlgn="base" latinLnBrk="0" hangingPunct="1">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endParaRPr>
          </a:p>
          <a:p>
            <a:pPr marL="0" marR="0" lvl="0" indent="0" algn="l" defTabSz="871538" rtl="0" eaLnBrk="1" fontAlgn="base" latinLnBrk="0" hangingPunct="1">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This report is produced for the use of Piper Sandler customers and may not be reproduced, re-distributed or passed to any other person or published in whole or in part for any purpose without the written consent of Piper Sandler &amp; Co. Additional information is available upon request.</a:t>
            </a:r>
          </a:p>
          <a:p>
            <a:pPr marL="0" marR="0" lvl="0" indent="0" algn="l" defTabSz="871538" rtl="0" eaLnBrk="1" fontAlgn="base" latinLnBrk="0" hangingPunct="1">
              <a:lnSpc>
                <a:spcPct val="100000"/>
              </a:lnSpc>
              <a:spcBef>
                <a:spcPct val="0"/>
              </a:spcBef>
              <a:spcAft>
                <a:spcPct val="0"/>
              </a:spcAft>
              <a:buClrTx/>
              <a:buSzTx/>
              <a:buFontTx/>
              <a:buNone/>
              <a:tabLst/>
              <a:defRPr/>
            </a:pPr>
            <a:endPar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endParaRPr>
          </a:p>
          <a:p>
            <a:pPr marL="0" marR="0" lvl="0" indent="0" algn="l" defTabSz="871538" rtl="0" eaLnBrk="1" fontAlgn="base" latinLnBrk="0" hangingPunct="1">
              <a:lnSpc>
                <a:spcPct val="100000"/>
              </a:lnSpc>
              <a:spcBef>
                <a:spcPct val="0"/>
              </a:spcBef>
              <a:spcAft>
                <a:spcPct val="0"/>
              </a:spcAft>
              <a:buClrTx/>
              <a:buSzTx/>
              <a:buFontTx/>
              <a:buNone/>
              <a:tabLst/>
              <a:defRPr/>
            </a:pPr>
            <a:r>
              <a:rPr kumimoji="0" lang="en-US" altLang="ja-JP" sz="1050" b="0" i="0" u="none" strike="noStrike" kern="1200" cap="none" spc="0" normalizeH="0" baseline="0" noProof="0" dirty="0">
                <a:ln>
                  <a:noFill/>
                </a:ln>
                <a:solidFill>
                  <a:srgbClr val="4A4F55"/>
                </a:solidFill>
                <a:effectLst/>
                <a:uLnTx/>
                <a:uFillTx/>
                <a:latin typeface="Arial" panose="020B0604020202020204"/>
                <a:ea typeface="ＭＳ Ｐゴシック" pitchFamily="34" charset="-128"/>
                <a:cs typeface="+mn-cs"/>
              </a:rPr>
              <a:t>© 2023 Piper Sandler. All rights reserved.</a:t>
            </a:r>
            <a:endParaRPr kumimoji="0" lang="en-US" sz="1050" b="0" i="0" u="none" strike="noStrike" kern="1200" cap="none" spc="0" normalizeH="0" baseline="0" noProof="0" dirty="0">
              <a:ln>
                <a:noFill/>
              </a:ln>
              <a:solidFill>
                <a:srgbClr val="4A4F55"/>
              </a:solidFill>
              <a:effectLst/>
              <a:uLnTx/>
              <a:uFillTx/>
              <a:latin typeface="Arial" panose="020B0604020202020204"/>
              <a:ea typeface="華康楷體(P)-GB5" pitchFamily="66" charset="-120"/>
              <a:cs typeface="+mn-cs"/>
            </a:endParaRPr>
          </a:p>
        </p:txBody>
      </p:sp>
      <p:sp>
        <p:nvSpPr>
          <p:cNvPr id="4" name="Rectangle 2"/>
          <p:cNvSpPr txBox="1">
            <a:spLocks noChangeArrowheads="1"/>
          </p:cNvSpPr>
          <p:nvPr/>
        </p:nvSpPr>
        <p:spPr>
          <a:xfrm>
            <a:off x="431522" y="841464"/>
            <a:ext cx="9051925" cy="640047"/>
          </a:xfrm>
          <a:prstGeom prst="rect">
            <a:avLst/>
          </a:prstGeom>
        </p:spPr>
        <p:txBody>
          <a:bodyPr/>
          <a:lstStyle/>
          <a:p>
            <a:pPr marL="0" marR="0" lvl="0" indent="0" algn="l" defTabSz="1019175"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3F97B5"/>
                </a:solidFill>
                <a:effectLst/>
                <a:uLnTx/>
                <a:uFillTx/>
                <a:latin typeface="Arial" panose="020B0604020202020204" pitchFamily="34" charset="0"/>
                <a:ea typeface="華康楷體(P)-GB5" pitchFamily="66" charset="-120"/>
                <a:cs typeface="Arial" panose="020B0604020202020204" pitchFamily="34" charset="0"/>
              </a:rPr>
              <a:t>Important Research Disclosures</a:t>
            </a:r>
          </a:p>
        </p:txBody>
      </p:sp>
      <p:sp>
        <p:nvSpPr>
          <p:cNvPr id="2" name="Slide Number Placeholder 1">
            <a:extLst>
              <a:ext uri="{FF2B5EF4-FFF2-40B4-BE49-F238E27FC236}">
                <a16:creationId xmlns:a16="http://schemas.microsoft.com/office/drawing/2014/main" id="{750A8C53-C274-4FB6-9DF9-8EEA2C82C74F}"/>
              </a:ext>
            </a:extLst>
          </p:cNvPr>
          <p:cNvSpPr>
            <a:spLocks noGrp="1"/>
          </p:cNvSpPr>
          <p:nvPr>
            <p:ph type="sldNum" sz="quarter" idx="10"/>
          </p:nvPr>
        </p:nvSpPr>
        <p:spPr/>
        <p:txBody>
          <a:bodyPr/>
          <a:lstStyle/>
          <a:p>
            <a:pPr>
              <a:defRPr/>
            </a:pPr>
            <a:r>
              <a:rPr lang="en-US" altLang="zh-CN"/>
              <a:t> </a:t>
            </a:r>
            <a:endParaRPr lang="en-US" altLang="zh-CN" dirty="0"/>
          </a:p>
        </p:txBody>
      </p:sp>
    </p:spTree>
    <p:extLst>
      <p:ext uri="{BB962C8B-B14F-4D97-AF65-F5344CB8AC3E}">
        <p14:creationId xmlns:p14="http://schemas.microsoft.com/office/powerpoint/2010/main" val="673788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56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Fall 2022: 44th Semi-Annual Proprietary GenZ Research Project</a:t>
            </a:r>
          </a:p>
        </p:txBody>
      </p:sp>
      <p:sp>
        <p:nvSpPr>
          <p:cNvPr id="10" name="Text Placeholder 9"/>
          <p:cNvSpPr>
            <a:spLocks noGrp="1"/>
          </p:cNvSpPr>
          <p:nvPr>
            <p:ph type="body" sz="quarter" idx="16"/>
          </p:nvPr>
        </p:nvSpPr>
        <p:spPr>
          <a:xfrm>
            <a:off x="459114" y="6481927"/>
            <a:ext cx="5029200" cy="228600"/>
          </a:xfrm>
        </p:spPr>
        <p:txBody>
          <a:bodyPr/>
          <a:lstStyle/>
          <a:p>
            <a:r>
              <a:rPr lang="en-US" dirty="0"/>
              <a:t>Survey is executed in partnership with DECA.</a:t>
            </a:r>
          </a:p>
          <a:p>
            <a:r>
              <a:rPr lang="en-US" dirty="0"/>
              <a:t>The source for all charts/tables within this report is Piper Sandler. </a:t>
            </a:r>
          </a:p>
        </p:txBody>
      </p:sp>
      <p:grpSp>
        <p:nvGrpSpPr>
          <p:cNvPr id="35" name="Group 34">
            <a:extLst>
              <a:ext uri="{FF2B5EF4-FFF2-40B4-BE49-F238E27FC236}">
                <a16:creationId xmlns:a16="http://schemas.microsoft.com/office/drawing/2014/main" id="{04374332-FD8D-4906-865F-E2B3ECFAD78E}"/>
              </a:ext>
            </a:extLst>
          </p:cNvPr>
          <p:cNvGrpSpPr/>
          <p:nvPr/>
        </p:nvGrpSpPr>
        <p:grpSpPr>
          <a:xfrm>
            <a:off x="5843016" y="4046628"/>
            <a:ext cx="3743995" cy="2495996"/>
            <a:chOff x="5843016" y="4046628"/>
            <a:chExt cx="3743995" cy="2495996"/>
          </a:xfrm>
        </p:grpSpPr>
        <p:graphicFrame>
          <p:nvGraphicFramePr>
            <p:cNvPr id="87" name="Chart 86"/>
            <p:cNvGraphicFramePr/>
            <p:nvPr/>
          </p:nvGraphicFramePr>
          <p:xfrm>
            <a:off x="5843016" y="4046628"/>
            <a:ext cx="3743995" cy="2495996"/>
          </p:xfrm>
          <a:graphic>
            <a:graphicData uri="http://schemas.openxmlformats.org/drawingml/2006/chart">
              <c:chart xmlns:c="http://schemas.openxmlformats.org/drawingml/2006/chart" xmlns:r="http://schemas.openxmlformats.org/officeDocument/2006/relationships" r:id="rId3"/>
            </a:graphicData>
          </a:graphic>
        </p:graphicFrame>
        <p:sp>
          <p:nvSpPr>
            <p:cNvPr id="88" name="TextBox 87"/>
            <p:cNvSpPr txBox="1"/>
            <p:nvPr/>
          </p:nvSpPr>
          <p:spPr>
            <a:xfrm>
              <a:off x="8943988" y="5612794"/>
              <a:ext cx="402419" cy="301752"/>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7%</a:t>
              </a:r>
            </a:p>
          </p:txBody>
        </p:sp>
        <p:sp>
          <p:nvSpPr>
            <p:cNvPr id="89" name="TextBox 88"/>
            <p:cNvSpPr txBox="1"/>
            <p:nvPr/>
          </p:nvSpPr>
          <p:spPr>
            <a:xfrm>
              <a:off x="8943988" y="4965071"/>
              <a:ext cx="539496" cy="301752"/>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32%</a:t>
              </a:r>
            </a:p>
          </p:txBody>
        </p:sp>
        <p:sp>
          <p:nvSpPr>
            <p:cNvPr id="94" name="TextBox 93"/>
            <p:cNvSpPr txBox="1"/>
            <p:nvPr/>
          </p:nvSpPr>
          <p:spPr>
            <a:xfrm>
              <a:off x="8943988" y="4277557"/>
              <a:ext cx="539496" cy="301752"/>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20%</a:t>
              </a:r>
            </a:p>
          </p:txBody>
        </p:sp>
        <p:cxnSp>
          <p:nvCxnSpPr>
            <p:cNvPr id="90" name="Straight Connector 89"/>
            <p:cNvCxnSpPr>
              <a:cxnSpLocks/>
            </p:cNvCxnSpPr>
            <p:nvPr/>
          </p:nvCxnSpPr>
          <p:spPr>
            <a:xfrm>
              <a:off x="7856679" y="5763670"/>
              <a:ext cx="1055183"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a:off x="8431094" y="5115947"/>
              <a:ext cx="480768"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109448" y="4965071"/>
              <a:ext cx="539496" cy="301752"/>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41%</a:t>
              </a:r>
            </a:p>
          </p:txBody>
        </p:sp>
        <p:cxnSp>
          <p:nvCxnSpPr>
            <p:cNvPr id="93" name="Straight Connector 92"/>
            <p:cNvCxnSpPr>
              <a:cxnSpLocks/>
            </p:cNvCxnSpPr>
            <p:nvPr/>
          </p:nvCxnSpPr>
          <p:spPr>
            <a:xfrm>
              <a:off x="6669593" y="5115947"/>
              <a:ext cx="335467"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cxnSpLocks/>
            </p:cNvCxnSpPr>
            <p:nvPr/>
          </p:nvCxnSpPr>
          <p:spPr>
            <a:xfrm>
              <a:off x="7832676" y="4428433"/>
              <a:ext cx="1079186"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59114" y="1371600"/>
            <a:ext cx="3270961" cy="1143000"/>
          </a:xfrm>
          <a:prstGeom prst="rect">
            <a:avLst/>
          </a:prstGeom>
          <a:noFill/>
        </p:spPr>
        <p:txBody>
          <a:bodyPr wrap="square" lIns="0" tIns="0" rIns="0" bIns="0" rtlCol="0">
            <a:noAutofit/>
          </a:bodyPr>
          <a:lstStyle/>
          <a:p>
            <a:r>
              <a:rPr lang="en-US" sz="7200" b="1" spc="-50" dirty="0">
                <a:solidFill>
                  <a:schemeClr val="accent1"/>
                </a:solidFill>
                <a:latin typeface="Arial" panose="020B0604020202020204" pitchFamily="34" charset="0"/>
                <a:cs typeface="Arial" panose="020B0604020202020204" pitchFamily="34" charset="0"/>
              </a:rPr>
              <a:t>14,500</a:t>
            </a:r>
          </a:p>
        </p:txBody>
      </p:sp>
      <p:sp>
        <p:nvSpPr>
          <p:cNvPr id="22" name="TextBox 21"/>
          <p:cNvSpPr txBox="1"/>
          <p:nvPr/>
        </p:nvSpPr>
        <p:spPr>
          <a:xfrm>
            <a:off x="685800" y="2431797"/>
            <a:ext cx="2085582" cy="274320"/>
          </a:xfrm>
          <a:prstGeom prst="rect">
            <a:avLst/>
          </a:prstGeom>
          <a:noFill/>
        </p:spPr>
        <p:txBody>
          <a:bodyPr wrap="square" lIns="0" tIns="0" rIns="0" bIns="0" rtlCol="0">
            <a:noAutofit/>
          </a:bodyPr>
          <a:lstStyle/>
          <a:p>
            <a:r>
              <a:rPr lang="en-US" sz="1500" dirty="0">
                <a:solidFill>
                  <a:schemeClr val="tx2"/>
                </a:solidFill>
                <a:latin typeface="Arial" panose="020B0604020202020204" pitchFamily="34" charset="0"/>
                <a:cs typeface="Arial" panose="020B0604020202020204" pitchFamily="34" charset="0"/>
              </a:rPr>
              <a:t>TEENS SURVEYED</a:t>
            </a:r>
          </a:p>
        </p:txBody>
      </p:sp>
      <p:sp>
        <p:nvSpPr>
          <p:cNvPr id="101" name="Rectangle 100"/>
          <p:cNvSpPr/>
          <p:nvPr/>
        </p:nvSpPr>
        <p:spPr>
          <a:xfrm>
            <a:off x="459114" y="2873385"/>
            <a:ext cx="3566160"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685800" y="2819400"/>
            <a:ext cx="1069038" cy="1143000"/>
          </a:xfrm>
          <a:prstGeom prst="rect">
            <a:avLst/>
          </a:prstGeom>
          <a:noFill/>
        </p:spPr>
        <p:txBody>
          <a:bodyPr wrap="square" lIns="0" tIns="0" rIns="0" bIns="0" rtlCol="0">
            <a:noAutofit/>
          </a:bodyPr>
          <a:lstStyle/>
          <a:p>
            <a:r>
              <a:rPr lang="en-US" sz="7200" b="1" spc="-80" dirty="0">
                <a:solidFill>
                  <a:schemeClr val="accent3"/>
                </a:solidFill>
                <a:latin typeface="Arial" panose="020B0604020202020204" pitchFamily="34" charset="0"/>
                <a:cs typeface="Arial" panose="020B0604020202020204" pitchFamily="34" charset="0"/>
              </a:rPr>
              <a:t>47</a:t>
            </a:r>
          </a:p>
        </p:txBody>
      </p:sp>
      <p:sp>
        <p:nvSpPr>
          <p:cNvPr id="103" name="TextBox 102"/>
          <p:cNvSpPr txBox="1"/>
          <p:nvPr/>
        </p:nvSpPr>
        <p:spPr>
          <a:xfrm>
            <a:off x="1811081" y="3279156"/>
            <a:ext cx="2105945" cy="441089"/>
          </a:xfrm>
          <a:prstGeom prst="rect">
            <a:avLst/>
          </a:prstGeom>
          <a:noFill/>
        </p:spPr>
        <p:txBody>
          <a:bodyPr wrap="square" lIns="0" tIns="0" rIns="0" bIns="0" rtlCol="0">
            <a:noAutofit/>
          </a:bodyPr>
          <a:lstStyle/>
          <a:p>
            <a:r>
              <a:rPr lang="en-US" sz="1500" dirty="0">
                <a:solidFill>
                  <a:schemeClr val="tx2"/>
                </a:solidFill>
                <a:latin typeface="Arial" panose="020B0604020202020204" pitchFamily="34" charset="0"/>
                <a:cs typeface="Arial" panose="020B0604020202020204" pitchFamily="34" charset="0"/>
              </a:rPr>
              <a:t>U.S. </a:t>
            </a:r>
          </a:p>
          <a:p>
            <a:r>
              <a:rPr lang="en-US" sz="1500" dirty="0">
                <a:solidFill>
                  <a:schemeClr val="tx2"/>
                </a:solidFill>
                <a:latin typeface="Arial" panose="020B0604020202020204" pitchFamily="34" charset="0"/>
                <a:cs typeface="Arial" panose="020B0604020202020204" pitchFamily="34" charset="0"/>
              </a:rPr>
              <a:t>STATES</a:t>
            </a:r>
          </a:p>
        </p:txBody>
      </p:sp>
      <p:sp>
        <p:nvSpPr>
          <p:cNvPr id="104" name="Freeform 5"/>
          <p:cNvSpPr>
            <a:spLocks noEditPoints="1"/>
          </p:cNvSpPr>
          <p:nvPr/>
        </p:nvSpPr>
        <p:spPr bwMode="auto">
          <a:xfrm>
            <a:off x="2667000" y="3059189"/>
            <a:ext cx="1031626" cy="656114"/>
          </a:xfrm>
          <a:custGeom>
            <a:avLst/>
            <a:gdLst>
              <a:gd name="T0" fmla="*/ 85 w 208"/>
              <a:gd name="T1" fmla="*/ 113 h 131"/>
              <a:gd name="T2" fmla="*/ 56 w 208"/>
              <a:gd name="T3" fmla="*/ 100 h 131"/>
              <a:gd name="T4" fmla="*/ 12 w 208"/>
              <a:gd name="T5" fmla="*/ 79 h 131"/>
              <a:gd name="T6" fmla="*/ 3 w 208"/>
              <a:gd name="T7" fmla="*/ 61 h 131"/>
              <a:gd name="T8" fmla="*/ 1 w 208"/>
              <a:gd name="T9" fmla="*/ 44 h 131"/>
              <a:gd name="T10" fmla="*/ 11 w 208"/>
              <a:gd name="T11" fmla="*/ 15 h 131"/>
              <a:gd name="T12" fmla="*/ 26 w 208"/>
              <a:gd name="T13" fmla="*/ 3 h 131"/>
              <a:gd name="T14" fmla="*/ 119 w 208"/>
              <a:gd name="T15" fmla="*/ 17 h 131"/>
              <a:gd name="T16" fmla="*/ 126 w 208"/>
              <a:gd name="T17" fmla="*/ 23 h 131"/>
              <a:gd name="T18" fmla="*/ 139 w 208"/>
              <a:gd name="T19" fmla="*/ 24 h 131"/>
              <a:gd name="T20" fmla="*/ 152 w 208"/>
              <a:gd name="T21" fmla="*/ 32 h 131"/>
              <a:gd name="T22" fmla="*/ 156 w 208"/>
              <a:gd name="T23" fmla="*/ 47 h 131"/>
              <a:gd name="T24" fmla="*/ 175 w 208"/>
              <a:gd name="T25" fmla="*/ 30 h 131"/>
              <a:gd name="T26" fmla="*/ 196 w 208"/>
              <a:gd name="T27" fmla="*/ 7 h 131"/>
              <a:gd name="T28" fmla="*/ 208 w 208"/>
              <a:gd name="T29" fmla="*/ 17 h 131"/>
              <a:gd name="T30" fmla="*/ 203 w 208"/>
              <a:gd name="T31" fmla="*/ 34 h 131"/>
              <a:gd name="T32" fmla="*/ 197 w 208"/>
              <a:gd name="T33" fmla="*/ 42 h 131"/>
              <a:gd name="T34" fmla="*/ 186 w 208"/>
              <a:gd name="T35" fmla="*/ 61 h 131"/>
              <a:gd name="T36" fmla="*/ 190 w 208"/>
              <a:gd name="T37" fmla="*/ 70 h 131"/>
              <a:gd name="T38" fmla="*/ 180 w 208"/>
              <a:gd name="T39" fmla="*/ 83 h 131"/>
              <a:gd name="T40" fmla="*/ 176 w 208"/>
              <a:gd name="T41" fmla="*/ 109 h 131"/>
              <a:gd name="T42" fmla="*/ 170 w 208"/>
              <a:gd name="T43" fmla="*/ 124 h 131"/>
              <a:gd name="T44" fmla="*/ 165 w 208"/>
              <a:gd name="T45" fmla="*/ 110 h 131"/>
              <a:gd name="T46" fmla="*/ 141 w 208"/>
              <a:gd name="T47" fmla="*/ 108 h 131"/>
              <a:gd name="T48" fmla="*/ 133 w 208"/>
              <a:gd name="T49" fmla="*/ 114 h 131"/>
              <a:gd name="T50" fmla="*/ 114 w 208"/>
              <a:gd name="T51" fmla="*/ 113 h 131"/>
              <a:gd name="T52" fmla="*/ 97 w 208"/>
              <a:gd name="T53" fmla="*/ 127 h 131"/>
              <a:gd name="T54" fmla="*/ 110 w 208"/>
              <a:gd name="T55" fmla="*/ 111 h 131"/>
              <a:gd name="T56" fmla="*/ 128 w 208"/>
              <a:gd name="T57" fmla="*/ 110 h 131"/>
              <a:gd name="T58" fmla="*/ 139 w 208"/>
              <a:gd name="T59" fmla="*/ 106 h 131"/>
              <a:gd name="T60" fmla="*/ 161 w 208"/>
              <a:gd name="T61" fmla="*/ 105 h 131"/>
              <a:gd name="T62" fmla="*/ 172 w 208"/>
              <a:gd name="T63" fmla="*/ 120 h 131"/>
              <a:gd name="T64" fmla="*/ 170 w 208"/>
              <a:gd name="T65" fmla="*/ 105 h 131"/>
              <a:gd name="T66" fmla="*/ 176 w 208"/>
              <a:gd name="T67" fmla="*/ 84 h 131"/>
              <a:gd name="T68" fmla="*/ 185 w 208"/>
              <a:gd name="T69" fmla="*/ 72 h 131"/>
              <a:gd name="T70" fmla="*/ 183 w 208"/>
              <a:gd name="T71" fmla="*/ 60 h 131"/>
              <a:gd name="T72" fmla="*/ 187 w 208"/>
              <a:gd name="T73" fmla="*/ 45 h 131"/>
              <a:gd name="T74" fmla="*/ 196 w 208"/>
              <a:gd name="T75" fmla="*/ 36 h 131"/>
              <a:gd name="T76" fmla="*/ 205 w 208"/>
              <a:gd name="T77" fmla="*/ 18 h 131"/>
              <a:gd name="T78" fmla="*/ 195 w 208"/>
              <a:gd name="T79" fmla="*/ 12 h 131"/>
              <a:gd name="T80" fmla="*/ 178 w 208"/>
              <a:gd name="T81" fmla="*/ 34 h 131"/>
              <a:gd name="T82" fmla="*/ 155 w 208"/>
              <a:gd name="T83" fmla="*/ 50 h 131"/>
              <a:gd name="T84" fmla="*/ 149 w 208"/>
              <a:gd name="T85" fmla="*/ 37 h 131"/>
              <a:gd name="T86" fmla="*/ 143 w 208"/>
              <a:gd name="T87" fmla="*/ 35 h 131"/>
              <a:gd name="T88" fmla="*/ 141 w 208"/>
              <a:gd name="T89" fmla="*/ 52 h 131"/>
              <a:gd name="T90" fmla="*/ 135 w 208"/>
              <a:gd name="T91" fmla="*/ 33 h 131"/>
              <a:gd name="T92" fmla="*/ 127 w 208"/>
              <a:gd name="T93" fmla="*/ 28 h 131"/>
              <a:gd name="T94" fmla="*/ 119 w 208"/>
              <a:gd name="T95" fmla="*/ 20 h 131"/>
              <a:gd name="T96" fmla="*/ 61 w 208"/>
              <a:gd name="T97" fmla="*/ 14 h 131"/>
              <a:gd name="T98" fmla="*/ 16 w 208"/>
              <a:gd name="T99" fmla="*/ 9 h 131"/>
              <a:gd name="T100" fmla="*/ 6 w 208"/>
              <a:gd name="T101" fmla="*/ 30 h 131"/>
              <a:gd name="T102" fmla="*/ 3 w 208"/>
              <a:gd name="T103" fmla="*/ 49 h 131"/>
              <a:gd name="T104" fmla="*/ 9 w 208"/>
              <a:gd name="T105" fmla="*/ 71 h 131"/>
              <a:gd name="T106" fmla="*/ 17 w 208"/>
              <a:gd name="T107" fmla="*/ 79 h 131"/>
              <a:gd name="T108" fmla="*/ 62 w 208"/>
              <a:gd name="T109" fmla="*/ 97 h 131"/>
              <a:gd name="T110" fmla="*/ 87 w 208"/>
              <a:gd name="T111" fmla="*/ 112 h 131"/>
              <a:gd name="T112" fmla="*/ 141 w 208"/>
              <a:gd name="T113" fmla="*/ 46 h 131"/>
              <a:gd name="T114" fmla="*/ 143 w 208"/>
              <a:gd name="T115" fmla="*/ 31 h 131"/>
              <a:gd name="T116" fmla="*/ 138 w 208"/>
              <a:gd name="T117" fmla="*/ 3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8" h="131">
                <a:moveTo>
                  <a:pt x="102" y="131"/>
                </a:moveTo>
                <a:cubicBezTo>
                  <a:pt x="100" y="131"/>
                  <a:pt x="100" y="131"/>
                  <a:pt x="100" y="131"/>
                </a:cubicBezTo>
                <a:cubicBezTo>
                  <a:pt x="100" y="131"/>
                  <a:pt x="100" y="131"/>
                  <a:pt x="99" y="130"/>
                </a:cubicBezTo>
                <a:cubicBezTo>
                  <a:pt x="99" y="130"/>
                  <a:pt x="99" y="130"/>
                  <a:pt x="99" y="130"/>
                </a:cubicBezTo>
                <a:cubicBezTo>
                  <a:pt x="97" y="130"/>
                  <a:pt x="97" y="130"/>
                  <a:pt x="97" y="130"/>
                </a:cubicBezTo>
                <a:cubicBezTo>
                  <a:pt x="97" y="130"/>
                  <a:pt x="97" y="130"/>
                  <a:pt x="97" y="130"/>
                </a:cubicBezTo>
                <a:cubicBezTo>
                  <a:pt x="94" y="128"/>
                  <a:pt x="94" y="128"/>
                  <a:pt x="94" y="128"/>
                </a:cubicBezTo>
                <a:cubicBezTo>
                  <a:pt x="93" y="128"/>
                  <a:pt x="93" y="128"/>
                  <a:pt x="93" y="128"/>
                </a:cubicBezTo>
                <a:cubicBezTo>
                  <a:pt x="91" y="124"/>
                  <a:pt x="91" y="124"/>
                  <a:pt x="91" y="124"/>
                </a:cubicBezTo>
                <a:cubicBezTo>
                  <a:pt x="91" y="124"/>
                  <a:pt x="91" y="124"/>
                  <a:pt x="91" y="124"/>
                </a:cubicBezTo>
                <a:cubicBezTo>
                  <a:pt x="90" y="122"/>
                  <a:pt x="90" y="122"/>
                  <a:pt x="90" y="122"/>
                </a:cubicBezTo>
                <a:cubicBezTo>
                  <a:pt x="88" y="119"/>
                  <a:pt x="88" y="119"/>
                  <a:pt x="88" y="119"/>
                </a:cubicBezTo>
                <a:cubicBezTo>
                  <a:pt x="86" y="116"/>
                  <a:pt x="86" y="116"/>
                  <a:pt x="86" y="116"/>
                </a:cubicBezTo>
                <a:cubicBezTo>
                  <a:pt x="85" y="113"/>
                  <a:pt x="85" y="113"/>
                  <a:pt x="85" y="113"/>
                </a:cubicBezTo>
                <a:cubicBezTo>
                  <a:pt x="83" y="111"/>
                  <a:pt x="83" y="111"/>
                  <a:pt x="83" y="111"/>
                </a:cubicBezTo>
                <a:cubicBezTo>
                  <a:pt x="80" y="111"/>
                  <a:pt x="80" y="111"/>
                  <a:pt x="80" y="111"/>
                </a:cubicBezTo>
                <a:cubicBezTo>
                  <a:pt x="80" y="111"/>
                  <a:pt x="80" y="111"/>
                  <a:pt x="80" y="111"/>
                </a:cubicBezTo>
                <a:cubicBezTo>
                  <a:pt x="78" y="113"/>
                  <a:pt x="78" y="113"/>
                  <a:pt x="78" y="113"/>
                </a:cubicBezTo>
                <a:cubicBezTo>
                  <a:pt x="78" y="114"/>
                  <a:pt x="78" y="114"/>
                  <a:pt x="78" y="114"/>
                </a:cubicBezTo>
                <a:cubicBezTo>
                  <a:pt x="77" y="114"/>
                  <a:pt x="77" y="114"/>
                  <a:pt x="77" y="114"/>
                </a:cubicBezTo>
                <a:cubicBezTo>
                  <a:pt x="76" y="115"/>
                  <a:pt x="76" y="115"/>
                  <a:pt x="75" y="115"/>
                </a:cubicBezTo>
                <a:cubicBezTo>
                  <a:pt x="69" y="111"/>
                  <a:pt x="69" y="111"/>
                  <a:pt x="69" y="111"/>
                </a:cubicBezTo>
                <a:cubicBezTo>
                  <a:pt x="69" y="111"/>
                  <a:pt x="69" y="110"/>
                  <a:pt x="69" y="110"/>
                </a:cubicBezTo>
                <a:cubicBezTo>
                  <a:pt x="68" y="106"/>
                  <a:pt x="68" y="106"/>
                  <a:pt x="68" y="106"/>
                </a:cubicBezTo>
                <a:cubicBezTo>
                  <a:pt x="61" y="100"/>
                  <a:pt x="61" y="100"/>
                  <a:pt x="61" y="100"/>
                </a:cubicBezTo>
                <a:cubicBezTo>
                  <a:pt x="57" y="99"/>
                  <a:pt x="57" y="99"/>
                  <a:pt x="57" y="99"/>
                </a:cubicBezTo>
                <a:cubicBezTo>
                  <a:pt x="57" y="99"/>
                  <a:pt x="57" y="99"/>
                  <a:pt x="57" y="99"/>
                </a:cubicBezTo>
                <a:cubicBezTo>
                  <a:pt x="56" y="100"/>
                  <a:pt x="56" y="100"/>
                  <a:pt x="56" y="100"/>
                </a:cubicBezTo>
                <a:cubicBezTo>
                  <a:pt x="56" y="101"/>
                  <a:pt x="55" y="101"/>
                  <a:pt x="55" y="101"/>
                </a:cubicBezTo>
                <a:cubicBezTo>
                  <a:pt x="51" y="101"/>
                  <a:pt x="51" y="101"/>
                  <a:pt x="51" y="101"/>
                </a:cubicBezTo>
                <a:cubicBezTo>
                  <a:pt x="43" y="99"/>
                  <a:pt x="43" y="99"/>
                  <a:pt x="43" y="99"/>
                </a:cubicBezTo>
                <a:cubicBezTo>
                  <a:pt x="42" y="99"/>
                  <a:pt x="42" y="99"/>
                  <a:pt x="42" y="99"/>
                </a:cubicBezTo>
                <a:cubicBezTo>
                  <a:pt x="27" y="90"/>
                  <a:pt x="27" y="90"/>
                  <a:pt x="27" y="90"/>
                </a:cubicBezTo>
                <a:cubicBezTo>
                  <a:pt x="27" y="90"/>
                  <a:pt x="27" y="90"/>
                  <a:pt x="27" y="89"/>
                </a:cubicBezTo>
                <a:cubicBezTo>
                  <a:pt x="18" y="88"/>
                  <a:pt x="18" y="88"/>
                  <a:pt x="18" y="88"/>
                </a:cubicBezTo>
                <a:cubicBezTo>
                  <a:pt x="18" y="88"/>
                  <a:pt x="17" y="88"/>
                  <a:pt x="17" y="87"/>
                </a:cubicBezTo>
                <a:cubicBezTo>
                  <a:pt x="17" y="84"/>
                  <a:pt x="17" y="84"/>
                  <a:pt x="17" y="84"/>
                </a:cubicBezTo>
                <a:cubicBezTo>
                  <a:pt x="15" y="81"/>
                  <a:pt x="15" y="81"/>
                  <a:pt x="15" y="81"/>
                </a:cubicBezTo>
                <a:cubicBezTo>
                  <a:pt x="14" y="80"/>
                  <a:pt x="14" y="80"/>
                  <a:pt x="14" y="80"/>
                </a:cubicBezTo>
                <a:cubicBezTo>
                  <a:pt x="14" y="80"/>
                  <a:pt x="14" y="80"/>
                  <a:pt x="14" y="79"/>
                </a:cubicBezTo>
                <a:cubicBezTo>
                  <a:pt x="14" y="79"/>
                  <a:pt x="14" y="79"/>
                  <a:pt x="14" y="79"/>
                </a:cubicBezTo>
                <a:cubicBezTo>
                  <a:pt x="12" y="79"/>
                  <a:pt x="12" y="79"/>
                  <a:pt x="12" y="79"/>
                </a:cubicBezTo>
                <a:cubicBezTo>
                  <a:pt x="11" y="79"/>
                  <a:pt x="11" y="79"/>
                  <a:pt x="11" y="78"/>
                </a:cubicBezTo>
                <a:cubicBezTo>
                  <a:pt x="10" y="77"/>
                  <a:pt x="10" y="77"/>
                  <a:pt x="10" y="77"/>
                </a:cubicBezTo>
                <a:cubicBezTo>
                  <a:pt x="9" y="77"/>
                  <a:pt x="9" y="77"/>
                  <a:pt x="9" y="77"/>
                </a:cubicBezTo>
                <a:cubicBezTo>
                  <a:pt x="8" y="76"/>
                  <a:pt x="8" y="76"/>
                  <a:pt x="8" y="76"/>
                </a:cubicBezTo>
                <a:cubicBezTo>
                  <a:pt x="8" y="76"/>
                  <a:pt x="7" y="76"/>
                  <a:pt x="7" y="76"/>
                </a:cubicBezTo>
                <a:cubicBezTo>
                  <a:pt x="6" y="74"/>
                  <a:pt x="6" y="74"/>
                  <a:pt x="6" y="74"/>
                </a:cubicBezTo>
                <a:cubicBezTo>
                  <a:pt x="6" y="74"/>
                  <a:pt x="5" y="74"/>
                  <a:pt x="5" y="73"/>
                </a:cubicBezTo>
                <a:cubicBezTo>
                  <a:pt x="5" y="72"/>
                  <a:pt x="5" y="72"/>
                  <a:pt x="5" y="72"/>
                </a:cubicBezTo>
                <a:cubicBezTo>
                  <a:pt x="5" y="72"/>
                  <a:pt x="6" y="71"/>
                  <a:pt x="6" y="71"/>
                </a:cubicBezTo>
                <a:cubicBezTo>
                  <a:pt x="6" y="71"/>
                  <a:pt x="6" y="71"/>
                  <a:pt x="6" y="71"/>
                </a:cubicBezTo>
                <a:cubicBezTo>
                  <a:pt x="3" y="63"/>
                  <a:pt x="3" y="63"/>
                  <a:pt x="3" y="63"/>
                </a:cubicBezTo>
                <a:cubicBezTo>
                  <a:pt x="2" y="63"/>
                  <a:pt x="2" y="62"/>
                  <a:pt x="3" y="62"/>
                </a:cubicBezTo>
                <a:cubicBezTo>
                  <a:pt x="3" y="61"/>
                  <a:pt x="3" y="61"/>
                  <a:pt x="3" y="61"/>
                </a:cubicBezTo>
                <a:cubicBezTo>
                  <a:pt x="3" y="61"/>
                  <a:pt x="3" y="61"/>
                  <a:pt x="3" y="61"/>
                </a:cubicBezTo>
                <a:cubicBezTo>
                  <a:pt x="3" y="60"/>
                  <a:pt x="3" y="60"/>
                  <a:pt x="3" y="60"/>
                </a:cubicBezTo>
                <a:cubicBezTo>
                  <a:pt x="2" y="60"/>
                  <a:pt x="2" y="60"/>
                  <a:pt x="2" y="59"/>
                </a:cubicBezTo>
                <a:cubicBezTo>
                  <a:pt x="2" y="57"/>
                  <a:pt x="2" y="57"/>
                  <a:pt x="2" y="57"/>
                </a:cubicBezTo>
                <a:cubicBezTo>
                  <a:pt x="2" y="57"/>
                  <a:pt x="2" y="56"/>
                  <a:pt x="2" y="56"/>
                </a:cubicBezTo>
                <a:cubicBezTo>
                  <a:pt x="3" y="56"/>
                  <a:pt x="3" y="56"/>
                  <a:pt x="3" y="56"/>
                </a:cubicBezTo>
                <a:cubicBezTo>
                  <a:pt x="2" y="55"/>
                  <a:pt x="2" y="55"/>
                  <a:pt x="2" y="55"/>
                </a:cubicBezTo>
                <a:cubicBezTo>
                  <a:pt x="2" y="55"/>
                  <a:pt x="1" y="55"/>
                  <a:pt x="1" y="54"/>
                </a:cubicBezTo>
                <a:cubicBezTo>
                  <a:pt x="1" y="52"/>
                  <a:pt x="1" y="52"/>
                  <a:pt x="1" y="52"/>
                </a:cubicBezTo>
                <a:cubicBezTo>
                  <a:pt x="0" y="51"/>
                  <a:pt x="0" y="51"/>
                  <a:pt x="0" y="51"/>
                </a:cubicBezTo>
                <a:cubicBezTo>
                  <a:pt x="0" y="51"/>
                  <a:pt x="0" y="50"/>
                  <a:pt x="0" y="50"/>
                </a:cubicBezTo>
                <a:cubicBezTo>
                  <a:pt x="0" y="46"/>
                  <a:pt x="0" y="46"/>
                  <a:pt x="0" y="46"/>
                </a:cubicBezTo>
                <a:cubicBezTo>
                  <a:pt x="0" y="46"/>
                  <a:pt x="0" y="46"/>
                  <a:pt x="0" y="45"/>
                </a:cubicBezTo>
                <a:cubicBezTo>
                  <a:pt x="1" y="45"/>
                  <a:pt x="1" y="45"/>
                  <a:pt x="1" y="45"/>
                </a:cubicBezTo>
                <a:cubicBezTo>
                  <a:pt x="1" y="44"/>
                  <a:pt x="1" y="44"/>
                  <a:pt x="1" y="44"/>
                </a:cubicBezTo>
                <a:cubicBezTo>
                  <a:pt x="0" y="44"/>
                  <a:pt x="0" y="44"/>
                  <a:pt x="0" y="44"/>
                </a:cubicBezTo>
                <a:cubicBezTo>
                  <a:pt x="0" y="43"/>
                  <a:pt x="0" y="43"/>
                  <a:pt x="0" y="43"/>
                </a:cubicBezTo>
                <a:cubicBezTo>
                  <a:pt x="0" y="41"/>
                  <a:pt x="0" y="41"/>
                  <a:pt x="0" y="41"/>
                </a:cubicBezTo>
                <a:cubicBezTo>
                  <a:pt x="0" y="40"/>
                  <a:pt x="0" y="40"/>
                  <a:pt x="1" y="39"/>
                </a:cubicBezTo>
                <a:cubicBezTo>
                  <a:pt x="1" y="39"/>
                  <a:pt x="1" y="39"/>
                  <a:pt x="1" y="39"/>
                </a:cubicBezTo>
                <a:cubicBezTo>
                  <a:pt x="3" y="37"/>
                  <a:pt x="3" y="37"/>
                  <a:pt x="3" y="37"/>
                </a:cubicBezTo>
                <a:cubicBezTo>
                  <a:pt x="3" y="33"/>
                  <a:pt x="3" y="33"/>
                  <a:pt x="3" y="33"/>
                </a:cubicBezTo>
                <a:cubicBezTo>
                  <a:pt x="3" y="33"/>
                  <a:pt x="3" y="32"/>
                  <a:pt x="4" y="32"/>
                </a:cubicBezTo>
                <a:cubicBezTo>
                  <a:pt x="4" y="30"/>
                  <a:pt x="4" y="30"/>
                  <a:pt x="4" y="30"/>
                </a:cubicBezTo>
                <a:cubicBezTo>
                  <a:pt x="4" y="29"/>
                  <a:pt x="4" y="29"/>
                  <a:pt x="4" y="29"/>
                </a:cubicBezTo>
                <a:cubicBezTo>
                  <a:pt x="7" y="25"/>
                  <a:pt x="7" y="25"/>
                  <a:pt x="7" y="25"/>
                </a:cubicBezTo>
                <a:cubicBezTo>
                  <a:pt x="10" y="17"/>
                  <a:pt x="10" y="17"/>
                  <a:pt x="10" y="17"/>
                </a:cubicBezTo>
                <a:cubicBezTo>
                  <a:pt x="11" y="15"/>
                  <a:pt x="11" y="15"/>
                  <a:pt x="11" y="15"/>
                </a:cubicBezTo>
                <a:cubicBezTo>
                  <a:pt x="11" y="15"/>
                  <a:pt x="11" y="15"/>
                  <a:pt x="11" y="15"/>
                </a:cubicBezTo>
                <a:cubicBezTo>
                  <a:pt x="11" y="14"/>
                  <a:pt x="11" y="14"/>
                  <a:pt x="11" y="14"/>
                </a:cubicBezTo>
                <a:cubicBezTo>
                  <a:pt x="11" y="12"/>
                  <a:pt x="11" y="12"/>
                  <a:pt x="11" y="12"/>
                </a:cubicBezTo>
                <a:cubicBezTo>
                  <a:pt x="11" y="9"/>
                  <a:pt x="11" y="9"/>
                  <a:pt x="11" y="9"/>
                </a:cubicBezTo>
                <a:cubicBezTo>
                  <a:pt x="12" y="5"/>
                  <a:pt x="12" y="5"/>
                  <a:pt x="12" y="5"/>
                </a:cubicBezTo>
                <a:cubicBezTo>
                  <a:pt x="12" y="4"/>
                  <a:pt x="12" y="4"/>
                  <a:pt x="12" y="4"/>
                </a:cubicBezTo>
                <a:cubicBezTo>
                  <a:pt x="12" y="3"/>
                  <a:pt x="12" y="3"/>
                  <a:pt x="12" y="3"/>
                </a:cubicBezTo>
                <a:cubicBezTo>
                  <a:pt x="13" y="2"/>
                  <a:pt x="14" y="2"/>
                  <a:pt x="14" y="2"/>
                </a:cubicBezTo>
                <a:cubicBezTo>
                  <a:pt x="15" y="2"/>
                  <a:pt x="15" y="2"/>
                  <a:pt x="19" y="5"/>
                </a:cubicBezTo>
                <a:cubicBezTo>
                  <a:pt x="19" y="5"/>
                  <a:pt x="19" y="5"/>
                  <a:pt x="19" y="5"/>
                </a:cubicBezTo>
                <a:cubicBezTo>
                  <a:pt x="19" y="4"/>
                  <a:pt x="19" y="4"/>
                  <a:pt x="19" y="4"/>
                </a:cubicBezTo>
                <a:cubicBezTo>
                  <a:pt x="19" y="2"/>
                  <a:pt x="19" y="2"/>
                  <a:pt x="19" y="2"/>
                </a:cubicBezTo>
                <a:cubicBezTo>
                  <a:pt x="19" y="2"/>
                  <a:pt x="19" y="1"/>
                  <a:pt x="20" y="1"/>
                </a:cubicBezTo>
                <a:cubicBezTo>
                  <a:pt x="20" y="0"/>
                  <a:pt x="20" y="0"/>
                  <a:pt x="21" y="1"/>
                </a:cubicBezTo>
                <a:cubicBezTo>
                  <a:pt x="26" y="3"/>
                  <a:pt x="26" y="3"/>
                  <a:pt x="26" y="3"/>
                </a:cubicBezTo>
                <a:cubicBezTo>
                  <a:pt x="42" y="7"/>
                  <a:pt x="42" y="7"/>
                  <a:pt x="42" y="7"/>
                </a:cubicBezTo>
                <a:cubicBezTo>
                  <a:pt x="48" y="8"/>
                  <a:pt x="48" y="8"/>
                  <a:pt x="48" y="8"/>
                </a:cubicBezTo>
                <a:cubicBezTo>
                  <a:pt x="61" y="11"/>
                  <a:pt x="61" y="11"/>
                  <a:pt x="61" y="11"/>
                </a:cubicBezTo>
                <a:cubicBezTo>
                  <a:pt x="80" y="13"/>
                  <a:pt x="80" y="13"/>
                  <a:pt x="80" y="13"/>
                </a:cubicBezTo>
                <a:cubicBezTo>
                  <a:pt x="91" y="14"/>
                  <a:pt x="91" y="14"/>
                  <a:pt x="91" y="14"/>
                </a:cubicBezTo>
                <a:cubicBezTo>
                  <a:pt x="103" y="15"/>
                  <a:pt x="103" y="15"/>
                  <a:pt x="103" y="15"/>
                </a:cubicBezTo>
                <a:cubicBezTo>
                  <a:pt x="110" y="15"/>
                  <a:pt x="110" y="15"/>
                  <a:pt x="110" y="15"/>
                </a:cubicBezTo>
                <a:cubicBezTo>
                  <a:pt x="111" y="15"/>
                  <a:pt x="111" y="15"/>
                  <a:pt x="111" y="15"/>
                </a:cubicBezTo>
                <a:cubicBezTo>
                  <a:pt x="114" y="17"/>
                  <a:pt x="114" y="17"/>
                  <a:pt x="114" y="17"/>
                </a:cubicBezTo>
                <a:cubicBezTo>
                  <a:pt x="114" y="17"/>
                  <a:pt x="114" y="17"/>
                  <a:pt x="114" y="17"/>
                </a:cubicBezTo>
                <a:cubicBezTo>
                  <a:pt x="115" y="17"/>
                  <a:pt x="115" y="17"/>
                  <a:pt x="115" y="17"/>
                </a:cubicBezTo>
                <a:cubicBezTo>
                  <a:pt x="115" y="16"/>
                  <a:pt x="115" y="16"/>
                  <a:pt x="116" y="16"/>
                </a:cubicBezTo>
                <a:cubicBezTo>
                  <a:pt x="118" y="17"/>
                  <a:pt x="118" y="17"/>
                  <a:pt x="118" y="17"/>
                </a:cubicBezTo>
                <a:cubicBezTo>
                  <a:pt x="118" y="17"/>
                  <a:pt x="119" y="17"/>
                  <a:pt x="119" y="17"/>
                </a:cubicBezTo>
                <a:cubicBezTo>
                  <a:pt x="119" y="18"/>
                  <a:pt x="119" y="18"/>
                  <a:pt x="119" y="18"/>
                </a:cubicBezTo>
                <a:cubicBezTo>
                  <a:pt x="119" y="18"/>
                  <a:pt x="119" y="18"/>
                  <a:pt x="119" y="18"/>
                </a:cubicBezTo>
                <a:cubicBezTo>
                  <a:pt x="120" y="17"/>
                  <a:pt x="120" y="17"/>
                  <a:pt x="120" y="18"/>
                </a:cubicBezTo>
                <a:cubicBezTo>
                  <a:pt x="121" y="18"/>
                  <a:pt x="121" y="18"/>
                  <a:pt x="121" y="18"/>
                </a:cubicBezTo>
                <a:cubicBezTo>
                  <a:pt x="122" y="18"/>
                  <a:pt x="122" y="18"/>
                  <a:pt x="122" y="18"/>
                </a:cubicBezTo>
                <a:cubicBezTo>
                  <a:pt x="123" y="18"/>
                  <a:pt x="123" y="18"/>
                  <a:pt x="123" y="18"/>
                </a:cubicBezTo>
                <a:cubicBezTo>
                  <a:pt x="123" y="18"/>
                  <a:pt x="123" y="18"/>
                  <a:pt x="123" y="18"/>
                </a:cubicBezTo>
                <a:cubicBezTo>
                  <a:pt x="124" y="18"/>
                  <a:pt x="124" y="18"/>
                  <a:pt x="124" y="18"/>
                </a:cubicBezTo>
                <a:cubicBezTo>
                  <a:pt x="125" y="18"/>
                  <a:pt x="125" y="18"/>
                  <a:pt x="125" y="18"/>
                </a:cubicBezTo>
                <a:cubicBezTo>
                  <a:pt x="126" y="19"/>
                  <a:pt x="126" y="19"/>
                  <a:pt x="126" y="19"/>
                </a:cubicBezTo>
                <a:cubicBezTo>
                  <a:pt x="128" y="19"/>
                  <a:pt x="128" y="19"/>
                  <a:pt x="128" y="19"/>
                </a:cubicBezTo>
                <a:cubicBezTo>
                  <a:pt x="129" y="19"/>
                  <a:pt x="129" y="19"/>
                  <a:pt x="129" y="20"/>
                </a:cubicBezTo>
                <a:cubicBezTo>
                  <a:pt x="129" y="20"/>
                  <a:pt x="129" y="21"/>
                  <a:pt x="129" y="21"/>
                </a:cubicBezTo>
                <a:cubicBezTo>
                  <a:pt x="126" y="23"/>
                  <a:pt x="126" y="23"/>
                  <a:pt x="126" y="23"/>
                </a:cubicBezTo>
                <a:cubicBezTo>
                  <a:pt x="123" y="25"/>
                  <a:pt x="123" y="25"/>
                  <a:pt x="123" y="25"/>
                </a:cubicBezTo>
                <a:cubicBezTo>
                  <a:pt x="124" y="25"/>
                  <a:pt x="124" y="25"/>
                  <a:pt x="124" y="25"/>
                </a:cubicBezTo>
                <a:cubicBezTo>
                  <a:pt x="126" y="25"/>
                  <a:pt x="126" y="25"/>
                  <a:pt x="126" y="25"/>
                </a:cubicBezTo>
                <a:cubicBezTo>
                  <a:pt x="129" y="24"/>
                  <a:pt x="129" y="24"/>
                  <a:pt x="129" y="24"/>
                </a:cubicBezTo>
                <a:cubicBezTo>
                  <a:pt x="132" y="21"/>
                  <a:pt x="132" y="21"/>
                  <a:pt x="132" y="21"/>
                </a:cubicBezTo>
                <a:cubicBezTo>
                  <a:pt x="132" y="21"/>
                  <a:pt x="133" y="21"/>
                  <a:pt x="133" y="21"/>
                </a:cubicBezTo>
                <a:cubicBezTo>
                  <a:pt x="134" y="22"/>
                  <a:pt x="134" y="22"/>
                  <a:pt x="134" y="22"/>
                </a:cubicBezTo>
                <a:cubicBezTo>
                  <a:pt x="135" y="22"/>
                  <a:pt x="135" y="22"/>
                  <a:pt x="135" y="22"/>
                </a:cubicBezTo>
                <a:cubicBezTo>
                  <a:pt x="135" y="23"/>
                  <a:pt x="135" y="23"/>
                  <a:pt x="135" y="24"/>
                </a:cubicBezTo>
                <a:cubicBezTo>
                  <a:pt x="135" y="24"/>
                  <a:pt x="135" y="24"/>
                  <a:pt x="135" y="24"/>
                </a:cubicBezTo>
                <a:cubicBezTo>
                  <a:pt x="135" y="24"/>
                  <a:pt x="135" y="24"/>
                  <a:pt x="135" y="24"/>
                </a:cubicBezTo>
                <a:cubicBezTo>
                  <a:pt x="137" y="25"/>
                  <a:pt x="137" y="25"/>
                  <a:pt x="137" y="25"/>
                </a:cubicBezTo>
                <a:cubicBezTo>
                  <a:pt x="139" y="25"/>
                  <a:pt x="139" y="25"/>
                  <a:pt x="139" y="25"/>
                </a:cubicBezTo>
                <a:cubicBezTo>
                  <a:pt x="139" y="24"/>
                  <a:pt x="139" y="24"/>
                  <a:pt x="139" y="24"/>
                </a:cubicBezTo>
                <a:cubicBezTo>
                  <a:pt x="139" y="24"/>
                  <a:pt x="140" y="24"/>
                  <a:pt x="140" y="24"/>
                </a:cubicBezTo>
                <a:cubicBezTo>
                  <a:pt x="143" y="23"/>
                  <a:pt x="143" y="23"/>
                  <a:pt x="143" y="23"/>
                </a:cubicBezTo>
                <a:cubicBezTo>
                  <a:pt x="144" y="23"/>
                  <a:pt x="145" y="23"/>
                  <a:pt x="145" y="24"/>
                </a:cubicBezTo>
                <a:cubicBezTo>
                  <a:pt x="145" y="24"/>
                  <a:pt x="145" y="24"/>
                  <a:pt x="145" y="24"/>
                </a:cubicBezTo>
                <a:cubicBezTo>
                  <a:pt x="147" y="24"/>
                  <a:pt x="147" y="24"/>
                  <a:pt x="147" y="24"/>
                </a:cubicBezTo>
                <a:cubicBezTo>
                  <a:pt x="148" y="24"/>
                  <a:pt x="148" y="24"/>
                  <a:pt x="148" y="25"/>
                </a:cubicBezTo>
                <a:cubicBezTo>
                  <a:pt x="149" y="26"/>
                  <a:pt x="149" y="26"/>
                  <a:pt x="149" y="26"/>
                </a:cubicBezTo>
                <a:cubicBezTo>
                  <a:pt x="149" y="26"/>
                  <a:pt x="149" y="27"/>
                  <a:pt x="149" y="27"/>
                </a:cubicBezTo>
                <a:cubicBezTo>
                  <a:pt x="148" y="28"/>
                  <a:pt x="148" y="28"/>
                  <a:pt x="148" y="28"/>
                </a:cubicBezTo>
                <a:cubicBezTo>
                  <a:pt x="148" y="28"/>
                  <a:pt x="148" y="28"/>
                  <a:pt x="148" y="28"/>
                </a:cubicBezTo>
                <a:cubicBezTo>
                  <a:pt x="149" y="29"/>
                  <a:pt x="149" y="29"/>
                  <a:pt x="149" y="29"/>
                </a:cubicBezTo>
                <a:cubicBezTo>
                  <a:pt x="151" y="29"/>
                  <a:pt x="151" y="29"/>
                  <a:pt x="151" y="29"/>
                </a:cubicBezTo>
                <a:cubicBezTo>
                  <a:pt x="152" y="30"/>
                  <a:pt x="152" y="30"/>
                  <a:pt x="152" y="31"/>
                </a:cubicBezTo>
                <a:cubicBezTo>
                  <a:pt x="152" y="32"/>
                  <a:pt x="152" y="32"/>
                  <a:pt x="152" y="32"/>
                </a:cubicBezTo>
                <a:cubicBezTo>
                  <a:pt x="152" y="32"/>
                  <a:pt x="152" y="32"/>
                  <a:pt x="152" y="32"/>
                </a:cubicBezTo>
                <a:cubicBezTo>
                  <a:pt x="153" y="32"/>
                  <a:pt x="153" y="33"/>
                  <a:pt x="153" y="33"/>
                </a:cubicBezTo>
                <a:cubicBezTo>
                  <a:pt x="153" y="35"/>
                  <a:pt x="153" y="35"/>
                  <a:pt x="153" y="35"/>
                </a:cubicBezTo>
                <a:cubicBezTo>
                  <a:pt x="153" y="34"/>
                  <a:pt x="154" y="34"/>
                  <a:pt x="155" y="35"/>
                </a:cubicBezTo>
                <a:cubicBezTo>
                  <a:pt x="155" y="36"/>
                  <a:pt x="155" y="36"/>
                  <a:pt x="155" y="36"/>
                </a:cubicBezTo>
                <a:cubicBezTo>
                  <a:pt x="156" y="36"/>
                  <a:pt x="156" y="36"/>
                  <a:pt x="156" y="36"/>
                </a:cubicBezTo>
                <a:cubicBezTo>
                  <a:pt x="157" y="39"/>
                  <a:pt x="157" y="39"/>
                  <a:pt x="157" y="39"/>
                </a:cubicBezTo>
                <a:cubicBezTo>
                  <a:pt x="157" y="40"/>
                  <a:pt x="157" y="40"/>
                  <a:pt x="157" y="40"/>
                </a:cubicBezTo>
                <a:cubicBezTo>
                  <a:pt x="157" y="40"/>
                  <a:pt x="157" y="41"/>
                  <a:pt x="157" y="41"/>
                </a:cubicBezTo>
                <a:cubicBezTo>
                  <a:pt x="157" y="43"/>
                  <a:pt x="157" y="43"/>
                  <a:pt x="157" y="43"/>
                </a:cubicBezTo>
                <a:cubicBezTo>
                  <a:pt x="157" y="43"/>
                  <a:pt x="157" y="44"/>
                  <a:pt x="157" y="44"/>
                </a:cubicBezTo>
                <a:cubicBezTo>
                  <a:pt x="155" y="46"/>
                  <a:pt x="155" y="46"/>
                  <a:pt x="155" y="46"/>
                </a:cubicBezTo>
                <a:cubicBezTo>
                  <a:pt x="155" y="47"/>
                  <a:pt x="155" y="47"/>
                  <a:pt x="155" y="47"/>
                </a:cubicBezTo>
                <a:cubicBezTo>
                  <a:pt x="156" y="47"/>
                  <a:pt x="156" y="47"/>
                  <a:pt x="156" y="47"/>
                </a:cubicBezTo>
                <a:cubicBezTo>
                  <a:pt x="157" y="47"/>
                  <a:pt x="157" y="47"/>
                  <a:pt x="157" y="47"/>
                </a:cubicBezTo>
                <a:cubicBezTo>
                  <a:pt x="159" y="47"/>
                  <a:pt x="159" y="47"/>
                  <a:pt x="159" y="47"/>
                </a:cubicBezTo>
                <a:cubicBezTo>
                  <a:pt x="163" y="44"/>
                  <a:pt x="163" y="44"/>
                  <a:pt x="163" y="44"/>
                </a:cubicBezTo>
                <a:cubicBezTo>
                  <a:pt x="165" y="41"/>
                  <a:pt x="165" y="41"/>
                  <a:pt x="165" y="41"/>
                </a:cubicBezTo>
                <a:cubicBezTo>
                  <a:pt x="167" y="40"/>
                  <a:pt x="167" y="40"/>
                  <a:pt x="167" y="40"/>
                </a:cubicBezTo>
                <a:cubicBezTo>
                  <a:pt x="166" y="37"/>
                  <a:pt x="166" y="37"/>
                  <a:pt x="166" y="37"/>
                </a:cubicBezTo>
                <a:cubicBezTo>
                  <a:pt x="166" y="37"/>
                  <a:pt x="166" y="37"/>
                  <a:pt x="167" y="36"/>
                </a:cubicBezTo>
                <a:cubicBezTo>
                  <a:pt x="167" y="36"/>
                  <a:pt x="167" y="36"/>
                  <a:pt x="168" y="36"/>
                </a:cubicBezTo>
                <a:cubicBezTo>
                  <a:pt x="173" y="35"/>
                  <a:pt x="173" y="35"/>
                  <a:pt x="173" y="35"/>
                </a:cubicBezTo>
                <a:cubicBezTo>
                  <a:pt x="176" y="33"/>
                  <a:pt x="176" y="33"/>
                  <a:pt x="176" y="33"/>
                </a:cubicBezTo>
                <a:cubicBezTo>
                  <a:pt x="176" y="32"/>
                  <a:pt x="176" y="32"/>
                  <a:pt x="176" y="32"/>
                </a:cubicBezTo>
                <a:cubicBezTo>
                  <a:pt x="175" y="32"/>
                  <a:pt x="175" y="32"/>
                  <a:pt x="175" y="32"/>
                </a:cubicBezTo>
                <a:cubicBezTo>
                  <a:pt x="175" y="32"/>
                  <a:pt x="175" y="31"/>
                  <a:pt x="174" y="31"/>
                </a:cubicBezTo>
                <a:cubicBezTo>
                  <a:pt x="174" y="31"/>
                  <a:pt x="175" y="30"/>
                  <a:pt x="175" y="30"/>
                </a:cubicBezTo>
                <a:cubicBezTo>
                  <a:pt x="180" y="24"/>
                  <a:pt x="180" y="24"/>
                  <a:pt x="180" y="24"/>
                </a:cubicBezTo>
                <a:cubicBezTo>
                  <a:pt x="180" y="24"/>
                  <a:pt x="180" y="24"/>
                  <a:pt x="180" y="24"/>
                </a:cubicBezTo>
                <a:cubicBezTo>
                  <a:pt x="185" y="23"/>
                  <a:pt x="185" y="23"/>
                  <a:pt x="185" y="23"/>
                </a:cubicBezTo>
                <a:cubicBezTo>
                  <a:pt x="188" y="22"/>
                  <a:pt x="188" y="22"/>
                  <a:pt x="188" y="22"/>
                </a:cubicBezTo>
                <a:cubicBezTo>
                  <a:pt x="190" y="21"/>
                  <a:pt x="190" y="21"/>
                  <a:pt x="190" y="21"/>
                </a:cubicBezTo>
                <a:cubicBezTo>
                  <a:pt x="190" y="21"/>
                  <a:pt x="190" y="21"/>
                  <a:pt x="190" y="20"/>
                </a:cubicBezTo>
                <a:cubicBezTo>
                  <a:pt x="192" y="19"/>
                  <a:pt x="192" y="19"/>
                  <a:pt x="192" y="19"/>
                </a:cubicBezTo>
                <a:cubicBezTo>
                  <a:pt x="192" y="17"/>
                  <a:pt x="192" y="17"/>
                  <a:pt x="192" y="17"/>
                </a:cubicBezTo>
                <a:cubicBezTo>
                  <a:pt x="192" y="15"/>
                  <a:pt x="192" y="15"/>
                  <a:pt x="192" y="15"/>
                </a:cubicBezTo>
                <a:cubicBezTo>
                  <a:pt x="192" y="12"/>
                  <a:pt x="192" y="12"/>
                  <a:pt x="192" y="12"/>
                </a:cubicBezTo>
                <a:cubicBezTo>
                  <a:pt x="192" y="11"/>
                  <a:pt x="192" y="11"/>
                  <a:pt x="192" y="11"/>
                </a:cubicBezTo>
                <a:cubicBezTo>
                  <a:pt x="193" y="8"/>
                  <a:pt x="193" y="8"/>
                  <a:pt x="193" y="8"/>
                </a:cubicBezTo>
                <a:cubicBezTo>
                  <a:pt x="193" y="8"/>
                  <a:pt x="194" y="7"/>
                  <a:pt x="195" y="7"/>
                </a:cubicBezTo>
                <a:cubicBezTo>
                  <a:pt x="196" y="7"/>
                  <a:pt x="196" y="7"/>
                  <a:pt x="196" y="7"/>
                </a:cubicBezTo>
                <a:cubicBezTo>
                  <a:pt x="196" y="7"/>
                  <a:pt x="196" y="7"/>
                  <a:pt x="196" y="7"/>
                </a:cubicBezTo>
                <a:cubicBezTo>
                  <a:pt x="197" y="7"/>
                  <a:pt x="197" y="7"/>
                  <a:pt x="197" y="7"/>
                </a:cubicBezTo>
                <a:cubicBezTo>
                  <a:pt x="198" y="6"/>
                  <a:pt x="198" y="6"/>
                  <a:pt x="199" y="6"/>
                </a:cubicBezTo>
                <a:cubicBezTo>
                  <a:pt x="200" y="7"/>
                  <a:pt x="200" y="7"/>
                  <a:pt x="200" y="7"/>
                </a:cubicBezTo>
                <a:cubicBezTo>
                  <a:pt x="200" y="7"/>
                  <a:pt x="201" y="7"/>
                  <a:pt x="201" y="7"/>
                </a:cubicBezTo>
                <a:cubicBezTo>
                  <a:pt x="202" y="10"/>
                  <a:pt x="202" y="10"/>
                  <a:pt x="202" y="10"/>
                </a:cubicBezTo>
                <a:cubicBezTo>
                  <a:pt x="203" y="13"/>
                  <a:pt x="203" y="13"/>
                  <a:pt x="203" y="13"/>
                </a:cubicBezTo>
                <a:cubicBezTo>
                  <a:pt x="203" y="13"/>
                  <a:pt x="203" y="13"/>
                  <a:pt x="203" y="13"/>
                </a:cubicBezTo>
                <a:cubicBezTo>
                  <a:pt x="204" y="14"/>
                  <a:pt x="204" y="14"/>
                  <a:pt x="204" y="14"/>
                </a:cubicBezTo>
                <a:cubicBezTo>
                  <a:pt x="204" y="14"/>
                  <a:pt x="205" y="14"/>
                  <a:pt x="205" y="14"/>
                </a:cubicBezTo>
                <a:cubicBezTo>
                  <a:pt x="205" y="15"/>
                  <a:pt x="205" y="15"/>
                  <a:pt x="205" y="15"/>
                </a:cubicBezTo>
                <a:cubicBezTo>
                  <a:pt x="206" y="15"/>
                  <a:pt x="206" y="15"/>
                  <a:pt x="206" y="15"/>
                </a:cubicBezTo>
                <a:cubicBezTo>
                  <a:pt x="207" y="15"/>
                  <a:pt x="207" y="16"/>
                  <a:pt x="207" y="16"/>
                </a:cubicBezTo>
                <a:cubicBezTo>
                  <a:pt x="208" y="17"/>
                  <a:pt x="208" y="17"/>
                  <a:pt x="208" y="17"/>
                </a:cubicBezTo>
                <a:cubicBezTo>
                  <a:pt x="208" y="18"/>
                  <a:pt x="208" y="18"/>
                  <a:pt x="208" y="19"/>
                </a:cubicBezTo>
                <a:cubicBezTo>
                  <a:pt x="205" y="21"/>
                  <a:pt x="205" y="21"/>
                  <a:pt x="205" y="21"/>
                </a:cubicBezTo>
                <a:cubicBezTo>
                  <a:pt x="203" y="23"/>
                  <a:pt x="203" y="23"/>
                  <a:pt x="203" y="23"/>
                </a:cubicBezTo>
                <a:cubicBezTo>
                  <a:pt x="202" y="24"/>
                  <a:pt x="202" y="24"/>
                  <a:pt x="202" y="24"/>
                </a:cubicBezTo>
                <a:cubicBezTo>
                  <a:pt x="202" y="24"/>
                  <a:pt x="202" y="25"/>
                  <a:pt x="202" y="25"/>
                </a:cubicBezTo>
                <a:cubicBezTo>
                  <a:pt x="201" y="27"/>
                  <a:pt x="201" y="27"/>
                  <a:pt x="201" y="27"/>
                </a:cubicBezTo>
                <a:cubicBezTo>
                  <a:pt x="199" y="28"/>
                  <a:pt x="199" y="28"/>
                  <a:pt x="199" y="28"/>
                </a:cubicBezTo>
                <a:cubicBezTo>
                  <a:pt x="198" y="31"/>
                  <a:pt x="198" y="31"/>
                  <a:pt x="198" y="31"/>
                </a:cubicBezTo>
                <a:cubicBezTo>
                  <a:pt x="199" y="31"/>
                  <a:pt x="199" y="32"/>
                  <a:pt x="199" y="33"/>
                </a:cubicBezTo>
                <a:cubicBezTo>
                  <a:pt x="199" y="33"/>
                  <a:pt x="199" y="33"/>
                  <a:pt x="199" y="33"/>
                </a:cubicBezTo>
                <a:cubicBezTo>
                  <a:pt x="199" y="34"/>
                  <a:pt x="199" y="34"/>
                  <a:pt x="199" y="34"/>
                </a:cubicBezTo>
                <a:cubicBezTo>
                  <a:pt x="200" y="34"/>
                  <a:pt x="200" y="33"/>
                  <a:pt x="200" y="33"/>
                </a:cubicBezTo>
                <a:cubicBezTo>
                  <a:pt x="202" y="33"/>
                  <a:pt x="202" y="33"/>
                  <a:pt x="202" y="33"/>
                </a:cubicBezTo>
                <a:cubicBezTo>
                  <a:pt x="202" y="33"/>
                  <a:pt x="202" y="34"/>
                  <a:pt x="203" y="34"/>
                </a:cubicBezTo>
                <a:cubicBezTo>
                  <a:pt x="203" y="35"/>
                  <a:pt x="203" y="35"/>
                  <a:pt x="203" y="35"/>
                </a:cubicBezTo>
                <a:cubicBezTo>
                  <a:pt x="204" y="35"/>
                  <a:pt x="204" y="36"/>
                  <a:pt x="203" y="36"/>
                </a:cubicBezTo>
                <a:cubicBezTo>
                  <a:pt x="203" y="37"/>
                  <a:pt x="203" y="37"/>
                  <a:pt x="203" y="37"/>
                </a:cubicBezTo>
                <a:cubicBezTo>
                  <a:pt x="203" y="37"/>
                  <a:pt x="203" y="38"/>
                  <a:pt x="203" y="38"/>
                </a:cubicBezTo>
                <a:cubicBezTo>
                  <a:pt x="202" y="38"/>
                  <a:pt x="202" y="38"/>
                  <a:pt x="202" y="38"/>
                </a:cubicBezTo>
                <a:cubicBezTo>
                  <a:pt x="202" y="38"/>
                  <a:pt x="202" y="38"/>
                  <a:pt x="202" y="38"/>
                </a:cubicBezTo>
                <a:cubicBezTo>
                  <a:pt x="202" y="39"/>
                  <a:pt x="202" y="39"/>
                  <a:pt x="202" y="40"/>
                </a:cubicBezTo>
                <a:cubicBezTo>
                  <a:pt x="202" y="40"/>
                  <a:pt x="201" y="40"/>
                  <a:pt x="201" y="40"/>
                </a:cubicBezTo>
                <a:cubicBezTo>
                  <a:pt x="199" y="40"/>
                  <a:pt x="199" y="40"/>
                  <a:pt x="199" y="40"/>
                </a:cubicBezTo>
                <a:cubicBezTo>
                  <a:pt x="199" y="40"/>
                  <a:pt x="199" y="40"/>
                  <a:pt x="198" y="40"/>
                </a:cubicBezTo>
                <a:cubicBezTo>
                  <a:pt x="198" y="40"/>
                  <a:pt x="198" y="40"/>
                  <a:pt x="198" y="40"/>
                </a:cubicBezTo>
                <a:cubicBezTo>
                  <a:pt x="197" y="41"/>
                  <a:pt x="197" y="41"/>
                  <a:pt x="197" y="41"/>
                </a:cubicBezTo>
                <a:cubicBezTo>
                  <a:pt x="197" y="41"/>
                  <a:pt x="197" y="41"/>
                  <a:pt x="197" y="42"/>
                </a:cubicBezTo>
                <a:cubicBezTo>
                  <a:pt x="197" y="42"/>
                  <a:pt x="197" y="42"/>
                  <a:pt x="197" y="42"/>
                </a:cubicBezTo>
                <a:cubicBezTo>
                  <a:pt x="197" y="42"/>
                  <a:pt x="196" y="43"/>
                  <a:pt x="196" y="43"/>
                </a:cubicBezTo>
                <a:cubicBezTo>
                  <a:pt x="192" y="46"/>
                  <a:pt x="192" y="46"/>
                  <a:pt x="192" y="46"/>
                </a:cubicBezTo>
                <a:cubicBezTo>
                  <a:pt x="191" y="47"/>
                  <a:pt x="191" y="47"/>
                  <a:pt x="191" y="47"/>
                </a:cubicBezTo>
                <a:cubicBezTo>
                  <a:pt x="190" y="47"/>
                  <a:pt x="190" y="47"/>
                  <a:pt x="190" y="47"/>
                </a:cubicBezTo>
                <a:cubicBezTo>
                  <a:pt x="191" y="48"/>
                  <a:pt x="191" y="48"/>
                  <a:pt x="191" y="48"/>
                </a:cubicBezTo>
                <a:cubicBezTo>
                  <a:pt x="191" y="50"/>
                  <a:pt x="191" y="50"/>
                  <a:pt x="191" y="50"/>
                </a:cubicBezTo>
                <a:cubicBezTo>
                  <a:pt x="190" y="52"/>
                  <a:pt x="190" y="52"/>
                  <a:pt x="190" y="52"/>
                </a:cubicBezTo>
                <a:cubicBezTo>
                  <a:pt x="190" y="52"/>
                  <a:pt x="190" y="52"/>
                  <a:pt x="190" y="52"/>
                </a:cubicBezTo>
                <a:cubicBezTo>
                  <a:pt x="189" y="55"/>
                  <a:pt x="189" y="55"/>
                  <a:pt x="189" y="55"/>
                </a:cubicBezTo>
                <a:cubicBezTo>
                  <a:pt x="189" y="58"/>
                  <a:pt x="189" y="58"/>
                  <a:pt x="189" y="58"/>
                </a:cubicBezTo>
                <a:cubicBezTo>
                  <a:pt x="189" y="58"/>
                  <a:pt x="189" y="58"/>
                  <a:pt x="189" y="58"/>
                </a:cubicBezTo>
                <a:cubicBezTo>
                  <a:pt x="189" y="59"/>
                  <a:pt x="189" y="59"/>
                  <a:pt x="189" y="59"/>
                </a:cubicBezTo>
                <a:cubicBezTo>
                  <a:pt x="189" y="60"/>
                  <a:pt x="189" y="60"/>
                  <a:pt x="188" y="61"/>
                </a:cubicBezTo>
                <a:cubicBezTo>
                  <a:pt x="186" y="61"/>
                  <a:pt x="186" y="61"/>
                  <a:pt x="186" y="61"/>
                </a:cubicBezTo>
                <a:cubicBezTo>
                  <a:pt x="186" y="61"/>
                  <a:pt x="186" y="61"/>
                  <a:pt x="186" y="61"/>
                </a:cubicBezTo>
                <a:cubicBezTo>
                  <a:pt x="185" y="62"/>
                  <a:pt x="185" y="62"/>
                  <a:pt x="185" y="62"/>
                </a:cubicBezTo>
                <a:cubicBezTo>
                  <a:pt x="185" y="62"/>
                  <a:pt x="185" y="62"/>
                  <a:pt x="185" y="62"/>
                </a:cubicBezTo>
                <a:cubicBezTo>
                  <a:pt x="185" y="63"/>
                  <a:pt x="185" y="63"/>
                  <a:pt x="185" y="63"/>
                </a:cubicBezTo>
                <a:cubicBezTo>
                  <a:pt x="185" y="63"/>
                  <a:pt x="185" y="64"/>
                  <a:pt x="185" y="64"/>
                </a:cubicBezTo>
                <a:cubicBezTo>
                  <a:pt x="185" y="64"/>
                  <a:pt x="185" y="64"/>
                  <a:pt x="185" y="64"/>
                </a:cubicBezTo>
                <a:cubicBezTo>
                  <a:pt x="186" y="64"/>
                  <a:pt x="186" y="64"/>
                  <a:pt x="186" y="64"/>
                </a:cubicBezTo>
                <a:cubicBezTo>
                  <a:pt x="187" y="64"/>
                  <a:pt x="187" y="64"/>
                  <a:pt x="187" y="65"/>
                </a:cubicBezTo>
                <a:cubicBezTo>
                  <a:pt x="188" y="66"/>
                  <a:pt x="188" y="66"/>
                  <a:pt x="188" y="66"/>
                </a:cubicBezTo>
                <a:cubicBezTo>
                  <a:pt x="188" y="68"/>
                  <a:pt x="188" y="68"/>
                  <a:pt x="188" y="68"/>
                </a:cubicBezTo>
                <a:cubicBezTo>
                  <a:pt x="189" y="68"/>
                  <a:pt x="189" y="68"/>
                  <a:pt x="188" y="69"/>
                </a:cubicBezTo>
                <a:cubicBezTo>
                  <a:pt x="188" y="69"/>
                  <a:pt x="188" y="69"/>
                  <a:pt x="188" y="69"/>
                </a:cubicBezTo>
                <a:cubicBezTo>
                  <a:pt x="189" y="69"/>
                  <a:pt x="189" y="69"/>
                  <a:pt x="189" y="69"/>
                </a:cubicBezTo>
                <a:cubicBezTo>
                  <a:pt x="189" y="69"/>
                  <a:pt x="189" y="70"/>
                  <a:pt x="190" y="70"/>
                </a:cubicBezTo>
                <a:cubicBezTo>
                  <a:pt x="190" y="71"/>
                  <a:pt x="190" y="71"/>
                  <a:pt x="190" y="71"/>
                </a:cubicBezTo>
                <a:cubicBezTo>
                  <a:pt x="190" y="72"/>
                  <a:pt x="190" y="72"/>
                  <a:pt x="190" y="73"/>
                </a:cubicBezTo>
                <a:cubicBezTo>
                  <a:pt x="189" y="73"/>
                  <a:pt x="189" y="73"/>
                  <a:pt x="189" y="73"/>
                </a:cubicBezTo>
                <a:cubicBezTo>
                  <a:pt x="189" y="74"/>
                  <a:pt x="188" y="74"/>
                  <a:pt x="188" y="74"/>
                </a:cubicBezTo>
                <a:cubicBezTo>
                  <a:pt x="187" y="74"/>
                  <a:pt x="187" y="74"/>
                  <a:pt x="187" y="74"/>
                </a:cubicBezTo>
                <a:cubicBezTo>
                  <a:pt x="187" y="74"/>
                  <a:pt x="187" y="74"/>
                  <a:pt x="187" y="74"/>
                </a:cubicBezTo>
                <a:cubicBezTo>
                  <a:pt x="188" y="74"/>
                  <a:pt x="188" y="75"/>
                  <a:pt x="188" y="75"/>
                </a:cubicBezTo>
                <a:cubicBezTo>
                  <a:pt x="188" y="76"/>
                  <a:pt x="188" y="76"/>
                  <a:pt x="188" y="76"/>
                </a:cubicBezTo>
                <a:cubicBezTo>
                  <a:pt x="188" y="77"/>
                  <a:pt x="187" y="77"/>
                  <a:pt x="187" y="77"/>
                </a:cubicBezTo>
                <a:cubicBezTo>
                  <a:pt x="185" y="78"/>
                  <a:pt x="185" y="78"/>
                  <a:pt x="185" y="78"/>
                </a:cubicBezTo>
                <a:cubicBezTo>
                  <a:pt x="183" y="81"/>
                  <a:pt x="183" y="81"/>
                  <a:pt x="183" y="81"/>
                </a:cubicBezTo>
                <a:cubicBezTo>
                  <a:pt x="182" y="82"/>
                  <a:pt x="182" y="82"/>
                  <a:pt x="182" y="82"/>
                </a:cubicBezTo>
                <a:cubicBezTo>
                  <a:pt x="182" y="82"/>
                  <a:pt x="181" y="83"/>
                  <a:pt x="181" y="83"/>
                </a:cubicBezTo>
                <a:cubicBezTo>
                  <a:pt x="180" y="83"/>
                  <a:pt x="180" y="83"/>
                  <a:pt x="180" y="83"/>
                </a:cubicBezTo>
                <a:cubicBezTo>
                  <a:pt x="178" y="86"/>
                  <a:pt x="178" y="86"/>
                  <a:pt x="178" y="86"/>
                </a:cubicBezTo>
                <a:cubicBezTo>
                  <a:pt x="177" y="88"/>
                  <a:pt x="177" y="88"/>
                  <a:pt x="177" y="88"/>
                </a:cubicBezTo>
                <a:cubicBezTo>
                  <a:pt x="177" y="88"/>
                  <a:pt x="177" y="88"/>
                  <a:pt x="177" y="88"/>
                </a:cubicBezTo>
                <a:cubicBezTo>
                  <a:pt x="176" y="89"/>
                  <a:pt x="176" y="89"/>
                  <a:pt x="176" y="89"/>
                </a:cubicBezTo>
                <a:cubicBezTo>
                  <a:pt x="173" y="92"/>
                  <a:pt x="173" y="92"/>
                  <a:pt x="173" y="92"/>
                </a:cubicBezTo>
                <a:cubicBezTo>
                  <a:pt x="173" y="93"/>
                  <a:pt x="173" y="93"/>
                  <a:pt x="173" y="93"/>
                </a:cubicBezTo>
                <a:cubicBezTo>
                  <a:pt x="173" y="94"/>
                  <a:pt x="172" y="94"/>
                  <a:pt x="172" y="94"/>
                </a:cubicBezTo>
                <a:cubicBezTo>
                  <a:pt x="172" y="95"/>
                  <a:pt x="172" y="95"/>
                  <a:pt x="172" y="95"/>
                </a:cubicBezTo>
                <a:cubicBezTo>
                  <a:pt x="172" y="95"/>
                  <a:pt x="171" y="95"/>
                  <a:pt x="171" y="95"/>
                </a:cubicBezTo>
                <a:cubicBezTo>
                  <a:pt x="171" y="96"/>
                  <a:pt x="171" y="96"/>
                  <a:pt x="171" y="96"/>
                </a:cubicBezTo>
                <a:cubicBezTo>
                  <a:pt x="171" y="100"/>
                  <a:pt x="171" y="100"/>
                  <a:pt x="171" y="100"/>
                </a:cubicBezTo>
                <a:cubicBezTo>
                  <a:pt x="172" y="104"/>
                  <a:pt x="172" y="104"/>
                  <a:pt x="172" y="104"/>
                </a:cubicBezTo>
                <a:cubicBezTo>
                  <a:pt x="175" y="108"/>
                  <a:pt x="175" y="108"/>
                  <a:pt x="175" y="108"/>
                </a:cubicBezTo>
                <a:cubicBezTo>
                  <a:pt x="176" y="108"/>
                  <a:pt x="176" y="109"/>
                  <a:pt x="176" y="109"/>
                </a:cubicBezTo>
                <a:cubicBezTo>
                  <a:pt x="176" y="111"/>
                  <a:pt x="176" y="111"/>
                  <a:pt x="176" y="111"/>
                </a:cubicBezTo>
                <a:cubicBezTo>
                  <a:pt x="180" y="117"/>
                  <a:pt x="180" y="117"/>
                  <a:pt x="180" y="117"/>
                </a:cubicBezTo>
                <a:cubicBezTo>
                  <a:pt x="180" y="117"/>
                  <a:pt x="180" y="117"/>
                  <a:pt x="180" y="117"/>
                </a:cubicBezTo>
                <a:cubicBezTo>
                  <a:pt x="181" y="125"/>
                  <a:pt x="181" y="125"/>
                  <a:pt x="181" y="125"/>
                </a:cubicBezTo>
                <a:cubicBezTo>
                  <a:pt x="181" y="125"/>
                  <a:pt x="181" y="125"/>
                  <a:pt x="181" y="125"/>
                </a:cubicBezTo>
                <a:cubicBezTo>
                  <a:pt x="180" y="127"/>
                  <a:pt x="180" y="127"/>
                  <a:pt x="180" y="127"/>
                </a:cubicBezTo>
                <a:cubicBezTo>
                  <a:pt x="180" y="127"/>
                  <a:pt x="179" y="127"/>
                  <a:pt x="179" y="127"/>
                </a:cubicBezTo>
                <a:cubicBezTo>
                  <a:pt x="177" y="128"/>
                  <a:pt x="177" y="128"/>
                  <a:pt x="177" y="128"/>
                </a:cubicBezTo>
                <a:cubicBezTo>
                  <a:pt x="177" y="128"/>
                  <a:pt x="176" y="128"/>
                  <a:pt x="176" y="128"/>
                </a:cubicBezTo>
                <a:cubicBezTo>
                  <a:pt x="175" y="127"/>
                  <a:pt x="175" y="127"/>
                  <a:pt x="175" y="127"/>
                </a:cubicBezTo>
                <a:cubicBezTo>
                  <a:pt x="175" y="127"/>
                  <a:pt x="175" y="127"/>
                  <a:pt x="174" y="127"/>
                </a:cubicBezTo>
                <a:cubicBezTo>
                  <a:pt x="173" y="125"/>
                  <a:pt x="173" y="125"/>
                  <a:pt x="173" y="125"/>
                </a:cubicBezTo>
                <a:cubicBezTo>
                  <a:pt x="171" y="125"/>
                  <a:pt x="171" y="125"/>
                  <a:pt x="171" y="125"/>
                </a:cubicBezTo>
                <a:cubicBezTo>
                  <a:pt x="171" y="125"/>
                  <a:pt x="171" y="124"/>
                  <a:pt x="170" y="124"/>
                </a:cubicBezTo>
                <a:cubicBezTo>
                  <a:pt x="170" y="122"/>
                  <a:pt x="170" y="122"/>
                  <a:pt x="170" y="122"/>
                </a:cubicBezTo>
                <a:cubicBezTo>
                  <a:pt x="169" y="122"/>
                  <a:pt x="169" y="121"/>
                  <a:pt x="169" y="121"/>
                </a:cubicBezTo>
                <a:cubicBezTo>
                  <a:pt x="169" y="120"/>
                  <a:pt x="169" y="120"/>
                  <a:pt x="169" y="120"/>
                </a:cubicBezTo>
                <a:cubicBezTo>
                  <a:pt x="168" y="120"/>
                  <a:pt x="168" y="120"/>
                  <a:pt x="168" y="120"/>
                </a:cubicBezTo>
                <a:cubicBezTo>
                  <a:pt x="167" y="118"/>
                  <a:pt x="167" y="118"/>
                  <a:pt x="167" y="118"/>
                </a:cubicBezTo>
                <a:cubicBezTo>
                  <a:pt x="166" y="118"/>
                  <a:pt x="166" y="118"/>
                  <a:pt x="166" y="117"/>
                </a:cubicBezTo>
                <a:cubicBezTo>
                  <a:pt x="166" y="116"/>
                  <a:pt x="166" y="116"/>
                  <a:pt x="166" y="116"/>
                </a:cubicBezTo>
                <a:cubicBezTo>
                  <a:pt x="166" y="116"/>
                  <a:pt x="166" y="116"/>
                  <a:pt x="166" y="116"/>
                </a:cubicBezTo>
                <a:cubicBezTo>
                  <a:pt x="166" y="116"/>
                  <a:pt x="165" y="116"/>
                  <a:pt x="165" y="116"/>
                </a:cubicBezTo>
                <a:cubicBezTo>
                  <a:pt x="165" y="116"/>
                  <a:pt x="164" y="116"/>
                  <a:pt x="164" y="115"/>
                </a:cubicBezTo>
                <a:cubicBezTo>
                  <a:pt x="164" y="114"/>
                  <a:pt x="164" y="114"/>
                  <a:pt x="164" y="114"/>
                </a:cubicBezTo>
                <a:cubicBezTo>
                  <a:pt x="164" y="114"/>
                  <a:pt x="164" y="113"/>
                  <a:pt x="164" y="113"/>
                </a:cubicBezTo>
                <a:cubicBezTo>
                  <a:pt x="165" y="112"/>
                  <a:pt x="165" y="112"/>
                  <a:pt x="165" y="112"/>
                </a:cubicBezTo>
                <a:cubicBezTo>
                  <a:pt x="165" y="110"/>
                  <a:pt x="165" y="110"/>
                  <a:pt x="165" y="110"/>
                </a:cubicBezTo>
                <a:cubicBezTo>
                  <a:pt x="162" y="109"/>
                  <a:pt x="162" y="109"/>
                  <a:pt x="162" y="109"/>
                </a:cubicBezTo>
                <a:cubicBezTo>
                  <a:pt x="160" y="107"/>
                  <a:pt x="160" y="107"/>
                  <a:pt x="160" y="107"/>
                </a:cubicBezTo>
                <a:cubicBezTo>
                  <a:pt x="159" y="107"/>
                  <a:pt x="159" y="107"/>
                  <a:pt x="159" y="107"/>
                </a:cubicBezTo>
                <a:cubicBezTo>
                  <a:pt x="156" y="109"/>
                  <a:pt x="156" y="109"/>
                  <a:pt x="156" y="109"/>
                </a:cubicBezTo>
                <a:cubicBezTo>
                  <a:pt x="156" y="110"/>
                  <a:pt x="155" y="110"/>
                  <a:pt x="155" y="110"/>
                </a:cubicBezTo>
                <a:cubicBezTo>
                  <a:pt x="153" y="109"/>
                  <a:pt x="153" y="109"/>
                  <a:pt x="153" y="109"/>
                </a:cubicBezTo>
                <a:cubicBezTo>
                  <a:pt x="153" y="109"/>
                  <a:pt x="153" y="109"/>
                  <a:pt x="153" y="109"/>
                </a:cubicBezTo>
                <a:cubicBezTo>
                  <a:pt x="151" y="107"/>
                  <a:pt x="151" y="107"/>
                  <a:pt x="151" y="107"/>
                </a:cubicBezTo>
                <a:cubicBezTo>
                  <a:pt x="150" y="106"/>
                  <a:pt x="150" y="106"/>
                  <a:pt x="150" y="106"/>
                </a:cubicBezTo>
                <a:cubicBezTo>
                  <a:pt x="149" y="106"/>
                  <a:pt x="149" y="106"/>
                  <a:pt x="149" y="106"/>
                </a:cubicBezTo>
                <a:cubicBezTo>
                  <a:pt x="145" y="107"/>
                  <a:pt x="145" y="107"/>
                  <a:pt x="145" y="107"/>
                </a:cubicBezTo>
                <a:cubicBezTo>
                  <a:pt x="143" y="108"/>
                  <a:pt x="143" y="108"/>
                  <a:pt x="143" y="108"/>
                </a:cubicBezTo>
                <a:cubicBezTo>
                  <a:pt x="143" y="108"/>
                  <a:pt x="143" y="108"/>
                  <a:pt x="142" y="108"/>
                </a:cubicBezTo>
                <a:cubicBezTo>
                  <a:pt x="141" y="108"/>
                  <a:pt x="141" y="108"/>
                  <a:pt x="141" y="108"/>
                </a:cubicBezTo>
                <a:cubicBezTo>
                  <a:pt x="141" y="108"/>
                  <a:pt x="141" y="108"/>
                  <a:pt x="141" y="108"/>
                </a:cubicBezTo>
                <a:cubicBezTo>
                  <a:pt x="140" y="109"/>
                  <a:pt x="140" y="109"/>
                  <a:pt x="139" y="109"/>
                </a:cubicBezTo>
                <a:cubicBezTo>
                  <a:pt x="138" y="109"/>
                  <a:pt x="138" y="109"/>
                  <a:pt x="138" y="109"/>
                </a:cubicBezTo>
                <a:cubicBezTo>
                  <a:pt x="137" y="110"/>
                  <a:pt x="137" y="110"/>
                  <a:pt x="137" y="110"/>
                </a:cubicBezTo>
                <a:cubicBezTo>
                  <a:pt x="138" y="110"/>
                  <a:pt x="138" y="110"/>
                  <a:pt x="138" y="110"/>
                </a:cubicBezTo>
                <a:cubicBezTo>
                  <a:pt x="139" y="110"/>
                  <a:pt x="139" y="111"/>
                  <a:pt x="139" y="112"/>
                </a:cubicBezTo>
                <a:cubicBezTo>
                  <a:pt x="139" y="113"/>
                  <a:pt x="139" y="113"/>
                  <a:pt x="139" y="113"/>
                </a:cubicBezTo>
                <a:cubicBezTo>
                  <a:pt x="139" y="113"/>
                  <a:pt x="139" y="113"/>
                  <a:pt x="139" y="114"/>
                </a:cubicBezTo>
                <a:cubicBezTo>
                  <a:pt x="138" y="114"/>
                  <a:pt x="138" y="114"/>
                  <a:pt x="138" y="114"/>
                </a:cubicBezTo>
                <a:cubicBezTo>
                  <a:pt x="138" y="115"/>
                  <a:pt x="137" y="115"/>
                  <a:pt x="137" y="115"/>
                </a:cubicBezTo>
                <a:cubicBezTo>
                  <a:pt x="135" y="113"/>
                  <a:pt x="135" y="113"/>
                  <a:pt x="135" y="113"/>
                </a:cubicBezTo>
                <a:cubicBezTo>
                  <a:pt x="135" y="113"/>
                  <a:pt x="134" y="114"/>
                  <a:pt x="134" y="114"/>
                </a:cubicBezTo>
                <a:cubicBezTo>
                  <a:pt x="133" y="114"/>
                  <a:pt x="133" y="114"/>
                  <a:pt x="133" y="114"/>
                </a:cubicBezTo>
                <a:cubicBezTo>
                  <a:pt x="133" y="114"/>
                  <a:pt x="133" y="114"/>
                  <a:pt x="133" y="114"/>
                </a:cubicBezTo>
                <a:cubicBezTo>
                  <a:pt x="131" y="114"/>
                  <a:pt x="131" y="114"/>
                  <a:pt x="131" y="114"/>
                </a:cubicBezTo>
                <a:cubicBezTo>
                  <a:pt x="130" y="114"/>
                  <a:pt x="130" y="114"/>
                  <a:pt x="130" y="114"/>
                </a:cubicBezTo>
                <a:cubicBezTo>
                  <a:pt x="130" y="114"/>
                  <a:pt x="129" y="114"/>
                  <a:pt x="129" y="114"/>
                </a:cubicBezTo>
                <a:cubicBezTo>
                  <a:pt x="128" y="114"/>
                  <a:pt x="128" y="114"/>
                  <a:pt x="128" y="114"/>
                </a:cubicBezTo>
                <a:cubicBezTo>
                  <a:pt x="127" y="114"/>
                  <a:pt x="127" y="114"/>
                  <a:pt x="127" y="113"/>
                </a:cubicBezTo>
                <a:cubicBezTo>
                  <a:pt x="126" y="112"/>
                  <a:pt x="126" y="112"/>
                  <a:pt x="126" y="112"/>
                </a:cubicBezTo>
                <a:cubicBezTo>
                  <a:pt x="125" y="112"/>
                  <a:pt x="125" y="112"/>
                  <a:pt x="125" y="112"/>
                </a:cubicBezTo>
                <a:cubicBezTo>
                  <a:pt x="125" y="112"/>
                  <a:pt x="125" y="112"/>
                  <a:pt x="125" y="112"/>
                </a:cubicBezTo>
                <a:cubicBezTo>
                  <a:pt x="123" y="113"/>
                  <a:pt x="123" y="113"/>
                  <a:pt x="123" y="113"/>
                </a:cubicBezTo>
                <a:cubicBezTo>
                  <a:pt x="123" y="113"/>
                  <a:pt x="122" y="113"/>
                  <a:pt x="122" y="112"/>
                </a:cubicBezTo>
                <a:cubicBezTo>
                  <a:pt x="120" y="112"/>
                  <a:pt x="120" y="112"/>
                  <a:pt x="120" y="112"/>
                </a:cubicBezTo>
                <a:cubicBezTo>
                  <a:pt x="117" y="112"/>
                  <a:pt x="117" y="112"/>
                  <a:pt x="117" y="112"/>
                </a:cubicBezTo>
                <a:cubicBezTo>
                  <a:pt x="115" y="113"/>
                  <a:pt x="115" y="113"/>
                  <a:pt x="115" y="113"/>
                </a:cubicBezTo>
                <a:cubicBezTo>
                  <a:pt x="114" y="113"/>
                  <a:pt x="114" y="113"/>
                  <a:pt x="114" y="113"/>
                </a:cubicBezTo>
                <a:cubicBezTo>
                  <a:pt x="114" y="113"/>
                  <a:pt x="113" y="113"/>
                  <a:pt x="113" y="113"/>
                </a:cubicBezTo>
                <a:cubicBezTo>
                  <a:pt x="113" y="114"/>
                  <a:pt x="113" y="114"/>
                  <a:pt x="113" y="114"/>
                </a:cubicBezTo>
                <a:cubicBezTo>
                  <a:pt x="111" y="115"/>
                  <a:pt x="111" y="115"/>
                  <a:pt x="111" y="115"/>
                </a:cubicBezTo>
                <a:cubicBezTo>
                  <a:pt x="111" y="116"/>
                  <a:pt x="111" y="116"/>
                  <a:pt x="111" y="116"/>
                </a:cubicBezTo>
                <a:cubicBezTo>
                  <a:pt x="111" y="117"/>
                  <a:pt x="110" y="117"/>
                  <a:pt x="110" y="117"/>
                </a:cubicBezTo>
                <a:cubicBezTo>
                  <a:pt x="107" y="117"/>
                  <a:pt x="107" y="117"/>
                  <a:pt x="107" y="117"/>
                </a:cubicBezTo>
                <a:cubicBezTo>
                  <a:pt x="106" y="117"/>
                  <a:pt x="106" y="117"/>
                  <a:pt x="106" y="117"/>
                </a:cubicBezTo>
                <a:cubicBezTo>
                  <a:pt x="104" y="119"/>
                  <a:pt x="104" y="119"/>
                  <a:pt x="104" y="119"/>
                </a:cubicBezTo>
                <a:cubicBezTo>
                  <a:pt x="103" y="120"/>
                  <a:pt x="103" y="120"/>
                  <a:pt x="103" y="120"/>
                </a:cubicBezTo>
                <a:cubicBezTo>
                  <a:pt x="102" y="123"/>
                  <a:pt x="102" y="123"/>
                  <a:pt x="102" y="123"/>
                </a:cubicBezTo>
                <a:cubicBezTo>
                  <a:pt x="103" y="127"/>
                  <a:pt x="103" y="127"/>
                  <a:pt x="103" y="127"/>
                </a:cubicBezTo>
                <a:cubicBezTo>
                  <a:pt x="103" y="130"/>
                  <a:pt x="103" y="130"/>
                  <a:pt x="103" y="130"/>
                </a:cubicBezTo>
                <a:cubicBezTo>
                  <a:pt x="103" y="130"/>
                  <a:pt x="102" y="131"/>
                  <a:pt x="102" y="131"/>
                </a:cubicBezTo>
                <a:close/>
                <a:moveTo>
                  <a:pt x="97" y="127"/>
                </a:moveTo>
                <a:cubicBezTo>
                  <a:pt x="100" y="127"/>
                  <a:pt x="100" y="127"/>
                  <a:pt x="100" y="127"/>
                </a:cubicBezTo>
                <a:cubicBezTo>
                  <a:pt x="100" y="127"/>
                  <a:pt x="100" y="127"/>
                  <a:pt x="100" y="127"/>
                </a:cubicBezTo>
                <a:cubicBezTo>
                  <a:pt x="100" y="123"/>
                  <a:pt x="100" y="123"/>
                  <a:pt x="100" y="123"/>
                </a:cubicBezTo>
                <a:cubicBezTo>
                  <a:pt x="99" y="123"/>
                  <a:pt x="99" y="123"/>
                  <a:pt x="100" y="122"/>
                </a:cubicBezTo>
                <a:cubicBezTo>
                  <a:pt x="101" y="119"/>
                  <a:pt x="101" y="119"/>
                  <a:pt x="101" y="119"/>
                </a:cubicBezTo>
                <a:cubicBezTo>
                  <a:pt x="102" y="117"/>
                  <a:pt x="102" y="117"/>
                  <a:pt x="102" y="117"/>
                </a:cubicBezTo>
                <a:cubicBezTo>
                  <a:pt x="102" y="117"/>
                  <a:pt x="102" y="117"/>
                  <a:pt x="102" y="117"/>
                </a:cubicBezTo>
                <a:cubicBezTo>
                  <a:pt x="104" y="115"/>
                  <a:pt x="104" y="115"/>
                  <a:pt x="104" y="115"/>
                </a:cubicBezTo>
                <a:cubicBezTo>
                  <a:pt x="105" y="115"/>
                  <a:pt x="105" y="115"/>
                  <a:pt x="105" y="115"/>
                </a:cubicBezTo>
                <a:cubicBezTo>
                  <a:pt x="107" y="114"/>
                  <a:pt x="107" y="114"/>
                  <a:pt x="107" y="114"/>
                </a:cubicBezTo>
                <a:cubicBezTo>
                  <a:pt x="109" y="114"/>
                  <a:pt x="109" y="114"/>
                  <a:pt x="109" y="114"/>
                </a:cubicBezTo>
                <a:cubicBezTo>
                  <a:pt x="109" y="114"/>
                  <a:pt x="109" y="114"/>
                  <a:pt x="109" y="114"/>
                </a:cubicBezTo>
                <a:cubicBezTo>
                  <a:pt x="110" y="113"/>
                  <a:pt x="110" y="113"/>
                  <a:pt x="110" y="113"/>
                </a:cubicBezTo>
                <a:cubicBezTo>
                  <a:pt x="110" y="111"/>
                  <a:pt x="110" y="111"/>
                  <a:pt x="110" y="111"/>
                </a:cubicBezTo>
                <a:cubicBezTo>
                  <a:pt x="110" y="111"/>
                  <a:pt x="110" y="110"/>
                  <a:pt x="111" y="110"/>
                </a:cubicBezTo>
                <a:cubicBezTo>
                  <a:pt x="112" y="109"/>
                  <a:pt x="112" y="109"/>
                  <a:pt x="112" y="109"/>
                </a:cubicBezTo>
                <a:cubicBezTo>
                  <a:pt x="112" y="109"/>
                  <a:pt x="113" y="109"/>
                  <a:pt x="113" y="109"/>
                </a:cubicBezTo>
                <a:cubicBezTo>
                  <a:pt x="113" y="109"/>
                  <a:pt x="114" y="110"/>
                  <a:pt x="114" y="110"/>
                </a:cubicBezTo>
                <a:cubicBezTo>
                  <a:pt x="114" y="110"/>
                  <a:pt x="114" y="110"/>
                  <a:pt x="114" y="110"/>
                </a:cubicBezTo>
                <a:cubicBezTo>
                  <a:pt x="116" y="109"/>
                  <a:pt x="116" y="109"/>
                  <a:pt x="116" y="109"/>
                </a:cubicBezTo>
                <a:cubicBezTo>
                  <a:pt x="116" y="109"/>
                  <a:pt x="117" y="109"/>
                  <a:pt x="117" y="109"/>
                </a:cubicBezTo>
                <a:cubicBezTo>
                  <a:pt x="121" y="109"/>
                  <a:pt x="121" y="109"/>
                  <a:pt x="121" y="109"/>
                </a:cubicBezTo>
                <a:cubicBezTo>
                  <a:pt x="121" y="109"/>
                  <a:pt x="121" y="109"/>
                  <a:pt x="121" y="109"/>
                </a:cubicBezTo>
                <a:cubicBezTo>
                  <a:pt x="123" y="110"/>
                  <a:pt x="123" y="110"/>
                  <a:pt x="123" y="110"/>
                </a:cubicBezTo>
                <a:cubicBezTo>
                  <a:pt x="124" y="110"/>
                  <a:pt x="124" y="110"/>
                  <a:pt x="124" y="110"/>
                </a:cubicBezTo>
                <a:cubicBezTo>
                  <a:pt x="125" y="109"/>
                  <a:pt x="125" y="109"/>
                  <a:pt x="125" y="109"/>
                </a:cubicBezTo>
                <a:cubicBezTo>
                  <a:pt x="126" y="109"/>
                  <a:pt x="126" y="109"/>
                  <a:pt x="127" y="109"/>
                </a:cubicBezTo>
                <a:cubicBezTo>
                  <a:pt x="128" y="110"/>
                  <a:pt x="128" y="110"/>
                  <a:pt x="128" y="110"/>
                </a:cubicBezTo>
                <a:cubicBezTo>
                  <a:pt x="129" y="111"/>
                  <a:pt x="129" y="111"/>
                  <a:pt x="129" y="111"/>
                </a:cubicBezTo>
                <a:cubicBezTo>
                  <a:pt x="129" y="112"/>
                  <a:pt x="129" y="112"/>
                  <a:pt x="129" y="112"/>
                </a:cubicBezTo>
                <a:cubicBezTo>
                  <a:pt x="130" y="111"/>
                  <a:pt x="130" y="111"/>
                  <a:pt x="130" y="111"/>
                </a:cubicBezTo>
                <a:cubicBezTo>
                  <a:pt x="131" y="111"/>
                  <a:pt x="131" y="111"/>
                  <a:pt x="131" y="111"/>
                </a:cubicBezTo>
                <a:cubicBezTo>
                  <a:pt x="133" y="111"/>
                  <a:pt x="133" y="111"/>
                  <a:pt x="133" y="111"/>
                </a:cubicBezTo>
                <a:cubicBezTo>
                  <a:pt x="133" y="111"/>
                  <a:pt x="133" y="111"/>
                  <a:pt x="133" y="111"/>
                </a:cubicBezTo>
                <a:cubicBezTo>
                  <a:pt x="133" y="111"/>
                  <a:pt x="133" y="110"/>
                  <a:pt x="133" y="110"/>
                </a:cubicBezTo>
                <a:cubicBezTo>
                  <a:pt x="134" y="110"/>
                  <a:pt x="134" y="110"/>
                  <a:pt x="134" y="110"/>
                </a:cubicBezTo>
                <a:cubicBezTo>
                  <a:pt x="134" y="110"/>
                  <a:pt x="134" y="109"/>
                  <a:pt x="134" y="109"/>
                </a:cubicBezTo>
                <a:cubicBezTo>
                  <a:pt x="135" y="109"/>
                  <a:pt x="135" y="109"/>
                  <a:pt x="135" y="109"/>
                </a:cubicBezTo>
                <a:cubicBezTo>
                  <a:pt x="136" y="107"/>
                  <a:pt x="136" y="107"/>
                  <a:pt x="136" y="107"/>
                </a:cubicBezTo>
                <a:cubicBezTo>
                  <a:pt x="136" y="106"/>
                  <a:pt x="136" y="106"/>
                  <a:pt x="137" y="106"/>
                </a:cubicBezTo>
                <a:cubicBezTo>
                  <a:pt x="139" y="106"/>
                  <a:pt x="139" y="106"/>
                  <a:pt x="139" y="106"/>
                </a:cubicBezTo>
                <a:cubicBezTo>
                  <a:pt x="139" y="106"/>
                  <a:pt x="139" y="106"/>
                  <a:pt x="139" y="106"/>
                </a:cubicBezTo>
                <a:cubicBezTo>
                  <a:pt x="139" y="105"/>
                  <a:pt x="140" y="105"/>
                  <a:pt x="140" y="105"/>
                </a:cubicBezTo>
                <a:cubicBezTo>
                  <a:pt x="142" y="105"/>
                  <a:pt x="142" y="105"/>
                  <a:pt x="142" y="105"/>
                </a:cubicBezTo>
                <a:cubicBezTo>
                  <a:pt x="144" y="104"/>
                  <a:pt x="144" y="104"/>
                  <a:pt x="144" y="104"/>
                </a:cubicBezTo>
                <a:cubicBezTo>
                  <a:pt x="144" y="104"/>
                  <a:pt x="144" y="104"/>
                  <a:pt x="144" y="104"/>
                </a:cubicBezTo>
                <a:cubicBezTo>
                  <a:pt x="148" y="103"/>
                  <a:pt x="148" y="103"/>
                  <a:pt x="148" y="103"/>
                </a:cubicBezTo>
                <a:cubicBezTo>
                  <a:pt x="149" y="103"/>
                  <a:pt x="149" y="103"/>
                  <a:pt x="149" y="103"/>
                </a:cubicBezTo>
                <a:cubicBezTo>
                  <a:pt x="150" y="104"/>
                  <a:pt x="150" y="104"/>
                  <a:pt x="150" y="104"/>
                </a:cubicBezTo>
                <a:cubicBezTo>
                  <a:pt x="152" y="104"/>
                  <a:pt x="152" y="104"/>
                  <a:pt x="152" y="104"/>
                </a:cubicBezTo>
                <a:cubicBezTo>
                  <a:pt x="153" y="104"/>
                  <a:pt x="153" y="104"/>
                  <a:pt x="153" y="105"/>
                </a:cubicBezTo>
                <a:cubicBezTo>
                  <a:pt x="155" y="107"/>
                  <a:pt x="155" y="107"/>
                  <a:pt x="155" y="107"/>
                </a:cubicBezTo>
                <a:cubicBezTo>
                  <a:pt x="157" y="104"/>
                  <a:pt x="157" y="104"/>
                  <a:pt x="157" y="104"/>
                </a:cubicBezTo>
                <a:cubicBezTo>
                  <a:pt x="158" y="104"/>
                  <a:pt x="158" y="104"/>
                  <a:pt x="158" y="104"/>
                </a:cubicBezTo>
                <a:cubicBezTo>
                  <a:pt x="161" y="104"/>
                  <a:pt x="161" y="104"/>
                  <a:pt x="161" y="104"/>
                </a:cubicBezTo>
                <a:cubicBezTo>
                  <a:pt x="161" y="104"/>
                  <a:pt x="161" y="105"/>
                  <a:pt x="161" y="105"/>
                </a:cubicBezTo>
                <a:cubicBezTo>
                  <a:pt x="164" y="107"/>
                  <a:pt x="164" y="107"/>
                  <a:pt x="164" y="107"/>
                </a:cubicBezTo>
                <a:cubicBezTo>
                  <a:pt x="167" y="109"/>
                  <a:pt x="167" y="109"/>
                  <a:pt x="167" y="109"/>
                </a:cubicBezTo>
                <a:cubicBezTo>
                  <a:pt x="167" y="109"/>
                  <a:pt x="167" y="109"/>
                  <a:pt x="167" y="110"/>
                </a:cubicBezTo>
                <a:cubicBezTo>
                  <a:pt x="167" y="113"/>
                  <a:pt x="167" y="113"/>
                  <a:pt x="167" y="113"/>
                </a:cubicBezTo>
                <a:cubicBezTo>
                  <a:pt x="167" y="113"/>
                  <a:pt x="167" y="113"/>
                  <a:pt x="167" y="113"/>
                </a:cubicBezTo>
                <a:cubicBezTo>
                  <a:pt x="167" y="113"/>
                  <a:pt x="167" y="113"/>
                  <a:pt x="167" y="113"/>
                </a:cubicBezTo>
                <a:cubicBezTo>
                  <a:pt x="168" y="113"/>
                  <a:pt x="168" y="113"/>
                  <a:pt x="169" y="114"/>
                </a:cubicBezTo>
                <a:cubicBezTo>
                  <a:pt x="169" y="115"/>
                  <a:pt x="169" y="115"/>
                  <a:pt x="169" y="115"/>
                </a:cubicBezTo>
                <a:cubicBezTo>
                  <a:pt x="169" y="115"/>
                  <a:pt x="169" y="115"/>
                  <a:pt x="169" y="115"/>
                </a:cubicBezTo>
                <a:cubicBezTo>
                  <a:pt x="169" y="117"/>
                  <a:pt x="169" y="117"/>
                  <a:pt x="169" y="117"/>
                </a:cubicBezTo>
                <a:cubicBezTo>
                  <a:pt x="170" y="118"/>
                  <a:pt x="170" y="118"/>
                  <a:pt x="170" y="118"/>
                </a:cubicBezTo>
                <a:cubicBezTo>
                  <a:pt x="170" y="118"/>
                  <a:pt x="170" y="118"/>
                  <a:pt x="170" y="118"/>
                </a:cubicBezTo>
                <a:cubicBezTo>
                  <a:pt x="171" y="118"/>
                  <a:pt x="171" y="118"/>
                  <a:pt x="171" y="119"/>
                </a:cubicBezTo>
                <a:cubicBezTo>
                  <a:pt x="172" y="120"/>
                  <a:pt x="172" y="120"/>
                  <a:pt x="172" y="120"/>
                </a:cubicBezTo>
                <a:cubicBezTo>
                  <a:pt x="172" y="120"/>
                  <a:pt x="172" y="120"/>
                  <a:pt x="172" y="121"/>
                </a:cubicBezTo>
                <a:cubicBezTo>
                  <a:pt x="173" y="122"/>
                  <a:pt x="173" y="122"/>
                  <a:pt x="173" y="122"/>
                </a:cubicBezTo>
                <a:cubicBezTo>
                  <a:pt x="174" y="123"/>
                  <a:pt x="174" y="123"/>
                  <a:pt x="174" y="123"/>
                </a:cubicBezTo>
                <a:cubicBezTo>
                  <a:pt x="174" y="123"/>
                  <a:pt x="174" y="123"/>
                  <a:pt x="175" y="123"/>
                </a:cubicBezTo>
                <a:cubicBezTo>
                  <a:pt x="176" y="125"/>
                  <a:pt x="176" y="125"/>
                  <a:pt x="176" y="125"/>
                </a:cubicBezTo>
                <a:cubicBezTo>
                  <a:pt x="177" y="125"/>
                  <a:pt x="177" y="125"/>
                  <a:pt x="177" y="125"/>
                </a:cubicBezTo>
                <a:cubicBezTo>
                  <a:pt x="178" y="125"/>
                  <a:pt x="178" y="125"/>
                  <a:pt x="178" y="125"/>
                </a:cubicBezTo>
                <a:cubicBezTo>
                  <a:pt x="178" y="124"/>
                  <a:pt x="178" y="124"/>
                  <a:pt x="178" y="124"/>
                </a:cubicBezTo>
                <a:cubicBezTo>
                  <a:pt x="178" y="118"/>
                  <a:pt x="178" y="118"/>
                  <a:pt x="178" y="118"/>
                </a:cubicBezTo>
                <a:cubicBezTo>
                  <a:pt x="177" y="117"/>
                  <a:pt x="177" y="117"/>
                  <a:pt x="177" y="117"/>
                </a:cubicBezTo>
                <a:cubicBezTo>
                  <a:pt x="174" y="112"/>
                  <a:pt x="174" y="112"/>
                  <a:pt x="174" y="112"/>
                </a:cubicBezTo>
                <a:cubicBezTo>
                  <a:pt x="173" y="112"/>
                  <a:pt x="173" y="112"/>
                  <a:pt x="173" y="111"/>
                </a:cubicBezTo>
                <a:cubicBezTo>
                  <a:pt x="173" y="110"/>
                  <a:pt x="173" y="110"/>
                  <a:pt x="173" y="110"/>
                </a:cubicBezTo>
                <a:cubicBezTo>
                  <a:pt x="170" y="105"/>
                  <a:pt x="170" y="105"/>
                  <a:pt x="170" y="105"/>
                </a:cubicBezTo>
                <a:cubicBezTo>
                  <a:pt x="170" y="105"/>
                  <a:pt x="170" y="105"/>
                  <a:pt x="170" y="105"/>
                </a:cubicBezTo>
                <a:cubicBezTo>
                  <a:pt x="168" y="100"/>
                  <a:pt x="168" y="100"/>
                  <a:pt x="168" y="100"/>
                </a:cubicBezTo>
                <a:cubicBezTo>
                  <a:pt x="168" y="100"/>
                  <a:pt x="168" y="100"/>
                  <a:pt x="168" y="100"/>
                </a:cubicBezTo>
                <a:cubicBezTo>
                  <a:pt x="168" y="95"/>
                  <a:pt x="168" y="95"/>
                  <a:pt x="168" y="95"/>
                </a:cubicBezTo>
                <a:cubicBezTo>
                  <a:pt x="168" y="95"/>
                  <a:pt x="168" y="95"/>
                  <a:pt x="168" y="94"/>
                </a:cubicBezTo>
                <a:cubicBezTo>
                  <a:pt x="169" y="94"/>
                  <a:pt x="169" y="94"/>
                  <a:pt x="169" y="94"/>
                </a:cubicBezTo>
                <a:cubicBezTo>
                  <a:pt x="169" y="93"/>
                  <a:pt x="169" y="93"/>
                  <a:pt x="169" y="93"/>
                </a:cubicBezTo>
                <a:cubicBezTo>
                  <a:pt x="170" y="92"/>
                  <a:pt x="170" y="92"/>
                  <a:pt x="170" y="92"/>
                </a:cubicBezTo>
                <a:cubicBezTo>
                  <a:pt x="170" y="91"/>
                  <a:pt x="170" y="91"/>
                  <a:pt x="170" y="91"/>
                </a:cubicBezTo>
                <a:cubicBezTo>
                  <a:pt x="170" y="91"/>
                  <a:pt x="170" y="91"/>
                  <a:pt x="171" y="91"/>
                </a:cubicBezTo>
                <a:cubicBezTo>
                  <a:pt x="171" y="90"/>
                  <a:pt x="171" y="90"/>
                  <a:pt x="171" y="90"/>
                </a:cubicBezTo>
                <a:cubicBezTo>
                  <a:pt x="171" y="90"/>
                  <a:pt x="171" y="90"/>
                  <a:pt x="171" y="90"/>
                </a:cubicBezTo>
                <a:cubicBezTo>
                  <a:pt x="175" y="86"/>
                  <a:pt x="175" y="86"/>
                  <a:pt x="175" y="86"/>
                </a:cubicBezTo>
                <a:cubicBezTo>
                  <a:pt x="176" y="84"/>
                  <a:pt x="176" y="84"/>
                  <a:pt x="176" y="84"/>
                </a:cubicBezTo>
                <a:cubicBezTo>
                  <a:pt x="177" y="82"/>
                  <a:pt x="177" y="82"/>
                  <a:pt x="177" y="82"/>
                </a:cubicBezTo>
                <a:cubicBezTo>
                  <a:pt x="177" y="82"/>
                  <a:pt x="178" y="81"/>
                  <a:pt x="178" y="81"/>
                </a:cubicBezTo>
                <a:cubicBezTo>
                  <a:pt x="180" y="80"/>
                  <a:pt x="180" y="80"/>
                  <a:pt x="180" y="80"/>
                </a:cubicBezTo>
                <a:cubicBezTo>
                  <a:pt x="181" y="79"/>
                  <a:pt x="181" y="79"/>
                  <a:pt x="181" y="79"/>
                </a:cubicBezTo>
                <a:cubicBezTo>
                  <a:pt x="184" y="76"/>
                  <a:pt x="184" y="76"/>
                  <a:pt x="184" y="76"/>
                </a:cubicBezTo>
                <a:cubicBezTo>
                  <a:pt x="184" y="76"/>
                  <a:pt x="184" y="76"/>
                  <a:pt x="184" y="76"/>
                </a:cubicBezTo>
                <a:cubicBezTo>
                  <a:pt x="185" y="75"/>
                  <a:pt x="185" y="75"/>
                  <a:pt x="185" y="75"/>
                </a:cubicBezTo>
                <a:cubicBezTo>
                  <a:pt x="184" y="75"/>
                  <a:pt x="184" y="75"/>
                  <a:pt x="184" y="75"/>
                </a:cubicBezTo>
                <a:cubicBezTo>
                  <a:pt x="184" y="75"/>
                  <a:pt x="184" y="75"/>
                  <a:pt x="184" y="74"/>
                </a:cubicBezTo>
                <a:cubicBezTo>
                  <a:pt x="184" y="74"/>
                  <a:pt x="184" y="74"/>
                  <a:pt x="184" y="74"/>
                </a:cubicBezTo>
                <a:cubicBezTo>
                  <a:pt x="184" y="73"/>
                  <a:pt x="184" y="73"/>
                  <a:pt x="184" y="73"/>
                </a:cubicBezTo>
                <a:cubicBezTo>
                  <a:pt x="184" y="72"/>
                  <a:pt x="184" y="72"/>
                  <a:pt x="185" y="72"/>
                </a:cubicBezTo>
                <a:cubicBezTo>
                  <a:pt x="186" y="72"/>
                  <a:pt x="186" y="72"/>
                  <a:pt x="186" y="72"/>
                </a:cubicBezTo>
                <a:cubicBezTo>
                  <a:pt x="185" y="72"/>
                  <a:pt x="185" y="72"/>
                  <a:pt x="185" y="72"/>
                </a:cubicBezTo>
                <a:cubicBezTo>
                  <a:pt x="184" y="72"/>
                  <a:pt x="184" y="71"/>
                  <a:pt x="184" y="70"/>
                </a:cubicBezTo>
                <a:cubicBezTo>
                  <a:pt x="184" y="70"/>
                  <a:pt x="184" y="70"/>
                  <a:pt x="184" y="70"/>
                </a:cubicBezTo>
                <a:cubicBezTo>
                  <a:pt x="184" y="69"/>
                  <a:pt x="184" y="69"/>
                  <a:pt x="184" y="69"/>
                </a:cubicBezTo>
                <a:cubicBezTo>
                  <a:pt x="186" y="68"/>
                  <a:pt x="186" y="68"/>
                  <a:pt x="186" y="68"/>
                </a:cubicBezTo>
                <a:cubicBezTo>
                  <a:pt x="185" y="67"/>
                  <a:pt x="185" y="67"/>
                  <a:pt x="185" y="67"/>
                </a:cubicBezTo>
                <a:cubicBezTo>
                  <a:pt x="184" y="67"/>
                  <a:pt x="184" y="67"/>
                  <a:pt x="184" y="67"/>
                </a:cubicBezTo>
                <a:cubicBezTo>
                  <a:pt x="184" y="67"/>
                  <a:pt x="184" y="67"/>
                  <a:pt x="183" y="66"/>
                </a:cubicBezTo>
                <a:cubicBezTo>
                  <a:pt x="182" y="65"/>
                  <a:pt x="182" y="65"/>
                  <a:pt x="182" y="65"/>
                </a:cubicBezTo>
                <a:cubicBezTo>
                  <a:pt x="182" y="65"/>
                  <a:pt x="182" y="64"/>
                  <a:pt x="182" y="64"/>
                </a:cubicBezTo>
                <a:cubicBezTo>
                  <a:pt x="182" y="63"/>
                  <a:pt x="182" y="63"/>
                  <a:pt x="182" y="63"/>
                </a:cubicBezTo>
                <a:cubicBezTo>
                  <a:pt x="182" y="63"/>
                  <a:pt x="182" y="63"/>
                  <a:pt x="182" y="63"/>
                </a:cubicBezTo>
                <a:cubicBezTo>
                  <a:pt x="181" y="62"/>
                  <a:pt x="181" y="62"/>
                  <a:pt x="181" y="62"/>
                </a:cubicBezTo>
                <a:cubicBezTo>
                  <a:pt x="182" y="61"/>
                  <a:pt x="182" y="61"/>
                  <a:pt x="182" y="61"/>
                </a:cubicBezTo>
                <a:cubicBezTo>
                  <a:pt x="183" y="60"/>
                  <a:pt x="183" y="60"/>
                  <a:pt x="183" y="60"/>
                </a:cubicBezTo>
                <a:cubicBezTo>
                  <a:pt x="184" y="59"/>
                  <a:pt x="184" y="59"/>
                  <a:pt x="184" y="59"/>
                </a:cubicBezTo>
                <a:cubicBezTo>
                  <a:pt x="185" y="59"/>
                  <a:pt x="185" y="58"/>
                  <a:pt x="185" y="58"/>
                </a:cubicBezTo>
                <a:cubicBezTo>
                  <a:pt x="186" y="58"/>
                  <a:pt x="186" y="58"/>
                  <a:pt x="186" y="59"/>
                </a:cubicBezTo>
                <a:cubicBezTo>
                  <a:pt x="186" y="58"/>
                  <a:pt x="186" y="58"/>
                  <a:pt x="186" y="58"/>
                </a:cubicBezTo>
                <a:cubicBezTo>
                  <a:pt x="186" y="58"/>
                  <a:pt x="186" y="58"/>
                  <a:pt x="186" y="58"/>
                </a:cubicBezTo>
                <a:cubicBezTo>
                  <a:pt x="186" y="57"/>
                  <a:pt x="186" y="57"/>
                  <a:pt x="187" y="57"/>
                </a:cubicBezTo>
                <a:cubicBezTo>
                  <a:pt x="186" y="55"/>
                  <a:pt x="186" y="55"/>
                  <a:pt x="186" y="55"/>
                </a:cubicBezTo>
                <a:cubicBezTo>
                  <a:pt x="186" y="54"/>
                  <a:pt x="186" y="54"/>
                  <a:pt x="186" y="54"/>
                </a:cubicBezTo>
                <a:cubicBezTo>
                  <a:pt x="188" y="51"/>
                  <a:pt x="188" y="51"/>
                  <a:pt x="188" y="51"/>
                </a:cubicBezTo>
                <a:cubicBezTo>
                  <a:pt x="188" y="50"/>
                  <a:pt x="188" y="50"/>
                  <a:pt x="188" y="50"/>
                </a:cubicBezTo>
                <a:cubicBezTo>
                  <a:pt x="188" y="48"/>
                  <a:pt x="188" y="48"/>
                  <a:pt x="188" y="48"/>
                </a:cubicBezTo>
                <a:cubicBezTo>
                  <a:pt x="188" y="47"/>
                  <a:pt x="188" y="47"/>
                  <a:pt x="188" y="47"/>
                </a:cubicBezTo>
                <a:cubicBezTo>
                  <a:pt x="187" y="47"/>
                  <a:pt x="187" y="47"/>
                  <a:pt x="187" y="47"/>
                </a:cubicBezTo>
                <a:cubicBezTo>
                  <a:pt x="187" y="47"/>
                  <a:pt x="187" y="46"/>
                  <a:pt x="187" y="45"/>
                </a:cubicBezTo>
                <a:cubicBezTo>
                  <a:pt x="187" y="45"/>
                  <a:pt x="187" y="45"/>
                  <a:pt x="187" y="45"/>
                </a:cubicBezTo>
                <a:cubicBezTo>
                  <a:pt x="188" y="44"/>
                  <a:pt x="188" y="44"/>
                  <a:pt x="188" y="44"/>
                </a:cubicBezTo>
                <a:cubicBezTo>
                  <a:pt x="189" y="44"/>
                  <a:pt x="189" y="44"/>
                  <a:pt x="189" y="44"/>
                </a:cubicBezTo>
                <a:cubicBezTo>
                  <a:pt x="189" y="44"/>
                  <a:pt x="189" y="44"/>
                  <a:pt x="190" y="44"/>
                </a:cubicBezTo>
                <a:cubicBezTo>
                  <a:pt x="191" y="44"/>
                  <a:pt x="191" y="44"/>
                  <a:pt x="191" y="44"/>
                </a:cubicBezTo>
                <a:cubicBezTo>
                  <a:pt x="193" y="42"/>
                  <a:pt x="193" y="42"/>
                  <a:pt x="193" y="42"/>
                </a:cubicBezTo>
                <a:cubicBezTo>
                  <a:pt x="193" y="41"/>
                  <a:pt x="193" y="41"/>
                  <a:pt x="193" y="41"/>
                </a:cubicBezTo>
                <a:cubicBezTo>
                  <a:pt x="193" y="41"/>
                  <a:pt x="193" y="40"/>
                  <a:pt x="193" y="40"/>
                </a:cubicBezTo>
                <a:cubicBezTo>
                  <a:pt x="193" y="39"/>
                  <a:pt x="194" y="39"/>
                  <a:pt x="194" y="39"/>
                </a:cubicBezTo>
                <a:cubicBezTo>
                  <a:pt x="194" y="39"/>
                  <a:pt x="194" y="39"/>
                  <a:pt x="194" y="39"/>
                </a:cubicBezTo>
                <a:cubicBezTo>
                  <a:pt x="195" y="39"/>
                  <a:pt x="195" y="39"/>
                  <a:pt x="195" y="39"/>
                </a:cubicBezTo>
                <a:cubicBezTo>
                  <a:pt x="196" y="38"/>
                  <a:pt x="196" y="38"/>
                  <a:pt x="196" y="38"/>
                </a:cubicBezTo>
                <a:cubicBezTo>
                  <a:pt x="196" y="37"/>
                  <a:pt x="196" y="37"/>
                  <a:pt x="196" y="37"/>
                </a:cubicBezTo>
                <a:cubicBezTo>
                  <a:pt x="196" y="37"/>
                  <a:pt x="196" y="36"/>
                  <a:pt x="196" y="36"/>
                </a:cubicBezTo>
                <a:cubicBezTo>
                  <a:pt x="197" y="36"/>
                  <a:pt x="197" y="36"/>
                  <a:pt x="198" y="36"/>
                </a:cubicBezTo>
                <a:cubicBezTo>
                  <a:pt x="198" y="36"/>
                  <a:pt x="198" y="36"/>
                  <a:pt x="198" y="36"/>
                </a:cubicBezTo>
                <a:cubicBezTo>
                  <a:pt x="198" y="36"/>
                  <a:pt x="198" y="36"/>
                  <a:pt x="198" y="36"/>
                </a:cubicBezTo>
                <a:cubicBezTo>
                  <a:pt x="197" y="35"/>
                  <a:pt x="197" y="35"/>
                  <a:pt x="197" y="35"/>
                </a:cubicBezTo>
                <a:cubicBezTo>
                  <a:pt x="196" y="34"/>
                  <a:pt x="196" y="34"/>
                  <a:pt x="196" y="33"/>
                </a:cubicBezTo>
                <a:cubicBezTo>
                  <a:pt x="196" y="33"/>
                  <a:pt x="196" y="33"/>
                  <a:pt x="196" y="33"/>
                </a:cubicBezTo>
                <a:cubicBezTo>
                  <a:pt x="196" y="33"/>
                  <a:pt x="195" y="32"/>
                  <a:pt x="195" y="32"/>
                </a:cubicBezTo>
                <a:cubicBezTo>
                  <a:pt x="197" y="27"/>
                  <a:pt x="197" y="27"/>
                  <a:pt x="197" y="27"/>
                </a:cubicBezTo>
                <a:cubicBezTo>
                  <a:pt x="197" y="27"/>
                  <a:pt x="197" y="27"/>
                  <a:pt x="197" y="27"/>
                </a:cubicBezTo>
                <a:cubicBezTo>
                  <a:pt x="199" y="25"/>
                  <a:pt x="199" y="25"/>
                  <a:pt x="199" y="25"/>
                </a:cubicBezTo>
                <a:cubicBezTo>
                  <a:pt x="200" y="23"/>
                  <a:pt x="200" y="23"/>
                  <a:pt x="200" y="23"/>
                </a:cubicBezTo>
                <a:cubicBezTo>
                  <a:pt x="200" y="22"/>
                  <a:pt x="200" y="22"/>
                  <a:pt x="200" y="22"/>
                </a:cubicBezTo>
                <a:cubicBezTo>
                  <a:pt x="200" y="22"/>
                  <a:pt x="200" y="22"/>
                  <a:pt x="201" y="21"/>
                </a:cubicBezTo>
                <a:cubicBezTo>
                  <a:pt x="205" y="18"/>
                  <a:pt x="205" y="18"/>
                  <a:pt x="205" y="18"/>
                </a:cubicBezTo>
                <a:cubicBezTo>
                  <a:pt x="204" y="18"/>
                  <a:pt x="204" y="18"/>
                  <a:pt x="204" y="18"/>
                </a:cubicBezTo>
                <a:cubicBezTo>
                  <a:pt x="204" y="17"/>
                  <a:pt x="203" y="17"/>
                  <a:pt x="203" y="17"/>
                </a:cubicBezTo>
                <a:cubicBezTo>
                  <a:pt x="203" y="16"/>
                  <a:pt x="203" y="16"/>
                  <a:pt x="203" y="16"/>
                </a:cubicBezTo>
                <a:cubicBezTo>
                  <a:pt x="202" y="16"/>
                  <a:pt x="202" y="16"/>
                  <a:pt x="202" y="16"/>
                </a:cubicBezTo>
                <a:cubicBezTo>
                  <a:pt x="202" y="16"/>
                  <a:pt x="201" y="15"/>
                  <a:pt x="201" y="15"/>
                </a:cubicBezTo>
                <a:cubicBezTo>
                  <a:pt x="200" y="14"/>
                  <a:pt x="200" y="14"/>
                  <a:pt x="200" y="14"/>
                </a:cubicBezTo>
                <a:cubicBezTo>
                  <a:pt x="200" y="14"/>
                  <a:pt x="200" y="14"/>
                  <a:pt x="200" y="14"/>
                </a:cubicBezTo>
                <a:cubicBezTo>
                  <a:pt x="199" y="10"/>
                  <a:pt x="199" y="10"/>
                  <a:pt x="199" y="10"/>
                </a:cubicBezTo>
                <a:cubicBezTo>
                  <a:pt x="199" y="9"/>
                  <a:pt x="199" y="9"/>
                  <a:pt x="199" y="9"/>
                </a:cubicBezTo>
                <a:cubicBezTo>
                  <a:pt x="199" y="9"/>
                  <a:pt x="199" y="9"/>
                  <a:pt x="199" y="9"/>
                </a:cubicBezTo>
                <a:cubicBezTo>
                  <a:pt x="197" y="10"/>
                  <a:pt x="197" y="10"/>
                  <a:pt x="197" y="10"/>
                </a:cubicBezTo>
                <a:cubicBezTo>
                  <a:pt x="197" y="10"/>
                  <a:pt x="196" y="10"/>
                  <a:pt x="196" y="10"/>
                </a:cubicBezTo>
                <a:cubicBezTo>
                  <a:pt x="195" y="10"/>
                  <a:pt x="195" y="10"/>
                  <a:pt x="195" y="10"/>
                </a:cubicBezTo>
                <a:cubicBezTo>
                  <a:pt x="195" y="12"/>
                  <a:pt x="195" y="12"/>
                  <a:pt x="195" y="12"/>
                </a:cubicBezTo>
                <a:cubicBezTo>
                  <a:pt x="195" y="14"/>
                  <a:pt x="195" y="14"/>
                  <a:pt x="195" y="14"/>
                </a:cubicBezTo>
                <a:cubicBezTo>
                  <a:pt x="195" y="18"/>
                  <a:pt x="195" y="18"/>
                  <a:pt x="195" y="18"/>
                </a:cubicBezTo>
                <a:cubicBezTo>
                  <a:pt x="195" y="18"/>
                  <a:pt x="195" y="18"/>
                  <a:pt x="195" y="18"/>
                </a:cubicBezTo>
                <a:cubicBezTo>
                  <a:pt x="194" y="21"/>
                  <a:pt x="194" y="21"/>
                  <a:pt x="194" y="21"/>
                </a:cubicBezTo>
                <a:cubicBezTo>
                  <a:pt x="194" y="21"/>
                  <a:pt x="194" y="21"/>
                  <a:pt x="194" y="21"/>
                </a:cubicBezTo>
                <a:cubicBezTo>
                  <a:pt x="193" y="22"/>
                  <a:pt x="193" y="22"/>
                  <a:pt x="193" y="22"/>
                </a:cubicBezTo>
                <a:cubicBezTo>
                  <a:pt x="193" y="22"/>
                  <a:pt x="193" y="22"/>
                  <a:pt x="193" y="22"/>
                </a:cubicBezTo>
                <a:cubicBezTo>
                  <a:pt x="193" y="23"/>
                  <a:pt x="192" y="24"/>
                  <a:pt x="191" y="24"/>
                </a:cubicBezTo>
                <a:cubicBezTo>
                  <a:pt x="188" y="24"/>
                  <a:pt x="188" y="24"/>
                  <a:pt x="188" y="24"/>
                </a:cubicBezTo>
                <a:cubicBezTo>
                  <a:pt x="186" y="25"/>
                  <a:pt x="186" y="25"/>
                  <a:pt x="186" y="25"/>
                </a:cubicBezTo>
                <a:cubicBezTo>
                  <a:pt x="181" y="27"/>
                  <a:pt x="181" y="27"/>
                  <a:pt x="181" y="27"/>
                </a:cubicBezTo>
                <a:cubicBezTo>
                  <a:pt x="178" y="31"/>
                  <a:pt x="178" y="31"/>
                  <a:pt x="178" y="31"/>
                </a:cubicBezTo>
                <a:cubicBezTo>
                  <a:pt x="178" y="31"/>
                  <a:pt x="178" y="31"/>
                  <a:pt x="178" y="31"/>
                </a:cubicBezTo>
                <a:cubicBezTo>
                  <a:pt x="178" y="34"/>
                  <a:pt x="178" y="34"/>
                  <a:pt x="178" y="34"/>
                </a:cubicBezTo>
                <a:cubicBezTo>
                  <a:pt x="178" y="34"/>
                  <a:pt x="178" y="35"/>
                  <a:pt x="178" y="35"/>
                </a:cubicBezTo>
                <a:cubicBezTo>
                  <a:pt x="174" y="38"/>
                  <a:pt x="174" y="38"/>
                  <a:pt x="174" y="38"/>
                </a:cubicBezTo>
                <a:cubicBezTo>
                  <a:pt x="174" y="38"/>
                  <a:pt x="174" y="38"/>
                  <a:pt x="174" y="38"/>
                </a:cubicBezTo>
                <a:cubicBezTo>
                  <a:pt x="170" y="38"/>
                  <a:pt x="170" y="38"/>
                  <a:pt x="170" y="38"/>
                </a:cubicBezTo>
                <a:cubicBezTo>
                  <a:pt x="170" y="40"/>
                  <a:pt x="170" y="40"/>
                  <a:pt x="170" y="40"/>
                </a:cubicBezTo>
                <a:cubicBezTo>
                  <a:pt x="170" y="40"/>
                  <a:pt x="170" y="41"/>
                  <a:pt x="170" y="41"/>
                </a:cubicBezTo>
                <a:cubicBezTo>
                  <a:pt x="167" y="43"/>
                  <a:pt x="167" y="43"/>
                  <a:pt x="167" y="43"/>
                </a:cubicBezTo>
                <a:cubicBezTo>
                  <a:pt x="164" y="46"/>
                  <a:pt x="164" y="46"/>
                  <a:pt x="164" y="46"/>
                </a:cubicBezTo>
                <a:cubicBezTo>
                  <a:pt x="160" y="49"/>
                  <a:pt x="160" y="49"/>
                  <a:pt x="160" y="49"/>
                </a:cubicBezTo>
                <a:cubicBezTo>
                  <a:pt x="160" y="49"/>
                  <a:pt x="160" y="49"/>
                  <a:pt x="160" y="49"/>
                </a:cubicBezTo>
                <a:cubicBezTo>
                  <a:pt x="158" y="50"/>
                  <a:pt x="158" y="50"/>
                  <a:pt x="158" y="50"/>
                </a:cubicBezTo>
                <a:cubicBezTo>
                  <a:pt x="158" y="50"/>
                  <a:pt x="158" y="50"/>
                  <a:pt x="157" y="50"/>
                </a:cubicBezTo>
                <a:cubicBezTo>
                  <a:pt x="155" y="50"/>
                  <a:pt x="155" y="50"/>
                  <a:pt x="155" y="50"/>
                </a:cubicBezTo>
                <a:cubicBezTo>
                  <a:pt x="155" y="50"/>
                  <a:pt x="155" y="50"/>
                  <a:pt x="155" y="50"/>
                </a:cubicBezTo>
                <a:cubicBezTo>
                  <a:pt x="153" y="49"/>
                  <a:pt x="153" y="49"/>
                  <a:pt x="153" y="49"/>
                </a:cubicBezTo>
                <a:cubicBezTo>
                  <a:pt x="153" y="49"/>
                  <a:pt x="152" y="48"/>
                  <a:pt x="152" y="48"/>
                </a:cubicBezTo>
                <a:cubicBezTo>
                  <a:pt x="152" y="46"/>
                  <a:pt x="152" y="46"/>
                  <a:pt x="152" y="46"/>
                </a:cubicBezTo>
                <a:cubicBezTo>
                  <a:pt x="152" y="45"/>
                  <a:pt x="153" y="45"/>
                  <a:pt x="153" y="45"/>
                </a:cubicBezTo>
                <a:cubicBezTo>
                  <a:pt x="155" y="43"/>
                  <a:pt x="155" y="43"/>
                  <a:pt x="155" y="43"/>
                </a:cubicBezTo>
                <a:cubicBezTo>
                  <a:pt x="155" y="41"/>
                  <a:pt x="155" y="41"/>
                  <a:pt x="155" y="41"/>
                </a:cubicBezTo>
                <a:cubicBezTo>
                  <a:pt x="154" y="40"/>
                  <a:pt x="154" y="40"/>
                  <a:pt x="154" y="40"/>
                </a:cubicBezTo>
                <a:cubicBezTo>
                  <a:pt x="153" y="38"/>
                  <a:pt x="153" y="38"/>
                  <a:pt x="153" y="38"/>
                </a:cubicBezTo>
                <a:cubicBezTo>
                  <a:pt x="152" y="40"/>
                  <a:pt x="152" y="40"/>
                  <a:pt x="152" y="40"/>
                </a:cubicBezTo>
                <a:cubicBezTo>
                  <a:pt x="151" y="40"/>
                  <a:pt x="151" y="41"/>
                  <a:pt x="150" y="40"/>
                </a:cubicBezTo>
                <a:cubicBezTo>
                  <a:pt x="149" y="40"/>
                  <a:pt x="149" y="40"/>
                  <a:pt x="149" y="40"/>
                </a:cubicBezTo>
                <a:cubicBezTo>
                  <a:pt x="149" y="40"/>
                  <a:pt x="149" y="40"/>
                  <a:pt x="149" y="39"/>
                </a:cubicBezTo>
                <a:cubicBezTo>
                  <a:pt x="148" y="38"/>
                  <a:pt x="148" y="38"/>
                  <a:pt x="148" y="38"/>
                </a:cubicBezTo>
                <a:cubicBezTo>
                  <a:pt x="148" y="38"/>
                  <a:pt x="148" y="37"/>
                  <a:pt x="149" y="37"/>
                </a:cubicBezTo>
                <a:cubicBezTo>
                  <a:pt x="150" y="35"/>
                  <a:pt x="150" y="35"/>
                  <a:pt x="150" y="35"/>
                </a:cubicBezTo>
                <a:cubicBezTo>
                  <a:pt x="150" y="34"/>
                  <a:pt x="150" y="34"/>
                  <a:pt x="150" y="34"/>
                </a:cubicBezTo>
                <a:cubicBezTo>
                  <a:pt x="150" y="33"/>
                  <a:pt x="150" y="33"/>
                  <a:pt x="150" y="33"/>
                </a:cubicBezTo>
                <a:cubicBezTo>
                  <a:pt x="150" y="33"/>
                  <a:pt x="149" y="33"/>
                  <a:pt x="149" y="32"/>
                </a:cubicBezTo>
                <a:cubicBezTo>
                  <a:pt x="149" y="32"/>
                  <a:pt x="149" y="32"/>
                  <a:pt x="149" y="32"/>
                </a:cubicBezTo>
                <a:cubicBezTo>
                  <a:pt x="148" y="31"/>
                  <a:pt x="148" y="31"/>
                  <a:pt x="148" y="31"/>
                </a:cubicBezTo>
                <a:cubicBezTo>
                  <a:pt x="148" y="31"/>
                  <a:pt x="148" y="31"/>
                  <a:pt x="148" y="31"/>
                </a:cubicBezTo>
                <a:cubicBezTo>
                  <a:pt x="146" y="30"/>
                  <a:pt x="146" y="30"/>
                  <a:pt x="146" y="30"/>
                </a:cubicBezTo>
                <a:cubicBezTo>
                  <a:pt x="146" y="30"/>
                  <a:pt x="146" y="30"/>
                  <a:pt x="146" y="30"/>
                </a:cubicBezTo>
                <a:cubicBezTo>
                  <a:pt x="146" y="31"/>
                  <a:pt x="146" y="31"/>
                  <a:pt x="146" y="31"/>
                </a:cubicBezTo>
                <a:cubicBezTo>
                  <a:pt x="146" y="31"/>
                  <a:pt x="146" y="32"/>
                  <a:pt x="146" y="32"/>
                </a:cubicBezTo>
                <a:cubicBezTo>
                  <a:pt x="145" y="32"/>
                  <a:pt x="145" y="32"/>
                  <a:pt x="145" y="32"/>
                </a:cubicBezTo>
                <a:cubicBezTo>
                  <a:pt x="145" y="34"/>
                  <a:pt x="145" y="34"/>
                  <a:pt x="145" y="34"/>
                </a:cubicBezTo>
                <a:cubicBezTo>
                  <a:pt x="145" y="35"/>
                  <a:pt x="144" y="35"/>
                  <a:pt x="143" y="35"/>
                </a:cubicBezTo>
                <a:cubicBezTo>
                  <a:pt x="143" y="35"/>
                  <a:pt x="143" y="35"/>
                  <a:pt x="143" y="35"/>
                </a:cubicBezTo>
                <a:cubicBezTo>
                  <a:pt x="143" y="37"/>
                  <a:pt x="143" y="37"/>
                  <a:pt x="143" y="37"/>
                </a:cubicBezTo>
                <a:cubicBezTo>
                  <a:pt x="143" y="37"/>
                  <a:pt x="143" y="37"/>
                  <a:pt x="143" y="37"/>
                </a:cubicBezTo>
                <a:cubicBezTo>
                  <a:pt x="142" y="38"/>
                  <a:pt x="142" y="38"/>
                  <a:pt x="142" y="38"/>
                </a:cubicBezTo>
                <a:cubicBezTo>
                  <a:pt x="142" y="40"/>
                  <a:pt x="142" y="40"/>
                  <a:pt x="142" y="40"/>
                </a:cubicBezTo>
                <a:cubicBezTo>
                  <a:pt x="143" y="42"/>
                  <a:pt x="143" y="42"/>
                  <a:pt x="143" y="42"/>
                </a:cubicBezTo>
                <a:cubicBezTo>
                  <a:pt x="144" y="43"/>
                  <a:pt x="144" y="43"/>
                  <a:pt x="144" y="43"/>
                </a:cubicBezTo>
                <a:cubicBezTo>
                  <a:pt x="144" y="47"/>
                  <a:pt x="144" y="47"/>
                  <a:pt x="144" y="47"/>
                </a:cubicBezTo>
                <a:cubicBezTo>
                  <a:pt x="144" y="47"/>
                  <a:pt x="144" y="47"/>
                  <a:pt x="144" y="47"/>
                </a:cubicBezTo>
                <a:cubicBezTo>
                  <a:pt x="143" y="49"/>
                  <a:pt x="143" y="49"/>
                  <a:pt x="143" y="49"/>
                </a:cubicBezTo>
                <a:cubicBezTo>
                  <a:pt x="143" y="50"/>
                  <a:pt x="143" y="50"/>
                  <a:pt x="143" y="50"/>
                </a:cubicBezTo>
                <a:cubicBezTo>
                  <a:pt x="143" y="50"/>
                  <a:pt x="142" y="51"/>
                  <a:pt x="142" y="51"/>
                </a:cubicBezTo>
                <a:cubicBezTo>
                  <a:pt x="141" y="51"/>
                  <a:pt x="141" y="51"/>
                  <a:pt x="141" y="51"/>
                </a:cubicBezTo>
                <a:cubicBezTo>
                  <a:pt x="141" y="52"/>
                  <a:pt x="141" y="52"/>
                  <a:pt x="141" y="52"/>
                </a:cubicBezTo>
                <a:cubicBezTo>
                  <a:pt x="139" y="52"/>
                  <a:pt x="139" y="52"/>
                  <a:pt x="139" y="52"/>
                </a:cubicBezTo>
                <a:cubicBezTo>
                  <a:pt x="138" y="52"/>
                  <a:pt x="138" y="51"/>
                  <a:pt x="138" y="51"/>
                </a:cubicBezTo>
                <a:cubicBezTo>
                  <a:pt x="135" y="47"/>
                  <a:pt x="135" y="47"/>
                  <a:pt x="135" y="47"/>
                </a:cubicBezTo>
                <a:cubicBezTo>
                  <a:pt x="135" y="47"/>
                  <a:pt x="135" y="46"/>
                  <a:pt x="135" y="46"/>
                </a:cubicBezTo>
                <a:cubicBezTo>
                  <a:pt x="135" y="40"/>
                  <a:pt x="135" y="40"/>
                  <a:pt x="135" y="40"/>
                </a:cubicBezTo>
                <a:cubicBezTo>
                  <a:pt x="135" y="39"/>
                  <a:pt x="135" y="39"/>
                  <a:pt x="135" y="39"/>
                </a:cubicBezTo>
                <a:cubicBezTo>
                  <a:pt x="135" y="38"/>
                  <a:pt x="135" y="38"/>
                  <a:pt x="135" y="38"/>
                </a:cubicBezTo>
                <a:cubicBezTo>
                  <a:pt x="135" y="38"/>
                  <a:pt x="135" y="38"/>
                  <a:pt x="134" y="38"/>
                </a:cubicBezTo>
                <a:cubicBezTo>
                  <a:pt x="134" y="38"/>
                  <a:pt x="134" y="37"/>
                  <a:pt x="134" y="37"/>
                </a:cubicBezTo>
                <a:cubicBezTo>
                  <a:pt x="134" y="35"/>
                  <a:pt x="134" y="35"/>
                  <a:pt x="134" y="35"/>
                </a:cubicBezTo>
                <a:cubicBezTo>
                  <a:pt x="134" y="35"/>
                  <a:pt x="134" y="34"/>
                  <a:pt x="134" y="34"/>
                </a:cubicBezTo>
                <a:cubicBezTo>
                  <a:pt x="134" y="34"/>
                  <a:pt x="134" y="34"/>
                  <a:pt x="134" y="34"/>
                </a:cubicBezTo>
                <a:cubicBezTo>
                  <a:pt x="134" y="33"/>
                  <a:pt x="134" y="33"/>
                  <a:pt x="134" y="33"/>
                </a:cubicBezTo>
                <a:cubicBezTo>
                  <a:pt x="134" y="33"/>
                  <a:pt x="134" y="33"/>
                  <a:pt x="135" y="33"/>
                </a:cubicBezTo>
                <a:cubicBezTo>
                  <a:pt x="137" y="29"/>
                  <a:pt x="137" y="29"/>
                  <a:pt x="137" y="29"/>
                </a:cubicBezTo>
                <a:cubicBezTo>
                  <a:pt x="137" y="29"/>
                  <a:pt x="137" y="29"/>
                  <a:pt x="138" y="29"/>
                </a:cubicBezTo>
                <a:cubicBezTo>
                  <a:pt x="138" y="29"/>
                  <a:pt x="138" y="29"/>
                  <a:pt x="138" y="29"/>
                </a:cubicBezTo>
                <a:cubicBezTo>
                  <a:pt x="139" y="28"/>
                  <a:pt x="139" y="28"/>
                  <a:pt x="139" y="28"/>
                </a:cubicBezTo>
                <a:cubicBezTo>
                  <a:pt x="139" y="28"/>
                  <a:pt x="139" y="28"/>
                  <a:pt x="139" y="28"/>
                </a:cubicBezTo>
                <a:cubicBezTo>
                  <a:pt x="136" y="28"/>
                  <a:pt x="136" y="28"/>
                  <a:pt x="136" y="28"/>
                </a:cubicBezTo>
                <a:cubicBezTo>
                  <a:pt x="136" y="28"/>
                  <a:pt x="136" y="28"/>
                  <a:pt x="136" y="27"/>
                </a:cubicBezTo>
                <a:cubicBezTo>
                  <a:pt x="134" y="26"/>
                  <a:pt x="134" y="26"/>
                  <a:pt x="134" y="26"/>
                </a:cubicBezTo>
                <a:cubicBezTo>
                  <a:pt x="133" y="27"/>
                  <a:pt x="133" y="27"/>
                  <a:pt x="133" y="27"/>
                </a:cubicBezTo>
                <a:cubicBezTo>
                  <a:pt x="132" y="27"/>
                  <a:pt x="132" y="27"/>
                  <a:pt x="132" y="26"/>
                </a:cubicBezTo>
                <a:cubicBezTo>
                  <a:pt x="131" y="26"/>
                  <a:pt x="131" y="26"/>
                  <a:pt x="131" y="26"/>
                </a:cubicBezTo>
                <a:cubicBezTo>
                  <a:pt x="130" y="26"/>
                  <a:pt x="130" y="26"/>
                  <a:pt x="130" y="26"/>
                </a:cubicBezTo>
                <a:cubicBezTo>
                  <a:pt x="130" y="26"/>
                  <a:pt x="130" y="27"/>
                  <a:pt x="130" y="27"/>
                </a:cubicBezTo>
                <a:cubicBezTo>
                  <a:pt x="127" y="28"/>
                  <a:pt x="127" y="28"/>
                  <a:pt x="127" y="28"/>
                </a:cubicBezTo>
                <a:cubicBezTo>
                  <a:pt x="127" y="28"/>
                  <a:pt x="126" y="28"/>
                  <a:pt x="126" y="28"/>
                </a:cubicBezTo>
                <a:cubicBezTo>
                  <a:pt x="123" y="27"/>
                  <a:pt x="123" y="27"/>
                  <a:pt x="123" y="27"/>
                </a:cubicBezTo>
                <a:cubicBezTo>
                  <a:pt x="121" y="28"/>
                  <a:pt x="121" y="28"/>
                  <a:pt x="121" y="28"/>
                </a:cubicBezTo>
                <a:cubicBezTo>
                  <a:pt x="120" y="28"/>
                  <a:pt x="120" y="28"/>
                  <a:pt x="119" y="28"/>
                </a:cubicBezTo>
                <a:cubicBezTo>
                  <a:pt x="119" y="27"/>
                  <a:pt x="119" y="26"/>
                  <a:pt x="119" y="26"/>
                </a:cubicBezTo>
                <a:cubicBezTo>
                  <a:pt x="121" y="23"/>
                  <a:pt x="121" y="23"/>
                  <a:pt x="121" y="23"/>
                </a:cubicBezTo>
                <a:cubicBezTo>
                  <a:pt x="124" y="21"/>
                  <a:pt x="124" y="21"/>
                  <a:pt x="124" y="21"/>
                </a:cubicBezTo>
                <a:cubicBezTo>
                  <a:pt x="124" y="21"/>
                  <a:pt x="124" y="21"/>
                  <a:pt x="124" y="21"/>
                </a:cubicBezTo>
                <a:cubicBezTo>
                  <a:pt x="124" y="21"/>
                  <a:pt x="124" y="21"/>
                  <a:pt x="124" y="21"/>
                </a:cubicBezTo>
                <a:cubicBezTo>
                  <a:pt x="123" y="21"/>
                  <a:pt x="123" y="21"/>
                  <a:pt x="123" y="21"/>
                </a:cubicBezTo>
                <a:cubicBezTo>
                  <a:pt x="123" y="21"/>
                  <a:pt x="123" y="21"/>
                  <a:pt x="123" y="21"/>
                </a:cubicBezTo>
                <a:cubicBezTo>
                  <a:pt x="121" y="21"/>
                  <a:pt x="121" y="21"/>
                  <a:pt x="121" y="21"/>
                </a:cubicBezTo>
                <a:cubicBezTo>
                  <a:pt x="120" y="21"/>
                  <a:pt x="120" y="21"/>
                  <a:pt x="120" y="21"/>
                </a:cubicBezTo>
                <a:cubicBezTo>
                  <a:pt x="119" y="20"/>
                  <a:pt x="119" y="20"/>
                  <a:pt x="119" y="20"/>
                </a:cubicBezTo>
                <a:cubicBezTo>
                  <a:pt x="119" y="20"/>
                  <a:pt x="119" y="20"/>
                  <a:pt x="119" y="20"/>
                </a:cubicBezTo>
                <a:cubicBezTo>
                  <a:pt x="118" y="21"/>
                  <a:pt x="118" y="20"/>
                  <a:pt x="117" y="20"/>
                </a:cubicBezTo>
                <a:cubicBezTo>
                  <a:pt x="117" y="19"/>
                  <a:pt x="117" y="19"/>
                  <a:pt x="117" y="19"/>
                </a:cubicBezTo>
                <a:cubicBezTo>
                  <a:pt x="116" y="19"/>
                  <a:pt x="116" y="19"/>
                  <a:pt x="116" y="19"/>
                </a:cubicBezTo>
                <a:cubicBezTo>
                  <a:pt x="115" y="19"/>
                  <a:pt x="115" y="19"/>
                  <a:pt x="115" y="19"/>
                </a:cubicBezTo>
                <a:cubicBezTo>
                  <a:pt x="115" y="19"/>
                  <a:pt x="115" y="19"/>
                  <a:pt x="115" y="19"/>
                </a:cubicBezTo>
                <a:cubicBezTo>
                  <a:pt x="114" y="19"/>
                  <a:pt x="114" y="19"/>
                  <a:pt x="114" y="19"/>
                </a:cubicBezTo>
                <a:cubicBezTo>
                  <a:pt x="113" y="19"/>
                  <a:pt x="113" y="19"/>
                  <a:pt x="113" y="19"/>
                </a:cubicBezTo>
                <a:cubicBezTo>
                  <a:pt x="110" y="17"/>
                  <a:pt x="110" y="17"/>
                  <a:pt x="110" y="17"/>
                </a:cubicBezTo>
                <a:cubicBezTo>
                  <a:pt x="103" y="17"/>
                  <a:pt x="103" y="17"/>
                  <a:pt x="103" y="17"/>
                </a:cubicBezTo>
                <a:cubicBezTo>
                  <a:pt x="91" y="17"/>
                  <a:pt x="91" y="17"/>
                  <a:pt x="91" y="17"/>
                </a:cubicBezTo>
                <a:cubicBezTo>
                  <a:pt x="80" y="16"/>
                  <a:pt x="80" y="16"/>
                  <a:pt x="80" y="16"/>
                </a:cubicBezTo>
                <a:cubicBezTo>
                  <a:pt x="71" y="15"/>
                  <a:pt x="71" y="15"/>
                  <a:pt x="71" y="15"/>
                </a:cubicBezTo>
                <a:cubicBezTo>
                  <a:pt x="61" y="14"/>
                  <a:pt x="61" y="14"/>
                  <a:pt x="61" y="14"/>
                </a:cubicBezTo>
                <a:cubicBezTo>
                  <a:pt x="47" y="11"/>
                  <a:pt x="47" y="11"/>
                  <a:pt x="47" y="11"/>
                </a:cubicBezTo>
                <a:cubicBezTo>
                  <a:pt x="38" y="9"/>
                  <a:pt x="38" y="9"/>
                  <a:pt x="38" y="9"/>
                </a:cubicBezTo>
                <a:cubicBezTo>
                  <a:pt x="26" y="5"/>
                  <a:pt x="26" y="5"/>
                  <a:pt x="26" y="5"/>
                </a:cubicBezTo>
                <a:cubicBezTo>
                  <a:pt x="22" y="4"/>
                  <a:pt x="22" y="4"/>
                  <a:pt x="22" y="4"/>
                </a:cubicBezTo>
                <a:cubicBezTo>
                  <a:pt x="22" y="4"/>
                  <a:pt x="22" y="4"/>
                  <a:pt x="22" y="5"/>
                </a:cubicBezTo>
                <a:cubicBezTo>
                  <a:pt x="21" y="6"/>
                  <a:pt x="21" y="6"/>
                  <a:pt x="21" y="6"/>
                </a:cubicBezTo>
                <a:cubicBezTo>
                  <a:pt x="22" y="8"/>
                  <a:pt x="22" y="8"/>
                  <a:pt x="22" y="8"/>
                </a:cubicBezTo>
                <a:cubicBezTo>
                  <a:pt x="22" y="8"/>
                  <a:pt x="22" y="9"/>
                  <a:pt x="21" y="9"/>
                </a:cubicBezTo>
                <a:cubicBezTo>
                  <a:pt x="20" y="10"/>
                  <a:pt x="20" y="10"/>
                  <a:pt x="20" y="10"/>
                </a:cubicBezTo>
                <a:cubicBezTo>
                  <a:pt x="20" y="12"/>
                  <a:pt x="20" y="12"/>
                  <a:pt x="20" y="12"/>
                </a:cubicBezTo>
                <a:cubicBezTo>
                  <a:pt x="20" y="12"/>
                  <a:pt x="19" y="13"/>
                  <a:pt x="18" y="13"/>
                </a:cubicBezTo>
                <a:cubicBezTo>
                  <a:pt x="17" y="12"/>
                  <a:pt x="17" y="12"/>
                  <a:pt x="17" y="12"/>
                </a:cubicBezTo>
                <a:cubicBezTo>
                  <a:pt x="16" y="12"/>
                  <a:pt x="16" y="11"/>
                  <a:pt x="16" y="11"/>
                </a:cubicBezTo>
                <a:cubicBezTo>
                  <a:pt x="16" y="9"/>
                  <a:pt x="16" y="9"/>
                  <a:pt x="16" y="9"/>
                </a:cubicBezTo>
                <a:cubicBezTo>
                  <a:pt x="16" y="9"/>
                  <a:pt x="16" y="8"/>
                  <a:pt x="16" y="8"/>
                </a:cubicBezTo>
                <a:cubicBezTo>
                  <a:pt x="17" y="7"/>
                  <a:pt x="17" y="7"/>
                  <a:pt x="17" y="7"/>
                </a:cubicBezTo>
                <a:cubicBezTo>
                  <a:pt x="17" y="7"/>
                  <a:pt x="17" y="7"/>
                  <a:pt x="17" y="7"/>
                </a:cubicBezTo>
                <a:cubicBezTo>
                  <a:pt x="16" y="6"/>
                  <a:pt x="15" y="5"/>
                  <a:pt x="14" y="5"/>
                </a:cubicBezTo>
                <a:cubicBezTo>
                  <a:pt x="14" y="5"/>
                  <a:pt x="14" y="5"/>
                  <a:pt x="14" y="5"/>
                </a:cubicBezTo>
                <a:cubicBezTo>
                  <a:pt x="14" y="9"/>
                  <a:pt x="14" y="9"/>
                  <a:pt x="14" y="9"/>
                </a:cubicBezTo>
                <a:cubicBezTo>
                  <a:pt x="14" y="12"/>
                  <a:pt x="14" y="12"/>
                  <a:pt x="14" y="12"/>
                </a:cubicBezTo>
                <a:cubicBezTo>
                  <a:pt x="14" y="12"/>
                  <a:pt x="14" y="12"/>
                  <a:pt x="14" y="12"/>
                </a:cubicBezTo>
                <a:cubicBezTo>
                  <a:pt x="14" y="13"/>
                  <a:pt x="14" y="13"/>
                  <a:pt x="14" y="13"/>
                </a:cubicBezTo>
                <a:cubicBezTo>
                  <a:pt x="14" y="13"/>
                  <a:pt x="14" y="13"/>
                  <a:pt x="14" y="14"/>
                </a:cubicBezTo>
                <a:cubicBezTo>
                  <a:pt x="14" y="14"/>
                  <a:pt x="14" y="14"/>
                  <a:pt x="14" y="15"/>
                </a:cubicBezTo>
                <a:cubicBezTo>
                  <a:pt x="13" y="18"/>
                  <a:pt x="13" y="18"/>
                  <a:pt x="13" y="18"/>
                </a:cubicBezTo>
                <a:cubicBezTo>
                  <a:pt x="9" y="26"/>
                  <a:pt x="9" y="26"/>
                  <a:pt x="9" y="26"/>
                </a:cubicBezTo>
                <a:cubicBezTo>
                  <a:pt x="6" y="30"/>
                  <a:pt x="6" y="30"/>
                  <a:pt x="6" y="30"/>
                </a:cubicBezTo>
                <a:cubicBezTo>
                  <a:pt x="6" y="33"/>
                  <a:pt x="6" y="33"/>
                  <a:pt x="6" y="33"/>
                </a:cubicBezTo>
                <a:cubicBezTo>
                  <a:pt x="6" y="34"/>
                  <a:pt x="6" y="34"/>
                  <a:pt x="5" y="35"/>
                </a:cubicBezTo>
                <a:cubicBezTo>
                  <a:pt x="5" y="37"/>
                  <a:pt x="5" y="37"/>
                  <a:pt x="5" y="37"/>
                </a:cubicBezTo>
                <a:cubicBezTo>
                  <a:pt x="5" y="38"/>
                  <a:pt x="5" y="38"/>
                  <a:pt x="5" y="38"/>
                </a:cubicBezTo>
                <a:cubicBezTo>
                  <a:pt x="4" y="40"/>
                  <a:pt x="4" y="40"/>
                  <a:pt x="4" y="40"/>
                </a:cubicBezTo>
                <a:cubicBezTo>
                  <a:pt x="3" y="41"/>
                  <a:pt x="3" y="41"/>
                  <a:pt x="3" y="41"/>
                </a:cubicBezTo>
                <a:cubicBezTo>
                  <a:pt x="3" y="41"/>
                  <a:pt x="3" y="41"/>
                  <a:pt x="3" y="41"/>
                </a:cubicBezTo>
                <a:cubicBezTo>
                  <a:pt x="3" y="42"/>
                  <a:pt x="3" y="42"/>
                  <a:pt x="3" y="42"/>
                </a:cubicBezTo>
                <a:cubicBezTo>
                  <a:pt x="3" y="42"/>
                  <a:pt x="3" y="42"/>
                  <a:pt x="3" y="42"/>
                </a:cubicBezTo>
                <a:cubicBezTo>
                  <a:pt x="3" y="43"/>
                  <a:pt x="3" y="43"/>
                  <a:pt x="3" y="43"/>
                </a:cubicBezTo>
                <a:cubicBezTo>
                  <a:pt x="3" y="46"/>
                  <a:pt x="3" y="46"/>
                  <a:pt x="3" y="46"/>
                </a:cubicBezTo>
                <a:cubicBezTo>
                  <a:pt x="3" y="46"/>
                  <a:pt x="3" y="46"/>
                  <a:pt x="3" y="47"/>
                </a:cubicBezTo>
                <a:cubicBezTo>
                  <a:pt x="3" y="47"/>
                  <a:pt x="3" y="47"/>
                  <a:pt x="3" y="47"/>
                </a:cubicBezTo>
                <a:cubicBezTo>
                  <a:pt x="3" y="49"/>
                  <a:pt x="3" y="49"/>
                  <a:pt x="3" y="49"/>
                </a:cubicBezTo>
                <a:cubicBezTo>
                  <a:pt x="4" y="51"/>
                  <a:pt x="4" y="51"/>
                  <a:pt x="4" y="51"/>
                </a:cubicBezTo>
                <a:cubicBezTo>
                  <a:pt x="4" y="51"/>
                  <a:pt x="4" y="51"/>
                  <a:pt x="4" y="52"/>
                </a:cubicBezTo>
                <a:cubicBezTo>
                  <a:pt x="4" y="54"/>
                  <a:pt x="4" y="54"/>
                  <a:pt x="4" y="54"/>
                </a:cubicBezTo>
                <a:cubicBezTo>
                  <a:pt x="5" y="54"/>
                  <a:pt x="5" y="54"/>
                  <a:pt x="5" y="54"/>
                </a:cubicBezTo>
                <a:cubicBezTo>
                  <a:pt x="5" y="54"/>
                  <a:pt x="5" y="55"/>
                  <a:pt x="5" y="55"/>
                </a:cubicBezTo>
                <a:cubicBezTo>
                  <a:pt x="5" y="56"/>
                  <a:pt x="5" y="56"/>
                  <a:pt x="5" y="56"/>
                </a:cubicBezTo>
                <a:cubicBezTo>
                  <a:pt x="5" y="56"/>
                  <a:pt x="5" y="57"/>
                  <a:pt x="5" y="57"/>
                </a:cubicBezTo>
                <a:cubicBezTo>
                  <a:pt x="5" y="57"/>
                  <a:pt x="5" y="57"/>
                  <a:pt x="5" y="57"/>
                </a:cubicBezTo>
                <a:cubicBezTo>
                  <a:pt x="5" y="59"/>
                  <a:pt x="5" y="59"/>
                  <a:pt x="5" y="59"/>
                </a:cubicBezTo>
                <a:cubicBezTo>
                  <a:pt x="6" y="60"/>
                  <a:pt x="6" y="60"/>
                  <a:pt x="6" y="60"/>
                </a:cubicBezTo>
                <a:cubicBezTo>
                  <a:pt x="7" y="60"/>
                  <a:pt x="7" y="61"/>
                  <a:pt x="7" y="61"/>
                </a:cubicBezTo>
                <a:cubicBezTo>
                  <a:pt x="6" y="62"/>
                  <a:pt x="6" y="62"/>
                  <a:pt x="6" y="62"/>
                </a:cubicBezTo>
                <a:cubicBezTo>
                  <a:pt x="6" y="63"/>
                  <a:pt x="6" y="63"/>
                  <a:pt x="6" y="63"/>
                </a:cubicBezTo>
                <a:cubicBezTo>
                  <a:pt x="9" y="71"/>
                  <a:pt x="9" y="71"/>
                  <a:pt x="9" y="71"/>
                </a:cubicBezTo>
                <a:cubicBezTo>
                  <a:pt x="9" y="71"/>
                  <a:pt x="9" y="72"/>
                  <a:pt x="8" y="72"/>
                </a:cubicBezTo>
                <a:cubicBezTo>
                  <a:pt x="8" y="73"/>
                  <a:pt x="8" y="73"/>
                  <a:pt x="8" y="73"/>
                </a:cubicBezTo>
                <a:cubicBezTo>
                  <a:pt x="9" y="73"/>
                  <a:pt x="9" y="73"/>
                  <a:pt x="9" y="73"/>
                </a:cubicBezTo>
                <a:cubicBezTo>
                  <a:pt x="11" y="74"/>
                  <a:pt x="11" y="74"/>
                  <a:pt x="11" y="74"/>
                </a:cubicBezTo>
                <a:cubicBezTo>
                  <a:pt x="11" y="74"/>
                  <a:pt x="11" y="74"/>
                  <a:pt x="11" y="74"/>
                </a:cubicBezTo>
                <a:cubicBezTo>
                  <a:pt x="12" y="75"/>
                  <a:pt x="12" y="75"/>
                  <a:pt x="12" y="75"/>
                </a:cubicBezTo>
                <a:cubicBezTo>
                  <a:pt x="13" y="76"/>
                  <a:pt x="13" y="76"/>
                  <a:pt x="13" y="76"/>
                </a:cubicBezTo>
                <a:cubicBezTo>
                  <a:pt x="13" y="77"/>
                  <a:pt x="13" y="77"/>
                  <a:pt x="13" y="77"/>
                </a:cubicBezTo>
                <a:cubicBezTo>
                  <a:pt x="14" y="77"/>
                  <a:pt x="14" y="77"/>
                  <a:pt x="14" y="77"/>
                </a:cubicBezTo>
                <a:cubicBezTo>
                  <a:pt x="14" y="77"/>
                  <a:pt x="15" y="77"/>
                  <a:pt x="15" y="77"/>
                </a:cubicBezTo>
                <a:cubicBezTo>
                  <a:pt x="15" y="77"/>
                  <a:pt x="15" y="77"/>
                  <a:pt x="15" y="77"/>
                </a:cubicBezTo>
                <a:cubicBezTo>
                  <a:pt x="16" y="77"/>
                  <a:pt x="16" y="78"/>
                  <a:pt x="16" y="78"/>
                </a:cubicBezTo>
                <a:cubicBezTo>
                  <a:pt x="16" y="79"/>
                  <a:pt x="16" y="79"/>
                  <a:pt x="16" y="79"/>
                </a:cubicBezTo>
                <a:cubicBezTo>
                  <a:pt x="17" y="79"/>
                  <a:pt x="17" y="79"/>
                  <a:pt x="17" y="79"/>
                </a:cubicBezTo>
                <a:cubicBezTo>
                  <a:pt x="17" y="79"/>
                  <a:pt x="17" y="79"/>
                  <a:pt x="17" y="79"/>
                </a:cubicBezTo>
                <a:cubicBezTo>
                  <a:pt x="19" y="83"/>
                  <a:pt x="19" y="83"/>
                  <a:pt x="19" y="83"/>
                </a:cubicBezTo>
                <a:cubicBezTo>
                  <a:pt x="19" y="83"/>
                  <a:pt x="20" y="83"/>
                  <a:pt x="20" y="83"/>
                </a:cubicBezTo>
                <a:cubicBezTo>
                  <a:pt x="20" y="86"/>
                  <a:pt x="20" y="86"/>
                  <a:pt x="20" y="86"/>
                </a:cubicBezTo>
                <a:cubicBezTo>
                  <a:pt x="29" y="87"/>
                  <a:pt x="29" y="87"/>
                  <a:pt x="29" y="87"/>
                </a:cubicBezTo>
                <a:cubicBezTo>
                  <a:pt x="29" y="87"/>
                  <a:pt x="29" y="87"/>
                  <a:pt x="30" y="88"/>
                </a:cubicBezTo>
                <a:cubicBezTo>
                  <a:pt x="30" y="88"/>
                  <a:pt x="30" y="88"/>
                  <a:pt x="30" y="89"/>
                </a:cubicBezTo>
                <a:cubicBezTo>
                  <a:pt x="43" y="96"/>
                  <a:pt x="43" y="96"/>
                  <a:pt x="43" y="96"/>
                </a:cubicBezTo>
                <a:cubicBezTo>
                  <a:pt x="54" y="98"/>
                  <a:pt x="54" y="98"/>
                  <a:pt x="54" y="98"/>
                </a:cubicBezTo>
                <a:cubicBezTo>
                  <a:pt x="54" y="97"/>
                  <a:pt x="54" y="97"/>
                  <a:pt x="54" y="97"/>
                </a:cubicBezTo>
                <a:cubicBezTo>
                  <a:pt x="55" y="97"/>
                  <a:pt x="55" y="97"/>
                  <a:pt x="55" y="96"/>
                </a:cubicBezTo>
                <a:cubicBezTo>
                  <a:pt x="56" y="96"/>
                  <a:pt x="56" y="96"/>
                  <a:pt x="56" y="96"/>
                </a:cubicBezTo>
                <a:cubicBezTo>
                  <a:pt x="57" y="96"/>
                  <a:pt x="57" y="96"/>
                  <a:pt x="57" y="96"/>
                </a:cubicBezTo>
                <a:cubicBezTo>
                  <a:pt x="62" y="97"/>
                  <a:pt x="62" y="97"/>
                  <a:pt x="62" y="97"/>
                </a:cubicBezTo>
                <a:cubicBezTo>
                  <a:pt x="62" y="97"/>
                  <a:pt x="63" y="97"/>
                  <a:pt x="63" y="98"/>
                </a:cubicBezTo>
                <a:cubicBezTo>
                  <a:pt x="70" y="104"/>
                  <a:pt x="70" y="104"/>
                  <a:pt x="70" y="104"/>
                </a:cubicBezTo>
                <a:cubicBezTo>
                  <a:pt x="70" y="105"/>
                  <a:pt x="70" y="105"/>
                  <a:pt x="70" y="105"/>
                </a:cubicBezTo>
                <a:cubicBezTo>
                  <a:pt x="71" y="109"/>
                  <a:pt x="71" y="109"/>
                  <a:pt x="71" y="109"/>
                </a:cubicBezTo>
                <a:cubicBezTo>
                  <a:pt x="76" y="112"/>
                  <a:pt x="76" y="112"/>
                  <a:pt x="76" y="112"/>
                </a:cubicBezTo>
                <a:cubicBezTo>
                  <a:pt x="76" y="112"/>
                  <a:pt x="76" y="112"/>
                  <a:pt x="76" y="112"/>
                </a:cubicBezTo>
                <a:cubicBezTo>
                  <a:pt x="78" y="109"/>
                  <a:pt x="78" y="109"/>
                  <a:pt x="78" y="109"/>
                </a:cubicBezTo>
                <a:cubicBezTo>
                  <a:pt x="78" y="109"/>
                  <a:pt x="78" y="109"/>
                  <a:pt x="78" y="108"/>
                </a:cubicBezTo>
                <a:cubicBezTo>
                  <a:pt x="79" y="108"/>
                  <a:pt x="79" y="108"/>
                  <a:pt x="79" y="108"/>
                </a:cubicBezTo>
                <a:cubicBezTo>
                  <a:pt x="80" y="108"/>
                  <a:pt x="80" y="108"/>
                  <a:pt x="80" y="108"/>
                </a:cubicBezTo>
                <a:cubicBezTo>
                  <a:pt x="84" y="109"/>
                  <a:pt x="84" y="109"/>
                  <a:pt x="84" y="109"/>
                </a:cubicBezTo>
                <a:cubicBezTo>
                  <a:pt x="84" y="109"/>
                  <a:pt x="84" y="109"/>
                  <a:pt x="84" y="109"/>
                </a:cubicBezTo>
                <a:cubicBezTo>
                  <a:pt x="87" y="111"/>
                  <a:pt x="87" y="111"/>
                  <a:pt x="87" y="111"/>
                </a:cubicBezTo>
                <a:cubicBezTo>
                  <a:pt x="87" y="111"/>
                  <a:pt x="87" y="112"/>
                  <a:pt x="87" y="112"/>
                </a:cubicBezTo>
                <a:cubicBezTo>
                  <a:pt x="89" y="115"/>
                  <a:pt x="89" y="115"/>
                  <a:pt x="89" y="115"/>
                </a:cubicBezTo>
                <a:cubicBezTo>
                  <a:pt x="90" y="118"/>
                  <a:pt x="90" y="118"/>
                  <a:pt x="90" y="118"/>
                </a:cubicBezTo>
                <a:cubicBezTo>
                  <a:pt x="93" y="120"/>
                  <a:pt x="93" y="120"/>
                  <a:pt x="93" y="120"/>
                </a:cubicBezTo>
                <a:cubicBezTo>
                  <a:pt x="93" y="121"/>
                  <a:pt x="93" y="121"/>
                  <a:pt x="93" y="121"/>
                </a:cubicBezTo>
                <a:cubicBezTo>
                  <a:pt x="93" y="123"/>
                  <a:pt x="93" y="123"/>
                  <a:pt x="93" y="123"/>
                </a:cubicBezTo>
                <a:cubicBezTo>
                  <a:pt x="95" y="126"/>
                  <a:pt x="95" y="126"/>
                  <a:pt x="95" y="126"/>
                </a:cubicBezTo>
                <a:lnTo>
                  <a:pt x="97" y="127"/>
                </a:lnTo>
                <a:close/>
                <a:moveTo>
                  <a:pt x="185" y="70"/>
                </a:moveTo>
                <a:cubicBezTo>
                  <a:pt x="185" y="70"/>
                  <a:pt x="185" y="70"/>
                  <a:pt x="185" y="70"/>
                </a:cubicBezTo>
                <a:close/>
                <a:moveTo>
                  <a:pt x="139" y="49"/>
                </a:moveTo>
                <a:cubicBezTo>
                  <a:pt x="140" y="49"/>
                  <a:pt x="140" y="49"/>
                  <a:pt x="140" y="49"/>
                </a:cubicBezTo>
                <a:cubicBezTo>
                  <a:pt x="140" y="48"/>
                  <a:pt x="140" y="48"/>
                  <a:pt x="140" y="48"/>
                </a:cubicBezTo>
                <a:cubicBezTo>
                  <a:pt x="140" y="48"/>
                  <a:pt x="140" y="48"/>
                  <a:pt x="140" y="48"/>
                </a:cubicBezTo>
                <a:cubicBezTo>
                  <a:pt x="141" y="46"/>
                  <a:pt x="141" y="46"/>
                  <a:pt x="141" y="46"/>
                </a:cubicBezTo>
                <a:cubicBezTo>
                  <a:pt x="141" y="43"/>
                  <a:pt x="141" y="43"/>
                  <a:pt x="141" y="43"/>
                </a:cubicBezTo>
                <a:cubicBezTo>
                  <a:pt x="141" y="43"/>
                  <a:pt x="141" y="43"/>
                  <a:pt x="141" y="43"/>
                </a:cubicBezTo>
                <a:cubicBezTo>
                  <a:pt x="140" y="41"/>
                  <a:pt x="140" y="41"/>
                  <a:pt x="140" y="41"/>
                </a:cubicBezTo>
                <a:cubicBezTo>
                  <a:pt x="140" y="41"/>
                  <a:pt x="140" y="41"/>
                  <a:pt x="140" y="41"/>
                </a:cubicBezTo>
                <a:cubicBezTo>
                  <a:pt x="140" y="38"/>
                  <a:pt x="140" y="38"/>
                  <a:pt x="140" y="38"/>
                </a:cubicBezTo>
                <a:cubicBezTo>
                  <a:pt x="140" y="38"/>
                  <a:pt x="140" y="38"/>
                  <a:pt x="140" y="37"/>
                </a:cubicBezTo>
                <a:cubicBezTo>
                  <a:pt x="140" y="36"/>
                  <a:pt x="140" y="36"/>
                  <a:pt x="140" y="36"/>
                </a:cubicBezTo>
                <a:cubicBezTo>
                  <a:pt x="140" y="35"/>
                  <a:pt x="140" y="35"/>
                  <a:pt x="140" y="35"/>
                </a:cubicBezTo>
                <a:cubicBezTo>
                  <a:pt x="140" y="35"/>
                  <a:pt x="140" y="34"/>
                  <a:pt x="140" y="34"/>
                </a:cubicBezTo>
                <a:cubicBezTo>
                  <a:pt x="141" y="33"/>
                  <a:pt x="141" y="33"/>
                  <a:pt x="141" y="33"/>
                </a:cubicBezTo>
                <a:cubicBezTo>
                  <a:pt x="141" y="33"/>
                  <a:pt x="141" y="33"/>
                  <a:pt x="142" y="33"/>
                </a:cubicBezTo>
                <a:cubicBezTo>
                  <a:pt x="142" y="33"/>
                  <a:pt x="142" y="33"/>
                  <a:pt x="142" y="33"/>
                </a:cubicBezTo>
                <a:cubicBezTo>
                  <a:pt x="143" y="31"/>
                  <a:pt x="143" y="31"/>
                  <a:pt x="143" y="31"/>
                </a:cubicBezTo>
                <a:cubicBezTo>
                  <a:pt x="143" y="31"/>
                  <a:pt x="143" y="31"/>
                  <a:pt x="143" y="31"/>
                </a:cubicBezTo>
                <a:cubicBezTo>
                  <a:pt x="143" y="30"/>
                  <a:pt x="143" y="30"/>
                  <a:pt x="143" y="30"/>
                </a:cubicBezTo>
                <a:cubicBezTo>
                  <a:pt x="143" y="29"/>
                  <a:pt x="143" y="29"/>
                  <a:pt x="143" y="29"/>
                </a:cubicBezTo>
                <a:cubicBezTo>
                  <a:pt x="143" y="29"/>
                  <a:pt x="143" y="29"/>
                  <a:pt x="143" y="29"/>
                </a:cubicBezTo>
                <a:cubicBezTo>
                  <a:pt x="142" y="30"/>
                  <a:pt x="142" y="30"/>
                  <a:pt x="142" y="30"/>
                </a:cubicBezTo>
                <a:cubicBezTo>
                  <a:pt x="142" y="30"/>
                  <a:pt x="142" y="30"/>
                  <a:pt x="141" y="30"/>
                </a:cubicBezTo>
                <a:cubicBezTo>
                  <a:pt x="141" y="30"/>
                  <a:pt x="141" y="30"/>
                  <a:pt x="141" y="30"/>
                </a:cubicBezTo>
                <a:cubicBezTo>
                  <a:pt x="140" y="30"/>
                  <a:pt x="140" y="30"/>
                  <a:pt x="140" y="30"/>
                </a:cubicBezTo>
                <a:cubicBezTo>
                  <a:pt x="140" y="31"/>
                  <a:pt x="140" y="31"/>
                  <a:pt x="139" y="31"/>
                </a:cubicBezTo>
                <a:cubicBezTo>
                  <a:pt x="139" y="31"/>
                  <a:pt x="139" y="31"/>
                  <a:pt x="139" y="31"/>
                </a:cubicBezTo>
                <a:cubicBezTo>
                  <a:pt x="138" y="32"/>
                  <a:pt x="138" y="32"/>
                  <a:pt x="138" y="32"/>
                </a:cubicBezTo>
                <a:cubicBezTo>
                  <a:pt x="138" y="32"/>
                  <a:pt x="138" y="32"/>
                  <a:pt x="138" y="32"/>
                </a:cubicBezTo>
                <a:cubicBezTo>
                  <a:pt x="139" y="33"/>
                  <a:pt x="139" y="33"/>
                  <a:pt x="139" y="34"/>
                </a:cubicBezTo>
                <a:cubicBezTo>
                  <a:pt x="138" y="38"/>
                  <a:pt x="138" y="38"/>
                  <a:pt x="138" y="38"/>
                </a:cubicBezTo>
                <a:cubicBezTo>
                  <a:pt x="138" y="38"/>
                  <a:pt x="138" y="38"/>
                  <a:pt x="138" y="39"/>
                </a:cubicBezTo>
                <a:cubicBezTo>
                  <a:pt x="137" y="40"/>
                  <a:pt x="137" y="40"/>
                  <a:pt x="137" y="40"/>
                </a:cubicBezTo>
                <a:cubicBezTo>
                  <a:pt x="138" y="46"/>
                  <a:pt x="138" y="46"/>
                  <a:pt x="138" y="46"/>
                </a:cubicBezTo>
                <a:lnTo>
                  <a:pt x="139" y="49"/>
                </a:lnTo>
                <a:close/>
                <a:moveTo>
                  <a:pt x="140" y="27"/>
                </a:moveTo>
                <a:cubicBezTo>
                  <a:pt x="141" y="27"/>
                  <a:pt x="141" y="27"/>
                  <a:pt x="141" y="27"/>
                </a:cubicBezTo>
                <a:cubicBezTo>
                  <a:pt x="142" y="26"/>
                  <a:pt x="142" y="26"/>
                  <a:pt x="142" y="26"/>
                </a:cubicBezTo>
                <a:cubicBezTo>
                  <a:pt x="143" y="26"/>
                  <a:pt x="143" y="26"/>
                  <a:pt x="143" y="26"/>
                </a:cubicBezTo>
                <a:cubicBezTo>
                  <a:pt x="143" y="26"/>
                  <a:pt x="143" y="26"/>
                  <a:pt x="143" y="26"/>
                </a:cubicBezTo>
                <a:cubicBezTo>
                  <a:pt x="141" y="27"/>
                  <a:pt x="141" y="27"/>
                  <a:pt x="141" y="27"/>
                </a:cubicBezTo>
                <a:lnTo>
                  <a:pt x="140" y="27"/>
                </a:lnTo>
                <a:close/>
                <a:moveTo>
                  <a:pt x="14" y="4"/>
                </a:moveTo>
                <a:cubicBezTo>
                  <a:pt x="14" y="4"/>
                  <a:pt x="14" y="4"/>
                  <a:pt x="14" y="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TextBox 108"/>
          <p:cNvSpPr txBox="1"/>
          <p:nvPr/>
        </p:nvSpPr>
        <p:spPr>
          <a:xfrm>
            <a:off x="459114" y="3917074"/>
            <a:ext cx="3530041" cy="1143000"/>
          </a:xfrm>
          <a:prstGeom prst="rect">
            <a:avLst/>
          </a:prstGeom>
          <a:noFill/>
        </p:spPr>
        <p:txBody>
          <a:bodyPr wrap="square" lIns="0" tIns="0" rIns="0" bIns="0" rtlCol="0">
            <a:noAutofit/>
          </a:bodyPr>
          <a:lstStyle/>
          <a:p>
            <a:r>
              <a:rPr lang="en-US" sz="7200" b="1" spc="-50" dirty="0">
                <a:solidFill>
                  <a:schemeClr val="accent1"/>
                </a:solidFill>
                <a:latin typeface="Arial" panose="020B0604020202020204" pitchFamily="34" charset="0"/>
                <a:cs typeface="Arial" panose="020B0604020202020204" pitchFamily="34" charset="0"/>
              </a:rPr>
              <a:t>$66,497</a:t>
            </a:r>
          </a:p>
        </p:txBody>
      </p:sp>
      <p:sp>
        <p:nvSpPr>
          <p:cNvPr id="116" name="TextBox 115"/>
          <p:cNvSpPr txBox="1"/>
          <p:nvPr/>
        </p:nvSpPr>
        <p:spPr>
          <a:xfrm>
            <a:off x="685800" y="4994014"/>
            <a:ext cx="3122099" cy="274320"/>
          </a:xfrm>
          <a:prstGeom prst="rect">
            <a:avLst/>
          </a:prstGeom>
          <a:noFill/>
        </p:spPr>
        <p:txBody>
          <a:bodyPr wrap="square" lIns="0" tIns="0" rIns="0" bIns="0" rtlCol="0">
            <a:noAutofit/>
          </a:bodyPr>
          <a:lstStyle/>
          <a:p>
            <a:r>
              <a:rPr lang="en-US" sz="1500" dirty="0">
                <a:solidFill>
                  <a:schemeClr val="tx2"/>
                </a:solidFill>
                <a:latin typeface="Arial" panose="020B0604020202020204" pitchFamily="34" charset="0"/>
                <a:cs typeface="Arial" panose="020B0604020202020204" pitchFamily="34" charset="0"/>
              </a:rPr>
              <a:t>AVERAGE HOUSEHOLD INCOME</a:t>
            </a:r>
          </a:p>
        </p:txBody>
      </p:sp>
      <p:grpSp>
        <p:nvGrpSpPr>
          <p:cNvPr id="33" name="Group 32">
            <a:extLst>
              <a:ext uri="{FF2B5EF4-FFF2-40B4-BE49-F238E27FC236}">
                <a16:creationId xmlns:a16="http://schemas.microsoft.com/office/drawing/2014/main" id="{BA229415-F621-49EC-B4A5-214271DB57F4}"/>
              </a:ext>
            </a:extLst>
          </p:cNvPr>
          <p:cNvGrpSpPr/>
          <p:nvPr/>
        </p:nvGrpSpPr>
        <p:grpSpPr>
          <a:xfrm>
            <a:off x="459114" y="5399624"/>
            <a:ext cx="5547224" cy="1143000"/>
            <a:chOff x="470380" y="5387755"/>
            <a:chExt cx="5547224" cy="1143000"/>
          </a:xfrm>
        </p:grpSpPr>
        <p:sp>
          <p:nvSpPr>
            <p:cNvPr id="205" name="Rectangle 204"/>
            <p:cNvSpPr/>
            <p:nvPr/>
          </p:nvSpPr>
          <p:spPr>
            <a:xfrm>
              <a:off x="470380" y="5436239"/>
              <a:ext cx="5547224" cy="10042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Box 205"/>
            <p:cNvSpPr txBox="1"/>
            <p:nvPr/>
          </p:nvSpPr>
          <p:spPr>
            <a:xfrm>
              <a:off x="645171" y="5387755"/>
              <a:ext cx="1866764" cy="1143000"/>
            </a:xfrm>
            <a:prstGeom prst="rect">
              <a:avLst/>
            </a:prstGeom>
            <a:noFill/>
          </p:spPr>
          <p:txBody>
            <a:bodyPr wrap="square" lIns="0" tIns="0" rIns="0" bIns="0" rtlCol="0">
              <a:noAutofit/>
            </a:bodyPr>
            <a:lstStyle/>
            <a:p>
              <a:r>
                <a:rPr lang="en-US" sz="7200" b="1" spc="-80" dirty="0">
                  <a:solidFill>
                    <a:schemeClr val="accent3"/>
                  </a:solidFill>
                  <a:latin typeface="Arial" panose="020B0604020202020204" pitchFamily="34" charset="0"/>
                  <a:cs typeface="Arial" panose="020B0604020202020204" pitchFamily="34" charset="0"/>
                </a:rPr>
                <a:t>39%</a:t>
              </a:r>
            </a:p>
          </p:txBody>
        </p:sp>
        <p:sp>
          <p:nvSpPr>
            <p:cNvPr id="207" name="TextBox 206"/>
            <p:cNvSpPr txBox="1"/>
            <p:nvPr/>
          </p:nvSpPr>
          <p:spPr>
            <a:xfrm>
              <a:off x="2575632" y="5849686"/>
              <a:ext cx="2602808" cy="441089"/>
            </a:xfrm>
            <a:prstGeom prst="rect">
              <a:avLst/>
            </a:prstGeom>
            <a:noFill/>
          </p:spPr>
          <p:txBody>
            <a:bodyPr wrap="square" lIns="0" tIns="0" rIns="0" bIns="0" rtlCol="0">
              <a:noAutofit/>
            </a:bodyPr>
            <a:lstStyle/>
            <a:p>
              <a:r>
                <a:rPr lang="en-US" sz="1500" dirty="0">
                  <a:solidFill>
                    <a:schemeClr val="tx2"/>
                  </a:solidFill>
                  <a:latin typeface="Arial" panose="020B0604020202020204" pitchFamily="34" charset="0"/>
                  <a:cs typeface="Arial" panose="020B0604020202020204" pitchFamily="34" charset="0"/>
                </a:rPr>
                <a:t>TEENS CURRENTLY </a:t>
              </a:r>
            </a:p>
            <a:p>
              <a:r>
                <a:rPr lang="en-US" sz="1500" dirty="0">
                  <a:solidFill>
                    <a:schemeClr val="tx2"/>
                  </a:solidFill>
                  <a:latin typeface="Arial" panose="020B0604020202020204" pitchFamily="34" charset="0"/>
                  <a:cs typeface="Arial" panose="020B0604020202020204" pitchFamily="34" charset="0"/>
                </a:rPr>
                <a:t>PART-TIME EMPLOYED</a:t>
              </a:r>
            </a:p>
          </p:txBody>
        </p:sp>
      </p:grpSp>
      <p:sp>
        <p:nvSpPr>
          <p:cNvPr id="82" name="TextBox 81"/>
          <p:cNvSpPr txBox="1"/>
          <p:nvPr/>
        </p:nvSpPr>
        <p:spPr>
          <a:xfrm>
            <a:off x="4195971" y="1371600"/>
            <a:ext cx="1820994" cy="1143000"/>
          </a:xfrm>
          <a:prstGeom prst="rect">
            <a:avLst/>
          </a:prstGeom>
          <a:noFill/>
        </p:spPr>
        <p:txBody>
          <a:bodyPr wrap="square" lIns="0" tIns="0" rIns="0" bIns="0" rtlCol="0">
            <a:noAutofit/>
          </a:bodyPr>
          <a:lstStyle/>
          <a:p>
            <a:pPr algn="ctr"/>
            <a:r>
              <a:rPr lang="en-US" sz="7200" b="1" spc="-50" dirty="0">
                <a:solidFill>
                  <a:schemeClr val="accent3"/>
                </a:solidFill>
                <a:latin typeface="Arial" panose="020B0604020202020204" pitchFamily="34" charset="0"/>
                <a:cs typeface="Arial" panose="020B0604020202020204" pitchFamily="34" charset="0"/>
              </a:rPr>
              <a:t>15.8</a:t>
            </a:r>
          </a:p>
        </p:txBody>
      </p:sp>
      <p:sp>
        <p:nvSpPr>
          <p:cNvPr id="150" name="TextBox 149"/>
          <p:cNvSpPr txBox="1"/>
          <p:nvPr/>
        </p:nvSpPr>
        <p:spPr>
          <a:xfrm>
            <a:off x="4596170" y="2431797"/>
            <a:ext cx="1420795" cy="238889"/>
          </a:xfrm>
          <a:prstGeom prst="rect">
            <a:avLst/>
          </a:prstGeom>
          <a:noFill/>
        </p:spPr>
        <p:txBody>
          <a:bodyPr wrap="square" lIns="0" tIns="0" rIns="0" bIns="0" rtlCol="0">
            <a:noAutofit/>
          </a:bodyPr>
          <a:lstStyle/>
          <a:p>
            <a:pPr algn="ctr"/>
            <a:r>
              <a:rPr lang="en-US" sz="1500" dirty="0">
                <a:solidFill>
                  <a:schemeClr val="tx2"/>
                </a:solidFill>
                <a:latin typeface="Arial" panose="020B0604020202020204" pitchFamily="34" charset="0"/>
                <a:cs typeface="Arial" panose="020B0604020202020204" pitchFamily="34" charset="0"/>
              </a:rPr>
              <a:t>AVERAGE AGE</a:t>
            </a:r>
          </a:p>
        </p:txBody>
      </p:sp>
      <p:grpSp>
        <p:nvGrpSpPr>
          <p:cNvPr id="7" name="Group 6"/>
          <p:cNvGrpSpPr/>
          <p:nvPr/>
        </p:nvGrpSpPr>
        <p:grpSpPr>
          <a:xfrm>
            <a:off x="4460966" y="2775420"/>
            <a:ext cx="1555999" cy="2401989"/>
            <a:chOff x="4460966" y="2775420"/>
            <a:chExt cx="1555999" cy="2401989"/>
          </a:xfrm>
        </p:grpSpPr>
        <p:grpSp>
          <p:nvGrpSpPr>
            <p:cNvPr id="23" name="Group 22"/>
            <p:cNvGrpSpPr/>
            <p:nvPr/>
          </p:nvGrpSpPr>
          <p:grpSpPr>
            <a:xfrm>
              <a:off x="4460966" y="2775420"/>
              <a:ext cx="1555999" cy="376809"/>
              <a:chOff x="4415790" y="2910625"/>
              <a:chExt cx="1555999" cy="376809"/>
            </a:xfrm>
          </p:grpSpPr>
          <p:grpSp>
            <p:nvGrpSpPr>
              <p:cNvPr id="17" name="Group 16"/>
              <p:cNvGrpSpPr/>
              <p:nvPr/>
            </p:nvGrpSpPr>
            <p:grpSpPr>
              <a:xfrm>
                <a:off x="4415790" y="2910625"/>
                <a:ext cx="327025" cy="371475"/>
                <a:chOff x="4862513" y="3705226"/>
                <a:chExt cx="327025" cy="371475"/>
              </a:xfrm>
              <a:solidFill>
                <a:schemeClr val="accent4"/>
              </a:solidFill>
            </p:grpSpPr>
            <p:sp>
              <p:nvSpPr>
                <p:cNvPr id="15"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9" name="Group 128"/>
              <p:cNvGrpSpPr/>
              <p:nvPr/>
            </p:nvGrpSpPr>
            <p:grpSpPr>
              <a:xfrm>
                <a:off x="4825448" y="2910625"/>
                <a:ext cx="327025" cy="371475"/>
                <a:chOff x="4862513" y="3705226"/>
                <a:chExt cx="327025" cy="371475"/>
              </a:xfrm>
              <a:solidFill>
                <a:schemeClr val="accent4"/>
              </a:solidFill>
            </p:grpSpPr>
            <p:sp>
              <p:nvSpPr>
                <p:cNvPr id="130"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2" name="Group 151"/>
              <p:cNvGrpSpPr/>
              <p:nvPr/>
            </p:nvGrpSpPr>
            <p:grpSpPr>
              <a:xfrm>
                <a:off x="5235106" y="2915959"/>
                <a:ext cx="327025" cy="371475"/>
                <a:chOff x="4862513" y="3705226"/>
                <a:chExt cx="327025" cy="371475"/>
              </a:xfrm>
              <a:solidFill>
                <a:schemeClr val="accent4"/>
              </a:solidFill>
            </p:grpSpPr>
            <p:sp>
              <p:nvSpPr>
                <p:cNvPr id="153"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6" name="Group 165"/>
              <p:cNvGrpSpPr/>
              <p:nvPr/>
            </p:nvGrpSpPr>
            <p:grpSpPr>
              <a:xfrm>
                <a:off x="5644764" y="2915959"/>
                <a:ext cx="327025" cy="371475"/>
                <a:chOff x="4862513" y="3705226"/>
                <a:chExt cx="327025" cy="371475"/>
              </a:xfrm>
              <a:solidFill>
                <a:schemeClr val="accent4"/>
              </a:solidFill>
            </p:grpSpPr>
            <p:sp>
              <p:nvSpPr>
                <p:cNvPr id="167"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Group 19"/>
            <p:cNvGrpSpPr/>
            <p:nvPr/>
          </p:nvGrpSpPr>
          <p:grpSpPr>
            <a:xfrm>
              <a:off x="4460966" y="3281715"/>
              <a:ext cx="1555999" cy="376809"/>
              <a:chOff x="4418523" y="3379784"/>
              <a:chExt cx="1555999" cy="376809"/>
            </a:xfrm>
          </p:grpSpPr>
          <p:grpSp>
            <p:nvGrpSpPr>
              <p:cNvPr id="169" name="Group 168"/>
              <p:cNvGrpSpPr/>
              <p:nvPr/>
            </p:nvGrpSpPr>
            <p:grpSpPr>
              <a:xfrm>
                <a:off x="4418523" y="3379784"/>
                <a:ext cx="327025" cy="371475"/>
                <a:chOff x="4862513" y="3705226"/>
                <a:chExt cx="327025" cy="371475"/>
              </a:xfrm>
              <a:solidFill>
                <a:schemeClr val="accent4"/>
              </a:solidFill>
            </p:grpSpPr>
            <p:sp>
              <p:nvSpPr>
                <p:cNvPr id="170"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2" name="Group 171"/>
              <p:cNvGrpSpPr/>
              <p:nvPr/>
            </p:nvGrpSpPr>
            <p:grpSpPr>
              <a:xfrm>
                <a:off x="4828181" y="3379784"/>
                <a:ext cx="327025" cy="371475"/>
                <a:chOff x="4862513" y="3705226"/>
                <a:chExt cx="327025" cy="371475"/>
              </a:xfrm>
              <a:solidFill>
                <a:schemeClr val="accent4"/>
              </a:solidFill>
            </p:grpSpPr>
            <p:sp>
              <p:nvSpPr>
                <p:cNvPr id="173"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a:off x="5237839" y="3385118"/>
                <a:ext cx="327025" cy="371475"/>
                <a:chOff x="4862513" y="3705226"/>
                <a:chExt cx="327025" cy="371475"/>
              </a:xfrm>
              <a:solidFill>
                <a:schemeClr val="accent4"/>
              </a:solidFill>
            </p:grpSpPr>
            <p:sp>
              <p:nvSpPr>
                <p:cNvPr id="176"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8" name="Group 177"/>
              <p:cNvGrpSpPr/>
              <p:nvPr/>
            </p:nvGrpSpPr>
            <p:grpSpPr>
              <a:xfrm>
                <a:off x="5647497" y="3385118"/>
                <a:ext cx="327025" cy="371475"/>
                <a:chOff x="4862513" y="3705226"/>
                <a:chExt cx="327025" cy="371475"/>
              </a:xfrm>
              <a:solidFill>
                <a:schemeClr val="accent4"/>
              </a:solidFill>
            </p:grpSpPr>
            <p:sp>
              <p:nvSpPr>
                <p:cNvPr id="179"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9" name="Group 18"/>
            <p:cNvGrpSpPr/>
            <p:nvPr/>
          </p:nvGrpSpPr>
          <p:grpSpPr>
            <a:xfrm>
              <a:off x="4460966" y="3788010"/>
              <a:ext cx="1555999" cy="376809"/>
              <a:chOff x="4412053" y="3857803"/>
              <a:chExt cx="1555999" cy="376809"/>
            </a:xfrm>
          </p:grpSpPr>
          <p:grpSp>
            <p:nvGrpSpPr>
              <p:cNvPr id="181" name="Group 180"/>
              <p:cNvGrpSpPr/>
              <p:nvPr/>
            </p:nvGrpSpPr>
            <p:grpSpPr>
              <a:xfrm>
                <a:off x="4412053" y="3857803"/>
                <a:ext cx="327025" cy="371475"/>
                <a:chOff x="4862513" y="3705226"/>
                <a:chExt cx="327025" cy="371475"/>
              </a:xfrm>
              <a:solidFill>
                <a:schemeClr val="accent4"/>
              </a:solidFill>
            </p:grpSpPr>
            <p:sp>
              <p:nvSpPr>
                <p:cNvPr id="182"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4" name="Group 183"/>
              <p:cNvGrpSpPr/>
              <p:nvPr/>
            </p:nvGrpSpPr>
            <p:grpSpPr>
              <a:xfrm>
                <a:off x="4821711" y="3857803"/>
                <a:ext cx="327025" cy="371475"/>
                <a:chOff x="4862513" y="3705226"/>
                <a:chExt cx="327025" cy="371475"/>
              </a:xfrm>
              <a:solidFill>
                <a:schemeClr val="accent4"/>
              </a:solidFill>
            </p:grpSpPr>
            <p:sp>
              <p:nvSpPr>
                <p:cNvPr id="185"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86"/>
              <p:cNvGrpSpPr/>
              <p:nvPr/>
            </p:nvGrpSpPr>
            <p:grpSpPr>
              <a:xfrm>
                <a:off x="5231369" y="3863137"/>
                <a:ext cx="327025" cy="371475"/>
                <a:chOff x="4862513" y="3705226"/>
                <a:chExt cx="327025" cy="371475"/>
              </a:xfrm>
              <a:solidFill>
                <a:schemeClr val="accent4"/>
              </a:solidFill>
            </p:grpSpPr>
            <p:sp>
              <p:nvSpPr>
                <p:cNvPr id="188"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0" name="Group 189"/>
              <p:cNvGrpSpPr/>
              <p:nvPr/>
            </p:nvGrpSpPr>
            <p:grpSpPr>
              <a:xfrm>
                <a:off x="5641027" y="3863137"/>
                <a:ext cx="327025" cy="371475"/>
                <a:chOff x="4862513" y="3705226"/>
                <a:chExt cx="327025" cy="371475"/>
              </a:xfrm>
              <a:solidFill>
                <a:schemeClr val="accent4"/>
              </a:solidFill>
            </p:grpSpPr>
            <p:sp>
              <p:nvSpPr>
                <p:cNvPr id="191"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8" name="Group 17"/>
            <p:cNvGrpSpPr/>
            <p:nvPr/>
          </p:nvGrpSpPr>
          <p:grpSpPr>
            <a:xfrm>
              <a:off x="4460966" y="4294305"/>
              <a:ext cx="1555999" cy="376809"/>
              <a:chOff x="4401862" y="4333100"/>
              <a:chExt cx="1555999" cy="376809"/>
            </a:xfrm>
          </p:grpSpPr>
          <p:grpSp>
            <p:nvGrpSpPr>
              <p:cNvPr id="193" name="Group 192"/>
              <p:cNvGrpSpPr/>
              <p:nvPr/>
            </p:nvGrpSpPr>
            <p:grpSpPr>
              <a:xfrm>
                <a:off x="4401862" y="4333100"/>
                <a:ext cx="327025" cy="371475"/>
                <a:chOff x="4862513" y="3705226"/>
                <a:chExt cx="327025" cy="371475"/>
              </a:xfrm>
              <a:solidFill>
                <a:schemeClr val="accent4"/>
              </a:solidFill>
            </p:grpSpPr>
            <p:sp>
              <p:nvSpPr>
                <p:cNvPr id="194"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6" name="Group 195"/>
              <p:cNvGrpSpPr/>
              <p:nvPr/>
            </p:nvGrpSpPr>
            <p:grpSpPr>
              <a:xfrm>
                <a:off x="4811520" y="4333100"/>
                <a:ext cx="327025" cy="371475"/>
                <a:chOff x="4862513" y="3705226"/>
                <a:chExt cx="327025" cy="371475"/>
              </a:xfrm>
              <a:solidFill>
                <a:schemeClr val="accent4"/>
              </a:solidFill>
            </p:grpSpPr>
            <p:sp>
              <p:nvSpPr>
                <p:cNvPr id="197"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9" name="Group 198"/>
              <p:cNvGrpSpPr/>
              <p:nvPr/>
            </p:nvGrpSpPr>
            <p:grpSpPr>
              <a:xfrm>
                <a:off x="5221178" y="4338434"/>
                <a:ext cx="327025" cy="371475"/>
                <a:chOff x="4862513" y="3705226"/>
                <a:chExt cx="327025" cy="371475"/>
              </a:xfrm>
              <a:solidFill>
                <a:schemeClr val="accent4"/>
              </a:solidFill>
            </p:grpSpPr>
            <p:sp>
              <p:nvSpPr>
                <p:cNvPr id="200"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2" name="Group 201"/>
              <p:cNvGrpSpPr/>
              <p:nvPr/>
            </p:nvGrpSpPr>
            <p:grpSpPr>
              <a:xfrm>
                <a:off x="5630836" y="4338434"/>
                <a:ext cx="327025" cy="371475"/>
                <a:chOff x="4862513" y="3705226"/>
                <a:chExt cx="327025" cy="371475"/>
              </a:xfrm>
              <a:solidFill>
                <a:schemeClr val="bg1">
                  <a:lumMod val="95000"/>
                </a:schemeClr>
              </a:solidFill>
            </p:grpSpPr>
            <p:sp>
              <p:nvSpPr>
                <p:cNvPr id="203"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adFill flip="none" rotWithShape="1">
                  <a:gsLst>
                    <a:gs pos="21000">
                      <a:schemeClr val="accent4"/>
                    </a:gs>
                    <a:gs pos="20000">
                      <a:schemeClr val="bg1">
                        <a:lumMod val="85000"/>
                      </a:schemeClr>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8" name="Group 207"/>
            <p:cNvGrpSpPr/>
            <p:nvPr/>
          </p:nvGrpSpPr>
          <p:grpSpPr>
            <a:xfrm>
              <a:off x="4460966" y="4800600"/>
              <a:ext cx="1555999" cy="376809"/>
              <a:chOff x="4401862" y="4333100"/>
              <a:chExt cx="1555999" cy="376809"/>
            </a:xfrm>
            <a:solidFill>
              <a:schemeClr val="bg1">
                <a:lumMod val="85000"/>
              </a:schemeClr>
            </a:solidFill>
          </p:grpSpPr>
          <p:grpSp>
            <p:nvGrpSpPr>
              <p:cNvPr id="209" name="Group 208"/>
              <p:cNvGrpSpPr/>
              <p:nvPr/>
            </p:nvGrpSpPr>
            <p:grpSpPr>
              <a:xfrm>
                <a:off x="4401862" y="4333100"/>
                <a:ext cx="327025" cy="371475"/>
                <a:chOff x="4862513" y="3705226"/>
                <a:chExt cx="327025" cy="371475"/>
              </a:xfrm>
              <a:grpFill/>
            </p:grpSpPr>
            <p:sp>
              <p:nvSpPr>
                <p:cNvPr id="219"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0" name="Group 209"/>
              <p:cNvGrpSpPr/>
              <p:nvPr/>
            </p:nvGrpSpPr>
            <p:grpSpPr>
              <a:xfrm>
                <a:off x="4811520" y="4333100"/>
                <a:ext cx="327025" cy="371475"/>
                <a:chOff x="4862513" y="3705226"/>
                <a:chExt cx="327025" cy="371475"/>
              </a:xfrm>
              <a:grpFill/>
            </p:grpSpPr>
            <p:sp>
              <p:nvSpPr>
                <p:cNvPr id="217"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1" name="Group 210"/>
              <p:cNvGrpSpPr/>
              <p:nvPr/>
            </p:nvGrpSpPr>
            <p:grpSpPr>
              <a:xfrm>
                <a:off x="5221178" y="4338434"/>
                <a:ext cx="327025" cy="371475"/>
                <a:chOff x="4862513" y="3705226"/>
                <a:chExt cx="327025" cy="371475"/>
              </a:xfrm>
              <a:grpFill/>
            </p:grpSpPr>
            <p:sp>
              <p:nvSpPr>
                <p:cNvPr id="215"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2" name="Group 211"/>
              <p:cNvGrpSpPr/>
              <p:nvPr/>
            </p:nvGrpSpPr>
            <p:grpSpPr>
              <a:xfrm>
                <a:off x="5630836" y="4338434"/>
                <a:ext cx="327025" cy="371475"/>
                <a:chOff x="4862513" y="3705226"/>
                <a:chExt cx="327025" cy="371475"/>
              </a:xfrm>
              <a:grpFill/>
            </p:grpSpPr>
            <p:sp>
              <p:nvSpPr>
                <p:cNvPr id="213"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4" name="Group 33">
            <a:extLst>
              <a:ext uri="{FF2B5EF4-FFF2-40B4-BE49-F238E27FC236}">
                <a16:creationId xmlns:a16="http://schemas.microsoft.com/office/drawing/2014/main" id="{D89D1123-6D47-4329-8110-1FE0F8E14A1A}"/>
              </a:ext>
            </a:extLst>
          </p:cNvPr>
          <p:cNvGrpSpPr/>
          <p:nvPr/>
        </p:nvGrpSpPr>
        <p:grpSpPr>
          <a:xfrm>
            <a:off x="5843016" y="1371600"/>
            <a:ext cx="3743995" cy="2495996"/>
            <a:chOff x="5843016" y="1447800"/>
            <a:chExt cx="3743995" cy="2495996"/>
          </a:xfrm>
        </p:grpSpPr>
        <p:graphicFrame>
          <p:nvGraphicFramePr>
            <p:cNvPr id="70" name="Chart 69"/>
            <p:cNvGraphicFramePr/>
            <p:nvPr/>
          </p:nvGraphicFramePr>
          <p:xfrm>
            <a:off x="5843016" y="1447800"/>
            <a:ext cx="3743995" cy="2495996"/>
          </p:xfrm>
          <a:graphic>
            <a:graphicData uri="http://schemas.openxmlformats.org/drawingml/2006/chart">
              <c:chart xmlns:c="http://schemas.openxmlformats.org/drawingml/2006/chart" xmlns:r="http://schemas.openxmlformats.org/officeDocument/2006/relationships" r:id="rId4"/>
            </a:graphicData>
          </a:graphic>
        </p:graphicFrame>
        <p:sp>
          <p:nvSpPr>
            <p:cNvPr id="75" name="TextBox 74"/>
            <p:cNvSpPr txBox="1"/>
            <p:nvPr/>
          </p:nvSpPr>
          <p:spPr>
            <a:xfrm>
              <a:off x="8943988" y="3060574"/>
              <a:ext cx="400127" cy="304798"/>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2%</a:t>
              </a:r>
            </a:p>
          </p:txBody>
        </p:sp>
        <p:sp>
          <p:nvSpPr>
            <p:cNvPr id="79" name="TextBox 78"/>
            <p:cNvSpPr txBox="1"/>
            <p:nvPr/>
          </p:nvSpPr>
          <p:spPr>
            <a:xfrm>
              <a:off x="8943988" y="2410174"/>
              <a:ext cx="539675" cy="304799"/>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46%</a:t>
              </a:r>
            </a:p>
          </p:txBody>
        </p:sp>
        <p:cxnSp>
          <p:nvCxnSpPr>
            <p:cNvPr id="80" name="Straight Connector 79"/>
            <p:cNvCxnSpPr>
              <a:cxnSpLocks/>
            </p:cNvCxnSpPr>
            <p:nvPr/>
          </p:nvCxnSpPr>
          <p:spPr>
            <a:xfrm>
              <a:off x="7749951" y="3212973"/>
              <a:ext cx="1161911"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cxnSpLocks/>
            </p:cNvCxnSpPr>
            <p:nvPr/>
          </p:nvCxnSpPr>
          <p:spPr>
            <a:xfrm>
              <a:off x="8330906" y="2562573"/>
              <a:ext cx="580956"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6109448" y="2410174"/>
              <a:ext cx="539496" cy="304800"/>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52%</a:t>
              </a:r>
            </a:p>
          </p:txBody>
        </p:sp>
        <p:cxnSp>
          <p:nvCxnSpPr>
            <p:cNvPr id="223" name="Straight Connector 222"/>
            <p:cNvCxnSpPr>
              <a:cxnSpLocks/>
            </p:cNvCxnSpPr>
            <p:nvPr/>
          </p:nvCxnSpPr>
          <p:spPr>
            <a:xfrm>
              <a:off x="6669593" y="2562574"/>
              <a:ext cx="335467"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2" name="AutoShape 3"/>
          <p:cNvSpPr>
            <a:spLocks noChangeAspect="1" noChangeArrowheads="1" noTextEdit="1"/>
          </p:cNvSpPr>
          <p:nvPr/>
        </p:nvSpPr>
        <p:spPr bwMode="auto">
          <a:xfrm>
            <a:off x="5029200" y="5608638"/>
            <a:ext cx="660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6" name="Group 55"/>
          <p:cNvGrpSpPr/>
          <p:nvPr/>
        </p:nvGrpSpPr>
        <p:grpSpPr>
          <a:xfrm>
            <a:off x="4912648" y="5639706"/>
            <a:ext cx="725834" cy="608693"/>
            <a:chOff x="4912648" y="5639706"/>
            <a:chExt cx="725834" cy="608693"/>
          </a:xfrm>
        </p:grpSpPr>
        <p:grpSp>
          <p:nvGrpSpPr>
            <p:cNvPr id="48" name="Group 47"/>
            <p:cNvGrpSpPr/>
            <p:nvPr/>
          </p:nvGrpSpPr>
          <p:grpSpPr>
            <a:xfrm>
              <a:off x="5106669" y="5811837"/>
              <a:ext cx="531813" cy="436562"/>
              <a:chOff x="5157788" y="5811838"/>
              <a:chExt cx="531813" cy="436562"/>
            </a:xfrm>
            <a:solidFill>
              <a:schemeClr val="bg1"/>
            </a:solidFill>
          </p:grpSpPr>
          <p:sp>
            <p:nvSpPr>
              <p:cNvPr id="13" name="Rectangle 5"/>
              <p:cNvSpPr>
                <a:spLocks noChangeArrowheads="1"/>
              </p:cNvSpPr>
              <p:nvPr/>
            </p:nvSpPr>
            <p:spPr bwMode="auto">
              <a:xfrm>
                <a:off x="5338763" y="6003925"/>
                <a:ext cx="52388" cy="52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6"/>
              <p:cNvSpPr>
                <a:spLocks noChangeArrowheads="1"/>
              </p:cNvSpPr>
              <p:nvPr/>
            </p:nvSpPr>
            <p:spPr bwMode="auto">
              <a:xfrm>
                <a:off x="5338763" y="6119813"/>
                <a:ext cx="523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7"/>
              <p:cNvSpPr>
                <a:spLocks noChangeArrowheads="1"/>
              </p:cNvSpPr>
              <p:nvPr/>
            </p:nvSpPr>
            <p:spPr bwMode="auto">
              <a:xfrm>
                <a:off x="5221288" y="6119813"/>
                <a:ext cx="523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p:cNvSpPr>
              <p:nvPr/>
            </p:nvSpPr>
            <p:spPr bwMode="auto">
              <a:xfrm>
                <a:off x="5594350" y="6159500"/>
                <a:ext cx="87313" cy="84137"/>
              </a:xfrm>
              <a:custGeom>
                <a:avLst/>
                <a:gdLst>
                  <a:gd name="T0" fmla="*/ 0 w 55"/>
                  <a:gd name="T1" fmla="*/ 53 h 53"/>
                  <a:gd name="T2" fmla="*/ 55 w 55"/>
                  <a:gd name="T3" fmla="*/ 10 h 53"/>
                  <a:gd name="T4" fmla="*/ 13 w 55"/>
                  <a:gd name="T5" fmla="*/ 0 h 53"/>
                  <a:gd name="T6" fmla="*/ 0 w 55"/>
                  <a:gd name="T7" fmla="*/ 53 h 53"/>
                </a:gdLst>
                <a:ahLst/>
                <a:cxnLst>
                  <a:cxn ang="0">
                    <a:pos x="T0" y="T1"/>
                  </a:cxn>
                  <a:cxn ang="0">
                    <a:pos x="T2" y="T3"/>
                  </a:cxn>
                  <a:cxn ang="0">
                    <a:pos x="T4" y="T5"/>
                  </a:cxn>
                  <a:cxn ang="0">
                    <a:pos x="T6" y="T7"/>
                  </a:cxn>
                </a:cxnLst>
                <a:rect l="0" t="0" r="r" b="b"/>
                <a:pathLst>
                  <a:path w="55" h="53">
                    <a:moveTo>
                      <a:pt x="0" y="53"/>
                    </a:moveTo>
                    <a:lnTo>
                      <a:pt x="55" y="10"/>
                    </a:lnTo>
                    <a:lnTo>
                      <a:pt x="13" y="0"/>
                    </a:ln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9"/>
              <p:cNvSpPr>
                <a:spLocks noChangeArrowheads="1"/>
              </p:cNvSpPr>
              <p:nvPr/>
            </p:nvSpPr>
            <p:spPr bwMode="auto">
              <a:xfrm>
                <a:off x="5221288" y="6003925"/>
                <a:ext cx="52388" cy="52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0"/>
              <p:cNvSpPr>
                <a:spLocks noEditPoints="1"/>
              </p:cNvSpPr>
              <p:nvPr/>
            </p:nvSpPr>
            <p:spPr bwMode="auto">
              <a:xfrm>
                <a:off x="5157788" y="5811838"/>
                <a:ext cx="531813" cy="436562"/>
              </a:xfrm>
              <a:custGeom>
                <a:avLst/>
                <a:gdLst>
                  <a:gd name="T0" fmla="*/ 1008 w 1200"/>
                  <a:gd name="T1" fmla="*/ 0 h 984"/>
                  <a:gd name="T2" fmla="*/ 1055 w 1200"/>
                  <a:gd name="T3" fmla="*/ 180 h 984"/>
                  <a:gd name="T4" fmla="*/ 913 w 1200"/>
                  <a:gd name="T5" fmla="*/ 180 h 984"/>
                  <a:gd name="T6" fmla="*/ 960 w 1200"/>
                  <a:gd name="T7" fmla="*/ 0 h 984"/>
                  <a:gd name="T8" fmla="*/ 624 w 1200"/>
                  <a:gd name="T9" fmla="*/ 100 h 984"/>
                  <a:gd name="T10" fmla="*/ 600 w 1200"/>
                  <a:gd name="T11" fmla="*/ 240 h 984"/>
                  <a:gd name="T12" fmla="*/ 576 w 1200"/>
                  <a:gd name="T13" fmla="*/ 100 h 984"/>
                  <a:gd name="T14" fmla="*/ 240 w 1200"/>
                  <a:gd name="T15" fmla="*/ 0 h 984"/>
                  <a:gd name="T16" fmla="*/ 287 w 1200"/>
                  <a:gd name="T17" fmla="*/ 180 h 984"/>
                  <a:gd name="T18" fmla="*/ 145 w 1200"/>
                  <a:gd name="T19" fmla="*/ 180 h 984"/>
                  <a:gd name="T20" fmla="*/ 192 w 1200"/>
                  <a:gd name="T21" fmla="*/ 0 h 984"/>
                  <a:gd name="T22" fmla="*/ 0 w 1200"/>
                  <a:gd name="T23" fmla="*/ 72 h 984"/>
                  <a:gd name="T24" fmla="*/ 72 w 1200"/>
                  <a:gd name="T25" fmla="*/ 984 h 984"/>
                  <a:gd name="T26" fmla="*/ 991 w 1200"/>
                  <a:gd name="T27" fmla="*/ 748 h 984"/>
                  <a:gd name="T28" fmla="*/ 1021 w 1200"/>
                  <a:gd name="T29" fmla="*/ 730 h 984"/>
                  <a:gd name="T30" fmla="*/ 1200 w 1200"/>
                  <a:gd name="T31" fmla="*/ 72 h 984"/>
                  <a:gd name="T32" fmla="*/ 312 w 1200"/>
                  <a:gd name="T33" fmla="*/ 840 h 984"/>
                  <a:gd name="T34" fmla="*/ 120 w 1200"/>
                  <a:gd name="T35" fmla="*/ 864 h 984"/>
                  <a:gd name="T36" fmla="*/ 96 w 1200"/>
                  <a:gd name="T37" fmla="*/ 672 h 984"/>
                  <a:gd name="T38" fmla="*/ 288 w 1200"/>
                  <a:gd name="T39" fmla="*/ 648 h 984"/>
                  <a:gd name="T40" fmla="*/ 312 w 1200"/>
                  <a:gd name="T41" fmla="*/ 840 h 984"/>
                  <a:gd name="T42" fmla="*/ 288 w 1200"/>
                  <a:gd name="T43" fmla="*/ 600 h 984"/>
                  <a:gd name="T44" fmla="*/ 96 w 1200"/>
                  <a:gd name="T45" fmla="*/ 576 h 984"/>
                  <a:gd name="T46" fmla="*/ 120 w 1200"/>
                  <a:gd name="T47" fmla="*/ 384 h 984"/>
                  <a:gd name="T48" fmla="*/ 312 w 1200"/>
                  <a:gd name="T49" fmla="*/ 408 h 984"/>
                  <a:gd name="T50" fmla="*/ 576 w 1200"/>
                  <a:gd name="T51" fmla="*/ 840 h 984"/>
                  <a:gd name="T52" fmla="*/ 384 w 1200"/>
                  <a:gd name="T53" fmla="*/ 864 h 984"/>
                  <a:gd name="T54" fmla="*/ 360 w 1200"/>
                  <a:gd name="T55" fmla="*/ 672 h 984"/>
                  <a:gd name="T56" fmla="*/ 552 w 1200"/>
                  <a:gd name="T57" fmla="*/ 648 h 984"/>
                  <a:gd name="T58" fmla="*/ 576 w 1200"/>
                  <a:gd name="T59" fmla="*/ 840 h 984"/>
                  <a:gd name="T60" fmla="*/ 552 w 1200"/>
                  <a:gd name="T61" fmla="*/ 600 h 984"/>
                  <a:gd name="T62" fmla="*/ 360 w 1200"/>
                  <a:gd name="T63" fmla="*/ 576 h 984"/>
                  <a:gd name="T64" fmla="*/ 384 w 1200"/>
                  <a:gd name="T65" fmla="*/ 384 h 984"/>
                  <a:gd name="T66" fmla="*/ 576 w 1200"/>
                  <a:gd name="T67" fmla="*/ 408 h 984"/>
                  <a:gd name="T68" fmla="*/ 840 w 1200"/>
                  <a:gd name="T69" fmla="*/ 840 h 984"/>
                  <a:gd name="T70" fmla="*/ 648 w 1200"/>
                  <a:gd name="T71" fmla="*/ 864 h 984"/>
                  <a:gd name="T72" fmla="*/ 624 w 1200"/>
                  <a:gd name="T73" fmla="*/ 672 h 984"/>
                  <a:gd name="T74" fmla="*/ 816 w 1200"/>
                  <a:gd name="T75" fmla="*/ 648 h 984"/>
                  <a:gd name="T76" fmla="*/ 840 w 1200"/>
                  <a:gd name="T77" fmla="*/ 840 h 984"/>
                  <a:gd name="T78" fmla="*/ 816 w 1200"/>
                  <a:gd name="T79" fmla="*/ 600 h 984"/>
                  <a:gd name="T80" fmla="*/ 624 w 1200"/>
                  <a:gd name="T81" fmla="*/ 576 h 984"/>
                  <a:gd name="T82" fmla="*/ 648 w 1200"/>
                  <a:gd name="T83" fmla="*/ 384 h 984"/>
                  <a:gd name="T84" fmla="*/ 840 w 1200"/>
                  <a:gd name="T85" fmla="*/ 408 h 984"/>
                  <a:gd name="T86" fmla="*/ 1104 w 1200"/>
                  <a:gd name="T87" fmla="*/ 576 h 984"/>
                  <a:gd name="T88" fmla="*/ 912 w 1200"/>
                  <a:gd name="T89" fmla="*/ 600 h 984"/>
                  <a:gd name="T90" fmla="*/ 888 w 1200"/>
                  <a:gd name="T91" fmla="*/ 408 h 984"/>
                  <a:gd name="T92" fmla="*/ 1080 w 1200"/>
                  <a:gd name="T93" fmla="*/ 384 h 984"/>
                  <a:gd name="T94" fmla="*/ 1104 w 1200"/>
                  <a:gd name="T95" fmla="*/ 576 h 984"/>
                  <a:gd name="T96" fmla="*/ 120 w 1200"/>
                  <a:gd name="T97" fmla="*/ 336 h 984"/>
                  <a:gd name="T98" fmla="*/ 120 w 1200"/>
                  <a:gd name="T99" fmla="*/ 288 h 984"/>
                  <a:gd name="T100" fmla="*/ 1104 w 1200"/>
                  <a:gd name="T101" fmla="*/ 312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984">
                    <a:moveTo>
                      <a:pt x="1128" y="0"/>
                    </a:moveTo>
                    <a:cubicBezTo>
                      <a:pt x="1008" y="0"/>
                      <a:pt x="1008" y="0"/>
                      <a:pt x="1008" y="0"/>
                    </a:cubicBezTo>
                    <a:cubicBezTo>
                      <a:pt x="1008" y="100"/>
                      <a:pt x="1008" y="100"/>
                      <a:pt x="1008" y="100"/>
                    </a:cubicBezTo>
                    <a:cubicBezTo>
                      <a:pt x="1041" y="112"/>
                      <a:pt x="1061" y="146"/>
                      <a:pt x="1055" y="180"/>
                    </a:cubicBezTo>
                    <a:cubicBezTo>
                      <a:pt x="1049" y="215"/>
                      <a:pt x="1019" y="240"/>
                      <a:pt x="984" y="240"/>
                    </a:cubicBezTo>
                    <a:cubicBezTo>
                      <a:pt x="949" y="240"/>
                      <a:pt x="919" y="215"/>
                      <a:pt x="913" y="180"/>
                    </a:cubicBezTo>
                    <a:cubicBezTo>
                      <a:pt x="907" y="146"/>
                      <a:pt x="927" y="112"/>
                      <a:pt x="960" y="100"/>
                    </a:cubicBezTo>
                    <a:cubicBezTo>
                      <a:pt x="960" y="0"/>
                      <a:pt x="960" y="0"/>
                      <a:pt x="960" y="0"/>
                    </a:cubicBezTo>
                    <a:cubicBezTo>
                      <a:pt x="624" y="0"/>
                      <a:pt x="624" y="0"/>
                      <a:pt x="624" y="0"/>
                    </a:cubicBezTo>
                    <a:cubicBezTo>
                      <a:pt x="624" y="100"/>
                      <a:pt x="624" y="100"/>
                      <a:pt x="624" y="100"/>
                    </a:cubicBezTo>
                    <a:cubicBezTo>
                      <a:pt x="657" y="112"/>
                      <a:pt x="677" y="146"/>
                      <a:pt x="671" y="180"/>
                    </a:cubicBezTo>
                    <a:cubicBezTo>
                      <a:pt x="665" y="215"/>
                      <a:pt x="635" y="240"/>
                      <a:pt x="600" y="240"/>
                    </a:cubicBezTo>
                    <a:cubicBezTo>
                      <a:pt x="565" y="240"/>
                      <a:pt x="535" y="215"/>
                      <a:pt x="529" y="180"/>
                    </a:cubicBezTo>
                    <a:cubicBezTo>
                      <a:pt x="523" y="146"/>
                      <a:pt x="543" y="112"/>
                      <a:pt x="576" y="100"/>
                    </a:cubicBezTo>
                    <a:cubicBezTo>
                      <a:pt x="576" y="0"/>
                      <a:pt x="576" y="0"/>
                      <a:pt x="576" y="0"/>
                    </a:cubicBezTo>
                    <a:cubicBezTo>
                      <a:pt x="240" y="0"/>
                      <a:pt x="240" y="0"/>
                      <a:pt x="240" y="0"/>
                    </a:cubicBezTo>
                    <a:cubicBezTo>
                      <a:pt x="240" y="100"/>
                      <a:pt x="240" y="100"/>
                      <a:pt x="240" y="100"/>
                    </a:cubicBezTo>
                    <a:cubicBezTo>
                      <a:pt x="273" y="112"/>
                      <a:pt x="293" y="146"/>
                      <a:pt x="287" y="180"/>
                    </a:cubicBezTo>
                    <a:cubicBezTo>
                      <a:pt x="281" y="215"/>
                      <a:pt x="251" y="240"/>
                      <a:pt x="216" y="240"/>
                    </a:cubicBezTo>
                    <a:cubicBezTo>
                      <a:pt x="181" y="240"/>
                      <a:pt x="151" y="215"/>
                      <a:pt x="145" y="180"/>
                    </a:cubicBezTo>
                    <a:cubicBezTo>
                      <a:pt x="139" y="146"/>
                      <a:pt x="159" y="112"/>
                      <a:pt x="192" y="100"/>
                    </a:cubicBezTo>
                    <a:cubicBezTo>
                      <a:pt x="192" y="0"/>
                      <a:pt x="192" y="0"/>
                      <a:pt x="192" y="0"/>
                    </a:cubicBezTo>
                    <a:cubicBezTo>
                      <a:pt x="72" y="0"/>
                      <a:pt x="72" y="0"/>
                      <a:pt x="72" y="0"/>
                    </a:cubicBezTo>
                    <a:cubicBezTo>
                      <a:pt x="32" y="0"/>
                      <a:pt x="0" y="32"/>
                      <a:pt x="0" y="72"/>
                    </a:cubicBezTo>
                    <a:cubicBezTo>
                      <a:pt x="0" y="912"/>
                      <a:pt x="0" y="912"/>
                      <a:pt x="0" y="912"/>
                    </a:cubicBezTo>
                    <a:cubicBezTo>
                      <a:pt x="0" y="952"/>
                      <a:pt x="32" y="984"/>
                      <a:pt x="72" y="984"/>
                    </a:cubicBezTo>
                    <a:cubicBezTo>
                      <a:pt x="933" y="984"/>
                      <a:pt x="933" y="984"/>
                      <a:pt x="933" y="984"/>
                    </a:cubicBezTo>
                    <a:cubicBezTo>
                      <a:pt x="991" y="748"/>
                      <a:pt x="991" y="748"/>
                      <a:pt x="991" y="748"/>
                    </a:cubicBezTo>
                    <a:cubicBezTo>
                      <a:pt x="993" y="742"/>
                      <a:pt x="997" y="736"/>
                      <a:pt x="1002" y="733"/>
                    </a:cubicBezTo>
                    <a:cubicBezTo>
                      <a:pt x="1008" y="730"/>
                      <a:pt x="1014" y="729"/>
                      <a:pt x="1021" y="730"/>
                    </a:cubicBezTo>
                    <a:cubicBezTo>
                      <a:pt x="1200" y="775"/>
                      <a:pt x="1200" y="775"/>
                      <a:pt x="1200" y="775"/>
                    </a:cubicBezTo>
                    <a:cubicBezTo>
                      <a:pt x="1200" y="72"/>
                      <a:pt x="1200" y="72"/>
                      <a:pt x="1200" y="72"/>
                    </a:cubicBezTo>
                    <a:cubicBezTo>
                      <a:pt x="1200" y="32"/>
                      <a:pt x="1168" y="0"/>
                      <a:pt x="1128" y="0"/>
                    </a:cubicBezTo>
                    <a:close/>
                    <a:moveTo>
                      <a:pt x="312" y="840"/>
                    </a:moveTo>
                    <a:cubicBezTo>
                      <a:pt x="312" y="853"/>
                      <a:pt x="301" y="864"/>
                      <a:pt x="288" y="864"/>
                    </a:cubicBezTo>
                    <a:cubicBezTo>
                      <a:pt x="120" y="864"/>
                      <a:pt x="120" y="864"/>
                      <a:pt x="120" y="864"/>
                    </a:cubicBezTo>
                    <a:cubicBezTo>
                      <a:pt x="107" y="864"/>
                      <a:pt x="96" y="853"/>
                      <a:pt x="96" y="840"/>
                    </a:cubicBezTo>
                    <a:cubicBezTo>
                      <a:pt x="96" y="672"/>
                      <a:pt x="96" y="672"/>
                      <a:pt x="96" y="672"/>
                    </a:cubicBezTo>
                    <a:cubicBezTo>
                      <a:pt x="96" y="659"/>
                      <a:pt x="107" y="648"/>
                      <a:pt x="120" y="648"/>
                    </a:cubicBezTo>
                    <a:cubicBezTo>
                      <a:pt x="288" y="648"/>
                      <a:pt x="288" y="648"/>
                      <a:pt x="288" y="648"/>
                    </a:cubicBezTo>
                    <a:cubicBezTo>
                      <a:pt x="301" y="648"/>
                      <a:pt x="312" y="659"/>
                      <a:pt x="312" y="672"/>
                    </a:cubicBezTo>
                    <a:lnTo>
                      <a:pt x="312" y="840"/>
                    </a:lnTo>
                    <a:close/>
                    <a:moveTo>
                      <a:pt x="312" y="576"/>
                    </a:moveTo>
                    <a:cubicBezTo>
                      <a:pt x="312" y="589"/>
                      <a:pt x="301" y="600"/>
                      <a:pt x="288" y="600"/>
                    </a:cubicBezTo>
                    <a:cubicBezTo>
                      <a:pt x="120" y="600"/>
                      <a:pt x="120" y="600"/>
                      <a:pt x="120" y="600"/>
                    </a:cubicBezTo>
                    <a:cubicBezTo>
                      <a:pt x="107" y="600"/>
                      <a:pt x="96" y="589"/>
                      <a:pt x="96" y="576"/>
                    </a:cubicBezTo>
                    <a:cubicBezTo>
                      <a:pt x="96" y="408"/>
                      <a:pt x="96" y="408"/>
                      <a:pt x="96" y="408"/>
                    </a:cubicBezTo>
                    <a:cubicBezTo>
                      <a:pt x="96" y="395"/>
                      <a:pt x="107" y="384"/>
                      <a:pt x="120" y="384"/>
                    </a:cubicBezTo>
                    <a:cubicBezTo>
                      <a:pt x="288" y="384"/>
                      <a:pt x="288" y="384"/>
                      <a:pt x="288" y="384"/>
                    </a:cubicBezTo>
                    <a:cubicBezTo>
                      <a:pt x="301" y="384"/>
                      <a:pt x="312" y="395"/>
                      <a:pt x="312" y="408"/>
                    </a:cubicBezTo>
                    <a:lnTo>
                      <a:pt x="312" y="576"/>
                    </a:lnTo>
                    <a:close/>
                    <a:moveTo>
                      <a:pt x="576" y="840"/>
                    </a:moveTo>
                    <a:cubicBezTo>
                      <a:pt x="576" y="853"/>
                      <a:pt x="565" y="864"/>
                      <a:pt x="552" y="864"/>
                    </a:cubicBezTo>
                    <a:cubicBezTo>
                      <a:pt x="384" y="864"/>
                      <a:pt x="384" y="864"/>
                      <a:pt x="384" y="864"/>
                    </a:cubicBezTo>
                    <a:cubicBezTo>
                      <a:pt x="371" y="864"/>
                      <a:pt x="360" y="853"/>
                      <a:pt x="360" y="840"/>
                    </a:cubicBezTo>
                    <a:cubicBezTo>
                      <a:pt x="360" y="672"/>
                      <a:pt x="360" y="672"/>
                      <a:pt x="360" y="672"/>
                    </a:cubicBezTo>
                    <a:cubicBezTo>
                      <a:pt x="360" y="659"/>
                      <a:pt x="371" y="648"/>
                      <a:pt x="384" y="648"/>
                    </a:cubicBezTo>
                    <a:cubicBezTo>
                      <a:pt x="552" y="648"/>
                      <a:pt x="552" y="648"/>
                      <a:pt x="552" y="648"/>
                    </a:cubicBezTo>
                    <a:cubicBezTo>
                      <a:pt x="565" y="648"/>
                      <a:pt x="576" y="659"/>
                      <a:pt x="576" y="672"/>
                    </a:cubicBezTo>
                    <a:lnTo>
                      <a:pt x="576" y="840"/>
                    </a:lnTo>
                    <a:close/>
                    <a:moveTo>
                      <a:pt x="576" y="576"/>
                    </a:moveTo>
                    <a:cubicBezTo>
                      <a:pt x="576" y="589"/>
                      <a:pt x="565" y="600"/>
                      <a:pt x="552" y="600"/>
                    </a:cubicBezTo>
                    <a:cubicBezTo>
                      <a:pt x="384" y="600"/>
                      <a:pt x="384" y="600"/>
                      <a:pt x="384" y="600"/>
                    </a:cubicBezTo>
                    <a:cubicBezTo>
                      <a:pt x="371" y="600"/>
                      <a:pt x="360" y="589"/>
                      <a:pt x="360" y="576"/>
                    </a:cubicBezTo>
                    <a:cubicBezTo>
                      <a:pt x="360" y="408"/>
                      <a:pt x="360" y="408"/>
                      <a:pt x="360" y="408"/>
                    </a:cubicBezTo>
                    <a:cubicBezTo>
                      <a:pt x="360" y="395"/>
                      <a:pt x="371" y="384"/>
                      <a:pt x="384" y="384"/>
                    </a:cubicBezTo>
                    <a:cubicBezTo>
                      <a:pt x="552" y="384"/>
                      <a:pt x="552" y="384"/>
                      <a:pt x="552" y="384"/>
                    </a:cubicBezTo>
                    <a:cubicBezTo>
                      <a:pt x="565" y="384"/>
                      <a:pt x="576" y="395"/>
                      <a:pt x="576" y="408"/>
                    </a:cubicBezTo>
                    <a:lnTo>
                      <a:pt x="576" y="576"/>
                    </a:lnTo>
                    <a:close/>
                    <a:moveTo>
                      <a:pt x="840" y="840"/>
                    </a:moveTo>
                    <a:cubicBezTo>
                      <a:pt x="840" y="853"/>
                      <a:pt x="829" y="864"/>
                      <a:pt x="816" y="864"/>
                    </a:cubicBezTo>
                    <a:cubicBezTo>
                      <a:pt x="648" y="864"/>
                      <a:pt x="648" y="864"/>
                      <a:pt x="648" y="864"/>
                    </a:cubicBezTo>
                    <a:cubicBezTo>
                      <a:pt x="635" y="864"/>
                      <a:pt x="624" y="853"/>
                      <a:pt x="624" y="840"/>
                    </a:cubicBezTo>
                    <a:cubicBezTo>
                      <a:pt x="624" y="672"/>
                      <a:pt x="624" y="672"/>
                      <a:pt x="624" y="672"/>
                    </a:cubicBezTo>
                    <a:cubicBezTo>
                      <a:pt x="624" y="659"/>
                      <a:pt x="635" y="648"/>
                      <a:pt x="648" y="648"/>
                    </a:cubicBezTo>
                    <a:cubicBezTo>
                      <a:pt x="816" y="648"/>
                      <a:pt x="816" y="648"/>
                      <a:pt x="816" y="648"/>
                    </a:cubicBezTo>
                    <a:cubicBezTo>
                      <a:pt x="829" y="648"/>
                      <a:pt x="840" y="659"/>
                      <a:pt x="840" y="672"/>
                    </a:cubicBezTo>
                    <a:lnTo>
                      <a:pt x="840" y="840"/>
                    </a:lnTo>
                    <a:close/>
                    <a:moveTo>
                      <a:pt x="840" y="576"/>
                    </a:moveTo>
                    <a:cubicBezTo>
                      <a:pt x="840" y="589"/>
                      <a:pt x="829" y="600"/>
                      <a:pt x="816" y="600"/>
                    </a:cubicBezTo>
                    <a:cubicBezTo>
                      <a:pt x="648" y="600"/>
                      <a:pt x="648" y="600"/>
                      <a:pt x="648" y="600"/>
                    </a:cubicBezTo>
                    <a:cubicBezTo>
                      <a:pt x="635" y="600"/>
                      <a:pt x="624" y="589"/>
                      <a:pt x="624" y="576"/>
                    </a:cubicBezTo>
                    <a:cubicBezTo>
                      <a:pt x="624" y="408"/>
                      <a:pt x="624" y="408"/>
                      <a:pt x="624" y="408"/>
                    </a:cubicBezTo>
                    <a:cubicBezTo>
                      <a:pt x="624" y="395"/>
                      <a:pt x="635" y="384"/>
                      <a:pt x="648" y="384"/>
                    </a:cubicBezTo>
                    <a:cubicBezTo>
                      <a:pt x="816" y="384"/>
                      <a:pt x="816" y="384"/>
                      <a:pt x="816" y="384"/>
                    </a:cubicBezTo>
                    <a:cubicBezTo>
                      <a:pt x="829" y="384"/>
                      <a:pt x="840" y="395"/>
                      <a:pt x="840" y="408"/>
                    </a:cubicBezTo>
                    <a:lnTo>
                      <a:pt x="840" y="576"/>
                    </a:lnTo>
                    <a:close/>
                    <a:moveTo>
                      <a:pt x="1104" y="576"/>
                    </a:moveTo>
                    <a:cubicBezTo>
                      <a:pt x="1104" y="589"/>
                      <a:pt x="1093" y="600"/>
                      <a:pt x="1080" y="600"/>
                    </a:cubicBezTo>
                    <a:cubicBezTo>
                      <a:pt x="912" y="600"/>
                      <a:pt x="912" y="600"/>
                      <a:pt x="912" y="600"/>
                    </a:cubicBezTo>
                    <a:cubicBezTo>
                      <a:pt x="899" y="600"/>
                      <a:pt x="888" y="589"/>
                      <a:pt x="888" y="576"/>
                    </a:cubicBezTo>
                    <a:cubicBezTo>
                      <a:pt x="888" y="408"/>
                      <a:pt x="888" y="408"/>
                      <a:pt x="888" y="408"/>
                    </a:cubicBezTo>
                    <a:cubicBezTo>
                      <a:pt x="888" y="395"/>
                      <a:pt x="899" y="384"/>
                      <a:pt x="912" y="384"/>
                    </a:cubicBezTo>
                    <a:cubicBezTo>
                      <a:pt x="1080" y="384"/>
                      <a:pt x="1080" y="384"/>
                      <a:pt x="1080" y="384"/>
                    </a:cubicBezTo>
                    <a:cubicBezTo>
                      <a:pt x="1093" y="384"/>
                      <a:pt x="1104" y="395"/>
                      <a:pt x="1104" y="408"/>
                    </a:cubicBezTo>
                    <a:lnTo>
                      <a:pt x="1104" y="576"/>
                    </a:lnTo>
                    <a:close/>
                    <a:moveTo>
                      <a:pt x="1080" y="336"/>
                    </a:moveTo>
                    <a:cubicBezTo>
                      <a:pt x="120" y="336"/>
                      <a:pt x="120" y="336"/>
                      <a:pt x="120" y="336"/>
                    </a:cubicBezTo>
                    <a:cubicBezTo>
                      <a:pt x="107" y="336"/>
                      <a:pt x="96" y="325"/>
                      <a:pt x="96" y="312"/>
                    </a:cubicBezTo>
                    <a:cubicBezTo>
                      <a:pt x="96" y="299"/>
                      <a:pt x="107" y="288"/>
                      <a:pt x="120" y="288"/>
                    </a:cubicBezTo>
                    <a:cubicBezTo>
                      <a:pt x="1080" y="288"/>
                      <a:pt x="1080" y="288"/>
                      <a:pt x="1080" y="288"/>
                    </a:cubicBezTo>
                    <a:cubicBezTo>
                      <a:pt x="1093" y="288"/>
                      <a:pt x="1104" y="299"/>
                      <a:pt x="1104" y="312"/>
                    </a:cubicBezTo>
                    <a:cubicBezTo>
                      <a:pt x="1104" y="325"/>
                      <a:pt x="1093" y="336"/>
                      <a:pt x="1080" y="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1"/>
              <p:cNvSpPr>
                <a:spLocks noChangeArrowheads="1"/>
              </p:cNvSpPr>
              <p:nvPr/>
            </p:nvSpPr>
            <p:spPr bwMode="auto">
              <a:xfrm>
                <a:off x="5572125" y="6003925"/>
                <a:ext cx="53975" cy="52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2"/>
              <p:cNvSpPr>
                <a:spLocks noChangeArrowheads="1"/>
              </p:cNvSpPr>
              <p:nvPr/>
            </p:nvSpPr>
            <p:spPr bwMode="auto">
              <a:xfrm>
                <a:off x="5454650" y="6003925"/>
                <a:ext cx="53975" cy="52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3"/>
              <p:cNvSpPr>
                <a:spLocks noChangeArrowheads="1"/>
              </p:cNvSpPr>
              <p:nvPr/>
            </p:nvSpPr>
            <p:spPr bwMode="auto">
              <a:xfrm>
                <a:off x="5454650" y="6119813"/>
                <a:ext cx="539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53"/>
            <p:cNvGrpSpPr/>
            <p:nvPr/>
          </p:nvGrpSpPr>
          <p:grpSpPr>
            <a:xfrm>
              <a:off x="4912648" y="5639706"/>
              <a:ext cx="460375" cy="460375"/>
              <a:chOff x="4905375" y="5613400"/>
              <a:chExt cx="460375" cy="460375"/>
            </a:xfrm>
          </p:grpSpPr>
          <p:sp>
            <p:nvSpPr>
              <p:cNvPr id="52" name="Freeform 5"/>
              <p:cNvSpPr>
                <a:spLocks noEditPoints="1"/>
              </p:cNvSpPr>
              <p:nvPr/>
            </p:nvSpPr>
            <p:spPr bwMode="auto">
              <a:xfrm>
                <a:off x="4905375" y="5613400"/>
                <a:ext cx="460375" cy="460375"/>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74 w 148"/>
                  <a:gd name="T11" fmla="*/ 144 h 148"/>
                  <a:gd name="T12" fmla="*/ 4 w 148"/>
                  <a:gd name="T13" fmla="*/ 74 h 148"/>
                  <a:gd name="T14" fmla="*/ 74 w 148"/>
                  <a:gd name="T15" fmla="*/ 4 h 148"/>
                  <a:gd name="T16" fmla="*/ 144 w 148"/>
                  <a:gd name="T17" fmla="*/ 74 h 148"/>
                  <a:gd name="T18" fmla="*/ 74 w 148"/>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8">
                    <a:moveTo>
                      <a:pt x="74" y="0"/>
                    </a:moveTo>
                    <a:cubicBezTo>
                      <a:pt x="33" y="0"/>
                      <a:pt x="0" y="33"/>
                      <a:pt x="0" y="74"/>
                    </a:cubicBezTo>
                    <a:cubicBezTo>
                      <a:pt x="0" y="115"/>
                      <a:pt x="33" y="148"/>
                      <a:pt x="74" y="148"/>
                    </a:cubicBezTo>
                    <a:cubicBezTo>
                      <a:pt x="115" y="148"/>
                      <a:pt x="148" y="115"/>
                      <a:pt x="148" y="74"/>
                    </a:cubicBezTo>
                    <a:cubicBezTo>
                      <a:pt x="148" y="33"/>
                      <a:pt x="115" y="0"/>
                      <a:pt x="74" y="0"/>
                    </a:cubicBezTo>
                    <a:close/>
                    <a:moveTo>
                      <a:pt x="74" y="144"/>
                    </a:moveTo>
                    <a:cubicBezTo>
                      <a:pt x="35" y="144"/>
                      <a:pt x="4" y="113"/>
                      <a:pt x="4" y="74"/>
                    </a:cubicBezTo>
                    <a:cubicBezTo>
                      <a:pt x="4" y="35"/>
                      <a:pt x="35" y="4"/>
                      <a:pt x="74" y="4"/>
                    </a:cubicBezTo>
                    <a:cubicBezTo>
                      <a:pt x="113" y="4"/>
                      <a:pt x="144" y="35"/>
                      <a:pt x="144" y="74"/>
                    </a:cubicBezTo>
                    <a:cubicBezTo>
                      <a:pt x="144" y="113"/>
                      <a:pt x="113" y="144"/>
                      <a:pt x="74" y="14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6"/>
              <p:cNvSpPr>
                <a:spLocks/>
              </p:cNvSpPr>
              <p:nvPr/>
            </p:nvSpPr>
            <p:spPr bwMode="auto">
              <a:xfrm>
                <a:off x="5129213" y="5694363"/>
                <a:ext cx="115888" cy="258763"/>
              </a:xfrm>
              <a:custGeom>
                <a:avLst/>
                <a:gdLst>
                  <a:gd name="T0" fmla="*/ 4 w 37"/>
                  <a:gd name="T1" fmla="*/ 47 h 83"/>
                  <a:gd name="T2" fmla="*/ 4 w 37"/>
                  <a:gd name="T3" fmla="*/ 2 h 83"/>
                  <a:gd name="T4" fmla="*/ 2 w 37"/>
                  <a:gd name="T5" fmla="*/ 0 h 83"/>
                  <a:gd name="T6" fmla="*/ 0 w 37"/>
                  <a:gd name="T7" fmla="*/ 2 h 83"/>
                  <a:gd name="T8" fmla="*/ 0 w 37"/>
                  <a:gd name="T9" fmla="*/ 48 h 83"/>
                  <a:gd name="T10" fmla="*/ 0 w 37"/>
                  <a:gd name="T11" fmla="*/ 49 h 83"/>
                  <a:gd name="T12" fmla="*/ 1 w 37"/>
                  <a:gd name="T13" fmla="*/ 49 h 83"/>
                  <a:gd name="T14" fmla="*/ 33 w 37"/>
                  <a:gd name="T15" fmla="*/ 82 h 83"/>
                  <a:gd name="T16" fmla="*/ 35 w 37"/>
                  <a:gd name="T17" fmla="*/ 83 h 83"/>
                  <a:gd name="T18" fmla="*/ 36 w 37"/>
                  <a:gd name="T19" fmla="*/ 82 h 83"/>
                  <a:gd name="T20" fmla="*/ 36 w 37"/>
                  <a:gd name="T21" fmla="*/ 79 h 83"/>
                  <a:gd name="T22" fmla="*/ 4 w 37"/>
                  <a:gd name="T23"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83">
                    <a:moveTo>
                      <a:pt x="4" y="47"/>
                    </a:moveTo>
                    <a:cubicBezTo>
                      <a:pt x="4" y="2"/>
                      <a:pt x="4" y="2"/>
                      <a:pt x="4" y="2"/>
                    </a:cubicBezTo>
                    <a:cubicBezTo>
                      <a:pt x="4" y="1"/>
                      <a:pt x="3" y="0"/>
                      <a:pt x="2" y="0"/>
                    </a:cubicBezTo>
                    <a:cubicBezTo>
                      <a:pt x="1" y="0"/>
                      <a:pt x="0" y="1"/>
                      <a:pt x="0" y="2"/>
                    </a:cubicBezTo>
                    <a:cubicBezTo>
                      <a:pt x="0" y="48"/>
                      <a:pt x="0" y="48"/>
                      <a:pt x="0" y="48"/>
                    </a:cubicBezTo>
                    <a:cubicBezTo>
                      <a:pt x="0" y="48"/>
                      <a:pt x="0" y="49"/>
                      <a:pt x="0" y="49"/>
                    </a:cubicBezTo>
                    <a:cubicBezTo>
                      <a:pt x="0" y="49"/>
                      <a:pt x="0" y="49"/>
                      <a:pt x="1" y="49"/>
                    </a:cubicBezTo>
                    <a:cubicBezTo>
                      <a:pt x="33" y="82"/>
                      <a:pt x="33" y="82"/>
                      <a:pt x="33" y="82"/>
                    </a:cubicBezTo>
                    <a:cubicBezTo>
                      <a:pt x="34" y="83"/>
                      <a:pt x="34" y="83"/>
                      <a:pt x="35" y="83"/>
                    </a:cubicBezTo>
                    <a:cubicBezTo>
                      <a:pt x="35" y="83"/>
                      <a:pt x="36" y="83"/>
                      <a:pt x="36" y="82"/>
                    </a:cubicBezTo>
                    <a:cubicBezTo>
                      <a:pt x="37" y="81"/>
                      <a:pt x="37" y="80"/>
                      <a:pt x="36" y="79"/>
                    </a:cubicBezTo>
                    <a:lnTo>
                      <a:pt x="4" y="4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76223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Spring 2023: 45th Semi-Annual Proprietary GenZ Research Project</a:t>
            </a:r>
          </a:p>
        </p:txBody>
      </p:sp>
      <p:sp>
        <p:nvSpPr>
          <p:cNvPr id="10" name="Text Placeholder 9"/>
          <p:cNvSpPr>
            <a:spLocks noGrp="1"/>
          </p:cNvSpPr>
          <p:nvPr>
            <p:ph type="body" sz="quarter" idx="16"/>
          </p:nvPr>
        </p:nvSpPr>
        <p:spPr>
          <a:xfrm>
            <a:off x="459114" y="6481927"/>
            <a:ext cx="5029200" cy="228600"/>
          </a:xfrm>
        </p:spPr>
        <p:txBody>
          <a:bodyPr/>
          <a:lstStyle/>
          <a:p>
            <a:r>
              <a:rPr lang="en-US" dirty="0"/>
              <a:t>Survey is executed in partnership with DECA.</a:t>
            </a:r>
          </a:p>
          <a:p>
            <a:r>
              <a:rPr lang="en-US" dirty="0"/>
              <a:t>The source for all charts/tables within this report is Piper Sandler. </a:t>
            </a:r>
          </a:p>
        </p:txBody>
      </p:sp>
      <p:grpSp>
        <p:nvGrpSpPr>
          <p:cNvPr id="35" name="Group 34">
            <a:extLst>
              <a:ext uri="{FF2B5EF4-FFF2-40B4-BE49-F238E27FC236}">
                <a16:creationId xmlns:a16="http://schemas.microsoft.com/office/drawing/2014/main" id="{04374332-FD8D-4906-865F-E2B3ECFAD78E}"/>
              </a:ext>
            </a:extLst>
          </p:cNvPr>
          <p:cNvGrpSpPr/>
          <p:nvPr/>
        </p:nvGrpSpPr>
        <p:grpSpPr>
          <a:xfrm>
            <a:off x="5843016" y="4046628"/>
            <a:ext cx="3743995" cy="2495996"/>
            <a:chOff x="5843016" y="4046628"/>
            <a:chExt cx="3743995" cy="2495996"/>
          </a:xfrm>
        </p:grpSpPr>
        <p:graphicFrame>
          <p:nvGraphicFramePr>
            <p:cNvPr id="87" name="Chart 86"/>
            <p:cNvGraphicFramePr/>
            <p:nvPr>
              <p:extLst>
                <p:ext uri="{D42A27DB-BD31-4B8C-83A1-F6EECF244321}">
                  <p14:modId xmlns:p14="http://schemas.microsoft.com/office/powerpoint/2010/main" val="3334859960"/>
                </p:ext>
              </p:extLst>
            </p:nvPr>
          </p:nvGraphicFramePr>
          <p:xfrm>
            <a:off x="5843016" y="4046628"/>
            <a:ext cx="3743995" cy="2495996"/>
          </p:xfrm>
          <a:graphic>
            <a:graphicData uri="http://schemas.openxmlformats.org/drawingml/2006/chart">
              <c:chart xmlns:c="http://schemas.openxmlformats.org/drawingml/2006/chart" xmlns:r="http://schemas.openxmlformats.org/officeDocument/2006/relationships" r:id="rId3"/>
            </a:graphicData>
          </a:graphic>
        </p:graphicFrame>
        <p:sp>
          <p:nvSpPr>
            <p:cNvPr id="88" name="TextBox 87"/>
            <p:cNvSpPr txBox="1"/>
            <p:nvPr/>
          </p:nvSpPr>
          <p:spPr>
            <a:xfrm>
              <a:off x="8943988" y="5612794"/>
              <a:ext cx="402419" cy="301752"/>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9%</a:t>
              </a:r>
            </a:p>
          </p:txBody>
        </p:sp>
        <p:sp>
          <p:nvSpPr>
            <p:cNvPr id="89" name="TextBox 88"/>
            <p:cNvSpPr txBox="1"/>
            <p:nvPr/>
          </p:nvSpPr>
          <p:spPr>
            <a:xfrm>
              <a:off x="8943988" y="4965071"/>
              <a:ext cx="539496" cy="301752"/>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26%</a:t>
              </a:r>
            </a:p>
          </p:txBody>
        </p:sp>
        <p:sp>
          <p:nvSpPr>
            <p:cNvPr id="94" name="TextBox 93"/>
            <p:cNvSpPr txBox="1"/>
            <p:nvPr/>
          </p:nvSpPr>
          <p:spPr>
            <a:xfrm>
              <a:off x="8943988" y="4277557"/>
              <a:ext cx="539496" cy="301752"/>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22%</a:t>
              </a:r>
            </a:p>
          </p:txBody>
        </p:sp>
        <p:cxnSp>
          <p:nvCxnSpPr>
            <p:cNvPr id="90" name="Straight Connector 89"/>
            <p:cNvCxnSpPr>
              <a:cxnSpLocks/>
            </p:cNvCxnSpPr>
            <p:nvPr/>
          </p:nvCxnSpPr>
          <p:spPr>
            <a:xfrm>
              <a:off x="7856679" y="5763670"/>
              <a:ext cx="1055183"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a:off x="8431094" y="5115947"/>
              <a:ext cx="480768"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109448" y="4965071"/>
              <a:ext cx="539496" cy="301752"/>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43%</a:t>
              </a:r>
            </a:p>
          </p:txBody>
        </p:sp>
        <p:cxnSp>
          <p:nvCxnSpPr>
            <p:cNvPr id="93" name="Straight Connector 92"/>
            <p:cNvCxnSpPr>
              <a:cxnSpLocks/>
            </p:cNvCxnSpPr>
            <p:nvPr/>
          </p:nvCxnSpPr>
          <p:spPr>
            <a:xfrm>
              <a:off x="6669593" y="5115947"/>
              <a:ext cx="335467"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cxnSpLocks/>
            </p:cNvCxnSpPr>
            <p:nvPr/>
          </p:nvCxnSpPr>
          <p:spPr>
            <a:xfrm>
              <a:off x="7832676" y="4428433"/>
              <a:ext cx="1079186"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59114" y="1371600"/>
            <a:ext cx="3270961" cy="1143000"/>
          </a:xfrm>
          <a:prstGeom prst="rect">
            <a:avLst/>
          </a:prstGeom>
          <a:noFill/>
        </p:spPr>
        <p:txBody>
          <a:bodyPr wrap="square" lIns="0" tIns="0" rIns="0" bIns="0" rtlCol="0">
            <a:noAutofit/>
          </a:bodyPr>
          <a:lstStyle/>
          <a:p>
            <a:r>
              <a:rPr lang="en-US" sz="7200" b="1" spc="-50" dirty="0">
                <a:solidFill>
                  <a:schemeClr val="accent1"/>
                </a:solidFill>
                <a:latin typeface="Arial" panose="020B0604020202020204" pitchFamily="34" charset="0"/>
                <a:cs typeface="Arial" panose="020B0604020202020204" pitchFamily="34" charset="0"/>
              </a:rPr>
              <a:t>5,690</a:t>
            </a:r>
          </a:p>
        </p:txBody>
      </p:sp>
      <p:sp>
        <p:nvSpPr>
          <p:cNvPr id="22" name="TextBox 21"/>
          <p:cNvSpPr txBox="1"/>
          <p:nvPr/>
        </p:nvSpPr>
        <p:spPr>
          <a:xfrm>
            <a:off x="685800" y="2431797"/>
            <a:ext cx="2085582" cy="274320"/>
          </a:xfrm>
          <a:prstGeom prst="rect">
            <a:avLst/>
          </a:prstGeom>
          <a:noFill/>
        </p:spPr>
        <p:txBody>
          <a:bodyPr wrap="square" lIns="0" tIns="0" rIns="0" bIns="0" rtlCol="0">
            <a:noAutofit/>
          </a:bodyPr>
          <a:lstStyle/>
          <a:p>
            <a:r>
              <a:rPr lang="en-US" sz="1500" dirty="0">
                <a:solidFill>
                  <a:schemeClr val="tx2"/>
                </a:solidFill>
                <a:latin typeface="Arial" panose="020B0604020202020204" pitchFamily="34" charset="0"/>
                <a:cs typeface="Arial" panose="020B0604020202020204" pitchFamily="34" charset="0"/>
              </a:rPr>
              <a:t>TEENS SURVEYED</a:t>
            </a:r>
          </a:p>
        </p:txBody>
      </p:sp>
      <p:sp>
        <p:nvSpPr>
          <p:cNvPr id="101" name="Rectangle 100"/>
          <p:cNvSpPr/>
          <p:nvPr/>
        </p:nvSpPr>
        <p:spPr>
          <a:xfrm>
            <a:off x="459114" y="2873385"/>
            <a:ext cx="3566160" cy="10058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685800" y="2819400"/>
            <a:ext cx="1069038" cy="1143000"/>
          </a:xfrm>
          <a:prstGeom prst="rect">
            <a:avLst/>
          </a:prstGeom>
          <a:noFill/>
        </p:spPr>
        <p:txBody>
          <a:bodyPr wrap="square" lIns="0" tIns="0" rIns="0" bIns="0" rtlCol="0">
            <a:noAutofit/>
          </a:bodyPr>
          <a:lstStyle/>
          <a:p>
            <a:r>
              <a:rPr lang="en-US" sz="7200" b="1" spc="-80" dirty="0">
                <a:solidFill>
                  <a:schemeClr val="accent3"/>
                </a:solidFill>
                <a:latin typeface="Arial" panose="020B0604020202020204" pitchFamily="34" charset="0"/>
                <a:cs typeface="Arial" panose="020B0604020202020204" pitchFamily="34" charset="0"/>
              </a:rPr>
              <a:t>47</a:t>
            </a:r>
          </a:p>
        </p:txBody>
      </p:sp>
      <p:sp>
        <p:nvSpPr>
          <p:cNvPr id="103" name="TextBox 102"/>
          <p:cNvSpPr txBox="1"/>
          <p:nvPr/>
        </p:nvSpPr>
        <p:spPr>
          <a:xfrm>
            <a:off x="1811081" y="3279156"/>
            <a:ext cx="2105945" cy="441089"/>
          </a:xfrm>
          <a:prstGeom prst="rect">
            <a:avLst/>
          </a:prstGeom>
          <a:noFill/>
        </p:spPr>
        <p:txBody>
          <a:bodyPr wrap="square" lIns="0" tIns="0" rIns="0" bIns="0" rtlCol="0">
            <a:noAutofit/>
          </a:bodyPr>
          <a:lstStyle/>
          <a:p>
            <a:r>
              <a:rPr lang="en-US" sz="1500" dirty="0">
                <a:solidFill>
                  <a:schemeClr val="tx2"/>
                </a:solidFill>
                <a:latin typeface="Arial" panose="020B0604020202020204" pitchFamily="34" charset="0"/>
                <a:cs typeface="Arial" panose="020B0604020202020204" pitchFamily="34" charset="0"/>
              </a:rPr>
              <a:t>U.S. </a:t>
            </a:r>
          </a:p>
          <a:p>
            <a:r>
              <a:rPr lang="en-US" sz="1500" dirty="0">
                <a:solidFill>
                  <a:schemeClr val="tx2"/>
                </a:solidFill>
                <a:latin typeface="Arial" panose="020B0604020202020204" pitchFamily="34" charset="0"/>
                <a:cs typeface="Arial" panose="020B0604020202020204" pitchFamily="34" charset="0"/>
              </a:rPr>
              <a:t>STATES</a:t>
            </a:r>
          </a:p>
        </p:txBody>
      </p:sp>
      <p:sp>
        <p:nvSpPr>
          <p:cNvPr id="104" name="Freeform 5"/>
          <p:cNvSpPr>
            <a:spLocks noEditPoints="1"/>
          </p:cNvSpPr>
          <p:nvPr/>
        </p:nvSpPr>
        <p:spPr bwMode="auto">
          <a:xfrm>
            <a:off x="2667000" y="3059189"/>
            <a:ext cx="1031626" cy="656114"/>
          </a:xfrm>
          <a:custGeom>
            <a:avLst/>
            <a:gdLst>
              <a:gd name="T0" fmla="*/ 85 w 208"/>
              <a:gd name="T1" fmla="*/ 113 h 131"/>
              <a:gd name="T2" fmla="*/ 56 w 208"/>
              <a:gd name="T3" fmla="*/ 100 h 131"/>
              <a:gd name="T4" fmla="*/ 12 w 208"/>
              <a:gd name="T5" fmla="*/ 79 h 131"/>
              <a:gd name="T6" fmla="*/ 3 w 208"/>
              <a:gd name="T7" fmla="*/ 61 h 131"/>
              <a:gd name="T8" fmla="*/ 1 w 208"/>
              <a:gd name="T9" fmla="*/ 44 h 131"/>
              <a:gd name="T10" fmla="*/ 11 w 208"/>
              <a:gd name="T11" fmla="*/ 15 h 131"/>
              <a:gd name="T12" fmla="*/ 26 w 208"/>
              <a:gd name="T13" fmla="*/ 3 h 131"/>
              <a:gd name="T14" fmla="*/ 119 w 208"/>
              <a:gd name="T15" fmla="*/ 17 h 131"/>
              <a:gd name="T16" fmla="*/ 126 w 208"/>
              <a:gd name="T17" fmla="*/ 23 h 131"/>
              <a:gd name="T18" fmla="*/ 139 w 208"/>
              <a:gd name="T19" fmla="*/ 24 h 131"/>
              <a:gd name="T20" fmla="*/ 152 w 208"/>
              <a:gd name="T21" fmla="*/ 32 h 131"/>
              <a:gd name="T22" fmla="*/ 156 w 208"/>
              <a:gd name="T23" fmla="*/ 47 h 131"/>
              <a:gd name="T24" fmla="*/ 175 w 208"/>
              <a:gd name="T25" fmla="*/ 30 h 131"/>
              <a:gd name="T26" fmla="*/ 196 w 208"/>
              <a:gd name="T27" fmla="*/ 7 h 131"/>
              <a:gd name="T28" fmla="*/ 208 w 208"/>
              <a:gd name="T29" fmla="*/ 17 h 131"/>
              <a:gd name="T30" fmla="*/ 203 w 208"/>
              <a:gd name="T31" fmla="*/ 34 h 131"/>
              <a:gd name="T32" fmla="*/ 197 w 208"/>
              <a:gd name="T33" fmla="*/ 42 h 131"/>
              <a:gd name="T34" fmla="*/ 186 w 208"/>
              <a:gd name="T35" fmla="*/ 61 h 131"/>
              <a:gd name="T36" fmla="*/ 190 w 208"/>
              <a:gd name="T37" fmla="*/ 70 h 131"/>
              <a:gd name="T38" fmla="*/ 180 w 208"/>
              <a:gd name="T39" fmla="*/ 83 h 131"/>
              <a:gd name="T40" fmla="*/ 176 w 208"/>
              <a:gd name="T41" fmla="*/ 109 h 131"/>
              <a:gd name="T42" fmla="*/ 170 w 208"/>
              <a:gd name="T43" fmla="*/ 124 h 131"/>
              <a:gd name="T44" fmla="*/ 165 w 208"/>
              <a:gd name="T45" fmla="*/ 110 h 131"/>
              <a:gd name="T46" fmla="*/ 141 w 208"/>
              <a:gd name="T47" fmla="*/ 108 h 131"/>
              <a:gd name="T48" fmla="*/ 133 w 208"/>
              <a:gd name="T49" fmla="*/ 114 h 131"/>
              <a:gd name="T50" fmla="*/ 114 w 208"/>
              <a:gd name="T51" fmla="*/ 113 h 131"/>
              <a:gd name="T52" fmla="*/ 97 w 208"/>
              <a:gd name="T53" fmla="*/ 127 h 131"/>
              <a:gd name="T54" fmla="*/ 110 w 208"/>
              <a:gd name="T55" fmla="*/ 111 h 131"/>
              <a:gd name="T56" fmla="*/ 128 w 208"/>
              <a:gd name="T57" fmla="*/ 110 h 131"/>
              <a:gd name="T58" fmla="*/ 139 w 208"/>
              <a:gd name="T59" fmla="*/ 106 h 131"/>
              <a:gd name="T60" fmla="*/ 161 w 208"/>
              <a:gd name="T61" fmla="*/ 105 h 131"/>
              <a:gd name="T62" fmla="*/ 172 w 208"/>
              <a:gd name="T63" fmla="*/ 120 h 131"/>
              <a:gd name="T64" fmla="*/ 170 w 208"/>
              <a:gd name="T65" fmla="*/ 105 h 131"/>
              <a:gd name="T66" fmla="*/ 176 w 208"/>
              <a:gd name="T67" fmla="*/ 84 h 131"/>
              <a:gd name="T68" fmla="*/ 185 w 208"/>
              <a:gd name="T69" fmla="*/ 72 h 131"/>
              <a:gd name="T70" fmla="*/ 183 w 208"/>
              <a:gd name="T71" fmla="*/ 60 h 131"/>
              <a:gd name="T72" fmla="*/ 187 w 208"/>
              <a:gd name="T73" fmla="*/ 45 h 131"/>
              <a:gd name="T74" fmla="*/ 196 w 208"/>
              <a:gd name="T75" fmla="*/ 36 h 131"/>
              <a:gd name="T76" fmla="*/ 205 w 208"/>
              <a:gd name="T77" fmla="*/ 18 h 131"/>
              <a:gd name="T78" fmla="*/ 195 w 208"/>
              <a:gd name="T79" fmla="*/ 12 h 131"/>
              <a:gd name="T80" fmla="*/ 178 w 208"/>
              <a:gd name="T81" fmla="*/ 34 h 131"/>
              <a:gd name="T82" fmla="*/ 155 w 208"/>
              <a:gd name="T83" fmla="*/ 50 h 131"/>
              <a:gd name="T84" fmla="*/ 149 w 208"/>
              <a:gd name="T85" fmla="*/ 37 h 131"/>
              <a:gd name="T86" fmla="*/ 143 w 208"/>
              <a:gd name="T87" fmla="*/ 35 h 131"/>
              <a:gd name="T88" fmla="*/ 141 w 208"/>
              <a:gd name="T89" fmla="*/ 52 h 131"/>
              <a:gd name="T90" fmla="*/ 135 w 208"/>
              <a:gd name="T91" fmla="*/ 33 h 131"/>
              <a:gd name="T92" fmla="*/ 127 w 208"/>
              <a:gd name="T93" fmla="*/ 28 h 131"/>
              <a:gd name="T94" fmla="*/ 119 w 208"/>
              <a:gd name="T95" fmla="*/ 20 h 131"/>
              <a:gd name="T96" fmla="*/ 61 w 208"/>
              <a:gd name="T97" fmla="*/ 14 h 131"/>
              <a:gd name="T98" fmla="*/ 16 w 208"/>
              <a:gd name="T99" fmla="*/ 9 h 131"/>
              <a:gd name="T100" fmla="*/ 6 w 208"/>
              <a:gd name="T101" fmla="*/ 30 h 131"/>
              <a:gd name="T102" fmla="*/ 3 w 208"/>
              <a:gd name="T103" fmla="*/ 49 h 131"/>
              <a:gd name="T104" fmla="*/ 9 w 208"/>
              <a:gd name="T105" fmla="*/ 71 h 131"/>
              <a:gd name="T106" fmla="*/ 17 w 208"/>
              <a:gd name="T107" fmla="*/ 79 h 131"/>
              <a:gd name="T108" fmla="*/ 62 w 208"/>
              <a:gd name="T109" fmla="*/ 97 h 131"/>
              <a:gd name="T110" fmla="*/ 87 w 208"/>
              <a:gd name="T111" fmla="*/ 112 h 131"/>
              <a:gd name="T112" fmla="*/ 141 w 208"/>
              <a:gd name="T113" fmla="*/ 46 h 131"/>
              <a:gd name="T114" fmla="*/ 143 w 208"/>
              <a:gd name="T115" fmla="*/ 31 h 131"/>
              <a:gd name="T116" fmla="*/ 138 w 208"/>
              <a:gd name="T117" fmla="*/ 3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8" h="131">
                <a:moveTo>
                  <a:pt x="102" y="131"/>
                </a:moveTo>
                <a:cubicBezTo>
                  <a:pt x="100" y="131"/>
                  <a:pt x="100" y="131"/>
                  <a:pt x="100" y="131"/>
                </a:cubicBezTo>
                <a:cubicBezTo>
                  <a:pt x="100" y="131"/>
                  <a:pt x="100" y="131"/>
                  <a:pt x="99" y="130"/>
                </a:cubicBezTo>
                <a:cubicBezTo>
                  <a:pt x="99" y="130"/>
                  <a:pt x="99" y="130"/>
                  <a:pt x="99" y="130"/>
                </a:cubicBezTo>
                <a:cubicBezTo>
                  <a:pt x="97" y="130"/>
                  <a:pt x="97" y="130"/>
                  <a:pt x="97" y="130"/>
                </a:cubicBezTo>
                <a:cubicBezTo>
                  <a:pt x="97" y="130"/>
                  <a:pt x="97" y="130"/>
                  <a:pt x="97" y="130"/>
                </a:cubicBezTo>
                <a:cubicBezTo>
                  <a:pt x="94" y="128"/>
                  <a:pt x="94" y="128"/>
                  <a:pt x="94" y="128"/>
                </a:cubicBezTo>
                <a:cubicBezTo>
                  <a:pt x="93" y="128"/>
                  <a:pt x="93" y="128"/>
                  <a:pt x="93" y="128"/>
                </a:cubicBezTo>
                <a:cubicBezTo>
                  <a:pt x="91" y="124"/>
                  <a:pt x="91" y="124"/>
                  <a:pt x="91" y="124"/>
                </a:cubicBezTo>
                <a:cubicBezTo>
                  <a:pt x="91" y="124"/>
                  <a:pt x="91" y="124"/>
                  <a:pt x="91" y="124"/>
                </a:cubicBezTo>
                <a:cubicBezTo>
                  <a:pt x="90" y="122"/>
                  <a:pt x="90" y="122"/>
                  <a:pt x="90" y="122"/>
                </a:cubicBezTo>
                <a:cubicBezTo>
                  <a:pt x="88" y="119"/>
                  <a:pt x="88" y="119"/>
                  <a:pt x="88" y="119"/>
                </a:cubicBezTo>
                <a:cubicBezTo>
                  <a:pt x="86" y="116"/>
                  <a:pt x="86" y="116"/>
                  <a:pt x="86" y="116"/>
                </a:cubicBezTo>
                <a:cubicBezTo>
                  <a:pt x="85" y="113"/>
                  <a:pt x="85" y="113"/>
                  <a:pt x="85" y="113"/>
                </a:cubicBezTo>
                <a:cubicBezTo>
                  <a:pt x="83" y="111"/>
                  <a:pt x="83" y="111"/>
                  <a:pt x="83" y="111"/>
                </a:cubicBezTo>
                <a:cubicBezTo>
                  <a:pt x="80" y="111"/>
                  <a:pt x="80" y="111"/>
                  <a:pt x="80" y="111"/>
                </a:cubicBezTo>
                <a:cubicBezTo>
                  <a:pt x="80" y="111"/>
                  <a:pt x="80" y="111"/>
                  <a:pt x="80" y="111"/>
                </a:cubicBezTo>
                <a:cubicBezTo>
                  <a:pt x="78" y="113"/>
                  <a:pt x="78" y="113"/>
                  <a:pt x="78" y="113"/>
                </a:cubicBezTo>
                <a:cubicBezTo>
                  <a:pt x="78" y="114"/>
                  <a:pt x="78" y="114"/>
                  <a:pt x="78" y="114"/>
                </a:cubicBezTo>
                <a:cubicBezTo>
                  <a:pt x="77" y="114"/>
                  <a:pt x="77" y="114"/>
                  <a:pt x="77" y="114"/>
                </a:cubicBezTo>
                <a:cubicBezTo>
                  <a:pt x="76" y="115"/>
                  <a:pt x="76" y="115"/>
                  <a:pt x="75" y="115"/>
                </a:cubicBezTo>
                <a:cubicBezTo>
                  <a:pt x="69" y="111"/>
                  <a:pt x="69" y="111"/>
                  <a:pt x="69" y="111"/>
                </a:cubicBezTo>
                <a:cubicBezTo>
                  <a:pt x="69" y="111"/>
                  <a:pt x="69" y="110"/>
                  <a:pt x="69" y="110"/>
                </a:cubicBezTo>
                <a:cubicBezTo>
                  <a:pt x="68" y="106"/>
                  <a:pt x="68" y="106"/>
                  <a:pt x="68" y="106"/>
                </a:cubicBezTo>
                <a:cubicBezTo>
                  <a:pt x="61" y="100"/>
                  <a:pt x="61" y="100"/>
                  <a:pt x="61" y="100"/>
                </a:cubicBezTo>
                <a:cubicBezTo>
                  <a:pt x="57" y="99"/>
                  <a:pt x="57" y="99"/>
                  <a:pt x="57" y="99"/>
                </a:cubicBezTo>
                <a:cubicBezTo>
                  <a:pt x="57" y="99"/>
                  <a:pt x="57" y="99"/>
                  <a:pt x="57" y="99"/>
                </a:cubicBezTo>
                <a:cubicBezTo>
                  <a:pt x="56" y="100"/>
                  <a:pt x="56" y="100"/>
                  <a:pt x="56" y="100"/>
                </a:cubicBezTo>
                <a:cubicBezTo>
                  <a:pt x="56" y="101"/>
                  <a:pt x="55" y="101"/>
                  <a:pt x="55" y="101"/>
                </a:cubicBezTo>
                <a:cubicBezTo>
                  <a:pt x="51" y="101"/>
                  <a:pt x="51" y="101"/>
                  <a:pt x="51" y="101"/>
                </a:cubicBezTo>
                <a:cubicBezTo>
                  <a:pt x="43" y="99"/>
                  <a:pt x="43" y="99"/>
                  <a:pt x="43" y="99"/>
                </a:cubicBezTo>
                <a:cubicBezTo>
                  <a:pt x="42" y="99"/>
                  <a:pt x="42" y="99"/>
                  <a:pt x="42" y="99"/>
                </a:cubicBezTo>
                <a:cubicBezTo>
                  <a:pt x="27" y="90"/>
                  <a:pt x="27" y="90"/>
                  <a:pt x="27" y="90"/>
                </a:cubicBezTo>
                <a:cubicBezTo>
                  <a:pt x="27" y="90"/>
                  <a:pt x="27" y="90"/>
                  <a:pt x="27" y="89"/>
                </a:cubicBezTo>
                <a:cubicBezTo>
                  <a:pt x="18" y="88"/>
                  <a:pt x="18" y="88"/>
                  <a:pt x="18" y="88"/>
                </a:cubicBezTo>
                <a:cubicBezTo>
                  <a:pt x="18" y="88"/>
                  <a:pt x="17" y="88"/>
                  <a:pt x="17" y="87"/>
                </a:cubicBezTo>
                <a:cubicBezTo>
                  <a:pt x="17" y="84"/>
                  <a:pt x="17" y="84"/>
                  <a:pt x="17" y="84"/>
                </a:cubicBezTo>
                <a:cubicBezTo>
                  <a:pt x="15" y="81"/>
                  <a:pt x="15" y="81"/>
                  <a:pt x="15" y="81"/>
                </a:cubicBezTo>
                <a:cubicBezTo>
                  <a:pt x="14" y="80"/>
                  <a:pt x="14" y="80"/>
                  <a:pt x="14" y="80"/>
                </a:cubicBezTo>
                <a:cubicBezTo>
                  <a:pt x="14" y="80"/>
                  <a:pt x="14" y="80"/>
                  <a:pt x="14" y="79"/>
                </a:cubicBezTo>
                <a:cubicBezTo>
                  <a:pt x="14" y="79"/>
                  <a:pt x="14" y="79"/>
                  <a:pt x="14" y="79"/>
                </a:cubicBezTo>
                <a:cubicBezTo>
                  <a:pt x="12" y="79"/>
                  <a:pt x="12" y="79"/>
                  <a:pt x="12" y="79"/>
                </a:cubicBezTo>
                <a:cubicBezTo>
                  <a:pt x="11" y="79"/>
                  <a:pt x="11" y="79"/>
                  <a:pt x="11" y="78"/>
                </a:cubicBezTo>
                <a:cubicBezTo>
                  <a:pt x="10" y="77"/>
                  <a:pt x="10" y="77"/>
                  <a:pt x="10" y="77"/>
                </a:cubicBezTo>
                <a:cubicBezTo>
                  <a:pt x="9" y="77"/>
                  <a:pt x="9" y="77"/>
                  <a:pt x="9" y="77"/>
                </a:cubicBezTo>
                <a:cubicBezTo>
                  <a:pt x="8" y="76"/>
                  <a:pt x="8" y="76"/>
                  <a:pt x="8" y="76"/>
                </a:cubicBezTo>
                <a:cubicBezTo>
                  <a:pt x="8" y="76"/>
                  <a:pt x="7" y="76"/>
                  <a:pt x="7" y="76"/>
                </a:cubicBezTo>
                <a:cubicBezTo>
                  <a:pt x="6" y="74"/>
                  <a:pt x="6" y="74"/>
                  <a:pt x="6" y="74"/>
                </a:cubicBezTo>
                <a:cubicBezTo>
                  <a:pt x="6" y="74"/>
                  <a:pt x="5" y="74"/>
                  <a:pt x="5" y="73"/>
                </a:cubicBezTo>
                <a:cubicBezTo>
                  <a:pt x="5" y="72"/>
                  <a:pt x="5" y="72"/>
                  <a:pt x="5" y="72"/>
                </a:cubicBezTo>
                <a:cubicBezTo>
                  <a:pt x="5" y="72"/>
                  <a:pt x="6" y="71"/>
                  <a:pt x="6" y="71"/>
                </a:cubicBezTo>
                <a:cubicBezTo>
                  <a:pt x="6" y="71"/>
                  <a:pt x="6" y="71"/>
                  <a:pt x="6" y="71"/>
                </a:cubicBezTo>
                <a:cubicBezTo>
                  <a:pt x="3" y="63"/>
                  <a:pt x="3" y="63"/>
                  <a:pt x="3" y="63"/>
                </a:cubicBezTo>
                <a:cubicBezTo>
                  <a:pt x="2" y="63"/>
                  <a:pt x="2" y="62"/>
                  <a:pt x="3" y="62"/>
                </a:cubicBezTo>
                <a:cubicBezTo>
                  <a:pt x="3" y="61"/>
                  <a:pt x="3" y="61"/>
                  <a:pt x="3" y="61"/>
                </a:cubicBezTo>
                <a:cubicBezTo>
                  <a:pt x="3" y="61"/>
                  <a:pt x="3" y="61"/>
                  <a:pt x="3" y="61"/>
                </a:cubicBezTo>
                <a:cubicBezTo>
                  <a:pt x="3" y="60"/>
                  <a:pt x="3" y="60"/>
                  <a:pt x="3" y="60"/>
                </a:cubicBezTo>
                <a:cubicBezTo>
                  <a:pt x="2" y="60"/>
                  <a:pt x="2" y="60"/>
                  <a:pt x="2" y="59"/>
                </a:cubicBezTo>
                <a:cubicBezTo>
                  <a:pt x="2" y="57"/>
                  <a:pt x="2" y="57"/>
                  <a:pt x="2" y="57"/>
                </a:cubicBezTo>
                <a:cubicBezTo>
                  <a:pt x="2" y="57"/>
                  <a:pt x="2" y="56"/>
                  <a:pt x="2" y="56"/>
                </a:cubicBezTo>
                <a:cubicBezTo>
                  <a:pt x="3" y="56"/>
                  <a:pt x="3" y="56"/>
                  <a:pt x="3" y="56"/>
                </a:cubicBezTo>
                <a:cubicBezTo>
                  <a:pt x="2" y="55"/>
                  <a:pt x="2" y="55"/>
                  <a:pt x="2" y="55"/>
                </a:cubicBezTo>
                <a:cubicBezTo>
                  <a:pt x="2" y="55"/>
                  <a:pt x="1" y="55"/>
                  <a:pt x="1" y="54"/>
                </a:cubicBezTo>
                <a:cubicBezTo>
                  <a:pt x="1" y="52"/>
                  <a:pt x="1" y="52"/>
                  <a:pt x="1" y="52"/>
                </a:cubicBezTo>
                <a:cubicBezTo>
                  <a:pt x="0" y="51"/>
                  <a:pt x="0" y="51"/>
                  <a:pt x="0" y="51"/>
                </a:cubicBezTo>
                <a:cubicBezTo>
                  <a:pt x="0" y="51"/>
                  <a:pt x="0" y="50"/>
                  <a:pt x="0" y="50"/>
                </a:cubicBezTo>
                <a:cubicBezTo>
                  <a:pt x="0" y="46"/>
                  <a:pt x="0" y="46"/>
                  <a:pt x="0" y="46"/>
                </a:cubicBezTo>
                <a:cubicBezTo>
                  <a:pt x="0" y="46"/>
                  <a:pt x="0" y="46"/>
                  <a:pt x="0" y="45"/>
                </a:cubicBezTo>
                <a:cubicBezTo>
                  <a:pt x="1" y="45"/>
                  <a:pt x="1" y="45"/>
                  <a:pt x="1" y="45"/>
                </a:cubicBezTo>
                <a:cubicBezTo>
                  <a:pt x="1" y="44"/>
                  <a:pt x="1" y="44"/>
                  <a:pt x="1" y="44"/>
                </a:cubicBezTo>
                <a:cubicBezTo>
                  <a:pt x="0" y="44"/>
                  <a:pt x="0" y="44"/>
                  <a:pt x="0" y="44"/>
                </a:cubicBezTo>
                <a:cubicBezTo>
                  <a:pt x="0" y="43"/>
                  <a:pt x="0" y="43"/>
                  <a:pt x="0" y="43"/>
                </a:cubicBezTo>
                <a:cubicBezTo>
                  <a:pt x="0" y="41"/>
                  <a:pt x="0" y="41"/>
                  <a:pt x="0" y="41"/>
                </a:cubicBezTo>
                <a:cubicBezTo>
                  <a:pt x="0" y="40"/>
                  <a:pt x="0" y="40"/>
                  <a:pt x="1" y="39"/>
                </a:cubicBezTo>
                <a:cubicBezTo>
                  <a:pt x="1" y="39"/>
                  <a:pt x="1" y="39"/>
                  <a:pt x="1" y="39"/>
                </a:cubicBezTo>
                <a:cubicBezTo>
                  <a:pt x="3" y="37"/>
                  <a:pt x="3" y="37"/>
                  <a:pt x="3" y="37"/>
                </a:cubicBezTo>
                <a:cubicBezTo>
                  <a:pt x="3" y="33"/>
                  <a:pt x="3" y="33"/>
                  <a:pt x="3" y="33"/>
                </a:cubicBezTo>
                <a:cubicBezTo>
                  <a:pt x="3" y="33"/>
                  <a:pt x="3" y="32"/>
                  <a:pt x="4" y="32"/>
                </a:cubicBezTo>
                <a:cubicBezTo>
                  <a:pt x="4" y="30"/>
                  <a:pt x="4" y="30"/>
                  <a:pt x="4" y="30"/>
                </a:cubicBezTo>
                <a:cubicBezTo>
                  <a:pt x="4" y="29"/>
                  <a:pt x="4" y="29"/>
                  <a:pt x="4" y="29"/>
                </a:cubicBezTo>
                <a:cubicBezTo>
                  <a:pt x="7" y="25"/>
                  <a:pt x="7" y="25"/>
                  <a:pt x="7" y="25"/>
                </a:cubicBezTo>
                <a:cubicBezTo>
                  <a:pt x="10" y="17"/>
                  <a:pt x="10" y="17"/>
                  <a:pt x="10" y="17"/>
                </a:cubicBezTo>
                <a:cubicBezTo>
                  <a:pt x="11" y="15"/>
                  <a:pt x="11" y="15"/>
                  <a:pt x="11" y="15"/>
                </a:cubicBezTo>
                <a:cubicBezTo>
                  <a:pt x="11" y="15"/>
                  <a:pt x="11" y="15"/>
                  <a:pt x="11" y="15"/>
                </a:cubicBezTo>
                <a:cubicBezTo>
                  <a:pt x="11" y="14"/>
                  <a:pt x="11" y="14"/>
                  <a:pt x="11" y="14"/>
                </a:cubicBezTo>
                <a:cubicBezTo>
                  <a:pt x="11" y="12"/>
                  <a:pt x="11" y="12"/>
                  <a:pt x="11" y="12"/>
                </a:cubicBezTo>
                <a:cubicBezTo>
                  <a:pt x="11" y="9"/>
                  <a:pt x="11" y="9"/>
                  <a:pt x="11" y="9"/>
                </a:cubicBezTo>
                <a:cubicBezTo>
                  <a:pt x="12" y="5"/>
                  <a:pt x="12" y="5"/>
                  <a:pt x="12" y="5"/>
                </a:cubicBezTo>
                <a:cubicBezTo>
                  <a:pt x="12" y="4"/>
                  <a:pt x="12" y="4"/>
                  <a:pt x="12" y="4"/>
                </a:cubicBezTo>
                <a:cubicBezTo>
                  <a:pt x="12" y="3"/>
                  <a:pt x="12" y="3"/>
                  <a:pt x="12" y="3"/>
                </a:cubicBezTo>
                <a:cubicBezTo>
                  <a:pt x="13" y="2"/>
                  <a:pt x="14" y="2"/>
                  <a:pt x="14" y="2"/>
                </a:cubicBezTo>
                <a:cubicBezTo>
                  <a:pt x="15" y="2"/>
                  <a:pt x="15" y="2"/>
                  <a:pt x="19" y="5"/>
                </a:cubicBezTo>
                <a:cubicBezTo>
                  <a:pt x="19" y="5"/>
                  <a:pt x="19" y="5"/>
                  <a:pt x="19" y="5"/>
                </a:cubicBezTo>
                <a:cubicBezTo>
                  <a:pt x="19" y="4"/>
                  <a:pt x="19" y="4"/>
                  <a:pt x="19" y="4"/>
                </a:cubicBezTo>
                <a:cubicBezTo>
                  <a:pt x="19" y="2"/>
                  <a:pt x="19" y="2"/>
                  <a:pt x="19" y="2"/>
                </a:cubicBezTo>
                <a:cubicBezTo>
                  <a:pt x="19" y="2"/>
                  <a:pt x="19" y="1"/>
                  <a:pt x="20" y="1"/>
                </a:cubicBezTo>
                <a:cubicBezTo>
                  <a:pt x="20" y="0"/>
                  <a:pt x="20" y="0"/>
                  <a:pt x="21" y="1"/>
                </a:cubicBezTo>
                <a:cubicBezTo>
                  <a:pt x="26" y="3"/>
                  <a:pt x="26" y="3"/>
                  <a:pt x="26" y="3"/>
                </a:cubicBezTo>
                <a:cubicBezTo>
                  <a:pt x="42" y="7"/>
                  <a:pt x="42" y="7"/>
                  <a:pt x="42" y="7"/>
                </a:cubicBezTo>
                <a:cubicBezTo>
                  <a:pt x="48" y="8"/>
                  <a:pt x="48" y="8"/>
                  <a:pt x="48" y="8"/>
                </a:cubicBezTo>
                <a:cubicBezTo>
                  <a:pt x="61" y="11"/>
                  <a:pt x="61" y="11"/>
                  <a:pt x="61" y="11"/>
                </a:cubicBezTo>
                <a:cubicBezTo>
                  <a:pt x="80" y="13"/>
                  <a:pt x="80" y="13"/>
                  <a:pt x="80" y="13"/>
                </a:cubicBezTo>
                <a:cubicBezTo>
                  <a:pt x="91" y="14"/>
                  <a:pt x="91" y="14"/>
                  <a:pt x="91" y="14"/>
                </a:cubicBezTo>
                <a:cubicBezTo>
                  <a:pt x="103" y="15"/>
                  <a:pt x="103" y="15"/>
                  <a:pt x="103" y="15"/>
                </a:cubicBezTo>
                <a:cubicBezTo>
                  <a:pt x="110" y="15"/>
                  <a:pt x="110" y="15"/>
                  <a:pt x="110" y="15"/>
                </a:cubicBezTo>
                <a:cubicBezTo>
                  <a:pt x="111" y="15"/>
                  <a:pt x="111" y="15"/>
                  <a:pt x="111" y="15"/>
                </a:cubicBezTo>
                <a:cubicBezTo>
                  <a:pt x="114" y="17"/>
                  <a:pt x="114" y="17"/>
                  <a:pt x="114" y="17"/>
                </a:cubicBezTo>
                <a:cubicBezTo>
                  <a:pt x="114" y="17"/>
                  <a:pt x="114" y="17"/>
                  <a:pt x="114" y="17"/>
                </a:cubicBezTo>
                <a:cubicBezTo>
                  <a:pt x="115" y="17"/>
                  <a:pt x="115" y="17"/>
                  <a:pt x="115" y="17"/>
                </a:cubicBezTo>
                <a:cubicBezTo>
                  <a:pt x="115" y="16"/>
                  <a:pt x="115" y="16"/>
                  <a:pt x="116" y="16"/>
                </a:cubicBezTo>
                <a:cubicBezTo>
                  <a:pt x="118" y="17"/>
                  <a:pt x="118" y="17"/>
                  <a:pt x="118" y="17"/>
                </a:cubicBezTo>
                <a:cubicBezTo>
                  <a:pt x="118" y="17"/>
                  <a:pt x="119" y="17"/>
                  <a:pt x="119" y="17"/>
                </a:cubicBezTo>
                <a:cubicBezTo>
                  <a:pt x="119" y="18"/>
                  <a:pt x="119" y="18"/>
                  <a:pt x="119" y="18"/>
                </a:cubicBezTo>
                <a:cubicBezTo>
                  <a:pt x="119" y="18"/>
                  <a:pt x="119" y="18"/>
                  <a:pt x="119" y="18"/>
                </a:cubicBezTo>
                <a:cubicBezTo>
                  <a:pt x="120" y="17"/>
                  <a:pt x="120" y="17"/>
                  <a:pt x="120" y="18"/>
                </a:cubicBezTo>
                <a:cubicBezTo>
                  <a:pt x="121" y="18"/>
                  <a:pt x="121" y="18"/>
                  <a:pt x="121" y="18"/>
                </a:cubicBezTo>
                <a:cubicBezTo>
                  <a:pt x="122" y="18"/>
                  <a:pt x="122" y="18"/>
                  <a:pt x="122" y="18"/>
                </a:cubicBezTo>
                <a:cubicBezTo>
                  <a:pt x="123" y="18"/>
                  <a:pt x="123" y="18"/>
                  <a:pt x="123" y="18"/>
                </a:cubicBezTo>
                <a:cubicBezTo>
                  <a:pt x="123" y="18"/>
                  <a:pt x="123" y="18"/>
                  <a:pt x="123" y="18"/>
                </a:cubicBezTo>
                <a:cubicBezTo>
                  <a:pt x="124" y="18"/>
                  <a:pt x="124" y="18"/>
                  <a:pt x="124" y="18"/>
                </a:cubicBezTo>
                <a:cubicBezTo>
                  <a:pt x="125" y="18"/>
                  <a:pt x="125" y="18"/>
                  <a:pt x="125" y="18"/>
                </a:cubicBezTo>
                <a:cubicBezTo>
                  <a:pt x="126" y="19"/>
                  <a:pt x="126" y="19"/>
                  <a:pt x="126" y="19"/>
                </a:cubicBezTo>
                <a:cubicBezTo>
                  <a:pt x="128" y="19"/>
                  <a:pt x="128" y="19"/>
                  <a:pt x="128" y="19"/>
                </a:cubicBezTo>
                <a:cubicBezTo>
                  <a:pt x="129" y="19"/>
                  <a:pt x="129" y="19"/>
                  <a:pt x="129" y="20"/>
                </a:cubicBezTo>
                <a:cubicBezTo>
                  <a:pt x="129" y="20"/>
                  <a:pt x="129" y="21"/>
                  <a:pt x="129" y="21"/>
                </a:cubicBezTo>
                <a:cubicBezTo>
                  <a:pt x="126" y="23"/>
                  <a:pt x="126" y="23"/>
                  <a:pt x="126" y="23"/>
                </a:cubicBezTo>
                <a:cubicBezTo>
                  <a:pt x="123" y="25"/>
                  <a:pt x="123" y="25"/>
                  <a:pt x="123" y="25"/>
                </a:cubicBezTo>
                <a:cubicBezTo>
                  <a:pt x="124" y="25"/>
                  <a:pt x="124" y="25"/>
                  <a:pt x="124" y="25"/>
                </a:cubicBezTo>
                <a:cubicBezTo>
                  <a:pt x="126" y="25"/>
                  <a:pt x="126" y="25"/>
                  <a:pt x="126" y="25"/>
                </a:cubicBezTo>
                <a:cubicBezTo>
                  <a:pt x="129" y="24"/>
                  <a:pt x="129" y="24"/>
                  <a:pt x="129" y="24"/>
                </a:cubicBezTo>
                <a:cubicBezTo>
                  <a:pt x="132" y="21"/>
                  <a:pt x="132" y="21"/>
                  <a:pt x="132" y="21"/>
                </a:cubicBezTo>
                <a:cubicBezTo>
                  <a:pt x="132" y="21"/>
                  <a:pt x="133" y="21"/>
                  <a:pt x="133" y="21"/>
                </a:cubicBezTo>
                <a:cubicBezTo>
                  <a:pt x="134" y="22"/>
                  <a:pt x="134" y="22"/>
                  <a:pt x="134" y="22"/>
                </a:cubicBezTo>
                <a:cubicBezTo>
                  <a:pt x="135" y="22"/>
                  <a:pt x="135" y="22"/>
                  <a:pt x="135" y="22"/>
                </a:cubicBezTo>
                <a:cubicBezTo>
                  <a:pt x="135" y="23"/>
                  <a:pt x="135" y="23"/>
                  <a:pt x="135" y="24"/>
                </a:cubicBezTo>
                <a:cubicBezTo>
                  <a:pt x="135" y="24"/>
                  <a:pt x="135" y="24"/>
                  <a:pt x="135" y="24"/>
                </a:cubicBezTo>
                <a:cubicBezTo>
                  <a:pt x="135" y="24"/>
                  <a:pt x="135" y="24"/>
                  <a:pt x="135" y="24"/>
                </a:cubicBezTo>
                <a:cubicBezTo>
                  <a:pt x="137" y="25"/>
                  <a:pt x="137" y="25"/>
                  <a:pt x="137" y="25"/>
                </a:cubicBezTo>
                <a:cubicBezTo>
                  <a:pt x="139" y="25"/>
                  <a:pt x="139" y="25"/>
                  <a:pt x="139" y="25"/>
                </a:cubicBezTo>
                <a:cubicBezTo>
                  <a:pt x="139" y="24"/>
                  <a:pt x="139" y="24"/>
                  <a:pt x="139" y="24"/>
                </a:cubicBezTo>
                <a:cubicBezTo>
                  <a:pt x="139" y="24"/>
                  <a:pt x="140" y="24"/>
                  <a:pt x="140" y="24"/>
                </a:cubicBezTo>
                <a:cubicBezTo>
                  <a:pt x="143" y="23"/>
                  <a:pt x="143" y="23"/>
                  <a:pt x="143" y="23"/>
                </a:cubicBezTo>
                <a:cubicBezTo>
                  <a:pt x="144" y="23"/>
                  <a:pt x="145" y="23"/>
                  <a:pt x="145" y="24"/>
                </a:cubicBezTo>
                <a:cubicBezTo>
                  <a:pt x="145" y="24"/>
                  <a:pt x="145" y="24"/>
                  <a:pt x="145" y="24"/>
                </a:cubicBezTo>
                <a:cubicBezTo>
                  <a:pt x="147" y="24"/>
                  <a:pt x="147" y="24"/>
                  <a:pt x="147" y="24"/>
                </a:cubicBezTo>
                <a:cubicBezTo>
                  <a:pt x="148" y="24"/>
                  <a:pt x="148" y="24"/>
                  <a:pt x="148" y="25"/>
                </a:cubicBezTo>
                <a:cubicBezTo>
                  <a:pt x="149" y="26"/>
                  <a:pt x="149" y="26"/>
                  <a:pt x="149" y="26"/>
                </a:cubicBezTo>
                <a:cubicBezTo>
                  <a:pt x="149" y="26"/>
                  <a:pt x="149" y="27"/>
                  <a:pt x="149" y="27"/>
                </a:cubicBezTo>
                <a:cubicBezTo>
                  <a:pt x="148" y="28"/>
                  <a:pt x="148" y="28"/>
                  <a:pt x="148" y="28"/>
                </a:cubicBezTo>
                <a:cubicBezTo>
                  <a:pt x="148" y="28"/>
                  <a:pt x="148" y="28"/>
                  <a:pt x="148" y="28"/>
                </a:cubicBezTo>
                <a:cubicBezTo>
                  <a:pt x="149" y="29"/>
                  <a:pt x="149" y="29"/>
                  <a:pt x="149" y="29"/>
                </a:cubicBezTo>
                <a:cubicBezTo>
                  <a:pt x="151" y="29"/>
                  <a:pt x="151" y="29"/>
                  <a:pt x="151" y="29"/>
                </a:cubicBezTo>
                <a:cubicBezTo>
                  <a:pt x="152" y="30"/>
                  <a:pt x="152" y="30"/>
                  <a:pt x="152" y="31"/>
                </a:cubicBezTo>
                <a:cubicBezTo>
                  <a:pt x="152" y="32"/>
                  <a:pt x="152" y="32"/>
                  <a:pt x="152" y="32"/>
                </a:cubicBezTo>
                <a:cubicBezTo>
                  <a:pt x="152" y="32"/>
                  <a:pt x="152" y="32"/>
                  <a:pt x="152" y="32"/>
                </a:cubicBezTo>
                <a:cubicBezTo>
                  <a:pt x="153" y="32"/>
                  <a:pt x="153" y="33"/>
                  <a:pt x="153" y="33"/>
                </a:cubicBezTo>
                <a:cubicBezTo>
                  <a:pt x="153" y="35"/>
                  <a:pt x="153" y="35"/>
                  <a:pt x="153" y="35"/>
                </a:cubicBezTo>
                <a:cubicBezTo>
                  <a:pt x="153" y="34"/>
                  <a:pt x="154" y="34"/>
                  <a:pt x="155" y="35"/>
                </a:cubicBezTo>
                <a:cubicBezTo>
                  <a:pt x="155" y="36"/>
                  <a:pt x="155" y="36"/>
                  <a:pt x="155" y="36"/>
                </a:cubicBezTo>
                <a:cubicBezTo>
                  <a:pt x="156" y="36"/>
                  <a:pt x="156" y="36"/>
                  <a:pt x="156" y="36"/>
                </a:cubicBezTo>
                <a:cubicBezTo>
                  <a:pt x="157" y="39"/>
                  <a:pt x="157" y="39"/>
                  <a:pt x="157" y="39"/>
                </a:cubicBezTo>
                <a:cubicBezTo>
                  <a:pt x="157" y="40"/>
                  <a:pt x="157" y="40"/>
                  <a:pt x="157" y="40"/>
                </a:cubicBezTo>
                <a:cubicBezTo>
                  <a:pt x="157" y="40"/>
                  <a:pt x="157" y="41"/>
                  <a:pt x="157" y="41"/>
                </a:cubicBezTo>
                <a:cubicBezTo>
                  <a:pt x="157" y="43"/>
                  <a:pt x="157" y="43"/>
                  <a:pt x="157" y="43"/>
                </a:cubicBezTo>
                <a:cubicBezTo>
                  <a:pt x="157" y="43"/>
                  <a:pt x="157" y="44"/>
                  <a:pt x="157" y="44"/>
                </a:cubicBezTo>
                <a:cubicBezTo>
                  <a:pt x="155" y="46"/>
                  <a:pt x="155" y="46"/>
                  <a:pt x="155" y="46"/>
                </a:cubicBezTo>
                <a:cubicBezTo>
                  <a:pt x="155" y="47"/>
                  <a:pt x="155" y="47"/>
                  <a:pt x="155" y="47"/>
                </a:cubicBezTo>
                <a:cubicBezTo>
                  <a:pt x="156" y="47"/>
                  <a:pt x="156" y="47"/>
                  <a:pt x="156" y="47"/>
                </a:cubicBezTo>
                <a:cubicBezTo>
                  <a:pt x="157" y="47"/>
                  <a:pt x="157" y="47"/>
                  <a:pt x="157" y="47"/>
                </a:cubicBezTo>
                <a:cubicBezTo>
                  <a:pt x="159" y="47"/>
                  <a:pt x="159" y="47"/>
                  <a:pt x="159" y="47"/>
                </a:cubicBezTo>
                <a:cubicBezTo>
                  <a:pt x="163" y="44"/>
                  <a:pt x="163" y="44"/>
                  <a:pt x="163" y="44"/>
                </a:cubicBezTo>
                <a:cubicBezTo>
                  <a:pt x="165" y="41"/>
                  <a:pt x="165" y="41"/>
                  <a:pt x="165" y="41"/>
                </a:cubicBezTo>
                <a:cubicBezTo>
                  <a:pt x="167" y="40"/>
                  <a:pt x="167" y="40"/>
                  <a:pt x="167" y="40"/>
                </a:cubicBezTo>
                <a:cubicBezTo>
                  <a:pt x="166" y="37"/>
                  <a:pt x="166" y="37"/>
                  <a:pt x="166" y="37"/>
                </a:cubicBezTo>
                <a:cubicBezTo>
                  <a:pt x="166" y="37"/>
                  <a:pt x="166" y="37"/>
                  <a:pt x="167" y="36"/>
                </a:cubicBezTo>
                <a:cubicBezTo>
                  <a:pt x="167" y="36"/>
                  <a:pt x="167" y="36"/>
                  <a:pt x="168" y="36"/>
                </a:cubicBezTo>
                <a:cubicBezTo>
                  <a:pt x="173" y="35"/>
                  <a:pt x="173" y="35"/>
                  <a:pt x="173" y="35"/>
                </a:cubicBezTo>
                <a:cubicBezTo>
                  <a:pt x="176" y="33"/>
                  <a:pt x="176" y="33"/>
                  <a:pt x="176" y="33"/>
                </a:cubicBezTo>
                <a:cubicBezTo>
                  <a:pt x="176" y="32"/>
                  <a:pt x="176" y="32"/>
                  <a:pt x="176" y="32"/>
                </a:cubicBezTo>
                <a:cubicBezTo>
                  <a:pt x="175" y="32"/>
                  <a:pt x="175" y="32"/>
                  <a:pt x="175" y="32"/>
                </a:cubicBezTo>
                <a:cubicBezTo>
                  <a:pt x="175" y="32"/>
                  <a:pt x="175" y="31"/>
                  <a:pt x="174" y="31"/>
                </a:cubicBezTo>
                <a:cubicBezTo>
                  <a:pt x="174" y="31"/>
                  <a:pt x="175" y="30"/>
                  <a:pt x="175" y="30"/>
                </a:cubicBezTo>
                <a:cubicBezTo>
                  <a:pt x="180" y="24"/>
                  <a:pt x="180" y="24"/>
                  <a:pt x="180" y="24"/>
                </a:cubicBezTo>
                <a:cubicBezTo>
                  <a:pt x="180" y="24"/>
                  <a:pt x="180" y="24"/>
                  <a:pt x="180" y="24"/>
                </a:cubicBezTo>
                <a:cubicBezTo>
                  <a:pt x="185" y="23"/>
                  <a:pt x="185" y="23"/>
                  <a:pt x="185" y="23"/>
                </a:cubicBezTo>
                <a:cubicBezTo>
                  <a:pt x="188" y="22"/>
                  <a:pt x="188" y="22"/>
                  <a:pt x="188" y="22"/>
                </a:cubicBezTo>
                <a:cubicBezTo>
                  <a:pt x="190" y="21"/>
                  <a:pt x="190" y="21"/>
                  <a:pt x="190" y="21"/>
                </a:cubicBezTo>
                <a:cubicBezTo>
                  <a:pt x="190" y="21"/>
                  <a:pt x="190" y="21"/>
                  <a:pt x="190" y="20"/>
                </a:cubicBezTo>
                <a:cubicBezTo>
                  <a:pt x="192" y="19"/>
                  <a:pt x="192" y="19"/>
                  <a:pt x="192" y="19"/>
                </a:cubicBezTo>
                <a:cubicBezTo>
                  <a:pt x="192" y="17"/>
                  <a:pt x="192" y="17"/>
                  <a:pt x="192" y="17"/>
                </a:cubicBezTo>
                <a:cubicBezTo>
                  <a:pt x="192" y="15"/>
                  <a:pt x="192" y="15"/>
                  <a:pt x="192" y="15"/>
                </a:cubicBezTo>
                <a:cubicBezTo>
                  <a:pt x="192" y="12"/>
                  <a:pt x="192" y="12"/>
                  <a:pt x="192" y="12"/>
                </a:cubicBezTo>
                <a:cubicBezTo>
                  <a:pt x="192" y="11"/>
                  <a:pt x="192" y="11"/>
                  <a:pt x="192" y="11"/>
                </a:cubicBezTo>
                <a:cubicBezTo>
                  <a:pt x="193" y="8"/>
                  <a:pt x="193" y="8"/>
                  <a:pt x="193" y="8"/>
                </a:cubicBezTo>
                <a:cubicBezTo>
                  <a:pt x="193" y="8"/>
                  <a:pt x="194" y="7"/>
                  <a:pt x="195" y="7"/>
                </a:cubicBezTo>
                <a:cubicBezTo>
                  <a:pt x="196" y="7"/>
                  <a:pt x="196" y="7"/>
                  <a:pt x="196" y="7"/>
                </a:cubicBezTo>
                <a:cubicBezTo>
                  <a:pt x="196" y="7"/>
                  <a:pt x="196" y="7"/>
                  <a:pt x="196" y="7"/>
                </a:cubicBezTo>
                <a:cubicBezTo>
                  <a:pt x="197" y="7"/>
                  <a:pt x="197" y="7"/>
                  <a:pt x="197" y="7"/>
                </a:cubicBezTo>
                <a:cubicBezTo>
                  <a:pt x="198" y="6"/>
                  <a:pt x="198" y="6"/>
                  <a:pt x="199" y="6"/>
                </a:cubicBezTo>
                <a:cubicBezTo>
                  <a:pt x="200" y="7"/>
                  <a:pt x="200" y="7"/>
                  <a:pt x="200" y="7"/>
                </a:cubicBezTo>
                <a:cubicBezTo>
                  <a:pt x="200" y="7"/>
                  <a:pt x="201" y="7"/>
                  <a:pt x="201" y="7"/>
                </a:cubicBezTo>
                <a:cubicBezTo>
                  <a:pt x="202" y="10"/>
                  <a:pt x="202" y="10"/>
                  <a:pt x="202" y="10"/>
                </a:cubicBezTo>
                <a:cubicBezTo>
                  <a:pt x="203" y="13"/>
                  <a:pt x="203" y="13"/>
                  <a:pt x="203" y="13"/>
                </a:cubicBezTo>
                <a:cubicBezTo>
                  <a:pt x="203" y="13"/>
                  <a:pt x="203" y="13"/>
                  <a:pt x="203" y="13"/>
                </a:cubicBezTo>
                <a:cubicBezTo>
                  <a:pt x="204" y="14"/>
                  <a:pt x="204" y="14"/>
                  <a:pt x="204" y="14"/>
                </a:cubicBezTo>
                <a:cubicBezTo>
                  <a:pt x="204" y="14"/>
                  <a:pt x="205" y="14"/>
                  <a:pt x="205" y="14"/>
                </a:cubicBezTo>
                <a:cubicBezTo>
                  <a:pt x="205" y="15"/>
                  <a:pt x="205" y="15"/>
                  <a:pt x="205" y="15"/>
                </a:cubicBezTo>
                <a:cubicBezTo>
                  <a:pt x="206" y="15"/>
                  <a:pt x="206" y="15"/>
                  <a:pt x="206" y="15"/>
                </a:cubicBezTo>
                <a:cubicBezTo>
                  <a:pt x="207" y="15"/>
                  <a:pt x="207" y="16"/>
                  <a:pt x="207" y="16"/>
                </a:cubicBezTo>
                <a:cubicBezTo>
                  <a:pt x="208" y="17"/>
                  <a:pt x="208" y="17"/>
                  <a:pt x="208" y="17"/>
                </a:cubicBezTo>
                <a:cubicBezTo>
                  <a:pt x="208" y="18"/>
                  <a:pt x="208" y="18"/>
                  <a:pt x="208" y="19"/>
                </a:cubicBezTo>
                <a:cubicBezTo>
                  <a:pt x="205" y="21"/>
                  <a:pt x="205" y="21"/>
                  <a:pt x="205" y="21"/>
                </a:cubicBezTo>
                <a:cubicBezTo>
                  <a:pt x="203" y="23"/>
                  <a:pt x="203" y="23"/>
                  <a:pt x="203" y="23"/>
                </a:cubicBezTo>
                <a:cubicBezTo>
                  <a:pt x="202" y="24"/>
                  <a:pt x="202" y="24"/>
                  <a:pt x="202" y="24"/>
                </a:cubicBezTo>
                <a:cubicBezTo>
                  <a:pt x="202" y="24"/>
                  <a:pt x="202" y="25"/>
                  <a:pt x="202" y="25"/>
                </a:cubicBezTo>
                <a:cubicBezTo>
                  <a:pt x="201" y="27"/>
                  <a:pt x="201" y="27"/>
                  <a:pt x="201" y="27"/>
                </a:cubicBezTo>
                <a:cubicBezTo>
                  <a:pt x="199" y="28"/>
                  <a:pt x="199" y="28"/>
                  <a:pt x="199" y="28"/>
                </a:cubicBezTo>
                <a:cubicBezTo>
                  <a:pt x="198" y="31"/>
                  <a:pt x="198" y="31"/>
                  <a:pt x="198" y="31"/>
                </a:cubicBezTo>
                <a:cubicBezTo>
                  <a:pt x="199" y="31"/>
                  <a:pt x="199" y="32"/>
                  <a:pt x="199" y="33"/>
                </a:cubicBezTo>
                <a:cubicBezTo>
                  <a:pt x="199" y="33"/>
                  <a:pt x="199" y="33"/>
                  <a:pt x="199" y="33"/>
                </a:cubicBezTo>
                <a:cubicBezTo>
                  <a:pt x="199" y="34"/>
                  <a:pt x="199" y="34"/>
                  <a:pt x="199" y="34"/>
                </a:cubicBezTo>
                <a:cubicBezTo>
                  <a:pt x="200" y="34"/>
                  <a:pt x="200" y="33"/>
                  <a:pt x="200" y="33"/>
                </a:cubicBezTo>
                <a:cubicBezTo>
                  <a:pt x="202" y="33"/>
                  <a:pt x="202" y="33"/>
                  <a:pt x="202" y="33"/>
                </a:cubicBezTo>
                <a:cubicBezTo>
                  <a:pt x="202" y="33"/>
                  <a:pt x="202" y="34"/>
                  <a:pt x="203" y="34"/>
                </a:cubicBezTo>
                <a:cubicBezTo>
                  <a:pt x="203" y="35"/>
                  <a:pt x="203" y="35"/>
                  <a:pt x="203" y="35"/>
                </a:cubicBezTo>
                <a:cubicBezTo>
                  <a:pt x="204" y="35"/>
                  <a:pt x="204" y="36"/>
                  <a:pt x="203" y="36"/>
                </a:cubicBezTo>
                <a:cubicBezTo>
                  <a:pt x="203" y="37"/>
                  <a:pt x="203" y="37"/>
                  <a:pt x="203" y="37"/>
                </a:cubicBezTo>
                <a:cubicBezTo>
                  <a:pt x="203" y="37"/>
                  <a:pt x="203" y="38"/>
                  <a:pt x="203" y="38"/>
                </a:cubicBezTo>
                <a:cubicBezTo>
                  <a:pt x="202" y="38"/>
                  <a:pt x="202" y="38"/>
                  <a:pt x="202" y="38"/>
                </a:cubicBezTo>
                <a:cubicBezTo>
                  <a:pt x="202" y="38"/>
                  <a:pt x="202" y="38"/>
                  <a:pt x="202" y="38"/>
                </a:cubicBezTo>
                <a:cubicBezTo>
                  <a:pt x="202" y="39"/>
                  <a:pt x="202" y="39"/>
                  <a:pt x="202" y="40"/>
                </a:cubicBezTo>
                <a:cubicBezTo>
                  <a:pt x="202" y="40"/>
                  <a:pt x="201" y="40"/>
                  <a:pt x="201" y="40"/>
                </a:cubicBezTo>
                <a:cubicBezTo>
                  <a:pt x="199" y="40"/>
                  <a:pt x="199" y="40"/>
                  <a:pt x="199" y="40"/>
                </a:cubicBezTo>
                <a:cubicBezTo>
                  <a:pt x="199" y="40"/>
                  <a:pt x="199" y="40"/>
                  <a:pt x="198" y="40"/>
                </a:cubicBezTo>
                <a:cubicBezTo>
                  <a:pt x="198" y="40"/>
                  <a:pt x="198" y="40"/>
                  <a:pt x="198" y="40"/>
                </a:cubicBezTo>
                <a:cubicBezTo>
                  <a:pt x="197" y="41"/>
                  <a:pt x="197" y="41"/>
                  <a:pt x="197" y="41"/>
                </a:cubicBezTo>
                <a:cubicBezTo>
                  <a:pt x="197" y="41"/>
                  <a:pt x="197" y="41"/>
                  <a:pt x="197" y="42"/>
                </a:cubicBezTo>
                <a:cubicBezTo>
                  <a:pt x="197" y="42"/>
                  <a:pt x="197" y="42"/>
                  <a:pt x="197" y="42"/>
                </a:cubicBezTo>
                <a:cubicBezTo>
                  <a:pt x="197" y="42"/>
                  <a:pt x="196" y="43"/>
                  <a:pt x="196" y="43"/>
                </a:cubicBezTo>
                <a:cubicBezTo>
                  <a:pt x="192" y="46"/>
                  <a:pt x="192" y="46"/>
                  <a:pt x="192" y="46"/>
                </a:cubicBezTo>
                <a:cubicBezTo>
                  <a:pt x="191" y="47"/>
                  <a:pt x="191" y="47"/>
                  <a:pt x="191" y="47"/>
                </a:cubicBezTo>
                <a:cubicBezTo>
                  <a:pt x="190" y="47"/>
                  <a:pt x="190" y="47"/>
                  <a:pt x="190" y="47"/>
                </a:cubicBezTo>
                <a:cubicBezTo>
                  <a:pt x="191" y="48"/>
                  <a:pt x="191" y="48"/>
                  <a:pt x="191" y="48"/>
                </a:cubicBezTo>
                <a:cubicBezTo>
                  <a:pt x="191" y="50"/>
                  <a:pt x="191" y="50"/>
                  <a:pt x="191" y="50"/>
                </a:cubicBezTo>
                <a:cubicBezTo>
                  <a:pt x="190" y="52"/>
                  <a:pt x="190" y="52"/>
                  <a:pt x="190" y="52"/>
                </a:cubicBezTo>
                <a:cubicBezTo>
                  <a:pt x="190" y="52"/>
                  <a:pt x="190" y="52"/>
                  <a:pt x="190" y="52"/>
                </a:cubicBezTo>
                <a:cubicBezTo>
                  <a:pt x="189" y="55"/>
                  <a:pt x="189" y="55"/>
                  <a:pt x="189" y="55"/>
                </a:cubicBezTo>
                <a:cubicBezTo>
                  <a:pt x="189" y="58"/>
                  <a:pt x="189" y="58"/>
                  <a:pt x="189" y="58"/>
                </a:cubicBezTo>
                <a:cubicBezTo>
                  <a:pt x="189" y="58"/>
                  <a:pt x="189" y="58"/>
                  <a:pt x="189" y="58"/>
                </a:cubicBezTo>
                <a:cubicBezTo>
                  <a:pt x="189" y="59"/>
                  <a:pt x="189" y="59"/>
                  <a:pt x="189" y="59"/>
                </a:cubicBezTo>
                <a:cubicBezTo>
                  <a:pt x="189" y="60"/>
                  <a:pt x="189" y="60"/>
                  <a:pt x="188" y="61"/>
                </a:cubicBezTo>
                <a:cubicBezTo>
                  <a:pt x="186" y="61"/>
                  <a:pt x="186" y="61"/>
                  <a:pt x="186" y="61"/>
                </a:cubicBezTo>
                <a:cubicBezTo>
                  <a:pt x="186" y="61"/>
                  <a:pt x="186" y="61"/>
                  <a:pt x="186" y="61"/>
                </a:cubicBezTo>
                <a:cubicBezTo>
                  <a:pt x="185" y="62"/>
                  <a:pt x="185" y="62"/>
                  <a:pt x="185" y="62"/>
                </a:cubicBezTo>
                <a:cubicBezTo>
                  <a:pt x="185" y="62"/>
                  <a:pt x="185" y="62"/>
                  <a:pt x="185" y="62"/>
                </a:cubicBezTo>
                <a:cubicBezTo>
                  <a:pt x="185" y="63"/>
                  <a:pt x="185" y="63"/>
                  <a:pt x="185" y="63"/>
                </a:cubicBezTo>
                <a:cubicBezTo>
                  <a:pt x="185" y="63"/>
                  <a:pt x="185" y="64"/>
                  <a:pt x="185" y="64"/>
                </a:cubicBezTo>
                <a:cubicBezTo>
                  <a:pt x="185" y="64"/>
                  <a:pt x="185" y="64"/>
                  <a:pt x="185" y="64"/>
                </a:cubicBezTo>
                <a:cubicBezTo>
                  <a:pt x="186" y="64"/>
                  <a:pt x="186" y="64"/>
                  <a:pt x="186" y="64"/>
                </a:cubicBezTo>
                <a:cubicBezTo>
                  <a:pt x="187" y="64"/>
                  <a:pt x="187" y="64"/>
                  <a:pt x="187" y="65"/>
                </a:cubicBezTo>
                <a:cubicBezTo>
                  <a:pt x="188" y="66"/>
                  <a:pt x="188" y="66"/>
                  <a:pt x="188" y="66"/>
                </a:cubicBezTo>
                <a:cubicBezTo>
                  <a:pt x="188" y="68"/>
                  <a:pt x="188" y="68"/>
                  <a:pt x="188" y="68"/>
                </a:cubicBezTo>
                <a:cubicBezTo>
                  <a:pt x="189" y="68"/>
                  <a:pt x="189" y="68"/>
                  <a:pt x="188" y="69"/>
                </a:cubicBezTo>
                <a:cubicBezTo>
                  <a:pt x="188" y="69"/>
                  <a:pt x="188" y="69"/>
                  <a:pt x="188" y="69"/>
                </a:cubicBezTo>
                <a:cubicBezTo>
                  <a:pt x="189" y="69"/>
                  <a:pt x="189" y="69"/>
                  <a:pt x="189" y="69"/>
                </a:cubicBezTo>
                <a:cubicBezTo>
                  <a:pt x="189" y="69"/>
                  <a:pt x="189" y="70"/>
                  <a:pt x="190" y="70"/>
                </a:cubicBezTo>
                <a:cubicBezTo>
                  <a:pt x="190" y="71"/>
                  <a:pt x="190" y="71"/>
                  <a:pt x="190" y="71"/>
                </a:cubicBezTo>
                <a:cubicBezTo>
                  <a:pt x="190" y="72"/>
                  <a:pt x="190" y="72"/>
                  <a:pt x="190" y="73"/>
                </a:cubicBezTo>
                <a:cubicBezTo>
                  <a:pt x="189" y="73"/>
                  <a:pt x="189" y="73"/>
                  <a:pt x="189" y="73"/>
                </a:cubicBezTo>
                <a:cubicBezTo>
                  <a:pt x="189" y="74"/>
                  <a:pt x="188" y="74"/>
                  <a:pt x="188" y="74"/>
                </a:cubicBezTo>
                <a:cubicBezTo>
                  <a:pt x="187" y="74"/>
                  <a:pt x="187" y="74"/>
                  <a:pt x="187" y="74"/>
                </a:cubicBezTo>
                <a:cubicBezTo>
                  <a:pt x="187" y="74"/>
                  <a:pt x="187" y="74"/>
                  <a:pt x="187" y="74"/>
                </a:cubicBezTo>
                <a:cubicBezTo>
                  <a:pt x="188" y="74"/>
                  <a:pt x="188" y="75"/>
                  <a:pt x="188" y="75"/>
                </a:cubicBezTo>
                <a:cubicBezTo>
                  <a:pt x="188" y="76"/>
                  <a:pt x="188" y="76"/>
                  <a:pt x="188" y="76"/>
                </a:cubicBezTo>
                <a:cubicBezTo>
                  <a:pt x="188" y="77"/>
                  <a:pt x="187" y="77"/>
                  <a:pt x="187" y="77"/>
                </a:cubicBezTo>
                <a:cubicBezTo>
                  <a:pt x="185" y="78"/>
                  <a:pt x="185" y="78"/>
                  <a:pt x="185" y="78"/>
                </a:cubicBezTo>
                <a:cubicBezTo>
                  <a:pt x="183" y="81"/>
                  <a:pt x="183" y="81"/>
                  <a:pt x="183" y="81"/>
                </a:cubicBezTo>
                <a:cubicBezTo>
                  <a:pt x="182" y="82"/>
                  <a:pt x="182" y="82"/>
                  <a:pt x="182" y="82"/>
                </a:cubicBezTo>
                <a:cubicBezTo>
                  <a:pt x="182" y="82"/>
                  <a:pt x="181" y="83"/>
                  <a:pt x="181" y="83"/>
                </a:cubicBezTo>
                <a:cubicBezTo>
                  <a:pt x="180" y="83"/>
                  <a:pt x="180" y="83"/>
                  <a:pt x="180" y="83"/>
                </a:cubicBezTo>
                <a:cubicBezTo>
                  <a:pt x="178" y="86"/>
                  <a:pt x="178" y="86"/>
                  <a:pt x="178" y="86"/>
                </a:cubicBezTo>
                <a:cubicBezTo>
                  <a:pt x="177" y="88"/>
                  <a:pt x="177" y="88"/>
                  <a:pt x="177" y="88"/>
                </a:cubicBezTo>
                <a:cubicBezTo>
                  <a:pt x="177" y="88"/>
                  <a:pt x="177" y="88"/>
                  <a:pt x="177" y="88"/>
                </a:cubicBezTo>
                <a:cubicBezTo>
                  <a:pt x="176" y="89"/>
                  <a:pt x="176" y="89"/>
                  <a:pt x="176" y="89"/>
                </a:cubicBezTo>
                <a:cubicBezTo>
                  <a:pt x="173" y="92"/>
                  <a:pt x="173" y="92"/>
                  <a:pt x="173" y="92"/>
                </a:cubicBezTo>
                <a:cubicBezTo>
                  <a:pt x="173" y="93"/>
                  <a:pt x="173" y="93"/>
                  <a:pt x="173" y="93"/>
                </a:cubicBezTo>
                <a:cubicBezTo>
                  <a:pt x="173" y="94"/>
                  <a:pt x="172" y="94"/>
                  <a:pt x="172" y="94"/>
                </a:cubicBezTo>
                <a:cubicBezTo>
                  <a:pt x="172" y="95"/>
                  <a:pt x="172" y="95"/>
                  <a:pt x="172" y="95"/>
                </a:cubicBezTo>
                <a:cubicBezTo>
                  <a:pt x="172" y="95"/>
                  <a:pt x="171" y="95"/>
                  <a:pt x="171" y="95"/>
                </a:cubicBezTo>
                <a:cubicBezTo>
                  <a:pt x="171" y="96"/>
                  <a:pt x="171" y="96"/>
                  <a:pt x="171" y="96"/>
                </a:cubicBezTo>
                <a:cubicBezTo>
                  <a:pt x="171" y="100"/>
                  <a:pt x="171" y="100"/>
                  <a:pt x="171" y="100"/>
                </a:cubicBezTo>
                <a:cubicBezTo>
                  <a:pt x="172" y="104"/>
                  <a:pt x="172" y="104"/>
                  <a:pt x="172" y="104"/>
                </a:cubicBezTo>
                <a:cubicBezTo>
                  <a:pt x="175" y="108"/>
                  <a:pt x="175" y="108"/>
                  <a:pt x="175" y="108"/>
                </a:cubicBezTo>
                <a:cubicBezTo>
                  <a:pt x="176" y="108"/>
                  <a:pt x="176" y="109"/>
                  <a:pt x="176" y="109"/>
                </a:cubicBezTo>
                <a:cubicBezTo>
                  <a:pt x="176" y="111"/>
                  <a:pt x="176" y="111"/>
                  <a:pt x="176" y="111"/>
                </a:cubicBezTo>
                <a:cubicBezTo>
                  <a:pt x="180" y="117"/>
                  <a:pt x="180" y="117"/>
                  <a:pt x="180" y="117"/>
                </a:cubicBezTo>
                <a:cubicBezTo>
                  <a:pt x="180" y="117"/>
                  <a:pt x="180" y="117"/>
                  <a:pt x="180" y="117"/>
                </a:cubicBezTo>
                <a:cubicBezTo>
                  <a:pt x="181" y="125"/>
                  <a:pt x="181" y="125"/>
                  <a:pt x="181" y="125"/>
                </a:cubicBezTo>
                <a:cubicBezTo>
                  <a:pt x="181" y="125"/>
                  <a:pt x="181" y="125"/>
                  <a:pt x="181" y="125"/>
                </a:cubicBezTo>
                <a:cubicBezTo>
                  <a:pt x="180" y="127"/>
                  <a:pt x="180" y="127"/>
                  <a:pt x="180" y="127"/>
                </a:cubicBezTo>
                <a:cubicBezTo>
                  <a:pt x="180" y="127"/>
                  <a:pt x="179" y="127"/>
                  <a:pt x="179" y="127"/>
                </a:cubicBezTo>
                <a:cubicBezTo>
                  <a:pt x="177" y="128"/>
                  <a:pt x="177" y="128"/>
                  <a:pt x="177" y="128"/>
                </a:cubicBezTo>
                <a:cubicBezTo>
                  <a:pt x="177" y="128"/>
                  <a:pt x="176" y="128"/>
                  <a:pt x="176" y="128"/>
                </a:cubicBezTo>
                <a:cubicBezTo>
                  <a:pt x="175" y="127"/>
                  <a:pt x="175" y="127"/>
                  <a:pt x="175" y="127"/>
                </a:cubicBezTo>
                <a:cubicBezTo>
                  <a:pt x="175" y="127"/>
                  <a:pt x="175" y="127"/>
                  <a:pt x="174" y="127"/>
                </a:cubicBezTo>
                <a:cubicBezTo>
                  <a:pt x="173" y="125"/>
                  <a:pt x="173" y="125"/>
                  <a:pt x="173" y="125"/>
                </a:cubicBezTo>
                <a:cubicBezTo>
                  <a:pt x="171" y="125"/>
                  <a:pt x="171" y="125"/>
                  <a:pt x="171" y="125"/>
                </a:cubicBezTo>
                <a:cubicBezTo>
                  <a:pt x="171" y="125"/>
                  <a:pt x="171" y="124"/>
                  <a:pt x="170" y="124"/>
                </a:cubicBezTo>
                <a:cubicBezTo>
                  <a:pt x="170" y="122"/>
                  <a:pt x="170" y="122"/>
                  <a:pt x="170" y="122"/>
                </a:cubicBezTo>
                <a:cubicBezTo>
                  <a:pt x="169" y="122"/>
                  <a:pt x="169" y="121"/>
                  <a:pt x="169" y="121"/>
                </a:cubicBezTo>
                <a:cubicBezTo>
                  <a:pt x="169" y="120"/>
                  <a:pt x="169" y="120"/>
                  <a:pt x="169" y="120"/>
                </a:cubicBezTo>
                <a:cubicBezTo>
                  <a:pt x="168" y="120"/>
                  <a:pt x="168" y="120"/>
                  <a:pt x="168" y="120"/>
                </a:cubicBezTo>
                <a:cubicBezTo>
                  <a:pt x="167" y="118"/>
                  <a:pt x="167" y="118"/>
                  <a:pt x="167" y="118"/>
                </a:cubicBezTo>
                <a:cubicBezTo>
                  <a:pt x="166" y="118"/>
                  <a:pt x="166" y="118"/>
                  <a:pt x="166" y="117"/>
                </a:cubicBezTo>
                <a:cubicBezTo>
                  <a:pt x="166" y="116"/>
                  <a:pt x="166" y="116"/>
                  <a:pt x="166" y="116"/>
                </a:cubicBezTo>
                <a:cubicBezTo>
                  <a:pt x="166" y="116"/>
                  <a:pt x="166" y="116"/>
                  <a:pt x="166" y="116"/>
                </a:cubicBezTo>
                <a:cubicBezTo>
                  <a:pt x="166" y="116"/>
                  <a:pt x="165" y="116"/>
                  <a:pt x="165" y="116"/>
                </a:cubicBezTo>
                <a:cubicBezTo>
                  <a:pt x="165" y="116"/>
                  <a:pt x="164" y="116"/>
                  <a:pt x="164" y="115"/>
                </a:cubicBezTo>
                <a:cubicBezTo>
                  <a:pt x="164" y="114"/>
                  <a:pt x="164" y="114"/>
                  <a:pt x="164" y="114"/>
                </a:cubicBezTo>
                <a:cubicBezTo>
                  <a:pt x="164" y="114"/>
                  <a:pt x="164" y="113"/>
                  <a:pt x="164" y="113"/>
                </a:cubicBezTo>
                <a:cubicBezTo>
                  <a:pt x="165" y="112"/>
                  <a:pt x="165" y="112"/>
                  <a:pt x="165" y="112"/>
                </a:cubicBezTo>
                <a:cubicBezTo>
                  <a:pt x="165" y="110"/>
                  <a:pt x="165" y="110"/>
                  <a:pt x="165" y="110"/>
                </a:cubicBezTo>
                <a:cubicBezTo>
                  <a:pt x="162" y="109"/>
                  <a:pt x="162" y="109"/>
                  <a:pt x="162" y="109"/>
                </a:cubicBezTo>
                <a:cubicBezTo>
                  <a:pt x="160" y="107"/>
                  <a:pt x="160" y="107"/>
                  <a:pt x="160" y="107"/>
                </a:cubicBezTo>
                <a:cubicBezTo>
                  <a:pt x="159" y="107"/>
                  <a:pt x="159" y="107"/>
                  <a:pt x="159" y="107"/>
                </a:cubicBezTo>
                <a:cubicBezTo>
                  <a:pt x="156" y="109"/>
                  <a:pt x="156" y="109"/>
                  <a:pt x="156" y="109"/>
                </a:cubicBezTo>
                <a:cubicBezTo>
                  <a:pt x="156" y="110"/>
                  <a:pt x="155" y="110"/>
                  <a:pt x="155" y="110"/>
                </a:cubicBezTo>
                <a:cubicBezTo>
                  <a:pt x="153" y="109"/>
                  <a:pt x="153" y="109"/>
                  <a:pt x="153" y="109"/>
                </a:cubicBezTo>
                <a:cubicBezTo>
                  <a:pt x="153" y="109"/>
                  <a:pt x="153" y="109"/>
                  <a:pt x="153" y="109"/>
                </a:cubicBezTo>
                <a:cubicBezTo>
                  <a:pt x="151" y="107"/>
                  <a:pt x="151" y="107"/>
                  <a:pt x="151" y="107"/>
                </a:cubicBezTo>
                <a:cubicBezTo>
                  <a:pt x="150" y="106"/>
                  <a:pt x="150" y="106"/>
                  <a:pt x="150" y="106"/>
                </a:cubicBezTo>
                <a:cubicBezTo>
                  <a:pt x="149" y="106"/>
                  <a:pt x="149" y="106"/>
                  <a:pt x="149" y="106"/>
                </a:cubicBezTo>
                <a:cubicBezTo>
                  <a:pt x="145" y="107"/>
                  <a:pt x="145" y="107"/>
                  <a:pt x="145" y="107"/>
                </a:cubicBezTo>
                <a:cubicBezTo>
                  <a:pt x="143" y="108"/>
                  <a:pt x="143" y="108"/>
                  <a:pt x="143" y="108"/>
                </a:cubicBezTo>
                <a:cubicBezTo>
                  <a:pt x="143" y="108"/>
                  <a:pt x="143" y="108"/>
                  <a:pt x="142" y="108"/>
                </a:cubicBezTo>
                <a:cubicBezTo>
                  <a:pt x="141" y="108"/>
                  <a:pt x="141" y="108"/>
                  <a:pt x="141" y="108"/>
                </a:cubicBezTo>
                <a:cubicBezTo>
                  <a:pt x="141" y="108"/>
                  <a:pt x="141" y="108"/>
                  <a:pt x="141" y="108"/>
                </a:cubicBezTo>
                <a:cubicBezTo>
                  <a:pt x="140" y="109"/>
                  <a:pt x="140" y="109"/>
                  <a:pt x="139" y="109"/>
                </a:cubicBezTo>
                <a:cubicBezTo>
                  <a:pt x="138" y="109"/>
                  <a:pt x="138" y="109"/>
                  <a:pt x="138" y="109"/>
                </a:cubicBezTo>
                <a:cubicBezTo>
                  <a:pt x="137" y="110"/>
                  <a:pt x="137" y="110"/>
                  <a:pt x="137" y="110"/>
                </a:cubicBezTo>
                <a:cubicBezTo>
                  <a:pt x="138" y="110"/>
                  <a:pt x="138" y="110"/>
                  <a:pt x="138" y="110"/>
                </a:cubicBezTo>
                <a:cubicBezTo>
                  <a:pt x="139" y="110"/>
                  <a:pt x="139" y="111"/>
                  <a:pt x="139" y="112"/>
                </a:cubicBezTo>
                <a:cubicBezTo>
                  <a:pt x="139" y="113"/>
                  <a:pt x="139" y="113"/>
                  <a:pt x="139" y="113"/>
                </a:cubicBezTo>
                <a:cubicBezTo>
                  <a:pt x="139" y="113"/>
                  <a:pt x="139" y="113"/>
                  <a:pt x="139" y="114"/>
                </a:cubicBezTo>
                <a:cubicBezTo>
                  <a:pt x="138" y="114"/>
                  <a:pt x="138" y="114"/>
                  <a:pt x="138" y="114"/>
                </a:cubicBezTo>
                <a:cubicBezTo>
                  <a:pt x="138" y="115"/>
                  <a:pt x="137" y="115"/>
                  <a:pt x="137" y="115"/>
                </a:cubicBezTo>
                <a:cubicBezTo>
                  <a:pt x="135" y="113"/>
                  <a:pt x="135" y="113"/>
                  <a:pt x="135" y="113"/>
                </a:cubicBezTo>
                <a:cubicBezTo>
                  <a:pt x="135" y="113"/>
                  <a:pt x="134" y="114"/>
                  <a:pt x="134" y="114"/>
                </a:cubicBezTo>
                <a:cubicBezTo>
                  <a:pt x="133" y="114"/>
                  <a:pt x="133" y="114"/>
                  <a:pt x="133" y="114"/>
                </a:cubicBezTo>
                <a:cubicBezTo>
                  <a:pt x="133" y="114"/>
                  <a:pt x="133" y="114"/>
                  <a:pt x="133" y="114"/>
                </a:cubicBezTo>
                <a:cubicBezTo>
                  <a:pt x="131" y="114"/>
                  <a:pt x="131" y="114"/>
                  <a:pt x="131" y="114"/>
                </a:cubicBezTo>
                <a:cubicBezTo>
                  <a:pt x="130" y="114"/>
                  <a:pt x="130" y="114"/>
                  <a:pt x="130" y="114"/>
                </a:cubicBezTo>
                <a:cubicBezTo>
                  <a:pt x="130" y="114"/>
                  <a:pt x="129" y="114"/>
                  <a:pt x="129" y="114"/>
                </a:cubicBezTo>
                <a:cubicBezTo>
                  <a:pt x="128" y="114"/>
                  <a:pt x="128" y="114"/>
                  <a:pt x="128" y="114"/>
                </a:cubicBezTo>
                <a:cubicBezTo>
                  <a:pt x="127" y="114"/>
                  <a:pt x="127" y="114"/>
                  <a:pt x="127" y="113"/>
                </a:cubicBezTo>
                <a:cubicBezTo>
                  <a:pt x="126" y="112"/>
                  <a:pt x="126" y="112"/>
                  <a:pt x="126" y="112"/>
                </a:cubicBezTo>
                <a:cubicBezTo>
                  <a:pt x="125" y="112"/>
                  <a:pt x="125" y="112"/>
                  <a:pt x="125" y="112"/>
                </a:cubicBezTo>
                <a:cubicBezTo>
                  <a:pt x="125" y="112"/>
                  <a:pt x="125" y="112"/>
                  <a:pt x="125" y="112"/>
                </a:cubicBezTo>
                <a:cubicBezTo>
                  <a:pt x="123" y="113"/>
                  <a:pt x="123" y="113"/>
                  <a:pt x="123" y="113"/>
                </a:cubicBezTo>
                <a:cubicBezTo>
                  <a:pt x="123" y="113"/>
                  <a:pt x="122" y="113"/>
                  <a:pt x="122" y="112"/>
                </a:cubicBezTo>
                <a:cubicBezTo>
                  <a:pt x="120" y="112"/>
                  <a:pt x="120" y="112"/>
                  <a:pt x="120" y="112"/>
                </a:cubicBezTo>
                <a:cubicBezTo>
                  <a:pt x="117" y="112"/>
                  <a:pt x="117" y="112"/>
                  <a:pt x="117" y="112"/>
                </a:cubicBezTo>
                <a:cubicBezTo>
                  <a:pt x="115" y="113"/>
                  <a:pt x="115" y="113"/>
                  <a:pt x="115" y="113"/>
                </a:cubicBezTo>
                <a:cubicBezTo>
                  <a:pt x="114" y="113"/>
                  <a:pt x="114" y="113"/>
                  <a:pt x="114" y="113"/>
                </a:cubicBezTo>
                <a:cubicBezTo>
                  <a:pt x="114" y="113"/>
                  <a:pt x="113" y="113"/>
                  <a:pt x="113" y="113"/>
                </a:cubicBezTo>
                <a:cubicBezTo>
                  <a:pt x="113" y="114"/>
                  <a:pt x="113" y="114"/>
                  <a:pt x="113" y="114"/>
                </a:cubicBezTo>
                <a:cubicBezTo>
                  <a:pt x="111" y="115"/>
                  <a:pt x="111" y="115"/>
                  <a:pt x="111" y="115"/>
                </a:cubicBezTo>
                <a:cubicBezTo>
                  <a:pt x="111" y="116"/>
                  <a:pt x="111" y="116"/>
                  <a:pt x="111" y="116"/>
                </a:cubicBezTo>
                <a:cubicBezTo>
                  <a:pt x="111" y="117"/>
                  <a:pt x="110" y="117"/>
                  <a:pt x="110" y="117"/>
                </a:cubicBezTo>
                <a:cubicBezTo>
                  <a:pt x="107" y="117"/>
                  <a:pt x="107" y="117"/>
                  <a:pt x="107" y="117"/>
                </a:cubicBezTo>
                <a:cubicBezTo>
                  <a:pt x="106" y="117"/>
                  <a:pt x="106" y="117"/>
                  <a:pt x="106" y="117"/>
                </a:cubicBezTo>
                <a:cubicBezTo>
                  <a:pt x="104" y="119"/>
                  <a:pt x="104" y="119"/>
                  <a:pt x="104" y="119"/>
                </a:cubicBezTo>
                <a:cubicBezTo>
                  <a:pt x="103" y="120"/>
                  <a:pt x="103" y="120"/>
                  <a:pt x="103" y="120"/>
                </a:cubicBezTo>
                <a:cubicBezTo>
                  <a:pt x="102" y="123"/>
                  <a:pt x="102" y="123"/>
                  <a:pt x="102" y="123"/>
                </a:cubicBezTo>
                <a:cubicBezTo>
                  <a:pt x="103" y="127"/>
                  <a:pt x="103" y="127"/>
                  <a:pt x="103" y="127"/>
                </a:cubicBezTo>
                <a:cubicBezTo>
                  <a:pt x="103" y="130"/>
                  <a:pt x="103" y="130"/>
                  <a:pt x="103" y="130"/>
                </a:cubicBezTo>
                <a:cubicBezTo>
                  <a:pt x="103" y="130"/>
                  <a:pt x="102" y="131"/>
                  <a:pt x="102" y="131"/>
                </a:cubicBezTo>
                <a:close/>
                <a:moveTo>
                  <a:pt x="97" y="127"/>
                </a:moveTo>
                <a:cubicBezTo>
                  <a:pt x="100" y="127"/>
                  <a:pt x="100" y="127"/>
                  <a:pt x="100" y="127"/>
                </a:cubicBezTo>
                <a:cubicBezTo>
                  <a:pt x="100" y="127"/>
                  <a:pt x="100" y="127"/>
                  <a:pt x="100" y="127"/>
                </a:cubicBezTo>
                <a:cubicBezTo>
                  <a:pt x="100" y="123"/>
                  <a:pt x="100" y="123"/>
                  <a:pt x="100" y="123"/>
                </a:cubicBezTo>
                <a:cubicBezTo>
                  <a:pt x="99" y="123"/>
                  <a:pt x="99" y="123"/>
                  <a:pt x="100" y="122"/>
                </a:cubicBezTo>
                <a:cubicBezTo>
                  <a:pt x="101" y="119"/>
                  <a:pt x="101" y="119"/>
                  <a:pt x="101" y="119"/>
                </a:cubicBezTo>
                <a:cubicBezTo>
                  <a:pt x="102" y="117"/>
                  <a:pt x="102" y="117"/>
                  <a:pt x="102" y="117"/>
                </a:cubicBezTo>
                <a:cubicBezTo>
                  <a:pt x="102" y="117"/>
                  <a:pt x="102" y="117"/>
                  <a:pt x="102" y="117"/>
                </a:cubicBezTo>
                <a:cubicBezTo>
                  <a:pt x="104" y="115"/>
                  <a:pt x="104" y="115"/>
                  <a:pt x="104" y="115"/>
                </a:cubicBezTo>
                <a:cubicBezTo>
                  <a:pt x="105" y="115"/>
                  <a:pt x="105" y="115"/>
                  <a:pt x="105" y="115"/>
                </a:cubicBezTo>
                <a:cubicBezTo>
                  <a:pt x="107" y="114"/>
                  <a:pt x="107" y="114"/>
                  <a:pt x="107" y="114"/>
                </a:cubicBezTo>
                <a:cubicBezTo>
                  <a:pt x="109" y="114"/>
                  <a:pt x="109" y="114"/>
                  <a:pt x="109" y="114"/>
                </a:cubicBezTo>
                <a:cubicBezTo>
                  <a:pt x="109" y="114"/>
                  <a:pt x="109" y="114"/>
                  <a:pt x="109" y="114"/>
                </a:cubicBezTo>
                <a:cubicBezTo>
                  <a:pt x="110" y="113"/>
                  <a:pt x="110" y="113"/>
                  <a:pt x="110" y="113"/>
                </a:cubicBezTo>
                <a:cubicBezTo>
                  <a:pt x="110" y="111"/>
                  <a:pt x="110" y="111"/>
                  <a:pt x="110" y="111"/>
                </a:cubicBezTo>
                <a:cubicBezTo>
                  <a:pt x="110" y="111"/>
                  <a:pt x="110" y="110"/>
                  <a:pt x="111" y="110"/>
                </a:cubicBezTo>
                <a:cubicBezTo>
                  <a:pt x="112" y="109"/>
                  <a:pt x="112" y="109"/>
                  <a:pt x="112" y="109"/>
                </a:cubicBezTo>
                <a:cubicBezTo>
                  <a:pt x="112" y="109"/>
                  <a:pt x="113" y="109"/>
                  <a:pt x="113" y="109"/>
                </a:cubicBezTo>
                <a:cubicBezTo>
                  <a:pt x="113" y="109"/>
                  <a:pt x="114" y="110"/>
                  <a:pt x="114" y="110"/>
                </a:cubicBezTo>
                <a:cubicBezTo>
                  <a:pt x="114" y="110"/>
                  <a:pt x="114" y="110"/>
                  <a:pt x="114" y="110"/>
                </a:cubicBezTo>
                <a:cubicBezTo>
                  <a:pt x="116" y="109"/>
                  <a:pt x="116" y="109"/>
                  <a:pt x="116" y="109"/>
                </a:cubicBezTo>
                <a:cubicBezTo>
                  <a:pt x="116" y="109"/>
                  <a:pt x="117" y="109"/>
                  <a:pt x="117" y="109"/>
                </a:cubicBezTo>
                <a:cubicBezTo>
                  <a:pt x="121" y="109"/>
                  <a:pt x="121" y="109"/>
                  <a:pt x="121" y="109"/>
                </a:cubicBezTo>
                <a:cubicBezTo>
                  <a:pt x="121" y="109"/>
                  <a:pt x="121" y="109"/>
                  <a:pt x="121" y="109"/>
                </a:cubicBezTo>
                <a:cubicBezTo>
                  <a:pt x="123" y="110"/>
                  <a:pt x="123" y="110"/>
                  <a:pt x="123" y="110"/>
                </a:cubicBezTo>
                <a:cubicBezTo>
                  <a:pt x="124" y="110"/>
                  <a:pt x="124" y="110"/>
                  <a:pt x="124" y="110"/>
                </a:cubicBezTo>
                <a:cubicBezTo>
                  <a:pt x="125" y="109"/>
                  <a:pt x="125" y="109"/>
                  <a:pt x="125" y="109"/>
                </a:cubicBezTo>
                <a:cubicBezTo>
                  <a:pt x="126" y="109"/>
                  <a:pt x="126" y="109"/>
                  <a:pt x="127" y="109"/>
                </a:cubicBezTo>
                <a:cubicBezTo>
                  <a:pt x="128" y="110"/>
                  <a:pt x="128" y="110"/>
                  <a:pt x="128" y="110"/>
                </a:cubicBezTo>
                <a:cubicBezTo>
                  <a:pt x="129" y="111"/>
                  <a:pt x="129" y="111"/>
                  <a:pt x="129" y="111"/>
                </a:cubicBezTo>
                <a:cubicBezTo>
                  <a:pt x="129" y="112"/>
                  <a:pt x="129" y="112"/>
                  <a:pt x="129" y="112"/>
                </a:cubicBezTo>
                <a:cubicBezTo>
                  <a:pt x="130" y="111"/>
                  <a:pt x="130" y="111"/>
                  <a:pt x="130" y="111"/>
                </a:cubicBezTo>
                <a:cubicBezTo>
                  <a:pt x="131" y="111"/>
                  <a:pt x="131" y="111"/>
                  <a:pt x="131" y="111"/>
                </a:cubicBezTo>
                <a:cubicBezTo>
                  <a:pt x="133" y="111"/>
                  <a:pt x="133" y="111"/>
                  <a:pt x="133" y="111"/>
                </a:cubicBezTo>
                <a:cubicBezTo>
                  <a:pt x="133" y="111"/>
                  <a:pt x="133" y="111"/>
                  <a:pt x="133" y="111"/>
                </a:cubicBezTo>
                <a:cubicBezTo>
                  <a:pt x="133" y="111"/>
                  <a:pt x="133" y="110"/>
                  <a:pt x="133" y="110"/>
                </a:cubicBezTo>
                <a:cubicBezTo>
                  <a:pt x="134" y="110"/>
                  <a:pt x="134" y="110"/>
                  <a:pt x="134" y="110"/>
                </a:cubicBezTo>
                <a:cubicBezTo>
                  <a:pt x="134" y="110"/>
                  <a:pt x="134" y="109"/>
                  <a:pt x="134" y="109"/>
                </a:cubicBezTo>
                <a:cubicBezTo>
                  <a:pt x="135" y="109"/>
                  <a:pt x="135" y="109"/>
                  <a:pt x="135" y="109"/>
                </a:cubicBezTo>
                <a:cubicBezTo>
                  <a:pt x="136" y="107"/>
                  <a:pt x="136" y="107"/>
                  <a:pt x="136" y="107"/>
                </a:cubicBezTo>
                <a:cubicBezTo>
                  <a:pt x="136" y="106"/>
                  <a:pt x="136" y="106"/>
                  <a:pt x="137" y="106"/>
                </a:cubicBezTo>
                <a:cubicBezTo>
                  <a:pt x="139" y="106"/>
                  <a:pt x="139" y="106"/>
                  <a:pt x="139" y="106"/>
                </a:cubicBezTo>
                <a:cubicBezTo>
                  <a:pt x="139" y="106"/>
                  <a:pt x="139" y="106"/>
                  <a:pt x="139" y="106"/>
                </a:cubicBezTo>
                <a:cubicBezTo>
                  <a:pt x="139" y="105"/>
                  <a:pt x="140" y="105"/>
                  <a:pt x="140" y="105"/>
                </a:cubicBezTo>
                <a:cubicBezTo>
                  <a:pt x="142" y="105"/>
                  <a:pt x="142" y="105"/>
                  <a:pt x="142" y="105"/>
                </a:cubicBezTo>
                <a:cubicBezTo>
                  <a:pt x="144" y="104"/>
                  <a:pt x="144" y="104"/>
                  <a:pt x="144" y="104"/>
                </a:cubicBezTo>
                <a:cubicBezTo>
                  <a:pt x="144" y="104"/>
                  <a:pt x="144" y="104"/>
                  <a:pt x="144" y="104"/>
                </a:cubicBezTo>
                <a:cubicBezTo>
                  <a:pt x="148" y="103"/>
                  <a:pt x="148" y="103"/>
                  <a:pt x="148" y="103"/>
                </a:cubicBezTo>
                <a:cubicBezTo>
                  <a:pt x="149" y="103"/>
                  <a:pt x="149" y="103"/>
                  <a:pt x="149" y="103"/>
                </a:cubicBezTo>
                <a:cubicBezTo>
                  <a:pt x="150" y="104"/>
                  <a:pt x="150" y="104"/>
                  <a:pt x="150" y="104"/>
                </a:cubicBezTo>
                <a:cubicBezTo>
                  <a:pt x="152" y="104"/>
                  <a:pt x="152" y="104"/>
                  <a:pt x="152" y="104"/>
                </a:cubicBezTo>
                <a:cubicBezTo>
                  <a:pt x="153" y="104"/>
                  <a:pt x="153" y="104"/>
                  <a:pt x="153" y="105"/>
                </a:cubicBezTo>
                <a:cubicBezTo>
                  <a:pt x="155" y="107"/>
                  <a:pt x="155" y="107"/>
                  <a:pt x="155" y="107"/>
                </a:cubicBezTo>
                <a:cubicBezTo>
                  <a:pt x="157" y="104"/>
                  <a:pt x="157" y="104"/>
                  <a:pt x="157" y="104"/>
                </a:cubicBezTo>
                <a:cubicBezTo>
                  <a:pt x="158" y="104"/>
                  <a:pt x="158" y="104"/>
                  <a:pt x="158" y="104"/>
                </a:cubicBezTo>
                <a:cubicBezTo>
                  <a:pt x="161" y="104"/>
                  <a:pt x="161" y="104"/>
                  <a:pt x="161" y="104"/>
                </a:cubicBezTo>
                <a:cubicBezTo>
                  <a:pt x="161" y="104"/>
                  <a:pt x="161" y="105"/>
                  <a:pt x="161" y="105"/>
                </a:cubicBezTo>
                <a:cubicBezTo>
                  <a:pt x="164" y="107"/>
                  <a:pt x="164" y="107"/>
                  <a:pt x="164" y="107"/>
                </a:cubicBezTo>
                <a:cubicBezTo>
                  <a:pt x="167" y="109"/>
                  <a:pt x="167" y="109"/>
                  <a:pt x="167" y="109"/>
                </a:cubicBezTo>
                <a:cubicBezTo>
                  <a:pt x="167" y="109"/>
                  <a:pt x="167" y="109"/>
                  <a:pt x="167" y="110"/>
                </a:cubicBezTo>
                <a:cubicBezTo>
                  <a:pt x="167" y="113"/>
                  <a:pt x="167" y="113"/>
                  <a:pt x="167" y="113"/>
                </a:cubicBezTo>
                <a:cubicBezTo>
                  <a:pt x="167" y="113"/>
                  <a:pt x="167" y="113"/>
                  <a:pt x="167" y="113"/>
                </a:cubicBezTo>
                <a:cubicBezTo>
                  <a:pt x="167" y="113"/>
                  <a:pt x="167" y="113"/>
                  <a:pt x="167" y="113"/>
                </a:cubicBezTo>
                <a:cubicBezTo>
                  <a:pt x="168" y="113"/>
                  <a:pt x="168" y="113"/>
                  <a:pt x="169" y="114"/>
                </a:cubicBezTo>
                <a:cubicBezTo>
                  <a:pt x="169" y="115"/>
                  <a:pt x="169" y="115"/>
                  <a:pt x="169" y="115"/>
                </a:cubicBezTo>
                <a:cubicBezTo>
                  <a:pt x="169" y="115"/>
                  <a:pt x="169" y="115"/>
                  <a:pt x="169" y="115"/>
                </a:cubicBezTo>
                <a:cubicBezTo>
                  <a:pt x="169" y="117"/>
                  <a:pt x="169" y="117"/>
                  <a:pt x="169" y="117"/>
                </a:cubicBezTo>
                <a:cubicBezTo>
                  <a:pt x="170" y="118"/>
                  <a:pt x="170" y="118"/>
                  <a:pt x="170" y="118"/>
                </a:cubicBezTo>
                <a:cubicBezTo>
                  <a:pt x="170" y="118"/>
                  <a:pt x="170" y="118"/>
                  <a:pt x="170" y="118"/>
                </a:cubicBezTo>
                <a:cubicBezTo>
                  <a:pt x="171" y="118"/>
                  <a:pt x="171" y="118"/>
                  <a:pt x="171" y="119"/>
                </a:cubicBezTo>
                <a:cubicBezTo>
                  <a:pt x="172" y="120"/>
                  <a:pt x="172" y="120"/>
                  <a:pt x="172" y="120"/>
                </a:cubicBezTo>
                <a:cubicBezTo>
                  <a:pt x="172" y="120"/>
                  <a:pt x="172" y="120"/>
                  <a:pt x="172" y="121"/>
                </a:cubicBezTo>
                <a:cubicBezTo>
                  <a:pt x="173" y="122"/>
                  <a:pt x="173" y="122"/>
                  <a:pt x="173" y="122"/>
                </a:cubicBezTo>
                <a:cubicBezTo>
                  <a:pt x="174" y="123"/>
                  <a:pt x="174" y="123"/>
                  <a:pt x="174" y="123"/>
                </a:cubicBezTo>
                <a:cubicBezTo>
                  <a:pt x="174" y="123"/>
                  <a:pt x="174" y="123"/>
                  <a:pt x="175" y="123"/>
                </a:cubicBezTo>
                <a:cubicBezTo>
                  <a:pt x="176" y="125"/>
                  <a:pt x="176" y="125"/>
                  <a:pt x="176" y="125"/>
                </a:cubicBezTo>
                <a:cubicBezTo>
                  <a:pt x="177" y="125"/>
                  <a:pt x="177" y="125"/>
                  <a:pt x="177" y="125"/>
                </a:cubicBezTo>
                <a:cubicBezTo>
                  <a:pt x="178" y="125"/>
                  <a:pt x="178" y="125"/>
                  <a:pt x="178" y="125"/>
                </a:cubicBezTo>
                <a:cubicBezTo>
                  <a:pt x="178" y="124"/>
                  <a:pt x="178" y="124"/>
                  <a:pt x="178" y="124"/>
                </a:cubicBezTo>
                <a:cubicBezTo>
                  <a:pt x="178" y="118"/>
                  <a:pt x="178" y="118"/>
                  <a:pt x="178" y="118"/>
                </a:cubicBezTo>
                <a:cubicBezTo>
                  <a:pt x="177" y="117"/>
                  <a:pt x="177" y="117"/>
                  <a:pt x="177" y="117"/>
                </a:cubicBezTo>
                <a:cubicBezTo>
                  <a:pt x="174" y="112"/>
                  <a:pt x="174" y="112"/>
                  <a:pt x="174" y="112"/>
                </a:cubicBezTo>
                <a:cubicBezTo>
                  <a:pt x="173" y="112"/>
                  <a:pt x="173" y="112"/>
                  <a:pt x="173" y="111"/>
                </a:cubicBezTo>
                <a:cubicBezTo>
                  <a:pt x="173" y="110"/>
                  <a:pt x="173" y="110"/>
                  <a:pt x="173" y="110"/>
                </a:cubicBezTo>
                <a:cubicBezTo>
                  <a:pt x="170" y="105"/>
                  <a:pt x="170" y="105"/>
                  <a:pt x="170" y="105"/>
                </a:cubicBezTo>
                <a:cubicBezTo>
                  <a:pt x="170" y="105"/>
                  <a:pt x="170" y="105"/>
                  <a:pt x="170" y="105"/>
                </a:cubicBezTo>
                <a:cubicBezTo>
                  <a:pt x="168" y="100"/>
                  <a:pt x="168" y="100"/>
                  <a:pt x="168" y="100"/>
                </a:cubicBezTo>
                <a:cubicBezTo>
                  <a:pt x="168" y="100"/>
                  <a:pt x="168" y="100"/>
                  <a:pt x="168" y="100"/>
                </a:cubicBezTo>
                <a:cubicBezTo>
                  <a:pt x="168" y="95"/>
                  <a:pt x="168" y="95"/>
                  <a:pt x="168" y="95"/>
                </a:cubicBezTo>
                <a:cubicBezTo>
                  <a:pt x="168" y="95"/>
                  <a:pt x="168" y="95"/>
                  <a:pt x="168" y="94"/>
                </a:cubicBezTo>
                <a:cubicBezTo>
                  <a:pt x="169" y="94"/>
                  <a:pt x="169" y="94"/>
                  <a:pt x="169" y="94"/>
                </a:cubicBezTo>
                <a:cubicBezTo>
                  <a:pt x="169" y="93"/>
                  <a:pt x="169" y="93"/>
                  <a:pt x="169" y="93"/>
                </a:cubicBezTo>
                <a:cubicBezTo>
                  <a:pt x="170" y="92"/>
                  <a:pt x="170" y="92"/>
                  <a:pt x="170" y="92"/>
                </a:cubicBezTo>
                <a:cubicBezTo>
                  <a:pt x="170" y="91"/>
                  <a:pt x="170" y="91"/>
                  <a:pt x="170" y="91"/>
                </a:cubicBezTo>
                <a:cubicBezTo>
                  <a:pt x="170" y="91"/>
                  <a:pt x="170" y="91"/>
                  <a:pt x="171" y="91"/>
                </a:cubicBezTo>
                <a:cubicBezTo>
                  <a:pt x="171" y="90"/>
                  <a:pt x="171" y="90"/>
                  <a:pt x="171" y="90"/>
                </a:cubicBezTo>
                <a:cubicBezTo>
                  <a:pt x="171" y="90"/>
                  <a:pt x="171" y="90"/>
                  <a:pt x="171" y="90"/>
                </a:cubicBezTo>
                <a:cubicBezTo>
                  <a:pt x="175" y="86"/>
                  <a:pt x="175" y="86"/>
                  <a:pt x="175" y="86"/>
                </a:cubicBezTo>
                <a:cubicBezTo>
                  <a:pt x="176" y="84"/>
                  <a:pt x="176" y="84"/>
                  <a:pt x="176" y="84"/>
                </a:cubicBezTo>
                <a:cubicBezTo>
                  <a:pt x="177" y="82"/>
                  <a:pt x="177" y="82"/>
                  <a:pt x="177" y="82"/>
                </a:cubicBezTo>
                <a:cubicBezTo>
                  <a:pt x="177" y="82"/>
                  <a:pt x="178" y="81"/>
                  <a:pt x="178" y="81"/>
                </a:cubicBezTo>
                <a:cubicBezTo>
                  <a:pt x="180" y="80"/>
                  <a:pt x="180" y="80"/>
                  <a:pt x="180" y="80"/>
                </a:cubicBezTo>
                <a:cubicBezTo>
                  <a:pt x="181" y="79"/>
                  <a:pt x="181" y="79"/>
                  <a:pt x="181" y="79"/>
                </a:cubicBezTo>
                <a:cubicBezTo>
                  <a:pt x="184" y="76"/>
                  <a:pt x="184" y="76"/>
                  <a:pt x="184" y="76"/>
                </a:cubicBezTo>
                <a:cubicBezTo>
                  <a:pt x="184" y="76"/>
                  <a:pt x="184" y="76"/>
                  <a:pt x="184" y="76"/>
                </a:cubicBezTo>
                <a:cubicBezTo>
                  <a:pt x="185" y="75"/>
                  <a:pt x="185" y="75"/>
                  <a:pt x="185" y="75"/>
                </a:cubicBezTo>
                <a:cubicBezTo>
                  <a:pt x="184" y="75"/>
                  <a:pt x="184" y="75"/>
                  <a:pt x="184" y="75"/>
                </a:cubicBezTo>
                <a:cubicBezTo>
                  <a:pt x="184" y="75"/>
                  <a:pt x="184" y="75"/>
                  <a:pt x="184" y="74"/>
                </a:cubicBezTo>
                <a:cubicBezTo>
                  <a:pt x="184" y="74"/>
                  <a:pt x="184" y="74"/>
                  <a:pt x="184" y="74"/>
                </a:cubicBezTo>
                <a:cubicBezTo>
                  <a:pt x="184" y="73"/>
                  <a:pt x="184" y="73"/>
                  <a:pt x="184" y="73"/>
                </a:cubicBezTo>
                <a:cubicBezTo>
                  <a:pt x="184" y="72"/>
                  <a:pt x="184" y="72"/>
                  <a:pt x="185" y="72"/>
                </a:cubicBezTo>
                <a:cubicBezTo>
                  <a:pt x="186" y="72"/>
                  <a:pt x="186" y="72"/>
                  <a:pt x="186" y="72"/>
                </a:cubicBezTo>
                <a:cubicBezTo>
                  <a:pt x="185" y="72"/>
                  <a:pt x="185" y="72"/>
                  <a:pt x="185" y="72"/>
                </a:cubicBezTo>
                <a:cubicBezTo>
                  <a:pt x="184" y="72"/>
                  <a:pt x="184" y="71"/>
                  <a:pt x="184" y="70"/>
                </a:cubicBezTo>
                <a:cubicBezTo>
                  <a:pt x="184" y="70"/>
                  <a:pt x="184" y="70"/>
                  <a:pt x="184" y="70"/>
                </a:cubicBezTo>
                <a:cubicBezTo>
                  <a:pt x="184" y="69"/>
                  <a:pt x="184" y="69"/>
                  <a:pt x="184" y="69"/>
                </a:cubicBezTo>
                <a:cubicBezTo>
                  <a:pt x="186" y="68"/>
                  <a:pt x="186" y="68"/>
                  <a:pt x="186" y="68"/>
                </a:cubicBezTo>
                <a:cubicBezTo>
                  <a:pt x="185" y="67"/>
                  <a:pt x="185" y="67"/>
                  <a:pt x="185" y="67"/>
                </a:cubicBezTo>
                <a:cubicBezTo>
                  <a:pt x="184" y="67"/>
                  <a:pt x="184" y="67"/>
                  <a:pt x="184" y="67"/>
                </a:cubicBezTo>
                <a:cubicBezTo>
                  <a:pt x="184" y="67"/>
                  <a:pt x="184" y="67"/>
                  <a:pt x="183" y="66"/>
                </a:cubicBezTo>
                <a:cubicBezTo>
                  <a:pt x="182" y="65"/>
                  <a:pt x="182" y="65"/>
                  <a:pt x="182" y="65"/>
                </a:cubicBezTo>
                <a:cubicBezTo>
                  <a:pt x="182" y="65"/>
                  <a:pt x="182" y="64"/>
                  <a:pt x="182" y="64"/>
                </a:cubicBezTo>
                <a:cubicBezTo>
                  <a:pt x="182" y="63"/>
                  <a:pt x="182" y="63"/>
                  <a:pt x="182" y="63"/>
                </a:cubicBezTo>
                <a:cubicBezTo>
                  <a:pt x="182" y="63"/>
                  <a:pt x="182" y="63"/>
                  <a:pt x="182" y="63"/>
                </a:cubicBezTo>
                <a:cubicBezTo>
                  <a:pt x="181" y="62"/>
                  <a:pt x="181" y="62"/>
                  <a:pt x="181" y="62"/>
                </a:cubicBezTo>
                <a:cubicBezTo>
                  <a:pt x="182" y="61"/>
                  <a:pt x="182" y="61"/>
                  <a:pt x="182" y="61"/>
                </a:cubicBezTo>
                <a:cubicBezTo>
                  <a:pt x="183" y="60"/>
                  <a:pt x="183" y="60"/>
                  <a:pt x="183" y="60"/>
                </a:cubicBezTo>
                <a:cubicBezTo>
                  <a:pt x="184" y="59"/>
                  <a:pt x="184" y="59"/>
                  <a:pt x="184" y="59"/>
                </a:cubicBezTo>
                <a:cubicBezTo>
                  <a:pt x="185" y="59"/>
                  <a:pt x="185" y="58"/>
                  <a:pt x="185" y="58"/>
                </a:cubicBezTo>
                <a:cubicBezTo>
                  <a:pt x="186" y="58"/>
                  <a:pt x="186" y="58"/>
                  <a:pt x="186" y="59"/>
                </a:cubicBezTo>
                <a:cubicBezTo>
                  <a:pt x="186" y="58"/>
                  <a:pt x="186" y="58"/>
                  <a:pt x="186" y="58"/>
                </a:cubicBezTo>
                <a:cubicBezTo>
                  <a:pt x="186" y="58"/>
                  <a:pt x="186" y="58"/>
                  <a:pt x="186" y="58"/>
                </a:cubicBezTo>
                <a:cubicBezTo>
                  <a:pt x="186" y="57"/>
                  <a:pt x="186" y="57"/>
                  <a:pt x="187" y="57"/>
                </a:cubicBezTo>
                <a:cubicBezTo>
                  <a:pt x="186" y="55"/>
                  <a:pt x="186" y="55"/>
                  <a:pt x="186" y="55"/>
                </a:cubicBezTo>
                <a:cubicBezTo>
                  <a:pt x="186" y="54"/>
                  <a:pt x="186" y="54"/>
                  <a:pt x="186" y="54"/>
                </a:cubicBezTo>
                <a:cubicBezTo>
                  <a:pt x="188" y="51"/>
                  <a:pt x="188" y="51"/>
                  <a:pt x="188" y="51"/>
                </a:cubicBezTo>
                <a:cubicBezTo>
                  <a:pt x="188" y="50"/>
                  <a:pt x="188" y="50"/>
                  <a:pt x="188" y="50"/>
                </a:cubicBezTo>
                <a:cubicBezTo>
                  <a:pt x="188" y="48"/>
                  <a:pt x="188" y="48"/>
                  <a:pt x="188" y="48"/>
                </a:cubicBezTo>
                <a:cubicBezTo>
                  <a:pt x="188" y="47"/>
                  <a:pt x="188" y="47"/>
                  <a:pt x="188" y="47"/>
                </a:cubicBezTo>
                <a:cubicBezTo>
                  <a:pt x="187" y="47"/>
                  <a:pt x="187" y="47"/>
                  <a:pt x="187" y="47"/>
                </a:cubicBezTo>
                <a:cubicBezTo>
                  <a:pt x="187" y="47"/>
                  <a:pt x="187" y="46"/>
                  <a:pt x="187" y="45"/>
                </a:cubicBezTo>
                <a:cubicBezTo>
                  <a:pt x="187" y="45"/>
                  <a:pt x="187" y="45"/>
                  <a:pt x="187" y="45"/>
                </a:cubicBezTo>
                <a:cubicBezTo>
                  <a:pt x="188" y="44"/>
                  <a:pt x="188" y="44"/>
                  <a:pt x="188" y="44"/>
                </a:cubicBezTo>
                <a:cubicBezTo>
                  <a:pt x="189" y="44"/>
                  <a:pt x="189" y="44"/>
                  <a:pt x="189" y="44"/>
                </a:cubicBezTo>
                <a:cubicBezTo>
                  <a:pt x="189" y="44"/>
                  <a:pt x="189" y="44"/>
                  <a:pt x="190" y="44"/>
                </a:cubicBezTo>
                <a:cubicBezTo>
                  <a:pt x="191" y="44"/>
                  <a:pt x="191" y="44"/>
                  <a:pt x="191" y="44"/>
                </a:cubicBezTo>
                <a:cubicBezTo>
                  <a:pt x="193" y="42"/>
                  <a:pt x="193" y="42"/>
                  <a:pt x="193" y="42"/>
                </a:cubicBezTo>
                <a:cubicBezTo>
                  <a:pt x="193" y="41"/>
                  <a:pt x="193" y="41"/>
                  <a:pt x="193" y="41"/>
                </a:cubicBezTo>
                <a:cubicBezTo>
                  <a:pt x="193" y="41"/>
                  <a:pt x="193" y="40"/>
                  <a:pt x="193" y="40"/>
                </a:cubicBezTo>
                <a:cubicBezTo>
                  <a:pt x="193" y="39"/>
                  <a:pt x="194" y="39"/>
                  <a:pt x="194" y="39"/>
                </a:cubicBezTo>
                <a:cubicBezTo>
                  <a:pt x="194" y="39"/>
                  <a:pt x="194" y="39"/>
                  <a:pt x="194" y="39"/>
                </a:cubicBezTo>
                <a:cubicBezTo>
                  <a:pt x="195" y="39"/>
                  <a:pt x="195" y="39"/>
                  <a:pt x="195" y="39"/>
                </a:cubicBezTo>
                <a:cubicBezTo>
                  <a:pt x="196" y="38"/>
                  <a:pt x="196" y="38"/>
                  <a:pt x="196" y="38"/>
                </a:cubicBezTo>
                <a:cubicBezTo>
                  <a:pt x="196" y="37"/>
                  <a:pt x="196" y="37"/>
                  <a:pt x="196" y="37"/>
                </a:cubicBezTo>
                <a:cubicBezTo>
                  <a:pt x="196" y="37"/>
                  <a:pt x="196" y="36"/>
                  <a:pt x="196" y="36"/>
                </a:cubicBezTo>
                <a:cubicBezTo>
                  <a:pt x="197" y="36"/>
                  <a:pt x="197" y="36"/>
                  <a:pt x="198" y="36"/>
                </a:cubicBezTo>
                <a:cubicBezTo>
                  <a:pt x="198" y="36"/>
                  <a:pt x="198" y="36"/>
                  <a:pt x="198" y="36"/>
                </a:cubicBezTo>
                <a:cubicBezTo>
                  <a:pt x="198" y="36"/>
                  <a:pt x="198" y="36"/>
                  <a:pt x="198" y="36"/>
                </a:cubicBezTo>
                <a:cubicBezTo>
                  <a:pt x="197" y="35"/>
                  <a:pt x="197" y="35"/>
                  <a:pt x="197" y="35"/>
                </a:cubicBezTo>
                <a:cubicBezTo>
                  <a:pt x="196" y="34"/>
                  <a:pt x="196" y="34"/>
                  <a:pt x="196" y="33"/>
                </a:cubicBezTo>
                <a:cubicBezTo>
                  <a:pt x="196" y="33"/>
                  <a:pt x="196" y="33"/>
                  <a:pt x="196" y="33"/>
                </a:cubicBezTo>
                <a:cubicBezTo>
                  <a:pt x="196" y="33"/>
                  <a:pt x="195" y="32"/>
                  <a:pt x="195" y="32"/>
                </a:cubicBezTo>
                <a:cubicBezTo>
                  <a:pt x="197" y="27"/>
                  <a:pt x="197" y="27"/>
                  <a:pt x="197" y="27"/>
                </a:cubicBezTo>
                <a:cubicBezTo>
                  <a:pt x="197" y="27"/>
                  <a:pt x="197" y="27"/>
                  <a:pt x="197" y="27"/>
                </a:cubicBezTo>
                <a:cubicBezTo>
                  <a:pt x="199" y="25"/>
                  <a:pt x="199" y="25"/>
                  <a:pt x="199" y="25"/>
                </a:cubicBezTo>
                <a:cubicBezTo>
                  <a:pt x="200" y="23"/>
                  <a:pt x="200" y="23"/>
                  <a:pt x="200" y="23"/>
                </a:cubicBezTo>
                <a:cubicBezTo>
                  <a:pt x="200" y="22"/>
                  <a:pt x="200" y="22"/>
                  <a:pt x="200" y="22"/>
                </a:cubicBezTo>
                <a:cubicBezTo>
                  <a:pt x="200" y="22"/>
                  <a:pt x="200" y="22"/>
                  <a:pt x="201" y="21"/>
                </a:cubicBezTo>
                <a:cubicBezTo>
                  <a:pt x="205" y="18"/>
                  <a:pt x="205" y="18"/>
                  <a:pt x="205" y="18"/>
                </a:cubicBezTo>
                <a:cubicBezTo>
                  <a:pt x="204" y="18"/>
                  <a:pt x="204" y="18"/>
                  <a:pt x="204" y="18"/>
                </a:cubicBezTo>
                <a:cubicBezTo>
                  <a:pt x="204" y="17"/>
                  <a:pt x="203" y="17"/>
                  <a:pt x="203" y="17"/>
                </a:cubicBezTo>
                <a:cubicBezTo>
                  <a:pt x="203" y="16"/>
                  <a:pt x="203" y="16"/>
                  <a:pt x="203" y="16"/>
                </a:cubicBezTo>
                <a:cubicBezTo>
                  <a:pt x="202" y="16"/>
                  <a:pt x="202" y="16"/>
                  <a:pt x="202" y="16"/>
                </a:cubicBezTo>
                <a:cubicBezTo>
                  <a:pt x="202" y="16"/>
                  <a:pt x="201" y="15"/>
                  <a:pt x="201" y="15"/>
                </a:cubicBezTo>
                <a:cubicBezTo>
                  <a:pt x="200" y="14"/>
                  <a:pt x="200" y="14"/>
                  <a:pt x="200" y="14"/>
                </a:cubicBezTo>
                <a:cubicBezTo>
                  <a:pt x="200" y="14"/>
                  <a:pt x="200" y="14"/>
                  <a:pt x="200" y="14"/>
                </a:cubicBezTo>
                <a:cubicBezTo>
                  <a:pt x="199" y="10"/>
                  <a:pt x="199" y="10"/>
                  <a:pt x="199" y="10"/>
                </a:cubicBezTo>
                <a:cubicBezTo>
                  <a:pt x="199" y="9"/>
                  <a:pt x="199" y="9"/>
                  <a:pt x="199" y="9"/>
                </a:cubicBezTo>
                <a:cubicBezTo>
                  <a:pt x="199" y="9"/>
                  <a:pt x="199" y="9"/>
                  <a:pt x="199" y="9"/>
                </a:cubicBezTo>
                <a:cubicBezTo>
                  <a:pt x="197" y="10"/>
                  <a:pt x="197" y="10"/>
                  <a:pt x="197" y="10"/>
                </a:cubicBezTo>
                <a:cubicBezTo>
                  <a:pt x="197" y="10"/>
                  <a:pt x="196" y="10"/>
                  <a:pt x="196" y="10"/>
                </a:cubicBezTo>
                <a:cubicBezTo>
                  <a:pt x="195" y="10"/>
                  <a:pt x="195" y="10"/>
                  <a:pt x="195" y="10"/>
                </a:cubicBezTo>
                <a:cubicBezTo>
                  <a:pt x="195" y="12"/>
                  <a:pt x="195" y="12"/>
                  <a:pt x="195" y="12"/>
                </a:cubicBezTo>
                <a:cubicBezTo>
                  <a:pt x="195" y="14"/>
                  <a:pt x="195" y="14"/>
                  <a:pt x="195" y="14"/>
                </a:cubicBezTo>
                <a:cubicBezTo>
                  <a:pt x="195" y="18"/>
                  <a:pt x="195" y="18"/>
                  <a:pt x="195" y="18"/>
                </a:cubicBezTo>
                <a:cubicBezTo>
                  <a:pt x="195" y="18"/>
                  <a:pt x="195" y="18"/>
                  <a:pt x="195" y="18"/>
                </a:cubicBezTo>
                <a:cubicBezTo>
                  <a:pt x="194" y="21"/>
                  <a:pt x="194" y="21"/>
                  <a:pt x="194" y="21"/>
                </a:cubicBezTo>
                <a:cubicBezTo>
                  <a:pt x="194" y="21"/>
                  <a:pt x="194" y="21"/>
                  <a:pt x="194" y="21"/>
                </a:cubicBezTo>
                <a:cubicBezTo>
                  <a:pt x="193" y="22"/>
                  <a:pt x="193" y="22"/>
                  <a:pt x="193" y="22"/>
                </a:cubicBezTo>
                <a:cubicBezTo>
                  <a:pt x="193" y="22"/>
                  <a:pt x="193" y="22"/>
                  <a:pt x="193" y="22"/>
                </a:cubicBezTo>
                <a:cubicBezTo>
                  <a:pt x="193" y="23"/>
                  <a:pt x="192" y="24"/>
                  <a:pt x="191" y="24"/>
                </a:cubicBezTo>
                <a:cubicBezTo>
                  <a:pt x="188" y="24"/>
                  <a:pt x="188" y="24"/>
                  <a:pt x="188" y="24"/>
                </a:cubicBezTo>
                <a:cubicBezTo>
                  <a:pt x="186" y="25"/>
                  <a:pt x="186" y="25"/>
                  <a:pt x="186" y="25"/>
                </a:cubicBezTo>
                <a:cubicBezTo>
                  <a:pt x="181" y="27"/>
                  <a:pt x="181" y="27"/>
                  <a:pt x="181" y="27"/>
                </a:cubicBezTo>
                <a:cubicBezTo>
                  <a:pt x="178" y="31"/>
                  <a:pt x="178" y="31"/>
                  <a:pt x="178" y="31"/>
                </a:cubicBezTo>
                <a:cubicBezTo>
                  <a:pt x="178" y="31"/>
                  <a:pt x="178" y="31"/>
                  <a:pt x="178" y="31"/>
                </a:cubicBezTo>
                <a:cubicBezTo>
                  <a:pt x="178" y="34"/>
                  <a:pt x="178" y="34"/>
                  <a:pt x="178" y="34"/>
                </a:cubicBezTo>
                <a:cubicBezTo>
                  <a:pt x="178" y="34"/>
                  <a:pt x="178" y="35"/>
                  <a:pt x="178" y="35"/>
                </a:cubicBezTo>
                <a:cubicBezTo>
                  <a:pt x="174" y="38"/>
                  <a:pt x="174" y="38"/>
                  <a:pt x="174" y="38"/>
                </a:cubicBezTo>
                <a:cubicBezTo>
                  <a:pt x="174" y="38"/>
                  <a:pt x="174" y="38"/>
                  <a:pt x="174" y="38"/>
                </a:cubicBezTo>
                <a:cubicBezTo>
                  <a:pt x="170" y="38"/>
                  <a:pt x="170" y="38"/>
                  <a:pt x="170" y="38"/>
                </a:cubicBezTo>
                <a:cubicBezTo>
                  <a:pt x="170" y="40"/>
                  <a:pt x="170" y="40"/>
                  <a:pt x="170" y="40"/>
                </a:cubicBezTo>
                <a:cubicBezTo>
                  <a:pt x="170" y="40"/>
                  <a:pt x="170" y="41"/>
                  <a:pt x="170" y="41"/>
                </a:cubicBezTo>
                <a:cubicBezTo>
                  <a:pt x="167" y="43"/>
                  <a:pt x="167" y="43"/>
                  <a:pt x="167" y="43"/>
                </a:cubicBezTo>
                <a:cubicBezTo>
                  <a:pt x="164" y="46"/>
                  <a:pt x="164" y="46"/>
                  <a:pt x="164" y="46"/>
                </a:cubicBezTo>
                <a:cubicBezTo>
                  <a:pt x="160" y="49"/>
                  <a:pt x="160" y="49"/>
                  <a:pt x="160" y="49"/>
                </a:cubicBezTo>
                <a:cubicBezTo>
                  <a:pt x="160" y="49"/>
                  <a:pt x="160" y="49"/>
                  <a:pt x="160" y="49"/>
                </a:cubicBezTo>
                <a:cubicBezTo>
                  <a:pt x="158" y="50"/>
                  <a:pt x="158" y="50"/>
                  <a:pt x="158" y="50"/>
                </a:cubicBezTo>
                <a:cubicBezTo>
                  <a:pt x="158" y="50"/>
                  <a:pt x="158" y="50"/>
                  <a:pt x="157" y="50"/>
                </a:cubicBezTo>
                <a:cubicBezTo>
                  <a:pt x="155" y="50"/>
                  <a:pt x="155" y="50"/>
                  <a:pt x="155" y="50"/>
                </a:cubicBezTo>
                <a:cubicBezTo>
                  <a:pt x="155" y="50"/>
                  <a:pt x="155" y="50"/>
                  <a:pt x="155" y="50"/>
                </a:cubicBezTo>
                <a:cubicBezTo>
                  <a:pt x="153" y="49"/>
                  <a:pt x="153" y="49"/>
                  <a:pt x="153" y="49"/>
                </a:cubicBezTo>
                <a:cubicBezTo>
                  <a:pt x="153" y="49"/>
                  <a:pt x="152" y="48"/>
                  <a:pt x="152" y="48"/>
                </a:cubicBezTo>
                <a:cubicBezTo>
                  <a:pt x="152" y="46"/>
                  <a:pt x="152" y="46"/>
                  <a:pt x="152" y="46"/>
                </a:cubicBezTo>
                <a:cubicBezTo>
                  <a:pt x="152" y="45"/>
                  <a:pt x="153" y="45"/>
                  <a:pt x="153" y="45"/>
                </a:cubicBezTo>
                <a:cubicBezTo>
                  <a:pt x="155" y="43"/>
                  <a:pt x="155" y="43"/>
                  <a:pt x="155" y="43"/>
                </a:cubicBezTo>
                <a:cubicBezTo>
                  <a:pt x="155" y="41"/>
                  <a:pt x="155" y="41"/>
                  <a:pt x="155" y="41"/>
                </a:cubicBezTo>
                <a:cubicBezTo>
                  <a:pt x="154" y="40"/>
                  <a:pt x="154" y="40"/>
                  <a:pt x="154" y="40"/>
                </a:cubicBezTo>
                <a:cubicBezTo>
                  <a:pt x="153" y="38"/>
                  <a:pt x="153" y="38"/>
                  <a:pt x="153" y="38"/>
                </a:cubicBezTo>
                <a:cubicBezTo>
                  <a:pt x="152" y="40"/>
                  <a:pt x="152" y="40"/>
                  <a:pt x="152" y="40"/>
                </a:cubicBezTo>
                <a:cubicBezTo>
                  <a:pt x="151" y="40"/>
                  <a:pt x="151" y="41"/>
                  <a:pt x="150" y="40"/>
                </a:cubicBezTo>
                <a:cubicBezTo>
                  <a:pt x="149" y="40"/>
                  <a:pt x="149" y="40"/>
                  <a:pt x="149" y="40"/>
                </a:cubicBezTo>
                <a:cubicBezTo>
                  <a:pt x="149" y="40"/>
                  <a:pt x="149" y="40"/>
                  <a:pt x="149" y="39"/>
                </a:cubicBezTo>
                <a:cubicBezTo>
                  <a:pt x="148" y="38"/>
                  <a:pt x="148" y="38"/>
                  <a:pt x="148" y="38"/>
                </a:cubicBezTo>
                <a:cubicBezTo>
                  <a:pt x="148" y="38"/>
                  <a:pt x="148" y="37"/>
                  <a:pt x="149" y="37"/>
                </a:cubicBezTo>
                <a:cubicBezTo>
                  <a:pt x="150" y="35"/>
                  <a:pt x="150" y="35"/>
                  <a:pt x="150" y="35"/>
                </a:cubicBezTo>
                <a:cubicBezTo>
                  <a:pt x="150" y="34"/>
                  <a:pt x="150" y="34"/>
                  <a:pt x="150" y="34"/>
                </a:cubicBezTo>
                <a:cubicBezTo>
                  <a:pt x="150" y="33"/>
                  <a:pt x="150" y="33"/>
                  <a:pt x="150" y="33"/>
                </a:cubicBezTo>
                <a:cubicBezTo>
                  <a:pt x="150" y="33"/>
                  <a:pt x="149" y="33"/>
                  <a:pt x="149" y="32"/>
                </a:cubicBezTo>
                <a:cubicBezTo>
                  <a:pt x="149" y="32"/>
                  <a:pt x="149" y="32"/>
                  <a:pt x="149" y="32"/>
                </a:cubicBezTo>
                <a:cubicBezTo>
                  <a:pt x="148" y="31"/>
                  <a:pt x="148" y="31"/>
                  <a:pt x="148" y="31"/>
                </a:cubicBezTo>
                <a:cubicBezTo>
                  <a:pt x="148" y="31"/>
                  <a:pt x="148" y="31"/>
                  <a:pt x="148" y="31"/>
                </a:cubicBezTo>
                <a:cubicBezTo>
                  <a:pt x="146" y="30"/>
                  <a:pt x="146" y="30"/>
                  <a:pt x="146" y="30"/>
                </a:cubicBezTo>
                <a:cubicBezTo>
                  <a:pt x="146" y="30"/>
                  <a:pt x="146" y="30"/>
                  <a:pt x="146" y="30"/>
                </a:cubicBezTo>
                <a:cubicBezTo>
                  <a:pt x="146" y="31"/>
                  <a:pt x="146" y="31"/>
                  <a:pt x="146" y="31"/>
                </a:cubicBezTo>
                <a:cubicBezTo>
                  <a:pt x="146" y="31"/>
                  <a:pt x="146" y="32"/>
                  <a:pt x="146" y="32"/>
                </a:cubicBezTo>
                <a:cubicBezTo>
                  <a:pt x="145" y="32"/>
                  <a:pt x="145" y="32"/>
                  <a:pt x="145" y="32"/>
                </a:cubicBezTo>
                <a:cubicBezTo>
                  <a:pt x="145" y="34"/>
                  <a:pt x="145" y="34"/>
                  <a:pt x="145" y="34"/>
                </a:cubicBezTo>
                <a:cubicBezTo>
                  <a:pt x="145" y="35"/>
                  <a:pt x="144" y="35"/>
                  <a:pt x="143" y="35"/>
                </a:cubicBezTo>
                <a:cubicBezTo>
                  <a:pt x="143" y="35"/>
                  <a:pt x="143" y="35"/>
                  <a:pt x="143" y="35"/>
                </a:cubicBezTo>
                <a:cubicBezTo>
                  <a:pt x="143" y="37"/>
                  <a:pt x="143" y="37"/>
                  <a:pt x="143" y="37"/>
                </a:cubicBezTo>
                <a:cubicBezTo>
                  <a:pt x="143" y="37"/>
                  <a:pt x="143" y="37"/>
                  <a:pt x="143" y="37"/>
                </a:cubicBezTo>
                <a:cubicBezTo>
                  <a:pt x="142" y="38"/>
                  <a:pt x="142" y="38"/>
                  <a:pt x="142" y="38"/>
                </a:cubicBezTo>
                <a:cubicBezTo>
                  <a:pt x="142" y="40"/>
                  <a:pt x="142" y="40"/>
                  <a:pt x="142" y="40"/>
                </a:cubicBezTo>
                <a:cubicBezTo>
                  <a:pt x="143" y="42"/>
                  <a:pt x="143" y="42"/>
                  <a:pt x="143" y="42"/>
                </a:cubicBezTo>
                <a:cubicBezTo>
                  <a:pt x="144" y="43"/>
                  <a:pt x="144" y="43"/>
                  <a:pt x="144" y="43"/>
                </a:cubicBezTo>
                <a:cubicBezTo>
                  <a:pt x="144" y="47"/>
                  <a:pt x="144" y="47"/>
                  <a:pt x="144" y="47"/>
                </a:cubicBezTo>
                <a:cubicBezTo>
                  <a:pt x="144" y="47"/>
                  <a:pt x="144" y="47"/>
                  <a:pt x="144" y="47"/>
                </a:cubicBezTo>
                <a:cubicBezTo>
                  <a:pt x="143" y="49"/>
                  <a:pt x="143" y="49"/>
                  <a:pt x="143" y="49"/>
                </a:cubicBezTo>
                <a:cubicBezTo>
                  <a:pt x="143" y="50"/>
                  <a:pt x="143" y="50"/>
                  <a:pt x="143" y="50"/>
                </a:cubicBezTo>
                <a:cubicBezTo>
                  <a:pt x="143" y="50"/>
                  <a:pt x="142" y="51"/>
                  <a:pt x="142" y="51"/>
                </a:cubicBezTo>
                <a:cubicBezTo>
                  <a:pt x="141" y="51"/>
                  <a:pt x="141" y="51"/>
                  <a:pt x="141" y="51"/>
                </a:cubicBezTo>
                <a:cubicBezTo>
                  <a:pt x="141" y="52"/>
                  <a:pt x="141" y="52"/>
                  <a:pt x="141" y="52"/>
                </a:cubicBezTo>
                <a:cubicBezTo>
                  <a:pt x="139" y="52"/>
                  <a:pt x="139" y="52"/>
                  <a:pt x="139" y="52"/>
                </a:cubicBezTo>
                <a:cubicBezTo>
                  <a:pt x="138" y="52"/>
                  <a:pt x="138" y="51"/>
                  <a:pt x="138" y="51"/>
                </a:cubicBezTo>
                <a:cubicBezTo>
                  <a:pt x="135" y="47"/>
                  <a:pt x="135" y="47"/>
                  <a:pt x="135" y="47"/>
                </a:cubicBezTo>
                <a:cubicBezTo>
                  <a:pt x="135" y="47"/>
                  <a:pt x="135" y="46"/>
                  <a:pt x="135" y="46"/>
                </a:cubicBezTo>
                <a:cubicBezTo>
                  <a:pt x="135" y="40"/>
                  <a:pt x="135" y="40"/>
                  <a:pt x="135" y="40"/>
                </a:cubicBezTo>
                <a:cubicBezTo>
                  <a:pt x="135" y="39"/>
                  <a:pt x="135" y="39"/>
                  <a:pt x="135" y="39"/>
                </a:cubicBezTo>
                <a:cubicBezTo>
                  <a:pt x="135" y="38"/>
                  <a:pt x="135" y="38"/>
                  <a:pt x="135" y="38"/>
                </a:cubicBezTo>
                <a:cubicBezTo>
                  <a:pt x="135" y="38"/>
                  <a:pt x="135" y="38"/>
                  <a:pt x="134" y="38"/>
                </a:cubicBezTo>
                <a:cubicBezTo>
                  <a:pt x="134" y="38"/>
                  <a:pt x="134" y="37"/>
                  <a:pt x="134" y="37"/>
                </a:cubicBezTo>
                <a:cubicBezTo>
                  <a:pt x="134" y="35"/>
                  <a:pt x="134" y="35"/>
                  <a:pt x="134" y="35"/>
                </a:cubicBezTo>
                <a:cubicBezTo>
                  <a:pt x="134" y="35"/>
                  <a:pt x="134" y="34"/>
                  <a:pt x="134" y="34"/>
                </a:cubicBezTo>
                <a:cubicBezTo>
                  <a:pt x="134" y="34"/>
                  <a:pt x="134" y="34"/>
                  <a:pt x="134" y="34"/>
                </a:cubicBezTo>
                <a:cubicBezTo>
                  <a:pt x="134" y="33"/>
                  <a:pt x="134" y="33"/>
                  <a:pt x="134" y="33"/>
                </a:cubicBezTo>
                <a:cubicBezTo>
                  <a:pt x="134" y="33"/>
                  <a:pt x="134" y="33"/>
                  <a:pt x="135" y="33"/>
                </a:cubicBezTo>
                <a:cubicBezTo>
                  <a:pt x="137" y="29"/>
                  <a:pt x="137" y="29"/>
                  <a:pt x="137" y="29"/>
                </a:cubicBezTo>
                <a:cubicBezTo>
                  <a:pt x="137" y="29"/>
                  <a:pt x="137" y="29"/>
                  <a:pt x="138" y="29"/>
                </a:cubicBezTo>
                <a:cubicBezTo>
                  <a:pt x="138" y="29"/>
                  <a:pt x="138" y="29"/>
                  <a:pt x="138" y="29"/>
                </a:cubicBezTo>
                <a:cubicBezTo>
                  <a:pt x="139" y="28"/>
                  <a:pt x="139" y="28"/>
                  <a:pt x="139" y="28"/>
                </a:cubicBezTo>
                <a:cubicBezTo>
                  <a:pt x="139" y="28"/>
                  <a:pt x="139" y="28"/>
                  <a:pt x="139" y="28"/>
                </a:cubicBezTo>
                <a:cubicBezTo>
                  <a:pt x="136" y="28"/>
                  <a:pt x="136" y="28"/>
                  <a:pt x="136" y="28"/>
                </a:cubicBezTo>
                <a:cubicBezTo>
                  <a:pt x="136" y="28"/>
                  <a:pt x="136" y="28"/>
                  <a:pt x="136" y="27"/>
                </a:cubicBezTo>
                <a:cubicBezTo>
                  <a:pt x="134" y="26"/>
                  <a:pt x="134" y="26"/>
                  <a:pt x="134" y="26"/>
                </a:cubicBezTo>
                <a:cubicBezTo>
                  <a:pt x="133" y="27"/>
                  <a:pt x="133" y="27"/>
                  <a:pt x="133" y="27"/>
                </a:cubicBezTo>
                <a:cubicBezTo>
                  <a:pt x="132" y="27"/>
                  <a:pt x="132" y="27"/>
                  <a:pt x="132" y="26"/>
                </a:cubicBezTo>
                <a:cubicBezTo>
                  <a:pt x="131" y="26"/>
                  <a:pt x="131" y="26"/>
                  <a:pt x="131" y="26"/>
                </a:cubicBezTo>
                <a:cubicBezTo>
                  <a:pt x="130" y="26"/>
                  <a:pt x="130" y="26"/>
                  <a:pt x="130" y="26"/>
                </a:cubicBezTo>
                <a:cubicBezTo>
                  <a:pt x="130" y="26"/>
                  <a:pt x="130" y="27"/>
                  <a:pt x="130" y="27"/>
                </a:cubicBezTo>
                <a:cubicBezTo>
                  <a:pt x="127" y="28"/>
                  <a:pt x="127" y="28"/>
                  <a:pt x="127" y="28"/>
                </a:cubicBezTo>
                <a:cubicBezTo>
                  <a:pt x="127" y="28"/>
                  <a:pt x="126" y="28"/>
                  <a:pt x="126" y="28"/>
                </a:cubicBezTo>
                <a:cubicBezTo>
                  <a:pt x="123" y="27"/>
                  <a:pt x="123" y="27"/>
                  <a:pt x="123" y="27"/>
                </a:cubicBezTo>
                <a:cubicBezTo>
                  <a:pt x="121" y="28"/>
                  <a:pt x="121" y="28"/>
                  <a:pt x="121" y="28"/>
                </a:cubicBezTo>
                <a:cubicBezTo>
                  <a:pt x="120" y="28"/>
                  <a:pt x="120" y="28"/>
                  <a:pt x="119" y="28"/>
                </a:cubicBezTo>
                <a:cubicBezTo>
                  <a:pt x="119" y="27"/>
                  <a:pt x="119" y="26"/>
                  <a:pt x="119" y="26"/>
                </a:cubicBezTo>
                <a:cubicBezTo>
                  <a:pt x="121" y="23"/>
                  <a:pt x="121" y="23"/>
                  <a:pt x="121" y="23"/>
                </a:cubicBezTo>
                <a:cubicBezTo>
                  <a:pt x="124" y="21"/>
                  <a:pt x="124" y="21"/>
                  <a:pt x="124" y="21"/>
                </a:cubicBezTo>
                <a:cubicBezTo>
                  <a:pt x="124" y="21"/>
                  <a:pt x="124" y="21"/>
                  <a:pt x="124" y="21"/>
                </a:cubicBezTo>
                <a:cubicBezTo>
                  <a:pt x="124" y="21"/>
                  <a:pt x="124" y="21"/>
                  <a:pt x="124" y="21"/>
                </a:cubicBezTo>
                <a:cubicBezTo>
                  <a:pt x="123" y="21"/>
                  <a:pt x="123" y="21"/>
                  <a:pt x="123" y="21"/>
                </a:cubicBezTo>
                <a:cubicBezTo>
                  <a:pt x="123" y="21"/>
                  <a:pt x="123" y="21"/>
                  <a:pt x="123" y="21"/>
                </a:cubicBezTo>
                <a:cubicBezTo>
                  <a:pt x="121" y="21"/>
                  <a:pt x="121" y="21"/>
                  <a:pt x="121" y="21"/>
                </a:cubicBezTo>
                <a:cubicBezTo>
                  <a:pt x="120" y="21"/>
                  <a:pt x="120" y="21"/>
                  <a:pt x="120" y="21"/>
                </a:cubicBezTo>
                <a:cubicBezTo>
                  <a:pt x="119" y="20"/>
                  <a:pt x="119" y="20"/>
                  <a:pt x="119" y="20"/>
                </a:cubicBezTo>
                <a:cubicBezTo>
                  <a:pt x="119" y="20"/>
                  <a:pt x="119" y="20"/>
                  <a:pt x="119" y="20"/>
                </a:cubicBezTo>
                <a:cubicBezTo>
                  <a:pt x="118" y="21"/>
                  <a:pt x="118" y="20"/>
                  <a:pt x="117" y="20"/>
                </a:cubicBezTo>
                <a:cubicBezTo>
                  <a:pt x="117" y="19"/>
                  <a:pt x="117" y="19"/>
                  <a:pt x="117" y="19"/>
                </a:cubicBezTo>
                <a:cubicBezTo>
                  <a:pt x="116" y="19"/>
                  <a:pt x="116" y="19"/>
                  <a:pt x="116" y="19"/>
                </a:cubicBezTo>
                <a:cubicBezTo>
                  <a:pt x="115" y="19"/>
                  <a:pt x="115" y="19"/>
                  <a:pt x="115" y="19"/>
                </a:cubicBezTo>
                <a:cubicBezTo>
                  <a:pt x="115" y="19"/>
                  <a:pt x="115" y="19"/>
                  <a:pt x="115" y="19"/>
                </a:cubicBezTo>
                <a:cubicBezTo>
                  <a:pt x="114" y="19"/>
                  <a:pt x="114" y="19"/>
                  <a:pt x="114" y="19"/>
                </a:cubicBezTo>
                <a:cubicBezTo>
                  <a:pt x="113" y="19"/>
                  <a:pt x="113" y="19"/>
                  <a:pt x="113" y="19"/>
                </a:cubicBezTo>
                <a:cubicBezTo>
                  <a:pt x="110" y="17"/>
                  <a:pt x="110" y="17"/>
                  <a:pt x="110" y="17"/>
                </a:cubicBezTo>
                <a:cubicBezTo>
                  <a:pt x="103" y="17"/>
                  <a:pt x="103" y="17"/>
                  <a:pt x="103" y="17"/>
                </a:cubicBezTo>
                <a:cubicBezTo>
                  <a:pt x="91" y="17"/>
                  <a:pt x="91" y="17"/>
                  <a:pt x="91" y="17"/>
                </a:cubicBezTo>
                <a:cubicBezTo>
                  <a:pt x="80" y="16"/>
                  <a:pt x="80" y="16"/>
                  <a:pt x="80" y="16"/>
                </a:cubicBezTo>
                <a:cubicBezTo>
                  <a:pt x="71" y="15"/>
                  <a:pt x="71" y="15"/>
                  <a:pt x="71" y="15"/>
                </a:cubicBezTo>
                <a:cubicBezTo>
                  <a:pt x="61" y="14"/>
                  <a:pt x="61" y="14"/>
                  <a:pt x="61" y="14"/>
                </a:cubicBezTo>
                <a:cubicBezTo>
                  <a:pt x="47" y="11"/>
                  <a:pt x="47" y="11"/>
                  <a:pt x="47" y="11"/>
                </a:cubicBezTo>
                <a:cubicBezTo>
                  <a:pt x="38" y="9"/>
                  <a:pt x="38" y="9"/>
                  <a:pt x="38" y="9"/>
                </a:cubicBezTo>
                <a:cubicBezTo>
                  <a:pt x="26" y="5"/>
                  <a:pt x="26" y="5"/>
                  <a:pt x="26" y="5"/>
                </a:cubicBezTo>
                <a:cubicBezTo>
                  <a:pt x="22" y="4"/>
                  <a:pt x="22" y="4"/>
                  <a:pt x="22" y="4"/>
                </a:cubicBezTo>
                <a:cubicBezTo>
                  <a:pt x="22" y="4"/>
                  <a:pt x="22" y="4"/>
                  <a:pt x="22" y="5"/>
                </a:cubicBezTo>
                <a:cubicBezTo>
                  <a:pt x="21" y="6"/>
                  <a:pt x="21" y="6"/>
                  <a:pt x="21" y="6"/>
                </a:cubicBezTo>
                <a:cubicBezTo>
                  <a:pt x="22" y="8"/>
                  <a:pt x="22" y="8"/>
                  <a:pt x="22" y="8"/>
                </a:cubicBezTo>
                <a:cubicBezTo>
                  <a:pt x="22" y="8"/>
                  <a:pt x="22" y="9"/>
                  <a:pt x="21" y="9"/>
                </a:cubicBezTo>
                <a:cubicBezTo>
                  <a:pt x="20" y="10"/>
                  <a:pt x="20" y="10"/>
                  <a:pt x="20" y="10"/>
                </a:cubicBezTo>
                <a:cubicBezTo>
                  <a:pt x="20" y="12"/>
                  <a:pt x="20" y="12"/>
                  <a:pt x="20" y="12"/>
                </a:cubicBezTo>
                <a:cubicBezTo>
                  <a:pt x="20" y="12"/>
                  <a:pt x="19" y="13"/>
                  <a:pt x="18" y="13"/>
                </a:cubicBezTo>
                <a:cubicBezTo>
                  <a:pt x="17" y="12"/>
                  <a:pt x="17" y="12"/>
                  <a:pt x="17" y="12"/>
                </a:cubicBezTo>
                <a:cubicBezTo>
                  <a:pt x="16" y="12"/>
                  <a:pt x="16" y="11"/>
                  <a:pt x="16" y="11"/>
                </a:cubicBezTo>
                <a:cubicBezTo>
                  <a:pt x="16" y="9"/>
                  <a:pt x="16" y="9"/>
                  <a:pt x="16" y="9"/>
                </a:cubicBezTo>
                <a:cubicBezTo>
                  <a:pt x="16" y="9"/>
                  <a:pt x="16" y="8"/>
                  <a:pt x="16" y="8"/>
                </a:cubicBezTo>
                <a:cubicBezTo>
                  <a:pt x="17" y="7"/>
                  <a:pt x="17" y="7"/>
                  <a:pt x="17" y="7"/>
                </a:cubicBezTo>
                <a:cubicBezTo>
                  <a:pt x="17" y="7"/>
                  <a:pt x="17" y="7"/>
                  <a:pt x="17" y="7"/>
                </a:cubicBezTo>
                <a:cubicBezTo>
                  <a:pt x="16" y="6"/>
                  <a:pt x="15" y="5"/>
                  <a:pt x="14" y="5"/>
                </a:cubicBezTo>
                <a:cubicBezTo>
                  <a:pt x="14" y="5"/>
                  <a:pt x="14" y="5"/>
                  <a:pt x="14" y="5"/>
                </a:cubicBezTo>
                <a:cubicBezTo>
                  <a:pt x="14" y="9"/>
                  <a:pt x="14" y="9"/>
                  <a:pt x="14" y="9"/>
                </a:cubicBezTo>
                <a:cubicBezTo>
                  <a:pt x="14" y="12"/>
                  <a:pt x="14" y="12"/>
                  <a:pt x="14" y="12"/>
                </a:cubicBezTo>
                <a:cubicBezTo>
                  <a:pt x="14" y="12"/>
                  <a:pt x="14" y="12"/>
                  <a:pt x="14" y="12"/>
                </a:cubicBezTo>
                <a:cubicBezTo>
                  <a:pt x="14" y="13"/>
                  <a:pt x="14" y="13"/>
                  <a:pt x="14" y="13"/>
                </a:cubicBezTo>
                <a:cubicBezTo>
                  <a:pt x="14" y="13"/>
                  <a:pt x="14" y="13"/>
                  <a:pt x="14" y="14"/>
                </a:cubicBezTo>
                <a:cubicBezTo>
                  <a:pt x="14" y="14"/>
                  <a:pt x="14" y="14"/>
                  <a:pt x="14" y="15"/>
                </a:cubicBezTo>
                <a:cubicBezTo>
                  <a:pt x="13" y="18"/>
                  <a:pt x="13" y="18"/>
                  <a:pt x="13" y="18"/>
                </a:cubicBezTo>
                <a:cubicBezTo>
                  <a:pt x="9" y="26"/>
                  <a:pt x="9" y="26"/>
                  <a:pt x="9" y="26"/>
                </a:cubicBezTo>
                <a:cubicBezTo>
                  <a:pt x="6" y="30"/>
                  <a:pt x="6" y="30"/>
                  <a:pt x="6" y="30"/>
                </a:cubicBezTo>
                <a:cubicBezTo>
                  <a:pt x="6" y="33"/>
                  <a:pt x="6" y="33"/>
                  <a:pt x="6" y="33"/>
                </a:cubicBezTo>
                <a:cubicBezTo>
                  <a:pt x="6" y="34"/>
                  <a:pt x="6" y="34"/>
                  <a:pt x="5" y="35"/>
                </a:cubicBezTo>
                <a:cubicBezTo>
                  <a:pt x="5" y="37"/>
                  <a:pt x="5" y="37"/>
                  <a:pt x="5" y="37"/>
                </a:cubicBezTo>
                <a:cubicBezTo>
                  <a:pt x="5" y="38"/>
                  <a:pt x="5" y="38"/>
                  <a:pt x="5" y="38"/>
                </a:cubicBezTo>
                <a:cubicBezTo>
                  <a:pt x="4" y="40"/>
                  <a:pt x="4" y="40"/>
                  <a:pt x="4" y="40"/>
                </a:cubicBezTo>
                <a:cubicBezTo>
                  <a:pt x="3" y="41"/>
                  <a:pt x="3" y="41"/>
                  <a:pt x="3" y="41"/>
                </a:cubicBezTo>
                <a:cubicBezTo>
                  <a:pt x="3" y="41"/>
                  <a:pt x="3" y="41"/>
                  <a:pt x="3" y="41"/>
                </a:cubicBezTo>
                <a:cubicBezTo>
                  <a:pt x="3" y="42"/>
                  <a:pt x="3" y="42"/>
                  <a:pt x="3" y="42"/>
                </a:cubicBezTo>
                <a:cubicBezTo>
                  <a:pt x="3" y="42"/>
                  <a:pt x="3" y="42"/>
                  <a:pt x="3" y="42"/>
                </a:cubicBezTo>
                <a:cubicBezTo>
                  <a:pt x="3" y="43"/>
                  <a:pt x="3" y="43"/>
                  <a:pt x="3" y="43"/>
                </a:cubicBezTo>
                <a:cubicBezTo>
                  <a:pt x="3" y="46"/>
                  <a:pt x="3" y="46"/>
                  <a:pt x="3" y="46"/>
                </a:cubicBezTo>
                <a:cubicBezTo>
                  <a:pt x="3" y="46"/>
                  <a:pt x="3" y="46"/>
                  <a:pt x="3" y="47"/>
                </a:cubicBezTo>
                <a:cubicBezTo>
                  <a:pt x="3" y="47"/>
                  <a:pt x="3" y="47"/>
                  <a:pt x="3" y="47"/>
                </a:cubicBezTo>
                <a:cubicBezTo>
                  <a:pt x="3" y="49"/>
                  <a:pt x="3" y="49"/>
                  <a:pt x="3" y="49"/>
                </a:cubicBezTo>
                <a:cubicBezTo>
                  <a:pt x="4" y="51"/>
                  <a:pt x="4" y="51"/>
                  <a:pt x="4" y="51"/>
                </a:cubicBezTo>
                <a:cubicBezTo>
                  <a:pt x="4" y="51"/>
                  <a:pt x="4" y="51"/>
                  <a:pt x="4" y="52"/>
                </a:cubicBezTo>
                <a:cubicBezTo>
                  <a:pt x="4" y="54"/>
                  <a:pt x="4" y="54"/>
                  <a:pt x="4" y="54"/>
                </a:cubicBezTo>
                <a:cubicBezTo>
                  <a:pt x="5" y="54"/>
                  <a:pt x="5" y="54"/>
                  <a:pt x="5" y="54"/>
                </a:cubicBezTo>
                <a:cubicBezTo>
                  <a:pt x="5" y="54"/>
                  <a:pt x="5" y="55"/>
                  <a:pt x="5" y="55"/>
                </a:cubicBezTo>
                <a:cubicBezTo>
                  <a:pt x="5" y="56"/>
                  <a:pt x="5" y="56"/>
                  <a:pt x="5" y="56"/>
                </a:cubicBezTo>
                <a:cubicBezTo>
                  <a:pt x="5" y="56"/>
                  <a:pt x="5" y="57"/>
                  <a:pt x="5" y="57"/>
                </a:cubicBezTo>
                <a:cubicBezTo>
                  <a:pt x="5" y="57"/>
                  <a:pt x="5" y="57"/>
                  <a:pt x="5" y="57"/>
                </a:cubicBezTo>
                <a:cubicBezTo>
                  <a:pt x="5" y="59"/>
                  <a:pt x="5" y="59"/>
                  <a:pt x="5" y="59"/>
                </a:cubicBezTo>
                <a:cubicBezTo>
                  <a:pt x="6" y="60"/>
                  <a:pt x="6" y="60"/>
                  <a:pt x="6" y="60"/>
                </a:cubicBezTo>
                <a:cubicBezTo>
                  <a:pt x="7" y="60"/>
                  <a:pt x="7" y="61"/>
                  <a:pt x="7" y="61"/>
                </a:cubicBezTo>
                <a:cubicBezTo>
                  <a:pt x="6" y="62"/>
                  <a:pt x="6" y="62"/>
                  <a:pt x="6" y="62"/>
                </a:cubicBezTo>
                <a:cubicBezTo>
                  <a:pt x="6" y="63"/>
                  <a:pt x="6" y="63"/>
                  <a:pt x="6" y="63"/>
                </a:cubicBezTo>
                <a:cubicBezTo>
                  <a:pt x="9" y="71"/>
                  <a:pt x="9" y="71"/>
                  <a:pt x="9" y="71"/>
                </a:cubicBezTo>
                <a:cubicBezTo>
                  <a:pt x="9" y="71"/>
                  <a:pt x="9" y="72"/>
                  <a:pt x="8" y="72"/>
                </a:cubicBezTo>
                <a:cubicBezTo>
                  <a:pt x="8" y="73"/>
                  <a:pt x="8" y="73"/>
                  <a:pt x="8" y="73"/>
                </a:cubicBezTo>
                <a:cubicBezTo>
                  <a:pt x="9" y="73"/>
                  <a:pt x="9" y="73"/>
                  <a:pt x="9" y="73"/>
                </a:cubicBezTo>
                <a:cubicBezTo>
                  <a:pt x="11" y="74"/>
                  <a:pt x="11" y="74"/>
                  <a:pt x="11" y="74"/>
                </a:cubicBezTo>
                <a:cubicBezTo>
                  <a:pt x="11" y="74"/>
                  <a:pt x="11" y="74"/>
                  <a:pt x="11" y="74"/>
                </a:cubicBezTo>
                <a:cubicBezTo>
                  <a:pt x="12" y="75"/>
                  <a:pt x="12" y="75"/>
                  <a:pt x="12" y="75"/>
                </a:cubicBezTo>
                <a:cubicBezTo>
                  <a:pt x="13" y="76"/>
                  <a:pt x="13" y="76"/>
                  <a:pt x="13" y="76"/>
                </a:cubicBezTo>
                <a:cubicBezTo>
                  <a:pt x="13" y="77"/>
                  <a:pt x="13" y="77"/>
                  <a:pt x="13" y="77"/>
                </a:cubicBezTo>
                <a:cubicBezTo>
                  <a:pt x="14" y="77"/>
                  <a:pt x="14" y="77"/>
                  <a:pt x="14" y="77"/>
                </a:cubicBezTo>
                <a:cubicBezTo>
                  <a:pt x="14" y="77"/>
                  <a:pt x="15" y="77"/>
                  <a:pt x="15" y="77"/>
                </a:cubicBezTo>
                <a:cubicBezTo>
                  <a:pt x="15" y="77"/>
                  <a:pt x="15" y="77"/>
                  <a:pt x="15" y="77"/>
                </a:cubicBezTo>
                <a:cubicBezTo>
                  <a:pt x="16" y="77"/>
                  <a:pt x="16" y="78"/>
                  <a:pt x="16" y="78"/>
                </a:cubicBezTo>
                <a:cubicBezTo>
                  <a:pt x="16" y="79"/>
                  <a:pt x="16" y="79"/>
                  <a:pt x="16" y="79"/>
                </a:cubicBezTo>
                <a:cubicBezTo>
                  <a:pt x="17" y="79"/>
                  <a:pt x="17" y="79"/>
                  <a:pt x="17" y="79"/>
                </a:cubicBezTo>
                <a:cubicBezTo>
                  <a:pt x="17" y="79"/>
                  <a:pt x="17" y="79"/>
                  <a:pt x="17" y="79"/>
                </a:cubicBezTo>
                <a:cubicBezTo>
                  <a:pt x="19" y="83"/>
                  <a:pt x="19" y="83"/>
                  <a:pt x="19" y="83"/>
                </a:cubicBezTo>
                <a:cubicBezTo>
                  <a:pt x="19" y="83"/>
                  <a:pt x="20" y="83"/>
                  <a:pt x="20" y="83"/>
                </a:cubicBezTo>
                <a:cubicBezTo>
                  <a:pt x="20" y="86"/>
                  <a:pt x="20" y="86"/>
                  <a:pt x="20" y="86"/>
                </a:cubicBezTo>
                <a:cubicBezTo>
                  <a:pt x="29" y="87"/>
                  <a:pt x="29" y="87"/>
                  <a:pt x="29" y="87"/>
                </a:cubicBezTo>
                <a:cubicBezTo>
                  <a:pt x="29" y="87"/>
                  <a:pt x="29" y="87"/>
                  <a:pt x="30" y="88"/>
                </a:cubicBezTo>
                <a:cubicBezTo>
                  <a:pt x="30" y="88"/>
                  <a:pt x="30" y="88"/>
                  <a:pt x="30" y="89"/>
                </a:cubicBezTo>
                <a:cubicBezTo>
                  <a:pt x="43" y="96"/>
                  <a:pt x="43" y="96"/>
                  <a:pt x="43" y="96"/>
                </a:cubicBezTo>
                <a:cubicBezTo>
                  <a:pt x="54" y="98"/>
                  <a:pt x="54" y="98"/>
                  <a:pt x="54" y="98"/>
                </a:cubicBezTo>
                <a:cubicBezTo>
                  <a:pt x="54" y="97"/>
                  <a:pt x="54" y="97"/>
                  <a:pt x="54" y="97"/>
                </a:cubicBezTo>
                <a:cubicBezTo>
                  <a:pt x="55" y="97"/>
                  <a:pt x="55" y="97"/>
                  <a:pt x="55" y="96"/>
                </a:cubicBezTo>
                <a:cubicBezTo>
                  <a:pt x="56" y="96"/>
                  <a:pt x="56" y="96"/>
                  <a:pt x="56" y="96"/>
                </a:cubicBezTo>
                <a:cubicBezTo>
                  <a:pt x="57" y="96"/>
                  <a:pt x="57" y="96"/>
                  <a:pt x="57" y="96"/>
                </a:cubicBezTo>
                <a:cubicBezTo>
                  <a:pt x="62" y="97"/>
                  <a:pt x="62" y="97"/>
                  <a:pt x="62" y="97"/>
                </a:cubicBezTo>
                <a:cubicBezTo>
                  <a:pt x="62" y="97"/>
                  <a:pt x="63" y="97"/>
                  <a:pt x="63" y="98"/>
                </a:cubicBezTo>
                <a:cubicBezTo>
                  <a:pt x="70" y="104"/>
                  <a:pt x="70" y="104"/>
                  <a:pt x="70" y="104"/>
                </a:cubicBezTo>
                <a:cubicBezTo>
                  <a:pt x="70" y="105"/>
                  <a:pt x="70" y="105"/>
                  <a:pt x="70" y="105"/>
                </a:cubicBezTo>
                <a:cubicBezTo>
                  <a:pt x="71" y="109"/>
                  <a:pt x="71" y="109"/>
                  <a:pt x="71" y="109"/>
                </a:cubicBezTo>
                <a:cubicBezTo>
                  <a:pt x="76" y="112"/>
                  <a:pt x="76" y="112"/>
                  <a:pt x="76" y="112"/>
                </a:cubicBezTo>
                <a:cubicBezTo>
                  <a:pt x="76" y="112"/>
                  <a:pt x="76" y="112"/>
                  <a:pt x="76" y="112"/>
                </a:cubicBezTo>
                <a:cubicBezTo>
                  <a:pt x="78" y="109"/>
                  <a:pt x="78" y="109"/>
                  <a:pt x="78" y="109"/>
                </a:cubicBezTo>
                <a:cubicBezTo>
                  <a:pt x="78" y="109"/>
                  <a:pt x="78" y="109"/>
                  <a:pt x="78" y="108"/>
                </a:cubicBezTo>
                <a:cubicBezTo>
                  <a:pt x="79" y="108"/>
                  <a:pt x="79" y="108"/>
                  <a:pt x="79" y="108"/>
                </a:cubicBezTo>
                <a:cubicBezTo>
                  <a:pt x="80" y="108"/>
                  <a:pt x="80" y="108"/>
                  <a:pt x="80" y="108"/>
                </a:cubicBezTo>
                <a:cubicBezTo>
                  <a:pt x="84" y="109"/>
                  <a:pt x="84" y="109"/>
                  <a:pt x="84" y="109"/>
                </a:cubicBezTo>
                <a:cubicBezTo>
                  <a:pt x="84" y="109"/>
                  <a:pt x="84" y="109"/>
                  <a:pt x="84" y="109"/>
                </a:cubicBezTo>
                <a:cubicBezTo>
                  <a:pt x="87" y="111"/>
                  <a:pt x="87" y="111"/>
                  <a:pt x="87" y="111"/>
                </a:cubicBezTo>
                <a:cubicBezTo>
                  <a:pt x="87" y="111"/>
                  <a:pt x="87" y="112"/>
                  <a:pt x="87" y="112"/>
                </a:cubicBezTo>
                <a:cubicBezTo>
                  <a:pt x="89" y="115"/>
                  <a:pt x="89" y="115"/>
                  <a:pt x="89" y="115"/>
                </a:cubicBezTo>
                <a:cubicBezTo>
                  <a:pt x="90" y="118"/>
                  <a:pt x="90" y="118"/>
                  <a:pt x="90" y="118"/>
                </a:cubicBezTo>
                <a:cubicBezTo>
                  <a:pt x="93" y="120"/>
                  <a:pt x="93" y="120"/>
                  <a:pt x="93" y="120"/>
                </a:cubicBezTo>
                <a:cubicBezTo>
                  <a:pt x="93" y="121"/>
                  <a:pt x="93" y="121"/>
                  <a:pt x="93" y="121"/>
                </a:cubicBezTo>
                <a:cubicBezTo>
                  <a:pt x="93" y="123"/>
                  <a:pt x="93" y="123"/>
                  <a:pt x="93" y="123"/>
                </a:cubicBezTo>
                <a:cubicBezTo>
                  <a:pt x="95" y="126"/>
                  <a:pt x="95" y="126"/>
                  <a:pt x="95" y="126"/>
                </a:cubicBezTo>
                <a:lnTo>
                  <a:pt x="97" y="127"/>
                </a:lnTo>
                <a:close/>
                <a:moveTo>
                  <a:pt x="185" y="70"/>
                </a:moveTo>
                <a:cubicBezTo>
                  <a:pt x="185" y="70"/>
                  <a:pt x="185" y="70"/>
                  <a:pt x="185" y="70"/>
                </a:cubicBezTo>
                <a:close/>
                <a:moveTo>
                  <a:pt x="139" y="49"/>
                </a:moveTo>
                <a:cubicBezTo>
                  <a:pt x="140" y="49"/>
                  <a:pt x="140" y="49"/>
                  <a:pt x="140" y="49"/>
                </a:cubicBezTo>
                <a:cubicBezTo>
                  <a:pt x="140" y="48"/>
                  <a:pt x="140" y="48"/>
                  <a:pt x="140" y="48"/>
                </a:cubicBezTo>
                <a:cubicBezTo>
                  <a:pt x="140" y="48"/>
                  <a:pt x="140" y="48"/>
                  <a:pt x="140" y="48"/>
                </a:cubicBezTo>
                <a:cubicBezTo>
                  <a:pt x="141" y="46"/>
                  <a:pt x="141" y="46"/>
                  <a:pt x="141" y="46"/>
                </a:cubicBezTo>
                <a:cubicBezTo>
                  <a:pt x="141" y="43"/>
                  <a:pt x="141" y="43"/>
                  <a:pt x="141" y="43"/>
                </a:cubicBezTo>
                <a:cubicBezTo>
                  <a:pt x="141" y="43"/>
                  <a:pt x="141" y="43"/>
                  <a:pt x="141" y="43"/>
                </a:cubicBezTo>
                <a:cubicBezTo>
                  <a:pt x="140" y="41"/>
                  <a:pt x="140" y="41"/>
                  <a:pt x="140" y="41"/>
                </a:cubicBezTo>
                <a:cubicBezTo>
                  <a:pt x="140" y="41"/>
                  <a:pt x="140" y="41"/>
                  <a:pt x="140" y="41"/>
                </a:cubicBezTo>
                <a:cubicBezTo>
                  <a:pt x="140" y="38"/>
                  <a:pt x="140" y="38"/>
                  <a:pt x="140" y="38"/>
                </a:cubicBezTo>
                <a:cubicBezTo>
                  <a:pt x="140" y="38"/>
                  <a:pt x="140" y="38"/>
                  <a:pt x="140" y="37"/>
                </a:cubicBezTo>
                <a:cubicBezTo>
                  <a:pt x="140" y="36"/>
                  <a:pt x="140" y="36"/>
                  <a:pt x="140" y="36"/>
                </a:cubicBezTo>
                <a:cubicBezTo>
                  <a:pt x="140" y="35"/>
                  <a:pt x="140" y="35"/>
                  <a:pt x="140" y="35"/>
                </a:cubicBezTo>
                <a:cubicBezTo>
                  <a:pt x="140" y="35"/>
                  <a:pt x="140" y="34"/>
                  <a:pt x="140" y="34"/>
                </a:cubicBezTo>
                <a:cubicBezTo>
                  <a:pt x="141" y="33"/>
                  <a:pt x="141" y="33"/>
                  <a:pt x="141" y="33"/>
                </a:cubicBezTo>
                <a:cubicBezTo>
                  <a:pt x="141" y="33"/>
                  <a:pt x="141" y="33"/>
                  <a:pt x="142" y="33"/>
                </a:cubicBezTo>
                <a:cubicBezTo>
                  <a:pt x="142" y="33"/>
                  <a:pt x="142" y="33"/>
                  <a:pt x="142" y="33"/>
                </a:cubicBezTo>
                <a:cubicBezTo>
                  <a:pt x="143" y="31"/>
                  <a:pt x="143" y="31"/>
                  <a:pt x="143" y="31"/>
                </a:cubicBezTo>
                <a:cubicBezTo>
                  <a:pt x="143" y="31"/>
                  <a:pt x="143" y="31"/>
                  <a:pt x="143" y="31"/>
                </a:cubicBezTo>
                <a:cubicBezTo>
                  <a:pt x="143" y="30"/>
                  <a:pt x="143" y="30"/>
                  <a:pt x="143" y="30"/>
                </a:cubicBezTo>
                <a:cubicBezTo>
                  <a:pt x="143" y="29"/>
                  <a:pt x="143" y="29"/>
                  <a:pt x="143" y="29"/>
                </a:cubicBezTo>
                <a:cubicBezTo>
                  <a:pt x="143" y="29"/>
                  <a:pt x="143" y="29"/>
                  <a:pt x="143" y="29"/>
                </a:cubicBezTo>
                <a:cubicBezTo>
                  <a:pt x="142" y="30"/>
                  <a:pt x="142" y="30"/>
                  <a:pt x="142" y="30"/>
                </a:cubicBezTo>
                <a:cubicBezTo>
                  <a:pt x="142" y="30"/>
                  <a:pt x="142" y="30"/>
                  <a:pt x="141" y="30"/>
                </a:cubicBezTo>
                <a:cubicBezTo>
                  <a:pt x="141" y="30"/>
                  <a:pt x="141" y="30"/>
                  <a:pt x="141" y="30"/>
                </a:cubicBezTo>
                <a:cubicBezTo>
                  <a:pt x="140" y="30"/>
                  <a:pt x="140" y="30"/>
                  <a:pt x="140" y="30"/>
                </a:cubicBezTo>
                <a:cubicBezTo>
                  <a:pt x="140" y="31"/>
                  <a:pt x="140" y="31"/>
                  <a:pt x="139" y="31"/>
                </a:cubicBezTo>
                <a:cubicBezTo>
                  <a:pt x="139" y="31"/>
                  <a:pt x="139" y="31"/>
                  <a:pt x="139" y="31"/>
                </a:cubicBezTo>
                <a:cubicBezTo>
                  <a:pt x="138" y="32"/>
                  <a:pt x="138" y="32"/>
                  <a:pt x="138" y="32"/>
                </a:cubicBezTo>
                <a:cubicBezTo>
                  <a:pt x="138" y="32"/>
                  <a:pt x="138" y="32"/>
                  <a:pt x="138" y="32"/>
                </a:cubicBezTo>
                <a:cubicBezTo>
                  <a:pt x="139" y="33"/>
                  <a:pt x="139" y="33"/>
                  <a:pt x="139" y="34"/>
                </a:cubicBezTo>
                <a:cubicBezTo>
                  <a:pt x="138" y="38"/>
                  <a:pt x="138" y="38"/>
                  <a:pt x="138" y="38"/>
                </a:cubicBezTo>
                <a:cubicBezTo>
                  <a:pt x="138" y="38"/>
                  <a:pt x="138" y="38"/>
                  <a:pt x="138" y="39"/>
                </a:cubicBezTo>
                <a:cubicBezTo>
                  <a:pt x="137" y="40"/>
                  <a:pt x="137" y="40"/>
                  <a:pt x="137" y="40"/>
                </a:cubicBezTo>
                <a:cubicBezTo>
                  <a:pt x="138" y="46"/>
                  <a:pt x="138" y="46"/>
                  <a:pt x="138" y="46"/>
                </a:cubicBezTo>
                <a:lnTo>
                  <a:pt x="139" y="49"/>
                </a:lnTo>
                <a:close/>
                <a:moveTo>
                  <a:pt x="140" y="27"/>
                </a:moveTo>
                <a:cubicBezTo>
                  <a:pt x="141" y="27"/>
                  <a:pt x="141" y="27"/>
                  <a:pt x="141" y="27"/>
                </a:cubicBezTo>
                <a:cubicBezTo>
                  <a:pt x="142" y="26"/>
                  <a:pt x="142" y="26"/>
                  <a:pt x="142" y="26"/>
                </a:cubicBezTo>
                <a:cubicBezTo>
                  <a:pt x="143" y="26"/>
                  <a:pt x="143" y="26"/>
                  <a:pt x="143" y="26"/>
                </a:cubicBezTo>
                <a:cubicBezTo>
                  <a:pt x="143" y="26"/>
                  <a:pt x="143" y="26"/>
                  <a:pt x="143" y="26"/>
                </a:cubicBezTo>
                <a:cubicBezTo>
                  <a:pt x="141" y="27"/>
                  <a:pt x="141" y="27"/>
                  <a:pt x="141" y="27"/>
                </a:cubicBezTo>
                <a:lnTo>
                  <a:pt x="140" y="27"/>
                </a:lnTo>
                <a:close/>
                <a:moveTo>
                  <a:pt x="14" y="4"/>
                </a:moveTo>
                <a:cubicBezTo>
                  <a:pt x="14" y="4"/>
                  <a:pt x="14" y="4"/>
                  <a:pt x="14" y="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TextBox 108"/>
          <p:cNvSpPr txBox="1"/>
          <p:nvPr/>
        </p:nvSpPr>
        <p:spPr>
          <a:xfrm>
            <a:off x="459114" y="3917074"/>
            <a:ext cx="3530041" cy="1143000"/>
          </a:xfrm>
          <a:prstGeom prst="rect">
            <a:avLst/>
          </a:prstGeom>
          <a:noFill/>
        </p:spPr>
        <p:txBody>
          <a:bodyPr wrap="square" lIns="0" tIns="0" rIns="0" bIns="0" rtlCol="0">
            <a:noAutofit/>
          </a:bodyPr>
          <a:lstStyle/>
          <a:p>
            <a:r>
              <a:rPr lang="en-US" sz="7200" b="1" spc="-50" dirty="0">
                <a:solidFill>
                  <a:schemeClr val="accent1"/>
                </a:solidFill>
                <a:latin typeface="Arial" panose="020B0604020202020204" pitchFamily="34" charset="0"/>
                <a:cs typeface="Arial" panose="020B0604020202020204" pitchFamily="34" charset="0"/>
              </a:rPr>
              <a:t>$67,691</a:t>
            </a:r>
          </a:p>
        </p:txBody>
      </p:sp>
      <p:sp>
        <p:nvSpPr>
          <p:cNvPr id="116" name="TextBox 115"/>
          <p:cNvSpPr txBox="1"/>
          <p:nvPr/>
        </p:nvSpPr>
        <p:spPr>
          <a:xfrm>
            <a:off x="685800" y="4994014"/>
            <a:ext cx="3122099" cy="274320"/>
          </a:xfrm>
          <a:prstGeom prst="rect">
            <a:avLst/>
          </a:prstGeom>
          <a:noFill/>
        </p:spPr>
        <p:txBody>
          <a:bodyPr wrap="square" lIns="0" tIns="0" rIns="0" bIns="0" rtlCol="0">
            <a:noAutofit/>
          </a:bodyPr>
          <a:lstStyle/>
          <a:p>
            <a:r>
              <a:rPr lang="en-US" sz="1500" dirty="0">
                <a:solidFill>
                  <a:schemeClr val="tx2"/>
                </a:solidFill>
                <a:latin typeface="Arial" panose="020B0604020202020204" pitchFamily="34" charset="0"/>
                <a:cs typeface="Arial" panose="020B0604020202020204" pitchFamily="34" charset="0"/>
              </a:rPr>
              <a:t>AVERAGE HOUSEHOLD INCOME</a:t>
            </a:r>
          </a:p>
        </p:txBody>
      </p:sp>
      <p:grpSp>
        <p:nvGrpSpPr>
          <p:cNvPr id="33" name="Group 32">
            <a:extLst>
              <a:ext uri="{FF2B5EF4-FFF2-40B4-BE49-F238E27FC236}">
                <a16:creationId xmlns:a16="http://schemas.microsoft.com/office/drawing/2014/main" id="{BA229415-F621-49EC-B4A5-214271DB57F4}"/>
              </a:ext>
            </a:extLst>
          </p:cNvPr>
          <p:cNvGrpSpPr/>
          <p:nvPr/>
        </p:nvGrpSpPr>
        <p:grpSpPr>
          <a:xfrm>
            <a:off x="459114" y="5399624"/>
            <a:ext cx="5547224" cy="1143000"/>
            <a:chOff x="470380" y="5387755"/>
            <a:chExt cx="5547224" cy="1143000"/>
          </a:xfrm>
        </p:grpSpPr>
        <p:sp>
          <p:nvSpPr>
            <p:cNvPr id="205" name="Rectangle 204"/>
            <p:cNvSpPr/>
            <p:nvPr/>
          </p:nvSpPr>
          <p:spPr>
            <a:xfrm>
              <a:off x="470380" y="5436239"/>
              <a:ext cx="5547224" cy="10042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Box 205"/>
            <p:cNvSpPr txBox="1"/>
            <p:nvPr/>
          </p:nvSpPr>
          <p:spPr>
            <a:xfrm>
              <a:off x="645171" y="5387755"/>
              <a:ext cx="1866764" cy="1143000"/>
            </a:xfrm>
            <a:prstGeom prst="rect">
              <a:avLst/>
            </a:prstGeom>
            <a:noFill/>
          </p:spPr>
          <p:txBody>
            <a:bodyPr wrap="square" lIns="0" tIns="0" rIns="0" bIns="0" rtlCol="0">
              <a:noAutofit/>
            </a:bodyPr>
            <a:lstStyle/>
            <a:p>
              <a:r>
                <a:rPr lang="en-US" sz="7200" b="1" spc="-80" dirty="0">
                  <a:solidFill>
                    <a:schemeClr val="accent3"/>
                  </a:solidFill>
                  <a:latin typeface="Arial" panose="020B0604020202020204" pitchFamily="34" charset="0"/>
                  <a:cs typeface="Arial" panose="020B0604020202020204" pitchFamily="34" charset="0"/>
                </a:rPr>
                <a:t>40%</a:t>
              </a:r>
            </a:p>
          </p:txBody>
        </p:sp>
        <p:sp>
          <p:nvSpPr>
            <p:cNvPr id="207" name="TextBox 206"/>
            <p:cNvSpPr txBox="1"/>
            <p:nvPr/>
          </p:nvSpPr>
          <p:spPr>
            <a:xfrm>
              <a:off x="2575632" y="5849686"/>
              <a:ext cx="2602808" cy="441089"/>
            </a:xfrm>
            <a:prstGeom prst="rect">
              <a:avLst/>
            </a:prstGeom>
            <a:noFill/>
          </p:spPr>
          <p:txBody>
            <a:bodyPr wrap="square" lIns="0" tIns="0" rIns="0" bIns="0" rtlCol="0">
              <a:noAutofit/>
            </a:bodyPr>
            <a:lstStyle/>
            <a:p>
              <a:r>
                <a:rPr lang="en-US" sz="1500" dirty="0">
                  <a:solidFill>
                    <a:schemeClr val="tx2"/>
                  </a:solidFill>
                  <a:latin typeface="Arial" panose="020B0604020202020204" pitchFamily="34" charset="0"/>
                  <a:cs typeface="Arial" panose="020B0604020202020204" pitchFamily="34" charset="0"/>
                </a:rPr>
                <a:t>TEENS CURRENTLY </a:t>
              </a:r>
            </a:p>
            <a:p>
              <a:r>
                <a:rPr lang="en-US" sz="1500" dirty="0">
                  <a:solidFill>
                    <a:schemeClr val="tx2"/>
                  </a:solidFill>
                  <a:latin typeface="Arial" panose="020B0604020202020204" pitchFamily="34" charset="0"/>
                  <a:cs typeface="Arial" panose="020B0604020202020204" pitchFamily="34" charset="0"/>
                </a:rPr>
                <a:t>PART-TIME EMPLOYED</a:t>
              </a:r>
            </a:p>
          </p:txBody>
        </p:sp>
      </p:grpSp>
      <p:sp>
        <p:nvSpPr>
          <p:cNvPr id="82" name="TextBox 81"/>
          <p:cNvSpPr txBox="1"/>
          <p:nvPr/>
        </p:nvSpPr>
        <p:spPr>
          <a:xfrm>
            <a:off x="4195971" y="1371600"/>
            <a:ext cx="1820994" cy="1143000"/>
          </a:xfrm>
          <a:prstGeom prst="rect">
            <a:avLst/>
          </a:prstGeom>
          <a:noFill/>
        </p:spPr>
        <p:txBody>
          <a:bodyPr wrap="square" lIns="0" tIns="0" rIns="0" bIns="0" rtlCol="0">
            <a:noAutofit/>
          </a:bodyPr>
          <a:lstStyle/>
          <a:p>
            <a:pPr algn="ctr"/>
            <a:r>
              <a:rPr lang="en-US" sz="7200" b="1" spc="-50" dirty="0">
                <a:solidFill>
                  <a:schemeClr val="accent3"/>
                </a:solidFill>
                <a:latin typeface="Arial" panose="020B0604020202020204" pitchFamily="34" charset="0"/>
                <a:cs typeface="Arial" panose="020B0604020202020204" pitchFamily="34" charset="0"/>
              </a:rPr>
              <a:t>16.2</a:t>
            </a:r>
          </a:p>
        </p:txBody>
      </p:sp>
      <p:sp>
        <p:nvSpPr>
          <p:cNvPr id="150" name="TextBox 149"/>
          <p:cNvSpPr txBox="1"/>
          <p:nvPr/>
        </p:nvSpPr>
        <p:spPr>
          <a:xfrm>
            <a:off x="4596170" y="2431797"/>
            <a:ext cx="1420795" cy="238889"/>
          </a:xfrm>
          <a:prstGeom prst="rect">
            <a:avLst/>
          </a:prstGeom>
          <a:noFill/>
        </p:spPr>
        <p:txBody>
          <a:bodyPr wrap="square" lIns="0" tIns="0" rIns="0" bIns="0" rtlCol="0">
            <a:noAutofit/>
          </a:bodyPr>
          <a:lstStyle/>
          <a:p>
            <a:pPr algn="ctr"/>
            <a:r>
              <a:rPr lang="en-US" sz="1500" dirty="0">
                <a:solidFill>
                  <a:schemeClr val="tx2"/>
                </a:solidFill>
                <a:latin typeface="Arial" panose="020B0604020202020204" pitchFamily="34" charset="0"/>
                <a:cs typeface="Arial" panose="020B0604020202020204" pitchFamily="34" charset="0"/>
              </a:rPr>
              <a:t>AVERAGE AGE</a:t>
            </a:r>
          </a:p>
        </p:txBody>
      </p:sp>
      <p:grpSp>
        <p:nvGrpSpPr>
          <p:cNvPr id="7" name="Group 6"/>
          <p:cNvGrpSpPr/>
          <p:nvPr/>
        </p:nvGrpSpPr>
        <p:grpSpPr>
          <a:xfrm>
            <a:off x="4460966" y="2775420"/>
            <a:ext cx="1555999" cy="2401989"/>
            <a:chOff x="4460966" y="2775420"/>
            <a:chExt cx="1555999" cy="2401989"/>
          </a:xfrm>
        </p:grpSpPr>
        <p:grpSp>
          <p:nvGrpSpPr>
            <p:cNvPr id="23" name="Group 22"/>
            <p:cNvGrpSpPr/>
            <p:nvPr/>
          </p:nvGrpSpPr>
          <p:grpSpPr>
            <a:xfrm>
              <a:off x="4460966" y="2775420"/>
              <a:ext cx="1555999" cy="376809"/>
              <a:chOff x="4415790" y="2910625"/>
              <a:chExt cx="1555999" cy="376809"/>
            </a:xfrm>
          </p:grpSpPr>
          <p:grpSp>
            <p:nvGrpSpPr>
              <p:cNvPr id="17" name="Group 16"/>
              <p:cNvGrpSpPr/>
              <p:nvPr/>
            </p:nvGrpSpPr>
            <p:grpSpPr>
              <a:xfrm>
                <a:off x="4415790" y="2910625"/>
                <a:ext cx="327025" cy="371475"/>
                <a:chOff x="4862513" y="3705226"/>
                <a:chExt cx="327025" cy="371475"/>
              </a:xfrm>
              <a:solidFill>
                <a:schemeClr val="accent4"/>
              </a:solidFill>
            </p:grpSpPr>
            <p:sp>
              <p:nvSpPr>
                <p:cNvPr id="15"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9" name="Group 128"/>
              <p:cNvGrpSpPr/>
              <p:nvPr/>
            </p:nvGrpSpPr>
            <p:grpSpPr>
              <a:xfrm>
                <a:off x="4825448" y="2910625"/>
                <a:ext cx="327025" cy="371475"/>
                <a:chOff x="4862513" y="3705226"/>
                <a:chExt cx="327025" cy="371475"/>
              </a:xfrm>
              <a:solidFill>
                <a:schemeClr val="accent4"/>
              </a:solidFill>
            </p:grpSpPr>
            <p:sp>
              <p:nvSpPr>
                <p:cNvPr id="130"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2" name="Group 151"/>
              <p:cNvGrpSpPr/>
              <p:nvPr/>
            </p:nvGrpSpPr>
            <p:grpSpPr>
              <a:xfrm>
                <a:off x="5235106" y="2915959"/>
                <a:ext cx="327025" cy="371475"/>
                <a:chOff x="4862513" y="3705226"/>
                <a:chExt cx="327025" cy="371475"/>
              </a:xfrm>
              <a:solidFill>
                <a:schemeClr val="accent4"/>
              </a:solidFill>
            </p:grpSpPr>
            <p:sp>
              <p:nvSpPr>
                <p:cNvPr id="153"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6" name="Group 165"/>
              <p:cNvGrpSpPr/>
              <p:nvPr/>
            </p:nvGrpSpPr>
            <p:grpSpPr>
              <a:xfrm>
                <a:off x="5644764" y="2915959"/>
                <a:ext cx="327025" cy="371475"/>
                <a:chOff x="4862513" y="3705226"/>
                <a:chExt cx="327025" cy="371475"/>
              </a:xfrm>
              <a:solidFill>
                <a:schemeClr val="accent4"/>
              </a:solidFill>
            </p:grpSpPr>
            <p:sp>
              <p:nvSpPr>
                <p:cNvPr id="167"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Group 19"/>
            <p:cNvGrpSpPr/>
            <p:nvPr/>
          </p:nvGrpSpPr>
          <p:grpSpPr>
            <a:xfrm>
              <a:off x="4460966" y="3281715"/>
              <a:ext cx="1555999" cy="376809"/>
              <a:chOff x="4418523" y="3379784"/>
              <a:chExt cx="1555999" cy="376809"/>
            </a:xfrm>
          </p:grpSpPr>
          <p:grpSp>
            <p:nvGrpSpPr>
              <p:cNvPr id="169" name="Group 168"/>
              <p:cNvGrpSpPr/>
              <p:nvPr/>
            </p:nvGrpSpPr>
            <p:grpSpPr>
              <a:xfrm>
                <a:off x="4418523" y="3379784"/>
                <a:ext cx="327025" cy="371475"/>
                <a:chOff x="4862513" y="3705226"/>
                <a:chExt cx="327025" cy="371475"/>
              </a:xfrm>
              <a:solidFill>
                <a:schemeClr val="accent4"/>
              </a:solidFill>
            </p:grpSpPr>
            <p:sp>
              <p:nvSpPr>
                <p:cNvPr id="170"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2" name="Group 171"/>
              <p:cNvGrpSpPr/>
              <p:nvPr/>
            </p:nvGrpSpPr>
            <p:grpSpPr>
              <a:xfrm>
                <a:off x="4828181" y="3379784"/>
                <a:ext cx="327025" cy="371475"/>
                <a:chOff x="4862513" y="3705226"/>
                <a:chExt cx="327025" cy="371475"/>
              </a:xfrm>
              <a:solidFill>
                <a:schemeClr val="accent4"/>
              </a:solidFill>
            </p:grpSpPr>
            <p:sp>
              <p:nvSpPr>
                <p:cNvPr id="173"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5" name="Group 174"/>
              <p:cNvGrpSpPr/>
              <p:nvPr/>
            </p:nvGrpSpPr>
            <p:grpSpPr>
              <a:xfrm>
                <a:off x="5237839" y="3385118"/>
                <a:ext cx="327025" cy="371475"/>
                <a:chOff x="4862513" y="3705226"/>
                <a:chExt cx="327025" cy="371475"/>
              </a:xfrm>
              <a:solidFill>
                <a:schemeClr val="accent4"/>
              </a:solidFill>
            </p:grpSpPr>
            <p:sp>
              <p:nvSpPr>
                <p:cNvPr id="176"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8" name="Group 177"/>
              <p:cNvGrpSpPr/>
              <p:nvPr/>
            </p:nvGrpSpPr>
            <p:grpSpPr>
              <a:xfrm>
                <a:off x="5647497" y="3385118"/>
                <a:ext cx="327025" cy="371475"/>
                <a:chOff x="4862513" y="3705226"/>
                <a:chExt cx="327025" cy="371475"/>
              </a:xfrm>
              <a:solidFill>
                <a:schemeClr val="accent4"/>
              </a:solidFill>
            </p:grpSpPr>
            <p:sp>
              <p:nvSpPr>
                <p:cNvPr id="179"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9" name="Group 18"/>
            <p:cNvGrpSpPr/>
            <p:nvPr/>
          </p:nvGrpSpPr>
          <p:grpSpPr>
            <a:xfrm>
              <a:off x="4460966" y="3788010"/>
              <a:ext cx="1555999" cy="376809"/>
              <a:chOff x="4412053" y="3857803"/>
              <a:chExt cx="1555999" cy="376809"/>
            </a:xfrm>
          </p:grpSpPr>
          <p:grpSp>
            <p:nvGrpSpPr>
              <p:cNvPr id="181" name="Group 180"/>
              <p:cNvGrpSpPr/>
              <p:nvPr/>
            </p:nvGrpSpPr>
            <p:grpSpPr>
              <a:xfrm>
                <a:off x="4412053" y="3857803"/>
                <a:ext cx="327025" cy="371475"/>
                <a:chOff x="4862513" y="3705226"/>
                <a:chExt cx="327025" cy="371475"/>
              </a:xfrm>
              <a:solidFill>
                <a:schemeClr val="accent4"/>
              </a:solidFill>
            </p:grpSpPr>
            <p:sp>
              <p:nvSpPr>
                <p:cNvPr id="182"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4" name="Group 183"/>
              <p:cNvGrpSpPr/>
              <p:nvPr/>
            </p:nvGrpSpPr>
            <p:grpSpPr>
              <a:xfrm>
                <a:off x="4821711" y="3857803"/>
                <a:ext cx="327025" cy="371475"/>
                <a:chOff x="4862513" y="3705226"/>
                <a:chExt cx="327025" cy="371475"/>
              </a:xfrm>
              <a:solidFill>
                <a:schemeClr val="accent4"/>
              </a:solidFill>
            </p:grpSpPr>
            <p:sp>
              <p:nvSpPr>
                <p:cNvPr id="185"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86"/>
              <p:cNvGrpSpPr/>
              <p:nvPr/>
            </p:nvGrpSpPr>
            <p:grpSpPr>
              <a:xfrm>
                <a:off x="5231369" y="3863137"/>
                <a:ext cx="327025" cy="371475"/>
                <a:chOff x="4862513" y="3705226"/>
                <a:chExt cx="327025" cy="371475"/>
              </a:xfrm>
              <a:solidFill>
                <a:schemeClr val="accent4"/>
              </a:solidFill>
            </p:grpSpPr>
            <p:sp>
              <p:nvSpPr>
                <p:cNvPr id="188"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0" name="Group 189"/>
              <p:cNvGrpSpPr/>
              <p:nvPr/>
            </p:nvGrpSpPr>
            <p:grpSpPr>
              <a:xfrm>
                <a:off x="5641027" y="3863137"/>
                <a:ext cx="327025" cy="371475"/>
                <a:chOff x="4862513" y="3705226"/>
                <a:chExt cx="327025" cy="371475"/>
              </a:xfrm>
              <a:solidFill>
                <a:schemeClr val="accent4"/>
              </a:solidFill>
            </p:grpSpPr>
            <p:sp>
              <p:nvSpPr>
                <p:cNvPr id="191"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8" name="Group 17"/>
            <p:cNvGrpSpPr/>
            <p:nvPr/>
          </p:nvGrpSpPr>
          <p:grpSpPr>
            <a:xfrm>
              <a:off x="4460966" y="4294305"/>
              <a:ext cx="1555999" cy="376809"/>
              <a:chOff x="4401862" y="4333100"/>
              <a:chExt cx="1555999" cy="376809"/>
            </a:xfrm>
          </p:grpSpPr>
          <p:grpSp>
            <p:nvGrpSpPr>
              <p:cNvPr id="193" name="Group 192"/>
              <p:cNvGrpSpPr/>
              <p:nvPr/>
            </p:nvGrpSpPr>
            <p:grpSpPr>
              <a:xfrm>
                <a:off x="4401862" y="4333100"/>
                <a:ext cx="327025" cy="371475"/>
                <a:chOff x="4862513" y="3705226"/>
                <a:chExt cx="327025" cy="371475"/>
              </a:xfrm>
              <a:solidFill>
                <a:schemeClr val="accent4"/>
              </a:solidFill>
            </p:grpSpPr>
            <p:sp>
              <p:nvSpPr>
                <p:cNvPr id="194"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6" name="Group 195"/>
              <p:cNvGrpSpPr/>
              <p:nvPr/>
            </p:nvGrpSpPr>
            <p:grpSpPr>
              <a:xfrm>
                <a:off x="4811520" y="4333100"/>
                <a:ext cx="327025" cy="371475"/>
                <a:chOff x="4862513" y="3705226"/>
                <a:chExt cx="327025" cy="371475"/>
              </a:xfrm>
              <a:solidFill>
                <a:schemeClr val="accent4"/>
              </a:solidFill>
            </p:grpSpPr>
            <p:sp>
              <p:nvSpPr>
                <p:cNvPr id="197"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9" name="Group 198"/>
              <p:cNvGrpSpPr/>
              <p:nvPr/>
            </p:nvGrpSpPr>
            <p:grpSpPr>
              <a:xfrm>
                <a:off x="5221178" y="4338434"/>
                <a:ext cx="327025" cy="371475"/>
                <a:chOff x="4862513" y="3705226"/>
                <a:chExt cx="327025" cy="371475"/>
              </a:xfrm>
              <a:solidFill>
                <a:schemeClr val="accent4"/>
              </a:solidFill>
            </p:grpSpPr>
            <p:sp>
              <p:nvSpPr>
                <p:cNvPr id="200"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2" name="Group 201"/>
              <p:cNvGrpSpPr/>
              <p:nvPr/>
            </p:nvGrpSpPr>
            <p:grpSpPr>
              <a:xfrm>
                <a:off x="5630836" y="4338434"/>
                <a:ext cx="327025" cy="371475"/>
                <a:chOff x="4862513" y="3705226"/>
                <a:chExt cx="327025" cy="371475"/>
              </a:xfrm>
              <a:solidFill>
                <a:schemeClr val="bg1">
                  <a:lumMod val="95000"/>
                </a:schemeClr>
              </a:solidFill>
            </p:grpSpPr>
            <p:sp>
              <p:nvSpPr>
                <p:cNvPr id="203"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adFill flip="none" rotWithShape="1">
                  <a:gsLst>
                    <a:gs pos="21000">
                      <a:schemeClr val="accent4"/>
                    </a:gs>
                    <a:gs pos="20000">
                      <a:schemeClr val="bg1">
                        <a:lumMod val="85000"/>
                      </a:schemeClr>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8" name="Group 207"/>
            <p:cNvGrpSpPr/>
            <p:nvPr/>
          </p:nvGrpSpPr>
          <p:grpSpPr>
            <a:xfrm>
              <a:off x="4460966" y="4800600"/>
              <a:ext cx="1555999" cy="376809"/>
              <a:chOff x="4401862" y="4333100"/>
              <a:chExt cx="1555999" cy="376809"/>
            </a:xfrm>
            <a:solidFill>
              <a:schemeClr val="bg1">
                <a:lumMod val="85000"/>
              </a:schemeClr>
            </a:solidFill>
          </p:grpSpPr>
          <p:grpSp>
            <p:nvGrpSpPr>
              <p:cNvPr id="209" name="Group 208"/>
              <p:cNvGrpSpPr/>
              <p:nvPr/>
            </p:nvGrpSpPr>
            <p:grpSpPr>
              <a:xfrm>
                <a:off x="4401862" y="4333100"/>
                <a:ext cx="327025" cy="371475"/>
                <a:chOff x="4862513" y="3705226"/>
                <a:chExt cx="327025" cy="371475"/>
              </a:xfrm>
              <a:grpFill/>
            </p:grpSpPr>
            <p:sp>
              <p:nvSpPr>
                <p:cNvPr id="219"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0" name="Group 209"/>
              <p:cNvGrpSpPr/>
              <p:nvPr/>
            </p:nvGrpSpPr>
            <p:grpSpPr>
              <a:xfrm>
                <a:off x="4811520" y="4333100"/>
                <a:ext cx="327025" cy="371475"/>
                <a:chOff x="4862513" y="3705226"/>
                <a:chExt cx="327025" cy="371475"/>
              </a:xfrm>
              <a:grpFill/>
            </p:grpSpPr>
            <p:sp>
              <p:nvSpPr>
                <p:cNvPr id="217"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1" name="Group 210"/>
              <p:cNvGrpSpPr/>
              <p:nvPr/>
            </p:nvGrpSpPr>
            <p:grpSpPr>
              <a:xfrm>
                <a:off x="5221178" y="4338434"/>
                <a:ext cx="327025" cy="371475"/>
                <a:chOff x="4862513" y="3705226"/>
                <a:chExt cx="327025" cy="371475"/>
              </a:xfrm>
              <a:grpFill/>
            </p:grpSpPr>
            <p:sp>
              <p:nvSpPr>
                <p:cNvPr id="215"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2" name="Group 211"/>
              <p:cNvGrpSpPr/>
              <p:nvPr/>
            </p:nvGrpSpPr>
            <p:grpSpPr>
              <a:xfrm>
                <a:off x="5630836" y="4338434"/>
                <a:ext cx="327025" cy="371475"/>
                <a:chOff x="4862513" y="3705226"/>
                <a:chExt cx="327025" cy="371475"/>
              </a:xfrm>
              <a:grpFill/>
            </p:grpSpPr>
            <p:sp>
              <p:nvSpPr>
                <p:cNvPr id="213" name="Freeform 9"/>
                <p:cNvSpPr>
                  <a:spLocks noEditPoints="1"/>
                </p:cNvSpPr>
                <p:nvPr/>
              </p:nvSpPr>
              <p:spPr bwMode="auto">
                <a:xfrm>
                  <a:off x="4954588" y="3705226"/>
                  <a:ext cx="141288" cy="169863"/>
                </a:xfrm>
                <a:custGeom>
                  <a:avLst/>
                  <a:gdLst>
                    <a:gd name="T0" fmla="*/ 18 w 36"/>
                    <a:gd name="T1" fmla="*/ 44 h 44"/>
                    <a:gd name="T2" fmla="*/ 0 w 36"/>
                    <a:gd name="T3" fmla="*/ 26 h 44"/>
                    <a:gd name="T4" fmla="*/ 0 w 36"/>
                    <a:gd name="T5" fmla="*/ 18 h 44"/>
                    <a:gd name="T6" fmla="*/ 18 w 36"/>
                    <a:gd name="T7" fmla="*/ 0 h 44"/>
                    <a:gd name="T8" fmla="*/ 36 w 36"/>
                    <a:gd name="T9" fmla="*/ 18 h 44"/>
                    <a:gd name="T10" fmla="*/ 36 w 36"/>
                    <a:gd name="T11" fmla="*/ 26 h 44"/>
                    <a:gd name="T12" fmla="*/ 18 w 36"/>
                    <a:gd name="T13" fmla="*/ 44 h 44"/>
                    <a:gd name="T14" fmla="*/ 18 w 36"/>
                    <a:gd name="T15" fmla="*/ 4 h 44"/>
                    <a:gd name="T16" fmla="*/ 4 w 36"/>
                    <a:gd name="T17" fmla="*/ 18 h 44"/>
                    <a:gd name="T18" fmla="*/ 4 w 36"/>
                    <a:gd name="T19" fmla="*/ 26 h 44"/>
                    <a:gd name="T20" fmla="*/ 18 w 36"/>
                    <a:gd name="T21" fmla="*/ 40 h 44"/>
                    <a:gd name="T22" fmla="*/ 32 w 36"/>
                    <a:gd name="T23" fmla="*/ 26 h 44"/>
                    <a:gd name="T24" fmla="*/ 32 w 36"/>
                    <a:gd name="T25" fmla="*/ 18 h 44"/>
                    <a:gd name="T26" fmla="*/ 18 w 36"/>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18" y="44"/>
                      </a:moveTo>
                      <a:cubicBezTo>
                        <a:pt x="8" y="44"/>
                        <a:pt x="0" y="36"/>
                        <a:pt x="0" y="26"/>
                      </a:cubicBezTo>
                      <a:cubicBezTo>
                        <a:pt x="0" y="18"/>
                        <a:pt x="0" y="18"/>
                        <a:pt x="0" y="18"/>
                      </a:cubicBezTo>
                      <a:cubicBezTo>
                        <a:pt x="0" y="8"/>
                        <a:pt x="8" y="0"/>
                        <a:pt x="18" y="0"/>
                      </a:cubicBezTo>
                      <a:cubicBezTo>
                        <a:pt x="28" y="0"/>
                        <a:pt x="36" y="8"/>
                        <a:pt x="36" y="18"/>
                      </a:cubicBezTo>
                      <a:cubicBezTo>
                        <a:pt x="36" y="26"/>
                        <a:pt x="36" y="26"/>
                        <a:pt x="36" y="26"/>
                      </a:cubicBezTo>
                      <a:cubicBezTo>
                        <a:pt x="36" y="36"/>
                        <a:pt x="28" y="44"/>
                        <a:pt x="18" y="44"/>
                      </a:cubicBezTo>
                      <a:close/>
                      <a:moveTo>
                        <a:pt x="18" y="4"/>
                      </a:moveTo>
                      <a:cubicBezTo>
                        <a:pt x="10" y="4"/>
                        <a:pt x="4" y="10"/>
                        <a:pt x="4" y="18"/>
                      </a:cubicBezTo>
                      <a:cubicBezTo>
                        <a:pt x="4" y="26"/>
                        <a:pt x="4" y="26"/>
                        <a:pt x="4" y="26"/>
                      </a:cubicBezTo>
                      <a:cubicBezTo>
                        <a:pt x="4" y="34"/>
                        <a:pt x="10" y="40"/>
                        <a:pt x="18" y="40"/>
                      </a:cubicBezTo>
                      <a:cubicBezTo>
                        <a:pt x="26" y="40"/>
                        <a:pt x="32" y="34"/>
                        <a:pt x="32" y="26"/>
                      </a:cubicBezTo>
                      <a:cubicBezTo>
                        <a:pt x="32" y="18"/>
                        <a:pt x="32" y="18"/>
                        <a:pt x="32" y="18"/>
                      </a:cubicBezTo>
                      <a:cubicBezTo>
                        <a:pt x="32" y="10"/>
                        <a:pt x="26"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0"/>
                <p:cNvSpPr>
                  <a:spLocks noEditPoints="1"/>
                </p:cNvSpPr>
                <p:nvPr/>
              </p:nvSpPr>
              <p:spPr bwMode="auto">
                <a:xfrm>
                  <a:off x="4862513" y="3905251"/>
                  <a:ext cx="327025" cy="171450"/>
                </a:xfrm>
                <a:custGeom>
                  <a:avLst/>
                  <a:gdLst>
                    <a:gd name="T0" fmla="*/ 78 w 84"/>
                    <a:gd name="T1" fmla="*/ 44 h 44"/>
                    <a:gd name="T2" fmla="*/ 6 w 84"/>
                    <a:gd name="T3" fmla="*/ 44 h 44"/>
                    <a:gd name="T4" fmla="*/ 0 w 84"/>
                    <a:gd name="T5" fmla="*/ 38 h 44"/>
                    <a:gd name="T6" fmla="*/ 0 w 84"/>
                    <a:gd name="T7" fmla="*/ 27 h 44"/>
                    <a:gd name="T8" fmla="*/ 27 w 84"/>
                    <a:gd name="T9" fmla="*/ 0 h 44"/>
                    <a:gd name="T10" fmla="*/ 27 w 84"/>
                    <a:gd name="T11" fmla="*/ 0 h 44"/>
                    <a:gd name="T12" fmla="*/ 31 w 84"/>
                    <a:gd name="T13" fmla="*/ 2 h 44"/>
                    <a:gd name="T14" fmla="*/ 42 w 84"/>
                    <a:gd name="T15" fmla="*/ 8 h 44"/>
                    <a:gd name="T16" fmla="*/ 53 w 84"/>
                    <a:gd name="T17" fmla="*/ 2 h 44"/>
                    <a:gd name="T18" fmla="*/ 57 w 84"/>
                    <a:gd name="T19" fmla="*/ 0 h 44"/>
                    <a:gd name="T20" fmla="*/ 84 w 84"/>
                    <a:gd name="T21" fmla="*/ 27 h 44"/>
                    <a:gd name="T22" fmla="*/ 84 w 84"/>
                    <a:gd name="T23" fmla="*/ 38 h 44"/>
                    <a:gd name="T24" fmla="*/ 78 w 84"/>
                    <a:gd name="T25" fmla="*/ 44 h 44"/>
                    <a:gd name="T26" fmla="*/ 27 w 84"/>
                    <a:gd name="T27" fmla="*/ 4 h 44"/>
                    <a:gd name="T28" fmla="*/ 4 w 84"/>
                    <a:gd name="T29" fmla="*/ 27 h 44"/>
                    <a:gd name="T30" fmla="*/ 4 w 84"/>
                    <a:gd name="T31" fmla="*/ 38 h 44"/>
                    <a:gd name="T32" fmla="*/ 6 w 84"/>
                    <a:gd name="T33" fmla="*/ 40 h 44"/>
                    <a:gd name="T34" fmla="*/ 78 w 84"/>
                    <a:gd name="T35" fmla="*/ 40 h 44"/>
                    <a:gd name="T36" fmla="*/ 80 w 84"/>
                    <a:gd name="T37" fmla="*/ 38 h 44"/>
                    <a:gd name="T38" fmla="*/ 80 w 84"/>
                    <a:gd name="T39" fmla="*/ 27 h 44"/>
                    <a:gd name="T40" fmla="*/ 57 w 84"/>
                    <a:gd name="T41" fmla="*/ 4 h 44"/>
                    <a:gd name="T42" fmla="*/ 57 w 84"/>
                    <a:gd name="T43" fmla="*/ 4 h 44"/>
                    <a:gd name="T44" fmla="*/ 42 w 84"/>
                    <a:gd name="T45" fmla="*/ 12 h 44"/>
                    <a:gd name="T46" fmla="*/ 27 w 84"/>
                    <a:gd name="T47" fmla="*/ 4 h 44"/>
                    <a:gd name="T48" fmla="*/ 27 w 84"/>
                    <a:gd name="T4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44">
                      <a:moveTo>
                        <a:pt x="78" y="44"/>
                      </a:moveTo>
                      <a:cubicBezTo>
                        <a:pt x="6" y="44"/>
                        <a:pt x="6" y="44"/>
                        <a:pt x="6" y="44"/>
                      </a:cubicBezTo>
                      <a:cubicBezTo>
                        <a:pt x="3" y="44"/>
                        <a:pt x="0" y="41"/>
                        <a:pt x="0" y="38"/>
                      </a:cubicBezTo>
                      <a:cubicBezTo>
                        <a:pt x="0" y="27"/>
                        <a:pt x="0" y="27"/>
                        <a:pt x="0" y="27"/>
                      </a:cubicBezTo>
                      <a:cubicBezTo>
                        <a:pt x="0" y="12"/>
                        <a:pt x="12" y="0"/>
                        <a:pt x="27" y="0"/>
                      </a:cubicBezTo>
                      <a:cubicBezTo>
                        <a:pt x="27" y="0"/>
                        <a:pt x="27" y="0"/>
                        <a:pt x="27" y="0"/>
                      </a:cubicBezTo>
                      <a:cubicBezTo>
                        <a:pt x="28" y="0"/>
                        <a:pt x="30" y="1"/>
                        <a:pt x="31" y="2"/>
                      </a:cubicBezTo>
                      <a:cubicBezTo>
                        <a:pt x="33" y="6"/>
                        <a:pt x="37" y="8"/>
                        <a:pt x="42" y="8"/>
                      </a:cubicBezTo>
                      <a:cubicBezTo>
                        <a:pt x="47" y="8"/>
                        <a:pt x="51" y="6"/>
                        <a:pt x="53" y="2"/>
                      </a:cubicBezTo>
                      <a:cubicBezTo>
                        <a:pt x="54" y="1"/>
                        <a:pt x="56" y="0"/>
                        <a:pt x="57" y="0"/>
                      </a:cubicBezTo>
                      <a:cubicBezTo>
                        <a:pt x="72" y="0"/>
                        <a:pt x="84" y="12"/>
                        <a:pt x="84" y="27"/>
                      </a:cubicBezTo>
                      <a:cubicBezTo>
                        <a:pt x="84" y="38"/>
                        <a:pt x="84" y="38"/>
                        <a:pt x="84" y="38"/>
                      </a:cubicBezTo>
                      <a:cubicBezTo>
                        <a:pt x="84" y="41"/>
                        <a:pt x="81" y="44"/>
                        <a:pt x="78" y="44"/>
                      </a:cubicBezTo>
                      <a:close/>
                      <a:moveTo>
                        <a:pt x="27" y="4"/>
                      </a:moveTo>
                      <a:cubicBezTo>
                        <a:pt x="14" y="4"/>
                        <a:pt x="4" y="14"/>
                        <a:pt x="4" y="27"/>
                      </a:cubicBezTo>
                      <a:cubicBezTo>
                        <a:pt x="4" y="38"/>
                        <a:pt x="4" y="38"/>
                        <a:pt x="4" y="38"/>
                      </a:cubicBezTo>
                      <a:cubicBezTo>
                        <a:pt x="4" y="39"/>
                        <a:pt x="5" y="40"/>
                        <a:pt x="6" y="40"/>
                      </a:cubicBezTo>
                      <a:cubicBezTo>
                        <a:pt x="78" y="40"/>
                        <a:pt x="78" y="40"/>
                        <a:pt x="78" y="40"/>
                      </a:cubicBezTo>
                      <a:cubicBezTo>
                        <a:pt x="79" y="40"/>
                        <a:pt x="80" y="39"/>
                        <a:pt x="80" y="38"/>
                      </a:cubicBezTo>
                      <a:cubicBezTo>
                        <a:pt x="80" y="27"/>
                        <a:pt x="80" y="27"/>
                        <a:pt x="80" y="27"/>
                      </a:cubicBezTo>
                      <a:cubicBezTo>
                        <a:pt x="80" y="14"/>
                        <a:pt x="70" y="4"/>
                        <a:pt x="57" y="4"/>
                      </a:cubicBezTo>
                      <a:cubicBezTo>
                        <a:pt x="57" y="4"/>
                        <a:pt x="57" y="4"/>
                        <a:pt x="57" y="4"/>
                      </a:cubicBezTo>
                      <a:cubicBezTo>
                        <a:pt x="53" y="9"/>
                        <a:pt x="48" y="12"/>
                        <a:pt x="42" y="12"/>
                      </a:cubicBezTo>
                      <a:cubicBezTo>
                        <a:pt x="36" y="12"/>
                        <a:pt x="31" y="9"/>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4" name="Group 33">
            <a:extLst>
              <a:ext uri="{FF2B5EF4-FFF2-40B4-BE49-F238E27FC236}">
                <a16:creationId xmlns:a16="http://schemas.microsoft.com/office/drawing/2014/main" id="{D89D1123-6D47-4329-8110-1FE0F8E14A1A}"/>
              </a:ext>
            </a:extLst>
          </p:cNvPr>
          <p:cNvGrpSpPr/>
          <p:nvPr/>
        </p:nvGrpSpPr>
        <p:grpSpPr>
          <a:xfrm>
            <a:off x="5843016" y="1371600"/>
            <a:ext cx="3743995" cy="2495996"/>
            <a:chOff x="5843016" y="1447800"/>
            <a:chExt cx="3743995" cy="2495996"/>
          </a:xfrm>
        </p:grpSpPr>
        <p:graphicFrame>
          <p:nvGraphicFramePr>
            <p:cNvPr id="70" name="Chart 69"/>
            <p:cNvGraphicFramePr/>
            <p:nvPr>
              <p:extLst>
                <p:ext uri="{D42A27DB-BD31-4B8C-83A1-F6EECF244321}">
                  <p14:modId xmlns:p14="http://schemas.microsoft.com/office/powerpoint/2010/main" val="2306669400"/>
                </p:ext>
              </p:extLst>
            </p:nvPr>
          </p:nvGraphicFramePr>
          <p:xfrm>
            <a:off x="5843016" y="1447800"/>
            <a:ext cx="3743995" cy="2495996"/>
          </p:xfrm>
          <a:graphic>
            <a:graphicData uri="http://schemas.openxmlformats.org/drawingml/2006/chart">
              <c:chart xmlns:c="http://schemas.openxmlformats.org/drawingml/2006/chart" xmlns:r="http://schemas.openxmlformats.org/officeDocument/2006/relationships" r:id="rId4"/>
            </a:graphicData>
          </a:graphic>
        </p:graphicFrame>
        <p:sp>
          <p:nvSpPr>
            <p:cNvPr id="75" name="TextBox 74"/>
            <p:cNvSpPr txBox="1"/>
            <p:nvPr/>
          </p:nvSpPr>
          <p:spPr>
            <a:xfrm>
              <a:off x="8943988" y="3060574"/>
              <a:ext cx="400127" cy="304798"/>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2%</a:t>
              </a:r>
            </a:p>
          </p:txBody>
        </p:sp>
        <p:sp>
          <p:nvSpPr>
            <p:cNvPr id="79" name="TextBox 78"/>
            <p:cNvSpPr txBox="1"/>
            <p:nvPr/>
          </p:nvSpPr>
          <p:spPr>
            <a:xfrm>
              <a:off x="8943988" y="2410174"/>
              <a:ext cx="539675" cy="304799"/>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45%</a:t>
              </a:r>
            </a:p>
          </p:txBody>
        </p:sp>
        <p:cxnSp>
          <p:nvCxnSpPr>
            <p:cNvPr id="80" name="Straight Connector 79"/>
            <p:cNvCxnSpPr>
              <a:cxnSpLocks/>
            </p:cNvCxnSpPr>
            <p:nvPr/>
          </p:nvCxnSpPr>
          <p:spPr>
            <a:xfrm>
              <a:off x="7749951" y="3212973"/>
              <a:ext cx="1161911"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cxnSpLocks/>
            </p:cNvCxnSpPr>
            <p:nvPr/>
          </p:nvCxnSpPr>
          <p:spPr>
            <a:xfrm>
              <a:off x="8330906" y="2562573"/>
              <a:ext cx="580956"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6109448" y="2410174"/>
              <a:ext cx="539496" cy="304800"/>
            </a:xfrm>
            <a:prstGeom prst="rect">
              <a:avLst/>
            </a:prstGeom>
            <a:noFill/>
          </p:spPr>
          <p:txBody>
            <a:bodyPr wrap="square" lIns="0" tIns="0" rIns="0" bIns="0" rtlCol="0">
              <a:noAutofit/>
            </a:bodyPr>
            <a:lstStyle/>
            <a:p>
              <a:pPr algn="ctr"/>
              <a:r>
                <a:rPr lang="en-US" b="1" dirty="0">
                  <a:solidFill>
                    <a:schemeClr val="tx2"/>
                  </a:solidFill>
                  <a:latin typeface="Arial" panose="020B0604020202020204" pitchFamily="34" charset="0"/>
                  <a:cs typeface="Arial" panose="020B0604020202020204" pitchFamily="34" charset="0"/>
                </a:rPr>
                <a:t>53%</a:t>
              </a:r>
            </a:p>
          </p:txBody>
        </p:sp>
        <p:cxnSp>
          <p:nvCxnSpPr>
            <p:cNvPr id="223" name="Straight Connector 222"/>
            <p:cNvCxnSpPr>
              <a:cxnSpLocks/>
            </p:cNvCxnSpPr>
            <p:nvPr/>
          </p:nvCxnSpPr>
          <p:spPr>
            <a:xfrm>
              <a:off x="6669593" y="2562574"/>
              <a:ext cx="335467" cy="0"/>
            </a:xfrm>
            <a:prstGeom prst="line">
              <a:avLst/>
            </a:prstGeom>
            <a:ln w="158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2" name="AutoShape 3"/>
          <p:cNvSpPr>
            <a:spLocks noChangeAspect="1" noChangeArrowheads="1" noTextEdit="1"/>
          </p:cNvSpPr>
          <p:nvPr/>
        </p:nvSpPr>
        <p:spPr bwMode="auto">
          <a:xfrm>
            <a:off x="5029200" y="5608638"/>
            <a:ext cx="660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6" name="Group 55"/>
          <p:cNvGrpSpPr/>
          <p:nvPr/>
        </p:nvGrpSpPr>
        <p:grpSpPr>
          <a:xfrm>
            <a:off x="4912648" y="5639706"/>
            <a:ext cx="725834" cy="608693"/>
            <a:chOff x="4912648" y="5639706"/>
            <a:chExt cx="725834" cy="608693"/>
          </a:xfrm>
        </p:grpSpPr>
        <p:grpSp>
          <p:nvGrpSpPr>
            <p:cNvPr id="48" name="Group 47"/>
            <p:cNvGrpSpPr/>
            <p:nvPr/>
          </p:nvGrpSpPr>
          <p:grpSpPr>
            <a:xfrm>
              <a:off x="5106669" y="5811837"/>
              <a:ext cx="531813" cy="436562"/>
              <a:chOff x="5157788" y="5811838"/>
              <a:chExt cx="531813" cy="436562"/>
            </a:xfrm>
            <a:solidFill>
              <a:schemeClr val="bg1"/>
            </a:solidFill>
          </p:grpSpPr>
          <p:sp>
            <p:nvSpPr>
              <p:cNvPr id="13" name="Rectangle 5"/>
              <p:cNvSpPr>
                <a:spLocks noChangeArrowheads="1"/>
              </p:cNvSpPr>
              <p:nvPr/>
            </p:nvSpPr>
            <p:spPr bwMode="auto">
              <a:xfrm>
                <a:off x="5338763" y="6003925"/>
                <a:ext cx="52388" cy="52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6"/>
              <p:cNvSpPr>
                <a:spLocks noChangeArrowheads="1"/>
              </p:cNvSpPr>
              <p:nvPr/>
            </p:nvSpPr>
            <p:spPr bwMode="auto">
              <a:xfrm>
                <a:off x="5338763" y="6119813"/>
                <a:ext cx="523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7"/>
              <p:cNvSpPr>
                <a:spLocks noChangeArrowheads="1"/>
              </p:cNvSpPr>
              <p:nvPr/>
            </p:nvSpPr>
            <p:spPr bwMode="auto">
              <a:xfrm>
                <a:off x="5221288" y="6119813"/>
                <a:ext cx="523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p:cNvSpPr>
              <p:nvPr/>
            </p:nvSpPr>
            <p:spPr bwMode="auto">
              <a:xfrm>
                <a:off x="5594350" y="6159500"/>
                <a:ext cx="87313" cy="84137"/>
              </a:xfrm>
              <a:custGeom>
                <a:avLst/>
                <a:gdLst>
                  <a:gd name="T0" fmla="*/ 0 w 55"/>
                  <a:gd name="T1" fmla="*/ 53 h 53"/>
                  <a:gd name="T2" fmla="*/ 55 w 55"/>
                  <a:gd name="T3" fmla="*/ 10 h 53"/>
                  <a:gd name="T4" fmla="*/ 13 w 55"/>
                  <a:gd name="T5" fmla="*/ 0 h 53"/>
                  <a:gd name="T6" fmla="*/ 0 w 55"/>
                  <a:gd name="T7" fmla="*/ 53 h 53"/>
                </a:gdLst>
                <a:ahLst/>
                <a:cxnLst>
                  <a:cxn ang="0">
                    <a:pos x="T0" y="T1"/>
                  </a:cxn>
                  <a:cxn ang="0">
                    <a:pos x="T2" y="T3"/>
                  </a:cxn>
                  <a:cxn ang="0">
                    <a:pos x="T4" y="T5"/>
                  </a:cxn>
                  <a:cxn ang="0">
                    <a:pos x="T6" y="T7"/>
                  </a:cxn>
                </a:cxnLst>
                <a:rect l="0" t="0" r="r" b="b"/>
                <a:pathLst>
                  <a:path w="55" h="53">
                    <a:moveTo>
                      <a:pt x="0" y="53"/>
                    </a:moveTo>
                    <a:lnTo>
                      <a:pt x="55" y="10"/>
                    </a:lnTo>
                    <a:lnTo>
                      <a:pt x="13" y="0"/>
                    </a:ln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9"/>
              <p:cNvSpPr>
                <a:spLocks noChangeArrowheads="1"/>
              </p:cNvSpPr>
              <p:nvPr/>
            </p:nvSpPr>
            <p:spPr bwMode="auto">
              <a:xfrm>
                <a:off x="5221288" y="6003925"/>
                <a:ext cx="52388" cy="52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0"/>
              <p:cNvSpPr>
                <a:spLocks noEditPoints="1"/>
              </p:cNvSpPr>
              <p:nvPr/>
            </p:nvSpPr>
            <p:spPr bwMode="auto">
              <a:xfrm>
                <a:off x="5157788" y="5811838"/>
                <a:ext cx="531813" cy="436562"/>
              </a:xfrm>
              <a:custGeom>
                <a:avLst/>
                <a:gdLst>
                  <a:gd name="T0" fmla="*/ 1008 w 1200"/>
                  <a:gd name="T1" fmla="*/ 0 h 984"/>
                  <a:gd name="T2" fmla="*/ 1055 w 1200"/>
                  <a:gd name="T3" fmla="*/ 180 h 984"/>
                  <a:gd name="T4" fmla="*/ 913 w 1200"/>
                  <a:gd name="T5" fmla="*/ 180 h 984"/>
                  <a:gd name="T6" fmla="*/ 960 w 1200"/>
                  <a:gd name="T7" fmla="*/ 0 h 984"/>
                  <a:gd name="T8" fmla="*/ 624 w 1200"/>
                  <a:gd name="T9" fmla="*/ 100 h 984"/>
                  <a:gd name="T10" fmla="*/ 600 w 1200"/>
                  <a:gd name="T11" fmla="*/ 240 h 984"/>
                  <a:gd name="T12" fmla="*/ 576 w 1200"/>
                  <a:gd name="T13" fmla="*/ 100 h 984"/>
                  <a:gd name="T14" fmla="*/ 240 w 1200"/>
                  <a:gd name="T15" fmla="*/ 0 h 984"/>
                  <a:gd name="T16" fmla="*/ 287 w 1200"/>
                  <a:gd name="T17" fmla="*/ 180 h 984"/>
                  <a:gd name="T18" fmla="*/ 145 w 1200"/>
                  <a:gd name="T19" fmla="*/ 180 h 984"/>
                  <a:gd name="T20" fmla="*/ 192 w 1200"/>
                  <a:gd name="T21" fmla="*/ 0 h 984"/>
                  <a:gd name="T22" fmla="*/ 0 w 1200"/>
                  <a:gd name="T23" fmla="*/ 72 h 984"/>
                  <a:gd name="T24" fmla="*/ 72 w 1200"/>
                  <a:gd name="T25" fmla="*/ 984 h 984"/>
                  <a:gd name="T26" fmla="*/ 991 w 1200"/>
                  <a:gd name="T27" fmla="*/ 748 h 984"/>
                  <a:gd name="T28" fmla="*/ 1021 w 1200"/>
                  <a:gd name="T29" fmla="*/ 730 h 984"/>
                  <a:gd name="T30" fmla="*/ 1200 w 1200"/>
                  <a:gd name="T31" fmla="*/ 72 h 984"/>
                  <a:gd name="T32" fmla="*/ 312 w 1200"/>
                  <a:gd name="T33" fmla="*/ 840 h 984"/>
                  <a:gd name="T34" fmla="*/ 120 w 1200"/>
                  <a:gd name="T35" fmla="*/ 864 h 984"/>
                  <a:gd name="T36" fmla="*/ 96 w 1200"/>
                  <a:gd name="T37" fmla="*/ 672 h 984"/>
                  <a:gd name="T38" fmla="*/ 288 w 1200"/>
                  <a:gd name="T39" fmla="*/ 648 h 984"/>
                  <a:gd name="T40" fmla="*/ 312 w 1200"/>
                  <a:gd name="T41" fmla="*/ 840 h 984"/>
                  <a:gd name="T42" fmla="*/ 288 w 1200"/>
                  <a:gd name="T43" fmla="*/ 600 h 984"/>
                  <a:gd name="T44" fmla="*/ 96 w 1200"/>
                  <a:gd name="T45" fmla="*/ 576 h 984"/>
                  <a:gd name="T46" fmla="*/ 120 w 1200"/>
                  <a:gd name="T47" fmla="*/ 384 h 984"/>
                  <a:gd name="T48" fmla="*/ 312 w 1200"/>
                  <a:gd name="T49" fmla="*/ 408 h 984"/>
                  <a:gd name="T50" fmla="*/ 576 w 1200"/>
                  <a:gd name="T51" fmla="*/ 840 h 984"/>
                  <a:gd name="T52" fmla="*/ 384 w 1200"/>
                  <a:gd name="T53" fmla="*/ 864 h 984"/>
                  <a:gd name="T54" fmla="*/ 360 w 1200"/>
                  <a:gd name="T55" fmla="*/ 672 h 984"/>
                  <a:gd name="T56" fmla="*/ 552 w 1200"/>
                  <a:gd name="T57" fmla="*/ 648 h 984"/>
                  <a:gd name="T58" fmla="*/ 576 w 1200"/>
                  <a:gd name="T59" fmla="*/ 840 h 984"/>
                  <a:gd name="T60" fmla="*/ 552 w 1200"/>
                  <a:gd name="T61" fmla="*/ 600 h 984"/>
                  <a:gd name="T62" fmla="*/ 360 w 1200"/>
                  <a:gd name="T63" fmla="*/ 576 h 984"/>
                  <a:gd name="T64" fmla="*/ 384 w 1200"/>
                  <a:gd name="T65" fmla="*/ 384 h 984"/>
                  <a:gd name="T66" fmla="*/ 576 w 1200"/>
                  <a:gd name="T67" fmla="*/ 408 h 984"/>
                  <a:gd name="T68" fmla="*/ 840 w 1200"/>
                  <a:gd name="T69" fmla="*/ 840 h 984"/>
                  <a:gd name="T70" fmla="*/ 648 w 1200"/>
                  <a:gd name="T71" fmla="*/ 864 h 984"/>
                  <a:gd name="T72" fmla="*/ 624 w 1200"/>
                  <a:gd name="T73" fmla="*/ 672 h 984"/>
                  <a:gd name="T74" fmla="*/ 816 w 1200"/>
                  <a:gd name="T75" fmla="*/ 648 h 984"/>
                  <a:gd name="T76" fmla="*/ 840 w 1200"/>
                  <a:gd name="T77" fmla="*/ 840 h 984"/>
                  <a:gd name="T78" fmla="*/ 816 w 1200"/>
                  <a:gd name="T79" fmla="*/ 600 h 984"/>
                  <a:gd name="T80" fmla="*/ 624 w 1200"/>
                  <a:gd name="T81" fmla="*/ 576 h 984"/>
                  <a:gd name="T82" fmla="*/ 648 w 1200"/>
                  <a:gd name="T83" fmla="*/ 384 h 984"/>
                  <a:gd name="T84" fmla="*/ 840 w 1200"/>
                  <a:gd name="T85" fmla="*/ 408 h 984"/>
                  <a:gd name="T86" fmla="*/ 1104 w 1200"/>
                  <a:gd name="T87" fmla="*/ 576 h 984"/>
                  <a:gd name="T88" fmla="*/ 912 w 1200"/>
                  <a:gd name="T89" fmla="*/ 600 h 984"/>
                  <a:gd name="T90" fmla="*/ 888 w 1200"/>
                  <a:gd name="T91" fmla="*/ 408 h 984"/>
                  <a:gd name="T92" fmla="*/ 1080 w 1200"/>
                  <a:gd name="T93" fmla="*/ 384 h 984"/>
                  <a:gd name="T94" fmla="*/ 1104 w 1200"/>
                  <a:gd name="T95" fmla="*/ 576 h 984"/>
                  <a:gd name="T96" fmla="*/ 120 w 1200"/>
                  <a:gd name="T97" fmla="*/ 336 h 984"/>
                  <a:gd name="T98" fmla="*/ 120 w 1200"/>
                  <a:gd name="T99" fmla="*/ 288 h 984"/>
                  <a:gd name="T100" fmla="*/ 1104 w 1200"/>
                  <a:gd name="T101" fmla="*/ 312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984">
                    <a:moveTo>
                      <a:pt x="1128" y="0"/>
                    </a:moveTo>
                    <a:cubicBezTo>
                      <a:pt x="1008" y="0"/>
                      <a:pt x="1008" y="0"/>
                      <a:pt x="1008" y="0"/>
                    </a:cubicBezTo>
                    <a:cubicBezTo>
                      <a:pt x="1008" y="100"/>
                      <a:pt x="1008" y="100"/>
                      <a:pt x="1008" y="100"/>
                    </a:cubicBezTo>
                    <a:cubicBezTo>
                      <a:pt x="1041" y="112"/>
                      <a:pt x="1061" y="146"/>
                      <a:pt x="1055" y="180"/>
                    </a:cubicBezTo>
                    <a:cubicBezTo>
                      <a:pt x="1049" y="215"/>
                      <a:pt x="1019" y="240"/>
                      <a:pt x="984" y="240"/>
                    </a:cubicBezTo>
                    <a:cubicBezTo>
                      <a:pt x="949" y="240"/>
                      <a:pt x="919" y="215"/>
                      <a:pt x="913" y="180"/>
                    </a:cubicBezTo>
                    <a:cubicBezTo>
                      <a:pt x="907" y="146"/>
                      <a:pt x="927" y="112"/>
                      <a:pt x="960" y="100"/>
                    </a:cubicBezTo>
                    <a:cubicBezTo>
                      <a:pt x="960" y="0"/>
                      <a:pt x="960" y="0"/>
                      <a:pt x="960" y="0"/>
                    </a:cubicBezTo>
                    <a:cubicBezTo>
                      <a:pt x="624" y="0"/>
                      <a:pt x="624" y="0"/>
                      <a:pt x="624" y="0"/>
                    </a:cubicBezTo>
                    <a:cubicBezTo>
                      <a:pt x="624" y="100"/>
                      <a:pt x="624" y="100"/>
                      <a:pt x="624" y="100"/>
                    </a:cubicBezTo>
                    <a:cubicBezTo>
                      <a:pt x="657" y="112"/>
                      <a:pt x="677" y="146"/>
                      <a:pt x="671" y="180"/>
                    </a:cubicBezTo>
                    <a:cubicBezTo>
                      <a:pt x="665" y="215"/>
                      <a:pt x="635" y="240"/>
                      <a:pt x="600" y="240"/>
                    </a:cubicBezTo>
                    <a:cubicBezTo>
                      <a:pt x="565" y="240"/>
                      <a:pt x="535" y="215"/>
                      <a:pt x="529" y="180"/>
                    </a:cubicBezTo>
                    <a:cubicBezTo>
                      <a:pt x="523" y="146"/>
                      <a:pt x="543" y="112"/>
                      <a:pt x="576" y="100"/>
                    </a:cubicBezTo>
                    <a:cubicBezTo>
                      <a:pt x="576" y="0"/>
                      <a:pt x="576" y="0"/>
                      <a:pt x="576" y="0"/>
                    </a:cubicBezTo>
                    <a:cubicBezTo>
                      <a:pt x="240" y="0"/>
                      <a:pt x="240" y="0"/>
                      <a:pt x="240" y="0"/>
                    </a:cubicBezTo>
                    <a:cubicBezTo>
                      <a:pt x="240" y="100"/>
                      <a:pt x="240" y="100"/>
                      <a:pt x="240" y="100"/>
                    </a:cubicBezTo>
                    <a:cubicBezTo>
                      <a:pt x="273" y="112"/>
                      <a:pt x="293" y="146"/>
                      <a:pt x="287" y="180"/>
                    </a:cubicBezTo>
                    <a:cubicBezTo>
                      <a:pt x="281" y="215"/>
                      <a:pt x="251" y="240"/>
                      <a:pt x="216" y="240"/>
                    </a:cubicBezTo>
                    <a:cubicBezTo>
                      <a:pt x="181" y="240"/>
                      <a:pt x="151" y="215"/>
                      <a:pt x="145" y="180"/>
                    </a:cubicBezTo>
                    <a:cubicBezTo>
                      <a:pt x="139" y="146"/>
                      <a:pt x="159" y="112"/>
                      <a:pt x="192" y="100"/>
                    </a:cubicBezTo>
                    <a:cubicBezTo>
                      <a:pt x="192" y="0"/>
                      <a:pt x="192" y="0"/>
                      <a:pt x="192" y="0"/>
                    </a:cubicBezTo>
                    <a:cubicBezTo>
                      <a:pt x="72" y="0"/>
                      <a:pt x="72" y="0"/>
                      <a:pt x="72" y="0"/>
                    </a:cubicBezTo>
                    <a:cubicBezTo>
                      <a:pt x="32" y="0"/>
                      <a:pt x="0" y="32"/>
                      <a:pt x="0" y="72"/>
                    </a:cubicBezTo>
                    <a:cubicBezTo>
                      <a:pt x="0" y="912"/>
                      <a:pt x="0" y="912"/>
                      <a:pt x="0" y="912"/>
                    </a:cubicBezTo>
                    <a:cubicBezTo>
                      <a:pt x="0" y="952"/>
                      <a:pt x="32" y="984"/>
                      <a:pt x="72" y="984"/>
                    </a:cubicBezTo>
                    <a:cubicBezTo>
                      <a:pt x="933" y="984"/>
                      <a:pt x="933" y="984"/>
                      <a:pt x="933" y="984"/>
                    </a:cubicBezTo>
                    <a:cubicBezTo>
                      <a:pt x="991" y="748"/>
                      <a:pt x="991" y="748"/>
                      <a:pt x="991" y="748"/>
                    </a:cubicBezTo>
                    <a:cubicBezTo>
                      <a:pt x="993" y="742"/>
                      <a:pt x="997" y="736"/>
                      <a:pt x="1002" y="733"/>
                    </a:cubicBezTo>
                    <a:cubicBezTo>
                      <a:pt x="1008" y="730"/>
                      <a:pt x="1014" y="729"/>
                      <a:pt x="1021" y="730"/>
                    </a:cubicBezTo>
                    <a:cubicBezTo>
                      <a:pt x="1200" y="775"/>
                      <a:pt x="1200" y="775"/>
                      <a:pt x="1200" y="775"/>
                    </a:cubicBezTo>
                    <a:cubicBezTo>
                      <a:pt x="1200" y="72"/>
                      <a:pt x="1200" y="72"/>
                      <a:pt x="1200" y="72"/>
                    </a:cubicBezTo>
                    <a:cubicBezTo>
                      <a:pt x="1200" y="32"/>
                      <a:pt x="1168" y="0"/>
                      <a:pt x="1128" y="0"/>
                    </a:cubicBezTo>
                    <a:close/>
                    <a:moveTo>
                      <a:pt x="312" y="840"/>
                    </a:moveTo>
                    <a:cubicBezTo>
                      <a:pt x="312" y="853"/>
                      <a:pt x="301" y="864"/>
                      <a:pt x="288" y="864"/>
                    </a:cubicBezTo>
                    <a:cubicBezTo>
                      <a:pt x="120" y="864"/>
                      <a:pt x="120" y="864"/>
                      <a:pt x="120" y="864"/>
                    </a:cubicBezTo>
                    <a:cubicBezTo>
                      <a:pt x="107" y="864"/>
                      <a:pt x="96" y="853"/>
                      <a:pt x="96" y="840"/>
                    </a:cubicBezTo>
                    <a:cubicBezTo>
                      <a:pt x="96" y="672"/>
                      <a:pt x="96" y="672"/>
                      <a:pt x="96" y="672"/>
                    </a:cubicBezTo>
                    <a:cubicBezTo>
                      <a:pt x="96" y="659"/>
                      <a:pt x="107" y="648"/>
                      <a:pt x="120" y="648"/>
                    </a:cubicBezTo>
                    <a:cubicBezTo>
                      <a:pt x="288" y="648"/>
                      <a:pt x="288" y="648"/>
                      <a:pt x="288" y="648"/>
                    </a:cubicBezTo>
                    <a:cubicBezTo>
                      <a:pt x="301" y="648"/>
                      <a:pt x="312" y="659"/>
                      <a:pt x="312" y="672"/>
                    </a:cubicBezTo>
                    <a:lnTo>
                      <a:pt x="312" y="840"/>
                    </a:lnTo>
                    <a:close/>
                    <a:moveTo>
                      <a:pt x="312" y="576"/>
                    </a:moveTo>
                    <a:cubicBezTo>
                      <a:pt x="312" y="589"/>
                      <a:pt x="301" y="600"/>
                      <a:pt x="288" y="600"/>
                    </a:cubicBezTo>
                    <a:cubicBezTo>
                      <a:pt x="120" y="600"/>
                      <a:pt x="120" y="600"/>
                      <a:pt x="120" y="600"/>
                    </a:cubicBezTo>
                    <a:cubicBezTo>
                      <a:pt x="107" y="600"/>
                      <a:pt x="96" y="589"/>
                      <a:pt x="96" y="576"/>
                    </a:cubicBezTo>
                    <a:cubicBezTo>
                      <a:pt x="96" y="408"/>
                      <a:pt x="96" y="408"/>
                      <a:pt x="96" y="408"/>
                    </a:cubicBezTo>
                    <a:cubicBezTo>
                      <a:pt x="96" y="395"/>
                      <a:pt x="107" y="384"/>
                      <a:pt x="120" y="384"/>
                    </a:cubicBezTo>
                    <a:cubicBezTo>
                      <a:pt x="288" y="384"/>
                      <a:pt x="288" y="384"/>
                      <a:pt x="288" y="384"/>
                    </a:cubicBezTo>
                    <a:cubicBezTo>
                      <a:pt x="301" y="384"/>
                      <a:pt x="312" y="395"/>
                      <a:pt x="312" y="408"/>
                    </a:cubicBezTo>
                    <a:lnTo>
                      <a:pt x="312" y="576"/>
                    </a:lnTo>
                    <a:close/>
                    <a:moveTo>
                      <a:pt x="576" y="840"/>
                    </a:moveTo>
                    <a:cubicBezTo>
                      <a:pt x="576" y="853"/>
                      <a:pt x="565" y="864"/>
                      <a:pt x="552" y="864"/>
                    </a:cubicBezTo>
                    <a:cubicBezTo>
                      <a:pt x="384" y="864"/>
                      <a:pt x="384" y="864"/>
                      <a:pt x="384" y="864"/>
                    </a:cubicBezTo>
                    <a:cubicBezTo>
                      <a:pt x="371" y="864"/>
                      <a:pt x="360" y="853"/>
                      <a:pt x="360" y="840"/>
                    </a:cubicBezTo>
                    <a:cubicBezTo>
                      <a:pt x="360" y="672"/>
                      <a:pt x="360" y="672"/>
                      <a:pt x="360" y="672"/>
                    </a:cubicBezTo>
                    <a:cubicBezTo>
                      <a:pt x="360" y="659"/>
                      <a:pt x="371" y="648"/>
                      <a:pt x="384" y="648"/>
                    </a:cubicBezTo>
                    <a:cubicBezTo>
                      <a:pt x="552" y="648"/>
                      <a:pt x="552" y="648"/>
                      <a:pt x="552" y="648"/>
                    </a:cubicBezTo>
                    <a:cubicBezTo>
                      <a:pt x="565" y="648"/>
                      <a:pt x="576" y="659"/>
                      <a:pt x="576" y="672"/>
                    </a:cubicBezTo>
                    <a:lnTo>
                      <a:pt x="576" y="840"/>
                    </a:lnTo>
                    <a:close/>
                    <a:moveTo>
                      <a:pt x="576" y="576"/>
                    </a:moveTo>
                    <a:cubicBezTo>
                      <a:pt x="576" y="589"/>
                      <a:pt x="565" y="600"/>
                      <a:pt x="552" y="600"/>
                    </a:cubicBezTo>
                    <a:cubicBezTo>
                      <a:pt x="384" y="600"/>
                      <a:pt x="384" y="600"/>
                      <a:pt x="384" y="600"/>
                    </a:cubicBezTo>
                    <a:cubicBezTo>
                      <a:pt x="371" y="600"/>
                      <a:pt x="360" y="589"/>
                      <a:pt x="360" y="576"/>
                    </a:cubicBezTo>
                    <a:cubicBezTo>
                      <a:pt x="360" y="408"/>
                      <a:pt x="360" y="408"/>
                      <a:pt x="360" y="408"/>
                    </a:cubicBezTo>
                    <a:cubicBezTo>
                      <a:pt x="360" y="395"/>
                      <a:pt x="371" y="384"/>
                      <a:pt x="384" y="384"/>
                    </a:cubicBezTo>
                    <a:cubicBezTo>
                      <a:pt x="552" y="384"/>
                      <a:pt x="552" y="384"/>
                      <a:pt x="552" y="384"/>
                    </a:cubicBezTo>
                    <a:cubicBezTo>
                      <a:pt x="565" y="384"/>
                      <a:pt x="576" y="395"/>
                      <a:pt x="576" y="408"/>
                    </a:cubicBezTo>
                    <a:lnTo>
                      <a:pt x="576" y="576"/>
                    </a:lnTo>
                    <a:close/>
                    <a:moveTo>
                      <a:pt x="840" y="840"/>
                    </a:moveTo>
                    <a:cubicBezTo>
                      <a:pt x="840" y="853"/>
                      <a:pt x="829" y="864"/>
                      <a:pt x="816" y="864"/>
                    </a:cubicBezTo>
                    <a:cubicBezTo>
                      <a:pt x="648" y="864"/>
                      <a:pt x="648" y="864"/>
                      <a:pt x="648" y="864"/>
                    </a:cubicBezTo>
                    <a:cubicBezTo>
                      <a:pt x="635" y="864"/>
                      <a:pt x="624" y="853"/>
                      <a:pt x="624" y="840"/>
                    </a:cubicBezTo>
                    <a:cubicBezTo>
                      <a:pt x="624" y="672"/>
                      <a:pt x="624" y="672"/>
                      <a:pt x="624" y="672"/>
                    </a:cubicBezTo>
                    <a:cubicBezTo>
                      <a:pt x="624" y="659"/>
                      <a:pt x="635" y="648"/>
                      <a:pt x="648" y="648"/>
                    </a:cubicBezTo>
                    <a:cubicBezTo>
                      <a:pt x="816" y="648"/>
                      <a:pt x="816" y="648"/>
                      <a:pt x="816" y="648"/>
                    </a:cubicBezTo>
                    <a:cubicBezTo>
                      <a:pt x="829" y="648"/>
                      <a:pt x="840" y="659"/>
                      <a:pt x="840" y="672"/>
                    </a:cubicBezTo>
                    <a:lnTo>
                      <a:pt x="840" y="840"/>
                    </a:lnTo>
                    <a:close/>
                    <a:moveTo>
                      <a:pt x="840" y="576"/>
                    </a:moveTo>
                    <a:cubicBezTo>
                      <a:pt x="840" y="589"/>
                      <a:pt x="829" y="600"/>
                      <a:pt x="816" y="600"/>
                    </a:cubicBezTo>
                    <a:cubicBezTo>
                      <a:pt x="648" y="600"/>
                      <a:pt x="648" y="600"/>
                      <a:pt x="648" y="600"/>
                    </a:cubicBezTo>
                    <a:cubicBezTo>
                      <a:pt x="635" y="600"/>
                      <a:pt x="624" y="589"/>
                      <a:pt x="624" y="576"/>
                    </a:cubicBezTo>
                    <a:cubicBezTo>
                      <a:pt x="624" y="408"/>
                      <a:pt x="624" y="408"/>
                      <a:pt x="624" y="408"/>
                    </a:cubicBezTo>
                    <a:cubicBezTo>
                      <a:pt x="624" y="395"/>
                      <a:pt x="635" y="384"/>
                      <a:pt x="648" y="384"/>
                    </a:cubicBezTo>
                    <a:cubicBezTo>
                      <a:pt x="816" y="384"/>
                      <a:pt x="816" y="384"/>
                      <a:pt x="816" y="384"/>
                    </a:cubicBezTo>
                    <a:cubicBezTo>
                      <a:pt x="829" y="384"/>
                      <a:pt x="840" y="395"/>
                      <a:pt x="840" y="408"/>
                    </a:cubicBezTo>
                    <a:lnTo>
                      <a:pt x="840" y="576"/>
                    </a:lnTo>
                    <a:close/>
                    <a:moveTo>
                      <a:pt x="1104" y="576"/>
                    </a:moveTo>
                    <a:cubicBezTo>
                      <a:pt x="1104" y="589"/>
                      <a:pt x="1093" y="600"/>
                      <a:pt x="1080" y="600"/>
                    </a:cubicBezTo>
                    <a:cubicBezTo>
                      <a:pt x="912" y="600"/>
                      <a:pt x="912" y="600"/>
                      <a:pt x="912" y="600"/>
                    </a:cubicBezTo>
                    <a:cubicBezTo>
                      <a:pt x="899" y="600"/>
                      <a:pt x="888" y="589"/>
                      <a:pt x="888" y="576"/>
                    </a:cubicBezTo>
                    <a:cubicBezTo>
                      <a:pt x="888" y="408"/>
                      <a:pt x="888" y="408"/>
                      <a:pt x="888" y="408"/>
                    </a:cubicBezTo>
                    <a:cubicBezTo>
                      <a:pt x="888" y="395"/>
                      <a:pt x="899" y="384"/>
                      <a:pt x="912" y="384"/>
                    </a:cubicBezTo>
                    <a:cubicBezTo>
                      <a:pt x="1080" y="384"/>
                      <a:pt x="1080" y="384"/>
                      <a:pt x="1080" y="384"/>
                    </a:cubicBezTo>
                    <a:cubicBezTo>
                      <a:pt x="1093" y="384"/>
                      <a:pt x="1104" y="395"/>
                      <a:pt x="1104" y="408"/>
                    </a:cubicBezTo>
                    <a:lnTo>
                      <a:pt x="1104" y="576"/>
                    </a:lnTo>
                    <a:close/>
                    <a:moveTo>
                      <a:pt x="1080" y="336"/>
                    </a:moveTo>
                    <a:cubicBezTo>
                      <a:pt x="120" y="336"/>
                      <a:pt x="120" y="336"/>
                      <a:pt x="120" y="336"/>
                    </a:cubicBezTo>
                    <a:cubicBezTo>
                      <a:pt x="107" y="336"/>
                      <a:pt x="96" y="325"/>
                      <a:pt x="96" y="312"/>
                    </a:cubicBezTo>
                    <a:cubicBezTo>
                      <a:pt x="96" y="299"/>
                      <a:pt x="107" y="288"/>
                      <a:pt x="120" y="288"/>
                    </a:cubicBezTo>
                    <a:cubicBezTo>
                      <a:pt x="1080" y="288"/>
                      <a:pt x="1080" y="288"/>
                      <a:pt x="1080" y="288"/>
                    </a:cubicBezTo>
                    <a:cubicBezTo>
                      <a:pt x="1093" y="288"/>
                      <a:pt x="1104" y="299"/>
                      <a:pt x="1104" y="312"/>
                    </a:cubicBezTo>
                    <a:cubicBezTo>
                      <a:pt x="1104" y="325"/>
                      <a:pt x="1093" y="336"/>
                      <a:pt x="1080" y="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1"/>
              <p:cNvSpPr>
                <a:spLocks noChangeArrowheads="1"/>
              </p:cNvSpPr>
              <p:nvPr/>
            </p:nvSpPr>
            <p:spPr bwMode="auto">
              <a:xfrm>
                <a:off x="5572125" y="6003925"/>
                <a:ext cx="53975" cy="52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2"/>
              <p:cNvSpPr>
                <a:spLocks noChangeArrowheads="1"/>
              </p:cNvSpPr>
              <p:nvPr/>
            </p:nvSpPr>
            <p:spPr bwMode="auto">
              <a:xfrm>
                <a:off x="5454650" y="6003925"/>
                <a:ext cx="53975" cy="52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3"/>
              <p:cNvSpPr>
                <a:spLocks noChangeArrowheads="1"/>
              </p:cNvSpPr>
              <p:nvPr/>
            </p:nvSpPr>
            <p:spPr bwMode="auto">
              <a:xfrm>
                <a:off x="5454650" y="6119813"/>
                <a:ext cx="539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53"/>
            <p:cNvGrpSpPr/>
            <p:nvPr/>
          </p:nvGrpSpPr>
          <p:grpSpPr>
            <a:xfrm>
              <a:off x="4912648" y="5639706"/>
              <a:ext cx="460375" cy="460375"/>
              <a:chOff x="4905375" y="5613400"/>
              <a:chExt cx="460375" cy="460375"/>
            </a:xfrm>
          </p:grpSpPr>
          <p:sp>
            <p:nvSpPr>
              <p:cNvPr id="52" name="Freeform 5"/>
              <p:cNvSpPr>
                <a:spLocks noEditPoints="1"/>
              </p:cNvSpPr>
              <p:nvPr/>
            </p:nvSpPr>
            <p:spPr bwMode="auto">
              <a:xfrm>
                <a:off x="4905375" y="5613400"/>
                <a:ext cx="460375" cy="460375"/>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74 w 148"/>
                  <a:gd name="T11" fmla="*/ 144 h 148"/>
                  <a:gd name="T12" fmla="*/ 4 w 148"/>
                  <a:gd name="T13" fmla="*/ 74 h 148"/>
                  <a:gd name="T14" fmla="*/ 74 w 148"/>
                  <a:gd name="T15" fmla="*/ 4 h 148"/>
                  <a:gd name="T16" fmla="*/ 144 w 148"/>
                  <a:gd name="T17" fmla="*/ 74 h 148"/>
                  <a:gd name="T18" fmla="*/ 74 w 148"/>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8">
                    <a:moveTo>
                      <a:pt x="74" y="0"/>
                    </a:moveTo>
                    <a:cubicBezTo>
                      <a:pt x="33" y="0"/>
                      <a:pt x="0" y="33"/>
                      <a:pt x="0" y="74"/>
                    </a:cubicBezTo>
                    <a:cubicBezTo>
                      <a:pt x="0" y="115"/>
                      <a:pt x="33" y="148"/>
                      <a:pt x="74" y="148"/>
                    </a:cubicBezTo>
                    <a:cubicBezTo>
                      <a:pt x="115" y="148"/>
                      <a:pt x="148" y="115"/>
                      <a:pt x="148" y="74"/>
                    </a:cubicBezTo>
                    <a:cubicBezTo>
                      <a:pt x="148" y="33"/>
                      <a:pt x="115" y="0"/>
                      <a:pt x="74" y="0"/>
                    </a:cubicBezTo>
                    <a:close/>
                    <a:moveTo>
                      <a:pt x="74" y="144"/>
                    </a:moveTo>
                    <a:cubicBezTo>
                      <a:pt x="35" y="144"/>
                      <a:pt x="4" y="113"/>
                      <a:pt x="4" y="74"/>
                    </a:cubicBezTo>
                    <a:cubicBezTo>
                      <a:pt x="4" y="35"/>
                      <a:pt x="35" y="4"/>
                      <a:pt x="74" y="4"/>
                    </a:cubicBezTo>
                    <a:cubicBezTo>
                      <a:pt x="113" y="4"/>
                      <a:pt x="144" y="35"/>
                      <a:pt x="144" y="74"/>
                    </a:cubicBezTo>
                    <a:cubicBezTo>
                      <a:pt x="144" y="113"/>
                      <a:pt x="113" y="144"/>
                      <a:pt x="74" y="14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6"/>
              <p:cNvSpPr>
                <a:spLocks/>
              </p:cNvSpPr>
              <p:nvPr/>
            </p:nvSpPr>
            <p:spPr bwMode="auto">
              <a:xfrm>
                <a:off x="5129213" y="5694363"/>
                <a:ext cx="115888" cy="258763"/>
              </a:xfrm>
              <a:custGeom>
                <a:avLst/>
                <a:gdLst>
                  <a:gd name="T0" fmla="*/ 4 w 37"/>
                  <a:gd name="T1" fmla="*/ 47 h 83"/>
                  <a:gd name="T2" fmla="*/ 4 w 37"/>
                  <a:gd name="T3" fmla="*/ 2 h 83"/>
                  <a:gd name="T4" fmla="*/ 2 w 37"/>
                  <a:gd name="T5" fmla="*/ 0 h 83"/>
                  <a:gd name="T6" fmla="*/ 0 w 37"/>
                  <a:gd name="T7" fmla="*/ 2 h 83"/>
                  <a:gd name="T8" fmla="*/ 0 w 37"/>
                  <a:gd name="T9" fmla="*/ 48 h 83"/>
                  <a:gd name="T10" fmla="*/ 0 w 37"/>
                  <a:gd name="T11" fmla="*/ 49 h 83"/>
                  <a:gd name="T12" fmla="*/ 1 w 37"/>
                  <a:gd name="T13" fmla="*/ 49 h 83"/>
                  <a:gd name="T14" fmla="*/ 33 w 37"/>
                  <a:gd name="T15" fmla="*/ 82 h 83"/>
                  <a:gd name="T16" fmla="*/ 35 w 37"/>
                  <a:gd name="T17" fmla="*/ 83 h 83"/>
                  <a:gd name="T18" fmla="*/ 36 w 37"/>
                  <a:gd name="T19" fmla="*/ 82 h 83"/>
                  <a:gd name="T20" fmla="*/ 36 w 37"/>
                  <a:gd name="T21" fmla="*/ 79 h 83"/>
                  <a:gd name="T22" fmla="*/ 4 w 37"/>
                  <a:gd name="T23"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83">
                    <a:moveTo>
                      <a:pt x="4" y="47"/>
                    </a:moveTo>
                    <a:cubicBezTo>
                      <a:pt x="4" y="2"/>
                      <a:pt x="4" y="2"/>
                      <a:pt x="4" y="2"/>
                    </a:cubicBezTo>
                    <a:cubicBezTo>
                      <a:pt x="4" y="1"/>
                      <a:pt x="3" y="0"/>
                      <a:pt x="2" y="0"/>
                    </a:cubicBezTo>
                    <a:cubicBezTo>
                      <a:pt x="1" y="0"/>
                      <a:pt x="0" y="1"/>
                      <a:pt x="0" y="2"/>
                    </a:cubicBezTo>
                    <a:cubicBezTo>
                      <a:pt x="0" y="48"/>
                      <a:pt x="0" y="48"/>
                      <a:pt x="0" y="48"/>
                    </a:cubicBezTo>
                    <a:cubicBezTo>
                      <a:pt x="0" y="48"/>
                      <a:pt x="0" y="49"/>
                      <a:pt x="0" y="49"/>
                    </a:cubicBezTo>
                    <a:cubicBezTo>
                      <a:pt x="0" y="49"/>
                      <a:pt x="0" y="49"/>
                      <a:pt x="1" y="49"/>
                    </a:cubicBezTo>
                    <a:cubicBezTo>
                      <a:pt x="33" y="82"/>
                      <a:pt x="33" y="82"/>
                      <a:pt x="33" y="82"/>
                    </a:cubicBezTo>
                    <a:cubicBezTo>
                      <a:pt x="34" y="83"/>
                      <a:pt x="34" y="83"/>
                      <a:pt x="35" y="83"/>
                    </a:cubicBezTo>
                    <a:cubicBezTo>
                      <a:pt x="35" y="83"/>
                      <a:pt x="36" y="83"/>
                      <a:pt x="36" y="82"/>
                    </a:cubicBezTo>
                    <a:cubicBezTo>
                      <a:pt x="37" y="81"/>
                      <a:pt x="37" y="80"/>
                      <a:pt x="36" y="79"/>
                    </a:cubicBezTo>
                    <a:lnTo>
                      <a:pt x="4" y="4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91523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Teen Behavior &amp; Habits</a:t>
            </a:r>
          </a:p>
        </p:txBody>
      </p:sp>
      <p:grpSp>
        <p:nvGrpSpPr>
          <p:cNvPr id="76" name="Group 75">
            <a:extLst>
              <a:ext uri="{FF2B5EF4-FFF2-40B4-BE49-F238E27FC236}">
                <a16:creationId xmlns:a16="http://schemas.microsoft.com/office/drawing/2014/main" id="{8B00C035-CBD1-4A53-8A3A-4D26EA450C61}"/>
              </a:ext>
            </a:extLst>
          </p:cNvPr>
          <p:cNvGrpSpPr/>
          <p:nvPr/>
        </p:nvGrpSpPr>
        <p:grpSpPr>
          <a:xfrm>
            <a:off x="0" y="6733680"/>
            <a:ext cx="10058400" cy="425904"/>
            <a:chOff x="0" y="6553200"/>
            <a:chExt cx="10058400" cy="425904"/>
          </a:xfrm>
        </p:grpSpPr>
        <p:cxnSp>
          <p:nvCxnSpPr>
            <p:cNvPr id="77" name="Straight Connector 76">
              <a:extLst>
                <a:ext uri="{FF2B5EF4-FFF2-40B4-BE49-F238E27FC236}">
                  <a16:creationId xmlns:a16="http://schemas.microsoft.com/office/drawing/2014/main" id="{ADA00281-5F9B-44BB-B2A9-9E4B43A5C078}"/>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0CDF8379-55DD-4E49-9EAF-9BB56ACDA15D}"/>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1210AF4A-60FB-4AAD-AEB1-9F241126FB0A}"/>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D36BE14A-CD1E-4A52-B707-834A242B680A}"/>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3472996D-3BDC-4E7C-9DAC-9E9B4918E399}"/>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5EF2A22F-B1FA-4C6F-919D-D46B9D53047C}"/>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83" name="TextBox 82">
              <a:extLst>
                <a:ext uri="{FF2B5EF4-FFF2-40B4-BE49-F238E27FC236}">
                  <a16:creationId xmlns:a16="http://schemas.microsoft.com/office/drawing/2014/main" id="{9D9A31B3-3E8C-4E1C-94A0-EBB09743628E}"/>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84" name="TextBox 83">
              <a:extLst>
                <a:ext uri="{FF2B5EF4-FFF2-40B4-BE49-F238E27FC236}">
                  <a16:creationId xmlns:a16="http://schemas.microsoft.com/office/drawing/2014/main" id="{02B5E1CB-6946-4217-A450-D9794E239DAF}"/>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85" name="TextBox 84">
              <a:extLst>
                <a:ext uri="{FF2B5EF4-FFF2-40B4-BE49-F238E27FC236}">
                  <a16:creationId xmlns:a16="http://schemas.microsoft.com/office/drawing/2014/main" id="{6A21A18D-9E7A-477D-9273-60F5D81D1BCA}"/>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grpSp>
        <p:nvGrpSpPr>
          <p:cNvPr id="2" name="Group 1">
            <a:extLst>
              <a:ext uri="{FF2B5EF4-FFF2-40B4-BE49-F238E27FC236}">
                <a16:creationId xmlns:a16="http://schemas.microsoft.com/office/drawing/2014/main" id="{6873AFE0-9E8C-401E-B18D-A84FADD158CD}"/>
              </a:ext>
            </a:extLst>
          </p:cNvPr>
          <p:cNvGrpSpPr/>
          <p:nvPr/>
        </p:nvGrpSpPr>
        <p:grpSpPr>
          <a:xfrm>
            <a:off x="784297" y="1653278"/>
            <a:ext cx="8870805" cy="4770646"/>
            <a:chOff x="1010805" y="1460925"/>
            <a:chExt cx="8870805" cy="4770646"/>
          </a:xfrm>
        </p:grpSpPr>
        <p:sp>
          <p:nvSpPr>
            <p:cNvPr id="31" name="Oval 30"/>
            <p:cNvSpPr>
              <a:spLocks noChangeAspect="1"/>
            </p:cNvSpPr>
            <p:nvPr/>
          </p:nvSpPr>
          <p:spPr>
            <a:xfrm>
              <a:off x="4422267" y="2235778"/>
              <a:ext cx="1977842" cy="1977842"/>
            </a:xfrm>
            <a:prstGeom prst="ellipse">
              <a:avLst/>
            </a:prstGeom>
            <a:solidFill>
              <a:srgbClr val="FFFFFF"/>
            </a:solidFill>
            <a:ln w="762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 name="Straight Connector 46"/>
            <p:cNvCxnSpPr/>
            <p:nvPr/>
          </p:nvCxnSpPr>
          <p:spPr>
            <a:xfrm flipV="1">
              <a:off x="2963455" y="3568168"/>
              <a:ext cx="1514179" cy="139714"/>
            </a:xfrm>
            <a:prstGeom prst="line">
              <a:avLst/>
            </a:prstGeom>
            <a:ln w="38100" cmpd="sng">
              <a:solidFill>
                <a:schemeClr val="accent1"/>
              </a:solidFill>
              <a:headEnd type="triangle"/>
              <a:tailEnd type="none"/>
            </a:ln>
          </p:spPr>
          <p:style>
            <a:lnRef idx="1">
              <a:schemeClr val="accent3"/>
            </a:lnRef>
            <a:fillRef idx="0">
              <a:schemeClr val="accent3"/>
            </a:fillRef>
            <a:effectRef idx="0">
              <a:schemeClr val="accent3"/>
            </a:effectRef>
            <a:fontRef idx="minor">
              <a:schemeClr val="tx1"/>
            </a:fontRef>
          </p:style>
        </p:cxnSp>
        <p:cxnSp>
          <p:nvCxnSpPr>
            <p:cNvPr id="48" name="Straight Connector 47"/>
            <p:cNvCxnSpPr/>
            <p:nvPr/>
          </p:nvCxnSpPr>
          <p:spPr>
            <a:xfrm>
              <a:off x="3076141" y="2135443"/>
              <a:ext cx="1550675" cy="473506"/>
            </a:xfrm>
            <a:prstGeom prst="line">
              <a:avLst/>
            </a:prstGeom>
            <a:ln w="38100" cmpd="sng">
              <a:solidFill>
                <a:schemeClr val="accent1"/>
              </a:solidFill>
              <a:headEnd type="triangle"/>
              <a:tailEnd type="none"/>
            </a:ln>
          </p:spPr>
          <p:style>
            <a:lnRef idx="1">
              <a:schemeClr val="accent3"/>
            </a:lnRef>
            <a:fillRef idx="0">
              <a:schemeClr val="accent3"/>
            </a:fillRef>
            <a:effectRef idx="0">
              <a:schemeClr val="accent3"/>
            </a:effectRef>
            <a:fontRef idx="minor">
              <a:schemeClr val="tx1"/>
            </a:fontRef>
          </p:style>
        </p:cxnSp>
        <p:cxnSp>
          <p:nvCxnSpPr>
            <p:cNvPr id="49" name="Straight Connector 48"/>
            <p:cNvCxnSpPr/>
            <p:nvPr/>
          </p:nvCxnSpPr>
          <p:spPr>
            <a:xfrm flipH="1">
              <a:off x="6148818" y="2079782"/>
              <a:ext cx="1397385" cy="538928"/>
            </a:xfrm>
            <a:prstGeom prst="line">
              <a:avLst/>
            </a:prstGeom>
            <a:ln w="38100" cmpd="sng">
              <a:solidFill>
                <a:schemeClr val="accent1"/>
              </a:solidFill>
              <a:headEnd type="triangle"/>
              <a:tailEnd type="none"/>
            </a:ln>
          </p:spPr>
          <p:style>
            <a:lnRef idx="1">
              <a:schemeClr val="accent3"/>
            </a:lnRef>
            <a:fillRef idx="0">
              <a:schemeClr val="accent3"/>
            </a:fillRef>
            <a:effectRef idx="0">
              <a:schemeClr val="accent3"/>
            </a:effectRef>
            <a:fontRef idx="minor">
              <a:schemeClr val="tx1"/>
            </a:fontRef>
          </p:style>
        </p:cxnSp>
        <p:cxnSp>
          <p:nvCxnSpPr>
            <p:cNvPr id="50" name="Straight Connector 49"/>
            <p:cNvCxnSpPr/>
            <p:nvPr/>
          </p:nvCxnSpPr>
          <p:spPr>
            <a:xfrm flipH="1" flipV="1">
              <a:off x="5837680" y="4148410"/>
              <a:ext cx="684210" cy="856183"/>
            </a:xfrm>
            <a:prstGeom prst="line">
              <a:avLst/>
            </a:prstGeom>
            <a:ln w="38100" cmpd="sng">
              <a:solidFill>
                <a:schemeClr val="accent1"/>
              </a:solidFill>
              <a:headEnd type="triangle"/>
              <a:tailEnd type="none"/>
            </a:ln>
          </p:spPr>
          <p:style>
            <a:lnRef idx="1">
              <a:schemeClr val="accent3"/>
            </a:lnRef>
            <a:fillRef idx="0">
              <a:schemeClr val="accent3"/>
            </a:fillRef>
            <a:effectRef idx="0">
              <a:schemeClr val="accent3"/>
            </a:effectRef>
            <a:fontRef idx="minor">
              <a:schemeClr val="tx1"/>
            </a:fontRef>
          </p:style>
        </p:cxnSp>
        <p:cxnSp>
          <p:nvCxnSpPr>
            <p:cNvPr id="55" name="Straight Connector 54"/>
            <p:cNvCxnSpPr/>
            <p:nvPr/>
          </p:nvCxnSpPr>
          <p:spPr>
            <a:xfrm flipV="1">
              <a:off x="4045368" y="3973565"/>
              <a:ext cx="742971" cy="1037718"/>
            </a:xfrm>
            <a:prstGeom prst="line">
              <a:avLst/>
            </a:prstGeom>
            <a:ln w="38100" cmpd="sng">
              <a:solidFill>
                <a:schemeClr val="accent1"/>
              </a:solidFill>
              <a:headEnd type="triangle"/>
              <a:tailEnd type="none"/>
            </a:ln>
          </p:spPr>
          <p:style>
            <a:lnRef idx="1">
              <a:schemeClr val="accent3"/>
            </a:lnRef>
            <a:fillRef idx="0">
              <a:schemeClr val="accent3"/>
            </a:fillRef>
            <a:effectRef idx="0">
              <a:schemeClr val="accent3"/>
            </a:effectRef>
            <a:fontRef idx="minor">
              <a:schemeClr val="tx1"/>
            </a:fontRef>
          </p:style>
        </p:cxnSp>
        <p:sp>
          <p:nvSpPr>
            <p:cNvPr id="58" name="TextBox 57"/>
            <p:cNvSpPr txBox="1"/>
            <p:nvPr/>
          </p:nvSpPr>
          <p:spPr>
            <a:xfrm>
              <a:off x="4479565" y="2780867"/>
              <a:ext cx="1863247" cy="923331"/>
            </a:xfrm>
            <a:prstGeom prst="rect">
              <a:avLst/>
            </a:prstGeom>
            <a:noFill/>
          </p:spPr>
          <p:txBody>
            <a:bodyPr wrap="square" rtlCol="0">
              <a:spAutoFit/>
            </a:bodyPr>
            <a:lstStyle/>
            <a:p>
              <a:pPr algn="ctr"/>
              <a:r>
                <a:rPr lang="en-US" sz="1800" b="1" dirty="0">
                  <a:solidFill>
                    <a:schemeClr val="accent1"/>
                  </a:solidFill>
                  <a:latin typeface="Arial" panose="020B0604020202020204" pitchFamily="34" charset="0"/>
                  <a:cs typeface="Arial" panose="020B0604020202020204" pitchFamily="34" charset="0"/>
                </a:rPr>
                <a:t>Key Themes, Trends &amp; Takeaways</a:t>
              </a:r>
            </a:p>
          </p:txBody>
        </p:sp>
        <p:grpSp>
          <p:nvGrpSpPr>
            <p:cNvPr id="16" name="Group 15">
              <a:extLst>
                <a:ext uri="{FF2B5EF4-FFF2-40B4-BE49-F238E27FC236}">
                  <a16:creationId xmlns:a16="http://schemas.microsoft.com/office/drawing/2014/main" id="{81FE1ADC-5274-48A3-A0A3-4C8BDB56D109}"/>
                </a:ext>
              </a:extLst>
            </p:cNvPr>
            <p:cNvGrpSpPr/>
            <p:nvPr/>
          </p:nvGrpSpPr>
          <p:grpSpPr>
            <a:xfrm>
              <a:off x="2279317" y="5045592"/>
              <a:ext cx="2966762" cy="1176061"/>
              <a:chOff x="1764635" y="5075364"/>
              <a:chExt cx="2966762" cy="1176061"/>
            </a:xfrm>
          </p:grpSpPr>
          <p:sp>
            <p:nvSpPr>
              <p:cNvPr id="54" name="TextBox 53"/>
              <p:cNvSpPr txBox="1"/>
              <p:nvPr/>
            </p:nvSpPr>
            <p:spPr>
              <a:xfrm>
                <a:off x="1764635" y="5912871"/>
                <a:ext cx="2966762" cy="338554"/>
              </a:xfrm>
              <a:prstGeom prst="rect">
                <a:avLst/>
              </a:prstGeom>
              <a:noFill/>
              <a:ln w="38100" cmpd="sng">
                <a:noFill/>
              </a:ln>
            </p:spPr>
            <p:txBody>
              <a:bodyPr wrap="square" bIns="91440" rtlCol="0" anchor="t" anchorCtr="0">
                <a:spAutoFit/>
              </a:bodyPr>
              <a:lstStyle/>
              <a:p>
                <a:pPr algn="ctr"/>
                <a:r>
                  <a:rPr lang="en-US" sz="1300" b="1" dirty="0">
                    <a:solidFill>
                      <a:srgbClr val="4A4F55"/>
                    </a:solidFill>
                    <a:latin typeface="Arial" panose="020B0604020202020204" pitchFamily="34" charset="0"/>
                    <a:cs typeface="Arial" panose="020B0604020202020204" pitchFamily="34" charset="0"/>
                  </a:rPr>
                  <a:t>Fashion &amp; Beauty</a:t>
                </a:r>
              </a:p>
            </p:txBody>
          </p:sp>
          <p:grpSp>
            <p:nvGrpSpPr>
              <p:cNvPr id="12" name="Group 11">
                <a:extLst>
                  <a:ext uri="{FF2B5EF4-FFF2-40B4-BE49-F238E27FC236}">
                    <a16:creationId xmlns:a16="http://schemas.microsoft.com/office/drawing/2014/main" id="{9CBDE0F6-AEDE-4FEF-A2A5-9261B965B446}"/>
                  </a:ext>
                </a:extLst>
              </p:cNvPr>
              <p:cNvGrpSpPr/>
              <p:nvPr/>
            </p:nvGrpSpPr>
            <p:grpSpPr>
              <a:xfrm>
                <a:off x="2852448" y="5075364"/>
                <a:ext cx="791137" cy="791137"/>
                <a:chOff x="2945178" y="5075364"/>
                <a:chExt cx="791137" cy="791137"/>
              </a:xfrm>
            </p:grpSpPr>
            <p:sp>
              <p:nvSpPr>
                <p:cNvPr id="56" name="Oval 55"/>
                <p:cNvSpPr>
                  <a:spLocks noChangeAspect="1"/>
                </p:cNvSpPr>
                <p:nvPr/>
              </p:nvSpPr>
              <p:spPr>
                <a:xfrm>
                  <a:off x="2945178" y="5075364"/>
                  <a:ext cx="791137" cy="791137"/>
                </a:xfrm>
                <a:prstGeom prst="ellipse">
                  <a:avLst/>
                </a:prstGeom>
                <a:solidFill>
                  <a:srgbClr val="4A4F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Freeform 181"/>
                <p:cNvSpPr>
                  <a:spLocks noChangeAspect="1" noEditPoints="1"/>
                </p:cNvSpPr>
                <p:nvPr/>
              </p:nvSpPr>
              <p:spPr bwMode="auto">
                <a:xfrm>
                  <a:off x="3099446" y="5322380"/>
                  <a:ext cx="482600" cy="297105"/>
                </a:xfrm>
                <a:custGeom>
                  <a:avLst/>
                  <a:gdLst>
                    <a:gd name="T0" fmla="*/ 126 w 130"/>
                    <a:gd name="T1" fmla="*/ 66 h 80"/>
                    <a:gd name="T2" fmla="*/ 70 w 130"/>
                    <a:gd name="T3" fmla="*/ 30 h 80"/>
                    <a:gd name="T4" fmla="*/ 79 w 130"/>
                    <a:gd name="T5" fmla="*/ 14 h 80"/>
                    <a:gd name="T6" fmla="*/ 65 w 130"/>
                    <a:gd name="T7" fmla="*/ 0 h 80"/>
                    <a:gd name="T8" fmla="*/ 51 w 130"/>
                    <a:gd name="T9" fmla="*/ 14 h 80"/>
                    <a:gd name="T10" fmla="*/ 55 w 130"/>
                    <a:gd name="T11" fmla="*/ 18 h 80"/>
                    <a:gd name="T12" fmla="*/ 59 w 130"/>
                    <a:gd name="T13" fmla="*/ 14 h 80"/>
                    <a:gd name="T14" fmla="*/ 65 w 130"/>
                    <a:gd name="T15" fmla="*/ 8 h 80"/>
                    <a:gd name="T16" fmla="*/ 71 w 130"/>
                    <a:gd name="T17" fmla="*/ 14 h 80"/>
                    <a:gd name="T18" fmla="*/ 62 w 130"/>
                    <a:gd name="T19" fmla="*/ 26 h 80"/>
                    <a:gd name="T20" fmla="*/ 61 w 130"/>
                    <a:gd name="T21" fmla="*/ 29 h 80"/>
                    <a:gd name="T22" fmla="*/ 60 w 130"/>
                    <a:gd name="T23" fmla="*/ 29 h 80"/>
                    <a:gd name="T24" fmla="*/ 4 w 130"/>
                    <a:gd name="T25" fmla="*/ 66 h 80"/>
                    <a:gd name="T26" fmla="*/ 1 w 130"/>
                    <a:gd name="T27" fmla="*/ 75 h 80"/>
                    <a:gd name="T28" fmla="*/ 9 w 130"/>
                    <a:gd name="T29" fmla="*/ 80 h 80"/>
                    <a:gd name="T30" fmla="*/ 121 w 130"/>
                    <a:gd name="T31" fmla="*/ 80 h 80"/>
                    <a:gd name="T32" fmla="*/ 129 w 130"/>
                    <a:gd name="T33" fmla="*/ 75 h 80"/>
                    <a:gd name="T34" fmla="*/ 126 w 130"/>
                    <a:gd name="T35" fmla="*/ 66 h 80"/>
                    <a:gd name="T36" fmla="*/ 9 w 130"/>
                    <a:gd name="T37" fmla="*/ 72 h 80"/>
                    <a:gd name="T38" fmla="*/ 65 w 130"/>
                    <a:gd name="T39" fmla="*/ 36 h 80"/>
                    <a:gd name="T40" fmla="*/ 121 w 130"/>
                    <a:gd name="T41" fmla="*/ 72 h 80"/>
                    <a:gd name="T42" fmla="*/ 9 w 130"/>
                    <a:gd name="T4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80">
                      <a:moveTo>
                        <a:pt x="126" y="66"/>
                      </a:moveTo>
                      <a:cubicBezTo>
                        <a:pt x="70" y="30"/>
                        <a:pt x="70" y="30"/>
                        <a:pt x="70" y="30"/>
                      </a:cubicBezTo>
                      <a:cubicBezTo>
                        <a:pt x="74" y="26"/>
                        <a:pt x="79" y="19"/>
                        <a:pt x="79" y="14"/>
                      </a:cubicBezTo>
                      <a:cubicBezTo>
                        <a:pt x="79" y="8"/>
                        <a:pt x="75" y="0"/>
                        <a:pt x="65" y="0"/>
                      </a:cubicBezTo>
                      <a:cubicBezTo>
                        <a:pt x="55" y="0"/>
                        <a:pt x="51" y="8"/>
                        <a:pt x="51" y="14"/>
                      </a:cubicBezTo>
                      <a:cubicBezTo>
                        <a:pt x="51" y="16"/>
                        <a:pt x="53" y="18"/>
                        <a:pt x="55" y="18"/>
                      </a:cubicBezTo>
                      <a:cubicBezTo>
                        <a:pt x="57" y="18"/>
                        <a:pt x="59" y="16"/>
                        <a:pt x="59" y="14"/>
                      </a:cubicBezTo>
                      <a:cubicBezTo>
                        <a:pt x="59" y="13"/>
                        <a:pt x="59" y="8"/>
                        <a:pt x="65" y="8"/>
                      </a:cubicBezTo>
                      <a:cubicBezTo>
                        <a:pt x="70" y="8"/>
                        <a:pt x="71" y="12"/>
                        <a:pt x="71" y="14"/>
                      </a:cubicBezTo>
                      <a:cubicBezTo>
                        <a:pt x="71" y="16"/>
                        <a:pt x="67" y="22"/>
                        <a:pt x="62" y="26"/>
                      </a:cubicBezTo>
                      <a:cubicBezTo>
                        <a:pt x="61" y="27"/>
                        <a:pt x="61" y="28"/>
                        <a:pt x="61" y="29"/>
                      </a:cubicBezTo>
                      <a:cubicBezTo>
                        <a:pt x="60" y="29"/>
                        <a:pt x="60" y="29"/>
                        <a:pt x="60" y="29"/>
                      </a:cubicBezTo>
                      <a:cubicBezTo>
                        <a:pt x="4" y="66"/>
                        <a:pt x="4" y="66"/>
                        <a:pt x="4" y="66"/>
                      </a:cubicBezTo>
                      <a:cubicBezTo>
                        <a:pt x="2" y="68"/>
                        <a:pt x="0" y="72"/>
                        <a:pt x="1" y="75"/>
                      </a:cubicBezTo>
                      <a:cubicBezTo>
                        <a:pt x="2" y="78"/>
                        <a:pt x="6" y="80"/>
                        <a:pt x="9" y="80"/>
                      </a:cubicBezTo>
                      <a:cubicBezTo>
                        <a:pt x="121" y="80"/>
                        <a:pt x="121" y="80"/>
                        <a:pt x="121" y="80"/>
                      </a:cubicBezTo>
                      <a:cubicBezTo>
                        <a:pt x="124" y="80"/>
                        <a:pt x="128" y="78"/>
                        <a:pt x="129" y="75"/>
                      </a:cubicBezTo>
                      <a:cubicBezTo>
                        <a:pt x="130" y="72"/>
                        <a:pt x="129" y="68"/>
                        <a:pt x="126" y="66"/>
                      </a:cubicBezTo>
                      <a:moveTo>
                        <a:pt x="9" y="72"/>
                      </a:moveTo>
                      <a:cubicBezTo>
                        <a:pt x="65" y="36"/>
                        <a:pt x="65" y="36"/>
                        <a:pt x="65" y="36"/>
                      </a:cubicBezTo>
                      <a:cubicBezTo>
                        <a:pt x="121" y="72"/>
                        <a:pt x="121" y="72"/>
                        <a:pt x="121" y="72"/>
                      </a:cubicBezTo>
                      <a:lnTo>
                        <a:pt x="9"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nvGrpSpPr>
            <p:cNvPr id="17" name="Group 16">
              <a:extLst>
                <a:ext uri="{FF2B5EF4-FFF2-40B4-BE49-F238E27FC236}">
                  <a16:creationId xmlns:a16="http://schemas.microsoft.com/office/drawing/2014/main" id="{B8E500CA-C560-4984-834E-56EA9207866A}"/>
                </a:ext>
              </a:extLst>
            </p:cNvPr>
            <p:cNvGrpSpPr/>
            <p:nvPr/>
          </p:nvGrpSpPr>
          <p:grpSpPr>
            <a:xfrm>
              <a:off x="5330183" y="5064127"/>
              <a:ext cx="2966762" cy="1167444"/>
              <a:chOff x="5377133" y="5080240"/>
              <a:chExt cx="2966762" cy="1167444"/>
            </a:xfrm>
          </p:grpSpPr>
          <p:sp>
            <p:nvSpPr>
              <p:cNvPr id="32" name="TextBox 31"/>
              <p:cNvSpPr txBox="1"/>
              <p:nvPr/>
            </p:nvSpPr>
            <p:spPr>
              <a:xfrm>
                <a:off x="5377133" y="5909130"/>
                <a:ext cx="2966762" cy="338554"/>
              </a:xfrm>
              <a:prstGeom prst="rect">
                <a:avLst/>
              </a:prstGeom>
              <a:noFill/>
              <a:ln w="38100" cmpd="sng">
                <a:noFill/>
              </a:ln>
            </p:spPr>
            <p:txBody>
              <a:bodyPr wrap="square" bIns="91440" rtlCol="0" anchor="t" anchorCtr="0">
                <a:spAutoFit/>
              </a:bodyPr>
              <a:lstStyle/>
              <a:p>
                <a:pPr algn="ctr"/>
                <a:r>
                  <a:rPr lang="en-US" sz="1300" b="1" dirty="0">
                    <a:solidFill>
                      <a:srgbClr val="4A4F55"/>
                    </a:solidFill>
                    <a:latin typeface="Arial" panose="020B0604020202020204" pitchFamily="34" charset="0"/>
                    <a:cs typeface="Arial" panose="020B0604020202020204" pitchFamily="34" charset="0"/>
                  </a:rPr>
                  <a:t>Video Games</a:t>
                </a:r>
              </a:p>
            </p:txBody>
          </p:sp>
          <p:grpSp>
            <p:nvGrpSpPr>
              <p:cNvPr id="11" name="Group 10">
                <a:extLst>
                  <a:ext uri="{FF2B5EF4-FFF2-40B4-BE49-F238E27FC236}">
                    <a16:creationId xmlns:a16="http://schemas.microsoft.com/office/drawing/2014/main" id="{1E4B1755-0119-472A-A3DF-E395715DA2E0}"/>
                  </a:ext>
                </a:extLst>
              </p:cNvPr>
              <p:cNvGrpSpPr/>
              <p:nvPr/>
            </p:nvGrpSpPr>
            <p:grpSpPr>
              <a:xfrm>
                <a:off x="6464946" y="5080240"/>
                <a:ext cx="791137" cy="791137"/>
                <a:chOff x="6464947" y="5080240"/>
                <a:chExt cx="791137" cy="791137"/>
              </a:xfrm>
            </p:grpSpPr>
            <p:sp>
              <p:nvSpPr>
                <p:cNvPr id="33" name="Oval 32"/>
                <p:cNvSpPr>
                  <a:spLocks noChangeAspect="1"/>
                </p:cNvSpPr>
                <p:nvPr/>
              </p:nvSpPr>
              <p:spPr>
                <a:xfrm>
                  <a:off x="6464947" y="5080240"/>
                  <a:ext cx="791137" cy="791137"/>
                </a:xfrm>
                <a:prstGeom prst="ellipse">
                  <a:avLst/>
                </a:prstGeom>
                <a:solidFill>
                  <a:srgbClr val="4A4F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Freeform 33"/>
                <p:cNvSpPr>
                  <a:spLocks noChangeAspect="1" noEditPoints="1"/>
                </p:cNvSpPr>
                <p:nvPr/>
              </p:nvSpPr>
              <p:spPr bwMode="auto">
                <a:xfrm>
                  <a:off x="6682615" y="5292420"/>
                  <a:ext cx="355800" cy="366776"/>
                </a:xfrm>
                <a:custGeom>
                  <a:avLst/>
                  <a:gdLst>
                    <a:gd name="T0" fmla="*/ 496 w 626"/>
                    <a:gd name="T1" fmla="*/ 549 h 658"/>
                    <a:gd name="T2" fmla="*/ 554 w 626"/>
                    <a:gd name="T3" fmla="*/ 576 h 658"/>
                    <a:gd name="T4" fmla="*/ 445 w 626"/>
                    <a:gd name="T5" fmla="*/ 549 h 658"/>
                    <a:gd name="T6" fmla="*/ 482 w 626"/>
                    <a:gd name="T7" fmla="*/ 576 h 658"/>
                    <a:gd name="T8" fmla="*/ 460 w 626"/>
                    <a:gd name="T9" fmla="*/ 499 h 658"/>
                    <a:gd name="T10" fmla="*/ 432 w 626"/>
                    <a:gd name="T11" fmla="*/ 527 h 658"/>
                    <a:gd name="T12" fmla="*/ 152 w 626"/>
                    <a:gd name="T13" fmla="*/ 549 h 658"/>
                    <a:gd name="T14" fmla="*/ 431 w 626"/>
                    <a:gd name="T15" fmla="*/ 576 h 658"/>
                    <a:gd name="T16" fmla="*/ 119 w 626"/>
                    <a:gd name="T17" fmla="*/ 505 h 658"/>
                    <a:gd name="T18" fmla="*/ 146 w 626"/>
                    <a:gd name="T19" fmla="*/ 533 h 658"/>
                    <a:gd name="T20" fmla="*/ 100 w 626"/>
                    <a:gd name="T21" fmla="*/ 571 h 658"/>
                    <a:gd name="T22" fmla="*/ 140 w 626"/>
                    <a:gd name="T23" fmla="*/ 571 h 658"/>
                    <a:gd name="T24" fmla="*/ 62 w 626"/>
                    <a:gd name="T25" fmla="*/ 571 h 658"/>
                    <a:gd name="T26" fmla="*/ 89 w 626"/>
                    <a:gd name="T27" fmla="*/ 571 h 658"/>
                    <a:gd name="T28" fmla="*/ 109 w 626"/>
                    <a:gd name="T29" fmla="*/ 505 h 658"/>
                    <a:gd name="T30" fmla="*/ 69 w 626"/>
                    <a:gd name="T31" fmla="*/ 505 h 658"/>
                    <a:gd name="T32" fmla="*/ 108 w 626"/>
                    <a:gd name="T33" fmla="*/ 461 h 658"/>
                    <a:gd name="T34" fmla="*/ 74 w 626"/>
                    <a:gd name="T35" fmla="*/ 461 h 658"/>
                    <a:gd name="T36" fmla="*/ 120 w 626"/>
                    <a:gd name="T37" fmla="*/ 489 h 658"/>
                    <a:gd name="T38" fmla="*/ 152 w 626"/>
                    <a:gd name="T39" fmla="*/ 461 h 658"/>
                    <a:gd name="T40" fmla="*/ 190 w 626"/>
                    <a:gd name="T41" fmla="*/ 456 h 658"/>
                    <a:gd name="T42" fmla="*/ 160 w 626"/>
                    <a:gd name="T43" fmla="*/ 484 h 658"/>
                    <a:gd name="T44" fmla="*/ 198 w 626"/>
                    <a:gd name="T45" fmla="*/ 505 h 658"/>
                    <a:gd name="T46" fmla="*/ 164 w 626"/>
                    <a:gd name="T47" fmla="*/ 505 h 658"/>
                    <a:gd name="T48" fmla="*/ 234 w 626"/>
                    <a:gd name="T49" fmla="*/ 456 h 658"/>
                    <a:gd name="T50" fmla="*/ 204 w 626"/>
                    <a:gd name="T51" fmla="*/ 484 h 658"/>
                    <a:gd name="T52" fmla="*/ 243 w 626"/>
                    <a:gd name="T53" fmla="*/ 505 h 658"/>
                    <a:gd name="T54" fmla="*/ 208 w 626"/>
                    <a:gd name="T55" fmla="*/ 505 h 658"/>
                    <a:gd name="T56" fmla="*/ 277 w 626"/>
                    <a:gd name="T57" fmla="*/ 456 h 658"/>
                    <a:gd name="T58" fmla="*/ 248 w 626"/>
                    <a:gd name="T59" fmla="*/ 484 h 658"/>
                    <a:gd name="T60" fmla="*/ 288 w 626"/>
                    <a:gd name="T61" fmla="*/ 505 h 658"/>
                    <a:gd name="T62" fmla="*/ 253 w 626"/>
                    <a:gd name="T63" fmla="*/ 505 h 658"/>
                    <a:gd name="T64" fmla="*/ 297 w 626"/>
                    <a:gd name="T65" fmla="*/ 456 h 658"/>
                    <a:gd name="T66" fmla="*/ 297 w 626"/>
                    <a:gd name="T67" fmla="*/ 489 h 658"/>
                    <a:gd name="T68" fmla="*/ 332 w 626"/>
                    <a:gd name="T69" fmla="*/ 505 h 658"/>
                    <a:gd name="T70" fmla="*/ 297 w 626"/>
                    <a:gd name="T71" fmla="*/ 505 h 658"/>
                    <a:gd name="T72" fmla="*/ 341 w 626"/>
                    <a:gd name="T73" fmla="*/ 456 h 658"/>
                    <a:gd name="T74" fmla="*/ 341 w 626"/>
                    <a:gd name="T75" fmla="*/ 489 h 658"/>
                    <a:gd name="T76" fmla="*/ 377 w 626"/>
                    <a:gd name="T77" fmla="*/ 527 h 658"/>
                    <a:gd name="T78" fmla="*/ 347 w 626"/>
                    <a:gd name="T79" fmla="*/ 499 h 658"/>
                    <a:gd name="T80" fmla="*/ 384 w 626"/>
                    <a:gd name="T81" fmla="*/ 456 h 658"/>
                    <a:gd name="T82" fmla="*/ 386 w 626"/>
                    <a:gd name="T83" fmla="*/ 489 h 658"/>
                    <a:gd name="T84" fmla="*/ 422 w 626"/>
                    <a:gd name="T85" fmla="*/ 527 h 658"/>
                    <a:gd name="T86" fmla="*/ 392 w 626"/>
                    <a:gd name="T87" fmla="*/ 499 h 658"/>
                    <a:gd name="T88" fmla="*/ 424 w 626"/>
                    <a:gd name="T89" fmla="*/ 484 h 658"/>
                    <a:gd name="T90" fmla="*/ 459 w 626"/>
                    <a:gd name="T91" fmla="*/ 484 h 658"/>
                    <a:gd name="T92" fmla="*/ 535 w 626"/>
                    <a:gd name="T93" fmla="*/ 43 h 658"/>
                    <a:gd name="T94" fmla="*/ 84 w 626"/>
                    <a:gd name="T95" fmla="*/ 43 h 658"/>
                    <a:gd name="T96" fmla="*/ 471 w 626"/>
                    <a:gd name="T97" fmla="*/ 456 h 658"/>
                    <a:gd name="T98" fmla="*/ 474 w 626"/>
                    <a:gd name="T99" fmla="*/ 489 h 658"/>
                    <a:gd name="T100" fmla="*/ 513 w 626"/>
                    <a:gd name="T101" fmla="*/ 527 h 658"/>
                    <a:gd name="T102" fmla="*/ 481 w 626"/>
                    <a:gd name="T103" fmla="*/ 499 h 658"/>
                    <a:gd name="T104" fmla="*/ 520 w 626"/>
                    <a:gd name="T105" fmla="*/ 489 h 658"/>
                    <a:gd name="T106" fmla="*/ 546 w 626"/>
                    <a:gd name="T107" fmla="*/ 461 h 658"/>
                    <a:gd name="T108" fmla="*/ 528 w 626"/>
                    <a:gd name="T109" fmla="*/ 533 h 658"/>
                    <a:gd name="T110" fmla="*/ 551 w 626"/>
                    <a:gd name="T111" fmla="*/ 505 h 658"/>
                    <a:gd name="T112" fmla="*/ 584 w 626"/>
                    <a:gd name="T113" fmla="*/ 33 h 658"/>
                    <a:gd name="T114" fmla="*/ 37 w 626"/>
                    <a:gd name="T115" fmla="*/ 40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6" h="658">
                      <a:moveTo>
                        <a:pt x="554" y="576"/>
                      </a:moveTo>
                      <a:lnTo>
                        <a:pt x="554" y="576"/>
                      </a:lnTo>
                      <a:lnTo>
                        <a:pt x="504" y="576"/>
                      </a:lnTo>
                      <a:cubicBezTo>
                        <a:pt x="501" y="576"/>
                        <a:pt x="498" y="574"/>
                        <a:pt x="498" y="571"/>
                      </a:cubicBezTo>
                      <a:lnTo>
                        <a:pt x="496" y="549"/>
                      </a:lnTo>
                      <a:cubicBezTo>
                        <a:pt x="496" y="545"/>
                        <a:pt x="498" y="543"/>
                        <a:pt x="501" y="543"/>
                      </a:cubicBezTo>
                      <a:lnTo>
                        <a:pt x="550" y="543"/>
                      </a:lnTo>
                      <a:cubicBezTo>
                        <a:pt x="553" y="543"/>
                        <a:pt x="556" y="545"/>
                        <a:pt x="556" y="549"/>
                      </a:cubicBezTo>
                      <a:lnTo>
                        <a:pt x="559" y="571"/>
                      </a:lnTo>
                      <a:cubicBezTo>
                        <a:pt x="559" y="574"/>
                        <a:pt x="557" y="576"/>
                        <a:pt x="554" y="576"/>
                      </a:cubicBezTo>
                      <a:close/>
                      <a:moveTo>
                        <a:pt x="482" y="576"/>
                      </a:moveTo>
                      <a:lnTo>
                        <a:pt x="482" y="576"/>
                      </a:lnTo>
                      <a:lnTo>
                        <a:pt x="453" y="576"/>
                      </a:lnTo>
                      <a:cubicBezTo>
                        <a:pt x="450" y="576"/>
                        <a:pt x="447" y="574"/>
                        <a:pt x="447" y="571"/>
                      </a:cubicBezTo>
                      <a:lnTo>
                        <a:pt x="445" y="549"/>
                      </a:lnTo>
                      <a:cubicBezTo>
                        <a:pt x="445" y="545"/>
                        <a:pt x="447" y="543"/>
                        <a:pt x="450" y="543"/>
                      </a:cubicBezTo>
                      <a:lnTo>
                        <a:pt x="480" y="543"/>
                      </a:lnTo>
                      <a:cubicBezTo>
                        <a:pt x="483" y="543"/>
                        <a:pt x="485" y="545"/>
                        <a:pt x="486" y="549"/>
                      </a:cubicBezTo>
                      <a:lnTo>
                        <a:pt x="488" y="571"/>
                      </a:lnTo>
                      <a:cubicBezTo>
                        <a:pt x="488" y="574"/>
                        <a:pt x="486" y="576"/>
                        <a:pt x="482" y="576"/>
                      </a:cubicBezTo>
                      <a:close/>
                      <a:moveTo>
                        <a:pt x="432" y="527"/>
                      </a:moveTo>
                      <a:lnTo>
                        <a:pt x="432" y="527"/>
                      </a:lnTo>
                      <a:lnTo>
                        <a:pt x="431" y="505"/>
                      </a:lnTo>
                      <a:cubicBezTo>
                        <a:pt x="431" y="502"/>
                        <a:pt x="433" y="499"/>
                        <a:pt x="436" y="499"/>
                      </a:cubicBezTo>
                      <a:lnTo>
                        <a:pt x="460" y="499"/>
                      </a:lnTo>
                      <a:cubicBezTo>
                        <a:pt x="463" y="499"/>
                        <a:pt x="466" y="502"/>
                        <a:pt x="466" y="505"/>
                      </a:cubicBezTo>
                      <a:lnTo>
                        <a:pt x="468" y="527"/>
                      </a:lnTo>
                      <a:cubicBezTo>
                        <a:pt x="468" y="530"/>
                        <a:pt x="466" y="533"/>
                        <a:pt x="463" y="533"/>
                      </a:cubicBezTo>
                      <a:lnTo>
                        <a:pt x="438" y="533"/>
                      </a:lnTo>
                      <a:cubicBezTo>
                        <a:pt x="435" y="533"/>
                        <a:pt x="433" y="530"/>
                        <a:pt x="432" y="527"/>
                      </a:cubicBezTo>
                      <a:close/>
                      <a:moveTo>
                        <a:pt x="431" y="576"/>
                      </a:moveTo>
                      <a:lnTo>
                        <a:pt x="431" y="576"/>
                      </a:lnTo>
                      <a:lnTo>
                        <a:pt x="156" y="576"/>
                      </a:lnTo>
                      <a:cubicBezTo>
                        <a:pt x="153" y="576"/>
                        <a:pt x="150" y="574"/>
                        <a:pt x="151" y="571"/>
                      </a:cubicBezTo>
                      <a:lnTo>
                        <a:pt x="152" y="549"/>
                      </a:lnTo>
                      <a:cubicBezTo>
                        <a:pt x="153" y="545"/>
                        <a:pt x="155" y="543"/>
                        <a:pt x="158" y="543"/>
                      </a:cubicBezTo>
                      <a:lnTo>
                        <a:pt x="429" y="543"/>
                      </a:lnTo>
                      <a:cubicBezTo>
                        <a:pt x="432" y="543"/>
                        <a:pt x="435" y="545"/>
                        <a:pt x="435" y="549"/>
                      </a:cubicBezTo>
                      <a:lnTo>
                        <a:pt x="437" y="571"/>
                      </a:lnTo>
                      <a:cubicBezTo>
                        <a:pt x="437" y="574"/>
                        <a:pt x="434" y="576"/>
                        <a:pt x="431" y="576"/>
                      </a:cubicBezTo>
                      <a:close/>
                      <a:moveTo>
                        <a:pt x="146" y="533"/>
                      </a:moveTo>
                      <a:lnTo>
                        <a:pt x="146" y="533"/>
                      </a:lnTo>
                      <a:lnTo>
                        <a:pt x="122" y="533"/>
                      </a:lnTo>
                      <a:cubicBezTo>
                        <a:pt x="119" y="533"/>
                        <a:pt x="117" y="530"/>
                        <a:pt x="117" y="527"/>
                      </a:cubicBezTo>
                      <a:lnTo>
                        <a:pt x="119" y="505"/>
                      </a:lnTo>
                      <a:cubicBezTo>
                        <a:pt x="119" y="502"/>
                        <a:pt x="122" y="499"/>
                        <a:pt x="125" y="499"/>
                      </a:cubicBezTo>
                      <a:lnTo>
                        <a:pt x="149" y="499"/>
                      </a:lnTo>
                      <a:cubicBezTo>
                        <a:pt x="152" y="499"/>
                        <a:pt x="154" y="502"/>
                        <a:pt x="154" y="505"/>
                      </a:cubicBezTo>
                      <a:lnTo>
                        <a:pt x="152" y="527"/>
                      </a:lnTo>
                      <a:cubicBezTo>
                        <a:pt x="152" y="530"/>
                        <a:pt x="149" y="533"/>
                        <a:pt x="146" y="533"/>
                      </a:cubicBezTo>
                      <a:close/>
                      <a:moveTo>
                        <a:pt x="140" y="571"/>
                      </a:moveTo>
                      <a:lnTo>
                        <a:pt x="140" y="571"/>
                      </a:lnTo>
                      <a:cubicBezTo>
                        <a:pt x="140" y="574"/>
                        <a:pt x="137" y="576"/>
                        <a:pt x="134" y="576"/>
                      </a:cubicBezTo>
                      <a:lnTo>
                        <a:pt x="105" y="576"/>
                      </a:lnTo>
                      <a:cubicBezTo>
                        <a:pt x="102" y="576"/>
                        <a:pt x="99" y="574"/>
                        <a:pt x="100" y="571"/>
                      </a:cubicBezTo>
                      <a:lnTo>
                        <a:pt x="102" y="549"/>
                      </a:lnTo>
                      <a:cubicBezTo>
                        <a:pt x="102" y="545"/>
                        <a:pt x="105" y="543"/>
                        <a:pt x="108" y="543"/>
                      </a:cubicBezTo>
                      <a:lnTo>
                        <a:pt x="137" y="543"/>
                      </a:lnTo>
                      <a:cubicBezTo>
                        <a:pt x="140" y="543"/>
                        <a:pt x="142" y="545"/>
                        <a:pt x="142" y="549"/>
                      </a:cubicBezTo>
                      <a:lnTo>
                        <a:pt x="140" y="571"/>
                      </a:lnTo>
                      <a:close/>
                      <a:moveTo>
                        <a:pt x="89" y="571"/>
                      </a:moveTo>
                      <a:lnTo>
                        <a:pt x="89" y="571"/>
                      </a:lnTo>
                      <a:cubicBezTo>
                        <a:pt x="89" y="574"/>
                        <a:pt x="86" y="576"/>
                        <a:pt x="83" y="576"/>
                      </a:cubicBezTo>
                      <a:lnTo>
                        <a:pt x="66" y="576"/>
                      </a:lnTo>
                      <a:cubicBezTo>
                        <a:pt x="63" y="576"/>
                        <a:pt x="61" y="574"/>
                        <a:pt x="62" y="571"/>
                      </a:cubicBezTo>
                      <a:lnTo>
                        <a:pt x="64" y="549"/>
                      </a:lnTo>
                      <a:cubicBezTo>
                        <a:pt x="65" y="545"/>
                        <a:pt x="67" y="543"/>
                        <a:pt x="70" y="543"/>
                      </a:cubicBezTo>
                      <a:lnTo>
                        <a:pt x="87" y="543"/>
                      </a:lnTo>
                      <a:cubicBezTo>
                        <a:pt x="90" y="543"/>
                        <a:pt x="92" y="545"/>
                        <a:pt x="92" y="549"/>
                      </a:cubicBezTo>
                      <a:lnTo>
                        <a:pt x="89" y="571"/>
                      </a:lnTo>
                      <a:close/>
                      <a:moveTo>
                        <a:pt x="69" y="505"/>
                      </a:moveTo>
                      <a:lnTo>
                        <a:pt x="69" y="505"/>
                      </a:lnTo>
                      <a:cubicBezTo>
                        <a:pt x="70" y="502"/>
                        <a:pt x="72" y="499"/>
                        <a:pt x="75" y="499"/>
                      </a:cubicBezTo>
                      <a:lnTo>
                        <a:pt x="105" y="499"/>
                      </a:lnTo>
                      <a:cubicBezTo>
                        <a:pt x="107" y="499"/>
                        <a:pt x="110" y="502"/>
                        <a:pt x="109" y="505"/>
                      </a:cubicBezTo>
                      <a:lnTo>
                        <a:pt x="107" y="527"/>
                      </a:lnTo>
                      <a:cubicBezTo>
                        <a:pt x="107" y="530"/>
                        <a:pt x="104" y="533"/>
                        <a:pt x="101" y="533"/>
                      </a:cubicBezTo>
                      <a:lnTo>
                        <a:pt x="71" y="533"/>
                      </a:lnTo>
                      <a:cubicBezTo>
                        <a:pt x="69" y="533"/>
                        <a:pt x="66" y="530"/>
                        <a:pt x="67" y="527"/>
                      </a:cubicBezTo>
                      <a:lnTo>
                        <a:pt x="69" y="505"/>
                      </a:lnTo>
                      <a:close/>
                      <a:moveTo>
                        <a:pt x="74" y="461"/>
                      </a:moveTo>
                      <a:lnTo>
                        <a:pt x="74" y="461"/>
                      </a:lnTo>
                      <a:cubicBezTo>
                        <a:pt x="75" y="458"/>
                        <a:pt x="77" y="456"/>
                        <a:pt x="80" y="456"/>
                      </a:cubicBezTo>
                      <a:lnTo>
                        <a:pt x="103" y="456"/>
                      </a:lnTo>
                      <a:cubicBezTo>
                        <a:pt x="106" y="456"/>
                        <a:pt x="108" y="458"/>
                        <a:pt x="108" y="461"/>
                      </a:cubicBezTo>
                      <a:lnTo>
                        <a:pt x="106" y="484"/>
                      </a:lnTo>
                      <a:cubicBezTo>
                        <a:pt x="105" y="487"/>
                        <a:pt x="103" y="489"/>
                        <a:pt x="100" y="489"/>
                      </a:cubicBezTo>
                      <a:lnTo>
                        <a:pt x="77" y="489"/>
                      </a:lnTo>
                      <a:cubicBezTo>
                        <a:pt x="74" y="489"/>
                        <a:pt x="72" y="487"/>
                        <a:pt x="72" y="484"/>
                      </a:cubicBezTo>
                      <a:lnTo>
                        <a:pt x="74" y="461"/>
                      </a:lnTo>
                      <a:close/>
                      <a:moveTo>
                        <a:pt x="152" y="461"/>
                      </a:moveTo>
                      <a:lnTo>
                        <a:pt x="152" y="461"/>
                      </a:lnTo>
                      <a:lnTo>
                        <a:pt x="150" y="484"/>
                      </a:lnTo>
                      <a:cubicBezTo>
                        <a:pt x="150" y="487"/>
                        <a:pt x="147" y="489"/>
                        <a:pt x="144" y="489"/>
                      </a:cubicBezTo>
                      <a:lnTo>
                        <a:pt x="120" y="489"/>
                      </a:lnTo>
                      <a:cubicBezTo>
                        <a:pt x="117" y="489"/>
                        <a:pt x="115" y="487"/>
                        <a:pt x="115" y="484"/>
                      </a:cubicBezTo>
                      <a:lnTo>
                        <a:pt x="118" y="461"/>
                      </a:lnTo>
                      <a:cubicBezTo>
                        <a:pt x="118" y="458"/>
                        <a:pt x="121" y="456"/>
                        <a:pt x="123" y="456"/>
                      </a:cubicBezTo>
                      <a:lnTo>
                        <a:pt x="147" y="456"/>
                      </a:lnTo>
                      <a:cubicBezTo>
                        <a:pt x="150" y="456"/>
                        <a:pt x="152" y="458"/>
                        <a:pt x="152" y="461"/>
                      </a:cubicBezTo>
                      <a:close/>
                      <a:moveTo>
                        <a:pt x="160" y="484"/>
                      </a:moveTo>
                      <a:lnTo>
                        <a:pt x="160" y="484"/>
                      </a:lnTo>
                      <a:lnTo>
                        <a:pt x="161" y="461"/>
                      </a:lnTo>
                      <a:cubicBezTo>
                        <a:pt x="161" y="458"/>
                        <a:pt x="164" y="456"/>
                        <a:pt x="167" y="456"/>
                      </a:cubicBezTo>
                      <a:lnTo>
                        <a:pt x="190" y="456"/>
                      </a:lnTo>
                      <a:cubicBezTo>
                        <a:pt x="193" y="456"/>
                        <a:pt x="195" y="458"/>
                        <a:pt x="195" y="461"/>
                      </a:cubicBezTo>
                      <a:lnTo>
                        <a:pt x="194" y="484"/>
                      </a:lnTo>
                      <a:cubicBezTo>
                        <a:pt x="194" y="487"/>
                        <a:pt x="191" y="489"/>
                        <a:pt x="188" y="489"/>
                      </a:cubicBezTo>
                      <a:lnTo>
                        <a:pt x="165" y="489"/>
                      </a:lnTo>
                      <a:cubicBezTo>
                        <a:pt x="162" y="489"/>
                        <a:pt x="159" y="487"/>
                        <a:pt x="160" y="484"/>
                      </a:cubicBezTo>
                      <a:close/>
                      <a:moveTo>
                        <a:pt x="164" y="505"/>
                      </a:moveTo>
                      <a:lnTo>
                        <a:pt x="164" y="505"/>
                      </a:lnTo>
                      <a:cubicBezTo>
                        <a:pt x="164" y="502"/>
                        <a:pt x="167" y="499"/>
                        <a:pt x="170" y="499"/>
                      </a:cubicBezTo>
                      <a:lnTo>
                        <a:pt x="193" y="499"/>
                      </a:lnTo>
                      <a:cubicBezTo>
                        <a:pt x="196" y="499"/>
                        <a:pt x="199" y="502"/>
                        <a:pt x="198" y="505"/>
                      </a:cubicBezTo>
                      <a:lnTo>
                        <a:pt x="197" y="527"/>
                      </a:lnTo>
                      <a:cubicBezTo>
                        <a:pt x="197" y="530"/>
                        <a:pt x="194" y="533"/>
                        <a:pt x="191" y="533"/>
                      </a:cubicBezTo>
                      <a:lnTo>
                        <a:pt x="167" y="533"/>
                      </a:lnTo>
                      <a:cubicBezTo>
                        <a:pt x="164" y="533"/>
                        <a:pt x="162" y="530"/>
                        <a:pt x="162" y="527"/>
                      </a:cubicBezTo>
                      <a:lnTo>
                        <a:pt x="164" y="505"/>
                      </a:lnTo>
                      <a:close/>
                      <a:moveTo>
                        <a:pt x="204" y="484"/>
                      </a:moveTo>
                      <a:lnTo>
                        <a:pt x="204" y="484"/>
                      </a:lnTo>
                      <a:lnTo>
                        <a:pt x="205" y="461"/>
                      </a:lnTo>
                      <a:cubicBezTo>
                        <a:pt x="205" y="458"/>
                        <a:pt x="208" y="456"/>
                        <a:pt x="210" y="456"/>
                      </a:cubicBezTo>
                      <a:lnTo>
                        <a:pt x="234" y="456"/>
                      </a:lnTo>
                      <a:cubicBezTo>
                        <a:pt x="237" y="456"/>
                        <a:pt x="239" y="458"/>
                        <a:pt x="239" y="461"/>
                      </a:cubicBezTo>
                      <a:lnTo>
                        <a:pt x="238" y="484"/>
                      </a:lnTo>
                      <a:cubicBezTo>
                        <a:pt x="238" y="487"/>
                        <a:pt x="235" y="489"/>
                        <a:pt x="232" y="489"/>
                      </a:cubicBezTo>
                      <a:lnTo>
                        <a:pt x="209" y="489"/>
                      </a:lnTo>
                      <a:cubicBezTo>
                        <a:pt x="206" y="489"/>
                        <a:pt x="204" y="487"/>
                        <a:pt x="204" y="484"/>
                      </a:cubicBezTo>
                      <a:close/>
                      <a:moveTo>
                        <a:pt x="208" y="505"/>
                      </a:moveTo>
                      <a:lnTo>
                        <a:pt x="208" y="505"/>
                      </a:lnTo>
                      <a:cubicBezTo>
                        <a:pt x="208" y="502"/>
                        <a:pt x="211" y="499"/>
                        <a:pt x="214" y="499"/>
                      </a:cubicBezTo>
                      <a:lnTo>
                        <a:pt x="238" y="499"/>
                      </a:lnTo>
                      <a:cubicBezTo>
                        <a:pt x="241" y="499"/>
                        <a:pt x="243" y="502"/>
                        <a:pt x="243" y="505"/>
                      </a:cubicBezTo>
                      <a:lnTo>
                        <a:pt x="242" y="527"/>
                      </a:lnTo>
                      <a:cubicBezTo>
                        <a:pt x="242" y="530"/>
                        <a:pt x="240" y="533"/>
                        <a:pt x="237" y="533"/>
                      </a:cubicBezTo>
                      <a:lnTo>
                        <a:pt x="212" y="533"/>
                      </a:lnTo>
                      <a:cubicBezTo>
                        <a:pt x="209" y="533"/>
                        <a:pt x="207" y="530"/>
                        <a:pt x="207" y="527"/>
                      </a:cubicBezTo>
                      <a:lnTo>
                        <a:pt x="208" y="505"/>
                      </a:lnTo>
                      <a:close/>
                      <a:moveTo>
                        <a:pt x="248" y="484"/>
                      </a:moveTo>
                      <a:lnTo>
                        <a:pt x="248" y="484"/>
                      </a:lnTo>
                      <a:lnTo>
                        <a:pt x="248" y="461"/>
                      </a:lnTo>
                      <a:cubicBezTo>
                        <a:pt x="249" y="458"/>
                        <a:pt x="251" y="456"/>
                        <a:pt x="254" y="456"/>
                      </a:cubicBezTo>
                      <a:lnTo>
                        <a:pt x="277" y="456"/>
                      </a:lnTo>
                      <a:cubicBezTo>
                        <a:pt x="280" y="456"/>
                        <a:pt x="282" y="458"/>
                        <a:pt x="282" y="461"/>
                      </a:cubicBezTo>
                      <a:lnTo>
                        <a:pt x="282" y="484"/>
                      </a:lnTo>
                      <a:cubicBezTo>
                        <a:pt x="282" y="487"/>
                        <a:pt x="280" y="489"/>
                        <a:pt x="277" y="489"/>
                      </a:cubicBezTo>
                      <a:lnTo>
                        <a:pt x="253" y="489"/>
                      </a:lnTo>
                      <a:cubicBezTo>
                        <a:pt x="250" y="489"/>
                        <a:pt x="248" y="487"/>
                        <a:pt x="248" y="484"/>
                      </a:cubicBezTo>
                      <a:close/>
                      <a:moveTo>
                        <a:pt x="253" y="505"/>
                      </a:moveTo>
                      <a:lnTo>
                        <a:pt x="253" y="505"/>
                      </a:lnTo>
                      <a:cubicBezTo>
                        <a:pt x="253" y="502"/>
                        <a:pt x="255" y="499"/>
                        <a:pt x="258" y="499"/>
                      </a:cubicBezTo>
                      <a:lnTo>
                        <a:pt x="282" y="499"/>
                      </a:lnTo>
                      <a:cubicBezTo>
                        <a:pt x="285" y="499"/>
                        <a:pt x="288" y="502"/>
                        <a:pt x="288" y="505"/>
                      </a:cubicBezTo>
                      <a:lnTo>
                        <a:pt x="287" y="527"/>
                      </a:lnTo>
                      <a:cubicBezTo>
                        <a:pt x="287" y="530"/>
                        <a:pt x="285" y="533"/>
                        <a:pt x="282" y="533"/>
                      </a:cubicBezTo>
                      <a:lnTo>
                        <a:pt x="258" y="533"/>
                      </a:lnTo>
                      <a:cubicBezTo>
                        <a:pt x="255" y="533"/>
                        <a:pt x="252" y="530"/>
                        <a:pt x="252" y="527"/>
                      </a:cubicBezTo>
                      <a:lnTo>
                        <a:pt x="253" y="505"/>
                      </a:lnTo>
                      <a:close/>
                      <a:moveTo>
                        <a:pt x="297" y="489"/>
                      </a:moveTo>
                      <a:lnTo>
                        <a:pt x="297" y="489"/>
                      </a:lnTo>
                      <a:cubicBezTo>
                        <a:pt x="294" y="489"/>
                        <a:pt x="292" y="487"/>
                        <a:pt x="292" y="484"/>
                      </a:cubicBezTo>
                      <a:lnTo>
                        <a:pt x="292" y="461"/>
                      </a:lnTo>
                      <a:cubicBezTo>
                        <a:pt x="292" y="458"/>
                        <a:pt x="294" y="456"/>
                        <a:pt x="297" y="456"/>
                      </a:cubicBezTo>
                      <a:lnTo>
                        <a:pt x="321" y="456"/>
                      </a:lnTo>
                      <a:cubicBezTo>
                        <a:pt x="324" y="456"/>
                        <a:pt x="326" y="458"/>
                        <a:pt x="326" y="461"/>
                      </a:cubicBezTo>
                      <a:lnTo>
                        <a:pt x="326" y="484"/>
                      </a:lnTo>
                      <a:cubicBezTo>
                        <a:pt x="326" y="487"/>
                        <a:pt x="324" y="489"/>
                        <a:pt x="321" y="489"/>
                      </a:cubicBezTo>
                      <a:lnTo>
                        <a:pt x="297" y="489"/>
                      </a:lnTo>
                      <a:close/>
                      <a:moveTo>
                        <a:pt x="297" y="505"/>
                      </a:moveTo>
                      <a:lnTo>
                        <a:pt x="297" y="505"/>
                      </a:lnTo>
                      <a:cubicBezTo>
                        <a:pt x="297" y="502"/>
                        <a:pt x="300" y="499"/>
                        <a:pt x="303" y="499"/>
                      </a:cubicBezTo>
                      <a:lnTo>
                        <a:pt x="327" y="499"/>
                      </a:lnTo>
                      <a:cubicBezTo>
                        <a:pt x="330" y="499"/>
                        <a:pt x="332" y="502"/>
                        <a:pt x="332" y="505"/>
                      </a:cubicBezTo>
                      <a:lnTo>
                        <a:pt x="332" y="527"/>
                      </a:lnTo>
                      <a:cubicBezTo>
                        <a:pt x="332" y="530"/>
                        <a:pt x="330" y="533"/>
                        <a:pt x="327" y="533"/>
                      </a:cubicBezTo>
                      <a:lnTo>
                        <a:pt x="303" y="533"/>
                      </a:lnTo>
                      <a:cubicBezTo>
                        <a:pt x="300" y="533"/>
                        <a:pt x="297" y="530"/>
                        <a:pt x="297" y="527"/>
                      </a:cubicBezTo>
                      <a:lnTo>
                        <a:pt x="297" y="505"/>
                      </a:lnTo>
                      <a:close/>
                      <a:moveTo>
                        <a:pt x="341" y="489"/>
                      </a:moveTo>
                      <a:lnTo>
                        <a:pt x="341" y="489"/>
                      </a:lnTo>
                      <a:cubicBezTo>
                        <a:pt x="338" y="489"/>
                        <a:pt x="336" y="487"/>
                        <a:pt x="336" y="484"/>
                      </a:cubicBezTo>
                      <a:lnTo>
                        <a:pt x="336" y="461"/>
                      </a:lnTo>
                      <a:cubicBezTo>
                        <a:pt x="336" y="458"/>
                        <a:pt x="338" y="456"/>
                        <a:pt x="341" y="456"/>
                      </a:cubicBezTo>
                      <a:lnTo>
                        <a:pt x="364" y="456"/>
                      </a:lnTo>
                      <a:cubicBezTo>
                        <a:pt x="367" y="456"/>
                        <a:pt x="370" y="458"/>
                        <a:pt x="370" y="461"/>
                      </a:cubicBezTo>
                      <a:lnTo>
                        <a:pt x="370" y="484"/>
                      </a:lnTo>
                      <a:cubicBezTo>
                        <a:pt x="370" y="487"/>
                        <a:pt x="368" y="489"/>
                        <a:pt x="365" y="489"/>
                      </a:cubicBezTo>
                      <a:lnTo>
                        <a:pt x="341" y="489"/>
                      </a:lnTo>
                      <a:close/>
                      <a:moveTo>
                        <a:pt x="347" y="499"/>
                      </a:moveTo>
                      <a:lnTo>
                        <a:pt x="347" y="499"/>
                      </a:lnTo>
                      <a:lnTo>
                        <a:pt x="371" y="499"/>
                      </a:lnTo>
                      <a:cubicBezTo>
                        <a:pt x="374" y="499"/>
                        <a:pt x="377" y="502"/>
                        <a:pt x="377" y="505"/>
                      </a:cubicBezTo>
                      <a:lnTo>
                        <a:pt x="377" y="527"/>
                      </a:lnTo>
                      <a:cubicBezTo>
                        <a:pt x="378" y="530"/>
                        <a:pt x="375" y="533"/>
                        <a:pt x="372" y="533"/>
                      </a:cubicBezTo>
                      <a:lnTo>
                        <a:pt x="348" y="533"/>
                      </a:lnTo>
                      <a:cubicBezTo>
                        <a:pt x="345" y="533"/>
                        <a:pt x="342" y="530"/>
                        <a:pt x="342" y="527"/>
                      </a:cubicBezTo>
                      <a:lnTo>
                        <a:pt x="342" y="505"/>
                      </a:lnTo>
                      <a:cubicBezTo>
                        <a:pt x="342" y="502"/>
                        <a:pt x="344" y="499"/>
                        <a:pt x="347" y="499"/>
                      </a:cubicBezTo>
                      <a:close/>
                      <a:moveTo>
                        <a:pt x="386" y="489"/>
                      </a:moveTo>
                      <a:lnTo>
                        <a:pt x="386" y="489"/>
                      </a:lnTo>
                      <a:cubicBezTo>
                        <a:pt x="383" y="489"/>
                        <a:pt x="380" y="487"/>
                        <a:pt x="380" y="484"/>
                      </a:cubicBezTo>
                      <a:lnTo>
                        <a:pt x="379" y="461"/>
                      </a:lnTo>
                      <a:cubicBezTo>
                        <a:pt x="379" y="458"/>
                        <a:pt x="381" y="456"/>
                        <a:pt x="384" y="456"/>
                      </a:cubicBezTo>
                      <a:lnTo>
                        <a:pt x="408" y="456"/>
                      </a:lnTo>
                      <a:cubicBezTo>
                        <a:pt x="411" y="456"/>
                        <a:pt x="413" y="458"/>
                        <a:pt x="413" y="461"/>
                      </a:cubicBezTo>
                      <a:lnTo>
                        <a:pt x="414" y="484"/>
                      </a:lnTo>
                      <a:cubicBezTo>
                        <a:pt x="415" y="487"/>
                        <a:pt x="412" y="489"/>
                        <a:pt x="409" y="489"/>
                      </a:cubicBezTo>
                      <a:lnTo>
                        <a:pt x="386" y="489"/>
                      </a:lnTo>
                      <a:close/>
                      <a:moveTo>
                        <a:pt x="392" y="499"/>
                      </a:moveTo>
                      <a:lnTo>
                        <a:pt x="392" y="499"/>
                      </a:lnTo>
                      <a:lnTo>
                        <a:pt x="416" y="499"/>
                      </a:lnTo>
                      <a:cubicBezTo>
                        <a:pt x="419" y="499"/>
                        <a:pt x="421" y="502"/>
                        <a:pt x="421" y="505"/>
                      </a:cubicBezTo>
                      <a:lnTo>
                        <a:pt x="422" y="527"/>
                      </a:lnTo>
                      <a:cubicBezTo>
                        <a:pt x="423" y="530"/>
                        <a:pt x="420" y="533"/>
                        <a:pt x="417" y="533"/>
                      </a:cubicBezTo>
                      <a:lnTo>
                        <a:pt x="393" y="533"/>
                      </a:lnTo>
                      <a:cubicBezTo>
                        <a:pt x="390" y="533"/>
                        <a:pt x="388" y="530"/>
                        <a:pt x="387" y="527"/>
                      </a:cubicBezTo>
                      <a:lnTo>
                        <a:pt x="387" y="505"/>
                      </a:lnTo>
                      <a:cubicBezTo>
                        <a:pt x="386" y="502"/>
                        <a:pt x="389" y="499"/>
                        <a:pt x="392" y="499"/>
                      </a:cubicBezTo>
                      <a:close/>
                      <a:moveTo>
                        <a:pt x="459" y="484"/>
                      </a:moveTo>
                      <a:lnTo>
                        <a:pt x="459" y="484"/>
                      </a:lnTo>
                      <a:cubicBezTo>
                        <a:pt x="459" y="487"/>
                        <a:pt x="457" y="489"/>
                        <a:pt x="454" y="489"/>
                      </a:cubicBezTo>
                      <a:lnTo>
                        <a:pt x="430" y="489"/>
                      </a:lnTo>
                      <a:cubicBezTo>
                        <a:pt x="427" y="489"/>
                        <a:pt x="424" y="487"/>
                        <a:pt x="424" y="484"/>
                      </a:cubicBezTo>
                      <a:lnTo>
                        <a:pt x="423" y="461"/>
                      </a:lnTo>
                      <a:cubicBezTo>
                        <a:pt x="423" y="458"/>
                        <a:pt x="425" y="456"/>
                        <a:pt x="428" y="456"/>
                      </a:cubicBezTo>
                      <a:lnTo>
                        <a:pt x="451" y="456"/>
                      </a:lnTo>
                      <a:cubicBezTo>
                        <a:pt x="454" y="456"/>
                        <a:pt x="457" y="458"/>
                        <a:pt x="457" y="461"/>
                      </a:cubicBezTo>
                      <a:lnTo>
                        <a:pt x="459" y="484"/>
                      </a:lnTo>
                      <a:close/>
                      <a:moveTo>
                        <a:pt x="84" y="43"/>
                      </a:moveTo>
                      <a:lnTo>
                        <a:pt x="84" y="43"/>
                      </a:lnTo>
                      <a:cubicBezTo>
                        <a:pt x="84" y="41"/>
                        <a:pt x="86" y="39"/>
                        <a:pt x="88" y="39"/>
                      </a:cubicBezTo>
                      <a:lnTo>
                        <a:pt x="530" y="39"/>
                      </a:lnTo>
                      <a:cubicBezTo>
                        <a:pt x="533" y="39"/>
                        <a:pt x="535" y="41"/>
                        <a:pt x="535" y="43"/>
                      </a:cubicBezTo>
                      <a:lnTo>
                        <a:pt x="535" y="358"/>
                      </a:lnTo>
                      <a:cubicBezTo>
                        <a:pt x="535" y="360"/>
                        <a:pt x="533" y="362"/>
                        <a:pt x="530" y="362"/>
                      </a:cubicBezTo>
                      <a:lnTo>
                        <a:pt x="88" y="362"/>
                      </a:lnTo>
                      <a:cubicBezTo>
                        <a:pt x="86" y="362"/>
                        <a:pt x="84" y="360"/>
                        <a:pt x="84" y="358"/>
                      </a:cubicBezTo>
                      <a:lnTo>
                        <a:pt x="84" y="43"/>
                      </a:lnTo>
                      <a:close/>
                      <a:moveTo>
                        <a:pt x="474" y="489"/>
                      </a:moveTo>
                      <a:lnTo>
                        <a:pt x="474" y="489"/>
                      </a:lnTo>
                      <a:cubicBezTo>
                        <a:pt x="471" y="489"/>
                        <a:pt x="469" y="487"/>
                        <a:pt x="468" y="484"/>
                      </a:cubicBezTo>
                      <a:lnTo>
                        <a:pt x="467" y="461"/>
                      </a:lnTo>
                      <a:cubicBezTo>
                        <a:pt x="466" y="458"/>
                        <a:pt x="468" y="456"/>
                        <a:pt x="471" y="456"/>
                      </a:cubicBezTo>
                      <a:lnTo>
                        <a:pt x="495" y="456"/>
                      </a:lnTo>
                      <a:cubicBezTo>
                        <a:pt x="498" y="456"/>
                        <a:pt x="500" y="458"/>
                        <a:pt x="500" y="461"/>
                      </a:cubicBezTo>
                      <a:lnTo>
                        <a:pt x="503" y="484"/>
                      </a:lnTo>
                      <a:cubicBezTo>
                        <a:pt x="503" y="487"/>
                        <a:pt x="501" y="489"/>
                        <a:pt x="498" y="489"/>
                      </a:cubicBezTo>
                      <a:lnTo>
                        <a:pt x="474" y="489"/>
                      </a:lnTo>
                      <a:close/>
                      <a:moveTo>
                        <a:pt x="481" y="499"/>
                      </a:moveTo>
                      <a:lnTo>
                        <a:pt x="481" y="499"/>
                      </a:lnTo>
                      <a:lnTo>
                        <a:pt x="505" y="499"/>
                      </a:lnTo>
                      <a:cubicBezTo>
                        <a:pt x="507" y="499"/>
                        <a:pt x="510" y="502"/>
                        <a:pt x="510" y="505"/>
                      </a:cubicBezTo>
                      <a:lnTo>
                        <a:pt x="513" y="527"/>
                      </a:lnTo>
                      <a:cubicBezTo>
                        <a:pt x="513" y="530"/>
                        <a:pt x="511" y="533"/>
                        <a:pt x="508" y="533"/>
                      </a:cubicBezTo>
                      <a:lnTo>
                        <a:pt x="483" y="533"/>
                      </a:lnTo>
                      <a:cubicBezTo>
                        <a:pt x="480" y="533"/>
                        <a:pt x="478" y="530"/>
                        <a:pt x="478" y="527"/>
                      </a:cubicBezTo>
                      <a:lnTo>
                        <a:pt x="476" y="505"/>
                      </a:lnTo>
                      <a:cubicBezTo>
                        <a:pt x="475" y="502"/>
                        <a:pt x="478" y="499"/>
                        <a:pt x="481" y="499"/>
                      </a:cubicBezTo>
                      <a:close/>
                      <a:moveTo>
                        <a:pt x="546" y="461"/>
                      </a:moveTo>
                      <a:lnTo>
                        <a:pt x="546" y="461"/>
                      </a:lnTo>
                      <a:lnTo>
                        <a:pt x="548" y="484"/>
                      </a:lnTo>
                      <a:cubicBezTo>
                        <a:pt x="549" y="487"/>
                        <a:pt x="547" y="489"/>
                        <a:pt x="544" y="489"/>
                      </a:cubicBezTo>
                      <a:lnTo>
                        <a:pt x="520" y="489"/>
                      </a:lnTo>
                      <a:cubicBezTo>
                        <a:pt x="517" y="489"/>
                        <a:pt x="514" y="487"/>
                        <a:pt x="514" y="484"/>
                      </a:cubicBezTo>
                      <a:lnTo>
                        <a:pt x="512" y="461"/>
                      </a:lnTo>
                      <a:cubicBezTo>
                        <a:pt x="512" y="458"/>
                        <a:pt x="514" y="456"/>
                        <a:pt x="516" y="456"/>
                      </a:cubicBezTo>
                      <a:lnTo>
                        <a:pt x="540" y="456"/>
                      </a:lnTo>
                      <a:cubicBezTo>
                        <a:pt x="543" y="456"/>
                        <a:pt x="545" y="458"/>
                        <a:pt x="546" y="461"/>
                      </a:cubicBezTo>
                      <a:close/>
                      <a:moveTo>
                        <a:pt x="551" y="505"/>
                      </a:moveTo>
                      <a:lnTo>
                        <a:pt x="551" y="505"/>
                      </a:lnTo>
                      <a:lnTo>
                        <a:pt x="554" y="527"/>
                      </a:lnTo>
                      <a:cubicBezTo>
                        <a:pt x="554" y="530"/>
                        <a:pt x="552" y="533"/>
                        <a:pt x="549" y="533"/>
                      </a:cubicBezTo>
                      <a:lnTo>
                        <a:pt x="528" y="533"/>
                      </a:lnTo>
                      <a:cubicBezTo>
                        <a:pt x="525" y="533"/>
                        <a:pt x="522" y="530"/>
                        <a:pt x="522" y="527"/>
                      </a:cubicBezTo>
                      <a:lnTo>
                        <a:pt x="520" y="505"/>
                      </a:lnTo>
                      <a:cubicBezTo>
                        <a:pt x="520" y="502"/>
                        <a:pt x="522" y="499"/>
                        <a:pt x="525" y="499"/>
                      </a:cubicBezTo>
                      <a:lnTo>
                        <a:pt x="545" y="499"/>
                      </a:lnTo>
                      <a:cubicBezTo>
                        <a:pt x="548" y="499"/>
                        <a:pt x="551" y="502"/>
                        <a:pt x="551" y="505"/>
                      </a:cubicBezTo>
                      <a:close/>
                      <a:moveTo>
                        <a:pt x="623" y="625"/>
                      </a:moveTo>
                      <a:lnTo>
                        <a:pt x="623" y="625"/>
                      </a:lnTo>
                      <a:lnTo>
                        <a:pt x="584" y="402"/>
                      </a:lnTo>
                      <a:lnTo>
                        <a:pt x="584" y="402"/>
                      </a:lnTo>
                      <a:lnTo>
                        <a:pt x="584" y="33"/>
                      </a:lnTo>
                      <a:cubicBezTo>
                        <a:pt x="584" y="14"/>
                        <a:pt x="569" y="0"/>
                        <a:pt x="551" y="0"/>
                      </a:cubicBezTo>
                      <a:lnTo>
                        <a:pt x="70" y="0"/>
                      </a:lnTo>
                      <a:cubicBezTo>
                        <a:pt x="52" y="0"/>
                        <a:pt x="37" y="14"/>
                        <a:pt x="37" y="33"/>
                      </a:cubicBezTo>
                      <a:lnTo>
                        <a:pt x="37" y="402"/>
                      </a:lnTo>
                      <a:lnTo>
                        <a:pt x="37" y="402"/>
                      </a:lnTo>
                      <a:lnTo>
                        <a:pt x="2" y="625"/>
                      </a:lnTo>
                      <a:cubicBezTo>
                        <a:pt x="0" y="643"/>
                        <a:pt x="13" y="658"/>
                        <a:pt x="34" y="658"/>
                      </a:cubicBezTo>
                      <a:lnTo>
                        <a:pt x="592" y="658"/>
                      </a:lnTo>
                      <a:cubicBezTo>
                        <a:pt x="612" y="658"/>
                        <a:pt x="626" y="643"/>
                        <a:pt x="623" y="62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9" name="Group 18">
              <a:extLst>
                <a:ext uri="{FF2B5EF4-FFF2-40B4-BE49-F238E27FC236}">
                  <a16:creationId xmlns:a16="http://schemas.microsoft.com/office/drawing/2014/main" id="{E4121112-414B-49CC-BC3C-0828A4E66CB1}"/>
                </a:ext>
              </a:extLst>
            </p:cNvPr>
            <p:cNvGrpSpPr/>
            <p:nvPr/>
          </p:nvGrpSpPr>
          <p:grpSpPr>
            <a:xfrm>
              <a:off x="6632420" y="1460925"/>
              <a:ext cx="2826926" cy="1286861"/>
              <a:chOff x="6648100" y="1437856"/>
              <a:chExt cx="2826926" cy="1286861"/>
            </a:xfrm>
          </p:grpSpPr>
          <p:sp>
            <p:nvSpPr>
              <p:cNvPr id="44" name="TextBox 43"/>
              <p:cNvSpPr txBox="1"/>
              <p:nvPr/>
            </p:nvSpPr>
            <p:spPr>
              <a:xfrm>
                <a:off x="6648100" y="2386163"/>
                <a:ext cx="2826926" cy="338554"/>
              </a:xfrm>
              <a:prstGeom prst="rect">
                <a:avLst/>
              </a:prstGeom>
              <a:noFill/>
              <a:ln w="38100" cmpd="sng">
                <a:noFill/>
              </a:ln>
            </p:spPr>
            <p:txBody>
              <a:bodyPr wrap="square" bIns="91440" rtlCol="0" anchor="t" anchorCtr="0">
                <a:spAutoFit/>
              </a:bodyPr>
              <a:lstStyle/>
              <a:p>
                <a:pPr algn="ctr"/>
                <a:r>
                  <a:rPr lang="en-US" sz="1300" b="1" dirty="0">
                    <a:solidFill>
                      <a:srgbClr val="4A4F55"/>
                    </a:solidFill>
                    <a:latin typeface="Arial" panose="020B0604020202020204" pitchFamily="34" charset="0"/>
                    <a:cs typeface="Arial" panose="020B0604020202020204" pitchFamily="34" charset="0"/>
                  </a:rPr>
                  <a:t>Social Media &amp; Content</a:t>
                </a:r>
                <a:endParaRPr lang="en-US" sz="1300" dirty="0">
                  <a:solidFill>
                    <a:srgbClr val="4A4F55"/>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6873482-CA32-457F-AD45-593B0AD52452}"/>
                  </a:ext>
                </a:extLst>
              </p:cNvPr>
              <p:cNvGrpSpPr/>
              <p:nvPr/>
            </p:nvGrpSpPr>
            <p:grpSpPr>
              <a:xfrm>
                <a:off x="7665995" y="1437856"/>
                <a:ext cx="791137" cy="1014468"/>
                <a:chOff x="7665995" y="1437856"/>
                <a:chExt cx="791137" cy="1014468"/>
              </a:xfrm>
            </p:grpSpPr>
            <p:sp>
              <p:nvSpPr>
                <p:cNvPr id="53" name="Oval 52"/>
                <p:cNvSpPr>
                  <a:spLocks noChangeAspect="1"/>
                </p:cNvSpPr>
                <p:nvPr/>
              </p:nvSpPr>
              <p:spPr>
                <a:xfrm>
                  <a:off x="7665995" y="1549522"/>
                  <a:ext cx="791137" cy="791137"/>
                </a:xfrm>
                <a:prstGeom prst="ellipse">
                  <a:avLst/>
                </a:prstGeom>
                <a:solidFill>
                  <a:srgbClr val="4A4F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3" name="Picture 4" descr="C:\Users\bergk01\AppData\Local\Microsoft\Windows\Temporary Internet Files\Content.Outlook\11JP8SEV\mobil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73" t="14486" r="33253" b="14484"/>
                <a:stretch/>
              </p:blipFill>
              <p:spPr bwMode="auto">
                <a:xfrm>
                  <a:off x="7823237" y="1437856"/>
                  <a:ext cx="476652" cy="101446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 name="Group 14">
              <a:extLst>
                <a:ext uri="{FF2B5EF4-FFF2-40B4-BE49-F238E27FC236}">
                  <a16:creationId xmlns:a16="http://schemas.microsoft.com/office/drawing/2014/main" id="{E8C54BA0-911D-4E5A-9D04-DD98CE1D383F}"/>
                </a:ext>
              </a:extLst>
            </p:cNvPr>
            <p:cNvGrpSpPr/>
            <p:nvPr/>
          </p:nvGrpSpPr>
          <p:grpSpPr>
            <a:xfrm>
              <a:off x="1010805" y="3411806"/>
              <a:ext cx="2966762" cy="1185243"/>
              <a:chOff x="964373" y="3246515"/>
              <a:chExt cx="2966762" cy="1185243"/>
            </a:xfrm>
          </p:grpSpPr>
          <p:sp>
            <p:nvSpPr>
              <p:cNvPr id="46" name="TextBox 45"/>
              <p:cNvSpPr txBox="1"/>
              <p:nvPr/>
            </p:nvSpPr>
            <p:spPr>
              <a:xfrm>
                <a:off x="964373" y="4093204"/>
                <a:ext cx="2966762" cy="338554"/>
              </a:xfrm>
              <a:prstGeom prst="rect">
                <a:avLst/>
              </a:prstGeom>
              <a:noFill/>
              <a:ln w="38100" cmpd="sng">
                <a:noFill/>
              </a:ln>
            </p:spPr>
            <p:txBody>
              <a:bodyPr wrap="square" bIns="91440" rtlCol="0" anchor="t" anchorCtr="0">
                <a:spAutoFit/>
              </a:bodyPr>
              <a:lstStyle/>
              <a:p>
                <a:pPr algn="ctr"/>
                <a:r>
                  <a:rPr lang="en-US" sz="1300" b="1" dirty="0">
                    <a:solidFill>
                      <a:srgbClr val="4A4F55"/>
                    </a:solidFill>
                    <a:latin typeface="Arial" panose="020B0604020202020204" pitchFamily="34" charset="0"/>
                    <a:cs typeface="Arial" panose="020B0604020202020204" pitchFamily="34" charset="0"/>
                  </a:rPr>
                  <a:t>Food &amp; Snacks</a:t>
                </a:r>
              </a:p>
            </p:txBody>
          </p:sp>
          <p:grpSp>
            <p:nvGrpSpPr>
              <p:cNvPr id="13" name="Group 12">
                <a:extLst>
                  <a:ext uri="{FF2B5EF4-FFF2-40B4-BE49-F238E27FC236}">
                    <a16:creationId xmlns:a16="http://schemas.microsoft.com/office/drawing/2014/main" id="{990875AA-6E9B-4E33-BA30-0BA17CD150DA}"/>
                  </a:ext>
                </a:extLst>
              </p:cNvPr>
              <p:cNvGrpSpPr/>
              <p:nvPr/>
            </p:nvGrpSpPr>
            <p:grpSpPr>
              <a:xfrm>
                <a:off x="2052186" y="3246515"/>
                <a:ext cx="791137" cy="791137"/>
                <a:chOff x="2025653" y="3246515"/>
                <a:chExt cx="791137" cy="791137"/>
              </a:xfrm>
            </p:grpSpPr>
            <p:sp>
              <p:nvSpPr>
                <p:cNvPr id="51" name="Oval 50"/>
                <p:cNvSpPr>
                  <a:spLocks noChangeAspect="1"/>
                </p:cNvSpPr>
                <p:nvPr/>
              </p:nvSpPr>
              <p:spPr>
                <a:xfrm>
                  <a:off x="2025653" y="3246515"/>
                  <a:ext cx="791137" cy="791137"/>
                </a:xfrm>
                <a:prstGeom prst="ellipse">
                  <a:avLst/>
                </a:prstGeom>
                <a:solidFill>
                  <a:srgbClr val="4A4F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4" name="Picture 63"/>
                <p:cNvPicPr>
                  <a:picLocks noChangeAspect="1"/>
                </p:cNvPicPr>
                <p:nvPr/>
              </p:nvPicPr>
              <p:blipFill rotWithShape="1">
                <a:blip r:embed="rId3" cstate="print">
                  <a:extLst>
                    <a:ext uri="{28A0092B-C50C-407E-A947-70E740481C1C}">
                      <a14:useLocalDpi xmlns:a14="http://schemas.microsoft.com/office/drawing/2010/main" val="0"/>
                    </a:ext>
                  </a:extLst>
                </a:blip>
                <a:srcRect l="30104" t="27074" r="30731" b="25867"/>
                <a:stretch/>
              </p:blipFill>
              <p:spPr>
                <a:xfrm>
                  <a:off x="2206352" y="3383902"/>
                  <a:ext cx="429739" cy="516363"/>
                </a:xfrm>
                <a:prstGeom prst="rect">
                  <a:avLst/>
                </a:prstGeom>
              </p:spPr>
            </p:pic>
          </p:grpSp>
        </p:grpSp>
        <p:grpSp>
          <p:nvGrpSpPr>
            <p:cNvPr id="14" name="Group 13">
              <a:extLst>
                <a:ext uri="{FF2B5EF4-FFF2-40B4-BE49-F238E27FC236}">
                  <a16:creationId xmlns:a16="http://schemas.microsoft.com/office/drawing/2014/main" id="{F73A4118-7EDE-44A3-8624-16EE322769C2}"/>
                </a:ext>
              </a:extLst>
            </p:cNvPr>
            <p:cNvGrpSpPr/>
            <p:nvPr/>
          </p:nvGrpSpPr>
          <p:grpSpPr>
            <a:xfrm>
              <a:off x="1121528" y="1588098"/>
              <a:ext cx="2966762" cy="1161537"/>
              <a:chOff x="964373" y="1464437"/>
              <a:chExt cx="2966762" cy="1161537"/>
            </a:xfrm>
          </p:grpSpPr>
          <p:grpSp>
            <p:nvGrpSpPr>
              <p:cNvPr id="3" name="Group 2">
                <a:extLst>
                  <a:ext uri="{FF2B5EF4-FFF2-40B4-BE49-F238E27FC236}">
                    <a16:creationId xmlns:a16="http://schemas.microsoft.com/office/drawing/2014/main" id="{71655D8E-22C1-493E-93A4-32EFBA78CD63}"/>
                  </a:ext>
                </a:extLst>
              </p:cNvPr>
              <p:cNvGrpSpPr/>
              <p:nvPr/>
            </p:nvGrpSpPr>
            <p:grpSpPr>
              <a:xfrm>
                <a:off x="2052186" y="1464437"/>
                <a:ext cx="791137" cy="791137"/>
                <a:chOff x="2052186" y="1464437"/>
                <a:chExt cx="791137" cy="791137"/>
              </a:xfrm>
            </p:grpSpPr>
            <p:sp>
              <p:nvSpPr>
                <p:cNvPr id="52" name="Oval 51"/>
                <p:cNvSpPr>
                  <a:spLocks noChangeAspect="1"/>
                </p:cNvSpPr>
                <p:nvPr/>
              </p:nvSpPr>
              <p:spPr>
                <a:xfrm>
                  <a:off x="2052186" y="1464437"/>
                  <a:ext cx="791137" cy="791137"/>
                </a:xfrm>
                <a:prstGeom prst="ellipse">
                  <a:avLst/>
                </a:prstGeom>
                <a:solidFill>
                  <a:srgbClr val="4A4F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Freeform 14"/>
                <p:cNvSpPr>
                  <a:spLocks noChangeAspect="1" noEditPoints="1"/>
                </p:cNvSpPr>
                <p:nvPr/>
              </p:nvSpPr>
              <p:spPr bwMode="auto">
                <a:xfrm>
                  <a:off x="2264366" y="1722464"/>
                  <a:ext cx="366776" cy="275082"/>
                </a:xfrm>
                <a:custGeom>
                  <a:avLst/>
                  <a:gdLst>
                    <a:gd name="T0" fmla="*/ 85 w 88"/>
                    <a:gd name="T1" fmla="*/ 0 h 66"/>
                    <a:gd name="T2" fmla="*/ 88 w 88"/>
                    <a:gd name="T3" fmla="*/ 4 h 66"/>
                    <a:gd name="T4" fmla="*/ 88 w 88"/>
                    <a:gd name="T5" fmla="*/ 14 h 66"/>
                    <a:gd name="T6" fmla="*/ 0 w 88"/>
                    <a:gd name="T7" fmla="*/ 14 h 66"/>
                    <a:gd name="T8" fmla="*/ 0 w 88"/>
                    <a:gd name="T9" fmla="*/ 4 h 66"/>
                    <a:gd name="T10" fmla="*/ 4 w 88"/>
                    <a:gd name="T11" fmla="*/ 0 h 66"/>
                    <a:gd name="T12" fmla="*/ 85 w 88"/>
                    <a:gd name="T13" fmla="*/ 0 h 66"/>
                    <a:gd name="T14" fmla="*/ 0 w 88"/>
                    <a:gd name="T15" fmla="*/ 62 h 66"/>
                    <a:gd name="T16" fmla="*/ 0 w 88"/>
                    <a:gd name="T17" fmla="*/ 24 h 66"/>
                    <a:gd name="T18" fmla="*/ 88 w 88"/>
                    <a:gd name="T19" fmla="*/ 24 h 66"/>
                    <a:gd name="T20" fmla="*/ 88 w 88"/>
                    <a:gd name="T21" fmla="*/ 62 h 66"/>
                    <a:gd name="T22" fmla="*/ 85 w 88"/>
                    <a:gd name="T23" fmla="*/ 65 h 66"/>
                    <a:gd name="T24" fmla="*/ 4 w 88"/>
                    <a:gd name="T25" fmla="*/ 65 h 66"/>
                    <a:gd name="T26" fmla="*/ 0 w 88"/>
                    <a:gd name="T27" fmla="*/ 62 h 66"/>
                    <a:gd name="T28" fmla="*/ 82 w 88"/>
                    <a:gd name="T29" fmla="*/ 31 h 66"/>
                    <a:gd name="T30" fmla="*/ 82 w 88"/>
                    <a:gd name="T31" fmla="*/ 34 h 66"/>
                    <a:gd name="T32" fmla="*/ 85 w 88"/>
                    <a:gd name="T33" fmla="*/ 34 h 66"/>
                    <a:gd name="T34" fmla="*/ 85 w 88"/>
                    <a:gd name="T35" fmla="*/ 31 h 66"/>
                    <a:gd name="T36" fmla="*/ 82 w 88"/>
                    <a:gd name="T37" fmla="*/ 31 h 66"/>
                    <a:gd name="T38" fmla="*/ 75 w 88"/>
                    <a:gd name="T39" fmla="*/ 31 h 66"/>
                    <a:gd name="T40" fmla="*/ 75 w 88"/>
                    <a:gd name="T41" fmla="*/ 34 h 66"/>
                    <a:gd name="T42" fmla="*/ 78 w 88"/>
                    <a:gd name="T43" fmla="*/ 34 h 66"/>
                    <a:gd name="T44" fmla="*/ 78 w 88"/>
                    <a:gd name="T45" fmla="*/ 31 h 66"/>
                    <a:gd name="T46" fmla="*/ 75 w 88"/>
                    <a:gd name="T47" fmla="*/ 31 h 66"/>
                    <a:gd name="T48" fmla="*/ 44 w 88"/>
                    <a:gd name="T49" fmla="*/ 31 h 66"/>
                    <a:gd name="T50" fmla="*/ 44 w 88"/>
                    <a:gd name="T51" fmla="*/ 34 h 66"/>
                    <a:gd name="T52" fmla="*/ 71 w 88"/>
                    <a:gd name="T53" fmla="*/ 34 h 66"/>
                    <a:gd name="T54" fmla="*/ 71 w 88"/>
                    <a:gd name="T55" fmla="*/ 31 h 66"/>
                    <a:gd name="T56" fmla="*/ 44 w 88"/>
                    <a:gd name="T57" fmla="*/ 31 h 66"/>
                    <a:gd name="T58" fmla="*/ 7 w 88"/>
                    <a:gd name="T59" fmla="*/ 52 h 66"/>
                    <a:gd name="T60" fmla="*/ 7 w 88"/>
                    <a:gd name="T61" fmla="*/ 58 h 66"/>
                    <a:gd name="T62" fmla="*/ 31 w 88"/>
                    <a:gd name="T63" fmla="*/ 58 h 66"/>
                    <a:gd name="T64" fmla="*/ 31 w 88"/>
                    <a:gd name="T65" fmla="*/ 52 h 66"/>
                    <a:gd name="T66" fmla="*/ 7 w 88"/>
                    <a:gd name="T67" fmla="*/ 52 h 66"/>
                    <a:gd name="T68" fmla="*/ 7 w 88"/>
                    <a:gd name="T69" fmla="*/ 52 h 66"/>
                    <a:gd name="T70" fmla="*/ 7 w 88"/>
                    <a:gd name="T71" fmla="*/ 58 h 66"/>
                    <a:gd name="T72" fmla="*/ 31 w 88"/>
                    <a:gd name="T73" fmla="*/ 58 h 66"/>
                    <a:gd name="T74" fmla="*/ 31 w 88"/>
                    <a:gd name="T75" fmla="*/ 52 h 66"/>
                    <a:gd name="T76" fmla="*/ 7 w 88"/>
                    <a:gd name="T77" fmla="*/ 52 h 66"/>
                    <a:gd name="T78" fmla="*/ 7 w 88"/>
                    <a:gd name="T79" fmla="*/ 52 h 66"/>
                    <a:gd name="T80" fmla="*/ 7 w 88"/>
                    <a:gd name="T81" fmla="*/ 58 h 66"/>
                    <a:gd name="T82" fmla="*/ 31 w 88"/>
                    <a:gd name="T83" fmla="*/ 58 h 66"/>
                    <a:gd name="T84" fmla="*/ 31 w 88"/>
                    <a:gd name="T85" fmla="*/ 52 h 66"/>
                    <a:gd name="T86" fmla="*/ 7 w 88"/>
                    <a:gd name="T87"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66">
                      <a:moveTo>
                        <a:pt x="85" y="0"/>
                      </a:moveTo>
                      <a:cubicBezTo>
                        <a:pt x="87" y="0"/>
                        <a:pt x="88" y="2"/>
                        <a:pt x="88" y="4"/>
                      </a:cubicBezTo>
                      <a:cubicBezTo>
                        <a:pt x="88" y="4"/>
                        <a:pt x="88" y="4"/>
                        <a:pt x="88" y="14"/>
                      </a:cubicBezTo>
                      <a:cubicBezTo>
                        <a:pt x="88" y="14"/>
                        <a:pt x="88" y="14"/>
                        <a:pt x="0" y="14"/>
                      </a:cubicBezTo>
                      <a:cubicBezTo>
                        <a:pt x="0" y="14"/>
                        <a:pt x="0" y="14"/>
                        <a:pt x="0" y="4"/>
                      </a:cubicBezTo>
                      <a:cubicBezTo>
                        <a:pt x="0" y="2"/>
                        <a:pt x="2" y="0"/>
                        <a:pt x="4" y="0"/>
                      </a:cubicBezTo>
                      <a:cubicBezTo>
                        <a:pt x="4" y="0"/>
                        <a:pt x="4" y="0"/>
                        <a:pt x="85" y="0"/>
                      </a:cubicBezTo>
                      <a:close/>
                      <a:moveTo>
                        <a:pt x="0" y="62"/>
                      </a:moveTo>
                      <a:cubicBezTo>
                        <a:pt x="0" y="28"/>
                        <a:pt x="0" y="66"/>
                        <a:pt x="0" y="24"/>
                      </a:cubicBezTo>
                      <a:cubicBezTo>
                        <a:pt x="0" y="24"/>
                        <a:pt x="0" y="24"/>
                        <a:pt x="88" y="24"/>
                      </a:cubicBezTo>
                      <a:cubicBezTo>
                        <a:pt x="88" y="24"/>
                        <a:pt x="88" y="24"/>
                        <a:pt x="88" y="62"/>
                      </a:cubicBezTo>
                      <a:cubicBezTo>
                        <a:pt x="88" y="63"/>
                        <a:pt x="87" y="65"/>
                        <a:pt x="85" y="65"/>
                      </a:cubicBezTo>
                      <a:cubicBezTo>
                        <a:pt x="85" y="65"/>
                        <a:pt x="85" y="65"/>
                        <a:pt x="4" y="65"/>
                      </a:cubicBezTo>
                      <a:cubicBezTo>
                        <a:pt x="2" y="65"/>
                        <a:pt x="0" y="63"/>
                        <a:pt x="0" y="62"/>
                      </a:cubicBezTo>
                      <a:moveTo>
                        <a:pt x="82" y="31"/>
                      </a:moveTo>
                      <a:cubicBezTo>
                        <a:pt x="82" y="31"/>
                        <a:pt x="82" y="31"/>
                        <a:pt x="82" y="34"/>
                      </a:cubicBezTo>
                      <a:cubicBezTo>
                        <a:pt x="82" y="34"/>
                        <a:pt x="82" y="34"/>
                        <a:pt x="85" y="34"/>
                      </a:cubicBezTo>
                      <a:cubicBezTo>
                        <a:pt x="85" y="34"/>
                        <a:pt x="85" y="34"/>
                        <a:pt x="85" y="31"/>
                      </a:cubicBezTo>
                      <a:cubicBezTo>
                        <a:pt x="85" y="31"/>
                        <a:pt x="85" y="31"/>
                        <a:pt x="82" y="31"/>
                      </a:cubicBezTo>
                      <a:moveTo>
                        <a:pt x="75" y="31"/>
                      </a:moveTo>
                      <a:cubicBezTo>
                        <a:pt x="75" y="31"/>
                        <a:pt x="75" y="31"/>
                        <a:pt x="75" y="34"/>
                      </a:cubicBezTo>
                      <a:cubicBezTo>
                        <a:pt x="75" y="34"/>
                        <a:pt x="75" y="34"/>
                        <a:pt x="78" y="34"/>
                      </a:cubicBezTo>
                      <a:cubicBezTo>
                        <a:pt x="78" y="34"/>
                        <a:pt x="78" y="34"/>
                        <a:pt x="78" y="31"/>
                      </a:cubicBezTo>
                      <a:cubicBezTo>
                        <a:pt x="78" y="31"/>
                        <a:pt x="78" y="31"/>
                        <a:pt x="75" y="31"/>
                      </a:cubicBezTo>
                      <a:moveTo>
                        <a:pt x="44" y="31"/>
                      </a:moveTo>
                      <a:cubicBezTo>
                        <a:pt x="44" y="31"/>
                        <a:pt x="44" y="31"/>
                        <a:pt x="44" y="34"/>
                      </a:cubicBezTo>
                      <a:cubicBezTo>
                        <a:pt x="44" y="34"/>
                        <a:pt x="44" y="34"/>
                        <a:pt x="71" y="34"/>
                      </a:cubicBezTo>
                      <a:cubicBezTo>
                        <a:pt x="71" y="34"/>
                        <a:pt x="71" y="34"/>
                        <a:pt x="71" y="31"/>
                      </a:cubicBezTo>
                      <a:cubicBezTo>
                        <a:pt x="71" y="31"/>
                        <a:pt x="71" y="31"/>
                        <a:pt x="44" y="31"/>
                      </a:cubicBezTo>
                      <a:moveTo>
                        <a:pt x="7" y="52"/>
                      </a:moveTo>
                      <a:cubicBezTo>
                        <a:pt x="7" y="52"/>
                        <a:pt x="7" y="48"/>
                        <a:pt x="7" y="58"/>
                      </a:cubicBezTo>
                      <a:cubicBezTo>
                        <a:pt x="7" y="58"/>
                        <a:pt x="7" y="58"/>
                        <a:pt x="31" y="58"/>
                      </a:cubicBezTo>
                      <a:cubicBezTo>
                        <a:pt x="31" y="58"/>
                        <a:pt x="31" y="62"/>
                        <a:pt x="31" y="52"/>
                      </a:cubicBezTo>
                      <a:cubicBezTo>
                        <a:pt x="31" y="52"/>
                        <a:pt x="31" y="52"/>
                        <a:pt x="7" y="52"/>
                      </a:cubicBezTo>
                      <a:moveTo>
                        <a:pt x="7" y="52"/>
                      </a:moveTo>
                      <a:cubicBezTo>
                        <a:pt x="7" y="58"/>
                        <a:pt x="7" y="58"/>
                        <a:pt x="7" y="58"/>
                      </a:cubicBezTo>
                      <a:cubicBezTo>
                        <a:pt x="31" y="58"/>
                        <a:pt x="31" y="58"/>
                        <a:pt x="31" y="58"/>
                      </a:cubicBezTo>
                      <a:cubicBezTo>
                        <a:pt x="31" y="52"/>
                        <a:pt x="31" y="52"/>
                        <a:pt x="31" y="52"/>
                      </a:cubicBezTo>
                      <a:cubicBezTo>
                        <a:pt x="7" y="52"/>
                        <a:pt x="7" y="52"/>
                        <a:pt x="7" y="52"/>
                      </a:cubicBezTo>
                      <a:close/>
                      <a:moveTo>
                        <a:pt x="7" y="52"/>
                      </a:moveTo>
                      <a:cubicBezTo>
                        <a:pt x="7" y="58"/>
                        <a:pt x="7" y="58"/>
                        <a:pt x="7" y="58"/>
                      </a:cubicBezTo>
                      <a:cubicBezTo>
                        <a:pt x="31" y="58"/>
                        <a:pt x="31" y="58"/>
                        <a:pt x="31" y="58"/>
                      </a:cubicBezTo>
                      <a:cubicBezTo>
                        <a:pt x="31" y="52"/>
                        <a:pt x="31" y="52"/>
                        <a:pt x="31" y="52"/>
                      </a:cubicBezTo>
                      <a:cubicBezTo>
                        <a:pt x="7" y="52"/>
                        <a:pt x="7" y="52"/>
                        <a:pt x="7"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5" name="TextBox 64"/>
              <p:cNvSpPr txBox="1"/>
              <p:nvPr/>
            </p:nvSpPr>
            <p:spPr>
              <a:xfrm>
                <a:off x="964373" y="2287420"/>
                <a:ext cx="2966762" cy="338554"/>
              </a:xfrm>
              <a:prstGeom prst="rect">
                <a:avLst/>
              </a:prstGeom>
              <a:noFill/>
              <a:ln w="38100" cmpd="sng">
                <a:noFill/>
              </a:ln>
            </p:spPr>
            <p:txBody>
              <a:bodyPr wrap="square" bIns="91440" rtlCol="0" anchor="t" anchorCtr="0">
                <a:spAutoFit/>
              </a:bodyPr>
              <a:lstStyle/>
              <a:p>
                <a:pPr algn="ctr"/>
                <a:r>
                  <a:rPr lang="en-US" sz="1300" b="1" dirty="0">
                    <a:solidFill>
                      <a:srgbClr val="4A4F55"/>
                    </a:solidFill>
                    <a:latin typeface="Arial" panose="020B0604020202020204" pitchFamily="34" charset="0"/>
                    <a:cs typeface="Arial" panose="020B0604020202020204" pitchFamily="34" charset="0"/>
                  </a:rPr>
                  <a:t>E-Commerce</a:t>
                </a:r>
              </a:p>
            </p:txBody>
          </p:sp>
        </p:grpSp>
        <p:cxnSp>
          <p:nvCxnSpPr>
            <p:cNvPr id="57" name="Straight Connector 56"/>
            <p:cNvCxnSpPr/>
            <p:nvPr/>
          </p:nvCxnSpPr>
          <p:spPr>
            <a:xfrm flipH="1" flipV="1">
              <a:off x="6295282" y="3589001"/>
              <a:ext cx="1653361" cy="175651"/>
            </a:xfrm>
            <a:prstGeom prst="line">
              <a:avLst/>
            </a:prstGeom>
            <a:ln w="38100" cmpd="sng">
              <a:solidFill>
                <a:schemeClr val="accent1"/>
              </a:solidFill>
              <a:headEnd type="triangle"/>
              <a:tailEnd type="none"/>
            </a:ln>
          </p:spPr>
          <p:style>
            <a:lnRef idx="1">
              <a:schemeClr val="accent3"/>
            </a:lnRef>
            <a:fillRef idx="0">
              <a:schemeClr val="accent3"/>
            </a:fillRef>
            <a:effectRef idx="0">
              <a:schemeClr val="accent3"/>
            </a:effectRef>
            <a:fontRef idx="minor">
              <a:schemeClr val="tx1"/>
            </a:fontRef>
          </p:style>
        </p:cxnSp>
        <p:grpSp>
          <p:nvGrpSpPr>
            <p:cNvPr id="18" name="Group 17">
              <a:extLst>
                <a:ext uri="{FF2B5EF4-FFF2-40B4-BE49-F238E27FC236}">
                  <a16:creationId xmlns:a16="http://schemas.microsoft.com/office/drawing/2014/main" id="{5D77A34B-AAB5-4A17-B35D-89C9A2ED32AA}"/>
                </a:ext>
              </a:extLst>
            </p:cNvPr>
            <p:cNvGrpSpPr/>
            <p:nvPr/>
          </p:nvGrpSpPr>
          <p:grpSpPr>
            <a:xfrm>
              <a:off x="6914848" y="3544568"/>
              <a:ext cx="2966762" cy="1147396"/>
              <a:chOff x="6924022" y="3368878"/>
              <a:chExt cx="2966762" cy="1147396"/>
            </a:xfrm>
          </p:grpSpPr>
          <p:sp>
            <p:nvSpPr>
              <p:cNvPr id="62" name="TextBox 61"/>
              <p:cNvSpPr txBox="1"/>
              <p:nvPr/>
            </p:nvSpPr>
            <p:spPr>
              <a:xfrm>
                <a:off x="6924022" y="4177720"/>
                <a:ext cx="2966762" cy="338554"/>
              </a:xfrm>
              <a:prstGeom prst="rect">
                <a:avLst/>
              </a:prstGeom>
              <a:noFill/>
              <a:ln w="38100" cmpd="sng">
                <a:noFill/>
              </a:ln>
            </p:spPr>
            <p:txBody>
              <a:bodyPr wrap="square" bIns="91440" rtlCol="0" anchor="t" anchorCtr="0">
                <a:spAutoFit/>
              </a:bodyPr>
              <a:lstStyle/>
              <a:p>
                <a:pPr algn="ctr"/>
                <a:r>
                  <a:rPr lang="en-US" sz="1300" b="1" dirty="0">
                    <a:solidFill>
                      <a:srgbClr val="4A4F55"/>
                    </a:solidFill>
                    <a:latin typeface="Arial" panose="020B0604020202020204" pitchFamily="34" charset="0"/>
                    <a:cs typeface="Arial" panose="020B0604020202020204" pitchFamily="34" charset="0"/>
                  </a:rPr>
                  <a:t>Payment &amp; Crypto</a:t>
                </a:r>
              </a:p>
            </p:txBody>
          </p:sp>
          <p:grpSp>
            <p:nvGrpSpPr>
              <p:cNvPr id="10" name="Group 9">
                <a:extLst>
                  <a:ext uri="{FF2B5EF4-FFF2-40B4-BE49-F238E27FC236}">
                    <a16:creationId xmlns:a16="http://schemas.microsoft.com/office/drawing/2014/main" id="{ED36A718-CF39-46B8-9C04-D0A7F00790F1}"/>
                  </a:ext>
                </a:extLst>
              </p:cNvPr>
              <p:cNvGrpSpPr/>
              <p:nvPr/>
            </p:nvGrpSpPr>
            <p:grpSpPr>
              <a:xfrm>
                <a:off x="8011835" y="3368878"/>
                <a:ext cx="791137" cy="791137"/>
                <a:chOff x="8247763" y="3368878"/>
                <a:chExt cx="791137" cy="791137"/>
              </a:xfrm>
            </p:grpSpPr>
            <p:sp>
              <p:nvSpPr>
                <p:cNvPr id="66" name="Oval 65"/>
                <p:cNvSpPr>
                  <a:spLocks noChangeAspect="1"/>
                </p:cNvSpPr>
                <p:nvPr/>
              </p:nvSpPr>
              <p:spPr>
                <a:xfrm>
                  <a:off x="8247763" y="3368878"/>
                  <a:ext cx="791137" cy="791137"/>
                </a:xfrm>
                <a:prstGeom prst="ellipse">
                  <a:avLst/>
                </a:prstGeom>
                <a:solidFill>
                  <a:srgbClr val="4A4F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srcRect t="6083"/>
                <a:stretch/>
              </p:blipFill>
              <p:spPr>
                <a:xfrm>
                  <a:off x="8378035" y="3502988"/>
                  <a:ext cx="530593" cy="522916"/>
                </a:xfrm>
                <a:prstGeom prst="rect">
                  <a:avLst/>
                </a:prstGeom>
              </p:spPr>
            </p:pic>
          </p:grpSp>
        </p:grpSp>
      </p:grpSp>
    </p:spTree>
    <p:extLst>
      <p:ext uri="{BB962C8B-B14F-4D97-AF65-F5344CB8AC3E}">
        <p14:creationId xmlns:p14="http://schemas.microsoft.com/office/powerpoint/2010/main" val="35894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199"/>
            <a:ext cx="9128760" cy="457200"/>
          </a:xfrm>
        </p:spPr>
        <p:txBody>
          <a:bodyPr/>
          <a:lstStyle/>
          <a:p>
            <a:r>
              <a:rPr lang="en-US" dirty="0"/>
              <a:t>GenZ Insights: They Actually Care About The World </a:t>
            </a:r>
          </a:p>
        </p:txBody>
      </p:sp>
      <p:grpSp>
        <p:nvGrpSpPr>
          <p:cNvPr id="6" name="Group 5">
            <a:extLst>
              <a:ext uri="{FF2B5EF4-FFF2-40B4-BE49-F238E27FC236}">
                <a16:creationId xmlns:a16="http://schemas.microsoft.com/office/drawing/2014/main" id="{DB47B330-B7D1-4BE1-967C-EAA06BA7C907}"/>
              </a:ext>
            </a:extLst>
          </p:cNvPr>
          <p:cNvGrpSpPr/>
          <p:nvPr/>
        </p:nvGrpSpPr>
        <p:grpSpPr>
          <a:xfrm>
            <a:off x="746952" y="1726515"/>
            <a:ext cx="8564496" cy="2552019"/>
            <a:chOff x="733262" y="1510867"/>
            <a:chExt cx="8564496" cy="2552019"/>
          </a:xfrm>
        </p:grpSpPr>
        <p:pic>
          <p:nvPicPr>
            <p:cNvPr id="5" name="Picture 4">
              <a:extLst>
                <a:ext uri="{FF2B5EF4-FFF2-40B4-BE49-F238E27FC236}">
                  <a16:creationId xmlns:a16="http://schemas.microsoft.com/office/drawing/2014/main" id="{21AEAD3F-6D71-4368-9F7B-FA5C9899E5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3262" y="1910381"/>
              <a:ext cx="8564496" cy="2152505"/>
            </a:xfrm>
            <a:prstGeom prst="rect">
              <a:avLst/>
            </a:prstGeom>
          </p:spPr>
        </p:pic>
        <p:grpSp>
          <p:nvGrpSpPr>
            <p:cNvPr id="32" name="Group 31"/>
            <p:cNvGrpSpPr/>
            <p:nvPr/>
          </p:nvGrpSpPr>
          <p:grpSpPr>
            <a:xfrm>
              <a:off x="786410" y="1510867"/>
              <a:ext cx="8458200" cy="182880"/>
              <a:chOff x="460375" y="3102539"/>
              <a:chExt cx="2951346" cy="2622468"/>
            </a:xfrm>
            <a:noFill/>
          </p:grpSpPr>
          <p:sp>
            <p:nvSpPr>
              <p:cNvPr id="33" name="Rectangle 32"/>
              <p:cNvSpPr/>
              <p:nvPr/>
            </p:nvSpPr>
            <p:spPr>
              <a:xfrm>
                <a:off x="460375" y="3102539"/>
                <a:ext cx="2951346" cy="2622468"/>
              </a:xfrm>
              <a:prstGeom prst="rect">
                <a:avLst/>
              </a:prstGeom>
              <a:grpFill/>
              <a:ln w="44450" cmpd="sng">
                <a:noFill/>
              </a:ln>
              <a:effectLst/>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endParaRPr lang="en-US" sz="1300" dirty="0">
                  <a:latin typeface="Arial" panose="020B0604020202020204" pitchFamily="34" charset="0"/>
                  <a:cs typeface="Arial" panose="020B0604020202020204" pitchFamily="34" charset="0"/>
                </a:endParaRPr>
              </a:p>
            </p:txBody>
          </p:sp>
          <p:sp>
            <p:nvSpPr>
              <p:cNvPr id="34" name="Text Placeholder 4"/>
              <p:cNvSpPr txBox="1">
                <a:spLocks/>
              </p:cNvSpPr>
              <p:nvPr/>
            </p:nvSpPr>
            <p:spPr>
              <a:xfrm>
                <a:off x="506705" y="3459102"/>
                <a:ext cx="2870344" cy="2068478"/>
              </a:xfrm>
              <a:prstGeom prst="rect">
                <a:avLst/>
              </a:prstGeom>
              <a:grpFill/>
            </p:spPr>
            <p:txBody>
              <a:bodyPr wrap="none">
                <a:noAutofit/>
              </a:bodyPr>
              <a:lstStyle>
                <a:lvl1pPr marL="0" indent="0" algn="l" defTabSz="509412" rtl="0" eaLnBrk="1" latinLnBrk="0" hangingPunct="1">
                  <a:lnSpc>
                    <a:spcPct val="100000"/>
                  </a:lnSpc>
                  <a:spcBef>
                    <a:spcPts val="0"/>
                  </a:spcBef>
                  <a:buFontTx/>
                  <a:buNone/>
                  <a:defRPr sz="2200" b="0" i="0" kern="1200">
                    <a:solidFill>
                      <a:schemeClr val="accent5"/>
                    </a:solidFill>
                    <a:latin typeface="HelveticaNeueLT Std Bold"/>
                    <a:ea typeface="+mn-ea"/>
                    <a:cs typeface="HelveticaNeueLT Std Bold"/>
                  </a:defRPr>
                </a:lvl1pPr>
                <a:lvl2pPr marL="0" indent="0" algn="l" defTabSz="509412" rtl="0" eaLnBrk="1" latinLnBrk="0" hangingPunct="1">
                  <a:lnSpc>
                    <a:spcPct val="110000"/>
                  </a:lnSpc>
                  <a:spcBef>
                    <a:spcPts val="0"/>
                  </a:spcBef>
                  <a:spcAft>
                    <a:spcPts val="0"/>
                  </a:spcAft>
                  <a:buFontTx/>
                  <a:buNone/>
                  <a:defRPr sz="1300" b="0" i="0" kern="1200">
                    <a:solidFill>
                      <a:schemeClr val="tx1"/>
                    </a:solidFill>
                    <a:latin typeface="HelveticaNeueLT Std Bold"/>
                    <a:ea typeface="+mn-ea"/>
                    <a:cs typeface="HelveticaNeueLT Std Bold"/>
                  </a:defRPr>
                </a:lvl2pPr>
                <a:lvl3pPr marL="0" indent="0" algn="l" defTabSz="509412" rtl="0" eaLnBrk="1" latinLnBrk="0" hangingPunct="1">
                  <a:lnSpc>
                    <a:spcPct val="150000"/>
                  </a:lnSpc>
                  <a:spcBef>
                    <a:spcPts val="0"/>
                  </a:spcBef>
                  <a:buFontTx/>
                  <a:buNone/>
                  <a:defRPr sz="1200" b="0" i="0" kern="1200" cap="all">
                    <a:solidFill>
                      <a:schemeClr val="accent5"/>
                    </a:solidFill>
                    <a:latin typeface="HelveticaNeueLT Std Bold"/>
                    <a:ea typeface="+mn-ea"/>
                    <a:cs typeface="HelveticaNeueLT Std Bold"/>
                  </a:defRPr>
                </a:lvl3pPr>
                <a:lvl4pPr marL="0" indent="0" algn="l" defTabSz="509412" rtl="0" eaLnBrk="1" latinLnBrk="0" hangingPunct="1">
                  <a:lnSpc>
                    <a:spcPts val="1400"/>
                  </a:lnSpc>
                  <a:spcBef>
                    <a:spcPts val="0"/>
                  </a:spcBef>
                  <a:buFontTx/>
                  <a:buNone/>
                  <a:defRPr sz="1100" b="0" i="0" kern="1200">
                    <a:solidFill>
                      <a:schemeClr val="tx1"/>
                    </a:solidFill>
                    <a:latin typeface="HelveticaNeueLT Std"/>
                    <a:ea typeface="+mn-ea"/>
                    <a:cs typeface="HelveticaNeueLT Std"/>
                  </a:defRPr>
                </a:lvl4pPr>
                <a:lvl5pPr marL="0" indent="0" algn="l" defTabSz="509412" rtl="0" eaLnBrk="1" latinLnBrk="0" hangingPunct="1">
                  <a:lnSpc>
                    <a:spcPct val="110000"/>
                  </a:lnSpc>
                  <a:spcBef>
                    <a:spcPts val="0"/>
                  </a:spcBef>
                  <a:buFontTx/>
                  <a:buNone/>
                  <a:defRPr sz="1100" b="0" i="0" kern="1200">
                    <a:solidFill>
                      <a:schemeClr val="tx1"/>
                    </a:solidFill>
                    <a:latin typeface="HelveticaNeueLT Std"/>
                    <a:ea typeface="+mn-ea"/>
                    <a:cs typeface="HelveticaNeueLT Std"/>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lvl="0">
                  <a:lnSpc>
                    <a:spcPct val="120000"/>
                  </a:lnSpc>
                  <a:buSzPct val="125000"/>
                </a:pPr>
                <a:endParaRPr lang="en-US" sz="1300" dirty="0">
                  <a:solidFill>
                    <a:srgbClr val="4A4F55"/>
                  </a:solidFill>
                  <a:latin typeface="Arial" panose="020B0604020202020204" pitchFamily="34" charset="0"/>
                  <a:cs typeface="Arial" panose="020B0604020202020204" pitchFamily="34" charset="0"/>
                </a:endParaRPr>
              </a:p>
            </p:txBody>
          </p:sp>
          <p:sp>
            <p:nvSpPr>
              <p:cNvPr id="35" name="Text Placeholder 2"/>
              <p:cNvSpPr txBox="1">
                <a:spLocks/>
              </p:cNvSpPr>
              <p:nvPr/>
            </p:nvSpPr>
            <p:spPr bwMode="gray">
              <a:xfrm>
                <a:off x="500607" y="3181265"/>
                <a:ext cx="2837121" cy="184281"/>
              </a:xfrm>
              <a:prstGeom prst="rect">
                <a:avLst/>
              </a:prstGeom>
              <a:grpFill/>
            </p:spPr>
            <p:txBody>
              <a:bodyPr vert="horz" wrap="none" lIns="0" tIns="0" rIns="0" bIns="0" rtlCol="0">
                <a:noAutofit/>
              </a:bodyPr>
              <a:lstStyle>
                <a:lvl1pPr marL="0" indent="0" algn="l" defTabSz="509412" rtl="0" eaLnBrk="1" latinLnBrk="0" hangingPunct="1">
                  <a:lnSpc>
                    <a:spcPct val="100000"/>
                  </a:lnSpc>
                  <a:spcBef>
                    <a:spcPts val="0"/>
                  </a:spcBef>
                  <a:buFontTx/>
                  <a:buNone/>
                  <a:defRPr sz="1200" b="0" i="0" kern="1200" cap="all">
                    <a:solidFill>
                      <a:schemeClr val="accent5"/>
                    </a:solidFill>
                    <a:latin typeface="HelveticaNeueLT Std Bold"/>
                    <a:ea typeface="+mn-ea"/>
                    <a:cs typeface="HelveticaNeueLT Std Bold"/>
                  </a:defRPr>
                </a:lvl1pPr>
                <a:lvl2pPr marL="0" indent="0" algn="l" defTabSz="509412" rtl="0" eaLnBrk="1" latinLnBrk="0" hangingPunct="1">
                  <a:lnSpc>
                    <a:spcPct val="100000"/>
                  </a:lnSpc>
                  <a:spcBef>
                    <a:spcPts val="0"/>
                  </a:spcBef>
                  <a:spcAft>
                    <a:spcPts val="0"/>
                  </a:spcAft>
                  <a:buFontTx/>
                  <a:buNone/>
                  <a:defRPr sz="1100" b="0" i="0" kern="1200">
                    <a:solidFill>
                      <a:schemeClr val="tx1"/>
                    </a:solidFill>
                    <a:latin typeface="HelveticaNeueLT Std"/>
                    <a:ea typeface="+mn-ea"/>
                    <a:cs typeface="HelveticaNeueLT Std"/>
                  </a:defRPr>
                </a:lvl2pPr>
                <a:lvl3pPr marL="0" indent="0" algn="l" defTabSz="509412" rtl="0" eaLnBrk="1" latinLnBrk="0" hangingPunct="1">
                  <a:lnSpc>
                    <a:spcPct val="150000"/>
                  </a:lnSpc>
                  <a:spcBef>
                    <a:spcPts val="0"/>
                  </a:spcBef>
                  <a:buFontTx/>
                  <a:buNone/>
                  <a:defRPr sz="1200" b="0" i="0" kern="1200" cap="all">
                    <a:solidFill>
                      <a:schemeClr val="accent5"/>
                    </a:solidFill>
                    <a:latin typeface="HelveticaNeueLT Std Bold"/>
                    <a:ea typeface="+mn-ea"/>
                    <a:cs typeface="HelveticaNeueLT Std Bold"/>
                  </a:defRPr>
                </a:lvl3pPr>
                <a:lvl4pPr marL="0" indent="0" algn="l" defTabSz="509412" rtl="0" eaLnBrk="1" latinLnBrk="0" hangingPunct="1">
                  <a:lnSpc>
                    <a:spcPts val="1400"/>
                  </a:lnSpc>
                  <a:spcBef>
                    <a:spcPts val="0"/>
                  </a:spcBef>
                  <a:buFontTx/>
                  <a:buNone/>
                  <a:defRPr sz="1100" b="0" i="0" kern="1200">
                    <a:solidFill>
                      <a:schemeClr val="tx1"/>
                    </a:solidFill>
                    <a:latin typeface="HelveticaNeueLT Std"/>
                    <a:ea typeface="+mn-ea"/>
                    <a:cs typeface="HelveticaNeueLT Std"/>
                  </a:defRPr>
                </a:lvl4pPr>
                <a:lvl5pPr marL="0" indent="0" algn="l" defTabSz="509412" rtl="0" eaLnBrk="1" latinLnBrk="0" hangingPunct="1">
                  <a:lnSpc>
                    <a:spcPct val="110000"/>
                  </a:lnSpc>
                  <a:spcBef>
                    <a:spcPts val="0"/>
                  </a:spcBef>
                  <a:buFontTx/>
                  <a:buNone/>
                  <a:defRPr sz="1100" b="0" i="0" kern="1200">
                    <a:solidFill>
                      <a:schemeClr val="tx1"/>
                    </a:solidFill>
                    <a:latin typeface="HelveticaNeueLT Std"/>
                    <a:ea typeface="+mn-ea"/>
                    <a:cs typeface="HelveticaNeueLT Std"/>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algn="ctr"/>
                <a:r>
                  <a:rPr lang="en-US" sz="1300" b="1" cap="none" dirty="0">
                    <a:solidFill>
                      <a:schemeClr val="tx1"/>
                    </a:solidFill>
                    <a:latin typeface="Arial" panose="020B0604020202020204" pitchFamily="34" charset="0"/>
                    <a:cs typeface="Arial" panose="020B0604020202020204" pitchFamily="34" charset="0"/>
                  </a:rPr>
                  <a:t>Most Important Political &amp; Social Issues</a:t>
                </a:r>
              </a:p>
            </p:txBody>
          </p:sp>
        </p:grpSp>
      </p:grpSp>
      <p:sp>
        <p:nvSpPr>
          <p:cNvPr id="41" name="Rectangle 40"/>
          <p:cNvSpPr/>
          <p:nvPr/>
        </p:nvSpPr>
        <p:spPr>
          <a:xfrm>
            <a:off x="464820" y="4602970"/>
            <a:ext cx="9128760" cy="1884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We started asking teens to “name a political or social issue that is important” to them for the first time in Fall 2019</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GenZ is unique in that they appear to care more about social justice &amp; the environment versus former generations</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The Willow Project has overtaken Gen Z mindshare, ranking No. 5 as the most important social/political issue in Spring 2023, with 4% mindshare, falling just below inflation (6%) and roughly in line with the economy (4%)</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The Environment ranked No. 1 with 19% mindshare this Spring, up 400 bps vs Fall 2022, and up 800 bps Y/Y</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Racial equality (9% mindshare), abortion (6%), and inflation (6%) remain consistently prominent issues, while LGBTQ+ rights fell out of the top 10</a:t>
            </a:r>
          </a:p>
        </p:txBody>
      </p:sp>
      <p:grpSp>
        <p:nvGrpSpPr>
          <p:cNvPr id="30" name="Group 29">
            <a:extLst>
              <a:ext uri="{FF2B5EF4-FFF2-40B4-BE49-F238E27FC236}">
                <a16:creationId xmlns:a16="http://schemas.microsoft.com/office/drawing/2014/main" id="{92341F0B-3D22-4099-871E-AEC332CA319F}"/>
              </a:ext>
            </a:extLst>
          </p:cNvPr>
          <p:cNvGrpSpPr/>
          <p:nvPr/>
        </p:nvGrpSpPr>
        <p:grpSpPr>
          <a:xfrm>
            <a:off x="0" y="6733680"/>
            <a:ext cx="10058400" cy="425904"/>
            <a:chOff x="0" y="6553200"/>
            <a:chExt cx="10058400" cy="425904"/>
          </a:xfrm>
        </p:grpSpPr>
        <p:cxnSp>
          <p:nvCxnSpPr>
            <p:cNvPr id="31" name="Straight Connector 30">
              <a:extLst>
                <a:ext uri="{FF2B5EF4-FFF2-40B4-BE49-F238E27FC236}">
                  <a16:creationId xmlns:a16="http://schemas.microsoft.com/office/drawing/2014/main" id="{991676EE-3C42-46FF-A15B-F19BEFEF8714}"/>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995CC135-AA2F-4EAF-9443-450C31F78B1B}"/>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F99B3CA-893E-442D-90E2-0249F06E84C2}"/>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CE91D582-C4A8-422C-AFE8-15640C64063C}"/>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F4D426C4-FB5E-4FDA-9E67-C527FC4CB672}"/>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7EDF1256-5E07-4C90-9F74-671B4FEDF0B8}"/>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42" name="TextBox 41">
              <a:extLst>
                <a:ext uri="{FF2B5EF4-FFF2-40B4-BE49-F238E27FC236}">
                  <a16:creationId xmlns:a16="http://schemas.microsoft.com/office/drawing/2014/main" id="{B72BF9E1-B55A-4E42-9BB7-08C2EADAB89F}"/>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43" name="TextBox 42">
              <a:extLst>
                <a:ext uri="{FF2B5EF4-FFF2-40B4-BE49-F238E27FC236}">
                  <a16:creationId xmlns:a16="http://schemas.microsoft.com/office/drawing/2014/main" id="{3391602E-4B79-4205-AC7B-BE4E821F14A1}"/>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44" name="TextBox 43">
              <a:extLst>
                <a:ext uri="{FF2B5EF4-FFF2-40B4-BE49-F238E27FC236}">
                  <a16:creationId xmlns:a16="http://schemas.microsoft.com/office/drawing/2014/main" id="{FA0D2E49-BBD9-45DF-A446-96BEA99E51FF}"/>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187907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199"/>
            <a:ext cx="9128760" cy="457200"/>
          </a:xfrm>
        </p:spPr>
        <p:txBody>
          <a:bodyPr/>
          <a:lstStyle/>
          <a:p>
            <a:r>
              <a:rPr lang="en-US" dirty="0"/>
              <a:t>GenZ Insights...The Who’s Who?</a:t>
            </a:r>
          </a:p>
        </p:txBody>
      </p:sp>
      <p:sp>
        <p:nvSpPr>
          <p:cNvPr id="62" name="Rectangle 61"/>
          <p:cNvSpPr/>
          <p:nvPr/>
        </p:nvSpPr>
        <p:spPr>
          <a:xfrm>
            <a:off x="466344" y="5429036"/>
            <a:ext cx="9125712" cy="130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Selena Gomez moved to the No. 3 favorite celebrity spot from No. 43 in the Fall while Taylor Swift claimed the No. 1 favorite celebrity from No. 3 in the Fall. Tom Holland and Harry Styles fell out of the top 10 from No. 8 and No. 9 in the Fall to No. 13 and No. 12, respectively, and Drake moved into the top 10 from No. 12 in the Fall.</a:t>
            </a:r>
          </a:p>
          <a:p>
            <a:pPr marL="342900" indent="-342900" algn="just">
              <a:spcAft>
                <a:spcPts val="600"/>
              </a:spcAft>
              <a:buFont typeface="Arial" panose="020B0604020202020204" pitchFamily="34" charset="0"/>
              <a:buChar char="•"/>
            </a:pPr>
            <a:r>
              <a:rPr lang="en-US" sz="1300" dirty="0">
                <a:solidFill>
                  <a:schemeClr val="tx1"/>
                </a:solidFill>
                <a:latin typeface="Arial" panose="020B0604020202020204" pitchFamily="34" charset="0"/>
                <a:cs typeface="Arial" panose="020B0604020202020204" pitchFamily="34" charset="0"/>
              </a:rPr>
              <a:t>Alix Earle claimed the No. 1 social media personality title from being unranked in the Fall. Selena Gomez and Markiplier joined the top 10 while Kylie Jenner, Jidion, and Zendaya fell from the ranking. Notably, Kai Cenat took the No. 11 spot.</a:t>
            </a:r>
          </a:p>
        </p:txBody>
      </p:sp>
      <p:grpSp>
        <p:nvGrpSpPr>
          <p:cNvPr id="2" name="Group 1">
            <a:extLst>
              <a:ext uri="{FF2B5EF4-FFF2-40B4-BE49-F238E27FC236}">
                <a16:creationId xmlns:a16="http://schemas.microsoft.com/office/drawing/2014/main" id="{AC214C9D-60A0-413F-B1A1-EDECD688B0D6}"/>
              </a:ext>
            </a:extLst>
          </p:cNvPr>
          <p:cNvGrpSpPr/>
          <p:nvPr/>
        </p:nvGrpSpPr>
        <p:grpSpPr>
          <a:xfrm>
            <a:off x="1685752" y="1376502"/>
            <a:ext cx="6686896" cy="3993192"/>
            <a:chOff x="1752600" y="1447800"/>
            <a:chExt cx="6686896" cy="3993192"/>
          </a:xfrm>
        </p:grpSpPr>
        <p:grpSp>
          <p:nvGrpSpPr>
            <p:cNvPr id="32" name="Group 31"/>
            <p:cNvGrpSpPr/>
            <p:nvPr/>
          </p:nvGrpSpPr>
          <p:grpSpPr>
            <a:xfrm>
              <a:off x="1752600" y="2566768"/>
              <a:ext cx="2951346" cy="2862033"/>
              <a:chOff x="460375" y="3102539"/>
              <a:chExt cx="2951346" cy="2622468"/>
            </a:xfrm>
            <a:solidFill>
              <a:schemeClr val="accent1">
                <a:lumMod val="20000"/>
                <a:lumOff val="80000"/>
              </a:schemeClr>
            </a:solidFill>
          </p:grpSpPr>
          <p:sp>
            <p:nvSpPr>
              <p:cNvPr id="33" name="Rectangle 32"/>
              <p:cNvSpPr/>
              <p:nvPr/>
            </p:nvSpPr>
            <p:spPr>
              <a:xfrm>
                <a:off x="460375" y="3102539"/>
                <a:ext cx="2951346" cy="2622468"/>
              </a:xfrm>
              <a:prstGeom prst="rect">
                <a:avLst/>
              </a:prstGeom>
              <a:grpFill/>
              <a:ln w="444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dirty="0">
                  <a:latin typeface="Arial" panose="020B0604020202020204" pitchFamily="34" charset="0"/>
                  <a:cs typeface="Arial" panose="020B0604020202020204" pitchFamily="34" charset="0"/>
                </a:endParaRPr>
              </a:p>
            </p:txBody>
          </p:sp>
          <p:sp>
            <p:nvSpPr>
              <p:cNvPr id="34" name="Text Placeholder 4"/>
              <p:cNvSpPr txBox="1">
                <a:spLocks/>
              </p:cNvSpPr>
              <p:nvPr/>
            </p:nvSpPr>
            <p:spPr>
              <a:xfrm>
                <a:off x="506705" y="3459102"/>
                <a:ext cx="2870344" cy="2068478"/>
              </a:xfrm>
              <a:prstGeom prst="rect">
                <a:avLst/>
              </a:prstGeom>
              <a:grpFill/>
            </p:spPr>
            <p:txBody>
              <a:bodyPr/>
              <a:lstStyle>
                <a:lvl1pPr marL="0" indent="0" algn="l" defTabSz="509412" rtl="0" eaLnBrk="1" latinLnBrk="0" hangingPunct="1">
                  <a:lnSpc>
                    <a:spcPct val="100000"/>
                  </a:lnSpc>
                  <a:spcBef>
                    <a:spcPts val="0"/>
                  </a:spcBef>
                  <a:buFontTx/>
                  <a:buNone/>
                  <a:defRPr sz="2200" b="0" i="0" kern="1200">
                    <a:solidFill>
                      <a:schemeClr val="accent5"/>
                    </a:solidFill>
                    <a:latin typeface="HelveticaNeueLT Std Bold"/>
                    <a:ea typeface="+mn-ea"/>
                    <a:cs typeface="HelveticaNeueLT Std Bold"/>
                  </a:defRPr>
                </a:lvl1pPr>
                <a:lvl2pPr marL="0" indent="0" algn="l" defTabSz="509412" rtl="0" eaLnBrk="1" latinLnBrk="0" hangingPunct="1">
                  <a:lnSpc>
                    <a:spcPct val="110000"/>
                  </a:lnSpc>
                  <a:spcBef>
                    <a:spcPts val="0"/>
                  </a:spcBef>
                  <a:spcAft>
                    <a:spcPts val="0"/>
                  </a:spcAft>
                  <a:buFontTx/>
                  <a:buNone/>
                  <a:defRPr sz="1300" b="0" i="0" kern="1200">
                    <a:solidFill>
                      <a:schemeClr val="tx1"/>
                    </a:solidFill>
                    <a:latin typeface="HelveticaNeueLT Std Bold"/>
                    <a:ea typeface="+mn-ea"/>
                    <a:cs typeface="HelveticaNeueLT Std Bold"/>
                  </a:defRPr>
                </a:lvl2pPr>
                <a:lvl3pPr marL="0" indent="0" algn="l" defTabSz="509412" rtl="0" eaLnBrk="1" latinLnBrk="0" hangingPunct="1">
                  <a:lnSpc>
                    <a:spcPct val="150000"/>
                  </a:lnSpc>
                  <a:spcBef>
                    <a:spcPts val="0"/>
                  </a:spcBef>
                  <a:buFontTx/>
                  <a:buNone/>
                  <a:defRPr sz="1200" b="0" i="0" kern="1200" cap="all">
                    <a:solidFill>
                      <a:schemeClr val="accent5"/>
                    </a:solidFill>
                    <a:latin typeface="HelveticaNeueLT Std Bold"/>
                    <a:ea typeface="+mn-ea"/>
                    <a:cs typeface="HelveticaNeueLT Std Bold"/>
                  </a:defRPr>
                </a:lvl3pPr>
                <a:lvl4pPr marL="0" indent="0" algn="l" defTabSz="509412" rtl="0" eaLnBrk="1" latinLnBrk="0" hangingPunct="1">
                  <a:lnSpc>
                    <a:spcPts val="1400"/>
                  </a:lnSpc>
                  <a:spcBef>
                    <a:spcPts val="0"/>
                  </a:spcBef>
                  <a:buFontTx/>
                  <a:buNone/>
                  <a:defRPr sz="1100" b="0" i="0" kern="1200">
                    <a:solidFill>
                      <a:schemeClr val="tx1"/>
                    </a:solidFill>
                    <a:latin typeface="HelveticaNeueLT Std"/>
                    <a:ea typeface="+mn-ea"/>
                    <a:cs typeface="HelveticaNeueLT Std"/>
                  </a:defRPr>
                </a:lvl4pPr>
                <a:lvl5pPr marL="0" indent="0" algn="l" defTabSz="509412" rtl="0" eaLnBrk="1" latinLnBrk="0" hangingPunct="1">
                  <a:lnSpc>
                    <a:spcPct val="110000"/>
                  </a:lnSpc>
                  <a:spcBef>
                    <a:spcPts val="0"/>
                  </a:spcBef>
                  <a:buFontTx/>
                  <a:buNone/>
                  <a:defRPr sz="1100" b="0" i="0" kern="1200">
                    <a:solidFill>
                      <a:schemeClr val="tx1"/>
                    </a:solidFill>
                    <a:latin typeface="HelveticaNeueLT Std"/>
                    <a:ea typeface="+mn-ea"/>
                    <a:cs typeface="HelveticaNeueLT Std"/>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lvl="0">
                  <a:lnSpc>
                    <a:spcPct val="120000"/>
                  </a:lnSpc>
                  <a:buSzPct val="125000"/>
                </a:pPr>
                <a:endParaRPr lang="en-US" sz="1300" dirty="0">
                  <a:solidFill>
                    <a:srgbClr val="4A4F55"/>
                  </a:solidFill>
                  <a:latin typeface="Arial" panose="020B0604020202020204" pitchFamily="34" charset="0"/>
                  <a:cs typeface="Arial" panose="020B0604020202020204" pitchFamily="34" charset="0"/>
                </a:endParaRPr>
              </a:p>
            </p:txBody>
          </p:sp>
          <p:sp>
            <p:nvSpPr>
              <p:cNvPr id="35" name="Text Placeholder 2"/>
              <p:cNvSpPr txBox="1">
                <a:spLocks/>
              </p:cNvSpPr>
              <p:nvPr/>
            </p:nvSpPr>
            <p:spPr bwMode="gray">
              <a:xfrm>
                <a:off x="522254" y="3220409"/>
                <a:ext cx="2837121" cy="184279"/>
              </a:xfrm>
              <a:prstGeom prst="rect">
                <a:avLst/>
              </a:prstGeom>
              <a:grpFill/>
            </p:spPr>
            <p:txBody>
              <a:bodyPr vert="horz" lIns="0" tIns="0" rIns="0" bIns="0" rtlCol="0">
                <a:noAutofit/>
              </a:bodyPr>
              <a:lstStyle>
                <a:lvl1pPr marL="0" indent="0" algn="l" defTabSz="509412" rtl="0" eaLnBrk="1" latinLnBrk="0" hangingPunct="1">
                  <a:lnSpc>
                    <a:spcPct val="100000"/>
                  </a:lnSpc>
                  <a:spcBef>
                    <a:spcPts val="0"/>
                  </a:spcBef>
                  <a:buFontTx/>
                  <a:buNone/>
                  <a:defRPr sz="1200" b="0" i="0" kern="1200" cap="all">
                    <a:solidFill>
                      <a:schemeClr val="accent5"/>
                    </a:solidFill>
                    <a:latin typeface="HelveticaNeueLT Std Bold"/>
                    <a:ea typeface="+mn-ea"/>
                    <a:cs typeface="HelveticaNeueLT Std Bold"/>
                  </a:defRPr>
                </a:lvl1pPr>
                <a:lvl2pPr marL="0" indent="0" algn="l" defTabSz="509412" rtl="0" eaLnBrk="1" latinLnBrk="0" hangingPunct="1">
                  <a:lnSpc>
                    <a:spcPct val="100000"/>
                  </a:lnSpc>
                  <a:spcBef>
                    <a:spcPts val="0"/>
                  </a:spcBef>
                  <a:spcAft>
                    <a:spcPts val="0"/>
                  </a:spcAft>
                  <a:buFontTx/>
                  <a:buNone/>
                  <a:defRPr sz="1100" b="0" i="0" kern="1200">
                    <a:solidFill>
                      <a:schemeClr val="tx1"/>
                    </a:solidFill>
                    <a:latin typeface="HelveticaNeueLT Std"/>
                    <a:ea typeface="+mn-ea"/>
                    <a:cs typeface="HelveticaNeueLT Std"/>
                  </a:defRPr>
                </a:lvl2pPr>
                <a:lvl3pPr marL="0" indent="0" algn="l" defTabSz="509412" rtl="0" eaLnBrk="1" latinLnBrk="0" hangingPunct="1">
                  <a:lnSpc>
                    <a:spcPct val="150000"/>
                  </a:lnSpc>
                  <a:spcBef>
                    <a:spcPts val="0"/>
                  </a:spcBef>
                  <a:buFontTx/>
                  <a:buNone/>
                  <a:defRPr sz="1200" b="0" i="0" kern="1200" cap="all">
                    <a:solidFill>
                      <a:schemeClr val="accent5"/>
                    </a:solidFill>
                    <a:latin typeface="HelveticaNeueLT Std Bold"/>
                    <a:ea typeface="+mn-ea"/>
                    <a:cs typeface="HelveticaNeueLT Std Bold"/>
                  </a:defRPr>
                </a:lvl3pPr>
                <a:lvl4pPr marL="0" indent="0" algn="l" defTabSz="509412" rtl="0" eaLnBrk="1" latinLnBrk="0" hangingPunct="1">
                  <a:lnSpc>
                    <a:spcPts val="1400"/>
                  </a:lnSpc>
                  <a:spcBef>
                    <a:spcPts val="0"/>
                  </a:spcBef>
                  <a:buFontTx/>
                  <a:buNone/>
                  <a:defRPr sz="1100" b="0" i="0" kern="1200">
                    <a:solidFill>
                      <a:schemeClr val="tx1"/>
                    </a:solidFill>
                    <a:latin typeface="HelveticaNeueLT Std"/>
                    <a:ea typeface="+mn-ea"/>
                    <a:cs typeface="HelveticaNeueLT Std"/>
                  </a:defRPr>
                </a:lvl4pPr>
                <a:lvl5pPr marL="0" indent="0" algn="l" defTabSz="509412" rtl="0" eaLnBrk="1" latinLnBrk="0" hangingPunct="1">
                  <a:lnSpc>
                    <a:spcPct val="110000"/>
                  </a:lnSpc>
                  <a:spcBef>
                    <a:spcPts val="0"/>
                  </a:spcBef>
                  <a:buFontTx/>
                  <a:buNone/>
                  <a:defRPr sz="1100" b="0" i="0" kern="1200">
                    <a:solidFill>
                      <a:schemeClr val="tx1"/>
                    </a:solidFill>
                    <a:latin typeface="HelveticaNeueLT Std"/>
                    <a:ea typeface="+mn-ea"/>
                    <a:cs typeface="HelveticaNeueLT Std"/>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algn="ctr"/>
                <a:r>
                  <a:rPr lang="en-US" sz="1300" b="1" cap="none" dirty="0">
                    <a:solidFill>
                      <a:schemeClr val="tx1"/>
                    </a:solidFill>
                    <a:latin typeface="Arial" panose="020B0604020202020204" pitchFamily="34" charset="0"/>
                    <a:cs typeface="Arial" panose="020B0604020202020204" pitchFamily="34" charset="0"/>
                  </a:rPr>
                  <a:t>Favorite Celebrities</a:t>
                </a:r>
              </a:p>
            </p:txBody>
          </p:sp>
        </p:grpSp>
        <p:sp>
          <p:nvSpPr>
            <p:cNvPr id="39" name="Rectangle 38"/>
            <p:cNvSpPr/>
            <p:nvPr/>
          </p:nvSpPr>
          <p:spPr>
            <a:xfrm>
              <a:off x="5334000" y="2566768"/>
              <a:ext cx="2951346" cy="2862033"/>
            </a:xfrm>
            <a:prstGeom prst="rect">
              <a:avLst/>
            </a:prstGeom>
            <a:solidFill>
              <a:schemeClr val="accent1">
                <a:lumMod val="20000"/>
                <a:lumOff val="80000"/>
              </a:schemeClr>
            </a:solidFill>
            <a:ln w="444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dirty="0">
                <a:latin typeface="Arial" panose="020B0604020202020204" pitchFamily="34" charset="0"/>
                <a:cs typeface="Arial" panose="020B0604020202020204" pitchFamily="34" charset="0"/>
              </a:endParaRPr>
            </a:p>
          </p:txBody>
        </p:sp>
        <p:sp>
          <p:nvSpPr>
            <p:cNvPr id="40" name="Text Placeholder 4"/>
            <p:cNvSpPr txBox="1">
              <a:spLocks/>
            </p:cNvSpPr>
            <p:nvPr/>
          </p:nvSpPr>
          <p:spPr>
            <a:xfrm>
              <a:off x="5562600" y="2923331"/>
              <a:ext cx="2876896" cy="2517661"/>
            </a:xfrm>
            <a:prstGeom prst="rect">
              <a:avLst/>
            </a:prstGeom>
          </p:spPr>
          <p:txBody>
            <a:bodyPr/>
            <a:lstStyle>
              <a:lvl1pPr marL="0" indent="0" algn="l" defTabSz="509412" rtl="0" eaLnBrk="1" latinLnBrk="0" hangingPunct="1">
                <a:lnSpc>
                  <a:spcPct val="100000"/>
                </a:lnSpc>
                <a:spcBef>
                  <a:spcPts val="0"/>
                </a:spcBef>
                <a:buFontTx/>
                <a:buNone/>
                <a:defRPr sz="2200" b="0" i="0" kern="1200">
                  <a:solidFill>
                    <a:schemeClr val="accent5"/>
                  </a:solidFill>
                  <a:latin typeface="HelveticaNeueLT Std Bold"/>
                  <a:ea typeface="+mn-ea"/>
                  <a:cs typeface="HelveticaNeueLT Std Bold"/>
                </a:defRPr>
              </a:lvl1pPr>
              <a:lvl2pPr marL="0" indent="0" algn="l" defTabSz="509412" rtl="0" eaLnBrk="1" latinLnBrk="0" hangingPunct="1">
                <a:lnSpc>
                  <a:spcPct val="110000"/>
                </a:lnSpc>
                <a:spcBef>
                  <a:spcPts val="0"/>
                </a:spcBef>
                <a:spcAft>
                  <a:spcPts val="0"/>
                </a:spcAft>
                <a:buFontTx/>
                <a:buNone/>
                <a:defRPr sz="1300" b="0" i="0" kern="1200">
                  <a:solidFill>
                    <a:schemeClr val="tx1"/>
                  </a:solidFill>
                  <a:latin typeface="HelveticaNeueLT Std Bold"/>
                  <a:ea typeface="+mn-ea"/>
                  <a:cs typeface="HelveticaNeueLT Std Bold"/>
                </a:defRPr>
              </a:lvl2pPr>
              <a:lvl3pPr marL="0" indent="0" algn="l" defTabSz="509412" rtl="0" eaLnBrk="1" latinLnBrk="0" hangingPunct="1">
                <a:lnSpc>
                  <a:spcPct val="150000"/>
                </a:lnSpc>
                <a:spcBef>
                  <a:spcPts val="0"/>
                </a:spcBef>
                <a:buFontTx/>
                <a:buNone/>
                <a:defRPr sz="1200" b="0" i="0" kern="1200" cap="all">
                  <a:solidFill>
                    <a:schemeClr val="accent5"/>
                  </a:solidFill>
                  <a:latin typeface="HelveticaNeueLT Std Bold"/>
                  <a:ea typeface="+mn-ea"/>
                  <a:cs typeface="HelveticaNeueLT Std Bold"/>
                </a:defRPr>
              </a:lvl3pPr>
              <a:lvl4pPr marL="0" indent="0" algn="l" defTabSz="509412" rtl="0" eaLnBrk="1" latinLnBrk="0" hangingPunct="1">
                <a:lnSpc>
                  <a:spcPts val="1400"/>
                </a:lnSpc>
                <a:spcBef>
                  <a:spcPts val="0"/>
                </a:spcBef>
                <a:buFontTx/>
                <a:buNone/>
                <a:defRPr sz="1100" b="0" i="0" kern="1200">
                  <a:solidFill>
                    <a:schemeClr val="tx1"/>
                  </a:solidFill>
                  <a:latin typeface="HelveticaNeueLT Std"/>
                  <a:ea typeface="+mn-ea"/>
                  <a:cs typeface="HelveticaNeueLT Std"/>
                </a:defRPr>
              </a:lvl4pPr>
              <a:lvl5pPr marL="0" indent="0" algn="l" defTabSz="509412" rtl="0" eaLnBrk="1" latinLnBrk="0" hangingPunct="1">
                <a:lnSpc>
                  <a:spcPct val="110000"/>
                </a:lnSpc>
                <a:spcBef>
                  <a:spcPts val="0"/>
                </a:spcBef>
                <a:buFontTx/>
                <a:buNone/>
                <a:defRPr sz="1100" b="0" i="0" kern="1200">
                  <a:solidFill>
                    <a:schemeClr val="tx1"/>
                  </a:solidFill>
                  <a:latin typeface="HelveticaNeueLT Std"/>
                  <a:ea typeface="+mn-ea"/>
                  <a:cs typeface="HelveticaNeueLT Std"/>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Alix Earle</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Andrew Tate</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Selena Gomez</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Emma Chamberlain</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Mr. Beast</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Dwayne “The Rock” Johnson</a:t>
              </a:r>
            </a:p>
            <a:p>
              <a:pPr marL="342900" lvl="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CoryxKenshin</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Markiplier</a:t>
              </a:r>
            </a:p>
            <a:p>
              <a:pPr marL="342900" lvl="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Kevin Hart</a:t>
              </a:r>
            </a:p>
            <a:p>
              <a:pPr marL="342900" lvl="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Kanye West</a:t>
              </a:r>
            </a:p>
          </p:txBody>
        </p:sp>
        <p:sp>
          <p:nvSpPr>
            <p:cNvPr id="52" name="Text Placeholder 2"/>
            <p:cNvSpPr txBox="1">
              <a:spLocks/>
            </p:cNvSpPr>
            <p:nvPr/>
          </p:nvSpPr>
          <p:spPr bwMode="gray">
            <a:xfrm>
              <a:off x="5391113" y="2684639"/>
              <a:ext cx="2837121" cy="184279"/>
            </a:xfrm>
            <a:prstGeom prst="rect">
              <a:avLst/>
            </a:prstGeom>
          </p:spPr>
          <p:txBody>
            <a:bodyPr vert="horz" lIns="0" tIns="0" rIns="0" bIns="0" rtlCol="0">
              <a:noAutofit/>
            </a:bodyPr>
            <a:lstStyle>
              <a:lvl1pPr marL="0" indent="0" algn="l" defTabSz="509412" rtl="0" eaLnBrk="1" latinLnBrk="0" hangingPunct="1">
                <a:lnSpc>
                  <a:spcPct val="100000"/>
                </a:lnSpc>
                <a:spcBef>
                  <a:spcPts val="0"/>
                </a:spcBef>
                <a:buFontTx/>
                <a:buNone/>
                <a:defRPr sz="1200" b="0" i="0" kern="1200" cap="all">
                  <a:solidFill>
                    <a:schemeClr val="accent5"/>
                  </a:solidFill>
                  <a:latin typeface="HelveticaNeueLT Std Bold"/>
                  <a:ea typeface="+mn-ea"/>
                  <a:cs typeface="HelveticaNeueLT Std Bold"/>
                </a:defRPr>
              </a:lvl1pPr>
              <a:lvl2pPr marL="0" indent="0" algn="l" defTabSz="509412" rtl="0" eaLnBrk="1" latinLnBrk="0" hangingPunct="1">
                <a:lnSpc>
                  <a:spcPct val="100000"/>
                </a:lnSpc>
                <a:spcBef>
                  <a:spcPts val="0"/>
                </a:spcBef>
                <a:spcAft>
                  <a:spcPts val="0"/>
                </a:spcAft>
                <a:buFontTx/>
                <a:buNone/>
                <a:defRPr sz="1100" b="0" i="0" kern="1200">
                  <a:solidFill>
                    <a:schemeClr val="tx1"/>
                  </a:solidFill>
                  <a:latin typeface="HelveticaNeueLT Std"/>
                  <a:ea typeface="+mn-ea"/>
                  <a:cs typeface="HelveticaNeueLT Std"/>
                </a:defRPr>
              </a:lvl2pPr>
              <a:lvl3pPr marL="0" indent="0" algn="l" defTabSz="509412" rtl="0" eaLnBrk="1" latinLnBrk="0" hangingPunct="1">
                <a:lnSpc>
                  <a:spcPct val="150000"/>
                </a:lnSpc>
                <a:spcBef>
                  <a:spcPts val="0"/>
                </a:spcBef>
                <a:buFontTx/>
                <a:buNone/>
                <a:defRPr sz="1200" b="0" i="0" kern="1200" cap="all">
                  <a:solidFill>
                    <a:schemeClr val="accent5"/>
                  </a:solidFill>
                  <a:latin typeface="HelveticaNeueLT Std Bold"/>
                  <a:ea typeface="+mn-ea"/>
                  <a:cs typeface="HelveticaNeueLT Std Bold"/>
                </a:defRPr>
              </a:lvl3pPr>
              <a:lvl4pPr marL="0" indent="0" algn="l" defTabSz="509412" rtl="0" eaLnBrk="1" latinLnBrk="0" hangingPunct="1">
                <a:lnSpc>
                  <a:spcPts val="1400"/>
                </a:lnSpc>
                <a:spcBef>
                  <a:spcPts val="0"/>
                </a:spcBef>
                <a:buFontTx/>
                <a:buNone/>
                <a:defRPr sz="1100" b="0" i="0" kern="1200">
                  <a:solidFill>
                    <a:schemeClr val="tx1"/>
                  </a:solidFill>
                  <a:latin typeface="HelveticaNeueLT Std"/>
                  <a:ea typeface="+mn-ea"/>
                  <a:cs typeface="HelveticaNeueLT Std"/>
                </a:defRPr>
              </a:lvl4pPr>
              <a:lvl5pPr marL="0" indent="0" algn="l" defTabSz="509412" rtl="0" eaLnBrk="1" latinLnBrk="0" hangingPunct="1">
                <a:lnSpc>
                  <a:spcPct val="110000"/>
                </a:lnSpc>
                <a:spcBef>
                  <a:spcPts val="0"/>
                </a:spcBef>
                <a:buFontTx/>
                <a:buNone/>
                <a:defRPr sz="1100" b="0" i="0" kern="1200">
                  <a:solidFill>
                    <a:schemeClr val="tx1"/>
                  </a:solidFill>
                  <a:latin typeface="HelveticaNeueLT Std"/>
                  <a:ea typeface="+mn-ea"/>
                  <a:cs typeface="HelveticaNeueLT Std"/>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algn="ctr"/>
              <a:r>
                <a:rPr lang="en-US" sz="1300" b="1" cap="none" dirty="0">
                  <a:solidFill>
                    <a:schemeClr val="tx1"/>
                  </a:solidFill>
                  <a:latin typeface="Arial" panose="020B0604020202020204" pitchFamily="34" charset="0"/>
                  <a:cs typeface="Arial" panose="020B0604020202020204" pitchFamily="34" charset="0"/>
                </a:rPr>
                <a:t>Favorite Social Media Personalities</a:t>
              </a:r>
            </a:p>
          </p:txBody>
        </p:sp>
        <p:cxnSp>
          <p:nvCxnSpPr>
            <p:cNvPr id="53" name="Straight Connector 52"/>
            <p:cNvCxnSpPr/>
            <p:nvPr/>
          </p:nvCxnSpPr>
          <p:spPr>
            <a:xfrm flipV="1">
              <a:off x="3200400" y="2292743"/>
              <a:ext cx="3654835" cy="2785"/>
            </a:xfrm>
            <a:prstGeom prst="line">
              <a:avLst/>
            </a:prstGeom>
            <a:ln w="1905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029200" y="1847402"/>
              <a:ext cx="0" cy="457200"/>
            </a:xfrm>
            <a:prstGeom prst="line">
              <a:avLst/>
            </a:prstGeom>
            <a:ln w="1905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200400" y="2295527"/>
              <a:ext cx="0" cy="274320"/>
            </a:xfrm>
            <a:prstGeom prst="line">
              <a:avLst/>
            </a:prstGeom>
            <a:ln w="1905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855235" y="2292743"/>
              <a:ext cx="2765" cy="277104"/>
            </a:xfrm>
            <a:prstGeom prst="line">
              <a:avLst/>
            </a:prstGeom>
            <a:ln w="19050"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2209800" y="1447800"/>
              <a:ext cx="5715000" cy="3942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spcCol="0" rtlCol="0" anchor="ctr"/>
            <a:lstStyle/>
            <a:p>
              <a:pPr algn="ctr"/>
              <a:endParaRPr lang="en-US" dirty="0">
                <a:solidFill>
                  <a:schemeClr val="accent6"/>
                </a:solidFill>
                <a:latin typeface="Arial" panose="020B0604020202020204" pitchFamily="34" charset="0"/>
                <a:cs typeface="Arial" panose="020B0604020202020204" pitchFamily="34" charset="0"/>
              </a:endParaRPr>
            </a:p>
          </p:txBody>
        </p:sp>
        <p:sp>
          <p:nvSpPr>
            <p:cNvPr id="59" name="TextBox 58"/>
            <p:cNvSpPr txBox="1"/>
            <p:nvPr/>
          </p:nvSpPr>
          <p:spPr>
            <a:xfrm>
              <a:off x="2857500" y="1471277"/>
              <a:ext cx="4533900" cy="349098"/>
            </a:xfrm>
            <a:prstGeom prst="rect">
              <a:avLst/>
            </a:prstGeom>
            <a:noFill/>
          </p:spPr>
          <p:txBody>
            <a:bodyPr wrap="square" lIns="101882" tIns="50941" rIns="101882" bIns="50941" rtlCol="0">
              <a:spAutoFit/>
            </a:bodyPr>
            <a:lstStyle/>
            <a:p>
              <a:pPr algn="ctr"/>
              <a:r>
                <a:rPr lang="en-US" sz="1600" b="1" dirty="0">
                  <a:solidFill>
                    <a:schemeClr val="bg1"/>
                  </a:solidFill>
                  <a:latin typeface="Arial" panose="020B0604020202020204" pitchFamily="34" charset="0"/>
                  <a:cs typeface="Arial" panose="020B0604020202020204" pitchFamily="34" charset="0"/>
                </a:rPr>
                <a:t>Who They Like &amp; Who They Follow</a:t>
              </a:r>
            </a:p>
          </p:txBody>
        </p:sp>
        <p:sp>
          <p:nvSpPr>
            <p:cNvPr id="61" name="Text Placeholder 4"/>
            <p:cNvSpPr txBox="1">
              <a:spLocks/>
            </p:cNvSpPr>
            <p:nvPr/>
          </p:nvSpPr>
          <p:spPr>
            <a:xfrm>
              <a:off x="1986772" y="2909134"/>
              <a:ext cx="2870343" cy="2521275"/>
            </a:xfrm>
            <a:prstGeom prst="rect">
              <a:avLst/>
            </a:prstGeom>
          </p:spPr>
          <p:txBody>
            <a:bodyPr/>
            <a:lstStyle>
              <a:lvl1pPr marL="0" indent="0" algn="l" defTabSz="509412" rtl="0" eaLnBrk="1" latinLnBrk="0" hangingPunct="1">
                <a:lnSpc>
                  <a:spcPct val="100000"/>
                </a:lnSpc>
                <a:spcBef>
                  <a:spcPts val="0"/>
                </a:spcBef>
                <a:buFontTx/>
                <a:buNone/>
                <a:defRPr sz="2200" b="0" i="0" kern="1200">
                  <a:solidFill>
                    <a:schemeClr val="accent5"/>
                  </a:solidFill>
                  <a:latin typeface="HelveticaNeueLT Std Bold"/>
                  <a:ea typeface="+mn-ea"/>
                  <a:cs typeface="HelveticaNeueLT Std Bold"/>
                </a:defRPr>
              </a:lvl1pPr>
              <a:lvl2pPr marL="0" indent="0" algn="l" defTabSz="509412" rtl="0" eaLnBrk="1" latinLnBrk="0" hangingPunct="1">
                <a:lnSpc>
                  <a:spcPct val="110000"/>
                </a:lnSpc>
                <a:spcBef>
                  <a:spcPts val="0"/>
                </a:spcBef>
                <a:spcAft>
                  <a:spcPts val="0"/>
                </a:spcAft>
                <a:buFontTx/>
                <a:buNone/>
                <a:defRPr sz="1300" b="0" i="0" kern="1200">
                  <a:solidFill>
                    <a:schemeClr val="tx1"/>
                  </a:solidFill>
                  <a:latin typeface="HelveticaNeueLT Std Bold"/>
                  <a:ea typeface="+mn-ea"/>
                  <a:cs typeface="HelveticaNeueLT Std Bold"/>
                </a:defRPr>
              </a:lvl2pPr>
              <a:lvl3pPr marL="0" indent="0" algn="l" defTabSz="509412" rtl="0" eaLnBrk="1" latinLnBrk="0" hangingPunct="1">
                <a:lnSpc>
                  <a:spcPct val="150000"/>
                </a:lnSpc>
                <a:spcBef>
                  <a:spcPts val="0"/>
                </a:spcBef>
                <a:buFontTx/>
                <a:buNone/>
                <a:defRPr sz="1200" b="0" i="0" kern="1200" cap="all">
                  <a:solidFill>
                    <a:schemeClr val="accent5"/>
                  </a:solidFill>
                  <a:latin typeface="HelveticaNeueLT Std Bold"/>
                  <a:ea typeface="+mn-ea"/>
                  <a:cs typeface="HelveticaNeueLT Std Bold"/>
                </a:defRPr>
              </a:lvl3pPr>
              <a:lvl4pPr marL="0" indent="0" algn="l" defTabSz="509412" rtl="0" eaLnBrk="1" latinLnBrk="0" hangingPunct="1">
                <a:lnSpc>
                  <a:spcPts val="1400"/>
                </a:lnSpc>
                <a:spcBef>
                  <a:spcPts val="0"/>
                </a:spcBef>
                <a:buFontTx/>
                <a:buNone/>
                <a:defRPr sz="1100" b="0" i="0" kern="1200">
                  <a:solidFill>
                    <a:schemeClr val="tx1"/>
                  </a:solidFill>
                  <a:latin typeface="HelveticaNeueLT Std"/>
                  <a:ea typeface="+mn-ea"/>
                  <a:cs typeface="HelveticaNeueLT Std"/>
                </a:defRPr>
              </a:lvl4pPr>
              <a:lvl5pPr marL="0" indent="0" algn="l" defTabSz="509412" rtl="0" eaLnBrk="1" latinLnBrk="0" hangingPunct="1">
                <a:lnSpc>
                  <a:spcPct val="110000"/>
                </a:lnSpc>
                <a:spcBef>
                  <a:spcPts val="0"/>
                </a:spcBef>
                <a:buFontTx/>
                <a:buNone/>
                <a:defRPr sz="1100" b="0" i="0" kern="1200">
                  <a:solidFill>
                    <a:schemeClr val="tx1"/>
                  </a:solidFill>
                  <a:latin typeface="HelveticaNeueLT Std"/>
                  <a:ea typeface="+mn-ea"/>
                  <a:cs typeface="HelveticaNeueLT Std"/>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Taylor Swift</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Ryan Reynolds</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Selena Gomez</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Adam Sandler</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Kevin Hart</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Zendaya</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Dwayne “The Rock” Johnson</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Kanye West</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LeBron James</a:t>
              </a:r>
            </a:p>
            <a:p>
              <a:pPr marL="342900" indent="-342900">
                <a:lnSpc>
                  <a:spcPct val="120000"/>
                </a:lnSpc>
                <a:buSzPct val="100000"/>
                <a:buFont typeface="+mj-lt"/>
                <a:buAutoNum type="arabicPeriod"/>
              </a:pPr>
              <a:r>
                <a:rPr lang="en-US" sz="1300" dirty="0">
                  <a:solidFill>
                    <a:srgbClr val="4A4F55"/>
                  </a:solidFill>
                  <a:latin typeface="Arial" panose="020B0604020202020204" pitchFamily="34" charset="0"/>
                  <a:cs typeface="Arial" panose="020B0604020202020204" pitchFamily="34" charset="0"/>
                </a:rPr>
                <a:t>Drake</a:t>
              </a:r>
            </a:p>
          </p:txBody>
        </p:sp>
        <p:sp>
          <p:nvSpPr>
            <p:cNvPr id="41" name="Down Arrow 40"/>
            <p:cNvSpPr/>
            <p:nvPr/>
          </p:nvSpPr>
          <p:spPr>
            <a:xfrm flipV="1">
              <a:off x="5426155" y="3014553"/>
              <a:ext cx="164592" cy="15544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Down Arrow 63"/>
            <p:cNvSpPr/>
            <p:nvPr/>
          </p:nvSpPr>
          <p:spPr>
            <a:xfrm>
              <a:off x="5419824" y="3721136"/>
              <a:ext cx="166329" cy="152400"/>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Down Arrow 67"/>
            <p:cNvSpPr/>
            <p:nvPr/>
          </p:nvSpPr>
          <p:spPr>
            <a:xfrm>
              <a:off x="5421069" y="3961537"/>
              <a:ext cx="166329" cy="152400"/>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Down Arrow 69"/>
            <p:cNvSpPr/>
            <p:nvPr/>
          </p:nvSpPr>
          <p:spPr>
            <a:xfrm>
              <a:off x="1828727" y="3714913"/>
              <a:ext cx="166329" cy="152400"/>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Down Arrow 59"/>
            <p:cNvSpPr/>
            <p:nvPr/>
          </p:nvSpPr>
          <p:spPr>
            <a:xfrm>
              <a:off x="5425287" y="3251067"/>
              <a:ext cx="166329" cy="152400"/>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Down Arrow 71"/>
            <p:cNvSpPr/>
            <p:nvPr/>
          </p:nvSpPr>
          <p:spPr>
            <a:xfrm flipV="1">
              <a:off x="5420693" y="3474426"/>
              <a:ext cx="164592" cy="15544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Down Arrow 72"/>
            <p:cNvSpPr/>
            <p:nvPr/>
          </p:nvSpPr>
          <p:spPr>
            <a:xfrm flipV="1">
              <a:off x="1824454" y="3458524"/>
              <a:ext cx="164592" cy="15544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Down Arrow 73"/>
            <p:cNvSpPr/>
            <p:nvPr/>
          </p:nvSpPr>
          <p:spPr>
            <a:xfrm>
              <a:off x="1825040" y="3212285"/>
              <a:ext cx="166329" cy="152400"/>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5-Point Star 74"/>
            <p:cNvSpPr/>
            <p:nvPr/>
          </p:nvSpPr>
          <p:spPr>
            <a:xfrm>
              <a:off x="1835691" y="4421009"/>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Down Arrow 40">
              <a:extLst>
                <a:ext uri="{FF2B5EF4-FFF2-40B4-BE49-F238E27FC236}">
                  <a16:creationId xmlns:a16="http://schemas.microsoft.com/office/drawing/2014/main" id="{D03E4424-89DB-47DA-AEA3-5D3E5A660C73}"/>
                </a:ext>
              </a:extLst>
            </p:cNvPr>
            <p:cNvSpPr/>
            <p:nvPr/>
          </p:nvSpPr>
          <p:spPr>
            <a:xfrm flipV="1">
              <a:off x="5420693" y="4425266"/>
              <a:ext cx="164592" cy="15544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wn Arrow 40">
              <a:extLst>
                <a:ext uri="{FF2B5EF4-FFF2-40B4-BE49-F238E27FC236}">
                  <a16:creationId xmlns:a16="http://schemas.microsoft.com/office/drawing/2014/main" id="{0CDA9EC8-B52A-400C-8A23-9E281EFE18B7}"/>
                </a:ext>
              </a:extLst>
            </p:cNvPr>
            <p:cNvSpPr/>
            <p:nvPr/>
          </p:nvSpPr>
          <p:spPr>
            <a:xfrm flipV="1">
              <a:off x="5420693" y="4674497"/>
              <a:ext cx="164592" cy="15544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Down Arrow 72">
              <a:extLst>
                <a:ext uri="{FF2B5EF4-FFF2-40B4-BE49-F238E27FC236}">
                  <a16:creationId xmlns:a16="http://schemas.microsoft.com/office/drawing/2014/main" id="{33C4A517-1A69-4F6F-80F9-50D0B8FDE01C}"/>
                </a:ext>
              </a:extLst>
            </p:cNvPr>
            <p:cNvSpPr/>
            <p:nvPr/>
          </p:nvSpPr>
          <p:spPr>
            <a:xfrm flipV="1">
              <a:off x="1825908" y="2948778"/>
              <a:ext cx="164592" cy="15544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own Arrow 69">
              <a:extLst>
                <a:ext uri="{FF2B5EF4-FFF2-40B4-BE49-F238E27FC236}">
                  <a16:creationId xmlns:a16="http://schemas.microsoft.com/office/drawing/2014/main" id="{C32C809A-7022-4B0D-862A-E2AA4D38F93F}"/>
                </a:ext>
              </a:extLst>
            </p:cNvPr>
            <p:cNvSpPr/>
            <p:nvPr/>
          </p:nvSpPr>
          <p:spPr>
            <a:xfrm>
              <a:off x="1825040" y="4196537"/>
              <a:ext cx="166329" cy="152400"/>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Down Arrow 73">
              <a:extLst>
                <a:ext uri="{FF2B5EF4-FFF2-40B4-BE49-F238E27FC236}">
                  <a16:creationId xmlns:a16="http://schemas.microsoft.com/office/drawing/2014/main" id="{3CB7F85B-AE11-40C7-AE0E-BD347D4315C6}"/>
                </a:ext>
              </a:extLst>
            </p:cNvPr>
            <p:cNvSpPr/>
            <p:nvPr/>
          </p:nvSpPr>
          <p:spPr>
            <a:xfrm>
              <a:off x="1825040" y="3951456"/>
              <a:ext cx="166329" cy="152400"/>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Down Arrow 72">
              <a:extLst>
                <a:ext uri="{FF2B5EF4-FFF2-40B4-BE49-F238E27FC236}">
                  <a16:creationId xmlns:a16="http://schemas.microsoft.com/office/drawing/2014/main" id="{9E5CC010-4B95-4120-BD89-DA6232B2592E}"/>
                </a:ext>
              </a:extLst>
            </p:cNvPr>
            <p:cNvSpPr/>
            <p:nvPr/>
          </p:nvSpPr>
          <p:spPr>
            <a:xfrm flipV="1">
              <a:off x="1829595" y="5126113"/>
              <a:ext cx="164592" cy="15544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Down Arrow 72">
              <a:extLst>
                <a:ext uri="{FF2B5EF4-FFF2-40B4-BE49-F238E27FC236}">
                  <a16:creationId xmlns:a16="http://schemas.microsoft.com/office/drawing/2014/main" id="{A891285D-B078-4815-A9EB-9286443AD4DB}"/>
                </a:ext>
              </a:extLst>
            </p:cNvPr>
            <p:cNvSpPr/>
            <p:nvPr/>
          </p:nvSpPr>
          <p:spPr>
            <a:xfrm flipV="1">
              <a:off x="1825908" y="4879225"/>
              <a:ext cx="164592" cy="15544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Down Arrow 63">
              <a:extLst>
                <a:ext uri="{FF2B5EF4-FFF2-40B4-BE49-F238E27FC236}">
                  <a16:creationId xmlns:a16="http://schemas.microsoft.com/office/drawing/2014/main" id="{90C7F58D-0409-4A65-AFB5-C7DBEE487CD8}"/>
                </a:ext>
              </a:extLst>
            </p:cNvPr>
            <p:cNvSpPr/>
            <p:nvPr/>
          </p:nvSpPr>
          <p:spPr>
            <a:xfrm>
              <a:off x="5419824" y="4221607"/>
              <a:ext cx="166329" cy="152400"/>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Down Arrow 63">
              <a:extLst>
                <a:ext uri="{FF2B5EF4-FFF2-40B4-BE49-F238E27FC236}">
                  <a16:creationId xmlns:a16="http://schemas.microsoft.com/office/drawing/2014/main" id="{AB072591-7EC1-4106-AC19-082D108B8F84}"/>
                </a:ext>
              </a:extLst>
            </p:cNvPr>
            <p:cNvSpPr/>
            <p:nvPr/>
          </p:nvSpPr>
          <p:spPr>
            <a:xfrm>
              <a:off x="5419824" y="4903815"/>
              <a:ext cx="166329" cy="152400"/>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Down Arrow 63">
              <a:extLst>
                <a:ext uri="{FF2B5EF4-FFF2-40B4-BE49-F238E27FC236}">
                  <a16:creationId xmlns:a16="http://schemas.microsoft.com/office/drawing/2014/main" id="{E81C321A-4479-4B5C-A3CB-17B13D7E5F98}"/>
                </a:ext>
              </a:extLst>
            </p:cNvPr>
            <p:cNvSpPr/>
            <p:nvPr/>
          </p:nvSpPr>
          <p:spPr>
            <a:xfrm>
              <a:off x="5419824" y="5149951"/>
              <a:ext cx="166329" cy="152400"/>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B1EDCD45-EB2B-44DE-8FCE-5ABE64662A94}"/>
              </a:ext>
            </a:extLst>
          </p:cNvPr>
          <p:cNvGrpSpPr/>
          <p:nvPr/>
        </p:nvGrpSpPr>
        <p:grpSpPr>
          <a:xfrm>
            <a:off x="0" y="6733680"/>
            <a:ext cx="10058400" cy="425904"/>
            <a:chOff x="0" y="6553200"/>
            <a:chExt cx="10058400" cy="425904"/>
          </a:xfrm>
        </p:grpSpPr>
        <p:cxnSp>
          <p:nvCxnSpPr>
            <p:cNvPr id="51" name="Straight Connector 50">
              <a:extLst>
                <a:ext uri="{FF2B5EF4-FFF2-40B4-BE49-F238E27FC236}">
                  <a16:creationId xmlns:a16="http://schemas.microsoft.com/office/drawing/2014/main" id="{1EC4AB6B-DA01-4A76-938E-4937425D8285}"/>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5C720040-DBED-455C-80F6-DE6B37AEC36D}"/>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4231CDFB-113D-4D84-BDF4-539486AEEF19}"/>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5DCE9E24-2262-45BB-A3DF-14A6D78ED9B9}"/>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D4528608-01BC-4C79-B63F-952D7D862A55}"/>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739829A4-B98B-4670-A709-FE27586A3115}"/>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95" name="TextBox 94">
              <a:extLst>
                <a:ext uri="{FF2B5EF4-FFF2-40B4-BE49-F238E27FC236}">
                  <a16:creationId xmlns:a16="http://schemas.microsoft.com/office/drawing/2014/main" id="{2A86D275-D7F5-4F60-8C86-EA9976CDDEBE}"/>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96" name="TextBox 95">
              <a:extLst>
                <a:ext uri="{FF2B5EF4-FFF2-40B4-BE49-F238E27FC236}">
                  <a16:creationId xmlns:a16="http://schemas.microsoft.com/office/drawing/2014/main" id="{FE3EDA3C-18D5-40F3-A38E-61377A1E1346}"/>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97" name="TextBox 96">
              <a:extLst>
                <a:ext uri="{FF2B5EF4-FFF2-40B4-BE49-F238E27FC236}">
                  <a16:creationId xmlns:a16="http://schemas.microsoft.com/office/drawing/2014/main" id="{F4CCD3EE-3C97-4C2F-8774-D026274A57A2}"/>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
        <p:nvSpPr>
          <p:cNvPr id="49" name="Down Arrow 73">
            <a:extLst>
              <a:ext uri="{FF2B5EF4-FFF2-40B4-BE49-F238E27FC236}">
                <a16:creationId xmlns:a16="http://schemas.microsoft.com/office/drawing/2014/main" id="{5DE7F146-2172-4AA5-A575-27F04438FACA}"/>
              </a:ext>
            </a:extLst>
          </p:cNvPr>
          <p:cNvSpPr/>
          <p:nvPr/>
        </p:nvSpPr>
        <p:spPr>
          <a:xfrm>
            <a:off x="1772677" y="4583816"/>
            <a:ext cx="166329" cy="152400"/>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065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TikTok Widens Lead as Favorite; Instagram Most Used</a:t>
            </a:r>
          </a:p>
        </p:txBody>
      </p:sp>
      <p:sp>
        <p:nvSpPr>
          <p:cNvPr id="4" name="Text Placeholder 3"/>
          <p:cNvSpPr>
            <a:spLocks noGrp="1"/>
          </p:cNvSpPr>
          <p:nvPr>
            <p:ph type="body" sz="quarter" idx="16"/>
          </p:nvPr>
        </p:nvSpPr>
        <p:spPr/>
        <p:txBody>
          <a:bodyPr/>
          <a:lstStyle/>
          <a:p>
            <a:endParaRPr lang="en-US" dirty="0"/>
          </a:p>
        </p:txBody>
      </p:sp>
      <p:sp>
        <p:nvSpPr>
          <p:cNvPr id="22" name="Rectangle 21"/>
          <p:cNvSpPr/>
          <p:nvPr/>
        </p:nvSpPr>
        <p:spPr>
          <a:xfrm>
            <a:off x="381000" y="5739884"/>
            <a:ext cx="9144000" cy="813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02575" indent="-302575">
              <a:spcAft>
                <a:spcPts val="529"/>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TikTok (37%) lost ~1% share as favorite while Snapchat (27%) lost 3% share. Instagram (23%) improved 3-points from Fall ’22.</a:t>
            </a:r>
          </a:p>
          <a:p>
            <a:pPr marL="302575" indent="-302575">
              <a:spcAft>
                <a:spcPts val="529"/>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Instagram continues to lead the pack in monthly usage at 80%, followed by Snapchat at 73% and TikTok at 72%.</a:t>
            </a:r>
          </a:p>
          <a:p>
            <a:pPr marL="302575" indent="-302575">
              <a:spcAft>
                <a:spcPts val="529"/>
              </a:spcAft>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When asked, the average teen in our survey spends ~4.4 hours per day on social media, in-line with past surveys.</a:t>
            </a:r>
          </a:p>
        </p:txBody>
      </p:sp>
      <p:sp>
        <p:nvSpPr>
          <p:cNvPr id="3" name="TextBox 2"/>
          <p:cNvSpPr txBox="1"/>
          <p:nvPr/>
        </p:nvSpPr>
        <p:spPr>
          <a:xfrm>
            <a:off x="381000" y="3456801"/>
            <a:ext cx="30480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Highest Social Media Engagement (%)</a:t>
            </a:r>
          </a:p>
        </p:txBody>
      </p:sp>
      <p:sp>
        <p:nvSpPr>
          <p:cNvPr id="23" name="TextBox 22"/>
          <p:cNvSpPr txBox="1"/>
          <p:nvPr/>
        </p:nvSpPr>
        <p:spPr>
          <a:xfrm>
            <a:off x="381000" y="1323201"/>
            <a:ext cx="30480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Favorite Social Media Platform (%)</a:t>
            </a:r>
          </a:p>
        </p:txBody>
      </p:sp>
      <p:graphicFrame>
        <p:nvGraphicFramePr>
          <p:cNvPr id="25" name="Chart 24">
            <a:extLst>
              <a:ext uri="{FF2B5EF4-FFF2-40B4-BE49-F238E27FC236}">
                <a16:creationId xmlns:a16="http://schemas.microsoft.com/office/drawing/2014/main" id="{6F9941B8-8E40-4610-B120-C9CB20ABC415}"/>
              </a:ext>
            </a:extLst>
          </p:cNvPr>
          <p:cNvGraphicFramePr>
            <a:graphicFrameLocks/>
          </p:cNvGraphicFramePr>
          <p:nvPr/>
        </p:nvGraphicFramePr>
        <p:xfrm>
          <a:off x="249036" y="1508388"/>
          <a:ext cx="9128760" cy="19587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a:extLst>
              <a:ext uri="{FF2B5EF4-FFF2-40B4-BE49-F238E27FC236}">
                <a16:creationId xmlns:a16="http://schemas.microsoft.com/office/drawing/2014/main" id="{81D03C43-C718-4C0B-A16D-56DBC10D4B05}"/>
              </a:ext>
            </a:extLst>
          </p:cNvPr>
          <p:cNvGraphicFramePr>
            <a:graphicFrameLocks/>
          </p:cNvGraphicFramePr>
          <p:nvPr/>
        </p:nvGraphicFramePr>
        <p:xfrm>
          <a:off x="386196" y="3479312"/>
          <a:ext cx="8872104" cy="2257356"/>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7C971BFC-5135-4C10-A4CE-3E3486893D46}"/>
              </a:ext>
            </a:extLst>
          </p:cNvPr>
          <p:cNvGrpSpPr/>
          <p:nvPr/>
        </p:nvGrpSpPr>
        <p:grpSpPr>
          <a:xfrm>
            <a:off x="0" y="6733680"/>
            <a:ext cx="10058400" cy="425904"/>
            <a:chOff x="0" y="6553200"/>
            <a:chExt cx="10058400" cy="425904"/>
          </a:xfrm>
        </p:grpSpPr>
        <p:cxnSp>
          <p:nvCxnSpPr>
            <p:cNvPr id="21" name="Straight Connector 20">
              <a:extLst>
                <a:ext uri="{FF2B5EF4-FFF2-40B4-BE49-F238E27FC236}">
                  <a16:creationId xmlns:a16="http://schemas.microsoft.com/office/drawing/2014/main" id="{78C1D33B-418D-4D8A-B44F-9053E214981B}"/>
                </a:ext>
              </a:extLst>
            </p:cNvPr>
            <p:cNvCxnSpPr/>
            <p:nvPr/>
          </p:nvCxnSpPr>
          <p:spPr>
            <a:xfrm>
              <a:off x="0" y="6644640"/>
              <a:ext cx="10058400"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B30A488-254A-4014-AD5F-D2ED64B0E259}"/>
                </a:ext>
              </a:extLst>
            </p:cNvPr>
            <p:cNvSpPr/>
            <p:nvPr/>
          </p:nvSpPr>
          <p:spPr>
            <a:xfrm>
              <a:off x="16230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C54174-3ADF-40CF-8543-47BBA2FB68C0}"/>
                </a:ext>
              </a:extLst>
            </p:cNvPr>
            <p:cNvSpPr/>
            <p:nvPr/>
          </p:nvSpPr>
          <p:spPr>
            <a:xfrm>
              <a:off x="3832860" y="6553200"/>
              <a:ext cx="182880" cy="18288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4099606-6E4A-435B-B0B8-BEE07691F283}"/>
                </a:ext>
              </a:extLst>
            </p:cNvPr>
            <p:cNvSpPr/>
            <p:nvPr/>
          </p:nvSpPr>
          <p:spPr>
            <a:xfrm>
              <a:off x="60426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7B749316-9146-472D-9249-AD63028EF60C}"/>
                </a:ext>
              </a:extLst>
            </p:cNvPr>
            <p:cNvSpPr/>
            <p:nvPr/>
          </p:nvSpPr>
          <p:spPr>
            <a:xfrm>
              <a:off x="8252460" y="6553200"/>
              <a:ext cx="182880" cy="182880"/>
            </a:xfrm>
            <a:prstGeom prst="ellipse">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A06B8D32-3FE0-4E39-A9C1-24DE78D99F9B}"/>
                </a:ext>
              </a:extLst>
            </p:cNvPr>
            <p:cNvSpPr txBox="1"/>
            <p:nvPr/>
          </p:nvSpPr>
          <p:spPr>
            <a:xfrm>
              <a:off x="8001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Executive Summary</a:t>
              </a:r>
            </a:p>
          </p:txBody>
        </p:sp>
        <p:sp>
          <p:nvSpPr>
            <p:cNvPr id="38" name="TextBox 37">
              <a:extLst>
                <a:ext uri="{FF2B5EF4-FFF2-40B4-BE49-F238E27FC236}">
                  <a16:creationId xmlns:a16="http://schemas.microsoft.com/office/drawing/2014/main" id="{9AEC4015-367E-413F-BDCB-7F1DDD32262A}"/>
                </a:ext>
              </a:extLst>
            </p:cNvPr>
            <p:cNvSpPr txBox="1"/>
            <p:nvPr/>
          </p:nvSpPr>
          <p:spPr>
            <a:xfrm>
              <a:off x="3009900" y="6748272"/>
              <a:ext cx="1828800" cy="230832"/>
            </a:xfrm>
            <a:prstGeom prst="rect">
              <a:avLst/>
            </a:prstGeom>
            <a:noFill/>
            <a:ln w="9525">
              <a:noFill/>
            </a:ln>
          </p:spPr>
          <p:txBody>
            <a:bodyPr wrap="square" rtlCol="0">
              <a:spAutoFit/>
            </a:bodyPr>
            <a:lstStyle/>
            <a:p>
              <a:pPr algn="ctr"/>
              <a:r>
                <a:rPr lang="en-US" sz="900" b="1" dirty="0">
                  <a:solidFill>
                    <a:schemeClr val="accent2"/>
                  </a:solidFill>
                  <a:latin typeface="Arial" panose="020B0604020202020204" pitchFamily="34" charset="0"/>
                  <a:cs typeface="Arial" panose="020B0604020202020204" pitchFamily="34" charset="0"/>
                </a:rPr>
                <a:t>Teen Behavior &amp; Habits</a:t>
              </a:r>
            </a:p>
          </p:txBody>
        </p:sp>
        <p:sp>
          <p:nvSpPr>
            <p:cNvPr id="39" name="TextBox 38">
              <a:extLst>
                <a:ext uri="{FF2B5EF4-FFF2-40B4-BE49-F238E27FC236}">
                  <a16:creationId xmlns:a16="http://schemas.microsoft.com/office/drawing/2014/main" id="{ED5A6E5E-F709-434E-A857-D8ECB71F2F76}"/>
                </a:ext>
              </a:extLst>
            </p:cNvPr>
            <p:cNvSpPr txBox="1"/>
            <p:nvPr/>
          </p:nvSpPr>
          <p:spPr>
            <a:xfrm>
              <a:off x="52197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Teen Brand Preferences</a:t>
              </a:r>
            </a:p>
          </p:txBody>
        </p:sp>
        <p:sp>
          <p:nvSpPr>
            <p:cNvPr id="40" name="TextBox 39">
              <a:extLst>
                <a:ext uri="{FF2B5EF4-FFF2-40B4-BE49-F238E27FC236}">
                  <a16:creationId xmlns:a16="http://schemas.microsoft.com/office/drawing/2014/main" id="{6194C179-250F-49E3-9B55-8E4198E3469D}"/>
                </a:ext>
              </a:extLst>
            </p:cNvPr>
            <p:cNvSpPr txBox="1"/>
            <p:nvPr/>
          </p:nvSpPr>
          <p:spPr>
            <a:xfrm>
              <a:off x="7429500" y="6748272"/>
              <a:ext cx="1828800" cy="230832"/>
            </a:xfrm>
            <a:prstGeom prst="rect">
              <a:avLst/>
            </a:prstGeom>
            <a:noFill/>
            <a:ln w="9525">
              <a:noFill/>
            </a:ln>
          </p:spPr>
          <p:txBody>
            <a:bodyPr wrap="square" rtlCol="0">
              <a:spAutoFit/>
            </a:bodyPr>
            <a:lstStyle/>
            <a:p>
              <a:pPr algn="ctr"/>
              <a:r>
                <a:rPr lang="en-US" sz="900" dirty="0">
                  <a:solidFill>
                    <a:schemeClr val="tx2">
                      <a:lumMod val="60000"/>
                      <a:lumOff val="40000"/>
                    </a:schemeClr>
                  </a:solidFill>
                  <a:latin typeface="Arial" panose="020B0604020202020204" pitchFamily="34" charset="0"/>
                  <a:cs typeface="Arial" panose="020B0604020202020204" pitchFamily="34" charset="0"/>
                </a:rPr>
                <a:t>Demographics &amp; Appendices</a:t>
              </a:r>
            </a:p>
          </p:txBody>
        </p:sp>
      </p:grpSp>
    </p:spTree>
    <p:extLst>
      <p:ext uri="{BB962C8B-B14F-4D97-AF65-F5344CB8AC3E}">
        <p14:creationId xmlns:p14="http://schemas.microsoft.com/office/powerpoint/2010/main" val="3708969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Office Theme">
  <a:themeElements>
    <a:clrScheme name="Custom 191">
      <a:dk1>
        <a:srgbClr val="4A4F55"/>
      </a:dk1>
      <a:lt1>
        <a:sysClr val="window" lastClr="FFFFFF"/>
      </a:lt1>
      <a:dk2>
        <a:srgbClr val="4A4F55"/>
      </a:dk2>
      <a:lt2>
        <a:srgbClr val="FFFFFF"/>
      </a:lt2>
      <a:accent1>
        <a:srgbClr val="3F97B5"/>
      </a:accent1>
      <a:accent2>
        <a:srgbClr val="8DC0D2"/>
      </a:accent2>
      <a:accent3>
        <a:srgbClr val="D1AF22"/>
      </a:accent3>
      <a:accent4>
        <a:srgbClr val="E3CE78"/>
      </a:accent4>
      <a:accent5>
        <a:srgbClr val="E65400"/>
      </a:accent5>
      <a:accent6>
        <a:srgbClr val="F19766"/>
      </a:accent6>
      <a:hlink>
        <a:srgbClr val="3F97B5"/>
      </a:hlink>
      <a:folHlink>
        <a:srgbClr val="3F97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ster Template (1)">
  <a:themeElements>
    <a:clrScheme name="PJC">
      <a:dk1>
        <a:srgbClr val="4A4F55"/>
      </a:dk1>
      <a:lt1>
        <a:sysClr val="window" lastClr="FFFFFF"/>
      </a:lt1>
      <a:dk2>
        <a:srgbClr val="4A4F55"/>
      </a:dk2>
      <a:lt2>
        <a:srgbClr val="E0E4E5"/>
      </a:lt2>
      <a:accent1>
        <a:srgbClr val="3F97B5"/>
      </a:accent1>
      <a:accent2>
        <a:srgbClr val="E65400"/>
      </a:accent2>
      <a:accent3>
        <a:srgbClr val="D1AF22"/>
      </a:accent3>
      <a:accent4>
        <a:srgbClr val="7D7F82"/>
      </a:accent4>
      <a:accent5>
        <a:srgbClr val="B4B8BE"/>
      </a:accent5>
      <a:accent6>
        <a:srgbClr val="FFFFFF"/>
      </a:accent6>
      <a:hlink>
        <a:srgbClr val="3F97B5"/>
      </a:hlink>
      <a:folHlink>
        <a:srgbClr val="3F97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444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bodyPr wrap="square" lIns="0" tIns="0" rIns="0" bIns="0" rtlCol="0">
        <a:spAutoFit/>
      </a:bodyPr>
      <a:lstStyle>
        <a:defPPr>
          <a:defRPr sz="1300" b="0" i="0" dirty="0" err="1" smtClean="0">
            <a:solidFill>
              <a:schemeClr val="tx2"/>
            </a:solidFill>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38693</TotalTime>
  <Words>5833</Words>
  <Application>Microsoft Office PowerPoint</Application>
  <PresentationFormat>Custom</PresentationFormat>
  <Paragraphs>478</Paragraphs>
  <Slides>38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Arial Narrow</vt:lpstr>
      <vt:lpstr>Calibri</vt:lpstr>
      <vt:lpstr>Courier New</vt:lpstr>
      <vt:lpstr>HelveticaNeueLT Std</vt:lpstr>
      <vt:lpstr>Sabon MT</vt:lpstr>
      <vt:lpstr>ScalaSansLF-Bold</vt:lpstr>
      <vt:lpstr>Office Theme</vt:lpstr>
      <vt:lpstr>1_Master Template (1)</vt:lpstr>
      <vt:lpstr>PowerPoint Presentation</vt:lpstr>
      <vt:lpstr>PowerPoint Presentation</vt:lpstr>
      <vt:lpstr>Investment Risks</vt:lpstr>
      <vt:lpstr>Fall 2022: 44th Semi-Annual Proprietary GenZ Research Project</vt:lpstr>
      <vt:lpstr>Spring 2023: 45th Semi-Annual Proprietary GenZ Research Project</vt:lpstr>
      <vt:lpstr>Teen Behavior &amp; Habits</vt:lpstr>
      <vt:lpstr>GenZ Insights: They Actually Care About The World </vt:lpstr>
      <vt:lpstr>GenZ Insights...The Who’s Who?</vt:lpstr>
      <vt:lpstr>TikTok Widens Lead as Favorite; Instagram Most Used</vt:lpstr>
      <vt:lpstr>What’s In Your Wallet? Food, Video Games &amp; Clothing</vt:lpstr>
      <vt:lpstr>Teen Spending Up 2% Y/Y, Up 4% Vs. Fall 2022</vt:lpstr>
      <vt:lpstr>Shopping Channel Preference</vt:lpstr>
      <vt:lpstr>Netflix Still Leads Teens’ Daily Video Consumption</vt:lpstr>
      <vt:lpstr>Enter the Metaverse: 29% of Teens Own a VR Device</vt:lpstr>
      <vt:lpstr>Top Payment Apps for Teens</vt:lpstr>
      <vt:lpstr>10% Of Teens Have Bought Crypto</vt:lpstr>
      <vt:lpstr>25% of Teens Have Used ChatGPT</vt:lpstr>
      <vt:lpstr>Teen iPhone Ownership Remains Elevated</vt:lpstr>
      <vt:lpstr>Teen Gaming | Full-Game Downloads &amp; Console Purchases</vt:lpstr>
      <vt:lpstr>Teen Brand Preferences</vt:lpstr>
      <vt:lpstr>Favorite Apparel Brands</vt:lpstr>
      <vt:lpstr>Favorite Footwear Brands</vt:lpstr>
      <vt:lpstr>Top Fashion Trends Right Now</vt:lpstr>
      <vt:lpstr>Top Fashion Trends Right Now</vt:lpstr>
      <vt:lpstr>Top Brands Starting To Be Worn</vt:lpstr>
      <vt:lpstr>Top Brands No Longer Worn</vt:lpstr>
      <vt:lpstr>Favorite Handbag Brands</vt:lpstr>
      <vt:lpstr>Beauty: Favorite Cosmetics Brands</vt:lpstr>
      <vt:lpstr>Beauty: Favorite Skincare Brands</vt:lpstr>
      <vt:lpstr>Beauty: Favorite Haircare Brands</vt:lpstr>
      <vt:lpstr>Favorite Websites For Shopping</vt:lpstr>
      <vt:lpstr>Favorite Restaurant</vt:lpstr>
      <vt:lpstr>Favorite Snack Brand</vt:lpstr>
      <vt:lpstr>Non-Binary Preferences</vt:lpstr>
      <vt:lpstr>Meet Our Senior Research Analyst Team</vt:lpstr>
      <vt:lpstr>PowerPoint Presentation</vt:lpstr>
      <vt:lpstr>PowerPoint Presentation</vt:lpstr>
      <vt:lpstr>PowerPoint Presentation</vt:lpstr>
    </vt:vector>
  </TitlesOfParts>
  <Company>Piper Jaffray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Hanson, Katie</dc:creator>
  <cp:lastModifiedBy>Zvejnieks, Abbie</cp:lastModifiedBy>
  <cp:revision>1670</cp:revision>
  <cp:lastPrinted>2023-03-31T02:57:35Z</cp:lastPrinted>
  <dcterms:created xsi:type="dcterms:W3CDTF">2015-03-17T16:05:36Z</dcterms:created>
  <dcterms:modified xsi:type="dcterms:W3CDTF">2023-07-10T14:51:10Z</dcterms:modified>
</cp:coreProperties>
</file>