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w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DWB_logo_RG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6163" y="914400"/>
            <a:ext cx="1939368" cy="1371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2287" y="2606040"/>
            <a:ext cx="112471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200" b="0">
                <a:solidFill>
                  <a:srgbClr val="7D5E2C"/>
                </a:solidFill>
                <a:latin typeface="Calibri"/>
              </a:rPr>
              <a:t>Dental Treatment Coordinator Training UK:
How to Build a Case Acceptance System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62356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i="1">
                <a:solidFill>
                  <a:srgbClr val="A47221"/>
                </a:solidFill>
                <a:latin typeface="Calibri"/>
              </a:rPr>
              <a:t>Strategic Success. Delivered.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35508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>
                <a:solidFill>
                  <a:srgbClr val="62481E"/>
                </a:solidFill>
                <a:latin typeface="Calibri"/>
              </a:rPr>
              <a:t>www.dentalwealthbuilder.com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w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447" y="502920"/>
            <a:ext cx="10972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400" b="0">
                <a:solidFill>
                  <a:srgbClr val="7D5E2C"/>
                </a:solidFill>
                <a:latin typeface="Calibri"/>
              </a:rPr>
              <a:t>Training a Person Is Not the Same as Building a 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647" y="2377440"/>
            <a:ext cx="100584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400">
                <a:solidFill>
                  <a:srgbClr val="000000"/>
                </a:solidFill>
                <a:latin typeface="Calibri"/>
              </a:rPr>
              <a:t>Send her on a course, hand her a job title, and hope.
When the numbers don't move, the course usually wasn't the problem.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5508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>
                <a:solidFill>
                  <a:srgbClr val="62481E"/>
                </a:solidFill>
                <a:latin typeface="Calibri"/>
              </a:rPr>
              <a:t>www.dentalwealthbuilder.com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w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447" y="502920"/>
            <a:ext cx="10972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400" b="0">
                <a:solidFill>
                  <a:srgbClr val="7D5E2C"/>
                </a:solidFill>
                <a:latin typeface="Calibri"/>
              </a:rPr>
              <a:t>A Working System Has Four Parts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647" y="2011680"/>
            <a:ext cx="100584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</a:pPr>
            <a:r>
              <a:rPr sz="2800">
                <a:solidFill>
                  <a:srgbClr val="000000"/>
                </a:solidFill>
                <a:latin typeface="Calibri"/>
              </a:rPr>
              <a:t>A shared conversation structure the whole team uses</a:t>
            </a:r>
          </a:p>
          <a:p>
            <a:pPr algn="ctr">
              <a:spcAft>
                <a:spcPts val="1400"/>
              </a:spcAft>
            </a:pPr>
            <a:r>
              <a:rPr sz="2800">
                <a:solidFill>
                  <a:srgbClr val="000000"/>
                </a:solidFill>
                <a:latin typeface="Calibri"/>
              </a:rPr>
              <a:t>A documented way to present cost and phased options</a:t>
            </a:r>
          </a:p>
          <a:p>
            <a:pPr algn="ctr">
              <a:spcAft>
                <a:spcPts val="1400"/>
              </a:spcAft>
            </a:pPr>
            <a:r>
              <a:rPr sz="2800">
                <a:solidFill>
                  <a:srgbClr val="000000"/>
                </a:solidFill>
                <a:latin typeface="Calibri"/>
              </a:rPr>
              <a:t>A follow-up process that doesn't rely on memory</a:t>
            </a:r>
          </a:p>
          <a:p>
            <a:pPr algn="ctr">
              <a:spcAft>
                <a:spcPts val="1400"/>
              </a:spcAft>
            </a:pPr>
            <a:r>
              <a:rPr sz="2800">
                <a:solidFill>
                  <a:srgbClr val="000000"/>
                </a:solidFill>
                <a:latin typeface="Calibri"/>
              </a:rPr>
              <a:t>A way to track where plans are actually stalling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5508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>
                <a:solidFill>
                  <a:srgbClr val="62481E"/>
                </a:solidFill>
                <a:latin typeface="Calibri"/>
              </a:rPr>
              <a:t>www.dentalwealthbuilder.com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w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447" y="640080"/>
            <a:ext cx="10972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0">
                <a:solidFill>
                  <a:srgbClr val="7D5E2C"/>
                </a:solidFill>
                <a:latin typeface="Calibri"/>
              </a:rPr>
              <a:t>DWB's Five-Stage Conversation Framework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647" y="2286000"/>
            <a:ext cx="100584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</a:pPr>
            <a:r>
              <a:rPr sz="2600">
                <a:solidFill>
                  <a:srgbClr val="000000"/>
                </a:solidFill>
                <a:latin typeface="Calibri"/>
              </a:rPr>
              <a:t>1. Understand what the patient actually wants</a:t>
            </a:r>
          </a:p>
          <a:p>
            <a:pPr algn="ctr">
              <a:spcAft>
                <a:spcPts val="1400"/>
              </a:spcAft>
            </a:pPr>
            <a:r>
              <a:rPr sz="2600">
                <a:solidFill>
                  <a:srgbClr val="000000"/>
                </a:solidFill>
                <a:latin typeface="Calibri"/>
              </a:rPr>
              <a:t>2. Align, repeat their goal back in their words</a:t>
            </a:r>
          </a:p>
          <a:p>
            <a:pPr algn="ctr">
              <a:spcAft>
                <a:spcPts val="1400"/>
              </a:spcAft>
            </a:pPr>
            <a:r>
              <a:rPr sz="2600">
                <a:solidFill>
                  <a:srgbClr val="000000"/>
                </a:solidFill>
                <a:latin typeface="Calibri"/>
              </a:rPr>
              <a:t>3. Educate simply, walk through the best option</a:t>
            </a:r>
          </a:p>
          <a:p>
            <a:pPr algn="ctr">
              <a:spcAft>
                <a:spcPts val="1400"/>
              </a:spcAft>
            </a:pPr>
            <a:r>
              <a:rPr sz="2600">
                <a:solidFill>
                  <a:srgbClr val="000000"/>
                </a:solidFill>
                <a:latin typeface="Calibri"/>
              </a:rPr>
              <a:t>4. Present value in real-life terms</a:t>
            </a:r>
          </a:p>
          <a:p>
            <a:pPr algn="ctr">
              <a:spcAft>
                <a:spcPts val="1400"/>
              </a:spcAft>
            </a:pPr>
            <a:r>
              <a:rPr sz="2600">
                <a:solidFill>
                  <a:srgbClr val="000000"/>
                </a:solidFill>
                <a:latin typeface="Calibri"/>
              </a:rPr>
              <a:t>5. Check readiness with an open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5508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>
                <a:solidFill>
                  <a:srgbClr val="62481E"/>
                </a:solidFill>
                <a:latin typeface="Calibri"/>
              </a:rPr>
              <a:t>www.dentalwealthbuilder.com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w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447" y="502920"/>
            <a:ext cx="10972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400" b="0">
                <a:solidFill>
                  <a:srgbClr val="7D5E2C"/>
                </a:solidFill>
                <a:latin typeface="Calibri"/>
              </a:rPr>
              <a:t>Build the System Before the Training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647" y="2377440"/>
            <a:ext cx="100584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>
                <a:solidFill>
                  <a:srgbClr val="000000"/>
                </a:solidFill>
                <a:latin typeface="Calibri"/>
              </a:rPr>
              <a:t>Dr Ali Rifai's team built the system first: structured patient journey, TCO role, front desk training, a tracking sheet.
Turnover rose 25–30% in the first year.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5508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>
                <a:solidFill>
                  <a:srgbClr val="62481E"/>
                </a:solidFill>
                <a:latin typeface="Calibri"/>
              </a:rPr>
              <a:t>www.dentalwealthbuilder.com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w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447" y="502920"/>
            <a:ext cx="10972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400" b="0">
                <a:solidFill>
                  <a:srgbClr val="7D5E2C"/>
                </a:solidFill>
                <a:latin typeface="Calibri"/>
              </a:rPr>
              <a:t>Train the Conversation, Not Just the Person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647" y="2377440"/>
            <a:ext cx="100584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>
                <a:solidFill>
                  <a:srgbClr val="000000"/>
                </a:solidFill>
                <a:latin typeface="Calibri"/>
              </a:rPr>
              <a:t>Dr Jan Einfeldt introduced Communication Stacking, breaking large plans into a sequence patients can commit to in stages.
Acceptance of larger plans increased.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5508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>
                <a:solidFill>
                  <a:srgbClr val="62481E"/>
                </a:solidFill>
                <a:latin typeface="Calibri"/>
              </a:rPr>
              <a:t>www.dentalwealthbuilder.com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w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447" y="502920"/>
            <a:ext cx="10972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400" b="0">
                <a:solidFill>
                  <a:srgbClr val="7D5E2C"/>
                </a:solidFill>
                <a:latin typeface="Calibri"/>
              </a:rPr>
              <a:t>Track the System, Not Just the Outcome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647" y="2377440"/>
            <a:ext cx="100584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>
                <a:solidFill>
                  <a:srgbClr val="000000"/>
                </a:solidFill>
                <a:latin typeface="Calibri"/>
              </a:rPr>
              <a:t>Dr Philip McCauley systemised patient communication and tracked the process.
2,700+ implants placed. Case acceptance above 95%.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5508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>
                <a:solidFill>
                  <a:srgbClr val="62481E"/>
                </a:solidFill>
                <a:latin typeface="Calibri"/>
              </a:rPr>
              <a:t>www.dentalwealthbuilder.com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w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447" y="502920"/>
            <a:ext cx="10972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400" b="0">
                <a:solidFill>
                  <a:srgbClr val="7D5E2C"/>
                </a:solidFill>
                <a:latin typeface="Calibri"/>
              </a:rPr>
              <a:t>Most Lost Cases Are Lost After the Pitch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647" y="2377440"/>
            <a:ext cx="100584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200">
                <a:solidFill>
                  <a:srgbClr val="000000"/>
                </a:solidFill>
                <a:latin typeface="Calibri"/>
              </a:rPr>
              <a:t>In the quiet gap where a patient goes away to think and nobody follows up properly.
Train the reopening, not just the opening.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5508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>
                <a:solidFill>
                  <a:srgbClr val="62481E"/>
                </a:solidFill>
                <a:latin typeface="Calibri"/>
              </a:rPr>
              <a:t>www.dentalwealthbuilder.com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w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447" y="640080"/>
            <a:ext cx="10972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0">
                <a:solidFill>
                  <a:srgbClr val="7D5E2C"/>
                </a:solidFill>
                <a:latin typeface="Calibri"/>
              </a:rPr>
              <a:t>What Good TCO Training Actually Includes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647" y="2286000"/>
            <a:ext cx="100584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</a:pPr>
            <a:r>
              <a:rPr sz="2600">
                <a:solidFill>
                  <a:srgbClr val="000000"/>
                </a:solidFill>
                <a:latin typeface="Calibri"/>
              </a:rPr>
              <a:t>A shared conversation structure for the whole team</a:t>
            </a:r>
          </a:p>
          <a:p>
            <a:pPr algn="ctr">
              <a:spcAft>
                <a:spcPts val="1400"/>
              </a:spcAft>
            </a:pPr>
            <a:r>
              <a:rPr sz="2600">
                <a:solidFill>
                  <a:srgbClr val="000000"/>
                </a:solidFill>
                <a:latin typeface="Calibri"/>
              </a:rPr>
              <a:t>Practice reopening stalled decisions</a:t>
            </a:r>
          </a:p>
          <a:p>
            <a:pPr algn="ctr">
              <a:spcAft>
                <a:spcPts val="1400"/>
              </a:spcAft>
            </a:pPr>
            <a:r>
              <a:rPr sz="2600">
                <a:solidFill>
                  <a:srgbClr val="000000"/>
                </a:solidFill>
                <a:latin typeface="Calibri"/>
              </a:rPr>
              <a:t>A non-scripted way to present cost as value</a:t>
            </a:r>
          </a:p>
          <a:p>
            <a:pPr algn="ctr">
              <a:spcAft>
                <a:spcPts val="1400"/>
              </a:spcAft>
            </a:pPr>
            <a:r>
              <a:rPr sz="2600">
                <a:solidFill>
                  <a:srgbClr val="000000"/>
                </a:solidFill>
                <a:latin typeface="Calibri"/>
              </a:rPr>
              <a:t>A simple way to track where plans stall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5508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>
                <a:solidFill>
                  <a:srgbClr val="62481E"/>
                </a:solidFill>
                <a:latin typeface="Calibri"/>
              </a:rPr>
              <a:t>www.dentalwealthbuilder.com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w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447" y="502920"/>
            <a:ext cx="10972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400" b="0">
                <a:solidFill>
                  <a:srgbClr val="7D5E2C"/>
                </a:solidFill>
                <a:latin typeface="Calibri"/>
              </a:rPr>
              <a:t>Where This Leaves Your 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647" y="2011680"/>
            <a:ext cx="100584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</a:pPr>
            <a:r>
              <a:rPr sz="2800">
                <a:solidFill>
                  <a:srgbClr val="000000"/>
                </a:solidFill>
                <a:latin typeface="Calibri"/>
              </a:rPr>
              <a:t>Build the system before you run the training</a:t>
            </a:r>
          </a:p>
          <a:p>
            <a:pPr algn="ctr">
              <a:spcAft>
                <a:spcPts val="1400"/>
              </a:spcAft>
            </a:pPr>
            <a:r>
              <a:rPr sz="2800">
                <a:solidFill>
                  <a:srgbClr val="000000"/>
                </a:solidFill>
                <a:latin typeface="Calibri"/>
              </a:rPr>
              <a:t>Give the whole team one conversation structure</a:t>
            </a:r>
          </a:p>
          <a:p>
            <a:pPr algn="ctr">
              <a:spcAft>
                <a:spcPts val="1400"/>
              </a:spcAft>
            </a:pPr>
            <a:r>
              <a:rPr sz="2800">
                <a:solidFill>
                  <a:srgbClr val="000000"/>
                </a:solidFill>
                <a:latin typeface="Calibri"/>
              </a:rPr>
              <a:t>Track where plans actually stall</a:t>
            </a:r>
          </a:p>
          <a:p>
            <a:pPr algn="ctr">
              <a:spcAft>
                <a:spcPts val="1400"/>
              </a:spcAft>
            </a:pPr>
            <a:r>
              <a:rPr sz="2800">
                <a:solidFill>
                  <a:srgbClr val="000000"/>
                </a:solidFill>
                <a:latin typeface="Calibri"/>
              </a:rPr>
              <a:t>Train the reopening, not just the pitch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5508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>
                <a:solidFill>
                  <a:srgbClr val="62481E"/>
                </a:solidFill>
                <a:latin typeface="Calibri"/>
              </a:rPr>
              <a:t>www.dentalwealthbuilder.com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w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DWB_logo_RG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0100" y="822960"/>
            <a:ext cx="1551494" cy="10972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447" y="2194560"/>
            <a:ext cx="10972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800" b="0">
                <a:solidFill>
                  <a:srgbClr val="7D5E2C"/>
                </a:solidFill>
                <a:latin typeface="Calibri"/>
              </a:rPr>
              <a:t>Build a Case Acceptance System Your Whole Team Can Run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647" y="3931920"/>
            <a:ext cx="100584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200">
                <a:solidFill>
                  <a:srgbClr val="000000"/>
                </a:solidFill>
                <a:latin typeface="Calibri"/>
              </a:rPr>
              <a:t>Book a practice coaching call with us:
form.typeform.com/to/sEwUUhsp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39496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i="1">
                <a:solidFill>
                  <a:srgbClr val="A47221"/>
                </a:solidFill>
                <a:latin typeface="Calibri"/>
              </a:rPr>
              <a:t>Strategic Success. Delivered.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>
                <a:solidFill>
                  <a:srgbClr val="62481E"/>
                </a:solidFill>
                <a:latin typeface="Calibri"/>
              </a:rPr>
              <a:t>www.dentalwealthbuilder.com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